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6" r:id="rId2"/>
    <p:sldId id="257" r:id="rId3"/>
    <p:sldId id="464" r:id="rId4"/>
    <p:sldId id="456" r:id="rId5"/>
    <p:sldId id="360" r:id="rId6"/>
    <p:sldId id="359" r:id="rId7"/>
    <p:sldId id="465" r:id="rId8"/>
    <p:sldId id="356" r:id="rId9"/>
    <p:sldId id="466" r:id="rId10"/>
    <p:sldId id="467" r:id="rId11"/>
    <p:sldId id="445" r:id="rId12"/>
    <p:sldId id="447" r:id="rId13"/>
    <p:sldId id="446" r:id="rId14"/>
    <p:sldId id="352" r:id="rId15"/>
    <p:sldId id="291" r:id="rId16"/>
    <p:sldId id="288" r:id="rId17"/>
    <p:sldId id="469" r:id="rId18"/>
    <p:sldId id="470" r:id="rId19"/>
    <p:sldId id="471" r:id="rId20"/>
    <p:sldId id="437" r:id="rId21"/>
    <p:sldId id="436" r:id="rId22"/>
    <p:sldId id="292" r:id="rId23"/>
    <p:sldId id="293" r:id="rId24"/>
    <p:sldId id="283" r:id="rId25"/>
    <p:sldId id="296" r:id="rId26"/>
    <p:sldId id="297" r:id="rId27"/>
    <p:sldId id="362" r:id="rId28"/>
    <p:sldId id="425" r:id="rId29"/>
    <p:sldId id="426" r:id="rId30"/>
    <p:sldId id="427" r:id="rId31"/>
    <p:sldId id="428" r:id="rId32"/>
    <p:sldId id="429" r:id="rId33"/>
    <p:sldId id="433" r:id="rId34"/>
    <p:sldId id="451" r:id="rId35"/>
    <p:sldId id="452" r:id="rId36"/>
    <p:sldId id="373" r:id="rId37"/>
    <p:sldId id="422" r:id="rId38"/>
    <p:sldId id="455" r:id="rId39"/>
    <p:sldId id="333" r:id="rId40"/>
    <p:sldId id="454" r:id="rId41"/>
    <p:sldId id="468" r:id="rId42"/>
    <p:sldId id="346" r:id="rId43"/>
    <p:sldId id="334" r:id="rId44"/>
    <p:sldId id="318" r:id="rId45"/>
    <p:sldId id="472" r:id="rId46"/>
    <p:sldId id="459" r:id="rId47"/>
    <p:sldId id="460" r:id="rId48"/>
    <p:sldId id="461" r:id="rId49"/>
    <p:sldId id="462"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80A0"/>
    <a:srgbClr val="C9CBE1"/>
    <a:srgbClr val="BABCCA"/>
    <a:srgbClr val="A3A5B9"/>
    <a:srgbClr val="FF3300"/>
    <a:srgbClr val="FF7C80"/>
    <a:srgbClr val="EA0000"/>
    <a:srgbClr val="40C080"/>
    <a:srgbClr val="FF4000"/>
    <a:srgbClr val="F2F2F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25" autoAdjust="0"/>
    <p:restoredTop sz="71189" autoAdjust="0"/>
  </p:normalViewPr>
  <p:slideViewPr>
    <p:cSldViewPr>
      <p:cViewPr>
        <p:scale>
          <a:sx n="50" d="100"/>
          <a:sy n="50" d="100"/>
        </p:scale>
        <p:origin x="-1620" y="-654"/>
      </p:cViewPr>
      <p:guideLst>
        <p:guide orient="horz" pos="2160"/>
        <p:guide pos="2880"/>
      </p:guideLst>
    </p:cSldViewPr>
  </p:slideViewPr>
  <p:outlineViewPr>
    <p:cViewPr>
      <p:scale>
        <a:sx n="33" d="100"/>
        <a:sy n="33" d="100"/>
      </p:scale>
      <p:origin x="0" y="29970"/>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83" d="100"/>
          <a:sy n="83" d="100"/>
        </p:scale>
        <p:origin x="-1908"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F51A7E-C9B6-403D-94E5-9F93F39D0C9D}" type="datetimeFigureOut">
              <a:rPr lang="en-US" smtClean="0"/>
              <a:pPr/>
              <a:t>8/1/2010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FFD011-EAFC-46FF-BD79-9293FAB85F5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just" defTabSz="914400" rtl="0" eaLnBrk="1" latinLnBrk="0" hangingPunct="1">
      <a:defRPr sz="1200" kern="1200">
        <a:solidFill>
          <a:schemeClr val="tx1"/>
        </a:solidFill>
        <a:latin typeface="+mn-lt"/>
        <a:ea typeface="+mn-ea"/>
        <a:cs typeface="+mn-cs"/>
      </a:defRPr>
    </a:lvl1pPr>
    <a:lvl2pPr marL="457200" algn="just" defTabSz="914400" rtl="0" eaLnBrk="1" latinLnBrk="0" hangingPunct="1">
      <a:defRPr sz="1200" kern="1200">
        <a:solidFill>
          <a:schemeClr val="tx1"/>
        </a:solidFill>
        <a:latin typeface="+mn-lt"/>
        <a:ea typeface="+mn-ea"/>
        <a:cs typeface="+mn-cs"/>
      </a:defRPr>
    </a:lvl2pPr>
    <a:lvl3pPr marL="914400" algn="just" defTabSz="914400" rtl="0" eaLnBrk="1" latinLnBrk="0" hangingPunct="1">
      <a:defRPr sz="1200" kern="1200">
        <a:solidFill>
          <a:schemeClr val="tx1"/>
        </a:solidFill>
        <a:latin typeface="+mn-lt"/>
        <a:ea typeface="+mn-ea"/>
        <a:cs typeface="+mn-cs"/>
      </a:defRPr>
    </a:lvl3pPr>
    <a:lvl4pPr marL="1371600" algn="just" defTabSz="914400" rtl="0" eaLnBrk="1" latinLnBrk="0" hangingPunct="1">
      <a:defRPr sz="1200" kern="1200">
        <a:solidFill>
          <a:schemeClr val="tx1"/>
        </a:solidFill>
        <a:latin typeface="+mn-lt"/>
        <a:ea typeface="+mn-ea"/>
        <a:cs typeface="+mn-cs"/>
      </a:defRPr>
    </a:lvl4pPr>
    <a:lvl5pPr marL="1828800" algn="just"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baseline="0" dirty="0" smtClean="0"/>
              <a:t>In this work we investigate how some approximations to GI affect image fidelity and material appearance.</a:t>
            </a:r>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a:t>
            </a:r>
            <a:r>
              <a:rPr lang="en-US" baseline="0" dirty="0" smtClean="0"/>
              <a:t>the question that we’re asking is “When do VPL methods produce hi-fi renderings?”</a:t>
            </a:r>
          </a:p>
          <a:p>
            <a:pPr marL="0" marR="0" indent="0" algn="just" defTabSz="914400" rtl="0" eaLnBrk="1" fontAlgn="auto" latinLnBrk="0" hangingPunct="1">
              <a:lnSpc>
                <a:spcPct val="100000"/>
              </a:lnSpc>
              <a:spcBef>
                <a:spcPts val="0"/>
              </a:spcBef>
              <a:spcAft>
                <a:spcPts val="0"/>
              </a:spcAft>
              <a:buClrTx/>
              <a:buSzTx/>
              <a:buFontTx/>
              <a:buNone/>
              <a:tabLst/>
              <a:defRPr/>
            </a:pPr>
            <a:r>
              <a:rPr lang="en-US" baseline="0" dirty="0" smtClean="0"/>
              <a:t>To answer this question, ran a systematic perceptual study where we investigate the trade offs between VPL parameters and visual fidelity.</a:t>
            </a:r>
          </a:p>
        </p:txBody>
      </p:sp>
      <p:sp>
        <p:nvSpPr>
          <p:cNvPr id="4" name="Slide Number Placeholder 3"/>
          <p:cNvSpPr>
            <a:spLocks noGrp="1"/>
          </p:cNvSpPr>
          <p:nvPr>
            <p:ph type="sldNum" sz="quarter" idx="10"/>
          </p:nvPr>
        </p:nvSpPr>
        <p:spPr/>
        <p:txBody>
          <a:bodyPr/>
          <a:lstStyle/>
          <a:p>
            <a:fld id="{6FFFD011-EAFC-46FF-BD79-9293FAB85F5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now have a closer look at the VPL rendering parameters.</a:t>
            </a:r>
          </a:p>
          <a:p>
            <a:r>
              <a:rPr lang="en-US" dirty="0" smtClean="0"/>
              <a:t>The first</a:t>
            </a:r>
            <a:r>
              <a:rPr lang="en-US" baseline="0" dirty="0" smtClean="0"/>
              <a:t> important parameter is the VPL count, that gives us a trade-off between image quality and rendering </a:t>
            </a:r>
            <a:r>
              <a:rPr lang="en-US" baseline="0" dirty="0" smtClean="0"/>
              <a:t>efficiency: with </a:t>
            </a:r>
            <a:r>
              <a:rPr lang="en-US" baseline="0" dirty="0" smtClean="0"/>
              <a:t>low VPL count</a:t>
            </a:r>
            <a:r>
              <a:rPr lang="en-US" baseline="0" dirty="0" smtClean="0"/>
              <a:t>, </a:t>
            </a:r>
            <a:r>
              <a:rPr lang="en-US" baseline="0" dirty="0" smtClean="0"/>
              <a:t>rendering is fast but we can see artifacts, and as we increase the VPL count, the artifacts go away, but the rendering is slower.</a:t>
            </a:r>
          </a:p>
          <a:p>
            <a:endParaRPr lang="en-US" baseline="0" dirty="0" smtClean="0"/>
          </a:p>
          <a:p>
            <a:pPr marL="0" marR="0" indent="0" algn="just" defTabSz="914400" rtl="0" eaLnBrk="1" fontAlgn="auto" latinLnBrk="0" hangingPunct="1">
              <a:lnSpc>
                <a:spcPct val="100000"/>
              </a:lnSpc>
              <a:spcBef>
                <a:spcPts val="0"/>
              </a:spcBef>
              <a:spcAft>
                <a:spcPts val="0"/>
              </a:spcAft>
              <a:buClrTx/>
              <a:buSzTx/>
              <a:buFontTx/>
              <a:buNone/>
              <a:tabLst/>
              <a:defRPr/>
            </a:pPr>
            <a:r>
              <a:rPr lang="en-US" dirty="0" smtClean="0"/>
              <a:t>There’s another way of dealing with the </a:t>
            </a:r>
            <a:r>
              <a:rPr lang="en-US" dirty="0" smtClean="0"/>
              <a:t>artifacts---it’s </a:t>
            </a:r>
            <a:r>
              <a:rPr lang="en-US" dirty="0" smtClean="0"/>
              <a:t>the clamping that</a:t>
            </a:r>
            <a:r>
              <a:rPr lang="en-US" baseline="0" dirty="0" smtClean="0"/>
              <a:t> I mentioned earlier.</a:t>
            </a:r>
            <a:r>
              <a:rPr lang="en-US" dirty="0" smtClean="0"/>
              <a:t> </a:t>
            </a:r>
            <a:r>
              <a:rPr lang="en-US" baseline="0" dirty="0" smtClean="0"/>
              <a:t> </a:t>
            </a:r>
            <a:r>
              <a:rPr lang="en-US" dirty="0" smtClean="0"/>
              <a:t>The</a:t>
            </a:r>
            <a:r>
              <a:rPr lang="en-US" baseline="0" dirty="0" smtClean="0"/>
              <a:t> </a:t>
            </a:r>
            <a:r>
              <a:rPr lang="en-US" dirty="0" smtClean="0"/>
              <a:t>clamping level provides us with a trade-off</a:t>
            </a:r>
            <a:r>
              <a:rPr lang="en-US" baseline="0" dirty="0" smtClean="0"/>
              <a:t> between visible artifacts and material appearance accuracy. </a:t>
            </a:r>
            <a:r>
              <a:rPr lang="en-US" baseline="0" dirty="0" smtClean="0"/>
              <a:t>That </a:t>
            </a:r>
            <a:r>
              <a:rPr lang="en-US" baseline="0" dirty="0" smtClean="0"/>
              <a:t>is to say, with low clamping level, there will be artifacts. As the clamping level increases, </a:t>
            </a:r>
            <a:r>
              <a:rPr lang="en-US" baseline="0" dirty="0" smtClean="0"/>
              <a:t>which means that we </a:t>
            </a:r>
            <a:r>
              <a:rPr lang="en-US" baseline="0" dirty="0" smtClean="0"/>
              <a:t>remove more and more light energy, the artifacts go away, but we are </a:t>
            </a:r>
            <a:r>
              <a:rPr lang="en-US" b="1" baseline="0" dirty="0" smtClean="0"/>
              <a:t>losing glossy reflections</a:t>
            </a:r>
            <a:r>
              <a:rPr lang="en-US" baseline="0" dirty="0" smtClean="0"/>
              <a:t>, therefore </a:t>
            </a:r>
            <a:r>
              <a:rPr lang="en-US" b="1" baseline="0" dirty="0" smtClean="0"/>
              <a:t>the material appearance changes</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6FFFD011-EAFC-46FF-BD79-9293FAB85F5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6FFFD011-EAFC-46FF-BD79-9293FAB85F5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we’ve go a space of VPL rendering parameters, where each point corresponds to a different VPL rendering of a given scene. Let’s get oriented in</a:t>
            </a:r>
            <a:r>
              <a:rPr lang="en-US" baseline="0" dirty="0" smtClean="0"/>
              <a:t> this space.</a:t>
            </a:r>
          </a:p>
          <a:p>
            <a:endParaRPr lang="en-US" baseline="0" dirty="0" smtClean="0"/>
          </a:p>
          <a:p>
            <a:r>
              <a:rPr lang="en-US" baseline="0" dirty="0" smtClean="0"/>
              <a:t>For any given VPL count, if there’s not enough clamping, there will be visible artifacts. It turns out that as the VPL count increases, the clamping level necessary to get rid of the artifacts goes down. So we can draw a curve, the artifact visibility threshold, that divides the space into two halves, one where the images have artifacts and the other where the images are artifact free.</a:t>
            </a:r>
          </a:p>
          <a:p>
            <a:endParaRPr lang="en-US" baseline="0" dirty="0" smtClean="0"/>
          </a:p>
          <a:p>
            <a:pPr marL="0" marR="0" indent="0" algn="just" defTabSz="914400" rtl="0" eaLnBrk="1" fontAlgn="auto" latinLnBrk="0" hangingPunct="1">
              <a:lnSpc>
                <a:spcPct val="100000"/>
              </a:lnSpc>
              <a:spcBef>
                <a:spcPts val="0"/>
              </a:spcBef>
              <a:spcAft>
                <a:spcPts val="0"/>
              </a:spcAft>
              <a:buClrTx/>
              <a:buSzTx/>
              <a:buFontTx/>
              <a:buNone/>
              <a:tabLst/>
              <a:defRPr/>
            </a:pPr>
            <a:r>
              <a:rPr lang="en-US" baseline="0" dirty="0" smtClean="0"/>
              <a:t>Similarly, when the clamping level is too high, the material appearance changes. So we can draw a second curve, the material change threshold, that separates the images with and without material change. </a:t>
            </a:r>
          </a:p>
          <a:p>
            <a:endParaRPr lang="en-US" baseline="0" dirty="0" smtClean="0"/>
          </a:p>
          <a:p>
            <a:r>
              <a:rPr lang="en-US" baseline="0" dirty="0" smtClean="0"/>
              <a:t>Between these two thresholds is the area, shown in green, of images that are artifact-free and where the material looks the same as in the reference. </a:t>
            </a:r>
            <a:r>
              <a:rPr lang="en-US" dirty="0" smtClean="0"/>
              <a:t>This is the area of visual equivalence where the VPL technique can be used for high fidelity rendering. We believe that</a:t>
            </a:r>
            <a:r>
              <a:rPr lang="en-US" baseline="0" dirty="0" smtClean="0"/>
              <a:t> this is a meaningful definition of visual fidelity in application such as virtual prototyping, where accurate material appearance is critical.</a:t>
            </a:r>
            <a:endParaRPr lang="en-US" dirty="0" smtClean="0"/>
          </a:p>
        </p:txBody>
      </p:sp>
      <p:sp>
        <p:nvSpPr>
          <p:cNvPr id="4" name="Slide Number Placeholder 3"/>
          <p:cNvSpPr>
            <a:spLocks noGrp="1"/>
          </p:cNvSpPr>
          <p:nvPr>
            <p:ph type="sldNum" sz="quarter" idx="10"/>
          </p:nvPr>
        </p:nvSpPr>
        <p:spPr/>
        <p:txBody>
          <a:bodyPr/>
          <a:lstStyle/>
          <a:p>
            <a:fld id="{6FFFD011-EAFC-46FF-BD79-9293FAB85F5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goal of our psychophysical</a:t>
            </a:r>
            <a:r>
              <a:rPr lang="en-US" baseline="0" dirty="0" smtClean="0"/>
              <a:t> experiments is to investigate how the thresholds, and consequently visual equivalence, are affected by shape complexity, </a:t>
            </a:r>
            <a:r>
              <a:rPr lang="en-US" baseline="0" dirty="0" smtClean="0"/>
              <a:t>material, </a:t>
            </a:r>
            <a:r>
              <a:rPr lang="en-US" baseline="0" dirty="0" smtClean="0"/>
              <a:t>and illumination. </a:t>
            </a:r>
          </a:p>
          <a:p>
            <a:endParaRPr lang="en-US" baseline="0" dirty="0" smtClean="0"/>
          </a:p>
          <a:p>
            <a:r>
              <a:rPr lang="en-US" dirty="0" smtClean="0"/>
              <a:t>In the rest of the talk, </a:t>
            </a:r>
            <a:r>
              <a:rPr lang="en-US" dirty="0" smtClean="0"/>
              <a:t>I will </a:t>
            </a:r>
            <a:r>
              <a:rPr lang="en-US" dirty="0" smtClean="0"/>
              <a:t>first describe our experimental</a:t>
            </a:r>
            <a:r>
              <a:rPr lang="en-US" baseline="0" dirty="0" smtClean="0"/>
              <a:t> design, </a:t>
            </a:r>
            <a:r>
              <a:rPr lang="en-US" baseline="0" dirty="0" smtClean="0"/>
              <a:t>then I’ll discuss </a:t>
            </a:r>
            <a:r>
              <a:rPr lang="en-US" baseline="0" dirty="0" smtClean="0"/>
              <a:t>the experiment results and their validation, and show some applications.</a:t>
            </a:r>
            <a:endParaRPr lang="en-US" dirty="0" smtClean="0"/>
          </a:p>
        </p:txBody>
      </p:sp>
      <p:sp>
        <p:nvSpPr>
          <p:cNvPr id="4" name="Slide Number Placeholder 3"/>
          <p:cNvSpPr>
            <a:spLocks noGrp="1"/>
          </p:cNvSpPr>
          <p:nvPr>
            <p:ph type="sldNum" sz="quarter" idx="10"/>
          </p:nvPr>
        </p:nvSpPr>
        <p:spPr/>
        <p:txBody>
          <a:bodyPr/>
          <a:lstStyle/>
          <a:p>
            <a:fld id="{6FFFD011-EAFC-46FF-BD79-9293FAB85F5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start the experiment design with</a:t>
            </a:r>
            <a:r>
              <a:rPr lang="en-US" baseline="0" dirty="0" smtClean="0"/>
              <a:t> the description of our test objects. </a:t>
            </a:r>
          </a:p>
          <a:p>
            <a:endParaRPr lang="en-US" baseline="0" dirty="0" smtClean="0"/>
          </a:p>
          <a:p>
            <a:r>
              <a:rPr lang="en-US" baseline="0" dirty="0" smtClean="0"/>
              <a:t>To investigate trends of visual equivalence with shape complexity, we use four shapes: </a:t>
            </a:r>
            <a:r>
              <a:rPr lang="en-US" dirty="0" smtClean="0"/>
              <a:t>G0 is a sphere; and G1-G3 are spherical objects of increasing bumpiness.</a:t>
            </a:r>
          </a:p>
        </p:txBody>
      </p:sp>
      <p:sp>
        <p:nvSpPr>
          <p:cNvPr id="4" name="Slide Number Placeholder 3"/>
          <p:cNvSpPr>
            <a:spLocks noGrp="1"/>
          </p:cNvSpPr>
          <p:nvPr>
            <p:ph type="sldNum" sz="quarter" idx="10"/>
          </p:nvPr>
        </p:nvSpPr>
        <p:spPr/>
        <p:txBody>
          <a:bodyPr/>
          <a:lstStyle/>
          <a:p>
            <a:fld id="{6FFFD011-EAFC-46FF-BD79-9293FAB85F5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included five</a:t>
            </a:r>
            <a:r>
              <a:rPr lang="en-US" baseline="0" dirty="0" smtClean="0"/>
              <a:t> different materials represented by the Ward-</a:t>
            </a:r>
            <a:r>
              <a:rPr lang="en-US" baseline="0" dirty="0" err="1" smtClean="0"/>
              <a:t>Duer</a:t>
            </a:r>
            <a:r>
              <a:rPr lang="en-US" baseline="0" dirty="0" smtClean="0"/>
              <a:t> BRDF model.</a:t>
            </a:r>
            <a:endParaRPr lang="en-US" dirty="0" smtClean="0"/>
          </a:p>
          <a:p>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two metals with high </a:t>
            </a:r>
            <a:r>
              <a:rPr lang="en-US" dirty="0" err="1" smtClean="0"/>
              <a:t>specular</a:t>
            </a:r>
            <a:r>
              <a:rPr lang="en-US" dirty="0" smtClean="0"/>
              <a:t> reflectivity, and three dielectrics with low </a:t>
            </a:r>
            <a:r>
              <a:rPr lang="en-US" dirty="0" err="1" smtClean="0"/>
              <a:t>specular</a:t>
            </a:r>
            <a:r>
              <a:rPr lang="en-US" dirty="0" smtClean="0"/>
              <a:t> reflectivity.</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Within</a:t>
            </a:r>
            <a:r>
              <a:rPr lang="en-US" baseline="0" dirty="0" smtClean="0"/>
              <a:t> each of these categories, we have two different values of surface roughness, corresponding to </a:t>
            </a:r>
            <a:r>
              <a:rPr lang="en-US" b="1" baseline="0" dirty="0" smtClean="0"/>
              <a:t>smooth</a:t>
            </a:r>
            <a:r>
              <a:rPr lang="en-US" baseline="0" dirty="0" smtClean="0"/>
              <a:t> and </a:t>
            </a:r>
            <a:r>
              <a:rPr lang="en-US" b="1" baseline="0" dirty="0" smtClean="0"/>
              <a:t>rough</a:t>
            </a:r>
            <a:r>
              <a:rPr lang="en-US" baseline="0" dirty="0" smtClean="0"/>
              <a:t> materials.</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also included two different values of diffuse reflectivity for the dielectrics, corresponding to black and gray colors.</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solidFill>
                  <a:srgbClr val="FF0000"/>
                </a:solidFill>
              </a:rPr>
              <a:t>GI is necessary for accurate appearance rendering , but it’s slow.</a:t>
            </a:r>
          </a:p>
        </p:txBody>
      </p:sp>
      <p:sp>
        <p:nvSpPr>
          <p:cNvPr id="4" name="Slide Number Placeholder 3"/>
          <p:cNvSpPr>
            <a:spLocks noGrp="1"/>
          </p:cNvSpPr>
          <p:nvPr>
            <p:ph type="sldNum" sz="quarter" idx="10"/>
          </p:nvPr>
        </p:nvSpPr>
        <p:spPr/>
        <p:txBody>
          <a:bodyPr/>
          <a:lstStyle/>
          <a:p>
            <a:fld id="{6FFFD011-EAFC-46FF-BD79-9293FAB85F5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rendering</a:t>
            </a:r>
            <a:r>
              <a:rPr lang="en-US" baseline="0" dirty="0" smtClean="0"/>
              <a:t>, we included the test objects in a simple scene of an art-gallery café, shown here.</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render the stimulus images, we </a:t>
            </a:r>
            <a:r>
              <a:rPr lang="en-US" baseline="0" dirty="0" err="1" smtClean="0"/>
              <a:t>discretize</a:t>
            </a:r>
            <a:r>
              <a:rPr lang="en-US" baseline="0" dirty="0" smtClean="0"/>
              <a:t> the space of VPL rendering parameters. Each point in this discrete space corresponds to one stimulus image.</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use three different VPL</a:t>
            </a:r>
            <a:r>
              <a:rPr lang="en-US" baseline="0" dirty="0" smtClean="0"/>
              <a:t> counts, </a:t>
            </a:r>
            <a:r>
              <a:rPr lang="en-US" baseline="0" dirty="0" smtClean="0"/>
              <a:t>1,000 VPL corresponding to interactive rendering, 100,000 VPL corresponding to preview quality rendering, and finally, 5 million VPLs for high-quality rendering.</a:t>
            </a:r>
            <a:endParaRPr lang="en-US" dirty="0" smtClean="0"/>
          </a:p>
          <a:p>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use fine sampling along the clamping level axis, from C0 corresponding to no clamping,</a:t>
            </a:r>
            <a:r>
              <a:rPr lang="en-US" baseline="0" dirty="0" smtClean="0"/>
              <a:t> to C10, corresponding to severe clamping.</a:t>
            </a:r>
            <a:endParaRPr lang="en-US" dirty="0" smtClean="0"/>
          </a:p>
          <a:p>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a:t>
            </a:r>
            <a:r>
              <a:rPr lang="en-US" dirty="0" smtClean="0"/>
              <a:t>now we’ve defined the stimulus images. The next step are</a:t>
            </a:r>
            <a:r>
              <a:rPr lang="en-US" baseline="0" dirty="0" smtClean="0"/>
              <a:t> the perceptual experiments themselves. </a:t>
            </a:r>
            <a:endParaRPr lang="en-US" dirty="0" smtClean="0"/>
          </a:p>
          <a:p>
            <a:endParaRPr lang="en-US" dirty="0" smtClean="0"/>
          </a:p>
          <a:p>
            <a:r>
              <a:rPr lang="en-US" dirty="0" smtClean="0"/>
              <a:t>In the</a:t>
            </a:r>
            <a:r>
              <a:rPr lang="en-US" baseline="0" dirty="0" smtClean="0"/>
              <a:t> first experiment, the goal is to identify the parameter combinations that produce visible artifacts.</a:t>
            </a:r>
          </a:p>
          <a:p>
            <a:endParaRPr lang="en-US" dirty="0" smtClean="0"/>
          </a:p>
          <a:p>
            <a:r>
              <a:rPr lang="en-US" baseline="0" dirty="0" smtClean="0"/>
              <a:t>For each trial, we display two images: One is a path traced reference (with no artifacts) and the other VPL rendering (possibly with artifacts). </a:t>
            </a:r>
          </a:p>
          <a:p>
            <a:r>
              <a:rPr lang="en-US" baseline="0" dirty="0" smtClean="0"/>
              <a:t>The subjects are asked to select the image that has the artifacts.</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dirty="0" smtClean="0"/>
              <a:t>Similarly</a:t>
            </a:r>
            <a:r>
              <a:rPr lang="en-US" baseline="0" dirty="0" smtClean="0"/>
              <a:t> in the Material change experiment, the goal is to identify the parameter combination that produce material changes.</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just" defTabSz="914400" rtl="0" eaLnBrk="1" fontAlgn="auto" latinLnBrk="0" hangingPunct="1">
              <a:lnSpc>
                <a:spcPct val="100000"/>
              </a:lnSpc>
              <a:spcBef>
                <a:spcPts val="0"/>
              </a:spcBef>
              <a:spcAft>
                <a:spcPts val="0"/>
              </a:spcAft>
              <a:buClrTx/>
              <a:buSzTx/>
              <a:buFontTx/>
              <a:buNone/>
              <a:tabLst/>
              <a:defRPr/>
            </a:pPr>
            <a:r>
              <a:rPr lang="en-US" baseline="0" dirty="0" smtClean="0"/>
              <a:t>In each trial, we show the “reference” on the top.  At the bottom, there is a pair of images, one of them path traced and the second rendered with VPLs. We ask the subjects to select which of the two objects at the bottom has different material from the reference on the top.</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fter </a:t>
            </a:r>
            <a:r>
              <a:rPr lang="en-US" baseline="0" dirty="0" smtClean="0"/>
              <a:t>the experiments, w</a:t>
            </a:r>
            <a:r>
              <a:rPr lang="en-US" dirty="0" smtClean="0"/>
              <a:t>e use the 75% threshold</a:t>
            </a:r>
            <a:r>
              <a:rPr lang="en-US" baseline="0" dirty="0" smtClean="0"/>
              <a:t> criterion to aggregate the subjects’ answers.</a:t>
            </a:r>
          </a:p>
          <a:p>
            <a:endParaRPr lang="en-US" baseline="0" dirty="0" smtClean="0"/>
          </a:p>
          <a:p>
            <a:pPr marL="0" marR="0" indent="0" algn="just" defTabSz="914400" rtl="0" eaLnBrk="1" fontAlgn="auto" latinLnBrk="0" hangingPunct="1">
              <a:lnSpc>
                <a:spcPct val="100000"/>
              </a:lnSpc>
              <a:spcBef>
                <a:spcPts val="0"/>
              </a:spcBef>
              <a:spcAft>
                <a:spcPts val="0"/>
              </a:spcAft>
              <a:buClrTx/>
              <a:buSzTx/>
              <a:buFontTx/>
              <a:buNone/>
              <a:tabLst/>
              <a:defRPr/>
            </a:pPr>
            <a:r>
              <a:rPr lang="en-US" baseline="0" dirty="0" smtClean="0"/>
              <a:t>We organize the results in a graph similar to the one shown here, that shows which images have visible artifacts, which have material changes and which are visually equivalent to reference renderings, that is to say, they are artifact-free and the material looks the same as in the reference.</a:t>
            </a:r>
          </a:p>
          <a:p>
            <a:endParaRPr lang="en-US" baseline="0" dirty="0" smtClean="0"/>
          </a:p>
          <a:p>
            <a:r>
              <a:rPr lang="en-US" baseline="0" dirty="0" smtClean="0"/>
              <a:t>We have one such graph for each test object.</a:t>
            </a:r>
          </a:p>
        </p:txBody>
      </p:sp>
      <p:sp>
        <p:nvSpPr>
          <p:cNvPr id="4" name="Slide Number Placeholder 3"/>
          <p:cNvSpPr>
            <a:spLocks noGrp="1"/>
          </p:cNvSpPr>
          <p:nvPr>
            <p:ph type="sldNum" sz="quarter" idx="10"/>
          </p:nvPr>
        </p:nvSpPr>
        <p:spPr/>
        <p:txBody>
          <a:bodyPr/>
          <a:lstStyle/>
          <a:p>
            <a:fld id="{6FFFD011-EAFC-46FF-BD79-9293FAB85F5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investigate the trends in the data, we organize the individual graphs in a larger matrix, where material changes along</a:t>
            </a:r>
            <a:r>
              <a:rPr lang="en-US" baseline="0" dirty="0" smtClean="0"/>
              <a:t> the horizontal axis and the shape changes along </a:t>
            </a:r>
            <a:r>
              <a:rPr lang="en-US" baseline="0" smtClean="0"/>
              <a:t>the vertical.</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we investigate the trend of equivalence</a:t>
            </a:r>
            <a:r>
              <a:rPr lang="en-US" baseline="0" dirty="0" smtClean="0"/>
              <a:t> with the number of VPLs. </a:t>
            </a:r>
          </a:p>
          <a:p>
            <a:r>
              <a:rPr lang="en-US" baseline="0" dirty="0" smtClean="0"/>
              <a:t>To do that, we look at each of the graphs independently and we observe what’s going on with the green area as we move from left to right.</a:t>
            </a:r>
          </a:p>
          <a:p>
            <a:r>
              <a:rPr lang="en-US" baseline="0" dirty="0" smtClean="0"/>
              <a:t>And we can see that there’s a trend of increasing equivalence with increasing number of VPLs.</a:t>
            </a:r>
          </a:p>
          <a:p>
            <a:endParaRPr lang="en-US" baseline="0" dirty="0" smtClean="0"/>
          </a:p>
          <a:p>
            <a:r>
              <a:rPr lang="en-US" baseline="0" dirty="0" smtClean="0"/>
              <a:t>This is not surprising, it’s just a verification of common knowledge.</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what’s more interesting is to look at the </a:t>
            </a:r>
            <a:r>
              <a:rPr lang="en-US" b="1" dirty="0" smtClean="0"/>
              <a:t>existence </a:t>
            </a:r>
            <a:r>
              <a:rPr lang="en-US" dirty="0" smtClean="0"/>
              <a:t>of equivalence for the individual VPL counts</a:t>
            </a:r>
            <a:r>
              <a:rPr lang="en-US" baseline="0" dirty="0" smtClean="0"/>
              <a:t> that we studied.</a:t>
            </a:r>
            <a:endParaRPr lang="en-US" dirty="0" smtClean="0"/>
          </a:p>
        </p:txBody>
      </p:sp>
      <p:sp>
        <p:nvSpPr>
          <p:cNvPr id="4" name="Slide Number Placeholder 3"/>
          <p:cNvSpPr>
            <a:spLocks noGrp="1"/>
          </p:cNvSpPr>
          <p:nvPr>
            <p:ph type="sldNum" sz="quarter" idx="10"/>
          </p:nvPr>
        </p:nvSpPr>
        <p:spPr/>
        <p:txBody>
          <a:bodyPr/>
          <a:lstStyle/>
          <a:p>
            <a:fld id="{6FFFD011-EAFC-46FF-BD79-9293FAB85F5F}"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solidFill>
                  <a:srgbClr val="FF0000"/>
                </a:solidFill>
              </a:rPr>
              <a:t>Fast GI algorithms, on the other hand,</a:t>
            </a:r>
            <a:r>
              <a:rPr lang="en-US" baseline="0" dirty="0" smtClean="0">
                <a:solidFill>
                  <a:srgbClr val="FF0000"/>
                </a:solidFill>
              </a:rPr>
              <a:t> </a:t>
            </a:r>
            <a:r>
              <a:rPr lang="en-US" dirty="0" smtClean="0">
                <a:solidFill>
                  <a:srgbClr val="FF0000"/>
                </a:solidFill>
              </a:rPr>
              <a:t>are inaccurate.</a:t>
            </a: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lang="en-US" dirty="0" smtClean="0">
              <a:solidFill>
                <a:srgbClr val="FF0000"/>
              </a:solidFill>
            </a:endParaRP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solidFill>
                  <a:srgbClr val="FF0000"/>
                </a:solidFill>
              </a:rPr>
              <a:t>The goal of this work is to study some</a:t>
            </a:r>
            <a:r>
              <a:rPr lang="en-US" baseline="0" dirty="0" smtClean="0">
                <a:solidFill>
                  <a:srgbClr val="FF0000"/>
                </a:solidFill>
              </a:rPr>
              <a:t> of these inaccuracies </a:t>
            </a:r>
            <a:r>
              <a:rPr lang="en-US" dirty="0" smtClean="0">
                <a:solidFill>
                  <a:srgbClr val="FF0000"/>
                </a:solidFill>
              </a:rPr>
              <a:t>perceptually.</a:t>
            </a:r>
          </a:p>
        </p:txBody>
      </p:sp>
      <p:sp>
        <p:nvSpPr>
          <p:cNvPr id="4" name="Slide Number Placeholder 3"/>
          <p:cNvSpPr>
            <a:spLocks noGrp="1"/>
          </p:cNvSpPr>
          <p:nvPr>
            <p:ph type="sldNum" sz="quarter" idx="10"/>
          </p:nvPr>
        </p:nvSpPr>
        <p:spPr/>
        <p:txBody>
          <a:bodyPr/>
          <a:lstStyle/>
          <a:p>
            <a:fld id="{6FFFD011-EAFC-46FF-BD79-9293FAB85F5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see that one</a:t>
            </a:r>
            <a:r>
              <a:rPr lang="en-US" baseline="0" dirty="0" smtClean="0"/>
              <a:t> t</a:t>
            </a:r>
            <a:r>
              <a:rPr lang="en-US" dirty="0" smtClean="0"/>
              <a:t>housand VPLs, which is roughly</a:t>
            </a:r>
            <a:r>
              <a:rPr lang="en-US" baseline="0" dirty="0" smtClean="0"/>
              <a:t> the number used in VPL-based interactive algorithms,  w</a:t>
            </a:r>
            <a:r>
              <a:rPr lang="en-US" dirty="0" smtClean="0"/>
              <a:t>as insufficient to yield equivalence in most of the cases that we studied.</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we increase the number of VPLs, more equivalence </a:t>
            </a:r>
            <a:r>
              <a:rPr lang="en-US" b="1" baseline="0" dirty="0" smtClean="0"/>
              <a:t>exists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by the time we get to 5M VPLs, equivalence can be found for most of the cases</a:t>
            </a:r>
            <a:r>
              <a:rPr lang="en-US" baseline="0" dirty="0" smtClean="0"/>
              <a:t> that we studied.</a:t>
            </a:r>
          </a:p>
          <a:p>
            <a:endParaRPr lang="en-US" baseline="0" dirty="0" smtClean="0"/>
          </a:p>
          <a:p>
            <a:r>
              <a:rPr lang="en-US" baseline="0" dirty="0" smtClean="0"/>
              <a:t>So we can conclude that VPL rendering is able to produce images that are visually equivalent to reference renderings for a wide range of scene settings  … but only with a very large # of VPLs.</a:t>
            </a:r>
          </a:p>
          <a:p>
            <a:endParaRPr lang="en-US" dirty="0" smtClean="0"/>
          </a:p>
          <a:p>
            <a:r>
              <a:rPr lang="en-US" dirty="0" smtClean="0"/>
              <a:t>It is also </a:t>
            </a:r>
            <a:r>
              <a:rPr lang="en-US" dirty="0" smtClean="0"/>
              <a:t>important to point </a:t>
            </a:r>
            <a:r>
              <a:rPr lang="en-US" dirty="0" smtClean="0"/>
              <a:t>out </a:t>
            </a:r>
            <a:r>
              <a:rPr lang="en-US" dirty="0" smtClean="0"/>
              <a:t>that even with this extremely large VPL count, we are not able to achieve equivalence for the case of smooth metal</a:t>
            </a:r>
            <a:r>
              <a:rPr lang="en-US" baseline="0" dirty="0" smtClean="0"/>
              <a:t> object of low shape complexity, which are quite common in industrial design.</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 we investigate the trend of equivalence along the contrast gloss axis.</a:t>
            </a:r>
          </a:p>
          <a:p>
            <a:endParaRPr lang="en-US" dirty="0" smtClean="0"/>
          </a:p>
          <a:p>
            <a:r>
              <a:rPr lang="en-US" dirty="0" smtClean="0"/>
              <a:t>Contrast</a:t>
            </a:r>
            <a:r>
              <a:rPr lang="en-US" baseline="0" dirty="0" smtClean="0"/>
              <a:t> gloss is just a fancy name for the contrast of the image reflected on an object’s surface. </a:t>
            </a:r>
            <a:r>
              <a:rPr lang="en-US" baseline="0" dirty="0" smtClean="0"/>
              <a:t>This perceptual </a:t>
            </a:r>
            <a:r>
              <a:rPr lang="en-US" baseline="0" dirty="0" smtClean="0"/>
              <a:t>material attribute </a:t>
            </a:r>
            <a:r>
              <a:rPr lang="en-US" baseline="0" dirty="0" smtClean="0"/>
              <a:t>decreases </a:t>
            </a:r>
            <a:r>
              <a:rPr lang="en-US" baseline="0" dirty="0" smtClean="0"/>
              <a:t>with decreasing </a:t>
            </a:r>
            <a:r>
              <a:rPr lang="en-US" baseline="0" dirty="0" err="1" smtClean="0"/>
              <a:t>specular</a:t>
            </a:r>
            <a:r>
              <a:rPr lang="en-US" baseline="0" dirty="0" smtClean="0"/>
              <a:t> reflectivity, </a:t>
            </a:r>
            <a:r>
              <a:rPr lang="en-US" baseline="0" dirty="0" err="1" smtClean="0"/>
              <a:t>rho_s</a:t>
            </a:r>
            <a:r>
              <a:rPr lang="en-US" baseline="0" dirty="0" smtClean="0"/>
              <a:t>, or </a:t>
            </a:r>
            <a:r>
              <a:rPr lang="en-US" baseline="0" dirty="0" smtClean="0"/>
              <a:t>with increasing diffuse </a:t>
            </a:r>
            <a:r>
              <a:rPr lang="en-US" baseline="0" dirty="0" smtClean="0"/>
              <a:t>reflectivity, </a:t>
            </a:r>
            <a:r>
              <a:rPr lang="en-US" baseline="0" dirty="0" err="1" smtClean="0"/>
              <a:t>rho_d</a:t>
            </a:r>
            <a:r>
              <a:rPr lang="en-US" baseline="0" dirty="0" smtClean="0"/>
              <a:t>.</a:t>
            </a:r>
            <a:endParaRPr lang="en-US" dirty="0" smtClean="0"/>
          </a:p>
          <a:p>
            <a:endParaRPr lang="en-US" dirty="0" smtClean="0"/>
          </a:p>
          <a:p>
            <a:r>
              <a:rPr lang="en-US" dirty="0" smtClean="0"/>
              <a:t>As you can see in the data, there’s a trend of increasing equivalence with decreasing contrast</a:t>
            </a:r>
            <a:r>
              <a:rPr lang="en-US" baseline="0" dirty="0" smtClean="0"/>
              <a:t> gloss.</a:t>
            </a:r>
          </a:p>
        </p:txBody>
      </p:sp>
      <p:sp>
        <p:nvSpPr>
          <p:cNvPr id="4" name="Slide Number Placeholder 3"/>
          <p:cNvSpPr>
            <a:spLocks noGrp="1"/>
          </p:cNvSpPr>
          <p:nvPr>
            <p:ph type="sldNum" sz="quarter" idx="10"/>
          </p:nvPr>
        </p:nvSpPr>
        <p:spPr/>
        <p:txBody>
          <a:bodyPr/>
          <a:lstStyle/>
          <a:p>
            <a:fld id="{6FFFD011-EAFC-46FF-BD79-9293FAB85F5F}"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dirty="0" smtClean="0"/>
              <a:t>Next, we investigate the trend of equivalence along the shape</a:t>
            </a:r>
            <a:r>
              <a:rPr lang="en-US" baseline="0" dirty="0" smtClean="0"/>
              <a:t> complexity axis</a:t>
            </a:r>
            <a:r>
              <a:rPr lang="en-US" dirty="0" smtClean="0"/>
              <a:t>.</a:t>
            </a:r>
          </a:p>
          <a:p>
            <a:endParaRPr lang="en-US" dirty="0" smtClean="0"/>
          </a:p>
          <a:p>
            <a:r>
              <a:rPr lang="en-US" dirty="0" smtClean="0"/>
              <a:t>You can see in the two example</a:t>
            </a:r>
            <a:r>
              <a:rPr lang="en-US" baseline="0" dirty="0" smtClean="0"/>
              <a:t> columns highlighted here, that there is a trend of increasing equivalence with increasing shape complexity. </a:t>
            </a:r>
          </a:p>
        </p:txBody>
      </p:sp>
      <p:sp>
        <p:nvSpPr>
          <p:cNvPr id="4" name="Slide Number Placeholder 3"/>
          <p:cNvSpPr>
            <a:spLocks noGrp="1"/>
          </p:cNvSpPr>
          <p:nvPr>
            <p:ph type="sldNum" sz="quarter" idx="10"/>
          </p:nvPr>
        </p:nvSpPr>
        <p:spPr/>
        <p:txBody>
          <a:bodyPr/>
          <a:lstStyle/>
          <a:p>
            <a:fld id="{6FFFD011-EAFC-46FF-BD79-9293FAB85F5F}"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indeed a very strong trend as you can see in the example shown here, where the VPL rendering of</a:t>
            </a:r>
            <a:r>
              <a:rPr lang="en-US" baseline="0" dirty="0" smtClean="0"/>
              <a:t> the smooth sphere is full of </a:t>
            </a:r>
            <a:r>
              <a:rPr lang="en-US" baseline="0" dirty="0" smtClean="0"/>
              <a:t>visible artifacts</a:t>
            </a:r>
            <a:r>
              <a:rPr lang="en-US" baseline="0" dirty="0" smtClean="0"/>
              <a:t>, whereas the VPL rendering of the more complex object looks just fine, even though it’s rendered with exactly the same settings.</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far I’ve been showing the results for </a:t>
            </a:r>
            <a:r>
              <a:rPr lang="en-US" dirty="0" smtClean="0"/>
              <a:t>images </a:t>
            </a:r>
            <a:r>
              <a:rPr lang="en-US" dirty="0" smtClean="0"/>
              <a:t>where the test objects</a:t>
            </a:r>
            <a:r>
              <a:rPr lang="en-US" baseline="0" dirty="0" smtClean="0"/>
              <a:t> received only indirect illumination.</a:t>
            </a:r>
          </a:p>
          <a:p>
            <a:endParaRPr lang="en-US" dirty="0" smtClean="0"/>
          </a:p>
          <a:p>
            <a:r>
              <a:rPr lang="en-US" dirty="0" smtClean="0"/>
              <a:t>But we</a:t>
            </a:r>
            <a:r>
              <a:rPr lang="en-US" baseline="0" dirty="0" smtClean="0"/>
              <a:t> included in our experiments a full data set with direct illumination, which is computed accurately and does not suffer from the shortcoming of VPL rendering. The idea was that accurate highlights produced by direct illumination would serve as an additional material cue and therefore would help preserve the material appearance.  </a:t>
            </a:r>
          </a:p>
          <a:p>
            <a:endParaRPr lang="en-US" baseline="0" dirty="0" smtClean="0"/>
          </a:p>
          <a:p>
            <a:r>
              <a:rPr lang="en-US" baseline="0" dirty="0" smtClean="0"/>
              <a:t>Quite interestingly, this didn’t seem to be the case in our results. This is a surprising finding that deserves further investigation.</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 we ran all our experiments with rather abstract shapes, </a:t>
            </a:r>
            <a:r>
              <a:rPr lang="en-US" baseline="0" dirty="0" smtClean="0"/>
              <a:t>we </a:t>
            </a:r>
            <a:r>
              <a:rPr lang="en-US" baseline="0" dirty="0" smtClean="0"/>
              <a:t>wanted to make sure the results generalize to real-word geometry. </a:t>
            </a:r>
          </a:p>
          <a:p>
            <a:r>
              <a:rPr lang="en-US" baseline="0" dirty="0" smtClean="0"/>
              <a:t>We ran a validation study with the bunny and dragon geometries, and we were able to validate the trends of equivalence that we saw in the main experiment.</a:t>
            </a:r>
          </a:p>
          <a:p>
            <a:endParaRPr lang="en-US" baseline="0" dirty="0" smtClean="0"/>
          </a:p>
          <a:p>
            <a:r>
              <a:rPr lang="en-US" baseline="0" dirty="0" smtClean="0"/>
              <a:t>We also wanted to verify that our findings extrapolate beyond the materials used in the main experiment, so we included object with purely diffuse materials. </a:t>
            </a:r>
          </a:p>
          <a:p>
            <a:r>
              <a:rPr lang="en-US" baseline="0" dirty="0" smtClean="0"/>
              <a:t>We validated that this was indeed the “most forgiving” material for VPL rendering.  </a:t>
            </a:r>
          </a:p>
          <a:p>
            <a:r>
              <a:rPr lang="en-US" baseline="0" dirty="0" smtClean="0"/>
              <a:t>But the interesting this here is that 1k VPLs still did not offer equivalence in most cases even with this simple material.</a:t>
            </a:r>
          </a:p>
          <a:p>
            <a:endParaRPr lang="en-US" dirty="0" smtClean="0"/>
          </a:p>
        </p:txBody>
      </p:sp>
      <p:sp>
        <p:nvSpPr>
          <p:cNvPr id="4" name="Slide Number Placeholder 3"/>
          <p:cNvSpPr>
            <a:spLocks noGrp="1"/>
          </p:cNvSpPr>
          <p:nvPr>
            <p:ph type="sldNum" sz="quarter" idx="10"/>
          </p:nvPr>
        </p:nvSpPr>
        <p:spPr/>
        <p:txBody>
          <a:bodyPr/>
          <a:lstStyle/>
          <a:p>
            <a:fld id="{6FFFD011-EAFC-46FF-BD79-9293FAB85F5F}"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show two applications</a:t>
            </a:r>
            <a:r>
              <a:rPr lang="en-US" baseline="0" dirty="0" smtClean="0"/>
              <a:t> in the paper, but due to time limitations, I will only show one, </a:t>
            </a:r>
            <a:r>
              <a:rPr lang="en-US" baseline="0" dirty="0" smtClean="0"/>
              <a:t>where …</a:t>
            </a:r>
            <a:endParaRPr lang="en-US" dirty="0" smtClean="0"/>
          </a:p>
        </p:txBody>
      </p:sp>
      <p:sp>
        <p:nvSpPr>
          <p:cNvPr id="4" name="Slide Number Placeholder 3"/>
          <p:cNvSpPr>
            <a:spLocks noGrp="1"/>
          </p:cNvSpPr>
          <p:nvPr>
            <p:ph type="sldNum" sz="quarter" idx="10"/>
          </p:nvPr>
        </p:nvSpPr>
        <p:spPr/>
        <p:txBody>
          <a:bodyPr/>
          <a:lstStyle/>
          <a:p>
            <a:fld id="{6FFFD011-EAFC-46FF-BD79-9293FAB85F5F}"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use per-object clamping to accelerate the energy compensation algorithm of </a:t>
            </a:r>
            <a:r>
              <a:rPr lang="en-US" dirty="0" err="1" smtClean="0"/>
              <a:t>Kollig</a:t>
            </a:r>
            <a:r>
              <a:rPr lang="en-US" dirty="0" smtClean="0"/>
              <a:t> and Keller.</a:t>
            </a:r>
          </a:p>
          <a:p>
            <a:r>
              <a:rPr lang="en-US" dirty="0" smtClean="0"/>
              <a:t>In this algorithm, they use selective path tracing</a:t>
            </a:r>
            <a:r>
              <a:rPr lang="en-US" baseline="0" dirty="0" smtClean="0"/>
              <a:t> to </a:t>
            </a:r>
            <a:r>
              <a:rPr lang="en-US" dirty="0" smtClean="0"/>
              <a:t>compensate for the energy loss in VPL rendering. But this compensation step is often a bottleneck of the entire approach. </a:t>
            </a:r>
          </a:p>
          <a:p>
            <a:endParaRPr lang="en-US" dirty="0" smtClean="0"/>
          </a:p>
          <a:p>
            <a:r>
              <a:rPr lang="en-US" dirty="0" smtClean="0"/>
              <a:t>But we can take advantage of our findings, that show that less clamping is possible for more diffuse or complex objects.</a:t>
            </a:r>
          </a:p>
          <a:p>
            <a:endParaRPr lang="en-US" dirty="0" smtClean="0"/>
          </a:p>
          <a:p>
            <a:r>
              <a:rPr lang="en-US" dirty="0" smtClean="0"/>
              <a:t>We change the algorithm to use minimum possible clamping for such objects, which decreases the amount of energy removed from the VPL rendering, and there’s less work left for the path traced compensation. We achieve 2x speedup while computing equivalent images.</a:t>
            </a:r>
          </a:p>
        </p:txBody>
      </p:sp>
      <p:sp>
        <p:nvSpPr>
          <p:cNvPr id="4" name="Slide Number Placeholder 3"/>
          <p:cNvSpPr>
            <a:spLocks noGrp="1"/>
          </p:cNvSpPr>
          <p:nvPr>
            <p:ph type="sldNum" sz="quarter" idx="10"/>
          </p:nvPr>
        </p:nvSpPr>
        <p:spPr/>
        <p:txBody>
          <a:bodyPr/>
          <a:lstStyle/>
          <a:p>
            <a:fld id="{6FFFD011-EAFC-46FF-BD79-9293FAB85F5F}"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Specifically,</a:t>
            </a:r>
            <a:r>
              <a:rPr lang="en-US" baseline="0" dirty="0" smtClean="0"/>
              <a:t> we’re focusing on what we call VPL rendering, which is a class of GI algorithms derived form Instant </a:t>
            </a:r>
            <a:r>
              <a:rPr lang="en-US" baseline="0" dirty="0" err="1" smtClean="0"/>
              <a:t>radiosity</a:t>
            </a:r>
            <a:r>
              <a:rPr lang="en-US" baseline="0" dirty="0" smtClean="0"/>
              <a:t>.</a:t>
            </a:r>
          </a:p>
          <a:p>
            <a:endParaRPr lang="en-US" baseline="0" dirty="0" smtClean="0"/>
          </a:p>
          <a:p>
            <a:r>
              <a:rPr lang="en-US" dirty="0" smtClean="0"/>
              <a:t>These algorithms </a:t>
            </a:r>
            <a:r>
              <a:rPr lang="en-US" baseline="0" dirty="0" smtClean="0"/>
              <a:t>have recently gotten a lot of attention in rendering research for their efficiency and they’re still </a:t>
            </a:r>
            <a:r>
              <a:rPr lang="en-US" baseline="0" dirty="0" smtClean="0"/>
              <a:t>gaining more popularity.</a:t>
            </a:r>
            <a:endParaRPr lang="en-US" baseline="0" dirty="0" smtClean="0"/>
          </a:p>
          <a:p>
            <a:endParaRPr lang="en-US" baseline="0" dirty="0" smtClean="0"/>
          </a:p>
          <a:p>
            <a:r>
              <a:rPr lang="en-US" baseline="0" dirty="0" smtClean="0"/>
              <a:t>But sometimes, they introduce image artifacts or energy losses.</a:t>
            </a:r>
          </a:p>
          <a:p>
            <a:endParaRPr lang="en-US" baseline="0" dirty="0" smtClean="0"/>
          </a:p>
          <a:p>
            <a:pPr marL="0" marR="0" indent="0" algn="just" defTabSz="914400" rtl="0" eaLnBrk="1" fontAlgn="auto" latinLnBrk="0" hangingPunct="1">
              <a:lnSpc>
                <a:spcPct val="100000"/>
              </a:lnSpc>
              <a:spcBef>
                <a:spcPts val="0"/>
              </a:spcBef>
              <a:spcAft>
                <a:spcPts val="0"/>
              </a:spcAft>
              <a:buClrTx/>
              <a:buSzTx/>
              <a:buFontTx/>
              <a:buNone/>
              <a:tabLst/>
              <a:defRPr/>
            </a:pPr>
            <a:r>
              <a:rPr lang="en-US" baseline="0" dirty="0" smtClean="0"/>
              <a:t>For that reason, we investigate the impact of the VPL methods on visual fidelity by means of a systematic perceptual study.</a:t>
            </a:r>
          </a:p>
          <a:p>
            <a:endParaRPr lang="en-US" baseline="0" dirty="0" smtClean="0"/>
          </a:p>
        </p:txBody>
      </p:sp>
      <p:sp>
        <p:nvSpPr>
          <p:cNvPr id="4" name="Slide Number Placeholder 3"/>
          <p:cNvSpPr>
            <a:spLocks noGrp="1"/>
          </p:cNvSpPr>
          <p:nvPr>
            <p:ph type="sldNum" sz="quarter" idx="10"/>
          </p:nvPr>
        </p:nvSpPr>
        <p:spPr/>
        <p:txBody>
          <a:bodyPr/>
          <a:lstStyle/>
          <a:p>
            <a:fld id="{6FFFD011-EAFC-46FF-BD79-9293FAB85F5F}"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summarize,</a:t>
            </a:r>
            <a:r>
              <a:rPr lang="en-US" baseline="0" dirty="0" smtClean="0"/>
              <a:t> i</a:t>
            </a:r>
            <a:r>
              <a:rPr lang="en-US" dirty="0" smtClean="0"/>
              <a:t>n our experiments,</a:t>
            </a:r>
            <a:r>
              <a:rPr lang="en-US" baseline="0" dirty="0" smtClean="0"/>
              <a:t> we verified the expected location of equivalence in the space of VPL rendering parameters.</a:t>
            </a:r>
          </a:p>
          <a:p>
            <a:endParaRPr lang="en-US" baseline="0" dirty="0" smtClean="0"/>
          </a:p>
          <a:p>
            <a:r>
              <a:rPr lang="en-US" baseline="0" dirty="0" smtClean="0"/>
              <a:t>We identified and validated trends of increasing equivalence with VPL count, increasing shape complexity and with decreasing contrast gloss.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FFFD011-EAFC-46FF-BD79-9293FAB85F5F}"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motivation for our study was to investigate the adequacy</a:t>
            </a:r>
            <a:r>
              <a:rPr lang="en-US" baseline="0" dirty="0" smtClean="0"/>
              <a:t> of VPL methods for high fidelity rendering. This is important because as the VPL methods are gaining more and more popularity, </a:t>
            </a:r>
            <a:r>
              <a:rPr lang="en-US" baseline="0" dirty="0" smtClean="0"/>
              <a:t>it is </a:t>
            </a:r>
            <a:r>
              <a:rPr lang="en-US" baseline="0" dirty="0" smtClean="0"/>
              <a:t>important to know which application they can be applied to.</a:t>
            </a:r>
            <a:endParaRPr lang="en-US" dirty="0" smtClean="0"/>
          </a:p>
          <a:p>
            <a:endParaRPr lang="en-US" dirty="0" smtClean="0"/>
          </a:p>
          <a:p>
            <a:r>
              <a:rPr lang="en-US" dirty="0" smtClean="0"/>
              <a:t>There’s a number</a:t>
            </a:r>
            <a:r>
              <a:rPr lang="en-US" baseline="0" dirty="0" smtClean="0"/>
              <a:t> practical </a:t>
            </a:r>
            <a:r>
              <a:rPr lang="en-US" dirty="0" smtClean="0"/>
              <a:t>take-home</a:t>
            </a:r>
            <a:r>
              <a:rPr lang="en-US" baseline="0" dirty="0" smtClean="0"/>
              <a:t> messages:</a:t>
            </a:r>
          </a:p>
          <a:p>
            <a:endParaRPr lang="en-US" baseline="0" dirty="0" smtClean="0"/>
          </a:p>
          <a:p>
            <a:pPr>
              <a:buFontTx/>
              <a:buChar char="-"/>
            </a:pPr>
            <a:r>
              <a:rPr lang="en-US" baseline="0" dirty="0" smtClean="0"/>
              <a:t> First, the VPL methods can produce equivalent images for a wide range of scene settings, but only with a relatively large number of virtual lights.</a:t>
            </a:r>
          </a:p>
          <a:p>
            <a:pPr>
              <a:buFontTx/>
              <a:buChar char="-"/>
            </a:pPr>
            <a:r>
              <a:rPr lang="en-US" baseline="0" dirty="0" smtClean="0"/>
              <a:t> Second, commonly used VPL settings are often insufficient to produce equivalent renderings.</a:t>
            </a:r>
          </a:p>
          <a:p>
            <a:pPr>
              <a:buFontTx/>
              <a:buChar char="-"/>
            </a:pPr>
            <a:r>
              <a:rPr lang="en-US" baseline="0" dirty="0" smtClean="0"/>
              <a:t> And third, even with a very high number of VPLs, there is no equivalence for smooth metal objects of low shape complexity.</a:t>
            </a:r>
          </a:p>
          <a:p>
            <a:endParaRPr lang="en-US" baseline="0" dirty="0" smtClean="0"/>
          </a:p>
          <a:p>
            <a:r>
              <a:rPr lang="en-US" dirty="0" smtClean="0"/>
              <a:t>In conclusion, </a:t>
            </a:r>
            <a:r>
              <a:rPr lang="en-US" dirty="0" smtClean="0"/>
              <a:t>we believe that</a:t>
            </a:r>
            <a:r>
              <a:rPr lang="en-US" baseline="0" dirty="0" smtClean="0"/>
              <a:t> our work lays a solid perceptual foundation for the use of VPL methods in application where accurate material appearance is important.</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future work,</a:t>
            </a:r>
            <a:r>
              <a:rPr lang="en-US" baseline="0" dirty="0" smtClean="0"/>
              <a:t> we would like to build a predictive model for visual equivalence in VPL rendering.</a:t>
            </a:r>
          </a:p>
          <a:p>
            <a:endParaRPr lang="en-US" baseline="0" dirty="0" smtClean="0"/>
          </a:p>
          <a:p>
            <a:r>
              <a:rPr lang="en-US" baseline="0" dirty="0" smtClean="0"/>
              <a:t>It would also be interesting to study the effects of accurate direct illumination on equivalence, particularly the ambiguity between artifacts and highlight that we could observe in some of the images.</a:t>
            </a:r>
          </a:p>
          <a:p>
            <a:endParaRPr lang="en-US" baseline="0" dirty="0" smtClean="0"/>
          </a:p>
          <a:p>
            <a:r>
              <a:rPr lang="en-US" baseline="0" dirty="0" smtClean="0"/>
              <a:t>And we’re continuing our effort on building scalable VPL methods that produce equivalent images.</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baseline="0" dirty="0" smtClean="0"/>
              <a:t>In this work we investigate through perceptual experiments how some approximations to GI affect image fidelity.</a:t>
            </a:r>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There is a lot of related work on Perceptually-based rendering, where the idea is to take advantage of the properties of human visual system to produce images more efficiently or effectively.</a:t>
            </a:r>
          </a:p>
          <a:p>
            <a:r>
              <a:rPr lang="en-US" sz="1200" kern="1200" baseline="0" dirty="0" smtClean="0">
                <a:solidFill>
                  <a:schemeClr val="tx1"/>
                </a:solidFill>
                <a:latin typeface="+mn-lt"/>
                <a:ea typeface="+mn-ea"/>
                <a:cs typeface="+mn-cs"/>
              </a:rPr>
              <a:t>Due to time limitations I won’t be able to go into the detail, and I’ll only discuss the most closely related work, which is the works of </a:t>
            </a:r>
            <a:r>
              <a:rPr lang="en-US" sz="1200" kern="1200" baseline="0" dirty="0" err="1" smtClean="0">
                <a:solidFill>
                  <a:schemeClr val="tx1"/>
                </a:solidFill>
                <a:latin typeface="+mn-lt"/>
                <a:ea typeface="+mn-ea"/>
                <a:cs typeface="+mn-cs"/>
              </a:rPr>
              <a:t>Ramanarayanan</a:t>
            </a:r>
            <a:r>
              <a:rPr lang="en-US" sz="1200" kern="1200" baseline="0" dirty="0" smtClean="0">
                <a:solidFill>
                  <a:schemeClr val="tx1"/>
                </a:solidFill>
                <a:latin typeface="+mn-lt"/>
                <a:ea typeface="+mn-ea"/>
                <a:cs typeface="+mn-cs"/>
              </a:rPr>
              <a:t> and colleagues on visual equivalence.</a:t>
            </a:r>
          </a:p>
        </p:txBody>
      </p:sp>
      <p:sp>
        <p:nvSpPr>
          <p:cNvPr id="4" name="Slide Number Placeholder 3"/>
          <p:cNvSpPr>
            <a:spLocks noGrp="1"/>
          </p:cNvSpPr>
          <p:nvPr>
            <p:ph type="sldNum" sz="quarter" idx="10"/>
          </p:nvPr>
        </p:nvSpPr>
        <p:spPr/>
        <p:txBody>
          <a:bodyPr/>
          <a:lstStyle/>
          <a:p>
            <a:fld id="{6FFFD011-EAFC-46FF-BD79-9293FAB85F5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latin typeface="+mn-lt"/>
                <a:ea typeface="+mn-ea"/>
                <a:cs typeface="+mn-cs"/>
              </a:rPr>
              <a:t>In this work, they define two images</a:t>
            </a:r>
            <a:r>
              <a:rPr lang="en-US" sz="1200" i="0" kern="1200" baseline="0" dirty="0" smtClean="0">
                <a:solidFill>
                  <a:schemeClr val="tx1"/>
                </a:solidFill>
                <a:latin typeface="+mn-lt"/>
                <a:ea typeface="+mn-ea"/>
                <a:cs typeface="+mn-cs"/>
              </a:rPr>
              <a:t> to be visually equivalent if they convey the same </a:t>
            </a:r>
            <a:r>
              <a:rPr lang="en-US" sz="1200" kern="1200" dirty="0" smtClean="0">
                <a:solidFill>
                  <a:schemeClr val="tx1"/>
                </a:solidFill>
                <a:latin typeface="+mn-lt"/>
                <a:ea typeface="+mn-ea"/>
                <a:cs typeface="+mn-cs"/>
              </a:rPr>
              <a:t>scene appearance, in spite of having visible differences.</a:t>
            </a:r>
          </a:p>
          <a:p>
            <a:pPr rtl="0"/>
            <a:endParaRPr lang="en-US" sz="1200" kern="1200" baseline="0" dirty="0" smtClean="0">
              <a:solidFill>
                <a:schemeClr val="tx1"/>
              </a:solidFill>
              <a:latin typeface="+mn-lt"/>
              <a:ea typeface="+mn-ea"/>
              <a:cs typeface="+mn-cs"/>
            </a:endParaRPr>
          </a:p>
          <a:p>
            <a:pPr rtl="0"/>
            <a:r>
              <a:rPr lang="en-US" sz="1200" kern="1200" dirty="0" smtClean="0">
                <a:solidFill>
                  <a:schemeClr val="tx1"/>
                </a:solidFill>
                <a:latin typeface="+mn-lt"/>
                <a:ea typeface="+mn-ea"/>
                <a:cs typeface="+mn-cs"/>
              </a:rPr>
              <a:t>We use the</a:t>
            </a:r>
            <a:r>
              <a:rPr lang="en-US" sz="1200" kern="1200" baseline="0" dirty="0" smtClean="0">
                <a:solidFill>
                  <a:schemeClr val="tx1"/>
                </a:solidFill>
                <a:latin typeface="+mn-lt"/>
                <a:ea typeface="+mn-ea"/>
                <a:cs typeface="+mn-cs"/>
              </a:rPr>
              <a:t> concept of visual equivalence as the </a:t>
            </a:r>
            <a:r>
              <a:rPr lang="en-US" sz="1200" kern="1200" dirty="0" smtClean="0">
                <a:solidFill>
                  <a:schemeClr val="tx1"/>
                </a:solidFill>
                <a:latin typeface="+mn-lt"/>
                <a:ea typeface="+mn-ea"/>
                <a:cs typeface="+mn-cs"/>
              </a:rPr>
              <a:t>foundation of our work, and we apply it to the specific problem of studying</a:t>
            </a:r>
            <a:r>
              <a:rPr lang="en-US" sz="1200" kern="1200" baseline="0" dirty="0" smtClean="0">
                <a:solidFill>
                  <a:schemeClr val="tx1"/>
                </a:solidFill>
                <a:latin typeface="+mn-lt"/>
                <a:ea typeface="+mn-ea"/>
                <a:cs typeface="+mn-cs"/>
              </a:rPr>
              <a:t> visual fidelity in VPL rendering.</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FFFD011-EAFC-46FF-BD79-9293FAB85F5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dirty="0" smtClean="0"/>
              <a:t>The VPL rendering, as I said, is derived from the instant </a:t>
            </a:r>
            <a:r>
              <a:rPr lang="en-US" dirty="0" err="1" smtClean="0"/>
              <a:t>radiosity</a:t>
            </a:r>
            <a:r>
              <a:rPr lang="en-US" dirty="0" smtClean="0"/>
              <a:t> algorithm proposed by Keller.</a:t>
            </a:r>
          </a:p>
          <a:p>
            <a:pPr marL="0" marR="0" indent="0" algn="just" defTabSz="914400" rtl="0" eaLnBrk="1" fontAlgn="auto" latinLnBrk="0" hangingPunct="1">
              <a:lnSpc>
                <a:spcPct val="100000"/>
              </a:lnSpc>
              <a:spcBef>
                <a:spcPts val="0"/>
              </a:spcBef>
              <a:spcAft>
                <a:spcPts val="0"/>
              </a:spcAft>
              <a:buClrTx/>
              <a:buSzTx/>
              <a:buFontTx/>
              <a:buNone/>
              <a:tabLst/>
              <a:defRPr/>
            </a:pPr>
            <a:r>
              <a:rPr lang="en-US" dirty="0" smtClean="0"/>
              <a:t>The idea here is to approximate indirect illumination by a number so called Virtual</a:t>
            </a:r>
            <a:r>
              <a:rPr lang="en-US" baseline="0" dirty="0" smtClean="0"/>
              <a:t> Point Lights, or VPLs. </a:t>
            </a:r>
          </a:p>
          <a:p>
            <a:pPr marL="0" marR="0" indent="0" algn="just" defTabSz="914400" rtl="0" eaLnBrk="1" fontAlgn="auto" latinLnBrk="0" hangingPunct="1">
              <a:lnSpc>
                <a:spcPct val="100000"/>
              </a:lnSpc>
              <a:spcBef>
                <a:spcPts val="0"/>
              </a:spcBef>
              <a:spcAft>
                <a:spcPts val="0"/>
              </a:spcAft>
              <a:buClrTx/>
              <a:buSzTx/>
              <a:buFontTx/>
              <a:buNone/>
              <a:tabLst/>
              <a:defRPr/>
            </a:pPr>
            <a:r>
              <a:rPr lang="en-US" baseline="0" dirty="0" smtClean="0"/>
              <a:t>In the first step, the VPLs are created on scene surfaces and in the second step, the image is rendered by summing contributions from all the VPLs.</a:t>
            </a:r>
            <a:endParaRPr lang="en-US" dirty="0" smtClean="0"/>
          </a:p>
        </p:txBody>
      </p:sp>
      <p:sp>
        <p:nvSpPr>
          <p:cNvPr id="4" name="Slide Number Placeholder 3"/>
          <p:cNvSpPr>
            <a:spLocks noGrp="1"/>
          </p:cNvSpPr>
          <p:nvPr>
            <p:ph type="sldNum" sz="quarter" idx="10"/>
          </p:nvPr>
        </p:nvSpPr>
        <p:spPr/>
        <p:txBody>
          <a:bodyPr/>
          <a:lstStyle/>
          <a:p>
            <a:fld id="{6FFFD011-EAFC-46FF-BD79-9293FAB85F5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dirty="0" smtClean="0"/>
              <a:t>We can categorize the previous work on</a:t>
            </a:r>
            <a:r>
              <a:rPr lang="en-US" baseline="0" dirty="0" smtClean="0"/>
              <a:t> VPL rendering by the number of VPLs used.</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just" defTabSz="914400" rtl="0" eaLnBrk="1" fontAlgn="auto" latinLnBrk="0" hangingPunct="1">
              <a:lnSpc>
                <a:spcPct val="100000"/>
              </a:lnSpc>
              <a:spcBef>
                <a:spcPts val="0"/>
              </a:spcBef>
              <a:spcAft>
                <a:spcPts val="0"/>
              </a:spcAft>
              <a:buClrTx/>
              <a:buSzTx/>
              <a:buFontTx/>
              <a:buNone/>
              <a:tabLst/>
              <a:defRPr/>
            </a:pPr>
            <a:r>
              <a:rPr lang="en-US" baseline="0" dirty="0" smtClean="0"/>
              <a:t>Most of the previous work falls into the category Interactive GI, where a limited number of VPLs is used to achieve efficiency.</a:t>
            </a:r>
            <a:endParaRPr lang="en-US" dirty="0" smtClean="0"/>
          </a:p>
          <a:p>
            <a:pPr marL="0" marR="0" indent="0" algn="just"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just" defTabSz="914400" rtl="0" eaLnBrk="1" fontAlgn="auto" latinLnBrk="0" hangingPunct="1">
              <a:lnSpc>
                <a:spcPct val="100000"/>
              </a:lnSpc>
              <a:spcBef>
                <a:spcPts val="0"/>
              </a:spcBef>
              <a:spcAft>
                <a:spcPts val="0"/>
              </a:spcAft>
              <a:buClrTx/>
              <a:buSzTx/>
              <a:buFontTx/>
              <a:buNone/>
              <a:tabLst/>
              <a:defRPr/>
            </a:pPr>
            <a:r>
              <a:rPr lang="en-US" dirty="0" smtClean="0"/>
              <a:t>But VPL methods</a:t>
            </a:r>
            <a:r>
              <a:rPr lang="en-US" baseline="0" dirty="0" smtClean="0"/>
              <a:t> aiming at higher image quality have also been proposed. The challenge here is to make the algorithms scalable with the higher number of VPLs necessary to achieve the image quality goals.</a:t>
            </a:r>
            <a:endParaRPr lang="en-US" dirty="0" smtClean="0"/>
          </a:p>
        </p:txBody>
      </p:sp>
      <p:sp>
        <p:nvSpPr>
          <p:cNvPr id="4" name="Slide Number Placeholder 3"/>
          <p:cNvSpPr>
            <a:spLocks noGrp="1"/>
          </p:cNvSpPr>
          <p:nvPr>
            <p:ph type="sldNum" sz="quarter" idx="10"/>
          </p:nvPr>
        </p:nvSpPr>
        <p:spPr/>
        <p:txBody>
          <a:bodyPr/>
          <a:lstStyle/>
          <a:p>
            <a:fld id="{6FFFD011-EAFC-46FF-BD79-9293FAB85F5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Alright, </a:t>
            </a:r>
            <a:r>
              <a:rPr lang="en-US" dirty="0" smtClean="0"/>
              <a:t>so VPL rendering </a:t>
            </a:r>
            <a:r>
              <a:rPr lang="en-US" dirty="0" smtClean="0"/>
              <a:t>is </a:t>
            </a:r>
            <a:r>
              <a:rPr lang="en-US" dirty="0" smtClean="0"/>
              <a:t>fast,</a:t>
            </a:r>
            <a:r>
              <a:rPr lang="en-US" baseline="0" dirty="0" smtClean="0"/>
              <a:t> so what is the problem</a:t>
            </a:r>
            <a:r>
              <a:rPr lang="en-US" baseline="0" dirty="0" smtClean="0"/>
              <a:t>?</a:t>
            </a:r>
            <a:endParaRPr lang="en-US" dirty="0" smtClean="0"/>
          </a:p>
          <a:p>
            <a:endParaRPr lang="en-US" dirty="0" smtClean="0"/>
          </a:p>
          <a:p>
            <a:r>
              <a:rPr lang="en-US" dirty="0" smtClean="0"/>
              <a:t>The problem is that the VPL methods </a:t>
            </a:r>
            <a:r>
              <a:rPr lang="en-US" dirty="0" smtClean="0"/>
              <a:t>can </a:t>
            </a:r>
            <a:r>
              <a:rPr lang="en-US" dirty="0" smtClean="0"/>
              <a:t>produce disturbing artifact in the form of light splotches, especially on glossy surfaces.</a:t>
            </a:r>
          </a:p>
          <a:p>
            <a:endParaRPr lang="en-US" dirty="0" smtClean="0"/>
          </a:p>
          <a:p>
            <a:r>
              <a:rPr lang="en-US" dirty="0" smtClean="0"/>
              <a:t>The usual way of dealing with the artifacts is so called </a:t>
            </a:r>
            <a:r>
              <a:rPr lang="en-US" b="1" dirty="0" smtClean="0"/>
              <a:t>clamping</a:t>
            </a:r>
            <a:r>
              <a:rPr lang="en-US" dirty="0" smtClean="0"/>
              <a:t>, where we clamp away the offending energy.  But this selective energy removal can severely</a:t>
            </a:r>
            <a:r>
              <a:rPr lang="en-US" baseline="0" dirty="0" smtClean="0"/>
              <a:t> change material appearance, as you can seen in the image on the right, where the counter-top looks dark and diffuse, instead of having the shiny metallic appearance seen in the reference rendering.</a:t>
            </a:r>
            <a:endParaRPr lang="en-US" dirty="0" smtClean="0"/>
          </a:p>
        </p:txBody>
      </p:sp>
      <p:sp>
        <p:nvSpPr>
          <p:cNvPr id="4" name="Slide Number Placeholder 3"/>
          <p:cNvSpPr>
            <a:spLocks noGrp="1"/>
          </p:cNvSpPr>
          <p:nvPr>
            <p:ph type="sldNum" sz="quarter" idx="5"/>
          </p:nvPr>
        </p:nvSpPr>
        <p:spPr/>
        <p:txBody>
          <a:bodyPr/>
          <a:lstStyle/>
          <a:p>
            <a:pPr>
              <a:defRPr/>
            </a:pPr>
            <a:fld id="{7EBBBA69-8645-49FD-B749-DD994BE54294}"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fld id="{16106F34-6F2F-4716-A7EC-D1845DD5D1E7}" type="datetime1">
              <a:rPr lang="en-US" smtClean="0">
                <a:solidFill>
                  <a:srgbClr val="FFFFFF"/>
                </a:solidFill>
              </a:rPr>
              <a:pPr/>
              <a:t>8/1/2010</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63399A5-7D58-400F-8222-FEFF6E9CA5C1}"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DBA6DD5-FE61-4175-B03F-1CC9B25B9BC9}" type="datetime1">
              <a:rPr lang="en-US" smtClean="0">
                <a:solidFill>
                  <a:srgbClr val="FFFFFF"/>
                </a:solidFill>
              </a:rPr>
              <a:pPr/>
              <a:t>8/1/2010</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50C64734-04E5-4469-84B3-FDA2A4F2596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9DA63EF-7E45-4746-8F0F-B1C6F7BF4391}" type="datetime1">
              <a:rPr lang="en-US" smtClean="0">
                <a:solidFill>
                  <a:srgbClr val="FFFFFF"/>
                </a:solidFill>
              </a:rPr>
              <a:pPr/>
              <a:t>8/1/2010</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D78FABDB-0B8B-4DCD-84FD-A21B9084C91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fld id="{4939ACD8-81E7-4309-B844-698C817E5062}" type="datetime1">
              <a:rPr lang="en-US" smtClean="0">
                <a:solidFill>
                  <a:srgbClr val="FFFFFF"/>
                </a:solidFill>
              </a:rPr>
              <a:pPr/>
              <a:t>8/1/2010</a:t>
            </a:fld>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pPr>
              <a:defRPr/>
            </a:pPr>
            <a:fld id="{33C24DBB-35FA-49B5-8947-2950E366E0B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5AE088-C87F-401B-896A-09A0941076CF}" type="datetime1">
              <a:rPr lang="en-US" smtClean="0">
                <a:solidFill>
                  <a:srgbClr val="FFFFFF"/>
                </a:solidFill>
              </a:rPr>
              <a:pPr/>
              <a:t>8/1/2010</a:t>
            </a:fld>
            <a:endParaRPr lang="en-US">
              <a:solidFill>
                <a:srgbClr val="FFFFFF"/>
              </a:solidFill>
            </a:endParaRPr>
          </a:p>
        </p:txBody>
      </p:sp>
      <p:sp>
        <p:nvSpPr>
          <p:cNvPr id="4" name="Slide Number Placeholder 3"/>
          <p:cNvSpPr>
            <a:spLocks noGrp="1"/>
          </p:cNvSpPr>
          <p:nvPr>
            <p:ph type="sldNum" sz="quarter" idx="11"/>
          </p:nvPr>
        </p:nvSpPr>
        <p:spPr/>
        <p:txBody>
          <a:bodyPr/>
          <a:lstStyle/>
          <a:p>
            <a:pPr>
              <a:defRPr/>
            </a:pPr>
            <a:fld id="{D5665FD8-4E9E-4973-B34D-EF03A9487E5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a:spLocks noGrp="1" noChangeArrowheads="1"/>
          </p:cNvSpPr>
          <p:nvPr>
            <p:ph type="dt" sz="half" idx="10"/>
          </p:nvPr>
        </p:nvSpPr>
        <p:spPr>
          <a:ln/>
        </p:spPr>
        <p:txBody>
          <a:bodyPr/>
          <a:lstStyle>
            <a:lvl1pPr>
              <a:defRPr/>
            </a:lvl1pPr>
          </a:lstStyle>
          <a:p>
            <a:fld id="{42943C3E-55C6-43A3-B3C9-740CC03875BA}" type="datetime1">
              <a:rPr lang="en-US" smtClean="0">
                <a:solidFill>
                  <a:srgbClr val="FFFFFF"/>
                </a:solidFill>
              </a:rPr>
              <a:pPr/>
              <a:t>8/1/2010</a:t>
            </a:fld>
            <a:endParaRPr lang="en-US">
              <a:solidFill>
                <a:srgbClr val="FFFFFF"/>
              </a:solidFill>
            </a:endParaRPr>
          </a:p>
        </p:txBody>
      </p:sp>
      <p:sp>
        <p:nvSpPr>
          <p:cNvPr id="5" name="Rectangle 5"/>
          <p:cNvSpPr>
            <a:spLocks noGrp="1" noChangeArrowheads="1"/>
          </p:cNvSpPr>
          <p:nvPr>
            <p:ph type="sldNum" sz="quarter" idx="11"/>
          </p:nvPr>
        </p:nvSpPr>
        <p:spPr>
          <a:xfrm>
            <a:off x="7010400" y="6477000"/>
            <a:ext cx="2133600" cy="381000"/>
          </a:xfrm>
          <a:ln/>
        </p:spPr>
        <p:txBody>
          <a:bodyPr/>
          <a:lstStyle>
            <a:lvl1pPr>
              <a:defRPr/>
            </a:lvl1pPr>
          </a:lstStyle>
          <a:p>
            <a:pPr>
              <a:defRPr/>
            </a:pPr>
            <a:fld id="{436069EF-2218-4AB1-8D37-562BB864C219}"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A4F37FC2-C2C6-4314-9791-BDA29737912A}" type="datetime1">
              <a:rPr lang="en-US" smtClean="0">
                <a:solidFill>
                  <a:srgbClr val="FFFFFF"/>
                </a:solidFill>
              </a:rPr>
              <a:pPr/>
              <a:t>8/1/2010</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9A68F69-5FF7-484D-A0E9-376D606C271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fld id="{3655C876-2DB3-4BBC-8189-5F4FF61CCEB7}" type="datetime1">
              <a:rPr lang="en-US" smtClean="0">
                <a:solidFill>
                  <a:srgbClr val="FFFFFF"/>
                </a:solidFill>
              </a:rPr>
              <a:pPr/>
              <a:t>8/1/2010</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A5BB768F-2CCD-412A-8D63-012715D3E4D1}" type="slidenum">
              <a:rPr lang="en-US">
                <a:solidFill>
                  <a:srgbClr val="FFFFFF"/>
                </a:solidFill>
              </a:rPr>
              <a:pPr>
                <a:defRPr/>
              </a:pPr>
              <a:t>‹#›</a:t>
            </a:fld>
            <a:endParaRPr lang="en-US" dirty="0">
              <a:solidFill>
                <a:srgbClr val="FFFFFF"/>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ECC541CB-785A-4524-8F25-64CD281ED82B}" type="datetime1">
              <a:rPr lang="en-US" smtClean="0">
                <a:solidFill>
                  <a:srgbClr val="FFFFFF"/>
                </a:solidFill>
              </a:rPr>
              <a:pPr/>
              <a:t>8/1/2010</a:t>
            </a:fld>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9" name="Slide Number Placeholder 8"/>
          <p:cNvSpPr>
            <a:spLocks noGrp="1"/>
          </p:cNvSpPr>
          <p:nvPr>
            <p:ph type="sldNum" sz="quarter" idx="12"/>
          </p:nvPr>
        </p:nvSpPr>
        <p:spPr>
          <a:xfrm>
            <a:off x="6553200" y="6245225"/>
            <a:ext cx="2133600" cy="477838"/>
          </a:xfrm>
        </p:spPr>
        <p:txBody>
          <a:bodyPr/>
          <a:lstStyle>
            <a:lvl1pPr>
              <a:defRPr smtClean="0"/>
            </a:lvl1pPr>
          </a:lstStyle>
          <a:p>
            <a:pPr>
              <a:defRPr/>
            </a:pPr>
            <a:fld id="{B3802E0E-C0A4-44B8-8995-DE92B8A82086}"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9ABC6265-62A8-4114-8F5A-B04A2CB57BD7}" type="datetime1">
              <a:rPr lang="en-US" smtClean="0">
                <a:solidFill>
                  <a:srgbClr val="FFFFFF"/>
                </a:solidFill>
              </a:rPr>
              <a:pPr/>
              <a:t>8/1/2010</a:t>
            </a:fld>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5" name="Slide Number Placeholder 4"/>
          <p:cNvSpPr>
            <a:spLocks noGrp="1"/>
          </p:cNvSpPr>
          <p:nvPr>
            <p:ph type="sldNum" sz="quarter" idx="12"/>
          </p:nvPr>
        </p:nvSpPr>
        <p:spPr>
          <a:xfrm>
            <a:off x="6553200" y="6245225"/>
            <a:ext cx="2133600" cy="477838"/>
          </a:xfrm>
        </p:spPr>
        <p:txBody>
          <a:bodyPr/>
          <a:lstStyle>
            <a:lvl1pPr>
              <a:defRPr smtClean="0"/>
            </a:lvl1pPr>
          </a:lstStyle>
          <a:p>
            <a:pPr>
              <a:defRPr/>
            </a:pPr>
            <a:fld id="{CA91CD84-6A4F-4F23-96C6-1BABBB692B3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79A5FA7-9846-42F3-92AC-499A66F10EEC}" type="datetime1">
              <a:rPr lang="en-US" smtClean="0">
                <a:solidFill>
                  <a:srgbClr val="FFFFFF"/>
                </a:solidFill>
              </a:rPr>
              <a:pPr/>
              <a:t>8/1/2010</a:t>
            </a:fld>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E0F7D031-70D9-4E45-88E6-1A0BFBF386D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811C7A5C-AAF6-450D-85F8-49E77F36ED6A}" type="datetime1">
              <a:rPr lang="en-US" smtClean="0">
                <a:solidFill>
                  <a:srgbClr val="FFFFFF"/>
                </a:solidFill>
              </a:rPr>
              <a:pPr/>
              <a:t>8/1/2010</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6D3BC5B2-31F5-4DE1-9862-1A1E526885D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E26CB31-873D-4D14-8B08-D3FC2D5021D7}" type="datetime1">
              <a:rPr lang="en-US" smtClean="0">
                <a:solidFill>
                  <a:srgbClr val="FFFFFF"/>
                </a:solidFill>
              </a:rPr>
              <a:pPr/>
              <a:t>8/1/2010</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FDDE6B8C-A290-4B34-8AF7-26629CACCE2C}" type="slidenum">
              <a:rPr lang="en-US">
                <a:solidFill>
                  <a:srgbClr val="FFFFFF"/>
                </a:solidFill>
              </a:rPr>
              <a:pPr>
                <a:defRPr/>
              </a:pPr>
              <a:t>‹#›</a:t>
            </a:fld>
            <a:endParaRPr lang="en-US">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pPr fontAlgn="base">
              <a:spcBef>
                <a:spcPct val="0"/>
              </a:spcBef>
              <a:spcAft>
                <a:spcPct val="0"/>
              </a:spcAft>
            </a:pPr>
            <a:fld id="{7643F43E-D981-4214-A134-C2F83DCF8878}" type="datetime1">
              <a:rPr lang="en-US" smtClean="0">
                <a:solidFill>
                  <a:srgbClr val="FFFFFF"/>
                </a:solidFill>
                <a:latin typeface="Arial" charset="0"/>
              </a:rPr>
              <a:pPr fontAlgn="base">
                <a:spcBef>
                  <a:spcPct val="0"/>
                </a:spcBef>
                <a:spcAft>
                  <a:spcPct val="0"/>
                </a:spcAft>
              </a:pPr>
              <a:t>8/1/2010</a:t>
            </a:fld>
            <a:endParaRPr lang="en-US">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smtClean="0"/>
            </a:lvl1pPr>
          </a:lstStyle>
          <a:p>
            <a:pPr fontAlgn="base">
              <a:spcBef>
                <a:spcPct val="0"/>
              </a:spcBef>
              <a:spcAft>
                <a:spcPct val="0"/>
              </a:spcAft>
              <a:defRPr/>
            </a:pPr>
            <a:fld id="{D5665FD8-4E9E-4973-B34D-EF03A9487E5B}" type="slidenum">
              <a:rPr lang="en-US">
                <a:solidFill>
                  <a:srgbClr val="FFFFFF"/>
                </a:solidFill>
                <a:latin typeface="Arial" charset="0"/>
              </a:rPr>
              <a:pPr fontAlgn="base">
                <a:spcBef>
                  <a:spcPct val="0"/>
                </a:spcBef>
                <a:spcAft>
                  <a:spcPct val="0"/>
                </a:spcAft>
                <a:defRPr/>
              </a:pPr>
              <a:t>‹#›</a:t>
            </a:fld>
            <a:endParaRPr lang="en-US">
              <a:solidFill>
                <a:srgbClr val="FFFFFF"/>
              </a:solidFill>
              <a:latin typeface="Arial" charset="0"/>
            </a:endParaRPr>
          </a:p>
        </p:txBody>
      </p:sp>
      <p:sp>
        <p:nvSpPr>
          <p:cNvPr id="23558" name="Line 6"/>
          <p:cNvSpPr>
            <a:spLocks noChangeShapeType="1"/>
          </p:cNvSpPr>
          <p:nvPr userDrawn="1"/>
        </p:nvSpPr>
        <p:spPr bwMode="auto">
          <a:xfrm>
            <a:off x="428625" y="942975"/>
            <a:ext cx="8228013" cy="1588"/>
          </a:xfrm>
          <a:prstGeom prst="line">
            <a:avLst/>
          </a:prstGeom>
          <a:noFill/>
          <a:ln w="28575">
            <a:solidFill>
              <a:srgbClr val="FF9900"/>
            </a:solidFill>
            <a:miter lim="800000"/>
            <a:headEnd/>
            <a:tailEnd/>
          </a:ln>
          <a:effectLst/>
        </p:spPr>
        <p:txBody>
          <a:bodyPr/>
          <a:lstStyle/>
          <a:p>
            <a:pPr eaLnBrk="0" fontAlgn="base" hangingPunct="0">
              <a:spcBef>
                <a:spcPct val="0"/>
              </a:spcBef>
              <a:spcAft>
                <a:spcPct val="0"/>
              </a:spcAft>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endParaRPr lang="en-US" dirty="0" smtClean="0"/>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13.xml"/><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e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jpeg"/><Relationship Id="rId3" Type="http://schemas.openxmlformats.org/officeDocument/2006/relationships/image" Target="../media/image49.png"/><Relationship Id="rId7" Type="http://schemas.openxmlformats.org/officeDocument/2006/relationships/image" Target="../media/image53.jpe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24.xml"/><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png"/><Relationship Id="rId1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65.jpeg"/><Relationship Id="rId7" Type="http://schemas.openxmlformats.org/officeDocument/2006/relationships/image" Target="../media/image52.png"/><Relationship Id="rId12" Type="http://schemas.openxmlformats.org/officeDocument/2006/relationships/image" Target="../media/image57.jpeg"/><Relationship Id="rId17" Type="http://schemas.openxmlformats.org/officeDocument/2006/relationships/image" Target="../media/image62.png"/><Relationship Id="rId2" Type="http://schemas.openxmlformats.org/officeDocument/2006/relationships/notesSlide" Target="../notesSlides/notesSlide25.xml"/><Relationship Id="rId16"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jpe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30.png"/><Relationship Id="rId4" Type="http://schemas.openxmlformats.org/officeDocument/2006/relationships/image" Target="../media/image31.png"/><Relationship Id="rId9"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846493"/>
            <a:ext cx="2011680" cy="954107"/>
          </a:xfrm>
          <a:prstGeom prst="rect">
            <a:avLst/>
          </a:prstGeom>
          <a:noFill/>
        </p:spPr>
        <p:txBody>
          <a:bodyPr wrap="square" rtlCol="0">
            <a:spAutoFit/>
          </a:bodyPr>
          <a:lstStyle/>
          <a:p>
            <a:pPr algn="ctr"/>
            <a:r>
              <a:rPr lang="sk-SK" sz="2800" dirty="0" smtClean="0"/>
              <a:t>Jaroslav </a:t>
            </a:r>
            <a:r>
              <a:rPr lang="en-US" sz="2800" dirty="0" smtClean="0"/>
              <a:t>      </a:t>
            </a:r>
            <a:r>
              <a:rPr lang="sk-SK" sz="2800" dirty="0" smtClean="0"/>
              <a:t>Křivánek</a:t>
            </a:r>
            <a:endParaRPr lang="en-US" sz="2800" dirty="0"/>
          </a:p>
        </p:txBody>
      </p:sp>
      <p:sp>
        <p:nvSpPr>
          <p:cNvPr id="8" name="TextBox 7"/>
          <p:cNvSpPr txBox="1"/>
          <p:nvPr/>
        </p:nvSpPr>
        <p:spPr>
          <a:xfrm>
            <a:off x="3568700" y="3846493"/>
            <a:ext cx="2011680" cy="954107"/>
          </a:xfrm>
          <a:prstGeom prst="rect">
            <a:avLst/>
          </a:prstGeom>
          <a:noFill/>
        </p:spPr>
        <p:txBody>
          <a:bodyPr wrap="square" rtlCol="0">
            <a:spAutoFit/>
          </a:bodyPr>
          <a:lstStyle/>
          <a:p>
            <a:pPr algn="ctr"/>
            <a:r>
              <a:rPr lang="en-US" sz="2800" dirty="0" smtClean="0"/>
              <a:t>James </a:t>
            </a:r>
            <a:r>
              <a:rPr lang="en-US" sz="2800" dirty="0" err="1" smtClean="0"/>
              <a:t>Ferwerda</a:t>
            </a:r>
            <a:endParaRPr lang="en-US" sz="2800" dirty="0"/>
          </a:p>
        </p:txBody>
      </p:sp>
      <p:sp>
        <p:nvSpPr>
          <p:cNvPr id="9" name="TextBox 8"/>
          <p:cNvSpPr txBox="1"/>
          <p:nvPr/>
        </p:nvSpPr>
        <p:spPr>
          <a:xfrm>
            <a:off x="6294120" y="3846493"/>
            <a:ext cx="2011680" cy="954107"/>
          </a:xfrm>
          <a:prstGeom prst="rect">
            <a:avLst/>
          </a:prstGeom>
          <a:noFill/>
        </p:spPr>
        <p:txBody>
          <a:bodyPr wrap="square" rtlCol="0">
            <a:spAutoFit/>
          </a:bodyPr>
          <a:lstStyle/>
          <a:p>
            <a:pPr algn="ctr"/>
            <a:r>
              <a:rPr lang="en-US" sz="2800" dirty="0" err="1" smtClean="0"/>
              <a:t>Kavita</a:t>
            </a:r>
            <a:r>
              <a:rPr lang="en-US" sz="2800" dirty="0" smtClean="0"/>
              <a:t> </a:t>
            </a:r>
            <a:br>
              <a:rPr lang="en-US" sz="2800" dirty="0" smtClean="0"/>
            </a:br>
            <a:r>
              <a:rPr lang="en-US" sz="2800" dirty="0" err="1" smtClean="0"/>
              <a:t>Bala</a:t>
            </a:r>
            <a:endParaRPr lang="en-US" sz="2800" dirty="0"/>
          </a:p>
        </p:txBody>
      </p:sp>
      <p:sp>
        <p:nvSpPr>
          <p:cNvPr id="11" name="Obdélník 10"/>
          <p:cNvSpPr/>
          <p:nvPr/>
        </p:nvSpPr>
        <p:spPr bwMode="auto">
          <a:xfrm>
            <a:off x="152400" y="609600"/>
            <a:ext cx="87630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755650" y="1219200"/>
            <a:ext cx="7550150" cy="2133600"/>
          </a:xfrm>
        </p:spPr>
        <p:txBody>
          <a:bodyPr/>
          <a:lstStyle/>
          <a:p>
            <a:r>
              <a:rPr lang="en-US" b="1" dirty="0" smtClean="0"/>
              <a:t>Effects of Global Illumination Approximations on Material Appearance</a:t>
            </a:r>
            <a:endParaRPr lang="en-US" dirty="0"/>
          </a:p>
        </p:txBody>
      </p:sp>
      <p:sp>
        <p:nvSpPr>
          <p:cNvPr id="10" name="TextBox 9"/>
          <p:cNvSpPr txBox="1"/>
          <p:nvPr/>
        </p:nvSpPr>
        <p:spPr>
          <a:xfrm>
            <a:off x="381000" y="5029200"/>
            <a:ext cx="2971800" cy="707886"/>
          </a:xfrm>
          <a:prstGeom prst="rect">
            <a:avLst/>
          </a:prstGeom>
          <a:noFill/>
        </p:spPr>
        <p:txBody>
          <a:bodyPr wrap="square" rtlCol="0">
            <a:spAutoFit/>
          </a:bodyPr>
          <a:lstStyle/>
          <a:p>
            <a:pPr algn="ctr"/>
            <a:r>
              <a:rPr lang="en-US" sz="2000" dirty="0" smtClean="0"/>
              <a:t>Cornell University &amp;</a:t>
            </a:r>
          </a:p>
          <a:p>
            <a:pPr algn="ctr"/>
            <a:r>
              <a:rPr lang="en-US" sz="2000" dirty="0" smtClean="0"/>
              <a:t>Charles University, Prague</a:t>
            </a:r>
            <a:endParaRPr lang="en-US" sz="2000" dirty="0"/>
          </a:p>
        </p:txBody>
      </p:sp>
      <p:sp>
        <p:nvSpPr>
          <p:cNvPr id="12" name="TextBox 11"/>
          <p:cNvSpPr txBox="1"/>
          <p:nvPr/>
        </p:nvSpPr>
        <p:spPr>
          <a:xfrm>
            <a:off x="3200400" y="5029200"/>
            <a:ext cx="2743200" cy="707886"/>
          </a:xfrm>
          <a:prstGeom prst="rect">
            <a:avLst/>
          </a:prstGeom>
          <a:noFill/>
        </p:spPr>
        <p:txBody>
          <a:bodyPr wrap="square" rtlCol="0">
            <a:spAutoFit/>
          </a:bodyPr>
          <a:lstStyle/>
          <a:p>
            <a:pPr algn="ctr"/>
            <a:r>
              <a:rPr lang="en-US" sz="2000" dirty="0" smtClean="0"/>
              <a:t>Rochester Institute of Technology</a:t>
            </a:r>
            <a:endParaRPr lang="en-US" sz="2000" dirty="0"/>
          </a:p>
        </p:txBody>
      </p:sp>
      <p:sp>
        <p:nvSpPr>
          <p:cNvPr id="13" name="TextBox 12"/>
          <p:cNvSpPr txBox="1"/>
          <p:nvPr/>
        </p:nvSpPr>
        <p:spPr>
          <a:xfrm>
            <a:off x="5943600" y="5029200"/>
            <a:ext cx="2743200" cy="400110"/>
          </a:xfrm>
          <a:prstGeom prst="rect">
            <a:avLst/>
          </a:prstGeom>
          <a:noFill/>
        </p:spPr>
        <p:txBody>
          <a:bodyPr wrap="square" rtlCol="0">
            <a:spAutoFit/>
          </a:bodyPr>
          <a:lstStyle/>
          <a:p>
            <a:pPr algn="ctr"/>
            <a:r>
              <a:rPr lang="en-US" sz="2000" dirty="0" smtClean="0"/>
              <a:t>Cornell University</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4425"/>
            <a:ext cx="8305800" cy="5133976"/>
          </a:xfrm>
        </p:spPr>
        <p:txBody>
          <a:bodyPr/>
          <a:lstStyle/>
          <a:p>
            <a:pPr>
              <a:defRPr/>
            </a:pPr>
            <a:endParaRPr lang="en-US" dirty="0" smtClean="0"/>
          </a:p>
          <a:p>
            <a:pPr>
              <a:defRPr/>
            </a:pPr>
            <a:r>
              <a:rPr lang="en-US" b="1" dirty="0" smtClean="0"/>
              <a:t>Q: </a:t>
            </a:r>
            <a:r>
              <a:rPr lang="en-US" dirty="0" smtClean="0"/>
              <a:t>When do VPL methods produce high-fidelity renderings?</a:t>
            </a:r>
          </a:p>
          <a:p>
            <a:pPr>
              <a:defRPr/>
            </a:pPr>
            <a:endParaRPr lang="en-US" dirty="0" smtClean="0"/>
          </a:p>
          <a:p>
            <a:pPr>
              <a:defRPr/>
            </a:pPr>
            <a:r>
              <a:rPr lang="en-US" b="1" dirty="0" smtClean="0"/>
              <a:t>A: </a:t>
            </a:r>
            <a:r>
              <a:rPr lang="en-US" dirty="0" smtClean="0"/>
              <a:t>Systematic perceptual study </a:t>
            </a:r>
          </a:p>
          <a:p>
            <a:pPr lvl="1">
              <a:defRPr/>
            </a:pPr>
            <a:r>
              <a:rPr lang="en-US" dirty="0" smtClean="0"/>
              <a:t>trade-offs : VPL parameters  vs. visual fidelity</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10</a:t>
            </a:fld>
            <a:endParaRPr lang="en-US" dirty="0">
              <a:solidFill>
                <a:srgbClr val="FFFFFF"/>
              </a:solidFill>
            </a:endParaRPr>
          </a:p>
        </p:txBody>
      </p:sp>
      <p:sp>
        <p:nvSpPr>
          <p:cNvPr id="4" name="Title 3"/>
          <p:cNvSpPr>
            <a:spLocks noGrp="1"/>
          </p:cNvSpPr>
          <p:nvPr>
            <p:ph type="title"/>
          </p:nvPr>
        </p:nvSpPr>
        <p:spPr/>
        <p:txBody>
          <a:bodyPr/>
          <a:lstStyle/>
          <a:p>
            <a:r>
              <a:rPr lang="en-US" dirty="0" smtClean="0"/>
              <a:t>VPLs for high-fidelity rendering</a:t>
            </a:r>
            <a:endParaRPr lang="en-US"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ontent Placeholder 42"/>
          <p:cNvSpPr>
            <a:spLocks noGrp="1"/>
          </p:cNvSpPr>
          <p:nvPr>
            <p:ph idx="1"/>
          </p:nvPr>
        </p:nvSpPr>
        <p:spPr>
          <a:xfrm>
            <a:off x="5410200" y="2514599"/>
            <a:ext cx="3276600" cy="3611563"/>
          </a:xfrm>
        </p:spPr>
        <p:txBody>
          <a:bodyPr/>
          <a:lstStyle/>
          <a:p>
            <a:pPr lvl="1"/>
            <a:r>
              <a:rPr lang="en-US" b="1" dirty="0" smtClean="0"/>
              <a:t>VPL count</a:t>
            </a:r>
          </a:p>
          <a:p>
            <a:pPr lvl="1"/>
            <a:r>
              <a:rPr lang="en-US" b="1" dirty="0" smtClean="0"/>
              <a:t>clamping level</a:t>
            </a:r>
            <a:endParaRPr lang="en-US" b="1" dirty="0"/>
          </a:p>
        </p:txBody>
      </p:sp>
      <p:sp>
        <p:nvSpPr>
          <p:cNvPr id="4" name="Title 3"/>
          <p:cNvSpPr>
            <a:spLocks noGrp="1"/>
          </p:cNvSpPr>
          <p:nvPr>
            <p:ph type="title"/>
          </p:nvPr>
        </p:nvSpPr>
        <p:spPr/>
        <p:txBody>
          <a:bodyPr/>
          <a:lstStyle/>
          <a:p>
            <a:r>
              <a:rPr lang="en-US" dirty="0" smtClean="0"/>
              <a:t>VPL Rendering Parameters</a:t>
            </a:r>
            <a:endParaRPr lang="en-US" dirty="0"/>
          </a:p>
        </p:txBody>
      </p:sp>
      <p:pic>
        <p:nvPicPr>
          <p:cNvPr id="46" name="Picture 5"/>
          <p:cNvPicPr>
            <a:picLocks noChangeAspect="1" noChangeArrowheads="1"/>
          </p:cNvPicPr>
          <p:nvPr/>
        </p:nvPicPr>
        <p:blipFill>
          <a:blip r:embed="rId3" cstate="print"/>
          <a:srcRect l="8571" t="5714" r="8571" b="10286"/>
          <a:stretch>
            <a:fillRect/>
          </a:stretch>
        </p:blipFill>
        <p:spPr bwMode="auto">
          <a:xfrm>
            <a:off x="838200" y="4419600"/>
            <a:ext cx="2525512" cy="1920240"/>
          </a:xfrm>
          <a:prstGeom prst="rect">
            <a:avLst/>
          </a:prstGeom>
          <a:noFill/>
          <a:ln w="12700">
            <a:solidFill>
              <a:schemeClr val="tx1"/>
            </a:solidFill>
            <a:miter lim="800000"/>
            <a:headEnd/>
            <a:tailEnd/>
          </a:ln>
        </p:spPr>
      </p:pic>
      <p:pic>
        <p:nvPicPr>
          <p:cNvPr id="47" name="Picture 2"/>
          <p:cNvPicPr>
            <a:picLocks noChangeAspect="1" noChangeArrowheads="1"/>
          </p:cNvPicPr>
          <p:nvPr/>
        </p:nvPicPr>
        <p:blipFill>
          <a:blip r:embed="rId4" cstate="print"/>
          <a:srcRect l="8571" t="5714" r="8571" b="10286"/>
          <a:stretch>
            <a:fillRect/>
          </a:stretch>
        </p:blipFill>
        <p:spPr bwMode="auto">
          <a:xfrm>
            <a:off x="3435950" y="4419600"/>
            <a:ext cx="2525520" cy="1920240"/>
          </a:xfrm>
          <a:prstGeom prst="rect">
            <a:avLst/>
          </a:prstGeom>
          <a:noFill/>
          <a:ln w="12700">
            <a:solidFill>
              <a:schemeClr val="tx1"/>
            </a:solidFill>
            <a:miter lim="800000"/>
            <a:headEnd/>
            <a:tailEnd/>
          </a:ln>
        </p:spPr>
      </p:pic>
      <p:pic>
        <p:nvPicPr>
          <p:cNvPr id="48" name="Picture 2"/>
          <p:cNvPicPr>
            <a:picLocks noChangeAspect="1" noChangeArrowheads="1"/>
          </p:cNvPicPr>
          <p:nvPr/>
        </p:nvPicPr>
        <p:blipFill>
          <a:blip r:embed="rId5" cstate="print"/>
          <a:srcRect l="8571" t="5714" r="8571" b="10286"/>
          <a:stretch>
            <a:fillRect/>
          </a:stretch>
        </p:blipFill>
        <p:spPr bwMode="auto">
          <a:xfrm>
            <a:off x="6019800" y="4419600"/>
            <a:ext cx="2525520" cy="1920240"/>
          </a:xfrm>
          <a:prstGeom prst="rect">
            <a:avLst/>
          </a:prstGeom>
          <a:noFill/>
          <a:ln w="12700">
            <a:solidFill>
              <a:schemeClr val="tx1"/>
            </a:solidFill>
            <a:miter lim="800000"/>
            <a:headEnd/>
            <a:tailEnd/>
          </a:ln>
        </p:spPr>
      </p:pic>
      <p:sp>
        <p:nvSpPr>
          <p:cNvPr id="54" name="Rectangle 53"/>
          <p:cNvSpPr/>
          <p:nvPr/>
        </p:nvSpPr>
        <p:spPr bwMode="auto">
          <a:xfrm>
            <a:off x="0" y="0"/>
            <a:ext cx="91440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nvGrpSpPr>
          <p:cNvPr id="2" name="Group 88"/>
          <p:cNvGrpSpPr/>
          <p:nvPr/>
        </p:nvGrpSpPr>
        <p:grpSpPr>
          <a:xfrm>
            <a:off x="534537" y="6364813"/>
            <a:ext cx="8292152" cy="569387"/>
            <a:chOff x="534537" y="6364813"/>
            <a:chExt cx="8292152" cy="569387"/>
          </a:xfrm>
        </p:grpSpPr>
        <p:cxnSp>
          <p:nvCxnSpPr>
            <p:cNvPr id="14" name="Straight Arrow Connector 13"/>
            <p:cNvCxnSpPr/>
            <p:nvPr/>
          </p:nvCxnSpPr>
          <p:spPr bwMode="auto">
            <a:xfrm>
              <a:off x="534537" y="6400800"/>
              <a:ext cx="8292152" cy="1588"/>
            </a:xfrm>
            <a:prstGeom prst="straightConnector1">
              <a:avLst/>
            </a:prstGeom>
            <a:ln>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16" name="TextBox 15"/>
            <p:cNvSpPr txBox="1"/>
            <p:nvPr/>
          </p:nvSpPr>
          <p:spPr>
            <a:xfrm>
              <a:off x="3717257" y="6364813"/>
              <a:ext cx="1907895" cy="569387"/>
            </a:xfrm>
            <a:prstGeom prst="rect">
              <a:avLst/>
            </a:prstGeom>
            <a:noFill/>
          </p:spPr>
          <p:txBody>
            <a:bodyPr wrap="none" rtlCol="0">
              <a:spAutoFit/>
            </a:bodyPr>
            <a:lstStyle/>
            <a:p>
              <a:r>
                <a:rPr lang="en-US" sz="3100" b="1" i="1" dirty="0" smtClean="0"/>
                <a:t>VPL count</a:t>
              </a:r>
              <a:endParaRPr lang="en-US" sz="3100" b="1" i="1" dirty="0"/>
            </a:p>
          </p:txBody>
        </p:sp>
        <p:sp>
          <p:nvSpPr>
            <p:cNvPr id="44" name="Rectangle 43"/>
            <p:cNvSpPr/>
            <p:nvPr/>
          </p:nvSpPr>
          <p:spPr>
            <a:xfrm>
              <a:off x="798551" y="6400800"/>
              <a:ext cx="2097049" cy="461665"/>
            </a:xfrm>
            <a:prstGeom prst="rect">
              <a:avLst/>
            </a:prstGeom>
          </p:spPr>
          <p:txBody>
            <a:bodyPr wrap="square">
              <a:spAutoFit/>
            </a:bodyPr>
            <a:lstStyle/>
            <a:p>
              <a:r>
                <a:rPr lang="en-US" sz="2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visible artifacts</a:t>
              </a:r>
              <a:endParaRPr lang="en-US" sz="2400" dirty="0">
                <a:ln w="18415" cmpd="sng">
                  <a:solidFill>
                    <a:srgbClr val="FFC000"/>
                  </a:solidFill>
                  <a:prstDash val="solid"/>
                </a:ln>
                <a:solidFill>
                  <a:srgbClr val="FFC000"/>
                </a:solidFill>
                <a:effectLst>
                  <a:outerShdw blurRad="63500" dir="3600000" algn="tl" rotWithShape="0">
                    <a:srgbClr val="000000">
                      <a:alpha val="70000"/>
                    </a:srgbClr>
                  </a:outerShdw>
                </a:effectLst>
              </a:endParaRPr>
            </a:p>
          </p:txBody>
        </p:sp>
        <p:sp>
          <p:nvSpPr>
            <p:cNvPr id="45" name="Rectangle 44"/>
            <p:cNvSpPr/>
            <p:nvPr/>
          </p:nvSpPr>
          <p:spPr>
            <a:xfrm>
              <a:off x="6629400" y="6400800"/>
              <a:ext cx="2063385" cy="461665"/>
            </a:xfrm>
            <a:prstGeom prst="rect">
              <a:avLst/>
            </a:prstGeom>
          </p:spPr>
          <p:txBody>
            <a:bodyPr wrap="square">
              <a:spAutoFit/>
            </a:bodyPr>
            <a:lstStyle/>
            <a:p>
              <a:r>
                <a:rPr lang="en-US" sz="2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slow rendering</a:t>
              </a:r>
              <a:endParaRPr lang="en-US" sz="2400" dirty="0">
                <a:ln w="18415" cmpd="sng">
                  <a:solidFill>
                    <a:srgbClr val="FFC000"/>
                  </a:solidFill>
                  <a:prstDash val="solid"/>
                </a:ln>
                <a:solidFill>
                  <a:srgbClr val="FFC000"/>
                </a:solidFill>
                <a:effectLst>
                  <a:outerShdw blurRad="63500" dir="3600000" algn="tl" rotWithShape="0">
                    <a:srgbClr val="000000">
                      <a:alpha val="70000"/>
                    </a:srgbClr>
                  </a:outerShdw>
                </a:effectLst>
              </a:endParaRPr>
            </a:p>
          </p:txBody>
        </p:sp>
      </p:grpSp>
      <p:grpSp>
        <p:nvGrpSpPr>
          <p:cNvPr id="3" name="Group 86"/>
          <p:cNvGrpSpPr/>
          <p:nvPr/>
        </p:nvGrpSpPr>
        <p:grpSpPr>
          <a:xfrm>
            <a:off x="-76201" y="-2"/>
            <a:ext cx="838202" cy="6629407"/>
            <a:chOff x="-76201" y="-2"/>
            <a:chExt cx="838202" cy="6629407"/>
          </a:xfrm>
        </p:grpSpPr>
        <p:cxnSp>
          <p:nvCxnSpPr>
            <p:cNvPr id="49" name="Straight Arrow Connector 48"/>
            <p:cNvCxnSpPr/>
            <p:nvPr/>
          </p:nvCxnSpPr>
          <p:spPr bwMode="auto">
            <a:xfrm rot="5400000" flipH="1" flipV="1">
              <a:off x="-2477468" y="3389937"/>
              <a:ext cx="6477005" cy="1932"/>
            </a:xfrm>
            <a:prstGeom prst="straightConnector1">
              <a:avLst/>
            </a:prstGeom>
            <a:ln>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grpSp>
          <p:nvGrpSpPr>
            <p:cNvPr id="5" name="Group 79"/>
            <p:cNvGrpSpPr/>
            <p:nvPr/>
          </p:nvGrpSpPr>
          <p:grpSpPr>
            <a:xfrm rot="16200000">
              <a:off x="-2937302" y="2861099"/>
              <a:ext cx="6553201" cy="830999"/>
              <a:chOff x="1453791" y="6288615"/>
              <a:chExt cx="6553201" cy="830999"/>
            </a:xfrm>
          </p:grpSpPr>
          <p:sp>
            <p:nvSpPr>
              <p:cNvPr id="73" name="TextBox 72"/>
              <p:cNvSpPr txBox="1"/>
              <p:nvPr/>
            </p:nvSpPr>
            <p:spPr>
              <a:xfrm>
                <a:off x="3358791" y="6481229"/>
                <a:ext cx="2595582" cy="569387"/>
              </a:xfrm>
              <a:prstGeom prst="rect">
                <a:avLst/>
              </a:prstGeom>
              <a:noFill/>
            </p:spPr>
            <p:txBody>
              <a:bodyPr wrap="none" rtlCol="0">
                <a:spAutoFit/>
              </a:bodyPr>
              <a:lstStyle/>
              <a:p>
                <a:pPr algn="ctr"/>
                <a:r>
                  <a:rPr lang="en-US" sz="3100" b="1" i="1" dirty="0" smtClean="0"/>
                  <a:t>clamping level</a:t>
                </a:r>
                <a:endParaRPr lang="en-US" sz="3100" b="1" i="1" dirty="0"/>
              </a:p>
            </p:txBody>
          </p:sp>
          <p:sp>
            <p:nvSpPr>
              <p:cNvPr id="74" name="Rectangle 73"/>
              <p:cNvSpPr/>
              <p:nvPr/>
            </p:nvSpPr>
            <p:spPr>
              <a:xfrm>
                <a:off x="1453791" y="6288617"/>
                <a:ext cx="1441814" cy="830997"/>
              </a:xfrm>
              <a:prstGeom prst="rect">
                <a:avLst/>
              </a:prstGeom>
            </p:spPr>
            <p:txBody>
              <a:bodyPr wrap="square">
                <a:spAutoFit/>
              </a:bodyPr>
              <a:lstStyle/>
              <a:p>
                <a:pPr algn="ctr"/>
                <a:r>
                  <a:rPr lang="en-US" sz="2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visible</a:t>
                </a:r>
                <a:br>
                  <a:rPr lang="en-US" sz="2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br>
                <a:r>
                  <a:rPr lang="en-US" sz="2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 artifacts</a:t>
                </a:r>
                <a:endParaRPr lang="en-US" sz="2400" dirty="0">
                  <a:ln w="18415" cmpd="sng">
                    <a:solidFill>
                      <a:srgbClr val="FFC000"/>
                    </a:solidFill>
                    <a:prstDash val="solid"/>
                  </a:ln>
                  <a:solidFill>
                    <a:srgbClr val="FFC000"/>
                  </a:solidFill>
                  <a:effectLst>
                    <a:outerShdw blurRad="63500" dir="3600000" algn="tl" rotWithShape="0">
                      <a:srgbClr val="000000">
                        <a:alpha val="70000"/>
                      </a:srgbClr>
                    </a:outerShdw>
                  </a:effectLst>
                </a:endParaRPr>
              </a:p>
            </p:txBody>
          </p:sp>
          <p:sp>
            <p:nvSpPr>
              <p:cNvPr id="75" name="Rectangle 74"/>
              <p:cNvSpPr/>
              <p:nvPr/>
            </p:nvSpPr>
            <p:spPr>
              <a:xfrm>
                <a:off x="6254390" y="6288615"/>
                <a:ext cx="1752602" cy="830997"/>
              </a:xfrm>
              <a:prstGeom prst="rect">
                <a:avLst/>
              </a:prstGeom>
            </p:spPr>
            <p:txBody>
              <a:bodyPr wrap="square">
                <a:spAutoFit/>
              </a:bodyPr>
              <a:lstStyle/>
              <a:p>
                <a:pPr algn="ctr"/>
                <a:r>
                  <a:rPr lang="en-US" sz="2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material change</a:t>
                </a:r>
                <a:endParaRPr lang="en-US" sz="2400" dirty="0">
                  <a:ln w="18415" cmpd="sng">
                    <a:solidFill>
                      <a:srgbClr val="FFC000"/>
                    </a:solidFill>
                    <a:prstDash val="solid"/>
                  </a:ln>
                  <a:solidFill>
                    <a:srgbClr val="FFC000"/>
                  </a:solidFill>
                  <a:effectLst>
                    <a:outerShdw blurRad="63500" dir="3600000" algn="tl" rotWithShape="0">
                      <a:srgbClr val="000000">
                        <a:alpha val="70000"/>
                      </a:srgbClr>
                    </a:outerShdw>
                  </a:effectLst>
                </a:endParaRPr>
              </a:p>
            </p:txBody>
          </p:sp>
        </p:grpSp>
      </p:grpSp>
      <p:pic>
        <p:nvPicPr>
          <p:cNvPr id="1029" name="Picture 5"/>
          <p:cNvPicPr>
            <a:picLocks noChangeAspect="1" noChangeArrowheads="1"/>
          </p:cNvPicPr>
          <p:nvPr/>
        </p:nvPicPr>
        <p:blipFill>
          <a:blip r:embed="rId6" cstate="print"/>
          <a:srcRect l="8571" t="5714" r="8571" b="10286"/>
          <a:stretch>
            <a:fillRect/>
          </a:stretch>
        </p:blipFill>
        <p:spPr bwMode="auto">
          <a:xfrm>
            <a:off x="838200" y="457200"/>
            <a:ext cx="2519174" cy="1915441"/>
          </a:xfrm>
          <a:prstGeom prst="rect">
            <a:avLst/>
          </a:prstGeom>
          <a:noFill/>
          <a:ln w="12700">
            <a:solidFill>
              <a:schemeClr val="tx1"/>
            </a:solidFill>
            <a:miter lim="800000"/>
            <a:headEnd/>
            <a:tailEnd/>
          </a:ln>
        </p:spPr>
      </p:pic>
      <p:pic>
        <p:nvPicPr>
          <p:cNvPr id="1031" name="Picture 7"/>
          <p:cNvPicPr>
            <a:picLocks noChangeAspect="1" noChangeArrowheads="1"/>
          </p:cNvPicPr>
          <p:nvPr/>
        </p:nvPicPr>
        <p:blipFill>
          <a:blip r:embed="rId7" cstate="print"/>
          <a:srcRect l="8571" t="5714" r="8571" b="10286"/>
          <a:stretch>
            <a:fillRect/>
          </a:stretch>
        </p:blipFill>
        <p:spPr bwMode="auto">
          <a:xfrm>
            <a:off x="838200" y="2438400"/>
            <a:ext cx="2519174" cy="1915446"/>
          </a:xfrm>
          <a:prstGeom prst="rect">
            <a:avLst/>
          </a:prstGeom>
          <a:noFill/>
          <a:ln w="12700">
            <a:solidFill>
              <a:schemeClr val="tx1"/>
            </a:solidFill>
            <a:miter lim="800000"/>
            <a:headEnd/>
            <a:tailEnd/>
          </a:ln>
        </p:spPr>
      </p:pic>
      <p:sp>
        <p:nvSpPr>
          <p:cNvPr id="88" name="Title 3"/>
          <p:cNvSpPr txBox="1">
            <a:spLocks/>
          </p:cNvSpPr>
          <p:nvPr/>
        </p:nvSpPr>
        <p:spPr bwMode="auto">
          <a:xfrm>
            <a:off x="4800600" y="1066800"/>
            <a:ext cx="3810000" cy="22098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i="0" u="none" strike="noStrike" kern="0" normalizeH="0" baseline="0" noProof="0" dirty="0" smtClean="0">
                <a:ln w="18415" cmpd="sng">
                  <a:noFill/>
                  <a:prstDash val="solid"/>
                </a:ln>
                <a:solidFill>
                  <a:srgbClr val="FFFFFF"/>
                </a:solidFill>
                <a:effectLst>
                  <a:outerShdw blurRad="63500" dir="3600000" algn="tl" rotWithShape="0">
                    <a:srgbClr val="000000">
                      <a:alpha val="70000"/>
                    </a:srgbClr>
                  </a:outerShdw>
                </a:effectLst>
                <a:uLnTx/>
                <a:uFillTx/>
                <a:latin typeface="+mj-lt"/>
                <a:ea typeface="+mj-ea"/>
                <a:cs typeface="+mj-cs"/>
              </a:rPr>
              <a:t>VPL rendering </a:t>
            </a:r>
            <a:br>
              <a:rPr kumimoji="0" lang="en-US" sz="4400" i="0" u="none" strike="noStrike" kern="0" normalizeH="0" baseline="0" noProof="0" dirty="0" smtClean="0">
                <a:ln w="18415" cmpd="sng">
                  <a:noFill/>
                  <a:prstDash val="solid"/>
                </a:ln>
                <a:solidFill>
                  <a:srgbClr val="FFFFFF"/>
                </a:solidFill>
                <a:effectLst>
                  <a:outerShdw blurRad="63500" dir="3600000" algn="tl" rotWithShape="0">
                    <a:srgbClr val="000000">
                      <a:alpha val="70000"/>
                    </a:srgbClr>
                  </a:outerShdw>
                </a:effectLst>
                <a:uLnTx/>
                <a:uFillTx/>
                <a:latin typeface="+mj-lt"/>
                <a:ea typeface="+mj-ea"/>
                <a:cs typeface="+mj-cs"/>
              </a:rPr>
            </a:br>
            <a:r>
              <a:rPr kumimoji="0" lang="en-US" sz="4400" i="0" u="none" strike="noStrike" kern="0" normalizeH="0" baseline="0" noProof="0" dirty="0" smtClean="0">
                <a:ln w="18415" cmpd="sng">
                  <a:noFill/>
                  <a:prstDash val="solid"/>
                </a:ln>
                <a:solidFill>
                  <a:srgbClr val="FFFFFF"/>
                </a:solidFill>
                <a:effectLst>
                  <a:outerShdw blurRad="63500" dir="3600000" algn="tl" rotWithShape="0">
                    <a:srgbClr val="000000">
                      <a:alpha val="70000"/>
                    </a:srgbClr>
                  </a:outerShdw>
                </a:effectLst>
                <a:uLnTx/>
                <a:uFillTx/>
                <a:latin typeface="+mj-lt"/>
                <a:ea typeface="+mj-ea"/>
                <a:cs typeface="+mj-cs"/>
              </a:rPr>
              <a:t>parameters</a:t>
            </a:r>
          </a:p>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4400" i="0" u="none" strike="noStrike" kern="0" normalizeH="0" baseline="0" noProof="0" dirty="0">
              <a:ln w="18415" cmpd="sng">
                <a:no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fade">
                                      <p:cBhvr>
                                        <p:cTn id="10" dur="500"/>
                                        <p:tgtEl>
                                          <p:spTgt spid="43">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43">
                                            <p:txEl>
                                              <p:pRg st="1" end="1"/>
                                            </p:txEl>
                                          </p:spTgt>
                                        </p:tgtEl>
                                        <p:attrNameLst>
                                          <p:attrName>style.visibility</p:attrName>
                                        </p:attrNameLst>
                                      </p:cBhvr>
                                      <p:to>
                                        <p:strVal val="visible"/>
                                      </p:to>
                                    </p:set>
                                    <p:animEffect transition="in" filter="fade">
                                      <p:cBhvr>
                                        <p:cTn id="30" dur="500"/>
                                        <p:tgtEl>
                                          <p:spTgt spid="43">
                                            <p:txEl>
                                              <p:pRg st="1" end="1"/>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031"/>
                                        </p:tgtEl>
                                        <p:attrNameLst>
                                          <p:attrName>style.visibility</p:attrName>
                                        </p:attrNameLst>
                                      </p:cBhvr>
                                      <p:to>
                                        <p:strVal val="visible"/>
                                      </p:to>
                                    </p:set>
                                    <p:animEffect transition="in" filter="fade">
                                      <p:cBhvr>
                                        <p:cTn id="34" dur="500"/>
                                        <p:tgtEl>
                                          <p:spTgt spid="1031"/>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029"/>
                                        </p:tgtEl>
                                        <p:attrNameLst>
                                          <p:attrName>style.visibility</p:attrName>
                                        </p:attrNameLst>
                                      </p:cBhvr>
                                      <p:to>
                                        <p:strVal val="visible"/>
                                      </p:to>
                                    </p:set>
                                    <p:animEffect transition="in" filter="fade">
                                      <p:cBhvr>
                                        <p:cTn id="38"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ontent Placeholder 42"/>
          <p:cNvSpPr>
            <a:spLocks noGrp="1"/>
          </p:cNvSpPr>
          <p:nvPr>
            <p:ph idx="1"/>
          </p:nvPr>
        </p:nvSpPr>
        <p:spPr>
          <a:xfrm>
            <a:off x="5410200" y="2514599"/>
            <a:ext cx="3276600" cy="3611563"/>
          </a:xfrm>
        </p:spPr>
        <p:txBody>
          <a:bodyPr/>
          <a:lstStyle/>
          <a:p>
            <a:pPr lvl="1"/>
            <a:r>
              <a:rPr lang="en-US" b="1" dirty="0" smtClean="0"/>
              <a:t>VPL count</a:t>
            </a:r>
          </a:p>
          <a:p>
            <a:pPr lvl="1"/>
            <a:r>
              <a:rPr lang="en-US" b="1" dirty="0" smtClean="0"/>
              <a:t>clamping level</a:t>
            </a:r>
            <a:endParaRPr lang="en-US" b="1" dirty="0"/>
          </a:p>
        </p:txBody>
      </p:sp>
      <p:sp>
        <p:nvSpPr>
          <p:cNvPr id="4" name="Title 3"/>
          <p:cNvSpPr>
            <a:spLocks noGrp="1"/>
          </p:cNvSpPr>
          <p:nvPr>
            <p:ph type="title"/>
          </p:nvPr>
        </p:nvSpPr>
        <p:spPr/>
        <p:txBody>
          <a:bodyPr/>
          <a:lstStyle/>
          <a:p>
            <a:r>
              <a:rPr lang="en-US" dirty="0" smtClean="0"/>
              <a:t>VPL Rendering Parameters</a:t>
            </a:r>
            <a:endParaRPr lang="en-US" dirty="0"/>
          </a:p>
        </p:txBody>
      </p:sp>
      <p:pic>
        <p:nvPicPr>
          <p:cNvPr id="46" name="Picture 5"/>
          <p:cNvPicPr>
            <a:picLocks noChangeAspect="1" noChangeArrowheads="1"/>
          </p:cNvPicPr>
          <p:nvPr/>
        </p:nvPicPr>
        <p:blipFill>
          <a:blip r:embed="rId3" cstate="print"/>
          <a:srcRect l="8571" t="5714" r="8571" b="10286"/>
          <a:stretch>
            <a:fillRect/>
          </a:stretch>
        </p:blipFill>
        <p:spPr bwMode="auto">
          <a:xfrm>
            <a:off x="838200" y="4419600"/>
            <a:ext cx="2525512" cy="1920240"/>
          </a:xfrm>
          <a:prstGeom prst="rect">
            <a:avLst/>
          </a:prstGeom>
          <a:noFill/>
          <a:ln w="12700">
            <a:solidFill>
              <a:schemeClr val="tx1"/>
            </a:solidFill>
            <a:miter lim="800000"/>
            <a:headEnd/>
            <a:tailEnd/>
          </a:ln>
        </p:spPr>
      </p:pic>
      <p:pic>
        <p:nvPicPr>
          <p:cNvPr id="47" name="Picture 2"/>
          <p:cNvPicPr>
            <a:picLocks noChangeAspect="1" noChangeArrowheads="1"/>
          </p:cNvPicPr>
          <p:nvPr/>
        </p:nvPicPr>
        <p:blipFill>
          <a:blip r:embed="rId4" cstate="print"/>
          <a:srcRect l="8571" t="5714" r="8571" b="10286"/>
          <a:stretch>
            <a:fillRect/>
          </a:stretch>
        </p:blipFill>
        <p:spPr bwMode="auto">
          <a:xfrm>
            <a:off x="3435950" y="4419600"/>
            <a:ext cx="2525520" cy="1920240"/>
          </a:xfrm>
          <a:prstGeom prst="rect">
            <a:avLst/>
          </a:prstGeom>
          <a:noFill/>
          <a:ln w="12700">
            <a:solidFill>
              <a:schemeClr val="tx1"/>
            </a:solidFill>
            <a:miter lim="800000"/>
            <a:headEnd/>
            <a:tailEnd/>
          </a:ln>
        </p:spPr>
      </p:pic>
      <p:pic>
        <p:nvPicPr>
          <p:cNvPr id="48" name="Picture 2"/>
          <p:cNvPicPr>
            <a:picLocks noChangeAspect="1" noChangeArrowheads="1"/>
          </p:cNvPicPr>
          <p:nvPr/>
        </p:nvPicPr>
        <p:blipFill>
          <a:blip r:embed="rId5" cstate="print"/>
          <a:srcRect l="8571" t="5714" r="8571" b="10286"/>
          <a:stretch>
            <a:fillRect/>
          </a:stretch>
        </p:blipFill>
        <p:spPr bwMode="auto">
          <a:xfrm>
            <a:off x="6019800" y="4419600"/>
            <a:ext cx="2525520" cy="1920240"/>
          </a:xfrm>
          <a:prstGeom prst="rect">
            <a:avLst/>
          </a:prstGeom>
          <a:noFill/>
          <a:ln w="12700">
            <a:solidFill>
              <a:schemeClr val="tx1"/>
            </a:solidFill>
            <a:miter lim="800000"/>
            <a:headEnd/>
            <a:tailEnd/>
          </a:ln>
        </p:spPr>
      </p:pic>
      <p:sp>
        <p:nvSpPr>
          <p:cNvPr id="54" name="Rectangle 53"/>
          <p:cNvSpPr/>
          <p:nvPr/>
        </p:nvSpPr>
        <p:spPr bwMode="auto">
          <a:xfrm>
            <a:off x="0" y="0"/>
            <a:ext cx="91440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14" name="Straight Arrow Connector 13"/>
          <p:cNvCxnSpPr/>
          <p:nvPr/>
        </p:nvCxnSpPr>
        <p:spPr bwMode="auto">
          <a:xfrm>
            <a:off x="534537" y="6400800"/>
            <a:ext cx="8292152" cy="1588"/>
          </a:xfrm>
          <a:prstGeom prst="straightConnector1">
            <a:avLst/>
          </a:prstGeom>
          <a:ln>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16" name="TextBox 15"/>
          <p:cNvSpPr txBox="1"/>
          <p:nvPr/>
        </p:nvSpPr>
        <p:spPr>
          <a:xfrm>
            <a:off x="3717257" y="6364813"/>
            <a:ext cx="1907895" cy="569387"/>
          </a:xfrm>
          <a:prstGeom prst="rect">
            <a:avLst/>
          </a:prstGeom>
          <a:noFill/>
        </p:spPr>
        <p:txBody>
          <a:bodyPr wrap="none" rtlCol="0">
            <a:spAutoFit/>
          </a:bodyPr>
          <a:lstStyle/>
          <a:p>
            <a:r>
              <a:rPr lang="en-US" sz="3100" b="1" i="1" dirty="0" smtClean="0"/>
              <a:t>VPL count</a:t>
            </a:r>
            <a:endParaRPr lang="en-US" sz="3100" b="1" i="1" dirty="0"/>
          </a:p>
        </p:txBody>
      </p:sp>
      <p:sp>
        <p:nvSpPr>
          <p:cNvPr id="44" name="Rectangle 43"/>
          <p:cNvSpPr/>
          <p:nvPr/>
        </p:nvSpPr>
        <p:spPr>
          <a:xfrm>
            <a:off x="798551" y="6400800"/>
            <a:ext cx="2097049" cy="461665"/>
          </a:xfrm>
          <a:prstGeom prst="rect">
            <a:avLst/>
          </a:prstGeom>
        </p:spPr>
        <p:txBody>
          <a:bodyPr wrap="square">
            <a:spAutoFit/>
          </a:bodyPr>
          <a:lstStyle/>
          <a:p>
            <a:r>
              <a:rPr lang="en-US" sz="2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visible artifacts</a:t>
            </a:r>
            <a:endParaRPr lang="en-US" sz="2400" dirty="0">
              <a:ln w="18415" cmpd="sng">
                <a:solidFill>
                  <a:srgbClr val="FFC000"/>
                </a:solidFill>
                <a:prstDash val="solid"/>
              </a:ln>
              <a:solidFill>
                <a:srgbClr val="FFC000"/>
              </a:solidFill>
              <a:effectLst>
                <a:outerShdw blurRad="63500" dir="3600000" algn="tl" rotWithShape="0">
                  <a:srgbClr val="000000">
                    <a:alpha val="70000"/>
                  </a:srgbClr>
                </a:outerShdw>
              </a:effectLst>
            </a:endParaRPr>
          </a:p>
        </p:txBody>
      </p:sp>
      <p:sp>
        <p:nvSpPr>
          <p:cNvPr id="45" name="Rectangle 44"/>
          <p:cNvSpPr/>
          <p:nvPr/>
        </p:nvSpPr>
        <p:spPr>
          <a:xfrm>
            <a:off x="6629400" y="6400800"/>
            <a:ext cx="2063385" cy="461665"/>
          </a:xfrm>
          <a:prstGeom prst="rect">
            <a:avLst/>
          </a:prstGeom>
        </p:spPr>
        <p:txBody>
          <a:bodyPr wrap="square">
            <a:spAutoFit/>
          </a:bodyPr>
          <a:lstStyle/>
          <a:p>
            <a:r>
              <a:rPr lang="en-US" sz="2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slow rendering</a:t>
            </a:r>
            <a:endParaRPr lang="en-US" sz="2400" dirty="0">
              <a:ln w="18415" cmpd="sng">
                <a:solidFill>
                  <a:srgbClr val="FFC000"/>
                </a:solidFill>
                <a:prstDash val="solid"/>
              </a:ln>
              <a:solidFill>
                <a:srgbClr val="FFC000"/>
              </a:solidFill>
              <a:effectLst>
                <a:outerShdw blurRad="63500" dir="3600000" algn="tl" rotWithShape="0">
                  <a:srgbClr val="000000">
                    <a:alpha val="70000"/>
                  </a:srgbClr>
                </a:outerShdw>
              </a:effectLst>
            </a:endParaRPr>
          </a:p>
        </p:txBody>
      </p:sp>
      <p:cxnSp>
        <p:nvCxnSpPr>
          <p:cNvPr id="49" name="Straight Arrow Connector 48"/>
          <p:cNvCxnSpPr/>
          <p:nvPr/>
        </p:nvCxnSpPr>
        <p:spPr bwMode="auto">
          <a:xfrm rot="5400000" flipH="1" flipV="1">
            <a:off x="-2477468" y="3389937"/>
            <a:ext cx="6477005" cy="1932"/>
          </a:xfrm>
          <a:prstGeom prst="straightConnector1">
            <a:avLst/>
          </a:prstGeom>
          <a:ln>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73" name="TextBox 72"/>
          <p:cNvSpPr txBox="1"/>
          <p:nvPr/>
        </p:nvSpPr>
        <p:spPr>
          <a:xfrm rot="16200000">
            <a:off x="-896685" y="3065715"/>
            <a:ext cx="2595582" cy="569387"/>
          </a:xfrm>
          <a:prstGeom prst="rect">
            <a:avLst/>
          </a:prstGeom>
          <a:noFill/>
        </p:spPr>
        <p:txBody>
          <a:bodyPr wrap="none" rtlCol="0">
            <a:spAutoFit/>
          </a:bodyPr>
          <a:lstStyle/>
          <a:p>
            <a:pPr algn="ctr"/>
            <a:r>
              <a:rPr lang="en-US" sz="3100" b="1" i="1" dirty="0" smtClean="0"/>
              <a:t>clamping level</a:t>
            </a:r>
            <a:endParaRPr lang="en-US" sz="3100" b="1" i="1" dirty="0"/>
          </a:p>
        </p:txBody>
      </p:sp>
      <p:sp>
        <p:nvSpPr>
          <p:cNvPr id="74" name="Rectangle 73"/>
          <p:cNvSpPr/>
          <p:nvPr/>
        </p:nvSpPr>
        <p:spPr>
          <a:xfrm rot="16200000">
            <a:off x="-381608" y="5416795"/>
            <a:ext cx="1441814" cy="830997"/>
          </a:xfrm>
          <a:prstGeom prst="rect">
            <a:avLst/>
          </a:prstGeom>
        </p:spPr>
        <p:txBody>
          <a:bodyPr wrap="square">
            <a:spAutoFit/>
          </a:bodyPr>
          <a:lstStyle/>
          <a:p>
            <a:pPr algn="ctr"/>
            <a:r>
              <a:rPr lang="en-US" sz="2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visible</a:t>
            </a:r>
            <a:br>
              <a:rPr lang="en-US" sz="2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br>
            <a:r>
              <a:rPr lang="en-US" sz="2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 artifacts</a:t>
            </a:r>
            <a:endParaRPr lang="en-US" sz="2400" dirty="0">
              <a:ln w="18415" cmpd="sng">
                <a:solidFill>
                  <a:srgbClr val="FFC000"/>
                </a:solidFill>
                <a:prstDash val="solid"/>
              </a:ln>
              <a:solidFill>
                <a:srgbClr val="FFC000"/>
              </a:solidFill>
              <a:effectLst>
                <a:outerShdw blurRad="63500" dir="3600000" algn="tl" rotWithShape="0">
                  <a:srgbClr val="000000">
                    <a:alpha val="70000"/>
                  </a:srgbClr>
                </a:outerShdw>
              </a:effectLst>
            </a:endParaRPr>
          </a:p>
        </p:txBody>
      </p:sp>
      <p:sp>
        <p:nvSpPr>
          <p:cNvPr id="75" name="Rectangle 74"/>
          <p:cNvSpPr/>
          <p:nvPr/>
        </p:nvSpPr>
        <p:spPr>
          <a:xfrm rot="16200000">
            <a:off x="-537005" y="460802"/>
            <a:ext cx="1752602" cy="830997"/>
          </a:xfrm>
          <a:prstGeom prst="rect">
            <a:avLst/>
          </a:prstGeom>
        </p:spPr>
        <p:txBody>
          <a:bodyPr wrap="square">
            <a:spAutoFit/>
          </a:bodyPr>
          <a:lstStyle/>
          <a:p>
            <a:pPr algn="ctr"/>
            <a:r>
              <a:rPr lang="en-US" sz="2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material change</a:t>
            </a:r>
            <a:endParaRPr lang="en-US" sz="2400" dirty="0">
              <a:ln w="18415" cmpd="sng">
                <a:solidFill>
                  <a:srgbClr val="FFC000"/>
                </a:solidFill>
                <a:prstDash val="solid"/>
              </a:ln>
              <a:solidFill>
                <a:srgbClr val="FFC000"/>
              </a:solidFill>
              <a:effectLst>
                <a:outerShdw blurRad="63500" dir="3600000" algn="tl" rotWithShape="0">
                  <a:srgbClr val="000000">
                    <a:alpha val="70000"/>
                  </a:srgbClr>
                </a:outerShdw>
              </a:effectLst>
            </a:endParaRPr>
          </a:p>
        </p:txBody>
      </p:sp>
      <p:pic>
        <p:nvPicPr>
          <p:cNvPr id="1029" name="Picture 5"/>
          <p:cNvPicPr>
            <a:picLocks noChangeAspect="1" noChangeArrowheads="1"/>
          </p:cNvPicPr>
          <p:nvPr/>
        </p:nvPicPr>
        <p:blipFill>
          <a:blip r:embed="rId6" cstate="print"/>
          <a:srcRect l="8571" t="5714" r="8571" b="10286"/>
          <a:stretch>
            <a:fillRect/>
          </a:stretch>
        </p:blipFill>
        <p:spPr bwMode="auto">
          <a:xfrm>
            <a:off x="838200" y="457200"/>
            <a:ext cx="2519174" cy="1915441"/>
          </a:xfrm>
          <a:prstGeom prst="rect">
            <a:avLst/>
          </a:prstGeom>
          <a:noFill/>
          <a:ln w="12700">
            <a:solidFill>
              <a:schemeClr val="tx1"/>
            </a:solidFill>
            <a:miter lim="800000"/>
            <a:headEnd/>
            <a:tailEnd/>
          </a:ln>
        </p:spPr>
      </p:pic>
      <p:pic>
        <p:nvPicPr>
          <p:cNvPr id="1031" name="Picture 7"/>
          <p:cNvPicPr>
            <a:picLocks noChangeAspect="1" noChangeArrowheads="1"/>
          </p:cNvPicPr>
          <p:nvPr/>
        </p:nvPicPr>
        <p:blipFill>
          <a:blip r:embed="rId7" cstate="print"/>
          <a:srcRect l="8571" t="5714" r="8571" b="10286"/>
          <a:stretch>
            <a:fillRect/>
          </a:stretch>
        </p:blipFill>
        <p:spPr bwMode="auto">
          <a:xfrm>
            <a:off x="838200" y="2438400"/>
            <a:ext cx="2519174" cy="1915446"/>
          </a:xfrm>
          <a:prstGeom prst="rect">
            <a:avLst/>
          </a:prstGeom>
          <a:noFill/>
          <a:ln w="12700">
            <a:solidFill>
              <a:schemeClr val="tx1"/>
            </a:solidFill>
            <a:miter lim="800000"/>
            <a:headEnd/>
            <a:tailEnd/>
          </a:ln>
        </p:spPr>
      </p:pic>
      <p:sp>
        <p:nvSpPr>
          <p:cNvPr id="88" name="Title 3"/>
          <p:cNvSpPr txBox="1">
            <a:spLocks/>
          </p:cNvSpPr>
          <p:nvPr/>
        </p:nvSpPr>
        <p:spPr bwMode="auto">
          <a:xfrm>
            <a:off x="4800600" y="1066800"/>
            <a:ext cx="3810000" cy="22098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i="0" u="none" strike="noStrike" kern="0" normalizeH="0" baseline="0" noProof="0" dirty="0" smtClean="0">
                <a:ln w="18415" cmpd="sng">
                  <a:noFill/>
                  <a:prstDash val="solid"/>
                </a:ln>
                <a:solidFill>
                  <a:srgbClr val="FFFFFF"/>
                </a:solidFill>
                <a:effectLst>
                  <a:outerShdw blurRad="63500" dir="3600000" algn="tl" rotWithShape="0">
                    <a:srgbClr val="000000">
                      <a:alpha val="70000"/>
                    </a:srgbClr>
                  </a:outerShdw>
                </a:effectLst>
                <a:uLnTx/>
                <a:uFillTx/>
                <a:latin typeface="+mj-lt"/>
                <a:ea typeface="+mj-ea"/>
                <a:cs typeface="+mj-cs"/>
              </a:rPr>
              <a:t>VPL rendering </a:t>
            </a:r>
            <a:br>
              <a:rPr kumimoji="0" lang="en-US" sz="4400" i="0" u="none" strike="noStrike" kern="0" normalizeH="0" baseline="0" noProof="0" dirty="0" smtClean="0">
                <a:ln w="18415" cmpd="sng">
                  <a:noFill/>
                  <a:prstDash val="solid"/>
                </a:ln>
                <a:solidFill>
                  <a:srgbClr val="FFFFFF"/>
                </a:solidFill>
                <a:effectLst>
                  <a:outerShdw blurRad="63500" dir="3600000" algn="tl" rotWithShape="0">
                    <a:srgbClr val="000000">
                      <a:alpha val="70000"/>
                    </a:srgbClr>
                  </a:outerShdw>
                </a:effectLst>
                <a:uLnTx/>
                <a:uFillTx/>
                <a:latin typeface="+mj-lt"/>
                <a:ea typeface="+mj-ea"/>
                <a:cs typeface="+mj-cs"/>
              </a:rPr>
            </a:br>
            <a:r>
              <a:rPr kumimoji="0" lang="en-US" sz="4400" i="0" u="none" strike="noStrike" kern="0" normalizeH="0" baseline="0" noProof="0" dirty="0" smtClean="0">
                <a:ln w="18415" cmpd="sng">
                  <a:noFill/>
                  <a:prstDash val="solid"/>
                </a:ln>
                <a:solidFill>
                  <a:srgbClr val="FFFFFF"/>
                </a:solidFill>
                <a:effectLst>
                  <a:outerShdw blurRad="63500" dir="3600000" algn="tl" rotWithShape="0">
                    <a:srgbClr val="000000">
                      <a:alpha val="70000"/>
                    </a:srgbClr>
                  </a:outerShdw>
                </a:effectLst>
                <a:uLnTx/>
                <a:uFillTx/>
                <a:latin typeface="+mj-lt"/>
                <a:ea typeface="+mj-ea"/>
                <a:cs typeface="+mj-cs"/>
              </a:rPr>
              <a:t>parameters</a:t>
            </a:r>
          </a:p>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4400" i="0" u="none" strike="noStrike" kern="0" normalizeH="0" baseline="0" noProof="0" dirty="0">
              <a:ln w="18415" cmpd="sng">
                <a:no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p:txBody>
      </p:sp>
      <p:cxnSp>
        <p:nvCxnSpPr>
          <p:cNvPr id="31" name="Straight Arrow Connector 30"/>
          <p:cNvCxnSpPr/>
          <p:nvPr/>
        </p:nvCxnSpPr>
        <p:spPr bwMode="auto">
          <a:xfrm rot="5400000" flipH="1" flipV="1">
            <a:off x="-2058367" y="3809036"/>
            <a:ext cx="5638803" cy="1932"/>
          </a:xfrm>
          <a:prstGeom prst="straightConnector1">
            <a:avLst/>
          </a:prstGeom>
          <a:ln>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spTree>
  </p:cSld>
  <p:clrMapOvr>
    <a:masterClrMapping/>
  </p:clrMapOvr>
  <p:transition spd="slow" advClick="0" advTm="15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E-6 2.28135E-6 L 0.0059 0.06293 " pathEditMode="relative" rAng="0" ptsTypes="AA">
                                      <p:cBhvr>
                                        <p:cTn id="6" dur="1000" fill="hold"/>
                                        <p:tgtEl>
                                          <p:spTgt spid="46"/>
                                        </p:tgtEl>
                                        <p:attrNameLst>
                                          <p:attrName>ppt_x</p:attrName>
                                          <p:attrName>ppt_y</p:attrName>
                                        </p:attrNameLst>
                                      </p:cBhvr>
                                      <p:rCtr x="3" y="31"/>
                                    </p:animMotion>
                                  </p:childTnLst>
                                </p:cTn>
                              </p:par>
                              <p:par>
                                <p:cTn id="7" presetID="6" presetClass="emph" presetSubtype="0" fill="hold" nodeType="withEffect">
                                  <p:stCondLst>
                                    <p:cond delay="0"/>
                                  </p:stCondLst>
                                  <p:childTnLst>
                                    <p:animScale>
                                      <p:cBhvr>
                                        <p:cTn id="8" dur="1000" fill="hold"/>
                                        <p:tgtEl>
                                          <p:spTgt spid="46"/>
                                        </p:tgtEl>
                                      </p:cBhvr>
                                      <p:by x="36300" y="36300"/>
                                    </p:animScale>
                                  </p:childTnLst>
                                </p:cTn>
                              </p:par>
                              <p:par>
                                <p:cTn id="9" presetID="49" presetClass="path" presetSubtype="0" accel="50000" decel="50000" fill="hold" nodeType="withEffect">
                                  <p:stCondLst>
                                    <p:cond delay="0"/>
                                  </p:stCondLst>
                                  <p:childTnLst>
                                    <p:animMotion origin="layout" path="M 4.72222E-6 -7.40741E-7 L -0.01997 0.06296 " pathEditMode="relative" rAng="0" ptsTypes="AA">
                                      <p:cBhvr>
                                        <p:cTn id="10" dur="1000" fill="hold"/>
                                        <p:tgtEl>
                                          <p:spTgt spid="47"/>
                                        </p:tgtEl>
                                        <p:attrNameLst>
                                          <p:attrName>ppt_x</p:attrName>
                                          <p:attrName>ppt_y</p:attrName>
                                        </p:attrNameLst>
                                      </p:cBhvr>
                                      <p:rCtr x="-10" y="31"/>
                                    </p:animMotion>
                                  </p:childTnLst>
                                </p:cTn>
                              </p:par>
                              <p:par>
                                <p:cTn id="11" presetID="6" presetClass="emph" presetSubtype="0" fill="hold" nodeType="withEffect">
                                  <p:stCondLst>
                                    <p:cond delay="0"/>
                                  </p:stCondLst>
                                  <p:childTnLst>
                                    <p:animScale>
                                      <p:cBhvr>
                                        <p:cTn id="12" dur="1000" fill="hold"/>
                                        <p:tgtEl>
                                          <p:spTgt spid="47"/>
                                        </p:tgtEl>
                                      </p:cBhvr>
                                      <p:by x="36300" y="36300"/>
                                    </p:animScale>
                                  </p:childTnLst>
                                </p:cTn>
                              </p:par>
                              <p:par>
                                <p:cTn id="13" presetID="56" presetClass="path" presetSubtype="0" accel="50000" decel="50000" fill="hold" nodeType="withEffect">
                                  <p:stCondLst>
                                    <p:cond delay="0"/>
                                  </p:stCondLst>
                                  <p:childTnLst>
                                    <p:animMotion origin="layout" path="M -4.16667E-6 2.28135E-6 L -0.04479 0.06247 " pathEditMode="relative" rAng="0" ptsTypes="AA">
                                      <p:cBhvr>
                                        <p:cTn id="14" dur="1000" fill="hold"/>
                                        <p:tgtEl>
                                          <p:spTgt spid="48"/>
                                        </p:tgtEl>
                                        <p:attrNameLst>
                                          <p:attrName>ppt_x</p:attrName>
                                          <p:attrName>ppt_y</p:attrName>
                                        </p:attrNameLst>
                                      </p:cBhvr>
                                      <p:rCtr x="-22" y="31"/>
                                    </p:animMotion>
                                  </p:childTnLst>
                                </p:cTn>
                              </p:par>
                              <p:par>
                                <p:cTn id="15" presetID="6" presetClass="emph" presetSubtype="0" fill="hold" nodeType="withEffect">
                                  <p:stCondLst>
                                    <p:cond delay="0"/>
                                  </p:stCondLst>
                                  <p:childTnLst>
                                    <p:animScale>
                                      <p:cBhvr>
                                        <p:cTn id="16" dur="1000" fill="hold"/>
                                        <p:tgtEl>
                                          <p:spTgt spid="48"/>
                                        </p:tgtEl>
                                      </p:cBhvr>
                                      <p:by x="36300" y="36300"/>
                                    </p:animScale>
                                  </p:childTnLst>
                                </p:cTn>
                              </p:par>
                              <p:par>
                                <p:cTn id="17" presetID="49" presetClass="path" presetSubtype="0" accel="50000" decel="50000" fill="hold" nodeType="withEffect">
                                  <p:stCondLst>
                                    <p:cond delay="0"/>
                                  </p:stCondLst>
                                  <p:childTnLst>
                                    <p:animMotion origin="layout" path="M -2.77778E-7 1.11111E-6 L 0.00625 0.06412 " pathEditMode="relative" rAng="0" ptsTypes="AA">
                                      <p:cBhvr>
                                        <p:cTn id="18" dur="1000" fill="hold"/>
                                        <p:tgtEl>
                                          <p:spTgt spid="1031"/>
                                        </p:tgtEl>
                                        <p:attrNameLst>
                                          <p:attrName>ppt_x</p:attrName>
                                          <p:attrName>ppt_y</p:attrName>
                                        </p:attrNameLst>
                                      </p:cBhvr>
                                      <p:rCtr x="3" y="32"/>
                                    </p:animMotion>
                                  </p:childTnLst>
                                </p:cTn>
                              </p:par>
                              <p:par>
                                <p:cTn id="19" presetID="6" presetClass="emph" presetSubtype="0" fill="hold" nodeType="withEffect">
                                  <p:stCondLst>
                                    <p:cond delay="0"/>
                                  </p:stCondLst>
                                  <p:childTnLst>
                                    <p:animScale>
                                      <p:cBhvr>
                                        <p:cTn id="20" dur="1000" fill="hold"/>
                                        <p:tgtEl>
                                          <p:spTgt spid="1031"/>
                                        </p:tgtEl>
                                      </p:cBhvr>
                                      <p:by x="36300" y="36300"/>
                                    </p:animScale>
                                  </p:childTnLst>
                                </p:cTn>
                              </p:par>
                              <p:par>
                                <p:cTn id="21" presetID="49" presetClass="path" presetSubtype="0" accel="50000" decel="50000" fill="hold" nodeType="withEffect">
                                  <p:stCondLst>
                                    <p:cond delay="0"/>
                                  </p:stCondLst>
                                  <p:childTnLst>
                                    <p:animMotion origin="layout" path="M -2.77778E-7 0 L 0.00608 0.0625 " pathEditMode="relative" rAng="0" ptsTypes="AA">
                                      <p:cBhvr>
                                        <p:cTn id="22" dur="1000" fill="hold"/>
                                        <p:tgtEl>
                                          <p:spTgt spid="1029"/>
                                        </p:tgtEl>
                                        <p:attrNameLst>
                                          <p:attrName>ppt_x</p:attrName>
                                          <p:attrName>ppt_y</p:attrName>
                                        </p:attrNameLst>
                                      </p:cBhvr>
                                      <p:rCtr x="3" y="31"/>
                                    </p:animMotion>
                                  </p:childTnLst>
                                </p:cTn>
                              </p:par>
                              <p:par>
                                <p:cTn id="23" presetID="6" presetClass="emph" presetSubtype="0" fill="hold" nodeType="withEffect">
                                  <p:stCondLst>
                                    <p:cond delay="0"/>
                                  </p:stCondLst>
                                  <p:childTnLst>
                                    <p:animScale>
                                      <p:cBhvr>
                                        <p:cTn id="24" dur="1000" fill="hold"/>
                                        <p:tgtEl>
                                          <p:spTgt spid="1029"/>
                                        </p:tgtEl>
                                      </p:cBhvr>
                                      <p:by x="36300" y="36300"/>
                                    </p:animScale>
                                  </p:childTnLst>
                                </p:cTn>
                              </p:par>
                            </p:childTnLst>
                          </p:cTn>
                        </p:par>
                        <p:par>
                          <p:cTn id="25" fill="hold">
                            <p:stCondLst>
                              <p:cond delay="1000"/>
                            </p:stCondLst>
                            <p:childTnLst>
                              <p:par>
                                <p:cTn id="26" presetID="10" presetClass="exit" presetSubtype="0" fill="hold" grpId="0" nodeType="afterEffect">
                                  <p:stCondLst>
                                    <p:cond delay="0"/>
                                  </p:stCondLst>
                                  <p:childTnLst>
                                    <p:animEffect transition="out" filter="fade">
                                      <p:cBhvr>
                                        <p:cTn id="27" dur="500"/>
                                        <p:tgtEl>
                                          <p:spTgt spid="74"/>
                                        </p:tgtEl>
                                      </p:cBhvr>
                                    </p:animEffect>
                                    <p:set>
                                      <p:cBhvr>
                                        <p:cTn id="28" dur="1" fill="hold">
                                          <p:stCondLst>
                                            <p:cond delay="499"/>
                                          </p:stCondLst>
                                        </p:cTn>
                                        <p:tgtEl>
                                          <p:spTgt spid="74"/>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45"/>
                                        </p:tgtEl>
                                      </p:cBhvr>
                                    </p:animEffect>
                                    <p:set>
                                      <p:cBhvr>
                                        <p:cTn id="34" dur="1" fill="hold">
                                          <p:stCondLst>
                                            <p:cond delay="499"/>
                                          </p:stCondLst>
                                        </p:cTn>
                                        <p:tgtEl>
                                          <p:spTgt spid="45"/>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88"/>
                                        </p:tgtEl>
                                      </p:cBhvr>
                                    </p:animEffect>
                                    <p:set>
                                      <p:cBhvr>
                                        <p:cTn id="37" dur="1" fill="hold">
                                          <p:stCondLst>
                                            <p:cond delay="499"/>
                                          </p:stCondLst>
                                        </p:cTn>
                                        <p:tgtEl>
                                          <p:spTgt spid="88"/>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43">
                                            <p:txEl>
                                              <p:pRg st="0" end="0"/>
                                            </p:txEl>
                                          </p:spTgt>
                                        </p:tgtEl>
                                      </p:cBhvr>
                                    </p:animEffect>
                                    <p:set>
                                      <p:cBhvr>
                                        <p:cTn id="40" dur="1" fill="hold">
                                          <p:stCondLst>
                                            <p:cond delay="499"/>
                                          </p:stCondLst>
                                        </p:cTn>
                                        <p:tgtEl>
                                          <p:spTgt spid="43">
                                            <p:txEl>
                                              <p:pRg st="0" end="0"/>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43">
                                            <p:txEl>
                                              <p:pRg st="1" end="1"/>
                                            </p:txEl>
                                          </p:spTgt>
                                        </p:tgtEl>
                                      </p:cBhvr>
                                    </p:animEffect>
                                    <p:set>
                                      <p:cBhvr>
                                        <p:cTn id="43" dur="1" fill="hold">
                                          <p:stCondLst>
                                            <p:cond delay="499"/>
                                          </p:stCondLst>
                                        </p:cTn>
                                        <p:tgtEl>
                                          <p:spTgt spid="43">
                                            <p:txEl>
                                              <p:pRg st="1" end="1"/>
                                            </p:txEl>
                                          </p:spTgt>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9"/>
                                        </p:tgtEl>
                                      </p:cBhvr>
                                    </p:animEffect>
                                    <p:set>
                                      <p:cBhvr>
                                        <p:cTn id="46" dur="1" fill="hold">
                                          <p:stCondLst>
                                            <p:cond delay="499"/>
                                          </p:stCondLst>
                                        </p:cTn>
                                        <p:tgtEl>
                                          <p:spTgt spid="49"/>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75"/>
                                        </p:tgtEl>
                                      </p:cBhvr>
                                    </p:animEffect>
                                    <p:set>
                                      <p:cBhvr>
                                        <p:cTn id="49" dur="1" fill="hold">
                                          <p:stCondLst>
                                            <p:cond delay="499"/>
                                          </p:stCondLst>
                                        </p:cTn>
                                        <p:tgtEl>
                                          <p:spTgt spid="7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P spid="44" grpId="0"/>
      <p:bldP spid="45" grpId="0"/>
      <p:bldP spid="74" grpId="0"/>
      <p:bldP spid="75" grpId="0"/>
      <p:bldP spid="8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bwMode="auto">
          <a:xfrm>
            <a:off x="6248400" y="1371600"/>
            <a:ext cx="1219200" cy="914400"/>
          </a:xfrm>
          <a:prstGeom prst="rect">
            <a:avLst/>
          </a:prstGeom>
          <a:solidFill>
            <a:srgbClr val="FF4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4" name="Rectangle 53"/>
          <p:cNvSpPr/>
          <p:nvPr/>
        </p:nvSpPr>
        <p:spPr bwMode="auto">
          <a:xfrm>
            <a:off x="3886200" y="1371600"/>
            <a:ext cx="1219200" cy="914400"/>
          </a:xfrm>
          <a:prstGeom prst="rect">
            <a:avLst/>
          </a:prstGeom>
          <a:solidFill>
            <a:srgbClr val="FF4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7" name="Rectangle 46"/>
          <p:cNvSpPr/>
          <p:nvPr/>
        </p:nvSpPr>
        <p:spPr bwMode="auto">
          <a:xfrm>
            <a:off x="1524000" y="2362200"/>
            <a:ext cx="1219200" cy="914400"/>
          </a:xfrm>
          <a:prstGeom prst="rect">
            <a:avLst/>
          </a:prstGeom>
          <a:solidFill>
            <a:srgbClr val="FF8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6" name="Rectangle 45"/>
          <p:cNvSpPr/>
          <p:nvPr/>
        </p:nvSpPr>
        <p:spPr bwMode="auto">
          <a:xfrm>
            <a:off x="1524000" y="3352800"/>
            <a:ext cx="1219200" cy="914400"/>
          </a:xfrm>
          <a:prstGeom prst="rect">
            <a:avLst/>
          </a:prstGeom>
          <a:solidFill>
            <a:srgbClr val="FF8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5" name="Rectangle 44"/>
          <p:cNvSpPr/>
          <p:nvPr/>
        </p:nvSpPr>
        <p:spPr bwMode="auto">
          <a:xfrm>
            <a:off x="1524000" y="4343400"/>
            <a:ext cx="1219200" cy="914400"/>
          </a:xfrm>
          <a:prstGeom prst="rect">
            <a:avLst/>
          </a:prstGeom>
          <a:solidFill>
            <a:srgbClr val="FF8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2" name="Rectangle 41"/>
          <p:cNvSpPr/>
          <p:nvPr/>
        </p:nvSpPr>
        <p:spPr bwMode="auto">
          <a:xfrm>
            <a:off x="3886200" y="4343400"/>
            <a:ext cx="1219200" cy="914400"/>
          </a:xfrm>
          <a:prstGeom prst="rect">
            <a:avLst/>
          </a:prstGeom>
          <a:solidFill>
            <a:srgbClr val="FF8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6" name="Rectangle 65"/>
          <p:cNvSpPr/>
          <p:nvPr/>
        </p:nvSpPr>
        <p:spPr bwMode="auto">
          <a:xfrm>
            <a:off x="3886200" y="5334000"/>
            <a:ext cx="1219200" cy="914400"/>
          </a:xfrm>
          <a:prstGeom prst="rect">
            <a:avLst/>
          </a:prstGeom>
          <a:solidFill>
            <a:srgbClr val="FF8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8" name="Rectangle 67"/>
          <p:cNvSpPr/>
          <p:nvPr/>
        </p:nvSpPr>
        <p:spPr bwMode="auto">
          <a:xfrm>
            <a:off x="2743200" y="2667000"/>
            <a:ext cx="5867400" cy="2819400"/>
          </a:xfrm>
          <a:prstGeom prst="rect">
            <a:avLst/>
          </a:prstGeom>
          <a:solidFill>
            <a:srgbClr val="40C0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7" name="Rectangle 66"/>
          <p:cNvSpPr/>
          <p:nvPr/>
        </p:nvSpPr>
        <p:spPr bwMode="auto">
          <a:xfrm>
            <a:off x="6248400" y="5334000"/>
            <a:ext cx="1219200" cy="914400"/>
          </a:xfrm>
          <a:prstGeom prst="rect">
            <a:avLst/>
          </a:prstGeom>
          <a:solidFill>
            <a:srgbClr val="FF8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5" name="Rectangle 64"/>
          <p:cNvSpPr/>
          <p:nvPr/>
        </p:nvSpPr>
        <p:spPr bwMode="auto">
          <a:xfrm>
            <a:off x="1524000" y="5334000"/>
            <a:ext cx="1219200" cy="914400"/>
          </a:xfrm>
          <a:prstGeom prst="rect">
            <a:avLst/>
          </a:prstGeom>
          <a:solidFill>
            <a:srgbClr val="FF8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4" name="Freeform 63"/>
          <p:cNvSpPr/>
          <p:nvPr/>
        </p:nvSpPr>
        <p:spPr bwMode="auto">
          <a:xfrm>
            <a:off x="838200" y="1295400"/>
            <a:ext cx="7772400" cy="5105400"/>
          </a:xfrm>
          <a:custGeom>
            <a:avLst/>
            <a:gdLst>
              <a:gd name="connsiteX0" fmla="*/ 7019925 w 7019925"/>
              <a:gd name="connsiteY0" fmla="*/ 0 h 209550"/>
              <a:gd name="connsiteX1" fmla="*/ 3667125 w 7019925"/>
              <a:gd name="connsiteY1" fmla="*/ 9525 h 209550"/>
              <a:gd name="connsiteX2" fmla="*/ 0 w 7019925"/>
              <a:gd name="connsiteY2" fmla="*/ 209550 h 209550"/>
              <a:gd name="connsiteX0" fmla="*/ 7019925 w 7019925"/>
              <a:gd name="connsiteY0" fmla="*/ 49530 h 259080"/>
              <a:gd name="connsiteX1" fmla="*/ 3667125 w 7019925"/>
              <a:gd name="connsiteY1" fmla="*/ 59055 h 259080"/>
              <a:gd name="connsiteX2" fmla="*/ 0 w 7019925"/>
              <a:gd name="connsiteY2" fmla="*/ 259080 h 259080"/>
              <a:gd name="connsiteX0" fmla="*/ 7019925 w 7019925"/>
              <a:gd name="connsiteY0" fmla="*/ 283845 h 493395"/>
              <a:gd name="connsiteX1" fmla="*/ 3667125 w 7019925"/>
              <a:gd name="connsiteY1" fmla="*/ 293370 h 493395"/>
              <a:gd name="connsiteX2" fmla="*/ 0 w 7019925"/>
              <a:gd name="connsiteY2" fmla="*/ 493395 h 493395"/>
              <a:gd name="connsiteX0" fmla="*/ 7019925 w 7019925"/>
              <a:gd name="connsiteY0" fmla="*/ 0 h 209550"/>
              <a:gd name="connsiteX1" fmla="*/ 0 w 7019925"/>
              <a:gd name="connsiteY1" fmla="*/ 209550 h 209550"/>
              <a:gd name="connsiteX0" fmla="*/ 7019925 w 7019925"/>
              <a:gd name="connsiteY0" fmla="*/ 0 h 209550"/>
              <a:gd name="connsiteX1" fmla="*/ 0 w 7019925"/>
              <a:gd name="connsiteY1" fmla="*/ 209550 h 209550"/>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65194 h 218863"/>
              <a:gd name="connsiteX1" fmla="*/ 0 w 7010400"/>
              <a:gd name="connsiteY1" fmla="*/ 218863 h 218863"/>
              <a:gd name="connsiteX0" fmla="*/ 7010400 w 7010400"/>
              <a:gd name="connsiteY0" fmla="*/ 65194 h 218863"/>
              <a:gd name="connsiteX1" fmla="*/ 0 w 7010400"/>
              <a:gd name="connsiteY1" fmla="*/ 218863 h 218863"/>
              <a:gd name="connsiteX0" fmla="*/ 7010400 w 7010400"/>
              <a:gd name="connsiteY0" fmla="*/ 44239 h 197908"/>
              <a:gd name="connsiteX1" fmla="*/ 0 w 7010400"/>
              <a:gd name="connsiteY1" fmla="*/ 197908 h 197908"/>
              <a:gd name="connsiteX0" fmla="*/ 7772400 w 7772400"/>
              <a:gd name="connsiteY0" fmla="*/ 44238 h 197908"/>
              <a:gd name="connsiteX1" fmla="*/ 0 w 7772400"/>
              <a:gd name="connsiteY1" fmla="*/ 197908 h 197908"/>
              <a:gd name="connsiteX0" fmla="*/ 7772400 w 7772400"/>
              <a:gd name="connsiteY0" fmla="*/ 2670594 h 2670595"/>
              <a:gd name="connsiteX1" fmla="*/ 0 w 7772400"/>
              <a:gd name="connsiteY1" fmla="*/ 197908 h 2670595"/>
              <a:gd name="connsiteX0" fmla="*/ 7772400 w 7772400"/>
              <a:gd name="connsiteY0" fmla="*/ 2472686 h 2472686"/>
              <a:gd name="connsiteX1" fmla="*/ 0 w 7772400"/>
              <a:gd name="connsiteY1" fmla="*/ 0 h 2472686"/>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2" fmla="*/ 7772400 w 7772400"/>
              <a:gd name="connsiteY2" fmla="*/ 2696205 h 2696205"/>
              <a:gd name="connsiteX0" fmla="*/ 7772400 w 7772400"/>
              <a:gd name="connsiteY0" fmla="*/ 2696205 h 2696205"/>
              <a:gd name="connsiteX1" fmla="*/ 0 w 7772400"/>
              <a:gd name="connsiteY1" fmla="*/ 0 h 2696205"/>
              <a:gd name="connsiteX2" fmla="*/ 5438775 w 7772400"/>
              <a:gd name="connsiteY2" fmla="*/ 1873420 h 2696205"/>
              <a:gd name="connsiteX3" fmla="*/ 7772400 w 7772400"/>
              <a:gd name="connsiteY3" fmla="*/ 2696205 h 2696205"/>
              <a:gd name="connsiteX0" fmla="*/ 7772400 w 7772400"/>
              <a:gd name="connsiteY0" fmla="*/ 2696205 h 2696205"/>
              <a:gd name="connsiteX1" fmla="*/ 0 w 7772400"/>
              <a:gd name="connsiteY1" fmla="*/ 0 h 2696205"/>
              <a:gd name="connsiteX2" fmla="*/ 3028950 w 7772400"/>
              <a:gd name="connsiteY2" fmla="*/ 1031647 h 2696205"/>
              <a:gd name="connsiteX3" fmla="*/ 5438775 w 7772400"/>
              <a:gd name="connsiteY3" fmla="*/ 1873420 h 2696205"/>
              <a:gd name="connsiteX4" fmla="*/ 7772400 w 7772400"/>
              <a:gd name="connsiteY4" fmla="*/ 2696205 h 2696205"/>
              <a:gd name="connsiteX0" fmla="*/ 7772400 w 7772400"/>
              <a:gd name="connsiteY0" fmla="*/ 2696205 h 3291144"/>
              <a:gd name="connsiteX1" fmla="*/ 0 w 7772400"/>
              <a:gd name="connsiteY1" fmla="*/ 0 h 3291144"/>
              <a:gd name="connsiteX2" fmla="*/ 3028950 w 7772400"/>
              <a:gd name="connsiteY2" fmla="*/ 1031647 h 3291144"/>
              <a:gd name="connsiteX3" fmla="*/ 7620000 w 7772400"/>
              <a:gd name="connsiteY3" fmla="*/ 3291144 h 3291144"/>
              <a:gd name="connsiteX4" fmla="*/ 7772400 w 7772400"/>
              <a:gd name="connsiteY4" fmla="*/ 2696205 h 3291144"/>
              <a:gd name="connsiteX0" fmla="*/ 7772400 w 7772400"/>
              <a:gd name="connsiteY0" fmla="*/ 2696205 h 3341777"/>
              <a:gd name="connsiteX1" fmla="*/ 0 w 7772400"/>
              <a:gd name="connsiteY1" fmla="*/ 0 h 3341777"/>
              <a:gd name="connsiteX2" fmla="*/ 0 w 7772400"/>
              <a:gd name="connsiteY2" fmla="*/ 3341777 h 3341777"/>
              <a:gd name="connsiteX3" fmla="*/ 7620000 w 7772400"/>
              <a:gd name="connsiteY3" fmla="*/ 3291144 h 3341777"/>
              <a:gd name="connsiteX4" fmla="*/ 7772400 w 7772400"/>
              <a:gd name="connsiteY4" fmla="*/ 2696205 h 3341777"/>
              <a:gd name="connsiteX0" fmla="*/ 7772400 w 7772400"/>
              <a:gd name="connsiteY0" fmla="*/ 2696205 h 3341777"/>
              <a:gd name="connsiteX1" fmla="*/ 0 w 7772400"/>
              <a:gd name="connsiteY1" fmla="*/ 0 h 3341777"/>
              <a:gd name="connsiteX2" fmla="*/ 0 w 7772400"/>
              <a:gd name="connsiteY2" fmla="*/ 3341777 h 3341777"/>
              <a:gd name="connsiteX3" fmla="*/ 7772400 w 7772400"/>
              <a:gd name="connsiteY3" fmla="*/ 3341777 h 3341777"/>
              <a:gd name="connsiteX4" fmla="*/ 7772400 w 7772400"/>
              <a:gd name="connsiteY4" fmla="*/ 2696205 h 3341777"/>
              <a:gd name="connsiteX0" fmla="*/ 7772400 w 7772400"/>
              <a:gd name="connsiteY0" fmla="*/ 2696205 h 3392410"/>
              <a:gd name="connsiteX1" fmla="*/ 0 w 7772400"/>
              <a:gd name="connsiteY1" fmla="*/ 0 h 3392410"/>
              <a:gd name="connsiteX2" fmla="*/ 0 w 7772400"/>
              <a:gd name="connsiteY2" fmla="*/ 3341777 h 3392410"/>
              <a:gd name="connsiteX3" fmla="*/ 7772400 w 7772400"/>
              <a:gd name="connsiteY3" fmla="*/ 3392410 h 3392410"/>
              <a:gd name="connsiteX4" fmla="*/ 7772400 w 7772400"/>
              <a:gd name="connsiteY4" fmla="*/ 2696205 h 3392410"/>
              <a:gd name="connsiteX0" fmla="*/ 7772400 w 7772400"/>
              <a:gd name="connsiteY0" fmla="*/ 2696205 h 3392410"/>
              <a:gd name="connsiteX1" fmla="*/ 0 w 7772400"/>
              <a:gd name="connsiteY1" fmla="*/ 0 h 3392410"/>
              <a:gd name="connsiteX2" fmla="*/ 0 w 7772400"/>
              <a:gd name="connsiteY2" fmla="*/ 3392410 h 3392410"/>
              <a:gd name="connsiteX3" fmla="*/ 7772400 w 7772400"/>
              <a:gd name="connsiteY3" fmla="*/ 3392410 h 3392410"/>
              <a:gd name="connsiteX4" fmla="*/ 7772400 w 7772400"/>
              <a:gd name="connsiteY4" fmla="*/ 2696205 h 339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3392410">
                <a:moveTo>
                  <a:pt x="7772400" y="2696205"/>
                </a:moveTo>
                <a:cubicBezTo>
                  <a:pt x="3616325" y="2419134"/>
                  <a:pt x="2584450" y="1729949"/>
                  <a:pt x="0" y="0"/>
                </a:cubicBezTo>
                <a:lnTo>
                  <a:pt x="0" y="3392410"/>
                </a:lnTo>
                <a:lnTo>
                  <a:pt x="7772400" y="3392410"/>
                </a:lnTo>
                <a:lnTo>
                  <a:pt x="7772400" y="2696205"/>
                </a:lnTo>
                <a:close/>
              </a:path>
            </a:pathLst>
          </a:custGeom>
          <a:gradFill>
            <a:gsLst>
              <a:gs pos="74000">
                <a:srgbClr val="FF80A0"/>
              </a:gs>
              <a:gs pos="100000">
                <a:schemeClr val="tx1"/>
              </a:gs>
            </a:gsLst>
            <a:lin ang="6000000" scaled="0"/>
          </a:gradFill>
          <a:ln w="76200" cap="flat" cmpd="sng" algn="ctr">
            <a:noFill/>
            <a:prstDash val="solid"/>
            <a:round/>
            <a:headEnd type="none" w="med" len="med"/>
            <a:tailEnd type="none" w="med" len="med"/>
          </a:ln>
          <a:effectLst>
            <a:outerShdw blurRad="50800" dist="38100" dir="18900000" algn="b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6" name="Rectangle 55"/>
          <p:cNvSpPr/>
          <p:nvPr/>
        </p:nvSpPr>
        <p:spPr bwMode="auto">
          <a:xfrm>
            <a:off x="6248400" y="2362200"/>
            <a:ext cx="1219200" cy="914400"/>
          </a:xfrm>
          <a:prstGeom prst="rect">
            <a:avLst/>
          </a:prstGeom>
          <a:solidFill>
            <a:srgbClr val="FF4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2" name="Rectangle 51"/>
          <p:cNvSpPr/>
          <p:nvPr/>
        </p:nvSpPr>
        <p:spPr bwMode="auto">
          <a:xfrm>
            <a:off x="1524000" y="1371600"/>
            <a:ext cx="1219200" cy="914400"/>
          </a:xfrm>
          <a:prstGeom prst="rect">
            <a:avLst/>
          </a:prstGeom>
          <a:solidFill>
            <a:srgbClr val="FF4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5" name="Rectangle 54"/>
          <p:cNvSpPr/>
          <p:nvPr/>
        </p:nvSpPr>
        <p:spPr bwMode="auto">
          <a:xfrm>
            <a:off x="3886200" y="2362200"/>
            <a:ext cx="1219200" cy="914400"/>
          </a:xfrm>
          <a:prstGeom prst="rect">
            <a:avLst/>
          </a:prstGeom>
          <a:solidFill>
            <a:srgbClr val="FF4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3" name="Rectangle 52"/>
          <p:cNvSpPr/>
          <p:nvPr/>
        </p:nvSpPr>
        <p:spPr bwMode="auto">
          <a:xfrm>
            <a:off x="1524000" y="2362200"/>
            <a:ext cx="1219200" cy="914400"/>
          </a:xfrm>
          <a:prstGeom prst="rect">
            <a:avLst/>
          </a:prstGeom>
          <a:solidFill>
            <a:srgbClr val="FF4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0" name="Freeform 59"/>
          <p:cNvSpPr/>
          <p:nvPr/>
        </p:nvSpPr>
        <p:spPr bwMode="auto">
          <a:xfrm>
            <a:off x="838200" y="1238250"/>
            <a:ext cx="7772400" cy="2343150"/>
          </a:xfrm>
          <a:custGeom>
            <a:avLst/>
            <a:gdLst>
              <a:gd name="connsiteX0" fmla="*/ 7019925 w 7019925"/>
              <a:gd name="connsiteY0" fmla="*/ 0 h 209550"/>
              <a:gd name="connsiteX1" fmla="*/ 3667125 w 7019925"/>
              <a:gd name="connsiteY1" fmla="*/ 9525 h 209550"/>
              <a:gd name="connsiteX2" fmla="*/ 0 w 7019925"/>
              <a:gd name="connsiteY2" fmla="*/ 209550 h 209550"/>
              <a:gd name="connsiteX0" fmla="*/ 7019925 w 7019925"/>
              <a:gd name="connsiteY0" fmla="*/ 49530 h 259080"/>
              <a:gd name="connsiteX1" fmla="*/ 3667125 w 7019925"/>
              <a:gd name="connsiteY1" fmla="*/ 59055 h 259080"/>
              <a:gd name="connsiteX2" fmla="*/ 0 w 7019925"/>
              <a:gd name="connsiteY2" fmla="*/ 259080 h 259080"/>
              <a:gd name="connsiteX0" fmla="*/ 7019925 w 7019925"/>
              <a:gd name="connsiteY0" fmla="*/ 283845 h 493395"/>
              <a:gd name="connsiteX1" fmla="*/ 3667125 w 7019925"/>
              <a:gd name="connsiteY1" fmla="*/ 293370 h 493395"/>
              <a:gd name="connsiteX2" fmla="*/ 0 w 7019925"/>
              <a:gd name="connsiteY2" fmla="*/ 493395 h 493395"/>
              <a:gd name="connsiteX0" fmla="*/ 7019925 w 7019925"/>
              <a:gd name="connsiteY0" fmla="*/ 0 h 209550"/>
              <a:gd name="connsiteX1" fmla="*/ 0 w 7019925"/>
              <a:gd name="connsiteY1" fmla="*/ 209550 h 209550"/>
              <a:gd name="connsiteX0" fmla="*/ 7019925 w 7019925"/>
              <a:gd name="connsiteY0" fmla="*/ 0 h 209550"/>
              <a:gd name="connsiteX1" fmla="*/ 0 w 7019925"/>
              <a:gd name="connsiteY1" fmla="*/ 209550 h 209550"/>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65194 h 218863"/>
              <a:gd name="connsiteX1" fmla="*/ 0 w 7010400"/>
              <a:gd name="connsiteY1" fmla="*/ 218863 h 218863"/>
              <a:gd name="connsiteX0" fmla="*/ 7010400 w 7010400"/>
              <a:gd name="connsiteY0" fmla="*/ 65194 h 218863"/>
              <a:gd name="connsiteX1" fmla="*/ 0 w 7010400"/>
              <a:gd name="connsiteY1" fmla="*/ 218863 h 218863"/>
              <a:gd name="connsiteX0" fmla="*/ 7010400 w 7010400"/>
              <a:gd name="connsiteY0" fmla="*/ 44239 h 197908"/>
              <a:gd name="connsiteX1" fmla="*/ 0 w 7010400"/>
              <a:gd name="connsiteY1" fmla="*/ 197908 h 197908"/>
              <a:gd name="connsiteX0" fmla="*/ 7772400 w 7772400"/>
              <a:gd name="connsiteY0" fmla="*/ 44238 h 197908"/>
              <a:gd name="connsiteX1" fmla="*/ 0 w 7772400"/>
              <a:gd name="connsiteY1" fmla="*/ 197908 h 197908"/>
              <a:gd name="connsiteX0" fmla="*/ 7772400 w 7772400"/>
              <a:gd name="connsiteY0" fmla="*/ 44238 h 197908"/>
              <a:gd name="connsiteX1" fmla="*/ 0 w 7772400"/>
              <a:gd name="connsiteY1" fmla="*/ 197908 h 197908"/>
              <a:gd name="connsiteX2" fmla="*/ 7772400 w 7772400"/>
              <a:gd name="connsiteY2" fmla="*/ 44238 h 197908"/>
              <a:gd name="connsiteX0" fmla="*/ 7772400 w 7772400"/>
              <a:gd name="connsiteY0" fmla="*/ 44238 h 197908"/>
              <a:gd name="connsiteX1" fmla="*/ 0 w 7772400"/>
              <a:gd name="connsiteY1" fmla="*/ 197908 h 197908"/>
              <a:gd name="connsiteX2" fmla="*/ 4972050 w 7772400"/>
              <a:gd name="connsiteY2" fmla="*/ 107103 h 197908"/>
              <a:gd name="connsiteX3" fmla="*/ 7772400 w 7772400"/>
              <a:gd name="connsiteY3" fmla="*/ 44238 h 197908"/>
              <a:gd name="connsiteX0" fmla="*/ 7772400 w 7772400"/>
              <a:gd name="connsiteY0" fmla="*/ 44238 h 197908"/>
              <a:gd name="connsiteX1" fmla="*/ 0 w 7772400"/>
              <a:gd name="connsiteY1" fmla="*/ 197908 h 197908"/>
              <a:gd name="connsiteX2" fmla="*/ 2286000 w 7772400"/>
              <a:gd name="connsiteY2" fmla="*/ 162983 h 197908"/>
              <a:gd name="connsiteX3" fmla="*/ 4972050 w 7772400"/>
              <a:gd name="connsiteY3" fmla="*/ 107103 h 197908"/>
              <a:gd name="connsiteX4" fmla="*/ 7772400 w 7772400"/>
              <a:gd name="connsiteY4" fmla="*/ 44238 h 197908"/>
              <a:gd name="connsiteX0" fmla="*/ 7772400 w 7772400"/>
              <a:gd name="connsiteY0" fmla="*/ 1620517 h 1774187"/>
              <a:gd name="connsiteX1" fmla="*/ 0 w 7772400"/>
              <a:gd name="connsiteY1" fmla="*/ 1774187 h 1774187"/>
              <a:gd name="connsiteX2" fmla="*/ 2286000 w 7772400"/>
              <a:gd name="connsiteY2" fmla="*/ 1739262 h 1774187"/>
              <a:gd name="connsiteX3" fmla="*/ 7772400 w 7772400"/>
              <a:gd name="connsiteY3" fmla="*/ 0 h 1774187"/>
              <a:gd name="connsiteX4" fmla="*/ 7772400 w 7772400"/>
              <a:gd name="connsiteY4" fmla="*/ 1620517 h 1774187"/>
              <a:gd name="connsiteX0" fmla="*/ 7772400 w 7772400"/>
              <a:gd name="connsiteY0" fmla="*/ 1620517 h 1774187"/>
              <a:gd name="connsiteX1" fmla="*/ 0 w 7772400"/>
              <a:gd name="connsiteY1" fmla="*/ 1774187 h 1774187"/>
              <a:gd name="connsiteX2" fmla="*/ 0 w 7772400"/>
              <a:gd name="connsiteY2" fmla="*/ 0 h 1774187"/>
              <a:gd name="connsiteX3" fmla="*/ 7772400 w 7772400"/>
              <a:gd name="connsiteY3" fmla="*/ 0 h 1774187"/>
              <a:gd name="connsiteX4" fmla="*/ 7772400 w 7772400"/>
              <a:gd name="connsiteY4" fmla="*/ 1620517 h 1774187"/>
              <a:gd name="connsiteX0" fmla="*/ 7772400 w 7772400"/>
              <a:gd name="connsiteY0" fmla="*/ 1620517 h 1774187"/>
              <a:gd name="connsiteX1" fmla="*/ 0 w 7772400"/>
              <a:gd name="connsiteY1" fmla="*/ 1774187 h 1774187"/>
              <a:gd name="connsiteX2" fmla="*/ 0 w 7772400"/>
              <a:gd name="connsiteY2" fmla="*/ 0 h 1774187"/>
              <a:gd name="connsiteX3" fmla="*/ 7772400 w 7772400"/>
              <a:gd name="connsiteY3" fmla="*/ 55880 h 1774187"/>
              <a:gd name="connsiteX4" fmla="*/ 7772400 w 7772400"/>
              <a:gd name="connsiteY4" fmla="*/ 1620517 h 1774187"/>
              <a:gd name="connsiteX0" fmla="*/ 7772400 w 7772400"/>
              <a:gd name="connsiteY0" fmla="*/ 1564637 h 1718307"/>
              <a:gd name="connsiteX1" fmla="*/ 0 w 7772400"/>
              <a:gd name="connsiteY1" fmla="*/ 1718307 h 1718307"/>
              <a:gd name="connsiteX2" fmla="*/ 0 w 7772400"/>
              <a:gd name="connsiteY2" fmla="*/ 0 h 1718307"/>
              <a:gd name="connsiteX3" fmla="*/ 7772400 w 7772400"/>
              <a:gd name="connsiteY3" fmla="*/ 0 h 1718307"/>
              <a:gd name="connsiteX4" fmla="*/ 7772400 w 7772400"/>
              <a:gd name="connsiteY4" fmla="*/ 1564637 h 171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1718307">
                <a:moveTo>
                  <a:pt x="7772400" y="1564637"/>
                </a:moveTo>
                <a:cubicBezTo>
                  <a:pt x="4959350" y="1532040"/>
                  <a:pt x="2336800" y="1520399"/>
                  <a:pt x="0" y="1718307"/>
                </a:cubicBezTo>
                <a:lnTo>
                  <a:pt x="0" y="0"/>
                </a:lnTo>
                <a:lnTo>
                  <a:pt x="7772400" y="0"/>
                </a:lnTo>
                <a:lnTo>
                  <a:pt x="7772400" y="1564637"/>
                </a:lnTo>
                <a:close/>
              </a:path>
            </a:pathLst>
          </a:custGeom>
          <a:gradFill>
            <a:gsLst>
              <a:gs pos="0">
                <a:schemeClr val="tx1">
                  <a:lumMod val="95000"/>
                </a:schemeClr>
              </a:gs>
              <a:gs pos="33000">
                <a:srgbClr val="FF4000"/>
              </a:gs>
            </a:gsLst>
            <a:lin ang="5400000" scaled="0"/>
          </a:gradFill>
          <a:ln w="76200" cap="flat" cmpd="sng" algn="ctr">
            <a:noFill/>
            <a:prstDash val="solid"/>
            <a:round/>
            <a:headEnd type="none" w="med" len="med"/>
            <a:tailEnd type="none" w="med" len="med"/>
          </a:ln>
          <a:effectLst>
            <a:outerShdw blurRad="50800" dist="38100" dir="18900000" algn="b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 name="Title 3"/>
          <p:cNvSpPr>
            <a:spLocks noGrp="1"/>
          </p:cNvSpPr>
          <p:nvPr>
            <p:ph type="title"/>
          </p:nvPr>
        </p:nvSpPr>
        <p:spPr>
          <a:xfrm>
            <a:off x="304800" y="85725"/>
            <a:ext cx="8458200" cy="857250"/>
          </a:xfrm>
        </p:spPr>
        <p:txBody>
          <a:bodyPr/>
          <a:lstStyle/>
          <a:p>
            <a:r>
              <a:rPr lang="en-US" dirty="0" smtClean="0"/>
              <a:t>Space of rendering parameters</a:t>
            </a:r>
            <a:endParaRPr lang="en-US" dirty="0"/>
          </a:p>
        </p:txBody>
      </p:sp>
      <p:cxnSp>
        <p:nvCxnSpPr>
          <p:cNvPr id="5" name="Straight Arrow Connector 4"/>
          <p:cNvCxnSpPr/>
          <p:nvPr/>
        </p:nvCxnSpPr>
        <p:spPr bwMode="auto">
          <a:xfrm>
            <a:off x="534537" y="6400800"/>
            <a:ext cx="8292152" cy="1588"/>
          </a:xfrm>
          <a:prstGeom prst="straightConnector1">
            <a:avLst/>
          </a:prstGeom>
          <a:ln>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8" name="Straight Arrow Connector 7"/>
          <p:cNvCxnSpPr/>
          <p:nvPr/>
        </p:nvCxnSpPr>
        <p:spPr bwMode="auto">
          <a:xfrm rot="5400000" flipH="1" flipV="1">
            <a:off x="-2058367" y="3809036"/>
            <a:ext cx="5638803" cy="1932"/>
          </a:xfrm>
          <a:prstGeom prst="straightConnector1">
            <a:avLst/>
          </a:prstGeom>
          <a:ln>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pic>
        <p:nvPicPr>
          <p:cNvPr id="6" name="Picture 2"/>
          <p:cNvPicPr>
            <a:picLocks noChangeAspect="1" noChangeArrowheads="1"/>
          </p:cNvPicPr>
          <p:nvPr/>
        </p:nvPicPr>
        <p:blipFill>
          <a:blip r:embed="rId3" cstate="print"/>
          <a:srcRect l="8259" t="6000" r="8259" b="10000"/>
          <a:stretch>
            <a:fillRect/>
          </a:stretch>
        </p:blipFill>
        <p:spPr bwMode="auto">
          <a:xfrm>
            <a:off x="1690824" y="5459575"/>
            <a:ext cx="916032" cy="691293"/>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1038" name="Picture 14"/>
          <p:cNvPicPr>
            <a:picLocks noChangeAspect="1" noChangeArrowheads="1"/>
          </p:cNvPicPr>
          <p:nvPr/>
        </p:nvPicPr>
        <p:blipFill>
          <a:blip r:embed="rId4" cstate="print"/>
          <a:srcRect l="8259" t="6000" r="8259" b="10000"/>
          <a:stretch>
            <a:fillRect/>
          </a:stretch>
        </p:blipFill>
        <p:spPr bwMode="auto">
          <a:xfrm>
            <a:off x="1690824" y="4468975"/>
            <a:ext cx="916032" cy="691293"/>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1041" name="Picture 17"/>
          <p:cNvPicPr>
            <a:picLocks noChangeAspect="1" noChangeArrowheads="1"/>
          </p:cNvPicPr>
          <p:nvPr/>
        </p:nvPicPr>
        <p:blipFill>
          <a:blip r:embed="rId5" cstate="print"/>
          <a:srcRect l="8259" t="6000" r="8259" b="10000"/>
          <a:stretch>
            <a:fillRect/>
          </a:stretch>
        </p:blipFill>
        <p:spPr bwMode="auto">
          <a:xfrm>
            <a:off x="1690824" y="3478375"/>
            <a:ext cx="916032" cy="691293"/>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1044" name="Picture 20"/>
          <p:cNvPicPr>
            <a:picLocks noChangeAspect="1" noChangeArrowheads="1"/>
          </p:cNvPicPr>
          <p:nvPr/>
        </p:nvPicPr>
        <p:blipFill>
          <a:blip r:embed="rId6" cstate="print"/>
          <a:srcRect l="8259" t="6000" r="8259" b="10000"/>
          <a:stretch>
            <a:fillRect/>
          </a:stretch>
        </p:blipFill>
        <p:spPr bwMode="auto">
          <a:xfrm>
            <a:off x="1690824" y="2487775"/>
            <a:ext cx="916032" cy="691293"/>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7" name="Picture 3"/>
          <p:cNvPicPr>
            <a:picLocks noChangeAspect="1" noChangeArrowheads="1"/>
          </p:cNvPicPr>
          <p:nvPr/>
        </p:nvPicPr>
        <p:blipFill>
          <a:blip r:embed="rId7" cstate="print"/>
          <a:srcRect l="8259" t="6000" r="8259" b="10000"/>
          <a:stretch>
            <a:fillRect/>
          </a:stretch>
        </p:blipFill>
        <p:spPr bwMode="auto">
          <a:xfrm>
            <a:off x="4053024" y="5459575"/>
            <a:ext cx="916032" cy="691293"/>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1039" name="Picture 15"/>
          <p:cNvPicPr>
            <a:picLocks noChangeAspect="1" noChangeArrowheads="1"/>
          </p:cNvPicPr>
          <p:nvPr/>
        </p:nvPicPr>
        <p:blipFill>
          <a:blip r:embed="rId8" cstate="print"/>
          <a:srcRect l="8259" t="6000" r="8259" b="10000"/>
          <a:stretch>
            <a:fillRect/>
          </a:stretch>
        </p:blipFill>
        <p:spPr bwMode="auto">
          <a:xfrm>
            <a:off x="4053024" y="4468975"/>
            <a:ext cx="916032" cy="691293"/>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1042" name="Picture 18"/>
          <p:cNvPicPr>
            <a:picLocks noChangeAspect="1" noChangeArrowheads="1"/>
          </p:cNvPicPr>
          <p:nvPr/>
        </p:nvPicPr>
        <p:blipFill>
          <a:blip r:embed="rId9" cstate="print"/>
          <a:srcRect l="8259" t="6000" r="8259" b="10000"/>
          <a:stretch>
            <a:fillRect/>
          </a:stretch>
        </p:blipFill>
        <p:spPr bwMode="auto">
          <a:xfrm>
            <a:off x="4053024" y="3478375"/>
            <a:ext cx="916032" cy="691293"/>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1045" name="Picture 21"/>
          <p:cNvPicPr>
            <a:picLocks noChangeAspect="1" noChangeArrowheads="1"/>
          </p:cNvPicPr>
          <p:nvPr/>
        </p:nvPicPr>
        <p:blipFill>
          <a:blip r:embed="rId10" cstate="print"/>
          <a:srcRect l="8259" t="6000" r="8259" b="10000"/>
          <a:stretch>
            <a:fillRect/>
          </a:stretch>
        </p:blipFill>
        <p:spPr bwMode="auto">
          <a:xfrm>
            <a:off x="4053024" y="2487775"/>
            <a:ext cx="916032" cy="691293"/>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1048" name="Picture 24"/>
          <p:cNvPicPr>
            <a:picLocks noChangeAspect="1" noChangeArrowheads="1"/>
          </p:cNvPicPr>
          <p:nvPr/>
        </p:nvPicPr>
        <p:blipFill>
          <a:blip r:embed="rId11" cstate="print"/>
          <a:srcRect l="8259" t="6000" r="8259" b="10000"/>
          <a:stretch>
            <a:fillRect/>
          </a:stretch>
        </p:blipFill>
        <p:spPr bwMode="auto">
          <a:xfrm>
            <a:off x="4053024" y="1497175"/>
            <a:ext cx="916032" cy="691293"/>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9" name="Picture 4"/>
          <p:cNvPicPr>
            <a:picLocks noChangeAspect="1" noChangeArrowheads="1"/>
          </p:cNvPicPr>
          <p:nvPr/>
        </p:nvPicPr>
        <p:blipFill>
          <a:blip r:embed="rId12" cstate="print"/>
          <a:srcRect l="8259" t="6000" r="8259" b="10000"/>
          <a:stretch>
            <a:fillRect/>
          </a:stretch>
        </p:blipFill>
        <p:spPr bwMode="auto">
          <a:xfrm>
            <a:off x="6415224" y="5459575"/>
            <a:ext cx="916032" cy="691293"/>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1040" name="Picture 16"/>
          <p:cNvPicPr>
            <a:picLocks noChangeAspect="1" noChangeArrowheads="1"/>
          </p:cNvPicPr>
          <p:nvPr/>
        </p:nvPicPr>
        <p:blipFill>
          <a:blip r:embed="rId13" cstate="print"/>
          <a:srcRect l="8259" t="6000" r="8259" b="10000"/>
          <a:stretch>
            <a:fillRect/>
          </a:stretch>
        </p:blipFill>
        <p:spPr bwMode="auto">
          <a:xfrm>
            <a:off x="6415224" y="4468975"/>
            <a:ext cx="916032" cy="691293"/>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1043" name="Picture 19"/>
          <p:cNvPicPr>
            <a:picLocks noChangeAspect="1" noChangeArrowheads="1"/>
          </p:cNvPicPr>
          <p:nvPr/>
        </p:nvPicPr>
        <p:blipFill>
          <a:blip r:embed="rId14" cstate="print"/>
          <a:srcRect l="8259" t="6000" r="8259" b="10000"/>
          <a:stretch>
            <a:fillRect/>
          </a:stretch>
        </p:blipFill>
        <p:spPr bwMode="auto">
          <a:xfrm>
            <a:off x="6415224" y="3478375"/>
            <a:ext cx="916032" cy="691293"/>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1046" name="Picture 22"/>
          <p:cNvPicPr>
            <a:picLocks noChangeAspect="1" noChangeArrowheads="1"/>
          </p:cNvPicPr>
          <p:nvPr/>
        </p:nvPicPr>
        <p:blipFill>
          <a:blip r:embed="rId15" cstate="print"/>
          <a:srcRect l="8259" t="6000" r="8259" b="10000"/>
          <a:stretch>
            <a:fillRect/>
          </a:stretch>
        </p:blipFill>
        <p:spPr bwMode="auto">
          <a:xfrm>
            <a:off x="6415224" y="2487775"/>
            <a:ext cx="916032" cy="691293"/>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1049" name="Picture 25"/>
          <p:cNvPicPr>
            <a:picLocks noChangeAspect="1" noChangeArrowheads="1"/>
          </p:cNvPicPr>
          <p:nvPr/>
        </p:nvPicPr>
        <p:blipFill>
          <a:blip r:embed="rId16" cstate="print"/>
          <a:srcRect l="8259" t="6000" r="8259" b="10000"/>
          <a:stretch>
            <a:fillRect/>
          </a:stretch>
        </p:blipFill>
        <p:spPr bwMode="auto">
          <a:xfrm>
            <a:off x="6415224" y="1497175"/>
            <a:ext cx="916032" cy="691293"/>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sp>
        <p:nvSpPr>
          <p:cNvPr id="48" name="TextBox 47"/>
          <p:cNvSpPr txBox="1"/>
          <p:nvPr/>
        </p:nvSpPr>
        <p:spPr>
          <a:xfrm>
            <a:off x="838200" y="3319816"/>
            <a:ext cx="631904" cy="769441"/>
          </a:xfrm>
          <a:prstGeom prst="rect">
            <a:avLst/>
          </a:prstGeom>
          <a:noFill/>
        </p:spPr>
        <p:txBody>
          <a:bodyPr wrap="none" rtlCol="0">
            <a:spAutoFit/>
          </a:bodyPr>
          <a:lstStyle/>
          <a:p>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9" name="TextBox 48"/>
          <p:cNvSpPr txBox="1"/>
          <p:nvPr/>
        </p:nvSpPr>
        <p:spPr>
          <a:xfrm>
            <a:off x="3101896" y="3345359"/>
            <a:ext cx="631904" cy="769441"/>
          </a:xfrm>
          <a:prstGeom prst="rect">
            <a:avLst/>
          </a:prstGeom>
          <a:noFill/>
        </p:spPr>
        <p:txBody>
          <a:bodyPr wrap="none" rtlCol="0">
            <a:spAutoFit/>
          </a:bodyPr>
          <a:lstStyle/>
          <a:p>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0" name="TextBox 49"/>
          <p:cNvSpPr txBox="1"/>
          <p:nvPr/>
        </p:nvSpPr>
        <p:spPr>
          <a:xfrm>
            <a:off x="5387896" y="3345359"/>
            <a:ext cx="631904" cy="769441"/>
          </a:xfrm>
          <a:prstGeom prst="rect">
            <a:avLst/>
          </a:prstGeom>
          <a:noFill/>
        </p:spPr>
        <p:txBody>
          <a:bodyPr wrap="none" rtlCol="0">
            <a:spAutoFit/>
          </a:bodyPr>
          <a:lstStyle/>
          <a:p>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1" name="TextBox 50"/>
          <p:cNvSpPr txBox="1"/>
          <p:nvPr/>
        </p:nvSpPr>
        <p:spPr>
          <a:xfrm>
            <a:off x="7696200" y="3345359"/>
            <a:ext cx="631904" cy="769441"/>
          </a:xfrm>
          <a:prstGeom prst="rect">
            <a:avLst/>
          </a:prstGeom>
          <a:noFill/>
        </p:spPr>
        <p:txBody>
          <a:bodyPr wrap="none" rtlCol="0">
            <a:spAutoFit/>
          </a:bodyPr>
          <a:lstStyle/>
          <a:p>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2" name="Freeform 61"/>
          <p:cNvSpPr/>
          <p:nvPr/>
        </p:nvSpPr>
        <p:spPr bwMode="auto">
          <a:xfrm>
            <a:off x="838200" y="3276600"/>
            <a:ext cx="7772400" cy="269875"/>
          </a:xfrm>
          <a:custGeom>
            <a:avLst/>
            <a:gdLst>
              <a:gd name="connsiteX0" fmla="*/ 7019925 w 7019925"/>
              <a:gd name="connsiteY0" fmla="*/ 0 h 209550"/>
              <a:gd name="connsiteX1" fmla="*/ 3667125 w 7019925"/>
              <a:gd name="connsiteY1" fmla="*/ 9525 h 209550"/>
              <a:gd name="connsiteX2" fmla="*/ 0 w 7019925"/>
              <a:gd name="connsiteY2" fmla="*/ 209550 h 209550"/>
              <a:gd name="connsiteX0" fmla="*/ 7019925 w 7019925"/>
              <a:gd name="connsiteY0" fmla="*/ 49530 h 259080"/>
              <a:gd name="connsiteX1" fmla="*/ 3667125 w 7019925"/>
              <a:gd name="connsiteY1" fmla="*/ 59055 h 259080"/>
              <a:gd name="connsiteX2" fmla="*/ 0 w 7019925"/>
              <a:gd name="connsiteY2" fmla="*/ 259080 h 259080"/>
              <a:gd name="connsiteX0" fmla="*/ 7019925 w 7019925"/>
              <a:gd name="connsiteY0" fmla="*/ 283845 h 493395"/>
              <a:gd name="connsiteX1" fmla="*/ 3667125 w 7019925"/>
              <a:gd name="connsiteY1" fmla="*/ 293370 h 493395"/>
              <a:gd name="connsiteX2" fmla="*/ 0 w 7019925"/>
              <a:gd name="connsiteY2" fmla="*/ 493395 h 493395"/>
              <a:gd name="connsiteX0" fmla="*/ 7019925 w 7019925"/>
              <a:gd name="connsiteY0" fmla="*/ 0 h 209550"/>
              <a:gd name="connsiteX1" fmla="*/ 0 w 7019925"/>
              <a:gd name="connsiteY1" fmla="*/ 209550 h 209550"/>
              <a:gd name="connsiteX0" fmla="*/ 7019925 w 7019925"/>
              <a:gd name="connsiteY0" fmla="*/ 0 h 209550"/>
              <a:gd name="connsiteX1" fmla="*/ 0 w 7019925"/>
              <a:gd name="connsiteY1" fmla="*/ 209550 h 209550"/>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65194 h 218863"/>
              <a:gd name="connsiteX1" fmla="*/ 0 w 7010400"/>
              <a:gd name="connsiteY1" fmla="*/ 218863 h 218863"/>
              <a:gd name="connsiteX0" fmla="*/ 7010400 w 7010400"/>
              <a:gd name="connsiteY0" fmla="*/ 65194 h 218863"/>
              <a:gd name="connsiteX1" fmla="*/ 0 w 7010400"/>
              <a:gd name="connsiteY1" fmla="*/ 218863 h 218863"/>
              <a:gd name="connsiteX0" fmla="*/ 7010400 w 7010400"/>
              <a:gd name="connsiteY0" fmla="*/ 44239 h 197908"/>
              <a:gd name="connsiteX1" fmla="*/ 0 w 7010400"/>
              <a:gd name="connsiteY1" fmla="*/ 197908 h 197908"/>
              <a:gd name="connsiteX0" fmla="*/ 7772400 w 7772400"/>
              <a:gd name="connsiteY0" fmla="*/ 44238 h 197908"/>
              <a:gd name="connsiteX1" fmla="*/ 0 w 7772400"/>
              <a:gd name="connsiteY1" fmla="*/ 197908 h 197908"/>
            </a:gdLst>
            <a:ahLst/>
            <a:cxnLst>
              <a:cxn ang="0">
                <a:pos x="connsiteX0" y="connsiteY0"/>
              </a:cxn>
              <a:cxn ang="0">
                <a:pos x="connsiteX1" y="connsiteY1"/>
              </a:cxn>
            </a:cxnLst>
            <a:rect l="l" t="t" r="r" b="b"/>
            <a:pathLst>
              <a:path w="7772400" h="197908">
                <a:moveTo>
                  <a:pt x="7772400" y="44238"/>
                </a:moveTo>
                <a:cubicBezTo>
                  <a:pt x="4959350" y="11641"/>
                  <a:pt x="2336800" y="0"/>
                  <a:pt x="0" y="197908"/>
                </a:cubicBezTo>
              </a:path>
            </a:pathLst>
          </a:custGeom>
          <a:noFill/>
          <a:ln w="76200" cap="flat" cmpd="sng" algn="ctr">
            <a:solidFill>
              <a:schemeClr val="bg1">
                <a:lumMod val="50000"/>
                <a:lumOff val="50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0" name="TextBox 69"/>
          <p:cNvSpPr txBox="1"/>
          <p:nvPr/>
        </p:nvSpPr>
        <p:spPr>
          <a:xfrm rot="528266">
            <a:off x="6171650" y="5254420"/>
            <a:ext cx="3674951" cy="430887"/>
          </a:xfrm>
          <a:prstGeom prst="rect">
            <a:avLst/>
          </a:prstGeom>
          <a:noFill/>
        </p:spPr>
        <p:txBody>
          <a:bodyPr wrap="square" rtlCol="0">
            <a:spAutoFit/>
          </a:bodyPr>
          <a:lstStyle/>
          <a:p>
            <a:r>
              <a:rPr lang="en-US" sz="2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Artifact visibility </a:t>
            </a:r>
            <a:r>
              <a:rPr lang="en-US" sz="2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thr</a:t>
            </a:r>
            <a:r>
              <a:rPr lang="en-US" sz="2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1" name="TextBox 70"/>
          <p:cNvSpPr txBox="1"/>
          <p:nvPr/>
        </p:nvSpPr>
        <p:spPr>
          <a:xfrm>
            <a:off x="6172200" y="2906486"/>
            <a:ext cx="2836751" cy="430887"/>
          </a:xfrm>
          <a:prstGeom prst="rect">
            <a:avLst/>
          </a:prstGeom>
          <a:noFill/>
        </p:spPr>
        <p:txBody>
          <a:bodyPr wrap="square" rtlCol="0">
            <a:spAutoFit/>
          </a:bodyPr>
          <a:lstStyle/>
          <a:p>
            <a:r>
              <a:rPr lang="en-US" sz="2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Material change </a:t>
            </a:r>
            <a:r>
              <a:rPr lang="en-US" sz="2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thr</a:t>
            </a:r>
            <a:r>
              <a:rPr lang="en-US" sz="2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2" name="TextBox 71"/>
          <p:cNvSpPr txBox="1"/>
          <p:nvPr/>
        </p:nvSpPr>
        <p:spPr>
          <a:xfrm>
            <a:off x="1905000" y="4612213"/>
            <a:ext cx="1752600" cy="569387"/>
          </a:xfrm>
          <a:prstGeom prst="rect">
            <a:avLst/>
          </a:prstGeom>
          <a:noFill/>
        </p:spPr>
        <p:txBody>
          <a:bodyPr wrap="square" rtlCol="0">
            <a:spAutoFit/>
          </a:bodyPr>
          <a:lstStyle/>
          <a:p>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Artifacts</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3" name="TextBox 72"/>
          <p:cNvSpPr txBox="1"/>
          <p:nvPr/>
        </p:nvSpPr>
        <p:spPr>
          <a:xfrm>
            <a:off x="3276600" y="2057400"/>
            <a:ext cx="2819400" cy="569387"/>
          </a:xfrm>
          <a:prstGeom prst="rect">
            <a:avLst/>
          </a:prstGeom>
          <a:noFill/>
        </p:spPr>
        <p:txBody>
          <a:bodyPr wrap="square" rtlCol="0">
            <a:spAutoFit/>
          </a:bodyPr>
          <a:lstStyle/>
          <a:p>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Material change</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4" name="TextBox 73"/>
          <p:cNvSpPr txBox="1"/>
          <p:nvPr/>
        </p:nvSpPr>
        <p:spPr>
          <a:xfrm>
            <a:off x="5562600" y="3677960"/>
            <a:ext cx="2819400" cy="1046440"/>
          </a:xfrm>
          <a:prstGeom prst="rect">
            <a:avLst/>
          </a:prstGeom>
          <a:noFill/>
        </p:spPr>
        <p:txBody>
          <a:bodyPr wrap="square" rtlCol="0">
            <a:spAutoFit/>
          </a:bodyPr>
          <a:lstStyle/>
          <a:p>
            <a:pPr algn="ct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VISUALLY</a:t>
            </a:r>
          </a:p>
          <a:p>
            <a:pPr algn="ct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EQUIVALENT</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3" name="TextBox 42"/>
          <p:cNvSpPr txBox="1"/>
          <p:nvPr/>
        </p:nvSpPr>
        <p:spPr>
          <a:xfrm rot="16200000">
            <a:off x="-896685" y="3065715"/>
            <a:ext cx="2595582" cy="569387"/>
          </a:xfrm>
          <a:prstGeom prst="rect">
            <a:avLst/>
          </a:prstGeom>
          <a:noFill/>
        </p:spPr>
        <p:txBody>
          <a:bodyPr wrap="none" rtlCol="0">
            <a:spAutoFit/>
          </a:bodyPr>
          <a:lstStyle/>
          <a:p>
            <a:pPr algn="ctr"/>
            <a:r>
              <a:rPr lang="en-US" sz="3100" b="1" i="1" dirty="0" smtClean="0"/>
              <a:t>clamping level</a:t>
            </a:r>
            <a:endParaRPr lang="en-US" sz="3100" b="1" i="1" dirty="0"/>
          </a:p>
        </p:txBody>
      </p:sp>
      <p:sp>
        <p:nvSpPr>
          <p:cNvPr id="44" name="TextBox 43"/>
          <p:cNvSpPr txBox="1"/>
          <p:nvPr/>
        </p:nvSpPr>
        <p:spPr>
          <a:xfrm>
            <a:off x="3717257" y="6364813"/>
            <a:ext cx="1907895" cy="569387"/>
          </a:xfrm>
          <a:prstGeom prst="rect">
            <a:avLst/>
          </a:prstGeom>
          <a:noFill/>
        </p:spPr>
        <p:txBody>
          <a:bodyPr wrap="none" rtlCol="0">
            <a:spAutoFit/>
          </a:bodyPr>
          <a:lstStyle/>
          <a:p>
            <a:r>
              <a:rPr lang="en-US" sz="3100" b="1" i="1" dirty="0" smtClean="0"/>
              <a:t>VPL count</a:t>
            </a:r>
            <a:endParaRPr lang="en-US" sz="3100" b="1" i="1" dirty="0"/>
          </a:p>
        </p:txBody>
      </p:sp>
      <p:pic>
        <p:nvPicPr>
          <p:cNvPr id="1047" name="Picture 23"/>
          <p:cNvPicPr>
            <a:picLocks noChangeAspect="1" noChangeArrowheads="1"/>
          </p:cNvPicPr>
          <p:nvPr/>
        </p:nvPicPr>
        <p:blipFill>
          <a:blip r:embed="rId17" cstate="print"/>
          <a:srcRect l="8259" t="6000" r="8259" b="10000"/>
          <a:stretch>
            <a:fillRect/>
          </a:stretch>
        </p:blipFill>
        <p:spPr bwMode="auto">
          <a:xfrm>
            <a:off x="1690824" y="1497175"/>
            <a:ext cx="916032" cy="691293"/>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sp>
        <p:nvSpPr>
          <p:cNvPr id="63" name="Freeform 62"/>
          <p:cNvSpPr/>
          <p:nvPr/>
        </p:nvSpPr>
        <p:spPr bwMode="auto">
          <a:xfrm>
            <a:off x="838200" y="1295401"/>
            <a:ext cx="7772400" cy="4057648"/>
          </a:xfrm>
          <a:custGeom>
            <a:avLst/>
            <a:gdLst>
              <a:gd name="connsiteX0" fmla="*/ 7019925 w 7019925"/>
              <a:gd name="connsiteY0" fmla="*/ 0 h 209550"/>
              <a:gd name="connsiteX1" fmla="*/ 3667125 w 7019925"/>
              <a:gd name="connsiteY1" fmla="*/ 9525 h 209550"/>
              <a:gd name="connsiteX2" fmla="*/ 0 w 7019925"/>
              <a:gd name="connsiteY2" fmla="*/ 209550 h 209550"/>
              <a:gd name="connsiteX0" fmla="*/ 7019925 w 7019925"/>
              <a:gd name="connsiteY0" fmla="*/ 49530 h 259080"/>
              <a:gd name="connsiteX1" fmla="*/ 3667125 w 7019925"/>
              <a:gd name="connsiteY1" fmla="*/ 59055 h 259080"/>
              <a:gd name="connsiteX2" fmla="*/ 0 w 7019925"/>
              <a:gd name="connsiteY2" fmla="*/ 259080 h 259080"/>
              <a:gd name="connsiteX0" fmla="*/ 7019925 w 7019925"/>
              <a:gd name="connsiteY0" fmla="*/ 283845 h 493395"/>
              <a:gd name="connsiteX1" fmla="*/ 3667125 w 7019925"/>
              <a:gd name="connsiteY1" fmla="*/ 293370 h 493395"/>
              <a:gd name="connsiteX2" fmla="*/ 0 w 7019925"/>
              <a:gd name="connsiteY2" fmla="*/ 493395 h 493395"/>
              <a:gd name="connsiteX0" fmla="*/ 7019925 w 7019925"/>
              <a:gd name="connsiteY0" fmla="*/ 0 h 209550"/>
              <a:gd name="connsiteX1" fmla="*/ 0 w 7019925"/>
              <a:gd name="connsiteY1" fmla="*/ 209550 h 209550"/>
              <a:gd name="connsiteX0" fmla="*/ 7019925 w 7019925"/>
              <a:gd name="connsiteY0" fmla="*/ 0 h 209550"/>
              <a:gd name="connsiteX1" fmla="*/ 0 w 7019925"/>
              <a:gd name="connsiteY1" fmla="*/ 209550 h 209550"/>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65194 h 218863"/>
              <a:gd name="connsiteX1" fmla="*/ 0 w 7010400"/>
              <a:gd name="connsiteY1" fmla="*/ 218863 h 218863"/>
              <a:gd name="connsiteX0" fmla="*/ 7010400 w 7010400"/>
              <a:gd name="connsiteY0" fmla="*/ 65194 h 218863"/>
              <a:gd name="connsiteX1" fmla="*/ 0 w 7010400"/>
              <a:gd name="connsiteY1" fmla="*/ 218863 h 218863"/>
              <a:gd name="connsiteX0" fmla="*/ 7010400 w 7010400"/>
              <a:gd name="connsiteY0" fmla="*/ 44239 h 197908"/>
              <a:gd name="connsiteX1" fmla="*/ 0 w 7010400"/>
              <a:gd name="connsiteY1" fmla="*/ 197908 h 197908"/>
              <a:gd name="connsiteX0" fmla="*/ 7772400 w 7772400"/>
              <a:gd name="connsiteY0" fmla="*/ 44238 h 197908"/>
              <a:gd name="connsiteX1" fmla="*/ 0 w 7772400"/>
              <a:gd name="connsiteY1" fmla="*/ 197908 h 197908"/>
              <a:gd name="connsiteX0" fmla="*/ 7772400 w 7772400"/>
              <a:gd name="connsiteY0" fmla="*/ 2670594 h 2670595"/>
              <a:gd name="connsiteX1" fmla="*/ 0 w 7772400"/>
              <a:gd name="connsiteY1" fmla="*/ 197908 h 2670595"/>
              <a:gd name="connsiteX0" fmla="*/ 7772400 w 7772400"/>
              <a:gd name="connsiteY0" fmla="*/ 2472686 h 2472686"/>
              <a:gd name="connsiteX1" fmla="*/ 0 w 7772400"/>
              <a:gd name="connsiteY1" fmla="*/ 0 h 2472686"/>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Lst>
            <a:ahLst/>
            <a:cxnLst>
              <a:cxn ang="0">
                <a:pos x="connsiteX0" y="connsiteY0"/>
              </a:cxn>
              <a:cxn ang="0">
                <a:pos x="connsiteX1" y="connsiteY1"/>
              </a:cxn>
            </a:cxnLst>
            <a:rect l="l" t="t" r="r" b="b"/>
            <a:pathLst>
              <a:path w="7772400" h="2696205">
                <a:moveTo>
                  <a:pt x="7772400" y="2696205"/>
                </a:moveTo>
                <a:cubicBezTo>
                  <a:pt x="3616325" y="2419134"/>
                  <a:pt x="2584450" y="1729949"/>
                  <a:pt x="0" y="0"/>
                </a:cubicBezTo>
              </a:path>
            </a:pathLst>
          </a:custGeom>
          <a:noFill/>
          <a:ln w="76200" cap="flat" cmpd="sng" algn="ctr">
            <a:solidFill>
              <a:schemeClr val="bg1">
                <a:lumMod val="50000"/>
                <a:lumOff val="50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500"/>
                                        <p:tgtEl>
                                          <p:spTgt spid="6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fade">
                                      <p:cBhvr>
                                        <p:cTn id="36" dur="500"/>
                                        <p:tgtEl>
                                          <p:spTgt spid="6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500"/>
                                        <p:tgtEl>
                                          <p:spTgt spid="70"/>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childTnLst>
                          </p:cTn>
                        </p:par>
                        <p:par>
                          <p:cTn id="44" fill="hold">
                            <p:stCondLst>
                              <p:cond delay="1000"/>
                            </p:stCondLst>
                            <p:childTnLst>
                              <p:par>
                                <p:cTn id="45" presetID="10" presetClass="exit" presetSubtype="0" fill="hold" grpId="1" nodeType="afterEffect">
                                  <p:stCondLst>
                                    <p:cond delay="0"/>
                                  </p:stCondLst>
                                  <p:childTnLst>
                                    <p:animEffect transition="out" filter="fade">
                                      <p:cBhvr>
                                        <p:cTn id="46" dur="500"/>
                                        <p:tgtEl>
                                          <p:spTgt spid="65"/>
                                        </p:tgtEl>
                                      </p:cBhvr>
                                    </p:animEffect>
                                    <p:set>
                                      <p:cBhvr>
                                        <p:cTn id="47" dur="1" fill="hold">
                                          <p:stCondLst>
                                            <p:cond delay="499"/>
                                          </p:stCondLst>
                                        </p:cTn>
                                        <p:tgtEl>
                                          <p:spTgt spid="6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66"/>
                                        </p:tgtEl>
                                      </p:cBhvr>
                                    </p:animEffect>
                                    <p:set>
                                      <p:cBhvr>
                                        <p:cTn id="50" dur="1" fill="hold">
                                          <p:stCondLst>
                                            <p:cond delay="499"/>
                                          </p:stCondLst>
                                        </p:cTn>
                                        <p:tgtEl>
                                          <p:spTgt spid="6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7"/>
                                        </p:tgtEl>
                                      </p:cBhvr>
                                    </p:animEffect>
                                    <p:set>
                                      <p:cBhvr>
                                        <p:cTn id="53" dur="1" fill="hold">
                                          <p:stCondLst>
                                            <p:cond delay="499"/>
                                          </p:stCondLst>
                                        </p:cTn>
                                        <p:tgtEl>
                                          <p:spTgt spid="6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42"/>
                                        </p:tgtEl>
                                      </p:cBhvr>
                                    </p:animEffect>
                                    <p:set>
                                      <p:cBhvr>
                                        <p:cTn id="56" dur="1" fill="hold">
                                          <p:stCondLst>
                                            <p:cond delay="499"/>
                                          </p:stCondLst>
                                        </p:cTn>
                                        <p:tgtEl>
                                          <p:spTgt spid="4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47"/>
                                        </p:tgtEl>
                                      </p:cBhvr>
                                    </p:animEffect>
                                    <p:set>
                                      <p:cBhvr>
                                        <p:cTn id="59" dur="1" fill="hold">
                                          <p:stCondLst>
                                            <p:cond delay="499"/>
                                          </p:stCondLst>
                                        </p:cTn>
                                        <p:tgtEl>
                                          <p:spTgt spid="47"/>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46"/>
                                        </p:tgtEl>
                                      </p:cBhvr>
                                    </p:animEffect>
                                    <p:set>
                                      <p:cBhvr>
                                        <p:cTn id="62" dur="1" fill="hold">
                                          <p:stCondLst>
                                            <p:cond delay="499"/>
                                          </p:stCondLst>
                                        </p:cTn>
                                        <p:tgtEl>
                                          <p:spTgt spid="4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45"/>
                                        </p:tgtEl>
                                      </p:cBhvr>
                                    </p:animEffect>
                                    <p:set>
                                      <p:cBhvr>
                                        <p:cTn id="65" dur="1" fill="hold">
                                          <p:stCondLst>
                                            <p:cond delay="499"/>
                                          </p:stCondLst>
                                        </p:cTn>
                                        <p:tgtEl>
                                          <p:spTgt spid="4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73"/>
                                        </p:tgtEl>
                                        <p:attrNameLst>
                                          <p:attrName>style.visibility</p:attrName>
                                        </p:attrNameLst>
                                      </p:cBhvr>
                                      <p:to>
                                        <p:strVal val="visible"/>
                                      </p:to>
                                    </p:set>
                                    <p:animEffect transition="in" filter="fade">
                                      <p:cBhvr>
                                        <p:cTn id="76" dur="500"/>
                                        <p:tgtEl>
                                          <p:spTgt spid="73"/>
                                        </p:tgtEl>
                                      </p:cBhvr>
                                    </p:animEffec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55"/>
                                        </p:tgtEl>
                                        <p:attrNameLst>
                                          <p:attrName>style.visibility</p:attrName>
                                        </p:attrNameLst>
                                      </p:cBhvr>
                                      <p:to>
                                        <p:strVal val="visible"/>
                                      </p:to>
                                    </p:set>
                                    <p:animEffect transition="in" filter="fade">
                                      <p:cBhvr>
                                        <p:cTn id="80" dur="500"/>
                                        <p:tgtEl>
                                          <p:spTgt spid="5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cTn>
                              </p:par>
                            </p:childTnLst>
                          </p:cTn>
                        </p:par>
                        <p:par>
                          <p:cTn id="84" fill="hold">
                            <p:stCondLst>
                              <p:cond delay="1000"/>
                            </p:stCondLst>
                            <p:childTnLst>
                              <p:par>
                                <p:cTn id="85" presetID="10" presetClass="entr" presetSubtype="0" fill="hold" grpId="0" nodeType="after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fade">
                                      <p:cBhvr>
                                        <p:cTn id="87" dur="500"/>
                                        <p:tgtEl>
                                          <p:spTgt spid="5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7"/>
                                        </p:tgtEl>
                                        <p:attrNameLst>
                                          <p:attrName>style.visibility</p:attrName>
                                        </p:attrNameLst>
                                      </p:cBhvr>
                                      <p:to>
                                        <p:strVal val="visible"/>
                                      </p:to>
                                    </p:set>
                                    <p:animEffect transition="in" filter="fade">
                                      <p:cBhvr>
                                        <p:cTn id="90" dur="500"/>
                                        <p:tgtEl>
                                          <p:spTgt spid="57"/>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62"/>
                                        </p:tgtEl>
                                        <p:attrNameLst>
                                          <p:attrName>style.visibility</p:attrName>
                                        </p:attrNameLst>
                                      </p:cBhvr>
                                      <p:to>
                                        <p:strVal val="visible"/>
                                      </p:to>
                                    </p:set>
                                    <p:animEffect transition="in" filter="fade">
                                      <p:cBhvr>
                                        <p:cTn id="95" dur="500"/>
                                        <p:tgtEl>
                                          <p:spTgt spid="6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fade">
                                      <p:cBhvr>
                                        <p:cTn id="98" dur="500"/>
                                        <p:tgtEl>
                                          <p:spTgt spid="71"/>
                                        </p:tgtEl>
                                      </p:cBhvr>
                                    </p:animEffect>
                                  </p:childTnLst>
                                </p:cTn>
                              </p:par>
                            </p:childTnLst>
                          </p:cTn>
                        </p:par>
                        <p:par>
                          <p:cTn id="99" fill="hold">
                            <p:stCondLst>
                              <p:cond delay="500"/>
                            </p:stCondLst>
                            <p:childTnLst>
                              <p:par>
                                <p:cTn id="100" presetID="10" presetClass="entr" presetSubtype="0" fill="hold" grpId="0" nodeType="afterEffect">
                                  <p:stCondLst>
                                    <p:cond delay="500"/>
                                  </p:stCondLst>
                                  <p:childTnLst>
                                    <p:set>
                                      <p:cBhvr>
                                        <p:cTn id="101" dur="1" fill="hold">
                                          <p:stCondLst>
                                            <p:cond delay="0"/>
                                          </p:stCondLst>
                                        </p:cTn>
                                        <p:tgtEl>
                                          <p:spTgt spid="60"/>
                                        </p:tgtEl>
                                        <p:attrNameLst>
                                          <p:attrName>style.visibility</p:attrName>
                                        </p:attrNameLst>
                                      </p:cBhvr>
                                      <p:to>
                                        <p:strVal val="visible"/>
                                      </p:to>
                                    </p:set>
                                    <p:animEffect transition="in" filter="fade">
                                      <p:cBhvr>
                                        <p:cTn id="102" dur="500"/>
                                        <p:tgtEl>
                                          <p:spTgt spid="60"/>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68"/>
                                        </p:tgtEl>
                                        <p:attrNameLst>
                                          <p:attrName>style.visibility</p:attrName>
                                        </p:attrNameLst>
                                      </p:cBhvr>
                                      <p:to>
                                        <p:strVal val="visible"/>
                                      </p:to>
                                    </p:set>
                                    <p:animEffect transition="in" filter="fade">
                                      <p:cBhvr>
                                        <p:cTn id="107" dur="500"/>
                                        <p:tgtEl>
                                          <p:spTgt spid="68"/>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74"/>
                                        </p:tgtEl>
                                        <p:attrNameLst>
                                          <p:attrName>style.visibility</p:attrName>
                                        </p:attrNameLst>
                                      </p:cBhvr>
                                      <p:to>
                                        <p:strVal val="visible"/>
                                      </p:to>
                                    </p:set>
                                    <p:animEffect transition="in" filter="fade">
                                      <p:cBhvr>
                                        <p:cTn id="111" dur="500"/>
                                        <p:tgtEl>
                                          <p:spTgt spid="74"/>
                                        </p:tgtEl>
                                      </p:cBhvr>
                                    </p:animEffect>
                                  </p:childTnLst>
                                </p:cTn>
                              </p:par>
                            </p:childTnLst>
                          </p:cTn>
                        </p:par>
                        <p:par>
                          <p:cTn id="112" fill="hold">
                            <p:stCondLst>
                              <p:cond delay="1000"/>
                            </p:stCondLst>
                            <p:childTnLst>
                              <p:par>
                                <p:cTn id="113" presetID="10" presetClass="exit" presetSubtype="0" fill="hold" nodeType="afterEffect">
                                  <p:stCondLst>
                                    <p:cond delay="1000"/>
                                  </p:stCondLst>
                                  <p:childTnLst>
                                    <p:animEffect transition="out" filter="fade">
                                      <p:cBhvr>
                                        <p:cTn id="114" dur="500"/>
                                        <p:tgtEl>
                                          <p:spTgt spid="1047"/>
                                        </p:tgtEl>
                                      </p:cBhvr>
                                    </p:animEffect>
                                    <p:set>
                                      <p:cBhvr>
                                        <p:cTn id="115" dur="1" fill="hold">
                                          <p:stCondLst>
                                            <p:cond delay="499"/>
                                          </p:stCondLst>
                                        </p:cTn>
                                        <p:tgtEl>
                                          <p:spTgt spid="1047"/>
                                        </p:tgtEl>
                                        <p:attrNameLst>
                                          <p:attrName>style.visibility</p:attrName>
                                        </p:attrNameLst>
                                      </p:cBhvr>
                                      <p:to>
                                        <p:strVal val="hidden"/>
                                      </p:to>
                                    </p:set>
                                  </p:childTnLst>
                                </p:cTn>
                              </p:par>
                              <p:par>
                                <p:cTn id="116" presetID="10" presetClass="exit" presetSubtype="0" fill="hold" nodeType="withEffect">
                                  <p:stCondLst>
                                    <p:cond delay="1000"/>
                                  </p:stCondLst>
                                  <p:childTnLst>
                                    <p:animEffect transition="out" filter="fade">
                                      <p:cBhvr>
                                        <p:cTn id="117" dur="500"/>
                                        <p:tgtEl>
                                          <p:spTgt spid="1044"/>
                                        </p:tgtEl>
                                      </p:cBhvr>
                                    </p:animEffect>
                                    <p:set>
                                      <p:cBhvr>
                                        <p:cTn id="118" dur="1" fill="hold">
                                          <p:stCondLst>
                                            <p:cond delay="499"/>
                                          </p:stCondLst>
                                        </p:cTn>
                                        <p:tgtEl>
                                          <p:spTgt spid="1044"/>
                                        </p:tgtEl>
                                        <p:attrNameLst>
                                          <p:attrName>style.visibility</p:attrName>
                                        </p:attrNameLst>
                                      </p:cBhvr>
                                      <p:to>
                                        <p:strVal val="hidden"/>
                                      </p:to>
                                    </p:set>
                                  </p:childTnLst>
                                </p:cTn>
                              </p:par>
                              <p:par>
                                <p:cTn id="119" presetID="10" presetClass="exit" presetSubtype="0" fill="hold" nodeType="withEffect">
                                  <p:stCondLst>
                                    <p:cond delay="1000"/>
                                  </p:stCondLst>
                                  <p:childTnLst>
                                    <p:animEffect transition="out" filter="fade">
                                      <p:cBhvr>
                                        <p:cTn id="120" dur="500"/>
                                        <p:tgtEl>
                                          <p:spTgt spid="1041"/>
                                        </p:tgtEl>
                                      </p:cBhvr>
                                    </p:animEffect>
                                    <p:set>
                                      <p:cBhvr>
                                        <p:cTn id="121" dur="1" fill="hold">
                                          <p:stCondLst>
                                            <p:cond delay="499"/>
                                          </p:stCondLst>
                                        </p:cTn>
                                        <p:tgtEl>
                                          <p:spTgt spid="1041"/>
                                        </p:tgtEl>
                                        <p:attrNameLst>
                                          <p:attrName>style.visibility</p:attrName>
                                        </p:attrNameLst>
                                      </p:cBhvr>
                                      <p:to>
                                        <p:strVal val="hidden"/>
                                      </p:to>
                                    </p:set>
                                  </p:childTnLst>
                                </p:cTn>
                              </p:par>
                              <p:par>
                                <p:cTn id="122" presetID="10" presetClass="exit" presetSubtype="0" fill="hold" nodeType="withEffect">
                                  <p:stCondLst>
                                    <p:cond delay="1000"/>
                                  </p:stCondLst>
                                  <p:childTnLst>
                                    <p:animEffect transition="out" filter="fade">
                                      <p:cBhvr>
                                        <p:cTn id="123" dur="500"/>
                                        <p:tgtEl>
                                          <p:spTgt spid="1038"/>
                                        </p:tgtEl>
                                      </p:cBhvr>
                                    </p:animEffect>
                                    <p:set>
                                      <p:cBhvr>
                                        <p:cTn id="124" dur="1" fill="hold">
                                          <p:stCondLst>
                                            <p:cond delay="499"/>
                                          </p:stCondLst>
                                        </p:cTn>
                                        <p:tgtEl>
                                          <p:spTgt spid="1038"/>
                                        </p:tgtEl>
                                        <p:attrNameLst>
                                          <p:attrName>style.visibility</p:attrName>
                                        </p:attrNameLst>
                                      </p:cBhvr>
                                      <p:to>
                                        <p:strVal val="hidden"/>
                                      </p:to>
                                    </p:set>
                                  </p:childTnLst>
                                </p:cTn>
                              </p:par>
                              <p:par>
                                <p:cTn id="125" presetID="10" presetClass="exit" presetSubtype="0" fill="hold" nodeType="withEffect">
                                  <p:stCondLst>
                                    <p:cond delay="1000"/>
                                  </p:stCondLst>
                                  <p:childTnLst>
                                    <p:animEffect transition="out" filter="fade">
                                      <p:cBhvr>
                                        <p:cTn id="126" dur="500"/>
                                        <p:tgtEl>
                                          <p:spTgt spid="6"/>
                                        </p:tgtEl>
                                      </p:cBhvr>
                                    </p:animEffect>
                                    <p:set>
                                      <p:cBhvr>
                                        <p:cTn id="127" dur="1" fill="hold">
                                          <p:stCondLst>
                                            <p:cond delay="499"/>
                                          </p:stCondLst>
                                        </p:cTn>
                                        <p:tgtEl>
                                          <p:spTgt spid="6"/>
                                        </p:tgtEl>
                                        <p:attrNameLst>
                                          <p:attrName>style.visibility</p:attrName>
                                        </p:attrNameLst>
                                      </p:cBhvr>
                                      <p:to>
                                        <p:strVal val="hidden"/>
                                      </p:to>
                                    </p:set>
                                  </p:childTnLst>
                                </p:cTn>
                              </p:par>
                              <p:par>
                                <p:cTn id="128" presetID="10" presetClass="exit" presetSubtype="0" fill="hold" nodeType="withEffect">
                                  <p:stCondLst>
                                    <p:cond delay="1000"/>
                                  </p:stCondLst>
                                  <p:childTnLst>
                                    <p:animEffect transition="out" filter="fade">
                                      <p:cBhvr>
                                        <p:cTn id="129" dur="500"/>
                                        <p:tgtEl>
                                          <p:spTgt spid="7"/>
                                        </p:tgtEl>
                                      </p:cBhvr>
                                    </p:animEffect>
                                    <p:set>
                                      <p:cBhvr>
                                        <p:cTn id="130" dur="1" fill="hold">
                                          <p:stCondLst>
                                            <p:cond delay="499"/>
                                          </p:stCondLst>
                                        </p:cTn>
                                        <p:tgtEl>
                                          <p:spTgt spid="7"/>
                                        </p:tgtEl>
                                        <p:attrNameLst>
                                          <p:attrName>style.visibility</p:attrName>
                                        </p:attrNameLst>
                                      </p:cBhvr>
                                      <p:to>
                                        <p:strVal val="hidden"/>
                                      </p:to>
                                    </p:set>
                                  </p:childTnLst>
                                </p:cTn>
                              </p:par>
                              <p:par>
                                <p:cTn id="131" presetID="10" presetClass="exit" presetSubtype="0" fill="hold" nodeType="withEffect">
                                  <p:stCondLst>
                                    <p:cond delay="1000"/>
                                  </p:stCondLst>
                                  <p:childTnLst>
                                    <p:animEffect transition="out" filter="fade">
                                      <p:cBhvr>
                                        <p:cTn id="132" dur="500"/>
                                        <p:tgtEl>
                                          <p:spTgt spid="1039"/>
                                        </p:tgtEl>
                                      </p:cBhvr>
                                    </p:animEffect>
                                    <p:set>
                                      <p:cBhvr>
                                        <p:cTn id="133" dur="1" fill="hold">
                                          <p:stCondLst>
                                            <p:cond delay="499"/>
                                          </p:stCondLst>
                                        </p:cTn>
                                        <p:tgtEl>
                                          <p:spTgt spid="1039"/>
                                        </p:tgtEl>
                                        <p:attrNameLst>
                                          <p:attrName>style.visibility</p:attrName>
                                        </p:attrNameLst>
                                      </p:cBhvr>
                                      <p:to>
                                        <p:strVal val="hidden"/>
                                      </p:to>
                                    </p:set>
                                  </p:childTnLst>
                                </p:cTn>
                              </p:par>
                              <p:par>
                                <p:cTn id="134" presetID="10" presetClass="exit" presetSubtype="0" fill="hold" nodeType="withEffect">
                                  <p:stCondLst>
                                    <p:cond delay="1000"/>
                                  </p:stCondLst>
                                  <p:childTnLst>
                                    <p:animEffect transition="out" filter="fade">
                                      <p:cBhvr>
                                        <p:cTn id="135" dur="500"/>
                                        <p:tgtEl>
                                          <p:spTgt spid="1042"/>
                                        </p:tgtEl>
                                      </p:cBhvr>
                                    </p:animEffect>
                                    <p:set>
                                      <p:cBhvr>
                                        <p:cTn id="136" dur="1" fill="hold">
                                          <p:stCondLst>
                                            <p:cond delay="499"/>
                                          </p:stCondLst>
                                        </p:cTn>
                                        <p:tgtEl>
                                          <p:spTgt spid="1042"/>
                                        </p:tgtEl>
                                        <p:attrNameLst>
                                          <p:attrName>style.visibility</p:attrName>
                                        </p:attrNameLst>
                                      </p:cBhvr>
                                      <p:to>
                                        <p:strVal val="hidden"/>
                                      </p:to>
                                    </p:set>
                                  </p:childTnLst>
                                </p:cTn>
                              </p:par>
                              <p:par>
                                <p:cTn id="137" presetID="10" presetClass="exit" presetSubtype="0" fill="hold" nodeType="withEffect">
                                  <p:stCondLst>
                                    <p:cond delay="1000"/>
                                  </p:stCondLst>
                                  <p:childTnLst>
                                    <p:animEffect transition="out" filter="fade">
                                      <p:cBhvr>
                                        <p:cTn id="138" dur="500"/>
                                        <p:tgtEl>
                                          <p:spTgt spid="1045"/>
                                        </p:tgtEl>
                                      </p:cBhvr>
                                    </p:animEffect>
                                    <p:set>
                                      <p:cBhvr>
                                        <p:cTn id="139" dur="1" fill="hold">
                                          <p:stCondLst>
                                            <p:cond delay="499"/>
                                          </p:stCondLst>
                                        </p:cTn>
                                        <p:tgtEl>
                                          <p:spTgt spid="1045"/>
                                        </p:tgtEl>
                                        <p:attrNameLst>
                                          <p:attrName>style.visibility</p:attrName>
                                        </p:attrNameLst>
                                      </p:cBhvr>
                                      <p:to>
                                        <p:strVal val="hidden"/>
                                      </p:to>
                                    </p:set>
                                  </p:childTnLst>
                                </p:cTn>
                              </p:par>
                              <p:par>
                                <p:cTn id="140" presetID="10" presetClass="exit" presetSubtype="0" fill="hold" nodeType="withEffect">
                                  <p:stCondLst>
                                    <p:cond delay="1000"/>
                                  </p:stCondLst>
                                  <p:childTnLst>
                                    <p:animEffect transition="out" filter="fade">
                                      <p:cBhvr>
                                        <p:cTn id="141" dur="500"/>
                                        <p:tgtEl>
                                          <p:spTgt spid="1048"/>
                                        </p:tgtEl>
                                      </p:cBhvr>
                                    </p:animEffect>
                                    <p:set>
                                      <p:cBhvr>
                                        <p:cTn id="142" dur="1" fill="hold">
                                          <p:stCondLst>
                                            <p:cond delay="499"/>
                                          </p:stCondLst>
                                        </p:cTn>
                                        <p:tgtEl>
                                          <p:spTgt spid="1048"/>
                                        </p:tgtEl>
                                        <p:attrNameLst>
                                          <p:attrName>style.visibility</p:attrName>
                                        </p:attrNameLst>
                                      </p:cBhvr>
                                      <p:to>
                                        <p:strVal val="hidden"/>
                                      </p:to>
                                    </p:set>
                                  </p:childTnLst>
                                </p:cTn>
                              </p:par>
                              <p:par>
                                <p:cTn id="143" presetID="10" presetClass="exit" presetSubtype="0" fill="hold" nodeType="withEffect">
                                  <p:stCondLst>
                                    <p:cond delay="1000"/>
                                  </p:stCondLst>
                                  <p:childTnLst>
                                    <p:animEffect transition="out" filter="fade">
                                      <p:cBhvr>
                                        <p:cTn id="144" dur="500"/>
                                        <p:tgtEl>
                                          <p:spTgt spid="1049"/>
                                        </p:tgtEl>
                                      </p:cBhvr>
                                    </p:animEffect>
                                    <p:set>
                                      <p:cBhvr>
                                        <p:cTn id="145" dur="1" fill="hold">
                                          <p:stCondLst>
                                            <p:cond delay="499"/>
                                          </p:stCondLst>
                                        </p:cTn>
                                        <p:tgtEl>
                                          <p:spTgt spid="1049"/>
                                        </p:tgtEl>
                                        <p:attrNameLst>
                                          <p:attrName>style.visibility</p:attrName>
                                        </p:attrNameLst>
                                      </p:cBhvr>
                                      <p:to>
                                        <p:strVal val="hidden"/>
                                      </p:to>
                                    </p:set>
                                  </p:childTnLst>
                                </p:cTn>
                              </p:par>
                              <p:par>
                                <p:cTn id="146" presetID="10" presetClass="exit" presetSubtype="0" fill="hold" nodeType="withEffect">
                                  <p:stCondLst>
                                    <p:cond delay="1000"/>
                                  </p:stCondLst>
                                  <p:childTnLst>
                                    <p:animEffect transition="out" filter="fade">
                                      <p:cBhvr>
                                        <p:cTn id="147" dur="500"/>
                                        <p:tgtEl>
                                          <p:spTgt spid="1046"/>
                                        </p:tgtEl>
                                      </p:cBhvr>
                                    </p:animEffect>
                                    <p:set>
                                      <p:cBhvr>
                                        <p:cTn id="148" dur="1" fill="hold">
                                          <p:stCondLst>
                                            <p:cond delay="499"/>
                                          </p:stCondLst>
                                        </p:cTn>
                                        <p:tgtEl>
                                          <p:spTgt spid="1046"/>
                                        </p:tgtEl>
                                        <p:attrNameLst>
                                          <p:attrName>style.visibility</p:attrName>
                                        </p:attrNameLst>
                                      </p:cBhvr>
                                      <p:to>
                                        <p:strVal val="hidden"/>
                                      </p:to>
                                    </p:set>
                                  </p:childTnLst>
                                </p:cTn>
                              </p:par>
                              <p:par>
                                <p:cTn id="149" presetID="10" presetClass="exit" presetSubtype="0" fill="hold" nodeType="withEffect">
                                  <p:stCondLst>
                                    <p:cond delay="1000"/>
                                  </p:stCondLst>
                                  <p:childTnLst>
                                    <p:animEffect transition="out" filter="fade">
                                      <p:cBhvr>
                                        <p:cTn id="150" dur="500"/>
                                        <p:tgtEl>
                                          <p:spTgt spid="1043"/>
                                        </p:tgtEl>
                                      </p:cBhvr>
                                    </p:animEffect>
                                    <p:set>
                                      <p:cBhvr>
                                        <p:cTn id="151" dur="1" fill="hold">
                                          <p:stCondLst>
                                            <p:cond delay="499"/>
                                          </p:stCondLst>
                                        </p:cTn>
                                        <p:tgtEl>
                                          <p:spTgt spid="1043"/>
                                        </p:tgtEl>
                                        <p:attrNameLst>
                                          <p:attrName>style.visibility</p:attrName>
                                        </p:attrNameLst>
                                      </p:cBhvr>
                                      <p:to>
                                        <p:strVal val="hidden"/>
                                      </p:to>
                                    </p:set>
                                  </p:childTnLst>
                                </p:cTn>
                              </p:par>
                              <p:par>
                                <p:cTn id="152" presetID="10" presetClass="exit" presetSubtype="0" fill="hold" nodeType="withEffect">
                                  <p:stCondLst>
                                    <p:cond delay="1000"/>
                                  </p:stCondLst>
                                  <p:childTnLst>
                                    <p:animEffect transition="out" filter="fade">
                                      <p:cBhvr>
                                        <p:cTn id="153" dur="500"/>
                                        <p:tgtEl>
                                          <p:spTgt spid="1040"/>
                                        </p:tgtEl>
                                      </p:cBhvr>
                                    </p:animEffect>
                                    <p:set>
                                      <p:cBhvr>
                                        <p:cTn id="154" dur="1" fill="hold">
                                          <p:stCondLst>
                                            <p:cond delay="499"/>
                                          </p:stCondLst>
                                        </p:cTn>
                                        <p:tgtEl>
                                          <p:spTgt spid="1040"/>
                                        </p:tgtEl>
                                        <p:attrNameLst>
                                          <p:attrName>style.visibility</p:attrName>
                                        </p:attrNameLst>
                                      </p:cBhvr>
                                      <p:to>
                                        <p:strVal val="hidden"/>
                                      </p:to>
                                    </p:set>
                                  </p:childTnLst>
                                </p:cTn>
                              </p:par>
                              <p:par>
                                <p:cTn id="155" presetID="10" presetClass="exit" presetSubtype="0" fill="hold" nodeType="withEffect">
                                  <p:stCondLst>
                                    <p:cond delay="1000"/>
                                  </p:stCondLst>
                                  <p:childTnLst>
                                    <p:animEffect transition="out" filter="fade">
                                      <p:cBhvr>
                                        <p:cTn id="156" dur="500"/>
                                        <p:tgtEl>
                                          <p:spTgt spid="9"/>
                                        </p:tgtEl>
                                      </p:cBhvr>
                                    </p:animEffect>
                                    <p:set>
                                      <p:cBhvr>
                                        <p:cTn id="157" dur="1" fill="hold">
                                          <p:stCondLst>
                                            <p:cond delay="499"/>
                                          </p:stCondLst>
                                        </p:cTn>
                                        <p:tgtEl>
                                          <p:spTgt spid="9"/>
                                        </p:tgtEl>
                                        <p:attrNameLst>
                                          <p:attrName>style.visibility</p:attrName>
                                        </p:attrNameLst>
                                      </p:cBhvr>
                                      <p:to>
                                        <p:strVal val="hidden"/>
                                      </p:to>
                                    </p:set>
                                  </p:childTnLst>
                                </p:cTn>
                              </p:par>
                              <p:par>
                                <p:cTn id="158" presetID="10" presetClass="exit" presetSubtype="0" fill="hold" grpId="0" nodeType="withEffect">
                                  <p:stCondLst>
                                    <p:cond delay="1000"/>
                                  </p:stCondLst>
                                  <p:childTnLst>
                                    <p:animEffect transition="out" filter="fade">
                                      <p:cBhvr>
                                        <p:cTn id="159" dur="500"/>
                                        <p:tgtEl>
                                          <p:spTgt spid="51"/>
                                        </p:tgtEl>
                                      </p:cBhvr>
                                    </p:animEffect>
                                    <p:set>
                                      <p:cBhvr>
                                        <p:cTn id="160" dur="1" fill="hold">
                                          <p:stCondLst>
                                            <p:cond delay="499"/>
                                          </p:stCondLst>
                                        </p:cTn>
                                        <p:tgtEl>
                                          <p:spTgt spid="51"/>
                                        </p:tgtEl>
                                        <p:attrNameLst>
                                          <p:attrName>style.visibility</p:attrName>
                                        </p:attrNameLst>
                                      </p:cBhvr>
                                      <p:to>
                                        <p:strVal val="hidden"/>
                                      </p:to>
                                    </p:set>
                                  </p:childTnLst>
                                </p:cTn>
                              </p:par>
                              <p:par>
                                <p:cTn id="161" presetID="10" presetClass="exit" presetSubtype="0" fill="hold" grpId="0" nodeType="withEffect">
                                  <p:stCondLst>
                                    <p:cond delay="1000"/>
                                  </p:stCondLst>
                                  <p:childTnLst>
                                    <p:animEffect transition="out" filter="fade">
                                      <p:cBhvr>
                                        <p:cTn id="162" dur="500"/>
                                        <p:tgtEl>
                                          <p:spTgt spid="50"/>
                                        </p:tgtEl>
                                      </p:cBhvr>
                                    </p:animEffect>
                                    <p:set>
                                      <p:cBhvr>
                                        <p:cTn id="163" dur="1" fill="hold">
                                          <p:stCondLst>
                                            <p:cond delay="499"/>
                                          </p:stCondLst>
                                        </p:cTn>
                                        <p:tgtEl>
                                          <p:spTgt spid="50"/>
                                        </p:tgtEl>
                                        <p:attrNameLst>
                                          <p:attrName>style.visibility</p:attrName>
                                        </p:attrNameLst>
                                      </p:cBhvr>
                                      <p:to>
                                        <p:strVal val="hidden"/>
                                      </p:to>
                                    </p:set>
                                  </p:childTnLst>
                                </p:cTn>
                              </p:par>
                              <p:par>
                                <p:cTn id="164" presetID="10" presetClass="exit" presetSubtype="0" fill="hold" grpId="0" nodeType="withEffect">
                                  <p:stCondLst>
                                    <p:cond delay="1000"/>
                                  </p:stCondLst>
                                  <p:childTnLst>
                                    <p:animEffect transition="out" filter="fade">
                                      <p:cBhvr>
                                        <p:cTn id="165" dur="500"/>
                                        <p:tgtEl>
                                          <p:spTgt spid="49"/>
                                        </p:tgtEl>
                                      </p:cBhvr>
                                    </p:animEffect>
                                    <p:set>
                                      <p:cBhvr>
                                        <p:cTn id="166" dur="1" fill="hold">
                                          <p:stCondLst>
                                            <p:cond delay="499"/>
                                          </p:stCondLst>
                                        </p:cTn>
                                        <p:tgtEl>
                                          <p:spTgt spid="49"/>
                                        </p:tgtEl>
                                        <p:attrNameLst>
                                          <p:attrName>style.visibility</p:attrName>
                                        </p:attrNameLst>
                                      </p:cBhvr>
                                      <p:to>
                                        <p:strVal val="hidden"/>
                                      </p:to>
                                    </p:set>
                                  </p:childTnLst>
                                </p:cTn>
                              </p:par>
                              <p:par>
                                <p:cTn id="167" presetID="10" presetClass="exit" presetSubtype="0" fill="hold" grpId="0" nodeType="withEffect">
                                  <p:stCondLst>
                                    <p:cond delay="1000"/>
                                  </p:stCondLst>
                                  <p:childTnLst>
                                    <p:animEffect transition="out" filter="fade">
                                      <p:cBhvr>
                                        <p:cTn id="168" dur="500"/>
                                        <p:tgtEl>
                                          <p:spTgt spid="48"/>
                                        </p:tgtEl>
                                      </p:cBhvr>
                                    </p:animEffect>
                                    <p:set>
                                      <p:cBhvr>
                                        <p:cTn id="169"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4" grpId="0" animBg="1"/>
      <p:bldP spid="47" grpId="0" animBg="1"/>
      <p:bldP spid="46" grpId="0" animBg="1"/>
      <p:bldP spid="46" grpId="1" animBg="1"/>
      <p:bldP spid="45" grpId="0" animBg="1"/>
      <p:bldP spid="45" grpId="1" animBg="1"/>
      <p:bldP spid="42" grpId="0" animBg="1"/>
      <p:bldP spid="42" grpId="1" animBg="1"/>
      <p:bldP spid="66" grpId="0" animBg="1"/>
      <p:bldP spid="66" grpId="1" animBg="1"/>
      <p:bldP spid="68" grpId="0" animBg="1"/>
      <p:bldP spid="67" grpId="0" animBg="1"/>
      <p:bldP spid="67" grpId="1" animBg="1"/>
      <p:bldP spid="65" grpId="0" animBg="1"/>
      <p:bldP spid="65" grpId="1" animBg="1"/>
      <p:bldP spid="64" grpId="0" animBg="1"/>
      <p:bldP spid="56" grpId="0" animBg="1"/>
      <p:bldP spid="52" grpId="0" animBg="1"/>
      <p:bldP spid="55" grpId="0" animBg="1"/>
      <p:bldP spid="53" grpId="0" animBg="1"/>
      <p:bldP spid="60" grpId="0" animBg="1"/>
      <p:bldP spid="48" grpId="0"/>
      <p:bldP spid="49" grpId="0"/>
      <p:bldP spid="50" grpId="0"/>
      <p:bldP spid="51" grpId="0"/>
      <p:bldP spid="62" grpId="0" animBg="1"/>
      <p:bldP spid="70" grpId="0"/>
      <p:bldP spid="71" grpId="0"/>
      <p:bldP spid="72" grpId="0"/>
      <p:bldP spid="73" grpId="0"/>
      <p:bldP spid="74" grpId="0"/>
      <p:bldP spid="6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How are the thresholds affected by</a:t>
            </a:r>
          </a:p>
          <a:p>
            <a:pPr lvl="1"/>
            <a:endParaRPr lang="en-US" dirty="0" smtClean="0"/>
          </a:p>
          <a:p>
            <a:pPr lvl="1"/>
            <a:r>
              <a:rPr lang="en-US" dirty="0" smtClean="0"/>
              <a:t>shape complexity?</a:t>
            </a:r>
          </a:p>
          <a:p>
            <a:pPr lvl="1"/>
            <a:r>
              <a:rPr lang="en-US" dirty="0" smtClean="0"/>
              <a:t>material?</a:t>
            </a:r>
          </a:p>
          <a:p>
            <a:pPr lvl="1"/>
            <a:r>
              <a:rPr lang="en-US" dirty="0" smtClean="0"/>
              <a:t>illumination? </a:t>
            </a:r>
          </a:p>
          <a:p>
            <a:pPr lvl="1"/>
            <a:endParaRPr lang="en-US" dirty="0" smtClean="0">
              <a:solidFill>
                <a:srgbClr val="FF0000"/>
              </a:solidFill>
            </a:endParaRPr>
          </a:p>
          <a:p>
            <a:r>
              <a:rPr lang="en-US" dirty="0" smtClean="0"/>
              <a:t>Outline</a:t>
            </a:r>
          </a:p>
          <a:p>
            <a:pPr lvl="1"/>
            <a:r>
              <a:rPr lang="en-US" dirty="0" smtClean="0"/>
              <a:t>Experiment design</a:t>
            </a:r>
          </a:p>
          <a:p>
            <a:pPr lvl="1"/>
            <a:r>
              <a:rPr lang="en-US" dirty="0" smtClean="0"/>
              <a:t>Results &amp; validation</a:t>
            </a:r>
          </a:p>
          <a:p>
            <a:pPr lvl="1"/>
            <a:r>
              <a:rPr lang="en-US" dirty="0" smtClean="0"/>
              <a:t>Applications</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14</a:t>
            </a:fld>
            <a:endParaRPr lang="en-US" dirty="0">
              <a:solidFill>
                <a:srgbClr val="FFFFFF"/>
              </a:solidFill>
            </a:endParaRPr>
          </a:p>
        </p:txBody>
      </p:sp>
      <p:sp>
        <p:nvSpPr>
          <p:cNvPr id="4" name="Title 3"/>
          <p:cNvSpPr>
            <a:spLocks noGrp="1"/>
          </p:cNvSpPr>
          <p:nvPr>
            <p:ph type="title"/>
          </p:nvPr>
        </p:nvSpPr>
        <p:spPr>
          <a:xfrm>
            <a:off x="304800" y="85725"/>
            <a:ext cx="8534400" cy="857250"/>
          </a:xfrm>
        </p:spPr>
        <p:txBody>
          <a:bodyPr/>
          <a:lstStyle/>
          <a:p>
            <a:r>
              <a:rPr lang="en-US" dirty="0" smtClean="0"/>
              <a:t>Psychophysical experiments</a:t>
            </a:r>
            <a:endParaRPr lang="en-US" dirty="0"/>
          </a:p>
        </p:txBody>
      </p:sp>
      <p:grpSp>
        <p:nvGrpSpPr>
          <p:cNvPr id="5" name="Group 148"/>
          <p:cNvGrpSpPr/>
          <p:nvPr/>
        </p:nvGrpSpPr>
        <p:grpSpPr>
          <a:xfrm>
            <a:off x="4876800" y="1786924"/>
            <a:ext cx="3379093" cy="2404076"/>
            <a:chOff x="899985" y="3429000"/>
            <a:chExt cx="3379093" cy="2404076"/>
          </a:xfrm>
          <a:effectLst>
            <a:outerShdw blurRad="63500" sx="102000" sy="102000" algn="ctr" rotWithShape="0">
              <a:prstClr val="black">
                <a:alpha val="40000"/>
              </a:prstClr>
            </a:outerShdw>
          </a:effectLst>
        </p:grpSpPr>
        <p:grpSp>
          <p:nvGrpSpPr>
            <p:cNvPr id="6" name="Group 108"/>
            <p:cNvGrpSpPr/>
            <p:nvPr/>
          </p:nvGrpSpPr>
          <p:grpSpPr>
            <a:xfrm>
              <a:off x="1154877" y="3429000"/>
              <a:ext cx="3124201" cy="2157349"/>
              <a:chOff x="534537" y="463302"/>
              <a:chExt cx="8720727" cy="6168322"/>
            </a:xfrm>
          </p:grpSpPr>
          <p:sp>
            <p:nvSpPr>
              <p:cNvPr id="9" name="Rectangle 8"/>
              <p:cNvSpPr/>
              <p:nvPr/>
            </p:nvSpPr>
            <p:spPr bwMode="auto">
              <a:xfrm>
                <a:off x="3810000" y="4343400"/>
                <a:ext cx="1371600" cy="1981200"/>
              </a:xfrm>
              <a:prstGeom prst="rect">
                <a:avLst/>
              </a:prstGeom>
              <a:solidFill>
                <a:srgbClr val="FF7C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2743200" y="2667000"/>
                <a:ext cx="5867400" cy="2819400"/>
              </a:xfrm>
              <a:prstGeom prst="rect">
                <a:avLst/>
              </a:prstGeom>
              <a:solidFill>
                <a:srgbClr val="40C0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6172200" y="5295900"/>
                <a:ext cx="1371600" cy="1028700"/>
              </a:xfrm>
              <a:prstGeom prst="rect">
                <a:avLst/>
              </a:prstGeom>
              <a:solidFill>
                <a:srgbClr val="FF7C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 name="Rectangle 11"/>
              <p:cNvSpPr/>
              <p:nvPr/>
            </p:nvSpPr>
            <p:spPr bwMode="auto">
              <a:xfrm>
                <a:off x="1447800" y="2362200"/>
                <a:ext cx="1371600" cy="3962400"/>
              </a:xfrm>
              <a:prstGeom prst="rect">
                <a:avLst/>
              </a:prstGeom>
              <a:solidFill>
                <a:srgbClr val="FF7C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 name="Freeform 12"/>
              <p:cNvSpPr/>
              <p:nvPr/>
            </p:nvSpPr>
            <p:spPr bwMode="auto">
              <a:xfrm>
                <a:off x="838200" y="1295400"/>
                <a:ext cx="7772400" cy="5105400"/>
              </a:xfrm>
              <a:custGeom>
                <a:avLst/>
                <a:gdLst>
                  <a:gd name="connsiteX0" fmla="*/ 7019925 w 7019925"/>
                  <a:gd name="connsiteY0" fmla="*/ 0 h 209550"/>
                  <a:gd name="connsiteX1" fmla="*/ 3667125 w 7019925"/>
                  <a:gd name="connsiteY1" fmla="*/ 9525 h 209550"/>
                  <a:gd name="connsiteX2" fmla="*/ 0 w 7019925"/>
                  <a:gd name="connsiteY2" fmla="*/ 209550 h 209550"/>
                  <a:gd name="connsiteX0" fmla="*/ 7019925 w 7019925"/>
                  <a:gd name="connsiteY0" fmla="*/ 49530 h 259080"/>
                  <a:gd name="connsiteX1" fmla="*/ 3667125 w 7019925"/>
                  <a:gd name="connsiteY1" fmla="*/ 59055 h 259080"/>
                  <a:gd name="connsiteX2" fmla="*/ 0 w 7019925"/>
                  <a:gd name="connsiteY2" fmla="*/ 259080 h 259080"/>
                  <a:gd name="connsiteX0" fmla="*/ 7019925 w 7019925"/>
                  <a:gd name="connsiteY0" fmla="*/ 283845 h 493395"/>
                  <a:gd name="connsiteX1" fmla="*/ 3667125 w 7019925"/>
                  <a:gd name="connsiteY1" fmla="*/ 293370 h 493395"/>
                  <a:gd name="connsiteX2" fmla="*/ 0 w 7019925"/>
                  <a:gd name="connsiteY2" fmla="*/ 493395 h 493395"/>
                  <a:gd name="connsiteX0" fmla="*/ 7019925 w 7019925"/>
                  <a:gd name="connsiteY0" fmla="*/ 0 h 209550"/>
                  <a:gd name="connsiteX1" fmla="*/ 0 w 7019925"/>
                  <a:gd name="connsiteY1" fmla="*/ 209550 h 209550"/>
                  <a:gd name="connsiteX0" fmla="*/ 7019925 w 7019925"/>
                  <a:gd name="connsiteY0" fmla="*/ 0 h 209550"/>
                  <a:gd name="connsiteX1" fmla="*/ 0 w 7019925"/>
                  <a:gd name="connsiteY1" fmla="*/ 209550 h 209550"/>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65194 h 218863"/>
                  <a:gd name="connsiteX1" fmla="*/ 0 w 7010400"/>
                  <a:gd name="connsiteY1" fmla="*/ 218863 h 218863"/>
                  <a:gd name="connsiteX0" fmla="*/ 7010400 w 7010400"/>
                  <a:gd name="connsiteY0" fmla="*/ 65194 h 218863"/>
                  <a:gd name="connsiteX1" fmla="*/ 0 w 7010400"/>
                  <a:gd name="connsiteY1" fmla="*/ 218863 h 218863"/>
                  <a:gd name="connsiteX0" fmla="*/ 7010400 w 7010400"/>
                  <a:gd name="connsiteY0" fmla="*/ 44239 h 197908"/>
                  <a:gd name="connsiteX1" fmla="*/ 0 w 7010400"/>
                  <a:gd name="connsiteY1" fmla="*/ 197908 h 197908"/>
                  <a:gd name="connsiteX0" fmla="*/ 7772400 w 7772400"/>
                  <a:gd name="connsiteY0" fmla="*/ 44238 h 197908"/>
                  <a:gd name="connsiteX1" fmla="*/ 0 w 7772400"/>
                  <a:gd name="connsiteY1" fmla="*/ 197908 h 197908"/>
                  <a:gd name="connsiteX0" fmla="*/ 7772400 w 7772400"/>
                  <a:gd name="connsiteY0" fmla="*/ 2670594 h 2670595"/>
                  <a:gd name="connsiteX1" fmla="*/ 0 w 7772400"/>
                  <a:gd name="connsiteY1" fmla="*/ 197908 h 2670595"/>
                  <a:gd name="connsiteX0" fmla="*/ 7772400 w 7772400"/>
                  <a:gd name="connsiteY0" fmla="*/ 2472686 h 2472686"/>
                  <a:gd name="connsiteX1" fmla="*/ 0 w 7772400"/>
                  <a:gd name="connsiteY1" fmla="*/ 0 h 2472686"/>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2" fmla="*/ 7772400 w 7772400"/>
                  <a:gd name="connsiteY2" fmla="*/ 2696205 h 2696205"/>
                  <a:gd name="connsiteX0" fmla="*/ 7772400 w 7772400"/>
                  <a:gd name="connsiteY0" fmla="*/ 2696205 h 2696205"/>
                  <a:gd name="connsiteX1" fmla="*/ 0 w 7772400"/>
                  <a:gd name="connsiteY1" fmla="*/ 0 h 2696205"/>
                  <a:gd name="connsiteX2" fmla="*/ 5438775 w 7772400"/>
                  <a:gd name="connsiteY2" fmla="*/ 1873420 h 2696205"/>
                  <a:gd name="connsiteX3" fmla="*/ 7772400 w 7772400"/>
                  <a:gd name="connsiteY3" fmla="*/ 2696205 h 2696205"/>
                  <a:gd name="connsiteX0" fmla="*/ 7772400 w 7772400"/>
                  <a:gd name="connsiteY0" fmla="*/ 2696205 h 2696205"/>
                  <a:gd name="connsiteX1" fmla="*/ 0 w 7772400"/>
                  <a:gd name="connsiteY1" fmla="*/ 0 h 2696205"/>
                  <a:gd name="connsiteX2" fmla="*/ 3028950 w 7772400"/>
                  <a:gd name="connsiteY2" fmla="*/ 1031647 h 2696205"/>
                  <a:gd name="connsiteX3" fmla="*/ 5438775 w 7772400"/>
                  <a:gd name="connsiteY3" fmla="*/ 1873420 h 2696205"/>
                  <a:gd name="connsiteX4" fmla="*/ 7772400 w 7772400"/>
                  <a:gd name="connsiteY4" fmla="*/ 2696205 h 2696205"/>
                  <a:gd name="connsiteX0" fmla="*/ 7772400 w 7772400"/>
                  <a:gd name="connsiteY0" fmla="*/ 2696205 h 3291144"/>
                  <a:gd name="connsiteX1" fmla="*/ 0 w 7772400"/>
                  <a:gd name="connsiteY1" fmla="*/ 0 h 3291144"/>
                  <a:gd name="connsiteX2" fmla="*/ 3028950 w 7772400"/>
                  <a:gd name="connsiteY2" fmla="*/ 1031647 h 3291144"/>
                  <a:gd name="connsiteX3" fmla="*/ 7620000 w 7772400"/>
                  <a:gd name="connsiteY3" fmla="*/ 3291144 h 3291144"/>
                  <a:gd name="connsiteX4" fmla="*/ 7772400 w 7772400"/>
                  <a:gd name="connsiteY4" fmla="*/ 2696205 h 3291144"/>
                  <a:gd name="connsiteX0" fmla="*/ 7772400 w 7772400"/>
                  <a:gd name="connsiteY0" fmla="*/ 2696205 h 3341777"/>
                  <a:gd name="connsiteX1" fmla="*/ 0 w 7772400"/>
                  <a:gd name="connsiteY1" fmla="*/ 0 h 3341777"/>
                  <a:gd name="connsiteX2" fmla="*/ 0 w 7772400"/>
                  <a:gd name="connsiteY2" fmla="*/ 3341777 h 3341777"/>
                  <a:gd name="connsiteX3" fmla="*/ 7620000 w 7772400"/>
                  <a:gd name="connsiteY3" fmla="*/ 3291144 h 3341777"/>
                  <a:gd name="connsiteX4" fmla="*/ 7772400 w 7772400"/>
                  <a:gd name="connsiteY4" fmla="*/ 2696205 h 3341777"/>
                  <a:gd name="connsiteX0" fmla="*/ 7772400 w 7772400"/>
                  <a:gd name="connsiteY0" fmla="*/ 2696205 h 3341777"/>
                  <a:gd name="connsiteX1" fmla="*/ 0 w 7772400"/>
                  <a:gd name="connsiteY1" fmla="*/ 0 h 3341777"/>
                  <a:gd name="connsiteX2" fmla="*/ 0 w 7772400"/>
                  <a:gd name="connsiteY2" fmla="*/ 3341777 h 3341777"/>
                  <a:gd name="connsiteX3" fmla="*/ 7772400 w 7772400"/>
                  <a:gd name="connsiteY3" fmla="*/ 3341777 h 3341777"/>
                  <a:gd name="connsiteX4" fmla="*/ 7772400 w 7772400"/>
                  <a:gd name="connsiteY4" fmla="*/ 2696205 h 3341777"/>
                  <a:gd name="connsiteX0" fmla="*/ 7772400 w 7772400"/>
                  <a:gd name="connsiteY0" fmla="*/ 2696205 h 3392410"/>
                  <a:gd name="connsiteX1" fmla="*/ 0 w 7772400"/>
                  <a:gd name="connsiteY1" fmla="*/ 0 h 3392410"/>
                  <a:gd name="connsiteX2" fmla="*/ 0 w 7772400"/>
                  <a:gd name="connsiteY2" fmla="*/ 3341777 h 3392410"/>
                  <a:gd name="connsiteX3" fmla="*/ 7772400 w 7772400"/>
                  <a:gd name="connsiteY3" fmla="*/ 3392410 h 3392410"/>
                  <a:gd name="connsiteX4" fmla="*/ 7772400 w 7772400"/>
                  <a:gd name="connsiteY4" fmla="*/ 2696205 h 3392410"/>
                  <a:gd name="connsiteX0" fmla="*/ 7772400 w 7772400"/>
                  <a:gd name="connsiteY0" fmla="*/ 2696205 h 3392410"/>
                  <a:gd name="connsiteX1" fmla="*/ 0 w 7772400"/>
                  <a:gd name="connsiteY1" fmla="*/ 0 h 3392410"/>
                  <a:gd name="connsiteX2" fmla="*/ 0 w 7772400"/>
                  <a:gd name="connsiteY2" fmla="*/ 3392410 h 3392410"/>
                  <a:gd name="connsiteX3" fmla="*/ 7772400 w 7772400"/>
                  <a:gd name="connsiteY3" fmla="*/ 3392410 h 3392410"/>
                  <a:gd name="connsiteX4" fmla="*/ 7772400 w 7772400"/>
                  <a:gd name="connsiteY4" fmla="*/ 2696205 h 339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3392410">
                    <a:moveTo>
                      <a:pt x="7772400" y="2696205"/>
                    </a:moveTo>
                    <a:cubicBezTo>
                      <a:pt x="3616325" y="2419134"/>
                      <a:pt x="2584450" y="1729949"/>
                      <a:pt x="0" y="0"/>
                    </a:cubicBezTo>
                    <a:lnTo>
                      <a:pt x="0" y="3392410"/>
                    </a:lnTo>
                    <a:lnTo>
                      <a:pt x="7772400" y="3392410"/>
                    </a:lnTo>
                    <a:lnTo>
                      <a:pt x="7772400" y="2696205"/>
                    </a:lnTo>
                    <a:close/>
                  </a:path>
                </a:pathLst>
              </a:custGeom>
              <a:gradFill>
                <a:gsLst>
                  <a:gs pos="74000">
                    <a:srgbClr val="FF80A0"/>
                  </a:gs>
                  <a:gs pos="100000">
                    <a:schemeClr val="tx1"/>
                  </a:gs>
                </a:gsLst>
                <a:lin ang="6000000" scaled="0"/>
              </a:gradFill>
              <a:ln w="762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4" name="Rectangle 13"/>
              <p:cNvSpPr/>
              <p:nvPr/>
            </p:nvSpPr>
            <p:spPr bwMode="auto">
              <a:xfrm>
                <a:off x="6172200" y="1295400"/>
                <a:ext cx="1371600" cy="2019300"/>
              </a:xfrm>
              <a:prstGeom prst="rect">
                <a:avLst/>
              </a:prstGeom>
              <a:solidFill>
                <a:srgbClr val="FF4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5" name="Rectangle 14"/>
              <p:cNvSpPr/>
              <p:nvPr/>
            </p:nvSpPr>
            <p:spPr bwMode="auto">
              <a:xfrm>
                <a:off x="3810000" y="1295400"/>
                <a:ext cx="1371600" cy="2019300"/>
              </a:xfrm>
              <a:prstGeom prst="rect">
                <a:avLst/>
              </a:prstGeom>
              <a:solidFill>
                <a:srgbClr val="FF4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6" name="Rectangle 15"/>
              <p:cNvSpPr/>
              <p:nvPr/>
            </p:nvSpPr>
            <p:spPr bwMode="auto">
              <a:xfrm>
                <a:off x="1447800" y="1295400"/>
                <a:ext cx="1371600" cy="2019300"/>
              </a:xfrm>
              <a:prstGeom prst="rect">
                <a:avLst/>
              </a:prstGeom>
              <a:solidFill>
                <a:srgbClr val="FF4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7" name="Freeform 16"/>
              <p:cNvSpPr/>
              <p:nvPr/>
            </p:nvSpPr>
            <p:spPr bwMode="auto">
              <a:xfrm>
                <a:off x="838200" y="1238250"/>
                <a:ext cx="7772400" cy="2343150"/>
              </a:xfrm>
              <a:custGeom>
                <a:avLst/>
                <a:gdLst>
                  <a:gd name="connsiteX0" fmla="*/ 7019925 w 7019925"/>
                  <a:gd name="connsiteY0" fmla="*/ 0 h 209550"/>
                  <a:gd name="connsiteX1" fmla="*/ 3667125 w 7019925"/>
                  <a:gd name="connsiteY1" fmla="*/ 9525 h 209550"/>
                  <a:gd name="connsiteX2" fmla="*/ 0 w 7019925"/>
                  <a:gd name="connsiteY2" fmla="*/ 209550 h 209550"/>
                  <a:gd name="connsiteX0" fmla="*/ 7019925 w 7019925"/>
                  <a:gd name="connsiteY0" fmla="*/ 49530 h 259080"/>
                  <a:gd name="connsiteX1" fmla="*/ 3667125 w 7019925"/>
                  <a:gd name="connsiteY1" fmla="*/ 59055 h 259080"/>
                  <a:gd name="connsiteX2" fmla="*/ 0 w 7019925"/>
                  <a:gd name="connsiteY2" fmla="*/ 259080 h 259080"/>
                  <a:gd name="connsiteX0" fmla="*/ 7019925 w 7019925"/>
                  <a:gd name="connsiteY0" fmla="*/ 283845 h 493395"/>
                  <a:gd name="connsiteX1" fmla="*/ 3667125 w 7019925"/>
                  <a:gd name="connsiteY1" fmla="*/ 293370 h 493395"/>
                  <a:gd name="connsiteX2" fmla="*/ 0 w 7019925"/>
                  <a:gd name="connsiteY2" fmla="*/ 493395 h 493395"/>
                  <a:gd name="connsiteX0" fmla="*/ 7019925 w 7019925"/>
                  <a:gd name="connsiteY0" fmla="*/ 0 h 209550"/>
                  <a:gd name="connsiteX1" fmla="*/ 0 w 7019925"/>
                  <a:gd name="connsiteY1" fmla="*/ 209550 h 209550"/>
                  <a:gd name="connsiteX0" fmla="*/ 7019925 w 7019925"/>
                  <a:gd name="connsiteY0" fmla="*/ 0 h 209550"/>
                  <a:gd name="connsiteX1" fmla="*/ 0 w 7019925"/>
                  <a:gd name="connsiteY1" fmla="*/ 209550 h 209550"/>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65194 h 218863"/>
                  <a:gd name="connsiteX1" fmla="*/ 0 w 7010400"/>
                  <a:gd name="connsiteY1" fmla="*/ 218863 h 218863"/>
                  <a:gd name="connsiteX0" fmla="*/ 7010400 w 7010400"/>
                  <a:gd name="connsiteY0" fmla="*/ 65194 h 218863"/>
                  <a:gd name="connsiteX1" fmla="*/ 0 w 7010400"/>
                  <a:gd name="connsiteY1" fmla="*/ 218863 h 218863"/>
                  <a:gd name="connsiteX0" fmla="*/ 7010400 w 7010400"/>
                  <a:gd name="connsiteY0" fmla="*/ 44239 h 197908"/>
                  <a:gd name="connsiteX1" fmla="*/ 0 w 7010400"/>
                  <a:gd name="connsiteY1" fmla="*/ 197908 h 197908"/>
                  <a:gd name="connsiteX0" fmla="*/ 7772400 w 7772400"/>
                  <a:gd name="connsiteY0" fmla="*/ 44238 h 197908"/>
                  <a:gd name="connsiteX1" fmla="*/ 0 w 7772400"/>
                  <a:gd name="connsiteY1" fmla="*/ 197908 h 197908"/>
                  <a:gd name="connsiteX0" fmla="*/ 7772400 w 7772400"/>
                  <a:gd name="connsiteY0" fmla="*/ 44238 h 197908"/>
                  <a:gd name="connsiteX1" fmla="*/ 0 w 7772400"/>
                  <a:gd name="connsiteY1" fmla="*/ 197908 h 197908"/>
                  <a:gd name="connsiteX2" fmla="*/ 7772400 w 7772400"/>
                  <a:gd name="connsiteY2" fmla="*/ 44238 h 197908"/>
                  <a:gd name="connsiteX0" fmla="*/ 7772400 w 7772400"/>
                  <a:gd name="connsiteY0" fmla="*/ 44238 h 197908"/>
                  <a:gd name="connsiteX1" fmla="*/ 0 w 7772400"/>
                  <a:gd name="connsiteY1" fmla="*/ 197908 h 197908"/>
                  <a:gd name="connsiteX2" fmla="*/ 4972050 w 7772400"/>
                  <a:gd name="connsiteY2" fmla="*/ 107103 h 197908"/>
                  <a:gd name="connsiteX3" fmla="*/ 7772400 w 7772400"/>
                  <a:gd name="connsiteY3" fmla="*/ 44238 h 197908"/>
                  <a:gd name="connsiteX0" fmla="*/ 7772400 w 7772400"/>
                  <a:gd name="connsiteY0" fmla="*/ 44238 h 197908"/>
                  <a:gd name="connsiteX1" fmla="*/ 0 w 7772400"/>
                  <a:gd name="connsiteY1" fmla="*/ 197908 h 197908"/>
                  <a:gd name="connsiteX2" fmla="*/ 2286000 w 7772400"/>
                  <a:gd name="connsiteY2" fmla="*/ 162983 h 197908"/>
                  <a:gd name="connsiteX3" fmla="*/ 4972050 w 7772400"/>
                  <a:gd name="connsiteY3" fmla="*/ 107103 h 197908"/>
                  <a:gd name="connsiteX4" fmla="*/ 7772400 w 7772400"/>
                  <a:gd name="connsiteY4" fmla="*/ 44238 h 197908"/>
                  <a:gd name="connsiteX0" fmla="*/ 7772400 w 7772400"/>
                  <a:gd name="connsiteY0" fmla="*/ 1620517 h 1774187"/>
                  <a:gd name="connsiteX1" fmla="*/ 0 w 7772400"/>
                  <a:gd name="connsiteY1" fmla="*/ 1774187 h 1774187"/>
                  <a:gd name="connsiteX2" fmla="*/ 2286000 w 7772400"/>
                  <a:gd name="connsiteY2" fmla="*/ 1739262 h 1774187"/>
                  <a:gd name="connsiteX3" fmla="*/ 7772400 w 7772400"/>
                  <a:gd name="connsiteY3" fmla="*/ 0 h 1774187"/>
                  <a:gd name="connsiteX4" fmla="*/ 7772400 w 7772400"/>
                  <a:gd name="connsiteY4" fmla="*/ 1620517 h 1774187"/>
                  <a:gd name="connsiteX0" fmla="*/ 7772400 w 7772400"/>
                  <a:gd name="connsiteY0" fmla="*/ 1620517 h 1774187"/>
                  <a:gd name="connsiteX1" fmla="*/ 0 w 7772400"/>
                  <a:gd name="connsiteY1" fmla="*/ 1774187 h 1774187"/>
                  <a:gd name="connsiteX2" fmla="*/ 0 w 7772400"/>
                  <a:gd name="connsiteY2" fmla="*/ 0 h 1774187"/>
                  <a:gd name="connsiteX3" fmla="*/ 7772400 w 7772400"/>
                  <a:gd name="connsiteY3" fmla="*/ 0 h 1774187"/>
                  <a:gd name="connsiteX4" fmla="*/ 7772400 w 7772400"/>
                  <a:gd name="connsiteY4" fmla="*/ 1620517 h 1774187"/>
                  <a:gd name="connsiteX0" fmla="*/ 7772400 w 7772400"/>
                  <a:gd name="connsiteY0" fmla="*/ 1620517 h 1774187"/>
                  <a:gd name="connsiteX1" fmla="*/ 0 w 7772400"/>
                  <a:gd name="connsiteY1" fmla="*/ 1774187 h 1774187"/>
                  <a:gd name="connsiteX2" fmla="*/ 0 w 7772400"/>
                  <a:gd name="connsiteY2" fmla="*/ 0 h 1774187"/>
                  <a:gd name="connsiteX3" fmla="*/ 7772400 w 7772400"/>
                  <a:gd name="connsiteY3" fmla="*/ 55880 h 1774187"/>
                  <a:gd name="connsiteX4" fmla="*/ 7772400 w 7772400"/>
                  <a:gd name="connsiteY4" fmla="*/ 1620517 h 1774187"/>
                  <a:gd name="connsiteX0" fmla="*/ 7772400 w 7772400"/>
                  <a:gd name="connsiteY0" fmla="*/ 1564637 h 1718307"/>
                  <a:gd name="connsiteX1" fmla="*/ 0 w 7772400"/>
                  <a:gd name="connsiteY1" fmla="*/ 1718307 h 1718307"/>
                  <a:gd name="connsiteX2" fmla="*/ 0 w 7772400"/>
                  <a:gd name="connsiteY2" fmla="*/ 0 h 1718307"/>
                  <a:gd name="connsiteX3" fmla="*/ 7772400 w 7772400"/>
                  <a:gd name="connsiteY3" fmla="*/ 0 h 1718307"/>
                  <a:gd name="connsiteX4" fmla="*/ 7772400 w 7772400"/>
                  <a:gd name="connsiteY4" fmla="*/ 1564637 h 171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1718307">
                    <a:moveTo>
                      <a:pt x="7772400" y="1564637"/>
                    </a:moveTo>
                    <a:cubicBezTo>
                      <a:pt x="4959350" y="1532040"/>
                      <a:pt x="2336800" y="1520399"/>
                      <a:pt x="0" y="1718307"/>
                    </a:cubicBezTo>
                    <a:lnTo>
                      <a:pt x="0" y="0"/>
                    </a:lnTo>
                    <a:lnTo>
                      <a:pt x="7772400" y="0"/>
                    </a:lnTo>
                    <a:lnTo>
                      <a:pt x="7772400" y="1564637"/>
                    </a:lnTo>
                    <a:close/>
                  </a:path>
                </a:pathLst>
              </a:custGeom>
              <a:gradFill>
                <a:gsLst>
                  <a:gs pos="0">
                    <a:schemeClr val="tx1">
                      <a:lumMod val="95000"/>
                    </a:schemeClr>
                  </a:gs>
                  <a:gs pos="33000">
                    <a:srgbClr val="FF4000"/>
                  </a:gs>
                </a:gsLst>
                <a:lin ang="5100000" scaled="0"/>
              </a:gradFill>
              <a:ln w="762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18" name="Straight Arrow Connector 17"/>
              <p:cNvCxnSpPr/>
              <p:nvPr/>
            </p:nvCxnSpPr>
            <p:spPr bwMode="auto">
              <a:xfrm>
                <a:off x="534537" y="6400800"/>
                <a:ext cx="8720727" cy="4433"/>
              </a:xfrm>
              <a:prstGeom prst="straightConnector1">
                <a:avLst/>
              </a:prstGeom>
              <a:ln>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19" name="Straight Arrow Connector 18"/>
              <p:cNvCxnSpPr/>
              <p:nvPr/>
            </p:nvCxnSpPr>
            <p:spPr bwMode="auto">
              <a:xfrm rot="5400000" flipH="1" flipV="1">
                <a:off x="-2324090" y="3545246"/>
                <a:ext cx="6168322" cy="4433"/>
              </a:xfrm>
              <a:prstGeom prst="straightConnector1">
                <a:avLst/>
              </a:prstGeom>
              <a:ln>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20" name="Freeform 19"/>
              <p:cNvSpPr/>
              <p:nvPr/>
            </p:nvSpPr>
            <p:spPr bwMode="auto">
              <a:xfrm>
                <a:off x="838200" y="3276600"/>
                <a:ext cx="7772400" cy="269875"/>
              </a:xfrm>
              <a:custGeom>
                <a:avLst/>
                <a:gdLst>
                  <a:gd name="connsiteX0" fmla="*/ 7019925 w 7019925"/>
                  <a:gd name="connsiteY0" fmla="*/ 0 h 209550"/>
                  <a:gd name="connsiteX1" fmla="*/ 3667125 w 7019925"/>
                  <a:gd name="connsiteY1" fmla="*/ 9525 h 209550"/>
                  <a:gd name="connsiteX2" fmla="*/ 0 w 7019925"/>
                  <a:gd name="connsiteY2" fmla="*/ 209550 h 209550"/>
                  <a:gd name="connsiteX0" fmla="*/ 7019925 w 7019925"/>
                  <a:gd name="connsiteY0" fmla="*/ 49530 h 259080"/>
                  <a:gd name="connsiteX1" fmla="*/ 3667125 w 7019925"/>
                  <a:gd name="connsiteY1" fmla="*/ 59055 h 259080"/>
                  <a:gd name="connsiteX2" fmla="*/ 0 w 7019925"/>
                  <a:gd name="connsiteY2" fmla="*/ 259080 h 259080"/>
                  <a:gd name="connsiteX0" fmla="*/ 7019925 w 7019925"/>
                  <a:gd name="connsiteY0" fmla="*/ 283845 h 493395"/>
                  <a:gd name="connsiteX1" fmla="*/ 3667125 w 7019925"/>
                  <a:gd name="connsiteY1" fmla="*/ 293370 h 493395"/>
                  <a:gd name="connsiteX2" fmla="*/ 0 w 7019925"/>
                  <a:gd name="connsiteY2" fmla="*/ 493395 h 493395"/>
                  <a:gd name="connsiteX0" fmla="*/ 7019925 w 7019925"/>
                  <a:gd name="connsiteY0" fmla="*/ 0 h 209550"/>
                  <a:gd name="connsiteX1" fmla="*/ 0 w 7019925"/>
                  <a:gd name="connsiteY1" fmla="*/ 209550 h 209550"/>
                  <a:gd name="connsiteX0" fmla="*/ 7019925 w 7019925"/>
                  <a:gd name="connsiteY0" fmla="*/ 0 h 209550"/>
                  <a:gd name="connsiteX1" fmla="*/ 0 w 7019925"/>
                  <a:gd name="connsiteY1" fmla="*/ 209550 h 209550"/>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65194 h 218863"/>
                  <a:gd name="connsiteX1" fmla="*/ 0 w 7010400"/>
                  <a:gd name="connsiteY1" fmla="*/ 218863 h 218863"/>
                  <a:gd name="connsiteX0" fmla="*/ 7010400 w 7010400"/>
                  <a:gd name="connsiteY0" fmla="*/ 65194 h 218863"/>
                  <a:gd name="connsiteX1" fmla="*/ 0 w 7010400"/>
                  <a:gd name="connsiteY1" fmla="*/ 218863 h 218863"/>
                  <a:gd name="connsiteX0" fmla="*/ 7010400 w 7010400"/>
                  <a:gd name="connsiteY0" fmla="*/ 44239 h 197908"/>
                  <a:gd name="connsiteX1" fmla="*/ 0 w 7010400"/>
                  <a:gd name="connsiteY1" fmla="*/ 197908 h 197908"/>
                  <a:gd name="connsiteX0" fmla="*/ 7772400 w 7772400"/>
                  <a:gd name="connsiteY0" fmla="*/ 44238 h 197908"/>
                  <a:gd name="connsiteX1" fmla="*/ 0 w 7772400"/>
                  <a:gd name="connsiteY1" fmla="*/ 197908 h 197908"/>
                </a:gdLst>
                <a:ahLst/>
                <a:cxnLst>
                  <a:cxn ang="0">
                    <a:pos x="connsiteX0" y="connsiteY0"/>
                  </a:cxn>
                  <a:cxn ang="0">
                    <a:pos x="connsiteX1" y="connsiteY1"/>
                  </a:cxn>
                </a:cxnLst>
                <a:rect l="l" t="t" r="r" b="b"/>
                <a:pathLst>
                  <a:path w="7772400" h="197908">
                    <a:moveTo>
                      <a:pt x="7772400" y="44238"/>
                    </a:moveTo>
                    <a:cubicBezTo>
                      <a:pt x="4959350" y="11641"/>
                      <a:pt x="2336800" y="0"/>
                      <a:pt x="0" y="197908"/>
                    </a:cubicBezTo>
                  </a:path>
                </a:pathLst>
              </a:custGeom>
              <a:noFill/>
              <a:ln w="38100" cap="flat" cmpd="sng" algn="ctr">
                <a:solidFill>
                  <a:schemeClr val="bg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1" name="Freeform 20"/>
              <p:cNvSpPr/>
              <p:nvPr/>
            </p:nvSpPr>
            <p:spPr bwMode="auto">
              <a:xfrm>
                <a:off x="838200" y="1295401"/>
                <a:ext cx="7772400" cy="4057648"/>
              </a:xfrm>
              <a:custGeom>
                <a:avLst/>
                <a:gdLst>
                  <a:gd name="connsiteX0" fmla="*/ 7019925 w 7019925"/>
                  <a:gd name="connsiteY0" fmla="*/ 0 h 209550"/>
                  <a:gd name="connsiteX1" fmla="*/ 3667125 w 7019925"/>
                  <a:gd name="connsiteY1" fmla="*/ 9525 h 209550"/>
                  <a:gd name="connsiteX2" fmla="*/ 0 w 7019925"/>
                  <a:gd name="connsiteY2" fmla="*/ 209550 h 209550"/>
                  <a:gd name="connsiteX0" fmla="*/ 7019925 w 7019925"/>
                  <a:gd name="connsiteY0" fmla="*/ 49530 h 259080"/>
                  <a:gd name="connsiteX1" fmla="*/ 3667125 w 7019925"/>
                  <a:gd name="connsiteY1" fmla="*/ 59055 h 259080"/>
                  <a:gd name="connsiteX2" fmla="*/ 0 w 7019925"/>
                  <a:gd name="connsiteY2" fmla="*/ 259080 h 259080"/>
                  <a:gd name="connsiteX0" fmla="*/ 7019925 w 7019925"/>
                  <a:gd name="connsiteY0" fmla="*/ 283845 h 493395"/>
                  <a:gd name="connsiteX1" fmla="*/ 3667125 w 7019925"/>
                  <a:gd name="connsiteY1" fmla="*/ 293370 h 493395"/>
                  <a:gd name="connsiteX2" fmla="*/ 0 w 7019925"/>
                  <a:gd name="connsiteY2" fmla="*/ 493395 h 493395"/>
                  <a:gd name="connsiteX0" fmla="*/ 7019925 w 7019925"/>
                  <a:gd name="connsiteY0" fmla="*/ 0 h 209550"/>
                  <a:gd name="connsiteX1" fmla="*/ 0 w 7019925"/>
                  <a:gd name="connsiteY1" fmla="*/ 209550 h 209550"/>
                  <a:gd name="connsiteX0" fmla="*/ 7019925 w 7019925"/>
                  <a:gd name="connsiteY0" fmla="*/ 0 h 209550"/>
                  <a:gd name="connsiteX1" fmla="*/ 0 w 7019925"/>
                  <a:gd name="connsiteY1" fmla="*/ 209550 h 209550"/>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65194 h 218863"/>
                  <a:gd name="connsiteX1" fmla="*/ 0 w 7010400"/>
                  <a:gd name="connsiteY1" fmla="*/ 218863 h 218863"/>
                  <a:gd name="connsiteX0" fmla="*/ 7010400 w 7010400"/>
                  <a:gd name="connsiteY0" fmla="*/ 65194 h 218863"/>
                  <a:gd name="connsiteX1" fmla="*/ 0 w 7010400"/>
                  <a:gd name="connsiteY1" fmla="*/ 218863 h 218863"/>
                  <a:gd name="connsiteX0" fmla="*/ 7010400 w 7010400"/>
                  <a:gd name="connsiteY0" fmla="*/ 44239 h 197908"/>
                  <a:gd name="connsiteX1" fmla="*/ 0 w 7010400"/>
                  <a:gd name="connsiteY1" fmla="*/ 197908 h 197908"/>
                  <a:gd name="connsiteX0" fmla="*/ 7772400 w 7772400"/>
                  <a:gd name="connsiteY0" fmla="*/ 44238 h 197908"/>
                  <a:gd name="connsiteX1" fmla="*/ 0 w 7772400"/>
                  <a:gd name="connsiteY1" fmla="*/ 197908 h 197908"/>
                  <a:gd name="connsiteX0" fmla="*/ 7772400 w 7772400"/>
                  <a:gd name="connsiteY0" fmla="*/ 2670594 h 2670595"/>
                  <a:gd name="connsiteX1" fmla="*/ 0 w 7772400"/>
                  <a:gd name="connsiteY1" fmla="*/ 197908 h 2670595"/>
                  <a:gd name="connsiteX0" fmla="*/ 7772400 w 7772400"/>
                  <a:gd name="connsiteY0" fmla="*/ 2472686 h 2472686"/>
                  <a:gd name="connsiteX1" fmla="*/ 0 w 7772400"/>
                  <a:gd name="connsiteY1" fmla="*/ 0 h 2472686"/>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Lst>
                <a:ahLst/>
                <a:cxnLst>
                  <a:cxn ang="0">
                    <a:pos x="connsiteX0" y="connsiteY0"/>
                  </a:cxn>
                  <a:cxn ang="0">
                    <a:pos x="connsiteX1" y="connsiteY1"/>
                  </a:cxn>
                </a:cxnLst>
                <a:rect l="l" t="t" r="r" b="b"/>
                <a:pathLst>
                  <a:path w="7772400" h="2696205">
                    <a:moveTo>
                      <a:pt x="7772400" y="2696205"/>
                    </a:moveTo>
                    <a:cubicBezTo>
                      <a:pt x="3616325" y="2419134"/>
                      <a:pt x="2584450" y="1729949"/>
                      <a:pt x="0" y="0"/>
                    </a:cubicBezTo>
                  </a:path>
                </a:pathLst>
              </a:custGeom>
              <a:noFill/>
              <a:ln w="38100" cap="flat" cmpd="sng" algn="ctr">
                <a:solidFill>
                  <a:schemeClr val="bg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7" name="TextBox 6"/>
            <p:cNvSpPr txBox="1"/>
            <p:nvPr/>
          </p:nvSpPr>
          <p:spPr>
            <a:xfrm rot="16200000">
              <a:off x="291806" y="4418179"/>
              <a:ext cx="1585690" cy="369332"/>
            </a:xfrm>
            <a:prstGeom prst="rect">
              <a:avLst/>
            </a:prstGeom>
            <a:noFill/>
          </p:spPr>
          <p:txBody>
            <a:bodyPr wrap="none" rtlCol="0">
              <a:spAutoFit/>
            </a:bodyPr>
            <a:lstStyle/>
            <a:p>
              <a:r>
                <a:rPr lang="en-US" b="1" i="1" dirty="0" smtClean="0"/>
                <a:t>clamping level</a:t>
              </a:r>
              <a:endParaRPr lang="en-US" b="1" i="1" dirty="0"/>
            </a:p>
          </p:txBody>
        </p:sp>
        <p:sp>
          <p:nvSpPr>
            <p:cNvPr id="8" name="TextBox 7"/>
            <p:cNvSpPr txBox="1"/>
            <p:nvPr/>
          </p:nvSpPr>
          <p:spPr>
            <a:xfrm>
              <a:off x="1997839" y="5463744"/>
              <a:ext cx="1188146" cy="369332"/>
            </a:xfrm>
            <a:prstGeom prst="rect">
              <a:avLst/>
            </a:prstGeom>
            <a:noFill/>
          </p:spPr>
          <p:txBody>
            <a:bodyPr wrap="none" rtlCol="0">
              <a:spAutoFit/>
            </a:bodyPr>
            <a:lstStyle/>
            <a:p>
              <a:r>
                <a:rPr lang="en-US" b="1" i="1" dirty="0" smtClean="0"/>
                <a:t>VPL count</a:t>
              </a:r>
              <a:endParaRPr lang="en-US" b="1" i="1" dirty="0"/>
            </a:p>
          </p:txBody>
        </p:sp>
      </p:grpSp>
      <p:cxnSp>
        <p:nvCxnSpPr>
          <p:cNvPr id="28" name="Straight Arrow Connector 27"/>
          <p:cNvCxnSpPr/>
          <p:nvPr/>
        </p:nvCxnSpPr>
        <p:spPr bwMode="auto">
          <a:xfrm rot="5400000" flipH="1" flipV="1">
            <a:off x="7066988" y="2664626"/>
            <a:ext cx="182880" cy="1588"/>
          </a:xfrm>
          <a:prstGeom prst="straightConnector1">
            <a:avLst/>
          </a:prstGeom>
          <a:solidFill>
            <a:schemeClr val="accent1"/>
          </a:solidFill>
          <a:ln w="19050" cap="flat" cmpd="sng" algn="ctr">
            <a:solidFill>
              <a:schemeClr val="tx1"/>
            </a:solidFill>
            <a:prstDash val="solid"/>
            <a:round/>
            <a:headEnd type="none" w="med" len="med"/>
            <a:tailEnd type="triangle" w="med" len="med"/>
          </a:ln>
          <a:effectLst>
            <a:outerShdw blurRad="63500" sx="102000" sy="102000" algn="ctr" rotWithShape="0">
              <a:prstClr val="black">
                <a:alpha val="40000"/>
              </a:prstClr>
            </a:outerShdw>
          </a:effectLst>
        </p:spPr>
      </p:cxnSp>
      <p:cxnSp>
        <p:nvCxnSpPr>
          <p:cNvPr id="29" name="Straight Arrow Connector 28"/>
          <p:cNvCxnSpPr/>
          <p:nvPr/>
        </p:nvCxnSpPr>
        <p:spPr bwMode="auto">
          <a:xfrm rot="5400000" flipH="1" flipV="1">
            <a:off x="7070256" y="2908724"/>
            <a:ext cx="182880" cy="1588"/>
          </a:xfrm>
          <a:prstGeom prst="straightConnector1">
            <a:avLst/>
          </a:prstGeom>
          <a:solidFill>
            <a:schemeClr val="accent1"/>
          </a:solidFill>
          <a:ln w="19050" cap="flat" cmpd="sng" algn="ctr">
            <a:solidFill>
              <a:schemeClr val="tx1"/>
            </a:solidFill>
            <a:prstDash val="solid"/>
            <a:round/>
            <a:headEnd type="triangle" w="med" len="med"/>
            <a:tailEnd type="none" w="med" len="med"/>
          </a:ln>
          <a:effectLst>
            <a:outerShdw blurRad="63500" sx="102000" sy="102000" algn="ctr" rotWithShape="0">
              <a:prstClr val="black">
                <a:alpha val="40000"/>
              </a:prstClr>
            </a:outerShdw>
          </a:effectLst>
        </p:spPr>
      </p:cxnSp>
      <p:grpSp>
        <p:nvGrpSpPr>
          <p:cNvPr id="33" name="Group 32"/>
          <p:cNvGrpSpPr/>
          <p:nvPr/>
        </p:nvGrpSpPr>
        <p:grpSpPr>
          <a:xfrm rot="600000">
            <a:off x="7125103" y="3137205"/>
            <a:ext cx="8282" cy="425119"/>
            <a:chOff x="7750128" y="3557154"/>
            <a:chExt cx="8282" cy="425119"/>
          </a:xfrm>
        </p:grpSpPr>
        <p:cxnSp>
          <p:nvCxnSpPr>
            <p:cNvPr id="31" name="Straight Arrow Connector 30"/>
            <p:cNvCxnSpPr/>
            <p:nvPr/>
          </p:nvCxnSpPr>
          <p:spPr bwMode="auto">
            <a:xfrm rot="5400000" flipH="1" flipV="1">
              <a:off x="7666176" y="3647800"/>
              <a:ext cx="182880" cy="1588"/>
            </a:xfrm>
            <a:prstGeom prst="straightConnector1">
              <a:avLst/>
            </a:prstGeom>
            <a:solidFill>
              <a:schemeClr val="accent1"/>
            </a:solidFill>
            <a:ln w="19050" cap="flat" cmpd="sng" algn="ctr">
              <a:solidFill>
                <a:schemeClr val="tx1"/>
              </a:solidFill>
              <a:prstDash val="solid"/>
              <a:round/>
              <a:headEnd type="none" w="med" len="med"/>
              <a:tailEnd type="triangle" w="med" len="med"/>
            </a:ln>
            <a:effectLst>
              <a:outerShdw blurRad="63500" sx="102000" sy="102000" algn="ctr" rotWithShape="0">
                <a:prstClr val="black">
                  <a:alpha val="40000"/>
                </a:prstClr>
              </a:outerShdw>
            </a:effectLst>
          </p:spPr>
        </p:cxnSp>
        <p:cxnSp>
          <p:nvCxnSpPr>
            <p:cNvPr id="32" name="Straight Arrow Connector 31"/>
            <p:cNvCxnSpPr/>
            <p:nvPr/>
          </p:nvCxnSpPr>
          <p:spPr bwMode="auto">
            <a:xfrm rot="5400000" flipH="1" flipV="1">
              <a:off x="7659482" y="3890039"/>
              <a:ext cx="182880" cy="1588"/>
            </a:xfrm>
            <a:prstGeom prst="straightConnector1">
              <a:avLst/>
            </a:prstGeom>
            <a:solidFill>
              <a:schemeClr val="accent1"/>
            </a:solidFill>
            <a:ln w="19050" cap="flat" cmpd="sng" algn="ctr">
              <a:solidFill>
                <a:schemeClr val="tx1"/>
              </a:solidFill>
              <a:prstDash val="solid"/>
              <a:round/>
              <a:headEnd type="triangle" w="med" len="med"/>
              <a:tailEnd type="none" w="med" len="med"/>
            </a:ln>
            <a:effectLst>
              <a:outerShdw blurRad="63500" sx="102000" sy="102000" algn="ctr" rotWithShape="0">
                <a:prstClr val="black">
                  <a:alpha val="40000"/>
                </a:prstClr>
              </a:outerShdw>
            </a:effectLst>
          </p:spPr>
        </p:cxn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7" end="7"/>
                                            </p:txEl>
                                          </p:spTgt>
                                        </p:tgtEl>
                                        <p:attrNameLst>
                                          <p:attrName>style.visibility</p:attrName>
                                        </p:attrNameLst>
                                      </p:cBhvr>
                                      <p:to>
                                        <p:strVal val="visible"/>
                                      </p:to>
                                    </p:set>
                                    <p:animEffect transition="in" filter="fade">
                                      <p:cBhvr>
                                        <p:cTn id="10" dur="500"/>
                                        <p:tgtEl>
                                          <p:spTgt spid="2">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animEffect transition="in" filter="fade">
                                      <p:cBhvr>
                                        <p:cTn id="13" dur="500"/>
                                        <p:tgtEl>
                                          <p:spTgt spid="2">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9" end="9"/>
                                            </p:txEl>
                                          </p:spTgt>
                                        </p:tgtEl>
                                        <p:attrNameLst>
                                          <p:attrName>style.visibility</p:attrName>
                                        </p:attrNameLst>
                                      </p:cBhvr>
                                      <p:to>
                                        <p:strVal val="visible"/>
                                      </p:to>
                                    </p:set>
                                    <p:animEffect transition="in" filter="fade">
                                      <p:cBhvr>
                                        <p:cTn id="16"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15</a:t>
            </a:fld>
            <a:endParaRPr lang="en-US" dirty="0">
              <a:solidFill>
                <a:srgbClr val="FFFFFF"/>
              </a:solidFill>
            </a:endParaRPr>
          </a:p>
        </p:txBody>
      </p:sp>
      <p:sp>
        <p:nvSpPr>
          <p:cNvPr id="4" name="Title 3"/>
          <p:cNvSpPr>
            <a:spLocks noGrp="1"/>
          </p:cNvSpPr>
          <p:nvPr>
            <p:ph type="title"/>
          </p:nvPr>
        </p:nvSpPr>
        <p:spPr/>
        <p:txBody>
          <a:bodyPr/>
          <a:lstStyle/>
          <a:p>
            <a:r>
              <a:rPr lang="en-US" dirty="0" smtClean="0"/>
              <a:t>Test objects – Shape complexity </a:t>
            </a:r>
            <a:endParaRPr lang="en-U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457200" y="990600"/>
            <a:ext cx="1371600" cy="5505583"/>
          </a:xfrm>
          <a:prstGeom prst="rect">
            <a:avLst/>
          </a:prstGeom>
          <a:noFill/>
          <a:ln w="9525">
            <a:noFill/>
            <a:miter lim="800000"/>
            <a:headEnd/>
            <a:tailEnd/>
          </a:ln>
        </p:spPr>
      </p:pic>
      <p:sp>
        <p:nvSpPr>
          <p:cNvPr id="10" name="Content Placeholder 1"/>
          <p:cNvSpPr txBox="1">
            <a:spLocks/>
          </p:cNvSpPr>
          <p:nvPr/>
        </p:nvSpPr>
        <p:spPr bwMode="auto">
          <a:xfrm>
            <a:off x="2057400" y="1114425"/>
            <a:ext cx="6781800" cy="5011738"/>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lvl="0" indent="-342900" eaLnBrk="0" fontAlgn="base" hangingPunct="0">
              <a:spcBef>
                <a:spcPct val="20000"/>
              </a:spcBef>
              <a:spcAft>
                <a:spcPct val="0"/>
              </a:spcAft>
              <a:buClr>
                <a:srgbClr val="FF9900"/>
              </a:buClr>
              <a:buFont typeface="Times" charset="0"/>
              <a:buChar char="•"/>
            </a:pPr>
            <a:endParaRPr kumimoji="0" lang="en-US" sz="3100" b="0" i="0" u="none" strike="noStrike" kern="0" cap="none" spc="0" normalizeH="0" baseline="0" noProof="0" dirty="0" smtClean="0">
              <a:ln>
                <a:noFill/>
              </a:ln>
              <a:solidFill>
                <a:schemeClr val="tx1"/>
              </a:solidFill>
              <a:effectLst/>
              <a:uLnTx/>
              <a:uFillTx/>
              <a:latin typeface="+mn-lt"/>
              <a:ea typeface="+mn-ea"/>
              <a:cs typeface="+mn-cs"/>
            </a:endParaRPr>
          </a:p>
          <a:p>
            <a:pPr marL="342900" lvl="0" indent="-342900" eaLnBrk="0" fontAlgn="base" hangingPunct="0">
              <a:spcBef>
                <a:spcPct val="20000"/>
              </a:spcBef>
              <a:spcAft>
                <a:spcPct val="0"/>
              </a:spcAft>
              <a:buClr>
                <a:srgbClr val="FF9900"/>
              </a:buClr>
              <a:buFont typeface="Times" charset="0"/>
              <a:buChar char="•"/>
            </a:pPr>
            <a:r>
              <a:rPr kumimoji="0" lang="en-US" sz="3100" b="0" i="0" u="none" strike="noStrike" kern="0" cap="none" spc="0" normalizeH="0" baseline="0" noProof="0" dirty="0" smtClean="0">
                <a:ln>
                  <a:noFill/>
                </a:ln>
                <a:solidFill>
                  <a:schemeClr val="tx1"/>
                </a:solidFill>
                <a:effectLst/>
                <a:uLnTx/>
                <a:uFillTx/>
                <a:latin typeface="+mn-lt"/>
                <a:ea typeface="+mn-ea"/>
                <a:cs typeface="+mn-cs"/>
              </a:rPr>
              <a:t>Same as [</a:t>
            </a:r>
            <a:r>
              <a:rPr lang="en-US" sz="3200" dirty="0" err="1" smtClean="0"/>
              <a:t>Ramanarayanan</a:t>
            </a:r>
            <a:r>
              <a:rPr lang="en-US" sz="3200" dirty="0" smtClean="0"/>
              <a:t> et al. 07]</a:t>
            </a:r>
            <a:endParaRPr kumimoji="0" lang="en-US" sz="31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endParaRPr kumimoji="0" lang="en-US" sz="31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cs-CZ" sz="3100" b="0" i="0" u="none" strike="noStrike" kern="0" cap="none" spc="0" normalizeH="0" baseline="0" noProof="0" dirty="0" smtClean="0">
                <a:ln>
                  <a:noFill/>
                </a:ln>
                <a:solidFill>
                  <a:schemeClr val="tx1"/>
                </a:solidFill>
                <a:effectLst/>
                <a:uLnTx/>
                <a:uFillTx/>
                <a:latin typeface="+mn-lt"/>
                <a:ea typeface="+mn-ea"/>
                <a:cs typeface="+mn-cs"/>
              </a:rPr>
              <a:t>G0 </a:t>
            </a:r>
            <a:r>
              <a:rPr kumimoji="0" lang="en-US" sz="3100" b="0" i="0" u="none" strike="noStrike" kern="0" cap="none" spc="0" normalizeH="0" baseline="0" noProof="0" dirty="0" smtClean="0">
                <a:ln>
                  <a:noFill/>
                </a:ln>
                <a:solidFill>
                  <a:schemeClr val="tx1"/>
                </a:solidFill>
                <a:effectLst/>
                <a:uLnTx/>
                <a:uFillTx/>
                <a:latin typeface="+mn-lt"/>
                <a:ea typeface="+mn-ea"/>
                <a:cs typeface="+mn-cs"/>
              </a:rPr>
              <a:t>	...</a:t>
            </a:r>
            <a:r>
              <a:rPr lang="en-US" sz="3100" kern="0" dirty="0" smtClean="0"/>
              <a:t> s</a:t>
            </a:r>
            <a:r>
              <a:rPr kumimoji="0" lang="en-US" sz="3100" b="0" i="0" u="none" strike="noStrike" kern="0" cap="none" spc="0" normalizeH="0" baseline="0" noProof="0" dirty="0" err="1" smtClean="0">
                <a:ln>
                  <a:noFill/>
                </a:ln>
                <a:solidFill>
                  <a:schemeClr val="tx1"/>
                </a:solidFill>
                <a:effectLst/>
                <a:uLnTx/>
                <a:uFillTx/>
                <a:latin typeface="+mn-lt"/>
                <a:ea typeface="+mn-ea"/>
                <a:cs typeface="+mn-cs"/>
              </a:rPr>
              <a:t>phere</a:t>
            </a:r>
            <a:endParaRPr kumimoji="0" lang="en-US" sz="31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cs-CZ" sz="3100" b="0" i="0" u="none" strike="noStrike" kern="0" cap="none" spc="0" normalizeH="0" baseline="0" noProof="0" dirty="0" smtClean="0">
                <a:ln>
                  <a:noFill/>
                </a:ln>
                <a:solidFill>
                  <a:schemeClr val="tx1"/>
                </a:solidFill>
                <a:effectLst/>
                <a:uLnTx/>
                <a:uFillTx/>
                <a:latin typeface="+mn-lt"/>
                <a:ea typeface="+mn-ea"/>
                <a:cs typeface="+mn-cs"/>
              </a:rPr>
              <a:t>G1-G3 ... </a:t>
            </a:r>
            <a:r>
              <a:rPr kumimoji="0" lang="en-US" sz="3100" b="0" i="0" u="none" strike="noStrike" kern="0" cap="none" spc="0" normalizeH="0" baseline="0" dirty="0" smtClean="0">
                <a:ln>
                  <a:noFill/>
                </a:ln>
                <a:solidFill>
                  <a:schemeClr val="tx1"/>
                </a:solidFill>
                <a:effectLst/>
                <a:uLnTx/>
                <a:uFillTx/>
                <a:latin typeface="+mn-lt"/>
                <a:ea typeface="+mn-ea"/>
                <a:cs typeface="+mn-cs"/>
              </a:rPr>
              <a:t>bumpy </a:t>
            </a:r>
            <a:r>
              <a:rPr kumimoji="0" lang="en-US" sz="3100" b="0" i="0" u="none" strike="noStrike" kern="0" cap="none" spc="0" normalizeH="0" baseline="0" noProof="0" dirty="0" smtClean="0">
                <a:ln>
                  <a:noFill/>
                </a:ln>
                <a:solidFill>
                  <a:schemeClr val="tx1"/>
                </a:solidFill>
                <a:effectLst/>
                <a:uLnTx/>
                <a:uFillTx/>
                <a:latin typeface="+mn-lt"/>
                <a:ea typeface="+mn-ea"/>
                <a:cs typeface="+mn-cs"/>
              </a:rPr>
              <a:t>spherical objects</a:t>
            </a:r>
            <a:endParaRPr kumimoji="0" lang="cs-CZ" sz="31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16</a:t>
            </a:fld>
            <a:endParaRPr lang="en-US" dirty="0">
              <a:solidFill>
                <a:srgbClr val="FFFFFF"/>
              </a:solidFill>
            </a:endParaRPr>
          </a:p>
        </p:txBody>
      </p:sp>
      <p:sp>
        <p:nvSpPr>
          <p:cNvPr id="4" name="Title 3"/>
          <p:cNvSpPr>
            <a:spLocks noGrp="1"/>
          </p:cNvSpPr>
          <p:nvPr>
            <p:ph type="title"/>
          </p:nvPr>
        </p:nvSpPr>
        <p:spPr/>
        <p:txBody>
          <a:bodyPr/>
          <a:lstStyle/>
          <a:p>
            <a:r>
              <a:rPr lang="en-US" dirty="0" smtClean="0"/>
              <a:t>Test objects – Materials</a:t>
            </a:r>
            <a:endParaRPr lang="en-US" dirty="0"/>
          </a:p>
        </p:txBody>
      </p:sp>
      <p:pic>
        <p:nvPicPr>
          <p:cNvPr id="2052" name="Picture 4"/>
          <p:cNvPicPr>
            <a:picLocks noChangeAspect="1" noChangeArrowheads="1"/>
          </p:cNvPicPr>
          <p:nvPr/>
        </p:nvPicPr>
        <p:blipFill>
          <a:blip r:embed="rId3" cstate="print"/>
          <a:srcRect/>
          <a:stretch>
            <a:fillRect/>
          </a:stretch>
        </p:blipFill>
        <p:spPr bwMode="auto">
          <a:xfrm>
            <a:off x="457200" y="1143000"/>
            <a:ext cx="8258176" cy="1656917"/>
          </a:xfrm>
          <a:prstGeom prst="rect">
            <a:avLst/>
          </a:prstGeom>
          <a:noFill/>
          <a:ln w="9525">
            <a:noFill/>
            <a:miter lim="800000"/>
            <a:headEnd/>
            <a:tailEnd/>
          </a:ln>
        </p:spPr>
      </p:pic>
      <p:sp>
        <p:nvSpPr>
          <p:cNvPr id="17" name="Rectangle 16"/>
          <p:cNvSpPr/>
          <p:nvPr/>
        </p:nvSpPr>
        <p:spPr>
          <a:xfrm>
            <a:off x="0" y="5983813"/>
            <a:ext cx="3810000" cy="569387"/>
          </a:xfrm>
          <a:prstGeom prst="rect">
            <a:avLst/>
          </a:prstGeom>
        </p:spPr>
        <p:txBody>
          <a:bodyPr wrap="square">
            <a:spAutoFit/>
          </a:bodyPr>
          <a:lstStyle/>
          <a:p>
            <a:r>
              <a:rPr lang="en-US" sz="3100" dirty="0" smtClean="0"/>
              <a:t>Ward-</a:t>
            </a:r>
            <a:r>
              <a:rPr lang="en-US" sz="3100" dirty="0" err="1" smtClean="0"/>
              <a:t>Dür</a:t>
            </a:r>
            <a:r>
              <a:rPr lang="en-US" sz="3100" dirty="0" smtClean="0"/>
              <a:t> BRDF:</a:t>
            </a:r>
          </a:p>
        </p:txBody>
      </p:sp>
      <p:sp>
        <p:nvSpPr>
          <p:cNvPr id="18" name="Rectangle 17"/>
          <p:cNvSpPr/>
          <p:nvPr/>
        </p:nvSpPr>
        <p:spPr>
          <a:xfrm>
            <a:off x="3048000" y="5983813"/>
            <a:ext cx="533400" cy="569387"/>
          </a:xfrm>
          <a:prstGeom prst="rect">
            <a:avLst/>
          </a:prstGeom>
        </p:spPr>
        <p:txBody>
          <a:bodyPr wrap="square">
            <a:spAutoFit/>
          </a:bodyPr>
          <a:lstStyle/>
          <a:p>
            <a:pPr algn="ctr"/>
            <a:r>
              <a:rPr lang="en-US" sz="31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ymbol" pitchFamily="18" charset="2"/>
              </a:rPr>
              <a:t>r</a:t>
            </a:r>
            <a:r>
              <a:rPr lang="en-US" sz="3100" i="1" baseline="-25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a:t>
            </a:r>
            <a:r>
              <a:rPr lang="en-US" sz="3100" i="1" baseline="-25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sz="3100" dirty="0" smtClean="0"/>
          </a:p>
        </p:txBody>
      </p:sp>
      <p:sp>
        <p:nvSpPr>
          <p:cNvPr id="19" name="Rectangle 18"/>
          <p:cNvSpPr/>
          <p:nvPr/>
        </p:nvSpPr>
        <p:spPr>
          <a:xfrm>
            <a:off x="3695700" y="5983813"/>
            <a:ext cx="457200" cy="569387"/>
          </a:xfrm>
          <a:prstGeom prst="rect">
            <a:avLst/>
          </a:prstGeom>
        </p:spPr>
        <p:txBody>
          <a:bodyPr wrap="square">
            <a:spAutoFit/>
          </a:bodyPr>
          <a:lstStyle/>
          <a:p>
            <a:pPr algn="ct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ymbol" pitchFamily="18" charset="2"/>
              </a:rPr>
              <a:t>a</a:t>
            </a:r>
            <a:endParaRPr lang="en-US" sz="3100" dirty="0" smtClean="0"/>
          </a:p>
        </p:txBody>
      </p:sp>
      <p:sp>
        <p:nvSpPr>
          <p:cNvPr id="20" name="Rectangle 19"/>
          <p:cNvSpPr/>
          <p:nvPr/>
        </p:nvSpPr>
        <p:spPr>
          <a:xfrm>
            <a:off x="4267200" y="5983813"/>
            <a:ext cx="609599" cy="569387"/>
          </a:xfrm>
          <a:prstGeom prst="rect">
            <a:avLst/>
          </a:prstGeom>
        </p:spPr>
        <p:txBody>
          <a:bodyPr wrap="square">
            <a:spAutoFit/>
          </a:bodyPr>
          <a:lstStyle/>
          <a:p>
            <a:pPr algn="ct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ymbol" pitchFamily="18" charset="2"/>
              </a:rPr>
              <a:t>r</a:t>
            </a:r>
            <a:r>
              <a:rPr lang="en-US" sz="3100" i="1" baseline="-25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t>
            </a:r>
            <a:endParaRPr lang="en-US" sz="3100" dirty="0" smtClean="0"/>
          </a:p>
        </p:txBody>
      </p:sp>
      <p:sp>
        <p:nvSpPr>
          <p:cNvPr id="22" name="TextBox 21"/>
          <p:cNvSpPr txBox="1"/>
          <p:nvPr/>
        </p:nvSpPr>
        <p:spPr>
          <a:xfrm>
            <a:off x="524184" y="2819400"/>
            <a:ext cx="1585692" cy="1046440"/>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etal</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mooth </a:t>
            </a:r>
          </a:p>
        </p:txBody>
      </p:sp>
      <p:sp>
        <p:nvSpPr>
          <p:cNvPr id="23" name="TextBox 22"/>
          <p:cNvSpPr txBox="1"/>
          <p:nvPr/>
        </p:nvSpPr>
        <p:spPr>
          <a:xfrm>
            <a:off x="3805306" y="2819400"/>
            <a:ext cx="1590500" cy="1384995"/>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Dielectric</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lack</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mooth </a:t>
            </a:r>
          </a:p>
        </p:txBody>
      </p:sp>
      <p:sp>
        <p:nvSpPr>
          <p:cNvPr id="24" name="TextBox 23"/>
          <p:cNvSpPr txBox="1"/>
          <p:nvPr/>
        </p:nvSpPr>
        <p:spPr>
          <a:xfrm>
            <a:off x="5429255" y="2819400"/>
            <a:ext cx="1590500" cy="1384995"/>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Dielectric</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lack</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ough </a:t>
            </a:r>
          </a:p>
        </p:txBody>
      </p:sp>
      <p:sp>
        <p:nvSpPr>
          <p:cNvPr id="25" name="TextBox 24"/>
          <p:cNvSpPr txBox="1"/>
          <p:nvPr/>
        </p:nvSpPr>
        <p:spPr>
          <a:xfrm>
            <a:off x="7081906" y="2819400"/>
            <a:ext cx="1590500" cy="1384995"/>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Dielectric</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ray</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mooth </a:t>
            </a:r>
          </a:p>
        </p:txBody>
      </p:sp>
      <p:sp>
        <p:nvSpPr>
          <p:cNvPr id="26" name="TextBox 25"/>
          <p:cNvSpPr txBox="1"/>
          <p:nvPr/>
        </p:nvSpPr>
        <p:spPr>
          <a:xfrm>
            <a:off x="2343188" y="2819400"/>
            <a:ext cx="1195585" cy="954107"/>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etal</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ough</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17</a:t>
            </a:fld>
            <a:endParaRPr lang="en-US" dirty="0">
              <a:solidFill>
                <a:srgbClr val="FFFFFF"/>
              </a:solidFill>
            </a:endParaRPr>
          </a:p>
        </p:txBody>
      </p:sp>
      <p:sp>
        <p:nvSpPr>
          <p:cNvPr id="4" name="Title 3"/>
          <p:cNvSpPr>
            <a:spLocks noGrp="1"/>
          </p:cNvSpPr>
          <p:nvPr>
            <p:ph type="title"/>
          </p:nvPr>
        </p:nvSpPr>
        <p:spPr/>
        <p:txBody>
          <a:bodyPr/>
          <a:lstStyle/>
          <a:p>
            <a:r>
              <a:rPr lang="en-US" dirty="0" smtClean="0"/>
              <a:t>Test objects – Materials</a:t>
            </a:r>
            <a:endParaRPr lang="en-US" dirty="0"/>
          </a:p>
        </p:txBody>
      </p:sp>
      <p:sp>
        <p:nvSpPr>
          <p:cNvPr id="21" name="Slide Number Placeholder 2"/>
          <p:cNvSpPr txBox="1">
            <a:spLocks/>
          </p:cNvSpPr>
          <p:nvPr/>
        </p:nvSpPr>
        <p:spPr bwMode="auto">
          <a:xfrm>
            <a:off x="7010400" y="6477000"/>
            <a:ext cx="2133600" cy="381000"/>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6069EF-2218-4AB1-8D37-562BB864C219}" type="slidenum">
              <a:rPr kumimoji="0" lang="en-US" sz="1300" b="0" i="0" u="none" strike="noStrike" kern="1200" cap="none" spc="0" normalizeH="0" baseline="0" noProof="0" smtClean="0">
                <a:ln>
                  <a:noFill/>
                </a:ln>
                <a:solidFill>
                  <a:srgbClr val="FFFFFF"/>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dirty="0">
              <a:ln>
                <a:noFill/>
              </a:ln>
              <a:solidFill>
                <a:srgbClr val="FFFFFF"/>
              </a:solidFill>
              <a:effectLst/>
              <a:uLnTx/>
              <a:uFillTx/>
              <a:latin typeface="+mn-lt"/>
              <a:ea typeface="+mn-ea"/>
              <a:cs typeface="+mn-cs"/>
            </a:endParaRPr>
          </a:p>
        </p:txBody>
      </p:sp>
      <p:sp>
        <p:nvSpPr>
          <p:cNvPr id="59" name="Rectangle 58"/>
          <p:cNvSpPr/>
          <p:nvPr/>
        </p:nvSpPr>
        <p:spPr>
          <a:xfrm>
            <a:off x="0" y="5105400"/>
            <a:ext cx="533400" cy="569387"/>
          </a:xfrm>
          <a:prstGeom prst="rect">
            <a:avLst/>
          </a:prstGeom>
        </p:spPr>
        <p:txBody>
          <a:bodyPr wrap="square">
            <a:spAutoFit/>
          </a:bodyPr>
          <a:lstStyle/>
          <a:p>
            <a:r>
              <a:rPr lang="en-US" sz="31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ymbol" pitchFamily="18" charset="2"/>
              </a:rPr>
              <a:t>r</a:t>
            </a:r>
            <a:r>
              <a:rPr lang="en-US" sz="3100" i="1" baseline="-25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0" name="Rectangle 49"/>
          <p:cNvSpPr/>
          <p:nvPr/>
        </p:nvSpPr>
        <p:spPr>
          <a:xfrm>
            <a:off x="0" y="5983813"/>
            <a:ext cx="3810000" cy="569387"/>
          </a:xfrm>
          <a:prstGeom prst="rect">
            <a:avLst/>
          </a:prstGeom>
        </p:spPr>
        <p:txBody>
          <a:bodyPr wrap="square">
            <a:spAutoFit/>
          </a:bodyPr>
          <a:lstStyle/>
          <a:p>
            <a:r>
              <a:rPr lang="en-US" sz="3100" dirty="0" smtClean="0"/>
              <a:t>Ward-</a:t>
            </a:r>
            <a:r>
              <a:rPr lang="en-US" sz="3100" dirty="0" err="1" smtClean="0"/>
              <a:t>Dür</a:t>
            </a:r>
            <a:r>
              <a:rPr lang="en-US" sz="3100" dirty="0" smtClean="0"/>
              <a:t> BRDF:</a:t>
            </a:r>
          </a:p>
        </p:txBody>
      </p:sp>
      <p:sp>
        <p:nvSpPr>
          <p:cNvPr id="55" name="Rectangle 54"/>
          <p:cNvSpPr/>
          <p:nvPr/>
        </p:nvSpPr>
        <p:spPr>
          <a:xfrm>
            <a:off x="3048000" y="5983813"/>
            <a:ext cx="533400" cy="569387"/>
          </a:xfrm>
          <a:prstGeom prst="rect">
            <a:avLst/>
          </a:prstGeom>
        </p:spPr>
        <p:txBody>
          <a:bodyPr wrap="square">
            <a:spAutoFit/>
          </a:bodyPr>
          <a:lstStyle/>
          <a:p>
            <a:pPr algn="ctr"/>
            <a:r>
              <a:rPr lang="en-US" sz="31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ymbol" pitchFamily="18" charset="2"/>
              </a:rPr>
              <a:t>r</a:t>
            </a:r>
            <a:r>
              <a:rPr lang="en-US" sz="3100" i="1" baseline="-25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a:t>
            </a:r>
            <a:r>
              <a:rPr lang="en-US" sz="3100" i="1" baseline="-25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sz="3100" dirty="0" smtClean="0"/>
          </a:p>
        </p:txBody>
      </p:sp>
      <p:sp>
        <p:nvSpPr>
          <p:cNvPr id="65" name="Rectangle 64"/>
          <p:cNvSpPr/>
          <p:nvPr/>
        </p:nvSpPr>
        <p:spPr>
          <a:xfrm>
            <a:off x="3695700" y="5983813"/>
            <a:ext cx="457200" cy="569387"/>
          </a:xfrm>
          <a:prstGeom prst="rect">
            <a:avLst/>
          </a:prstGeom>
        </p:spPr>
        <p:txBody>
          <a:bodyPr wrap="square">
            <a:spAutoFit/>
          </a:bodyPr>
          <a:lstStyle/>
          <a:p>
            <a:pPr algn="ct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ymbol" pitchFamily="18" charset="2"/>
              </a:rPr>
              <a:t>a</a:t>
            </a:r>
            <a:endParaRPr lang="en-US" sz="3100" dirty="0" smtClean="0"/>
          </a:p>
        </p:txBody>
      </p:sp>
      <p:sp>
        <p:nvSpPr>
          <p:cNvPr id="66" name="Rectangle 65"/>
          <p:cNvSpPr/>
          <p:nvPr/>
        </p:nvSpPr>
        <p:spPr>
          <a:xfrm>
            <a:off x="4267200" y="5983813"/>
            <a:ext cx="609599" cy="569387"/>
          </a:xfrm>
          <a:prstGeom prst="rect">
            <a:avLst/>
          </a:prstGeom>
        </p:spPr>
        <p:txBody>
          <a:bodyPr wrap="square">
            <a:spAutoFit/>
          </a:bodyPr>
          <a:lstStyle/>
          <a:p>
            <a:pPr algn="ct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ymbol" pitchFamily="18" charset="2"/>
              </a:rPr>
              <a:t>r</a:t>
            </a:r>
            <a:r>
              <a:rPr lang="en-US" sz="3100" i="1" baseline="-25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t>
            </a:r>
            <a:endParaRPr lang="en-US" sz="3100" dirty="0" smtClean="0"/>
          </a:p>
        </p:txBody>
      </p:sp>
      <p:sp>
        <p:nvSpPr>
          <p:cNvPr id="67" name="Rectangle 66"/>
          <p:cNvSpPr/>
          <p:nvPr/>
        </p:nvSpPr>
        <p:spPr>
          <a:xfrm>
            <a:off x="5562600" y="5968425"/>
            <a:ext cx="3581400" cy="584775"/>
          </a:xfrm>
          <a:prstGeom prst="rect">
            <a:avLst/>
          </a:prstGeom>
        </p:spPr>
        <p:txBody>
          <a:bodyPr wrap="square">
            <a:spAutoFit/>
          </a:bodyPr>
          <a:lstStyle/>
          <a:p>
            <a:pPr algn="ctr"/>
            <a:r>
              <a:rPr lang="en-US" sz="31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specular</a:t>
            </a: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reflectivity</a:t>
            </a:r>
          </a:p>
        </p:txBody>
      </p:sp>
      <p:sp>
        <p:nvSpPr>
          <p:cNvPr id="68" name="Rectangle 67"/>
          <p:cNvSpPr/>
          <p:nvPr/>
        </p:nvSpPr>
        <p:spPr bwMode="auto">
          <a:xfrm>
            <a:off x="2971800" y="6019800"/>
            <a:ext cx="685800" cy="6096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37" name="Straight Connector 36"/>
          <p:cNvCxnSpPr/>
          <p:nvPr/>
        </p:nvCxnSpPr>
        <p:spPr bwMode="auto">
          <a:xfrm>
            <a:off x="0" y="57150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p:spPr>
      </p:cxnSp>
      <p:grpSp>
        <p:nvGrpSpPr>
          <p:cNvPr id="70" name="Group 69"/>
          <p:cNvGrpSpPr/>
          <p:nvPr/>
        </p:nvGrpSpPr>
        <p:grpSpPr>
          <a:xfrm>
            <a:off x="502920" y="1066800"/>
            <a:ext cx="3200400" cy="4607987"/>
            <a:chOff x="502920" y="1066800"/>
            <a:chExt cx="3200400" cy="4607987"/>
          </a:xfrm>
        </p:grpSpPr>
        <p:sp>
          <p:nvSpPr>
            <p:cNvPr id="25" name="Rectangle 24"/>
            <p:cNvSpPr/>
            <p:nvPr/>
          </p:nvSpPr>
          <p:spPr bwMode="auto">
            <a:xfrm>
              <a:off x="2148840" y="1066800"/>
              <a:ext cx="1554480" cy="4572000"/>
            </a:xfrm>
            <a:prstGeom prst="rect">
              <a:avLst/>
            </a:prstGeom>
            <a:solidFill>
              <a:schemeClr val="bg2">
                <a:lumMod val="40000"/>
                <a:lumOff val="60000"/>
              </a:schemeClr>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tx1"/>
                </a:solidFill>
                <a:latin typeface="Arial" charset="0"/>
              </a:endParaRPr>
            </a:p>
          </p:txBody>
        </p:sp>
        <p:sp>
          <p:nvSpPr>
            <p:cNvPr id="24" name="Rectangle 23"/>
            <p:cNvSpPr/>
            <p:nvPr/>
          </p:nvSpPr>
          <p:spPr bwMode="auto">
            <a:xfrm>
              <a:off x="502920" y="1066800"/>
              <a:ext cx="1554480" cy="4572000"/>
            </a:xfrm>
            <a:prstGeom prst="rect">
              <a:avLst/>
            </a:prstGeom>
            <a:solidFill>
              <a:schemeClr val="bg2">
                <a:lumMod val="40000"/>
                <a:lumOff val="60000"/>
              </a:schemeClr>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tx1"/>
                </a:solidFill>
                <a:latin typeface="Arial" charset="0"/>
              </a:endParaRPr>
            </a:p>
          </p:txBody>
        </p:sp>
        <p:sp>
          <p:nvSpPr>
            <p:cNvPr id="47" name="Rectangle 46"/>
            <p:cNvSpPr/>
            <p:nvPr/>
          </p:nvSpPr>
          <p:spPr>
            <a:xfrm>
              <a:off x="685800" y="5141387"/>
              <a:ext cx="1219200" cy="533400"/>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0.22</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71" name="Group 70"/>
          <p:cNvGrpSpPr/>
          <p:nvPr/>
        </p:nvGrpSpPr>
        <p:grpSpPr>
          <a:xfrm>
            <a:off x="3794760" y="1066800"/>
            <a:ext cx="4846321" cy="4607987"/>
            <a:chOff x="3794760" y="1066800"/>
            <a:chExt cx="4846321" cy="4607987"/>
          </a:xfrm>
        </p:grpSpPr>
        <p:sp>
          <p:nvSpPr>
            <p:cNvPr id="26" name="Rectangle 25"/>
            <p:cNvSpPr/>
            <p:nvPr/>
          </p:nvSpPr>
          <p:spPr bwMode="auto">
            <a:xfrm>
              <a:off x="7086601" y="1066800"/>
              <a:ext cx="1554480" cy="4572000"/>
            </a:xfrm>
            <a:prstGeom prst="rect">
              <a:avLst/>
            </a:prstGeom>
            <a:solidFill>
              <a:schemeClr val="accent4">
                <a:lumMod val="5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tx1"/>
                </a:solidFill>
                <a:latin typeface="Arial" charset="0"/>
              </a:endParaRPr>
            </a:p>
          </p:txBody>
        </p:sp>
        <p:sp>
          <p:nvSpPr>
            <p:cNvPr id="27" name="Rectangle 26"/>
            <p:cNvSpPr/>
            <p:nvPr/>
          </p:nvSpPr>
          <p:spPr bwMode="auto">
            <a:xfrm>
              <a:off x="3794760" y="1066800"/>
              <a:ext cx="1554480" cy="4572000"/>
            </a:xfrm>
            <a:prstGeom prst="rect">
              <a:avLst/>
            </a:prstGeom>
            <a:solidFill>
              <a:schemeClr val="accent4">
                <a:lumMod val="5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tx1"/>
                </a:solidFill>
                <a:latin typeface="Arial" charset="0"/>
              </a:endParaRPr>
            </a:p>
          </p:txBody>
        </p:sp>
        <p:sp>
          <p:nvSpPr>
            <p:cNvPr id="28" name="Rectangle 27"/>
            <p:cNvSpPr/>
            <p:nvPr/>
          </p:nvSpPr>
          <p:spPr bwMode="auto">
            <a:xfrm>
              <a:off x="5440680" y="1066800"/>
              <a:ext cx="1554480" cy="4572000"/>
            </a:xfrm>
            <a:prstGeom prst="rect">
              <a:avLst/>
            </a:prstGeom>
            <a:solidFill>
              <a:schemeClr val="accent4">
                <a:lumMod val="5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tx1"/>
                </a:solidFill>
                <a:latin typeface="Arial" charset="0"/>
              </a:endParaRPr>
            </a:p>
          </p:txBody>
        </p:sp>
        <p:sp>
          <p:nvSpPr>
            <p:cNvPr id="48" name="Rectangle 47"/>
            <p:cNvSpPr/>
            <p:nvPr/>
          </p:nvSpPr>
          <p:spPr>
            <a:xfrm>
              <a:off x="3962400" y="5105400"/>
              <a:ext cx="1219200" cy="569387"/>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0.033</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pic>
        <p:nvPicPr>
          <p:cNvPr id="2052" name="Picture 4"/>
          <p:cNvPicPr>
            <a:picLocks noChangeAspect="1" noChangeArrowheads="1"/>
          </p:cNvPicPr>
          <p:nvPr/>
        </p:nvPicPr>
        <p:blipFill>
          <a:blip r:embed="rId3" cstate="print"/>
          <a:srcRect/>
          <a:stretch>
            <a:fillRect/>
          </a:stretch>
        </p:blipFill>
        <p:spPr bwMode="auto">
          <a:xfrm>
            <a:off x="457200" y="1143000"/>
            <a:ext cx="8258176" cy="1656917"/>
          </a:xfrm>
          <a:prstGeom prst="rect">
            <a:avLst/>
          </a:prstGeom>
          <a:noFill/>
          <a:ln w="9525">
            <a:noFill/>
            <a:miter lim="800000"/>
            <a:headEnd/>
            <a:tailEnd/>
          </a:ln>
        </p:spPr>
      </p:pic>
      <p:cxnSp>
        <p:nvCxnSpPr>
          <p:cNvPr id="36" name="Straight Connector 35"/>
          <p:cNvCxnSpPr/>
          <p:nvPr/>
        </p:nvCxnSpPr>
        <p:spPr bwMode="auto">
          <a:xfrm>
            <a:off x="0" y="51816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p:spPr>
      </p:cxnSp>
      <p:sp>
        <p:nvSpPr>
          <p:cNvPr id="87" name="TextBox 86"/>
          <p:cNvSpPr txBox="1"/>
          <p:nvPr/>
        </p:nvSpPr>
        <p:spPr>
          <a:xfrm>
            <a:off x="524184" y="2819400"/>
            <a:ext cx="1585692" cy="1046440"/>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etal</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mooth </a:t>
            </a:r>
          </a:p>
        </p:txBody>
      </p:sp>
      <p:sp>
        <p:nvSpPr>
          <p:cNvPr id="88" name="TextBox 87"/>
          <p:cNvSpPr txBox="1"/>
          <p:nvPr/>
        </p:nvSpPr>
        <p:spPr>
          <a:xfrm>
            <a:off x="3805306" y="2819400"/>
            <a:ext cx="1590500" cy="1384995"/>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Dielectric</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lack</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mooth </a:t>
            </a:r>
          </a:p>
        </p:txBody>
      </p:sp>
      <p:sp>
        <p:nvSpPr>
          <p:cNvPr id="89" name="TextBox 88"/>
          <p:cNvSpPr txBox="1"/>
          <p:nvPr/>
        </p:nvSpPr>
        <p:spPr>
          <a:xfrm>
            <a:off x="5429255" y="2819400"/>
            <a:ext cx="1590500" cy="1384995"/>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Dielectric</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lack</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ough </a:t>
            </a:r>
          </a:p>
        </p:txBody>
      </p:sp>
      <p:sp>
        <p:nvSpPr>
          <p:cNvPr id="90" name="TextBox 89"/>
          <p:cNvSpPr txBox="1"/>
          <p:nvPr/>
        </p:nvSpPr>
        <p:spPr>
          <a:xfrm>
            <a:off x="7081906" y="2819400"/>
            <a:ext cx="1590500" cy="1384995"/>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Dielectric</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ray</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mooth </a:t>
            </a:r>
          </a:p>
        </p:txBody>
      </p:sp>
      <p:sp>
        <p:nvSpPr>
          <p:cNvPr id="91" name="TextBox 90"/>
          <p:cNvSpPr txBox="1"/>
          <p:nvPr/>
        </p:nvSpPr>
        <p:spPr>
          <a:xfrm>
            <a:off x="2343188" y="2819400"/>
            <a:ext cx="1195585" cy="954107"/>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etal</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ough</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1000"/>
                                        <p:tgtEl>
                                          <p:spTgt spid="7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fade">
                                      <p:cBhvr>
                                        <p:cTn id="21"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bwMode="auto">
          <a:xfrm>
            <a:off x="7086601" y="5257800"/>
            <a:ext cx="1554480" cy="381000"/>
          </a:xfrm>
          <a:prstGeom prst="rect">
            <a:avLst/>
          </a:prstGeom>
          <a:solidFill>
            <a:schemeClr val="accent4">
              <a:lumMod val="5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tx1"/>
              </a:solidFill>
              <a:latin typeface="Arial" charset="0"/>
            </a:endParaRPr>
          </a:p>
        </p:txBody>
      </p:sp>
      <p:sp>
        <p:nvSpPr>
          <p:cNvPr id="70" name="Rectangle 69"/>
          <p:cNvSpPr/>
          <p:nvPr/>
        </p:nvSpPr>
        <p:spPr bwMode="auto">
          <a:xfrm>
            <a:off x="3794760" y="5257800"/>
            <a:ext cx="1554480" cy="381000"/>
          </a:xfrm>
          <a:prstGeom prst="rect">
            <a:avLst/>
          </a:prstGeom>
          <a:solidFill>
            <a:schemeClr val="accent4">
              <a:lumMod val="5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tx1"/>
              </a:solidFill>
              <a:latin typeface="Arial" charset="0"/>
            </a:endParaRPr>
          </a:p>
        </p:txBody>
      </p:sp>
      <p:sp>
        <p:nvSpPr>
          <p:cNvPr id="71" name="Rectangle 70"/>
          <p:cNvSpPr/>
          <p:nvPr/>
        </p:nvSpPr>
        <p:spPr bwMode="auto">
          <a:xfrm>
            <a:off x="5440680" y="5257800"/>
            <a:ext cx="1554480" cy="381000"/>
          </a:xfrm>
          <a:prstGeom prst="rect">
            <a:avLst/>
          </a:prstGeom>
          <a:solidFill>
            <a:schemeClr val="accent4">
              <a:lumMod val="5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tx1"/>
              </a:solidFill>
              <a:latin typeface="Arial" charset="0"/>
            </a:endParaRPr>
          </a:p>
        </p:txBody>
      </p:sp>
      <p:sp>
        <p:nvSpPr>
          <p:cNvPr id="66" name="Rectangle 65"/>
          <p:cNvSpPr/>
          <p:nvPr/>
        </p:nvSpPr>
        <p:spPr bwMode="auto">
          <a:xfrm>
            <a:off x="2148840" y="5257800"/>
            <a:ext cx="1554480" cy="381000"/>
          </a:xfrm>
          <a:prstGeom prst="rect">
            <a:avLst/>
          </a:prstGeom>
          <a:solidFill>
            <a:schemeClr val="bg2">
              <a:lumMod val="40000"/>
              <a:lumOff val="60000"/>
            </a:schemeClr>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tx1"/>
              </a:solidFill>
              <a:latin typeface="Arial" charset="0"/>
            </a:endParaRPr>
          </a:p>
        </p:txBody>
      </p:sp>
      <p:sp>
        <p:nvSpPr>
          <p:cNvPr id="67" name="Rectangle 66"/>
          <p:cNvSpPr/>
          <p:nvPr/>
        </p:nvSpPr>
        <p:spPr bwMode="auto">
          <a:xfrm>
            <a:off x="502920" y="5257800"/>
            <a:ext cx="1554480" cy="381000"/>
          </a:xfrm>
          <a:prstGeom prst="rect">
            <a:avLst/>
          </a:prstGeom>
          <a:solidFill>
            <a:schemeClr val="bg2">
              <a:lumMod val="40000"/>
              <a:lumOff val="60000"/>
            </a:schemeClr>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tx1"/>
              </a:solidFill>
              <a:latin typeface="Arial" charset="0"/>
            </a:endParaRP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18</a:t>
            </a:fld>
            <a:endParaRPr lang="en-US" dirty="0">
              <a:solidFill>
                <a:srgbClr val="FFFFFF"/>
              </a:solidFill>
            </a:endParaRPr>
          </a:p>
        </p:txBody>
      </p:sp>
      <p:sp>
        <p:nvSpPr>
          <p:cNvPr id="4" name="Title 3"/>
          <p:cNvSpPr>
            <a:spLocks noGrp="1"/>
          </p:cNvSpPr>
          <p:nvPr>
            <p:ph type="title"/>
          </p:nvPr>
        </p:nvSpPr>
        <p:spPr/>
        <p:txBody>
          <a:bodyPr/>
          <a:lstStyle/>
          <a:p>
            <a:r>
              <a:rPr lang="en-US" dirty="0" smtClean="0"/>
              <a:t>Test objects – Materials</a:t>
            </a:r>
            <a:endParaRPr lang="en-US" dirty="0"/>
          </a:p>
        </p:txBody>
      </p:sp>
      <p:grpSp>
        <p:nvGrpSpPr>
          <p:cNvPr id="91" name="Group 90"/>
          <p:cNvGrpSpPr/>
          <p:nvPr/>
        </p:nvGrpSpPr>
        <p:grpSpPr>
          <a:xfrm>
            <a:off x="502920" y="1066800"/>
            <a:ext cx="8138161" cy="4074587"/>
            <a:chOff x="502920" y="1066800"/>
            <a:chExt cx="8138161" cy="4074587"/>
          </a:xfrm>
        </p:grpSpPr>
        <p:sp>
          <p:nvSpPr>
            <p:cNvPr id="23" name="Rectangle 22"/>
            <p:cNvSpPr/>
            <p:nvPr/>
          </p:nvSpPr>
          <p:spPr bwMode="auto">
            <a:xfrm>
              <a:off x="7086601" y="1066800"/>
              <a:ext cx="1554480" cy="4038600"/>
            </a:xfrm>
            <a:prstGeom prst="rect">
              <a:avLst/>
            </a:prstGeom>
            <a:solidFill>
              <a:schemeClr val="bg2">
                <a:lumMod val="60000"/>
                <a:lumOff val="40000"/>
              </a:schemeClr>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2" name="Rectangle 21"/>
            <p:cNvSpPr/>
            <p:nvPr/>
          </p:nvSpPr>
          <p:spPr bwMode="auto">
            <a:xfrm>
              <a:off x="502920" y="1066800"/>
              <a:ext cx="1554480" cy="4038600"/>
            </a:xfrm>
            <a:prstGeom prst="rect">
              <a:avLst/>
            </a:prstGeom>
            <a:solidFill>
              <a:schemeClr val="bg2">
                <a:lumMod val="60000"/>
                <a:lumOff val="40000"/>
              </a:schemeClr>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0" name="Rectangle 29"/>
            <p:cNvSpPr/>
            <p:nvPr/>
          </p:nvSpPr>
          <p:spPr bwMode="auto">
            <a:xfrm>
              <a:off x="3794760" y="1066800"/>
              <a:ext cx="1554480" cy="4038600"/>
            </a:xfrm>
            <a:prstGeom prst="rect">
              <a:avLst/>
            </a:prstGeom>
            <a:solidFill>
              <a:schemeClr val="bg2">
                <a:lumMod val="60000"/>
                <a:lumOff val="40000"/>
              </a:schemeClr>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2" name="Rectangle 81"/>
            <p:cNvSpPr/>
            <p:nvPr/>
          </p:nvSpPr>
          <p:spPr>
            <a:xfrm>
              <a:off x="533400" y="4572000"/>
              <a:ext cx="1524000" cy="569387"/>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0.05</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88" name="Rectangle 87"/>
          <p:cNvSpPr/>
          <p:nvPr/>
        </p:nvSpPr>
        <p:spPr>
          <a:xfrm>
            <a:off x="0" y="4572000"/>
            <a:ext cx="533400" cy="569387"/>
          </a:xfrm>
          <a:prstGeom prst="rect">
            <a:avLst/>
          </a:prstGeom>
        </p:spPr>
        <p:txBody>
          <a:bodyPr wrap="square">
            <a:spAutoFit/>
          </a:bodyPr>
          <a:lstStyle/>
          <a:p>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ymbol" pitchFamily="18" charset="2"/>
              </a:rPr>
              <a:t>a</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1" name="Rectangle 50"/>
          <p:cNvSpPr/>
          <p:nvPr/>
        </p:nvSpPr>
        <p:spPr>
          <a:xfrm>
            <a:off x="0" y="5983813"/>
            <a:ext cx="3810000" cy="569387"/>
          </a:xfrm>
          <a:prstGeom prst="rect">
            <a:avLst/>
          </a:prstGeom>
        </p:spPr>
        <p:txBody>
          <a:bodyPr wrap="square">
            <a:spAutoFit/>
          </a:bodyPr>
          <a:lstStyle/>
          <a:p>
            <a:r>
              <a:rPr lang="en-US" sz="3100" dirty="0" smtClean="0"/>
              <a:t>Ward-</a:t>
            </a:r>
            <a:r>
              <a:rPr lang="en-US" sz="3100" dirty="0" err="1" smtClean="0"/>
              <a:t>Dür</a:t>
            </a:r>
            <a:r>
              <a:rPr lang="en-US" sz="3100" dirty="0" smtClean="0"/>
              <a:t> BRDF:</a:t>
            </a:r>
          </a:p>
        </p:txBody>
      </p:sp>
      <p:sp>
        <p:nvSpPr>
          <p:cNvPr id="52" name="Rectangle 51"/>
          <p:cNvSpPr/>
          <p:nvPr/>
        </p:nvSpPr>
        <p:spPr>
          <a:xfrm>
            <a:off x="3048000" y="5983813"/>
            <a:ext cx="533400" cy="569387"/>
          </a:xfrm>
          <a:prstGeom prst="rect">
            <a:avLst/>
          </a:prstGeom>
        </p:spPr>
        <p:txBody>
          <a:bodyPr wrap="square">
            <a:spAutoFit/>
          </a:bodyPr>
          <a:lstStyle/>
          <a:p>
            <a:pPr algn="ctr"/>
            <a:r>
              <a:rPr lang="en-US" sz="31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ymbol" pitchFamily="18" charset="2"/>
              </a:rPr>
              <a:t>r</a:t>
            </a:r>
            <a:r>
              <a:rPr lang="en-US" sz="3100" i="1" baseline="-25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a:t>
            </a:r>
            <a:r>
              <a:rPr lang="en-US" sz="3100" i="1" baseline="-25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sz="3100" dirty="0" smtClean="0"/>
          </a:p>
        </p:txBody>
      </p:sp>
      <p:sp>
        <p:nvSpPr>
          <p:cNvPr id="53" name="Rectangle 52"/>
          <p:cNvSpPr/>
          <p:nvPr/>
        </p:nvSpPr>
        <p:spPr>
          <a:xfrm>
            <a:off x="3695700" y="5983813"/>
            <a:ext cx="457200" cy="569387"/>
          </a:xfrm>
          <a:prstGeom prst="rect">
            <a:avLst/>
          </a:prstGeom>
        </p:spPr>
        <p:txBody>
          <a:bodyPr wrap="square">
            <a:spAutoFit/>
          </a:bodyPr>
          <a:lstStyle/>
          <a:p>
            <a:pPr algn="ct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ymbol" pitchFamily="18" charset="2"/>
              </a:rPr>
              <a:t>a</a:t>
            </a:r>
            <a:endParaRPr lang="en-US" sz="3100" dirty="0" smtClean="0"/>
          </a:p>
        </p:txBody>
      </p:sp>
      <p:sp>
        <p:nvSpPr>
          <p:cNvPr id="54" name="Rectangle 53"/>
          <p:cNvSpPr/>
          <p:nvPr/>
        </p:nvSpPr>
        <p:spPr>
          <a:xfrm>
            <a:off x="4267200" y="5983813"/>
            <a:ext cx="609599" cy="569387"/>
          </a:xfrm>
          <a:prstGeom prst="rect">
            <a:avLst/>
          </a:prstGeom>
        </p:spPr>
        <p:txBody>
          <a:bodyPr wrap="square">
            <a:spAutoFit/>
          </a:bodyPr>
          <a:lstStyle/>
          <a:p>
            <a:pPr algn="ct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ymbol" pitchFamily="18" charset="2"/>
              </a:rPr>
              <a:t>r</a:t>
            </a:r>
            <a:r>
              <a:rPr lang="en-US" sz="3100" i="1" baseline="-25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t>
            </a:r>
            <a:endParaRPr lang="en-US" sz="3100" dirty="0" smtClean="0"/>
          </a:p>
        </p:txBody>
      </p:sp>
      <p:sp>
        <p:nvSpPr>
          <p:cNvPr id="55" name="Rectangle 54"/>
          <p:cNvSpPr/>
          <p:nvPr/>
        </p:nvSpPr>
        <p:spPr>
          <a:xfrm>
            <a:off x="5562600" y="5968425"/>
            <a:ext cx="3581400" cy="584775"/>
          </a:xfrm>
          <a:prstGeom prst="rect">
            <a:avLst/>
          </a:prstGeom>
        </p:spPr>
        <p:txBody>
          <a:bodyPr wrap="square">
            <a:spAutoFit/>
          </a:bodyPr>
          <a:lstStyle/>
          <a:p>
            <a:pPr algn="ct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surface roughness</a:t>
            </a:r>
          </a:p>
        </p:txBody>
      </p:sp>
      <p:sp>
        <p:nvSpPr>
          <p:cNvPr id="57" name="Rectangle 56"/>
          <p:cNvSpPr/>
          <p:nvPr/>
        </p:nvSpPr>
        <p:spPr bwMode="auto">
          <a:xfrm>
            <a:off x="3581400" y="6019800"/>
            <a:ext cx="685800" cy="6096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5" name="Rectangle 44"/>
          <p:cNvSpPr/>
          <p:nvPr/>
        </p:nvSpPr>
        <p:spPr>
          <a:xfrm>
            <a:off x="685800" y="5141387"/>
            <a:ext cx="1219200" cy="533400"/>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0.22</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0" name="Rectangle 59"/>
          <p:cNvSpPr/>
          <p:nvPr/>
        </p:nvSpPr>
        <p:spPr>
          <a:xfrm>
            <a:off x="0" y="5105400"/>
            <a:ext cx="533400" cy="569387"/>
          </a:xfrm>
          <a:prstGeom prst="rect">
            <a:avLst/>
          </a:prstGeom>
        </p:spPr>
        <p:txBody>
          <a:bodyPr wrap="square">
            <a:spAutoFit/>
          </a:bodyPr>
          <a:lstStyle/>
          <a:p>
            <a:r>
              <a:rPr lang="en-US" sz="31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ymbol" pitchFamily="18" charset="2"/>
              </a:rPr>
              <a:t>r</a:t>
            </a:r>
            <a:r>
              <a:rPr lang="en-US" sz="3100" i="1" baseline="-25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63" name="Straight Connector 62"/>
          <p:cNvCxnSpPr/>
          <p:nvPr/>
        </p:nvCxnSpPr>
        <p:spPr bwMode="auto">
          <a:xfrm>
            <a:off x="0" y="51816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p:spPr>
      </p:cxnSp>
      <p:cxnSp>
        <p:nvCxnSpPr>
          <p:cNvPr id="64" name="Straight Connector 63"/>
          <p:cNvCxnSpPr/>
          <p:nvPr/>
        </p:nvCxnSpPr>
        <p:spPr bwMode="auto">
          <a:xfrm>
            <a:off x="0" y="57150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p:spPr>
      </p:cxnSp>
      <p:sp>
        <p:nvSpPr>
          <p:cNvPr id="79" name="Rectangle 78"/>
          <p:cNvSpPr/>
          <p:nvPr/>
        </p:nvSpPr>
        <p:spPr>
          <a:xfrm>
            <a:off x="3962400" y="5105400"/>
            <a:ext cx="1219200" cy="569387"/>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0.033</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92" name="Group 91"/>
          <p:cNvGrpSpPr/>
          <p:nvPr/>
        </p:nvGrpSpPr>
        <p:grpSpPr>
          <a:xfrm>
            <a:off x="2148840" y="1066800"/>
            <a:ext cx="4846320" cy="4074587"/>
            <a:chOff x="2148840" y="1066800"/>
            <a:chExt cx="4846320" cy="4074587"/>
          </a:xfrm>
        </p:grpSpPr>
        <p:sp>
          <p:nvSpPr>
            <p:cNvPr id="33" name="Rectangle 32"/>
            <p:cNvSpPr/>
            <p:nvPr/>
          </p:nvSpPr>
          <p:spPr bwMode="auto">
            <a:xfrm>
              <a:off x="5440680" y="1066800"/>
              <a:ext cx="1554480" cy="4038600"/>
            </a:xfrm>
            <a:prstGeom prst="rect">
              <a:avLst/>
            </a:prstGeom>
            <a:solidFill>
              <a:schemeClr val="accent4">
                <a:lumMod val="75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2" name="Rectangle 31"/>
            <p:cNvSpPr/>
            <p:nvPr/>
          </p:nvSpPr>
          <p:spPr bwMode="auto">
            <a:xfrm>
              <a:off x="2148840" y="1066800"/>
              <a:ext cx="1554480" cy="4038600"/>
            </a:xfrm>
            <a:prstGeom prst="rect">
              <a:avLst/>
            </a:prstGeom>
            <a:solidFill>
              <a:schemeClr val="accent4">
                <a:lumMod val="75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3" name="Rectangle 82"/>
            <p:cNvSpPr/>
            <p:nvPr/>
          </p:nvSpPr>
          <p:spPr>
            <a:xfrm>
              <a:off x="2286000" y="4572000"/>
              <a:ext cx="1295400" cy="569387"/>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0.15</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pic>
        <p:nvPicPr>
          <p:cNvPr id="2052" name="Picture 4"/>
          <p:cNvPicPr>
            <a:picLocks noChangeAspect="1" noChangeArrowheads="1"/>
          </p:cNvPicPr>
          <p:nvPr/>
        </p:nvPicPr>
        <p:blipFill>
          <a:blip r:embed="rId3" cstate="print"/>
          <a:srcRect/>
          <a:stretch>
            <a:fillRect/>
          </a:stretch>
        </p:blipFill>
        <p:spPr bwMode="auto">
          <a:xfrm>
            <a:off x="457200" y="1143000"/>
            <a:ext cx="8258176" cy="1656917"/>
          </a:xfrm>
          <a:prstGeom prst="rect">
            <a:avLst/>
          </a:prstGeom>
          <a:noFill/>
          <a:ln w="9525">
            <a:noFill/>
            <a:miter lim="800000"/>
            <a:headEnd/>
            <a:tailEnd/>
          </a:ln>
        </p:spPr>
      </p:pic>
      <p:cxnSp>
        <p:nvCxnSpPr>
          <p:cNvPr id="62" name="Straight Connector 61"/>
          <p:cNvCxnSpPr/>
          <p:nvPr/>
        </p:nvCxnSpPr>
        <p:spPr bwMode="auto">
          <a:xfrm>
            <a:off x="0" y="46482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p:spPr>
      </p:cxnSp>
      <p:sp>
        <p:nvSpPr>
          <p:cNvPr id="93" name="TextBox 92"/>
          <p:cNvSpPr txBox="1"/>
          <p:nvPr/>
        </p:nvSpPr>
        <p:spPr>
          <a:xfrm>
            <a:off x="524184" y="2819400"/>
            <a:ext cx="1585692" cy="1046440"/>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etal</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mooth </a:t>
            </a:r>
          </a:p>
        </p:txBody>
      </p:sp>
      <p:sp>
        <p:nvSpPr>
          <p:cNvPr id="94" name="TextBox 93"/>
          <p:cNvSpPr txBox="1"/>
          <p:nvPr/>
        </p:nvSpPr>
        <p:spPr>
          <a:xfrm>
            <a:off x="3805306" y="2819400"/>
            <a:ext cx="1590500" cy="1384995"/>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Dielectric</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lack</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mooth </a:t>
            </a:r>
          </a:p>
        </p:txBody>
      </p:sp>
      <p:sp>
        <p:nvSpPr>
          <p:cNvPr id="95" name="TextBox 94"/>
          <p:cNvSpPr txBox="1"/>
          <p:nvPr/>
        </p:nvSpPr>
        <p:spPr>
          <a:xfrm>
            <a:off x="5429255" y="2819400"/>
            <a:ext cx="1590500" cy="1384995"/>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Dielectric</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lack</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ough </a:t>
            </a:r>
          </a:p>
        </p:txBody>
      </p:sp>
      <p:sp>
        <p:nvSpPr>
          <p:cNvPr id="96" name="TextBox 95"/>
          <p:cNvSpPr txBox="1"/>
          <p:nvPr/>
        </p:nvSpPr>
        <p:spPr>
          <a:xfrm>
            <a:off x="7081906" y="2819400"/>
            <a:ext cx="1590500" cy="1384995"/>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Dielectric</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ray</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mooth </a:t>
            </a:r>
          </a:p>
        </p:txBody>
      </p:sp>
      <p:sp>
        <p:nvSpPr>
          <p:cNvPr id="97" name="TextBox 96"/>
          <p:cNvSpPr txBox="1"/>
          <p:nvPr/>
        </p:nvSpPr>
        <p:spPr>
          <a:xfrm>
            <a:off x="2343188" y="2819400"/>
            <a:ext cx="1195585" cy="954107"/>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etal</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ough</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childTnLst>
                                </p:cTn>
                              </p:par>
                              <p:par>
                                <p:cTn id="8" presetID="10"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1000"/>
                                        <p:tgtEl>
                                          <p:spTgt spid="62"/>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fade">
                                      <p:cBhvr>
                                        <p:cTn id="14" dur="1000"/>
                                        <p:tgtEl>
                                          <p:spTgt spid="91"/>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92"/>
                                        </p:tgtEl>
                                        <p:attrNameLst>
                                          <p:attrName>style.visibility</p:attrName>
                                        </p:attrNameLst>
                                      </p:cBhvr>
                                      <p:to>
                                        <p:strVal val="visible"/>
                                      </p:to>
                                    </p:set>
                                    <p:animEffect transition="in" filter="fade">
                                      <p:cBhvr>
                                        <p:cTn id="18"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Test objects – Materials</a:t>
            </a:r>
            <a:endParaRPr lang="en-US" dirty="0"/>
          </a:p>
        </p:txBody>
      </p:sp>
      <p:sp>
        <p:nvSpPr>
          <p:cNvPr id="76" name="Slide Number Placeholder 2"/>
          <p:cNvSpPr>
            <a:spLocks noGrp="1"/>
          </p:cNvSpPr>
          <p:nvPr>
            <p:ph type="sldNum" sz="quarter" idx="11"/>
          </p:nvPr>
        </p:nvSpPr>
        <p:spPr>
          <a:xfrm>
            <a:off x="7010400" y="6477000"/>
            <a:ext cx="2133600" cy="381000"/>
          </a:xfrm>
        </p:spPr>
        <p:txBody>
          <a:bodyPr/>
          <a:lstStyle/>
          <a:p>
            <a:pPr>
              <a:defRPr/>
            </a:pPr>
            <a:fld id="{436069EF-2218-4AB1-8D37-562BB864C219}" type="slidenum">
              <a:rPr lang="en-US" smtClean="0">
                <a:solidFill>
                  <a:srgbClr val="FFFFFF"/>
                </a:solidFill>
              </a:rPr>
              <a:pPr>
                <a:defRPr/>
              </a:pPr>
              <a:t>19</a:t>
            </a:fld>
            <a:endParaRPr lang="en-US" dirty="0">
              <a:solidFill>
                <a:srgbClr val="FFFFFF"/>
              </a:solidFill>
            </a:endParaRPr>
          </a:p>
        </p:txBody>
      </p:sp>
      <p:grpSp>
        <p:nvGrpSpPr>
          <p:cNvPr id="123" name="Group 122"/>
          <p:cNvGrpSpPr/>
          <p:nvPr/>
        </p:nvGrpSpPr>
        <p:grpSpPr>
          <a:xfrm>
            <a:off x="502920" y="1066800"/>
            <a:ext cx="6492240" cy="3541187"/>
            <a:chOff x="502920" y="1066800"/>
            <a:chExt cx="6492240" cy="3541187"/>
          </a:xfrm>
        </p:grpSpPr>
        <p:sp>
          <p:nvSpPr>
            <p:cNvPr id="29" name="Rectangle 28"/>
            <p:cNvSpPr/>
            <p:nvPr/>
          </p:nvSpPr>
          <p:spPr bwMode="auto">
            <a:xfrm>
              <a:off x="2148840" y="1066800"/>
              <a:ext cx="1554480" cy="3505200"/>
            </a:xfrm>
            <a:prstGeom prst="rect">
              <a:avLst/>
            </a:prstGeom>
            <a:solidFill>
              <a:srgbClr val="0070C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0" name="Rectangle 19"/>
            <p:cNvSpPr/>
            <p:nvPr/>
          </p:nvSpPr>
          <p:spPr bwMode="auto">
            <a:xfrm>
              <a:off x="3794760" y="1066800"/>
              <a:ext cx="1554480" cy="3505200"/>
            </a:xfrm>
            <a:prstGeom prst="rect">
              <a:avLst/>
            </a:prstGeom>
            <a:solidFill>
              <a:srgbClr val="0070C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3" name="Rectangle 22"/>
            <p:cNvSpPr/>
            <p:nvPr/>
          </p:nvSpPr>
          <p:spPr bwMode="auto">
            <a:xfrm>
              <a:off x="5440680" y="1066800"/>
              <a:ext cx="1554480" cy="3505200"/>
            </a:xfrm>
            <a:prstGeom prst="rect">
              <a:avLst/>
            </a:prstGeom>
            <a:solidFill>
              <a:srgbClr val="0070C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1" name="Rectangle 20"/>
            <p:cNvSpPr/>
            <p:nvPr/>
          </p:nvSpPr>
          <p:spPr bwMode="auto">
            <a:xfrm>
              <a:off x="502920" y="1066800"/>
              <a:ext cx="1554480" cy="3505200"/>
            </a:xfrm>
            <a:prstGeom prst="rect">
              <a:avLst/>
            </a:prstGeom>
            <a:solidFill>
              <a:srgbClr val="0070C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0" name="Rectangle 79"/>
            <p:cNvSpPr/>
            <p:nvPr/>
          </p:nvSpPr>
          <p:spPr>
            <a:xfrm>
              <a:off x="533400" y="4038600"/>
              <a:ext cx="1524000" cy="569387"/>
            </a:xfrm>
            <a:prstGeom prst="rect">
              <a:avLst/>
            </a:prstGeom>
          </p:spPr>
          <p:txBody>
            <a:bodyPr wrap="square">
              <a:spAutoFit/>
            </a:bodyPr>
            <a:lstStyle/>
            <a:p>
              <a:pPr algn="ct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0.03</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124" name="Group 123"/>
          <p:cNvGrpSpPr/>
          <p:nvPr/>
        </p:nvGrpSpPr>
        <p:grpSpPr>
          <a:xfrm>
            <a:off x="7086600" y="1066800"/>
            <a:ext cx="1554481" cy="3541187"/>
            <a:chOff x="7086600" y="1066800"/>
            <a:chExt cx="1554481" cy="3541187"/>
          </a:xfrm>
        </p:grpSpPr>
        <p:sp>
          <p:nvSpPr>
            <p:cNvPr id="26" name="Rectangle 25"/>
            <p:cNvSpPr/>
            <p:nvPr/>
          </p:nvSpPr>
          <p:spPr bwMode="auto">
            <a:xfrm>
              <a:off x="7086601" y="1066800"/>
              <a:ext cx="1554480" cy="3505200"/>
            </a:xfrm>
            <a:prstGeom prst="rect">
              <a:avLst/>
            </a:prstGeom>
            <a:solidFill>
              <a:schemeClr val="accent4">
                <a:lumMod val="9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5" name="Rectangle 84"/>
            <p:cNvSpPr/>
            <p:nvPr/>
          </p:nvSpPr>
          <p:spPr>
            <a:xfrm>
              <a:off x="7086600" y="4038600"/>
              <a:ext cx="1524000" cy="569387"/>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0.19</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86" name="Rectangle 85"/>
          <p:cNvSpPr/>
          <p:nvPr/>
        </p:nvSpPr>
        <p:spPr>
          <a:xfrm>
            <a:off x="0" y="4038600"/>
            <a:ext cx="609600" cy="569387"/>
          </a:xfrm>
          <a:prstGeom prst="rect">
            <a:avLst/>
          </a:prstGeom>
        </p:spPr>
        <p:txBody>
          <a:bodyPr wrap="square">
            <a:spAutoFit/>
          </a:bodyPr>
          <a:lstStyle/>
          <a:p>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ymbol" pitchFamily="18" charset="2"/>
              </a:rPr>
              <a:t>r</a:t>
            </a:r>
            <a:r>
              <a:rPr lang="en-US" sz="3100" i="1" baseline="-25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052" name="Picture 4"/>
          <p:cNvPicPr>
            <a:picLocks noChangeAspect="1" noChangeArrowheads="1"/>
          </p:cNvPicPr>
          <p:nvPr/>
        </p:nvPicPr>
        <p:blipFill>
          <a:blip r:embed="rId3" cstate="print"/>
          <a:srcRect/>
          <a:stretch>
            <a:fillRect/>
          </a:stretch>
        </p:blipFill>
        <p:spPr bwMode="auto">
          <a:xfrm>
            <a:off x="457200" y="1143000"/>
            <a:ext cx="8258176" cy="1656917"/>
          </a:xfrm>
          <a:prstGeom prst="rect">
            <a:avLst/>
          </a:prstGeom>
          <a:noFill/>
          <a:ln w="9525">
            <a:noFill/>
            <a:miter lim="800000"/>
            <a:headEnd/>
            <a:tailEnd/>
          </a:ln>
        </p:spPr>
      </p:pic>
      <p:sp>
        <p:nvSpPr>
          <p:cNvPr id="96" name="Rectangle 95"/>
          <p:cNvSpPr/>
          <p:nvPr/>
        </p:nvSpPr>
        <p:spPr>
          <a:xfrm>
            <a:off x="0" y="5983813"/>
            <a:ext cx="3810000" cy="569387"/>
          </a:xfrm>
          <a:prstGeom prst="rect">
            <a:avLst/>
          </a:prstGeom>
        </p:spPr>
        <p:txBody>
          <a:bodyPr wrap="square">
            <a:spAutoFit/>
          </a:bodyPr>
          <a:lstStyle/>
          <a:p>
            <a:r>
              <a:rPr lang="en-US" sz="3100" dirty="0" smtClean="0"/>
              <a:t>Ward-</a:t>
            </a:r>
            <a:r>
              <a:rPr lang="en-US" sz="3100" dirty="0" err="1" smtClean="0"/>
              <a:t>Dür</a:t>
            </a:r>
            <a:r>
              <a:rPr lang="en-US" sz="3100" dirty="0" smtClean="0"/>
              <a:t> BRDF:</a:t>
            </a:r>
          </a:p>
        </p:txBody>
      </p:sp>
      <p:sp>
        <p:nvSpPr>
          <p:cNvPr id="97" name="Rectangle 96"/>
          <p:cNvSpPr/>
          <p:nvPr/>
        </p:nvSpPr>
        <p:spPr>
          <a:xfrm>
            <a:off x="3048000" y="5983813"/>
            <a:ext cx="533400" cy="569387"/>
          </a:xfrm>
          <a:prstGeom prst="rect">
            <a:avLst/>
          </a:prstGeom>
        </p:spPr>
        <p:txBody>
          <a:bodyPr wrap="square">
            <a:spAutoFit/>
          </a:bodyPr>
          <a:lstStyle/>
          <a:p>
            <a:pPr algn="ctr"/>
            <a:r>
              <a:rPr lang="en-US" sz="31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ymbol" pitchFamily="18" charset="2"/>
              </a:rPr>
              <a:t>r</a:t>
            </a:r>
            <a:r>
              <a:rPr lang="en-US" sz="3100" i="1" baseline="-25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a:t>
            </a:r>
            <a:r>
              <a:rPr lang="en-US" sz="3100" i="1" baseline="-25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sz="3100" dirty="0" smtClean="0"/>
          </a:p>
        </p:txBody>
      </p:sp>
      <p:sp>
        <p:nvSpPr>
          <p:cNvPr id="98" name="Rectangle 97"/>
          <p:cNvSpPr/>
          <p:nvPr/>
        </p:nvSpPr>
        <p:spPr>
          <a:xfrm>
            <a:off x="3695700" y="5983813"/>
            <a:ext cx="457200" cy="569387"/>
          </a:xfrm>
          <a:prstGeom prst="rect">
            <a:avLst/>
          </a:prstGeom>
        </p:spPr>
        <p:txBody>
          <a:bodyPr wrap="square">
            <a:spAutoFit/>
          </a:bodyPr>
          <a:lstStyle/>
          <a:p>
            <a:pPr algn="ct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ymbol" pitchFamily="18" charset="2"/>
              </a:rPr>
              <a:t>a</a:t>
            </a:r>
            <a:endParaRPr lang="en-US" sz="3100" dirty="0" smtClean="0"/>
          </a:p>
        </p:txBody>
      </p:sp>
      <p:sp>
        <p:nvSpPr>
          <p:cNvPr id="99" name="Rectangle 98"/>
          <p:cNvSpPr/>
          <p:nvPr/>
        </p:nvSpPr>
        <p:spPr>
          <a:xfrm>
            <a:off x="4267200" y="5983813"/>
            <a:ext cx="609599" cy="569387"/>
          </a:xfrm>
          <a:prstGeom prst="rect">
            <a:avLst/>
          </a:prstGeom>
        </p:spPr>
        <p:txBody>
          <a:bodyPr wrap="square">
            <a:spAutoFit/>
          </a:bodyPr>
          <a:lstStyle/>
          <a:p>
            <a:pPr algn="ct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ymbol" pitchFamily="18" charset="2"/>
              </a:rPr>
              <a:t>r</a:t>
            </a:r>
            <a:r>
              <a:rPr lang="en-US" sz="3100" i="1" baseline="-25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t>
            </a:r>
            <a:endParaRPr lang="en-US" sz="3100" dirty="0" smtClean="0"/>
          </a:p>
        </p:txBody>
      </p:sp>
      <p:sp>
        <p:nvSpPr>
          <p:cNvPr id="100" name="Rectangle 99"/>
          <p:cNvSpPr/>
          <p:nvPr/>
        </p:nvSpPr>
        <p:spPr>
          <a:xfrm>
            <a:off x="5562600" y="5968425"/>
            <a:ext cx="3581400" cy="569387"/>
          </a:xfrm>
          <a:prstGeom prst="rect">
            <a:avLst/>
          </a:prstGeom>
        </p:spPr>
        <p:txBody>
          <a:bodyPr wrap="square">
            <a:spAutoFit/>
          </a:bodyPr>
          <a:lstStyle/>
          <a:p>
            <a:pPr algn="ct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diffuse reflectivity</a:t>
            </a:r>
          </a:p>
        </p:txBody>
      </p:sp>
      <p:sp>
        <p:nvSpPr>
          <p:cNvPr id="101" name="Rectangle 100"/>
          <p:cNvSpPr/>
          <p:nvPr/>
        </p:nvSpPr>
        <p:spPr bwMode="auto">
          <a:xfrm>
            <a:off x="4231944" y="6019800"/>
            <a:ext cx="685800" cy="6096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5" name="Rectangle 54"/>
          <p:cNvSpPr/>
          <p:nvPr/>
        </p:nvSpPr>
        <p:spPr bwMode="auto">
          <a:xfrm>
            <a:off x="7086601" y="5257800"/>
            <a:ext cx="1554480" cy="381000"/>
          </a:xfrm>
          <a:prstGeom prst="rect">
            <a:avLst/>
          </a:prstGeom>
          <a:solidFill>
            <a:schemeClr val="accent4">
              <a:lumMod val="5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tx1"/>
              </a:solidFill>
              <a:latin typeface="Arial" charset="0"/>
            </a:endParaRPr>
          </a:p>
        </p:txBody>
      </p:sp>
      <p:sp>
        <p:nvSpPr>
          <p:cNvPr id="59" name="Rectangle 58"/>
          <p:cNvSpPr/>
          <p:nvPr/>
        </p:nvSpPr>
        <p:spPr bwMode="auto">
          <a:xfrm>
            <a:off x="3794760" y="5257800"/>
            <a:ext cx="1554480" cy="381000"/>
          </a:xfrm>
          <a:prstGeom prst="rect">
            <a:avLst/>
          </a:prstGeom>
          <a:solidFill>
            <a:schemeClr val="accent4">
              <a:lumMod val="5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tx1"/>
              </a:solidFill>
              <a:latin typeface="Arial" charset="0"/>
            </a:endParaRPr>
          </a:p>
        </p:txBody>
      </p:sp>
      <p:sp>
        <p:nvSpPr>
          <p:cNvPr id="65" name="Rectangle 64"/>
          <p:cNvSpPr/>
          <p:nvPr/>
        </p:nvSpPr>
        <p:spPr bwMode="auto">
          <a:xfrm>
            <a:off x="5440680" y="5257800"/>
            <a:ext cx="1554480" cy="381000"/>
          </a:xfrm>
          <a:prstGeom prst="rect">
            <a:avLst/>
          </a:prstGeom>
          <a:solidFill>
            <a:schemeClr val="accent4">
              <a:lumMod val="5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tx1"/>
              </a:solidFill>
              <a:latin typeface="Arial" charset="0"/>
            </a:endParaRPr>
          </a:p>
        </p:txBody>
      </p:sp>
      <p:sp>
        <p:nvSpPr>
          <p:cNvPr id="70" name="Rectangle 69"/>
          <p:cNvSpPr/>
          <p:nvPr/>
        </p:nvSpPr>
        <p:spPr bwMode="auto">
          <a:xfrm>
            <a:off x="2148840" y="5257800"/>
            <a:ext cx="1554480" cy="381000"/>
          </a:xfrm>
          <a:prstGeom prst="rect">
            <a:avLst/>
          </a:prstGeom>
          <a:solidFill>
            <a:schemeClr val="bg2">
              <a:lumMod val="40000"/>
              <a:lumOff val="60000"/>
            </a:schemeClr>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tx1"/>
              </a:solidFill>
              <a:latin typeface="Arial" charset="0"/>
            </a:endParaRPr>
          </a:p>
        </p:txBody>
      </p:sp>
      <p:sp>
        <p:nvSpPr>
          <p:cNvPr id="77" name="Rectangle 76"/>
          <p:cNvSpPr/>
          <p:nvPr/>
        </p:nvSpPr>
        <p:spPr bwMode="auto">
          <a:xfrm>
            <a:off x="502920" y="5257800"/>
            <a:ext cx="1554480" cy="381000"/>
          </a:xfrm>
          <a:prstGeom prst="rect">
            <a:avLst/>
          </a:prstGeom>
          <a:solidFill>
            <a:schemeClr val="bg2">
              <a:lumMod val="40000"/>
              <a:lumOff val="60000"/>
            </a:schemeClr>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tx1"/>
              </a:solidFill>
              <a:latin typeface="Arial" charset="0"/>
            </a:endParaRPr>
          </a:p>
        </p:txBody>
      </p:sp>
      <p:sp>
        <p:nvSpPr>
          <p:cNvPr id="81" name="Rectangle 80"/>
          <p:cNvSpPr/>
          <p:nvPr/>
        </p:nvSpPr>
        <p:spPr>
          <a:xfrm>
            <a:off x="533400" y="4572000"/>
            <a:ext cx="1524000" cy="569387"/>
          </a:xfrm>
          <a:prstGeom prst="rect">
            <a:avLst/>
          </a:prstGeom>
        </p:spPr>
        <p:txBody>
          <a:bodyPr wrap="square">
            <a:spAutoFit/>
          </a:bodyPr>
          <a:lstStyle/>
          <a:p>
            <a:pPr algn="ct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0.05</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8" name="Rectangle 87"/>
          <p:cNvSpPr/>
          <p:nvPr/>
        </p:nvSpPr>
        <p:spPr>
          <a:xfrm>
            <a:off x="2169225" y="4572000"/>
            <a:ext cx="1524000" cy="569387"/>
          </a:xfrm>
          <a:prstGeom prst="rect">
            <a:avLst/>
          </a:prstGeom>
        </p:spPr>
        <p:txBody>
          <a:bodyPr wrap="square">
            <a:spAutoFit/>
          </a:bodyPr>
          <a:lstStyle/>
          <a:p>
            <a:pPr algn="ct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0.15</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9" name="Rectangle 88"/>
          <p:cNvSpPr/>
          <p:nvPr/>
        </p:nvSpPr>
        <p:spPr>
          <a:xfrm>
            <a:off x="0" y="4572000"/>
            <a:ext cx="533400" cy="569387"/>
          </a:xfrm>
          <a:prstGeom prst="rect">
            <a:avLst/>
          </a:prstGeom>
        </p:spPr>
        <p:txBody>
          <a:bodyPr wrap="square">
            <a:spAutoFit/>
          </a:bodyPr>
          <a:lstStyle/>
          <a:p>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ymbol" pitchFamily="18" charset="2"/>
              </a:rPr>
              <a:t>a</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2" name="Rectangle 91"/>
          <p:cNvSpPr/>
          <p:nvPr/>
        </p:nvSpPr>
        <p:spPr>
          <a:xfrm>
            <a:off x="0" y="5105400"/>
            <a:ext cx="533400" cy="569387"/>
          </a:xfrm>
          <a:prstGeom prst="rect">
            <a:avLst/>
          </a:prstGeom>
        </p:spPr>
        <p:txBody>
          <a:bodyPr wrap="square">
            <a:spAutoFit/>
          </a:bodyPr>
          <a:lstStyle/>
          <a:p>
            <a:r>
              <a:rPr lang="en-US" sz="31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ymbol" pitchFamily="18" charset="2"/>
              </a:rPr>
              <a:t>r</a:t>
            </a:r>
            <a:r>
              <a:rPr lang="en-US" sz="3100" i="1" baseline="-25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93" name="Straight Connector 92"/>
          <p:cNvCxnSpPr/>
          <p:nvPr/>
        </p:nvCxnSpPr>
        <p:spPr bwMode="auto">
          <a:xfrm>
            <a:off x="0" y="41148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p:spPr>
      </p:cxnSp>
      <p:cxnSp>
        <p:nvCxnSpPr>
          <p:cNvPr id="94" name="Straight Connector 93"/>
          <p:cNvCxnSpPr/>
          <p:nvPr/>
        </p:nvCxnSpPr>
        <p:spPr bwMode="auto">
          <a:xfrm>
            <a:off x="0" y="46482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p:spPr>
      </p:cxnSp>
      <p:cxnSp>
        <p:nvCxnSpPr>
          <p:cNvPr id="95" name="Straight Connector 94"/>
          <p:cNvCxnSpPr/>
          <p:nvPr/>
        </p:nvCxnSpPr>
        <p:spPr bwMode="auto">
          <a:xfrm>
            <a:off x="0" y="51816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p:spPr>
      </p:cxnSp>
      <p:cxnSp>
        <p:nvCxnSpPr>
          <p:cNvPr id="102" name="Straight Connector 101"/>
          <p:cNvCxnSpPr/>
          <p:nvPr/>
        </p:nvCxnSpPr>
        <p:spPr bwMode="auto">
          <a:xfrm>
            <a:off x="0" y="57150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p:spPr>
      </p:cxnSp>
      <p:sp>
        <p:nvSpPr>
          <p:cNvPr id="104" name="Rectangle 103"/>
          <p:cNvSpPr/>
          <p:nvPr/>
        </p:nvSpPr>
        <p:spPr bwMode="auto">
          <a:xfrm>
            <a:off x="7086601" y="4724400"/>
            <a:ext cx="1554480" cy="381000"/>
          </a:xfrm>
          <a:prstGeom prst="rect">
            <a:avLst/>
          </a:prstGeom>
          <a:solidFill>
            <a:schemeClr val="bg2">
              <a:lumMod val="60000"/>
              <a:lumOff val="40000"/>
            </a:schemeClr>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tx1"/>
              </a:solidFill>
              <a:latin typeface="Arial" charset="0"/>
            </a:endParaRPr>
          </a:p>
        </p:txBody>
      </p:sp>
      <p:sp>
        <p:nvSpPr>
          <p:cNvPr id="105" name="Rectangle 104"/>
          <p:cNvSpPr/>
          <p:nvPr/>
        </p:nvSpPr>
        <p:spPr bwMode="auto">
          <a:xfrm>
            <a:off x="502920" y="4724400"/>
            <a:ext cx="1554480" cy="381000"/>
          </a:xfrm>
          <a:prstGeom prst="rect">
            <a:avLst/>
          </a:prstGeom>
          <a:solidFill>
            <a:schemeClr val="bg2">
              <a:lumMod val="60000"/>
              <a:lumOff val="40000"/>
            </a:schemeClr>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tx1"/>
              </a:solidFill>
              <a:latin typeface="Arial" charset="0"/>
            </a:endParaRPr>
          </a:p>
        </p:txBody>
      </p:sp>
      <p:sp>
        <p:nvSpPr>
          <p:cNvPr id="106" name="Rectangle 105"/>
          <p:cNvSpPr/>
          <p:nvPr/>
        </p:nvSpPr>
        <p:spPr bwMode="auto">
          <a:xfrm>
            <a:off x="3794760" y="4724400"/>
            <a:ext cx="1554480" cy="381000"/>
          </a:xfrm>
          <a:prstGeom prst="rect">
            <a:avLst/>
          </a:prstGeom>
          <a:solidFill>
            <a:schemeClr val="bg2">
              <a:lumMod val="60000"/>
              <a:lumOff val="40000"/>
            </a:schemeClr>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tx1"/>
              </a:solidFill>
              <a:latin typeface="Arial" charset="0"/>
            </a:endParaRPr>
          </a:p>
        </p:txBody>
      </p:sp>
      <p:sp>
        <p:nvSpPr>
          <p:cNvPr id="108" name="Rectangle 107"/>
          <p:cNvSpPr/>
          <p:nvPr/>
        </p:nvSpPr>
        <p:spPr bwMode="auto">
          <a:xfrm>
            <a:off x="5440680" y="4724400"/>
            <a:ext cx="1554480" cy="381000"/>
          </a:xfrm>
          <a:prstGeom prst="rect">
            <a:avLst/>
          </a:prstGeom>
          <a:solidFill>
            <a:schemeClr val="accent4">
              <a:lumMod val="75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tx1"/>
              </a:solidFill>
              <a:latin typeface="Arial" charset="0"/>
            </a:endParaRPr>
          </a:p>
        </p:txBody>
      </p:sp>
      <p:sp>
        <p:nvSpPr>
          <p:cNvPr id="109" name="Rectangle 108"/>
          <p:cNvSpPr/>
          <p:nvPr/>
        </p:nvSpPr>
        <p:spPr bwMode="auto">
          <a:xfrm>
            <a:off x="2148840" y="4724400"/>
            <a:ext cx="1554480" cy="381000"/>
          </a:xfrm>
          <a:prstGeom prst="rect">
            <a:avLst/>
          </a:prstGeom>
          <a:solidFill>
            <a:schemeClr val="accent4">
              <a:lumMod val="75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tx1"/>
              </a:solidFill>
              <a:latin typeface="Arial" charset="0"/>
            </a:endParaRPr>
          </a:p>
        </p:txBody>
      </p:sp>
      <p:sp>
        <p:nvSpPr>
          <p:cNvPr id="110" name="Rectangle 109"/>
          <p:cNvSpPr/>
          <p:nvPr/>
        </p:nvSpPr>
        <p:spPr>
          <a:xfrm>
            <a:off x="685800" y="5141387"/>
            <a:ext cx="1219200" cy="533400"/>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0.22</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1" name="TextBox 110"/>
          <p:cNvSpPr txBox="1"/>
          <p:nvPr/>
        </p:nvSpPr>
        <p:spPr>
          <a:xfrm>
            <a:off x="524184" y="2819400"/>
            <a:ext cx="1585692" cy="1046440"/>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etal</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mooth </a:t>
            </a:r>
          </a:p>
        </p:txBody>
      </p:sp>
      <p:sp>
        <p:nvSpPr>
          <p:cNvPr id="112" name="TextBox 111"/>
          <p:cNvSpPr txBox="1"/>
          <p:nvPr/>
        </p:nvSpPr>
        <p:spPr>
          <a:xfrm>
            <a:off x="3805306" y="2819400"/>
            <a:ext cx="1590500" cy="1384995"/>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Dielectric</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lack</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mooth </a:t>
            </a:r>
          </a:p>
        </p:txBody>
      </p:sp>
      <p:sp>
        <p:nvSpPr>
          <p:cNvPr id="113" name="TextBox 112"/>
          <p:cNvSpPr txBox="1"/>
          <p:nvPr/>
        </p:nvSpPr>
        <p:spPr>
          <a:xfrm>
            <a:off x="5429255" y="2819400"/>
            <a:ext cx="1590500" cy="1384995"/>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Dielectric</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lack</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ough </a:t>
            </a:r>
          </a:p>
        </p:txBody>
      </p:sp>
      <p:sp>
        <p:nvSpPr>
          <p:cNvPr id="114" name="TextBox 113"/>
          <p:cNvSpPr txBox="1"/>
          <p:nvPr/>
        </p:nvSpPr>
        <p:spPr>
          <a:xfrm>
            <a:off x="7081906" y="2819400"/>
            <a:ext cx="1590500" cy="1384995"/>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Dielectric</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ray</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mooth </a:t>
            </a:r>
          </a:p>
        </p:txBody>
      </p:sp>
      <p:sp>
        <p:nvSpPr>
          <p:cNvPr id="115" name="TextBox 114"/>
          <p:cNvSpPr txBox="1"/>
          <p:nvPr/>
        </p:nvSpPr>
        <p:spPr>
          <a:xfrm>
            <a:off x="2343188" y="2819400"/>
            <a:ext cx="1195585" cy="954107"/>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etal</a:t>
            </a:r>
          </a:p>
          <a:p>
            <a:pPr algn="ctr" eaLnBrk="0" fontAlgn="base" hangingPunct="0">
              <a:spcBef>
                <a:spcPct val="0"/>
              </a:spcBef>
              <a:spcAft>
                <a:spcPct val="0"/>
              </a:spcAft>
            </a:pPr>
            <a:r>
              <a:rPr lang="en-US" sz="2400" b="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ough</a:t>
            </a:r>
          </a:p>
        </p:txBody>
      </p:sp>
      <p:sp>
        <p:nvSpPr>
          <p:cNvPr id="116" name="Rectangle 115"/>
          <p:cNvSpPr/>
          <p:nvPr/>
        </p:nvSpPr>
        <p:spPr>
          <a:xfrm>
            <a:off x="3962400" y="5105400"/>
            <a:ext cx="1219200" cy="569387"/>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0.033</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0" name="Rectangle 119"/>
          <p:cNvSpPr/>
          <p:nvPr/>
        </p:nvSpPr>
        <p:spPr>
          <a:xfrm>
            <a:off x="533400" y="4572000"/>
            <a:ext cx="1524000" cy="569387"/>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0.05</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1" name="Rectangle 120"/>
          <p:cNvSpPr/>
          <p:nvPr/>
        </p:nvSpPr>
        <p:spPr>
          <a:xfrm>
            <a:off x="2286000" y="4572000"/>
            <a:ext cx="1295400" cy="569387"/>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0.15</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000"/>
                                        <p:tgtEl>
                                          <p:spTgt spid="86"/>
                                        </p:tgtEl>
                                      </p:cBhvr>
                                    </p:animEffect>
                                  </p:childTnLst>
                                </p:cTn>
                              </p:par>
                              <p:par>
                                <p:cTn id="8" presetID="10" presetClass="entr" presetSubtype="0"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1000"/>
                                        <p:tgtEl>
                                          <p:spTgt spid="9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23"/>
                                        </p:tgtEl>
                                        <p:attrNameLst>
                                          <p:attrName>style.visibility</p:attrName>
                                        </p:attrNameLst>
                                      </p:cBhvr>
                                      <p:to>
                                        <p:strVal val="visible"/>
                                      </p:to>
                                    </p:set>
                                    <p:animEffect transition="in" filter="fade">
                                      <p:cBhvr>
                                        <p:cTn id="14" dur="1000"/>
                                        <p:tgtEl>
                                          <p:spTgt spid="123"/>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24"/>
                                        </p:tgtEl>
                                        <p:attrNameLst>
                                          <p:attrName>style.visibility</p:attrName>
                                        </p:attrNameLst>
                                      </p:cBhvr>
                                      <p:to>
                                        <p:strVal val="visible"/>
                                      </p:to>
                                    </p:set>
                                    <p:animEffect transition="in" filter="fade">
                                      <p:cBhvr>
                                        <p:cTn id="18"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Required for accurate appearance, but </a:t>
            </a:r>
            <a:r>
              <a:rPr lang="en-US" u="sng" dirty="0" smtClean="0"/>
              <a:t>slow</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a:t>
            </a:fld>
            <a:endParaRPr lang="en-US" dirty="0">
              <a:solidFill>
                <a:srgbClr val="FFFFFF"/>
              </a:solidFill>
            </a:endParaRPr>
          </a:p>
        </p:txBody>
      </p:sp>
      <p:sp>
        <p:nvSpPr>
          <p:cNvPr id="4" name="Title 3"/>
          <p:cNvSpPr>
            <a:spLocks noGrp="1"/>
          </p:cNvSpPr>
          <p:nvPr>
            <p:ph type="title"/>
          </p:nvPr>
        </p:nvSpPr>
        <p:spPr>
          <a:xfrm>
            <a:off x="381000" y="85725"/>
            <a:ext cx="8382000" cy="857250"/>
          </a:xfrm>
        </p:spPr>
        <p:txBody>
          <a:bodyPr/>
          <a:lstStyle/>
          <a:p>
            <a:r>
              <a:rPr lang="en-US" dirty="0" smtClean="0"/>
              <a:t>Global illumination rendering</a:t>
            </a:r>
            <a:endParaRPr lang="en-US" dirty="0"/>
          </a:p>
        </p:txBody>
      </p:sp>
      <p:pic>
        <p:nvPicPr>
          <p:cNvPr id="1027" name="Picture 3" descr="C:\devel\workspace\giperception\talk\jennair\hdr\aaa\jennair-500k-32x-ok_clamp.exr.png"/>
          <p:cNvPicPr>
            <a:picLocks noChangeAspect="1" noChangeArrowheads="1"/>
          </p:cNvPicPr>
          <p:nvPr/>
        </p:nvPicPr>
        <p:blipFill>
          <a:blip r:embed="rId3" cstate="print"/>
          <a:srcRect/>
          <a:stretch>
            <a:fillRect/>
          </a:stretch>
        </p:blipFill>
        <p:spPr bwMode="auto">
          <a:xfrm>
            <a:off x="1402080" y="1798320"/>
            <a:ext cx="6339841" cy="4754880"/>
          </a:xfrm>
          <a:prstGeom prst="rect">
            <a:avLst/>
          </a:prstGeom>
          <a:noFill/>
          <a:ln>
            <a:solidFill>
              <a:schemeClr val="tx1"/>
            </a:solidFill>
          </a:ln>
        </p:spPr>
      </p:pic>
      <p:sp>
        <p:nvSpPr>
          <p:cNvPr id="6" name="TextBox 5"/>
          <p:cNvSpPr txBox="1"/>
          <p:nvPr/>
        </p:nvSpPr>
        <p:spPr>
          <a:xfrm>
            <a:off x="3751802" y="6324600"/>
            <a:ext cx="4020598" cy="276999"/>
          </a:xfrm>
          <a:prstGeom prst="rect">
            <a:avLst/>
          </a:prstGeom>
          <a:noFill/>
        </p:spPr>
        <p:txBody>
          <a:bodyPr wrap="square" rtlCol="0">
            <a:spAutoFit/>
          </a:bodyPr>
          <a:lstStyle/>
          <a:p>
            <a:pPr algn="r"/>
            <a:r>
              <a:rPr lang="en-US" sz="1200" i="1" dirty="0" smtClean="0">
                <a:effectLst>
                  <a:outerShdw blurRad="50800" dist="38100" dir="8100000" algn="tr" rotWithShape="0">
                    <a:prstClr val="black">
                      <a:alpha val="40000"/>
                    </a:prstClr>
                  </a:outerShdw>
                </a:effectLst>
              </a:rPr>
              <a:t>scene</a:t>
            </a:r>
            <a:r>
              <a:rPr lang="en-US" sz="1200" dirty="0" smtClean="0">
                <a:effectLst>
                  <a:outerShdw blurRad="50800" dist="38100" dir="8100000" algn="tr" rotWithShape="0">
                    <a:prstClr val="black">
                      <a:alpha val="40000"/>
                    </a:prstClr>
                  </a:outerShdw>
                </a:effectLst>
              </a:rPr>
              <a:t>: Autodesk | </a:t>
            </a:r>
            <a:r>
              <a:rPr lang="en-US" sz="1200" i="1" dirty="0" smtClean="0">
                <a:effectLst>
                  <a:outerShdw blurRad="50800" dist="38100" dir="8100000" algn="tr" rotWithShape="0">
                    <a:prstClr val="black">
                      <a:alpha val="40000"/>
                    </a:prstClr>
                  </a:outerShdw>
                </a:effectLst>
              </a:rPr>
              <a:t>rendering</a:t>
            </a:r>
            <a:r>
              <a:rPr lang="en-US" sz="1200" dirty="0" smtClean="0">
                <a:effectLst>
                  <a:outerShdw blurRad="50800" dist="38100" dir="8100000" algn="tr" rotWithShape="0">
                    <a:prstClr val="black">
                      <a:alpha val="40000"/>
                    </a:prstClr>
                  </a:outerShdw>
                </a:effectLst>
              </a:rPr>
              <a:t>: Edgar Velázquez-</a:t>
            </a:r>
            <a:r>
              <a:rPr lang="en-US" sz="1200" dirty="0" err="1" smtClean="0">
                <a:effectLst>
                  <a:outerShdw blurRad="50800" dist="38100" dir="8100000" algn="tr" rotWithShape="0">
                    <a:prstClr val="black">
                      <a:alpha val="40000"/>
                    </a:prstClr>
                  </a:outerShdw>
                </a:effectLst>
              </a:rPr>
              <a:t>Armendáriz</a:t>
            </a:r>
            <a:endParaRPr lang="en-US" sz="1200" dirty="0">
              <a:effectLst>
                <a:outerShdw blurRad="50800" dist="38100" dir="8100000" algn="tr" rotWithShape="0">
                  <a:prstClr val="black">
                    <a:alpha val="40000"/>
                  </a:prstClr>
                </a:outerShdw>
              </a:effectLst>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cs-CZ" dirty="0" smtClean="0"/>
          </a:p>
          <a:p>
            <a:r>
              <a:rPr lang="en-US" dirty="0" smtClean="0"/>
              <a:t>Art gallery café</a:t>
            </a:r>
          </a:p>
          <a:p>
            <a:endParaRPr lang="cs-CZ" dirty="0" smtClean="0"/>
          </a:p>
          <a:p>
            <a:r>
              <a:rPr lang="en-US" dirty="0" smtClean="0"/>
              <a:t>Studied object </a:t>
            </a:r>
            <a:br>
              <a:rPr lang="en-US" dirty="0" smtClean="0"/>
            </a:br>
            <a:r>
              <a:rPr lang="cs-CZ" dirty="0" smtClean="0"/>
              <a:t>on a pedestal</a:t>
            </a:r>
            <a:endParaRPr lang="en-US" dirty="0" smtClean="0"/>
          </a:p>
          <a:p>
            <a:pPr lvl="1"/>
            <a:endParaRPr lang="en-US" dirty="0" smtClean="0"/>
          </a:p>
          <a:p>
            <a:pPr lvl="1"/>
            <a:endParaRPr lang="en-US" dirty="0" smtClean="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20</a:t>
            </a:fld>
            <a:endParaRPr lang="en-US" dirty="0">
              <a:solidFill>
                <a:srgbClr val="FFFFFF"/>
              </a:solidFill>
            </a:endParaRPr>
          </a:p>
        </p:txBody>
      </p:sp>
      <p:sp>
        <p:nvSpPr>
          <p:cNvPr id="4" name="Title 3"/>
          <p:cNvSpPr>
            <a:spLocks noGrp="1"/>
          </p:cNvSpPr>
          <p:nvPr>
            <p:ph type="title"/>
          </p:nvPr>
        </p:nvSpPr>
        <p:spPr/>
        <p:txBody>
          <a:bodyPr/>
          <a:lstStyle/>
          <a:p>
            <a:r>
              <a:rPr lang="en-US" dirty="0" smtClean="0"/>
              <a:t>S</a:t>
            </a:r>
            <a:r>
              <a:rPr lang="cs-CZ" dirty="0" smtClean="0"/>
              <a:t>cene</a:t>
            </a:r>
            <a:endParaRPr lang="en-US" dirty="0"/>
          </a:p>
        </p:txBody>
      </p:sp>
      <p:pic>
        <p:nvPicPr>
          <p:cNvPr id="4098" name="Picture 2" descr="C:\devel\workspace\giperception\paper\fig-maxrendering\fig-maxrendering.png"/>
          <p:cNvPicPr>
            <a:picLocks noChangeAspect="1" noChangeArrowheads="1"/>
          </p:cNvPicPr>
          <p:nvPr/>
        </p:nvPicPr>
        <p:blipFill>
          <a:blip r:embed="rId3" cstate="print"/>
          <a:srcRect/>
          <a:stretch>
            <a:fillRect/>
          </a:stretch>
        </p:blipFill>
        <p:spPr bwMode="auto">
          <a:xfrm>
            <a:off x="4048760" y="1447800"/>
            <a:ext cx="4257040" cy="3990975"/>
          </a:xfrm>
          <a:prstGeom prst="rect">
            <a:avLst/>
          </a:prstGeom>
          <a:noFill/>
          <a:ln w="12700">
            <a:solidFill>
              <a:schemeClr val="tx1"/>
            </a:solidFill>
          </a:ln>
          <a:effectLst>
            <a:outerShdw blurRad="50800" dist="38100" dir="13500000" algn="b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lvl="0" indent="-514350">
              <a:defRPr/>
            </a:pPr>
            <a:r>
              <a:rPr lang="cs-CZ" dirty="0" smtClean="0"/>
              <a:t>Different </a:t>
            </a:r>
            <a:r>
              <a:rPr lang="en-US" dirty="0" smtClean="0"/>
              <a:t>VPL </a:t>
            </a:r>
            <a:r>
              <a:rPr lang="cs-CZ" dirty="0" smtClean="0"/>
              <a:t>rendering </a:t>
            </a:r>
            <a:br>
              <a:rPr lang="cs-CZ" dirty="0" smtClean="0"/>
            </a:br>
            <a:r>
              <a:rPr lang="cs-CZ" dirty="0" smtClean="0"/>
              <a:t>parameters</a:t>
            </a:r>
          </a:p>
          <a:p>
            <a:pPr marL="914400" lvl="1" indent="-514350">
              <a:defRPr/>
            </a:pPr>
            <a:r>
              <a:rPr lang="en-US" dirty="0" smtClean="0"/>
              <a:t>3 VPL counts</a:t>
            </a:r>
          </a:p>
          <a:p>
            <a:pPr marL="914400" lvl="1" indent="-514350">
              <a:defRPr/>
            </a:pPr>
            <a:r>
              <a:rPr lang="en-US" dirty="0" smtClean="0"/>
              <a:t>11 clamping levels</a:t>
            </a:r>
          </a:p>
        </p:txBody>
      </p:sp>
      <p:grpSp>
        <p:nvGrpSpPr>
          <p:cNvPr id="5" name="Group 148"/>
          <p:cNvGrpSpPr/>
          <p:nvPr/>
        </p:nvGrpSpPr>
        <p:grpSpPr>
          <a:xfrm>
            <a:off x="899985" y="3429000"/>
            <a:ext cx="3379090" cy="2404076"/>
            <a:chOff x="899985" y="3429000"/>
            <a:chExt cx="3379090" cy="2404076"/>
          </a:xfrm>
        </p:grpSpPr>
        <p:grpSp>
          <p:nvGrpSpPr>
            <p:cNvPr id="6" name="Group 108"/>
            <p:cNvGrpSpPr/>
            <p:nvPr/>
          </p:nvGrpSpPr>
          <p:grpSpPr>
            <a:xfrm>
              <a:off x="1154875" y="3429000"/>
              <a:ext cx="3124200" cy="2157351"/>
              <a:chOff x="534537" y="463302"/>
              <a:chExt cx="8720727" cy="6168322"/>
            </a:xfrm>
          </p:grpSpPr>
          <p:sp>
            <p:nvSpPr>
              <p:cNvPr id="110" name="Rectangle 109"/>
              <p:cNvSpPr/>
              <p:nvPr/>
            </p:nvSpPr>
            <p:spPr bwMode="auto">
              <a:xfrm>
                <a:off x="3810000" y="4343400"/>
                <a:ext cx="1371600" cy="1981200"/>
              </a:xfrm>
              <a:prstGeom prst="rect">
                <a:avLst/>
              </a:prstGeom>
              <a:solidFill>
                <a:srgbClr val="FF7C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4" name="Rectangle 123"/>
              <p:cNvSpPr/>
              <p:nvPr/>
            </p:nvSpPr>
            <p:spPr bwMode="auto">
              <a:xfrm>
                <a:off x="2743200" y="2667000"/>
                <a:ext cx="5867400" cy="2819400"/>
              </a:xfrm>
              <a:prstGeom prst="rect">
                <a:avLst/>
              </a:prstGeom>
              <a:solidFill>
                <a:srgbClr val="40C0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6" name="Rectangle 125"/>
              <p:cNvSpPr/>
              <p:nvPr/>
            </p:nvSpPr>
            <p:spPr bwMode="auto">
              <a:xfrm>
                <a:off x="6172200" y="5295900"/>
                <a:ext cx="1371600" cy="1028700"/>
              </a:xfrm>
              <a:prstGeom prst="rect">
                <a:avLst/>
              </a:prstGeom>
              <a:solidFill>
                <a:srgbClr val="FF7C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8" name="Rectangle 127"/>
              <p:cNvSpPr/>
              <p:nvPr/>
            </p:nvSpPr>
            <p:spPr bwMode="auto">
              <a:xfrm>
                <a:off x="1447800" y="2362200"/>
                <a:ext cx="1371600" cy="3962400"/>
              </a:xfrm>
              <a:prstGeom prst="rect">
                <a:avLst/>
              </a:prstGeom>
              <a:solidFill>
                <a:srgbClr val="FF7C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9" name="Freeform 128"/>
              <p:cNvSpPr/>
              <p:nvPr/>
            </p:nvSpPr>
            <p:spPr bwMode="auto">
              <a:xfrm>
                <a:off x="838200" y="1295400"/>
                <a:ext cx="7772400" cy="5105400"/>
              </a:xfrm>
              <a:custGeom>
                <a:avLst/>
                <a:gdLst>
                  <a:gd name="connsiteX0" fmla="*/ 7019925 w 7019925"/>
                  <a:gd name="connsiteY0" fmla="*/ 0 h 209550"/>
                  <a:gd name="connsiteX1" fmla="*/ 3667125 w 7019925"/>
                  <a:gd name="connsiteY1" fmla="*/ 9525 h 209550"/>
                  <a:gd name="connsiteX2" fmla="*/ 0 w 7019925"/>
                  <a:gd name="connsiteY2" fmla="*/ 209550 h 209550"/>
                  <a:gd name="connsiteX0" fmla="*/ 7019925 w 7019925"/>
                  <a:gd name="connsiteY0" fmla="*/ 49530 h 259080"/>
                  <a:gd name="connsiteX1" fmla="*/ 3667125 w 7019925"/>
                  <a:gd name="connsiteY1" fmla="*/ 59055 h 259080"/>
                  <a:gd name="connsiteX2" fmla="*/ 0 w 7019925"/>
                  <a:gd name="connsiteY2" fmla="*/ 259080 h 259080"/>
                  <a:gd name="connsiteX0" fmla="*/ 7019925 w 7019925"/>
                  <a:gd name="connsiteY0" fmla="*/ 283845 h 493395"/>
                  <a:gd name="connsiteX1" fmla="*/ 3667125 w 7019925"/>
                  <a:gd name="connsiteY1" fmla="*/ 293370 h 493395"/>
                  <a:gd name="connsiteX2" fmla="*/ 0 w 7019925"/>
                  <a:gd name="connsiteY2" fmla="*/ 493395 h 493395"/>
                  <a:gd name="connsiteX0" fmla="*/ 7019925 w 7019925"/>
                  <a:gd name="connsiteY0" fmla="*/ 0 h 209550"/>
                  <a:gd name="connsiteX1" fmla="*/ 0 w 7019925"/>
                  <a:gd name="connsiteY1" fmla="*/ 209550 h 209550"/>
                  <a:gd name="connsiteX0" fmla="*/ 7019925 w 7019925"/>
                  <a:gd name="connsiteY0" fmla="*/ 0 h 209550"/>
                  <a:gd name="connsiteX1" fmla="*/ 0 w 7019925"/>
                  <a:gd name="connsiteY1" fmla="*/ 209550 h 209550"/>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65194 h 218863"/>
                  <a:gd name="connsiteX1" fmla="*/ 0 w 7010400"/>
                  <a:gd name="connsiteY1" fmla="*/ 218863 h 218863"/>
                  <a:gd name="connsiteX0" fmla="*/ 7010400 w 7010400"/>
                  <a:gd name="connsiteY0" fmla="*/ 65194 h 218863"/>
                  <a:gd name="connsiteX1" fmla="*/ 0 w 7010400"/>
                  <a:gd name="connsiteY1" fmla="*/ 218863 h 218863"/>
                  <a:gd name="connsiteX0" fmla="*/ 7010400 w 7010400"/>
                  <a:gd name="connsiteY0" fmla="*/ 44239 h 197908"/>
                  <a:gd name="connsiteX1" fmla="*/ 0 w 7010400"/>
                  <a:gd name="connsiteY1" fmla="*/ 197908 h 197908"/>
                  <a:gd name="connsiteX0" fmla="*/ 7772400 w 7772400"/>
                  <a:gd name="connsiteY0" fmla="*/ 44238 h 197908"/>
                  <a:gd name="connsiteX1" fmla="*/ 0 w 7772400"/>
                  <a:gd name="connsiteY1" fmla="*/ 197908 h 197908"/>
                  <a:gd name="connsiteX0" fmla="*/ 7772400 w 7772400"/>
                  <a:gd name="connsiteY0" fmla="*/ 2670594 h 2670595"/>
                  <a:gd name="connsiteX1" fmla="*/ 0 w 7772400"/>
                  <a:gd name="connsiteY1" fmla="*/ 197908 h 2670595"/>
                  <a:gd name="connsiteX0" fmla="*/ 7772400 w 7772400"/>
                  <a:gd name="connsiteY0" fmla="*/ 2472686 h 2472686"/>
                  <a:gd name="connsiteX1" fmla="*/ 0 w 7772400"/>
                  <a:gd name="connsiteY1" fmla="*/ 0 h 2472686"/>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2" fmla="*/ 7772400 w 7772400"/>
                  <a:gd name="connsiteY2" fmla="*/ 2696205 h 2696205"/>
                  <a:gd name="connsiteX0" fmla="*/ 7772400 w 7772400"/>
                  <a:gd name="connsiteY0" fmla="*/ 2696205 h 2696205"/>
                  <a:gd name="connsiteX1" fmla="*/ 0 w 7772400"/>
                  <a:gd name="connsiteY1" fmla="*/ 0 h 2696205"/>
                  <a:gd name="connsiteX2" fmla="*/ 5438775 w 7772400"/>
                  <a:gd name="connsiteY2" fmla="*/ 1873420 h 2696205"/>
                  <a:gd name="connsiteX3" fmla="*/ 7772400 w 7772400"/>
                  <a:gd name="connsiteY3" fmla="*/ 2696205 h 2696205"/>
                  <a:gd name="connsiteX0" fmla="*/ 7772400 w 7772400"/>
                  <a:gd name="connsiteY0" fmla="*/ 2696205 h 2696205"/>
                  <a:gd name="connsiteX1" fmla="*/ 0 w 7772400"/>
                  <a:gd name="connsiteY1" fmla="*/ 0 h 2696205"/>
                  <a:gd name="connsiteX2" fmla="*/ 3028950 w 7772400"/>
                  <a:gd name="connsiteY2" fmla="*/ 1031647 h 2696205"/>
                  <a:gd name="connsiteX3" fmla="*/ 5438775 w 7772400"/>
                  <a:gd name="connsiteY3" fmla="*/ 1873420 h 2696205"/>
                  <a:gd name="connsiteX4" fmla="*/ 7772400 w 7772400"/>
                  <a:gd name="connsiteY4" fmla="*/ 2696205 h 2696205"/>
                  <a:gd name="connsiteX0" fmla="*/ 7772400 w 7772400"/>
                  <a:gd name="connsiteY0" fmla="*/ 2696205 h 3291144"/>
                  <a:gd name="connsiteX1" fmla="*/ 0 w 7772400"/>
                  <a:gd name="connsiteY1" fmla="*/ 0 h 3291144"/>
                  <a:gd name="connsiteX2" fmla="*/ 3028950 w 7772400"/>
                  <a:gd name="connsiteY2" fmla="*/ 1031647 h 3291144"/>
                  <a:gd name="connsiteX3" fmla="*/ 7620000 w 7772400"/>
                  <a:gd name="connsiteY3" fmla="*/ 3291144 h 3291144"/>
                  <a:gd name="connsiteX4" fmla="*/ 7772400 w 7772400"/>
                  <a:gd name="connsiteY4" fmla="*/ 2696205 h 3291144"/>
                  <a:gd name="connsiteX0" fmla="*/ 7772400 w 7772400"/>
                  <a:gd name="connsiteY0" fmla="*/ 2696205 h 3341777"/>
                  <a:gd name="connsiteX1" fmla="*/ 0 w 7772400"/>
                  <a:gd name="connsiteY1" fmla="*/ 0 h 3341777"/>
                  <a:gd name="connsiteX2" fmla="*/ 0 w 7772400"/>
                  <a:gd name="connsiteY2" fmla="*/ 3341777 h 3341777"/>
                  <a:gd name="connsiteX3" fmla="*/ 7620000 w 7772400"/>
                  <a:gd name="connsiteY3" fmla="*/ 3291144 h 3341777"/>
                  <a:gd name="connsiteX4" fmla="*/ 7772400 w 7772400"/>
                  <a:gd name="connsiteY4" fmla="*/ 2696205 h 3341777"/>
                  <a:gd name="connsiteX0" fmla="*/ 7772400 w 7772400"/>
                  <a:gd name="connsiteY0" fmla="*/ 2696205 h 3341777"/>
                  <a:gd name="connsiteX1" fmla="*/ 0 w 7772400"/>
                  <a:gd name="connsiteY1" fmla="*/ 0 h 3341777"/>
                  <a:gd name="connsiteX2" fmla="*/ 0 w 7772400"/>
                  <a:gd name="connsiteY2" fmla="*/ 3341777 h 3341777"/>
                  <a:gd name="connsiteX3" fmla="*/ 7772400 w 7772400"/>
                  <a:gd name="connsiteY3" fmla="*/ 3341777 h 3341777"/>
                  <a:gd name="connsiteX4" fmla="*/ 7772400 w 7772400"/>
                  <a:gd name="connsiteY4" fmla="*/ 2696205 h 3341777"/>
                  <a:gd name="connsiteX0" fmla="*/ 7772400 w 7772400"/>
                  <a:gd name="connsiteY0" fmla="*/ 2696205 h 3392410"/>
                  <a:gd name="connsiteX1" fmla="*/ 0 w 7772400"/>
                  <a:gd name="connsiteY1" fmla="*/ 0 h 3392410"/>
                  <a:gd name="connsiteX2" fmla="*/ 0 w 7772400"/>
                  <a:gd name="connsiteY2" fmla="*/ 3341777 h 3392410"/>
                  <a:gd name="connsiteX3" fmla="*/ 7772400 w 7772400"/>
                  <a:gd name="connsiteY3" fmla="*/ 3392410 h 3392410"/>
                  <a:gd name="connsiteX4" fmla="*/ 7772400 w 7772400"/>
                  <a:gd name="connsiteY4" fmla="*/ 2696205 h 3392410"/>
                  <a:gd name="connsiteX0" fmla="*/ 7772400 w 7772400"/>
                  <a:gd name="connsiteY0" fmla="*/ 2696205 h 3392410"/>
                  <a:gd name="connsiteX1" fmla="*/ 0 w 7772400"/>
                  <a:gd name="connsiteY1" fmla="*/ 0 h 3392410"/>
                  <a:gd name="connsiteX2" fmla="*/ 0 w 7772400"/>
                  <a:gd name="connsiteY2" fmla="*/ 3392410 h 3392410"/>
                  <a:gd name="connsiteX3" fmla="*/ 7772400 w 7772400"/>
                  <a:gd name="connsiteY3" fmla="*/ 3392410 h 3392410"/>
                  <a:gd name="connsiteX4" fmla="*/ 7772400 w 7772400"/>
                  <a:gd name="connsiteY4" fmla="*/ 2696205 h 339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3392410">
                    <a:moveTo>
                      <a:pt x="7772400" y="2696205"/>
                    </a:moveTo>
                    <a:cubicBezTo>
                      <a:pt x="3616325" y="2419134"/>
                      <a:pt x="2584450" y="1729949"/>
                      <a:pt x="0" y="0"/>
                    </a:cubicBezTo>
                    <a:lnTo>
                      <a:pt x="0" y="3392410"/>
                    </a:lnTo>
                    <a:lnTo>
                      <a:pt x="7772400" y="3392410"/>
                    </a:lnTo>
                    <a:lnTo>
                      <a:pt x="7772400" y="2696205"/>
                    </a:lnTo>
                    <a:close/>
                  </a:path>
                </a:pathLst>
              </a:custGeom>
              <a:gradFill>
                <a:gsLst>
                  <a:gs pos="74000">
                    <a:srgbClr val="FF80A0"/>
                  </a:gs>
                  <a:gs pos="100000">
                    <a:schemeClr val="tx1"/>
                  </a:gs>
                </a:gsLst>
                <a:lin ang="6000000" scaled="0"/>
              </a:gradFill>
              <a:ln w="762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1" name="Rectangle 130"/>
              <p:cNvSpPr/>
              <p:nvPr/>
            </p:nvSpPr>
            <p:spPr bwMode="auto">
              <a:xfrm>
                <a:off x="6172200" y="1295400"/>
                <a:ext cx="1371600" cy="2019300"/>
              </a:xfrm>
              <a:prstGeom prst="rect">
                <a:avLst/>
              </a:prstGeom>
              <a:solidFill>
                <a:srgbClr val="FF4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2" name="Rectangle 131"/>
              <p:cNvSpPr/>
              <p:nvPr/>
            </p:nvSpPr>
            <p:spPr bwMode="auto">
              <a:xfrm>
                <a:off x="3810000" y="1295400"/>
                <a:ext cx="1371600" cy="2019300"/>
              </a:xfrm>
              <a:prstGeom prst="rect">
                <a:avLst/>
              </a:prstGeom>
              <a:solidFill>
                <a:srgbClr val="FF4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4" name="Rectangle 133"/>
              <p:cNvSpPr/>
              <p:nvPr/>
            </p:nvSpPr>
            <p:spPr bwMode="auto">
              <a:xfrm>
                <a:off x="1447800" y="1295400"/>
                <a:ext cx="1371600" cy="2019300"/>
              </a:xfrm>
              <a:prstGeom prst="rect">
                <a:avLst/>
              </a:prstGeom>
              <a:solidFill>
                <a:srgbClr val="FF4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5" name="Freeform 134"/>
              <p:cNvSpPr/>
              <p:nvPr/>
            </p:nvSpPr>
            <p:spPr bwMode="auto">
              <a:xfrm>
                <a:off x="838200" y="1238250"/>
                <a:ext cx="7772400" cy="2343150"/>
              </a:xfrm>
              <a:custGeom>
                <a:avLst/>
                <a:gdLst>
                  <a:gd name="connsiteX0" fmla="*/ 7019925 w 7019925"/>
                  <a:gd name="connsiteY0" fmla="*/ 0 h 209550"/>
                  <a:gd name="connsiteX1" fmla="*/ 3667125 w 7019925"/>
                  <a:gd name="connsiteY1" fmla="*/ 9525 h 209550"/>
                  <a:gd name="connsiteX2" fmla="*/ 0 w 7019925"/>
                  <a:gd name="connsiteY2" fmla="*/ 209550 h 209550"/>
                  <a:gd name="connsiteX0" fmla="*/ 7019925 w 7019925"/>
                  <a:gd name="connsiteY0" fmla="*/ 49530 h 259080"/>
                  <a:gd name="connsiteX1" fmla="*/ 3667125 w 7019925"/>
                  <a:gd name="connsiteY1" fmla="*/ 59055 h 259080"/>
                  <a:gd name="connsiteX2" fmla="*/ 0 w 7019925"/>
                  <a:gd name="connsiteY2" fmla="*/ 259080 h 259080"/>
                  <a:gd name="connsiteX0" fmla="*/ 7019925 w 7019925"/>
                  <a:gd name="connsiteY0" fmla="*/ 283845 h 493395"/>
                  <a:gd name="connsiteX1" fmla="*/ 3667125 w 7019925"/>
                  <a:gd name="connsiteY1" fmla="*/ 293370 h 493395"/>
                  <a:gd name="connsiteX2" fmla="*/ 0 w 7019925"/>
                  <a:gd name="connsiteY2" fmla="*/ 493395 h 493395"/>
                  <a:gd name="connsiteX0" fmla="*/ 7019925 w 7019925"/>
                  <a:gd name="connsiteY0" fmla="*/ 0 h 209550"/>
                  <a:gd name="connsiteX1" fmla="*/ 0 w 7019925"/>
                  <a:gd name="connsiteY1" fmla="*/ 209550 h 209550"/>
                  <a:gd name="connsiteX0" fmla="*/ 7019925 w 7019925"/>
                  <a:gd name="connsiteY0" fmla="*/ 0 h 209550"/>
                  <a:gd name="connsiteX1" fmla="*/ 0 w 7019925"/>
                  <a:gd name="connsiteY1" fmla="*/ 209550 h 209550"/>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65194 h 218863"/>
                  <a:gd name="connsiteX1" fmla="*/ 0 w 7010400"/>
                  <a:gd name="connsiteY1" fmla="*/ 218863 h 218863"/>
                  <a:gd name="connsiteX0" fmla="*/ 7010400 w 7010400"/>
                  <a:gd name="connsiteY0" fmla="*/ 65194 h 218863"/>
                  <a:gd name="connsiteX1" fmla="*/ 0 w 7010400"/>
                  <a:gd name="connsiteY1" fmla="*/ 218863 h 218863"/>
                  <a:gd name="connsiteX0" fmla="*/ 7010400 w 7010400"/>
                  <a:gd name="connsiteY0" fmla="*/ 44239 h 197908"/>
                  <a:gd name="connsiteX1" fmla="*/ 0 w 7010400"/>
                  <a:gd name="connsiteY1" fmla="*/ 197908 h 197908"/>
                  <a:gd name="connsiteX0" fmla="*/ 7772400 w 7772400"/>
                  <a:gd name="connsiteY0" fmla="*/ 44238 h 197908"/>
                  <a:gd name="connsiteX1" fmla="*/ 0 w 7772400"/>
                  <a:gd name="connsiteY1" fmla="*/ 197908 h 197908"/>
                  <a:gd name="connsiteX0" fmla="*/ 7772400 w 7772400"/>
                  <a:gd name="connsiteY0" fmla="*/ 44238 h 197908"/>
                  <a:gd name="connsiteX1" fmla="*/ 0 w 7772400"/>
                  <a:gd name="connsiteY1" fmla="*/ 197908 h 197908"/>
                  <a:gd name="connsiteX2" fmla="*/ 7772400 w 7772400"/>
                  <a:gd name="connsiteY2" fmla="*/ 44238 h 197908"/>
                  <a:gd name="connsiteX0" fmla="*/ 7772400 w 7772400"/>
                  <a:gd name="connsiteY0" fmla="*/ 44238 h 197908"/>
                  <a:gd name="connsiteX1" fmla="*/ 0 w 7772400"/>
                  <a:gd name="connsiteY1" fmla="*/ 197908 h 197908"/>
                  <a:gd name="connsiteX2" fmla="*/ 4972050 w 7772400"/>
                  <a:gd name="connsiteY2" fmla="*/ 107103 h 197908"/>
                  <a:gd name="connsiteX3" fmla="*/ 7772400 w 7772400"/>
                  <a:gd name="connsiteY3" fmla="*/ 44238 h 197908"/>
                  <a:gd name="connsiteX0" fmla="*/ 7772400 w 7772400"/>
                  <a:gd name="connsiteY0" fmla="*/ 44238 h 197908"/>
                  <a:gd name="connsiteX1" fmla="*/ 0 w 7772400"/>
                  <a:gd name="connsiteY1" fmla="*/ 197908 h 197908"/>
                  <a:gd name="connsiteX2" fmla="*/ 2286000 w 7772400"/>
                  <a:gd name="connsiteY2" fmla="*/ 162983 h 197908"/>
                  <a:gd name="connsiteX3" fmla="*/ 4972050 w 7772400"/>
                  <a:gd name="connsiteY3" fmla="*/ 107103 h 197908"/>
                  <a:gd name="connsiteX4" fmla="*/ 7772400 w 7772400"/>
                  <a:gd name="connsiteY4" fmla="*/ 44238 h 197908"/>
                  <a:gd name="connsiteX0" fmla="*/ 7772400 w 7772400"/>
                  <a:gd name="connsiteY0" fmla="*/ 1620517 h 1774187"/>
                  <a:gd name="connsiteX1" fmla="*/ 0 w 7772400"/>
                  <a:gd name="connsiteY1" fmla="*/ 1774187 h 1774187"/>
                  <a:gd name="connsiteX2" fmla="*/ 2286000 w 7772400"/>
                  <a:gd name="connsiteY2" fmla="*/ 1739262 h 1774187"/>
                  <a:gd name="connsiteX3" fmla="*/ 7772400 w 7772400"/>
                  <a:gd name="connsiteY3" fmla="*/ 0 h 1774187"/>
                  <a:gd name="connsiteX4" fmla="*/ 7772400 w 7772400"/>
                  <a:gd name="connsiteY4" fmla="*/ 1620517 h 1774187"/>
                  <a:gd name="connsiteX0" fmla="*/ 7772400 w 7772400"/>
                  <a:gd name="connsiteY0" fmla="*/ 1620517 h 1774187"/>
                  <a:gd name="connsiteX1" fmla="*/ 0 w 7772400"/>
                  <a:gd name="connsiteY1" fmla="*/ 1774187 h 1774187"/>
                  <a:gd name="connsiteX2" fmla="*/ 0 w 7772400"/>
                  <a:gd name="connsiteY2" fmla="*/ 0 h 1774187"/>
                  <a:gd name="connsiteX3" fmla="*/ 7772400 w 7772400"/>
                  <a:gd name="connsiteY3" fmla="*/ 0 h 1774187"/>
                  <a:gd name="connsiteX4" fmla="*/ 7772400 w 7772400"/>
                  <a:gd name="connsiteY4" fmla="*/ 1620517 h 1774187"/>
                  <a:gd name="connsiteX0" fmla="*/ 7772400 w 7772400"/>
                  <a:gd name="connsiteY0" fmla="*/ 1620517 h 1774187"/>
                  <a:gd name="connsiteX1" fmla="*/ 0 w 7772400"/>
                  <a:gd name="connsiteY1" fmla="*/ 1774187 h 1774187"/>
                  <a:gd name="connsiteX2" fmla="*/ 0 w 7772400"/>
                  <a:gd name="connsiteY2" fmla="*/ 0 h 1774187"/>
                  <a:gd name="connsiteX3" fmla="*/ 7772400 w 7772400"/>
                  <a:gd name="connsiteY3" fmla="*/ 55880 h 1774187"/>
                  <a:gd name="connsiteX4" fmla="*/ 7772400 w 7772400"/>
                  <a:gd name="connsiteY4" fmla="*/ 1620517 h 1774187"/>
                  <a:gd name="connsiteX0" fmla="*/ 7772400 w 7772400"/>
                  <a:gd name="connsiteY0" fmla="*/ 1564637 h 1718307"/>
                  <a:gd name="connsiteX1" fmla="*/ 0 w 7772400"/>
                  <a:gd name="connsiteY1" fmla="*/ 1718307 h 1718307"/>
                  <a:gd name="connsiteX2" fmla="*/ 0 w 7772400"/>
                  <a:gd name="connsiteY2" fmla="*/ 0 h 1718307"/>
                  <a:gd name="connsiteX3" fmla="*/ 7772400 w 7772400"/>
                  <a:gd name="connsiteY3" fmla="*/ 0 h 1718307"/>
                  <a:gd name="connsiteX4" fmla="*/ 7772400 w 7772400"/>
                  <a:gd name="connsiteY4" fmla="*/ 1564637 h 171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1718307">
                    <a:moveTo>
                      <a:pt x="7772400" y="1564637"/>
                    </a:moveTo>
                    <a:cubicBezTo>
                      <a:pt x="4959350" y="1532040"/>
                      <a:pt x="2336800" y="1520399"/>
                      <a:pt x="0" y="1718307"/>
                    </a:cubicBezTo>
                    <a:lnTo>
                      <a:pt x="0" y="0"/>
                    </a:lnTo>
                    <a:lnTo>
                      <a:pt x="7772400" y="0"/>
                    </a:lnTo>
                    <a:lnTo>
                      <a:pt x="7772400" y="1564637"/>
                    </a:lnTo>
                    <a:close/>
                  </a:path>
                </a:pathLst>
              </a:custGeom>
              <a:gradFill>
                <a:gsLst>
                  <a:gs pos="0">
                    <a:schemeClr val="tx1">
                      <a:lumMod val="95000"/>
                    </a:schemeClr>
                  </a:gs>
                  <a:gs pos="33000">
                    <a:srgbClr val="FF4000"/>
                  </a:gs>
                </a:gsLst>
                <a:lin ang="5100000" scaled="0"/>
              </a:gradFill>
              <a:ln w="762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136" name="Straight Arrow Connector 135"/>
              <p:cNvCxnSpPr/>
              <p:nvPr/>
            </p:nvCxnSpPr>
            <p:spPr bwMode="auto">
              <a:xfrm>
                <a:off x="534537" y="6400800"/>
                <a:ext cx="8720727" cy="4433"/>
              </a:xfrm>
              <a:prstGeom prst="straightConnector1">
                <a:avLst/>
              </a:prstGeom>
              <a:ln>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137" name="Straight Arrow Connector 136"/>
              <p:cNvCxnSpPr/>
              <p:nvPr/>
            </p:nvCxnSpPr>
            <p:spPr bwMode="auto">
              <a:xfrm rot="5400000" flipH="1" flipV="1">
                <a:off x="-2324090" y="3545246"/>
                <a:ext cx="6168322" cy="4433"/>
              </a:xfrm>
              <a:prstGeom prst="straightConnector1">
                <a:avLst/>
              </a:prstGeom>
              <a:ln>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138" name="Freeform 137"/>
              <p:cNvSpPr/>
              <p:nvPr/>
            </p:nvSpPr>
            <p:spPr bwMode="auto">
              <a:xfrm>
                <a:off x="838200" y="3276600"/>
                <a:ext cx="7772400" cy="269875"/>
              </a:xfrm>
              <a:custGeom>
                <a:avLst/>
                <a:gdLst>
                  <a:gd name="connsiteX0" fmla="*/ 7019925 w 7019925"/>
                  <a:gd name="connsiteY0" fmla="*/ 0 h 209550"/>
                  <a:gd name="connsiteX1" fmla="*/ 3667125 w 7019925"/>
                  <a:gd name="connsiteY1" fmla="*/ 9525 h 209550"/>
                  <a:gd name="connsiteX2" fmla="*/ 0 w 7019925"/>
                  <a:gd name="connsiteY2" fmla="*/ 209550 h 209550"/>
                  <a:gd name="connsiteX0" fmla="*/ 7019925 w 7019925"/>
                  <a:gd name="connsiteY0" fmla="*/ 49530 h 259080"/>
                  <a:gd name="connsiteX1" fmla="*/ 3667125 w 7019925"/>
                  <a:gd name="connsiteY1" fmla="*/ 59055 h 259080"/>
                  <a:gd name="connsiteX2" fmla="*/ 0 w 7019925"/>
                  <a:gd name="connsiteY2" fmla="*/ 259080 h 259080"/>
                  <a:gd name="connsiteX0" fmla="*/ 7019925 w 7019925"/>
                  <a:gd name="connsiteY0" fmla="*/ 283845 h 493395"/>
                  <a:gd name="connsiteX1" fmla="*/ 3667125 w 7019925"/>
                  <a:gd name="connsiteY1" fmla="*/ 293370 h 493395"/>
                  <a:gd name="connsiteX2" fmla="*/ 0 w 7019925"/>
                  <a:gd name="connsiteY2" fmla="*/ 493395 h 493395"/>
                  <a:gd name="connsiteX0" fmla="*/ 7019925 w 7019925"/>
                  <a:gd name="connsiteY0" fmla="*/ 0 h 209550"/>
                  <a:gd name="connsiteX1" fmla="*/ 0 w 7019925"/>
                  <a:gd name="connsiteY1" fmla="*/ 209550 h 209550"/>
                  <a:gd name="connsiteX0" fmla="*/ 7019925 w 7019925"/>
                  <a:gd name="connsiteY0" fmla="*/ 0 h 209550"/>
                  <a:gd name="connsiteX1" fmla="*/ 0 w 7019925"/>
                  <a:gd name="connsiteY1" fmla="*/ 209550 h 209550"/>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65194 h 218863"/>
                  <a:gd name="connsiteX1" fmla="*/ 0 w 7010400"/>
                  <a:gd name="connsiteY1" fmla="*/ 218863 h 218863"/>
                  <a:gd name="connsiteX0" fmla="*/ 7010400 w 7010400"/>
                  <a:gd name="connsiteY0" fmla="*/ 65194 h 218863"/>
                  <a:gd name="connsiteX1" fmla="*/ 0 w 7010400"/>
                  <a:gd name="connsiteY1" fmla="*/ 218863 h 218863"/>
                  <a:gd name="connsiteX0" fmla="*/ 7010400 w 7010400"/>
                  <a:gd name="connsiteY0" fmla="*/ 44239 h 197908"/>
                  <a:gd name="connsiteX1" fmla="*/ 0 w 7010400"/>
                  <a:gd name="connsiteY1" fmla="*/ 197908 h 197908"/>
                  <a:gd name="connsiteX0" fmla="*/ 7772400 w 7772400"/>
                  <a:gd name="connsiteY0" fmla="*/ 44238 h 197908"/>
                  <a:gd name="connsiteX1" fmla="*/ 0 w 7772400"/>
                  <a:gd name="connsiteY1" fmla="*/ 197908 h 197908"/>
                </a:gdLst>
                <a:ahLst/>
                <a:cxnLst>
                  <a:cxn ang="0">
                    <a:pos x="connsiteX0" y="connsiteY0"/>
                  </a:cxn>
                  <a:cxn ang="0">
                    <a:pos x="connsiteX1" y="connsiteY1"/>
                  </a:cxn>
                </a:cxnLst>
                <a:rect l="l" t="t" r="r" b="b"/>
                <a:pathLst>
                  <a:path w="7772400" h="197908">
                    <a:moveTo>
                      <a:pt x="7772400" y="44238"/>
                    </a:moveTo>
                    <a:cubicBezTo>
                      <a:pt x="4959350" y="11641"/>
                      <a:pt x="2336800" y="0"/>
                      <a:pt x="0" y="197908"/>
                    </a:cubicBezTo>
                  </a:path>
                </a:pathLst>
              </a:custGeom>
              <a:noFill/>
              <a:ln w="38100" cap="flat" cmpd="sng" algn="ctr">
                <a:solidFill>
                  <a:schemeClr val="bg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9" name="Freeform 138"/>
              <p:cNvSpPr/>
              <p:nvPr/>
            </p:nvSpPr>
            <p:spPr bwMode="auto">
              <a:xfrm>
                <a:off x="838200" y="1295401"/>
                <a:ext cx="7772400" cy="4057648"/>
              </a:xfrm>
              <a:custGeom>
                <a:avLst/>
                <a:gdLst>
                  <a:gd name="connsiteX0" fmla="*/ 7019925 w 7019925"/>
                  <a:gd name="connsiteY0" fmla="*/ 0 h 209550"/>
                  <a:gd name="connsiteX1" fmla="*/ 3667125 w 7019925"/>
                  <a:gd name="connsiteY1" fmla="*/ 9525 h 209550"/>
                  <a:gd name="connsiteX2" fmla="*/ 0 w 7019925"/>
                  <a:gd name="connsiteY2" fmla="*/ 209550 h 209550"/>
                  <a:gd name="connsiteX0" fmla="*/ 7019925 w 7019925"/>
                  <a:gd name="connsiteY0" fmla="*/ 49530 h 259080"/>
                  <a:gd name="connsiteX1" fmla="*/ 3667125 w 7019925"/>
                  <a:gd name="connsiteY1" fmla="*/ 59055 h 259080"/>
                  <a:gd name="connsiteX2" fmla="*/ 0 w 7019925"/>
                  <a:gd name="connsiteY2" fmla="*/ 259080 h 259080"/>
                  <a:gd name="connsiteX0" fmla="*/ 7019925 w 7019925"/>
                  <a:gd name="connsiteY0" fmla="*/ 283845 h 493395"/>
                  <a:gd name="connsiteX1" fmla="*/ 3667125 w 7019925"/>
                  <a:gd name="connsiteY1" fmla="*/ 293370 h 493395"/>
                  <a:gd name="connsiteX2" fmla="*/ 0 w 7019925"/>
                  <a:gd name="connsiteY2" fmla="*/ 493395 h 493395"/>
                  <a:gd name="connsiteX0" fmla="*/ 7019925 w 7019925"/>
                  <a:gd name="connsiteY0" fmla="*/ 0 h 209550"/>
                  <a:gd name="connsiteX1" fmla="*/ 0 w 7019925"/>
                  <a:gd name="connsiteY1" fmla="*/ 209550 h 209550"/>
                  <a:gd name="connsiteX0" fmla="*/ 7019925 w 7019925"/>
                  <a:gd name="connsiteY0" fmla="*/ 0 h 209550"/>
                  <a:gd name="connsiteX1" fmla="*/ 0 w 7019925"/>
                  <a:gd name="connsiteY1" fmla="*/ 209550 h 209550"/>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65194 h 218863"/>
                  <a:gd name="connsiteX1" fmla="*/ 0 w 7010400"/>
                  <a:gd name="connsiteY1" fmla="*/ 218863 h 218863"/>
                  <a:gd name="connsiteX0" fmla="*/ 7010400 w 7010400"/>
                  <a:gd name="connsiteY0" fmla="*/ 65194 h 218863"/>
                  <a:gd name="connsiteX1" fmla="*/ 0 w 7010400"/>
                  <a:gd name="connsiteY1" fmla="*/ 218863 h 218863"/>
                  <a:gd name="connsiteX0" fmla="*/ 7010400 w 7010400"/>
                  <a:gd name="connsiteY0" fmla="*/ 44239 h 197908"/>
                  <a:gd name="connsiteX1" fmla="*/ 0 w 7010400"/>
                  <a:gd name="connsiteY1" fmla="*/ 197908 h 197908"/>
                  <a:gd name="connsiteX0" fmla="*/ 7772400 w 7772400"/>
                  <a:gd name="connsiteY0" fmla="*/ 44238 h 197908"/>
                  <a:gd name="connsiteX1" fmla="*/ 0 w 7772400"/>
                  <a:gd name="connsiteY1" fmla="*/ 197908 h 197908"/>
                  <a:gd name="connsiteX0" fmla="*/ 7772400 w 7772400"/>
                  <a:gd name="connsiteY0" fmla="*/ 2670594 h 2670595"/>
                  <a:gd name="connsiteX1" fmla="*/ 0 w 7772400"/>
                  <a:gd name="connsiteY1" fmla="*/ 197908 h 2670595"/>
                  <a:gd name="connsiteX0" fmla="*/ 7772400 w 7772400"/>
                  <a:gd name="connsiteY0" fmla="*/ 2472686 h 2472686"/>
                  <a:gd name="connsiteX1" fmla="*/ 0 w 7772400"/>
                  <a:gd name="connsiteY1" fmla="*/ 0 h 2472686"/>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Lst>
                <a:ahLst/>
                <a:cxnLst>
                  <a:cxn ang="0">
                    <a:pos x="connsiteX0" y="connsiteY0"/>
                  </a:cxn>
                  <a:cxn ang="0">
                    <a:pos x="connsiteX1" y="connsiteY1"/>
                  </a:cxn>
                </a:cxnLst>
                <a:rect l="l" t="t" r="r" b="b"/>
                <a:pathLst>
                  <a:path w="7772400" h="2696205">
                    <a:moveTo>
                      <a:pt x="7772400" y="2696205"/>
                    </a:moveTo>
                    <a:cubicBezTo>
                      <a:pt x="3616325" y="2419134"/>
                      <a:pt x="2584450" y="1729949"/>
                      <a:pt x="0" y="0"/>
                    </a:cubicBezTo>
                  </a:path>
                </a:pathLst>
              </a:custGeom>
              <a:noFill/>
              <a:ln w="38100" cap="flat" cmpd="sng" algn="ctr">
                <a:solidFill>
                  <a:schemeClr val="bg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147" name="TextBox 146"/>
            <p:cNvSpPr txBox="1"/>
            <p:nvPr/>
          </p:nvSpPr>
          <p:spPr>
            <a:xfrm rot="16200000">
              <a:off x="291806" y="4144267"/>
              <a:ext cx="1585690" cy="369332"/>
            </a:xfrm>
            <a:prstGeom prst="rect">
              <a:avLst/>
            </a:prstGeom>
            <a:noFill/>
          </p:spPr>
          <p:txBody>
            <a:bodyPr wrap="none" rtlCol="0">
              <a:spAutoFit/>
            </a:bodyPr>
            <a:lstStyle/>
            <a:p>
              <a:r>
                <a:rPr lang="en-US" b="1" i="1" dirty="0" smtClean="0"/>
                <a:t>clamping level</a:t>
              </a:r>
              <a:endParaRPr lang="en-US" b="1" i="1" dirty="0"/>
            </a:p>
          </p:txBody>
        </p:sp>
        <p:sp>
          <p:nvSpPr>
            <p:cNvPr id="148" name="TextBox 147"/>
            <p:cNvSpPr txBox="1"/>
            <p:nvPr/>
          </p:nvSpPr>
          <p:spPr>
            <a:xfrm>
              <a:off x="2984175" y="5463744"/>
              <a:ext cx="1188146" cy="369332"/>
            </a:xfrm>
            <a:prstGeom prst="rect">
              <a:avLst/>
            </a:prstGeom>
            <a:noFill/>
          </p:spPr>
          <p:txBody>
            <a:bodyPr wrap="none" rtlCol="0">
              <a:spAutoFit/>
            </a:bodyPr>
            <a:lstStyle/>
            <a:p>
              <a:r>
                <a:rPr lang="en-US" b="1" i="1" dirty="0" smtClean="0"/>
                <a:t>VPL count</a:t>
              </a:r>
              <a:endParaRPr lang="en-US" b="1" i="1" dirty="0"/>
            </a:p>
          </p:txBody>
        </p:sp>
      </p:gr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21</a:t>
            </a:fld>
            <a:endParaRPr lang="en-US" dirty="0">
              <a:solidFill>
                <a:srgbClr val="FFFFFF"/>
              </a:solidFill>
            </a:endParaRPr>
          </a:p>
        </p:txBody>
      </p:sp>
      <p:sp>
        <p:nvSpPr>
          <p:cNvPr id="4" name="Title 3"/>
          <p:cNvSpPr>
            <a:spLocks noGrp="1"/>
          </p:cNvSpPr>
          <p:nvPr>
            <p:ph type="title"/>
          </p:nvPr>
        </p:nvSpPr>
        <p:spPr/>
        <p:txBody>
          <a:bodyPr/>
          <a:lstStyle/>
          <a:p>
            <a:r>
              <a:rPr lang="cs-CZ" dirty="0" smtClean="0"/>
              <a:t>Stimul</a:t>
            </a:r>
            <a:r>
              <a:rPr lang="en-US" dirty="0" smtClean="0"/>
              <a:t>us images</a:t>
            </a:r>
            <a:endParaRPr lang="en-US" dirty="0"/>
          </a:p>
        </p:txBody>
      </p:sp>
      <p:grpSp>
        <p:nvGrpSpPr>
          <p:cNvPr id="7" name="Group 120"/>
          <p:cNvGrpSpPr/>
          <p:nvPr/>
        </p:nvGrpSpPr>
        <p:grpSpPr>
          <a:xfrm>
            <a:off x="1264447" y="3686783"/>
            <a:ext cx="2819400" cy="1819075"/>
            <a:chOff x="5867400" y="1600200"/>
            <a:chExt cx="2819400" cy="1828800"/>
          </a:xfrm>
        </p:grpSpPr>
        <p:cxnSp>
          <p:nvCxnSpPr>
            <p:cNvPr id="101" name="Straight Connector 100"/>
            <p:cNvCxnSpPr/>
            <p:nvPr/>
          </p:nvCxnSpPr>
          <p:spPr bwMode="auto">
            <a:xfrm rot="5400000" flipH="1" flipV="1">
              <a:off x="5867400" y="2514600"/>
              <a:ext cx="1828800" cy="0"/>
            </a:xfrm>
            <a:prstGeom prst="line">
              <a:avLst/>
            </a:prstGeom>
            <a:solidFill>
              <a:schemeClr val="accent1"/>
            </a:solidFill>
            <a:ln w="28575" cap="flat" cmpd="sng" algn="ctr">
              <a:solidFill>
                <a:schemeClr val="bg1"/>
              </a:solidFill>
              <a:prstDash val="sysDot"/>
              <a:round/>
              <a:headEnd type="none" w="med" len="med"/>
              <a:tailEnd type="none" w="med" len="med"/>
            </a:ln>
            <a:effectLst/>
          </p:spPr>
        </p:cxnSp>
        <p:cxnSp>
          <p:nvCxnSpPr>
            <p:cNvPr id="106" name="Straight Connector 105"/>
            <p:cNvCxnSpPr/>
            <p:nvPr/>
          </p:nvCxnSpPr>
          <p:spPr bwMode="auto">
            <a:xfrm rot="5400000" flipH="1" flipV="1">
              <a:off x="6781800" y="2514600"/>
              <a:ext cx="1828800" cy="0"/>
            </a:xfrm>
            <a:prstGeom prst="line">
              <a:avLst/>
            </a:prstGeom>
            <a:solidFill>
              <a:schemeClr val="accent1"/>
            </a:solidFill>
            <a:ln w="28575" cap="flat" cmpd="sng" algn="ctr">
              <a:solidFill>
                <a:schemeClr val="bg1"/>
              </a:solidFill>
              <a:prstDash val="sysDot"/>
              <a:round/>
              <a:headEnd type="none" w="med" len="med"/>
              <a:tailEnd type="none" w="med" len="med"/>
            </a:ln>
            <a:effectLst/>
          </p:spPr>
        </p:cxnSp>
        <p:cxnSp>
          <p:nvCxnSpPr>
            <p:cNvPr id="107" name="Straight Connector 106"/>
            <p:cNvCxnSpPr/>
            <p:nvPr/>
          </p:nvCxnSpPr>
          <p:spPr bwMode="auto">
            <a:xfrm>
              <a:off x="5867400" y="3276600"/>
              <a:ext cx="2819400" cy="0"/>
            </a:xfrm>
            <a:prstGeom prst="line">
              <a:avLst/>
            </a:prstGeom>
            <a:solidFill>
              <a:schemeClr val="accent1"/>
            </a:solidFill>
            <a:ln w="28575" cap="flat" cmpd="sng" algn="ctr">
              <a:solidFill>
                <a:schemeClr val="bg1"/>
              </a:solidFill>
              <a:prstDash val="sysDot"/>
              <a:round/>
              <a:headEnd type="none" w="med" len="med"/>
              <a:tailEnd type="none" w="med" len="med"/>
            </a:ln>
            <a:effectLst/>
          </p:spPr>
        </p:cxnSp>
        <p:cxnSp>
          <p:nvCxnSpPr>
            <p:cNvPr id="111" name="Straight Connector 110"/>
            <p:cNvCxnSpPr/>
            <p:nvPr/>
          </p:nvCxnSpPr>
          <p:spPr bwMode="auto">
            <a:xfrm>
              <a:off x="5867400" y="3124200"/>
              <a:ext cx="2819400" cy="0"/>
            </a:xfrm>
            <a:prstGeom prst="line">
              <a:avLst/>
            </a:prstGeom>
            <a:solidFill>
              <a:schemeClr val="accent1"/>
            </a:solidFill>
            <a:ln w="28575" cap="flat" cmpd="sng" algn="ctr">
              <a:solidFill>
                <a:schemeClr val="bg1"/>
              </a:solidFill>
              <a:prstDash val="sysDot"/>
              <a:round/>
              <a:headEnd type="none" w="med" len="med"/>
              <a:tailEnd type="none" w="med" len="med"/>
            </a:ln>
            <a:effectLst/>
          </p:spPr>
        </p:cxnSp>
        <p:cxnSp>
          <p:nvCxnSpPr>
            <p:cNvPr id="112" name="Straight Connector 111"/>
            <p:cNvCxnSpPr/>
            <p:nvPr/>
          </p:nvCxnSpPr>
          <p:spPr bwMode="auto">
            <a:xfrm>
              <a:off x="5867400" y="2971800"/>
              <a:ext cx="2819400" cy="0"/>
            </a:xfrm>
            <a:prstGeom prst="line">
              <a:avLst/>
            </a:prstGeom>
            <a:solidFill>
              <a:schemeClr val="accent1"/>
            </a:solidFill>
            <a:ln w="28575" cap="flat" cmpd="sng" algn="ctr">
              <a:solidFill>
                <a:schemeClr val="bg1"/>
              </a:solidFill>
              <a:prstDash val="sysDot"/>
              <a:round/>
              <a:headEnd type="none" w="med" len="med"/>
              <a:tailEnd type="none" w="med" len="med"/>
            </a:ln>
            <a:effectLst/>
          </p:spPr>
        </p:cxnSp>
        <p:cxnSp>
          <p:nvCxnSpPr>
            <p:cNvPr id="113" name="Straight Connector 112"/>
            <p:cNvCxnSpPr/>
            <p:nvPr/>
          </p:nvCxnSpPr>
          <p:spPr bwMode="auto">
            <a:xfrm>
              <a:off x="5867400" y="2819400"/>
              <a:ext cx="2819400" cy="0"/>
            </a:xfrm>
            <a:prstGeom prst="line">
              <a:avLst/>
            </a:prstGeom>
            <a:solidFill>
              <a:schemeClr val="accent1"/>
            </a:solidFill>
            <a:ln w="28575" cap="flat" cmpd="sng" algn="ctr">
              <a:solidFill>
                <a:schemeClr val="bg1"/>
              </a:solidFill>
              <a:prstDash val="sysDot"/>
              <a:round/>
              <a:headEnd type="none" w="med" len="med"/>
              <a:tailEnd type="none" w="med" len="med"/>
            </a:ln>
            <a:effectLst/>
          </p:spPr>
        </p:cxnSp>
        <p:cxnSp>
          <p:nvCxnSpPr>
            <p:cNvPr id="114" name="Straight Connector 113"/>
            <p:cNvCxnSpPr/>
            <p:nvPr/>
          </p:nvCxnSpPr>
          <p:spPr bwMode="auto">
            <a:xfrm>
              <a:off x="5867400" y="2667000"/>
              <a:ext cx="2819400" cy="0"/>
            </a:xfrm>
            <a:prstGeom prst="line">
              <a:avLst/>
            </a:prstGeom>
            <a:solidFill>
              <a:schemeClr val="accent1"/>
            </a:solidFill>
            <a:ln w="28575" cap="flat" cmpd="sng" algn="ctr">
              <a:solidFill>
                <a:schemeClr val="bg1"/>
              </a:solidFill>
              <a:prstDash val="sysDot"/>
              <a:round/>
              <a:headEnd type="none" w="med" len="med"/>
              <a:tailEnd type="none" w="med" len="med"/>
            </a:ln>
            <a:effectLst/>
          </p:spPr>
        </p:cxnSp>
        <p:cxnSp>
          <p:nvCxnSpPr>
            <p:cNvPr id="115" name="Straight Connector 114"/>
            <p:cNvCxnSpPr/>
            <p:nvPr/>
          </p:nvCxnSpPr>
          <p:spPr bwMode="auto">
            <a:xfrm>
              <a:off x="5867400" y="2514600"/>
              <a:ext cx="2819400" cy="0"/>
            </a:xfrm>
            <a:prstGeom prst="line">
              <a:avLst/>
            </a:prstGeom>
            <a:solidFill>
              <a:schemeClr val="accent1"/>
            </a:solidFill>
            <a:ln w="28575" cap="flat" cmpd="sng" algn="ctr">
              <a:solidFill>
                <a:schemeClr val="bg1"/>
              </a:solidFill>
              <a:prstDash val="sysDot"/>
              <a:round/>
              <a:headEnd type="none" w="med" len="med"/>
              <a:tailEnd type="none" w="med" len="med"/>
            </a:ln>
            <a:effectLst/>
          </p:spPr>
        </p:cxnSp>
        <p:cxnSp>
          <p:nvCxnSpPr>
            <p:cNvPr id="116" name="Straight Connector 115"/>
            <p:cNvCxnSpPr/>
            <p:nvPr/>
          </p:nvCxnSpPr>
          <p:spPr bwMode="auto">
            <a:xfrm>
              <a:off x="5867400" y="2362200"/>
              <a:ext cx="2819400" cy="0"/>
            </a:xfrm>
            <a:prstGeom prst="line">
              <a:avLst/>
            </a:prstGeom>
            <a:solidFill>
              <a:schemeClr val="accent1"/>
            </a:solidFill>
            <a:ln w="28575" cap="flat" cmpd="sng" algn="ctr">
              <a:solidFill>
                <a:schemeClr val="bg1"/>
              </a:solidFill>
              <a:prstDash val="sysDot"/>
              <a:round/>
              <a:headEnd type="none" w="med" len="med"/>
              <a:tailEnd type="none" w="med" len="med"/>
            </a:ln>
            <a:effectLst/>
          </p:spPr>
        </p:cxnSp>
        <p:cxnSp>
          <p:nvCxnSpPr>
            <p:cNvPr id="117" name="Straight Connector 116"/>
            <p:cNvCxnSpPr/>
            <p:nvPr/>
          </p:nvCxnSpPr>
          <p:spPr bwMode="auto">
            <a:xfrm>
              <a:off x="5867400" y="2209800"/>
              <a:ext cx="2819400" cy="0"/>
            </a:xfrm>
            <a:prstGeom prst="line">
              <a:avLst/>
            </a:prstGeom>
            <a:solidFill>
              <a:schemeClr val="accent1"/>
            </a:solidFill>
            <a:ln w="28575" cap="flat" cmpd="sng" algn="ctr">
              <a:solidFill>
                <a:schemeClr val="bg1"/>
              </a:solidFill>
              <a:prstDash val="sysDot"/>
              <a:round/>
              <a:headEnd type="none" w="med" len="med"/>
              <a:tailEnd type="none" w="med" len="med"/>
            </a:ln>
            <a:effectLst/>
          </p:spPr>
        </p:cxnSp>
        <p:cxnSp>
          <p:nvCxnSpPr>
            <p:cNvPr id="118" name="Straight Connector 117"/>
            <p:cNvCxnSpPr/>
            <p:nvPr/>
          </p:nvCxnSpPr>
          <p:spPr bwMode="auto">
            <a:xfrm>
              <a:off x="5867400" y="2057400"/>
              <a:ext cx="2819400" cy="0"/>
            </a:xfrm>
            <a:prstGeom prst="line">
              <a:avLst/>
            </a:prstGeom>
            <a:solidFill>
              <a:schemeClr val="accent1"/>
            </a:solidFill>
            <a:ln w="28575" cap="flat" cmpd="sng" algn="ctr">
              <a:solidFill>
                <a:schemeClr val="bg1"/>
              </a:solidFill>
              <a:prstDash val="sysDot"/>
              <a:round/>
              <a:headEnd type="none" w="med" len="med"/>
              <a:tailEnd type="none" w="med" len="med"/>
            </a:ln>
            <a:effectLst/>
          </p:spPr>
        </p:cxnSp>
        <p:cxnSp>
          <p:nvCxnSpPr>
            <p:cNvPr id="119" name="Straight Connector 118"/>
            <p:cNvCxnSpPr/>
            <p:nvPr/>
          </p:nvCxnSpPr>
          <p:spPr bwMode="auto">
            <a:xfrm>
              <a:off x="5867400" y="1905000"/>
              <a:ext cx="2819400" cy="0"/>
            </a:xfrm>
            <a:prstGeom prst="line">
              <a:avLst/>
            </a:prstGeom>
            <a:solidFill>
              <a:schemeClr val="accent1"/>
            </a:solidFill>
            <a:ln w="28575" cap="flat" cmpd="sng" algn="ctr">
              <a:solidFill>
                <a:schemeClr val="bg1"/>
              </a:solidFill>
              <a:prstDash val="sysDot"/>
              <a:round/>
              <a:headEnd type="none" w="med" len="med"/>
              <a:tailEnd type="none" w="med" len="med"/>
            </a:ln>
            <a:effectLst/>
          </p:spPr>
        </p:cxnSp>
        <p:cxnSp>
          <p:nvCxnSpPr>
            <p:cNvPr id="120" name="Straight Connector 119"/>
            <p:cNvCxnSpPr/>
            <p:nvPr/>
          </p:nvCxnSpPr>
          <p:spPr bwMode="auto">
            <a:xfrm>
              <a:off x="5867400" y="1752600"/>
              <a:ext cx="2819400" cy="0"/>
            </a:xfrm>
            <a:prstGeom prst="line">
              <a:avLst/>
            </a:prstGeom>
            <a:solidFill>
              <a:schemeClr val="accent1"/>
            </a:solidFill>
            <a:ln w="28575" cap="flat" cmpd="sng" algn="ctr">
              <a:solidFill>
                <a:schemeClr val="bg1"/>
              </a:solidFill>
              <a:prstDash val="sysDot"/>
              <a:round/>
              <a:headEnd type="none" w="med" len="med"/>
              <a:tailEnd type="none" w="med" len="med"/>
            </a:ln>
            <a:effectLst/>
          </p:spPr>
        </p:cxnSp>
      </p:grpSp>
      <p:grpSp>
        <p:nvGrpSpPr>
          <p:cNvPr id="8" name="Group 145"/>
          <p:cNvGrpSpPr/>
          <p:nvPr/>
        </p:nvGrpSpPr>
        <p:grpSpPr>
          <a:xfrm>
            <a:off x="3127506" y="1143000"/>
            <a:ext cx="5483094" cy="3143992"/>
            <a:chOff x="3127506" y="1143000"/>
            <a:chExt cx="5483094" cy="3143992"/>
          </a:xfrm>
        </p:grpSpPr>
        <p:pic>
          <p:nvPicPr>
            <p:cNvPr id="123" name="Picture 8" descr="C:\devel\workspace\giperception\talk\552vg2j3.bmp"/>
            <p:cNvPicPr>
              <a:picLocks noChangeAspect="1" noChangeArrowheads="1"/>
            </p:cNvPicPr>
            <p:nvPr/>
          </p:nvPicPr>
          <p:blipFill>
            <a:blip r:embed="rId3" cstate="print"/>
            <a:srcRect/>
            <a:stretch>
              <a:fillRect/>
            </a:stretch>
          </p:blipFill>
          <p:spPr bwMode="auto">
            <a:xfrm>
              <a:off x="5410200" y="1143000"/>
              <a:ext cx="3200400" cy="2400300"/>
            </a:xfrm>
            <a:prstGeom prst="rect">
              <a:avLst/>
            </a:prstGeom>
            <a:noFill/>
            <a:ln w="12700">
              <a:solidFill>
                <a:schemeClr val="tx1"/>
              </a:solidFill>
              <a:prstDash val="solid"/>
            </a:ln>
          </p:spPr>
        </p:pic>
        <p:cxnSp>
          <p:nvCxnSpPr>
            <p:cNvPr id="127" name="Straight Connector 126"/>
            <p:cNvCxnSpPr>
              <a:stCxn id="123" idx="1"/>
              <a:endCxn id="142" idx="3"/>
            </p:cNvCxnSpPr>
            <p:nvPr/>
          </p:nvCxnSpPr>
          <p:spPr bwMode="auto">
            <a:xfrm rot="10800000" flipV="1">
              <a:off x="4018156" y="2343150"/>
              <a:ext cx="1392045" cy="1878528"/>
            </a:xfrm>
            <a:prstGeom prst="line">
              <a:avLst/>
            </a:prstGeom>
            <a:solidFill>
              <a:schemeClr val="accent1"/>
            </a:solidFill>
            <a:ln w="28575" cap="flat" cmpd="sng" algn="ctr">
              <a:solidFill>
                <a:schemeClr val="tx1"/>
              </a:solidFill>
              <a:prstDash val="sysDot"/>
              <a:round/>
              <a:headEnd type="none" w="med" len="med"/>
              <a:tailEnd type="none" w="med" len="med"/>
            </a:ln>
            <a:effectLst/>
          </p:spPr>
        </p:cxnSp>
        <p:sp>
          <p:nvSpPr>
            <p:cNvPr id="142" name="Rectangle 141"/>
            <p:cNvSpPr/>
            <p:nvPr/>
          </p:nvSpPr>
          <p:spPr bwMode="auto">
            <a:xfrm>
              <a:off x="3127506" y="4156364"/>
              <a:ext cx="890649" cy="13062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66" name="Group 65"/>
          <p:cNvGrpSpPr/>
          <p:nvPr/>
        </p:nvGrpSpPr>
        <p:grpSpPr>
          <a:xfrm>
            <a:off x="2179040" y="4191000"/>
            <a:ext cx="6431560" cy="2400300"/>
            <a:chOff x="2179040" y="4191000"/>
            <a:chExt cx="6431560" cy="2400300"/>
          </a:xfrm>
        </p:grpSpPr>
        <p:sp>
          <p:nvSpPr>
            <p:cNvPr id="45" name="Rectangle 44"/>
            <p:cNvSpPr/>
            <p:nvPr/>
          </p:nvSpPr>
          <p:spPr bwMode="auto">
            <a:xfrm>
              <a:off x="2179040" y="5214199"/>
              <a:ext cx="890649" cy="13062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55" name="Straight Connector 54"/>
            <p:cNvCxnSpPr>
              <a:stCxn id="1026" idx="1"/>
              <a:endCxn id="45" idx="3"/>
            </p:cNvCxnSpPr>
            <p:nvPr/>
          </p:nvCxnSpPr>
          <p:spPr bwMode="auto">
            <a:xfrm rot="10800000">
              <a:off x="3069690" y="5279514"/>
              <a:ext cx="2340511" cy="111637"/>
            </a:xfrm>
            <a:prstGeom prst="line">
              <a:avLst/>
            </a:prstGeom>
            <a:solidFill>
              <a:schemeClr val="accent1"/>
            </a:solidFill>
            <a:ln w="28575" cap="flat" cmpd="sng" algn="ctr">
              <a:solidFill>
                <a:schemeClr val="tx1"/>
              </a:solidFill>
              <a:prstDash val="sysDot"/>
              <a:round/>
              <a:headEnd type="none" w="med" len="med"/>
              <a:tailEnd type="none" w="med" len="med"/>
            </a:ln>
            <a:effectLst/>
          </p:spPr>
        </p:cxnSp>
        <p:pic>
          <p:nvPicPr>
            <p:cNvPr id="1026" name="Picture 2"/>
            <p:cNvPicPr>
              <a:picLocks noChangeAspect="1" noChangeArrowheads="1"/>
            </p:cNvPicPr>
            <p:nvPr/>
          </p:nvPicPr>
          <p:blipFill>
            <a:blip r:embed="rId4" cstate="print"/>
            <a:srcRect/>
            <a:stretch>
              <a:fillRect/>
            </a:stretch>
          </p:blipFill>
          <p:spPr bwMode="auto">
            <a:xfrm>
              <a:off x="5410200" y="4191000"/>
              <a:ext cx="3200400" cy="2400300"/>
            </a:xfrm>
            <a:prstGeom prst="rect">
              <a:avLst/>
            </a:prstGeom>
            <a:noFill/>
            <a:ln w="12700">
              <a:solidFill>
                <a:schemeClr val="tx1"/>
              </a:solidFill>
              <a:prstDash val="solid"/>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left)">
                                      <p:cBhvr>
                                        <p:cTn id="1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22</a:t>
            </a:fld>
            <a:endParaRPr lang="en-US" dirty="0">
              <a:solidFill>
                <a:srgbClr val="FFFFFF"/>
              </a:solidFill>
            </a:endParaRPr>
          </a:p>
        </p:txBody>
      </p:sp>
      <p:sp>
        <p:nvSpPr>
          <p:cNvPr id="4" name="Title 3"/>
          <p:cNvSpPr>
            <a:spLocks noGrp="1"/>
          </p:cNvSpPr>
          <p:nvPr>
            <p:ph type="title"/>
          </p:nvPr>
        </p:nvSpPr>
        <p:spPr/>
        <p:txBody>
          <a:bodyPr/>
          <a:lstStyle/>
          <a:p>
            <a:r>
              <a:rPr lang="en-US" dirty="0" smtClean="0"/>
              <a:t>Stimulus images –VPL count</a:t>
            </a:r>
            <a:endParaRPr lang="en-US" dirty="0"/>
          </a:p>
        </p:txBody>
      </p:sp>
      <p:pic>
        <p:nvPicPr>
          <p:cNvPr id="7" name="Picture 3" descr="C:\devel\workspace\giperception\talk\j4mz9vju.bmp"/>
          <p:cNvPicPr>
            <a:picLocks noChangeAspect="1" noChangeArrowheads="1"/>
          </p:cNvPicPr>
          <p:nvPr/>
        </p:nvPicPr>
        <p:blipFill>
          <a:blip r:embed="rId3" cstate="print"/>
          <a:srcRect/>
          <a:stretch>
            <a:fillRect/>
          </a:stretch>
        </p:blipFill>
        <p:spPr bwMode="auto">
          <a:xfrm>
            <a:off x="457200" y="1524000"/>
            <a:ext cx="2651760" cy="1988820"/>
          </a:xfrm>
          <a:prstGeom prst="rect">
            <a:avLst/>
          </a:prstGeom>
          <a:noFill/>
        </p:spPr>
      </p:pic>
      <p:sp>
        <p:nvSpPr>
          <p:cNvPr id="10" name="TextBox 9"/>
          <p:cNvSpPr txBox="1"/>
          <p:nvPr/>
        </p:nvSpPr>
        <p:spPr>
          <a:xfrm>
            <a:off x="457200" y="3733800"/>
            <a:ext cx="2667000" cy="461665"/>
          </a:xfrm>
          <a:prstGeom prst="rect">
            <a:avLst/>
          </a:prstGeom>
          <a:noFill/>
        </p:spPr>
        <p:txBody>
          <a:bodyPr wrap="square" rtlCol="0">
            <a:spAutoFit/>
          </a:bodyPr>
          <a:lstStyle/>
          <a:p>
            <a:pPr algn="ctr"/>
            <a:r>
              <a:rPr lang="en-US" sz="2400" dirty="0" smtClean="0"/>
              <a:t>1,000 (1k)</a:t>
            </a:r>
          </a:p>
        </p:txBody>
      </p:sp>
      <p:sp>
        <p:nvSpPr>
          <p:cNvPr id="13" name="TextBox 12"/>
          <p:cNvSpPr txBox="1"/>
          <p:nvPr/>
        </p:nvSpPr>
        <p:spPr>
          <a:xfrm>
            <a:off x="457200" y="4495800"/>
            <a:ext cx="2743200" cy="830997"/>
          </a:xfrm>
          <a:prstGeom prst="rect">
            <a:avLst/>
          </a:prstGeom>
          <a:noFill/>
        </p:spPr>
        <p:txBody>
          <a:bodyPr wrap="square" rtlCol="0">
            <a:spAutoFit/>
          </a:bodyPr>
          <a:lstStyle/>
          <a:p>
            <a:pPr algn="ctr"/>
            <a:r>
              <a:rPr lang="en-US" sz="2400" dirty="0" smtClean="0"/>
              <a:t>Interactive rendering</a:t>
            </a:r>
          </a:p>
        </p:txBody>
      </p:sp>
      <p:pic>
        <p:nvPicPr>
          <p:cNvPr id="8" name="Picture 7" descr="C:\devel\workspace\giperception\talk\qrnmy88n.bmp"/>
          <p:cNvPicPr>
            <a:picLocks noChangeAspect="1" noChangeArrowheads="1"/>
          </p:cNvPicPr>
          <p:nvPr/>
        </p:nvPicPr>
        <p:blipFill>
          <a:blip r:embed="rId4" cstate="print"/>
          <a:srcRect/>
          <a:stretch>
            <a:fillRect/>
          </a:stretch>
        </p:blipFill>
        <p:spPr bwMode="auto">
          <a:xfrm>
            <a:off x="3238500" y="1524000"/>
            <a:ext cx="2651760" cy="1988820"/>
          </a:xfrm>
          <a:prstGeom prst="rect">
            <a:avLst/>
          </a:prstGeom>
          <a:noFill/>
        </p:spPr>
      </p:pic>
      <p:sp>
        <p:nvSpPr>
          <p:cNvPr id="11" name="TextBox 10"/>
          <p:cNvSpPr txBox="1"/>
          <p:nvPr/>
        </p:nvSpPr>
        <p:spPr>
          <a:xfrm>
            <a:off x="3276600" y="3733800"/>
            <a:ext cx="2590800" cy="461665"/>
          </a:xfrm>
          <a:prstGeom prst="rect">
            <a:avLst/>
          </a:prstGeom>
          <a:noFill/>
        </p:spPr>
        <p:txBody>
          <a:bodyPr wrap="square" rtlCol="0">
            <a:spAutoFit/>
          </a:bodyPr>
          <a:lstStyle/>
          <a:p>
            <a:pPr algn="ctr"/>
            <a:r>
              <a:rPr lang="en-US" sz="2400" dirty="0" smtClean="0"/>
              <a:t>100,000 (100k)</a:t>
            </a:r>
            <a:endParaRPr lang="en-US" sz="2400" dirty="0"/>
          </a:p>
        </p:txBody>
      </p:sp>
      <p:sp>
        <p:nvSpPr>
          <p:cNvPr id="14" name="TextBox 13"/>
          <p:cNvSpPr txBox="1"/>
          <p:nvPr/>
        </p:nvSpPr>
        <p:spPr>
          <a:xfrm>
            <a:off x="3276600" y="4495800"/>
            <a:ext cx="2667000" cy="830997"/>
          </a:xfrm>
          <a:prstGeom prst="rect">
            <a:avLst/>
          </a:prstGeom>
          <a:noFill/>
        </p:spPr>
        <p:txBody>
          <a:bodyPr wrap="square" rtlCol="0">
            <a:spAutoFit/>
          </a:bodyPr>
          <a:lstStyle/>
          <a:p>
            <a:pPr algn="ctr"/>
            <a:r>
              <a:rPr lang="en-US" sz="2400" dirty="0" smtClean="0"/>
              <a:t>Preview</a:t>
            </a:r>
            <a:r>
              <a:rPr lang="cs-CZ" sz="2400" dirty="0" smtClean="0"/>
              <a:t>-</a:t>
            </a:r>
            <a:r>
              <a:rPr lang="en-US" sz="2400" dirty="0" smtClean="0"/>
              <a:t>quality</a:t>
            </a:r>
          </a:p>
          <a:p>
            <a:pPr algn="ctr"/>
            <a:r>
              <a:rPr lang="en-US" sz="2400" dirty="0" smtClean="0"/>
              <a:t>rendering</a:t>
            </a:r>
          </a:p>
        </p:txBody>
      </p:sp>
      <p:pic>
        <p:nvPicPr>
          <p:cNvPr id="9" name="Picture 10" descr="C:\devel\workspace\giperception\talk\v0zxxgzs.bmp"/>
          <p:cNvPicPr>
            <a:picLocks noChangeAspect="1" noChangeArrowheads="1"/>
          </p:cNvPicPr>
          <p:nvPr/>
        </p:nvPicPr>
        <p:blipFill>
          <a:blip r:embed="rId5" cstate="print"/>
          <a:srcRect/>
          <a:stretch>
            <a:fillRect/>
          </a:stretch>
        </p:blipFill>
        <p:spPr bwMode="auto">
          <a:xfrm>
            <a:off x="6019800" y="1524000"/>
            <a:ext cx="2651760" cy="1988820"/>
          </a:xfrm>
          <a:prstGeom prst="rect">
            <a:avLst/>
          </a:prstGeom>
          <a:noFill/>
        </p:spPr>
      </p:pic>
      <p:sp>
        <p:nvSpPr>
          <p:cNvPr id="12" name="TextBox 11"/>
          <p:cNvSpPr txBox="1"/>
          <p:nvPr/>
        </p:nvSpPr>
        <p:spPr>
          <a:xfrm>
            <a:off x="6019800" y="3733800"/>
            <a:ext cx="2590800" cy="461665"/>
          </a:xfrm>
          <a:prstGeom prst="rect">
            <a:avLst/>
          </a:prstGeom>
          <a:noFill/>
        </p:spPr>
        <p:txBody>
          <a:bodyPr wrap="square" rtlCol="0">
            <a:spAutoFit/>
          </a:bodyPr>
          <a:lstStyle/>
          <a:p>
            <a:pPr algn="ctr"/>
            <a:r>
              <a:rPr lang="en-US" sz="2400" dirty="0" smtClean="0"/>
              <a:t>5,000,000 (5M)</a:t>
            </a:r>
            <a:endParaRPr lang="en-US" sz="2400" dirty="0"/>
          </a:p>
        </p:txBody>
      </p:sp>
      <p:sp>
        <p:nvSpPr>
          <p:cNvPr id="15" name="TextBox 14"/>
          <p:cNvSpPr txBox="1"/>
          <p:nvPr/>
        </p:nvSpPr>
        <p:spPr>
          <a:xfrm>
            <a:off x="6019800" y="4495800"/>
            <a:ext cx="2667000" cy="830997"/>
          </a:xfrm>
          <a:prstGeom prst="rect">
            <a:avLst/>
          </a:prstGeom>
          <a:noFill/>
        </p:spPr>
        <p:txBody>
          <a:bodyPr wrap="square" rtlCol="0">
            <a:spAutoFit/>
          </a:bodyPr>
          <a:lstStyle/>
          <a:p>
            <a:pPr algn="ctr"/>
            <a:r>
              <a:rPr lang="en-US" sz="2400" dirty="0" smtClean="0"/>
              <a:t>High</a:t>
            </a:r>
            <a:r>
              <a:rPr lang="cs-CZ" sz="2400" dirty="0" smtClean="0"/>
              <a:t>-</a:t>
            </a:r>
            <a:r>
              <a:rPr lang="en-US" sz="2400" dirty="0" smtClean="0"/>
              <a:t>quality rendering</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C:\devel\workspace\giperception\talk\aa\vplt.cam-02.geom-g0.light-indirect.mat-0.03-0.220-0.15.vpl-0100000.cl-000.1.png"/>
          <p:cNvPicPr>
            <a:picLocks noChangeAspect="1" noChangeArrowheads="1"/>
          </p:cNvPicPr>
          <p:nvPr/>
        </p:nvPicPr>
        <p:blipFill>
          <a:blip r:embed="rId3" cstate="print"/>
          <a:srcRect/>
          <a:stretch>
            <a:fillRect/>
          </a:stretch>
        </p:blipFill>
        <p:spPr bwMode="auto">
          <a:xfrm>
            <a:off x="3657600" y="1066800"/>
            <a:ext cx="1706881" cy="1280160"/>
          </a:xfrm>
          <a:prstGeom prst="rect">
            <a:avLst/>
          </a:prstGeom>
          <a:noFill/>
        </p:spPr>
      </p:pic>
      <p:sp>
        <p:nvSpPr>
          <p:cNvPr id="2" name="Content Placeholder 1"/>
          <p:cNvSpPr>
            <a:spLocks noGrp="1"/>
          </p:cNvSpPr>
          <p:nvPr>
            <p:ph idx="1"/>
          </p:nvPr>
        </p:nvSpPr>
        <p:spPr>
          <a:xfrm>
            <a:off x="3048000" y="3276600"/>
            <a:ext cx="5410200" cy="1295401"/>
          </a:xfrm>
        </p:spPr>
        <p:txBody>
          <a:bodyPr/>
          <a:lstStyle/>
          <a:p>
            <a:r>
              <a:rPr lang="en-US" dirty="0" smtClean="0"/>
              <a:t>11 levels from none to severe</a:t>
            </a:r>
            <a:br>
              <a:rPr lang="en-US" dirty="0" smtClean="0"/>
            </a:br>
            <a:r>
              <a:rPr lang="en-US" dirty="0" smtClean="0"/>
              <a:t>(C0 – C10)</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23</a:t>
            </a:fld>
            <a:endParaRPr lang="en-US" dirty="0">
              <a:solidFill>
                <a:srgbClr val="FFFFFF"/>
              </a:solidFill>
            </a:endParaRPr>
          </a:p>
        </p:txBody>
      </p:sp>
      <p:sp>
        <p:nvSpPr>
          <p:cNvPr id="4" name="Title 3"/>
          <p:cNvSpPr>
            <a:spLocks noGrp="1"/>
          </p:cNvSpPr>
          <p:nvPr>
            <p:ph type="title"/>
          </p:nvPr>
        </p:nvSpPr>
        <p:spPr/>
        <p:txBody>
          <a:bodyPr/>
          <a:lstStyle/>
          <a:p>
            <a:r>
              <a:rPr lang="en-US" dirty="0" smtClean="0"/>
              <a:t>Stimulus images – Clamping level</a:t>
            </a:r>
            <a:endParaRPr lang="en-US" dirty="0"/>
          </a:p>
        </p:txBody>
      </p:sp>
      <p:pic>
        <p:nvPicPr>
          <p:cNvPr id="2050" name="Picture 2" descr="C:\devel\workspace\giperception\talk\aa\vplt.cam-02.geom-g0.light-indirect.mat-0.03-0.220-0.15.vpl-0100000.cl-000.0.png"/>
          <p:cNvPicPr>
            <a:picLocks noChangeAspect="1" noChangeArrowheads="1"/>
          </p:cNvPicPr>
          <p:nvPr/>
        </p:nvPicPr>
        <p:blipFill>
          <a:blip r:embed="rId4" cstate="print"/>
          <a:srcRect/>
          <a:stretch>
            <a:fillRect/>
          </a:stretch>
        </p:blipFill>
        <p:spPr bwMode="auto">
          <a:xfrm>
            <a:off x="6705600" y="5410200"/>
            <a:ext cx="1706880" cy="1280160"/>
          </a:xfrm>
          <a:prstGeom prst="rect">
            <a:avLst/>
          </a:prstGeom>
          <a:noFill/>
        </p:spPr>
      </p:pic>
      <p:pic>
        <p:nvPicPr>
          <p:cNvPr id="2051" name="Picture 3" descr="C:\devel\workspace\giperception\talk\aa\vplt.cam-02.geom-g0.light-indirect.mat-0.03-0.220-0.15.vpl-0100000.cl-316.0.png"/>
          <p:cNvPicPr>
            <a:picLocks noChangeAspect="1" noChangeArrowheads="1"/>
          </p:cNvPicPr>
          <p:nvPr/>
        </p:nvPicPr>
        <p:blipFill>
          <a:blip r:embed="rId5" cstate="print"/>
          <a:srcRect/>
          <a:stretch>
            <a:fillRect/>
          </a:stretch>
        </p:blipFill>
        <p:spPr bwMode="auto">
          <a:xfrm>
            <a:off x="5105400" y="5410200"/>
            <a:ext cx="1706880" cy="1280160"/>
          </a:xfrm>
          <a:prstGeom prst="rect">
            <a:avLst/>
          </a:prstGeom>
          <a:noFill/>
        </p:spPr>
      </p:pic>
      <p:pic>
        <p:nvPicPr>
          <p:cNvPr id="2052" name="Picture 4" descr="C:\devel\workspace\giperception\talk\aa\vplt.cam-02.geom-g0.light-indirect.mat-0.03-0.220-0.15.vpl-0100000.cl-100.0.png"/>
          <p:cNvPicPr>
            <a:picLocks noChangeAspect="1" noChangeArrowheads="1"/>
          </p:cNvPicPr>
          <p:nvPr/>
        </p:nvPicPr>
        <p:blipFill>
          <a:blip r:embed="rId6" cstate="print"/>
          <a:srcRect/>
          <a:stretch>
            <a:fillRect/>
          </a:stretch>
        </p:blipFill>
        <p:spPr bwMode="auto">
          <a:xfrm>
            <a:off x="3657600" y="5410200"/>
            <a:ext cx="1706880" cy="1280160"/>
          </a:xfrm>
          <a:prstGeom prst="rect">
            <a:avLst/>
          </a:prstGeom>
          <a:noFill/>
        </p:spPr>
      </p:pic>
      <p:pic>
        <p:nvPicPr>
          <p:cNvPr id="2053" name="Picture 5" descr="C:\devel\workspace\giperception\talk\aa\vplt.cam-02.geom-g0.light-indirect.mat-0.03-0.220-0.15.vpl-0100000.cl-031.6.png"/>
          <p:cNvPicPr>
            <a:picLocks noChangeAspect="1" noChangeArrowheads="1"/>
          </p:cNvPicPr>
          <p:nvPr/>
        </p:nvPicPr>
        <p:blipFill>
          <a:blip r:embed="rId7" cstate="print"/>
          <a:srcRect/>
          <a:stretch>
            <a:fillRect/>
          </a:stretch>
        </p:blipFill>
        <p:spPr bwMode="auto">
          <a:xfrm>
            <a:off x="2057400" y="5334000"/>
            <a:ext cx="1706879" cy="1280160"/>
          </a:xfrm>
          <a:prstGeom prst="rect">
            <a:avLst/>
          </a:prstGeom>
          <a:noFill/>
        </p:spPr>
      </p:pic>
      <p:pic>
        <p:nvPicPr>
          <p:cNvPr id="2054" name="Picture 6" descr="C:\devel\workspace\giperception\talk\aa\vplt.cam-02.geom-g0.light-indirect.mat-0.03-0.220-0.15.vpl-0100000.cl-010.0.png"/>
          <p:cNvPicPr>
            <a:picLocks noChangeAspect="1" noChangeArrowheads="1"/>
          </p:cNvPicPr>
          <p:nvPr/>
        </p:nvPicPr>
        <p:blipFill>
          <a:blip r:embed="rId8" cstate="print"/>
          <a:srcRect/>
          <a:stretch>
            <a:fillRect/>
          </a:stretch>
        </p:blipFill>
        <p:spPr bwMode="auto">
          <a:xfrm>
            <a:off x="762000" y="4191000"/>
            <a:ext cx="1706880" cy="1280160"/>
          </a:xfrm>
          <a:prstGeom prst="rect">
            <a:avLst/>
          </a:prstGeom>
          <a:noFill/>
        </p:spPr>
      </p:pic>
      <p:pic>
        <p:nvPicPr>
          <p:cNvPr id="2055" name="Picture 7" descr="C:\devel\workspace\giperception\talk\aa\vplt.cam-02.geom-g0.light-indirect.mat-0.03-0.220-0.15.vpl-0100000.cl-003.16.png"/>
          <p:cNvPicPr>
            <a:picLocks noChangeAspect="1" noChangeArrowheads="1"/>
          </p:cNvPicPr>
          <p:nvPr/>
        </p:nvPicPr>
        <p:blipFill>
          <a:blip r:embed="rId9" cstate="print"/>
          <a:srcRect/>
          <a:stretch>
            <a:fillRect/>
          </a:stretch>
        </p:blipFill>
        <p:spPr bwMode="auto">
          <a:xfrm>
            <a:off x="381000" y="3048000"/>
            <a:ext cx="1706881" cy="1280160"/>
          </a:xfrm>
          <a:prstGeom prst="rect">
            <a:avLst/>
          </a:prstGeom>
          <a:noFill/>
        </p:spPr>
      </p:pic>
      <p:pic>
        <p:nvPicPr>
          <p:cNvPr id="2057" name="Picture 9" descr="C:\devel\workspace\giperception\talk\aa\vplt.cam-02.geom-g0.light-indirect.mat-0.03-0.220-0.15.vpl-0100000.cl-000.316.png"/>
          <p:cNvPicPr>
            <a:picLocks noChangeAspect="1" noChangeArrowheads="1"/>
          </p:cNvPicPr>
          <p:nvPr/>
        </p:nvPicPr>
        <p:blipFill>
          <a:blip r:embed="rId10" cstate="print"/>
          <a:srcRect/>
          <a:stretch>
            <a:fillRect/>
          </a:stretch>
        </p:blipFill>
        <p:spPr bwMode="auto">
          <a:xfrm>
            <a:off x="2133600" y="1219200"/>
            <a:ext cx="1706880" cy="1280160"/>
          </a:xfrm>
          <a:prstGeom prst="rect">
            <a:avLst/>
          </a:prstGeom>
          <a:noFill/>
        </p:spPr>
      </p:pic>
      <p:sp>
        <p:nvSpPr>
          <p:cNvPr id="17" name="Rectangle 16"/>
          <p:cNvSpPr/>
          <p:nvPr/>
        </p:nvSpPr>
        <p:spPr>
          <a:xfrm>
            <a:off x="7877592" y="5334000"/>
            <a:ext cx="580608" cy="523220"/>
          </a:xfrm>
          <a:prstGeom prst="rect">
            <a:avLst/>
          </a:prstGeom>
        </p:spPr>
        <p:txBody>
          <a:bodyPr wrap="none">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C0</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Rectangle 17"/>
          <p:cNvSpPr/>
          <p:nvPr/>
        </p:nvSpPr>
        <p:spPr>
          <a:xfrm>
            <a:off x="6301437" y="5344180"/>
            <a:ext cx="556563" cy="523220"/>
          </a:xfrm>
          <a:prstGeom prst="rect">
            <a:avLst/>
          </a:prstGeom>
        </p:spPr>
        <p:txBody>
          <a:bodyPr wrap="none">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C1</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Rectangle 18"/>
          <p:cNvSpPr/>
          <p:nvPr/>
        </p:nvSpPr>
        <p:spPr>
          <a:xfrm>
            <a:off x="4853637" y="5334000"/>
            <a:ext cx="579005" cy="523220"/>
          </a:xfrm>
          <a:prstGeom prst="rect">
            <a:avLst/>
          </a:prstGeom>
        </p:spPr>
        <p:txBody>
          <a:bodyPr wrap="none">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C2</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0" name="Rectangle 19"/>
          <p:cNvSpPr/>
          <p:nvPr/>
        </p:nvSpPr>
        <p:spPr>
          <a:xfrm>
            <a:off x="3230995" y="5257800"/>
            <a:ext cx="559769" cy="523220"/>
          </a:xfrm>
          <a:prstGeom prst="rect">
            <a:avLst/>
          </a:prstGeom>
        </p:spPr>
        <p:txBody>
          <a:bodyPr wrap="none">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C3</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Rectangle 20"/>
          <p:cNvSpPr/>
          <p:nvPr/>
        </p:nvSpPr>
        <p:spPr>
          <a:xfrm>
            <a:off x="1981200" y="4114800"/>
            <a:ext cx="582211" cy="523220"/>
          </a:xfrm>
          <a:prstGeom prst="rect">
            <a:avLst/>
          </a:prstGeom>
        </p:spPr>
        <p:txBody>
          <a:bodyPr wrap="none">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Rectangle 21"/>
          <p:cNvSpPr/>
          <p:nvPr/>
        </p:nvSpPr>
        <p:spPr>
          <a:xfrm>
            <a:off x="1564213" y="2981980"/>
            <a:ext cx="569387" cy="523220"/>
          </a:xfrm>
          <a:prstGeom prst="rect">
            <a:avLst/>
          </a:prstGeom>
        </p:spPr>
        <p:txBody>
          <a:bodyPr wrap="none">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C5</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056" name="Picture 8" descr="C:\devel\workspace\giperception\talk\aa\vplt.cam-02.geom-g0.light-indirect.mat-0.03-0.220-0.15.vpl-0100000.cl-001.0.png"/>
          <p:cNvPicPr>
            <a:picLocks noChangeAspect="1" noChangeArrowheads="1"/>
          </p:cNvPicPr>
          <p:nvPr/>
        </p:nvPicPr>
        <p:blipFill>
          <a:blip r:embed="rId11" cstate="print"/>
          <a:srcRect/>
          <a:stretch>
            <a:fillRect/>
          </a:stretch>
        </p:blipFill>
        <p:spPr bwMode="auto">
          <a:xfrm>
            <a:off x="685800" y="1828800"/>
            <a:ext cx="1706880" cy="1280160"/>
          </a:xfrm>
          <a:prstGeom prst="rect">
            <a:avLst/>
          </a:prstGeom>
          <a:noFill/>
        </p:spPr>
      </p:pic>
      <p:sp>
        <p:nvSpPr>
          <p:cNvPr id="23" name="Rectangle 22"/>
          <p:cNvSpPr/>
          <p:nvPr/>
        </p:nvSpPr>
        <p:spPr>
          <a:xfrm>
            <a:off x="1828800" y="1828800"/>
            <a:ext cx="583814" cy="523220"/>
          </a:xfrm>
          <a:prstGeom prst="rect">
            <a:avLst/>
          </a:prstGeom>
        </p:spPr>
        <p:txBody>
          <a:bodyPr wrap="none">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C6</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4" name="Rectangle 23"/>
          <p:cNvSpPr/>
          <p:nvPr/>
        </p:nvSpPr>
        <p:spPr>
          <a:xfrm>
            <a:off x="3352800" y="1219200"/>
            <a:ext cx="550151" cy="523220"/>
          </a:xfrm>
          <a:prstGeom prst="rect">
            <a:avLst/>
          </a:prstGeom>
        </p:spPr>
        <p:txBody>
          <a:bodyPr wrap="none">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C7</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059" name="Picture 11" descr="C:\devel\workspace\giperception\talk\aa\vplt.cam-02.geom-g0.light-indirect.mat-0.03-0.220-0.15.vpl-0100000.cl-000.0316.png"/>
          <p:cNvPicPr>
            <a:picLocks noChangeAspect="1" noChangeArrowheads="1"/>
          </p:cNvPicPr>
          <p:nvPr/>
        </p:nvPicPr>
        <p:blipFill>
          <a:blip r:embed="rId12" cstate="print"/>
          <a:srcRect/>
          <a:stretch>
            <a:fillRect/>
          </a:stretch>
        </p:blipFill>
        <p:spPr bwMode="auto">
          <a:xfrm>
            <a:off x="5334000" y="1066800"/>
            <a:ext cx="1706880" cy="1280160"/>
          </a:xfrm>
          <a:prstGeom prst="rect">
            <a:avLst/>
          </a:prstGeom>
          <a:noFill/>
        </p:spPr>
      </p:pic>
      <p:sp>
        <p:nvSpPr>
          <p:cNvPr id="25" name="Rectangle 24"/>
          <p:cNvSpPr/>
          <p:nvPr/>
        </p:nvSpPr>
        <p:spPr>
          <a:xfrm>
            <a:off x="4800600" y="990600"/>
            <a:ext cx="580608" cy="523220"/>
          </a:xfrm>
          <a:prstGeom prst="rect">
            <a:avLst/>
          </a:prstGeom>
        </p:spPr>
        <p:txBody>
          <a:bodyPr wrap="none">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C8</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6" name="Rectangle 25"/>
          <p:cNvSpPr/>
          <p:nvPr/>
        </p:nvSpPr>
        <p:spPr>
          <a:xfrm>
            <a:off x="6477000" y="990600"/>
            <a:ext cx="583814" cy="523220"/>
          </a:xfrm>
          <a:prstGeom prst="rect">
            <a:avLst/>
          </a:prstGeom>
        </p:spPr>
        <p:txBody>
          <a:bodyPr wrap="none">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C9</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060" name="Picture 12" descr="C:\devel\workspace\giperception\talk\aa\vplt.cam-02.geom-g0.light-indirect.mat-0.03-0.220-0.15.vpl-0100000.cl-000.01.png"/>
          <p:cNvPicPr>
            <a:picLocks noChangeAspect="1" noChangeArrowheads="1"/>
          </p:cNvPicPr>
          <p:nvPr/>
        </p:nvPicPr>
        <p:blipFill>
          <a:blip r:embed="rId13" cstate="print"/>
          <a:srcRect/>
          <a:stretch>
            <a:fillRect/>
          </a:stretch>
        </p:blipFill>
        <p:spPr bwMode="auto">
          <a:xfrm>
            <a:off x="6934200" y="1066800"/>
            <a:ext cx="1706880" cy="1280160"/>
          </a:xfrm>
          <a:prstGeom prst="rect">
            <a:avLst/>
          </a:prstGeom>
          <a:noFill/>
        </p:spPr>
      </p:pic>
      <p:sp>
        <p:nvSpPr>
          <p:cNvPr id="27" name="Rectangle 26"/>
          <p:cNvSpPr/>
          <p:nvPr/>
        </p:nvSpPr>
        <p:spPr>
          <a:xfrm>
            <a:off x="8001000" y="990600"/>
            <a:ext cx="740908" cy="523220"/>
          </a:xfrm>
          <a:prstGeom prst="rect">
            <a:avLst/>
          </a:prstGeom>
        </p:spPr>
        <p:txBody>
          <a:bodyPr wrap="none">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C10</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5" name="Freeform 34"/>
          <p:cNvSpPr/>
          <p:nvPr/>
        </p:nvSpPr>
        <p:spPr bwMode="auto">
          <a:xfrm>
            <a:off x="304800" y="859879"/>
            <a:ext cx="7924800" cy="5998121"/>
          </a:xfrm>
          <a:custGeom>
            <a:avLst/>
            <a:gdLst>
              <a:gd name="connsiteX0" fmla="*/ 7024255 w 7780318"/>
              <a:gd name="connsiteY0" fmla="*/ 4615544 h 5033159"/>
              <a:gd name="connsiteX1" fmla="*/ 1787237 w 7780318"/>
              <a:gd name="connsiteY1" fmla="*/ 4663045 h 5033159"/>
              <a:gd name="connsiteX2" fmla="*/ 5938 w 7780318"/>
              <a:gd name="connsiteY2" fmla="*/ 2394858 h 5033159"/>
              <a:gd name="connsiteX3" fmla="*/ 1751611 w 7780318"/>
              <a:gd name="connsiteY3" fmla="*/ 364177 h 5033159"/>
              <a:gd name="connsiteX4" fmla="*/ 6893627 w 7780318"/>
              <a:gd name="connsiteY4" fmla="*/ 209798 h 5033159"/>
              <a:gd name="connsiteX5" fmla="*/ 7071757 w 7780318"/>
              <a:gd name="connsiteY5" fmla="*/ 245424 h 5033159"/>
              <a:gd name="connsiteX6" fmla="*/ 7297388 w 7780318"/>
              <a:gd name="connsiteY6" fmla="*/ 494806 h 5033159"/>
              <a:gd name="connsiteX0" fmla="*/ 7024255 w 7780318"/>
              <a:gd name="connsiteY0" fmla="*/ 4615544 h 5033159"/>
              <a:gd name="connsiteX1" fmla="*/ 1787237 w 7780318"/>
              <a:gd name="connsiteY1" fmla="*/ 4663045 h 5033159"/>
              <a:gd name="connsiteX2" fmla="*/ 5938 w 7780318"/>
              <a:gd name="connsiteY2" fmla="*/ 2394858 h 5033159"/>
              <a:gd name="connsiteX3" fmla="*/ 1751611 w 7780318"/>
              <a:gd name="connsiteY3" fmla="*/ 364177 h 5033159"/>
              <a:gd name="connsiteX4" fmla="*/ 6893627 w 7780318"/>
              <a:gd name="connsiteY4" fmla="*/ 209798 h 5033159"/>
              <a:gd name="connsiteX5" fmla="*/ 7071757 w 7780318"/>
              <a:gd name="connsiteY5" fmla="*/ 245424 h 5033159"/>
              <a:gd name="connsiteX0" fmla="*/ 7024255 w 7024255"/>
              <a:gd name="connsiteY0" fmla="*/ 4615544 h 5033159"/>
              <a:gd name="connsiteX1" fmla="*/ 1787237 w 7024255"/>
              <a:gd name="connsiteY1" fmla="*/ 4663045 h 5033159"/>
              <a:gd name="connsiteX2" fmla="*/ 5938 w 7024255"/>
              <a:gd name="connsiteY2" fmla="*/ 2394858 h 5033159"/>
              <a:gd name="connsiteX3" fmla="*/ 1751611 w 7024255"/>
              <a:gd name="connsiteY3" fmla="*/ 364177 h 5033159"/>
              <a:gd name="connsiteX4" fmla="*/ 6893627 w 7024255"/>
              <a:gd name="connsiteY4" fmla="*/ 209798 h 5033159"/>
              <a:gd name="connsiteX0" fmla="*/ 7024255 w 7226878"/>
              <a:gd name="connsiteY0" fmla="*/ 4597418 h 5015033"/>
              <a:gd name="connsiteX1" fmla="*/ 1787237 w 7226878"/>
              <a:gd name="connsiteY1" fmla="*/ 4644919 h 5015033"/>
              <a:gd name="connsiteX2" fmla="*/ 5938 w 7226878"/>
              <a:gd name="connsiteY2" fmla="*/ 2376732 h 5015033"/>
              <a:gd name="connsiteX3" fmla="*/ 1751611 w 7226878"/>
              <a:gd name="connsiteY3" fmla="*/ 346051 h 5015033"/>
              <a:gd name="connsiteX4" fmla="*/ 7226878 w 7226878"/>
              <a:gd name="connsiteY4" fmla="*/ 300428 h 5015033"/>
              <a:gd name="connsiteX0" fmla="*/ 7024255 w 7024255"/>
              <a:gd name="connsiteY0" fmla="*/ 4597418 h 5015033"/>
              <a:gd name="connsiteX1" fmla="*/ 1787237 w 7024255"/>
              <a:gd name="connsiteY1" fmla="*/ 4644919 h 5015033"/>
              <a:gd name="connsiteX2" fmla="*/ 5938 w 7024255"/>
              <a:gd name="connsiteY2" fmla="*/ 2376732 h 5015033"/>
              <a:gd name="connsiteX3" fmla="*/ 1751611 w 7024255"/>
              <a:gd name="connsiteY3" fmla="*/ 346051 h 5015033"/>
              <a:gd name="connsiteX4" fmla="*/ 6821633 w 7024255"/>
              <a:gd name="connsiteY4" fmla="*/ 300429 h 5015033"/>
              <a:gd name="connsiteX0" fmla="*/ 7024255 w 7024255"/>
              <a:gd name="connsiteY0" fmla="*/ 4608036 h 5025651"/>
              <a:gd name="connsiteX1" fmla="*/ 1787237 w 7024255"/>
              <a:gd name="connsiteY1" fmla="*/ 4655537 h 5025651"/>
              <a:gd name="connsiteX2" fmla="*/ 5938 w 7024255"/>
              <a:gd name="connsiteY2" fmla="*/ 2387350 h 5025651"/>
              <a:gd name="connsiteX3" fmla="*/ 1751611 w 7024255"/>
              <a:gd name="connsiteY3" fmla="*/ 356669 h 5025651"/>
              <a:gd name="connsiteX4" fmla="*/ 6821632 w 7024255"/>
              <a:gd name="connsiteY4" fmla="*/ 247336 h 5025651"/>
              <a:gd name="connsiteX0" fmla="*/ 7024255 w 7024255"/>
              <a:gd name="connsiteY0" fmla="*/ 4608036 h 5025651"/>
              <a:gd name="connsiteX1" fmla="*/ 1787237 w 7024255"/>
              <a:gd name="connsiteY1" fmla="*/ 4655537 h 5025651"/>
              <a:gd name="connsiteX2" fmla="*/ 5938 w 7024255"/>
              <a:gd name="connsiteY2" fmla="*/ 2387350 h 5025651"/>
              <a:gd name="connsiteX3" fmla="*/ 1751611 w 7024255"/>
              <a:gd name="connsiteY3" fmla="*/ 356669 h 5025651"/>
              <a:gd name="connsiteX4" fmla="*/ 6821632 w 7024255"/>
              <a:gd name="connsiteY4" fmla="*/ 247336 h 5025651"/>
              <a:gd name="connsiteX0" fmla="*/ 7024255 w 7024255"/>
              <a:gd name="connsiteY0" fmla="*/ 4597418 h 5015033"/>
              <a:gd name="connsiteX1" fmla="*/ 1787237 w 7024255"/>
              <a:gd name="connsiteY1" fmla="*/ 4644919 h 5015033"/>
              <a:gd name="connsiteX2" fmla="*/ 5938 w 7024255"/>
              <a:gd name="connsiteY2" fmla="*/ 2376732 h 5015033"/>
              <a:gd name="connsiteX3" fmla="*/ 1751611 w 7024255"/>
              <a:gd name="connsiteY3" fmla="*/ 346051 h 5015033"/>
              <a:gd name="connsiteX4" fmla="*/ 6821632 w 7024255"/>
              <a:gd name="connsiteY4" fmla="*/ 300428 h 5015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4255" h="5015033">
                <a:moveTo>
                  <a:pt x="7024255" y="4597418"/>
                </a:moveTo>
                <a:cubicBezTo>
                  <a:pt x="4990605" y="4806225"/>
                  <a:pt x="2956956" y="5015033"/>
                  <a:pt x="1787237" y="4644919"/>
                </a:cubicBezTo>
                <a:cubicBezTo>
                  <a:pt x="617518" y="4274805"/>
                  <a:pt x="11876" y="3093210"/>
                  <a:pt x="5938" y="2376732"/>
                </a:cubicBezTo>
                <a:cubicBezTo>
                  <a:pt x="0" y="1660254"/>
                  <a:pt x="615662" y="692102"/>
                  <a:pt x="1751611" y="346051"/>
                </a:cubicBezTo>
                <a:cubicBezTo>
                  <a:pt x="2887560" y="0"/>
                  <a:pt x="5752738" y="200206"/>
                  <a:pt x="6821632" y="300428"/>
                </a:cubicBezTo>
              </a:path>
            </a:pathLst>
          </a:custGeom>
          <a:noFill/>
          <a:ln w="28575" cap="flat" cmpd="sng" algn="ctr">
            <a:solidFill>
              <a:schemeClr val="tx1"/>
            </a:solidFill>
            <a:prstDash val="solid"/>
            <a:round/>
            <a:headEnd type="none" w="med" len="med"/>
            <a:tailEnd type="arrow" w="med" len="med"/>
          </a:ln>
          <a:effectLst>
            <a:outerShdw blurRad="50800" dist="38100" dir="18900000" algn="b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4424"/>
            <a:ext cx="8382000" cy="5591176"/>
          </a:xfrm>
        </p:spPr>
        <p:txBody>
          <a:bodyPr/>
          <a:lstStyle/>
          <a:p>
            <a:endParaRPr lang="en-US" dirty="0" smtClean="0"/>
          </a:p>
          <a:p>
            <a:endParaRPr lang="en-US" dirty="0" smtClean="0"/>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p>
          <a:p>
            <a:r>
              <a:rPr lang="en-US" dirty="0" smtClean="0"/>
              <a:t>Standard two-alternative forced choice method</a:t>
            </a:r>
          </a:p>
          <a:p>
            <a:r>
              <a:rPr lang="en-US" dirty="0" smtClean="0"/>
              <a:t>480 trials, 12 participants</a:t>
            </a:r>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24</a:t>
            </a:fld>
            <a:endParaRPr lang="en-US" dirty="0">
              <a:solidFill>
                <a:srgbClr val="FFFFFF"/>
              </a:solidFill>
            </a:endParaRPr>
          </a:p>
        </p:txBody>
      </p:sp>
      <p:sp>
        <p:nvSpPr>
          <p:cNvPr id="4" name="Title 3"/>
          <p:cNvSpPr>
            <a:spLocks noGrp="1"/>
          </p:cNvSpPr>
          <p:nvPr>
            <p:ph type="title"/>
          </p:nvPr>
        </p:nvSpPr>
        <p:spPr/>
        <p:txBody>
          <a:bodyPr/>
          <a:lstStyle/>
          <a:p>
            <a:r>
              <a:rPr lang="en-US" dirty="0" smtClean="0"/>
              <a:t>Experiment 1: Artifact visibility</a:t>
            </a:r>
            <a:endParaRPr lang="en-US" dirty="0"/>
          </a:p>
        </p:txBody>
      </p:sp>
      <p:sp>
        <p:nvSpPr>
          <p:cNvPr id="44" name="Freeform 43"/>
          <p:cNvSpPr/>
          <p:nvPr/>
        </p:nvSpPr>
        <p:spPr bwMode="auto">
          <a:xfrm>
            <a:off x="5973790" y="2736898"/>
            <a:ext cx="2713584" cy="1782992"/>
          </a:xfrm>
          <a:custGeom>
            <a:avLst/>
            <a:gdLst>
              <a:gd name="connsiteX0" fmla="*/ 7019925 w 7019925"/>
              <a:gd name="connsiteY0" fmla="*/ 0 h 209550"/>
              <a:gd name="connsiteX1" fmla="*/ 3667125 w 7019925"/>
              <a:gd name="connsiteY1" fmla="*/ 9525 h 209550"/>
              <a:gd name="connsiteX2" fmla="*/ 0 w 7019925"/>
              <a:gd name="connsiteY2" fmla="*/ 209550 h 209550"/>
              <a:gd name="connsiteX0" fmla="*/ 7019925 w 7019925"/>
              <a:gd name="connsiteY0" fmla="*/ 49530 h 259080"/>
              <a:gd name="connsiteX1" fmla="*/ 3667125 w 7019925"/>
              <a:gd name="connsiteY1" fmla="*/ 59055 h 259080"/>
              <a:gd name="connsiteX2" fmla="*/ 0 w 7019925"/>
              <a:gd name="connsiteY2" fmla="*/ 259080 h 259080"/>
              <a:gd name="connsiteX0" fmla="*/ 7019925 w 7019925"/>
              <a:gd name="connsiteY0" fmla="*/ 283845 h 493395"/>
              <a:gd name="connsiteX1" fmla="*/ 3667125 w 7019925"/>
              <a:gd name="connsiteY1" fmla="*/ 293370 h 493395"/>
              <a:gd name="connsiteX2" fmla="*/ 0 w 7019925"/>
              <a:gd name="connsiteY2" fmla="*/ 493395 h 493395"/>
              <a:gd name="connsiteX0" fmla="*/ 7019925 w 7019925"/>
              <a:gd name="connsiteY0" fmla="*/ 0 h 209550"/>
              <a:gd name="connsiteX1" fmla="*/ 0 w 7019925"/>
              <a:gd name="connsiteY1" fmla="*/ 209550 h 209550"/>
              <a:gd name="connsiteX0" fmla="*/ 7019925 w 7019925"/>
              <a:gd name="connsiteY0" fmla="*/ 0 h 209550"/>
              <a:gd name="connsiteX1" fmla="*/ 0 w 7019925"/>
              <a:gd name="connsiteY1" fmla="*/ 209550 h 209550"/>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65194 h 218863"/>
              <a:gd name="connsiteX1" fmla="*/ 0 w 7010400"/>
              <a:gd name="connsiteY1" fmla="*/ 218863 h 218863"/>
              <a:gd name="connsiteX0" fmla="*/ 7010400 w 7010400"/>
              <a:gd name="connsiteY0" fmla="*/ 65194 h 218863"/>
              <a:gd name="connsiteX1" fmla="*/ 0 w 7010400"/>
              <a:gd name="connsiteY1" fmla="*/ 218863 h 218863"/>
              <a:gd name="connsiteX0" fmla="*/ 7010400 w 7010400"/>
              <a:gd name="connsiteY0" fmla="*/ 44239 h 197908"/>
              <a:gd name="connsiteX1" fmla="*/ 0 w 7010400"/>
              <a:gd name="connsiteY1" fmla="*/ 197908 h 197908"/>
              <a:gd name="connsiteX0" fmla="*/ 7772400 w 7772400"/>
              <a:gd name="connsiteY0" fmla="*/ 44238 h 197908"/>
              <a:gd name="connsiteX1" fmla="*/ 0 w 7772400"/>
              <a:gd name="connsiteY1" fmla="*/ 197908 h 197908"/>
              <a:gd name="connsiteX0" fmla="*/ 7772400 w 7772400"/>
              <a:gd name="connsiteY0" fmla="*/ 2670594 h 2670595"/>
              <a:gd name="connsiteX1" fmla="*/ 0 w 7772400"/>
              <a:gd name="connsiteY1" fmla="*/ 197908 h 2670595"/>
              <a:gd name="connsiteX0" fmla="*/ 7772400 w 7772400"/>
              <a:gd name="connsiteY0" fmla="*/ 2472686 h 2472686"/>
              <a:gd name="connsiteX1" fmla="*/ 0 w 7772400"/>
              <a:gd name="connsiteY1" fmla="*/ 0 h 2472686"/>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2" fmla="*/ 7772400 w 7772400"/>
              <a:gd name="connsiteY2" fmla="*/ 2696205 h 2696205"/>
              <a:gd name="connsiteX0" fmla="*/ 7772400 w 7772400"/>
              <a:gd name="connsiteY0" fmla="*/ 2696205 h 2696205"/>
              <a:gd name="connsiteX1" fmla="*/ 0 w 7772400"/>
              <a:gd name="connsiteY1" fmla="*/ 0 h 2696205"/>
              <a:gd name="connsiteX2" fmla="*/ 5438775 w 7772400"/>
              <a:gd name="connsiteY2" fmla="*/ 1873420 h 2696205"/>
              <a:gd name="connsiteX3" fmla="*/ 7772400 w 7772400"/>
              <a:gd name="connsiteY3" fmla="*/ 2696205 h 2696205"/>
              <a:gd name="connsiteX0" fmla="*/ 7772400 w 7772400"/>
              <a:gd name="connsiteY0" fmla="*/ 2696205 h 2696205"/>
              <a:gd name="connsiteX1" fmla="*/ 0 w 7772400"/>
              <a:gd name="connsiteY1" fmla="*/ 0 h 2696205"/>
              <a:gd name="connsiteX2" fmla="*/ 3028950 w 7772400"/>
              <a:gd name="connsiteY2" fmla="*/ 1031647 h 2696205"/>
              <a:gd name="connsiteX3" fmla="*/ 5438775 w 7772400"/>
              <a:gd name="connsiteY3" fmla="*/ 1873420 h 2696205"/>
              <a:gd name="connsiteX4" fmla="*/ 7772400 w 7772400"/>
              <a:gd name="connsiteY4" fmla="*/ 2696205 h 2696205"/>
              <a:gd name="connsiteX0" fmla="*/ 7772400 w 7772400"/>
              <a:gd name="connsiteY0" fmla="*/ 2696205 h 3291144"/>
              <a:gd name="connsiteX1" fmla="*/ 0 w 7772400"/>
              <a:gd name="connsiteY1" fmla="*/ 0 h 3291144"/>
              <a:gd name="connsiteX2" fmla="*/ 3028950 w 7772400"/>
              <a:gd name="connsiteY2" fmla="*/ 1031647 h 3291144"/>
              <a:gd name="connsiteX3" fmla="*/ 7620000 w 7772400"/>
              <a:gd name="connsiteY3" fmla="*/ 3291144 h 3291144"/>
              <a:gd name="connsiteX4" fmla="*/ 7772400 w 7772400"/>
              <a:gd name="connsiteY4" fmla="*/ 2696205 h 3291144"/>
              <a:gd name="connsiteX0" fmla="*/ 7772400 w 7772400"/>
              <a:gd name="connsiteY0" fmla="*/ 2696205 h 3341777"/>
              <a:gd name="connsiteX1" fmla="*/ 0 w 7772400"/>
              <a:gd name="connsiteY1" fmla="*/ 0 h 3341777"/>
              <a:gd name="connsiteX2" fmla="*/ 0 w 7772400"/>
              <a:gd name="connsiteY2" fmla="*/ 3341777 h 3341777"/>
              <a:gd name="connsiteX3" fmla="*/ 7620000 w 7772400"/>
              <a:gd name="connsiteY3" fmla="*/ 3291144 h 3341777"/>
              <a:gd name="connsiteX4" fmla="*/ 7772400 w 7772400"/>
              <a:gd name="connsiteY4" fmla="*/ 2696205 h 3341777"/>
              <a:gd name="connsiteX0" fmla="*/ 7772400 w 7772400"/>
              <a:gd name="connsiteY0" fmla="*/ 2696205 h 3341777"/>
              <a:gd name="connsiteX1" fmla="*/ 0 w 7772400"/>
              <a:gd name="connsiteY1" fmla="*/ 0 h 3341777"/>
              <a:gd name="connsiteX2" fmla="*/ 0 w 7772400"/>
              <a:gd name="connsiteY2" fmla="*/ 3341777 h 3341777"/>
              <a:gd name="connsiteX3" fmla="*/ 7772400 w 7772400"/>
              <a:gd name="connsiteY3" fmla="*/ 3341777 h 3341777"/>
              <a:gd name="connsiteX4" fmla="*/ 7772400 w 7772400"/>
              <a:gd name="connsiteY4" fmla="*/ 2696205 h 3341777"/>
              <a:gd name="connsiteX0" fmla="*/ 7772400 w 7772400"/>
              <a:gd name="connsiteY0" fmla="*/ 2696205 h 3392410"/>
              <a:gd name="connsiteX1" fmla="*/ 0 w 7772400"/>
              <a:gd name="connsiteY1" fmla="*/ 0 h 3392410"/>
              <a:gd name="connsiteX2" fmla="*/ 0 w 7772400"/>
              <a:gd name="connsiteY2" fmla="*/ 3341777 h 3392410"/>
              <a:gd name="connsiteX3" fmla="*/ 7772400 w 7772400"/>
              <a:gd name="connsiteY3" fmla="*/ 3392410 h 3392410"/>
              <a:gd name="connsiteX4" fmla="*/ 7772400 w 7772400"/>
              <a:gd name="connsiteY4" fmla="*/ 2696205 h 3392410"/>
              <a:gd name="connsiteX0" fmla="*/ 7772400 w 7772400"/>
              <a:gd name="connsiteY0" fmla="*/ 2696205 h 3392410"/>
              <a:gd name="connsiteX1" fmla="*/ 0 w 7772400"/>
              <a:gd name="connsiteY1" fmla="*/ 0 h 3392410"/>
              <a:gd name="connsiteX2" fmla="*/ 0 w 7772400"/>
              <a:gd name="connsiteY2" fmla="*/ 3392410 h 3392410"/>
              <a:gd name="connsiteX3" fmla="*/ 7772400 w 7772400"/>
              <a:gd name="connsiteY3" fmla="*/ 3392410 h 3392410"/>
              <a:gd name="connsiteX4" fmla="*/ 7772400 w 7772400"/>
              <a:gd name="connsiteY4" fmla="*/ 2696205 h 339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3392410">
                <a:moveTo>
                  <a:pt x="7772400" y="2696205"/>
                </a:moveTo>
                <a:cubicBezTo>
                  <a:pt x="3616325" y="2419134"/>
                  <a:pt x="2584450" y="1729949"/>
                  <a:pt x="0" y="0"/>
                </a:cubicBezTo>
                <a:lnTo>
                  <a:pt x="0" y="3392410"/>
                </a:lnTo>
                <a:lnTo>
                  <a:pt x="7772400" y="3392410"/>
                </a:lnTo>
                <a:lnTo>
                  <a:pt x="7772400" y="2696205"/>
                </a:lnTo>
                <a:close/>
              </a:path>
            </a:pathLst>
          </a:custGeom>
          <a:gradFill>
            <a:gsLst>
              <a:gs pos="74000">
                <a:srgbClr val="FF80A0"/>
              </a:gs>
              <a:gs pos="100000">
                <a:schemeClr val="tx1"/>
              </a:gs>
            </a:gsLst>
            <a:lin ang="6000000" scaled="0"/>
          </a:gradFill>
          <a:ln w="76200" cap="flat" cmpd="sng" algn="ctr">
            <a:noFill/>
            <a:prstDash val="solid"/>
            <a:round/>
            <a:headEnd type="none" w="med" len="med"/>
            <a:tailEnd type="none" w="med" len="med"/>
          </a:ln>
          <a:effectLst>
            <a:outerShdw blurRad="50800" dist="38100" dir="18900000" algn="bl" rotWithShape="0">
              <a:prstClr val="black">
                <a:alpha val="40000"/>
              </a:prstClr>
            </a:outerShdw>
          </a:effectLst>
        </p:spPr>
        <p:txBody>
          <a:bodyPr/>
          <a:lstStyle/>
          <a:p>
            <a:pPr eaLnBrk="0" hangingPunct="0">
              <a:defRPr/>
            </a:pPr>
            <a:endParaRPr lang="en-US">
              <a:effectLst/>
            </a:endParaRPr>
          </a:p>
        </p:txBody>
      </p:sp>
      <p:cxnSp>
        <p:nvCxnSpPr>
          <p:cNvPr id="48" name="Straight Arrow Connector 47"/>
          <p:cNvCxnSpPr/>
          <p:nvPr/>
        </p:nvCxnSpPr>
        <p:spPr bwMode="auto">
          <a:xfrm>
            <a:off x="5867400" y="4519889"/>
            <a:ext cx="2895600" cy="0"/>
          </a:xfrm>
          <a:prstGeom prst="straightConnector1">
            <a:avLst/>
          </a:prstGeom>
          <a:ln>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pic>
        <p:nvPicPr>
          <p:cNvPr id="49" name="Picture 2"/>
          <p:cNvPicPr>
            <a:picLocks noChangeAspect="1" noChangeArrowheads="1"/>
          </p:cNvPicPr>
          <p:nvPr/>
        </p:nvPicPr>
        <p:blipFill>
          <a:blip r:embed="rId3" cstate="print"/>
          <a:srcRect/>
          <a:stretch>
            <a:fillRect/>
          </a:stretch>
        </p:blipFill>
        <p:spPr bwMode="auto">
          <a:xfrm>
            <a:off x="6239123" y="4173801"/>
            <a:ext cx="383260" cy="287124"/>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50" name="Picture 14"/>
          <p:cNvPicPr>
            <a:picLocks noChangeAspect="1" noChangeArrowheads="1"/>
          </p:cNvPicPr>
          <p:nvPr/>
        </p:nvPicPr>
        <p:blipFill>
          <a:blip r:embed="rId4" cstate="print"/>
          <a:srcRect/>
          <a:stretch>
            <a:fillRect/>
          </a:stretch>
        </p:blipFill>
        <p:spPr bwMode="auto">
          <a:xfrm>
            <a:off x="6239123" y="3827714"/>
            <a:ext cx="383260" cy="287124"/>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51" name="Picture 50"/>
          <p:cNvPicPr>
            <a:picLocks noChangeAspect="1" noChangeArrowheads="1"/>
          </p:cNvPicPr>
          <p:nvPr/>
        </p:nvPicPr>
        <p:blipFill>
          <a:blip r:embed="rId5" cstate="print"/>
          <a:srcRect/>
          <a:stretch>
            <a:fillRect/>
          </a:stretch>
        </p:blipFill>
        <p:spPr bwMode="auto">
          <a:xfrm>
            <a:off x="6239123" y="3481626"/>
            <a:ext cx="383260" cy="287124"/>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52" name="Picture 20"/>
          <p:cNvPicPr>
            <a:picLocks noChangeAspect="1" noChangeArrowheads="1"/>
          </p:cNvPicPr>
          <p:nvPr/>
        </p:nvPicPr>
        <p:blipFill>
          <a:blip r:embed="rId6" cstate="print"/>
          <a:srcRect/>
          <a:stretch>
            <a:fillRect/>
          </a:stretch>
        </p:blipFill>
        <p:spPr bwMode="auto">
          <a:xfrm>
            <a:off x="6239123" y="3135539"/>
            <a:ext cx="383260" cy="288407"/>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53" name="Picture 23"/>
          <p:cNvPicPr>
            <a:picLocks noChangeAspect="1" noChangeArrowheads="1"/>
          </p:cNvPicPr>
          <p:nvPr/>
        </p:nvPicPr>
        <p:blipFill>
          <a:blip r:embed="rId7" cstate="print"/>
          <a:srcRect/>
          <a:stretch>
            <a:fillRect/>
          </a:stretch>
        </p:blipFill>
        <p:spPr bwMode="auto">
          <a:xfrm>
            <a:off x="6239123" y="2790734"/>
            <a:ext cx="383260" cy="287124"/>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54" name="Picture 3"/>
          <p:cNvPicPr>
            <a:picLocks noChangeAspect="1" noChangeArrowheads="1"/>
          </p:cNvPicPr>
          <p:nvPr/>
        </p:nvPicPr>
        <p:blipFill>
          <a:blip r:embed="rId8" cstate="print"/>
          <a:srcRect/>
          <a:stretch>
            <a:fillRect/>
          </a:stretch>
        </p:blipFill>
        <p:spPr bwMode="auto">
          <a:xfrm>
            <a:off x="7064607" y="4173801"/>
            <a:ext cx="383260" cy="287124"/>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55" name="Picture 15"/>
          <p:cNvPicPr>
            <a:picLocks noChangeAspect="1" noChangeArrowheads="1"/>
          </p:cNvPicPr>
          <p:nvPr/>
        </p:nvPicPr>
        <p:blipFill>
          <a:blip r:embed="rId9" cstate="print"/>
          <a:srcRect/>
          <a:stretch>
            <a:fillRect/>
          </a:stretch>
        </p:blipFill>
        <p:spPr bwMode="auto">
          <a:xfrm>
            <a:off x="7064607" y="3827714"/>
            <a:ext cx="383260" cy="287124"/>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56" name="Picture 18"/>
          <p:cNvPicPr>
            <a:picLocks noChangeAspect="1" noChangeArrowheads="1"/>
          </p:cNvPicPr>
          <p:nvPr/>
        </p:nvPicPr>
        <p:blipFill>
          <a:blip r:embed="rId10" cstate="print"/>
          <a:srcRect/>
          <a:stretch>
            <a:fillRect/>
          </a:stretch>
        </p:blipFill>
        <p:spPr bwMode="auto">
          <a:xfrm>
            <a:off x="7064607" y="3481626"/>
            <a:ext cx="383260" cy="287124"/>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57" name="Picture 21"/>
          <p:cNvPicPr>
            <a:picLocks noChangeAspect="1" noChangeArrowheads="1"/>
          </p:cNvPicPr>
          <p:nvPr/>
        </p:nvPicPr>
        <p:blipFill>
          <a:blip r:embed="rId11" cstate="print"/>
          <a:srcRect/>
          <a:stretch>
            <a:fillRect/>
          </a:stretch>
        </p:blipFill>
        <p:spPr bwMode="auto">
          <a:xfrm>
            <a:off x="7064607" y="3135539"/>
            <a:ext cx="383260" cy="288407"/>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58" name="Picture 57"/>
          <p:cNvPicPr>
            <a:picLocks noChangeAspect="1" noChangeArrowheads="1"/>
          </p:cNvPicPr>
          <p:nvPr/>
        </p:nvPicPr>
        <p:blipFill>
          <a:blip r:embed="rId12" cstate="print"/>
          <a:srcRect/>
          <a:stretch>
            <a:fillRect/>
          </a:stretch>
        </p:blipFill>
        <p:spPr bwMode="auto">
          <a:xfrm>
            <a:off x="7064607" y="2790734"/>
            <a:ext cx="383260" cy="287124"/>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59" name="Picture 4"/>
          <p:cNvPicPr>
            <a:picLocks noChangeAspect="1" noChangeArrowheads="1"/>
          </p:cNvPicPr>
          <p:nvPr/>
        </p:nvPicPr>
        <p:blipFill>
          <a:blip r:embed="rId13" cstate="print"/>
          <a:srcRect/>
          <a:stretch>
            <a:fillRect/>
          </a:stretch>
        </p:blipFill>
        <p:spPr bwMode="auto">
          <a:xfrm>
            <a:off x="7888808" y="4173801"/>
            <a:ext cx="383260" cy="287124"/>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60" name="Picture 16"/>
          <p:cNvPicPr>
            <a:picLocks noChangeAspect="1" noChangeArrowheads="1"/>
          </p:cNvPicPr>
          <p:nvPr/>
        </p:nvPicPr>
        <p:blipFill>
          <a:blip r:embed="rId14" cstate="print"/>
          <a:srcRect/>
          <a:stretch>
            <a:fillRect/>
          </a:stretch>
        </p:blipFill>
        <p:spPr bwMode="auto">
          <a:xfrm>
            <a:off x="7888808" y="3827714"/>
            <a:ext cx="383260" cy="287124"/>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61" name="Picture 19"/>
          <p:cNvPicPr>
            <a:picLocks noChangeAspect="1" noChangeArrowheads="1"/>
          </p:cNvPicPr>
          <p:nvPr/>
        </p:nvPicPr>
        <p:blipFill>
          <a:blip r:embed="rId15" cstate="print"/>
          <a:srcRect/>
          <a:stretch>
            <a:fillRect/>
          </a:stretch>
        </p:blipFill>
        <p:spPr bwMode="auto">
          <a:xfrm>
            <a:off x="7888808" y="3481626"/>
            <a:ext cx="383260" cy="287124"/>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62" name="Picture 22"/>
          <p:cNvPicPr>
            <a:picLocks noChangeAspect="1" noChangeArrowheads="1"/>
          </p:cNvPicPr>
          <p:nvPr/>
        </p:nvPicPr>
        <p:blipFill>
          <a:blip r:embed="rId16" cstate="print"/>
          <a:srcRect/>
          <a:stretch>
            <a:fillRect/>
          </a:stretch>
        </p:blipFill>
        <p:spPr bwMode="auto">
          <a:xfrm>
            <a:off x="7888808" y="3135539"/>
            <a:ext cx="383260" cy="288407"/>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63" name="Picture 25"/>
          <p:cNvPicPr>
            <a:picLocks noChangeAspect="1" noChangeArrowheads="1"/>
          </p:cNvPicPr>
          <p:nvPr/>
        </p:nvPicPr>
        <p:blipFill>
          <a:blip r:embed="rId17" cstate="print"/>
          <a:srcRect/>
          <a:stretch>
            <a:fillRect/>
          </a:stretch>
        </p:blipFill>
        <p:spPr bwMode="auto">
          <a:xfrm>
            <a:off x="7888808" y="2790734"/>
            <a:ext cx="383260" cy="287124"/>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sp>
        <p:nvSpPr>
          <p:cNvPr id="65" name="Freeform 64"/>
          <p:cNvSpPr/>
          <p:nvPr/>
        </p:nvSpPr>
        <p:spPr bwMode="auto">
          <a:xfrm>
            <a:off x="5973790" y="2736898"/>
            <a:ext cx="2713584" cy="1416396"/>
          </a:xfrm>
          <a:custGeom>
            <a:avLst/>
            <a:gdLst>
              <a:gd name="connsiteX0" fmla="*/ 7019925 w 7019925"/>
              <a:gd name="connsiteY0" fmla="*/ 0 h 209550"/>
              <a:gd name="connsiteX1" fmla="*/ 3667125 w 7019925"/>
              <a:gd name="connsiteY1" fmla="*/ 9525 h 209550"/>
              <a:gd name="connsiteX2" fmla="*/ 0 w 7019925"/>
              <a:gd name="connsiteY2" fmla="*/ 209550 h 209550"/>
              <a:gd name="connsiteX0" fmla="*/ 7019925 w 7019925"/>
              <a:gd name="connsiteY0" fmla="*/ 49530 h 259080"/>
              <a:gd name="connsiteX1" fmla="*/ 3667125 w 7019925"/>
              <a:gd name="connsiteY1" fmla="*/ 59055 h 259080"/>
              <a:gd name="connsiteX2" fmla="*/ 0 w 7019925"/>
              <a:gd name="connsiteY2" fmla="*/ 259080 h 259080"/>
              <a:gd name="connsiteX0" fmla="*/ 7019925 w 7019925"/>
              <a:gd name="connsiteY0" fmla="*/ 283845 h 493395"/>
              <a:gd name="connsiteX1" fmla="*/ 3667125 w 7019925"/>
              <a:gd name="connsiteY1" fmla="*/ 293370 h 493395"/>
              <a:gd name="connsiteX2" fmla="*/ 0 w 7019925"/>
              <a:gd name="connsiteY2" fmla="*/ 493395 h 493395"/>
              <a:gd name="connsiteX0" fmla="*/ 7019925 w 7019925"/>
              <a:gd name="connsiteY0" fmla="*/ 0 h 209550"/>
              <a:gd name="connsiteX1" fmla="*/ 0 w 7019925"/>
              <a:gd name="connsiteY1" fmla="*/ 209550 h 209550"/>
              <a:gd name="connsiteX0" fmla="*/ 7019925 w 7019925"/>
              <a:gd name="connsiteY0" fmla="*/ 0 h 209550"/>
              <a:gd name="connsiteX1" fmla="*/ 0 w 7019925"/>
              <a:gd name="connsiteY1" fmla="*/ 209550 h 209550"/>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65194 h 218863"/>
              <a:gd name="connsiteX1" fmla="*/ 0 w 7010400"/>
              <a:gd name="connsiteY1" fmla="*/ 218863 h 218863"/>
              <a:gd name="connsiteX0" fmla="*/ 7010400 w 7010400"/>
              <a:gd name="connsiteY0" fmla="*/ 65194 h 218863"/>
              <a:gd name="connsiteX1" fmla="*/ 0 w 7010400"/>
              <a:gd name="connsiteY1" fmla="*/ 218863 h 218863"/>
              <a:gd name="connsiteX0" fmla="*/ 7010400 w 7010400"/>
              <a:gd name="connsiteY0" fmla="*/ 44239 h 197908"/>
              <a:gd name="connsiteX1" fmla="*/ 0 w 7010400"/>
              <a:gd name="connsiteY1" fmla="*/ 197908 h 197908"/>
              <a:gd name="connsiteX0" fmla="*/ 7772400 w 7772400"/>
              <a:gd name="connsiteY0" fmla="*/ 44238 h 197908"/>
              <a:gd name="connsiteX1" fmla="*/ 0 w 7772400"/>
              <a:gd name="connsiteY1" fmla="*/ 197908 h 197908"/>
              <a:gd name="connsiteX0" fmla="*/ 7772400 w 7772400"/>
              <a:gd name="connsiteY0" fmla="*/ 2670594 h 2670595"/>
              <a:gd name="connsiteX1" fmla="*/ 0 w 7772400"/>
              <a:gd name="connsiteY1" fmla="*/ 197908 h 2670595"/>
              <a:gd name="connsiteX0" fmla="*/ 7772400 w 7772400"/>
              <a:gd name="connsiteY0" fmla="*/ 2472686 h 2472686"/>
              <a:gd name="connsiteX1" fmla="*/ 0 w 7772400"/>
              <a:gd name="connsiteY1" fmla="*/ 0 h 2472686"/>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Lst>
            <a:ahLst/>
            <a:cxnLst>
              <a:cxn ang="0">
                <a:pos x="connsiteX0" y="connsiteY0"/>
              </a:cxn>
              <a:cxn ang="0">
                <a:pos x="connsiteX1" y="connsiteY1"/>
              </a:cxn>
            </a:cxnLst>
            <a:rect l="l" t="t" r="r" b="b"/>
            <a:pathLst>
              <a:path w="7772400" h="2696205">
                <a:moveTo>
                  <a:pt x="7772400" y="2696205"/>
                </a:moveTo>
                <a:cubicBezTo>
                  <a:pt x="3616325" y="2419134"/>
                  <a:pt x="2584450" y="1729949"/>
                  <a:pt x="0" y="0"/>
                </a:cubicBezTo>
              </a:path>
            </a:pathLst>
          </a:custGeom>
          <a:noFill/>
          <a:ln w="76200" cap="flat" cmpd="sng" algn="ctr">
            <a:solidFill>
              <a:schemeClr val="bg1">
                <a:lumMod val="50000"/>
                <a:lumOff val="50000"/>
              </a:schemeClr>
            </a:solidFill>
            <a:prstDash val="solid"/>
            <a:round/>
            <a:headEnd type="none" w="med" len="med"/>
            <a:tailEnd type="none" w="med" len="med"/>
          </a:ln>
          <a:effectLst>
            <a:outerShdw blurRad="63500" sx="102000" sy="102000" algn="ctr" rotWithShape="0">
              <a:prstClr val="black">
                <a:alpha val="40000"/>
              </a:prstClr>
            </a:outerShdw>
          </a:effectLst>
        </p:spPr>
        <p:txBody>
          <a:bodyPr/>
          <a:lstStyle/>
          <a:p>
            <a:pPr eaLnBrk="0" hangingPunct="0">
              <a:defRPr/>
            </a:pPr>
            <a:endParaRPr lang="en-US">
              <a:effectLst/>
            </a:endParaRPr>
          </a:p>
        </p:txBody>
      </p:sp>
      <p:sp>
        <p:nvSpPr>
          <p:cNvPr id="67" name="TextBox 66"/>
          <p:cNvSpPr txBox="1">
            <a:spLocks noChangeArrowheads="1"/>
          </p:cNvSpPr>
          <p:nvPr/>
        </p:nvSpPr>
        <p:spPr bwMode="auto">
          <a:xfrm>
            <a:off x="5927834" y="2141775"/>
            <a:ext cx="2819400" cy="523220"/>
          </a:xfrm>
          <a:prstGeom prst="rect">
            <a:avLst/>
          </a:prstGeom>
          <a:noFill/>
          <a:ln w="9525">
            <a:noFill/>
            <a:miter lim="800000"/>
            <a:headEnd/>
            <a:tailEnd/>
          </a:ln>
        </p:spPr>
        <p:txBody>
          <a:bodyPr wrap="square">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Artifact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visibility</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64" name="Straight Arrow Connector 63"/>
          <p:cNvCxnSpPr/>
          <p:nvPr/>
        </p:nvCxnSpPr>
        <p:spPr bwMode="auto">
          <a:xfrm rot="5400000" flipH="1" flipV="1">
            <a:off x="4961804" y="3614293"/>
            <a:ext cx="1968854" cy="1282"/>
          </a:xfrm>
          <a:prstGeom prst="straightConnector1">
            <a:avLst/>
          </a:prstGeom>
          <a:ln>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72" name="TextBox 71"/>
          <p:cNvSpPr txBox="1"/>
          <p:nvPr/>
        </p:nvSpPr>
        <p:spPr>
          <a:xfrm rot="16200000">
            <a:off x="4832866" y="3436441"/>
            <a:ext cx="1981200" cy="369332"/>
          </a:xfrm>
          <a:prstGeom prst="rect">
            <a:avLst/>
          </a:prstGeom>
          <a:noFill/>
        </p:spPr>
        <p:txBody>
          <a:bodyPr wrap="square" rtlCol="0">
            <a:spAutoFit/>
          </a:bodyPr>
          <a:lstStyle/>
          <a:p>
            <a:pPr algn="ctr"/>
            <a:r>
              <a:rPr lang="en-US" b="1" i="1" dirty="0" smtClean="0"/>
              <a:t>clamping level</a:t>
            </a:r>
            <a:endParaRPr lang="en-US" b="1" i="1" dirty="0"/>
          </a:p>
        </p:txBody>
      </p:sp>
      <p:grpSp>
        <p:nvGrpSpPr>
          <p:cNvPr id="34" name="Group 33"/>
          <p:cNvGrpSpPr/>
          <p:nvPr/>
        </p:nvGrpSpPr>
        <p:grpSpPr>
          <a:xfrm>
            <a:off x="229104" y="990600"/>
            <a:ext cx="5409696" cy="4535507"/>
            <a:chOff x="198120" y="990600"/>
            <a:chExt cx="5409696" cy="4535507"/>
          </a:xfrm>
        </p:grpSpPr>
        <p:grpSp>
          <p:nvGrpSpPr>
            <p:cNvPr id="7" name="Group 6"/>
            <p:cNvGrpSpPr/>
            <p:nvPr/>
          </p:nvGrpSpPr>
          <p:grpSpPr>
            <a:xfrm>
              <a:off x="198120" y="1959947"/>
              <a:ext cx="4754880" cy="3566160"/>
              <a:chOff x="5257800" y="2291859"/>
              <a:chExt cx="3657600" cy="2743200"/>
            </a:xfrm>
          </p:grpSpPr>
          <p:pic>
            <p:nvPicPr>
              <p:cNvPr id="1026" name="Picture 2" descr="C:\devel\workspace\giperception\talk\artifacts_experiment_screenshot.jpg"/>
              <p:cNvPicPr>
                <a:picLocks noChangeAspect="1" noChangeArrowheads="1"/>
              </p:cNvPicPr>
              <p:nvPr/>
            </p:nvPicPr>
            <p:blipFill>
              <a:blip r:embed="rId18" cstate="print"/>
              <a:srcRect/>
              <a:stretch>
                <a:fillRect/>
              </a:stretch>
            </p:blipFill>
            <p:spPr bwMode="auto">
              <a:xfrm>
                <a:off x="5334000" y="2749059"/>
                <a:ext cx="3514050" cy="1676400"/>
              </a:xfrm>
              <a:prstGeom prst="rect">
                <a:avLst/>
              </a:prstGeom>
              <a:noFill/>
            </p:spPr>
          </p:pic>
          <p:sp>
            <p:nvSpPr>
              <p:cNvPr id="6" name="Rectangle 5"/>
              <p:cNvSpPr/>
              <p:nvPr/>
            </p:nvSpPr>
            <p:spPr bwMode="auto">
              <a:xfrm>
                <a:off x="5257800" y="2291859"/>
                <a:ext cx="3657600" cy="27432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15" name="TextBox 14"/>
            <p:cNvSpPr txBox="1"/>
            <p:nvPr/>
          </p:nvSpPr>
          <p:spPr>
            <a:xfrm>
              <a:off x="381000" y="990600"/>
              <a:ext cx="4419600" cy="954107"/>
            </a:xfrm>
            <a:prstGeom prst="rect">
              <a:avLst/>
            </a:prstGeom>
            <a:solidFill>
              <a:schemeClr val="bg1"/>
            </a:solidFill>
            <a:ln>
              <a:noFill/>
              <a:prstDash val="lgDash"/>
            </a:ln>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Select the image that </a:t>
              </a:r>
            </a:p>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has the artifacts.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0" name="Right Arrow 43"/>
            <p:cNvSpPr>
              <a:spLocks noChangeArrowheads="1"/>
            </p:cNvSpPr>
            <p:nvPr/>
          </p:nvSpPr>
          <p:spPr bwMode="auto">
            <a:xfrm>
              <a:off x="5105400" y="3392507"/>
              <a:ext cx="502416" cy="533539"/>
            </a:xfrm>
            <a:prstGeom prst="rightArrow">
              <a:avLst>
                <a:gd name="adj1" fmla="val 50000"/>
                <a:gd name="adj2" fmla="val 55556"/>
              </a:avLst>
            </a:prstGeom>
            <a:noFill/>
            <a:ln w="28575" algn="ctr">
              <a:solidFill>
                <a:schemeClr val="tx1"/>
              </a:solidFill>
              <a:round/>
              <a:headEnd/>
              <a:tailEnd/>
            </a:ln>
          </p:spPr>
          <p:txBody>
            <a:bodyPr/>
            <a:lstStyle/>
            <a:p>
              <a:pPr eaLnBrk="0" hangingPunct="0"/>
              <a:endParaRPr lang="en-US">
                <a:effectLst/>
              </a:endParaRPr>
            </a:p>
          </p:txBody>
        </p:sp>
        <p:sp>
          <p:nvSpPr>
            <p:cNvPr id="32" name="Rectangle 31"/>
            <p:cNvSpPr/>
            <p:nvPr/>
          </p:nvSpPr>
          <p:spPr bwMode="auto">
            <a:xfrm>
              <a:off x="228600" y="2514600"/>
              <a:ext cx="4572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33" name="TextBox 32"/>
          <p:cNvSpPr txBox="1"/>
          <p:nvPr/>
        </p:nvSpPr>
        <p:spPr>
          <a:xfrm>
            <a:off x="5974654" y="4474297"/>
            <a:ext cx="2712146" cy="369332"/>
          </a:xfrm>
          <a:prstGeom prst="rect">
            <a:avLst/>
          </a:prstGeom>
          <a:noFill/>
        </p:spPr>
        <p:txBody>
          <a:bodyPr wrap="square" rtlCol="0">
            <a:spAutoFit/>
          </a:bodyPr>
          <a:lstStyle/>
          <a:p>
            <a:pPr algn="ctr"/>
            <a:r>
              <a:rPr lang="en-US" b="1" i="1" dirty="0" smtClean="0"/>
              <a:t>VPL count</a:t>
            </a:r>
            <a:endParaRPr lang="en-US" b="1"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1000"/>
                                        <p:tgtEl>
                                          <p:spTgt spid="4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wipe(left)">
                                      <p:cBhvr>
                                        <p:cTn id="10" dur="1000"/>
                                        <p:tgtEl>
                                          <p:spTgt spid="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Effect transition="in" filter="fade">
                                      <p:cBhvr>
                                        <p:cTn id="19" dur="500"/>
                                        <p:tgtEl>
                                          <p:spTgt spid="2">
                                            <p:txEl>
                                              <p:pRg st="8" end="8"/>
                                            </p:tx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animEffect transition="in" filter="fade">
                                      <p:cBhvr>
                                        <p:cTn id="23"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4" grpId="0" animBg="1"/>
      <p:bldP spid="6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p:cNvSpPr/>
          <p:nvPr/>
        </p:nvSpPr>
        <p:spPr bwMode="auto">
          <a:xfrm>
            <a:off x="5973790" y="2736898"/>
            <a:ext cx="2713584" cy="1782992"/>
          </a:xfrm>
          <a:custGeom>
            <a:avLst/>
            <a:gdLst>
              <a:gd name="connsiteX0" fmla="*/ 7019925 w 7019925"/>
              <a:gd name="connsiteY0" fmla="*/ 0 h 209550"/>
              <a:gd name="connsiteX1" fmla="*/ 3667125 w 7019925"/>
              <a:gd name="connsiteY1" fmla="*/ 9525 h 209550"/>
              <a:gd name="connsiteX2" fmla="*/ 0 w 7019925"/>
              <a:gd name="connsiteY2" fmla="*/ 209550 h 209550"/>
              <a:gd name="connsiteX0" fmla="*/ 7019925 w 7019925"/>
              <a:gd name="connsiteY0" fmla="*/ 49530 h 259080"/>
              <a:gd name="connsiteX1" fmla="*/ 3667125 w 7019925"/>
              <a:gd name="connsiteY1" fmla="*/ 59055 h 259080"/>
              <a:gd name="connsiteX2" fmla="*/ 0 w 7019925"/>
              <a:gd name="connsiteY2" fmla="*/ 259080 h 259080"/>
              <a:gd name="connsiteX0" fmla="*/ 7019925 w 7019925"/>
              <a:gd name="connsiteY0" fmla="*/ 283845 h 493395"/>
              <a:gd name="connsiteX1" fmla="*/ 3667125 w 7019925"/>
              <a:gd name="connsiteY1" fmla="*/ 293370 h 493395"/>
              <a:gd name="connsiteX2" fmla="*/ 0 w 7019925"/>
              <a:gd name="connsiteY2" fmla="*/ 493395 h 493395"/>
              <a:gd name="connsiteX0" fmla="*/ 7019925 w 7019925"/>
              <a:gd name="connsiteY0" fmla="*/ 0 h 209550"/>
              <a:gd name="connsiteX1" fmla="*/ 0 w 7019925"/>
              <a:gd name="connsiteY1" fmla="*/ 209550 h 209550"/>
              <a:gd name="connsiteX0" fmla="*/ 7019925 w 7019925"/>
              <a:gd name="connsiteY0" fmla="*/ 0 h 209550"/>
              <a:gd name="connsiteX1" fmla="*/ 0 w 7019925"/>
              <a:gd name="connsiteY1" fmla="*/ 209550 h 209550"/>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65194 h 218863"/>
              <a:gd name="connsiteX1" fmla="*/ 0 w 7010400"/>
              <a:gd name="connsiteY1" fmla="*/ 218863 h 218863"/>
              <a:gd name="connsiteX0" fmla="*/ 7010400 w 7010400"/>
              <a:gd name="connsiteY0" fmla="*/ 65194 h 218863"/>
              <a:gd name="connsiteX1" fmla="*/ 0 w 7010400"/>
              <a:gd name="connsiteY1" fmla="*/ 218863 h 218863"/>
              <a:gd name="connsiteX0" fmla="*/ 7010400 w 7010400"/>
              <a:gd name="connsiteY0" fmla="*/ 44239 h 197908"/>
              <a:gd name="connsiteX1" fmla="*/ 0 w 7010400"/>
              <a:gd name="connsiteY1" fmla="*/ 197908 h 197908"/>
              <a:gd name="connsiteX0" fmla="*/ 7772400 w 7772400"/>
              <a:gd name="connsiteY0" fmla="*/ 44238 h 197908"/>
              <a:gd name="connsiteX1" fmla="*/ 0 w 7772400"/>
              <a:gd name="connsiteY1" fmla="*/ 197908 h 197908"/>
              <a:gd name="connsiteX0" fmla="*/ 7772400 w 7772400"/>
              <a:gd name="connsiteY0" fmla="*/ 2670594 h 2670595"/>
              <a:gd name="connsiteX1" fmla="*/ 0 w 7772400"/>
              <a:gd name="connsiteY1" fmla="*/ 197908 h 2670595"/>
              <a:gd name="connsiteX0" fmla="*/ 7772400 w 7772400"/>
              <a:gd name="connsiteY0" fmla="*/ 2472686 h 2472686"/>
              <a:gd name="connsiteX1" fmla="*/ 0 w 7772400"/>
              <a:gd name="connsiteY1" fmla="*/ 0 h 2472686"/>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2" fmla="*/ 7772400 w 7772400"/>
              <a:gd name="connsiteY2" fmla="*/ 2696205 h 2696205"/>
              <a:gd name="connsiteX0" fmla="*/ 7772400 w 7772400"/>
              <a:gd name="connsiteY0" fmla="*/ 2696205 h 2696205"/>
              <a:gd name="connsiteX1" fmla="*/ 0 w 7772400"/>
              <a:gd name="connsiteY1" fmla="*/ 0 h 2696205"/>
              <a:gd name="connsiteX2" fmla="*/ 5438775 w 7772400"/>
              <a:gd name="connsiteY2" fmla="*/ 1873420 h 2696205"/>
              <a:gd name="connsiteX3" fmla="*/ 7772400 w 7772400"/>
              <a:gd name="connsiteY3" fmla="*/ 2696205 h 2696205"/>
              <a:gd name="connsiteX0" fmla="*/ 7772400 w 7772400"/>
              <a:gd name="connsiteY0" fmla="*/ 2696205 h 2696205"/>
              <a:gd name="connsiteX1" fmla="*/ 0 w 7772400"/>
              <a:gd name="connsiteY1" fmla="*/ 0 h 2696205"/>
              <a:gd name="connsiteX2" fmla="*/ 3028950 w 7772400"/>
              <a:gd name="connsiteY2" fmla="*/ 1031647 h 2696205"/>
              <a:gd name="connsiteX3" fmla="*/ 5438775 w 7772400"/>
              <a:gd name="connsiteY3" fmla="*/ 1873420 h 2696205"/>
              <a:gd name="connsiteX4" fmla="*/ 7772400 w 7772400"/>
              <a:gd name="connsiteY4" fmla="*/ 2696205 h 2696205"/>
              <a:gd name="connsiteX0" fmla="*/ 7772400 w 7772400"/>
              <a:gd name="connsiteY0" fmla="*/ 2696205 h 3291144"/>
              <a:gd name="connsiteX1" fmla="*/ 0 w 7772400"/>
              <a:gd name="connsiteY1" fmla="*/ 0 h 3291144"/>
              <a:gd name="connsiteX2" fmla="*/ 3028950 w 7772400"/>
              <a:gd name="connsiteY2" fmla="*/ 1031647 h 3291144"/>
              <a:gd name="connsiteX3" fmla="*/ 7620000 w 7772400"/>
              <a:gd name="connsiteY3" fmla="*/ 3291144 h 3291144"/>
              <a:gd name="connsiteX4" fmla="*/ 7772400 w 7772400"/>
              <a:gd name="connsiteY4" fmla="*/ 2696205 h 3291144"/>
              <a:gd name="connsiteX0" fmla="*/ 7772400 w 7772400"/>
              <a:gd name="connsiteY0" fmla="*/ 2696205 h 3341777"/>
              <a:gd name="connsiteX1" fmla="*/ 0 w 7772400"/>
              <a:gd name="connsiteY1" fmla="*/ 0 h 3341777"/>
              <a:gd name="connsiteX2" fmla="*/ 0 w 7772400"/>
              <a:gd name="connsiteY2" fmla="*/ 3341777 h 3341777"/>
              <a:gd name="connsiteX3" fmla="*/ 7620000 w 7772400"/>
              <a:gd name="connsiteY3" fmla="*/ 3291144 h 3341777"/>
              <a:gd name="connsiteX4" fmla="*/ 7772400 w 7772400"/>
              <a:gd name="connsiteY4" fmla="*/ 2696205 h 3341777"/>
              <a:gd name="connsiteX0" fmla="*/ 7772400 w 7772400"/>
              <a:gd name="connsiteY0" fmla="*/ 2696205 h 3341777"/>
              <a:gd name="connsiteX1" fmla="*/ 0 w 7772400"/>
              <a:gd name="connsiteY1" fmla="*/ 0 h 3341777"/>
              <a:gd name="connsiteX2" fmla="*/ 0 w 7772400"/>
              <a:gd name="connsiteY2" fmla="*/ 3341777 h 3341777"/>
              <a:gd name="connsiteX3" fmla="*/ 7772400 w 7772400"/>
              <a:gd name="connsiteY3" fmla="*/ 3341777 h 3341777"/>
              <a:gd name="connsiteX4" fmla="*/ 7772400 w 7772400"/>
              <a:gd name="connsiteY4" fmla="*/ 2696205 h 3341777"/>
              <a:gd name="connsiteX0" fmla="*/ 7772400 w 7772400"/>
              <a:gd name="connsiteY0" fmla="*/ 2696205 h 3392410"/>
              <a:gd name="connsiteX1" fmla="*/ 0 w 7772400"/>
              <a:gd name="connsiteY1" fmla="*/ 0 h 3392410"/>
              <a:gd name="connsiteX2" fmla="*/ 0 w 7772400"/>
              <a:gd name="connsiteY2" fmla="*/ 3341777 h 3392410"/>
              <a:gd name="connsiteX3" fmla="*/ 7772400 w 7772400"/>
              <a:gd name="connsiteY3" fmla="*/ 3392410 h 3392410"/>
              <a:gd name="connsiteX4" fmla="*/ 7772400 w 7772400"/>
              <a:gd name="connsiteY4" fmla="*/ 2696205 h 3392410"/>
              <a:gd name="connsiteX0" fmla="*/ 7772400 w 7772400"/>
              <a:gd name="connsiteY0" fmla="*/ 2696205 h 3392410"/>
              <a:gd name="connsiteX1" fmla="*/ 0 w 7772400"/>
              <a:gd name="connsiteY1" fmla="*/ 0 h 3392410"/>
              <a:gd name="connsiteX2" fmla="*/ 0 w 7772400"/>
              <a:gd name="connsiteY2" fmla="*/ 3392410 h 3392410"/>
              <a:gd name="connsiteX3" fmla="*/ 7772400 w 7772400"/>
              <a:gd name="connsiteY3" fmla="*/ 3392410 h 3392410"/>
              <a:gd name="connsiteX4" fmla="*/ 7772400 w 7772400"/>
              <a:gd name="connsiteY4" fmla="*/ 2696205 h 339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3392410">
                <a:moveTo>
                  <a:pt x="7772400" y="2696205"/>
                </a:moveTo>
                <a:cubicBezTo>
                  <a:pt x="3616325" y="2419134"/>
                  <a:pt x="2584450" y="1729949"/>
                  <a:pt x="0" y="0"/>
                </a:cubicBezTo>
                <a:lnTo>
                  <a:pt x="0" y="3392410"/>
                </a:lnTo>
                <a:lnTo>
                  <a:pt x="7772400" y="3392410"/>
                </a:lnTo>
                <a:lnTo>
                  <a:pt x="7772400" y="2696205"/>
                </a:lnTo>
                <a:close/>
              </a:path>
            </a:pathLst>
          </a:custGeom>
          <a:gradFill>
            <a:gsLst>
              <a:gs pos="74000">
                <a:srgbClr val="FF80A0"/>
              </a:gs>
              <a:gs pos="100000">
                <a:schemeClr val="tx1"/>
              </a:gs>
            </a:gsLst>
            <a:lin ang="6000000" scaled="0"/>
          </a:gradFill>
          <a:ln w="76200" cap="flat" cmpd="sng" algn="ctr">
            <a:noFill/>
            <a:prstDash val="solid"/>
            <a:round/>
            <a:headEnd type="none" w="med" len="med"/>
            <a:tailEnd type="none" w="med" len="med"/>
          </a:ln>
          <a:effectLst>
            <a:outerShdw blurRad="50800" dist="38100" dir="18900000" algn="bl" rotWithShape="0">
              <a:prstClr val="black">
                <a:alpha val="40000"/>
              </a:prstClr>
            </a:outerShdw>
          </a:effectLst>
        </p:spPr>
        <p:txBody>
          <a:bodyPr/>
          <a:lstStyle/>
          <a:p>
            <a:pPr eaLnBrk="0" hangingPunct="0">
              <a:defRPr/>
            </a:pPr>
            <a:endParaRPr lang="en-US">
              <a:effectLst/>
            </a:endParaRPr>
          </a:p>
        </p:txBody>
      </p:sp>
      <p:sp>
        <p:nvSpPr>
          <p:cNvPr id="2" name="Content Placeholder 1"/>
          <p:cNvSpPr>
            <a:spLocks noGrp="1"/>
          </p:cNvSpPr>
          <p:nvPr>
            <p:ph idx="1"/>
          </p:nvPr>
        </p:nvSpPr>
        <p:spPr>
          <a:xfrm>
            <a:off x="457200" y="1114424"/>
            <a:ext cx="8382000" cy="5591176"/>
          </a:xfrm>
        </p:spPr>
        <p:txBody>
          <a:bodyPr/>
          <a:lstStyle/>
          <a:p>
            <a:endParaRPr lang="en-US" dirty="0" smtClean="0"/>
          </a:p>
          <a:p>
            <a:endParaRPr lang="en-US" dirty="0" smtClean="0"/>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p>
          <a:p>
            <a:r>
              <a:rPr lang="en-US" dirty="0" smtClean="0"/>
              <a:t>Standard two-alternative forced choice method</a:t>
            </a:r>
          </a:p>
          <a:p>
            <a:r>
              <a:rPr lang="en-US" dirty="0" smtClean="0"/>
              <a:t>520 trials, 14 participants</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25</a:t>
            </a:fld>
            <a:endParaRPr lang="en-US" dirty="0">
              <a:solidFill>
                <a:srgbClr val="FFFFFF"/>
              </a:solidFill>
            </a:endParaRPr>
          </a:p>
        </p:txBody>
      </p:sp>
      <p:sp>
        <p:nvSpPr>
          <p:cNvPr id="4" name="Title 3"/>
          <p:cNvSpPr>
            <a:spLocks noGrp="1"/>
          </p:cNvSpPr>
          <p:nvPr>
            <p:ph type="title"/>
          </p:nvPr>
        </p:nvSpPr>
        <p:spPr/>
        <p:txBody>
          <a:bodyPr/>
          <a:lstStyle/>
          <a:p>
            <a:r>
              <a:rPr lang="en-US" dirty="0" smtClean="0"/>
              <a:t>Experiment 2: Material change</a:t>
            </a:r>
            <a:endParaRPr lang="en-US" dirty="0"/>
          </a:p>
        </p:txBody>
      </p:sp>
      <p:pic>
        <p:nvPicPr>
          <p:cNvPr id="7" name="Picture 2" descr="C:\Users\jarda\Desktop\mat-interface.jpg"/>
          <p:cNvPicPr>
            <a:picLocks noChangeAspect="1" noChangeArrowheads="1"/>
          </p:cNvPicPr>
          <p:nvPr/>
        </p:nvPicPr>
        <p:blipFill>
          <a:blip r:embed="rId3" cstate="print"/>
          <a:srcRect/>
          <a:stretch>
            <a:fillRect/>
          </a:stretch>
        </p:blipFill>
        <p:spPr bwMode="auto">
          <a:xfrm>
            <a:off x="304800" y="1959947"/>
            <a:ext cx="4564685" cy="3566160"/>
          </a:xfrm>
          <a:prstGeom prst="rect">
            <a:avLst/>
          </a:prstGeom>
          <a:noFill/>
        </p:spPr>
      </p:pic>
      <p:sp>
        <p:nvSpPr>
          <p:cNvPr id="12" name="Rectangle 11"/>
          <p:cNvSpPr/>
          <p:nvPr/>
        </p:nvSpPr>
        <p:spPr>
          <a:xfrm>
            <a:off x="1594417" y="3508910"/>
            <a:ext cx="1981200" cy="461665"/>
          </a:xfrm>
          <a:prstGeom prst="rect">
            <a:avLst/>
          </a:prstGeom>
          <a:noFill/>
          <a:ln>
            <a:noFill/>
          </a:ln>
        </p:spPr>
        <p:style>
          <a:lnRef idx="1">
            <a:schemeClr val="accent5"/>
          </a:lnRef>
          <a:fillRef idx="3">
            <a:schemeClr val="accent5"/>
          </a:fillRef>
          <a:effectRef idx="2">
            <a:schemeClr val="accent5"/>
          </a:effectRef>
          <a:fontRef idx="minor">
            <a:schemeClr val="lt1"/>
          </a:fontRef>
        </p:style>
        <p:txBody>
          <a:bodyPr wrap="square">
            <a:spAutoFit/>
          </a:bodyPr>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Reference</a:t>
            </a:r>
          </a:p>
        </p:txBody>
      </p:sp>
      <p:sp>
        <p:nvSpPr>
          <p:cNvPr id="17" name="Rectangle 16"/>
          <p:cNvSpPr/>
          <p:nvPr/>
        </p:nvSpPr>
        <p:spPr bwMode="auto">
          <a:xfrm>
            <a:off x="198120" y="1959947"/>
            <a:ext cx="4754880" cy="356616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 name="TextBox 12"/>
          <p:cNvSpPr txBox="1"/>
          <p:nvPr/>
        </p:nvSpPr>
        <p:spPr>
          <a:xfrm>
            <a:off x="228600" y="990600"/>
            <a:ext cx="4724400" cy="954107"/>
          </a:xfrm>
          <a:prstGeom prst="rect">
            <a:avLst/>
          </a:prstGeom>
          <a:solidFill>
            <a:schemeClr val="bg1"/>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Which object’s material is different from the reference?</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Freeform 15"/>
          <p:cNvSpPr/>
          <p:nvPr/>
        </p:nvSpPr>
        <p:spPr bwMode="auto">
          <a:xfrm>
            <a:off x="5973790" y="2716389"/>
            <a:ext cx="2713584" cy="819074"/>
          </a:xfrm>
          <a:custGeom>
            <a:avLst/>
            <a:gdLst>
              <a:gd name="connsiteX0" fmla="*/ 7019925 w 7019925"/>
              <a:gd name="connsiteY0" fmla="*/ 0 h 209550"/>
              <a:gd name="connsiteX1" fmla="*/ 3667125 w 7019925"/>
              <a:gd name="connsiteY1" fmla="*/ 9525 h 209550"/>
              <a:gd name="connsiteX2" fmla="*/ 0 w 7019925"/>
              <a:gd name="connsiteY2" fmla="*/ 209550 h 209550"/>
              <a:gd name="connsiteX0" fmla="*/ 7019925 w 7019925"/>
              <a:gd name="connsiteY0" fmla="*/ 49530 h 259080"/>
              <a:gd name="connsiteX1" fmla="*/ 3667125 w 7019925"/>
              <a:gd name="connsiteY1" fmla="*/ 59055 h 259080"/>
              <a:gd name="connsiteX2" fmla="*/ 0 w 7019925"/>
              <a:gd name="connsiteY2" fmla="*/ 259080 h 259080"/>
              <a:gd name="connsiteX0" fmla="*/ 7019925 w 7019925"/>
              <a:gd name="connsiteY0" fmla="*/ 283845 h 493395"/>
              <a:gd name="connsiteX1" fmla="*/ 3667125 w 7019925"/>
              <a:gd name="connsiteY1" fmla="*/ 293370 h 493395"/>
              <a:gd name="connsiteX2" fmla="*/ 0 w 7019925"/>
              <a:gd name="connsiteY2" fmla="*/ 493395 h 493395"/>
              <a:gd name="connsiteX0" fmla="*/ 7019925 w 7019925"/>
              <a:gd name="connsiteY0" fmla="*/ 0 h 209550"/>
              <a:gd name="connsiteX1" fmla="*/ 0 w 7019925"/>
              <a:gd name="connsiteY1" fmla="*/ 209550 h 209550"/>
              <a:gd name="connsiteX0" fmla="*/ 7019925 w 7019925"/>
              <a:gd name="connsiteY0" fmla="*/ 0 h 209550"/>
              <a:gd name="connsiteX1" fmla="*/ 0 w 7019925"/>
              <a:gd name="connsiteY1" fmla="*/ 209550 h 209550"/>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65194 h 218863"/>
              <a:gd name="connsiteX1" fmla="*/ 0 w 7010400"/>
              <a:gd name="connsiteY1" fmla="*/ 218863 h 218863"/>
              <a:gd name="connsiteX0" fmla="*/ 7010400 w 7010400"/>
              <a:gd name="connsiteY0" fmla="*/ 65194 h 218863"/>
              <a:gd name="connsiteX1" fmla="*/ 0 w 7010400"/>
              <a:gd name="connsiteY1" fmla="*/ 218863 h 218863"/>
              <a:gd name="connsiteX0" fmla="*/ 7010400 w 7010400"/>
              <a:gd name="connsiteY0" fmla="*/ 44239 h 197908"/>
              <a:gd name="connsiteX1" fmla="*/ 0 w 7010400"/>
              <a:gd name="connsiteY1" fmla="*/ 197908 h 197908"/>
              <a:gd name="connsiteX0" fmla="*/ 7772400 w 7772400"/>
              <a:gd name="connsiteY0" fmla="*/ 44238 h 197908"/>
              <a:gd name="connsiteX1" fmla="*/ 0 w 7772400"/>
              <a:gd name="connsiteY1" fmla="*/ 197908 h 197908"/>
              <a:gd name="connsiteX0" fmla="*/ 7772400 w 7772400"/>
              <a:gd name="connsiteY0" fmla="*/ 44238 h 197908"/>
              <a:gd name="connsiteX1" fmla="*/ 0 w 7772400"/>
              <a:gd name="connsiteY1" fmla="*/ 197908 h 197908"/>
              <a:gd name="connsiteX2" fmla="*/ 7772400 w 7772400"/>
              <a:gd name="connsiteY2" fmla="*/ 44238 h 197908"/>
              <a:gd name="connsiteX0" fmla="*/ 7772400 w 7772400"/>
              <a:gd name="connsiteY0" fmla="*/ 44238 h 197908"/>
              <a:gd name="connsiteX1" fmla="*/ 0 w 7772400"/>
              <a:gd name="connsiteY1" fmla="*/ 197908 h 197908"/>
              <a:gd name="connsiteX2" fmla="*/ 4972050 w 7772400"/>
              <a:gd name="connsiteY2" fmla="*/ 107103 h 197908"/>
              <a:gd name="connsiteX3" fmla="*/ 7772400 w 7772400"/>
              <a:gd name="connsiteY3" fmla="*/ 44238 h 197908"/>
              <a:gd name="connsiteX0" fmla="*/ 7772400 w 7772400"/>
              <a:gd name="connsiteY0" fmla="*/ 44238 h 197908"/>
              <a:gd name="connsiteX1" fmla="*/ 0 w 7772400"/>
              <a:gd name="connsiteY1" fmla="*/ 197908 h 197908"/>
              <a:gd name="connsiteX2" fmla="*/ 2286000 w 7772400"/>
              <a:gd name="connsiteY2" fmla="*/ 162983 h 197908"/>
              <a:gd name="connsiteX3" fmla="*/ 4972050 w 7772400"/>
              <a:gd name="connsiteY3" fmla="*/ 107103 h 197908"/>
              <a:gd name="connsiteX4" fmla="*/ 7772400 w 7772400"/>
              <a:gd name="connsiteY4" fmla="*/ 44238 h 197908"/>
              <a:gd name="connsiteX0" fmla="*/ 7772400 w 7772400"/>
              <a:gd name="connsiteY0" fmla="*/ 1620517 h 1774187"/>
              <a:gd name="connsiteX1" fmla="*/ 0 w 7772400"/>
              <a:gd name="connsiteY1" fmla="*/ 1774187 h 1774187"/>
              <a:gd name="connsiteX2" fmla="*/ 2286000 w 7772400"/>
              <a:gd name="connsiteY2" fmla="*/ 1739262 h 1774187"/>
              <a:gd name="connsiteX3" fmla="*/ 7772400 w 7772400"/>
              <a:gd name="connsiteY3" fmla="*/ 0 h 1774187"/>
              <a:gd name="connsiteX4" fmla="*/ 7772400 w 7772400"/>
              <a:gd name="connsiteY4" fmla="*/ 1620517 h 1774187"/>
              <a:gd name="connsiteX0" fmla="*/ 7772400 w 7772400"/>
              <a:gd name="connsiteY0" fmla="*/ 1620517 h 1774187"/>
              <a:gd name="connsiteX1" fmla="*/ 0 w 7772400"/>
              <a:gd name="connsiteY1" fmla="*/ 1774187 h 1774187"/>
              <a:gd name="connsiteX2" fmla="*/ 0 w 7772400"/>
              <a:gd name="connsiteY2" fmla="*/ 0 h 1774187"/>
              <a:gd name="connsiteX3" fmla="*/ 7772400 w 7772400"/>
              <a:gd name="connsiteY3" fmla="*/ 0 h 1774187"/>
              <a:gd name="connsiteX4" fmla="*/ 7772400 w 7772400"/>
              <a:gd name="connsiteY4" fmla="*/ 1620517 h 1774187"/>
              <a:gd name="connsiteX0" fmla="*/ 7772400 w 7772400"/>
              <a:gd name="connsiteY0" fmla="*/ 1620517 h 1774187"/>
              <a:gd name="connsiteX1" fmla="*/ 0 w 7772400"/>
              <a:gd name="connsiteY1" fmla="*/ 1774187 h 1774187"/>
              <a:gd name="connsiteX2" fmla="*/ 0 w 7772400"/>
              <a:gd name="connsiteY2" fmla="*/ 0 h 1774187"/>
              <a:gd name="connsiteX3" fmla="*/ 7772400 w 7772400"/>
              <a:gd name="connsiteY3" fmla="*/ 55880 h 1774187"/>
              <a:gd name="connsiteX4" fmla="*/ 7772400 w 7772400"/>
              <a:gd name="connsiteY4" fmla="*/ 1620517 h 1774187"/>
              <a:gd name="connsiteX0" fmla="*/ 7772400 w 7772400"/>
              <a:gd name="connsiteY0" fmla="*/ 1564637 h 1718307"/>
              <a:gd name="connsiteX1" fmla="*/ 0 w 7772400"/>
              <a:gd name="connsiteY1" fmla="*/ 1718307 h 1718307"/>
              <a:gd name="connsiteX2" fmla="*/ 0 w 7772400"/>
              <a:gd name="connsiteY2" fmla="*/ 0 h 1718307"/>
              <a:gd name="connsiteX3" fmla="*/ 7772400 w 7772400"/>
              <a:gd name="connsiteY3" fmla="*/ 0 h 1718307"/>
              <a:gd name="connsiteX4" fmla="*/ 7772400 w 7772400"/>
              <a:gd name="connsiteY4" fmla="*/ 1564637 h 171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1718307">
                <a:moveTo>
                  <a:pt x="7772400" y="1564637"/>
                </a:moveTo>
                <a:cubicBezTo>
                  <a:pt x="4959350" y="1532040"/>
                  <a:pt x="2336800" y="1520399"/>
                  <a:pt x="0" y="1718307"/>
                </a:cubicBezTo>
                <a:lnTo>
                  <a:pt x="0" y="0"/>
                </a:lnTo>
                <a:lnTo>
                  <a:pt x="7772400" y="0"/>
                </a:lnTo>
                <a:lnTo>
                  <a:pt x="7772400" y="1564637"/>
                </a:lnTo>
                <a:close/>
              </a:path>
            </a:pathLst>
          </a:custGeom>
          <a:gradFill>
            <a:gsLst>
              <a:gs pos="0">
                <a:schemeClr val="tx1">
                  <a:lumMod val="95000"/>
                </a:schemeClr>
              </a:gs>
              <a:gs pos="33000">
                <a:srgbClr val="FF4000"/>
              </a:gs>
            </a:gsLst>
            <a:lin ang="5400000" scaled="0"/>
          </a:gradFill>
          <a:ln w="76200" cap="flat" cmpd="sng" algn="ctr">
            <a:noFill/>
            <a:prstDash val="solid"/>
            <a:round/>
            <a:headEnd type="none" w="med" len="med"/>
            <a:tailEnd type="none" w="med" len="med"/>
          </a:ln>
          <a:effectLst>
            <a:outerShdw blurRad="50800" dist="38100" dir="18900000" algn="bl" rotWithShape="0">
              <a:prstClr val="black">
                <a:alpha val="40000"/>
              </a:prstClr>
            </a:outerShdw>
          </a:effectLst>
        </p:spPr>
        <p:txBody>
          <a:bodyPr/>
          <a:lstStyle/>
          <a:p>
            <a:pPr eaLnBrk="0" hangingPunct="0">
              <a:defRPr/>
            </a:pPr>
            <a:endParaRPr lang="en-US">
              <a:effectLst/>
            </a:endParaRPr>
          </a:p>
        </p:txBody>
      </p:sp>
      <p:cxnSp>
        <p:nvCxnSpPr>
          <p:cNvPr id="23" name="Straight Arrow Connector 22"/>
          <p:cNvCxnSpPr/>
          <p:nvPr/>
        </p:nvCxnSpPr>
        <p:spPr bwMode="auto">
          <a:xfrm>
            <a:off x="5867400" y="4519127"/>
            <a:ext cx="2895600" cy="0"/>
          </a:xfrm>
          <a:prstGeom prst="straightConnector1">
            <a:avLst/>
          </a:prstGeom>
          <a:ln>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pic>
        <p:nvPicPr>
          <p:cNvPr id="24" name="Picture 2"/>
          <p:cNvPicPr>
            <a:picLocks noChangeAspect="1" noChangeArrowheads="1"/>
          </p:cNvPicPr>
          <p:nvPr/>
        </p:nvPicPr>
        <p:blipFill>
          <a:blip r:embed="rId4" cstate="print"/>
          <a:srcRect/>
          <a:stretch>
            <a:fillRect/>
          </a:stretch>
        </p:blipFill>
        <p:spPr bwMode="auto">
          <a:xfrm>
            <a:off x="6239123" y="4173129"/>
            <a:ext cx="383260" cy="287050"/>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25" name="Picture 14"/>
          <p:cNvPicPr>
            <a:picLocks noChangeAspect="1" noChangeArrowheads="1"/>
          </p:cNvPicPr>
          <p:nvPr/>
        </p:nvPicPr>
        <p:blipFill>
          <a:blip r:embed="rId5" cstate="print"/>
          <a:srcRect/>
          <a:stretch>
            <a:fillRect/>
          </a:stretch>
        </p:blipFill>
        <p:spPr bwMode="auto">
          <a:xfrm>
            <a:off x="6239123" y="3827131"/>
            <a:ext cx="383260" cy="287050"/>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26" name="Picture 25"/>
          <p:cNvPicPr>
            <a:picLocks noChangeAspect="1" noChangeArrowheads="1"/>
          </p:cNvPicPr>
          <p:nvPr/>
        </p:nvPicPr>
        <p:blipFill>
          <a:blip r:embed="rId6" cstate="print"/>
          <a:srcRect/>
          <a:stretch>
            <a:fillRect/>
          </a:stretch>
        </p:blipFill>
        <p:spPr bwMode="auto">
          <a:xfrm>
            <a:off x="6239123" y="3481133"/>
            <a:ext cx="383260" cy="287050"/>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27" name="Picture 20"/>
          <p:cNvPicPr>
            <a:picLocks noChangeAspect="1" noChangeArrowheads="1"/>
          </p:cNvPicPr>
          <p:nvPr/>
        </p:nvPicPr>
        <p:blipFill>
          <a:blip r:embed="rId7" cstate="print"/>
          <a:srcRect/>
          <a:stretch>
            <a:fillRect/>
          </a:stretch>
        </p:blipFill>
        <p:spPr bwMode="auto">
          <a:xfrm>
            <a:off x="6239123" y="3135136"/>
            <a:ext cx="383260" cy="288332"/>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28" name="Picture 23"/>
          <p:cNvPicPr>
            <a:picLocks noChangeAspect="1" noChangeArrowheads="1"/>
          </p:cNvPicPr>
          <p:nvPr/>
        </p:nvPicPr>
        <p:blipFill>
          <a:blip r:embed="rId8" cstate="print"/>
          <a:srcRect/>
          <a:stretch>
            <a:fillRect/>
          </a:stretch>
        </p:blipFill>
        <p:spPr bwMode="auto">
          <a:xfrm>
            <a:off x="6239123" y="2790420"/>
            <a:ext cx="383260" cy="287050"/>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29" name="Picture 3"/>
          <p:cNvPicPr>
            <a:picLocks noChangeAspect="1" noChangeArrowheads="1"/>
          </p:cNvPicPr>
          <p:nvPr/>
        </p:nvPicPr>
        <p:blipFill>
          <a:blip r:embed="rId9" cstate="print"/>
          <a:srcRect/>
          <a:stretch>
            <a:fillRect/>
          </a:stretch>
        </p:blipFill>
        <p:spPr bwMode="auto">
          <a:xfrm>
            <a:off x="7064607" y="4173129"/>
            <a:ext cx="383260" cy="287050"/>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30" name="Picture 15"/>
          <p:cNvPicPr>
            <a:picLocks noChangeAspect="1" noChangeArrowheads="1"/>
          </p:cNvPicPr>
          <p:nvPr/>
        </p:nvPicPr>
        <p:blipFill>
          <a:blip r:embed="rId10" cstate="print"/>
          <a:srcRect/>
          <a:stretch>
            <a:fillRect/>
          </a:stretch>
        </p:blipFill>
        <p:spPr bwMode="auto">
          <a:xfrm>
            <a:off x="7064607" y="3827131"/>
            <a:ext cx="383260" cy="287050"/>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31" name="Picture 18"/>
          <p:cNvPicPr>
            <a:picLocks noChangeAspect="1" noChangeArrowheads="1"/>
          </p:cNvPicPr>
          <p:nvPr/>
        </p:nvPicPr>
        <p:blipFill>
          <a:blip r:embed="rId11" cstate="print"/>
          <a:srcRect/>
          <a:stretch>
            <a:fillRect/>
          </a:stretch>
        </p:blipFill>
        <p:spPr bwMode="auto">
          <a:xfrm>
            <a:off x="7064607" y="3481133"/>
            <a:ext cx="383260" cy="287050"/>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32" name="Picture 21"/>
          <p:cNvPicPr>
            <a:picLocks noChangeAspect="1" noChangeArrowheads="1"/>
          </p:cNvPicPr>
          <p:nvPr/>
        </p:nvPicPr>
        <p:blipFill>
          <a:blip r:embed="rId12" cstate="print"/>
          <a:srcRect/>
          <a:stretch>
            <a:fillRect/>
          </a:stretch>
        </p:blipFill>
        <p:spPr bwMode="auto">
          <a:xfrm>
            <a:off x="7064607" y="3135136"/>
            <a:ext cx="383260" cy="288332"/>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33" name="Picture 32"/>
          <p:cNvPicPr>
            <a:picLocks noChangeAspect="1" noChangeArrowheads="1"/>
          </p:cNvPicPr>
          <p:nvPr/>
        </p:nvPicPr>
        <p:blipFill>
          <a:blip r:embed="rId13" cstate="print"/>
          <a:srcRect/>
          <a:stretch>
            <a:fillRect/>
          </a:stretch>
        </p:blipFill>
        <p:spPr bwMode="auto">
          <a:xfrm>
            <a:off x="7064607" y="2790420"/>
            <a:ext cx="383260" cy="287050"/>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34" name="Picture 4"/>
          <p:cNvPicPr>
            <a:picLocks noChangeAspect="1" noChangeArrowheads="1"/>
          </p:cNvPicPr>
          <p:nvPr/>
        </p:nvPicPr>
        <p:blipFill>
          <a:blip r:embed="rId14" cstate="print"/>
          <a:srcRect/>
          <a:stretch>
            <a:fillRect/>
          </a:stretch>
        </p:blipFill>
        <p:spPr bwMode="auto">
          <a:xfrm>
            <a:off x="7888808" y="4173129"/>
            <a:ext cx="383260" cy="287050"/>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35" name="Picture 16"/>
          <p:cNvPicPr>
            <a:picLocks noChangeAspect="1" noChangeArrowheads="1"/>
          </p:cNvPicPr>
          <p:nvPr/>
        </p:nvPicPr>
        <p:blipFill>
          <a:blip r:embed="rId15" cstate="print"/>
          <a:srcRect/>
          <a:stretch>
            <a:fillRect/>
          </a:stretch>
        </p:blipFill>
        <p:spPr bwMode="auto">
          <a:xfrm>
            <a:off x="7888808" y="3827131"/>
            <a:ext cx="383260" cy="287050"/>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36" name="Picture 19"/>
          <p:cNvPicPr>
            <a:picLocks noChangeAspect="1" noChangeArrowheads="1"/>
          </p:cNvPicPr>
          <p:nvPr/>
        </p:nvPicPr>
        <p:blipFill>
          <a:blip r:embed="rId16" cstate="print"/>
          <a:srcRect/>
          <a:stretch>
            <a:fillRect/>
          </a:stretch>
        </p:blipFill>
        <p:spPr bwMode="auto">
          <a:xfrm>
            <a:off x="7888808" y="3481133"/>
            <a:ext cx="383260" cy="287050"/>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37" name="Picture 22"/>
          <p:cNvPicPr>
            <a:picLocks noChangeAspect="1" noChangeArrowheads="1"/>
          </p:cNvPicPr>
          <p:nvPr/>
        </p:nvPicPr>
        <p:blipFill>
          <a:blip r:embed="rId17" cstate="print"/>
          <a:srcRect/>
          <a:stretch>
            <a:fillRect/>
          </a:stretch>
        </p:blipFill>
        <p:spPr bwMode="auto">
          <a:xfrm>
            <a:off x="7888808" y="3135136"/>
            <a:ext cx="383260" cy="288332"/>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38" name="Picture 25"/>
          <p:cNvPicPr>
            <a:picLocks noChangeAspect="1" noChangeArrowheads="1"/>
          </p:cNvPicPr>
          <p:nvPr/>
        </p:nvPicPr>
        <p:blipFill>
          <a:blip r:embed="rId18" cstate="print"/>
          <a:srcRect/>
          <a:stretch>
            <a:fillRect/>
          </a:stretch>
        </p:blipFill>
        <p:spPr bwMode="auto">
          <a:xfrm>
            <a:off x="7888808" y="2790420"/>
            <a:ext cx="383260" cy="287050"/>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sp>
        <p:nvSpPr>
          <p:cNvPr id="20" name="Freeform 19"/>
          <p:cNvSpPr/>
          <p:nvPr/>
        </p:nvSpPr>
        <p:spPr bwMode="auto">
          <a:xfrm>
            <a:off x="5973790" y="2736898"/>
            <a:ext cx="2713584" cy="1416396"/>
          </a:xfrm>
          <a:custGeom>
            <a:avLst/>
            <a:gdLst>
              <a:gd name="connsiteX0" fmla="*/ 7019925 w 7019925"/>
              <a:gd name="connsiteY0" fmla="*/ 0 h 209550"/>
              <a:gd name="connsiteX1" fmla="*/ 3667125 w 7019925"/>
              <a:gd name="connsiteY1" fmla="*/ 9525 h 209550"/>
              <a:gd name="connsiteX2" fmla="*/ 0 w 7019925"/>
              <a:gd name="connsiteY2" fmla="*/ 209550 h 209550"/>
              <a:gd name="connsiteX0" fmla="*/ 7019925 w 7019925"/>
              <a:gd name="connsiteY0" fmla="*/ 49530 h 259080"/>
              <a:gd name="connsiteX1" fmla="*/ 3667125 w 7019925"/>
              <a:gd name="connsiteY1" fmla="*/ 59055 h 259080"/>
              <a:gd name="connsiteX2" fmla="*/ 0 w 7019925"/>
              <a:gd name="connsiteY2" fmla="*/ 259080 h 259080"/>
              <a:gd name="connsiteX0" fmla="*/ 7019925 w 7019925"/>
              <a:gd name="connsiteY0" fmla="*/ 283845 h 493395"/>
              <a:gd name="connsiteX1" fmla="*/ 3667125 w 7019925"/>
              <a:gd name="connsiteY1" fmla="*/ 293370 h 493395"/>
              <a:gd name="connsiteX2" fmla="*/ 0 w 7019925"/>
              <a:gd name="connsiteY2" fmla="*/ 493395 h 493395"/>
              <a:gd name="connsiteX0" fmla="*/ 7019925 w 7019925"/>
              <a:gd name="connsiteY0" fmla="*/ 0 h 209550"/>
              <a:gd name="connsiteX1" fmla="*/ 0 w 7019925"/>
              <a:gd name="connsiteY1" fmla="*/ 209550 h 209550"/>
              <a:gd name="connsiteX0" fmla="*/ 7019925 w 7019925"/>
              <a:gd name="connsiteY0" fmla="*/ 0 h 209550"/>
              <a:gd name="connsiteX1" fmla="*/ 0 w 7019925"/>
              <a:gd name="connsiteY1" fmla="*/ 209550 h 209550"/>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65194 h 218863"/>
              <a:gd name="connsiteX1" fmla="*/ 0 w 7010400"/>
              <a:gd name="connsiteY1" fmla="*/ 218863 h 218863"/>
              <a:gd name="connsiteX0" fmla="*/ 7010400 w 7010400"/>
              <a:gd name="connsiteY0" fmla="*/ 65194 h 218863"/>
              <a:gd name="connsiteX1" fmla="*/ 0 w 7010400"/>
              <a:gd name="connsiteY1" fmla="*/ 218863 h 218863"/>
              <a:gd name="connsiteX0" fmla="*/ 7010400 w 7010400"/>
              <a:gd name="connsiteY0" fmla="*/ 44239 h 197908"/>
              <a:gd name="connsiteX1" fmla="*/ 0 w 7010400"/>
              <a:gd name="connsiteY1" fmla="*/ 197908 h 197908"/>
              <a:gd name="connsiteX0" fmla="*/ 7772400 w 7772400"/>
              <a:gd name="connsiteY0" fmla="*/ 44238 h 197908"/>
              <a:gd name="connsiteX1" fmla="*/ 0 w 7772400"/>
              <a:gd name="connsiteY1" fmla="*/ 197908 h 197908"/>
              <a:gd name="connsiteX0" fmla="*/ 7772400 w 7772400"/>
              <a:gd name="connsiteY0" fmla="*/ 2670594 h 2670595"/>
              <a:gd name="connsiteX1" fmla="*/ 0 w 7772400"/>
              <a:gd name="connsiteY1" fmla="*/ 197908 h 2670595"/>
              <a:gd name="connsiteX0" fmla="*/ 7772400 w 7772400"/>
              <a:gd name="connsiteY0" fmla="*/ 2472686 h 2472686"/>
              <a:gd name="connsiteX1" fmla="*/ 0 w 7772400"/>
              <a:gd name="connsiteY1" fmla="*/ 0 h 2472686"/>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Lst>
            <a:ahLst/>
            <a:cxnLst>
              <a:cxn ang="0">
                <a:pos x="connsiteX0" y="connsiteY0"/>
              </a:cxn>
              <a:cxn ang="0">
                <a:pos x="connsiteX1" y="connsiteY1"/>
              </a:cxn>
            </a:cxnLst>
            <a:rect l="l" t="t" r="r" b="b"/>
            <a:pathLst>
              <a:path w="7772400" h="2696205">
                <a:moveTo>
                  <a:pt x="7772400" y="2696205"/>
                </a:moveTo>
                <a:cubicBezTo>
                  <a:pt x="3616325" y="2419134"/>
                  <a:pt x="2584450" y="1729949"/>
                  <a:pt x="0" y="0"/>
                </a:cubicBezTo>
              </a:path>
            </a:pathLst>
          </a:custGeom>
          <a:noFill/>
          <a:ln w="76200" cap="flat" cmpd="sng" algn="ctr">
            <a:solidFill>
              <a:schemeClr val="bg1">
                <a:lumMod val="50000"/>
                <a:lumOff val="50000"/>
              </a:schemeClr>
            </a:solidFill>
            <a:prstDash val="solid"/>
            <a:round/>
            <a:headEnd type="none" w="med" len="med"/>
            <a:tailEnd type="none" w="med" len="med"/>
          </a:ln>
          <a:effectLst>
            <a:outerShdw blurRad="63500" sx="102000" sy="102000" algn="ctr" rotWithShape="0">
              <a:prstClr val="black">
                <a:alpha val="40000"/>
              </a:prstClr>
            </a:outerShdw>
          </a:effectLst>
        </p:spPr>
        <p:txBody>
          <a:bodyPr/>
          <a:lstStyle/>
          <a:p>
            <a:pPr eaLnBrk="0" hangingPunct="0">
              <a:defRPr/>
            </a:pPr>
            <a:endParaRPr lang="en-US">
              <a:effectLst/>
            </a:endParaRPr>
          </a:p>
        </p:txBody>
      </p:sp>
      <p:sp>
        <p:nvSpPr>
          <p:cNvPr id="21" name="Freeform 20"/>
          <p:cNvSpPr/>
          <p:nvPr/>
        </p:nvSpPr>
        <p:spPr bwMode="auto">
          <a:xfrm>
            <a:off x="5973790" y="3429074"/>
            <a:ext cx="2713584" cy="93571"/>
          </a:xfrm>
          <a:custGeom>
            <a:avLst/>
            <a:gdLst>
              <a:gd name="connsiteX0" fmla="*/ 7019925 w 7019925"/>
              <a:gd name="connsiteY0" fmla="*/ 0 h 209550"/>
              <a:gd name="connsiteX1" fmla="*/ 3667125 w 7019925"/>
              <a:gd name="connsiteY1" fmla="*/ 9525 h 209550"/>
              <a:gd name="connsiteX2" fmla="*/ 0 w 7019925"/>
              <a:gd name="connsiteY2" fmla="*/ 209550 h 209550"/>
              <a:gd name="connsiteX0" fmla="*/ 7019925 w 7019925"/>
              <a:gd name="connsiteY0" fmla="*/ 49530 h 259080"/>
              <a:gd name="connsiteX1" fmla="*/ 3667125 w 7019925"/>
              <a:gd name="connsiteY1" fmla="*/ 59055 h 259080"/>
              <a:gd name="connsiteX2" fmla="*/ 0 w 7019925"/>
              <a:gd name="connsiteY2" fmla="*/ 259080 h 259080"/>
              <a:gd name="connsiteX0" fmla="*/ 7019925 w 7019925"/>
              <a:gd name="connsiteY0" fmla="*/ 283845 h 493395"/>
              <a:gd name="connsiteX1" fmla="*/ 3667125 w 7019925"/>
              <a:gd name="connsiteY1" fmla="*/ 293370 h 493395"/>
              <a:gd name="connsiteX2" fmla="*/ 0 w 7019925"/>
              <a:gd name="connsiteY2" fmla="*/ 493395 h 493395"/>
              <a:gd name="connsiteX0" fmla="*/ 7019925 w 7019925"/>
              <a:gd name="connsiteY0" fmla="*/ 0 h 209550"/>
              <a:gd name="connsiteX1" fmla="*/ 0 w 7019925"/>
              <a:gd name="connsiteY1" fmla="*/ 209550 h 209550"/>
              <a:gd name="connsiteX0" fmla="*/ 7019925 w 7019925"/>
              <a:gd name="connsiteY0" fmla="*/ 0 h 209550"/>
              <a:gd name="connsiteX1" fmla="*/ 0 w 7019925"/>
              <a:gd name="connsiteY1" fmla="*/ 209550 h 209550"/>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65194 h 218863"/>
              <a:gd name="connsiteX1" fmla="*/ 0 w 7010400"/>
              <a:gd name="connsiteY1" fmla="*/ 218863 h 218863"/>
              <a:gd name="connsiteX0" fmla="*/ 7010400 w 7010400"/>
              <a:gd name="connsiteY0" fmla="*/ 65194 h 218863"/>
              <a:gd name="connsiteX1" fmla="*/ 0 w 7010400"/>
              <a:gd name="connsiteY1" fmla="*/ 218863 h 218863"/>
              <a:gd name="connsiteX0" fmla="*/ 7010400 w 7010400"/>
              <a:gd name="connsiteY0" fmla="*/ 44239 h 197908"/>
              <a:gd name="connsiteX1" fmla="*/ 0 w 7010400"/>
              <a:gd name="connsiteY1" fmla="*/ 197908 h 197908"/>
              <a:gd name="connsiteX0" fmla="*/ 7772400 w 7772400"/>
              <a:gd name="connsiteY0" fmla="*/ 44238 h 197908"/>
              <a:gd name="connsiteX1" fmla="*/ 0 w 7772400"/>
              <a:gd name="connsiteY1" fmla="*/ 197908 h 197908"/>
            </a:gdLst>
            <a:ahLst/>
            <a:cxnLst>
              <a:cxn ang="0">
                <a:pos x="connsiteX0" y="connsiteY0"/>
              </a:cxn>
              <a:cxn ang="0">
                <a:pos x="connsiteX1" y="connsiteY1"/>
              </a:cxn>
            </a:cxnLst>
            <a:rect l="l" t="t" r="r" b="b"/>
            <a:pathLst>
              <a:path w="7772400" h="197908">
                <a:moveTo>
                  <a:pt x="7772400" y="44238"/>
                </a:moveTo>
                <a:cubicBezTo>
                  <a:pt x="4959350" y="11641"/>
                  <a:pt x="2336800" y="0"/>
                  <a:pt x="0" y="197908"/>
                </a:cubicBezTo>
              </a:path>
            </a:pathLst>
          </a:custGeom>
          <a:noFill/>
          <a:ln w="76200" cap="flat" cmpd="sng" algn="ctr">
            <a:solidFill>
              <a:schemeClr val="bg1">
                <a:lumMod val="50000"/>
                <a:lumOff val="50000"/>
              </a:schemeClr>
            </a:solidFill>
            <a:prstDash val="solid"/>
            <a:round/>
            <a:headEnd type="none" w="med" len="med"/>
            <a:tailEnd type="none" w="med" len="med"/>
          </a:ln>
          <a:effectLst>
            <a:outerShdw blurRad="63500" sx="102000" sy="102000" algn="ctr" rotWithShape="0">
              <a:prstClr val="black">
                <a:alpha val="40000"/>
              </a:prstClr>
            </a:outerShdw>
          </a:effectLst>
        </p:spPr>
        <p:txBody>
          <a:bodyPr/>
          <a:lstStyle/>
          <a:p>
            <a:pPr eaLnBrk="0" hangingPunct="0">
              <a:defRPr/>
            </a:pPr>
            <a:endParaRPr lang="en-US">
              <a:effectLst/>
            </a:endParaRPr>
          </a:p>
        </p:txBody>
      </p:sp>
      <p:sp>
        <p:nvSpPr>
          <p:cNvPr id="41" name="Right Arrow 43"/>
          <p:cNvSpPr>
            <a:spLocks noChangeArrowheads="1"/>
          </p:cNvSpPr>
          <p:nvPr/>
        </p:nvSpPr>
        <p:spPr bwMode="auto">
          <a:xfrm>
            <a:off x="5105400" y="3392507"/>
            <a:ext cx="502416" cy="533539"/>
          </a:xfrm>
          <a:prstGeom prst="rightArrow">
            <a:avLst>
              <a:gd name="adj1" fmla="val 50000"/>
              <a:gd name="adj2" fmla="val 55556"/>
            </a:avLst>
          </a:prstGeom>
          <a:noFill/>
          <a:ln w="28575" algn="ctr">
            <a:solidFill>
              <a:schemeClr val="tx1"/>
            </a:solidFill>
            <a:round/>
            <a:headEnd/>
            <a:tailEnd/>
          </a:ln>
        </p:spPr>
        <p:txBody>
          <a:bodyPr/>
          <a:lstStyle/>
          <a:p>
            <a:pPr eaLnBrk="0" hangingPunct="0"/>
            <a:endParaRPr lang="en-US">
              <a:effectLst/>
            </a:endParaRPr>
          </a:p>
        </p:txBody>
      </p:sp>
      <p:sp>
        <p:nvSpPr>
          <p:cNvPr id="42" name="TextBox 41"/>
          <p:cNvSpPr txBox="1">
            <a:spLocks noChangeArrowheads="1"/>
          </p:cNvSpPr>
          <p:nvPr/>
        </p:nvSpPr>
        <p:spPr bwMode="auto">
          <a:xfrm>
            <a:off x="5927834" y="2141775"/>
            <a:ext cx="2819400" cy="523220"/>
          </a:xfrm>
          <a:prstGeom prst="rect">
            <a:avLst/>
          </a:prstGeom>
          <a:noFill/>
          <a:ln w="9525">
            <a:noFill/>
            <a:miter lim="800000"/>
            <a:headEnd/>
            <a:tailEnd/>
          </a:ln>
        </p:spPr>
        <p:txBody>
          <a:bodyPr wrap="square">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Material change</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39" name="Straight Arrow Connector 38"/>
          <p:cNvCxnSpPr/>
          <p:nvPr/>
        </p:nvCxnSpPr>
        <p:spPr bwMode="auto">
          <a:xfrm rot="5400000" flipH="1" flipV="1">
            <a:off x="4962060" y="3613765"/>
            <a:ext cx="1968343" cy="1282"/>
          </a:xfrm>
          <a:prstGeom prst="straightConnector1">
            <a:avLst/>
          </a:prstGeom>
          <a:ln>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44" name="TextBox 43"/>
          <p:cNvSpPr txBox="1"/>
          <p:nvPr/>
        </p:nvSpPr>
        <p:spPr>
          <a:xfrm>
            <a:off x="5974654" y="4474297"/>
            <a:ext cx="2712146" cy="369332"/>
          </a:xfrm>
          <a:prstGeom prst="rect">
            <a:avLst/>
          </a:prstGeom>
          <a:noFill/>
        </p:spPr>
        <p:txBody>
          <a:bodyPr wrap="square" rtlCol="0">
            <a:spAutoFit/>
          </a:bodyPr>
          <a:lstStyle/>
          <a:p>
            <a:pPr algn="ctr"/>
            <a:r>
              <a:rPr lang="en-US" b="1" i="1" dirty="0" smtClean="0"/>
              <a:t>VPL count</a:t>
            </a:r>
            <a:endParaRPr lang="en-US" b="1" i="1" dirty="0"/>
          </a:p>
        </p:txBody>
      </p:sp>
      <p:sp>
        <p:nvSpPr>
          <p:cNvPr id="45" name="TextBox 44"/>
          <p:cNvSpPr txBox="1"/>
          <p:nvPr/>
        </p:nvSpPr>
        <p:spPr>
          <a:xfrm rot="16200000">
            <a:off x="4832866" y="3436441"/>
            <a:ext cx="1981200" cy="369332"/>
          </a:xfrm>
          <a:prstGeom prst="rect">
            <a:avLst/>
          </a:prstGeom>
          <a:noFill/>
        </p:spPr>
        <p:txBody>
          <a:bodyPr wrap="square" rtlCol="0">
            <a:spAutoFit/>
          </a:bodyPr>
          <a:lstStyle/>
          <a:p>
            <a:pPr algn="ctr"/>
            <a:r>
              <a:rPr lang="en-US" b="1" i="1" dirty="0" smtClean="0"/>
              <a:t>clamping level</a:t>
            </a:r>
            <a:endParaRPr lang="en-US" b="1" i="1" dirty="0"/>
          </a:p>
        </p:txBody>
      </p:sp>
      <p:sp>
        <p:nvSpPr>
          <p:cNvPr id="40" name="Rectangle 39"/>
          <p:cNvSpPr/>
          <p:nvPr/>
        </p:nvSpPr>
        <p:spPr bwMode="auto">
          <a:xfrm>
            <a:off x="293225" y="2057400"/>
            <a:ext cx="4572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
                                            <p:txEl>
                                              <p:pRg st="8" end="8"/>
                                            </p:txEl>
                                          </p:spTgt>
                                        </p:tgtEl>
                                        <p:attrNameLst>
                                          <p:attrName>style.visibility</p:attrName>
                                        </p:attrNameLst>
                                      </p:cBhvr>
                                      <p:to>
                                        <p:strVal val="visible"/>
                                      </p:to>
                                    </p:set>
                                    <p:animEffect transition="in" filter="fade">
                                      <p:cBhvr>
                                        <p:cTn id="34" dur="500"/>
                                        <p:tgtEl>
                                          <p:spTgt spid="2">
                                            <p:txEl>
                                              <p:pRg st="8" end="8"/>
                                            </p:txEl>
                                          </p:spTgt>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fade">
                                      <p:cBhvr>
                                        <p:cTn id="38"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P spid="17" grpId="0" animBg="1"/>
      <p:bldP spid="13" grpId="0" animBg="1"/>
      <p:bldP spid="16" grpId="0" animBg="1"/>
      <p:bldP spid="21" grpId="0" animBg="1"/>
      <p:bldP spid="41" grpId="0" animBg="1"/>
      <p:bldP spid="4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819090" y="2667000"/>
            <a:ext cx="4942879" cy="3805783"/>
            <a:chOff x="3772281" y="3034353"/>
            <a:chExt cx="4304919" cy="3314583"/>
          </a:xfrm>
        </p:grpSpPr>
        <p:pic>
          <p:nvPicPr>
            <p:cNvPr id="52" name="Picture 4" descr="C:\devel\workspace\giperception\talk\graph.png"/>
            <p:cNvPicPr>
              <a:picLocks noChangeAspect="1" noChangeArrowheads="1"/>
            </p:cNvPicPr>
            <p:nvPr/>
          </p:nvPicPr>
          <p:blipFill>
            <a:blip r:embed="rId3" cstate="print"/>
            <a:stretch>
              <a:fillRect/>
            </a:stretch>
          </p:blipFill>
          <p:spPr bwMode="auto">
            <a:xfrm>
              <a:off x="4612943" y="3352800"/>
              <a:ext cx="3084393" cy="2362200"/>
            </a:xfrm>
            <a:prstGeom prst="rect">
              <a:avLst/>
            </a:prstGeom>
            <a:noFill/>
          </p:spPr>
        </p:pic>
        <p:cxnSp>
          <p:nvCxnSpPr>
            <p:cNvPr id="53" name="Straight Arrow Connector 52"/>
            <p:cNvCxnSpPr/>
            <p:nvPr/>
          </p:nvCxnSpPr>
          <p:spPr bwMode="auto">
            <a:xfrm>
              <a:off x="4495800" y="5694980"/>
              <a:ext cx="3581400" cy="1588"/>
            </a:xfrm>
            <a:prstGeom prst="straightConnector1">
              <a:avLst/>
            </a:prstGeom>
            <a:ln>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54" name="Straight Arrow Connector 53"/>
            <p:cNvCxnSpPr/>
            <p:nvPr/>
          </p:nvCxnSpPr>
          <p:spPr bwMode="auto">
            <a:xfrm rot="5400000" flipH="1" flipV="1">
              <a:off x="3192811" y="4411786"/>
              <a:ext cx="2756622" cy="1755"/>
            </a:xfrm>
            <a:prstGeom prst="straightConnector1">
              <a:avLst/>
            </a:prstGeom>
            <a:ln>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55" name="TextBox 54"/>
            <p:cNvSpPr txBox="1"/>
            <p:nvPr/>
          </p:nvSpPr>
          <p:spPr>
            <a:xfrm>
              <a:off x="5512699" y="5954418"/>
              <a:ext cx="1280603" cy="394518"/>
            </a:xfrm>
            <a:prstGeom prst="rect">
              <a:avLst/>
            </a:prstGeom>
            <a:noFill/>
          </p:spPr>
          <p:txBody>
            <a:bodyPr wrap="none" rtlCol="0">
              <a:spAutoFit/>
            </a:bodyPr>
            <a:lstStyle/>
            <a:p>
              <a:pPr algn="ctr"/>
              <a:r>
                <a:rPr lang="en-US" sz="2000" b="1" i="1" dirty="0" smtClean="0"/>
                <a:t>VPL count</a:t>
              </a:r>
              <a:endParaRPr lang="en-US" sz="2000" b="1" i="1" dirty="0"/>
            </a:p>
          </p:txBody>
        </p:sp>
        <p:sp>
          <p:nvSpPr>
            <p:cNvPr id="56" name="TextBox 55"/>
            <p:cNvSpPr txBox="1"/>
            <p:nvPr/>
          </p:nvSpPr>
          <p:spPr>
            <a:xfrm rot="16200000">
              <a:off x="3187591" y="4226896"/>
              <a:ext cx="1517849" cy="348469"/>
            </a:xfrm>
            <a:prstGeom prst="rect">
              <a:avLst/>
            </a:prstGeom>
            <a:noFill/>
          </p:spPr>
          <p:txBody>
            <a:bodyPr wrap="none" rtlCol="0">
              <a:spAutoFit/>
            </a:bodyPr>
            <a:lstStyle/>
            <a:p>
              <a:pPr algn="ctr"/>
              <a:r>
                <a:rPr lang="en-US" sz="2000" b="1" i="1" dirty="0" smtClean="0"/>
                <a:t>clamping level</a:t>
              </a:r>
              <a:endParaRPr lang="en-US" sz="2000" b="1" i="1" dirty="0"/>
            </a:p>
          </p:txBody>
        </p:sp>
      </p:grpSp>
      <p:sp>
        <p:nvSpPr>
          <p:cNvPr id="2" name="Content Placeholder 1"/>
          <p:cNvSpPr>
            <a:spLocks noGrp="1"/>
          </p:cNvSpPr>
          <p:nvPr>
            <p:ph idx="1"/>
          </p:nvPr>
        </p:nvSpPr>
        <p:spPr>
          <a:xfrm>
            <a:off x="457200" y="1114425"/>
            <a:ext cx="8229600" cy="2238375"/>
          </a:xfrm>
        </p:spPr>
        <p:txBody>
          <a:bodyPr/>
          <a:lstStyle/>
          <a:p>
            <a:r>
              <a:rPr lang="en-US" dirty="0" smtClean="0"/>
              <a:t>Extract thresholds from subjects’ answers</a:t>
            </a:r>
          </a:p>
          <a:p>
            <a:pPr lvl="1"/>
            <a:r>
              <a:rPr lang="en-US" dirty="0" smtClean="0"/>
              <a:t>Standard 75% 2 AFC threshold criterion</a:t>
            </a:r>
          </a:p>
        </p:txBody>
      </p:sp>
      <p:sp>
        <p:nvSpPr>
          <p:cNvPr id="4" name="Title 3"/>
          <p:cNvSpPr>
            <a:spLocks noGrp="1"/>
          </p:cNvSpPr>
          <p:nvPr>
            <p:ph type="title"/>
          </p:nvPr>
        </p:nvSpPr>
        <p:spPr/>
        <p:txBody>
          <a:bodyPr/>
          <a:lstStyle/>
          <a:p>
            <a:r>
              <a:rPr lang="en-US" dirty="0" smtClean="0"/>
              <a:t>Data analysis</a:t>
            </a:r>
            <a:endParaRPr lang="en-US" dirty="0"/>
          </a:p>
        </p:txBody>
      </p:sp>
      <p:sp>
        <p:nvSpPr>
          <p:cNvPr id="110" name="Rectangle 120"/>
          <p:cNvSpPr>
            <a:spLocks noChangeArrowheads="1"/>
          </p:cNvSpPr>
          <p:nvPr/>
        </p:nvSpPr>
        <p:spPr bwMode="auto">
          <a:xfrm>
            <a:off x="5867400" y="5405735"/>
            <a:ext cx="2362200" cy="461665"/>
          </a:xfrm>
          <a:prstGeom prst="rect">
            <a:avLst/>
          </a:prstGeom>
          <a:solidFill>
            <a:srgbClr val="FF80A0"/>
          </a:solidFill>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fontAlgn="base">
              <a:spcBef>
                <a:spcPct val="0"/>
              </a:spcBef>
              <a:spcAft>
                <a:spcPct val="0"/>
              </a:spcAft>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Visible artifacts</a:t>
            </a:r>
          </a:p>
        </p:txBody>
      </p:sp>
      <p:sp>
        <p:nvSpPr>
          <p:cNvPr id="108" name="Rectangle 120"/>
          <p:cNvSpPr>
            <a:spLocks noChangeArrowheads="1"/>
          </p:cNvSpPr>
          <p:nvPr/>
        </p:nvSpPr>
        <p:spPr bwMode="auto">
          <a:xfrm>
            <a:off x="5867400" y="3833336"/>
            <a:ext cx="2362200" cy="738664"/>
          </a:xfrm>
          <a:prstGeom prst="rect">
            <a:avLst/>
          </a:prstGeom>
          <a:solidFill>
            <a:srgbClr val="40C080"/>
          </a:solidFill>
          <a:ln>
            <a:headEnd/>
            <a:tailEnd/>
          </a:ln>
        </p:spPr>
        <p:style>
          <a:lnRef idx="3">
            <a:schemeClr val="lt1"/>
          </a:lnRef>
          <a:fillRef idx="1">
            <a:schemeClr val="accent2"/>
          </a:fillRef>
          <a:effectRef idx="1">
            <a:schemeClr val="accent2"/>
          </a:effectRef>
          <a:fontRef idx="minor">
            <a:schemeClr val="lt1"/>
          </a:fontRef>
        </p:style>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pitchFamily="34" charset="0"/>
              </a:rPr>
              <a:t>VISUALLY EQUIVALENT</a:t>
            </a:r>
          </a:p>
        </p:txBody>
      </p:sp>
      <p:sp>
        <p:nvSpPr>
          <p:cNvPr id="109" name="Rectangle 120"/>
          <p:cNvSpPr>
            <a:spLocks noChangeArrowheads="1"/>
          </p:cNvSpPr>
          <p:nvPr/>
        </p:nvSpPr>
        <p:spPr bwMode="auto">
          <a:xfrm>
            <a:off x="5867400" y="2667000"/>
            <a:ext cx="2362200" cy="461665"/>
          </a:xfrm>
          <a:prstGeom prst="rect">
            <a:avLst/>
          </a:prstGeom>
          <a:solidFill>
            <a:srgbClr val="FF3300"/>
          </a:solidFill>
          <a:ln/>
        </p:spPr>
        <p:style>
          <a:lnRef idx="1">
            <a:schemeClr val="accent3"/>
          </a:lnRef>
          <a:fillRef idx="3">
            <a:schemeClr val="accent3"/>
          </a:fillRef>
          <a:effectRef idx="2">
            <a:schemeClr val="accent3"/>
          </a:effectRef>
          <a:fontRef idx="minor">
            <a:schemeClr val="lt1"/>
          </a:fontRef>
        </p:style>
        <p:txBody>
          <a:bodyPr wrap="square" rtlCol="0">
            <a:spAutoFit/>
          </a:bodyPr>
          <a:lstStyle/>
          <a:p>
            <a:pPr marR="0" lvl="0" indent="0" algn="ctr" fontAlgn="base">
              <a:lnSpc>
                <a:spcPct val="100000"/>
              </a:lnSpc>
              <a:spcBef>
                <a:spcPct val="0"/>
              </a:spcBef>
              <a:spcAft>
                <a:spcPct val="0"/>
              </a:spcAft>
              <a:buClrTx/>
              <a:buSzTx/>
              <a:buFontTx/>
              <a:buNone/>
              <a:tabLst/>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Material change</a:t>
            </a:r>
          </a:p>
        </p:txBody>
      </p:sp>
      <p:cxnSp>
        <p:nvCxnSpPr>
          <p:cNvPr id="117" name="Straight Arrow Connector 116"/>
          <p:cNvCxnSpPr>
            <a:stCxn id="109" idx="1"/>
          </p:cNvCxnSpPr>
          <p:nvPr/>
        </p:nvCxnSpPr>
        <p:spPr bwMode="auto">
          <a:xfrm rot="10800000" flipV="1">
            <a:off x="5105400" y="2897833"/>
            <a:ext cx="762000" cy="535632"/>
          </a:xfrm>
          <a:prstGeom prst="straightConnector1">
            <a:avLst/>
          </a:prstGeom>
          <a:solidFill>
            <a:schemeClr val="accent1"/>
          </a:solidFill>
          <a:ln w="38100" cap="flat" cmpd="sng" algn="ctr">
            <a:solidFill>
              <a:schemeClr val="tx1"/>
            </a:solidFill>
            <a:prstDash val="solid"/>
            <a:round/>
            <a:headEnd type="oval" w="med" len="med"/>
            <a:tailEnd type="triangle" w="med" len="med"/>
          </a:ln>
          <a:effectLst>
            <a:outerShdw blurRad="50800" dist="38100" dir="18900000" algn="bl" rotWithShape="0">
              <a:prstClr val="black">
                <a:alpha val="40000"/>
              </a:prstClr>
            </a:outerShdw>
          </a:effectLst>
        </p:spPr>
      </p:cxnSp>
      <p:cxnSp>
        <p:nvCxnSpPr>
          <p:cNvPr id="112" name="Straight Arrow Connector 111"/>
          <p:cNvCxnSpPr>
            <a:stCxn id="108" idx="1"/>
          </p:cNvCxnSpPr>
          <p:nvPr/>
        </p:nvCxnSpPr>
        <p:spPr bwMode="auto">
          <a:xfrm rot="10800000" flipV="1">
            <a:off x="5105400" y="4202668"/>
            <a:ext cx="762000" cy="114300"/>
          </a:xfrm>
          <a:prstGeom prst="straightConnector1">
            <a:avLst/>
          </a:prstGeom>
          <a:solidFill>
            <a:schemeClr val="accent1"/>
          </a:solidFill>
          <a:ln w="38100" cap="flat" cmpd="sng" algn="ctr">
            <a:solidFill>
              <a:schemeClr val="tx1"/>
            </a:solidFill>
            <a:prstDash val="solid"/>
            <a:round/>
            <a:headEnd type="oval" w="med" len="med"/>
            <a:tailEnd type="triangle" w="med" len="med"/>
          </a:ln>
          <a:effectLst>
            <a:outerShdw blurRad="50800" dist="38100" dir="18900000" algn="bl" rotWithShape="0">
              <a:prstClr val="black">
                <a:alpha val="40000"/>
              </a:prstClr>
            </a:outerShdw>
          </a:effectLst>
        </p:spPr>
      </p:cxnSp>
      <p:cxnSp>
        <p:nvCxnSpPr>
          <p:cNvPr id="113" name="Straight Arrow Connector 112"/>
          <p:cNvCxnSpPr>
            <a:stCxn id="110" idx="1"/>
          </p:cNvCxnSpPr>
          <p:nvPr/>
        </p:nvCxnSpPr>
        <p:spPr bwMode="auto">
          <a:xfrm rot="10800000">
            <a:off x="5105400" y="5329536"/>
            <a:ext cx="762000" cy="307033"/>
          </a:xfrm>
          <a:prstGeom prst="straightConnector1">
            <a:avLst/>
          </a:prstGeom>
          <a:solidFill>
            <a:schemeClr val="accent1"/>
          </a:solidFill>
          <a:ln w="38100" cap="flat" cmpd="sng" algn="ctr">
            <a:solidFill>
              <a:schemeClr val="tx1"/>
            </a:solidFill>
            <a:prstDash val="solid"/>
            <a:round/>
            <a:headEnd type="oval" w="med" len="med"/>
            <a:tailEnd type="triangle" w="med" len="med"/>
          </a:ln>
          <a:effectLst>
            <a:outerShdw blurRad="50800" dist="38100" dir="18900000" algn="bl" rotWithShape="0">
              <a:prstClr val="black">
                <a:alpha val="40000"/>
              </a:prstClr>
            </a:outerShdw>
          </a:effectLst>
        </p:spPr>
      </p:cxnSp>
      <p:sp>
        <p:nvSpPr>
          <p:cNvPr id="57" name="Slide Number Placeholder 2"/>
          <p:cNvSpPr txBox="1">
            <a:spLocks/>
          </p:cNvSpPr>
          <p:nvPr/>
        </p:nvSpPr>
        <p:spPr bwMode="auto">
          <a:xfrm>
            <a:off x="7010400" y="6477000"/>
            <a:ext cx="2133600" cy="381000"/>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6069EF-2218-4AB1-8D37-562BB864C219}" type="slidenum">
              <a:rPr kumimoji="0" lang="en-US" sz="1300" b="0" i="0" u="none" strike="noStrike" kern="1200" cap="none" spc="0" normalizeH="0" baseline="0" noProof="0" smtClean="0">
                <a:ln>
                  <a:noFill/>
                </a:ln>
                <a:solidFill>
                  <a:srgbClr val="FFFFFF"/>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dirty="0">
              <a:ln>
                <a:noFill/>
              </a:ln>
              <a:solidFill>
                <a:srgbClr val="FFFFFF"/>
              </a:solidFill>
              <a:effectLst/>
              <a:uLnTx/>
              <a:uFillTx/>
              <a:latin typeface="+mn-lt"/>
              <a:ea typeface="+mn-ea"/>
              <a:cs typeface="+mn-cs"/>
            </a:endParaRPr>
          </a:p>
        </p:txBody>
      </p:sp>
      <p:sp>
        <p:nvSpPr>
          <p:cNvPr id="19" name="TextBox 18"/>
          <p:cNvSpPr txBox="1"/>
          <p:nvPr/>
        </p:nvSpPr>
        <p:spPr>
          <a:xfrm>
            <a:off x="1828800" y="5726668"/>
            <a:ext cx="1142999" cy="369332"/>
          </a:xfrm>
          <a:prstGeom prst="rect">
            <a:avLst/>
          </a:prstGeom>
          <a:noFill/>
        </p:spPr>
        <p:txBody>
          <a:bodyPr wrap="square" rtlCol="0">
            <a:spAutoFit/>
          </a:bodyPr>
          <a:lstStyle/>
          <a:p>
            <a:pPr algn="ctr"/>
            <a:r>
              <a:rPr lang="en-US" b="1" dirty="0" smtClean="0"/>
              <a:t>1k</a:t>
            </a:r>
            <a:endParaRPr lang="en-US" b="1" dirty="0"/>
          </a:p>
        </p:txBody>
      </p:sp>
      <p:sp>
        <p:nvSpPr>
          <p:cNvPr id="20" name="TextBox 19"/>
          <p:cNvSpPr txBox="1"/>
          <p:nvPr/>
        </p:nvSpPr>
        <p:spPr>
          <a:xfrm>
            <a:off x="3048001" y="5726668"/>
            <a:ext cx="1066800" cy="369332"/>
          </a:xfrm>
          <a:prstGeom prst="rect">
            <a:avLst/>
          </a:prstGeom>
          <a:noFill/>
        </p:spPr>
        <p:txBody>
          <a:bodyPr wrap="square" rtlCol="0">
            <a:spAutoFit/>
          </a:bodyPr>
          <a:lstStyle/>
          <a:p>
            <a:pPr algn="ctr"/>
            <a:r>
              <a:rPr lang="en-US" b="1" dirty="0" smtClean="0"/>
              <a:t>100k</a:t>
            </a:r>
            <a:endParaRPr lang="en-US" b="1" dirty="0"/>
          </a:p>
        </p:txBody>
      </p:sp>
      <p:sp>
        <p:nvSpPr>
          <p:cNvPr id="21" name="TextBox 20"/>
          <p:cNvSpPr txBox="1"/>
          <p:nvPr/>
        </p:nvSpPr>
        <p:spPr>
          <a:xfrm>
            <a:off x="4191000" y="5726668"/>
            <a:ext cx="1066799" cy="369332"/>
          </a:xfrm>
          <a:prstGeom prst="rect">
            <a:avLst/>
          </a:prstGeom>
          <a:noFill/>
        </p:spPr>
        <p:txBody>
          <a:bodyPr wrap="square" rtlCol="0">
            <a:spAutoFit/>
          </a:bodyPr>
          <a:lstStyle/>
          <a:p>
            <a:pPr algn="ctr"/>
            <a:r>
              <a:rPr lang="en-US" b="1" dirty="0" smtClean="0"/>
              <a:t>5M</a:t>
            </a:r>
            <a:endParaRPr lang="en-US" b="1" dirty="0"/>
          </a:p>
        </p:txBody>
      </p:sp>
      <p:sp>
        <p:nvSpPr>
          <p:cNvPr id="22" name="TextBox 21"/>
          <p:cNvSpPr txBox="1"/>
          <p:nvPr/>
        </p:nvSpPr>
        <p:spPr>
          <a:xfrm>
            <a:off x="1272365" y="5385957"/>
            <a:ext cx="480235" cy="369332"/>
          </a:xfrm>
          <a:prstGeom prst="rect">
            <a:avLst/>
          </a:prstGeom>
          <a:noFill/>
        </p:spPr>
        <p:txBody>
          <a:bodyPr wrap="square" rtlCol="0">
            <a:spAutoFit/>
          </a:bodyPr>
          <a:lstStyle/>
          <a:p>
            <a:r>
              <a:rPr lang="en-US" b="1" dirty="0" smtClean="0"/>
              <a:t>C0</a:t>
            </a:r>
            <a:endParaRPr lang="en-US" b="1" dirty="0"/>
          </a:p>
        </p:txBody>
      </p:sp>
      <p:sp>
        <p:nvSpPr>
          <p:cNvPr id="24" name="TextBox 23"/>
          <p:cNvSpPr txBox="1"/>
          <p:nvPr/>
        </p:nvSpPr>
        <p:spPr>
          <a:xfrm>
            <a:off x="1272365" y="4903128"/>
            <a:ext cx="480235" cy="369332"/>
          </a:xfrm>
          <a:prstGeom prst="rect">
            <a:avLst/>
          </a:prstGeom>
          <a:noFill/>
        </p:spPr>
        <p:txBody>
          <a:bodyPr wrap="square" rtlCol="0">
            <a:spAutoFit/>
          </a:bodyPr>
          <a:lstStyle/>
          <a:p>
            <a:r>
              <a:rPr lang="en-US" b="1" dirty="0" smtClean="0"/>
              <a:t>C2</a:t>
            </a:r>
            <a:endParaRPr lang="en-US" b="1" dirty="0"/>
          </a:p>
        </p:txBody>
      </p:sp>
      <p:sp>
        <p:nvSpPr>
          <p:cNvPr id="25" name="TextBox 24"/>
          <p:cNvSpPr txBox="1"/>
          <p:nvPr/>
        </p:nvSpPr>
        <p:spPr>
          <a:xfrm>
            <a:off x="1272365" y="4420296"/>
            <a:ext cx="480235" cy="369332"/>
          </a:xfrm>
          <a:prstGeom prst="rect">
            <a:avLst/>
          </a:prstGeom>
          <a:noFill/>
        </p:spPr>
        <p:txBody>
          <a:bodyPr wrap="square" rtlCol="0">
            <a:spAutoFit/>
          </a:bodyPr>
          <a:lstStyle/>
          <a:p>
            <a:r>
              <a:rPr lang="en-US" b="1" dirty="0" smtClean="0"/>
              <a:t>C4</a:t>
            </a:r>
            <a:endParaRPr lang="en-US" b="1" dirty="0"/>
          </a:p>
        </p:txBody>
      </p:sp>
      <p:sp>
        <p:nvSpPr>
          <p:cNvPr id="26" name="TextBox 25"/>
          <p:cNvSpPr txBox="1"/>
          <p:nvPr/>
        </p:nvSpPr>
        <p:spPr>
          <a:xfrm>
            <a:off x="1272365" y="3937464"/>
            <a:ext cx="480235" cy="369332"/>
          </a:xfrm>
          <a:prstGeom prst="rect">
            <a:avLst/>
          </a:prstGeom>
          <a:noFill/>
        </p:spPr>
        <p:txBody>
          <a:bodyPr wrap="square" rtlCol="0">
            <a:spAutoFit/>
          </a:bodyPr>
          <a:lstStyle/>
          <a:p>
            <a:r>
              <a:rPr lang="en-US" b="1" dirty="0" smtClean="0"/>
              <a:t>C6</a:t>
            </a:r>
            <a:endParaRPr lang="en-US" b="1" dirty="0"/>
          </a:p>
        </p:txBody>
      </p:sp>
      <p:sp>
        <p:nvSpPr>
          <p:cNvPr id="27" name="TextBox 26"/>
          <p:cNvSpPr txBox="1"/>
          <p:nvPr/>
        </p:nvSpPr>
        <p:spPr>
          <a:xfrm>
            <a:off x="1272365" y="3454632"/>
            <a:ext cx="480235" cy="369332"/>
          </a:xfrm>
          <a:prstGeom prst="rect">
            <a:avLst/>
          </a:prstGeom>
          <a:noFill/>
        </p:spPr>
        <p:txBody>
          <a:bodyPr wrap="square" rtlCol="0">
            <a:spAutoFit/>
          </a:bodyPr>
          <a:lstStyle/>
          <a:p>
            <a:r>
              <a:rPr lang="en-US" b="1" dirty="0" smtClean="0"/>
              <a:t>C8</a:t>
            </a:r>
            <a:endParaRPr lang="en-US" b="1" dirty="0"/>
          </a:p>
        </p:txBody>
      </p:sp>
      <p:sp>
        <p:nvSpPr>
          <p:cNvPr id="29" name="TextBox 28"/>
          <p:cNvSpPr txBox="1"/>
          <p:nvPr/>
        </p:nvSpPr>
        <p:spPr>
          <a:xfrm>
            <a:off x="1196165" y="2971800"/>
            <a:ext cx="556435" cy="369332"/>
          </a:xfrm>
          <a:prstGeom prst="rect">
            <a:avLst/>
          </a:prstGeom>
          <a:noFill/>
        </p:spPr>
        <p:txBody>
          <a:bodyPr wrap="square" rtlCol="0">
            <a:spAutoFit/>
          </a:bodyPr>
          <a:lstStyle/>
          <a:p>
            <a:r>
              <a:rPr lang="en-US" b="1" dirty="0" smtClean="0"/>
              <a:t>C10</a:t>
            </a:r>
            <a:endParaRPr lang="en-US" b="1" dirty="0"/>
          </a:p>
        </p:txBody>
      </p:sp>
      <p:sp>
        <p:nvSpPr>
          <p:cNvPr id="30" name="TextBox 29"/>
          <p:cNvSpPr txBox="1"/>
          <p:nvPr/>
        </p:nvSpPr>
        <p:spPr>
          <a:xfrm>
            <a:off x="1269120" y="5144544"/>
            <a:ext cx="480235" cy="369332"/>
          </a:xfrm>
          <a:prstGeom prst="rect">
            <a:avLst/>
          </a:prstGeom>
          <a:noFill/>
        </p:spPr>
        <p:txBody>
          <a:bodyPr wrap="square" rtlCol="0">
            <a:spAutoFit/>
          </a:bodyPr>
          <a:lstStyle/>
          <a:p>
            <a:r>
              <a:rPr lang="en-US" b="1" dirty="0" smtClean="0"/>
              <a:t>C1</a:t>
            </a:r>
            <a:endParaRPr lang="en-US" b="1" dirty="0"/>
          </a:p>
        </p:txBody>
      </p:sp>
      <p:sp>
        <p:nvSpPr>
          <p:cNvPr id="31" name="TextBox 30"/>
          <p:cNvSpPr txBox="1"/>
          <p:nvPr/>
        </p:nvSpPr>
        <p:spPr>
          <a:xfrm>
            <a:off x="1269120" y="4661712"/>
            <a:ext cx="480235" cy="369332"/>
          </a:xfrm>
          <a:prstGeom prst="rect">
            <a:avLst/>
          </a:prstGeom>
          <a:noFill/>
        </p:spPr>
        <p:txBody>
          <a:bodyPr wrap="square" rtlCol="0">
            <a:spAutoFit/>
          </a:bodyPr>
          <a:lstStyle/>
          <a:p>
            <a:r>
              <a:rPr lang="en-US" b="1" dirty="0" smtClean="0"/>
              <a:t>C3</a:t>
            </a:r>
            <a:endParaRPr lang="en-US" b="1" dirty="0"/>
          </a:p>
        </p:txBody>
      </p:sp>
      <p:sp>
        <p:nvSpPr>
          <p:cNvPr id="32" name="TextBox 31"/>
          <p:cNvSpPr txBox="1"/>
          <p:nvPr/>
        </p:nvSpPr>
        <p:spPr>
          <a:xfrm>
            <a:off x="1269120" y="4178880"/>
            <a:ext cx="480235" cy="369332"/>
          </a:xfrm>
          <a:prstGeom prst="rect">
            <a:avLst/>
          </a:prstGeom>
          <a:noFill/>
        </p:spPr>
        <p:txBody>
          <a:bodyPr wrap="square" rtlCol="0">
            <a:spAutoFit/>
          </a:bodyPr>
          <a:lstStyle/>
          <a:p>
            <a:r>
              <a:rPr lang="en-US" b="1" dirty="0" smtClean="0"/>
              <a:t>C5</a:t>
            </a:r>
            <a:endParaRPr lang="en-US" b="1" dirty="0"/>
          </a:p>
        </p:txBody>
      </p:sp>
      <p:sp>
        <p:nvSpPr>
          <p:cNvPr id="33" name="TextBox 32"/>
          <p:cNvSpPr txBox="1"/>
          <p:nvPr/>
        </p:nvSpPr>
        <p:spPr>
          <a:xfrm>
            <a:off x="1269120" y="3696048"/>
            <a:ext cx="480235" cy="369332"/>
          </a:xfrm>
          <a:prstGeom prst="rect">
            <a:avLst/>
          </a:prstGeom>
          <a:noFill/>
        </p:spPr>
        <p:txBody>
          <a:bodyPr wrap="square" rtlCol="0">
            <a:spAutoFit/>
          </a:bodyPr>
          <a:lstStyle/>
          <a:p>
            <a:r>
              <a:rPr lang="en-US" b="1" dirty="0" smtClean="0"/>
              <a:t>C7</a:t>
            </a:r>
            <a:endParaRPr lang="en-US" b="1" dirty="0"/>
          </a:p>
        </p:txBody>
      </p:sp>
      <p:sp>
        <p:nvSpPr>
          <p:cNvPr id="34" name="TextBox 33"/>
          <p:cNvSpPr txBox="1"/>
          <p:nvPr/>
        </p:nvSpPr>
        <p:spPr>
          <a:xfrm>
            <a:off x="1269120" y="3213216"/>
            <a:ext cx="480235" cy="369332"/>
          </a:xfrm>
          <a:prstGeom prst="rect">
            <a:avLst/>
          </a:prstGeom>
          <a:noFill/>
        </p:spPr>
        <p:txBody>
          <a:bodyPr wrap="square" rtlCol="0">
            <a:spAutoFit/>
          </a:bodyPr>
          <a:lstStyle/>
          <a:p>
            <a:r>
              <a:rPr lang="en-US" b="1" dirty="0" smtClean="0"/>
              <a:t>C9</a:t>
            </a:r>
            <a:endParaRPr lang="en-US" b="1"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27</a:t>
            </a:fld>
            <a:endParaRPr lang="en-US" dirty="0">
              <a:solidFill>
                <a:srgbClr val="FFFFFF"/>
              </a:solidFill>
            </a:endParaRPr>
          </a:p>
        </p:txBody>
      </p:sp>
      <p:sp>
        <p:nvSpPr>
          <p:cNvPr id="4" name="Title 3"/>
          <p:cNvSpPr>
            <a:spLocks noGrp="1"/>
          </p:cNvSpPr>
          <p:nvPr>
            <p:ph type="title"/>
          </p:nvPr>
        </p:nvSpPr>
        <p:spPr>
          <a:xfrm>
            <a:off x="381000" y="85725"/>
            <a:ext cx="8382000" cy="857250"/>
          </a:xfrm>
        </p:spPr>
        <p:txBody>
          <a:bodyPr/>
          <a:lstStyle/>
          <a:p>
            <a:r>
              <a:rPr lang="en-US" dirty="0" smtClean="0"/>
              <a:t>Experiment results</a:t>
            </a:r>
            <a:endParaRPr lang="en-US" dirty="0"/>
          </a:p>
        </p:txBody>
      </p:sp>
      <p:pic>
        <p:nvPicPr>
          <p:cNvPr id="6" name="Picture 4"/>
          <p:cNvPicPr>
            <a:picLocks noChangeAspect="1" noChangeArrowheads="1"/>
          </p:cNvPicPr>
          <p:nvPr/>
        </p:nvPicPr>
        <p:blipFill>
          <a:blip r:embed="rId3" cstate="print"/>
          <a:srcRect/>
          <a:stretch>
            <a:fillRect/>
          </a:stretch>
        </p:blipFill>
        <p:spPr bwMode="auto">
          <a:xfrm>
            <a:off x="2438400" y="1082089"/>
            <a:ext cx="5410200" cy="108550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457200" y="2819400"/>
            <a:ext cx="854263" cy="3429000"/>
          </a:xfrm>
          <a:prstGeom prst="rect">
            <a:avLst/>
          </a:prstGeom>
          <a:noFill/>
          <a:ln w="9525">
            <a:noFill/>
            <a:miter lim="800000"/>
            <a:headEnd/>
            <a:tailEnd/>
          </a:ln>
        </p:spPr>
      </p:pic>
      <p:cxnSp>
        <p:nvCxnSpPr>
          <p:cNvPr id="15" name="Straight Connector 14"/>
          <p:cNvCxnSpPr/>
          <p:nvPr/>
        </p:nvCxnSpPr>
        <p:spPr bwMode="auto">
          <a:xfrm rot="5400000">
            <a:off x="32385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rot="5400000">
            <a:off x="4346244"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rot="5400000">
            <a:off x="5434652"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rot="5400000">
            <a:off x="6501452"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rot="5400000">
            <a:off x="75819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rot="5400000">
            <a:off x="21717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rot="10800000">
            <a:off x="1371600" y="3671248"/>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rot="10800000">
            <a:off x="1371600" y="28194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rot="10800000">
            <a:off x="1371600" y="4550392"/>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rot="10800000">
            <a:off x="1371600" y="54102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rot="10800000">
            <a:off x="1371600" y="62484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404" name="Group 403"/>
          <p:cNvGrpSpPr/>
          <p:nvPr/>
        </p:nvGrpSpPr>
        <p:grpSpPr>
          <a:xfrm>
            <a:off x="2442624" y="2819400"/>
            <a:ext cx="5405975" cy="3416793"/>
            <a:chOff x="2442624" y="2819400"/>
            <a:chExt cx="5405975" cy="3416793"/>
          </a:xfrm>
        </p:grpSpPr>
        <p:pic>
          <p:nvPicPr>
            <p:cNvPr id="2050" name="Picture 2"/>
            <p:cNvPicPr>
              <a:picLocks noChangeAspect="1" noChangeArrowheads="1"/>
            </p:cNvPicPr>
            <p:nvPr/>
          </p:nvPicPr>
          <p:blipFill>
            <a:blip r:embed="rId5" cstate="print"/>
            <a:srcRect/>
            <a:stretch>
              <a:fillRect/>
            </a:stretch>
          </p:blipFill>
          <p:spPr bwMode="auto">
            <a:xfrm>
              <a:off x="2442624" y="2819400"/>
              <a:ext cx="5405975" cy="3416793"/>
            </a:xfrm>
            <a:prstGeom prst="rect">
              <a:avLst/>
            </a:prstGeom>
            <a:noFill/>
            <a:ln w="9525">
              <a:noFill/>
              <a:miter lim="800000"/>
              <a:headEnd/>
              <a:tailEnd/>
            </a:ln>
          </p:spPr>
        </p:pic>
        <p:grpSp>
          <p:nvGrpSpPr>
            <p:cNvPr id="28" name="Group 27"/>
            <p:cNvGrpSpPr/>
            <p:nvPr/>
          </p:nvGrpSpPr>
          <p:grpSpPr>
            <a:xfrm>
              <a:off x="2612232" y="5269753"/>
              <a:ext cx="809624" cy="76944"/>
              <a:chOff x="2612232" y="5269753"/>
              <a:chExt cx="809624" cy="76944"/>
            </a:xfrm>
          </p:grpSpPr>
          <p:sp>
            <p:nvSpPr>
              <p:cNvPr id="24" name="TextBox 2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26" name="TextBox 25"/>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27" name="TextBox 26"/>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5" name="Group 44"/>
            <p:cNvGrpSpPr/>
            <p:nvPr/>
          </p:nvGrpSpPr>
          <p:grpSpPr>
            <a:xfrm>
              <a:off x="3710697" y="5269753"/>
              <a:ext cx="809624" cy="76944"/>
              <a:chOff x="2612232" y="5269753"/>
              <a:chExt cx="809624" cy="76944"/>
            </a:xfrm>
          </p:grpSpPr>
          <p:sp>
            <p:nvSpPr>
              <p:cNvPr id="46" name="TextBox 45"/>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47" name="TextBox 46"/>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48" name="TextBox 4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9" name="Group 48"/>
            <p:cNvGrpSpPr/>
            <p:nvPr/>
          </p:nvGrpSpPr>
          <p:grpSpPr>
            <a:xfrm>
              <a:off x="4815101" y="5269753"/>
              <a:ext cx="809624" cy="76944"/>
              <a:chOff x="2612232" y="5269753"/>
              <a:chExt cx="809624" cy="76944"/>
            </a:xfrm>
          </p:grpSpPr>
          <p:sp>
            <p:nvSpPr>
              <p:cNvPr id="50" name="TextBox 4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51" name="TextBox 5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52" name="TextBox 5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3" name="Group 52"/>
            <p:cNvGrpSpPr/>
            <p:nvPr/>
          </p:nvGrpSpPr>
          <p:grpSpPr>
            <a:xfrm>
              <a:off x="5907972" y="5269753"/>
              <a:ext cx="809624" cy="76944"/>
              <a:chOff x="2612232" y="5269753"/>
              <a:chExt cx="809624" cy="76944"/>
            </a:xfrm>
          </p:grpSpPr>
          <p:sp>
            <p:nvSpPr>
              <p:cNvPr id="54" name="TextBox 5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55" name="TextBox 54"/>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56" name="TextBox 55"/>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7" name="Group 56"/>
            <p:cNvGrpSpPr/>
            <p:nvPr/>
          </p:nvGrpSpPr>
          <p:grpSpPr>
            <a:xfrm>
              <a:off x="7006441" y="5269753"/>
              <a:ext cx="809624" cy="76944"/>
              <a:chOff x="2612232" y="5269753"/>
              <a:chExt cx="809624" cy="76944"/>
            </a:xfrm>
          </p:grpSpPr>
          <p:sp>
            <p:nvSpPr>
              <p:cNvPr id="58" name="TextBox 57"/>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59" name="TextBox 58"/>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60" name="TextBox 59"/>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1" name="Group 60"/>
            <p:cNvGrpSpPr/>
            <p:nvPr/>
          </p:nvGrpSpPr>
          <p:grpSpPr>
            <a:xfrm>
              <a:off x="2612232" y="6139703"/>
              <a:ext cx="809624" cy="76944"/>
              <a:chOff x="2612232" y="5269753"/>
              <a:chExt cx="809624" cy="76944"/>
            </a:xfrm>
          </p:grpSpPr>
          <p:sp>
            <p:nvSpPr>
              <p:cNvPr id="62" name="TextBox 61"/>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63" name="TextBox 62"/>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64" name="TextBox 63"/>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5" name="Group 64"/>
            <p:cNvGrpSpPr/>
            <p:nvPr/>
          </p:nvGrpSpPr>
          <p:grpSpPr>
            <a:xfrm>
              <a:off x="3710697" y="6139703"/>
              <a:ext cx="809624" cy="76944"/>
              <a:chOff x="2612232" y="5269753"/>
              <a:chExt cx="809624" cy="76944"/>
            </a:xfrm>
          </p:grpSpPr>
          <p:sp>
            <p:nvSpPr>
              <p:cNvPr id="66" name="TextBox 65"/>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67" name="TextBox 66"/>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68" name="TextBox 6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9" name="Group 68"/>
            <p:cNvGrpSpPr/>
            <p:nvPr/>
          </p:nvGrpSpPr>
          <p:grpSpPr>
            <a:xfrm>
              <a:off x="4815101" y="6139703"/>
              <a:ext cx="809624" cy="76944"/>
              <a:chOff x="2612232" y="5269753"/>
              <a:chExt cx="809624" cy="76944"/>
            </a:xfrm>
          </p:grpSpPr>
          <p:sp>
            <p:nvSpPr>
              <p:cNvPr id="70" name="TextBox 6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71" name="TextBox 7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72" name="TextBox 7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3" name="Group 72"/>
            <p:cNvGrpSpPr/>
            <p:nvPr/>
          </p:nvGrpSpPr>
          <p:grpSpPr>
            <a:xfrm>
              <a:off x="5907972" y="6139703"/>
              <a:ext cx="809624" cy="76944"/>
              <a:chOff x="2612232" y="5269753"/>
              <a:chExt cx="809624" cy="76944"/>
            </a:xfrm>
          </p:grpSpPr>
          <p:sp>
            <p:nvSpPr>
              <p:cNvPr id="74" name="TextBox 7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75" name="TextBox 74"/>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76" name="TextBox 75"/>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7" name="Group 76"/>
            <p:cNvGrpSpPr/>
            <p:nvPr/>
          </p:nvGrpSpPr>
          <p:grpSpPr>
            <a:xfrm>
              <a:off x="7006441" y="6139703"/>
              <a:ext cx="809624" cy="76944"/>
              <a:chOff x="2612232" y="5269753"/>
              <a:chExt cx="809624" cy="76944"/>
            </a:xfrm>
          </p:grpSpPr>
          <p:sp>
            <p:nvSpPr>
              <p:cNvPr id="78" name="TextBox 77"/>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79" name="TextBox 78"/>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80" name="TextBox 79"/>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81" name="Group 80"/>
            <p:cNvGrpSpPr/>
            <p:nvPr/>
          </p:nvGrpSpPr>
          <p:grpSpPr>
            <a:xfrm>
              <a:off x="2612232" y="4399803"/>
              <a:ext cx="809624" cy="76944"/>
              <a:chOff x="2612232" y="5269753"/>
              <a:chExt cx="809624" cy="76944"/>
            </a:xfrm>
          </p:grpSpPr>
          <p:sp>
            <p:nvSpPr>
              <p:cNvPr id="82" name="TextBox 81"/>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83" name="TextBox 82"/>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84" name="TextBox 83"/>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85" name="Group 84"/>
            <p:cNvGrpSpPr/>
            <p:nvPr/>
          </p:nvGrpSpPr>
          <p:grpSpPr>
            <a:xfrm>
              <a:off x="3710697" y="4399803"/>
              <a:ext cx="809624" cy="76944"/>
              <a:chOff x="2612232" y="5269753"/>
              <a:chExt cx="809624" cy="76944"/>
            </a:xfrm>
          </p:grpSpPr>
          <p:sp>
            <p:nvSpPr>
              <p:cNvPr id="86" name="TextBox 85"/>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87" name="TextBox 86"/>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88" name="TextBox 8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89" name="Group 88"/>
            <p:cNvGrpSpPr/>
            <p:nvPr/>
          </p:nvGrpSpPr>
          <p:grpSpPr>
            <a:xfrm>
              <a:off x="4815101" y="4399803"/>
              <a:ext cx="809624" cy="76944"/>
              <a:chOff x="2612232" y="5269753"/>
              <a:chExt cx="809624" cy="76944"/>
            </a:xfrm>
          </p:grpSpPr>
          <p:sp>
            <p:nvSpPr>
              <p:cNvPr id="90" name="TextBox 8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91" name="TextBox 9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92" name="TextBox 9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93" name="Group 92"/>
            <p:cNvGrpSpPr/>
            <p:nvPr/>
          </p:nvGrpSpPr>
          <p:grpSpPr>
            <a:xfrm>
              <a:off x="5907972" y="4399803"/>
              <a:ext cx="809624" cy="76944"/>
              <a:chOff x="2612232" y="5269753"/>
              <a:chExt cx="809624" cy="76944"/>
            </a:xfrm>
          </p:grpSpPr>
          <p:sp>
            <p:nvSpPr>
              <p:cNvPr id="94" name="TextBox 9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95" name="TextBox 94"/>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96" name="TextBox 95"/>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97" name="Group 96"/>
            <p:cNvGrpSpPr/>
            <p:nvPr/>
          </p:nvGrpSpPr>
          <p:grpSpPr>
            <a:xfrm>
              <a:off x="7006441" y="4399803"/>
              <a:ext cx="809624" cy="76944"/>
              <a:chOff x="2612232" y="5269753"/>
              <a:chExt cx="809624" cy="76944"/>
            </a:xfrm>
          </p:grpSpPr>
          <p:sp>
            <p:nvSpPr>
              <p:cNvPr id="98" name="TextBox 97"/>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99" name="TextBox 98"/>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100" name="TextBox 99"/>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101" name="Group 100"/>
            <p:cNvGrpSpPr/>
            <p:nvPr/>
          </p:nvGrpSpPr>
          <p:grpSpPr>
            <a:xfrm>
              <a:off x="2612232" y="3517153"/>
              <a:ext cx="809624" cy="76944"/>
              <a:chOff x="2612232" y="5269753"/>
              <a:chExt cx="809624" cy="76944"/>
            </a:xfrm>
          </p:grpSpPr>
          <p:sp>
            <p:nvSpPr>
              <p:cNvPr id="102" name="TextBox 101"/>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103" name="TextBox 102"/>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104" name="TextBox 103"/>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105" name="Group 104"/>
            <p:cNvGrpSpPr/>
            <p:nvPr/>
          </p:nvGrpSpPr>
          <p:grpSpPr>
            <a:xfrm>
              <a:off x="3710697" y="3517153"/>
              <a:ext cx="809624" cy="76944"/>
              <a:chOff x="2612232" y="5269753"/>
              <a:chExt cx="809624" cy="76944"/>
            </a:xfrm>
          </p:grpSpPr>
          <p:sp>
            <p:nvSpPr>
              <p:cNvPr id="106" name="TextBox 105"/>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107" name="TextBox 106"/>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108" name="TextBox 10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109" name="Group 108"/>
            <p:cNvGrpSpPr/>
            <p:nvPr/>
          </p:nvGrpSpPr>
          <p:grpSpPr>
            <a:xfrm>
              <a:off x="4815101" y="3517153"/>
              <a:ext cx="809624" cy="76944"/>
              <a:chOff x="2612232" y="5269753"/>
              <a:chExt cx="809624" cy="76944"/>
            </a:xfrm>
          </p:grpSpPr>
          <p:sp>
            <p:nvSpPr>
              <p:cNvPr id="110" name="TextBox 10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111" name="TextBox 11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112" name="TextBox 11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113" name="Group 112"/>
            <p:cNvGrpSpPr/>
            <p:nvPr/>
          </p:nvGrpSpPr>
          <p:grpSpPr>
            <a:xfrm>
              <a:off x="5907972" y="3517153"/>
              <a:ext cx="809624" cy="76944"/>
              <a:chOff x="2612232" y="5269753"/>
              <a:chExt cx="809624" cy="76944"/>
            </a:xfrm>
          </p:grpSpPr>
          <p:sp>
            <p:nvSpPr>
              <p:cNvPr id="114" name="TextBox 11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115" name="TextBox 114"/>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116" name="TextBox 115"/>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117" name="Group 116"/>
            <p:cNvGrpSpPr/>
            <p:nvPr/>
          </p:nvGrpSpPr>
          <p:grpSpPr>
            <a:xfrm>
              <a:off x="7006441" y="3517153"/>
              <a:ext cx="809624" cy="76944"/>
              <a:chOff x="2612232" y="5269753"/>
              <a:chExt cx="809624" cy="76944"/>
            </a:xfrm>
          </p:grpSpPr>
          <p:sp>
            <p:nvSpPr>
              <p:cNvPr id="118" name="TextBox 117"/>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119" name="TextBox 118"/>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120" name="TextBox 119"/>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220" name="Group 219"/>
            <p:cNvGrpSpPr/>
            <p:nvPr/>
          </p:nvGrpSpPr>
          <p:grpSpPr>
            <a:xfrm>
              <a:off x="2475260" y="5467207"/>
              <a:ext cx="4494847" cy="669458"/>
              <a:chOff x="2475260" y="5467207"/>
              <a:chExt cx="4494847" cy="669458"/>
            </a:xfrm>
          </p:grpSpPr>
          <p:grpSp>
            <p:nvGrpSpPr>
              <p:cNvPr id="148" name="Group 147"/>
              <p:cNvGrpSpPr/>
              <p:nvPr/>
            </p:nvGrpSpPr>
            <p:grpSpPr>
              <a:xfrm>
                <a:off x="2475260" y="5467207"/>
                <a:ext cx="106136" cy="669458"/>
                <a:chOff x="4682551" y="5467207"/>
                <a:chExt cx="106136" cy="669458"/>
              </a:xfrm>
            </p:grpSpPr>
            <p:sp>
              <p:nvSpPr>
                <p:cNvPr id="149" name="TextBox 14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50" name="TextBox 14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51" name="TextBox 15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52" name="TextBox 15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53" name="TextBox 152"/>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54" name="TextBox 153"/>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55" name="TextBox 154"/>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56" name="TextBox 155"/>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57" name="TextBox 156"/>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58" name="TextBox 157"/>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59" name="TextBox 158"/>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72" name="Group 171"/>
              <p:cNvGrpSpPr/>
              <p:nvPr/>
            </p:nvGrpSpPr>
            <p:grpSpPr>
              <a:xfrm>
                <a:off x="6863971" y="5467207"/>
                <a:ext cx="106136" cy="669458"/>
                <a:chOff x="4682551" y="5467207"/>
                <a:chExt cx="106136" cy="669458"/>
              </a:xfrm>
            </p:grpSpPr>
            <p:sp>
              <p:nvSpPr>
                <p:cNvPr id="173" name="TextBox 17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74" name="TextBox 17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75" name="TextBox 17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76" name="TextBox 17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77" name="TextBox 17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78" name="TextBox 17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79" name="TextBox 17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80" name="TextBox 17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81" name="TextBox 18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82" name="TextBox 18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83" name="TextBox 18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84" name="Group 183"/>
              <p:cNvGrpSpPr/>
              <p:nvPr/>
            </p:nvGrpSpPr>
            <p:grpSpPr>
              <a:xfrm>
                <a:off x="3572438" y="5467207"/>
                <a:ext cx="106136" cy="669458"/>
                <a:chOff x="4682551" y="5467207"/>
                <a:chExt cx="106136" cy="669458"/>
              </a:xfrm>
            </p:grpSpPr>
            <p:sp>
              <p:nvSpPr>
                <p:cNvPr id="185" name="TextBox 184"/>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86" name="TextBox 185"/>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87" name="TextBox 186"/>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88" name="TextBox 187"/>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89" name="TextBox 188"/>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90" name="TextBox 189"/>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91" name="TextBox 190"/>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92" name="TextBox 191"/>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93" name="TextBox 192"/>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94" name="TextBox 193"/>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95" name="TextBox 194"/>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96" name="Group 195"/>
              <p:cNvGrpSpPr/>
              <p:nvPr/>
            </p:nvGrpSpPr>
            <p:grpSpPr>
              <a:xfrm>
                <a:off x="4669616" y="5467207"/>
                <a:ext cx="106136" cy="669458"/>
                <a:chOff x="4682551" y="5467207"/>
                <a:chExt cx="106136" cy="669458"/>
              </a:xfrm>
            </p:grpSpPr>
            <p:sp>
              <p:nvSpPr>
                <p:cNvPr id="197" name="TextBox 196"/>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98" name="TextBox 197"/>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99" name="TextBox 198"/>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00" name="TextBox 199"/>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01" name="TextBox 200"/>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02" name="TextBox 201"/>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03" name="TextBox 202"/>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04" name="TextBox 203"/>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05" name="TextBox 204"/>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06" name="TextBox 205"/>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07" name="TextBox 206"/>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08" name="Group 207"/>
              <p:cNvGrpSpPr/>
              <p:nvPr/>
            </p:nvGrpSpPr>
            <p:grpSpPr>
              <a:xfrm>
                <a:off x="5766794" y="5467207"/>
                <a:ext cx="106136" cy="669458"/>
                <a:chOff x="4682551" y="5467207"/>
                <a:chExt cx="106136" cy="669458"/>
              </a:xfrm>
            </p:grpSpPr>
            <p:sp>
              <p:nvSpPr>
                <p:cNvPr id="209" name="TextBox 20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10" name="TextBox 20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11" name="TextBox 21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12" name="TextBox 21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13" name="TextBox 212"/>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14" name="TextBox 213"/>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15" name="TextBox 214"/>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16" name="TextBox 215"/>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17" name="TextBox 216"/>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18" name="TextBox 217"/>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19" name="TextBox 218"/>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221" name="Group 220"/>
            <p:cNvGrpSpPr/>
            <p:nvPr/>
          </p:nvGrpSpPr>
          <p:grpSpPr>
            <a:xfrm>
              <a:off x="2475260" y="2851922"/>
              <a:ext cx="4494847" cy="669458"/>
              <a:chOff x="2475260" y="5467207"/>
              <a:chExt cx="4494847" cy="669458"/>
            </a:xfrm>
          </p:grpSpPr>
          <p:grpSp>
            <p:nvGrpSpPr>
              <p:cNvPr id="222" name="Group 221"/>
              <p:cNvGrpSpPr/>
              <p:nvPr/>
            </p:nvGrpSpPr>
            <p:grpSpPr>
              <a:xfrm>
                <a:off x="2475260" y="5467207"/>
                <a:ext cx="106136" cy="669458"/>
                <a:chOff x="4682551" y="5467207"/>
                <a:chExt cx="106136" cy="669458"/>
              </a:xfrm>
            </p:grpSpPr>
            <p:sp>
              <p:nvSpPr>
                <p:cNvPr id="271" name="TextBox 27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72" name="TextBox 27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73" name="TextBox 27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74" name="TextBox 27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75" name="TextBox 27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76" name="TextBox 27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77" name="TextBox 27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78" name="TextBox 27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79" name="TextBox 27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80" name="TextBox 27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81" name="TextBox 28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23" name="Group 222"/>
              <p:cNvGrpSpPr/>
              <p:nvPr/>
            </p:nvGrpSpPr>
            <p:grpSpPr>
              <a:xfrm>
                <a:off x="6863971" y="5467207"/>
                <a:ext cx="106136" cy="669458"/>
                <a:chOff x="4682551" y="5467207"/>
                <a:chExt cx="106136" cy="669458"/>
              </a:xfrm>
            </p:grpSpPr>
            <p:sp>
              <p:nvSpPr>
                <p:cNvPr id="260" name="TextBox 259"/>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61" name="TextBox 260"/>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62" name="TextBox 261"/>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63" name="TextBox 262"/>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64" name="TextBox 263"/>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65" name="TextBox 264"/>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66" name="TextBox 265"/>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67" name="TextBox 266"/>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68" name="TextBox 267"/>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69" name="TextBox 268"/>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70" name="TextBox 269"/>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24" name="Group 223"/>
              <p:cNvGrpSpPr/>
              <p:nvPr/>
            </p:nvGrpSpPr>
            <p:grpSpPr>
              <a:xfrm>
                <a:off x="3572438" y="5467207"/>
                <a:ext cx="106136" cy="669458"/>
                <a:chOff x="4682551" y="5467207"/>
                <a:chExt cx="106136" cy="669458"/>
              </a:xfrm>
            </p:grpSpPr>
            <p:sp>
              <p:nvSpPr>
                <p:cNvPr id="249" name="TextBox 24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50" name="TextBox 24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51" name="TextBox 25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52" name="TextBox 25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53" name="TextBox 252"/>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54" name="TextBox 253"/>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55" name="TextBox 254"/>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56" name="TextBox 255"/>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57" name="TextBox 256"/>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58" name="TextBox 257"/>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59" name="TextBox 258"/>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25" name="Group 224"/>
              <p:cNvGrpSpPr/>
              <p:nvPr/>
            </p:nvGrpSpPr>
            <p:grpSpPr>
              <a:xfrm>
                <a:off x="4669616" y="5467207"/>
                <a:ext cx="106136" cy="669458"/>
                <a:chOff x="4682551" y="5467207"/>
                <a:chExt cx="106136" cy="669458"/>
              </a:xfrm>
            </p:grpSpPr>
            <p:sp>
              <p:nvSpPr>
                <p:cNvPr id="238" name="TextBox 237"/>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39" name="TextBox 238"/>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40" name="TextBox 239"/>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41" name="TextBox 240"/>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42" name="TextBox 241"/>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43" name="TextBox 242"/>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44" name="TextBox 243"/>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45" name="TextBox 244"/>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46" name="TextBox 245"/>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47" name="TextBox 246"/>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48" name="TextBox 247"/>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26" name="Group 225"/>
              <p:cNvGrpSpPr/>
              <p:nvPr/>
            </p:nvGrpSpPr>
            <p:grpSpPr>
              <a:xfrm>
                <a:off x="5766794" y="5467207"/>
                <a:ext cx="106136" cy="669458"/>
                <a:chOff x="4682551" y="5467207"/>
                <a:chExt cx="106136" cy="669458"/>
              </a:xfrm>
            </p:grpSpPr>
            <p:sp>
              <p:nvSpPr>
                <p:cNvPr id="227" name="TextBox 226"/>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28" name="TextBox 227"/>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29" name="TextBox 228"/>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30" name="TextBox 229"/>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31" name="TextBox 230"/>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32" name="TextBox 231"/>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33" name="TextBox 232"/>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34" name="TextBox 233"/>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35" name="TextBox 234"/>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36" name="TextBox 235"/>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37" name="TextBox 236"/>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282" name="Group 281"/>
            <p:cNvGrpSpPr/>
            <p:nvPr/>
          </p:nvGrpSpPr>
          <p:grpSpPr>
            <a:xfrm>
              <a:off x="2475260" y="3723684"/>
              <a:ext cx="4494847" cy="669458"/>
              <a:chOff x="2475260" y="5467207"/>
              <a:chExt cx="4494847" cy="669458"/>
            </a:xfrm>
          </p:grpSpPr>
          <p:grpSp>
            <p:nvGrpSpPr>
              <p:cNvPr id="283" name="Group 282"/>
              <p:cNvGrpSpPr/>
              <p:nvPr/>
            </p:nvGrpSpPr>
            <p:grpSpPr>
              <a:xfrm>
                <a:off x="2475260" y="5467207"/>
                <a:ext cx="106136" cy="669458"/>
                <a:chOff x="4682551" y="5467207"/>
                <a:chExt cx="106136" cy="669458"/>
              </a:xfrm>
            </p:grpSpPr>
            <p:sp>
              <p:nvSpPr>
                <p:cNvPr id="332" name="TextBox 331"/>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33" name="TextBox 332"/>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34" name="TextBox 333"/>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35" name="TextBox 334"/>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36" name="TextBox 335"/>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37" name="TextBox 336"/>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38" name="TextBox 337"/>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39" name="TextBox 338"/>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40" name="TextBox 339"/>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41" name="TextBox 340"/>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42" name="TextBox 341"/>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84" name="Group 283"/>
              <p:cNvGrpSpPr/>
              <p:nvPr/>
            </p:nvGrpSpPr>
            <p:grpSpPr>
              <a:xfrm>
                <a:off x="6863971" y="5467207"/>
                <a:ext cx="106136" cy="669458"/>
                <a:chOff x="4682551" y="5467207"/>
                <a:chExt cx="106136" cy="669458"/>
              </a:xfrm>
            </p:grpSpPr>
            <p:sp>
              <p:nvSpPr>
                <p:cNvPr id="321" name="TextBox 32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22" name="TextBox 32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23" name="TextBox 32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24" name="TextBox 32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25" name="TextBox 32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26" name="TextBox 32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27" name="TextBox 32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28" name="TextBox 32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29" name="TextBox 32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30" name="TextBox 32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31" name="TextBox 33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85" name="Group 284"/>
              <p:cNvGrpSpPr/>
              <p:nvPr/>
            </p:nvGrpSpPr>
            <p:grpSpPr>
              <a:xfrm>
                <a:off x="3572438" y="5467207"/>
                <a:ext cx="106136" cy="669458"/>
                <a:chOff x="4682551" y="5467207"/>
                <a:chExt cx="106136" cy="669458"/>
              </a:xfrm>
            </p:grpSpPr>
            <p:sp>
              <p:nvSpPr>
                <p:cNvPr id="310" name="TextBox 309"/>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11" name="TextBox 310"/>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12" name="TextBox 311"/>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13" name="TextBox 312"/>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14" name="TextBox 313"/>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15" name="TextBox 314"/>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16" name="TextBox 315"/>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17" name="TextBox 316"/>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18" name="TextBox 317"/>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19" name="TextBox 318"/>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20" name="TextBox 319"/>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86" name="Group 285"/>
              <p:cNvGrpSpPr/>
              <p:nvPr/>
            </p:nvGrpSpPr>
            <p:grpSpPr>
              <a:xfrm>
                <a:off x="4669616" y="5467207"/>
                <a:ext cx="106136" cy="669458"/>
                <a:chOff x="4682551" y="5467207"/>
                <a:chExt cx="106136" cy="669458"/>
              </a:xfrm>
            </p:grpSpPr>
            <p:sp>
              <p:nvSpPr>
                <p:cNvPr id="299" name="TextBox 29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00" name="TextBox 29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01" name="TextBox 30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02" name="TextBox 30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03" name="TextBox 302"/>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04" name="TextBox 303"/>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05" name="TextBox 304"/>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06" name="TextBox 305"/>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07" name="TextBox 306"/>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08" name="TextBox 307"/>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09" name="TextBox 308"/>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87" name="Group 286"/>
              <p:cNvGrpSpPr/>
              <p:nvPr/>
            </p:nvGrpSpPr>
            <p:grpSpPr>
              <a:xfrm>
                <a:off x="5766794" y="5467207"/>
                <a:ext cx="106136" cy="669458"/>
                <a:chOff x="4682551" y="5467207"/>
                <a:chExt cx="106136" cy="669458"/>
              </a:xfrm>
            </p:grpSpPr>
            <p:sp>
              <p:nvSpPr>
                <p:cNvPr id="288" name="TextBox 287"/>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89" name="TextBox 288"/>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90" name="TextBox 289"/>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91" name="TextBox 290"/>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92" name="TextBox 291"/>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93" name="TextBox 292"/>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94" name="TextBox 293"/>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95" name="TextBox 294"/>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96" name="TextBox 295"/>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97" name="TextBox 296"/>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98" name="TextBox 297"/>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343" name="Group 342"/>
            <p:cNvGrpSpPr/>
            <p:nvPr/>
          </p:nvGrpSpPr>
          <p:grpSpPr>
            <a:xfrm>
              <a:off x="2475260" y="4595446"/>
              <a:ext cx="4494847" cy="669458"/>
              <a:chOff x="2475260" y="5467207"/>
              <a:chExt cx="4494847" cy="669458"/>
            </a:xfrm>
          </p:grpSpPr>
          <p:grpSp>
            <p:nvGrpSpPr>
              <p:cNvPr id="344" name="Group 343"/>
              <p:cNvGrpSpPr/>
              <p:nvPr/>
            </p:nvGrpSpPr>
            <p:grpSpPr>
              <a:xfrm>
                <a:off x="2475260" y="5467207"/>
                <a:ext cx="106136" cy="669458"/>
                <a:chOff x="4682551" y="5467207"/>
                <a:chExt cx="106136" cy="669458"/>
              </a:xfrm>
            </p:grpSpPr>
            <p:sp>
              <p:nvSpPr>
                <p:cNvPr id="393" name="TextBox 39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94" name="TextBox 39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95" name="TextBox 39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96" name="TextBox 39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97" name="TextBox 39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98" name="TextBox 39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99" name="TextBox 39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400" name="TextBox 39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401" name="TextBox 40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402" name="TextBox 40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403" name="TextBox 40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345" name="Group 344"/>
              <p:cNvGrpSpPr/>
              <p:nvPr/>
            </p:nvGrpSpPr>
            <p:grpSpPr>
              <a:xfrm>
                <a:off x="6863971" y="5467207"/>
                <a:ext cx="106136" cy="669458"/>
                <a:chOff x="4682551" y="5467207"/>
                <a:chExt cx="106136" cy="669458"/>
              </a:xfrm>
            </p:grpSpPr>
            <p:sp>
              <p:nvSpPr>
                <p:cNvPr id="382" name="TextBox 381"/>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83" name="TextBox 382"/>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84" name="TextBox 383"/>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85" name="TextBox 384"/>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86" name="TextBox 385"/>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87" name="TextBox 386"/>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88" name="TextBox 387"/>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89" name="TextBox 388"/>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90" name="TextBox 389"/>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91" name="TextBox 390"/>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92" name="TextBox 391"/>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346" name="Group 345"/>
              <p:cNvGrpSpPr/>
              <p:nvPr/>
            </p:nvGrpSpPr>
            <p:grpSpPr>
              <a:xfrm>
                <a:off x="3572438" y="5467207"/>
                <a:ext cx="106136" cy="669458"/>
                <a:chOff x="4682551" y="5467207"/>
                <a:chExt cx="106136" cy="669458"/>
              </a:xfrm>
            </p:grpSpPr>
            <p:sp>
              <p:nvSpPr>
                <p:cNvPr id="371" name="TextBox 37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72" name="TextBox 37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73" name="TextBox 37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74" name="TextBox 37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75" name="TextBox 37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76" name="TextBox 37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77" name="TextBox 37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78" name="TextBox 37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79" name="TextBox 37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80" name="TextBox 37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81" name="TextBox 38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347" name="Group 346"/>
              <p:cNvGrpSpPr/>
              <p:nvPr/>
            </p:nvGrpSpPr>
            <p:grpSpPr>
              <a:xfrm>
                <a:off x="4669616" y="5467207"/>
                <a:ext cx="106136" cy="669458"/>
                <a:chOff x="4682551" y="5467207"/>
                <a:chExt cx="106136" cy="669458"/>
              </a:xfrm>
            </p:grpSpPr>
            <p:sp>
              <p:nvSpPr>
                <p:cNvPr id="360" name="TextBox 359"/>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61" name="TextBox 360"/>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62" name="TextBox 361"/>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63" name="TextBox 362"/>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64" name="TextBox 363"/>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65" name="TextBox 364"/>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66" name="TextBox 365"/>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67" name="TextBox 366"/>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68" name="TextBox 367"/>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69" name="TextBox 368"/>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70" name="TextBox 369"/>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348" name="Group 347"/>
              <p:cNvGrpSpPr/>
              <p:nvPr/>
            </p:nvGrpSpPr>
            <p:grpSpPr>
              <a:xfrm>
                <a:off x="5766794" y="5467207"/>
                <a:ext cx="106136" cy="669458"/>
                <a:chOff x="4682551" y="5467207"/>
                <a:chExt cx="106136" cy="669458"/>
              </a:xfrm>
            </p:grpSpPr>
            <p:sp>
              <p:nvSpPr>
                <p:cNvPr id="349" name="TextBox 34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50" name="TextBox 34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51" name="TextBox 35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52" name="TextBox 35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53" name="TextBox 352"/>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54" name="TextBox 353"/>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55" name="TextBox 354"/>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56" name="TextBox 355"/>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57" name="TextBox 356"/>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58" name="TextBox 357"/>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59" name="TextBox 358"/>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2442624" y="2819400"/>
            <a:ext cx="5405975" cy="3416793"/>
            <a:chOff x="2442624" y="2819400"/>
            <a:chExt cx="5405975" cy="3416793"/>
          </a:xfrm>
        </p:grpSpPr>
        <p:pic>
          <p:nvPicPr>
            <p:cNvPr id="47" name="Picture 2"/>
            <p:cNvPicPr>
              <a:picLocks noChangeAspect="1" noChangeArrowheads="1"/>
            </p:cNvPicPr>
            <p:nvPr/>
          </p:nvPicPr>
          <p:blipFill>
            <a:blip r:embed="rId3" cstate="print"/>
            <a:srcRect/>
            <a:stretch>
              <a:fillRect/>
            </a:stretch>
          </p:blipFill>
          <p:spPr bwMode="auto">
            <a:xfrm>
              <a:off x="2442624" y="2819400"/>
              <a:ext cx="5405975" cy="3416793"/>
            </a:xfrm>
            <a:prstGeom prst="rect">
              <a:avLst/>
            </a:prstGeom>
            <a:noFill/>
            <a:ln w="9525">
              <a:noFill/>
              <a:miter lim="800000"/>
              <a:headEnd/>
              <a:tailEnd/>
            </a:ln>
          </p:spPr>
        </p:pic>
        <p:grpSp>
          <p:nvGrpSpPr>
            <p:cNvPr id="48" name="Group 27"/>
            <p:cNvGrpSpPr/>
            <p:nvPr/>
          </p:nvGrpSpPr>
          <p:grpSpPr>
            <a:xfrm>
              <a:off x="2612232" y="5269753"/>
              <a:ext cx="809624" cy="76944"/>
              <a:chOff x="2612232" y="5269753"/>
              <a:chExt cx="809624" cy="76944"/>
            </a:xfrm>
          </p:grpSpPr>
          <p:sp>
            <p:nvSpPr>
              <p:cNvPr id="375" name="TextBox 2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76" name="TextBox 25"/>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7" name="TextBox 26"/>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9" name="Group 44"/>
            <p:cNvGrpSpPr/>
            <p:nvPr/>
          </p:nvGrpSpPr>
          <p:grpSpPr>
            <a:xfrm>
              <a:off x="3710697" y="5269753"/>
              <a:ext cx="809624" cy="76944"/>
              <a:chOff x="2612232" y="5269753"/>
              <a:chExt cx="809624" cy="76944"/>
            </a:xfrm>
          </p:grpSpPr>
          <p:sp>
            <p:nvSpPr>
              <p:cNvPr id="372" name="TextBox 371"/>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73" name="TextBox 372"/>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4" name="TextBox 373"/>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0" name="Group 48"/>
            <p:cNvGrpSpPr/>
            <p:nvPr/>
          </p:nvGrpSpPr>
          <p:grpSpPr>
            <a:xfrm>
              <a:off x="4815101" y="5269753"/>
              <a:ext cx="809624" cy="76944"/>
              <a:chOff x="2612232" y="5269753"/>
              <a:chExt cx="809624" cy="76944"/>
            </a:xfrm>
          </p:grpSpPr>
          <p:sp>
            <p:nvSpPr>
              <p:cNvPr id="369" name="TextBox 368"/>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70" name="TextBox 369"/>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1" name="TextBox 370"/>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1" name="Group 52"/>
            <p:cNvGrpSpPr/>
            <p:nvPr/>
          </p:nvGrpSpPr>
          <p:grpSpPr>
            <a:xfrm>
              <a:off x="5907972" y="5269753"/>
              <a:ext cx="809624" cy="76944"/>
              <a:chOff x="2612232" y="5269753"/>
              <a:chExt cx="809624" cy="76944"/>
            </a:xfrm>
          </p:grpSpPr>
          <p:sp>
            <p:nvSpPr>
              <p:cNvPr id="366" name="TextBox 365"/>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7" name="TextBox 366"/>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8" name="TextBox 36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2" name="Group 56"/>
            <p:cNvGrpSpPr/>
            <p:nvPr/>
          </p:nvGrpSpPr>
          <p:grpSpPr>
            <a:xfrm>
              <a:off x="7006441" y="5269753"/>
              <a:ext cx="809624" cy="76944"/>
              <a:chOff x="2612232" y="5269753"/>
              <a:chExt cx="809624" cy="76944"/>
            </a:xfrm>
          </p:grpSpPr>
          <p:sp>
            <p:nvSpPr>
              <p:cNvPr id="363" name="TextBox 362"/>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4" name="TextBox 363"/>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5" name="TextBox 364"/>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3" name="Group 60"/>
            <p:cNvGrpSpPr/>
            <p:nvPr/>
          </p:nvGrpSpPr>
          <p:grpSpPr>
            <a:xfrm>
              <a:off x="2612232" y="6139703"/>
              <a:ext cx="809624" cy="76944"/>
              <a:chOff x="2612232" y="5269753"/>
              <a:chExt cx="809624" cy="76944"/>
            </a:xfrm>
          </p:grpSpPr>
          <p:sp>
            <p:nvSpPr>
              <p:cNvPr id="360" name="TextBox 35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1" name="TextBox 36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2" name="TextBox 36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4" name="Group 64"/>
            <p:cNvGrpSpPr/>
            <p:nvPr/>
          </p:nvGrpSpPr>
          <p:grpSpPr>
            <a:xfrm>
              <a:off x="3710697" y="6139703"/>
              <a:ext cx="809624" cy="76944"/>
              <a:chOff x="2612232" y="5269753"/>
              <a:chExt cx="809624" cy="76944"/>
            </a:xfrm>
          </p:grpSpPr>
          <p:sp>
            <p:nvSpPr>
              <p:cNvPr id="357" name="TextBox 356"/>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8" name="TextBox 357"/>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9" name="TextBox 358"/>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5" name="Group 68"/>
            <p:cNvGrpSpPr/>
            <p:nvPr/>
          </p:nvGrpSpPr>
          <p:grpSpPr>
            <a:xfrm>
              <a:off x="4815101" y="6139703"/>
              <a:ext cx="809624" cy="76944"/>
              <a:chOff x="2612232" y="5269753"/>
              <a:chExt cx="809624" cy="76944"/>
            </a:xfrm>
          </p:grpSpPr>
          <p:sp>
            <p:nvSpPr>
              <p:cNvPr id="354" name="TextBox 35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5" name="TextBox 354"/>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6" name="TextBox 355"/>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6" name="Group 72"/>
            <p:cNvGrpSpPr/>
            <p:nvPr/>
          </p:nvGrpSpPr>
          <p:grpSpPr>
            <a:xfrm>
              <a:off x="5907972" y="6139703"/>
              <a:ext cx="809624" cy="76944"/>
              <a:chOff x="2612232" y="5269753"/>
              <a:chExt cx="809624" cy="76944"/>
            </a:xfrm>
          </p:grpSpPr>
          <p:sp>
            <p:nvSpPr>
              <p:cNvPr id="351" name="TextBox 350"/>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2" name="TextBox 351"/>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3" name="TextBox 352"/>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3" name="Group 76"/>
            <p:cNvGrpSpPr/>
            <p:nvPr/>
          </p:nvGrpSpPr>
          <p:grpSpPr>
            <a:xfrm>
              <a:off x="7006441" y="6139703"/>
              <a:ext cx="809624" cy="76944"/>
              <a:chOff x="2612232" y="5269753"/>
              <a:chExt cx="809624" cy="76944"/>
            </a:xfrm>
          </p:grpSpPr>
          <p:sp>
            <p:nvSpPr>
              <p:cNvPr id="348" name="TextBox 347"/>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9" name="TextBox 348"/>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0" name="TextBox 349"/>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4" name="Group 80"/>
            <p:cNvGrpSpPr/>
            <p:nvPr/>
          </p:nvGrpSpPr>
          <p:grpSpPr>
            <a:xfrm>
              <a:off x="2612232" y="4399803"/>
              <a:ext cx="809624" cy="76944"/>
              <a:chOff x="2612232" y="5269753"/>
              <a:chExt cx="809624" cy="76944"/>
            </a:xfrm>
          </p:grpSpPr>
          <p:sp>
            <p:nvSpPr>
              <p:cNvPr id="345" name="TextBox 344"/>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6" name="TextBox 345"/>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7" name="TextBox 346"/>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5" name="Group 84"/>
            <p:cNvGrpSpPr/>
            <p:nvPr/>
          </p:nvGrpSpPr>
          <p:grpSpPr>
            <a:xfrm>
              <a:off x="3710697" y="4399803"/>
              <a:ext cx="809624" cy="76944"/>
              <a:chOff x="2612232" y="5269753"/>
              <a:chExt cx="809624" cy="76944"/>
            </a:xfrm>
          </p:grpSpPr>
          <p:sp>
            <p:nvSpPr>
              <p:cNvPr id="342" name="TextBox 341"/>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3" name="TextBox 342"/>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4" name="TextBox 8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6" name="Group 88"/>
            <p:cNvGrpSpPr/>
            <p:nvPr/>
          </p:nvGrpSpPr>
          <p:grpSpPr>
            <a:xfrm>
              <a:off x="4815101" y="4399803"/>
              <a:ext cx="809624" cy="76944"/>
              <a:chOff x="2612232" y="5269753"/>
              <a:chExt cx="809624" cy="76944"/>
            </a:xfrm>
          </p:grpSpPr>
          <p:sp>
            <p:nvSpPr>
              <p:cNvPr id="339" name="TextBox 8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0" name="TextBox 9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1" name="TextBox 9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7" name="Group 92"/>
            <p:cNvGrpSpPr/>
            <p:nvPr/>
          </p:nvGrpSpPr>
          <p:grpSpPr>
            <a:xfrm>
              <a:off x="5907972" y="4399803"/>
              <a:ext cx="809624" cy="76944"/>
              <a:chOff x="2612232" y="5269753"/>
              <a:chExt cx="809624" cy="76944"/>
            </a:xfrm>
          </p:grpSpPr>
          <p:sp>
            <p:nvSpPr>
              <p:cNvPr id="336" name="TextBox 335"/>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37" name="TextBox 336"/>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38" name="TextBox 33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8" name="Group 96"/>
            <p:cNvGrpSpPr/>
            <p:nvPr/>
          </p:nvGrpSpPr>
          <p:grpSpPr>
            <a:xfrm>
              <a:off x="7006441" y="4399803"/>
              <a:ext cx="809624" cy="76944"/>
              <a:chOff x="2612232" y="5269753"/>
              <a:chExt cx="809624" cy="76944"/>
            </a:xfrm>
          </p:grpSpPr>
          <p:sp>
            <p:nvSpPr>
              <p:cNvPr id="333" name="TextBox 332"/>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34" name="TextBox 333"/>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35" name="TextBox 334"/>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9" name="Group 100"/>
            <p:cNvGrpSpPr/>
            <p:nvPr/>
          </p:nvGrpSpPr>
          <p:grpSpPr>
            <a:xfrm>
              <a:off x="2612232" y="3517153"/>
              <a:ext cx="809624" cy="76944"/>
              <a:chOff x="2612232" y="5269753"/>
              <a:chExt cx="809624" cy="76944"/>
            </a:xfrm>
          </p:grpSpPr>
          <p:sp>
            <p:nvSpPr>
              <p:cNvPr id="330" name="TextBox 32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31" name="TextBox 33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32" name="TextBox 33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0" name="Group 104"/>
            <p:cNvGrpSpPr/>
            <p:nvPr/>
          </p:nvGrpSpPr>
          <p:grpSpPr>
            <a:xfrm>
              <a:off x="3710697" y="3517153"/>
              <a:ext cx="809624" cy="76944"/>
              <a:chOff x="2612232" y="5269753"/>
              <a:chExt cx="809624" cy="76944"/>
            </a:xfrm>
          </p:grpSpPr>
          <p:sp>
            <p:nvSpPr>
              <p:cNvPr id="327" name="TextBox 326"/>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28" name="TextBox 327"/>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29" name="TextBox 328"/>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1" name="Group 108"/>
            <p:cNvGrpSpPr/>
            <p:nvPr/>
          </p:nvGrpSpPr>
          <p:grpSpPr>
            <a:xfrm>
              <a:off x="4815101" y="3517153"/>
              <a:ext cx="809624" cy="76944"/>
              <a:chOff x="2612232" y="5269753"/>
              <a:chExt cx="809624" cy="76944"/>
            </a:xfrm>
          </p:grpSpPr>
          <p:sp>
            <p:nvSpPr>
              <p:cNvPr id="324" name="TextBox 32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25" name="TextBox 324"/>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26" name="TextBox 325"/>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2" name="Group 112"/>
            <p:cNvGrpSpPr/>
            <p:nvPr/>
          </p:nvGrpSpPr>
          <p:grpSpPr>
            <a:xfrm>
              <a:off x="5907972" y="3517153"/>
              <a:ext cx="809624" cy="76944"/>
              <a:chOff x="2612232" y="5269753"/>
              <a:chExt cx="809624" cy="76944"/>
            </a:xfrm>
          </p:grpSpPr>
          <p:sp>
            <p:nvSpPr>
              <p:cNvPr id="321" name="TextBox 320"/>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22" name="TextBox 321"/>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23" name="TextBox 322"/>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3" name="Group 116"/>
            <p:cNvGrpSpPr/>
            <p:nvPr/>
          </p:nvGrpSpPr>
          <p:grpSpPr>
            <a:xfrm>
              <a:off x="7006441" y="3517153"/>
              <a:ext cx="809624" cy="76944"/>
              <a:chOff x="2612232" y="5269753"/>
              <a:chExt cx="809624" cy="76944"/>
            </a:xfrm>
          </p:grpSpPr>
          <p:sp>
            <p:nvSpPr>
              <p:cNvPr id="318" name="TextBox 317"/>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19" name="TextBox 318"/>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20" name="TextBox 319"/>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4" name="Group 219"/>
            <p:cNvGrpSpPr/>
            <p:nvPr/>
          </p:nvGrpSpPr>
          <p:grpSpPr>
            <a:xfrm>
              <a:off x="2475260" y="5467207"/>
              <a:ext cx="4494847" cy="669458"/>
              <a:chOff x="2475260" y="5467207"/>
              <a:chExt cx="4494847" cy="669458"/>
            </a:xfrm>
          </p:grpSpPr>
          <p:grpSp>
            <p:nvGrpSpPr>
              <p:cNvPr id="258" name="Group 147"/>
              <p:cNvGrpSpPr/>
              <p:nvPr/>
            </p:nvGrpSpPr>
            <p:grpSpPr>
              <a:xfrm>
                <a:off x="2475260" y="5467207"/>
                <a:ext cx="106136" cy="669458"/>
                <a:chOff x="4682551" y="5467207"/>
                <a:chExt cx="106136" cy="669458"/>
              </a:xfrm>
            </p:grpSpPr>
            <p:sp>
              <p:nvSpPr>
                <p:cNvPr id="307" name="TextBox 14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08" name="TextBox 14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09" name="TextBox 15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10" name="TextBox 15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11" name="TextBox 310"/>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12" name="TextBox 311"/>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13" name="TextBox 312"/>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14" name="TextBox 313"/>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15" name="TextBox 314"/>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16" name="TextBox 315"/>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17" name="TextBox 316"/>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59" name="Group 171"/>
              <p:cNvGrpSpPr/>
              <p:nvPr/>
            </p:nvGrpSpPr>
            <p:grpSpPr>
              <a:xfrm>
                <a:off x="6863971" y="5467207"/>
                <a:ext cx="106136" cy="669458"/>
                <a:chOff x="4682551" y="5467207"/>
                <a:chExt cx="106136" cy="669458"/>
              </a:xfrm>
            </p:grpSpPr>
            <p:sp>
              <p:nvSpPr>
                <p:cNvPr id="296" name="TextBox 295"/>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97" name="TextBox 296"/>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98" name="TextBox 297"/>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99" name="TextBox 298"/>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00" name="TextBox 299"/>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01" name="TextBox 300"/>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02" name="TextBox 301"/>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03" name="TextBox 302"/>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04" name="TextBox 303"/>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05" name="TextBox 304"/>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06" name="TextBox 305"/>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60" name="Group 183"/>
              <p:cNvGrpSpPr/>
              <p:nvPr/>
            </p:nvGrpSpPr>
            <p:grpSpPr>
              <a:xfrm>
                <a:off x="3572438" y="5467207"/>
                <a:ext cx="106136" cy="669458"/>
                <a:chOff x="4682551" y="5467207"/>
                <a:chExt cx="106136" cy="669458"/>
              </a:xfrm>
            </p:grpSpPr>
            <p:sp>
              <p:nvSpPr>
                <p:cNvPr id="285" name="TextBox 284"/>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86" name="TextBox 285"/>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87" name="TextBox 286"/>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88" name="TextBox 287"/>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89" name="TextBox 288"/>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90" name="TextBox 289"/>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91" name="TextBox 290"/>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92" name="TextBox 291"/>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93" name="TextBox 292"/>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94" name="TextBox 293"/>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95" name="TextBox 294"/>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61" name="Group 195"/>
              <p:cNvGrpSpPr/>
              <p:nvPr/>
            </p:nvGrpSpPr>
            <p:grpSpPr>
              <a:xfrm>
                <a:off x="4669616" y="5467207"/>
                <a:ext cx="106136" cy="669458"/>
                <a:chOff x="4682551" y="5467207"/>
                <a:chExt cx="106136" cy="669458"/>
              </a:xfrm>
            </p:grpSpPr>
            <p:sp>
              <p:nvSpPr>
                <p:cNvPr id="274" name="TextBox 273"/>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75" name="TextBox 274"/>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76" name="TextBox 275"/>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77" name="TextBox 276"/>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78" name="TextBox 277"/>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79" name="TextBox 278"/>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80" name="TextBox 279"/>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81" name="TextBox 280"/>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82" name="TextBox 281"/>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83" name="TextBox 282"/>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84" name="TextBox 283"/>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62" name="Group 207"/>
              <p:cNvGrpSpPr/>
              <p:nvPr/>
            </p:nvGrpSpPr>
            <p:grpSpPr>
              <a:xfrm>
                <a:off x="5766794" y="5467207"/>
                <a:ext cx="106136" cy="669458"/>
                <a:chOff x="4682551" y="5467207"/>
                <a:chExt cx="106136" cy="669458"/>
              </a:xfrm>
            </p:grpSpPr>
            <p:sp>
              <p:nvSpPr>
                <p:cNvPr id="263" name="TextBox 20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64" name="TextBox 20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65" name="TextBox 21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66" name="TextBox 21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67" name="TextBox 26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68" name="TextBox 26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69" name="TextBox 26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70" name="TextBox 26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71" name="TextBox 27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72" name="TextBox 27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73" name="TextBox 27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75" name="Group 220"/>
            <p:cNvGrpSpPr/>
            <p:nvPr/>
          </p:nvGrpSpPr>
          <p:grpSpPr>
            <a:xfrm>
              <a:off x="2475260" y="2851922"/>
              <a:ext cx="4494847" cy="669458"/>
              <a:chOff x="2475260" y="5467207"/>
              <a:chExt cx="4494847" cy="669458"/>
            </a:xfrm>
          </p:grpSpPr>
          <p:grpSp>
            <p:nvGrpSpPr>
              <p:cNvPr id="198" name="Group 221"/>
              <p:cNvGrpSpPr/>
              <p:nvPr/>
            </p:nvGrpSpPr>
            <p:grpSpPr>
              <a:xfrm>
                <a:off x="2475260" y="5467207"/>
                <a:ext cx="106136" cy="669458"/>
                <a:chOff x="4682551" y="5467207"/>
                <a:chExt cx="106136" cy="669458"/>
              </a:xfrm>
            </p:grpSpPr>
            <p:sp>
              <p:nvSpPr>
                <p:cNvPr id="247" name="TextBox 246"/>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48" name="TextBox 247"/>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49" name="TextBox 248"/>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50" name="TextBox 249"/>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51" name="TextBox 250"/>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52" name="TextBox 251"/>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53" name="TextBox 252"/>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54" name="TextBox 253"/>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55" name="TextBox 254"/>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56" name="TextBox 255"/>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57" name="TextBox 256"/>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99" name="Group 222"/>
              <p:cNvGrpSpPr/>
              <p:nvPr/>
            </p:nvGrpSpPr>
            <p:grpSpPr>
              <a:xfrm>
                <a:off x="6863971" y="5467207"/>
                <a:ext cx="106136" cy="669458"/>
                <a:chOff x="4682551" y="5467207"/>
                <a:chExt cx="106136" cy="669458"/>
              </a:xfrm>
            </p:grpSpPr>
            <p:sp>
              <p:nvSpPr>
                <p:cNvPr id="236" name="TextBox 235"/>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37" name="TextBox 236"/>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38" name="TextBox 237"/>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39" name="TextBox 238"/>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40" name="TextBox 239"/>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41" name="TextBox 240"/>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42" name="TextBox 241"/>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43" name="TextBox 242"/>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44" name="TextBox 243"/>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45" name="TextBox 244"/>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46" name="TextBox 245"/>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00" name="Group 223"/>
              <p:cNvGrpSpPr/>
              <p:nvPr/>
            </p:nvGrpSpPr>
            <p:grpSpPr>
              <a:xfrm>
                <a:off x="3572438" y="5467207"/>
                <a:ext cx="106136" cy="669458"/>
                <a:chOff x="4682551" y="5467207"/>
                <a:chExt cx="106136" cy="669458"/>
              </a:xfrm>
            </p:grpSpPr>
            <p:sp>
              <p:nvSpPr>
                <p:cNvPr id="225" name="TextBox 224"/>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26" name="TextBox 225"/>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27" name="TextBox 226"/>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28" name="TextBox 227"/>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29" name="TextBox 228"/>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30" name="TextBox 229"/>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31" name="TextBox 230"/>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32" name="TextBox 231"/>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33" name="TextBox 232"/>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34" name="TextBox 233"/>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35" name="TextBox 234"/>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01" name="Group 224"/>
              <p:cNvGrpSpPr/>
              <p:nvPr/>
            </p:nvGrpSpPr>
            <p:grpSpPr>
              <a:xfrm>
                <a:off x="4669616" y="5467207"/>
                <a:ext cx="106136" cy="669458"/>
                <a:chOff x="4682551" y="5467207"/>
                <a:chExt cx="106136" cy="669458"/>
              </a:xfrm>
            </p:grpSpPr>
            <p:sp>
              <p:nvSpPr>
                <p:cNvPr id="214" name="TextBox 213"/>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15" name="TextBox 214"/>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16" name="TextBox 215"/>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17" name="TextBox 216"/>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18" name="TextBox 217"/>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19" name="TextBox 218"/>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20" name="TextBox 219"/>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21" name="TextBox 220"/>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22" name="TextBox 221"/>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23" name="TextBox 222"/>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24" name="TextBox 223"/>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02" name="Group 225"/>
              <p:cNvGrpSpPr/>
              <p:nvPr/>
            </p:nvGrpSpPr>
            <p:grpSpPr>
              <a:xfrm>
                <a:off x="5766794" y="5467207"/>
                <a:ext cx="106136" cy="669458"/>
                <a:chOff x="4682551" y="5467207"/>
                <a:chExt cx="106136" cy="669458"/>
              </a:xfrm>
            </p:grpSpPr>
            <p:sp>
              <p:nvSpPr>
                <p:cNvPr id="203" name="TextBox 20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04" name="TextBox 20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05" name="TextBox 20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06" name="TextBox 20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07" name="TextBox 20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08" name="TextBox 20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09" name="TextBox 20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10" name="TextBox 20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11" name="TextBox 21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12" name="TextBox 21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13" name="TextBox 21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76" name="Group 281"/>
            <p:cNvGrpSpPr/>
            <p:nvPr/>
          </p:nvGrpSpPr>
          <p:grpSpPr>
            <a:xfrm>
              <a:off x="2475260" y="3723684"/>
              <a:ext cx="4494847" cy="669458"/>
              <a:chOff x="2475260" y="5467207"/>
              <a:chExt cx="4494847" cy="669458"/>
            </a:xfrm>
          </p:grpSpPr>
          <p:grpSp>
            <p:nvGrpSpPr>
              <p:cNvPr id="138" name="Group 282"/>
              <p:cNvGrpSpPr/>
              <p:nvPr/>
            </p:nvGrpSpPr>
            <p:grpSpPr>
              <a:xfrm>
                <a:off x="2475260" y="5467207"/>
                <a:ext cx="106136" cy="669458"/>
                <a:chOff x="4682551" y="5467207"/>
                <a:chExt cx="106136" cy="669458"/>
              </a:xfrm>
            </p:grpSpPr>
            <p:sp>
              <p:nvSpPr>
                <p:cNvPr id="187" name="TextBox 186"/>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88" name="TextBox 187"/>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89" name="TextBox 188"/>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90" name="TextBox 189"/>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91" name="TextBox 190"/>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92" name="TextBox 191"/>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93" name="TextBox 192"/>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94" name="TextBox 193"/>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95" name="TextBox 194"/>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96" name="TextBox 195"/>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97" name="TextBox 196"/>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39" name="Group 283"/>
              <p:cNvGrpSpPr/>
              <p:nvPr/>
            </p:nvGrpSpPr>
            <p:grpSpPr>
              <a:xfrm>
                <a:off x="6863971" y="5467207"/>
                <a:ext cx="106136" cy="669458"/>
                <a:chOff x="4682551" y="5467207"/>
                <a:chExt cx="106136" cy="669458"/>
              </a:xfrm>
            </p:grpSpPr>
            <p:sp>
              <p:nvSpPr>
                <p:cNvPr id="176" name="TextBox 175"/>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77" name="TextBox 176"/>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78" name="TextBox 177"/>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79" name="TextBox 178"/>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80" name="TextBox 179"/>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81" name="TextBox 180"/>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82" name="TextBox 181"/>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83" name="TextBox 182"/>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84" name="TextBox 183"/>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85" name="TextBox 184"/>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86" name="TextBox 185"/>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40" name="Group 284"/>
              <p:cNvGrpSpPr/>
              <p:nvPr/>
            </p:nvGrpSpPr>
            <p:grpSpPr>
              <a:xfrm>
                <a:off x="3572438" y="5467207"/>
                <a:ext cx="106136" cy="669458"/>
                <a:chOff x="4682551" y="5467207"/>
                <a:chExt cx="106136" cy="669458"/>
              </a:xfrm>
            </p:grpSpPr>
            <p:sp>
              <p:nvSpPr>
                <p:cNvPr id="165" name="TextBox 164"/>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66" name="TextBox 165"/>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67" name="TextBox 166"/>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68" name="TextBox 167"/>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69" name="TextBox 168"/>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70" name="TextBox 169"/>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71" name="TextBox 170"/>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72" name="TextBox 171"/>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73" name="TextBox 172"/>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74" name="TextBox 173"/>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75" name="TextBox 174"/>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41" name="Group 285"/>
              <p:cNvGrpSpPr/>
              <p:nvPr/>
            </p:nvGrpSpPr>
            <p:grpSpPr>
              <a:xfrm>
                <a:off x="4669616" y="5467207"/>
                <a:ext cx="106136" cy="669458"/>
                <a:chOff x="4682551" y="5467207"/>
                <a:chExt cx="106136" cy="669458"/>
              </a:xfrm>
            </p:grpSpPr>
            <p:sp>
              <p:nvSpPr>
                <p:cNvPr id="154" name="TextBox 153"/>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55" name="TextBox 154"/>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56" name="TextBox 155"/>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57" name="TextBox 156"/>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58" name="TextBox 157"/>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59" name="TextBox 158"/>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60" name="TextBox 159"/>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61" name="TextBox 160"/>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62" name="TextBox 161"/>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63" name="TextBox 162"/>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64" name="TextBox 163"/>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42" name="Group 286"/>
              <p:cNvGrpSpPr/>
              <p:nvPr/>
            </p:nvGrpSpPr>
            <p:grpSpPr>
              <a:xfrm>
                <a:off x="5766794" y="5467207"/>
                <a:ext cx="106136" cy="669458"/>
                <a:chOff x="4682551" y="5467207"/>
                <a:chExt cx="106136" cy="669458"/>
              </a:xfrm>
            </p:grpSpPr>
            <p:sp>
              <p:nvSpPr>
                <p:cNvPr id="143" name="TextBox 14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44" name="TextBox 14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45" name="TextBox 14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46" name="TextBox 14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47" name="TextBox 14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48" name="TextBox 14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49" name="TextBox 14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50" name="TextBox 14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51" name="TextBox 15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52" name="TextBox 15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53" name="TextBox 15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77" name="Group 342"/>
            <p:cNvGrpSpPr/>
            <p:nvPr/>
          </p:nvGrpSpPr>
          <p:grpSpPr>
            <a:xfrm>
              <a:off x="2475260" y="4595446"/>
              <a:ext cx="4494847" cy="669458"/>
              <a:chOff x="2475260" y="5467207"/>
              <a:chExt cx="4494847" cy="669458"/>
            </a:xfrm>
          </p:grpSpPr>
          <p:grpSp>
            <p:nvGrpSpPr>
              <p:cNvPr id="78" name="Group 343"/>
              <p:cNvGrpSpPr/>
              <p:nvPr/>
            </p:nvGrpSpPr>
            <p:grpSpPr>
              <a:xfrm>
                <a:off x="2475260" y="5467207"/>
                <a:ext cx="106136" cy="669458"/>
                <a:chOff x="4682551" y="5467207"/>
                <a:chExt cx="106136" cy="669458"/>
              </a:xfrm>
            </p:grpSpPr>
            <p:sp>
              <p:nvSpPr>
                <p:cNvPr id="127" name="TextBox 126"/>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28" name="TextBox 127"/>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29" name="TextBox 128"/>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30" name="TextBox 129"/>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31" name="TextBox 130"/>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32" name="TextBox 131"/>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33" name="TextBox 132"/>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34" name="TextBox 133"/>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35" name="TextBox 134"/>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36" name="TextBox 135"/>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37" name="TextBox 136"/>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79" name="Group 344"/>
              <p:cNvGrpSpPr/>
              <p:nvPr/>
            </p:nvGrpSpPr>
            <p:grpSpPr>
              <a:xfrm>
                <a:off x="6863971" y="5467207"/>
                <a:ext cx="106136" cy="669458"/>
                <a:chOff x="4682551" y="5467207"/>
                <a:chExt cx="106136" cy="669458"/>
              </a:xfrm>
            </p:grpSpPr>
            <p:sp>
              <p:nvSpPr>
                <p:cNvPr id="116" name="TextBox 115"/>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17" name="TextBox 116"/>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18" name="TextBox 117"/>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19" name="TextBox 118"/>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20" name="TextBox 119"/>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21" name="TextBox 120"/>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22" name="TextBox 121"/>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23" name="TextBox 122"/>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24" name="TextBox 123"/>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25" name="TextBox 124"/>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26" name="TextBox 125"/>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80" name="Group 345"/>
              <p:cNvGrpSpPr/>
              <p:nvPr/>
            </p:nvGrpSpPr>
            <p:grpSpPr>
              <a:xfrm>
                <a:off x="3572438" y="5467207"/>
                <a:ext cx="106136" cy="669458"/>
                <a:chOff x="4682551" y="5467207"/>
                <a:chExt cx="106136" cy="669458"/>
              </a:xfrm>
            </p:grpSpPr>
            <p:sp>
              <p:nvSpPr>
                <p:cNvPr id="105" name="TextBox 104"/>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06" name="TextBox 105"/>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07" name="TextBox 106"/>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08" name="TextBox 107"/>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09" name="TextBox 108"/>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10" name="TextBox 109"/>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11" name="TextBox 110"/>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12" name="TextBox 111"/>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13" name="TextBox 112"/>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14" name="TextBox 113"/>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15" name="TextBox 114"/>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81" name="Group 346"/>
              <p:cNvGrpSpPr/>
              <p:nvPr/>
            </p:nvGrpSpPr>
            <p:grpSpPr>
              <a:xfrm>
                <a:off x="4669616" y="5467207"/>
                <a:ext cx="106136" cy="669458"/>
                <a:chOff x="4682551" y="5467207"/>
                <a:chExt cx="106136" cy="669458"/>
              </a:xfrm>
            </p:grpSpPr>
            <p:sp>
              <p:nvSpPr>
                <p:cNvPr id="94" name="TextBox 93"/>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95" name="TextBox 94"/>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96" name="TextBox 95"/>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97" name="TextBox 96"/>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98" name="TextBox 97"/>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99" name="TextBox 98"/>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00" name="TextBox 99"/>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01" name="TextBox 100"/>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02" name="TextBox 101"/>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03" name="TextBox 102"/>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04" name="TextBox 103"/>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82" name="Group 347"/>
              <p:cNvGrpSpPr/>
              <p:nvPr/>
            </p:nvGrpSpPr>
            <p:grpSpPr>
              <a:xfrm>
                <a:off x="5766794" y="5467207"/>
                <a:ext cx="106136" cy="669458"/>
                <a:chOff x="4682551" y="5467207"/>
                <a:chExt cx="106136" cy="669458"/>
              </a:xfrm>
            </p:grpSpPr>
            <p:sp>
              <p:nvSpPr>
                <p:cNvPr id="83" name="TextBox 8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84" name="TextBox 8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85" name="TextBox 8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86" name="TextBox 8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87" name="TextBox 8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88" name="TextBox 8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89" name="TextBox 8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90" name="TextBox 8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91" name="TextBox 9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92" name="TextBox 9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93" name="TextBox 9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28</a:t>
            </a:fld>
            <a:endParaRPr lang="en-US" dirty="0">
              <a:solidFill>
                <a:srgbClr val="FFFFFF"/>
              </a:solidFill>
            </a:endParaRPr>
          </a:p>
        </p:txBody>
      </p:sp>
      <p:sp>
        <p:nvSpPr>
          <p:cNvPr id="4" name="Title 3"/>
          <p:cNvSpPr>
            <a:spLocks noGrp="1"/>
          </p:cNvSpPr>
          <p:nvPr>
            <p:ph type="title"/>
          </p:nvPr>
        </p:nvSpPr>
        <p:spPr>
          <a:xfrm>
            <a:off x="381000" y="85725"/>
            <a:ext cx="8382000" cy="857250"/>
          </a:xfrm>
        </p:spPr>
        <p:txBody>
          <a:bodyPr/>
          <a:lstStyle/>
          <a:p>
            <a:r>
              <a:rPr lang="en-US" dirty="0" smtClean="0"/>
              <a:t>Trends – VPL count</a:t>
            </a:r>
            <a:endParaRPr lang="en-US" dirty="0"/>
          </a:p>
        </p:txBody>
      </p:sp>
      <p:pic>
        <p:nvPicPr>
          <p:cNvPr id="6" name="Picture 4"/>
          <p:cNvPicPr>
            <a:picLocks noChangeAspect="1" noChangeArrowheads="1"/>
          </p:cNvPicPr>
          <p:nvPr/>
        </p:nvPicPr>
        <p:blipFill>
          <a:blip r:embed="rId4" cstate="print"/>
          <a:srcRect/>
          <a:stretch>
            <a:fillRect/>
          </a:stretch>
        </p:blipFill>
        <p:spPr bwMode="auto">
          <a:xfrm>
            <a:off x="2438400" y="1082089"/>
            <a:ext cx="5410200" cy="108550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457200" y="2819400"/>
            <a:ext cx="854263" cy="3429000"/>
          </a:xfrm>
          <a:prstGeom prst="rect">
            <a:avLst/>
          </a:prstGeom>
          <a:noFill/>
          <a:ln w="9525">
            <a:noFill/>
            <a:miter lim="800000"/>
            <a:headEnd/>
            <a:tailEnd/>
          </a:ln>
        </p:spPr>
      </p:pic>
      <p:cxnSp>
        <p:nvCxnSpPr>
          <p:cNvPr id="23" name="Straight Connector 22"/>
          <p:cNvCxnSpPr/>
          <p:nvPr/>
        </p:nvCxnSpPr>
        <p:spPr bwMode="auto">
          <a:xfrm rot="10800000">
            <a:off x="1371600" y="3671248"/>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rot="10800000">
            <a:off x="1371600" y="28194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rot="10800000">
            <a:off x="1371600" y="4550392"/>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rot="10800000">
            <a:off x="1371600" y="54102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rot="10800000">
            <a:off x="1371600" y="62484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5" name="Down Arrow 24"/>
          <p:cNvSpPr/>
          <p:nvPr/>
        </p:nvSpPr>
        <p:spPr bwMode="auto">
          <a:xfrm rot="16200000">
            <a:off x="2889581" y="5009512"/>
            <a:ext cx="251260" cy="873203"/>
          </a:xfrm>
          <a:prstGeom prst="downArrow">
            <a:avLst>
              <a:gd name="adj1" fmla="val 50000"/>
              <a:gd name="adj2" fmla="val 74480"/>
            </a:avLst>
          </a:prstGeom>
          <a:gradFill flip="none" rotWithShape="1">
            <a:gsLst>
              <a:gs pos="10000">
                <a:srgbClr val="FF4000"/>
              </a:gs>
              <a:gs pos="80000">
                <a:srgbClr val="40C080"/>
              </a:gs>
            </a:gsLst>
            <a:lin ang="6600000" scaled="0"/>
            <a:tileRect/>
          </a:gradFill>
          <a:ln w="28575">
            <a:solidFill>
              <a:schemeClr val="bg1">
                <a:lumMod val="75000"/>
                <a:lumOff val="25000"/>
              </a:schemeClr>
            </a:solidFill>
            <a:headEnd type="none" w="med" len="med"/>
            <a:tailEnd type="none" w="med" len="med"/>
          </a:ln>
          <a:effectLst>
            <a:outerShdw blurRad="50800" dist="38100" dir="8100000" algn="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chemeClr val="bg1"/>
              </a:solidFill>
              <a:latin typeface="Arial" charset="0"/>
            </a:endParaRPr>
          </a:p>
        </p:txBody>
      </p:sp>
      <p:cxnSp>
        <p:nvCxnSpPr>
          <p:cNvPr id="57" name="Straight Connector 56"/>
          <p:cNvCxnSpPr/>
          <p:nvPr/>
        </p:nvCxnSpPr>
        <p:spPr bwMode="auto">
          <a:xfrm rot="5400000">
            <a:off x="32385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5400000">
            <a:off x="4346244"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a:off x="5434652"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rot="5400000">
            <a:off x="6501452"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1" name="Straight Connector 60"/>
          <p:cNvCxnSpPr/>
          <p:nvPr/>
        </p:nvCxnSpPr>
        <p:spPr bwMode="auto">
          <a:xfrm rot="5400000">
            <a:off x="75819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2" name="Straight Connector 61"/>
          <p:cNvCxnSpPr/>
          <p:nvPr/>
        </p:nvCxnSpPr>
        <p:spPr bwMode="auto">
          <a:xfrm rot="5400000">
            <a:off x="21717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79" name="Down Arrow 378"/>
          <p:cNvSpPr/>
          <p:nvPr/>
        </p:nvSpPr>
        <p:spPr bwMode="auto">
          <a:xfrm rot="16200000">
            <a:off x="3992958" y="5009512"/>
            <a:ext cx="251260" cy="873203"/>
          </a:xfrm>
          <a:prstGeom prst="downArrow">
            <a:avLst>
              <a:gd name="adj1" fmla="val 50000"/>
              <a:gd name="adj2" fmla="val 74480"/>
            </a:avLst>
          </a:prstGeom>
          <a:gradFill flip="none" rotWithShape="1">
            <a:gsLst>
              <a:gs pos="10000">
                <a:srgbClr val="FF4000"/>
              </a:gs>
              <a:gs pos="80000">
                <a:srgbClr val="40C080"/>
              </a:gs>
            </a:gsLst>
            <a:lin ang="6600000" scaled="0"/>
            <a:tileRect/>
          </a:gradFill>
          <a:ln w="28575">
            <a:solidFill>
              <a:schemeClr val="bg1">
                <a:lumMod val="75000"/>
                <a:lumOff val="25000"/>
              </a:schemeClr>
            </a:solidFill>
            <a:headEnd type="none" w="med" len="med"/>
            <a:tailEnd type="none" w="med" len="med"/>
          </a:ln>
          <a:effectLst>
            <a:outerShdw blurRad="50800" dist="38100" dir="8100000" algn="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chemeClr val="bg1"/>
              </a:solidFill>
              <a:latin typeface="Arial" charset="0"/>
            </a:endParaRPr>
          </a:p>
        </p:txBody>
      </p:sp>
      <p:sp>
        <p:nvSpPr>
          <p:cNvPr id="380" name="Down Arrow 379"/>
          <p:cNvSpPr/>
          <p:nvPr/>
        </p:nvSpPr>
        <p:spPr bwMode="auto">
          <a:xfrm rot="16200000">
            <a:off x="5090239" y="5009512"/>
            <a:ext cx="251260" cy="873203"/>
          </a:xfrm>
          <a:prstGeom prst="downArrow">
            <a:avLst>
              <a:gd name="adj1" fmla="val 50000"/>
              <a:gd name="adj2" fmla="val 74480"/>
            </a:avLst>
          </a:prstGeom>
          <a:gradFill flip="none" rotWithShape="1">
            <a:gsLst>
              <a:gs pos="10000">
                <a:srgbClr val="FF4000"/>
              </a:gs>
              <a:gs pos="80000">
                <a:srgbClr val="40C080"/>
              </a:gs>
            </a:gsLst>
            <a:lin ang="6600000" scaled="0"/>
            <a:tileRect/>
          </a:gradFill>
          <a:ln w="28575">
            <a:solidFill>
              <a:schemeClr val="bg1">
                <a:lumMod val="75000"/>
                <a:lumOff val="25000"/>
              </a:schemeClr>
            </a:solidFill>
            <a:headEnd type="none" w="med" len="med"/>
            <a:tailEnd type="none" w="med" len="med"/>
          </a:ln>
          <a:effectLst>
            <a:outerShdw blurRad="50800" dist="38100" dir="8100000" algn="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chemeClr val="bg1"/>
              </a:solidFill>
              <a:latin typeface="Arial" charset="0"/>
            </a:endParaRPr>
          </a:p>
        </p:txBody>
      </p:sp>
      <p:sp>
        <p:nvSpPr>
          <p:cNvPr id="381" name="Down Arrow 380"/>
          <p:cNvSpPr/>
          <p:nvPr/>
        </p:nvSpPr>
        <p:spPr bwMode="auto">
          <a:xfrm rot="16200000">
            <a:off x="6199712" y="5009512"/>
            <a:ext cx="251260" cy="873203"/>
          </a:xfrm>
          <a:prstGeom prst="downArrow">
            <a:avLst>
              <a:gd name="adj1" fmla="val 50000"/>
              <a:gd name="adj2" fmla="val 74480"/>
            </a:avLst>
          </a:prstGeom>
          <a:gradFill flip="none" rotWithShape="1">
            <a:gsLst>
              <a:gs pos="10000">
                <a:srgbClr val="FF4000"/>
              </a:gs>
              <a:gs pos="80000">
                <a:srgbClr val="40C080"/>
              </a:gs>
            </a:gsLst>
            <a:lin ang="6600000" scaled="0"/>
            <a:tileRect/>
          </a:gradFill>
          <a:ln w="28575">
            <a:solidFill>
              <a:schemeClr val="bg1">
                <a:lumMod val="75000"/>
                <a:lumOff val="25000"/>
              </a:schemeClr>
            </a:solidFill>
            <a:headEnd type="none" w="med" len="med"/>
            <a:tailEnd type="none" w="med" len="med"/>
          </a:ln>
          <a:effectLst>
            <a:outerShdw blurRad="50800" dist="38100" dir="8100000" algn="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chemeClr val="bg1"/>
              </a:solidFill>
              <a:latin typeface="Arial" charset="0"/>
            </a:endParaRPr>
          </a:p>
        </p:txBody>
      </p:sp>
      <p:sp>
        <p:nvSpPr>
          <p:cNvPr id="382" name="Down Arrow 381"/>
          <p:cNvSpPr/>
          <p:nvPr/>
        </p:nvSpPr>
        <p:spPr bwMode="auto">
          <a:xfrm rot="16200000">
            <a:off x="7284801" y="5009512"/>
            <a:ext cx="251260" cy="873203"/>
          </a:xfrm>
          <a:prstGeom prst="downArrow">
            <a:avLst>
              <a:gd name="adj1" fmla="val 50000"/>
              <a:gd name="adj2" fmla="val 74480"/>
            </a:avLst>
          </a:prstGeom>
          <a:gradFill flip="none" rotWithShape="1">
            <a:gsLst>
              <a:gs pos="10000">
                <a:srgbClr val="FF4000"/>
              </a:gs>
              <a:gs pos="80000">
                <a:srgbClr val="40C080"/>
              </a:gs>
            </a:gsLst>
            <a:lin ang="6600000" scaled="0"/>
            <a:tileRect/>
          </a:gradFill>
          <a:ln w="28575">
            <a:solidFill>
              <a:schemeClr val="bg1">
                <a:lumMod val="75000"/>
                <a:lumOff val="25000"/>
              </a:schemeClr>
            </a:solidFill>
            <a:headEnd type="none" w="med" len="med"/>
            <a:tailEnd type="none" w="med" len="med"/>
          </a:ln>
          <a:effectLst>
            <a:outerShdw blurRad="50800" dist="38100" dir="8100000" algn="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chemeClr val="bg1"/>
              </a:solidFill>
              <a:latin typeface="Arial" charset="0"/>
            </a:endParaRPr>
          </a:p>
        </p:txBody>
      </p:sp>
      <p:sp>
        <p:nvSpPr>
          <p:cNvPr id="383" name="Down Arrow 382"/>
          <p:cNvSpPr/>
          <p:nvPr/>
        </p:nvSpPr>
        <p:spPr bwMode="auto">
          <a:xfrm rot="16200000">
            <a:off x="2889582" y="4140832"/>
            <a:ext cx="251260" cy="873203"/>
          </a:xfrm>
          <a:prstGeom prst="downArrow">
            <a:avLst>
              <a:gd name="adj1" fmla="val 50000"/>
              <a:gd name="adj2" fmla="val 74480"/>
            </a:avLst>
          </a:prstGeom>
          <a:gradFill flip="none" rotWithShape="1">
            <a:gsLst>
              <a:gs pos="10000">
                <a:srgbClr val="FF4000"/>
              </a:gs>
              <a:gs pos="80000">
                <a:srgbClr val="40C080"/>
              </a:gs>
            </a:gsLst>
            <a:lin ang="6600000" scaled="0"/>
            <a:tileRect/>
          </a:gradFill>
          <a:ln w="28575">
            <a:solidFill>
              <a:schemeClr val="bg1">
                <a:lumMod val="75000"/>
                <a:lumOff val="25000"/>
              </a:schemeClr>
            </a:solidFill>
            <a:headEnd type="none" w="med" len="med"/>
            <a:tailEnd type="none" w="med" len="med"/>
          </a:ln>
          <a:effectLst>
            <a:outerShdw blurRad="50800" dist="38100" dir="8100000" algn="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chemeClr val="bg1"/>
              </a:solidFill>
              <a:latin typeface="Arial" charset="0"/>
            </a:endParaRPr>
          </a:p>
        </p:txBody>
      </p:sp>
      <p:sp>
        <p:nvSpPr>
          <p:cNvPr id="384" name="Down Arrow 383"/>
          <p:cNvSpPr/>
          <p:nvPr/>
        </p:nvSpPr>
        <p:spPr bwMode="auto">
          <a:xfrm rot="16200000">
            <a:off x="3992959" y="4140832"/>
            <a:ext cx="251260" cy="873203"/>
          </a:xfrm>
          <a:prstGeom prst="downArrow">
            <a:avLst>
              <a:gd name="adj1" fmla="val 50000"/>
              <a:gd name="adj2" fmla="val 74480"/>
            </a:avLst>
          </a:prstGeom>
          <a:gradFill flip="none" rotWithShape="1">
            <a:gsLst>
              <a:gs pos="10000">
                <a:srgbClr val="FF4000"/>
              </a:gs>
              <a:gs pos="80000">
                <a:srgbClr val="40C080"/>
              </a:gs>
            </a:gsLst>
            <a:lin ang="6600000" scaled="0"/>
            <a:tileRect/>
          </a:gradFill>
          <a:ln w="28575">
            <a:solidFill>
              <a:schemeClr val="bg1">
                <a:lumMod val="75000"/>
                <a:lumOff val="25000"/>
              </a:schemeClr>
            </a:solidFill>
            <a:headEnd type="none" w="med" len="med"/>
            <a:tailEnd type="none" w="med" len="med"/>
          </a:ln>
          <a:effectLst>
            <a:outerShdw blurRad="50800" dist="38100" dir="8100000" algn="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chemeClr val="bg1"/>
              </a:solidFill>
              <a:latin typeface="Arial" charset="0"/>
            </a:endParaRPr>
          </a:p>
        </p:txBody>
      </p:sp>
      <p:sp>
        <p:nvSpPr>
          <p:cNvPr id="385" name="Down Arrow 384"/>
          <p:cNvSpPr/>
          <p:nvPr/>
        </p:nvSpPr>
        <p:spPr bwMode="auto">
          <a:xfrm rot="16200000">
            <a:off x="5090240" y="4140832"/>
            <a:ext cx="251260" cy="873203"/>
          </a:xfrm>
          <a:prstGeom prst="downArrow">
            <a:avLst>
              <a:gd name="adj1" fmla="val 50000"/>
              <a:gd name="adj2" fmla="val 74480"/>
            </a:avLst>
          </a:prstGeom>
          <a:gradFill flip="none" rotWithShape="1">
            <a:gsLst>
              <a:gs pos="10000">
                <a:srgbClr val="FF4000"/>
              </a:gs>
              <a:gs pos="80000">
                <a:srgbClr val="40C080"/>
              </a:gs>
            </a:gsLst>
            <a:lin ang="6600000" scaled="0"/>
            <a:tileRect/>
          </a:gradFill>
          <a:ln w="28575">
            <a:solidFill>
              <a:schemeClr val="bg1">
                <a:lumMod val="75000"/>
                <a:lumOff val="25000"/>
              </a:schemeClr>
            </a:solidFill>
            <a:headEnd type="none" w="med" len="med"/>
            <a:tailEnd type="none" w="med" len="med"/>
          </a:ln>
          <a:effectLst>
            <a:outerShdw blurRad="50800" dist="38100" dir="8100000" algn="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chemeClr val="bg1"/>
              </a:solidFill>
              <a:latin typeface="Arial" charset="0"/>
            </a:endParaRPr>
          </a:p>
        </p:txBody>
      </p:sp>
      <p:sp>
        <p:nvSpPr>
          <p:cNvPr id="386" name="Down Arrow 385"/>
          <p:cNvSpPr/>
          <p:nvPr/>
        </p:nvSpPr>
        <p:spPr bwMode="auto">
          <a:xfrm rot="16200000">
            <a:off x="6199713" y="4140832"/>
            <a:ext cx="251260" cy="873203"/>
          </a:xfrm>
          <a:prstGeom prst="downArrow">
            <a:avLst>
              <a:gd name="adj1" fmla="val 50000"/>
              <a:gd name="adj2" fmla="val 74480"/>
            </a:avLst>
          </a:prstGeom>
          <a:gradFill flip="none" rotWithShape="1">
            <a:gsLst>
              <a:gs pos="10000">
                <a:srgbClr val="FF4000"/>
              </a:gs>
              <a:gs pos="80000">
                <a:srgbClr val="40C080"/>
              </a:gs>
            </a:gsLst>
            <a:lin ang="6600000" scaled="0"/>
            <a:tileRect/>
          </a:gradFill>
          <a:ln w="28575">
            <a:solidFill>
              <a:schemeClr val="bg1">
                <a:lumMod val="75000"/>
                <a:lumOff val="25000"/>
              </a:schemeClr>
            </a:solidFill>
            <a:headEnd type="none" w="med" len="med"/>
            <a:tailEnd type="none" w="med" len="med"/>
          </a:ln>
          <a:effectLst>
            <a:outerShdw blurRad="50800" dist="38100" dir="8100000" algn="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chemeClr val="bg1"/>
              </a:solidFill>
              <a:latin typeface="Arial" charset="0"/>
            </a:endParaRPr>
          </a:p>
        </p:txBody>
      </p:sp>
      <p:sp>
        <p:nvSpPr>
          <p:cNvPr id="387" name="Down Arrow 386"/>
          <p:cNvSpPr/>
          <p:nvPr/>
        </p:nvSpPr>
        <p:spPr bwMode="auto">
          <a:xfrm rot="16200000">
            <a:off x="7284802" y="4140832"/>
            <a:ext cx="251260" cy="873203"/>
          </a:xfrm>
          <a:prstGeom prst="downArrow">
            <a:avLst>
              <a:gd name="adj1" fmla="val 50000"/>
              <a:gd name="adj2" fmla="val 74480"/>
            </a:avLst>
          </a:prstGeom>
          <a:gradFill flip="none" rotWithShape="1">
            <a:gsLst>
              <a:gs pos="10000">
                <a:srgbClr val="FF4000"/>
              </a:gs>
              <a:gs pos="80000">
                <a:srgbClr val="40C080"/>
              </a:gs>
            </a:gsLst>
            <a:lin ang="6600000" scaled="0"/>
            <a:tileRect/>
          </a:gradFill>
          <a:ln w="28575">
            <a:solidFill>
              <a:schemeClr val="bg1">
                <a:lumMod val="75000"/>
                <a:lumOff val="25000"/>
              </a:schemeClr>
            </a:solidFill>
            <a:headEnd type="none" w="med" len="med"/>
            <a:tailEnd type="none" w="med" len="med"/>
          </a:ln>
          <a:effectLst>
            <a:outerShdw blurRad="50800" dist="38100" dir="8100000" algn="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chemeClr val="bg1"/>
              </a:solidFill>
              <a:latin typeface="Arial" charset="0"/>
            </a:endParaRPr>
          </a:p>
        </p:txBody>
      </p:sp>
      <p:sp>
        <p:nvSpPr>
          <p:cNvPr id="389" name="Down Arrow 388"/>
          <p:cNvSpPr/>
          <p:nvPr/>
        </p:nvSpPr>
        <p:spPr bwMode="auto">
          <a:xfrm rot="16200000">
            <a:off x="3992960" y="3287392"/>
            <a:ext cx="251260" cy="873203"/>
          </a:xfrm>
          <a:prstGeom prst="downArrow">
            <a:avLst>
              <a:gd name="adj1" fmla="val 50000"/>
              <a:gd name="adj2" fmla="val 74480"/>
            </a:avLst>
          </a:prstGeom>
          <a:gradFill flip="none" rotWithShape="1">
            <a:gsLst>
              <a:gs pos="10000">
                <a:srgbClr val="FF4000"/>
              </a:gs>
              <a:gs pos="80000">
                <a:srgbClr val="40C080"/>
              </a:gs>
            </a:gsLst>
            <a:lin ang="6600000" scaled="0"/>
            <a:tileRect/>
          </a:gradFill>
          <a:ln w="28575">
            <a:solidFill>
              <a:schemeClr val="bg1">
                <a:lumMod val="75000"/>
                <a:lumOff val="25000"/>
              </a:schemeClr>
            </a:solidFill>
            <a:headEnd type="none" w="med" len="med"/>
            <a:tailEnd type="none" w="med" len="med"/>
          </a:ln>
          <a:effectLst>
            <a:outerShdw blurRad="50800" dist="38100" dir="8100000" algn="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chemeClr val="bg1"/>
              </a:solidFill>
              <a:latin typeface="Arial" charset="0"/>
            </a:endParaRPr>
          </a:p>
        </p:txBody>
      </p:sp>
      <p:sp>
        <p:nvSpPr>
          <p:cNvPr id="390" name="Down Arrow 389"/>
          <p:cNvSpPr/>
          <p:nvPr/>
        </p:nvSpPr>
        <p:spPr bwMode="auto">
          <a:xfrm rot="16200000">
            <a:off x="5090241" y="3287392"/>
            <a:ext cx="251260" cy="873203"/>
          </a:xfrm>
          <a:prstGeom prst="downArrow">
            <a:avLst>
              <a:gd name="adj1" fmla="val 50000"/>
              <a:gd name="adj2" fmla="val 74480"/>
            </a:avLst>
          </a:prstGeom>
          <a:gradFill flip="none" rotWithShape="1">
            <a:gsLst>
              <a:gs pos="10000">
                <a:srgbClr val="FF4000"/>
              </a:gs>
              <a:gs pos="80000">
                <a:srgbClr val="40C080"/>
              </a:gs>
            </a:gsLst>
            <a:lin ang="6600000" scaled="0"/>
            <a:tileRect/>
          </a:gradFill>
          <a:ln w="28575">
            <a:solidFill>
              <a:schemeClr val="bg1">
                <a:lumMod val="75000"/>
                <a:lumOff val="25000"/>
              </a:schemeClr>
            </a:solidFill>
            <a:headEnd type="none" w="med" len="med"/>
            <a:tailEnd type="none" w="med" len="med"/>
          </a:ln>
          <a:effectLst>
            <a:outerShdw blurRad="50800" dist="38100" dir="8100000" algn="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chemeClr val="bg1"/>
              </a:solidFill>
              <a:latin typeface="Arial" charset="0"/>
            </a:endParaRPr>
          </a:p>
        </p:txBody>
      </p:sp>
      <p:sp>
        <p:nvSpPr>
          <p:cNvPr id="391" name="Down Arrow 390"/>
          <p:cNvSpPr/>
          <p:nvPr/>
        </p:nvSpPr>
        <p:spPr bwMode="auto">
          <a:xfrm rot="16200000">
            <a:off x="6199714" y="3287392"/>
            <a:ext cx="251260" cy="873203"/>
          </a:xfrm>
          <a:prstGeom prst="downArrow">
            <a:avLst>
              <a:gd name="adj1" fmla="val 50000"/>
              <a:gd name="adj2" fmla="val 74480"/>
            </a:avLst>
          </a:prstGeom>
          <a:gradFill flip="none" rotWithShape="1">
            <a:gsLst>
              <a:gs pos="10000">
                <a:srgbClr val="FF4000"/>
              </a:gs>
              <a:gs pos="80000">
                <a:srgbClr val="40C080"/>
              </a:gs>
            </a:gsLst>
            <a:lin ang="6600000" scaled="0"/>
            <a:tileRect/>
          </a:gradFill>
          <a:ln w="28575">
            <a:solidFill>
              <a:schemeClr val="bg1">
                <a:lumMod val="75000"/>
                <a:lumOff val="25000"/>
              </a:schemeClr>
            </a:solidFill>
            <a:headEnd type="none" w="med" len="med"/>
            <a:tailEnd type="none" w="med" len="med"/>
          </a:ln>
          <a:effectLst>
            <a:outerShdw blurRad="50800" dist="38100" dir="8100000" algn="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chemeClr val="bg1"/>
              </a:solidFill>
              <a:latin typeface="Arial" charset="0"/>
            </a:endParaRPr>
          </a:p>
        </p:txBody>
      </p:sp>
      <p:sp>
        <p:nvSpPr>
          <p:cNvPr id="392" name="Down Arrow 391"/>
          <p:cNvSpPr/>
          <p:nvPr/>
        </p:nvSpPr>
        <p:spPr bwMode="auto">
          <a:xfrm rot="16200000">
            <a:off x="7284803" y="3287392"/>
            <a:ext cx="251260" cy="873203"/>
          </a:xfrm>
          <a:prstGeom prst="downArrow">
            <a:avLst>
              <a:gd name="adj1" fmla="val 50000"/>
              <a:gd name="adj2" fmla="val 74480"/>
            </a:avLst>
          </a:prstGeom>
          <a:gradFill flip="none" rotWithShape="1">
            <a:gsLst>
              <a:gs pos="10000">
                <a:srgbClr val="FF4000"/>
              </a:gs>
              <a:gs pos="80000">
                <a:srgbClr val="40C080"/>
              </a:gs>
            </a:gsLst>
            <a:lin ang="6600000" scaled="0"/>
            <a:tileRect/>
          </a:gradFill>
          <a:ln w="28575">
            <a:solidFill>
              <a:schemeClr val="bg1">
                <a:lumMod val="75000"/>
                <a:lumOff val="25000"/>
              </a:schemeClr>
            </a:solidFill>
            <a:headEnd type="none" w="med" len="med"/>
            <a:tailEnd type="none" w="med" len="med"/>
          </a:ln>
          <a:effectLst>
            <a:outerShdw blurRad="50800" dist="38100" dir="8100000" algn="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chemeClr val="bg1"/>
              </a:solidFill>
              <a:latin typeface="Arial" charset="0"/>
            </a:endParaRPr>
          </a:p>
        </p:txBody>
      </p:sp>
      <p:sp>
        <p:nvSpPr>
          <p:cNvPr id="394" name="Down Arrow 393"/>
          <p:cNvSpPr/>
          <p:nvPr/>
        </p:nvSpPr>
        <p:spPr bwMode="auto">
          <a:xfrm rot="16200000">
            <a:off x="3992961" y="2397376"/>
            <a:ext cx="251260" cy="873203"/>
          </a:xfrm>
          <a:prstGeom prst="downArrow">
            <a:avLst>
              <a:gd name="adj1" fmla="val 50000"/>
              <a:gd name="adj2" fmla="val 74480"/>
            </a:avLst>
          </a:prstGeom>
          <a:gradFill flip="none" rotWithShape="1">
            <a:gsLst>
              <a:gs pos="10000">
                <a:srgbClr val="FF4000"/>
              </a:gs>
              <a:gs pos="80000">
                <a:srgbClr val="40C080"/>
              </a:gs>
            </a:gsLst>
            <a:lin ang="6600000" scaled="0"/>
            <a:tileRect/>
          </a:gradFill>
          <a:ln w="28575">
            <a:solidFill>
              <a:schemeClr val="bg1">
                <a:lumMod val="75000"/>
                <a:lumOff val="25000"/>
              </a:schemeClr>
            </a:solidFill>
            <a:headEnd type="none" w="med" len="med"/>
            <a:tailEnd type="none" w="med" len="med"/>
          </a:ln>
          <a:effectLst>
            <a:outerShdw blurRad="50800" dist="38100" dir="8100000" algn="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chemeClr val="bg1"/>
              </a:solidFill>
              <a:latin typeface="Arial" charset="0"/>
            </a:endParaRPr>
          </a:p>
        </p:txBody>
      </p:sp>
      <p:sp>
        <p:nvSpPr>
          <p:cNvPr id="395" name="Down Arrow 394"/>
          <p:cNvSpPr/>
          <p:nvPr/>
        </p:nvSpPr>
        <p:spPr bwMode="auto">
          <a:xfrm rot="16200000">
            <a:off x="5090242" y="2397376"/>
            <a:ext cx="251260" cy="873203"/>
          </a:xfrm>
          <a:prstGeom prst="downArrow">
            <a:avLst>
              <a:gd name="adj1" fmla="val 50000"/>
              <a:gd name="adj2" fmla="val 74480"/>
            </a:avLst>
          </a:prstGeom>
          <a:gradFill flip="none" rotWithShape="1">
            <a:gsLst>
              <a:gs pos="10000">
                <a:srgbClr val="FF4000"/>
              </a:gs>
              <a:gs pos="80000">
                <a:srgbClr val="40C080"/>
              </a:gs>
            </a:gsLst>
            <a:lin ang="6600000" scaled="0"/>
            <a:tileRect/>
          </a:gradFill>
          <a:ln w="28575">
            <a:solidFill>
              <a:schemeClr val="bg1">
                <a:lumMod val="75000"/>
                <a:lumOff val="25000"/>
              </a:schemeClr>
            </a:solidFill>
            <a:headEnd type="none" w="med" len="med"/>
            <a:tailEnd type="none" w="med" len="med"/>
          </a:ln>
          <a:effectLst>
            <a:outerShdw blurRad="50800" dist="38100" dir="8100000" algn="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chemeClr val="bg1"/>
              </a:solidFill>
              <a:latin typeface="Arial" charset="0"/>
            </a:endParaRPr>
          </a:p>
        </p:txBody>
      </p:sp>
      <p:sp>
        <p:nvSpPr>
          <p:cNvPr id="396" name="Down Arrow 395"/>
          <p:cNvSpPr/>
          <p:nvPr/>
        </p:nvSpPr>
        <p:spPr bwMode="auto">
          <a:xfrm rot="16200000">
            <a:off x="6199715" y="2397376"/>
            <a:ext cx="251260" cy="873203"/>
          </a:xfrm>
          <a:prstGeom prst="downArrow">
            <a:avLst>
              <a:gd name="adj1" fmla="val 50000"/>
              <a:gd name="adj2" fmla="val 74480"/>
            </a:avLst>
          </a:prstGeom>
          <a:gradFill flip="none" rotWithShape="1">
            <a:gsLst>
              <a:gs pos="10000">
                <a:srgbClr val="FF4000"/>
              </a:gs>
              <a:gs pos="80000">
                <a:srgbClr val="40C080"/>
              </a:gs>
            </a:gsLst>
            <a:lin ang="6600000" scaled="0"/>
            <a:tileRect/>
          </a:gradFill>
          <a:ln w="28575">
            <a:solidFill>
              <a:schemeClr val="bg1">
                <a:lumMod val="75000"/>
                <a:lumOff val="25000"/>
              </a:schemeClr>
            </a:solidFill>
            <a:headEnd type="none" w="med" len="med"/>
            <a:tailEnd type="none" w="med" len="med"/>
          </a:ln>
          <a:effectLst>
            <a:outerShdw blurRad="50800" dist="38100" dir="8100000" algn="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chemeClr val="bg1"/>
              </a:solidFill>
              <a:latin typeface="Arial" charset="0"/>
            </a:endParaRPr>
          </a:p>
        </p:txBody>
      </p:sp>
      <p:sp>
        <p:nvSpPr>
          <p:cNvPr id="397" name="Down Arrow 396"/>
          <p:cNvSpPr/>
          <p:nvPr/>
        </p:nvSpPr>
        <p:spPr bwMode="auto">
          <a:xfrm rot="16200000">
            <a:off x="7284804" y="2397376"/>
            <a:ext cx="251260" cy="873203"/>
          </a:xfrm>
          <a:prstGeom prst="downArrow">
            <a:avLst>
              <a:gd name="adj1" fmla="val 50000"/>
              <a:gd name="adj2" fmla="val 74480"/>
            </a:avLst>
          </a:prstGeom>
          <a:gradFill flip="none" rotWithShape="1">
            <a:gsLst>
              <a:gs pos="10000">
                <a:srgbClr val="FF4000"/>
              </a:gs>
              <a:gs pos="80000">
                <a:srgbClr val="40C080"/>
              </a:gs>
            </a:gsLst>
            <a:lin ang="6600000" scaled="0"/>
            <a:tileRect/>
          </a:gradFill>
          <a:ln w="28575">
            <a:solidFill>
              <a:schemeClr val="bg1">
                <a:lumMod val="75000"/>
                <a:lumOff val="25000"/>
              </a:schemeClr>
            </a:solidFill>
            <a:headEnd type="none" w="med" len="med"/>
            <a:tailEnd type="none" w="med" len="med"/>
          </a:ln>
          <a:effectLst>
            <a:outerShdw blurRad="50800" dist="38100" dir="8100000" algn="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chemeClr val="bg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5"/>
                                        </p:tgtEl>
                                        <p:attrNameLst>
                                          <p:attrName>style.visibility</p:attrName>
                                        </p:attrNameLst>
                                      </p:cBhvr>
                                      <p:to>
                                        <p:strVal val="visible"/>
                                      </p:to>
                                    </p:set>
                                    <p:animEffect transition="in" filter="fade">
                                      <p:cBhvr>
                                        <p:cTn id="7" dur="500"/>
                                        <p:tgtEl>
                                          <p:spTgt spid="3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3"/>
                                        </p:tgtEl>
                                        <p:attrNameLst>
                                          <p:attrName>style.visibility</p:attrName>
                                        </p:attrNameLst>
                                      </p:cBhvr>
                                      <p:to>
                                        <p:strVal val="visible"/>
                                      </p:to>
                                    </p:set>
                                    <p:animEffect transition="in" filter="fade">
                                      <p:cBhvr>
                                        <p:cTn id="12" dur="500"/>
                                        <p:tgtEl>
                                          <p:spTgt spid="38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84"/>
                                        </p:tgtEl>
                                        <p:attrNameLst>
                                          <p:attrName>style.visibility</p:attrName>
                                        </p:attrNameLst>
                                      </p:cBhvr>
                                      <p:to>
                                        <p:strVal val="visible"/>
                                      </p:to>
                                    </p:set>
                                    <p:animEffect transition="in" filter="fade">
                                      <p:cBhvr>
                                        <p:cTn id="15" dur="500"/>
                                        <p:tgtEl>
                                          <p:spTgt spid="38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9"/>
                                        </p:tgtEl>
                                        <p:attrNameLst>
                                          <p:attrName>style.visibility</p:attrName>
                                        </p:attrNameLst>
                                      </p:cBhvr>
                                      <p:to>
                                        <p:strVal val="visible"/>
                                      </p:to>
                                    </p:set>
                                    <p:animEffect transition="in" filter="fade">
                                      <p:cBhvr>
                                        <p:cTn id="21" dur="500"/>
                                        <p:tgtEl>
                                          <p:spTgt spid="37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89"/>
                                        </p:tgtEl>
                                        <p:attrNameLst>
                                          <p:attrName>style.visibility</p:attrName>
                                        </p:attrNameLst>
                                      </p:cBhvr>
                                      <p:to>
                                        <p:strVal val="visible"/>
                                      </p:to>
                                    </p:set>
                                    <p:animEffect transition="in" filter="fade">
                                      <p:cBhvr>
                                        <p:cTn id="24" dur="500"/>
                                        <p:tgtEl>
                                          <p:spTgt spid="38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94"/>
                                        </p:tgtEl>
                                        <p:attrNameLst>
                                          <p:attrName>style.visibility</p:attrName>
                                        </p:attrNameLst>
                                      </p:cBhvr>
                                      <p:to>
                                        <p:strVal val="visible"/>
                                      </p:to>
                                    </p:set>
                                    <p:animEffect transition="in" filter="fade">
                                      <p:cBhvr>
                                        <p:cTn id="27" dur="500"/>
                                        <p:tgtEl>
                                          <p:spTgt spid="39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5"/>
                                        </p:tgtEl>
                                        <p:attrNameLst>
                                          <p:attrName>style.visibility</p:attrName>
                                        </p:attrNameLst>
                                      </p:cBhvr>
                                      <p:to>
                                        <p:strVal val="visible"/>
                                      </p:to>
                                    </p:set>
                                    <p:animEffect transition="in" filter="fade">
                                      <p:cBhvr>
                                        <p:cTn id="30" dur="500"/>
                                        <p:tgtEl>
                                          <p:spTgt spid="39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90"/>
                                        </p:tgtEl>
                                        <p:attrNameLst>
                                          <p:attrName>style.visibility</p:attrName>
                                        </p:attrNameLst>
                                      </p:cBhvr>
                                      <p:to>
                                        <p:strVal val="visible"/>
                                      </p:to>
                                    </p:set>
                                    <p:animEffect transition="in" filter="fade">
                                      <p:cBhvr>
                                        <p:cTn id="33" dur="500"/>
                                        <p:tgtEl>
                                          <p:spTgt spid="39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80"/>
                                        </p:tgtEl>
                                        <p:attrNameLst>
                                          <p:attrName>style.visibility</p:attrName>
                                        </p:attrNameLst>
                                      </p:cBhvr>
                                      <p:to>
                                        <p:strVal val="visible"/>
                                      </p:to>
                                    </p:set>
                                    <p:animEffect transition="in" filter="fade">
                                      <p:cBhvr>
                                        <p:cTn id="36" dur="500"/>
                                        <p:tgtEl>
                                          <p:spTgt spid="38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81"/>
                                        </p:tgtEl>
                                        <p:attrNameLst>
                                          <p:attrName>style.visibility</p:attrName>
                                        </p:attrNameLst>
                                      </p:cBhvr>
                                      <p:to>
                                        <p:strVal val="visible"/>
                                      </p:to>
                                    </p:set>
                                    <p:animEffect transition="in" filter="fade">
                                      <p:cBhvr>
                                        <p:cTn id="39" dur="500"/>
                                        <p:tgtEl>
                                          <p:spTgt spid="38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86"/>
                                        </p:tgtEl>
                                        <p:attrNameLst>
                                          <p:attrName>style.visibility</p:attrName>
                                        </p:attrNameLst>
                                      </p:cBhvr>
                                      <p:to>
                                        <p:strVal val="visible"/>
                                      </p:to>
                                    </p:set>
                                    <p:animEffect transition="in" filter="fade">
                                      <p:cBhvr>
                                        <p:cTn id="42" dur="500"/>
                                        <p:tgtEl>
                                          <p:spTgt spid="38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91"/>
                                        </p:tgtEl>
                                        <p:attrNameLst>
                                          <p:attrName>style.visibility</p:attrName>
                                        </p:attrNameLst>
                                      </p:cBhvr>
                                      <p:to>
                                        <p:strVal val="visible"/>
                                      </p:to>
                                    </p:set>
                                    <p:animEffect transition="in" filter="fade">
                                      <p:cBhvr>
                                        <p:cTn id="45" dur="500"/>
                                        <p:tgtEl>
                                          <p:spTgt spid="39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96"/>
                                        </p:tgtEl>
                                        <p:attrNameLst>
                                          <p:attrName>style.visibility</p:attrName>
                                        </p:attrNameLst>
                                      </p:cBhvr>
                                      <p:to>
                                        <p:strVal val="visible"/>
                                      </p:to>
                                    </p:set>
                                    <p:animEffect transition="in" filter="fade">
                                      <p:cBhvr>
                                        <p:cTn id="48" dur="500"/>
                                        <p:tgtEl>
                                          <p:spTgt spid="39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97"/>
                                        </p:tgtEl>
                                        <p:attrNameLst>
                                          <p:attrName>style.visibility</p:attrName>
                                        </p:attrNameLst>
                                      </p:cBhvr>
                                      <p:to>
                                        <p:strVal val="visible"/>
                                      </p:to>
                                    </p:set>
                                    <p:animEffect transition="in" filter="fade">
                                      <p:cBhvr>
                                        <p:cTn id="51" dur="500"/>
                                        <p:tgtEl>
                                          <p:spTgt spid="39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92"/>
                                        </p:tgtEl>
                                        <p:attrNameLst>
                                          <p:attrName>style.visibility</p:attrName>
                                        </p:attrNameLst>
                                      </p:cBhvr>
                                      <p:to>
                                        <p:strVal val="visible"/>
                                      </p:to>
                                    </p:set>
                                    <p:animEffect transition="in" filter="fade">
                                      <p:cBhvr>
                                        <p:cTn id="54" dur="500"/>
                                        <p:tgtEl>
                                          <p:spTgt spid="39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7"/>
                                        </p:tgtEl>
                                        <p:attrNameLst>
                                          <p:attrName>style.visibility</p:attrName>
                                        </p:attrNameLst>
                                      </p:cBhvr>
                                      <p:to>
                                        <p:strVal val="visible"/>
                                      </p:to>
                                    </p:set>
                                    <p:animEffect transition="in" filter="fade">
                                      <p:cBhvr>
                                        <p:cTn id="57" dur="500"/>
                                        <p:tgtEl>
                                          <p:spTgt spid="38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82"/>
                                        </p:tgtEl>
                                        <p:attrNameLst>
                                          <p:attrName>style.visibility</p:attrName>
                                        </p:attrNameLst>
                                      </p:cBhvr>
                                      <p:to>
                                        <p:strVal val="visible"/>
                                      </p:to>
                                    </p:set>
                                    <p:animEffect transition="in" filter="fade">
                                      <p:cBhvr>
                                        <p:cTn id="60" dur="5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9" grpId="0" animBg="1"/>
      <p:bldP spid="390" grpId="0" animBg="1"/>
      <p:bldP spid="391" grpId="0" animBg="1"/>
      <p:bldP spid="392" grpId="0" animBg="1"/>
      <p:bldP spid="394" grpId="0" animBg="1"/>
      <p:bldP spid="395" grpId="0" animBg="1"/>
      <p:bldP spid="396" grpId="0" animBg="1"/>
      <p:bldP spid="39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Group 77"/>
          <p:cNvGrpSpPr/>
          <p:nvPr/>
        </p:nvGrpSpPr>
        <p:grpSpPr>
          <a:xfrm>
            <a:off x="2442624" y="2819400"/>
            <a:ext cx="5405975" cy="3416793"/>
            <a:chOff x="2442624" y="2819400"/>
            <a:chExt cx="5405975" cy="3416793"/>
          </a:xfrm>
        </p:grpSpPr>
        <p:pic>
          <p:nvPicPr>
            <p:cNvPr id="79" name="Picture 2"/>
            <p:cNvPicPr>
              <a:picLocks noChangeAspect="1" noChangeArrowheads="1"/>
            </p:cNvPicPr>
            <p:nvPr/>
          </p:nvPicPr>
          <p:blipFill>
            <a:blip r:embed="rId3" cstate="print"/>
            <a:srcRect/>
            <a:stretch>
              <a:fillRect/>
            </a:stretch>
          </p:blipFill>
          <p:spPr bwMode="auto">
            <a:xfrm>
              <a:off x="2442624" y="2819400"/>
              <a:ext cx="5405975" cy="3416793"/>
            </a:xfrm>
            <a:prstGeom prst="rect">
              <a:avLst/>
            </a:prstGeom>
            <a:noFill/>
            <a:ln w="9525">
              <a:noFill/>
              <a:miter lim="800000"/>
              <a:headEnd/>
              <a:tailEnd/>
            </a:ln>
          </p:spPr>
        </p:pic>
        <p:grpSp>
          <p:nvGrpSpPr>
            <p:cNvPr id="80" name="Group 27"/>
            <p:cNvGrpSpPr/>
            <p:nvPr/>
          </p:nvGrpSpPr>
          <p:grpSpPr>
            <a:xfrm>
              <a:off x="2612232" y="5269753"/>
              <a:ext cx="809624" cy="76944"/>
              <a:chOff x="2612232" y="5269753"/>
              <a:chExt cx="809624" cy="76944"/>
            </a:xfrm>
          </p:grpSpPr>
          <p:sp>
            <p:nvSpPr>
              <p:cNvPr id="401" name="TextBox 2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402" name="TextBox 25"/>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403" name="TextBox 26"/>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81" name="Group 44"/>
            <p:cNvGrpSpPr/>
            <p:nvPr/>
          </p:nvGrpSpPr>
          <p:grpSpPr>
            <a:xfrm>
              <a:off x="3710697" y="5269753"/>
              <a:ext cx="809624" cy="76944"/>
              <a:chOff x="2612232" y="5269753"/>
              <a:chExt cx="809624" cy="76944"/>
            </a:xfrm>
          </p:grpSpPr>
          <p:sp>
            <p:nvSpPr>
              <p:cNvPr id="398" name="TextBox 397"/>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99" name="TextBox 398"/>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400" name="TextBox 399"/>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82" name="Group 48"/>
            <p:cNvGrpSpPr/>
            <p:nvPr/>
          </p:nvGrpSpPr>
          <p:grpSpPr>
            <a:xfrm>
              <a:off x="4815101" y="5269753"/>
              <a:ext cx="809624" cy="76944"/>
              <a:chOff x="2612232" y="5269753"/>
              <a:chExt cx="809624" cy="76944"/>
            </a:xfrm>
          </p:grpSpPr>
          <p:sp>
            <p:nvSpPr>
              <p:cNvPr id="395" name="TextBox 394"/>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96" name="TextBox 395"/>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97" name="TextBox 396"/>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83" name="Group 52"/>
            <p:cNvGrpSpPr/>
            <p:nvPr/>
          </p:nvGrpSpPr>
          <p:grpSpPr>
            <a:xfrm>
              <a:off x="5907972" y="5269753"/>
              <a:ext cx="809624" cy="76944"/>
              <a:chOff x="2612232" y="5269753"/>
              <a:chExt cx="809624" cy="76944"/>
            </a:xfrm>
          </p:grpSpPr>
          <p:sp>
            <p:nvSpPr>
              <p:cNvPr id="392" name="TextBox 391"/>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93" name="TextBox 392"/>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94" name="TextBox 393"/>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84" name="Group 56"/>
            <p:cNvGrpSpPr/>
            <p:nvPr/>
          </p:nvGrpSpPr>
          <p:grpSpPr>
            <a:xfrm>
              <a:off x="7006441" y="5269753"/>
              <a:ext cx="809624" cy="76944"/>
              <a:chOff x="2612232" y="5269753"/>
              <a:chExt cx="809624" cy="76944"/>
            </a:xfrm>
          </p:grpSpPr>
          <p:sp>
            <p:nvSpPr>
              <p:cNvPr id="389" name="TextBox 388"/>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90" name="TextBox 389"/>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91" name="TextBox 390"/>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85" name="Group 60"/>
            <p:cNvGrpSpPr/>
            <p:nvPr/>
          </p:nvGrpSpPr>
          <p:grpSpPr>
            <a:xfrm>
              <a:off x="2612232" y="6139703"/>
              <a:ext cx="809624" cy="76944"/>
              <a:chOff x="2612232" y="5269753"/>
              <a:chExt cx="809624" cy="76944"/>
            </a:xfrm>
          </p:grpSpPr>
          <p:sp>
            <p:nvSpPr>
              <p:cNvPr id="386" name="TextBox 385"/>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87" name="TextBox 386"/>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88" name="TextBox 38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86" name="Group 64"/>
            <p:cNvGrpSpPr/>
            <p:nvPr/>
          </p:nvGrpSpPr>
          <p:grpSpPr>
            <a:xfrm>
              <a:off x="3710697" y="6139703"/>
              <a:ext cx="809624" cy="76944"/>
              <a:chOff x="2612232" y="5269753"/>
              <a:chExt cx="809624" cy="76944"/>
            </a:xfrm>
          </p:grpSpPr>
          <p:sp>
            <p:nvSpPr>
              <p:cNvPr id="383" name="TextBox 382"/>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84" name="TextBox 383"/>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85" name="TextBox 384"/>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87" name="Group 68"/>
            <p:cNvGrpSpPr/>
            <p:nvPr/>
          </p:nvGrpSpPr>
          <p:grpSpPr>
            <a:xfrm>
              <a:off x="4815101" y="6139703"/>
              <a:ext cx="809624" cy="76944"/>
              <a:chOff x="2612232" y="5269753"/>
              <a:chExt cx="809624" cy="76944"/>
            </a:xfrm>
          </p:grpSpPr>
          <p:sp>
            <p:nvSpPr>
              <p:cNvPr id="380" name="TextBox 37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81" name="TextBox 38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82" name="TextBox 38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88" name="Group 72"/>
            <p:cNvGrpSpPr/>
            <p:nvPr/>
          </p:nvGrpSpPr>
          <p:grpSpPr>
            <a:xfrm>
              <a:off x="5907972" y="6139703"/>
              <a:ext cx="809624" cy="76944"/>
              <a:chOff x="2612232" y="5269753"/>
              <a:chExt cx="809624" cy="76944"/>
            </a:xfrm>
          </p:grpSpPr>
          <p:sp>
            <p:nvSpPr>
              <p:cNvPr id="377" name="TextBox 376"/>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78" name="TextBox 377"/>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9" name="TextBox 378"/>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89" name="Group 76"/>
            <p:cNvGrpSpPr/>
            <p:nvPr/>
          </p:nvGrpSpPr>
          <p:grpSpPr>
            <a:xfrm>
              <a:off x="7006441" y="6139703"/>
              <a:ext cx="809624" cy="76944"/>
              <a:chOff x="2612232" y="5269753"/>
              <a:chExt cx="809624" cy="76944"/>
            </a:xfrm>
          </p:grpSpPr>
          <p:sp>
            <p:nvSpPr>
              <p:cNvPr id="374" name="TextBox 37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75" name="TextBox 374"/>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6" name="TextBox 375"/>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90" name="Group 80"/>
            <p:cNvGrpSpPr/>
            <p:nvPr/>
          </p:nvGrpSpPr>
          <p:grpSpPr>
            <a:xfrm>
              <a:off x="2612232" y="4399803"/>
              <a:ext cx="809624" cy="76944"/>
              <a:chOff x="2612232" y="5269753"/>
              <a:chExt cx="809624" cy="76944"/>
            </a:xfrm>
          </p:grpSpPr>
          <p:sp>
            <p:nvSpPr>
              <p:cNvPr id="371" name="TextBox 370"/>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72" name="TextBox 371"/>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3" name="TextBox 372"/>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91" name="Group 84"/>
            <p:cNvGrpSpPr/>
            <p:nvPr/>
          </p:nvGrpSpPr>
          <p:grpSpPr>
            <a:xfrm>
              <a:off x="3710697" y="4399803"/>
              <a:ext cx="809624" cy="76944"/>
              <a:chOff x="2612232" y="5269753"/>
              <a:chExt cx="809624" cy="76944"/>
            </a:xfrm>
          </p:grpSpPr>
          <p:sp>
            <p:nvSpPr>
              <p:cNvPr id="368" name="TextBox 367"/>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9" name="TextBox 368"/>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0" name="TextBox 8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92" name="Group 88"/>
            <p:cNvGrpSpPr/>
            <p:nvPr/>
          </p:nvGrpSpPr>
          <p:grpSpPr>
            <a:xfrm>
              <a:off x="4815101" y="4399803"/>
              <a:ext cx="809624" cy="76944"/>
              <a:chOff x="2612232" y="5269753"/>
              <a:chExt cx="809624" cy="76944"/>
            </a:xfrm>
          </p:grpSpPr>
          <p:sp>
            <p:nvSpPr>
              <p:cNvPr id="365" name="TextBox 8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6" name="TextBox 9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7" name="TextBox 9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93" name="Group 92"/>
            <p:cNvGrpSpPr/>
            <p:nvPr/>
          </p:nvGrpSpPr>
          <p:grpSpPr>
            <a:xfrm>
              <a:off x="5907972" y="4399803"/>
              <a:ext cx="809624" cy="76944"/>
              <a:chOff x="2612232" y="5269753"/>
              <a:chExt cx="809624" cy="76944"/>
            </a:xfrm>
          </p:grpSpPr>
          <p:sp>
            <p:nvSpPr>
              <p:cNvPr id="362" name="TextBox 361"/>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3" name="TextBox 362"/>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4" name="TextBox 363"/>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94" name="Group 96"/>
            <p:cNvGrpSpPr/>
            <p:nvPr/>
          </p:nvGrpSpPr>
          <p:grpSpPr>
            <a:xfrm>
              <a:off x="7006441" y="4399803"/>
              <a:ext cx="809624" cy="76944"/>
              <a:chOff x="2612232" y="5269753"/>
              <a:chExt cx="809624" cy="76944"/>
            </a:xfrm>
          </p:grpSpPr>
          <p:sp>
            <p:nvSpPr>
              <p:cNvPr id="359" name="TextBox 358"/>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0" name="TextBox 359"/>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1" name="TextBox 360"/>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95" name="Group 100"/>
            <p:cNvGrpSpPr/>
            <p:nvPr/>
          </p:nvGrpSpPr>
          <p:grpSpPr>
            <a:xfrm>
              <a:off x="2612232" y="3517153"/>
              <a:ext cx="809624" cy="76944"/>
              <a:chOff x="2612232" y="5269753"/>
              <a:chExt cx="809624" cy="76944"/>
            </a:xfrm>
          </p:grpSpPr>
          <p:sp>
            <p:nvSpPr>
              <p:cNvPr id="356" name="TextBox 355"/>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7" name="TextBox 356"/>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8" name="TextBox 35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96" name="Group 104"/>
            <p:cNvGrpSpPr/>
            <p:nvPr/>
          </p:nvGrpSpPr>
          <p:grpSpPr>
            <a:xfrm>
              <a:off x="3710697" y="3517153"/>
              <a:ext cx="809624" cy="76944"/>
              <a:chOff x="2612232" y="5269753"/>
              <a:chExt cx="809624" cy="76944"/>
            </a:xfrm>
          </p:grpSpPr>
          <p:sp>
            <p:nvSpPr>
              <p:cNvPr id="353" name="TextBox 352"/>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4" name="TextBox 353"/>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5" name="TextBox 354"/>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97" name="Group 108"/>
            <p:cNvGrpSpPr/>
            <p:nvPr/>
          </p:nvGrpSpPr>
          <p:grpSpPr>
            <a:xfrm>
              <a:off x="4815101" y="3517153"/>
              <a:ext cx="809624" cy="76944"/>
              <a:chOff x="2612232" y="5269753"/>
              <a:chExt cx="809624" cy="76944"/>
            </a:xfrm>
          </p:grpSpPr>
          <p:sp>
            <p:nvSpPr>
              <p:cNvPr id="350" name="TextBox 34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1" name="TextBox 35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2" name="TextBox 35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98" name="Group 112"/>
            <p:cNvGrpSpPr/>
            <p:nvPr/>
          </p:nvGrpSpPr>
          <p:grpSpPr>
            <a:xfrm>
              <a:off x="5907972" y="3517153"/>
              <a:ext cx="809624" cy="76944"/>
              <a:chOff x="2612232" y="5269753"/>
              <a:chExt cx="809624" cy="76944"/>
            </a:xfrm>
          </p:grpSpPr>
          <p:sp>
            <p:nvSpPr>
              <p:cNvPr id="347" name="TextBox 346"/>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8" name="TextBox 347"/>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9" name="TextBox 348"/>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99" name="Group 116"/>
            <p:cNvGrpSpPr/>
            <p:nvPr/>
          </p:nvGrpSpPr>
          <p:grpSpPr>
            <a:xfrm>
              <a:off x="7006441" y="3517153"/>
              <a:ext cx="809624" cy="76944"/>
              <a:chOff x="2612232" y="5269753"/>
              <a:chExt cx="809624" cy="76944"/>
            </a:xfrm>
          </p:grpSpPr>
          <p:sp>
            <p:nvSpPr>
              <p:cNvPr id="344" name="TextBox 34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5" name="TextBox 344"/>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6" name="TextBox 345"/>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100" name="Group 219"/>
            <p:cNvGrpSpPr/>
            <p:nvPr/>
          </p:nvGrpSpPr>
          <p:grpSpPr>
            <a:xfrm>
              <a:off x="2475260" y="5467207"/>
              <a:ext cx="4494847" cy="669458"/>
              <a:chOff x="2475260" y="5467207"/>
              <a:chExt cx="4494847" cy="669458"/>
            </a:xfrm>
          </p:grpSpPr>
          <p:grpSp>
            <p:nvGrpSpPr>
              <p:cNvPr id="284" name="Group 147"/>
              <p:cNvGrpSpPr/>
              <p:nvPr/>
            </p:nvGrpSpPr>
            <p:grpSpPr>
              <a:xfrm>
                <a:off x="2475260" y="5467207"/>
                <a:ext cx="106136" cy="669458"/>
                <a:chOff x="4682551" y="5467207"/>
                <a:chExt cx="106136" cy="669458"/>
              </a:xfrm>
            </p:grpSpPr>
            <p:sp>
              <p:nvSpPr>
                <p:cNvPr id="333" name="TextBox 14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34" name="TextBox 14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35" name="TextBox 15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36" name="TextBox 15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37" name="TextBox 33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38" name="TextBox 33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39" name="TextBox 33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40" name="TextBox 33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41" name="TextBox 34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42" name="TextBox 34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43" name="TextBox 34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85" name="Group 171"/>
              <p:cNvGrpSpPr/>
              <p:nvPr/>
            </p:nvGrpSpPr>
            <p:grpSpPr>
              <a:xfrm>
                <a:off x="6863971" y="5467207"/>
                <a:ext cx="106136" cy="669458"/>
                <a:chOff x="4682551" y="5467207"/>
                <a:chExt cx="106136" cy="669458"/>
              </a:xfrm>
            </p:grpSpPr>
            <p:sp>
              <p:nvSpPr>
                <p:cNvPr id="322" name="TextBox 321"/>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23" name="TextBox 322"/>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24" name="TextBox 323"/>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25" name="TextBox 324"/>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26" name="TextBox 325"/>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27" name="TextBox 326"/>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28" name="TextBox 327"/>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29" name="TextBox 328"/>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30" name="TextBox 329"/>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31" name="TextBox 330"/>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32" name="TextBox 331"/>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86" name="Group 183"/>
              <p:cNvGrpSpPr/>
              <p:nvPr/>
            </p:nvGrpSpPr>
            <p:grpSpPr>
              <a:xfrm>
                <a:off x="3572438" y="5467207"/>
                <a:ext cx="106136" cy="669458"/>
                <a:chOff x="4682551" y="5467207"/>
                <a:chExt cx="106136" cy="669458"/>
              </a:xfrm>
            </p:grpSpPr>
            <p:sp>
              <p:nvSpPr>
                <p:cNvPr id="311" name="TextBox 31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12" name="TextBox 31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13" name="TextBox 31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14" name="TextBox 31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15" name="TextBox 31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16" name="TextBox 31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17" name="TextBox 31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18" name="TextBox 31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19" name="TextBox 31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20" name="TextBox 31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21" name="TextBox 32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87" name="Group 195"/>
              <p:cNvGrpSpPr/>
              <p:nvPr/>
            </p:nvGrpSpPr>
            <p:grpSpPr>
              <a:xfrm>
                <a:off x="4669616" y="5467207"/>
                <a:ext cx="106136" cy="669458"/>
                <a:chOff x="4682551" y="5467207"/>
                <a:chExt cx="106136" cy="669458"/>
              </a:xfrm>
            </p:grpSpPr>
            <p:sp>
              <p:nvSpPr>
                <p:cNvPr id="300" name="TextBox 299"/>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01" name="TextBox 300"/>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02" name="TextBox 301"/>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03" name="TextBox 302"/>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04" name="TextBox 303"/>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05" name="TextBox 304"/>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06" name="TextBox 305"/>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07" name="TextBox 306"/>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08" name="TextBox 307"/>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09" name="TextBox 308"/>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10" name="TextBox 309"/>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88" name="Group 207"/>
              <p:cNvGrpSpPr/>
              <p:nvPr/>
            </p:nvGrpSpPr>
            <p:grpSpPr>
              <a:xfrm>
                <a:off x="5766794" y="5467207"/>
                <a:ext cx="106136" cy="669458"/>
                <a:chOff x="4682551" y="5467207"/>
                <a:chExt cx="106136" cy="669458"/>
              </a:xfrm>
            </p:grpSpPr>
            <p:sp>
              <p:nvSpPr>
                <p:cNvPr id="289" name="TextBox 20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90" name="TextBox 20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91" name="TextBox 21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92" name="TextBox 21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93" name="TextBox 292"/>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94" name="TextBox 293"/>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95" name="TextBox 294"/>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96" name="TextBox 295"/>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97" name="TextBox 296"/>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98" name="TextBox 297"/>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99" name="TextBox 298"/>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101" name="Group 220"/>
            <p:cNvGrpSpPr/>
            <p:nvPr/>
          </p:nvGrpSpPr>
          <p:grpSpPr>
            <a:xfrm>
              <a:off x="2475260" y="2851922"/>
              <a:ext cx="4494847" cy="669458"/>
              <a:chOff x="2475260" y="5467207"/>
              <a:chExt cx="4494847" cy="669458"/>
            </a:xfrm>
          </p:grpSpPr>
          <p:grpSp>
            <p:nvGrpSpPr>
              <p:cNvPr id="224" name="Group 221"/>
              <p:cNvGrpSpPr/>
              <p:nvPr/>
            </p:nvGrpSpPr>
            <p:grpSpPr>
              <a:xfrm>
                <a:off x="2475260" y="5467207"/>
                <a:ext cx="106136" cy="669458"/>
                <a:chOff x="4682551" y="5467207"/>
                <a:chExt cx="106136" cy="669458"/>
              </a:xfrm>
            </p:grpSpPr>
            <p:sp>
              <p:nvSpPr>
                <p:cNvPr id="273" name="TextBox 27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74" name="TextBox 27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75" name="TextBox 27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76" name="TextBox 27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77" name="TextBox 27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78" name="TextBox 27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79" name="TextBox 27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80" name="TextBox 27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81" name="TextBox 28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82" name="TextBox 28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83" name="TextBox 28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25" name="Group 222"/>
              <p:cNvGrpSpPr/>
              <p:nvPr/>
            </p:nvGrpSpPr>
            <p:grpSpPr>
              <a:xfrm>
                <a:off x="6863971" y="5467207"/>
                <a:ext cx="106136" cy="669458"/>
                <a:chOff x="4682551" y="5467207"/>
                <a:chExt cx="106136" cy="669458"/>
              </a:xfrm>
            </p:grpSpPr>
            <p:sp>
              <p:nvSpPr>
                <p:cNvPr id="262" name="TextBox 261"/>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63" name="TextBox 262"/>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64" name="TextBox 263"/>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65" name="TextBox 264"/>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66" name="TextBox 265"/>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67" name="TextBox 266"/>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68" name="TextBox 267"/>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69" name="TextBox 268"/>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70" name="TextBox 269"/>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71" name="TextBox 270"/>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72" name="TextBox 271"/>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26" name="Group 223"/>
              <p:cNvGrpSpPr/>
              <p:nvPr/>
            </p:nvGrpSpPr>
            <p:grpSpPr>
              <a:xfrm>
                <a:off x="3572438" y="5467207"/>
                <a:ext cx="106136" cy="669458"/>
                <a:chOff x="4682551" y="5467207"/>
                <a:chExt cx="106136" cy="669458"/>
              </a:xfrm>
            </p:grpSpPr>
            <p:sp>
              <p:nvSpPr>
                <p:cNvPr id="251" name="TextBox 25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52" name="TextBox 25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53" name="TextBox 25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54" name="TextBox 25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55" name="TextBox 25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56" name="TextBox 25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57" name="TextBox 25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58" name="TextBox 25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59" name="TextBox 25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60" name="TextBox 25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61" name="TextBox 26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27" name="Group 224"/>
              <p:cNvGrpSpPr/>
              <p:nvPr/>
            </p:nvGrpSpPr>
            <p:grpSpPr>
              <a:xfrm>
                <a:off x="4669616" y="5467207"/>
                <a:ext cx="106136" cy="669458"/>
                <a:chOff x="4682551" y="5467207"/>
                <a:chExt cx="106136" cy="669458"/>
              </a:xfrm>
            </p:grpSpPr>
            <p:sp>
              <p:nvSpPr>
                <p:cNvPr id="240" name="TextBox 239"/>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41" name="TextBox 240"/>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42" name="TextBox 241"/>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43" name="TextBox 242"/>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44" name="TextBox 243"/>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45" name="TextBox 244"/>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46" name="TextBox 245"/>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47" name="TextBox 246"/>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48" name="TextBox 247"/>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49" name="TextBox 248"/>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50" name="TextBox 249"/>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28" name="Group 225"/>
              <p:cNvGrpSpPr/>
              <p:nvPr/>
            </p:nvGrpSpPr>
            <p:grpSpPr>
              <a:xfrm>
                <a:off x="5766794" y="5467207"/>
                <a:ext cx="106136" cy="669458"/>
                <a:chOff x="4682551" y="5467207"/>
                <a:chExt cx="106136" cy="669458"/>
              </a:xfrm>
            </p:grpSpPr>
            <p:sp>
              <p:nvSpPr>
                <p:cNvPr id="229" name="TextBox 22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30" name="TextBox 22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31" name="TextBox 23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32" name="TextBox 23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33" name="TextBox 232"/>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34" name="TextBox 233"/>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35" name="TextBox 234"/>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36" name="TextBox 235"/>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37" name="TextBox 236"/>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38" name="TextBox 237"/>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39" name="TextBox 238"/>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102" name="Group 281"/>
            <p:cNvGrpSpPr/>
            <p:nvPr/>
          </p:nvGrpSpPr>
          <p:grpSpPr>
            <a:xfrm>
              <a:off x="2475260" y="3723684"/>
              <a:ext cx="4494847" cy="669458"/>
              <a:chOff x="2475260" y="5467207"/>
              <a:chExt cx="4494847" cy="669458"/>
            </a:xfrm>
          </p:grpSpPr>
          <p:grpSp>
            <p:nvGrpSpPr>
              <p:cNvPr id="164" name="Group 282"/>
              <p:cNvGrpSpPr/>
              <p:nvPr/>
            </p:nvGrpSpPr>
            <p:grpSpPr>
              <a:xfrm>
                <a:off x="2475260" y="5467207"/>
                <a:ext cx="106136" cy="669458"/>
                <a:chOff x="4682551" y="5467207"/>
                <a:chExt cx="106136" cy="669458"/>
              </a:xfrm>
            </p:grpSpPr>
            <p:sp>
              <p:nvSpPr>
                <p:cNvPr id="213" name="TextBox 21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14" name="TextBox 21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15" name="TextBox 21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16" name="TextBox 21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17" name="TextBox 21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18" name="TextBox 21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19" name="TextBox 21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20" name="TextBox 21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21" name="TextBox 22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22" name="TextBox 22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23" name="TextBox 22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65" name="Group 283"/>
              <p:cNvGrpSpPr/>
              <p:nvPr/>
            </p:nvGrpSpPr>
            <p:grpSpPr>
              <a:xfrm>
                <a:off x="6863971" y="5467207"/>
                <a:ext cx="106136" cy="669458"/>
                <a:chOff x="4682551" y="5467207"/>
                <a:chExt cx="106136" cy="669458"/>
              </a:xfrm>
            </p:grpSpPr>
            <p:sp>
              <p:nvSpPr>
                <p:cNvPr id="202" name="TextBox 201"/>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03" name="TextBox 202"/>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04" name="TextBox 203"/>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05" name="TextBox 204"/>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06" name="TextBox 205"/>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07" name="TextBox 206"/>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08" name="TextBox 207"/>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09" name="TextBox 208"/>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10" name="TextBox 209"/>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11" name="TextBox 210"/>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12" name="TextBox 211"/>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66" name="Group 284"/>
              <p:cNvGrpSpPr/>
              <p:nvPr/>
            </p:nvGrpSpPr>
            <p:grpSpPr>
              <a:xfrm>
                <a:off x="3572438" y="5467207"/>
                <a:ext cx="106136" cy="669458"/>
                <a:chOff x="4682551" y="5467207"/>
                <a:chExt cx="106136" cy="669458"/>
              </a:xfrm>
            </p:grpSpPr>
            <p:sp>
              <p:nvSpPr>
                <p:cNvPr id="191" name="TextBox 19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92" name="TextBox 19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93" name="TextBox 19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94" name="TextBox 19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95" name="TextBox 19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96" name="TextBox 19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97" name="TextBox 19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98" name="TextBox 19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99" name="TextBox 19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00" name="TextBox 19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01" name="TextBox 20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67" name="Group 285"/>
              <p:cNvGrpSpPr/>
              <p:nvPr/>
            </p:nvGrpSpPr>
            <p:grpSpPr>
              <a:xfrm>
                <a:off x="4669616" y="5467207"/>
                <a:ext cx="106136" cy="669458"/>
                <a:chOff x="4682551" y="5467207"/>
                <a:chExt cx="106136" cy="669458"/>
              </a:xfrm>
            </p:grpSpPr>
            <p:sp>
              <p:nvSpPr>
                <p:cNvPr id="180" name="TextBox 179"/>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81" name="TextBox 180"/>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82" name="TextBox 181"/>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83" name="TextBox 182"/>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84" name="TextBox 183"/>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85" name="TextBox 184"/>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86" name="TextBox 185"/>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87" name="TextBox 186"/>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88" name="TextBox 187"/>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89" name="TextBox 188"/>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90" name="TextBox 189"/>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68" name="Group 286"/>
              <p:cNvGrpSpPr/>
              <p:nvPr/>
            </p:nvGrpSpPr>
            <p:grpSpPr>
              <a:xfrm>
                <a:off x="5766794" y="5467207"/>
                <a:ext cx="106136" cy="669458"/>
                <a:chOff x="4682551" y="5467207"/>
                <a:chExt cx="106136" cy="669458"/>
              </a:xfrm>
            </p:grpSpPr>
            <p:sp>
              <p:nvSpPr>
                <p:cNvPr id="169" name="TextBox 16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70" name="TextBox 16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71" name="TextBox 17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72" name="TextBox 17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73" name="TextBox 172"/>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74" name="TextBox 173"/>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75" name="TextBox 174"/>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76" name="TextBox 175"/>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77" name="TextBox 176"/>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78" name="TextBox 177"/>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79" name="TextBox 178"/>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103" name="Group 342"/>
            <p:cNvGrpSpPr/>
            <p:nvPr/>
          </p:nvGrpSpPr>
          <p:grpSpPr>
            <a:xfrm>
              <a:off x="2475260" y="4595446"/>
              <a:ext cx="4494847" cy="669458"/>
              <a:chOff x="2475260" y="5467207"/>
              <a:chExt cx="4494847" cy="669458"/>
            </a:xfrm>
          </p:grpSpPr>
          <p:grpSp>
            <p:nvGrpSpPr>
              <p:cNvPr id="104" name="Group 343"/>
              <p:cNvGrpSpPr/>
              <p:nvPr/>
            </p:nvGrpSpPr>
            <p:grpSpPr>
              <a:xfrm>
                <a:off x="2475260" y="5467207"/>
                <a:ext cx="106136" cy="669458"/>
                <a:chOff x="4682551" y="5467207"/>
                <a:chExt cx="106136" cy="669458"/>
              </a:xfrm>
            </p:grpSpPr>
            <p:sp>
              <p:nvSpPr>
                <p:cNvPr id="153" name="TextBox 15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54" name="TextBox 15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55" name="TextBox 15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56" name="TextBox 15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57" name="TextBox 15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58" name="TextBox 15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59" name="TextBox 15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60" name="TextBox 15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61" name="TextBox 16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62" name="TextBox 16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63" name="TextBox 16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05" name="Group 344"/>
              <p:cNvGrpSpPr/>
              <p:nvPr/>
            </p:nvGrpSpPr>
            <p:grpSpPr>
              <a:xfrm>
                <a:off x="6863971" y="5467207"/>
                <a:ext cx="106136" cy="669458"/>
                <a:chOff x="4682551" y="5467207"/>
                <a:chExt cx="106136" cy="669458"/>
              </a:xfrm>
            </p:grpSpPr>
            <p:sp>
              <p:nvSpPr>
                <p:cNvPr id="142" name="TextBox 141"/>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43" name="TextBox 142"/>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44" name="TextBox 143"/>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45" name="TextBox 144"/>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46" name="TextBox 145"/>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47" name="TextBox 146"/>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48" name="TextBox 147"/>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49" name="TextBox 148"/>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50" name="TextBox 149"/>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51" name="TextBox 150"/>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52" name="TextBox 151"/>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06" name="Group 345"/>
              <p:cNvGrpSpPr/>
              <p:nvPr/>
            </p:nvGrpSpPr>
            <p:grpSpPr>
              <a:xfrm>
                <a:off x="3572438" y="5467207"/>
                <a:ext cx="106136" cy="669458"/>
                <a:chOff x="4682551" y="5467207"/>
                <a:chExt cx="106136" cy="669458"/>
              </a:xfrm>
            </p:grpSpPr>
            <p:sp>
              <p:nvSpPr>
                <p:cNvPr id="131" name="TextBox 13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32" name="TextBox 13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33" name="TextBox 13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34" name="TextBox 13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35" name="TextBox 13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36" name="TextBox 13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37" name="TextBox 13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38" name="TextBox 13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39" name="TextBox 13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40" name="TextBox 13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41" name="TextBox 14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07" name="Group 346"/>
              <p:cNvGrpSpPr/>
              <p:nvPr/>
            </p:nvGrpSpPr>
            <p:grpSpPr>
              <a:xfrm>
                <a:off x="4669616" y="5467207"/>
                <a:ext cx="106136" cy="669458"/>
                <a:chOff x="4682551" y="5467207"/>
                <a:chExt cx="106136" cy="669458"/>
              </a:xfrm>
            </p:grpSpPr>
            <p:sp>
              <p:nvSpPr>
                <p:cNvPr id="120" name="TextBox 119"/>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21" name="TextBox 120"/>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22" name="TextBox 121"/>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23" name="TextBox 122"/>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24" name="TextBox 123"/>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25" name="TextBox 124"/>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26" name="TextBox 125"/>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27" name="TextBox 126"/>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28" name="TextBox 127"/>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29" name="TextBox 128"/>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30" name="TextBox 129"/>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08" name="Group 347"/>
              <p:cNvGrpSpPr/>
              <p:nvPr/>
            </p:nvGrpSpPr>
            <p:grpSpPr>
              <a:xfrm>
                <a:off x="5766794" y="5467207"/>
                <a:ext cx="106136" cy="669458"/>
                <a:chOff x="4682551" y="5467207"/>
                <a:chExt cx="106136" cy="669458"/>
              </a:xfrm>
            </p:grpSpPr>
            <p:sp>
              <p:nvSpPr>
                <p:cNvPr id="109" name="TextBox 10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10" name="TextBox 10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11" name="TextBox 11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12" name="TextBox 11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13" name="TextBox 112"/>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14" name="TextBox 113"/>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15" name="TextBox 114"/>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16" name="TextBox 115"/>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17" name="TextBox 116"/>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18" name="TextBox 117"/>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19" name="TextBox 118"/>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sp>
        <p:nvSpPr>
          <p:cNvPr id="2" name="Content Placeholder 1"/>
          <p:cNvSpPr>
            <a:spLocks noGrp="1"/>
          </p:cNvSpPr>
          <p:nvPr>
            <p:ph idx="1"/>
          </p:nvPr>
        </p:nvSpPr>
        <p:spPr>
          <a:xfrm>
            <a:off x="457200" y="1114425"/>
            <a:ext cx="8229600" cy="5011738"/>
          </a:xfrm>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29</a:t>
            </a:fld>
            <a:endParaRPr lang="en-US" dirty="0">
              <a:solidFill>
                <a:srgbClr val="FFFFFF"/>
              </a:solidFill>
            </a:endParaRPr>
          </a:p>
        </p:txBody>
      </p:sp>
      <p:sp>
        <p:nvSpPr>
          <p:cNvPr id="4" name="Title 3"/>
          <p:cNvSpPr>
            <a:spLocks noGrp="1"/>
          </p:cNvSpPr>
          <p:nvPr>
            <p:ph type="title"/>
          </p:nvPr>
        </p:nvSpPr>
        <p:spPr>
          <a:xfrm>
            <a:off x="381000" y="85725"/>
            <a:ext cx="8382000" cy="857250"/>
          </a:xfrm>
        </p:spPr>
        <p:txBody>
          <a:bodyPr/>
          <a:lstStyle/>
          <a:p>
            <a:r>
              <a:rPr lang="en-US" dirty="0" smtClean="0"/>
              <a:t>Trends – VPL count</a:t>
            </a:r>
            <a:endParaRPr lang="en-US" dirty="0"/>
          </a:p>
        </p:txBody>
      </p:sp>
      <p:pic>
        <p:nvPicPr>
          <p:cNvPr id="6" name="Picture 4"/>
          <p:cNvPicPr>
            <a:picLocks noChangeAspect="1" noChangeArrowheads="1"/>
          </p:cNvPicPr>
          <p:nvPr/>
        </p:nvPicPr>
        <p:blipFill>
          <a:blip r:embed="rId4" cstate="print"/>
          <a:srcRect/>
          <a:stretch>
            <a:fillRect/>
          </a:stretch>
        </p:blipFill>
        <p:spPr bwMode="auto">
          <a:xfrm>
            <a:off x="2438400" y="1082089"/>
            <a:ext cx="5410200" cy="108550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457200" y="2819400"/>
            <a:ext cx="854263" cy="3429000"/>
          </a:xfrm>
          <a:prstGeom prst="rect">
            <a:avLst/>
          </a:prstGeom>
          <a:noFill/>
          <a:ln w="9525">
            <a:noFill/>
            <a:miter lim="800000"/>
            <a:headEnd/>
            <a:tailEnd/>
          </a:ln>
        </p:spPr>
      </p:pic>
      <p:cxnSp>
        <p:nvCxnSpPr>
          <p:cNvPr id="15" name="Straight Connector 14"/>
          <p:cNvCxnSpPr/>
          <p:nvPr/>
        </p:nvCxnSpPr>
        <p:spPr bwMode="auto">
          <a:xfrm rot="5400000">
            <a:off x="32385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rot="5400000">
            <a:off x="4346244"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rot="5400000">
            <a:off x="5434652"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rot="5400000">
            <a:off x="6501452"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rot="5400000">
            <a:off x="75819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rot="5400000">
            <a:off x="21717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rot="10800000">
            <a:off x="1371600" y="3671248"/>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rot="10800000">
            <a:off x="1371600" y="28194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rot="10800000">
            <a:off x="1371600" y="4550392"/>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rot="10800000">
            <a:off x="1371600" y="54102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rot="10800000">
            <a:off x="1371600" y="62484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4" name="TextBox 23"/>
          <p:cNvSpPr txBox="1"/>
          <p:nvPr/>
        </p:nvSpPr>
        <p:spPr>
          <a:xfrm>
            <a:off x="685800" y="1066800"/>
            <a:ext cx="1478290" cy="1569660"/>
          </a:xfrm>
          <a:prstGeom prst="rect">
            <a:avLst/>
          </a:prstGeom>
          <a:noFill/>
          <a:ln w="12700">
            <a:noFill/>
          </a:ln>
        </p:spPr>
        <p:txBody>
          <a:bodyPr wrap="none" rtlCol="0">
            <a:spAutoFit/>
          </a:bodyPr>
          <a:lstStyle/>
          <a:p>
            <a:pPr algn="ct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1k</a:t>
            </a:r>
            <a:b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VPLs</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5" name="Rectangle 24"/>
          <p:cNvSpPr/>
          <p:nvPr/>
        </p:nvSpPr>
        <p:spPr bwMode="auto">
          <a:xfrm>
            <a:off x="7271864" y="2785730"/>
            <a:ext cx="881536" cy="353887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6" name="Rectangle 25"/>
          <p:cNvSpPr/>
          <p:nvPr/>
        </p:nvSpPr>
        <p:spPr bwMode="auto">
          <a:xfrm>
            <a:off x="6169152" y="2796363"/>
            <a:ext cx="836486" cy="3528237"/>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7" name="Rectangle 26"/>
          <p:cNvSpPr/>
          <p:nvPr/>
        </p:nvSpPr>
        <p:spPr bwMode="auto">
          <a:xfrm>
            <a:off x="5074078" y="2743200"/>
            <a:ext cx="833058" cy="3581399"/>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8" name="Rectangle 27"/>
          <p:cNvSpPr/>
          <p:nvPr/>
        </p:nvSpPr>
        <p:spPr bwMode="auto">
          <a:xfrm>
            <a:off x="3978289" y="2785730"/>
            <a:ext cx="826518" cy="353887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9" name="Rectangle 28"/>
          <p:cNvSpPr/>
          <p:nvPr/>
        </p:nvSpPr>
        <p:spPr bwMode="auto">
          <a:xfrm>
            <a:off x="2881475" y="2775006"/>
            <a:ext cx="828129" cy="3549594"/>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4" name="Rectangle 33"/>
          <p:cNvSpPr/>
          <p:nvPr/>
        </p:nvSpPr>
        <p:spPr bwMode="auto">
          <a:xfrm>
            <a:off x="2402958" y="2743200"/>
            <a:ext cx="210233" cy="358140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nvGrpSpPr>
          <p:cNvPr id="46" name="Group 45"/>
          <p:cNvGrpSpPr/>
          <p:nvPr/>
        </p:nvGrpSpPr>
        <p:grpSpPr>
          <a:xfrm>
            <a:off x="2612003" y="3518452"/>
            <a:ext cx="4660334" cy="219791"/>
            <a:chOff x="2612003" y="3518452"/>
            <a:chExt cx="4660334" cy="219791"/>
          </a:xfrm>
        </p:grpSpPr>
        <p:sp>
          <p:nvSpPr>
            <p:cNvPr id="36" name="Rectangle 35"/>
            <p:cNvSpPr/>
            <p:nvPr/>
          </p:nvSpPr>
          <p:spPr bwMode="auto">
            <a:xfrm>
              <a:off x="2612003" y="3518452"/>
              <a:ext cx="270346"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7" name="Rectangle 36"/>
            <p:cNvSpPr/>
            <p:nvPr/>
          </p:nvSpPr>
          <p:spPr bwMode="auto">
            <a:xfrm>
              <a:off x="3709283" y="3522428"/>
              <a:ext cx="270346"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8" name="Rectangle 37"/>
            <p:cNvSpPr/>
            <p:nvPr/>
          </p:nvSpPr>
          <p:spPr bwMode="auto">
            <a:xfrm>
              <a:off x="4804574" y="3522428"/>
              <a:ext cx="270346"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9" name="Rectangle 38"/>
            <p:cNvSpPr/>
            <p:nvPr/>
          </p:nvSpPr>
          <p:spPr bwMode="auto">
            <a:xfrm>
              <a:off x="5907370" y="3522895"/>
              <a:ext cx="267211"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0" name="Rectangle 39"/>
            <p:cNvSpPr/>
            <p:nvPr/>
          </p:nvSpPr>
          <p:spPr bwMode="auto">
            <a:xfrm>
              <a:off x="7005126" y="3522895"/>
              <a:ext cx="267211"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54" name="Group 53"/>
          <p:cNvGrpSpPr/>
          <p:nvPr/>
        </p:nvGrpSpPr>
        <p:grpSpPr>
          <a:xfrm>
            <a:off x="2612003" y="4384084"/>
            <a:ext cx="4660334" cy="219791"/>
            <a:chOff x="2612003" y="3518452"/>
            <a:chExt cx="4660334" cy="219791"/>
          </a:xfrm>
        </p:grpSpPr>
        <p:sp>
          <p:nvSpPr>
            <p:cNvPr id="55" name="Rectangle 54"/>
            <p:cNvSpPr/>
            <p:nvPr/>
          </p:nvSpPr>
          <p:spPr bwMode="auto">
            <a:xfrm>
              <a:off x="2612003" y="3518452"/>
              <a:ext cx="270346"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6" name="Rectangle 55"/>
            <p:cNvSpPr/>
            <p:nvPr/>
          </p:nvSpPr>
          <p:spPr bwMode="auto">
            <a:xfrm>
              <a:off x="3709283" y="3522428"/>
              <a:ext cx="270346"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7" name="Rectangle 56"/>
            <p:cNvSpPr/>
            <p:nvPr/>
          </p:nvSpPr>
          <p:spPr bwMode="auto">
            <a:xfrm>
              <a:off x="4804574" y="3522428"/>
              <a:ext cx="270346"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8" name="Rectangle 57"/>
            <p:cNvSpPr/>
            <p:nvPr/>
          </p:nvSpPr>
          <p:spPr bwMode="auto">
            <a:xfrm>
              <a:off x="5907370" y="3522895"/>
              <a:ext cx="267211"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9" name="Rectangle 58"/>
            <p:cNvSpPr/>
            <p:nvPr/>
          </p:nvSpPr>
          <p:spPr bwMode="auto">
            <a:xfrm>
              <a:off x="7005126" y="3522895"/>
              <a:ext cx="267211"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60" name="Group 59"/>
          <p:cNvGrpSpPr/>
          <p:nvPr/>
        </p:nvGrpSpPr>
        <p:grpSpPr>
          <a:xfrm>
            <a:off x="2612003" y="5249716"/>
            <a:ext cx="4660334" cy="219791"/>
            <a:chOff x="2612003" y="3518452"/>
            <a:chExt cx="4660334" cy="219791"/>
          </a:xfrm>
        </p:grpSpPr>
        <p:sp>
          <p:nvSpPr>
            <p:cNvPr id="61" name="Rectangle 60"/>
            <p:cNvSpPr/>
            <p:nvPr/>
          </p:nvSpPr>
          <p:spPr bwMode="auto">
            <a:xfrm>
              <a:off x="2612003" y="3518452"/>
              <a:ext cx="270346"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2" name="Rectangle 61"/>
            <p:cNvSpPr/>
            <p:nvPr/>
          </p:nvSpPr>
          <p:spPr bwMode="auto">
            <a:xfrm>
              <a:off x="3709283" y="3522428"/>
              <a:ext cx="270346"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3" name="Rectangle 62"/>
            <p:cNvSpPr/>
            <p:nvPr/>
          </p:nvSpPr>
          <p:spPr bwMode="auto">
            <a:xfrm>
              <a:off x="4804574" y="3522428"/>
              <a:ext cx="270346"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4" name="Rectangle 63"/>
            <p:cNvSpPr/>
            <p:nvPr/>
          </p:nvSpPr>
          <p:spPr bwMode="auto">
            <a:xfrm>
              <a:off x="5907370" y="3522895"/>
              <a:ext cx="267211"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5" name="Rectangle 64"/>
            <p:cNvSpPr/>
            <p:nvPr/>
          </p:nvSpPr>
          <p:spPr bwMode="auto">
            <a:xfrm>
              <a:off x="7005126" y="3522895"/>
              <a:ext cx="267211"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66" name="Group 65"/>
          <p:cNvGrpSpPr/>
          <p:nvPr/>
        </p:nvGrpSpPr>
        <p:grpSpPr>
          <a:xfrm>
            <a:off x="2612003" y="6127540"/>
            <a:ext cx="4660334" cy="219791"/>
            <a:chOff x="2612003" y="3518452"/>
            <a:chExt cx="4660334" cy="219791"/>
          </a:xfrm>
        </p:grpSpPr>
        <p:sp>
          <p:nvSpPr>
            <p:cNvPr id="67" name="Rectangle 66"/>
            <p:cNvSpPr/>
            <p:nvPr/>
          </p:nvSpPr>
          <p:spPr bwMode="auto">
            <a:xfrm>
              <a:off x="2612003" y="3518452"/>
              <a:ext cx="270346"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8" name="Rectangle 67"/>
            <p:cNvSpPr/>
            <p:nvPr/>
          </p:nvSpPr>
          <p:spPr bwMode="auto">
            <a:xfrm>
              <a:off x="3709283" y="3522428"/>
              <a:ext cx="270346"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9" name="Rectangle 68"/>
            <p:cNvSpPr/>
            <p:nvPr/>
          </p:nvSpPr>
          <p:spPr bwMode="auto">
            <a:xfrm>
              <a:off x="4804574" y="3522428"/>
              <a:ext cx="270346"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0" name="Rectangle 69"/>
            <p:cNvSpPr/>
            <p:nvPr/>
          </p:nvSpPr>
          <p:spPr bwMode="auto">
            <a:xfrm>
              <a:off x="5907370" y="3522895"/>
              <a:ext cx="267211"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1" name="Rectangle 70"/>
            <p:cNvSpPr/>
            <p:nvPr/>
          </p:nvSpPr>
          <p:spPr bwMode="auto">
            <a:xfrm>
              <a:off x="7005126" y="3522895"/>
              <a:ext cx="267211"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72" name="Group 71"/>
          <p:cNvGrpSpPr/>
          <p:nvPr/>
        </p:nvGrpSpPr>
        <p:grpSpPr>
          <a:xfrm>
            <a:off x="2612003" y="2636387"/>
            <a:ext cx="4660334" cy="219791"/>
            <a:chOff x="2612003" y="3518452"/>
            <a:chExt cx="4660334" cy="219791"/>
          </a:xfrm>
        </p:grpSpPr>
        <p:sp>
          <p:nvSpPr>
            <p:cNvPr id="73" name="Rectangle 72"/>
            <p:cNvSpPr/>
            <p:nvPr/>
          </p:nvSpPr>
          <p:spPr bwMode="auto">
            <a:xfrm>
              <a:off x="2612003" y="3518452"/>
              <a:ext cx="270346"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4" name="Rectangle 73"/>
            <p:cNvSpPr/>
            <p:nvPr/>
          </p:nvSpPr>
          <p:spPr bwMode="auto">
            <a:xfrm>
              <a:off x="3709283" y="3522428"/>
              <a:ext cx="270346"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5" name="Rectangle 74"/>
            <p:cNvSpPr/>
            <p:nvPr/>
          </p:nvSpPr>
          <p:spPr bwMode="auto">
            <a:xfrm>
              <a:off x="4804574" y="3522428"/>
              <a:ext cx="270346"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6" name="Rectangle 75"/>
            <p:cNvSpPr/>
            <p:nvPr/>
          </p:nvSpPr>
          <p:spPr bwMode="auto">
            <a:xfrm>
              <a:off x="5907370" y="3522895"/>
              <a:ext cx="267211"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7" name="Rectangle 76"/>
            <p:cNvSpPr/>
            <p:nvPr/>
          </p:nvSpPr>
          <p:spPr bwMode="auto">
            <a:xfrm>
              <a:off x="7005126" y="3522895"/>
              <a:ext cx="267211" cy="215348"/>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par>
                                <p:cTn id="14" presetID="10" presetClass="entr" presetSubtype="0" fill="hold"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Fast GI algorithms are </a:t>
            </a:r>
            <a:r>
              <a:rPr lang="en-US" u="sng" dirty="0" smtClean="0"/>
              <a:t>inaccurate</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a:t>
            </a:fld>
            <a:endParaRPr lang="en-US" dirty="0">
              <a:solidFill>
                <a:srgbClr val="FFFFFF"/>
              </a:solidFill>
            </a:endParaRPr>
          </a:p>
        </p:txBody>
      </p:sp>
      <p:sp>
        <p:nvSpPr>
          <p:cNvPr id="4" name="Title 3"/>
          <p:cNvSpPr>
            <a:spLocks noGrp="1"/>
          </p:cNvSpPr>
          <p:nvPr>
            <p:ph type="title"/>
          </p:nvPr>
        </p:nvSpPr>
        <p:spPr>
          <a:xfrm>
            <a:off x="381000" y="85725"/>
            <a:ext cx="8382000" cy="857250"/>
          </a:xfrm>
        </p:spPr>
        <p:txBody>
          <a:bodyPr/>
          <a:lstStyle/>
          <a:p>
            <a:r>
              <a:rPr lang="en-US" dirty="0" smtClean="0"/>
              <a:t>Global illumination rendering</a:t>
            </a:r>
            <a:endParaRPr lang="en-US" dirty="0"/>
          </a:p>
        </p:txBody>
      </p:sp>
      <p:pic>
        <p:nvPicPr>
          <p:cNvPr id="2050" name="Picture 2" descr="C:\devel\workspace\giperception\talk\jennair\hdr\aaa\jennair-10k-32x-no_clamp.exr.png"/>
          <p:cNvPicPr>
            <a:picLocks noChangeAspect="1" noChangeArrowheads="1"/>
          </p:cNvPicPr>
          <p:nvPr/>
        </p:nvPicPr>
        <p:blipFill>
          <a:blip r:embed="rId3" cstate="print"/>
          <a:srcRect/>
          <a:stretch>
            <a:fillRect/>
          </a:stretch>
        </p:blipFill>
        <p:spPr bwMode="auto">
          <a:xfrm>
            <a:off x="1402081" y="1798320"/>
            <a:ext cx="6339839" cy="4754880"/>
          </a:xfrm>
          <a:prstGeom prst="rect">
            <a:avLst/>
          </a:prstGeom>
          <a:noFill/>
          <a:ln>
            <a:solidFill>
              <a:schemeClr val="tx1"/>
            </a:solidFill>
          </a:ln>
        </p:spPr>
      </p:pic>
      <p:cxnSp>
        <p:nvCxnSpPr>
          <p:cNvPr id="7" name="Straight Arrow Connector 6"/>
          <p:cNvCxnSpPr/>
          <p:nvPr/>
        </p:nvCxnSpPr>
        <p:spPr bwMode="auto">
          <a:xfrm rot="10800000" flipV="1">
            <a:off x="4572000" y="1676400"/>
            <a:ext cx="914400" cy="3810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18900000" algn="bl" rotWithShape="0">
              <a:prstClr val="black">
                <a:alpha val="40000"/>
              </a:prstClr>
            </a:outerShdw>
          </a:effectLst>
        </p:spPr>
      </p:cxnSp>
      <p:sp>
        <p:nvSpPr>
          <p:cNvPr id="10" name="TextBox 9"/>
          <p:cNvSpPr txBox="1"/>
          <p:nvPr/>
        </p:nvSpPr>
        <p:spPr>
          <a:xfrm>
            <a:off x="3751802" y="6324600"/>
            <a:ext cx="4020598" cy="276999"/>
          </a:xfrm>
          <a:prstGeom prst="rect">
            <a:avLst/>
          </a:prstGeom>
          <a:noFill/>
        </p:spPr>
        <p:txBody>
          <a:bodyPr wrap="square" rtlCol="0">
            <a:spAutoFit/>
          </a:bodyPr>
          <a:lstStyle/>
          <a:p>
            <a:pPr algn="r"/>
            <a:r>
              <a:rPr lang="en-US" sz="1200" i="1" dirty="0" smtClean="0">
                <a:effectLst>
                  <a:outerShdw blurRad="50800" dist="38100" dir="8100000" algn="tr" rotWithShape="0">
                    <a:prstClr val="black">
                      <a:alpha val="40000"/>
                    </a:prstClr>
                  </a:outerShdw>
                </a:effectLst>
              </a:rPr>
              <a:t>scene</a:t>
            </a:r>
            <a:r>
              <a:rPr lang="en-US" sz="1200" dirty="0" smtClean="0">
                <a:effectLst>
                  <a:outerShdw blurRad="50800" dist="38100" dir="8100000" algn="tr" rotWithShape="0">
                    <a:prstClr val="black">
                      <a:alpha val="40000"/>
                    </a:prstClr>
                  </a:outerShdw>
                </a:effectLst>
              </a:rPr>
              <a:t>: Autodesk | </a:t>
            </a:r>
            <a:r>
              <a:rPr lang="en-US" sz="1200" i="1" dirty="0" smtClean="0">
                <a:effectLst>
                  <a:outerShdw blurRad="50800" dist="38100" dir="8100000" algn="tr" rotWithShape="0">
                    <a:prstClr val="black">
                      <a:alpha val="40000"/>
                    </a:prstClr>
                  </a:outerShdw>
                </a:effectLst>
              </a:rPr>
              <a:t>rendering</a:t>
            </a:r>
            <a:r>
              <a:rPr lang="en-US" sz="1200" dirty="0" smtClean="0">
                <a:effectLst>
                  <a:outerShdw blurRad="50800" dist="38100" dir="8100000" algn="tr" rotWithShape="0">
                    <a:prstClr val="black">
                      <a:alpha val="40000"/>
                    </a:prstClr>
                  </a:outerShdw>
                </a:effectLst>
              </a:rPr>
              <a:t>: Edgar Velázquez-</a:t>
            </a:r>
            <a:r>
              <a:rPr lang="en-US" sz="1200" dirty="0" err="1" smtClean="0">
                <a:effectLst>
                  <a:outerShdw blurRad="50800" dist="38100" dir="8100000" algn="tr" rotWithShape="0">
                    <a:prstClr val="black">
                      <a:alpha val="40000"/>
                    </a:prstClr>
                  </a:outerShdw>
                </a:effectLst>
              </a:rPr>
              <a:t>Armendáriz</a:t>
            </a:r>
            <a:endParaRPr lang="en-US" sz="1200" dirty="0">
              <a:effectLst>
                <a:outerShdw blurRad="50800" dist="38100" dir="8100000" algn="tr" rotWithShape="0">
                  <a:prstClr val="black">
                    <a:alpha val="40000"/>
                  </a:prst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442624" y="2819400"/>
            <a:ext cx="5405975" cy="3416793"/>
            <a:chOff x="2442624" y="2819400"/>
            <a:chExt cx="5405975" cy="3416793"/>
          </a:xfrm>
        </p:grpSpPr>
        <p:pic>
          <p:nvPicPr>
            <p:cNvPr id="43" name="Picture 2"/>
            <p:cNvPicPr>
              <a:picLocks noChangeAspect="1" noChangeArrowheads="1"/>
            </p:cNvPicPr>
            <p:nvPr/>
          </p:nvPicPr>
          <p:blipFill>
            <a:blip r:embed="rId3" cstate="print"/>
            <a:srcRect/>
            <a:stretch>
              <a:fillRect/>
            </a:stretch>
          </p:blipFill>
          <p:spPr bwMode="auto">
            <a:xfrm>
              <a:off x="2442624" y="2819400"/>
              <a:ext cx="5405975" cy="3416793"/>
            </a:xfrm>
            <a:prstGeom prst="rect">
              <a:avLst/>
            </a:prstGeom>
            <a:noFill/>
            <a:ln w="9525">
              <a:noFill/>
              <a:miter lim="800000"/>
              <a:headEnd/>
              <a:tailEnd/>
            </a:ln>
          </p:spPr>
        </p:pic>
        <p:grpSp>
          <p:nvGrpSpPr>
            <p:cNvPr id="44" name="Group 27"/>
            <p:cNvGrpSpPr/>
            <p:nvPr/>
          </p:nvGrpSpPr>
          <p:grpSpPr>
            <a:xfrm>
              <a:off x="2612232" y="5269753"/>
              <a:ext cx="809624" cy="76944"/>
              <a:chOff x="2612232" y="5269753"/>
              <a:chExt cx="809624" cy="76944"/>
            </a:xfrm>
          </p:grpSpPr>
          <p:sp>
            <p:nvSpPr>
              <p:cNvPr id="385" name="TextBox 2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86" name="TextBox 25"/>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87" name="TextBox 26"/>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5" name="Group 44"/>
            <p:cNvGrpSpPr/>
            <p:nvPr/>
          </p:nvGrpSpPr>
          <p:grpSpPr>
            <a:xfrm>
              <a:off x="3710697" y="5269753"/>
              <a:ext cx="809624" cy="76944"/>
              <a:chOff x="2612232" y="5269753"/>
              <a:chExt cx="809624" cy="76944"/>
            </a:xfrm>
          </p:grpSpPr>
          <p:sp>
            <p:nvSpPr>
              <p:cNvPr id="382" name="TextBox 381"/>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83" name="TextBox 382"/>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84" name="TextBox 383"/>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6" name="Group 48"/>
            <p:cNvGrpSpPr/>
            <p:nvPr/>
          </p:nvGrpSpPr>
          <p:grpSpPr>
            <a:xfrm>
              <a:off x="4815101" y="5269753"/>
              <a:ext cx="809624" cy="76944"/>
              <a:chOff x="2612232" y="5269753"/>
              <a:chExt cx="809624" cy="76944"/>
            </a:xfrm>
          </p:grpSpPr>
          <p:sp>
            <p:nvSpPr>
              <p:cNvPr id="379" name="TextBox 378"/>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80" name="TextBox 379"/>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81" name="TextBox 380"/>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7" name="Group 52"/>
            <p:cNvGrpSpPr/>
            <p:nvPr/>
          </p:nvGrpSpPr>
          <p:grpSpPr>
            <a:xfrm>
              <a:off x="5907972" y="5269753"/>
              <a:ext cx="809624" cy="76944"/>
              <a:chOff x="2612232" y="5269753"/>
              <a:chExt cx="809624" cy="76944"/>
            </a:xfrm>
          </p:grpSpPr>
          <p:sp>
            <p:nvSpPr>
              <p:cNvPr id="376" name="TextBox 375"/>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77" name="TextBox 376"/>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8" name="TextBox 37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8" name="Group 56"/>
            <p:cNvGrpSpPr/>
            <p:nvPr/>
          </p:nvGrpSpPr>
          <p:grpSpPr>
            <a:xfrm>
              <a:off x="7006441" y="5269753"/>
              <a:ext cx="809624" cy="76944"/>
              <a:chOff x="2612232" y="5269753"/>
              <a:chExt cx="809624" cy="76944"/>
            </a:xfrm>
          </p:grpSpPr>
          <p:sp>
            <p:nvSpPr>
              <p:cNvPr id="373" name="TextBox 372"/>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74" name="TextBox 373"/>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5" name="TextBox 374"/>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9" name="Group 60"/>
            <p:cNvGrpSpPr/>
            <p:nvPr/>
          </p:nvGrpSpPr>
          <p:grpSpPr>
            <a:xfrm>
              <a:off x="2612232" y="6139703"/>
              <a:ext cx="809624" cy="76944"/>
              <a:chOff x="2612232" y="5269753"/>
              <a:chExt cx="809624" cy="76944"/>
            </a:xfrm>
          </p:grpSpPr>
          <p:sp>
            <p:nvSpPr>
              <p:cNvPr id="370" name="TextBox 36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71" name="TextBox 37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2" name="TextBox 37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0" name="Group 64"/>
            <p:cNvGrpSpPr/>
            <p:nvPr/>
          </p:nvGrpSpPr>
          <p:grpSpPr>
            <a:xfrm>
              <a:off x="3710697" y="6139703"/>
              <a:ext cx="809624" cy="76944"/>
              <a:chOff x="2612232" y="5269753"/>
              <a:chExt cx="809624" cy="76944"/>
            </a:xfrm>
          </p:grpSpPr>
          <p:sp>
            <p:nvSpPr>
              <p:cNvPr id="367" name="TextBox 366"/>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8" name="TextBox 367"/>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9" name="TextBox 368"/>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1" name="Group 68"/>
            <p:cNvGrpSpPr/>
            <p:nvPr/>
          </p:nvGrpSpPr>
          <p:grpSpPr>
            <a:xfrm>
              <a:off x="4815101" y="6139703"/>
              <a:ext cx="809624" cy="76944"/>
              <a:chOff x="2612232" y="5269753"/>
              <a:chExt cx="809624" cy="76944"/>
            </a:xfrm>
          </p:grpSpPr>
          <p:sp>
            <p:nvSpPr>
              <p:cNvPr id="364" name="TextBox 36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5" name="TextBox 364"/>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6" name="TextBox 365"/>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2" name="Group 72"/>
            <p:cNvGrpSpPr/>
            <p:nvPr/>
          </p:nvGrpSpPr>
          <p:grpSpPr>
            <a:xfrm>
              <a:off x="5907972" y="6139703"/>
              <a:ext cx="809624" cy="76944"/>
              <a:chOff x="2612232" y="5269753"/>
              <a:chExt cx="809624" cy="76944"/>
            </a:xfrm>
          </p:grpSpPr>
          <p:sp>
            <p:nvSpPr>
              <p:cNvPr id="361" name="TextBox 360"/>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2" name="TextBox 361"/>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3" name="TextBox 362"/>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3" name="Group 76"/>
            <p:cNvGrpSpPr/>
            <p:nvPr/>
          </p:nvGrpSpPr>
          <p:grpSpPr>
            <a:xfrm>
              <a:off x="7006441" y="6139703"/>
              <a:ext cx="809624" cy="76944"/>
              <a:chOff x="2612232" y="5269753"/>
              <a:chExt cx="809624" cy="76944"/>
            </a:xfrm>
          </p:grpSpPr>
          <p:sp>
            <p:nvSpPr>
              <p:cNvPr id="358" name="TextBox 357"/>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9" name="TextBox 358"/>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0" name="TextBox 359"/>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4" name="Group 80"/>
            <p:cNvGrpSpPr/>
            <p:nvPr/>
          </p:nvGrpSpPr>
          <p:grpSpPr>
            <a:xfrm>
              <a:off x="2612232" y="4399803"/>
              <a:ext cx="809624" cy="76944"/>
              <a:chOff x="2612232" y="5269753"/>
              <a:chExt cx="809624" cy="76944"/>
            </a:xfrm>
          </p:grpSpPr>
          <p:sp>
            <p:nvSpPr>
              <p:cNvPr id="355" name="TextBox 354"/>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6" name="TextBox 355"/>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7" name="TextBox 356"/>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5" name="Group 84"/>
            <p:cNvGrpSpPr/>
            <p:nvPr/>
          </p:nvGrpSpPr>
          <p:grpSpPr>
            <a:xfrm>
              <a:off x="3710697" y="4399803"/>
              <a:ext cx="809624" cy="76944"/>
              <a:chOff x="2612232" y="5269753"/>
              <a:chExt cx="809624" cy="76944"/>
            </a:xfrm>
          </p:grpSpPr>
          <p:sp>
            <p:nvSpPr>
              <p:cNvPr id="352" name="TextBox 351"/>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3" name="TextBox 352"/>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4" name="TextBox 8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6" name="Group 88"/>
            <p:cNvGrpSpPr/>
            <p:nvPr/>
          </p:nvGrpSpPr>
          <p:grpSpPr>
            <a:xfrm>
              <a:off x="4815101" y="4399803"/>
              <a:ext cx="809624" cy="76944"/>
              <a:chOff x="2612232" y="5269753"/>
              <a:chExt cx="809624" cy="76944"/>
            </a:xfrm>
          </p:grpSpPr>
          <p:sp>
            <p:nvSpPr>
              <p:cNvPr id="349" name="TextBox 8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0" name="TextBox 9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1" name="TextBox 9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0" name="Group 92"/>
            <p:cNvGrpSpPr/>
            <p:nvPr/>
          </p:nvGrpSpPr>
          <p:grpSpPr>
            <a:xfrm>
              <a:off x="5907972" y="4399803"/>
              <a:ext cx="809624" cy="76944"/>
              <a:chOff x="2612232" y="5269753"/>
              <a:chExt cx="809624" cy="76944"/>
            </a:xfrm>
          </p:grpSpPr>
          <p:sp>
            <p:nvSpPr>
              <p:cNvPr id="346" name="TextBox 345"/>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7" name="TextBox 346"/>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8" name="TextBox 34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1" name="Group 96"/>
            <p:cNvGrpSpPr/>
            <p:nvPr/>
          </p:nvGrpSpPr>
          <p:grpSpPr>
            <a:xfrm>
              <a:off x="7006441" y="4399803"/>
              <a:ext cx="809624" cy="76944"/>
              <a:chOff x="2612232" y="5269753"/>
              <a:chExt cx="809624" cy="76944"/>
            </a:xfrm>
          </p:grpSpPr>
          <p:sp>
            <p:nvSpPr>
              <p:cNvPr id="343" name="TextBox 342"/>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4" name="TextBox 343"/>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5" name="TextBox 344"/>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2" name="Group 100"/>
            <p:cNvGrpSpPr/>
            <p:nvPr/>
          </p:nvGrpSpPr>
          <p:grpSpPr>
            <a:xfrm>
              <a:off x="2612232" y="3517153"/>
              <a:ext cx="809624" cy="76944"/>
              <a:chOff x="2612232" y="5269753"/>
              <a:chExt cx="809624" cy="76944"/>
            </a:xfrm>
          </p:grpSpPr>
          <p:sp>
            <p:nvSpPr>
              <p:cNvPr id="340" name="TextBox 33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1" name="TextBox 34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2" name="TextBox 34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3" name="Group 104"/>
            <p:cNvGrpSpPr/>
            <p:nvPr/>
          </p:nvGrpSpPr>
          <p:grpSpPr>
            <a:xfrm>
              <a:off x="3710697" y="3517153"/>
              <a:ext cx="809624" cy="76944"/>
              <a:chOff x="2612232" y="5269753"/>
              <a:chExt cx="809624" cy="76944"/>
            </a:xfrm>
          </p:grpSpPr>
          <p:sp>
            <p:nvSpPr>
              <p:cNvPr id="337" name="TextBox 336"/>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38" name="TextBox 337"/>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39" name="TextBox 338"/>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2" name="Group 108"/>
            <p:cNvGrpSpPr/>
            <p:nvPr/>
          </p:nvGrpSpPr>
          <p:grpSpPr>
            <a:xfrm>
              <a:off x="4815101" y="3517153"/>
              <a:ext cx="809624" cy="76944"/>
              <a:chOff x="2612232" y="5269753"/>
              <a:chExt cx="809624" cy="76944"/>
            </a:xfrm>
          </p:grpSpPr>
          <p:sp>
            <p:nvSpPr>
              <p:cNvPr id="334" name="TextBox 33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35" name="TextBox 334"/>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36" name="TextBox 335"/>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3" name="Group 112"/>
            <p:cNvGrpSpPr/>
            <p:nvPr/>
          </p:nvGrpSpPr>
          <p:grpSpPr>
            <a:xfrm>
              <a:off x="5907972" y="3517153"/>
              <a:ext cx="809624" cy="76944"/>
              <a:chOff x="2612232" y="5269753"/>
              <a:chExt cx="809624" cy="76944"/>
            </a:xfrm>
          </p:grpSpPr>
          <p:sp>
            <p:nvSpPr>
              <p:cNvPr id="331" name="TextBox 330"/>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32" name="TextBox 331"/>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33" name="TextBox 332"/>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4" name="Group 116"/>
            <p:cNvGrpSpPr/>
            <p:nvPr/>
          </p:nvGrpSpPr>
          <p:grpSpPr>
            <a:xfrm>
              <a:off x="7006441" y="3517153"/>
              <a:ext cx="809624" cy="76944"/>
              <a:chOff x="2612232" y="5269753"/>
              <a:chExt cx="809624" cy="76944"/>
            </a:xfrm>
          </p:grpSpPr>
          <p:sp>
            <p:nvSpPr>
              <p:cNvPr id="328" name="TextBox 327"/>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29" name="TextBox 328"/>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30" name="TextBox 329"/>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5" name="Group 219"/>
            <p:cNvGrpSpPr/>
            <p:nvPr/>
          </p:nvGrpSpPr>
          <p:grpSpPr>
            <a:xfrm>
              <a:off x="2475260" y="5467207"/>
              <a:ext cx="4494847" cy="669458"/>
              <a:chOff x="2475260" y="5467207"/>
              <a:chExt cx="4494847" cy="669458"/>
            </a:xfrm>
          </p:grpSpPr>
          <p:grpSp>
            <p:nvGrpSpPr>
              <p:cNvPr id="268" name="Group 147"/>
              <p:cNvGrpSpPr/>
              <p:nvPr/>
            </p:nvGrpSpPr>
            <p:grpSpPr>
              <a:xfrm>
                <a:off x="2475260" y="5467207"/>
                <a:ext cx="106136" cy="669458"/>
                <a:chOff x="4682551" y="5467207"/>
                <a:chExt cx="106136" cy="669458"/>
              </a:xfrm>
            </p:grpSpPr>
            <p:sp>
              <p:nvSpPr>
                <p:cNvPr id="317" name="TextBox 14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18" name="TextBox 14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19" name="TextBox 15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20" name="TextBox 15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21" name="TextBox 320"/>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22" name="TextBox 321"/>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23" name="TextBox 322"/>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24" name="TextBox 323"/>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25" name="TextBox 324"/>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26" name="TextBox 325"/>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27" name="TextBox 326"/>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69" name="Group 171"/>
              <p:cNvGrpSpPr/>
              <p:nvPr/>
            </p:nvGrpSpPr>
            <p:grpSpPr>
              <a:xfrm>
                <a:off x="6863971" y="5467207"/>
                <a:ext cx="106136" cy="669458"/>
                <a:chOff x="4682551" y="5467207"/>
                <a:chExt cx="106136" cy="669458"/>
              </a:xfrm>
            </p:grpSpPr>
            <p:sp>
              <p:nvSpPr>
                <p:cNvPr id="306" name="TextBox 305"/>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07" name="TextBox 306"/>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08" name="TextBox 307"/>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09" name="TextBox 308"/>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10" name="TextBox 309"/>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11" name="TextBox 310"/>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12" name="TextBox 311"/>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13" name="TextBox 312"/>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14" name="TextBox 313"/>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15" name="TextBox 314"/>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16" name="TextBox 315"/>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70" name="Group 183"/>
              <p:cNvGrpSpPr/>
              <p:nvPr/>
            </p:nvGrpSpPr>
            <p:grpSpPr>
              <a:xfrm>
                <a:off x="3572438" y="5467207"/>
                <a:ext cx="106136" cy="669458"/>
                <a:chOff x="4682551" y="5467207"/>
                <a:chExt cx="106136" cy="669458"/>
              </a:xfrm>
            </p:grpSpPr>
            <p:sp>
              <p:nvSpPr>
                <p:cNvPr id="295" name="TextBox 294"/>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96" name="TextBox 295"/>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97" name="TextBox 296"/>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98" name="TextBox 297"/>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99" name="TextBox 298"/>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00" name="TextBox 299"/>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01" name="TextBox 300"/>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02" name="TextBox 301"/>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03" name="TextBox 302"/>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04" name="TextBox 303"/>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05" name="TextBox 304"/>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71" name="Group 195"/>
              <p:cNvGrpSpPr/>
              <p:nvPr/>
            </p:nvGrpSpPr>
            <p:grpSpPr>
              <a:xfrm>
                <a:off x="4669616" y="5467207"/>
                <a:ext cx="106136" cy="669458"/>
                <a:chOff x="4682551" y="5467207"/>
                <a:chExt cx="106136" cy="669458"/>
              </a:xfrm>
            </p:grpSpPr>
            <p:sp>
              <p:nvSpPr>
                <p:cNvPr id="284" name="TextBox 283"/>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85" name="TextBox 284"/>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86" name="TextBox 285"/>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87" name="TextBox 286"/>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88" name="TextBox 287"/>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89" name="TextBox 288"/>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90" name="TextBox 289"/>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91" name="TextBox 290"/>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92" name="TextBox 291"/>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93" name="TextBox 292"/>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94" name="TextBox 293"/>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72" name="Group 207"/>
              <p:cNvGrpSpPr/>
              <p:nvPr/>
            </p:nvGrpSpPr>
            <p:grpSpPr>
              <a:xfrm>
                <a:off x="5766794" y="5467207"/>
                <a:ext cx="106136" cy="669458"/>
                <a:chOff x="4682551" y="5467207"/>
                <a:chExt cx="106136" cy="669458"/>
              </a:xfrm>
            </p:grpSpPr>
            <p:sp>
              <p:nvSpPr>
                <p:cNvPr id="273" name="TextBox 20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74" name="TextBox 20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75" name="TextBox 21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76" name="TextBox 21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77" name="TextBox 27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78" name="TextBox 27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79" name="TextBox 27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80" name="TextBox 27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81" name="TextBox 28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82" name="TextBox 28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83" name="TextBox 28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85" name="Group 220"/>
            <p:cNvGrpSpPr/>
            <p:nvPr/>
          </p:nvGrpSpPr>
          <p:grpSpPr>
            <a:xfrm>
              <a:off x="2475260" y="2851922"/>
              <a:ext cx="4494847" cy="669458"/>
              <a:chOff x="2475260" y="5467207"/>
              <a:chExt cx="4494847" cy="669458"/>
            </a:xfrm>
          </p:grpSpPr>
          <p:grpSp>
            <p:nvGrpSpPr>
              <p:cNvPr id="208" name="Group 221"/>
              <p:cNvGrpSpPr/>
              <p:nvPr/>
            </p:nvGrpSpPr>
            <p:grpSpPr>
              <a:xfrm>
                <a:off x="2475260" y="5467207"/>
                <a:ext cx="106136" cy="669458"/>
                <a:chOff x="4682551" y="5467207"/>
                <a:chExt cx="106136" cy="669458"/>
              </a:xfrm>
            </p:grpSpPr>
            <p:sp>
              <p:nvSpPr>
                <p:cNvPr id="257" name="TextBox 256"/>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58" name="TextBox 257"/>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59" name="TextBox 258"/>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60" name="TextBox 259"/>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61" name="TextBox 260"/>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62" name="TextBox 261"/>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63" name="TextBox 262"/>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64" name="TextBox 263"/>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65" name="TextBox 264"/>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66" name="TextBox 265"/>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67" name="TextBox 266"/>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09" name="Group 222"/>
              <p:cNvGrpSpPr/>
              <p:nvPr/>
            </p:nvGrpSpPr>
            <p:grpSpPr>
              <a:xfrm>
                <a:off x="6863971" y="5467207"/>
                <a:ext cx="106136" cy="669458"/>
                <a:chOff x="4682551" y="5467207"/>
                <a:chExt cx="106136" cy="669458"/>
              </a:xfrm>
            </p:grpSpPr>
            <p:sp>
              <p:nvSpPr>
                <p:cNvPr id="246" name="TextBox 245"/>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47" name="TextBox 246"/>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48" name="TextBox 247"/>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49" name="TextBox 248"/>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50" name="TextBox 249"/>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51" name="TextBox 250"/>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52" name="TextBox 251"/>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53" name="TextBox 252"/>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54" name="TextBox 253"/>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55" name="TextBox 254"/>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56" name="TextBox 255"/>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10" name="Group 223"/>
              <p:cNvGrpSpPr/>
              <p:nvPr/>
            </p:nvGrpSpPr>
            <p:grpSpPr>
              <a:xfrm>
                <a:off x="3572438" y="5467207"/>
                <a:ext cx="106136" cy="669458"/>
                <a:chOff x="4682551" y="5467207"/>
                <a:chExt cx="106136" cy="669458"/>
              </a:xfrm>
            </p:grpSpPr>
            <p:sp>
              <p:nvSpPr>
                <p:cNvPr id="235" name="TextBox 234"/>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36" name="TextBox 235"/>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37" name="TextBox 236"/>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38" name="TextBox 237"/>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39" name="TextBox 238"/>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40" name="TextBox 239"/>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41" name="TextBox 240"/>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42" name="TextBox 241"/>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43" name="TextBox 242"/>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44" name="TextBox 243"/>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45" name="TextBox 244"/>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11" name="Group 224"/>
              <p:cNvGrpSpPr/>
              <p:nvPr/>
            </p:nvGrpSpPr>
            <p:grpSpPr>
              <a:xfrm>
                <a:off x="4669616" y="5467207"/>
                <a:ext cx="106136" cy="669458"/>
                <a:chOff x="4682551" y="5467207"/>
                <a:chExt cx="106136" cy="669458"/>
              </a:xfrm>
            </p:grpSpPr>
            <p:sp>
              <p:nvSpPr>
                <p:cNvPr id="224" name="TextBox 223"/>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25" name="TextBox 224"/>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26" name="TextBox 225"/>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27" name="TextBox 226"/>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28" name="TextBox 227"/>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29" name="TextBox 228"/>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30" name="TextBox 229"/>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31" name="TextBox 230"/>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32" name="TextBox 231"/>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33" name="TextBox 232"/>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34" name="TextBox 233"/>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12" name="Group 225"/>
              <p:cNvGrpSpPr/>
              <p:nvPr/>
            </p:nvGrpSpPr>
            <p:grpSpPr>
              <a:xfrm>
                <a:off x="5766794" y="5467207"/>
                <a:ext cx="106136" cy="669458"/>
                <a:chOff x="4682551" y="5467207"/>
                <a:chExt cx="106136" cy="669458"/>
              </a:xfrm>
            </p:grpSpPr>
            <p:sp>
              <p:nvSpPr>
                <p:cNvPr id="213" name="TextBox 21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14" name="TextBox 21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15" name="TextBox 21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16" name="TextBox 21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17" name="TextBox 21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18" name="TextBox 21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19" name="TextBox 21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20" name="TextBox 21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21" name="TextBox 22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22" name="TextBox 22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23" name="TextBox 22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86" name="Group 281"/>
            <p:cNvGrpSpPr/>
            <p:nvPr/>
          </p:nvGrpSpPr>
          <p:grpSpPr>
            <a:xfrm>
              <a:off x="2475260" y="3723684"/>
              <a:ext cx="4494847" cy="669458"/>
              <a:chOff x="2475260" y="5467207"/>
              <a:chExt cx="4494847" cy="669458"/>
            </a:xfrm>
          </p:grpSpPr>
          <p:grpSp>
            <p:nvGrpSpPr>
              <p:cNvPr id="148" name="Group 282"/>
              <p:cNvGrpSpPr/>
              <p:nvPr/>
            </p:nvGrpSpPr>
            <p:grpSpPr>
              <a:xfrm>
                <a:off x="2475260" y="5467207"/>
                <a:ext cx="106136" cy="669458"/>
                <a:chOff x="4682551" y="5467207"/>
                <a:chExt cx="106136" cy="669458"/>
              </a:xfrm>
            </p:grpSpPr>
            <p:sp>
              <p:nvSpPr>
                <p:cNvPr id="197" name="TextBox 196"/>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98" name="TextBox 197"/>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99" name="TextBox 198"/>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00" name="TextBox 199"/>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01" name="TextBox 200"/>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02" name="TextBox 201"/>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03" name="TextBox 202"/>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04" name="TextBox 203"/>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05" name="TextBox 204"/>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06" name="TextBox 205"/>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07" name="TextBox 206"/>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49" name="Group 283"/>
              <p:cNvGrpSpPr/>
              <p:nvPr/>
            </p:nvGrpSpPr>
            <p:grpSpPr>
              <a:xfrm>
                <a:off x="6863971" y="5467207"/>
                <a:ext cx="106136" cy="669458"/>
                <a:chOff x="4682551" y="5467207"/>
                <a:chExt cx="106136" cy="669458"/>
              </a:xfrm>
            </p:grpSpPr>
            <p:sp>
              <p:nvSpPr>
                <p:cNvPr id="186" name="TextBox 185"/>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87" name="TextBox 186"/>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88" name="TextBox 187"/>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89" name="TextBox 188"/>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90" name="TextBox 189"/>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91" name="TextBox 190"/>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92" name="TextBox 191"/>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93" name="TextBox 192"/>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94" name="TextBox 193"/>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95" name="TextBox 194"/>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96" name="TextBox 195"/>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50" name="Group 284"/>
              <p:cNvGrpSpPr/>
              <p:nvPr/>
            </p:nvGrpSpPr>
            <p:grpSpPr>
              <a:xfrm>
                <a:off x="3572438" y="5467207"/>
                <a:ext cx="106136" cy="669458"/>
                <a:chOff x="4682551" y="5467207"/>
                <a:chExt cx="106136" cy="669458"/>
              </a:xfrm>
            </p:grpSpPr>
            <p:sp>
              <p:nvSpPr>
                <p:cNvPr id="175" name="TextBox 174"/>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76" name="TextBox 175"/>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77" name="TextBox 176"/>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78" name="TextBox 177"/>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79" name="TextBox 178"/>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80" name="TextBox 179"/>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81" name="TextBox 180"/>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82" name="TextBox 181"/>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83" name="TextBox 182"/>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84" name="TextBox 183"/>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85" name="TextBox 184"/>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51" name="Group 285"/>
              <p:cNvGrpSpPr/>
              <p:nvPr/>
            </p:nvGrpSpPr>
            <p:grpSpPr>
              <a:xfrm>
                <a:off x="4669616" y="5467207"/>
                <a:ext cx="106136" cy="669458"/>
                <a:chOff x="4682551" y="5467207"/>
                <a:chExt cx="106136" cy="669458"/>
              </a:xfrm>
            </p:grpSpPr>
            <p:sp>
              <p:nvSpPr>
                <p:cNvPr id="164" name="TextBox 163"/>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65" name="TextBox 164"/>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66" name="TextBox 165"/>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67" name="TextBox 166"/>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68" name="TextBox 167"/>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69" name="TextBox 168"/>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70" name="TextBox 169"/>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71" name="TextBox 170"/>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72" name="TextBox 171"/>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73" name="TextBox 172"/>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74" name="TextBox 173"/>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52" name="Group 286"/>
              <p:cNvGrpSpPr/>
              <p:nvPr/>
            </p:nvGrpSpPr>
            <p:grpSpPr>
              <a:xfrm>
                <a:off x="5766794" y="5467207"/>
                <a:ext cx="106136" cy="669458"/>
                <a:chOff x="4682551" y="5467207"/>
                <a:chExt cx="106136" cy="669458"/>
              </a:xfrm>
            </p:grpSpPr>
            <p:sp>
              <p:nvSpPr>
                <p:cNvPr id="153" name="TextBox 15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54" name="TextBox 15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55" name="TextBox 15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56" name="TextBox 15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57" name="TextBox 15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58" name="TextBox 15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59" name="TextBox 15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60" name="TextBox 15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61" name="TextBox 16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62" name="TextBox 16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63" name="TextBox 16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87" name="Group 342"/>
            <p:cNvGrpSpPr/>
            <p:nvPr/>
          </p:nvGrpSpPr>
          <p:grpSpPr>
            <a:xfrm>
              <a:off x="2475260" y="4595446"/>
              <a:ext cx="4494847" cy="669458"/>
              <a:chOff x="2475260" y="5467207"/>
              <a:chExt cx="4494847" cy="669458"/>
            </a:xfrm>
          </p:grpSpPr>
          <p:grpSp>
            <p:nvGrpSpPr>
              <p:cNvPr id="88" name="Group 343"/>
              <p:cNvGrpSpPr/>
              <p:nvPr/>
            </p:nvGrpSpPr>
            <p:grpSpPr>
              <a:xfrm>
                <a:off x="2475260" y="5467207"/>
                <a:ext cx="106136" cy="669458"/>
                <a:chOff x="4682551" y="5467207"/>
                <a:chExt cx="106136" cy="669458"/>
              </a:xfrm>
            </p:grpSpPr>
            <p:sp>
              <p:nvSpPr>
                <p:cNvPr id="137" name="TextBox 136"/>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38" name="TextBox 137"/>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39" name="TextBox 138"/>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40" name="TextBox 139"/>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41" name="TextBox 140"/>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42" name="TextBox 141"/>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43" name="TextBox 142"/>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44" name="TextBox 143"/>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45" name="TextBox 144"/>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46" name="TextBox 145"/>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47" name="TextBox 146"/>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89" name="Group 344"/>
              <p:cNvGrpSpPr/>
              <p:nvPr/>
            </p:nvGrpSpPr>
            <p:grpSpPr>
              <a:xfrm>
                <a:off x="6863971" y="5467207"/>
                <a:ext cx="106136" cy="669458"/>
                <a:chOff x="4682551" y="5467207"/>
                <a:chExt cx="106136" cy="669458"/>
              </a:xfrm>
            </p:grpSpPr>
            <p:sp>
              <p:nvSpPr>
                <p:cNvPr id="126" name="TextBox 125"/>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27" name="TextBox 126"/>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28" name="TextBox 127"/>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29" name="TextBox 128"/>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30" name="TextBox 129"/>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31" name="TextBox 130"/>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32" name="TextBox 131"/>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33" name="TextBox 132"/>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34" name="TextBox 133"/>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35" name="TextBox 134"/>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36" name="TextBox 135"/>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90" name="Group 345"/>
              <p:cNvGrpSpPr/>
              <p:nvPr/>
            </p:nvGrpSpPr>
            <p:grpSpPr>
              <a:xfrm>
                <a:off x="3572438" y="5467207"/>
                <a:ext cx="106136" cy="669458"/>
                <a:chOff x="4682551" y="5467207"/>
                <a:chExt cx="106136" cy="669458"/>
              </a:xfrm>
            </p:grpSpPr>
            <p:sp>
              <p:nvSpPr>
                <p:cNvPr id="115" name="TextBox 114"/>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16" name="TextBox 115"/>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17" name="TextBox 116"/>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18" name="TextBox 117"/>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19" name="TextBox 118"/>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20" name="TextBox 119"/>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21" name="TextBox 120"/>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22" name="TextBox 121"/>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23" name="TextBox 122"/>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24" name="TextBox 123"/>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25" name="TextBox 124"/>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91" name="Group 346"/>
              <p:cNvGrpSpPr/>
              <p:nvPr/>
            </p:nvGrpSpPr>
            <p:grpSpPr>
              <a:xfrm>
                <a:off x="4669616" y="5467207"/>
                <a:ext cx="106136" cy="669458"/>
                <a:chOff x="4682551" y="5467207"/>
                <a:chExt cx="106136" cy="669458"/>
              </a:xfrm>
            </p:grpSpPr>
            <p:sp>
              <p:nvSpPr>
                <p:cNvPr id="104" name="TextBox 103"/>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05" name="TextBox 104"/>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06" name="TextBox 105"/>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07" name="TextBox 106"/>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08" name="TextBox 107"/>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09" name="TextBox 108"/>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10" name="TextBox 109"/>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11" name="TextBox 110"/>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12" name="TextBox 111"/>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13" name="TextBox 112"/>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14" name="TextBox 113"/>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92" name="Group 347"/>
              <p:cNvGrpSpPr/>
              <p:nvPr/>
            </p:nvGrpSpPr>
            <p:grpSpPr>
              <a:xfrm>
                <a:off x="5766794" y="5467207"/>
                <a:ext cx="106136" cy="669458"/>
                <a:chOff x="4682551" y="5467207"/>
                <a:chExt cx="106136" cy="669458"/>
              </a:xfrm>
            </p:grpSpPr>
            <p:sp>
              <p:nvSpPr>
                <p:cNvPr id="93" name="TextBox 9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94" name="TextBox 9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95" name="TextBox 9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96" name="TextBox 9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97" name="TextBox 9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98" name="TextBox 9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99" name="TextBox 9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00" name="TextBox 9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01" name="TextBox 10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02" name="TextBox 10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03" name="TextBox 10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sp>
        <p:nvSpPr>
          <p:cNvPr id="2" name="Content Placeholder 1"/>
          <p:cNvSpPr>
            <a:spLocks noGrp="1"/>
          </p:cNvSpPr>
          <p:nvPr>
            <p:ph idx="1"/>
          </p:nvPr>
        </p:nvSpPr>
        <p:spPr>
          <a:xfrm>
            <a:off x="457200" y="1114425"/>
            <a:ext cx="8229600" cy="5011738"/>
          </a:xfrm>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30</a:t>
            </a:fld>
            <a:endParaRPr lang="en-US" dirty="0">
              <a:solidFill>
                <a:srgbClr val="FFFFFF"/>
              </a:solidFill>
            </a:endParaRPr>
          </a:p>
        </p:txBody>
      </p:sp>
      <p:sp>
        <p:nvSpPr>
          <p:cNvPr id="4" name="Title 3"/>
          <p:cNvSpPr>
            <a:spLocks noGrp="1"/>
          </p:cNvSpPr>
          <p:nvPr>
            <p:ph type="title"/>
          </p:nvPr>
        </p:nvSpPr>
        <p:spPr>
          <a:xfrm>
            <a:off x="381000" y="85725"/>
            <a:ext cx="8382000" cy="857250"/>
          </a:xfrm>
        </p:spPr>
        <p:txBody>
          <a:bodyPr/>
          <a:lstStyle/>
          <a:p>
            <a:r>
              <a:rPr lang="en-US" dirty="0" smtClean="0"/>
              <a:t>Trends – VPL count</a:t>
            </a:r>
            <a:endParaRPr lang="en-US" dirty="0"/>
          </a:p>
        </p:txBody>
      </p:sp>
      <p:pic>
        <p:nvPicPr>
          <p:cNvPr id="6" name="Picture 4"/>
          <p:cNvPicPr>
            <a:picLocks noChangeAspect="1" noChangeArrowheads="1"/>
          </p:cNvPicPr>
          <p:nvPr/>
        </p:nvPicPr>
        <p:blipFill>
          <a:blip r:embed="rId4" cstate="print"/>
          <a:srcRect/>
          <a:stretch>
            <a:fillRect/>
          </a:stretch>
        </p:blipFill>
        <p:spPr bwMode="auto">
          <a:xfrm>
            <a:off x="2438400" y="1082089"/>
            <a:ext cx="5410200" cy="108550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457200" y="2819400"/>
            <a:ext cx="854263" cy="3429000"/>
          </a:xfrm>
          <a:prstGeom prst="rect">
            <a:avLst/>
          </a:prstGeom>
          <a:noFill/>
          <a:ln w="9525">
            <a:noFill/>
            <a:miter lim="800000"/>
            <a:headEnd/>
            <a:tailEnd/>
          </a:ln>
        </p:spPr>
      </p:pic>
      <p:cxnSp>
        <p:nvCxnSpPr>
          <p:cNvPr id="15" name="Straight Connector 14"/>
          <p:cNvCxnSpPr/>
          <p:nvPr/>
        </p:nvCxnSpPr>
        <p:spPr bwMode="auto">
          <a:xfrm rot="5400000">
            <a:off x="32385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rot="5400000">
            <a:off x="4346244"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rot="5400000">
            <a:off x="5434652"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rot="5400000">
            <a:off x="6501452"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rot="5400000">
            <a:off x="75819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rot="5400000">
            <a:off x="21717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rot="10800000">
            <a:off x="1371600" y="3671248"/>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rot="10800000">
            <a:off x="1371600" y="28194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rot="10800000">
            <a:off x="1371600" y="4550392"/>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rot="10800000">
            <a:off x="1371600" y="54102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rot="10800000">
            <a:off x="1371600" y="62484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4" name="TextBox 23"/>
          <p:cNvSpPr txBox="1"/>
          <p:nvPr/>
        </p:nvSpPr>
        <p:spPr>
          <a:xfrm>
            <a:off x="685800" y="1066800"/>
            <a:ext cx="1478289" cy="1569660"/>
          </a:xfrm>
          <a:prstGeom prst="rect">
            <a:avLst/>
          </a:prstGeom>
          <a:noFill/>
          <a:ln w="12700">
            <a:noFill/>
          </a:ln>
        </p:spPr>
        <p:txBody>
          <a:bodyPr wrap="none" rtlCol="0">
            <a:spAutoFit/>
          </a:bodyPr>
          <a:lstStyle/>
          <a:p>
            <a:pPr algn="ct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1k</a:t>
            </a:r>
          </a:p>
          <a:p>
            <a:pPr algn="ct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VPLs</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5" name="Rectangle 24"/>
          <p:cNvSpPr/>
          <p:nvPr/>
        </p:nvSpPr>
        <p:spPr bwMode="auto">
          <a:xfrm>
            <a:off x="2398143" y="2743200"/>
            <a:ext cx="5755258" cy="353887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9" name="Rectangle 38"/>
          <p:cNvSpPr/>
          <p:nvPr/>
        </p:nvSpPr>
        <p:spPr bwMode="auto">
          <a:xfrm>
            <a:off x="2590800" y="285115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57" name="Rectangle 56"/>
          <p:cNvSpPr/>
          <p:nvPr/>
        </p:nvSpPr>
        <p:spPr bwMode="auto">
          <a:xfrm>
            <a:off x="2590800" y="373380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58" name="Rectangle 57"/>
          <p:cNvSpPr/>
          <p:nvPr/>
        </p:nvSpPr>
        <p:spPr bwMode="auto">
          <a:xfrm>
            <a:off x="2590800" y="459740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59" name="Rectangle 58"/>
          <p:cNvSpPr/>
          <p:nvPr/>
        </p:nvSpPr>
        <p:spPr bwMode="auto">
          <a:xfrm>
            <a:off x="2590800" y="546735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64" name="Rectangle 63"/>
          <p:cNvSpPr/>
          <p:nvPr/>
        </p:nvSpPr>
        <p:spPr bwMode="auto">
          <a:xfrm>
            <a:off x="3689350" y="285115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65" name="Rectangle 64"/>
          <p:cNvSpPr/>
          <p:nvPr/>
        </p:nvSpPr>
        <p:spPr bwMode="auto">
          <a:xfrm>
            <a:off x="3689350" y="373380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66" name="Rectangle 65"/>
          <p:cNvSpPr/>
          <p:nvPr/>
        </p:nvSpPr>
        <p:spPr bwMode="auto">
          <a:xfrm>
            <a:off x="3689350" y="459740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67" name="Rectangle 66"/>
          <p:cNvSpPr/>
          <p:nvPr/>
        </p:nvSpPr>
        <p:spPr bwMode="auto">
          <a:xfrm>
            <a:off x="3689350" y="546735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68" name="Rectangle 67"/>
          <p:cNvSpPr/>
          <p:nvPr/>
        </p:nvSpPr>
        <p:spPr bwMode="auto">
          <a:xfrm>
            <a:off x="4787900" y="285115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69" name="Rectangle 68"/>
          <p:cNvSpPr/>
          <p:nvPr/>
        </p:nvSpPr>
        <p:spPr bwMode="auto">
          <a:xfrm>
            <a:off x="4787900" y="373380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70" name="Rectangle 69"/>
          <p:cNvSpPr/>
          <p:nvPr/>
        </p:nvSpPr>
        <p:spPr bwMode="auto">
          <a:xfrm>
            <a:off x="4787900" y="459740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71" name="Rectangle 70"/>
          <p:cNvSpPr/>
          <p:nvPr/>
        </p:nvSpPr>
        <p:spPr bwMode="auto">
          <a:xfrm>
            <a:off x="4787900" y="546735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76" name="Rectangle 75"/>
          <p:cNvSpPr/>
          <p:nvPr/>
        </p:nvSpPr>
        <p:spPr bwMode="auto">
          <a:xfrm>
            <a:off x="5886450" y="285115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77" name="Rectangle 76"/>
          <p:cNvSpPr/>
          <p:nvPr/>
        </p:nvSpPr>
        <p:spPr bwMode="auto">
          <a:xfrm>
            <a:off x="5886450" y="373380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78" name="Rectangle 77"/>
          <p:cNvSpPr/>
          <p:nvPr/>
        </p:nvSpPr>
        <p:spPr bwMode="auto">
          <a:xfrm>
            <a:off x="5886450" y="459740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79" name="Rectangle 78"/>
          <p:cNvSpPr/>
          <p:nvPr/>
        </p:nvSpPr>
        <p:spPr bwMode="auto">
          <a:xfrm>
            <a:off x="5886450" y="5467350"/>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80" name="Rectangle 79"/>
          <p:cNvSpPr/>
          <p:nvPr/>
        </p:nvSpPr>
        <p:spPr bwMode="auto">
          <a:xfrm>
            <a:off x="6978650" y="285115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81" name="Rectangle 80"/>
          <p:cNvSpPr/>
          <p:nvPr/>
        </p:nvSpPr>
        <p:spPr bwMode="auto">
          <a:xfrm>
            <a:off x="6978650" y="373380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82" name="Rectangle 81"/>
          <p:cNvSpPr/>
          <p:nvPr/>
        </p:nvSpPr>
        <p:spPr bwMode="auto">
          <a:xfrm>
            <a:off x="6978650" y="459740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83" name="Rectangle 82"/>
          <p:cNvSpPr/>
          <p:nvPr/>
        </p:nvSpPr>
        <p:spPr bwMode="auto">
          <a:xfrm>
            <a:off x="6978650" y="5467350"/>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84" name="TextBox 83"/>
          <p:cNvSpPr txBox="1"/>
          <p:nvPr/>
        </p:nvSpPr>
        <p:spPr>
          <a:xfrm>
            <a:off x="2057400" y="2173813"/>
            <a:ext cx="6705600" cy="569387"/>
          </a:xfrm>
          <a:prstGeom prst="rect">
            <a:avLst/>
          </a:prstGeom>
          <a:solidFill>
            <a:schemeClr val="bg1"/>
          </a:solidFill>
          <a:ln w="12700">
            <a:noFill/>
          </a:ln>
          <a:effectLst>
            <a:outerShdw blurRad="50800" dist="38100" dir="18900000" algn="bl" rotWithShape="0">
              <a:prstClr val="black">
                <a:alpha val="40000"/>
              </a:prstClr>
            </a:outerShdw>
          </a:effectLst>
        </p:spPr>
        <p:txBody>
          <a:bodyPr wrap="square" rtlCol="0">
            <a:spAutoFit/>
          </a:bodyPr>
          <a:lstStyle/>
          <a:p>
            <a:pPr algn="ct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3100" dirty="0" smtClean="0">
                <a:ln w="18415" cmpd="sng">
                  <a:solidFill>
                    <a:srgbClr val="FFFFFF"/>
                  </a:solidFill>
                  <a:prstDash val="solid"/>
                </a:ln>
                <a:effectLst>
                  <a:outerShdw blurRad="63500" dir="3600000" algn="tl" rotWithShape="0">
                    <a:srgbClr val="000000">
                      <a:alpha val="70000"/>
                    </a:srgbClr>
                  </a:outerShdw>
                </a:effectLst>
              </a:rPr>
              <a:t>mostly </a:t>
            </a: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insufficient</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2442624" y="2819400"/>
            <a:ext cx="5405975" cy="3416793"/>
            <a:chOff x="2442624" y="2819400"/>
            <a:chExt cx="5405975" cy="3416793"/>
          </a:xfrm>
        </p:grpSpPr>
        <p:pic>
          <p:nvPicPr>
            <p:cNvPr id="42" name="Picture 2"/>
            <p:cNvPicPr>
              <a:picLocks noChangeAspect="1" noChangeArrowheads="1"/>
            </p:cNvPicPr>
            <p:nvPr/>
          </p:nvPicPr>
          <p:blipFill>
            <a:blip r:embed="rId3" cstate="print"/>
            <a:srcRect/>
            <a:stretch>
              <a:fillRect/>
            </a:stretch>
          </p:blipFill>
          <p:spPr bwMode="auto">
            <a:xfrm>
              <a:off x="2442624" y="2819400"/>
              <a:ext cx="5405975" cy="3416793"/>
            </a:xfrm>
            <a:prstGeom prst="rect">
              <a:avLst/>
            </a:prstGeom>
            <a:noFill/>
            <a:ln w="9525">
              <a:noFill/>
              <a:miter lim="800000"/>
              <a:headEnd/>
              <a:tailEnd/>
            </a:ln>
          </p:spPr>
        </p:pic>
        <p:grpSp>
          <p:nvGrpSpPr>
            <p:cNvPr id="43" name="Group 27"/>
            <p:cNvGrpSpPr/>
            <p:nvPr/>
          </p:nvGrpSpPr>
          <p:grpSpPr>
            <a:xfrm>
              <a:off x="2612232" y="5269753"/>
              <a:ext cx="809624" cy="76944"/>
              <a:chOff x="2612232" y="5269753"/>
              <a:chExt cx="809624" cy="76944"/>
            </a:xfrm>
          </p:grpSpPr>
          <p:sp>
            <p:nvSpPr>
              <p:cNvPr id="383" name="TextBox 2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84" name="TextBox 25"/>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85" name="TextBox 26"/>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4" name="Group 44"/>
            <p:cNvGrpSpPr/>
            <p:nvPr/>
          </p:nvGrpSpPr>
          <p:grpSpPr>
            <a:xfrm>
              <a:off x="3710697" y="5269753"/>
              <a:ext cx="809624" cy="76944"/>
              <a:chOff x="2612232" y="5269753"/>
              <a:chExt cx="809624" cy="76944"/>
            </a:xfrm>
          </p:grpSpPr>
          <p:sp>
            <p:nvSpPr>
              <p:cNvPr id="380" name="TextBox 37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81" name="TextBox 38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82" name="TextBox 38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5" name="Group 48"/>
            <p:cNvGrpSpPr/>
            <p:nvPr/>
          </p:nvGrpSpPr>
          <p:grpSpPr>
            <a:xfrm>
              <a:off x="4815101" y="5269753"/>
              <a:ext cx="809624" cy="76944"/>
              <a:chOff x="2612232" y="5269753"/>
              <a:chExt cx="809624" cy="76944"/>
            </a:xfrm>
          </p:grpSpPr>
          <p:sp>
            <p:nvSpPr>
              <p:cNvPr id="377" name="TextBox 376"/>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78" name="TextBox 377"/>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9" name="TextBox 378"/>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6" name="Group 52"/>
            <p:cNvGrpSpPr/>
            <p:nvPr/>
          </p:nvGrpSpPr>
          <p:grpSpPr>
            <a:xfrm>
              <a:off x="5907972" y="5269753"/>
              <a:ext cx="809624" cy="76944"/>
              <a:chOff x="2612232" y="5269753"/>
              <a:chExt cx="809624" cy="76944"/>
            </a:xfrm>
          </p:grpSpPr>
          <p:sp>
            <p:nvSpPr>
              <p:cNvPr id="374" name="TextBox 37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75" name="TextBox 374"/>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6" name="TextBox 375"/>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7" name="Group 56"/>
            <p:cNvGrpSpPr/>
            <p:nvPr/>
          </p:nvGrpSpPr>
          <p:grpSpPr>
            <a:xfrm>
              <a:off x="7006441" y="5269753"/>
              <a:ext cx="809624" cy="76944"/>
              <a:chOff x="2612232" y="5269753"/>
              <a:chExt cx="809624" cy="76944"/>
            </a:xfrm>
          </p:grpSpPr>
          <p:sp>
            <p:nvSpPr>
              <p:cNvPr id="371" name="TextBox 370"/>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72" name="TextBox 371"/>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3" name="TextBox 372"/>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8" name="Group 60"/>
            <p:cNvGrpSpPr/>
            <p:nvPr/>
          </p:nvGrpSpPr>
          <p:grpSpPr>
            <a:xfrm>
              <a:off x="2612232" y="6139703"/>
              <a:ext cx="809624" cy="76944"/>
              <a:chOff x="2612232" y="5269753"/>
              <a:chExt cx="809624" cy="76944"/>
            </a:xfrm>
          </p:grpSpPr>
          <p:sp>
            <p:nvSpPr>
              <p:cNvPr id="368" name="TextBox 367"/>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9" name="TextBox 368"/>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0" name="TextBox 369"/>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9" name="Group 64"/>
            <p:cNvGrpSpPr/>
            <p:nvPr/>
          </p:nvGrpSpPr>
          <p:grpSpPr>
            <a:xfrm>
              <a:off x="3710697" y="6139703"/>
              <a:ext cx="809624" cy="76944"/>
              <a:chOff x="2612232" y="5269753"/>
              <a:chExt cx="809624" cy="76944"/>
            </a:xfrm>
          </p:grpSpPr>
          <p:sp>
            <p:nvSpPr>
              <p:cNvPr id="365" name="TextBox 364"/>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6" name="TextBox 365"/>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7" name="TextBox 366"/>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0" name="Group 68"/>
            <p:cNvGrpSpPr/>
            <p:nvPr/>
          </p:nvGrpSpPr>
          <p:grpSpPr>
            <a:xfrm>
              <a:off x="4815101" y="6139703"/>
              <a:ext cx="809624" cy="76944"/>
              <a:chOff x="2612232" y="5269753"/>
              <a:chExt cx="809624" cy="76944"/>
            </a:xfrm>
          </p:grpSpPr>
          <p:sp>
            <p:nvSpPr>
              <p:cNvPr id="362" name="TextBox 361"/>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3" name="TextBox 362"/>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4" name="TextBox 363"/>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1" name="Group 72"/>
            <p:cNvGrpSpPr/>
            <p:nvPr/>
          </p:nvGrpSpPr>
          <p:grpSpPr>
            <a:xfrm>
              <a:off x="5907972" y="6139703"/>
              <a:ext cx="809624" cy="76944"/>
              <a:chOff x="2612232" y="5269753"/>
              <a:chExt cx="809624" cy="76944"/>
            </a:xfrm>
          </p:grpSpPr>
          <p:sp>
            <p:nvSpPr>
              <p:cNvPr id="359" name="TextBox 358"/>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0" name="TextBox 359"/>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1" name="TextBox 360"/>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2" name="Group 76"/>
            <p:cNvGrpSpPr/>
            <p:nvPr/>
          </p:nvGrpSpPr>
          <p:grpSpPr>
            <a:xfrm>
              <a:off x="7006441" y="6139703"/>
              <a:ext cx="809624" cy="76944"/>
              <a:chOff x="2612232" y="5269753"/>
              <a:chExt cx="809624" cy="76944"/>
            </a:xfrm>
          </p:grpSpPr>
          <p:sp>
            <p:nvSpPr>
              <p:cNvPr id="356" name="TextBox 355"/>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7" name="TextBox 356"/>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8" name="TextBox 35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3" name="Group 80"/>
            <p:cNvGrpSpPr/>
            <p:nvPr/>
          </p:nvGrpSpPr>
          <p:grpSpPr>
            <a:xfrm>
              <a:off x="2612232" y="4399803"/>
              <a:ext cx="809624" cy="76944"/>
              <a:chOff x="2612232" y="5269753"/>
              <a:chExt cx="809624" cy="76944"/>
            </a:xfrm>
          </p:grpSpPr>
          <p:sp>
            <p:nvSpPr>
              <p:cNvPr id="353" name="TextBox 352"/>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4" name="TextBox 353"/>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5" name="TextBox 354"/>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4" name="Group 84"/>
            <p:cNvGrpSpPr/>
            <p:nvPr/>
          </p:nvGrpSpPr>
          <p:grpSpPr>
            <a:xfrm>
              <a:off x="3710697" y="4399803"/>
              <a:ext cx="809624" cy="76944"/>
              <a:chOff x="2612232" y="5269753"/>
              <a:chExt cx="809624" cy="76944"/>
            </a:xfrm>
          </p:grpSpPr>
          <p:sp>
            <p:nvSpPr>
              <p:cNvPr id="350" name="TextBox 34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1" name="TextBox 35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2" name="TextBox 8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5" name="Group 88"/>
            <p:cNvGrpSpPr/>
            <p:nvPr/>
          </p:nvGrpSpPr>
          <p:grpSpPr>
            <a:xfrm>
              <a:off x="4815101" y="4399803"/>
              <a:ext cx="809624" cy="76944"/>
              <a:chOff x="2612232" y="5269753"/>
              <a:chExt cx="809624" cy="76944"/>
            </a:xfrm>
          </p:grpSpPr>
          <p:sp>
            <p:nvSpPr>
              <p:cNvPr id="347" name="TextBox 8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8" name="TextBox 9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9" name="TextBox 9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6" name="Group 92"/>
            <p:cNvGrpSpPr/>
            <p:nvPr/>
          </p:nvGrpSpPr>
          <p:grpSpPr>
            <a:xfrm>
              <a:off x="5907972" y="4399803"/>
              <a:ext cx="809624" cy="76944"/>
              <a:chOff x="2612232" y="5269753"/>
              <a:chExt cx="809624" cy="76944"/>
            </a:xfrm>
          </p:grpSpPr>
          <p:sp>
            <p:nvSpPr>
              <p:cNvPr id="344" name="TextBox 34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5" name="TextBox 344"/>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6" name="TextBox 345"/>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0" name="Group 96"/>
            <p:cNvGrpSpPr/>
            <p:nvPr/>
          </p:nvGrpSpPr>
          <p:grpSpPr>
            <a:xfrm>
              <a:off x="7006441" y="4399803"/>
              <a:ext cx="809624" cy="76944"/>
              <a:chOff x="2612232" y="5269753"/>
              <a:chExt cx="809624" cy="76944"/>
            </a:xfrm>
          </p:grpSpPr>
          <p:sp>
            <p:nvSpPr>
              <p:cNvPr id="341" name="TextBox 340"/>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2" name="TextBox 341"/>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3" name="TextBox 342"/>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1" name="Group 100"/>
            <p:cNvGrpSpPr/>
            <p:nvPr/>
          </p:nvGrpSpPr>
          <p:grpSpPr>
            <a:xfrm>
              <a:off x="2612232" y="3517153"/>
              <a:ext cx="809624" cy="76944"/>
              <a:chOff x="2612232" y="5269753"/>
              <a:chExt cx="809624" cy="76944"/>
            </a:xfrm>
          </p:grpSpPr>
          <p:sp>
            <p:nvSpPr>
              <p:cNvPr id="338" name="TextBox 337"/>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39" name="TextBox 338"/>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0" name="TextBox 339"/>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2" name="Group 104"/>
            <p:cNvGrpSpPr/>
            <p:nvPr/>
          </p:nvGrpSpPr>
          <p:grpSpPr>
            <a:xfrm>
              <a:off x="3710697" y="3517153"/>
              <a:ext cx="809624" cy="76944"/>
              <a:chOff x="2612232" y="5269753"/>
              <a:chExt cx="809624" cy="76944"/>
            </a:xfrm>
          </p:grpSpPr>
          <p:sp>
            <p:nvSpPr>
              <p:cNvPr id="335" name="TextBox 334"/>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36" name="TextBox 335"/>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37" name="TextBox 336"/>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3" name="Group 108"/>
            <p:cNvGrpSpPr/>
            <p:nvPr/>
          </p:nvGrpSpPr>
          <p:grpSpPr>
            <a:xfrm>
              <a:off x="4815101" y="3517153"/>
              <a:ext cx="809624" cy="76944"/>
              <a:chOff x="2612232" y="5269753"/>
              <a:chExt cx="809624" cy="76944"/>
            </a:xfrm>
          </p:grpSpPr>
          <p:sp>
            <p:nvSpPr>
              <p:cNvPr id="332" name="TextBox 331"/>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33" name="TextBox 332"/>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34" name="TextBox 333"/>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2" name="Group 112"/>
            <p:cNvGrpSpPr/>
            <p:nvPr/>
          </p:nvGrpSpPr>
          <p:grpSpPr>
            <a:xfrm>
              <a:off x="5907972" y="3517153"/>
              <a:ext cx="809624" cy="76944"/>
              <a:chOff x="2612232" y="5269753"/>
              <a:chExt cx="809624" cy="76944"/>
            </a:xfrm>
          </p:grpSpPr>
          <p:sp>
            <p:nvSpPr>
              <p:cNvPr id="329" name="TextBox 328"/>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30" name="TextBox 329"/>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31" name="TextBox 330"/>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3" name="Group 116"/>
            <p:cNvGrpSpPr/>
            <p:nvPr/>
          </p:nvGrpSpPr>
          <p:grpSpPr>
            <a:xfrm>
              <a:off x="7006441" y="3517153"/>
              <a:ext cx="809624" cy="76944"/>
              <a:chOff x="2612232" y="5269753"/>
              <a:chExt cx="809624" cy="76944"/>
            </a:xfrm>
          </p:grpSpPr>
          <p:sp>
            <p:nvSpPr>
              <p:cNvPr id="326" name="TextBox 325"/>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27" name="TextBox 326"/>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28" name="TextBox 32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4" name="Group 219"/>
            <p:cNvGrpSpPr/>
            <p:nvPr/>
          </p:nvGrpSpPr>
          <p:grpSpPr>
            <a:xfrm>
              <a:off x="2475260" y="5467207"/>
              <a:ext cx="4494847" cy="669458"/>
              <a:chOff x="2475260" y="5467207"/>
              <a:chExt cx="4494847" cy="669458"/>
            </a:xfrm>
          </p:grpSpPr>
          <p:grpSp>
            <p:nvGrpSpPr>
              <p:cNvPr id="266" name="Group 147"/>
              <p:cNvGrpSpPr/>
              <p:nvPr/>
            </p:nvGrpSpPr>
            <p:grpSpPr>
              <a:xfrm>
                <a:off x="2475260" y="5467207"/>
                <a:ext cx="106136" cy="669458"/>
                <a:chOff x="4682551" y="5467207"/>
                <a:chExt cx="106136" cy="669458"/>
              </a:xfrm>
            </p:grpSpPr>
            <p:sp>
              <p:nvSpPr>
                <p:cNvPr id="315" name="TextBox 14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16" name="TextBox 14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17" name="TextBox 15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18" name="TextBox 15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19" name="TextBox 318"/>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20" name="TextBox 319"/>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21" name="TextBox 320"/>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22" name="TextBox 321"/>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23" name="TextBox 322"/>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24" name="TextBox 323"/>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25" name="TextBox 324"/>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67" name="Group 171"/>
              <p:cNvGrpSpPr/>
              <p:nvPr/>
            </p:nvGrpSpPr>
            <p:grpSpPr>
              <a:xfrm>
                <a:off x="6863971" y="5467207"/>
                <a:ext cx="106136" cy="669458"/>
                <a:chOff x="4682551" y="5467207"/>
                <a:chExt cx="106136" cy="669458"/>
              </a:xfrm>
            </p:grpSpPr>
            <p:sp>
              <p:nvSpPr>
                <p:cNvPr id="304" name="TextBox 303"/>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05" name="TextBox 304"/>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06" name="TextBox 305"/>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07" name="TextBox 306"/>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08" name="TextBox 307"/>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09" name="TextBox 308"/>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10" name="TextBox 309"/>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11" name="TextBox 310"/>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12" name="TextBox 311"/>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13" name="TextBox 312"/>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14" name="TextBox 313"/>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68" name="Group 183"/>
              <p:cNvGrpSpPr/>
              <p:nvPr/>
            </p:nvGrpSpPr>
            <p:grpSpPr>
              <a:xfrm>
                <a:off x="3572438" y="5467207"/>
                <a:ext cx="106136" cy="669458"/>
                <a:chOff x="4682551" y="5467207"/>
                <a:chExt cx="106136" cy="669458"/>
              </a:xfrm>
            </p:grpSpPr>
            <p:sp>
              <p:nvSpPr>
                <p:cNvPr id="293" name="TextBox 29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94" name="TextBox 29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95" name="TextBox 29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96" name="TextBox 29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97" name="TextBox 29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98" name="TextBox 29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99" name="TextBox 29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00" name="TextBox 29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01" name="TextBox 30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02" name="TextBox 30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03" name="TextBox 30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69" name="Group 195"/>
              <p:cNvGrpSpPr/>
              <p:nvPr/>
            </p:nvGrpSpPr>
            <p:grpSpPr>
              <a:xfrm>
                <a:off x="4669616" y="5467207"/>
                <a:ext cx="106136" cy="669458"/>
                <a:chOff x="4682551" y="5467207"/>
                <a:chExt cx="106136" cy="669458"/>
              </a:xfrm>
            </p:grpSpPr>
            <p:sp>
              <p:nvSpPr>
                <p:cNvPr id="282" name="TextBox 281"/>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83" name="TextBox 282"/>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84" name="TextBox 283"/>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85" name="TextBox 284"/>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86" name="TextBox 285"/>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87" name="TextBox 286"/>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88" name="TextBox 287"/>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89" name="TextBox 288"/>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90" name="TextBox 289"/>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91" name="TextBox 290"/>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92" name="TextBox 291"/>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70" name="Group 207"/>
              <p:cNvGrpSpPr/>
              <p:nvPr/>
            </p:nvGrpSpPr>
            <p:grpSpPr>
              <a:xfrm>
                <a:off x="5766794" y="5467207"/>
                <a:ext cx="106136" cy="669458"/>
                <a:chOff x="4682551" y="5467207"/>
                <a:chExt cx="106136" cy="669458"/>
              </a:xfrm>
            </p:grpSpPr>
            <p:sp>
              <p:nvSpPr>
                <p:cNvPr id="271" name="TextBox 20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72" name="TextBox 20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73" name="TextBox 21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74" name="TextBox 21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75" name="TextBox 27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76" name="TextBox 27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77" name="TextBox 27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78" name="TextBox 27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79" name="TextBox 27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80" name="TextBox 27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81" name="TextBox 28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75" name="Group 220"/>
            <p:cNvGrpSpPr/>
            <p:nvPr/>
          </p:nvGrpSpPr>
          <p:grpSpPr>
            <a:xfrm>
              <a:off x="2475260" y="2851922"/>
              <a:ext cx="4494847" cy="669458"/>
              <a:chOff x="2475260" y="5467207"/>
              <a:chExt cx="4494847" cy="669458"/>
            </a:xfrm>
          </p:grpSpPr>
          <p:grpSp>
            <p:nvGrpSpPr>
              <p:cNvPr id="206" name="Group 221"/>
              <p:cNvGrpSpPr/>
              <p:nvPr/>
            </p:nvGrpSpPr>
            <p:grpSpPr>
              <a:xfrm>
                <a:off x="2475260" y="5467207"/>
                <a:ext cx="106136" cy="669458"/>
                <a:chOff x="4682551" y="5467207"/>
                <a:chExt cx="106136" cy="669458"/>
              </a:xfrm>
            </p:grpSpPr>
            <p:sp>
              <p:nvSpPr>
                <p:cNvPr id="255" name="TextBox 254"/>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56" name="TextBox 255"/>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57" name="TextBox 256"/>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58" name="TextBox 257"/>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59" name="TextBox 258"/>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60" name="TextBox 259"/>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61" name="TextBox 260"/>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62" name="TextBox 261"/>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63" name="TextBox 262"/>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64" name="TextBox 263"/>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65" name="TextBox 264"/>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07" name="Group 222"/>
              <p:cNvGrpSpPr/>
              <p:nvPr/>
            </p:nvGrpSpPr>
            <p:grpSpPr>
              <a:xfrm>
                <a:off x="6863971" y="5467207"/>
                <a:ext cx="106136" cy="669458"/>
                <a:chOff x="4682551" y="5467207"/>
                <a:chExt cx="106136" cy="669458"/>
              </a:xfrm>
            </p:grpSpPr>
            <p:sp>
              <p:nvSpPr>
                <p:cNvPr id="244" name="TextBox 243"/>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45" name="TextBox 244"/>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46" name="TextBox 245"/>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47" name="TextBox 246"/>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48" name="TextBox 247"/>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49" name="TextBox 248"/>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50" name="TextBox 249"/>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51" name="TextBox 250"/>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52" name="TextBox 251"/>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53" name="TextBox 252"/>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54" name="TextBox 253"/>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08" name="Group 223"/>
              <p:cNvGrpSpPr/>
              <p:nvPr/>
            </p:nvGrpSpPr>
            <p:grpSpPr>
              <a:xfrm>
                <a:off x="3572438" y="5467207"/>
                <a:ext cx="106136" cy="669458"/>
                <a:chOff x="4682551" y="5467207"/>
                <a:chExt cx="106136" cy="669458"/>
              </a:xfrm>
            </p:grpSpPr>
            <p:sp>
              <p:nvSpPr>
                <p:cNvPr id="233" name="TextBox 23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34" name="TextBox 23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35" name="TextBox 23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36" name="TextBox 23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37" name="TextBox 23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38" name="TextBox 23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39" name="TextBox 23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40" name="TextBox 23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41" name="TextBox 24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42" name="TextBox 24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43" name="TextBox 24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09" name="Group 224"/>
              <p:cNvGrpSpPr/>
              <p:nvPr/>
            </p:nvGrpSpPr>
            <p:grpSpPr>
              <a:xfrm>
                <a:off x="4669616" y="5467207"/>
                <a:ext cx="106136" cy="669458"/>
                <a:chOff x="4682551" y="5467207"/>
                <a:chExt cx="106136" cy="669458"/>
              </a:xfrm>
            </p:grpSpPr>
            <p:sp>
              <p:nvSpPr>
                <p:cNvPr id="222" name="TextBox 221"/>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23" name="TextBox 222"/>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24" name="TextBox 223"/>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25" name="TextBox 224"/>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26" name="TextBox 225"/>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27" name="TextBox 226"/>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28" name="TextBox 227"/>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29" name="TextBox 228"/>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30" name="TextBox 229"/>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31" name="TextBox 230"/>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32" name="TextBox 231"/>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10" name="Group 225"/>
              <p:cNvGrpSpPr/>
              <p:nvPr/>
            </p:nvGrpSpPr>
            <p:grpSpPr>
              <a:xfrm>
                <a:off x="5766794" y="5467207"/>
                <a:ext cx="106136" cy="669458"/>
                <a:chOff x="4682551" y="5467207"/>
                <a:chExt cx="106136" cy="669458"/>
              </a:xfrm>
            </p:grpSpPr>
            <p:sp>
              <p:nvSpPr>
                <p:cNvPr id="211" name="TextBox 21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12" name="TextBox 21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13" name="TextBox 21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14" name="TextBox 21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15" name="TextBox 21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16" name="TextBox 21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17" name="TextBox 21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18" name="TextBox 21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19" name="TextBox 21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20" name="TextBox 21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21" name="TextBox 22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84" name="Group 281"/>
            <p:cNvGrpSpPr/>
            <p:nvPr/>
          </p:nvGrpSpPr>
          <p:grpSpPr>
            <a:xfrm>
              <a:off x="2475260" y="3723684"/>
              <a:ext cx="4494847" cy="669458"/>
              <a:chOff x="2475260" y="5467207"/>
              <a:chExt cx="4494847" cy="669458"/>
            </a:xfrm>
          </p:grpSpPr>
          <p:grpSp>
            <p:nvGrpSpPr>
              <p:cNvPr id="146" name="Group 282"/>
              <p:cNvGrpSpPr/>
              <p:nvPr/>
            </p:nvGrpSpPr>
            <p:grpSpPr>
              <a:xfrm>
                <a:off x="2475260" y="5467207"/>
                <a:ext cx="106136" cy="669458"/>
                <a:chOff x="4682551" y="5467207"/>
                <a:chExt cx="106136" cy="669458"/>
              </a:xfrm>
            </p:grpSpPr>
            <p:sp>
              <p:nvSpPr>
                <p:cNvPr id="195" name="TextBox 194"/>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96" name="TextBox 195"/>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97" name="TextBox 196"/>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98" name="TextBox 197"/>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99" name="TextBox 198"/>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00" name="TextBox 199"/>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01" name="TextBox 200"/>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02" name="TextBox 201"/>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03" name="TextBox 202"/>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04" name="TextBox 203"/>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05" name="TextBox 204"/>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47" name="Group 283"/>
              <p:cNvGrpSpPr/>
              <p:nvPr/>
            </p:nvGrpSpPr>
            <p:grpSpPr>
              <a:xfrm>
                <a:off x="6863971" y="5467207"/>
                <a:ext cx="106136" cy="669458"/>
                <a:chOff x="4682551" y="5467207"/>
                <a:chExt cx="106136" cy="669458"/>
              </a:xfrm>
            </p:grpSpPr>
            <p:sp>
              <p:nvSpPr>
                <p:cNvPr id="184" name="TextBox 183"/>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85" name="TextBox 184"/>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86" name="TextBox 185"/>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87" name="TextBox 186"/>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88" name="TextBox 187"/>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89" name="TextBox 188"/>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90" name="TextBox 189"/>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91" name="TextBox 190"/>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92" name="TextBox 191"/>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93" name="TextBox 192"/>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94" name="TextBox 193"/>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48" name="Group 284"/>
              <p:cNvGrpSpPr/>
              <p:nvPr/>
            </p:nvGrpSpPr>
            <p:grpSpPr>
              <a:xfrm>
                <a:off x="3572438" y="5467207"/>
                <a:ext cx="106136" cy="669458"/>
                <a:chOff x="4682551" y="5467207"/>
                <a:chExt cx="106136" cy="669458"/>
              </a:xfrm>
            </p:grpSpPr>
            <p:sp>
              <p:nvSpPr>
                <p:cNvPr id="173" name="TextBox 17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74" name="TextBox 17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75" name="TextBox 17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76" name="TextBox 17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77" name="TextBox 17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78" name="TextBox 17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79" name="TextBox 17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80" name="TextBox 17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81" name="TextBox 18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82" name="TextBox 18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83" name="TextBox 18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49" name="Group 285"/>
              <p:cNvGrpSpPr/>
              <p:nvPr/>
            </p:nvGrpSpPr>
            <p:grpSpPr>
              <a:xfrm>
                <a:off x="4669616" y="5467207"/>
                <a:ext cx="106136" cy="669458"/>
                <a:chOff x="4682551" y="5467207"/>
                <a:chExt cx="106136" cy="669458"/>
              </a:xfrm>
            </p:grpSpPr>
            <p:sp>
              <p:nvSpPr>
                <p:cNvPr id="162" name="TextBox 161"/>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63" name="TextBox 162"/>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64" name="TextBox 163"/>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65" name="TextBox 164"/>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66" name="TextBox 165"/>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67" name="TextBox 166"/>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68" name="TextBox 167"/>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69" name="TextBox 168"/>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70" name="TextBox 169"/>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71" name="TextBox 170"/>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72" name="TextBox 171"/>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50" name="Group 286"/>
              <p:cNvGrpSpPr/>
              <p:nvPr/>
            </p:nvGrpSpPr>
            <p:grpSpPr>
              <a:xfrm>
                <a:off x="5766794" y="5467207"/>
                <a:ext cx="106136" cy="669458"/>
                <a:chOff x="4682551" y="5467207"/>
                <a:chExt cx="106136" cy="669458"/>
              </a:xfrm>
            </p:grpSpPr>
            <p:sp>
              <p:nvSpPr>
                <p:cNvPr id="151" name="TextBox 15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52" name="TextBox 15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53" name="TextBox 15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54" name="TextBox 15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55" name="TextBox 15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56" name="TextBox 15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57" name="TextBox 15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58" name="TextBox 15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59" name="TextBox 15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60" name="TextBox 15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61" name="TextBox 16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85" name="Group 342"/>
            <p:cNvGrpSpPr/>
            <p:nvPr/>
          </p:nvGrpSpPr>
          <p:grpSpPr>
            <a:xfrm>
              <a:off x="2475260" y="4595446"/>
              <a:ext cx="4494847" cy="669458"/>
              <a:chOff x="2475260" y="5467207"/>
              <a:chExt cx="4494847" cy="669458"/>
            </a:xfrm>
          </p:grpSpPr>
          <p:grpSp>
            <p:nvGrpSpPr>
              <p:cNvPr id="86" name="Group 343"/>
              <p:cNvGrpSpPr/>
              <p:nvPr/>
            </p:nvGrpSpPr>
            <p:grpSpPr>
              <a:xfrm>
                <a:off x="2475260" y="5467207"/>
                <a:ext cx="106136" cy="669458"/>
                <a:chOff x="4682551" y="5467207"/>
                <a:chExt cx="106136" cy="669458"/>
              </a:xfrm>
            </p:grpSpPr>
            <p:sp>
              <p:nvSpPr>
                <p:cNvPr id="135" name="TextBox 134"/>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36" name="TextBox 135"/>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37" name="TextBox 136"/>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38" name="TextBox 137"/>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39" name="TextBox 138"/>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40" name="TextBox 139"/>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41" name="TextBox 140"/>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42" name="TextBox 141"/>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43" name="TextBox 142"/>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44" name="TextBox 143"/>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45" name="TextBox 144"/>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87" name="Group 344"/>
              <p:cNvGrpSpPr/>
              <p:nvPr/>
            </p:nvGrpSpPr>
            <p:grpSpPr>
              <a:xfrm>
                <a:off x="6863971" y="5467207"/>
                <a:ext cx="106136" cy="669458"/>
                <a:chOff x="4682551" y="5467207"/>
                <a:chExt cx="106136" cy="669458"/>
              </a:xfrm>
            </p:grpSpPr>
            <p:sp>
              <p:nvSpPr>
                <p:cNvPr id="124" name="TextBox 123"/>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25" name="TextBox 124"/>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26" name="TextBox 125"/>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27" name="TextBox 126"/>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28" name="TextBox 127"/>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29" name="TextBox 128"/>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30" name="TextBox 129"/>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31" name="TextBox 130"/>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32" name="TextBox 131"/>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33" name="TextBox 132"/>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34" name="TextBox 133"/>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88" name="Group 345"/>
              <p:cNvGrpSpPr/>
              <p:nvPr/>
            </p:nvGrpSpPr>
            <p:grpSpPr>
              <a:xfrm>
                <a:off x="3572438" y="5467207"/>
                <a:ext cx="106136" cy="669458"/>
                <a:chOff x="4682551" y="5467207"/>
                <a:chExt cx="106136" cy="669458"/>
              </a:xfrm>
            </p:grpSpPr>
            <p:sp>
              <p:nvSpPr>
                <p:cNvPr id="113" name="TextBox 11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14" name="TextBox 11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15" name="TextBox 11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16" name="TextBox 11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17" name="TextBox 11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18" name="TextBox 11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19" name="TextBox 11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20" name="TextBox 11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21" name="TextBox 12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22" name="TextBox 12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23" name="TextBox 12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89" name="Group 346"/>
              <p:cNvGrpSpPr/>
              <p:nvPr/>
            </p:nvGrpSpPr>
            <p:grpSpPr>
              <a:xfrm>
                <a:off x="4669616" y="5467207"/>
                <a:ext cx="106136" cy="669458"/>
                <a:chOff x="4682551" y="5467207"/>
                <a:chExt cx="106136" cy="669458"/>
              </a:xfrm>
            </p:grpSpPr>
            <p:sp>
              <p:nvSpPr>
                <p:cNvPr id="102" name="TextBox 101"/>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03" name="TextBox 102"/>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04" name="TextBox 103"/>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05" name="TextBox 104"/>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06" name="TextBox 105"/>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07" name="TextBox 106"/>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08" name="TextBox 107"/>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09" name="TextBox 108"/>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10" name="TextBox 109"/>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11" name="TextBox 110"/>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12" name="TextBox 111"/>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90" name="Group 347"/>
              <p:cNvGrpSpPr/>
              <p:nvPr/>
            </p:nvGrpSpPr>
            <p:grpSpPr>
              <a:xfrm>
                <a:off x="5766794" y="5467207"/>
                <a:ext cx="106136" cy="669458"/>
                <a:chOff x="4682551" y="5467207"/>
                <a:chExt cx="106136" cy="669458"/>
              </a:xfrm>
            </p:grpSpPr>
            <p:sp>
              <p:nvSpPr>
                <p:cNvPr id="91" name="TextBox 9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92" name="TextBox 9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93" name="TextBox 9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94" name="TextBox 9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95" name="TextBox 9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96" name="TextBox 9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97" name="TextBox 9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98" name="TextBox 9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99" name="TextBox 9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00" name="TextBox 9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01" name="TextBox 10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sp>
        <p:nvSpPr>
          <p:cNvPr id="2" name="Content Placeholder 1"/>
          <p:cNvSpPr>
            <a:spLocks noGrp="1"/>
          </p:cNvSpPr>
          <p:nvPr>
            <p:ph idx="1"/>
          </p:nvPr>
        </p:nvSpPr>
        <p:spPr>
          <a:xfrm>
            <a:off x="457200" y="1114425"/>
            <a:ext cx="8229600" cy="5011738"/>
          </a:xfrm>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31</a:t>
            </a:fld>
            <a:endParaRPr lang="en-US" dirty="0">
              <a:solidFill>
                <a:srgbClr val="FFFFFF"/>
              </a:solidFill>
            </a:endParaRPr>
          </a:p>
        </p:txBody>
      </p:sp>
      <p:sp>
        <p:nvSpPr>
          <p:cNvPr id="4" name="Title 3"/>
          <p:cNvSpPr>
            <a:spLocks noGrp="1"/>
          </p:cNvSpPr>
          <p:nvPr>
            <p:ph type="title"/>
          </p:nvPr>
        </p:nvSpPr>
        <p:spPr>
          <a:xfrm>
            <a:off x="381000" y="85725"/>
            <a:ext cx="8382000" cy="857250"/>
          </a:xfrm>
        </p:spPr>
        <p:txBody>
          <a:bodyPr/>
          <a:lstStyle/>
          <a:p>
            <a:r>
              <a:rPr lang="en-US" dirty="0" smtClean="0"/>
              <a:t>Trends – VPL count</a:t>
            </a:r>
            <a:endParaRPr lang="en-US" dirty="0"/>
          </a:p>
        </p:txBody>
      </p:sp>
      <p:pic>
        <p:nvPicPr>
          <p:cNvPr id="6" name="Picture 4"/>
          <p:cNvPicPr>
            <a:picLocks noChangeAspect="1" noChangeArrowheads="1"/>
          </p:cNvPicPr>
          <p:nvPr/>
        </p:nvPicPr>
        <p:blipFill>
          <a:blip r:embed="rId4" cstate="print"/>
          <a:srcRect/>
          <a:stretch>
            <a:fillRect/>
          </a:stretch>
        </p:blipFill>
        <p:spPr bwMode="auto">
          <a:xfrm>
            <a:off x="2438400" y="1082089"/>
            <a:ext cx="5410200" cy="108550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457200" y="2819400"/>
            <a:ext cx="854263" cy="3429000"/>
          </a:xfrm>
          <a:prstGeom prst="rect">
            <a:avLst/>
          </a:prstGeom>
          <a:noFill/>
          <a:ln w="9525">
            <a:noFill/>
            <a:miter lim="800000"/>
            <a:headEnd/>
            <a:tailEnd/>
          </a:ln>
        </p:spPr>
      </p:pic>
      <p:cxnSp>
        <p:nvCxnSpPr>
          <p:cNvPr id="15" name="Straight Connector 14"/>
          <p:cNvCxnSpPr/>
          <p:nvPr/>
        </p:nvCxnSpPr>
        <p:spPr bwMode="auto">
          <a:xfrm rot="5400000">
            <a:off x="32385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rot="5400000">
            <a:off x="4346244"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rot="5400000">
            <a:off x="5434652"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rot="5400000">
            <a:off x="6501452"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rot="5400000">
            <a:off x="75819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rot="5400000">
            <a:off x="21717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rot="10800000">
            <a:off x="1371600" y="3671248"/>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rot="10800000">
            <a:off x="1371600" y="28194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rot="10800000">
            <a:off x="1371600" y="4550392"/>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rot="10800000">
            <a:off x="1371600" y="54102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rot="10800000">
            <a:off x="1371600" y="62484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4" name="TextBox 23"/>
          <p:cNvSpPr txBox="1"/>
          <p:nvPr/>
        </p:nvSpPr>
        <p:spPr>
          <a:xfrm>
            <a:off x="685800" y="1066800"/>
            <a:ext cx="1478290" cy="1569660"/>
          </a:xfrm>
          <a:prstGeom prst="rect">
            <a:avLst/>
          </a:prstGeom>
          <a:noFill/>
          <a:ln w="12700">
            <a:noFill/>
          </a:ln>
        </p:spPr>
        <p:txBody>
          <a:bodyPr wrap="none" rtlCol="0">
            <a:spAutoFit/>
          </a:bodyPr>
          <a:lstStyle/>
          <a:p>
            <a:pPr algn="ct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100k</a:t>
            </a:r>
          </a:p>
          <a:p>
            <a:pPr algn="ct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VPLs</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5" name="Rectangle 24"/>
          <p:cNvSpPr/>
          <p:nvPr/>
        </p:nvSpPr>
        <p:spPr bwMode="auto">
          <a:xfrm>
            <a:off x="2398143" y="2743200"/>
            <a:ext cx="5755258" cy="353887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9" name="Rectangle 38"/>
          <p:cNvSpPr/>
          <p:nvPr/>
        </p:nvSpPr>
        <p:spPr bwMode="auto">
          <a:xfrm>
            <a:off x="2856936" y="285115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57" name="Rectangle 56"/>
          <p:cNvSpPr/>
          <p:nvPr/>
        </p:nvSpPr>
        <p:spPr bwMode="auto">
          <a:xfrm>
            <a:off x="2856936" y="373380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58" name="Rectangle 57"/>
          <p:cNvSpPr/>
          <p:nvPr/>
        </p:nvSpPr>
        <p:spPr bwMode="auto">
          <a:xfrm>
            <a:off x="2856936" y="459740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59" name="Rectangle 58"/>
          <p:cNvSpPr/>
          <p:nvPr/>
        </p:nvSpPr>
        <p:spPr bwMode="auto">
          <a:xfrm>
            <a:off x="2856936" y="5467350"/>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64" name="Rectangle 63"/>
          <p:cNvSpPr/>
          <p:nvPr/>
        </p:nvSpPr>
        <p:spPr bwMode="auto">
          <a:xfrm>
            <a:off x="3955486" y="285115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65" name="Rectangle 64"/>
          <p:cNvSpPr/>
          <p:nvPr/>
        </p:nvSpPr>
        <p:spPr bwMode="auto">
          <a:xfrm>
            <a:off x="3955486" y="373380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66" name="Rectangle 65"/>
          <p:cNvSpPr/>
          <p:nvPr/>
        </p:nvSpPr>
        <p:spPr bwMode="auto">
          <a:xfrm>
            <a:off x="3955486" y="459740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67" name="Rectangle 66"/>
          <p:cNvSpPr/>
          <p:nvPr/>
        </p:nvSpPr>
        <p:spPr bwMode="auto">
          <a:xfrm>
            <a:off x="3955486" y="5467350"/>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68" name="Rectangle 67"/>
          <p:cNvSpPr/>
          <p:nvPr/>
        </p:nvSpPr>
        <p:spPr bwMode="auto">
          <a:xfrm>
            <a:off x="5054036" y="285115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69" name="Rectangle 68"/>
          <p:cNvSpPr/>
          <p:nvPr/>
        </p:nvSpPr>
        <p:spPr bwMode="auto">
          <a:xfrm>
            <a:off x="5054036" y="3733800"/>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70" name="Rectangle 69"/>
          <p:cNvSpPr/>
          <p:nvPr/>
        </p:nvSpPr>
        <p:spPr bwMode="auto">
          <a:xfrm>
            <a:off x="5054036" y="4597400"/>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71" name="Rectangle 70"/>
          <p:cNvSpPr/>
          <p:nvPr/>
        </p:nvSpPr>
        <p:spPr bwMode="auto">
          <a:xfrm>
            <a:off x="5054036" y="5467350"/>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76" name="Rectangle 75"/>
          <p:cNvSpPr/>
          <p:nvPr/>
        </p:nvSpPr>
        <p:spPr bwMode="auto">
          <a:xfrm>
            <a:off x="6152586" y="285115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77" name="Rectangle 76"/>
          <p:cNvSpPr/>
          <p:nvPr/>
        </p:nvSpPr>
        <p:spPr bwMode="auto">
          <a:xfrm>
            <a:off x="6152586" y="3733800"/>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78" name="Rectangle 77"/>
          <p:cNvSpPr/>
          <p:nvPr/>
        </p:nvSpPr>
        <p:spPr bwMode="auto">
          <a:xfrm>
            <a:off x="6152586" y="4597400"/>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79" name="Rectangle 78"/>
          <p:cNvSpPr/>
          <p:nvPr/>
        </p:nvSpPr>
        <p:spPr bwMode="auto">
          <a:xfrm>
            <a:off x="6152586" y="5467350"/>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80" name="Rectangle 79"/>
          <p:cNvSpPr/>
          <p:nvPr/>
        </p:nvSpPr>
        <p:spPr bwMode="auto">
          <a:xfrm>
            <a:off x="7244786" y="2851150"/>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81" name="Rectangle 80"/>
          <p:cNvSpPr/>
          <p:nvPr/>
        </p:nvSpPr>
        <p:spPr bwMode="auto">
          <a:xfrm>
            <a:off x="7244786" y="3733800"/>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82" name="Rectangle 81"/>
          <p:cNvSpPr/>
          <p:nvPr/>
        </p:nvSpPr>
        <p:spPr bwMode="auto">
          <a:xfrm>
            <a:off x="7244786" y="4597400"/>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83" name="Rectangle 82"/>
          <p:cNvSpPr/>
          <p:nvPr/>
        </p:nvSpPr>
        <p:spPr bwMode="auto">
          <a:xfrm>
            <a:off x="7244786" y="5467350"/>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2442624" y="2819400"/>
            <a:ext cx="5405975" cy="3416793"/>
            <a:chOff x="2442624" y="2819400"/>
            <a:chExt cx="5405975" cy="3416793"/>
          </a:xfrm>
        </p:grpSpPr>
        <p:pic>
          <p:nvPicPr>
            <p:cNvPr id="42" name="Picture 2"/>
            <p:cNvPicPr>
              <a:picLocks noChangeAspect="1" noChangeArrowheads="1"/>
            </p:cNvPicPr>
            <p:nvPr/>
          </p:nvPicPr>
          <p:blipFill>
            <a:blip r:embed="rId3" cstate="print"/>
            <a:srcRect/>
            <a:stretch>
              <a:fillRect/>
            </a:stretch>
          </p:blipFill>
          <p:spPr bwMode="auto">
            <a:xfrm>
              <a:off x="2442624" y="2819400"/>
              <a:ext cx="5405975" cy="3416793"/>
            </a:xfrm>
            <a:prstGeom prst="rect">
              <a:avLst/>
            </a:prstGeom>
            <a:noFill/>
            <a:ln w="9525">
              <a:noFill/>
              <a:miter lim="800000"/>
              <a:headEnd/>
              <a:tailEnd/>
            </a:ln>
          </p:spPr>
        </p:pic>
        <p:grpSp>
          <p:nvGrpSpPr>
            <p:cNvPr id="43" name="Group 27"/>
            <p:cNvGrpSpPr/>
            <p:nvPr/>
          </p:nvGrpSpPr>
          <p:grpSpPr>
            <a:xfrm>
              <a:off x="2612232" y="5269753"/>
              <a:ext cx="809624" cy="76944"/>
              <a:chOff x="2612232" y="5269753"/>
              <a:chExt cx="809624" cy="76944"/>
            </a:xfrm>
          </p:grpSpPr>
          <p:sp>
            <p:nvSpPr>
              <p:cNvPr id="383" name="TextBox 2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84" name="TextBox 25"/>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85" name="TextBox 26"/>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4" name="Group 44"/>
            <p:cNvGrpSpPr/>
            <p:nvPr/>
          </p:nvGrpSpPr>
          <p:grpSpPr>
            <a:xfrm>
              <a:off x="3710697" y="5269753"/>
              <a:ext cx="809624" cy="76944"/>
              <a:chOff x="2612232" y="5269753"/>
              <a:chExt cx="809624" cy="76944"/>
            </a:xfrm>
          </p:grpSpPr>
          <p:sp>
            <p:nvSpPr>
              <p:cNvPr id="380" name="TextBox 37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81" name="TextBox 38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82" name="TextBox 38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5" name="Group 48"/>
            <p:cNvGrpSpPr/>
            <p:nvPr/>
          </p:nvGrpSpPr>
          <p:grpSpPr>
            <a:xfrm>
              <a:off x="4815101" y="5269753"/>
              <a:ext cx="809624" cy="76944"/>
              <a:chOff x="2612232" y="5269753"/>
              <a:chExt cx="809624" cy="76944"/>
            </a:xfrm>
          </p:grpSpPr>
          <p:sp>
            <p:nvSpPr>
              <p:cNvPr id="377" name="TextBox 376"/>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78" name="TextBox 377"/>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9" name="TextBox 378"/>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6" name="Group 52"/>
            <p:cNvGrpSpPr/>
            <p:nvPr/>
          </p:nvGrpSpPr>
          <p:grpSpPr>
            <a:xfrm>
              <a:off x="5907972" y="5269753"/>
              <a:ext cx="809624" cy="76944"/>
              <a:chOff x="2612232" y="5269753"/>
              <a:chExt cx="809624" cy="76944"/>
            </a:xfrm>
          </p:grpSpPr>
          <p:sp>
            <p:nvSpPr>
              <p:cNvPr id="374" name="TextBox 37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75" name="TextBox 374"/>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6" name="TextBox 375"/>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7" name="Group 56"/>
            <p:cNvGrpSpPr/>
            <p:nvPr/>
          </p:nvGrpSpPr>
          <p:grpSpPr>
            <a:xfrm>
              <a:off x="7006441" y="5269753"/>
              <a:ext cx="809624" cy="76944"/>
              <a:chOff x="2612232" y="5269753"/>
              <a:chExt cx="809624" cy="76944"/>
            </a:xfrm>
          </p:grpSpPr>
          <p:sp>
            <p:nvSpPr>
              <p:cNvPr id="371" name="TextBox 370"/>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72" name="TextBox 371"/>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3" name="TextBox 372"/>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8" name="Group 60"/>
            <p:cNvGrpSpPr/>
            <p:nvPr/>
          </p:nvGrpSpPr>
          <p:grpSpPr>
            <a:xfrm>
              <a:off x="2612232" y="6139703"/>
              <a:ext cx="809624" cy="76944"/>
              <a:chOff x="2612232" y="5269753"/>
              <a:chExt cx="809624" cy="76944"/>
            </a:xfrm>
          </p:grpSpPr>
          <p:sp>
            <p:nvSpPr>
              <p:cNvPr id="368" name="TextBox 367"/>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9" name="TextBox 368"/>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0" name="TextBox 369"/>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9" name="Group 64"/>
            <p:cNvGrpSpPr/>
            <p:nvPr/>
          </p:nvGrpSpPr>
          <p:grpSpPr>
            <a:xfrm>
              <a:off x="3710697" y="6139703"/>
              <a:ext cx="809624" cy="76944"/>
              <a:chOff x="2612232" y="5269753"/>
              <a:chExt cx="809624" cy="76944"/>
            </a:xfrm>
          </p:grpSpPr>
          <p:sp>
            <p:nvSpPr>
              <p:cNvPr id="365" name="TextBox 364"/>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6" name="TextBox 365"/>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7" name="TextBox 366"/>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0" name="Group 68"/>
            <p:cNvGrpSpPr/>
            <p:nvPr/>
          </p:nvGrpSpPr>
          <p:grpSpPr>
            <a:xfrm>
              <a:off x="4815101" y="6139703"/>
              <a:ext cx="809624" cy="76944"/>
              <a:chOff x="2612232" y="5269753"/>
              <a:chExt cx="809624" cy="76944"/>
            </a:xfrm>
          </p:grpSpPr>
          <p:sp>
            <p:nvSpPr>
              <p:cNvPr id="362" name="TextBox 361"/>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3" name="TextBox 362"/>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4" name="TextBox 363"/>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1" name="Group 72"/>
            <p:cNvGrpSpPr/>
            <p:nvPr/>
          </p:nvGrpSpPr>
          <p:grpSpPr>
            <a:xfrm>
              <a:off x="5907972" y="6139703"/>
              <a:ext cx="809624" cy="76944"/>
              <a:chOff x="2612232" y="5269753"/>
              <a:chExt cx="809624" cy="76944"/>
            </a:xfrm>
          </p:grpSpPr>
          <p:sp>
            <p:nvSpPr>
              <p:cNvPr id="359" name="TextBox 358"/>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0" name="TextBox 359"/>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1" name="TextBox 360"/>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2" name="Group 76"/>
            <p:cNvGrpSpPr/>
            <p:nvPr/>
          </p:nvGrpSpPr>
          <p:grpSpPr>
            <a:xfrm>
              <a:off x="7006441" y="6139703"/>
              <a:ext cx="809624" cy="76944"/>
              <a:chOff x="2612232" y="5269753"/>
              <a:chExt cx="809624" cy="76944"/>
            </a:xfrm>
          </p:grpSpPr>
          <p:sp>
            <p:nvSpPr>
              <p:cNvPr id="356" name="TextBox 355"/>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7" name="TextBox 356"/>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8" name="TextBox 35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3" name="Group 80"/>
            <p:cNvGrpSpPr/>
            <p:nvPr/>
          </p:nvGrpSpPr>
          <p:grpSpPr>
            <a:xfrm>
              <a:off x="2612232" y="4399803"/>
              <a:ext cx="809624" cy="76944"/>
              <a:chOff x="2612232" y="5269753"/>
              <a:chExt cx="809624" cy="76944"/>
            </a:xfrm>
          </p:grpSpPr>
          <p:sp>
            <p:nvSpPr>
              <p:cNvPr id="353" name="TextBox 352"/>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4" name="TextBox 353"/>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5" name="TextBox 354"/>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4" name="Group 84"/>
            <p:cNvGrpSpPr/>
            <p:nvPr/>
          </p:nvGrpSpPr>
          <p:grpSpPr>
            <a:xfrm>
              <a:off x="3710697" y="4399803"/>
              <a:ext cx="809624" cy="76944"/>
              <a:chOff x="2612232" y="5269753"/>
              <a:chExt cx="809624" cy="76944"/>
            </a:xfrm>
          </p:grpSpPr>
          <p:sp>
            <p:nvSpPr>
              <p:cNvPr id="350" name="TextBox 34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1" name="TextBox 35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2" name="TextBox 8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5" name="Group 88"/>
            <p:cNvGrpSpPr/>
            <p:nvPr/>
          </p:nvGrpSpPr>
          <p:grpSpPr>
            <a:xfrm>
              <a:off x="4815101" y="4399803"/>
              <a:ext cx="809624" cy="76944"/>
              <a:chOff x="2612232" y="5269753"/>
              <a:chExt cx="809624" cy="76944"/>
            </a:xfrm>
          </p:grpSpPr>
          <p:sp>
            <p:nvSpPr>
              <p:cNvPr id="347" name="TextBox 8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8" name="TextBox 9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9" name="TextBox 9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6" name="Group 92"/>
            <p:cNvGrpSpPr/>
            <p:nvPr/>
          </p:nvGrpSpPr>
          <p:grpSpPr>
            <a:xfrm>
              <a:off x="5907972" y="4399803"/>
              <a:ext cx="809624" cy="76944"/>
              <a:chOff x="2612232" y="5269753"/>
              <a:chExt cx="809624" cy="76944"/>
            </a:xfrm>
          </p:grpSpPr>
          <p:sp>
            <p:nvSpPr>
              <p:cNvPr id="344" name="TextBox 34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5" name="TextBox 344"/>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6" name="TextBox 345"/>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0" name="Group 96"/>
            <p:cNvGrpSpPr/>
            <p:nvPr/>
          </p:nvGrpSpPr>
          <p:grpSpPr>
            <a:xfrm>
              <a:off x="7006441" y="4399803"/>
              <a:ext cx="809624" cy="76944"/>
              <a:chOff x="2612232" y="5269753"/>
              <a:chExt cx="809624" cy="76944"/>
            </a:xfrm>
          </p:grpSpPr>
          <p:sp>
            <p:nvSpPr>
              <p:cNvPr id="341" name="TextBox 340"/>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2" name="TextBox 341"/>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3" name="TextBox 342"/>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1" name="Group 100"/>
            <p:cNvGrpSpPr/>
            <p:nvPr/>
          </p:nvGrpSpPr>
          <p:grpSpPr>
            <a:xfrm>
              <a:off x="2612232" y="3517153"/>
              <a:ext cx="809624" cy="76944"/>
              <a:chOff x="2612232" y="5269753"/>
              <a:chExt cx="809624" cy="76944"/>
            </a:xfrm>
          </p:grpSpPr>
          <p:sp>
            <p:nvSpPr>
              <p:cNvPr id="338" name="TextBox 337"/>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39" name="TextBox 338"/>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0" name="TextBox 339"/>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2" name="Group 104"/>
            <p:cNvGrpSpPr/>
            <p:nvPr/>
          </p:nvGrpSpPr>
          <p:grpSpPr>
            <a:xfrm>
              <a:off x="3710697" y="3517153"/>
              <a:ext cx="809624" cy="76944"/>
              <a:chOff x="2612232" y="5269753"/>
              <a:chExt cx="809624" cy="76944"/>
            </a:xfrm>
          </p:grpSpPr>
          <p:sp>
            <p:nvSpPr>
              <p:cNvPr id="335" name="TextBox 334"/>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36" name="TextBox 335"/>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37" name="TextBox 336"/>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3" name="Group 108"/>
            <p:cNvGrpSpPr/>
            <p:nvPr/>
          </p:nvGrpSpPr>
          <p:grpSpPr>
            <a:xfrm>
              <a:off x="4815101" y="3517153"/>
              <a:ext cx="809624" cy="76944"/>
              <a:chOff x="2612232" y="5269753"/>
              <a:chExt cx="809624" cy="76944"/>
            </a:xfrm>
          </p:grpSpPr>
          <p:sp>
            <p:nvSpPr>
              <p:cNvPr id="332" name="TextBox 331"/>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33" name="TextBox 332"/>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34" name="TextBox 333"/>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2" name="Group 112"/>
            <p:cNvGrpSpPr/>
            <p:nvPr/>
          </p:nvGrpSpPr>
          <p:grpSpPr>
            <a:xfrm>
              <a:off x="5907972" y="3517153"/>
              <a:ext cx="809624" cy="76944"/>
              <a:chOff x="2612232" y="5269753"/>
              <a:chExt cx="809624" cy="76944"/>
            </a:xfrm>
          </p:grpSpPr>
          <p:sp>
            <p:nvSpPr>
              <p:cNvPr id="329" name="TextBox 328"/>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30" name="TextBox 329"/>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31" name="TextBox 330"/>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3" name="Group 116"/>
            <p:cNvGrpSpPr/>
            <p:nvPr/>
          </p:nvGrpSpPr>
          <p:grpSpPr>
            <a:xfrm>
              <a:off x="7006441" y="3517153"/>
              <a:ext cx="809624" cy="76944"/>
              <a:chOff x="2612232" y="5269753"/>
              <a:chExt cx="809624" cy="76944"/>
            </a:xfrm>
          </p:grpSpPr>
          <p:sp>
            <p:nvSpPr>
              <p:cNvPr id="326" name="TextBox 325"/>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27" name="TextBox 326"/>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28" name="TextBox 32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4" name="Group 219"/>
            <p:cNvGrpSpPr/>
            <p:nvPr/>
          </p:nvGrpSpPr>
          <p:grpSpPr>
            <a:xfrm>
              <a:off x="2475260" y="5467207"/>
              <a:ext cx="4494847" cy="669458"/>
              <a:chOff x="2475260" y="5467207"/>
              <a:chExt cx="4494847" cy="669458"/>
            </a:xfrm>
          </p:grpSpPr>
          <p:grpSp>
            <p:nvGrpSpPr>
              <p:cNvPr id="266" name="Group 147"/>
              <p:cNvGrpSpPr/>
              <p:nvPr/>
            </p:nvGrpSpPr>
            <p:grpSpPr>
              <a:xfrm>
                <a:off x="2475260" y="5467207"/>
                <a:ext cx="106136" cy="669458"/>
                <a:chOff x="4682551" y="5467207"/>
                <a:chExt cx="106136" cy="669458"/>
              </a:xfrm>
            </p:grpSpPr>
            <p:sp>
              <p:nvSpPr>
                <p:cNvPr id="315" name="TextBox 14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16" name="TextBox 14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17" name="TextBox 15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18" name="TextBox 15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19" name="TextBox 318"/>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20" name="TextBox 319"/>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21" name="TextBox 320"/>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22" name="TextBox 321"/>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23" name="TextBox 322"/>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24" name="TextBox 323"/>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25" name="TextBox 324"/>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67" name="Group 171"/>
              <p:cNvGrpSpPr/>
              <p:nvPr/>
            </p:nvGrpSpPr>
            <p:grpSpPr>
              <a:xfrm>
                <a:off x="6863971" y="5467207"/>
                <a:ext cx="106136" cy="669458"/>
                <a:chOff x="4682551" y="5467207"/>
                <a:chExt cx="106136" cy="669458"/>
              </a:xfrm>
            </p:grpSpPr>
            <p:sp>
              <p:nvSpPr>
                <p:cNvPr id="304" name="TextBox 303"/>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05" name="TextBox 304"/>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06" name="TextBox 305"/>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07" name="TextBox 306"/>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08" name="TextBox 307"/>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09" name="TextBox 308"/>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10" name="TextBox 309"/>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11" name="TextBox 310"/>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12" name="TextBox 311"/>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13" name="TextBox 312"/>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14" name="TextBox 313"/>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68" name="Group 183"/>
              <p:cNvGrpSpPr/>
              <p:nvPr/>
            </p:nvGrpSpPr>
            <p:grpSpPr>
              <a:xfrm>
                <a:off x="3572438" y="5467207"/>
                <a:ext cx="106136" cy="669458"/>
                <a:chOff x="4682551" y="5467207"/>
                <a:chExt cx="106136" cy="669458"/>
              </a:xfrm>
            </p:grpSpPr>
            <p:sp>
              <p:nvSpPr>
                <p:cNvPr id="293" name="TextBox 29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94" name="TextBox 29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95" name="TextBox 29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96" name="TextBox 29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97" name="TextBox 29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98" name="TextBox 29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99" name="TextBox 29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00" name="TextBox 29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01" name="TextBox 30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02" name="TextBox 30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03" name="TextBox 30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69" name="Group 195"/>
              <p:cNvGrpSpPr/>
              <p:nvPr/>
            </p:nvGrpSpPr>
            <p:grpSpPr>
              <a:xfrm>
                <a:off x="4669616" y="5467207"/>
                <a:ext cx="106136" cy="669458"/>
                <a:chOff x="4682551" y="5467207"/>
                <a:chExt cx="106136" cy="669458"/>
              </a:xfrm>
            </p:grpSpPr>
            <p:sp>
              <p:nvSpPr>
                <p:cNvPr id="282" name="TextBox 281"/>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83" name="TextBox 282"/>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84" name="TextBox 283"/>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85" name="TextBox 284"/>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86" name="TextBox 285"/>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87" name="TextBox 286"/>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88" name="TextBox 287"/>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89" name="TextBox 288"/>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90" name="TextBox 289"/>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91" name="TextBox 290"/>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92" name="TextBox 291"/>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70" name="Group 207"/>
              <p:cNvGrpSpPr/>
              <p:nvPr/>
            </p:nvGrpSpPr>
            <p:grpSpPr>
              <a:xfrm>
                <a:off x="5766794" y="5467207"/>
                <a:ext cx="106136" cy="669458"/>
                <a:chOff x="4682551" y="5467207"/>
                <a:chExt cx="106136" cy="669458"/>
              </a:xfrm>
            </p:grpSpPr>
            <p:sp>
              <p:nvSpPr>
                <p:cNvPr id="271" name="TextBox 20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72" name="TextBox 20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73" name="TextBox 21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74" name="TextBox 21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75" name="TextBox 27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76" name="TextBox 27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77" name="TextBox 27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78" name="TextBox 27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79" name="TextBox 27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80" name="TextBox 27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81" name="TextBox 28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75" name="Group 220"/>
            <p:cNvGrpSpPr/>
            <p:nvPr/>
          </p:nvGrpSpPr>
          <p:grpSpPr>
            <a:xfrm>
              <a:off x="2475260" y="2851922"/>
              <a:ext cx="4494847" cy="669458"/>
              <a:chOff x="2475260" y="5467207"/>
              <a:chExt cx="4494847" cy="669458"/>
            </a:xfrm>
          </p:grpSpPr>
          <p:grpSp>
            <p:nvGrpSpPr>
              <p:cNvPr id="206" name="Group 221"/>
              <p:cNvGrpSpPr/>
              <p:nvPr/>
            </p:nvGrpSpPr>
            <p:grpSpPr>
              <a:xfrm>
                <a:off x="2475260" y="5467207"/>
                <a:ext cx="106136" cy="669458"/>
                <a:chOff x="4682551" y="5467207"/>
                <a:chExt cx="106136" cy="669458"/>
              </a:xfrm>
            </p:grpSpPr>
            <p:sp>
              <p:nvSpPr>
                <p:cNvPr id="255" name="TextBox 254"/>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56" name="TextBox 255"/>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57" name="TextBox 256"/>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58" name="TextBox 257"/>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59" name="TextBox 258"/>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60" name="TextBox 259"/>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61" name="TextBox 260"/>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62" name="TextBox 261"/>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63" name="TextBox 262"/>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64" name="TextBox 263"/>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65" name="TextBox 264"/>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07" name="Group 222"/>
              <p:cNvGrpSpPr/>
              <p:nvPr/>
            </p:nvGrpSpPr>
            <p:grpSpPr>
              <a:xfrm>
                <a:off x="6863971" y="5467207"/>
                <a:ext cx="106136" cy="669458"/>
                <a:chOff x="4682551" y="5467207"/>
                <a:chExt cx="106136" cy="669458"/>
              </a:xfrm>
            </p:grpSpPr>
            <p:sp>
              <p:nvSpPr>
                <p:cNvPr id="244" name="TextBox 243"/>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45" name="TextBox 244"/>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46" name="TextBox 245"/>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47" name="TextBox 246"/>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48" name="TextBox 247"/>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49" name="TextBox 248"/>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50" name="TextBox 249"/>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51" name="TextBox 250"/>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52" name="TextBox 251"/>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53" name="TextBox 252"/>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54" name="TextBox 253"/>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08" name="Group 223"/>
              <p:cNvGrpSpPr/>
              <p:nvPr/>
            </p:nvGrpSpPr>
            <p:grpSpPr>
              <a:xfrm>
                <a:off x="3572438" y="5467207"/>
                <a:ext cx="106136" cy="669458"/>
                <a:chOff x="4682551" y="5467207"/>
                <a:chExt cx="106136" cy="669458"/>
              </a:xfrm>
            </p:grpSpPr>
            <p:sp>
              <p:nvSpPr>
                <p:cNvPr id="233" name="TextBox 23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34" name="TextBox 23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35" name="TextBox 23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36" name="TextBox 23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37" name="TextBox 23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38" name="TextBox 23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39" name="TextBox 23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40" name="TextBox 23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41" name="TextBox 24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42" name="TextBox 24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43" name="TextBox 24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09" name="Group 224"/>
              <p:cNvGrpSpPr/>
              <p:nvPr/>
            </p:nvGrpSpPr>
            <p:grpSpPr>
              <a:xfrm>
                <a:off x="4669616" y="5467207"/>
                <a:ext cx="106136" cy="669458"/>
                <a:chOff x="4682551" y="5467207"/>
                <a:chExt cx="106136" cy="669458"/>
              </a:xfrm>
            </p:grpSpPr>
            <p:sp>
              <p:nvSpPr>
                <p:cNvPr id="222" name="TextBox 221"/>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23" name="TextBox 222"/>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24" name="TextBox 223"/>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25" name="TextBox 224"/>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26" name="TextBox 225"/>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27" name="TextBox 226"/>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28" name="TextBox 227"/>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29" name="TextBox 228"/>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30" name="TextBox 229"/>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31" name="TextBox 230"/>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32" name="TextBox 231"/>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10" name="Group 225"/>
              <p:cNvGrpSpPr/>
              <p:nvPr/>
            </p:nvGrpSpPr>
            <p:grpSpPr>
              <a:xfrm>
                <a:off x="5766794" y="5467207"/>
                <a:ext cx="106136" cy="669458"/>
                <a:chOff x="4682551" y="5467207"/>
                <a:chExt cx="106136" cy="669458"/>
              </a:xfrm>
            </p:grpSpPr>
            <p:sp>
              <p:nvSpPr>
                <p:cNvPr id="211" name="TextBox 21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12" name="TextBox 21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13" name="TextBox 21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14" name="TextBox 21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15" name="TextBox 21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16" name="TextBox 21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17" name="TextBox 21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18" name="TextBox 21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19" name="TextBox 21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20" name="TextBox 21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21" name="TextBox 22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84" name="Group 281"/>
            <p:cNvGrpSpPr/>
            <p:nvPr/>
          </p:nvGrpSpPr>
          <p:grpSpPr>
            <a:xfrm>
              <a:off x="2475260" y="3723684"/>
              <a:ext cx="4494847" cy="669458"/>
              <a:chOff x="2475260" y="5467207"/>
              <a:chExt cx="4494847" cy="669458"/>
            </a:xfrm>
          </p:grpSpPr>
          <p:grpSp>
            <p:nvGrpSpPr>
              <p:cNvPr id="146" name="Group 282"/>
              <p:cNvGrpSpPr/>
              <p:nvPr/>
            </p:nvGrpSpPr>
            <p:grpSpPr>
              <a:xfrm>
                <a:off x="2475260" y="5467207"/>
                <a:ext cx="106136" cy="669458"/>
                <a:chOff x="4682551" y="5467207"/>
                <a:chExt cx="106136" cy="669458"/>
              </a:xfrm>
            </p:grpSpPr>
            <p:sp>
              <p:nvSpPr>
                <p:cNvPr id="195" name="TextBox 194"/>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96" name="TextBox 195"/>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97" name="TextBox 196"/>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98" name="TextBox 197"/>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99" name="TextBox 198"/>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00" name="TextBox 199"/>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01" name="TextBox 200"/>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02" name="TextBox 201"/>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03" name="TextBox 202"/>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04" name="TextBox 203"/>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05" name="TextBox 204"/>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47" name="Group 283"/>
              <p:cNvGrpSpPr/>
              <p:nvPr/>
            </p:nvGrpSpPr>
            <p:grpSpPr>
              <a:xfrm>
                <a:off x="6863971" y="5467207"/>
                <a:ext cx="106136" cy="669458"/>
                <a:chOff x="4682551" y="5467207"/>
                <a:chExt cx="106136" cy="669458"/>
              </a:xfrm>
            </p:grpSpPr>
            <p:sp>
              <p:nvSpPr>
                <p:cNvPr id="184" name="TextBox 183"/>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85" name="TextBox 184"/>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86" name="TextBox 185"/>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87" name="TextBox 186"/>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88" name="TextBox 187"/>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89" name="TextBox 188"/>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90" name="TextBox 189"/>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91" name="TextBox 190"/>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92" name="TextBox 191"/>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93" name="TextBox 192"/>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94" name="TextBox 193"/>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48" name="Group 284"/>
              <p:cNvGrpSpPr/>
              <p:nvPr/>
            </p:nvGrpSpPr>
            <p:grpSpPr>
              <a:xfrm>
                <a:off x="3572438" y="5467207"/>
                <a:ext cx="106136" cy="669458"/>
                <a:chOff x="4682551" y="5467207"/>
                <a:chExt cx="106136" cy="669458"/>
              </a:xfrm>
            </p:grpSpPr>
            <p:sp>
              <p:nvSpPr>
                <p:cNvPr id="173" name="TextBox 17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74" name="TextBox 17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75" name="TextBox 17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76" name="TextBox 17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77" name="TextBox 17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78" name="TextBox 17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79" name="TextBox 17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80" name="TextBox 17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81" name="TextBox 18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82" name="TextBox 18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83" name="TextBox 18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49" name="Group 285"/>
              <p:cNvGrpSpPr/>
              <p:nvPr/>
            </p:nvGrpSpPr>
            <p:grpSpPr>
              <a:xfrm>
                <a:off x="4669616" y="5467207"/>
                <a:ext cx="106136" cy="669458"/>
                <a:chOff x="4682551" y="5467207"/>
                <a:chExt cx="106136" cy="669458"/>
              </a:xfrm>
            </p:grpSpPr>
            <p:sp>
              <p:nvSpPr>
                <p:cNvPr id="162" name="TextBox 161"/>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63" name="TextBox 162"/>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64" name="TextBox 163"/>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65" name="TextBox 164"/>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66" name="TextBox 165"/>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67" name="TextBox 166"/>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68" name="TextBox 167"/>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69" name="TextBox 168"/>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70" name="TextBox 169"/>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71" name="TextBox 170"/>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72" name="TextBox 171"/>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50" name="Group 286"/>
              <p:cNvGrpSpPr/>
              <p:nvPr/>
            </p:nvGrpSpPr>
            <p:grpSpPr>
              <a:xfrm>
                <a:off x="5766794" y="5467207"/>
                <a:ext cx="106136" cy="669458"/>
                <a:chOff x="4682551" y="5467207"/>
                <a:chExt cx="106136" cy="669458"/>
              </a:xfrm>
            </p:grpSpPr>
            <p:sp>
              <p:nvSpPr>
                <p:cNvPr id="151" name="TextBox 15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52" name="TextBox 15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53" name="TextBox 15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54" name="TextBox 15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55" name="TextBox 15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56" name="TextBox 15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57" name="TextBox 15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58" name="TextBox 15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59" name="TextBox 15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60" name="TextBox 15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61" name="TextBox 16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85" name="Group 342"/>
            <p:cNvGrpSpPr/>
            <p:nvPr/>
          </p:nvGrpSpPr>
          <p:grpSpPr>
            <a:xfrm>
              <a:off x="2475260" y="4595446"/>
              <a:ext cx="4494847" cy="669458"/>
              <a:chOff x="2475260" y="5467207"/>
              <a:chExt cx="4494847" cy="669458"/>
            </a:xfrm>
          </p:grpSpPr>
          <p:grpSp>
            <p:nvGrpSpPr>
              <p:cNvPr id="86" name="Group 343"/>
              <p:cNvGrpSpPr/>
              <p:nvPr/>
            </p:nvGrpSpPr>
            <p:grpSpPr>
              <a:xfrm>
                <a:off x="2475260" y="5467207"/>
                <a:ext cx="106136" cy="669458"/>
                <a:chOff x="4682551" y="5467207"/>
                <a:chExt cx="106136" cy="669458"/>
              </a:xfrm>
            </p:grpSpPr>
            <p:sp>
              <p:nvSpPr>
                <p:cNvPr id="135" name="TextBox 134"/>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36" name="TextBox 135"/>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37" name="TextBox 136"/>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38" name="TextBox 137"/>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39" name="TextBox 138"/>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40" name="TextBox 139"/>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41" name="TextBox 140"/>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42" name="TextBox 141"/>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43" name="TextBox 142"/>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44" name="TextBox 143"/>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45" name="TextBox 144"/>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87" name="Group 344"/>
              <p:cNvGrpSpPr/>
              <p:nvPr/>
            </p:nvGrpSpPr>
            <p:grpSpPr>
              <a:xfrm>
                <a:off x="6863971" y="5467207"/>
                <a:ext cx="106136" cy="669458"/>
                <a:chOff x="4682551" y="5467207"/>
                <a:chExt cx="106136" cy="669458"/>
              </a:xfrm>
            </p:grpSpPr>
            <p:sp>
              <p:nvSpPr>
                <p:cNvPr id="124" name="TextBox 123"/>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25" name="TextBox 124"/>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26" name="TextBox 125"/>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27" name="TextBox 126"/>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28" name="TextBox 127"/>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29" name="TextBox 128"/>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30" name="TextBox 129"/>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31" name="TextBox 130"/>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32" name="TextBox 131"/>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33" name="TextBox 132"/>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34" name="TextBox 133"/>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88" name="Group 345"/>
              <p:cNvGrpSpPr/>
              <p:nvPr/>
            </p:nvGrpSpPr>
            <p:grpSpPr>
              <a:xfrm>
                <a:off x="3572438" y="5467207"/>
                <a:ext cx="106136" cy="669458"/>
                <a:chOff x="4682551" y="5467207"/>
                <a:chExt cx="106136" cy="669458"/>
              </a:xfrm>
            </p:grpSpPr>
            <p:sp>
              <p:nvSpPr>
                <p:cNvPr id="113" name="TextBox 11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14" name="TextBox 11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15" name="TextBox 11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16" name="TextBox 11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17" name="TextBox 11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18" name="TextBox 11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19" name="TextBox 11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20" name="TextBox 11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21" name="TextBox 12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22" name="TextBox 12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23" name="TextBox 12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89" name="Group 346"/>
              <p:cNvGrpSpPr/>
              <p:nvPr/>
            </p:nvGrpSpPr>
            <p:grpSpPr>
              <a:xfrm>
                <a:off x="4669616" y="5467207"/>
                <a:ext cx="106136" cy="669458"/>
                <a:chOff x="4682551" y="5467207"/>
                <a:chExt cx="106136" cy="669458"/>
              </a:xfrm>
            </p:grpSpPr>
            <p:sp>
              <p:nvSpPr>
                <p:cNvPr id="102" name="TextBox 101"/>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03" name="TextBox 102"/>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04" name="TextBox 103"/>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05" name="TextBox 104"/>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06" name="TextBox 105"/>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07" name="TextBox 106"/>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08" name="TextBox 107"/>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09" name="TextBox 108"/>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10" name="TextBox 109"/>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11" name="TextBox 110"/>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12" name="TextBox 111"/>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90" name="Group 347"/>
              <p:cNvGrpSpPr/>
              <p:nvPr/>
            </p:nvGrpSpPr>
            <p:grpSpPr>
              <a:xfrm>
                <a:off x="5766794" y="5467207"/>
                <a:ext cx="106136" cy="669458"/>
                <a:chOff x="4682551" y="5467207"/>
                <a:chExt cx="106136" cy="669458"/>
              </a:xfrm>
            </p:grpSpPr>
            <p:sp>
              <p:nvSpPr>
                <p:cNvPr id="91" name="TextBox 9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92" name="TextBox 9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93" name="TextBox 9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94" name="TextBox 9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95" name="TextBox 9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96" name="TextBox 9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97" name="TextBox 9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98" name="TextBox 9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99" name="TextBox 9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00" name="TextBox 9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01" name="TextBox 10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sp>
        <p:nvSpPr>
          <p:cNvPr id="2" name="Content Placeholder 1"/>
          <p:cNvSpPr>
            <a:spLocks noGrp="1"/>
          </p:cNvSpPr>
          <p:nvPr>
            <p:ph idx="1"/>
          </p:nvPr>
        </p:nvSpPr>
        <p:spPr>
          <a:xfrm>
            <a:off x="457200" y="1114425"/>
            <a:ext cx="8229600" cy="5011738"/>
          </a:xfrm>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32</a:t>
            </a:fld>
            <a:endParaRPr lang="en-US" dirty="0">
              <a:solidFill>
                <a:srgbClr val="FFFFFF"/>
              </a:solidFill>
            </a:endParaRPr>
          </a:p>
        </p:txBody>
      </p:sp>
      <p:sp>
        <p:nvSpPr>
          <p:cNvPr id="4" name="Title 3"/>
          <p:cNvSpPr>
            <a:spLocks noGrp="1"/>
          </p:cNvSpPr>
          <p:nvPr>
            <p:ph type="title"/>
          </p:nvPr>
        </p:nvSpPr>
        <p:spPr>
          <a:xfrm>
            <a:off x="381000" y="85725"/>
            <a:ext cx="8382000" cy="857250"/>
          </a:xfrm>
        </p:spPr>
        <p:txBody>
          <a:bodyPr/>
          <a:lstStyle/>
          <a:p>
            <a:r>
              <a:rPr lang="en-US" dirty="0" smtClean="0"/>
              <a:t>Trends – VPL count</a:t>
            </a:r>
            <a:endParaRPr lang="en-US" dirty="0"/>
          </a:p>
        </p:txBody>
      </p:sp>
      <p:pic>
        <p:nvPicPr>
          <p:cNvPr id="6" name="Picture 4"/>
          <p:cNvPicPr>
            <a:picLocks noChangeAspect="1" noChangeArrowheads="1"/>
          </p:cNvPicPr>
          <p:nvPr/>
        </p:nvPicPr>
        <p:blipFill>
          <a:blip r:embed="rId4" cstate="print"/>
          <a:srcRect/>
          <a:stretch>
            <a:fillRect/>
          </a:stretch>
        </p:blipFill>
        <p:spPr bwMode="auto">
          <a:xfrm>
            <a:off x="2438400" y="1082089"/>
            <a:ext cx="5410200" cy="108550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457200" y="2819400"/>
            <a:ext cx="854263" cy="3429000"/>
          </a:xfrm>
          <a:prstGeom prst="rect">
            <a:avLst/>
          </a:prstGeom>
          <a:noFill/>
          <a:ln w="9525">
            <a:noFill/>
            <a:miter lim="800000"/>
            <a:headEnd/>
            <a:tailEnd/>
          </a:ln>
        </p:spPr>
      </p:pic>
      <p:cxnSp>
        <p:nvCxnSpPr>
          <p:cNvPr id="15" name="Straight Connector 14"/>
          <p:cNvCxnSpPr/>
          <p:nvPr/>
        </p:nvCxnSpPr>
        <p:spPr bwMode="auto">
          <a:xfrm rot="5400000">
            <a:off x="32385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rot="5400000">
            <a:off x="4346244"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rot="5400000">
            <a:off x="5434652"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rot="5400000">
            <a:off x="6501452"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rot="5400000">
            <a:off x="75819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rot="5400000">
            <a:off x="21717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rot="10800000">
            <a:off x="1371600" y="3671248"/>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rot="10800000">
            <a:off x="1371600" y="28194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rot="10800000">
            <a:off x="1371600" y="4550392"/>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rot="10800000">
            <a:off x="1371600" y="54102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rot="10800000">
            <a:off x="1371600" y="62484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5" name="Rectangle 24"/>
          <p:cNvSpPr/>
          <p:nvPr/>
        </p:nvSpPr>
        <p:spPr bwMode="auto">
          <a:xfrm>
            <a:off x="2398143" y="2743200"/>
            <a:ext cx="5602857" cy="353887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9" name="Rectangle 38"/>
          <p:cNvSpPr/>
          <p:nvPr/>
        </p:nvSpPr>
        <p:spPr bwMode="auto">
          <a:xfrm>
            <a:off x="3132940" y="2842524"/>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57" name="Rectangle 56"/>
          <p:cNvSpPr/>
          <p:nvPr/>
        </p:nvSpPr>
        <p:spPr bwMode="auto">
          <a:xfrm>
            <a:off x="3132940" y="3725174"/>
            <a:ext cx="304800" cy="685800"/>
          </a:xfrm>
          <a:prstGeom prst="rect">
            <a:avLst/>
          </a:prstGeom>
          <a:solidFill>
            <a:srgbClr val="FF400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58" name="Rectangle 57"/>
          <p:cNvSpPr/>
          <p:nvPr/>
        </p:nvSpPr>
        <p:spPr bwMode="auto">
          <a:xfrm>
            <a:off x="3132940" y="4588774"/>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59" name="Rectangle 58"/>
          <p:cNvSpPr/>
          <p:nvPr/>
        </p:nvSpPr>
        <p:spPr bwMode="auto">
          <a:xfrm>
            <a:off x="3132940" y="5458724"/>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64" name="Rectangle 63"/>
          <p:cNvSpPr/>
          <p:nvPr/>
        </p:nvSpPr>
        <p:spPr bwMode="auto">
          <a:xfrm>
            <a:off x="4231490" y="2842524"/>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65" name="Rectangle 64"/>
          <p:cNvSpPr/>
          <p:nvPr/>
        </p:nvSpPr>
        <p:spPr bwMode="auto">
          <a:xfrm>
            <a:off x="4231490" y="3725174"/>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66" name="Rectangle 65"/>
          <p:cNvSpPr/>
          <p:nvPr/>
        </p:nvSpPr>
        <p:spPr bwMode="auto">
          <a:xfrm>
            <a:off x="4231490" y="4588774"/>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67" name="Rectangle 66"/>
          <p:cNvSpPr/>
          <p:nvPr/>
        </p:nvSpPr>
        <p:spPr bwMode="auto">
          <a:xfrm>
            <a:off x="4231490" y="5458724"/>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68" name="Rectangle 67"/>
          <p:cNvSpPr/>
          <p:nvPr/>
        </p:nvSpPr>
        <p:spPr bwMode="auto">
          <a:xfrm>
            <a:off x="5330040" y="2842524"/>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69" name="Rectangle 68"/>
          <p:cNvSpPr/>
          <p:nvPr/>
        </p:nvSpPr>
        <p:spPr bwMode="auto">
          <a:xfrm>
            <a:off x="5330040" y="3725174"/>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70" name="Rectangle 69"/>
          <p:cNvSpPr/>
          <p:nvPr/>
        </p:nvSpPr>
        <p:spPr bwMode="auto">
          <a:xfrm>
            <a:off x="5330040" y="4588774"/>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71" name="Rectangle 70"/>
          <p:cNvSpPr/>
          <p:nvPr/>
        </p:nvSpPr>
        <p:spPr bwMode="auto">
          <a:xfrm>
            <a:off x="5330040" y="5458724"/>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76" name="Rectangle 75"/>
          <p:cNvSpPr/>
          <p:nvPr/>
        </p:nvSpPr>
        <p:spPr bwMode="auto">
          <a:xfrm>
            <a:off x="6428590" y="2842524"/>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77" name="Rectangle 76"/>
          <p:cNvSpPr/>
          <p:nvPr/>
        </p:nvSpPr>
        <p:spPr bwMode="auto">
          <a:xfrm>
            <a:off x="6428590" y="3725174"/>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78" name="Rectangle 77"/>
          <p:cNvSpPr/>
          <p:nvPr/>
        </p:nvSpPr>
        <p:spPr bwMode="auto">
          <a:xfrm>
            <a:off x="6428590" y="4588774"/>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79" name="Rectangle 78"/>
          <p:cNvSpPr/>
          <p:nvPr/>
        </p:nvSpPr>
        <p:spPr bwMode="auto">
          <a:xfrm>
            <a:off x="6428590" y="5458724"/>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80" name="Rectangle 79"/>
          <p:cNvSpPr/>
          <p:nvPr/>
        </p:nvSpPr>
        <p:spPr bwMode="auto">
          <a:xfrm>
            <a:off x="7520790" y="2842524"/>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mtClean="0">
              <a:solidFill>
                <a:schemeClr val="bg1"/>
              </a:solidFill>
              <a:latin typeface="Arial" charset="0"/>
            </a:endParaRPr>
          </a:p>
        </p:txBody>
      </p:sp>
      <p:sp>
        <p:nvSpPr>
          <p:cNvPr id="81" name="Rectangle 80"/>
          <p:cNvSpPr/>
          <p:nvPr/>
        </p:nvSpPr>
        <p:spPr bwMode="auto">
          <a:xfrm>
            <a:off x="7520790" y="3725174"/>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82" name="Rectangle 81"/>
          <p:cNvSpPr/>
          <p:nvPr/>
        </p:nvSpPr>
        <p:spPr bwMode="auto">
          <a:xfrm>
            <a:off x="7520790" y="4588774"/>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83" name="Rectangle 82"/>
          <p:cNvSpPr/>
          <p:nvPr/>
        </p:nvSpPr>
        <p:spPr bwMode="auto">
          <a:xfrm>
            <a:off x="7520790" y="5458724"/>
            <a:ext cx="304800" cy="685800"/>
          </a:xfrm>
          <a:prstGeom prst="rect">
            <a:avLst/>
          </a:prstGeom>
          <a:solidFill>
            <a:srgbClr val="40C080"/>
          </a:solidFill>
          <a:ln w="12700">
            <a:solidFill>
              <a:schemeClr val="tx1">
                <a:lumMod val="85000"/>
              </a:schemeClr>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24" name="TextBox 23"/>
          <p:cNvSpPr txBox="1"/>
          <p:nvPr/>
        </p:nvSpPr>
        <p:spPr>
          <a:xfrm>
            <a:off x="685800" y="1066800"/>
            <a:ext cx="1478290" cy="1569660"/>
          </a:xfrm>
          <a:prstGeom prst="rect">
            <a:avLst/>
          </a:prstGeom>
          <a:noFill/>
          <a:ln w="12700">
            <a:noFill/>
          </a:ln>
        </p:spPr>
        <p:txBody>
          <a:bodyPr wrap="none" rtlCol="0">
            <a:spAutoFit/>
          </a:bodyPr>
          <a:lstStyle/>
          <a:p>
            <a:pPr algn="ct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5M</a:t>
            </a:r>
          </a:p>
          <a:p>
            <a:pPr algn="ct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VPLs</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524000" y="6248400"/>
            <a:ext cx="7315200" cy="569387"/>
          </a:xfrm>
          <a:prstGeom prst="rect">
            <a:avLst/>
          </a:prstGeom>
          <a:solidFill>
            <a:schemeClr val="bg1"/>
          </a:solidFill>
          <a:ln w="12700">
            <a:noFill/>
          </a:ln>
          <a:effectLst>
            <a:outerShdw blurRad="50800" dist="38100" dir="18900000" algn="bl" rotWithShape="0">
              <a:prstClr val="black">
                <a:alpha val="40000"/>
              </a:prstClr>
            </a:outerShdw>
          </a:effectLst>
        </p:spPr>
        <p:txBody>
          <a:bodyPr wrap="square" rtlCol="0">
            <a:spAutoFit/>
          </a:bodyPr>
          <a:lstStyle/>
          <a:p>
            <a:pPr algn="ct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lower contrast gloss → greater equivalence</a:t>
            </a:r>
          </a:p>
        </p:txBody>
      </p:sp>
      <p:sp>
        <p:nvSpPr>
          <p:cNvPr id="2" name="Content Placeholder 1"/>
          <p:cNvSpPr>
            <a:spLocks noGrp="1"/>
          </p:cNvSpPr>
          <p:nvPr>
            <p:ph idx="1"/>
          </p:nvPr>
        </p:nvSpPr>
        <p:spPr>
          <a:xfrm>
            <a:off x="457200" y="1114425"/>
            <a:ext cx="8229600" cy="5011738"/>
          </a:xfrm>
        </p:spPr>
        <p:txBody>
          <a:bodyPr/>
          <a:lstStyle/>
          <a:p>
            <a:endParaRPr lang="en-US" dirty="0"/>
          </a:p>
        </p:txBody>
      </p:sp>
      <p:sp>
        <p:nvSpPr>
          <p:cNvPr id="372" name="TextBox 371"/>
          <p:cNvSpPr txBox="1"/>
          <p:nvPr/>
        </p:nvSpPr>
        <p:spPr>
          <a:xfrm>
            <a:off x="491835" y="2182090"/>
            <a:ext cx="2819400" cy="569387"/>
          </a:xfrm>
          <a:prstGeom prst="rect">
            <a:avLst/>
          </a:prstGeom>
          <a:solidFill>
            <a:schemeClr val="bg1"/>
          </a:solidFill>
          <a:ln w="12700">
            <a:noFill/>
          </a:ln>
          <a:effectLst>
            <a:outerShdw blurRad="50800" dist="38100" dir="18900000" algn="bl" rotWithShape="0">
              <a:prstClr val="black">
                <a:alpha val="40000"/>
              </a:prstClr>
            </a:outerShdw>
          </a:effectLst>
        </p:spPr>
        <p:txBody>
          <a:bodyPr wrap="square" rtlCol="0">
            <a:spAutoFit/>
          </a:bodyPr>
          <a:lstStyle/>
          <a:p>
            <a:pPr algn="ct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contrast gloss:</a:t>
            </a:r>
          </a:p>
        </p:txBody>
      </p:sp>
      <p:grpSp>
        <p:nvGrpSpPr>
          <p:cNvPr id="34" name="Group 33"/>
          <p:cNvGrpSpPr/>
          <p:nvPr/>
        </p:nvGrpSpPr>
        <p:grpSpPr>
          <a:xfrm>
            <a:off x="2442624" y="2819400"/>
            <a:ext cx="5405975" cy="3416793"/>
            <a:chOff x="2442624" y="2819400"/>
            <a:chExt cx="5405975" cy="3416793"/>
          </a:xfrm>
        </p:grpSpPr>
        <p:pic>
          <p:nvPicPr>
            <p:cNvPr id="36" name="Picture 2"/>
            <p:cNvPicPr>
              <a:picLocks noChangeAspect="1" noChangeArrowheads="1"/>
            </p:cNvPicPr>
            <p:nvPr/>
          </p:nvPicPr>
          <p:blipFill>
            <a:blip r:embed="rId3" cstate="print"/>
            <a:srcRect/>
            <a:stretch>
              <a:fillRect/>
            </a:stretch>
          </p:blipFill>
          <p:spPr bwMode="auto">
            <a:xfrm>
              <a:off x="2442624" y="2819400"/>
              <a:ext cx="5405975" cy="3416793"/>
            </a:xfrm>
            <a:prstGeom prst="rect">
              <a:avLst/>
            </a:prstGeom>
            <a:noFill/>
            <a:ln w="9525">
              <a:noFill/>
              <a:miter lim="800000"/>
              <a:headEnd/>
              <a:tailEnd/>
            </a:ln>
          </p:spPr>
        </p:pic>
        <p:grpSp>
          <p:nvGrpSpPr>
            <p:cNvPr id="37" name="Group 27"/>
            <p:cNvGrpSpPr/>
            <p:nvPr/>
          </p:nvGrpSpPr>
          <p:grpSpPr>
            <a:xfrm>
              <a:off x="2612232" y="5269753"/>
              <a:ext cx="809624" cy="76944"/>
              <a:chOff x="2612232" y="5269753"/>
              <a:chExt cx="809624" cy="76944"/>
            </a:xfrm>
          </p:grpSpPr>
          <p:sp>
            <p:nvSpPr>
              <p:cNvPr id="359" name="TextBox 2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0" name="TextBox 25"/>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1" name="TextBox 26"/>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38" name="Group 44"/>
            <p:cNvGrpSpPr/>
            <p:nvPr/>
          </p:nvGrpSpPr>
          <p:grpSpPr>
            <a:xfrm>
              <a:off x="3710697" y="5269753"/>
              <a:ext cx="809624" cy="76944"/>
              <a:chOff x="2612232" y="5269753"/>
              <a:chExt cx="809624" cy="76944"/>
            </a:xfrm>
          </p:grpSpPr>
          <p:sp>
            <p:nvSpPr>
              <p:cNvPr id="356" name="TextBox 355"/>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7" name="TextBox 356"/>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8" name="TextBox 35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39" name="Group 48"/>
            <p:cNvGrpSpPr/>
            <p:nvPr/>
          </p:nvGrpSpPr>
          <p:grpSpPr>
            <a:xfrm>
              <a:off x="4815101" y="5269753"/>
              <a:ext cx="809624" cy="76944"/>
              <a:chOff x="2612232" y="5269753"/>
              <a:chExt cx="809624" cy="76944"/>
            </a:xfrm>
          </p:grpSpPr>
          <p:sp>
            <p:nvSpPr>
              <p:cNvPr id="353" name="TextBox 352"/>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4" name="TextBox 353"/>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5" name="TextBox 354"/>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0" name="Group 52"/>
            <p:cNvGrpSpPr/>
            <p:nvPr/>
          </p:nvGrpSpPr>
          <p:grpSpPr>
            <a:xfrm>
              <a:off x="5907972" y="5269753"/>
              <a:ext cx="809624" cy="76944"/>
              <a:chOff x="2612232" y="5269753"/>
              <a:chExt cx="809624" cy="76944"/>
            </a:xfrm>
          </p:grpSpPr>
          <p:sp>
            <p:nvSpPr>
              <p:cNvPr id="350" name="TextBox 34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1" name="TextBox 35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2" name="TextBox 35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1" name="Group 56"/>
            <p:cNvGrpSpPr/>
            <p:nvPr/>
          </p:nvGrpSpPr>
          <p:grpSpPr>
            <a:xfrm>
              <a:off x="7006441" y="5269753"/>
              <a:ext cx="809624" cy="76944"/>
              <a:chOff x="2612232" y="5269753"/>
              <a:chExt cx="809624" cy="76944"/>
            </a:xfrm>
          </p:grpSpPr>
          <p:sp>
            <p:nvSpPr>
              <p:cNvPr id="347" name="TextBox 346"/>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8" name="TextBox 347"/>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9" name="TextBox 348"/>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2" name="Group 60"/>
            <p:cNvGrpSpPr/>
            <p:nvPr/>
          </p:nvGrpSpPr>
          <p:grpSpPr>
            <a:xfrm>
              <a:off x="2612232" y="6139703"/>
              <a:ext cx="809624" cy="76944"/>
              <a:chOff x="2612232" y="5269753"/>
              <a:chExt cx="809624" cy="76944"/>
            </a:xfrm>
          </p:grpSpPr>
          <p:sp>
            <p:nvSpPr>
              <p:cNvPr id="344" name="TextBox 34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5" name="TextBox 344"/>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6" name="TextBox 345"/>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3" name="Group 64"/>
            <p:cNvGrpSpPr/>
            <p:nvPr/>
          </p:nvGrpSpPr>
          <p:grpSpPr>
            <a:xfrm>
              <a:off x="3710697" y="6139703"/>
              <a:ext cx="809624" cy="76944"/>
              <a:chOff x="2612232" y="5269753"/>
              <a:chExt cx="809624" cy="76944"/>
            </a:xfrm>
          </p:grpSpPr>
          <p:sp>
            <p:nvSpPr>
              <p:cNvPr id="341" name="TextBox 340"/>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2" name="TextBox 341"/>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3" name="TextBox 342"/>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5" name="Group 68"/>
            <p:cNvGrpSpPr/>
            <p:nvPr/>
          </p:nvGrpSpPr>
          <p:grpSpPr>
            <a:xfrm>
              <a:off x="4815101" y="6139703"/>
              <a:ext cx="809624" cy="76944"/>
              <a:chOff x="2612232" y="5269753"/>
              <a:chExt cx="809624" cy="76944"/>
            </a:xfrm>
          </p:grpSpPr>
          <p:sp>
            <p:nvSpPr>
              <p:cNvPr id="338" name="TextBox 337"/>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39" name="TextBox 338"/>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0" name="TextBox 339"/>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6" name="Group 72"/>
            <p:cNvGrpSpPr/>
            <p:nvPr/>
          </p:nvGrpSpPr>
          <p:grpSpPr>
            <a:xfrm>
              <a:off x="5907972" y="6139703"/>
              <a:ext cx="809624" cy="76944"/>
              <a:chOff x="2612232" y="5269753"/>
              <a:chExt cx="809624" cy="76944"/>
            </a:xfrm>
          </p:grpSpPr>
          <p:sp>
            <p:nvSpPr>
              <p:cNvPr id="335" name="TextBox 334"/>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36" name="TextBox 335"/>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37" name="TextBox 336"/>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7" name="Group 76"/>
            <p:cNvGrpSpPr/>
            <p:nvPr/>
          </p:nvGrpSpPr>
          <p:grpSpPr>
            <a:xfrm>
              <a:off x="7006441" y="6139703"/>
              <a:ext cx="809624" cy="76944"/>
              <a:chOff x="2612232" y="5269753"/>
              <a:chExt cx="809624" cy="76944"/>
            </a:xfrm>
          </p:grpSpPr>
          <p:sp>
            <p:nvSpPr>
              <p:cNvPr id="332" name="TextBox 331"/>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33" name="TextBox 332"/>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34" name="TextBox 333"/>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8" name="Group 80"/>
            <p:cNvGrpSpPr/>
            <p:nvPr/>
          </p:nvGrpSpPr>
          <p:grpSpPr>
            <a:xfrm>
              <a:off x="2612232" y="4399803"/>
              <a:ext cx="809624" cy="76944"/>
              <a:chOff x="2612232" y="5269753"/>
              <a:chExt cx="809624" cy="76944"/>
            </a:xfrm>
          </p:grpSpPr>
          <p:sp>
            <p:nvSpPr>
              <p:cNvPr id="329" name="TextBox 328"/>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30" name="TextBox 329"/>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31" name="TextBox 330"/>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9" name="Group 84"/>
            <p:cNvGrpSpPr/>
            <p:nvPr/>
          </p:nvGrpSpPr>
          <p:grpSpPr>
            <a:xfrm>
              <a:off x="3710697" y="4399803"/>
              <a:ext cx="809624" cy="76944"/>
              <a:chOff x="2612232" y="5269753"/>
              <a:chExt cx="809624" cy="76944"/>
            </a:xfrm>
          </p:grpSpPr>
          <p:sp>
            <p:nvSpPr>
              <p:cNvPr id="326" name="TextBox 325"/>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27" name="TextBox 326"/>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28" name="TextBox 8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0" name="Group 88"/>
            <p:cNvGrpSpPr/>
            <p:nvPr/>
          </p:nvGrpSpPr>
          <p:grpSpPr>
            <a:xfrm>
              <a:off x="4815101" y="4399803"/>
              <a:ext cx="809624" cy="76944"/>
              <a:chOff x="2612232" y="5269753"/>
              <a:chExt cx="809624" cy="76944"/>
            </a:xfrm>
          </p:grpSpPr>
          <p:sp>
            <p:nvSpPr>
              <p:cNvPr id="323" name="TextBox 8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24" name="TextBox 9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25" name="TextBox 9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1" name="Group 92"/>
            <p:cNvGrpSpPr/>
            <p:nvPr/>
          </p:nvGrpSpPr>
          <p:grpSpPr>
            <a:xfrm>
              <a:off x="5907972" y="4399803"/>
              <a:ext cx="809624" cy="76944"/>
              <a:chOff x="2612232" y="5269753"/>
              <a:chExt cx="809624" cy="76944"/>
            </a:xfrm>
          </p:grpSpPr>
          <p:sp>
            <p:nvSpPr>
              <p:cNvPr id="320" name="TextBox 31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21" name="TextBox 32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22" name="TextBox 32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2" name="Group 96"/>
            <p:cNvGrpSpPr/>
            <p:nvPr/>
          </p:nvGrpSpPr>
          <p:grpSpPr>
            <a:xfrm>
              <a:off x="7006441" y="4399803"/>
              <a:ext cx="809624" cy="76944"/>
              <a:chOff x="2612232" y="5269753"/>
              <a:chExt cx="809624" cy="76944"/>
            </a:xfrm>
          </p:grpSpPr>
          <p:sp>
            <p:nvSpPr>
              <p:cNvPr id="317" name="TextBox 316"/>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18" name="TextBox 317"/>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19" name="TextBox 318"/>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3" name="Group 100"/>
            <p:cNvGrpSpPr/>
            <p:nvPr/>
          </p:nvGrpSpPr>
          <p:grpSpPr>
            <a:xfrm>
              <a:off x="2612232" y="3517153"/>
              <a:ext cx="809624" cy="76944"/>
              <a:chOff x="2612232" y="5269753"/>
              <a:chExt cx="809624" cy="76944"/>
            </a:xfrm>
          </p:grpSpPr>
          <p:sp>
            <p:nvSpPr>
              <p:cNvPr id="314" name="TextBox 31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15" name="TextBox 314"/>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16" name="TextBox 315"/>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4" name="Group 104"/>
            <p:cNvGrpSpPr/>
            <p:nvPr/>
          </p:nvGrpSpPr>
          <p:grpSpPr>
            <a:xfrm>
              <a:off x="3710697" y="3517153"/>
              <a:ext cx="809624" cy="76944"/>
              <a:chOff x="2612232" y="5269753"/>
              <a:chExt cx="809624" cy="76944"/>
            </a:xfrm>
          </p:grpSpPr>
          <p:sp>
            <p:nvSpPr>
              <p:cNvPr id="311" name="TextBox 310"/>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12" name="TextBox 311"/>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13" name="TextBox 312"/>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5" name="Group 108"/>
            <p:cNvGrpSpPr/>
            <p:nvPr/>
          </p:nvGrpSpPr>
          <p:grpSpPr>
            <a:xfrm>
              <a:off x="4815101" y="3517153"/>
              <a:ext cx="809624" cy="76944"/>
              <a:chOff x="2612232" y="5269753"/>
              <a:chExt cx="809624" cy="76944"/>
            </a:xfrm>
          </p:grpSpPr>
          <p:sp>
            <p:nvSpPr>
              <p:cNvPr id="308" name="TextBox 307"/>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09" name="TextBox 308"/>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10" name="TextBox 309"/>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6" name="Group 112"/>
            <p:cNvGrpSpPr/>
            <p:nvPr/>
          </p:nvGrpSpPr>
          <p:grpSpPr>
            <a:xfrm>
              <a:off x="5907972" y="3517153"/>
              <a:ext cx="809624" cy="76944"/>
              <a:chOff x="2612232" y="5269753"/>
              <a:chExt cx="809624" cy="76944"/>
            </a:xfrm>
          </p:grpSpPr>
          <p:sp>
            <p:nvSpPr>
              <p:cNvPr id="305" name="TextBox 304"/>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06" name="TextBox 305"/>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07" name="TextBox 306"/>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7" name="Group 116"/>
            <p:cNvGrpSpPr/>
            <p:nvPr/>
          </p:nvGrpSpPr>
          <p:grpSpPr>
            <a:xfrm>
              <a:off x="7006441" y="3517153"/>
              <a:ext cx="809624" cy="76944"/>
              <a:chOff x="2612232" y="5269753"/>
              <a:chExt cx="809624" cy="76944"/>
            </a:xfrm>
          </p:grpSpPr>
          <p:sp>
            <p:nvSpPr>
              <p:cNvPr id="302" name="TextBox 301"/>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03" name="TextBox 302"/>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04" name="TextBox 303"/>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8" name="Group 219"/>
            <p:cNvGrpSpPr/>
            <p:nvPr/>
          </p:nvGrpSpPr>
          <p:grpSpPr>
            <a:xfrm>
              <a:off x="2475260" y="5467207"/>
              <a:ext cx="4494847" cy="669458"/>
              <a:chOff x="2475260" y="5467207"/>
              <a:chExt cx="4494847" cy="669458"/>
            </a:xfrm>
          </p:grpSpPr>
          <p:grpSp>
            <p:nvGrpSpPr>
              <p:cNvPr id="242" name="Group 147"/>
              <p:cNvGrpSpPr/>
              <p:nvPr/>
            </p:nvGrpSpPr>
            <p:grpSpPr>
              <a:xfrm>
                <a:off x="2475260" y="5467207"/>
                <a:ext cx="106136" cy="669458"/>
                <a:chOff x="4682551" y="5467207"/>
                <a:chExt cx="106136" cy="669458"/>
              </a:xfrm>
            </p:grpSpPr>
            <p:sp>
              <p:nvSpPr>
                <p:cNvPr id="291" name="TextBox 14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92" name="TextBox 14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93" name="TextBox 15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94" name="TextBox 15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95" name="TextBox 29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96" name="TextBox 29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97" name="TextBox 29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98" name="TextBox 29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99" name="TextBox 29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00" name="TextBox 29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01" name="TextBox 30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43" name="Group 171"/>
              <p:cNvGrpSpPr/>
              <p:nvPr/>
            </p:nvGrpSpPr>
            <p:grpSpPr>
              <a:xfrm>
                <a:off x="6863971" y="5467207"/>
                <a:ext cx="106136" cy="669458"/>
                <a:chOff x="4682551" y="5467207"/>
                <a:chExt cx="106136" cy="669458"/>
              </a:xfrm>
            </p:grpSpPr>
            <p:sp>
              <p:nvSpPr>
                <p:cNvPr id="280" name="TextBox 279"/>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81" name="TextBox 280"/>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82" name="TextBox 281"/>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83" name="TextBox 282"/>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84" name="TextBox 283"/>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85" name="TextBox 284"/>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86" name="TextBox 285"/>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87" name="TextBox 286"/>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88" name="TextBox 287"/>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89" name="TextBox 288"/>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90" name="TextBox 289"/>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44" name="Group 183"/>
              <p:cNvGrpSpPr/>
              <p:nvPr/>
            </p:nvGrpSpPr>
            <p:grpSpPr>
              <a:xfrm>
                <a:off x="3572438" y="5467207"/>
                <a:ext cx="106136" cy="669458"/>
                <a:chOff x="4682551" y="5467207"/>
                <a:chExt cx="106136" cy="669458"/>
              </a:xfrm>
            </p:grpSpPr>
            <p:sp>
              <p:nvSpPr>
                <p:cNvPr id="269" name="TextBox 26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70" name="TextBox 26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71" name="TextBox 27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72" name="TextBox 27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73" name="TextBox 272"/>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74" name="TextBox 273"/>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75" name="TextBox 274"/>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76" name="TextBox 275"/>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77" name="TextBox 276"/>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78" name="TextBox 277"/>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79" name="TextBox 278"/>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45" name="Group 195"/>
              <p:cNvGrpSpPr/>
              <p:nvPr/>
            </p:nvGrpSpPr>
            <p:grpSpPr>
              <a:xfrm>
                <a:off x="4669616" y="5467207"/>
                <a:ext cx="106136" cy="669458"/>
                <a:chOff x="4682551" y="5467207"/>
                <a:chExt cx="106136" cy="669458"/>
              </a:xfrm>
            </p:grpSpPr>
            <p:sp>
              <p:nvSpPr>
                <p:cNvPr id="258" name="TextBox 257"/>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59" name="TextBox 258"/>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60" name="TextBox 259"/>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61" name="TextBox 260"/>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62" name="TextBox 261"/>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63" name="TextBox 262"/>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64" name="TextBox 263"/>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65" name="TextBox 264"/>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66" name="TextBox 265"/>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67" name="TextBox 266"/>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68" name="TextBox 267"/>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46" name="Group 207"/>
              <p:cNvGrpSpPr/>
              <p:nvPr/>
            </p:nvGrpSpPr>
            <p:grpSpPr>
              <a:xfrm>
                <a:off x="5766794" y="5467207"/>
                <a:ext cx="106136" cy="669458"/>
                <a:chOff x="4682551" y="5467207"/>
                <a:chExt cx="106136" cy="669458"/>
              </a:xfrm>
            </p:grpSpPr>
            <p:sp>
              <p:nvSpPr>
                <p:cNvPr id="247" name="TextBox 20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48" name="TextBox 20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49" name="TextBox 21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50" name="TextBox 21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51" name="TextBox 250"/>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52" name="TextBox 251"/>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53" name="TextBox 252"/>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54" name="TextBox 253"/>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55" name="TextBox 254"/>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56" name="TextBox 255"/>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57" name="TextBox 256"/>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59" name="Group 220"/>
            <p:cNvGrpSpPr/>
            <p:nvPr/>
          </p:nvGrpSpPr>
          <p:grpSpPr>
            <a:xfrm>
              <a:off x="2475260" y="2851922"/>
              <a:ext cx="4494847" cy="669458"/>
              <a:chOff x="2475260" y="5467207"/>
              <a:chExt cx="4494847" cy="669458"/>
            </a:xfrm>
          </p:grpSpPr>
          <p:grpSp>
            <p:nvGrpSpPr>
              <p:cNvPr id="182" name="Group 221"/>
              <p:cNvGrpSpPr/>
              <p:nvPr/>
            </p:nvGrpSpPr>
            <p:grpSpPr>
              <a:xfrm>
                <a:off x="2475260" y="5467207"/>
                <a:ext cx="106136" cy="669458"/>
                <a:chOff x="4682551" y="5467207"/>
                <a:chExt cx="106136" cy="669458"/>
              </a:xfrm>
            </p:grpSpPr>
            <p:sp>
              <p:nvSpPr>
                <p:cNvPr id="231" name="TextBox 23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32" name="TextBox 23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33" name="TextBox 23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34" name="TextBox 23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35" name="TextBox 23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36" name="TextBox 23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37" name="TextBox 23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38" name="TextBox 23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39" name="TextBox 23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40" name="TextBox 23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41" name="TextBox 24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83" name="Group 222"/>
              <p:cNvGrpSpPr/>
              <p:nvPr/>
            </p:nvGrpSpPr>
            <p:grpSpPr>
              <a:xfrm>
                <a:off x="6863971" y="5467207"/>
                <a:ext cx="106136" cy="669458"/>
                <a:chOff x="4682551" y="5467207"/>
                <a:chExt cx="106136" cy="669458"/>
              </a:xfrm>
            </p:grpSpPr>
            <p:sp>
              <p:nvSpPr>
                <p:cNvPr id="220" name="TextBox 219"/>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21" name="TextBox 220"/>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22" name="TextBox 221"/>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23" name="TextBox 222"/>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24" name="TextBox 223"/>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25" name="TextBox 224"/>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26" name="TextBox 225"/>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27" name="TextBox 226"/>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28" name="TextBox 227"/>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29" name="TextBox 228"/>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30" name="TextBox 229"/>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84" name="Group 223"/>
              <p:cNvGrpSpPr/>
              <p:nvPr/>
            </p:nvGrpSpPr>
            <p:grpSpPr>
              <a:xfrm>
                <a:off x="3572438" y="5467207"/>
                <a:ext cx="106136" cy="669458"/>
                <a:chOff x="4682551" y="5467207"/>
                <a:chExt cx="106136" cy="669458"/>
              </a:xfrm>
            </p:grpSpPr>
            <p:sp>
              <p:nvSpPr>
                <p:cNvPr id="209" name="TextBox 20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10" name="TextBox 20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11" name="TextBox 21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12" name="TextBox 21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13" name="TextBox 212"/>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14" name="TextBox 213"/>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15" name="TextBox 214"/>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16" name="TextBox 215"/>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17" name="TextBox 216"/>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18" name="TextBox 217"/>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19" name="TextBox 218"/>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85" name="Group 224"/>
              <p:cNvGrpSpPr/>
              <p:nvPr/>
            </p:nvGrpSpPr>
            <p:grpSpPr>
              <a:xfrm>
                <a:off x="4669616" y="5467207"/>
                <a:ext cx="106136" cy="669458"/>
                <a:chOff x="4682551" y="5467207"/>
                <a:chExt cx="106136" cy="669458"/>
              </a:xfrm>
            </p:grpSpPr>
            <p:sp>
              <p:nvSpPr>
                <p:cNvPr id="198" name="TextBox 197"/>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99" name="TextBox 198"/>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00" name="TextBox 199"/>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01" name="TextBox 200"/>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02" name="TextBox 201"/>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03" name="TextBox 202"/>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04" name="TextBox 203"/>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05" name="TextBox 204"/>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06" name="TextBox 205"/>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07" name="TextBox 206"/>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08" name="TextBox 207"/>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86" name="Group 225"/>
              <p:cNvGrpSpPr/>
              <p:nvPr/>
            </p:nvGrpSpPr>
            <p:grpSpPr>
              <a:xfrm>
                <a:off x="5766794" y="5467207"/>
                <a:ext cx="106136" cy="669458"/>
                <a:chOff x="4682551" y="5467207"/>
                <a:chExt cx="106136" cy="669458"/>
              </a:xfrm>
            </p:grpSpPr>
            <p:sp>
              <p:nvSpPr>
                <p:cNvPr id="187" name="TextBox 186"/>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88" name="TextBox 187"/>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89" name="TextBox 188"/>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90" name="TextBox 189"/>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91" name="TextBox 190"/>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92" name="TextBox 191"/>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93" name="TextBox 192"/>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94" name="TextBox 193"/>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95" name="TextBox 194"/>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96" name="TextBox 195"/>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97" name="TextBox 196"/>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60" name="Group 281"/>
            <p:cNvGrpSpPr/>
            <p:nvPr/>
          </p:nvGrpSpPr>
          <p:grpSpPr>
            <a:xfrm>
              <a:off x="2475260" y="3723684"/>
              <a:ext cx="4494847" cy="669458"/>
              <a:chOff x="2475260" y="5467207"/>
              <a:chExt cx="4494847" cy="669458"/>
            </a:xfrm>
          </p:grpSpPr>
          <p:grpSp>
            <p:nvGrpSpPr>
              <p:cNvPr id="122" name="Group 282"/>
              <p:cNvGrpSpPr/>
              <p:nvPr/>
            </p:nvGrpSpPr>
            <p:grpSpPr>
              <a:xfrm>
                <a:off x="2475260" y="5467207"/>
                <a:ext cx="106136" cy="669458"/>
                <a:chOff x="4682551" y="5467207"/>
                <a:chExt cx="106136" cy="669458"/>
              </a:xfrm>
            </p:grpSpPr>
            <p:sp>
              <p:nvSpPr>
                <p:cNvPr id="171" name="TextBox 17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72" name="TextBox 17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73" name="TextBox 17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74" name="TextBox 17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75" name="TextBox 17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76" name="TextBox 17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77" name="TextBox 17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78" name="TextBox 17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79" name="TextBox 17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80" name="TextBox 17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81" name="TextBox 18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23" name="Group 283"/>
              <p:cNvGrpSpPr/>
              <p:nvPr/>
            </p:nvGrpSpPr>
            <p:grpSpPr>
              <a:xfrm>
                <a:off x="6863971" y="5467207"/>
                <a:ext cx="106136" cy="669458"/>
                <a:chOff x="4682551" y="5467207"/>
                <a:chExt cx="106136" cy="669458"/>
              </a:xfrm>
            </p:grpSpPr>
            <p:sp>
              <p:nvSpPr>
                <p:cNvPr id="160" name="TextBox 159"/>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61" name="TextBox 160"/>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62" name="TextBox 161"/>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63" name="TextBox 162"/>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64" name="TextBox 163"/>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65" name="TextBox 164"/>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66" name="TextBox 165"/>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67" name="TextBox 166"/>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68" name="TextBox 167"/>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69" name="TextBox 168"/>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70" name="TextBox 169"/>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24" name="Group 284"/>
              <p:cNvGrpSpPr/>
              <p:nvPr/>
            </p:nvGrpSpPr>
            <p:grpSpPr>
              <a:xfrm>
                <a:off x="3572438" y="5467207"/>
                <a:ext cx="106136" cy="669458"/>
                <a:chOff x="4682551" y="5467207"/>
                <a:chExt cx="106136" cy="669458"/>
              </a:xfrm>
            </p:grpSpPr>
            <p:sp>
              <p:nvSpPr>
                <p:cNvPr id="149" name="TextBox 14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50" name="TextBox 14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51" name="TextBox 15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52" name="TextBox 15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53" name="TextBox 152"/>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54" name="TextBox 153"/>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55" name="TextBox 154"/>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56" name="TextBox 155"/>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57" name="TextBox 156"/>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58" name="TextBox 157"/>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59" name="TextBox 158"/>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25" name="Group 285"/>
              <p:cNvGrpSpPr/>
              <p:nvPr/>
            </p:nvGrpSpPr>
            <p:grpSpPr>
              <a:xfrm>
                <a:off x="4669616" y="5467207"/>
                <a:ext cx="106136" cy="669458"/>
                <a:chOff x="4682551" y="5467207"/>
                <a:chExt cx="106136" cy="669458"/>
              </a:xfrm>
            </p:grpSpPr>
            <p:sp>
              <p:nvSpPr>
                <p:cNvPr id="138" name="TextBox 137"/>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39" name="TextBox 138"/>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40" name="TextBox 139"/>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41" name="TextBox 140"/>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42" name="TextBox 141"/>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43" name="TextBox 142"/>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44" name="TextBox 143"/>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45" name="TextBox 144"/>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46" name="TextBox 145"/>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47" name="TextBox 146"/>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48" name="TextBox 147"/>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26" name="Group 286"/>
              <p:cNvGrpSpPr/>
              <p:nvPr/>
            </p:nvGrpSpPr>
            <p:grpSpPr>
              <a:xfrm>
                <a:off x="5766794" y="5467207"/>
                <a:ext cx="106136" cy="669458"/>
                <a:chOff x="4682551" y="5467207"/>
                <a:chExt cx="106136" cy="669458"/>
              </a:xfrm>
            </p:grpSpPr>
            <p:sp>
              <p:nvSpPr>
                <p:cNvPr id="127" name="TextBox 126"/>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28" name="TextBox 127"/>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29" name="TextBox 128"/>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30" name="TextBox 129"/>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31" name="TextBox 130"/>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32" name="TextBox 131"/>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33" name="TextBox 132"/>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34" name="TextBox 133"/>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35" name="TextBox 134"/>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36" name="TextBox 135"/>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37" name="TextBox 136"/>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61" name="Group 342"/>
            <p:cNvGrpSpPr/>
            <p:nvPr/>
          </p:nvGrpSpPr>
          <p:grpSpPr>
            <a:xfrm>
              <a:off x="2475260" y="4595446"/>
              <a:ext cx="4494847" cy="669458"/>
              <a:chOff x="2475260" y="5467207"/>
              <a:chExt cx="4494847" cy="669458"/>
            </a:xfrm>
          </p:grpSpPr>
          <p:grpSp>
            <p:nvGrpSpPr>
              <p:cNvPr id="62" name="Group 343"/>
              <p:cNvGrpSpPr/>
              <p:nvPr/>
            </p:nvGrpSpPr>
            <p:grpSpPr>
              <a:xfrm>
                <a:off x="2475260" y="5467207"/>
                <a:ext cx="106136" cy="669458"/>
                <a:chOff x="4682551" y="5467207"/>
                <a:chExt cx="106136" cy="669458"/>
              </a:xfrm>
            </p:grpSpPr>
            <p:sp>
              <p:nvSpPr>
                <p:cNvPr id="111" name="TextBox 11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12" name="TextBox 11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13" name="TextBox 11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14" name="TextBox 11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15" name="TextBox 11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16" name="TextBox 11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17" name="TextBox 11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18" name="TextBox 11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19" name="TextBox 11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20" name="TextBox 11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21" name="TextBox 12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63" name="Group 344"/>
              <p:cNvGrpSpPr/>
              <p:nvPr/>
            </p:nvGrpSpPr>
            <p:grpSpPr>
              <a:xfrm>
                <a:off x="6863971" y="5467207"/>
                <a:ext cx="106136" cy="669458"/>
                <a:chOff x="4682551" y="5467207"/>
                <a:chExt cx="106136" cy="669458"/>
              </a:xfrm>
            </p:grpSpPr>
            <p:sp>
              <p:nvSpPr>
                <p:cNvPr id="100" name="TextBox 99"/>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01" name="TextBox 100"/>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02" name="TextBox 101"/>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03" name="TextBox 102"/>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04" name="TextBox 103"/>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05" name="TextBox 104"/>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06" name="TextBox 105"/>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07" name="TextBox 106"/>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08" name="TextBox 107"/>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09" name="TextBox 108"/>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10" name="TextBox 109"/>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64" name="Group 345"/>
              <p:cNvGrpSpPr/>
              <p:nvPr/>
            </p:nvGrpSpPr>
            <p:grpSpPr>
              <a:xfrm>
                <a:off x="3572438" y="5467207"/>
                <a:ext cx="106136" cy="669458"/>
                <a:chOff x="4682551" y="5467207"/>
                <a:chExt cx="106136" cy="669458"/>
              </a:xfrm>
            </p:grpSpPr>
            <p:sp>
              <p:nvSpPr>
                <p:cNvPr id="89" name="TextBox 8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90" name="TextBox 8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91" name="TextBox 9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92" name="TextBox 9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93" name="TextBox 92"/>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94" name="TextBox 93"/>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95" name="TextBox 94"/>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96" name="TextBox 95"/>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97" name="TextBox 96"/>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98" name="TextBox 97"/>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99" name="TextBox 98"/>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65" name="Group 346"/>
              <p:cNvGrpSpPr/>
              <p:nvPr/>
            </p:nvGrpSpPr>
            <p:grpSpPr>
              <a:xfrm>
                <a:off x="4669616" y="5467207"/>
                <a:ext cx="106136" cy="669458"/>
                <a:chOff x="4682551" y="5467207"/>
                <a:chExt cx="106136" cy="669458"/>
              </a:xfrm>
            </p:grpSpPr>
            <p:sp>
              <p:nvSpPr>
                <p:cNvPr id="78" name="TextBox 77"/>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79" name="TextBox 78"/>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80" name="TextBox 79"/>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81" name="TextBox 80"/>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82" name="TextBox 81"/>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83" name="TextBox 82"/>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84" name="TextBox 83"/>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85" name="TextBox 84"/>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86" name="TextBox 85"/>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87" name="TextBox 86"/>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88" name="TextBox 87"/>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66" name="Group 347"/>
              <p:cNvGrpSpPr/>
              <p:nvPr/>
            </p:nvGrpSpPr>
            <p:grpSpPr>
              <a:xfrm>
                <a:off x="5766794" y="5467207"/>
                <a:ext cx="106136" cy="669458"/>
                <a:chOff x="4682551" y="5467207"/>
                <a:chExt cx="106136" cy="669458"/>
              </a:xfrm>
            </p:grpSpPr>
            <p:sp>
              <p:nvSpPr>
                <p:cNvPr id="67" name="TextBox 66"/>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68" name="TextBox 67"/>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69" name="TextBox 68"/>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70" name="TextBox 69"/>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71" name="TextBox 70"/>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72" name="TextBox 71"/>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73" name="TextBox 72"/>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74" name="TextBox 73"/>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75" name="TextBox 74"/>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76" name="TextBox 75"/>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77" name="TextBox 76"/>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33</a:t>
            </a:fld>
            <a:endParaRPr lang="en-US" dirty="0">
              <a:solidFill>
                <a:srgbClr val="FFFFFF"/>
              </a:solidFill>
            </a:endParaRPr>
          </a:p>
        </p:txBody>
      </p:sp>
      <p:sp>
        <p:nvSpPr>
          <p:cNvPr id="4" name="Title 3"/>
          <p:cNvSpPr>
            <a:spLocks noGrp="1"/>
          </p:cNvSpPr>
          <p:nvPr>
            <p:ph type="title"/>
          </p:nvPr>
        </p:nvSpPr>
        <p:spPr>
          <a:xfrm>
            <a:off x="381000" y="85725"/>
            <a:ext cx="8382000" cy="857250"/>
          </a:xfrm>
        </p:spPr>
        <p:txBody>
          <a:bodyPr/>
          <a:lstStyle/>
          <a:p>
            <a:r>
              <a:rPr lang="en-US" dirty="0" smtClean="0"/>
              <a:t>Trends – Material contrast gloss</a:t>
            </a:r>
            <a:endParaRPr lang="en-US" dirty="0"/>
          </a:p>
        </p:txBody>
      </p:sp>
      <p:pic>
        <p:nvPicPr>
          <p:cNvPr id="6" name="Picture 4"/>
          <p:cNvPicPr>
            <a:picLocks noChangeAspect="1" noChangeArrowheads="1"/>
          </p:cNvPicPr>
          <p:nvPr/>
        </p:nvPicPr>
        <p:blipFill>
          <a:blip r:embed="rId4" cstate="print"/>
          <a:srcRect/>
          <a:stretch>
            <a:fillRect/>
          </a:stretch>
        </p:blipFill>
        <p:spPr bwMode="auto">
          <a:xfrm>
            <a:off x="2438400" y="1082089"/>
            <a:ext cx="5410200" cy="108550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457200" y="2819400"/>
            <a:ext cx="854263" cy="3429000"/>
          </a:xfrm>
          <a:prstGeom prst="rect">
            <a:avLst/>
          </a:prstGeom>
          <a:noFill/>
          <a:ln w="9525">
            <a:noFill/>
            <a:miter lim="800000"/>
            <a:headEnd/>
            <a:tailEnd/>
          </a:ln>
        </p:spPr>
      </p:pic>
      <p:cxnSp>
        <p:nvCxnSpPr>
          <p:cNvPr id="23" name="Straight Connector 22"/>
          <p:cNvCxnSpPr/>
          <p:nvPr/>
        </p:nvCxnSpPr>
        <p:spPr bwMode="auto">
          <a:xfrm rot="10800000">
            <a:off x="1371600" y="3671248"/>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rot="10800000">
            <a:off x="1371600" y="28194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rot="10800000">
            <a:off x="1371600" y="4550392"/>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rot="10800000">
            <a:off x="1371600" y="54102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rot="10800000">
            <a:off x="1371600" y="62484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4" name="Rectangle 43"/>
          <p:cNvSpPr/>
          <p:nvPr/>
        </p:nvSpPr>
        <p:spPr bwMode="auto">
          <a:xfrm>
            <a:off x="3505201" y="2785730"/>
            <a:ext cx="1143000" cy="353887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4" name="Rectangle 23"/>
          <p:cNvSpPr/>
          <p:nvPr/>
        </p:nvSpPr>
        <p:spPr bwMode="auto">
          <a:xfrm>
            <a:off x="5715000" y="2785730"/>
            <a:ext cx="1143000" cy="353887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8" name="Curved Up Arrow 27"/>
          <p:cNvSpPr/>
          <p:nvPr/>
        </p:nvSpPr>
        <p:spPr bwMode="auto">
          <a:xfrm>
            <a:off x="3200400" y="4191000"/>
            <a:ext cx="2057400" cy="685800"/>
          </a:xfrm>
          <a:prstGeom prst="curvedUpArrow">
            <a:avLst>
              <a:gd name="adj1" fmla="val 40733"/>
              <a:gd name="adj2" fmla="val 114496"/>
              <a:gd name="adj3" fmla="val 42869"/>
            </a:avLst>
          </a:prstGeom>
          <a:gradFill flip="none" rotWithShape="1">
            <a:gsLst>
              <a:gs pos="10000">
                <a:srgbClr val="FF4000"/>
              </a:gs>
              <a:gs pos="80000">
                <a:srgbClr val="40C080"/>
              </a:gs>
            </a:gsLst>
            <a:lin ang="3600000" scaled="0"/>
            <a:tileRect/>
          </a:gradFill>
          <a:ln w="38100">
            <a:solidFill>
              <a:schemeClr val="tx1"/>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29" name="Curved Up Arrow 28"/>
          <p:cNvSpPr/>
          <p:nvPr/>
        </p:nvSpPr>
        <p:spPr bwMode="auto">
          <a:xfrm>
            <a:off x="3089565" y="1981200"/>
            <a:ext cx="2117220" cy="609600"/>
          </a:xfrm>
          <a:prstGeom prst="curvedUpArrow">
            <a:avLst>
              <a:gd name="adj1" fmla="val 40733"/>
              <a:gd name="adj2" fmla="val 114496"/>
              <a:gd name="adj3" fmla="val 42869"/>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363" name="Curved Up Arrow 362"/>
          <p:cNvSpPr/>
          <p:nvPr/>
        </p:nvSpPr>
        <p:spPr bwMode="auto">
          <a:xfrm>
            <a:off x="5388864" y="4191000"/>
            <a:ext cx="2057400" cy="685800"/>
          </a:xfrm>
          <a:prstGeom prst="curvedUpArrow">
            <a:avLst>
              <a:gd name="adj1" fmla="val 40733"/>
              <a:gd name="adj2" fmla="val 114496"/>
              <a:gd name="adj3" fmla="val 42869"/>
            </a:avLst>
          </a:prstGeom>
          <a:gradFill flip="none" rotWithShape="1">
            <a:gsLst>
              <a:gs pos="10000">
                <a:srgbClr val="FF4000"/>
              </a:gs>
              <a:gs pos="80000">
                <a:srgbClr val="40C080"/>
              </a:gs>
            </a:gsLst>
            <a:lin ang="3600000" scaled="0"/>
            <a:tileRect/>
          </a:gradFill>
          <a:ln w="38100">
            <a:solidFill>
              <a:schemeClr val="tx1"/>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grpSp>
        <p:nvGrpSpPr>
          <p:cNvPr id="367" name="Group 366"/>
          <p:cNvGrpSpPr/>
          <p:nvPr/>
        </p:nvGrpSpPr>
        <p:grpSpPr>
          <a:xfrm>
            <a:off x="3676995" y="2062978"/>
            <a:ext cx="777240" cy="569387"/>
            <a:chOff x="3669522" y="1759056"/>
            <a:chExt cx="777240" cy="569387"/>
          </a:xfrm>
        </p:grpSpPr>
        <p:sp>
          <p:nvSpPr>
            <p:cNvPr id="365" name="Rectangle 364"/>
            <p:cNvSpPr/>
            <p:nvPr/>
          </p:nvSpPr>
          <p:spPr>
            <a:xfrm>
              <a:off x="3669522" y="1759056"/>
              <a:ext cx="777240" cy="461665"/>
            </a:xfrm>
            <a:prstGeom prst="rect">
              <a:avLst/>
            </a:prstGeom>
          </p:spPr>
          <p:txBody>
            <a:bodyPr wrap="square">
              <a:spAutoFit/>
            </a:bodyPr>
            <a:lstStyle/>
            <a:p>
              <a:r>
                <a:rPr lang="en-US" sz="2400" dirty="0" err="1" smtClean="0">
                  <a:ln w="18415" cmpd="sng">
                    <a:solidFill>
                      <a:srgbClr val="FFC000"/>
                    </a:solidFill>
                    <a:prstDash val="solid"/>
                  </a:ln>
                  <a:solidFill>
                    <a:srgbClr val="FFC000"/>
                  </a:solidFill>
                  <a:effectLst>
                    <a:outerShdw blurRad="63500" dir="3600000" algn="tl" rotWithShape="0">
                      <a:srgbClr val="000000">
                        <a:alpha val="70000"/>
                      </a:srgbClr>
                    </a:outerShdw>
                  </a:effectLst>
                  <a:latin typeface="Symbol" pitchFamily="18" charset="2"/>
                </a:rPr>
                <a:t>r</a:t>
              </a:r>
              <a:r>
                <a:rPr lang="en-US" sz="2400" i="1" baseline="-25000" dirty="0" err="1" smtClean="0">
                  <a:ln w="18415" cmpd="sng">
                    <a:solidFill>
                      <a:srgbClr val="FFC000"/>
                    </a:solidFill>
                    <a:prstDash val="solid"/>
                  </a:ln>
                  <a:solidFill>
                    <a:srgbClr val="FFC000"/>
                  </a:solidFill>
                  <a:effectLst>
                    <a:outerShdw blurRad="63500" dir="3600000" algn="tl" rotWithShape="0">
                      <a:srgbClr val="000000">
                        <a:alpha val="70000"/>
                      </a:srgbClr>
                    </a:outerShdw>
                  </a:effectLst>
                </a:rPr>
                <a:t>s</a:t>
              </a:r>
              <a:r>
                <a:rPr lang="en-US" sz="2400" i="1" baseline="-250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 </a:t>
              </a:r>
              <a:endParaRPr lang="en-US" sz="2400" dirty="0">
                <a:ln w="18415" cmpd="sng">
                  <a:solidFill>
                    <a:srgbClr val="FFC000"/>
                  </a:solidFill>
                  <a:prstDash val="solid"/>
                </a:ln>
                <a:solidFill>
                  <a:srgbClr val="FFC000"/>
                </a:solidFill>
                <a:effectLst>
                  <a:outerShdw blurRad="63500" dir="3600000" algn="tl" rotWithShape="0">
                    <a:srgbClr val="000000">
                      <a:alpha val="70000"/>
                    </a:srgbClr>
                  </a:outerShdw>
                </a:effectLst>
              </a:endParaRPr>
            </a:p>
          </p:txBody>
        </p:sp>
        <p:sp>
          <p:nvSpPr>
            <p:cNvPr id="366" name="Rectangle 365"/>
            <p:cNvSpPr/>
            <p:nvPr/>
          </p:nvSpPr>
          <p:spPr>
            <a:xfrm>
              <a:off x="3918249" y="1759056"/>
              <a:ext cx="506870" cy="569387"/>
            </a:xfrm>
            <a:prstGeom prst="rect">
              <a:avLst/>
            </a:prstGeom>
          </p:spPr>
          <p:txBody>
            <a:bodyPr wrap="none">
              <a:spAutoFit/>
            </a:bodyPr>
            <a:lstStyle/>
            <a:p>
              <a:r>
                <a:rPr lang="en-US" sz="3100" dirty="0" smtClean="0">
                  <a:ln w="18415" cmpd="sng">
                    <a:solidFill>
                      <a:srgbClr val="FFC000"/>
                    </a:solidFill>
                    <a:prstDash val="solid"/>
                  </a:ln>
                  <a:solidFill>
                    <a:srgbClr val="FFC000"/>
                  </a:solidFill>
                  <a:effectLst>
                    <a:outerShdw blurRad="63500" dir="3600000" algn="tl" rotWithShape="0">
                      <a:srgbClr val="000000">
                        <a:alpha val="70000"/>
                      </a:srgbClr>
                    </a:outerShdw>
                  </a:effectLst>
                  <a:latin typeface="Symbol" pitchFamily="18" charset="2"/>
                  <a:sym typeface="Wingdings"/>
                </a:rPr>
                <a:t></a:t>
              </a:r>
              <a:endParaRPr lang="en-US" sz="3100" dirty="0">
                <a:ln w="18415" cmpd="sng">
                  <a:solidFill>
                    <a:srgbClr val="FFC000"/>
                  </a:solidFill>
                  <a:prstDash val="solid"/>
                </a:ln>
                <a:solidFill>
                  <a:srgbClr val="FFC000"/>
                </a:solidFill>
              </a:endParaRPr>
            </a:p>
          </p:txBody>
        </p:sp>
      </p:grpSp>
      <p:sp>
        <p:nvSpPr>
          <p:cNvPr id="368" name="Curved Up Arrow 367"/>
          <p:cNvSpPr/>
          <p:nvPr/>
        </p:nvSpPr>
        <p:spPr bwMode="auto">
          <a:xfrm>
            <a:off x="5334000" y="1981200"/>
            <a:ext cx="2117220" cy="609600"/>
          </a:xfrm>
          <a:prstGeom prst="curvedUpArrow">
            <a:avLst>
              <a:gd name="adj1" fmla="val 40733"/>
              <a:gd name="adj2" fmla="val 114496"/>
              <a:gd name="adj3" fmla="val 42869"/>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grpSp>
        <p:nvGrpSpPr>
          <p:cNvPr id="369" name="Group 368"/>
          <p:cNvGrpSpPr/>
          <p:nvPr/>
        </p:nvGrpSpPr>
        <p:grpSpPr>
          <a:xfrm>
            <a:off x="5943600" y="2062978"/>
            <a:ext cx="783307" cy="569387"/>
            <a:chOff x="3669522" y="1759056"/>
            <a:chExt cx="783307" cy="569387"/>
          </a:xfrm>
        </p:grpSpPr>
        <p:sp>
          <p:nvSpPr>
            <p:cNvPr id="370" name="Rectangle 369"/>
            <p:cNvSpPr/>
            <p:nvPr/>
          </p:nvSpPr>
          <p:spPr>
            <a:xfrm>
              <a:off x="3669522" y="1759056"/>
              <a:ext cx="777240" cy="461665"/>
            </a:xfrm>
            <a:prstGeom prst="rect">
              <a:avLst/>
            </a:prstGeom>
          </p:spPr>
          <p:txBody>
            <a:bodyPr wrap="square">
              <a:spAutoFit/>
            </a:bodyPr>
            <a:lstStyle/>
            <a:p>
              <a:r>
                <a:rPr lang="en-US" sz="2400" dirty="0" smtClean="0">
                  <a:ln w="18415" cmpd="sng">
                    <a:solidFill>
                      <a:srgbClr val="FFC000"/>
                    </a:solidFill>
                    <a:prstDash val="solid"/>
                  </a:ln>
                  <a:solidFill>
                    <a:srgbClr val="FFC000"/>
                  </a:solidFill>
                  <a:effectLst>
                    <a:outerShdw blurRad="63500" dir="3600000" algn="tl" rotWithShape="0">
                      <a:srgbClr val="000000">
                        <a:alpha val="70000"/>
                      </a:srgbClr>
                    </a:outerShdw>
                  </a:effectLst>
                  <a:latin typeface="Symbol" pitchFamily="18" charset="2"/>
                </a:rPr>
                <a:t>r</a:t>
              </a:r>
              <a:r>
                <a:rPr lang="en-US" sz="2400" i="1" baseline="-250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d </a:t>
              </a:r>
              <a:endParaRPr lang="en-US" sz="2400" dirty="0">
                <a:ln w="18415" cmpd="sng">
                  <a:solidFill>
                    <a:srgbClr val="FFC000"/>
                  </a:solidFill>
                  <a:prstDash val="solid"/>
                </a:ln>
                <a:solidFill>
                  <a:srgbClr val="FFC000"/>
                </a:solidFill>
                <a:effectLst>
                  <a:outerShdw blurRad="63500" dir="3600000" algn="tl" rotWithShape="0">
                    <a:srgbClr val="000000">
                      <a:alpha val="70000"/>
                    </a:srgbClr>
                  </a:outerShdw>
                </a:effectLst>
              </a:endParaRPr>
            </a:p>
          </p:txBody>
        </p:sp>
        <p:sp>
          <p:nvSpPr>
            <p:cNvPr id="371" name="Rectangle 370"/>
            <p:cNvSpPr/>
            <p:nvPr/>
          </p:nvSpPr>
          <p:spPr>
            <a:xfrm>
              <a:off x="3945959" y="1759056"/>
              <a:ext cx="506870" cy="569387"/>
            </a:xfrm>
            <a:prstGeom prst="rect">
              <a:avLst/>
            </a:prstGeom>
          </p:spPr>
          <p:txBody>
            <a:bodyPr wrap="none">
              <a:spAutoFit/>
            </a:bodyPr>
            <a:lstStyle/>
            <a:p>
              <a:r>
                <a:rPr lang="en-US" sz="3100" dirty="0" smtClean="0">
                  <a:ln w="18415" cmpd="sng">
                    <a:solidFill>
                      <a:srgbClr val="FFC000"/>
                    </a:solidFill>
                    <a:prstDash val="solid"/>
                  </a:ln>
                  <a:solidFill>
                    <a:srgbClr val="FFC000"/>
                  </a:solidFill>
                  <a:effectLst>
                    <a:outerShdw blurRad="63500" dir="3600000" algn="tl" rotWithShape="0">
                      <a:srgbClr val="000000">
                        <a:alpha val="70000"/>
                      </a:srgbClr>
                    </a:outerShdw>
                  </a:effectLst>
                  <a:latin typeface="Symbol" pitchFamily="18" charset="2"/>
                  <a:sym typeface="Wingdings"/>
                </a:rPr>
                <a:t></a:t>
              </a:r>
              <a:endParaRPr lang="en-US" sz="3100" dirty="0">
                <a:ln w="18415" cmpd="sng">
                  <a:solidFill>
                    <a:srgbClr val="FFC000"/>
                  </a:solidFill>
                  <a:prstDash val="solid"/>
                </a:ln>
                <a:solidFill>
                  <a:srgbClr val="FFC000"/>
                </a:solidFil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par>
                                <p:cTn id="8" presetID="10" presetClass="entr" presetSubtype="0" fill="hold" nodeType="withEffect">
                                  <p:stCondLst>
                                    <p:cond delay="500"/>
                                  </p:stCondLst>
                                  <p:childTnLst>
                                    <p:set>
                                      <p:cBhvr>
                                        <p:cTn id="9" dur="1" fill="hold">
                                          <p:stCondLst>
                                            <p:cond delay="0"/>
                                          </p:stCondLst>
                                        </p:cTn>
                                        <p:tgtEl>
                                          <p:spTgt spid="367"/>
                                        </p:tgtEl>
                                        <p:attrNameLst>
                                          <p:attrName>style.visibility</p:attrName>
                                        </p:attrNameLst>
                                      </p:cBhvr>
                                      <p:to>
                                        <p:strVal val="visible"/>
                                      </p:to>
                                    </p:set>
                                    <p:animEffect transition="in" filter="fade">
                                      <p:cBhvr>
                                        <p:cTn id="10" dur="1000"/>
                                        <p:tgtEl>
                                          <p:spTgt spid="367"/>
                                        </p:tgtEl>
                                      </p:cBhvr>
                                    </p:animEffect>
                                  </p:childTnLst>
                                </p:cTn>
                              </p:par>
                            </p:childTnLst>
                          </p:cTn>
                        </p:par>
                        <p:par>
                          <p:cTn id="11" fill="hold">
                            <p:stCondLst>
                              <p:cond delay="1500"/>
                            </p:stCondLst>
                            <p:childTnLst>
                              <p:par>
                                <p:cTn id="12" presetID="22" presetClass="entr" presetSubtype="8" fill="hold" grpId="0" nodeType="afterEffect">
                                  <p:stCondLst>
                                    <p:cond delay="0"/>
                                  </p:stCondLst>
                                  <p:childTnLst>
                                    <p:set>
                                      <p:cBhvr>
                                        <p:cTn id="13" dur="1" fill="hold">
                                          <p:stCondLst>
                                            <p:cond delay="0"/>
                                          </p:stCondLst>
                                        </p:cTn>
                                        <p:tgtEl>
                                          <p:spTgt spid="368"/>
                                        </p:tgtEl>
                                        <p:attrNameLst>
                                          <p:attrName>style.visibility</p:attrName>
                                        </p:attrNameLst>
                                      </p:cBhvr>
                                      <p:to>
                                        <p:strVal val="visible"/>
                                      </p:to>
                                    </p:set>
                                    <p:animEffect transition="in" filter="wipe(left)">
                                      <p:cBhvr>
                                        <p:cTn id="14" dur="1000"/>
                                        <p:tgtEl>
                                          <p:spTgt spid="368"/>
                                        </p:tgtEl>
                                      </p:cBhvr>
                                    </p:animEffect>
                                  </p:childTnLst>
                                </p:cTn>
                              </p:par>
                              <p:par>
                                <p:cTn id="15" presetID="10" presetClass="entr" presetSubtype="0" fill="hold" nodeType="withEffect">
                                  <p:stCondLst>
                                    <p:cond delay="500"/>
                                  </p:stCondLst>
                                  <p:childTnLst>
                                    <p:set>
                                      <p:cBhvr>
                                        <p:cTn id="16" dur="1" fill="hold">
                                          <p:stCondLst>
                                            <p:cond delay="0"/>
                                          </p:stCondLst>
                                        </p:cTn>
                                        <p:tgtEl>
                                          <p:spTgt spid="369"/>
                                        </p:tgtEl>
                                        <p:attrNameLst>
                                          <p:attrName>style.visibility</p:attrName>
                                        </p:attrNameLst>
                                      </p:cBhvr>
                                      <p:to>
                                        <p:strVal val="visible"/>
                                      </p:to>
                                    </p:set>
                                    <p:animEffect transition="in" filter="fade">
                                      <p:cBhvr>
                                        <p:cTn id="17" dur="1000"/>
                                        <p:tgtEl>
                                          <p:spTgt spid="3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1000"/>
                                        <p:tgtEl>
                                          <p:spTgt spid="28"/>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363"/>
                                        </p:tgtEl>
                                        <p:attrNameLst>
                                          <p:attrName>style.visibility</p:attrName>
                                        </p:attrNameLst>
                                      </p:cBhvr>
                                      <p:to>
                                        <p:strVal val="visible"/>
                                      </p:to>
                                    </p:set>
                                    <p:animEffect transition="in" filter="wipe(left)">
                                      <p:cBhvr>
                                        <p:cTn id="33" dur="1000"/>
                                        <p:tgtEl>
                                          <p:spTgt spid="363"/>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4" grpId="0" animBg="1"/>
      <p:bldP spid="24" grpId="0" animBg="1"/>
      <p:bldP spid="28" grpId="0" animBg="1"/>
      <p:bldP spid="29" grpId="0" animBg="1"/>
      <p:bldP spid="363" grpId="0" animBg="1"/>
      <p:bldP spid="36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2442624" y="2819400"/>
            <a:ext cx="5405975" cy="3416793"/>
            <a:chOff x="2442624" y="2819400"/>
            <a:chExt cx="5405975" cy="3416793"/>
          </a:xfrm>
        </p:grpSpPr>
        <p:pic>
          <p:nvPicPr>
            <p:cNvPr id="41" name="Picture 2"/>
            <p:cNvPicPr>
              <a:picLocks noChangeAspect="1" noChangeArrowheads="1"/>
            </p:cNvPicPr>
            <p:nvPr/>
          </p:nvPicPr>
          <p:blipFill>
            <a:blip r:embed="rId3" cstate="print"/>
            <a:srcRect/>
            <a:stretch>
              <a:fillRect/>
            </a:stretch>
          </p:blipFill>
          <p:spPr bwMode="auto">
            <a:xfrm>
              <a:off x="2442624" y="2819400"/>
              <a:ext cx="5405975" cy="3416793"/>
            </a:xfrm>
            <a:prstGeom prst="rect">
              <a:avLst/>
            </a:prstGeom>
            <a:noFill/>
            <a:ln w="9525">
              <a:noFill/>
              <a:miter lim="800000"/>
              <a:headEnd/>
              <a:tailEnd/>
            </a:ln>
          </p:spPr>
        </p:pic>
        <p:grpSp>
          <p:nvGrpSpPr>
            <p:cNvPr id="45" name="Group 27"/>
            <p:cNvGrpSpPr/>
            <p:nvPr/>
          </p:nvGrpSpPr>
          <p:grpSpPr>
            <a:xfrm>
              <a:off x="2612232" y="5269753"/>
              <a:ext cx="809624" cy="76944"/>
              <a:chOff x="2612232" y="5269753"/>
              <a:chExt cx="809624" cy="76944"/>
            </a:xfrm>
          </p:grpSpPr>
          <p:sp>
            <p:nvSpPr>
              <p:cNvPr id="371" name="TextBox 2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72" name="TextBox 25"/>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3" name="TextBox 26"/>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46" name="Group 44"/>
            <p:cNvGrpSpPr/>
            <p:nvPr/>
          </p:nvGrpSpPr>
          <p:grpSpPr>
            <a:xfrm>
              <a:off x="3710697" y="5269753"/>
              <a:ext cx="809624" cy="76944"/>
              <a:chOff x="2612232" y="5269753"/>
              <a:chExt cx="809624" cy="76944"/>
            </a:xfrm>
          </p:grpSpPr>
          <p:sp>
            <p:nvSpPr>
              <p:cNvPr id="368" name="TextBox 367"/>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9" name="TextBox 368"/>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0" name="TextBox 369"/>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0" name="Group 48"/>
            <p:cNvGrpSpPr/>
            <p:nvPr/>
          </p:nvGrpSpPr>
          <p:grpSpPr>
            <a:xfrm>
              <a:off x="4815101" y="5269753"/>
              <a:ext cx="809624" cy="76944"/>
              <a:chOff x="2612232" y="5269753"/>
              <a:chExt cx="809624" cy="76944"/>
            </a:xfrm>
          </p:grpSpPr>
          <p:sp>
            <p:nvSpPr>
              <p:cNvPr id="365" name="TextBox 364"/>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6" name="TextBox 365"/>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7" name="TextBox 366"/>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2" name="Group 52"/>
            <p:cNvGrpSpPr/>
            <p:nvPr/>
          </p:nvGrpSpPr>
          <p:grpSpPr>
            <a:xfrm>
              <a:off x="5907972" y="5269753"/>
              <a:ext cx="809624" cy="76944"/>
              <a:chOff x="2612232" y="5269753"/>
              <a:chExt cx="809624" cy="76944"/>
            </a:xfrm>
          </p:grpSpPr>
          <p:sp>
            <p:nvSpPr>
              <p:cNvPr id="362" name="TextBox 361"/>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3" name="TextBox 362"/>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4" name="TextBox 363"/>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4" name="Group 56"/>
            <p:cNvGrpSpPr/>
            <p:nvPr/>
          </p:nvGrpSpPr>
          <p:grpSpPr>
            <a:xfrm>
              <a:off x="7006441" y="5269753"/>
              <a:ext cx="809624" cy="76944"/>
              <a:chOff x="2612232" y="5269753"/>
              <a:chExt cx="809624" cy="76944"/>
            </a:xfrm>
          </p:grpSpPr>
          <p:sp>
            <p:nvSpPr>
              <p:cNvPr id="359" name="TextBox 358"/>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0" name="TextBox 359"/>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1" name="TextBox 360"/>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5" name="Group 60"/>
            <p:cNvGrpSpPr/>
            <p:nvPr/>
          </p:nvGrpSpPr>
          <p:grpSpPr>
            <a:xfrm>
              <a:off x="2612232" y="6139703"/>
              <a:ext cx="809624" cy="76944"/>
              <a:chOff x="2612232" y="5269753"/>
              <a:chExt cx="809624" cy="76944"/>
            </a:xfrm>
          </p:grpSpPr>
          <p:sp>
            <p:nvSpPr>
              <p:cNvPr id="356" name="TextBox 355"/>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7" name="TextBox 356"/>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8" name="TextBox 35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6" name="Group 64"/>
            <p:cNvGrpSpPr/>
            <p:nvPr/>
          </p:nvGrpSpPr>
          <p:grpSpPr>
            <a:xfrm>
              <a:off x="3710697" y="6139703"/>
              <a:ext cx="809624" cy="76944"/>
              <a:chOff x="2612232" y="5269753"/>
              <a:chExt cx="809624" cy="76944"/>
            </a:xfrm>
          </p:grpSpPr>
          <p:sp>
            <p:nvSpPr>
              <p:cNvPr id="353" name="TextBox 352"/>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4" name="TextBox 353"/>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5" name="TextBox 354"/>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7" name="Group 68"/>
            <p:cNvGrpSpPr/>
            <p:nvPr/>
          </p:nvGrpSpPr>
          <p:grpSpPr>
            <a:xfrm>
              <a:off x="4815101" y="6139703"/>
              <a:ext cx="809624" cy="76944"/>
              <a:chOff x="2612232" y="5269753"/>
              <a:chExt cx="809624" cy="76944"/>
            </a:xfrm>
          </p:grpSpPr>
          <p:sp>
            <p:nvSpPr>
              <p:cNvPr id="350" name="TextBox 34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1" name="TextBox 35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2" name="TextBox 35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8" name="Group 72"/>
            <p:cNvGrpSpPr/>
            <p:nvPr/>
          </p:nvGrpSpPr>
          <p:grpSpPr>
            <a:xfrm>
              <a:off x="5907972" y="6139703"/>
              <a:ext cx="809624" cy="76944"/>
              <a:chOff x="2612232" y="5269753"/>
              <a:chExt cx="809624" cy="76944"/>
            </a:xfrm>
          </p:grpSpPr>
          <p:sp>
            <p:nvSpPr>
              <p:cNvPr id="347" name="TextBox 346"/>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8" name="TextBox 347"/>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9" name="TextBox 348"/>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59" name="Group 76"/>
            <p:cNvGrpSpPr/>
            <p:nvPr/>
          </p:nvGrpSpPr>
          <p:grpSpPr>
            <a:xfrm>
              <a:off x="7006441" y="6139703"/>
              <a:ext cx="809624" cy="76944"/>
              <a:chOff x="2612232" y="5269753"/>
              <a:chExt cx="809624" cy="76944"/>
            </a:xfrm>
          </p:grpSpPr>
          <p:sp>
            <p:nvSpPr>
              <p:cNvPr id="344" name="TextBox 34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5" name="TextBox 344"/>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6" name="TextBox 345"/>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0" name="Group 80"/>
            <p:cNvGrpSpPr/>
            <p:nvPr/>
          </p:nvGrpSpPr>
          <p:grpSpPr>
            <a:xfrm>
              <a:off x="2612232" y="4399803"/>
              <a:ext cx="809624" cy="76944"/>
              <a:chOff x="2612232" y="5269753"/>
              <a:chExt cx="809624" cy="76944"/>
            </a:xfrm>
          </p:grpSpPr>
          <p:sp>
            <p:nvSpPr>
              <p:cNvPr id="341" name="TextBox 340"/>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2" name="TextBox 341"/>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3" name="TextBox 342"/>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1" name="Group 84"/>
            <p:cNvGrpSpPr/>
            <p:nvPr/>
          </p:nvGrpSpPr>
          <p:grpSpPr>
            <a:xfrm>
              <a:off x="3710697" y="4399803"/>
              <a:ext cx="809624" cy="76944"/>
              <a:chOff x="2612232" y="5269753"/>
              <a:chExt cx="809624" cy="76944"/>
            </a:xfrm>
          </p:grpSpPr>
          <p:sp>
            <p:nvSpPr>
              <p:cNvPr id="338" name="TextBox 337"/>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39" name="TextBox 338"/>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0" name="TextBox 8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2" name="Group 88"/>
            <p:cNvGrpSpPr/>
            <p:nvPr/>
          </p:nvGrpSpPr>
          <p:grpSpPr>
            <a:xfrm>
              <a:off x="4815101" y="4399803"/>
              <a:ext cx="809624" cy="76944"/>
              <a:chOff x="2612232" y="5269753"/>
              <a:chExt cx="809624" cy="76944"/>
            </a:xfrm>
          </p:grpSpPr>
          <p:sp>
            <p:nvSpPr>
              <p:cNvPr id="335" name="TextBox 8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36" name="TextBox 9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37" name="TextBox 9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3" name="Group 92"/>
            <p:cNvGrpSpPr/>
            <p:nvPr/>
          </p:nvGrpSpPr>
          <p:grpSpPr>
            <a:xfrm>
              <a:off x="5907972" y="4399803"/>
              <a:ext cx="809624" cy="76944"/>
              <a:chOff x="2612232" y="5269753"/>
              <a:chExt cx="809624" cy="76944"/>
            </a:xfrm>
          </p:grpSpPr>
          <p:sp>
            <p:nvSpPr>
              <p:cNvPr id="332" name="TextBox 331"/>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33" name="TextBox 332"/>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34" name="TextBox 333"/>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4" name="Group 96"/>
            <p:cNvGrpSpPr/>
            <p:nvPr/>
          </p:nvGrpSpPr>
          <p:grpSpPr>
            <a:xfrm>
              <a:off x="7006441" y="4399803"/>
              <a:ext cx="809624" cy="76944"/>
              <a:chOff x="2612232" y="5269753"/>
              <a:chExt cx="809624" cy="76944"/>
            </a:xfrm>
          </p:grpSpPr>
          <p:sp>
            <p:nvSpPr>
              <p:cNvPr id="329" name="TextBox 328"/>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30" name="TextBox 329"/>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31" name="TextBox 330"/>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5" name="Group 100"/>
            <p:cNvGrpSpPr/>
            <p:nvPr/>
          </p:nvGrpSpPr>
          <p:grpSpPr>
            <a:xfrm>
              <a:off x="2612232" y="3517153"/>
              <a:ext cx="809624" cy="76944"/>
              <a:chOff x="2612232" y="5269753"/>
              <a:chExt cx="809624" cy="76944"/>
            </a:xfrm>
          </p:grpSpPr>
          <p:sp>
            <p:nvSpPr>
              <p:cNvPr id="326" name="TextBox 325"/>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27" name="TextBox 326"/>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28" name="TextBox 32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6" name="Group 104"/>
            <p:cNvGrpSpPr/>
            <p:nvPr/>
          </p:nvGrpSpPr>
          <p:grpSpPr>
            <a:xfrm>
              <a:off x="3710697" y="3517153"/>
              <a:ext cx="809624" cy="76944"/>
              <a:chOff x="2612232" y="5269753"/>
              <a:chExt cx="809624" cy="76944"/>
            </a:xfrm>
          </p:grpSpPr>
          <p:sp>
            <p:nvSpPr>
              <p:cNvPr id="323" name="TextBox 322"/>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24" name="TextBox 323"/>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25" name="TextBox 324"/>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7" name="Group 108"/>
            <p:cNvGrpSpPr/>
            <p:nvPr/>
          </p:nvGrpSpPr>
          <p:grpSpPr>
            <a:xfrm>
              <a:off x="4815101" y="3517153"/>
              <a:ext cx="809624" cy="76944"/>
              <a:chOff x="2612232" y="5269753"/>
              <a:chExt cx="809624" cy="76944"/>
            </a:xfrm>
          </p:grpSpPr>
          <p:sp>
            <p:nvSpPr>
              <p:cNvPr id="320" name="TextBox 31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21" name="TextBox 32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22" name="TextBox 32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8" name="Group 112"/>
            <p:cNvGrpSpPr/>
            <p:nvPr/>
          </p:nvGrpSpPr>
          <p:grpSpPr>
            <a:xfrm>
              <a:off x="5907972" y="3517153"/>
              <a:ext cx="809624" cy="76944"/>
              <a:chOff x="2612232" y="5269753"/>
              <a:chExt cx="809624" cy="76944"/>
            </a:xfrm>
          </p:grpSpPr>
          <p:sp>
            <p:nvSpPr>
              <p:cNvPr id="317" name="TextBox 316"/>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18" name="TextBox 317"/>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19" name="TextBox 318"/>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9" name="Group 116"/>
            <p:cNvGrpSpPr/>
            <p:nvPr/>
          </p:nvGrpSpPr>
          <p:grpSpPr>
            <a:xfrm>
              <a:off x="7006441" y="3517153"/>
              <a:ext cx="809624" cy="76944"/>
              <a:chOff x="2612232" y="5269753"/>
              <a:chExt cx="809624" cy="76944"/>
            </a:xfrm>
          </p:grpSpPr>
          <p:sp>
            <p:nvSpPr>
              <p:cNvPr id="314" name="TextBox 31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15" name="TextBox 314"/>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16" name="TextBox 315"/>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0" name="Group 219"/>
            <p:cNvGrpSpPr/>
            <p:nvPr/>
          </p:nvGrpSpPr>
          <p:grpSpPr>
            <a:xfrm>
              <a:off x="2475260" y="5467207"/>
              <a:ext cx="4494847" cy="669458"/>
              <a:chOff x="2475260" y="5467207"/>
              <a:chExt cx="4494847" cy="669458"/>
            </a:xfrm>
          </p:grpSpPr>
          <p:grpSp>
            <p:nvGrpSpPr>
              <p:cNvPr id="254" name="Group 147"/>
              <p:cNvGrpSpPr/>
              <p:nvPr/>
            </p:nvGrpSpPr>
            <p:grpSpPr>
              <a:xfrm>
                <a:off x="2475260" y="5467207"/>
                <a:ext cx="106136" cy="669458"/>
                <a:chOff x="4682551" y="5467207"/>
                <a:chExt cx="106136" cy="669458"/>
              </a:xfrm>
            </p:grpSpPr>
            <p:sp>
              <p:nvSpPr>
                <p:cNvPr id="303" name="TextBox 14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04" name="TextBox 14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05" name="TextBox 15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06" name="TextBox 15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07" name="TextBox 30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08" name="TextBox 30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09" name="TextBox 30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10" name="TextBox 30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11" name="TextBox 31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12" name="TextBox 31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13" name="TextBox 31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55" name="Group 171"/>
              <p:cNvGrpSpPr/>
              <p:nvPr/>
            </p:nvGrpSpPr>
            <p:grpSpPr>
              <a:xfrm>
                <a:off x="6863971" y="5467207"/>
                <a:ext cx="106136" cy="669458"/>
                <a:chOff x="4682551" y="5467207"/>
                <a:chExt cx="106136" cy="669458"/>
              </a:xfrm>
            </p:grpSpPr>
            <p:sp>
              <p:nvSpPr>
                <p:cNvPr id="292" name="TextBox 291"/>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93" name="TextBox 292"/>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94" name="TextBox 293"/>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95" name="TextBox 294"/>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96" name="TextBox 295"/>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97" name="TextBox 296"/>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98" name="TextBox 297"/>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99" name="TextBox 298"/>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00" name="TextBox 299"/>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01" name="TextBox 300"/>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02" name="TextBox 301"/>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56" name="Group 183"/>
              <p:cNvGrpSpPr/>
              <p:nvPr/>
            </p:nvGrpSpPr>
            <p:grpSpPr>
              <a:xfrm>
                <a:off x="3572438" y="5467207"/>
                <a:ext cx="106136" cy="669458"/>
                <a:chOff x="4682551" y="5467207"/>
                <a:chExt cx="106136" cy="669458"/>
              </a:xfrm>
            </p:grpSpPr>
            <p:sp>
              <p:nvSpPr>
                <p:cNvPr id="281" name="TextBox 28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82" name="TextBox 28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83" name="TextBox 28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84" name="TextBox 28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85" name="TextBox 28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86" name="TextBox 28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87" name="TextBox 28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88" name="TextBox 28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89" name="TextBox 28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90" name="TextBox 28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91" name="TextBox 29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57" name="Group 195"/>
              <p:cNvGrpSpPr/>
              <p:nvPr/>
            </p:nvGrpSpPr>
            <p:grpSpPr>
              <a:xfrm>
                <a:off x="4669616" y="5467207"/>
                <a:ext cx="106136" cy="669458"/>
                <a:chOff x="4682551" y="5467207"/>
                <a:chExt cx="106136" cy="669458"/>
              </a:xfrm>
            </p:grpSpPr>
            <p:sp>
              <p:nvSpPr>
                <p:cNvPr id="270" name="TextBox 269"/>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71" name="TextBox 270"/>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72" name="TextBox 271"/>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73" name="TextBox 272"/>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74" name="TextBox 273"/>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75" name="TextBox 274"/>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76" name="TextBox 275"/>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77" name="TextBox 276"/>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78" name="TextBox 277"/>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79" name="TextBox 278"/>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80" name="TextBox 279"/>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58" name="Group 207"/>
              <p:cNvGrpSpPr/>
              <p:nvPr/>
            </p:nvGrpSpPr>
            <p:grpSpPr>
              <a:xfrm>
                <a:off x="5766794" y="5467207"/>
                <a:ext cx="106136" cy="669458"/>
                <a:chOff x="4682551" y="5467207"/>
                <a:chExt cx="106136" cy="669458"/>
              </a:xfrm>
            </p:grpSpPr>
            <p:sp>
              <p:nvSpPr>
                <p:cNvPr id="259" name="TextBox 20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60" name="TextBox 20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61" name="TextBox 21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62" name="TextBox 21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63" name="TextBox 262"/>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64" name="TextBox 263"/>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65" name="TextBox 264"/>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66" name="TextBox 265"/>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67" name="TextBox 266"/>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68" name="TextBox 267"/>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69" name="TextBox 268"/>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71" name="Group 220"/>
            <p:cNvGrpSpPr/>
            <p:nvPr/>
          </p:nvGrpSpPr>
          <p:grpSpPr>
            <a:xfrm>
              <a:off x="2475260" y="2851922"/>
              <a:ext cx="4494847" cy="669458"/>
              <a:chOff x="2475260" y="5467207"/>
              <a:chExt cx="4494847" cy="669458"/>
            </a:xfrm>
          </p:grpSpPr>
          <p:grpSp>
            <p:nvGrpSpPr>
              <p:cNvPr id="194" name="Group 221"/>
              <p:cNvGrpSpPr/>
              <p:nvPr/>
            </p:nvGrpSpPr>
            <p:grpSpPr>
              <a:xfrm>
                <a:off x="2475260" y="5467207"/>
                <a:ext cx="106136" cy="669458"/>
                <a:chOff x="4682551" y="5467207"/>
                <a:chExt cx="106136" cy="669458"/>
              </a:xfrm>
            </p:grpSpPr>
            <p:sp>
              <p:nvSpPr>
                <p:cNvPr id="243" name="TextBox 24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44" name="TextBox 24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45" name="TextBox 24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46" name="TextBox 24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47" name="TextBox 24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48" name="TextBox 24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49" name="TextBox 24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50" name="TextBox 24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51" name="TextBox 25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52" name="TextBox 25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53" name="TextBox 25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95" name="Group 222"/>
              <p:cNvGrpSpPr/>
              <p:nvPr/>
            </p:nvGrpSpPr>
            <p:grpSpPr>
              <a:xfrm>
                <a:off x="6863971" y="5467207"/>
                <a:ext cx="106136" cy="669458"/>
                <a:chOff x="4682551" y="5467207"/>
                <a:chExt cx="106136" cy="669458"/>
              </a:xfrm>
            </p:grpSpPr>
            <p:sp>
              <p:nvSpPr>
                <p:cNvPr id="232" name="TextBox 231"/>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33" name="TextBox 232"/>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34" name="TextBox 233"/>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35" name="TextBox 234"/>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36" name="TextBox 235"/>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37" name="TextBox 236"/>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38" name="TextBox 237"/>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39" name="TextBox 238"/>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40" name="TextBox 239"/>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41" name="TextBox 240"/>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42" name="TextBox 241"/>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96" name="Group 223"/>
              <p:cNvGrpSpPr/>
              <p:nvPr/>
            </p:nvGrpSpPr>
            <p:grpSpPr>
              <a:xfrm>
                <a:off x="3572438" y="5467207"/>
                <a:ext cx="106136" cy="669458"/>
                <a:chOff x="4682551" y="5467207"/>
                <a:chExt cx="106136" cy="669458"/>
              </a:xfrm>
            </p:grpSpPr>
            <p:sp>
              <p:nvSpPr>
                <p:cNvPr id="221" name="TextBox 22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22" name="TextBox 22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23" name="TextBox 22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24" name="TextBox 22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25" name="TextBox 22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26" name="TextBox 22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27" name="TextBox 22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28" name="TextBox 22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29" name="TextBox 22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30" name="TextBox 22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31" name="TextBox 23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97" name="Group 224"/>
              <p:cNvGrpSpPr/>
              <p:nvPr/>
            </p:nvGrpSpPr>
            <p:grpSpPr>
              <a:xfrm>
                <a:off x="4669616" y="5467207"/>
                <a:ext cx="106136" cy="669458"/>
                <a:chOff x="4682551" y="5467207"/>
                <a:chExt cx="106136" cy="669458"/>
              </a:xfrm>
            </p:grpSpPr>
            <p:sp>
              <p:nvSpPr>
                <p:cNvPr id="210" name="TextBox 209"/>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11" name="TextBox 210"/>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12" name="TextBox 211"/>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13" name="TextBox 212"/>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14" name="TextBox 213"/>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15" name="TextBox 214"/>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16" name="TextBox 215"/>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17" name="TextBox 216"/>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18" name="TextBox 217"/>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19" name="TextBox 218"/>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20" name="TextBox 219"/>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98" name="Group 225"/>
              <p:cNvGrpSpPr/>
              <p:nvPr/>
            </p:nvGrpSpPr>
            <p:grpSpPr>
              <a:xfrm>
                <a:off x="5766794" y="5467207"/>
                <a:ext cx="106136" cy="669458"/>
                <a:chOff x="4682551" y="5467207"/>
                <a:chExt cx="106136" cy="669458"/>
              </a:xfrm>
            </p:grpSpPr>
            <p:sp>
              <p:nvSpPr>
                <p:cNvPr id="199" name="TextBox 19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00" name="TextBox 19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01" name="TextBox 20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02" name="TextBox 20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03" name="TextBox 202"/>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04" name="TextBox 203"/>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05" name="TextBox 204"/>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06" name="TextBox 205"/>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07" name="TextBox 206"/>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08" name="TextBox 207"/>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09" name="TextBox 208"/>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72" name="Group 281"/>
            <p:cNvGrpSpPr/>
            <p:nvPr/>
          </p:nvGrpSpPr>
          <p:grpSpPr>
            <a:xfrm>
              <a:off x="2475260" y="3723684"/>
              <a:ext cx="4494847" cy="669458"/>
              <a:chOff x="2475260" y="5467207"/>
              <a:chExt cx="4494847" cy="669458"/>
            </a:xfrm>
          </p:grpSpPr>
          <p:grpSp>
            <p:nvGrpSpPr>
              <p:cNvPr id="134" name="Group 282"/>
              <p:cNvGrpSpPr/>
              <p:nvPr/>
            </p:nvGrpSpPr>
            <p:grpSpPr>
              <a:xfrm>
                <a:off x="2475260" y="5467207"/>
                <a:ext cx="106136" cy="669458"/>
                <a:chOff x="4682551" y="5467207"/>
                <a:chExt cx="106136" cy="669458"/>
              </a:xfrm>
            </p:grpSpPr>
            <p:sp>
              <p:nvSpPr>
                <p:cNvPr id="183" name="TextBox 18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84" name="TextBox 18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85" name="TextBox 18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86" name="TextBox 18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87" name="TextBox 18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88" name="TextBox 18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89" name="TextBox 18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90" name="TextBox 18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91" name="TextBox 19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92" name="TextBox 19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93" name="TextBox 19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35" name="Group 283"/>
              <p:cNvGrpSpPr/>
              <p:nvPr/>
            </p:nvGrpSpPr>
            <p:grpSpPr>
              <a:xfrm>
                <a:off x="6863971" y="5467207"/>
                <a:ext cx="106136" cy="669458"/>
                <a:chOff x="4682551" y="5467207"/>
                <a:chExt cx="106136" cy="669458"/>
              </a:xfrm>
            </p:grpSpPr>
            <p:sp>
              <p:nvSpPr>
                <p:cNvPr id="172" name="TextBox 171"/>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73" name="TextBox 172"/>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74" name="TextBox 173"/>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75" name="TextBox 174"/>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76" name="TextBox 175"/>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77" name="TextBox 176"/>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78" name="TextBox 177"/>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79" name="TextBox 178"/>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80" name="TextBox 179"/>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81" name="TextBox 180"/>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82" name="TextBox 181"/>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36" name="Group 284"/>
              <p:cNvGrpSpPr/>
              <p:nvPr/>
            </p:nvGrpSpPr>
            <p:grpSpPr>
              <a:xfrm>
                <a:off x="3572438" y="5467207"/>
                <a:ext cx="106136" cy="669458"/>
                <a:chOff x="4682551" y="5467207"/>
                <a:chExt cx="106136" cy="669458"/>
              </a:xfrm>
            </p:grpSpPr>
            <p:sp>
              <p:nvSpPr>
                <p:cNvPr id="161" name="TextBox 16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62" name="TextBox 16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63" name="TextBox 16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64" name="TextBox 16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65" name="TextBox 16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66" name="TextBox 16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67" name="TextBox 16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68" name="TextBox 16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69" name="TextBox 16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70" name="TextBox 16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71" name="TextBox 17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37" name="Group 285"/>
              <p:cNvGrpSpPr/>
              <p:nvPr/>
            </p:nvGrpSpPr>
            <p:grpSpPr>
              <a:xfrm>
                <a:off x="4669616" y="5467207"/>
                <a:ext cx="106136" cy="669458"/>
                <a:chOff x="4682551" y="5467207"/>
                <a:chExt cx="106136" cy="669458"/>
              </a:xfrm>
            </p:grpSpPr>
            <p:sp>
              <p:nvSpPr>
                <p:cNvPr id="150" name="TextBox 149"/>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51" name="TextBox 150"/>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52" name="TextBox 151"/>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53" name="TextBox 152"/>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54" name="TextBox 153"/>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55" name="TextBox 154"/>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56" name="TextBox 155"/>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57" name="TextBox 156"/>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58" name="TextBox 157"/>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59" name="TextBox 158"/>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60" name="TextBox 159"/>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38" name="Group 286"/>
              <p:cNvGrpSpPr/>
              <p:nvPr/>
            </p:nvGrpSpPr>
            <p:grpSpPr>
              <a:xfrm>
                <a:off x="5766794" y="5467207"/>
                <a:ext cx="106136" cy="669458"/>
                <a:chOff x="4682551" y="5467207"/>
                <a:chExt cx="106136" cy="669458"/>
              </a:xfrm>
            </p:grpSpPr>
            <p:sp>
              <p:nvSpPr>
                <p:cNvPr id="139" name="TextBox 13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40" name="TextBox 13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41" name="TextBox 14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42" name="TextBox 14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43" name="TextBox 142"/>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44" name="TextBox 143"/>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45" name="TextBox 144"/>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46" name="TextBox 145"/>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47" name="TextBox 146"/>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48" name="TextBox 147"/>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49" name="TextBox 148"/>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73" name="Group 342"/>
            <p:cNvGrpSpPr/>
            <p:nvPr/>
          </p:nvGrpSpPr>
          <p:grpSpPr>
            <a:xfrm>
              <a:off x="2475260" y="4595446"/>
              <a:ext cx="4494847" cy="669458"/>
              <a:chOff x="2475260" y="5467207"/>
              <a:chExt cx="4494847" cy="669458"/>
            </a:xfrm>
          </p:grpSpPr>
          <p:grpSp>
            <p:nvGrpSpPr>
              <p:cNvPr id="74" name="Group 343"/>
              <p:cNvGrpSpPr/>
              <p:nvPr/>
            </p:nvGrpSpPr>
            <p:grpSpPr>
              <a:xfrm>
                <a:off x="2475260" y="5467207"/>
                <a:ext cx="106136" cy="669458"/>
                <a:chOff x="4682551" y="5467207"/>
                <a:chExt cx="106136" cy="669458"/>
              </a:xfrm>
            </p:grpSpPr>
            <p:sp>
              <p:nvSpPr>
                <p:cNvPr id="123" name="TextBox 12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24" name="TextBox 12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25" name="TextBox 12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26" name="TextBox 12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27" name="TextBox 12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28" name="TextBox 12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29" name="TextBox 12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30" name="TextBox 12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31" name="TextBox 13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32" name="TextBox 13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33" name="TextBox 13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75" name="Group 344"/>
              <p:cNvGrpSpPr/>
              <p:nvPr/>
            </p:nvGrpSpPr>
            <p:grpSpPr>
              <a:xfrm>
                <a:off x="6863971" y="5467207"/>
                <a:ext cx="106136" cy="669458"/>
                <a:chOff x="4682551" y="5467207"/>
                <a:chExt cx="106136" cy="669458"/>
              </a:xfrm>
            </p:grpSpPr>
            <p:sp>
              <p:nvSpPr>
                <p:cNvPr id="112" name="TextBox 111"/>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13" name="TextBox 112"/>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14" name="TextBox 113"/>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15" name="TextBox 114"/>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16" name="TextBox 115"/>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17" name="TextBox 116"/>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18" name="TextBox 117"/>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19" name="TextBox 118"/>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20" name="TextBox 119"/>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21" name="TextBox 120"/>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22" name="TextBox 121"/>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76" name="Group 345"/>
              <p:cNvGrpSpPr/>
              <p:nvPr/>
            </p:nvGrpSpPr>
            <p:grpSpPr>
              <a:xfrm>
                <a:off x="3572438" y="5467207"/>
                <a:ext cx="106136" cy="669458"/>
                <a:chOff x="4682551" y="5467207"/>
                <a:chExt cx="106136" cy="669458"/>
              </a:xfrm>
            </p:grpSpPr>
            <p:sp>
              <p:nvSpPr>
                <p:cNvPr id="101" name="TextBox 10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02" name="TextBox 10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03" name="TextBox 10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04" name="TextBox 10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05" name="TextBox 10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06" name="TextBox 10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07" name="TextBox 10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08" name="TextBox 10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09" name="TextBox 10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10" name="TextBox 10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11" name="TextBox 11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77" name="Group 346"/>
              <p:cNvGrpSpPr/>
              <p:nvPr/>
            </p:nvGrpSpPr>
            <p:grpSpPr>
              <a:xfrm>
                <a:off x="4669616" y="5467207"/>
                <a:ext cx="106136" cy="669458"/>
                <a:chOff x="4682551" y="5467207"/>
                <a:chExt cx="106136" cy="669458"/>
              </a:xfrm>
            </p:grpSpPr>
            <p:sp>
              <p:nvSpPr>
                <p:cNvPr id="90" name="TextBox 89"/>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91" name="TextBox 90"/>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92" name="TextBox 91"/>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93" name="TextBox 92"/>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94" name="TextBox 93"/>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95" name="TextBox 94"/>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96" name="TextBox 95"/>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97" name="TextBox 96"/>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98" name="TextBox 97"/>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99" name="TextBox 98"/>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00" name="TextBox 99"/>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78" name="Group 347"/>
              <p:cNvGrpSpPr/>
              <p:nvPr/>
            </p:nvGrpSpPr>
            <p:grpSpPr>
              <a:xfrm>
                <a:off x="5766794" y="5467207"/>
                <a:ext cx="106136" cy="669458"/>
                <a:chOff x="4682551" y="5467207"/>
                <a:chExt cx="106136" cy="669458"/>
              </a:xfrm>
            </p:grpSpPr>
            <p:sp>
              <p:nvSpPr>
                <p:cNvPr id="79" name="TextBox 7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80" name="TextBox 7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81" name="TextBox 8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82" name="TextBox 8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83" name="TextBox 82"/>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84" name="TextBox 83"/>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85" name="TextBox 84"/>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86" name="TextBox 85"/>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87" name="TextBox 86"/>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88" name="TextBox 87"/>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89" name="TextBox 88"/>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sp>
        <p:nvSpPr>
          <p:cNvPr id="2" name="Content Placeholder 1"/>
          <p:cNvSpPr>
            <a:spLocks noGrp="1"/>
          </p:cNvSpPr>
          <p:nvPr>
            <p:ph idx="1"/>
          </p:nvPr>
        </p:nvSpPr>
        <p:spPr>
          <a:xfrm>
            <a:off x="457200" y="1114425"/>
            <a:ext cx="8229600" cy="5011738"/>
          </a:xfrm>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34</a:t>
            </a:fld>
            <a:endParaRPr lang="en-US" dirty="0">
              <a:solidFill>
                <a:srgbClr val="FFFFFF"/>
              </a:solidFill>
            </a:endParaRPr>
          </a:p>
        </p:txBody>
      </p:sp>
      <p:sp>
        <p:nvSpPr>
          <p:cNvPr id="4" name="Title 3"/>
          <p:cNvSpPr>
            <a:spLocks noGrp="1"/>
          </p:cNvSpPr>
          <p:nvPr>
            <p:ph type="title"/>
          </p:nvPr>
        </p:nvSpPr>
        <p:spPr>
          <a:xfrm>
            <a:off x="381000" y="85725"/>
            <a:ext cx="8382000" cy="857250"/>
          </a:xfrm>
        </p:spPr>
        <p:txBody>
          <a:bodyPr/>
          <a:lstStyle/>
          <a:p>
            <a:r>
              <a:rPr lang="en-US" dirty="0" smtClean="0"/>
              <a:t>Trends – Shape complexity</a:t>
            </a:r>
            <a:endParaRPr lang="en-US" dirty="0"/>
          </a:p>
        </p:txBody>
      </p:sp>
      <p:pic>
        <p:nvPicPr>
          <p:cNvPr id="6" name="Picture 4"/>
          <p:cNvPicPr>
            <a:picLocks noChangeAspect="1" noChangeArrowheads="1"/>
          </p:cNvPicPr>
          <p:nvPr/>
        </p:nvPicPr>
        <p:blipFill>
          <a:blip r:embed="rId4" cstate="print"/>
          <a:srcRect/>
          <a:stretch>
            <a:fillRect/>
          </a:stretch>
        </p:blipFill>
        <p:spPr bwMode="auto">
          <a:xfrm>
            <a:off x="2438400" y="1082089"/>
            <a:ext cx="5410200" cy="108550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457200" y="2819400"/>
            <a:ext cx="854263" cy="3429000"/>
          </a:xfrm>
          <a:prstGeom prst="rect">
            <a:avLst/>
          </a:prstGeom>
          <a:noFill/>
          <a:ln w="9525">
            <a:noFill/>
            <a:miter lim="800000"/>
            <a:headEnd/>
            <a:tailEnd/>
          </a:ln>
        </p:spPr>
      </p:pic>
      <p:cxnSp>
        <p:nvCxnSpPr>
          <p:cNvPr id="15" name="Straight Connector 14"/>
          <p:cNvCxnSpPr/>
          <p:nvPr/>
        </p:nvCxnSpPr>
        <p:spPr bwMode="auto">
          <a:xfrm rot="5400000">
            <a:off x="32385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rot="5400000">
            <a:off x="4346244"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rot="5400000">
            <a:off x="5434652"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rot="5400000">
            <a:off x="6501452"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rot="5400000">
            <a:off x="75819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rot="5400000">
            <a:off x="21717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rot="10800000">
            <a:off x="1371600" y="3671248"/>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rot="10800000">
            <a:off x="1371600" y="28194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rot="10800000">
            <a:off x="1371600" y="4550392"/>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rot="10800000">
            <a:off x="1371600" y="54102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rot="10800000">
            <a:off x="1371600" y="62484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5" name="Rectangle 24"/>
          <p:cNvSpPr/>
          <p:nvPr/>
        </p:nvSpPr>
        <p:spPr bwMode="auto">
          <a:xfrm>
            <a:off x="6438783" y="2785730"/>
            <a:ext cx="1852387" cy="353887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4" name="Rectangle 43"/>
          <p:cNvSpPr/>
          <p:nvPr/>
        </p:nvSpPr>
        <p:spPr bwMode="auto">
          <a:xfrm>
            <a:off x="2438400" y="2785730"/>
            <a:ext cx="2645570" cy="353887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4" name="Rectangle 23"/>
          <p:cNvSpPr/>
          <p:nvPr/>
        </p:nvSpPr>
        <p:spPr bwMode="auto">
          <a:xfrm>
            <a:off x="5343525" y="2785730"/>
            <a:ext cx="828675" cy="353887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nvGrpSpPr>
          <p:cNvPr id="375" name="Group 374"/>
          <p:cNvGrpSpPr/>
          <p:nvPr/>
        </p:nvGrpSpPr>
        <p:grpSpPr>
          <a:xfrm>
            <a:off x="5083970" y="2638985"/>
            <a:ext cx="1353808" cy="3709428"/>
            <a:chOff x="5083970" y="2638985"/>
            <a:chExt cx="1353808" cy="3709428"/>
          </a:xfrm>
        </p:grpSpPr>
        <p:sp>
          <p:nvSpPr>
            <p:cNvPr id="26" name="Rectangle 25"/>
            <p:cNvSpPr/>
            <p:nvPr/>
          </p:nvSpPr>
          <p:spPr bwMode="auto">
            <a:xfrm>
              <a:off x="6172200" y="3522428"/>
              <a:ext cx="265578" cy="216135"/>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7" name="Rectangle 26"/>
            <p:cNvSpPr/>
            <p:nvPr/>
          </p:nvSpPr>
          <p:spPr bwMode="auto">
            <a:xfrm>
              <a:off x="5083970" y="3522428"/>
              <a:ext cx="259554" cy="216135"/>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5" name="Rectangle 34"/>
            <p:cNvSpPr/>
            <p:nvPr/>
          </p:nvSpPr>
          <p:spPr bwMode="auto">
            <a:xfrm>
              <a:off x="6172200" y="2638985"/>
              <a:ext cx="265578" cy="216135"/>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6" name="Rectangle 35"/>
            <p:cNvSpPr/>
            <p:nvPr/>
          </p:nvSpPr>
          <p:spPr bwMode="auto">
            <a:xfrm>
              <a:off x="5083970" y="2638985"/>
              <a:ext cx="259554" cy="216135"/>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8" name="Rectangle 37"/>
            <p:cNvSpPr/>
            <p:nvPr/>
          </p:nvSpPr>
          <p:spPr bwMode="auto">
            <a:xfrm>
              <a:off x="6172200" y="4398728"/>
              <a:ext cx="265578" cy="20661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9" name="Rectangle 38"/>
            <p:cNvSpPr/>
            <p:nvPr/>
          </p:nvSpPr>
          <p:spPr bwMode="auto">
            <a:xfrm>
              <a:off x="5083970" y="4398728"/>
              <a:ext cx="259554" cy="20661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2" name="Rectangle 41"/>
            <p:cNvSpPr/>
            <p:nvPr/>
          </p:nvSpPr>
          <p:spPr bwMode="auto">
            <a:xfrm>
              <a:off x="6172200" y="5265503"/>
              <a:ext cx="265578" cy="20661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3" name="Rectangle 42"/>
            <p:cNvSpPr/>
            <p:nvPr/>
          </p:nvSpPr>
          <p:spPr bwMode="auto">
            <a:xfrm>
              <a:off x="5083970" y="5265503"/>
              <a:ext cx="259554" cy="20661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7" name="Rectangle 46"/>
            <p:cNvSpPr/>
            <p:nvPr/>
          </p:nvSpPr>
          <p:spPr bwMode="auto">
            <a:xfrm>
              <a:off x="6172200" y="6141803"/>
              <a:ext cx="265578" cy="20661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8" name="Rectangle 47"/>
            <p:cNvSpPr/>
            <p:nvPr/>
          </p:nvSpPr>
          <p:spPr bwMode="auto">
            <a:xfrm>
              <a:off x="5083970" y="6141803"/>
              <a:ext cx="259554" cy="20661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374" name="TextBox 373"/>
          <p:cNvSpPr txBox="1"/>
          <p:nvPr/>
        </p:nvSpPr>
        <p:spPr>
          <a:xfrm>
            <a:off x="1371600" y="2190750"/>
            <a:ext cx="7315200" cy="569387"/>
          </a:xfrm>
          <a:prstGeom prst="rect">
            <a:avLst/>
          </a:prstGeom>
          <a:solidFill>
            <a:schemeClr val="bg1"/>
          </a:solidFill>
          <a:ln w="12700">
            <a:noFill/>
          </a:ln>
          <a:effectLst>
            <a:outerShdw blurRad="50800" dist="38100" dir="18900000" algn="bl" rotWithShape="0">
              <a:prstClr val="black">
                <a:alpha val="40000"/>
              </a:prstClr>
            </a:outerShdw>
          </a:effectLst>
        </p:spPr>
        <p:txBody>
          <a:bodyPr wrap="square" rtlCol="0">
            <a:spAutoFit/>
          </a:bodyPr>
          <a:lstStyle/>
          <a:p>
            <a:pPr algn="ct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complex shape → greater equivalence</a:t>
            </a:r>
          </a:p>
        </p:txBody>
      </p:sp>
      <p:sp>
        <p:nvSpPr>
          <p:cNvPr id="53" name="Down Arrow 52"/>
          <p:cNvSpPr/>
          <p:nvPr/>
        </p:nvSpPr>
        <p:spPr bwMode="auto">
          <a:xfrm>
            <a:off x="7908068" y="2719346"/>
            <a:ext cx="569181" cy="4055165"/>
          </a:xfrm>
          <a:prstGeom prst="downArrow">
            <a:avLst>
              <a:gd name="adj1" fmla="val 50000"/>
              <a:gd name="adj2" fmla="val 74480"/>
            </a:avLst>
          </a:prstGeom>
          <a:gradFill flip="none" rotWithShape="1">
            <a:gsLst>
              <a:gs pos="10000">
                <a:srgbClr val="FF4000"/>
              </a:gs>
              <a:gs pos="80000">
                <a:srgbClr val="40C080"/>
              </a:gs>
            </a:gsLst>
            <a:lin ang="3600000" scaled="0"/>
            <a:tileRect/>
          </a:gradFill>
          <a:ln w="38100">
            <a:solidFill>
              <a:schemeClr val="tx1"/>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chemeClr val="bg1"/>
              </a:solidFill>
              <a:latin typeface="Arial" charset="0"/>
            </a:endParaRPr>
          </a:p>
        </p:txBody>
      </p:sp>
      <p:sp>
        <p:nvSpPr>
          <p:cNvPr id="51" name="Down Arrow 50"/>
          <p:cNvSpPr/>
          <p:nvPr/>
        </p:nvSpPr>
        <p:spPr bwMode="auto">
          <a:xfrm>
            <a:off x="4864577" y="2743200"/>
            <a:ext cx="698157" cy="4055165"/>
          </a:xfrm>
          <a:prstGeom prst="downArrow">
            <a:avLst>
              <a:gd name="adj1" fmla="val 50000"/>
              <a:gd name="adj2" fmla="val 74480"/>
            </a:avLst>
          </a:prstGeom>
          <a:noFill/>
          <a:ln w="38100">
            <a:solidFill>
              <a:schemeClr val="tx1"/>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chemeClr val="bg1"/>
              </a:solidFill>
              <a:latin typeface="Arial" charset="0"/>
            </a:endParaRPr>
          </a:p>
        </p:txBody>
      </p:sp>
      <p:sp>
        <p:nvSpPr>
          <p:cNvPr id="49" name="Down Arrow 48"/>
          <p:cNvSpPr/>
          <p:nvPr/>
        </p:nvSpPr>
        <p:spPr bwMode="auto">
          <a:xfrm>
            <a:off x="5950915" y="2743200"/>
            <a:ext cx="698157" cy="4055165"/>
          </a:xfrm>
          <a:prstGeom prst="downArrow">
            <a:avLst>
              <a:gd name="adj1" fmla="val 50000"/>
              <a:gd name="adj2" fmla="val 74480"/>
            </a:avLst>
          </a:prstGeom>
          <a:noFill/>
          <a:ln w="38100">
            <a:solidFill>
              <a:schemeClr val="tx1"/>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chemeClr val="bg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par>
                                <p:cTn id="20" presetID="10" presetClass="entr" presetSubtype="0" fill="hold" nodeType="withEffect">
                                  <p:stCondLst>
                                    <p:cond delay="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374"/>
                                        </p:tgtEl>
                                        <p:attrNameLst>
                                          <p:attrName>style.visibility</p:attrName>
                                        </p:attrNameLst>
                                      </p:cBhvr>
                                      <p:to>
                                        <p:strVal val="visible"/>
                                      </p:to>
                                    </p:set>
                                    <p:animEffect transition="in" filter="fade">
                                      <p:cBhvr>
                                        <p:cTn id="31" dur="500"/>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4" grpId="0" animBg="1"/>
      <p:bldP spid="24" grpId="0" animBg="1"/>
      <p:bldP spid="374" grpId="0" animBg="1"/>
      <p:bldP spid="53" grpId="0" animBg="1"/>
      <p:bldP spid="51" grpId="0" animBg="1"/>
      <p:bldP spid="4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2442624" y="2819400"/>
            <a:ext cx="5405975" cy="3416793"/>
            <a:chOff x="2442624" y="2819400"/>
            <a:chExt cx="5405975" cy="3416793"/>
          </a:xfrm>
        </p:grpSpPr>
        <p:pic>
          <p:nvPicPr>
            <p:cNvPr id="57" name="Picture 2"/>
            <p:cNvPicPr>
              <a:picLocks noChangeAspect="1" noChangeArrowheads="1"/>
            </p:cNvPicPr>
            <p:nvPr/>
          </p:nvPicPr>
          <p:blipFill>
            <a:blip r:embed="rId3" cstate="print"/>
            <a:srcRect/>
            <a:stretch>
              <a:fillRect/>
            </a:stretch>
          </p:blipFill>
          <p:spPr bwMode="auto">
            <a:xfrm>
              <a:off x="2442624" y="2819400"/>
              <a:ext cx="5405975" cy="3416793"/>
            </a:xfrm>
            <a:prstGeom prst="rect">
              <a:avLst/>
            </a:prstGeom>
            <a:noFill/>
            <a:ln w="9525">
              <a:noFill/>
              <a:miter lim="800000"/>
              <a:headEnd/>
              <a:tailEnd/>
            </a:ln>
          </p:spPr>
        </p:pic>
        <p:grpSp>
          <p:nvGrpSpPr>
            <p:cNvPr id="59" name="Group 27"/>
            <p:cNvGrpSpPr/>
            <p:nvPr/>
          </p:nvGrpSpPr>
          <p:grpSpPr>
            <a:xfrm>
              <a:off x="2612232" y="5269753"/>
              <a:ext cx="809624" cy="76944"/>
              <a:chOff x="2612232" y="5269753"/>
              <a:chExt cx="809624" cy="76944"/>
            </a:xfrm>
          </p:grpSpPr>
          <p:sp>
            <p:nvSpPr>
              <p:cNvPr id="401" name="TextBox 2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402" name="TextBox 25"/>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403" name="TextBox 26"/>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0" name="Group 44"/>
            <p:cNvGrpSpPr/>
            <p:nvPr/>
          </p:nvGrpSpPr>
          <p:grpSpPr>
            <a:xfrm>
              <a:off x="3710697" y="5269753"/>
              <a:ext cx="809624" cy="76944"/>
              <a:chOff x="2612232" y="5269753"/>
              <a:chExt cx="809624" cy="76944"/>
            </a:xfrm>
          </p:grpSpPr>
          <p:sp>
            <p:nvSpPr>
              <p:cNvPr id="398" name="TextBox 397"/>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99" name="TextBox 398"/>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400" name="TextBox 399"/>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2" name="Group 48"/>
            <p:cNvGrpSpPr/>
            <p:nvPr/>
          </p:nvGrpSpPr>
          <p:grpSpPr>
            <a:xfrm>
              <a:off x="4815101" y="5269753"/>
              <a:ext cx="809624" cy="76944"/>
              <a:chOff x="2612232" y="5269753"/>
              <a:chExt cx="809624" cy="76944"/>
            </a:xfrm>
          </p:grpSpPr>
          <p:sp>
            <p:nvSpPr>
              <p:cNvPr id="395" name="TextBox 394"/>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96" name="TextBox 395"/>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97" name="TextBox 396"/>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63" name="Group 52"/>
            <p:cNvGrpSpPr/>
            <p:nvPr/>
          </p:nvGrpSpPr>
          <p:grpSpPr>
            <a:xfrm>
              <a:off x="5907972" y="5269753"/>
              <a:ext cx="809624" cy="76944"/>
              <a:chOff x="2612232" y="5269753"/>
              <a:chExt cx="809624" cy="76944"/>
            </a:xfrm>
          </p:grpSpPr>
          <p:sp>
            <p:nvSpPr>
              <p:cNvPr id="392" name="TextBox 391"/>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93" name="TextBox 392"/>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94" name="TextBox 393"/>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3" name="Group 56"/>
            <p:cNvGrpSpPr/>
            <p:nvPr/>
          </p:nvGrpSpPr>
          <p:grpSpPr>
            <a:xfrm>
              <a:off x="7006441" y="5269753"/>
              <a:ext cx="809624" cy="76944"/>
              <a:chOff x="2612232" y="5269753"/>
              <a:chExt cx="809624" cy="76944"/>
            </a:xfrm>
          </p:grpSpPr>
          <p:sp>
            <p:nvSpPr>
              <p:cNvPr id="389" name="TextBox 388"/>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90" name="TextBox 389"/>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91" name="TextBox 390"/>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4" name="Group 60"/>
            <p:cNvGrpSpPr/>
            <p:nvPr/>
          </p:nvGrpSpPr>
          <p:grpSpPr>
            <a:xfrm>
              <a:off x="2612232" y="6139703"/>
              <a:ext cx="809624" cy="76944"/>
              <a:chOff x="2612232" y="5269753"/>
              <a:chExt cx="809624" cy="76944"/>
            </a:xfrm>
          </p:grpSpPr>
          <p:sp>
            <p:nvSpPr>
              <p:cNvPr id="386" name="TextBox 385"/>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87" name="TextBox 386"/>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88" name="TextBox 38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5" name="Group 64"/>
            <p:cNvGrpSpPr/>
            <p:nvPr/>
          </p:nvGrpSpPr>
          <p:grpSpPr>
            <a:xfrm>
              <a:off x="3710697" y="6139703"/>
              <a:ext cx="809624" cy="76944"/>
              <a:chOff x="2612232" y="5269753"/>
              <a:chExt cx="809624" cy="76944"/>
            </a:xfrm>
          </p:grpSpPr>
          <p:sp>
            <p:nvSpPr>
              <p:cNvPr id="383" name="TextBox 382"/>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84" name="TextBox 383"/>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85" name="TextBox 384"/>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6" name="Group 68"/>
            <p:cNvGrpSpPr/>
            <p:nvPr/>
          </p:nvGrpSpPr>
          <p:grpSpPr>
            <a:xfrm>
              <a:off x="4815101" y="6139703"/>
              <a:ext cx="809624" cy="76944"/>
              <a:chOff x="2612232" y="5269753"/>
              <a:chExt cx="809624" cy="76944"/>
            </a:xfrm>
          </p:grpSpPr>
          <p:sp>
            <p:nvSpPr>
              <p:cNvPr id="380" name="TextBox 37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81" name="TextBox 38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82" name="TextBox 38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77" name="Group 72"/>
            <p:cNvGrpSpPr/>
            <p:nvPr/>
          </p:nvGrpSpPr>
          <p:grpSpPr>
            <a:xfrm>
              <a:off x="5907972" y="6139703"/>
              <a:ext cx="809624" cy="76944"/>
              <a:chOff x="2612232" y="5269753"/>
              <a:chExt cx="809624" cy="76944"/>
            </a:xfrm>
          </p:grpSpPr>
          <p:sp>
            <p:nvSpPr>
              <p:cNvPr id="377" name="TextBox 376"/>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78" name="TextBox 377"/>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9" name="TextBox 378"/>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89" name="Group 76"/>
            <p:cNvGrpSpPr/>
            <p:nvPr/>
          </p:nvGrpSpPr>
          <p:grpSpPr>
            <a:xfrm>
              <a:off x="7006441" y="6139703"/>
              <a:ext cx="809624" cy="76944"/>
              <a:chOff x="2612232" y="5269753"/>
              <a:chExt cx="809624" cy="76944"/>
            </a:xfrm>
          </p:grpSpPr>
          <p:sp>
            <p:nvSpPr>
              <p:cNvPr id="374" name="TextBox 37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75" name="TextBox 374"/>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6" name="TextBox 375"/>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90" name="Group 80"/>
            <p:cNvGrpSpPr/>
            <p:nvPr/>
          </p:nvGrpSpPr>
          <p:grpSpPr>
            <a:xfrm>
              <a:off x="2612232" y="4399803"/>
              <a:ext cx="809624" cy="76944"/>
              <a:chOff x="2612232" y="5269753"/>
              <a:chExt cx="809624" cy="76944"/>
            </a:xfrm>
          </p:grpSpPr>
          <p:sp>
            <p:nvSpPr>
              <p:cNvPr id="371" name="TextBox 370"/>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72" name="TextBox 371"/>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3" name="TextBox 372"/>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91" name="Group 84"/>
            <p:cNvGrpSpPr/>
            <p:nvPr/>
          </p:nvGrpSpPr>
          <p:grpSpPr>
            <a:xfrm>
              <a:off x="3710697" y="4399803"/>
              <a:ext cx="809624" cy="76944"/>
              <a:chOff x="2612232" y="5269753"/>
              <a:chExt cx="809624" cy="76944"/>
            </a:xfrm>
          </p:grpSpPr>
          <p:sp>
            <p:nvSpPr>
              <p:cNvPr id="368" name="TextBox 367"/>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9" name="TextBox 368"/>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70" name="TextBox 8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92" name="Group 88"/>
            <p:cNvGrpSpPr/>
            <p:nvPr/>
          </p:nvGrpSpPr>
          <p:grpSpPr>
            <a:xfrm>
              <a:off x="4815101" y="4399803"/>
              <a:ext cx="809624" cy="76944"/>
              <a:chOff x="2612232" y="5269753"/>
              <a:chExt cx="809624" cy="76944"/>
            </a:xfrm>
          </p:grpSpPr>
          <p:sp>
            <p:nvSpPr>
              <p:cNvPr id="365" name="TextBox 8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6" name="TextBox 9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7" name="TextBox 9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93" name="Group 92"/>
            <p:cNvGrpSpPr/>
            <p:nvPr/>
          </p:nvGrpSpPr>
          <p:grpSpPr>
            <a:xfrm>
              <a:off x="5907972" y="4399803"/>
              <a:ext cx="809624" cy="76944"/>
              <a:chOff x="2612232" y="5269753"/>
              <a:chExt cx="809624" cy="76944"/>
            </a:xfrm>
          </p:grpSpPr>
          <p:sp>
            <p:nvSpPr>
              <p:cNvPr id="362" name="TextBox 361"/>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3" name="TextBox 362"/>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4" name="TextBox 363"/>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94" name="Group 96"/>
            <p:cNvGrpSpPr/>
            <p:nvPr/>
          </p:nvGrpSpPr>
          <p:grpSpPr>
            <a:xfrm>
              <a:off x="7006441" y="4399803"/>
              <a:ext cx="809624" cy="76944"/>
              <a:chOff x="2612232" y="5269753"/>
              <a:chExt cx="809624" cy="76944"/>
            </a:xfrm>
          </p:grpSpPr>
          <p:sp>
            <p:nvSpPr>
              <p:cNvPr id="359" name="TextBox 358"/>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60" name="TextBox 359"/>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61" name="TextBox 360"/>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95" name="Group 100"/>
            <p:cNvGrpSpPr/>
            <p:nvPr/>
          </p:nvGrpSpPr>
          <p:grpSpPr>
            <a:xfrm>
              <a:off x="2612232" y="3517153"/>
              <a:ext cx="809624" cy="76944"/>
              <a:chOff x="2612232" y="5269753"/>
              <a:chExt cx="809624" cy="76944"/>
            </a:xfrm>
          </p:grpSpPr>
          <p:sp>
            <p:nvSpPr>
              <p:cNvPr id="356" name="TextBox 355"/>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7" name="TextBox 356"/>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8" name="TextBox 357"/>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96" name="Group 104"/>
            <p:cNvGrpSpPr/>
            <p:nvPr/>
          </p:nvGrpSpPr>
          <p:grpSpPr>
            <a:xfrm>
              <a:off x="3710697" y="3517153"/>
              <a:ext cx="809624" cy="76944"/>
              <a:chOff x="2612232" y="5269753"/>
              <a:chExt cx="809624" cy="76944"/>
            </a:xfrm>
          </p:grpSpPr>
          <p:sp>
            <p:nvSpPr>
              <p:cNvPr id="353" name="TextBox 352"/>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4" name="TextBox 353"/>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5" name="TextBox 354"/>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97" name="Group 108"/>
            <p:cNvGrpSpPr/>
            <p:nvPr/>
          </p:nvGrpSpPr>
          <p:grpSpPr>
            <a:xfrm>
              <a:off x="4815101" y="3517153"/>
              <a:ext cx="809624" cy="76944"/>
              <a:chOff x="2612232" y="5269753"/>
              <a:chExt cx="809624" cy="76944"/>
            </a:xfrm>
          </p:grpSpPr>
          <p:sp>
            <p:nvSpPr>
              <p:cNvPr id="350" name="TextBox 349"/>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51" name="TextBox 350"/>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52" name="TextBox 351"/>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98" name="Group 112"/>
            <p:cNvGrpSpPr/>
            <p:nvPr/>
          </p:nvGrpSpPr>
          <p:grpSpPr>
            <a:xfrm>
              <a:off x="5907972" y="3517153"/>
              <a:ext cx="809624" cy="76944"/>
              <a:chOff x="2612232" y="5269753"/>
              <a:chExt cx="809624" cy="76944"/>
            </a:xfrm>
          </p:grpSpPr>
          <p:sp>
            <p:nvSpPr>
              <p:cNvPr id="347" name="TextBox 346"/>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8" name="TextBox 347"/>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9" name="TextBox 348"/>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99" name="Group 116"/>
            <p:cNvGrpSpPr/>
            <p:nvPr/>
          </p:nvGrpSpPr>
          <p:grpSpPr>
            <a:xfrm>
              <a:off x="7006441" y="3517153"/>
              <a:ext cx="809624" cy="76944"/>
              <a:chOff x="2612232" y="5269753"/>
              <a:chExt cx="809624" cy="76944"/>
            </a:xfrm>
          </p:grpSpPr>
          <p:sp>
            <p:nvSpPr>
              <p:cNvPr id="344" name="TextBox 343"/>
              <p:cNvSpPr txBox="1"/>
              <p:nvPr/>
            </p:nvSpPr>
            <p:spPr>
              <a:xfrm>
                <a:off x="2612232" y="5269753"/>
                <a:ext cx="26908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1k</a:t>
                </a:r>
                <a:endParaRPr lang="en-US" sz="500" dirty="0">
                  <a:solidFill>
                    <a:schemeClr val="bg1"/>
                  </a:solidFill>
                </a:endParaRPr>
              </a:p>
            </p:txBody>
          </p:sp>
          <p:sp>
            <p:nvSpPr>
              <p:cNvPr id="345" name="TextBox 344"/>
              <p:cNvSpPr txBox="1"/>
              <p:nvPr/>
            </p:nvSpPr>
            <p:spPr>
              <a:xfrm>
                <a:off x="2878931" y="5269753"/>
                <a:ext cx="276225"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100k</a:t>
                </a:r>
                <a:endParaRPr lang="en-US" sz="500" dirty="0">
                  <a:solidFill>
                    <a:schemeClr val="bg1"/>
                  </a:solidFill>
                </a:endParaRPr>
              </a:p>
            </p:txBody>
          </p:sp>
          <p:sp>
            <p:nvSpPr>
              <p:cNvPr id="346" name="TextBox 345"/>
              <p:cNvSpPr txBox="1"/>
              <p:nvPr/>
            </p:nvSpPr>
            <p:spPr>
              <a:xfrm>
                <a:off x="3150394" y="5269753"/>
                <a:ext cx="271462" cy="76944"/>
              </a:xfrm>
              <a:prstGeom prst="rect">
                <a:avLst/>
              </a:prstGeom>
              <a:solidFill>
                <a:schemeClr val="tx1"/>
              </a:solidFill>
              <a:ln>
                <a:noFill/>
              </a:ln>
            </p:spPr>
            <p:txBody>
              <a:bodyPr wrap="square" lIns="0" tIns="0" rIns="0" bIns="0" rtlCol="0">
                <a:spAutoFit/>
              </a:bodyPr>
              <a:lstStyle/>
              <a:p>
                <a:pPr algn="ctr"/>
                <a:r>
                  <a:rPr lang="en-US" sz="500" dirty="0" smtClean="0">
                    <a:solidFill>
                      <a:schemeClr val="bg1"/>
                    </a:solidFill>
                  </a:rPr>
                  <a:t>5M</a:t>
                </a:r>
                <a:endParaRPr lang="en-US" sz="500" dirty="0">
                  <a:solidFill>
                    <a:schemeClr val="bg1"/>
                  </a:solidFill>
                </a:endParaRPr>
              </a:p>
            </p:txBody>
          </p:sp>
        </p:grpSp>
        <p:grpSp>
          <p:nvGrpSpPr>
            <p:cNvPr id="100" name="Group 219"/>
            <p:cNvGrpSpPr/>
            <p:nvPr/>
          </p:nvGrpSpPr>
          <p:grpSpPr>
            <a:xfrm>
              <a:off x="2475260" y="5467207"/>
              <a:ext cx="4494847" cy="669458"/>
              <a:chOff x="2475260" y="5467207"/>
              <a:chExt cx="4494847" cy="669458"/>
            </a:xfrm>
          </p:grpSpPr>
          <p:grpSp>
            <p:nvGrpSpPr>
              <p:cNvPr id="284" name="Group 147"/>
              <p:cNvGrpSpPr/>
              <p:nvPr/>
            </p:nvGrpSpPr>
            <p:grpSpPr>
              <a:xfrm>
                <a:off x="2475260" y="5467207"/>
                <a:ext cx="106136" cy="669458"/>
                <a:chOff x="4682551" y="5467207"/>
                <a:chExt cx="106136" cy="669458"/>
              </a:xfrm>
            </p:grpSpPr>
            <p:sp>
              <p:nvSpPr>
                <p:cNvPr id="333" name="TextBox 14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34" name="TextBox 14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35" name="TextBox 15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36" name="TextBox 15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37" name="TextBox 33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38" name="TextBox 33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39" name="TextBox 33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40" name="TextBox 33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41" name="TextBox 34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42" name="TextBox 34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43" name="TextBox 34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85" name="Group 171"/>
              <p:cNvGrpSpPr/>
              <p:nvPr/>
            </p:nvGrpSpPr>
            <p:grpSpPr>
              <a:xfrm>
                <a:off x="6863971" y="5467207"/>
                <a:ext cx="106136" cy="669458"/>
                <a:chOff x="4682551" y="5467207"/>
                <a:chExt cx="106136" cy="669458"/>
              </a:xfrm>
            </p:grpSpPr>
            <p:sp>
              <p:nvSpPr>
                <p:cNvPr id="322" name="TextBox 321"/>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23" name="TextBox 322"/>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24" name="TextBox 323"/>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25" name="TextBox 324"/>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26" name="TextBox 325"/>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27" name="TextBox 326"/>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28" name="TextBox 327"/>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29" name="TextBox 328"/>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30" name="TextBox 329"/>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31" name="TextBox 330"/>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32" name="TextBox 331"/>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86" name="Group 183"/>
              <p:cNvGrpSpPr/>
              <p:nvPr/>
            </p:nvGrpSpPr>
            <p:grpSpPr>
              <a:xfrm>
                <a:off x="3572438" y="5467207"/>
                <a:ext cx="106136" cy="669458"/>
                <a:chOff x="4682551" y="5467207"/>
                <a:chExt cx="106136" cy="669458"/>
              </a:xfrm>
            </p:grpSpPr>
            <p:sp>
              <p:nvSpPr>
                <p:cNvPr id="311" name="TextBox 31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12" name="TextBox 31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13" name="TextBox 31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14" name="TextBox 31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15" name="TextBox 31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16" name="TextBox 31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17" name="TextBox 31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18" name="TextBox 31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19" name="TextBox 31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20" name="TextBox 31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21" name="TextBox 32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87" name="Group 195"/>
              <p:cNvGrpSpPr/>
              <p:nvPr/>
            </p:nvGrpSpPr>
            <p:grpSpPr>
              <a:xfrm>
                <a:off x="4669616" y="5467207"/>
                <a:ext cx="106136" cy="669458"/>
                <a:chOff x="4682551" y="5467207"/>
                <a:chExt cx="106136" cy="669458"/>
              </a:xfrm>
            </p:grpSpPr>
            <p:sp>
              <p:nvSpPr>
                <p:cNvPr id="300" name="TextBox 299"/>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301" name="TextBox 300"/>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302" name="TextBox 301"/>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303" name="TextBox 302"/>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304" name="TextBox 303"/>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305" name="TextBox 304"/>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306" name="TextBox 305"/>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307" name="TextBox 306"/>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308" name="TextBox 307"/>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309" name="TextBox 308"/>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310" name="TextBox 309"/>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88" name="Group 207"/>
              <p:cNvGrpSpPr/>
              <p:nvPr/>
            </p:nvGrpSpPr>
            <p:grpSpPr>
              <a:xfrm>
                <a:off x="5766794" y="5467207"/>
                <a:ext cx="106136" cy="669458"/>
                <a:chOff x="4682551" y="5467207"/>
                <a:chExt cx="106136" cy="669458"/>
              </a:xfrm>
            </p:grpSpPr>
            <p:sp>
              <p:nvSpPr>
                <p:cNvPr id="289" name="TextBox 20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90" name="TextBox 20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91" name="TextBox 21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92" name="TextBox 21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93" name="TextBox 292"/>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94" name="TextBox 293"/>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95" name="TextBox 294"/>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96" name="TextBox 295"/>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97" name="TextBox 296"/>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98" name="TextBox 297"/>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99" name="TextBox 298"/>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101" name="Group 220"/>
            <p:cNvGrpSpPr/>
            <p:nvPr/>
          </p:nvGrpSpPr>
          <p:grpSpPr>
            <a:xfrm>
              <a:off x="2475260" y="2851922"/>
              <a:ext cx="4494847" cy="669458"/>
              <a:chOff x="2475260" y="5467207"/>
              <a:chExt cx="4494847" cy="669458"/>
            </a:xfrm>
          </p:grpSpPr>
          <p:grpSp>
            <p:nvGrpSpPr>
              <p:cNvPr id="224" name="Group 221"/>
              <p:cNvGrpSpPr/>
              <p:nvPr/>
            </p:nvGrpSpPr>
            <p:grpSpPr>
              <a:xfrm>
                <a:off x="2475260" y="5467207"/>
                <a:ext cx="106136" cy="669458"/>
                <a:chOff x="4682551" y="5467207"/>
                <a:chExt cx="106136" cy="669458"/>
              </a:xfrm>
            </p:grpSpPr>
            <p:sp>
              <p:nvSpPr>
                <p:cNvPr id="273" name="TextBox 27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74" name="TextBox 27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75" name="TextBox 27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76" name="TextBox 27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77" name="TextBox 27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78" name="TextBox 27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79" name="TextBox 27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80" name="TextBox 27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81" name="TextBox 28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82" name="TextBox 28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83" name="TextBox 28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25" name="Group 222"/>
              <p:cNvGrpSpPr/>
              <p:nvPr/>
            </p:nvGrpSpPr>
            <p:grpSpPr>
              <a:xfrm>
                <a:off x="6863971" y="5467207"/>
                <a:ext cx="106136" cy="669458"/>
                <a:chOff x="4682551" y="5467207"/>
                <a:chExt cx="106136" cy="669458"/>
              </a:xfrm>
            </p:grpSpPr>
            <p:sp>
              <p:nvSpPr>
                <p:cNvPr id="262" name="TextBox 261"/>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63" name="TextBox 262"/>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64" name="TextBox 263"/>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65" name="TextBox 264"/>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66" name="TextBox 265"/>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67" name="TextBox 266"/>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68" name="TextBox 267"/>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69" name="TextBox 268"/>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70" name="TextBox 269"/>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71" name="TextBox 270"/>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72" name="TextBox 271"/>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26" name="Group 223"/>
              <p:cNvGrpSpPr/>
              <p:nvPr/>
            </p:nvGrpSpPr>
            <p:grpSpPr>
              <a:xfrm>
                <a:off x="3572438" y="5467207"/>
                <a:ext cx="106136" cy="669458"/>
                <a:chOff x="4682551" y="5467207"/>
                <a:chExt cx="106136" cy="669458"/>
              </a:xfrm>
            </p:grpSpPr>
            <p:sp>
              <p:nvSpPr>
                <p:cNvPr id="251" name="TextBox 25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52" name="TextBox 25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53" name="TextBox 25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54" name="TextBox 25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55" name="TextBox 25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56" name="TextBox 25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57" name="TextBox 25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58" name="TextBox 25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59" name="TextBox 25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60" name="TextBox 25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61" name="TextBox 26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27" name="Group 224"/>
              <p:cNvGrpSpPr/>
              <p:nvPr/>
            </p:nvGrpSpPr>
            <p:grpSpPr>
              <a:xfrm>
                <a:off x="4669616" y="5467207"/>
                <a:ext cx="106136" cy="669458"/>
                <a:chOff x="4682551" y="5467207"/>
                <a:chExt cx="106136" cy="669458"/>
              </a:xfrm>
            </p:grpSpPr>
            <p:sp>
              <p:nvSpPr>
                <p:cNvPr id="240" name="TextBox 239"/>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41" name="TextBox 240"/>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42" name="TextBox 241"/>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43" name="TextBox 242"/>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44" name="TextBox 243"/>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45" name="TextBox 244"/>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46" name="TextBox 245"/>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47" name="TextBox 246"/>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48" name="TextBox 247"/>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49" name="TextBox 248"/>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50" name="TextBox 249"/>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228" name="Group 225"/>
              <p:cNvGrpSpPr/>
              <p:nvPr/>
            </p:nvGrpSpPr>
            <p:grpSpPr>
              <a:xfrm>
                <a:off x="5766794" y="5467207"/>
                <a:ext cx="106136" cy="669458"/>
                <a:chOff x="4682551" y="5467207"/>
                <a:chExt cx="106136" cy="669458"/>
              </a:xfrm>
            </p:grpSpPr>
            <p:sp>
              <p:nvSpPr>
                <p:cNvPr id="229" name="TextBox 22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30" name="TextBox 22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31" name="TextBox 23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32" name="TextBox 23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33" name="TextBox 232"/>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34" name="TextBox 233"/>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35" name="TextBox 234"/>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36" name="TextBox 235"/>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37" name="TextBox 236"/>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38" name="TextBox 237"/>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39" name="TextBox 238"/>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102" name="Group 281"/>
            <p:cNvGrpSpPr/>
            <p:nvPr/>
          </p:nvGrpSpPr>
          <p:grpSpPr>
            <a:xfrm>
              <a:off x="2475260" y="3723684"/>
              <a:ext cx="4494847" cy="669458"/>
              <a:chOff x="2475260" y="5467207"/>
              <a:chExt cx="4494847" cy="669458"/>
            </a:xfrm>
          </p:grpSpPr>
          <p:grpSp>
            <p:nvGrpSpPr>
              <p:cNvPr id="164" name="Group 282"/>
              <p:cNvGrpSpPr/>
              <p:nvPr/>
            </p:nvGrpSpPr>
            <p:grpSpPr>
              <a:xfrm>
                <a:off x="2475260" y="5467207"/>
                <a:ext cx="106136" cy="669458"/>
                <a:chOff x="4682551" y="5467207"/>
                <a:chExt cx="106136" cy="669458"/>
              </a:xfrm>
            </p:grpSpPr>
            <p:sp>
              <p:nvSpPr>
                <p:cNvPr id="213" name="TextBox 21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14" name="TextBox 21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15" name="TextBox 21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16" name="TextBox 21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17" name="TextBox 21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18" name="TextBox 21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19" name="TextBox 21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20" name="TextBox 21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21" name="TextBox 22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22" name="TextBox 22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23" name="TextBox 22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65" name="Group 283"/>
              <p:cNvGrpSpPr/>
              <p:nvPr/>
            </p:nvGrpSpPr>
            <p:grpSpPr>
              <a:xfrm>
                <a:off x="6863971" y="5467207"/>
                <a:ext cx="106136" cy="669458"/>
                <a:chOff x="4682551" y="5467207"/>
                <a:chExt cx="106136" cy="669458"/>
              </a:xfrm>
            </p:grpSpPr>
            <p:sp>
              <p:nvSpPr>
                <p:cNvPr id="202" name="TextBox 201"/>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203" name="TextBox 202"/>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204" name="TextBox 203"/>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205" name="TextBox 204"/>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206" name="TextBox 205"/>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207" name="TextBox 206"/>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208" name="TextBox 207"/>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209" name="TextBox 208"/>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210" name="TextBox 209"/>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11" name="TextBox 210"/>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12" name="TextBox 211"/>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66" name="Group 284"/>
              <p:cNvGrpSpPr/>
              <p:nvPr/>
            </p:nvGrpSpPr>
            <p:grpSpPr>
              <a:xfrm>
                <a:off x="3572438" y="5467207"/>
                <a:ext cx="106136" cy="669458"/>
                <a:chOff x="4682551" y="5467207"/>
                <a:chExt cx="106136" cy="669458"/>
              </a:xfrm>
            </p:grpSpPr>
            <p:sp>
              <p:nvSpPr>
                <p:cNvPr id="191" name="TextBox 19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92" name="TextBox 19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93" name="TextBox 19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94" name="TextBox 19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95" name="TextBox 19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96" name="TextBox 19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97" name="TextBox 19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98" name="TextBox 19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99" name="TextBox 19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200" name="TextBox 19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201" name="TextBox 20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67" name="Group 285"/>
              <p:cNvGrpSpPr/>
              <p:nvPr/>
            </p:nvGrpSpPr>
            <p:grpSpPr>
              <a:xfrm>
                <a:off x="4669616" y="5467207"/>
                <a:ext cx="106136" cy="669458"/>
                <a:chOff x="4682551" y="5467207"/>
                <a:chExt cx="106136" cy="669458"/>
              </a:xfrm>
            </p:grpSpPr>
            <p:sp>
              <p:nvSpPr>
                <p:cNvPr id="180" name="TextBox 179"/>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81" name="TextBox 180"/>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82" name="TextBox 181"/>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83" name="TextBox 182"/>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84" name="TextBox 183"/>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85" name="TextBox 184"/>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86" name="TextBox 185"/>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87" name="TextBox 186"/>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88" name="TextBox 187"/>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89" name="TextBox 188"/>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90" name="TextBox 189"/>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68" name="Group 286"/>
              <p:cNvGrpSpPr/>
              <p:nvPr/>
            </p:nvGrpSpPr>
            <p:grpSpPr>
              <a:xfrm>
                <a:off x="5766794" y="5467207"/>
                <a:ext cx="106136" cy="669458"/>
                <a:chOff x="4682551" y="5467207"/>
                <a:chExt cx="106136" cy="669458"/>
              </a:xfrm>
            </p:grpSpPr>
            <p:sp>
              <p:nvSpPr>
                <p:cNvPr id="169" name="TextBox 16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70" name="TextBox 16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71" name="TextBox 17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72" name="TextBox 17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73" name="TextBox 172"/>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74" name="TextBox 173"/>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75" name="TextBox 174"/>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76" name="TextBox 175"/>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77" name="TextBox 176"/>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78" name="TextBox 177"/>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79" name="TextBox 178"/>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nvGrpSpPr>
            <p:cNvPr id="103" name="Group 342"/>
            <p:cNvGrpSpPr/>
            <p:nvPr/>
          </p:nvGrpSpPr>
          <p:grpSpPr>
            <a:xfrm>
              <a:off x="2475260" y="4595446"/>
              <a:ext cx="4494847" cy="669458"/>
              <a:chOff x="2475260" y="5467207"/>
              <a:chExt cx="4494847" cy="669458"/>
            </a:xfrm>
          </p:grpSpPr>
          <p:grpSp>
            <p:nvGrpSpPr>
              <p:cNvPr id="104" name="Group 343"/>
              <p:cNvGrpSpPr/>
              <p:nvPr/>
            </p:nvGrpSpPr>
            <p:grpSpPr>
              <a:xfrm>
                <a:off x="2475260" y="5467207"/>
                <a:ext cx="106136" cy="669458"/>
                <a:chOff x="4682551" y="5467207"/>
                <a:chExt cx="106136" cy="669458"/>
              </a:xfrm>
            </p:grpSpPr>
            <p:sp>
              <p:nvSpPr>
                <p:cNvPr id="153" name="TextBox 152"/>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54" name="TextBox 153"/>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55" name="TextBox 154"/>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56" name="TextBox 155"/>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57" name="TextBox 156"/>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58" name="TextBox 157"/>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59" name="TextBox 158"/>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60" name="TextBox 159"/>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61" name="TextBox 160"/>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62" name="TextBox 161"/>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63" name="TextBox 162"/>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05" name="Group 344"/>
              <p:cNvGrpSpPr/>
              <p:nvPr/>
            </p:nvGrpSpPr>
            <p:grpSpPr>
              <a:xfrm>
                <a:off x="6863971" y="5467207"/>
                <a:ext cx="106136" cy="669458"/>
                <a:chOff x="4682551" y="5467207"/>
                <a:chExt cx="106136" cy="669458"/>
              </a:xfrm>
            </p:grpSpPr>
            <p:sp>
              <p:nvSpPr>
                <p:cNvPr id="142" name="TextBox 141"/>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43" name="TextBox 142"/>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44" name="TextBox 143"/>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45" name="TextBox 144"/>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46" name="TextBox 145"/>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47" name="TextBox 146"/>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48" name="TextBox 147"/>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49" name="TextBox 148"/>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50" name="TextBox 149"/>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51" name="TextBox 150"/>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52" name="TextBox 151"/>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06" name="Group 345"/>
              <p:cNvGrpSpPr/>
              <p:nvPr/>
            </p:nvGrpSpPr>
            <p:grpSpPr>
              <a:xfrm>
                <a:off x="3572438" y="5467207"/>
                <a:ext cx="106136" cy="669458"/>
                <a:chOff x="4682551" y="5467207"/>
                <a:chExt cx="106136" cy="669458"/>
              </a:xfrm>
            </p:grpSpPr>
            <p:sp>
              <p:nvSpPr>
                <p:cNvPr id="131" name="TextBox 130"/>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32" name="TextBox 131"/>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33" name="TextBox 132"/>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34" name="TextBox 133"/>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35" name="TextBox 134"/>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36" name="TextBox 135"/>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37" name="TextBox 136"/>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38" name="TextBox 137"/>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39" name="TextBox 138"/>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40" name="TextBox 139"/>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41" name="TextBox 140"/>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07" name="Group 346"/>
              <p:cNvGrpSpPr/>
              <p:nvPr/>
            </p:nvGrpSpPr>
            <p:grpSpPr>
              <a:xfrm>
                <a:off x="4669616" y="5467207"/>
                <a:ext cx="106136" cy="669458"/>
                <a:chOff x="4682551" y="5467207"/>
                <a:chExt cx="106136" cy="669458"/>
              </a:xfrm>
            </p:grpSpPr>
            <p:sp>
              <p:nvSpPr>
                <p:cNvPr id="120" name="TextBox 119"/>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21" name="TextBox 120"/>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22" name="TextBox 121"/>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23" name="TextBox 122"/>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24" name="TextBox 123"/>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25" name="TextBox 124"/>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26" name="TextBox 125"/>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27" name="TextBox 126"/>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28" name="TextBox 127"/>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29" name="TextBox 128"/>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30" name="TextBox 129"/>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nvGrpSpPr>
              <p:cNvPr id="108" name="Group 347"/>
              <p:cNvGrpSpPr/>
              <p:nvPr/>
            </p:nvGrpSpPr>
            <p:grpSpPr>
              <a:xfrm>
                <a:off x="5766794" y="5467207"/>
                <a:ext cx="106136" cy="669458"/>
                <a:chOff x="4682551" y="5467207"/>
                <a:chExt cx="106136" cy="669458"/>
              </a:xfrm>
            </p:grpSpPr>
            <p:sp>
              <p:nvSpPr>
                <p:cNvPr id="109" name="TextBox 108"/>
                <p:cNvSpPr txBox="1"/>
                <p:nvPr/>
              </p:nvSpPr>
              <p:spPr>
                <a:xfrm>
                  <a:off x="4682551" y="6075110"/>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C0</a:t>
                  </a:r>
                  <a:endParaRPr lang="en-US" sz="400" dirty="0">
                    <a:solidFill>
                      <a:schemeClr val="bg1"/>
                    </a:solidFill>
                    <a:latin typeface="Arial" pitchFamily="34" charset="0"/>
                    <a:cs typeface="Arial" pitchFamily="34" charset="0"/>
                  </a:endParaRPr>
                </a:p>
              </p:txBody>
            </p:sp>
            <p:sp>
              <p:nvSpPr>
                <p:cNvPr id="110" name="TextBox 109"/>
                <p:cNvSpPr txBox="1"/>
                <p:nvPr/>
              </p:nvSpPr>
              <p:spPr>
                <a:xfrm>
                  <a:off x="4682551" y="595352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C2</a:t>
                  </a:r>
                  <a:endParaRPr lang="en-US" sz="400" dirty="0">
                    <a:solidFill>
                      <a:schemeClr val="bg1"/>
                    </a:solidFill>
                    <a:latin typeface="Arial" pitchFamily="34" charset="0"/>
                    <a:cs typeface="Arial" pitchFamily="34" charset="0"/>
                  </a:endParaRPr>
                </a:p>
              </p:txBody>
            </p:sp>
            <p:sp>
              <p:nvSpPr>
                <p:cNvPr id="111" name="TextBox 110"/>
                <p:cNvSpPr txBox="1"/>
                <p:nvPr/>
              </p:nvSpPr>
              <p:spPr>
                <a:xfrm>
                  <a:off x="4682551" y="583194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C4</a:t>
                  </a:r>
                  <a:endParaRPr lang="en-US" sz="400" dirty="0">
                    <a:solidFill>
                      <a:schemeClr val="bg1"/>
                    </a:solidFill>
                    <a:latin typeface="Arial" pitchFamily="34" charset="0"/>
                    <a:cs typeface="Arial" pitchFamily="34" charset="0"/>
                  </a:endParaRPr>
                </a:p>
              </p:txBody>
            </p:sp>
            <p:sp>
              <p:nvSpPr>
                <p:cNvPr id="112" name="TextBox 111"/>
                <p:cNvSpPr txBox="1"/>
                <p:nvPr/>
              </p:nvSpPr>
              <p:spPr>
                <a:xfrm>
                  <a:off x="4682551" y="571036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C6</a:t>
                  </a:r>
                  <a:endParaRPr lang="en-US" sz="400" dirty="0">
                    <a:solidFill>
                      <a:schemeClr val="bg1"/>
                    </a:solidFill>
                    <a:latin typeface="Arial" pitchFamily="34" charset="0"/>
                    <a:cs typeface="Arial" pitchFamily="34" charset="0"/>
                  </a:endParaRPr>
                </a:p>
              </p:txBody>
            </p:sp>
            <p:sp>
              <p:nvSpPr>
                <p:cNvPr id="113" name="TextBox 112"/>
                <p:cNvSpPr txBox="1"/>
                <p:nvPr/>
              </p:nvSpPr>
              <p:spPr>
                <a:xfrm>
                  <a:off x="4682551" y="558878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C8</a:t>
                  </a:r>
                  <a:endParaRPr lang="en-US" sz="400" dirty="0">
                    <a:solidFill>
                      <a:schemeClr val="bg1"/>
                    </a:solidFill>
                    <a:latin typeface="Arial" pitchFamily="34" charset="0"/>
                    <a:cs typeface="Arial" pitchFamily="34" charset="0"/>
                  </a:endParaRPr>
                </a:p>
              </p:txBody>
            </p:sp>
            <p:sp>
              <p:nvSpPr>
                <p:cNvPr id="114" name="TextBox 113"/>
                <p:cNvSpPr txBox="1"/>
                <p:nvPr/>
              </p:nvSpPr>
              <p:spPr>
                <a:xfrm>
                  <a:off x="4686059" y="5467207"/>
                  <a:ext cx="102627"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C10</a:t>
                  </a:r>
                  <a:endParaRPr lang="en-US" sz="400" dirty="0">
                    <a:solidFill>
                      <a:schemeClr val="bg1"/>
                    </a:solidFill>
                    <a:latin typeface="Arial" pitchFamily="34" charset="0"/>
                    <a:cs typeface="Arial" pitchFamily="34" charset="0"/>
                  </a:endParaRPr>
                </a:p>
              </p:txBody>
            </p:sp>
            <p:sp>
              <p:nvSpPr>
                <p:cNvPr id="115" name="TextBox 114"/>
                <p:cNvSpPr txBox="1"/>
                <p:nvPr/>
              </p:nvSpPr>
              <p:spPr>
                <a:xfrm>
                  <a:off x="4682551" y="601431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C1</a:t>
                  </a:r>
                  <a:endParaRPr lang="en-US" sz="400" dirty="0">
                    <a:solidFill>
                      <a:schemeClr val="bg1"/>
                    </a:solidFill>
                    <a:latin typeface="Arial" pitchFamily="34" charset="0"/>
                    <a:cs typeface="Arial" pitchFamily="34" charset="0"/>
                  </a:endParaRPr>
                </a:p>
              </p:txBody>
            </p:sp>
            <p:sp>
              <p:nvSpPr>
                <p:cNvPr id="116" name="TextBox 115"/>
                <p:cNvSpPr txBox="1"/>
                <p:nvPr/>
              </p:nvSpPr>
              <p:spPr>
                <a:xfrm>
                  <a:off x="4682551" y="589273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C3</a:t>
                  </a:r>
                  <a:endParaRPr lang="en-US" sz="400" dirty="0">
                    <a:solidFill>
                      <a:schemeClr val="bg1"/>
                    </a:solidFill>
                    <a:latin typeface="Arial" pitchFamily="34" charset="0"/>
                    <a:cs typeface="Arial" pitchFamily="34" charset="0"/>
                  </a:endParaRPr>
                </a:p>
              </p:txBody>
            </p:sp>
            <p:sp>
              <p:nvSpPr>
                <p:cNvPr id="117" name="TextBox 116"/>
                <p:cNvSpPr txBox="1"/>
                <p:nvPr/>
              </p:nvSpPr>
              <p:spPr>
                <a:xfrm>
                  <a:off x="4682551" y="577115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C5</a:t>
                  </a:r>
                  <a:endParaRPr lang="en-US" sz="400" dirty="0">
                    <a:solidFill>
                      <a:schemeClr val="bg1"/>
                    </a:solidFill>
                    <a:latin typeface="Arial" pitchFamily="34" charset="0"/>
                    <a:cs typeface="Arial" pitchFamily="34" charset="0"/>
                  </a:endParaRPr>
                </a:p>
              </p:txBody>
            </p:sp>
            <p:sp>
              <p:nvSpPr>
                <p:cNvPr id="118" name="TextBox 117"/>
                <p:cNvSpPr txBox="1"/>
                <p:nvPr/>
              </p:nvSpPr>
              <p:spPr>
                <a:xfrm>
                  <a:off x="4682551" y="564957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C7</a:t>
                  </a:r>
                  <a:endParaRPr lang="en-US" sz="400" dirty="0">
                    <a:solidFill>
                      <a:schemeClr val="bg1"/>
                    </a:solidFill>
                    <a:latin typeface="Arial" pitchFamily="34" charset="0"/>
                    <a:cs typeface="Arial" pitchFamily="34" charset="0"/>
                  </a:endParaRPr>
                </a:p>
              </p:txBody>
            </p:sp>
            <p:sp>
              <p:nvSpPr>
                <p:cNvPr id="119" name="TextBox 118"/>
                <p:cNvSpPr txBox="1"/>
                <p:nvPr/>
              </p:nvSpPr>
              <p:spPr>
                <a:xfrm>
                  <a:off x="4682551" y="5527997"/>
                  <a:ext cx="106136" cy="61555"/>
                </a:xfrm>
                <a:prstGeom prst="rect">
                  <a:avLst/>
                </a:prstGeom>
                <a:solidFill>
                  <a:schemeClr val="tx1"/>
                </a:solidFill>
                <a:ln w="3175">
                  <a:noFill/>
                </a:ln>
              </p:spPr>
              <p:txBody>
                <a:bodyPr wrap="square" lIns="0" tIns="0" rIns="0" bIns="0" rtlCol="0">
                  <a:spAutoFit/>
                </a:bodyPr>
                <a:lstStyle/>
                <a:p>
                  <a:pPr algn="r"/>
                  <a:r>
                    <a:rPr lang="en-US" sz="400" dirty="0" smtClean="0">
                      <a:solidFill>
                        <a:schemeClr val="bg1"/>
                      </a:solidFill>
                      <a:latin typeface="Arial" pitchFamily="34" charset="0"/>
                      <a:cs typeface="Arial" pitchFamily="34" charset="0"/>
                    </a:rPr>
                    <a:t>C9</a:t>
                  </a:r>
                  <a:endParaRPr lang="en-US" sz="400" dirty="0">
                    <a:solidFill>
                      <a:schemeClr val="bg1"/>
                    </a:solidFill>
                    <a:latin typeface="Arial" pitchFamily="34" charset="0"/>
                    <a:cs typeface="Arial" pitchFamily="34" charset="0"/>
                  </a:endParaRPr>
                </a:p>
              </p:txBody>
            </p:sp>
          </p:grpSp>
        </p:grpSp>
      </p:grpSp>
      <p:sp>
        <p:nvSpPr>
          <p:cNvPr id="2" name="Content Placeholder 1"/>
          <p:cNvSpPr>
            <a:spLocks noGrp="1"/>
          </p:cNvSpPr>
          <p:nvPr>
            <p:ph idx="1"/>
          </p:nvPr>
        </p:nvSpPr>
        <p:spPr>
          <a:xfrm>
            <a:off x="457200" y="1114425"/>
            <a:ext cx="8229600" cy="5011738"/>
          </a:xfrm>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35</a:t>
            </a:fld>
            <a:endParaRPr lang="en-US" dirty="0">
              <a:solidFill>
                <a:srgbClr val="FFFFFF"/>
              </a:solidFill>
            </a:endParaRPr>
          </a:p>
        </p:txBody>
      </p:sp>
      <p:sp>
        <p:nvSpPr>
          <p:cNvPr id="4" name="Title 3"/>
          <p:cNvSpPr>
            <a:spLocks noGrp="1"/>
          </p:cNvSpPr>
          <p:nvPr>
            <p:ph type="title"/>
          </p:nvPr>
        </p:nvSpPr>
        <p:spPr>
          <a:xfrm>
            <a:off x="381000" y="85725"/>
            <a:ext cx="8382000" cy="857250"/>
          </a:xfrm>
        </p:spPr>
        <p:txBody>
          <a:bodyPr/>
          <a:lstStyle/>
          <a:p>
            <a:r>
              <a:rPr lang="en-US" dirty="0" smtClean="0"/>
              <a:t>Trends – Shape complexity</a:t>
            </a:r>
            <a:endParaRPr lang="en-US" dirty="0"/>
          </a:p>
        </p:txBody>
      </p:sp>
      <p:pic>
        <p:nvPicPr>
          <p:cNvPr id="6" name="Picture 4"/>
          <p:cNvPicPr>
            <a:picLocks noChangeAspect="1" noChangeArrowheads="1"/>
          </p:cNvPicPr>
          <p:nvPr/>
        </p:nvPicPr>
        <p:blipFill>
          <a:blip r:embed="rId4" cstate="print"/>
          <a:srcRect/>
          <a:stretch>
            <a:fillRect/>
          </a:stretch>
        </p:blipFill>
        <p:spPr bwMode="auto">
          <a:xfrm>
            <a:off x="2438400" y="1082089"/>
            <a:ext cx="5410200" cy="108550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457200" y="2819400"/>
            <a:ext cx="854263" cy="3429000"/>
          </a:xfrm>
          <a:prstGeom prst="rect">
            <a:avLst/>
          </a:prstGeom>
          <a:noFill/>
          <a:ln w="9525">
            <a:noFill/>
            <a:miter lim="800000"/>
            <a:headEnd/>
            <a:tailEnd/>
          </a:ln>
        </p:spPr>
      </p:pic>
      <p:cxnSp>
        <p:nvCxnSpPr>
          <p:cNvPr id="15" name="Straight Connector 14"/>
          <p:cNvCxnSpPr/>
          <p:nvPr/>
        </p:nvCxnSpPr>
        <p:spPr bwMode="auto">
          <a:xfrm rot="5400000">
            <a:off x="32385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rot="5400000">
            <a:off x="4346244"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rot="5400000">
            <a:off x="5434652"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rot="5400000">
            <a:off x="6501452"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rot="5400000">
            <a:off x="75819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rot="5400000">
            <a:off x="21717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rot="10800000">
            <a:off x="1371600" y="3671248"/>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rot="10800000">
            <a:off x="1371600" y="28194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rot="10800000">
            <a:off x="1371600" y="4550392"/>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rot="10800000">
            <a:off x="1371600" y="54102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rot="10800000">
            <a:off x="1371600" y="62484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4" name="Rectangle 43"/>
          <p:cNvSpPr/>
          <p:nvPr/>
        </p:nvSpPr>
        <p:spPr bwMode="auto">
          <a:xfrm>
            <a:off x="228601" y="2785730"/>
            <a:ext cx="4855368" cy="353887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4" name="Rectangle 23"/>
          <p:cNvSpPr/>
          <p:nvPr/>
        </p:nvSpPr>
        <p:spPr bwMode="auto">
          <a:xfrm>
            <a:off x="5343525" y="2785730"/>
            <a:ext cx="2581275" cy="353887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87" name="Rectangle 86"/>
          <p:cNvSpPr/>
          <p:nvPr/>
        </p:nvSpPr>
        <p:spPr bwMode="auto">
          <a:xfrm>
            <a:off x="5694630" y="1033152"/>
            <a:ext cx="2951595" cy="1786247"/>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8" name="Rectangle 87"/>
          <p:cNvSpPr/>
          <p:nvPr/>
        </p:nvSpPr>
        <p:spPr bwMode="auto">
          <a:xfrm>
            <a:off x="1559625" y="1033152"/>
            <a:ext cx="3036518" cy="1767921"/>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nvGrpSpPr>
          <p:cNvPr id="5" name="Group 72"/>
          <p:cNvGrpSpPr/>
          <p:nvPr/>
        </p:nvGrpSpPr>
        <p:grpSpPr>
          <a:xfrm>
            <a:off x="287548" y="2050743"/>
            <a:ext cx="5118369" cy="2223529"/>
            <a:chOff x="-17252" y="2050743"/>
            <a:chExt cx="5118369" cy="2223529"/>
          </a:xfrm>
        </p:grpSpPr>
        <p:grpSp>
          <p:nvGrpSpPr>
            <p:cNvPr id="8" name="Group 65"/>
            <p:cNvGrpSpPr/>
            <p:nvPr/>
          </p:nvGrpSpPr>
          <p:grpSpPr>
            <a:xfrm>
              <a:off x="4495061" y="2050743"/>
              <a:ext cx="606056" cy="2112884"/>
              <a:chOff x="6639294" y="1714392"/>
              <a:chExt cx="606056" cy="2112884"/>
            </a:xfrm>
          </p:grpSpPr>
          <p:cxnSp>
            <p:nvCxnSpPr>
              <p:cNvPr id="84" name="Straight Connector 83"/>
              <p:cNvCxnSpPr>
                <a:stCxn id="85" idx="1"/>
              </p:cNvCxnSpPr>
              <p:nvPr/>
            </p:nvCxnSpPr>
            <p:spPr bwMode="auto">
              <a:xfrm rot="10800000">
                <a:off x="6642252" y="1714392"/>
                <a:ext cx="222098" cy="1199001"/>
              </a:xfrm>
              <a:prstGeom prst="line">
                <a:avLst/>
              </a:prstGeom>
              <a:solidFill>
                <a:schemeClr val="accent1"/>
              </a:solidFill>
              <a:ln w="12700" cap="flat" cmpd="sng" algn="ctr">
                <a:solidFill>
                  <a:schemeClr val="tx1"/>
                </a:solidFill>
                <a:prstDash val="sysDot"/>
                <a:round/>
                <a:headEnd type="none" w="med" len="med"/>
                <a:tailEnd type="none" w="med" len="med"/>
              </a:ln>
              <a:effectLst/>
            </p:spPr>
          </p:cxnSp>
          <p:sp>
            <p:nvSpPr>
              <p:cNvPr id="85" name="Rectangle 84"/>
              <p:cNvSpPr/>
              <p:nvPr/>
            </p:nvSpPr>
            <p:spPr bwMode="auto">
              <a:xfrm>
                <a:off x="6864350" y="2867672"/>
                <a:ext cx="381000" cy="914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86" name="Straight Connector 85"/>
              <p:cNvCxnSpPr>
                <a:stCxn id="85" idx="1"/>
              </p:cNvCxnSpPr>
              <p:nvPr/>
            </p:nvCxnSpPr>
            <p:spPr bwMode="auto">
              <a:xfrm rot="10800000" flipV="1">
                <a:off x="6639294" y="2913392"/>
                <a:ext cx="225057" cy="913884"/>
              </a:xfrm>
              <a:prstGeom prst="line">
                <a:avLst/>
              </a:prstGeom>
              <a:solidFill>
                <a:schemeClr val="accent1"/>
              </a:solidFill>
              <a:ln w="12700" cap="flat" cmpd="sng" algn="ctr">
                <a:solidFill>
                  <a:schemeClr val="tx1"/>
                </a:solidFill>
                <a:prstDash val="sysDot"/>
                <a:round/>
                <a:headEnd type="none" w="med" len="med"/>
                <a:tailEnd type="none" w="med" len="med"/>
              </a:ln>
              <a:effectLst/>
            </p:spPr>
          </p:cxnSp>
        </p:grpSp>
        <p:grpSp>
          <p:nvGrpSpPr>
            <p:cNvPr id="9" name="Group 76"/>
            <p:cNvGrpSpPr/>
            <p:nvPr/>
          </p:nvGrpSpPr>
          <p:grpSpPr>
            <a:xfrm>
              <a:off x="2294626" y="2057400"/>
              <a:ext cx="2198508" cy="2216872"/>
              <a:chOff x="2294626" y="2057400"/>
              <a:chExt cx="2198508" cy="2216872"/>
            </a:xfrm>
          </p:grpSpPr>
          <p:pic>
            <p:nvPicPr>
              <p:cNvPr id="82" name="Picture 7"/>
              <p:cNvPicPr>
                <a:picLocks noChangeAspect="1" noChangeArrowheads="1"/>
              </p:cNvPicPr>
              <p:nvPr/>
            </p:nvPicPr>
            <p:blipFill>
              <a:blip r:embed="rId6" cstate="print"/>
              <a:srcRect l="15429" t="4571" r="15429" b="4571"/>
              <a:stretch>
                <a:fillRect/>
              </a:stretch>
            </p:blipFill>
            <p:spPr bwMode="auto">
              <a:xfrm>
                <a:off x="2359166" y="2057400"/>
                <a:ext cx="2133968" cy="2103120"/>
              </a:xfrm>
              <a:prstGeom prst="rect">
                <a:avLst/>
              </a:prstGeom>
              <a:noFill/>
              <a:ln w="12700">
                <a:solidFill>
                  <a:schemeClr val="tx1"/>
                </a:solidFill>
              </a:ln>
              <a:effectLst>
                <a:outerShdw blurRad="50800" dist="38100" dir="18900000" algn="bl" rotWithShape="0">
                  <a:prstClr val="black">
                    <a:alpha val="40000"/>
                  </a:prstClr>
                </a:outerShdw>
              </a:effectLst>
            </p:spPr>
          </p:pic>
          <p:sp>
            <p:nvSpPr>
              <p:cNvPr id="83" name="TextBox 82"/>
              <p:cNvSpPr txBox="1"/>
              <p:nvPr/>
            </p:nvSpPr>
            <p:spPr>
              <a:xfrm>
                <a:off x="2294626" y="3751052"/>
                <a:ext cx="941283" cy="523220"/>
              </a:xfrm>
              <a:prstGeom prst="rect">
                <a:avLst/>
              </a:prstGeom>
              <a:noFill/>
            </p:spPr>
            <p:txBody>
              <a:bodyPr wrap="none" rtlCol="0">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VPLs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10" name="Group 75"/>
            <p:cNvGrpSpPr/>
            <p:nvPr/>
          </p:nvGrpSpPr>
          <p:grpSpPr>
            <a:xfrm>
              <a:off x="-17252" y="2057400"/>
              <a:ext cx="2224386" cy="2216872"/>
              <a:chOff x="-17252" y="2057400"/>
              <a:chExt cx="2224386" cy="2216872"/>
            </a:xfrm>
          </p:grpSpPr>
          <p:pic>
            <p:nvPicPr>
              <p:cNvPr id="80" name="Picture 6"/>
              <p:cNvPicPr>
                <a:picLocks noChangeAspect="1" noChangeArrowheads="1"/>
              </p:cNvPicPr>
              <p:nvPr/>
            </p:nvPicPr>
            <p:blipFill>
              <a:blip r:embed="rId7" cstate="print"/>
              <a:srcRect l="15429" t="4571" r="15429" b="4571"/>
              <a:stretch>
                <a:fillRect/>
              </a:stretch>
            </p:blipFill>
            <p:spPr bwMode="auto">
              <a:xfrm>
                <a:off x="73166" y="2057400"/>
                <a:ext cx="2133968" cy="2103120"/>
              </a:xfrm>
              <a:prstGeom prst="rect">
                <a:avLst/>
              </a:prstGeom>
              <a:noFill/>
              <a:ln w="12700">
                <a:solidFill>
                  <a:schemeClr val="tx1"/>
                </a:solidFill>
              </a:ln>
              <a:effectLst>
                <a:outerShdw blurRad="50800" dist="38100" dir="18900000" algn="bl" rotWithShape="0">
                  <a:prstClr val="black">
                    <a:alpha val="40000"/>
                  </a:prstClr>
                </a:outerShdw>
              </a:effectLst>
            </p:spPr>
          </p:pic>
          <p:sp>
            <p:nvSpPr>
              <p:cNvPr id="81" name="TextBox 80"/>
              <p:cNvSpPr txBox="1"/>
              <p:nvPr/>
            </p:nvSpPr>
            <p:spPr>
              <a:xfrm>
                <a:off x="-17252" y="3751052"/>
                <a:ext cx="1596912" cy="523220"/>
              </a:xfrm>
              <a:prstGeom prst="rect">
                <a:avLst/>
              </a:prstGeom>
              <a:noFill/>
            </p:spPr>
            <p:txBody>
              <a:bodyPr wrap="none" rtlCol="0">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reference</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11" name="Group 48"/>
            <p:cNvGrpSpPr/>
            <p:nvPr/>
          </p:nvGrpSpPr>
          <p:grpSpPr>
            <a:xfrm>
              <a:off x="1846052" y="2375488"/>
              <a:ext cx="914400" cy="1569660"/>
              <a:chOff x="4138550" y="4424550"/>
              <a:chExt cx="914400" cy="1569660"/>
            </a:xfrm>
            <a:effectLst>
              <a:outerShdw blurRad="63500" sx="102000" sy="102000" algn="ctr" rotWithShape="0">
                <a:prstClr val="black">
                  <a:alpha val="40000"/>
                </a:prstClr>
              </a:outerShdw>
            </a:effectLst>
          </p:grpSpPr>
          <p:sp>
            <p:nvSpPr>
              <p:cNvPr id="78" name="TextBox 77"/>
              <p:cNvSpPr txBox="1"/>
              <p:nvPr/>
            </p:nvSpPr>
            <p:spPr>
              <a:xfrm>
                <a:off x="4138550" y="4424550"/>
                <a:ext cx="914400" cy="1569660"/>
              </a:xfrm>
              <a:prstGeom prst="rect">
                <a:avLst/>
              </a:prstGeom>
              <a:noFill/>
              <a:ln>
                <a:noFill/>
              </a:ln>
            </p:spPr>
            <p:txBody>
              <a:bodyPr wrap="square" rtlCol="0">
                <a:spAutoFit/>
              </a:bodyPr>
              <a:lstStyle/>
              <a:p>
                <a:r>
                  <a:rPr lang="en-US" sz="9000" dirty="0" smtClean="0">
                    <a:solidFill>
                      <a:srgbClr val="FF4000"/>
                    </a:solidFill>
                    <a:effectLst>
                      <a:outerShdw blurRad="63500" sx="102000" sy="102000" algn="ctr" rotWithShape="0">
                        <a:prstClr val="black">
                          <a:alpha val="40000"/>
                        </a:prstClr>
                      </a:outerShdw>
                    </a:effectLst>
                    <a:latin typeface="Arial"/>
                    <a:cs typeface="Arial"/>
                  </a:rPr>
                  <a:t>≡</a:t>
                </a:r>
                <a:r>
                  <a:rPr lang="en-US" sz="9600" dirty="0" smtClean="0">
                    <a:solidFill>
                      <a:srgbClr val="FF4000"/>
                    </a:solidFill>
                    <a:effectLst>
                      <a:outerShdw blurRad="63500" sx="102000" sy="102000" algn="ctr" rotWithShape="0">
                        <a:prstClr val="black">
                          <a:alpha val="40000"/>
                        </a:prstClr>
                      </a:outerShdw>
                    </a:effectLst>
                    <a:latin typeface="Arial"/>
                    <a:cs typeface="Arial"/>
                  </a:rPr>
                  <a:t> </a:t>
                </a:r>
                <a:endParaRPr lang="en-US" sz="9600" dirty="0">
                  <a:solidFill>
                    <a:srgbClr val="FF4000"/>
                  </a:solidFill>
                  <a:effectLst>
                    <a:outerShdw blurRad="63500" sx="102000" sy="102000" algn="ctr" rotWithShape="0">
                      <a:prstClr val="black">
                        <a:alpha val="40000"/>
                      </a:prstClr>
                    </a:outerShdw>
                  </a:effectLst>
                </a:endParaRPr>
              </a:p>
            </p:txBody>
          </p:sp>
          <p:cxnSp>
            <p:nvCxnSpPr>
              <p:cNvPr id="79" name="Straight Connector 78"/>
              <p:cNvCxnSpPr/>
              <p:nvPr/>
            </p:nvCxnSpPr>
            <p:spPr bwMode="auto">
              <a:xfrm rot="5400000">
                <a:off x="4072474" y="4994968"/>
                <a:ext cx="1019658" cy="430306"/>
              </a:xfrm>
              <a:prstGeom prst="line">
                <a:avLst/>
              </a:prstGeom>
              <a:solidFill>
                <a:schemeClr val="accent1"/>
              </a:solidFill>
              <a:ln w="101600" cap="flat" cmpd="sng" algn="ctr">
                <a:solidFill>
                  <a:srgbClr val="FF4000"/>
                </a:solidFill>
                <a:prstDash val="solid"/>
                <a:round/>
                <a:headEnd type="none" w="med" len="med"/>
                <a:tailEnd type="none" w="med" len="med"/>
              </a:ln>
              <a:effectLst/>
            </p:spPr>
          </p:cxnSp>
        </p:grpSp>
      </p:grpSp>
      <p:grpSp>
        <p:nvGrpSpPr>
          <p:cNvPr id="12" name="Group 60"/>
          <p:cNvGrpSpPr/>
          <p:nvPr/>
        </p:nvGrpSpPr>
        <p:grpSpPr>
          <a:xfrm>
            <a:off x="287548" y="4434403"/>
            <a:ext cx="5119693" cy="2235139"/>
            <a:chOff x="-17252" y="4434403"/>
            <a:chExt cx="5119693" cy="2235139"/>
          </a:xfrm>
        </p:grpSpPr>
        <p:grpSp>
          <p:nvGrpSpPr>
            <p:cNvPr id="13" name="Group 73"/>
            <p:cNvGrpSpPr/>
            <p:nvPr/>
          </p:nvGrpSpPr>
          <p:grpSpPr>
            <a:xfrm>
              <a:off x="2294626" y="4450080"/>
              <a:ext cx="2201567" cy="2219462"/>
              <a:chOff x="2294626" y="4450080"/>
              <a:chExt cx="2201567" cy="2219462"/>
            </a:xfrm>
          </p:grpSpPr>
          <p:pic>
            <p:nvPicPr>
              <p:cNvPr id="71" name="Picture 8"/>
              <p:cNvPicPr>
                <a:picLocks noChangeAspect="1" noChangeArrowheads="1"/>
              </p:cNvPicPr>
              <p:nvPr/>
            </p:nvPicPr>
            <p:blipFill>
              <a:blip r:embed="rId8" cstate="print"/>
              <a:srcRect l="15429" t="4571" r="15429" b="4571"/>
              <a:stretch>
                <a:fillRect/>
              </a:stretch>
            </p:blipFill>
            <p:spPr bwMode="auto">
              <a:xfrm>
                <a:off x="2362200" y="4450080"/>
                <a:ext cx="2133993" cy="2103120"/>
              </a:xfrm>
              <a:prstGeom prst="rect">
                <a:avLst/>
              </a:prstGeom>
              <a:noFill/>
              <a:ln w="12700">
                <a:solidFill>
                  <a:schemeClr val="tx1"/>
                </a:solidFill>
              </a:ln>
              <a:effectLst>
                <a:outerShdw blurRad="50800" dist="38100" dir="18900000" algn="bl" rotWithShape="0">
                  <a:prstClr val="black">
                    <a:alpha val="40000"/>
                  </a:prstClr>
                </a:outerShdw>
              </a:effectLst>
            </p:spPr>
          </p:pic>
          <p:sp>
            <p:nvSpPr>
              <p:cNvPr id="72" name="TextBox 71"/>
              <p:cNvSpPr txBox="1"/>
              <p:nvPr/>
            </p:nvSpPr>
            <p:spPr>
              <a:xfrm>
                <a:off x="2294626" y="6146322"/>
                <a:ext cx="941283" cy="523220"/>
              </a:xfrm>
              <a:prstGeom prst="rect">
                <a:avLst/>
              </a:prstGeom>
              <a:noFill/>
            </p:spPr>
            <p:txBody>
              <a:bodyPr wrap="none" rtlCol="0">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VPLs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14" name="Group 74"/>
            <p:cNvGrpSpPr/>
            <p:nvPr/>
          </p:nvGrpSpPr>
          <p:grpSpPr>
            <a:xfrm>
              <a:off x="-17252" y="4450080"/>
              <a:ext cx="2227433" cy="2219462"/>
              <a:chOff x="-17252" y="4450080"/>
              <a:chExt cx="2227433" cy="2219462"/>
            </a:xfrm>
          </p:grpSpPr>
          <p:pic>
            <p:nvPicPr>
              <p:cNvPr id="69" name="Picture 9"/>
              <p:cNvPicPr>
                <a:picLocks noChangeAspect="1" noChangeArrowheads="1"/>
              </p:cNvPicPr>
              <p:nvPr/>
            </p:nvPicPr>
            <p:blipFill>
              <a:blip r:embed="rId9" cstate="print"/>
              <a:srcRect l="15429" t="4571" r="15429" b="4571"/>
              <a:stretch>
                <a:fillRect/>
              </a:stretch>
            </p:blipFill>
            <p:spPr bwMode="auto">
              <a:xfrm>
                <a:off x="76200" y="4450080"/>
                <a:ext cx="2133981" cy="2103120"/>
              </a:xfrm>
              <a:prstGeom prst="rect">
                <a:avLst/>
              </a:prstGeom>
              <a:noFill/>
              <a:ln w="12700">
                <a:solidFill>
                  <a:schemeClr val="tx1"/>
                </a:solidFill>
              </a:ln>
              <a:effectLst>
                <a:outerShdw blurRad="50800" dist="38100" dir="18900000" algn="bl" rotWithShape="0">
                  <a:prstClr val="black">
                    <a:alpha val="40000"/>
                  </a:prstClr>
                </a:outerShdw>
              </a:effectLst>
            </p:spPr>
          </p:pic>
          <p:sp>
            <p:nvSpPr>
              <p:cNvPr id="70" name="TextBox 69"/>
              <p:cNvSpPr txBox="1"/>
              <p:nvPr/>
            </p:nvSpPr>
            <p:spPr>
              <a:xfrm>
                <a:off x="-17252" y="6146322"/>
                <a:ext cx="1596912" cy="523220"/>
              </a:xfrm>
              <a:prstGeom prst="rect">
                <a:avLst/>
              </a:prstGeom>
              <a:noFill/>
            </p:spPr>
            <p:txBody>
              <a:bodyPr wrap="none" rtlCol="0">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reference</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64" name="TextBox 63"/>
            <p:cNvSpPr txBox="1"/>
            <p:nvPr/>
          </p:nvSpPr>
          <p:spPr>
            <a:xfrm>
              <a:off x="1846052" y="4800600"/>
              <a:ext cx="914400" cy="1477328"/>
            </a:xfrm>
            <a:prstGeom prst="rect">
              <a:avLst/>
            </a:prstGeom>
            <a:noFill/>
          </p:spPr>
          <p:txBody>
            <a:bodyPr wrap="square" rtlCol="0">
              <a:spAutoFit/>
            </a:bodyPr>
            <a:lstStyle/>
            <a:p>
              <a:r>
                <a:rPr lang="en-US" sz="9000" dirty="0" smtClean="0">
                  <a:solidFill>
                    <a:srgbClr val="40C080"/>
                  </a:solidFill>
                  <a:effectLst>
                    <a:outerShdw blurRad="63500" sx="102000" sy="102000" algn="ctr" rotWithShape="0">
                      <a:prstClr val="black">
                        <a:alpha val="40000"/>
                      </a:prstClr>
                    </a:outerShdw>
                  </a:effectLst>
                  <a:latin typeface="Arial"/>
                  <a:cs typeface="Arial"/>
                </a:rPr>
                <a:t>≡ </a:t>
              </a:r>
              <a:endParaRPr lang="en-US" sz="9000" dirty="0">
                <a:solidFill>
                  <a:srgbClr val="40C080"/>
                </a:solidFill>
                <a:effectLst>
                  <a:outerShdw blurRad="63500" sx="102000" sy="102000" algn="ctr" rotWithShape="0">
                    <a:prstClr val="black">
                      <a:alpha val="40000"/>
                    </a:prstClr>
                  </a:outerShdw>
                </a:effectLst>
              </a:endParaRPr>
            </a:p>
          </p:txBody>
        </p:sp>
        <p:grpSp>
          <p:nvGrpSpPr>
            <p:cNvPr id="16" name="Group 43"/>
            <p:cNvGrpSpPr/>
            <p:nvPr/>
          </p:nvGrpSpPr>
          <p:grpSpPr>
            <a:xfrm>
              <a:off x="4492841" y="4434403"/>
              <a:ext cx="609600" cy="2133592"/>
              <a:chOff x="4492841" y="4434403"/>
              <a:chExt cx="609600" cy="2133592"/>
            </a:xfrm>
          </p:grpSpPr>
          <p:cxnSp>
            <p:nvCxnSpPr>
              <p:cNvPr id="66" name="Straight Connector 65"/>
              <p:cNvCxnSpPr>
                <a:stCxn id="67" idx="1"/>
              </p:cNvCxnSpPr>
              <p:nvPr/>
            </p:nvCxnSpPr>
            <p:spPr bwMode="auto">
              <a:xfrm rot="10800000" flipV="1">
                <a:off x="4492841" y="5871099"/>
                <a:ext cx="228600" cy="696896"/>
              </a:xfrm>
              <a:prstGeom prst="line">
                <a:avLst/>
              </a:prstGeom>
              <a:solidFill>
                <a:schemeClr val="accent1"/>
              </a:solidFill>
              <a:ln w="12700" cap="flat" cmpd="sng" algn="ctr">
                <a:solidFill>
                  <a:schemeClr val="tx1"/>
                </a:solidFill>
                <a:prstDash val="sysDot"/>
                <a:round/>
                <a:headEnd type="none" w="med" len="med"/>
                <a:tailEnd type="none" w="med" len="med"/>
              </a:ln>
              <a:effectLst/>
            </p:spPr>
          </p:cxnSp>
          <p:sp>
            <p:nvSpPr>
              <p:cNvPr id="67" name="Rectangle 66"/>
              <p:cNvSpPr/>
              <p:nvPr/>
            </p:nvSpPr>
            <p:spPr bwMode="auto">
              <a:xfrm>
                <a:off x="4721441" y="5826710"/>
                <a:ext cx="381000" cy="8877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68" name="Straight Connector 67"/>
              <p:cNvCxnSpPr>
                <a:stCxn id="67" idx="1"/>
              </p:cNvCxnSpPr>
              <p:nvPr/>
            </p:nvCxnSpPr>
            <p:spPr bwMode="auto">
              <a:xfrm rot="10800000">
                <a:off x="4492841" y="4434403"/>
                <a:ext cx="228600" cy="1436697"/>
              </a:xfrm>
              <a:prstGeom prst="line">
                <a:avLst/>
              </a:prstGeom>
              <a:solidFill>
                <a:schemeClr val="accent1"/>
              </a:solidFill>
              <a:ln w="12700" cap="flat" cmpd="sng" algn="ctr">
                <a:solidFill>
                  <a:schemeClr val="tx1"/>
                </a:solidFill>
                <a:prstDash val="sysDot"/>
                <a:round/>
                <a:headEnd type="none" w="med" len="med"/>
                <a:tailEnd type="none" w="med" len="med"/>
              </a:ln>
              <a:effectLst/>
            </p:spPr>
          </p:cxnSp>
        </p:grpSp>
      </p:grpSp>
      <p:sp>
        <p:nvSpPr>
          <p:cNvPr id="28" name="Down Arrow 27"/>
          <p:cNvSpPr/>
          <p:nvPr/>
        </p:nvSpPr>
        <p:spPr bwMode="auto">
          <a:xfrm>
            <a:off x="7908068" y="2719346"/>
            <a:ext cx="569181" cy="4055165"/>
          </a:xfrm>
          <a:prstGeom prst="downArrow">
            <a:avLst>
              <a:gd name="adj1" fmla="val 50000"/>
              <a:gd name="adj2" fmla="val 74480"/>
            </a:avLst>
          </a:prstGeom>
          <a:gradFill flip="none" rotWithShape="1">
            <a:gsLst>
              <a:gs pos="10000">
                <a:srgbClr val="FF4000"/>
              </a:gs>
              <a:gs pos="80000">
                <a:srgbClr val="40C080"/>
              </a:gs>
            </a:gsLst>
            <a:lin ang="3600000" scaled="0"/>
            <a:tileRect/>
          </a:gradFill>
          <a:ln w="38100">
            <a:solidFill>
              <a:schemeClr val="tx1"/>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chemeClr val="bg1"/>
              </a:solidFill>
              <a:latin typeface="Arial" charset="0"/>
            </a:endParaRPr>
          </a:p>
        </p:txBody>
      </p:sp>
      <p:sp>
        <p:nvSpPr>
          <p:cNvPr id="52" name="Rectangle 51"/>
          <p:cNvSpPr/>
          <p:nvPr/>
        </p:nvSpPr>
        <p:spPr bwMode="auto">
          <a:xfrm>
            <a:off x="5083970" y="3522428"/>
            <a:ext cx="259554" cy="216135"/>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5" name="Rectangle 54"/>
          <p:cNvSpPr/>
          <p:nvPr/>
        </p:nvSpPr>
        <p:spPr bwMode="auto">
          <a:xfrm>
            <a:off x="5083970" y="2638985"/>
            <a:ext cx="259554" cy="216135"/>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8" name="Rectangle 57"/>
          <p:cNvSpPr/>
          <p:nvPr/>
        </p:nvSpPr>
        <p:spPr bwMode="auto">
          <a:xfrm>
            <a:off x="5083970" y="4398728"/>
            <a:ext cx="259554" cy="20661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1" name="Rectangle 60"/>
          <p:cNvSpPr/>
          <p:nvPr/>
        </p:nvSpPr>
        <p:spPr bwMode="auto">
          <a:xfrm>
            <a:off x="5083970" y="5265503"/>
            <a:ext cx="259554" cy="20661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5" name="Rectangle 64"/>
          <p:cNvSpPr/>
          <p:nvPr/>
        </p:nvSpPr>
        <p:spPr bwMode="auto">
          <a:xfrm>
            <a:off x="5083970" y="6141803"/>
            <a:ext cx="259554" cy="20661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405" name="Straight Arrow Connector 404"/>
          <p:cNvCxnSpPr/>
          <p:nvPr/>
        </p:nvCxnSpPr>
        <p:spPr bwMode="auto">
          <a:xfrm rot="10800000">
            <a:off x="4191000" y="3886200"/>
            <a:ext cx="2438400" cy="685800"/>
          </a:xfrm>
          <a:prstGeom prst="straightConnector1">
            <a:avLst/>
          </a:prstGeom>
          <a:solidFill>
            <a:schemeClr val="accent1"/>
          </a:solidFill>
          <a:ln w="38100" cap="flat" cmpd="sng" algn="ctr">
            <a:solidFill>
              <a:srgbClr val="FFC000"/>
            </a:solidFill>
            <a:prstDash val="solid"/>
            <a:round/>
            <a:headEnd type="none" w="med" len="med"/>
            <a:tailEnd type="arrow"/>
          </a:ln>
          <a:effectLst>
            <a:outerShdw blurRad="63500" sx="102000" sy="102000" algn="ctr" rotWithShape="0">
              <a:prstClr val="black">
                <a:alpha val="40000"/>
              </a:prstClr>
            </a:outerShdw>
          </a:effectLst>
        </p:spPr>
      </p:cxnSp>
      <p:sp>
        <p:nvSpPr>
          <p:cNvPr id="407" name="TextBox 406"/>
          <p:cNvSpPr txBox="1"/>
          <p:nvPr/>
        </p:nvSpPr>
        <p:spPr>
          <a:xfrm rot="961288">
            <a:off x="5297765" y="3897106"/>
            <a:ext cx="1233030" cy="461665"/>
          </a:xfrm>
          <a:prstGeom prst="rect">
            <a:avLst/>
          </a:prstGeom>
          <a:noFill/>
        </p:spPr>
        <p:txBody>
          <a:bodyPr wrap="none" rtlCol="0">
            <a:spAutoFit/>
          </a:bodyPr>
          <a:lstStyle/>
          <a:p>
            <a:r>
              <a:rPr lang="en-US" sz="2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artifacts</a:t>
            </a:r>
            <a:endParaRPr lang="en-US" sz="2400" dirty="0">
              <a:ln w="18415" cmpd="sng">
                <a:solidFill>
                  <a:srgbClr val="FFC000"/>
                </a:solidFill>
                <a:prstDash val="solid"/>
              </a:ln>
              <a:solidFill>
                <a:srgbClr val="FFC000"/>
              </a:solidFill>
              <a:effectLst>
                <a:outerShdw blurRad="63500" dir="3600000" algn="tl" rotWithShape="0">
                  <a:srgbClr val="000000">
                    <a:alpha val="70000"/>
                  </a:srgbClr>
                </a:outerShdw>
              </a:effectLst>
            </a:endParaRPr>
          </a:p>
        </p:txBody>
      </p:sp>
      <p:cxnSp>
        <p:nvCxnSpPr>
          <p:cNvPr id="408" name="Straight Arrow Connector 407"/>
          <p:cNvCxnSpPr/>
          <p:nvPr/>
        </p:nvCxnSpPr>
        <p:spPr bwMode="auto">
          <a:xfrm rot="11642928">
            <a:off x="1676400" y="1981200"/>
            <a:ext cx="1447800" cy="609600"/>
          </a:xfrm>
          <a:prstGeom prst="straightConnector1">
            <a:avLst/>
          </a:prstGeom>
          <a:solidFill>
            <a:schemeClr val="accent1"/>
          </a:solidFill>
          <a:ln w="38100" cap="flat" cmpd="sng" algn="ctr">
            <a:solidFill>
              <a:srgbClr val="FFC000"/>
            </a:solidFill>
            <a:prstDash val="solid"/>
            <a:round/>
            <a:headEnd type="arrow" w="med" len="med"/>
            <a:tailEnd type="none" w="med" len="med"/>
          </a:ln>
          <a:effectLst>
            <a:outerShdw blurRad="63500" sx="102000" sy="102000" algn="ctr" rotWithShape="0">
              <a:prstClr val="black">
                <a:alpha val="40000"/>
              </a:prstClr>
            </a:outerShdw>
          </a:effectLst>
        </p:spPr>
      </p:cxnSp>
      <p:sp>
        <p:nvSpPr>
          <p:cNvPr id="409" name="TextBox 408"/>
          <p:cNvSpPr txBox="1"/>
          <p:nvPr/>
        </p:nvSpPr>
        <p:spPr>
          <a:xfrm rot="2249169">
            <a:off x="1869272" y="1832321"/>
            <a:ext cx="1233030" cy="461665"/>
          </a:xfrm>
          <a:prstGeom prst="rect">
            <a:avLst/>
          </a:prstGeom>
          <a:noFill/>
        </p:spPr>
        <p:txBody>
          <a:bodyPr wrap="none" rtlCol="0">
            <a:spAutoFit/>
          </a:bodyPr>
          <a:lstStyle/>
          <a:p>
            <a:r>
              <a:rPr lang="en-US" sz="2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artifacts</a:t>
            </a:r>
            <a:endParaRPr lang="en-US" sz="2400" dirty="0">
              <a:ln w="18415" cmpd="sng">
                <a:solidFill>
                  <a:srgbClr val="FFC000"/>
                </a:solidFill>
                <a:prstDash val="solid"/>
              </a:ln>
              <a:solidFill>
                <a:srgbClr val="FFC000"/>
              </a:solidFill>
              <a:effectLst>
                <a:outerShdw blurRad="63500" dir="3600000" algn="tl" rotWithShape="0">
                  <a:srgbClr val="000000">
                    <a:alpha val="70000"/>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1000"/>
                                        <p:tgtEl>
                                          <p:spTgt spid="12"/>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09"/>
                                        </p:tgtEl>
                                        <p:attrNameLst>
                                          <p:attrName>style.visibility</p:attrName>
                                        </p:attrNameLst>
                                      </p:cBhvr>
                                      <p:to>
                                        <p:strVal val="visible"/>
                                      </p:to>
                                    </p:set>
                                    <p:animEffect transition="in" filter="fade">
                                      <p:cBhvr>
                                        <p:cTn id="14" dur="500"/>
                                        <p:tgtEl>
                                          <p:spTgt spid="409"/>
                                        </p:tgtEl>
                                      </p:cBhvr>
                                    </p:animEffect>
                                  </p:childTnLst>
                                </p:cTn>
                              </p:par>
                              <p:par>
                                <p:cTn id="15" presetID="10" presetClass="entr" presetSubtype="0" fill="hold" nodeType="withEffect">
                                  <p:stCondLst>
                                    <p:cond delay="0"/>
                                  </p:stCondLst>
                                  <p:childTnLst>
                                    <p:set>
                                      <p:cBhvr>
                                        <p:cTn id="16" dur="1" fill="hold">
                                          <p:stCondLst>
                                            <p:cond delay="0"/>
                                          </p:stCondLst>
                                        </p:cTn>
                                        <p:tgtEl>
                                          <p:spTgt spid="408"/>
                                        </p:tgtEl>
                                        <p:attrNameLst>
                                          <p:attrName>style.visibility</p:attrName>
                                        </p:attrNameLst>
                                      </p:cBhvr>
                                      <p:to>
                                        <p:strVal val="visible"/>
                                      </p:to>
                                    </p:set>
                                    <p:animEffect transition="in" filter="fade">
                                      <p:cBhvr>
                                        <p:cTn id="17" dur="500"/>
                                        <p:tgtEl>
                                          <p:spTgt spid="40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07"/>
                                        </p:tgtEl>
                                        <p:attrNameLst>
                                          <p:attrName>style.visibility</p:attrName>
                                        </p:attrNameLst>
                                      </p:cBhvr>
                                      <p:to>
                                        <p:strVal val="visible"/>
                                      </p:to>
                                    </p:set>
                                    <p:animEffect transition="in" filter="fade">
                                      <p:cBhvr>
                                        <p:cTn id="20" dur="500"/>
                                        <p:tgtEl>
                                          <p:spTgt spid="407"/>
                                        </p:tgtEl>
                                      </p:cBhvr>
                                    </p:animEffect>
                                  </p:childTnLst>
                                </p:cTn>
                              </p:par>
                              <p:par>
                                <p:cTn id="21" presetID="10" presetClass="entr" presetSubtype="0" fill="hold" nodeType="withEffect">
                                  <p:stCondLst>
                                    <p:cond delay="0"/>
                                  </p:stCondLst>
                                  <p:childTnLst>
                                    <p:set>
                                      <p:cBhvr>
                                        <p:cTn id="22" dur="1" fill="hold">
                                          <p:stCondLst>
                                            <p:cond delay="0"/>
                                          </p:stCondLst>
                                        </p:cTn>
                                        <p:tgtEl>
                                          <p:spTgt spid="405"/>
                                        </p:tgtEl>
                                        <p:attrNameLst>
                                          <p:attrName>style.visibility</p:attrName>
                                        </p:attrNameLst>
                                      </p:cBhvr>
                                      <p:to>
                                        <p:strVal val="visible"/>
                                      </p:to>
                                    </p:set>
                                    <p:animEffect transition="in" filter="fade">
                                      <p:cBhvr>
                                        <p:cTn id="23" dur="5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0"/>
      <p:bldP spid="40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36</a:t>
            </a:fld>
            <a:endParaRPr lang="en-US" dirty="0">
              <a:solidFill>
                <a:srgbClr val="FFFFFF"/>
              </a:solidFill>
            </a:endParaRPr>
          </a:p>
        </p:txBody>
      </p:sp>
      <p:sp>
        <p:nvSpPr>
          <p:cNvPr id="4" name="Title 3"/>
          <p:cNvSpPr>
            <a:spLocks noGrp="1"/>
          </p:cNvSpPr>
          <p:nvPr>
            <p:ph type="title"/>
          </p:nvPr>
        </p:nvSpPr>
        <p:spPr/>
        <p:txBody>
          <a:bodyPr/>
          <a:lstStyle/>
          <a:p>
            <a:r>
              <a:rPr lang="en-US" dirty="0" smtClean="0"/>
              <a:t>Trends – Illumination</a:t>
            </a:r>
            <a:endParaRPr lang="en-US" dirty="0"/>
          </a:p>
        </p:txBody>
      </p:sp>
      <p:pic>
        <p:nvPicPr>
          <p:cNvPr id="5" name="Picture 2"/>
          <p:cNvPicPr>
            <a:picLocks noChangeAspect="1" noChangeArrowheads="1"/>
          </p:cNvPicPr>
          <p:nvPr/>
        </p:nvPicPr>
        <p:blipFill>
          <a:blip r:embed="rId3" cstate="print"/>
          <a:srcRect/>
          <a:stretch>
            <a:fillRect/>
          </a:stretch>
        </p:blipFill>
        <p:spPr bwMode="auto">
          <a:xfrm>
            <a:off x="463460" y="3240024"/>
            <a:ext cx="4001678" cy="32004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4680626" y="3240024"/>
            <a:ext cx="4001678" cy="3200400"/>
          </a:xfrm>
          <a:prstGeom prst="rect">
            <a:avLst/>
          </a:prstGeom>
          <a:noFill/>
          <a:ln w="9525">
            <a:noFill/>
            <a:miter lim="800000"/>
            <a:headEnd/>
            <a:tailEnd/>
          </a:ln>
        </p:spPr>
      </p:pic>
      <p:sp>
        <p:nvSpPr>
          <p:cNvPr id="7" name="TextBox 6"/>
          <p:cNvSpPr txBox="1"/>
          <p:nvPr/>
        </p:nvSpPr>
        <p:spPr>
          <a:xfrm>
            <a:off x="1287535" y="6328237"/>
            <a:ext cx="2353529" cy="569387"/>
          </a:xfrm>
          <a:prstGeom prst="rect">
            <a:avLst/>
          </a:prstGeom>
          <a:noFill/>
        </p:spPr>
        <p:txBody>
          <a:bodyPr wrap="none" rtlCol="0">
            <a:spAutoFit/>
          </a:bodyPr>
          <a:lstStyle/>
          <a:p>
            <a:r>
              <a:rPr lang="en-US" sz="3100" dirty="0" smtClean="0"/>
              <a:t>indirect-only</a:t>
            </a:r>
            <a:endParaRPr lang="en-US" sz="3100" dirty="0"/>
          </a:p>
        </p:txBody>
      </p:sp>
      <p:sp>
        <p:nvSpPr>
          <p:cNvPr id="8" name="TextBox 7"/>
          <p:cNvSpPr txBox="1"/>
          <p:nvPr/>
        </p:nvSpPr>
        <p:spPr>
          <a:xfrm>
            <a:off x="5048646" y="6328237"/>
            <a:ext cx="3265638" cy="569387"/>
          </a:xfrm>
          <a:prstGeom prst="rect">
            <a:avLst/>
          </a:prstGeom>
          <a:noFill/>
        </p:spPr>
        <p:txBody>
          <a:bodyPr wrap="none" rtlCol="0">
            <a:spAutoFit/>
          </a:bodyPr>
          <a:lstStyle/>
          <a:p>
            <a:r>
              <a:rPr lang="en-US" sz="3100" dirty="0" smtClean="0"/>
              <a:t>direct-and-indirect</a:t>
            </a:r>
            <a:endParaRPr lang="en-US" sz="3100" dirty="0"/>
          </a:p>
        </p:txBody>
      </p:sp>
      <p:sp>
        <p:nvSpPr>
          <p:cNvPr id="2" name="Content Placeholder 1"/>
          <p:cNvSpPr>
            <a:spLocks noGrp="1"/>
          </p:cNvSpPr>
          <p:nvPr>
            <p:ph idx="1"/>
          </p:nvPr>
        </p:nvSpPr>
        <p:spPr>
          <a:xfrm>
            <a:off x="457200" y="1143000"/>
            <a:ext cx="8229600" cy="5410200"/>
          </a:xfrm>
        </p:spPr>
        <p:txBody>
          <a:bodyPr/>
          <a:lstStyle/>
          <a:p>
            <a:r>
              <a:rPr lang="en-US" dirty="0" smtClean="0"/>
              <a:t>Does accurate direct illumination help preserve material appearance?</a:t>
            </a:r>
          </a:p>
          <a:p>
            <a:pPr lvl="1"/>
            <a:r>
              <a:rPr lang="en-US" dirty="0" smtClean="0"/>
              <a:t>No significant improvement measured</a:t>
            </a:r>
          </a:p>
          <a:p>
            <a:pPr lvl="1"/>
            <a:r>
              <a:rPr lang="en-US" dirty="0" smtClean="0"/>
              <a:t>Further investigation needed</a:t>
            </a: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1"/>
            <a:ext cx="8229600" cy="5562600"/>
          </a:xfrm>
        </p:spPr>
        <p:txBody>
          <a:bodyPr/>
          <a:lstStyle/>
          <a:p>
            <a:pPr marL="514350" indent="-514350">
              <a:buFont typeface="+mj-lt"/>
              <a:buAutoNum type="arabicPeriod"/>
            </a:pPr>
            <a:r>
              <a:rPr lang="en-US" dirty="0" smtClean="0"/>
              <a:t>Real-world </a:t>
            </a:r>
            <a:br>
              <a:rPr lang="en-US" dirty="0" smtClean="0"/>
            </a:br>
            <a:r>
              <a:rPr lang="en-US" dirty="0" smtClean="0"/>
              <a:t>geometry</a:t>
            </a:r>
          </a:p>
          <a:p>
            <a:pPr lvl="1"/>
            <a:r>
              <a:rPr lang="en-US" dirty="0" smtClean="0"/>
              <a:t>Trends </a:t>
            </a:r>
            <a:br>
              <a:rPr lang="en-US" dirty="0" smtClean="0"/>
            </a:br>
            <a:r>
              <a:rPr lang="en-US" dirty="0" smtClean="0"/>
              <a:t>confirmed</a:t>
            </a:r>
          </a:p>
          <a:p>
            <a:endParaRPr lang="en-US" dirty="0" smtClean="0"/>
          </a:p>
          <a:p>
            <a:pPr marL="514350" indent="-514350">
              <a:buFont typeface="+mj-lt"/>
              <a:buAutoNum type="arabicPeriod" startAt="2"/>
            </a:pPr>
            <a:r>
              <a:rPr lang="en-US" dirty="0" smtClean="0"/>
              <a:t>New material (diffuse)</a:t>
            </a:r>
          </a:p>
          <a:p>
            <a:endParaRPr lang="en-US" dirty="0" smtClean="0"/>
          </a:p>
          <a:p>
            <a:endParaRPr lang="en-US" dirty="0" smtClean="0"/>
          </a:p>
          <a:p>
            <a:pPr marL="914400" lvl="1" indent="-514350"/>
            <a:r>
              <a:rPr lang="en-US" dirty="0" smtClean="0"/>
              <a:t>Most forgiving material</a:t>
            </a:r>
          </a:p>
          <a:p>
            <a:pPr marL="914400" lvl="1" indent="-514350"/>
            <a:r>
              <a:rPr lang="en-US" dirty="0" smtClean="0"/>
              <a:t>Need more than 1k VPL to achieve equivalence</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37</a:t>
            </a:fld>
            <a:endParaRPr lang="en-US" dirty="0">
              <a:solidFill>
                <a:srgbClr val="FFFFFF"/>
              </a:solidFill>
            </a:endParaRPr>
          </a:p>
        </p:txBody>
      </p:sp>
      <p:sp>
        <p:nvSpPr>
          <p:cNvPr id="4" name="Title 3"/>
          <p:cNvSpPr>
            <a:spLocks noGrp="1"/>
          </p:cNvSpPr>
          <p:nvPr>
            <p:ph type="title"/>
          </p:nvPr>
        </p:nvSpPr>
        <p:spPr/>
        <p:txBody>
          <a:bodyPr/>
          <a:lstStyle/>
          <a:p>
            <a:r>
              <a:rPr lang="en-US" dirty="0" smtClean="0"/>
              <a:t>Validation</a:t>
            </a:r>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3110778" y="1136075"/>
            <a:ext cx="5509825" cy="220980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1981200" y="4064928"/>
            <a:ext cx="6639403" cy="111667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5135563"/>
          </a:xfrm>
        </p:spPr>
        <p:txBody>
          <a:bodyPr/>
          <a:lstStyle/>
          <a:p>
            <a:endParaRPr lang="en-US" dirty="0" smtClean="0"/>
          </a:p>
          <a:p>
            <a:pPr>
              <a:buNone/>
            </a:pPr>
            <a:endParaRPr lang="en-US" dirty="0" smtClean="0"/>
          </a:p>
          <a:p>
            <a:r>
              <a:rPr lang="en-US" dirty="0" smtClean="0"/>
              <a:t>Per-object clamping</a:t>
            </a:r>
          </a:p>
          <a:p>
            <a:endParaRPr lang="en-US" dirty="0" smtClean="0"/>
          </a:p>
          <a:p>
            <a:r>
              <a:rPr lang="en-US" dirty="0" smtClean="0"/>
              <a:t>Luminance normalization</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38</a:t>
            </a:fld>
            <a:endParaRPr lang="en-US" dirty="0">
              <a:solidFill>
                <a:srgbClr val="FFFFFF"/>
              </a:solidFill>
            </a:endParaRPr>
          </a:p>
        </p:txBody>
      </p:sp>
      <p:sp>
        <p:nvSpPr>
          <p:cNvPr id="7" name="Title 3"/>
          <p:cNvSpPr>
            <a:spLocks noGrp="1"/>
          </p:cNvSpPr>
          <p:nvPr>
            <p:ph type="title"/>
          </p:nvPr>
        </p:nvSpPr>
        <p:spPr>
          <a:xfrm>
            <a:off x="228600" y="85725"/>
            <a:ext cx="8763000" cy="857250"/>
          </a:xfrm>
        </p:spPr>
        <p:txBody>
          <a:bodyPr/>
          <a:lstStyle/>
          <a:p>
            <a:r>
              <a:rPr lang="en-US" dirty="0" smtClean="0"/>
              <a:t>Applications</a:t>
            </a:r>
            <a:endParaRPr lang="en-US" dirty="0"/>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C:\devel\workspace\giperception\per_obj_clamping\stimulus\results\tonemapped\1compensation-all.png"/>
          <p:cNvPicPr>
            <a:picLocks noChangeAspect="1" noChangeArrowheads="1"/>
          </p:cNvPicPr>
          <p:nvPr/>
        </p:nvPicPr>
        <p:blipFill>
          <a:blip r:embed="rId3" cstate="print"/>
          <a:srcRect/>
          <a:stretch>
            <a:fillRect/>
          </a:stretch>
        </p:blipFill>
        <p:spPr bwMode="auto">
          <a:xfrm>
            <a:off x="6515100" y="3886200"/>
            <a:ext cx="2400300" cy="1800225"/>
          </a:xfrm>
          <a:prstGeom prst="rect">
            <a:avLst/>
          </a:prstGeom>
          <a:noFill/>
          <a:ln w="12700">
            <a:solidFill>
              <a:schemeClr val="tx1"/>
            </a:solidFill>
          </a:ln>
        </p:spPr>
      </p:pic>
      <p:pic>
        <p:nvPicPr>
          <p:cNvPr id="3076" name="Picture 4" descr="C:\devel\workspace\giperception\per_obj_clamping\stimulus\results\tonemapped\1compensation-all.png"/>
          <p:cNvPicPr>
            <a:picLocks noChangeAspect="1" noChangeArrowheads="1"/>
          </p:cNvPicPr>
          <p:nvPr/>
        </p:nvPicPr>
        <p:blipFill>
          <a:blip r:embed="rId3" cstate="print"/>
          <a:srcRect/>
          <a:stretch>
            <a:fillRect/>
          </a:stretch>
        </p:blipFill>
        <p:spPr bwMode="auto">
          <a:xfrm>
            <a:off x="6515100" y="1628775"/>
            <a:ext cx="2400300" cy="1800225"/>
          </a:xfrm>
          <a:prstGeom prst="rect">
            <a:avLst/>
          </a:prstGeom>
          <a:noFill/>
          <a:ln w="12700">
            <a:solidFill>
              <a:schemeClr val="tx1"/>
            </a:solidFill>
          </a:ln>
        </p:spPr>
      </p:pic>
      <p:sp>
        <p:nvSpPr>
          <p:cNvPr id="2" name="Content Placeholder 1"/>
          <p:cNvSpPr>
            <a:spLocks noGrp="1"/>
          </p:cNvSpPr>
          <p:nvPr>
            <p:ph idx="1"/>
          </p:nvPr>
        </p:nvSpPr>
        <p:spPr>
          <a:xfrm>
            <a:off x="457200" y="990600"/>
            <a:ext cx="8229600" cy="5135563"/>
          </a:xfrm>
        </p:spPr>
        <p:txBody>
          <a:bodyPr/>
          <a:lstStyle/>
          <a:p>
            <a:r>
              <a:rPr lang="en-US" dirty="0" smtClean="0"/>
              <a:t>Energy</a:t>
            </a:r>
            <a:r>
              <a:rPr lang="cs-CZ" dirty="0" smtClean="0"/>
              <a:t> compensation </a:t>
            </a:r>
            <a:r>
              <a:rPr lang="en-US" sz="2800" dirty="0" smtClean="0"/>
              <a:t>[</a:t>
            </a:r>
            <a:r>
              <a:rPr lang="cs-CZ" sz="2800" dirty="0" smtClean="0"/>
              <a:t>Kollig </a:t>
            </a:r>
            <a:r>
              <a:rPr lang="en-US" sz="2800" dirty="0" smtClean="0"/>
              <a:t>&amp;</a:t>
            </a:r>
            <a:r>
              <a:rPr lang="cs-CZ" sz="2800" dirty="0" smtClean="0"/>
              <a:t> Keller </a:t>
            </a:r>
            <a:r>
              <a:rPr lang="en-US" sz="2800" dirty="0" smtClean="0"/>
              <a:t>04]</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39</a:t>
            </a:fld>
            <a:endParaRPr lang="en-US" dirty="0">
              <a:solidFill>
                <a:srgbClr val="FFFFFF"/>
              </a:solidFill>
            </a:endParaRPr>
          </a:p>
        </p:txBody>
      </p:sp>
      <p:sp>
        <p:nvSpPr>
          <p:cNvPr id="7" name="Title 3"/>
          <p:cNvSpPr>
            <a:spLocks noGrp="1"/>
          </p:cNvSpPr>
          <p:nvPr>
            <p:ph type="title"/>
          </p:nvPr>
        </p:nvSpPr>
        <p:spPr>
          <a:xfrm>
            <a:off x="228600" y="85725"/>
            <a:ext cx="8763000" cy="857250"/>
          </a:xfrm>
        </p:spPr>
        <p:txBody>
          <a:bodyPr/>
          <a:lstStyle/>
          <a:p>
            <a:r>
              <a:rPr lang="en-US" dirty="0" smtClean="0"/>
              <a:t>Application – Per-object clamping</a:t>
            </a:r>
            <a:endParaRPr lang="en-US" dirty="0"/>
          </a:p>
        </p:txBody>
      </p:sp>
      <p:pic>
        <p:nvPicPr>
          <p:cNvPr id="3075" name="Picture 3" descr="C:\devel\workspace\giperception\per_obj_clamping\stimulus\results\tonemapped\1compensation-pt-c0.316.png"/>
          <p:cNvPicPr>
            <a:picLocks noChangeAspect="1" noChangeArrowheads="1"/>
          </p:cNvPicPr>
          <p:nvPr/>
        </p:nvPicPr>
        <p:blipFill>
          <a:blip r:embed="rId4" cstate="print"/>
          <a:srcRect/>
          <a:stretch>
            <a:fillRect/>
          </a:stretch>
        </p:blipFill>
        <p:spPr bwMode="auto">
          <a:xfrm>
            <a:off x="3200400" y="1600200"/>
            <a:ext cx="2400300" cy="1800225"/>
          </a:xfrm>
          <a:prstGeom prst="rect">
            <a:avLst/>
          </a:prstGeom>
          <a:noFill/>
          <a:ln w="12700">
            <a:solidFill>
              <a:schemeClr val="tx1"/>
            </a:solidFill>
          </a:ln>
        </p:spPr>
      </p:pic>
      <p:pic>
        <p:nvPicPr>
          <p:cNvPr id="2050" name="Picture 2" descr="C:\devel\workspace\giperception\paper\fig-perobjclamp\1compensation-lc-c0.316.png"/>
          <p:cNvPicPr>
            <a:picLocks noChangeAspect="1" noChangeArrowheads="1"/>
          </p:cNvPicPr>
          <p:nvPr/>
        </p:nvPicPr>
        <p:blipFill>
          <a:blip r:embed="rId5" cstate="print"/>
          <a:srcRect/>
          <a:stretch>
            <a:fillRect/>
          </a:stretch>
        </p:blipFill>
        <p:spPr bwMode="auto">
          <a:xfrm>
            <a:off x="304800" y="1628775"/>
            <a:ext cx="2400300" cy="1800225"/>
          </a:xfrm>
          <a:prstGeom prst="rect">
            <a:avLst/>
          </a:prstGeom>
          <a:noFill/>
          <a:ln w="12700">
            <a:solidFill>
              <a:schemeClr val="tx1"/>
            </a:solidFill>
          </a:ln>
        </p:spPr>
      </p:pic>
      <p:sp>
        <p:nvSpPr>
          <p:cNvPr id="12" name="TextBox 11"/>
          <p:cNvSpPr txBox="1"/>
          <p:nvPr/>
        </p:nvSpPr>
        <p:spPr>
          <a:xfrm>
            <a:off x="2743200" y="2209800"/>
            <a:ext cx="447558" cy="707886"/>
          </a:xfrm>
          <a:prstGeom prst="rect">
            <a:avLst/>
          </a:prstGeom>
          <a:noFill/>
        </p:spPr>
        <p:txBody>
          <a:bodyPr wrap="none" rtlCol="0">
            <a:spAutoFit/>
          </a:bodyPr>
          <a:lstStyle/>
          <a:p>
            <a:r>
              <a:rPr lang="en-US" sz="4000" dirty="0" smtClean="0"/>
              <a:t>+</a:t>
            </a:r>
            <a:endParaRPr lang="en-US" sz="4000" dirty="0"/>
          </a:p>
        </p:txBody>
      </p:sp>
      <p:sp>
        <p:nvSpPr>
          <p:cNvPr id="13" name="TextBox 12"/>
          <p:cNvSpPr txBox="1"/>
          <p:nvPr/>
        </p:nvSpPr>
        <p:spPr>
          <a:xfrm>
            <a:off x="5867400" y="2133600"/>
            <a:ext cx="447558" cy="707886"/>
          </a:xfrm>
          <a:prstGeom prst="rect">
            <a:avLst/>
          </a:prstGeom>
          <a:noFill/>
        </p:spPr>
        <p:txBody>
          <a:bodyPr wrap="none" rtlCol="0">
            <a:spAutoFit/>
          </a:bodyPr>
          <a:lstStyle/>
          <a:p>
            <a:r>
              <a:rPr lang="en-US" sz="4000" dirty="0" smtClean="0"/>
              <a:t>=</a:t>
            </a:r>
            <a:endParaRPr lang="en-US" sz="4000" dirty="0"/>
          </a:p>
        </p:txBody>
      </p:sp>
      <p:sp>
        <p:nvSpPr>
          <p:cNvPr id="16" name="Rectangle 15"/>
          <p:cNvSpPr/>
          <p:nvPr/>
        </p:nvSpPr>
        <p:spPr>
          <a:xfrm>
            <a:off x="304800" y="3429000"/>
            <a:ext cx="2438400" cy="461665"/>
          </a:xfrm>
          <a:prstGeom prst="rect">
            <a:avLst/>
          </a:prstGeom>
          <a:noFill/>
          <a:ln>
            <a:noFill/>
          </a:ln>
          <a:effectLst>
            <a:glow rad="63500">
              <a:schemeClr val="accent1">
                <a:satMod val="175000"/>
                <a:alpha val="40000"/>
              </a:schemeClr>
            </a:glow>
            <a:outerShdw blurRad="38100" dist="38100" dir="18900000" algn="bl" rotWithShape="0">
              <a:prstClr val="black">
                <a:alpha val="80000"/>
              </a:prstClr>
            </a:outerShdw>
          </a:effectLst>
        </p:spPr>
        <p:style>
          <a:lnRef idx="1">
            <a:schemeClr val="accent5"/>
          </a:lnRef>
          <a:fillRef idx="3">
            <a:schemeClr val="accent5"/>
          </a:fillRef>
          <a:effectRef idx="2">
            <a:schemeClr val="accent5"/>
          </a:effectRef>
          <a:fontRef idx="minor">
            <a:schemeClr val="lt1"/>
          </a:fontRef>
        </p:style>
        <p:txBody>
          <a:bodyPr wrap="square">
            <a:spAutoFit/>
          </a:bodyPr>
          <a:lstStyle/>
          <a:p>
            <a:pPr algn="ctr"/>
            <a:r>
              <a:rPr lang="cs-CZ" sz="2400" dirty="0" smtClean="0">
                <a:ln w="12700" cmpd="sng">
                  <a:noFill/>
                  <a:prstDash val="solid"/>
                </a:ln>
                <a:solidFill>
                  <a:srgbClr val="FFFFFF"/>
                </a:solidFill>
                <a:effectLst>
                  <a:outerShdw blurRad="38100" dist="38100" dir="2700000" algn="tl">
                    <a:srgbClr val="000000">
                      <a:alpha val="43137"/>
                    </a:srgbClr>
                  </a:outerShdw>
                </a:effectLst>
              </a:rPr>
              <a:t>clamping</a:t>
            </a:r>
            <a:r>
              <a:rPr lang="en-US" sz="2400" dirty="0" smtClean="0">
                <a:ln w="12700" cmpd="sng">
                  <a:noFill/>
                  <a:prstDash val="solid"/>
                </a:ln>
                <a:solidFill>
                  <a:srgbClr val="FFFFFF"/>
                </a:solidFill>
                <a:effectLst>
                  <a:outerShdw blurRad="38100" dist="38100" dir="2700000" algn="tl">
                    <a:srgbClr val="000000">
                      <a:alpha val="43137"/>
                    </a:srgbClr>
                  </a:outerShdw>
                </a:effectLst>
              </a:rPr>
              <a:t> (VPL)</a:t>
            </a:r>
            <a:endParaRPr lang="cs-CZ" sz="2400" dirty="0" smtClean="0">
              <a:ln w="12700" cmpd="sng">
                <a:noFill/>
                <a:prstDash val="solid"/>
              </a:ln>
              <a:solidFill>
                <a:srgbClr val="FFFFFF"/>
              </a:solidFill>
              <a:effectLst>
                <a:outerShdw blurRad="38100" dist="38100" dir="2700000" algn="tl">
                  <a:srgbClr val="000000">
                    <a:alpha val="43137"/>
                  </a:srgbClr>
                </a:outerShdw>
              </a:effectLst>
            </a:endParaRPr>
          </a:p>
        </p:txBody>
      </p:sp>
      <p:sp>
        <p:nvSpPr>
          <p:cNvPr id="17" name="Rectangle 16"/>
          <p:cNvSpPr/>
          <p:nvPr/>
        </p:nvSpPr>
        <p:spPr>
          <a:xfrm>
            <a:off x="3124200" y="3429000"/>
            <a:ext cx="2590800" cy="461665"/>
          </a:xfrm>
          <a:prstGeom prst="rect">
            <a:avLst/>
          </a:prstGeom>
          <a:noFill/>
          <a:ln>
            <a:noFill/>
          </a:ln>
          <a:effectLst>
            <a:glow rad="63500">
              <a:schemeClr val="accent1">
                <a:satMod val="175000"/>
                <a:alpha val="40000"/>
              </a:schemeClr>
            </a:glow>
            <a:outerShdw blurRad="38100" dist="38100" dir="18900000" algn="bl" rotWithShape="0">
              <a:prstClr val="black">
                <a:alpha val="80000"/>
              </a:prstClr>
            </a:outerShdw>
          </a:effectLst>
        </p:spPr>
        <p:style>
          <a:lnRef idx="1">
            <a:schemeClr val="accent5"/>
          </a:lnRef>
          <a:fillRef idx="3">
            <a:schemeClr val="accent5"/>
          </a:fillRef>
          <a:effectRef idx="2">
            <a:schemeClr val="accent5"/>
          </a:effectRef>
          <a:fontRef idx="minor">
            <a:schemeClr val="lt1"/>
          </a:fontRef>
        </p:style>
        <p:txBody>
          <a:bodyPr wrap="square">
            <a:spAutoFit/>
          </a:bodyPr>
          <a:lstStyle/>
          <a:p>
            <a:pPr algn="ctr"/>
            <a:r>
              <a:rPr lang="cs-CZ" sz="2400" dirty="0" smtClean="0">
                <a:ln w="12700" cmpd="sng">
                  <a:noFill/>
                  <a:prstDash val="solid"/>
                </a:ln>
                <a:solidFill>
                  <a:srgbClr val="FFFFFF"/>
                </a:solidFill>
                <a:effectLst>
                  <a:outerShdw blurRad="38100" dist="38100" dir="2700000" algn="tl">
                    <a:srgbClr val="000000">
                      <a:alpha val="43137"/>
                    </a:srgbClr>
                  </a:outerShdw>
                </a:effectLst>
              </a:rPr>
              <a:t>compensation</a:t>
            </a:r>
            <a:r>
              <a:rPr lang="en-US" sz="2400" dirty="0" smtClean="0">
                <a:ln w="12700" cmpd="sng">
                  <a:noFill/>
                  <a:prstDash val="solid"/>
                </a:ln>
                <a:solidFill>
                  <a:srgbClr val="FFFFFF"/>
                </a:solidFill>
                <a:effectLst>
                  <a:outerShdw blurRad="38100" dist="38100" dir="2700000" algn="tl">
                    <a:srgbClr val="000000">
                      <a:alpha val="43137"/>
                    </a:srgbClr>
                  </a:outerShdw>
                </a:effectLst>
              </a:rPr>
              <a:t> (PT)</a:t>
            </a:r>
            <a:endParaRPr lang="cs-CZ" sz="2400" dirty="0" smtClean="0">
              <a:ln w="12700" cmpd="sng">
                <a:noFill/>
                <a:prstDash val="solid"/>
              </a:ln>
              <a:solidFill>
                <a:srgbClr val="FFFFFF"/>
              </a:solidFill>
              <a:effectLst>
                <a:outerShdw blurRad="38100" dist="38100" dir="2700000" algn="tl">
                  <a:srgbClr val="000000">
                    <a:alpha val="43137"/>
                  </a:srgbClr>
                </a:outerShdw>
              </a:effectLst>
            </a:endParaRPr>
          </a:p>
        </p:txBody>
      </p:sp>
      <p:pic>
        <p:nvPicPr>
          <p:cNvPr id="40" name="Picture 2" descr="C:\devel\workspace\giperception\paper\fig-perobjclamp\1compensation-lc-c0.316.png"/>
          <p:cNvPicPr>
            <a:picLocks noChangeAspect="1" noChangeArrowheads="1"/>
          </p:cNvPicPr>
          <p:nvPr/>
        </p:nvPicPr>
        <p:blipFill>
          <a:blip r:embed="rId6" cstate="print"/>
          <a:stretch>
            <a:fillRect/>
          </a:stretch>
        </p:blipFill>
        <p:spPr bwMode="auto">
          <a:xfrm>
            <a:off x="304800" y="3886200"/>
            <a:ext cx="2400300" cy="1800225"/>
          </a:xfrm>
          <a:prstGeom prst="rect">
            <a:avLst/>
          </a:prstGeom>
          <a:noFill/>
          <a:ln w="12700">
            <a:solidFill>
              <a:schemeClr val="tx1"/>
            </a:solidFill>
          </a:ln>
        </p:spPr>
      </p:pic>
      <p:pic>
        <p:nvPicPr>
          <p:cNvPr id="41" name="Picture 3" descr="C:\devel\workspace\giperception\per_obj_clamping\stimulus\results\tonemapped\1compensation-pt-c0.316.png"/>
          <p:cNvPicPr>
            <a:picLocks noChangeAspect="1" noChangeArrowheads="1"/>
          </p:cNvPicPr>
          <p:nvPr/>
        </p:nvPicPr>
        <p:blipFill>
          <a:blip r:embed="rId7" cstate="print"/>
          <a:stretch>
            <a:fillRect/>
          </a:stretch>
        </p:blipFill>
        <p:spPr bwMode="auto">
          <a:xfrm>
            <a:off x="3200400" y="3886200"/>
            <a:ext cx="2400300" cy="1800225"/>
          </a:xfrm>
          <a:prstGeom prst="rect">
            <a:avLst/>
          </a:prstGeom>
          <a:noFill/>
          <a:ln w="12700">
            <a:solidFill>
              <a:schemeClr val="tx1"/>
            </a:solidFill>
          </a:ln>
        </p:spPr>
      </p:pic>
      <p:sp>
        <p:nvSpPr>
          <p:cNvPr id="42" name="Rectangle 41"/>
          <p:cNvSpPr/>
          <p:nvPr/>
        </p:nvSpPr>
        <p:spPr>
          <a:xfrm>
            <a:off x="225970" y="5657671"/>
            <a:ext cx="2590800" cy="1200329"/>
          </a:xfrm>
          <a:prstGeom prst="rect">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Less clamping  for</a:t>
            </a:r>
          </a:p>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diffuse &amp;</a:t>
            </a:r>
            <a:b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complex objects</a:t>
            </a:r>
            <a:endParaRPr lang="cs-CZ"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3" name="Rectangle 42"/>
          <p:cNvSpPr/>
          <p:nvPr/>
        </p:nvSpPr>
        <p:spPr>
          <a:xfrm>
            <a:off x="3260834" y="5854264"/>
            <a:ext cx="2286000" cy="830997"/>
          </a:xfrm>
          <a:prstGeom prst="rect">
            <a:avLst/>
          </a:prstGeom>
          <a:gradFill>
            <a:gsLst>
              <a:gs pos="0">
                <a:schemeClr val="accent3">
                  <a:shade val="51000"/>
                  <a:satMod val="130000"/>
                  <a:alpha val="70000"/>
                </a:schemeClr>
              </a:gs>
              <a:gs pos="80000">
                <a:schemeClr val="accent3">
                  <a:shade val="93000"/>
                  <a:satMod val="130000"/>
                  <a:alpha val="70000"/>
                </a:schemeClr>
              </a:gs>
              <a:gs pos="100000">
                <a:schemeClr val="accent3">
                  <a:shade val="94000"/>
                  <a:satMod val="135000"/>
                  <a:alpha val="70000"/>
                </a:schemeClr>
              </a:gs>
            </a:gsLst>
          </a:grad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Less work,</a:t>
            </a:r>
            <a:b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2x speedup</a:t>
            </a:r>
            <a:endParaRPr lang="cs-CZ"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4" name="Rectangle 43"/>
          <p:cNvSpPr/>
          <p:nvPr/>
        </p:nvSpPr>
        <p:spPr>
          <a:xfrm>
            <a:off x="2750979" y="5906869"/>
            <a:ext cx="533400" cy="646331"/>
          </a:xfrm>
          <a:prstGeom prst="rect">
            <a:avLst/>
          </a:prstGeom>
        </p:spPr>
        <p:txBody>
          <a:bodyPr wrap="square">
            <a:spAutoFit/>
          </a:bodyPr>
          <a:lstStyle/>
          <a:p>
            <a:r>
              <a:rPr lang="en-US" sz="3600" dirty="0" smtClean="0">
                <a:solidFill>
                  <a:srgbClr val="FFFFFF"/>
                </a:solidFill>
                <a:latin typeface="Arial"/>
                <a:sym typeface="Symbol"/>
              </a:rPr>
              <a:t></a:t>
            </a:r>
            <a:endParaRPr lang="en-US" sz="3600" b="1" dirty="0" smtClean="0">
              <a:ln w="12700" cmpd="sng">
                <a:noFill/>
                <a:prstDash val="solid"/>
              </a:ln>
              <a:solidFill>
                <a:srgbClr val="FFFFFF"/>
              </a:solidFill>
              <a:effectLst>
                <a:outerShdw blurRad="38100" dist="38100" dir="2700000" algn="tl">
                  <a:srgbClr val="000000">
                    <a:alpha val="43137"/>
                  </a:srgbClr>
                </a:outerShdw>
              </a:effectLst>
            </a:endParaRPr>
          </a:p>
        </p:txBody>
      </p:sp>
      <p:grpSp>
        <p:nvGrpSpPr>
          <p:cNvPr id="33" name="Group 32"/>
          <p:cNvGrpSpPr/>
          <p:nvPr/>
        </p:nvGrpSpPr>
        <p:grpSpPr>
          <a:xfrm>
            <a:off x="7115502" y="2990196"/>
            <a:ext cx="1066800" cy="1477328"/>
            <a:chOff x="1051034" y="3308995"/>
            <a:chExt cx="1066800" cy="1477328"/>
          </a:xfrm>
        </p:grpSpPr>
        <p:sp>
          <p:nvSpPr>
            <p:cNvPr id="32" name="Rounded Rectangle 31"/>
            <p:cNvSpPr/>
            <p:nvPr/>
          </p:nvSpPr>
          <p:spPr bwMode="auto">
            <a:xfrm>
              <a:off x="1051034" y="3446255"/>
              <a:ext cx="1066800" cy="1143000"/>
            </a:xfrm>
            <a:prstGeom prst="roundRect">
              <a:avLst>
                <a:gd name="adj" fmla="val 9278"/>
              </a:avLst>
            </a:prstGeom>
            <a:solidFill>
              <a:schemeClr val="accent5">
                <a:alpha val="53000"/>
              </a:schemeClr>
            </a:solidFill>
            <a:ln>
              <a:noFill/>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4" name="TextBox 23"/>
            <p:cNvSpPr txBox="1"/>
            <p:nvPr/>
          </p:nvSpPr>
          <p:spPr>
            <a:xfrm>
              <a:off x="1158766" y="3308995"/>
              <a:ext cx="914400" cy="1477328"/>
            </a:xfrm>
            <a:prstGeom prst="rect">
              <a:avLst/>
            </a:prstGeom>
            <a:noFill/>
          </p:spPr>
          <p:txBody>
            <a:bodyPr wrap="square" rtlCol="0">
              <a:spAutoFit/>
            </a:bodyPr>
            <a:lstStyle/>
            <a:p>
              <a:r>
                <a:rPr lang="en-US" sz="9000" dirty="0" smtClean="0">
                  <a:solidFill>
                    <a:srgbClr val="40C080"/>
                  </a:solidFill>
                  <a:effectLst>
                    <a:outerShdw blurRad="50800" dist="38100" dir="18900000" algn="bl" rotWithShape="0">
                      <a:prstClr val="black">
                        <a:alpha val="40000"/>
                      </a:prstClr>
                    </a:outerShdw>
                  </a:effectLst>
                  <a:latin typeface="Arial"/>
                  <a:cs typeface="Arial"/>
                </a:rPr>
                <a:t>≡</a:t>
              </a:r>
              <a:endParaRPr lang="en-US" sz="9000" dirty="0">
                <a:solidFill>
                  <a:srgbClr val="40C080"/>
                </a:solidFill>
                <a:effectLst>
                  <a:outerShdw blurRad="50800" dist="38100" dir="18900000" algn="bl" rotWithShape="0">
                    <a:prstClr val="black">
                      <a:alpha val="40000"/>
                    </a:prstClr>
                  </a:outerShdw>
                </a:effectLst>
              </a:endParaRPr>
            </a:p>
          </p:txBody>
        </p:sp>
      </p:grpSp>
      <p:sp>
        <p:nvSpPr>
          <p:cNvPr id="28" name="TextBox 27"/>
          <p:cNvSpPr txBox="1"/>
          <p:nvPr/>
        </p:nvSpPr>
        <p:spPr>
          <a:xfrm>
            <a:off x="2743200" y="4391025"/>
            <a:ext cx="447558" cy="707886"/>
          </a:xfrm>
          <a:prstGeom prst="rect">
            <a:avLst/>
          </a:prstGeom>
          <a:noFill/>
        </p:spPr>
        <p:txBody>
          <a:bodyPr wrap="none" rtlCol="0">
            <a:spAutoFit/>
          </a:bodyPr>
          <a:lstStyle/>
          <a:p>
            <a:r>
              <a:rPr lang="en-US" sz="4000" dirty="0" smtClean="0"/>
              <a:t>+</a:t>
            </a:r>
            <a:endParaRPr lang="en-US" sz="4000" dirty="0"/>
          </a:p>
        </p:txBody>
      </p:sp>
      <p:sp>
        <p:nvSpPr>
          <p:cNvPr id="23" name="TextBox 22"/>
          <p:cNvSpPr txBox="1"/>
          <p:nvPr/>
        </p:nvSpPr>
        <p:spPr>
          <a:xfrm>
            <a:off x="5867400" y="4397514"/>
            <a:ext cx="447558" cy="707886"/>
          </a:xfrm>
          <a:prstGeom prst="rect">
            <a:avLst/>
          </a:prstGeom>
          <a:noFill/>
        </p:spPr>
        <p:txBody>
          <a:bodyPr wrap="none" rtlCol="0">
            <a:spAutoFit/>
          </a:bodyPr>
          <a:lstStyle/>
          <a:p>
            <a:r>
              <a:rPr lang="en-US" sz="4000" dirty="0" smtClean="0"/>
              <a:t>=</a:t>
            </a:r>
            <a:endParaRPr lang="en-US" sz="4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p:bldP spid="28"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VPL rendering (Instant </a:t>
            </a:r>
            <a:r>
              <a:rPr lang="en-US" dirty="0" err="1" smtClean="0"/>
              <a:t>Radiosity</a:t>
            </a:r>
            <a:r>
              <a:rPr lang="en-US" dirty="0" smtClean="0"/>
              <a:t> </a:t>
            </a:r>
            <a:r>
              <a:rPr lang="en-US" sz="2400" i="1" dirty="0" smtClean="0">
                <a:solidFill>
                  <a:schemeClr val="tx1">
                    <a:lumMod val="85000"/>
                  </a:schemeClr>
                </a:solidFill>
              </a:rPr>
              <a:t>[Keller 1997]</a:t>
            </a:r>
            <a:r>
              <a:rPr lang="en-US" dirty="0" smtClean="0"/>
              <a:t>)</a:t>
            </a:r>
          </a:p>
          <a:p>
            <a:pPr lvl="1"/>
            <a:r>
              <a:rPr lang="en-US" dirty="0" smtClean="0"/>
              <a:t>Fast &amp; popular</a:t>
            </a:r>
          </a:p>
          <a:p>
            <a:pPr lvl="1"/>
            <a:r>
              <a:rPr lang="en-US" dirty="0" smtClean="0"/>
              <a:t>Image artifacts &amp; energy losses</a:t>
            </a:r>
          </a:p>
          <a:p>
            <a:endParaRPr lang="en-US" dirty="0" smtClean="0"/>
          </a:p>
          <a:p>
            <a:endParaRPr lang="en-US" dirty="0" smtClean="0"/>
          </a:p>
          <a:p>
            <a:pPr marL="342900" lvl="1" indent="-342900">
              <a:buFont typeface="Times" charset="0"/>
              <a:buChar char="•"/>
              <a:defRPr/>
            </a:pPr>
            <a:r>
              <a:rPr lang="en-US" dirty="0" smtClean="0"/>
              <a:t>Impact of VPL rendering on visual fidelity</a:t>
            </a:r>
          </a:p>
          <a:p>
            <a:pPr lvl="1">
              <a:defRPr/>
            </a:pPr>
            <a:r>
              <a:rPr lang="en-US" dirty="0" smtClean="0"/>
              <a:t>Systematic perceptual study </a:t>
            </a:r>
          </a:p>
          <a:p>
            <a:endParaRPr lang="en-US" dirty="0" smtClean="0"/>
          </a:p>
          <a:p>
            <a:endParaRPr lang="en-US" dirty="0" smtClean="0"/>
          </a:p>
          <a:p>
            <a:endParaRPr lang="en-US" dirty="0" smtClean="0"/>
          </a:p>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a:t>
            </a:fld>
            <a:endParaRPr lang="en-US" dirty="0">
              <a:solidFill>
                <a:srgbClr val="FFFFFF"/>
              </a:solidFill>
            </a:endParaRPr>
          </a:p>
        </p:txBody>
      </p:sp>
      <p:sp>
        <p:nvSpPr>
          <p:cNvPr id="4" name="Title 3"/>
          <p:cNvSpPr>
            <a:spLocks noGrp="1"/>
          </p:cNvSpPr>
          <p:nvPr>
            <p:ph type="title"/>
          </p:nvPr>
        </p:nvSpPr>
        <p:spPr/>
        <p:txBody>
          <a:bodyPr/>
          <a:lstStyle/>
          <a:p>
            <a:r>
              <a:rPr lang="en-US" dirty="0" smtClean="0"/>
              <a:t>Overview</a:t>
            </a:r>
            <a:endParaRPr lang="en-US" dirty="0"/>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4424"/>
            <a:ext cx="8229600" cy="5743575"/>
          </a:xfrm>
        </p:spPr>
        <p:txBody>
          <a:bodyPr/>
          <a:lstStyle/>
          <a:p>
            <a:r>
              <a:rPr lang="en-US" dirty="0" smtClean="0"/>
              <a:t>Visual equivalence in space of VPL parameters </a:t>
            </a:r>
          </a:p>
          <a:p>
            <a:endParaRPr lang="en-US" dirty="0" smtClean="0"/>
          </a:p>
          <a:p>
            <a:endParaRPr lang="en-US" dirty="0" smtClean="0"/>
          </a:p>
          <a:p>
            <a:endParaRPr lang="en-US" dirty="0" smtClean="0"/>
          </a:p>
          <a:p>
            <a:endParaRPr lang="en-US" dirty="0" smtClean="0"/>
          </a:p>
          <a:p>
            <a:r>
              <a:rPr lang="en-US" dirty="0" smtClean="0"/>
              <a:t>Trends in equivalence</a:t>
            </a:r>
          </a:p>
          <a:p>
            <a:pPr lvl="1"/>
            <a:r>
              <a:rPr lang="en-US" dirty="0" smtClean="0"/>
              <a:t>VPL count</a:t>
            </a:r>
          </a:p>
          <a:p>
            <a:pPr lvl="1"/>
            <a:r>
              <a:rPr lang="en-US" dirty="0" smtClean="0"/>
              <a:t>Shape complexity</a:t>
            </a:r>
          </a:p>
          <a:p>
            <a:pPr lvl="1"/>
            <a:r>
              <a:rPr lang="en-US" dirty="0" smtClean="0"/>
              <a:t>Contrast gloss decrease</a:t>
            </a:r>
          </a:p>
          <a:p>
            <a:pPr lvl="1"/>
            <a:endParaRPr lang="en-US" dirty="0" smtClean="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40</a:t>
            </a:fld>
            <a:endParaRPr lang="en-US" dirty="0">
              <a:solidFill>
                <a:srgbClr val="FFFFFF"/>
              </a:solidFill>
            </a:endParaRPr>
          </a:p>
        </p:txBody>
      </p:sp>
      <p:sp>
        <p:nvSpPr>
          <p:cNvPr id="4" name="Title 3"/>
          <p:cNvSpPr>
            <a:spLocks noGrp="1"/>
          </p:cNvSpPr>
          <p:nvPr>
            <p:ph type="title"/>
          </p:nvPr>
        </p:nvSpPr>
        <p:spPr>
          <a:xfrm>
            <a:off x="381000" y="85725"/>
            <a:ext cx="8382000" cy="857250"/>
          </a:xfrm>
        </p:spPr>
        <p:txBody>
          <a:bodyPr/>
          <a:lstStyle/>
          <a:p>
            <a:r>
              <a:rPr lang="en-US" dirty="0" smtClean="0"/>
              <a:t>S</a:t>
            </a:r>
            <a:r>
              <a:rPr lang="cs-CZ" dirty="0" smtClean="0"/>
              <a:t>ummary</a:t>
            </a:r>
            <a:r>
              <a:rPr lang="en-US" dirty="0" smtClean="0"/>
              <a:t> of results</a:t>
            </a:r>
            <a:endParaRPr lang="en-US" dirty="0"/>
          </a:p>
        </p:txBody>
      </p:sp>
      <p:grpSp>
        <p:nvGrpSpPr>
          <p:cNvPr id="24" name="Group 36"/>
          <p:cNvGrpSpPr/>
          <p:nvPr/>
        </p:nvGrpSpPr>
        <p:grpSpPr>
          <a:xfrm>
            <a:off x="1828800" y="1828800"/>
            <a:ext cx="2392608" cy="2013594"/>
            <a:chOff x="688844" y="3330121"/>
            <a:chExt cx="3590240" cy="2612875"/>
          </a:xfrm>
        </p:grpSpPr>
        <p:grpSp>
          <p:nvGrpSpPr>
            <p:cNvPr id="25" name="Group 108"/>
            <p:cNvGrpSpPr/>
            <p:nvPr/>
          </p:nvGrpSpPr>
          <p:grpSpPr>
            <a:xfrm>
              <a:off x="1154883" y="3429000"/>
              <a:ext cx="3124201" cy="2157349"/>
              <a:chOff x="534537" y="463302"/>
              <a:chExt cx="8720727" cy="6168322"/>
            </a:xfrm>
          </p:grpSpPr>
          <p:sp>
            <p:nvSpPr>
              <p:cNvPr id="28" name="Rectangle 27"/>
              <p:cNvSpPr/>
              <p:nvPr/>
            </p:nvSpPr>
            <p:spPr bwMode="auto">
              <a:xfrm>
                <a:off x="3810000" y="4343400"/>
                <a:ext cx="1371600" cy="1981200"/>
              </a:xfrm>
              <a:prstGeom prst="rect">
                <a:avLst/>
              </a:prstGeom>
              <a:solidFill>
                <a:srgbClr val="FF7C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9" name="Rectangle 28"/>
              <p:cNvSpPr/>
              <p:nvPr/>
            </p:nvSpPr>
            <p:spPr bwMode="auto">
              <a:xfrm>
                <a:off x="2743200" y="2667000"/>
                <a:ext cx="5867400" cy="2819400"/>
              </a:xfrm>
              <a:prstGeom prst="rect">
                <a:avLst/>
              </a:prstGeom>
              <a:solidFill>
                <a:srgbClr val="40C0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4" name="Rectangle 33"/>
              <p:cNvSpPr/>
              <p:nvPr/>
            </p:nvSpPr>
            <p:spPr bwMode="auto">
              <a:xfrm>
                <a:off x="6172200" y="5295900"/>
                <a:ext cx="1371600" cy="1028700"/>
              </a:xfrm>
              <a:prstGeom prst="rect">
                <a:avLst/>
              </a:prstGeom>
              <a:solidFill>
                <a:srgbClr val="FF7C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5" name="Rectangle 34"/>
              <p:cNvSpPr/>
              <p:nvPr/>
            </p:nvSpPr>
            <p:spPr bwMode="auto">
              <a:xfrm>
                <a:off x="1447800" y="2362200"/>
                <a:ext cx="1371600" cy="3962400"/>
              </a:xfrm>
              <a:prstGeom prst="rect">
                <a:avLst/>
              </a:prstGeom>
              <a:solidFill>
                <a:srgbClr val="FF7C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7" name="Freeform 36"/>
              <p:cNvSpPr/>
              <p:nvPr/>
            </p:nvSpPr>
            <p:spPr bwMode="auto">
              <a:xfrm>
                <a:off x="838200" y="1295400"/>
                <a:ext cx="7772400" cy="5105400"/>
              </a:xfrm>
              <a:custGeom>
                <a:avLst/>
                <a:gdLst>
                  <a:gd name="connsiteX0" fmla="*/ 7019925 w 7019925"/>
                  <a:gd name="connsiteY0" fmla="*/ 0 h 209550"/>
                  <a:gd name="connsiteX1" fmla="*/ 3667125 w 7019925"/>
                  <a:gd name="connsiteY1" fmla="*/ 9525 h 209550"/>
                  <a:gd name="connsiteX2" fmla="*/ 0 w 7019925"/>
                  <a:gd name="connsiteY2" fmla="*/ 209550 h 209550"/>
                  <a:gd name="connsiteX0" fmla="*/ 7019925 w 7019925"/>
                  <a:gd name="connsiteY0" fmla="*/ 49530 h 259080"/>
                  <a:gd name="connsiteX1" fmla="*/ 3667125 w 7019925"/>
                  <a:gd name="connsiteY1" fmla="*/ 59055 h 259080"/>
                  <a:gd name="connsiteX2" fmla="*/ 0 w 7019925"/>
                  <a:gd name="connsiteY2" fmla="*/ 259080 h 259080"/>
                  <a:gd name="connsiteX0" fmla="*/ 7019925 w 7019925"/>
                  <a:gd name="connsiteY0" fmla="*/ 283845 h 493395"/>
                  <a:gd name="connsiteX1" fmla="*/ 3667125 w 7019925"/>
                  <a:gd name="connsiteY1" fmla="*/ 293370 h 493395"/>
                  <a:gd name="connsiteX2" fmla="*/ 0 w 7019925"/>
                  <a:gd name="connsiteY2" fmla="*/ 493395 h 493395"/>
                  <a:gd name="connsiteX0" fmla="*/ 7019925 w 7019925"/>
                  <a:gd name="connsiteY0" fmla="*/ 0 h 209550"/>
                  <a:gd name="connsiteX1" fmla="*/ 0 w 7019925"/>
                  <a:gd name="connsiteY1" fmla="*/ 209550 h 209550"/>
                  <a:gd name="connsiteX0" fmla="*/ 7019925 w 7019925"/>
                  <a:gd name="connsiteY0" fmla="*/ 0 h 209550"/>
                  <a:gd name="connsiteX1" fmla="*/ 0 w 7019925"/>
                  <a:gd name="connsiteY1" fmla="*/ 209550 h 209550"/>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65194 h 218863"/>
                  <a:gd name="connsiteX1" fmla="*/ 0 w 7010400"/>
                  <a:gd name="connsiteY1" fmla="*/ 218863 h 218863"/>
                  <a:gd name="connsiteX0" fmla="*/ 7010400 w 7010400"/>
                  <a:gd name="connsiteY0" fmla="*/ 65194 h 218863"/>
                  <a:gd name="connsiteX1" fmla="*/ 0 w 7010400"/>
                  <a:gd name="connsiteY1" fmla="*/ 218863 h 218863"/>
                  <a:gd name="connsiteX0" fmla="*/ 7010400 w 7010400"/>
                  <a:gd name="connsiteY0" fmla="*/ 44239 h 197908"/>
                  <a:gd name="connsiteX1" fmla="*/ 0 w 7010400"/>
                  <a:gd name="connsiteY1" fmla="*/ 197908 h 197908"/>
                  <a:gd name="connsiteX0" fmla="*/ 7772400 w 7772400"/>
                  <a:gd name="connsiteY0" fmla="*/ 44238 h 197908"/>
                  <a:gd name="connsiteX1" fmla="*/ 0 w 7772400"/>
                  <a:gd name="connsiteY1" fmla="*/ 197908 h 197908"/>
                  <a:gd name="connsiteX0" fmla="*/ 7772400 w 7772400"/>
                  <a:gd name="connsiteY0" fmla="*/ 2670594 h 2670595"/>
                  <a:gd name="connsiteX1" fmla="*/ 0 w 7772400"/>
                  <a:gd name="connsiteY1" fmla="*/ 197908 h 2670595"/>
                  <a:gd name="connsiteX0" fmla="*/ 7772400 w 7772400"/>
                  <a:gd name="connsiteY0" fmla="*/ 2472686 h 2472686"/>
                  <a:gd name="connsiteX1" fmla="*/ 0 w 7772400"/>
                  <a:gd name="connsiteY1" fmla="*/ 0 h 2472686"/>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2" fmla="*/ 7772400 w 7772400"/>
                  <a:gd name="connsiteY2" fmla="*/ 2696205 h 2696205"/>
                  <a:gd name="connsiteX0" fmla="*/ 7772400 w 7772400"/>
                  <a:gd name="connsiteY0" fmla="*/ 2696205 h 2696205"/>
                  <a:gd name="connsiteX1" fmla="*/ 0 w 7772400"/>
                  <a:gd name="connsiteY1" fmla="*/ 0 h 2696205"/>
                  <a:gd name="connsiteX2" fmla="*/ 5438775 w 7772400"/>
                  <a:gd name="connsiteY2" fmla="*/ 1873420 h 2696205"/>
                  <a:gd name="connsiteX3" fmla="*/ 7772400 w 7772400"/>
                  <a:gd name="connsiteY3" fmla="*/ 2696205 h 2696205"/>
                  <a:gd name="connsiteX0" fmla="*/ 7772400 w 7772400"/>
                  <a:gd name="connsiteY0" fmla="*/ 2696205 h 2696205"/>
                  <a:gd name="connsiteX1" fmla="*/ 0 w 7772400"/>
                  <a:gd name="connsiteY1" fmla="*/ 0 h 2696205"/>
                  <a:gd name="connsiteX2" fmla="*/ 3028950 w 7772400"/>
                  <a:gd name="connsiteY2" fmla="*/ 1031647 h 2696205"/>
                  <a:gd name="connsiteX3" fmla="*/ 5438775 w 7772400"/>
                  <a:gd name="connsiteY3" fmla="*/ 1873420 h 2696205"/>
                  <a:gd name="connsiteX4" fmla="*/ 7772400 w 7772400"/>
                  <a:gd name="connsiteY4" fmla="*/ 2696205 h 2696205"/>
                  <a:gd name="connsiteX0" fmla="*/ 7772400 w 7772400"/>
                  <a:gd name="connsiteY0" fmla="*/ 2696205 h 3291144"/>
                  <a:gd name="connsiteX1" fmla="*/ 0 w 7772400"/>
                  <a:gd name="connsiteY1" fmla="*/ 0 h 3291144"/>
                  <a:gd name="connsiteX2" fmla="*/ 3028950 w 7772400"/>
                  <a:gd name="connsiteY2" fmla="*/ 1031647 h 3291144"/>
                  <a:gd name="connsiteX3" fmla="*/ 7620000 w 7772400"/>
                  <a:gd name="connsiteY3" fmla="*/ 3291144 h 3291144"/>
                  <a:gd name="connsiteX4" fmla="*/ 7772400 w 7772400"/>
                  <a:gd name="connsiteY4" fmla="*/ 2696205 h 3291144"/>
                  <a:gd name="connsiteX0" fmla="*/ 7772400 w 7772400"/>
                  <a:gd name="connsiteY0" fmla="*/ 2696205 h 3341777"/>
                  <a:gd name="connsiteX1" fmla="*/ 0 w 7772400"/>
                  <a:gd name="connsiteY1" fmla="*/ 0 h 3341777"/>
                  <a:gd name="connsiteX2" fmla="*/ 0 w 7772400"/>
                  <a:gd name="connsiteY2" fmla="*/ 3341777 h 3341777"/>
                  <a:gd name="connsiteX3" fmla="*/ 7620000 w 7772400"/>
                  <a:gd name="connsiteY3" fmla="*/ 3291144 h 3341777"/>
                  <a:gd name="connsiteX4" fmla="*/ 7772400 w 7772400"/>
                  <a:gd name="connsiteY4" fmla="*/ 2696205 h 3341777"/>
                  <a:gd name="connsiteX0" fmla="*/ 7772400 w 7772400"/>
                  <a:gd name="connsiteY0" fmla="*/ 2696205 h 3341777"/>
                  <a:gd name="connsiteX1" fmla="*/ 0 w 7772400"/>
                  <a:gd name="connsiteY1" fmla="*/ 0 h 3341777"/>
                  <a:gd name="connsiteX2" fmla="*/ 0 w 7772400"/>
                  <a:gd name="connsiteY2" fmla="*/ 3341777 h 3341777"/>
                  <a:gd name="connsiteX3" fmla="*/ 7772400 w 7772400"/>
                  <a:gd name="connsiteY3" fmla="*/ 3341777 h 3341777"/>
                  <a:gd name="connsiteX4" fmla="*/ 7772400 w 7772400"/>
                  <a:gd name="connsiteY4" fmla="*/ 2696205 h 3341777"/>
                  <a:gd name="connsiteX0" fmla="*/ 7772400 w 7772400"/>
                  <a:gd name="connsiteY0" fmla="*/ 2696205 h 3392410"/>
                  <a:gd name="connsiteX1" fmla="*/ 0 w 7772400"/>
                  <a:gd name="connsiteY1" fmla="*/ 0 h 3392410"/>
                  <a:gd name="connsiteX2" fmla="*/ 0 w 7772400"/>
                  <a:gd name="connsiteY2" fmla="*/ 3341777 h 3392410"/>
                  <a:gd name="connsiteX3" fmla="*/ 7772400 w 7772400"/>
                  <a:gd name="connsiteY3" fmla="*/ 3392410 h 3392410"/>
                  <a:gd name="connsiteX4" fmla="*/ 7772400 w 7772400"/>
                  <a:gd name="connsiteY4" fmla="*/ 2696205 h 3392410"/>
                  <a:gd name="connsiteX0" fmla="*/ 7772400 w 7772400"/>
                  <a:gd name="connsiteY0" fmla="*/ 2696205 h 3392410"/>
                  <a:gd name="connsiteX1" fmla="*/ 0 w 7772400"/>
                  <a:gd name="connsiteY1" fmla="*/ 0 h 3392410"/>
                  <a:gd name="connsiteX2" fmla="*/ 0 w 7772400"/>
                  <a:gd name="connsiteY2" fmla="*/ 3392410 h 3392410"/>
                  <a:gd name="connsiteX3" fmla="*/ 7772400 w 7772400"/>
                  <a:gd name="connsiteY3" fmla="*/ 3392410 h 3392410"/>
                  <a:gd name="connsiteX4" fmla="*/ 7772400 w 7772400"/>
                  <a:gd name="connsiteY4" fmla="*/ 2696205 h 339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3392410">
                    <a:moveTo>
                      <a:pt x="7772400" y="2696205"/>
                    </a:moveTo>
                    <a:cubicBezTo>
                      <a:pt x="3616325" y="2419134"/>
                      <a:pt x="2584450" y="1729949"/>
                      <a:pt x="0" y="0"/>
                    </a:cubicBezTo>
                    <a:lnTo>
                      <a:pt x="0" y="3392410"/>
                    </a:lnTo>
                    <a:lnTo>
                      <a:pt x="7772400" y="3392410"/>
                    </a:lnTo>
                    <a:lnTo>
                      <a:pt x="7772400" y="2696205"/>
                    </a:lnTo>
                    <a:close/>
                  </a:path>
                </a:pathLst>
              </a:custGeom>
              <a:gradFill>
                <a:gsLst>
                  <a:gs pos="74000">
                    <a:srgbClr val="FF80A0"/>
                  </a:gs>
                  <a:gs pos="100000">
                    <a:srgbClr val="FF7C80"/>
                  </a:gs>
                </a:gsLst>
                <a:lin ang="6000000" scaled="0"/>
              </a:gradFill>
              <a:ln w="762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8" name="Rectangle 37"/>
              <p:cNvSpPr/>
              <p:nvPr/>
            </p:nvSpPr>
            <p:spPr bwMode="auto">
              <a:xfrm>
                <a:off x="6172200" y="1295400"/>
                <a:ext cx="1371600" cy="2019300"/>
              </a:xfrm>
              <a:prstGeom prst="rect">
                <a:avLst/>
              </a:prstGeom>
              <a:solidFill>
                <a:srgbClr val="FF4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9" name="Rectangle 38"/>
              <p:cNvSpPr/>
              <p:nvPr/>
            </p:nvSpPr>
            <p:spPr bwMode="auto">
              <a:xfrm>
                <a:off x="3810000" y="1295400"/>
                <a:ext cx="1371600" cy="2019300"/>
              </a:xfrm>
              <a:prstGeom prst="rect">
                <a:avLst/>
              </a:prstGeom>
              <a:solidFill>
                <a:srgbClr val="FF4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0" name="Rectangle 39"/>
              <p:cNvSpPr/>
              <p:nvPr/>
            </p:nvSpPr>
            <p:spPr bwMode="auto">
              <a:xfrm>
                <a:off x="1447800" y="1295400"/>
                <a:ext cx="1371600" cy="2019300"/>
              </a:xfrm>
              <a:prstGeom prst="rect">
                <a:avLst/>
              </a:prstGeom>
              <a:solidFill>
                <a:srgbClr val="FF4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1" name="Freeform 40"/>
              <p:cNvSpPr/>
              <p:nvPr/>
            </p:nvSpPr>
            <p:spPr bwMode="auto">
              <a:xfrm>
                <a:off x="838200" y="1238250"/>
                <a:ext cx="7772400" cy="2343150"/>
              </a:xfrm>
              <a:custGeom>
                <a:avLst/>
                <a:gdLst>
                  <a:gd name="connsiteX0" fmla="*/ 7019925 w 7019925"/>
                  <a:gd name="connsiteY0" fmla="*/ 0 h 209550"/>
                  <a:gd name="connsiteX1" fmla="*/ 3667125 w 7019925"/>
                  <a:gd name="connsiteY1" fmla="*/ 9525 h 209550"/>
                  <a:gd name="connsiteX2" fmla="*/ 0 w 7019925"/>
                  <a:gd name="connsiteY2" fmla="*/ 209550 h 209550"/>
                  <a:gd name="connsiteX0" fmla="*/ 7019925 w 7019925"/>
                  <a:gd name="connsiteY0" fmla="*/ 49530 h 259080"/>
                  <a:gd name="connsiteX1" fmla="*/ 3667125 w 7019925"/>
                  <a:gd name="connsiteY1" fmla="*/ 59055 h 259080"/>
                  <a:gd name="connsiteX2" fmla="*/ 0 w 7019925"/>
                  <a:gd name="connsiteY2" fmla="*/ 259080 h 259080"/>
                  <a:gd name="connsiteX0" fmla="*/ 7019925 w 7019925"/>
                  <a:gd name="connsiteY0" fmla="*/ 283845 h 493395"/>
                  <a:gd name="connsiteX1" fmla="*/ 3667125 w 7019925"/>
                  <a:gd name="connsiteY1" fmla="*/ 293370 h 493395"/>
                  <a:gd name="connsiteX2" fmla="*/ 0 w 7019925"/>
                  <a:gd name="connsiteY2" fmla="*/ 493395 h 493395"/>
                  <a:gd name="connsiteX0" fmla="*/ 7019925 w 7019925"/>
                  <a:gd name="connsiteY0" fmla="*/ 0 h 209550"/>
                  <a:gd name="connsiteX1" fmla="*/ 0 w 7019925"/>
                  <a:gd name="connsiteY1" fmla="*/ 209550 h 209550"/>
                  <a:gd name="connsiteX0" fmla="*/ 7019925 w 7019925"/>
                  <a:gd name="connsiteY0" fmla="*/ 0 h 209550"/>
                  <a:gd name="connsiteX1" fmla="*/ 0 w 7019925"/>
                  <a:gd name="connsiteY1" fmla="*/ 209550 h 209550"/>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65194 h 218863"/>
                  <a:gd name="connsiteX1" fmla="*/ 0 w 7010400"/>
                  <a:gd name="connsiteY1" fmla="*/ 218863 h 218863"/>
                  <a:gd name="connsiteX0" fmla="*/ 7010400 w 7010400"/>
                  <a:gd name="connsiteY0" fmla="*/ 65194 h 218863"/>
                  <a:gd name="connsiteX1" fmla="*/ 0 w 7010400"/>
                  <a:gd name="connsiteY1" fmla="*/ 218863 h 218863"/>
                  <a:gd name="connsiteX0" fmla="*/ 7010400 w 7010400"/>
                  <a:gd name="connsiteY0" fmla="*/ 44239 h 197908"/>
                  <a:gd name="connsiteX1" fmla="*/ 0 w 7010400"/>
                  <a:gd name="connsiteY1" fmla="*/ 197908 h 197908"/>
                  <a:gd name="connsiteX0" fmla="*/ 7772400 w 7772400"/>
                  <a:gd name="connsiteY0" fmla="*/ 44238 h 197908"/>
                  <a:gd name="connsiteX1" fmla="*/ 0 w 7772400"/>
                  <a:gd name="connsiteY1" fmla="*/ 197908 h 197908"/>
                  <a:gd name="connsiteX0" fmla="*/ 7772400 w 7772400"/>
                  <a:gd name="connsiteY0" fmla="*/ 44238 h 197908"/>
                  <a:gd name="connsiteX1" fmla="*/ 0 w 7772400"/>
                  <a:gd name="connsiteY1" fmla="*/ 197908 h 197908"/>
                  <a:gd name="connsiteX2" fmla="*/ 7772400 w 7772400"/>
                  <a:gd name="connsiteY2" fmla="*/ 44238 h 197908"/>
                  <a:gd name="connsiteX0" fmla="*/ 7772400 w 7772400"/>
                  <a:gd name="connsiteY0" fmla="*/ 44238 h 197908"/>
                  <a:gd name="connsiteX1" fmla="*/ 0 w 7772400"/>
                  <a:gd name="connsiteY1" fmla="*/ 197908 h 197908"/>
                  <a:gd name="connsiteX2" fmla="*/ 4972050 w 7772400"/>
                  <a:gd name="connsiteY2" fmla="*/ 107103 h 197908"/>
                  <a:gd name="connsiteX3" fmla="*/ 7772400 w 7772400"/>
                  <a:gd name="connsiteY3" fmla="*/ 44238 h 197908"/>
                  <a:gd name="connsiteX0" fmla="*/ 7772400 w 7772400"/>
                  <a:gd name="connsiteY0" fmla="*/ 44238 h 197908"/>
                  <a:gd name="connsiteX1" fmla="*/ 0 w 7772400"/>
                  <a:gd name="connsiteY1" fmla="*/ 197908 h 197908"/>
                  <a:gd name="connsiteX2" fmla="*/ 2286000 w 7772400"/>
                  <a:gd name="connsiteY2" fmla="*/ 162983 h 197908"/>
                  <a:gd name="connsiteX3" fmla="*/ 4972050 w 7772400"/>
                  <a:gd name="connsiteY3" fmla="*/ 107103 h 197908"/>
                  <a:gd name="connsiteX4" fmla="*/ 7772400 w 7772400"/>
                  <a:gd name="connsiteY4" fmla="*/ 44238 h 197908"/>
                  <a:gd name="connsiteX0" fmla="*/ 7772400 w 7772400"/>
                  <a:gd name="connsiteY0" fmla="*/ 1620517 h 1774187"/>
                  <a:gd name="connsiteX1" fmla="*/ 0 w 7772400"/>
                  <a:gd name="connsiteY1" fmla="*/ 1774187 h 1774187"/>
                  <a:gd name="connsiteX2" fmla="*/ 2286000 w 7772400"/>
                  <a:gd name="connsiteY2" fmla="*/ 1739262 h 1774187"/>
                  <a:gd name="connsiteX3" fmla="*/ 7772400 w 7772400"/>
                  <a:gd name="connsiteY3" fmla="*/ 0 h 1774187"/>
                  <a:gd name="connsiteX4" fmla="*/ 7772400 w 7772400"/>
                  <a:gd name="connsiteY4" fmla="*/ 1620517 h 1774187"/>
                  <a:gd name="connsiteX0" fmla="*/ 7772400 w 7772400"/>
                  <a:gd name="connsiteY0" fmla="*/ 1620517 h 1774187"/>
                  <a:gd name="connsiteX1" fmla="*/ 0 w 7772400"/>
                  <a:gd name="connsiteY1" fmla="*/ 1774187 h 1774187"/>
                  <a:gd name="connsiteX2" fmla="*/ 0 w 7772400"/>
                  <a:gd name="connsiteY2" fmla="*/ 0 h 1774187"/>
                  <a:gd name="connsiteX3" fmla="*/ 7772400 w 7772400"/>
                  <a:gd name="connsiteY3" fmla="*/ 0 h 1774187"/>
                  <a:gd name="connsiteX4" fmla="*/ 7772400 w 7772400"/>
                  <a:gd name="connsiteY4" fmla="*/ 1620517 h 1774187"/>
                  <a:gd name="connsiteX0" fmla="*/ 7772400 w 7772400"/>
                  <a:gd name="connsiteY0" fmla="*/ 1620517 h 1774187"/>
                  <a:gd name="connsiteX1" fmla="*/ 0 w 7772400"/>
                  <a:gd name="connsiteY1" fmla="*/ 1774187 h 1774187"/>
                  <a:gd name="connsiteX2" fmla="*/ 0 w 7772400"/>
                  <a:gd name="connsiteY2" fmla="*/ 0 h 1774187"/>
                  <a:gd name="connsiteX3" fmla="*/ 7772400 w 7772400"/>
                  <a:gd name="connsiteY3" fmla="*/ 55880 h 1774187"/>
                  <a:gd name="connsiteX4" fmla="*/ 7772400 w 7772400"/>
                  <a:gd name="connsiteY4" fmla="*/ 1620517 h 1774187"/>
                  <a:gd name="connsiteX0" fmla="*/ 7772400 w 7772400"/>
                  <a:gd name="connsiteY0" fmla="*/ 1564637 h 1718307"/>
                  <a:gd name="connsiteX1" fmla="*/ 0 w 7772400"/>
                  <a:gd name="connsiteY1" fmla="*/ 1718307 h 1718307"/>
                  <a:gd name="connsiteX2" fmla="*/ 0 w 7772400"/>
                  <a:gd name="connsiteY2" fmla="*/ 0 h 1718307"/>
                  <a:gd name="connsiteX3" fmla="*/ 7772400 w 7772400"/>
                  <a:gd name="connsiteY3" fmla="*/ 0 h 1718307"/>
                  <a:gd name="connsiteX4" fmla="*/ 7772400 w 7772400"/>
                  <a:gd name="connsiteY4" fmla="*/ 1564637 h 171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1718307">
                    <a:moveTo>
                      <a:pt x="7772400" y="1564637"/>
                    </a:moveTo>
                    <a:cubicBezTo>
                      <a:pt x="4959350" y="1532040"/>
                      <a:pt x="2336800" y="1520399"/>
                      <a:pt x="0" y="1718307"/>
                    </a:cubicBezTo>
                    <a:lnTo>
                      <a:pt x="0" y="0"/>
                    </a:lnTo>
                    <a:lnTo>
                      <a:pt x="7772400" y="0"/>
                    </a:lnTo>
                    <a:lnTo>
                      <a:pt x="7772400" y="1564637"/>
                    </a:lnTo>
                    <a:close/>
                  </a:path>
                </a:pathLst>
              </a:custGeom>
              <a:gradFill>
                <a:gsLst>
                  <a:gs pos="0">
                    <a:schemeClr val="tx1">
                      <a:lumMod val="95000"/>
                    </a:schemeClr>
                  </a:gs>
                  <a:gs pos="33000">
                    <a:srgbClr val="FF4000"/>
                  </a:gs>
                </a:gsLst>
                <a:lin ang="5100000" scaled="0"/>
              </a:gradFill>
              <a:ln w="762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42" name="Straight Arrow Connector 41"/>
              <p:cNvCxnSpPr/>
              <p:nvPr/>
            </p:nvCxnSpPr>
            <p:spPr bwMode="auto">
              <a:xfrm>
                <a:off x="534537" y="6400800"/>
                <a:ext cx="8720727" cy="4433"/>
              </a:xfrm>
              <a:prstGeom prst="straightConnector1">
                <a:avLst/>
              </a:prstGeom>
              <a:ln>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43" name="Straight Arrow Connector 42"/>
              <p:cNvCxnSpPr/>
              <p:nvPr/>
            </p:nvCxnSpPr>
            <p:spPr bwMode="auto">
              <a:xfrm rot="5400000" flipH="1" flipV="1">
                <a:off x="-2324090" y="3545246"/>
                <a:ext cx="6168322" cy="4433"/>
              </a:xfrm>
              <a:prstGeom prst="straightConnector1">
                <a:avLst/>
              </a:prstGeom>
              <a:ln>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44" name="Freeform 43"/>
              <p:cNvSpPr/>
              <p:nvPr/>
            </p:nvSpPr>
            <p:spPr bwMode="auto">
              <a:xfrm>
                <a:off x="838200" y="3276600"/>
                <a:ext cx="7772400" cy="269875"/>
              </a:xfrm>
              <a:custGeom>
                <a:avLst/>
                <a:gdLst>
                  <a:gd name="connsiteX0" fmla="*/ 7019925 w 7019925"/>
                  <a:gd name="connsiteY0" fmla="*/ 0 h 209550"/>
                  <a:gd name="connsiteX1" fmla="*/ 3667125 w 7019925"/>
                  <a:gd name="connsiteY1" fmla="*/ 9525 h 209550"/>
                  <a:gd name="connsiteX2" fmla="*/ 0 w 7019925"/>
                  <a:gd name="connsiteY2" fmla="*/ 209550 h 209550"/>
                  <a:gd name="connsiteX0" fmla="*/ 7019925 w 7019925"/>
                  <a:gd name="connsiteY0" fmla="*/ 49530 h 259080"/>
                  <a:gd name="connsiteX1" fmla="*/ 3667125 w 7019925"/>
                  <a:gd name="connsiteY1" fmla="*/ 59055 h 259080"/>
                  <a:gd name="connsiteX2" fmla="*/ 0 w 7019925"/>
                  <a:gd name="connsiteY2" fmla="*/ 259080 h 259080"/>
                  <a:gd name="connsiteX0" fmla="*/ 7019925 w 7019925"/>
                  <a:gd name="connsiteY0" fmla="*/ 283845 h 493395"/>
                  <a:gd name="connsiteX1" fmla="*/ 3667125 w 7019925"/>
                  <a:gd name="connsiteY1" fmla="*/ 293370 h 493395"/>
                  <a:gd name="connsiteX2" fmla="*/ 0 w 7019925"/>
                  <a:gd name="connsiteY2" fmla="*/ 493395 h 493395"/>
                  <a:gd name="connsiteX0" fmla="*/ 7019925 w 7019925"/>
                  <a:gd name="connsiteY0" fmla="*/ 0 h 209550"/>
                  <a:gd name="connsiteX1" fmla="*/ 0 w 7019925"/>
                  <a:gd name="connsiteY1" fmla="*/ 209550 h 209550"/>
                  <a:gd name="connsiteX0" fmla="*/ 7019925 w 7019925"/>
                  <a:gd name="connsiteY0" fmla="*/ 0 h 209550"/>
                  <a:gd name="connsiteX1" fmla="*/ 0 w 7019925"/>
                  <a:gd name="connsiteY1" fmla="*/ 209550 h 209550"/>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65194 h 218863"/>
                  <a:gd name="connsiteX1" fmla="*/ 0 w 7010400"/>
                  <a:gd name="connsiteY1" fmla="*/ 218863 h 218863"/>
                  <a:gd name="connsiteX0" fmla="*/ 7010400 w 7010400"/>
                  <a:gd name="connsiteY0" fmla="*/ 65194 h 218863"/>
                  <a:gd name="connsiteX1" fmla="*/ 0 w 7010400"/>
                  <a:gd name="connsiteY1" fmla="*/ 218863 h 218863"/>
                  <a:gd name="connsiteX0" fmla="*/ 7010400 w 7010400"/>
                  <a:gd name="connsiteY0" fmla="*/ 44239 h 197908"/>
                  <a:gd name="connsiteX1" fmla="*/ 0 w 7010400"/>
                  <a:gd name="connsiteY1" fmla="*/ 197908 h 197908"/>
                  <a:gd name="connsiteX0" fmla="*/ 7772400 w 7772400"/>
                  <a:gd name="connsiteY0" fmla="*/ 44238 h 197908"/>
                  <a:gd name="connsiteX1" fmla="*/ 0 w 7772400"/>
                  <a:gd name="connsiteY1" fmla="*/ 197908 h 197908"/>
                </a:gdLst>
                <a:ahLst/>
                <a:cxnLst>
                  <a:cxn ang="0">
                    <a:pos x="connsiteX0" y="connsiteY0"/>
                  </a:cxn>
                  <a:cxn ang="0">
                    <a:pos x="connsiteX1" y="connsiteY1"/>
                  </a:cxn>
                </a:cxnLst>
                <a:rect l="l" t="t" r="r" b="b"/>
                <a:pathLst>
                  <a:path w="7772400" h="197908">
                    <a:moveTo>
                      <a:pt x="7772400" y="44238"/>
                    </a:moveTo>
                    <a:cubicBezTo>
                      <a:pt x="4959350" y="11641"/>
                      <a:pt x="2336800" y="0"/>
                      <a:pt x="0" y="197908"/>
                    </a:cubicBezTo>
                  </a:path>
                </a:pathLst>
              </a:custGeom>
              <a:noFill/>
              <a:ln w="38100" cap="flat" cmpd="sng" algn="ctr">
                <a:solidFill>
                  <a:schemeClr val="bg1">
                    <a:lumMod val="65000"/>
                    <a:lumOff val="3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5" name="Freeform 44"/>
              <p:cNvSpPr/>
              <p:nvPr/>
            </p:nvSpPr>
            <p:spPr bwMode="auto">
              <a:xfrm>
                <a:off x="838200" y="1295401"/>
                <a:ext cx="7772400" cy="4057648"/>
              </a:xfrm>
              <a:custGeom>
                <a:avLst/>
                <a:gdLst>
                  <a:gd name="connsiteX0" fmla="*/ 7019925 w 7019925"/>
                  <a:gd name="connsiteY0" fmla="*/ 0 h 209550"/>
                  <a:gd name="connsiteX1" fmla="*/ 3667125 w 7019925"/>
                  <a:gd name="connsiteY1" fmla="*/ 9525 h 209550"/>
                  <a:gd name="connsiteX2" fmla="*/ 0 w 7019925"/>
                  <a:gd name="connsiteY2" fmla="*/ 209550 h 209550"/>
                  <a:gd name="connsiteX0" fmla="*/ 7019925 w 7019925"/>
                  <a:gd name="connsiteY0" fmla="*/ 49530 h 259080"/>
                  <a:gd name="connsiteX1" fmla="*/ 3667125 w 7019925"/>
                  <a:gd name="connsiteY1" fmla="*/ 59055 h 259080"/>
                  <a:gd name="connsiteX2" fmla="*/ 0 w 7019925"/>
                  <a:gd name="connsiteY2" fmla="*/ 259080 h 259080"/>
                  <a:gd name="connsiteX0" fmla="*/ 7019925 w 7019925"/>
                  <a:gd name="connsiteY0" fmla="*/ 283845 h 493395"/>
                  <a:gd name="connsiteX1" fmla="*/ 3667125 w 7019925"/>
                  <a:gd name="connsiteY1" fmla="*/ 293370 h 493395"/>
                  <a:gd name="connsiteX2" fmla="*/ 0 w 7019925"/>
                  <a:gd name="connsiteY2" fmla="*/ 493395 h 493395"/>
                  <a:gd name="connsiteX0" fmla="*/ 7019925 w 7019925"/>
                  <a:gd name="connsiteY0" fmla="*/ 0 h 209550"/>
                  <a:gd name="connsiteX1" fmla="*/ 0 w 7019925"/>
                  <a:gd name="connsiteY1" fmla="*/ 209550 h 209550"/>
                  <a:gd name="connsiteX0" fmla="*/ 7019925 w 7019925"/>
                  <a:gd name="connsiteY0" fmla="*/ 0 h 209550"/>
                  <a:gd name="connsiteX1" fmla="*/ 0 w 7019925"/>
                  <a:gd name="connsiteY1" fmla="*/ 209550 h 209550"/>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0 h 321309"/>
                  <a:gd name="connsiteX1" fmla="*/ 0 w 7010400"/>
                  <a:gd name="connsiteY1" fmla="*/ 321309 h 321309"/>
                  <a:gd name="connsiteX0" fmla="*/ 7010400 w 7010400"/>
                  <a:gd name="connsiteY0" fmla="*/ 65194 h 218863"/>
                  <a:gd name="connsiteX1" fmla="*/ 0 w 7010400"/>
                  <a:gd name="connsiteY1" fmla="*/ 218863 h 218863"/>
                  <a:gd name="connsiteX0" fmla="*/ 7010400 w 7010400"/>
                  <a:gd name="connsiteY0" fmla="*/ 65194 h 218863"/>
                  <a:gd name="connsiteX1" fmla="*/ 0 w 7010400"/>
                  <a:gd name="connsiteY1" fmla="*/ 218863 h 218863"/>
                  <a:gd name="connsiteX0" fmla="*/ 7010400 w 7010400"/>
                  <a:gd name="connsiteY0" fmla="*/ 44239 h 197908"/>
                  <a:gd name="connsiteX1" fmla="*/ 0 w 7010400"/>
                  <a:gd name="connsiteY1" fmla="*/ 197908 h 197908"/>
                  <a:gd name="connsiteX0" fmla="*/ 7772400 w 7772400"/>
                  <a:gd name="connsiteY0" fmla="*/ 44238 h 197908"/>
                  <a:gd name="connsiteX1" fmla="*/ 0 w 7772400"/>
                  <a:gd name="connsiteY1" fmla="*/ 197908 h 197908"/>
                  <a:gd name="connsiteX0" fmla="*/ 7772400 w 7772400"/>
                  <a:gd name="connsiteY0" fmla="*/ 2670594 h 2670595"/>
                  <a:gd name="connsiteX1" fmla="*/ 0 w 7772400"/>
                  <a:gd name="connsiteY1" fmla="*/ 197908 h 2670595"/>
                  <a:gd name="connsiteX0" fmla="*/ 7772400 w 7772400"/>
                  <a:gd name="connsiteY0" fmla="*/ 2472686 h 2472686"/>
                  <a:gd name="connsiteX1" fmla="*/ 0 w 7772400"/>
                  <a:gd name="connsiteY1" fmla="*/ 0 h 2472686"/>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 name="connsiteX0" fmla="*/ 7772400 w 7772400"/>
                  <a:gd name="connsiteY0" fmla="*/ 2696205 h 2696205"/>
                  <a:gd name="connsiteX1" fmla="*/ 0 w 7772400"/>
                  <a:gd name="connsiteY1" fmla="*/ 0 h 2696205"/>
                </a:gdLst>
                <a:ahLst/>
                <a:cxnLst>
                  <a:cxn ang="0">
                    <a:pos x="connsiteX0" y="connsiteY0"/>
                  </a:cxn>
                  <a:cxn ang="0">
                    <a:pos x="connsiteX1" y="connsiteY1"/>
                  </a:cxn>
                </a:cxnLst>
                <a:rect l="l" t="t" r="r" b="b"/>
                <a:pathLst>
                  <a:path w="7772400" h="2696205">
                    <a:moveTo>
                      <a:pt x="7772400" y="2696205"/>
                    </a:moveTo>
                    <a:cubicBezTo>
                      <a:pt x="3616325" y="2419134"/>
                      <a:pt x="2584450" y="1729949"/>
                      <a:pt x="0" y="0"/>
                    </a:cubicBezTo>
                  </a:path>
                </a:pathLst>
              </a:custGeom>
              <a:noFill/>
              <a:ln w="38100" cap="flat" cmpd="sng" algn="ctr">
                <a:solidFill>
                  <a:schemeClr val="bg1">
                    <a:lumMod val="65000"/>
                    <a:lumOff val="3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26" name="TextBox 25"/>
            <p:cNvSpPr txBox="1"/>
            <p:nvPr/>
          </p:nvSpPr>
          <p:spPr>
            <a:xfrm rot="16200000">
              <a:off x="-270035" y="4289000"/>
              <a:ext cx="2471962" cy="554203"/>
            </a:xfrm>
            <a:prstGeom prst="rect">
              <a:avLst/>
            </a:prstGeom>
            <a:noFill/>
          </p:spPr>
          <p:txBody>
            <a:bodyPr wrap="square" rtlCol="0">
              <a:spAutoFit/>
            </a:bodyPr>
            <a:lstStyle/>
            <a:p>
              <a:pPr algn="ctr"/>
              <a:r>
                <a:rPr lang="en-US" b="1" i="1" dirty="0" smtClean="0"/>
                <a:t>clamping level</a:t>
              </a:r>
              <a:endParaRPr lang="en-US" b="1" i="1" dirty="0"/>
            </a:p>
          </p:txBody>
        </p:sp>
        <p:sp>
          <p:nvSpPr>
            <p:cNvPr id="27" name="TextBox 26"/>
            <p:cNvSpPr txBox="1"/>
            <p:nvPr/>
          </p:nvSpPr>
          <p:spPr>
            <a:xfrm>
              <a:off x="1146214" y="5463744"/>
              <a:ext cx="2972899" cy="479252"/>
            </a:xfrm>
            <a:prstGeom prst="rect">
              <a:avLst/>
            </a:prstGeom>
            <a:noFill/>
          </p:spPr>
          <p:txBody>
            <a:bodyPr wrap="square" rtlCol="0">
              <a:spAutoFit/>
            </a:bodyPr>
            <a:lstStyle/>
            <a:p>
              <a:pPr algn="ctr"/>
              <a:r>
                <a:rPr lang="en-US" b="1" i="1" dirty="0" smtClean="0"/>
                <a:t>VPL count</a:t>
              </a:r>
              <a:endParaRPr lang="en-US" b="1" i="1" dirty="0"/>
            </a:p>
          </p:txBody>
        </p:sp>
      </p:grpSp>
      <p:grpSp>
        <p:nvGrpSpPr>
          <p:cNvPr id="46" name="Group 55"/>
          <p:cNvGrpSpPr/>
          <p:nvPr/>
        </p:nvGrpSpPr>
        <p:grpSpPr>
          <a:xfrm>
            <a:off x="5155221" y="1905001"/>
            <a:ext cx="2159979" cy="1948332"/>
            <a:chOff x="4495800" y="3034353"/>
            <a:chExt cx="3581400" cy="3230475"/>
          </a:xfrm>
        </p:grpSpPr>
        <p:pic>
          <p:nvPicPr>
            <p:cNvPr id="47" name="Picture 4" descr="C:\devel\workspace\giperception\talk\graph.png"/>
            <p:cNvPicPr>
              <a:picLocks noChangeAspect="1" noChangeArrowheads="1"/>
            </p:cNvPicPr>
            <p:nvPr/>
          </p:nvPicPr>
          <p:blipFill>
            <a:blip r:embed="rId3" cstate="print"/>
            <a:stretch>
              <a:fillRect/>
            </a:stretch>
          </p:blipFill>
          <p:spPr bwMode="auto">
            <a:xfrm>
              <a:off x="4612943" y="3352800"/>
              <a:ext cx="3084393" cy="2362200"/>
            </a:xfrm>
            <a:prstGeom prst="rect">
              <a:avLst/>
            </a:prstGeom>
            <a:noFill/>
          </p:spPr>
        </p:pic>
        <p:cxnSp>
          <p:nvCxnSpPr>
            <p:cNvPr id="48" name="Straight Arrow Connector 47"/>
            <p:cNvCxnSpPr/>
            <p:nvPr/>
          </p:nvCxnSpPr>
          <p:spPr bwMode="auto">
            <a:xfrm>
              <a:off x="4495800" y="5694980"/>
              <a:ext cx="3581400" cy="1588"/>
            </a:xfrm>
            <a:prstGeom prst="straightConnector1">
              <a:avLst/>
            </a:prstGeom>
            <a:ln>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49" name="Straight Arrow Connector 48"/>
            <p:cNvCxnSpPr/>
            <p:nvPr/>
          </p:nvCxnSpPr>
          <p:spPr bwMode="auto">
            <a:xfrm rot="5400000" flipH="1" flipV="1">
              <a:off x="3192811" y="4411786"/>
              <a:ext cx="2756622" cy="1755"/>
            </a:xfrm>
            <a:prstGeom prst="straightConnector1">
              <a:avLst/>
            </a:prstGeom>
            <a:ln>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50" name="TextBox 49"/>
            <p:cNvSpPr txBox="1"/>
            <p:nvPr/>
          </p:nvSpPr>
          <p:spPr>
            <a:xfrm>
              <a:off x="4570035" y="5652449"/>
              <a:ext cx="3158627" cy="612379"/>
            </a:xfrm>
            <a:prstGeom prst="rect">
              <a:avLst/>
            </a:prstGeom>
            <a:noFill/>
          </p:spPr>
          <p:txBody>
            <a:bodyPr wrap="square" rtlCol="0">
              <a:spAutoFit/>
            </a:bodyPr>
            <a:lstStyle/>
            <a:p>
              <a:pPr algn="ctr"/>
              <a:r>
                <a:rPr lang="en-US" b="1" i="1" dirty="0" smtClean="0"/>
                <a:t>VPL count</a:t>
              </a:r>
              <a:endParaRPr lang="en-US" b="1" i="1" dirty="0"/>
            </a:p>
          </p:txBody>
        </p:sp>
      </p:gr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114424"/>
            <a:ext cx="8534400" cy="5514975"/>
          </a:xfrm>
        </p:spPr>
        <p:txBody>
          <a:bodyPr/>
          <a:lstStyle/>
          <a:p>
            <a:r>
              <a:rPr lang="en-US" dirty="0" smtClean="0"/>
              <a:t>Adequacy of VPL methods for high fidelity rendering</a:t>
            </a:r>
          </a:p>
          <a:p>
            <a:endParaRPr lang="en-US" dirty="0" smtClean="0"/>
          </a:p>
          <a:p>
            <a:r>
              <a:rPr lang="en-US" dirty="0" smtClean="0"/>
              <a:t>Take-home messages</a:t>
            </a:r>
          </a:p>
          <a:p>
            <a:pPr lvl="1"/>
            <a:r>
              <a:rPr lang="en-US" dirty="0" smtClean="0"/>
              <a:t>VPL methods produce equivalent renderings for a wide range of scene settings</a:t>
            </a:r>
          </a:p>
          <a:p>
            <a:pPr lvl="1"/>
            <a:r>
              <a:rPr lang="en-US" dirty="0" smtClean="0"/>
              <a:t>1k VPLs used in interactive apps → no equivalence</a:t>
            </a:r>
          </a:p>
          <a:p>
            <a:pPr lvl="1"/>
            <a:r>
              <a:rPr lang="en-US" dirty="0" smtClean="0"/>
              <a:t>Smooth metal &amp; simple shape → no equivalence</a:t>
            </a:r>
          </a:p>
          <a:p>
            <a:endParaRPr lang="en-US" dirty="0" smtClean="0"/>
          </a:p>
          <a:p>
            <a:r>
              <a:rPr lang="en-US" dirty="0" smtClean="0"/>
              <a:t>Solid perceptual foundation for VPL methods</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41</a:t>
            </a:fld>
            <a:endParaRPr lang="en-US" dirty="0">
              <a:solidFill>
                <a:srgbClr val="FFFFFF"/>
              </a:solidFill>
            </a:endParaRPr>
          </a:p>
        </p:txBody>
      </p:sp>
      <p:sp>
        <p:nvSpPr>
          <p:cNvPr id="4" name="Title 3"/>
          <p:cNvSpPr>
            <a:spLocks noGrp="1"/>
          </p:cNvSpPr>
          <p:nvPr>
            <p:ph type="title"/>
          </p:nvPr>
        </p:nvSpPr>
        <p:spPr/>
        <p:txBody>
          <a:bodyPr/>
          <a:lstStyle/>
          <a:p>
            <a:r>
              <a:rPr lang="en-US" dirty="0" smtClean="0"/>
              <a:t>Conclusions</a:t>
            </a:r>
            <a:endParaRPr lang="en-US" dirty="0"/>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dirty="0" smtClean="0"/>
              <a:t>Model for visual equivalence in VPL rendering</a:t>
            </a:r>
          </a:p>
          <a:p>
            <a:endParaRPr lang="en-US" dirty="0" smtClean="0"/>
          </a:p>
          <a:p>
            <a:r>
              <a:rPr lang="en-US" dirty="0" smtClean="0"/>
              <a:t>Effects of accurate direct illumination</a:t>
            </a:r>
          </a:p>
          <a:p>
            <a:pPr lvl="1"/>
            <a:r>
              <a:rPr lang="en-US" dirty="0" smtClean="0"/>
              <a:t>Ambiguity between artifacts and highlights</a:t>
            </a:r>
          </a:p>
          <a:p>
            <a:endParaRPr lang="en-US" dirty="0" smtClean="0"/>
          </a:p>
          <a:p>
            <a:r>
              <a:rPr lang="en-US" dirty="0" smtClean="0"/>
              <a:t>Scalable &amp; equivalent VPL methods</a:t>
            </a:r>
          </a:p>
          <a:p>
            <a:endParaRPr lang="en-US" dirty="0" smtClean="0"/>
          </a:p>
          <a:p>
            <a:endParaRPr lang="en-US" dirty="0" smtClean="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42</a:t>
            </a:fld>
            <a:endParaRPr lang="en-US" dirty="0">
              <a:solidFill>
                <a:srgbClr val="FFFFFF"/>
              </a:solidFill>
            </a:endParaRPr>
          </a:p>
        </p:txBody>
      </p:sp>
      <p:sp>
        <p:nvSpPr>
          <p:cNvPr id="4" name="Title 3"/>
          <p:cNvSpPr>
            <a:spLocks noGrp="1"/>
          </p:cNvSpPr>
          <p:nvPr>
            <p:ph type="title"/>
          </p:nvPr>
        </p:nvSpPr>
        <p:spPr/>
        <p:txBody>
          <a:bodyPr/>
          <a:lstStyle/>
          <a:p>
            <a:r>
              <a:rPr lang="en-US" dirty="0" smtClean="0"/>
              <a:t>Future work</a:t>
            </a:r>
            <a:endParaRPr lang="en-US" dirty="0"/>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4424"/>
            <a:ext cx="8229600" cy="5210175"/>
          </a:xfrm>
        </p:spPr>
        <p:txBody>
          <a:bodyPr/>
          <a:lstStyle/>
          <a:p>
            <a:r>
              <a:rPr lang="en-US" dirty="0" smtClean="0"/>
              <a:t>Marie Curie Fellowship PIOF-GA-2008-221716</a:t>
            </a:r>
          </a:p>
          <a:p>
            <a:r>
              <a:rPr lang="en-US" dirty="0" smtClean="0"/>
              <a:t>NSF CAREER 0644175</a:t>
            </a:r>
          </a:p>
          <a:p>
            <a:r>
              <a:rPr lang="en-US" dirty="0" smtClean="0"/>
              <a:t>NSF CPA 0811680</a:t>
            </a:r>
          </a:p>
          <a:p>
            <a:r>
              <a:rPr lang="en-US" dirty="0" smtClean="0"/>
              <a:t>Intel</a:t>
            </a:r>
          </a:p>
          <a:p>
            <a:r>
              <a:rPr lang="en-US" dirty="0" smtClean="0"/>
              <a:t>Microsoft</a:t>
            </a:r>
          </a:p>
          <a:p>
            <a:endParaRPr lang="en-US" dirty="0" smtClean="0"/>
          </a:p>
          <a:p>
            <a:r>
              <a:rPr lang="en-US" dirty="0" smtClean="0"/>
              <a:t>Experiment participants</a:t>
            </a:r>
          </a:p>
          <a:p>
            <a:endParaRPr lang="en-US" dirty="0" smtClean="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43</a:t>
            </a:fld>
            <a:endParaRPr lang="en-US" dirty="0">
              <a:solidFill>
                <a:srgbClr val="FFFFFF"/>
              </a:solidFill>
            </a:endParaRPr>
          </a:p>
        </p:txBody>
      </p:sp>
      <p:sp>
        <p:nvSpPr>
          <p:cNvPr id="4" name="Title 3"/>
          <p:cNvSpPr>
            <a:spLocks noGrp="1"/>
          </p:cNvSpPr>
          <p:nvPr>
            <p:ph type="title"/>
          </p:nvPr>
        </p:nvSpPr>
        <p:spPr/>
        <p:txBody>
          <a:bodyPr/>
          <a:lstStyle/>
          <a:p>
            <a:r>
              <a:rPr lang="en-US" dirty="0" smtClean="0"/>
              <a:t>Acknowledgements</a:t>
            </a:r>
            <a:endParaRPr lang="en-US" dirty="0"/>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Title 3"/>
          <p:cNvSpPr>
            <a:spLocks noGrp="1"/>
          </p:cNvSpPr>
          <p:nvPr>
            <p:ph type="title"/>
          </p:nvPr>
        </p:nvSpPr>
        <p:spPr/>
        <p:txBody>
          <a:bodyPr/>
          <a:lstStyle/>
          <a:p>
            <a:r>
              <a:rPr lang="cs-CZ" dirty="0" smtClean="0"/>
              <a:t>Thank you</a:t>
            </a:r>
            <a:endParaRPr lang="en-US" dirty="0"/>
          </a:p>
        </p:txBody>
      </p:sp>
      <p:pic>
        <p:nvPicPr>
          <p:cNvPr id="7170" name="Picture 2" descr="C:\devel\workspace\giperception\paper\fig-teaser\dragon-ms-ref.png"/>
          <p:cNvPicPr>
            <a:picLocks noChangeAspect="1" noChangeArrowheads="1"/>
          </p:cNvPicPr>
          <p:nvPr/>
        </p:nvPicPr>
        <p:blipFill>
          <a:blip r:embed="rId2" cstate="print"/>
          <a:srcRect/>
          <a:stretch>
            <a:fillRect/>
          </a:stretch>
        </p:blipFill>
        <p:spPr bwMode="auto">
          <a:xfrm>
            <a:off x="4648200" y="2514600"/>
            <a:ext cx="2667000" cy="2000250"/>
          </a:xfrm>
          <a:prstGeom prst="rect">
            <a:avLst/>
          </a:prstGeom>
          <a:noFill/>
          <a:ln w="12700">
            <a:solidFill>
              <a:schemeClr val="tx1"/>
            </a:solidFill>
          </a:ln>
        </p:spPr>
      </p:pic>
      <p:pic>
        <p:nvPicPr>
          <p:cNvPr id="7171" name="Picture 3" descr="C:\devel\workspace\giperception\paper\fig-teaser\dragon-ms-vpl.png"/>
          <p:cNvPicPr>
            <a:picLocks noChangeAspect="1" noChangeArrowheads="1"/>
          </p:cNvPicPr>
          <p:nvPr/>
        </p:nvPicPr>
        <p:blipFill>
          <a:blip r:embed="rId3" cstate="print"/>
          <a:srcRect/>
          <a:stretch>
            <a:fillRect/>
          </a:stretch>
        </p:blipFill>
        <p:spPr bwMode="auto">
          <a:xfrm>
            <a:off x="1752600" y="2514600"/>
            <a:ext cx="2667000" cy="2000250"/>
          </a:xfrm>
          <a:prstGeom prst="rect">
            <a:avLst/>
          </a:prstGeom>
          <a:noFill/>
          <a:ln w="12700">
            <a:solidFill>
              <a:schemeClr val="tx1"/>
            </a:solidFill>
          </a:ln>
        </p:spPr>
      </p:pic>
      <p:sp>
        <p:nvSpPr>
          <p:cNvPr id="7" name="TextBox 6"/>
          <p:cNvSpPr txBox="1"/>
          <p:nvPr/>
        </p:nvSpPr>
        <p:spPr>
          <a:xfrm>
            <a:off x="3989696" y="2501060"/>
            <a:ext cx="914400" cy="1938992"/>
          </a:xfrm>
          <a:prstGeom prst="rect">
            <a:avLst/>
          </a:prstGeom>
          <a:noFill/>
        </p:spPr>
        <p:txBody>
          <a:bodyPr wrap="square" rtlCol="0">
            <a:spAutoFit/>
          </a:bodyPr>
          <a:lstStyle/>
          <a:p>
            <a:r>
              <a:rPr lang="en-US" sz="12000" dirty="0" smtClean="0">
                <a:solidFill>
                  <a:srgbClr val="40C080"/>
                </a:solidFill>
                <a:effectLst>
                  <a:outerShdw blurRad="50800" dist="38100" dir="18900000" algn="bl" rotWithShape="0">
                    <a:prstClr val="black">
                      <a:alpha val="40000"/>
                    </a:prstClr>
                  </a:outerShdw>
                </a:effectLst>
                <a:latin typeface="Arial"/>
                <a:cs typeface="Arial"/>
              </a:rPr>
              <a:t>≡</a:t>
            </a:r>
            <a:endParaRPr lang="en-US" sz="12000" dirty="0">
              <a:solidFill>
                <a:srgbClr val="40C080"/>
              </a:solidFill>
              <a:effectLst>
                <a:outerShdw blurRad="50800" dist="38100" dir="18900000" algn="bl" rotWithShape="0">
                  <a:prstClr val="black">
                    <a:alpha val="40000"/>
                  </a:prstClr>
                </a:outerShdw>
              </a:effectLst>
            </a:endParaRP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bwMode="auto">
          <a:xfrm>
            <a:off x="152400" y="609600"/>
            <a:ext cx="87630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755650" y="1219200"/>
            <a:ext cx="7550150" cy="2133600"/>
          </a:xfrm>
        </p:spPr>
        <p:txBody>
          <a:bodyPr/>
          <a:lstStyle/>
          <a:p>
            <a:r>
              <a:rPr lang="en-US" b="1" dirty="0" smtClean="0"/>
              <a:t/>
            </a:r>
            <a:br>
              <a:rPr lang="en-US" b="1" dirty="0" smtClean="0"/>
            </a:br>
            <a:r>
              <a:rPr lang="en-US" b="1" dirty="0" smtClean="0"/>
              <a:t>Additional Slides</a:t>
            </a:r>
            <a:endParaRPr lang="en-US" dirty="0"/>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46</a:t>
            </a:fld>
            <a:endParaRPr lang="en-US" dirty="0">
              <a:solidFill>
                <a:srgbClr val="FFFFFF"/>
              </a:solidFill>
            </a:endParaRPr>
          </a:p>
        </p:txBody>
      </p:sp>
      <p:sp>
        <p:nvSpPr>
          <p:cNvPr id="4" name="Title 3"/>
          <p:cNvSpPr>
            <a:spLocks noGrp="1"/>
          </p:cNvSpPr>
          <p:nvPr>
            <p:ph type="title"/>
          </p:nvPr>
        </p:nvSpPr>
        <p:spPr/>
        <p:txBody>
          <a:bodyPr/>
          <a:lstStyle/>
          <a:p>
            <a:r>
              <a:rPr lang="en-US" dirty="0" smtClean="0"/>
              <a:t>Ambiguity: highlights  vs. artifacts</a:t>
            </a:r>
          </a:p>
        </p:txBody>
      </p:sp>
      <p:sp>
        <p:nvSpPr>
          <p:cNvPr id="2" name="Content Placeholder 1"/>
          <p:cNvSpPr>
            <a:spLocks noGrp="1"/>
          </p:cNvSpPr>
          <p:nvPr>
            <p:ph idx="1"/>
          </p:nvPr>
        </p:nvSpPr>
        <p:spPr>
          <a:xfrm>
            <a:off x="457200" y="1143000"/>
            <a:ext cx="8229600" cy="5410200"/>
          </a:xfrm>
        </p:spPr>
        <p:txBody>
          <a:bodyPr/>
          <a:lstStyle/>
          <a:p>
            <a:endParaRPr lang="en-US" dirty="0" smtClean="0"/>
          </a:p>
        </p:txBody>
      </p:sp>
      <p:pic>
        <p:nvPicPr>
          <p:cNvPr id="9" name="Picture 4"/>
          <p:cNvPicPr>
            <a:picLocks noChangeAspect="1" noChangeArrowheads="1"/>
          </p:cNvPicPr>
          <p:nvPr/>
        </p:nvPicPr>
        <p:blipFill>
          <a:blip r:embed="rId3" cstate="print"/>
          <a:srcRect/>
          <a:stretch>
            <a:fillRect/>
          </a:stretch>
        </p:blipFill>
        <p:spPr bwMode="auto">
          <a:xfrm>
            <a:off x="457200" y="2286001"/>
            <a:ext cx="4000500" cy="3000375"/>
          </a:xfrm>
          <a:prstGeom prst="rect">
            <a:avLst/>
          </a:prstGeom>
          <a:noFill/>
          <a:ln w="12700">
            <a:solidFill>
              <a:schemeClr val="tx1"/>
            </a:solidFill>
            <a:miter lim="800000"/>
            <a:headEnd/>
            <a:tailEnd/>
          </a:ln>
        </p:spPr>
      </p:pic>
      <p:pic>
        <p:nvPicPr>
          <p:cNvPr id="10" name="Picture 3"/>
          <p:cNvPicPr>
            <a:picLocks noChangeAspect="1" noChangeArrowheads="1"/>
          </p:cNvPicPr>
          <p:nvPr/>
        </p:nvPicPr>
        <p:blipFill>
          <a:blip r:embed="rId4" cstate="print"/>
          <a:srcRect/>
          <a:stretch>
            <a:fillRect/>
          </a:stretch>
        </p:blipFill>
        <p:spPr bwMode="auto">
          <a:xfrm>
            <a:off x="4572000" y="2286000"/>
            <a:ext cx="4000500" cy="3000375"/>
          </a:xfrm>
          <a:prstGeom prst="rect">
            <a:avLst/>
          </a:prstGeom>
          <a:noFill/>
          <a:ln w="12700">
            <a:solidFill>
              <a:schemeClr val="tx1"/>
            </a:solidFill>
            <a:miter lim="800000"/>
            <a:headEnd/>
            <a:tailEnd/>
          </a:ln>
        </p:spPr>
      </p:pic>
      <p:sp>
        <p:nvSpPr>
          <p:cNvPr id="11" name="Text Box 9"/>
          <p:cNvSpPr txBox="1">
            <a:spLocks noChangeArrowheads="1"/>
          </p:cNvSpPr>
          <p:nvPr/>
        </p:nvSpPr>
        <p:spPr bwMode="auto">
          <a:xfrm>
            <a:off x="457200" y="5257800"/>
            <a:ext cx="4038600" cy="523220"/>
          </a:xfrm>
          <a:prstGeom prst="rect">
            <a:avLst/>
          </a:prstGeom>
          <a:noFill/>
          <a:ln w="9525">
            <a:noFill/>
            <a:miter lim="800000"/>
            <a:headEnd/>
            <a:tailEnd/>
          </a:ln>
          <a:effectLst/>
        </p:spPr>
        <p:txBody>
          <a:bodyPr wrap="square">
            <a:spAutoFit/>
          </a:bodyPr>
          <a:lstStyle/>
          <a:p>
            <a:pPr algn="ctr" defTabSz="812800">
              <a:defRPr/>
            </a:pPr>
            <a:r>
              <a:rPr lang="en-US" sz="2800" dirty="0" smtClean="0">
                <a:ln w="18415" cmpd="sng">
                  <a:solidFill>
                    <a:srgbClr val="FFFFFF"/>
                  </a:solidFill>
                  <a:prstDash val="solid"/>
                </a:ln>
                <a:solidFill>
                  <a:srgbClr val="FFFFFF"/>
                </a:solidFill>
                <a:effectLst>
                  <a:outerShdw blurRad="76200" dist="88900" dir="18900000" algn="bl" rotWithShape="0">
                    <a:prstClr val="black">
                      <a:alpha val="80000"/>
                    </a:prstClr>
                  </a:outerShdw>
                </a:effectLst>
                <a:ea typeface="+mn-ea"/>
              </a:rPr>
              <a:t>indirect-only</a:t>
            </a:r>
            <a:endParaRPr lang="en-US" sz="2800" dirty="0">
              <a:ln w="18415" cmpd="sng">
                <a:solidFill>
                  <a:srgbClr val="FFFFFF"/>
                </a:solidFill>
                <a:prstDash val="solid"/>
              </a:ln>
              <a:solidFill>
                <a:srgbClr val="FFFFFF"/>
              </a:solidFill>
              <a:effectLst>
                <a:outerShdw blurRad="76200" dist="88900" dir="18900000" algn="bl" rotWithShape="0">
                  <a:prstClr val="black">
                    <a:alpha val="80000"/>
                  </a:prstClr>
                </a:outerShdw>
              </a:effectLst>
              <a:ea typeface="+mn-ea"/>
            </a:endParaRPr>
          </a:p>
        </p:txBody>
      </p:sp>
      <p:sp>
        <p:nvSpPr>
          <p:cNvPr id="12" name="Text Box 9"/>
          <p:cNvSpPr txBox="1">
            <a:spLocks noChangeArrowheads="1"/>
          </p:cNvSpPr>
          <p:nvPr/>
        </p:nvSpPr>
        <p:spPr bwMode="auto">
          <a:xfrm>
            <a:off x="4572000" y="5267980"/>
            <a:ext cx="4038599" cy="523220"/>
          </a:xfrm>
          <a:prstGeom prst="rect">
            <a:avLst/>
          </a:prstGeom>
          <a:noFill/>
          <a:ln w="9525">
            <a:noFill/>
            <a:miter lim="800000"/>
            <a:headEnd/>
            <a:tailEnd/>
          </a:ln>
          <a:effectLst/>
        </p:spPr>
        <p:txBody>
          <a:bodyPr wrap="square">
            <a:spAutoFit/>
          </a:bodyPr>
          <a:lstStyle/>
          <a:p>
            <a:pPr algn="ctr" defTabSz="812800">
              <a:defRPr/>
            </a:pPr>
            <a:r>
              <a:rPr lang="en-US" sz="2800" dirty="0" smtClean="0">
                <a:ln w="18415" cmpd="sng">
                  <a:solidFill>
                    <a:srgbClr val="FFFFFF"/>
                  </a:solidFill>
                  <a:prstDash val="solid"/>
                </a:ln>
                <a:solidFill>
                  <a:srgbClr val="FFFFFF"/>
                </a:solidFill>
                <a:effectLst>
                  <a:outerShdw blurRad="76200" dist="88900" dir="18900000" algn="bl" rotWithShape="0">
                    <a:prstClr val="black">
                      <a:alpha val="80000"/>
                    </a:prstClr>
                  </a:outerShdw>
                </a:effectLst>
                <a:ea typeface="+mn-ea"/>
              </a:rPr>
              <a:t>direct-and-indirect</a:t>
            </a:r>
            <a:endParaRPr lang="en-US" sz="2800" dirty="0">
              <a:ln w="18415" cmpd="sng">
                <a:solidFill>
                  <a:srgbClr val="FFFFFF"/>
                </a:solidFill>
                <a:prstDash val="solid"/>
              </a:ln>
              <a:solidFill>
                <a:srgbClr val="FFFFFF"/>
              </a:solidFill>
              <a:effectLst>
                <a:outerShdw blurRad="76200" dist="88900" dir="18900000" algn="bl" rotWithShape="0">
                  <a:prstClr val="black">
                    <a:alpha val="80000"/>
                  </a:prstClr>
                </a:outerShdw>
              </a:effectLst>
              <a:ea typeface="+mn-ea"/>
            </a:endParaRPr>
          </a:p>
        </p:txBody>
      </p:sp>
      <p:sp>
        <p:nvSpPr>
          <p:cNvPr id="14" name="Text Box 9"/>
          <p:cNvSpPr txBox="1">
            <a:spLocks noChangeArrowheads="1"/>
          </p:cNvSpPr>
          <p:nvPr/>
        </p:nvSpPr>
        <p:spPr bwMode="auto">
          <a:xfrm>
            <a:off x="7086600" y="1219200"/>
            <a:ext cx="1981200" cy="954107"/>
          </a:xfrm>
          <a:prstGeom prst="rect">
            <a:avLst/>
          </a:prstGeom>
          <a:noFill/>
          <a:ln w="9525">
            <a:noFill/>
            <a:miter lim="800000"/>
            <a:headEnd/>
            <a:tailEnd/>
          </a:ln>
          <a:effectLst/>
        </p:spPr>
        <p:txBody>
          <a:bodyPr wrap="square">
            <a:spAutoFit/>
          </a:bodyPr>
          <a:lstStyle/>
          <a:p>
            <a:pPr algn="ctr" defTabSz="812800">
              <a:defRPr/>
            </a:pPr>
            <a:r>
              <a:rPr lang="en-US" sz="2800" dirty="0" smtClean="0">
                <a:ln w="18415" cmpd="sng">
                  <a:solidFill>
                    <a:srgbClr val="FFFFFF"/>
                  </a:solidFill>
                  <a:prstDash val="solid"/>
                </a:ln>
                <a:solidFill>
                  <a:srgbClr val="FFFFFF"/>
                </a:solidFill>
                <a:effectLst>
                  <a:outerShdw blurRad="76200" dist="88900" dir="18900000" algn="bl" rotWithShape="0">
                    <a:prstClr val="black">
                      <a:alpha val="80000"/>
                    </a:prstClr>
                  </a:outerShdw>
                </a:effectLst>
              </a:rPr>
              <a:t>highlights or artifacts?</a:t>
            </a:r>
            <a:endParaRPr lang="en-US" sz="2800" dirty="0">
              <a:ln w="18415" cmpd="sng">
                <a:solidFill>
                  <a:srgbClr val="FFFFFF"/>
                </a:solidFill>
                <a:prstDash val="solid"/>
              </a:ln>
              <a:solidFill>
                <a:srgbClr val="FFFFFF"/>
              </a:solidFill>
              <a:effectLst>
                <a:outerShdw blurRad="76200" dist="88900" dir="18900000" algn="bl" rotWithShape="0">
                  <a:prstClr val="black">
                    <a:alpha val="80000"/>
                  </a:prstClr>
                </a:outerShdw>
              </a:effectLst>
              <a:ea typeface="+mn-ea"/>
            </a:endParaRPr>
          </a:p>
        </p:txBody>
      </p:sp>
      <p:cxnSp>
        <p:nvCxnSpPr>
          <p:cNvPr id="16" name="Straight Arrow Connector 15"/>
          <p:cNvCxnSpPr/>
          <p:nvPr/>
        </p:nvCxnSpPr>
        <p:spPr bwMode="auto">
          <a:xfrm rot="10800000" flipV="1">
            <a:off x="6629400" y="2133600"/>
            <a:ext cx="990600" cy="8382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76200" dist="88900" dir="18900000" algn="bl" rotWithShape="0">
              <a:prstClr val="black">
                <a:alpha val="80000"/>
              </a:prstClr>
            </a:outerShdw>
          </a:effectLst>
        </p:spPr>
      </p:cxnSp>
      <p:cxnSp>
        <p:nvCxnSpPr>
          <p:cNvPr id="23" name="Straight Arrow Connector 22"/>
          <p:cNvCxnSpPr/>
          <p:nvPr/>
        </p:nvCxnSpPr>
        <p:spPr bwMode="auto">
          <a:xfrm rot="5400000">
            <a:off x="5867400" y="2971800"/>
            <a:ext cx="2590800" cy="9144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76200" dist="88900" dir="18900000" algn="bl" rotWithShape="0">
              <a:prstClr val="black">
                <a:alpha val="80000"/>
              </a:prstClr>
            </a:outerShdw>
          </a:effectLst>
        </p:spPr>
      </p:cxn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Re-introduce energy removed by clamping</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47</a:t>
            </a:fld>
            <a:endParaRPr lang="en-US" dirty="0">
              <a:solidFill>
                <a:srgbClr val="FFFFFF"/>
              </a:solidFill>
            </a:endParaRPr>
          </a:p>
        </p:txBody>
      </p:sp>
      <p:pic>
        <p:nvPicPr>
          <p:cNvPr id="5122" name="Picture 2" descr="C:\devel\workspace\giperception\talk\aa\vplt.cam-04.geom-g2.light-indirect.mat-0.03-0.220-0.15.vpl-0100000.cl-000.0.png"/>
          <p:cNvPicPr>
            <a:picLocks noChangeAspect="1" noChangeArrowheads="1"/>
          </p:cNvPicPr>
          <p:nvPr/>
        </p:nvPicPr>
        <p:blipFill>
          <a:blip r:embed="rId3" cstate="print"/>
          <a:srcRect/>
          <a:stretch>
            <a:fillRect/>
          </a:stretch>
        </p:blipFill>
        <p:spPr bwMode="auto">
          <a:xfrm>
            <a:off x="762001" y="4292818"/>
            <a:ext cx="2971800" cy="2228850"/>
          </a:xfrm>
          <a:prstGeom prst="rect">
            <a:avLst/>
          </a:prstGeom>
          <a:noFill/>
          <a:ln w="12700">
            <a:solidFill>
              <a:schemeClr val="tx1"/>
            </a:solidFill>
          </a:ln>
        </p:spPr>
      </p:pic>
      <p:pic>
        <p:nvPicPr>
          <p:cNvPr id="5123" name="Picture 3" descr="C:\devel\workspace\giperception\talk\aa\vplt.cam-04.geom-g2.light-indirect.mat-0.03-0.220-0.15.vpl-0100000.cl-000.0316.norm.png"/>
          <p:cNvPicPr>
            <a:picLocks noChangeAspect="1" noChangeArrowheads="1"/>
          </p:cNvPicPr>
          <p:nvPr/>
        </p:nvPicPr>
        <p:blipFill>
          <a:blip r:embed="rId4" cstate="print"/>
          <a:srcRect/>
          <a:stretch>
            <a:fillRect/>
          </a:stretch>
        </p:blipFill>
        <p:spPr bwMode="auto">
          <a:xfrm>
            <a:off x="5638800" y="1905000"/>
            <a:ext cx="3177117" cy="2382838"/>
          </a:xfrm>
          <a:prstGeom prst="rect">
            <a:avLst/>
          </a:prstGeom>
          <a:noFill/>
          <a:ln w="12700">
            <a:solidFill>
              <a:schemeClr val="tx1"/>
            </a:solidFill>
          </a:ln>
        </p:spPr>
      </p:pic>
      <p:pic>
        <p:nvPicPr>
          <p:cNvPr id="5124" name="Picture 4" descr="C:\devel\workspace\giperception\talk\aa\vplt.cam-04.geom-g2.light-indirect.mat-0.03-0.220-0.15.vpl-0100000.cl-000.0316.png"/>
          <p:cNvPicPr>
            <a:picLocks noChangeAspect="1" noChangeArrowheads="1"/>
          </p:cNvPicPr>
          <p:nvPr/>
        </p:nvPicPr>
        <p:blipFill>
          <a:blip r:embed="rId5" cstate="print"/>
          <a:srcRect/>
          <a:stretch>
            <a:fillRect/>
          </a:stretch>
        </p:blipFill>
        <p:spPr bwMode="auto">
          <a:xfrm>
            <a:off x="762001" y="1981200"/>
            <a:ext cx="2971800" cy="2228851"/>
          </a:xfrm>
          <a:prstGeom prst="rect">
            <a:avLst/>
          </a:prstGeom>
          <a:noFill/>
          <a:ln w="12700">
            <a:solidFill>
              <a:schemeClr val="tx1"/>
            </a:solidFill>
          </a:ln>
        </p:spPr>
      </p:pic>
      <p:sp>
        <p:nvSpPr>
          <p:cNvPr id="8" name="TextBox 7"/>
          <p:cNvSpPr txBox="1"/>
          <p:nvPr/>
        </p:nvSpPr>
        <p:spPr>
          <a:xfrm>
            <a:off x="1974241" y="4201180"/>
            <a:ext cx="1835759" cy="523220"/>
          </a:xfrm>
          <a:prstGeom prst="rect">
            <a:avLst/>
          </a:prstGeom>
          <a:noFill/>
        </p:spPr>
        <p:txBody>
          <a:bodyPr wrap="none" rtlCol="0">
            <a:spAutoFit/>
          </a:bodyPr>
          <a:lstStyle/>
          <a:p>
            <a:r>
              <a:rPr lang="en-US" sz="2800" dirty="0" smtClean="0">
                <a:ln w="18415" cmpd="sng">
                  <a:solidFill>
                    <a:srgbClr val="FFFFFF"/>
                  </a:solidFill>
                  <a:prstDash val="solid"/>
                </a:ln>
                <a:solidFill>
                  <a:srgbClr val="FFFFFF"/>
                </a:solidFill>
                <a:effectLst>
                  <a:outerShdw blurRad="63500" dist="50800" dir="18900000" algn="bl" rotWithShape="0">
                    <a:prstClr val="black">
                      <a:alpha val="75000"/>
                    </a:prstClr>
                  </a:outerShdw>
                </a:effectLst>
              </a:rPr>
              <a:t>unclamped</a:t>
            </a:r>
            <a:endParaRPr lang="en-US" sz="2800" dirty="0">
              <a:ln w="18415" cmpd="sng">
                <a:solidFill>
                  <a:srgbClr val="FFFFFF"/>
                </a:solidFill>
                <a:prstDash val="solid"/>
              </a:ln>
              <a:solidFill>
                <a:srgbClr val="FFFFFF"/>
              </a:solidFill>
              <a:effectLst>
                <a:outerShdw blurRad="63500" dist="50800" dir="18900000" algn="bl" rotWithShape="0">
                  <a:prstClr val="black">
                    <a:alpha val="75000"/>
                  </a:prstClr>
                </a:outerShdw>
              </a:effectLst>
            </a:endParaRPr>
          </a:p>
        </p:txBody>
      </p:sp>
      <p:sp>
        <p:nvSpPr>
          <p:cNvPr id="11" name="Right Arrow 10"/>
          <p:cNvSpPr/>
          <p:nvPr/>
        </p:nvSpPr>
        <p:spPr bwMode="auto">
          <a:xfrm>
            <a:off x="3962400" y="2895600"/>
            <a:ext cx="1524000" cy="457200"/>
          </a:xfrm>
          <a:prstGeom prst="rightArrow">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13" name="Elbow Connector 12"/>
          <p:cNvCxnSpPr/>
          <p:nvPr/>
        </p:nvCxnSpPr>
        <p:spPr bwMode="auto">
          <a:xfrm rot="5400000" flipH="1" flipV="1">
            <a:off x="3314700" y="4076700"/>
            <a:ext cx="1981200" cy="685800"/>
          </a:xfrm>
          <a:prstGeom prst="bentConnector3">
            <a:avLst>
              <a:gd name="adj1" fmla="val 402"/>
            </a:avLst>
          </a:prstGeom>
          <a:solidFill>
            <a:schemeClr val="accent1"/>
          </a:solidFill>
          <a:ln w="19050" cap="flat" cmpd="sng" algn="ctr">
            <a:solidFill>
              <a:schemeClr val="tx1"/>
            </a:solidFill>
            <a:prstDash val="solid"/>
            <a:round/>
            <a:headEnd type="none" w="med" len="med"/>
            <a:tailEnd type="arrow"/>
          </a:ln>
          <a:effectLst/>
        </p:spPr>
      </p:cxnSp>
      <p:sp>
        <p:nvSpPr>
          <p:cNvPr id="15" name="TextBox 14"/>
          <p:cNvSpPr txBox="1"/>
          <p:nvPr/>
        </p:nvSpPr>
        <p:spPr>
          <a:xfrm>
            <a:off x="3886200" y="2133600"/>
            <a:ext cx="1595309" cy="830997"/>
          </a:xfrm>
          <a:prstGeom prst="rect">
            <a:avLst/>
          </a:prstGeom>
          <a:noFill/>
        </p:spPr>
        <p:txBody>
          <a:bodyPr wrap="none" rtlCol="0">
            <a:spAutoFit/>
          </a:bodyPr>
          <a:lstStyle/>
          <a:p>
            <a:r>
              <a:rPr lang="en-US" sz="2400" dirty="0" smtClean="0"/>
              <a:t>match avg.</a:t>
            </a:r>
          </a:p>
          <a:p>
            <a:r>
              <a:rPr lang="en-US" sz="2400" dirty="0" smtClean="0"/>
              <a:t>luminance</a:t>
            </a:r>
            <a:endParaRPr lang="en-US" sz="2400" dirty="0"/>
          </a:p>
        </p:txBody>
      </p:sp>
      <p:sp>
        <p:nvSpPr>
          <p:cNvPr id="17" name="Title 3"/>
          <p:cNvSpPr>
            <a:spLocks noGrp="1"/>
          </p:cNvSpPr>
          <p:nvPr>
            <p:ph type="title"/>
          </p:nvPr>
        </p:nvSpPr>
        <p:spPr/>
        <p:txBody>
          <a:bodyPr/>
          <a:lstStyle/>
          <a:p>
            <a:r>
              <a:rPr lang="en-US" dirty="0" smtClean="0"/>
              <a:t>Apps: Luminance normalization </a:t>
            </a:r>
            <a:br>
              <a:rPr lang="en-US" dirty="0" smtClean="0"/>
            </a:br>
            <a:endParaRPr lang="en-US" dirty="0"/>
          </a:p>
        </p:txBody>
      </p:sp>
      <p:sp>
        <p:nvSpPr>
          <p:cNvPr id="18" name="Content Placeholder 1"/>
          <p:cNvSpPr txBox="1">
            <a:spLocks/>
          </p:cNvSpPr>
          <p:nvPr/>
        </p:nvSpPr>
        <p:spPr bwMode="auto">
          <a:xfrm>
            <a:off x="5486400" y="4724401"/>
            <a:ext cx="3200400" cy="1828799"/>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3100" b="0" i="0" u="none" strike="noStrike" kern="0" cap="none" spc="0" normalizeH="0" baseline="0" noProof="0" dirty="0" smtClean="0">
                <a:ln>
                  <a:noFill/>
                </a:ln>
                <a:solidFill>
                  <a:schemeClr val="tx1"/>
                </a:solidFill>
                <a:effectLst/>
                <a:uLnTx/>
                <a:uFillTx/>
                <a:latin typeface="+mn-lt"/>
                <a:ea typeface="+mn-ea"/>
                <a:cs typeface="+mn-cs"/>
              </a:rPr>
              <a:t>Validation</a:t>
            </a:r>
          </a:p>
          <a:p>
            <a:pPr marL="742950" marR="0" lvl="1" indent="-285750" algn="l" defTabSz="914400" rtl="0" eaLnBrk="0" fontAlgn="base" latinLnBrk="0" hangingPunct="0">
              <a:lnSpc>
                <a:spcPct val="100000"/>
              </a:lnSpc>
              <a:spcBef>
                <a:spcPct val="20000"/>
              </a:spcBef>
              <a:spcAft>
                <a:spcPct val="0"/>
              </a:spcAft>
              <a:buClr>
                <a:srgbClr val="FF9900"/>
              </a:buClr>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rPr>
              <a:t>Can increase equivalence</a:t>
            </a:r>
          </a:p>
          <a:p>
            <a:pPr marL="742950" marR="0" lvl="1" indent="-285750" algn="l" defTabSz="914400" rtl="0" eaLnBrk="0" fontAlgn="base" latinLnBrk="0" hangingPunct="0">
              <a:lnSpc>
                <a:spcPct val="100000"/>
              </a:lnSpc>
              <a:spcBef>
                <a:spcPct val="20000"/>
              </a:spcBef>
              <a:spcAft>
                <a:spcPct val="0"/>
              </a:spcAft>
              <a:buClr>
                <a:srgbClr val="FF9900"/>
              </a:buClr>
              <a:buSzTx/>
              <a:buFontTx/>
              <a:buChar char="–"/>
              <a:tabLst/>
              <a:defRPr/>
            </a:pPr>
            <a:endParaRPr kumimoji="0" lang="en-US" sz="2800" b="0" i="0" u="none" strike="noStrike" kern="0" cap="none" spc="0" normalizeH="0" baseline="0" noProof="0" dirty="0" smtClean="0">
              <a:ln>
                <a:noFill/>
              </a:ln>
              <a:solidFill>
                <a:schemeClr val="tx1"/>
              </a:solidFill>
              <a:effectLst/>
              <a:uLnTx/>
              <a:uFillTx/>
              <a:latin typeface="+mn-lt"/>
            </a:endParaRPr>
          </a:p>
        </p:txBody>
      </p:sp>
      <p:sp>
        <p:nvSpPr>
          <p:cNvPr id="19" name="TextBox 18"/>
          <p:cNvSpPr txBox="1"/>
          <p:nvPr/>
        </p:nvSpPr>
        <p:spPr>
          <a:xfrm>
            <a:off x="2349344" y="1905000"/>
            <a:ext cx="1460656" cy="523220"/>
          </a:xfrm>
          <a:prstGeom prst="rect">
            <a:avLst/>
          </a:prstGeom>
          <a:noFill/>
        </p:spPr>
        <p:txBody>
          <a:bodyPr wrap="none" rtlCol="0">
            <a:spAutoFit/>
          </a:bodyPr>
          <a:lstStyle/>
          <a:p>
            <a:r>
              <a:rPr lang="en-US" sz="2800" dirty="0" smtClean="0">
                <a:ln w="18415" cmpd="sng">
                  <a:solidFill>
                    <a:srgbClr val="FFFFFF"/>
                  </a:solidFill>
                  <a:prstDash val="solid"/>
                </a:ln>
                <a:solidFill>
                  <a:srgbClr val="FFFFFF"/>
                </a:solidFill>
                <a:effectLst>
                  <a:outerShdw blurRad="63500" dist="50800" dir="18900000" algn="bl" rotWithShape="0">
                    <a:prstClr val="black">
                      <a:alpha val="75000"/>
                    </a:prstClr>
                  </a:outerShdw>
                </a:effectLst>
              </a:rPr>
              <a:t>clamped</a:t>
            </a:r>
            <a:endParaRPr lang="en-US" sz="2800" dirty="0">
              <a:ln w="18415" cmpd="sng">
                <a:solidFill>
                  <a:srgbClr val="FFFFFF"/>
                </a:solidFill>
                <a:prstDash val="solid"/>
              </a:ln>
              <a:solidFill>
                <a:srgbClr val="FFFFFF"/>
              </a:solidFill>
              <a:effectLst>
                <a:outerShdw blurRad="63500" dist="50800" dir="18900000" algn="bl" rotWithShape="0">
                  <a:prstClr val="black">
                    <a:alpha val="75000"/>
                  </a:prstClr>
                </a:outerShdw>
              </a:effectLst>
            </a:endParaRPr>
          </a:p>
        </p:txBody>
      </p:sp>
      <p:sp>
        <p:nvSpPr>
          <p:cNvPr id="20" name="TextBox 19"/>
          <p:cNvSpPr txBox="1"/>
          <p:nvPr/>
        </p:nvSpPr>
        <p:spPr>
          <a:xfrm>
            <a:off x="6982602" y="1828800"/>
            <a:ext cx="1856598" cy="523220"/>
          </a:xfrm>
          <a:prstGeom prst="rect">
            <a:avLst/>
          </a:prstGeom>
          <a:noFill/>
        </p:spPr>
        <p:txBody>
          <a:bodyPr wrap="none" rtlCol="0">
            <a:spAutoFit/>
          </a:bodyPr>
          <a:lstStyle/>
          <a:p>
            <a:r>
              <a:rPr lang="en-US" sz="2800" dirty="0" smtClean="0">
                <a:ln w="18415" cmpd="sng">
                  <a:solidFill>
                    <a:srgbClr val="FFFFFF"/>
                  </a:solidFill>
                  <a:prstDash val="solid"/>
                </a:ln>
                <a:solidFill>
                  <a:srgbClr val="FFFFFF"/>
                </a:solidFill>
                <a:effectLst>
                  <a:outerShdw blurRad="63500" dist="50800" dir="18900000" algn="bl" rotWithShape="0">
                    <a:prstClr val="black">
                      <a:alpha val="75000"/>
                    </a:prstClr>
                  </a:outerShdw>
                </a:effectLst>
              </a:rPr>
              <a:t>normalized</a:t>
            </a:r>
            <a:endParaRPr lang="en-US" sz="2800" dirty="0">
              <a:ln w="18415" cmpd="sng">
                <a:solidFill>
                  <a:srgbClr val="FFFFFF"/>
                </a:solidFill>
                <a:prstDash val="solid"/>
              </a:ln>
              <a:solidFill>
                <a:srgbClr val="FFFFFF"/>
              </a:solidFill>
              <a:effectLst>
                <a:outerShdw blurRad="63500" dist="50800" dir="18900000" algn="bl" rotWithShape="0">
                  <a:prstClr val="black">
                    <a:alpha val="75000"/>
                  </a:prstClr>
                </a:outerShdw>
              </a:effectLst>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343400"/>
            <a:ext cx="8229600" cy="2133599"/>
          </a:xfrm>
        </p:spPr>
        <p:txBody>
          <a:bodyPr/>
          <a:lstStyle/>
          <a:p>
            <a:pPr lvl="1"/>
            <a:endParaRPr lang="en-US" dirty="0" smtClean="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48</a:t>
            </a:fld>
            <a:endParaRPr lang="en-US" dirty="0">
              <a:solidFill>
                <a:srgbClr val="FFFFFF"/>
              </a:solidFill>
            </a:endParaRPr>
          </a:p>
        </p:txBody>
      </p:sp>
      <p:sp>
        <p:nvSpPr>
          <p:cNvPr id="4" name="Title 3"/>
          <p:cNvSpPr>
            <a:spLocks noGrp="1"/>
          </p:cNvSpPr>
          <p:nvPr>
            <p:ph type="title"/>
          </p:nvPr>
        </p:nvSpPr>
        <p:spPr/>
        <p:txBody>
          <a:bodyPr/>
          <a:lstStyle/>
          <a:p>
            <a:r>
              <a:rPr lang="en-US" dirty="0" smtClean="0"/>
              <a:t>Apps: Luminance normalization </a:t>
            </a:r>
            <a:br>
              <a:rPr lang="en-US" dirty="0" smtClean="0"/>
            </a:br>
            <a:endParaRPr lang="en-US" dirty="0"/>
          </a:p>
        </p:txBody>
      </p:sp>
      <p:grpSp>
        <p:nvGrpSpPr>
          <p:cNvPr id="5" name="Group 13"/>
          <p:cNvGrpSpPr/>
          <p:nvPr/>
        </p:nvGrpSpPr>
        <p:grpSpPr>
          <a:xfrm>
            <a:off x="298241" y="1752600"/>
            <a:ext cx="8540959" cy="2819400"/>
            <a:chOff x="298241" y="2209800"/>
            <a:chExt cx="8540959" cy="2819400"/>
          </a:xfrm>
        </p:grpSpPr>
        <p:grpSp>
          <p:nvGrpSpPr>
            <p:cNvPr id="6" name="Group 10"/>
            <p:cNvGrpSpPr/>
            <p:nvPr/>
          </p:nvGrpSpPr>
          <p:grpSpPr>
            <a:xfrm>
              <a:off x="298241" y="2209800"/>
              <a:ext cx="2749759" cy="2783775"/>
              <a:chOff x="298241" y="2286000"/>
              <a:chExt cx="2749759" cy="2783775"/>
            </a:xfrm>
          </p:grpSpPr>
          <p:pic>
            <p:nvPicPr>
              <p:cNvPr id="6148" name="Picture 4" descr="C:\devel\workspace\giperception\paper\fig-normalization_example\crop-g3-unnormalized01.png"/>
              <p:cNvPicPr>
                <a:picLocks noChangeAspect="1" noChangeArrowheads="1"/>
              </p:cNvPicPr>
              <p:nvPr/>
            </p:nvPicPr>
            <p:blipFill>
              <a:blip r:embed="rId2" cstate="print"/>
              <a:srcRect/>
              <a:stretch>
                <a:fillRect/>
              </a:stretch>
            </p:blipFill>
            <p:spPr bwMode="auto">
              <a:xfrm>
                <a:off x="304799" y="2286000"/>
                <a:ext cx="2743201" cy="2743200"/>
              </a:xfrm>
              <a:prstGeom prst="rect">
                <a:avLst/>
              </a:prstGeom>
              <a:noFill/>
              <a:ln w="12700">
                <a:solidFill>
                  <a:schemeClr val="tx1"/>
                </a:solidFill>
              </a:ln>
            </p:spPr>
          </p:pic>
          <p:sp>
            <p:nvSpPr>
              <p:cNvPr id="8" name="TextBox 7"/>
              <p:cNvSpPr txBox="1"/>
              <p:nvPr/>
            </p:nvSpPr>
            <p:spPr>
              <a:xfrm>
                <a:off x="298241" y="4546555"/>
                <a:ext cx="1301959" cy="523220"/>
              </a:xfrm>
              <a:prstGeom prst="rect">
                <a:avLst/>
              </a:prstGeom>
              <a:noFill/>
            </p:spPr>
            <p:txBody>
              <a:bodyPr wrap="none" rtlCol="0">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original</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7" name="Group 11"/>
            <p:cNvGrpSpPr/>
            <p:nvPr/>
          </p:nvGrpSpPr>
          <p:grpSpPr>
            <a:xfrm>
              <a:off x="3172602" y="2209800"/>
              <a:ext cx="2770998" cy="2819400"/>
              <a:chOff x="3172602" y="2286000"/>
              <a:chExt cx="2770998" cy="2819400"/>
            </a:xfrm>
          </p:grpSpPr>
          <p:pic>
            <p:nvPicPr>
              <p:cNvPr id="6146" name="Picture 2" descr="C:\devel\workspace\giperception\paper\fig-normalization_example\crop-g3-normalized01.png"/>
              <p:cNvPicPr>
                <a:picLocks noChangeAspect="1" noChangeArrowheads="1"/>
              </p:cNvPicPr>
              <p:nvPr/>
            </p:nvPicPr>
            <p:blipFill>
              <a:blip r:embed="rId3" cstate="print"/>
              <a:srcRect/>
              <a:stretch>
                <a:fillRect/>
              </a:stretch>
            </p:blipFill>
            <p:spPr bwMode="auto">
              <a:xfrm>
                <a:off x="3200400" y="2286000"/>
                <a:ext cx="2743200" cy="2743200"/>
              </a:xfrm>
              <a:prstGeom prst="rect">
                <a:avLst/>
              </a:prstGeom>
              <a:noFill/>
              <a:ln w="12700">
                <a:solidFill>
                  <a:schemeClr val="tx1"/>
                </a:solidFill>
              </a:ln>
            </p:spPr>
          </p:pic>
          <p:sp>
            <p:nvSpPr>
              <p:cNvPr id="9" name="TextBox 8"/>
              <p:cNvSpPr txBox="1"/>
              <p:nvPr/>
            </p:nvSpPr>
            <p:spPr>
              <a:xfrm>
                <a:off x="3172602" y="4582180"/>
                <a:ext cx="1856598" cy="523220"/>
              </a:xfrm>
              <a:prstGeom prst="rect">
                <a:avLst/>
              </a:prstGeom>
              <a:noFill/>
            </p:spPr>
            <p:txBody>
              <a:bodyPr wrap="none" rtlCol="0">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normalized</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11" name="Group 12"/>
            <p:cNvGrpSpPr/>
            <p:nvPr/>
          </p:nvGrpSpPr>
          <p:grpSpPr>
            <a:xfrm>
              <a:off x="6096000" y="2209800"/>
              <a:ext cx="2743200" cy="2819400"/>
              <a:chOff x="6096000" y="2286000"/>
              <a:chExt cx="2743200" cy="2819400"/>
            </a:xfrm>
          </p:grpSpPr>
          <p:pic>
            <p:nvPicPr>
              <p:cNvPr id="6147" name="Picture 3" descr="C:\devel\workspace\giperception\paper\fig-normalization_example\crop-g3-ref.png"/>
              <p:cNvPicPr>
                <a:picLocks noChangeAspect="1" noChangeArrowheads="1"/>
              </p:cNvPicPr>
              <p:nvPr/>
            </p:nvPicPr>
            <p:blipFill>
              <a:blip r:embed="rId4" cstate="print"/>
              <a:srcRect/>
              <a:stretch>
                <a:fillRect/>
              </a:stretch>
            </p:blipFill>
            <p:spPr bwMode="auto">
              <a:xfrm>
                <a:off x="6096000" y="2286000"/>
                <a:ext cx="2743200" cy="2743200"/>
              </a:xfrm>
              <a:prstGeom prst="rect">
                <a:avLst/>
              </a:prstGeom>
              <a:noFill/>
              <a:ln w="12700">
                <a:solidFill>
                  <a:schemeClr val="tx1"/>
                </a:solidFill>
              </a:ln>
            </p:spPr>
          </p:pic>
          <p:sp>
            <p:nvSpPr>
              <p:cNvPr id="10" name="TextBox 9"/>
              <p:cNvSpPr txBox="1"/>
              <p:nvPr/>
            </p:nvSpPr>
            <p:spPr>
              <a:xfrm>
                <a:off x="6099288" y="4582180"/>
                <a:ext cx="1596912" cy="523220"/>
              </a:xfrm>
              <a:prstGeom prst="rect">
                <a:avLst/>
              </a:prstGeom>
              <a:noFill/>
            </p:spPr>
            <p:txBody>
              <a:bodyPr wrap="none" rtlCol="0">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reference</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4425"/>
            <a:ext cx="8229600" cy="5011738"/>
          </a:xfrm>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49</a:t>
            </a:fld>
            <a:endParaRPr lang="en-US" dirty="0">
              <a:solidFill>
                <a:srgbClr val="FFFFFF"/>
              </a:solidFill>
            </a:endParaRPr>
          </a:p>
        </p:txBody>
      </p:sp>
      <p:sp>
        <p:nvSpPr>
          <p:cNvPr id="4" name="Title 3"/>
          <p:cNvSpPr>
            <a:spLocks noGrp="1"/>
          </p:cNvSpPr>
          <p:nvPr>
            <p:ph type="title"/>
          </p:nvPr>
        </p:nvSpPr>
        <p:spPr>
          <a:xfrm>
            <a:off x="381000" y="85725"/>
            <a:ext cx="8382000" cy="857250"/>
          </a:xfrm>
        </p:spPr>
        <p:txBody>
          <a:bodyPr/>
          <a:lstStyle/>
          <a:p>
            <a:r>
              <a:rPr lang="en-US" dirty="0" smtClean="0"/>
              <a:t>Trends – Material roughness</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2442624" y="2819400"/>
            <a:ext cx="5405975" cy="3416793"/>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2438400" y="1082089"/>
            <a:ext cx="5410200" cy="108550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457200" y="2819400"/>
            <a:ext cx="854263" cy="3429000"/>
          </a:xfrm>
          <a:prstGeom prst="rect">
            <a:avLst/>
          </a:prstGeom>
          <a:noFill/>
          <a:ln w="9525">
            <a:noFill/>
            <a:miter lim="800000"/>
            <a:headEnd/>
            <a:tailEnd/>
          </a:ln>
        </p:spPr>
      </p:pic>
      <p:cxnSp>
        <p:nvCxnSpPr>
          <p:cNvPr id="15" name="Straight Connector 14"/>
          <p:cNvCxnSpPr/>
          <p:nvPr/>
        </p:nvCxnSpPr>
        <p:spPr bwMode="auto">
          <a:xfrm rot="5400000">
            <a:off x="32385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rot="5400000">
            <a:off x="4346244"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rot="5400000">
            <a:off x="5434652"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rot="5400000">
            <a:off x="6501452"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rot="5400000">
            <a:off x="75819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rot="5400000">
            <a:off x="2171700" y="24765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rot="10800000">
            <a:off x="1371600" y="3671248"/>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rot="10800000">
            <a:off x="1371600" y="28194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rot="10800000">
            <a:off x="1371600" y="4550392"/>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rot="10800000">
            <a:off x="1371600" y="54102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rot="10800000">
            <a:off x="1371600" y="62484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4" name="Rectangle 43"/>
          <p:cNvSpPr/>
          <p:nvPr/>
        </p:nvSpPr>
        <p:spPr bwMode="auto">
          <a:xfrm>
            <a:off x="2362201" y="2785730"/>
            <a:ext cx="2286000" cy="353887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4" name="Rectangle 23"/>
          <p:cNvSpPr/>
          <p:nvPr/>
        </p:nvSpPr>
        <p:spPr bwMode="auto">
          <a:xfrm>
            <a:off x="6781800" y="2785730"/>
            <a:ext cx="1143000" cy="353887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4" name="Curved Up Arrow 53"/>
          <p:cNvSpPr/>
          <p:nvPr/>
        </p:nvSpPr>
        <p:spPr bwMode="auto">
          <a:xfrm flipV="1">
            <a:off x="5029200" y="4572000"/>
            <a:ext cx="1676400" cy="609600"/>
          </a:xfrm>
          <a:prstGeom prst="curvedUpArrow">
            <a:avLst>
              <a:gd name="adj1" fmla="val 40733"/>
              <a:gd name="adj2" fmla="val 114496"/>
              <a:gd name="adj3" fmla="val 42869"/>
            </a:avLst>
          </a:prstGeom>
          <a:gradFill flip="none" rotWithShape="1">
            <a:gsLst>
              <a:gs pos="10000">
                <a:srgbClr val="FF4000"/>
              </a:gs>
              <a:gs pos="80000">
                <a:srgbClr val="40C080"/>
              </a:gs>
            </a:gsLst>
            <a:lin ang="3600000" scaled="0"/>
            <a:tileRect/>
          </a:gradFill>
          <a:ln w="38100">
            <a:solidFill>
              <a:schemeClr val="tx1"/>
            </a:solidFill>
            <a:headEnd type="none" w="med" len="med"/>
            <a:tailEnd type="none" w="med" len="med"/>
          </a:ln>
          <a:effectLst>
            <a:outerShdw blurRad="50800" dist="38100" dir="18900000" algn="bl" rotWithShape="0">
              <a:prstClr val="black">
                <a:alpha val="7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55" name="Rounded Rectangle 54"/>
          <p:cNvSpPr/>
          <p:nvPr/>
        </p:nvSpPr>
        <p:spPr bwMode="auto">
          <a:xfrm>
            <a:off x="2438400" y="2196152"/>
            <a:ext cx="5486400" cy="585907"/>
          </a:xfrm>
          <a:prstGeom prst="roundRect">
            <a:avLst>
              <a:gd name="adj" fmla="val 0"/>
            </a:avLst>
          </a:prstGeom>
          <a:solidFill>
            <a:schemeClr val="bg1"/>
          </a:solidFill>
          <a:ln w="12700">
            <a:noFill/>
          </a:ln>
          <a:effectLst>
            <a:outerShdw blurRad="50800" dist="38100" dir="18900000" algn="bl" rotWithShape="0">
              <a:prstClr val="black">
                <a:alpha val="40000"/>
              </a:prstClr>
            </a:outerShdw>
          </a:effectLst>
        </p:spPr>
        <p:txBody>
          <a:bodyPr wrap="square" rtlCol="0">
            <a:spAutoFit/>
          </a:bodyPr>
          <a:lstStyle/>
          <a:p>
            <a:pPr algn="ct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rougher → greater equivalence</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3" name="Curved Up Arrow 52"/>
          <p:cNvSpPr/>
          <p:nvPr/>
        </p:nvSpPr>
        <p:spPr bwMode="auto">
          <a:xfrm>
            <a:off x="5181600" y="1905000"/>
            <a:ext cx="1066800" cy="304800"/>
          </a:xfrm>
          <a:prstGeom prst="curvedUpArrow">
            <a:avLst>
              <a:gd name="adj1" fmla="val 40733"/>
              <a:gd name="adj2" fmla="val 114496"/>
              <a:gd name="adj3" fmla="val 42869"/>
            </a:avLst>
          </a:prstGeom>
          <a:noFill/>
          <a:ln w="28575">
            <a:solidFill>
              <a:schemeClr val="tx1"/>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
        <p:nvSpPr>
          <p:cNvPr id="52" name="Curved Up Arrow 51"/>
          <p:cNvSpPr/>
          <p:nvPr/>
        </p:nvSpPr>
        <p:spPr bwMode="auto">
          <a:xfrm>
            <a:off x="3048000" y="1905000"/>
            <a:ext cx="1066800" cy="304800"/>
          </a:xfrm>
          <a:prstGeom prst="curvedUpArrow">
            <a:avLst>
              <a:gd name="adj1" fmla="val 40733"/>
              <a:gd name="adj2" fmla="val 114496"/>
              <a:gd name="adj3" fmla="val 42869"/>
            </a:avLst>
          </a:prstGeom>
          <a:noFill/>
          <a:ln w="28575">
            <a:solidFill>
              <a:schemeClr val="tx1"/>
            </a:solidFill>
            <a:headEnd type="none" w="med" len="med"/>
            <a:tailEnd type="none" w="med" len="med"/>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chemeClr val="bg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left)">
                                      <p:cBhvr>
                                        <p:cTn id="2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4" grpId="0" animBg="1"/>
      <p:bldP spid="54" grpId="0" animBg="1"/>
      <p:bldP spid="55" grpId="0" animBg="1"/>
      <p:bldP spid="53" grpId="0" animBg="1"/>
      <p:bldP spid="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114425"/>
            <a:ext cx="8458200" cy="5011738"/>
          </a:xfrm>
        </p:spPr>
        <p:txBody>
          <a:bodyPr/>
          <a:lstStyle/>
          <a:p>
            <a:r>
              <a:rPr lang="en-US" dirty="0" smtClean="0"/>
              <a:t>Perceptually-based rendering</a:t>
            </a:r>
          </a:p>
          <a:p>
            <a:pPr lvl="1"/>
            <a:r>
              <a:rPr lang="en-US" dirty="0" smtClean="0"/>
              <a:t>Visible Difference Predictor</a:t>
            </a:r>
            <a:br>
              <a:rPr lang="en-US" dirty="0" smtClean="0"/>
            </a:br>
            <a:r>
              <a:rPr lang="pl-PL" sz="2400" i="1" dirty="0" smtClean="0">
                <a:solidFill>
                  <a:schemeClr val="tx1">
                    <a:lumMod val="65000"/>
                  </a:schemeClr>
                </a:solidFill>
              </a:rPr>
              <a:t>[</a:t>
            </a:r>
            <a:r>
              <a:rPr lang="en-US" sz="2400" i="1" dirty="0" smtClean="0">
                <a:solidFill>
                  <a:schemeClr val="tx1">
                    <a:lumMod val="65000"/>
                  </a:schemeClr>
                </a:solidFill>
              </a:rPr>
              <a:t>Mitchell 87, Bolin and Meyer 95/98, </a:t>
            </a:r>
            <a:r>
              <a:rPr lang="pl-PL" sz="2400" i="1" dirty="0" smtClean="0">
                <a:solidFill>
                  <a:schemeClr val="tx1">
                    <a:lumMod val="65000"/>
                  </a:schemeClr>
                </a:solidFill>
              </a:rPr>
              <a:t>Myszkowski 02</a:t>
            </a:r>
            <a:r>
              <a:rPr lang="en-US" sz="2400" i="1" dirty="0" smtClean="0">
                <a:solidFill>
                  <a:schemeClr val="tx1">
                    <a:lumMod val="65000"/>
                  </a:schemeClr>
                </a:solidFill>
              </a:rPr>
              <a:t>, …</a:t>
            </a:r>
            <a:r>
              <a:rPr lang="pl-PL" sz="2400" i="1" dirty="0" smtClean="0">
                <a:solidFill>
                  <a:schemeClr val="tx1">
                    <a:lumMod val="65000"/>
                  </a:schemeClr>
                </a:solidFill>
              </a:rPr>
              <a:t>]</a:t>
            </a:r>
          </a:p>
          <a:p>
            <a:pPr lvl="1"/>
            <a:r>
              <a:rPr lang="da-DK" dirty="0" smtClean="0"/>
              <a:t>Illumination components </a:t>
            </a:r>
            <a:br>
              <a:rPr lang="da-DK" dirty="0" smtClean="0"/>
            </a:br>
            <a:r>
              <a:rPr lang="da-DK" sz="2400" i="1" dirty="0" smtClean="0">
                <a:solidFill>
                  <a:schemeClr val="tx1">
                    <a:lumMod val="65000"/>
                  </a:schemeClr>
                </a:solidFill>
              </a:rPr>
              <a:t>[</a:t>
            </a:r>
            <a:r>
              <a:rPr lang="en-US" sz="2400" i="1" dirty="0" smtClean="0">
                <a:solidFill>
                  <a:schemeClr val="tx1">
                    <a:lumMod val="65000"/>
                  </a:schemeClr>
                </a:solidFill>
              </a:rPr>
              <a:t>Stokes et </a:t>
            </a:r>
            <a:r>
              <a:rPr lang="da-DK" sz="2400" i="1" dirty="0" smtClean="0">
                <a:solidFill>
                  <a:schemeClr val="tx1">
                    <a:lumMod val="65000"/>
                  </a:schemeClr>
                </a:solidFill>
              </a:rPr>
              <a:t>al. 04; Debattista et al 05]</a:t>
            </a:r>
          </a:p>
          <a:p>
            <a:pPr lvl="1"/>
            <a:r>
              <a:rPr lang="en-US" dirty="0" smtClean="0"/>
              <a:t>Higher-level processing</a:t>
            </a:r>
            <a:br>
              <a:rPr lang="en-US" dirty="0" smtClean="0"/>
            </a:br>
            <a:r>
              <a:rPr lang="da-DK" sz="2400" i="1" dirty="0" smtClean="0">
                <a:solidFill>
                  <a:schemeClr val="tx1">
                    <a:lumMod val="65000"/>
                  </a:schemeClr>
                </a:solidFill>
              </a:rPr>
              <a:t>[Yee et al. 01, O’Sullivan et al. 04]</a:t>
            </a:r>
          </a:p>
          <a:p>
            <a:pPr lvl="1"/>
            <a:r>
              <a:rPr lang="da-DK" dirty="0" smtClean="0"/>
              <a:t>Material appearance </a:t>
            </a:r>
            <a:br>
              <a:rPr lang="da-DK" dirty="0" smtClean="0"/>
            </a:br>
            <a:r>
              <a:rPr lang="da-DK" sz="2400" i="1" dirty="0" smtClean="0">
                <a:solidFill>
                  <a:schemeClr val="tx1">
                    <a:lumMod val="65000"/>
                  </a:schemeClr>
                </a:solidFill>
              </a:rPr>
              <a:t>[</a:t>
            </a:r>
            <a:r>
              <a:rPr lang="en-US" sz="2400" i="1" dirty="0" err="1" smtClean="0">
                <a:solidFill>
                  <a:schemeClr val="tx1">
                    <a:lumMod val="65000"/>
                  </a:schemeClr>
                </a:solidFill>
              </a:rPr>
              <a:t>Pellacini</a:t>
            </a:r>
            <a:r>
              <a:rPr lang="en-US" sz="2400" i="1" dirty="0" smtClean="0">
                <a:solidFill>
                  <a:schemeClr val="tx1">
                    <a:lumMod val="65000"/>
                  </a:schemeClr>
                </a:solidFill>
              </a:rPr>
              <a:t> et al. 00;  </a:t>
            </a:r>
            <a:r>
              <a:rPr lang="en-US" sz="2400" i="1" dirty="0" err="1" smtClean="0">
                <a:solidFill>
                  <a:schemeClr val="tx1">
                    <a:lumMod val="65000"/>
                  </a:schemeClr>
                </a:solidFill>
              </a:rPr>
              <a:t>Westlund</a:t>
            </a:r>
            <a:r>
              <a:rPr lang="en-US" sz="2400" i="1" dirty="0" smtClean="0">
                <a:solidFill>
                  <a:schemeClr val="tx1">
                    <a:lumMod val="65000"/>
                  </a:schemeClr>
                </a:solidFill>
              </a:rPr>
              <a:t> and Meyer 01; Fleming et al. 03; Khan et al. 06; </a:t>
            </a:r>
            <a:r>
              <a:rPr lang="da-DK" sz="2400" i="1" dirty="0" smtClean="0">
                <a:solidFill>
                  <a:schemeClr val="tx1">
                    <a:lumMod val="65000"/>
                  </a:schemeClr>
                </a:solidFill>
              </a:rPr>
              <a:t>Vangorp et al. 07/08]</a:t>
            </a:r>
          </a:p>
          <a:p>
            <a:pPr lvl="1"/>
            <a:r>
              <a:rPr lang="en-US" u="sng" dirty="0" smtClean="0"/>
              <a:t>Visual Equivalence</a:t>
            </a:r>
            <a:r>
              <a:rPr lang="en-US" b="1" dirty="0" smtClean="0"/>
              <a:t> </a:t>
            </a:r>
            <a:r>
              <a:rPr lang="en-US" sz="2400" i="1" dirty="0" smtClean="0">
                <a:solidFill>
                  <a:schemeClr val="tx1">
                    <a:lumMod val="65000"/>
                  </a:schemeClr>
                </a:solidFill>
              </a:rPr>
              <a:t>[</a:t>
            </a:r>
            <a:r>
              <a:rPr lang="en-US" sz="2400" i="1" dirty="0" err="1" smtClean="0">
                <a:solidFill>
                  <a:schemeClr val="tx1">
                    <a:lumMod val="65000"/>
                  </a:schemeClr>
                </a:solidFill>
              </a:rPr>
              <a:t>Ramanarayanan</a:t>
            </a:r>
            <a:r>
              <a:rPr lang="en-US" sz="2400" i="1" dirty="0" smtClean="0">
                <a:solidFill>
                  <a:schemeClr val="tx1">
                    <a:lumMod val="65000"/>
                  </a:schemeClr>
                </a:solidFill>
              </a:rPr>
              <a:t> et al. 2007]  </a:t>
            </a:r>
            <a:r>
              <a:rPr lang="en-US" dirty="0" smtClean="0"/>
              <a:t>…</a:t>
            </a:r>
            <a:endParaRPr lang="da-DK" dirty="0" smtClean="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a:t>
            </a:fld>
            <a:endParaRPr lang="en-US" dirty="0">
              <a:solidFill>
                <a:srgbClr val="FFFFFF"/>
              </a:solidFill>
            </a:endParaRPr>
          </a:p>
        </p:txBody>
      </p:sp>
      <p:sp>
        <p:nvSpPr>
          <p:cNvPr id="4" name="Title 3"/>
          <p:cNvSpPr>
            <a:spLocks noGrp="1"/>
          </p:cNvSpPr>
          <p:nvPr>
            <p:ph type="title"/>
          </p:nvPr>
        </p:nvSpPr>
        <p:spPr/>
        <p:txBody>
          <a:bodyPr/>
          <a:lstStyle/>
          <a:p>
            <a:r>
              <a:rPr lang="en-US" dirty="0" smtClean="0"/>
              <a:t>Related work</a:t>
            </a:r>
            <a:endParaRPr lang="en-US"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114424"/>
            <a:ext cx="8305800" cy="5362575"/>
          </a:xfrm>
        </p:spPr>
        <p:txBody>
          <a:bodyPr/>
          <a:lstStyle/>
          <a:p>
            <a:r>
              <a:rPr lang="en-US" dirty="0" smtClean="0"/>
              <a:t>Visually equivalent =</a:t>
            </a:r>
          </a:p>
          <a:p>
            <a:pPr lvl="1"/>
            <a:r>
              <a:rPr lang="en-US" dirty="0" smtClean="0"/>
              <a:t>Same scene appearance</a:t>
            </a:r>
          </a:p>
          <a:p>
            <a:pPr lvl="1"/>
            <a:r>
              <a:rPr lang="en-US" dirty="0" smtClean="0"/>
              <a:t>Visibly different</a:t>
            </a:r>
          </a:p>
          <a:p>
            <a:pPr lvl="1"/>
            <a:endParaRPr lang="en-US" sz="2500" dirty="0" smtClean="0"/>
          </a:p>
          <a:p>
            <a:pPr lvl="1"/>
            <a:endParaRPr lang="en-US" sz="2500" dirty="0" smtClean="0"/>
          </a:p>
          <a:p>
            <a:pPr lvl="1"/>
            <a:endParaRPr lang="en-US" sz="2500" dirty="0" smtClean="0"/>
          </a:p>
          <a:p>
            <a:pPr lvl="1"/>
            <a:endParaRPr lang="en-US" sz="2500" dirty="0" smtClean="0"/>
          </a:p>
          <a:p>
            <a:pPr lvl="1">
              <a:buNone/>
            </a:pPr>
            <a:endParaRPr lang="en-US" sz="2500" dirty="0" smtClean="0"/>
          </a:p>
          <a:p>
            <a:r>
              <a:rPr lang="en-US" u="sng" dirty="0" smtClean="0"/>
              <a:t>Foundation of our work</a:t>
            </a:r>
          </a:p>
          <a:p>
            <a:pPr lvl="1"/>
            <a:r>
              <a:rPr lang="en-US" dirty="0" smtClean="0"/>
              <a:t>Apply visual equivalence to VPL rendering</a:t>
            </a:r>
          </a:p>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6</a:t>
            </a:fld>
            <a:endParaRPr lang="en-US" dirty="0">
              <a:solidFill>
                <a:srgbClr val="FFFFFF"/>
              </a:solidFill>
            </a:endParaRPr>
          </a:p>
        </p:txBody>
      </p:sp>
      <p:sp>
        <p:nvSpPr>
          <p:cNvPr id="4" name="Title 3"/>
          <p:cNvSpPr>
            <a:spLocks noGrp="1"/>
          </p:cNvSpPr>
          <p:nvPr>
            <p:ph type="title"/>
          </p:nvPr>
        </p:nvSpPr>
        <p:spPr/>
        <p:txBody>
          <a:bodyPr/>
          <a:lstStyle/>
          <a:p>
            <a:r>
              <a:rPr lang="en-US" dirty="0" smtClean="0"/>
              <a:t>Related work – Visual equivalence</a:t>
            </a:r>
            <a:endParaRPr lang="en-US" dirty="0"/>
          </a:p>
        </p:txBody>
      </p:sp>
      <p:pic>
        <p:nvPicPr>
          <p:cNvPr id="7" name="Picture 12" descr="\\cc5\bfc\graman\FINAL_RESULTS\new_figures\teaser\manipulated.png"/>
          <p:cNvPicPr>
            <a:picLocks noChangeAspect="1" noChangeArrowheads="1"/>
          </p:cNvPicPr>
          <p:nvPr/>
        </p:nvPicPr>
        <p:blipFill>
          <a:blip r:embed="rId3" cstate="print"/>
          <a:srcRect/>
          <a:stretch>
            <a:fillRect/>
          </a:stretch>
        </p:blipFill>
        <p:spPr bwMode="auto">
          <a:xfrm>
            <a:off x="381000" y="2843636"/>
            <a:ext cx="2667000" cy="1885190"/>
          </a:xfrm>
          <a:prstGeom prst="rect">
            <a:avLst/>
          </a:prstGeom>
          <a:noFill/>
          <a:ln w="9525">
            <a:noFill/>
            <a:miter lim="800000"/>
            <a:headEnd/>
            <a:tailEnd/>
          </a:ln>
        </p:spPr>
      </p:pic>
      <p:pic>
        <p:nvPicPr>
          <p:cNvPr id="8" name="Picture 13" descr="\\cc5\bfc\graman\FINAL_RESULTS\new_figures\teaser\original.png"/>
          <p:cNvPicPr>
            <a:picLocks noChangeAspect="1" noChangeArrowheads="1"/>
          </p:cNvPicPr>
          <p:nvPr/>
        </p:nvPicPr>
        <p:blipFill>
          <a:blip r:embed="rId4" cstate="print"/>
          <a:srcRect/>
          <a:stretch>
            <a:fillRect/>
          </a:stretch>
        </p:blipFill>
        <p:spPr bwMode="auto">
          <a:xfrm>
            <a:off x="3124200" y="2843635"/>
            <a:ext cx="2667000" cy="1883995"/>
          </a:xfrm>
          <a:prstGeom prst="rect">
            <a:avLst/>
          </a:prstGeom>
          <a:noFill/>
          <a:ln w="9525">
            <a:noFill/>
            <a:miter lim="800000"/>
            <a:headEnd/>
            <a:tailEnd/>
          </a:ln>
        </p:spPr>
      </p:pic>
      <p:pic>
        <p:nvPicPr>
          <p:cNvPr id="9" name="Picture 6" descr="equiv_outline_dropshadow"/>
          <p:cNvPicPr>
            <a:picLocks noChangeAspect="1" noChangeArrowheads="1"/>
          </p:cNvPicPr>
          <p:nvPr/>
        </p:nvPicPr>
        <p:blipFill>
          <a:blip r:embed="rId5" cstate="print"/>
          <a:srcRect/>
          <a:stretch>
            <a:fillRect/>
          </a:stretch>
        </p:blipFill>
        <p:spPr bwMode="auto">
          <a:xfrm>
            <a:off x="2704603" y="3529435"/>
            <a:ext cx="762000" cy="608013"/>
          </a:xfrm>
          <a:prstGeom prst="rect">
            <a:avLst/>
          </a:prstGeom>
          <a:noFill/>
          <a:ln w="9525">
            <a:noFill/>
            <a:miter lim="800000"/>
            <a:headEnd/>
            <a:tailEnd/>
          </a:ln>
        </p:spPr>
      </p:pic>
      <p:pic>
        <p:nvPicPr>
          <p:cNvPr id="10" name="Picture 18" descr="\\cc5\bfc\graman\FINAL_RESULTS\new_figures\teaser\vdp_output.png"/>
          <p:cNvPicPr>
            <a:picLocks noChangeAspect="1" noChangeArrowheads="1"/>
          </p:cNvPicPr>
          <p:nvPr/>
        </p:nvPicPr>
        <p:blipFill>
          <a:blip r:embed="rId6" cstate="print"/>
          <a:srcRect/>
          <a:stretch>
            <a:fillRect/>
          </a:stretch>
        </p:blipFill>
        <p:spPr bwMode="auto">
          <a:xfrm>
            <a:off x="6096001" y="2843635"/>
            <a:ext cx="2666999" cy="1885853"/>
          </a:xfrm>
          <a:prstGeom prst="rect">
            <a:avLst/>
          </a:prstGeom>
          <a:noFill/>
          <a:ln w="9525">
            <a:noFill/>
            <a:miter lim="800000"/>
            <a:headEnd/>
            <a:tailEnd/>
          </a:ln>
          <a:effectLst/>
        </p:spPr>
      </p:pic>
      <p:sp>
        <p:nvSpPr>
          <p:cNvPr id="11" name="Text Box 9"/>
          <p:cNvSpPr txBox="1">
            <a:spLocks noChangeArrowheads="1"/>
          </p:cNvSpPr>
          <p:nvPr/>
        </p:nvSpPr>
        <p:spPr bwMode="auto">
          <a:xfrm>
            <a:off x="6096000" y="4338935"/>
            <a:ext cx="2667000" cy="461665"/>
          </a:xfrm>
          <a:prstGeom prst="rect">
            <a:avLst/>
          </a:prstGeom>
          <a:noFill/>
          <a:ln w="9525">
            <a:noFill/>
            <a:miter lim="800000"/>
            <a:headEnd/>
            <a:tailEnd/>
          </a:ln>
          <a:effectLst/>
        </p:spPr>
        <p:txBody>
          <a:bodyPr wrap="square">
            <a:spAutoFit/>
          </a:bodyPr>
          <a:lstStyle/>
          <a:p>
            <a:pPr defTabSz="812800">
              <a:defRPr/>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rPr>
              <a:t>visible differences</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endParaRPr>
          </a:p>
        </p:txBody>
      </p:sp>
      <p:sp>
        <p:nvSpPr>
          <p:cNvPr id="12" name="Text Box 9"/>
          <p:cNvSpPr txBox="1">
            <a:spLocks noChangeArrowheads="1"/>
          </p:cNvSpPr>
          <p:nvPr/>
        </p:nvSpPr>
        <p:spPr bwMode="auto">
          <a:xfrm>
            <a:off x="3124200" y="4343400"/>
            <a:ext cx="2743200" cy="461665"/>
          </a:xfrm>
          <a:prstGeom prst="rect">
            <a:avLst/>
          </a:prstGeom>
          <a:noFill/>
          <a:ln w="9525">
            <a:noFill/>
            <a:miter lim="800000"/>
            <a:headEnd/>
            <a:tailEnd/>
          </a:ln>
          <a:effectLst/>
        </p:spPr>
        <p:txBody>
          <a:bodyPr wrap="square">
            <a:spAutoFit/>
          </a:bodyPr>
          <a:lstStyle/>
          <a:p>
            <a:pPr defTabSz="812800">
              <a:defRPr/>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rPr>
              <a:t>warped illumination</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endParaRPr>
          </a:p>
        </p:txBody>
      </p:sp>
      <p:sp>
        <p:nvSpPr>
          <p:cNvPr id="13" name="Text Box 9"/>
          <p:cNvSpPr txBox="1">
            <a:spLocks noChangeArrowheads="1"/>
          </p:cNvSpPr>
          <p:nvPr/>
        </p:nvSpPr>
        <p:spPr bwMode="auto">
          <a:xfrm>
            <a:off x="381000" y="4343400"/>
            <a:ext cx="2667000" cy="461665"/>
          </a:xfrm>
          <a:prstGeom prst="rect">
            <a:avLst/>
          </a:prstGeom>
          <a:noFill/>
          <a:ln w="9525">
            <a:noFill/>
            <a:miter lim="800000"/>
            <a:headEnd/>
            <a:tailEnd/>
          </a:ln>
          <a:effectLst/>
        </p:spPr>
        <p:txBody>
          <a:bodyPr wrap="square">
            <a:spAutoFit/>
          </a:bodyPr>
          <a:lstStyle/>
          <a:p>
            <a:pPr defTabSz="812800">
              <a:defRPr/>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rPr>
              <a:t>reference</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2"/>
          <p:cNvGrpSpPr/>
          <p:nvPr/>
        </p:nvGrpSpPr>
        <p:grpSpPr>
          <a:xfrm>
            <a:off x="5137455" y="3523126"/>
            <a:ext cx="3168345" cy="3030074"/>
            <a:chOff x="3581400" y="2362200"/>
            <a:chExt cx="3960431" cy="3825851"/>
          </a:xfrm>
        </p:grpSpPr>
        <p:sp>
          <p:nvSpPr>
            <p:cNvPr id="94" name="Rectangle 5"/>
            <p:cNvSpPr>
              <a:spLocks noChangeArrowheads="1"/>
            </p:cNvSpPr>
            <p:nvPr/>
          </p:nvSpPr>
          <p:spPr bwMode="auto">
            <a:xfrm>
              <a:off x="3581400" y="2362200"/>
              <a:ext cx="3960430" cy="3818122"/>
            </a:xfrm>
            <a:prstGeom prst="rect">
              <a:avLst/>
            </a:prstGeom>
            <a:solidFill>
              <a:srgbClr val="777777"/>
            </a:solidFill>
            <a:ln w="9525">
              <a:solidFill>
                <a:srgbClr val="FFFFFF"/>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 name="Freeform 6"/>
            <p:cNvSpPr>
              <a:spLocks/>
            </p:cNvSpPr>
            <p:nvPr/>
          </p:nvSpPr>
          <p:spPr bwMode="auto">
            <a:xfrm>
              <a:off x="3589353" y="2362200"/>
              <a:ext cx="795268" cy="3818122"/>
            </a:xfrm>
            <a:custGeom>
              <a:avLst/>
              <a:gdLst/>
              <a:ahLst/>
              <a:cxnLst>
                <a:cxn ang="0">
                  <a:pos x="0" y="2964"/>
                </a:cxn>
                <a:cxn ang="0">
                  <a:pos x="0" y="0"/>
                </a:cxn>
                <a:cxn ang="0">
                  <a:pos x="606" y="606"/>
                </a:cxn>
                <a:cxn ang="0">
                  <a:pos x="606" y="2352"/>
                </a:cxn>
                <a:cxn ang="0">
                  <a:pos x="0" y="2964"/>
                </a:cxn>
              </a:cxnLst>
              <a:rect l="0" t="0" r="r" b="b"/>
              <a:pathLst>
                <a:path w="606" h="2964">
                  <a:moveTo>
                    <a:pt x="0" y="2964"/>
                  </a:moveTo>
                  <a:lnTo>
                    <a:pt x="0" y="0"/>
                  </a:lnTo>
                  <a:lnTo>
                    <a:pt x="606" y="606"/>
                  </a:lnTo>
                  <a:lnTo>
                    <a:pt x="606" y="2352"/>
                  </a:lnTo>
                  <a:lnTo>
                    <a:pt x="0" y="2964"/>
                  </a:lnTo>
                  <a:close/>
                </a:path>
              </a:pathLst>
            </a:custGeom>
            <a:solidFill>
              <a:srgbClr val="800000"/>
            </a:soli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 name="Freeform 7"/>
            <p:cNvSpPr>
              <a:spLocks/>
            </p:cNvSpPr>
            <p:nvPr/>
          </p:nvSpPr>
          <p:spPr bwMode="auto">
            <a:xfrm>
              <a:off x="6714753" y="2362200"/>
              <a:ext cx="827078" cy="3825851"/>
            </a:xfrm>
            <a:custGeom>
              <a:avLst/>
              <a:gdLst/>
              <a:ahLst/>
              <a:cxnLst>
                <a:cxn ang="0">
                  <a:pos x="0" y="2352"/>
                </a:cxn>
                <a:cxn ang="0">
                  <a:pos x="0" y="600"/>
                </a:cxn>
                <a:cxn ang="0">
                  <a:pos x="624" y="0"/>
                </a:cxn>
                <a:cxn ang="0">
                  <a:pos x="624" y="2970"/>
                </a:cxn>
                <a:cxn ang="0">
                  <a:pos x="0" y="2352"/>
                </a:cxn>
              </a:cxnLst>
              <a:rect l="0" t="0" r="r" b="b"/>
              <a:pathLst>
                <a:path w="624" h="2970">
                  <a:moveTo>
                    <a:pt x="0" y="2352"/>
                  </a:moveTo>
                  <a:lnTo>
                    <a:pt x="0" y="600"/>
                  </a:lnTo>
                  <a:lnTo>
                    <a:pt x="624" y="0"/>
                  </a:lnTo>
                  <a:lnTo>
                    <a:pt x="624" y="2970"/>
                  </a:lnTo>
                  <a:lnTo>
                    <a:pt x="0" y="2352"/>
                  </a:lnTo>
                  <a:close/>
                </a:path>
              </a:pathLst>
            </a:custGeom>
            <a:solidFill>
              <a:srgbClr val="336600"/>
            </a:soli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 name="Line 8"/>
            <p:cNvSpPr>
              <a:spLocks noChangeShapeType="1"/>
            </p:cNvSpPr>
            <p:nvPr/>
          </p:nvSpPr>
          <p:spPr bwMode="auto">
            <a:xfrm flipV="1">
              <a:off x="6714753" y="2362200"/>
              <a:ext cx="827078" cy="780629"/>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 name="Line 9"/>
            <p:cNvSpPr>
              <a:spLocks noChangeShapeType="1"/>
            </p:cNvSpPr>
            <p:nvPr/>
          </p:nvSpPr>
          <p:spPr bwMode="auto">
            <a:xfrm>
              <a:off x="6714753" y="5391965"/>
              <a:ext cx="827078" cy="788357"/>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 name="Line 10"/>
            <p:cNvSpPr>
              <a:spLocks noChangeShapeType="1"/>
            </p:cNvSpPr>
            <p:nvPr/>
          </p:nvSpPr>
          <p:spPr bwMode="auto">
            <a:xfrm flipH="1" flipV="1">
              <a:off x="3581400" y="2362200"/>
              <a:ext cx="803220" cy="780629"/>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 name="Line 11"/>
            <p:cNvSpPr>
              <a:spLocks noChangeShapeType="1"/>
            </p:cNvSpPr>
            <p:nvPr/>
          </p:nvSpPr>
          <p:spPr bwMode="auto">
            <a:xfrm flipH="1">
              <a:off x="3581400" y="5391965"/>
              <a:ext cx="803220" cy="788357"/>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 name="Rectangle 12"/>
            <p:cNvSpPr>
              <a:spLocks noChangeArrowheads="1"/>
            </p:cNvSpPr>
            <p:nvPr/>
          </p:nvSpPr>
          <p:spPr bwMode="auto">
            <a:xfrm>
              <a:off x="4384620" y="3142829"/>
              <a:ext cx="2330132" cy="2249137"/>
            </a:xfrm>
            <a:prstGeom prst="rect">
              <a:avLst/>
            </a:prstGeom>
            <a:no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 name="Freeform 13"/>
            <p:cNvSpPr>
              <a:spLocks/>
            </p:cNvSpPr>
            <p:nvPr/>
          </p:nvSpPr>
          <p:spPr bwMode="auto">
            <a:xfrm>
              <a:off x="4384620" y="3142829"/>
              <a:ext cx="2330132" cy="2249137"/>
            </a:xfrm>
            <a:custGeom>
              <a:avLst/>
              <a:gdLst/>
              <a:ahLst/>
              <a:cxnLst>
                <a:cxn ang="0">
                  <a:pos x="192" y="1746"/>
                </a:cxn>
                <a:cxn ang="0">
                  <a:pos x="0" y="1746"/>
                </a:cxn>
                <a:cxn ang="0">
                  <a:pos x="0" y="0"/>
                </a:cxn>
                <a:cxn ang="0">
                  <a:pos x="1758" y="0"/>
                </a:cxn>
                <a:cxn ang="0">
                  <a:pos x="1758" y="1746"/>
                </a:cxn>
                <a:cxn ang="0">
                  <a:pos x="1698" y="1746"/>
                </a:cxn>
              </a:cxnLst>
              <a:rect l="0" t="0" r="r" b="b"/>
              <a:pathLst>
                <a:path w="1758" h="1746">
                  <a:moveTo>
                    <a:pt x="192" y="1746"/>
                  </a:moveTo>
                  <a:lnTo>
                    <a:pt x="0" y="1746"/>
                  </a:lnTo>
                  <a:lnTo>
                    <a:pt x="0" y="0"/>
                  </a:lnTo>
                  <a:lnTo>
                    <a:pt x="1758" y="0"/>
                  </a:lnTo>
                  <a:lnTo>
                    <a:pt x="1758" y="1746"/>
                  </a:lnTo>
                  <a:lnTo>
                    <a:pt x="1698" y="1746"/>
                  </a:lnTo>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3" name="Freeform 14"/>
            <p:cNvSpPr>
              <a:spLocks/>
            </p:cNvSpPr>
            <p:nvPr/>
          </p:nvSpPr>
          <p:spPr bwMode="auto">
            <a:xfrm>
              <a:off x="4639105" y="3977559"/>
              <a:ext cx="127242" cy="1754481"/>
            </a:xfrm>
            <a:custGeom>
              <a:avLst/>
              <a:gdLst/>
              <a:ahLst/>
              <a:cxnLst>
                <a:cxn ang="0">
                  <a:pos x="96" y="1362"/>
                </a:cxn>
                <a:cxn ang="0">
                  <a:pos x="0" y="1242"/>
                </a:cxn>
                <a:cxn ang="0">
                  <a:pos x="0" y="30"/>
                </a:cxn>
                <a:cxn ang="0">
                  <a:pos x="96" y="0"/>
                </a:cxn>
              </a:cxnLst>
              <a:rect l="0" t="0" r="r" b="b"/>
              <a:pathLst>
                <a:path w="96" h="1362">
                  <a:moveTo>
                    <a:pt x="96" y="1362"/>
                  </a:moveTo>
                  <a:lnTo>
                    <a:pt x="0" y="1242"/>
                  </a:lnTo>
                  <a:lnTo>
                    <a:pt x="0" y="30"/>
                  </a:lnTo>
                  <a:lnTo>
                    <a:pt x="96" y="0"/>
                  </a:lnTo>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6" name="Group 15"/>
            <p:cNvGrpSpPr>
              <a:grpSpLocks/>
            </p:cNvGrpSpPr>
            <p:nvPr/>
          </p:nvGrpSpPr>
          <p:grpSpPr bwMode="auto">
            <a:xfrm>
              <a:off x="4766348" y="3977559"/>
              <a:ext cx="858889" cy="1746752"/>
              <a:chOff x="2286" y="2304"/>
              <a:chExt cx="648" cy="1356"/>
            </a:xfrm>
          </p:grpSpPr>
          <p:sp>
            <p:nvSpPr>
              <p:cNvPr id="109" name="Freeform 16"/>
              <p:cNvSpPr>
                <a:spLocks/>
              </p:cNvSpPr>
              <p:nvPr/>
            </p:nvSpPr>
            <p:spPr bwMode="auto">
              <a:xfrm>
                <a:off x="2286" y="2304"/>
                <a:ext cx="648" cy="1356"/>
              </a:xfrm>
              <a:custGeom>
                <a:avLst/>
                <a:gdLst/>
                <a:ahLst/>
                <a:cxnLst>
                  <a:cxn ang="0">
                    <a:pos x="0" y="1356"/>
                  </a:cxn>
                  <a:cxn ang="0">
                    <a:pos x="0" y="0"/>
                  </a:cxn>
                  <a:cxn ang="0">
                    <a:pos x="648" y="12"/>
                  </a:cxn>
                  <a:cxn ang="0">
                    <a:pos x="648" y="1296"/>
                  </a:cxn>
                  <a:cxn ang="0">
                    <a:pos x="0" y="1356"/>
                  </a:cxn>
                </a:cxnLst>
                <a:rect l="0" t="0" r="r" b="b"/>
                <a:pathLst>
                  <a:path w="648" h="1356">
                    <a:moveTo>
                      <a:pt x="0" y="1356"/>
                    </a:moveTo>
                    <a:lnTo>
                      <a:pt x="0" y="0"/>
                    </a:lnTo>
                    <a:lnTo>
                      <a:pt x="648" y="12"/>
                    </a:lnTo>
                    <a:lnTo>
                      <a:pt x="648" y="1296"/>
                    </a:lnTo>
                    <a:lnTo>
                      <a:pt x="0" y="1356"/>
                    </a:lnTo>
                    <a:close/>
                  </a:path>
                </a:pathLst>
              </a:custGeom>
              <a:no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0" name="Freeform 17"/>
              <p:cNvSpPr>
                <a:spLocks/>
              </p:cNvSpPr>
              <p:nvPr/>
            </p:nvSpPr>
            <p:spPr bwMode="auto">
              <a:xfrm>
                <a:off x="2286" y="2310"/>
                <a:ext cx="648" cy="1350"/>
              </a:xfrm>
              <a:custGeom>
                <a:avLst/>
                <a:gdLst/>
                <a:ahLst/>
                <a:cxnLst>
                  <a:cxn ang="0">
                    <a:pos x="546" y="1302"/>
                  </a:cxn>
                  <a:cxn ang="0">
                    <a:pos x="0" y="1350"/>
                  </a:cxn>
                  <a:cxn ang="0">
                    <a:pos x="0" y="0"/>
                  </a:cxn>
                  <a:cxn ang="0">
                    <a:pos x="648" y="6"/>
                  </a:cxn>
                  <a:cxn ang="0">
                    <a:pos x="648" y="696"/>
                  </a:cxn>
                </a:cxnLst>
                <a:rect l="0" t="0" r="r" b="b"/>
                <a:pathLst>
                  <a:path w="648" h="1350">
                    <a:moveTo>
                      <a:pt x="546" y="1302"/>
                    </a:moveTo>
                    <a:lnTo>
                      <a:pt x="0" y="1350"/>
                    </a:lnTo>
                    <a:lnTo>
                      <a:pt x="0" y="0"/>
                    </a:lnTo>
                    <a:lnTo>
                      <a:pt x="648" y="6"/>
                    </a:lnTo>
                    <a:lnTo>
                      <a:pt x="648" y="696"/>
                    </a:lnTo>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105" name="Freeform 18"/>
            <p:cNvSpPr>
              <a:spLocks/>
            </p:cNvSpPr>
            <p:nvPr/>
          </p:nvSpPr>
          <p:spPr bwMode="auto">
            <a:xfrm>
              <a:off x="5187840" y="2787295"/>
              <a:ext cx="723693" cy="154579"/>
            </a:xfrm>
            <a:custGeom>
              <a:avLst/>
              <a:gdLst/>
              <a:ahLst/>
              <a:cxnLst>
                <a:cxn ang="0">
                  <a:pos x="0" y="0"/>
                </a:cxn>
                <a:cxn ang="0">
                  <a:pos x="546" y="0"/>
                </a:cxn>
                <a:cxn ang="0">
                  <a:pos x="522" y="120"/>
                </a:cxn>
                <a:cxn ang="0">
                  <a:pos x="30" y="120"/>
                </a:cxn>
                <a:cxn ang="0">
                  <a:pos x="0" y="0"/>
                </a:cxn>
              </a:cxnLst>
              <a:rect l="0" t="0" r="r" b="b"/>
              <a:pathLst>
                <a:path w="546" h="120">
                  <a:moveTo>
                    <a:pt x="0" y="0"/>
                  </a:moveTo>
                  <a:lnTo>
                    <a:pt x="546" y="0"/>
                  </a:lnTo>
                  <a:lnTo>
                    <a:pt x="522" y="120"/>
                  </a:lnTo>
                  <a:lnTo>
                    <a:pt x="30" y="120"/>
                  </a:lnTo>
                  <a:lnTo>
                    <a:pt x="0" y="0"/>
                  </a:lnTo>
                  <a:close/>
                </a:path>
              </a:pathLst>
            </a:custGeom>
            <a:solidFill>
              <a:srgbClr val="FFFFFF"/>
            </a:solid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6" name="Freeform 19"/>
            <p:cNvSpPr>
              <a:spLocks/>
            </p:cNvSpPr>
            <p:nvPr/>
          </p:nvSpPr>
          <p:spPr bwMode="auto">
            <a:xfrm>
              <a:off x="5490041" y="4935954"/>
              <a:ext cx="1025895" cy="1089788"/>
            </a:xfrm>
            <a:custGeom>
              <a:avLst/>
              <a:gdLst/>
              <a:ahLst/>
              <a:cxnLst>
                <a:cxn ang="0">
                  <a:pos x="0" y="786"/>
                </a:cxn>
                <a:cxn ang="0">
                  <a:pos x="0" y="0"/>
                </a:cxn>
                <a:cxn ang="0">
                  <a:pos x="774" y="24"/>
                </a:cxn>
                <a:cxn ang="0">
                  <a:pos x="774" y="846"/>
                </a:cxn>
                <a:cxn ang="0">
                  <a:pos x="0" y="786"/>
                </a:cxn>
              </a:cxnLst>
              <a:rect l="0" t="0" r="r" b="b"/>
              <a:pathLst>
                <a:path w="774" h="846">
                  <a:moveTo>
                    <a:pt x="0" y="786"/>
                  </a:moveTo>
                  <a:lnTo>
                    <a:pt x="0" y="0"/>
                  </a:lnTo>
                  <a:lnTo>
                    <a:pt x="774" y="24"/>
                  </a:lnTo>
                  <a:lnTo>
                    <a:pt x="774" y="846"/>
                  </a:lnTo>
                  <a:lnTo>
                    <a:pt x="0" y="786"/>
                  </a:lnTo>
                  <a:close/>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7" name="Freeform 20"/>
            <p:cNvSpPr>
              <a:spLocks/>
            </p:cNvSpPr>
            <p:nvPr/>
          </p:nvSpPr>
          <p:spPr bwMode="auto">
            <a:xfrm>
              <a:off x="5490041" y="4835477"/>
              <a:ext cx="1145185" cy="1190265"/>
            </a:xfrm>
            <a:custGeom>
              <a:avLst/>
              <a:gdLst/>
              <a:ahLst/>
              <a:cxnLst>
                <a:cxn ang="0">
                  <a:pos x="0" y="78"/>
                </a:cxn>
                <a:cxn ang="0">
                  <a:pos x="192" y="0"/>
                </a:cxn>
                <a:cxn ang="0">
                  <a:pos x="864" y="24"/>
                </a:cxn>
                <a:cxn ang="0">
                  <a:pos x="864" y="726"/>
                </a:cxn>
                <a:cxn ang="0">
                  <a:pos x="780" y="924"/>
                </a:cxn>
              </a:cxnLst>
              <a:rect l="0" t="0" r="r" b="b"/>
              <a:pathLst>
                <a:path w="864" h="924">
                  <a:moveTo>
                    <a:pt x="0" y="78"/>
                  </a:moveTo>
                  <a:lnTo>
                    <a:pt x="192" y="0"/>
                  </a:lnTo>
                  <a:lnTo>
                    <a:pt x="864" y="24"/>
                  </a:lnTo>
                  <a:lnTo>
                    <a:pt x="864" y="726"/>
                  </a:lnTo>
                  <a:lnTo>
                    <a:pt x="780" y="924"/>
                  </a:lnTo>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8" name="Line 21"/>
            <p:cNvSpPr>
              <a:spLocks noChangeShapeType="1"/>
            </p:cNvSpPr>
            <p:nvPr/>
          </p:nvSpPr>
          <p:spPr bwMode="auto">
            <a:xfrm flipV="1">
              <a:off x="6515936" y="4858664"/>
              <a:ext cx="119290" cy="108206"/>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7" name="Group 64"/>
          <p:cNvGrpSpPr/>
          <p:nvPr/>
        </p:nvGrpSpPr>
        <p:grpSpPr>
          <a:xfrm>
            <a:off x="914400" y="3523126"/>
            <a:ext cx="3168345" cy="3030074"/>
            <a:chOff x="3581400" y="2362200"/>
            <a:chExt cx="3960431" cy="3825851"/>
          </a:xfrm>
        </p:grpSpPr>
        <p:sp>
          <p:nvSpPr>
            <p:cNvPr id="66" name="Rectangle 5"/>
            <p:cNvSpPr>
              <a:spLocks noChangeArrowheads="1"/>
            </p:cNvSpPr>
            <p:nvPr/>
          </p:nvSpPr>
          <p:spPr bwMode="auto">
            <a:xfrm>
              <a:off x="3581400" y="2362200"/>
              <a:ext cx="3960430" cy="3818122"/>
            </a:xfrm>
            <a:prstGeom prst="rect">
              <a:avLst/>
            </a:prstGeom>
            <a:solidFill>
              <a:srgbClr val="777777"/>
            </a:solidFill>
            <a:ln w="9525">
              <a:solidFill>
                <a:srgbClr val="FFFFFF"/>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 name="Freeform 6"/>
            <p:cNvSpPr>
              <a:spLocks/>
            </p:cNvSpPr>
            <p:nvPr/>
          </p:nvSpPr>
          <p:spPr bwMode="auto">
            <a:xfrm>
              <a:off x="3589353" y="2362200"/>
              <a:ext cx="795268" cy="3818122"/>
            </a:xfrm>
            <a:custGeom>
              <a:avLst/>
              <a:gdLst/>
              <a:ahLst/>
              <a:cxnLst>
                <a:cxn ang="0">
                  <a:pos x="0" y="2964"/>
                </a:cxn>
                <a:cxn ang="0">
                  <a:pos x="0" y="0"/>
                </a:cxn>
                <a:cxn ang="0">
                  <a:pos x="606" y="606"/>
                </a:cxn>
                <a:cxn ang="0">
                  <a:pos x="606" y="2352"/>
                </a:cxn>
                <a:cxn ang="0">
                  <a:pos x="0" y="2964"/>
                </a:cxn>
              </a:cxnLst>
              <a:rect l="0" t="0" r="r" b="b"/>
              <a:pathLst>
                <a:path w="606" h="2964">
                  <a:moveTo>
                    <a:pt x="0" y="2964"/>
                  </a:moveTo>
                  <a:lnTo>
                    <a:pt x="0" y="0"/>
                  </a:lnTo>
                  <a:lnTo>
                    <a:pt x="606" y="606"/>
                  </a:lnTo>
                  <a:lnTo>
                    <a:pt x="606" y="2352"/>
                  </a:lnTo>
                  <a:lnTo>
                    <a:pt x="0" y="2964"/>
                  </a:lnTo>
                  <a:close/>
                </a:path>
              </a:pathLst>
            </a:custGeom>
            <a:solidFill>
              <a:srgbClr val="800000"/>
            </a:soli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 name="Freeform 7"/>
            <p:cNvSpPr>
              <a:spLocks/>
            </p:cNvSpPr>
            <p:nvPr/>
          </p:nvSpPr>
          <p:spPr bwMode="auto">
            <a:xfrm>
              <a:off x="6714753" y="2362200"/>
              <a:ext cx="827078" cy="3825851"/>
            </a:xfrm>
            <a:custGeom>
              <a:avLst/>
              <a:gdLst/>
              <a:ahLst/>
              <a:cxnLst>
                <a:cxn ang="0">
                  <a:pos x="0" y="2352"/>
                </a:cxn>
                <a:cxn ang="0">
                  <a:pos x="0" y="600"/>
                </a:cxn>
                <a:cxn ang="0">
                  <a:pos x="624" y="0"/>
                </a:cxn>
                <a:cxn ang="0">
                  <a:pos x="624" y="2970"/>
                </a:cxn>
                <a:cxn ang="0">
                  <a:pos x="0" y="2352"/>
                </a:cxn>
              </a:cxnLst>
              <a:rect l="0" t="0" r="r" b="b"/>
              <a:pathLst>
                <a:path w="624" h="2970">
                  <a:moveTo>
                    <a:pt x="0" y="2352"/>
                  </a:moveTo>
                  <a:lnTo>
                    <a:pt x="0" y="600"/>
                  </a:lnTo>
                  <a:lnTo>
                    <a:pt x="624" y="0"/>
                  </a:lnTo>
                  <a:lnTo>
                    <a:pt x="624" y="2970"/>
                  </a:lnTo>
                  <a:lnTo>
                    <a:pt x="0" y="2352"/>
                  </a:lnTo>
                  <a:close/>
                </a:path>
              </a:pathLst>
            </a:custGeom>
            <a:solidFill>
              <a:srgbClr val="336600"/>
            </a:soli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 name="Line 8"/>
            <p:cNvSpPr>
              <a:spLocks noChangeShapeType="1"/>
            </p:cNvSpPr>
            <p:nvPr/>
          </p:nvSpPr>
          <p:spPr bwMode="auto">
            <a:xfrm flipV="1">
              <a:off x="6714753" y="2362200"/>
              <a:ext cx="827078" cy="780629"/>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 name="Line 9"/>
            <p:cNvSpPr>
              <a:spLocks noChangeShapeType="1"/>
            </p:cNvSpPr>
            <p:nvPr/>
          </p:nvSpPr>
          <p:spPr bwMode="auto">
            <a:xfrm>
              <a:off x="6714753" y="5391965"/>
              <a:ext cx="827078" cy="788357"/>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 name="Line 10"/>
            <p:cNvSpPr>
              <a:spLocks noChangeShapeType="1"/>
            </p:cNvSpPr>
            <p:nvPr/>
          </p:nvSpPr>
          <p:spPr bwMode="auto">
            <a:xfrm flipH="1" flipV="1">
              <a:off x="3581400" y="2362200"/>
              <a:ext cx="803220" cy="780629"/>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 name="Line 11"/>
            <p:cNvSpPr>
              <a:spLocks noChangeShapeType="1"/>
            </p:cNvSpPr>
            <p:nvPr/>
          </p:nvSpPr>
          <p:spPr bwMode="auto">
            <a:xfrm flipH="1">
              <a:off x="3581400" y="5391965"/>
              <a:ext cx="803220" cy="788357"/>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 name="Rectangle 12"/>
            <p:cNvSpPr>
              <a:spLocks noChangeArrowheads="1"/>
            </p:cNvSpPr>
            <p:nvPr/>
          </p:nvSpPr>
          <p:spPr bwMode="auto">
            <a:xfrm>
              <a:off x="4384620" y="3142829"/>
              <a:ext cx="2330132" cy="2249137"/>
            </a:xfrm>
            <a:prstGeom prst="rect">
              <a:avLst/>
            </a:prstGeom>
            <a:no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 name="Freeform 13"/>
            <p:cNvSpPr>
              <a:spLocks/>
            </p:cNvSpPr>
            <p:nvPr/>
          </p:nvSpPr>
          <p:spPr bwMode="auto">
            <a:xfrm>
              <a:off x="4384620" y="3142829"/>
              <a:ext cx="2330132" cy="2249137"/>
            </a:xfrm>
            <a:custGeom>
              <a:avLst/>
              <a:gdLst/>
              <a:ahLst/>
              <a:cxnLst>
                <a:cxn ang="0">
                  <a:pos x="192" y="1746"/>
                </a:cxn>
                <a:cxn ang="0">
                  <a:pos x="0" y="1746"/>
                </a:cxn>
                <a:cxn ang="0">
                  <a:pos x="0" y="0"/>
                </a:cxn>
                <a:cxn ang="0">
                  <a:pos x="1758" y="0"/>
                </a:cxn>
                <a:cxn ang="0">
                  <a:pos x="1758" y="1746"/>
                </a:cxn>
                <a:cxn ang="0">
                  <a:pos x="1698" y="1746"/>
                </a:cxn>
              </a:cxnLst>
              <a:rect l="0" t="0" r="r" b="b"/>
              <a:pathLst>
                <a:path w="1758" h="1746">
                  <a:moveTo>
                    <a:pt x="192" y="1746"/>
                  </a:moveTo>
                  <a:lnTo>
                    <a:pt x="0" y="1746"/>
                  </a:lnTo>
                  <a:lnTo>
                    <a:pt x="0" y="0"/>
                  </a:lnTo>
                  <a:lnTo>
                    <a:pt x="1758" y="0"/>
                  </a:lnTo>
                  <a:lnTo>
                    <a:pt x="1758" y="1746"/>
                  </a:lnTo>
                  <a:lnTo>
                    <a:pt x="1698" y="1746"/>
                  </a:lnTo>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 name="Freeform 14"/>
            <p:cNvSpPr>
              <a:spLocks/>
            </p:cNvSpPr>
            <p:nvPr/>
          </p:nvSpPr>
          <p:spPr bwMode="auto">
            <a:xfrm>
              <a:off x="4639105" y="3977559"/>
              <a:ext cx="127242" cy="1754481"/>
            </a:xfrm>
            <a:custGeom>
              <a:avLst/>
              <a:gdLst/>
              <a:ahLst/>
              <a:cxnLst>
                <a:cxn ang="0">
                  <a:pos x="96" y="1362"/>
                </a:cxn>
                <a:cxn ang="0">
                  <a:pos x="0" y="1242"/>
                </a:cxn>
                <a:cxn ang="0">
                  <a:pos x="0" y="30"/>
                </a:cxn>
                <a:cxn ang="0">
                  <a:pos x="96" y="0"/>
                </a:cxn>
              </a:cxnLst>
              <a:rect l="0" t="0" r="r" b="b"/>
              <a:pathLst>
                <a:path w="96" h="1362">
                  <a:moveTo>
                    <a:pt x="96" y="1362"/>
                  </a:moveTo>
                  <a:lnTo>
                    <a:pt x="0" y="1242"/>
                  </a:lnTo>
                  <a:lnTo>
                    <a:pt x="0" y="30"/>
                  </a:lnTo>
                  <a:lnTo>
                    <a:pt x="96" y="0"/>
                  </a:lnTo>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8" name="Group 15"/>
            <p:cNvGrpSpPr>
              <a:grpSpLocks/>
            </p:cNvGrpSpPr>
            <p:nvPr/>
          </p:nvGrpSpPr>
          <p:grpSpPr bwMode="auto">
            <a:xfrm>
              <a:off x="4766348" y="3977559"/>
              <a:ext cx="858889" cy="1746752"/>
              <a:chOff x="2286" y="2304"/>
              <a:chExt cx="648" cy="1356"/>
            </a:xfrm>
          </p:grpSpPr>
          <p:sp>
            <p:nvSpPr>
              <p:cNvPr id="91" name="Freeform 16"/>
              <p:cNvSpPr>
                <a:spLocks/>
              </p:cNvSpPr>
              <p:nvPr/>
            </p:nvSpPr>
            <p:spPr bwMode="auto">
              <a:xfrm>
                <a:off x="2286" y="2304"/>
                <a:ext cx="648" cy="1356"/>
              </a:xfrm>
              <a:custGeom>
                <a:avLst/>
                <a:gdLst/>
                <a:ahLst/>
                <a:cxnLst>
                  <a:cxn ang="0">
                    <a:pos x="0" y="1356"/>
                  </a:cxn>
                  <a:cxn ang="0">
                    <a:pos x="0" y="0"/>
                  </a:cxn>
                  <a:cxn ang="0">
                    <a:pos x="648" y="12"/>
                  </a:cxn>
                  <a:cxn ang="0">
                    <a:pos x="648" y="1296"/>
                  </a:cxn>
                  <a:cxn ang="0">
                    <a:pos x="0" y="1356"/>
                  </a:cxn>
                </a:cxnLst>
                <a:rect l="0" t="0" r="r" b="b"/>
                <a:pathLst>
                  <a:path w="648" h="1356">
                    <a:moveTo>
                      <a:pt x="0" y="1356"/>
                    </a:moveTo>
                    <a:lnTo>
                      <a:pt x="0" y="0"/>
                    </a:lnTo>
                    <a:lnTo>
                      <a:pt x="648" y="12"/>
                    </a:lnTo>
                    <a:lnTo>
                      <a:pt x="648" y="1296"/>
                    </a:lnTo>
                    <a:lnTo>
                      <a:pt x="0" y="1356"/>
                    </a:lnTo>
                    <a:close/>
                  </a:path>
                </a:pathLst>
              </a:custGeom>
              <a:no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 name="Freeform 17"/>
              <p:cNvSpPr>
                <a:spLocks/>
              </p:cNvSpPr>
              <p:nvPr/>
            </p:nvSpPr>
            <p:spPr bwMode="auto">
              <a:xfrm>
                <a:off x="2286" y="2310"/>
                <a:ext cx="648" cy="1350"/>
              </a:xfrm>
              <a:custGeom>
                <a:avLst/>
                <a:gdLst/>
                <a:ahLst/>
                <a:cxnLst>
                  <a:cxn ang="0">
                    <a:pos x="546" y="1302"/>
                  </a:cxn>
                  <a:cxn ang="0">
                    <a:pos x="0" y="1350"/>
                  </a:cxn>
                  <a:cxn ang="0">
                    <a:pos x="0" y="0"/>
                  </a:cxn>
                  <a:cxn ang="0">
                    <a:pos x="648" y="6"/>
                  </a:cxn>
                  <a:cxn ang="0">
                    <a:pos x="648" y="696"/>
                  </a:cxn>
                </a:cxnLst>
                <a:rect l="0" t="0" r="r" b="b"/>
                <a:pathLst>
                  <a:path w="648" h="1350">
                    <a:moveTo>
                      <a:pt x="546" y="1302"/>
                    </a:moveTo>
                    <a:lnTo>
                      <a:pt x="0" y="1350"/>
                    </a:lnTo>
                    <a:lnTo>
                      <a:pt x="0" y="0"/>
                    </a:lnTo>
                    <a:lnTo>
                      <a:pt x="648" y="6"/>
                    </a:lnTo>
                    <a:lnTo>
                      <a:pt x="648" y="696"/>
                    </a:lnTo>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77" name="Freeform 18"/>
            <p:cNvSpPr>
              <a:spLocks/>
            </p:cNvSpPr>
            <p:nvPr/>
          </p:nvSpPr>
          <p:spPr bwMode="auto">
            <a:xfrm>
              <a:off x="5187840" y="2787295"/>
              <a:ext cx="723693" cy="154579"/>
            </a:xfrm>
            <a:custGeom>
              <a:avLst/>
              <a:gdLst/>
              <a:ahLst/>
              <a:cxnLst>
                <a:cxn ang="0">
                  <a:pos x="0" y="0"/>
                </a:cxn>
                <a:cxn ang="0">
                  <a:pos x="546" y="0"/>
                </a:cxn>
                <a:cxn ang="0">
                  <a:pos x="522" y="120"/>
                </a:cxn>
                <a:cxn ang="0">
                  <a:pos x="30" y="120"/>
                </a:cxn>
                <a:cxn ang="0">
                  <a:pos x="0" y="0"/>
                </a:cxn>
              </a:cxnLst>
              <a:rect l="0" t="0" r="r" b="b"/>
              <a:pathLst>
                <a:path w="546" h="120">
                  <a:moveTo>
                    <a:pt x="0" y="0"/>
                  </a:moveTo>
                  <a:lnTo>
                    <a:pt x="546" y="0"/>
                  </a:lnTo>
                  <a:lnTo>
                    <a:pt x="522" y="120"/>
                  </a:lnTo>
                  <a:lnTo>
                    <a:pt x="30" y="120"/>
                  </a:lnTo>
                  <a:lnTo>
                    <a:pt x="0" y="0"/>
                  </a:lnTo>
                  <a:close/>
                </a:path>
              </a:pathLst>
            </a:custGeom>
            <a:solidFill>
              <a:srgbClr val="FFFFFF"/>
            </a:solid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 name="Freeform 19"/>
            <p:cNvSpPr>
              <a:spLocks/>
            </p:cNvSpPr>
            <p:nvPr/>
          </p:nvSpPr>
          <p:spPr bwMode="auto">
            <a:xfrm>
              <a:off x="5490041" y="4935954"/>
              <a:ext cx="1025895" cy="1089788"/>
            </a:xfrm>
            <a:custGeom>
              <a:avLst/>
              <a:gdLst/>
              <a:ahLst/>
              <a:cxnLst>
                <a:cxn ang="0">
                  <a:pos x="0" y="786"/>
                </a:cxn>
                <a:cxn ang="0">
                  <a:pos x="0" y="0"/>
                </a:cxn>
                <a:cxn ang="0">
                  <a:pos x="774" y="24"/>
                </a:cxn>
                <a:cxn ang="0">
                  <a:pos x="774" y="846"/>
                </a:cxn>
                <a:cxn ang="0">
                  <a:pos x="0" y="786"/>
                </a:cxn>
              </a:cxnLst>
              <a:rect l="0" t="0" r="r" b="b"/>
              <a:pathLst>
                <a:path w="774" h="846">
                  <a:moveTo>
                    <a:pt x="0" y="786"/>
                  </a:moveTo>
                  <a:lnTo>
                    <a:pt x="0" y="0"/>
                  </a:lnTo>
                  <a:lnTo>
                    <a:pt x="774" y="24"/>
                  </a:lnTo>
                  <a:lnTo>
                    <a:pt x="774" y="846"/>
                  </a:lnTo>
                  <a:lnTo>
                    <a:pt x="0" y="786"/>
                  </a:lnTo>
                  <a:close/>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 name="Freeform 20"/>
            <p:cNvSpPr>
              <a:spLocks/>
            </p:cNvSpPr>
            <p:nvPr/>
          </p:nvSpPr>
          <p:spPr bwMode="auto">
            <a:xfrm>
              <a:off x="5490041" y="4835477"/>
              <a:ext cx="1145185" cy="1190265"/>
            </a:xfrm>
            <a:custGeom>
              <a:avLst/>
              <a:gdLst/>
              <a:ahLst/>
              <a:cxnLst>
                <a:cxn ang="0">
                  <a:pos x="0" y="78"/>
                </a:cxn>
                <a:cxn ang="0">
                  <a:pos x="192" y="0"/>
                </a:cxn>
                <a:cxn ang="0">
                  <a:pos x="864" y="24"/>
                </a:cxn>
                <a:cxn ang="0">
                  <a:pos x="864" y="726"/>
                </a:cxn>
                <a:cxn ang="0">
                  <a:pos x="780" y="924"/>
                </a:cxn>
              </a:cxnLst>
              <a:rect l="0" t="0" r="r" b="b"/>
              <a:pathLst>
                <a:path w="864" h="924">
                  <a:moveTo>
                    <a:pt x="0" y="78"/>
                  </a:moveTo>
                  <a:lnTo>
                    <a:pt x="192" y="0"/>
                  </a:lnTo>
                  <a:lnTo>
                    <a:pt x="864" y="24"/>
                  </a:lnTo>
                  <a:lnTo>
                    <a:pt x="864" y="726"/>
                  </a:lnTo>
                  <a:lnTo>
                    <a:pt x="780" y="924"/>
                  </a:lnTo>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 name="Line 21"/>
            <p:cNvSpPr>
              <a:spLocks noChangeShapeType="1"/>
            </p:cNvSpPr>
            <p:nvPr/>
          </p:nvSpPr>
          <p:spPr bwMode="auto">
            <a:xfrm flipV="1">
              <a:off x="6515936" y="4858664"/>
              <a:ext cx="119290" cy="108206"/>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61" name="Content Placeholder 1"/>
          <p:cNvSpPr txBox="1">
            <a:spLocks/>
          </p:cNvSpPr>
          <p:nvPr/>
        </p:nvSpPr>
        <p:spPr bwMode="auto">
          <a:xfrm>
            <a:off x="457200" y="1114425"/>
            <a:ext cx="8229600" cy="1857375"/>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indent="-342900" eaLnBrk="0" fontAlgn="base" hangingPunct="0">
              <a:spcBef>
                <a:spcPct val="20000"/>
              </a:spcBef>
              <a:spcAft>
                <a:spcPct val="0"/>
              </a:spcAft>
              <a:buClr>
                <a:srgbClr val="FF9900"/>
              </a:buClr>
              <a:buFont typeface="Times" charset="0"/>
              <a:buChar char="•"/>
              <a:defRPr/>
            </a:pPr>
            <a:r>
              <a:rPr lang="en-US" sz="3200" dirty="0" smtClean="0"/>
              <a:t>Based on Instant </a:t>
            </a:r>
            <a:r>
              <a:rPr lang="en-US" sz="3200" dirty="0" err="1" smtClean="0"/>
              <a:t>Radiosity</a:t>
            </a:r>
            <a:r>
              <a:rPr lang="en-US" sz="3200" dirty="0" smtClean="0"/>
              <a:t> </a:t>
            </a:r>
            <a:r>
              <a:rPr lang="en-US" sz="2700" i="1" dirty="0" smtClean="0">
                <a:solidFill>
                  <a:schemeClr val="tx1">
                    <a:lumMod val="85000"/>
                  </a:schemeClr>
                </a:solidFill>
              </a:rPr>
              <a:t>[Keller 1997]</a:t>
            </a: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3100" b="0" i="0" u="none" strike="noStrike" kern="0" cap="none" spc="0" normalizeH="0" baseline="0" noProof="0" dirty="0" smtClean="0">
                <a:ln>
                  <a:noFill/>
                </a:ln>
                <a:effectLst/>
                <a:uLnTx/>
                <a:uFillTx/>
                <a:latin typeface="+mn-lt"/>
                <a:ea typeface="+mn-ea"/>
                <a:cs typeface="+mn-cs"/>
              </a:rPr>
              <a:t>Approximate indirect</a:t>
            </a:r>
            <a:r>
              <a:rPr kumimoji="0" lang="en-US" sz="3100" b="0" i="0" u="none" strike="noStrike" kern="0" cap="none" spc="0" normalizeH="0" noProof="0" dirty="0" smtClean="0">
                <a:ln>
                  <a:noFill/>
                </a:ln>
                <a:effectLst/>
                <a:uLnTx/>
                <a:uFillTx/>
                <a:latin typeface="+mn-lt"/>
                <a:ea typeface="+mn-ea"/>
                <a:cs typeface="+mn-cs"/>
              </a:rPr>
              <a:t> illumination by</a:t>
            </a:r>
            <a:endParaRPr kumimoji="0" lang="en-US" sz="3100" b="0" i="0" u="none" strike="noStrike" kern="0" cap="none" spc="0" normalizeH="0" baseline="0" noProof="0" dirty="0" smtClean="0">
              <a:ln>
                <a:noFill/>
              </a:ln>
              <a:effectLst/>
              <a:uLnTx/>
              <a:uFillTx/>
              <a:latin typeface="+mn-lt"/>
              <a:ea typeface="+mn-ea"/>
              <a:cs typeface="+mn-cs"/>
            </a:endParaRPr>
          </a:p>
          <a:p>
            <a:pPr marL="342900" marR="0" lvl="0" indent="-342900" algn="ctr" defTabSz="914400" rtl="0" eaLnBrk="0" fontAlgn="base" latinLnBrk="0" hangingPunct="0">
              <a:lnSpc>
                <a:spcPct val="100000"/>
              </a:lnSpc>
              <a:spcBef>
                <a:spcPct val="20000"/>
              </a:spcBef>
              <a:spcAft>
                <a:spcPct val="0"/>
              </a:spcAft>
              <a:buClr>
                <a:srgbClr val="FF9900"/>
              </a:buClr>
              <a:buSzTx/>
              <a:buFont typeface="Times" charset="0"/>
              <a:buNone/>
              <a:tabLst/>
              <a:defRPr/>
            </a:pPr>
            <a:r>
              <a:rPr kumimoji="0" lang="en-US" sz="3100" b="0" i="0" u="none" strike="noStrike" kern="0" cap="none" spc="0" normalizeH="0" baseline="0" noProof="0" dirty="0" smtClean="0">
                <a:ln w="18415" cmpd="sng">
                  <a:solidFill>
                    <a:srgbClr val="FFFFFF"/>
                  </a:solidFill>
                  <a:prstDash val="solid"/>
                </a:ln>
                <a:effectLst>
                  <a:outerShdw blurRad="63500" dir="3600000" algn="tl" rotWithShape="0">
                    <a:srgbClr val="000000">
                      <a:alpha val="70000"/>
                    </a:srgbClr>
                  </a:outerShdw>
                </a:effectLst>
                <a:uLnTx/>
                <a:uFillTx/>
                <a:latin typeface="+mn-lt"/>
                <a:ea typeface="+mn-ea"/>
                <a:cs typeface="+mn-cs"/>
              </a:rPr>
              <a:t>Virtual Point Lights (VPLs)</a:t>
            </a:r>
            <a:r>
              <a:rPr kumimoji="0" lang="en-US" sz="3100" b="0" i="0" u="none" strike="noStrike" kern="0" cap="none" spc="0" normalizeH="0" baseline="0" noProof="0" dirty="0" smtClean="0">
                <a:ln>
                  <a:noFill/>
                </a:ln>
                <a:effectLst/>
                <a:uLnTx/>
                <a:uFillTx/>
                <a:latin typeface="+mn-lt"/>
                <a:ea typeface="+mn-ea"/>
                <a:cs typeface="+mn-cs"/>
              </a:rPr>
              <a:t/>
            </a:r>
            <a:br>
              <a:rPr kumimoji="0" lang="en-US" sz="3100" b="0" i="0" u="none" strike="noStrike" kern="0" cap="none" spc="0" normalizeH="0" baseline="0" noProof="0" dirty="0" smtClean="0">
                <a:ln>
                  <a:noFill/>
                </a:ln>
                <a:effectLst/>
                <a:uLnTx/>
                <a:uFillTx/>
                <a:latin typeface="+mn-lt"/>
                <a:ea typeface="+mn-ea"/>
                <a:cs typeface="+mn-cs"/>
              </a:rPr>
            </a:br>
            <a:endParaRPr kumimoji="0" lang="en-US" sz="3100" b="0" i="0" u="none" strike="noStrike" kern="0" cap="none" spc="0" normalizeH="0" baseline="0" noProof="0" dirty="0" smtClean="0">
              <a:ln w="18415" cmpd="sng">
                <a:solidFill>
                  <a:srgbClr val="FFFFFF"/>
                </a:solidFill>
                <a:prstDash val="solid"/>
              </a:ln>
              <a:effectLst>
                <a:outerShdw blurRad="63500" dir="3600000" algn="tl" rotWithShape="0">
                  <a:srgbClr val="000000">
                    <a:alpha val="70000"/>
                  </a:srgbClr>
                </a:outerShdw>
              </a:effectLst>
              <a:uLnTx/>
              <a:uFillTx/>
              <a:latin typeface="+mn-lt"/>
              <a:ea typeface="+mn-ea"/>
              <a:cs typeface="+mn-cs"/>
            </a:endParaRPr>
          </a:p>
        </p:txBody>
      </p:sp>
      <p:sp>
        <p:nvSpPr>
          <p:cNvPr id="2" name="Content Placeholder 1"/>
          <p:cNvSpPr>
            <a:spLocks noGrp="1"/>
          </p:cNvSpPr>
          <p:nvPr>
            <p:ph idx="1"/>
          </p:nvPr>
        </p:nvSpPr>
        <p:spPr>
          <a:xfrm>
            <a:off x="762000" y="2894726"/>
            <a:ext cx="3429000" cy="990600"/>
          </a:xfrm>
        </p:spPr>
        <p:txBody>
          <a:bodyPr/>
          <a:lstStyle/>
          <a:p>
            <a:pPr marL="514350" indent="-514350">
              <a:buFont typeface="+mj-lt"/>
              <a:buAutoNum type="arabicPeriod"/>
            </a:pPr>
            <a:r>
              <a:rPr lang="en-US" dirty="0" smtClean="0"/>
              <a:t>Generate VPLs</a:t>
            </a:r>
            <a:endParaRPr lang="en-US" dirty="0" smtClean="0">
              <a:ln w="18415" cmpd="sng">
                <a:solidFill>
                  <a:srgbClr val="FFFFFF"/>
                </a:solidFill>
                <a:prstDash val="solid"/>
              </a:ln>
              <a:solidFill>
                <a:srgbClr val="FF0000"/>
              </a:solidFill>
              <a:effectLst>
                <a:outerShdw blurRad="63500" dir="3600000" algn="tl" rotWithShape="0">
                  <a:srgbClr val="000000">
                    <a:alpha val="70000"/>
                  </a:srgbClr>
                </a:outerShdw>
              </a:effectLst>
            </a:endParaRP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7</a:t>
            </a:fld>
            <a:endParaRPr lang="en-US" dirty="0">
              <a:solidFill>
                <a:srgbClr val="FFFFFF"/>
              </a:solidFill>
            </a:endParaRPr>
          </a:p>
        </p:txBody>
      </p:sp>
      <p:sp>
        <p:nvSpPr>
          <p:cNvPr id="4" name="Title 3"/>
          <p:cNvSpPr>
            <a:spLocks noGrp="1"/>
          </p:cNvSpPr>
          <p:nvPr>
            <p:ph type="title"/>
          </p:nvPr>
        </p:nvSpPr>
        <p:spPr/>
        <p:txBody>
          <a:bodyPr/>
          <a:lstStyle/>
          <a:p>
            <a:r>
              <a:rPr lang="en-US" dirty="0" smtClean="0"/>
              <a:t>Related work – VPL rendering</a:t>
            </a:r>
            <a:endParaRPr lang="en-US" dirty="0"/>
          </a:p>
        </p:txBody>
      </p:sp>
      <p:sp>
        <p:nvSpPr>
          <p:cNvPr id="45" name="Oval 25"/>
          <p:cNvSpPr>
            <a:spLocks noChangeArrowheads="1"/>
          </p:cNvSpPr>
          <p:nvPr/>
        </p:nvSpPr>
        <p:spPr bwMode="auto">
          <a:xfrm>
            <a:off x="5745480" y="6299244"/>
            <a:ext cx="101794" cy="48971"/>
          </a:xfrm>
          <a:prstGeom prst="ellipse">
            <a:avLst/>
          </a:prstGeom>
          <a:solidFill>
            <a:schemeClr val="tx1"/>
          </a:solidFill>
          <a:ln w="9525">
            <a:solidFill>
              <a:srgbClr val="FFC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 name="Rectangle 12"/>
          <p:cNvSpPr>
            <a:spLocks noChangeArrowheads="1"/>
          </p:cNvSpPr>
          <p:nvPr/>
        </p:nvSpPr>
        <p:spPr bwMode="auto">
          <a:xfrm>
            <a:off x="1556976" y="4140510"/>
            <a:ext cx="1864106" cy="1781317"/>
          </a:xfrm>
          <a:prstGeom prst="rect">
            <a:avLst/>
          </a:prstGeom>
          <a:no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 name="AutoShape 12"/>
          <p:cNvSpPr>
            <a:spLocks noChangeAspect="1" noChangeArrowheads="1"/>
          </p:cNvSpPr>
          <p:nvPr/>
        </p:nvSpPr>
        <p:spPr bwMode="auto">
          <a:xfrm>
            <a:off x="2186611" y="3774463"/>
            <a:ext cx="338467" cy="335083"/>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24" name="AutoShape 12"/>
          <p:cNvSpPr>
            <a:spLocks noChangeAspect="1" noChangeArrowheads="1"/>
          </p:cNvSpPr>
          <p:nvPr/>
        </p:nvSpPr>
        <p:spPr bwMode="auto">
          <a:xfrm>
            <a:off x="3500438" y="4619369"/>
            <a:ext cx="338467" cy="335083"/>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25" name="AutoShape 12"/>
          <p:cNvSpPr>
            <a:spLocks noChangeAspect="1" noChangeArrowheads="1"/>
          </p:cNvSpPr>
          <p:nvPr/>
        </p:nvSpPr>
        <p:spPr bwMode="auto">
          <a:xfrm>
            <a:off x="2674291" y="5370593"/>
            <a:ext cx="338467" cy="335083"/>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26" name="AutoShape 12"/>
          <p:cNvSpPr>
            <a:spLocks noChangeAspect="1" noChangeArrowheads="1"/>
          </p:cNvSpPr>
          <p:nvPr/>
        </p:nvSpPr>
        <p:spPr bwMode="auto">
          <a:xfrm>
            <a:off x="2037398" y="5041822"/>
            <a:ext cx="338467" cy="335083"/>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56" name="Line 28"/>
          <p:cNvSpPr>
            <a:spLocks noChangeShapeType="1"/>
          </p:cNvSpPr>
          <p:nvPr/>
        </p:nvSpPr>
        <p:spPr bwMode="auto">
          <a:xfrm flipH="1" flipV="1">
            <a:off x="2722657" y="3963729"/>
            <a:ext cx="862617" cy="757214"/>
          </a:xfrm>
          <a:prstGeom prst="line">
            <a:avLst/>
          </a:prstGeom>
          <a:noFill/>
          <a:ln w="12700">
            <a:solidFill>
              <a:srgbClr val="FFC000"/>
            </a:solidFill>
            <a:prstDash val="sysDash"/>
            <a:round/>
            <a:headEnd type="triangl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7" name="Line 28"/>
          <p:cNvSpPr>
            <a:spLocks noChangeShapeType="1"/>
          </p:cNvSpPr>
          <p:nvPr/>
        </p:nvSpPr>
        <p:spPr bwMode="auto">
          <a:xfrm flipH="1" flipV="1">
            <a:off x="2643145" y="3908625"/>
            <a:ext cx="187879" cy="1540738"/>
          </a:xfrm>
          <a:prstGeom prst="line">
            <a:avLst/>
          </a:prstGeom>
          <a:noFill/>
          <a:ln w="12700">
            <a:solidFill>
              <a:srgbClr val="FFC000"/>
            </a:solidFill>
            <a:prstDash val="sysDash"/>
            <a:round/>
            <a:headEnd type="triangl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8" name="Line 28"/>
          <p:cNvSpPr>
            <a:spLocks noChangeShapeType="1"/>
          </p:cNvSpPr>
          <p:nvPr/>
        </p:nvSpPr>
        <p:spPr bwMode="auto">
          <a:xfrm flipV="1">
            <a:off x="2247254" y="3979471"/>
            <a:ext cx="205062" cy="1154760"/>
          </a:xfrm>
          <a:prstGeom prst="line">
            <a:avLst/>
          </a:prstGeom>
          <a:noFill/>
          <a:ln w="12700">
            <a:solidFill>
              <a:srgbClr val="FFC000"/>
            </a:solidFill>
            <a:prstDash val="sysDash"/>
            <a:round/>
            <a:headEnd type="triangl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3" name="AutoShape 12"/>
          <p:cNvSpPr>
            <a:spLocks noChangeAspect="1" noChangeArrowheads="1"/>
          </p:cNvSpPr>
          <p:nvPr/>
        </p:nvSpPr>
        <p:spPr bwMode="auto">
          <a:xfrm>
            <a:off x="1066800" y="5866526"/>
            <a:ext cx="338467" cy="335083"/>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64" name="Line 28"/>
          <p:cNvSpPr>
            <a:spLocks noChangeShapeType="1"/>
          </p:cNvSpPr>
          <p:nvPr/>
        </p:nvSpPr>
        <p:spPr bwMode="auto">
          <a:xfrm flipV="1">
            <a:off x="1270861" y="3944272"/>
            <a:ext cx="980633" cy="2006202"/>
          </a:xfrm>
          <a:prstGeom prst="line">
            <a:avLst/>
          </a:prstGeom>
          <a:noFill/>
          <a:ln w="12700">
            <a:solidFill>
              <a:srgbClr val="FFC000"/>
            </a:solidFill>
            <a:prstDash val="sysDash"/>
            <a:round/>
            <a:headEnd type="triangl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2" name="Content Placeholder 1"/>
          <p:cNvSpPr txBox="1">
            <a:spLocks/>
          </p:cNvSpPr>
          <p:nvPr/>
        </p:nvSpPr>
        <p:spPr bwMode="auto">
          <a:xfrm>
            <a:off x="4876800" y="2895600"/>
            <a:ext cx="3657600" cy="9906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514350" marR="0" lvl="0" indent="-514350" algn="l" defTabSz="914400" rtl="0" eaLnBrk="0" fontAlgn="base" latinLnBrk="0" hangingPunct="0">
              <a:lnSpc>
                <a:spcPct val="100000"/>
              </a:lnSpc>
              <a:spcBef>
                <a:spcPct val="20000"/>
              </a:spcBef>
              <a:spcAft>
                <a:spcPct val="0"/>
              </a:spcAft>
              <a:buClr>
                <a:srgbClr val="FF9900"/>
              </a:buClr>
              <a:buSzTx/>
              <a:buFont typeface="+mj-lt"/>
              <a:buAutoNum type="arabicPeriod" startAt="2"/>
              <a:tabLst/>
              <a:defRPr/>
            </a:pPr>
            <a:r>
              <a:rPr kumimoji="0" lang="en-US" sz="3100" b="0" i="0" u="none" strike="noStrike" kern="0" cap="none" spc="0" normalizeH="0" baseline="0" noProof="0" dirty="0" smtClean="0">
                <a:ln>
                  <a:noFill/>
                </a:ln>
                <a:solidFill>
                  <a:schemeClr val="tx1"/>
                </a:solidFill>
                <a:effectLst/>
                <a:uLnTx/>
                <a:uFillTx/>
                <a:latin typeface="+mn-lt"/>
                <a:ea typeface="+mn-ea"/>
                <a:cs typeface="+mn-cs"/>
              </a:rPr>
              <a:t>Render with VPLs</a:t>
            </a:r>
          </a:p>
        </p:txBody>
      </p:sp>
      <p:sp>
        <p:nvSpPr>
          <p:cNvPr id="46" name="Line 28"/>
          <p:cNvSpPr>
            <a:spLocks noChangeShapeType="1"/>
          </p:cNvSpPr>
          <p:nvPr/>
        </p:nvSpPr>
        <p:spPr bwMode="auto">
          <a:xfrm flipV="1">
            <a:off x="5805380" y="5544076"/>
            <a:ext cx="1265847" cy="787179"/>
          </a:xfrm>
          <a:prstGeom prst="line">
            <a:avLst/>
          </a:prstGeom>
          <a:noFill/>
          <a:ln w="12700">
            <a:solidFill>
              <a:srgbClr val="FFC000"/>
            </a:solidFill>
            <a:prstDash val="sysDash"/>
            <a:round/>
            <a:headEnd type="non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7" name="Line 28"/>
          <p:cNvSpPr>
            <a:spLocks noChangeShapeType="1"/>
          </p:cNvSpPr>
          <p:nvPr/>
        </p:nvSpPr>
        <p:spPr bwMode="auto">
          <a:xfrm flipV="1">
            <a:off x="5805381" y="3944529"/>
            <a:ext cx="769686" cy="2374132"/>
          </a:xfrm>
          <a:prstGeom prst="line">
            <a:avLst/>
          </a:prstGeom>
          <a:noFill/>
          <a:ln w="12700">
            <a:solidFill>
              <a:srgbClr val="FFC000"/>
            </a:solidFill>
            <a:prstDash val="sysDash"/>
            <a:round/>
            <a:headEnd type="non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9" name="Line 28"/>
          <p:cNvSpPr>
            <a:spLocks noChangeShapeType="1"/>
          </p:cNvSpPr>
          <p:nvPr/>
        </p:nvSpPr>
        <p:spPr bwMode="auto">
          <a:xfrm flipV="1">
            <a:off x="5792657" y="4790484"/>
            <a:ext cx="2086423" cy="1534475"/>
          </a:xfrm>
          <a:prstGeom prst="line">
            <a:avLst/>
          </a:prstGeom>
          <a:noFill/>
          <a:ln w="12700">
            <a:solidFill>
              <a:srgbClr val="FFC000"/>
            </a:solidFill>
            <a:prstDash val="sysDash"/>
            <a:round/>
            <a:headEnd type="non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113" name="Line 28"/>
          <p:cNvSpPr>
            <a:spLocks noChangeShapeType="1"/>
          </p:cNvSpPr>
          <p:nvPr/>
        </p:nvSpPr>
        <p:spPr bwMode="auto">
          <a:xfrm flipH="1" flipV="1">
            <a:off x="5410200" y="6019800"/>
            <a:ext cx="381000" cy="316732"/>
          </a:xfrm>
          <a:prstGeom prst="line">
            <a:avLst/>
          </a:prstGeom>
          <a:noFill/>
          <a:ln w="12700">
            <a:solidFill>
              <a:srgbClr val="FFC000"/>
            </a:solidFill>
            <a:prstDash val="sysDash"/>
            <a:round/>
            <a:headEnd type="non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8" name="Line 28"/>
          <p:cNvSpPr>
            <a:spLocks noChangeShapeType="1"/>
          </p:cNvSpPr>
          <p:nvPr/>
        </p:nvSpPr>
        <p:spPr bwMode="auto">
          <a:xfrm flipV="1">
            <a:off x="5799018" y="5212937"/>
            <a:ext cx="617022" cy="1112022"/>
          </a:xfrm>
          <a:prstGeom prst="line">
            <a:avLst/>
          </a:prstGeom>
          <a:noFill/>
          <a:ln w="12700">
            <a:solidFill>
              <a:srgbClr val="FFC000"/>
            </a:solidFill>
            <a:prstDash val="sysDash"/>
            <a:round/>
            <a:headEnd type="non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9" name="Group 113"/>
          <p:cNvGrpSpPr/>
          <p:nvPr/>
        </p:nvGrpSpPr>
        <p:grpSpPr>
          <a:xfrm>
            <a:off x="5257800" y="3775337"/>
            <a:ext cx="2804160" cy="2427146"/>
            <a:chOff x="5257800" y="3927737"/>
            <a:chExt cx="2804160" cy="2427146"/>
          </a:xfrm>
        </p:grpSpPr>
        <p:sp>
          <p:nvSpPr>
            <p:cNvPr id="111" name="AutoShape 12"/>
            <p:cNvSpPr>
              <a:spLocks noChangeAspect="1" noChangeArrowheads="1"/>
            </p:cNvSpPr>
            <p:nvPr/>
          </p:nvSpPr>
          <p:spPr bwMode="auto">
            <a:xfrm>
              <a:off x="5257800" y="6019800"/>
              <a:ext cx="338467" cy="335083"/>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51" name="AutoShape 12"/>
            <p:cNvSpPr>
              <a:spLocks noChangeAspect="1" noChangeArrowheads="1"/>
            </p:cNvSpPr>
            <p:nvPr/>
          </p:nvSpPr>
          <p:spPr bwMode="auto">
            <a:xfrm>
              <a:off x="6409666" y="3927737"/>
              <a:ext cx="338467" cy="335083"/>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52" name="AutoShape 12"/>
            <p:cNvSpPr>
              <a:spLocks noChangeAspect="1" noChangeArrowheads="1"/>
            </p:cNvSpPr>
            <p:nvPr/>
          </p:nvSpPr>
          <p:spPr bwMode="auto">
            <a:xfrm>
              <a:off x="7723493" y="4772643"/>
              <a:ext cx="338467" cy="335083"/>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53" name="AutoShape 12"/>
            <p:cNvSpPr>
              <a:spLocks noChangeAspect="1" noChangeArrowheads="1"/>
            </p:cNvSpPr>
            <p:nvPr/>
          </p:nvSpPr>
          <p:spPr bwMode="auto">
            <a:xfrm>
              <a:off x="6897346" y="5523867"/>
              <a:ext cx="338467" cy="335083"/>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54" name="AutoShape 12"/>
            <p:cNvSpPr>
              <a:spLocks noChangeAspect="1" noChangeArrowheads="1"/>
            </p:cNvSpPr>
            <p:nvPr/>
          </p:nvSpPr>
          <p:spPr bwMode="auto">
            <a:xfrm>
              <a:off x="6260453" y="5195096"/>
              <a:ext cx="338467" cy="335083"/>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up)">
                                      <p:cBhvr>
                                        <p:cTn id="14" dur="500"/>
                                        <p:tgtEl>
                                          <p:spTgt spid="64"/>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wipe(up)">
                                      <p:cBhvr>
                                        <p:cTn id="18" dur="500"/>
                                        <p:tgtEl>
                                          <p:spTgt spid="58"/>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up)">
                                      <p:cBhvr>
                                        <p:cTn id="22" dur="500"/>
                                        <p:tgtEl>
                                          <p:spTgt spid="57"/>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wipe(up)">
                                      <p:cBhvr>
                                        <p:cTn id="26" dur="500"/>
                                        <p:tgtEl>
                                          <p:spTgt spid="5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fade">
                                      <p:cBhvr>
                                        <p:cTn id="33" dur="500"/>
                                        <p:tgtEl>
                                          <p:spTgt spid="6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animEffect transition="in" filter="fade">
                                      <p:cBhvr>
                                        <p:cTn id="50" dur="500"/>
                                        <p:tgtEl>
                                          <p:spTgt spid="112"/>
                                        </p:tgtEl>
                                      </p:cBhvr>
                                    </p:animEffect>
                                  </p:childTnLst>
                                </p:cTn>
                              </p:par>
                              <p:par>
                                <p:cTn id="51" presetID="10"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113"/>
                                        </p:tgtEl>
                                        <p:attrNameLst>
                                          <p:attrName>style.visibility</p:attrName>
                                        </p:attrNameLst>
                                      </p:cBhvr>
                                      <p:to>
                                        <p:strVal val="visible"/>
                                      </p:to>
                                    </p:set>
                                    <p:animEffect transition="in" filter="wipe(up)">
                                      <p:cBhvr>
                                        <p:cTn id="60" dur="500"/>
                                        <p:tgtEl>
                                          <p:spTgt spid="113"/>
                                        </p:tgtEl>
                                      </p:cBhvr>
                                    </p:animEffect>
                                  </p:childTnLst>
                                </p:cTn>
                              </p:par>
                            </p:childTnLst>
                          </p:cTn>
                        </p:par>
                        <p:par>
                          <p:cTn id="61" fill="hold">
                            <p:stCondLst>
                              <p:cond delay="1000"/>
                            </p:stCondLst>
                            <p:childTnLst>
                              <p:par>
                                <p:cTn id="62" presetID="22" presetClass="entr" presetSubtype="1" fill="hold" grpId="0" nodeType="after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up)">
                                      <p:cBhvr>
                                        <p:cTn id="64" dur="500"/>
                                        <p:tgtEl>
                                          <p:spTgt spid="47"/>
                                        </p:tgtEl>
                                      </p:cBhvr>
                                    </p:animEffect>
                                  </p:childTnLst>
                                </p:cTn>
                              </p:par>
                            </p:childTnLst>
                          </p:cTn>
                        </p:par>
                        <p:par>
                          <p:cTn id="65" fill="hold">
                            <p:stCondLst>
                              <p:cond delay="1500"/>
                            </p:stCondLst>
                            <p:childTnLst>
                              <p:par>
                                <p:cTn id="66" presetID="22" presetClass="entr" presetSubtype="1" fill="hold" grpId="0" nodeType="after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wipe(up)">
                                      <p:cBhvr>
                                        <p:cTn id="68" dur="500"/>
                                        <p:tgtEl>
                                          <p:spTgt spid="48"/>
                                        </p:tgtEl>
                                      </p:cBhvr>
                                    </p:animEffect>
                                  </p:childTnLst>
                                </p:cTn>
                              </p:par>
                            </p:childTnLst>
                          </p:cTn>
                        </p:par>
                        <p:par>
                          <p:cTn id="69" fill="hold">
                            <p:stCondLst>
                              <p:cond delay="2000"/>
                            </p:stCondLst>
                            <p:childTnLst>
                              <p:par>
                                <p:cTn id="70" presetID="22" presetClass="entr" presetSubtype="1" fill="hold" grpId="0" nodeType="after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wipe(up)">
                                      <p:cBhvr>
                                        <p:cTn id="72" dur="500"/>
                                        <p:tgtEl>
                                          <p:spTgt spid="49"/>
                                        </p:tgtEl>
                                      </p:cBhvr>
                                    </p:animEffect>
                                  </p:childTnLst>
                                </p:cTn>
                              </p:par>
                            </p:childTnLst>
                          </p:cTn>
                        </p:par>
                        <p:par>
                          <p:cTn id="73" fill="hold">
                            <p:stCondLst>
                              <p:cond delay="2500"/>
                            </p:stCondLst>
                            <p:childTnLst>
                              <p:par>
                                <p:cTn id="74" presetID="22" presetClass="entr" presetSubtype="1" fill="hold" grpId="0" nodeType="after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wipe(up)">
                                      <p:cBhvr>
                                        <p:cTn id="7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5" grpId="0" animBg="1"/>
      <p:bldP spid="23" grpId="0" animBg="1"/>
      <p:bldP spid="24" grpId="0" animBg="1"/>
      <p:bldP spid="25" grpId="0" animBg="1"/>
      <p:bldP spid="26" grpId="0" animBg="1"/>
      <p:bldP spid="56" grpId="0" animBg="1"/>
      <p:bldP spid="57" grpId="0" animBg="1"/>
      <p:bldP spid="58" grpId="0" animBg="1"/>
      <p:bldP spid="63" grpId="0" animBg="1"/>
      <p:bldP spid="64" grpId="0" animBg="1"/>
      <p:bldP spid="112" grpId="0"/>
      <p:bldP spid="46" grpId="0" animBg="1"/>
      <p:bldP spid="47" grpId="0" animBg="1"/>
      <p:bldP spid="49" grpId="0" animBg="1"/>
      <p:bldP spid="113"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71500" indent="-514350">
              <a:buFont typeface="+mj-lt"/>
              <a:buAutoNum type="arabicPeriod"/>
            </a:pPr>
            <a:r>
              <a:rPr lang="en-US" dirty="0" smtClean="0"/>
              <a:t>Interactive GI  </a:t>
            </a:r>
            <a:r>
              <a:rPr lang="en-US" i="1" dirty="0" smtClean="0"/>
              <a:t>(≈ 1,000 VPLs)</a:t>
            </a:r>
            <a:br>
              <a:rPr lang="en-US" i="1" dirty="0" smtClean="0"/>
            </a:br>
            <a:r>
              <a:rPr lang="en-US" sz="2700" i="1" dirty="0" smtClean="0">
                <a:solidFill>
                  <a:schemeClr val="tx1">
                    <a:lumMod val="65000"/>
                  </a:schemeClr>
                </a:solidFill>
              </a:rPr>
              <a:t>[Wald et al. 02; Segovia et al. 07; </a:t>
            </a:r>
            <a:r>
              <a:rPr lang="en-US" sz="2700" i="1" dirty="0" err="1" smtClean="0">
                <a:solidFill>
                  <a:schemeClr val="tx1">
                    <a:lumMod val="65000"/>
                  </a:schemeClr>
                </a:solidFill>
              </a:rPr>
              <a:t>Laine</a:t>
            </a:r>
            <a:r>
              <a:rPr lang="en-US" sz="2700" i="1" dirty="0" smtClean="0">
                <a:solidFill>
                  <a:schemeClr val="tx1">
                    <a:lumMod val="65000"/>
                  </a:schemeClr>
                </a:solidFill>
              </a:rPr>
              <a:t> et al. 07; </a:t>
            </a:r>
            <a:r>
              <a:rPr lang="en-US" sz="2700" i="1" dirty="0" err="1" smtClean="0">
                <a:solidFill>
                  <a:schemeClr val="tx1">
                    <a:lumMod val="65000"/>
                  </a:schemeClr>
                </a:solidFill>
              </a:rPr>
              <a:t>Ritschel</a:t>
            </a:r>
            <a:r>
              <a:rPr lang="en-US" sz="2700" i="1" dirty="0" smtClean="0">
                <a:solidFill>
                  <a:schemeClr val="tx1">
                    <a:lumMod val="65000"/>
                  </a:schemeClr>
                </a:solidFill>
              </a:rPr>
              <a:t> et al. 08; Dong et al. 09; Yu et al. 09 ; …]</a:t>
            </a:r>
          </a:p>
          <a:p>
            <a:pPr marL="571500" indent="-514350">
              <a:buFont typeface="+mj-lt"/>
              <a:buAutoNum type="arabicPeriod"/>
            </a:pPr>
            <a:endParaRPr lang="en-US" dirty="0" smtClean="0"/>
          </a:p>
          <a:p>
            <a:pPr marL="571500" indent="-514350">
              <a:buFont typeface="+mj-lt"/>
              <a:buAutoNum type="arabicPeriod"/>
            </a:pPr>
            <a:r>
              <a:rPr lang="en-US" dirty="0" smtClean="0"/>
              <a:t>Preview-quality </a:t>
            </a:r>
            <a:r>
              <a:rPr lang="en-US" i="1" dirty="0" smtClean="0"/>
              <a:t>(≈ 100,000 VPLs)</a:t>
            </a:r>
            <a:r>
              <a:rPr lang="en-US" dirty="0" smtClean="0"/>
              <a:t/>
            </a:r>
            <a:br>
              <a:rPr lang="en-US" dirty="0" smtClean="0"/>
            </a:br>
            <a:r>
              <a:rPr lang="en-US" sz="2700" i="1" dirty="0" smtClean="0">
                <a:solidFill>
                  <a:schemeClr val="tx1">
                    <a:lumMod val="65000"/>
                  </a:schemeClr>
                </a:solidFill>
              </a:rPr>
              <a:t>[Ha</a:t>
            </a:r>
            <a:r>
              <a:rPr lang="cs-CZ" sz="2700" i="1" dirty="0" smtClean="0">
                <a:solidFill>
                  <a:schemeClr val="tx1">
                    <a:lumMod val="65000"/>
                  </a:schemeClr>
                </a:solidFill>
              </a:rPr>
              <a:t>šan et al. 07</a:t>
            </a:r>
            <a:r>
              <a:rPr lang="en-US" sz="2700" i="1" dirty="0" smtClean="0">
                <a:solidFill>
                  <a:schemeClr val="tx1">
                    <a:lumMod val="65000"/>
                  </a:schemeClr>
                </a:solidFill>
              </a:rPr>
              <a:t>/09]</a:t>
            </a:r>
          </a:p>
          <a:p>
            <a:pPr marL="571500" indent="-514350">
              <a:buFont typeface="+mj-lt"/>
              <a:buAutoNum type="arabicPeriod"/>
            </a:pPr>
            <a:endParaRPr lang="en-US" dirty="0" smtClean="0"/>
          </a:p>
          <a:p>
            <a:pPr marL="571500" indent="-514350">
              <a:buFont typeface="+mj-lt"/>
              <a:buAutoNum type="arabicPeriod"/>
            </a:pPr>
            <a:r>
              <a:rPr lang="en-US" dirty="0" smtClean="0"/>
              <a:t>High-quality </a:t>
            </a:r>
            <a:r>
              <a:rPr lang="en-US" i="1" dirty="0" smtClean="0"/>
              <a:t>( &gt; 1,000,000 VPLs) </a:t>
            </a:r>
            <a:r>
              <a:rPr lang="en-US" dirty="0" smtClean="0"/>
              <a:t/>
            </a:r>
            <a:br>
              <a:rPr lang="en-US" dirty="0" smtClean="0"/>
            </a:br>
            <a:r>
              <a:rPr lang="en-US" sz="2700" i="1" dirty="0" smtClean="0">
                <a:solidFill>
                  <a:schemeClr val="tx1">
                    <a:lumMod val="65000"/>
                  </a:schemeClr>
                </a:solidFill>
              </a:rPr>
              <a:t>[W</a:t>
            </a:r>
            <a:r>
              <a:rPr lang="cs-CZ" sz="2700" i="1" dirty="0" smtClean="0">
                <a:solidFill>
                  <a:schemeClr val="tx1">
                    <a:lumMod val="65000"/>
                  </a:schemeClr>
                </a:solidFill>
              </a:rPr>
              <a:t>alter et al. </a:t>
            </a:r>
            <a:r>
              <a:rPr lang="en-US" sz="2700" i="1" dirty="0" smtClean="0">
                <a:solidFill>
                  <a:schemeClr val="tx1">
                    <a:lumMod val="65000"/>
                  </a:schemeClr>
                </a:solidFill>
              </a:rPr>
              <a:t>0</a:t>
            </a:r>
            <a:r>
              <a:rPr lang="cs-CZ" sz="2700" i="1" dirty="0" smtClean="0">
                <a:solidFill>
                  <a:schemeClr val="tx1">
                    <a:lumMod val="65000"/>
                  </a:schemeClr>
                </a:solidFill>
              </a:rPr>
              <a:t>5</a:t>
            </a:r>
            <a:r>
              <a:rPr lang="en-US" sz="2700" i="1" dirty="0" smtClean="0">
                <a:solidFill>
                  <a:schemeClr val="tx1">
                    <a:lumMod val="65000"/>
                  </a:schemeClr>
                </a:solidFill>
              </a:rPr>
              <a:t>/0</a:t>
            </a:r>
            <a:r>
              <a:rPr lang="cs-CZ" sz="2700" i="1" dirty="0" smtClean="0">
                <a:solidFill>
                  <a:schemeClr val="tx1">
                    <a:lumMod val="65000"/>
                  </a:schemeClr>
                </a:solidFill>
              </a:rPr>
              <a:t>6</a:t>
            </a:r>
            <a:r>
              <a:rPr lang="en-US" sz="2700" i="1" dirty="0" smtClean="0">
                <a:solidFill>
                  <a:schemeClr val="tx1">
                    <a:lumMod val="65000"/>
                  </a:schemeClr>
                </a:solidFill>
              </a:rPr>
              <a:t>]</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8</a:t>
            </a:fld>
            <a:endParaRPr lang="en-US" dirty="0">
              <a:solidFill>
                <a:srgbClr val="FFFFFF"/>
              </a:solidFill>
            </a:endParaRPr>
          </a:p>
        </p:txBody>
      </p:sp>
      <p:sp>
        <p:nvSpPr>
          <p:cNvPr id="4" name="Title 3"/>
          <p:cNvSpPr>
            <a:spLocks noGrp="1"/>
          </p:cNvSpPr>
          <p:nvPr>
            <p:ph type="title"/>
          </p:nvPr>
        </p:nvSpPr>
        <p:spPr/>
        <p:txBody>
          <a:bodyPr/>
          <a:lstStyle/>
          <a:p>
            <a:r>
              <a:rPr lang="en-US" dirty="0" smtClean="0"/>
              <a:t>Related work – VPL rendering</a:t>
            </a:r>
            <a:endParaRPr lang="en-US" dirty="0"/>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p:txBody>
          <a:bodyPr/>
          <a:lstStyle/>
          <a:p>
            <a:endParaRPr lang="en-US"/>
          </a:p>
        </p:txBody>
      </p:sp>
      <p:sp>
        <p:nvSpPr>
          <p:cNvPr id="16387" name="Title 3"/>
          <p:cNvSpPr>
            <a:spLocks noGrp="1"/>
          </p:cNvSpPr>
          <p:nvPr>
            <p:ph type="title"/>
          </p:nvPr>
        </p:nvSpPr>
        <p:spPr/>
        <p:txBody>
          <a:bodyPr/>
          <a:lstStyle/>
          <a:p>
            <a:r>
              <a:rPr lang="en-US" dirty="0" smtClean="0"/>
              <a:t>VPL rendering is fast, but…</a:t>
            </a:r>
          </a:p>
        </p:txBody>
      </p:sp>
      <p:pic>
        <p:nvPicPr>
          <p:cNvPr id="16389" name="Picture 12" descr="C:\devel\workspace\giperception\talk\tomkitchen\large\giperception-slides-pt.png"/>
          <p:cNvPicPr>
            <a:picLocks noChangeAspect="1" noChangeArrowheads="1"/>
          </p:cNvPicPr>
          <p:nvPr/>
        </p:nvPicPr>
        <p:blipFill>
          <a:blip r:embed="rId3" cstate="print"/>
          <a:srcRect l="30000" r="13125"/>
          <a:stretch>
            <a:fillRect/>
          </a:stretch>
        </p:blipFill>
        <p:spPr bwMode="auto">
          <a:xfrm>
            <a:off x="3048000" y="1295400"/>
            <a:ext cx="2981674" cy="3931920"/>
          </a:xfrm>
          <a:prstGeom prst="rect">
            <a:avLst/>
          </a:prstGeom>
          <a:noFill/>
          <a:ln w="9525">
            <a:solidFill>
              <a:schemeClr val="tx1"/>
            </a:solidFill>
            <a:miter lim="800000"/>
            <a:headEnd/>
            <a:tailEnd/>
          </a:ln>
        </p:spPr>
      </p:pic>
      <p:grpSp>
        <p:nvGrpSpPr>
          <p:cNvPr id="3" name="Group 17"/>
          <p:cNvGrpSpPr/>
          <p:nvPr/>
        </p:nvGrpSpPr>
        <p:grpSpPr>
          <a:xfrm>
            <a:off x="6096000" y="1219200"/>
            <a:ext cx="3048000" cy="4724400"/>
            <a:chOff x="4838653" y="1295400"/>
            <a:chExt cx="3048000" cy="4724400"/>
          </a:xfrm>
        </p:grpSpPr>
        <p:sp>
          <p:nvSpPr>
            <p:cNvPr id="16392" name="TextBox 11"/>
            <p:cNvSpPr txBox="1">
              <a:spLocks noChangeArrowheads="1"/>
            </p:cNvSpPr>
            <p:nvPr/>
          </p:nvSpPr>
          <p:spPr bwMode="auto">
            <a:xfrm>
              <a:off x="4838653" y="5450413"/>
              <a:ext cx="3048000" cy="569387"/>
            </a:xfrm>
            <a:prstGeom prst="rect">
              <a:avLst/>
            </a:prstGeom>
            <a:noFill/>
            <a:ln w="9525">
              <a:noFill/>
              <a:miter lim="800000"/>
              <a:headEnd/>
              <a:tailEnd/>
            </a:ln>
          </p:spPr>
          <p:txBody>
            <a:bodyPr wrap="square">
              <a:spAutoFit/>
            </a:bodyPr>
            <a:lstStyle/>
            <a:p>
              <a:pPr algn="ctr"/>
              <a:r>
                <a:rPr lang="en-US" sz="3100" b="1" dirty="0" smtClean="0">
                  <a:ln>
                    <a:solidFill>
                      <a:srgbClr val="FFC000"/>
                    </a:solidFill>
                  </a:ln>
                  <a:solidFill>
                    <a:srgbClr val="FFC000"/>
                  </a:solidFill>
                  <a:effectLst/>
                </a:rPr>
                <a:t>material </a:t>
              </a:r>
              <a:r>
                <a:rPr lang="en-US" sz="3100" b="1" dirty="0">
                  <a:ln>
                    <a:solidFill>
                      <a:srgbClr val="FFC000"/>
                    </a:solidFill>
                  </a:ln>
                  <a:solidFill>
                    <a:srgbClr val="FFC000"/>
                  </a:solidFill>
                  <a:effectLst/>
                </a:rPr>
                <a:t>change</a:t>
              </a:r>
            </a:p>
          </p:txBody>
        </p:sp>
        <p:pic>
          <p:nvPicPr>
            <p:cNvPr id="16398" name="Picture 14" descr="C:\devel\workspace\giperception\talk\tomkitchen\large\giperception-slides-vpl-c0.04.png"/>
            <p:cNvPicPr>
              <a:picLocks noChangeAspect="1" noChangeArrowheads="1"/>
            </p:cNvPicPr>
            <p:nvPr/>
          </p:nvPicPr>
          <p:blipFill>
            <a:blip r:embed="rId4" cstate="print"/>
            <a:srcRect l="30000" r="13125"/>
            <a:stretch>
              <a:fillRect/>
            </a:stretch>
          </p:blipFill>
          <p:spPr bwMode="auto">
            <a:xfrm>
              <a:off x="4838653" y="1371600"/>
              <a:ext cx="2981739" cy="3931920"/>
            </a:xfrm>
            <a:prstGeom prst="rect">
              <a:avLst/>
            </a:prstGeom>
            <a:noFill/>
            <a:ln>
              <a:solidFill>
                <a:schemeClr val="tx1"/>
              </a:solidFill>
            </a:ln>
            <a:effectLst>
              <a:outerShdw blurRad="50800" dist="38100" dir="13500000" algn="br" rotWithShape="0">
                <a:prstClr val="black">
                  <a:alpha val="40000"/>
                </a:prstClr>
              </a:outerShdw>
            </a:effectLst>
          </p:spPr>
        </p:pic>
        <p:sp>
          <p:nvSpPr>
            <p:cNvPr id="12" name="Text Box 9"/>
            <p:cNvSpPr txBox="1">
              <a:spLocks noChangeArrowheads="1"/>
            </p:cNvSpPr>
            <p:nvPr/>
          </p:nvSpPr>
          <p:spPr bwMode="auto">
            <a:xfrm>
              <a:off x="4838654" y="1295400"/>
              <a:ext cx="2971800" cy="523220"/>
            </a:xfrm>
            <a:prstGeom prst="rect">
              <a:avLst/>
            </a:prstGeom>
            <a:noFill/>
            <a:ln w="9525">
              <a:noFill/>
              <a:miter lim="800000"/>
              <a:headEnd/>
              <a:tailEnd/>
            </a:ln>
            <a:effectLst/>
          </p:spPr>
          <p:txBody>
            <a:bodyPr wrap="square" lIns="0" rIns="0">
              <a:spAutoFit/>
            </a:bodyPr>
            <a:lstStyle/>
            <a:p>
              <a:pPr algn="ctr" defTabSz="812800">
                <a:defRPr/>
              </a:pPr>
              <a:r>
                <a:rPr lang="en-US" sz="2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rPr>
                <a:t>VPLs w/ clamping</a:t>
              </a:r>
              <a:endParaRPr lang="en-US" sz="28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endParaRPr>
            </a:p>
          </p:txBody>
        </p:sp>
      </p:grpSp>
      <p:sp>
        <p:nvSpPr>
          <p:cNvPr id="14" name="Text Box 9"/>
          <p:cNvSpPr txBox="1">
            <a:spLocks noChangeArrowheads="1"/>
          </p:cNvSpPr>
          <p:nvPr/>
        </p:nvSpPr>
        <p:spPr bwMode="auto">
          <a:xfrm>
            <a:off x="3048000" y="1219200"/>
            <a:ext cx="2971800" cy="523220"/>
          </a:xfrm>
          <a:prstGeom prst="rect">
            <a:avLst/>
          </a:prstGeom>
          <a:noFill/>
          <a:ln w="9525">
            <a:noFill/>
            <a:miter lim="800000"/>
            <a:headEnd/>
            <a:tailEnd/>
          </a:ln>
          <a:effectLst/>
        </p:spPr>
        <p:txBody>
          <a:bodyPr wrap="square">
            <a:spAutoFit/>
          </a:bodyPr>
          <a:lstStyle/>
          <a:p>
            <a:pPr algn="ctr" defTabSz="812800">
              <a:defRPr/>
            </a:pPr>
            <a:r>
              <a:rPr lang="en-US" sz="2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rPr>
              <a:t>GI reference</a:t>
            </a:r>
            <a:endParaRPr lang="en-US" sz="28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endParaRPr>
          </a:p>
        </p:txBody>
      </p:sp>
      <p:grpSp>
        <p:nvGrpSpPr>
          <p:cNvPr id="4" name="Group 16"/>
          <p:cNvGrpSpPr/>
          <p:nvPr/>
        </p:nvGrpSpPr>
        <p:grpSpPr>
          <a:xfrm>
            <a:off x="0" y="1219200"/>
            <a:ext cx="2981761" cy="4724400"/>
            <a:chOff x="2019300" y="1219200"/>
            <a:chExt cx="2981761" cy="4724400"/>
          </a:xfrm>
        </p:grpSpPr>
        <p:sp>
          <p:nvSpPr>
            <p:cNvPr id="16394" name="TextBox 11"/>
            <p:cNvSpPr txBox="1">
              <a:spLocks noChangeArrowheads="1"/>
            </p:cNvSpPr>
            <p:nvPr/>
          </p:nvSpPr>
          <p:spPr bwMode="auto">
            <a:xfrm>
              <a:off x="2019300" y="5374213"/>
              <a:ext cx="2971800" cy="569387"/>
            </a:xfrm>
            <a:prstGeom prst="rect">
              <a:avLst/>
            </a:prstGeom>
            <a:noFill/>
            <a:ln w="9525">
              <a:noFill/>
              <a:miter lim="800000"/>
              <a:headEnd/>
              <a:tailEnd/>
            </a:ln>
          </p:spPr>
          <p:txBody>
            <a:bodyPr wrap="square">
              <a:spAutoFit/>
            </a:bodyPr>
            <a:lstStyle/>
            <a:p>
              <a:pPr algn="ctr"/>
              <a:r>
                <a:rPr lang="en-US" sz="3100" b="1" dirty="0" smtClean="0">
                  <a:ln>
                    <a:solidFill>
                      <a:srgbClr val="FFC000"/>
                    </a:solidFill>
                  </a:ln>
                  <a:solidFill>
                    <a:srgbClr val="FFC000"/>
                  </a:solidFill>
                  <a:effectLst/>
                </a:rPr>
                <a:t>artifacts</a:t>
              </a:r>
            </a:p>
          </p:txBody>
        </p:sp>
        <p:pic>
          <p:nvPicPr>
            <p:cNvPr id="2" name="Picture 13" descr="C:\devel\workspace\giperception\talk\tomkitchen\large\giperception-slides-vpl-c0.png"/>
            <p:cNvPicPr>
              <a:picLocks noChangeAspect="1" noChangeArrowheads="1"/>
            </p:cNvPicPr>
            <p:nvPr/>
          </p:nvPicPr>
          <p:blipFill>
            <a:blip r:embed="rId5" cstate="print"/>
            <a:srcRect l="30000" r="13125"/>
            <a:stretch>
              <a:fillRect/>
            </a:stretch>
          </p:blipFill>
          <p:spPr bwMode="auto">
            <a:xfrm>
              <a:off x="2019320" y="1295400"/>
              <a:ext cx="2981741" cy="3931920"/>
            </a:xfrm>
            <a:prstGeom prst="rect">
              <a:avLst/>
            </a:prstGeom>
            <a:noFill/>
            <a:ln>
              <a:solidFill>
                <a:schemeClr val="tx1"/>
              </a:solidFill>
            </a:ln>
            <a:effectLst>
              <a:outerShdw blurRad="50800" dist="38100" dir="18900000" algn="bl" rotWithShape="0">
                <a:prstClr val="black">
                  <a:alpha val="40000"/>
                </a:prstClr>
              </a:outerShdw>
            </a:effectLst>
          </p:spPr>
        </p:pic>
        <p:sp>
          <p:nvSpPr>
            <p:cNvPr id="13" name="Text Box 9"/>
            <p:cNvSpPr txBox="1">
              <a:spLocks noChangeArrowheads="1"/>
            </p:cNvSpPr>
            <p:nvPr/>
          </p:nvSpPr>
          <p:spPr bwMode="auto">
            <a:xfrm>
              <a:off x="2019300" y="1219200"/>
              <a:ext cx="2971800" cy="523220"/>
            </a:xfrm>
            <a:prstGeom prst="rect">
              <a:avLst/>
            </a:prstGeom>
            <a:noFill/>
            <a:ln w="9525">
              <a:noFill/>
              <a:miter lim="800000"/>
              <a:headEnd/>
              <a:tailEnd/>
            </a:ln>
            <a:effectLst/>
          </p:spPr>
          <p:txBody>
            <a:bodyPr wrap="square">
              <a:spAutoFit/>
            </a:bodyPr>
            <a:lstStyle/>
            <a:p>
              <a:pPr algn="ctr" defTabSz="812800">
                <a:defRPr/>
              </a:pPr>
              <a:r>
                <a:rPr lang="en-US" sz="2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rPr>
                <a:t>VPL</a:t>
              </a:r>
              <a:endParaRPr lang="en-US" sz="28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endParaRPr>
            </a:p>
          </p:txBody>
        </p:sp>
      </p:grpSp>
      <p:sp>
        <p:nvSpPr>
          <p:cNvPr id="16" name="Slide Number Placeholder 2"/>
          <p:cNvSpPr>
            <a:spLocks noGrp="1"/>
          </p:cNvSpPr>
          <p:nvPr>
            <p:ph type="sldNum" sz="quarter" idx="11"/>
          </p:nvPr>
        </p:nvSpPr>
        <p:spPr>
          <a:xfrm>
            <a:off x="7010400" y="6477000"/>
            <a:ext cx="2133600" cy="381000"/>
          </a:xfrm>
        </p:spPr>
        <p:txBody>
          <a:bodyPr/>
          <a:lstStyle/>
          <a:p>
            <a:pPr>
              <a:defRPr/>
            </a:pPr>
            <a:fld id="{436069EF-2218-4AB1-8D37-562BB864C219}" type="slidenum">
              <a:rPr lang="en-US" smtClean="0">
                <a:solidFill>
                  <a:srgbClr val="FFFFFF"/>
                </a:solidFill>
              </a:rPr>
              <a:pPr>
                <a:defRPr/>
              </a:pPr>
              <a:t>9</a:t>
            </a:fld>
            <a:endParaRPr lang="en-US" dirty="0">
              <a:solidFill>
                <a:srgbClr val="FFFF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12926</TotalTime>
  <Words>6006</Words>
  <Application>Microsoft Office PowerPoint</Application>
  <PresentationFormat>On-screen Show (4:3)</PresentationFormat>
  <Paragraphs>3169</Paragraphs>
  <Slides>49</Slides>
  <Notes>47</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Default Design</vt:lpstr>
      <vt:lpstr>Effects of Global Illumination Approximations on Material Appearance</vt:lpstr>
      <vt:lpstr>Global illumination rendering</vt:lpstr>
      <vt:lpstr>Global illumination rendering</vt:lpstr>
      <vt:lpstr>Overview</vt:lpstr>
      <vt:lpstr>Related work</vt:lpstr>
      <vt:lpstr>Related work – Visual equivalence</vt:lpstr>
      <vt:lpstr>Related work – VPL rendering</vt:lpstr>
      <vt:lpstr>Related work – VPL rendering</vt:lpstr>
      <vt:lpstr>VPL rendering is fast, but…</vt:lpstr>
      <vt:lpstr>VPLs for high-fidelity rendering</vt:lpstr>
      <vt:lpstr>VPL Rendering Parameters</vt:lpstr>
      <vt:lpstr>VPL Rendering Parameters</vt:lpstr>
      <vt:lpstr>Space of rendering parameters</vt:lpstr>
      <vt:lpstr>Psychophysical experiments</vt:lpstr>
      <vt:lpstr>Test objects – Shape complexity </vt:lpstr>
      <vt:lpstr>Test objects – Materials</vt:lpstr>
      <vt:lpstr>Test objects – Materials</vt:lpstr>
      <vt:lpstr>Test objects – Materials</vt:lpstr>
      <vt:lpstr>Test objects – Materials</vt:lpstr>
      <vt:lpstr>Scene</vt:lpstr>
      <vt:lpstr>Stimulus images</vt:lpstr>
      <vt:lpstr>Stimulus images –VPL count</vt:lpstr>
      <vt:lpstr>Stimulus images – Clamping level</vt:lpstr>
      <vt:lpstr>Experiment 1: Artifact visibility</vt:lpstr>
      <vt:lpstr>Experiment 2: Material change</vt:lpstr>
      <vt:lpstr>Data analysis</vt:lpstr>
      <vt:lpstr>Experiment results</vt:lpstr>
      <vt:lpstr>Trends – VPL count</vt:lpstr>
      <vt:lpstr>Trends – VPL count</vt:lpstr>
      <vt:lpstr>Trends – VPL count</vt:lpstr>
      <vt:lpstr>Trends – VPL count</vt:lpstr>
      <vt:lpstr>Trends – VPL count</vt:lpstr>
      <vt:lpstr>Trends – Material contrast gloss</vt:lpstr>
      <vt:lpstr>Trends – Shape complexity</vt:lpstr>
      <vt:lpstr>Trends – Shape complexity</vt:lpstr>
      <vt:lpstr>Trends – Illumination</vt:lpstr>
      <vt:lpstr>Validation</vt:lpstr>
      <vt:lpstr>Applications</vt:lpstr>
      <vt:lpstr>Application – Per-object clamping</vt:lpstr>
      <vt:lpstr>Summary of results</vt:lpstr>
      <vt:lpstr>Conclusions</vt:lpstr>
      <vt:lpstr>Future work</vt:lpstr>
      <vt:lpstr>Acknowledgements</vt:lpstr>
      <vt:lpstr>Thank you</vt:lpstr>
      <vt:lpstr> Additional Slides</vt:lpstr>
      <vt:lpstr>Ambiguity: highlights  vs. artifacts</vt:lpstr>
      <vt:lpstr>Apps: Luminance normalization  </vt:lpstr>
      <vt:lpstr>Apps: Luminance normalization  </vt:lpstr>
      <vt:lpstr>Trends – Material roughness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Spherical Lights for Many-Light Rendering of Glossy Scenes</dc:title>
  <dc:creator>milos</dc:creator>
  <cp:lastModifiedBy>Jaroslav Krivanek</cp:lastModifiedBy>
  <cp:revision>2156</cp:revision>
  <dcterms:created xsi:type="dcterms:W3CDTF">2006-08-16T00:00:00Z</dcterms:created>
  <dcterms:modified xsi:type="dcterms:W3CDTF">2010-08-01T21:17:00Z</dcterms:modified>
</cp:coreProperties>
</file>