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85" r:id="rId9"/>
    <p:sldId id="286" r:id="rId10"/>
    <p:sldId id="284" r:id="rId11"/>
    <p:sldId id="267" r:id="rId12"/>
    <p:sldId id="277" r:id="rId13"/>
    <p:sldId id="268" r:id="rId14"/>
    <p:sldId id="269" r:id="rId15"/>
    <p:sldId id="270" r:id="rId16"/>
    <p:sldId id="282" r:id="rId17"/>
    <p:sldId id="271" r:id="rId18"/>
    <p:sldId id="263" r:id="rId19"/>
    <p:sldId id="276" r:id="rId20"/>
    <p:sldId id="283" r:id="rId21"/>
    <p:sldId id="274" r:id="rId22"/>
    <p:sldId id="273" r:id="rId23"/>
    <p:sldId id="275" r:id="rId24"/>
    <p:sldId id="266" r:id="rId25"/>
    <p:sldId id="280" r:id="rId26"/>
    <p:sldId id="278" r:id="rId27"/>
  </p:sldIdLst>
  <p:sldSz cx="9144000" cy="6858000" type="screen4x3"/>
  <p:notesSz cx="6718300" cy="9855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gel" initials="b" lastIdx="2" clrIdx="0"/>
  <p:cmAuthor id="1" name="jarda" initials="j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4F81BD"/>
    <a:srgbClr val="CC00CC"/>
    <a:srgbClr val="A7F3AB"/>
    <a:srgbClr val="00FF00"/>
    <a:srgbClr val="C00000"/>
    <a:srgbClr val="FF6161"/>
    <a:srgbClr val="000000"/>
    <a:srgbClr val="FFFFFE"/>
    <a:srgbClr val="E4E4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64571" autoAdjust="0"/>
  </p:normalViewPr>
  <p:slideViewPr>
    <p:cSldViewPr>
      <p:cViewPr varScale="1">
        <p:scale>
          <a:sx n="49" d="100"/>
          <a:sy n="49" d="100"/>
        </p:scale>
        <p:origin x="-18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-2748" y="-96"/>
      </p:cViewPr>
      <p:guideLst>
        <p:guide orient="horz" pos="3104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1-09-16T11:03:46.987" idx="8">
    <p:pos x="3079" y="1274"/>
    <p:text>zjednodus znaceni:  A misto a_a, B misto a_b atd ... je potreba maximalne zvysit citelnost</p:tex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78C3-9795-452D-B61D-3BC92643FA1F}" type="datetimeFigureOut">
              <a:rPr lang="zh-TW" altLang="en-US" smtClean="0"/>
              <a:pPr/>
              <a:t>2011/11/7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8A358-8F7C-4F99-96C7-B61BA782DA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30337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34714-91DC-42CB-B3FE-D01AB715A08E}" type="datetimeFigureOut">
              <a:rPr lang="zh-TW" altLang="en-US" smtClean="0"/>
              <a:pPr/>
              <a:t>2011/11/7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FA8EA-00B6-4DA7-A3AE-E4065E10DE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924401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Hi, good afternoon everyone.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My name is VG and I would like to present you our paper “</a:t>
            </a:r>
            <a:r>
              <a:rPr lang="en-US" altLang="zh-TW" dirty="0" smtClean="0"/>
              <a:t>Improving P</a:t>
            </a:r>
            <a:r>
              <a:rPr lang="en-US" dirty="0" smtClean="0"/>
              <a:t>erformance and Accuracy of Local PCA”.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 I describe, how do we improve performance </a:t>
            </a:r>
            <a:r>
              <a:rPr lang="en-US" baseline="0" dirty="0" smtClean="0"/>
              <a:t>of the Local PCA algorithm.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start with a simpler</a:t>
            </a:r>
            <a:r>
              <a:rPr lang="en-US" baseline="0" dirty="0" smtClean="0"/>
              <a:t> k-means which is the LPCA with subspaces having dimension of zero.</a:t>
            </a:r>
          </a:p>
          <a:p>
            <a:endParaRPr lang="en-US" dirty="0" smtClean="0"/>
          </a:p>
          <a:p>
            <a:r>
              <a:rPr lang="en-US" baseline="0" dirty="0" smtClean="0"/>
              <a:t>Phillips proposes to use the triangle inequality t</a:t>
            </a:r>
            <a:r>
              <a:rPr lang="en-US" dirty="0" smtClean="0"/>
              <a:t>o eliminate some distance calculations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say we would like to decide if x is closer to a cluster ca or </a:t>
            </a:r>
            <a:r>
              <a:rPr lang="en-US" baseline="0" dirty="0" err="1" smtClean="0"/>
              <a:t>cb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And also let’s say we already know the green distance and the blue distance which is the distance between the cluster centers.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according the </a:t>
            </a:r>
            <a:r>
              <a:rPr lang="en-US" baseline="0" dirty="0" smtClean="0">
                <a:latin typeface="Arial"/>
                <a:cs typeface="Arial"/>
              </a:rPr>
              <a:t>∆-inequality </a:t>
            </a:r>
            <a:r>
              <a:rPr lang="en-US" baseline="0" dirty="0" smtClean="0"/>
              <a:t>if the blue distance will be smaller than two times of the green distance,</a:t>
            </a:r>
          </a:p>
          <a:p>
            <a:r>
              <a:rPr lang="en-US" baseline="0" dirty="0" smtClean="0"/>
              <a:t>then the red distance must be greater then the green one.</a:t>
            </a:r>
          </a:p>
          <a:p>
            <a:r>
              <a:rPr lang="en-US" baseline="0" dirty="0" smtClean="0"/>
              <a:t>So then the computation of red distance could be avoided knowing that x is closer to ca.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And here is how does it work in the whole algorithm</a:t>
            </a:r>
            <a:r>
              <a:rPr lang="en-US" b="0" baseline="0" dirty="0" smtClean="0">
                <a:latin typeface="Arial"/>
                <a:cs typeface="Arial"/>
              </a:rPr>
              <a:t>.</a:t>
            </a:r>
            <a:endParaRPr lang="en-US" b="0" dirty="0" smtClean="0"/>
          </a:p>
          <a:p>
            <a:endParaRPr lang="en-US" b="0" baseline="0" dirty="0" smtClean="0"/>
          </a:p>
          <a:p>
            <a:r>
              <a:rPr lang="en-US" b="0" baseline="0" dirty="0" smtClean="0"/>
              <a:t>The algorithm exploits the information gathered from the previous pass.</a:t>
            </a:r>
          </a:p>
          <a:p>
            <a:r>
              <a:rPr lang="en-US" b="0" baseline="0" dirty="0" smtClean="0"/>
              <a:t>Well, we know the cluster to which the point x was assigned to – let’s say ca,</a:t>
            </a:r>
          </a:p>
          <a:p>
            <a:r>
              <a:rPr lang="en-US" b="0" baseline="0" dirty="0" smtClean="0"/>
              <a:t>and we could precompute distances between ca and all the other clusters and keep them sorted </a:t>
            </a:r>
            <a:r>
              <a:rPr lang="en-US" b="0" baseline="0" dirty="0" err="1" smtClean="0"/>
              <a:t>w.r.t</a:t>
            </a:r>
            <a:r>
              <a:rPr lang="en-US" b="0" baseline="0" dirty="0" smtClean="0"/>
              <a:t>. ca.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When classifying the point x,</a:t>
            </a:r>
          </a:p>
          <a:p>
            <a:r>
              <a:rPr lang="en-US" b="0" dirty="0" smtClean="0"/>
              <a:t>we first compute the green distance.</a:t>
            </a:r>
          </a:p>
          <a:p>
            <a:endParaRPr lang="en-US" b="0" dirty="0" smtClean="0"/>
          </a:p>
          <a:p>
            <a:r>
              <a:rPr lang="en-US" b="0" dirty="0" smtClean="0"/>
              <a:t>Then we check if x</a:t>
            </a:r>
            <a:r>
              <a:rPr lang="en-US" b="0" baseline="0" dirty="0" smtClean="0"/>
              <a:t> can be closer to </a:t>
            </a:r>
            <a:r>
              <a:rPr lang="en-US" b="0" baseline="0" dirty="0" err="1" smtClean="0"/>
              <a:t>cb</a:t>
            </a:r>
            <a:r>
              <a:rPr lang="en-US" b="0" baseline="0" dirty="0" smtClean="0"/>
              <a:t> using the </a:t>
            </a:r>
            <a:r>
              <a:rPr lang="en-US" b="0" baseline="0" dirty="0" smtClean="0">
                <a:latin typeface="Arial"/>
                <a:cs typeface="Arial"/>
              </a:rPr>
              <a:t>∆-inequality.</a:t>
            </a:r>
          </a:p>
          <a:p>
            <a:r>
              <a:rPr lang="en-US" b="0" baseline="0" dirty="0" smtClean="0">
                <a:latin typeface="Arial"/>
                <a:cs typeface="Arial"/>
              </a:rPr>
              <a:t>Yes – it can. So we compute the red distance.</a:t>
            </a:r>
            <a:endParaRPr lang="en-US" b="0" dirty="0" smtClean="0"/>
          </a:p>
          <a:p>
            <a:r>
              <a:rPr lang="en-US" b="0" dirty="0" smtClean="0"/>
              <a:t>But the</a:t>
            </a:r>
            <a:r>
              <a:rPr lang="en-US" b="0" baseline="0" dirty="0" smtClean="0"/>
              <a:t> red distance is lower than the green one so </a:t>
            </a:r>
            <a:r>
              <a:rPr lang="en-US" b="0" baseline="0" dirty="0" err="1" smtClean="0"/>
              <a:t>cb</a:t>
            </a:r>
            <a:r>
              <a:rPr lang="en-US" b="0" baseline="0" dirty="0" smtClean="0"/>
              <a:t> becomes the new nearest cluster.</a:t>
            </a:r>
          </a:p>
          <a:p>
            <a:endParaRPr lang="en-US" b="0" baseline="0" dirty="0" smtClean="0"/>
          </a:p>
          <a:p>
            <a:r>
              <a:rPr lang="en-US" b="0" dirty="0" smtClean="0"/>
              <a:t>Then again check if x</a:t>
            </a:r>
            <a:r>
              <a:rPr lang="en-US" b="0" baseline="0" dirty="0" smtClean="0"/>
              <a:t> can be closer to cc using the </a:t>
            </a:r>
            <a:r>
              <a:rPr lang="en-US" b="0" baseline="0" dirty="0" smtClean="0">
                <a:latin typeface="Arial"/>
                <a:cs typeface="Arial"/>
              </a:rPr>
              <a:t>∆-inequality.</a:t>
            </a:r>
          </a:p>
          <a:p>
            <a:r>
              <a:rPr lang="en-US" b="0" baseline="0" dirty="0" smtClean="0">
                <a:latin typeface="Arial"/>
                <a:cs typeface="Arial"/>
              </a:rPr>
              <a:t>No – it cannot. So we have already found the nearest cluster.</a:t>
            </a:r>
          </a:p>
          <a:p>
            <a:r>
              <a:rPr lang="en-US" b="0" baseline="0" dirty="0" smtClean="0">
                <a:latin typeface="Arial"/>
                <a:cs typeface="Arial"/>
              </a:rPr>
              <a:t>It is the cluster </a:t>
            </a:r>
            <a:r>
              <a:rPr lang="en-US" b="0" baseline="0" dirty="0" err="1" smtClean="0">
                <a:latin typeface="Arial"/>
                <a:cs typeface="Arial"/>
              </a:rPr>
              <a:t>cb</a:t>
            </a:r>
            <a:r>
              <a:rPr lang="en-US" b="0" baseline="0" dirty="0" smtClean="0">
                <a:latin typeface="Arial"/>
                <a:cs typeface="Arial"/>
              </a:rPr>
              <a:t> and stop the classification.</a:t>
            </a:r>
          </a:p>
          <a:p>
            <a:endParaRPr lang="en-US" b="0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In the k-means algorithm all the clusters are represented by just their centroids,</a:t>
            </a:r>
          </a:p>
          <a:p>
            <a:r>
              <a:rPr lang="en-US" b="0" dirty="0" smtClean="0"/>
              <a:t>while</a:t>
            </a:r>
            <a:r>
              <a:rPr lang="en-US" b="0" baseline="0" dirty="0" smtClean="0"/>
              <a:t> in the LPCA they are low-dimensional subspaces having origin and basis vectors.</a:t>
            </a:r>
          </a:p>
          <a:p>
            <a:endParaRPr lang="en-US" b="0" dirty="0" smtClean="0"/>
          </a:p>
          <a:p>
            <a:r>
              <a:rPr lang="en-US" b="0" baseline="0" dirty="0" smtClean="0"/>
              <a:t>More concretely in the k-means we measure distances between x and cluster centers,</a:t>
            </a:r>
          </a:p>
          <a:p>
            <a:r>
              <a:rPr lang="en-US" b="0" baseline="0" dirty="0" smtClean="0"/>
              <a:t>while in the LPCA we measure the projected distances of x to subspaces.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Similarly we measure distances between cluster centers in </a:t>
            </a:r>
            <a:r>
              <a:rPr lang="en-US" b="0" i="1" baseline="0" dirty="0" smtClean="0"/>
              <a:t>k</a:t>
            </a:r>
            <a:r>
              <a:rPr lang="en-US" b="0" baseline="0" dirty="0" smtClean="0"/>
              <a:t>-means,</a:t>
            </a:r>
          </a:p>
          <a:p>
            <a:r>
              <a:rPr lang="en-US" b="0" baseline="0" dirty="0" smtClean="0"/>
              <a:t>While in the LPCA they are distances between low-dimensional subspaces.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Let’s focus on such the distances.</a:t>
            </a:r>
            <a:endParaRPr lang="cs-CZ" b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 the following definition of the distance between subspaces.</a:t>
            </a:r>
          </a:p>
          <a:p>
            <a:endParaRPr lang="en-US" dirty="0" smtClean="0"/>
          </a:p>
          <a:p>
            <a:r>
              <a:rPr lang="en-US" dirty="0" smtClean="0"/>
              <a:t>It is the</a:t>
            </a:r>
            <a:r>
              <a:rPr lang="en-US" baseline="0" dirty="0" smtClean="0"/>
              <a:t> minimum distance between all the points where the first point lies in the cluster </a:t>
            </a:r>
            <a:r>
              <a:rPr lang="en-US" baseline="0" dirty="0" err="1" smtClean="0"/>
              <a:t>aa</a:t>
            </a:r>
            <a:r>
              <a:rPr lang="en-US" baseline="0" dirty="0" smtClean="0"/>
              <a:t> and the second point lies in the cluster ab. The details about fast evaluation of such the distance are in the paper.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Using such the distance we can obtain </a:t>
            </a:r>
            <a:r>
              <a:rPr lang="en-US" baseline="0" dirty="0" smtClean="0">
                <a:latin typeface="Arial"/>
                <a:cs typeface="Arial"/>
              </a:rPr>
              <a:t>∆-inequality and use it in similar way as in the </a:t>
            </a:r>
            <a:r>
              <a:rPr lang="en-US" i="1" baseline="0" dirty="0" smtClean="0">
                <a:latin typeface="Arial"/>
                <a:cs typeface="Arial"/>
              </a:rPr>
              <a:t>k</a:t>
            </a:r>
            <a:r>
              <a:rPr lang="en-US" baseline="0" dirty="0" smtClean="0">
                <a:latin typeface="Arial"/>
                <a:cs typeface="Arial"/>
              </a:rPr>
              <a:t>-means.</a:t>
            </a:r>
          </a:p>
          <a:p>
            <a:endParaRPr lang="en-US" baseline="0" dirty="0" smtClean="0">
              <a:latin typeface="Arial"/>
              <a:cs typeface="Arial"/>
            </a:endParaRPr>
          </a:p>
          <a:p>
            <a:r>
              <a:rPr lang="en-US" baseline="0" dirty="0" smtClean="0">
                <a:latin typeface="Arial"/>
                <a:cs typeface="Arial"/>
              </a:rPr>
              <a:t>Well, </a:t>
            </a:r>
            <a:r>
              <a:rPr lang="en-US" baseline="0" dirty="0" smtClean="0"/>
              <a:t>if the blue distance will be smaller than two times of the green distance,</a:t>
            </a:r>
          </a:p>
          <a:p>
            <a:r>
              <a:rPr lang="en-US" baseline="0" dirty="0" smtClean="0"/>
              <a:t>then the red distance must be greater then the green one,</a:t>
            </a:r>
          </a:p>
          <a:p>
            <a:r>
              <a:rPr lang="en-US" baseline="0" dirty="0" smtClean="0"/>
              <a:t>So the computation of the red distance could be avoided knowing that x is closer to </a:t>
            </a:r>
            <a:r>
              <a:rPr lang="en-US" baseline="0" dirty="0" err="1" smtClean="0"/>
              <a:t>aa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>
                <a:latin typeface="Arial"/>
                <a:cs typeface="Arial"/>
              </a:rPr>
              <a:t>Wrapped into the whole algorithm,</a:t>
            </a:r>
          </a:p>
          <a:p>
            <a:endParaRPr lang="en-US" baseline="0" dirty="0" smtClean="0">
              <a:latin typeface="Arial"/>
              <a:cs typeface="Arial"/>
            </a:endParaRPr>
          </a:p>
          <a:p>
            <a:r>
              <a:rPr lang="en-US" baseline="0" dirty="0" smtClean="0">
                <a:latin typeface="Arial"/>
                <a:cs typeface="Arial"/>
              </a:rPr>
              <a:t>we use the ∆-inequality to eliminate unnecessary distance calculation.</a:t>
            </a:r>
          </a:p>
          <a:p>
            <a:endParaRPr lang="en-US" baseline="0" dirty="0" smtClean="0">
              <a:latin typeface="Arial"/>
              <a:cs typeface="Arial"/>
            </a:endParaRPr>
          </a:p>
          <a:p>
            <a:r>
              <a:rPr lang="en-US" baseline="0" dirty="0" smtClean="0">
                <a:latin typeface="Arial"/>
                <a:cs typeface="Arial"/>
              </a:rPr>
              <a:t>As an overhead we need to precompute distances between all pairs of the subspaces.</a:t>
            </a:r>
          </a:p>
          <a:p>
            <a:r>
              <a:rPr lang="en-US" baseline="0" dirty="0" smtClean="0">
                <a:latin typeface="Arial"/>
                <a:cs typeface="Arial"/>
              </a:rPr>
              <a:t>But as we see such the overhead will be negligible,</a:t>
            </a:r>
          </a:p>
          <a:p>
            <a:r>
              <a:rPr lang="en-US" baseline="0" dirty="0" smtClean="0">
                <a:latin typeface="Arial"/>
                <a:cs typeface="Arial"/>
              </a:rPr>
              <a:t>since the number of data point to be classified is much higher than the number of clusters.</a:t>
            </a:r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 I describe, how do we improve accuracy</a:t>
            </a:r>
            <a:r>
              <a:rPr lang="en-US" baseline="0" dirty="0" smtClean="0"/>
              <a:t> of the Local PCA algorithm.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LPCA is prone to stuck in a local optimum.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high error often </a:t>
            </a:r>
            <a:r>
              <a:rPr lang="en-US" dirty="0" smtClean="0"/>
              <a:t>comes from the poor selection of cluster centers.</a:t>
            </a:r>
          </a:p>
          <a:p>
            <a:endParaRPr lang="en-US" dirty="0" smtClean="0"/>
          </a:p>
          <a:p>
            <a:r>
              <a:rPr lang="en-US" dirty="0" smtClean="0"/>
              <a:t>Assume we have a distribution of</a:t>
            </a:r>
            <a:r>
              <a:rPr lang="en-US" baseline="0" dirty="0" smtClean="0"/>
              <a:t> data points like in the Figure.</a:t>
            </a:r>
          </a:p>
          <a:p>
            <a:r>
              <a:rPr lang="en-US" baseline="0" dirty="0" smtClean="0"/>
              <a:t>There are 3 well separated clusters.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when we select cluster centers badly – and it is very easy, because we select them uniformly at random from the data points –</a:t>
            </a:r>
          </a:p>
          <a:p>
            <a:r>
              <a:rPr lang="en-US" baseline="0" dirty="0" smtClean="0"/>
              <a:t>we stuck in a local optimum obtaining very huge cluster on the right.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address this problem several heuristics have been proposed.</a:t>
            </a:r>
          </a:p>
          <a:p>
            <a:endParaRPr lang="en-US" dirty="0" smtClean="0"/>
          </a:p>
          <a:p>
            <a:r>
              <a:rPr lang="en-US" dirty="0" smtClean="0"/>
              <a:t>Experimentally we found,</a:t>
            </a:r>
            <a:r>
              <a:rPr lang="en-US" baseline="0" dirty="0" smtClean="0"/>
              <a:t> that the </a:t>
            </a:r>
            <a:r>
              <a:rPr lang="en-US" i="1" baseline="0" dirty="0" smtClean="0"/>
              <a:t>k</a:t>
            </a:r>
            <a:r>
              <a:rPr lang="en-US" baseline="0" dirty="0" smtClean="0"/>
              <a:t>-means++ produced the best results,</a:t>
            </a:r>
          </a:p>
          <a:p>
            <a:r>
              <a:rPr lang="en-US" baseline="0" dirty="0" smtClean="0"/>
              <a:t>though with high computational cost.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propose a new algorithm called the </a:t>
            </a:r>
            <a:r>
              <a:rPr lang="en-US" baseline="0" dirty="0" err="1" smtClean="0"/>
              <a:t>SortMeans</a:t>
            </a:r>
            <a:r>
              <a:rPr lang="en-US" baseline="0" dirty="0" smtClean="0"/>
              <a:t>++.</a:t>
            </a:r>
          </a:p>
          <a:p>
            <a:r>
              <a:rPr lang="en-US" baseline="0" dirty="0" smtClean="0"/>
              <a:t>It is based on the k-means++ but is faster.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have a look how our </a:t>
            </a:r>
            <a:r>
              <a:rPr lang="en-US" dirty="0" err="1" smtClean="0"/>
              <a:t>SortMeans</a:t>
            </a:r>
            <a:r>
              <a:rPr lang="en-US" dirty="0" smtClean="0"/>
              <a:t>++ works.</a:t>
            </a:r>
          </a:p>
          <a:p>
            <a:endParaRPr lang="en-US" dirty="0" smtClean="0"/>
          </a:p>
          <a:p>
            <a:r>
              <a:rPr lang="en-US" dirty="0" smtClean="0"/>
              <a:t>First centroid we select at random.</a:t>
            </a:r>
          </a:p>
          <a:p>
            <a:r>
              <a:rPr lang="en-US" baseline="0" dirty="0" smtClean="0"/>
              <a:t>Then we compute the distances to all the data-points.</a:t>
            </a:r>
          </a:p>
          <a:p>
            <a:r>
              <a:rPr lang="en-US" baseline="0" dirty="0" smtClean="0"/>
              <a:t>We use these distances as weights for sampling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centroid.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/>
                <a:cs typeface="Arial"/>
              </a:rPr>
              <a:t>Let’s say we choose this center.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we need to reclassify all the data-points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to both the cluster centers.</a:t>
            </a:r>
          </a:p>
          <a:p>
            <a:r>
              <a:rPr lang="en-US" baseline="0" dirty="0" smtClean="0"/>
              <a:t>We use the </a:t>
            </a:r>
            <a:r>
              <a:rPr lang="en-US" baseline="0" dirty="0" smtClean="0">
                <a:latin typeface="Arial"/>
                <a:cs typeface="Arial"/>
              </a:rPr>
              <a:t>∆-inequality to avoid some distance calculations.</a:t>
            </a:r>
          </a:p>
          <a:p>
            <a:r>
              <a:rPr lang="en-US" baseline="0" dirty="0" smtClean="0">
                <a:latin typeface="Arial"/>
                <a:cs typeface="Arial"/>
              </a:rPr>
              <a:t>After reclassification process we obtain two clusters.</a:t>
            </a:r>
          </a:p>
          <a:p>
            <a:endParaRPr lang="en-US" baseline="0" dirty="0" smtClean="0">
              <a:latin typeface="Arial"/>
              <a:cs typeface="Arial"/>
            </a:endParaRPr>
          </a:p>
          <a:p>
            <a:r>
              <a:rPr lang="en-US" baseline="0" dirty="0" smtClean="0">
                <a:latin typeface="Arial"/>
                <a:cs typeface="Arial"/>
              </a:rPr>
              <a:t>For sampling 3</a:t>
            </a:r>
            <a:r>
              <a:rPr lang="en-US" baseline="30000" dirty="0" smtClean="0">
                <a:latin typeface="Arial"/>
                <a:cs typeface="Arial"/>
              </a:rPr>
              <a:t>rd</a:t>
            </a:r>
            <a:r>
              <a:rPr lang="en-US" baseline="0" dirty="0" smtClean="0">
                <a:latin typeface="Arial"/>
                <a:cs typeface="Arial"/>
              </a:rPr>
              <a:t> cluster center we use the same procedure as before.</a:t>
            </a:r>
          </a:p>
          <a:p>
            <a:r>
              <a:rPr lang="en-US" baseline="0" dirty="0" smtClean="0">
                <a:latin typeface="Arial"/>
                <a:cs typeface="Arial"/>
              </a:rPr>
              <a:t>We use distances to all the data points as weights for sampling 3rd center.</a:t>
            </a:r>
          </a:p>
          <a:p>
            <a:r>
              <a:rPr lang="en-US" baseline="0" dirty="0" smtClean="0">
                <a:latin typeface="Arial"/>
                <a:cs typeface="Arial"/>
              </a:rPr>
              <a:t>We select center and reclassify.</a:t>
            </a:r>
          </a:p>
          <a:p>
            <a:endParaRPr lang="en-US" baseline="0" dirty="0" smtClean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computer graphic</a:t>
            </a:r>
            <a:r>
              <a:rPr lang="en-US" baseline="0" dirty="0" smtClean="0"/>
              <a:t> we often encounter large data sets.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 </a:t>
            </a:r>
            <a:r>
              <a:rPr lang="en-US" baseline="0" dirty="0" smtClean="0"/>
              <a:t>in the precomputed radiance transfer they are </a:t>
            </a:r>
            <a:r>
              <a:rPr lang="en-US" dirty="0" smtClean="0"/>
              <a:t>radiance transfer matrices.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Another example is when describing a spatially varying materials described using large image database of the materials.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Common to these approaches is that</a:t>
            </a:r>
            <a:r>
              <a:rPr lang="en-US" baseline="0" dirty="0" smtClean="0"/>
              <a:t> they </a:t>
            </a:r>
            <a:r>
              <a:rPr lang="en-US" dirty="0" smtClean="0"/>
              <a:t>need to compress large data</a:t>
            </a:r>
            <a:r>
              <a:rPr lang="en-US" baseline="0" dirty="0" smtClean="0"/>
              <a:t> sets.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Hereafter I show some our</a:t>
            </a:r>
            <a:r>
              <a:rPr lang="en-US" baseline="0" dirty="0" smtClean="0"/>
              <a:t> </a:t>
            </a:r>
            <a:r>
              <a:rPr lang="en-US" dirty="0" smtClean="0"/>
              <a:t>results.</a:t>
            </a:r>
            <a:endParaRPr lang="cs-C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tested our algorithm SC-LPCA</a:t>
            </a:r>
            <a:r>
              <a:rPr lang="en-US" baseline="0" dirty="0" smtClean="0"/>
              <a:t> for compression of light transfer matrices used in PRT.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plot we show the scalability of our algorithm with the subspace dimension.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an input we use the light transfer matrix precomputed for a model of Walt Disney Concert Hall depicted on the right.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red line in the plot show the computation time spent by the original LPCA algorithm.</a:t>
            </a:r>
          </a:p>
          <a:p>
            <a:r>
              <a:rPr lang="en-US" baseline="0" dirty="0" smtClean="0"/>
              <a:t>The green line show the computation time of our algorithm.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can see, we achieved more than 5 times speed-up compared to the original method.</a:t>
            </a:r>
          </a:p>
          <a:p>
            <a:r>
              <a:rPr lang="en-US" baseline="0" dirty="0" smtClean="0"/>
              <a:t>Also note that our algorithm scales linearly with subspace dimension.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let’s see for the overall performance.</a:t>
            </a:r>
          </a:p>
          <a:p>
            <a:r>
              <a:rPr lang="en-US" dirty="0" smtClean="0"/>
              <a:t>We perform several iterations of</a:t>
            </a:r>
            <a:r>
              <a:rPr lang="en-US" baseline="0" dirty="0" smtClean="0"/>
              <a:t> our and the original LPCA algorithm </a:t>
            </a:r>
            <a:r>
              <a:rPr lang="en-US" dirty="0" smtClean="0"/>
              <a:t>up to 24 dimensions.</a:t>
            </a:r>
          </a:p>
          <a:p>
            <a:endParaRPr lang="en-US" dirty="0" smtClean="0"/>
          </a:p>
          <a:p>
            <a:r>
              <a:rPr lang="en-US" dirty="0" smtClean="0"/>
              <a:t>The original LPCA spent</a:t>
            </a:r>
            <a:r>
              <a:rPr lang="en-US" baseline="0" dirty="0" smtClean="0"/>
              <a:t> from 3 to </a:t>
            </a:r>
            <a:r>
              <a:rPr lang="en-US" dirty="0" smtClean="0"/>
              <a:t>6 hours to compress the PRT matrices.</a:t>
            </a:r>
          </a:p>
          <a:p>
            <a:r>
              <a:rPr lang="en-US" dirty="0" smtClean="0"/>
              <a:t>Our</a:t>
            </a:r>
            <a:r>
              <a:rPr lang="en-US" baseline="0" dirty="0" smtClean="0"/>
              <a:t> SC-LPCA require from 15 minutes to one hour, achieving speed-up of 20 for a simple scene with horse model and speed-up of 5 for a complex model of the Walt Disney Concert Hall.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last column show the time spent </a:t>
            </a:r>
            <a:r>
              <a:rPr lang="en-US" baseline="0" smtClean="0"/>
              <a:t>for the computation </a:t>
            </a:r>
            <a:r>
              <a:rPr lang="en-US" baseline="0" dirty="0" smtClean="0"/>
              <a:t>of light transfer matrices which </a:t>
            </a:r>
            <a:r>
              <a:rPr lang="en-US" baseline="0" smtClean="0"/>
              <a:t>we did on </a:t>
            </a:r>
            <a:r>
              <a:rPr lang="en-US" baseline="0" dirty="0" smtClean="0"/>
              <a:t>the GPU</a:t>
            </a:r>
            <a:r>
              <a:rPr lang="en-US" b="0" baseline="0" dirty="0" smtClean="0"/>
              <a:t>.</a:t>
            </a:r>
          </a:p>
          <a:p>
            <a:r>
              <a:rPr lang="en-US" b="0" baseline="0" dirty="0" smtClean="0"/>
              <a:t>Note that this time is negligible compared to the compression time.</a:t>
            </a:r>
          </a:p>
          <a:p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Let’s have a look for an accuracy.</a:t>
            </a:r>
          </a:p>
          <a:p>
            <a:r>
              <a:rPr lang="en-US" baseline="0" dirty="0" smtClean="0"/>
              <a:t>We run our SC-LPCA after initialization of it using different seeding algorithms.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red line stands for the case when we choose the cluster centers uniformly at random.</a:t>
            </a:r>
          </a:p>
          <a:p>
            <a:r>
              <a:rPr lang="en-US" baseline="0" dirty="0" smtClean="0"/>
              <a:t>The start-up latency is high and the resulting accuracy is poor.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blue line show the result for the </a:t>
            </a:r>
            <a:r>
              <a:rPr lang="en-US" baseline="0" dirty="0" err="1" smtClean="0"/>
              <a:t>kmeans</a:t>
            </a:r>
            <a:r>
              <a:rPr lang="en-US" baseline="0" dirty="0" smtClean="0"/>
              <a:t>++.</a:t>
            </a:r>
          </a:p>
          <a:p>
            <a:r>
              <a:rPr lang="en-US" baseline="0" dirty="0" smtClean="0"/>
              <a:t>It provides a much lower approximation error, though at the highest latency.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other hand our </a:t>
            </a:r>
            <a:r>
              <a:rPr lang="en-US" baseline="0" dirty="0" err="1" smtClean="0"/>
              <a:t>SortMeans</a:t>
            </a:r>
            <a:r>
              <a:rPr lang="en-US" baseline="0" dirty="0" smtClean="0"/>
              <a:t>++ decreases the start-up latency of the </a:t>
            </a:r>
            <a:r>
              <a:rPr lang="en-US" baseline="0" dirty="0" err="1" smtClean="0"/>
              <a:t>kmeans</a:t>
            </a:r>
            <a:r>
              <a:rPr lang="en-US" baseline="0" dirty="0" smtClean="0"/>
              <a:t>++ about 6x,</a:t>
            </a:r>
          </a:p>
          <a:p>
            <a:r>
              <a:rPr lang="en-US" baseline="0" dirty="0" smtClean="0"/>
              <a:t>while maintaining </a:t>
            </a:r>
            <a:r>
              <a:rPr lang="en-US" baseline="0" smtClean="0"/>
              <a:t>it approximation accuracy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conclude our work. - We propose an accelerated and more accurate local PCA algorithm.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eliminate some point-cluster distance calculations.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achieve a speed-up of 5 to 20 on our PRT dataset.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Statistically we improve accuracy of the Local PCA algorithm through better initialization of it.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future work,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would like to investigate the efficiency of the proposed approach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another data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sets, like local lights transfer matrices.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it would be nice to port our algorithm to GPU.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also try our </a:t>
            </a:r>
            <a:r>
              <a:rPr lang="en-US" dirty="0" err="1" smtClean="0"/>
              <a:t>SortCluster</a:t>
            </a:r>
            <a:r>
              <a:rPr lang="en-US" dirty="0" smtClean="0"/>
              <a:t>-LPCA for compressing BTF data sets available on-line.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is often used a small number of subspaces to</a:t>
            </a:r>
            <a:r>
              <a:rPr lang="en-US" dirty="0" smtClean="0"/>
              <a:t> achieve</a:t>
            </a:r>
            <a:r>
              <a:rPr lang="en-US" baseline="0" dirty="0" smtClean="0"/>
              <a:t> a high compression ratio.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baseline="0" dirty="0" smtClean="0"/>
              <a:t>Consequently, there is a less chance to use the </a:t>
            </a:r>
            <a:r>
              <a:rPr lang="en-US" baseline="0" dirty="0" smtClean="0">
                <a:latin typeface="Arial"/>
                <a:cs typeface="Arial"/>
              </a:rPr>
              <a:t>∆-inequality and so </a:t>
            </a:r>
            <a:r>
              <a:rPr lang="en-US" baseline="0" dirty="0" smtClean="0"/>
              <a:t>our SC-LPCA show a small speed-up about 1.5.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Thank You for your attention.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priprav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slajdy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s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dalsimi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vysledky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–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chyba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oproti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nezakompresene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matici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, video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atp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Mohlo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bvy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se to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hodit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pro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zodpovezeni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nejake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otazky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</a:t>
            </a:r>
            <a:r>
              <a:rPr lang="en-US" baseline="0" dirty="0" smtClean="0"/>
              <a:t> me</a:t>
            </a:r>
            <a:r>
              <a:rPr lang="en-US" dirty="0" smtClean="0"/>
              <a:t> briefly introduce PRT methods.</a:t>
            </a:r>
          </a:p>
          <a:p>
            <a:endParaRPr lang="en-US" dirty="0" smtClean="0"/>
          </a:p>
          <a:p>
            <a:r>
              <a:rPr lang="en-US" dirty="0" smtClean="0"/>
              <a:t>PRT refers to a group of methods</a:t>
            </a:r>
            <a:r>
              <a:rPr lang="en-US" baseline="0" dirty="0" smtClean="0"/>
              <a:t> </a:t>
            </a:r>
            <a:r>
              <a:rPr lang="en-US" dirty="0" smtClean="0"/>
              <a:t>used for interactive</a:t>
            </a:r>
            <a:r>
              <a:rPr lang="en-US" baseline="0" dirty="0" smtClean="0"/>
              <a:t> relighting of a scene allowing some changes in the scene.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 having a dynamically changing environment map we could </a:t>
            </a:r>
            <a:r>
              <a:rPr lang="en-US" baseline="0" dirty="0" err="1" smtClean="0"/>
              <a:t>recompute</a:t>
            </a:r>
            <a:r>
              <a:rPr lang="en-US" baseline="0" dirty="0" smtClean="0"/>
              <a:t> lighting including GI effects on-the-fly.</a:t>
            </a:r>
          </a:p>
          <a:p>
            <a:r>
              <a:rPr lang="en-US" baseline="0" dirty="0" smtClean="0"/>
              <a:t>In run-time such the algorithm take a vector of </a:t>
            </a:r>
            <a:r>
              <a:rPr lang="en-US" baseline="0" dirty="0" err="1" smtClean="0"/>
              <a:t>cubemap</a:t>
            </a:r>
            <a:r>
              <a:rPr lang="en-US" baseline="0" dirty="0" smtClean="0"/>
              <a:t> pixels </a:t>
            </a:r>
            <a:r>
              <a:rPr lang="en-US" i="1" baseline="0" dirty="0" smtClean="0"/>
              <a:t>L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It multiplies it with a radiance transfer matrix </a:t>
            </a:r>
            <a:r>
              <a:rPr lang="en-US" i="1" baseline="0" dirty="0" smtClean="0"/>
              <a:t>T  </a:t>
            </a:r>
            <a:r>
              <a:rPr lang="en-US" i="0" baseline="0" dirty="0" smtClean="0"/>
              <a:t>resulting in a vector of image pixels </a:t>
            </a:r>
            <a:r>
              <a:rPr lang="en-US" i="1" baseline="0" dirty="0" smtClean="0"/>
              <a:t>P</a:t>
            </a:r>
            <a:r>
              <a:rPr lang="en-US" i="0" baseline="0" dirty="0" smtClean="0"/>
              <a:t>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This matrix is precomputed offline and describes the light propagation in the scene.</a:t>
            </a:r>
            <a:endParaRPr lang="en-US" i="1" baseline="0" dirty="0" smtClean="0"/>
          </a:p>
          <a:p>
            <a:r>
              <a:rPr lang="en-US" baseline="0" dirty="0" smtClean="0"/>
              <a:t>But the transfer matrix is generally very huge.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to be able to work with we must compress the transfer matrix first.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compression technique i</a:t>
            </a:r>
            <a:r>
              <a:rPr lang="en-US" baseline="0" dirty="0" smtClean="0"/>
              <a:t>s Local Principal Component Analysis</a:t>
            </a:r>
            <a:r>
              <a:rPr lang="en-US" dirty="0" smtClean="0"/>
              <a:t>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Sloan et al. were the first who use the LPCA algorithm for compression of low-frequency light transfer.</a:t>
            </a:r>
          </a:p>
          <a:p>
            <a:pPr>
              <a:buFontTx/>
              <a:buChar char="-"/>
            </a:pPr>
            <a:r>
              <a:rPr lang="en-US" baseline="0" dirty="0" smtClean="0"/>
              <a:t>Later Liu et al. and Huang at el. also for all-frequency light transfer.</a:t>
            </a:r>
          </a:p>
          <a:p>
            <a:pPr>
              <a:buFontTx/>
              <a:buNone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use the LPCA for compression of visibility field.</a:t>
            </a:r>
          </a:p>
          <a:p>
            <a:pPr>
              <a:buFontTx/>
              <a:buNone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application support even dynamic scenes and on-the-fly BRDF editing.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Well, PRT techniques have been progressively developed adding new features.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they still use slow and inaccurate LPCA algorithm which is a bottleneck in practical applications.</a:t>
            </a:r>
            <a:endParaRPr lang="cs-CZ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LPCA is also commonly used for compression of Bidirectional</a:t>
            </a:r>
            <a:r>
              <a:rPr lang="en-US" baseline="0" dirty="0" smtClean="0"/>
              <a:t> Texture Function.</a:t>
            </a:r>
          </a:p>
          <a:p>
            <a:endParaRPr lang="en-US" baseline="0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Aside from these applications of the LPCA in computer graphic, there are a lot of work dealing with k-means which is a simple variant of the LPCA.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lot of papers have been devoted to accelerating 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-means clustering.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there are couple of papers dealing with improving accuracy of it.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build on these works, especially on the work of Phillips and Arthur et al.,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generalize them to be used even for the LPCA algorithm.</a:t>
            </a:r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me define the compression problem.</a:t>
            </a:r>
          </a:p>
          <a:p>
            <a:endParaRPr lang="en-US" dirty="0" smtClean="0"/>
          </a:p>
          <a:p>
            <a:r>
              <a:rPr lang="en-US" dirty="0" smtClean="0"/>
              <a:t>So we have a set of high-dimensional data</a:t>
            </a:r>
            <a:r>
              <a:rPr lang="en-US" baseline="0" dirty="0" smtClean="0"/>
              <a:t> points (or vectors).</a:t>
            </a:r>
          </a:p>
          <a:p>
            <a:r>
              <a:rPr lang="en-US" baseline="0" dirty="0" smtClean="0"/>
              <a:t>And also we have a number of cluster </a:t>
            </a:r>
            <a:r>
              <a:rPr lang="en-US" b="0" i="1" baseline="0" dirty="0" smtClean="0"/>
              <a:t>k</a:t>
            </a:r>
            <a:r>
              <a:rPr lang="en-US" baseline="0" dirty="0" smtClean="0"/>
              <a:t> to which we want to classify our data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goal of the LPCA is to find </a:t>
            </a:r>
            <a:r>
              <a:rPr lang="en-US" i="1" baseline="0" dirty="0" smtClean="0"/>
              <a:t>k</a:t>
            </a:r>
            <a:r>
              <a:rPr lang="en-US" baseline="0" dirty="0" smtClean="0"/>
              <a:t>  clusters represented by low-dimensional subspaces minimizing some error measure.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Intuitively, the LPCA finds rows with similar elements and approximate these rows in low-dimensional subspaces.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original LPCA algorithm</a:t>
            </a:r>
            <a:r>
              <a:rPr lang="en-US" baseline="0" dirty="0" smtClean="0"/>
              <a:t> is very simple.</a:t>
            </a:r>
          </a:p>
          <a:p>
            <a:endParaRPr lang="en-US" dirty="0" smtClean="0"/>
          </a:p>
          <a:p>
            <a:r>
              <a:rPr lang="en-US" dirty="0" smtClean="0"/>
              <a:t>It starts by generating </a:t>
            </a:r>
            <a:r>
              <a:rPr lang="en-US" i="1" dirty="0" smtClean="0"/>
              <a:t>k</a:t>
            </a:r>
            <a:r>
              <a:rPr lang="en-US" dirty="0" smtClean="0"/>
              <a:t>  </a:t>
            </a:r>
            <a:r>
              <a:rPr lang="en-US" b="0" baseline="0" dirty="0" smtClean="0"/>
              <a:t>clusters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Then </a:t>
            </a:r>
            <a:r>
              <a:rPr lang="en-US" dirty="0" smtClean="0"/>
              <a:t>each point is assigned to the nearest cluster</a:t>
            </a:r>
            <a:r>
              <a:rPr lang="en-US" b="0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And after it update all the clusters fitting assigned data.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last two steps are repeatedly performed until the desired number of iteration is reached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or until the point-cluster assignment changes.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But there are serious bottlenecks with this simple LPCA algorithm.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>
              <a:solidFill>
                <a:schemeClr val="tx1"/>
              </a:solidFill>
              <a:latin typeface="+mn-lt"/>
              <a:ea typeface="Kozuka Gothic Pro B" pitchFamily="34" charset="-128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baseline="0" dirty="0" smtClean="0">
                <a:solidFill>
                  <a:schemeClr val="tx1"/>
                </a:solidFill>
                <a:latin typeface="+mn-lt"/>
                <a:ea typeface="Kozuka Gothic Pro B" pitchFamily="34" charset="-128"/>
              </a:rPr>
              <a:t>First it is inefficient.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baseline="0" dirty="0" smtClean="0">
                <a:solidFill>
                  <a:schemeClr val="tx1"/>
                </a:solidFill>
                <a:latin typeface="+mn-lt"/>
                <a:ea typeface="Kozuka Gothic Pro B" pitchFamily="34" charset="-128"/>
              </a:rPr>
              <a:t>When classifying a data point x to the nearest cluster, distances to all clusters are computed.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baseline="0" dirty="0" smtClean="0">
                <a:solidFill>
                  <a:schemeClr val="tx1"/>
                </a:solidFill>
                <a:latin typeface="+mn-lt"/>
                <a:ea typeface="Kozuka Gothic Pro B" pitchFamily="34" charset="-128"/>
              </a:rPr>
              <a:t>Data point x is then assigned to such the cluster for which the distance is minimal.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>
              <a:solidFill>
                <a:schemeClr val="tx1"/>
              </a:solidFill>
              <a:latin typeface="+mn-lt"/>
              <a:ea typeface="Kozuka Gothic Pro B" pitchFamily="34" charset="-128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baseline="0" dirty="0" smtClean="0">
                <a:solidFill>
                  <a:schemeClr val="tx1"/>
                </a:solidFill>
                <a:latin typeface="+mn-lt"/>
                <a:ea typeface="Kozuka Gothic Pro B" pitchFamily="34" charset="-128"/>
              </a:rPr>
              <a:t>Second problem is the accuracy.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baseline="0" dirty="0" smtClean="0">
                <a:solidFill>
                  <a:schemeClr val="tx1"/>
                </a:solidFill>
                <a:latin typeface="+mn-lt"/>
                <a:ea typeface="Kozuka Gothic Pro B" pitchFamily="34" charset="-128"/>
              </a:rPr>
              <a:t>And it is well known that LPCA is prone to stuck in a local optimum.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 smtClean="0">
              <a:solidFill>
                <a:schemeClr val="tx1"/>
              </a:solidFill>
              <a:latin typeface="+mn-lt"/>
              <a:ea typeface="Kozuka Gothic Pro B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</a:rPr>
              <a:t>To address the efficiency we propose a simple heuristic which allows us to eliminate</a:t>
            </a:r>
            <a:r>
              <a:rPr lang="en-US" sz="1200" baseline="0" dirty="0" smtClean="0">
                <a:latin typeface="+mn-lt"/>
              </a:rPr>
              <a:t> some distance computations.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address the inaccuracy we propose an algorithm that better initialize the LPCA algorithm.</a:t>
            </a:r>
            <a:endParaRPr lang="en-US" sz="1200" i="0" baseline="0" dirty="0" smtClean="0">
              <a:solidFill>
                <a:srgbClr val="C00000"/>
              </a:solidFill>
              <a:latin typeface="+mn-lt"/>
              <a:ea typeface="Kozuka Gothic Pro B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2276872"/>
            <a:ext cx="5760640" cy="2016224"/>
          </a:xfrm>
        </p:spPr>
        <p:txBody>
          <a:bodyPr>
            <a:normAutofit/>
          </a:bodyPr>
          <a:lstStyle>
            <a:lvl1pPr algn="l">
              <a:defRPr sz="4000" b="1" baseline="0">
                <a:solidFill>
                  <a:srgbClr val="C00000"/>
                </a:solidFill>
                <a:latin typeface="Kozuka Gothic Pro B" pitchFamily="34" charset="-128"/>
                <a:ea typeface="Kozuka Gothic Pro B" pitchFamily="34" charset="-128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4032448" cy="10081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Kozuka Gothic Pro B" pitchFamily="34" charset="-128"/>
                <a:ea typeface="Kozuka Gothic Pro B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156176" y="332656"/>
            <a:ext cx="2772816" cy="1152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b="1" spc="-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PG 2011</a:t>
            </a:r>
            <a:endParaRPr lang="zh-TW" altLang="en-US" sz="3600" b="1" spc="-3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892480" y="0"/>
            <a:ext cx="25152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156176" y="1"/>
            <a:ext cx="2805715" cy="332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6120172" y="836712"/>
            <a:ext cx="216024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" name="文字方塊 10"/>
          <p:cNvSpPr txBox="1"/>
          <p:nvPr userDrawn="1"/>
        </p:nvSpPr>
        <p:spPr>
          <a:xfrm>
            <a:off x="7596336" y="116632"/>
            <a:ext cx="13195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Pacific Graphics  2011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文字方塊 12"/>
          <p:cNvSpPr txBox="1"/>
          <p:nvPr userDrawn="1"/>
        </p:nvSpPr>
        <p:spPr>
          <a:xfrm rot="16200000">
            <a:off x="-1342921" y="3583281"/>
            <a:ext cx="3815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TW" sz="800" dirty="0" smtClean="0"/>
              <a:t>The 19th Pacific Conference on Computer Graphics and Applications </a:t>
            </a:r>
          </a:p>
          <a:p>
            <a:pPr algn="dist"/>
            <a:r>
              <a:rPr lang="en-US" altLang="zh-TW" sz="800" dirty="0" smtClean="0"/>
              <a:t>(Pacific Graphics 2011) will be held on September 21 to 23, 2011 in Kaohsiung, Taiwan. </a:t>
            </a:r>
            <a:endParaRPr lang="zh-TW" altLang="en-US" sz="700" dirty="0"/>
          </a:p>
        </p:txBody>
      </p:sp>
      <p:pic>
        <p:nvPicPr>
          <p:cNvPr id="17" name="Picture 2" descr="D:\temp\新增資料夾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7222" y="5797556"/>
            <a:ext cx="741088" cy="324457"/>
          </a:xfrm>
          <a:prstGeom prst="rect">
            <a:avLst/>
          </a:prstGeom>
          <a:noFill/>
        </p:spPr>
      </p:pic>
      <p:sp>
        <p:nvSpPr>
          <p:cNvPr id="24" name="文字方塊 23"/>
          <p:cNvSpPr txBox="1"/>
          <p:nvPr userDrawn="1"/>
        </p:nvSpPr>
        <p:spPr>
          <a:xfrm>
            <a:off x="3419872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10" hasCustomPrompt="1"/>
          </p:nvPr>
        </p:nvSpPr>
        <p:spPr>
          <a:xfrm>
            <a:off x="1403648" y="5445224"/>
            <a:ext cx="4032448" cy="647824"/>
          </a:xfrm>
        </p:spPr>
        <p:txBody>
          <a:bodyPr>
            <a:normAutofit/>
          </a:bodyPr>
          <a:lstStyle>
            <a:lvl1pPr algn="l">
              <a:buNone/>
              <a:defRPr sz="1050" baseline="0">
                <a:solidFill>
                  <a:schemeClr val="bg1">
                    <a:lumMod val="75000"/>
                  </a:schemeClr>
                </a:solidFill>
                <a:latin typeface="OCR A Std" pitchFamily="49" charset="0"/>
              </a:defRPr>
            </a:lvl1pPr>
          </a:lstStyle>
          <a:p>
            <a:pPr lvl="0"/>
            <a:r>
              <a:rPr lang="en-US" altLang="zh-TW" dirty="0" smtClean="0"/>
              <a:t>Content by name.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Pacific Graphic 2011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pacfic graphic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Pacific Graphic 2011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pacfic graphic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6876256" y="260648"/>
            <a:ext cx="2267744" cy="1152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atin typeface="Myriad Pro Light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323528" y="260648"/>
            <a:ext cx="6552728" cy="1152128"/>
          </a:xfrm>
          <a:prstGeom prst="rect">
            <a:avLst/>
          </a:prstGeom>
          <a:solidFill>
            <a:srgbClr val="C00000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800" dirty="0" smtClean="0">
              <a:solidFill>
                <a:schemeClr val="bg1"/>
              </a:solidFill>
              <a:latin typeface="Myriad Pro Ligh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23528" y="1412776"/>
            <a:ext cx="2592288" cy="5445224"/>
          </a:xfrm>
          <a:prstGeom prst="rect">
            <a:avLst/>
          </a:prstGeom>
          <a:solidFill>
            <a:srgbClr val="F2F2F2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800" dirty="0" smtClean="0">
              <a:solidFill>
                <a:schemeClr val="bg1"/>
              </a:solidFill>
              <a:latin typeface="Myriad Pro Ligh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752528"/>
          </a:xfrm>
        </p:spPr>
        <p:txBody>
          <a:bodyPr/>
          <a:lstStyle>
            <a:lvl1pPr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defRPr>
            </a:lvl1pPr>
            <a:lvl2pPr>
              <a:buNone/>
              <a:defRPr>
                <a:solidFill>
                  <a:srgbClr val="C00000"/>
                </a:solidFill>
                <a:latin typeface="Kozuka Gothic Pro B" pitchFamily="34" charset="-128"/>
                <a:ea typeface="Kozuka Gothic Pro B" pitchFamily="34" charset="-128"/>
              </a:defRPr>
            </a:lvl2pPr>
            <a:lvl3pPr>
              <a:buClr>
                <a:srgbClr val="C00000"/>
              </a:buClr>
              <a:buFont typeface="Calibri" pitchFamily="34" charset="0"/>
              <a:buChar char="˃"/>
              <a:defRPr sz="2400" b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  <a:cs typeface="Latha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buFont typeface="Courier New" pitchFamily="49" charset="0"/>
              <a:buNone/>
              <a:defRPr>
                <a:latin typeface="Courier New" pitchFamily="49" charset="0"/>
                <a:ea typeface="Dotum" pitchFamily="34" charset="-127"/>
                <a:cs typeface="Courier New" pitchFamily="49" charset="0"/>
              </a:defRPr>
            </a:lvl4pPr>
            <a:lvl5pPr>
              <a:buClr>
                <a:srgbClr val="C00000"/>
              </a:buClr>
              <a:buFont typeface="Calibri" pitchFamily="34" charset="0"/>
              <a:buChar char="˃"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en-US" altLang="zh-TW" dirty="0" smtClean="0"/>
              <a:t> </a:t>
            </a:r>
            <a:r>
              <a:rPr lang="zh-TW" altLang="en-US" dirty="0" smtClean="0"/>
              <a:t>第三層</a:t>
            </a:r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287524" y="800708"/>
            <a:ext cx="216024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23528" y="0"/>
            <a:ext cx="8820472" cy="260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Pacific Graphics</a:t>
            </a:r>
            <a:r>
              <a:rPr lang="en-US" altLang="zh-TW" sz="1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endParaRPr lang="zh-TW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2" descr="C:\Users\bagel\Desktop\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" y="5733256"/>
            <a:ext cx="9138102" cy="750094"/>
          </a:xfrm>
          <a:prstGeom prst="rect">
            <a:avLst/>
          </a:prstGeom>
          <a:noFill/>
        </p:spPr>
      </p:pic>
      <p:sp>
        <p:nvSpPr>
          <p:cNvPr id="14" name="投影片編號版面配置區 14"/>
          <p:cNvSpPr txBox="1">
            <a:spLocks/>
          </p:cNvSpPr>
          <p:nvPr userDrawn="1"/>
        </p:nvSpPr>
        <p:spPr>
          <a:xfrm>
            <a:off x="323528" y="6201309"/>
            <a:ext cx="890886" cy="36003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25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日期版面配置區 15"/>
          <p:cNvSpPr txBox="1">
            <a:spLocks/>
          </p:cNvSpPr>
          <p:nvPr userDrawn="1"/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Kaohsiung, Taiwan</a:t>
            </a:r>
            <a:endParaRPr kumimoji="0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標題版面配置區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419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defRPr>
            </a:lvl1pPr>
          </a:lstStyle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260648"/>
            <a:ext cx="8820472" cy="1152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2000" b="1" dirty="0" smtClean="0">
                <a:latin typeface="Raavi" pitchFamily="34" charset="0"/>
                <a:ea typeface="Kozuka Gothic Pro EL" pitchFamily="34" charset="-128"/>
                <a:cs typeface="Raavi" pitchFamily="34" charset="0"/>
              </a:rPr>
              <a:t>   </a:t>
            </a:r>
            <a:endParaRPr lang="zh-TW" altLang="en-US" sz="1600" b="1" dirty="0">
              <a:latin typeface="Raavi" pitchFamily="34" charset="0"/>
              <a:ea typeface="Kozuka Gothic Pro EL" pitchFamily="34" charset="-128"/>
              <a:cs typeface="Raavi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23528" y="1412776"/>
            <a:ext cx="2592288" cy="5445224"/>
          </a:xfrm>
          <a:prstGeom prst="rect">
            <a:avLst/>
          </a:prstGeom>
          <a:solidFill>
            <a:srgbClr val="F2F2F2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800" dirty="0" smtClean="0">
              <a:solidFill>
                <a:schemeClr val="bg1"/>
              </a:solidFill>
              <a:latin typeface="Myriad Pro Light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bagel\Desktop\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1540317"/>
          </a:xfrm>
          <a:prstGeom prst="rect">
            <a:avLst/>
          </a:prstGeom>
          <a:noFill/>
        </p:spPr>
      </p:pic>
      <p:sp>
        <p:nvSpPr>
          <p:cNvPr id="9" name="日期版面配置區 15"/>
          <p:cNvSpPr txBox="1">
            <a:spLocks/>
          </p:cNvSpPr>
          <p:nvPr userDrawn="1"/>
        </p:nvSpPr>
        <p:spPr>
          <a:xfrm>
            <a:off x="6804248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Kaohsiung, Taiwan</a:t>
            </a:r>
            <a:endParaRPr kumimoji="0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8820472" cy="260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Pacific Graphics 2011</a:t>
            </a:r>
            <a:r>
              <a:rPr lang="en-US" altLang="zh-TW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TW" alt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699792" y="548680"/>
            <a:ext cx="6069360" cy="576064"/>
          </a:xfrm>
        </p:spPr>
        <p:txBody>
          <a:bodyPr anchor="ctr">
            <a:noAutofit/>
          </a:bodyPr>
          <a:lstStyle>
            <a:lvl1pPr algn="r">
              <a:defRPr sz="3600" b="0">
                <a:solidFill>
                  <a:schemeClr val="bg1">
                    <a:lumMod val="65000"/>
                  </a:schemeClr>
                </a:solidFill>
                <a:latin typeface="Eras Demi ITC" pitchFamily="34" charset="0"/>
                <a:ea typeface="Kozuka Gothic Pro B" pitchFamily="34" charset="-128"/>
                <a:cs typeface="Raavi" pitchFamily="34" charset="0"/>
              </a:defRPr>
            </a:lvl1pPr>
          </a:lstStyle>
          <a:p>
            <a:r>
              <a:rPr lang="zh-TW" altLang="en-US" dirty="0" smtClean="0"/>
              <a:t>按一下以編輯母片標題樣式 </a:t>
            </a:r>
            <a:endParaRPr lang="zh-TW" altLang="en-US" dirty="0"/>
          </a:p>
        </p:txBody>
      </p:sp>
      <p:sp>
        <p:nvSpPr>
          <p:cNvPr id="12" name="投影片編號版面配置區 14"/>
          <p:cNvSpPr txBox="1">
            <a:spLocks/>
          </p:cNvSpPr>
          <p:nvPr userDrawn="1"/>
        </p:nvSpPr>
        <p:spPr>
          <a:xfrm>
            <a:off x="323528" y="6201309"/>
            <a:ext cx="648072" cy="36003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字版面配置區 17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6237015"/>
            <a:ext cx="2736304" cy="360337"/>
          </a:xfrm>
        </p:spPr>
        <p:txBody>
          <a:bodyPr>
            <a:normAutofit/>
          </a:bodyPr>
          <a:lstStyle>
            <a:lvl1pPr>
              <a:buNone/>
              <a:defRPr sz="1400"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zh-TW" dirty="0" smtClean="0"/>
              <a:t>You can type your title here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Pacific Graphic 2011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pacfic graphic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Pacific Graphic 2011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pacfic graphic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Pacific Graphic 2011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pacfic graphic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Pacific Graphic 2011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pacfic graphic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Pacific Graphic 2011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pacfic graphic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Pacific Graphic 2011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pacfic graphic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Pacific Graphic 2011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pacfic graphic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2000240"/>
            <a:ext cx="6525938" cy="2016224"/>
          </a:xfrm>
        </p:spPr>
        <p:txBody>
          <a:bodyPr/>
          <a:lstStyle/>
          <a:p>
            <a:r>
              <a:rPr lang="en-US" altLang="zh-TW" dirty="0" smtClean="0"/>
              <a:t>Improving P</a:t>
            </a:r>
            <a:r>
              <a:rPr lang="en-US" dirty="0" smtClean="0"/>
              <a:t>erformance and Accuracy of Local PCA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071942"/>
            <a:ext cx="6525938" cy="1008112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V. </a:t>
            </a:r>
            <a:r>
              <a:rPr lang="cs-CZ" sz="2000" dirty="0" err="1" smtClean="0"/>
              <a:t>Gassenbauer</a:t>
            </a:r>
            <a:r>
              <a:rPr lang="en-US" sz="2000" dirty="0" smtClean="0"/>
              <a:t>,</a:t>
            </a:r>
            <a:r>
              <a:rPr lang="cs-CZ" sz="2000" dirty="0" smtClean="0"/>
              <a:t> J. Křivánek, K. </a:t>
            </a:r>
            <a:r>
              <a:rPr lang="cs-CZ" sz="2000" dirty="0" err="1" smtClean="0"/>
              <a:t>Bouatouch</a:t>
            </a:r>
            <a:r>
              <a:rPr lang="cs-CZ" sz="2000" dirty="0" smtClean="0"/>
              <a:t>,</a:t>
            </a:r>
            <a:endParaRPr lang="en-US" sz="2000" dirty="0" smtClean="0"/>
          </a:p>
          <a:p>
            <a:pPr algn="ctr"/>
            <a:r>
              <a:rPr lang="cs-CZ" sz="2000" dirty="0" smtClean="0"/>
              <a:t> C. </a:t>
            </a:r>
            <a:r>
              <a:rPr lang="cs-CZ" sz="2000" dirty="0" err="1" smtClean="0"/>
              <a:t>Bouville</a:t>
            </a:r>
            <a:r>
              <a:rPr lang="cs-CZ" sz="2000" dirty="0" smtClean="0"/>
              <a:t>, M. </a:t>
            </a:r>
            <a:r>
              <a:rPr lang="cs-CZ" sz="2000" dirty="0" err="1" smtClean="0"/>
              <a:t>Ribardière</a:t>
            </a:r>
            <a:endParaRPr lang="zh-TW" altLang="en-US" sz="20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403648" y="5429264"/>
            <a:ext cx="6525938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ozuka Gothic Pro B" pitchFamily="34" charset="-128"/>
                <a:ea typeface="Kozuka Gothic Pro B" pitchFamily="34" charset="-128"/>
                <a:cs typeface="+mn-cs"/>
              </a:rPr>
              <a:t>University of Rennes 1, France,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ozuka Gothic Pro B" pitchFamily="34" charset="-128"/>
                <a:ea typeface="Kozuka Gothic Pro B" pitchFamily="34" charset="-128"/>
                <a:cs typeface="+mn-cs"/>
              </a:rPr>
              <a:t>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ozuka Gothic Pro B" pitchFamily="34" charset="-128"/>
                <a:ea typeface="Kozuka Gothic Pro B" pitchFamily="34" charset="-128"/>
                <a:cs typeface="+mn-cs"/>
              </a:rPr>
              <a:t> Charles University, Czech Republic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Kozuka Gothic Pro B" pitchFamily="34" charset="-128"/>
              <a:ea typeface="Kozuka Gothic Pro B" pitchFamily="34" charset="-128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0497"/>
            <a:ext cx="2928958" cy="105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90497"/>
            <a:ext cx="1519608" cy="113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Improving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SortCluster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-LPCA (SC-LPCA)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Improving Accuracy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SortMeans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++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Results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Zástupný symbol pro obsah 1"/>
          <p:cNvSpPr txBox="1">
            <a:spLocks/>
          </p:cNvSpPr>
          <p:nvPr/>
        </p:nvSpPr>
        <p:spPr>
          <a:xfrm>
            <a:off x="5000628" y="2786058"/>
            <a:ext cx="4071966" cy="640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Kozuka Gothic Pro B"/>
                <a:cs typeface="Arial" pitchFamily="34" charset="0"/>
              </a:rPr>
              <a:t>If </a:t>
            </a:r>
            <a:r>
              <a:rPr lang="en-US" sz="2800" i="1" dirty="0" smtClean="0">
                <a:solidFill>
                  <a:srgbClr val="0070C0"/>
                </a:solidFill>
                <a:latin typeface="Arial" pitchFamily="34" charset="0"/>
                <a:ea typeface="Kozuka Gothic Pro B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ea typeface="Kozuka Gothic Pro B"/>
                <a:cs typeface="Arial" pitchFamily="34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ea typeface="Kozuka Gothic Pro B"/>
                <a:cs typeface="Arial" pitchFamily="34" charset="0"/>
              </a:rPr>
              <a:t>c</a:t>
            </a:r>
            <a:r>
              <a:rPr lang="en-US" sz="2800" baseline="-25000" dirty="0" err="1" smtClean="0">
                <a:solidFill>
                  <a:srgbClr val="0070C0"/>
                </a:solidFill>
                <a:latin typeface="Arial" pitchFamily="34" charset="0"/>
                <a:ea typeface="Kozuka Gothic Pro B"/>
                <a:cs typeface="Arial" pitchFamily="34" charset="0"/>
              </a:rPr>
              <a:t>a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ea typeface="Kozuka Gothic Pro B"/>
                <a:cs typeface="Arial" pitchFamily="34" charset="0"/>
              </a:rPr>
              <a:t>,c</a:t>
            </a:r>
            <a:r>
              <a:rPr lang="en-US" sz="2800" baseline="-25000" dirty="0" err="1" smtClean="0">
                <a:solidFill>
                  <a:srgbClr val="0070C0"/>
                </a:solidFill>
                <a:latin typeface="Arial" pitchFamily="34" charset="0"/>
                <a:ea typeface="Kozuka Gothic Pro B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ea typeface="Kozuka Gothic Pro B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Kozuka Gothic Pro B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/>
                <a:cs typeface="Arial" pitchFamily="34" charset="0"/>
              </a:rPr>
              <a:t>≥ 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ea typeface="Kozuka Gothic Pro B"/>
                <a:cs typeface="Arial" pitchFamily="34" charset="0"/>
              </a:rPr>
              <a:t>2</a:t>
            </a:r>
            <a:r>
              <a:rPr lang="en-US" sz="2800" i="1" dirty="0" smtClean="0">
                <a:solidFill>
                  <a:srgbClr val="00B050"/>
                </a:solidFill>
                <a:latin typeface="Arial" pitchFamily="34" charset="0"/>
                <a:ea typeface="Kozuka Gothic Pro B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ea typeface="Kozuka Gothic Pro B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ea typeface="Kozuka Gothic Pro B"/>
                <a:cs typeface="Arial" pitchFamily="34" charset="0"/>
              </a:rPr>
              <a:t>x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ea typeface="Kozuka Gothic Pro B"/>
                <a:cs typeface="Arial" pitchFamily="34" charset="0"/>
              </a:rPr>
              <a:t>,c</a:t>
            </a:r>
            <a:r>
              <a:rPr lang="en-US" sz="2800" baseline="-25000" dirty="0" err="1" smtClean="0">
                <a:solidFill>
                  <a:srgbClr val="00B050"/>
                </a:solidFill>
                <a:latin typeface="Arial" pitchFamily="34" charset="0"/>
                <a:ea typeface="Kozuka Gothic Pro B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ea typeface="Kozuka Gothic Pro B"/>
                <a:cs typeface="Arial" pitchFamily="34" charset="0"/>
              </a:rPr>
              <a:t>)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Kozuka Gothic Pro B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699668"/>
            <a:ext cx="8496944" cy="514886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∆-</a:t>
            </a:r>
            <a:r>
              <a:rPr lang="en-US" dirty="0" smtClean="0"/>
              <a:t>inequality [Phillips 02]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Accelerated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  <a:endParaRPr lang="cs-CZ" dirty="0"/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1428728" y="4346592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4143372" y="4643446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Vývojový diagram: alternativní postup 12"/>
          <p:cNvSpPr/>
          <p:nvPr/>
        </p:nvSpPr>
        <p:spPr>
          <a:xfrm>
            <a:off x="500034" y="4143380"/>
            <a:ext cx="1571636" cy="85725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Vývojový diagram: alternativní postup 13"/>
          <p:cNvSpPr/>
          <p:nvPr/>
        </p:nvSpPr>
        <p:spPr>
          <a:xfrm>
            <a:off x="3929058" y="4143380"/>
            <a:ext cx="857256" cy="114300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357422" y="27146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louk 44"/>
          <p:cNvSpPr/>
          <p:nvPr/>
        </p:nvSpPr>
        <p:spPr>
          <a:xfrm>
            <a:off x="-27020" y="2928934"/>
            <a:ext cx="3071834" cy="3071834"/>
          </a:xfrm>
          <a:prstGeom prst="arc">
            <a:avLst>
              <a:gd name="adj1" fmla="val 16836701"/>
              <a:gd name="adj2" fmla="val 624657"/>
            </a:avLst>
          </a:prstGeom>
          <a:ln w="317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1657328" y="4505347"/>
            <a:ext cx="2486044" cy="567726"/>
            <a:chOff x="1657328" y="4148157"/>
            <a:chExt cx="2486044" cy="567726"/>
          </a:xfrm>
        </p:grpSpPr>
        <p:cxnSp>
          <p:nvCxnSpPr>
            <p:cNvPr id="34" name="Přímá spojovací čára 33"/>
            <p:cNvCxnSpPr>
              <a:stCxn id="11" idx="4"/>
              <a:endCxn id="12" idx="1"/>
            </p:cNvCxnSpPr>
            <p:nvPr/>
          </p:nvCxnSpPr>
          <p:spPr>
            <a:xfrm>
              <a:off x="1657328" y="4148157"/>
              <a:ext cx="2486044" cy="296854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 rot="409874">
              <a:off x="2089355" y="4315773"/>
              <a:ext cx="1721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(c</a:t>
              </a:r>
              <a:r>
                <a:rPr lang="cs-CZ" sz="2000" baseline="-25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,c</a:t>
              </a:r>
              <a:r>
                <a:rPr lang="cs-CZ" sz="2000" baseline="-25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cs-CZ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2366946" y="3148010"/>
            <a:ext cx="1794662" cy="1582753"/>
            <a:chOff x="2366946" y="2790820"/>
            <a:chExt cx="1794662" cy="1582753"/>
          </a:xfrm>
        </p:grpSpPr>
        <p:cxnSp>
          <p:nvCxnSpPr>
            <p:cNvPr id="18" name="Přímá spojovací čára 17"/>
            <p:cNvCxnSpPr>
              <a:stCxn id="10" idx="6"/>
              <a:endCxn id="12" idx="1"/>
            </p:cNvCxnSpPr>
            <p:nvPr/>
          </p:nvCxnSpPr>
          <p:spPr>
            <a:xfrm>
              <a:off x="2366946" y="2790820"/>
              <a:ext cx="1776426" cy="1582753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ovéPole 57"/>
            <p:cNvSpPr txBox="1"/>
            <p:nvPr/>
          </p:nvSpPr>
          <p:spPr>
            <a:xfrm rot="2446220">
              <a:off x="2733550" y="3220798"/>
              <a:ext cx="1428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,c</a:t>
              </a:r>
              <a:r>
                <a:rPr lang="cs-CZ" sz="2000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cs-CZ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1518830" y="2900194"/>
            <a:ext cx="718034" cy="1446398"/>
            <a:chOff x="1518830" y="2543004"/>
            <a:chExt cx="718034" cy="1446398"/>
          </a:xfrm>
        </p:grpSpPr>
        <p:cxnSp>
          <p:nvCxnSpPr>
            <p:cNvPr id="17" name="Přímá spojovací čára 16"/>
            <p:cNvCxnSpPr>
              <a:stCxn id="10" idx="3"/>
              <a:endCxn id="11" idx="0"/>
            </p:cNvCxnSpPr>
            <p:nvPr/>
          </p:nvCxnSpPr>
          <p:spPr>
            <a:xfrm rot="5400000">
              <a:off x="1317596" y="3070134"/>
              <a:ext cx="1144700" cy="693836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 rot="18064285">
              <a:off x="1047898" y="3013936"/>
              <a:ext cx="13419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,c</a:t>
              </a:r>
              <a:r>
                <a:rPr lang="cs-CZ" sz="2000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cs-CZ" sz="20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Oval 22"/>
          <p:cNvSpPr>
            <a:spLocks noChangeArrowheads="1"/>
          </p:cNvSpPr>
          <p:nvPr/>
        </p:nvSpPr>
        <p:spPr bwMode="auto">
          <a:xfrm>
            <a:off x="2214546" y="307181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3976756" y="478632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cs-CZ" sz="2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1047798" y="4500570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cs-CZ" sz="2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ástupný symbol pro obsah 1"/>
          <p:cNvSpPr txBox="1">
            <a:spLocks/>
          </p:cNvSpPr>
          <p:nvPr/>
        </p:nvSpPr>
        <p:spPr>
          <a:xfrm>
            <a:off x="5000628" y="3426150"/>
            <a:ext cx="407196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/>
                <a:cs typeface="Arial" pitchFamily="34" charset="0"/>
              </a:rPr>
              <a:t>→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ea typeface="Kozuka Gothic Pro B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Kozuka Gothic Pro B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Kozuka Gothic Pro B"/>
                <a:cs typeface="Arial" pitchFamily="34" charset="0"/>
              </a:rPr>
              <a:t>x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Kozuka Gothic Pro B"/>
                <a:cs typeface="Arial" pitchFamily="34" charset="0"/>
              </a:rPr>
              <a:t>,c</a:t>
            </a:r>
            <a:r>
              <a:rPr lang="cs-CZ" sz="2800" baseline="-25000" dirty="0" smtClean="0">
                <a:solidFill>
                  <a:srgbClr val="FF0000"/>
                </a:solidFill>
                <a:latin typeface="Arial" pitchFamily="34" charset="0"/>
                <a:ea typeface="Kozuka Gothic Pro B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Kozuka Gothic Pro B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ea typeface="Kozuka Gothic Pro B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/>
                <a:cs typeface="Arial" pitchFamily="34" charset="0"/>
              </a:rPr>
              <a:t>≥ </a:t>
            </a:r>
            <a:r>
              <a:rPr lang="en-US" sz="2800" i="1" dirty="0" smtClean="0">
                <a:solidFill>
                  <a:srgbClr val="00B050"/>
                </a:solidFill>
                <a:latin typeface="Arial" pitchFamily="34" charset="0"/>
                <a:ea typeface="Kozuka Gothic Pro B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ea typeface="Kozuka Gothic Pro B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ea typeface="Kozuka Gothic Pro B"/>
                <a:cs typeface="Arial" pitchFamily="34" charset="0"/>
              </a:rPr>
              <a:t>x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ea typeface="Kozuka Gothic Pro B"/>
                <a:cs typeface="Arial" pitchFamily="34" charset="0"/>
              </a:rPr>
              <a:t>,c</a:t>
            </a:r>
            <a:r>
              <a:rPr lang="cs-CZ" sz="2800" baseline="-25000" dirty="0" smtClean="0">
                <a:solidFill>
                  <a:srgbClr val="00B050"/>
                </a:solidFill>
                <a:latin typeface="Arial" pitchFamily="34" charset="0"/>
                <a:ea typeface="Kozuka Gothic Pro B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ea typeface="Kozuka Gothic Pro B"/>
                <a:cs typeface="Arial" pitchFamily="34" charset="0"/>
              </a:rPr>
              <a:t>)</a:t>
            </a:r>
            <a:endParaRPr lang="en-US" sz="2800" dirty="0" smtClean="0">
              <a:solidFill>
                <a:srgbClr val="0070C0"/>
              </a:solidFill>
              <a:latin typeface="Arial" pitchFamily="34" charset="0"/>
              <a:ea typeface="Kozuka Gothic Pro B"/>
              <a:cs typeface="Arial" pitchFamily="34" charset="0"/>
            </a:endParaRPr>
          </a:p>
        </p:txBody>
      </p:sp>
      <p:sp>
        <p:nvSpPr>
          <p:cNvPr id="25" name="Zástupný symbol pro obsah 1"/>
          <p:cNvSpPr txBox="1">
            <a:spLocks/>
          </p:cNvSpPr>
          <p:nvPr/>
        </p:nvSpPr>
        <p:spPr>
          <a:xfrm>
            <a:off x="5000628" y="4074222"/>
            <a:ext cx="4071966" cy="1283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/>
                <a:cs typeface="Arial" pitchFamily="34" charset="0"/>
              </a:rPr>
              <a:t>→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ea typeface="Kozuka Gothic Pro B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Kozuka Gothic Pro B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Kozuka Gothic Pro B"/>
                <a:cs typeface="Arial" pitchFamily="34" charset="0"/>
              </a:rPr>
              <a:t>x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Kozuka Gothic Pro B"/>
                <a:cs typeface="Arial" pitchFamily="34" charset="0"/>
              </a:rPr>
              <a:t>,c</a:t>
            </a:r>
            <a:r>
              <a:rPr lang="cs-CZ" sz="2800" baseline="-25000" dirty="0" smtClean="0">
                <a:solidFill>
                  <a:srgbClr val="FF0000"/>
                </a:solidFill>
                <a:latin typeface="Arial" pitchFamily="34" charset="0"/>
                <a:ea typeface="Kozuka Gothic Pro B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Kozuka Gothic Pro B"/>
                <a:cs typeface="Arial" pitchFamily="34" charset="0"/>
              </a:rPr>
              <a:t>) not necessary to compute !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Kozuka Gothic Pro B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5" grpId="0" animBg="1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 ?</a:t>
            </a:r>
            <a:endParaRPr lang="cs-CZ" dirty="0"/>
          </a:p>
        </p:txBody>
      </p:sp>
      <p:sp>
        <p:nvSpPr>
          <p:cNvPr id="109" name="AutoShape 51"/>
          <p:cNvSpPr>
            <a:spLocks noChangeArrowheads="1"/>
          </p:cNvSpPr>
          <p:nvPr/>
        </p:nvSpPr>
        <p:spPr bwMode="auto">
          <a:xfrm flipH="1">
            <a:off x="3714744" y="3214686"/>
            <a:ext cx="1847864" cy="133094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AutoShape 51"/>
          <p:cNvSpPr>
            <a:spLocks noChangeArrowheads="1"/>
          </p:cNvSpPr>
          <p:nvPr/>
        </p:nvSpPr>
        <p:spPr bwMode="auto">
          <a:xfrm flipH="1">
            <a:off x="6715140" y="2643182"/>
            <a:ext cx="1500198" cy="21431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AutoShape 51"/>
          <p:cNvSpPr>
            <a:spLocks noChangeArrowheads="1"/>
          </p:cNvSpPr>
          <p:nvPr/>
        </p:nvSpPr>
        <p:spPr bwMode="auto">
          <a:xfrm flipH="1">
            <a:off x="3786182" y="3286124"/>
            <a:ext cx="1714512" cy="117854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AutoShape 51"/>
          <p:cNvSpPr>
            <a:spLocks noChangeArrowheads="1"/>
          </p:cNvSpPr>
          <p:nvPr/>
        </p:nvSpPr>
        <p:spPr bwMode="auto">
          <a:xfrm flipH="1">
            <a:off x="1071538" y="2786058"/>
            <a:ext cx="2571768" cy="142876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AutoShape 51"/>
          <p:cNvSpPr>
            <a:spLocks noChangeArrowheads="1"/>
          </p:cNvSpPr>
          <p:nvPr/>
        </p:nvSpPr>
        <p:spPr bwMode="auto">
          <a:xfrm flipH="1">
            <a:off x="1142976" y="2857496"/>
            <a:ext cx="2428892" cy="128588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99"/>
          <p:cNvSpPr>
            <a:spLocks noChangeArrowheads="1"/>
          </p:cNvSpPr>
          <p:nvPr/>
        </p:nvSpPr>
        <p:spPr bwMode="auto">
          <a:xfrm>
            <a:off x="3714744" y="271462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 flipH="1">
            <a:off x="1928794" y="3143248"/>
            <a:ext cx="228600" cy="2174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47"/>
          <p:cNvSpPr>
            <a:spLocks noChangeArrowheads="1"/>
          </p:cNvSpPr>
          <p:nvPr/>
        </p:nvSpPr>
        <p:spPr bwMode="auto">
          <a:xfrm flipH="1">
            <a:off x="4429124" y="3643314"/>
            <a:ext cx="228600" cy="2174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130"/>
          <p:cNvSpPr>
            <a:spLocks noChangeArrowheads="1"/>
          </p:cNvSpPr>
          <p:nvPr/>
        </p:nvSpPr>
        <p:spPr bwMode="auto">
          <a:xfrm flipH="1">
            <a:off x="7072330" y="3571876"/>
            <a:ext cx="228600" cy="2174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Přímá spojovací čára 80"/>
          <p:cNvCxnSpPr>
            <a:stCxn id="33" idx="1"/>
            <a:endCxn id="38" idx="4"/>
          </p:cNvCxnSpPr>
          <p:nvPr/>
        </p:nvCxnSpPr>
        <p:spPr>
          <a:xfrm>
            <a:off x="2157394" y="3226321"/>
            <a:ext cx="4914936" cy="428628"/>
          </a:xfrm>
          <a:prstGeom prst="line">
            <a:avLst/>
          </a:prstGeom>
          <a:ln w="381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>
            <a:stCxn id="33" idx="1"/>
            <a:endCxn id="27" idx="3"/>
          </p:cNvCxnSpPr>
          <p:nvPr/>
        </p:nvCxnSpPr>
        <p:spPr>
          <a:xfrm flipV="1">
            <a:off x="2157394" y="2844702"/>
            <a:ext cx="1579668" cy="38161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blouk 165"/>
          <p:cNvSpPr/>
          <p:nvPr/>
        </p:nvSpPr>
        <p:spPr>
          <a:xfrm>
            <a:off x="214282" y="1714488"/>
            <a:ext cx="3786214" cy="3786214"/>
          </a:xfrm>
          <a:prstGeom prst="arc">
            <a:avLst>
              <a:gd name="adj1" fmla="val 19655915"/>
              <a:gd name="adj2" fmla="val 1574257"/>
            </a:avLst>
          </a:prstGeom>
          <a:ln w="317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Zástupný symbol pro obsah 1"/>
          <p:cNvSpPr txBox="1">
            <a:spLocks/>
          </p:cNvSpPr>
          <p:nvPr/>
        </p:nvSpPr>
        <p:spPr>
          <a:xfrm>
            <a:off x="19016" y="1500174"/>
            <a:ext cx="869638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We know: potentially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nearest cluster to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x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174" name="Zástupný symbol pro obsah 1"/>
          <p:cNvSpPr txBox="1">
            <a:spLocks/>
          </p:cNvSpPr>
          <p:nvPr/>
        </p:nvSpPr>
        <p:spPr>
          <a:xfrm>
            <a:off x="161892" y="2000240"/>
            <a:ext cx="869638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We know: Distances of other cluster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w.r.t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cs-CZ" sz="2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173" name="Zástupný symbol pro obsah 1"/>
          <p:cNvSpPr txBox="1">
            <a:spLocks/>
          </p:cNvSpPr>
          <p:nvPr/>
        </p:nvSpPr>
        <p:spPr>
          <a:xfrm>
            <a:off x="161892" y="4625587"/>
            <a:ext cx="8666619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Check </a:t>
            </a:r>
            <a:r>
              <a:rPr lang="en-US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cs-CZ" sz="28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,c</a:t>
            </a:r>
            <a:r>
              <a:rPr lang="cs-CZ" sz="28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≥ 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,c</a:t>
            </a:r>
            <a:r>
              <a:rPr lang="cs-CZ" sz="2800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175" name="Zástupný symbol pro obsah 1"/>
          <p:cNvSpPr txBox="1">
            <a:spLocks/>
          </p:cNvSpPr>
          <p:nvPr/>
        </p:nvSpPr>
        <p:spPr>
          <a:xfrm>
            <a:off x="276490" y="4893480"/>
            <a:ext cx="869638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Compute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,c</a:t>
            </a:r>
            <a:r>
              <a:rPr lang="cs-CZ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Zástupný symbol pro obsah 1"/>
          <p:cNvSpPr txBox="1">
            <a:spLocks/>
          </p:cNvSpPr>
          <p:nvPr/>
        </p:nvSpPr>
        <p:spPr>
          <a:xfrm>
            <a:off x="19016" y="4357694"/>
            <a:ext cx="869638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Compute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,c</a:t>
            </a:r>
            <a:r>
              <a:rPr lang="cs-CZ" sz="2800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cxnSp>
        <p:nvCxnSpPr>
          <p:cNvPr id="90" name="Přímá spojovací čára 89"/>
          <p:cNvCxnSpPr>
            <a:stCxn id="33" idx="1"/>
            <a:endCxn id="36" idx="4"/>
          </p:cNvCxnSpPr>
          <p:nvPr/>
        </p:nvCxnSpPr>
        <p:spPr>
          <a:xfrm>
            <a:off x="2157394" y="3226321"/>
            <a:ext cx="2271730" cy="500066"/>
          </a:xfrm>
          <a:prstGeom prst="line">
            <a:avLst/>
          </a:prstGeom>
          <a:ln w="381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ovéPole 99"/>
          <p:cNvSpPr txBox="1"/>
          <p:nvPr/>
        </p:nvSpPr>
        <p:spPr>
          <a:xfrm>
            <a:off x="1563615" y="3286124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cs-CZ" sz="2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ovéPole 101"/>
          <p:cNvSpPr txBox="1"/>
          <p:nvPr/>
        </p:nvSpPr>
        <p:spPr>
          <a:xfrm>
            <a:off x="4063945" y="3786190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cs-CZ" sz="2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ovéPole 103"/>
          <p:cNvSpPr txBox="1"/>
          <p:nvPr/>
        </p:nvSpPr>
        <p:spPr>
          <a:xfrm>
            <a:off x="6786578" y="378619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cs-CZ" sz="2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ovéPole 105"/>
          <p:cNvSpPr txBox="1"/>
          <p:nvPr/>
        </p:nvSpPr>
        <p:spPr>
          <a:xfrm>
            <a:off x="3960518" y="24288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Zástupný symbol pro obsah 1"/>
          <p:cNvSpPr txBox="1">
            <a:spLocks/>
          </p:cNvSpPr>
          <p:nvPr/>
        </p:nvSpPr>
        <p:spPr>
          <a:xfrm>
            <a:off x="548851" y="5429264"/>
            <a:ext cx="8666619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Check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cs-CZ" sz="2800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,c</a:t>
            </a:r>
            <a:r>
              <a:rPr lang="en-US" sz="2800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≥ </a:t>
            </a:r>
            <a:r>
              <a:rPr lang="en-US" sz="28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,c</a:t>
            </a:r>
            <a:r>
              <a:rPr lang="cs-CZ" sz="2800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,c</a:t>
            </a:r>
            <a:r>
              <a:rPr lang="cs-CZ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cxnSp>
        <p:nvCxnSpPr>
          <p:cNvPr id="112" name="Přímá spojovací čára 111"/>
          <p:cNvCxnSpPr>
            <a:stCxn id="36" idx="0"/>
            <a:endCxn id="27" idx="5"/>
          </p:cNvCxnSpPr>
          <p:nvPr/>
        </p:nvCxnSpPr>
        <p:spPr>
          <a:xfrm rot="16200000" flipV="1">
            <a:off x="3794819" y="2894709"/>
            <a:ext cx="798612" cy="69859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Skupina 126"/>
          <p:cNvGrpSpPr/>
          <p:nvPr/>
        </p:nvGrpSpPr>
        <p:grpSpPr>
          <a:xfrm>
            <a:off x="2157394" y="3226321"/>
            <a:ext cx="3057548" cy="202679"/>
            <a:chOff x="2157394" y="3083445"/>
            <a:chExt cx="3057548" cy="202679"/>
          </a:xfrm>
        </p:grpSpPr>
        <p:cxnSp>
          <p:nvCxnSpPr>
            <p:cNvPr id="118" name="Přímá spojovací čára 117"/>
            <p:cNvCxnSpPr>
              <a:stCxn id="33" idx="1"/>
            </p:cNvCxnSpPr>
            <p:nvPr/>
          </p:nvCxnSpPr>
          <p:spPr>
            <a:xfrm>
              <a:off x="2157394" y="3083445"/>
              <a:ext cx="1843102" cy="12278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ovací čára 112"/>
            <p:cNvCxnSpPr/>
            <p:nvPr/>
          </p:nvCxnSpPr>
          <p:spPr>
            <a:xfrm>
              <a:off x="4000496" y="3214686"/>
              <a:ext cx="1214446" cy="71438"/>
            </a:xfrm>
            <a:prstGeom prst="line">
              <a:avLst/>
            </a:prstGeom>
            <a:ln w="38100" cap="rnd">
              <a:solidFill>
                <a:srgbClr val="FF0000"/>
              </a:solidFill>
              <a:headEnd type="diamond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Zástupný symbol pro obsah 1"/>
          <p:cNvSpPr txBox="1">
            <a:spLocks/>
          </p:cNvSpPr>
          <p:nvPr/>
        </p:nvSpPr>
        <p:spPr>
          <a:xfrm>
            <a:off x="412670" y="5161373"/>
            <a:ext cx="869638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 becomes a new nearest cluster</a:t>
            </a:r>
            <a:endParaRPr lang="cs-CZ" sz="28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94" grpId="0" animBg="1"/>
      <p:bldP spid="94" grpId="1" animBg="1"/>
      <p:bldP spid="166" grpId="0" animBg="1"/>
      <p:bldP spid="166" grpId="1" animBg="1"/>
      <p:bldP spid="166" grpId="2" animBg="1"/>
      <p:bldP spid="172" grpId="0"/>
      <p:bldP spid="174" grpId="0"/>
      <p:bldP spid="173" grpId="0"/>
      <p:bldP spid="173" grpId="1"/>
      <p:bldP spid="175" grpId="0"/>
      <p:bldP spid="175" grpId="1"/>
      <p:bldP spid="176" grpId="0"/>
      <p:bldP spid="176" grpId="1"/>
      <p:bldP spid="110" grpId="0"/>
      <p:bldP spid="134" grpId="0"/>
      <p:bldP spid="1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Contribution: From </a:t>
            </a:r>
            <a:r>
              <a:rPr lang="en-US" i="1" dirty="0" smtClean="0"/>
              <a:t>k</a:t>
            </a:r>
            <a:r>
              <a:rPr lang="en-US" dirty="0" smtClean="0"/>
              <a:t>-means to LPCA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73244" y="30216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Skupina 75"/>
          <p:cNvGrpSpPr/>
          <p:nvPr/>
        </p:nvGrpSpPr>
        <p:grpSpPr>
          <a:xfrm>
            <a:off x="142844" y="4450375"/>
            <a:ext cx="1571636" cy="928694"/>
            <a:chOff x="142844" y="3726722"/>
            <a:chExt cx="1571636" cy="928694"/>
          </a:xfrm>
        </p:grpSpPr>
        <p:sp>
          <p:nvSpPr>
            <p:cNvPr id="5" name="AutoShape 31"/>
            <p:cNvSpPr>
              <a:spLocks noChangeArrowheads="1"/>
            </p:cNvSpPr>
            <p:nvPr/>
          </p:nvSpPr>
          <p:spPr bwMode="auto">
            <a:xfrm>
              <a:off x="1071538" y="3929934"/>
              <a:ext cx="2286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Vývojový diagram: alternativní postup 6"/>
            <p:cNvSpPr/>
            <p:nvPr/>
          </p:nvSpPr>
          <p:spPr>
            <a:xfrm>
              <a:off x="142844" y="3726722"/>
              <a:ext cx="1571636" cy="92869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62046" y="4083912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cs-CZ" sz="24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cs-CZ" sz="2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Skupina 80"/>
          <p:cNvGrpSpPr/>
          <p:nvPr/>
        </p:nvGrpSpPr>
        <p:grpSpPr>
          <a:xfrm>
            <a:off x="3571868" y="4450375"/>
            <a:ext cx="857256" cy="1214446"/>
            <a:chOff x="3571868" y="3726722"/>
            <a:chExt cx="857256" cy="1214446"/>
          </a:xfrm>
        </p:grpSpPr>
        <p:sp>
          <p:nvSpPr>
            <p:cNvPr id="6" name="AutoShape 32"/>
            <p:cNvSpPr>
              <a:spLocks noChangeArrowheads="1"/>
            </p:cNvSpPr>
            <p:nvPr/>
          </p:nvSpPr>
          <p:spPr bwMode="auto">
            <a:xfrm>
              <a:off x="3786182" y="4226788"/>
              <a:ext cx="2286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Vývojový diagram: alternativní postup 7"/>
            <p:cNvSpPr/>
            <p:nvPr/>
          </p:nvSpPr>
          <p:spPr>
            <a:xfrm>
              <a:off x="3571868" y="3726722"/>
              <a:ext cx="857256" cy="1214446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687756" y="4369664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cs-CZ" sz="24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sz="2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1300138" y="4812342"/>
            <a:ext cx="2486044" cy="567726"/>
            <a:chOff x="1520627" y="3862405"/>
            <a:chExt cx="2486044" cy="567726"/>
          </a:xfrm>
        </p:grpSpPr>
        <p:cxnSp>
          <p:nvCxnSpPr>
            <p:cNvPr id="14" name="Přímá spojovací čára 13"/>
            <p:cNvCxnSpPr>
              <a:stCxn id="5" idx="4"/>
              <a:endCxn id="6" idx="1"/>
            </p:cNvCxnSpPr>
            <p:nvPr/>
          </p:nvCxnSpPr>
          <p:spPr>
            <a:xfrm>
              <a:off x="1520627" y="3862405"/>
              <a:ext cx="2486044" cy="296854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/>
            <p:cNvSpPr txBox="1"/>
            <p:nvPr/>
          </p:nvSpPr>
          <p:spPr>
            <a:xfrm rot="409874">
              <a:off x="2024092" y="4030021"/>
              <a:ext cx="1721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(c</a:t>
              </a:r>
              <a:r>
                <a:rPr lang="cs-CZ" sz="2000" baseline="-25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,c</a:t>
              </a:r>
              <a:r>
                <a:rPr lang="cs-CZ" sz="2000" baseline="-25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cs-CZ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2009756" y="3455005"/>
            <a:ext cx="1794662" cy="1582753"/>
            <a:chOff x="2301683" y="2505068"/>
            <a:chExt cx="1794662" cy="1582753"/>
          </a:xfrm>
        </p:grpSpPr>
        <p:cxnSp>
          <p:nvCxnSpPr>
            <p:cNvPr id="10" name="Přímá spojovací čára 9"/>
            <p:cNvCxnSpPr>
              <a:stCxn id="19" idx="6"/>
              <a:endCxn id="6" idx="1"/>
            </p:cNvCxnSpPr>
            <p:nvPr/>
          </p:nvCxnSpPr>
          <p:spPr>
            <a:xfrm>
              <a:off x="2301683" y="2505068"/>
              <a:ext cx="1776426" cy="1582753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 rot="2446220">
              <a:off x="2668287" y="2935046"/>
              <a:ext cx="1428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,c</a:t>
              </a:r>
              <a:r>
                <a:rPr lang="cs-CZ" sz="2000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cs-CZ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1161640" y="3207189"/>
            <a:ext cx="718034" cy="1446398"/>
            <a:chOff x="1453567" y="2257252"/>
            <a:chExt cx="718034" cy="1446398"/>
          </a:xfrm>
        </p:grpSpPr>
        <p:cxnSp>
          <p:nvCxnSpPr>
            <p:cNvPr id="9" name="Přímá spojovací čára 8"/>
            <p:cNvCxnSpPr>
              <a:stCxn id="19" idx="3"/>
              <a:endCxn id="5" idx="0"/>
            </p:cNvCxnSpPr>
            <p:nvPr/>
          </p:nvCxnSpPr>
          <p:spPr>
            <a:xfrm rot="5400000">
              <a:off x="1252333" y="2784382"/>
              <a:ext cx="1144700" cy="693836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 rot="18064285">
              <a:off x="982635" y="2728184"/>
              <a:ext cx="13419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,c</a:t>
              </a:r>
              <a:r>
                <a:rPr lang="cs-CZ" sz="2000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cs-CZ" sz="20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1857356" y="3378805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532286" y="29094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Skupina 55"/>
          <p:cNvGrpSpPr/>
          <p:nvPr/>
        </p:nvGrpSpPr>
        <p:grpSpPr>
          <a:xfrm>
            <a:off x="4929190" y="2854799"/>
            <a:ext cx="1643074" cy="703818"/>
            <a:chOff x="4929190" y="1928802"/>
            <a:chExt cx="1643074" cy="703818"/>
          </a:xfrm>
        </p:grpSpPr>
        <p:sp>
          <p:nvSpPr>
            <p:cNvPr id="37" name="TextovéPole 36"/>
            <p:cNvSpPr txBox="1"/>
            <p:nvPr/>
          </p:nvSpPr>
          <p:spPr>
            <a:xfrm>
              <a:off x="4929190" y="1928802"/>
              <a:ext cx="1285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4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4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cs-CZ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Přímá spojovací čára 37"/>
            <p:cNvCxnSpPr/>
            <p:nvPr/>
          </p:nvCxnSpPr>
          <p:spPr>
            <a:xfrm rot="10800000">
              <a:off x="6215074" y="2357430"/>
              <a:ext cx="357190" cy="10668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Skupina 64"/>
            <p:cNvGrpSpPr/>
            <p:nvPr/>
          </p:nvGrpSpPr>
          <p:grpSpPr>
            <a:xfrm rot="9806746">
              <a:off x="5990199" y="2132554"/>
              <a:ext cx="500066" cy="500066"/>
              <a:chOff x="6508181" y="4806119"/>
              <a:chExt cx="500066" cy="500066"/>
            </a:xfrm>
          </p:grpSpPr>
          <p:sp>
            <p:nvSpPr>
              <p:cNvPr id="66" name="Vývojový diagram: spojka 65"/>
              <p:cNvSpPr/>
              <p:nvPr/>
            </p:nvSpPr>
            <p:spPr>
              <a:xfrm rot="17989423">
                <a:off x="6737450" y="4903142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Oblouk 66"/>
              <p:cNvSpPr/>
              <p:nvPr/>
            </p:nvSpPr>
            <p:spPr>
              <a:xfrm rot="17605487">
                <a:off x="6508181" y="4806119"/>
                <a:ext cx="500066" cy="500066"/>
              </a:xfrm>
              <a:prstGeom prst="arc">
                <a:avLst>
                  <a:gd name="adj1" fmla="val 16479182"/>
                  <a:gd name="adj2" fmla="val 157404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0" name="Skupina 69"/>
          <p:cNvGrpSpPr/>
          <p:nvPr/>
        </p:nvGrpSpPr>
        <p:grpSpPr>
          <a:xfrm>
            <a:off x="6712647" y="3497741"/>
            <a:ext cx="1242829" cy="1197165"/>
            <a:chOff x="6712647" y="2555515"/>
            <a:chExt cx="1242829" cy="1197165"/>
          </a:xfrm>
        </p:grpSpPr>
        <p:cxnSp>
          <p:nvCxnSpPr>
            <p:cNvPr id="46" name="Přímá spojovací čára 45"/>
            <p:cNvCxnSpPr/>
            <p:nvPr/>
          </p:nvCxnSpPr>
          <p:spPr>
            <a:xfrm rot="16200000" flipH="1">
              <a:off x="6694661" y="2575994"/>
              <a:ext cx="1053884" cy="1012926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Skupina 61"/>
            <p:cNvGrpSpPr/>
            <p:nvPr/>
          </p:nvGrpSpPr>
          <p:grpSpPr>
            <a:xfrm rot="945377">
              <a:off x="7455410" y="3252614"/>
              <a:ext cx="500066" cy="500066"/>
              <a:chOff x="6621087" y="4800233"/>
              <a:chExt cx="500066" cy="500066"/>
            </a:xfrm>
          </p:grpSpPr>
          <p:sp>
            <p:nvSpPr>
              <p:cNvPr id="63" name="Vývojový diagram: spojka 62"/>
              <p:cNvSpPr/>
              <p:nvPr/>
            </p:nvSpPr>
            <p:spPr>
              <a:xfrm rot="17989423">
                <a:off x="6850356" y="4897256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Oblouk 63"/>
              <p:cNvSpPr/>
              <p:nvPr/>
            </p:nvSpPr>
            <p:spPr>
              <a:xfrm rot="17605487">
                <a:off x="6621087" y="4800233"/>
                <a:ext cx="500066" cy="500066"/>
              </a:xfrm>
              <a:prstGeom prst="arc">
                <a:avLst>
                  <a:gd name="adj1" fmla="val 16479182"/>
                  <a:gd name="adj2" fmla="val 157404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8" name="TextovéPole 67"/>
            <p:cNvSpPr txBox="1"/>
            <p:nvPr/>
          </p:nvSpPr>
          <p:spPr>
            <a:xfrm rot="2635165">
              <a:off x="6712647" y="2624719"/>
              <a:ext cx="1162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cs-CZ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2" name="Skupina 71"/>
          <p:cNvGrpSpPr/>
          <p:nvPr/>
        </p:nvGrpSpPr>
        <p:grpSpPr>
          <a:xfrm>
            <a:off x="5632971" y="4646379"/>
            <a:ext cx="2796681" cy="1173112"/>
            <a:chOff x="5490095" y="3704153"/>
            <a:chExt cx="2796681" cy="1173112"/>
          </a:xfrm>
        </p:grpSpPr>
        <p:grpSp>
          <p:nvGrpSpPr>
            <p:cNvPr id="58" name="Skupina 57"/>
            <p:cNvGrpSpPr/>
            <p:nvPr/>
          </p:nvGrpSpPr>
          <p:grpSpPr>
            <a:xfrm>
              <a:off x="6479310" y="4214818"/>
              <a:ext cx="500066" cy="500066"/>
              <a:chOff x="6508181" y="4806119"/>
              <a:chExt cx="500066" cy="500066"/>
            </a:xfrm>
          </p:grpSpPr>
          <p:sp>
            <p:nvSpPr>
              <p:cNvPr id="50" name="Vývojový diagram: spojka 49"/>
              <p:cNvSpPr/>
              <p:nvPr/>
            </p:nvSpPr>
            <p:spPr>
              <a:xfrm rot="17989423">
                <a:off x="6737450" y="4903142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Oblouk 50"/>
              <p:cNvSpPr/>
              <p:nvPr/>
            </p:nvSpPr>
            <p:spPr>
              <a:xfrm rot="17605487">
                <a:off x="6508181" y="4806119"/>
                <a:ext cx="500066" cy="500066"/>
              </a:xfrm>
              <a:prstGeom prst="arc">
                <a:avLst>
                  <a:gd name="adj1" fmla="val 16479182"/>
                  <a:gd name="adj2" fmla="val 157404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5" name="Přímá spojovací čára 54"/>
            <p:cNvCxnSpPr/>
            <p:nvPr/>
          </p:nvCxnSpPr>
          <p:spPr>
            <a:xfrm>
              <a:off x="5643570" y="3857628"/>
              <a:ext cx="1093086" cy="6429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Skupina 58"/>
            <p:cNvGrpSpPr/>
            <p:nvPr/>
          </p:nvGrpSpPr>
          <p:grpSpPr>
            <a:xfrm rot="10386999">
              <a:off x="5490095" y="3704153"/>
              <a:ext cx="500066" cy="500066"/>
              <a:chOff x="6582121" y="4880145"/>
              <a:chExt cx="500066" cy="500066"/>
            </a:xfrm>
          </p:grpSpPr>
          <p:sp>
            <p:nvSpPr>
              <p:cNvPr id="60" name="Vývojový diagram: spojka 59"/>
              <p:cNvSpPr/>
              <p:nvPr/>
            </p:nvSpPr>
            <p:spPr>
              <a:xfrm rot="17989423">
                <a:off x="6811390" y="4977168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Oblouk 60"/>
              <p:cNvSpPr/>
              <p:nvPr/>
            </p:nvSpPr>
            <p:spPr>
              <a:xfrm rot="17605487">
                <a:off x="6582121" y="4880145"/>
                <a:ext cx="500066" cy="500066"/>
              </a:xfrm>
              <a:prstGeom prst="arc">
                <a:avLst>
                  <a:gd name="adj1" fmla="val 16479182"/>
                  <a:gd name="adj2" fmla="val 157404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" name="TextovéPole 68"/>
            <p:cNvSpPr txBox="1"/>
            <p:nvPr/>
          </p:nvSpPr>
          <p:spPr>
            <a:xfrm>
              <a:off x="7018578" y="4415600"/>
              <a:ext cx="1268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cs-CZ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Oval 22"/>
          <p:cNvSpPr>
            <a:spLocks noChangeArrowheads="1"/>
          </p:cNvSpPr>
          <p:nvPr/>
        </p:nvSpPr>
        <p:spPr bwMode="auto">
          <a:xfrm>
            <a:off x="6572264" y="3330136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" name="Skupina 82"/>
          <p:cNvGrpSpPr/>
          <p:nvPr/>
        </p:nvGrpSpPr>
        <p:grpSpPr>
          <a:xfrm>
            <a:off x="6286512" y="2878982"/>
            <a:ext cx="2357454" cy="3693290"/>
            <a:chOff x="6286512" y="2012453"/>
            <a:chExt cx="2357454" cy="3693290"/>
          </a:xfrm>
        </p:grpSpPr>
        <p:sp>
          <p:nvSpPr>
            <p:cNvPr id="87" name="Elipsa 86"/>
            <p:cNvSpPr/>
            <p:nvPr/>
          </p:nvSpPr>
          <p:spPr>
            <a:xfrm rot="2611538">
              <a:off x="7137615" y="2012453"/>
              <a:ext cx="807611" cy="36932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8" name="Přímá spojovací čára 27"/>
            <p:cNvCxnSpPr/>
            <p:nvPr/>
          </p:nvCxnSpPr>
          <p:spPr>
            <a:xfrm rot="5400000" flipH="1" flipV="1">
              <a:off x="6215074" y="2790317"/>
              <a:ext cx="2500330" cy="2357454"/>
            </a:xfrm>
            <a:prstGeom prst="line">
              <a:avLst/>
            </a:prstGeom>
            <a:ln w="31750">
              <a:solidFill>
                <a:srgbClr val="FFFF00"/>
              </a:solidFill>
              <a:tailEnd type="triangle" w="med" len="lg"/>
            </a:ln>
            <a:effectLst/>
            <a:scene3d>
              <a:camera prst="orthographicFront"/>
              <a:lightRig rig="threePt" dir="t"/>
            </a:scene3d>
            <a:sp3d contour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7415234" y="3748569"/>
              <a:ext cx="2286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7358082" y="3890405"/>
              <a:ext cx="444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a</a:t>
              </a:r>
              <a:r>
                <a:rPr lang="en-US" sz="2400" baseline="-25000" dirty="0" err="1" smtClean="0"/>
                <a:t>b</a:t>
              </a:r>
              <a:endParaRPr lang="cs-CZ" sz="2400" baseline="-25000" dirty="0"/>
            </a:p>
          </p:txBody>
        </p:sp>
        <p:sp>
          <p:nvSpPr>
            <p:cNvPr id="85" name="TextovéPole 84"/>
            <p:cNvSpPr txBox="1"/>
            <p:nvPr/>
          </p:nvSpPr>
          <p:spPr>
            <a:xfrm rot="18774111">
              <a:off x="7570439" y="3295768"/>
              <a:ext cx="1071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rPr>
                <a:t>dir(</a:t>
              </a:r>
              <a:r>
                <a:rPr lang="en-US" sz="2400" b="1" dirty="0" err="1" smtClean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rPr>
                <a:t>a</a:t>
              </a:r>
              <a:r>
                <a:rPr lang="en-US" sz="2400" baseline="-25000" dirty="0" err="1" smtClean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rPr>
                <a:t>b</a:t>
              </a:r>
              <a:r>
                <a:rPr lang="en-US" sz="2400" dirty="0" smtClean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rPr>
                <a:t>)</a:t>
              </a:r>
              <a:endParaRPr lang="cs-CZ" sz="2400" baseline="-250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52" name="Zástupný symbol pro obsah 1"/>
          <p:cNvSpPr txBox="1">
            <a:spLocks/>
          </p:cNvSpPr>
          <p:nvPr/>
        </p:nvSpPr>
        <p:spPr>
          <a:xfrm>
            <a:off x="4824122" y="5283691"/>
            <a:ext cx="4248472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cxnSp>
        <p:nvCxnSpPr>
          <p:cNvPr id="74" name="Přímá spojovací čára 73"/>
          <p:cNvCxnSpPr/>
          <p:nvPr/>
        </p:nvCxnSpPr>
        <p:spPr>
          <a:xfrm rot="5400000">
            <a:off x="2215340" y="3786190"/>
            <a:ext cx="47149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Skupina 81"/>
          <p:cNvGrpSpPr/>
          <p:nvPr/>
        </p:nvGrpSpPr>
        <p:grpSpPr>
          <a:xfrm>
            <a:off x="5275641" y="2816140"/>
            <a:ext cx="1052243" cy="3414836"/>
            <a:chOff x="5275641" y="1949611"/>
            <a:chExt cx="1052243" cy="3414836"/>
          </a:xfrm>
        </p:grpSpPr>
        <p:sp>
          <p:nvSpPr>
            <p:cNvPr id="79" name="Elipsa 78"/>
            <p:cNvSpPr/>
            <p:nvPr/>
          </p:nvSpPr>
          <p:spPr>
            <a:xfrm rot="958649">
              <a:off x="5496491" y="1949611"/>
              <a:ext cx="717401" cy="34148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857884" y="3290383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cs-CZ" sz="24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Přímá spojovací čára 24"/>
            <p:cNvCxnSpPr/>
            <p:nvPr/>
          </p:nvCxnSpPr>
          <p:spPr>
            <a:xfrm rot="5400000" flipH="1" flipV="1">
              <a:off x="4357686" y="3218945"/>
              <a:ext cx="3000396" cy="857256"/>
            </a:xfrm>
            <a:prstGeom prst="line">
              <a:avLst/>
            </a:prstGeom>
            <a:ln w="31750">
              <a:solidFill>
                <a:srgbClr val="FFFF00"/>
              </a:solidFill>
              <a:tailEnd type="triangle" w="med" len="lg"/>
            </a:ln>
            <a:effectLst/>
            <a:scene3d>
              <a:camera prst="orthographicFront"/>
              <a:lightRig rig="threePt" dir="t"/>
            </a:scene3d>
            <a:sp3d contour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utoShape 31"/>
            <p:cNvSpPr>
              <a:spLocks noChangeArrowheads="1"/>
            </p:cNvSpPr>
            <p:nvPr/>
          </p:nvSpPr>
          <p:spPr bwMode="auto">
            <a:xfrm>
              <a:off x="5700722" y="3591291"/>
              <a:ext cx="2286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ovéPole 74"/>
            <p:cNvSpPr txBox="1"/>
            <p:nvPr/>
          </p:nvSpPr>
          <p:spPr>
            <a:xfrm rot="17166789">
              <a:off x="4970705" y="3924089"/>
              <a:ext cx="1071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dir(</a:t>
              </a:r>
              <a:r>
                <a:rPr lang="en-US" sz="2400" b="1" dirty="0" err="1" smtClean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err="1" smtClean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dirty="0" smtClean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cs-CZ" sz="2400" baseline="-250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" name="Zástupný symbol pro obsah 1"/>
          <p:cNvSpPr txBox="1">
            <a:spLocks/>
          </p:cNvSpPr>
          <p:nvPr/>
        </p:nvSpPr>
        <p:spPr>
          <a:xfrm>
            <a:off x="179512" y="1428736"/>
            <a:ext cx="4321050" cy="560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k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-means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 Condensed Extra Bold" pitchFamily="34" charset="0"/>
              <a:ea typeface="Kozuka Gothic Pro B" pitchFamily="34" charset="-128"/>
              <a:cs typeface="DokChampa" pitchFamily="34" charset="-34"/>
            </a:endParaRPr>
          </a:p>
        </p:txBody>
      </p:sp>
      <p:sp>
        <p:nvSpPr>
          <p:cNvPr id="73" name="Zástupný symbol pro obsah 1"/>
          <p:cNvSpPr txBox="1">
            <a:spLocks/>
          </p:cNvSpPr>
          <p:nvPr/>
        </p:nvSpPr>
        <p:spPr>
          <a:xfrm>
            <a:off x="4644008" y="1428736"/>
            <a:ext cx="4499992" cy="560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LPCA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 Condensed Extra Bold" pitchFamily="34" charset="0"/>
              <a:ea typeface="Kozuka Gothic Pro B" pitchFamily="34" charset="-128"/>
              <a:cs typeface="DokChampa" pitchFamily="34" charset="-34"/>
            </a:endParaRPr>
          </a:p>
        </p:txBody>
      </p:sp>
      <p:grpSp>
        <p:nvGrpSpPr>
          <p:cNvPr id="80" name="Skupina 79"/>
          <p:cNvGrpSpPr/>
          <p:nvPr/>
        </p:nvGrpSpPr>
        <p:grpSpPr>
          <a:xfrm>
            <a:off x="35496" y="1921392"/>
            <a:ext cx="9145016" cy="936104"/>
            <a:chOff x="35496" y="5373216"/>
            <a:chExt cx="9145016" cy="936104"/>
          </a:xfrm>
        </p:grpSpPr>
        <p:sp>
          <p:nvSpPr>
            <p:cNvPr id="77" name="Zástupný symbol pro obsah 1"/>
            <p:cNvSpPr txBox="1">
              <a:spLocks/>
            </p:cNvSpPr>
            <p:nvPr/>
          </p:nvSpPr>
          <p:spPr>
            <a:xfrm>
              <a:off x="35496" y="5373216"/>
              <a:ext cx="4321050" cy="9361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285750" indent="-285750" algn="ctr">
                <a:spcBef>
                  <a:spcPct val="20000"/>
                </a:spcBef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Kozuka Gothic Pro B"/>
                  <a:cs typeface="Arial" pitchFamily="34" charset="0"/>
                </a:rPr>
                <a:t>Piecewise</a:t>
              </a:r>
            </a:p>
            <a:p>
              <a:pPr marL="285750" indent="-285750" algn="ctr">
                <a:spcBef>
                  <a:spcPct val="20000"/>
                </a:spcBef>
              </a:pPr>
              <a:r>
                <a:rPr lang="en-US" sz="2800" dirty="0" smtClean="0">
                  <a:solidFill>
                    <a:srgbClr val="C00000"/>
                  </a:solidFill>
                  <a:latin typeface="Arial" pitchFamily="34" charset="0"/>
                  <a:ea typeface="Kozuka Gothic Pro B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Kozuka Gothic Pro B"/>
                  <a:cs typeface="Arial" pitchFamily="34" charset="0"/>
                </a:rPr>
                <a:t>reconstruction</a:t>
              </a:r>
              <a:endPara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/>
                <a:cs typeface="Arial" pitchFamily="34" charset="0"/>
              </a:endParaRPr>
            </a:p>
          </p:txBody>
        </p:sp>
        <p:sp>
          <p:nvSpPr>
            <p:cNvPr id="78" name="Zástupný symbol pro obsah 1"/>
            <p:cNvSpPr txBox="1">
              <a:spLocks/>
            </p:cNvSpPr>
            <p:nvPr/>
          </p:nvSpPr>
          <p:spPr>
            <a:xfrm>
              <a:off x="4680520" y="5373216"/>
              <a:ext cx="4499992" cy="9361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285750" indent="-285750" algn="ctr">
                <a:spcBef>
                  <a:spcPct val="20000"/>
                </a:spcBef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Kozuka Gothic Pro B"/>
                  <a:cs typeface="Arial" pitchFamily="34" charset="0"/>
                </a:rPr>
                <a:t>Piecewise</a:t>
              </a:r>
              <a:r>
                <a:rPr lang="en-US" sz="2800" dirty="0" smtClean="0">
                  <a:solidFill>
                    <a:srgbClr val="C00000"/>
                  </a:solidFill>
                  <a:latin typeface="Arial" pitchFamily="34" charset="0"/>
                  <a:ea typeface="Kozuka Gothic Pro B"/>
                  <a:cs typeface="Arial" pitchFamily="34" charset="0"/>
                </a:rPr>
                <a:t> reconstruction in</a:t>
              </a:r>
            </a:p>
            <a:p>
              <a:pPr marL="285750" indent="-285750" algn="ctr">
                <a:spcBef>
                  <a:spcPct val="20000"/>
                </a:spcBef>
              </a:pPr>
              <a:r>
                <a:rPr lang="en-US" sz="2800" dirty="0" smtClean="0">
                  <a:solidFill>
                    <a:srgbClr val="C00000"/>
                  </a:solidFill>
                  <a:latin typeface="Arial" pitchFamily="34" charset="0"/>
                  <a:ea typeface="Kozuka Gothic Pro B"/>
                  <a:cs typeface="Arial" pitchFamily="34" charset="0"/>
                </a:rPr>
                <a:t>low-dimensional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Kozuka Gothic Pro B"/>
                  <a:cs typeface="Arial" pitchFamily="34" charset="0"/>
                </a:rPr>
                <a:t>subspaces</a:t>
              </a:r>
              <a:endPara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108639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Distance between subspaces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a</a:t>
            </a:r>
            <a:r>
              <a:rPr lang="en-US" dirty="0" err="1" smtClean="0">
                <a:solidFill>
                  <a:srgbClr val="0070C0"/>
                </a:solidFill>
              </a:rPr>
              <a:t>,</a:t>
            </a:r>
            <a:r>
              <a:rPr lang="en-US" b="1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b</a:t>
            </a:r>
            <a:r>
              <a:rPr lang="en-US" dirty="0" smtClean="0">
                <a:solidFill>
                  <a:srgbClr val="0070C0"/>
                </a:solidFill>
              </a:rPr>
              <a:t>) = </a:t>
            </a:r>
            <a:r>
              <a:rPr lang="en-US" dirty="0" err="1" smtClean="0">
                <a:solidFill>
                  <a:srgbClr val="0070C0"/>
                </a:solidFill>
              </a:rPr>
              <a:t>inf</a:t>
            </a:r>
            <a:r>
              <a:rPr lang="en-US" sz="3600" dirty="0" smtClean="0">
                <a:solidFill>
                  <a:srgbClr val="0070C0"/>
                </a:solidFill>
              </a:rPr>
              <a:t>{</a:t>
            </a:r>
            <a:r>
              <a:rPr lang="en-US" dirty="0" smtClean="0">
                <a:solidFill>
                  <a:srgbClr val="0070C0"/>
                </a:solidFill>
                <a:latin typeface="Arial"/>
                <a:cs typeface="Arial"/>
              </a:rPr>
              <a:t>║</a:t>
            </a:r>
            <a:r>
              <a:rPr lang="en-US" b="1" dirty="0" smtClean="0">
                <a:solidFill>
                  <a:srgbClr val="0070C0"/>
                </a:solidFill>
                <a:latin typeface="Arial"/>
                <a:cs typeface="Arial"/>
              </a:rPr>
              <a:t>p - q</a:t>
            </a:r>
            <a:r>
              <a:rPr lang="en-US" dirty="0" smtClean="0">
                <a:solidFill>
                  <a:srgbClr val="0070C0"/>
                </a:solidFill>
                <a:latin typeface="Arial"/>
                <a:cs typeface="Arial"/>
              </a:rPr>
              <a:t>║; </a:t>
            </a:r>
            <a:r>
              <a:rPr lang="en-US" b="1" dirty="0" smtClean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b="1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q</a:t>
            </a:r>
            <a:r>
              <a:rPr lang="en-US" dirty="0" smtClean="0">
                <a:solidFill>
                  <a:srgbClr val="0070C0"/>
                </a:solidFill>
              </a:rPr>
              <a:t> in </a:t>
            </a:r>
            <a:r>
              <a:rPr lang="en-US" b="1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b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}</a:t>
            </a:r>
          </a:p>
          <a:p>
            <a:pPr>
              <a:buFont typeface="Arial" pitchFamily="34" charset="0"/>
              <a:buChar char="•"/>
            </a:pPr>
            <a:endParaRPr lang="en-US" sz="4000" dirty="0" smtClean="0"/>
          </a:p>
          <a:p>
            <a:pPr lvl="1">
              <a:buFont typeface="Arial" pitchFamily="34" charset="0"/>
              <a:buChar char="•"/>
            </a:pPr>
            <a:endParaRPr lang="cs-CZ" sz="3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/>
                <a:cs typeface="Arial"/>
              </a:rPr>
              <a:t>∆</a:t>
            </a:r>
            <a:r>
              <a:rPr lang="en-US" dirty="0" smtClean="0">
                <a:latin typeface="Arial"/>
                <a:cs typeface="Arial"/>
              </a:rPr>
              <a:t>-inequality for LPCA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928662" y="2786058"/>
            <a:ext cx="3429023" cy="3214710"/>
            <a:chOff x="5072067" y="2500306"/>
            <a:chExt cx="3429023" cy="3214710"/>
          </a:xfrm>
        </p:grpSpPr>
        <p:sp>
          <p:nvSpPr>
            <p:cNvPr id="32" name="TextovéPole 31"/>
            <p:cNvSpPr txBox="1"/>
            <p:nvPr/>
          </p:nvSpPr>
          <p:spPr>
            <a:xfrm>
              <a:off x="5393390" y="4100460"/>
              <a:ext cx="4219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000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cs-CZ" sz="20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Přímá spojovací čára 32"/>
            <p:cNvCxnSpPr/>
            <p:nvPr/>
          </p:nvCxnSpPr>
          <p:spPr>
            <a:xfrm rot="5400000" flipH="1" flipV="1">
              <a:off x="4536281" y="3607595"/>
              <a:ext cx="2714644" cy="785818"/>
            </a:xfrm>
            <a:prstGeom prst="line">
              <a:avLst/>
            </a:prstGeom>
            <a:ln w="31750">
              <a:solidFill>
                <a:srgbClr val="FFFF00"/>
              </a:solidFill>
              <a:tailEnd type="triangle" w="med" len="lg"/>
            </a:ln>
            <a:effectLst/>
            <a:scene3d>
              <a:camera prst="orthographicFront"/>
              <a:lightRig rig="threePt" dir="t"/>
            </a:scene3d>
            <a:sp3d contour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čára 33"/>
            <p:cNvCxnSpPr/>
            <p:nvPr/>
          </p:nvCxnSpPr>
          <p:spPr>
            <a:xfrm rot="5400000" flipH="1" flipV="1">
              <a:off x="6072198" y="3286124"/>
              <a:ext cx="2500330" cy="2357454"/>
            </a:xfrm>
            <a:prstGeom prst="line">
              <a:avLst/>
            </a:prstGeom>
            <a:ln w="31750">
              <a:solidFill>
                <a:srgbClr val="FFFF00"/>
              </a:solidFill>
              <a:tailEnd type="triangle" w="med" len="lg"/>
            </a:ln>
            <a:effectLst/>
            <a:scene3d>
              <a:camera prst="orthographicFront"/>
              <a:lightRig rig="threePt" dir="t"/>
            </a:scene3d>
            <a:sp3d contour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utoShape 31"/>
            <p:cNvSpPr>
              <a:spLocks noChangeArrowheads="1"/>
            </p:cNvSpPr>
            <p:nvPr/>
          </p:nvSpPr>
          <p:spPr bwMode="auto">
            <a:xfrm>
              <a:off x="7256882" y="4244376"/>
              <a:ext cx="2286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7242762" y="4386212"/>
              <a:ext cx="4219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000" baseline="-25000" dirty="0" err="1" smtClean="0">
                  <a:latin typeface="Arial" pitchFamily="34" charset="0"/>
                  <a:cs typeface="Arial" pitchFamily="34" charset="0"/>
                </a:rPr>
                <a:t>b</a:t>
              </a:r>
              <a:endParaRPr lang="cs-CZ" sz="2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AutoShape 31"/>
            <p:cNvSpPr>
              <a:spLocks noChangeArrowheads="1"/>
            </p:cNvSpPr>
            <p:nvPr/>
          </p:nvSpPr>
          <p:spPr bwMode="auto">
            <a:xfrm>
              <a:off x="5700722" y="4087098"/>
              <a:ext cx="2286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6389410" y="2500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cs-CZ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5072067" y="2714620"/>
              <a:ext cx="1285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4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4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cs-CZ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Přímá spojovací čára 39"/>
            <p:cNvCxnSpPr/>
            <p:nvPr/>
          </p:nvCxnSpPr>
          <p:spPr>
            <a:xfrm rot="10800000">
              <a:off x="6215074" y="2928934"/>
              <a:ext cx="268216" cy="762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ovací čára 40"/>
            <p:cNvCxnSpPr>
              <a:stCxn id="49" idx="5"/>
            </p:cNvCxnSpPr>
            <p:nvPr/>
          </p:nvCxnSpPr>
          <p:spPr>
            <a:xfrm rot="16200000" flipH="1">
              <a:off x="6550702" y="3050248"/>
              <a:ext cx="1084364" cy="11019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Skupina 57"/>
            <p:cNvGrpSpPr/>
            <p:nvPr/>
          </p:nvGrpSpPr>
          <p:grpSpPr>
            <a:xfrm>
              <a:off x="6479310" y="4786322"/>
              <a:ext cx="500066" cy="500066"/>
              <a:chOff x="6508181" y="4806119"/>
              <a:chExt cx="500066" cy="500066"/>
            </a:xfrm>
          </p:grpSpPr>
          <p:sp>
            <p:nvSpPr>
              <p:cNvPr id="56" name="Vývojový diagram: spojka 55"/>
              <p:cNvSpPr/>
              <p:nvPr/>
            </p:nvSpPr>
            <p:spPr>
              <a:xfrm rot="17989423">
                <a:off x="6737450" y="4903142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Oblouk 56"/>
              <p:cNvSpPr/>
              <p:nvPr/>
            </p:nvSpPr>
            <p:spPr>
              <a:xfrm rot="17605487">
                <a:off x="6508181" y="4806119"/>
                <a:ext cx="500066" cy="500066"/>
              </a:xfrm>
              <a:prstGeom prst="arc">
                <a:avLst>
                  <a:gd name="adj1" fmla="val 16479182"/>
                  <a:gd name="adj2" fmla="val 157404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3" name="Přímá spojovací čára 42"/>
            <p:cNvCxnSpPr/>
            <p:nvPr/>
          </p:nvCxnSpPr>
          <p:spPr>
            <a:xfrm>
              <a:off x="5736524" y="4500570"/>
              <a:ext cx="1000132" cy="57150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Skupina 58"/>
            <p:cNvGrpSpPr/>
            <p:nvPr/>
          </p:nvGrpSpPr>
          <p:grpSpPr>
            <a:xfrm rot="10386999">
              <a:off x="5572374" y="4340288"/>
              <a:ext cx="500066" cy="500066"/>
              <a:chOff x="6508181" y="4806119"/>
              <a:chExt cx="500066" cy="500066"/>
            </a:xfrm>
          </p:grpSpPr>
          <p:sp>
            <p:nvSpPr>
              <p:cNvPr id="54" name="Vývojový diagram: spojka 53"/>
              <p:cNvSpPr/>
              <p:nvPr/>
            </p:nvSpPr>
            <p:spPr>
              <a:xfrm rot="17989423">
                <a:off x="6737450" y="4903142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Oblouk 54"/>
              <p:cNvSpPr/>
              <p:nvPr/>
            </p:nvSpPr>
            <p:spPr>
              <a:xfrm rot="17605487">
                <a:off x="6508181" y="4806119"/>
                <a:ext cx="500066" cy="500066"/>
              </a:xfrm>
              <a:prstGeom prst="arc">
                <a:avLst>
                  <a:gd name="adj1" fmla="val 16479182"/>
                  <a:gd name="adj2" fmla="val 157404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Skupina 61"/>
            <p:cNvGrpSpPr/>
            <p:nvPr/>
          </p:nvGrpSpPr>
          <p:grpSpPr>
            <a:xfrm rot="945377">
              <a:off x="7345145" y="3799127"/>
              <a:ext cx="500066" cy="500066"/>
              <a:chOff x="6508181" y="4806119"/>
              <a:chExt cx="500066" cy="500066"/>
            </a:xfrm>
          </p:grpSpPr>
          <p:sp>
            <p:nvSpPr>
              <p:cNvPr id="52" name="Vývojový diagram: spojka 51"/>
              <p:cNvSpPr/>
              <p:nvPr/>
            </p:nvSpPr>
            <p:spPr>
              <a:xfrm rot="17989423">
                <a:off x="6737450" y="4903142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Oblouk 52"/>
              <p:cNvSpPr/>
              <p:nvPr/>
            </p:nvSpPr>
            <p:spPr>
              <a:xfrm rot="17605487">
                <a:off x="6508181" y="4806119"/>
                <a:ext cx="500066" cy="500066"/>
              </a:xfrm>
              <a:prstGeom prst="arc">
                <a:avLst>
                  <a:gd name="adj1" fmla="val 16479182"/>
                  <a:gd name="adj2" fmla="val 157404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6" name="Skupina 64"/>
            <p:cNvGrpSpPr/>
            <p:nvPr/>
          </p:nvGrpSpPr>
          <p:grpSpPr>
            <a:xfrm rot="9806746">
              <a:off x="5990199" y="2704058"/>
              <a:ext cx="500066" cy="500066"/>
              <a:chOff x="6508181" y="4806119"/>
              <a:chExt cx="500066" cy="500066"/>
            </a:xfrm>
          </p:grpSpPr>
          <p:sp>
            <p:nvSpPr>
              <p:cNvPr id="50" name="Vývojový diagram: spojka 49"/>
              <p:cNvSpPr/>
              <p:nvPr/>
            </p:nvSpPr>
            <p:spPr>
              <a:xfrm rot="17989423">
                <a:off x="6737450" y="4903142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Oblouk 50"/>
              <p:cNvSpPr/>
              <p:nvPr/>
            </p:nvSpPr>
            <p:spPr>
              <a:xfrm rot="17605487">
                <a:off x="6508181" y="4806119"/>
                <a:ext cx="500066" cy="500066"/>
              </a:xfrm>
              <a:prstGeom prst="arc">
                <a:avLst>
                  <a:gd name="adj1" fmla="val 16479182"/>
                  <a:gd name="adj2" fmla="val 157404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extovéPole 46"/>
            <p:cNvSpPr txBox="1"/>
            <p:nvPr/>
          </p:nvSpPr>
          <p:spPr>
            <a:xfrm rot="2635165">
              <a:off x="6626399" y="3128674"/>
              <a:ext cx="1162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cs-CZ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6500826" y="5072074"/>
              <a:ext cx="1268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cs-CZ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Oval 22"/>
            <p:cNvSpPr>
              <a:spLocks noChangeArrowheads="1"/>
            </p:cNvSpPr>
            <p:nvPr/>
          </p:nvSpPr>
          <p:spPr bwMode="auto">
            <a:xfrm>
              <a:off x="6411852" y="2928934"/>
              <a:ext cx="152400" cy="152400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Zástupný symbol pro obsah 1"/>
          <p:cNvSpPr txBox="1">
            <a:spLocks/>
          </p:cNvSpPr>
          <p:nvPr/>
        </p:nvSpPr>
        <p:spPr>
          <a:xfrm>
            <a:off x="4644008" y="2636912"/>
            <a:ext cx="4499992" cy="342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∆-inequality for subspaces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If </a:t>
            </a:r>
            <a:r>
              <a:rPr lang="en-US" sz="2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600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600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≥ </a:t>
            </a:r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600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→ </a:t>
            </a:r>
            <a:r>
              <a:rPr lang="en-US" sz="2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x,a</a:t>
            </a:r>
            <a:r>
              <a:rPr lang="en-US" sz="26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≥ </a:t>
            </a:r>
            <a:r>
              <a:rPr lang="en-US" sz="2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600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→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lang="en-US" sz="2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6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not necessary to compute !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 rot="18774111">
            <a:off x="3427035" y="3934451"/>
            <a:ext cx="107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dir(</a:t>
            </a:r>
            <a:r>
              <a:rPr lang="en-US" sz="2400" b="1" dirty="0" err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aseline="-25000" dirty="0" err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baseline="-25000" dirty="0">
              <a:ln>
                <a:solidFill>
                  <a:srgbClr val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SortCluster</a:t>
            </a:r>
            <a:r>
              <a:rPr lang="en-US" dirty="0" smtClean="0"/>
              <a:t>-LPCA</a:t>
            </a:r>
            <a:endParaRPr lang="cs-CZ" dirty="0"/>
          </a:p>
        </p:txBody>
      </p:sp>
      <p:sp>
        <p:nvSpPr>
          <p:cNvPr id="30" name="Zástupný symbol pro obsah 1"/>
          <p:cNvSpPr txBox="1">
            <a:spLocks/>
          </p:cNvSpPr>
          <p:nvPr/>
        </p:nvSpPr>
        <p:spPr>
          <a:xfrm>
            <a:off x="357158" y="1928802"/>
            <a:ext cx="6463050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When assigning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x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Start from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a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j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Proceed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a</a:t>
            </a:r>
            <a:r>
              <a:rPr lang="en-US" sz="2800" baseline="-25000" dirty="0" err="1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 in increasing order of distances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w.r.t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a</a:t>
            </a:r>
            <a:r>
              <a:rPr lang="en-US" sz="2800" baseline="-25000" dirty="0" err="1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j</a:t>
            </a:r>
            <a:endParaRPr lang="en-US" sz="2800" baseline="-25000" dirty="0" smtClean="0">
              <a:solidFill>
                <a:srgbClr val="C00000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Check ∆-inequality</a:t>
            </a:r>
          </a:p>
        </p:txBody>
      </p:sp>
      <p:grpSp>
        <p:nvGrpSpPr>
          <p:cNvPr id="36" name="Skupina 35"/>
          <p:cNvGrpSpPr/>
          <p:nvPr/>
        </p:nvGrpSpPr>
        <p:grpSpPr>
          <a:xfrm>
            <a:off x="285720" y="3357563"/>
            <a:ext cx="8643997" cy="2428890"/>
            <a:chOff x="285720" y="3357564"/>
            <a:chExt cx="8643997" cy="2428890"/>
          </a:xfrm>
        </p:grpSpPr>
        <p:cxnSp>
          <p:nvCxnSpPr>
            <p:cNvPr id="27" name="Přímá spojovací čára 26"/>
            <p:cNvCxnSpPr/>
            <p:nvPr/>
          </p:nvCxnSpPr>
          <p:spPr bwMode="auto">
            <a:xfrm rot="5400000">
              <a:off x="7858148" y="4929198"/>
              <a:ext cx="285751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" name="Zástupný symbol pro obsah 1"/>
            <p:cNvSpPr txBox="1">
              <a:spLocks/>
            </p:cNvSpPr>
            <p:nvPr/>
          </p:nvSpPr>
          <p:spPr>
            <a:xfrm>
              <a:off x="285720" y="4357694"/>
              <a:ext cx="6463050" cy="14287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w Cen MT Condensed Extra Bold" pitchFamily="34" charset="0"/>
                  <a:ea typeface="Kozuka Gothic Pro B" pitchFamily="34" charset="-128"/>
                  <a:cs typeface="DokChampa" pitchFamily="34" charset="-34"/>
                </a:rPr>
                <a:t>For all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w Cen MT Condensed Extra Bold" pitchFamily="34" charset="0"/>
                  <a:ea typeface="Kozuka Gothic Pro B" pitchFamily="34" charset="-128"/>
                  <a:cs typeface="DokChampa" pitchFamily="34" charset="-34"/>
                </a:rPr>
                <a:t>a</a:t>
              </a:r>
              <a:r>
                <a:rPr kumimoji="0" lang="en-US" sz="3200" b="0" i="0" u="none" strike="noStrike" kern="1200" cap="none" spc="0" normalizeH="0" baseline="-2500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w Cen MT Condensed Extra Bold" pitchFamily="34" charset="0"/>
                  <a:ea typeface="Kozuka Gothic Pro B" pitchFamily="34" charset="-128"/>
                  <a:cs typeface="DokChampa" pitchFamily="34" charset="-34"/>
                </a:rPr>
                <a:t>i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w Cen MT Condensed Extra Bold" pitchFamily="34" charset="0"/>
                  <a:ea typeface="Kozuka Gothic Pro B" pitchFamily="34" charset="-128"/>
                  <a:cs typeface="DokChampa" pitchFamily="34" charset="-34"/>
                </a:rPr>
                <a:t> precompute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Kozuka Gothic Pro B" pitchFamily="34" charset="-128"/>
                  <a:cs typeface="Arial" pitchFamily="34" charset="0"/>
                </a:rPr>
                <a:t>Distances to each others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Kozuka Gothic Pro B" pitchFamily="34" charset="-128"/>
                  <a:cs typeface="Arial" pitchFamily="34" charset="0"/>
                </a:rPr>
                <a:t>Ordering </a:t>
              </a:r>
            </a:p>
          </p:txBody>
        </p:sp>
        <p:sp>
          <p:nvSpPr>
            <p:cNvPr id="26" name="Vývojový diagram: postup 25"/>
            <p:cNvSpPr/>
            <p:nvPr/>
          </p:nvSpPr>
          <p:spPr bwMode="auto">
            <a:xfrm>
              <a:off x="7286643" y="5114484"/>
              <a:ext cx="1643074" cy="500066"/>
            </a:xfrm>
            <a:prstGeom prst="flowChartProcess">
              <a:avLst/>
            </a:prstGeom>
            <a:solidFill>
              <a:srgbClr val="A7F3AB"/>
            </a:solidFill>
            <a:ln w="28575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tx1"/>
                  </a:solidFill>
                  <a:latin typeface="Arial" pitchFamily="34" charset="0"/>
                </a:rPr>
                <a:t>Precompute distances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3" name="Přímá spojovací čára 32"/>
            <p:cNvCxnSpPr/>
            <p:nvPr/>
          </p:nvCxnSpPr>
          <p:spPr>
            <a:xfrm rot="5400000">
              <a:off x="5894001" y="4535893"/>
              <a:ext cx="2357456" cy="797"/>
            </a:xfrm>
            <a:prstGeom prst="line">
              <a:avLst/>
            </a:prstGeom>
            <a:ln w="25400">
              <a:headEnd type="diamond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Přímá spojovací čára 27"/>
          <p:cNvCxnSpPr>
            <a:stCxn id="31" idx="2"/>
            <a:endCxn id="35" idx="0"/>
          </p:cNvCxnSpPr>
          <p:nvPr/>
        </p:nvCxnSpPr>
        <p:spPr bwMode="auto">
          <a:xfrm rot="5400000">
            <a:off x="7643834" y="2500306"/>
            <a:ext cx="428628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9" name="Přímá spojovací čára 28"/>
          <p:cNvCxnSpPr/>
          <p:nvPr/>
        </p:nvCxnSpPr>
        <p:spPr bwMode="auto">
          <a:xfrm rot="16200000" flipH="1">
            <a:off x="7858149" y="3357562"/>
            <a:ext cx="28575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Vývojový diagram: postup 30"/>
          <p:cNvSpPr/>
          <p:nvPr/>
        </p:nvSpPr>
        <p:spPr bwMode="auto">
          <a:xfrm>
            <a:off x="6929454" y="1785926"/>
            <a:ext cx="1857388" cy="500066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Generate seeds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Vývojový diagram: postup 31"/>
          <p:cNvSpPr/>
          <p:nvPr/>
        </p:nvSpPr>
        <p:spPr bwMode="auto">
          <a:xfrm>
            <a:off x="7286643" y="3500438"/>
            <a:ext cx="1643073" cy="42862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Classification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Vývojový diagram: postup 33"/>
          <p:cNvSpPr/>
          <p:nvPr/>
        </p:nvSpPr>
        <p:spPr bwMode="auto">
          <a:xfrm>
            <a:off x="7286643" y="4357694"/>
            <a:ext cx="1643074" cy="42862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Update</a:t>
            </a:r>
            <a:endParaRPr kumimoji="0" lang="cs-CZ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Vývojový diagram: alternativní postup 34"/>
          <p:cNvSpPr/>
          <p:nvPr/>
        </p:nvSpPr>
        <p:spPr>
          <a:xfrm>
            <a:off x="7000892" y="2714620"/>
            <a:ext cx="1714512" cy="5000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Until converge</a:t>
            </a:r>
            <a:endParaRPr lang="cs-CZ" dirty="0"/>
          </a:p>
        </p:txBody>
      </p:sp>
      <p:cxnSp>
        <p:nvCxnSpPr>
          <p:cNvPr id="38" name="Přímá spojovací čára 37"/>
          <p:cNvCxnSpPr/>
          <p:nvPr/>
        </p:nvCxnSpPr>
        <p:spPr bwMode="auto">
          <a:xfrm rot="16200000" flipH="1">
            <a:off x="7786710" y="4143380"/>
            <a:ext cx="428630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1" name="Přímá spojovací čára 40"/>
          <p:cNvCxnSpPr/>
          <p:nvPr/>
        </p:nvCxnSpPr>
        <p:spPr>
          <a:xfrm rot="16200000" flipH="1">
            <a:off x="6286511" y="4143379"/>
            <a:ext cx="1571636" cy="2"/>
          </a:xfrm>
          <a:prstGeom prst="line">
            <a:avLst/>
          </a:prstGeom>
          <a:ln w="25400"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ývojový diagram: postup 13"/>
          <p:cNvSpPr/>
          <p:nvPr/>
        </p:nvSpPr>
        <p:spPr bwMode="auto">
          <a:xfrm>
            <a:off x="7500958" y="3857628"/>
            <a:ext cx="1571636" cy="285752"/>
          </a:xfrm>
          <a:prstGeom prst="flowChartProcess">
            <a:avLst/>
          </a:prstGeom>
          <a:solidFill>
            <a:srgbClr val="A7F3AB"/>
          </a:solidFill>
          <a:ln w="2857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sing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/>
                <a:cs typeface="Arial"/>
              </a:rPr>
              <a:t>∆-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effectLst/>
                <a:latin typeface="Arial"/>
                <a:cs typeface="Arial"/>
              </a:rPr>
              <a:t>ineq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/>
                <a:cs typeface="Arial"/>
              </a:rPr>
              <a:t>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Improving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SortCluster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-LPCA (SC-LPCA)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Improving Accuracy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SortMeans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++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Results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1"/>
          <p:cNvSpPr txBox="1">
            <a:spLocks/>
          </p:cNvSpPr>
          <p:nvPr/>
        </p:nvSpPr>
        <p:spPr>
          <a:xfrm>
            <a:off x="285720" y="2928934"/>
            <a:ext cx="3571900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Observation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E</a:t>
            </a:r>
            <a:r>
              <a:rPr lang="en-US" sz="2600" noProof="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rror comes from poor selections of cluster centers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grpSp>
        <p:nvGrpSpPr>
          <p:cNvPr id="110" name="Skupina 109"/>
          <p:cNvGrpSpPr/>
          <p:nvPr/>
        </p:nvGrpSpPr>
        <p:grpSpPr>
          <a:xfrm>
            <a:off x="3824494" y="2513887"/>
            <a:ext cx="4336305" cy="2843939"/>
            <a:chOff x="1905192" y="3146773"/>
            <a:chExt cx="4336305" cy="2843939"/>
          </a:xfrm>
        </p:grpSpPr>
        <p:sp>
          <p:nvSpPr>
            <p:cNvPr id="50" name="AutoShape 52"/>
            <p:cNvSpPr>
              <a:spLocks noChangeArrowheads="1"/>
            </p:cNvSpPr>
            <p:nvPr/>
          </p:nvSpPr>
          <p:spPr bwMode="auto">
            <a:xfrm rot="1502940" flipH="1">
              <a:off x="1905192" y="4982777"/>
              <a:ext cx="1285884" cy="5116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 rot="21083997" flipH="1">
              <a:off x="2202288" y="4453729"/>
              <a:ext cx="884317" cy="41927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3" name="AutoShape 49"/>
            <p:cNvSpPr>
              <a:spLocks noChangeArrowheads="1"/>
            </p:cNvSpPr>
            <p:nvPr/>
          </p:nvSpPr>
          <p:spPr bwMode="auto">
            <a:xfrm rot="957801" flipH="1">
              <a:off x="4455571" y="3146773"/>
              <a:ext cx="1785926" cy="284393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LPCA Accuracy</a:t>
            </a:r>
            <a:endParaRPr lang="cs-CZ" dirty="0"/>
          </a:p>
        </p:txBody>
      </p:sp>
      <p:grpSp>
        <p:nvGrpSpPr>
          <p:cNvPr id="61" name="Skupina 60"/>
          <p:cNvGrpSpPr/>
          <p:nvPr/>
        </p:nvGrpSpPr>
        <p:grpSpPr>
          <a:xfrm>
            <a:off x="3919534" y="2653238"/>
            <a:ext cx="4367242" cy="2530897"/>
            <a:chOff x="2000232" y="3286124"/>
            <a:chExt cx="4367242" cy="2530897"/>
          </a:xfrm>
        </p:grpSpPr>
        <p:grpSp>
          <p:nvGrpSpPr>
            <p:cNvPr id="104" name="Skupina 103"/>
            <p:cNvGrpSpPr/>
            <p:nvPr/>
          </p:nvGrpSpPr>
          <p:grpSpPr>
            <a:xfrm>
              <a:off x="2000232" y="4429132"/>
              <a:ext cx="1081094" cy="1223970"/>
              <a:chOff x="2000232" y="4429132"/>
              <a:chExt cx="1081094" cy="1223970"/>
            </a:xfrm>
          </p:grpSpPr>
          <p:sp>
            <p:nvSpPr>
              <p:cNvPr id="42" name="Oval 96"/>
              <p:cNvSpPr>
                <a:spLocks noChangeArrowheads="1"/>
              </p:cNvSpPr>
              <p:nvPr/>
            </p:nvSpPr>
            <p:spPr bwMode="auto">
              <a:xfrm>
                <a:off x="2000232" y="5000636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3" name="Oval 97"/>
              <p:cNvSpPr>
                <a:spLocks noChangeArrowheads="1"/>
              </p:cNvSpPr>
              <p:nvPr/>
            </p:nvSpPr>
            <p:spPr bwMode="auto">
              <a:xfrm>
                <a:off x="2214546" y="4643446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" name="Oval 98"/>
              <p:cNvSpPr>
                <a:spLocks noChangeArrowheads="1"/>
              </p:cNvSpPr>
              <p:nvPr/>
            </p:nvSpPr>
            <p:spPr bwMode="auto">
              <a:xfrm>
                <a:off x="2571736" y="5072074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" name="Oval 99"/>
              <p:cNvSpPr>
                <a:spLocks noChangeArrowheads="1"/>
              </p:cNvSpPr>
              <p:nvPr/>
            </p:nvSpPr>
            <p:spPr bwMode="auto">
              <a:xfrm>
                <a:off x="2705088" y="4429132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" name="Oval 100"/>
              <p:cNvSpPr>
                <a:spLocks noChangeArrowheads="1"/>
              </p:cNvSpPr>
              <p:nvPr/>
            </p:nvSpPr>
            <p:spPr bwMode="auto">
              <a:xfrm>
                <a:off x="2928926" y="4643446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7" name="Oval 101"/>
              <p:cNvSpPr>
                <a:spLocks noChangeArrowheads="1"/>
              </p:cNvSpPr>
              <p:nvPr/>
            </p:nvSpPr>
            <p:spPr bwMode="auto">
              <a:xfrm>
                <a:off x="2319869" y="5232159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8" name="Oval 102"/>
              <p:cNvSpPr>
                <a:spLocks noChangeArrowheads="1"/>
              </p:cNvSpPr>
              <p:nvPr/>
            </p:nvSpPr>
            <p:spPr bwMode="auto">
              <a:xfrm>
                <a:off x="2928926" y="5500702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05" name="Skupina 104"/>
            <p:cNvGrpSpPr/>
            <p:nvPr/>
          </p:nvGrpSpPr>
          <p:grpSpPr>
            <a:xfrm>
              <a:off x="4491038" y="4965188"/>
              <a:ext cx="1366846" cy="851833"/>
              <a:chOff x="4491038" y="4965188"/>
              <a:chExt cx="1366846" cy="851833"/>
            </a:xfrm>
          </p:grpSpPr>
          <p:sp>
            <p:nvSpPr>
              <p:cNvPr id="21" name="Oval 122"/>
              <p:cNvSpPr>
                <a:spLocks noChangeArrowheads="1"/>
              </p:cNvSpPr>
              <p:nvPr/>
            </p:nvSpPr>
            <p:spPr bwMode="auto">
              <a:xfrm>
                <a:off x="4491038" y="5429264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Oval 123"/>
              <p:cNvSpPr>
                <a:spLocks noChangeArrowheads="1"/>
              </p:cNvSpPr>
              <p:nvPr/>
            </p:nvSpPr>
            <p:spPr bwMode="auto">
              <a:xfrm>
                <a:off x="4562476" y="4965188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Oval 125"/>
              <p:cNvSpPr>
                <a:spLocks noChangeArrowheads="1"/>
              </p:cNvSpPr>
              <p:nvPr/>
            </p:nvSpPr>
            <p:spPr bwMode="auto">
              <a:xfrm>
                <a:off x="4919666" y="5143512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Oval 127"/>
              <p:cNvSpPr>
                <a:spLocks noChangeArrowheads="1"/>
              </p:cNvSpPr>
              <p:nvPr/>
            </p:nvSpPr>
            <p:spPr bwMode="auto">
              <a:xfrm>
                <a:off x="5705484" y="5664621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" name="Oval 128"/>
              <p:cNvSpPr>
                <a:spLocks noChangeArrowheads="1"/>
              </p:cNvSpPr>
              <p:nvPr/>
            </p:nvSpPr>
            <p:spPr bwMode="auto">
              <a:xfrm>
                <a:off x="5491170" y="5429264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9" name="Skupina 58"/>
            <p:cNvGrpSpPr/>
            <p:nvPr/>
          </p:nvGrpSpPr>
          <p:grpSpPr>
            <a:xfrm>
              <a:off x="4929190" y="3286124"/>
              <a:ext cx="1438284" cy="2509854"/>
              <a:chOff x="4929190" y="3286124"/>
              <a:chExt cx="1438284" cy="2509854"/>
            </a:xfrm>
          </p:grpSpPr>
          <p:sp>
            <p:nvSpPr>
              <p:cNvPr id="28" name="Oval 114"/>
              <p:cNvSpPr>
                <a:spLocks noChangeArrowheads="1"/>
              </p:cNvSpPr>
              <p:nvPr/>
            </p:nvSpPr>
            <p:spPr bwMode="auto">
              <a:xfrm>
                <a:off x="5429256" y="3286124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" name="Oval 115"/>
              <p:cNvSpPr>
                <a:spLocks noChangeArrowheads="1"/>
              </p:cNvSpPr>
              <p:nvPr/>
            </p:nvSpPr>
            <p:spPr bwMode="auto">
              <a:xfrm>
                <a:off x="4929190" y="3429000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" name="Oval 118"/>
              <p:cNvSpPr>
                <a:spLocks noChangeArrowheads="1"/>
              </p:cNvSpPr>
              <p:nvPr/>
            </p:nvSpPr>
            <p:spPr bwMode="auto">
              <a:xfrm>
                <a:off x="5214942" y="5643578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" name="Oval 120"/>
              <p:cNvSpPr>
                <a:spLocks noChangeArrowheads="1"/>
              </p:cNvSpPr>
              <p:nvPr/>
            </p:nvSpPr>
            <p:spPr bwMode="auto">
              <a:xfrm>
                <a:off x="5286380" y="3786190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Oval 124"/>
              <p:cNvSpPr>
                <a:spLocks noChangeArrowheads="1"/>
              </p:cNvSpPr>
              <p:nvPr/>
            </p:nvSpPr>
            <p:spPr bwMode="auto">
              <a:xfrm>
                <a:off x="6215074" y="3929066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9" name="Oval 114"/>
              <p:cNvSpPr>
                <a:spLocks noChangeArrowheads="1"/>
              </p:cNvSpPr>
              <p:nvPr/>
            </p:nvSpPr>
            <p:spPr bwMode="auto">
              <a:xfrm>
                <a:off x="6000760" y="3357562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8" name="Oval 128"/>
              <p:cNvSpPr>
                <a:spLocks noChangeArrowheads="1"/>
              </p:cNvSpPr>
              <p:nvPr/>
            </p:nvSpPr>
            <p:spPr bwMode="auto">
              <a:xfrm>
                <a:off x="5776922" y="3643314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1" name="Zástupný symbol pro obsah 1"/>
          <p:cNvSpPr txBox="1">
            <a:spLocks/>
          </p:cNvSpPr>
          <p:nvPr/>
        </p:nvSpPr>
        <p:spPr>
          <a:xfrm>
            <a:off x="285720" y="1714488"/>
            <a:ext cx="646305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LPCA prone to stuck in local optimum</a:t>
            </a:r>
            <a:endParaRPr lang="en-US" sz="2800" dirty="0" smtClean="0">
              <a:solidFill>
                <a:srgbClr val="C00000"/>
              </a:solidFill>
              <a:latin typeface="Arial"/>
              <a:ea typeface="Kozuka Gothic Pro B" pitchFamily="34" charset="-128"/>
              <a:cs typeface="Arial"/>
            </a:endParaRPr>
          </a:p>
        </p:txBody>
      </p:sp>
      <p:grpSp>
        <p:nvGrpSpPr>
          <p:cNvPr id="103" name="Skupina 102"/>
          <p:cNvGrpSpPr/>
          <p:nvPr/>
        </p:nvGrpSpPr>
        <p:grpSpPr>
          <a:xfrm>
            <a:off x="4205286" y="3757082"/>
            <a:ext cx="2464694" cy="1010196"/>
            <a:chOff x="2285984" y="4389968"/>
            <a:chExt cx="2464694" cy="1010196"/>
          </a:xfrm>
        </p:grpSpPr>
        <p:sp>
          <p:nvSpPr>
            <p:cNvPr id="19" name="AutoShape 129"/>
            <p:cNvSpPr>
              <a:spLocks noChangeArrowheads="1"/>
            </p:cNvSpPr>
            <p:nvPr/>
          </p:nvSpPr>
          <p:spPr bwMode="auto">
            <a:xfrm flipH="1">
              <a:off x="4522078" y="4926024"/>
              <a:ext cx="228600" cy="21748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" name="AutoShape 25"/>
            <p:cNvSpPr>
              <a:spLocks noChangeArrowheads="1"/>
            </p:cNvSpPr>
            <p:nvPr/>
          </p:nvSpPr>
          <p:spPr bwMode="auto">
            <a:xfrm flipH="1">
              <a:off x="2663360" y="4389968"/>
              <a:ext cx="228600" cy="21748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 flipH="1">
              <a:off x="2285984" y="5182676"/>
              <a:ext cx="228600" cy="21748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109" name="Skupina 108"/>
          <p:cNvGrpSpPr/>
          <p:nvPr/>
        </p:nvGrpSpPr>
        <p:grpSpPr>
          <a:xfrm>
            <a:off x="4419600" y="3796246"/>
            <a:ext cx="3086120" cy="931868"/>
            <a:chOff x="2500298" y="4429132"/>
            <a:chExt cx="3086120" cy="931868"/>
          </a:xfrm>
        </p:grpSpPr>
        <p:sp>
          <p:nvSpPr>
            <p:cNvPr id="60" name="AutoShape 47"/>
            <p:cNvSpPr>
              <a:spLocks noChangeArrowheads="1"/>
            </p:cNvSpPr>
            <p:nvPr/>
          </p:nvSpPr>
          <p:spPr bwMode="auto">
            <a:xfrm flipH="1">
              <a:off x="5357818" y="4429132"/>
              <a:ext cx="228600" cy="21748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AutoShape 103"/>
            <p:cNvSpPr>
              <a:spLocks noChangeArrowheads="1"/>
            </p:cNvSpPr>
            <p:nvPr/>
          </p:nvSpPr>
          <p:spPr bwMode="auto">
            <a:xfrm flipH="1">
              <a:off x="2500298" y="5143512"/>
              <a:ext cx="228600" cy="21748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" name="AutoShape 130"/>
            <p:cNvSpPr>
              <a:spLocks noChangeArrowheads="1"/>
            </p:cNvSpPr>
            <p:nvPr/>
          </p:nvSpPr>
          <p:spPr bwMode="auto">
            <a:xfrm flipH="1">
              <a:off x="2554088" y="4500570"/>
              <a:ext cx="228600" cy="21748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6463050" cy="47525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Some heuristic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Farthest first 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Hochbaum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al. 85]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Sum based [Ha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 et al. 06]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-means++ [Arthur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Vassil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07]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Our approach:</a:t>
            </a:r>
            <a:r>
              <a:rPr lang="en-US" dirty="0" smtClean="0"/>
              <a:t> </a:t>
            </a:r>
            <a:r>
              <a:rPr lang="en-US" dirty="0" err="1" smtClean="0"/>
              <a:t>SortMeans</a:t>
            </a:r>
            <a:r>
              <a:rPr lang="en-US" dirty="0" smtClean="0"/>
              <a:t>++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Based on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-means++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Faster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of Seeds</a:t>
            </a:r>
            <a:endParaRPr lang="cs-CZ" dirty="0"/>
          </a:p>
        </p:txBody>
      </p:sp>
      <p:cxnSp>
        <p:nvCxnSpPr>
          <p:cNvPr id="4" name="Přímá spojovací čára 3"/>
          <p:cNvCxnSpPr>
            <a:stCxn id="7" idx="2"/>
            <a:endCxn id="10" idx="0"/>
          </p:cNvCxnSpPr>
          <p:nvPr/>
        </p:nvCxnSpPr>
        <p:spPr bwMode="auto">
          <a:xfrm rot="5400000">
            <a:off x="7643834" y="2500306"/>
            <a:ext cx="428628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" name="Přímá spojovací čára 4"/>
          <p:cNvCxnSpPr/>
          <p:nvPr/>
        </p:nvCxnSpPr>
        <p:spPr bwMode="auto">
          <a:xfrm rot="16200000" flipH="1">
            <a:off x="7858149" y="3357562"/>
            <a:ext cx="28575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Vývojový diagram: postup 6"/>
          <p:cNvSpPr/>
          <p:nvPr/>
        </p:nvSpPr>
        <p:spPr bwMode="auto">
          <a:xfrm>
            <a:off x="6929454" y="1785926"/>
            <a:ext cx="1857388" cy="500066"/>
          </a:xfrm>
          <a:prstGeom prst="flowChartProcess">
            <a:avLst/>
          </a:prstGeom>
          <a:solidFill>
            <a:srgbClr val="A7F3AB"/>
          </a:solidFill>
          <a:ln w="2857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Generate seeds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Vývojový diagram: postup 7"/>
          <p:cNvSpPr/>
          <p:nvPr/>
        </p:nvSpPr>
        <p:spPr bwMode="auto">
          <a:xfrm>
            <a:off x="7286643" y="3500438"/>
            <a:ext cx="1643073" cy="42862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Classification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Vývojový diagram: postup 8"/>
          <p:cNvSpPr/>
          <p:nvPr/>
        </p:nvSpPr>
        <p:spPr bwMode="auto">
          <a:xfrm>
            <a:off x="7286643" y="4357694"/>
            <a:ext cx="1643074" cy="42862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Update</a:t>
            </a:r>
            <a:endParaRPr kumimoji="0" lang="cs-CZ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7000892" y="2714620"/>
            <a:ext cx="1714512" cy="5000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Until converge</a:t>
            </a:r>
            <a:endParaRPr lang="cs-CZ" dirty="0"/>
          </a:p>
        </p:txBody>
      </p:sp>
      <p:sp>
        <p:nvSpPr>
          <p:cNvPr id="12" name="Vývojový diagram: postup 11"/>
          <p:cNvSpPr/>
          <p:nvPr/>
        </p:nvSpPr>
        <p:spPr bwMode="auto">
          <a:xfrm>
            <a:off x="7286643" y="5072072"/>
            <a:ext cx="1643074" cy="500066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Precompute distances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Přímá spojovací čára 14"/>
          <p:cNvCxnSpPr/>
          <p:nvPr/>
        </p:nvCxnSpPr>
        <p:spPr bwMode="auto">
          <a:xfrm rot="16200000" flipH="1">
            <a:off x="7893867" y="4250537"/>
            <a:ext cx="214316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Vývojový diagram: postup 17"/>
          <p:cNvSpPr/>
          <p:nvPr/>
        </p:nvSpPr>
        <p:spPr bwMode="auto">
          <a:xfrm>
            <a:off x="7500958" y="3857628"/>
            <a:ext cx="1571636" cy="285752"/>
          </a:xfrm>
          <a:prstGeom prst="flowChartProcess">
            <a:avLst/>
          </a:prstGeom>
          <a:solidFill>
            <a:srgbClr val="FFFFF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sing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/>
                <a:cs typeface="Arial"/>
              </a:rPr>
              <a:t>∆-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effectLst/>
                <a:latin typeface="Arial"/>
                <a:cs typeface="Arial"/>
              </a:rPr>
              <a:t>ineq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/>
                <a:cs typeface="Arial"/>
              </a:rPr>
              <a:t>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Přímá spojovací čára 19"/>
          <p:cNvCxnSpPr/>
          <p:nvPr/>
        </p:nvCxnSpPr>
        <p:spPr bwMode="auto">
          <a:xfrm rot="16200000" flipH="1">
            <a:off x="7858151" y="4929196"/>
            <a:ext cx="285749" cy="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Přímá spojovací čára 21"/>
          <p:cNvCxnSpPr/>
          <p:nvPr/>
        </p:nvCxnSpPr>
        <p:spPr>
          <a:xfrm rot="16200000" flipH="1">
            <a:off x="5893603" y="4536289"/>
            <a:ext cx="2357456" cy="1"/>
          </a:xfrm>
          <a:prstGeom prst="line">
            <a:avLst/>
          </a:prstGeom>
          <a:ln w="25400"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7158" y="1571612"/>
            <a:ext cx="8496944" cy="57150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Select initial seeds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SortMeans</a:t>
            </a:r>
            <a:r>
              <a:rPr lang="en-US" dirty="0" smtClean="0"/>
              <a:t>++</a:t>
            </a:r>
            <a:endParaRPr lang="cs-CZ" dirty="0"/>
          </a:p>
        </p:txBody>
      </p:sp>
      <p:sp>
        <p:nvSpPr>
          <p:cNvPr id="7" name="AutoShape 49"/>
          <p:cNvSpPr>
            <a:spLocks noChangeArrowheads="1"/>
          </p:cNvSpPr>
          <p:nvPr/>
        </p:nvSpPr>
        <p:spPr bwMode="auto">
          <a:xfrm flipH="1">
            <a:off x="2218416" y="2000240"/>
            <a:ext cx="4429156" cy="292895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1"/>
          <p:cNvSpPr>
            <a:spLocks noChangeArrowheads="1"/>
          </p:cNvSpPr>
          <p:nvPr/>
        </p:nvSpPr>
        <p:spPr bwMode="auto">
          <a:xfrm rot="2074467" flipH="1">
            <a:off x="4974420" y="1857829"/>
            <a:ext cx="1403148" cy="288529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auto">
          <a:xfrm rot="2489817" flipH="1">
            <a:off x="2065987" y="3651688"/>
            <a:ext cx="2672903" cy="121107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5" name="Skupina 164"/>
          <p:cNvGrpSpPr/>
          <p:nvPr/>
        </p:nvGrpSpPr>
        <p:grpSpPr>
          <a:xfrm>
            <a:off x="2285984" y="1961076"/>
            <a:ext cx="4357718" cy="3128564"/>
            <a:chOff x="2285984" y="2500306"/>
            <a:chExt cx="4357718" cy="3128564"/>
          </a:xfrm>
        </p:grpSpPr>
        <p:sp>
          <p:nvSpPr>
            <p:cNvPr id="162" name="AutoShape 51"/>
            <p:cNvSpPr>
              <a:spLocks noChangeArrowheads="1"/>
            </p:cNvSpPr>
            <p:nvPr/>
          </p:nvSpPr>
          <p:spPr bwMode="auto">
            <a:xfrm flipH="1">
              <a:off x="5500694" y="2500306"/>
              <a:ext cx="1143008" cy="135732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AutoShape 51"/>
            <p:cNvSpPr>
              <a:spLocks noChangeArrowheads="1"/>
            </p:cNvSpPr>
            <p:nvPr/>
          </p:nvSpPr>
          <p:spPr bwMode="auto">
            <a:xfrm rot="2493672" flipH="1">
              <a:off x="4357686" y="4450322"/>
              <a:ext cx="1403148" cy="117854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AutoShape 51"/>
            <p:cNvSpPr>
              <a:spLocks noChangeArrowheads="1"/>
            </p:cNvSpPr>
            <p:nvPr/>
          </p:nvSpPr>
          <p:spPr bwMode="auto">
            <a:xfrm flipH="1">
              <a:off x="2285984" y="3786190"/>
              <a:ext cx="1403148" cy="14287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357422" y="2143116"/>
            <a:ext cx="4152928" cy="2588578"/>
            <a:chOff x="2000232" y="3228443"/>
            <a:chExt cx="4152928" cy="2588578"/>
          </a:xfrm>
        </p:grpSpPr>
        <p:grpSp>
          <p:nvGrpSpPr>
            <p:cNvPr id="10" name="Skupina 103"/>
            <p:cNvGrpSpPr/>
            <p:nvPr/>
          </p:nvGrpSpPr>
          <p:grpSpPr>
            <a:xfrm>
              <a:off x="2000232" y="4429132"/>
              <a:ext cx="1214446" cy="1223970"/>
              <a:chOff x="2000232" y="4429132"/>
              <a:chExt cx="1214446" cy="1223970"/>
            </a:xfrm>
          </p:grpSpPr>
          <p:sp>
            <p:nvSpPr>
              <p:cNvPr id="24" name="Oval 96"/>
              <p:cNvSpPr>
                <a:spLocks noChangeArrowheads="1"/>
              </p:cNvSpPr>
              <p:nvPr/>
            </p:nvSpPr>
            <p:spPr bwMode="auto">
              <a:xfrm>
                <a:off x="2000232" y="5000636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Oval 97"/>
              <p:cNvSpPr>
                <a:spLocks noChangeArrowheads="1"/>
              </p:cNvSpPr>
              <p:nvPr/>
            </p:nvSpPr>
            <p:spPr bwMode="auto">
              <a:xfrm>
                <a:off x="2071670" y="4433365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Oval 99"/>
              <p:cNvSpPr>
                <a:spLocks noChangeArrowheads="1"/>
              </p:cNvSpPr>
              <p:nvPr/>
            </p:nvSpPr>
            <p:spPr bwMode="auto">
              <a:xfrm>
                <a:off x="2705088" y="4429132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Oval 100"/>
              <p:cNvSpPr>
                <a:spLocks noChangeArrowheads="1"/>
              </p:cNvSpPr>
              <p:nvPr/>
            </p:nvSpPr>
            <p:spPr bwMode="auto">
              <a:xfrm>
                <a:off x="3062278" y="4790555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Oval 101"/>
              <p:cNvSpPr>
                <a:spLocks noChangeArrowheads="1"/>
              </p:cNvSpPr>
              <p:nvPr/>
            </p:nvSpPr>
            <p:spPr bwMode="auto">
              <a:xfrm>
                <a:off x="2319869" y="5232159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Oval 102"/>
              <p:cNvSpPr>
                <a:spLocks noChangeArrowheads="1"/>
              </p:cNvSpPr>
              <p:nvPr/>
            </p:nvSpPr>
            <p:spPr bwMode="auto">
              <a:xfrm>
                <a:off x="2928926" y="5500702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Skupina 104"/>
            <p:cNvGrpSpPr/>
            <p:nvPr/>
          </p:nvGrpSpPr>
          <p:grpSpPr>
            <a:xfrm>
              <a:off x="4143372" y="4857760"/>
              <a:ext cx="1295408" cy="959261"/>
              <a:chOff x="4143372" y="4857760"/>
              <a:chExt cx="1295408" cy="959261"/>
            </a:xfrm>
          </p:grpSpPr>
          <p:sp>
            <p:nvSpPr>
              <p:cNvPr id="19" name="Oval 122"/>
              <p:cNvSpPr>
                <a:spLocks noChangeArrowheads="1"/>
              </p:cNvSpPr>
              <p:nvPr/>
            </p:nvSpPr>
            <p:spPr bwMode="auto">
              <a:xfrm>
                <a:off x="4143372" y="5643578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Oval 123"/>
              <p:cNvSpPr>
                <a:spLocks noChangeArrowheads="1"/>
              </p:cNvSpPr>
              <p:nvPr/>
            </p:nvSpPr>
            <p:spPr bwMode="auto">
              <a:xfrm>
                <a:off x="4572000" y="4857760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Oval 125"/>
              <p:cNvSpPr>
                <a:spLocks noChangeArrowheads="1"/>
              </p:cNvSpPr>
              <p:nvPr/>
            </p:nvSpPr>
            <p:spPr bwMode="auto">
              <a:xfrm>
                <a:off x="4857752" y="5147745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Oval 127"/>
              <p:cNvSpPr>
                <a:spLocks noChangeArrowheads="1"/>
              </p:cNvSpPr>
              <p:nvPr/>
            </p:nvSpPr>
            <p:spPr bwMode="auto">
              <a:xfrm>
                <a:off x="4883011" y="5664621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Oval 128"/>
              <p:cNvSpPr>
                <a:spLocks noChangeArrowheads="1"/>
              </p:cNvSpPr>
              <p:nvPr/>
            </p:nvSpPr>
            <p:spPr bwMode="auto">
              <a:xfrm>
                <a:off x="5286380" y="5514459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Skupina 151"/>
            <p:cNvGrpSpPr/>
            <p:nvPr/>
          </p:nvGrpSpPr>
          <p:grpSpPr>
            <a:xfrm>
              <a:off x="5357818" y="3228443"/>
              <a:ext cx="795342" cy="1009656"/>
              <a:chOff x="5357818" y="3228443"/>
              <a:chExt cx="795342" cy="1009656"/>
            </a:xfrm>
          </p:grpSpPr>
          <p:sp>
            <p:nvSpPr>
              <p:cNvPr id="13" name="Oval 114"/>
              <p:cNvSpPr>
                <a:spLocks noChangeArrowheads="1"/>
              </p:cNvSpPr>
              <p:nvPr/>
            </p:nvSpPr>
            <p:spPr bwMode="auto">
              <a:xfrm>
                <a:off x="5357818" y="3228443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Oval 118"/>
              <p:cNvSpPr>
                <a:spLocks noChangeArrowheads="1"/>
              </p:cNvSpPr>
              <p:nvPr/>
            </p:nvSpPr>
            <p:spPr bwMode="auto">
              <a:xfrm>
                <a:off x="5929322" y="3657071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Oval 120"/>
              <p:cNvSpPr>
                <a:spLocks noChangeArrowheads="1"/>
              </p:cNvSpPr>
              <p:nvPr/>
            </p:nvSpPr>
            <p:spPr bwMode="auto">
              <a:xfrm>
                <a:off x="5357818" y="3929066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Oval 124"/>
              <p:cNvSpPr>
                <a:spLocks noChangeArrowheads="1"/>
              </p:cNvSpPr>
              <p:nvPr/>
            </p:nvSpPr>
            <p:spPr bwMode="auto">
              <a:xfrm>
                <a:off x="5857884" y="4085699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Oval 114"/>
              <p:cNvSpPr>
                <a:spLocks noChangeArrowheads="1"/>
              </p:cNvSpPr>
              <p:nvPr/>
            </p:nvSpPr>
            <p:spPr bwMode="auto">
              <a:xfrm>
                <a:off x="6000760" y="3228443"/>
                <a:ext cx="152400" cy="152400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3" name="AutoShape 25"/>
          <p:cNvSpPr>
            <a:spLocks noChangeArrowheads="1"/>
          </p:cNvSpPr>
          <p:nvPr/>
        </p:nvSpPr>
        <p:spPr bwMode="auto">
          <a:xfrm flipH="1">
            <a:off x="3035178" y="3307640"/>
            <a:ext cx="228600" cy="2174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47"/>
          <p:cNvSpPr>
            <a:spLocks noChangeArrowheads="1"/>
          </p:cNvSpPr>
          <p:nvPr/>
        </p:nvSpPr>
        <p:spPr bwMode="auto">
          <a:xfrm flipH="1">
            <a:off x="5200656" y="4539734"/>
            <a:ext cx="228600" cy="2174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130"/>
          <p:cNvSpPr>
            <a:spLocks noChangeArrowheads="1"/>
          </p:cNvSpPr>
          <p:nvPr/>
        </p:nvSpPr>
        <p:spPr bwMode="auto">
          <a:xfrm flipH="1">
            <a:off x="5674782" y="2786058"/>
            <a:ext cx="228600" cy="2174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5" name="Skupina 144"/>
          <p:cNvGrpSpPr/>
          <p:nvPr/>
        </p:nvGrpSpPr>
        <p:grpSpPr>
          <a:xfrm>
            <a:off x="2487503" y="3390713"/>
            <a:ext cx="954284" cy="1024662"/>
            <a:chOff x="2487503" y="3390713"/>
            <a:chExt cx="954284" cy="1024662"/>
          </a:xfrm>
        </p:grpSpPr>
        <p:cxnSp>
          <p:nvCxnSpPr>
            <p:cNvPr id="40" name="Přímá spojovací čára 39"/>
            <p:cNvCxnSpPr>
              <a:stCxn id="25" idx="6"/>
              <a:endCxn id="33" idx="4"/>
            </p:cNvCxnSpPr>
            <p:nvPr/>
          </p:nvCxnSpPr>
          <p:spPr>
            <a:xfrm flipV="1">
              <a:off x="2581260" y="3390713"/>
              <a:ext cx="453918" cy="3352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ovací čára 41"/>
            <p:cNvCxnSpPr>
              <a:stCxn id="24" idx="7"/>
              <a:endCxn id="33" idx="3"/>
            </p:cNvCxnSpPr>
            <p:nvPr/>
          </p:nvCxnSpPr>
          <p:spPr>
            <a:xfrm rot="5400000" flipH="1" flipV="1">
              <a:off x="2576920" y="3435711"/>
              <a:ext cx="412500" cy="59133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ovací čára 44"/>
            <p:cNvCxnSpPr>
              <a:stCxn id="29" idx="0"/>
              <a:endCxn id="33" idx="3"/>
            </p:cNvCxnSpPr>
            <p:nvPr/>
          </p:nvCxnSpPr>
          <p:spPr>
            <a:xfrm rot="5400000" flipH="1" flipV="1">
              <a:off x="2605196" y="3673191"/>
              <a:ext cx="621705" cy="32557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ovací čára 49"/>
            <p:cNvCxnSpPr>
              <a:stCxn id="30" idx="0"/>
              <a:endCxn id="33" idx="2"/>
            </p:cNvCxnSpPr>
            <p:nvPr/>
          </p:nvCxnSpPr>
          <p:spPr>
            <a:xfrm rot="16200000" flipV="1">
              <a:off x="2846094" y="3899152"/>
              <a:ext cx="890248" cy="1421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ovací čára 52"/>
            <p:cNvCxnSpPr>
              <a:stCxn id="28" idx="1"/>
              <a:endCxn id="33" idx="2"/>
            </p:cNvCxnSpPr>
            <p:nvPr/>
          </p:nvCxnSpPr>
          <p:spPr>
            <a:xfrm rot="16200000" flipV="1">
              <a:off x="3229744" y="3515503"/>
              <a:ext cx="202419" cy="22166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Skupina 143"/>
          <p:cNvGrpSpPr/>
          <p:nvPr/>
        </p:nvGrpSpPr>
        <p:grpSpPr>
          <a:xfrm>
            <a:off x="3263778" y="2219316"/>
            <a:ext cx="3116490" cy="2382296"/>
            <a:chOff x="3263778" y="2219316"/>
            <a:chExt cx="3116490" cy="2382296"/>
          </a:xfrm>
        </p:grpSpPr>
        <p:cxnSp>
          <p:nvCxnSpPr>
            <p:cNvPr id="59" name="Přímá spojovací čára 58"/>
            <p:cNvCxnSpPr>
              <a:stCxn id="20" idx="1"/>
              <a:endCxn id="33" idx="1"/>
            </p:cNvCxnSpPr>
            <p:nvPr/>
          </p:nvCxnSpPr>
          <p:spPr>
            <a:xfrm rot="16200000" flipV="1">
              <a:off x="3905624" y="2748867"/>
              <a:ext cx="404038" cy="168773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ovací čára 60"/>
            <p:cNvCxnSpPr>
              <a:stCxn id="21" idx="1"/>
              <a:endCxn id="33" idx="1"/>
            </p:cNvCxnSpPr>
            <p:nvPr/>
          </p:nvCxnSpPr>
          <p:spPr>
            <a:xfrm rot="16200000" flipV="1">
              <a:off x="3903508" y="2750984"/>
              <a:ext cx="694023" cy="197348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ovací čára 64"/>
            <p:cNvCxnSpPr>
              <a:stCxn id="33" idx="1"/>
              <a:endCxn id="22" idx="1"/>
            </p:cNvCxnSpPr>
            <p:nvPr/>
          </p:nvCxnSpPr>
          <p:spPr>
            <a:xfrm>
              <a:off x="3263778" y="3390713"/>
              <a:ext cx="1998741" cy="121089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ovací čára 66"/>
            <p:cNvCxnSpPr>
              <a:stCxn id="33" idx="1"/>
              <a:endCxn id="23" idx="1"/>
            </p:cNvCxnSpPr>
            <p:nvPr/>
          </p:nvCxnSpPr>
          <p:spPr>
            <a:xfrm>
              <a:off x="3263778" y="3390713"/>
              <a:ext cx="2402110" cy="106073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ovací čára 68"/>
            <p:cNvCxnSpPr>
              <a:stCxn id="33" idx="1"/>
              <a:endCxn id="17" idx="2"/>
            </p:cNvCxnSpPr>
            <p:nvPr/>
          </p:nvCxnSpPr>
          <p:spPr>
            <a:xfrm flipV="1">
              <a:off x="3263778" y="3076572"/>
              <a:ext cx="2951296" cy="31414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ovací čára 70"/>
            <p:cNvCxnSpPr>
              <a:stCxn id="33" idx="1"/>
              <a:endCxn id="16" idx="2"/>
            </p:cNvCxnSpPr>
            <p:nvPr/>
          </p:nvCxnSpPr>
          <p:spPr>
            <a:xfrm flipV="1">
              <a:off x="3263778" y="2919939"/>
              <a:ext cx="2451230" cy="47077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ovací čára 72"/>
            <p:cNvCxnSpPr>
              <a:stCxn id="33" idx="1"/>
              <a:endCxn id="15" idx="2"/>
            </p:cNvCxnSpPr>
            <p:nvPr/>
          </p:nvCxnSpPr>
          <p:spPr>
            <a:xfrm flipV="1">
              <a:off x="3263778" y="2647944"/>
              <a:ext cx="3022734" cy="74276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ovací čára 74"/>
            <p:cNvCxnSpPr>
              <a:stCxn id="33" idx="1"/>
              <a:endCxn id="13" idx="2"/>
            </p:cNvCxnSpPr>
            <p:nvPr/>
          </p:nvCxnSpPr>
          <p:spPr>
            <a:xfrm flipV="1">
              <a:off x="3263778" y="2219316"/>
              <a:ext cx="2451230" cy="11713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ovací čára 76"/>
            <p:cNvCxnSpPr>
              <a:stCxn id="33" idx="1"/>
              <a:endCxn id="18" idx="3"/>
            </p:cNvCxnSpPr>
            <p:nvPr/>
          </p:nvCxnSpPr>
          <p:spPr>
            <a:xfrm flipV="1">
              <a:off x="3263778" y="2273198"/>
              <a:ext cx="3116490" cy="11175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Skupina 148"/>
          <p:cNvGrpSpPr/>
          <p:nvPr/>
        </p:nvGrpSpPr>
        <p:grpSpPr>
          <a:xfrm>
            <a:off x="5059272" y="3003544"/>
            <a:ext cx="660498" cy="1598067"/>
            <a:chOff x="5059272" y="3003544"/>
            <a:chExt cx="660498" cy="1598067"/>
          </a:xfrm>
        </p:grpSpPr>
        <p:cxnSp>
          <p:nvCxnSpPr>
            <p:cNvPr id="93" name="Přímá spojovací čára 92"/>
            <p:cNvCxnSpPr>
              <a:stCxn id="38" idx="3"/>
              <a:endCxn id="20" idx="7"/>
            </p:cNvCxnSpPr>
            <p:nvPr/>
          </p:nvCxnSpPr>
          <p:spPr>
            <a:xfrm rot="5400000">
              <a:off x="4993254" y="3069564"/>
              <a:ext cx="791206" cy="65916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ovací čára 94"/>
            <p:cNvCxnSpPr>
              <a:stCxn id="38" idx="3"/>
              <a:endCxn id="21" idx="7"/>
            </p:cNvCxnSpPr>
            <p:nvPr/>
          </p:nvCxnSpPr>
          <p:spPr>
            <a:xfrm rot="5400000">
              <a:off x="4991138" y="3357432"/>
              <a:ext cx="1081191" cy="3734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ovací čára 96"/>
            <p:cNvCxnSpPr>
              <a:stCxn id="38" idx="3"/>
              <a:endCxn id="22" idx="7"/>
            </p:cNvCxnSpPr>
            <p:nvPr/>
          </p:nvCxnSpPr>
          <p:spPr>
            <a:xfrm rot="5400000">
              <a:off x="4745329" y="3628499"/>
              <a:ext cx="1598067" cy="34815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ovací čára 98"/>
            <p:cNvCxnSpPr>
              <a:stCxn id="38" idx="3"/>
              <a:endCxn id="23" idx="0"/>
            </p:cNvCxnSpPr>
            <p:nvPr/>
          </p:nvCxnSpPr>
          <p:spPr>
            <a:xfrm rot="16200000" flipH="1">
              <a:off x="5006312" y="3715673"/>
              <a:ext cx="1425587" cy="13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Skupina 147"/>
          <p:cNvGrpSpPr/>
          <p:nvPr/>
        </p:nvGrpSpPr>
        <p:grpSpPr>
          <a:xfrm>
            <a:off x="5789082" y="2295515"/>
            <a:ext cx="645069" cy="727175"/>
            <a:chOff x="5789082" y="2295515"/>
            <a:chExt cx="645069" cy="727175"/>
          </a:xfrm>
        </p:grpSpPr>
        <p:cxnSp>
          <p:nvCxnSpPr>
            <p:cNvPr id="101" name="Přímá spojovací čára 100"/>
            <p:cNvCxnSpPr>
              <a:stCxn id="38" idx="1"/>
              <a:endCxn id="17" idx="1"/>
            </p:cNvCxnSpPr>
            <p:nvPr/>
          </p:nvCxnSpPr>
          <p:spPr>
            <a:xfrm>
              <a:off x="5903382" y="2869131"/>
              <a:ext cx="334010" cy="1535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ovací čára 102"/>
            <p:cNvCxnSpPr>
              <a:stCxn id="13" idx="4"/>
              <a:endCxn id="38" idx="0"/>
            </p:cNvCxnSpPr>
            <p:nvPr/>
          </p:nvCxnSpPr>
          <p:spPr>
            <a:xfrm rot="5400000">
              <a:off x="5544874" y="2539724"/>
              <a:ext cx="490542" cy="21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ovací čára 104"/>
            <p:cNvCxnSpPr>
              <a:stCxn id="18" idx="4"/>
              <a:endCxn id="38" idx="1"/>
            </p:cNvCxnSpPr>
            <p:nvPr/>
          </p:nvCxnSpPr>
          <p:spPr>
            <a:xfrm rot="5400000">
              <a:off x="5881959" y="2316939"/>
              <a:ext cx="573615" cy="53076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ovací čára 106"/>
            <p:cNvCxnSpPr>
              <a:stCxn id="15" idx="3"/>
              <a:endCxn id="38" idx="1"/>
            </p:cNvCxnSpPr>
            <p:nvPr/>
          </p:nvCxnSpPr>
          <p:spPr>
            <a:xfrm rot="5400000">
              <a:off x="6022454" y="2582754"/>
              <a:ext cx="167305" cy="4054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0" name="Přímá spojovací čára 149"/>
          <p:cNvCxnSpPr>
            <a:stCxn id="33" idx="2"/>
            <a:endCxn id="19" idx="1"/>
          </p:cNvCxnSpPr>
          <p:nvPr/>
        </p:nvCxnSpPr>
        <p:spPr>
          <a:xfrm rot="16200000" flipH="1">
            <a:off x="3343778" y="3401467"/>
            <a:ext cx="1055442" cy="13027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Skupina 160"/>
          <p:cNvGrpSpPr/>
          <p:nvPr/>
        </p:nvGrpSpPr>
        <p:grpSpPr>
          <a:xfrm>
            <a:off x="4652962" y="3924832"/>
            <a:ext cx="1012927" cy="709619"/>
            <a:chOff x="4652962" y="3924832"/>
            <a:chExt cx="1012927" cy="709619"/>
          </a:xfrm>
        </p:grpSpPr>
        <p:cxnSp>
          <p:nvCxnSpPr>
            <p:cNvPr id="154" name="Přímá spojovací čára 153"/>
            <p:cNvCxnSpPr>
              <a:stCxn id="36" idx="0"/>
              <a:endCxn id="21" idx="4"/>
            </p:cNvCxnSpPr>
            <p:nvPr/>
          </p:nvCxnSpPr>
          <p:spPr>
            <a:xfrm rot="16200000" flipV="1">
              <a:off x="5140591" y="4365369"/>
              <a:ext cx="324916" cy="2381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Přímá spojovací čára 155"/>
            <p:cNvCxnSpPr>
              <a:stCxn id="20" idx="4"/>
              <a:endCxn id="36" idx="0"/>
            </p:cNvCxnSpPr>
            <p:nvPr/>
          </p:nvCxnSpPr>
          <p:spPr>
            <a:xfrm rot="16200000" flipH="1">
              <a:off x="4852723" y="4077500"/>
              <a:ext cx="614901" cy="30956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Přímá spojovací čára 157"/>
            <p:cNvCxnSpPr>
              <a:stCxn id="23" idx="3"/>
              <a:endCxn id="36" idx="1"/>
            </p:cNvCxnSpPr>
            <p:nvPr/>
          </p:nvCxnSpPr>
          <p:spPr>
            <a:xfrm rot="5400000">
              <a:off x="5515776" y="4472694"/>
              <a:ext cx="63593" cy="23663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Přímá spojovací čára 159"/>
            <p:cNvCxnSpPr>
              <a:stCxn id="19" idx="6"/>
              <a:endCxn id="36" idx="4"/>
            </p:cNvCxnSpPr>
            <p:nvPr/>
          </p:nvCxnSpPr>
          <p:spPr>
            <a:xfrm flipV="1">
              <a:off x="4652962" y="4622807"/>
              <a:ext cx="547694" cy="1164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Skupina 166"/>
          <p:cNvGrpSpPr/>
          <p:nvPr/>
        </p:nvGrpSpPr>
        <p:grpSpPr>
          <a:xfrm>
            <a:off x="2021748" y="2318266"/>
            <a:ext cx="3653034" cy="2214578"/>
            <a:chOff x="2021748" y="2318266"/>
            <a:chExt cx="3653034" cy="2214578"/>
          </a:xfrm>
        </p:grpSpPr>
        <p:cxnSp>
          <p:nvCxnSpPr>
            <p:cNvPr id="81" name="Přímá spojovací čára 80"/>
            <p:cNvCxnSpPr>
              <a:stCxn id="33" idx="1"/>
              <a:endCxn id="38" idx="4"/>
            </p:cNvCxnSpPr>
            <p:nvPr/>
          </p:nvCxnSpPr>
          <p:spPr>
            <a:xfrm flipV="1">
              <a:off x="3263778" y="2869131"/>
              <a:ext cx="2411004" cy="521582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ovací čára 83"/>
            <p:cNvCxnSpPr>
              <a:endCxn id="33" idx="2"/>
            </p:cNvCxnSpPr>
            <p:nvPr/>
          </p:nvCxnSpPr>
          <p:spPr>
            <a:xfrm rot="16200000" flipV="1">
              <a:off x="2840714" y="3904532"/>
              <a:ext cx="907004" cy="14819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blouk 165"/>
            <p:cNvSpPr/>
            <p:nvPr/>
          </p:nvSpPr>
          <p:spPr>
            <a:xfrm>
              <a:off x="2021748" y="2318266"/>
              <a:ext cx="2214578" cy="2214578"/>
            </a:xfrm>
            <a:prstGeom prst="arc">
              <a:avLst>
                <a:gd name="adj1" fmla="val 19824791"/>
                <a:gd name="adj2" fmla="val 5689227"/>
              </a:avLst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2" name="Zástupný symbol pro obsah 1"/>
          <p:cNvSpPr txBox="1">
            <a:spLocks/>
          </p:cNvSpPr>
          <p:nvPr/>
        </p:nvSpPr>
        <p:spPr>
          <a:xfrm>
            <a:off x="467544" y="5006199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Select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1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st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seed at random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174" name="Zástupný symbol pro obsah 1"/>
          <p:cNvSpPr txBox="1">
            <a:spLocks/>
          </p:cNvSpPr>
          <p:nvPr/>
        </p:nvSpPr>
        <p:spPr>
          <a:xfrm>
            <a:off x="594942" y="5151456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Take 2</a:t>
            </a:r>
            <a:r>
              <a:rPr lang="en-US" sz="2800" baseline="300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nd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 seed with probability equal distances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173" name="Zástupný symbol pro obsah 1"/>
          <p:cNvSpPr txBox="1">
            <a:spLocks/>
          </p:cNvSpPr>
          <p:nvPr/>
        </p:nvSpPr>
        <p:spPr>
          <a:xfrm>
            <a:off x="722340" y="5296713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Recluster using ∆-inequality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175" name="Zástupný symbol pro obsah 1"/>
          <p:cNvSpPr txBox="1">
            <a:spLocks/>
          </p:cNvSpPr>
          <p:nvPr/>
        </p:nvSpPr>
        <p:spPr>
          <a:xfrm>
            <a:off x="849738" y="5441970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Take 3</a:t>
            </a:r>
            <a:r>
              <a:rPr lang="en-US" sz="2800" baseline="300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rd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 seed with probability equal distances</a:t>
            </a:r>
          </a:p>
        </p:txBody>
      </p:sp>
      <p:sp>
        <p:nvSpPr>
          <p:cNvPr id="74" name="Zástupný symbol pro obsah 1"/>
          <p:cNvSpPr txBox="1">
            <a:spLocks/>
          </p:cNvSpPr>
          <p:nvPr/>
        </p:nvSpPr>
        <p:spPr>
          <a:xfrm>
            <a:off x="1002138" y="5594370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Recluster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  <p:bldP spid="5" grpId="0" animBg="1"/>
      <p:bldP spid="5" grpId="1" animBg="1"/>
      <p:bldP spid="33" grpId="0" animBg="1"/>
      <p:bldP spid="36" grpId="0" animBg="1"/>
      <p:bldP spid="38" grpId="0" animBg="1"/>
      <p:bldP spid="172" grpId="0"/>
      <p:bldP spid="172" grpId="1"/>
      <p:bldP spid="174" grpId="0"/>
      <p:bldP spid="174" grpId="1"/>
      <p:bldP spid="173" grpId="0"/>
      <p:bldP spid="173" grpId="1"/>
      <p:bldP spid="175" grpId="0"/>
      <p:bldP spid="175" grpId="1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5572140"/>
            <a:ext cx="8496944" cy="500066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Need to compress large data set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Objective</a:t>
            </a:r>
            <a:endParaRPr lang="zh-TW" alt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8662" y="1500174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ea typeface="Kozuka Gothic Pro B"/>
                <a:cs typeface="Arial" pitchFamily="34" charset="0"/>
              </a:rPr>
              <a:t>Precomputed Radiance Transfer (PRT)</a:t>
            </a:r>
            <a:endParaRPr lang="cs-CZ" sz="2000" dirty="0">
              <a:latin typeface="Arial" pitchFamily="34" charset="0"/>
              <a:ea typeface="Kozuka Gothic Pro B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23306"/>
            <a:ext cx="3881186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4499992" y="150017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ea typeface="Kozuka Gothic Pro B"/>
                <a:cs typeface="Arial" pitchFamily="34" charset="0"/>
              </a:rPr>
              <a:t>Bidirectional Texture Function (BTF) compression</a:t>
            </a:r>
            <a:endParaRPr lang="cs-CZ" sz="2000" dirty="0">
              <a:latin typeface="Arial" pitchFamily="34" charset="0"/>
              <a:ea typeface="Kozuka Gothic Pro B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38476" y="529514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itchFamily="34" charset="0"/>
                <a:ea typeface="Kozuka Gothic Pro B"/>
                <a:cs typeface="Arial" pitchFamily="34" charset="0"/>
              </a:rPr>
              <a:t>Image courtesy of </a:t>
            </a:r>
            <a:r>
              <a:rPr lang="cs-CZ" sz="1200" dirty="0" err="1" smtClean="0">
                <a:latin typeface="Arial" pitchFamily="34" charset="0"/>
                <a:ea typeface="Kozuka Gothic Pro B"/>
                <a:cs typeface="Arial" pitchFamily="34" charset="0"/>
              </a:rPr>
              <a:t>Hongzhi</a:t>
            </a:r>
            <a:r>
              <a:rPr lang="cs-CZ" sz="1200" dirty="0" smtClean="0">
                <a:latin typeface="Arial" pitchFamily="34" charset="0"/>
                <a:ea typeface="Kozuka Gothic Pro B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ea typeface="Kozuka Gothic Pro B"/>
                <a:cs typeface="Arial" pitchFamily="34" charset="0"/>
              </a:rPr>
              <a:t>Wu</a:t>
            </a:r>
            <a:endParaRPr lang="cs-CZ" sz="1200" dirty="0">
              <a:latin typeface="Arial" pitchFamily="34" charset="0"/>
              <a:ea typeface="Kozuka Gothic Pro B"/>
              <a:cs typeface="Arial" pitchFamily="34" charset="0"/>
            </a:endParaRPr>
          </a:p>
        </p:txBody>
      </p:sp>
      <p:pic>
        <p:nvPicPr>
          <p:cNvPr id="21" name="Picture 7" descr="D:\Dizertacni projekt\2011\PG\doc\presentation\imgs\disney_gra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736" y="2223306"/>
            <a:ext cx="3060000" cy="306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Improving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SortCluster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-LPCA (SC-LPCA)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Improving Accuracy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SortMeans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++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Results</a:t>
            </a:r>
            <a:endParaRPr lang="cs-CZ" sz="40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144358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Evaluate method with different parameters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Scalability with the subspace dimension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cs-CZ" dirty="0"/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285720" y="5500702"/>
            <a:ext cx="864399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More than 5x speed-up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pic>
        <p:nvPicPr>
          <p:cNvPr id="10" name="Picture 7" descr="D:\Dizertacni projekt\2011\PG\doc\presentation\imgs\disney_gra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786058"/>
            <a:ext cx="2428892" cy="2428892"/>
          </a:xfrm>
          <a:prstGeom prst="rect">
            <a:avLst/>
          </a:prstGeom>
          <a:noFill/>
        </p:spPr>
      </p:pic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879485" y="2699402"/>
          <a:ext cx="4549771" cy="2729862"/>
        </p:xfrm>
        <a:graphic>
          <a:graphicData uri="http://schemas.openxmlformats.org/presentationml/2006/ole">
            <p:oleObj spid="_x0000_s9221" name="Acrobat Document" r:id="rId5" imgW="3060000" imgH="18316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350" y="4500570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14886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Did several iterations of (SC)LPCA up to 24 basis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Performance</a:t>
            </a:r>
            <a:endParaRPr lang="cs-CZ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428596" y="2220921"/>
          <a:ext cx="8229600" cy="2072640"/>
        </p:xfrm>
        <a:graphic>
          <a:graphicData uri="http://schemas.openxmlformats.org/drawingml/2006/table">
            <a:tbl>
              <a:tblPr/>
              <a:tblGrid>
                <a:gridCol w="1371600"/>
                <a:gridCol w="1330325"/>
                <a:gridCol w="1425575"/>
                <a:gridCol w="1363663"/>
                <a:gridCol w="1362075"/>
                <a:gridCol w="1376362"/>
              </a:tblGrid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Model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Vertices [#]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LPCA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SC-LPCA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Speed Up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PRT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Horse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67.6k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3h 48m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11m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20.3x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22.5 s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Dragon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57.5k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3h 1m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28m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6.4x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25.5 s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Buddha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85.2k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4h 38m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50m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5.6x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31.6 s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Disney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106.3k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5h 50m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1h 8m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5.1x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46.5 s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5834082" y="2143116"/>
            <a:ext cx="1524000" cy="2214578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kumimoji="0" lang="zh-TW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D:\Dizertacni projekt\2011\PG\doc\data\imgs\horse\horseComplete3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500" y="4500570"/>
            <a:ext cx="1662112" cy="1662112"/>
          </a:xfrm>
          <a:prstGeom prst="rect">
            <a:avLst/>
          </a:prstGeom>
          <a:noFill/>
        </p:spPr>
      </p:pic>
      <p:pic>
        <p:nvPicPr>
          <p:cNvPr id="8197" name="Picture 5" descr="D:\Dizertacni projekt\2011\PG\doc\data\imgs\dragon\dragonComplete3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8450" y="4500570"/>
            <a:ext cx="1662112" cy="1662112"/>
          </a:xfrm>
          <a:prstGeom prst="rect">
            <a:avLst/>
          </a:prstGeom>
          <a:noFill/>
        </p:spPr>
      </p:pic>
      <p:pic>
        <p:nvPicPr>
          <p:cNvPr id="8198" name="Picture 6" descr="D:\Dizertacni projekt\2011\PG\doc\data\imgs\happy\happyComplete3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4400" y="4500570"/>
            <a:ext cx="1662112" cy="1662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571868" y="2071678"/>
          <a:ext cx="5500726" cy="3300436"/>
        </p:xfrm>
        <a:graphic>
          <a:graphicData uri="http://schemas.openxmlformats.org/presentationml/2006/ole">
            <p:oleObj spid="_x0000_s10242" name="Acrobat Document" r:id="rId4" imgW="3060000" imgH="1831680" progId="AcroExch.Document.7">
              <p:embed/>
            </p:oleObj>
          </a:graphicData>
        </a:graphic>
      </p:graphicFrame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8606190" cy="6577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Latency and accuracy of seeding </a:t>
            </a:r>
            <a:r>
              <a:rPr lang="en-US" dirty="0" err="1" smtClean="0"/>
              <a:t>algs</a:t>
            </a:r>
            <a:r>
              <a:rPr lang="en-US" dirty="0" smtClean="0"/>
              <a:t>: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Accuracy</a:t>
            </a:r>
            <a:endParaRPr lang="cs-CZ" dirty="0"/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323528" y="4786322"/>
            <a:ext cx="8496944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Our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SortMeans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++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Generally lowest error &amp; fast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Improve performance of SC-LPCA !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699793"/>
            <a:ext cx="3000396" cy="14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2090" y="1571612"/>
            <a:ext cx="6463050" cy="18002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SC-LPCA (accelerated LPCA)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Avoid unnecessary distance comp.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Speed-up of 5 to 20 on our PRT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Without changing output 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cs-CZ" dirty="0"/>
          </a:p>
        </p:txBody>
      </p:sp>
      <p:sp>
        <p:nvSpPr>
          <p:cNvPr id="19" name="Zástupný symbol pro obsah 1"/>
          <p:cNvSpPr txBox="1">
            <a:spLocks/>
          </p:cNvSpPr>
          <p:nvPr/>
        </p:nvSpPr>
        <p:spPr>
          <a:xfrm>
            <a:off x="252090" y="3429000"/>
            <a:ext cx="6643734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Arial"/>
              </a:rPr>
              <a:t>Improve accuracy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Arial"/>
              </a:rPr>
              <a:t>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Arial"/>
              </a:rPr>
              <a:t>SortMeans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Arial"/>
              </a:rPr>
              <a:t>++)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 Condensed Extra Bold" pitchFamily="34" charset="0"/>
              <a:ea typeface="Kozuka Gothic Pro B" pitchFamily="34" charset="-128"/>
              <a:cs typeface="Arial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 accurate data approximation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20" name="Zástupný symbol pro obsah 1"/>
          <p:cNvSpPr txBox="1">
            <a:spLocks/>
          </p:cNvSpPr>
          <p:nvPr/>
        </p:nvSpPr>
        <p:spPr>
          <a:xfrm>
            <a:off x="252090" y="4653706"/>
            <a:ext cx="646305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Future work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Test on other CG data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GPU acceleration</a:t>
            </a:r>
          </a:p>
        </p:txBody>
      </p:sp>
      <p:cxnSp>
        <p:nvCxnSpPr>
          <p:cNvPr id="32" name="Přímá spojovací čára 31"/>
          <p:cNvCxnSpPr>
            <a:stCxn id="34" idx="2"/>
            <a:endCxn id="37" idx="0"/>
          </p:cNvCxnSpPr>
          <p:nvPr/>
        </p:nvCxnSpPr>
        <p:spPr bwMode="auto">
          <a:xfrm rot="5400000">
            <a:off x="7643834" y="2500306"/>
            <a:ext cx="428628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3" name="Přímá spojovací čára 32"/>
          <p:cNvCxnSpPr/>
          <p:nvPr/>
        </p:nvCxnSpPr>
        <p:spPr bwMode="auto">
          <a:xfrm rot="16200000" flipH="1">
            <a:off x="7858149" y="3357562"/>
            <a:ext cx="28575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4" name="Vývojový diagram: postup 33"/>
          <p:cNvSpPr/>
          <p:nvPr/>
        </p:nvSpPr>
        <p:spPr bwMode="auto">
          <a:xfrm>
            <a:off x="6929454" y="1785926"/>
            <a:ext cx="1857388" cy="500066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Generate seeds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Vývojový diagram: postup 34"/>
          <p:cNvSpPr/>
          <p:nvPr/>
        </p:nvSpPr>
        <p:spPr bwMode="auto">
          <a:xfrm>
            <a:off x="7286643" y="3500438"/>
            <a:ext cx="1643073" cy="42862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Classification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Vývojový diagram: postup 35"/>
          <p:cNvSpPr/>
          <p:nvPr/>
        </p:nvSpPr>
        <p:spPr bwMode="auto">
          <a:xfrm>
            <a:off x="7286643" y="4357694"/>
            <a:ext cx="1643074" cy="42862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Update</a:t>
            </a:r>
            <a:endParaRPr kumimoji="0" lang="cs-CZ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Vývojový diagram: alternativní postup 36"/>
          <p:cNvSpPr/>
          <p:nvPr/>
        </p:nvSpPr>
        <p:spPr>
          <a:xfrm>
            <a:off x="7000892" y="2714620"/>
            <a:ext cx="1714512" cy="5000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Until converge</a:t>
            </a:r>
            <a:endParaRPr lang="cs-CZ" dirty="0"/>
          </a:p>
        </p:txBody>
      </p:sp>
      <p:sp>
        <p:nvSpPr>
          <p:cNvPr id="38" name="Vývojový diagram: postup 37"/>
          <p:cNvSpPr/>
          <p:nvPr/>
        </p:nvSpPr>
        <p:spPr bwMode="auto">
          <a:xfrm>
            <a:off x="7286643" y="5072072"/>
            <a:ext cx="1643074" cy="500066"/>
          </a:xfrm>
          <a:prstGeom prst="flowChartProcess">
            <a:avLst/>
          </a:prstGeom>
          <a:solidFill>
            <a:srgbClr val="A7F3AB"/>
          </a:solidFill>
          <a:ln w="317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Precompute distances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9" name="Přímá spojovací čára 38"/>
          <p:cNvCxnSpPr/>
          <p:nvPr/>
        </p:nvCxnSpPr>
        <p:spPr bwMode="auto">
          <a:xfrm rot="16200000" flipH="1">
            <a:off x="7786710" y="4143380"/>
            <a:ext cx="428630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0" name="Vývojový diagram: postup 39"/>
          <p:cNvSpPr/>
          <p:nvPr/>
        </p:nvSpPr>
        <p:spPr bwMode="auto">
          <a:xfrm>
            <a:off x="7500958" y="3857628"/>
            <a:ext cx="1571636" cy="285752"/>
          </a:xfrm>
          <a:prstGeom prst="flowChartProcess">
            <a:avLst/>
          </a:prstGeom>
          <a:solidFill>
            <a:srgbClr val="A7F3AB"/>
          </a:solidFill>
          <a:ln w="317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sing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/>
                <a:cs typeface="Arial"/>
              </a:rPr>
              <a:t>∆-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effectLst/>
                <a:latin typeface="Arial"/>
                <a:cs typeface="Arial"/>
              </a:rPr>
              <a:t>ineq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/>
                <a:cs typeface="Arial"/>
              </a:rPr>
              <a:t>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1" name="Přímá spojovací čára 40"/>
          <p:cNvCxnSpPr/>
          <p:nvPr/>
        </p:nvCxnSpPr>
        <p:spPr bwMode="auto">
          <a:xfrm rot="16200000" flipH="1">
            <a:off x="7858151" y="4929196"/>
            <a:ext cx="285749" cy="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2" name="Přímá spojovací čára 41"/>
          <p:cNvCxnSpPr/>
          <p:nvPr/>
        </p:nvCxnSpPr>
        <p:spPr>
          <a:xfrm rot="16200000" flipH="1">
            <a:off x="5893603" y="4536289"/>
            <a:ext cx="2357456" cy="1"/>
          </a:xfrm>
          <a:prstGeom prst="line">
            <a:avLst/>
          </a:prstGeom>
          <a:ln w="25400"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ývojový diagram: postup 6"/>
          <p:cNvSpPr/>
          <p:nvPr/>
        </p:nvSpPr>
        <p:spPr bwMode="auto">
          <a:xfrm>
            <a:off x="6929454" y="1785926"/>
            <a:ext cx="1857388" cy="500066"/>
          </a:xfrm>
          <a:prstGeom prst="flowChartProcess">
            <a:avLst/>
          </a:prstGeom>
          <a:solidFill>
            <a:srgbClr val="A7F3AB"/>
          </a:solidFill>
          <a:ln w="2857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</a:rPr>
              <a:t>SortMeans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++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  <p:bldP spid="20" grpId="0"/>
      <p:bldP spid="38" grpId="0" animBg="1"/>
      <p:bldP spid="40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7158" y="4557188"/>
            <a:ext cx="8496944" cy="1443580"/>
          </a:xfrm>
        </p:spPr>
        <p:txBody>
          <a:bodyPr/>
          <a:lstStyle/>
          <a:p>
            <a:pPr lvl="0">
              <a:buFont typeface="Arial" pitchFamily="34" charset="0"/>
              <a:buChar char="•"/>
              <a:defRPr/>
            </a:pPr>
            <a:r>
              <a:rPr lang="en-US" dirty="0" smtClean="0"/>
              <a:t>SC-LPCA speed-up of about only 1.5x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Reason: Small number of subspaces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BTF Compression</a:t>
            </a:r>
            <a:endParaRPr lang="cs-CZ" dirty="0"/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357158" y="1571612"/>
            <a:ext cx="8496944" cy="7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Try several data sets</a:t>
            </a:r>
            <a:endParaRPr lang="en-US" dirty="0" smtClean="0"/>
          </a:p>
        </p:txBody>
      </p:sp>
      <p:pic>
        <p:nvPicPr>
          <p:cNvPr id="53250" name="Picture 2" descr="D:\Dizertacni projekt\2011\PG\doc\data\btf\propos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357430"/>
            <a:ext cx="1980000" cy="1980000"/>
          </a:xfrm>
          <a:prstGeom prst="rect">
            <a:avLst/>
          </a:prstGeom>
          <a:noFill/>
        </p:spPr>
      </p:pic>
      <p:pic>
        <p:nvPicPr>
          <p:cNvPr id="53251" name="Picture 3" descr="D:\Dizertacni projekt\2011\PG\doc\data\btf\wallpap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357430"/>
            <a:ext cx="1980000" cy="1980000"/>
          </a:xfrm>
          <a:prstGeom prst="rect">
            <a:avLst/>
          </a:prstGeom>
          <a:noFill/>
        </p:spPr>
      </p:pic>
      <p:pic>
        <p:nvPicPr>
          <p:cNvPr id="53252" name="Picture 4" descr="D:\Dizertacni projekt\2011\PG\doc\data\btf\woo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357430"/>
            <a:ext cx="1980000" cy="19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Acknowledgement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European Community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Marie Curie Fellowship PIOF-GA-2008-221716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Ministry of Education, Czech Republic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Research program LC-06008.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Anonymous reviewers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cs-CZ" dirty="0"/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323528" y="4914378"/>
            <a:ext cx="8496944" cy="7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Thank You for your attention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 Condensed Extra Bold" pitchFamily="34" charset="0"/>
              <a:ea typeface="Kozuka Gothic Pro B" pitchFamily="34" charset="-128"/>
              <a:cs typeface="DokChampa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28736"/>
            <a:ext cx="8534752" cy="478634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Relighting as a matrix-vector multiply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Matrix T(x,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baseline="-25000" dirty="0" err="1" smtClean="0">
                <a:cs typeface="Arial" pitchFamily="34" charset="0"/>
              </a:rPr>
              <a:t>i</a:t>
            </a:r>
            <a:r>
              <a:rPr lang="en-US" dirty="0" smtClean="0">
                <a:cs typeface="Arial" pitchFamily="34" charset="0"/>
              </a:rPr>
              <a:t>) - Billions of elements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Kozuka Gothic Pro B"/>
                <a:cs typeface="Arial" pitchFamily="34" charset="0"/>
              </a:rPr>
              <a:t>Infeasible multiplication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Kozuka Gothic Pro B"/>
                <a:cs typeface="Arial" pitchFamily="34" charset="0"/>
              </a:rPr>
              <a:t>Compression 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Kozuka Gothic Pro B"/>
                <a:cs typeface="Arial" pitchFamily="34" charset="0"/>
              </a:rPr>
              <a:t>wavelet</a:t>
            </a:r>
            <a:r>
              <a:rPr lang="en-US" dirty="0" smtClean="0">
                <a:latin typeface="Arial" pitchFamily="34" charset="0"/>
                <a:ea typeface="Kozuka Gothic Pro B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ea typeface="Kozuka Gothic Pro B"/>
                <a:cs typeface="Arial" pitchFamily="34" charset="0"/>
              </a:rPr>
              <a:t>Local PCA</a:t>
            </a:r>
            <a:r>
              <a:rPr lang="en-US" dirty="0" smtClean="0">
                <a:latin typeface="Arial" pitchFamily="34" charset="0"/>
                <a:ea typeface="Kozuka Gothic Pro B"/>
                <a:cs typeface="Arial" pitchFamily="34" charset="0"/>
              </a:rPr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Precomputed Radiance Transfer</a:t>
            </a:r>
            <a:endParaRPr lang="cs-CZ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573476" y="2336074"/>
          <a:ext cx="1921804" cy="1652448"/>
        </p:xfrm>
        <a:graphic>
          <a:graphicData uri="http://schemas.openxmlformats.org/presentationml/2006/ole">
            <p:oleObj spid="_x0000_s2051" name="Equation" r:id="rId4" imgW="1358640" imgH="116820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405946" y="2288075"/>
          <a:ext cx="474597" cy="1748447"/>
        </p:xfrm>
        <a:graphic>
          <a:graphicData uri="http://schemas.openxmlformats.org/presentationml/2006/ole">
            <p:oleObj spid="_x0000_s2052" name="Equation" r:id="rId5" imgW="317160" imgH="116820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860503" y="2456181"/>
          <a:ext cx="553696" cy="1412235"/>
        </p:xfrm>
        <a:graphic>
          <a:graphicData uri="http://schemas.openxmlformats.org/presentationml/2006/ole">
            <p:oleObj spid="_x0000_s2053" name="Equation" r:id="rId6" imgW="368280" imgH="939600" progId="Equation.3">
              <p:embed/>
            </p:oleObj>
          </a:graphicData>
        </a:graphic>
      </p:graphicFrame>
      <p:sp>
        <p:nvSpPr>
          <p:cNvPr id="8" name="Je rovno 7"/>
          <p:cNvSpPr/>
          <p:nvPr/>
        </p:nvSpPr>
        <p:spPr bwMode="auto">
          <a:xfrm>
            <a:off x="3038605" y="2982435"/>
            <a:ext cx="376809" cy="359727"/>
          </a:xfrm>
          <a:prstGeom prst="mathEqual">
            <a:avLst>
              <a:gd name="adj1" fmla="val 11892"/>
              <a:gd name="adj2" fmla="val 1176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Vývojový diagram: spojka 8"/>
          <p:cNvSpPr/>
          <p:nvPr/>
        </p:nvSpPr>
        <p:spPr>
          <a:xfrm>
            <a:off x="5653342" y="3138861"/>
            <a:ext cx="49099" cy="468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5" name="Picture 7" descr="D:\Dizertacni projekt\2011\PG\doc\presentation\imgs\disney_grac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252654"/>
            <a:ext cx="1819288" cy="1819288"/>
          </a:xfrm>
          <a:prstGeom prst="rect">
            <a:avLst/>
          </a:prstGeom>
          <a:noFill/>
        </p:spPr>
      </p:pic>
      <p:pic>
        <p:nvPicPr>
          <p:cNvPr id="2056" name="Picture 8" descr="D:\Dizertacni projekt\2011\PG\doc\presentation\imgs\disney_grace_env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2282518"/>
            <a:ext cx="2372984" cy="1759560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3481370" y="2255852"/>
            <a:ext cx="2088232" cy="1800200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1"/>
          <p:cNvSpPr txBox="1">
            <a:spLocks/>
          </p:cNvSpPr>
          <p:nvPr/>
        </p:nvSpPr>
        <p:spPr>
          <a:xfrm>
            <a:off x="323528" y="1484784"/>
            <a:ext cx="8496944" cy="586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Precomputation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-based rendering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zuka Gothic Pro B" pitchFamily="34" charset="-128"/>
              <a:ea typeface="Kozuka Gothic Pro B" pitchFamily="34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zuka Gothic Pro B" pitchFamily="34" charset="-128"/>
              <a:ea typeface="Kozuka Gothic Pro B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 Condensed Extra Bold" pitchFamily="34" charset="0"/>
              <a:ea typeface="Kozuka Gothic Pro B" pitchFamily="34" charset="-128"/>
              <a:cs typeface="DokChampa" pitchFamily="34" charset="-34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42976" y="2181610"/>
            <a:ext cx="2643206" cy="3286148"/>
            <a:chOff x="1016892" y="2928934"/>
            <a:chExt cx="2643206" cy="328614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1190" y="2928934"/>
              <a:ext cx="2343900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字方塊 9"/>
            <p:cNvSpPr txBox="1">
              <a:spLocks noChangeArrowheads="1"/>
            </p:cNvSpPr>
            <p:nvPr/>
          </p:nvSpPr>
          <p:spPr bwMode="auto">
            <a:xfrm>
              <a:off x="1016892" y="5291752"/>
              <a:ext cx="264320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>
                  <a:latin typeface="Arial" pitchFamily="34" charset="0"/>
                  <a:ea typeface="Kozuka Gothic Pro B"/>
                  <a:cs typeface="Arial" pitchFamily="34" charset="0"/>
                </a:rPr>
                <a:t>[Sloan et al. </a:t>
              </a:r>
              <a:r>
                <a:rPr lang="en-US" altLang="zh-TW" dirty="0" smtClean="0">
                  <a:latin typeface="Arial" pitchFamily="34" charset="0"/>
                  <a:ea typeface="Kozuka Gothic Pro B"/>
                  <a:cs typeface="Arial" pitchFamily="34" charset="0"/>
                </a:rPr>
                <a:t>02,03]</a:t>
              </a:r>
            </a:p>
            <a:p>
              <a:pPr algn="ctr"/>
              <a:r>
                <a:rPr lang="en-US" altLang="zh-TW" dirty="0" smtClean="0">
                  <a:latin typeface="Arial" pitchFamily="34" charset="0"/>
                  <a:ea typeface="Kozuka Gothic Pro B"/>
                  <a:cs typeface="Arial" pitchFamily="34" charset="0"/>
                </a:rPr>
                <a:t>Low-freq shadows, inter-reflections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769654" y="2181610"/>
            <a:ext cx="1945618" cy="3286148"/>
            <a:chOff x="5643570" y="2928934"/>
            <a:chExt cx="1945618" cy="328614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3570" y="2928934"/>
              <a:ext cx="1945618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文字方塊 9"/>
            <p:cNvSpPr txBox="1">
              <a:spLocks noChangeArrowheads="1"/>
            </p:cNvSpPr>
            <p:nvPr/>
          </p:nvSpPr>
          <p:spPr bwMode="auto">
            <a:xfrm>
              <a:off x="5651966" y="5291752"/>
              <a:ext cx="192882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 smtClean="0">
                  <a:latin typeface="Arial" pitchFamily="34" charset="0"/>
                  <a:ea typeface="Kozuka Gothic Pro B"/>
                  <a:cs typeface="Arial" pitchFamily="34" charset="0"/>
                </a:rPr>
                <a:t>[</a:t>
              </a:r>
              <a:r>
                <a:rPr lang="en-US" altLang="zh-TW" dirty="0" err="1" smtClean="0">
                  <a:latin typeface="Arial" pitchFamily="34" charset="0"/>
                  <a:ea typeface="Kozuka Gothic Pro B"/>
                  <a:cs typeface="Arial" pitchFamily="34" charset="0"/>
                </a:rPr>
                <a:t>Xu</a:t>
              </a:r>
              <a:r>
                <a:rPr lang="en-US" altLang="zh-TW" dirty="0" smtClean="0">
                  <a:latin typeface="Arial" pitchFamily="34" charset="0"/>
                  <a:ea typeface="Kozuka Gothic Pro B"/>
                  <a:cs typeface="Arial" pitchFamily="34" charset="0"/>
                </a:rPr>
                <a:t> </a:t>
              </a:r>
              <a:r>
                <a:rPr lang="en-US" altLang="zh-TW" dirty="0">
                  <a:latin typeface="Arial" pitchFamily="34" charset="0"/>
                  <a:ea typeface="Kozuka Gothic Pro B"/>
                  <a:cs typeface="Arial" pitchFamily="34" charset="0"/>
                </a:rPr>
                <a:t>et al. </a:t>
              </a:r>
              <a:r>
                <a:rPr lang="en-US" altLang="zh-TW" dirty="0" smtClean="0">
                  <a:latin typeface="Arial" pitchFamily="34" charset="0"/>
                  <a:ea typeface="Kozuka Gothic Pro B"/>
                  <a:cs typeface="Arial" pitchFamily="34" charset="0"/>
                </a:rPr>
                <a:t>08]</a:t>
              </a:r>
            </a:p>
            <a:p>
              <a:pPr algn="ctr"/>
              <a:r>
                <a:rPr lang="en-US" altLang="zh-TW" dirty="0" smtClean="0">
                  <a:latin typeface="Arial" pitchFamily="34" charset="0"/>
                  <a:ea typeface="Kozuka Gothic Pro B"/>
                  <a:cs typeface="Arial" pitchFamily="34" charset="0"/>
                </a:rPr>
                <a:t>Dynamic scene, BRDF editing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7903" y="2181610"/>
            <a:ext cx="145179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文字方塊 9"/>
          <p:cNvSpPr txBox="1">
            <a:spLocks noChangeArrowheads="1"/>
          </p:cNvSpPr>
          <p:nvPr/>
        </p:nvSpPr>
        <p:spPr bwMode="auto">
          <a:xfrm>
            <a:off x="3428992" y="4443249"/>
            <a:ext cx="2643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latin typeface="Arial" pitchFamily="34" charset="0"/>
                <a:ea typeface="Kozuka Gothic Pro B"/>
                <a:cs typeface="Arial" pitchFamily="34" charset="0"/>
              </a:rPr>
              <a:t>[Liu et al. 04],</a:t>
            </a:r>
          </a:p>
          <a:p>
            <a:pPr algn="ctr"/>
            <a:r>
              <a:rPr lang="en-US" altLang="zh-TW" dirty="0" smtClean="0">
                <a:latin typeface="Arial" pitchFamily="34" charset="0"/>
                <a:ea typeface="Kozuka Gothic Pro B"/>
                <a:cs typeface="Arial" pitchFamily="34" charset="0"/>
              </a:rPr>
              <a:t> [Huang et al. 10]</a:t>
            </a:r>
          </a:p>
          <a:p>
            <a:pPr algn="ctr"/>
            <a:r>
              <a:rPr lang="en-US" altLang="zh-TW" dirty="0" smtClean="0">
                <a:latin typeface="Arial" pitchFamily="34" charset="0"/>
                <a:ea typeface="Kozuka Gothic Pro B"/>
                <a:cs typeface="Arial" pitchFamily="34" charset="0"/>
              </a:rPr>
              <a:t>High-freq shadows, inter-reflections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ástupný symbol pro obsah 1"/>
          <p:cNvSpPr txBox="1">
            <a:spLocks/>
          </p:cNvSpPr>
          <p:nvPr/>
        </p:nvSpPr>
        <p:spPr>
          <a:xfrm>
            <a:off x="4146" y="5561310"/>
            <a:ext cx="8496944" cy="725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Still use slow and inaccurate LPCA 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643050"/>
            <a:ext cx="8677628" cy="100811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BTF compression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Kozuka Gothic Pro B"/>
                <a:cs typeface="Arial" pitchFamily="34" charset="0"/>
              </a:rPr>
              <a:t>[</a:t>
            </a:r>
            <a:r>
              <a:rPr lang="en-US" dirty="0" err="1" smtClean="0">
                <a:latin typeface="Arial" pitchFamily="34" charset="0"/>
                <a:ea typeface="Kozuka Gothic Pro B"/>
                <a:cs typeface="Arial" pitchFamily="34" charset="0"/>
              </a:rPr>
              <a:t>Müller</a:t>
            </a:r>
            <a:r>
              <a:rPr lang="en-US" dirty="0" smtClean="0">
                <a:latin typeface="Arial" pitchFamily="34" charset="0"/>
                <a:ea typeface="Kozuka Gothic Pro B"/>
                <a:cs typeface="Arial" pitchFamily="34" charset="0"/>
              </a:rPr>
              <a:t> et al. 03], [</a:t>
            </a:r>
            <a:r>
              <a:rPr lang="en-US" dirty="0" err="1" smtClean="0">
                <a:latin typeface="Arial" pitchFamily="34" charset="0"/>
                <a:ea typeface="Kozuka Gothic Pro B"/>
                <a:cs typeface="Arial" pitchFamily="34" charset="0"/>
              </a:rPr>
              <a:t>Filip</a:t>
            </a:r>
            <a:r>
              <a:rPr lang="en-US" dirty="0" smtClean="0">
                <a:latin typeface="Arial" pitchFamily="34" charset="0"/>
                <a:ea typeface="Kozuka Gothic Pro B"/>
                <a:cs typeface="Arial" pitchFamily="34" charset="0"/>
              </a:rPr>
              <a:t> et al. 09]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cs-CZ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4102" y="1643050"/>
            <a:ext cx="1214446" cy="120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Skupina 14"/>
          <p:cNvGrpSpPr/>
          <p:nvPr/>
        </p:nvGrpSpPr>
        <p:grpSpPr>
          <a:xfrm>
            <a:off x="6143636" y="1500174"/>
            <a:ext cx="1469028" cy="1438268"/>
            <a:chOff x="3643306" y="2928934"/>
            <a:chExt cx="1469028" cy="1438268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1934" y="2928934"/>
              <a:ext cx="1040400" cy="104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6788" y="3143248"/>
              <a:ext cx="1040969" cy="104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5627" y="3204243"/>
              <a:ext cx="1040969" cy="104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4467" y="3265237"/>
              <a:ext cx="1040969" cy="104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3306" y="3326232"/>
              <a:ext cx="1040969" cy="104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Zástupný symbol pro obsah 1"/>
          <p:cNvSpPr txBox="1">
            <a:spLocks/>
          </p:cNvSpPr>
          <p:nvPr/>
        </p:nvSpPr>
        <p:spPr>
          <a:xfrm>
            <a:off x="286860" y="3286124"/>
            <a:ext cx="8677628" cy="2730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Simpler LPCA: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-means problem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Better performance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[Phillips 02], [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Elkan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03], [Hamerly10]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Better accuracy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[Arthur et al. 07], [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Kanugo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 et al. 02]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Dizertacni projekt\2011\PG\doc\presentation\imgs\disney_cluste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369392"/>
            <a:ext cx="2500330" cy="2500330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7158" y="1643050"/>
            <a:ext cx="4000528" cy="1643074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Input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High-dimensional points (rows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Number of clusters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Problem</a:t>
            </a:r>
            <a:endParaRPr lang="cs-CZ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928794" y="3372509"/>
            <a:ext cx="2000264" cy="255682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1934651" y="3702177"/>
            <a:ext cx="1973597" cy="169019"/>
          </a:xfrm>
          <a:prstGeom prst="rect">
            <a:avLst/>
          </a:prstGeom>
          <a:solidFill>
            <a:srgbClr val="906CF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1934651" y="3847256"/>
            <a:ext cx="1973597" cy="169019"/>
          </a:xfrm>
          <a:prstGeom prst="rect">
            <a:avLst/>
          </a:prstGeom>
          <a:solidFill>
            <a:srgbClr val="906CF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1934651" y="4384329"/>
            <a:ext cx="1973597" cy="169019"/>
          </a:xfrm>
          <a:prstGeom prst="rect">
            <a:avLst/>
          </a:prstGeom>
          <a:solidFill>
            <a:srgbClr val="906CF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1934651" y="4995483"/>
            <a:ext cx="1973597" cy="169019"/>
          </a:xfrm>
          <a:prstGeom prst="rect">
            <a:avLst/>
          </a:prstGeom>
          <a:solidFill>
            <a:srgbClr val="906CF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1934651" y="4233091"/>
            <a:ext cx="1973597" cy="169019"/>
          </a:xfrm>
          <a:prstGeom prst="rect">
            <a:avLst/>
          </a:prstGeom>
          <a:solidFill>
            <a:srgbClr val="00CC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1934651" y="5455396"/>
            <a:ext cx="1973597" cy="169019"/>
          </a:xfrm>
          <a:prstGeom prst="rect">
            <a:avLst/>
          </a:prstGeom>
          <a:solidFill>
            <a:srgbClr val="00CC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kt 29"/>
          <p:cNvGraphicFramePr>
            <a:graphicFrameLocks noChangeAspect="1"/>
          </p:cNvGraphicFramePr>
          <p:nvPr/>
        </p:nvGraphicFramePr>
        <p:xfrm>
          <a:off x="4597400" y="2324100"/>
          <a:ext cx="914400" cy="198438"/>
        </p:xfrm>
        <a:graphic>
          <a:graphicData uri="http://schemas.openxmlformats.org/presentationml/2006/ole">
            <p:oleObj spid="_x0000_s3075" name="Equation" r:id="rId5" imgW="914400" imgH="198720" progId="">
              <p:embed/>
            </p:oleObj>
          </a:graphicData>
        </a:graphic>
      </p:graphicFrame>
      <p:sp>
        <p:nvSpPr>
          <p:cNvPr id="32" name="Zástupný symbol pro obsah 1"/>
          <p:cNvSpPr txBox="1">
            <a:spLocks/>
          </p:cNvSpPr>
          <p:nvPr/>
        </p:nvSpPr>
        <p:spPr>
          <a:xfrm>
            <a:off x="4357686" y="1643050"/>
            <a:ext cx="4786314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Output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Find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clusters – i.e.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low-dimensional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subspaces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1259632" y="3559734"/>
            <a:ext cx="64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13</a:t>
            </a:r>
            <a:endParaRPr lang="cs-CZ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259632" y="3748648"/>
            <a:ext cx="64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14</a:t>
            </a:r>
            <a:endParaRPr lang="cs-CZ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259632" y="4274114"/>
            <a:ext cx="64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104</a:t>
            </a:r>
            <a:endParaRPr lang="cs-CZ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259632" y="4885058"/>
            <a:ext cx="64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960</a:t>
            </a:r>
            <a:endParaRPr lang="cs-CZ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Přímá spojovací šipka 37"/>
          <p:cNvCxnSpPr>
            <a:stCxn id="19" idx="3"/>
          </p:cNvCxnSpPr>
          <p:nvPr/>
        </p:nvCxnSpPr>
        <p:spPr>
          <a:xfrm>
            <a:off x="3908248" y="3786687"/>
            <a:ext cx="1949636" cy="1983031"/>
          </a:xfrm>
          <a:prstGeom prst="straightConnector1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>
            <a:stCxn id="20" idx="3"/>
          </p:cNvCxnSpPr>
          <p:nvPr/>
        </p:nvCxnSpPr>
        <p:spPr>
          <a:xfrm>
            <a:off x="3908248" y="3931766"/>
            <a:ext cx="1735322" cy="1766514"/>
          </a:xfrm>
          <a:prstGeom prst="straightConnector1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stCxn id="22" idx="3"/>
          </p:cNvCxnSpPr>
          <p:nvPr/>
        </p:nvCxnSpPr>
        <p:spPr>
          <a:xfrm>
            <a:off x="3908248" y="5079993"/>
            <a:ext cx="1663884" cy="761163"/>
          </a:xfrm>
          <a:prstGeom prst="straightConnector1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stCxn id="21" idx="3"/>
          </p:cNvCxnSpPr>
          <p:nvPr/>
        </p:nvCxnSpPr>
        <p:spPr>
          <a:xfrm>
            <a:off x="3908248" y="4468839"/>
            <a:ext cx="1592446" cy="1229441"/>
          </a:xfrm>
          <a:prstGeom prst="straightConnector1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6463050" cy="17293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Guess </a:t>
            </a:r>
            <a:r>
              <a:rPr lang="en-US" i="1" dirty="0" smtClean="0"/>
              <a:t>k</a:t>
            </a:r>
            <a:r>
              <a:rPr lang="en-US" dirty="0" smtClean="0"/>
              <a:t> clusters (i.e. subs.)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Initialize by randomly selected centers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LPCA – The Algorithm</a:t>
            </a:r>
            <a:endParaRPr lang="cs-CZ" dirty="0"/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3528" y="3786190"/>
            <a:ext cx="6463050" cy="18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Assign each point to the nearest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 cluster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Update PCA in the cluster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15" name="Zástupný symbol pro obsah 1"/>
          <p:cNvSpPr txBox="1">
            <a:spLocks/>
          </p:cNvSpPr>
          <p:nvPr/>
        </p:nvSpPr>
        <p:spPr>
          <a:xfrm>
            <a:off x="323528" y="3143248"/>
            <a:ext cx="646305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Repeat until convergence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zuka Gothic Pro B" pitchFamily="34" charset="-128"/>
              <a:ea typeface="Kozuka Gothic Pro B" pitchFamily="34" charset="-128"/>
              <a:cs typeface="+mn-cs"/>
            </a:endParaRPr>
          </a:p>
        </p:txBody>
      </p:sp>
      <p:cxnSp>
        <p:nvCxnSpPr>
          <p:cNvPr id="18" name="Přímá spojovací čára 17"/>
          <p:cNvCxnSpPr/>
          <p:nvPr/>
        </p:nvCxnSpPr>
        <p:spPr bwMode="auto">
          <a:xfrm rot="16200000" flipH="1">
            <a:off x="7393801" y="2893213"/>
            <a:ext cx="121444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Přímá spojovací čára 15"/>
          <p:cNvCxnSpPr>
            <a:stCxn id="19" idx="2"/>
            <a:endCxn id="22" idx="0"/>
          </p:cNvCxnSpPr>
          <p:nvPr/>
        </p:nvCxnSpPr>
        <p:spPr bwMode="auto">
          <a:xfrm rot="5400000">
            <a:off x="7643834" y="2500306"/>
            <a:ext cx="428628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Přímá spojovací čára 16"/>
          <p:cNvCxnSpPr/>
          <p:nvPr/>
        </p:nvCxnSpPr>
        <p:spPr bwMode="auto">
          <a:xfrm rot="16200000" flipH="1">
            <a:off x="7858149" y="3357562"/>
            <a:ext cx="28575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Vývojový diagram: postup 18"/>
          <p:cNvSpPr/>
          <p:nvPr/>
        </p:nvSpPr>
        <p:spPr bwMode="auto">
          <a:xfrm>
            <a:off x="6929454" y="1785926"/>
            <a:ext cx="1857388" cy="500066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Generate seeds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Vývojový diagram: postup 19"/>
          <p:cNvSpPr/>
          <p:nvPr/>
        </p:nvSpPr>
        <p:spPr bwMode="auto">
          <a:xfrm>
            <a:off x="7286643" y="3500438"/>
            <a:ext cx="1643073" cy="42862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Classification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Vývojový diagram: postup 20"/>
          <p:cNvSpPr/>
          <p:nvPr/>
        </p:nvSpPr>
        <p:spPr bwMode="auto">
          <a:xfrm>
            <a:off x="7286643" y="4357694"/>
            <a:ext cx="1643074" cy="42862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Update</a:t>
            </a:r>
            <a:endParaRPr kumimoji="0" lang="cs-CZ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Vývojový diagram: alternativní postup 21"/>
          <p:cNvSpPr/>
          <p:nvPr/>
        </p:nvSpPr>
        <p:spPr>
          <a:xfrm>
            <a:off x="7000892" y="2714620"/>
            <a:ext cx="1714512" cy="5000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Until converge</a:t>
            </a:r>
            <a:endParaRPr lang="cs-CZ" dirty="0"/>
          </a:p>
        </p:txBody>
      </p:sp>
      <p:cxnSp>
        <p:nvCxnSpPr>
          <p:cNvPr id="23" name="Přímá spojovací čára 22"/>
          <p:cNvCxnSpPr/>
          <p:nvPr/>
        </p:nvCxnSpPr>
        <p:spPr bwMode="auto">
          <a:xfrm rot="16200000" flipH="1">
            <a:off x="7786710" y="4143380"/>
            <a:ext cx="428630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Přímá spojovací čára 23"/>
          <p:cNvCxnSpPr/>
          <p:nvPr/>
        </p:nvCxnSpPr>
        <p:spPr>
          <a:xfrm rot="16200000" flipH="1">
            <a:off x="6286511" y="4143379"/>
            <a:ext cx="1571636" cy="2"/>
          </a:xfrm>
          <a:prstGeom prst="line">
            <a:avLst/>
          </a:prstGeom>
          <a:ln w="25400"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64190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6858016" y="1714488"/>
            <a:ext cx="2000264" cy="642942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Zástupný symbol pro obsah 1"/>
          <p:cNvSpPr txBox="1">
            <a:spLocks/>
          </p:cNvSpPr>
          <p:nvPr/>
        </p:nvSpPr>
        <p:spPr>
          <a:xfrm>
            <a:off x="323528" y="4500570"/>
            <a:ext cx="646305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Inaccurate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3528" y="1672901"/>
            <a:ext cx="6463050" cy="75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Inefficient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zuka Gothic Pro B" pitchFamily="34" charset="-128"/>
              <a:ea typeface="Kozuka Gothic Pro B" pitchFamily="34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zuka Gothic Pro B" pitchFamily="34" charset="-128"/>
              <a:ea typeface="Kozuka Gothic Pro B" pitchFamily="34" charset="-128"/>
              <a:cs typeface="+mn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15206" y="3429000"/>
            <a:ext cx="1785950" cy="571504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Zástupný symbol pro obsah 1"/>
          <p:cNvSpPr txBox="1">
            <a:spLocks/>
          </p:cNvSpPr>
          <p:nvPr/>
        </p:nvSpPr>
        <p:spPr>
          <a:xfrm>
            <a:off x="357158" y="2180713"/>
            <a:ext cx="6463050" cy="117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For each point compute distance to all clusters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a</a:t>
            </a:r>
            <a:r>
              <a:rPr lang="en-US" sz="2800" baseline="-25000" dirty="0" err="1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33" name="Zástupný symbol pro obsah 1"/>
          <p:cNvSpPr txBox="1">
            <a:spLocks/>
          </p:cNvSpPr>
          <p:nvPr/>
        </p:nvSpPr>
        <p:spPr>
          <a:xfrm>
            <a:off x="357158" y="5000636"/>
            <a:ext cx="646305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Prone to get stuck in a local optimum</a:t>
            </a:r>
          </a:p>
        </p:txBody>
      </p:sp>
      <p:grpSp>
        <p:nvGrpSpPr>
          <p:cNvPr id="52" name="Skupina 51"/>
          <p:cNvGrpSpPr/>
          <p:nvPr/>
        </p:nvGrpSpPr>
        <p:grpSpPr>
          <a:xfrm>
            <a:off x="1571604" y="3000372"/>
            <a:ext cx="4500594" cy="1469777"/>
            <a:chOff x="1571604" y="2673603"/>
            <a:chExt cx="4500594" cy="1469777"/>
          </a:xfrm>
        </p:grpSpPr>
        <p:cxnSp>
          <p:nvCxnSpPr>
            <p:cNvPr id="47" name="Přímá spojovací čára 46"/>
            <p:cNvCxnSpPr>
              <a:stCxn id="38" idx="6"/>
              <a:endCxn id="44" idx="1"/>
            </p:cNvCxnSpPr>
            <p:nvPr/>
          </p:nvCxnSpPr>
          <p:spPr>
            <a:xfrm>
              <a:off x="2938450" y="3173467"/>
              <a:ext cx="2705120" cy="222949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2786050" y="3097267"/>
              <a:ext cx="152400" cy="152400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AutoShape 31"/>
            <p:cNvSpPr>
              <a:spLocks noChangeArrowheads="1"/>
            </p:cNvSpPr>
            <p:nvPr/>
          </p:nvSpPr>
          <p:spPr bwMode="auto">
            <a:xfrm>
              <a:off x="2071670" y="3597131"/>
              <a:ext cx="2286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AutoShape 32"/>
            <p:cNvSpPr>
              <a:spLocks noChangeArrowheads="1"/>
            </p:cNvSpPr>
            <p:nvPr/>
          </p:nvSpPr>
          <p:spPr bwMode="auto">
            <a:xfrm>
              <a:off x="3911745" y="3669139"/>
              <a:ext cx="2286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Vývojový diagram: alternativní postup 40"/>
            <p:cNvSpPr/>
            <p:nvPr/>
          </p:nvSpPr>
          <p:spPr>
            <a:xfrm>
              <a:off x="1571604" y="3399383"/>
              <a:ext cx="1428760" cy="714380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Vývojový diagram: alternativní postup 41"/>
            <p:cNvSpPr/>
            <p:nvPr/>
          </p:nvSpPr>
          <p:spPr>
            <a:xfrm rot="20800485">
              <a:off x="3334223" y="3410509"/>
              <a:ext cx="1479625" cy="685993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Vývojový diagram: alternativní postup 42"/>
            <p:cNvSpPr/>
            <p:nvPr/>
          </p:nvSpPr>
          <p:spPr>
            <a:xfrm rot="16200000">
              <a:off x="5214943" y="3184500"/>
              <a:ext cx="1071569" cy="642941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AutoShape 32"/>
            <p:cNvSpPr>
              <a:spLocks noChangeArrowheads="1"/>
            </p:cNvSpPr>
            <p:nvPr/>
          </p:nvSpPr>
          <p:spPr bwMode="auto">
            <a:xfrm>
              <a:off x="5643570" y="3309099"/>
              <a:ext cx="2286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Přímá spojovací čára 44"/>
            <p:cNvCxnSpPr>
              <a:stCxn id="38" idx="3"/>
              <a:endCxn id="39" idx="4"/>
            </p:cNvCxnSpPr>
            <p:nvPr/>
          </p:nvCxnSpPr>
          <p:spPr>
            <a:xfrm flipH="1">
              <a:off x="2300270" y="3227349"/>
              <a:ext cx="508098" cy="457099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ovací čára 45"/>
            <p:cNvCxnSpPr>
              <a:stCxn id="38" idx="5"/>
              <a:endCxn id="40" idx="1"/>
            </p:cNvCxnSpPr>
            <p:nvPr/>
          </p:nvCxnSpPr>
          <p:spPr>
            <a:xfrm>
              <a:off x="2916132" y="3227349"/>
              <a:ext cx="995613" cy="52910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ovéPole 47"/>
            <p:cNvSpPr txBox="1"/>
            <p:nvPr/>
          </p:nvSpPr>
          <p:spPr>
            <a:xfrm>
              <a:off x="2915816" y="267360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cs-CZ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1785918" y="3580090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cs-CZ" sz="2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3643306" y="3681715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cs-CZ" sz="2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5429256" y="3393683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err="1" smtClean="0">
                  <a:latin typeface="Arial" pitchFamily="34" charset="0"/>
                  <a:cs typeface="Arial" pitchFamily="34" charset="0"/>
                </a:rPr>
                <a:t>k</a:t>
              </a:r>
              <a:endParaRPr lang="cs-CZ" sz="24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0" name="Přímá spojovací čára 59"/>
          <p:cNvCxnSpPr>
            <a:stCxn id="62" idx="2"/>
            <a:endCxn id="65" idx="0"/>
          </p:cNvCxnSpPr>
          <p:nvPr/>
        </p:nvCxnSpPr>
        <p:spPr bwMode="auto">
          <a:xfrm rot="5400000">
            <a:off x="7643834" y="2500306"/>
            <a:ext cx="428628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1" name="Přímá spojovací čára 60"/>
          <p:cNvCxnSpPr/>
          <p:nvPr/>
        </p:nvCxnSpPr>
        <p:spPr bwMode="auto">
          <a:xfrm rot="16200000" flipH="1">
            <a:off x="7858149" y="3357562"/>
            <a:ext cx="28575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2" name="Vývojový diagram: postup 61"/>
          <p:cNvSpPr/>
          <p:nvPr/>
        </p:nvSpPr>
        <p:spPr bwMode="auto">
          <a:xfrm>
            <a:off x="6929454" y="1785926"/>
            <a:ext cx="1857388" cy="500066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Generate seeds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Vývojový diagram: postup 62"/>
          <p:cNvSpPr/>
          <p:nvPr/>
        </p:nvSpPr>
        <p:spPr bwMode="auto">
          <a:xfrm>
            <a:off x="7286643" y="3500438"/>
            <a:ext cx="1643073" cy="42862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Classification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Vývojový diagram: postup 63"/>
          <p:cNvSpPr/>
          <p:nvPr/>
        </p:nvSpPr>
        <p:spPr bwMode="auto">
          <a:xfrm>
            <a:off x="7286643" y="4357694"/>
            <a:ext cx="1643074" cy="42862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Update</a:t>
            </a:r>
            <a:endParaRPr kumimoji="0" lang="cs-CZ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Vývojový diagram: alternativní postup 64"/>
          <p:cNvSpPr/>
          <p:nvPr/>
        </p:nvSpPr>
        <p:spPr>
          <a:xfrm>
            <a:off x="7000892" y="2714620"/>
            <a:ext cx="1714512" cy="5000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Until converge</a:t>
            </a:r>
            <a:endParaRPr lang="cs-CZ" dirty="0"/>
          </a:p>
        </p:txBody>
      </p:sp>
      <p:cxnSp>
        <p:nvCxnSpPr>
          <p:cNvPr id="66" name="Přímá spojovací čára 65"/>
          <p:cNvCxnSpPr/>
          <p:nvPr/>
        </p:nvCxnSpPr>
        <p:spPr bwMode="auto">
          <a:xfrm rot="16200000" flipH="1">
            <a:off x="7786710" y="4143380"/>
            <a:ext cx="428630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7" name="Přímá spojovací čára 66"/>
          <p:cNvCxnSpPr/>
          <p:nvPr/>
        </p:nvCxnSpPr>
        <p:spPr>
          <a:xfrm rot="16200000" flipH="1">
            <a:off x="6286511" y="4143379"/>
            <a:ext cx="1571636" cy="2"/>
          </a:xfrm>
          <a:prstGeom prst="line">
            <a:avLst/>
          </a:prstGeom>
          <a:ln w="25400"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6419056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Our Contribution</a:t>
            </a:r>
            <a:endParaRPr lang="cs-CZ" dirty="0"/>
          </a:p>
        </p:txBody>
      </p:sp>
      <p:cxnSp>
        <p:nvCxnSpPr>
          <p:cNvPr id="30" name="Přímá spojovací čára 29"/>
          <p:cNvCxnSpPr/>
          <p:nvPr/>
        </p:nvCxnSpPr>
        <p:spPr bwMode="auto">
          <a:xfrm rot="16200000" flipH="1">
            <a:off x="7858149" y="3357562"/>
            <a:ext cx="28575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7" name="Obdélník 16"/>
          <p:cNvSpPr/>
          <p:nvPr/>
        </p:nvSpPr>
        <p:spPr>
          <a:xfrm>
            <a:off x="6858016" y="1714488"/>
            <a:ext cx="2000264" cy="642942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ástupný symbol pro obsah 1"/>
          <p:cNvSpPr txBox="1">
            <a:spLocks/>
          </p:cNvSpPr>
          <p:nvPr/>
        </p:nvSpPr>
        <p:spPr>
          <a:xfrm>
            <a:off x="323528" y="4500570"/>
            <a:ext cx="646305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Inaccurate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3528" y="1672901"/>
            <a:ext cx="6463050" cy="75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 Extra Bold" pitchFamily="34" charset="0"/>
                <a:ea typeface="Kozuka Gothic Pro B" pitchFamily="34" charset="-128"/>
                <a:cs typeface="DokChampa" pitchFamily="34" charset="-34"/>
              </a:rPr>
              <a:t>Inefficient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zuka Gothic Pro B" pitchFamily="34" charset="-128"/>
              <a:ea typeface="Kozuka Gothic Pro B" pitchFamily="34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ozuka Gothic Pro B" pitchFamily="34" charset="-128"/>
              <a:ea typeface="Kozuka Gothic Pro B" pitchFamily="34" charset="-128"/>
              <a:cs typeface="+mn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15206" y="3429000"/>
            <a:ext cx="1785950" cy="571504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ástupný symbol pro obsah 1"/>
          <p:cNvSpPr txBox="1">
            <a:spLocks/>
          </p:cNvSpPr>
          <p:nvPr/>
        </p:nvSpPr>
        <p:spPr>
          <a:xfrm>
            <a:off x="357158" y="2180713"/>
            <a:ext cx="6463050" cy="117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For each point compute distance to all clusters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a</a:t>
            </a:r>
            <a:r>
              <a:rPr lang="en-US" sz="2800" baseline="-25000" dirty="0" err="1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33" name="Zástupný symbol pro obsah 1"/>
          <p:cNvSpPr txBox="1">
            <a:spLocks/>
          </p:cNvSpPr>
          <p:nvPr/>
        </p:nvSpPr>
        <p:spPr>
          <a:xfrm>
            <a:off x="357158" y="5000636"/>
            <a:ext cx="646305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Prone to get stuck in a local optimum</a:t>
            </a:r>
          </a:p>
        </p:txBody>
      </p:sp>
      <p:sp>
        <p:nvSpPr>
          <p:cNvPr id="35" name="Zástupný symbol pro obsah 1"/>
          <p:cNvSpPr txBox="1">
            <a:spLocks/>
          </p:cNvSpPr>
          <p:nvPr/>
        </p:nvSpPr>
        <p:spPr>
          <a:xfrm>
            <a:off x="357158" y="5072074"/>
            <a:ext cx="646305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SortMeans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Kozuka Gothic Pro B" pitchFamily="34" charset="-128"/>
                <a:cs typeface="Arial" pitchFamily="34" charset="0"/>
              </a:rPr>
              <a:t>++</a:t>
            </a:r>
          </a:p>
        </p:txBody>
      </p:sp>
      <p:grpSp>
        <p:nvGrpSpPr>
          <p:cNvPr id="2" name="Skupina 51"/>
          <p:cNvGrpSpPr/>
          <p:nvPr/>
        </p:nvGrpSpPr>
        <p:grpSpPr>
          <a:xfrm>
            <a:off x="1571604" y="3000372"/>
            <a:ext cx="4500594" cy="1469777"/>
            <a:chOff x="1571604" y="2673603"/>
            <a:chExt cx="4500594" cy="1469777"/>
          </a:xfrm>
        </p:grpSpPr>
        <p:cxnSp>
          <p:nvCxnSpPr>
            <p:cNvPr id="47" name="Přímá spojovací čára 46"/>
            <p:cNvCxnSpPr>
              <a:stCxn id="38" idx="6"/>
              <a:endCxn id="44" idx="1"/>
            </p:cNvCxnSpPr>
            <p:nvPr/>
          </p:nvCxnSpPr>
          <p:spPr>
            <a:xfrm>
              <a:off x="2938450" y="3173467"/>
              <a:ext cx="2705120" cy="222949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2786050" y="3097267"/>
              <a:ext cx="152400" cy="152400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AutoShape 31"/>
            <p:cNvSpPr>
              <a:spLocks noChangeArrowheads="1"/>
            </p:cNvSpPr>
            <p:nvPr/>
          </p:nvSpPr>
          <p:spPr bwMode="auto">
            <a:xfrm>
              <a:off x="2071670" y="3597131"/>
              <a:ext cx="2286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AutoShape 32"/>
            <p:cNvSpPr>
              <a:spLocks noChangeArrowheads="1"/>
            </p:cNvSpPr>
            <p:nvPr/>
          </p:nvSpPr>
          <p:spPr bwMode="auto">
            <a:xfrm>
              <a:off x="3911745" y="3669139"/>
              <a:ext cx="2286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Vývojový diagram: alternativní postup 40"/>
            <p:cNvSpPr/>
            <p:nvPr/>
          </p:nvSpPr>
          <p:spPr>
            <a:xfrm>
              <a:off x="1571604" y="3399383"/>
              <a:ext cx="1428760" cy="714380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Vývojový diagram: alternativní postup 41"/>
            <p:cNvSpPr/>
            <p:nvPr/>
          </p:nvSpPr>
          <p:spPr>
            <a:xfrm rot="20800485">
              <a:off x="3334223" y="3410509"/>
              <a:ext cx="1479625" cy="685993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Vývojový diagram: alternativní postup 42"/>
            <p:cNvSpPr/>
            <p:nvPr/>
          </p:nvSpPr>
          <p:spPr>
            <a:xfrm rot="16200000">
              <a:off x="5214943" y="3184500"/>
              <a:ext cx="1071569" cy="642941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AutoShape 32"/>
            <p:cNvSpPr>
              <a:spLocks noChangeArrowheads="1"/>
            </p:cNvSpPr>
            <p:nvPr/>
          </p:nvSpPr>
          <p:spPr bwMode="auto">
            <a:xfrm>
              <a:off x="5643570" y="3309099"/>
              <a:ext cx="228600" cy="2286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Přímá spojovací čára 44"/>
            <p:cNvCxnSpPr>
              <a:stCxn id="38" idx="3"/>
              <a:endCxn id="39" idx="4"/>
            </p:cNvCxnSpPr>
            <p:nvPr/>
          </p:nvCxnSpPr>
          <p:spPr>
            <a:xfrm flipH="1">
              <a:off x="2300270" y="3227349"/>
              <a:ext cx="508098" cy="457099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ovací čára 45"/>
            <p:cNvCxnSpPr>
              <a:stCxn id="38" idx="5"/>
              <a:endCxn id="40" idx="1"/>
            </p:cNvCxnSpPr>
            <p:nvPr/>
          </p:nvCxnSpPr>
          <p:spPr>
            <a:xfrm>
              <a:off x="2916132" y="3227349"/>
              <a:ext cx="995613" cy="52910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ovéPole 47"/>
            <p:cNvSpPr txBox="1"/>
            <p:nvPr/>
          </p:nvSpPr>
          <p:spPr>
            <a:xfrm>
              <a:off x="2915816" y="267360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cs-CZ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1785918" y="3580090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cs-CZ" sz="2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3643306" y="3681715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cs-CZ" sz="2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5429256" y="3393683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aseline="-25000" dirty="0" err="1" smtClean="0">
                  <a:latin typeface="Arial" pitchFamily="34" charset="0"/>
                  <a:cs typeface="Arial" pitchFamily="34" charset="0"/>
                </a:rPr>
                <a:t>k</a:t>
              </a:r>
              <a:endParaRPr lang="cs-CZ" sz="24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Zástupný symbol pro obsah 1"/>
          <p:cNvSpPr txBox="1">
            <a:spLocks/>
          </p:cNvSpPr>
          <p:nvPr/>
        </p:nvSpPr>
        <p:spPr>
          <a:xfrm>
            <a:off x="357158" y="2252151"/>
            <a:ext cx="6463050" cy="117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SortCluster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 LPCA (SC-LPCA)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6858016" y="1714488"/>
            <a:ext cx="2000264" cy="642942"/>
          </a:xfrm>
          <a:prstGeom prst="rect">
            <a:avLst/>
          </a:prstGeom>
          <a:noFill/>
          <a:ln w="38100" cap="rnd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Násobení 54"/>
          <p:cNvSpPr/>
          <p:nvPr/>
        </p:nvSpPr>
        <p:spPr>
          <a:xfrm>
            <a:off x="3929058" y="3327141"/>
            <a:ext cx="571504" cy="571504"/>
          </a:xfrm>
          <a:prstGeom prst="mathMultiply">
            <a:avLst>
              <a:gd name="adj1" fmla="val 22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délník 56"/>
          <p:cNvSpPr/>
          <p:nvPr/>
        </p:nvSpPr>
        <p:spPr>
          <a:xfrm>
            <a:off x="7215206" y="3429000"/>
            <a:ext cx="1785950" cy="571504"/>
          </a:xfrm>
          <a:prstGeom prst="rect">
            <a:avLst/>
          </a:prstGeom>
          <a:noFill/>
          <a:ln w="38100" cap="rnd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6" name="Přímá spojovací čára 55"/>
          <p:cNvCxnSpPr>
            <a:stCxn id="60" idx="2"/>
            <a:endCxn id="63" idx="0"/>
          </p:cNvCxnSpPr>
          <p:nvPr/>
        </p:nvCxnSpPr>
        <p:spPr bwMode="auto">
          <a:xfrm rot="5400000">
            <a:off x="7643834" y="2500306"/>
            <a:ext cx="428628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9" name="Přímá spojovací čára 58"/>
          <p:cNvCxnSpPr/>
          <p:nvPr/>
        </p:nvCxnSpPr>
        <p:spPr bwMode="auto">
          <a:xfrm rot="16200000" flipH="1">
            <a:off x="7858149" y="3357562"/>
            <a:ext cx="28575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0" name="Vývojový diagram: postup 59"/>
          <p:cNvSpPr/>
          <p:nvPr/>
        </p:nvSpPr>
        <p:spPr bwMode="auto">
          <a:xfrm>
            <a:off x="6929454" y="1785926"/>
            <a:ext cx="1857388" cy="500066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Generate seeds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Vývojový diagram: postup 60"/>
          <p:cNvSpPr/>
          <p:nvPr/>
        </p:nvSpPr>
        <p:spPr bwMode="auto">
          <a:xfrm>
            <a:off x="7286643" y="3500438"/>
            <a:ext cx="1643073" cy="42862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Classification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Vývojový diagram: postup 61"/>
          <p:cNvSpPr/>
          <p:nvPr/>
        </p:nvSpPr>
        <p:spPr bwMode="auto">
          <a:xfrm>
            <a:off x="7286643" y="4357694"/>
            <a:ext cx="1643074" cy="42862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Update</a:t>
            </a:r>
            <a:endParaRPr kumimoji="0" lang="cs-CZ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Vývojový diagram: alternativní postup 62"/>
          <p:cNvSpPr/>
          <p:nvPr/>
        </p:nvSpPr>
        <p:spPr>
          <a:xfrm>
            <a:off x="7000892" y="2714620"/>
            <a:ext cx="1714512" cy="5000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Until converge</a:t>
            </a:r>
            <a:endParaRPr lang="cs-CZ" dirty="0"/>
          </a:p>
        </p:txBody>
      </p:sp>
      <p:cxnSp>
        <p:nvCxnSpPr>
          <p:cNvPr id="64" name="Přímá spojovací čára 63"/>
          <p:cNvCxnSpPr/>
          <p:nvPr/>
        </p:nvCxnSpPr>
        <p:spPr bwMode="auto">
          <a:xfrm rot="16200000" flipH="1">
            <a:off x="7786710" y="4143380"/>
            <a:ext cx="428630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5" name="Přímá spojovací čára 64"/>
          <p:cNvCxnSpPr/>
          <p:nvPr/>
        </p:nvCxnSpPr>
        <p:spPr>
          <a:xfrm rot="16200000" flipH="1">
            <a:off x="6286511" y="4143379"/>
            <a:ext cx="1571636" cy="2"/>
          </a:xfrm>
          <a:prstGeom prst="line">
            <a:avLst/>
          </a:prstGeom>
          <a:ln w="25400"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Násobení 51"/>
          <p:cNvSpPr/>
          <p:nvPr/>
        </p:nvSpPr>
        <p:spPr>
          <a:xfrm>
            <a:off x="10096" y="1726208"/>
            <a:ext cx="3024336" cy="432048"/>
          </a:xfrm>
          <a:prstGeom prst="mathMultiply">
            <a:avLst>
              <a:gd name="adj1" fmla="val 11762"/>
            </a:avLst>
          </a:prstGeom>
          <a:solidFill>
            <a:srgbClr val="FF0000">
              <a:alpha val="30196"/>
            </a:srgbClr>
          </a:solidFill>
          <a:ln>
            <a:solidFill>
              <a:srgbClr val="FF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Násobení 57"/>
          <p:cNvSpPr/>
          <p:nvPr/>
        </p:nvSpPr>
        <p:spPr>
          <a:xfrm>
            <a:off x="10096" y="4593828"/>
            <a:ext cx="3024336" cy="432048"/>
          </a:xfrm>
          <a:prstGeom prst="mathMultiply">
            <a:avLst>
              <a:gd name="adj1" fmla="val 11762"/>
            </a:avLst>
          </a:prstGeom>
          <a:solidFill>
            <a:srgbClr val="FF0000">
              <a:alpha val="30196"/>
            </a:srgbClr>
          </a:solidFill>
          <a:ln>
            <a:solidFill>
              <a:srgbClr val="FF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1" animBg="1"/>
      <p:bldP spid="32" grpId="1"/>
      <p:bldP spid="33" grpId="0"/>
      <p:bldP spid="35" grpId="0"/>
      <p:bldP spid="53" grpId="0"/>
      <p:bldP spid="54" grpId="0" animBg="1"/>
      <p:bldP spid="55" grpId="0" animBg="1"/>
      <p:bldP spid="57" grpId="0" animBg="1"/>
      <p:bldP spid="52" grpId="0" animBg="1"/>
      <p:bldP spid="58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4718</TotalTime>
  <Words>2861</Words>
  <Application>Microsoft Office PowerPoint</Application>
  <PresentationFormat>On-screen Show (4:3)</PresentationFormat>
  <Paragraphs>470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佈景主題</vt:lpstr>
      <vt:lpstr>Equation</vt:lpstr>
      <vt:lpstr>Acrobat Document</vt:lpstr>
      <vt:lpstr>Improving Performance and Accuracy of Local PCA</vt:lpstr>
      <vt:lpstr>Objective</vt:lpstr>
      <vt:lpstr>Precomputed Radiance Transfer</vt:lpstr>
      <vt:lpstr>Related Work</vt:lpstr>
      <vt:lpstr>Related Work</vt:lpstr>
      <vt:lpstr>Compression Problem</vt:lpstr>
      <vt:lpstr>LPCA – The Algorithm</vt:lpstr>
      <vt:lpstr>Motivation</vt:lpstr>
      <vt:lpstr>Our Contribution</vt:lpstr>
      <vt:lpstr>Outline</vt:lpstr>
      <vt:lpstr>Accelerated k-means</vt:lpstr>
      <vt:lpstr>How does it work ?</vt:lpstr>
      <vt:lpstr>Our Contribution: From k-means to LPCA</vt:lpstr>
      <vt:lpstr>∆-inequality for LPCA</vt:lpstr>
      <vt:lpstr>Our SortCluster-LPCA</vt:lpstr>
      <vt:lpstr>Outline</vt:lpstr>
      <vt:lpstr>LPCA Accuracy</vt:lpstr>
      <vt:lpstr>Generation of Seeds</vt:lpstr>
      <vt:lpstr>Our SortMeans++</vt:lpstr>
      <vt:lpstr>Outline</vt:lpstr>
      <vt:lpstr>Results</vt:lpstr>
      <vt:lpstr>Overall Performance</vt:lpstr>
      <vt:lpstr>Improving Accuracy</vt:lpstr>
      <vt:lpstr>Conclusion</vt:lpstr>
      <vt:lpstr>BTF Compression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Performance and Accuracy of Local PCA</dc:title>
  <dc:creator>Gassenbauer, Václav</dc:creator>
  <cp:lastModifiedBy>Jaroslav Křivánek</cp:lastModifiedBy>
  <cp:revision>432</cp:revision>
  <dcterms:created xsi:type="dcterms:W3CDTF">2011-07-03T09:09:53Z</dcterms:created>
  <dcterms:modified xsi:type="dcterms:W3CDTF">2011-11-07T08:47:53Z</dcterms:modified>
</cp:coreProperties>
</file>