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4"/>
  </p:notesMasterIdLst>
  <p:sldIdLst>
    <p:sldId id="632" r:id="rId2"/>
    <p:sldId id="674" r:id="rId3"/>
    <p:sldId id="707" r:id="rId4"/>
    <p:sldId id="677" r:id="rId5"/>
    <p:sldId id="678" r:id="rId6"/>
    <p:sldId id="657" r:id="rId7"/>
    <p:sldId id="691" r:id="rId8"/>
    <p:sldId id="699" r:id="rId9"/>
    <p:sldId id="692" r:id="rId10"/>
    <p:sldId id="647" r:id="rId11"/>
    <p:sldId id="703" r:id="rId12"/>
    <p:sldId id="648" r:id="rId13"/>
    <p:sldId id="649" r:id="rId14"/>
    <p:sldId id="697" r:id="rId15"/>
    <p:sldId id="695" r:id="rId16"/>
    <p:sldId id="650" r:id="rId17"/>
    <p:sldId id="698" r:id="rId18"/>
    <p:sldId id="651" r:id="rId19"/>
    <p:sldId id="653" r:id="rId20"/>
    <p:sldId id="704" r:id="rId21"/>
    <p:sldId id="652" r:id="rId22"/>
    <p:sldId id="662" r:id="rId23"/>
    <p:sldId id="664" r:id="rId24"/>
    <p:sldId id="665" r:id="rId25"/>
    <p:sldId id="738" r:id="rId26"/>
    <p:sldId id="729" r:id="rId27"/>
    <p:sldId id="718" r:id="rId28"/>
    <p:sldId id="722" r:id="rId29"/>
    <p:sldId id="723" r:id="rId30"/>
    <p:sldId id="732" r:id="rId31"/>
    <p:sldId id="726" r:id="rId32"/>
    <p:sldId id="733" r:id="rId33"/>
    <p:sldId id="735" r:id="rId34"/>
    <p:sldId id="734" r:id="rId35"/>
    <p:sldId id="736" r:id="rId36"/>
    <p:sldId id="728" r:id="rId37"/>
    <p:sldId id="712" r:id="rId38"/>
    <p:sldId id="702" r:id="rId39"/>
    <p:sldId id="708" r:id="rId40"/>
    <p:sldId id="737" r:id="rId41"/>
    <p:sldId id="716" r:id="rId42"/>
    <p:sldId id="715"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extLst>
    <p:ext uri="{521415D9-36F7-43E2-AB2F-B90AF26B5E84}">
      <p14:sectionLst xmlns:p14="http://schemas.microsoft.com/office/powerpoint/2010/main">
        <p14:section name="Výchozí oddíl (7:45)" id="{D232C237-8C31-42AE-A106-06BF9C3290A3}">
          <p14:sldIdLst>
            <p14:sldId id="632"/>
            <p14:sldId id="674"/>
            <p14:sldId id="707"/>
            <p14:sldId id="677"/>
            <p14:sldId id="678"/>
            <p14:sldId id="657"/>
            <p14:sldId id="691"/>
            <p14:sldId id="699"/>
            <p14:sldId id="692"/>
            <p14:sldId id="647"/>
            <p14:sldId id="703"/>
            <p14:sldId id="648"/>
            <p14:sldId id="649"/>
            <p14:sldId id="697"/>
            <p14:sldId id="695"/>
            <p14:sldId id="650"/>
            <p14:sldId id="698"/>
          </p14:sldIdLst>
        </p14:section>
        <p14:section name="Path Sampling (4:45 mins)" id="{10709D4B-0F4A-4B2F-B7BE-4739FE6E30E3}">
          <p14:sldIdLst>
            <p14:sldId id="651"/>
            <p14:sldId id="653"/>
            <p14:sldId id="704"/>
            <p14:sldId id="652"/>
            <p14:sldId id="662"/>
            <p14:sldId id="664"/>
            <p14:sldId id="665"/>
            <p14:sldId id="738"/>
          </p14:sldIdLst>
        </p14:section>
        <p14:section name="Bidirectional Path Tracing (7:45)" id="{26338F01-A945-453D-B550-93FAB4992B67}">
          <p14:sldIdLst>
            <p14:sldId id="729"/>
            <p14:sldId id="718"/>
            <p14:sldId id="722"/>
            <p14:sldId id="723"/>
            <p14:sldId id="732"/>
            <p14:sldId id="726"/>
            <p14:sldId id="733"/>
            <p14:sldId id="735"/>
            <p14:sldId id="734"/>
            <p14:sldId id="736"/>
            <p14:sldId id="728"/>
            <p14:sldId id="712"/>
            <p14:sldId id="702"/>
            <p14:sldId id="708"/>
            <p14:sldId id="737"/>
            <p14:sldId id="716"/>
            <p14:sldId id="7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A62240"/>
    <a:srgbClr val="6699FF"/>
    <a:srgbClr val="0000FF"/>
    <a:srgbClr val="FFFF00"/>
    <a:srgbClr val="FF00FF"/>
    <a:srgbClr val="00FFFF"/>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65615" autoAdjust="0"/>
  </p:normalViewPr>
  <p:slideViewPr>
    <p:cSldViewPr>
      <p:cViewPr>
        <p:scale>
          <a:sx n="50" d="100"/>
          <a:sy n="50" d="100"/>
        </p:scale>
        <p:origin x="-5118" y="-14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23.wmf"/><Relationship Id="rId5" Type="http://schemas.openxmlformats.org/officeDocument/2006/relationships/image" Target="../media/image25.wmf"/><Relationship Id="rId4"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23.wmf"/><Relationship Id="rId5" Type="http://schemas.openxmlformats.org/officeDocument/2006/relationships/image" Target="../media/image25.wmf"/><Relationship Id="rId4"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7.wmf"/><Relationship Id="rId7" Type="http://schemas.openxmlformats.org/officeDocument/2006/relationships/image" Target="../media/image9.wmf"/><Relationship Id="rId2" Type="http://schemas.openxmlformats.org/officeDocument/2006/relationships/image" Target="../media/image26.wmf"/><Relationship Id="rId1" Type="http://schemas.openxmlformats.org/officeDocument/2006/relationships/image" Target="../media/image23.w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25.wmf"/><Relationship Id="rId4" Type="http://schemas.openxmlformats.org/officeDocument/2006/relationships/image" Target="../media/image28.wmf"/><Relationship Id="rId9"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31.wmf"/><Relationship Id="rId7" Type="http://schemas.openxmlformats.org/officeDocument/2006/relationships/image" Target="../media/image9.wmf"/><Relationship Id="rId2" Type="http://schemas.openxmlformats.org/officeDocument/2006/relationships/image" Target="../media/image26.wmf"/><Relationship Id="rId1" Type="http://schemas.openxmlformats.org/officeDocument/2006/relationships/image" Target="../media/image23.w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25.wmf"/><Relationship Id="rId4" Type="http://schemas.openxmlformats.org/officeDocument/2006/relationships/image" Target="../media/image32.wmf"/><Relationship Id="rId9"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2.wmf"/><Relationship Id="rId5" Type="http://schemas.openxmlformats.org/officeDocument/2006/relationships/image" Target="../media/image14.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extLst>
      <p:ext uri="{BB962C8B-B14F-4D97-AF65-F5344CB8AC3E}">
        <p14:creationId xmlns:p14="http://schemas.microsoft.com/office/powerpoint/2010/main" val="1498115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a:t>
            </a:fld>
            <a:endParaRPr lang="en-US"/>
          </a:p>
        </p:txBody>
      </p:sp>
    </p:spTree>
    <p:extLst>
      <p:ext uri="{BB962C8B-B14F-4D97-AF65-F5344CB8AC3E}">
        <p14:creationId xmlns:p14="http://schemas.microsoft.com/office/powerpoint/2010/main" val="57741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t>
            </a:r>
            <a:r>
              <a:rPr lang="en-US" dirty="0" smtClean="0"/>
              <a:t>The </a:t>
            </a:r>
            <a:r>
              <a:rPr lang="en-US" dirty="0" smtClean="0"/>
              <a:t>next section</a:t>
            </a:r>
            <a:r>
              <a:rPr lang="en-US" baseline="0" dirty="0" smtClean="0"/>
              <a:t> of this presentation well be devoted to numerical evaluation of the path integral.</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We will use Monte Carlo integration for this </a:t>
            </a:r>
            <a:r>
              <a:rPr lang="en-US" baseline="0" dirty="0" smtClean="0"/>
              <a:t>purpose because that is the most flexible and general numerical integrations scheme.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Let me briefly review the basic elements of MC integration.</a:t>
            </a:r>
          </a:p>
          <a:p>
            <a:pPr>
              <a:buFont typeface="Arial" pitchFamily="34" charset="0"/>
              <a:buChar char="•"/>
            </a:pPr>
            <a:r>
              <a:rPr lang="en-US" baseline="0" dirty="0" smtClean="0"/>
              <a:t> Suppose we are given a real function </a:t>
            </a:r>
            <a:r>
              <a:rPr lang="en-US" i="1" baseline="0" dirty="0" smtClean="0"/>
              <a:t>f</a:t>
            </a:r>
            <a:r>
              <a:rPr lang="en-US" baseline="0" dirty="0" smtClean="0"/>
              <a:t>(</a:t>
            </a:r>
            <a:r>
              <a:rPr lang="en-US" b="0" i="1" baseline="0" dirty="0" smtClean="0"/>
              <a:t>x</a:t>
            </a:r>
            <a:r>
              <a:rPr lang="en-US" baseline="0" dirty="0" smtClean="0"/>
              <a:t>) and we want to compute the integral </a:t>
            </a:r>
            <a:r>
              <a:rPr lang="en-US" baseline="0" dirty="0" err="1" smtClean="0"/>
              <a:t>Int</a:t>
            </a:r>
            <a:r>
              <a:rPr lang="en-US" baseline="0" dirty="0" smtClean="0"/>
              <a:t> </a:t>
            </a:r>
            <a:r>
              <a:rPr lang="en-US" i="1" baseline="0" dirty="0" smtClean="0"/>
              <a:t>f</a:t>
            </a:r>
            <a:r>
              <a:rPr lang="en-US" baseline="0" dirty="0" smtClean="0"/>
              <a:t>(</a:t>
            </a:r>
            <a:r>
              <a:rPr lang="en-US" b="0" i="1" baseline="0" dirty="0" smtClean="0"/>
              <a:t>x</a:t>
            </a:r>
            <a:r>
              <a:rPr lang="en-US" baseline="0" dirty="0" smtClean="0"/>
              <a:t>) </a:t>
            </a:r>
            <a:r>
              <a:rPr lang="en-US" baseline="0" dirty="0" err="1" smtClean="0"/>
              <a:t>d</a:t>
            </a:r>
            <a:r>
              <a:rPr lang="en-US" b="0" i="1" baseline="0" dirty="0" err="1" smtClean="0"/>
              <a:t>x</a:t>
            </a:r>
            <a:r>
              <a:rPr lang="en-US" baseline="0" dirty="0" smtClean="0"/>
              <a:t> over some domain (in this example we use the interval [0,1] for simplicity, but the domain can be almost arbitrary.)</a:t>
            </a:r>
          </a:p>
          <a:p>
            <a:pPr>
              <a:buFont typeface="Arial" pitchFamily="34" charset="0"/>
              <a:buChar char="•"/>
            </a:pPr>
            <a:r>
              <a:rPr lang="en-US" baseline="0" dirty="0" smtClean="0"/>
              <a:t> The Monte Carlo integration procedure consists in generating a ‘sample’, that is, a random </a:t>
            </a:r>
            <a:r>
              <a:rPr lang="en-US" i="1" baseline="0" dirty="0" smtClean="0"/>
              <a:t>x</a:t>
            </a:r>
            <a:r>
              <a:rPr lang="en-US" baseline="0" dirty="0" smtClean="0"/>
              <a:t>-value from the integration domain, drawn from some probability distribution with probability density </a:t>
            </a:r>
            <a:r>
              <a:rPr lang="en-US" i="1" baseline="0" dirty="0" smtClean="0"/>
              <a:t>p</a:t>
            </a:r>
            <a:r>
              <a:rPr lang="en-US" baseline="0" dirty="0" smtClean="0"/>
              <a:t>(</a:t>
            </a:r>
            <a:r>
              <a:rPr lang="en-US" i="1" baseline="0" dirty="0" smtClean="0"/>
              <a:t>x</a:t>
            </a:r>
            <a:r>
              <a:rPr lang="en-US" baseline="0" dirty="0" smtClean="0"/>
              <a:t>). In the case of </a:t>
            </a:r>
            <a:r>
              <a:rPr lang="en-US" baseline="0" dirty="0" smtClean="0"/>
              <a:t>the path </a:t>
            </a:r>
            <a:r>
              <a:rPr lang="en-US" baseline="0" dirty="0" smtClean="0"/>
              <a:t>integral, the </a:t>
            </a:r>
            <a:r>
              <a:rPr lang="en-US" i="1" baseline="0" dirty="0" smtClean="0"/>
              <a:t>x</a:t>
            </a:r>
            <a:r>
              <a:rPr lang="en-US" baseline="0" dirty="0" smtClean="0"/>
              <a:t>-value is an entire light transport path.</a:t>
            </a:r>
          </a:p>
          <a:p>
            <a:pPr>
              <a:buFont typeface="Arial" pitchFamily="34" charset="0"/>
              <a:buChar char="•"/>
            </a:pPr>
            <a:r>
              <a:rPr lang="en-US" baseline="0" dirty="0" smtClean="0"/>
              <a:t> For this sample </a:t>
            </a:r>
            <a:r>
              <a:rPr lang="en-US" i="1" baseline="0" dirty="0" smtClean="0"/>
              <a:t>x</a:t>
            </a:r>
            <a:r>
              <a:rPr lang="en-US" baseline="-25000" dirty="0" smtClean="0"/>
              <a:t>i</a:t>
            </a:r>
            <a:r>
              <a:rPr lang="en-US" baseline="0" dirty="0" smtClean="0"/>
              <a:t>, we evaluate the integrand </a:t>
            </a:r>
            <a:r>
              <a:rPr lang="en-US" i="1" baseline="0" dirty="0" smtClean="0"/>
              <a:t>f</a:t>
            </a:r>
            <a:r>
              <a:rPr lang="en-US" baseline="0" dirty="0" smtClean="0"/>
              <a:t>(</a:t>
            </a:r>
            <a:r>
              <a:rPr lang="en-US" i="1" baseline="0" dirty="0" smtClean="0"/>
              <a:t>x</a:t>
            </a:r>
            <a:r>
              <a:rPr lang="en-US" baseline="-25000" dirty="0" smtClean="0"/>
              <a:t>i</a:t>
            </a:r>
            <a:r>
              <a:rPr lang="en-US" baseline="0" dirty="0" smtClean="0"/>
              <a:t>), and the probability density p(</a:t>
            </a:r>
            <a:r>
              <a:rPr lang="en-US" i="1" baseline="0" dirty="0" smtClean="0"/>
              <a:t>x</a:t>
            </a:r>
            <a:r>
              <a:rPr lang="en-US" baseline="-25000" dirty="0" smtClean="0"/>
              <a:t>i</a:t>
            </a:r>
            <a:r>
              <a:rPr lang="en-US" baseline="0" dirty="0" smtClean="0"/>
              <a:t>).</a:t>
            </a:r>
          </a:p>
          <a:p>
            <a:pPr>
              <a:buFont typeface="Arial" pitchFamily="34" charset="0"/>
              <a:buChar char="•"/>
            </a:pPr>
            <a:r>
              <a:rPr lang="en-US" baseline="0" dirty="0" smtClean="0"/>
              <a:t> The ratio f(</a:t>
            </a:r>
            <a:r>
              <a:rPr lang="en-US" i="1" baseline="0" dirty="0" smtClean="0"/>
              <a:t>x</a:t>
            </a:r>
            <a:r>
              <a:rPr lang="en-US" baseline="-25000" dirty="0" smtClean="0"/>
              <a:t>i</a:t>
            </a:r>
            <a:r>
              <a:rPr lang="en-US" baseline="0" dirty="0" smtClean="0"/>
              <a:t>) / p(</a:t>
            </a:r>
            <a:r>
              <a:rPr lang="en-US" i="1" baseline="0" dirty="0" smtClean="0"/>
              <a:t>x</a:t>
            </a:r>
            <a:r>
              <a:rPr lang="en-US" baseline="-25000" dirty="0" smtClean="0"/>
              <a:t>i</a:t>
            </a:r>
            <a:r>
              <a:rPr lang="en-US" baseline="0" dirty="0" smtClean="0"/>
              <a:t>) is an estimator of the integrand. To make the estimator more accurate (i.e. to reduce its variance) we repeat the procedure for a number of random samples </a:t>
            </a:r>
            <a:r>
              <a:rPr lang="en-US" i="1" baseline="0" dirty="0" smtClean="0"/>
              <a:t>x</a:t>
            </a:r>
            <a:r>
              <a:rPr lang="en-US" baseline="-25000" dirty="0" smtClean="0"/>
              <a:t>1</a:t>
            </a:r>
            <a:r>
              <a:rPr lang="en-US" baseline="0" dirty="0" smtClean="0"/>
              <a:t>, </a:t>
            </a:r>
            <a:r>
              <a:rPr lang="en-US" i="1" baseline="0" dirty="0" smtClean="0"/>
              <a:t>x</a:t>
            </a:r>
            <a:r>
              <a:rPr lang="en-US" baseline="-25000" dirty="0" smtClean="0"/>
              <a:t>2</a:t>
            </a:r>
            <a:r>
              <a:rPr lang="en-US" baseline="0" dirty="0" smtClean="0"/>
              <a:t>, …, </a:t>
            </a:r>
            <a:r>
              <a:rPr lang="en-US" i="1" baseline="0" dirty="0" err="1" smtClean="0"/>
              <a:t>x</a:t>
            </a:r>
            <a:r>
              <a:rPr lang="en-US" i="1" baseline="-25000" dirty="0" err="1" smtClean="0"/>
              <a:t>N</a:t>
            </a:r>
            <a:r>
              <a:rPr lang="en-US" baseline="0" dirty="0" smtClean="0"/>
              <a:t> , and </a:t>
            </a:r>
            <a:r>
              <a:rPr lang="en-US" baseline="0" noProof="0" dirty="0" smtClean="0"/>
              <a:t>average</a:t>
            </a:r>
            <a:r>
              <a:rPr lang="en-US" baseline="0" dirty="0" smtClean="0"/>
              <a:t> the result as shown in the formula on the slide.</a:t>
            </a:r>
          </a:p>
          <a:p>
            <a:pPr>
              <a:buFont typeface="Arial" pitchFamily="34" charset="0"/>
              <a:buChar char="•"/>
            </a:pPr>
            <a:r>
              <a:rPr lang="en-US" baseline="0" dirty="0" smtClean="0"/>
              <a:t> This procedure provides an unbiased estimator of the integrand, which means that “on average”, it produces the correct result i.e. the integral that we want to compute.</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Thanks to the formal simplicity of the path integral formulation, applying Monte Carlo integration is really a more-or-less</a:t>
            </a:r>
            <a:r>
              <a:rPr lang="en-US" baseline="0" dirty="0" smtClean="0"/>
              <a:t> mechanical process.</a:t>
            </a:r>
          </a:p>
          <a:p>
            <a:pPr>
              <a:buFont typeface="Arial" pitchFamily="34" charset="0"/>
              <a:buChar char="•"/>
            </a:pPr>
            <a:r>
              <a:rPr lang="en-US" baseline="0" dirty="0" smtClean="0"/>
              <a:t> For each pixel, we need to repeatedly evaluate the estimator shown at the top right of the slide and average the estimates.</a:t>
            </a:r>
          </a:p>
          <a:p>
            <a:pPr>
              <a:buFont typeface="Arial" pitchFamily="34" charset="0"/>
              <a:buChar char="•"/>
            </a:pPr>
            <a:r>
              <a:rPr lang="en-US" baseline="0" dirty="0" smtClean="0"/>
              <a:t> This involves the following three steps:</a:t>
            </a:r>
          </a:p>
          <a:p>
            <a:pPr lvl="1">
              <a:buFont typeface="Arial" pitchFamily="34" charset="0"/>
              <a:buChar char="•"/>
            </a:pPr>
            <a:r>
              <a:rPr lang="en-US" baseline="0" dirty="0" smtClean="0"/>
              <a:t> First, we need to draw (or sample, or generate – all are synonyms) a random light transport path </a:t>
            </a:r>
            <a:r>
              <a:rPr lang="en-US" i="1" baseline="0" dirty="0" smtClean="0"/>
              <a:t>x</a:t>
            </a:r>
            <a:r>
              <a:rPr lang="en-US" baseline="0" dirty="0" smtClean="0"/>
              <a:t> in the scene (connecting a light source to the camera).</a:t>
            </a:r>
          </a:p>
          <a:p>
            <a:pPr lvl="1">
              <a:buFont typeface="Arial" pitchFamily="34" charset="0"/>
              <a:buChar char="•"/>
            </a:pPr>
            <a:r>
              <a:rPr lang="en-US" baseline="0" dirty="0" smtClean="0"/>
              <a:t> Then we need to evaluate the probability density of this path, and the contribution function.</a:t>
            </a:r>
          </a:p>
          <a:p>
            <a:pPr lvl="1">
              <a:buFont typeface="Arial" pitchFamily="34" charset="0"/>
              <a:buChar char="•"/>
            </a:pPr>
            <a:r>
              <a:rPr lang="en-US" baseline="0" dirty="0" smtClean="0"/>
              <a:t> Finally, we simply evaluate the formula at the top of the slide.</a:t>
            </a:r>
          </a:p>
          <a:p>
            <a:pPr lvl="0">
              <a:buFont typeface="Arial" pitchFamily="34" charset="0"/>
              <a:buChar char="•"/>
            </a:pPr>
            <a:r>
              <a:rPr lang="en-US" baseline="0" dirty="0" smtClean="0"/>
              <a:t> Evaluating the path contribution function is simple – we have an analytic formula for </a:t>
            </a:r>
            <a:r>
              <a:rPr lang="en-US" baseline="0" dirty="0" smtClean="0"/>
              <a:t>doing this </a:t>
            </a:r>
            <a:r>
              <a:rPr lang="en-US" baseline="0" dirty="0" smtClean="0"/>
              <a:t>that takes a path and returns a number </a:t>
            </a:r>
            <a:r>
              <a:rPr lang="en-US" baseline="0" dirty="0" smtClean="0"/>
              <a:t>(or an RGB value) – </a:t>
            </a:r>
            <a:r>
              <a:rPr lang="en-US" baseline="0" dirty="0" smtClean="0"/>
              <a:t>the path contribution.</a:t>
            </a:r>
          </a:p>
          <a:p>
            <a:pPr lvl="0">
              <a:buFont typeface="Arial" pitchFamily="34" charset="0"/>
              <a:buChar char="•"/>
            </a:pPr>
            <a:r>
              <a:rPr lang="en-US" baseline="0" dirty="0" smtClean="0"/>
              <a:t> However, we have not discussed so far how paths can be sampled and how the PDF of the resulting path can be evaluated.</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Path sampling techniques</a:t>
            </a:r>
            <a:r>
              <a:rPr lang="en-US" baseline="0" dirty="0" smtClean="0"/>
              <a:t> and the induced path PDF are an essential aspect of the path integral framework.</a:t>
            </a:r>
            <a:endParaRPr lang="en-US" dirty="0" smtClean="0"/>
          </a:p>
          <a:p>
            <a:pPr>
              <a:buFont typeface="Arial" pitchFamily="34" charset="0"/>
              <a:buChar char="•"/>
            </a:pPr>
            <a:r>
              <a:rPr lang="en-US" dirty="0" smtClean="0"/>
              <a:t> In fact, from the point of view of the</a:t>
            </a:r>
            <a:r>
              <a:rPr lang="en-US" baseline="0" dirty="0" smtClean="0"/>
              <a:t> path integral formulation, </a:t>
            </a:r>
            <a:r>
              <a:rPr lang="en-US" dirty="0" smtClean="0"/>
              <a:t>the only difference between many light transport</a:t>
            </a:r>
            <a:r>
              <a:rPr lang="en-US" baseline="0" dirty="0" smtClean="0"/>
              <a:t> simulation </a:t>
            </a:r>
            <a:r>
              <a:rPr lang="en-US" dirty="0" smtClean="0"/>
              <a:t>algorithms are </a:t>
            </a:r>
            <a:r>
              <a:rPr lang="en-US" baseline="0" dirty="0" smtClean="0"/>
              <a:t>the employed path sampling techniques and their </a:t>
            </a:r>
            <a:r>
              <a:rPr lang="en-US" baseline="0" dirty="0" smtClean="0"/>
              <a:t>associated PDFs</a:t>
            </a:r>
            <a:r>
              <a:rPr lang="en-US" baseline="0" dirty="0" smtClean="0"/>
              <a:t>.</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For example, path tracing samples paths by starting at the camera sensor, and extending the path by BRDF importance sampling, and possibly explicitly connecting a to</a:t>
            </a:r>
            <a:r>
              <a:rPr lang="en-US" baseline="0" dirty="0" smtClean="0"/>
              <a:t> a vertex sampled on the light source.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Light tracing</a:t>
            </a:r>
            <a:r>
              <a:rPr lang="en-US" baseline="0" dirty="0" smtClean="0"/>
              <a:t>, on the other hand, starts paths at the light sources.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Though</a:t>
            </a:r>
            <a:r>
              <a:rPr lang="en-US" baseline="0" dirty="0" smtClean="0"/>
              <a:t> path tracing and light tracing may seem </a:t>
            </a:r>
            <a:r>
              <a:rPr lang="en-US" baseline="0" dirty="0" smtClean="0"/>
              <a:t>to be very </a:t>
            </a:r>
            <a:r>
              <a:rPr lang="en-US" baseline="0" dirty="0" smtClean="0"/>
              <a:t>different algorithms, from the path integral point of view they are essentially the same.</a:t>
            </a:r>
          </a:p>
          <a:p>
            <a:pPr>
              <a:buFont typeface="Arial" pitchFamily="34" charset="0"/>
              <a:buChar char="•"/>
            </a:pPr>
            <a:r>
              <a:rPr lang="en-US" baseline="0" dirty="0" smtClean="0"/>
              <a:t> The only difference is the path sampling </a:t>
            </a:r>
            <a:r>
              <a:rPr lang="en-US" baseline="0" dirty="0" smtClean="0"/>
              <a:t>procedure </a:t>
            </a:r>
            <a:r>
              <a:rPr lang="en-US" baseline="0" dirty="0" smtClean="0"/>
              <a:t>and the associated path PDF.</a:t>
            </a:r>
          </a:p>
          <a:p>
            <a:pPr>
              <a:buFont typeface="Arial" pitchFamily="34" charset="0"/>
              <a:buChar char="•"/>
            </a:pPr>
            <a:r>
              <a:rPr lang="en-US" baseline="0" dirty="0" smtClean="0"/>
              <a:t> But the general </a:t>
            </a:r>
            <a:r>
              <a:rPr lang="en-US" baseline="0" dirty="0" smtClean="0"/>
              <a:t>form of the Monte </a:t>
            </a:r>
            <a:r>
              <a:rPr lang="en-US" baseline="0" dirty="0" smtClean="0"/>
              <a:t>Carlo estimator is exactly the same – only the PDF formula changes.</a:t>
            </a:r>
          </a:p>
          <a:p>
            <a:pPr>
              <a:buFont typeface="Arial" pitchFamily="34" charset="0"/>
              <a:buChar char="•"/>
            </a:pPr>
            <a:r>
              <a:rPr lang="en-US" baseline="0" dirty="0" smtClean="0"/>
              <a:t> Without the path integral framework, we would need equations of importance transport to formulate light tracing, which can get messy.</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how exactly do we sample the paths and how do we compute the path PDF?</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Many practical algorithms rely on local path sampling, where paths are build by adding one vertex at a time until a complete path is built.</a:t>
            </a:r>
          </a:p>
          <a:p>
            <a:pPr>
              <a:buFont typeface="Arial" pitchFamily="34" charset="0"/>
              <a:buChar char="•"/>
            </a:pPr>
            <a:r>
              <a:rPr lang="en-US" baseline="0" dirty="0" smtClean="0"/>
              <a:t> There are three common basic operations.</a:t>
            </a:r>
          </a:p>
          <a:p>
            <a:pPr lvl="1">
              <a:buFont typeface="Arial" pitchFamily="34" charset="0"/>
              <a:buChar char="•"/>
            </a:pPr>
            <a:r>
              <a:rPr lang="en-US" baseline="0" dirty="0" smtClean="0"/>
              <a:t> First, we can sample a path vertex from an a priori given distribution over scene surfaces. We usually employ this technique to start a path either on a light source or on the camera sensor.</a:t>
            </a:r>
          </a:p>
          <a:p>
            <a:pPr lvl="1">
              <a:buFont typeface="Arial" pitchFamily="34" charset="0"/>
              <a:buChar char="•"/>
            </a:pPr>
            <a:r>
              <a:rPr lang="en-US" baseline="0" dirty="0" smtClean="0"/>
              <a:t> Second, given a sub-path that we’ve already sampled with a vertex at its end, we may sample a direction from that vertex, and shoot a ray in this direction to obtain the next path vertex</a:t>
            </a:r>
            <a:r>
              <a:rPr lang="en-US" baseline="0" dirty="0" smtClean="0"/>
              <a:t>. We usually use BRDF-importance sampling (on surfaces) or phase function importance sampling (in media) to choose the next direction.</a:t>
            </a:r>
            <a:endParaRPr lang="en-US" baseline="0" dirty="0" smtClean="0"/>
          </a:p>
          <a:p>
            <a:pPr lvl="1">
              <a:buFont typeface="Arial" pitchFamily="34" charset="0"/>
              <a:buChar char="•"/>
            </a:pPr>
            <a:r>
              <a:rPr lang="en-US" baseline="0" dirty="0" smtClean="0"/>
              <a:t> Finally, given two sub-paths, we may connect their end-vertices to form a full light transport path. This technique actually does not add any vertex to the path. It is more or less a simple visibility check to see if the contribution function of the path is non-zero.</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latin typeface="Arial" charset="0"/>
                <a:ea typeface="+mn-ea"/>
                <a:cs typeface="Arial" pitchFamily="34" charset="0"/>
              </a:rPr>
              <a:t> In the real world, light sources</a:t>
            </a:r>
            <a:r>
              <a:rPr lang="en-GB" sz="1200" kern="1200" baseline="0" dirty="0" smtClean="0">
                <a:solidFill>
                  <a:schemeClr val="tx1"/>
                </a:solidFill>
                <a:latin typeface="Arial" charset="0"/>
                <a:ea typeface="+mn-ea"/>
                <a:cs typeface="Arial" pitchFamily="34" charset="0"/>
              </a:rPr>
              <a:t> emit light particles, which travel in space, reflect at objects or scatter in volumetric media (potentially multiple times) until they are absorbed.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latin typeface="Arial" charset="0"/>
                <a:ea typeface="+mn-ea"/>
                <a:cs typeface="Arial" pitchFamily="34" charset="0"/>
              </a:rPr>
              <a:t> On their way, they might hit the sensor of the camera which will record the light contribution.</a:t>
            </a:r>
          </a:p>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These </a:t>
            </a:r>
            <a:r>
              <a:rPr lang="en-US" dirty="0" smtClean="0"/>
              <a:t>basic </a:t>
            </a:r>
            <a:r>
              <a:rPr lang="en-US" dirty="0" smtClean="0"/>
              <a:t>operations are used</a:t>
            </a:r>
            <a:r>
              <a:rPr lang="en-US" baseline="0" dirty="0" smtClean="0"/>
              <a:t> to construct paths in </a:t>
            </a:r>
            <a:r>
              <a:rPr lang="en-US" baseline="0" dirty="0" smtClean="0"/>
              <a:t>path tracing, light </a:t>
            </a:r>
            <a:r>
              <a:rPr lang="en-US" baseline="0" dirty="0" smtClean="0"/>
              <a:t>tracing </a:t>
            </a:r>
            <a:r>
              <a:rPr lang="en-US" baseline="0" dirty="0" smtClean="0"/>
              <a:t>or bidirectional </a:t>
            </a:r>
            <a:r>
              <a:rPr lang="en-US" baseline="0" dirty="0" smtClean="0"/>
              <a:t>path tracing.</a:t>
            </a:r>
          </a:p>
          <a:p>
            <a:pPr>
              <a:buFont typeface="Arial" pitchFamily="34" charset="0"/>
              <a:buChar char="•"/>
            </a:pP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t>
            </a:r>
            <a:r>
              <a:rPr lang="en-US" dirty="0" smtClean="0"/>
              <a:t>Now </a:t>
            </a:r>
            <a:r>
              <a:rPr lang="en-US" dirty="0" smtClean="0"/>
              <a:t>that we know how to construct a path, we need to evaluate its PDF so that we can plug</a:t>
            </a:r>
            <a:r>
              <a:rPr lang="en-US" baseline="0" dirty="0" smtClean="0"/>
              <a:t> it into the MC estimator.</a:t>
            </a:r>
          </a:p>
          <a:p>
            <a:pPr>
              <a:buFont typeface="Arial" pitchFamily="34" charset="0"/>
              <a:buChar char="•"/>
            </a:pPr>
            <a:r>
              <a:rPr lang="en-US" baseline="0" dirty="0" smtClean="0"/>
              <a:t> In general the PDF of a light path is simply the </a:t>
            </a:r>
            <a:r>
              <a:rPr lang="en-US" b="1" baseline="0" dirty="0" smtClean="0"/>
              <a:t>joint </a:t>
            </a:r>
            <a:r>
              <a:rPr lang="en-US" baseline="0" dirty="0" smtClean="0"/>
              <a:t>PDF of the path </a:t>
            </a:r>
            <a:r>
              <a:rPr lang="en-US" baseline="0" dirty="0" smtClean="0"/>
              <a:t>vertices.</a:t>
            </a:r>
            <a:endParaRPr lang="en-US" baseline="0" dirty="0" smtClean="0"/>
          </a:p>
          <a:p>
            <a:pPr>
              <a:buFont typeface="Arial" pitchFamily="34" charset="0"/>
              <a:buChar char="•"/>
            </a:pPr>
            <a:r>
              <a:rPr lang="en-US" baseline="0" dirty="0" smtClean="0"/>
              <a:t> That is to say, the PDF that the first vertex is where it is </a:t>
            </a:r>
            <a:r>
              <a:rPr lang="en-US" b="0" i="1" baseline="0" dirty="0" smtClean="0"/>
              <a:t>and</a:t>
            </a:r>
            <a:r>
              <a:rPr lang="en-US" b="1" baseline="0" dirty="0" smtClean="0"/>
              <a:t> </a:t>
            </a:r>
            <a:r>
              <a:rPr lang="en-US" baseline="0" dirty="0" smtClean="0"/>
              <a:t>the second vertex is where it is, etc.</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joint path </a:t>
            </a:r>
            <a:r>
              <a:rPr lang="en-US" dirty="0" smtClean="0"/>
              <a:t>PDF (as any other joint PDF)</a:t>
            </a:r>
            <a:r>
              <a:rPr lang="en-US" baseline="0" dirty="0" smtClean="0"/>
              <a:t> can be factorized into the </a:t>
            </a:r>
            <a:r>
              <a:rPr lang="en-US" baseline="0" dirty="0" smtClean="0"/>
              <a:t>product of the conditional vertex PDF.</a:t>
            </a:r>
          </a:p>
          <a:p>
            <a:pPr>
              <a:buFont typeface="Arial" pitchFamily="34" charset="0"/>
              <a:buChar char="•"/>
            </a:pPr>
            <a:r>
              <a:rPr lang="en-US" baseline="0" dirty="0" smtClean="0"/>
              <a:t> To see what this means, let us </a:t>
            </a:r>
            <a:r>
              <a:rPr lang="en-US" baseline="0" dirty="0" smtClean="0"/>
              <a:t>take </a:t>
            </a:r>
            <a:r>
              <a:rPr lang="en-US" baseline="0" dirty="0" smtClean="0"/>
              <a:t>the example of path tracing, where we build a path starting from the camera.</a:t>
            </a:r>
          </a:p>
          <a:p>
            <a:pPr>
              <a:buFont typeface="Arial" pitchFamily="34" charset="0"/>
              <a:buChar char="•"/>
            </a:pPr>
            <a:r>
              <a:rPr lang="en-US" baseline="0" dirty="0" smtClean="0"/>
              <a:t> Vertex </a:t>
            </a:r>
            <a:r>
              <a:rPr lang="en-US" i="1" baseline="0" dirty="0" smtClean="0"/>
              <a:t>x</a:t>
            </a:r>
            <a:r>
              <a:rPr lang="en-US" baseline="-25000" dirty="0" smtClean="0"/>
              <a:t>3</a:t>
            </a:r>
            <a:r>
              <a:rPr lang="en-US" baseline="0" dirty="0" smtClean="0"/>
              <a:t> comes from an a priori distribution </a:t>
            </a:r>
            <a:r>
              <a:rPr lang="en-US" i="1" baseline="0" dirty="0" smtClean="0"/>
              <a:t>p</a:t>
            </a:r>
            <a:r>
              <a:rPr lang="en-US" baseline="0" dirty="0" smtClean="0"/>
              <a:t>(</a:t>
            </a:r>
            <a:r>
              <a:rPr lang="en-US" i="1" baseline="0" dirty="0" smtClean="0"/>
              <a:t>x</a:t>
            </a:r>
            <a:r>
              <a:rPr lang="en-US" baseline="-25000" dirty="0" smtClean="0"/>
              <a:t>3</a:t>
            </a:r>
            <a:r>
              <a:rPr lang="en-US" baseline="0" dirty="0" smtClean="0"/>
              <a:t>) over the camera lens (usually uniform; or the delta distribution for a pinhole camera).</a:t>
            </a:r>
          </a:p>
          <a:p>
            <a:pPr>
              <a:buFont typeface="Arial" pitchFamily="34" charset="0"/>
              <a:buChar char="•"/>
            </a:pPr>
            <a:r>
              <a:rPr lang="en-US" baseline="0" dirty="0" smtClean="0"/>
              <a:t> Vertex </a:t>
            </a:r>
            <a:r>
              <a:rPr lang="en-US" i="1" baseline="0" dirty="0" smtClean="0"/>
              <a:t>x</a:t>
            </a:r>
            <a:r>
              <a:rPr lang="en-US" baseline="-25000" dirty="0" smtClean="0"/>
              <a:t>2</a:t>
            </a:r>
            <a:r>
              <a:rPr lang="en-US" baseline="0" dirty="0" smtClean="0"/>
              <a:t> is sampled by generating a random direction from </a:t>
            </a:r>
            <a:r>
              <a:rPr lang="en-US" i="1" baseline="0" dirty="0" smtClean="0"/>
              <a:t>x</a:t>
            </a:r>
            <a:r>
              <a:rPr lang="en-US" baseline="-25000" dirty="0" smtClean="0"/>
              <a:t>3</a:t>
            </a:r>
            <a:r>
              <a:rPr lang="en-US" baseline="0" dirty="0" smtClean="0"/>
              <a:t> and shooting a ray. This induces a PDF for </a:t>
            </a:r>
            <a:r>
              <a:rPr lang="en-US" i="1" baseline="0" dirty="0" smtClean="0"/>
              <a:t>x</a:t>
            </a:r>
            <a:r>
              <a:rPr lang="en-US" baseline="-25000" dirty="0" smtClean="0"/>
              <a:t>2</a:t>
            </a:r>
            <a:r>
              <a:rPr lang="en-US" baseline="0" dirty="0" smtClean="0"/>
              <a:t>, </a:t>
            </a:r>
            <a:r>
              <a:rPr lang="en-US" i="1" baseline="0" dirty="0" smtClean="0"/>
              <a:t>p</a:t>
            </a:r>
            <a:r>
              <a:rPr lang="en-US" baseline="0" dirty="0" smtClean="0"/>
              <a:t>(</a:t>
            </a:r>
            <a:r>
              <a:rPr lang="en-US" i="1" baseline="0" dirty="0" smtClean="0"/>
              <a:t>x</a:t>
            </a:r>
            <a:r>
              <a:rPr lang="en-US" baseline="-25000" dirty="0" smtClean="0"/>
              <a:t>2</a:t>
            </a:r>
            <a:r>
              <a:rPr lang="en-US" baseline="0" dirty="0" smtClean="0"/>
              <a:t> | </a:t>
            </a:r>
            <a:r>
              <a:rPr lang="en-US" i="1" baseline="0" dirty="0" smtClean="0"/>
              <a:t>x</a:t>
            </a:r>
            <a:r>
              <a:rPr lang="en-US" baseline="-25000" dirty="0" smtClean="0"/>
              <a:t>3</a:t>
            </a:r>
            <a:r>
              <a:rPr lang="en-US" baseline="0" dirty="0" smtClean="0"/>
              <a:t>), which is in fact conditional on vertex </a:t>
            </a:r>
            <a:r>
              <a:rPr lang="en-US" i="1" baseline="0" dirty="0" smtClean="0"/>
              <a:t>x</a:t>
            </a:r>
            <a:r>
              <a:rPr lang="en-US" baseline="-25000" dirty="0" smtClean="0"/>
              <a:t>3</a:t>
            </a:r>
            <a:r>
              <a:rPr lang="en-US" baseline="0" dirty="0" smtClean="0"/>
              <a:t>.</a:t>
            </a:r>
          </a:p>
          <a:p>
            <a:pPr>
              <a:buFont typeface="Arial" pitchFamily="34" charset="0"/>
              <a:buChar char="•"/>
            </a:pPr>
            <a:r>
              <a:rPr lang="en-US" baseline="0" dirty="0" smtClean="0"/>
              <a:t> The same thing holds for vertex </a:t>
            </a:r>
            <a:r>
              <a:rPr lang="en-US" i="1" baseline="0" dirty="0" smtClean="0"/>
              <a:t>x</a:t>
            </a:r>
            <a:r>
              <a:rPr lang="en-US" baseline="-25000" dirty="0" smtClean="0"/>
              <a:t>1</a:t>
            </a:r>
            <a:r>
              <a:rPr lang="en-US" baseline="0" dirty="0" smtClean="0"/>
              <a:t>, which is sampled by shooting a ray in a random direction from </a:t>
            </a:r>
            <a:r>
              <a:rPr lang="en-US" i="1" baseline="0" dirty="0" smtClean="0"/>
              <a:t>x</a:t>
            </a:r>
            <a:r>
              <a:rPr lang="en-US" baseline="-25000" dirty="0" smtClean="0"/>
              <a:t>2</a:t>
            </a:r>
            <a:r>
              <a:rPr lang="en-US" baseline="0" dirty="0" smtClean="0"/>
              <a:t>.</a:t>
            </a:r>
          </a:p>
          <a:p>
            <a:pPr>
              <a:buFont typeface="Arial" pitchFamily="34" charset="0"/>
              <a:buChar char="•"/>
            </a:pPr>
            <a:r>
              <a:rPr lang="en-US" baseline="0" dirty="0" smtClean="0"/>
              <a:t> Finally, vertex </a:t>
            </a:r>
            <a:r>
              <a:rPr lang="en-US" i="1" baseline="0" dirty="0" smtClean="0"/>
              <a:t>x</a:t>
            </a:r>
            <a:r>
              <a:rPr lang="en-US" baseline="-25000" dirty="0" smtClean="0"/>
              <a:t>0</a:t>
            </a:r>
            <a:r>
              <a:rPr lang="en-US" baseline="0" dirty="0" smtClean="0"/>
              <a:t> on the light source might be sampled from an uniform distribution over the light source area with </a:t>
            </a:r>
            <a:r>
              <a:rPr lang="en-US" baseline="0" dirty="0" err="1" smtClean="0"/>
              <a:t>pdf</a:t>
            </a:r>
            <a:r>
              <a:rPr lang="en-US" baseline="0" dirty="0" smtClean="0"/>
              <a:t> </a:t>
            </a:r>
            <a:r>
              <a:rPr lang="en-US" i="1" baseline="0" dirty="0" smtClean="0"/>
              <a:t>p</a:t>
            </a:r>
            <a:r>
              <a:rPr lang="en-US" baseline="0" dirty="0" smtClean="0"/>
              <a:t>(</a:t>
            </a:r>
            <a:r>
              <a:rPr lang="en-US" i="1" baseline="0" dirty="0" smtClean="0"/>
              <a:t>x</a:t>
            </a:r>
            <a:r>
              <a:rPr lang="en-US" baseline="-25000" dirty="0" smtClean="0"/>
              <a:t>0</a:t>
            </a:r>
            <a:r>
              <a:rPr lang="en-US" baseline="0" dirty="0" smtClean="0"/>
              <a:t>), independently of the other path vertices. </a:t>
            </a:r>
          </a:p>
          <a:p>
            <a:pPr>
              <a:buFont typeface="Arial" pitchFamily="34" charset="0"/>
              <a:buChar char="•"/>
            </a:pPr>
            <a:r>
              <a:rPr lang="en-US" baseline="0" dirty="0" smtClean="0"/>
              <a:t> The full joint PDF is given by the product of all these individual terms.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It</a:t>
            </a:r>
            <a:r>
              <a:rPr lang="en-US" baseline="0" dirty="0" smtClean="0"/>
              <a:t> is customary to simplify this somewhat pedantic notation and leave out the conditional signs. Nonetheless, it is important to keep in mind that the path vertex PDFs for vertices that are not sampled independently are indeed conditional PDFs.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Going back to this </a:t>
            </a:r>
            <a:r>
              <a:rPr lang="en-US" dirty="0" smtClean="0"/>
              <a:t>slide,</a:t>
            </a:r>
            <a:r>
              <a:rPr lang="en-US" baseline="0" dirty="0" smtClean="0"/>
              <a:t> we see that we now have all the elements to evaluate the MC estimator on the top right.</a:t>
            </a:r>
            <a:endParaRPr lang="en-US" baseline="0"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171450" indent="-171450">
              <a:buFont typeface="Arial" pitchFamily="34" charset="0"/>
              <a:buChar char="•"/>
            </a:pPr>
            <a:r>
              <a:rPr lang="en-US" dirty="0" smtClean="0"/>
              <a:t>Now that we understand the path sampling techniques and their associated probability densities, we have all the ingredients necessary to construct a bidirectional path tracer</a:t>
            </a:r>
            <a:r>
              <a:rPr lang="en-US" dirty="0" smtClean="0"/>
              <a:t>.</a:t>
            </a:r>
          </a:p>
          <a:p>
            <a:pPr marL="171450" indent="-171450">
              <a:buFont typeface="Arial" pitchFamily="34" charset="0"/>
              <a:buChar char="•"/>
            </a:pPr>
            <a:r>
              <a:rPr lang="en-US" dirty="0" smtClean="0"/>
              <a:t>We will see that with a proper understand of the path integral formulation, this less complicated than</a:t>
            </a:r>
            <a:r>
              <a:rPr lang="en-US" baseline="0" dirty="0" smtClean="0"/>
              <a:t> </a:t>
            </a:r>
            <a:r>
              <a:rPr lang="en-US" dirty="0" smtClean="0"/>
              <a:t>it might seem.</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Bidirectional</a:t>
            </a:r>
            <a:r>
              <a:rPr lang="en-US" baseline="0" dirty="0" smtClean="0"/>
              <a:t> path tracing is based on combining many different path sampling techniques. </a:t>
            </a:r>
          </a:p>
          <a:p>
            <a:pPr>
              <a:buFont typeface="Arial" pitchFamily="34" charset="0"/>
              <a:buChar char="•"/>
            </a:pPr>
            <a:r>
              <a:rPr lang="en-US" baseline="0" dirty="0" smtClean="0"/>
              <a:t> It uses the path sampling from a path tracer and a light tracer.</a:t>
            </a:r>
            <a:endParaRPr lang="en-US" dirty="0" smtClean="0"/>
          </a:p>
          <a:p>
            <a:pPr>
              <a:buFont typeface="Arial" pitchFamily="34" charset="0"/>
              <a:buChar char="•"/>
            </a:pPr>
            <a:r>
              <a:rPr lang="en-US" dirty="0" smtClean="0"/>
              <a:t> And it adds the bidirectional path sampling techniques, where a full path is built </a:t>
            </a:r>
            <a:r>
              <a:rPr lang="en-US" baseline="0" dirty="0" smtClean="0"/>
              <a:t>by connecting a sub-path from the camera and from the light source.</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buFont typeface="Arial" pitchFamily="34" charset="0"/>
              <a:buChar char="•"/>
            </a:pPr>
            <a:r>
              <a:rPr lang="en-US" dirty="0" smtClean="0">
                <a:solidFill>
                  <a:schemeClr val="tx1"/>
                </a:solidFill>
              </a:rPr>
              <a:t> In fact, one single path can be sampled with the local sampling techniques in many different ways.</a:t>
            </a:r>
          </a:p>
          <a:p>
            <a:pPr>
              <a:buFont typeface="Arial" pitchFamily="34" charset="0"/>
              <a:buChar char="•"/>
            </a:pPr>
            <a:r>
              <a:rPr lang="en-US" dirty="0" smtClean="0">
                <a:solidFill>
                  <a:schemeClr val="tx1"/>
                </a:solidFill>
              </a:rPr>
              <a:t> This</a:t>
            </a:r>
            <a:r>
              <a:rPr lang="en-US" baseline="0" dirty="0" smtClean="0">
                <a:solidFill>
                  <a:schemeClr val="tx1"/>
                </a:solidFill>
              </a:rPr>
              <a:t> </a:t>
            </a:r>
            <a:r>
              <a:rPr lang="en-US" baseline="0" dirty="0" smtClean="0">
                <a:solidFill>
                  <a:schemeClr val="tx1"/>
                </a:solidFill>
              </a:rPr>
              <a:t>slide schematically shows all the possible bidirectional techniques that we can obtain by starting a path either on </a:t>
            </a:r>
            <a:r>
              <a:rPr lang="en-US" baseline="0" dirty="0" smtClean="0">
                <a:solidFill>
                  <a:schemeClr val="tx1"/>
                </a:solidFill>
              </a:rPr>
              <a:t>a light </a:t>
            </a:r>
            <a:r>
              <a:rPr lang="en-US" baseline="0" dirty="0" smtClean="0">
                <a:solidFill>
                  <a:schemeClr val="tx1"/>
                </a:solidFill>
              </a:rPr>
              <a:t>source or on the camera for an example path of length 4.</a:t>
            </a:r>
          </a:p>
          <a:p>
            <a:pPr>
              <a:buFont typeface="Arial" pitchFamily="34" charset="0"/>
              <a:buChar char="•"/>
            </a:pPr>
            <a:r>
              <a:rPr lang="en-US" baseline="0" dirty="0" smtClean="0">
                <a:solidFill>
                  <a:schemeClr val="tx1"/>
                </a:solidFill>
              </a:rPr>
              <a:t> The first two cases correspond to what a regular path tracer usually does (randomly hitting the light sources and explicit light source connections.)</a:t>
            </a:r>
          </a:p>
          <a:p>
            <a:pPr>
              <a:buFont typeface="Arial" pitchFamily="34" charset="0"/>
              <a:buChar char="•"/>
            </a:pPr>
            <a:r>
              <a:rPr lang="en-US" baseline="0" dirty="0" smtClean="0">
                <a:solidFill>
                  <a:schemeClr val="tx1"/>
                </a:solidFill>
              </a:rPr>
              <a:t> </a:t>
            </a:r>
            <a:r>
              <a:rPr lang="en-US" baseline="0" dirty="0" smtClean="0">
                <a:solidFill>
                  <a:schemeClr val="tx1"/>
                </a:solidFill>
              </a:rPr>
              <a:t>The </a:t>
            </a:r>
            <a:r>
              <a:rPr lang="en-US" baseline="0" dirty="0" smtClean="0">
                <a:solidFill>
                  <a:schemeClr val="tx1"/>
                </a:solidFill>
              </a:rPr>
              <a:t>last two are complementary to the first two and therefore correspond to light tracing</a:t>
            </a:r>
            <a:r>
              <a:rPr lang="en-US" baseline="0" dirty="0" smtClean="0">
                <a:solidFill>
                  <a:schemeClr val="tx1"/>
                </a:solidFill>
              </a:rPr>
              <a:t>.</a:t>
            </a:r>
          </a:p>
          <a:p>
            <a:pPr>
              <a:buFont typeface="Arial" pitchFamily="34" charset="0"/>
              <a:buChar char="•"/>
            </a:pPr>
            <a:r>
              <a:rPr lang="en-US" baseline="0" dirty="0" smtClean="0">
                <a:solidFill>
                  <a:schemeClr val="tx1"/>
                </a:solidFill>
              </a:rPr>
              <a:t> The techniques in between are the bidirectional techniques where a sub-path sampled from the camera is connected to a sub-path sampled from a light source. The different bidirectional techniques correspond to the different number of vertices at the camera and light sub-paths.</a:t>
            </a: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solidFill>
                  <a:schemeClr val="tx1"/>
                </a:solidFill>
              </a:rPr>
              <a:t> </a:t>
            </a:r>
            <a:r>
              <a:rPr lang="en-US" sz="1200" b="0" kern="1200" dirty="0" smtClean="0">
                <a:solidFill>
                  <a:schemeClr val="tx1"/>
                </a:solidFill>
                <a:latin typeface="Arial" charset="0"/>
                <a:ea typeface="+mn-ea"/>
                <a:cs typeface="+mn-cs"/>
              </a:rPr>
              <a:t>Each sampling technique importance samples a different subset of terms of the measurement contribution function.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 However, in each of these</a:t>
            </a:r>
            <a:r>
              <a:rPr lang="en-US" sz="1200" b="0" kern="1200" baseline="0" dirty="0" smtClean="0">
                <a:solidFill>
                  <a:schemeClr val="tx1"/>
                </a:solidFill>
                <a:latin typeface="Arial" charset="0"/>
                <a:ea typeface="+mn-ea"/>
                <a:cs typeface="+mn-cs"/>
              </a:rPr>
              <a:t> techniques, there are some terms of the measurement contribution function that are not importance sampled.</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The purely unidirectional techniques (top and bottom) do not importance sample the light emission and sensor sensitivity, respectively. Indeed, for example the technique at the top relies on randomly hitting a light source, without incorporating any information about the location of light sources in the scene.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All the bidirectional techniques, that is, those that involve connection of two sub-paths, are usually unable to importance sample the terms associated with the connection edge.</a:t>
            </a:r>
            <a:endParaRPr lang="en-US" sz="1200" b="0" kern="1200" dirty="0" smtClean="0">
              <a:solidFill>
                <a:schemeClr val="tx1"/>
              </a:solidFill>
              <a:latin typeface="Arial" charset="0"/>
              <a:ea typeface="+mn-ea"/>
              <a:cs typeface="+mn-cs"/>
            </a:endParaRPr>
          </a:p>
          <a:p>
            <a:pPr>
              <a:buFont typeface="Arial" pitchFamily="34" charset="0"/>
              <a:buChar char="•"/>
            </a:pPr>
            <a:endParaRPr lang="en-US" dirty="0">
              <a:solidFill>
                <a:schemeClr val="tx1"/>
              </a:solidFill>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So</a:t>
            </a:r>
            <a:r>
              <a:rPr lang="en-US" sz="1200" b="0" kern="1200" baseline="0" dirty="0" smtClean="0">
                <a:solidFill>
                  <a:schemeClr val="tx1"/>
                </a:solidFill>
                <a:latin typeface="Arial" charset="0"/>
                <a:ea typeface="+mn-ea"/>
                <a:cs typeface="+mn-cs"/>
              </a:rPr>
              <a:t> we have many different techniques, b</a:t>
            </a:r>
            <a:r>
              <a:rPr lang="en-US" sz="1200" b="0" kern="1200" dirty="0" smtClean="0">
                <a:solidFill>
                  <a:schemeClr val="tx1"/>
                </a:solidFill>
                <a:latin typeface="Arial" charset="0"/>
                <a:ea typeface="+mn-ea"/>
                <a:cs typeface="+mn-cs"/>
              </a:rPr>
              <a:t>ut</a:t>
            </a:r>
            <a:r>
              <a:rPr lang="en-US" sz="1200" b="0" kern="1200" baseline="0" dirty="0" smtClean="0">
                <a:solidFill>
                  <a:schemeClr val="tx1"/>
                </a:solidFill>
                <a:latin typeface="Arial" charset="0"/>
                <a:ea typeface="+mn-ea"/>
                <a:cs typeface="+mn-cs"/>
              </a:rPr>
              <a:t> </a:t>
            </a:r>
            <a:r>
              <a:rPr lang="en-US" sz="1200" b="0" kern="1200" baseline="0" dirty="0" smtClean="0">
                <a:solidFill>
                  <a:schemeClr val="tx1"/>
                </a:solidFill>
                <a:latin typeface="Arial" charset="0"/>
                <a:ea typeface="+mn-ea"/>
                <a:cs typeface="+mn-cs"/>
              </a:rPr>
              <a:t>none of </a:t>
            </a:r>
            <a:r>
              <a:rPr lang="en-US" sz="1200" b="0" kern="1200" baseline="0" dirty="0" smtClean="0">
                <a:solidFill>
                  <a:schemeClr val="tx1"/>
                </a:solidFill>
                <a:latin typeface="Arial" charset="0"/>
                <a:ea typeface="+mn-ea"/>
                <a:cs typeface="+mn-cs"/>
              </a:rPr>
              <a:t>them is </a:t>
            </a:r>
            <a:r>
              <a:rPr lang="en-US" sz="1200" b="0" kern="1200" baseline="0" dirty="0" smtClean="0">
                <a:solidFill>
                  <a:schemeClr val="tx1"/>
                </a:solidFill>
                <a:latin typeface="Arial" charset="0"/>
                <a:ea typeface="+mn-ea"/>
                <a:cs typeface="+mn-cs"/>
              </a:rPr>
              <a:t>able to importance sample all of the terms of the measurement contribution function</a:t>
            </a:r>
            <a:r>
              <a:rPr lang="en-US" sz="1200" b="0" kern="1200" baseline="0" dirty="0" smtClean="0">
                <a:solidFill>
                  <a:schemeClr val="tx1"/>
                </a:solidFill>
                <a:latin typeface="Arial"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But because each technique fails at importance sampling a different term of the contribution function, they have complementary strong points and weaknesses.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It is exactly for this reason that bidirectional path tracing is built around the idea of taking the best of each of the techniques by combining them together using Multiple Importance Sampling.</a:t>
            </a:r>
            <a:endParaRPr lang="en-US" sz="1200" b="0" kern="1200" dirty="0" smtClean="0">
              <a:solidFill>
                <a:schemeClr val="tx1"/>
              </a:solidFill>
              <a:latin typeface="Arial" charset="0"/>
              <a:ea typeface="+mn-ea"/>
              <a:cs typeface="+mn-cs"/>
            </a:endParaRPr>
          </a:p>
          <a:p>
            <a:pPr>
              <a:buFont typeface="Arial" pitchFamily="34" charset="0"/>
              <a:buChar char="•"/>
            </a:pPr>
            <a:endParaRPr lang="en-US" sz="1200" dirty="0">
              <a:solidFill>
                <a:schemeClr val="tx1"/>
              </a:solidFill>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latin typeface="Arial" charset="0"/>
                <a:ea typeface="+mn-ea"/>
                <a:cs typeface="Arial" pitchFamily="34" charset="0"/>
              </a:rPr>
              <a:t> The light particles travel along trajectories that we call “light transport paths”.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latin typeface="Arial" charset="0"/>
                <a:ea typeface="+mn-ea"/>
                <a:cs typeface="Arial" pitchFamily="34" charset="0"/>
              </a:rPr>
              <a:t> In an environment consisting of surfaces and media with constant index of refraction, these paths are polylines whose vertices correspond to reflection at surfaces or scattering events in media, and the straight edges correspond to light travelling the in the space.</a:t>
            </a:r>
            <a:endParaRPr lang="en-GB" sz="1200" kern="1200" dirty="0" smtClean="0">
              <a:solidFill>
                <a:schemeClr val="tx1"/>
              </a:solidFill>
              <a:latin typeface="Arial" charset="0"/>
              <a:ea typeface="+mn-ea"/>
              <a:cs typeface="Arial" pitchFamily="34" charset="0"/>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cap="flat"/>
        </p:spPr>
      </p:sp>
      <p:sp>
        <p:nvSpPr>
          <p:cNvPr id="66563" name="Rectangle 3"/>
          <p:cNvSpPr>
            <a:spLocks noGrp="1" noChangeArrowheads="1"/>
          </p:cNvSpPr>
          <p:nvPr>
            <p:ph type="body" idx="1"/>
          </p:nvPr>
        </p:nvSpPr>
        <p:spPr>
          <a:noFill/>
          <a:ln w="9525"/>
        </p:spPr>
        <p:txBody>
          <a:bodyPr/>
          <a:lstStyle/>
          <a:p>
            <a:pPr>
              <a:buFont typeface="Arial" pitchFamily="34" charset="0"/>
              <a:buChar char="•"/>
            </a:pPr>
            <a:r>
              <a:rPr lang="en-US" sz="1100" baseline="0" dirty="0" smtClean="0"/>
              <a:t> This slide shows this situation </a:t>
            </a:r>
            <a:r>
              <a:rPr lang="en-US" sz="1100" baseline="0" dirty="0" smtClean="0"/>
              <a:t>(multiple sampling techniques, each failing in a different way) in </a:t>
            </a:r>
            <a:r>
              <a:rPr lang="en-US" sz="1100" baseline="0" dirty="0" smtClean="0"/>
              <a:t>a simpler setting</a:t>
            </a:r>
            <a:r>
              <a:rPr lang="en-US" sz="1100" baseline="0" dirty="0" smtClean="0"/>
              <a:t>.</a:t>
            </a:r>
            <a:endParaRPr lang="cs-CZ" sz="1100" baseline="0" dirty="0" smtClean="0"/>
          </a:p>
          <a:p>
            <a:pPr>
              <a:buFont typeface="Arial" pitchFamily="34" charset="0"/>
              <a:buChar char="•"/>
            </a:pPr>
            <a:r>
              <a:rPr lang="cs-CZ" sz="1100" baseline="0" dirty="0" smtClean="0"/>
              <a:t> </a:t>
            </a:r>
            <a:r>
              <a:rPr lang="cs-CZ" sz="1100" baseline="0" dirty="0" err="1" smtClean="0"/>
              <a:t>We</a:t>
            </a:r>
            <a:r>
              <a:rPr lang="cs-CZ" sz="1100" baseline="0" dirty="0" smtClean="0"/>
              <a:t> </a:t>
            </a:r>
            <a:r>
              <a:rPr lang="cs-CZ" sz="1100" baseline="0" dirty="0" err="1" smtClean="0"/>
              <a:t>have</a:t>
            </a:r>
            <a:r>
              <a:rPr lang="cs-CZ" sz="1100" baseline="0" dirty="0" smtClean="0"/>
              <a:t> </a:t>
            </a:r>
            <a:r>
              <a:rPr lang="en-US" sz="1100" baseline="0" dirty="0" smtClean="0"/>
              <a:t>a </a:t>
            </a:r>
            <a:r>
              <a:rPr lang="en-US" sz="1100" baseline="0" dirty="0" smtClean="0"/>
              <a:t>multimodal </a:t>
            </a:r>
            <a:r>
              <a:rPr lang="en-US" sz="1100" baseline="0" dirty="0" smtClean="0"/>
              <a:t>integrand </a:t>
            </a:r>
            <a:r>
              <a:rPr lang="en-US" sz="1100" i="1" baseline="0" dirty="0" smtClean="0"/>
              <a:t>f</a:t>
            </a:r>
            <a:r>
              <a:rPr lang="en-US" sz="1100" baseline="0" dirty="0" smtClean="0"/>
              <a:t>(</a:t>
            </a:r>
            <a:r>
              <a:rPr lang="en-US" sz="1100" i="1" baseline="0" dirty="0" smtClean="0"/>
              <a:t>x</a:t>
            </a:r>
            <a:r>
              <a:rPr lang="en-US" sz="1100" baseline="0" dirty="0" smtClean="0"/>
              <a:t>) that we want to numerically integrate using a MC method with importance sampling.</a:t>
            </a:r>
          </a:p>
          <a:p>
            <a:pPr>
              <a:buFont typeface="Arial" pitchFamily="34" charset="0"/>
              <a:buChar char="•"/>
            </a:pPr>
            <a:r>
              <a:rPr lang="en-US" sz="1100" baseline="0" dirty="0" smtClean="0"/>
              <a:t> Unfortunately, we do not have a PDF that would mimic the integrand in the entire domain.</a:t>
            </a:r>
          </a:p>
          <a:p>
            <a:pPr>
              <a:buFont typeface="Arial" pitchFamily="34" charset="0"/>
              <a:buChar char="•"/>
            </a:pPr>
            <a:r>
              <a:rPr lang="en-US" sz="1100" baseline="0" dirty="0" smtClean="0"/>
              <a:t> Instead, we can draw the sample from two different PDFs, </a:t>
            </a:r>
            <a:r>
              <a:rPr lang="en-US" sz="1100" i="1" baseline="0" dirty="0" smtClean="0"/>
              <a:t>p</a:t>
            </a:r>
            <a:r>
              <a:rPr lang="en-US" sz="1100" i="1" baseline="-25000" dirty="0" smtClean="0"/>
              <a:t>a</a:t>
            </a:r>
            <a:r>
              <a:rPr lang="en-US" sz="1100" baseline="0" dirty="0" smtClean="0"/>
              <a:t> and </a:t>
            </a:r>
            <a:r>
              <a:rPr lang="en-US" sz="1100" i="1" baseline="0" dirty="0" err="1" smtClean="0"/>
              <a:t>p</a:t>
            </a:r>
            <a:r>
              <a:rPr lang="en-US" sz="1100" i="1" baseline="-25000" dirty="0" err="1" smtClean="0"/>
              <a:t>b</a:t>
            </a:r>
            <a:r>
              <a:rPr lang="en-US" sz="1100" baseline="0" dirty="0" smtClean="0"/>
              <a:t>, each </a:t>
            </a:r>
            <a:r>
              <a:rPr lang="en-US" sz="1100" baseline="0" dirty="0" smtClean="0"/>
              <a:t>of which is a good match for the integrand under different conditions – i.e. in different part of the domain.</a:t>
            </a:r>
          </a:p>
          <a:p>
            <a:pPr>
              <a:buFont typeface="Arial" pitchFamily="34" charset="0"/>
              <a:buChar char="•"/>
            </a:pPr>
            <a:r>
              <a:rPr lang="en-US" sz="1100" baseline="0" dirty="0" smtClean="0"/>
              <a:t> However, the estimators corresponding to these two PDFs have extremely high </a:t>
            </a:r>
            <a:r>
              <a:rPr lang="en-US" sz="1100" baseline="0" dirty="0" smtClean="0"/>
              <a:t>variance.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To see why the variance can be so high, take the example of the sample </a:t>
            </a:r>
            <a:r>
              <a:rPr lang="en-US" sz="1100" i="1" baseline="0" dirty="0" err="1" smtClean="0"/>
              <a:t>x</a:t>
            </a:r>
            <a:r>
              <a:rPr lang="en-US" sz="1100" i="1" baseline="-25000" dirty="0" err="1" smtClean="0"/>
              <a:t>a</a:t>
            </a:r>
            <a:r>
              <a:rPr lang="en-US" sz="1100" baseline="0" dirty="0" smtClean="0"/>
              <a:t> taken from the tail of PDF </a:t>
            </a:r>
            <a:r>
              <a:rPr lang="en-US" sz="1100" i="1" baseline="0" dirty="0" smtClean="0"/>
              <a:t>p</a:t>
            </a:r>
            <a:r>
              <a:rPr lang="en-US" sz="1100" i="1" baseline="-25000" dirty="0" smtClean="0"/>
              <a:t>a</a:t>
            </a:r>
            <a:r>
              <a:rPr lang="en-US" sz="1100" baseline="0" dirty="0" smtClean="0"/>
              <a:t>, where </a:t>
            </a:r>
            <a:r>
              <a:rPr lang="en-US" sz="1100" i="1" baseline="0" dirty="0" smtClean="0"/>
              <a:t>f</a:t>
            </a:r>
            <a:r>
              <a:rPr lang="en-US" sz="1100" baseline="0" dirty="0" smtClean="0"/>
              <a:t>(</a:t>
            </a:r>
            <a:r>
              <a:rPr lang="en-US" sz="1100" i="1" baseline="0" dirty="0" smtClean="0"/>
              <a:t>x</a:t>
            </a:r>
            <a:r>
              <a:rPr lang="en-US" sz="1100" baseline="0" dirty="0" smtClean="0"/>
              <a:t>) might still be large.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The value of the estimator, </a:t>
            </a:r>
            <a:r>
              <a:rPr lang="en-US" sz="1100" i="1" baseline="0" dirty="0" smtClean="0"/>
              <a:t>f</a:t>
            </a:r>
            <a:r>
              <a:rPr lang="en-US" sz="1100" baseline="0" dirty="0" smtClean="0"/>
              <a:t>(</a:t>
            </a:r>
            <a:r>
              <a:rPr lang="en-US" sz="1100" i="1" baseline="0" dirty="0" smtClean="0"/>
              <a:t>x</a:t>
            </a:r>
            <a:r>
              <a:rPr lang="en-US" sz="1100" baseline="0" dirty="0" smtClean="0"/>
              <a:t>) /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for this sample divides the large </a:t>
            </a:r>
            <a:r>
              <a:rPr lang="en-US" sz="1100" i="1" baseline="0" dirty="0" smtClean="0"/>
              <a:t>f</a:t>
            </a:r>
            <a:r>
              <a:rPr lang="en-US" sz="1100" baseline="0" dirty="0" smtClean="0"/>
              <a:t>(</a:t>
            </a:r>
            <a:r>
              <a:rPr lang="en-US" sz="1100" i="1" baseline="0" dirty="0" smtClean="0"/>
              <a:t>x</a:t>
            </a:r>
            <a:r>
              <a:rPr lang="en-US" sz="1100" baseline="0" dirty="0" smtClean="0"/>
              <a:t>) by the small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producing an outlier.</a:t>
            </a:r>
          </a:p>
          <a:p>
            <a:pPr>
              <a:buFont typeface="Arial" pitchFamily="34" charset="0"/>
              <a:buChar char="•"/>
            </a:pPr>
            <a:endParaRPr lang="en-US" sz="1100" baseline="0" dirty="0" smtClean="0"/>
          </a:p>
          <a:p>
            <a:pPr>
              <a:buFont typeface="Arial" pitchFamily="34" charset="0"/>
              <a:buChar char="•"/>
            </a:pPr>
            <a:r>
              <a:rPr lang="en-US" sz="1100" baseline="0" dirty="0" smtClean="0"/>
              <a:t> We can use Multiple Importance Sampling (MIS) to combine the sampling techniques corresponding to the two PDFs into a single, robust, combined technique.</a:t>
            </a:r>
          </a:p>
          <a:p>
            <a:pPr>
              <a:buFont typeface="Arial" pitchFamily="34" charset="0"/>
              <a:buChar char="•"/>
            </a:pPr>
            <a:r>
              <a:rPr lang="en-US" sz="1100" baseline="0" dirty="0" smtClean="0"/>
              <a:t> The MIS procedure is extremely simple: it randomly picks one distribution to sample from (</a:t>
            </a:r>
            <a:r>
              <a:rPr lang="en-US" sz="1100" i="1" baseline="0" dirty="0" smtClean="0"/>
              <a:t>p</a:t>
            </a:r>
            <a:r>
              <a:rPr lang="en-US" sz="1100" i="1" baseline="-25000" dirty="0" smtClean="0"/>
              <a:t>a</a:t>
            </a:r>
            <a:r>
              <a:rPr lang="en-US" sz="1100" baseline="0" dirty="0" smtClean="0"/>
              <a:t> or </a:t>
            </a:r>
            <a:r>
              <a:rPr lang="en-US" sz="1100" i="1" baseline="0" dirty="0" err="1" smtClean="0"/>
              <a:t>p</a:t>
            </a:r>
            <a:r>
              <a:rPr lang="en-US" sz="1100" i="1" baseline="-25000" dirty="0" err="1" smtClean="0"/>
              <a:t>b</a:t>
            </a:r>
            <a:r>
              <a:rPr lang="en-US" sz="1100" baseline="0" dirty="0" smtClean="0"/>
              <a:t> , say with </a:t>
            </a:r>
            <a:r>
              <a:rPr lang="en-US" sz="1100" baseline="0" dirty="0" smtClean="0"/>
              <a:t>a fifty-fifty </a:t>
            </a:r>
            <a:r>
              <a:rPr lang="en-US" sz="1100" baseline="0" dirty="0" smtClean="0"/>
              <a:t>chance) and then takes the sample from the selected distribution.</a:t>
            </a:r>
          </a:p>
          <a:p>
            <a:pPr>
              <a:buFont typeface="Arial" pitchFamily="34" charset="0"/>
              <a:buChar char="•"/>
            </a:pPr>
            <a:r>
              <a:rPr lang="en-US" sz="1100" baseline="0" dirty="0" smtClean="0"/>
              <a:t> This essentially corresponds to sampling from a weighted average of the two distributions, which is reflected in the form of the estimator, shown on the slide</a:t>
            </a:r>
            <a:r>
              <a:rPr lang="en-US" sz="1100" baseline="0" dirty="0" smtClean="0"/>
              <a:t>.</a:t>
            </a:r>
            <a:endParaRPr lang="en-US" sz="1100" baseline="0" dirty="0" smtClean="0"/>
          </a:p>
          <a:p>
            <a:pPr>
              <a:buFont typeface="Arial" pitchFamily="34" charset="0"/>
              <a:buChar char="•"/>
            </a:pPr>
            <a:r>
              <a:rPr lang="en-US" sz="1100" baseline="0" dirty="0" smtClean="0"/>
              <a:t> This </a:t>
            </a:r>
            <a:r>
              <a:rPr lang="en-US" sz="1100" baseline="0" dirty="0" smtClean="0"/>
              <a:t>combined estimator </a:t>
            </a:r>
            <a:r>
              <a:rPr lang="en-US" sz="1100" baseline="0" dirty="0" smtClean="0"/>
              <a:t>is really powerful at suppressing outlier </a:t>
            </a:r>
            <a:r>
              <a:rPr lang="en-US" sz="1100" baseline="0" dirty="0" smtClean="0"/>
              <a:t>samples.</a:t>
            </a:r>
          </a:p>
          <a:p>
            <a:pPr>
              <a:buFont typeface="Arial" pitchFamily="34" charset="0"/>
              <a:buChar char="•"/>
            </a:pPr>
            <a:r>
              <a:rPr lang="en-US" sz="1100" baseline="0" dirty="0" smtClean="0"/>
              <a:t> Going back the “green” sample </a:t>
            </a:r>
            <a:r>
              <a:rPr lang="en-US" sz="1100" i="1" baseline="0" dirty="0" err="1" smtClean="0"/>
              <a:t>x</a:t>
            </a:r>
            <a:r>
              <a:rPr lang="en-US" sz="1100" i="1" baseline="-25000" dirty="0" err="1" smtClean="0"/>
              <a:t>a</a:t>
            </a:r>
            <a:r>
              <a:rPr lang="en-US" sz="1100" baseline="0" dirty="0" smtClean="0"/>
              <a:t> , we see that the </a:t>
            </a:r>
            <a:r>
              <a:rPr lang="en-US" sz="1100" baseline="0" dirty="0" smtClean="0"/>
              <a:t>combined technique has a much higher chance of producing this particular </a:t>
            </a:r>
            <a:r>
              <a:rPr lang="en-US" sz="1100" i="1" baseline="0" dirty="0" smtClean="0"/>
              <a:t>x</a:t>
            </a:r>
            <a:r>
              <a:rPr lang="en-US" sz="1100" baseline="0" dirty="0" smtClean="0"/>
              <a:t> (because it can sample it also from </a:t>
            </a:r>
            <a:r>
              <a:rPr lang="en-US" sz="1100" i="1" baseline="0" dirty="0" err="1" smtClean="0"/>
              <a:t>p</a:t>
            </a:r>
            <a:r>
              <a:rPr lang="en-US" sz="1100" i="1" baseline="-25000" dirty="0" err="1" smtClean="0"/>
              <a:t>b</a:t>
            </a:r>
            <a:r>
              <a:rPr lang="en-US" sz="1100" baseline="0" dirty="0" smtClean="0"/>
              <a:t>), so the combined estimator divides </a:t>
            </a:r>
            <a:r>
              <a:rPr lang="en-US" sz="1100" i="1" baseline="0" dirty="0" smtClean="0"/>
              <a:t>f</a:t>
            </a:r>
            <a:r>
              <a:rPr lang="en-US" sz="1100" baseline="0" dirty="0" smtClean="0"/>
              <a:t>(</a:t>
            </a:r>
            <a:r>
              <a:rPr lang="en-US" sz="1100" i="1" baseline="0" dirty="0" smtClean="0"/>
              <a:t>x</a:t>
            </a:r>
            <a:r>
              <a:rPr lang="en-US" sz="1100" baseline="0" dirty="0" smtClean="0"/>
              <a:t>) by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 </a:t>
            </a:r>
            <a:r>
              <a:rPr lang="en-US" sz="1100" i="1" baseline="0" dirty="0" err="1" smtClean="0"/>
              <a:t>p</a:t>
            </a:r>
            <a:r>
              <a:rPr lang="en-US" sz="1100" i="1" baseline="-25000" dirty="0" err="1" smtClean="0"/>
              <a:t>b</a:t>
            </a:r>
            <a:r>
              <a:rPr lang="en-US" sz="1100" baseline="0" dirty="0" smtClean="0"/>
              <a:t>(</a:t>
            </a:r>
            <a:r>
              <a:rPr lang="en-US" sz="1100" i="1" baseline="0" dirty="0" smtClean="0"/>
              <a:t>x</a:t>
            </a:r>
            <a:r>
              <a:rPr lang="en-US" sz="1100" baseline="0" dirty="0" smtClean="0"/>
              <a:t>)] / 2, which yields a much more reasonable sample value.</a:t>
            </a:r>
          </a:p>
          <a:p>
            <a:pPr>
              <a:buFont typeface="Arial" pitchFamily="34" charset="0"/>
              <a:buChar char="•"/>
            </a:pPr>
            <a:endParaRPr lang="en-US" sz="110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I want to note that what I’m showing here is called the “balance heuristic” and is a part of a wider theory </a:t>
            </a:r>
            <a:r>
              <a:rPr lang="en-US" sz="1100" baseline="0" dirty="0" smtClean="0"/>
              <a:t>of Multiple Importance Sampling on </a:t>
            </a:r>
            <a:r>
              <a:rPr lang="en-US" sz="1100" baseline="0" dirty="0" smtClean="0"/>
              <a:t>weighted combinations of estimators proposed by </a:t>
            </a:r>
            <a:r>
              <a:rPr lang="en-US" sz="1100" baseline="0" dirty="0" err="1" smtClean="0"/>
              <a:t>Veach</a:t>
            </a:r>
            <a:r>
              <a:rPr lang="en-US" sz="1100" baseline="0" dirty="0" smtClean="0"/>
              <a:t> and </a:t>
            </a:r>
            <a:r>
              <a:rPr lang="en-US" sz="1100" baseline="0" dirty="0" err="1" smtClean="0"/>
              <a:t>Guibas</a:t>
            </a:r>
            <a:r>
              <a:rPr lang="en-US" sz="1100" baseline="0" dirty="0" smtClean="0"/>
              <a:t> [1995].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This year, Eric </a:t>
            </a:r>
            <a:r>
              <a:rPr lang="en-US" sz="1100" baseline="0" dirty="0" err="1" smtClean="0"/>
              <a:t>Veach</a:t>
            </a:r>
            <a:r>
              <a:rPr lang="en-US" sz="1100" baseline="0" dirty="0" smtClean="0"/>
              <a:t> was awarded an Academy Award for this an other works on robust light transport simulation. (19 years after the publication – this is how far ahead of time his contribution was!).</a:t>
            </a:r>
            <a:endParaRPr lang="en-US" sz="11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main idea of bidirectional path tracing is to use all of the sampling techniques</a:t>
            </a:r>
            <a:r>
              <a:rPr lang="en-US" baseline="0" dirty="0" smtClean="0"/>
              <a:t> above and combine them using multiple importance sampling.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 basic implementation</a:t>
            </a:r>
            <a:r>
              <a:rPr lang="en-US" baseline="0" dirty="0" smtClean="0"/>
              <a:t> of BPT samples two independent sub-path, one from the light source and another form the camera. </a:t>
            </a:r>
          </a:p>
          <a:p>
            <a:pPr>
              <a:buFont typeface="Arial" pitchFamily="34" charset="0"/>
              <a:buChar char="•"/>
            </a:pPr>
            <a:r>
              <a:rPr lang="en-US" baseline="0" dirty="0" smtClean="0"/>
              <a:t> After that, the end points of these sub-paths are connected to generate a full path.</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Because the length of the camera and light sub-path is selected randomly, this procedure </a:t>
            </a:r>
            <a:r>
              <a:rPr lang="en-US" dirty="0" smtClean="0"/>
              <a:t>has </a:t>
            </a:r>
            <a:r>
              <a:rPr lang="en-US" dirty="0" smtClean="0"/>
              <a:t>a non-zero</a:t>
            </a:r>
            <a:r>
              <a:rPr lang="en-US" baseline="0" dirty="0" smtClean="0"/>
              <a:t> </a:t>
            </a:r>
            <a:r>
              <a:rPr lang="en-US" baseline="0" dirty="0" smtClean="0"/>
              <a:t>probability for generating this exact same path in many different ways, all shown in the boxes at the bottom.</a:t>
            </a:r>
          </a:p>
          <a:p>
            <a:pPr marL="171450" indent="-171450">
              <a:buFont typeface="Arial" panose="020B0604020202020204" pitchFamily="34" charset="0"/>
              <a:buChar char="•"/>
            </a:pPr>
            <a:r>
              <a:rPr lang="en-US" baseline="0" dirty="0" smtClean="0"/>
              <a:t>To evaluate the MIS weight of the generated path, we need to calculate the </a:t>
            </a:r>
            <a:r>
              <a:rPr lang="en-US" baseline="0" dirty="0" smtClean="0"/>
              <a:t>PDF of </a:t>
            </a:r>
            <a:r>
              <a:rPr lang="en-US" baseline="0" dirty="0" smtClean="0"/>
              <a:t>all these </a:t>
            </a:r>
            <a:r>
              <a:rPr lang="en-US" baseline="0" dirty="0" smtClean="0"/>
              <a:t>alternative sampling </a:t>
            </a:r>
            <a:r>
              <a:rPr lang="en-US" baseline="0" dirty="0" smtClean="0"/>
              <a:t>techniques, and plug them into the MIS formula.</a:t>
            </a:r>
          </a:p>
          <a:p>
            <a:pPr marL="171450" indent="-171450">
              <a:buFont typeface="Arial" panose="020B0604020202020204" pitchFamily="34" charset="0"/>
              <a:buChar char="•"/>
            </a:pPr>
            <a:r>
              <a:rPr lang="en-US" baseline="0" dirty="0" smtClean="0"/>
              <a:t>This is fairly straightforward with the </a:t>
            </a:r>
            <a:r>
              <a:rPr lang="en-US" baseline="0" dirty="0" smtClean="0"/>
              <a:t>PDF formulas </a:t>
            </a:r>
            <a:r>
              <a:rPr lang="en-US" baseline="0" dirty="0" smtClean="0"/>
              <a:t>given earlier</a:t>
            </a:r>
            <a:r>
              <a:rPr lang="en-US" baseline="0" dirty="0" smtClean="0"/>
              <a:t>.</a:t>
            </a:r>
            <a:endParaRPr lang="en-US" baseline="0" dirty="0" smtClean="0"/>
          </a:p>
          <a:p>
            <a:pPr marL="171450" indent="-171450">
              <a:buFont typeface="Arial" panose="020B0604020202020204" pitchFamily="34" charset="0"/>
              <a:buChar char="•"/>
            </a:pPr>
            <a:r>
              <a:rPr lang="en-US" baseline="0" dirty="0" smtClean="0"/>
              <a:t>That’s really all for BPT – the basic idea is very simple.</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33</a:t>
            </a:fld>
            <a:endParaRPr lang="en-US"/>
          </a:p>
        </p:txBody>
      </p:sp>
    </p:spTree>
    <p:extLst>
      <p:ext uri="{BB962C8B-B14F-4D97-AF65-F5344CB8AC3E}">
        <p14:creationId xmlns:p14="http://schemas.microsoft.com/office/powerpoint/2010/main" val="1049168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To speed up </a:t>
            </a:r>
            <a:r>
              <a:rPr lang="en-US" dirty="0" smtClean="0"/>
              <a:t>the calculation</a:t>
            </a:r>
            <a:r>
              <a:rPr lang="en-US" dirty="0" smtClean="0"/>
              <a:t>, </a:t>
            </a:r>
            <a:r>
              <a:rPr lang="en-US" dirty="0" smtClean="0"/>
              <a:t>in practice </a:t>
            </a:r>
            <a:r>
              <a:rPr lang="en-US" baseline="0" dirty="0" smtClean="0"/>
              <a:t>each </a:t>
            </a:r>
            <a:r>
              <a:rPr lang="en-US" baseline="0" dirty="0" smtClean="0"/>
              <a:t>vertex from the first sub-path is connected to each vertex of the </a:t>
            </a:r>
            <a:r>
              <a:rPr lang="en-US" baseline="0" dirty="0" smtClean="0"/>
              <a:t>second sub-path.</a:t>
            </a:r>
            <a:endParaRPr lang="en-US" baseline="0"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This generates a full family of paths,</a:t>
            </a:r>
            <a:r>
              <a:rPr lang="en-US" baseline="0" dirty="0" smtClean="0"/>
              <a:t> some of which are shown above.</a:t>
            </a:r>
          </a:p>
          <a:p>
            <a:pPr>
              <a:buFont typeface="Arial" pitchFamily="34" charset="0"/>
              <a:buChar char="•"/>
            </a:pPr>
            <a:r>
              <a:rPr lang="en-US" baseline="0" dirty="0" smtClean="0"/>
              <a:t> Nonetheless, on a conceptual level, each of these paths is treated completely independently of all the other ones</a:t>
            </a:r>
            <a:r>
              <a:rPr lang="en-US" baseline="0" dirty="0" smtClean="0"/>
              <a:t>.</a:t>
            </a:r>
            <a:endParaRPr lang="en-US" dirty="0" smtClean="0"/>
          </a:p>
          <a:p>
            <a:pPr>
              <a:buFont typeface="Arial" pitchFamily="34" charset="0"/>
              <a:buChar char="•"/>
            </a:pPr>
            <a:r>
              <a:rPr lang="en-US" dirty="0" smtClean="0"/>
              <a:t> I really want to stress that this path reuse </a:t>
            </a:r>
            <a:r>
              <a:rPr lang="en-US" dirty="0" smtClean="0"/>
              <a:t>scheme is </a:t>
            </a:r>
            <a:r>
              <a:rPr lang="en-US" dirty="0" smtClean="0"/>
              <a:t>just an implementation detail</a:t>
            </a:r>
            <a:r>
              <a:rPr lang="en-US" baseline="0" dirty="0" smtClean="0"/>
              <a:t>. It does improve the efficiency thanks to </a:t>
            </a:r>
            <a:r>
              <a:rPr lang="en-US" baseline="0" dirty="0" smtClean="0"/>
              <a:t>the reuse </a:t>
            </a:r>
            <a:r>
              <a:rPr lang="en-US" baseline="0" dirty="0" smtClean="0"/>
              <a:t>of the sub-paths, but does not contribute to the robustness of BPT in any way.</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This slide show the famous result of bidirectional path tracing generated by Eric</a:t>
            </a:r>
            <a:r>
              <a:rPr lang="en-US" baseline="0" dirty="0" smtClean="0"/>
              <a:t> </a:t>
            </a:r>
            <a:r>
              <a:rPr lang="en-US" baseline="0" dirty="0" err="1" smtClean="0"/>
              <a:t>Veach</a:t>
            </a:r>
            <a:r>
              <a:rPr lang="en-US" baseline="0" dirty="0" smtClean="0"/>
              <a:t>.</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At</a:t>
            </a:r>
            <a:r>
              <a:rPr lang="en-US" baseline="0" dirty="0" smtClean="0"/>
              <a:t> this point, we should summarize the development so far.</a:t>
            </a:r>
            <a:endParaRPr lang="en-US" dirty="0" smtClean="0"/>
          </a:p>
          <a:p>
            <a:pPr>
              <a:buFont typeface="Arial" pitchFamily="34" charset="0"/>
              <a:buChar char="•"/>
            </a:pPr>
            <a:r>
              <a:rPr lang="en-US" dirty="0" smtClean="0"/>
              <a:t> From the point of view of the path integral framework, different light transport</a:t>
            </a:r>
            <a:r>
              <a:rPr lang="en-US" baseline="0" dirty="0" smtClean="0"/>
              <a:t> algorithms (based on Monte Carlo sampling) only differ by the path sampling techniques employed.</a:t>
            </a:r>
          </a:p>
          <a:p>
            <a:pPr>
              <a:buFont typeface="Arial" pitchFamily="34" charset="0"/>
              <a:buChar char="•"/>
            </a:pPr>
            <a:r>
              <a:rPr lang="en-US" baseline="0" dirty="0" smtClean="0"/>
              <a:t> The different sampling techniques imply different path PDF and therefore different relative efficiency for specific lighting effects.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path integral framework is extremely</a:t>
            </a:r>
            <a:r>
              <a:rPr lang="en-US" baseline="0" dirty="0" smtClean="0"/>
              <a:t> </a:t>
            </a:r>
            <a:r>
              <a:rPr lang="en-US" dirty="0" smtClean="0"/>
              <a:t>useful for several reasons.</a:t>
            </a:r>
          </a:p>
          <a:p>
            <a:pPr>
              <a:buFont typeface="Arial" pitchFamily="34" charset="0"/>
              <a:buChar char="•"/>
            </a:pPr>
            <a:r>
              <a:rPr lang="en-US" dirty="0" smtClean="0"/>
              <a:t> First, it allows us to identify the weaknesses of existing algorithms. </a:t>
            </a:r>
            <a:endParaRPr lang="en-US" dirty="0" smtClean="0"/>
          </a:p>
          <a:p>
            <a:pPr>
              <a:buFont typeface="Arial" pitchFamily="34" charset="0"/>
              <a:buChar char="•"/>
            </a:pPr>
            <a:r>
              <a:rPr lang="en-US" dirty="0" smtClean="0"/>
              <a:t> With </a:t>
            </a:r>
            <a:r>
              <a:rPr lang="en-US" dirty="0" smtClean="0"/>
              <a:t>a little bit of simplification, we could say that all problems of current light transport solutions boil down to poor path sampling. </a:t>
            </a:r>
            <a:endParaRPr lang="en-US" dirty="0" smtClean="0"/>
          </a:p>
          <a:p>
            <a:pPr>
              <a:buFont typeface="Arial" pitchFamily="34" charset="0"/>
              <a:buChar char="•"/>
            </a:pPr>
            <a:r>
              <a:rPr lang="en-US" dirty="0" smtClean="0"/>
              <a:t> Specifically </a:t>
            </a:r>
            <a:r>
              <a:rPr lang="en-US" dirty="0" smtClean="0"/>
              <a:t>to the fact that some light transport paths that bring significant amount of energy from the light sources to</a:t>
            </a:r>
            <a:r>
              <a:rPr lang="en-US" baseline="0" dirty="0" smtClean="0"/>
              <a:t> the camera are not sampled with appropriately high </a:t>
            </a:r>
            <a:r>
              <a:rPr lang="en-US" baseline="0" dirty="0" smtClean="0"/>
              <a:t>probability.</a:t>
            </a:r>
          </a:p>
          <a:p>
            <a:pPr>
              <a:buFont typeface="Arial" pitchFamily="34" charset="0"/>
              <a:buChar char="•"/>
            </a:pPr>
            <a:r>
              <a:rPr lang="en-US" baseline="0" dirty="0" smtClean="0"/>
              <a:t> This </a:t>
            </a:r>
            <a:r>
              <a:rPr lang="en-US" baseline="0" dirty="0" smtClean="0"/>
              <a:t>means high estimator variance that produces noise </a:t>
            </a:r>
            <a:r>
              <a:rPr lang="en-US" baseline="0" dirty="0" smtClean="0"/>
              <a:t>and fireflies </a:t>
            </a:r>
            <a:r>
              <a:rPr lang="en-US" baseline="0" dirty="0" smtClean="0"/>
              <a:t>in the renderings</a:t>
            </a:r>
            <a:r>
              <a:rPr lang="en-US" baseline="0" dirty="0" smtClean="0"/>
              <a:t>.</a:t>
            </a:r>
          </a:p>
          <a:p>
            <a:pPr>
              <a:buFont typeface="Arial" pitchFamily="34" charset="0"/>
              <a:buChar char="•"/>
            </a:pPr>
            <a:endParaRPr lang="en-US" baseline="0" dirty="0" smtClean="0"/>
          </a:p>
          <a:p>
            <a:pPr>
              <a:buFont typeface="Arial" pitchFamily="34" charset="0"/>
              <a:buChar char="•"/>
            </a:pPr>
            <a:r>
              <a:rPr lang="en-US" baseline="0" dirty="0" smtClean="0"/>
              <a:t> Second, the path integral framework allows us to develop new light transport algorithms based on advanced, global path sampling techniques, such as Metropolis Light Transport. </a:t>
            </a:r>
            <a:endParaRPr lang="en-US" baseline="0" dirty="0" smtClean="0"/>
          </a:p>
          <a:p>
            <a:pPr>
              <a:buFont typeface="Arial" pitchFamily="34" charset="0"/>
              <a:buChar char="•"/>
            </a:pPr>
            <a:r>
              <a:rPr lang="en-US" baseline="0" dirty="0" smtClean="0"/>
              <a:t> It </a:t>
            </a:r>
            <a:r>
              <a:rPr lang="en-US" baseline="0" dirty="0" smtClean="0"/>
              <a:t>also provides us with a means of combining different path sampling techniques in a provably good way using Multiple importance sampling.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final response of the camera is due to</a:t>
            </a:r>
            <a:r>
              <a:rPr lang="en-US" baseline="0" dirty="0" smtClean="0"/>
              <a:t> all the light particles – travelling over all possible paths – that hit the camera sensor during the shutter open period.</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As an example, I’d like to mention our</a:t>
            </a:r>
            <a:r>
              <a:rPr lang="en-US" baseline="0" dirty="0" smtClean="0"/>
              <a:t> work from last year’s SIGGRAPH Asia on path sampling in participating media.</a:t>
            </a:r>
          </a:p>
          <a:p>
            <a:pPr marL="171450" indent="-171450">
              <a:buFont typeface="Arial" panose="020B0604020202020204" pitchFamily="34" charset="0"/>
              <a:buChar char="•"/>
            </a:pPr>
            <a:r>
              <a:rPr lang="en-US" baseline="0" dirty="0" smtClean="0"/>
              <a:t>Just by designing </a:t>
            </a:r>
            <a:r>
              <a:rPr lang="en-US" baseline="0" dirty="0" smtClean="0"/>
              <a:t>path </a:t>
            </a:r>
            <a:r>
              <a:rPr lang="en-US" baseline="0" dirty="0" smtClean="0"/>
              <a:t>sampling techniques that more closely follows the path contribution function, we were able to reduce the variance more than thousand-fold in certain cases.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40</a:t>
            </a:fld>
            <a:endParaRPr lang="en-US"/>
          </a:p>
        </p:txBody>
      </p:sp>
    </p:spTree>
    <p:extLst>
      <p:ext uri="{BB962C8B-B14F-4D97-AF65-F5344CB8AC3E}">
        <p14:creationId xmlns:p14="http://schemas.microsoft.com/office/powerpoint/2010/main" val="79787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path integral</a:t>
            </a:r>
            <a:r>
              <a:rPr lang="en-US" baseline="0" dirty="0" smtClean="0"/>
              <a:t> formulation of light transport </a:t>
            </a:r>
            <a:r>
              <a:rPr lang="en-US" baseline="0" dirty="0" smtClean="0"/>
              <a:t>is nothing but a mathematical formulation of this simple physical idea.</a:t>
            </a:r>
          </a:p>
          <a:p>
            <a:pPr>
              <a:buFont typeface="Arial" pitchFamily="34" charset="0"/>
              <a:buChar char="•"/>
            </a:pPr>
            <a:r>
              <a:rPr lang="en-US" baseline="0" dirty="0" smtClean="0"/>
              <a:t> The camera </a:t>
            </a:r>
            <a:r>
              <a:rPr lang="en-US" baseline="0" dirty="0" smtClean="0"/>
              <a:t>response (which, in image synthesis will be the value of a pixel) </a:t>
            </a:r>
            <a:r>
              <a:rPr lang="en-US" baseline="0" dirty="0" smtClean="0"/>
              <a:t>is written as </a:t>
            </a:r>
            <a:r>
              <a:rPr lang="en-US" baseline="0" dirty="0" smtClean="0"/>
              <a:t>an integral over all light transport paths of all lengths in the scene.</a:t>
            </a:r>
          </a:p>
          <a:p>
            <a:pPr>
              <a:buFont typeface="Arial" pitchFamily="34" charset="0"/>
              <a:buChar char="•"/>
            </a:pPr>
            <a:r>
              <a:rPr lang="en-US" baseline="0" dirty="0" smtClean="0"/>
              <a:t> The integrand of this integral is the so called “measurement contribution function”.</a:t>
            </a:r>
          </a:p>
          <a:p>
            <a:pPr>
              <a:buFont typeface="Arial" pitchFamily="34" charset="0"/>
              <a:buChar char="•"/>
            </a:pPr>
            <a:r>
              <a:rPr lang="en-US" baseline="0" dirty="0" smtClean="0"/>
              <a:t> The measurement contribution function of a given path encompasses the “amount” of light emitted along the path, the light carrying capacity of the path, and the sensitivity of the sensor to light brought along the path.</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Let us now look at a</a:t>
            </a:r>
            <a:r>
              <a:rPr lang="en-US" baseline="0" dirty="0" smtClean="0"/>
              <a:t> more formal definition of the measurement contribution for a light path.</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As I already mentioned, a light transport path is a polyline with vertices corresponding to light reflection on surfaces or scattering in media.</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We write the path </a:t>
            </a:r>
            <a:r>
              <a:rPr lang="en-US" baseline="0" dirty="0" smtClean="0"/>
              <a:t>(of length </a:t>
            </a:r>
            <a:r>
              <a:rPr lang="en-US" i="1" baseline="0" dirty="0" smtClean="0"/>
              <a:t>k</a:t>
            </a:r>
            <a:r>
              <a:rPr lang="en-US" baseline="0" dirty="0" smtClean="0"/>
              <a:t>) simply </a:t>
            </a:r>
            <a:r>
              <a:rPr lang="en-US" baseline="0" dirty="0" smtClean="0"/>
              <a:t>as a sequence of vertices, in the order of </a:t>
            </a:r>
            <a:r>
              <a:rPr lang="en-US" baseline="0" dirty="0" smtClean="0"/>
              <a:t>light </a:t>
            </a:r>
            <a:r>
              <a:rPr lang="en-US" baseline="0" dirty="0" smtClean="0"/>
              <a:t>flow. So the first </a:t>
            </a:r>
            <a:r>
              <a:rPr lang="en-US" baseline="0" dirty="0" smtClean="0"/>
              <a:t>vertex, </a:t>
            </a:r>
            <a:r>
              <a:rPr lang="en-US" i="1" baseline="0" dirty="0" smtClean="0"/>
              <a:t>x</a:t>
            </a:r>
            <a:r>
              <a:rPr lang="en-US" baseline="-25000" dirty="0" smtClean="0"/>
              <a:t>0</a:t>
            </a:r>
            <a:r>
              <a:rPr lang="en-US" baseline="0" dirty="0" smtClean="0"/>
              <a:t>, corresponds </a:t>
            </a:r>
            <a:r>
              <a:rPr lang="en-US" baseline="0" dirty="0" smtClean="0"/>
              <a:t>to light emission at the light source and the last </a:t>
            </a:r>
            <a:r>
              <a:rPr lang="en-US" baseline="0" dirty="0" smtClean="0"/>
              <a:t>vertex, </a:t>
            </a:r>
            <a:r>
              <a:rPr lang="en-US" i="1" baseline="0" dirty="0" err="1" smtClean="0"/>
              <a:t>x</a:t>
            </a:r>
            <a:r>
              <a:rPr lang="en-US" i="1" baseline="-25000" dirty="0" err="1" smtClean="0"/>
              <a:t>k</a:t>
            </a:r>
            <a:r>
              <a:rPr lang="en-US" baseline="0" dirty="0" smtClean="0"/>
              <a:t>, </a:t>
            </a:r>
            <a:r>
              <a:rPr lang="en-US" baseline="0" dirty="0" smtClean="0"/>
              <a:t>to light measurement at the sensor.</a:t>
            </a: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The</a:t>
            </a:r>
            <a:r>
              <a:rPr lang="en-US" baseline="0" dirty="0" smtClean="0"/>
              <a:t> measurement contribution function </a:t>
            </a:r>
            <a:r>
              <a:rPr lang="en-US" i="1" baseline="0" dirty="0" smtClean="0"/>
              <a:t>f</a:t>
            </a:r>
            <a:r>
              <a:rPr lang="en-US" baseline="0" dirty="0" smtClean="0"/>
              <a:t>(</a:t>
            </a:r>
            <a:r>
              <a:rPr lang="en-US" i="1" baseline="0" dirty="0" smtClean="0"/>
              <a:t>x</a:t>
            </a:r>
            <a:r>
              <a:rPr lang="en-US" baseline="0" dirty="0" smtClean="0"/>
              <a:t>)</a:t>
            </a:r>
            <a:r>
              <a:rPr lang="en-US" dirty="0" smtClean="0"/>
              <a:t> for a path </a:t>
            </a:r>
            <a:r>
              <a:rPr lang="en-US" i="1" dirty="0" smtClean="0"/>
              <a:t>x</a:t>
            </a:r>
            <a:r>
              <a:rPr lang="en-US" dirty="0" smtClean="0"/>
              <a:t> </a:t>
            </a:r>
            <a:r>
              <a:rPr lang="en-US" dirty="0" smtClean="0"/>
              <a:t>is </a:t>
            </a:r>
            <a:r>
              <a:rPr lang="en-US" dirty="0" smtClean="0"/>
              <a:t>defined</a:t>
            </a:r>
            <a:r>
              <a:rPr lang="en-US" baseline="0" dirty="0" smtClean="0"/>
              <a:t> as the emitted radiance </a:t>
            </a:r>
            <a:r>
              <a:rPr lang="en-US" i="1" baseline="0" dirty="0" smtClean="0">
                <a:latin typeface="Cambria Math" pitchFamily="18" charset="0"/>
                <a:ea typeface="Cambria Math" pitchFamily="18" charset="0"/>
              </a:rPr>
              <a:t>L</a:t>
            </a:r>
            <a:r>
              <a:rPr lang="en-US" baseline="-25000" dirty="0" smtClean="0">
                <a:latin typeface="Cambria Math" pitchFamily="18" charset="0"/>
                <a:ea typeface="Cambria Math" pitchFamily="18" charset="0"/>
              </a:rPr>
              <a:t>e</a:t>
            </a:r>
            <a:r>
              <a:rPr lang="en-US" baseline="0" dirty="0" smtClean="0"/>
              <a:t> at the first vertex, times the sensitivity (or “emitted importance”) </a:t>
            </a:r>
            <a:r>
              <a:rPr lang="en-US" sz="1200" i="1" dirty="0" smtClean="0">
                <a:solidFill>
                  <a:schemeClr val="bg1"/>
                </a:solidFill>
                <a:latin typeface="Cambria Math"/>
              </a:rPr>
              <a:t>W</a:t>
            </a:r>
            <a:r>
              <a:rPr lang="en-US" sz="1200" baseline="-25000" dirty="0" smtClean="0">
                <a:solidFill>
                  <a:schemeClr val="bg1"/>
                </a:solidFill>
                <a:latin typeface="Cambria Math"/>
              </a:rPr>
              <a:t>e</a:t>
            </a:r>
            <a:r>
              <a:rPr lang="en-US" sz="1200" dirty="0" smtClean="0">
                <a:solidFill>
                  <a:schemeClr val="bg1"/>
                </a:solidFill>
                <a:latin typeface="Cambria Math"/>
              </a:rPr>
              <a:t> </a:t>
            </a:r>
            <a:r>
              <a:rPr lang="en-US" baseline="0" dirty="0" smtClean="0"/>
              <a:t>at the last vertex, times the path throughput </a:t>
            </a:r>
            <a:r>
              <a:rPr lang="en-US" i="1" baseline="0" dirty="0" smtClean="0"/>
              <a:t>T</a:t>
            </a:r>
            <a:r>
              <a:rPr lang="en-US" i="0" baseline="0" dirty="0" smtClean="0"/>
              <a:t>(</a:t>
            </a:r>
            <a:r>
              <a:rPr lang="en-US" i="1" baseline="0" dirty="0" smtClean="0"/>
              <a:t>x</a:t>
            </a:r>
            <a:r>
              <a:rPr lang="en-US" i="0" baseline="0" dirty="0" smtClean="0"/>
              <a: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throughput is a product of the </a:t>
            </a:r>
            <a:r>
              <a:rPr lang="en-US" baseline="0" dirty="0" smtClean="0"/>
              <a:t>geometry </a:t>
            </a:r>
            <a:r>
              <a:rPr lang="en-US" baseline="0" dirty="0" smtClean="0"/>
              <a:t>term </a:t>
            </a:r>
            <a:r>
              <a:rPr lang="en-US" i="1" baseline="0" dirty="0" smtClean="0"/>
              <a:t>G</a:t>
            </a:r>
            <a:r>
              <a:rPr lang="en-US" baseline="0" dirty="0" smtClean="0"/>
              <a:t> and volume transmittance </a:t>
            </a:r>
            <a:r>
              <a:rPr lang="en-US" i="1" baseline="0" dirty="0" err="1" smtClean="0"/>
              <a:t>T</a:t>
            </a:r>
            <a:r>
              <a:rPr lang="en-US" i="0" baseline="-25000" dirty="0" err="1" smtClean="0"/>
              <a:t>r</a:t>
            </a:r>
            <a:r>
              <a:rPr lang="en-US" i="1" baseline="0" dirty="0" smtClean="0"/>
              <a:t> </a:t>
            </a:r>
            <a:r>
              <a:rPr lang="en-US" baseline="0" dirty="0" smtClean="0"/>
              <a:t>for each path edge, and reflection/scattering terms for each interior path vertex</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geometry term measures the differential throughput along an edge and is essentially a point-to-point form factor.</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transmittance </a:t>
            </a:r>
            <a:r>
              <a:rPr lang="en-US" i="1" baseline="0" dirty="0" err="1" smtClean="0"/>
              <a:t>T</a:t>
            </a:r>
            <a:r>
              <a:rPr lang="en-US" i="0" baseline="-25000" dirty="0" err="1" smtClean="0"/>
              <a:t>r</a:t>
            </a:r>
            <a:r>
              <a:rPr lang="en-US" i="0" baseline="-25000" dirty="0" smtClean="0"/>
              <a:t> </a:t>
            </a:r>
            <a:r>
              <a:rPr lang="en-US" baseline="0" dirty="0" smtClean="0"/>
              <a:t>tells us how much light is </a:t>
            </a:r>
            <a:r>
              <a:rPr lang="en-US" i="1" baseline="0" dirty="0" smtClean="0"/>
              <a:t>not</a:t>
            </a:r>
            <a:r>
              <a:rPr lang="en-US" i="0" baseline="0" dirty="0" smtClean="0"/>
              <a:t> attenuated due to medium absorption and out-scattering.</a:t>
            </a:r>
            <a:endParaRPr lang="en-US" dirty="0" smtClean="0"/>
          </a:p>
          <a:p>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Back to the path integral…</a:t>
            </a:r>
          </a:p>
          <a:p>
            <a:pPr>
              <a:buFont typeface="Arial" pitchFamily="34" charset="0"/>
              <a:buChar char="•"/>
            </a:pPr>
            <a:r>
              <a:rPr lang="en-US" baseline="0" dirty="0" smtClean="0"/>
              <a:t> We now know the meaning of the integrand – the path contribution function – but the integration domain </a:t>
            </a:r>
            <a:r>
              <a:rPr lang="en-US" baseline="0" dirty="0" smtClean="0"/>
              <a:t>of “all </a:t>
            </a:r>
            <a:r>
              <a:rPr lang="en-US" baseline="0" dirty="0" smtClean="0"/>
              <a:t>path” </a:t>
            </a:r>
            <a:r>
              <a:rPr lang="en-US" baseline="0" dirty="0" smtClean="0"/>
              <a:t>deserves more </a:t>
            </a:r>
            <a:r>
              <a:rPr lang="en-US" baseline="0" dirty="0" smtClean="0"/>
              <a:t>clarification.</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path</a:t>
            </a:r>
            <a:r>
              <a:rPr lang="en-US" baseline="0" dirty="0" smtClean="0"/>
              <a:t> </a:t>
            </a:r>
            <a:r>
              <a:rPr lang="en-US" dirty="0" smtClean="0"/>
              <a:t>integral actually hides an infinite sum over</a:t>
            </a:r>
            <a:r>
              <a:rPr lang="en-US" baseline="0" dirty="0" smtClean="0"/>
              <a:t> all possible path lengths.</a:t>
            </a:r>
          </a:p>
          <a:p>
            <a:pPr>
              <a:buFont typeface="Arial" pitchFamily="34" charset="0"/>
              <a:buChar char="•"/>
            </a:pPr>
            <a:r>
              <a:rPr lang="en-US" baseline="0" dirty="0" smtClean="0"/>
              <a:t> Each summand of this sum is a multiple integral, where we integrate the path contribution over all possible positions of the path vertices.</a:t>
            </a:r>
          </a:p>
          <a:p>
            <a:pPr>
              <a:buFont typeface="Arial" pitchFamily="34" charset="0"/>
              <a:buChar char="•"/>
            </a:pPr>
            <a:r>
              <a:rPr lang="en-US" baseline="0" dirty="0" smtClean="0"/>
              <a:t> So each of the integrals is taken over the Cartesian product of the surface of the scene with itself, taken k+1 times (=number of vertices for a length-k path.)</a:t>
            </a:r>
          </a:p>
          <a:p>
            <a:pPr>
              <a:buFont typeface="Arial" pitchFamily="34" charset="0"/>
              <a:buChar char="•"/>
            </a:pPr>
            <a:r>
              <a:rPr lang="en-US" baseline="0" dirty="0" smtClean="0"/>
              <a:t> The integration measure is </a:t>
            </a:r>
            <a:r>
              <a:rPr lang="en-US" baseline="0" dirty="0" smtClean="0"/>
              <a:t>the product of the measures for each vertex: an area measure</a:t>
            </a:r>
            <a:r>
              <a:rPr lang="en-US" baseline="0" dirty="0" smtClean="0"/>
              <a:t>, i.e. the natural surface area, </a:t>
            </a:r>
            <a:r>
              <a:rPr lang="en-US" baseline="0" dirty="0" smtClean="0"/>
              <a:t>for vertices on surfaces, and the natural volume measure for vertices in media.</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We now have a formula for pixel values that has a form of a simple (though infinite-dimensional) integral.</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Rendering and images is nothing but a numerical evaluation of this </a:t>
            </a:r>
            <a:r>
              <a:rPr lang="en-US" baseline="0" dirty="0" smtClean="0"/>
              <a:t>integral for all image pixels.</a:t>
            </a:r>
          </a:p>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xfrm>
            <a:off x="164232" y="6248400"/>
            <a:ext cx="2895600" cy="457200"/>
          </a:xfrm>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0" y="594360"/>
            <a:ext cx="7524000" cy="433394"/>
          </a:xfrm>
          <a:prstGeom prst="rect">
            <a:avLst/>
          </a:prstGeom>
        </p:spPr>
        <p:txBody>
          <a:bodyPr lIns="118800" tIns="0" bIns="0" anchor="ctr" anchorCtr="0">
            <a:noAutofit/>
            <a:scene3d>
              <a:camera prst="orthographicFront"/>
              <a:lightRig rig="threePt" dir="t">
                <a:rot lat="0" lon="0" rev="2700000"/>
              </a:lightRig>
            </a:scene3d>
            <a:sp3d prstMaterial="dkEdge">
              <a:bevelT w="31750" h="19050"/>
              <a:contourClr>
                <a:srgbClr val="434343"/>
              </a:contourClr>
            </a:sp3d>
          </a:bodyPr>
          <a:lstStyle>
            <a:lvl1pPr>
              <a:buFontTx/>
              <a:buNone/>
              <a:defRPr b="1">
                <a:gradFill>
                  <a:gsLst>
                    <a:gs pos="100000">
                      <a:schemeClr val="accent3"/>
                    </a:gs>
                    <a:gs pos="47000">
                      <a:srgbClr val="FFF9E9"/>
                    </a:gs>
                  </a:gsLst>
                  <a:lin ang="5400000" scaled="0"/>
                </a:gradFill>
                <a:effectLst>
                  <a:outerShdw blurRad="50800" dist="38100" dir="2700000" algn="tl" rotWithShape="0">
                    <a:prstClr val="black">
                      <a:alpha val="40000"/>
                    </a:prstClr>
                  </a:outerShdw>
                </a:effectLst>
                <a:latin typeface="Calibri" pitchFamily="34" charset="0"/>
              </a:defRPr>
            </a:lvl1pPr>
          </a:lstStyle>
          <a:p>
            <a:pPr lvl="0"/>
            <a:r>
              <a:rPr lang="en-US" dirty="0" smtClean="0"/>
              <a:t>Click to edit subtitle</a:t>
            </a:r>
            <a:endParaRPr lang="bg-BG" dirty="0"/>
          </a:p>
        </p:txBody>
      </p:sp>
      <p:sp>
        <p:nvSpPr>
          <p:cNvPr id="8"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0"/>
            <a:r>
              <a:rPr lang="en-US" dirty="0" smtClean="0"/>
              <a:t>Third level</a:t>
            </a:r>
          </a:p>
          <a:p>
            <a:pPr lvl="1"/>
            <a:r>
              <a:rPr lang="en-US" dirty="0" smtClean="0"/>
              <a:t>Fourth level</a:t>
            </a:r>
          </a:p>
          <a:p>
            <a:pPr lvl="2"/>
            <a:r>
              <a:rPr lang="en-US" dirty="0" smtClean="0"/>
              <a:t>Fifth level</a:t>
            </a:r>
          </a:p>
        </p:txBody>
      </p:sp>
    </p:spTree>
    <p:extLst>
      <p:ext uri="{BB962C8B-B14F-4D97-AF65-F5344CB8AC3E}">
        <p14:creationId xmlns:p14="http://schemas.microsoft.com/office/powerpoint/2010/main" val="3102788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42900" dist="38100" dir="18900000" sx="139000" sy="139000" algn="bl" rotWithShape="0">
              <a:prstClr val="black">
                <a:alpha val="40000"/>
              </a:prstClr>
            </a:outerShdw>
          </a:effectLst>
        </p:spPr>
        <p:txBody>
          <a:bodyPr/>
          <a:lstStyle>
            <a:lvl1pPr>
              <a:defRPr b="1">
                <a:solidFill>
                  <a:schemeClr val="tx2"/>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381328"/>
            <a:ext cx="2133600" cy="457200"/>
          </a:xfrm>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xfrm>
            <a:off x="1403648" y="6403474"/>
            <a:ext cx="6336704" cy="457200"/>
          </a:xfrm>
          <a:ln/>
        </p:spPr>
        <p:txBody>
          <a:bodyPr/>
          <a:lstStyle>
            <a:lvl1pPr>
              <a:defRPr sz="1100">
                <a:latin typeface="+mn-lt"/>
              </a:defRPr>
            </a:lvl1pPr>
          </a:lstStyle>
          <a:p>
            <a:pPr>
              <a:defRPr/>
            </a:pPr>
            <a:r>
              <a:rPr lang="en-US" altLang="en-US" dirty="0" smtClean="0"/>
              <a:t>Course: Recent Advances in Light Transport Simulation</a:t>
            </a:r>
            <a:br>
              <a:rPr lang="en-US" altLang="en-US" dirty="0" smtClean="0"/>
            </a:br>
            <a:r>
              <a:rPr lang="en-US" altLang="en-US" i="1" dirty="0" smtClean="0"/>
              <a:t>Jaroslav Křivánek</a:t>
            </a:r>
            <a:r>
              <a:rPr lang="en-US" altLang="en-US" b="1" dirty="0" smtClean="0"/>
              <a:t> </a:t>
            </a:r>
            <a:r>
              <a:rPr lang="en-US" altLang="en-US" dirty="0" smtClean="0"/>
              <a:t>- Path Integral Formulation of Light Transport</a:t>
            </a:r>
            <a:endParaRPr lang="en-US" altLang="en-US" dirty="0"/>
          </a:p>
        </p:txBody>
      </p:sp>
      <p:sp>
        <p:nvSpPr>
          <p:cNvPr id="6" name="Rectangle 6"/>
          <p:cNvSpPr>
            <a:spLocks noGrp="1" noChangeArrowheads="1"/>
          </p:cNvSpPr>
          <p:nvPr>
            <p:ph type="sldNum" sz="quarter" idx="12"/>
          </p:nvPr>
        </p:nvSpPr>
        <p:spPr>
          <a:xfrm>
            <a:off x="6553200" y="6381328"/>
            <a:ext cx="2133600" cy="457200"/>
          </a:xfrm>
          <a:ln/>
        </p:spPr>
        <p:txBody>
          <a:bodyPr/>
          <a:lstStyle>
            <a:lvl1pPr>
              <a:defRPr/>
            </a:lvl1pPr>
          </a:lstStyle>
          <a:p>
            <a:pPr>
              <a:defRPr/>
            </a:pPr>
            <a:fld id="{81494967-73EE-4A75-A827-47B02327E019}"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5" name="Picture 4" descr="http://kas.fsv.cuni.cz/old/logo1.jpg"/>
          <p:cNvPicPr>
            <a:picLocks noChangeAspect="1" noChangeArrowheads="1"/>
          </p:cNvPicPr>
          <p:nvPr userDrawn="1"/>
        </p:nvPicPr>
        <p:blipFill>
          <a:blip r:embed="rId2" cstate="print">
            <a:lum bright="70000" contrast="-70000"/>
          </a:blip>
          <a:srcRect l="44366" b="19968"/>
          <a:stretch>
            <a:fillRect/>
          </a:stretch>
        </p:blipFill>
        <p:spPr bwMode="auto">
          <a:xfrm>
            <a:off x="0" y="3284984"/>
            <a:ext cx="2483768" cy="357301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Course: Recent Advances in Light Transport Simulation Jaroslav Křivánek - Path Integral Formulation of Light Transport</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1403648" y="6248400"/>
            <a:ext cx="633670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dirty="0" smtClean="0"/>
              <a:t>Course: Recent Advances in Light Transport Simulation</a:t>
            </a:r>
            <a:br>
              <a:rPr lang="en-US" altLang="en-US" dirty="0" smtClean="0"/>
            </a:br>
            <a:r>
              <a:rPr lang="en-US" altLang="en-US" i="1" dirty="0" smtClean="0"/>
              <a:t>Jaroslav Křivánek</a:t>
            </a:r>
            <a:r>
              <a:rPr lang="en-US" altLang="en-US" b="1" dirty="0" smtClean="0"/>
              <a:t> </a:t>
            </a:r>
            <a:r>
              <a:rPr lang="en-US" altLang="en-US" dirty="0" smtClean="0"/>
              <a:t>- Path Integral Formulation of Light Transport</a:t>
            </a:r>
            <a:endParaRPr lang="en-US" altLang="en-US" dirty="0"/>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77"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6" r:id="rId19"/>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4.wmf"/><Relationship Id="rId3" Type="http://schemas.openxmlformats.org/officeDocument/2006/relationships/notesSlide" Target="../notesSlides/notesSlide13.xml"/><Relationship Id="rId7" Type="http://schemas.openxmlformats.org/officeDocument/2006/relationships/image" Target="../media/image19.wmf"/><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2.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0.wmf"/><Relationship Id="rId1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5.wmf"/><Relationship Id="rId3" Type="http://schemas.openxmlformats.org/officeDocument/2006/relationships/notesSlide" Target="../notesSlides/notesSlide21.xml"/><Relationship Id="rId7" Type="http://schemas.openxmlformats.org/officeDocument/2006/relationships/image" Target="../media/image9.wmf"/><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0.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25.wmf"/><Relationship Id="rId3" Type="http://schemas.openxmlformats.org/officeDocument/2006/relationships/notesSlide" Target="../notesSlides/notesSlide22.xml"/><Relationship Id="rId7" Type="http://schemas.openxmlformats.org/officeDocument/2006/relationships/image" Target="../media/image9.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1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29.wmf"/><Relationship Id="rId18" Type="http://schemas.openxmlformats.org/officeDocument/2006/relationships/oleObject" Target="../embeddings/oleObject42.bin"/><Relationship Id="rId3" Type="http://schemas.openxmlformats.org/officeDocument/2006/relationships/notesSlide" Target="../notesSlides/notesSlide23.xml"/><Relationship Id="rId21"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39.bin"/><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3.bin"/><Relationship Id="rId1" Type="http://schemas.openxmlformats.org/officeDocument/2006/relationships/vmlDrawing" Target="../drawings/vmlDrawing12.vml"/><Relationship Id="rId6" Type="http://schemas.openxmlformats.org/officeDocument/2006/relationships/oleObject" Target="../embeddings/oleObject36.bin"/><Relationship Id="rId11" Type="http://schemas.openxmlformats.org/officeDocument/2006/relationships/image" Target="../media/image28.wmf"/><Relationship Id="rId5" Type="http://schemas.openxmlformats.org/officeDocument/2006/relationships/image" Target="../media/image23.wmf"/><Relationship Id="rId15" Type="http://schemas.openxmlformats.org/officeDocument/2006/relationships/image" Target="../media/image30.wmf"/><Relationship Id="rId23" Type="http://schemas.openxmlformats.org/officeDocument/2006/relationships/image" Target="../media/image25.wmf"/><Relationship Id="rId10" Type="http://schemas.openxmlformats.org/officeDocument/2006/relationships/oleObject" Target="../embeddings/oleObject38.bin"/><Relationship Id="rId19" Type="http://schemas.openxmlformats.org/officeDocument/2006/relationships/image" Target="../media/image10.wmf"/><Relationship Id="rId4" Type="http://schemas.openxmlformats.org/officeDocument/2006/relationships/oleObject" Target="../embeddings/oleObject35.bin"/><Relationship Id="rId9" Type="http://schemas.openxmlformats.org/officeDocument/2006/relationships/image" Target="../media/image27.wmf"/><Relationship Id="rId14" Type="http://schemas.openxmlformats.org/officeDocument/2006/relationships/oleObject" Target="../embeddings/oleObject40.bin"/><Relationship Id="rId22" Type="http://schemas.openxmlformats.org/officeDocument/2006/relationships/oleObject" Target="../embeddings/oleObject4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29.wmf"/><Relationship Id="rId18" Type="http://schemas.openxmlformats.org/officeDocument/2006/relationships/oleObject" Target="../embeddings/oleObject52.bin"/><Relationship Id="rId3" Type="http://schemas.openxmlformats.org/officeDocument/2006/relationships/notesSlide" Target="../notesSlides/notesSlide24.xml"/><Relationship Id="rId21"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49.bin"/><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51.bin"/><Relationship Id="rId20" Type="http://schemas.openxmlformats.org/officeDocument/2006/relationships/oleObject" Target="../embeddings/oleObject53.bin"/><Relationship Id="rId1" Type="http://schemas.openxmlformats.org/officeDocument/2006/relationships/vmlDrawing" Target="../drawings/vmlDrawing13.vml"/><Relationship Id="rId6" Type="http://schemas.openxmlformats.org/officeDocument/2006/relationships/oleObject" Target="../embeddings/oleObject46.bin"/><Relationship Id="rId11" Type="http://schemas.openxmlformats.org/officeDocument/2006/relationships/image" Target="../media/image32.wmf"/><Relationship Id="rId5" Type="http://schemas.openxmlformats.org/officeDocument/2006/relationships/image" Target="../media/image23.wmf"/><Relationship Id="rId15" Type="http://schemas.openxmlformats.org/officeDocument/2006/relationships/image" Target="../media/image30.wmf"/><Relationship Id="rId23" Type="http://schemas.openxmlformats.org/officeDocument/2006/relationships/image" Target="../media/image25.wmf"/><Relationship Id="rId10" Type="http://schemas.openxmlformats.org/officeDocument/2006/relationships/oleObject" Target="../embeddings/oleObject48.bin"/><Relationship Id="rId19" Type="http://schemas.openxmlformats.org/officeDocument/2006/relationships/image" Target="../media/image10.wmf"/><Relationship Id="rId4" Type="http://schemas.openxmlformats.org/officeDocument/2006/relationships/oleObject" Target="../embeddings/oleObject45.bin"/><Relationship Id="rId9" Type="http://schemas.openxmlformats.org/officeDocument/2006/relationships/image" Target="../media/image31.wmf"/><Relationship Id="rId14" Type="http://schemas.openxmlformats.org/officeDocument/2006/relationships/oleObject" Target="../embeddings/oleObject50.bin"/><Relationship Id="rId22"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22.wmf"/><Relationship Id="rId3" Type="http://schemas.openxmlformats.org/officeDocument/2006/relationships/notesSlide" Target="../notesSlides/notesSlide25.xml"/><Relationship Id="rId7" Type="http://schemas.openxmlformats.org/officeDocument/2006/relationships/image" Target="../media/image20.wmf"/><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6.bin"/><Relationship Id="rId11" Type="http://schemas.openxmlformats.org/officeDocument/2006/relationships/image" Target="../media/image14.wmf"/><Relationship Id="rId5" Type="http://schemas.openxmlformats.org/officeDocument/2006/relationships/image" Target="../media/image18.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21.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3.wmf"/><Relationship Id="rId4" Type="http://schemas.openxmlformats.org/officeDocument/2006/relationships/oleObject" Target="../embeddings/oleObject60.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18" Type="http://schemas.openxmlformats.org/officeDocument/2006/relationships/oleObject" Target="../embeddings/oleObject9.bin"/><Relationship Id="rId3" Type="http://schemas.openxmlformats.org/officeDocument/2006/relationships/notesSlide" Target="../notesSlides/notesSlide6.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6.bin"/><Relationship Id="rId17"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5.bin"/><Relationship Id="rId19"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1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 Formulation of Light Transport </a:t>
            </a:r>
            <a:br>
              <a:rPr lang="en-US" dirty="0" smtClean="0"/>
            </a:br>
            <a:r>
              <a:rPr lang="en-US" dirty="0" smtClean="0"/>
              <a:t/>
            </a:r>
            <a:br>
              <a:rPr lang="en-US" dirty="0" smtClean="0"/>
            </a:br>
            <a:r>
              <a:rPr lang="en-US" dirty="0" smtClean="0"/>
              <a:t/>
            </a:r>
            <a:br>
              <a:rPr lang="en-US" dirty="0" smtClean="0"/>
            </a:br>
            <a:r>
              <a:rPr lang="cs-CZ" dirty="0" smtClean="0"/>
              <a:t/>
            </a:r>
            <a:br>
              <a:rPr lang="cs-CZ" dirty="0" smtClean="0"/>
            </a:br>
            <a:endParaRPr lang="en-US" dirty="0"/>
          </a:p>
        </p:txBody>
      </p:sp>
      <p:sp>
        <p:nvSpPr>
          <p:cNvPr id="3" name="Zástupný symbol pro text 2"/>
          <p:cNvSpPr>
            <a:spLocks noGrp="1"/>
          </p:cNvSpPr>
          <p:nvPr>
            <p:ph type="body" idx="1"/>
          </p:nvPr>
        </p:nvSpPr>
        <p:spPr/>
        <p:txBody>
          <a:bodyPr/>
          <a:lstStyle/>
          <a:p>
            <a:pPr algn="ctr"/>
            <a:r>
              <a:rPr lang="cs-CZ" sz="3200" b="1" dirty="0" smtClean="0">
                <a:solidFill>
                  <a:schemeClr val="tx2"/>
                </a:solidFill>
              </a:rPr>
              <a:t>Jaroslav Křivánek</a:t>
            </a:r>
          </a:p>
          <a:p>
            <a:pPr algn="ctr"/>
            <a:r>
              <a:rPr lang="en-US" dirty="0" smtClean="0">
                <a:solidFill>
                  <a:schemeClr val="tx2"/>
                </a:solidFill>
              </a:rPr>
              <a:t>Charles University in Prague</a:t>
            </a:r>
          </a:p>
          <a:p>
            <a:pPr algn="ctr"/>
            <a:r>
              <a:rPr lang="en-US" dirty="0" smtClean="0">
                <a:solidFill>
                  <a:schemeClr val="tx2"/>
                </a:solidFill>
              </a:rPr>
              <a:t>http://cgg.mff.cuni.cz/~jaroslav/</a:t>
            </a:r>
          </a:p>
          <a:p>
            <a:endParaRPr lang="cs-CZ" dirty="0" smtClean="0"/>
          </a:p>
          <a:p>
            <a:endParaRPr lang="cs-CZ" dirty="0" smtClean="0"/>
          </a:p>
          <a:p>
            <a:endParaRPr lang="cs-CZ"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Rendering :</a:t>
            </a:r>
            <a:br>
              <a:rPr lang="en-US" dirty="0" smtClean="0"/>
            </a:br>
            <a:r>
              <a:rPr lang="en-US" dirty="0" smtClean="0"/>
              <a:t/>
            </a:r>
            <a:br>
              <a:rPr lang="en-US" dirty="0" smtClean="0"/>
            </a:br>
            <a:r>
              <a:rPr lang="en-US" dirty="0" smtClean="0"/>
              <a:t> Evaluating the path integral</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a:t>
            </a:r>
            <a:r>
              <a:rPr lang="cs-CZ" dirty="0" smtClean="0"/>
              <a:t/>
            </a:r>
            <a:br>
              <a:rPr lang="cs-CZ" dirty="0" smtClean="0"/>
            </a:br>
            <a:endParaRPr lang="cs-CZ" dirty="0"/>
          </a:p>
        </p:txBody>
      </p:sp>
      <p:grpSp>
        <p:nvGrpSpPr>
          <p:cNvPr id="3" name="Skupina 56"/>
          <p:cNvGrpSpPr/>
          <p:nvPr/>
        </p:nvGrpSpPr>
        <p:grpSpPr>
          <a:xfrm>
            <a:off x="2804978" y="2281895"/>
            <a:ext cx="3534044" cy="2227225"/>
            <a:chOff x="677916" y="1700808"/>
            <a:chExt cx="3534044" cy="2227225"/>
          </a:xfrm>
        </p:grpSpPr>
        <p:sp>
          <p:nvSpPr>
            <p:cNvPr id="10" name="Obdélník 9"/>
            <p:cNvSpPr/>
            <p:nvPr/>
          </p:nvSpPr>
          <p:spPr>
            <a:xfrm>
              <a:off x="971600" y="1700808"/>
              <a:ext cx="3240360" cy="864096"/>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7828" name="Object 4"/>
            <p:cNvGraphicFramePr>
              <a:graphicFrameLocks noChangeAspect="1"/>
            </p:cNvGraphicFramePr>
            <p:nvPr/>
          </p:nvGraphicFramePr>
          <p:xfrm>
            <a:off x="1043608" y="1772816"/>
            <a:ext cx="3081338" cy="730250"/>
          </p:xfrm>
          <a:graphic>
            <a:graphicData uri="http://schemas.openxmlformats.org/presentationml/2006/ole">
              <mc:AlternateContent xmlns:mc="http://schemas.openxmlformats.org/markup-compatibility/2006">
                <mc:Choice xmlns:v="urn:schemas-microsoft-com:vml" Requires="v">
                  <p:oleObj spid="_x0000_s182391" name="Rovnice" r:id="rId4" imgW="1206500" imgH="292100" progId="Equation.3">
                    <p:embed/>
                  </p:oleObj>
                </mc:Choice>
                <mc:Fallback>
                  <p:oleObj name="Rovnice" r:id="rId4" imgW="1206500" imgH="29210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043608" y="1772816"/>
                          <a:ext cx="3081338" cy="7302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14" name="Přímá spojovací čára 13"/>
            <p:cNvCxnSpPr/>
            <p:nvPr/>
          </p:nvCxnSpPr>
          <p:spPr>
            <a:xfrm>
              <a:off x="1043608" y="2420888"/>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rot="18481350">
              <a:off x="223625" y="2843669"/>
              <a:ext cx="1277914" cy="369332"/>
            </a:xfrm>
            <a:prstGeom prst="rect">
              <a:avLst/>
            </a:prstGeom>
            <a:noFill/>
          </p:spPr>
          <p:txBody>
            <a:bodyPr wrap="none" rtlCol="0">
              <a:spAutoFit/>
            </a:bodyPr>
            <a:lstStyle/>
            <a:p>
              <a:r>
                <a:rPr lang="en-US" dirty="0" smtClean="0">
                  <a:solidFill>
                    <a:schemeClr val="accent1"/>
                  </a:solidFill>
                  <a:latin typeface="+mn-lt"/>
                </a:rPr>
                <a:t>pixel value</a:t>
              </a:r>
              <a:endParaRPr lang="cs-CZ" dirty="0" smtClean="0">
                <a:solidFill>
                  <a:schemeClr val="accent1"/>
                </a:solidFill>
                <a:latin typeface="+mn-lt"/>
              </a:endParaRPr>
            </a:p>
          </p:txBody>
        </p:sp>
        <p:cxnSp>
          <p:nvCxnSpPr>
            <p:cNvPr id="16" name="Přímá spojovací čára 15"/>
            <p:cNvCxnSpPr/>
            <p:nvPr/>
          </p:nvCxnSpPr>
          <p:spPr>
            <a:xfrm>
              <a:off x="1779056" y="2492896"/>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2195736" y="2420888"/>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rot="18481350">
              <a:off x="1131120" y="2793458"/>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3" name="TextovéPole 22"/>
            <p:cNvSpPr txBox="1"/>
            <p:nvPr/>
          </p:nvSpPr>
          <p:spPr>
            <a:xfrm rot="18481350">
              <a:off x="1584858" y="2851295"/>
              <a:ext cx="1507144" cy="646331"/>
            </a:xfrm>
            <a:prstGeom prst="rect">
              <a:avLst/>
            </a:prstGeom>
            <a:noFill/>
          </p:spPr>
          <p:txBody>
            <a:bodyPr wrap="none" rtlCol="0">
              <a:spAutoFit/>
            </a:bodyPr>
            <a:lstStyle/>
            <a:p>
              <a:pPr algn="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grpSp>
      <p:sp>
        <p:nvSpPr>
          <p:cNvPr id="60" name="Content Placeholder 1"/>
          <p:cNvSpPr txBox="1">
            <a:spLocks/>
          </p:cNvSpPr>
          <p:nvPr/>
        </p:nvSpPr>
        <p:spPr bwMode="auto">
          <a:xfrm>
            <a:off x="457200" y="4581128"/>
            <a:ext cx="8229600" cy="1549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accent1"/>
              </a:buClr>
              <a:buSzPct val="65000"/>
              <a:buFont typeface="Wingdings" pitchFamily="2" charset="2"/>
              <a:buChar char="n"/>
            </a:pPr>
            <a:r>
              <a:rPr lang="en-US" sz="2400" b="1" dirty="0" smtClean="0">
                <a:latin typeface="+mn-lt"/>
              </a:rPr>
              <a:t>Monte Carlo integration</a:t>
            </a:r>
            <a:endParaRPr lang="cs-CZ" sz="2400" dirty="0" smtClean="0">
              <a:latin typeface="+mn-lt"/>
            </a:endParaRPr>
          </a:p>
        </p:txBody>
      </p:sp>
      <p:sp>
        <p:nvSpPr>
          <p:cNvPr id="17" name="Zástupný symbol pro číslo snímku 16"/>
          <p:cNvSpPr>
            <a:spLocks noGrp="1"/>
          </p:cNvSpPr>
          <p:nvPr>
            <p:ph type="sldNum" sz="quarter" idx="12"/>
          </p:nvPr>
        </p:nvSpPr>
        <p:spPr/>
        <p:txBody>
          <a:bodyPr/>
          <a:lstStyle/>
          <a:p>
            <a:pPr>
              <a:defRPr/>
            </a:pPr>
            <a:fld id="{81494967-73EE-4A75-A827-47B02327E019}" type="slidenum">
              <a:rPr lang="en-US" altLang="en-US" smtClean="0"/>
              <a:pPr>
                <a:defRPr/>
              </a:pPr>
              <a:t>11</a:t>
            </a:fld>
            <a:endParaRPr lang="en-US" altLang="en-US"/>
          </a:p>
        </p:txBody>
      </p:sp>
      <p:sp>
        <p:nvSpPr>
          <p:cNvPr id="21" name="Zástupný symbol pro zápatí 20"/>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Monte Carlo integration</a:t>
            </a:r>
            <a:endParaRPr lang="en-US" dirty="0"/>
          </a:p>
        </p:txBody>
      </p:sp>
      <p:sp>
        <p:nvSpPr>
          <p:cNvPr id="3" name="Zástupný symbol pro obsah 2"/>
          <p:cNvSpPr>
            <a:spLocks noGrp="1"/>
          </p:cNvSpPr>
          <p:nvPr>
            <p:ph idx="1"/>
          </p:nvPr>
        </p:nvSpPr>
        <p:spPr>
          <a:xfrm>
            <a:off x="457200" y="1066800"/>
            <a:ext cx="8435280" cy="5064125"/>
          </a:xfrm>
        </p:spPr>
        <p:txBody>
          <a:bodyPr/>
          <a:lstStyle/>
          <a:p>
            <a:r>
              <a:rPr lang="en-US" dirty="0" smtClean="0"/>
              <a:t>General approach to numerical evaluation of integrals</a:t>
            </a:r>
            <a:endParaRPr lang="en-US" dirty="0"/>
          </a:p>
        </p:txBody>
      </p:sp>
      <p:sp>
        <p:nvSpPr>
          <p:cNvPr id="6" name="Volný tvar 5"/>
          <p:cNvSpPr/>
          <p:nvPr/>
        </p:nvSpPr>
        <p:spPr>
          <a:xfrm>
            <a:off x="487329" y="2309953"/>
            <a:ext cx="4384440" cy="2698560"/>
          </a:xfrm>
          <a:custGeom>
            <a:avLst/>
            <a:gdLst>
              <a:gd name="f0" fmla="val 0"/>
              <a:gd name="f1" fmla="val 1392"/>
              <a:gd name="f2" fmla="val 192"/>
              <a:gd name="f3" fmla="val 816"/>
              <a:gd name="f4" fmla="val 432"/>
              <a:gd name="f5" fmla="val 336"/>
              <a:gd name="f6" fmla="val 720"/>
              <a:gd name="f7" fmla="val 48"/>
              <a:gd name="f8" fmla="val 864"/>
              <a:gd name="f9" fmla="val 960"/>
              <a:gd name="f10" fmla="val 1104"/>
              <a:gd name="f11" fmla="val 1248"/>
              <a:gd name="f12" fmla="val 1536"/>
              <a:gd name="f13" fmla="val 576"/>
              <a:gd name="f14" fmla="val 1680"/>
              <a:gd name="f15" fmla="val 624"/>
              <a:gd name="f16" fmla="val 1824"/>
              <a:gd name="f17" fmla="val 1968"/>
              <a:gd name="f18" fmla="val 528"/>
              <a:gd name="f19" fmla="val 2064"/>
              <a:gd name="f20" fmla="val 480"/>
              <a:gd name="f21" fmla="val 2208"/>
              <a:gd name="f22" fmla="val 2352"/>
              <a:gd name="f23" fmla="val 2448"/>
              <a:gd name="f24" fmla="val 2592"/>
              <a:gd name="f25" fmla="val 2736"/>
              <a:gd name="f26" fmla="val 768"/>
              <a:gd name="f27" fmla="val 2832"/>
              <a:gd name="f28" fmla="val 912"/>
              <a:gd name="f29" fmla="val 2928"/>
              <a:gd name="f30" fmla="val 3024"/>
              <a:gd name="f31" fmla="val 1200"/>
              <a:gd name="f32" fmla="val 3120"/>
              <a:gd name="f33" fmla="val 1920"/>
            </a:gdLst>
            <a:ahLst/>
            <a:cxnLst>
              <a:cxn ang="3cd4">
                <a:pos x="hc" y="t"/>
              </a:cxn>
              <a:cxn ang="0">
                <a:pos x="r" y="vc"/>
              </a:cxn>
              <a:cxn ang="cd4">
                <a:pos x="hc" y="b"/>
              </a:cxn>
              <a:cxn ang="cd2">
                <a:pos x="l" y="vc"/>
              </a:cxn>
            </a:cxnLst>
            <a:rect l="l" t="t" r="r" b="b"/>
            <a:pathLst>
              <a:path w="3121" h="1921">
                <a:moveTo>
                  <a:pt x="f0" y="f1"/>
                </a:moveTo>
                <a:lnTo>
                  <a:pt x="f2" y="f3"/>
                </a:lnTo>
                <a:lnTo>
                  <a:pt x="f4" y="f5"/>
                </a:lnTo>
                <a:lnTo>
                  <a:pt x="f6" y="f7"/>
                </a:lnTo>
                <a:lnTo>
                  <a:pt x="f8" y="f0"/>
                </a:lnTo>
                <a:lnTo>
                  <a:pt x="f9" y="f0"/>
                </a:lnTo>
                <a:lnTo>
                  <a:pt x="f10" y="f7"/>
                </a:lnTo>
                <a:lnTo>
                  <a:pt x="f11" y="f2"/>
                </a:lnTo>
                <a:lnTo>
                  <a:pt x="f1" y="f4"/>
                </a:lnTo>
                <a:lnTo>
                  <a:pt x="f12" y="f13"/>
                </a:lnTo>
                <a:lnTo>
                  <a:pt x="f14" y="f15"/>
                </a:lnTo>
                <a:lnTo>
                  <a:pt x="f16" y="f15"/>
                </a:lnTo>
                <a:lnTo>
                  <a:pt x="f17" y="f18"/>
                </a:lnTo>
                <a:lnTo>
                  <a:pt x="f19" y="f20"/>
                </a:lnTo>
                <a:lnTo>
                  <a:pt x="f21" y="f20"/>
                </a:lnTo>
                <a:lnTo>
                  <a:pt x="f22" y="f20"/>
                </a:lnTo>
                <a:lnTo>
                  <a:pt x="f23" y="f18"/>
                </a:lnTo>
                <a:lnTo>
                  <a:pt x="f24" y="f15"/>
                </a:lnTo>
                <a:lnTo>
                  <a:pt x="f25" y="f26"/>
                </a:lnTo>
                <a:lnTo>
                  <a:pt x="f27" y="f28"/>
                </a:lnTo>
                <a:lnTo>
                  <a:pt x="f29" y="f10"/>
                </a:lnTo>
                <a:lnTo>
                  <a:pt x="f30" y="f31"/>
                </a:lnTo>
                <a:lnTo>
                  <a:pt x="f32" y="f11"/>
                </a:lnTo>
                <a:lnTo>
                  <a:pt x="f32" y="f33"/>
                </a:lnTo>
                <a:lnTo>
                  <a:pt x="f0" y="f33"/>
                </a:lnTo>
                <a:lnTo>
                  <a:pt x="f0" y="f1"/>
                </a:lnTo>
              </a:path>
            </a:pathLst>
          </a:custGeom>
          <a:noFill/>
          <a:ln w="36000">
            <a:solidFill>
              <a:srgbClr val="FFC000"/>
            </a:solidFill>
            <a:prstDash val="solid"/>
            <a:round/>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7" name="Volný tvar 6"/>
          <p:cNvSpPr/>
          <p:nvPr/>
        </p:nvSpPr>
        <p:spPr>
          <a:xfrm>
            <a:off x="498849" y="1916832"/>
            <a:ext cx="4359960" cy="307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6000">
            <a:solidFill>
              <a:schemeClr val="tx1"/>
            </a:solidFill>
            <a:prstDash val="solid"/>
            <a:miter/>
          </a:ln>
        </p:spPr>
        <p:txBody>
          <a:bodyPr vert="horz" wrap="none" lIns="95040" tIns="51840" rIns="95040" bIns="5184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nvGrpSpPr>
          <p:cNvPr id="4" name="Group 32"/>
          <p:cNvGrpSpPr/>
          <p:nvPr/>
        </p:nvGrpSpPr>
        <p:grpSpPr>
          <a:xfrm>
            <a:off x="2012649" y="2532432"/>
            <a:ext cx="461600" cy="3058656"/>
            <a:chOff x="1993921" y="2977800"/>
            <a:chExt cx="461600" cy="3058656"/>
          </a:xfrm>
        </p:grpSpPr>
        <p:sp>
          <p:nvSpPr>
            <p:cNvPr id="5" name="Volný tvar 4"/>
            <p:cNvSpPr/>
            <p:nvPr/>
          </p:nvSpPr>
          <p:spPr>
            <a:xfrm>
              <a:off x="199392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1</a:t>
              </a:r>
              <a:endParaRPr lang="cs-CZ" sz="2800" i="0" u="none" strike="noStrike" baseline="-25000" dirty="0">
                <a:ln>
                  <a:noFill/>
                </a:ln>
                <a:latin typeface="Times New Roman" pitchFamily="18"/>
                <a:ea typeface="Lucida Sans Unicode" pitchFamily="2"/>
                <a:cs typeface="Tahoma" pitchFamily="2"/>
              </a:endParaRPr>
            </a:p>
          </p:txBody>
        </p:sp>
        <p:sp>
          <p:nvSpPr>
            <p:cNvPr id="8" name="Přímá spojovací čára 7"/>
            <p:cNvSpPr/>
            <p:nvPr/>
          </p:nvSpPr>
          <p:spPr>
            <a:xfrm flipV="1">
              <a:off x="2154481" y="2977800"/>
              <a:ext cx="0" cy="2480041"/>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sp>
        <p:nvSpPr>
          <p:cNvPr id="9" name="Volný tvar 8"/>
          <p:cNvSpPr/>
          <p:nvPr/>
        </p:nvSpPr>
        <p:spPr>
          <a:xfrm>
            <a:off x="3902289" y="2435953"/>
            <a:ext cx="720774"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rgbClr val="FFC000"/>
                </a:solidFill>
                <a:latin typeface="Times New Roman" pitchFamily="18"/>
                <a:ea typeface="Lucida Sans Unicode" pitchFamily="2"/>
                <a:cs typeface="Tahoma" pitchFamily="2"/>
              </a:rPr>
              <a:t>f</a:t>
            </a:r>
            <a:r>
              <a:rPr lang="cs-CZ" sz="2800" i="0" u="none" strike="noStrike" dirty="0">
                <a:ln>
                  <a:noFill/>
                </a:ln>
                <a:solidFill>
                  <a:srgbClr val="FFC000"/>
                </a:solidFill>
                <a:latin typeface="Times New Roman" pitchFamily="18"/>
                <a:ea typeface="Lucida Sans Unicode" pitchFamily="2"/>
                <a:cs typeface="Tahoma" pitchFamily="2"/>
              </a:rPr>
              <a:t>(</a:t>
            </a:r>
            <a:r>
              <a:rPr lang="cs-CZ" sz="2800" b="1" i="0" u="none" strike="noStrike" dirty="0">
                <a:ln>
                  <a:noFill/>
                </a:ln>
                <a:solidFill>
                  <a:srgbClr val="FFC000"/>
                </a:solidFill>
                <a:latin typeface="Times New Roman" pitchFamily="18"/>
                <a:ea typeface="Lucida Sans Unicode" pitchFamily="2"/>
                <a:cs typeface="Tahoma" pitchFamily="2"/>
              </a:rPr>
              <a:t>x</a:t>
            </a:r>
            <a:r>
              <a:rPr lang="cs-CZ" sz="2800" i="0" u="none" strike="noStrike" dirty="0">
                <a:ln>
                  <a:noFill/>
                </a:ln>
                <a:solidFill>
                  <a:srgbClr val="FFC000"/>
                </a:solidFill>
                <a:latin typeface="Times New Roman" pitchFamily="18"/>
                <a:ea typeface="Lucida Sans Unicode" pitchFamily="2"/>
                <a:cs typeface="Tahoma" pitchFamily="2"/>
              </a:rPr>
              <a:t>)</a:t>
            </a:r>
          </a:p>
        </p:txBody>
      </p:sp>
      <p:sp>
        <p:nvSpPr>
          <p:cNvPr id="10" name="Volný tvar 9"/>
          <p:cNvSpPr/>
          <p:nvPr/>
        </p:nvSpPr>
        <p:spPr>
          <a:xfrm>
            <a:off x="323528" y="5088793"/>
            <a:ext cx="362021"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0" u="none" strike="noStrike" dirty="0">
                <a:ln>
                  <a:noFill/>
                </a:ln>
                <a:latin typeface="Times New Roman" pitchFamily="18"/>
                <a:ea typeface="Lucida Sans Unicode" pitchFamily="2"/>
                <a:cs typeface="Tahoma" pitchFamily="2"/>
              </a:rPr>
              <a:t>0</a:t>
            </a:r>
          </a:p>
        </p:txBody>
      </p:sp>
      <p:sp>
        <p:nvSpPr>
          <p:cNvPr id="11" name="Volný tvar 10"/>
          <p:cNvSpPr/>
          <p:nvPr/>
        </p:nvSpPr>
        <p:spPr>
          <a:xfrm>
            <a:off x="4683849" y="5088793"/>
            <a:ext cx="362021"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0" u="none" strike="noStrike" dirty="0">
                <a:ln>
                  <a:noFill/>
                </a:ln>
                <a:latin typeface="Times New Roman" pitchFamily="18"/>
                <a:ea typeface="Lucida Sans Unicode" pitchFamily="2"/>
                <a:cs typeface="Tahoma" pitchFamily="2"/>
              </a:rPr>
              <a:t>1</a:t>
            </a:r>
          </a:p>
        </p:txBody>
      </p:sp>
      <p:grpSp>
        <p:nvGrpSpPr>
          <p:cNvPr id="24" name="Group 38"/>
          <p:cNvGrpSpPr/>
          <p:nvPr/>
        </p:nvGrpSpPr>
        <p:grpSpPr>
          <a:xfrm>
            <a:off x="487329" y="3725833"/>
            <a:ext cx="4384440" cy="810719"/>
            <a:chOff x="468601" y="4171201"/>
            <a:chExt cx="4384440" cy="810719"/>
          </a:xfrm>
        </p:grpSpPr>
        <p:sp>
          <p:nvSpPr>
            <p:cNvPr id="12" name="Volný tvar 11"/>
            <p:cNvSpPr/>
            <p:nvPr/>
          </p:nvSpPr>
          <p:spPr>
            <a:xfrm>
              <a:off x="468601" y="4171201"/>
              <a:ext cx="4384440" cy="810719"/>
            </a:xfrm>
            <a:custGeom>
              <a:avLst/>
              <a:gdLst>
                <a:gd name="f0" fmla="val 0"/>
                <a:gd name="f1" fmla="val 576"/>
                <a:gd name="f2" fmla="val 336"/>
                <a:gd name="f3" fmla="val 288"/>
                <a:gd name="f4" fmla="val 624"/>
                <a:gd name="f5" fmla="val 96"/>
                <a:gd name="f6" fmla="val 864"/>
                <a:gd name="f7" fmla="val 1104"/>
                <a:gd name="f8" fmla="val 1392"/>
                <a:gd name="f9" fmla="val 48"/>
                <a:gd name="f10" fmla="val 1677"/>
                <a:gd name="f11" fmla="val 86"/>
                <a:gd name="f12" fmla="val 1872"/>
                <a:gd name="f13" fmla="val 2109"/>
                <a:gd name="f14" fmla="val 102"/>
                <a:gd name="f15" fmla="val 2307"/>
                <a:gd name="f16" fmla="val 115"/>
                <a:gd name="f17" fmla="val 2496"/>
                <a:gd name="f18" fmla="val 144"/>
                <a:gd name="f19" fmla="val 2832"/>
                <a:gd name="f20" fmla="val 240"/>
                <a:gd name="f21" fmla="val 3072"/>
                <a:gd name="f22" fmla="val 3120"/>
              </a:gdLst>
              <a:ahLst/>
              <a:cxnLst>
                <a:cxn ang="3cd4">
                  <a:pos x="hc" y="t"/>
                </a:cxn>
                <a:cxn ang="0">
                  <a:pos x="r" y="vc"/>
                </a:cxn>
                <a:cxn ang="cd4">
                  <a:pos x="hc" y="b"/>
                </a:cxn>
                <a:cxn ang="cd2">
                  <a:pos x="l" y="vc"/>
                </a:cxn>
              </a:cxnLst>
              <a:rect l="l" t="t" r="r" b="b"/>
              <a:pathLst>
                <a:path w="3121" h="577">
                  <a:moveTo>
                    <a:pt x="f0" y="f1"/>
                  </a:moveTo>
                  <a:lnTo>
                    <a:pt x="f2" y="f3"/>
                  </a:lnTo>
                  <a:lnTo>
                    <a:pt x="f4" y="f5"/>
                  </a:lnTo>
                  <a:lnTo>
                    <a:pt x="f6" y="f0"/>
                  </a:lnTo>
                  <a:lnTo>
                    <a:pt x="f7" y="f0"/>
                  </a:lnTo>
                  <a:lnTo>
                    <a:pt x="f8" y="f9"/>
                  </a:lnTo>
                  <a:lnTo>
                    <a:pt x="f10" y="f11"/>
                  </a:lnTo>
                  <a:lnTo>
                    <a:pt x="f12" y="f5"/>
                  </a:lnTo>
                  <a:lnTo>
                    <a:pt x="f13" y="f14"/>
                  </a:lnTo>
                  <a:lnTo>
                    <a:pt x="f15" y="f16"/>
                  </a:lnTo>
                  <a:lnTo>
                    <a:pt x="f17" y="f18"/>
                  </a:lnTo>
                  <a:lnTo>
                    <a:pt x="f19" y="f20"/>
                  </a:lnTo>
                  <a:lnTo>
                    <a:pt x="f21" y="f3"/>
                  </a:lnTo>
                  <a:lnTo>
                    <a:pt x="f22" y="f3"/>
                  </a:lnTo>
                </a:path>
              </a:pathLst>
            </a:custGeom>
            <a:noFill/>
            <a:ln w="36000">
              <a:solidFill>
                <a:schemeClr val="accent1"/>
              </a:solidFill>
              <a:prstDash val="solid"/>
              <a:round/>
            </a:ln>
          </p:spPr>
          <p:txBody>
            <a:bodyPr vert="horz" wrap="square" lIns="95400" tIns="52200" rIns="95400" bIns="522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3" name="Volný tvar 12"/>
            <p:cNvSpPr/>
            <p:nvPr/>
          </p:nvSpPr>
          <p:spPr>
            <a:xfrm>
              <a:off x="3955561" y="4445881"/>
              <a:ext cx="800859"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chemeClr val="accent1"/>
                  </a:solidFill>
                  <a:latin typeface="Times New Roman" pitchFamily="18"/>
                  <a:ea typeface="Lucida Sans Unicode" pitchFamily="2"/>
                  <a:cs typeface="Tahoma" pitchFamily="2"/>
                </a:rPr>
                <a:t>p</a:t>
              </a:r>
              <a:r>
                <a:rPr lang="cs-CZ" sz="2800" i="0" u="none" strike="noStrike" dirty="0">
                  <a:ln>
                    <a:noFill/>
                  </a:ln>
                  <a:solidFill>
                    <a:schemeClr val="accent1"/>
                  </a:solidFill>
                  <a:latin typeface="Times New Roman" pitchFamily="18"/>
                  <a:ea typeface="Lucida Sans Unicode" pitchFamily="2"/>
                  <a:cs typeface="Tahoma" pitchFamily="2"/>
                </a:rPr>
                <a:t>(</a:t>
              </a:r>
              <a:r>
                <a:rPr lang="cs-CZ" sz="2800" b="1" i="0" u="none" strike="noStrike" dirty="0">
                  <a:ln>
                    <a:noFill/>
                  </a:ln>
                  <a:solidFill>
                    <a:schemeClr val="accent1"/>
                  </a:solidFill>
                  <a:latin typeface="Times New Roman" pitchFamily="18"/>
                  <a:ea typeface="Lucida Sans Unicode" pitchFamily="2"/>
                  <a:cs typeface="Tahoma" pitchFamily="2"/>
                </a:rPr>
                <a:t>x</a:t>
              </a:r>
              <a:r>
                <a:rPr lang="cs-CZ" sz="2800" i="0" u="none" strike="noStrike" dirty="0">
                  <a:ln>
                    <a:noFill/>
                  </a:ln>
                  <a:solidFill>
                    <a:schemeClr val="accent1"/>
                  </a:solidFill>
                  <a:latin typeface="Times New Roman" pitchFamily="18"/>
                  <a:ea typeface="Lucida Sans Unicode" pitchFamily="2"/>
                  <a:cs typeface="Tahoma" pitchFamily="2"/>
                </a:rPr>
                <a:t>)</a:t>
              </a:r>
            </a:p>
          </p:txBody>
        </p:sp>
      </p:grpSp>
      <p:grpSp>
        <p:nvGrpSpPr>
          <p:cNvPr id="25" name="Group 36"/>
          <p:cNvGrpSpPr/>
          <p:nvPr/>
        </p:nvGrpSpPr>
        <p:grpSpPr>
          <a:xfrm>
            <a:off x="3091568" y="3027793"/>
            <a:ext cx="461600" cy="2563295"/>
            <a:chOff x="3072840" y="3473161"/>
            <a:chExt cx="461600" cy="2563295"/>
          </a:xfrm>
        </p:grpSpPr>
        <p:sp>
          <p:nvSpPr>
            <p:cNvPr id="14" name="Volný tvar 13"/>
            <p:cNvSpPr/>
            <p:nvPr/>
          </p:nvSpPr>
          <p:spPr>
            <a:xfrm>
              <a:off x="3072840"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2</a:t>
              </a:r>
              <a:endParaRPr lang="cs-CZ" sz="2800" i="0" u="none" strike="noStrike" baseline="-25000" dirty="0">
                <a:ln>
                  <a:noFill/>
                </a:ln>
                <a:latin typeface="Times New Roman" pitchFamily="18"/>
                <a:ea typeface="Lucida Sans Unicode" pitchFamily="2"/>
                <a:cs typeface="Tahoma" pitchFamily="2"/>
              </a:endParaRPr>
            </a:p>
          </p:txBody>
        </p:sp>
        <p:sp>
          <p:nvSpPr>
            <p:cNvPr id="15" name="Přímá spojovací čára 14"/>
            <p:cNvSpPr/>
            <p:nvPr/>
          </p:nvSpPr>
          <p:spPr>
            <a:xfrm flipV="1">
              <a:off x="3300721" y="3473161"/>
              <a:ext cx="0" cy="198324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pSp>
        <p:nvGrpSpPr>
          <p:cNvPr id="27" name="Group 34"/>
          <p:cNvGrpSpPr/>
          <p:nvPr/>
        </p:nvGrpSpPr>
        <p:grpSpPr>
          <a:xfrm>
            <a:off x="1675689" y="2332633"/>
            <a:ext cx="461600" cy="3258455"/>
            <a:chOff x="1656961" y="2778001"/>
            <a:chExt cx="461600" cy="3258455"/>
          </a:xfrm>
        </p:grpSpPr>
        <p:sp>
          <p:nvSpPr>
            <p:cNvPr id="16" name="Volný tvar 15"/>
            <p:cNvSpPr/>
            <p:nvPr/>
          </p:nvSpPr>
          <p:spPr>
            <a:xfrm>
              <a:off x="165696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3</a:t>
              </a:r>
              <a:endParaRPr lang="cs-CZ" sz="2800" i="0" u="none" strike="noStrike" baseline="-25000" dirty="0">
                <a:ln>
                  <a:noFill/>
                </a:ln>
                <a:latin typeface="Times New Roman" pitchFamily="18"/>
                <a:ea typeface="Lucida Sans Unicode" pitchFamily="2"/>
                <a:cs typeface="Tahoma" pitchFamily="2"/>
              </a:endParaRPr>
            </a:p>
          </p:txBody>
        </p:sp>
        <p:sp>
          <p:nvSpPr>
            <p:cNvPr id="17" name="Přímá spojovací čára 16"/>
            <p:cNvSpPr/>
            <p:nvPr/>
          </p:nvSpPr>
          <p:spPr>
            <a:xfrm flipV="1">
              <a:off x="1817521" y="2778001"/>
              <a:ext cx="0" cy="26802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pSp>
        <p:nvGrpSpPr>
          <p:cNvPr id="4096" name="Group 35"/>
          <p:cNvGrpSpPr/>
          <p:nvPr/>
        </p:nvGrpSpPr>
        <p:grpSpPr>
          <a:xfrm>
            <a:off x="2619609" y="3182593"/>
            <a:ext cx="461600" cy="2408495"/>
            <a:chOff x="2600881" y="3627961"/>
            <a:chExt cx="461600" cy="2408495"/>
          </a:xfrm>
        </p:grpSpPr>
        <p:sp>
          <p:nvSpPr>
            <p:cNvPr id="18" name="Volný tvar 17"/>
            <p:cNvSpPr/>
            <p:nvPr/>
          </p:nvSpPr>
          <p:spPr>
            <a:xfrm>
              <a:off x="260088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4</a:t>
              </a:r>
              <a:endParaRPr lang="cs-CZ" sz="2800" i="0" u="none" strike="noStrike" baseline="-25000" dirty="0">
                <a:ln>
                  <a:noFill/>
                </a:ln>
                <a:latin typeface="Times New Roman" pitchFamily="18"/>
                <a:ea typeface="Lucida Sans Unicode" pitchFamily="2"/>
                <a:cs typeface="Tahoma" pitchFamily="2"/>
              </a:endParaRPr>
            </a:p>
          </p:txBody>
        </p:sp>
        <p:sp>
          <p:nvSpPr>
            <p:cNvPr id="19" name="Přímá spojovací čára 18"/>
            <p:cNvSpPr/>
            <p:nvPr/>
          </p:nvSpPr>
          <p:spPr>
            <a:xfrm flipV="1">
              <a:off x="2761441" y="3627961"/>
              <a:ext cx="0" cy="1830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pSp>
        <p:nvGrpSpPr>
          <p:cNvPr id="4097" name="Group 33"/>
          <p:cNvGrpSpPr/>
          <p:nvPr/>
        </p:nvGrpSpPr>
        <p:grpSpPr>
          <a:xfrm>
            <a:off x="1136049" y="2603713"/>
            <a:ext cx="461600" cy="2987375"/>
            <a:chOff x="1117321" y="3049081"/>
            <a:chExt cx="461600" cy="2987375"/>
          </a:xfrm>
        </p:grpSpPr>
        <p:sp>
          <p:nvSpPr>
            <p:cNvPr id="20" name="Volný tvar 19"/>
            <p:cNvSpPr/>
            <p:nvPr/>
          </p:nvSpPr>
          <p:spPr>
            <a:xfrm>
              <a:off x="111732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5</a:t>
              </a:r>
              <a:endParaRPr lang="cs-CZ" sz="2800" i="0" u="none" strike="noStrike" baseline="-25000" dirty="0">
                <a:ln>
                  <a:noFill/>
                </a:ln>
                <a:latin typeface="Times New Roman" pitchFamily="18"/>
                <a:ea typeface="Lucida Sans Unicode" pitchFamily="2"/>
                <a:cs typeface="Tahoma" pitchFamily="2"/>
              </a:endParaRPr>
            </a:p>
          </p:txBody>
        </p:sp>
        <p:sp>
          <p:nvSpPr>
            <p:cNvPr id="21" name="Přímá spojovací čára 20"/>
            <p:cNvSpPr/>
            <p:nvPr/>
          </p:nvSpPr>
          <p:spPr>
            <a:xfrm flipV="1">
              <a:off x="1277881" y="3049081"/>
              <a:ext cx="0" cy="2408760"/>
            </a:xfrm>
            <a:prstGeom prst="line">
              <a:avLst/>
            </a:prstGeom>
            <a:noFill/>
            <a:ln w="28575">
              <a:solidFill>
                <a:schemeClr val="tx1"/>
              </a:solidFill>
              <a:prstDash val="sysDot"/>
              <a:miter/>
              <a:tailEnd type="arrow"/>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pSp>
        <p:nvGrpSpPr>
          <p:cNvPr id="4098" name="Group 37"/>
          <p:cNvGrpSpPr/>
          <p:nvPr/>
        </p:nvGrpSpPr>
        <p:grpSpPr>
          <a:xfrm>
            <a:off x="3725169" y="3056233"/>
            <a:ext cx="461600" cy="2534855"/>
            <a:chOff x="3706441" y="3501601"/>
            <a:chExt cx="461600" cy="2534855"/>
          </a:xfrm>
        </p:grpSpPr>
        <p:sp>
          <p:nvSpPr>
            <p:cNvPr id="22" name="Volný tvar 21"/>
            <p:cNvSpPr/>
            <p:nvPr/>
          </p:nvSpPr>
          <p:spPr>
            <a:xfrm>
              <a:off x="370644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6</a:t>
              </a:r>
              <a:endParaRPr lang="cs-CZ" sz="2800" i="0" u="none" strike="noStrike" baseline="-25000" dirty="0">
                <a:ln>
                  <a:noFill/>
                </a:ln>
                <a:latin typeface="Times New Roman" pitchFamily="18"/>
                <a:ea typeface="Lucida Sans Unicode" pitchFamily="2"/>
                <a:cs typeface="Tahoma" pitchFamily="2"/>
              </a:endParaRPr>
            </a:p>
          </p:txBody>
        </p:sp>
        <p:sp>
          <p:nvSpPr>
            <p:cNvPr id="23" name="Přímá spojovací čára 22"/>
            <p:cNvSpPr/>
            <p:nvPr/>
          </p:nvSpPr>
          <p:spPr>
            <a:xfrm flipV="1">
              <a:off x="3867001" y="3501601"/>
              <a:ext cx="0" cy="1956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aphicFrame>
        <p:nvGraphicFramePr>
          <p:cNvPr id="26" name="Objekt 25"/>
          <p:cNvGraphicFramePr>
            <a:graphicFrameLocks noChangeAspect="1"/>
          </p:cNvGraphicFramePr>
          <p:nvPr>
            <p:extLst>
              <p:ext uri="{D42A27DB-BD31-4B8C-83A1-F6EECF244321}">
                <p14:modId xmlns:p14="http://schemas.microsoft.com/office/powerpoint/2010/main" val="2976486910"/>
              </p:ext>
            </p:extLst>
          </p:nvPr>
        </p:nvGraphicFramePr>
        <p:xfrm>
          <a:off x="5954713" y="2551113"/>
          <a:ext cx="1749425" cy="612775"/>
        </p:xfrm>
        <a:graphic>
          <a:graphicData uri="http://schemas.openxmlformats.org/presentationml/2006/ole">
            <mc:AlternateContent xmlns:mc="http://schemas.openxmlformats.org/markup-compatibility/2006">
              <mc:Choice xmlns:v="urn:schemas-microsoft-com:vml" Requires="v">
                <p:oleObj spid="_x0000_s6497" name="Rovnice" r:id="rId4" imgW="799920" imgH="279360" progId="Equation.3">
                  <p:embed/>
                </p:oleObj>
              </mc:Choice>
              <mc:Fallback>
                <p:oleObj name="Rovnice" r:id="rId4" imgW="799920" imgH="27936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5954713" y="2551113"/>
                        <a:ext cx="1749425" cy="6127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1277206310"/>
              </p:ext>
            </p:extLst>
          </p:nvPr>
        </p:nvGraphicFramePr>
        <p:xfrm>
          <a:off x="5073650" y="3910013"/>
          <a:ext cx="4043363" cy="976312"/>
        </p:xfrm>
        <a:graphic>
          <a:graphicData uri="http://schemas.openxmlformats.org/presentationml/2006/ole">
            <mc:AlternateContent xmlns:mc="http://schemas.openxmlformats.org/markup-compatibility/2006">
              <mc:Choice xmlns:v="urn:schemas-microsoft-com:vml" Requires="v">
                <p:oleObj spid="_x0000_s6498" name="Rovnice" r:id="rId6" imgW="1841400" imgH="444240" progId="Equation.3">
                  <p:embed/>
                </p:oleObj>
              </mc:Choice>
              <mc:Fallback>
                <p:oleObj name="Rovnice" r:id="rId6" imgW="1841400" imgH="444240" progId="Equation.3">
                  <p:embed/>
                  <p:pic>
                    <p:nvPicPr>
                      <p:cNvPr id="0" name="Picture 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5073650" y="3910013"/>
                        <a:ext cx="4043363" cy="9763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8" name="TextovéPole 27"/>
          <p:cNvSpPr txBox="1"/>
          <p:nvPr/>
        </p:nvSpPr>
        <p:spPr>
          <a:xfrm>
            <a:off x="5091823" y="1944251"/>
            <a:ext cx="1364476" cy="461665"/>
          </a:xfrm>
          <a:prstGeom prst="rect">
            <a:avLst/>
          </a:prstGeom>
          <a:noFill/>
        </p:spPr>
        <p:txBody>
          <a:bodyPr wrap="none" rtlCol="0">
            <a:spAutoFit/>
          </a:bodyPr>
          <a:lstStyle/>
          <a:p>
            <a:r>
              <a:rPr lang="en-US" sz="2400" dirty="0" smtClean="0">
                <a:solidFill>
                  <a:schemeClr val="tx2"/>
                </a:solidFill>
                <a:latin typeface="+mj-lt"/>
              </a:rPr>
              <a:t>Integra</a:t>
            </a:r>
            <a:r>
              <a:rPr lang="cs-CZ" sz="2400" dirty="0" smtClean="0">
                <a:solidFill>
                  <a:schemeClr val="tx2"/>
                </a:solidFill>
                <a:latin typeface="+mj-lt"/>
              </a:rPr>
              <a:t>l</a:t>
            </a:r>
            <a:r>
              <a:rPr lang="en-US" sz="2400" dirty="0" smtClean="0">
                <a:solidFill>
                  <a:schemeClr val="tx2"/>
                </a:solidFill>
                <a:latin typeface="+mj-lt"/>
              </a:rPr>
              <a:t>:</a:t>
            </a:r>
            <a:endParaRPr lang="en-US" sz="2400" dirty="0">
              <a:solidFill>
                <a:schemeClr val="tx2"/>
              </a:solidFill>
              <a:latin typeface="+mj-lt"/>
            </a:endParaRPr>
          </a:p>
        </p:txBody>
      </p:sp>
      <p:sp>
        <p:nvSpPr>
          <p:cNvPr id="29" name="TextovéPole 28"/>
          <p:cNvSpPr txBox="1"/>
          <p:nvPr/>
        </p:nvSpPr>
        <p:spPr>
          <a:xfrm>
            <a:off x="5091823" y="3327375"/>
            <a:ext cx="3743332" cy="461665"/>
          </a:xfrm>
          <a:prstGeom prst="rect">
            <a:avLst/>
          </a:prstGeom>
          <a:noFill/>
        </p:spPr>
        <p:txBody>
          <a:bodyPr wrap="none" rtlCol="0">
            <a:spAutoFit/>
          </a:bodyPr>
          <a:lstStyle/>
          <a:p>
            <a:r>
              <a:rPr lang="en-US" sz="2400" dirty="0" smtClean="0">
                <a:solidFill>
                  <a:schemeClr val="tx2"/>
                </a:solidFill>
                <a:latin typeface="+mj-lt"/>
              </a:rPr>
              <a:t>Monte Carlo estimate</a:t>
            </a:r>
            <a:r>
              <a:rPr lang="cs-CZ" sz="2400" dirty="0" smtClean="0">
                <a:solidFill>
                  <a:schemeClr val="tx2"/>
                </a:solidFill>
                <a:latin typeface="+mj-lt"/>
              </a:rPr>
              <a:t> </a:t>
            </a:r>
            <a:r>
              <a:rPr lang="en-US" sz="2400" dirty="0" smtClean="0">
                <a:solidFill>
                  <a:schemeClr val="tx2"/>
                </a:solidFill>
                <a:latin typeface="+mj-lt"/>
              </a:rPr>
              <a:t>of </a:t>
            </a:r>
            <a:r>
              <a:rPr lang="cs-CZ" sz="2400" i="1" dirty="0" smtClean="0">
                <a:solidFill>
                  <a:schemeClr val="tx2"/>
                </a:solidFill>
                <a:latin typeface="+mj-lt"/>
              </a:rPr>
              <a:t>I</a:t>
            </a:r>
            <a:r>
              <a:rPr lang="cs-CZ" sz="2400" dirty="0" smtClean="0">
                <a:solidFill>
                  <a:schemeClr val="tx2"/>
                </a:solidFill>
                <a:latin typeface="+mj-lt"/>
              </a:rPr>
              <a:t>:</a:t>
            </a:r>
            <a:endParaRPr lang="en-US" sz="2400" dirty="0">
              <a:solidFill>
                <a:schemeClr val="tx2"/>
              </a:solidFill>
              <a:latin typeface="+mj-lt"/>
            </a:endParaRPr>
          </a:p>
        </p:txBody>
      </p:sp>
      <p:sp>
        <p:nvSpPr>
          <p:cNvPr id="30" name="TextovéPole 29"/>
          <p:cNvSpPr txBox="1"/>
          <p:nvPr/>
        </p:nvSpPr>
        <p:spPr>
          <a:xfrm>
            <a:off x="5094784" y="5157192"/>
            <a:ext cx="3086101" cy="461665"/>
          </a:xfrm>
          <a:prstGeom prst="rect">
            <a:avLst/>
          </a:prstGeom>
          <a:noFill/>
        </p:spPr>
        <p:txBody>
          <a:bodyPr wrap="none" rtlCol="0">
            <a:spAutoFit/>
          </a:bodyPr>
          <a:lstStyle/>
          <a:p>
            <a:r>
              <a:rPr lang="en-US" sz="2400" dirty="0" smtClean="0">
                <a:solidFill>
                  <a:schemeClr val="tx2"/>
                </a:solidFill>
                <a:latin typeface="+mj-lt"/>
              </a:rPr>
              <a:t>Correct </a:t>
            </a:r>
            <a:r>
              <a:rPr lang="cs-CZ" sz="2400" dirty="0" smtClean="0">
                <a:solidFill>
                  <a:schemeClr val="tx2"/>
                </a:solidFill>
                <a:latin typeface="+mj-lt"/>
              </a:rPr>
              <a:t>„</a:t>
            </a:r>
            <a:r>
              <a:rPr lang="en-US" sz="2400" dirty="0" smtClean="0">
                <a:solidFill>
                  <a:schemeClr val="tx2"/>
                </a:solidFill>
                <a:latin typeface="+mj-lt"/>
              </a:rPr>
              <a:t>on average</a:t>
            </a:r>
            <a:r>
              <a:rPr lang="cs-CZ" sz="2400" dirty="0" smtClean="0">
                <a:solidFill>
                  <a:schemeClr val="tx2"/>
                </a:solidFill>
                <a:latin typeface="+mj-lt"/>
              </a:rPr>
              <a:t>“:</a:t>
            </a:r>
            <a:endParaRPr lang="en-US" sz="2400" dirty="0">
              <a:solidFill>
                <a:schemeClr val="tx2"/>
              </a:solidFill>
              <a:latin typeface="+mj-lt"/>
            </a:endParaRPr>
          </a:p>
        </p:txBody>
      </p:sp>
      <p:graphicFrame>
        <p:nvGraphicFramePr>
          <p:cNvPr id="249860" name="Object 4"/>
          <p:cNvGraphicFramePr>
            <a:graphicFrameLocks noChangeAspect="1"/>
          </p:cNvGraphicFramePr>
          <p:nvPr>
            <p:extLst>
              <p:ext uri="{D42A27DB-BD31-4B8C-83A1-F6EECF244321}">
                <p14:modId xmlns:p14="http://schemas.microsoft.com/office/powerpoint/2010/main" val="3000751037"/>
              </p:ext>
            </p:extLst>
          </p:nvPr>
        </p:nvGraphicFramePr>
        <p:xfrm>
          <a:off x="6156176" y="5778500"/>
          <a:ext cx="1420813" cy="558800"/>
        </p:xfrm>
        <a:graphic>
          <a:graphicData uri="http://schemas.openxmlformats.org/presentationml/2006/ole">
            <mc:AlternateContent xmlns:mc="http://schemas.openxmlformats.org/markup-compatibility/2006">
              <mc:Choice xmlns:v="urn:schemas-microsoft-com:vml" Requires="v">
                <p:oleObj spid="_x0000_s6499" name="Equation" r:id="rId8" imgW="647419" imgH="253890" progId="Equation.3">
                  <p:embed/>
                </p:oleObj>
              </mc:Choice>
              <mc:Fallback>
                <p:oleObj name="Equation" r:id="rId8" imgW="647419" imgH="253890" progId="Equation.3">
                  <p:embed/>
                  <p:pic>
                    <p:nvPicPr>
                      <p:cNvPr id="0" name="Picture 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6156176" y="5778500"/>
                        <a:ext cx="1420813" cy="558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7" name="Zástupný symbol pro číslo snímku 36"/>
          <p:cNvSpPr>
            <a:spLocks noGrp="1"/>
          </p:cNvSpPr>
          <p:nvPr>
            <p:ph type="sldNum" sz="quarter" idx="12"/>
          </p:nvPr>
        </p:nvSpPr>
        <p:spPr/>
        <p:txBody>
          <a:bodyPr/>
          <a:lstStyle/>
          <a:p>
            <a:pPr>
              <a:defRPr/>
            </a:pPr>
            <a:fld id="{81494967-73EE-4A75-A827-47B02327E019}" type="slidenum">
              <a:rPr lang="en-US" altLang="en-US" smtClean="0"/>
              <a:pPr>
                <a:defRPr/>
              </a:pPr>
              <a:t>12</a:t>
            </a:fld>
            <a:endParaRPr lang="en-US" altLang="en-US"/>
          </a:p>
        </p:txBody>
      </p:sp>
      <p:sp>
        <p:nvSpPr>
          <p:cNvPr id="40" name="Zástupný symbol pro zápatí 39"/>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392912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096"/>
                                        </p:tgtEl>
                                        <p:attrNameLst>
                                          <p:attrName>style.visibility</p:attrName>
                                        </p:attrNameLst>
                                      </p:cBhvr>
                                      <p:to>
                                        <p:strVal val="visible"/>
                                      </p:to>
                                    </p:set>
                                    <p:animEffect transition="in" filter="fade">
                                      <p:cBhvr>
                                        <p:cTn id="24" dur="500"/>
                                        <p:tgtEl>
                                          <p:spTgt spid="409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097"/>
                                        </p:tgtEl>
                                        <p:attrNameLst>
                                          <p:attrName>style.visibility</p:attrName>
                                        </p:attrNameLst>
                                      </p:cBhvr>
                                      <p:to>
                                        <p:strVal val="visible"/>
                                      </p:to>
                                    </p:set>
                                    <p:animEffect transition="in" filter="fade">
                                      <p:cBhvr>
                                        <p:cTn id="28" dur="500"/>
                                        <p:tgtEl>
                                          <p:spTgt spid="409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4099"/>
                                        </p:tgtEl>
                                        <p:attrNameLst>
                                          <p:attrName>style.visibility</p:attrName>
                                        </p:attrNameLst>
                                      </p:cBhvr>
                                      <p:to>
                                        <p:strVal val="visible"/>
                                      </p:to>
                                    </p:set>
                                    <p:animEffect transition="in" filter="fade">
                                      <p:cBhvr>
                                        <p:cTn id="40" dur="500"/>
                                        <p:tgtEl>
                                          <p:spTgt spid="409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249860"/>
                                        </p:tgtEl>
                                        <p:attrNameLst>
                                          <p:attrName>style.visibility</p:attrName>
                                        </p:attrNameLst>
                                      </p:cBhvr>
                                      <p:to>
                                        <p:strVal val="visible"/>
                                      </p:to>
                                    </p:set>
                                    <p:animEffect transition="in" filter="fade">
                                      <p:cBhvr>
                                        <p:cTn id="48" dur="5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MC evaluation of the path integral</a:t>
            </a:r>
            <a:endParaRPr lang="en-US" dirty="0"/>
          </a:p>
        </p:txBody>
      </p:sp>
      <p:sp>
        <p:nvSpPr>
          <p:cNvPr id="3" name="Zástupný symbol pro obsah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Sample path </a:t>
            </a:r>
            <a:r>
              <a:rPr lang="en-US" b="1" dirty="0" smtClean="0"/>
              <a:t>  </a:t>
            </a:r>
            <a:r>
              <a:rPr lang="en-US" dirty="0" smtClean="0"/>
              <a:t>  from some distribution with PDF</a:t>
            </a:r>
          </a:p>
          <a:p>
            <a:endParaRPr lang="en-US" dirty="0" smtClean="0"/>
          </a:p>
          <a:p>
            <a:r>
              <a:rPr lang="en-US" dirty="0" smtClean="0"/>
              <a:t>Evaluate the probability density</a:t>
            </a:r>
          </a:p>
          <a:p>
            <a:endParaRPr lang="en-US" dirty="0" smtClean="0"/>
          </a:p>
          <a:p>
            <a:r>
              <a:rPr lang="en-US" dirty="0" smtClean="0"/>
              <a:t>Evaluate the integrand</a:t>
            </a:r>
          </a:p>
          <a:p>
            <a:pPr lvl="1"/>
            <a:endParaRPr lang="en-US" dirty="0" smtClean="0"/>
          </a:p>
        </p:txBody>
      </p:sp>
      <p:sp>
        <p:nvSpPr>
          <p:cNvPr id="5" name="TextBox 19"/>
          <p:cNvSpPr txBox="1"/>
          <p:nvPr/>
        </p:nvSpPr>
        <p:spPr>
          <a:xfrm>
            <a:off x="4713172" y="4820959"/>
            <a:ext cx="792088" cy="1200329"/>
          </a:xfrm>
          <a:prstGeom prst="rect">
            <a:avLst/>
          </a:prstGeom>
          <a:noFill/>
        </p:spPr>
        <p:txBody>
          <a:bodyPr wrap="square" rtlCol="0">
            <a:spAutoFit/>
          </a:bodyPr>
          <a:lstStyle/>
          <a:p>
            <a:r>
              <a:rPr lang="en-US" sz="7200" b="1" dirty="0" smtClean="0">
                <a:solidFill>
                  <a:schemeClr val="accent1"/>
                </a:solidFill>
                <a:latin typeface="+mn-lt"/>
                <a:sym typeface="Wingdings"/>
              </a:rPr>
              <a:t></a:t>
            </a:r>
            <a:endParaRPr lang="en-US" sz="7200" b="1" dirty="0" smtClean="0">
              <a:solidFill>
                <a:schemeClr val="accent1"/>
              </a:solidFill>
              <a:latin typeface="+mn-lt"/>
            </a:endParaRPr>
          </a:p>
        </p:txBody>
      </p:sp>
      <p:sp>
        <p:nvSpPr>
          <p:cNvPr id="6" name="TextBox 19"/>
          <p:cNvSpPr txBox="1"/>
          <p:nvPr/>
        </p:nvSpPr>
        <p:spPr>
          <a:xfrm>
            <a:off x="8210500" y="2996952"/>
            <a:ext cx="504056" cy="1107996"/>
          </a:xfrm>
          <a:prstGeom prst="rect">
            <a:avLst/>
          </a:prstGeom>
          <a:noFill/>
        </p:spPr>
        <p:txBody>
          <a:bodyPr wrap="square" rtlCol="0">
            <a:spAutoFit/>
          </a:bodyPr>
          <a:lstStyle/>
          <a:p>
            <a:r>
              <a:rPr lang="en-US" sz="6600" b="1" dirty="0" smtClean="0">
                <a:solidFill>
                  <a:schemeClr val="accent2"/>
                </a:solidFill>
                <a:latin typeface="+mn-lt"/>
                <a:sym typeface="Wingdings"/>
              </a:rPr>
              <a:t>?</a:t>
            </a:r>
            <a:endParaRPr lang="en-US" sz="6600" b="1" dirty="0" smtClean="0">
              <a:solidFill>
                <a:schemeClr val="accent2"/>
              </a:solidFill>
              <a:latin typeface="+mn-lt"/>
            </a:endParaRPr>
          </a:p>
        </p:txBody>
      </p:sp>
      <p:sp>
        <p:nvSpPr>
          <p:cNvPr id="7" name="TextBox 19"/>
          <p:cNvSpPr txBox="1"/>
          <p:nvPr/>
        </p:nvSpPr>
        <p:spPr>
          <a:xfrm>
            <a:off x="5906244" y="3886130"/>
            <a:ext cx="504056" cy="1107996"/>
          </a:xfrm>
          <a:prstGeom prst="rect">
            <a:avLst/>
          </a:prstGeom>
          <a:noFill/>
        </p:spPr>
        <p:txBody>
          <a:bodyPr wrap="square" rtlCol="0">
            <a:spAutoFit/>
          </a:bodyPr>
          <a:lstStyle/>
          <a:p>
            <a:r>
              <a:rPr lang="en-US" sz="6600" b="1" dirty="0" smtClean="0">
                <a:solidFill>
                  <a:schemeClr val="accent2"/>
                </a:solidFill>
                <a:latin typeface="+mn-lt"/>
                <a:sym typeface="Wingdings"/>
              </a:rPr>
              <a:t>?</a:t>
            </a:r>
            <a:endParaRPr lang="en-US" sz="6600" b="1" dirty="0" smtClean="0">
              <a:solidFill>
                <a:schemeClr val="accent2"/>
              </a:solidFill>
              <a:latin typeface="+mn-lt"/>
            </a:endParaRPr>
          </a:p>
        </p:txBody>
      </p:sp>
      <p:graphicFrame>
        <p:nvGraphicFramePr>
          <p:cNvPr id="11" name="Object 2"/>
          <p:cNvGraphicFramePr>
            <a:graphicFrameLocks noChangeAspect="1"/>
          </p:cNvGraphicFramePr>
          <p:nvPr/>
        </p:nvGraphicFramePr>
        <p:xfrm>
          <a:off x="2602444" y="3380736"/>
          <a:ext cx="347663" cy="411162"/>
        </p:xfrm>
        <a:graphic>
          <a:graphicData uri="http://schemas.openxmlformats.org/presentationml/2006/ole">
            <mc:AlternateContent xmlns:mc="http://schemas.openxmlformats.org/markup-compatibility/2006">
              <mc:Choice xmlns:v="urn:schemas-microsoft-com:vml" Requires="v">
                <p:oleObj spid="_x0000_s46785" name="Rovnice" r:id="rId4" imgW="139680" imgH="164880" progId="Equation.3">
                  <p:embed/>
                </p:oleObj>
              </mc:Choice>
              <mc:Fallback>
                <p:oleObj name="Rovnice" r:id="rId4" imgW="139680" imgH="164880" progId="Equation.3">
                  <p:embed/>
                  <p:pic>
                    <p:nvPicPr>
                      <p:cNvPr id="0" name="Picture 3"/>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602444" y="3380736"/>
                        <a:ext cx="347663" cy="4111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12" name="Object 2"/>
          <p:cNvGraphicFramePr>
            <a:graphicFrameLocks noChangeAspect="1"/>
          </p:cNvGraphicFramePr>
          <p:nvPr/>
        </p:nvGraphicFramePr>
        <p:xfrm>
          <a:off x="7402513" y="3336925"/>
          <a:ext cx="855662" cy="508000"/>
        </p:xfrm>
        <a:graphic>
          <a:graphicData uri="http://schemas.openxmlformats.org/presentationml/2006/ole">
            <mc:AlternateContent xmlns:mc="http://schemas.openxmlformats.org/markup-compatibility/2006">
              <mc:Choice xmlns:v="urn:schemas-microsoft-com:vml" Requires="v">
                <p:oleObj spid="_x0000_s46786" name="Rovnice" r:id="rId6" imgW="342720" imgH="203040" progId="Equation.3">
                  <p:embed/>
                </p:oleObj>
              </mc:Choice>
              <mc:Fallback>
                <p:oleObj name="Rovnice" r:id="rId6" imgW="342720" imgH="203040" progId="Equation.3">
                  <p:embed/>
                  <p:pic>
                    <p:nvPicPr>
                      <p:cNvPr id="0" name="Picture 4"/>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7402513" y="3336925"/>
                        <a:ext cx="855662" cy="508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6085" name="Object 5"/>
          <p:cNvGraphicFramePr>
            <a:graphicFrameLocks noChangeAspect="1"/>
          </p:cNvGraphicFramePr>
          <p:nvPr/>
        </p:nvGraphicFramePr>
        <p:xfrm>
          <a:off x="5148263" y="4221163"/>
          <a:ext cx="855662" cy="508000"/>
        </p:xfrm>
        <a:graphic>
          <a:graphicData uri="http://schemas.openxmlformats.org/presentationml/2006/ole">
            <mc:AlternateContent xmlns:mc="http://schemas.openxmlformats.org/markup-compatibility/2006">
              <mc:Choice xmlns:v="urn:schemas-microsoft-com:vml" Requires="v">
                <p:oleObj spid="_x0000_s46787" name="Rovnice" r:id="rId8" imgW="342720" imgH="203040" progId="Equation.3">
                  <p:embed/>
                </p:oleObj>
              </mc:Choice>
              <mc:Fallback>
                <p:oleObj name="Rovnice" r:id="rId8" imgW="342720" imgH="203040" progId="Equation.3">
                  <p:embed/>
                  <p:pic>
                    <p:nvPicPr>
                      <p:cNvPr id="0" name="Picture 5"/>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148263" y="4221163"/>
                        <a:ext cx="855662" cy="508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6086" name="Object 6"/>
          <p:cNvGraphicFramePr>
            <a:graphicFrameLocks noChangeAspect="1"/>
          </p:cNvGraphicFramePr>
          <p:nvPr/>
        </p:nvGraphicFramePr>
        <p:xfrm>
          <a:off x="3886200" y="5073650"/>
          <a:ext cx="949325" cy="603250"/>
        </p:xfrm>
        <a:graphic>
          <a:graphicData uri="http://schemas.openxmlformats.org/presentationml/2006/ole">
            <mc:AlternateContent xmlns:mc="http://schemas.openxmlformats.org/markup-compatibility/2006">
              <mc:Choice xmlns:v="urn:schemas-microsoft-com:vml" Requires="v">
                <p:oleObj spid="_x0000_s46788" name="Rovnice" r:id="rId10" imgW="380880" imgH="241200" progId="Equation.3">
                  <p:embed/>
                </p:oleObj>
              </mc:Choice>
              <mc:Fallback>
                <p:oleObj name="Rovnice" r:id="rId10" imgW="380880" imgH="241200" progId="Equation.3">
                  <p:embed/>
                  <p:pic>
                    <p:nvPicPr>
                      <p:cNvPr id="0" name="Picture 6"/>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3886200" y="5073650"/>
                        <a:ext cx="949325" cy="6032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15" name="Obdélník 14"/>
          <p:cNvSpPr/>
          <p:nvPr/>
        </p:nvSpPr>
        <p:spPr>
          <a:xfrm>
            <a:off x="971600" y="1844824"/>
            <a:ext cx="3240360" cy="864096"/>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ovéPole 15"/>
          <p:cNvSpPr txBox="1"/>
          <p:nvPr/>
        </p:nvSpPr>
        <p:spPr>
          <a:xfrm>
            <a:off x="611560" y="1196752"/>
            <a:ext cx="2239716" cy="461665"/>
          </a:xfrm>
          <a:prstGeom prst="rect">
            <a:avLst/>
          </a:prstGeom>
          <a:noFill/>
        </p:spPr>
        <p:txBody>
          <a:bodyPr wrap="none" rtlCol="0">
            <a:spAutoFit/>
          </a:bodyPr>
          <a:lstStyle/>
          <a:p>
            <a:r>
              <a:rPr lang="en-US" sz="2400" b="1" dirty="0" smtClean="0">
                <a:solidFill>
                  <a:schemeClr val="tx2"/>
                </a:solidFill>
                <a:latin typeface="+mn-lt"/>
              </a:rPr>
              <a:t>Path integral</a:t>
            </a:r>
            <a:endParaRPr lang="cs-CZ" sz="2400" b="1" dirty="0" smtClean="0">
              <a:solidFill>
                <a:schemeClr val="tx2"/>
              </a:solidFill>
              <a:latin typeface="+mn-lt"/>
            </a:endParaRPr>
          </a:p>
        </p:txBody>
      </p:sp>
      <p:graphicFrame>
        <p:nvGraphicFramePr>
          <p:cNvPr id="17" name="Object 4"/>
          <p:cNvGraphicFramePr>
            <a:graphicFrameLocks noChangeAspect="1"/>
          </p:cNvGraphicFramePr>
          <p:nvPr/>
        </p:nvGraphicFramePr>
        <p:xfrm>
          <a:off x="1043608" y="1916832"/>
          <a:ext cx="3081338" cy="730250"/>
        </p:xfrm>
        <a:graphic>
          <a:graphicData uri="http://schemas.openxmlformats.org/presentationml/2006/ole">
            <mc:AlternateContent xmlns:mc="http://schemas.openxmlformats.org/markup-compatibility/2006">
              <mc:Choice xmlns:v="urn:schemas-microsoft-com:vml" Requires="v">
                <p:oleObj spid="_x0000_s46789" name="Rovnice" r:id="rId12" imgW="1206500" imgH="292100" progId="Equation.3">
                  <p:embed/>
                </p:oleObj>
              </mc:Choice>
              <mc:Fallback>
                <p:oleObj name="Rovnice" r:id="rId12" imgW="1206500" imgH="292100" progId="Equation.3">
                  <p:embed/>
                  <p:pic>
                    <p:nvPicPr>
                      <p:cNvPr id="0" name="Picture 7"/>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1043608" y="1916832"/>
                        <a:ext cx="3081338" cy="7302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nvGrpSpPr>
          <p:cNvPr id="24" name="Skupina 23"/>
          <p:cNvGrpSpPr/>
          <p:nvPr/>
        </p:nvGrpSpPr>
        <p:grpSpPr>
          <a:xfrm>
            <a:off x="5220072" y="1196752"/>
            <a:ext cx="2880320" cy="1728192"/>
            <a:chOff x="5220072" y="1052736"/>
            <a:chExt cx="2880320" cy="1728192"/>
          </a:xfrm>
        </p:grpSpPr>
        <p:grpSp>
          <p:nvGrpSpPr>
            <p:cNvPr id="25" name="Skupina 4"/>
            <p:cNvGrpSpPr/>
            <p:nvPr/>
          </p:nvGrpSpPr>
          <p:grpSpPr>
            <a:xfrm>
              <a:off x="5868144" y="1628800"/>
              <a:ext cx="2232248" cy="1152128"/>
              <a:chOff x="1331640" y="1412776"/>
              <a:chExt cx="2232248" cy="1152128"/>
            </a:xfrm>
          </p:grpSpPr>
          <p:graphicFrame>
            <p:nvGraphicFramePr>
              <p:cNvPr id="31" name="Object 2"/>
              <p:cNvGraphicFramePr>
                <a:graphicFrameLocks noChangeAspect="1"/>
              </p:cNvGraphicFramePr>
              <p:nvPr/>
            </p:nvGraphicFramePr>
            <p:xfrm>
              <a:off x="1331640" y="1412776"/>
              <a:ext cx="1998662" cy="1109662"/>
            </p:xfrm>
            <a:graphic>
              <a:graphicData uri="http://schemas.openxmlformats.org/presentationml/2006/ole">
                <mc:AlternateContent xmlns:mc="http://schemas.openxmlformats.org/markup-compatibility/2006">
                  <mc:Choice xmlns:v="urn:schemas-microsoft-com:vml" Requires="v">
                    <p:oleObj spid="_x0000_s46790" name="Rovnice" r:id="rId14" imgW="799920" imgH="444240" progId="Equation.3">
                      <p:embed/>
                    </p:oleObj>
                  </mc:Choice>
                  <mc:Fallback>
                    <p:oleObj name="Rovnice" r:id="rId14" imgW="799920" imgH="444240" progId="Equation.3">
                      <p:embed/>
                      <p:pic>
                        <p:nvPicPr>
                          <p:cNvPr id="0" name="Picture 8"/>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1331640" y="1412776"/>
                            <a:ext cx="1998662" cy="11096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2" name="Obdélník 31"/>
              <p:cNvSpPr/>
              <p:nvPr/>
            </p:nvSpPr>
            <p:spPr>
              <a:xfrm>
                <a:off x="1331640" y="1412776"/>
                <a:ext cx="2232248" cy="1152128"/>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ovéPole 25"/>
            <p:cNvSpPr txBox="1"/>
            <p:nvPr/>
          </p:nvSpPr>
          <p:spPr>
            <a:xfrm>
              <a:off x="5220072" y="1052736"/>
              <a:ext cx="2335896" cy="461665"/>
            </a:xfrm>
            <a:prstGeom prst="rect">
              <a:avLst/>
            </a:prstGeom>
            <a:noFill/>
          </p:spPr>
          <p:txBody>
            <a:bodyPr wrap="none" rtlCol="0">
              <a:spAutoFit/>
            </a:bodyPr>
            <a:lstStyle/>
            <a:p>
              <a:r>
                <a:rPr lang="en-US" sz="2400" b="1" dirty="0" smtClean="0">
                  <a:solidFill>
                    <a:schemeClr val="tx2"/>
                  </a:solidFill>
                  <a:latin typeface="+mn-lt"/>
                </a:rPr>
                <a:t>MC estimator</a:t>
              </a:r>
              <a:endParaRPr lang="cs-CZ" sz="2400" b="1" dirty="0" smtClean="0">
                <a:solidFill>
                  <a:schemeClr val="tx2"/>
                </a:solidFill>
                <a:latin typeface="+mn-lt"/>
              </a:endParaRPr>
            </a:p>
          </p:txBody>
        </p:sp>
      </p:grpSp>
      <p:sp>
        <p:nvSpPr>
          <p:cNvPr id="20" name="Zástupný symbol pro číslo snímku 19"/>
          <p:cNvSpPr>
            <a:spLocks noGrp="1"/>
          </p:cNvSpPr>
          <p:nvPr>
            <p:ph type="sldNum" sz="quarter" idx="12"/>
          </p:nvPr>
        </p:nvSpPr>
        <p:spPr/>
        <p:txBody>
          <a:bodyPr/>
          <a:lstStyle/>
          <a:p>
            <a:pPr>
              <a:defRPr/>
            </a:pPr>
            <a:fld id="{81494967-73EE-4A75-A827-47B02327E019}" type="slidenum">
              <a:rPr lang="en-US" altLang="en-US" smtClean="0"/>
              <a:pPr>
                <a:defRPr/>
              </a:pPr>
              <a:t>13</a:t>
            </a:fld>
            <a:endParaRPr lang="en-US" altLang="en-US"/>
          </a:p>
        </p:txBody>
      </p:sp>
      <p:sp>
        <p:nvSpPr>
          <p:cNvPr id="23" name="Zástupný symbol pro zápatí 22"/>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6085"/>
                                        </p:tgtEl>
                                        <p:attrNameLst>
                                          <p:attrName>style.visibility</p:attrName>
                                        </p:attrNameLst>
                                      </p:cBhvr>
                                      <p:to>
                                        <p:strVal val="visible"/>
                                      </p:to>
                                    </p:set>
                                    <p:animEffect transition="in" filter="fade">
                                      <p:cBhvr>
                                        <p:cTn id="26" dur="500"/>
                                        <p:tgtEl>
                                          <p:spTgt spid="4608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6086"/>
                                        </p:tgtEl>
                                        <p:attrNameLst>
                                          <p:attrName>style.visibility</p:attrName>
                                        </p:attrNameLst>
                                      </p:cBhvr>
                                      <p:to>
                                        <p:strVal val="visible"/>
                                      </p:to>
                                    </p:set>
                                    <p:animEffect transition="in" filter="fade">
                                      <p:cBhvr>
                                        <p:cTn id="34" dur="500"/>
                                        <p:tgtEl>
                                          <p:spTgt spid="4608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Algorithms = different path sampling techniques</a:t>
            </a:r>
            <a:endParaRPr lang="cs-CZ" dirty="0" smtClean="0"/>
          </a:p>
        </p:txBody>
      </p:sp>
      <p:sp>
        <p:nvSpPr>
          <p:cNvPr id="4" name="Title 3"/>
          <p:cNvSpPr>
            <a:spLocks noGrp="1"/>
          </p:cNvSpPr>
          <p:nvPr>
            <p:ph type="title"/>
          </p:nvPr>
        </p:nvSpPr>
        <p:spPr/>
        <p:txBody>
          <a:bodyPr/>
          <a:lstStyle/>
          <a:p>
            <a:r>
              <a:rPr lang="en-US" dirty="0" smtClean="0"/>
              <a:t>Path sampling</a:t>
            </a:r>
            <a:endParaRPr lang="cs-CZ" dirty="0"/>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14</a:t>
            </a:fld>
            <a:endParaRPr lang="en-US" altLang="en-US"/>
          </a:p>
        </p:txBody>
      </p:sp>
      <p:sp>
        <p:nvSpPr>
          <p:cNvPr id="9" name="Zástupný symbol pro zápatí 8"/>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1705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Algorithms = different path sampling techniques</a:t>
            </a:r>
            <a:endParaRPr lang="cs-CZ" dirty="0" smtClean="0"/>
          </a:p>
          <a:p>
            <a:pPr lvl="1"/>
            <a:endParaRPr lang="en-US" dirty="0" smtClean="0"/>
          </a:p>
          <a:p>
            <a:pPr lvl="1"/>
            <a:r>
              <a:rPr lang="en-US" b="1" dirty="0" smtClean="0"/>
              <a:t>Path tracing</a:t>
            </a:r>
            <a:endParaRPr lang="cs-CZ" b="1" dirty="0" smtClean="0"/>
          </a:p>
        </p:txBody>
      </p:sp>
      <p:sp>
        <p:nvSpPr>
          <p:cNvPr id="4" name="Title 3"/>
          <p:cNvSpPr>
            <a:spLocks noGrp="1"/>
          </p:cNvSpPr>
          <p:nvPr>
            <p:ph type="title"/>
          </p:nvPr>
        </p:nvSpPr>
        <p:spPr/>
        <p:txBody>
          <a:bodyPr/>
          <a:lstStyle/>
          <a:p>
            <a:r>
              <a:rPr lang="en-US" dirty="0" smtClean="0"/>
              <a:t>Path sampling</a:t>
            </a:r>
            <a:endParaRPr lang="cs-CZ" dirty="0"/>
          </a:p>
        </p:txBody>
      </p:sp>
      <p:grpSp>
        <p:nvGrpSpPr>
          <p:cNvPr id="3"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0" name="Zástupný symbol pro číslo snímku 19"/>
          <p:cNvSpPr>
            <a:spLocks noGrp="1"/>
          </p:cNvSpPr>
          <p:nvPr>
            <p:ph type="sldNum" sz="quarter" idx="12"/>
          </p:nvPr>
        </p:nvSpPr>
        <p:spPr/>
        <p:txBody>
          <a:bodyPr/>
          <a:lstStyle/>
          <a:p>
            <a:pPr>
              <a:defRPr/>
            </a:pPr>
            <a:fld id="{81494967-73EE-4A75-A827-47B02327E019}" type="slidenum">
              <a:rPr lang="en-US" altLang="en-US" smtClean="0"/>
              <a:pPr>
                <a:defRPr/>
              </a:pPr>
              <a:t>15</a:t>
            </a:fld>
            <a:endParaRPr lang="en-US" altLang="en-US"/>
          </a:p>
        </p:txBody>
      </p:sp>
      <p:sp>
        <p:nvSpPr>
          <p:cNvPr id="23" name="Zástupný symbol pro zápatí 22"/>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1705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arn(inVertical)">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Algorithms = different path sampling techniques</a:t>
            </a:r>
            <a:endParaRPr lang="cs-CZ" dirty="0" smtClean="0"/>
          </a:p>
          <a:p>
            <a:pPr lvl="1"/>
            <a:endParaRPr lang="en-US" dirty="0" smtClean="0"/>
          </a:p>
          <a:p>
            <a:pPr lvl="1"/>
            <a:r>
              <a:rPr lang="en-US" b="1" dirty="0" smtClean="0"/>
              <a:t>Light tracing</a:t>
            </a:r>
            <a:endParaRPr lang="cs-CZ" b="1" dirty="0" smtClean="0"/>
          </a:p>
        </p:txBody>
      </p:sp>
      <p:sp>
        <p:nvSpPr>
          <p:cNvPr id="4" name="Title 3"/>
          <p:cNvSpPr>
            <a:spLocks noGrp="1"/>
          </p:cNvSpPr>
          <p:nvPr>
            <p:ph type="title"/>
          </p:nvPr>
        </p:nvSpPr>
        <p:spPr/>
        <p:txBody>
          <a:bodyPr/>
          <a:lstStyle/>
          <a:p>
            <a:r>
              <a:rPr lang="en-US" dirty="0" smtClean="0"/>
              <a:t>Path sampling</a:t>
            </a:r>
            <a:endParaRPr lang="cs-CZ" dirty="0"/>
          </a:p>
        </p:txBody>
      </p:sp>
      <p:grpSp>
        <p:nvGrpSpPr>
          <p:cNvPr id="37"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0" name="Zástupný symbol pro číslo snímku 19"/>
          <p:cNvSpPr>
            <a:spLocks noGrp="1"/>
          </p:cNvSpPr>
          <p:nvPr>
            <p:ph type="sldNum" sz="quarter" idx="12"/>
          </p:nvPr>
        </p:nvSpPr>
        <p:spPr/>
        <p:txBody>
          <a:bodyPr/>
          <a:lstStyle/>
          <a:p>
            <a:pPr>
              <a:defRPr/>
            </a:pPr>
            <a:fld id="{81494967-73EE-4A75-A827-47B02327E019}" type="slidenum">
              <a:rPr lang="en-US" altLang="en-US" smtClean="0"/>
              <a:pPr>
                <a:defRPr/>
              </a:pPr>
              <a:t>16</a:t>
            </a:fld>
            <a:endParaRPr lang="en-US" altLang="en-US"/>
          </a:p>
        </p:txBody>
      </p:sp>
      <p:sp>
        <p:nvSpPr>
          <p:cNvPr id="23" name="Zástupný symbol pro zápatí 22"/>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1705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500"/>
                                        <p:tgtEl>
                                          <p:spTgt spid="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Algorithms = different path sampling techniques</a:t>
            </a:r>
          </a:p>
          <a:p>
            <a:endParaRPr lang="en-US" dirty="0" smtClean="0"/>
          </a:p>
          <a:p>
            <a:r>
              <a:rPr lang="en-US" b="1" dirty="0" smtClean="0"/>
              <a:t>Same</a:t>
            </a:r>
            <a:r>
              <a:rPr lang="en-US" dirty="0" smtClean="0"/>
              <a:t> general form of </a:t>
            </a:r>
            <a:r>
              <a:rPr lang="en-US" b="1" dirty="0" smtClean="0"/>
              <a:t>estimator</a:t>
            </a:r>
          </a:p>
          <a:p>
            <a:endParaRPr lang="en-US" b="1" dirty="0" smtClean="0"/>
          </a:p>
          <a:p>
            <a:endParaRPr lang="en-US" b="1" dirty="0" smtClean="0"/>
          </a:p>
          <a:p>
            <a:endParaRPr lang="en-US" b="1" dirty="0" smtClean="0"/>
          </a:p>
          <a:p>
            <a:endParaRPr lang="en-US" b="1" dirty="0" smtClean="0"/>
          </a:p>
          <a:p>
            <a:endParaRPr lang="cs-CZ" b="1" dirty="0" smtClean="0"/>
          </a:p>
        </p:txBody>
      </p:sp>
      <p:sp>
        <p:nvSpPr>
          <p:cNvPr id="4" name="Title 3"/>
          <p:cNvSpPr>
            <a:spLocks noGrp="1"/>
          </p:cNvSpPr>
          <p:nvPr>
            <p:ph type="title"/>
          </p:nvPr>
        </p:nvSpPr>
        <p:spPr/>
        <p:txBody>
          <a:bodyPr/>
          <a:lstStyle/>
          <a:p>
            <a:r>
              <a:rPr lang="en-US" dirty="0" smtClean="0"/>
              <a:t>Path sampling</a:t>
            </a:r>
            <a:endParaRPr lang="cs-CZ" dirty="0"/>
          </a:p>
        </p:txBody>
      </p:sp>
      <p:grpSp>
        <p:nvGrpSpPr>
          <p:cNvPr id="7" name="Skupina 4"/>
          <p:cNvGrpSpPr/>
          <p:nvPr/>
        </p:nvGrpSpPr>
        <p:grpSpPr>
          <a:xfrm>
            <a:off x="3491880" y="3284984"/>
            <a:ext cx="2232248" cy="1152128"/>
            <a:chOff x="1331640" y="1412776"/>
            <a:chExt cx="2232248" cy="1152128"/>
          </a:xfrm>
        </p:grpSpPr>
        <p:graphicFrame>
          <p:nvGraphicFramePr>
            <p:cNvPr id="9" name="Object 2"/>
            <p:cNvGraphicFramePr>
              <a:graphicFrameLocks noChangeAspect="1"/>
            </p:cNvGraphicFramePr>
            <p:nvPr/>
          </p:nvGraphicFramePr>
          <p:xfrm>
            <a:off x="1331640" y="1412776"/>
            <a:ext cx="1998662" cy="1109662"/>
          </p:xfrm>
          <a:graphic>
            <a:graphicData uri="http://schemas.openxmlformats.org/presentationml/2006/ole">
              <mc:AlternateContent xmlns:mc="http://schemas.openxmlformats.org/markup-compatibility/2006">
                <mc:Choice xmlns:v="urn:schemas-microsoft-com:vml" Requires="v">
                  <p:oleObj spid="_x0000_s168054" name="Rovnice" r:id="rId4" imgW="799920" imgH="444240" progId="Equation.3">
                    <p:embed/>
                  </p:oleObj>
                </mc:Choice>
                <mc:Fallback>
                  <p:oleObj name="Rovnice" r:id="rId4" imgW="799920" imgH="444240" progId="Equation.3">
                    <p:embed/>
                    <p:pic>
                      <p:nvPicPr>
                        <p:cNvPr id="0" name="Picture 1"/>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331640" y="1412776"/>
                          <a:ext cx="1998662" cy="11096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10" name="Obdélník 9"/>
            <p:cNvSpPr/>
            <p:nvPr/>
          </p:nvSpPr>
          <p:spPr>
            <a:xfrm>
              <a:off x="1331640" y="1412776"/>
              <a:ext cx="2232248" cy="1152128"/>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Zástupný symbol pro číslo snímku 7"/>
          <p:cNvSpPr>
            <a:spLocks noGrp="1"/>
          </p:cNvSpPr>
          <p:nvPr>
            <p:ph type="sldNum" sz="quarter" idx="12"/>
          </p:nvPr>
        </p:nvSpPr>
        <p:spPr/>
        <p:txBody>
          <a:bodyPr/>
          <a:lstStyle/>
          <a:p>
            <a:pPr>
              <a:defRPr/>
            </a:pPr>
            <a:fld id="{81494967-73EE-4A75-A827-47B02327E019}" type="slidenum">
              <a:rPr lang="en-US" altLang="en-US" smtClean="0"/>
              <a:pPr>
                <a:defRPr/>
              </a:pPr>
              <a:t>17</a:t>
            </a:fld>
            <a:endParaRPr lang="en-US" altLang="en-US"/>
          </a:p>
        </p:txBody>
      </p:sp>
      <p:sp>
        <p:nvSpPr>
          <p:cNvPr id="13" name="Zástupný symbol pro zápatí 12"/>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1705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sampling</a:t>
            </a:r>
            <a:br>
              <a:rPr lang="en-US" dirty="0" smtClean="0"/>
            </a:br>
            <a:r>
              <a:rPr lang="en-US" dirty="0" smtClean="0"/>
              <a:t>&amp;</a:t>
            </a:r>
            <a:br>
              <a:rPr lang="en-US" dirty="0" smtClean="0"/>
            </a:br>
            <a:r>
              <a:rPr lang="en-US" dirty="0" smtClean="0"/>
              <a:t>Path PDF</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Volný tvar 31"/>
          <p:cNvSpPr/>
          <p:nvPr/>
        </p:nvSpPr>
        <p:spPr>
          <a:xfrm>
            <a:off x="93532" y="4397312"/>
            <a:ext cx="9018872" cy="2481674"/>
          </a:xfrm>
          <a:custGeom>
            <a:avLst/>
            <a:gdLst>
              <a:gd name="connsiteX0" fmla="*/ 8093123 w 8679976"/>
              <a:gd name="connsiteY0" fmla="*/ 2197290 h 2197290"/>
              <a:gd name="connsiteX1" fmla="*/ 8666329 w 8679976"/>
              <a:gd name="connsiteY1" fmla="*/ 2033517 h 2197290"/>
              <a:gd name="connsiteX2" fmla="*/ 8679976 w 8679976"/>
              <a:gd name="connsiteY2" fmla="*/ 218364 h 2197290"/>
              <a:gd name="connsiteX3" fmla="*/ 6482687 w 8679976"/>
              <a:gd name="connsiteY3" fmla="*/ 136478 h 2197290"/>
              <a:gd name="connsiteX4" fmla="*/ 2251881 w 8679976"/>
              <a:gd name="connsiteY4" fmla="*/ 0 h 2197290"/>
              <a:gd name="connsiteX5" fmla="*/ 0 w 8679976"/>
              <a:gd name="connsiteY5" fmla="*/ 81887 h 2197290"/>
              <a:gd name="connsiteX6" fmla="*/ 136478 w 8679976"/>
              <a:gd name="connsiteY6" fmla="*/ 1119117 h 2197290"/>
              <a:gd name="connsiteX7" fmla="*/ 3480179 w 8679976"/>
              <a:gd name="connsiteY7" fmla="*/ 1146412 h 2197290"/>
              <a:gd name="connsiteX8" fmla="*/ 5773003 w 8679976"/>
              <a:gd name="connsiteY8" fmla="*/ 1064526 h 2197290"/>
              <a:gd name="connsiteX9" fmla="*/ 6550926 w 8679976"/>
              <a:gd name="connsiteY9" fmla="*/ 2033517 h 2197290"/>
              <a:gd name="connsiteX10" fmla="*/ 8093123 w 8679976"/>
              <a:gd name="connsiteY10" fmla="*/ 2197290 h 2197290"/>
              <a:gd name="connsiteX0" fmla="*/ 8093123 w 8679976"/>
              <a:gd name="connsiteY0" fmla="*/ 2197290 h 2363338"/>
              <a:gd name="connsiteX1" fmla="*/ 8666329 w 8679976"/>
              <a:gd name="connsiteY1" fmla="*/ 2033517 h 2363338"/>
              <a:gd name="connsiteX2" fmla="*/ 8679976 w 8679976"/>
              <a:gd name="connsiteY2" fmla="*/ 218364 h 2363338"/>
              <a:gd name="connsiteX3" fmla="*/ 6482687 w 8679976"/>
              <a:gd name="connsiteY3" fmla="*/ 136478 h 2363338"/>
              <a:gd name="connsiteX4" fmla="*/ 2251881 w 8679976"/>
              <a:gd name="connsiteY4" fmla="*/ 0 h 2363338"/>
              <a:gd name="connsiteX5" fmla="*/ 0 w 8679976"/>
              <a:gd name="connsiteY5" fmla="*/ 81887 h 2363338"/>
              <a:gd name="connsiteX6" fmla="*/ 136478 w 8679976"/>
              <a:gd name="connsiteY6" fmla="*/ 1119117 h 2363338"/>
              <a:gd name="connsiteX7" fmla="*/ 3480179 w 8679976"/>
              <a:gd name="connsiteY7" fmla="*/ 1146412 h 2363338"/>
              <a:gd name="connsiteX8" fmla="*/ 5773003 w 8679976"/>
              <a:gd name="connsiteY8" fmla="*/ 1064526 h 2363338"/>
              <a:gd name="connsiteX9" fmla="*/ 6550926 w 8679976"/>
              <a:gd name="connsiteY9" fmla="*/ 2033517 h 2363338"/>
              <a:gd name="connsiteX10" fmla="*/ 8093123 w 8679976"/>
              <a:gd name="connsiteY10" fmla="*/ 2197290 h 2363338"/>
              <a:gd name="connsiteX0" fmla="*/ 8093123 w 9043916"/>
              <a:gd name="connsiteY0" fmla="*/ 2197290 h 2363338"/>
              <a:gd name="connsiteX1" fmla="*/ 8666329 w 9043916"/>
              <a:gd name="connsiteY1" fmla="*/ 2033517 h 2363338"/>
              <a:gd name="connsiteX2" fmla="*/ 8679976 w 9043916"/>
              <a:gd name="connsiteY2" fmla="*/ 218364 h 2363338"/>
              <a:gd name="connsiteX3" fmla="*/ 6482687 w 9043916"/>
              <a:gd name="connsiteY3" fmla="*/ 136478 h 2363338"/>
              <a:gd name="connsiteX4" fmla="*/ 2251881 w 9043916"/>
              <a:gd name="connsiteY4" fmla="*/ 0 h 2363338"/>
              <a:gd name="connsiteX5" fmla="*/ 0 w 9043916"/>
              <a:gd name="connsiteY5" fmla="*/ 81887 h 2363338"/>
              <a:gd name="connsiteX6" fmla="*/ 136478 w 9043916"/>
              <a:gd name="connsiteY6" fmla="*/ 1119117 h 2363338"/>
              <a:gd name="connsiteX7" fmla="*/ 3480179 w 9043916"/>
              <a:gd name="connsiteY7" fmla="*/ 1146412 h 2363338"/>
              <a:gd name="connsiteX8" fmla="*/ 5773003 w 9043916"/>
              <a:gd name="connsiteY8" fmla="*/ 1064526 h 2363338"/>
              <a:gd name="connsiteX9" fmla="*/ 6550926 w 9043916"/>
              <a:gd name="connsiteY9" fmla="*/ 2033517 h 2363338"/>
              <a:gd name="connsiteX10" fmla="*/ 8093123 w 9043916"/>
              <a:gd name="connsiteY10" fmla="*/ 2197290 h 2363338"/>
              <a:gd name="connsiteX0" fmla="*/ 8093123 w 9043916"/>
              <a:gd name="connsiteY0" fmla="*/ 2295099 h 2461147"/>
              <a:gd name="connsiteX1" fmla="*/ 8666329 w 9043916"/>
              <a:gd name="connsiteY1" fmla="*/ 2131326 h 2461147"/>
              <a:gd name="connsiteX2" fmla="*/ 8679976 w 9043916"/>
              <a:gd name="connsiteY2" fmla="*/ 316173 h 2461147"/>
              <a:gd name="connsiteX3" fmla="*/ 6482687 w 9043916"/>
              <a:gd name="connsiteY3" fmla="*/ 234287 h 2461147"/>
              <a:gd name="connsiteX4" fmla="*/ 2251881 w 9043916"/>
              <a:gd name="connsiteY4" fmla="*/ 97809 h 2461147"/>
              <a:gd name="connsiteX5" fmla="*/ 0 w 9043916"/>
              <a:gd name="connsiteY5" fmla="*/ 179696 h 2461147"/>
              <a:gd name="connsiteX6" fmla="*/ 136478 w 9043916"/>
              <a:gd name="connsiteY6" fmla="*/ 1216926 h 2461147"/>
              <a:gd name="connsiteX7" fmla="*/ 3480179 w 9043916"/>
              <a:gd name="connsiteY7" fmla="*/ 1244221 h 2461147"/>
              <a:gd name="connsiteX8" fmla="*/ 5773003 w 9043916"/>
              <a:gd name="connsiteY8" fmla="*/ 1162335 h 2461147"/>
              <a:gd name="connsiteX9" fmla="*/ 6550926 w 9043916"/>
              <a:gd name="connsiteY9" fmla="*/ 2131326 h 2461147"/>
              <a:gd name="connsiteX10" fmla="*/ 8093123 w 9043916"/>
              <a:gd name="connsiteY10" fmla="*/ 2295099 h 2461147"/>
              <a:gd name="connsiteX0" fmla="*/ 8093123 w 9043916"/>
              <a:gd name="connsiteY0" fmla="*/ 2295099 h 2461147"/>
              <a:gd name="connsiteX1" fmla="*/ 8666329 w 9043916"/>
              <a:gd name="connsiteY1" fmla="*/ 2131326 h 2461147"/>
              <a:gd name="connsiteX2" fmla="*/ 8679976 w 9043916"/>
              <a:gd name="connsiteY2" fmla="*/ 316173 h 2461147"/>
              <a:gd name="connsiteX3" fmla="*/ 6482687 w 9043916"/>
              <a:gd name="connsiteY3" fmla="*/ 234287 h 2461147"/>
              <a:gd name="connsiteX4" fmla="*/ 2251881 w 9043916"/>
              <a:gd name="connsiteY4" fmla="*/ 97809 h 2461147"/>
              <a:gd name="connsiteX5" fmla="*/ 0 w 9043916"/>
              <a:gd name="connsiteY5" fmla="*/ 179696 h 2461147"/>
              <a:gd name="connsiteX6" fmla="*/ 136478 w 9043916"/>
              <a:gd name="connsiteY6" fmla="*/ 1216926 h 2461147"/>
              <a:gd name="connsiteX7" fmla="*/ 3480179 w 9043916"/>
              <a:gd name="connsiteY7" fmla="*/ 1244221 h 2461147"/>
              <a:gd name="connsiteX8" fmla="*/ 5773003 w 9043916"/>
              <a:gd name="connsiteY8" fmla="*/ 1162335 h 2461147"/>
              <a:gd name="connsiteX9" fmla="*/ 6550926 w 9043916"/>
              <a:gd name="connsiteY9" fmla="*/ 2131326 h 2461147"/>
              <a:gd name="connsiteX10" fmla="*/ 8093123 w 9043916"/>
              <a:gd name="connsiteY10" fmla="*/ 2295099 h 2461147"/>
              <a:gd name="connsiteX0" fmla="*/ 8093123 w 9043916"/>
              <a:gd name="connsiteY0" fmla="*/ 2301922 h 2467970"/>
              <a:gd name="connsiteX1" fmla="*/ 8666329 w 9043916"/>
              <a:gd name="connsiteY1" fmla="*/ 2138149 h 2467970"/>
              <a:gd name="connsiteX2" fmla="*/ 8679976 w 9043916"/>
              <a:gd name="connsiteY2" fmla="*/ 322996 h 2467970"/>
              <a:gd name="connsiteX3" fmla="*/ 6482687 w 9043916"/>
              <a:gd name="connsiteY3" fmla="*/ 241110 h 2467970"/>
              <a:gd name="connsiteX4" fmla="*/ 2251881 w 9043916"/>
              <a:gd name="connsiteY4" fmla="*/ 104632 h 2467970"/>
              <a:gd name="connsiteX5" fmla="*/ 0 w 9043916"/>
              <a:gd name="connsiteY5" fmla="*/ 186519 h 2467970"/>
              <a:gd name="connsiteX6" fmla="*/ 136478 w 9043916"/>
              <a:gd name="connsiteY6" fmla="*/ 1223749 h 2467970"/>
              <a:gd name="connsiteX7" fmla="*/ 3480179 w 9043916"/>
              <a:gd name="connsiteY7" fmla="*/ 1251044 h 2467970"/>
              <a:gd name="connsiteX8" fmla="*/ 5773003 w 9043916"/>
              <a:gd name="connsiteY8" fmla="*/ 1169158 h 2467970"/>
              <a:gd name="connsiteX9" fmla="*/ 6550926 w 9043916"/>
              <a:gd name="connsiteY9" fmla="*/ 2138149 h 2467970"/>
              <a:gd name="connsiteX10" fmla="*/ 8093123 w 9043916"/>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6994478 w 9487468"/>
              <a:gd name="connsiteY0" fmla="*/ 2138149 h 2440674"/>
              <a:gd name="connsiteX1" fmla="*/ 9109881 w 9487468"/>
              <a:gd name="connsiteY1" fmla="*/ 2138149 h 2440674"/>
              <a:gd name="connsiteX2" fmla="*/ 9123528 w 9487468"/>
              <a:gd name="connsiteY2" fmla="*/ 322996 h 2440674"/>
              <a:gd name="connsiteX3" fmla="*/ 6926239 w 9487468"/>
              <a:gd name="connsiteY3" fmla="*/ 241110 h 2440674"/>
              <a:gd name="connsiteX4" fmla="*/ 2695433 w 9487468"/>
              <a:gd name="connsiteY4" fmla="*/ 104632 h 2440674"/>
              <a:gd name="connsiteX5" fmla="*/ 443552 w 9487468"/>
              <a:gd name="connsiteY5" fmla="*/ 186519 h 2440674"/>
              <a:gd name="connsiteX6" fmla="*/ 580030 w 9487468"/>
              <a:gd name="connsiteY6" fmla="*/ 1223749 h 2440674"/>
              <a:gd name="connsiteX7" fmla="*/ 3923731 w 9487468"/>
              <a:gd name="connsiteY7" fmla="*/ 1251044 h 2440674"/>
              <a:gd name="connsiteX8" fmla="*/ 6216555 w 9487468"/>
              <a:gd name="connsiteY8" fmla="*/ 1169158 h 2440674"/>
              <a:gd name="connsiteX9" fmla="*/ 6994478 w 9487468"/>
              <a:gd name="connsiteY9" fmla="*/ 2138149 h 2440674"/>
              <a:gd name="connsiteX0" fmla="*/ 6932476 w 9425466"/>
              <a:gd name="connsiteY0" fmla="*/ 2197259 h 2499784"/>
              <a:gd name="connsiteX1" fmla="*/ 9047879 w 9425466"/>
              <a:gd name="connsiteY1" fmla="*/ 2197259 h 2499784"/>
              <a:gd name="connsiteX2" fmla="*/ 9061526 w 9425466"/>
              <a:gd name="connsiteY2" fmla="*/ 382106 h 2499784"/>
              <a:gd name="connsiteX3" fmla="*/ 6864237 w 9425466"/>
              <a:gd name="connsiteY3" fmla="*/ 300220 h 2499784"/>
              <a:gd name="connsiteX4" fmla="*/ 2633431 w 9425466"/>
              <a:gd name="connsiteY4" fmla="*/ 163742 h 2499784"/>
              <a:gd name="connsiteX5" fmla="*/ 753560 w 9425466"/>
              <a:gd name="connsiteY5" fmla="*/ 186519 h 2499784"/>
              <a:gd name="connsiteX6" fmla="*/ 518028 w 9425466"/>
              <a:gd name="connsiteY6" fmla="*/ 1282859 h 2499784"/>
              <a:gd name="connsiteX7" fmla="*/ 3861729 w 9425466"/>
              <a:gd name="connsiteY7" fmla="*/ 1310154 h 2499784"/>
              <a:gd name="connsiteX8" fmla="*/ 6154553 w 9425466"/>
              <a:gd name="connsiteY8" fmla="*/ 1228268 h 2499784"/>
              <a:gd name="connsiteX9" fmla="*/ 6932476 w 9425466"/>
              <a:gd name="connsiteY9" fmla="*/ 2197259 h 2499784"/>
              <a:gd name="connsiteX0" fmla="*/ 6696944 w 9189934"/>
              <a:gd name="connsiteY0" fmla="*/ 2206557 h 2509082"/>
              <a:gd name="connsiteX1" fmla="*/ 8812347 w 9189934"/>
              <a:gd name="connsiteY1" fmla="*/ 2206557 h 2509082"/>
              <a:gd name="connsiteX2" fmla="*/ 8825994 w 9189934"/>
              <a:gd name="connsiteY2" fmla="*/ 391404 h 2509082"/>
              <a:gd name="connsiteX3" fmla="*/ 6628705 w 9189934"/>
              <a:gd name="connsiteY3" fmla="*/ 309518 h 2509082"/>
              <a:gd name="connsiteX4" fmla="*/ 2397899 w 9189934"/>
              <a:gd name="connsiteY4" fmla="*/ 173040 h 2509082"/>
              <a:gd name="connsiteX5" fmla="*/ 518028 w 9189934"/>
              <a:gd name="connsiteY5" fmla="*/ 195817 h 2509082"/>
              <a:gd name="connsiteX6" fmla="*/ 518028 w 9189934"/>
              <a:gd name="connsiteY6" fmla="*/ 1347945 h 2509082"/>
              <a:gd name="connsiteX7" fmla="*/ 3626197 w 9189934"/>
              <a:gd name="connsiteY7" fmla="*/ 1319452 h 2509082"/>
              <a:gd name="connsiteX8" fmla="*/ 5919021 w 9189934"/>
              <a:gd name="connsiteY8" fmla="*/ 1237566 h 2509082"/>
              <a:gd name="connsiteX9" fmla="*/ 6696944 w 9189934"/>
              <a:gd name="connsiteY9" fmla="*/ 2206557 h 2509082"/>
              <a:gd name="connsiteX0" fmla="*/ 6696944 w 9162888"/>
              <a:gd name="connsiteY0" fmla="*/ 2206557 h 2493675"/>
              <a:gd name="connsiteX1" fmla="*/ 8812347 w 9162888"/>
              <a:gd name="connsiteY1" fmla="*/ 2206557 h 2493675"/>
              <a:gd name="connsiteX2" fmla="*/ 8798948 w 9162888"/>
              <a:gd name="connsiteY2" fmla="*/ 483849 h 2493675"/>
              <a:gd name="connsiteX3" fmla="*/ 6628705 w 9162888"/>
              <a:gd name="connsiteY3" fmla="*/ 309518 h 2493675"/>
              <a:gd name="connsiteX4" fmla="*/ 2397899 w 9162888"/>
              <a:gd name="connsiteY4" fmla="*/ 173040 h 2493675"/>
              <a:gd name="connsiteX5" fmla="*/ 518028 w 9162888"/>
              <a:gd name="connsiteY5" fmla="*/ 195817 h 2493675"/>
              <a:gd name="connsiteX6" fmla="*/ 518028 w 9162888"/>
              <a:gd name="connsiteY6" fmla="*/ 1347945 h 2493675"/>
              <a:gd name="connsiteX7" fmla="*/ 3626197 w 9162888"/>
              <a:gd name="connsiteY7" fmla="*/ 1319452 h 2493675"/>
              <a:gd name="connsiteX8" fmla="*/ 5919021 w 9162888"/>
              <a:gd name="connsiteY8" fmla="*/ 1237566 h 2493675"/>
              <a:gd name="connsiteX9" fmla="*/ 6696944 w 9162888"/>
              <a:gd name="connsiteY9" fmla="*/ 2206557 h 2493675"/>
              <a:gd name="connsiteX0" fmla="*/ 6552928 w 9018872"/>
              <a:gd name="connsiteY0" fmla="*/ 2194556 h 2481674"/>
              <a:gd name="connsiteX1" fmla="*/ 8668331 w 9018872"/>
              <a:gd name="connsiteY1" fmla="*/ 2194556 h 2481674"/>
              <a:gd name="connsiteX2" fmla="*/ 8654932 w 9018872"/>
              <a:gd name="connsiteY2" fmla="*/ 471848 h 2481674"/>
              <a:gd name="connsiteX3" fmla="*/ 6484689 w 9018872"/>
              <a:gd name="connsiteY3" fmla="*/ 297517 h 2481674"/>
              <a:gd name="connsiteX4" fmla="*/ 2253883 w 9018872"/>
              <a:gd name="connsiteY4" fmla="*/ 161039 h 2481674"/>
              <a:gd name="connsiteX5" fmla="*/ 374012 w 9018872"/>
              <a:gd name="connsiteY5" fmla="*/ 183816 h 2481674"/>
              <a:gd name="connsiteX6" fmla="*/ 518028 w 9018872"/>
              <a:gd name="connsiteY6" fmla="*/ 1263937 h 2481674"/>
              <a:gd name="connsiteX7" fmla="*/ 3482181 w 9018872"/>
              <a:gd name="connsiteY7" fmla="*/ 1307451 h 2481674"/>
              <a:gd name="connsiteX8" fmla="*/ 5775005 w 9018872"/>
              <a:gd name="connsiteY8" fmla="*/ 1225565 h 2481674"/>
              <a:gd name="connsiteX9" fmla="*/ 6552928 w 9018872"/>
              <a:gd name="connsiteY9" fmla="*/ 2194556 h 2481674"/>
              <a:gd name="connsiteX0" fmla="*/ 6552928 w 9018872"/>
              <a:gd name="connsiteY0" fmla="*/ 2194556 h 2481674"/>
              <a:gd name="connsiteX1" fmla="*/ 8668331 w 9018872"/>
              <a:gd name="connsiteY1" fmla="*/ 2194556 h 2481674"/>
              <a:gd name="connsiteX2" fmla="*/ 8654932 w 9018872"/>
              <a:gd name="connsiteY2" fmla="*/ 471848 h 2481674"/>
              <a:gd name="connsiteX3" fmla="*/ 6484689 w 9018872"/>
              <a:gd name="connsiteY3" fmla="*/ 297517 h 2481674"/>
              <a:gd name="connsiteX4" fmla="*/ 2253883 w 9018872"/>
              <a:gd name="connsiteY4" fmla="*/ 161039 h 2481674"/>
              <a:gd name="connsiteX5" fmla="*/ 374012 w 9018872"/>
              <a:gd name="connsiteY5" fmla="*/ 183816 h 2481674"/>
              <a:gd name="connsiteX6" fmla="*/ 518028 w 9018872"/>
              <a:gd name="connsiteY6" fmla="*/ 1263937 h 2481674"/>
              <a:gd name="connsiteX7" fmla="*/ 3482181 w 9018872"/>
              <a:gd name="connsiteY7" fmla="*/ 1307451 h 2481674"/>
              <a:gd name="connsiteX8" fmla="*/ 6552928 w 9018872"/>
              <a:gd name="connsiteY8" fmla="*/ 2194556 h 248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8872" h="2481674">
                <a:moveTo>
                  <a:pt x="6552928" y="2194556"/>
                </a:moveTo>
                <a:cubicBezTo>
                  <a:pt x="7417286" y="2342407"/>
                  <a:pt x="8317997" y="2481674"/>
                  <a:pt x="8668331" y="2194556"/>
                </a:cubicBezTo>
                <a:cubicBezTo>
                  <a:pt x="9018665" y="1907438"/>
                  <a:pt x="9018872" y="788021"/>
                  <a:pt x="8654932" y="471848"/>
                </a:cubicBezTo>
                <a:cubicBezTo>
                  <a:pt x="8290992" y="155675"/>
                  <a:pt x="7556038" y="333911"/>
                  <a:pt x="6484689" y="297517"/>
                </a:cubicBezTo>
                <a:lnTo>
                  <a:pt x="2253883" y="161039"/>
                </a:lnTo>
                <a:cubicBezTo>
                  <a:pt x="1173435" y="151941"/>
                  <a:pt x="663321" y="0"/>
                  <a:pt x="374012" y="183816"/>
                </a:cubicBezTo>
                <a:cubicBezTo>
                  <a:pt x="84703" y="367632"/>
                  <a:pt x="0" y="1076665"/>
                  <a:pt x="518028" y="1263937"/>
                </a:cubicBezTo>
                <a:cubicBezTo>
                  <a:pt x="1036056" y="1451209"/>
                  <a:pt x="2476364" y="1152348"/>
                  <a:pt x="3482181" y="1307451"/>
                </a:cubicBezTo>
                <a:cubicBezTo>
                  <a:pt x="4487998" y="1462554"/>
                  <a:pt x="5688570" y="2046705"/>
                  <a:pt x="6552928" y="2194556"/>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Volný tvar 30"/>
          <p:cNvSpPr/>
          <p:nvPr/>
        </p:nvSpPr>
        <p:spPr>
          <a:xfrm>
            <a:off x="72194" y="2394129"/>
            <a:ext cx="8874508" cy="2403024"/>
          </a:xfrm>
          <a:custGeom>
            <a:avLst/>
            <a:gdLst>
              <a:gd name="connsiteX0" fmla="*/ 81887 w 8625385"/>
              <a:gd name="connsiteY0" fmla="*/ 1692322 h 2101755"/>
              <a:gd name="connsiteX1" fmla="*/ 3138985 w 8625385"/>
              <a:gd name="connsiteY1" fmla="*/ 1787856 h 2101755"/>
              <a:gd name="connsiteX2" fmla="*/ 6482687 w 8625385"/>
              <a:gd name="connsiteY2" fmla="*/ 1828800 h 2101755"/>
              <a:gd name="connsiteX3" fmla="*/ 8393374 w 8625385"/>
              <a:gd name="connsiteY3" fmla="*/ 2101755 h 2101755"/>
              <a:gd name="connsiteX4" fmla="*/ 8625385 w 8625385"/>
              <a:gd name="connsiteY4" fmla="*/ 641444 h 2101755"/>
              <a:gd name="connsiteX5" fmla="*/ 8284191 w 8625385"/>
              <a:gd name="connsiteY5" fmla="*/ 0 h 2101755"/>
              <a:gd name="connsiteX6" fmla="*/ 6346209 w 8625385"/>
              <a:gd name="connsiteY6" fmla="*/ 81886 h 2101755"/>
              <a:gd name="connsiteX7" fmla="*/ 5336275 w 8625385"/>
              <a:gd name="connsiteY7" fmla="*/ 1050877 h 2101755"/>
              <a:gd name="connsiteX8" fmla="*/ 1446663 w 8625385"/>
              <a:gd name="connsiteY8" fmla="*/ 1119116 h 2101755"/>
              <a:gd name="connsiteX9" fmla="*/ 0 w 8625385"/>
              <a:gd name="connsiteY9" fmla="*/ 1132764 h 2101755"/>
              <a:gd name="connsiteX10" fmla="*/ 81887 w 8625385"/>
              <a:gd name="connsiteY10" fmla="*/ 1692322 h 210175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392908"/>
              <a:gd name="connsiteX1" fmla="*/ 3580262 w 9066662"/>
              <a:gd name="connsiteY1" fmla="*/ 1881116 h 2392908"/>
              <a:gd name="connsiteX2" fmla="*/ 6923964 w 9066662"/>
              <a:gd name="connsiteY2" fmla="*/ 1922060 h 2392908"/>
              <a:gd name="connsiteX3" fmla="*/ 8834651 w 9066662"/>
              <a:gd name="connsiteY3" fmla="*/ 2195015 h 2392908"/>
              <a:gd name="connsiteX4" fmla="*/ 9066662 w 9066662"/>
              <a:gd name="connsiteY4" fmla="*/ 734704 h 2392908"/>
              <a:gd name="connsiteX5" fmla="*/ 8725468 w 9066662"/>
              <a:gd name="connsiteY5" fmla="*/ 93260 h 2392908"/>
              <a:gd name="connsiteX6" fmla="*/ 6787486 w 9066662"/>
              <a:gd name="connsiteY6" fmla="*/ 175146 h 2392908"/>
              <a:gd name="connsiteX7" fmla="*/ 5777552 w 9066662"/>
              <a:gd name="connsiteY7" fmla="*/ 1144137 h 2392908"/>
              <a:gd name="connsiteX8" fmla="*/ 1887940 w 9066662"/>
              <a:gd name="connsiteY8" fmla="*/ 1212376 h 2392908"/>
              <a:gd name="connsiteX9" fmla="*/ 441277 w 9066662"/>
              <a:gd name="connsiteY9" fmla="*/ 1226024 h 2392908"/>
              <a:gd name="connsiteX10" fmla="*/ 523164 w 9066662"/>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455357 w 9123960"/>
              <a:gd name="connsiteY0" fmla="*/ 1785582 h 2392908"/>
              <a:gd name="connsiteX1" fmla="*/ 3512455 w 9123960"/>
              <a:gd name="connsiteY1" fmla="*/ 1881116 h 2392908"/>
              <a:gd name="connsiteX2" fmla="*/ 6856157 w 9123960"/>
              <a:gd name="connsiteY2" fmla="*/ 1922060 h 2392908"/>
              <a:gd name="connsiteX3" fmla="*/ 8766844 w 9123960"/>
              <a:gd name="connsiteY3" fmla="*/ 2195015 h 2392908"/>
              <a:gd name="connsiteX4" fmla="*/ 8998855 w 9123960"/>
              <a:gd name="connsiteY4" fmla="*/ 734704 h 2392908"/>
              <a:gd name="connsiteX5" fmla="*/ 8657661 w 9123960"/>
              <a:gd name="connsiteY5" fmla="*/ 93260 h 2392908"/>
              <a:gd name="connsiteX6" fmla="*/ 6719679 w 9123960"/>
              <a:gd name="connsiteY6" fmla="*/ 175146 h 2392908"/>
              <a:gd name="connsiteX7" fmla="*/ 5709745 w 9123960"/>
              <a:gd name="connsiteY7" fmla="*/ 1144137 h 2392908"/>
              <a:gd name="connsiteX8" fmla="*/ 1820133 w 9123960"/>
              <a:gd name="connsiteY8" fmla="*/ 1212376 h 2392908"/>
              <a:gd name="connsiteX9" fmla="*/ 780314 w 9123960"/>
              <a:gd name="connsiteY9" fmla="*/ 1271807 h 2392908"/>
              <a:gd name="connsiteX10" fmla="*/ 455357 w 9123960"/>
              <a:gd name="connsiteY10" fmla="*/ 1785582 h 2392908"/>
              <a:gd name="connsiteX0" fmla="*/ 455357 w 8871012"/>
              <a:gd name="connsiteY0" fmla="*/ 1775863 h 2392908"/>
              <a:gd name="connsiteX1" fmla="*/ 3259507 w 8871012"/>
              <a:gd name="connsiteY1" fmla="*/ 1881116 h 2392908"/>
              <a:gd name="connsiteX2" fmla="*/ 6603209 w 8871012"/>
              <a:gd name="connsiteY2" fmla="*/ 1922060 h 2392908"/>
              <a:gd name="connsiteX3" fmla="*/ 8513896 w 8871012"/>
              <a:gd name="connsiteY3" fmla="*/ 2195015 h 2392908"/>
              <a:gd name="connsiteX4" fmla="*/ 8745907 w 8871012"/>
              <a:gd name="connsiteY4" fmla="*/ 734704 h 2392908"/>
              <a:gd name="connsiteX5" fmla="*/ 8404713 w 8871012"/>
              <a:gd name="connsiteY5" fmla="*/ 93260 h 2392908"/>
              <a:gd name="connsiteX6" fmla="*/ 6466731 w 8871012"/>
              <a:gd name="connsiteY6" fmla="*/ 175146 h 2392908"/>
              <a:gd name="connsiteX7" fmla="*/ 5456797 w 8871012"/>
              <a:gd name="connsiteY7" fmla="*/ 1144137 h 2392908"/>
              <a:gd name="connsiteX8" fmla="*/ 1567185 w 8871012"/>
              <a:gd name="connsiteY8" fmla="*/ 1212376 h 2392908"/>
              <a:gd name="connsiteX9" fmla="*/ 527366 w 8871012"/>
              <a:gd name="connsiteY9" fmla="*/ 1271807 h 2392908"/>
              <a:gd name="connsiteX10" fmla="*/ 455357 w 8871012"/>
              <a:gd name="connsiteY10" fmla="*/ 1775863 h 2392908"/>
              <a:gd name="connsiteX0" fmla="*/ 455357 w 8875541"/>
              <a:gd name="connsiteY0" fmla="*/ 1775863 h 2404546"/>
              <a:gd name="connsiteX1" fmla="*/ 3259507 w 8875541"/>
              <a:gd name="connsiteY1" fmla="*/ 1881116 h 2404546"/>
              <a:gd name="connsiteX2" fmla="*/ 6576037 w 8875541"/>
              <a:gd name="connsiteY2" fmla="*/ 1991887 h 2404546"/>
              <a:gd name="connsiteX3" fmla="*/ 8513896 w 8875541"/>
              <a:gd name="connsiteY3" fmla="*/ 2195015 h 2404546"/>
              <a:gd name="connsiteX4" fmla="*/ 8745907 w 8875541"/>
              <a:gd name="connsiteY4" fmla="*/ 734704 h 2404546"/>
              <a:gd name="connsiteX5" fmla="*/ 8404713 w 8875541"/>
              <a:gd name="connsiteY5" fmla="*/ 93260 h 2404546"/>
              <a:gd name="connsiteX6" fmla="*/ 6466731 w 8875541"/>
              <a:gd name="connsiteY6" fmla="*/ 175146 h 2404546"/>
              <a:gd name="connsiteX7" fmla="*/ 5456797 w 8875541"/>
              <a:gd name="connsiteY7" fmla="*/ 1144137 h 2404546"/>
              <a:gd name="connsiteX8" fmla="*/ 1567185 w 8875541"/>
              <a:gd name="connsiteY8" fmla="*/ 1212376 h 2404546"/>
              <a:gd name="connsiteX9" fmla="*/ 527366 w 8875541"/>
              <a:gd name="connsiteY9" fmla="*/ 1271807 h 2404546"/>
              <a:gd name="connsiteX10" fmla="*/ 455357 w 8875541"/>
              <a:gd name="connsiteY10" fmla="*/ 1775863 h 2404546"/>
              <a:gd name="connsiteX0" fmla="*/ 455357 w 8809890"/>
              <a:gd name="connsiteY0" fmla="*/ 1775863 h 2201418"/>
              <a:gd name="connsiteX1" fmla="*/ 3259507 w 8809890"/>
              <a:gd name="connsiteY1" fmla="*/ 1881116 h 2201418"/>
              <a:gd name="connsiteX2" fmla="*/ 6576037 w 8809890"/>
              <a:gd name="connsiteY2" fmla="*/ 1991887 h 2201418"/>
              <a:gd name="connsiteX3" fmla="*/ 8448245 w 8809890"/>
              <a:gd name="connsiteY3" fmla="*/ 1991887 h 2201418"/>
              <a:gd name="connsiteX4" fmla="*/ 8745907 w 8809890"/>
              <a:gd name="connsiteY4" fmla="*/ 734704 h 2201418"/>
              <a:gd name="connsiteX5" fmla="*/ 8404713 w 8809890"/>
              <a:gd name="connsiteY5" fmla="*/ 93260 h 2201418"/>
              <a:gd name="connsiteX6" fmla="*/ 6466731 w 8809890"/>
              <a:gd name="connsiteY6" fmla="*/ 175146 h 2201418"/>
              <a:gd name="connsiteX7" fmla="*/ 5456797 w 8809890"/>
              <a:gd name="connsiteY7" fmla="*/ 1144137 h 2201418"/>
              <a:gd name="connsiteX8" fmla="*/ 1567185 w 8809890"/>
              <a:gd name="connsiteY8" fmla="*/ 1212376 h 2201418"/>
              <a:gd name="connsiteX9" fmla="*/ 527366 w 8809890"/>
              <a:gd name="connsiteY9" fmla="*/ 1271807 h 2201418"/>
              <a:gd name="connsiteX10" fmla="*/ 455357 w 8809890"/>
              <a:gd name="connsiteY10" fmla="*/ 1775863 h 2201418"/>
              <a:gd name="connsiteX0" fmla="*/ 455357 w 8881898"/>
              <a:gd name="connsiteY0" fmla="*/ 1775863 h 2273426"/>
              <a:gd name="connsiteX1" fmla="*/ 3259507 w 8881898"/>
              <a:gd name="connsiteY1" fmla="*/ 1881116 h 2273426"/>
              <a:gd name="connsiteX2" fmla="*/ 6576037 w 8881898"/>
              <a:gd name="connsiteY2" fmla="*/ 1991887 h 2273426"/>
              <a:gd name="connsiteX3" fmla="*/ 8520253 w 8881898"/>
              <a:gd name="connsiteY3" fmla="*/ 2063895 h 2273426"/>
              <a:gd name="connsiteX4" fmla="*/ 8745907 w 8881898"/>
              <a:gd name="connsiteY4" fmla="*/ 734704 h 2273426"/>
              <a:gd name="connsiteX5" fmla="*/ 8404713 w 8881898"/>
              <a:gd name="connsiteY5" fmla="*/ 93260 h 2273426"/>
              <a:gd name="connsiteX6" fmla="*/ 6466731 w 8881898"/>
              <a:gd name="connsiteY6" fmla="*/ 175146 h 2273426"/>
              <a:gd name="connsiteX7" fmla="*/ 5456797 w 8881898"/>
              <a:gd name="connsiteY7" fmla="*/ 1144137 h 2273426"/>
              <a:gd name="connsiteX8" fmla="*/ 1567185 w 8881898"/>
              <a:gd name="connsiteY8" fmla="*/ 1212376 h 2273426"/>
              <a:gd name="connsiteX9" fmla="*/ 527366 w 8881898"/>
              <a:gd name="connsiteY9" fmla="*/ 1271807 h 2273426"/>
              <a:gd name="connsiteX10" fmla="*/ 455357 w 8881898"/>
              <a:gd name="connsiteY10" fmla="*/ 1775863 h 2273426"/>
              <a:gd name="connsiteX0" fmla="*/ 455357 w 8825032"/>
              <a:gd name="connsiteY0" fmla="*/ 1997395 h 2601865"/>
              <a:gd name="connsiteX1" fmla="*/ 3259507 w 8825032"/>
              <a:gd name="connsiteY1" fmla="*/ 2102648 h 2601865"/>
              <a:gd name="connsiteX2" fmla="*/ 6576037 w 8825032"/>
              <a:gd name="connsiteY2" fmla="*/ 2213419 h 2601865"/>
              <a:gd name="connsiteX3" fmla="*/ 8520253 w 8825032"/>
              <a:gd name="connsiteY3" fmla="*/ 2285427 h 2601865"/>
              <a:gd name="connsiteX4" fmla="*/ 8404713 w 8825032"/>
              <a:gd name="connsiteY4" fmla="*/ 314792 h 2601865"/>
              <a:gd name="connsiteX5" fmla="*/ 6466731 w 8825032"/>
              <a:gd name="connsiteY5" fmla="*/ 396678 h 2601865"/>
              <a:gd name="connsiteX6" fmla="*/ 5456797 w 8825032"/>
              <a:gd name="connsiteY6" fmla="*/ 1365669 h 2601865"/>
              <a:gd name="connsiteX7" fmla="*/ 1567185 w 8825032"/>
              <a:gd name="connsiteY7" fmla="*/ 1433908 h 2601865"/>
              <a:gd name="connsiteX8" fmla="*/ 527366 w 8825032"/>
              <a:gd name="connsiteY8" fmla="*/ 1493339 h 2601865"/>
              <a:gd name="connsiteX9" fmla="*/ 455357 w 8825032"/>
              <a:gd name="connsiteY9" fmla="*/ 1997395 h 2601865"/>
              <a:gd name="connsiteX0" fmla="*/ 455357 w 8862507"/>
              <a:gd name="connsiteY0" fmla="*/ 1826960 h 2403024"/>
              <a:gd name="connsiteX1" fmla="*/ 3259507 w 8862507"/>
              <a:gd name="connsiteY1" fmla="*/ 1932213 h 2403024"/>
              <a:gd name="connsiteX2" fmla="*/ 6576037 w 8862507"/>
              <a:gd name="connsiteY2" fmla="*/ 2042984 h 2403024"/>
              <a:gd name="connsiteX3" fmla="*/ 8520253 w 8862507"/>
              <a:gd name="connsiteY3" fmla="*/ 2114992 h 2403024"/>
              <a:gd name="connsiteX4" fmla="*/ 8520253 w 8862507"/>
              <a:gd name="connsiteY4" fmla="*/ 314792 h 2403024"/>
              <a:gd name="connsiteX5" fmla="*/ 6466731 w 8862507"/>
              <a:gd name="connsiteY5" fmla="*/ 226243 h 2403024"/>
              <a:gd name="connsiteX6" fmla="*/ 5456797 w 8862507"/>
              <a:gd name="connsiteY6" fmla="*/ 1195234 h 2403024"/>
              <a:gd name="connsiteX7" fmla="*/ 1567185 w 8862507"/>
              <a:gd name="connsiteY7" fmla="*/ 1263473 h 2403024"/>
              <a:gd name="connsiteX8" fmla="*/ 527366 w 8862507"/>
              <a:gd name="connsiteY8" fmla="*/ 1322904 h 2403024"/>
              <a:gd name="connsiteX9" fmla="*/ 455357 w 8862507"/>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579186 w 8874508"/>
              <a:gd name="connsiteY7" fmla="*/ 1263473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1178887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4508" h="2403024">
                <a:moveTo>
                  <a:pt x="467358" y="1826960"/>
                </a:moveTo>
                <a:cubicBezTo>
                  <a:pt x="934716" y="1940513"/>
                  <a:pt x="2204708" y="1909467"/>
                  <a:pt x="3271508" y="1932213"/>
                </a:cubicBezTo>
                <a:lnTo>
                  <a:pt x="6588038" y="2042984"/>
                </a:lnTo>
                <a:cubicBezTo>
                  <a:pt x="7463769" y="2095300"/>
                  <a:pt x="8208218" y="2403024"/>
                  <a:pt x="8532254" y="2114992"/>
                </a:cubicBezTo>
                <a:cubicBezTo>
                  <a:pt x="8856290" y="1826960"/>
                  <a:pt x="8874508" y="629584"/>
                  <a:pt x="8532254" y="314792"/>
                </a:cubicBezTo>
                <a:cubicBezTo>
                  <a:pt x="8190000" y="0"/>
                  <a:pt x="6994789" y="118231"/>
                  <a:pt x="6478732" y="226243"/>
                </a:cubicBezTo>
                <a:cubicBezTo>
                  <a:pt x="5962675" y="334255"/>
                  <a:pt x="6151942" y="635360"/>
                  <a:pt x="5435910" y="962863"/>
                </a:cubicBezTo>
                <a:cubicBezTo>
                  <a:pt x="4686736" y="1305525"/>
                  <a:pt x="2447578" y="1130882"/>
                  <a:pt x="1619486" y="1178887"/>
                </a:cubicBezTo>
                <a:cubicBezTo>
                  <a:pt x="791394" y="1226892"/>
                  <a:pt x="659379" y="1142883"/>
                  <a:pt x="467358" y="1250895"/>
                </a:cubicBezTo>
                <a:cubicBezTo>
                  <a:pt x="275337" y="1358907"/>
                  <a:pt x="0" y="1713407"/>
                  <a:pt x="467358" y="1826960"/>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Volný tvar 29"/>
          <p:cNvSpPr/>
          <p:nvPr/>
        </p:nvSpPr>
        <p:spPr>
          <a:xfrm>
            <a:off x="23495" y="165066"/>
            <a:ext cx="8917694" cy="3264474"/>
          </a:xfrm>
          <a:custGeom>
            <a:avLst/>
            <a:gdLst>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827827"/>
              <a:gd name="connsiteY0" fmla="*/ 2006220 h 3179928"/>
              <a:gd name="connsiteX1" fmla="*/ 136478 w 8827827"/>
              <a:gd name="connsiteY1" fmla="*/ 2033516 h 3179928"/>
              <a:gd name="connsiteX2" fmla="*/ 0 w 8827827"/>
              <a:gd name="connsiteY2" fmla="*/ 2825086 h 3179928"/>
              <a:gd name="connsiteX3" fmla="*/ 559559 w 8827827"/>
              <a:gd name="connsiteY3" fmla="*/ 3179928 h 3179928"/>
              <a:gd name="connsiteX4" fmla="*/ 4230806 w 8827827"/>
              <a:gd name="connsiteY4" fmla="*/ 3138985 h 3179928"/>
              <a:gd name="connsiteX5" fmla="*/ 5841242 w 8827827"/>
              <a:gd name="connsiteY5" fmla="*/ 2579426 h 3179928"/>
              <a:gd name="connsiteX6" fmla="*/ 6414448 w 8827827"/>
              <a:gd name="connsiteY6" fmla="*/ 2142698 h 3179928"/>
              <a:gd name="connsiteX7" fmla="*/ 8461612 w 8827827"/>
              <a:gd name="connsiteY7" fmla="*/ 2156346 h 3179928"/>
              <a:gd name="connsiteX8" fmla="*/ 8611738 w 8827827"/>
              <a:gd name="connsiteY8" fmla="*/ 1214650 h 3179928"/>
              <a:gd name="connsiteX9" fmla="*/ 8352430 w 8827827"/>
              <a:gd name="connsiteY9" fmla="*/ 0 h 3179928"/>
              <a:gd name="connsiteX10" fmla="*/ 6155141 w 8827827"/>
              <a:gd name="connsiteY10" fmla="*/ 40943 h 3179928"/>
              <a:gd name="connsiteX11" fmla="*/ 5895833 w 8827827"/>
              <a:gd name="connsiteY11" fmla="*/ 1282889 h 3179928"/>
              <a:gd name="connsiteX12" fmla="*/ 5431809 w 8827827"/>
              <a:gd name="connsiteY12" fmla="*/ 1897038 h 3179928"/>
              <a:gd name="connsiteX13" fmla="*/ 2879678 w 8827827"/>
              <a:gd name="connsiteY13" fmla="*/ 2006220 h 3179928"/>
              <a:gd name="connsiteX0" fmla="*/ 2879678 w 8827827"/>
              <a:gd name="connsiteY0" fmla="*/ 2006220 h 3179928"/>
              <a:gd name="connsiteX1" fmla="*/ 136478 w 8827827"/>
              <a:gd name="connsiteY1" fmla="*/ 2033516 h 3179928"/>
              <a:gd name="connsiteX2" fmla="*/ 0 w 8827827"/>
              <a:gd name="connsiteY2" fmla="*/ 2825086 h 3179928"/>
              <a:gd name="connsiteX3" fmla="*/ 559559 w 8827827"/>
              <a:gd name="connsiteY3" fmla="*/ 3179928 h 3179928"/>
              <a:gd name="connsiteX4" fmla="*/ 4230806 w 8827827"/>
              <a:gd name="connsiteY4" fmla="*/ 3138985 h 3179928"/>
              <a:gd name="connsiteX5" fmla="*/ 5841242 w 8827827"/>
              <a:gd name="connsiteY5" fmla="*/ 2579426 h 3179928"/>
              <a:gd name="connsiteX6" fmla="*/ 6414448 w 8827827"/>
              <a:gd name="connsiteY6" fmla="*/ 2142698 h 3179928"/>
              <a:gd name="connsiteX7" fmla="*/ 8461612 w 8827827"/>
              <a:gd name="connsiteY7" fmla="*/ 2156346 h 3179928"/>
              <a:gd name="connsiteX8" fmla="*/ 8611738 w 8827827"/>
              <a:gd name="connsiteY8" fmla="*/ 1214650 h 3179928"/>
              <a:gd name="connsiteX9" fmla="*/ 8352430 w 8827827"/>
              <a:gd name="connsiteY9" fmla="*/ 0 h 3179928"/>
              <a:gd name="connsiteX10" fmla="*/ 6155141 w 8827827"/>
              <a:gd name="connsiteY10" fmla="*/ 40943 h 3179928"/>
              <a:gd name="connsiteX11" fmla="*/ 5895833 w 8827827"/>
              <a:gd name="connsiteY11" fmla="*/ 1282889 h 3179928"/>
              <a:gd name="connsiteX12" fmla="*/ 5431809 w 8827827"/>
              <a:gd name="connsiteY12" fmla="*/ 1897038 h 3179928"/>
              <a:gd name="connsiteX13" fmla="*/ 2879678 w 8827827"/>
              <a:gd name="connsiteY13" fmla="*/ 2006220 h 3179928"/>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434687"/>
              <a:gd name="connsiteX1" fmla="*/ 136478 w 8827827"/>
              <a:gd name="connsiteY1" fmla="*/ 2229134 h 3434687"/>
              <a:gd name="connsiteX2" fmla="*/ 0 w 8827827"/>
              <a:gd name="connsiteY2" fmla="*/ 3020704 h 3434687"/>
              <a:gd name="connsiteX3" fmla="*/ 559559 w 8827827"/>
              <a:gd name="connsiteY3" fmla="*/ 3375546 h 3434687"/>
              <a:gd name="connsiteX4" fmla="*/ 4230806 w 8827827"/>
              <a:gd name="connsiteY4" fmla="*/ 3334603 h 3434687"/>
              <a:gd name="connsiteX5" fmla="*/ 5841242 w 8827827"/>
              <a:gd name="connsiteY5" fmla="*/ 2775044 h 3434687"/>
              <a:gd name="connsiteX6" fmla="*/ 6414448 w 8827827"/>
              <a:gd name="connsiteY6" fmla="*/ 2338316 h 3434687"/>
              <a:gd name="connsiteX7" fmla="*/ 8461612 w 8827827"/>
              <a:gd name="connsiteY7" fmla="*/ 2351964 h 3434687"/>
              <a:gd name="connsiteX8" fmla="*/ 8611738 w 8827827"/>
              <a:gd name="connsiteY8" fmla="*/ 1410268 h 3434687"/>
              <a:gd name="connsiteX9" fmla="*/ 8352430 w 8827827"/>
              <a:gd name="connsiteY9" fmla="*/ 195618 h 3434687"/>
              <a:gd name="connsiteX10" fmla="*/ 6155141 w 8827827"/>
              <a:gd name="connsiteY10" fmla="*/ 236561 h 3434687"/>
              <a:gd name="connsiteX11" fmla="*/ 5895833 w 8827827"/>
              <a:gd name="connsiteY11" fmla="*/ 1478507 h 3434687"/>
              <a:gd name="connsiteX12" fmla="*/ 5431809 w 8827827"/>
              <a:gd name="connsiteY12" fmla="*/ 2092656 h 3434687"/>
              <a:gd name="connsiteX13" fmla="*/ 2879678 w 8827827"/>
              <a:gd name="connsiteY13" fmla="*/ 2201838 h 3434687"/>
              <a:gd name="connsiteX0" fmla="*/ 3025253 w 8973402"/>
              <a:gd name="connsiteY0" fmla="*/ 2201838 h 3434687"/>
              <a:gd name="connsiteX1" fmla="*/ 282053 w 8973402"/>
              <a:gd name="connsiteY1" fmla="*/ 2229134 h 3434687"/>
              <a:gd name="connsiteX2" fmla="*/ 145575 w 8973402"/>
              <a:gd name="connsiteY2" fmla="*/ 3020704 h 3434687"/>
              <a:gd name="connsiteX3" fmla="*/ 705134 w 8973402"/>
              <a:gd name="connsiteY3" fmla="*/ 3375546 h 3434687"/>
              <a:gd name="connsiteX4" fmla="*/ 4376381 w 8973402"/>
              <a:gd name="connsiteY4" fmla="*/ 3334603 h 3434687"/>
              <a:gd name="connsiteX5" fmla="*/ 5986817 w 8973402"/>
              <a:gd name="connsiteY5" fmla="*/ 2775044 h 3434687"/>
              <a:gd name="connsiteX6" fmla="*/ 6560023 w 8973402"/>
              <a:gd name="connsiteY6" fmla="*/ 2338316 h 3434687"/>
              <a:gd name="connsiteX7" fmla="*/ 8607187 w 8973402"/>
              <a:gd name="connsiteY7" fmla="*/ 2351964 h 3434687"/>
              <a:gd name="connsiteX8" fmla="*/ 8757313 w 8973402"/>
              <a:gd name="connsiteY8" fmla="*/ 1410268 h 3434687"/>
              <a:gd name="connsiteX9" fmla="*/ 8498005 w 8973402"/>
              <a:gd name="connsiteY9" fmla="*/ 195618 h 3434687"/>
              <a:gd name="connsiteX10" fmla="*/ 6300716 w 8973402"/>
              <a:gd name="connsiteY10" fmla="*/ 236561 h 3434687"/>
              <a:gd name="connsiteX11" fmla="*/ 6041408 w 8973402"/>
              <a:gd name="connsiteY11" fmla="*/ 1478507 h 3434687"/>
              <a:gd name="connsiteX12" fmla="*/ 5577384 w 8973402"/>
              <a:gd name="connsiteY12" fmla="*/ 2092656 h 3434687"/>
              <a:gd name="connsiteX13" fmla="*/ 3025253 w 8973402"/>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194492 w 9167202"/>
              <a:gd name="connsiteY0" fmla="*/ 2419893 h 3434687"/>
              <a:gd name="connsiteX1" fmla="*/ 475853 w 9167202"/>
              <a:gd name="connsiteY1" fmla="*/ 2229134 h 3434687"/>
              <a:gd name="connsiteX2" fmla="*/ 339375 w 9167202"/>
              <a:gd name="connsiteY2" fmla="*/ 3020704 h 3434687"/>
              <a:gd name="connsiteX3" fmla="*/ 898934 w 9167202"/>
              <a:gd name="connsiteY3" fmla="*/ 3375546 h 3434687"/>
              <a:gd name="connsiteX4" fmla="*/ 4570181 w 9167202"/>
              <a:gd name="connsiteY4" fmla="*/ 3334603 h 3434687"/>
              <a:gd name="connsiteX5" fmla="*/ 6180617 w 9167202"/>
              <a:gd name="connsiteY5" fmla="*/ 2775044 h 3434687"/>
              <a:gd name="connsiteX6" fmla="*/ 6753823 w 9167202"/>
              <a:gd name="connsiteY6" fmla="*/ 2338316 h 3434687"/>
              <a:gd name="connsiteX7" fmla="*/ 8800987 w 9167202"/>
              <a:gd name="connsiteY7" fmla="*/ 2351964 h 3434687"/>
              <a:gd name="connsiteX8" fmla="*/ 8951113 w 9167202"/>
              <a:gd name="connsiteY8" fmla="*/ 1410268 h 3434687"/>
              <a:gd name="connsiteX9" fmla="*/ 8691805 w 9167202"/>
              <a:gd name="connsiteY9" fmla="*/ 195618 h 3434687"/>
              <a:gd name="connsiteX10" fmla="*/ 6494516 w 9167202"/>
              <a:gd name="connsiteY10" fmla="*/ 236561 h 3434687"/>
              <a:gd name="connsiteX11" fmla="*/ 6235208 w 9167202"/>
              <a:gd name="connsiteY11" fmla="*/ 1478507 h 3434687"/>
              <a:gd name="connsiteX12" fmla="*/ 5771184 w 9167202"/>
              <a:gd name="connsiteY12" fmla="*/ 2092656 h 3434687"/>
              <a:gd name="connsiteX13" fmla="*/ 3194492 w 9167202"/>
              <a:gd name="connsiteY13" fmla="*/ 2419893 h 3434687"/>
              <a:gd name="connsiteX0" fmla="*/ 3101232 w 9073942"/>
              <a:gd name="connsiteY0" fmla="*/ 2419893 h 3559791"/>
              <a:gd name="connsiteX1" fmla="*/ 382593 w 9073942"/>
              <a:gd name="connsiteY1" fmla="*/ 2229134 h 3559791"/>
              <a:gd name="connsiteX2" fmla="*/ 805674 w 9073942"/>
              <a:gd name="connsiteY2" fmla="*/ 3375546 h 3559791"/>
              <a:gd name="connsiteX3" fmla="*/ 4476921 w 9073942"/>
              <a:gd name="connsiteY3" fmla="*/ 3334603 h 3559791"/>
              <a:gd name="connsiteX4" fmla="*/ 6087357 w 9073942"/>
              <a:gd name="connsiteY4" fmla="*/ 2775044 h 3559791"/>
              <a:gd name="connsiteX5" fmla="*/ 6660563 w 9073942"/>
              <a:gd name="connsiteY5" fmla="*/ 2338316 h 3559791"/>
              <a:gd name="connsiteX6" fmla="*/ 8707727 w 9073942"/>
              <a:gd name="connsiteY6" fmla="*/ 2351964 h 3559791"/>
              <a:gd name="connsiteX7" fmla="*/ 8857853 w 9073942"/>
              <a:gd name="connsiteY7" fmla="*/ 1410268 h 3559791"/>
              <a:gd name="connsiteX8" fmla="*/ 8598545 w 9073942"/>
              <a:gd name="connsiteY8" fmla="*/ 195618 h 3559791"/>
              <a:gd name="connsiteX9" fmla="*/ 6401256 w 9073942"/>
              <a:gd name="connsiteY9" fmla="*/ 236561 h 3559791"/>
              <a:gd name="connsiteX10" fmla="*/ 6141948 w 9073942"/>
              <a:gd name="connsiteY10" fmla="*/ 1478507 h 3559791"/>
              <a:gd name="connsiteX11" fmla="*/ 5677924 w 9073942"/>
              <a:gd name="connsiteY11" fmla="*/ 2092656 h 3559791"/>
              <a:gd name="connsiteX12" fmla="*/ 3101232 w 9073942"/>
              <a:gd name="connsiteY12" fmla="*/ 2419893 h 3559791"/>
              <a:gd name="connsiteX0" fmla="*/ 3046890 w 9019600"/>
              <a:gd name="connsiteY0" fmla="*/ 2419893 h 3514988"/>
              <a:gd name="connsiteX1" fmla="*/ 382593 w 9019600"/>
              <a:gd name="connsiteY1" fmla="*/ 2497954 h 3514988"/>
              <a:gd name="connsiteX2" fmla="*/ 751332 w 9019600"/>
              <a:gd name="connsiteY2" fmla="*/ 3375546 h 3514988"/>
              <a:gd name="connsiteX3" fmla="*/ 4422579 w 9019600"/>
              <a:gd name="connsiteY3" fmla="*/ 3334603 h 3514988"/>
              <a:gd name="connsiteX4" fmla="*/ 6033015 w 9019600"/>
              <a:gd name="connsiteY4" fmla="*/ 2775044 h 3514988"/>
              <a:gd name="connsiteX5" fmla="*/ 6606221 w 9019600"/>
              <a:gd name="connsiteY5" fmla="*/ 2338316 h 3514988"/>
              <a:gd name="connsiteX6" fmla="*/ 8653385 w 9019600"/>
              <a:gd name="connsiteY6" fmla="*/ 2351964 h 3514988"/>
              <a:gd name="connsiteX7" fmla="*/ 8803511 w 9019600"/>
              <a:gd name="connsiteY7" fmla="*/ 1410268 h 3514988"/>
              <a:gd name="connsiteX8" fmla="*/ 8544203 w 9019600"/>
              <a:gd name="connsiteY8" fmla="*/ 195618 h 3514988"/>
              <a:gd name="connsiteX9" fmla="*/ 6346914 w 9019600"/>
              <a:gd name="connsiteY9" fmla="*/ 236561 h 3514988"/>
              <a:gd name="connsiteX10" fmla="*/ 6087606 w 9019600"/>
              <a:gd name="connsiteY10" fmla="*/ 1478507 h 3514988"/>
              <a:gd name="connsiteX11" fmla="*/ 5623582 w 9019600"/>
              <a:gd name="connsiteY11" fmla="*/ 2092656 h 3514988"/>
              <a:gd name="connsiteX12" fmla="*/ 3046890 w 9019600"/>
              <a:gd name="connsiteY12" fmla="*/ 2419893 h 3514988"/>
              <a:gd name="connsiteX0" fmla="*/ 3046890 w 9019600"/>
              <a:gd name="connsiteY0" fmla="*/ 2419893 h 3514988"/>
              <a:gd name="connsiteX1" fmla="*/ 382593 w 9019600"/>
              <a:gd name="connsiteY1" fmla="*/ 2497954 h 3514988"/>
              <a:gd name="connsiteX2" fmla="*/ 751332 w 9019600"/>
              <a:gd name="connsiteY2" fmla="*/ 3375546 h 3514988"/>
              <a:gd name="connsiteX3" fmla="*/ 4422579 w 9019600"/>
              <a:gd name="connsiteY3" fmla="*/ 3334603 h 3514988"/>
              <a:gd name="connsiteX4" fmla="*/ 6606221 w 9019600"/>
              <a:gd name="connsiteY4" fmla="*/ 2338316 h 3514988"/>
              <a:gd name="connsiteX5" fmla="*/ 8653385 w 9019600"/>
              <a:gd name="connsiteY5" fmla="*/ 2351964 h 3514988"/>
              <a:gd name="connsiteX6" fmla="*/ 8803511 w 9019600"/>
              <a:gd name="connsiteY6" fmla="*/ 1410268 h 3514988"/>
              <a:gd name="connsiteX7" fmla="*/ 8544203 w 9019600"/>
              <a:gd name="connsiteY7" fmla="*/ 195618 h 3514988"/>
              <a:gd name="connsiteX8" fmla="*/ 6346914 w 9019600"/>
              <a:gd name="connsiteY8" fmla="*/ 236561 h 3514988"/>
              <a:gd name="connsiteX9" fmla="*/ 6087606 w 9019600"/>
              <a:gd name="connsiteY9" fmla="*/ 1478507 h 3514988"/>
              <a:gd name="connsiteX10" fmla="*/ 5623582 w 9019600"/>
              <a:gd name="connsiteY10" fmla="*/ 2092656 h 3514988"/>
              <a:gd name="connsiteX11" fmla="*/ 3046890 w 9019600"/>
              <a:gd name="connsiteY11" fmla="*/ 2419893 h 3514988"/>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6087606 w 8976382"/>
              <a:gd name="connsiteY8" fmla="*/ 1635456 h 3671937"/>
              <a:gd name="connsiteX9" fmla="*/ 5623582 w 8976382"/>
              <a:gd name="connsiteY9" fmla="*/ 2249605 h 3671937"/>
              <a:gd name="connsiteX10" fmla="*/ 3046890 w 8976382"/>
              <a:gd name="connsiteY10"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51218 h 3646313"/>
              <a:gd name="connsiteX1" fmla="*/ 382593 w 8976382"/>
              <a:gd name="connsiteY1" fmla="*/ 2629279 h 3646313"/>
              <a:gd name="connsiteX2" fmla="*/ 751332 w 8976382"/>
              <a:gd name="connsiteY2" fmla="*/ 3506871 h 3646313"/>
              <a:gd name="connsiteX3" fmla="*/ 4422579 w 8976382"/>
              <a:gd name="connsiteY3" fmla="*/ 3465928 h 3646313"/>
              <a:gd name="connsiteX4" fmla="*/ 6606221 w 8976382"/>
              <a:gd name="connsiteY4" fmla="*/ 2469641 h 3646313"/>
              <a:gd name="connsiteX5" fmla="*/ 8653385 w 8976382"/>
              <a:gd name="connsiteY5" fmla="*/ 2483289 h 3646313"/>
              <a:gd name="connsiteX6" fmla="*/ 8544203 w 8976382"/>
              <a:gd name="connsiteY6" fmla="*/ 326943 h 3646313"/>
              <a:gd name="connsiteX7" fmla="*/ 6287249 w 8976382"/>
              <a:gd name="connsiteY7" fmla="*/ 521632 h 3646313"/>
              <a:gd name="connsiteX8" fmla="*/ 5623582 w 8976382"/>
              <a:gd name="connsiteY8" fmla="*/ 2223981 h 3646313"/>
              <a:gd name="connsiteX9" fmla="*/ 3046890 w 8976382"/>
              <a:gd name="connsiteY9" fmla="*/ 2551218 h 3646313"/>
              <a:gd name="connsiteX0" fmla="*/ 3046890 w 8928246"/>
              <a:gd name="connsiteY0" fmla="*/ 2523509 h 3618604"/>
              <a:gd name="connsiteX1" fmla="*/ 382593 w 8928246"/>
              <a:gd name="connsiteY1" fmla="*/ 2601570 h 3618604"/>
              <a:gd name="connsiteX2" fmla="*/ 751332 w 8928246"/>
              <a:gd name="connsiteY2" fmla="*/ 3479162 h 3618604"/>
              <a:gd name="connsiteX3" fmla="*/ 4422579 w 8928246"/>
              <a:gd name="connsiteY3" fmla="*/ 3438219 h 3618604"/>
              <a:gd name="connsiteX4" fmla="*/ 6606221 w 8928246"/>
              <a:gd name="connsiteY4" fmla="*/ 2441932 h 3618604"/>
              <a:gd name="connsiteX5" fmla="*/ 8591505 w 8928246"/>
              <a:gd name="connsiteY5" fmla="*/ 2289326 h 3618604"/>
              <a:gd name="connsiteX6" fmla="*/ 8544203 w 8928246"/>
              <a:gd name="connsiteY6" fmla="*/ 299234 h 3618604"/>
              <a:gd name="connsiteX7" fmla="*/ 6287249 w 8928246"/>
              <a:gd name="connsiteY7" fmla="*/ 493923 h 3618604"/>
              <a:gd name="connsiteX8" fmla="*/ 5623582 w 8928246"/>
              <a:gd name="connsiteY8" fmla="*/ 2196272 h 3618604"/>
              <a:gd name="connsiteX9" fmla="*/ 3046890 w 8928246"/>
              <a:gd name="connsiteY9" fmla="*/ 2523509 h 3618604"/>
              <a:gd name="connsiteX0" fmla="*/ 3046890 w 8928246"/>
              <a:gd name="connsiteY0" fmla="*/ 2523509 h 3609264"/>
              <a:gd name="connsiteX1" fmla="*/ 382593 w 8928246"/>
              <a:gd name="connsiteY1" fmla="*/ 2601570 h 3609264"/>
              <a:gd name="connsiteX2" fmla="*/ 751332 w 8928246"/>
              <a:gd name="connsiteY2" fmla="*/ 3479162 h 3609264"/>
              <a:gd name="connsiteX3" fmla="*/ 4415041 w 8928246"/>
              <a:gd name="connsiteY3" fmla="*/ 3382181 h 3609264"/>
              <a:gd name="connsiteX4" fmla="*/ 6606221 w 8928246"/>
              <a:gd name="connsiteY4" fmla="*/ 2441932 h 3609264"/>
              <a:gd name="connsiteX5" fmla="*/ 8591505 w 8928246"/>
              <a:gd name="connsiteY5" fmla="*/ 2289326 h 3609264"/>
              <a:gd name="connsiteX6" fmla="*/ 8544203 w 8928246"/>
              <a:gd name="connsiteY6" fmla="*/ 299234 h 3609264"/>
              <a:gd name="connsiteX7" fmla="*/ 6287249 w 8928246"/>
              <a:gd name="connsiteY7" fmla="*/ 493923 h 3609264"/>
              <a:gd name="connsiteX8" fmla="*/ 5623582 w 8928246"/>
              <a:gd name="connsiteY8" fmla="*/ 2196272 h 3609264"/>
              <a:gd name="connsiteX9" fmla="*/ 3046890 w 8928246"/>
              <a:gd name="connsiteY9" fmla="*/ 2523509 h 3609264"/>
              <a:gd name="connsiteX0" fmla="*/ 3036338 w 8917694"/>
              <a:gd name="connsiteY0" fmla="*/ 2523509 h 3538889"/>
              <a:gd name="connsiteX1" fmla="*/ 372041 w 8917694"/>
              <a:gd name="connsiteY1" fmla="*/ 2601570 h 3538889"/>
              <a:gd name="connsiteX2" fmla="*/ 804089 w 8917694"/>
              <a:gd name="connsiteY2" fmla="*/ 3382181 h 3538889"/>
              <a:gd name="connsiteX3" fmla="*/ 4404489 w 8917694"/>
              <a:gd name="connsiteY3" fmla="*/ 3382181 h 3538889"/>
              <a:gd name="connsiteX4" fmla="*/ 6595669 w 8917694"/>
              <a:gd name="connsiteY4" fmla="*/ 2441932 h 3538889"/>
              <a:gd name="connsiteX5" fmla="*/ 8580953 w 8917694"/>
              <a:gd name="connsiteY5" fmla="*/ 2289326 h 3538889"/>
              <a:gd name="connsiteX6" fmla="*/ 8533651 w 8917694"/>
              <a:gd name="connsiteY6" fmla="*/ 299234 h 3538889"/>
              <a:gd name="connsiteX7" fmla="*/ 6276697 w 8917694"/>
              <a:gd name="connsiteY7" fmla="*/ 493923 h 3538889"/>
              <a:gd name="connsiteX8" fmla="*/ 5613030 w 8917694"/>
              <a:gd name="connsiteY8" fmla="*/ 2196272 h 3538889"/>
              <a:gd name="connsiteX9" fmla="*/ 3036338 w 8917694"/>
              <a:gd name="connsiteY9" fmla="*/ 2523509 h 3538889"/>
              <a:gd name="connsiteX0" fmla="*/ 3036338 w 8917694"/>
              <a:gd name="connsiteY0" fmla="*/ 2523509 h 3538889"/>
              <a:gd name="connsiteX1" fmla="*/ 372041 w 8917694"/>
              <a:gd name="connsiteY1" fmla="*/ 2601570 h 3538889"/>
              <a:gd name="connsiteX2" fmla="*/ 804089 w 8917694"/>
              <a:gd name="connsiteY2" fmla="*/ 3382181 h 3538889"/>
              <a:gd name="connsiteX3" fmla="*/ 4404489 w 8917694"/>
              <a:gd name="connsiteY3" fmla="*/ 3382181 h 3538889"/>
              <a:gd name="connsiteX4" fmla="*/ 6595669 w 8917694"/>
              <a:gd name="connsiteY4" fmla="*/ 2441932 h 3538889"/>
              <a:gd name="connsiteX5" fmla="*/ 8580953 w 8917694"/>
              <a:gd name="connsiteY5" fmla="*/ 2289326 h 3538889"/>
              <a:gd name="connsiteX6" fmla="*/ 8533651 w 8917694"/>
              <a:gd name="connsiteY6" fmla="*/ 299234 h 3538889"/>
              <a:gd name="connsiteX7" fmla="*/ 6276697 w 8917694"/>
              <a:gd name="connsiteY7" fmla="*/ 493923 h 3538889"/>
              <a:gd name="connsiteX8" fmla="*/ 5484609 w 8917694"/>
              <a:gd name="connsiteY8" fmla="*/ 1977082 h 3538889"/>
              <a:gd name="connsiteX9" fmla="*/ 3036338 w 8917694"/>
              <a:gd name="connsiteY9" fmla="*/ 2523509 h 353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17694" h="3538889">
                <a:moveTo>
                  <a:pt x="3036338" y="2523509"/>
                </a:moveTo>
                <a:cubicBezTo>
                  <a:pt x="2150746" y="2518033"/>
                  <a:pt x="744082" y="2458458"/>
                  <a:pt x="372041" y="2601570"/>
                </a:cubicBezTo>
                <a:cubicBezTo>
                  <a:pt x="0" y="2744682"/>
                  <a:pt x="132014" y="3252079"/>
                  <a:pt x="804089" y="3382181"/>
                </a:cubicBezTo>
                <a:cubicBezTo>
                  <a:pt x="1476164" y="3512283"/>
                  <a:pt x="3439226" y="3538889"/>
                  <a:pt x="4404489" y="3382181"/>
                </a:cubicBezTo>
                <a:cubicBezTo>
                  <a:pt x="5369752" y="3225473"/>
                  <a:pt x="5899592" y="2624074"/>
                  <a:pt x="6595669" y="2441932"/>
                </a:cubicBezTo>
                <a:cubicBezTo>
                  <a:pt x="7291746" y="2259790"/>
                  <a:pt x="8257956" y="2646442"/>
                  <a:pt x="8580953" y="2289326"/>
                </a:cubicBezTo>
                <a:cubicBezTo>
                  <a:pt x="8903950" y="1932210"/>
                  <a:pt x="8917694" y="598468"/>
                  <a:pt x="8533651" y="299234"/>
                </a:cubicBezTo>
                <a:cubicBezTo>
                  <a:pt x="8149608" y="0"/>
                  <a:pt x="6784871" y="214282"/>
                  <a:pt x="6276697" y="493923"/>
                </a:cubicBezTo>
                <a:cubicBezTo>
                  <a:pt x="5768523" y="773564"/>
                  <a:pt x="6024669" y="1638818"/>
                  <a:pt x="5484609" y="1977082"/>
                </a:cubicBezTo>
                <a:cubicBezTo>
                  <a:pt x="4944549" y="2315346"/>
                  <a:pt x="3912427" y="2528926"/>
                  <a:pt x="3036338" y="2523509"/>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en-US" dirty="0" smtClean="0"/>
              <a:t>Local path sampling</a:t>
            </a:r>
            <a:endParaRPr lang="en-US" dirty="0"/>
          </a:p>
        </p:txBody>
      </p:sp>
      <p:sp>
        <p:nvSpPr>
          <p:cNvPr id="3" name="Zástupný symbol pro obsah 2"/>
          <p:cNvSpPr>
            <a:spLocks noGrp="1"/>
          </p:cNvSpPr>
          <p:nvPr>
            <p:ph idx="1"/>
          </p:nvPr>
        </p:nvSpPr>
        <p:spPr/>
        <p:txBody>
          <a:bodyPr/>
          <a:lstStyle/>
          <a:p>
            <a:r>
              <a:rPr lang="en-US" dirty="0" smtClean="0"/>
              <a:t>Sample one path vertex at a time</a:t>
            </a:r>
          </a:p>
          <a:p>
            <a:pPr>
              <a:buNone/>
            </a:pPr>
            <a:endParaRPr lang="en-US" dirty="0" smtClean="0"/>
          </a:p>
          <a:p>
            <a:pPr marL="457200" indent="-457200">
              <a:buFont typeface="+mj-lt"/>
              <a:buAutoNum type="arabicPeriod"/>
            </a:pPr>
            <a:r>
              <a:rPr lang="en-US" dirty="0" smtClean="0"/>
              <a:t>From an a priori distribution</a:t>
            </a:r>
          </a:p>
          <a:p>
            <a:pPr marL="784225" lvl="1" indent="-457200"/>
            <a:r>
              <a:rPr lang="en-US" dirty="0" smtClean="0"/>
              <a:t>lights, camera sensors</a:t>
            </a:r>
          </a:p>
          <a:p>
            <a:pPr marL="457200" indent="-457200">
              <a:buFont typeface="+mj-lt"/>
              <a:buAutoNum type="arabicPeriod"/>
            </a:pPr>
            <a:endParaRPr lang="en-US" dirty="0" smtClean="0"/>
          </a:p>
          <a:p>
            <a:pPr marL="457200" indent="-457200">
              <a:buFont typeface="+mj-lt"/>
              <a:buAutoNum type="arabicPeriod"/>
            </a:pPr>
            <a:r>
              <a:rPr lang="en-US" dirty="0" smtClean="0"/>
              <a:t>Sample direction from an existing vertex</a:t>
            </a:r>
          </a:p>
          <a:p>
            <a:pPr marL="457200" indent="-457200">
              <a:buFont typeface="+mj-lt"/>
              <a:buAutoNum type="arabicPeriod"/>
            </a:pPr>
            <a:endParaRPr lang="en-US" dirty="0" smtClean="0"/>
          </a:p>
          <a:p>
            <a:pPr marL="457200" indent="-457200">
              <a:buFont typeface="+mj-lt"/>
              <a:buAutoNum type="arabicPeriod"/>
            </a:pPr>
            <a:r>
              <a:rPr lang="en-US" dirty="0" smtClean="0"/>
              <a:t>Connect sub-paths</a:t>
            </a:r>
          </a:p>
          <a:p>
            <a:pPr marL="784225" lvl="1" indent="-457200"/>
            <a:r>
              <a:rPr lang="en-US" dirty="0" smtClean="0"/>
              <a:t>test visibility between vertices</a:t>
            </a:r>
          </a:p>
        </p:txBody>
      </p:sp>
      <p:grpSp>
        <p:nvGrpSpPr>
          <p:cNvPr id="7" name="Skupina 6" descr="CornellBox - a priori distrib"/>
          <p:cNvGrpSpPr/>
          <p:nvPr/>
        </p:nvGrpSpPr>
        <p:grpSpPr>
          <a:xfrm>
            <a:off x="6693106" y="47667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8" name="Volný tvar 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olný tvar 1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Volný tvar 1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Elipsa 32"/>
          <p:cNvSpPr/>
          <p:nvPr/>
        </p:nvSpPr>
        <p:spPr>
          <a:xfrm>
            <a:off x="7380312" y="712792"/>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5" name="Skupina 44"/>
          <p:cNvGrpSpPr/>
          <p:nvPr/>
        </p:nvGrpSpPr>
        <p:grpSpPr>
          <a:xfrm>
            <a:off x="6693106" y="2636912"/>
            <a:ext cx="1695318" cy="1872208"/>
            <a:chOff x="6693106" y="2636912"/>
            <a:chExt cx="1695318" cy="1872208"/>
          </a:xfrm>
        </p:grpSpPr>
        <p:grpSp>
          <p:nvGrpSpPr>
            <p:cNvPr id="14" name="Skupina 13"/>
            <p:cNvGrpSpPr/>
            <p:nvPr/>
          </p:nvGrpSpPr>
          <p:grpSpPr>
            <a:xfrm>
              <a:off x="6693106" y="263691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15" name="Volný tvar 14"/>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olný tvar 16"/>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olný tvar 17"/>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olný tvar 18"/>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olný tvar 19"/>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Elipsa 33"/>
            <p:cNvSpPr/>
            <p:nvPr/>
          </p:nvSpPr>
          <p:spPr>
            <a:xfrm>
              <a:off x="7444932" y="4175369"/>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5" name="Elipsa 34"/>
          <p:cNvSpPr/>
          <p:nvPr/>
        </p:nvSpPr>
        <p:spPr>
          <a:xfrm rot="16200000">
            <a:off x="8127385" y="3551360"/>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Straight Arrow Connector 13"/>
          <p:cNvCxnSpPr/>
          <p:nvPr/>
        </p:nvCxnSpPr>
        <p:spPr>
          <a:xfrm flipH="1">
            <a:off x="7511845" y="3574026"/>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nvGrpSpPr>
          <p:cNvPr id="53" name="Skupina 52"/>
          <p:cNvGrpSpPr/>
          <p:nvPr/>
        </p:nvGrpSpPr>
        <p:grpSpPr>
          <a:xfrm>
            <a:off x="6732240" y="4797152"/>
            <a:ext cx="1695318" cy="1872208"/>
            <a:chOff x="6732240" y="4797152"/>
            <a:chExt cx="1695318" cy="1872208"/>
          </a:xfrm>
        </p:grpSpPr>
        <p:grpSp>
          <p:nvGrpSpPr>
            <p:cNvPr id="21" name="Skupina 20"/>
            <p:cNvGrpSpPr/>
            <p:nvPr/>
          </p:nvGrpSpPr>
          <p:grpSpPr>
            <a:xfrm>
              <a:off x="6732240" y="479715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Elipsa 45"/>
            <p:cNvSpPr/>
            <p:nvPr/>
          </p:nvSpPr>
          <p:spPr>
            <a:xfrm>
              <a:off x="7668344" y="6381328"/>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Elipsa 46"/>
            <p:cNvSpPr/>
            <p:nvPr/>
          </p:nvSpPr>
          <p:spPr>
            <a:xfrm rot="5400000">
              <a:off x="6876256" y="5445224"/>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49" name="Přímá spojovací čára 48"/>
          <p:cNvCxnSpPr/>
          <p:nvPr/>
        </p:nvCxnSpPr>
        <p:spPr>
          <a:xfrm>
            <a:off x="6958052" y="5471202"/>
            <a:ext cx="784727" cy="927022"/>
          </a:xfrm>
          <a:prstGeom prst="line">
            <a:avLst/>
          </a:prstGeom>
          <a:ln w="12700">
            <a:solidFill>
              <a:schemeClr val="accent2"/>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1" name="Zástupný symbol pro zápatí 40"/>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
        <p:nvSpPr>
          <p:cNvPr id="38" name="Volný tvar 37"/>
          <p:cNvSpPr/>
          <p:nvPr/>
        </p:nvSpPr>
        <p:spPr>
          <a:xfrm>
            <a:off x="7217507" y="3727938"/>
            <a:ext cx="832338" cy="565158"/>
          </a:xfrm>
          <a:custGeom>
            <a:avLst/>
            <a:gdLst>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570523 w 832338"/>
              <a:gd name="connsiteY10" fmla="*/ 515816 h 515816"/>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218831 w 832338"/>
              <a:gd name="connsiteY10" fmla="*/ 496277 h 515816"/>
              <a:gd name="connsiteX11" fmla="*/ 570523 w 832338"/>
              <a:gd name="connsiteY11" fmla="*/ 515816 h 515816"/>
              <a:gd name="connsiteX0" fmla="*/ 570523 w 832338"/>
              <a:gd name="connsiteY0" fmla="*/ 515816 h 565158"/>
              <a:gd name="connsiteX1" fmla="*/ 476738 w 832338"/>
              <a:gd name="connsiteY1" fmla="*/ 422031 h 565158"/>
              <a:gd name="connsiteX2" fmla="*/ 734646 w 832338"/>
              <a:gd name="connsiteY2" fmla="*/ 257908 h 565158"/>
              <a:gd name="connsiteX3" fmla="*/ 832338 w 832338"/>
              <a:gd name="connsiteY3" fmla="*/ 58616 h 565158"/>
              <a:gd name="connsiteX4" fmla="*/ 804984 w 832338"/>
              <a:gd name="connsiteY4" fmla="*/ 11724 h 565158"/>
              <a:gd name="connsiteX5" fmla="*/ 719015 w 832338"/>
              <a:gd name="connsiteY5" fmla="*/ 0 h 565158"/>
              <a:gd name="connsiteX6" fmla="*/ 508000 w 832338"/>
              <a:gd name="connsiteY6" fmla="*/ 109416 h 565158"/>
              <a:gd name="connsiteX7" fmla="*/ 351692 w 832338"/>
              <a:gd name="connsiteY7" fmla="*/ 347785 h 565158"/>
              <a:gd name="connsiteX8" fmla="*/ 152400 w 832338"/>
              <a:gd name="connsiteY8" fmla="*/ 339970 h 565158"/>
              <a:gd name="connsiteX9" fmla="*/ 0 w 832338"/>
              <a:gd name="connsiteY9" fmla="*/ 484554 h 565158"/>
              <a:gd name="connsiteX10" fmla="*/ 306821 w 832338"/>
              <a:gd name="connsiteY10" fmla="*/ 565158 h 565158"/>
              <a:gd name="connsiteX11" fmla="*/ 570523 w 832338"/>
              <a:gd name="connsiteY11" fmla="*/ 515816 h 56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338" h="565158">
                <a:moveTo>
                  <a:pt x="570523" y="515816"/>
                </a:moveTo>
                <a:lnTo>
                  <a:pt x="476738" y="422031"/>
                </a:lnTo>
                <a:lnTo>
                  <a:pt x="734646" y="257908"/>
                </a:lnTo>
                <a:lnTo>
                  <a:pt x="832338" y="58616"/>
                </a:lnTo>
                <a:lnTo>
                  <a:pt x="804984" y="11724"/>
                </a:lnTo>
                <a:lnTo>
                  <a:pt x="719015" y="0"/>
                </a:lnTo>
                <a:lnTo>
                  <a:pt x="508000" y="109416"/>
                </a:lnTo>
                <a:lnTo>
                  <a:pt x="351692" y="347785"/>
                </a:lnTo>
                <a:lnTo>
                  <a:pt x="152400" y="339970"/>
                </a:lnTo>
                <a:lnTo>
                  <a:pt x="0" y="484554"/>
                </a:lnTo>
                <a:lnTo>
                  <a:pt x="306821" y="565158"/>
                </a:lnTo>
                <a:lnTo>
                  <a:pt x="570523" y="515816"/>
                </a:lnTo>
                <a:close/>
              </a:path>
            </a:pathLst>
          </a:cu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TextovéPole 38"/>
          <p:cNvSpPr txBox="1"/>
          <p:nvPr/>
        </p:nvSpPr>
        <p:spPr>
          <a:xfrm>
            <a:off x="6659226" y="3288892"/>
            <a:ext cx="1297150" cy="646331"/>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n-lt"/>
              </a:rPr>
              <a:t>BRDF lobe</a:t>
            </a:r>
          </a:p>
          <a:p>
            <a:r>
              <a:rPr lang="en-US" dirty="0" smtClean="0">
                <a:effectLst>
                  <a:outerShdw blurRad="38100" dist="38100" dir="2700000" algn="tl">
                    <a:srgbClr val="000000">
                      <a:alpha val="43137"/>
                    </a:srgbClr>
                  </a:outerShdw>
                </a:effectLst>
                <a:latin typeface="+mn-lt"/>
              </a:rPr>
              <a:t>sampling</a:t>
            </a:r>
            <a:endParaRPr lang="cs-CZ" dirty="0" smtClean="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500"/>
                                        <p:tgtEl>
                                          <p:spTgt spid="3">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 grpId="0" animBg="1"/>
      <p:bldP spid="33" grpId="0" animBg="1"/>
      <p:bldP spid="35" grpId="0" animBg="1"/>
      <p:bldP spid="38"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a:t>
            </a:r>
            <a:endParaRPr lang="en-US" dirty="0"/>
          </a:p>
        </p:txBody>
      </p:sp>
      <p:sp>
        <p:nvSpPr>
          <p:cNvPr id="3" name="Zástupný symbol pro obsah 2"/>
          <p:cNvSpPr>
            <a:spLocks noGrp="1"/>
          </p:cNvSpPr>
          <p:nvPr>
            <p:ph idx="1"/>
          </p:nvPr>
        </p:nvSpPr>
        <p:spPr>
          <a:xfrm>
            <a:off x="662880" y="1628800"/>
            <a:ext cx="8229600" cy="4890765"/>
          </a:xfrm>
        </p:spPr>
        <p:txBody>
          <a:bodyPr/>
          <a:lstStyle/>
          <a:p>
            <a:r>
              <a:rPr lang="en-US" dirty="0" smtClean="0"/>
              <a:t>Geometric optics</a:t>
            </a:r>
          </a:p>
        </p:txBody>
      </p:sp>
      <p:grpSp>
        <p:nvGrpSpPr>
          <p:cNvPr id="5" name="Skupina 4"/>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65070" y="35496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22" name="Straight Arrow Connector 13"/>
          <p:cNvCxnSpPr>
            <a:endCxn id="26" idx="6"/>
          </p:cNvCxnSpPr>
          <p:nvPr/>
        </p:nvCxnSpPr>
        <p:spPr>
          <a:xfrm flipH="1">
            <a:off x="6660648" y="4105672"/>
            <a:ext cx="1357394" cy="3726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9"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0"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5"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TextovéPole 32"/>
          <p:cNvSpPr txBox="1"/>
          <p:nvPr/>
        </p:nvSpPr>
        <p:spPr>
          <a:xfrm>
            <a:off x="7020272" y="2420887"/>
            <a:ext cx="647934" cy="369332"/>
          </a:xfrm>
          <a:prstGeom prst="rect">
            <a:avLst/>
          </a:prstGeom>
          <a:noFill/>
        </p:spPr>
        <p:txBody>
          <a:bodyPr wrap="none" rtlCol="0">
            <a:spAutoFit/>
          </a:bodyPr>
          <a:lstStyle/>
          <a:p>
            <a:r>
              <a:rPr lang="en-US" dirty="0" smtClean="0">
                <a:solidFill>
                  <a:schemeClr val="tx2"/>
                </a:solidFill>
                <a:latin typeface="+mn-lt"/>
              </a:rPr>
              <a:t>emit</a:t>
            </a:r>
            <a:endParaRPr lang="cs-CZ" dirty="0" smtClean="0">
              <a:solidFill>
                <a:schemeClr val="tx2"/>
              </a:solidFill>
              <a:latin typeface="+mn-lt"/>
            </a:endParaRPr>
          </a:p>
        </p:txBody>
      </p:sp>
      <p:sp>
        <p:nvSpPr>
          <p:cNvPr id="34" name="TextovéPole 33"/>
          <p:cNvSpPr txBox="1"/>
          <p:nvPr/>
        </p:nvSpPr>
        <p:spPr>
          <a:xfrm>
            <a:off x="7430005" y="3140968"/>
            <a:ext cx="769763" cy="369332"/>
          </a:xfrm>
          <a:prstGeom prst="rect">
            <a:avLst/>
          </a:prstGeom>
          <a:noFill/>
        </p:spPr>
        <p:txBody>
          <a:bodyPr wrap="none" rtlCol="0">
            <a:spAutoFit/>
          </a:bodyPr>
          <a:lstStyle/>
          <a:p>
            <a:r>
              <a:rPr lang="en-US" dirty="0" smtClean="0">
                <a:solidFill>
                  <a:schemeClr val="tx2"/>
                </a:solidFill>
                <a:latin typeface="+mn-lt"/>
              </a:rPr>
              <a:t>travel</a:t>
            </a:r>
            <a:endParaRPr lang="cs-CZ" dirty="0" smtClean="0">
              <a:solidFill>
                <a:schemeClr val="tx2"/>
              </a:solidFill>
              <a:latin typeface="+mn-lt"/>
            </a:endParaRPr>
          </a:p>
        </p:txBody>
      </p:sp>
      <p:sp>
        <p:nvSpPr>
          <p:cNvPr id="35" name="TextovéPole 34"/>
          <p:cNvSpPr txBox="1"/>
          <p:nvPr/>
        </p:nvSpPr>
        <p:spPr>
          <a:xfrm>
            <a:off x="7020272" y="3762733"/>
            <a:ext cx="829073" cy="369332"/>
          </a:xfrm>
          <a:prstGeom prst="rect">
            <a:avLst/>
          </a:prstGeom>
          <a:noFill/>
        </p:spPr>
        <p:txBody>
          <a:bodyPr wrap="none" rtlCol="0">
            <a:spAutoFit/>
          </a:bodyPr>
          <a:lstStyle/>
          <a:p>
            <a:r>
              <a:rPr lang="en-US" dirty="0" smtClean="0">
                <a:solidFill>
                  <a:schemeClr val="tx2"/>
                </a:solidFill>
                <a:latin typeface="+mn-lt"/>
              </a:rPr>
              <a:t>reflect</a:t>
            </a:r>
          </a:p>
        </p:txBody>
      </p:sp>
      <p:sp>
        <p:nvSpPr>
          <p:cNvPr id="23" name="Zástupný symbol pro číslo snímku 22"/>
          <p:cNvSpPr>
            <a:spLocks noGrp="1"/>
          </p:cNvSpPr>
          <p:nvPr>
            <p:ph type="sldNum" sz="quarter" idx="12"/>
          </p:nvPr>
        </p:nvSpPr>
        <p:spPr/>
        <p:txBody>
          <a:bodyPr/>
          <a:lstStyle/>
          <a:p>
            <a:pPr>
              <a:defRPr/>
            </a:pPr>
            <a:fld id="{81494967-73EE-4A75-A827-47B02327E019}" type="slidenum">
              <a:rPr lang="en-US" altLang="en-US" smtClean="0"/>
              <a:pPr>
                <a:defRPr/>
              </a:pPr>
              <a:t>2</a:t>
            </a:fld>
            <a:endParaRPr lang="en-US" altLang="en-US"/>
          </a:p>
        </p:txBody>
      </p:sp>
      <p:sp>
        <p:nvSpPr>
          <p:cNvPr id="27" name="Zástupný symbol pro zápatí 26"/>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
        <p:nvSpPr>
          <p:cNvPr id="24" name="Cloud 40"/>
          <p:cNvSpPr/>
          <p:nvPr/>
        </p:nvSpPr>
        <p:spPr>
          <a:xfrm rot="11100000">
            <a:off x="5764481" y="38747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cxnSp>
        <p:nvCxnSpPr>
          <p:cNvPr id="28" name="Straight Arrow Connector 13"/>
          <p:cNvCxnSpPr>
            <a:stCxn id="26" idx="3"/>
            <a:endCxn id="16" idx="7"/>
          </p:cNvCxnSpPr>
          <p:nvPr/>
        </p:nvCxnSpPr>
        <p:spPr>
          <a:xfrm flipH="1">
            <a:off x="6120008" y="4524366"/>
            <a:ext cx="429502" cy="1135947"/>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6" name="Oval 11"/>
          <p:cNvSpPr/>
          <p:nvPr/>
        </p:nvSpPr>
        <p:spPr>
          <a:xfrm>
            <a:off x="6530442" y="441323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1" name="TextovéPole 30"/>
          <p:cNvSpPr txBox="1"/>
          <p:nvPr/>
        </p:nvSpPr>
        <p:spPr>
          <a:xfrm>
            <a:off x="5913172" y="4003585"/>
            <a:ext cx="872355" cy="369332"/>
          </a:xfrm>
          <a:prstGeom prst="rect">
            <a:avLst/>
          </a:prstGeom>
          <a:noFill/>
        </p:spPr>
        <p:txBody>
          <a:bodyPr wrap="none" rtlCol="0">
            <a:spAutoFit/>
          </a:bodyPr>
          <a:lstStyle/>
          <a:p>
            <a:r>
              <a:rPr lang="en-US" dirty="0" smtClean="0">
                <a:solidFill>
                  <a:schemeClr val="tx2"/>
                </a:solidFill>
                <a:latin typeface="+mn-lt"/>
              </a:rPr>
              <a:t>scatter</a:t>
            </a:r>
            <a:endParaRPr lang="cs-CZ" dirty="0" smtClean="0">
              <a:solidFill>
                <a:schemeClr val="tx2"/>
              </a:solidFill>
              <a:latin typeface="+mn-lt"/>
            </a:endParaRPr>
          </a:p>
        </p:txBody>
      </p:sp>
      <p:sp>
        <p:nvSpPr>
          <p:cNvPr id="16"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25" grpId="0" animBg="1"/>
      <p:bldP spid="33" grpId="0"/>
      <p:bldP spid="34" grpId="0"/>
      <p:bldP spid="35" grpId="0"/>
      <p:bldP spid="26" grpId="0" animBg="1"/>
      <p:bldP spid="31"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Use of local path sampling</a:t>
            </a:r>
            <a:endParaRPr lang="cs-CZ" dirty="0"/>
          </a:p>
        </p:txBody>
      </p:sp>
      <p:sp>
        <p:nvSpPr>
          <p:cNvPr id="3" name="Zástupný symbol pro obsah 2"/>
          <p:cNvSpPr>
            <a:spLocks noGrp="1"/>
          </p:cNvSpPr>
          <p:nvPr>
            <p:ph idx="1"/>
          </p:nvPr>
        </p:nvSpPr>
        <p:spPr/>
        <p:txBody>
          <a:bodyPr/>
          <a:lstStyle/>
          <a:p>
            <a:endParaRPr lang="cs-CZ" dirty="0"/>
          </a:p>
        </p:txBody>
      </p:sp>
      <p:grpSp>
        <p:nvGrpSpPr>
          <p:cNvPr id="20" name="Skupina 19"/>
          <p:cNvGrpSpPr/>
          <p:nvPr/>
        </p:nvGrpSpPr>
        <p:grpSpPr>
          <a:xfrm>
            <a:off x="35496" y="3023343"/>
            <a:ext cx="2521406" cy="1828800"/>
            <a:chOff x="2493350" y="2161456"/>
            <a:chExt cx="5956738" cy="4320480"/>
          </a:xfrm>
        </p:grpSpPr>
        <p:grpSp>
          <p:nvGrpSpPr>
            <p:cNvPr id="5"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3497816" y="4283026"/>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5"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6" name="Oval 11"/>
            <p:cNvSpPr/>
            <p:nvPr/>
          </p:nvSpPr>
          <p:spPr>
            <a:xfrm>
              <a:off x="6793904" y="2665512"/>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7"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8" name="Oval 11"/>
            <p:cNvSpPr/>
            <p:nvPr/>
          </p:nvSpPr>
          <p:spPr>
            <a:xfrm>
              <a:off x="8010089" y="4001861"/>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9" name="Oval 11"/>
            <p:cNvSpPr/>
            <p:nvPr/>
          </p:nvSpPr>
          <p:spPr>
            <a:xfrm>
              <a:off x="6008870" y="5641245"/>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36" name="Skupina 35"/>
          <p:cNvGrpSpPr/>
          <p:nvPr/>
        </p:nvGrpSpPr>
        <p:grpSpPr>
          <a:xfrm>
            <a:off x="3084105" y="3023343"/>
            <a:ext cx="2544867" cy="1845817"/>
            <a:chOff x="2493350" y="2161456"/>
            <a:chExt cx="5956738" cy="4320480"/>
          </a:xfrm>
        </p:grpSpPr>
        <p:grpSp>
          <p:nvGrpSpPr>
            <p:cNvPr id="21" name="Skupina 20"/>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9"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0" name="Oval 11"/>
            <p:cNvSpPr/>
            <p:nvPr/>
          </p:nvSpPr>
          <p:spPr>
            <a:xfrm>
              <a:off x="3497816" y="4283026"/>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1"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2" name="Oval 11"/>
            <p:cNvSpPr/>
            <p:nvPr/>
          </p:nvSpPr>
          <p:spPr>
            <a:xfrm>
              <a:off x="6793904" y="2665512"/>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3"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8010089" y="4001861"/>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1"/>
            <p:cNvSpPr/>
            <p:nvPr/>
          </p:nvSpPr>
          <p:spPr>
            <a:xfrm>
              <a:off x="6008870" y="5641245"/>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52" name="Skupina 51"/>
          <p:cNvGrpSpPr/>
          <p:nvPr/>
        </p:nvGrpSpPr>
        <p:grpSpPr>
          <a:xfrm>
            <a:off x="6156176" y="3023343"/>
            <a:ext cx="2522876" cy="1829866"/>
            <a:chOff x="2493350" y="2161456"/>
            <a:chExt cx="5956738" cy="4320480"/>
          </a:xfrm>
        </p:grpSpPr>
        <p:grpSp>
          <p:nvGrpSpPr>
            <p:cNvPr id="37"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solid"/>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sp>
        <p:nvSpPr>
          <p:cNvPr id="53" name="TextovéPole 52"/>
          <p:cNvSpPr txBox="1"/>
          <p:nvPr/>
        </p:nvSpPr>
        <p:spPr>
          <a:xfrm>
            <a:off x="650707" y="2276872"/>
            <a:ext cx="2121093" cy="461665"/>
          </a:xfrm>
          <a:prstGeom prst="rect">
            <a:avLst/>
          </a:prstGeom>
          <a:noFill/>
        </p:spPr>
        <p:txBody>
          <a:bodyPr wrap="none" rtlCol="0">
            <a:spAutoFit/>
          </a:bodyPr>
          <a:lstStyle/>
          <a:p>
            <a:r>
              <a:rPr lang="en-US" sz="2400" b="1" dirty="0" smtClean="0">
                <a:solidFill>
                  <a:schemeClr val="tx2"/>
                </a:solidFill>
                <a:latin typeface="+mn-lt"/>
              </a:rPr>
              <a:t>Path tracing</a:t>
            </a:r>
            <a:endParaRPr lang="cs-CZ" sz="2400" b="1" dirty="0" smtClean="0">
              <a:solidFill>
                <a:schemeClr val="tx2"/>
              </a:solidFill>
              <a:latin typeface="+mn-lt"/>
            </a:endParaRPr>
          </a:p>
        </p:txBody>
      </p:sp>
      <p:sp>
        <p:nvSpPr>
          <p:cNvPr id="54" name="TextovéPole 53"/>
          <p:cNvSpPr txBox="1"/>
          <p:nvPr/>
        </p:nvSpPr>
        <p:spPr>
          <a:xfrm>
            <a:off x="3707904" y="2276872"/>
            <a:ext cx="2220480" cy="461665"/>
          </a:xfrm>
          <a:prstGeom prst="rect">
            <a:avLst/>
          </a:prstGeom>
          <a:noFill/>
        </p:spPr>
        <p:txBody>
          <a:bodyPr wrap="none" rtlCol="0">
            <a:spAutoFit/>
          </a:bodyPr>
          <a:lstStyle/>
          <a:p>
            <a:r>
              <a:rPr lang="en-US" sz="2400" b="1" dirty="0" smtClean="0">
                <a:solidFill>
                  <a:schemeClr val="tx2"/>
                </a:solidFill>
                <a:latin typeface="+mn-lt"/>
              </a:rPr>
              <a:t>Light tracing</a:t>
            </a:r>
            <a:endParaRPr lang="cs-CZ" sz="2400" b="1" dirty="0" smtClean="0">
              <a:solidFill>
                <a:schemeClr val="tx2"/>
              </a:solidFill>
              <a:latin typeface="+mn-lt"/>
            </a:endParaRPr>
          </a:p>
        </p:txBody>
      </p:sp>
      <p:sp>
        <p:nvSpPr>
          <p:cNvPr id="55" name="TextovéPole 54"/>
          <p:cNvSpPr txBox="1"/>
          <p:nvPr/>
        </p:nvSpPr>
        <p:spPr>
          <a:xfrm>
            <a:off x="6672000" y="2093947"/>
            <a:ext cx="2265364" cy="830997"/>
          </a:xfrm>
          <a:prstGeom prst="rect">
            <a:avLst/>
          </a:prstGeom>
          <a:noFill/>
        </p:spPr>
        <p:txBody>
          <a:bodyPr wrap="none" rtlCol="0">
            <a:spAutoFit/>
          </a:bodyPr>
          <a:lstStyle/>
          <a:p>
            <a:pPr algn="ctr"/>
            <a:r>
              <a:rPr lang="en-US" sz="2400" b="1" dirty="0" smtClean="0">
                <a:solidFill>
                  <a:schemeClr val="tx2"/>
                </a:solidFill>
                <a:latin typeface="+mn-lt"/>
              </a:rPr>
              <a:t>Bidirectional</a:t>
            </a:r>
            <a:br>
              <a:rPr lang="en-US" sz="2400" b="1" dirty="0" smtClean="0">
                <a:solidFill>
                  <a:schemeClr val="tx2"/>
                </a:solidFill>
                <a:latin typeface="+mn-lt"/>
              </a:rPr>
            </a:br>
            <a:r>
              <a:rPr lang="en-US" sz="2400" b="1" dirty="0" smtClean="0">
                <a:solidFill>
                  <a:schemeClr val="tx2"/>
                </a:solidFill>
                <a:latin typeface="+mn-lt"/>
              </a:rPr>
              <a:t>path tracing</a:t>
            </a:r>
            <a:endParaRPr lang="cs-CZ" sz="2400" b="1" dirty="0" smtClean="0">
              <a:solidFill>
                <a:schemeClr val="tx2"/>
              </a:solidFill>
              <a:latin typeface="+mn-lt"/>
            </a:endParaRPr>
          </a:p>
        </p:txBody>
      </p:sp>
      <p:sp>
        <p:nvSpPr>
          <p:cNvPr id="56" name="Zástupný symbol pro číslo snímku 55"/>
          <p:cNvSpPr>
            <a:spLocks noGrp="1"/>
          </p:cNvSpPr>
          <p:nvPr>
            <p:ph type="sldNum" sz="quarter" idx="12"/>
          </p:nvPr>
        </p:nvSpPr>
        <p:spPr/>
        <p:txBody>
          <a:bodyPr/>
          <a:lstStyle/>
          <a:p>
            <a:pPr>
              <a:defRPr/>
            </a:pPr>
            <a:fld id="{81494967-73EE-4A75-A827-47B02327E019}" type="slidenum">
              <a:rPr lang="en-US" altLang="en-US" smtClean="0"/>
              <a:pPr>
                <a:defRPr/>
              </a:pPr>
              <a:t>20</a:t>
            </a:fld>
            <a:endParaRPr lang="en-US" altLang="en-US"/>
          </a:p>
        </p:txBody>
      </p:sp>
      <p:sp>
        <p:nvSpPr>
          <p:cNvPr id="59" name="Zástupný symbol pro zápatí 58"/>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p:txBody>
          <a:bodyPr/>
          <a:lstStyle/>
          <a:p>
            <a:r>
              <a:rPr lang="en-US" dirty="0" smtClean="0"/>
              <a:t>Probability density function (PDF)</a:t>
            </a:r>
            <a:endParaRPr lang="cs-CZ" dirty="0"/>
          </a:p>
        </p:txBody>
      </p:sp>
      <p:grpSp>
        <p:nvGrpSpPr>
          <p:cNvPr id="46" name="Skupina 45"/>
          <p:cNvGrpSpPr/>
          <p:nvPr/>
        </p:nvGrpSpPr>
        <p:grpSpPr>
          <a:xfrm>
            <a:off x="2267744" y="1268760"/>
            <a:ext cx="4824536" cy="1872208"/>
            <a:chOff x="2339752" y="1844824"/>
            <a:chExt cx="4824536" cy="1872208"/>
          </a:xfrm>
        </p:grpSpPr>
        <p:sp>
          <p:nvSpPr>
            <p:cNvPr id="45" name="Obdélník 44"/>
            <p:cNvSpPr/>
            <p:nvPr/>
          </p:nvSpPr>
          <p:spPr>
            <a:xfrm>
              <a:off x="2339752" y="1844824"/>
              <a:ext cx="4824536" cy="1872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2646834" y="2070606"/>
              <a:ext cx="1292341" cy="369332"/>
            </a:xfrm>
            <a:prstGeom prst="rect">
              <a:avLst/>
            </a:prstGeom>
            <a:noFill/>
          </p:spPr>
          <p:txBody>
            <a:bodyPr wrap="none" rtlCol="0">
              <a:spAutoFit/>
            </a:bodyPr>
            <a:lstStyle/>
            <a:p>
              <a:r>
                <a:rPr lang="en-US" b="1" dirty="0" smtClean="0">
                  <a:solidFill>
                    <a:schemeClr val="tx2"/>
                  </a:solidFill>
                  <a:latin typeface="+mn-lt"/>
                </a:rPr>
                <a:t>path PDF</a:t>
              </a:r>
              <a:endParaRPr lang="cs-CZ" b="1" dirty="0" smtClean="0">
                <a:solidFill>
                  <a:schemeClr val="tx2"/>
                </a:solidFill>
                <a:latin typeface="+mn-lt"/>
              </a:endParaRPr>
            </a:p>
          </p:txBody>
        </p:sp>
        <p:graphicFrame>
          <p:nvGraphicFramePr>
            <p:cNvPr id="57346" name="Object 2"/>
            <p:cNvGraphicFramePr>
              <a:graphicFrameLocks noChangeAspect="1"/>
            </p:cNvGraphicFramePr>
            <p:nvPr/>
          </p:nvGraphicFramePr>
          <p:xfrm>
            <a:off x="2843808" y="2420888"/>
            <a:ext cx="3486150" cy="571500"/>
          </p:xfrm>
          <a:graphic>
            <a:graphicData uri="http://schemas.openxmlformats.org/presentationml/2006/ole">
              <mc:AlternateContent xmlns:mc="http://schemas.openxmlformats.org/markup-compatibility/2006">
                <mc:Choice xmlns:v="urn:schemas-microsoft-com:vml" Requires="v">
                  <p:oleObj spid="_x0000_s57943" name="Equation" r:id="rId4" imgW="1396800" imgH="228600" progId="Equation.3">
                    <p:embed/>
                  </p:oleObj>
                </mc:Choice>
                <mc:Fallback>
                  <p:oleObj name="Equation" r:id="rId4" imgW="1396800" imgH="22860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843808" y="2420888"/>
                          <a:ext cx="3486150"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 name="Přímá spojovací čára 7"/>
            <p:cNvCxnSpPr/>
            <p:nvPr/>
          </p:nvCxnSpPr>
          <p:spPr>
            <a:xfrm>
              <a:off x="2843808" y="292494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557142" y="2924944"/>
              <a:ext cx="17281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067944" y="3068960"/>
              <a:ext cx="2930610" cy="369332"/>
            </a:xfrm>
            <a:prstGeom prst="rect">
              <a:avLst/>
            </a:prstGeom>
            <a:noFill/>
          </p:spPr>
          <p:txBody>
            <a:bodyPr wrap="none" rtlCol="0">
              <a:spAutoFit/>
            </a:bodyPr>
            <a:lstStyle/>
            <a:p>
              <a:r>
                <a:rPr lang="en-US" b="1" dirty="0" smtClean="0">
                  <a:solidFill>
                    <a:schemeClr val="tx2"/>
                  </a:solidFill>
                  <a:latin typeface="+mn-lt"/>
                </a:rPr>
                <a:t>joint PDF</a:t>
              </a:r>
              <a:r>
                <a:rPr lang="en-US" dirty="0" smtClean="0">
                  <a:solidFill>
                    <a:schemeClr val="tx2"/>
                  </a:solidFill>
                  <a:latin typeface="+mn-lt"/>
                </a:rPr>
                <a:t> of path vertices</a:t>
              </a:r>
              <a:endParaRPr lang="cs-CZ" dirty="0" smtClean="0">
                <a:solidFill>
                  <a:schemeClr val="tx2"/>
                </a:solidFill>
                <a:latin typeface="+mn-lt"/>
              </a:endParaRPr>
            </a:p>
          </p:txBody>
        </p:sp>
      </p:grpSp>
      <p:sp>
        <p:nvSpPr>
          <p:cNvPr id="49" name="Rectangle 4"/>
          <p:cNvSpPr/>
          <p:nvPr/>
        </p:nvSpPr>
        <p:spPr>
          <a:xfrm>
            <a:off x="3273668" y="6115248"/>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50" name="Rectangle 5"/>
          <p:cNvSpPr/>
          <p:nvPr/>
        </p:nvSpPr>
        <p:spPr>
          <a:xfrm>
            <a:off x="4882956" y="4725144"/>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cxnSp>
        <p:nvCxnSpPr>
          <p:cNvPr id="51" name="Straight Arrow Connector 6"/>
          <p:cNvCxnSpPr>
            <a:stCxn id="52" idx="1"/>
            <a:endCxn id="60" idx="5"/>
          </p:cNvCxnSpPr>
          <p:nvPr/>
        </p:nvCxnSpPr>
        <p:spPr>
          <a:xfrm flipH="1" flipV="1">
            <a:off x="5453903" y="4900015"/>
            <a:ext cx="1369413" cy="636285"/>
          </a:xfrm>
          <a:prstGeom prst="straightConnector1">
            <a:avLst/>
          </a:prstGeom>
          <a:ln w="12700">
            <a:solidFill>
              <a:schemeClr val="tx1">
                <a:lumMod val="65000"/>
                <a:lumOff val="35000"/>
              </a:schemeClr>
            </a:solidFill>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52" name="Oval 7"/>
          <p:cNvSpPr/>
          <p:nvPr/>
        </p:nvSpPr>
        <p:spPr>
          <a:xfrm>
            <a:off x="6804248" y="551723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3" name="Sun 8"/>
          <p:cNvSpPr/>
          <p:nvPr/>
        </p:nvSpPr>
        <p:spPr>
          <a:xfrm rot="1134788">
            <a:off x="6938558" y="5363510"/>
            <a:ext cx="642942" cy="642942"/>
          </a:xfrm>
          <a:prstGeom prst="sun">
            <a:avLst/>
          </a:prstGeom>
          <a:solidFill>
            <a:srgbClr val="FFC0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cxnSp>
        <p:nvCxnSpPr>
          <p:cNvPr id="54" name="Straight Arrow Connector 9"/>
          <p:cNvCxnSpPr>
            <a:stCxn id="60" idx="3"/>
            <a:endCxn id="61" idx="7"/>
          </p:cNvCxnSpPr>
          <p:nvPr/>
        </p:nvCxnSpPr>
        <p:spPr>
          <a:xfrm flipH="1">
            <a:off x="3844615" y="4900015"/>
            <a:ext cx="1517218" cy="1165129"/>
          </a:xfrm>
          <a:prstGeom prst="straightConnector1">
            <a:avLst/>
          </a:prstGeom>
          <a:ln w="12700">
            <a:solidFill>
              <a:schemeClr val="tx1">
                <a:lumMod val="65000"/>
                <a:lumOff val="35000"/>
              </a:schemeClr>
            </a:solidFill>
            <a:prstDash val="solid"/>
            <a:tailEnd type="none"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10"/>
          <p:cNvCxnSpPr>
            <a:stCxn id="61" idx="1"/>
            <a:endCxn id="56" idx="5"/>
          </p:cNvCxnSpPr>
          <p:nvPr/>
        </p:nvCxnSpPr>
        <p:spPr>
          <a:xfrm flipH="1" flipV="1">
            <a:off x="2320684" y="5210132"/>
            <a:ext cx="1431861" cy="855012"/>
          </a:xfrm>
          <a:prstGeom prst="straightConnector1">
            <a:avLst/>
          </a:prstGeom>
          <a:ln w="12700">
            <a:solidFill>
              <a:schemeClr val="tx1">
                <a:lumMod val="65000"/>
                <a:lumOff val="35000"/>
              </a:schemeClr>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56" name="Oval 11"/>
          <p:cNvSpPr/>
          <p:nvPr/>
        </p:nvSpPr>
        <p:spPr>
          <a:xfrm>
            <a:off x="2209546" y="509899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57" name="Group 12"/>
          <p:cNvGrpSpPr/>
          <p:nvPr/>
        </p:nvGrpSpPr>
        <p:grpSpPr>
          <a:xfrm rot="21283642">
            <a:off x="1737382" y="4857759"/>
            <a:ext cx="410270" cy="298378"/>
            <a:chOff x="3192789" y="1005143"/>
            <a:chExt cx="785815" cy="571503"/>
          </a:xfrm>
        </p:grpSpPr>
        <p:sp>
          <p:nvSpPr>
            <p:cNvPr id="58" name="Isosceles Triangle 13"/>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59" name="Rectangle 14"/>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60" name="Oval 15"/>
          <p:cNvSpPr/>
          <p:nvPr/>
        </p:nvSpPr>
        <p:spPr>
          <a:xfrm>
            <a:off x="5342765" y="4788879"/>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1" name="Oval 16"/>
          <p:cNvSpPr/>
          <p:nvPr/>
        </p:nvSpPr>
        <p:spPr>
          <a:xfrm>
            <a:off x="3733477" y="604607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62" name="Object 4"/>
          <p:cNvGraphicFramePr>
            <a:graphicFrameLocks noChangeAspect="1"/>
          </p:cNvGraphicFramePr>
          <p:nvPr/>
        </p:nvGraphicFramePr>
        <p:xfrm>
          <a:off x="6487641" y="5464274"/>
          <a:ext cx="411162" cy="568325"/>
        </p:xfrm>
        <a:graphic>
          <a:graphicData uri="http://schemas.openxmlformats.org/presentationml/2006/ole">
            <mc:AlternateContent xmlns:mc="http://schemas.openxmlformats.org/markup-compatibility/2006">
              <mc:Choice xmlns:v="urn:schemas-microsoft-com:vml" Requires="v">
                <p:oleObj spid="_x0000_s57944" name="Rovnice" r:id="rId6" imgW="164880" imgH="228600" progId="Equation.3">
                  <p:embed/>
                </p:oleObj>
              </mc:Choice>
              <mc:Fallback>
                <p:oleObj name="Rovnice" r:id="rId6" imgW="164880" imgH="228600" progId="Equation.3">
                  <p:embed/>
                  <p:pic>
                    <p:nvPicPr>
                      <p:cNvPr id="0" name="Picture 15"/>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6487641" y="5464274"/>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3" name="Object 5"/>
          <p:cNvGraphicFramePr>
            <a:graphicFrameLocks noChangeAspect="1"/>
          </p:cNvGraphicFramePr>
          <p:nvPr/>
        </p:nvGraphicFramePr>
        <p:xfrm>
          <a:off x="5295503" y="4793208"/>
          <a:ext cx="381000" cy="536575"/>
        </p:xfrm>
        <a:graphic>
          <a:graphicData uri="http://schemas.openxmlformats.org/presentationml/2006/ole">
            <mc:AlternateContent xmlns:mc="http://schemas.openxmlformats.org/markup-compatibility/2006">
              <mc:Choice xmlns:v="urn:schemas-microsoft-com:vml" Requires="v">
                <p:oleObj spid="_x0000_s57945" name="Rovnice" r:id="rId8" imgW="152280" imgH="215640" progId="Equation.3">
                  <p:embed/>
                </p:oleObj>
              </mc:Choice>
              <mc:Fallback>
                <p:oleObj name="Rovnice" r:id="rId8" imgW="152280" imgH="215640" progId="Equation.3">
                  <p:embed/>
                  <p:pic>
                    <p:nvPicPr>
                      <p:cNvPr id="0" name="Picture 16"/>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295503" y="4793208"/>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4" name="Object 6"/>
          <p:cNvGraphicFramePr>
            <a:graphicFrameLocks noChangeAspect="1"/>
          </p:cNvGraphicFramePr>
          <p:nvPr/>
        </p:nvGraphicFramePr>
        <p:xfrm>
          <a:off x="3594299" y="5511899"/>
          <a:ext cx="411162" cy="536575"/>
        </p:xfrm>
        <a:graphic>
          <a:graphicData uri="http://schemas.openxmlformats.org/presentationml/2006/ole">
            <mc:AlternateContent xmlns:mc="http://schemas.openxmlformats.org/markup-compatibility/2006">
              <mc:Choice xmlns:v="urn:schemas-microsoft-com:vml" Requires="v">
                <p:oleObj spid="_x0000_s57946" name="Rovnice" r:id="rId10" imgW="164880" imgH="215640" progId="Equation.3">
                  <p:embed/>
                </p:oleObj>
              </mc:Choice>
              <mc:Fallback>
                <p:oleObj name="Rovnice" r:id="rId10" imgW="164880" imgH="215640" progId="Equation.3">
                  <p:embed/>
                  <p:pic>
                    <p:nvPicPr>
                      <p:cNvPr id="0" name="Picture 17"/>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3594299" y="5511899"/>
                        <a:ext cx="411162"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5" name="Object 7"/>
          <p:cNvGraphicFramePr>
            <a:graphicFrameLocks noChangeAspect="1"/>
          </p:cNvGraphicFramePr>
          <p:nvPr/>
        </p:nvGraphicFramePr>
        <p:xfrm>
          <a:off x="1998762" y="5092923"/>
          <a:ext cx="411163" cy="568325"/>
        </p:xfrm>
        <a:graphic>
          <a:graphicData uri="http://schemas.openxmlformats.org/presentationml/2006/ole">
            <mc:AlternateContent xmlns:mc="http://schemas.openxmlformats.org/markup-compatibility/2006">
              <mc:Choice xmlns:v="urn:schemas-microsoft-com:vml" Requires="v">
                <p:oleObj spid="_x0000_s57947" name="Rovnice" r:id="rId12" imgW="164880" imgH="228600" progId="Equation.3">
                  <p:embed/>
                </p:oleObj>
              </mc:Choice>
              <mc:Fallback>
                <p:oleObj name="Rovnice" r:id="rId12" imgW="164880" imgH="228600" progId="Equation.3">
                  <p:embed/>
                  <p:pic>
                    <p:nvPicPr>
                      <p:cNvPr id="0" name="Picture 18"/>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1998762" y="5092923"/>
                        <a:ext cx="411163"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9" name="Zástupný symbol pro číslo snímku 28"/>
          <p:cNvSpPr>
            <a:spLocks noGrp="1"/>
          </p:cNvSpPr>
          <p:nvPr>
            <p:ph type="sldNum" sz="quarter" idx="12"/>
          </p:nvPr>
        </p:nvSpPr>
        <p:spPr/>
        <p:txBody>
          <a:bodyPr/>
          <a:lstStyle/>
          <a:p>
            <a:pPr>
              <a:defRPr/>
            </a:pPr>
            <a:fld id="{81494967-73EE-4A75-A827-47B02327E019}" type="slidenum">
              <a:rPr lang="en-US" altLang="en-US" smtClean="0"/>
              <a:pPr>
                <a:defRPr/>
              </a:pPr>
              <a:t>21</a:t>
            </a:fld>
            <a:endParaRPr lang="en-US" altLang="en-US"/>
          </a:p>
        </p:txBody>
      </p:sp>
      <p:sp>
        <p:nvSpPr>
          <p:cNvPr id="32" name="Zástupný symbol pro zápatí 31"/>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1705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p:txBody>
          <a:bodyPr/>
          <a:lstStyle/>
          <a:p>
            <a:r>
              <a:rPr lang="en-US" dirty="0" smtClean="0"/>
              <a:t>Probability density function (PDF)</a:t>
            </a:r>
            <a:endParaRPr lang="cs-CZ" dirty="0"/>
          </a:p>
        </p:txBody>
      </p:sp>
      <p:grpSp>
        <p:nvGrpSpPr>
          <p:cNvPr id="3" name="Skupina 45"/>
          <p:cNvGrpSpPr/>
          <p:nvPr/>
        </p:nvGrpSpPr>
        <p:grpSpPr>
          <a:xfrm>
            <a:off x="2574826" y="1494542"/>
            <a:ext cx="4351720" cy="1367686"/>
            <a:chOff x="2646834" y="2070606"/>
            <a:chExt cx="4351720" cy="1367686"/>
          </a:xfrm>
        </p:grpSpPr>
        <p:sp>
          <p:nvSpPr>
            <p:cNvPr id="6" name="TextovéPole 5"/>
            <p:cNvSpPr txBox="1"/>
            <p:nvPr/>
          </p:nvSpPr>
          <p:spPr>
            <a:xfrm>
              <a:off x="2646834" y="2070606"/>
              <a:ext cx="1292341" cy="369332"/>
            </a:xfrm>
            <a:prstGeom prst="rect">
              <a:avLst/>
            </a:prstGeom>
            <a:noFill/>
          </p:spPr>
          <p:txBody>
            <a:bodyPr wrap="none" rtlCol="0">
              <a:spAutoFit/>
            </a:bodyPr>
            <a:lstStyle/>
            <a:p>
              <a:r>
                <a:rPr lang="en-US" b="1" dirty="0" smtClean="0">
                  <a:solidFill>
                    <a:schemeClr val="tx2"/>
                  </a:solidFill>
                  <a:latin typeface="+mn-lt"/>
                </a:rPr>
                <a:t>path PDF</a:t>
              </a:r>
              <a:endParaRPr lang="cs-CZ" b="1" dirty="0" smtClean="0">
                <a:solidFill>
                  <a:schemeClr val="tx2"/>
                </a:solidFill>
                <a:latin typeface="+mn-lt"/>
              </a:endParaRPr>
            </a:p>
          </p:txBody>
        </p:sp>
        <p:graphicFrame>
          <p:nvGraphicFramePr>
            <p:cNvPr id="57346" name="Object 2"/>
            <p:cNvGraphicFramePr>
              <a:graphicFrameLocks noChangeAspect="1"/>
            </p:cNvGraphicFramePr>
            <p:nvPr/>
          </p:nvGraphicFramePr>
          <p:xfrm>
            <a:off x="2843808" y="2420888"/>
            <a:ext cx="3486150" cy="571500"/>
          </p:xfrm>
          <a:graphic>
            <a:graphicData uri="http://schemas.openxmlformats.org/presentationml/2006/ole">
              <mc:AlternateContent xmlns:mc="http://schemas.openxmlformats.org/markup-compatibility/2006">
                <mc:Choice xmlns:v="urn:schemas-microsoft-com:vml" Requires="v">
                  <p:oleObj spid="_x0000_s58961" name="Equation" r:id="rId4" imgW="1396800" imgH="228600" progId="Equation.3">
                    <p:embed/>
                  </p:oleObj>
                </mc:Choice>
                <mc:Fallback>
                  <p:oleObj name="Equation" r:id="rId4" imgW="1396800" imgH="22860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843808" y="2420888"/>
                          <a:ext cx="3486150"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 name="Přímá spojovací čára 7"/>
            <p:cNvCxnSpPr/>
            <p:nvPr/>
          </p:nvCxnSpPr>
          <p:spPr>
            <a:xfrm>
              <a:off x="2843808" y="292494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557142" y="2924944"/>
              <a:ext cx="17281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067944" y="3068960"/>
              <a:ext cx="2930610" cy="369332"/>
            </a:xfrm>
            <a:prstGeom prst="rect">
              <a:avLst/>
            </a:prstGeom>
            <a:noFill/>
          </p:spPr>
          <p:txBody>
            <a:bodyPr wrap="none" rtlCol="0">
              <a:spAutoFit/>
            </a:bodyPr>
            <a:lstStyle/>
            <a:p>
              <a:r>
                <a:rPr lang="en-US" b="1" dirty="0" smtClean="0">
                  <a:solidFill>
                    <a:schemeClr val="tx2"/>
                  </a:solidFill>
                  <a:latin typeface="+mn-lt"/>
                </a:rPr>
                <a:t>joint PDF</a:t>
              </a:r>
              <a:r>
                <a:rPr lang="en-US" dirty="0" smtClean="0">
                  <a:solidFill>
                    <a:schemeClr val="tx2"/>
                  </a:solidFill>
                  <a:latin typeface="+mn-lt"/>
                </a:rPr>
                <a:t> of path vertices</a:t>
              </a:r>
              <a:endParaRPr lang="cs-CZ" dirty="0" smtClean="0">
                <a:solidFill>
                  <a:schemeClr val="tx2"/>
                </a:solidFill>
                <a:latin typeface="+mn-lt"/>
              </a:endParaRPr>
            </a:p>
          </p:txBody>
        </p:sp>
      </p:grpSp>
      <p:sp>
        <p:nvSpPr>
          <p:cNvPr id="33" name="Rectangle 4"/>
          <p:cNvSpPr/>
          <p:nvPr/>
        </p:nvSpPr>
        <p:spPr>
          <a:xfrm>
            <a:off x="3273668" y="6115248"/>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34" name="Rectangle 5"/>
          <p:cNvSpPr/>
          <p:nvPr/>
        </p:nvSpPr>
        <p:spPr>
          <a:xfrm>
            <a:off x="4882956" y="4725144"/>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cxnSp>
        <p:nvCxnSpPr>
          <p:cNvPr id="35" name="Straight Arrow Connector 6"/>
          <p:cNvCxnSpPr>
            <a:stCxn id="36" idx="1"/>
            <a:endCxn id="44" idx="5"/>
          </p:cNvCxnSpPr>
          <p:nvPr/>
        </p:nvCxnSpPr>
        <p:spPr>
          <a:xfrm flipH="1" flipV="1">
            <a:off x="5453903" y="4900015"/>
            <a:ext cx="1369413" cy="636285"/>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6" name="Oval 7"/>
          <p:cNvSpPr/>
          <p:nvPr/>
        </p:nvSpPr>
        <p:spPr>
          <a:xfrm>
            <a:off x="6804248" y="551723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7" name="Sun 8"/>
          <p:cNvSpPr/>
          <p:nvPr/>
        </p:nvSpPr>
        <p:spPr>
          <a:xfrm rot="1134788">
            <a:off x="6938558" y="5363510"/>
            <a:ext cx="642942" cy="642942"/>
          </a:xfrm>
          <a:prstGeom prst="sun">
            <a:avLst/>
          </a:prstGeom>
          <a:solidFill>
            <a:srgbClr val="FFC0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cxnSp>
        <p:nvCxnSpPr>
          <p:cNvPr id="38" name="Straight Arrow Connector 9"/>
          <p:cNvCxnSpPr>
            <a:stCxn id="44" idx="3"/>
            <a:endCxn id="46" idx="7"/>
          </p:cNvCxnSpPr>
          <p:nvPr/>
        </p:nvCxnSpPr>
        <p:spPr>
          <a:xfrm flipH="1">
            <a:off x="3844615" y="4900015"/>
            <a:ext cx="1517218" cy="1165129"/>
          </a:xfrm>
          <a:prstGeom prst="straightConnector1">
            <a:avLst/>
          </a:prstGeom>
          <a:ln w="12700">
            <a:solidFill>
              <a:schemeClr val="tx1">
                <a:lumMod val="65000"/>
                <a:lumOff val="35000"/>
              </a:schemeClr>
            </a:solidFill>
            <a:prstDash val="dash"/>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10"/>
          <p:cNvCxnSpPr>
            <a:stCxn id="46" idx="1"/>
            <a:endCxn id="40" idx="5"/>
          </p:cNvCxnSpPr>
          <p:nvPr/>
        </p:nvCxnSpPr>
        <p:spPr>
          <a:xfrm flipH="1" flipV="1">
            <a:off x="2320684" y="5210132"/>
            <a:ext cx="1431861" cy="855012"/>
          </a:xfrm>
          <a:prstGeom prst="straightConnector1">
            <a:avLst/>
          </a:prstGeom>
          <a:ln w="12700">
            <a:solidFill>
              <a:schemeClr val="tx1">
                <a:lumMod val="65000"/>
                <a:lumOff val="35000"/>
              </a:schemeClr>
            </a:solidFill>
            <a:prstDash val="dash"/>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40" name="Oval 11"/>
          <p:cNvSpPr/>
          <p:nvPr/>
        </p:nvSpPr>
        <p:spPr>
          <a:xfrm>
            <a:off x="2209546" y="509899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41" name="Group 12"/>
          <p:cNvGrpSpPr/>
          <p:nvPr/>
        </p:nvGrpSpPr>
        <p:grpSpPr>
          <a:xfrm rot="21283642">
            <a:off x="1737382" y="4857759"/>
            <a:ext cx="410270" cy="298378"/>
            <a:chOff x="3192789" y="1005143"/>
            <a:chExt cx="785815" cy="571503"/>
          </a:xfrm>
        </p:grpSpPr>
        <p:sp>
          <p:nvSpPr>
            <p:cNvPr id="42" name="Isosceles Triangle 13"/>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43" name="Rectangle 14"/>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44" name="Oval 15"/>
          <p:cNvSpPr/>
          <p:nvPr/>
        </p:nvSpPr>
        <p:spPr>
          <a:xfrm>
            <a:off x="5342765" y="4788879"/>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6" name="Oval 16"/>
          <p:cNvSpPr/>
          <p:nvPr/>
        </p:nvSpPr>
        <p:spPr>
          <a:xfrm>
            <a:off x="3733477" y="604607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49" name="Object 4"/>
          <p:cNvGraphicFramePr>
            <a:graphicFrameLocks noChangeAspect="1"/>
          </p:cNvGraphicFramePr>
          <p:nvPr/>
        </p:nvGraphicFramePr>
        <p:xfrm>
          <a:off x="6487641" y="5464274"/>
          <a:ext cx="411162" cy="568325"/>
        </p:xfrm>
        <a:graphic>
          <a:graphicData uri="http://schemas.openxmlformats.org/presentationml/2006/ole">
            <mc:AlternateContent xmlns:mc="http://schemas.openxmlformats.org/markup-compatibility/2006">
              <mc:Choice xmlns:v="urn:schemas-microsoft-com:vml" Requires="v">
                <p:oleObj spid="_x0000_s58962" name="Rovnice" r:id="rId6" imgW="164880" imgH="228600" progId="Equation.3">
                  <p:embed/>
                </p:oleObj>
              </mc:Choice>
              <mc:Fallback>
                <p:oleObj name="Rovnice" r:id="rId6" imgW="164880" imgH="228600" progId="Equation.3">
                  <p:embed/>
                  <p:pic>
                    <p:nvPicPr>
                      <p:cNvPr id="0" name="Picture 9"/>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6487641" y="5464274"/>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0" name="Object 5"/>
          <p:cNvGraphicFramePr>
            <a:graphicFrameLocks noChangeAspect="1"/>
          </p:cNvGraphicFramePr>
          <p:nvPr/>
        </p:nvGraphicFramePr>
        <p:xfrm>
          <a:off x="5295503" y="4793208"/>
          <a:ext cx="381000" cy="536575"/>
        </p:xfrm>
        <a:graphic>
          <a:graphicData uri="http://schemas.openxmlformats.org/presentationml/2006/ole">
            <mc:AlternateContent xmlns:mc="http://schemas.openxmlformats.org/markup-compatibility/2006">
              <mc:Choice xmlns:v="urn:schemas-microsoft-com:vml" Requires="v">
                <p:oleObj spid="_x0000_s58963" name="Rovnice" r:id="rId8" imgW="152280" imgH="215640" progId="Equation.3">
                  <p:embed/>
                </p:oleObj>
              </mc:Choice>
              <mc:Fallback>
                <p:oleObj name="Rovnice" r:id="rId8" imgW="152280" imgH="215640" progId="Equation.3">
                  <p:embed/>
                  <p:pic>
                    <p:nvPicPr>
                      <p:cNvPr id="0" name="Picture 10"/>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295503" y="4793208"/>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1" name="Object 6"/>
          <p:cNvGraphicFramePr>
            <a:graphicFrameLocks noChangeAspect="1"/>
          </p:cNvGraphicFramePr>
          <p:nvPr/>
        </p:nvGraphicFramePr>
        <p:xfrm>
          <a:off x="3594299" y="5511899"/>
          <a:ext cx="411162" cy="536575"/>
        </p:xfrm>
        <a:graphic>
          <a:graphicData uri="http://schemas.openxmlformats.org/presentationml/2006/ole">
            <mc:AlternateContent xmlns:mc="http://schemas.openxmlformats.org/markup-compatibility/2006">
              <mc:Choice xmlns:v="urn:schemas-microsoft-com:vml" Requires="v">
                <p:oleObj spid="_x0000_s58964" name="Rovnice" r:id="rId10" imgW="164880" imgH="215640" progId="Equation.3">
                  <p:embed/>
                </p:oleObj>
              </mc:Choice>
              <mc:Fallback>
                <p:oleObj name="Rovnice" r:id="rId10" imgW="164880" imgH="215640" progId="Equation.3">
                  <p:embed/>
                  <p:pic>
                    <p:nvPicPr>
                      <p:cNvPr id="0" name="Picture 11"/>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3594299" y="5511899"/>
                        <a:ext cx="411162"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2" name="Object 7"/>
          <p:cNvGraphicFramePr>
            <a:graphicFrameLocks noChangeAspect="1"/>
          </p:cNvGraphicFramePr>
          <p:nvPr/>
        </p:nvGraphicFramePr>
        <p:xfrm>
          <a:off x="1998762" y="5092923"/>
          <a:ext cx="411163" cy="568325"/>
        </p:xfrm>
        <a:graphic>
          <a:graphicData uri="http://schemas.openxmlformats.org/presentationml/2006/ole">
            <mc:AlternateContent xmlns:mc="http://schemas.openxmlformats.org/markup-compatibility/2006">
              <mc:Choice xmlns:v="urn:schemas-microsoft-com:vml" Requires="v">
                <p:oleObj spid="_x0000_s58965" name="Rovnice" r:id="rId12" imgW="164880" imgH="228600" progId="Equation.3">
                  <p:embed/>
                </p:oleObj>
              </mc:Choice>
              <mc:Fallback>
                <p:oleObj name="Rovnice" r:id="rId12" imgW="164880" imgH="228600" progId="Equation.3">
                  <p:embed/>
                  <p:pic>
                    <p:nvPicPr>
                      <p:cNvPr id="0" name="Picture 12"/>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1998762" y="5092923"/>
                        <a:ext cx="411163"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8" name="Zástupný symbol pro číslo snímku 27"/>
          <p:cNvSpPr>
            <a:spLocks noGrp="1"/>
          </p:cNvSpPr>
          <p:nvPr>
            <p:ph type="sldNum" sz="quarter" idx="12"/>
          </p:nvPr>
        </p:nvSpPr>
        <p:spPr/>
        <p:txBody>
          <a:bodyPr/>
          <a:lstStyle/>
          <a:p>
            <a:pPr>
              <a:defRPr/>
            </a:pPr>
            <a:fld id="{81494967-73EE-4A75-A827-47B02327E019}" type="slidenum">
              <a:rPr lang="en-US" altLang="en-US" smtClean="0"/>
              <a:pPr>
                <a:defRPr/>
              </a:pPr>
              <a:t>22</a:t>
            </a:fld>
            <a:endParaRPr lang="en-US" altLang="en-US"/>
          </a:p>
        </p:txBody>
      </p:sp>
      <p:sp>
        <p:nvSpPr>
          <p:cNvPr id="31" name="Zástupný symbol pro zápatí 30"/>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1705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44444E-6 2.22222E-6 L -0.20868 2.22222E-6 " pathEditMode="relative" rAng="0" ptsTypes="AA">
                                      <p:cBhvr>
                                        <p:cTn id="6" dur="500" fill="hold"/>
                                        <p:tgtEl>
                                          <p:spTgt spid="3"/>
                                        </p:tgtEl>
                                        <p:attrNameLst>
                                          <p:attrName>ppt_x</p:attrName>
                                          <p:attrName>ppt_y</p:attrName>
                                        </p:attrNameLst>
                                      </p:cBhvr>
                                      <p:rCtr x="-1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p:txBody>
          <a:bodyPr/>
          <a:lstStyle/>
          <a:p>
            <a:r>
              <a:rPr lang="en-US" dirty="0" smtClean="0"/>
              <a:t>Probability density function (PDF)</a:t>
            </a:r>
            <a:endParaRPr lang="cs-CZ" dirty="0"/>
          </a:p>
        </p:txBody>
      </p:sp>
      <p:grpSp>
        <p:nvGrpSpPr>
          <p:cNvPr id="3" name="Skupina 45"/>
          <p:cNvGrpSpPr/>
          <p:nvPr/>
        </p:nvGrpSpPr>
        <p:grpSpPr>
          <a:xfrm>
            <a:off x="664518" y="1494542"/>
            <a:ext cx="4351720" cy="1367686"/>
            <a:chOff x="2646834" y="2070606"/>
            <a:chExt cx="4351720" cy="1367686"/>
          </a:xfrm>
        </p:grpSpPr>
        <p:sp>
          <p:nvSpPr>
            <p:cNvPr id="6" name="TextovéPole 5"/>
            <p:cNvSpPr txBox="1"/>
            <p:nvPr/>
          </p:nvSpPr>
          <p:spPr>
            <a:xfrm>
              <a:off x="2646834" y="2070606"/>
              <a:ext cx="1292341" cy="369332"/>
            </a:xfrm>
            <a:prstGeom prst="rect">
              <a:avLst/>
            </a:prstGeom>
            <a:noFill/>
          </p:spPr>
          <p:txBody>
            <a:bodyPr wrap="none" rtlCol="0">
              <a:spAutoFit/>
            </a:bodyPr>
            <a:lstStyle/>
            <a:p>
              <a:r>
                <a:rPr lang="en-US" b="1" dirty="0" smtClean="0">
                  <a:solidFill>
                    <a:schemeClr val="tx2"/>
                  </a:solidFill>
                  <a:latin typeface="+mn-lt"/>
                </a:rPr>
                <a:t>path PDF</a:t>
              </a:r>
              <a:endParaRPr lang="cs-CZ" b="1" dirty="0" smtClean="0">
                <a:solidFill>
                  <a:schemeClr val="tx2"/>
                </a:solidFill>
                <a:latin typeface="+mn-lt"/>
              </a:endParaRPr>
            </a:p>
          </p:txBody>
        </p:sp>
        <p:graphicFrame>
          <p:nvGraphicFramePr>
            <p:cNvPr id="57346" name="Object 2"/>
            <p:cNvGraphicFramePr>
              <a:graphicFrameLocks noChangeAspect="1"/>
            </p:cNvGraphicFramePr>
            <p:nvPr/>
          </p:nvGraphicFramePr>
          <p:xfrm>
            <a:off x="2843808" y="2420888"/>
            <a:ext cx="3486150" cy="571500"/>
          </p:xfrm>
          <a:graphic>
            <a:graphicData uri="http://schemas.openxmlformats.org/presentationml/2006/ole">
              <mc:AlternateContent xmlns:mc="http://schemas.openxmlformats.org/markup-compatibility/2006">
                <mc:Choice xmlns:v="urn:schemas-microsoft-com:vml" Requires="v">
                  <p:oleObj spid="_x0000_s188568" name="Equation" r:id="rId4" imgW="1396800" imgH="228600" progId="Equation.3">
                    <p:embed/>
                  </p:oleObj>
                </mc:Choice>
                <mc:Fallback>
                  <p:oleObj name="Equation" r:id="rId4" imgW="1396800" imgH="22860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843808" y="2420888"/>
                          <a:ext cx="3486150"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 name="Přímá spojovací čára 7"/>
            <p:cNvCxnSpPr/>
            <p:nvPr/>
          </p:nvCxnSpPr>
          <p:spPr>
            <a:xfrm>
              <a:off x="2843808" y="292494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557142" y="2924944"/>
              <a:ext cx="17281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067944" y="3068960"/>
              <a:ext cx="2930610" cy="369332"/>
            </a:xfrm>
            <a:prstGeom prst="rect">
              <a:avLst/>
            </a:prstGeom>
            <a:noFill/>
          </p:spPr>
          <p:txBody>
            <a:bodyPr wrap="none" rtlCol="0">
              <a:spAutoFit/>
            </a:bodyPr>
            <a:lstStyle/>
            <a:p>
              <a:r>
                <a:rPr lang="en-US" b="1" dirty="0" smtClean="0">
                  <a:solidFill>
                    <a:schemeClr val="tx2"/>
                  </a:solidFill>
                  <a:latin typeface="+mn-lt"/>
                </a:rPr>
                <a:t>joint PDF</a:t>
              </a:r>
              <a:r>
                <a:rPr lang="en-US" dirty="0" smtClean="0">
                  <a:solidFill>
                    <a:schemeClr val="tx2"/>
                  </a:solidFill>
                  <a:latin typeface="+mn-lt"/>
                </a:rPr>
                <a:t> of path vertices</a:t>
              </a:r>
              <a:endParaRPr lang="cs-CZ" dirty="0" smtClean="0">
                <a:solidFill>
                  <a:schemeClr val="tx2"/>
                </a:solidFill>
                <a:latin typeface="+mn-lt"/>
              </a:endParaRPr>
            </a:p>
          </p:txBody>
        </p:sp>
      </p:grpSp>
      <p:graphicFrame>
        <p:nvGraphicFramePr>
          <p:cNvPr id="32" name="Object 2"/>
          <p:cNvGraphicFramePr>
            <a:graphicFrameLocks noChangeAspect="1"/>
          </p:cNvGraphicFramePr>
          <p:nvPr/>
        </p:nvGraphicFramePr>
        <p:xfrm>
          <a:off x="4860032" y="2008337"/>
          <a:ext cx="317500" cy="254000"/>
        </p:xfrm>
        <a:graphic>
          <a:graphicData uri="http://schemas.openxmlformats.org/presentationml/2006/ole">
            <mc:AlternateContent xmlns:mc="http://schemas.openxmlformats.org/markup-compatibility/2006">
              <mc:Choice xmlns:v="urn:schemas-microsoft-com:vml" Requires="v">
                <p:oleObj spid="_x0000_s188569" name="Equation" r:id="rId6" imgW="126720" imgH="101520" progId="Equation.3">
                  <p:embed/>
                </p:oleObj>
              </mc:Choice>
              <mc:Fallback>
                <p:oleObj name="Equation" r:id="rId6" imgW="126720" imgH="101520" progId="Equation.3">
                  <p:embed/>
                  <p:pic>
                    <p:nvPicPr>
                      <p:cNvPr id="0" name="Picture 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860032" y="2008337"/>
                        <a:ext cx="317500" cy="254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3" name="Rectangle 4"/>
          <p:cNvSpPr/>
          <p:nvPr/>
        </p:nvSpPr>
        <p:spPr>
          <a:xfrm>
            <a:off x="3273668" y="6115248"/>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34" name="Rectangle 5"/>
          <p:cNvSpPr/>
          <p:nvPr/>
        </p:nvSpPr>
        <p:spPr>
          <a:xfrm>
            <a:off x="4882956" y="4725144"/>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cxnSp>
        <p:nvCxnSpPr>
          <p:cNvPr id="35" name="Straight Arrow Connector 6"/>
          <p:cNvCxnSpPr>
            <a:stCxn id="36" idx="1"/>
            <a:endCxn id="44" idx="5"/>
          </p:cNvCxnSpPr>
          <p:nvPr/>
        </p:nvCxnSpPr>
        <p:spPr>
          <a:xfrm flipH="1" flipV="1">
            <a:off x="5453903" y="4900015"/>
            <a:ext cx="1369413" cy="636285"/>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6" name="Oval 7"/>
          <p:cNvSpPr/>
          <p:nvPr/>
        </p:nvSpPr>
        <p:spPr>
          <a:xfrm>
            <a:off x="6804248" y="551723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7" name="Sun 8"/>
          <p:cNvSpPr/>
          <p:nvPr/>
        </p:nvSpPr>
        <p:spPr>
          <a:xfrm rot="1134788">
            <a:off x="6938558" y="5363510"/>
            <a:ext cx="642942" cy="642942"/>
          </a:xfrm>
          <a:prstGeom prst="sun">
            <a:avLst/>
          </a:prstGeom>
          <a:solidFill>
            <a:srgbClr val="FFC0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cxnSp>
        <p:nvCxnSpPr>
          <p:cNvPr id="38" name="Straight Arrow Connector 9"/>
          <p:cNvCxnSpPr>
            <a:stCxn id="44" idx="3"/>
            <a:endCxn id="46" idx="7"/>
          </p:cNvCxnSpPr>
          <p:nvPr/>
        </p:nvCxnSpPr>
        <p:spPr>
          <a:xfrm flipH="1">
            <a:off x="3844615" y="4900015"/>
            <a:ext cx="1517218" cy="1165129"/>
          </a:xfrm>
          <a:prstGeom prst="straightConnector1">
            <a:avLst/>
          </a:prstGeom>
          <a:ln w="12700">
            <a:solidFill>
              <a:schemeClr val="tx1">
                <a:lumMod val="65000"/>
                <a:lumOff val="35000"/>
              </a:schemeClr>
            </a:solidFill>
            <a:prstDash val="dash"/>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10"/>
          <p:cNvCxnSpPr>
            <a:stCxn id="46" idx="1"/>
            <a:endCxn id="40" idx="5"/>
          </p:cNvCxnSpPr>
          <p:nvPr/>
        </p:nvCxnSpPr>
        <p:spPr>
          <a:xfrm flipH="1" flipV="1">
            <a:off x="2320684" y="5210132"/>
            <a:ext cx="1431861" cy="855012"/>
          </a:xfrm>
          <a:prstGeom prst="straightConnector1">
            <a:avLst/>
          </a:prstGeom>
          <a:ln w="12700">
            <a:solidFill>
              <a:schemeClr val="tx1">
                <a:lumMod val="65000"/>
                <a:lumOff val="35000"/>
              </a:schemeClr>
            </a:solidFill>
            <a:prstDash val="dash"/>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40" name="Oval 11"/>
          <p:cNvSpPr/>
          <p:nvPr/>
        </p:nvSpPr>
        <p:spPr>
          <a:xfrm>
            <a:off x="2209546" y="509899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7" name="Group 12"/>
          <p:cNvGrpSpPr/>
          <p:nvPr/>
        </p:nvGrpSpPr>
        <p:grpSpPr>
          <a:xfrm rot="21283642">
            <a:off x="1737382" y="4857759"/>
            <a:ext cx="410270" cy="298378"/>
            <a:chOff x="3192789" y="1005143"/>
            <a:chExt cx="785815" cy="571503"/>
          </a:xfrm>
        </p:grpSpPr>
        <p:sp>
          <p:nvSpPr>
            <p:cNvPr id="42" name="Isosceles Triangle 13"/>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43" name="Rectangle 14"/>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44" name="Oval 15"/>
          <p:cNvSpPr/>
          <p:nvPr/>
        </p:nvSpPr>
        <p:spPr>
          <a:xfrm>
            <a:off x="5342765" y="4788879"/>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6" name="Oval 16"/>
          <p:cNvSpPr/>
          <p:nvPr/>
        </p:nvSpPr>
        <p:spPr>
          <a:xfrm>
            <a:off x="3733477" y="604607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58381" name="Object 13"/>
          <p:cNvGraphicFramePr>
            <a:graphicFrameLocks noChangeAspect="1"/>
          </p:cNvGraphicFramePr>
          <p:nvPr/>
        </p:nvGraphicFramePr>
        <p:xfrm>
          <a:off x="5493295" y="2318461"/>
          <a:ext cx="1520825" cy="571500"/>
        </p:xfrm>
        <a:graphic>
          <a:graphicData uri="http://schemas.openxmlformats.org/presentationml/2006/ole">
            <mc:AlternateContent xmlns:mc="http://schemas.openxmlformats.org/markup-compatibility/2006">
              <mc:Choice xmlns:v="urn:schemas-microsoft-com:vml" Requires="v">
                <p:oleObj spid="_x0000_s188570" name="Equation" r:id="rId8" imgW="609480" imgH="228600" progId="Equation.3">
                  <p:embed/>
                </p:oleObj>
              </mc:Choice>
              <mc:Fallback>
                <p:oleObj name="Equation" r:id="rId8" imgW="609480" imgH="228600" progId="Equation.3">
                  <p:embed/>
                  <p:pic>
                    <p:nvPicPr>
                      <p:cNvPr id="0" name="Picture 8"/>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493295" y="2318461"/>
                        <a:ext cx="1520825"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2" name="Object 14"/>
          <p:cNvGraphicFramePr>
            <a:graphicFrameLocks noChangeAspect="1"/>
          </p:cNvGraphicFramePr>
          <p:nvPr/>
        </p:nvGraphicFramePr>
        <p:xfrm>
          <a:off x="5493295" y="2786616"/>
          <a:ext cx="1489075" cy="539750"/>
        </p:xfrm>
        <a:graphic>
          <a:graphicData uri="http://schemas.openxmlformats.org/presentationml/2006/ole">
            <mc:AlternateContent xmlns:mc="http://schemas.openxmlformats.org/markup-compatibility/2006">
              <mc:Choice xmlns:v="urn:schemas-microsoft-com:vml" Requires="v">
                <p:oleObj spid="_x0000_s188571" name="Equation" r:id="rId10" imgW="596880" imgH="215640" progId="Equation.3">
                  <p:embed/>
                </p:oleObj>
              </mc:Choice>
              <mc:Fallback>
                <p:oleObj name="Equation" r:id="rId10" imgW="596880" imgH="215640" progId="Equation.3">
                  <p:embed/>
                  <p:pic>
                    <p:nvPicPr>
                      <p:cNvPr id="0" name="Picture 9"/>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5493295" y="2786616"/>
                        <a:ext cx="1489075" cy="539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3" name="Object 15"/>
          <p:cNvGraphicFramePr>
            <a:graphicFrameLocks noChangeAspect="1"/>
          </p:cNvGraphicFramePr>
          <p:nvPr/>
        </p:nvGraphicFramePr>
        <p:xfrm>
          <a:off x="5493295" y="3223022"/>
          <a:ext cx="982662" cy="571500"/>
        </p:xfrm>
        <a:graphic>
          <a:graphicData uri="http://schemas.openxmlformats.org/presentationml/2006/ole">
            <mc:AlternateContent xmlns:mc="http://schemas.openxmlformats.org/markup-compatibility/2006">
              <mc:Choice xmlns:v="urn:schemas-microsoft-com:vml" Requires="v">
                <p:oleObj spid="_x0000_s188572" name="Equation" r:id="rId12" imgW="393480" imgH="228600" progId="Equation.3">
                  <p:embed/>
                </p:oleObj>
              </mc:Choice>
              <mc:Fallback>
                <p:oleObj name="Equation" r:id="rId12" imgW="393480" imgH="228600" progId="Equation.3">
                  <p:embed/>
                  <p:pic>
                    <p:nvPicPr>
                      <p:cNvPr id="0" name="Picture 10"/>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5493295" y="3223022"/>
                        <a:ext cx="982662"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4" name="Object 16"/>
          <p:cNvGraphicFramePr>
            <a:graphicFrameLocks noChangeAspect="1"/>
          </p:cNvGraphicFramePr>
          <p:nvPr/>
        </p:nvGraphicFramePr>
        <p:xfrm>
          <a:off x="5493295" y="1844824"/>
          <a:ext cx="950913" cy="571500"/>
        </p:xfrm>
        <a:graphic>
          <a:graphicData uri="http://schemas.openxmlformats.org/presentationml/2006/ole">
            <mc:AlternateContent xmlns:mc="http://schemas.openxmlformats.org/markup-compatibility/2006">
              <mc:Choice xmlns:v="urn:schemas-microsoft-com:vml" Requires="v">
                <p:oleObj spid="_x0000_s188573" name="Equation" r:id="rId14" imgW="380880" imgH="228600" progId="Equation.3">
                  <p:embed/>
                </p:oleObj>
              </mc:Choice>
              <mc:Fallback>
                <p:oleObj name="Equation" r:id="rId14" imgW="380880" imgH="228600" progId="Equation.3">
                  <p:embed/>
                  <p:pic>
                    <p:nvPicPr>
                      <p:cNvPr id="0" name="Picture 11"/>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5493295" y="1844824"/>
                        <a:ext cx="950913"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pSp>
        <p:nvGrpSpPr>
          <p:cNvPr id="47" name="Skupina 46"/>
          <p:cNvGrpSpPr/>
          <p:nvPr/>
        </p:nvGrpSpPr>
        <p:grpSpPr>
          <a:xfrm>
            <a:off x="7135713" y="1844824"/>
            <a:ext cx="2008287" cy="2016224"/>
            <a:chOff x="7135713" y="1844824"/>
            <a:chExt cx="2008287" cy="2016224"/>
          </a:xfrm>
        </p:grpSpPr>
        <p:sp>
          <p:nvSpPr>
            <p:cNvPr id="41" name="Pravá složená závorka 40"/>
            <p:cNvSpPr/>
            <p:nvPr/>
          </p:nvSpPr>
          <p:spPr>
            <a:xfrm>
              <a:off x="7135713" y="1844824"/>
              <a:ext cx="144016" cy="2016224"/>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5" name="TextovéPole 44"/>
            <p:cNvSpPr txBox="1"/>
            <p:nvPr/>
          </p:nvSpPr>
          <p:spPr>
            <a:xfrm>
              <a:off x="7323162" y="2386980"/>
              <a:ext cx="1820838" cy="923330"/>
            </a:xfrm>
            <a:prstGeom prst="rect">
              <a:avLst/>
            </a:prstGeom>
            <a:noFill/>
          </p:spPr>
          <p:txBody>
            <a:bodyPr wrap="square" rtlCol="0">
              <a:spAutoFit/>
            </a:bodyPr>
            <a:lstStyle/>
            <a:p>
              <a:r>
                <a:rPr lang="en-US" b="1" dirty="0" smtClean="0">
                  <a:solidFill>
                    <a:schemeClr val="tx2"/>
                  </a:solidFill>
                  <a:latin typeface="+mn-lt"/>
                </a:rPr>
                <a:t>product </a:t>
              </a:r>
            </a:p>
            <a:p>
              <a:r>
                <a:rPr lang="en-US" dirty="0" smtClean="0">
                  <a:solidFill>
                    <a:schemeClr val="tx2"/>
                  </a:solidFill>
                  <a:latin typeface="+mn-lt"/>
                </a:rPr>
                <a:t>of (conditional)</a:t>
              </a:r>
            </a:p>
            <a:p>
              <a:r>
                <a:rPr lang="en-US" dirty="0" smtClean="0">
                  <a:solidFill>
                    <a:schemeClr val="tx2"/>
                  </a:solidFill>
                  <a:latin typeface="+mn-lt"/>
                </a:rPr>
                <a:t>vertex PDFs</a:t>
              </a:r>
              <a:endParaRPr lang="cs-CZ" dirty="0" smtClean="0">
                <a:solidFill>
                  <a:schemeClr val="tx2"/>
                </a:solidFill>
                <a:latin typeface="+mn-lt"/>
              </a:endParaRPr>
            </a:p>
          </p:txBody>
        </p:sp>
      </p:grpSp>
      <p:cxnSp>
        <p:nvCxnSpPr>
          <p:cNvPr id="48" name="Straight Arrow Connector 10"/>
          <p:cNvCxnSpPr/>
          <p:nvPr/>
        </p:nvCxnSpPr>
        <p:spPr>
          <a:xfrm flipH="1" flipV="1">
            <a:off x="2339752" y="5224438"/>
            <a:ext cx="1431861" cy="855012"/>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a:off x="3852204" y="4900117"/>
            <a:ext cx="1517218" cy="1165129"/>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0428" name="Object 12"/>
          <p:cNvGraphicFramePr>
            <a:graphicFrameLocks noChangeAspect="1"/>
          </p:cNvGraphicFramePr>
          <p:nvPr/>
        </p:nvGraphicFramePr>
        <p:xfrm>
          <a:off x="6488113" y="5464175"/>
          <a:ext cx="411162" cy="568325"/>
        </p:xfrm>
        <a:graphic>
          <a:graphicData uri="http://schemas.openxmlformats.org/presentationml/2006/ole">
            <mc:AlternateContent xmlns:mc="http://schemas.openxmlformats.org/markup-compatibility/2006">
              <mc:Choice xmlns:v="urn:schemas-microsoft-com:vml" Requires="v">
                <p:oleObj spid="_x0000_s188574" name="Rovnice" r:id="rId16" imgW="164880" imgH="228600" progId="Equation.3">
                  <p:embed/>
                </p:oleObj>
              </mc:Choice>
              <mc:Fallback>
                <p:oleObj name="Rovnice" r:id="rId16" imgW="164880" imgH="228600" progId="Equation.3">
                  <p:embed/>
                  <p:pic>
                    <p:nvPicPr>
                      <p:cNvPr id="0" name="Picture 12"/>
                      <p:cNvPicPr>
                        <a:picLocks noChangeAspect="1" noChangeArrowheads="1"/>
                      </p:cNvPicPr>
                      <p:nvPr/>
                    </p:nvPicPr>
                    <p:blipFill>
                      <a:blip r:embed="rId17">
                        <a:lum bright="20000"/>
                        <a:extLst>
                          <a:ext uri="{28A0092B-C50C-407E-A947-70E740481C1C}">
                            <a14:useLocalDpi xmlns:a14="http://schemas.microsoft.com/office/drawing/2010/main" val="0"/>
                          </a:ext>
                        </a:extLst>
                      </a:blip>
                      <a:srcRect/>
                      <a:stretch>
                        <a:fillRect/>
                      </a:stretch>
                    </p:blipFill>
                    <p:spPr bwMode="auto">
                      <a:xfrm>
                        <a:off x="6488113" y="5464175"/>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29" name="Object 13"/>
          <p:cNvGraphicFramePr>
            <a:graphicFrameLocks noChangeAspect="1"/>
          </p:cNvGraphicFramePr>
          <p:nvPr/>
        </p:nvGraphicFramePr>
        <p:xfrm>
          <a:off x="5295900" y="4792663"/>
          <a:ext cx="381000" cy="536575"/>
        </p:xfrm>
        <a:graphic>
          <a:graphicData uri="http://schemas.openxmlformats.org/presentationml/2006/ole">
            <mc:AlternateContent xmlns:mc="http://schemas.openxmlformats.org/markup-compatibility/2006">
              <mc:Choice xmlns:v="urn:schemas-microsoft-com:vml" Requires="v">
                <p:oleObj spid="_x0000_s188575" name="Rovnice" r:id="rId18" imgW="152280" imgH="215640" progId="Equation.3">
                  <p:embed/>
                </p:oleObj>
              </mc:Choice>
              <mc:Fallback>
                <p:oleObj name="Rovnice" r:id="rId18" imgW="152280" imgH="215640" progId="Equation.3">
                  <p:embed/>
                  <p:pic>
                    <p:nvPicPr>
                      <p:cNvPr id="0" name="Picture 13"/>
                      <p:cNvPicPr>
                        <a:picLocks noChangeAspect="1" noChangeArrowheads="1"/>
                      </p:cNvPicPr>
                      <p:nvPr/>
                    </p:nvPicPr>
                    <p:blipFill>
                      <a:blip r:embed="rId19">
                        <a:lum bright="20000"/>
                        <a:extLst>
                          <a:ext uri="{28A0092B-C50C-407E-A947-70E740481C1C}">
                            <a14:useLocalDpi xmlns:a14="http://schemas.microsoft.com/office/drawing/2010/main" val="0"/>
                          </a:ext>
                        </a:extLst>
                      </a:blip>
                      <a:srcRect/>
                      <a:stretch>
                        <a:fillRect/>
                      </a:stretch>
                    </p:blipFill>
                    <p:spPr bwMode="auto">
                      <a:xfrm>
                        <a:off x="5295900" y="4792663"/>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30" name="Object 14"/>
          <p:cNvGraphicFramePr>
            <a:graphicFrameLocks noChangeAspect="1"/>
          </p:cNvGraphicFramePr>
          <p:nvPr/>
        </p:nvGraphicFramePr>
        <p:xfrm>
          <a:off x="3594100" y="5511800"/>
          <a:ext cx="411163" cy="536575"/>
        </p:xfrm>
        <a:graphic>
          <a:graphicData uri="http://schemas.openxmlformats.org/presentationml/2006/ole">
            <mc:AlternateContent xmlns:mc="http://schemas.openxmlformats.org/markup-compatibility/2006">
              <mc:Choice xmlns:v="urn:schemas-microsoft-com:vml" Requires="v">
                <p:oleObj spid="_x0000_s188576" name="Rovnice" r:id="rId20" imgW="164880" imgH="215640" progId="Equation.3">
                  <p:embed/>
                </p:oleObj>
              </mc:Choice>
              <mc:Fallback>
                <p:oleObj name="Rovnice" r:id="rId20" imgW="164880" imgH="215640" progId="Equation.3">
                  <p:embed/>
                  <p:pic>
                    <p:nvPicPr>
                      <p:cNvPr id="0" name="Picture 14"/>
                      <p:cNvPicPr>
                        <a:picLocks noChangeAspect="1" noChangeArrowheads="1"/>
                      </p:cNvPicPr>
                      <p:nvPr/>
                    </p:nvPicPr>
                    <p:blipFill>
                      <a:blip r:embed="rId21">
                        <a:lum bright="20000"/>
                        <a:extLst>
                          <a:ext uri="{28A0092B-C50C-407E-A947-70E740481C1C}">
                            <a14:useLocalDpi xmlns:a14="http://schemas.microsoft.com/office/drawing/2010/main" val="0"/>
                          </a:ext>
                        </a:extLst>
                      </a:blip>
                      <a:srcRect/>
                      <a:stretch>
                        <a:fillRect/>
                      </a:stretch>
                    </p:blipFill>
                    <p:spPr bwMode="auto">
                      <a:xfrm>
                        <a:off x="3594100" y="5511800"/>
                        <a:ext cx="411163"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31" name="Object 15"/>
          <p:cNvGraphicFramePr>
            <a:graphicFrameLocks noChangeAspect="1"/>
          </p:cNvGraphicFramePr>
          <p:nvPr/>
        </p:nvGraphicFramePr>
        <p:xfrm>
          <a:off x="1998663" y="5092700"/>
          <a:ext cx="411162" cy="568325"/>
        </p:xfrm>
        <a:graphic>
          <a:graphicData uri="http://schemas.openxmlformats.org/presentationml/2006/ole">
            <mc:AlternateContent xmlns:mc="http://schemas.openxmlformats.org/markup-compatibility/2006">
              <mc:Choice xmlns:v="urn:schemas-microsoft-com:vml" Requires="v">
                <p:oleObj spid="_x0000_s188577" name="Rovnice" r:id="rId22" imgW="164880" imgH="228600" progId="Equation.3">
                  <p:embed/>
                </p:oleObj>
              </mc:Choice>
              <mc:Fallback>
                <p:oleObj name="Rovnice" r:id="rId22" imgW="164880" imgH="228600" progId="Equation.3">
                  <p:embed/>
                  <p:pic>
                    <p:nvPicPr>
                      <p:cNvPr id="0" name="Picture 15"/>
                      <p:cNvPicPr>
                        <a:picLocks noChangeAspect="1" noChangeArrowheads="1"/>
                      </p:cNvPicPr>
                      <p:nvPr/>
                    </p:nvPicPr>
                    <p:blipFill>
                      <a:blip r:embed="rId23">
                        <a:lum bright="20000"/>
                        <a:extLst>
                          <a:ext uri="{28A0092B-C50C-407E-A947-70E740481C1C}">
                            <a14:useLocalDpi xmlns:a14="http://schemas.microsoft.com/office/drawing/2010/main" val="0"/>
                          </a:ext>
                        </a:extLst>
                      </a:blip>
                      <a:srcRect/>
                      <a:stretch>
                        <a:fillRect/>
                      </a:stretch>
                    </p:blipFill>
                    <p:spPr bwMode="auto">
                      <a:xfrm>
                        <a:off x="1998663" y="5092700"/>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54" name="TextovéPole 53"/>
          <p:cNvSpPr txBox="1"/>
          <p:nvPr/>
        </p:nvSpPr>
        <p:spPr>
          <a:xfrm>
            <a:off x="251520" y="3543399"/>
            <a:ext cx="3650358" cy="461665"/>
          </a:xfrm>
          <a:prstGeom prst="rect">
            <a:avLst/>
          </a:prstGeom>
          <a:solidFill>
            <a:schemeClr val="bg2"/>
          </a:solidFill>
          <a:ln w="28575">
            <a:solidFill>
              <a:schemeClr val="accent1"/>
            </a:solidFill>
          </a:ln>
        </p:spPr>
        <p:txBody>
          <a:bodyPr wrap="none" rtlCol="0">
            <a:spAutoFit/>
          </a:bodyPr>
          <a:lstStyle/>
          <a:p>
            <a:r>
              <a:rPr lang="en-US" sz="2400" b="1" dirty="0" smtClean="0">
                <a:solidFill>
                  <a:schemeClr val="tx2"/>
                </a:solidFill>
                <a:latin typeface="+mn-lt"/>
              </a:rPr>
              <a:t>Path tracing example:</a:t>
            </a:r>
            <a:endParaRPr lang="cs-CZ" sz="2400" b="1" dirty="0" smtClean="0">
              <a:solidFill>
                <a:schemeClr val="tx2"/>
              </a:solidFill>
              <a:latin typeface="+mn-lt"/>
            </a:endParaRPr>
          </a:p>
        </p:txBody>
      </p:sp>
      <p:sp>
        <p:nvSpPr>
          <p:cNvPr id="49" name="Zástupný symbol pro číslo snímku 48"/>
          <p:cNvSpPr>
            <a:spLocks noGrp="1"/>
          </p:cNvSpPr>
          <p:nvPr>
            <p:ph type="sldNum" sz="quarter" idx="12"/>
          </p:nvPr>
        </p:nvSpPr>
        <p:spPr/>
        <p:txBody>
          <a:bodyPr/>
          <a:lstStyle/>
          <a:p>
            <a:pPr>
              <a:defRPr/>
            </a:pPr>
            <a:fld id="{81494967-73EE-4A75-A827-47B02327E019}" type="slidenum">
              <a:rPr lang="en-US" altLang="en-US" smtClean="0"/>
              <a:pPr>
                <a:defRPr/>
              </a:pPr>
              <a:t>23</a:t>
            </a:fld>
            <a:endParaRPr lang="en-US" altLang="en-US"/>
          </a:p>
        </p:txBody>
      </p:sp>
      <p:sp>
        <p:nvSpPr>
          <p:cNvPr id="52" name="Zástupný symbol pro zápatí 51"/>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1705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500" fill="hold"/>
                                        <p:tgtEl>
                                          <p:spTgt spid="40"/>
                                        </p:tgtEl>
                                        <p:attrNameLst>
                                          <p:attrName>stroke.color</p:attrName>
                                        </p:attrNameLst>
                                      </p:cBhvr>
                                      <p:to>
                                        <a:schemeClr val="accent2"/>
                                      </p:to>
                                    </p:animClr>
                                    <p:set>
                                      <p:cBhvr>
                                        <p:cTn id="13" dur="500" fill="hold"/>
                                        <p:tgtEl>
                                          <p:spTgt spid="40"/>
                                        </p:tgtEl>
                                        <p:attrNameLst>
                                          <p:attrName>stroke.on</p:attrName>
                                        </p:attrNameLst>
                                      </p:cBhvr>
                                      <p:to>
                                        <p:strVal val="true"/>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8384"/>
                                        </p:tgtEl>
                                        <p:attrNameLst>
                                          <p:attrName>style.visibility</p:attrName>
                                        </p:attrNameLst>
                                      </p:cBhvr>
                                      <p:to>
                                        <p:strVal val="visible"/>
                                      </p:to>
                                    </p:set>
                                    <p:animEffect transition="in" filter="fade">
                                      <p:cBhvr>
                                        <p:cTn id="17" dur="500"/>
                                        <p:tgtEl>
                                          <p:spTgt spid="583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500"/>
                            </p:stCondLst>
                            <p:childTnLst>
                              <p:par>
                                <p:cTn id="24" presetID="7" presetClass="emph" presetSubtype="2" fill="hold" nodeType="afterEffect">
                                  <p:stCondLst>
                                    <p:cond delay="0"/>
                                  </p:stCondLst>
                                  <p:childTnLst>
                                    <p:animClr clrSpc="rgb" dir="cw">
                                      <p:cBhvr>
                                        <p:cTn id="25" dur="500" fill="hold"/>
                                        <p:tgtEl>
                                          <p:spTgt spid="46"/>
                                        </p:tgtEl>
                                        <p:attrNameLst>
                                          <p:attrName>stroke.color</p:attrName>
                                        </p:attrNameLst>
                                      </p:cBhvr>
                                      <p:to>
                                        <a:schemeClr val="accent2"/>
                                      </p:to>
                                    </p:animClr>
                                    <p:set>
                                      <p:cBhvr>
                                        <p:cTn id="26" dur="500" fill="hold"/>
                                        <p:tgtEl>
                                          <p:spTgt spid="46"/>
                                        </p:tgtEl>
                                        <p:attrNameLst>
                                          <p:attrName>stroke.on</p:attrName>
                                        </p:attrNameLst>
                                      </p:cBhvr>
                                      <p:to>
                                        <p:strVal val="true"/>
                                      </p:to>
                                    </p:se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58381"/>
                                        </p:tgtEl>
                                        <p:attrNameLst>
                                          <p:attrName>style.visibility</p:attrName>
                                        </p:attrNameLst>
                                      </p:cBhvr>
                                      <p:to>
                                        <p:strVal val="visible"/>
                                      </p:to>
                                    </p:set>
                                    <p:animEffect transition="in" filter="fade">
                                      <p:cBhvr>
                                        <p:cTn id="30" dur="500"/>
                                        <p:tgtEl>
                                          <p:spTgt spid="5838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par>
                          <p:cTn id="36" fill="hold">
                            <p:stCondLst>
                              <p:cond delay="500"/>
                            </p:stCondLst>
                            <p:childTnLst>
                              <p:par>
                                <p:cTn id="37" presetID="7" presetClass="emph" presetSubtype="2" fill="hold" nodeType="afterEffect">
                                  <p:stCondLst>
                                    <p:cond delay="0"/>
                                  </p:stCondLst>
                                  <p:childTnLst>
                                    <p:animClr clrSpc="rgb" dir="cw">
                                      <p:cBhvr>
                                        <p:cTn id="38" dur="500" fill="hold"/>
                                        <p:tgtEl>
                                          <p:spTgt spid="44"/>
                                        </p:tgtEl>
                                        <p:attrNameLst>
                                          <p:attrName>stroke.color</p:attrName>
                                        </p:attrNameLst>
                                      </p:cBhvr>
                                      <p:to>
                                        <a:schemeClr val="accent2"/>
                                      </p:to>
                                    </p:animClr>
                                    <p:set>
                                      <p:cBhvr>
                                        <p:cTn id="39" dur="500" fill="hold"/>
                                        <p:tgtEl>
                                          <p:spTgt spid="44"/>
                                        </p:tgtEl>
                                        <p:attrNameLst>
                                          <p:attrName>stroke.on</p:attrName>
                                        </p:attrNameLst>
                                      </p:cBhvr>
                                      <p:to>
                                        <p:strVal val="true"/>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8382"/>
                                        </p:tgtEl>
                                        <p:attrNameLst>
                                          <p:attrName>style.visibility</p:attrName>
                                        </p:attrNameLst>
                                      </p:cBhvr>
                                      <p:to>
                                        <p:strVal val="visible"/>
                                      </p:to>
                                    </p:set>
                                    <p:animEffect transition="in" filter="fade">
                                      <p:cBhvr>
                                        <p:cTn id="43" dur="500"/>
                                        <p:tgtEl>
                                          <p:spTgt spid="58382"/>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500" fill="hold"/>
                                        <p:tgtEl>
                                          <p:spTgt spid="36"/>
                                        </p:tgtEl>
                                        <p:attrNameLst>
                                          <p:attrName>stroke.color</p:attrName>
                                        </p:attrNameLst>
                                      </p:cBhvr>
                                      <p:to>
                                        <a:schemeClr val="accent2"/>
                                      </p:to>
                                    </p:animClr>
                                    <p:set>
                                      <p:cBhvr>
                                        <p:cTn id="48" dur="500" fill="hold"/>
                                        <p:tgtEl>
                                          <p:spTgt spid="36"/>
                                        </p:tgtEl>
                                        <p:attrNameLst>
                                          <p:attrName>stroke.on</p:attrName>
                                        </p:attrNameLst>
                                      </p:cBhvr>
                                      <p:to>
                                        <p:strVal val="true"/>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8383"/>
                                        </p:tgtEl>
                                        <p:attrNameLst>
                                          <p:attrName>style.visibility</p:attrName>
                                        </p:attrNameLst>
                                      </p:cBhvr>
                                      <p:to>
                                        <p:strVal val="visible"/>
                                      </p:to>
                                    </p:set>
                                    <p:animEffect transition="in" filter="fade">
                                      <p:cBhvr>
                                        <p:cTn id="52" dur="500"/>
                                        <p:tgtEl>
                                          <p:spTgt spid="5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p:txBody>
          <a:bodyPr/>
          <a:lstStyle/>
          <a:p>
            <a:r>
              <a:rPr lang="en-US" dirty="0" smtClean="0"/>
              <a:t>Probability density function (PDF)</a:t>
            </a:r>
            <a:endParaRPr lang="cs-CZ" dirty="0"/>
          </a:p>
        </p:txBody>
      </p:sp>
      <p:grpSp>
        <p:nvGrpSpPr>
          <p:cNvPr id="3" name="Skupina 45"/>
          <p:cNvGrpSpPr/>
          <p:nvPr/>
        </p:nvGrpSpPr>
        <p:grpSpPr>
          <a:xfrm>
            <a:off x="664518" y="1494542"/>
            <a:ext cx="4351720" cy="1367686"/>
            <a:chOff x="2646834" y="2070606"/>
            <a:chExt cx="4351720" cy="1367686"/>
          </a:xfrm>
        </p:grpSpPr>
        <p:sp>
          <p:nvSpPr>
            <p:cNvPr id="6" name="TextovéPole 5"/>
            <p:cNvSpPr txBox="1"/>
            <p:nvPr/>
          </p:nvSpPr>
          <p:spPr>
            <a:xfrm>
              <a:off x="2646834" y="2070606"/>
              <a:ext cx="1292341" cy="369332"/>
            </a:xfrm>
            <a:prstGeom prst="rect">
              <a:avLst/>
            </a:prstGeom>
            <a:noFill/>
          </p:spPr>
          <p:txBody>
            <a:bodyPr wrap="none" rtlCol="0">
              <a:spAutoFit/>
            </a:bodyPr>
            <a:lstStyle/>
            <a:p>
              <a:r>
                <a:rPr lang="en-US" b="1" dirty="0" smtClean="0">
                  <a:solidFill>
                    <a:schemeClr val="tx2"/>
                  </a:solidFill>
                  <a:latin typeface="+mn-lt"/>
                </a:rPr>
                <a:t>path PDF</a:t>
              </a:r>
              <a:endParaRPr lang="cs-CZ" b="1" dirty="0" smtClean="0">
                <a:solidFill>
                  <a:schemeClr val="tx2"/>
                </a:solidFill>
                <a:latin typeface="+mn-lt"/>
              </a:endParaRPr>
            </a:p>
          </p:txBody>
        </p:sp>
        <p:graphicFrame>
          <p:nvGraphicFramePr>
            <p:cNvPr id="57346" name="Object 2"/>
            <p:cNvGraphicFramePr>
              <a:graphicFrameLocks noChangeAspect="1"/>
            </p:cNvGraphicFramePr>
            <p:nvPr/>
          </p:nvGraphicFramePr>
          <p:xfrm>
            <a:off x="2843808" y="2420888"/>
            <a:ext cx="3486150" cy="571500"/>
          </p:xfrm>
          <a:graphic>
            <a:graphicData uri="http://schemas.openxmlformats.org/presentationml/2006/ole">
              <mc:AlternateContent xmlns:mc="http://schemas.openxmlformats.org/markup-compatibility/2006">
                <mc:Choice xmlns:v="urn:schemas-microsoft-com:vml" Requires="v">
                  <p:oleObj spid="_x0000_s189588" name="Equation" r:id="rId4" imgW="1396800" imgH="228600" progId="Equation.3">
                    <p:embed/>
                  </p:oleObj>
                </mc:Choice>
                <mc:Fallback>
                  <p:oleObj name="Equation" r:id="rId4" imgW="1396800" imgH="22860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843808" y="2420888"/>
                          <a:ext cx="3486150"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 name="Přímá spojovací čára 7"/>
            <p:cNvCxnSpPr/>
            <p:nvPr/>
          </p:nvCxnSpPr>
          <p:spPr>
            <a:xfrm>
              <a:off x="2843808" y="292494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557142" y="2924944"/>
              <a:ext cx="17281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067944" y="3068960"/>
              <a:ext cx="2930610" cy="369332"/>
            </a:xfrm>
            <a:prstGeom prst="rect">
              <a:avLst/>
            </a:prstGeom>
            <a:noFill/>
          </p:spPr>
          <p:txBody>
            <a:bodyPr wrap="none" rtlCol="0">
              <a:spAutoFit/>
            </a:bodyPr>
            <a:lstStyle/>
            <a:p>
              <a:r>
                <a:rPr lang="en-US" b="1" dirty="0" smtClean="0">
                  <a:solidFill>
                    <a:schemeClr val="tx2"/>
                  </a:solidFill>
                  <a:latin typeface="+mn-lt"/>
                </a:rPr>
                <a:t>joint PDF</a:t>
              </a:r>
              <a:r>
                <a:rPr lang="en-US" dirty="0" smtClean="0">
                  <a:solidFill>
                    <a:schemeClr val="tx2"/>
                  </a:solidFill>
                  <a:latin typeface="+mn-lt"/>
                </a:rPr>
                <a:t> of path vertices</a:t>
              </a:r>
              <a:endParaRPr lang="cs-CZ" dirty="0" smtClean="0">
                <a:solidFill>
                  <a:schemeClr val="tx2"/>
                </a:solidFill>
                <a:latin typeface="+mn-lt"/>
              </a:endParaRPr>
            </a:p>
          </p:txBody>
        </p:sp>
      </p:grpSp>
      <p:graphicFrame>
        <p:nvGraphicFramePr>
          <p:cNvPr id="32" name="Object 2"/>
          <p:cNvGraphicFramePr>
            <a:graphicFrameLocks noChangeAspect="1"/>
          </p:cNvGraphicFramePr>
          <p:nvPr/>
        </p:nvGraphicFramePr>
        <p:xfrm>
          <a:off x="4860032" y="2008337"/>
          <a:ext cx="317500" cy="254000"/>
        </p:xfrm>
        <a:graphic>
          <a:graphicData uri="http://schemas.openxmlformats.org/presentationml/2006/ole">
            <mc:AlternateContent xmlns:mc="http://schemas.openxmlformats.org/markup-compatibility/2006">
              <mc:Choice xmlns:v="urn:schemas-microsoft-com:vml" Requires="v">
                <p:oleObj spid="_x0000_s189589" name="Equation" r:id="rId6" imgW="126720" imgH="101520" progId="Equation.3">
                  <p:embed/>
                </p:oleObj>
              </mc:Choice>
              <mc:Fallback>
                <p:oleObj name="Equation" r:id="rId6" imgW="126720" imgH="101520" progId="Equation.3">
                  <p:embed/>
                  <p:pic>
                    <p:nvPicPr>
                      <p:cNvPr id="0" name="Picture 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860032" y="2008337"/>
                        <a:ext cx="317500" cy="254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3" name="Rectangle 4"/>
          <p:cNvSpPr/>
          <p:nvPr/>
        </p:nvSpPr>
        <p:spPr>
          <a:xfrm>
            <a:off x="3273668" y="6115248"/>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34" name="Rectangle 5"/>
          <p:cNvSpPr/>
          <p:nvPr/>
        </p:nvSpPr>
        <p:spPr>
          <a:xfrm>
            <a:off x="4882956" y="4725144"/>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cxnSp>
        <p:nvCxnSpPr>
          <p:cNvPr id="35" name="Straight Arrow Connector 6"/>
          <p:cNvCxnSpPr>
            <a:stCxn id="36" idx="1"/>
            <a:endCxn id="44" idx="5"/>
          </p:cNvCxnSpPr>
          <p:nvPr/>
        </p:nvCxnSpPr>
        <p:spPr>
          <a:xfrm flipH="1" flipV="1">
            <a:off x="5453903" y="4900015"/>
            <a:ext cx="1369413" cy="636285"/>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6" name="Oval 7"/>
          <p:cNvSpPr/>
          <p:nvPr/>
        </p:nvSpPr>
        <p:spPr>
          <a:xfrm>
            <a:off x="6804248" y="551723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7" name="Sun 8"/>
          <p:cNvSpPr/>
          <p:nvPr/>
        </p:nvSpPr>
        <p:spPr>
          <a:xfrm rot="1134788">
            <a:off x="6938558" y="5363510"/>
            <a:ext cx="642942" cy="642942"/>
          </a:xfrm>
          <a:prstGeom prst="sun">
            <a:avLst/>
          </a:prstGeom>
          <a:solidFill>
            <a:srgbClr val="FFC0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cxnSp>
        <p:nvCxnSpPr>
          <p:cNvPr id="38" name="Straight Arrow Connector 9"/>
          <p:cNvCxnSpPr>
            <a:stCxn id="44" idx="3"/>
            <a:endCxn id="46" idx="7"/>
          </p:cNvCxnSpPr>
          <p:nvPr/>
        </p:nvCxnSpPr>
        <p:spPr>
          <a:xfrm flipH="1">
            <a:off x="3844615" y="4900015"/>
            <a:ext cx="1517218" cy="1165129"/>
          </a:xfrm>
          <a:prstGeom prst="straightConnector1">
            <a:avLst/>
          </a:prstGeom>
          <a:ln w="12700">
            <a:solidFill>
              <a:schemeClr val="tx1">
                <a:lumMod val="65000"/>
                <a:lumOff val="35000"/>
              </a:schemeClr>
            </a:solidFill>
            <a:prstDash val="dash"/>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10"/>
          <p:cNvCxnSpPr>
            <a:stCxn id="46" idx="1"/>
            <a:endCxn id="40" idx="5"/>
          </p:cNvCxnSpPr>
          <p:nvPr/>
        </p:nvCxnSpPr>
        <p:spPr>
          <a:xfrm flipH="1" flipV="1">
            <a:off x="2320684" y="5210132"/>
            <a:ext cx="1431861" cy="855012"/>
          </a:xfrm>
          <a:prstGeom prst="straightConnector1">
            <a:avLst/>
          </a:prstGeom>
          <a:ln w="12700">
            <a:solidFill>
              <a:schemeClr val="tx1">
                <a:lumMod val="65000"/>
                <a:lumOff val="35000"/>
              </a:schemeClr>
            </a:solidFill>
            <a:prstDash val="dash"/>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40" name="Oval 11"/>
          <p:cNvSpPr/>
          <p:nvPr/>
        </p:nvSpPr>
        <p:spPr>
          <a:xfrm>
            <a:off x="2209546" y="509899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7" name="Group 12"/>
          <p:cNvGrpSpPr/>
          <p:nvPr/>
        </p:nvGrpSpPr>
        <p:grpSpPr>
          <a:xfrm rot="21283642">
            <a:off x="1737382" y="4857759"/>
            <a:ext cx="410270" cy="298378"/>
            <a:chOff x="3192789" y="1005143"/>
            <a:chExt cx="785815" cy="571503"/>
          </a:xfrm>
        </p:grpSpPr>
        <p:sp>
          <p:nvSpPr>
            <p:cNvPr id="42" name="Isosceles Triangle 13"/>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43" name="Rectangle 14"/>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44" name="Oval 15"/>
          <p:cNvSpPr/>
          <p:nvPr/>
        </p:nvSpPr>
        <p:spPr>
          <a:xfrm>
            <a:off x="5342765" y="4788879"/>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6" name="Oval 16"/>
          <p:cNvSpPr/>
          <p:nvPr/>
        </p:nvSpPr>
        <p:spPr>
          <a:xfrm>
            <a:off x="3733477" y="604607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58381" name="Object 13"/>
          <p:cNvGraphicFramePr>
            <a:graphicFrameLocks noChangeAspect="1"/>
          </p:cNvGraphicFramePr>
          <p:nvPr/>
        </p:nvGraphicFramePr>
        <p:xfrm>
          <a:off x="5489054" y="2318162"/>
          <a:ext cx="981075" cy="539750"/>
        </p:xfrm>
        <a:graphic>
          <a:graphicData uri="http://schemas.openxmlformats.org/presentationml/2006/ole">
            <mc:AlternateContent xmlns:mc="http://schemas.openxmlformats.org/markup-compatibility/2006">
              <mc:Choice xmlns:v="urn:schemas-microsoft-com:vml" Requires="v">
                <p:oleObj spid="_x0000_s189590" name="Equation" r:id="rId8" imgW="393480" imgH="215640" progId="Equation.3">
                  <p:embed/>
                </p:oleObj>
              </mc:Choice>
              <mc:Fallback>
                <p:oleObj name="Equation" r:id="rId8" imgW="393480" imgH="215640" progId="Equation.3">
                  <p:embed/>
                  <p:pic>
                    <p:nvPicPr>
                      <p:cNvPr id="0" name="Picture 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489054" y="2318162"/>
                        <a:ext cx="981075" cy="539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2" name="Object 14"/>
          <p:cNvGraphicFramePr>
            <a:graphicFrameLocks noChangeAspect="1"/>
          </p:cNvGraphicFramePr>
          <p:nvPr/>
        </p:nvGraphicFramePr>
        <p:xfrm>
          <a:off x="5492641" y="2788414"/>
          <a:ext cx="949325" cy="539750"/>
        </p:xfrm>
        <a:graphic>
          <a:graphicData uri="http://schemas.openxmlformats.org/presentationml/2006/ole">
            <mc:AlternateContent xmlns:mc="http://schemas.openxmlformats.org/markup-compatibility/2006">
              <mc:Choice xmlns:v="urn:schemas-microsoft-com:vml" Requires="v">
                <p:oleObj spid="_x0000_s189591" name="Equation" r:id="rId10" imgW="380880" imgH="215640" progId="Equation.3">
                  <p:embed/>
                </p:oleObj>
              </mc:Choice>
              <mc:Fallback>
                <p:oleObj name="Equation" r:id="rId10" imgW="380880" imgH="215640" progId="Equation.3">
                  <p:embed/>
                  <p:pic>
                    <p:nvPicPr>
                      <p:cNvPr id="0" name="Picture 5"/>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5492641" y="2788414"/>
                        <a:ext cx="949325" cy="539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3" name="Object 15"/>
          <p:cNvGraphicFramePr>
            <a:graphicFrameLocks noChangeAspect="1"/>
          </p:cNvGraphicFramePr>
          <p:nvPr/>
        </p:nvGraphicFramePr>
        <p:xfrm>
          <a:off x="5493295" y="3223022"/>
          <a:ext cx="982662" cy="571500"/>
        </p:xfrm>
        <a:graphic>
          <a:graphicData uri="http://schemas.openxmlformats.org/presentationml/2006/ole">
            <mc:AlternateContent xmlns:mc="http://schemas.openxmlformats.org/markup-compatibility/2006">
              <mc:Choice xmlns:v="urn:schemas-microsoft-com:vml" Requires="v">
                <p:oleObj spid="_x0000_s189592" name="Equation" r:id="rId12" imgW="393480" imgH="228600" progId="Equation.3">
                  <p:embed/>
                </p:oleObj>
              </mc:Choice>
              <mc:Fallback>
                <p:oleObj name="Equation" r:id="rId12" imgW="393480" imgH="228600" progId="Equation.3">
                  <p:embed/>
                  <p:pic>
                    <p:nvPicPr>
                      <p:cNvPr id="0" name="Picture 6"/>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5493295" y="3223022"/>
                        <a:ext cx="982662"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4" name="Object 16"/>
          <p:cNvGraphicFramePr>
            <a:graphicFrameLocks noChangeAspect="1"/>
          </p:cNvGraphicFramePr>
          <p:nvPr/>
        </p:nvGraphicFramePr>
        <p:xfrm>
          <a:off x="5493295" y="1844824"/>
          <a:ext cx="950913" cy="571500"/>
        </p:xfrm>
        <a:graphic>
          <a:graphicData uri="http://schemas.openxmlformats.org/presentationml/2006/ole">
            <mc:AlternateContent xmlns:mc="http://schemas.openxmlformats.org/markup-compatibility/2006">
              <mc:Choice xmlns:v="urn:schemas-microsoft-com:vml" Requires="v">
                <p:oleObj spid="_x0000_s189593" name="Equation" r:id="rId14" imgW="380880" imgH="228600" progId="Equation.3">
                  <p:embed/>
                </p:oleObj>
              </mc:Choice>
              <mc:Fallback>
                <p:oleObj name="Equation" r:id="rId14" imgW="380880" imgH="228600" progId="Equation.3">
                  <p:embed/>
                  <p:pic>
                    <p:nvPicPr>
                      <p:cNvPr id="0" name="Picture 7"/>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5493295" y="1844824"/>
                        <a:ext cx="950913"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pSp>
        <p:nvGrpSpPr>
          <p:cNvPr id="10" name="Skupina 46"/>
          <p:cNvGrpSpPr/>
          <p:nvPr/>
        </p:nvGrpSpPr>
        <p:grpSpPr>
          <a:xfrm>
            <a:off x="7135713" y="1844824"/>
            <a:ext cx="2008287" cy="2016224"/>
            <a:chOff x="7135713" y="1844824"/>
            <a:chExt cx="2008287" cy="2016224"/>
          </a:xfrm>
        </p:grpSpPr>
        <p:sp>
          <p:nvSpPr>
            <p:cNvPr id="41" name="Pravá složená závorka 40"/>
            <p:cNvSpPr/>
            <p:nvPr/>
          </p:nvSpPr>
          <p:spPr>
            <a:xfrm>
              <a:off x="7135713" y="1844824"/>
              <a:ext cx="144016" cy="2016224"/>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5" name="TextovéPole 44"/>
            <p:cNvSpPr txBox="1"/>
            <p:nvPr/>
          </p:nvSpPr>
          <p:spPr>
            <a:xfrm>
              <a:off x="7323162" y="2386980"/>
              <a:ext cx="1820838" cy="923330"/>
            </a:xfrm>
            <a:prstGeom prst="rect">
              <a:avLst/>
            </a:prstGeom>
            <a:noFill/>
          </p:spPr>
          <p:txBody>
            <a:bodyPr wrap="square" rtlCol="0">
              <a:spAutoFit/>
            </a:bodyPr>
            <a:lstStyle/>
            <a:p>
              <a:r>
                <a:rPr lang="en-US" b="1" dirty="0" smtClean="0">
                  <a:solidFill>
                    <a:schemeClr val="tx2"/>
                  </a:solidFill>
                  <a:latin typeface="+mn-lt"/>
                </a:rPr>
                <a:t>product </a:t>
              </a:r>
            </a:p>
            <a:p>
              <a:r>
                <a:rPr lang="en-US" dirty="0" smtClean="0">
                  <a:solidFill>
                    <a:schemeClr val="tx2"/>
                  </a:solidFill>
                  <a:latin typeface="+mn-lt"/>
                </a:rPr>
                <a:t>of (conditional)</a:t>
              </a:r>
            </a:p>
            <a:p>
              <a:r>
                <a:rPr lang="en-US" dirty="0" smtClean="0">
                  <a:solidFill>
                    <a:schemeClr val="tx2"/>
                  </a:solidFill>
                  <a:latin typeface="+mn-lt"/>
                </a:rPr>
                <a:t>vertex PDFs</a:t>
              </a:r>
              <a:endParaRPr lang="cs-CZ" dirty="0" smtClean="0">
                <a:solidFill>
                  <a:schemeClr val="tx2"/>
                </a:solidFill>
                <a:latin typeface="+mn-lt"/>
              </a:endParaRPr>
            </a:p>
          </p:txBody>
        </p:sp>
      </p:grpSp>
      <p:cxnSp>
        <p:nvCxnSpPr>
          <p:cNvPr id="48" name="Straight Arrow Connector 10"/>
          <p:cNvCxnSpPr/>
          <p:nvPr/>
        </p:nvCxnSpPr>
        <p:spPr>
          <a:xfrm flipH="1" flipV="1">
            <a:off x="2339752" y="5224438"/>
            <a:ext cx="1431861" cy="855012"/>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a:off x="3852204" y="4900117"/>
            <a:ext cx="1517218" cy="1165129"/>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0428" name="Object 12"/>
          <p:cNvGraphicFramePr>
            <a:graphicFrameLocks noChangeAspect="1"/>
          </p:cNvGraphicFramePr>
          <p:nvPr/>
        </p:nvGraphicFramePr>
        <p:xfrm>
          <a:off x="6488113" y="5464175"/>
          <a:ext cx="411162" cy="568325"/>
        </p:xfrm>
        <a:graphic>
          <a:graphicData uri="http://schemas.openxmlformats.org/presentationml/2006/ole">
            <mc:AlternateContent xmlns:mc="http://schemas.openxmlformats.org/markup-compatibility/2006">
              <mc:Choice xmlns:v="urn:schemas-microsoft-com:vml" Requires="v">
                <p:oleObj spid="_x0000_s189594" name="Rovnice" r:id="rId16" imgW="164880" imgH="228600" progId="Equation.3">
                  <p:embed/>
                </p:oleObj>
              </mc:Choice>
              <mc:Fallback>
                <p:oleObj name="Rovnice" r:id="rId16" imgW="164880" imgH="228600" progId="Equation.3">
                  <p:embed/>
                  <p:pic>
                    <p:nvPicPr>
                      <p:cNvPr id="0" name="Picture 8"/>
                      <p:cNvPicPr>
                        <a:picLocks noChangeAspect="1" noChangeArrowheads="1"/>
                      </p:cNvPicPr>
                      <p:nvPr/>
                    </p:nvPicPr>
                    <p:blipFill>
                      <a:blip r:embed="rId17">
                        <a:lum bright="20000"/>
                        <a:extLst>
                          <a:ext uri="{28A0092B-C50C-407E-A947-70E740481C1C}">
                            <a14:useLocalDpi xmlns:a14="http://schemas.microsoft.com/office/drawing/2010/main" val="0"/>
                          </a:ext>
                        </a:extLst>
                      </a:blip>
                      <a:srcRect/>
                      <a:stretch>
                        <a:fillRect/>
                      </a:stretch>
                    </p:blipFill>
                    <p:spPr bwMode="auto">
                      <a:xfrm>
                        <a:off x="6488113" y="5464175"/>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29" name="Object 13"/>
          <p:cNvGraphicFramePr>
            <a:graphicFrameLocks noChangeAspect="1"/>
          </p:cNvGraphicFramePr>
          <p:nvPr/>
        </p:nvGraphicFramePr>
        <p:xfrm>
          <a:off x="5295900" y="4792663"/>
          <a:ext cx="381000" cy="536575"/>
        </p:xfrm>
        <a:graphic>
          <a:graphicData uri="http://schemas.openxmlformats.org/presentationml/2006/ole">
            <mc:AlternateContent xmlns:mc="http://schemas.openxmlformats.org/markup-compatibility/2006">
              <mc:Choice xmlns:v="urn:schemas-microsoft-com:vml" Requires="v">
                <p:oleObj spid="_x0000_s189595" name="Rovnice" r:id="rId18" imgW="152280" imgH="215640" progId="Equation.3">
                  <p:embed/>
                </p:oleObj>
              </mc:Choice>
              <mc:Fallback>
                <p:oleObj name="Rovnice" r:id="rId18" imgW="152280" imgH="215640" progId="Equation.3">
                  <p:embed/>
                  <p:pic>
                    <p:nvPicPr>
                      <p:cNvPr id="0" name="Picture 9"/>
                      <p:cNvPicPr>
                        <a:picLocks noChangeAspect="1" noChangeArrowheads="1"/>
                      </p:cNvPicPr>
                      <p:nvPr/>
                    </p:nvPicPr>
                    <p:blipFill>
                      <a:blip r:embed="rId19">
                        <a:lum bright="20000"/>
                        <a:extLst>
                          <a:ext uri="{28A0092B-C50C-407E-A947-70E740481C1C}">
                            <a14:useLocalDpi xmlns:a14="http://schemas.microsoft.com/office/drawing/2010/main" val="0"/>
                          </a:ext>
                        </a:extLst>
                      </a:blip>
                      <a:srcRect/>
                      <a:stretch>
                        <a:fillRect/>
                      </a:stretch>
                    </p:blipFill>
                    <p:spPr bwMode="auto">
                      <a:xfrm>
                        <a:off x="5295900" y="4792663"/>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30" name="Object 14"/>
          <p:cNvGraphicFramePr>
            <a:graphicFrameLocks noChangeAspect="1"/>
          </p:cNvGraphicFramePr>
          <p:nvPr/>
        </p:nvGraphicFramePr>
        <p:xfrm>
          <a:off x="3594100" y="5511800"/>
          <a:ext cx="411163" cy="536575"/>
        </p:xfrm>
        <a:graphic>
          <a:graphicData uri="http://schemas.openxmlformats.org/presentationml/2006/ole">
            <mc:AlternateContent xmlns:mc="http://schemas.openxmlformats.org/markup-compatibility/2006">
              <mc:Choice xmlns:v="urn:schemas-microsoft-com:vml" Requires="v">
                <p:oleObj spid="_x0000_s189596" name="Rovnice" r:id="rId20" imgW="164880" imgH="215640" progId="Equation.3">
                  <p:embed/>
                </p:oleObj>
              </mc:Choice>
              <mc:Fallback>
                <p:oleObj name="Rovnice" r:id="rId20" imgW="164880" imgH="215640" progId="Equation.3">
                  <p:embed/>
                  <p:pic>
                    <p:nvPicPr>
                      <p:cNvPr id="0" name="Picture 10"/>
                      <p:cNvPicPr>
                        <a:picLocks noChangeAspect="1" noChangeArrowheads="1"/>
                      </p:cNvPicPr>
                      <p:nvPr/>
                    </p:nvPicPr>
                    <p:blipFill>
                      <a:blip r:embed="rId21">
                        <a:lum bright="20000"/>
                        <a:extLst>
                          <a:ext uri="{28A0092B-C50C-407E-A947-70E740481C1C}">
                            <a14:useLocalDpi xmlns:a14="http://schemas.microsoft.com/office/drawing/2010/main" val="0"/>
                          </a:ext>
                        </a:extLst>
                      </a:blip>
                      <a:srcRect/>
                      <a:stretch>
                        <a:fillRect/>
                      </a:stretch>
                    </p:blipFill>
                    <p:spPr bwMode="auto">
                      <a:xfrm>
                        <a:off x="3594100" y="5511800"/>
                        <a:ext cx="411163"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31" name="Object 15"/>
          <p:cNvGraphicFramePr>
            <a:graphicFrameLocks noChangeAspect="1"/>
          </p:cNvGraphicFramePr>
          <p:nvPr/>
        </p:nvGraphicFramePr>
        <p:xfrm>
          <a:off x="1998663" y="5092700"/>
          <a:ext cx="411162" cy="568325"/>
        </p:xfrm>
        <a:graphic>
          <a:graphicData uri="http://schemas.openxmlformats.org/presentationml/2006/ole">
            <mc:AlternateContent xmlns:mc="http://schemas.openxmlformats.org/markup-compatibility/2006">
              <mc:Choice xmlns:v="urn:schemas-microsoft-com:vml" Requires="v">
                <p:oleObj spid="_x0000_s189597" name="Rovnice" r:id="rId22" imgW="164880" imgH="228600" progId="Equation.3">
                  <p:embed/>
                </p:oleObj>
              </mc:Choice>
              <mc:Fallback>
                <p:oleObj name="Rovnice" r:id="rId22" imgW="164880" imgH="228600" progId="Equation.3">
                  <p:embed/>
                  <p:pic>
                    <p:nvPicPr>
                      <p:cNvPr id="0" name="Picture 11"/>
                      <p:cNvPicPr>
                        <a:picLocks noChangeAspect="1" noChangeArrowheads="1"/>
                      </p:cNvPicPr>
                      <p:nvPr/>
                    </p:nvPicPr>
                    <p:blipFill>
                      <a:blip r:embed="rId23">
                        <a:lum bright="20000"/>
                        <a:extLst>
                          <a:ext uri="{28A0092B-C50C-407E-A947-70E740481C1C}">
                            <a14:useLocalDpi xmlns:a14="http://schemas.microsoft.com/office/drawing/2010/main" val="0"/>
                          </a:ext>
                        </a:extLst>
                      </a:blip>
                      <a:srcRect/>
                      <a:stretch>
                        <a:fillRect/>
                      </a:stretch>
                    </p:blipFill>
                    <p:spPr bwMode="auto">
                      <a:xfrm>
                        <a:off x="1998663" y="5092700"/>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49" name="TextovéPole 48"/>
          <p:cNvSpPr txBox="1"/>
          <p:nvPr/>
        </p:nvSpPr>
        <p:spPr>
          <a:xfrm>
            <a:off x="251520" y="3543399"/>
            <a:ext cx="3650358" cy="461665"/>
          </a:xfrm>
          <a:prstGeom prst="rect">
            <a:avLst/>
          </a:prstGeom>
          <a:solidFill>
            <a:schemeClr val="bg2"/>
          </a:solidFill>
          <a:ln w="28575">
            <a:solidFill>
              <a:schemeClr val="accent1"/>
            </a:solidFill>
          </a:ln>
        </p:spPr>
        <p:txBody>
          <a:bodyPr wrap="none" rtlCol="0">
            <a:spAutoFit/>
          </a:bodyPr>
          <a:lstStyle/>
          <a:p>
            <a:r>
              <a:rPr lang="en-US" sz="2400" b="1" dirty="0" smtClean="0">
                <a:solidFill>
                  <a:schemeClr val="tx2"/>
                </a:solidFill>
                <a:latin typeface="+mn-lt"/>
              </a:rPr>
              <a:t>Path tracing example:</a:t>
            </a:r>
            <a:endParaRPr lang="cs-CZ" sz="2400" b="1" dirty="0" smtClean="0">
              <a:solidFill>
                <a:schemeClr val="tx2"/>
              </a:solidFill>
              <a:latin typeface="+mn-lt"/>
            </a:endParaRPr>
          </a:p>
        </p:txBody>
      </p:sp>
      <p:sp>
        <p:nvSpPr>
          <p:cNvPr id="47" name="Zástupný symbol pro číslo snímku 46"/>
          <p:cNvSpPr>
            <a:spLocks noGrp="1"/>
          </p:cNvSpPr>
          <p:nvPr>
            <p:ph type="sldNum" sz="quarter" idx="12"/>
          </p:nvPr>
        </p:nvSpPr>
        <p:spPr/>
        <p:txBody>
          <a:bodyPr/>
          <a:lstStyle/>
          <a:p>
            <a:pPr>
              <a:defRPr/>
            </a:pPr>
            <a:fld id="{81494967-73EE-4A75-A827-47B02327E019}" type="slidenum">
              <a:rPr lang="en-US" altLang="en-US" smtClean="0"/>
              <a:pPr>
                <a:defRPr/>
              </a:pPr>
              <a:t>24</a:t>
            </a:fld>
            <a:endParaRPr lang="en-US" altLang="en-US"/>
          </a:p>
        </p:txBody>
      </p:sp>
      <p:sp>
        <p:nvSpPr>
          <p:cNvPr id="52" name="Zástupný symbol pro zápatí 51"/>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extLst>
      <p:ext uri="{BB962C8B-B14F-4D97-AF65-F5344CB8AC3E}">
        <p14:creationId xmlns:p14="http://schemas.microsoft.com/office/powerpoint/2010/main" val="1705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MC evaluation of the path integral</a:t>
            </a:r>
            <a:endParaRPr lang="en-US" dirty="0"/>
          </a:p>
        </p:txBody>
      </p:sp>
      <p:sp>
        <p:nvSpPr>
          <p:cNvPr id="3" name="Zástupný symbol pro obsah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Sample path </a:t>
            </a:r>
            <a:r>
              <a:rPr lang="en-US" b="1" dirty="0" smtClean="0"/>
              <a:t>  </a:t>
            </a:r>
            <a:r>
              <a:rPr lang="en-US" dirty="0" smtClean="0"/>
              <a:t> </a:t>
            </a:r>
          </a:p>
          <a:p>
            <a:endParaRPr lang="en-US" dirty="0" smtClean="0"/>
          </a:p>
          <a:p>
            <a:r>
              <a:rPr lang="en-US" dirty="0" smtClean="0"/>
              <a:t>Evaluate the probability density</a:t>
            </a:r>
          </a:p>
          <a:p>
            <a:endParaRPr lang="en-US" dirty="0" smtClean="0"/>
          </a:p>
          <a:p>
            <a:r>
              <a:rPr lang="en-US" dirty="0" smtClean="0"/>
              <a:t>Evaluate the integrand</a:t>
            </a:r>
          </a:p>
          <a:p>
            <a:pPr lvl="1"/>
            <a:endParaRPr lang="en-US" dirty="0" smtClean="0"/>
          </a:p>
        </p:txBody>
      </p:sp>
      <p:graphicFrame>
        <p:nvGraphicFramePr>
          <p:cNvPr id="11" name="Object 2"/>
          <p:cNvGraphicFramePr>
            <a:graphicFrameLocks noChangeAspect="1"/>
          </p:cNvGraphicFramePr>
          <p:nvPr/>
        </p:nvGraphicFramePr>
        <p:xfrm>
          <a:off x="2602444" y="3380736"/>
          <a:ext cx="347663" cy="411162"/>
        </p:xfrm>
        <a:graphic>
          <a:graphicData uri="http://schemas.openxmlformats.org/presentationml/2006/ole">
            <mc:AlternateContent xmlns:mc="http://schemas.openxmlformats.org/markup-compatibility/2006">
              <mc:Choice xmlns:v="urn:schemas-microsoft-com:vml" Requires="v">
                <p:oleObj spid="_x0000_s187612" name="Rovnice" r:id="rId4" imgW="139680" imgH="164880" progId="Equation.3">
                  <p:embed/>
                </p:oleObj>
              </mc:Choice>
              <mc:Fallback>
                <p:oleObj name="Rovnice" r:id="rId4" imgW="139680" imgH="16488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602444" y="3380736"/>
                        <a:ext cx="347663" cy="4111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6085" name="Object 5"/>
          <p:cNvGraphicFramePr>
            <a:graphicFrameLocks noChangeAspect="1"/>
          </p:cNvGraphicFramePr>
          <p:nvPr/>
        </p:nvGraphicFramePr>
        <p:xfrm>
          <a:off x="5148263" y="4221163"/>
          <a:ext cx="855662" cy="508000"/>
        </p:xfrm>
        <a:graphic>
          <a:graphicData uri="http://schemas.openxmlformats.org/presentationml/2006/ole">
            <mc:AlternateContent xmlns:mc="http://schemas.openxmlformats.org/markup-compatibility/2006">
              <mc:Choice xmlns:v="urn:schemas-microsoft-com:vml" Requires="v">
                <p:oleObj spid="_x0000_s187613" name="Rovnice" r:id="rId6" imgW="342720" imgH="203040" progId="Equation.3">
                  <p:embed/>
                </p:oleObj>
              </mc:Choice>
              <mc:Fallback>
                <p:oleObj name="Rovnice" r:id="rId6" imgW="342720" imgH="203040" progId="Equation.3">
                  <p:embed/>
                  <p:pic>
                    <p:nvPicPr>
                      <p:cNvPr id="0" name=""/>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5148263" y="4221163"/>
                        <a:ext cx="855662" cy="508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6086" name="Object 6"/>
          <p:cNvGraphicFramePr>
            <a:graphicFrameLocks noChangeAspect="1"/>
          </p:cNvGraphicFramePr>
          <p:nvPr/>
        </p:nvGraphicFramePr>
        <p:xfrm>
          <a:off x="3886200" y="5073650"/>
          <a:ext cx="949325" cy="603250"/>
        </p:xfrm>
        <a:graphic>
          <a:graphicData uri="http://schemas.openxmlformats.org/presentationml/2006/ole">
            <mc:AlternateContent xmlns:mc="http://schemas.openxmlformats.org/markup-compatibility/2006">
              <mc:Choice xmlns:v="urn:schemas-microsoft-com:vml" Requires="v">
                <p:oleObj spid="_x0000_s187614" name="Rovnice" r:id="rId8" imgW="380880" imgH="241200" progId="Equation.3">
                  <p:embed/>
                </p:oleObj>
              </mc:Choice>
              <mc:Fallback>
                <p:oleObj name="Rovnice" r:id="rId8" imgW="380880" imgH="241200" progId="Equation.3">
                  <p:embed/>
                  <p:pic>
                    <p:nvPicPr>
                      <p:cNvPr id="0" name=""/>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3886200" y="5073650"/>
                        <a:ext cx="949325" cy="6032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15" name="Obdélník 14"/>
          <p:cNvSpPr/>
          <p:nvPr/>
        </p:nvSpPr>
        <p:spPr>
          <a:xfrm>
            <a:off x="971600" y="1844824"/>
            <a:ext cx="3240360" cy="864096"/>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ovéPole 15"/>
          <p:cNvSpPr txBox="1"/>
          <p:nvPr/>
        </p:nvSpPr>
        <p:spPr>
          <a:xfrm>
            <a:off x="611560" y="1196752"/>
            <a:ext cx="2239716" cy="461665"/>
          </a:xfrm>
          <a:prstGeom prst="rect">
            <a:avLst/>
          </a:prstGeom>
          <a:noFill/>
        </p:spPr>
        <p:txBody>
          <a:bodyPr wrap="none" rtlCol="0">
            <a:spAutoFit/>
          </a:bodyPr>
          <a:lstStyle/>
          <a:p>
            <a:r>
              <a:rPr lang="en-US" sz="2400" b="1" dirty="0" smtClean="0">
                <a:solidFill>
                  <a:schemeClr val="tx2"/>
                </a:solidFill>
                <a:latin typeface="+mn-lt"/>
              </a:rPr>
              <a:t>Path integral</a:t>
            </a:r>
            <a:endParaRPr lang="cs-CZ" sz="2400" b="1" dirty="0" smtClean="0">
              <a:solidFill>
                <a:schemeClr val="tx2"/>
              </a:solidFill>
              <a:latin typeface="+mn-lt"/>
            </a:endParaRPr>
          </a:p>
        </p:txBody>
      </p:sp>
      <p:graphicFrame>
        <p:nvGraphicFramePr>
          <p:cNvPr id="17" name="Object 4"/>
          <p:cNvGraphicFramePr>
            <a:graphicFrameLocks noChangeAspect="1"/>
          </p:cNvGraphicFramePr>
          <p:nvPr/>
        </p:nvGraphicFramePr>
        <p:xfrm>
          <a:off x="1043608" y="1916832"/>
          <a:ext cx="3081338" cy="730250"/>
        </p:xfrm>
        <a:graphic>
          <a:graphicData uri="http://schemas.openxmlformats.org/presentationml/2006/ole">
            <mc:AlternateContent xmlns:mc="http://schemas.openxmlformats.org/markup-compatibility/2006">
              <mc:Choice xmlns:v="urn:schemas-microsoft-com:vml" Requires="v">
                <p:oleObj spid="_x0000_s187615" name="Rovnice" r:id="rId10" imgW="1206500" imgH="292100" progId="Equation.3">
                  <p:embed/>
                </p:oleObj>
              </mc:Choice>
              <mc:Fallback>
                <p:oleObj name="Rovnice" r:id="rId10" imgW="1206500" imgH="292100" progId="Equation.3">
                  <p:embed/>
                  <p:pic>
                    <p:nvPicPr>
                      <p:cNvPr id="0" name=""/>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1043608" y="1916832"/>
                        <a:ext cx="3081338" cy="7302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nvGrpSpPr>
          <p:cNvPr id="24" name="Skupina 23"/>
          <p:cNvGrpSpPr/>
          <p:nvPr/>
        </p:nvGrpSpPr>
        <p:grpSpPr>
          <a:xfrm>
            <a:off x="5220072" y="1196752"/>
            <a:ext cx="2880320" cy="1728192"/>
            <a:chOff x="5220072" y="1052736"/>
            <a:chExt cx="2880320" cy="1728192"/>
          </a:xfrm>
        </p:grpSpPr>
        <p:grpSp>
          <p:nvGrpSpPr>
            <p:cNvPr id="25" name="Skupina 4"/>
            <p:cNvGrpSpPr/>
            <p:nvPr/>
          </p:nvGrpSpPr>
          <p:grpSpPr>
            <a:xfrm>
              <a:off x="5868144" y="1628800"/>
              <a:ext cx="2232248" cy="1152128"/>
              <a:chOff x="1331640" y="1412776"/>
              <a:chExt cx="2232248" cy="1152128"/>
            </a:xfrm>
          </p:grpSpPr>
          <p:graphicFrame>
            <p:nvGraphicFramePr>
              <p:cNvPr id="31" name="Object 2"/>
              <p:cNvGraphicFramePr>
                <a:graphicFrameLocks noChangeAspect="1"/>
              </p:cNvGraphicFramePr>
              <p:nvPr/>
            </p:nvGraphicFramePr>
            <p:xfrm>
              <a:off x="1331640" y="1412776"/>
              <a:ext cx="1998662" cy="1109662"/>
            </p:xfrm>
            <a:graphic>
              <a:graphicData uri="http://schemas.openxmlformats.org/presentationml/2006/ole">
                <mc:AlternateContent xmlns:mc="http://schemas.openxmlformats.org/markup-compatibility/2006">
                  <mc:Choice xmlns:v="urn:schemas-microsoft-com:vml" Requires="v">
                    <p:oleObj spid="_x0000_s187616" name="Rovnice" r:id="rId12" imgW="799920" imgH="444240" progId="Equation.3">
                      <p:embed/>
                    </p:oleObj>
                  </mc:Choice>
                  <mc:Fallback>
                    <p:oleObj name="Rovnice" r:id="rId12" imgW="799920" imgH="444240" progId="Equation.3">
                      <p:embed/>
                      <p:pic>
                        <p:nvPicPr>
                          <p:cNvPr id="0" name=""/>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1331640" y="1412776"/>
                            <a:ext cx="1998662" cy="11096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2" name="Obdélník 31"/>
              <p:cNvSpPr/>
              <p:nvPr/>
            </p:nvSpPr>
            <p:spPr>
              <a:xfrm>
                <a:off x="1331640" y="1412776"/>
                <a:ext cx="2232248" cy="1152128"/>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ovéPole 25"/>
            <p:cNvSpPr txBox="1"/>
            <p:nvPr/>
          </p:nvSpPr>
          <p:spPr>
            <a:xfrm>
              <a:off x="5220072" y="1052736"/>
              <a:ext cx="2335896" cy="461665"/>
            </a:xfrm>
            <a:prstGeom prst="rect">
              <a:avLst/>
            </a:prstGeom>
            <a:noFill/>
          </p:spPr>
          <p:txBody>
            <a:bodyPr wrap="none" rtlCol="0">
              <a:spAutoFit/>
            </a:bodyPr>
            <a:lstStyle/>
            <a:p>
              <a:r>
                <a:rPr lang="en-US" sz="2400" b="1" dirty="0" smtClean="0">
                  <a:solidFill>
                    <a:schemeClr val="tx2"/>
                  </a:solidFill>
                  <a:latin typeface="+mn-lt"/>
                </a:rPr>
                <a:t>MC estimator</a:t>
              </a:r>
              <a:endParaRPr lang="cs-CZ" sz="2400" b="1" dirty="0" smtClean="0">
                <a:solidFill>
                  <a:schemeClr val="tx2"/>
                </a:solidFill>
                <a:latin typeface="+mn-lt"/>
              </a:endParaRPr>
            </a:p>
          </p:txBody>
        </p:sp>
      </p:grpSp>
      <p:sp>
        <p:nvSpPr>
          <p:cNvPr id="20" name="Zástupný symbol pro číslo snímku 19"/>
          <p:cNvSpPr>
            <a:spLocks noGrp="1"/>
          </p:cNvSpPr>
          <p:nvPr>
            <p:ph type="sldNum" sz="quarter" idx="12"/>
          </p:nvPr>
        </p:nvSpPr>
        <p:spPr/>
        <p:txBody>
          <a:bodyPr/>
          <a:lstStyle/>
          <a:p>
            <a:pPr>
              <a:defRPr/>
            </a:pPr>
            <a:fld id="{81494967-73EE-4A75-A827-47B02327E019}" type="slidenum">
              <a:rPr lang="en-US" altLang="en-US" smtClean="0"/>
              <a:pPr>
                <a:defRPr/>
              </a:pPr>
              <a:t>25</a:t>
            </a:fld>
            <a:endParaRPr lang="en-US" altLang="en-US"/>
          </a:p>
        </p:txBody>
      </p:sp>
      <p:sp>
        <p:nvSpPr>
          <p:cNvPr id="23" name="Zástupný symbol pro zápatí 22"/>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
        <p:nvSpPr>
          <p:cNvPr id="4" name="Obdélník 3"/>
          <p:cNvSpPr/>
          <p:nvPr/>
        </p:nvSpPr>
        <p:spPr>
          <a:xfrm>
            <a:off x="395536" y="1196752"/>
            <a:ext cx="4104456" cy="172819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9644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6085"/>
                                        </p:tgtEl>
                                        <p:attrNameLst>
                                          <p:attrName>style.visibility</p:attrName>
                                        </p:attrNameLst>
                                      </p:cBhvr>
                                      <p:to>
                                        <p:strVal val="visible"/>
                                      </p:to>
                                    </p:set>
                                    <p:animEffect transition="in" filter="fade">
                                      <p:cBhvr>
                                        <p:cTn id="18" dur="500"/>
                                        <p:tgtEl>
                                          <p:spTgt spid="4608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6086"/>
                                        </p:tgtEl>
                                        <p:attrNameLst>
                                          <p:attrName>style.visibility</p:attrName>
                                        </p:attrNameLst>
                                      </p:cBhvr>
                                      <p:to>
                                        <p:strVal val="visible"/>
                                      </p:to>
                                    </p:set>
                                    <p:animEffect transition="in" filter="fade">
                                      <p:cBhvr>
                                        <p:cTn id="2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TRACING</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extLst>
      <p:ext uri="{BB962C8B-B14F-4D97-AF65-F5344CB8AC3E}">
        <p14:creationId xmlns:p14="http://schemas.microsoft.com/office/powerpoint/2010/main" val="278193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tracing</a:t>
            </a:r>
            <a:endParaRPr lang="cs-CZ" dirty="0"/>
          </a:p>
        </p:txBody>
      </p:sp>
      <p:grpSp>
        <p:nvGrpSpPr>
          <p:cNvPr id="4" name="Skupina 19"/>
          <p:cNvGrpSpPr/>
          <p:nvPr/>
        </p:nvGrpSpPr>
        <p:grpSpPr>
          <a:xfrm>
            <a:off x="35496" y="3263249"/>
            <a:ext cx="2521406" cy="1828800"/>
            <a:chOff x="2493350" y="2161456"/>
            <a:chExt cx="5956738" cy="4320480"/>
          </a:xfrm>
        </p:grpSpPr>
        <p:grpSp>
          <p:nvGrpSpPr>
            <p:cNvPr id="5"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5"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6"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7"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8"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9"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20" name="Skupina 35"/>
          <p:cNvGrpSpPr/>
          <p:nvPr/>
        </p:nvGrpSpPr>
        <p:grpSpPr>
          <a:xfrm>
            <a:off x="3084105" y="3263249"/>
            <a:ext cx="2544867" cy="1845817"/>
            <a:chOff x="2493350" y="2161456"/>
            <a:chExt cx="5956738" cy="4320480"/>
          </a:xfrm>
        </p:grpSpPr>
        <p:grpSp>
          <p:nvGrpSpPr>
            <p:cNvPr id="21" name="Skupina 20"/>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9"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0"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1"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2"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3"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36" name="Skupina 51"/>
          <p:cNvGrpSpPr/>
          <p:nvPr/>
        </p:nvGrpSpPr>
        <p:grpSpPr>
          <a:xfrm>
            <a:off x="6156176" y="3263249"/>
            <a:ext cx="2522876" cy="1829866"/>
            <a:chOff x="2493350" y="2161456"/>
            <a:chExt cx="5956738" cy="4320480"/>
          </a:xfrm>
        </p:grpSpPr>
        <p:grpSp>
          <p:nvGrpSpPr>
            <p:cNvPr id="37"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solid"/>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sp>
        <p:nvSpPr>
          <p:cNvPr id="53" name="TextovéPole 52"/>
          <p:cNvSpPr txBox="1"/>
          <p:nvPr/>
        </p:nvSpPr>
        <p:spPr>
          <a:xfrm>
            <a:off x="713605" y="2516778"/>
            <a:ext cx="1842171" cy="461665"/>
          </a:xfrm>
          <a:prstGeom prst="rect">
            <a:avLst/>
          </a:prstGeom>
          <a:noFill/>
        </p:spPr>
        <p:txBody>
          <a:bodyPr wrap="none" rtlCol="0">
            <a:spAutoFit/>
          </a:bodyPr>
          <a:lstStyle/>
          <a:p>
            <a:r>
              <a:rPr lang="en-US" sz="2400" dirty="0" smtClean="0">
                <a:solidFill>
                  <a:schemeClr val="tx2"/>
                </a:solidFill>
                <a:latin typeface="+mn-lt"/>
              </a:rPr>
              <a:t>Path tracing</a:t>
            </a:r>
            <a:endParaRPr lang="cs-CZ" sz="2400" dirty="0" smtClean="0">
              <a:solidFill>
                <a:schemeClr val="tx2"/>
              </a:solidFill>
              <a:latin typeface="+mn-lt"/>
            </a:endParaRPr>
          </a:p>
        </p:txBody>
      </p:sp>
      <p:sp>
        <p:nvSpPr>
          <p:cNvPr id="54" name="TextovéPole 53"/>
          <p:cNvSpPr txBox="1"/>
          <p:nvPr/>
        </p:nvSpPr>
        <p:spPr>
          <a:xfrm>
            <a:off x="3792189" y="2516778"/>
            <a:ext cx="1931939" cy="461665"/>
          </a:xfrm>
          <a:prstGeom prst="rect">
            <a:avLst/>
          </a:prstGeom>
          <a:noFill/>
        </p:spPr>
        <p:txBody>
          <a:bodyPr wrap="none" rtlCol="0">
            <a:spAutoFit/>
          </a:bodyPr>
          <a:lstStyle/>
          <a:p>
            <a:r>
              <a:rPr lang="en-US" sz="2400" dirty="0" smtClean="0">
                <a:solidFill>
                  <a:schemeClr val="tx2"/>
                </a:solidFill>
                <a:latin typeface="+mn-lt"/>
              </a:rPr>
              <a:t>Light tracing</a:t>
            </a:r>
            <a:endParaRPr lang="cs-CZ" sz="2400" dirty="0" smtClean="0">
              <a:solidFill>
                <a:schemeClr val="tx2"/>
              </a:solidFill>
              <a:latin typeface="+mn-lt"/>
            </a:endParaRPr>
          </a:p>
        </p:txBody>
      </p:sp>
      <p:sp>
        <p:nvSpPr>
          <p:cNvPr id="55" name="TextovéPole 54"/>
          <p:cNvSpPr txBox="1"/>
          <p:nvPr/>
        </p:nvSpPr>
        <p:spPr>
          <a:xfrm>
            <a:off x="6453992" y="2333853"/>
            <a:ext cx="2438488" cy="830997"/>
          </a:xfrm>
          <a:prstGeom prst="rect">
            <a:avLst/>
          </a:prstGeom>
          <a:noFill/>
        </p:spPr>
        <p:txBody>
          <a:bodyPr wrap="none" rtlCol="0">
            <a:spAutoFit/>
          </a:bodyPr>
          <a:lstStyle/>
          <a:p>
            <a:pPr algn="ctr"/>
            <a:r>
              <a:rPr lang="en-US" sz="2400" b="1" dirty="0" smtClean="0">
                <a:solidFill>
                  <a:schemeClr val="tx2"/>
                </a:solidFill>
                <a:latin typeface="+mn-lt"/>
              </a:rPr>
              <a:t>Bidirectional</a:t>
            </a:r>
            <a:br>
              <a:rPr lang="en-US" sz="2400" b="1" dirty="0" smtClean="0">
                <a:solidFill>
                  <a:schemeClr val="tx2"/>
                </a:solidFill>
                <a:latin typeface="+mn-lt"/>
              </a:rPr>
            </a:br>
            <a:r>
              <a:rPr lang="en-US" sz="2400" b="1" dirty="0" smtClean="0">
                <a:solidFill>
                  <a:schemeClr val="tx2"/>
                </a:solidFill>
                <a:latin typeface="+mn-lt"/>
              </a:rPr>
              <a:t>path sampling</a:t>
            </a:r>
            <a:endParaRPr lang="cs-CZ" sz="2400" b="1" dirty="0" smtClean="0">
              <a:solidFill>
                <a:schemeClr val="tx2"/>
              </a:solidFill>
              <a:latin typeface="+mn-lt"/>
            </a:endParaRPr>
          </a:p>
        </p:txBody>
      </p:sp>
      <p:sp>
        <p:nvSpPr>
          <p:cNvPr id="56" name="Zástupný symbol pro číslo snímku 55"/>
          <p:cNvSpPr>
            <a:spLocks noGrp="1"/>
          </p:cNvSpPr>
          <p:nvPr>
            <p:ph type="sldNum" sz="quarter" idx="12"/>
          </p:nvPr>
        </p:nvSpPr>
        <p:spPr/>
        <p:txBody>
          <a:bodyPr/>
          <a:lstStyle/>
          <a:p>
            <a:pPr>
              <a:defRPr/>
            </a:pPr>
            <a:fld id="{81494967-73EE-4A75-A827-47B02327E019}" type="slidenum">
              <a:rPr lang="en-US" altLang="en-US" smtClean="0"/>
              <a:pPr>
                <a:defRPr/>
              </a:pPr>
              <a:t>27</a:t>
            </a:fld>
            <a:endParaRPr lang="en-US" altLang="en-US"/>
          </a:p>
        </p:txBody>
      </p:sp>
      <p:sp>
        <p:nvSpPr>
          <p:cNvPr id="58" name="Zástupný symbol pro zápatí 57"/>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p14="http://schemas.microsoft.com/office/powerpoint/2010/main" val="16713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possible bidirectional techniques</a:t>
            </a:r>
            <a:endParaRPr lang="en-GB" dirty="0"/>
          </a:p>
        </p:txBody>
      </p:sp>
      <p:sp>
        <p:nvSpPr>
          <p:cNvPr id="12" name="Sun 11"/>
          <p:cNvSpPr/>
          <p:nvPr/>
        </p:nvSpPr>
        <p:spPr>
          <a:xfrm rot="1134788">
            <a:off x="7035109" y="198365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4" name="Group 70"/>
          <p:cNvGrpSpPr/>
          <p:nvPr/>
        </p:nvGrpSpPr>
        <p:grpSpPr>
          <a:xfrm>
            <a:off x="660245" y="1028828"/>
            <a:ext cx="2833952" cy="647572"/>
            <a:chOff x="611560" y="1244064"/>
            <a:chExt cx="2833952" cy="647572"/>
          </a:xfrm>
        </p:grpSpPr>
        <p:sp>
          <p:nvSpPr>
            <p:cNvPr id="72" name="Oval 71"/>
            <p:cNvSpPr/>
            <p:nvPr/>
          </p:nvSpPr>
          <p:spPr>
            <a:xfrm>
              <a:off x="611560" y="165342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87" name="Oval 86"/>
            <p:cNvSpPr/>
            <p:nvPr/>
          </p:nvSpPr>
          <p:spPr>
            <a:xfrm>
              <a:off x="611560" y="134298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02" name="TextBox 101"/>
            <p:cNvSpPr txBox="1"/>
            <p:nvPr/>
          </p:nvSpPr>
          <p:spPr>
            <a:xfrm>
              <a:off x="745734" y="1244064"/>
              <a:ext cx="2699778" cy="338554"/>
            </a:xfrm>
            <a:prstGeom prst="rect">
              <a:avLst/>
            </a:prstGeom>
            <a:noFill/>
          </p:spPr>
          <p:txBody>
            <a:bodyPr wrap="none" rtlCol="0">
              <a:spAutoFit/>
            </a:bodyPr>
            <a:lstStyle/>
            <a:p>
              <a:r>
                <a:rPr lang="en-US" sz="1600" dirty="0" smtClean="0">
                  <a:latin typeface="+mn-lt"/>
                </a:rPr>
                <a:t>vertex on a </a:t>
              </a:r>
              <a:r>
                <a:rPr lang="en-US" sz="1600" b="1" dirty="0" smtClean="0">
                  <a:latin typeface="+mn-lt"/>
                </a:rPr>
                <a:t>light sub-path</a:t>
              </a:r>
              <a:endParaRPr lang="en-US" sz="1600" b="1" dirty="0">
                <a:latin typeface="+mn-lt"/>
              </a:endParaRPr>
            </a:p>
          </p:txBody>
        </p:sp>
        <p:sp>
          <p:nvSpPr>
            <p:cNvPr id="103" name="TextBox 102"/>
            <p:cNvSpPr txBox="1"/>
            <p:nvPr/>
          </p:nvSpPr>
          <p:spPr>
            <a:xfrm>
              <a:off x="745734" y="1553082"/>
              <a:ext cx="2683748" cy="338554"/>
            </a:xfrm>
            <a:prstGeom prst="rect">
              <a:avLst/>
            </a:prstGeom>
            <a:noFill/>
          </p:spPr>
          <p:txBody>
            <a:bodyPr wrap="none" rtlCol="0">
              <a:spAutoFit/>
            </a:bodyPr>
            <a:lstStyle/>
            <a:p>
              <a:r>
                <a:rPr lang="en-US" sz="1600" dirty="0" smtClean="0">
                  <a:latin typeface="+mn-lt"/>
                </a:rPr>
                <a:t>vertex on en </a:t>
              </a:r>
              <a:r>
                <a:rPr lang="en-US" sz="1600" b="1" dirty="0" smtClean="0">
                  <a:latin typeface="+mn-lt"/>
                </a:rPr>
                <a:t>eye sub-path</a:t>
              </a:r>
              <a:endParaRPr lang="en-US" sz="1600" b="1" dirty="0">
                <a:latin typeface="+mn-lt"/>
              </a:endParaRPr>
            </a:p>
          </p:txBody>
        </p:sp>
      </p:grpSp>
      <p:sp>
        <p:nvSpPr>
          <p:cNvPr id="70" name="Zástupný symbol pro číslo snímku 69"/>
          <p:cNvSpPr>
            <a:spLocks noGrp="1"/>
          </p:cNvSpPr>
          <p:nvPr>
            <p:ph type="sldNum" sz="quarter" idx="12"/>
          </p:nvPr>
        </p:nvSpPr>
        <p:spPr/>
        <p:txBody>
          <a:bodyPr/>
          <a:lstStyle/>
          <a:p>
            <a:pPr>
              <a:defRPr/>
            </a:pPr>
            <a:fld id="{81494967-73EE-4A75-A827-47B02327E019}" type="slidenum">
              <a:rPr lang="en-US" altLang="en-US" smtClean="0"/>
              <a:pPr>
                <a:defRPr/>
              </a:pPr>
              <a:t>28</a:t>
            </a:fld>
            <a:endParaRPr lang="en-US" altLang="en-US"/>
          </a:p>
        </p:txBody>
      </p:sp>
      <p:grpSp>
        <p:nvGrpSpPr>
          <p:cNvPr id="98" name="Skupina 97"/>
          <p:cNvGrpSpPr/>
          <p:nvPr/>
        </p:nvGrpSpPr>
        <p:grpSpPr>
          <a:xfrm>
            <a:off x="1979712" y="2575703"/>
            <a:ext cx="4810838" cy="709281"/>
            <a:chOff x="907976" y="3295783"/>
            <a:chExt cx="4810838" cy="709281"/>
          </a:xfrm>
        </p:grpSpPr>
        <p:cxnSp>
          <p:nvCxnSpPr>
            <p:cNvPr id="62" name="Straight Arrow Connector 9"/>
            <p:cNvCxnSpPr>
              <a:stCxn id="68" idx="2"/>
              <a:endCxn id="71" idx="6"/>
            </p:cNvCxnSpPr>
            <p:nvPr/>
          </p:nvCxnSpPr>
          <p:spPr>
            <a:xfrm flipH="1">
              <a:off x="3428055" y="3835033"/>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12"/>
            <p:cNvCxnSpPr>
              <a:stCxn id="71" idx="2"/>
              <a:endCxn id="88" idx="6"/>
            </p:cNvCxnSpPr>
            <p:nvPr/>
          </p:nvCxnSpPr>
          <p:spPr>
            <a:xfrm flipH="1" flipV="1">
              <a:off x="2238107" y="3835033"/>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88" idx="1"/>
              <a:endCxn id="65" idx="5"/>
            </p:cNvCxnSpPr>
            <p:nvPr/>
          </p:nvCxnSpPr>
          <p:spPr>
            <a:xfrm flipH="1" flipV="1">
              <a:off x="1019114" y="3406919"/>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5" name="Oval 14"/>
            <p:cNvSpPr/>
            <p:nvPr/>
          </p:nvSpPr>
          <p:spPr>
            <a:xfrm>
              <a:off x="907976"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6" name="Straight Arrow Connector 27"/>
            <p:cNvCxnSpPr>
              <a:stCxn id="67" idx="3"/>
              <a:endCxn id="68" idx="7"/>
            </p:cNvCxnSpPr>
            <p:nvPr/>
          </p:nvCxnSpPr>
          <p:spPr>
            <a:xfrm flipH="1">
              <a:off x="4543247" y="3406919"/>
              <a:ext cx="1064429"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7" name="Oval 28"/>
            <p:cNvSpPr/>
            <p:nvPr/>
          </p:nvSpPr>
          <p:spPr>
            <a:xfrm>
              <a:off x="5588608"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8" name="Oval 10"/>
            <p:cNvSpPr/>
            <p:nvPr/>
          </p:nvSpPr>
          <p:spPr>
            <a:xfrm>
              <a:off x="4432109"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1" name="Oval 18"/>
            <p:cNvSpPr/>
            <p:nvPr/>
          </p:nvSpPr>
          <p:spPr>
            <a:xfrm>
              <a:off x="3297849" y="387486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2107901"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pic>
        <p:nvPicPr>
          <p:cNvPr id="9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754549" y="166519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01" name="Straight Arrow Connector 9"/>
          <p:cNvCxnSpPr>
            <a:stCxn id="109" idx="2"/>
            <a:endCxn id="110" idx="6"/>
          </p:cNvCxnSpPr>
          <p:nvPr/>
        </p:nvCxnSpPr>
        <p:spPr>
          <a:xfrm flipH="1">
            <a:off x="4499791" y="3680218"/>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2"/>
          <p:cNvCxnSpPr>
            <a:stCxn id="110" idx="2"/>
            <a:endCxn id="112" idx="6"/>
          </p:cNvCxnSpPr>
          <p:nvPr/>
        </p:nvCxnSpPr>
        <p:spPr>
          <a:xfrm flipH="1" flipV="1">
            <a:off x="3309843" y="3680218"/>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3"/>
          <p:cNvCxnSpPr>
            <a:stCxn id="112" idx="1"/>
            <a:endCxn id="106" idx="5"/>
          </p:cNvCxnSpPr>
          <p:nvPr/>
        </p:nvCxnSpPr>
        <p:spPr>
          <a:xfrm flipH="1" flipV="1">
            <a:off x="2090850" y="3252104"/>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06" name="Oval 14"/>
          <p:cNvSpPr/>
          <p:nvPr/>
        </p:nvSpPr>
        <p:spPr>
          <a:xfrm>
            <a:off x="1979712" y="314096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07" name="Straight Arrow Connector 27"/>
          <p:cNvCxnSpPr>
            <a:stCxn id="108" idx="3"/>
            <a:endCxn id="109" idx="7"/>
          </p:cNvCxnSpPr>
          <p:nvPr/>
        </p:nvCxnSpPr>
        <p:spPr>
          <a:xfrm flipH="1">
            <a:off x="5614983" y="3252104"/>
            <a:ext cx="1064429"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08" name="Oval 28"/>
          <p:cNvSpPr/>
          <p:nvPr/>
        </p:nvSpPr>
        <p:spPr>
          <a:xfrm>
            <a:off x="6660344" y="3140968"/>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9" name="Oval 10"/>
          <p:cNvSpPr/>
          <p:nvPr/>
        </p:nvSpPr>
        <p:spPr>
          <a:xfrm>
            <a:off x="5503845"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8"/>
          <p:cNvSpPr/>
          <p:nvPr/>
        </p:nvSpPr>
        <p:spPr>
          <a:xfrm>
            <a:off x="4369585" y="372004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9"/>
          <p:cNvSpPr/>
          <p:nvPr/>
        </p:nvSpPr>
        <p:spPr>
          <a:xfrm>
            <a:off x="3179637"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4" name="Straight Arrow Connector 9"/>
          <p:cNvCxnSpPr>
            <a:stCxn id="121" idx="2"/>
            <a:endCxn id="122" idx="6"/>
          </p:cNvCxnSpPr>
          <p:nvPr/>
        </p:nvCxnSpPr>
        <p:spPr>
          <a:xfrm flipH="1">
            <a:off x="4499791" y="4267081"/>
            <a:ext cx="1004054"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2"/>
          <p:cNvCxnSpPr>
            <a:stCxn id="122" idx="2"/>
            <a:endCxn id="123" idx="6"/>
          </p:cNvCxnSpPr>
          <p:nvPr/>
        </p:nvCxnSpPr>
        <p:spPr>
          <a:xfrm flipH="1" flipV="1">
            <a:off x="3309843" y="4267081"/>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3"/>
          <p:cNvCxnSpPr>
            <a:stCxn id="123" idx="1"/>
            <a:endCxn id="118" idx="5"/>
          </p:cNvCxnSpPr>
          <p:nvPr/>
        </p:nvCxnSpPr>
        <p:spPr>
          <a:xfrm flipH="1" flipV="1">
            <a:off x="2090850" y="3838967"/>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1979712" y="37278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9" name="Straight Arrow Connector 27"/>
          <p:cNvCxnSpPr>
            <a:stCxn id="120" idx="3"/>
            <a:endCxn id="121" idx="7"/>
          </p:cNvCxnSpPr>
          <p:nvPr/>
        </p:nvCxnSpPr>
        <p:spPr>
          <a:xfrm flipH="1">
            <a:off x="5614983" y="3838967"/>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0" name="Oval 28"/>
          <p:cNvSpPr/>
          <p:nvPr/>
        </p:nvSpPr>
        <p:spPr>
          <a:xfrm>
            <a:off x="6660344" y="37278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1" name="Oval 10"/>
          <p:cNvSpPr/>
          <p:nvPr/>
        </p:nvSpPr>
        <p:spPr>
          <a:xfrm>
            <a:off x="5503845" y="420197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2" name="Oval 18"/>
          <p:cNvSpPr/>
          <p:nvPr/>
        </p:nvSpPr>
        <p:spPr>
          <a:xfrm>
            <a:off x="4369585" y="430690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3" name="Oval 19"/>
          <p:cNvSpPr/>
          <p:nvPr/>
        </p:nvSpPr>
        <p:spPr>
          <a:xfrm>
            <a:off x="3179637" y="420197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5" name="Straight Arrow Connector 9"/>
          <p:cNvCxnSpPr>
            <a:stCxn id="131" idx="2"/>
            <a:endCxn id="132" idx="6"/>
          </p:cNvCxnSpPr>
          <p:nvPr/>
        </p:nvCxnSpPr>
        <p:spPr>
          <a:xfrm flipH="1">
            <a:off x="4499791" y="4843145"/>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
          <p:cNvCxnSpPr>
            <a:stCxn id="132" idx="2"/>
            <a:endCxn id="133" idx="6"/>
          </p:cNvCxnSpPr>
          <p:nvPr/>
        </p:nvCxnSpPr>
        <p:spPr>
          <a:xfrm flipH="1" flipV="1">
            <a:off x="3309843" y="4843145"/>
            <a:ext cx="1059742"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Arrow Connector 13"/>
          <p:cNvCxnSpPr>
            <a:stCxn id="133" idx="1"/>
            <a:endCxn id="128" idx="5"/>
          </p:cNvCxnSpPr>
          <p:nvPr/>
        </p:nvCxnSpPr>
        <p:spPr>
          <a:xfrm flipH="1" flipV="1">
            <a:off x="2090850" y="4415031"/>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28" name="Oval 14"/>
          <p:cNvSpPr/>
          <p:nvPr/>
        </p:nvSpPr>
        <p:spPr>
          <a:xfrm>
            <a:off x="1979712" y="430389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9" name="Straight Arrow Connector 27"/>
          <p:cNvCxnSpPr>
            <a:stCxn id="130" idx="3"/>
            <a:endCxn id="131" idx="7"/>
          </p:cNvCxnSpPr>
          <p:nvPr/>
        </p:nvCxnSpPr>
        <p:spPr>
          <a:xfrm flipH="1">
            <a:off x="5614983" y="4415031"/>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0" name="Oval 28"/>
          <p:cNvSpPr/>
          <p:nvPr/>
        </p:nvSpPr>
        <p:spPr>
          <a:xfrm>
            <a:off x="6660344" y="430389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1" name="Oval 10"/>
          <p:cNvSpPr/>
          <p:nvPr/>
        </p:nvSpPr>
        <p:spPr>
          <a:xfrm>
            <a:off x="5503845" y="477804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2" name="Oval 18"/>
          <p:cNvSpPr/>
          <p:nvPr/>
        </p:nvSpPr>
        <p:spPr>
          <a:xfrm>
            <a:off x="4369585" y="48829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3" name="Oval 19"/>
          <p:cNvSpPr/>
          <p:nvPr/>
        </p:nvSpPr>
        <p:spPr>
          <a:xfrm>
            <a:off x="3179637" y="477804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5" name="Straight Arrow Connector 9"/>
          <p:cNvCxnSpPr>
            <a:stCxn id="141" idx="2"/>
            <a:endCxn id="142" idx="6"/>
          </p:cNvCxnSpPr>
          <p:nvPr/>
        </p:nvCxnSpPr>
        <p:spPr>
          <a:xfrm flipH="1">
            <a:off x="4499791" y="5419209"/>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2"/>
          <p:cNvCxnSpPr>
            <a:stCxn id="142" idx="2"/>
            <a:endCxn id="143" idx="6"/>
          </p:cNvCxnSpPr>
          <p:nvPr/>
        </p:nvCxnSpPr>
        <p:spPr>
          <a:xfrm flipH="1" flipV="1">
            <a:off x="3309843" y="5419209"/>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
          <p:cNvCxnSpPr>
            <a:stCxn id="143" idx="1"/>
            <a:endCxn id="138" idx="5"/>
          </p:cNvCxnSpPr>
          <p:nvPr/>
        </p:nvCxnSpPr>
        <p:spPr>
          <a:xfrm flipH="1" flipV="1">
            <a:off x="2090850" y="4991095"/>
            <a:ext cx="1107855"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8" name="Oval 14"/>
          <p:cNvSpPr/>
          <p:nvPr/>
        </p:nvSpPr>
        <p:spPr>
          <a:xfrm>
            <a:off x="1979712" y="487995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9" name="Straight Arrow Connector 27"/>
          <p:cNvCxnSpPr>
            <a:stCxn id="140" idx="3"/>
            <a:endCxn id="141" idx="7"/>
          </p:cNvCxnSpPr>
          <p:nvPr/>
        </p:nvCxnSpPr>
        <p:spPr>
          <a:xfrm flipH="1">
            <a:off x="5614983" y="4991095"/>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0" name="Oval 28"/>
          <p:cNvSpPr/>
          <p:nvPr/>
        </p:nvSpPr>
        <p:spPr>
          <a:xfrm>
            <a:off x="6660344" y="487995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1" name="Oval 10"/>
          <p:cNvSpPr/>
          <p:nvPr/>
        </p:nvSpPr>
        <p:spPr>
          <a:xfrm>
            <a:off x="5503845"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2" name="Oval 18"/>
          <p:cNvSpPr/>
          <p:nvPr/>
        </p:nvSpPr>
        <p:spPr>
          <a:xfrm>
            <a:off x="4369585" y="545903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3" name="Oval 19"/>
          <p:cNvSpPr/>
          <p:nvPr/>
        </p:nvSpPr>
        <p:spPr>
          <a:xfrm>
            <a:off x="3179637"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5" name="Straight Arrow Connector 9"/>
          <p:cNvCxnSpPr>
            <a:stCxn id="151" idx="2"/>
            <a:endCxn id="152" idx="6"/>
          </p:cNvCxnSpPr>
          <p:nvPr/>
        </p:nvCxnSpPr>
        <p:spPr>
          <a:xfrm flipH="1">
            <a:off x="4499791" y="5995273"/>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2"/>
          <p:cNvCxnSpPr>
            <a:stCxn id="152" idx="2"/>
            <a:endCxn id="153" idx="6"/>
          </p:cNvCxnSpPr>
          <p:nvPr/>
        </p:nvCxnSpPr>
        <p:spPr>
          <a:xfrm flipH="1" flipV="1">
            <a:off x="3309843" y="5995273"/>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3"/>
          <p:cNvCxnSpPr>
            <a:stCxn id="153" idx="1"/>
            <a:endCxn id="148" idx="5"/>
          </p:cNvCxnSpPr>
          <p:nvPr/>
        </p:nvCxnSpPr>
        <p:spPr>
          <a:xfrm flipH="1" flipV="1">
            <a:off x="2090850" y="5567159"/>
            <a:ext cx="1107855"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Oval 14"/>
          <p:cNvSpPr/>
          <p:nvPr/>
        </p:nvSpPr>
        <p:spPr>
          <a:xfrm>
            <a:off x="1979712"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9" name="Straight Arrow Connector 27"/>
          <p:cNvCxnSpPr>
            <a:stCxn id="150" idx="3"/>
            <a:endCxn id="151" idx="7"/>
          </p:cNvCxnSpPr>
          <p:nvPr/>
        </p:nvCxnSpPr>
        <p:spPr>
          <a:xfrm flipH="1">
            <a:off x="5614983" y="5567159"/>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0" name="Oval 28"/>
          <p:cNvSpPr/>
          <p:nvPr/>
        </p:nvSpPr>
        <p:spPr>
          <a:xfrm>
            <a:off x="6660344"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1" name="Oval 10"/>
          <p:cNvSpPr/>
          <p:nvPr/>
        </p:nvSpPr>
        <p:spPr>
          <a:xfrm>
            <a:off x="5503845"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2" name="Oval 18"/>
          <p:cNvSpPr/>
          <p:nvPr/>
        </p:nvSpPr>
        <p:spPr>
          <a:xfrm>
            <a:off x="4369585" y="603510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3" name="Oval 19"/>
          <p:cNvSpPr/>
          <p:nvPr/>
        </p:nvSpPr>
        <p:spPr>
          <a:xfrm>
            <a:off x="3179637"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4" name="Pravá složená závorka 153"/>
          <p:cNvSpPr/>
          <p:nvPr/>
        </p:nvSpPr>
        <p:spPr>
          <a:xfrm>
            <a:off x="6907078" y="2431162"/>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ovéPole 154"/>
          <p:cNvSpPr txBox="1"/>
          <p:nvPr/>
        </p:nvSpPr>
        <p:spPr>
          <a:xfrm>
            <a:off x="7061458" y="2688372"/>
            <a:ext cx="1420582" cy="369332"/>
          </a:xfrm>
          <a:prstGeom prst="rect">
            <a:avLst/>
          </a:prstGeom>
          <a:noFill/>
        </p:spPr>
        <p:txBody>
          <a:bodyPr wrap="none" rtlCol="0">
            <a:spAutoFit/>
          </a:bodyPr>
          <a:lstStyle/>
          <a:p>
            <a:r>
              <a:rPr lang="en-US" dirty="0" smtClean="0">
                <a:solidFill>
                  <a:schemeClr val="tx2"/>
                </a:solidFill>
                <a:latin typeface="+mn-lt"/>
              </a:rPr>
              <a:t>path tracing</a:t>
            </a:r>
          </a:p>
        </p:txBody>
      </p:sp>
      <p:sp>
        <p:nvSpPr>
          <p:cNvPr id="156" name="Pravá složená závorka 155"/>
          <p:cNvSpPr/>
          <p:nvPr/>
        </p:nvSpPr>
        <p:spPr>
          <a:xfrm>
            <a:off x="6907078" y="4725144"/>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ovéPole 156"/>
          <p:cNvSpPr txBox="1"/>
          <p:nvPr/>
        </p:nvSpPr>
        <p:spPr>
          <a:xfrm>
            <a:off x="7061458" y="4982354"/>
            <a:ext cx="1422184" cy="369332"/>
          </a:xfrm>
          <a:prstGeom prst="rect">
            <a:avLst/>
          </a:prstGeom>
          <a:noFill/>
        </p:spPr>
        <p:txBody>
          <a:bodyPr wrap="none" rtlCol="0">
            <a:spAutoFit/>
          </a:bodyPr>
          <a:lstStyle/>
          <a:p>
            <a:r>
              <a:rPr lang="en-US" dirty="0" smtClean="0">
                <a:solidFill>
                  <a:schemeClr val="tx2"/>
                </a:solidFill>
                <a:latin typeface="+mn-lt"/>
              </a:rPr>
              <a:t>light tracing</a:t>
            </a:r>
          </a:p>
        </p:txBody>
      </p:sp>
      <p:sp>
        <p:nvSpPr>
          <p:cNvPr id="161" name="TextBox 19"/>
          <p:cNvSpPr txBox="1"/>
          <p:nvPr/>
        </p:nvSpPr>
        <p:spPr>
          <a:xfrm>
            <a:off x="6416868" y="180135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2" name="TextBox 19"/>
          <p:cNvSpPr txBox="1"/>
          <p:nvPr/>
        </p:nvSpPr>
        <p:spPr>
          <a:xfrm>
            <a:off x="5859200" y="293771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3" name="TextBox 19"/>
          <p:cNvSpPr txBox="1"/>
          <p:nvPr/>
        </p:nvSpPr>
        <p:spPr>
          <a:xfrm>
            <a:off x="4688676" y="382652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4" name="TextBox 19"/>
          <p:cNvSpPr txBox="1"/>
          <p:nvPr/>
        </p:nvSpPr>
        <p:spPr>
          <a:xfrm>
            <a:off x="3491880" y="437787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5" name="TextBox 19"/>
          <p:cNvSpPr txBox="1"/>
          <p:nvPr/>
        </p:nvSpPr>
        <p:spPr>
          <a:xfrm>
            <a:off x="2267744" y="468167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6" name="TextBox 19"/>
          <p:cNvSpPr txBox="1"/>
          <p:nvPr/>
        </p:nvSpPr>
        <p:spPr>
          <a:xfrm>
            <a:off x="1475656" y="488193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79" name="Zástupný symbol pro zápatí 78"/>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p14="http://schemas.microsoft.com/office/powerpoint/2010/main" val="180057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5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
                                        </p:tgtEl>
                                        <p:attrNameLst>
                                          <p:attrName>style.visibility</p:attrName>
                                        </p:attrNameLst>
                                      </p:cBhvr>
                                      <p:to>
                                        <p:strVal val="visible"/>
                                      </p:to>
                                    </p:set>
                                    <p:animEffect transition="in" filter="fade">
                                      <p:cBhvr>
                                        <p:cTn id="20" dur="500"/>
                                        <p:tgtEl>
                                          <p:spTgt spid="1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500"/>
                                        <p:tgtEl>
                                          <p:spTgt spid="1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5"/>
                                        </p:tgtEl>
                                        <p:attrNameLst>
                                          <p:attrName>style.visibility</p:attrName>
                                        </p:attrNameLst>
                                      </p:cBhvr>
                                      <p:to>
                                        <p:strVal val="visible"/>
                                      </p:to>
                                    </p:set>
                                    <p:animEffect transition="in" filter="fade">
                                      <p:cBhvr>
                                        <p:cTn id="26"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3" grpId="0"/>
      <p:bldP spid="164" grpId="0"/>
      <p:bldP spid="165" grpId="0"/>
      <p:bldP spid="1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possible bidirectional techniques</a:t>
            </a:r>
            <a:endParaRPr lang="en-GB" dirty="0"/>
          </a:p>
        </p:txBody>
      </p:sp>
      <p:sp>
        <p:nvSpPr>
          <p:cNvPr id="12" name="Sun 11"/>
          <p:cNvSpPr/>
          <p:nvPr/>
        </p:nvSpPr>
        <p:spPr>
          <a:xfrm rot="1134788">
            <a:off x="7035109" y="198365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2" name="Group 70"/>
          <p:cNvGrpSpPr/>
          <p:nvPr/>
        </p:nvGrpSpPr>
        <p:grpSpPr>
          <a:xfrm>
            <a:off x="660245" y="1028828"/>
            <a:ext cx="2833952" cy="647572"/>
            <a:chOff x="611560" y="1244064"/>
            <a:chExt cx="2833952" cy="647572"/>
          </a:xfrm>
        </p:grpSpPr>
        <p:sp>
          <p:nvSpPr>
            <p:cNvPr id="72" name="Oval 71"/>
            <p:cNvSpPr/>
            <p:nvPr/>
          </p:nvSpPr>
          <p:spPr>
            <a:xfrm>
              <a:off x="611560" y="165342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87" name="Oval 86"/>
            <p:cNvSpPr/>
            <p:nvPr/>
          </p:nvSpPr>
          <p:spPr>
            <a:xfrm>
              <a:off x="611560" y="134298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02" name="TextBox 101"/>
            <p:cNvSpPr txBox="1"/>
            <p:nvPr/>
          </p:nvSpPr>
          <p:spPr>
            <a:xfrm>
              <a:off x="745734" y="1244064"/>
              <a:ext cx="2699778" cy="338554"/>
            </a:xfrm>
            <a:prstGeom prst="rect">
              <a:avLst/>
            </a:prstGeom>
            <a:noFill/>
          </p:spPr>
          <p:txBody>
            <a:bodyPr wrap="none" rtlCol="0">
              <a:spAutoFit/>
            </a:bodyPr>
            <a:lstStyle/>
            <a:p>
              <a:r>
                <a:rPr lang="en-US" sz="1600" dirty="0" smtClean="0">
                  <a:latin typeface="+mn-lt"/>
                </a:rPr>
                <a:t>vertex on a </a:t>
              </a:r>
              <a:r>
                <a:rPr lang="en-US" sz="1600" b="1" dirty="0" smtClean="0">
                  <a:latin typeface="+mn-lt"/>
                </a:rPr>
                <a:t>light sub-path</a:t>
              </a:r>
              <a:endParaRPr lang="en-US" sz="1600" b="1" dirty="0">
                <a:latin typeface="+mn-lt"/>
              </a:endParaRPr>
            </a:p>
          </p:txBody>
        </p:sp>
        <p:sp>
          <p:nvSpPr>
            <p:cNvPr id="103" name="TextBox 102"/>
            <p:cNvSpPr txBox="1"/>
            <p:nvPr/>
          </p:nvSpPr>
          <p:spPr>
            <a:xfrm>
              <a:off x="745734" y="1553082"/>
              <a:ext cx="2683748" cy="338554"/>
            </a:xfrm>
            <a:prstGeom prst="rect">
              <a:avLst/>
            </a:prstGeom>
            <a:noFill/>
          </p:spPr>
          <p:txBody>
            <a:bodyPr wrap="none" rtlCol="0">
              <a:spAutoFit/>
            </a:bodyPr>
            <a:lstStyle/>
            <a:p>
              <a:r>
                <a:rPr lang="en-US" sz="1600" dirty="0" smtClean="0">
                  <a:latin typeface="+mn-lt"/>
                </a:rPr>
                <a:t>vertex on en </a:t>
              </a:r>
              <a:r>
                <a:rPr lang="en-US" sz="1600" b="1" dirty="0" smtClean="0">
                  <a:latin typeface="+mn-lt"/>
                </a:rPr>
                <a:t>eye sub-path</a:t>
              </a:r>
              <a:endParaRPr lang="en-US" sz="1600" b="1" dirty="0">
                <a:latin typeface="+mn-lt"/>
              </a:endParaRPr>
            </a:p>
          </p:txBody>
        </p:sp>
      </p:grpSp>
      <p:sp>
        <p:nvSpPr>
          <p:cNvPr id="70" name="Zástupný symbol pro číslo snímku 69"/>
          <p:cNvSpPr>
            <a:spLocks noGrp="1"/>
          </p:cNvSpPr>
          <p:nvPr>
            <p:ph type="sldNum" sz="quarter" idx="12"/>
          </p:nvPr>
        </p:nvSpPr>
        <p:spPr/>
        <p:txBody>
          <a:bodyPr/>
          <a:lstStyle/>
          <a:p>
            <a:pPr>
              <a:defRPr/>
            </a:pPr>
            <a:fld id="{81494967-73EE-4A75-A827-47B02327E019}" type="slidenum">
              <a:rPr lang="en-US" altLang="en-US" smtClean="0"/>
              <a:pPr>
                <a:defRPr/>
              </a:pPr>
              <a:t>29</a:t>
            </a:fld>
            <a:endParaRPr lang="en-US" altLang="en-US"/>
          </a:p>
        </p:txBody>
      </p:sp>
      <p:grpSp>
        <p:nvGrpSpPr>
          <p:cNvPr id="3" name="Skupina 97"/>
          <p:cNvGrpSpPr/>
          <p:nvPr/>
        </p:nvGrpSpPr>
        <p:grpSpPr>
          <a:xfrm>
            <a:off x="1979712" y="2575703"/>
            <a:ext cx="4810838" cy="709281"/>
            <a:chOff x="907976" y="3295783"/>
            <a:chExt cx="4810838" cy="709281"/>
          </a:xfrm>
        </p:grpSpPr>
        <p:cxnSp>
          <p:nvCxnSpPr>
            <p:cNvPr id="62" name="Straight Arrow Connector 9"/>
            <p:cNvCxnSpPr>
              <a:stCxn id="68" idx="2"/>
              <a:endCxn id="71" idx="6"/>
            </p:cNvCxnSpPr>
            <p:nvPr/>
          </p:nvCxnSpPr>
          <p:spPr>
            <a:xfrm flipH="1">
              <a:off x="3428055" y="3835033"/>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12"/>
            <p:cNvCxnSpPr>
              <a:stCxn id="71" idx="2"/>
              <a:endCxn id="88" idx="6"/>
            </p:cNvCxnSpPr>
            <p:nvPr/>
          </p:nvCxnSpPr>
          <p:spPr>
            <a:xfrm flipH="1" flipV="1">
              <a:off x="2238107" y="3835033"/>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88" idx="1"/>
              <a:endCxn id="65" idx="5"/>
            </p:cNvCxnSpPr>
            <p:nvPr/>
          </p:nvCxnSpPr>
          <p:spPr>
            <a:xfrm flipH="1" flipV="1">
              <a:off x="1019114" y="3406919"/>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5" name="Oval 14"/>
            <p:cNvSpPr/>
            <p:nvPr/>
          </p:nvSpPr>
          <p:spPr>
            <a:xfrm>
              <a:off x="907976"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6" name="Straight Arrow Connector 27"/>
            <p:cNvCxnSpPr>
              <a:stCxn id="67" idx="3"/>
              <a:endCxn id="68" idx="7"/>
            </p:cNvCxnSpPr>
            <p:nvPr/>
          </p:nvCxnSpPr>
          <p:spPr>
            <a:xfrm flipH="1">
              <a:off x="4543247" y="3406919"/>
              <a:ext cx="1064429"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7" name="Oval 28"/>
            <p:cNvSpPr/>
            <p:nvPr/>
          </p:nvSpPr>
          <p:spPr>
            <a:xfrm>
              <a:off x="5588608"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8" name="Oval 10"/>
            <p:cNvSpPr/>
            <p:nvPr/>
          </p:nvSpPr>
          <p:spPr>
            <a:xfrm>
              <a:off x="4432109"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1" name="Oval 18"/>
            <p:cNvSpPr/>
            <p:nvPr/>
          </p:nvSpPr>
          <p:spPr>
            <a:xfrm>
              <a:off x="3297849" y="387486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2107901"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pic>
        <p:nvPicPr>
          <p:cNvPr id="9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754549" y="166519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01" name="Straight Arrow Connector 9"/>
          <p:cNvCxnSpPr>
            <a:stCxn id="109" idx="2"/>
            <a:endCxn id="110" idx="6"/>
          </p:cNvCxnSpPr>
          <p:nvPr/>
        </p:nvCxnSpPr>
        <p:spPr>
          <a:xfrm flipH="1">
            <a:off x="4499791" y="3680218"/>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2"/>
          <p:cNvCxnSpPr>
            <a:stCxn id="110" idx="2"/>
            <a:endCxn id="112" idx="6"/>
          </p:cNvCxnSpPr>
          <p:nvPr/>
        </p:nvCxnSpPr>
        <p:spPr>
          <a:xfrm flipH="1" flipV="1">
            <a:off x="3309843" y="3680218"/>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3"/>
          <p:cNvCxnSpPr>
            <a:stCxn id="112" idx="1"/>
            <a:endCxn id="106" idx="5"/>
          </p:cNvCxnSpPr>
          <p:nvPr/>
        </p:nvCxnSpPr>
        <p:spPr>
          <a:xfrm flipH="1" flipV="1">
            <a:off x="2090850" y="3252104"/>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06" name="Oval 14"/>
          <p:cNvSpPr/>
          <p:nvPr/>
        </p:nvSpPr>
        <p:spPr>
          <a:xfrm>
            <a:off x="1979712" y="314096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07" name="Straight Arrow Connector 27"/>
          <p:cNvCxnSpPr>
            <a:stCxn id="108" idx="3"/>
            <a:endCxn id="109" idx="7"/>
          </p:cNvCxnSpPr>
          <p:nvPr/>
        </p:nvCxnSpPr>
        <p:spPr>
          <a:xfrm flipH="1">
            <a:off x="5614983" y="3252104"/>
            <a:ext cx="1064429"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08" name="Oval 28"/>
          <p:cNvSpPr/>
          <p:nvPr/>
        </p:nvSpPr>
        <p:spPr>
          <a:xfrm>
            <a:off x="6660344" y="3140968"/>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9" name="Oval 10"/>
          <p:cNvSpPr/>
          <p:nvPr/>
        </p:nvSpPr>
        <p:spPr>
          <a:xfrm>
            <a:off x="5503845"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8"/>
          <p:cNvSpPr/>
          <p:nvPr/>
        </p:nvSpPr>
        <p:spPr>
          <a:xfrm>
            <a:off x="4369585" y="372004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9"/>
          <p:cNvSpPr/>
          <p:nvPr/>
        </p:nvSpPr>
        <p:spPr>
          <a:xfrm>
            <a:off x="3179637"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4" name="Straight Arrow Connector 9"/>
          <p:cNvCxnSpPr>
            <a:stCxn id="121" idx="2"/>
            <a:endCxn id="122" idx="6"/>
          </p:cNvCxnSpPr>
          <p:nvPr/>
        </p:nvCxnSpPr>
        <p:spPr>
          <a:xfrm flipH="1">
            <a:off x="4499791" y="4267081"/>
            <a:ext cx="1004054"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2"/>
          <p:cNvCxnSpPr>
            <a:stCxn id="122" idx="2"/>
            <a:endCxn id="123" idx="6"/>
          </p:cNvCxnSpPr>
          <p:nvPr/>
        </p:nvCxnSpPr>
        <p:spPr>
          <a:xfrm flipH="1" flipV="1">
            <a:off x="3309843" y="4267081"/>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3"/>
          <p:cNvCxnSpPr>
            <a:stCxn id="123" idx="1"/>
            <a:endCxn id="118" idx="5"/>
          </p:cNvCxnSpPr>
          <p:nvPr/>
        </p:nvCxnSpPr>
        <p:spPr>
          <a:xfrm flipH="1" flipV="1">
            <a:off x="2090850" y="3838967"/>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1979712" y="37278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9" name="Straight Arrow Connector 27"/>
          <p:cNvCxnSpPr>
            <a:stCxn id="120" idx="3"/>
            <a:endCxn id="121" idx="7"/>
          </p:cNvCxnSpPr>
          <p:nvPr/>
        </p:nvCxnSpPr>
        <p:spPr>
          <a:xfrm flipH="1">
            <a:off x="5614983" y="3838967"/>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0" name="Oval 28"/>
          <p:cNvSpPr/>
          <p:nvPr/>
        </p:nvSpPr>
        <p:spPr>
          <a:xfrm>
            <a:off x="6660344" y="37278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1" name="Oval 10"/>
          <p:cNvSpPr/>
          <p:nvPr/>
        </p:nvSpPr>
        <p:spPr>
          <a:xfrm>
            <a:off x="5503845" y="420197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2" name="Oval 18"/>
          <p:cNvSpPr/>
          <p:nvPr/>
        </p:nvSpPr>
        <p:spPr>
          <a:xfrm>
            <a:off x="4369585" y="430690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3" name="Oval 19"/>
          <p:cNvSpPr/>
          <p:nvPr/>
        </p:nvSpPr>
        <p:spPr>
          <a:xfrm>
            <a:off x="3179637" y="420197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5" name="Straight Arrow Connector 9"/>
          <p:cNvCxnSpPr>
            <a:stCxn id="131" idx="2"/>
            <a:endCxn id="132" idx="6"/>
          </p:cNvCxnSpPr>
          <p:nvPr/>
        </p:nvCxnSpPr>
        <p:spPr>
          <a:xfrm flipH="1">
            <a:off x="4499791" y="4843145"/>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
          <p:cNvCxnSpPr>
            <a:stCxn id="132" idx="2"/>
            <a:endCxn id="133" idx="6"/>
          </p:cNvCxnSpPr>
          <p:nvPr/>
        </p:nvCxnSpPr>
        <p:spPr>
          <a:xfrm flipH="1" flipV="1">
            <a:off x="3309843" y="4843145"/>
            <a:ext cx="1059742"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Arrow Connector 13"/>
          <p:cNvCxnSpPr>
            <a:stCxn id="133" idx="1"/>
            <a:endCxn id="128" idx="5"/>
          </p:cNvCxnSpPr>
          <p:nvPr/>
        </p:nvCxnSpPr>
        <p:spPr>
          <a:xfrm flipH="1" flipV="1">
            <a:off x="2090850" y="4415031"/>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28" name="Oval 14"/>
          <p:cNvSpPr/>
          <p:nvPr/>
        </p:nvSpPr>
        <p:spPr>
          <a:xfrm>
            <a:off x="1979712" y="430389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9" name="Straight Arrow Connector 27"/>
          <p:cNvCxnSpPr>
            <a:stCxn id="130" idx="3"/>
            <a:endCxn id="131" idx="7"/>
          </p:cNvCxnSpPr>
          <p:nvPr/>
        </p:nvCxnSpPr>
        <p:spPr>
          <a:xfrm flipH="1">
            <a:off x="5614983" y="4415031"/>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0" name="Oval 28"/>
          <p:cNvSpPr/>
          <p:nvPr/>
        </p:nvSpPr>
        <p:spPr>
          <a:xfrm>
            <a:off x="6660344" y="430389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1" name="Oval 10"/>
          <p:cNvSpPr/>
          <p:nvPr/>
        </p:nvSpPr>
        <p:spPr>
          <a:xfrm>
            <a:off x="5503845" y="477804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2" name="Oval 18"/>
          <p:cNvSpPr/>
          <p:nvPr/>
        </p:nvSpPr>
        <p:spPr>
          <a:xfrm>
            <a:off x="4369585" y="48829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3" name="Oval 19"/>
          <p:cNvSpPr/>
          <p:nvPr/>
        </p:nvSpPr>
        <p:spPr>
          <a:xfrm>
            <a:off x="3179637" y="477804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5" name="Straight Arrow Connector 9"/>
          <p:cNvCxnSpPr>
            <a:stCxn id="141" idx="2"/>
            <a:endCxn id="142" idx="6"/>
          </p:cNvCxnSpPr>
          <p:nvPr/>
        </p:nvCxnSpPr>
        <p:spPr>
          <a:xfrm flipH="1">
            <a:off x="4499791" y="5419209"/>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2"/>
          <p:cNvCxnSpPr>
            <a:stCxn id="142" idx="2"/>
            <a:endCxn id="143" idx="6"/>
          </p:cNvCxnSpPr>
          <p:nvPr/>
        </p:nvCxnSpPr>
        <p:spPr>
          <a:xfrm flipH="1" flipV="1">
            <a:off x="3309843" y="5419209"/>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
          <p:cNvCxnSpPr>
            <a:stCxn id="143" idx="1"/>
            <a:endCxn id="138" idx="5"/>
          </p:cNvCxnSpPr>
          <p:nvPr/>
        </p:nvCxnSpPr>
        <p:spPr>
          <a:xfrm flipH="1" flipV="1">
            <a:off x="2090850" y="4991095"/>
            <a:ext cx="1107855"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8" name="Oval 14"/>
          <p:cNvSpPr/>
          <p:nvPr/>
        </p:nvSpPr>
        <p:spPr>
          <a:xfrm>
            <a:off x="1979712" y="487995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9" name="Straight Arrow Connector 27"/>
          <p:cNvCxnSpPr>
            <a:stCxn id="140" idx="3"/>
            <a:endCxn id="141" idx="7"/>
          </p:cNvCxnSpPr>
          <p:nvPr/>
        </p:nvCxnSpPr>
        <p:spPr>
          <a:xfrm flipH="1">
            <a:off x="5614983" y="4991095"/>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0" name="Oval 28"/>
          <p:cNvSpPr/>
          <p:nvPr/>
        </p:nvSpPr>
        <p:spPr>
          <a:xfrm>
            <a:off x="6660344" y="487995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1" name="Oval 10"/>
          <p:cNvSpPr/>
          <p:nvPr/>
        </p:nvSpPr>
        <p:spPr>
          <a:xfrm>
            <a:off x="5503845"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2" name="Oval 18"/>
          <p:cNvSpPr/>
          <p:nvPr/>
        </p:nvSpPr>
        <p:spPr>
          <a:xfrm>
            <a:off x="4369585" y="545903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3" name="Oval 19"/>
          <p:cNvSpPr/>
          <p:nvPr/>
        </p:nvSpPr>
        <p:spPr>
          <a:xfrm>
            <a:off x="3179637"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5" name="Straight Arrow Connector 9"/>
          <p:cNvCxnSpPr>
            <a:stCxn id="151" idx="2"/>
            <a:endCxn id="152" idx="6"/>
          </p:cNvCxnSpPr>
          <p:nvPr/>
        </p:nvCxnSpPr>
        <p:spPr>
          <a:xfrm flipH="1">
            <a:off x="4499791" y="5995273"/>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2"/>
          <p:cNvCxnSpPr>
            <a:stCxn id="152" idx="2"/>
            <a:endCxn id="153" idx="6"/>
          </p:cNvCxnSpPr>
          <p:nvPr/>
        </p:nvCxnSpPr>
        <p:spPr>
          <a:xfrm flipH="1" flipV="1">
            <a:off x="3309843" y="5995273"/>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3"/>
          <p:cNvCxnSpPr>
            <a:stCxn id="153" idx="1"/>
            <a:endCxn id="148" idx="5"/>
          </p:cNvCxnSpPr>
          <p:nvPr/>
        </p:nvCxnSpPr>
        <p:spPr>
          <a:xfrm flipH="1" flipV="1">
            <a:off x="2090850" y="5567159"/>
            <a:ext cx="1107855"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Oval 14"/>
          <p:cNvSpPr/>
          <p:nvPr/>
        </p:nvSpPr>
        <p:spPr>
          <a:xfrm>
            <a:off x="1979712"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9" name="Straight Arrow Connector 27"/>
          <p:cNvCxnSpPr>
            <a:stCxn id="150" idx="3"/>
            <a:endCxn id="151" idx="7"/>
          </p:cNvCxnSpPr>
          <p:nvPr/>
        </p:nvCxnSpPr>
        <p:spPr>
          <a:xfrm flipH="1">
            <a:off x="5614983" y="5567159"/>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0" name="Oval 28"/>
          <p:cNvSpPr/>
          <p:nvPr/>
        </p:nvSpPr>
        <p:spPr>
          <a:xfrm>
            <a:off x="6660344"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1" name="Oval 10"/>
          <p:cNvSpPr/>
          <p:nvPr/>
        </p:nvSpPr>
        <p:spPr>
          <a:xfrm>
            <a:off x="5503845"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2" name="Oval 18"/>
          <p:cNvSpPr/>
          <p:nvPr/>
        </p:nvSpPr>
        <p:spPr>
          <a:xfrm>
            <a:off x="4369585" y="603510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3" name="Oval 19"/>
          <p:cNvSpPr/>
          <p:nvPr/>
        </p:nvSpPr>
        <p:spPr>
          <a:xfrm>
            <a:off x="3179637"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4" name="Pravá složená závorka 153"/>
          <p:cNvSpPr/>
          <p:nvPr/>
        </p:nvSpPr>
        <p:spPr>
          <a:xfrm>
            <a:off x="6907078" y="2431162"/>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ovéPole 154"/>
          <p:cNvSpPr txBox="1"/>
          <p:nvPr/>
        </p:nvSpPr>
        <p:spPr>
          <a:xfrm>
            <a:off x="7061458" y="2688372"/>
            <a:ext cx="1420582" cy="369332"/>
          </a:xfrm>
          <a:prstGeom prst="rect">
            <a:avLst/>
          </a:prstGeom>
          <a:noFill/>
        </p:spPr>
        <p:txBody>
          <a:bodyPr wrap="none" rtlCol="0">
            <a:spAutoFit/>
          </a:bodyPr>
          <a:lstStyle/>
          <a:p>
            <a:r>
              <a:rPr lang="en-US" dirty="0" smtClean="0">
                <a:solidFill>
                  <a:schemeClr val="tx2"/>
                </a:solidFill>
                <a:latin typeface="+mn-lt"/>
              </a:rPr>
              <a:t>path tracing</a:t>
            </a:r>
          </a:p>
        </p:txBody>
      </p:sp>
      <p:sp>
        <p:nvSpPr>
          <p:cNvPr id="156" name="Pravá složená závorka 155"/>
          <p:cNvSpPr/>
          <p:nvPr/>
        </p:nvSpPr>
        <p:spPr>
          <a:xfrm>
            <a:off x="6907078" y="4725144"/>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ovéPole 156"/>
          <p:cNvSpPr txBox="1"/>
          <p:nvPr/>
        </p:nvSpPr>
        <p:spPr>
          <a:xfrm>
            <a:off x="7061458" y="4982354"/>
            <a:ext cx="1422184" cy="369332"/>
          </a:xfrm>
          <a:prstGeom prst="rect">
            <a:avLst/>
          </a:prstGeom>
          <a:noFill/>
        </p:spPr>
        <p:txBody>
          <a:bodyPr wrap="none" rtlCol="0">
            <a:spAutoFit/>
          </a:bodyPr>
          <a:lstStyle/>
          <a:p>
            <a:r>
              <a:rPr lang="en-US" dirty="0" smtClean="0">
                <a:solidFill>
                  <a:schemeClr val="tx2"/>
                </a:solidFill>
                <a:latin typeface="+mn-lt"/>
              </a:rPr>
              <a:t>light tracing</a:t>
            </a:r>
          </a:p>
        </p:txBody>
      </p:sp>
      <p:sp>
        <p:nvSpPr>
          <p:cNvPr id="159" name="Pravá složená závorka 158"/>
          <p:cNvSpPr/>
          <p:nvPr/>
        </p:nvSpPr>
        <p:spPr>
          <a:xfrm>
            <a:off x="6907078" y="4149080"/>
            <a:ext cx="144016" cy="360040"/>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TextovéPole 159"/>
          <p:cNvSpPr txBox="1"/>
          <p:nvPr/>
        </p:nvSpPr>
        <p:spPr>
          <a:xfrm>
            <a:off x="7061458" y="4122344"/>
            <a:ext cx="718466" cy="369332"/>
          </a:xfrm>
          <a:prstGeom prst="rect">
            <a:avLst/>
          </a:prstGeom>
          <a:noFill/>
        </p:spPr>
        <p:txBody>
          <a:bodyPr wrap="none" rtlCol="0">
            <a:spAutoFit/>
          </a:bodyPr>
          <a:lstStyle/>
          <a:p>
            <a:r>
              <a:rPr lang="en-US" dirty="0" smtClean="0">
                <a:solidFill>
                  <a:schemeClr val="tx2"/>
                </a:solidFill>
                <a:latin typeface="+mn-lt"/>
              </a:rPr>
              <a:t>VPLs</a:t>
            </a:r>
          </a:p>
        </p:txBody>
      </p:sp>
      <p:sp>
        <p:nvSpPr>
          <p:cNvPr id="161" name="TextBox 19"/>
          <p:cNvSpPr txBox="1"/>
          <p:nvPr/>
        </p:nvSpPr>
        <p:spPr>
          <a:xfrm>
            <a:off x="6416868" y="180135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2" name="TextBox 19"/>
          <p:cNvSpPr txBox="1"/>
          <p:nvPr/>
        </p:nvSpPr>
        <p:spPr>
          <a:xfrm>
            <a:off x="5859200" y="293771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3" name="TextBox 19"/>
          <p:cNvSpPr txBox="1"/>
          <p:nvPr/>
        </p:nvSpPr>
        <p:spPr>
          <a:xfrm>
            <a:off x="4688676" y="382652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4" name="TextBox 19"/>
          <p:cNvSpPr txBox="1"/>
          <p:nvPr/>
        </p:nvSpPr>
        <p:spPr>
          <a:xfrm>
            <a:off x="3491880" y="437787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5" name="TextBox 19"/>
          <p:cNvSpPr txBox="1"/>
          <p:nvPr/>
        </p:nvSpPr>
        <p:spPr>
          <a:xfrm>
            <a:off x="2267744" y="468167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6" name="TextBox 19"/>
          <p:cNvSpPr txBox="1"/>
          <p:nvPr/>
        </p:nvSpPr>
        <p:spPr>
          <a:xfrm>
            <a:off x="1475656" y="488193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7" name="TextovéPole 166"/>
          <p:cNvSpPr txBox="1"/>
          <p:nvPr/>
        </p:nvSpPr>
        <p:spPr>
          <a:xfrm>
            <a:off x="603422" y="3524815"/>
            <a:ext cx="7797327"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b="1" dirty="0" smtClean="0">
                <a:latin typeface="+mn-lt"/>
              </a:rPr>
              <a:t>no single technique importance </a:t>
            </a:r>
          </a:p>
          <a:p>
            <a:pPr algn="ctr"/>
            <a:r>
              <a:rPr lang="en-US" sz="3600" b="1" dirty="0" smtClean="0">
                <a:latin typeface="+mn-lt"/>
              </a:rPr>
              <a:t>samples all the terms</a:t>
            </a:r>
          </a:p>
        </p:txBody>
      </p:sp>
      <p:sp>
        <p:nvSpPr>
          <p:cNvPr id="80" name="Zástupný symbol pro zápatí 79"/>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p14="http://schemas.microsoft.com/office/powerpoint/2010/main" val="118371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a:t>
            </a:r>
            <a:endParaRPr lang="en-US" dirty="0"/>
          </a:p>
        </p:txBody>
      </p:sp>
      <p:sp>
        <p:nvSpPr>
          <p:cNvPr id="3" name="Zástupný symbol pro obsah 2"/>
          <p:cNvSpPr>
            <a:spLocks noGrp="1"/>
          </p:cNvSpPr>
          <p:nvPr>
            <p:ph idx="1"/>
          </p:nvPr>
        </p:nvSpPr>
        <p:spPr>
          <a:xfrm>
            <a:off x="662880" y="1628800"/>
            <a:ext cx="8229600" cy="4890765"/>
          </a:xfrm>
        </p:spPr>
        <p:txBody>
          <a:bodyPr/>
          <a:lstStyle/>
          <a:p>
            <a:r>
              <a:rPr lang="en-US" dirty="0" smtClean="0"/>
              <a:t>Geometric optics</a:t>
            </a:r>
          </a:p>
        </p:txBody>
      </p:sp>
      <p:grpSp>
        <p:nvGrpSpPr>
          <p:cNvPr id="5" name="Skupina 4"/>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65070" y="35496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3" name="TextovéPole 32"/>
          <p:cNvSpPr txBox="1"/>
          <p:nvPr/>
        </p:nvSpPr>
        <p:spPr>
          <a:xfrm>
            <a:off x="7020272" y="2420887"/>
            <a:ext cx="647934" cy="369332"/>
          </a:xfrm>
          <a:prstGeom prst="rect">
            <a:avLst/>
          </a:prstGeom>
          <a:noFill/>
        </p:spPr>
        <p:txBody>
          <a:bodyPr wrap="none" rtlCol="0">
            <a:spAutoFit/>
          </a:bodyPr>
          <a:lstStyle/>
          <a:p>
            <a:r>
              <a:rPr lang="en-US" dirty="0" smtClean="0">
                <a:solidFill>
                  <a:schemeClr val="tx2"/>
                </a:solidFill>
                <a:latin typeface="+mn-lt"/>
              </a:rPr>
              <a:t>emit</a:t>
            </a:r>
            <a:endParaRPr lang="cs-CZ" dirty="0" smtClean="0">
              <a:solidFill>
                <a:schemeClr val="tx2"/>
              </a:solidFill>
              <a:latin typeface="+mn-lt"/>
            </a:endParaRPr>
          </a:p>
        </p:txBody>
      </p:sp>
      <p:sp>
        <p:nvSpPr>
          <p:cNvPr id="34" name="TextovéPole 33"/>
          <p:cNvSpPr txBox="1"/>
          <p:nvPr/>
        </p:nvSpPr>
        <p:spPr>
          <a:xfrm>
            <a:off x="7430005" y="3140968"/>
            <a:ext cx="769763" cy="369332"/>
          </a:xfrm>
          <a:prstGeom prst="rect">
            <a:avLst/>
          </a:prstGeom>
          <a:noFill/>
        </p:spPr>
        <p:txBody>
          <a:bodyPr wrap="none" rtlCol="0">
            <a:spAutoFit/>
          </a:bodyPr>
          <a:lstStyle/>
          <a:p>
            <a:r>
              <a:rPr lang="en-US" dirty="0" smtClean="0">
                <a:solidFill>
                  <a:schemeClr val="tx2"/>
                </a:solidFill>
                <a:latin typeface="+mn-lt"/>
              </a:rPr>
              <a:t>travel</a:t>
            </a:r>
            <a:endParaRPr lang="cs-CZ" dirty="0" smtClean="0">
              <a:solidFill>
                <a:schemeClr val="tx2"/>
              </a:solidFill>
              <a:latin typeface="+mn-lt"/>
            </a:endParaRPr>
          </a:p>
        </p:txBody>
      </p:sp>
      <p:sp>
        <p:nvSpPr>
          <p:cNvPr id="35" name="TextovéPole 34"/>
          <p:cNvSpPr txBox="1"/>
          <p:nvPr/>
        </p:nvSpPr>
        <p:spPr>
          <a:xfrm>
            <a:off x="7020272" y="3762733"/>
            <a:ext cx="829073" cy="369332"/>
          </a:xfrm>
          <a:prstGeom prst="rect">
            <a:avLst/>
          </a:prstGeom>
          <a:noFill/>
        </p:spPr>
        <p:txBody>
          <a:bodyPr wrap="none" rtlCol="0">
            <a:spAutoFit/>
          </a:bodyPr>
          <a:lstStyle/>
          <a:p>
            <a:r>
              <a:rPr lang="en-US" dirty="0" smtClean="0">
                <a:solidFill>
                  <a:schemeClr val="tx2"/>
                </a:solidFill>
                <a:latin typeface="+mn-lt"/>
              </a:rPr>
              <a:t>reflect</a:t>
            </a:r>
          </a:p>
        </p:txBody>
      </p:sp>
      <p:sp>
        <p:nvSpPr>
          <p:cNvPr id="23" name="Zástupný symbol pro číslo snímku 22"/>
          <p:cNvSpPr>
            <a:spLocks noGrp="1"/>
          </p:cNvSpPr>
          <p:nvPr>
            <p:ph type="sldNum" sz="quarter" idx="12"/>
          </p:nvPr>
        </p:nvSpPr>
        <p:spPr/>
        <p:txBody>
          <a:bodyPr/>
          <a:lstStyle/>
          <a:p>
            <a:pPr>
              <a:defRPr/>
            </a:pPr>
            <a:fld id="{81494967-73EE-4A75-A827-47B02327E019}" type="slidenum">
              <a:rPr lang="en-US" altLang="en-US" smtClean="0"/>
              <a:pPr>
                <a:defRPr/>
              </a:pPr>
              <a:t>3</a:t>
            </a:fld>
            <a:endParaRPr lang="en-US" altLang="en-US"/>
          </a:p>
        </p:txBody>
      </p:sp>
      <p:sp>
        <p:nvSpPr>
          <p:cNvPr id="27" name="Zástupný symbol pro zápatí 26"/>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
        <p:nvSpPr>
          <p:cNvPr id="24" name="Cloud 40"/>
          <p:cNvSpPr/>
          <p:nvPr/>
        </p:nvSpPr>
        <p:spPr>
          <a:xfrm rot="11100000">
            <a:off x="5764481" y="38747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1" name="TextovéPole 30"/>
          <p:cNvSpPr txBox="1"/>
          <p:nvPr/>
        </p:nvSpPr>
        <p:spPr>
          <a:xfrm>
            <a:off x="5913172" y="4003585"/>
            <a:ext cx="872355" cy="369332"/>
          </a:xfrm>
          <a:prstGeom prst="rect">
            <a:avLst/>
          </a:prstGeom>
          <a:noFill/>
        </p:spPr>
        <p:txBody>
          <a:bodyPr wrap="none" rtlCol="0">
            <a:spAutoFit/>
          </a:bodyPr>
          <a:lstStyle/>
          <a:p>
            <a:r>
              <a:rPr lang="en-US" dirty="0" smtClean="0">
                <a:solidFill>
                  <a:schemeClr val="tx2"/>
                </a:solidFill>
                <a:latin typeface="+mn-lt"/>
              </a:rPr>
              <a:t>scatter</a:t>
            </a:r>
            <a:endParaRPr lang="cs-CZ" dirty="0" smtClean="0">
              <a:solidFill>
                <a:schemeClr val="tx2"/>
              </a:solidFill>
              <a:latin typeface="+mn-lt"/>
            </a:endParaRPr>
          </a:p>
        </p:txBody>
      </p:sp>
      <p:sp>
        <p:nvSpPr>
          <p:cNvPr id="32" name="TextovéPole 31"/>
          <p:cNvSpPr txBox="1"/>
          <p:nvPr/>
        </p:nvSpPr>
        <p:spPr>
          <a:xfrm>
            <a:off x="6432776" y="4832975"/>
            <a:ext cx="1382110" cy="923330"/>
          </a:xfrm>
          <a:prstGeom prst="rect">
            <a:avLst/>
          </a:prstGeom>
          <a:noFill/>
        </p:spPr>
        <p:txBody>
          <a:bodyPr wrap="none" rtlCol="0">
            <a:spAutoFit/>
          </a:bodyPr>
          <a:lstStyle/>
          <a:p>
            <a:r>
              <a:rPr lang="en-US" b="1" dirty="0" smtClean="0">
                <a:solidFill>
                  <a:srgbClr val="FFCC00"/>
                </a:solidFill>
                <a:effectLst>
                  <a:outerShdw blurRad="38100" dist="38100" dir="2700000" algn="tl">
                    <a:srgbClr val="000000">
                      <a:alpha val="43137"/>
                    </a:srgbClr>
                  </a:outerShdw>
                </a:effectLst>
                <a:latin typeface="+mn-lt"/>
              </a:rPr>
              <a:t>light </a:t>
            </a:r>
            <a:br>
              <a:rPr lang="en-US" b="1" dirty="0" smtClean="0">
                <a:solidFill>
                  <a:srgbClr val="FFCC00"/>
                </a:solidFill>
                <a:effectLst>
                  <a:outerShdw blurRad="38100" dist="38100" dir="2700000" algn="tl">
                    <a:srgbClr val="000000">
                      <a:alpha val="43137"/>
                    </a:srgbClr>
                  </a:outerShdw>
                </a:effectLst>
                <a:latin typeface="+mn-lt"/>
              </a:rPr>
            </a:br>
            <a:r>
              <a:rPr lang="en-US" b="1" dirty="0" smtClean="0">
                <a:solidFill>
                  <a:srgbClr val="FFCC00"/>
                </a:solidFill>
                <a:effectLst>
                  <a:outerShdw blurRad="38100" dist="38100" dir="2700000" algn="tl">
                    <a:srgbClr val="000000">
                      <a:alpha val="43137"/>
                    </a:srgbClr>
                  </a:outerShdw>
                </a:effectLst>
                <a:latin typeface="+mn-lt"/>
              </a:rPr>
              <a:t>transport </a:t>
            </a:r>
            <a:br>
              <a:rPr lang="en-US" b="1" dirty="0" smtClean="0">
                <a:solidFill>
                  <a:srgbClr val="FFCC00"/>
                </a:solidFill>
                <a:effectLst>
                  <a:outerShdw blurRad="38100" dist="38100" dir="2700000" algn="tl">
                    <a:srgbClr val="000000">
                      <a:alpha val="43137"/>
                    </a:srgbClr>
                  </a:outerShdw>
                </a:effectLst>
                <a:latin typeface="+mn-lt"/>
              </a:rPr>
            </a:br>
            <a:r>
              <a:rPr lang="en-US" b="1" dirty="0" smtClean="0">
                <a:solidFill>
                  <a:srgbClr val="FFCC00"/>
                </a:solidFill>
                <a:effectLst>
                  <a:outerShdw blurRad="38100" dist="38100" dir="2700000" algn="tl">
                    <a:srgbClr val="000000">
                      <a:alpha val="43137"/>
                    </a:srgbClr>
                  </a:outerShdw>
                </a:effectLst>
                <a:latin typeface="+mn-lt"/>
              </a:rPr>
              <a:t>path</a:t>
            </a:r>
            <a:endParaRPr lang="cs-CZ" b="1" dirty="0" smtClean="0">
              <a:solidFill>
                <a:srgbClr val="FFCC00"/>
              </a:solidFill>
              <a:effectLst>
                <a:outerShdw blurRad="38100" dist="38100" dir="2700000" algn="tl">
                  <a:srgbClr val="000000">
                    <a:alpha val="43137"/>
                  </a:srgbClr>
                </a:outerShdw>
              </a:effectLst>
              <a:latin typeface="+mn-lt"/>
            </a:endParaRPr>
          </a:p>
        </p:txBody>
      </p:sp>
      <p:sp>
        <p:nvSpPr>
          <p:cNvPr id="36" name="Volný tvar 35"/>
          <p:cNvSpPr/>
          <p:nvPr/>
        </p:nvSpPr>
        <p:spPr>
          <a:xfrm>
            <a:off x="3635896" y="27767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6" name="Oval 11"/>
          <p:cNvSpPr/>
          <p:nvPr/>
        </p:nvSpPr>
        <p:spPr>
          <a:xfrm>
            <a:off x="6530442" y="441323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6"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9"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077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dirty="0" smtClean="0"/>
              <a:t>Multiple Importance Sampling (MIS)</a:t>
            </a:r>
            <a:endParaRPr lang="en-US" dirty="0" smtClean="0">
              <a:latin typeface="Arial CE" charset="-18"/>
            </a:endParaRPr>
          </a:p>
        </p:txBody>
      </p:sp>
      <p:sp>
        <p:nvSpPr>
          <p:cNvPr id="41987" name="Freeform 3"/>
          <p:cNvSpPr>
            <a:spLocks/>
          </p:cNvSpPr>
          <p:nvPr/>
        </p:nvSpPr>
        <p:spPr bwMode="auto">
          <a:xfrm>
            <a:off x="3707904" y="3242196"/>
            <a:ext cx="4841404" cy="2897188"/>
          </a:xfrm>
          <a:custGeom>
            <a:avLst/>
            <a:gdLst>
              <a:gd name="T0" fmla="*/ 192 w 3841"/>
              <a:gd name="T1" fmla="*/ 1680 h 1825"/>
              <a:gd name="T2" fmla="*/ 384 w 3841"/>
              <a:gd name="T3" fmla="*/ 1440 h 1825"/>
              <a:gd name="T4" fmla="*/ 480 w 3841"/>
              <a:gd name="T5" fmla="*/ 1248 h 1825"/>
              <a:gd name="T6" fmla="*/ 624 w 3841"/>
              <a:gd name="T7" fmla="*/ 720 h 1825"/>
              <a:gd name="T8" fmla="*/ 720 w 3841"/>
              <a:gd name="T9" fmla="*/ 336 h 1825"/>
              <a:gd name="T10" fmla="*/ 816 w 3841"/>
              <a:gd name="T11" fmla="*/ 144 h 1825"/>
              <a:gd name="T12" fmla="*/ 912 w 3841"/>
              <a:gd name="T13" fmla="*/ 0 h 1825"/>
              <a:gd name="T14" fmla="*/ 1008 w 3841"/>
              <a:gd name="T15" fmla="*/ 0 h 1825"/>
              <a:gd name="T16" fmla="*/ 1104 w 3841"/>
              <a:gd name="T17" fmla="*/ 144 h 1825"/>
              <a:gd name="T18" fmla="*/ 1296 w 3841"/>
              <a:gd name="T19" fmla="*/ 528 h 1825"/>
              <a:gd name="T20" fmla="*/ 1488 w 3841"/>
              <a:gd name="T21" fmla="*/ 960 h 1825"/>
              <a:gd name="T22" fmla="*/ 1632 w 3841"/>
              <a:gd name="T23" fmla="*/ 1248 h 1825"/>
              <a:gd name="T24" fmla="*/ 1824 w 3841"/>
              <a:gd name="T25" fmla="*/ 1392 h 1825"/>
              <a:gd name="T26" fmla="*/ 2016 w 3841"/>
              <a:gd name="T27" fmla="*/ 1440 h 1825"/>
              <a:gd name="T28" fmla="*/ 2208 w 3841"/>
              <a:gd name="T29" fmla="*/ 1440 h 1825"/>
              <a:gd name="T30" fmla="*/ 2352 w 3841"/>
              <a:gd name="T31" fmla="*/ 1392 h 1825"/>
              <a:gd name="T32" fmla="*/ 2448 w 3841"/>
              <a:gd name="T33" fmla="*/ 1200 h 1825"/>
              <a:gd name="T34" fmla="*/ 2544 w 3841"/>
              <a:gd name="T35" fmla="*/ 864 h 1825"/>
              <a:gd name="T36" fmla="*/ 2640 w 3841"/>
              <a:gd name="T37" fmla="*/ 672 h 1825"/>
              <a:gd name="T38" fmla="*/ 2736 w 3841"/>
              <a:gd name="T39" fmla="*/ 624 h 1825"/>
              <a:gd name="T40" fmla="*/ 2832 w 3841"/>
              <a:gd name="T41" fmla="*/ 672 h 1825"/>
              <a:gd name="T42" fmla="*/ 3024 w 3841"/>
              <a:gd name="T43" fmla="*/ 1056 h 1825"/>
              <a:gd name="T44" fmla="*/ 3216 w 3841"/>
              <a:gd name="T45" fmla="*/ 1440 h 1825"/>
              <a:gd name="T46" fmla="*/ 3408 w 3841"/>
              <a:gd name="T47" fmla="*/ 1632 h 1825"/>
              <a:gd name="T48" fmla="*/ 3600 w 3841"/>
              <a:gd name="T49" fmla="*/ 1728 h 1825"/>
              <a:gd name="T50" fmla="*/ 3840 w 3841"/>
              <a:gd name="T51" fmla="*/ 1776 h 1825"/>
              <a:gd name="T52" fmla="*/ 3840 w 3841"/>
              <a:gd name="T53" fmla="*/ 1824 h 1825"/>
              <a:gd name="T54" fmla="*/ 0 w 3841"/>
              <a:gd name="T55" fmla="*/ 1824 h 1825"/>
              <a:gd name="T56" fmla="*/ 192 w 3841"/>
              <a:gd name="T57" fmla="*/ 1680 h 18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1"/>
              <a:gd name="T88" fmla="*/ 0 h 1825"/>
              <a:gd name="T89" fmla="*/ 3841 w 3841"/>
              <a:gd name="T90" fmla="*/ 1825 h 18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1" h="1825">
                <a:moveTo>
                  <a:pt x="192" y="1680"/>
                </a:moveTo>
                <a:lnTo>
                  <a:pt x="384" y="1440"/>
                </a:lnTo>
                <a:lnTo>
                  <a:pt x="480" y="1248"/>
                </a:lnTo>
                <a:lnTo>
                  <a:pt x="624" y="720"/>
                </a:lnTo>
                <a:lnTo>
                  <a:pt x="720" y="336"/>
                </a:lnTo>
                <a:lnTo>
                  <a:pt x="816" y="144"/>
                </a:lnTo>
                <a:lnTo>
                  <a:pt x="912" y="0"/>
                </a:lnTo>
                <a:lnTo>
                  <a:pt x="1008" y="0"/>
                </a:lnTo>
                <a:lnTo>
                  <a:pt x="1104" y="144"/>
                </a:lnTo>
                <a:lnTo>
                  <a:pt x="1296" y="528"/>
                </a:lnTo>
                <a:lnTo>
                  <a:pt x="1488" y="960"/>
                </a:lnTo>
                <a:lnTo>
                  <a:pt x="1632" y="1248"/>
                </a:lnTo>
                <a:lnTo>
                  <a:pt x="1824" y="1392"/>
                </a:lnTo>
                <a:lnTo>
                  <a:pt x="2016" y="1440"/>
                </a:lnTo>
                <a:lnTo>
                  <a:pt x="2208" y="1440"/>
                </a:lnTo>
                <a:lnTo>
                  <a:pt x="2352" y="1392"/>
                </a:lnTo>
                <a:lnTo>
                  <a:pt x="2448" y="1200"/>
                </a:lnTo>
                <a:lnTo>
                  <a:pt x="2544" y="864"/>
                </a:lnTo>
                <a:lnTo>
                  <a:pt x="2640" y="672"/>
                </a:lnTo>
                <a:lnTo>
                  <a:pt x="2736" y="624"/>
                </a:lnTo>
                <a:lnTo>
                  <a:pt x="2832" y="672"/>
                </a:lnTo>
                <a:lnTo>
                  <a:pt x="3024" y="1056"/>
                </a:lnTo>
                <a:lnTo>
                  <a:pt x="3216" y="1440"/>
                </a:lnTo>
                <a:lnTo>
                  <a:pt x="3408" y="1632"/>
                </a:lnTo>
                <a:lnTo>
                  <a:pt x="3600" y="1728"/>
                </a:lnTo>
                <a:lnTo>
                  <a:pt x="3840" y="1776"/>
                </a:lnTo>
                <a:lnTo>
                  <a:pt x="3840" y="1824"/>
                </a:lnTo>
                <a:lnTo>
                  <a:pt x="0" y="1824"/>
                </a:lnTo>
                <a:lnTo>
                  <a:pt x="192" y="1680"/>
                </a:lnTo>
              </a:path>
            </a:pathLst>
          </a:custGeom>
          <a:solidFill>
            <a:schemeClr val="bg1">
              <a:lumMod val="95000"/>
            </a:schemeClr>
          </a:solidFill>
          <a:ln w="12700" cap="rnd" cmpd="sng">
            <a:solidFill>
              <a:schemeClr val="tx1"/>
            </a:solidFill>
            <a:prstDash val="solid"/>
            <a:round/>
            <a:headEnd type="none" w="med" len="med"/>
            <a:tailEnd type="none" w="med" len="med"/>
          </a:ln>
        </p:spPr>
        <p:txBody>
          <a:bodyPr/>
          <a:lstStyle/>
          <a:p>
            <a:endParaRPr lang="en-US"/>
          </a:p>
        </p:txBody>
      </p:sp>
      <p:sp>
        <p:nvSpPr>
          <p:cNvPr id="41988" name="Rectangle 4"/>
          <p:cNvSpPr>
            <a:spLocks noChangeArrowheads="1"/>
          </p:cNvSpPr>
          <p:nvPr/>
        </p:nvSpPr>
        <p:spPr bwMode="auto">
          <a:xfrm>
            <a:off x="3717988" y="2780928"/>
            <a:ext cx="4819976" cy="3344168"/>
          </a:xfrm>
          <a:prstGeom prst="rect">
            <a:avLst/>
          </a:prstGeom>
          <a:noFill/>
          <a:ln w="25400">
            <a:solidFill>
              <a:schemeClr val="tx1"/>
            </a:solidFill>
            <a:miter lim="800000"/>
            <a:headEnd/>
            <a:tailEnd/>
          </a:ln>
        </p:spPr>
        <p:txBody>
          <a:bodyPr wrap="none" anchor="ctr"/>
          <a:lstStyle/>
          <a:p>
            <a:endParaRPr lang="en-US" dirty="0">
              <a:solidFill>
                <a:schemeClr val="tx2"/>
              </a:solidFill>
            </a:endParaRPr>
          </a:p>
        </p:txBody>
      </p:sp>
      <p:sp>
        <p:nvSpPr>
          <p:cNvPr id="41989" name="Rectangle 5"/>
          <p:cNvSpPr>
            <a:spLocks noChangeArrowheads="1"/>
          </p:cNvSpPr>
          <p:nvPr/>
        </p:nvSpPr>
        <p:spPr bwMode="auto">
          <a:xfrm>
            <a:off x="4057516" y="2980912"/>
            <a:ext cx="595654" cy="520655"/>
          </a:xfrm>
          <a:prstGeom prst="rect">
            <a:avLst/>
          </a:prstGeom>
          <a:noFill/>
          <a:ln w="12700">
            <a:noFill/>
            <a:miter lim="800000"/>
            <a:headEnd/>
            <a:tailEnd/>
          </a:ln>
        </p:spPr>
        <p:txBody>
          <a:bodyPr wrap="none" lIns="90488" tIns="44450" rIns="90488" bIns="44450">
            <a:spAutoFit/>
          </a:bodyPr>
          <a:lstStyle/>
          <a:p>
            <a:r>
              <a:rPr lang="cs-CZ" sz="2800" i="1" dirty="0">
                <a:latin typeface="+mj-lt"/>
              </a:rPr>
              <a:t>f</a:t>
            </a:r>
            <a:r>
              <a:rPr lang="cs-CZ" sz="2800" dirty="0">
                <a:latin typeface="+mj-lt"/>
              </a:rPr>
              <a:t>(</a:t>
            </a:r>
            <a:r>
              <a:rPr lang="cs-CZ" sz="2800" i="1" dirty="0">
                <a:latin typeface="+mj-lt"/>
              </a:rPr>
              <a:t>x</a:t>
            </a:r>
            <a:r>
              <a:rPr lang="cs-CZ" sz="2800" dirty="0">
                <a:latin typeface="+mj-lt"/>
              </a:rPr>
              <a:t>)</a:t>
            </a:r>
          </a:p>
        </p:txBody>
      </p:sp>
      <p:sp>
        <p:nvSpPr>
          <p:cNvPr id="41992" name="Freeform 8"/>
          <p:cNvSpPr>
            <a:spLocks/>
          </p:cNvSpPr>
          <p:nvPr/>
        </p:nvSpPr>
        <p:spPr bwMode="auto">
          <a:xfrm>
            <a:off x="3707904" y="4537596"/>
            <a:ext cx="3631368" cy="1601788"/>
          </a:xfrm>
          <a:custGeom>
            <a:avLst/>
            <a:gdLst>
              <a:gd name="T0" fmla="*/ 0 w 2881"/>
              <a:gd name="T1" fmla="*/ 1008 h 1009"/>
              <a:gd name="T2" fmla="*/ 336 w 2881"/>
              <a:gd name="T3" fmla="*/ 889 h 1009"/>
              <a:gd name="T4" fmla="*/ 576 w 2881"/>
              <a:gd name="T5" fmla="*/ 712 h 1009"/>
              <a:gd name="T6" fmla="*/ 768 w 2881"/>
              <a:gd name="T7" fmla="*/ 415 h 1009"/>
              <a:gd name="T8" fmla="*/ 912 w 2881"/>
              <a:gd name="T9" fmla="*/ 59 h 1009"/>
              <a:gd name="T10" fmla="*/ 1008 w 2881"/>
              <a:gd name="T11" fmla="*/ 0 h 1009"/>
              <a:gd name="T12" fmla="*/ 1104 w 2881"/>
              <a:gd name="T13" fmla="*/ 59 h 1009"/>
              <a:gd name="T14" fmla="*/ 1200 w 2881"/>
              <a:gd name="T15" fmla="*/ 237 h 1009"/>
              <a:gd name="T16" fmla="*/ 1296 w 2881"/>
              <a:gd name="T17" fmla="*/ 415 h 1009"/>
              <a:gd name="T18" fmla="*/ 1536 w 2881"/>
              <a:gd name="T19" fmla="*/ 720 h 1009"/>
              <a:gd name="T20" fmla="*/ 1824 w 2881"/>
              <a:gd name="T21" fmla="*/ 830 h 1009"/>
              <a:gd name="T22" fmla="*/ 2112 w 2881"/>
              <a:gd name="T23" fmla="*/ 889 h 1009"/>
              <a:gd name="T24" fmla="*/ 2496 w 2881"/>
              <a:gd name="T25" fmla="*/ 949 h 1009"/>
              <a:gd name="T26" fmla="*/ 2880 w 2881"/>
              <a:gd name="T27" fmla="*/ 1008 h 10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1"/>
              <a:gd name="T43" fmla="*/ 0 h 1009"/>
              <a:gd name="T44" fmla="*/ 2881 w 2881"/>
              <a:gd name="T45" fmla="*/ 1009 h 10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1" h="1009">
                <a:moveTo>
                  <a:pt x="0" y="1008"/>
                </a:moveTo>
                <a:lnTo>
                  <a:pt x="336" y="889"/>
                </a:lnTo>
                <a:lnTo>
                  <a:pt x="576" y="712"/>
                </a:lnTo>
                <a:lnTo>
                  <a:pt x="768" y="415"/>
                </a:lnTo>
                <a:lnTo>
                  <a:pt x="912" y="59"/>
                </a:lnTo>
                <a:lnTo>
                  <a:pt x="1008" y="0"/>
                </a:lnTo>
                <a:lnTo>
                  <a:pt x="1104" y="59"/>
                </a:lnTo>
                <a:lnTo>
                  <a:pt x="1200" y="237"/>
                </a:lnTo>
                <a:lnTo>
                  <a:pt x="1296" y="415"/>
                </a:lnTo>
                <a:lnTo>
                  <a:pt x="1536" y="720"/>
                </a:lnTo>
                <a:lnTo>
                  <a:pt x="1824" y="830"/>
                </a:lnTo>
                <a:lnTo>
                  <a:pt x="2112" y="889"/>
                </a:lnTo>
                <a:lnTo>
                  <a:pt x="2496" y="949"/>
                </a:lnTo>
                <a:lnTo>
                  <a:pt x="2880" y="1008"/>
                </a:lnTo>
              </a:path>
            </a:pathLst>
          </a:custGeom>
          <a:noFill/>
          <a:ln w="25400" cap="rnd" cmpd="sng">
            <a:solidFill>
              <a:srgbClr val="00B050"/>
            </a:solidFill>
            <a:prstDash val="solid"/>
            <a:round/>
            <a:headEnd type="none" w="med" len="med"/>
            <a:tailEnd type="none" w="med" len="med"/>
          </a:ln>
        </p:spPr>
        <p:txBody>
          <a:bodyPr/>
          <a:lstStyle/>
          <a:p>
            <a:endParaRPr lang="en-US"/>
          </a:p>
        </p:txBody>
      </p:sp>
      <p:sp>
        <p:nvSpPr>
          <p:cNvPr id="41993" name="Freeform 9"/>
          <p:cNvSpPr>
            <a:spLocks/>
          </p:cNvSpPr>
          <p:nvPr/>
        </p:nvSpPr>
        <p:spPr bwMode="auto">
          <a:xfrm>
            <a:off x="4857438" y="4994796"/>
            <a:ext cx="3691870" cy="1144588"/>
          </a:xfrm>
          <a:custGeom>
            <a:avLst/>
            <a:gdLst>
              <a:gd name="T0" fmla="*/ 2928 w 2929"/>
              <a:gd name="T1" fmla="*/ 672 h 721"/>
              <a:gd name="T2" fmla="*/ 2544 w 2929"/>
              <a:gd name="T3" fmla="*/ 635 h 721"/>
              <a:gd name="T4" fmla="*/ 2304 w 2929"/>
              <a:gd name="T5" fmla="*/ 508 h 721"/>
              <a:gd name="T6" fmla="*/ 2112 w 2929"/>
              <a:gd name="T7" fmla="*/ 296 h 721"/>
              <a:gd name="T8" fmla="*/ 1968 w 2929"/>
              <a:gd name="T9" fmla="*/ 96 h 721"/>
              <a:gd name="T10" fmla="*/ 1872 w 2929"/>
              <a:gd name="T11" fmla="*/ 0 h 721"/>
              <a:gd name="T12" fmla="*/ 1776 w 2929"/>
              <a:gd name="T13" fmla="*/ 42 h 721"/>
              <a:gd name="T14" fmla="*/ 1680 w 2929"/>
              <a:gd name="T15" fmla="*/ 169 h 721"/>
              <a:gd name="T16" fmla="*/ 1584 w 2929"/>
              <a:gd name="T17" fmla="*/ 296 h 721"/>
              <a:gd name="T18" fmla="*/ 1344 w 2929"/>
              <a:gd name="T19" fmla="*/ 480 h 721"/>
              <a:gd name="T20" fmla="*/ 1056 w 2929"/>
              <a:gd name="T21" fmla="*/ 593 h 721"/>
              <a:gd name="T22" fmla="*/ 768 w 2929"/>
              <a:gd name="T23" fmla="*/ 635 h 721"/>
              <a:gd name="T24" fmla="*/ 384 w 2929"/>
              <a:gd name="T25" fmla="*/ 678 h 721"/>
              <a:gd name="T26" fmla="*/ 0 w 2929"/>
              <a:gd name="T27" fmla="*/ 720 h 7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9"/>
              <a:gd name="T43" fmla="*/ 0 h 721"/>
              <a:gd name="T44" fmla="*/ 2929 w 2929"/>
              <a:gd name="T45" fmla="*/ 721 h 7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9" h="721">
                <a:moveTo>
                  <a:pt x="2928" y="672"/>
                </a:moveTo>
                <a:lnTo>
                  <a:pt x="2544" y="635"/>
                </a:lnTo>
                <a:lnTo>
                  <a:pt x="2304" y="508"/>
                </a:lnTo>
                <a:lnTo>
                  <a:pt x="2112" y="296"/>
                </a:lnTo>
                <a:lnTo>
                  <a:pt x="1968" y="96"/>
                </a:lnTo>
                <a:lnTo>
                  <a:pt x="1872" y="0"/>
                </a:lnTo>
                <a:lnTo>
                  <a:pt x="1776" y="42"/>
                </a:lnTo>
                <a:lnTo>
                  <a:pt x="1680" y="169"/>
                </a:lnTo>
                <a:lnTo>
                  <a:pt x="1584" y="296"/>
                </a:lnTo>
                <a:lnTo>
                  <a:pt x="1344" y="480"/>
                </a:lnTo>
                <a:lnTo>
                  <a:pt x="1056" y="593"/>
                </a:lnTo>
                <a:lnTo>
                  <a:pt x="768" y="635"/>
                </a:lnTo>
                <a:lnTo>
                  <a:pt x="384" y="678"/>
                </a:lnTo>
                <a:lnTo>
                  <a:pt x="0" y="720"/>
                </a:lnTo>
              </a:path>
            </a:pathLst>
          </a:custGeom>
          <a:noFill/>
          <a:ln w="25400" cap="rnd" cmpd="sng">
            <a:solidFill>
              <a:schemeClr val="accent2"/>
            </a:solidFill>
            <a:prstDash val="solid"/>
            <a:round/>
            <a:headEnd type="none" w="med" len="med"/>
            <a:tailEnd type="none" w="med" len="med"/>
          </a:ln>
        </p:spPr>
        <p:txBody>
          <a:bodyPr/>
          <a:lstStyle/>
          <a:p>
            <a:endParaRPr lang="en-US"/>
          </a:p>
        </p:txBody>
      </p:sp>
      <p:sp>
        <p:nvSpPr>
          <p:cNvPr id="41994" name="Rectangle 10"/>
          <p:cNvSpPr>
            <a:spLocks noChangeArrowheads="1"/>
          </p:cNvSpPr>
          <p:nvPr/>
        </p:nvSpPr>
        <p:spPr bwMode="auto">
          <a:xfrm>
            <a:off x="4516860" y="5163071"/>
            <a:ext cx="977833" cy="520655"/>
          </a:xfrm>
          <a:prstGeom prst="rect">
            <a:avLst/>
          </a:prstGeom>
          <a:noFill/>
          <a:ln w="12700">
            <a:noFill/>
            <a:miter lim="800000"/>
            <a:headEnd/>
            <a:tailEnd/>
          </a:ln>
        </p:spPr>
        <p:txBody>
          <a:bodyPr wrap="none" lIns="90488" tIns="44450" rIns="90488" bIns="44450">
            <a:spAutoFit/>
          </a:bodyPr>
          <a:lstStyle/>
          <a:p>
            <a:r>
              <a:rPr lang="cs-CZ" sz="2800" i="1" dirty="0" smtClean="0">
                <a:solidFill>
                  <a:srgbClr val="00B050"/>
                </a:solidFill>
                <a:latin typeface="+mj-lt"/>
              </a:rPr>
              <a:t>p</a:t>
            </a:r>
            <a:r>
              <a:rPr lang="en-US" sz="2800" i="1" baseline="-25000" dirty="0" smtClean="0">
                <a:solidFill>
                  <a:srgbClr val="00B050"/>
                </a:solidFill>
                <a:latin typeface="+mj-lt"/>
              </a:rPr>
              <a:t>a</a:t>
            </a:r>
            <a:r>
              <a:rPr lang="cs-CZ" sz="2800" dirty="0" smtClean="0">
                <a:solidFill>
                  <a:srgbClr val="00B050"/>
                </a:solidFill>
                <a:latin typeface="+mj-lt"/>
              </a:rPr>
              <a:t>(</a:t>
            </a:r>
            <a:r>
              <a:rPr lang="cs-CZ" sz="2800" i="1" dirty="0" smtClean="0">
                <a:solidFill>
                  <a:srgbClr val="00B050"/>
                </a:solidFill>
                <a:latin typeface="+mj-lt"/>
              </a:rPr>
              <a:t>x</a:t>
            </a:r>
            <a:r>
              <a:rPr lang="cs-CZ" sz="2800" dirty="0">
                <a:solidFill>
                  <a:srgbClr val="00B050"/>
                </a:solidFill>
                <a:latin typeface="+mj-lt"/>
              </a:rPr>
              <a:t>)</a:t>
            </a:r>
          </a:p>
        </p:txBody>
      </p:sp>
      <p:sp>
        <p:nvSpPr>
          <p:cNvPr id="41995" name="Rectangle 11"/>
          <p:cNvSpPr>
            <a:spLocks noChangeArrowheads="1"/>
          </p:cNvSpPr>
          <p:nvPr/>
        </p:nvSpPr>
        <p:spPr bwMode="auto">
          <a:xfrm>
            <a:off x="6700708" y="5391671"/>
            <a:ext cx="772568" cy="520655"/>
          </a:xfrm>
          <a:prstGeom prst="rect">
            <a:avLst/>
          </a:prstGeom>
          <a:noFill/>
          <a:ln w="12700">
            <a:noFill/>
            <a:miter lim="800000"/>
            <a:headEnd/>
            <a:tailEnd/>
          </a:ln>
        </p:spPr>
        <p:txBody>
          <a:bodyPr wrap="none" lIns="90488" tIns="44450" rIns="90488" bIns="44450">
            <a:spAutoFit/>
          </a:bodyPr>
          <a:lstStyle/>
          <a:p>
            <a:r>
              <a:rPr lang="cs-CZ" sz="2800" i="1" dirty="0" smtClean="0">
                <a:solidFill>
                  <a:schemeClr val="accent2"/>
                </a:solidFill>
                <a:latin typeface="+mj-lt"/>
              </a:rPr>
              <a:t>p</a:t>
            </a:r>
            <a:r>
              <a:rPr lang="en-US" sz="2800" i="1" baseline="-25000" dirty="0" smtClean="0">
                <a:solidFill>
                  <a:schemeClr val="accent2"/>
                </a:solidFill>
                <a:latin typeface="+mj-lt"/>
              </a:rPr>
              <a:t>b</a:t>
            </a:r>
            <a:r>
              <a:rPr lang="cs-CZ" sz="2800" dirty="0" smtClean="0">
                <a:solidFill>
                  <a:schemeClr val="accent2"/>
                </a:solidFill>
                <a:latin typeface="+mj-lt"/>
              </a:rPr>
              <a:t>(</a:t>
            </a:r>
            <a:r>
              <a:rPr lang="cs-CZ" sz="2800" i="1" dirty="0" smtClean="0">
                <a:solidFill>
                  <a:schemeClr val="accent2"/>
                </a:solidFill>
                <a:latin typeface="+mj-lt"/>
              </a:rPr>
              <a:t>x</a:t>
            </a:r>
            <a:r>
              <a:rPr lang="cs-CZ" sz="2800" dirty="0">
                <a:solidFill>
                  <a:schemeClr val="accent2"/>
                </a:solidFill>
                <a:latin typeface="+mj-lt"/>
              </a:rPr>
              <a:t>)</a:t>
            </a:r>
          </a:p>
        </p:txBody>
      </p:sp>
      <p:sp>
        <p:nvSpPr>
          <p:cNvPr id="4" name="TextBox 3"/>
          <p:cNvSpPr txBox="1"/>
          <p:nvPr/>
        </p:nvSpPr>
        <p:spPr>
          <a:xfrm>
            <a:off x="494797" y="971436"/>
            <a:ext cx="3054041" cy="461665"/>
          </a:xfrm>
          <a:prstGeom prst="rect">
            <a:avLst/>
          </a:prstGeom>
          <a:noFill/>
        </p:spPr>
        <p:txBody>
          <a:bodyPr wrap="none" rtlCol="0">
            <a:spAutoFit/>
          </a:bodyPr>
          <a:lstStyle/>
          <a:p>
            <a:r>
              <a:rPr lang="en-US" sz="2400" dirty="0" smtClean="0">
                <a:solidFill>
                  <a:schemeClr val="accent1"/>
                </a:solidFill>
                <a:latin typeface="+mj-lt"/>
              </a:rPr>
              <a:t>[</a:t>
            </a:r>
            <a:r>
              <a:rPr lang="cs-CZ" sz="2400" dirty="0" err="1" smtClean="0">
                <a:solidFill>
                  <a:schemeClr val="accent1"/>
                </a:solidFill>
                <a:latin typeface="+mj-lt"/>
              </a:rPr>
              <a:t>Veach</a:t>
            </a:r>
            <a:r>
              <a:rPr lang="cs-CZ" sz="2400" dirty="0" smtClean="0">
                <a:solidFill>
                  <a:schemeClr val="accent1"/>
                </a:solidFill>
                <a:latin typeface="+mj-lt"/>
              </a:rPr>
              <a:t> </a:t>
            </a:r>
            <a:r>
              <a:rPr lang="en-US" sz="2400" dirty="0">
                <a:solidFill>
                  <a:schemeClr val="accent1"/>
                </a:solidFill>
                <a:latin typeface="+mj-lt"/>
              </a:rPr>
              <a:t>&amp; </a:t>
            </a:r>
            <a:r>
              <a:rPr lang="en-US" sz="2400" dirty="0" err="1">
                <a:solidFill>
                  <a:schemeClr val="accent1"/>
                </a:solidFill>
                <a:latin typeface="+mj-lt"/>
              </a:rPr>
              <a:t>Guibas</a:t>
            </a:r>
            <a:r>
              <a:rPr lang="en-US" sz="2400" dirty="0">
                <a:solidFill>
                  <a:schemeClr val="accent1"/>
                </a:solidFill>
                <a:latin typeface="+mj-lt"/>
              </a:rPr>
              <a:t>, </a:t>
            </a:r>
            <a:r>
              <a:rPr lang="en-US" sz="2400" dirty="0" smtClean="0">
                <a:solidFill>
                  <a:schemeClr val="accent1"/>
                </a:solidFill>
                <a:latin typeface="+mj-lt"/>
              </a:rPr>
              <a:t>95]</a:t>
            </a:r>
            <a:endParaRPr lang="cs-CZ" sz="2400" dirty="0">
              <a:solidFill>
                <a:schemeClr val="accent1"/>
              </a:solidFill>
              <a:latin typeface="+mj-lt"/>
            </a:endParaRPr>
          </a:p>
        </p:txBody>
      </p:sp>
      <p:grpSp>
        <p:nvGrpSpPr>
          <p:cNvPr id="2" name="Skupina 4"/>
          <p:cNvGrpSpPr/>
          <p:nvPr/>
        </p:nvGrpSpPr>
        <p:grpSpPr>
          <a:xfrm>
            <a:off x="2843808" y="1556792"/>
            <a:ext cx="3223492" cy="1008112"/>
            <a:chOff x="4139952" y="836712"/>
            <a:chExt cx="3223492" cy="1008112"/>
          </a:xfrm>
        </p:grpSpPr>
        <p:graphicFrame>
          <p:nvGraphicFramePr>
            <p:cNvPr id="16" name="Object 2"/>
            <p:cNvGraphicFramePr>
              <a:graphicFrameLocks noChangeAspect="1"/>
            </p:cNvGraphicFramePr>
            <p:nvPr/>
          </p:nvGraphicFramePr>
          <p:xfrm>
            <a:off x="4216698" y="909266"/>
            <a:ext cx="2976562" cy="863600"/>
          </p:xfrm>
          <a:graphic>
            <a:graphicData uri="http://schemas.openxmlformats.org/presentationml/2006/ole">
              <mc:AlternateContent xmlns:mc="http://schemas.openxmlformats.org/markup-compatibility/2006">
                <mc:Choice xmlns:v="urn:schemas-microsoft-com:vml" Requires="v">
                  <p:oleObj spid="_x0000_s186454" name="Rovnice" r:id="rId4" imgW="1485720" imgH="431640" progId="Equation.3">
                    <p:embed/>
                  </p:oleObj>
                </mc:Choice>
                <mc:Fallback>
                  <p:oleObj name="Rovnice" r:id="rId4" imgW="1485720" imgH="43164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216698" y="909266"/>
                          <a:ext cx="2976562" cy="863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17" name="Obdélník 16"/>
            <p:cNvSpPr/>
            <p:nvPr/>
          </p:nvSpPr>
          <p:spPr>
            <a:xfrm>
              <a:off x="4139952" y="836712"/>
              <a:ext cx="3223492" cy="100811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ovéPole 18"/>
          <p:cNvSpPr txBox="1"/>
          <p:nvPr/>
        </p:nvSpPr>
        <p:spPr>
          <a:xfrm>
            <a:off x="755576" y="1628800"/>
            <a:ext cx="1890261" cy="830997"/>
          </a:xfrm>
          <a:prstGeom prst="rect">
            <a:avLst/>
          </a:prstGeom>
          <a:noFill/>
        </p:spPr>
        <p:txBody>
          <a:bodyPr wrap="none" rtlCol="0">
            <a:spAutoFit/>
          </a:bodyPr>
          <a:lstStyle/>
          <a:p>
            <a:r>
              <a:rPr lang="en-US" sz="2400" b="1" dirty="0" smtClean="0">
                <a:solidFill>
                  <a:schemeClr val="tx2"/>
                </a:solidFill>
                <a:latin typeface="+mn-lt"/>
              </a:rPr>
              <a:t>Combined </a:t>
            </a:r>
          </a:p>
          <a:p>
            <a:r>
              <a:rPr lang="en-US" sz="2400" b="1" dirty="0" smtClean="0">
                <a:solidFill>
                  <a:schemeClr val="tx2"/>
                </a:solidFill>
                <a:latin typeface="+mn-lt"/>
              </a:rPr>
              <a:t>estimator:</a:t>
            </a:r>
          </a:p>
        </p:txBody>
      </p:sp>
      <p:cxnSp>
        <p:nvCxnSpPr>
          <p:cNvPr id="33" name="Přímá spojovací čára 32"/>
          <p:cNvCxnSpPr/>
          <p:nvPr/>
        </p:nvCxnSpPr>
        <p:spPr>
          <a:xfrm flipV="1">
            <a:off x="7020272" y="3763120"/>
            <a:ext cx="0" cy="2520280"/>
          </a:xfrm>
          <a:prstGeom prst="line">
            <a:avLst/>
          </a:prstGeom>
          <a:ln w="38100">
            <a:solidFill>
              <a:srgbClr val="00B05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ectangle 5"/>
          <p:cNvSpPr>
            <a:spLocks noChangeArrowheads="1"/>
          </p:cNvSpPr>
          <p:nvPr/>
        </p:nvSpPr>
        <p:spPr bwMode="auto">
          <a:xfrm>
            <a:off x="7020272" y="6022664"/>
            <a:ext cx="500138" cy="520655"/>
          </a:xfrm>
          <a:prstGeom prst="rect">
            <a:avLst/>
          </a:prstGeom>
          <a:noFill/>
          <a:ln w="12700">
            <a:noFill/>
            <a:miter lim="800000"/>
            <a:headEnd/>
            <a:tailEnd/>
          </a:ln>
        </p:spPr>
        <p:txBody>
          <a:bodyPr wrap="none" lIns="90488" tIns="44450" rIns="90488" bIns="44450">
            <a:spAutoFit/>
          </a:bodyPr>
          <a:lstStyle/>
          <a:p>
            <a:r>
              <a:rPr lang="en-US" sz="2800" i="1" dirty="0" err="1" smtClean="0">
                <a:latin typeface="+mj-lt"/>
              </a:rPr>
              <a:t>x</a:t>
            </a:r>
            <a:r>
              <a:rPr lang="en-US" sz="2800" i="1" baseline="-25000" dirty="0" err="1" smtClean="0">
                <a:latin typeface="+mj-lt"/>
              </a:rPr>
              <a:t>a</a:t>
            </a:r>
            <a:endParaRPr lang="cs-CZ" sz="2800" dirty="0">
              <a:latin typeface="+mj-lt"/>
            </a:endParaRPr>
          </a:p>
        </p:txBody>
      </p:sp>
      <p:sp>
        <p:nvSpPr>
          <p:cNvPr id="20" name="Zástupný symbol pro zápatí 19"/>
          <p:cNvSpPr>
            <a:spLocks noGrp="1"/>
          </p:cNvSpPr>
          <p:nvPr>
            <p:ph type="ftr" sz="quarter" idx="11"/>
          </p:nvPr>
        </p:nvSpPr>
        <p:spPr/>
        <p:txBody>
          <a:bodyPr/>
          <a:lstStyle/>
          <a:p>
            <a:pPr>
              <a:defRPr/>
            </a:pPr>
            <a:r>
              <a:rPr lang="en-US" altLang="en-US" smtClean="0"/>
              <a:t>Jaroslav Křivánek – Light Transport Simulation with Vertex Connection and Merging</a:t>
            </a:r>
            <a:endParaRPr lang="en-US" altLang="en-US" dirty="0"/>
          </a:p>
        </p:txBody>
      </p:sp>
    </p:spTree>
    <p:extLst>
      <p:ext uri="{BB962C8B-B14F-4D97-AF65-F5344CB8AC3E}">
        <p14:creationId xmlns:p14="http://schemas.microsoft.com/office/powerpoint/2010/main" val="160582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tracing</a:t>
            </a:r>
            <a:endParaRPr lang="en-US" dirty="0"/>
          </a:p>
        </p:txBody>
      </p:sp>
      <p:sp>
        <p:nvSpPr>
          <p:cNvPr id="3" name="Zástupný symbol pro obsah 2"/>
          <p:cNvSpPr>
            <a:spLocks noGrp="1"/>
          </p:cNvSpPr>
          <p:nvPr>
            <p:ph idx="1"/>
          </p:nvPr>
        </p:nvSpPr>
        <p:spPr/>
        <p:txBody>
          <a:bodyPr/>
          <a:lstStyle/>
          <a:p>
            <a:endParaRPr lang="en-US" dirty="0" smtClean="0"/>
          </a:p>
          <a:p>
            <a:r>
              <a:rPr lang="en-US" dirty="0" smtClean="0"/>
              <a:t>Use </a:t>
            </a:r>
            <a:r>
              <a:rPr lang="en-US" b="1" dirty="0" smtClean="0"/>
              <a:t>all </a:t>
            </a:r>
            <a:r>
              <a:rPr lang="en-US" dirty="0" smtClean="0"/>
              <a:t>of the above sampling techniques</a:t>
            </a:r>
          </a:p>
          <a:p>
            <a:endParaRPr lang="en-US" dirty="0" smtClean="0"/>
          </a:p>
          <a:p>
            <a:r>
              <a:rPr lang="en-US" dirty="0" smtClean="0"/>
              <a:t>Combine using </a:t>
            </a:r>
            <a:r>
              <a:rPr lang="en-US" b="1" dirty="0" smtClean="0"/>
              <a:t>Multiple Importance Sampling</a:t>
            </a: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31</a:t>
            </a:fld>
            <a:endParaRPr lang="en-US" altLang="en-US"/>
          </a:p>
        </p:txBody>
      </p:sp>
      <p:sp>
        <p:nvSpPr>
          <p:cNvPr id="6" name="Zástupný symbol pro zápatí 5"/>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p14="http://schemas.microsoft.com/office/powerpoint/2010/main" val="100552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Naive</a:t>
            </a:r>
            <a:r>
              <a:rPr lang="cs-CZ" dirty="0" smtClean="0"/>
              <a:t> </a:t>
            </a:r>
            <a:r>
              <a:rPr lang="en-US" dirty="0" smtClean="0"/>
              <a:t>BPT implementation</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0" name="Volný tvar 89"/>
          <p:cNvSpPr/>
          <p:nvPr/>
        </p:nvSpPr>
        <p:spPr>
          <a:xfrm>
            <a:off x="1828696" y="2461724"/>
            <a:ext cx="5413105" cy="2595707"/>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105" h="2595707">
                <a:moveTo>
                  <a:pt x="0" y="1941618"/>
                </a:moveTo>
                <a:lnTo>
                  <a:pt x="1686473" y="2590012"/>
                </a:lnTo>
                <a:lnTo>
                  <a:pt x="4439886" y="2595707"/>
                </a:lnTo>
                <a:lnTo>
                  <a:pt x="3332230" y="11841"/>
                </a:lnTo>
                <a:lnTo>
                  <a:pt x="5413105"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2" name="Zástupný symbol pro číslo snímku 21"/>
          <p:cNvSpPr>
            <a:spLocks noGrp="1"/>
          </p:cNvSpPr>
          <p:nvPr>
            <p:ph type="sldNum" sz="quarter" idx="12"/>
          </p:nvPr>
        </p:nvSpPr>
        <p:spPr/>
        <p:txBody>
          <a:bodyPr/>
          <a:lstStyle/>
          <a:p>
            <a:pPr>
              <a:defRPr/>
            </a:pPr>
            <a:fld id="{81494967-73EE-4A75-A827-47B02327E019}" type="slidenum">
              <a:rPr lang="en-US" altLang="en-US" smtClean="0"/>
              <a:pPr>
                <a:defRPr/>
              </a:pPr>
              <a:t>32</a:t>
            </a:fld>
            <a:endParaRPr lang="en-US" altLang="en-US"/>
          </a:p>
        </p:txBody>
      </p:sp>
      <p:sp>
        <p:nvSpPr>
          <p:cNvPr id="23" name="Zástupný symbol pro zápatí 22"/>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extLst>
      <p:ext uri="{BB962C8B-B14F-4D97-AF65-F5344CB8AC3E}">
        <p14:creationId xmlns:p14="http://schemas.microsoft.com/office/powerpoint/2010/main" val="13292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barn(inVertical)">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90" grpId="0" animBg="1"/>
      <p:bldP spid="35" grpId="0" animBg="1"/>
      <p:bldP spid="34"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MIS </a:t>
            </a:r>
            <a:r>
              <a:rPr lang="en-US" dirty="0"/>
              <a:t>w</a:t>
            </a:r>
            <a:r>
              <a:rPr lang="en-US" dirty="0" smtClean="0"/>
              <a:t>eight calculation</a:t>
            </a:r>
            <a:endParaRPr lang="cs-CZ" dirty="0"/>
          </a:p>
        </p:txBody>
      </p:sp>
      <p:sp>
        <p:nvSpPr>
          <p:cNvPr id="4" name="Zástupný symbol pro zápatí 3"/>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33</a:t>
            </a:fld>
            <a:endParaRPr lang="en-US" altLang="en-US"/>
          </a:p>
        </p:txBody>
      </p:sp>
      <p:grpSp>
        <p:nvGrpSpPr>
          <p:cNvPr id="18" name="Skupina 17"/>
          <p:cNvGrpSpPr/>
          <p:nvPr/>
        </p:nvGrpSpPr>
        <p:grpSpPr>
          <a:xfrm>
            <a:off x="685438" y="2161503"/>
            <a:ext cx="7400118" cy="2923681"/>
            <a:chOff x="685438" y="2161503"/>
            <a:chExt cx="7400118" cy="2923681"/>
          </a:xfrm>
        </p:grpSpPr>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8" name="Straight Arrow Connector 12"/>
            <p:cNvCxnSpPr>
              <a:stCxn id="16" idx="2"/>
              <a:endCxn id="1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13"/>
            <p:cNvCxnSpPr>
              <a:stCxn id="15" idx="1"/>
              <a:endCxn id="13"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27"/>
            <p:cNvCxnSpPr>
              <a:stCxn id="11"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1"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 name="Straight Arrow Connector 9"/>
            <p:cNvCxnSpPr>
              <a:endCxn id="16"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 name="Volný tvar 13"/>
            <p:cNvSpPr/>
            <p:nvPr/>
          </p:nvSpPr>
          <p:spPr>
            <a:xfrm>
              <a:off x="1828696" y="2461724"/>
              <a:ext cx="5413105" cy="2595707"/>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105" h="2595707">
                  <a:moveTo>
                    <a:pt x="0" y="1941618"/>
                  </a:moveTo>
                  <a:lnTo>
                    <a:pt x="1686473" y="2590012"/>
                  </a:lnTo>
                  <a:lnTo>
                    <a:pt x="4439886" y="2595707"/>
                  </a:lnTo>
                  <a:lnTo>
                    <a:pt x="3332230" y="11841"/>
                  </a:lnTo>
                  <a:lnTo>
                    <a:pt x="5413105"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6"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7"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19" name="Skupina 18"/>
          <p:cNvGrpSpPr/>
          <p:nvPr/>
        </p:nvGrpSpPr>
        <p:grpSpPr>
          <a:xfrm>
            <a:off x="6156176" y="3356992"/>
            <a:ext cx="2736304" cy="1440160"/>
            <a:chOff x="6156176" y="1124744"/>
            <a:chExt cx="2736304" cy="1440160"/>
          </a:xfrm>
        </p:grpSpPr>
        <p:sp>
          <p:nvSpPr>
            <p:cNvPr id="20" name="Obdélník 19"/>
            <p:cNvSpPr/>
            <p:nvPr/>
          </p:nvSpPr>
          <p:spPr>
            <a:xfrm>
              <a:off x="6156176" y="1124744"/>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1" name="Skupina 20"/>
            <p:cNvGrpSpPr/>
            <p:nvPr/>
          </p:nvGrpSpPr>
          <p:grpSpPr>
            <a:xfrm>
              <a:off x="6274935" y="1292165"/>
              <a:ext cx="2401521" cy="1152128"/>
              <a:chOff x="1739146" y="2362692"/>
              <a:chExt cx="5674822" cy="2722492"/>
            </a:xfrm>
            <a:solidFill>
              <a:schemeClr val="accent2"/>
            </a:solidFill>
          </p:grpSpPr>
          <p:cxnSp>
            <p:nvCxnSpPr>
              <p:cNvPr id="22" name="Straight Arrow Connector 12"/>
              <p:cNvCxnSpPr>
                <a:stCxn id="29" idx="2"/>
                <a:endCxn id="28" idx="6"/>
              </p:cNvCxnSpPr>
              <p:nvPr/>
            </p:nvCxnSpPr>
            <p:spPr>
              <a:xfrm flipH="1">
                <a:off x="3597544" y="5020082"/>
                <a:ext cx="2534090" cy="0"/>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23" name="Straight Arrow Connector 13"/>
              <p:cNvCxnSpPr>
                <a:stCxn id="28" idx="1"/>
                <a:endCxn id="27" idx="5"/>
              </p:cNvCxnSpPr>
              <p:nvPr/>
            </p:nvCxnSpPr>
            <p:spPr>
              <a:xfrm flipH="1" flipV="1">
                <a:off x="1850284" y="4346036"/>
                <a:ext cx="1636122" cy="628012"/>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24" name="Straight Arrow Connector 27"/>
              <p:cNvCxnSpPr>
                <a:stCxn id="25" idx="2"/>
              </p:cNvCxnSpPr>
              <p:nvPr/>
            </p:nvCxnSpPr>
            <p:spPr>
              <a:xfrm flipH="1">
                <a:off x="5195530" y="2427794"/>
                <a:ext cx="2088232" cy="6906"/>
              </a:xfrm>
              <a:prstGeom prst="straightConnector1">
                <a:avLst/>
              </a:prstGeom>
              <a:grp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25" name="Oval 28"/>
              <p:cNvSpPr/>
              <p:nvPr/>
            </p:nvSpPr>
            <p:spPr>
              <a:xfrm>
                <a:off x="7283762" y="2362692"/>
                <a:ext cx="130206" cy="130204"/>
              </a:xfrm>
              <a:prstGeom prst="ellipse">
                <a:avLst/>
              </a:prstGeom>
              <a:grp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26" name="Straight Arrow Connector 9"/>
              <p:cNvCxnSpPr>
                <a:endCxn id="29" idx="0"/>
              </p:cNvCxnSpPr>
              <p:nvPr/>
            </p:nvCxnSpPr>
            <p:spPr>
              <a:xfrm>
                <a:off x="5148064" y="2506707"/>
                <a:ext cx="1048673" cy="2448273"/>
              </a:xfrm>
              <a:prstGeom prst="straightConnector1">
                <a:avLst/>
              </a:prstGeom>
              <a:grpFill/>
              <a:ln w="38100">
                <a:solidFill>
                  <a:schemeClr val="tx1">
                    <a:lumMod val="65000"/>
                    <a:lumOff val="35000"/>
                  </a:schemeClr>
                </a:solidFill>
                <a:prstDash val="sys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27" name="Oval 14"/>
              <p:cNvSpPr/>
              <p:nvPr/>
            </p:nvSpPr>
            <p:spPr>
              <a:xfrm>
                <a:off x="1739146" y="4234900"/>
                <a:ext cx="130206" cy="130204"/>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8" name="Oval 19"/>
              <p:cNvSpPr/>
              <p:nvPr/>
            </p:nvSpPr>
            <p:spPr>
              <a:xfrm>
                <a:off x="3467338" y="4954980"/>
                <a:ext cx="130206" cy="130204"/>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9" name="Oval 18"/>
              <p:cNvSpPr/>
              <p:nvPr/>
            </p:nvSpPr>
            <p:spPr>
              <a:xfrm>
                <a:off x="6131634" y="4954980"/>
                <a:ext cx="130206" cy="130204"/>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0" name="Oval 10"/>
              <p:cNvSpPr/>
              <p:nvPr/>
            </p:nvSpPr>
            <p:spPr>
              <a:xfrm>
                <a:off x="5051514" y="2362692"/>
                <a:ext cx="130206" cy="130204"/>
              </a:xfrm>
              <a:prstGeom prst="ellipse">
                <a:avLst/>
              </a:prstGeom>
              <a:grp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31" name="Skupina 30"/>
          <p:cNvGrpSpPr/>
          <p:nvPr/>
        </p:nvGrpSpPr>
        <p:grpSpPr>
          <a:xfrm>
            <a:off x="179513" y="3356992"/>
            <a:ext cx="2736304" cy="1440160"/>
            <a:chOff x="179513" y="1124744"/>
            <a:chExt cx="2736304" cy="1440160"/>
          </a:xfrm>
        </p:grpSpPr>
        <p:sp>
          <p:nvSpPr>
            <p:cNvPr id="32" name="Obdélník 31"/>
            <p:cNvSpPr/>
            <p:nvPr/>
          </p:nvSpPr>
          <p:spPr>
            <a:xfrm>
              <a:off x="179513" y="1124744"/>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3" name="Skupina 32"/>
            <p:cNvGrpSpPr/>
            <p:nvPr/>
          </p:nvGrpSpPr>
          <p:grpSpPr>
            <a:xfrm>
              <a:off x="326035" y="1292165"/>
              <a:ext cx="2401521" cy="1152128"/>
              <a:chOff x="326035" y="1292165"/>
              <a:chExt cx="2401521" cy="1152128"/>
            </a:xfrm>
            <a:solidFill>
              <a:schemeClr val="accent2"/>
            </a:solidFill>
          </p:grpSpPr>
          <p:cxnSp>
            <p:nvCxnSpPr>
              <p:cNvPr id="34" name="Straight Arrow Connector 12"/>
              <p:cNvCxnSpPr>
                <a:stCxn id="41" idx="2"/>
                <a:endCxn id="40" idx="6"/>
              </p:cNvCxnSpPr>
              <p:nvPr/>
            </p:nvCxnSpPr>
            <p:spPr>
              <a:xfrm flipH="1">
                <a:off x="1112488" y="2416743"/>
                <a:ext cx="1072398" cy="0"/>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35" name="Straight Arrow Connector 13"/>
              <p:cNvCxnSpPr>
                <a:stCxn id="40" idx="1"/>
                <a:endCxn id="39" idx="5"/>
              </p:cNvCxnSpPr>
              <p:nvPr/>
            </p:nvCxnSpPr>
            <p:spPr>
              <a:xfrm flipH="1" flipV="1">
                <a:off x="373067" y="2131494"/>
                <a:ext cx="692388" cy="265768"/>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36" name="Straight Arrow Connector 27"/>
              <p:cNvCxnSpPr>
                <a:stCxn id="37" idx="2"/>
              </p:cNvCxnSpPr>
              <p:nvPr/>
            </p:nvCxnSpPr>
            <p:spPr>
              <a:xfrm flipH="1">
                <a:off x="1788738" y="1319715"/>
                <a:ext cx="883716" cy="2923"/>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37" name="Oval 28"/>
              <p:cNvSpPr/>
              <p:nvPr/>
            </p:nvSpPr>
            <p:spPr>
              <a:xfrm>
                <a:off x="2672454" y="1292165"/>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8" name="Straight Arrow Connector 9"/>
              <p:cNvCxnSpPr>
                <a:endCxn id="41" idx="0"/>
              </p:cNvCxnSpPr>
              <p:nvPr/>
            </p:nvCxnSpPr>
            <p:spPr>
              <a:xfrm>
                <a:off x="1768651" y="1353111"/>
                <a:ext cx="443787" cy="1036082"/>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39" name="Oval 14"/>
              <p:cNvSpPr/>
              <p:nvPr/>
            </p:nvSpPr>
            <p:spPr>
              <a:xfrm>
                <a:off x="326035" y="208446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0" name="Oval 19"/>
              <p:cNvSpPr/>
              <p:nvPr/>
            </p:nvSpPr>
            <p:spPr>
              <a:xfrm>
                <a:off x="1057386" y="238919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1" name="Oval 18"/>
              <p:cNvSpPr/>
              <p:nvPr/>
            </p:nvSpPr>
            <p:spPr>
              <a:xfrm>
                <a:off x="2184887" y="238919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2" name="Oval 10"/>
              <p:cNvSpPr/>
              <p:nvPr/>
            </p:nvSpPr>
            <p:spPr>
              <a:xfrm>
                <a:off x="1727792" y="1292165"/>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43" name="Skupina 42"/>
          <p:cNvGrpSpPr/>
          <p:nvPr/>
        </p:nvGrpSpPr>
        <p:grpSpPr>
          <a:xfrm>
            <a:off x="3203848" y="3356992"/>
            <a:ext cx="2736304" cy="1440160"/>
            <a:chOff x="3203848" y="1124744"/>
            <a:chExt cx="2736304" cy="1440160"/>
          </a:xfrm>
        </p:grpSpPr>
        <p:sp>
          <p:nvSpPr>
            <p:cNvPr id="44" name="Obdélník 43"/>
            <p:cNvSpPr/>
            <p:nvPr/>
          </p:nvSpPr>
          <p:spPr>
            <a:xfrm>
              <a:off x="3203848" y="1124744"/>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5" name="Skupina 44"/>
            <p:cNvGrpSpPr/>
            <p:nvPr/>
          </p:nvGrpSpPr>
          <p:grpSpPr>
            <a:xfrm>
              <a:off x="3300485" y="1292165"/>
              <a:ext cx="2401521" cy="1152128"/>
              <a:chOff x="3150647" y="1292165"/>
              <a:chExt cx="2401521" cy="1152128"/>
            </a:xfrm>
            <a:solidFill>
              <a:schemeClr val="accent2"/>
            </a:solidFill>
          </p:grpSpPr>
          <p:cxnSp>
            <p:nvCxnSpPr>
              <p:cNvPr id="46" name="Straight Arrow Connector 12"/>
              <p:cNvCxnSpPr>
                <a:stCxn id="53" idx="2"/>
                <a:endCxn id="52" idx="6"/>
              </p:cNvCxnSpPr>
              <p:nvPr/>
            </p:nvCxnSpPr>
            <p:spPr>
              <a:xfrm flipH="1">
                <a:off x="3937100" y="2416743"/>
                <a:ext cx="1072398" cy="0"/>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47" name="Straight Arrow Connector 13"/>
              <p:cNvCxnSpPr>
                <a:stCxn id="52" idx="1"/>
                <a:endCxn id="51" idx="5"/>
              </p:cNvCxnSpPr>
              <p:nvPr/>
            </p:nvCxnSpPr>
            <p:spPr>
              <a:xfrm flipH="1" flipV="1">
                <a:off x="3197679" y="2131494"/>
                <a:ext cx="692388" cy="265768"/>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48" name="Straight Arrow Connector 27"/>
              <p:cNvCxnSpPr>
                <a:stCxn id="49" idx="2"/>
              </p:cNvCxnSpPr>
              <p:nvPr/>
            </p:nvCxnSpPr>
            <p:spPr>
              <a:xfrm flipH="1">
                <a:off x="4613350" y="1319715"/>
                <a:ext cx="883716" cy="2923"/>
              </a:xfrm>
              <a:prstGeom prst="straightConnector1">
                <a:avLst/>
              </a:prstGeom>
              <a:grpFill/>
              <a:ln w="38100">
                <a:solidFill>
                  <a:schemeClr val="tx1">
                    <a:lumMod val="65000"/>
                    <a:lumOff val="35000"/>
                  </a:schemeClr>
                </a:solidFill>
                <a:prstDash val="sys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49" name="Oval 28"/>
              <p:cNvSpPr/>
              <p:nvPr/>
            </p:nvSpPr>
            <p:spPr>
              <a:xfrm>
                <a:off x="5497066" y="1292165"/>
                <a:ext cx="55102" cy="55101"/>
              </a:xfrm>
              <a:prstGeom prst="ellipse">
                <a:avLst/>
              </a:prstGeom>
              <a:grp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50" name="Straight Arrow Connector 9"/>
              <p:cNvCxnSpPr>
                <a:endCxn id="53" idx="0"/>
              </p:cNvCxnSpPr>
              <p:nvPr/>
            </p:nvCxnSpPr>
            <p:spPr>
              <a:xfrm>
                <a:off x="4593263" y="1353111"/>
                <a:ext cx="443787" cy="1036082"/>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51" name="Oval 14"/>
              <p:cNvSpPr/>
              <p:nvPr/>
            </p:nvSpPr>
            <p:spPr>
              <a:xfrm>
                <a:off x="3150647" y="208446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2" name="Oval 19"/>
              <p:cNvSpPr/>
              <p:nvPr/>
            </p:nvSpPr>
            <p:spPr>
              <a:xfrm>
                <a:off x="3881998" y="238919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3" name="Oval 18"/>
              <p:cNvSpPr/>
              <p:nvPr/>
            </p:nvSpPr>
            <p:spPr>
              <a:xfrm>
                <a:off x="5009499" y="238919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4" name="Oval 10"/>
              <p:cNvSpPr/>
              <p:nvPr/>
            </p:nvSpPr>
            <p:spPr>
              <a:xfrm>
                <a:off x="4552404" y="1292165"/>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55" name="Skupina 54"/>
          <p:cNvGrpSpPr/>
          <p:nvPr/>
        </p:nvGrpSpPr>
        <p:grpSpPr>
          <a:xfrm>
            <a:off x="179512" y="4941168"/>
            <a:ext cx="2736304" cy="1440160"/>
            <a:chOff x="179512" y="3789040"/>
            <a:chExt cx="2736304" cy="1440160"/>
          </a:xfrm>
        </p:grpSpPr>
        <p:sp>
          <p:nvSpPr>
            <p:cNvPr id="56" name="Obdélník 55"/>
            <p:cNvSpPr/>
            <p:nvPr/>
          </p:nvSpPr>
          <p:spPr>
            <a:xfrm>
              <a:off x="179512" y="3789040"/>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57" name="Skupina 56"/>
            <p:cNvGrpSpPr/>
            <p:nvPr/>
          </p:nvGrpSpPr>
          <p:grpSpPr>
            <a:xfrm>
              <a:off x="326035" y="3933056"/>
              <a:ext cx="2401521" cy="1152128"/>
              <a:chOff x="1739146" y="2362692"/>
              <a:chExt cx="5674822" cy="2722492"/>
            </a:xfrm>
          </p:grpSpPr>
          <p:cxnSp>
            <p:nvCxnSpPr>
              <p:cNvPr id="58" name="Straight Arrow Connector 12"/>
              <p:cNvCxnSpPr>
                <a:stCxn id="65" idx="2"/>
                <a:endCxn id="64" idx="6"/>
              </p:cNvCxnSpPr>
              <p:nvPr/>
            </p:nvCxnSpPr>
            <p:spPr>
              <a:xfrm flipH="1">
                <a:off x="3597544" y="5020082"/>
                <a:ext cx="2534090" cy="0"/>
              </a:xfrm>
              <a:prstGeom prst="straightConnector1">
                <a:avLst/>
              </a:prstGeom>
              <a:ln w="38100">
                <a:solidFill>
                  <a:schemeClr val="tx1">
                    <a:lumMod val="65000"/>
                    <a:lumOff val="35000"/>
                  </a:schemeClr>
                </a:solidFill>
                <a:prstDash val="sys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13"/>
              <p:cNvCxnSpPr>
                <a:stCxn id="64" idx="1"/>
                <a:endCxn id="63" idx="5"/>
              </p:cNvCxnSpPr>
              <p:nvPr/>
            </p:nvCxnSpPr>
            <p:spPr>
              <a:xfrm flipH="1" flipV="1">
                <a:off x="1850284" y="4346036"/>
                <a:ext cx="1636122" cy="628012"/>
              </a:xfrm>
              <a:prstGeom prst="straightConnector1">
                <a:avLst/>
              </a:prstGeom>
              <a:solidFill>
                <a:schemeClr val="bg2"/>
              </a:solid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60" name="Straight Arrow Connector 27"/>
              <p:cNvCxnSpPr>
                <a:stCxn id="61" idx="2"/>
              </p:cNvCxnSpPr>
              <p:nvPr/>
            </p:nvCxnSpPr>
            <p:spPr>
              <a:xfrm flipH="1">
                <a:off x="5195530" y="2427794"/>
                <a:ext cx="2088232" cy="6906"/>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61"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2" name="Straight Arrow Connector 9"/>
              <p:cNvCxnSpPr>
                <a:endCxn id="65" idx="0"/>
              </p:cNvCxnSpPr>
              <p:nvPr/>
            </p:nvCxnSpPr>
            <p:spPr>
              <a:xfrm>
                <a:off x="5148064" y="2506707"/>
                <a:ext cx="1048673" cy="2448273"/>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63"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4"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5" name="Oval 18"/>
              <p:cNvSpPr/>
              <p:nvPr/>
            </p:nvSpPr>
            <p:spPr>
              <a:xfrm>
                <a:off x="6131634" y="495498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6"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67" name="Skupina 66"/>
          <p:cNvGrpSpPr/>
          <p:nvPr/>
        </p:nvGrpSpPr>
        <p:grpSpPr>
          <a:xfrm>
            <a:off x="3203847" y="4941168"/>
            <a:ext cx="2736304" cy="1440160"/>
            <a:chOff x="3203847" y="3789040"/>
            <a:chExt cx="2736304" cy="1440160"/>
          </a:xfrm>
        </p:grpSpPr>
        <p:sp>
          <p:nvSpPr>
            <p:cNvPr id="68" name="Obdélník 67"/>
            <p:cNvSpPr/>
            <p:nvPr/>
          </p:nvSpPr>
          <p:spPr>
            <a:xfrm>
              <a:off x="3203847" y="3789040"/>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9" name="Skupina 68"/>
            <p:cNvGrpSpPr/>
            <p:nvPr/>
          </p:nvGrpSpPr>
          <p:grpSpPr>
            <a:xfrm>
              <a:off x="3300485" y="3933056"/>
              <a:ext cx="2401521" cy="1152128"/>
              <a:chOff x="3351643" y="4050899"/>
              <a:chExt cx="2401521" cy="1152128"/>
            </a:xfrm>
          </p:grpSpPr>
          <p:cxnSp>
            <p:nvCxnSpPr>
              <p:cNvPr id="70" name="Straight Arrow Connector 12"/>
              <p:cNvCxnSpPr>
                <a:stCxn id="77" idx="2"/>
                <a:endCxn id="76" idx="6"/>
              </p:cNvCxnSpPr>
              <p:nvPr/>
            </p:nvCxnSpPr>
            <p:spPr>
              <a:xfrm flipH="1">
                <a:off x="4138096" y="5175477"/>
                <a:ext cx="1072398" cy="0"/>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71" name="Straight Arrow Connector 13"/>
              <p:cNvCxnSpPr>
                <a:stCxn id="76" idx="1"/>
                <a:endCxn id="75" idx="5"/>
              </p:cNvCxnSpPr>
              <p:nvPr/>
            </p:nvCxnSpPr>
            <p:spPr>
              <a:xfrm flipH="1" flipV="1">
                <a:off x="3398675" y="4890228"/>
                <a:ext cx="692388" cy="265768"/>
              </a:xfrm>
              <a:prstGeom prst="straightConnector1">
                <a:avLst/>
              </a:prstGeom>
              <a:ln w="38100">
                <a:solidFill>
                  <a:schemeClr val="tx1">
                    <a:lumMod val="65000"/>
                    <a:lumOff val="35000"/>
                  </a:schemeClr>
                </a:solidFill>
                <a:prstDash val="sys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27"/>
              <p:cNvCxnSpPr>
                <a:stCxn id="73" idx="2"/>
              </p:cNvCxnSpPr>
              <p:nvPr/>
            </p:nvCxnSpPr>
            <p:spPr>
              <a:xfrm flipH="1">
                <a:off x="4814346" y="4078449"/>
                <a:ext cx="883716" cy="2923"/>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73" name="Oval 28"/>
              <p:cNvSpPr/>
              <p:nvPr/>
            </p:nvSpPr>
            <p:spPr>
              <a:xfrm>
                <a:off x="5698062" y="405089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74" name="Straight Arrow Connector 9"/>
              <p:cNvCxnSpPr>
                <a:endCxn id="77" idx="0"/>
              </p:cNvCxnSpPr>
              <p:nvPr/>
            </p:nvCxnSpPr>
            <p:spPr>
              <a:xfrm>
                <a:off x="4794259" y="4111845"/>
                <a:ext cx="443787" cy="1036082"/>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75" name="Oval 14"/>
              <p:cNvSpPr/>
              <p:nvPr/>
            </p:nvSpPr>
            <p:spPr>
              <a:xfrm>
                <a:off x="3351643" y="4843196"/>
                <a:ext cx="55102" cy="5510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6" name="Oval 19"/>
              <p:cNvSpPr/>
              <p:nvPr/>
            </p:nvSpPr>
            <p:spPr>
              <a:xfrm>
                <a:off x="4082994" y="5147926"/>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7" name="Oval 18"/>
              <p:cNvSpPr/>
              <p:nvPr/>
            </p:nvSpPr>
            <p:spPr>
              <a:xfrm>
                <a:off x="5210495" y="5147926"/>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8" name="Oval 10"/>
              <p:cNvSpPr/>
              <p:nvPr/>
            </p:nvSpPr>
            <p:spPr>
              <a:xfrm>
                <a:off x="4753400" y="405089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79" name="Skupina 78"/>
          <p:cNvGrpSpPr/>
          <p:nvPr/>
        </p:nvGrpSpPr>
        <p:grpSpPr>
          <a:xfrm>
            <a:off x="6156175" y="4941168"/>
            <a:ext cx="2736304" cy="1440160"/>
            <a:chOff x="6156175" y="3789040"/>
            <a:chExt cx="2736304" cy="1440160"/>
          </a:xfrm>
        </p:grpSpPr>
        <p:sp>
          <p:nvSpPr>
            <p:cNvPr id="80" name="Obdélník 79"/>
            <p:cNvSpPr/>
            <p:nvPr/>
          </p:nvSpPr>
          <p:spPr>
            <a:xfrm>
              <a:off x="6156175" y="3789040"/>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1" name="Skupina 80"/>
            <p:cNvGrpSpPr/>
            <p:nvPr/>
          </p:nvGrpSpPr>
          <p:grpSpPr>
            <a:xfrm>
              <a:off x="6274935" y="3933056"/>
              <a:ext cx="2401521" cy="1152128"/>
              <a:chOff x="5082734" y="4788862"/>
              <a:chExt cx="2401521" cy="1152128"/>
            </a:xfrm>
          </p:grpSpPr>
          <p:cxnSp>
            <p:nvCxnSpPr>
              <p:cNvPr id="82" name="Straight Arrow Connector 12"/>
              <p:cNvCxnSpPr>
                <a:stCxn id="89" idx="2"/>
                <a:endCxn id="88" idx="6"/>
              </p:cNvCxnSpPr>
              <p:nvPr/>
            </p:nvCxnSpPr>
            <p:spPr>
              <a:xfrm flipH="1">
                <a:off x="5869187" y="5913440"/>
                <a:ext cx="1072398" cy="0"/>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83" name="Straight Arrow Connector 13"/>
              <p:cNvCxnSpPr>
                <a:stCxn id="88" idx="1"/>
                <a:endCxn id="87" idx="5"/>
              </p:cNvCxnSpPr>
              <p:nvPr/>
            </p:nvCxnSpPr>
            <p:spPr>
              <a:xfrm flipH="1" flipV="1">
                <a:off x="5129766" y="5628191"/>
                <a:ext cx="692388" cy="265768"/>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84" name="Straight Arrow Connector 27"/>
              <p:cNvCxnSpPr>
                <a:stCxn id="85" idx="2"/>
              </p:cNvCxnSpPr>
              <p:nvPr/>
            </p:nvCxnSpPr>
            <p:spPr>
              <a:xfrm flipH="1">
                <a:off x="6545437" y="4816412"/>
                <a:ext cx="883716" cy="2923"/>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85" name="Oval 28"/>
              <p:cNvSpPr/>
              <p:nvPr/>
            </p:nvSpPr>
            <p:spPr>
              <a:xfrm>
                <a:off x="7429153" y="4788862"/>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86" name="Straight Arrow Connector 9"/>
              <p:cNvCxnSpPr>
                <a:endCxn id="89" idx="0"/>
              </p:cNvCxnSpPr>
              <p:nvPr/>
            </p:nvCxnSpPr>
            <p:spPr>
              <a:xfrm>
                <a:off x="6525350" y="4849808"/>
                <a:ext cx="443787" cy="1036082"/>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87" name="Oval 14"/>
              <p:cNvSpPr/>
              <p:nvPr/>
            </p:nvSpPr>
            <p:spPr>
              <a:xfrm>
                <a:off x="5082734" y="558115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5814085" y="588588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9" name="Oval 18"/>
              <p:cNvSpPr/>
              <p:nvPr/>
            </p:nvSpPr>
            <p:spPr>
              <a:xfrm>
                <a:off x="6941586" y="588588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0" name="Oval 10"/>
              <p:cNvSpPr/>
              <p:nvPr/>
            </p:nvSpPr>
            <p:spPr>
              <a:xfrm>
                <a:off x="6484491" y="4788862"/>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58057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7.40741E-7 L 0.0441 -0.26968 " pathEditMode="relative" rAng="0" ptsTypes="AA">
                                      <p:cBhvr>
                                        <p:cTn id="6" dur="500" fill="hold"/>
                                        <p:tgtEl>
                                          <p:spTgt spid="18"/>
                                        </p:tgtEl>
                                        <p:attrNameLst>
                                          <p:attrName>ppt_x</p:attrName>
                                          <p:attrName>ppt_y</p:attrName>
                                        </p:attrNameLst>
                                      </p:cBhvr>
                                      <p:rCtr x="2205" y="-13495"/>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en-US" dirty="0"/>
          </a:p>
        </p:txBody>
      </p:sp>
      <p:sp>
        <p:nvSpPr>
          <p:cNvPr id="2" name="Nadpis 1"/>
          <p:cNvSpPr>
            <a:spLocks noGrp="1"/>
          </p:cNvSpPr>
          <p:nvPr>
            <p:ph type="title"/>
          </p:nvPr>
        </p:nvSpPr>
        <p:spPr/>
        <p:txBody>
          <a:bodyPr/>
          <a:lstStyle/>
          <a:p>
            <a:r>
              <a:rPr lang="en-US" dirty="0" smtClean="0"/>
              <a:t>BPT Implementation</a:t>
            </a:r>
            <a:r>
              <a:rPr lang="cs-CZ" dirty="0" smtClean="0"/>
              <a:t> in </a:t>
            </a:r>
            <a:r>
              <a:rPr lang="en-US" dirty="0" smtClean="0"/>
              <a:t>practice</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8" name="Straight Arrow Connector 9"/>
          <p:cNvCxnSpPr/>
          <p:nvPr/>
        </p:nvCxnSpPr>
        <p:spPr>
          <a:xfrm flipH="1">
            <a:off x="6228185" y="2506707"/>
            <a:ext cx="1080119" cy="2448272"/>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9"/>
          <p:cNvCxnSpPr>
            <a:endCxn id="35" idx="0"/>
          </p:cNvCxnSpPr>
          <p:nvPr/>
        </p:nvCxnSpPr>
        <p:spPr>
          <a:xfrm flipH="1">
            <a:off x="3532441" y="2506707"/>
            <a:ext cx="377586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9"/>
          <p:cNvCxnSpPr>
            <a:endCxn id="35" idx="0"/>
          </p:cNvCxnSpPr>
          <p:nvPr/>
        </p:nvCxnSpPr>
        <p:spPr>
          <a:xfrm flipH="1">
            <a:off x="3532441" y="2506707"/>
            <a:ext cx="1543615"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9"/>
          <p:cNvCxnSpPr>
            <a:stCxn id="32" idx="3"/>
          </p:cNvCxnSpPr>
          <p:nvPr/>
        </p:nvCxnSpPr>
        <p:spPr>
          <a:xfrm flipH="1">
            <a:off x="1835697" y="2473828"/>
            <a:ext cx="5467133" cy="183307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9"/>
          <p:cNvCxnSpPr>
            <a:endCxn id="30" idx="3"/>
          </p:cNvCxnSpPr>
          <p:nvPr/>
        </p:nvCxnSpPr>
        <p:spPr>
          <a:xfrm flipH="1">
            <a:off x="1758214" y="2463800"/>
            <a:ext cx="3299561" cy="1882236"/>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2" name="Zástupný symbol pro číslo snímku 21"/>
          <p:cNvSpPr>
            <a:spLocks noGrp="1"/>
          </p:cNvSpPr>
          <p:nvPr>
            <p:ph type="sldNum" sz="quarter" idx="12"/>
          </p:nvPr>
        </p:nvSpPr>
        <p:spPr/>
        <p:txBody>
          <a:bodyPr/>
          <a:lstStyle/>
          <a:p>
            <a:pPr>
              <a:defRPr/>
            </a:pPr>
            <a:fld id="{81494967-73EE-4A75-A827-47B02327E019}" type="slidenum">
              <a:rPr lang="en-US" altLang="en-US" smtClean="0"/>
              <a:pPr>
                <a:defRPr/>
              </a:pPr>
              <a:t>34</a:t>
            </a:fld>
            <a:endParaRPr lang="en-US" altLang="en-US"/>
          </a:p>
        </p:txBody>
      </p:sp>
      <p:sp>
        <p:nvSpPr>
          <p:cNvPr id="23" name="Zástupný symbol pro zápatí 22"/>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Tree>
    <p:extLst>
      <p:ext uri="{BB962C8B-B14F-4D97-AF65-F5344CB8AC3E}">
        <p14:creationId xmlns:p14="http://schemas.microsoft.com/office/powerpoint/2010/main" val="399194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en-US" dirty="0"/>
          </a:p>
        </p:txBody>
      </p:sp>
      <p:sp>
        <p:nvSpPr>
          <p:cNvPr id="2" name="Nadpis 1"/>
          <p:cNvSpPr>
            <a:spLocks noGrp="1"/>
          </p:cNvSpPr>
          <p:nvPr>
            <p:ph type="title"/>
          </p:nvPr>
        </p:nvSpPr>
        <p:spPr/>
        <p:txBody>
          <a:bodyPr/>
          <a:lstStyle/>
          <a:p>
            <a:r>
              <a:rPr lang="en-US" dirty="0" smtClean="0"/>
              <a:t>BPT Implementation</a:t>
            </a:r>
            <a:r>
              <a:rPr lang="cs-CZ" dirty="0" smtClean="0"/>
              <a:t> in </a:t>
            </a:r>
            <a:r>
              <a:rPr lang="en-US" dirty="0" smtClean="0"/>
              <a:t>practice</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8" name="Straight Arrow Connector 9"/>
          <p:cNvCxnSpPr/>
          <p:nvPr/>
        </p:nvCxnSpPr>
        <p:spPr>
          <a:xfrm flipH="1">
            <a:off x="6228185" y="2506707"/>
            <a:ext cx="1080119" cy="2448272"/>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9"/>
          <p:cNvCxnSpPr>
            <a:endCxn id="35" idx="0"/>
          </p:cNvCxnSpPr>
          <p:nvPr/>
        </p:nvCxnSpPr>
        <p:spPr>
          <a:xfrm flipH="1">
            <a:off x="3532441" y="2506707"/>
            <a:ext cx="377586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9"/>
          <p:cNvCxnSpPr>
            <a:endCxn id="35" idx="0"/>
          </p:cNvCxnSpPr>
          <p:nvPr/>
        </p:nvCxnSpPr>
        <p:spPr>
          <a:xfrm flipH="1">
            <a:off x="3532441" y="2506707"/>
            <a:ext cx="1543615"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9"/>
          <p:cNvCxnSpPr>
            <a:stCxn id="32" idx="3"/>
          </p:cNvCxnSpPr>
          <p:nvPr/>
        </p:nvCxnSpPr>
        <p:spPr>
          <a:xfrm flipH="1">
            <a:off x="1835697" y="2473828"/>
            <a:ext cx="5467133" cy="183307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9"/>
          <p:cNvCxnSpPr>
            <a:endCxn id="30" idx="3"/>
          </p:cNvCxnSpPr>
          <p:nvPr/>
        </p:nvCxnSpPr>
        <p:spPr>
          <a:xfrm flipH="1">
            <a:off x="1758214" y="2463800"/>
            <a:ext cx="3299561" cy="1882236"/>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2" name="Zástupný symbol pro číslo snímku 21"/>
          <p:cNvSpPr>
            <a:spLocks noGrp="1"/>
          </p:cNvSpPr>
          <p:nvPr>
            <p:ph type="sldNum" sz="quarter" idx="12"/>
          </p:nvPr>
        </p:nvSpPr>
        <p:spPr/>
        <p:txBody>
          <a:bodyPr/>
          <a:lstStyle/>
          <a:p>
            <a:pPr>
              <a:defRPr/>
            </a:pPr>
            <a:fld id="{81494967-73EE-4A75-A827-47B02327E019}" type="slidenum">
              <a:rPr lang="en-US" altLang="en-US" smtClean="0"/>
              <a:pPr>
                <a:defRPr/>
              </a:pPr>
              <a:t>35</a:t>
            </a:fld>
            <a:endParaRPr lang="en-US" altLang="en-US"/>
          </a:p>
        </p:txBody>
      </p:sp>
      <p:sp>
        <p:nvSpPr>
          <p:cNvPr id="23" name="Zástupný symbol pro zápatí 22"/>
          <p:cNvSpPr>
            <a:spLocks noGrp="1"/>
          </p:cNvSpPr>
          <p:nvPr>
            <p:ph type="ftr" sz="quarter" idx="11"/>
          </p:nvPr>
        </p:nvSpPr>
        <p:spPr/>
        <p:txBody>
          <a:bodyPr/>
          <a:lstStyle/>
          <a:p>
            <a:pPr>
              <a:defRPr/>
            </a:pPr>
            <a:r>
              <a:rPr lang="cs-CZ" altLang="en-US" smtClean="0"/>
              <a:t>Jaroslav Křivánek – Bidirectional Path Sampling Techniques</a:t>
            </a:r>
            <a:endParaRPr lang="en-US" altLang="en-US" dirty="0"/>
          </a:p>
        </p:txBody>
      </p:sp>
      <p:sp>
        <p:nvSpPr>
          <p:cNvPr id="24" name="Volný tvar 23"/>
          <p:cNvSpPr/>
          <p:nvPr/>
        </p:nvSpPr>
        <p:spPr>
          <a:xfrm>
            <a:off x="1828696" y="2461724"/>
            <a:ext cx="5413105" cy="2595707"/>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105" h="2595707">
                <a:moveTo>
                  <a:pt x="0" y="1941618"/>
                </a:moveTo>
                <a:lnTo>
                  <a:pt x="1686473" y="2590012"/>
                </a:lnTo>
                <a:lnTo>
                  <a:pt x="4439886" y="2595707"/>
                </a:lnTo>
                <a:lnTo>
                  <a:pt x="3332230" y="11841"/>
                </a:lnTo>
                <a:lnTo>
                  <a:pt x="5413105"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Volný tvar 24"/>
          <p:cNvSpPr/>
          <p:nvPr/>
        </p:nvSpPr>
        <p:spPr>
          <a:xfrm>
            <a:off x="1926825" y="2348880"/>
            <a:ext cx="5298805" cy="254808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 name="connsiteX0" fmla="*/ 0 w 5546455"/>
              <a:gd name="connsiteY0" fmla="*/ 1941618 h 2595707"/>
              <a:gd name="connsiteX1" fmla="*/ 1686473 w 5546455"/>
              <a:gd name="connsiteY1" fmla="*/ 2590012 h 2595707"/>
              <a:gd name="connsiteX2" fmla="*/ 4439886 w 5546455"/>
              <a:gd name="connsiteY2" fmla="*/ 2595707 h 2595707"/>
              <a:gd name="connsiteX3" fmla="*/ 3332230 w 5546455"/>
              <a:gd name="connsiteY3" fmla="*/ 11841 h 2595707"/>
              <a:gd name="connsiteX4" fmla="*/ 5546455 w 5546455"/>
              <a:gd name="connsiteY4" fmla="*/ 0 h 2595707"/>
              <a:gd name="connsiteX0" fmla="*/ 0 w 5546455"/>
              <a:gd name="connsiteY0" fmla="*/ 1941618 h 2595707"/>
              <a:gd name="connsiteX1" fmla="*/ 1686473 w 5546455"/>
              <a:gd name="connsiteY1" fmla="*/ 2590012 h 2595707"/>
              <a:gd name="connsiteX2" fmla="*/ 4439886 w 5546455"/>
              <a:gd name="connsiteY2" fmla="*/ 2595707 h 2595707"/>
              <a:gd name="connsiteX3" fmla="*/ 3332230 w 5546455"/>
              <a:gd name="connsiteY3" fmla="*/ 11841 h 2595707"/>
              <a:gd name="connsiteX4" fmla="*/ 5546455 w 5546455"/>
              <a:gd name="connsiteY4" fmla="*/ 0 h 2595707"/>
              <a:gd name="connsiteX0" fmla="*/ 0 w 5546455"/>
              <a:gd name="connsiteY0" fmla="*/ 1941618 h 2595707"/>
              <a:gd name="connsiteX1" fmla="*/ 4439886 w 5546455"/>
              <a:gd name="connsiteY1" fmla="*/ 2595707 h 2595707"/>
              <a:gd name="connsiteX2" fmla="*/ 3332230 w 5546455"/>
              <a:gd name="connsiteY2" fmla="*/ 11841 h 2595707"/>
              <a:gd name="connsiteX3" fmla="*/ 5546455 w 5546455"/>
              <a:gd name="connsiteY3" fmla="*/ 0 h 2595707"/>
              <a:gd name="connsiteX0" fmla="*/ 0 w 5546455"/>
              <a:gd name="connsiteY0" fmla="*/ 1941618 h 2576657"/>
              <a:gd name="connsiteX1" fmla="*/ 1849086 w 5546455"/>
              <a:gd name="connsiteY1" fmla="*/ 2576657 h 2576657"/>
              <a:gd name="connsiteX2" fmla="*/ 3332230 w 5546455"/>
              <a:gd name="connsiteY2" fmla="*/ 11841 h 2576657"/>
              <a:gd name="connsiteX3" fmla="*/ 5546455 w 5546455"/>
              <a:gd name="connsiteY3" fmla="*/ 0 h 2576657"/>
              <a:gd name="connsiteX0" fmla="*/ 0 w 5546455"/>
              <a:gd name="connsiteY0" fmla="*/ 1941618 h 2576657"/>
              <a:gd name="connsiteX1" fmla="*/ 1849086 w 5546455"/>
              <a:gd name="connsiteY1" fmla="*/ 2576657 h 2576657"/>
              <a:gd name="connsiteX2" fmla="*/ 3427480 w 5546455"/>
              <a:gd name="connsiteY2" fmla="*/ 11841 h 2576657"/>
              <a:gd name="connsiteX3" fmla="*/ 5546455 w 5546455"/>
              <a:gd name="connsiteY3" fmla="*/ 0 h 2576657"/>
              <a:gd name="connsiteX0" fmla="*/ 0 w 5546455"/>
              <a:gd name="connsiteY0" fmla="*/ 1941618 h 2548082"/>
              <a:gd name="connsiteX1" fmla="*/ 1830036 w 5546455"/>
              <a:gd name="connsiteY1" fmla="*/ 2548082 h 2548082"/>
              <a:gd name="connsiteX2" fmla="*/ 3427480 w 5546455"/>
              <a:gd name="connsiteY2" fmla="*/ 11841 h 2548082"/>
              <a:gd name="connsiteX3" fmla="*/ 5546455 w 5546455"/>
              <a:gd name="connsiteY3" fmla="*/ 0 h 2548082"/>
              <a:gd name="connsiteX0" fmla="*/ 0 w 5289280"/>
              <a:gd name="connsiteY0" fmla="*/ 1989243 h 2548082"/>
              <a:gd name="connsiteX1" fmla="*/ 1572861 w 5289280"/>
              <a:gd name="connsiteY1" fmla="*/ 2548082 h 2548082"/>
              <a:gd name="connsiteX2" fmla="*/ 3170305 w 5289280"/>
              <a:gd name="connsiteY2" fmla="*/ 11841 h 2548082"/>
              <a:gd name="connsiteX3" fmla="*/ 5289280 w 5289280"/>
              <a:gd name="connsiteY3" fmla="*/ 0 h 2548082"/>
              <a:gd name="connsiteX0" fmla="*/ 0 w 5298805"/>
              <a:gd name="connsiteY0" fmla="*/ 1960668 h 2548082"/>
              <a:gd name="connsiteX1" fmla="*/ 1582386 w 5298805"/>
              <a:gd name="connsiteY1" fmla="*/ 2548082 h 2548082"/>
              <a:gd name="connsiteX2" fmla="*/ 3179830 w 5298805"/>
              <a:gd name="connsiteY2" fmla="*/ 11841 h 2548082"/>
              <a:gd name="connsiteX3" fmla="*/ 5298805 w 5298805"/>
              <a:gd name="connsiteY3" fmla="*/ 0 h 2548082"/>
            </a:gdLst>
            <a:ahLst/>
            <a:cxnLst>
              <a:cxn ang="0">
                <a:pos x="connsiteX0" y="connsiteY0"/>
              </a:cxn>
              <a:cxn ang="0">
                <a:pos x="connsiteX1" y="connsiteY1"/>
              </a:cxn>
              <a:cxn ang="0">
                <a:pos x="connsiteX2" y="connsiteY2"/>
              </a:cxn>
              <a:cxn ang="0">
                <a:pos x="connsiteX3" y="connsiteY3"/>
              </a:cxn>
            </a:cxnLst>
            <a:rect l="l" t="t" r="r" b="b"/>
            <a:pathLst>
              <a:path w="5298805" h="2548082">
                <a:moveTo>
                  <a:pt x="0" y="1960668"/>
                </a:moveTo>
                <a:lnTo>
                  <a:pt x="1582386" y="2548082"/>
                </a:lnTo>
                <a:lnTo>
                  <a:pt x="3179830" y="11841"/>
                </a:lnTo>
                <a:lnTo>
                  <a:pt x="5298805" y="0"/>
                </a:lnTo>
              </a:path>
            </a:pathLst>
          </a:custGeom>
          <a:ln w="38100">
            <a:solidFill>
              <a:srgbClr val="0070C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Volný tvar 25"/>
          <p:cNvSpPr/>
          <p:nvPr/>
        </p:nvSpPr>
        <p:spPr>
          <a:xfrm>
            <a:off x="1795695" y="2501282"/>
            <a:ext cx="5582335" cy="2655350"/>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 name="connsiteX0" fmla="*/ 0 w 5546455"/>
              <a:gd name="connsiteY0" fmla="*/ 1941618 h 2595707"/>
              <a:gd name="connsiteX1" fmla="*/ 1686473 w 5546455"/>
              <a:gd name="connsiteY1" fmla="*/ 2590012 h 2595707"/>
              <a:gd name="connsiteX2" fmla="*/ 4439886 w 5546455"/>
              <a:gd name="connsiteY2" fmla="*/ 2595707 h 2595707"/>
              <a:gd name="connsiteX3" fmla="*/ 3332230 w 5546455"/>
              <a:gd name="connsiteY3" fmla="*/ 11841 h 2595707"/>
              <a:gd name="connsiteX4" fmla="*/ 5546455 w 5546455"/>
              <a:gd name="connsiteY4" fmla="*/ 0 h 2595707"/>
              <a:gd name="connsiteX0" fmla="*/ 0 w 5546455"/>
              <a:gd name="connsiteY0" fmla="*/ 1941618 h 2595707"/>
              <a:gd name="connsiteX1" fmla="*/ 1686473 w 5546455"/>
              <a:gd name="connsiteY1" fmla="*/ 2590012 h 2595707"/>
              <a:gd name="connsiteX2" fmla="*/ 4439886 w 5546455"/>
              <a:gd name="connsiteY2" fmla="*/ 2595707 h 2595707"/>
              <a:gd name="connsiteX3" fmla="*/ 3332230 w 5546455"/>
              <a:gd name="connsiteY3" fmla="*/ 11841 h 2595707"/>
              <a:gd name="connsiteX4" fmla="*/ 5546455 w 5546455"/>
              <a:gd name="connsiteY4" fmla="*/ 0 h 2595707"/>
              <a:gd name="connsiteX0" fmla="*/ 0 w 5546455"/>
              <a:gd name="connsiteY0" fmla="*/ 1941618 h 2595707"/>
              <a:gd name="connsiteX1" fmla="*/ 4439886 w 5546455"/>
              <a:gd name="connsiteY1" fmla="*/ 2595707 h 2595707"/>
              <a:gd name="connsiteX2" fmla="*/ 3332230 w 5546455"/>
              <a:gd name="connsiteY2" fmla="*/ 11841 h 2595707"/>
              <a:gd name="connsiteX3" fmla="*/ 5546455 w 5546455"/>
              <a:gd name="connsiteY3" fmla="*/ 0 h 2595707"/>
              <a:gd name="connsiteX0" fmla="*/ 0 w 5546455"/>
              <a:gd name="connsiteY0" fmla="*/ 1941618 h 2576657"/>
              <a:gd name="connsiteX1" fmla="*/ 1849086 w 5546455"/>
              <a:gd name="connsiteY1" fmla="*/ 2576657 h 2576657"/>
              <a:gd name="connsiteX2" fmla="*/ 3332230 w 5546455"/>
              <a:gd name="connsiteY2" fmla="*/ 11841 h 2576657"/>
              <a:gd name="connsiteX3" fmla="*/ 5546455 w 5546455"/>
              <a:gd name="connsiteY3" fmla="*/ 0 h 2576657"/>
              <a:gd name="connsiteX0" fmla="*/ 0 w 5546455"/>
              <a:gd name="connsiteY0" fmla="*/ 1941618 h 2576657"/>
              <a:gd name="connsiteX1" fmla="*/ 1849086 w 5546455"/>
              <a:gd name="connsiteY1" fmla="*/ 2576657 h 2576657"/>
              <a:gd name="connsiteX2" fmla="*/ 3427480 w 5546455"/>
              <a:gd name="connsiteY2" fmla="*/ 11841 h 2576657"/>
              <a:gd name="connsiteX3" fmla="*/ 5546455 w 5546455"/>
              <a:gd name="connsiteY3" fmla="*/ 0 h 2576657"/>
              <a:gd name="connsiteX0" fmla="*/ 0 w 5546455"/>
              <a:gd name="connsiteY0" fmla="*/ 1941618 h 2548082"/>
              <a:gd name="connsiteX1" fmla="*/ 1830036 w 5546455"/>
              <a:gd name="connsiteY1" fmla="*/ 2548082 h 2548082"/>
              <a:gd name="connsiteX2" fmla="*/ 3427480 w 5546455"/>
              <a:gd name="connsiteY2" fmla="*/ 11841 h 2548082"/>
              <a:gd name="connsiteX3" fmla="*/ 5546455 w 5546455"/>
              <a:gd name="connsiteY3" fmla="*/ 0 h 2548082"/>
              <a:gd name="connsiteX0" fmla="*/ 0 w 5289280"/>
              <a:gd name="connsiteY0" fmla="*/ 1989243 h 2548082"/>
              <a:gd name="connsiteX1" fmla="*/ 1572861 w 5289280"/>
              <a:gd name="connsiteY1" fmla="*/ 2548082 h 2548082"/>
              <a:gd name="connsiteX2" fmla="*/ 3170305 w 5289280"/>
              <a:gd name="connsiteY2" fmla="*/ 11841 h 2548082"/>
              <a:gd name="connsiteX3" fmla="*/ 5289280 w 5289280"/>
              <a:gd name="connsiteY3" fmla="*/ 0 h 2548082"/>
              <a:gd name="connsiteX0" fmla="*/ 0 w 5298805"/>
              <a:gd name="connsiteY0" fmla="*/ 1960668 h 2548082"/>
              <a:gd name="connsiteX1" fmla="*/ 1582386 w 5298805"/>
              <a:gd name="connsiteY1" fmla="*/ 2548082 h 2548082"/>
              <a:gd name="connsiteX2" fmla="*/ 3179830 w 5298805"/>
              <a:gd name="connsiteY2" fmla="*/ 11841 h 2548082"/>
              <a:gd name="connsiteX3" fmla="*/ 5298805 w 5298805"/>
              <a:gd name="connsiteY3" fmla="*/ 0 h 2548082"/>
              <a:gd name="connsiteX0" fmla="*/ 0 w 5298805"/>
              <a:gd name="connsiteY0" fmla="*/ 1960668 h 2631216"/>
              <a:gd name="connsiteX1" fmla="*/ 1582386 w 5298805"/>
              <a:gd name="connsiteY1" fmla="*/ 2548082 h 2631216"/>
              <a:gd name="connsiteX2" fmla="*/ 4208530 w 5298805"/>
              <a:gd name="connsiteY2" fmla="*/ 2631216 h 2631216"/>
              <a:gd name="connsiteX3" fmla="*/ 5298805 w 5298805"/>
              <a:gd name="connsiteY3" fmla="*/ 0 h 2631216"/>
              <a:gd name="connsiteX0" fmla="*/ 0 w 5298805"/>
              <a:gd name="connsiteY0" fmla="*/ 1960668 h 2652857"/>
              <a:gd name="connsiteX1" fmla="*/ 1496661 w 5298805"/>
              <a:gd name="connsiteY1" fmla="*/ 2652857 h 2652857"/>
              <a:gd name="connsiteX2" fmla="*/ 4208530 w 5298805"/>
              <a:gd name="connsiteY2" fmla="*/ 2631216 h 2652857"/>
              <a:gd name="connsiteX3" fmla="*/ 5298805 w 5298805"/>
              <a:gd name="connsiteY3" fmla="*/ 0 h 2652857"/>
              <a:gd name="connsiteX0" fmla="*/ 0 w 5298805"/>
              <a:gd name="connsiteY0" fmla="*/ 1960668 h 2631216"/>
              <a:gd name="connsiteX1" fmla="*/ 1439511 w 5298805"/>
              <a:gd name="connsiteY1" fmla="*/ 2624282 h 2631216"/>
              <a:gd name="connsiteX2" fmla="*/ 4208530 w 5298805"/>
              <a:gd name="connsiteY2" fmla="*/ 2631216 h 2631216"/>
              <a:gd name="connsiteX3" fmla="*/ 5298805 w 5298805"/>
              <a:gd name="connsiteY3" fmla="*/ 0 h 2631216"/>
              <a:gd name="connsiteX0" fmla="*/ 0 w 5565505"/>
              <a:gd name="connsiteY0" fmla="*/ 1970193 h 2631216"/>
              <a:gd name="connsiteX1" fmla="*/ 1706211 w 5565505"/>
              <a:gd name="connsiteY1" fmla="*/ 2624282 h 2631216"/>
              <a:gd name="connsiteX2" fmla="*/ 4475230 w 5565505"/>
              <a:gd name="connsiteY2" fmla="*/ 2631216 h 2631216"/>
              <a:gd name="connsiteX3" fmla="*/ 5565505 w 5565505"/>
              <a:gd name="connsiteY3" fmla="*/ 0 h 2631216"/>
              <a:gd name="connsiteX0" fmla="*/ 0 w 5565505"/>
              <a:gd name="connsiteY0" fmla="*/ 1970193 h 2633807"/>
              <a:gd name="connsiteX1" fmla="*/ 1649061 w 5565505"/>
              <a:gd name="connsiteY1" fmla="*/ 2633807 h 2633807"/>
              <a:gd name="connsiteX2" fmla="*/ 4475230 w 5565505"/>
              <a:gd name="connsiteY2" fmla="*/ 2631216 h 2633807"/>
              <a:gd name="connsiteX3" fmla="*/ 5565505 w 5565505"/>
              <a:gd name="connsiteY3" fmla="*/ 0 h 2633807"/>
              <a:gd name="connsiteX0" fmla="*/ 0 w 5565505"/>
              <a:gd name="connsiteY0" fmla="*/ 1970193 h 2659791"/>
              <a:gd name="connsiteX1" fmla="*/ 1649061 w 5565505"/>
              <a:gd name="connsiteY1" fmla="*/ 2633807 h 2659791"/>
              <a:gd name="connsiteX2" fmla="*/ 4484755 w 5565505"/>
              <a:gd name="connsiteY2" fmla="*/ 2659791 h 2659791"/>
              <a:gd name="connsiteX3" fmla="*/ 5565505 w 5565505"/>
              <a:gd name="connsiteY3" fmla="*/ 0 h 2659791"/>
              <a:gd name="connsiteX0" fmla="*/ 0 w 5565505"/>
              <a:gd name="connsiteY0" fmla="*/ 1970193 h 2633807"/>
              <a:gd name="connsiteX1" fmla="*/ 1649061 w 5565505"/>
              <a:gd name="connsiteY1" fmla="*/ 2633807 h 2633807"/>
              <a:gd name="connsiteX2" fmla="*/ 4484755 w 5565505"/>
              <a:gd name="connsiteY2" fmla="*/ 2631216 h 2633807"/>
              <a:gd name="connsiteX3" fmla="*/ 5565505 w 5565505"/>
              <a:gd name="connsiteY3" fmla="*/ 0 h 2633807"/>
              <a:gd name="connsiteX0" fmla="*/ 0 w 5565505"/>
              <a:gd name="connsiteY0" fmla="*/ 1970193 h 2659791"/>
              <a:gd name="connsiteX1" fmla="*/ 1649061 w 5565505"/>
              <a:gd name="connsiteY1" fmla="*/ 2633807 h 2659791"/>
              <a:gd name="connsiteX2" fmla="*/ 4465705 w 5565505"/>
              <a:gd name="connsiteY2" fmla="*/ 2659791 h 2659791"/>
              <a:gd name="connsiteX3" fmla="*/ 5565505 w 5565505"/>
              <a:gd name="connsiteY3" fmla="*/ 0 h 2659791"/>
              <a:gd name="connsiteX0" fmla="*/ 0 w 5565505"/>
              <a:gd name="connsiteY0" fmla="*/ 1970193 h 2640741"/>
              <a:gd name="connsiteX1" fmla="*/ 1649061 w 5565505"/>
              <a:gd name="connsiteY1" fmla="*/ 2633807 h 2640741"/>
              <a:gd name="connsiteX2" fmla="*/ 4503805 w 5565505"/>
              <a:gd name="connsiteY2" fmla="*/ 2640741 h 2640741"/>
              <a:gd name="connsiteX3" fmla="*/ 5565505 w 5565505"/>
              <a:gd name="connsiteY3" fmla="*/ 0 h 2640741"/>
              <a:gd name="connsiteX0" fmla="*/ 0 w 5565505"/>
              <a:gd name="connsiteY0" fmla="*/ 1970193 h 2633807"/>
              <a:gd name="connsiteX1" fmla="*/ 1649061 w 5565505"/>
              <a:gd name="connsiteY1" fmla="*/ 2633807 h 2633807"/>
              <a:gd name="connsiteX2" fmla="*/ 4475230 w 5565505"/>
              <a:gd name="connsiteY2" fmla="*/ 2621691 h 2633807"/>
              <a:gd name="connsiteX3" fmla="*/ 5565505 w 5565505"/>
              <a:gd name="connsiteY3" fmla="*/ 0 h 2633807"/>
              <a:gd name="connsiteX0" fmla="*/ 0 w 5565505"/>
              <a:gd name="connsiteY0" fmla="*/ 1970193 h 2621691"/>
              <a:gd name="connsiteX1" fmla="*/ 1658586 w 5565505"/>
              <a:gd name="connsiteY1" fmla="*/ 2595707 h 2621691"/>
              <a:gd name="connsiteX2" fmla="*/ 4475230 w 5565505"/>
              <a:gd name="connsiteY2" fmla="*/ 2621691 h 2621691"/>
              <a:gd name="connsiteX3" fmla="*/ 5565505 w 5565505"/>
              <a:gd name="connsiteY3" fmla="*/ 0 h 2621691"/>
              <a:gd name="connsiteX0" fmla="*/ 0 w 5565505"/>
              <a:gd name="connsiteY0" fmla="*/ 1970193 h 2624282"/>
              <a:gd name="connsiteX1" fmla="*/ 1677636 w 5565505"/>
              <a:gd name="connsiteY1" fmla="*/ 2624282 h 2624282"/>
              <a:gd name="connsiteX2" fmla="*/ 4475230 w 5565505"/>
              <a:gd name="connsiteY2" fmla="*/ 2621691 h 2624282"/>
              <a:gd name="connsiteX3" fmla="*/ 5565505 w 5565505"/>
              <a:gd name="connsiteY3" fmla="*/ 0 h 2624282"/>
              <a:gd name="connsiteX0" fmla="*/ 0 w 5565505"/>
              <a:gd name="connsiteY0" fmla="*/ 1970193 h 2646721"/>
              <a:gd name="connsiteX1" fmla="*/ 1683246 w 5565505"/>
              <a:gd name="connsiteY1" fmla="*/ 2646721 h 2646721"/>
              <a:gd name="connsiteX2" fmla="*/ 4475230 w 5565505"/>
              <a:gd name="connsiteY2" fmla="*/ 2621691 h 2646721"/>
              <a:gd name="connsiteX3" fmla="*/ 5565505 w 5565505"/>
              <a:gd name="connsiteY3" fmla="*/ 0 h 2646721"/>
              <a:gd name="connsiteX0" fmla="*/ 0 w 5582335"/>
              <a:gd name="connsiteY0" fmla="*/ 1992632 h 2646721"/>
              <a:gd name="connsiteX1" fmla="*/ 1700076 w 5582335"/>
              <a:gd name="connsiteY1" fmla="*/ 2646721 h 2646721"/>
              <a:gd name="connsiteX2" fmla="*/ 4492060 w 5582335"/>
              <a:gd name="connsiteY2" fmla="*/ 2621691 h 2646721"/>
              <a:gd name="connsiteX3" fmla="*/ 5582335 w 5582335"/>
              <a:gd name="connsiteY3" fmla="*/ 0 h 2646721"/>
              <a:gd name="connsiteX0" fmla="*/ 0 w 5582335"/>
              <a:gd name="connsiteY0" fmla="*/ 1992632 h 2646721"/>
              <a:gd name="connsiteX1" fmla="*/ 1700076 w 5582335"/>
              <a:gd name="connsiteY1" fmla="*/ 2646721 h 2646721"/>
              <a:gd name="connsiteX2" fmla="*/ 4508889 w 5582335"/>
              <a:gd name="connsiteY2" fmla="*/ 2632911 h 2646721"/>
              <a:gd name="connsiteX3" fmla="*/ 5582335 w 5582335"/>
              <a:gd name="connsiteY3" fmla="*/ 0 h 2646721"/>
              <a:gd name="connsiteX0" fmla="*/ 0 w 5582335"/>
              <a:gd name="connsiteY0" fmla="*/ 1992632 h 2649740"/>
              <a:gd name="connsiteX1" fmla="*/ 1700076 w 5582335"/>
              <a:gd name="connsiteY1" fmla="*/ 2646721 h 2649740"/>
              <a:gd name="connsiteX2" fmla="*/ 4508889 w 5582335"/>
              <a:gd name="connsiteY2" fmla="*/ 2649740 h 2649740"/>
              <a:gd name="connsiteX3" fmla="*/ 5582335 w 5582335"/>
              <a:gd name="connsiteY3" fmla="*/ 0 h 2649740"/>
              <a:gd name="connsiteX0" fmla="*/ 0 w 5582335"/>
              <a:gd name="connsiteY0" fmla="*/ 1992632 h 2646721"/>
              <a:gd name="connsiteX1" fmla="*/ 1700076 w 5582335"/>
              <a:gd name="connsiteY1" fmla="*/ 2646721 h 2646721"/>
              <a:gd name="connsiteX2" fmla="*/ 4514499 w 5582335"/>
              <a:gd name="connsiteY2" fmla="*/ 2632910 h 2646721"/>
              <a:gd name="connsiteX3" fmla="*/ 5582335 w 5582335"/>
              <a:gd name="connsiteY3" fmla="*/ 0 h 2646721"/>
              <a:gd name="connsiteX0" fmla="*/ 0 w 5582335"/>
              <a:gd name="connsiteY0" fmla="*/ 1992632 h 2655350"/>
              <a:gd name="connsiteX1" fmla="*/ 1700076 w 5582335"/>
              <a:gd name="connsiteY1" fmla="*/ 2646721 h 2655350"/>
              <a:gd name="connsiteX2" fmla="*/ 4514499 w 5582335"/>
              <a:gd name="connsiteY2" fmla="*/ 2655350 h 2655350"/>
              <a:gd name="connsiteX3" fmla="*/ 5582335 w 5582335"/>
              <a:gd name="connsiteY3" fmla="*/ 0 h 2655350"/>
            </a:gdLst>
            <a:ahLst/>
            <a:cxnLst>
              <a:cxn ang="0">
                <a:pos x="connsiteX0" y="connsiteY0"/>
              </a:cxn>
              <a:cxn ang="0">
                <a:pos x="connsiteX1" y="connsiteY1"/>
              </a:cxn>
              <a:cxn ang="0">
                <a:pos x="connsiteX2" y="connsiteY2"/>
              </a:cxn>
              <a:cxn ang="0">
                <a:pos x="connsiteX3" y="connsiteY3"/>
              </a:cxn>
            </a:cxnLst>
            <a:rect l="l" t="t" r="r" b="b"/>
            <a:pathLst>
              <a:path w="5582335" h="2655350">
                <a:moveTo>
                  <a:pt x="0" y="1992632"/>
                </a:moveTo>
                <a:lnTo>
                  <a:pt x="1700076" y="2646721"/>
                </a:lnTo>
                <a:lnTo>
                  <a:pt x="4514499" y="2655350"/>
                </a:lnTo>
                <a:lnTo>
                  <a:pt x="5582335" y="0"/>
                </a:lnTo>
              </a:path>
            </a:pathLst>
          </a:custGeom>
          <a:ln w="38100">
            <a:solidFill>
              <a:srgbClr val="FF0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51999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67544" y="1508070"/>
            <a:ext cx="8208912" cy="4031908"/>
          </a:xfrm>
          <a:prstGeom prst="rect">
            <a:avLst/>
          </a:prstGeom>
          <a:noFill/>
          <a:ln w="12700">
            <a:noFill/>
            <a:miter lim="800000"/>
            <a:headEnd/>
            <a:tailEnd/>
          </a:ln>
        </p:spPr>
      </p:pic>
      <p:sp>
        <p:nvSpPr>
          <p:cNvPr id="2" name="Nadpis 1"/>
          <p:cNvSpPr>
            <a:spLocks noGrp="1"/>
          </p:cNvSpPr>
          <p:nvPr>
            <p:ph type="title"/>
          </p:nvPr>
        </p:nvSpPr>
        <p:spPr/>
        <p:txBody>
          <a:bodyPr/>
          <a:lstStyle/>
          <a:p>
            <a:r>
              <a:rPr lang="en-US" dirty="0" smtClean="0"/>
              <a:t>Results</a:t>
            </a:r>
            <a:endParaRPr lang="en-US" dirty="0"/>
          </a:p>
        </p:txBody>
      </p:sp>
      <p:sp>
        <p:nvSpPr>
          <p:cNvPr id="7" name="TextBox 4"/>
          <p:cNvSpPr txBox="1">
            <a:spLocks noChangeArrowheads="1"/>
          </p:cNvSpPr>
          <p:nvPr/>
        </p:nvSpPr>
        <p:spPr bwMode="auto">
          <a:xfrm>
            <a:off x="963115" y="5579948"/>
            <a:ext cx="2816797" cy="369332"/>
          </a:xfrm>
          <a:prstGeom prst="rect">
            <a:avLst/>
          </a:prstGeom>
          <a:noFill/>
          <a:ln w="9525">
            <a:noFill/>
            <a:miter lim="800000"/>
            <a:headEnd/>
            <a:tailEnd/>
          </a:ln>
        </p:spPr>
        <p:txBody>
          <a:bodyPr wrap="none">
            <a:spAutoFit/>
          </a:bodyPr>
          <a:lstStyle/>
          <a:p>
            <a:r>
              <a:rPr lang="cs-CZ" dirty="0">
                <a:latin typeface="+mj-lt"/>
              </a:rPr>
              <a:t>BPT, 25 </a:t>
            </a:r>
            <a:r>
              <a:rPr lang="en-US" dirty="0" smtClean="0">
                <a:latin typeface="+mj-lt"/>
              </a:rPr>
              <a:t>samples per pixel</a:t>
            </a:r>
            <a:endParaRPr lang="en-US" dirty="0">
              <a:latin typeface="+mj-lt"/>
            </a:endParaRPr>
          </a:p>
        </p:txBody>
      </p:sp>
      <p:sp>
        <p:nvSpPr>
          <p:cNvPr id="8" name="TextBox 5"/>
          <p:cNvSpPr txBox="1">
            <a:spLocks noChangeArrowheads="1"/>
          </p:cNvSpPr>
          <p:nvPr/>
        </p:nvSpPr>
        <p:spPr bwMode="auto">
          <a:xfrm>
            <a:off x="5281985" y="5579948"/>
            <a:ext cx="2667718" cy="369332"/>
          </a:xfrm>
          <a:prstGeom prst="rect">
            <a:avLst/>
          </a:prstGeom>
          <a:noFill/>
          <a:ln w="9525">
            <a:noFill/>
            <a:miter lim="800000"/>
            <a:headEnd/>
            <a:tailEnd/>
          </a:ln>
        </p:spPr>
        <p:txBody>
          <a:bodyPr wrap="none">
            <a:spAutoFit/>
          </a:bodyPr>
          <a:lstStyle/>
          <a:p>
            <a:r>
              <a:rPr lang="cs-CZ" dirty="0">
                <a:latin typeface="+mj-lt"/>
              </a:rPr>
              <a:t>PT, 56 </a:t>
            </a:r>
            <a:r>
              <a:rPr lang="en-US" dirty="0" smtClean="0">
                <a:latin typeface="+mj-lt"/>
              </a:rPr>
              <a:t>samples per pixel</a:t>
            </a:r>
            <a:endParaRPr lang="en-US" dirty="0">
              <a:latin typeface="+mj-lt"/>
            </a:endParaRPr>
          </a:p>
        </p:txBody>
      </p:sp>
      <p:sp>
        <p:nvSpPr>
          <p:cNvPr id="9" name="TextBox 6"/>
          <p:cNvSpPr txBox="1"/>
          <p:nvPr/>
        </p:nvSpPr>
        <p:spPr>
          <a:xfrm rot="16200000">
            <a:off x="7850467" y="3354148"/>
            <a:ext cx="2146742" cy="369332"/>
          </a:xfrm>
          <a:prstGeom prst="rect">
            <a:avLst/>
          </a:prstGeom>
          <a:noFill/>
        </p:spPr>
        <p:txBody>
          <a:bodyPr wrap="none" rtlCol="0">
            <a:spAutoFit/>
          </a:bodyPr>
          <a:lstStyle/>
          <a:p>
            <a:r>
              <a:rPr lang="cs-CZ" dirty="0" smtClean="0">
                <a:latin typeface="+mj-lt"/>
              </a:rPr>
              <a:t>Image</a:t>
            </a:r>
            <a:r>
              <a:rPr lang="en-US" dirty="0" smtClean="0">
                <a:latin typeface="+mj-lt"/>
              </a:rPr>
              <a:t>s</a:t>
            </a:r>
            <a:r>
              <a:rPr lang="cs-CZ" dirty="0" smtClean="0">
                <a:latin typeface="+mj-lt"/>
              </a:rPr>
              <a:t>: </a:t>
            </a:r>
            <a:r>
              <a:rPr lang="cs-CZ" dirty="0" err="1" smtClean="0">
                <a:latin typeface="+mj-lt"/>
              </a:rPr>
              <a:t>Eric</a:t>
            </a:r>
            <a:r>
              <a:rPr lang="cs-CZ" dirty="0" smtClean="0">
                <a:latin typeface="+mj-lt"/>
              </a:rPr>
              <a:t> </a:t>
            </a:r>
            <a:r>
              <a:rPr lang="cs-CZ" dirty="0" err="1" smtClean="0">
                <a:latin typeface="+mj-lt"/>
              </a:rPr>
              <a:t>Veach</a:t>
            </a:r>
            <a:endParaRPr lang="en-US" dirty="0">
              <a:latin typeface="+mj-lt"/>
            </a:endParaRPr>
          </a:p>
        </p:txBody>
      </p:sp>
      <p:sp>
        <p:nvSpPr>
          <p:cNvPr id="10" name="Obdélník 9"/>
          <p:cNvSpPr/>
          <p:nvPr/>
        </p:nvSpPr>
        <p:spPr>
          <a:xfrm>
            <a:off x="467544" y="1505597"/>
            <a:ext cx="4057564" cy="40371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p:cNvSpPr/>
          <p:nvPr/>
        </p:nvSpPr>
        <p:spPr>
          <a:xfrm>
            <a:off x="4634821" y="1511116"/>
            <a:ext cx="4041635" cy="4024145"/>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ástupný symbol pro číslo snímku 11"/>
          <p:cNvSpPr>
            <a:spLocks noGrp="1"/>
          </p:cNvSpPr>
          <p:nvPr>
            <p:ph type="sldNum" sz="quarter" idx="12"/>
          </p:nvPr>
        </p:nvSpPr>
        <p:spPr/>
        <p:txBody>
          <a:bodyPr/>
          <a:lstStyle/>
          <a:p>
            <a:pPr>
              <a:defRPr/>
            </a:pPr>
            <a:fld id="{81494967-73EE-4A75-A827-47B02327E019}" type="slidenum">
              <a:rPr lang="en-US" altLang="en-US" smtClean="0"/>
              <a:pPr>
                <a:defRPr/>
              </a:pPr>
              <a:t>36</a:t>
            </a:fld>
            <a:endParaRPr lang="en-US" altLang="en-US"/>
          </a:p>
        </p:txBody>
      </p:sp>
      <p:sp>
        <p:nvSpPr>
          <p:cNvPr id="13" name="Zástupný symbol pro zápatí 12"/>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p14="http://schemas.microsoft.com/office/powerpoint/2010/main" val="13050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Nearly there…</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extLst>
      <p:ext uri="{BB962C8B-B14F-4D97-AF65-F5344CB8AC3E}">
        <p14:creationId xmlns:p14="http://schemas.microsoft.com/office/powerpoint/2010/main" val="128284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Summary</a:t>
            </a:r>
            <a:endParaRPr lang="cs-CZ" dirty="0"/>
          </a:p>
        </p:txBody>
      </p:sp>
      <p:sp>
        <p:nvSpPr>
          <p:cNvPr id="3" name="Zástupný symbol pro obsah 2"/>
          <p:cNvSpPr>
            <a:spLocks noGrp="1"/>
          </p:cNvSpPr>
          <p:nvPr>
            <p:ph idx="1"/>
          </p:nvPr>
        </p:nvSpPr>
        <p:spPr/>
        <p:txBody>
          <a:bodyPr/>
          <a:lstStyle/>
          <a:p>
            <a:r>
              <a:rPr lang="en-US" b="1" dirty="0" smtClean="0"/>
              <a:t>Algorithms </a:t>
            </a:r>
          </a:p>
          <a:p>
            <a:pPr lvl="1"/>
            <a:endParaRPr lang="en-US" dirty="0" smtClean="0"/>
          </a:p>
          <a:p>
            <a:pPr lvl="1"/>
            <a:r>
              <a:rPr lang="en-US" dirty="0" smtClean="0"/>
              <a:t>different path sampling techniques</a:t>
            </a:r>
          </a:p>
          <a:p>
            <a:pPr lvl="1"/>
            <a:endParaRPr lang="en-US" dirty="0" smtClean="0"/>
          </a:p>
          <a:p>
            <a:pPr lvl="1"/>
            <a:r>
              <a:rPr lang="en-US" smtClean="0"/>
              <a:t>different path PDF</a:t>
            </a:r>
            <a:endParaRPr lang="en-US" dirty="0" smtClean="0"/>
          </a:p>
          <a:p>
            <a:pPr lvl="1"/>
            <a:endParaRPr lang="en-US" dirty="0" smtClean="0"/>
          </a:p>
        </p:txBody>
      </p:sp>
      <p:grpSp>
        <p:nvGrpSpPr>
          <p:cNvPr id="5" name="Skupina 26"/>
          <p:cNvGrpSpPr/>
          <p:nvPr/>
        </p:nvGrpSpPr>
        <p:grpSpPr>
          <a:xfrm>
            <a:off x="4139952" y="2924944"/>
            <a:ext cx="4310136" cy="3164282"/>
            <a:chOff x="2565071" y="2161455"/>
            <a:chExt cx="5885019" cy="4320479"/>
          </a:xfrm>
        </p:grpSpPr>
        <p:grpSp>
          <p:nvGrpSpPr>
            <p:cNvPr id="6" name="Skupina 4"/>
            <p:cNvGrpSpPr/>
            <p:nvPr/>
          </p:nvGrpSpPr>
          <p:grpSpPr>
            <a:xfrm>
              <a:off x="4561657" y="2161455"/>
              <a:ext cx="3888433" cy="4320479"/>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1" name="Volný tvar 10"/>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olný tvar 11"/>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Volný tvar 12"/>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Volný tvar 13"/>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Volný tvar 14"/>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65071" y="3549693"/>
              <a:ext cx="1199749"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Volný tvar 7"/>
            <p:cNvSpPr/>
            <p:nvPr/>
          </p:nvSpPr>
          <p:spPr>
            <a:xfrm>
              <a:off x="3623941" y="2795236"/>
              <a:ext cx="4454148" cy="293504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Lst>
              <a:ahLst/>
              <a:cxnLst>
                <a:cxn ang="0">
                  <a:pos x="connsiteX0" y="connsiteY0"/>
                </a:cxn>
                <a:cxn ang="0">
                  <a:pos x="connsiteX1" y="connsiteY1"/>
                </a:cxn>
                <a:cxn ang="0">
                  <a:pos x="connsiteX2" y="connsiteY2"/>
                </a:cxn>
                <a:cxn ang="0">
                  <a:pos x="connsiteX3" y="connsiteY3"/>
                </a:cxn>
              </a:cxnLst>
              <a:rect l="l" t="t" r="r" b="b"/>
              <a:pathLst>
                <a:path w="4454147" h="2935041">
                  <a:moveTo>
                    <a:pt x="0" y="1563589"/>
                  </a:moveTo>
                  <a:lnTo>
                    <a:pt x="2438505" y="2935041"/>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Volný tvar 8"/>
            <p:cNvSpPr/>
            <p:nvPr/>
          </p:nvSpPr>
          <p:spPr>
            <a:xfrm>
              <a:off x="3635897" y="2708919"/>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Volný tvar 9"/>
            <p:cNvSpPr/>
            <p:nvPr/>
          </p:nvSpPr>
          <p:spPr>
            <a:xfrm>
              <a:off x="3635896" y="2708919"/>
              <a:ext cx="2736304" cy="1656184"/>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7" name="Zástupný symbol pro číslo snímku 16"/>
          <p:cNvSpPr>
            <a:spLocks noGrp="1"/>
          </p:cNvSpPr>
          <p:nvPr>
            <p:ph type="sldNum" sz="quarter" idx="12"/>
          </p:nvPr>
        </p:nvSpPr>
        <p:spPr/>
        <p:txBody>
          <a:bodyPr/>
          <a:lstStyle/>
          <a:p>
            <a:pPr>
              <a:defRPr/>
            </a:pPr>
            <a:fld id="{81494967-73EE-4A75-A827-47B02327E019}" type="slidenum">
              <a:rPr lang="en-US" altLang="en-US" smtClean="0"/>
              <a:pPr>
                <a:defRPr/>
              </a:pPr>
              <a:t>38</a:t>
            </a:fld>
            <a:endParaRPr lang="en-US" altLang="en-US"/>
          </a:p>
        </p:txBody>
      </p:sp>
      <p:sp>
        <p:nvSpPr>
          <p:cNvPr id="20" name="Zástupný symbol pro zápatí 19"/>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Why is the path integral view so useful?</a:t>
            </a:r>
            <a:endParaRPr lang="en-US" dirty="0"/>
          </a:p>
        </p:txBody>
      </p:sp>
      <p:sp>
        <p:nvSpPr>
          <p:cNvPr id="3" name="Zástupný symbol pro obsah 2"/>
          <p:cNvSpPr>
            <a:spLocks noGrp="1"/>
          </p:cNvSpPr>
          <p:nvPr>
            <p:ph idx="1"/>
          </p:nvPr>
        </p:nvSpPr>
        <p:spPr>
          <a:xfrm>
            <a:off x="457200" y="1600200"/>
            <a:ext cx="8686800" cy="4530725"/>
          </a:xfrm>
        </p:spPr>
        <p:txBody>
          <a:bodyPr/>
          <a:lstStyle/>
          <a:p>
            <a:endParaRPr lang="en-US" dirty="0" smtClean="0"/>
          </a:p>
          <a:p>
            <a:r>
              <a:rPr lang="en-US" dirty="0" smtClean="0"/>
              <a:t>Identify source of problems</a:t>
            </a:r>
          </a:p>
          <a:p>
            <a:pPr lvl="1"/>
            <a:endParaRPr lang="en-US" b="1" dirty="0" smtClean="0"/>
          </a:p>
          <a:p>
            <a:pPr lvl="1"/>
            <a:r>
              <a:rPr lang="en-US" b="1" dirty="0" smtClean="0"/>
              <a:t>High contribution paths</a:t>
            </a:r>
            <a:r>
              <a:rPr lang="en-US" dirty="0" smtClean="0"/>
              <a:t> sampled with </a:t>
            </a:r>
            <a:r>
              <a:rPr lang="en-US" b="1" dirty="0" smtClean="0"/>
              <a:t>low probability</a:t>
            </a:r>
          </a:p>
          <a:p>
            <a:pPr>
              <a:buNone/>
            </a:pPr>
            <a:endParaRPr lang="en-US" dirty="0" smtClean="0"/>
          </a:p>
          <a:p>
            <a:r>
              <a:rPr lang="en-US" dirty="0" smtClean="0"/>
              <a:t>Develop solutions</a:t>
            </a:r>
          </a:p>
          <a:p>
            <a:endParaRPr lang="en-US" b="1" dirty="0" smtClean="0"/>
          </a:p>
          <a:p>
            <a:pPr lvl="1"/>
            <a:r>
              <a:rPr lang="en-US" dirty="0" smtClean="0"/>
              <a:t>Advanced, global </a:t>
            </a:r>
            <a:r>
              <a:rPr lang="en-US" b="1" dirty="0" smtClean="0"/>
              <a:t>path sampling techniques</a:t>
            </a:r>
          </a:p>
          <a:p>
            <a:pPr lvl="1"/>
            <a:endParaRPr lang="en-US" b="1" dirty="0" smtClean="0"/>
          </a:p>
          <a:p>
            <a:pPr lvl="1"/>
            <a:r>
              <a:rPr lang="en-US" b="1" dirty="0" smtClean="0"/>
              <a:t>Combined</a:t>
            </a:r>
            <a:r>
              <a:rPr lang="en-US" dirty="0" smtClean="0"/>
              <a:t> path sampling techniques (MIS)</a:t>
            </a:r>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39</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 </a:t>
            </a:r>
            <a:r>
              <a:rPr lang="en-US" altLang="en-US" smtClean="0"/>
              <a:t>- Introduction</a:t>
            </a:r>
            <a:endParaRPr lang="en-US" altLang="en-US" dirty="0"/>
          </a:p>
        </p:txBody>
      </p:sp>
    </p:spTree>
    <p:extLst>
      <p:ext uri="{BB962C8B-B14F-4D97-AF65-F5344CB8AC3E}">
        <p14:creationId xmlns:p14="http://schemas.microsoft.com/office/powerpoint/2010/main" val="219844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p:cNvSpPr txBox="1">
            <a:spLocks/>
          </p:cNvSpPr>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accent1"/>
              </a:buClr>
              <a:buSzPct val="65000"/>
              <a:buFont typeface="Wingdings" pitchFamily="2" charset="2"/>
              <a:buChar char="n"/>
            </a:pPr>
            <a:r>
              <a:rPr lang="en-US" sz="2400" b="1" dirty="0" smtClean="0">
                <a:latin typeface="+mn-lt"/>
              </a:rPr>
              <a:t>Camera response</a:t>
            </a:r>
          </a:p>
          <a:p>
            <a:pPr marL="800100" lvl="1" indent="-342900" eaLnBrk="0" hangingPunct="0">
              <a:spcBef>
                <a:spcPct val="20000"/>
              </a:spcBef>
              <a:buClr>
                <a:schemeClr val="accent1"/>
              </a:buClr>
              <a:buSzPct val="65000"/>
              <a:buFont typeface="Wingdings" pitchFamily="2" charset="2"/>
              <a:buChar char="n"/>
            </a:pPr>
            <a:r>
              <a:rPr lang="en-US" sz="2400" dirty="0" smtClean="0">
                <a:latin typeface="+mn-lt"/>
              </a:rPr>
              <a:t>all paths hitting </a:t>
            </a:r>
            <a:br>
              <a:rPr lang="en-US" sz="2400" dirty="0" smtClean="0">
                <a:latin typeface="+mn-lt"/>
              </a:rPr>
            </a:br>
            <a:r>
              <a:rPr lang="en-US" sz="2400" dirty="0" smtClean="0">
                <a:latin typeface="+mn-lt"/>
              </a:rPr>
              <a:t>the sensor</a:t>
            </a:r>
            <a:endParaRPr lang="cs-CZ" sz="2400" dirty="0" smtClean="0">
              <a:latin typeface="+mn-lt"/>
            </a:endParaRPr>
          </a:p>
        </p:txBody>
      </p:sp>
      <p:sp>
        <p:nvSpPr>
          <p:cNvPr id="2" name="Nadpis 1"/>
          <p:cNvSpPr>
            <a:spLocks noGrp="1"/>
          </p:cNvSpPr>
          <p:nvPr>
            <p:ph type="title"/>
          </p:nvPr>
        </p:nvSpPr>
        <p:spPr/>
        <p:txBody>
          <a:bodyPr/>
          <a:lstStyle/>
          <a:p>
            <a:r>
              <a:rPr lang="en-US" dirty="0" smtClean="0"/>
              <a:t>Light transport</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15" name="Skupina 4"/>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65070" y="35496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8" name="Zástupný symbol pro číslo snímku 17"/>
          <p:cNvSpPr>
            <a:spLocks noGrp="1"/>
          </p:cNvSpPr>
          <p:nvPr>
            <p:ph type="sldNum" sz="quarter" idx="12"/>
          </p:nvPr>
        </p:nvSpPr>
        <p:spPr/>
        <p:txBody>
          <a:bodyPr/>
          <a:lstStyle/>
          <a:p>
            <a:pPr>
              <a:defRPr/>
            </a:pPr>
            <a:fld id="{81494967-73EE-4A75-A827-47B02327E019}" type="slidenum">
              <a:rPr lang="en-US" altLang="en-US" smtClean="0"/>
              <a:pPr>
                <a:defRPr/>
              </a:pPr>
              <a:t>4</a:t>
            </a:fld>
            <a:endParaRPr lang="en-US" altLang="en-US"/>
          </a:p>
        </p:txBody>
      </p:sp>
      <p:sp>
        <p:nvSpPr>
          <p:cNvPr id="21" name="Zástupný symbol pro zápatí 20"/>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
        <p:nvSpPr>
          <p:cNvPr id="20" name="Cloud 40"/>
          <p:cNvSpPr/>
          <p:nvPr/>
        </p:nvSpPr>
        <p:spPr>
          <a:xfrm rot="11100000">
            <a:off x="5764481" y="38747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19" name="Volný tvar 18"/>
          <p:cNvSpPr/>
          <p:nvPr/>
        </p:nvSpPr>
        <p:spPr>
          <a:xfrm>
            <a:off x="3635896" y="27767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8" name="Volný tvar 37"/>
          <p:cNvSpPr/>
          <p:nvPr/>
        </p:nvSpPr>
        <p:spPr>
          <a:xfrm>
            <a:off x="3635896" y="2708919"/>
            <a:ext cx="2736304" cy="1656185"/>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Volný tvar 36"/>
          <p:cNvSpPr/>
          <p:nvPr/>
        </p:nvSpPr>
        <p:spPr>
          <a:xfrm>
            <a:off x="3635896" y="2708920"/>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Zástupný symbol pro obsah 4"/>
          <p:cNvSpPr>
            <a:spLocks noGrp="1"/>
          </p:cNvSpPr>
          <p:nvPr>
            <p:ph idx="1"/>
          </p:nvPr>
        </p:nvSpPr>
        <p:spPr/>
        <p:txBody>
          <a:bodyPr/>
          <a:lstStyle/>
          <a:p>
            <a:pPr marL="0" indent="0">
              <a:buNone/>
            </a:pPr>
            <a:endParaRPr lang="cs-CZ" dirty="0"/>
          </a:p>
        </p:txBody>
      </p:sp>
      <p:pic>
        <p:nvPicPr>
          <p:cNvPr id="13" name="Picture 5" descr="D:\Web\pub\JointPathSampling\comparison\Dragon1-3\Isotropic_TraditionalPT_30m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 y="0"/>
            <a:ext cx="9144000" cy="6858000"/>
          </a:xfrm>
          <a:prstGeom prst="rect">
            <a:avLst/>
          </a:prstGeom>
          <a:noFill/>
          <a:ln w="6350">
            <a:solidFill>
              <a:schemeClr val="bg1">
                <a:alpha val="34000"/>
              </a:schemeClr>
            </a:solidFill>
            <a:miter lim="800000"/>
            <a:headEnd/>
            <a:tailEnd/>
          </a:ln>
          <a:effectLst>
            <a:outerShdw blurRad="76200" algn="ctr"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15" name="Picture 4" descr="D:\Web\pub\JointPathSampling\comparison\Dragon1-3\Isotropic_OurPT_30min.png"/>
          <p:cNvPicPr>
            <a:picLocks noChangeAspect="1" noChangeArrowheads="1"/>
          </p:cNvPicPr>
          <p:nvPr/>
        </p:nvPicPr>
        <p:blipFill rotWithShape="1">
          <a:blip r:embed="rId4">
            <a:extLst>
              <a:ext uri="{28A0092B-C50C-407E-A947-70E740481C1C}">
                <a14:useLocalDpi xmlns:a14="http://schemas.microsoft.com/office/drawing/2010/main" val="0"/>
              </a:ext>
            </a:extLst>
          </a:blip>
          <a:srcRect l="-1" r="50000"/>
          <a:stretch/>
        </p:blipFill>
        <p:spPr bwMode="auto">
          <a:xfrm>
            <a:off x="-11460" y="0"/>
            <a:ext cx="457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2"/>
          <p:cNvCxnSpPr/>
          <p:nvPr/>
        </p:nvCxnSpPr>
        <p:spPr>
          <a:xfrm>
            <a:off x="4572000" y="0"/>
            <a:ext cx="0" cy="6858000"/>
          </a:xfrm>
          <a:prstGeom prst="line">
            <a:avLst/>
          </a:prstGeom>
          <a:ln w="12700">
            <a:solidFill>
              <a:schemeClr val="bg1">
                <a:alpha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8" name="TextBox 16"/>
          <p:cNvSpPr txBox="1"/>
          <p:nvPr/>
        </p:nvSpPr>
        <p:spPr>
          <a:xfrm>
            <a:off x="0" y="5691362"/>
            <a:ext cx="3079099" cy="473942"/>
          </a:xfrm>
          <a:prstGeom prst="rect">
            <a:avLst/>
          </a:prstGeom>
          <a:noFill/>
          <a:effectLst>
            <a:outerShdw blurRad="63500" sx="102000" sy="102000" algn="ctr" rotWithShape="0">
              <a:prstClr val="black"/>
            </a:outerShdw>
          </a:effectLst>
        </p:spPr>
        <p:txBody>
          <a:bodyPr wrap="square" rtlCol="0" anchor="ctr">
            <a:noAutofit/>
          </a:bodyPr>
          <a:lstStyle>
            <a:defPPr>
              <a:defRPr lang="bg-BG"/>
            </a:defPPr>
            <a:lvl1pPr algn="ctr">
              <a:lnSpc>
                <a:spcPct val="100000"/>
              </a:lnSpc>
              <a:defRPr sz="1400" b="0">
                <a:effectLst>
                  <a:outerShdw blurRad="50800" dist="38100" dir="2700000" algn="tl" rotWithShape="0">
                    <a:prstClr val="black"/>
                  </a:outerShdw>
                </a:effectLst>
                <a:latin typeface="+mn-lt"/>
              </a:defRPr>
            </a:lvl1pPr>
          </a:lstStyle>
          <a:p>
            <a:pPr algn="l"/>
            <a:r>
              <a:rPr lang="en-US" sz="3600" b="1" dirty="0" smtClean="0">
                <a:solidFill>
                  <a:schemeClr val="accent1"/>
                </a:solidFill>
                <a:effectLst>
                  <a:outerShdw blurRad="38100" dist="38100" dir="2700000" algn="tl">
                    <a:srgbClr val="000000">
                      <a:alpha val="43137"/>
                    </a:srgbClr>
                  </a:outerShdw>
                </a:effectLst>
                <a:latin typeface="+mj-lt"/>
              </a:rPr>
              <a:t>Joint importance sampling</a:t>
            </a:r>
            <a:endParaRPr lang="en-US" sz="3600" b="1" dirty="0">
              <a:solidFill>
                <a:schemeClr val="accent1"/>
              </a:solidFill>
              <a:effectLst>
                <a:outerShdw blurRad="38100" dist="38100" dir="2700000" algn="tl">
                  <a:srgbClr val="000000">
                    <a:alpha val="43137"/>
                  </a:srgbClr>
                </a:outerShdw>
              </a:effectLst>
              <a:latin typeface="+mj-lt"/>
            </a:endParaRPr>
          </a:p>
        </p:txBody>
      </p:sp>
      <p:sp>
        <p:nvSpPr>
          <p:cNvPr id="20" name="TextBox 18"/>
          <p:cNvSpPr txBox="1"/>
          <p:nvPr/>
        </p:nvSpPr>
        <p:spPr>
          <a:xfrm>
            <a:off x="6156176" y="6336528"/>
            <a:ext cx="3024806" cy="473942"/>
          </a:xfrm>
          <a:prstGeom prst="rect">
            <a:avLst/>
          </a:prstGeom>
          <a:noFill/>
          <a:effectLst>
            <a:outerShdw blurRad="63500" sx="102000" sy="102000" algn="ctr" rotWithShape="0">
              <a:prstClr val="black"/>
            </a:outerShdw>
          </a:effectLst>
        </p:spPr>
        <p:txBody>
          <a:bodyPr wrap="square" rtlCol="0" anchor="ctr">
            <a:noAutofit/>
          </a:bodyPr>
          <a:lstStyle>
            <a:defPPr>
              <a:defRPr lang="bg-BG"/>
            </a:defPPr>
            <a:lvl1pPr algn="ctr">
              <a:lnSpc>
                <a:spcPct val="100000"/>
              </a:lnSpc>
              <a:defRPr sz="1400" b="0">
                <a:effectLst>
                  <a:outerShdw blurRad="50800" dist="38100" dir="2700000" algn="tl" rotWithShape="0">
                    <a:prstClr val="black"/>
                  </a:outerShdw>
                </a:effectLst>
                <a:latin typeface="+mn-lt"/>
              </a:defRPr>
            </a:lvl1pPr>
          </a:lstStyle>
          <a:p>
            <a:r>
              <a:rPr lang="en-US" sz="3600" b="1" dirty="0" smtClean="0">
                <a:solidFill>
                  <a:schemeClr val="bg1"/>
                </a:solidFill>
                <a:effectLst/>
              </a:rPr>
              <a:t>Traditional</a:t>
            </a:r>
            <a:endParaRPr lang="en-US" sz="3600" b="1" dirty="0">
              <a:solidFill>
                <a:schemeClr val="bg1"/>
              </a:solidFill>
              <a:effectLst/>
            </a:endParaRPr>
          </a:p>
        </p:txBody>
      </p:sp>
    </p:spTree>
    <p:extLst>
      <p:ext uri="{BB962C8B-B14F-4D97-AF65-F5344CB8AC3E}">
        <p14:creationId xmlns:p14="http://schemas.microsoft.com/office/powerpoint/2010/main" val="17099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22313" y="1"/>
            <a:ext cx="7772400" cy="5445224"/>
          </a:xfrm>
        </p:spPr>
        <p:txBody>
          <a:bodyPr/>
          <a:lstStyle/>
          <a:p>
            <a:r>
              <a:rPr lang="en-US" dirty="0" smtClean="0"/>
              <a:t>Thank you!</a:t>
            </a:r>
            <a:br>
              <a:rPr lang="en-US" dirty="0" smtClean="0"/>
            </a:br>
            <a:r>
              <a:rPr lang="en-US" dirty="0" smtClean="0"/>
              <a:t/>
            </a:r>
            <a:br>
              <a:rPr lang="en-US" dirty="0" smtClean="0"/>
            </a:br>
            <a:endParaRPr lang="en-US" dirty="0"/>
          </a:p>
        </p:txBody>
      </p:sp>
      <p:sp>
        <p:nvSpPr>
          <p:cNvPr id="6" name="Zástupný symbol pro text 5"/>
          <p:cNvSpPr>
            <a:spLocks noGrp="1"/>
          </p:cNvSpPr>
          <p:nvPr>
            <p:ph type="body" idx="1"/>
          </p:nvPr>
        </p:nvSpPr>
        <p:spPr>
          <a:xfrm>
            <a:off x="722313" y="3140968"/>
            <a:ext cx="7772400" cy="3168352"/>
          </a:xfrm>
        </p:spPr>
        <p:txBody>
          <a:bodyPr/>
          <a:lstStyle/>
          <a:p>
            <a:pPr algn="ctr"/>
            <a:r>
              <a:rPr lang="en-US" sz="3600" b="1" dirty="0" smtClean="0">
                <a:solidFill>
                  <a:schemeClr val="tx2"/>
                </a:solidFill>
              </a:rPr>
              <a:t>Time for questions…</a:t>
            </a:r>
          </a:p>
          <a:p>
            <a:endParaRPr lang="en-US" sz="3600" dirty="0" smtClean="0">
              <a:solidFill>
                <a:schemeClr val="tx2"/>
              </a:solidFill>
            </a:endParaRPr>
          </a:p>
          <a:p>
            <a:endParaRPr lang="en-US" sz="3600" dirty="0" smtClean="0">
              <a:solidFill>
                <a:schemeClr val="tx2"/>
              </a:solidFill>
            </a:endParaRPr>
          </a:p>
          <a:p>
            <a:endParaRPr lang="en-US" sz="3600" dirty="0" smtClean="0">
              <a:solidFill>
                <a:schemeClr val="tx2"/>
              </a:solidFill>
            </a:endParaRPr>
          </a:p>
          <a:p>
            <a:endParaRPr lang="en-US" sz="3600" dirty="0" smtClean="0">
              <a:solidFill>
                <a:schemeClr val="tx2"/>
              </a:solidFill>
            </a:endParaRPr>
          </a:p>
        </p:txBody>
      </p:sp>
      <p:sp>
        <p:nvSpPr>
          <p:cNvPr id="4" name="Zástupný symbol pro zápatí 3"/>
          <p:cNvSpPr txBox="1">
            <a:spLocks/>
          </p:cNvSpPr>
          <p:nvPr/>
        </p:nvSpPr>
        <p:spPr>
          <a:xfrm>
            <a:off x="467544" y="4941168"/>
            <a:ext cx="7920880" cy="129614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i="0" u="none" strike="noStrike" kern="1200" cap="none" spc="0" normalizeH="0" baseline="0" noProof="0" dirty="0" smtClean="0">
                <a:ln>
                  <a:noFill/>
                </a:ln>
                <a:solidFill>
                  <a:schemeClr val="tx1"/>
                </a:solidFill>
                <a:effectLst/>
                <a:uLnTx/>
                <a:uFillTx/>
                <a:latin typeface="+mj-lt"/>
                <a:ea typeface="+mn-ea"/>
                <a:cs typeface="+mn-cs"/>
              </a:rPr>
              <a:t>Course: Recent Advances in Light Transport Simulation</a:t>
            </a:r>
            <a:br>
              <a:rPr kumimoji="0" lang="en-US" altLang="en-US" sz="1800" i="0" u="none" strike="noStrike" kern="1200" cap="none" spc="0" normalizeH="0" baseline="0" noProof="0" dirty="0" smtClean="0">
                <a:ln>
                  <a:noFill/>
                </a:ln>
                <a:solidFill>
                  <a:schemeClr val="tx1"/>
                </a:solidFill>
                <a:effectLst/>
                <a:uLnTx/>
                <a:uFillTx/>
                <a:latin typeface="+mj-lt"/>
                <a:ea typeface="+mn-ea"/>
                <a:cs typeface="+mn-cs"/>
              </a:rPr>
            </a:br>
            <a:endParaRPr kumimoji="0" lang="en-US" altLang="en-US" sz="1800" i="0" u="none" strike="noStrike" kern="1200" cap="none" spc="0" normalizeH="0" baseline="0" noProof="0" dirty="0" smtClean="0">
              <a:ln>
                <a:noFill/>
              </a:ln>
              <a:solidFill>
                <a:schemeClr val="tx1"/>
              </a:solidFill>
              <a:effectLst/>
              <a:uLnTx/>
              <a:uFillTx/>
              <a:latin typeface="+mj-lt"/>
              <a:ea typeface="+mn-ea"/>
              <a:cs typeface="+mn-cs"/>
            </a:endParaRPr>
          </a:p>
          <a:p>
            <a:pPr lvl="0" algn="ctr">
              <a:defRPr/>
            </a:pPr>
            <a:r>
              <a:rPr lang="en-US" altLang="en-US" i="1" dirty="0" smtClean="0">
                <a:solidFill>
                  <a:prstClr val="black"/>
                </a:solidFill>
                <a:latin typeface="Georgia"/>
              </a:rPr>
              <a:t>Jaroslav Křivánek - </a:t>
            </a:r>
            <a:r>
              <a:rPr lang="en-US" altLang="en-US" dirty="0" smtClean="0">
                <a:latin typeface="+mj-lt"/>
              </a:rPr>
              <a:t>P</a:t>
            </a:r>
            <a:r>
              <a:rPr kumimoji="0" lang="en-US" altLang="en-US" sz="1800" b="0" i="0" u="none" strike="noStrike" kern="1200" cap="none" spc="0" normalizeH="0" baseline="0" noProof="0" dirty="0" err="1" smtClean="0">
                <a:ln>
                  <a:noFill/>
                </a:ln>
                <a:solidFill>
                  <a:schemeClr val="tx1"/>
                </a:solidFill>
                <a:effectLst/>
                <a:uLnTx/>
                <a:uFillTx/>
                <a:latin typeface="+mj-lt"/>
                <a:ea typeface="+mn-ea"/>
                <a:cs typeface="+mn-cs"/>
              </a:rPr>
              <a:t>ath</a:t>
            </a:r>
            <a:r>
              <a:rPr kumimoji="0" lang="en-US" altLang="en-US" sz="1800" b="0" i="0" u="none" strike="noStrike" kern="1200" cap="none" spc="0" normalizeH="0" baseline="0" noProof="0" dirty="0" smtClean="0">
                <a:ln>
                  <a:noFill/>
                </a:ln>
                <a:solidFill>
                  <a:schemeClr val="tx1"/>
                </a:solidFill>
                <a:effectLst/>
                <a:uLnTx/>
                <a:uFillTx/>
                <a:latin typeface="+mj-lt"/>
                <a:ea typeface="+mn-ea"/>
                <a:cs typeface="+mn-cs"/>
              </a:rPr>
              <a:t> Integral Formulation of Light Transport</a:t>
            </a:r>
          </a:p>
          <a:p>
            <a:pPr algn="ctr">
              <a:defRPr/>
            </a:pPr>
            <a:endParaRPr kumimoji="0" lang="en-US" altLang="en-US" sz="18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5294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Acknowledgements</a:t>
            </a:r>
            <a:endParaRPr lang="cs-CZ" dirty="0"/>
          </a:p>
        </p:txBody>
      </p:sp>
      <p:sp>
        <p:nvSpPr>
          <p:cNvPr id="3" name="Zástupný symbol pro obsah 2"/>
          <p:cNvSpPr>
            <a:spLocks noGrp="1"/>
          </p:cNvSpPr>
          <p:nvPr>
            <p:ph idx="1"/>
          </p:nvPr>
        </p:nvSpPr>
        <p:spPr/>
        <p:txBody>
          <a:bodyPr/>
          <a:lstStyle/>
          <a:p>
            <a:endParaRPr lang="en-US" b="1" dirty="0" smtClean="0"/>
          </a:p>
          <a:p>
            <a:r>
              <a:rPr lang="en-US" b="1" dirty="0" smtClean="0"/>
              <a:t>Czech Science Foundation </a:t>
            </a:r>
          </a:p>
          <a:p>
            <a:pPr lvl="1"/>
            <a:r>
              <a:rPr lang="en-US" dirty="0" smtClean="0"/>
              <a:t>grant no. P202-13-26189S</a:t>
            </a:r>
          </a:p>
          <a:p>
            <a:pPr lvl="1"/>
            <a:endParaRPr lang="en-US" dirty="0" smtClean="0"/>
          </a:p>
          <a:p>
            <a:r>
              <a:rPr lang="en-US" dirty="0" smtClean="0"/>
              <a:t>Images</a:t>
            </a:r>
          </a:p>
          <a:p>
            <a:pPr lvl="1"/>
            <a:r>
              <a:rPr lang="en-US" b="1" dirty="0" smtClean="0"/>
              <a:t>Eric </a:t>
            </a:r>
            <a:r>
              <a:rPr lang="en-US" b="1" dirty="0" err="1" smtClean="0"/>
              <a:t>Tabellion</a:t>
            </a:r>
            <a:endParaRPr lang="en-US" b="1" dirty="0" smtClean="0"/>
          </a:p>
          <a:p>
            <a:pPr lvl="1"/>
            <a:r>
              <a:rPr lang="en-US" b="1" dirty="0" smtClean="0"/>
              <a:t>Marcos </a:t>
            </a:r>
            <a:r>
              <a:rPr lang="en-US" b="1" dirty="0" err="1" smtClean="0"/>
              <a:t>Fajardo</a:t>
            </a:r>
            <a:endParaRPr lang="en-US" b="1" dirty="0" smtClean="0"/>
          </a:p>
          <a:p>
            <a:endParaRPr lang="cs-CZ" i="1" dirty="0"/>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42</a:t>
            </a:fld>
            <a:endParaRPr lang="en-US" altLang="en-US"/>
          </a:p>
        </p:txBody>
      </p:sp>
      <p:sp>
        <p:nvSpPr>
          <p:cNvPr id="6" name="Zástupný symbol pro zápatí 5"/>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p14="http://schemas.microsoft.com/office/powerpoint/2010/main" val="396556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4"/>
          <p:cNvGraphicFramePr>
            <a:graphicFrameLocks noChangeAspect="1"/>
          </p:cNvGraphicFramePr>
          <p:nvPr/>
        </p:nvGraphicFramePr>
        <p:xfrm>
          <a:off x="788988" y="1189931"/>
          <a:ext cx="2798762" cy="582612"/>
        </p:xfrm>
        <a:graphic>
          <a:graphicData uri="http://schemas.openxmlformats.org/presentationml/2006/ole">
            <mc:AlternateContent xmlns:mc="http://schemas.openxmlformats.org/markup-compatibility/2006">
              <mc:Choice xmlns:v="urn:schemas-microsoft-com:vml" Requires="v">
                <p:oleObj spid="_x0000_s85113" name="Equation" r:id="rId4" imgW="1371600" imgH="291960" progId="Equation.3">
                  <p:embed/>
                </p:oleObj>
              </mc:Choice>
              <mc:Fallback>
                <p:oleObj name="Equation" r:id="rId4" imgW="1371600" imgH="29196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788988" y="1189931"/>
                        <a:ext cx="2798762" cy="58261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2" name="Nadpis 1"/>
          <p:cNvSpPr>
            <a:spLocks noGrp="1"/>
          </p:cNvSpPr>
          <p:nvPr>
            <p:ph type="title"/>
          </p:nvPr>
        </p:nvSpPr>
        <p:spPr/>
        <p:txBody>
          <a:bodyPr/>
          <a:lstStyle/>
          <a:p>
            <a:r>
              <a:rPr lang="en-US" dirty="0" smtClean="0"/>
              <a:t>Path integral formulation</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5" name="Skupina 4"/>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565070" y="35496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7" name="Obdélník 16"/>
          <p:cNvSpPr/>
          <p:nvPr/>
        </p:nvSpPr>
        <p:spPr>
          <a:xfrm>
            <a:off x="689220" y="1124744"/>
            <a:ext cx="3018684" cy="75798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Přímá spojovací čára 18"/>
          <p:cNvCxnSpPr/>
          <p:nvPr/>
        </p:nvCxnSpPr>
        <p:spPr>
          <a:xfrm>
            <a:off x="761228" y="1738710"/>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rot="18481350">
            <a:off x="-302057" y="2032047"/>
            <a:ext cx="1875835" cy="646331"/>
          </a:xfrm>
          <a:prstGeom prst="rect">
            <a:avLst/>
          </a:prstGeom>
          <a:noFill/>
        </p:spPr>
        <p:txBody>
          <a:bodyPr wrap="none" rtlCol="0">
            <a:spAutoFit/>
          </a:bodyPr>
          <a:lstStyle/>
          <a:p>
            <a:pPr algn="ctr"/>
            <a:r>
              <a:rPr lang="en-US" dirty="0" smtClean="0">
                <a:solidFill>
                  <a:schemeClr val="accent1"/>
                </a:solidFill>
                <a:latin typeface="+mn-lt"/>
              </a:rPr>
              <a:t>camera resp.</a:t>
            </a:r>
          </a:p>
          <a:p>
            <a:r>
              <a:rPr lang="en-US" dirty="0" smtClean="0">
                <a:solidFill>
                  <a:schemeClr val="accent1"/>
                </a:solidFill>
                <a:latin typeface="+mn-lt"/>
              </a:rPr>
              <a:t>(</a:t>
            </a:r>
            <a:r>
              <a:rPr lang="en-US" i="1" dirty="0" smtClean="0">
                <a:solidFill>
                  <a:schemeClr val="accent1"/>
                </a:solidFill>
                <a:latin typeface="+mn-lt"/>
              </a:rPr>
              <a:t>j</a:t>
            </a:r>
            <a:r>
              <a:rPr lang="en-US" dirty="0" smtClean="0">
                <a:solidFill>
                  <a:schemeClr val="accent1"/>
                </a:solidFill>
                <a:latin typeface="+mn-lt"/>
              </a:rPr>
              <a:t>-</a:t>
            </a:r>
            <a:r>
              <a:rPr lang="en-US" dirty="0" err="1" smtClean="0">
                <a:solidFill>
                  <a:schemeClr val="accent1"/>
                </a:solidFill>
                <a:latin typeface="+mn-lt"/>
              </a:rPr>
              <a:t>th</a:t>
            </a:r>
            <a:r>
              <a:rPr lang="en-US" dirty="0" smtClean="0">
                <a:solidFill>
                  <a:schemeClr val="accent1"/>
                </a:solidFill>
                <a:latin typeface="+mn-lt"/>
              </a:rPr>
              <a:t> pixel value)</a:t>
            </a:r>
            <a:endParaRPr lang="cs-CZ" dirty="0" smtClean="0">
              <a:solidFill>
                <a:schemeClr val="accent1"/>
              </a:solidFill>
              <a:latin typeface="+mn-lt"/>
            </a:endParaRPr>
          </a:p>
        </p:txBody>
      </p:sp>
      <p:cxnSp>
        <p:nvCxnSpPr>
          <p:cNvPr id="21" name="Přímá spojovací čára 20"/>
          <p:cNvCxnSpPr/>
          <p:nvPr/>
        </p:nvCxnSpPr>
        <p:spPr>
          <a:xfrm>
            <a:off x="1496676" y="1810718"/>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1913356" y="1738710"/>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rot="18481350">
            <a:off x="888495" y="2006393"/>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4" name="TextovéPole 23"/>
          <p:cNvSpPr txBox="1"/>
          <p:nvPr/>
        </p:nvSpPr>
        <p:spPr>
          <a:xfrm rot="18481350">
            <a:off x="1255993" y="2081769"/>
            <a:ext cx="1600117" cy="923330"/>
          </a:xfrm>
          <a:prstGeom prst="rect">
            <a:avLst/>
          </a:prstGeom>
          <a:noFill/>
        </p:spPr>
        <p:txBody>
          <a:bodyPr wrap="none" rtlCol="0">
            <a:spAutoFit/>
          </a:bodyPr>
          <a:lstStyle/>
          <a:p>
            <a:pPr algn="r"/>
            <a:r>
              <a:rPr lang="en-US" dirty="0" smtClean="0">
                <a:solidFill>
                  <a:schemeClr val="accent1"/>
                </a:solidFill>
                <a:latin typeface="+mn-lt"/>
              </a:rPr>
              <a:t>measurement</a:t>
            </a:r>
            <a:br>
              <a:rPr lang="en-US" dirty="0" smtClean="0">
                <a:solidFill>
                  <a:schemeClr val="accent1"/>
                </a:solidFill>
                <a:latin typeface="+mn-lt"/>
              </a:rPr>
            </a:b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sp>
        <p:nvSpPr>
          <p:cNvPr id="32" name="Zástupný symbol pro číslo snímku 31"/>
          <p:cNvSpPr>
            <a:spLocks noGrp="1"/>
          </p:cNvSpPr>
          <p:nvPr>
            <p:ph type="sldNum" sz="quarter" idx="12"/>
          </p:nvPr>
        </p:nvSpPr>
        <p:spPr/>
        <p:txBody>
          <a:bodyPr/>
          <a:lstStyle/>
          <a:p>
            <a:pPr>
              <a:defRPr/>
            </a:pPr>
            <a:fld id="{81494967-73EE-4A75-A827-47B02327E019}" type="slidenum">
              <a:rPr lang="en-US" altLang="en-US" smtClean="0"/>
              <a:pPr>
                <a:defRPr/>
              </a:pPr>
              <a:t>5</a:t>
            </a:fld>
            <a:endParaRPr lang="en-US" altLang="en-US"/>
          </a:p>
        </p:txBody>
      </p:sp>
      <p:sp>
        <p:nvSpPr>
          <p:cNvPr id="34" name="Obdélník 33"/>
          <p:cNvSpPr/>
          <p:nvPr/>
        </p:nvSpPr>
        <p:spPr>
          <a:xfrm>
            <a:off x="107504" y="5589240"/>
            <a:ext cx="4572000" cy="830997"/>
          </a:xfrm>
          <a:prstGeom prst="rect">
            <a:avLst/>
          </a:prstGeom>
        </p:spPr>
        <p:txBody>
          <a:bodyPr>
            <a:spAutoFit/>
          </a:bodyPr>
          <a:lstStyle/>
          <a:p>
            <a:r>
              <a:rPr lang="en-US" sz="2400" dirty="0" smtClean="0">
                <a:solidFill>
                  <a:schemeClr val="tx2"/>
                </a:solidFill>
                <a:latin typeface="+mj-lt"/>
              </a:rPr>
              <a:t>[</a:t>
            </a:r>
            <a:r>
              <a:rPr lang="en-US" sz="2400" dirty="0" err="1" smtClean="0">
                <a:solidFill>
                  <a:schemeClr val="tx2"/>
                </a:solidFill>
                <a:latin typeface="+mj-lt"/>
              </a:rPr>
              <a:t>Veach</a:t>
            </a:r>
            <a:r>
              <a:rPr lang="en-US" sz="2400" dirty="0" smtClean="0">
                <a:solidFill>
                  <a:schemeClr val="tx2"/>
                </a:solidFill>
                <a:latin typeface="+mj-lt"/>
              </a:rPr>
              <a:t> and </a:t>
            </a:r>
            <a:r>
              <a:rPr lang="en-US" sz="2400" dirty="0" err="1" smtClean="0">
                <a:solidFill>
                  <a:schemeClr val="tx2"/>
                </a:solidFill>
                <a:latin typeface="+mj-lt"/>
              </a:rPr>
              <a:t>Guibas</a:t>
            </a:r>
            <a:r>
              <a:rPr lang="en-US" sz="2400" dirty="0" smtClean="0">
                <a:solidFill>
                  <a:schemeClr val="tx2"/>
                </a:solidFill>
                <a:latin typeface="+mj-lt"/>
              </a:rPr>
              <a:t> 1995]</a:t>
            </a:r>
          </a:p>
          <a:p>
            <a:r>
              <a:rPr lang="en-US" sz="2400" dirty="0" smtClean="0">
                <a:solidFill>
                  <a:schemeClr val="tx2"/>
                </a:solidFill>
                <a:latin typeface="+mj-lt"/>
              </a:rPr>
              <a:t>[</a:t>
            </a:r>
            <a:r>
              <a:rPr lang="en-US" sz="2400" dirty="0" err="1" smtClean="0">
                <a:solidFill>
                  <a:schemeClr val="tx2"/>
                </a:solidFill>
                <a:latin typeface="+mj-lt"/>
              </a:rPr>
              <a:t>Veach</a:t>
            </a:r>
            <a:r>
              <a:rPr lang="en-US" sz="2400" dirty="0" smtClean="0">
                <a:solidFill>
                  <a:schemeClr val="tx2"/>
                </a:solidFill>
                <a:latin typeface="+mj-lt"/>
              </a:rPr>
              <a:t> 1997]</a:t>
            </a:r>
            <a:endParaRPr lang="en-US" sz="2400" dirty="0">
              <a:solidFill>
                <a:schemeClr val="tx2"/>
              </a:solidFill>
              <a:latin typeface="+mj-lt"/>
            </a:endParaRPr>
          </a:p>
        </p:txBody>
      </p:sp>
      <p:sp>
        <p:nvSpPr>
          <p:cNvPr id="36" name="Zástupný symbol pro zápatí 35"/>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
        <p:nvSpPr>
          <p:cNvPr id="28" name="Cloud 40"/>
          <p:cNvSpPr/>
          <p:nvPr/>
        </p:nvSpPr>
        <p:spPr>
          <a:xfrm rot="11100000">
            <a:off x="5764481" y="38747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8" name="Volný tvar 37"/>
          <p:cNvSpPr/>
          <p:nvPr/>
        </p:nvSpPr>
        <p:spPr>
          <a:xfrm>
            <a:off x="3635896" y="2708919"/>
            <a:ext cx="2736304" cy="1656185"/>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7" name="Volný tvar 26"/>
          <p:cNvSpPr/>
          <p:nvPr/>
        </p:nvSpPr>
        <p:spPr>
          <a:xfrm>
            <a:off x="3635896" y="27767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Volný tvar 36"/>
          <p:cNvSpPr/>
          <p:nvPr/>
        </p:nvSpPr>
        <p:spPr>
          <a:xfrm>
            <a:off x="3635896" y="2708920"/>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Measurement contribution function</a:t>
            </a:r>
            <a:endParaRPr lang="en-US" dirty="0"/>
          </a:p>
        </p:txBody>
      </p:sp>
      <p:graphicFrame>
        <p:nvGraphicFramePr>
          <p:cNvPr id="47110" name="Object 6"/>
          <p:cNvGraphicFramePr>
            <a:graphicFrameLocks noChangeAspect="1"/>
          </p:cNvGraphicFramePr>
          <p:nvPr/>
        </p:nvGraphicFramePr>
        <p:xfrm>
          <a:off x="467544" y="4365104"/>
          <a:ext cx="1374775" cy="457200"/>
        </p:xfrm>
        <a:graphic>
          <a:graphicData uri="http://schemas.openxmlformats.org/presentationml/2006/ole">
            <mc:AlternateContent xmlns:mc="http://schemas.openxmlformats.org/markup-compatibility/2006">
              <mc:Choice xmlns:v="urn:schemas-microsoft-com:vml" Requires="v">
                <p:oleObj spid="_x0000_s190533" name="Rovnice" r:id="rId4" imgW="685800" imgH="228600" progId="Equation.3">
                  <p:embed/>
                </p:oleObj>
              </mc:Choice>
              <mc:Fallback>
                <p:oleObj name="Rovnice" r:id="rId4" imgW="685800" imgH="228600" progId="Equation.3">
                  <p:embed/>
                  <p:pic>
                    <p:nvPicPr>
                      <p:cNvPr id="0" name="Picture 6"/>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67544" y="4365104"/>
                        <a:ext cx="1374775"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7111" name="Object 7"/>
          <p:cNvGraphicFramePr>
            <a:graphicFrameLocks noChangeAspect="1"/>
          </p:cNvGraphicFramePr>
          <p:nvPr/>
        </p:nvGraphicFramePr>
        <p:xfrm>
          <a:off x="7452320" y="4365104"/>
          <a:ext cx="1704975" cy="482600"/>
        </p:xfrm>
        <a:graphic>
          <a:graphicData uri="http://schemas.openxmlformats.org/presentationml/2006/ole">
            <mc:AlternateContent xmlns:mc="http://schemas.openxmlformats.org/markup-compatibility/2006">
              <mc:Choice xmlns:v="urn:schemas-microsoft-com:vml" Requires="v">
                <p:oleObj spid="_x0000_s190534" name="Equation" r:id="rId6" imgW="850680" imgH="241200" progId="Equation.3">
                  <p:embed/>
                </p:oleObj>
              </mc:Choice>
              <mc:Fallback>
                <p:oleObj name="Equation" r:id="rId6" imgW="850680" imgH="241200" progId="Equation.3">
                  <p:embed/>
                  <p:pic>
                    <p:nvPicPr>
                      <p:cNvPr id="0" name="Picture 7"/>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7452320" y="4365104"/>
                        <a:ext cx="1704975" cy="482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7119" name="Object 15"/>
          <p:cNvGraphicFramePr>
            <a:graphicFrameLocks noChangeAspect="1"/>
          </p:cNvGraphicFramePr>
          <p:nvPr/>
        </p:nvGraphicFramePr>
        <p:xfrm>
          <a:off x="3419872" y="1125563"/>
          <a:ext cx="2411412" cy="503237"/>
        </p:xfrm>
        <a:graphic>
          <a:graphicData uri="http://schemas.openxmlformats.org/presentationml/2006/ole">
            <mc:AlternateContent xmlns:mc="http://schemas.openxmlformats.org/markup-compatibility/2006">
              <mc:Choice xmlns:v="urn:schemas-microsoft-com:vml" Requires="v">
                <p:oleObj spid="_x0000_s190535" name="Equation" r:id="rId8" imgW="1091880" imgH="228600" progId="Equation.3">
                  <p:embed/>
                </p:oleObj>
              </mc:Choice>
              <mc:Fallback>
                <p:oleObj name="Equation" r:id="rId8" imgW="1091880" imgH="228600" progId="Equation.3">
                  <p:embed/>
                  <p:pic>
                    <p:nvPicPr>
                      <p:cNvPr id="0" name="Picture 15"/>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3419872" y="1125563"/>
                        <a:ext cx="2411412" cy="5032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pSp>
        <p:nvGrpSpPr>
          <p:cNvPr id="47" name="Skupina 46"/>
          <p:cNvGrpSpPr/>
          <p:nvPr/>
        </p:nvGrpSpPr>
        <p:grpSpPr>
          <a:xfrm>
            <a:off x="1151620" y="1844824"/>
            <a:ext cx="6840760" cy="1080120"/>
            <a:chOff x="1475656" y="1844824"/>
            <a:chExt cx="6840760" cy="1080120"/>
          </a:xfrm>
        </p:grpSpPr>
        <p:sp>
          <p:nvSpPr>
            <p:cNvPr id="41" name="TextovéPole 40"/>
            <p:cNvSpPr txBox="1"/>
            <p:nvPr/>
          </p:nvSpPr>
          <p:spPr>
            <a:xfrm>
              <a:off x="5744878" y="2274741"/>
              <a:ext cx="2571538" cy="646331"/>
            </a:xfrm>
            <a:prstGeom prst="rect">
              <a:avLst/>
            </a:prstGeom>
            <a:noFill/>
          </p:spPr>
          <p:txBody>
            <a:bodyPr wrap="none" rtlCol="0">
              <a:spAutoFit/>
            </a:bodyPr>
            <a:lstStyle/>
            <a:p>
              <a:pPr algn="ctr"/>
              <a:r>
                <a:rPr lang="en-US" dirty="0" smtClean="0">
                  <a:solidFill>
                    <a:schemeClr val="accent2"/>
                  </a:solidFill>
                  <a:latin typeface="+mn-lt"/>
                </a:rPr>
                <a:t>sensor sensitivity</a:t>
              </a:r>
              <a:br>
                <a:rPr lang="en-US" dirty="0" smtClean="0">
                  <a:solidFill>
                    <a:schemeClr val="accent2"/>
                  </a:solidFill>
                  <a:latin typeface="+mn-lt"/>
                </a:rPr>
              </a:br>
              <a:r>
                <a:rPr lang="en-US" dirty="0" smtClean="0">
                  <a:solidFill>
                    <a:schemeClr val="accent2"/>
                  </a:solidFill>
                  <a:latin typeface="+mn-lt"/>
                </a:rPr>
                <a:t>(“emitted importance”)</a:t>
              </a:r>
            </a:p>
          </p:txBody>
        </p:sp>
        <p:sp>
          <p:nvSpPr>
            <p:cNvPr id="75" name="TextovéPole 74"/>
            <p:cNvSpPr txBox="1"/>
            <p:nvPr/>
          </p:nvSpPr>
          <p:spPr>
            <a:xfrm>
              <a:off x="4447690" y="2278613"/>
              <a:ext cx="1348446" cy="646331"/>
            </a:xfrm>
            <a:prstGeom prst="rect">
              <a:avLst/>
            </a:prstGeom>
            <a:noFill/>
          </p:spPr>
          <p:txBody>
            <a:bodyPr wrap="none" rtlCol="0">
              <a:spAutoFit/>
            </a:bodyPr>
            <a:lstStyle/>
            <a:p>
              <a:pPr algn="ctr"/>
              <a:r>
                <a:rPr lang="en-US" dirty="0" smtClean="0">
                  <a:solidFill>
                    <a:schemeClr val="accent1"/>
                  </a:solidFill>
                  <a:latin typeface="+mn-lt"/>
                </a:rPr>
                <a:t>path</a:t>
              </a:r>
            </a:p>
            <a:p>
              <a:pPr algn="ctr"/>
              <a:r>
                <a:rPr lang="en-US" dirty="0" smtClean="0">
                  <a:solidFill>
                    <a:schemeClr val="accent1"/>
                  </a:solidFill>
                  <a:latin typeface="+mn-lt"/>
                </a:rPr>
                <a:t>throughput</a:t>
              </a:r>
            </a:p>
          </p:txBody>
        </p:sp>
        <p:graphicFrame>
          <p:nvGraphicFramePr>
            <p:cNvPr id="47117" name="Object 13"/>
            <p:cNvGraphicFramePr>
              <a:graphicFrameLocks noChangeAspect="1"/>
            </p:cNvGraphicFramePr>
            <p:nvPr/>
          </p:nvGraphicFramePr>
          <p:xfrm>
            <a:off x="1516063" y="1847487"/>
            <a:ext cx="6111875" cy="558800"/>
          </p:xfrm>
          <a:graphic>
            <a:graphicData uri="http://schemas.openxmlformats.org/presentationml/2006/ole">
              <mc:AlternateContent xmlns:mc="http://schemas.openxmlformats.org/markup-compatibility/2006">
                <mc:Choice xmlns:v="urn:schemas-microsoft-com:vml" Requires="v">
                  <p:oleObj spid="_x0000_s190536" name="Equation" r:id="rId10" imgW="2768400" imgH="253800" progId="Equation.3">
                    <p:embed/>
                  </p:oleObj>
                </mc:Choice>
                <mc:Fallback>
                  <p:oleObj name="Equation" r:id="rId10" imgW="2768400" imgH="253800" progId="Equation.3">
                    <p:embed/>
                    <p:pic>
                      <p:nvPicPr>
                        <p:cNvPr id="0" name="Picture 13"/>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1516063" y="1847487"/>
                          <a:ext cx="6111875" cy="558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74" name="Přímá spojovací čára 73"/>
            <p:cNvCxnSpPr/>
            <p:nvPr/>
          </p:nvCxnSpPr>
          <p:spPr>
            <a:xfrm>
              <a:off x="4819828" y="2319622"/>
              <a:ext cx="64807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Přímá spojovací čára 79"/>
            <p:cNvCxnSpPr/>
            <p:nvPr/>
          </p:nvCxnSpPr>
          <p:spPr>
            <a:xfrm flipH="1">
              <a:off x="3131840" y="2319622"/>
              <a:ext cx="13681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Přímá spojovací čára 81"/>
            <p:cNvCxnSpPr/>
            <p:nvPr/>
          </p:nvCxnSpPr>
          <p:spPr>
            <a:xfrm flipH="1">
              <a:off x="5796136" y="2319622"/>
              <a:ext cx="1800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ovéPole 38"/>
            <p:cNvSpPr txBox="1"/>
            <p:nvPr/>
          </p:nvSpPr>
          <p:spPr>
            <a:xfrm>
              <a:off x="2987824" y="2276931"/>
              <a:ext cx="1066318" cy="646331"/>
            </a:xfrm>
            <a:prstGeom prst="rect">
              <a:avLst/>
            </a:prstGeom>
            <a:noFill/>
          </p:spPr>
          <p:txBody>
            <a:bodyPr wrap="none" rtlCol="0">
              <a:spAutoFit/>
            </a:bodyPr>
            <a:lstStyle/>
            <a:p>
              <a:pPr algn="ctr"/>
              <a:r>
                <a:rPr lang="en-US" dirty="0" smtClean="0">
                  <a:solidFill>
                    <a:schemeClr val="accent2"/>
                  </a:solidFill>
                  <a:latin typeface="+mn-lt"/>
                </a:rPr>
                <a:t>emitted</a:t>
              </a:r>
            </a:p>
            <a:p>
              <a:pPr algn="ctr"/>
              <a:r>
                <a:rPr lang="en-US" dirty="0" smtClean="0">
                  <a:solidFill>
                    <a:schemeClr val="accent2"/>
                  </a:solidFill>
                  <a:latin typeface="+mn-lt"/>
                </a:rPr>
                <a:t>radiance</a:t>
              </a:r>
            </a:p>
          </p:txBody>
        </p:sp>
        <p:sp>
          <p:nvSpPr>
            <p:cNvPr id="46" name="Obdélník 45"/>
            <p:cNvSpPr/>
            <p:nvPr/>
          </p:nvSpPr>
          <p:spPr>
            <a:xfrm>
              <a:off x="1475656" y="1844824"/>
              <a:ext cx="6768752" cy="1080120"/>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Zástupný symbol pro číslo snímku 43"/>
          <p:cNvSpPr>
            <a:spLocks noGrp="1"/>
          </p:cNvSpPr>
          <p:nvPr>
            <p:ph type="sldNum" sz="quarter" idx="12"/>
          </p:nvPr>
        </p:nvSpPr>
        <p:spPr/>
        <p:txBody>
          <a:bodyPr/>
          <a:lstStyle/>
          <a:p>
            <a:pPr>
              <a:defRPr/>
            </a:pPr>
            <a:fld id="{81494967-73EE-4A75-A827-47B02327E019}" type="slidenum">
              <a:rPr lang="en-US" altLang="en-US" smtClean="0"/>
              <a:pPr>
                <a:defRPr/>
              </a:pPr>
              <a:t>6</a:t>
            </a:fld>
            <a:endParaRPr lang="en-US" altLang="en-US"/>
          </a:p>
        </p:txBody>
      </p:sp>
      <p:graphicFrame>
        <p:nvGraphicFramePr>
          <p:cNvPr id="45" name="Object 13"/>
          <p:cNvGraphicFramePr>
            <a:graphicFrameLocks noChangeAspect="1"/>
          </p:cNvGraphicFramePr>
          <p:nvPr>
            <p:extLst>
              <p:ext uri="{D42A27DB-BD31-4B8C-83A1-F6EECF244321}">
                <p14:modId xmlns:p14="http://schemas.microsoft.com/office/powerpoint/2010/main" val="1278423530"/>
              </p:ext>
            </p:extLst>
          </p:nvPr>
        </p:nvGraphicFramePr>
        <p:xfrm>
          <a:off x="1541934" y="3429000"/>
          <a:ext cx="5694362" cy="503238"/>
        </p:xfrm>
        <a:graphic>
          <a:graphicData uri="http://schemas.openxmlformats.org/presentationml/2006/ole">
            <mc:AlternateContent xmlns:mc="http://schemas.openxmlformats.org/markup-compatibility/2006">
              <mc:Choice xmlns:v="urn:schemas-microsoft-com:vml" Requires="v">
                <p:oleObj spid="_x0000_s190537" name="Rovnice" r:id="rId12" imgW="2577960" imgH="228600" progId="Equation.3">
                  <p:embed/>
                </p:oleObj>
              </mc:Choice>
              <mc:Fallback>
                <p:oleObj name="Rovnice" r:id="rId12" imgW="2577960" imgH="228600" progId="Equation.3">
                  <p:embed/>
                  <p:pic>
                    <p:nvPicPr>
                      <p:cNvPr id="0" name="Picture 17"/>
                      <p:cNvPicPr>
                        <a:picLocks noChangeAspect="1" noChangeArrowheads="1"/>
                      </p:cNvPicPr>
                      <p:nvPr/>
                    </p:nvPicPr>
                    <p:blipFill>
                      <a:blip r:embed="rId13">
                        <a:lum bright="20000"/>
                      </a:blip>
                      <a:srcRect/>
                      <a:stretch>
                        <a:fillRect/>
                      </a:stretch>
                    </p:blipFill>
                    <p:spPr bwMode="auto">
                      <a:xfrm>
                        <a:off x="1541934" y="3429000"/>
                        <a:ext cx="5694362" cy="50323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56" name="Přímá spojovací čára 55"/>
          <p:cNvCxnSpPr/>
          <p:nvPr/>
        </p:nvCxnSpPr>
        <p:spPr>
          <a:xfrm flipH="1">
            <a:off x="3707904" y="3929634"/>
            <a:ext cx="504056" cy="20196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Přímá spojovací čára 56"/>
          <p:cNvCxnSpPr/>
          <p:nvPr/>
        </p:nvCxnSpPr>
        <p:spPr>
          <a:xfrm>
            <a:off x="5420842" y="3933055"/>
            <a:ext cx="519310" cy="20162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3" name="Skupina 62"/>
          <p:cNvGrpSpPr/>
          <p:nvPr/>
        </p:nvGrpSpPr>
        <p:grpSpPr>
          <a:xfrm>
            <a:off x="5868144" y="3861049"/>
            <a:ext cx="2078448" cy="1787286"/>
            <a:chOff x="5868144" y="3861049"/>
            <a:chExt cx="2078448" cy="1787286"/>
          </a:xfrm>
        </p:grpSpPr>
        <p:cxnSp>
          <p:nvCxnSpPr>
            <p:cNvPr id="64" name="Přímá spojovací čára 63"/>
            <p:cNvCxnSpPr>
              <a:stCxn id="65" idx="1"/>
              <a:endCxn id="66" idx="1"/>
            </p:cNvCxnSpPr>
            <p:nvPr/>
          </p:nvCxnSpPr>
          <p:spPr>
            <a:xfrm>
              <a:off x="6516217" y="3998220"/>
              <a:ext cx="456605" cy="15325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Pravá složená závorka 64"/>
            <p:cNvSpPr/>
            <p:nvPr/>
          </p:nvSpPr>
          <p:spPr>
            <a:xfrm rot="16200000" flipH="1">
              <a:off x="6447631" y="3281562"/>
              <a:ext cx="137171" cy="1296145"/>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Pravá složená závorka 65"/>
            <p:cNvSpPr/>
            <p:nvPr/>
          </p:nvSpPr>
          <p:spPr>
            <a:xfrm rot="14941878">
              <a:off x="6933790" y="4635534"/>
              <a:ext cx="121567" cy="1904036"/>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Skupina 66"/>
          <p:cNvGrpSpPr/>
          <p:nvPr/>
        </p:nvGrpSpPr>
        <p:grpSpPr>
          <a:xfrm>
            <a:off x="1647492" y="3861049"/>
            <a:ext cx="2204430" cy="1836062"/>
            <a:chOff x="1647492" y="3861049"/>
            <a:chExt cx="2204430" cy="1836062"/>
          </a:xfrm>
        </p:grpSpPr>
        <p:cxnSp>
          <p:nvCxnSpPr>
            <p:cNvPr id="68" name="Přímá spojovací čára 67"/>
            <p:cNvCxnSpPr>
              <a:stCxn id="69" idx="1"/>
              <a:endCxn id="70" idx="1"/>
            </p:cNvCxnSpPr>
            <p:nvPr/>
          </p:nvCxnSpPr>
          <p:spPr>
            <a:xfrm flipH="1">
              <a:off x="2659586" y="4005063"/>
              <a:ext cx="544265" cy="15728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Pravá složená závorka 68"/>
            <p:cNvSpPr/>
            <p:nvPr/>
          </p:nvSpPr>
          <p:spPr>
            <a:xfrm rot="16200000" flipH="1">
              <a:off x="3131843" y="3284983"/>
              <a:ext cx="144014" cy="1296145"/>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Pravá složená závorka 69"/>
            <p:cNvSpPr/>
            <p:nvPr/>
          </p:nvSpPr>
          <p:spPr>
            <a:xfrm rot="17153731">
              <a:off x="2582155" y="4640881"/>
              <a:ext cx="121567" cy="1990894"/>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kupina 70"/>
          <p:cNvGrpSpPr/>
          <p:nvPr/>
        </p:nvGrpSpPr>
        <p:grpSpPr>
          <a:xfrm>
            <a:off x="914428" y="4811988"/>
            <a:ext cx="7561776" cy="1728959"/>
            <a:chOff x="914428" y="4956004"/>
            <a:chExt cx="7561776" cy="1728959"/>
          </a:xfrm>
        </p:grpSpPr>
        <p:sp>
          <p:nvSpPr>
            <p:cNvPr id="72" name="Sun 11"/>
            <p:cNvSpPr/>
            <p:nvPr/>
          </p:nvSpPr>
          <p:spPr>
            <a:xfrm rot="1134788">
              <a:off x="914428" y="4956004"/>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73" name="Group 15"/>
            <p:cNvGrpSpPr/>
            <p:nvPr/>
          </p:nvGrpSpPr>
          <p:grpSpPr>
            <a:xfrm rot="6483402">
              <a:off x="8121880" y="5014669"/>
              <a:ext cx="410270" cy="298378"/>
              <a:chOff x="3192789" y="1005143"/>
              <a:chExt cx="785815" cy="571503"/>
            </a:xfrm>
          </p:grpSpPr>
          <p:sp>
            <p:nvSpPr>
              <p:cNvPr id="91" name="Isosceles Triangle 16"/>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92" name="Rectangle 17"/>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cxnSp>
          <p:nvCxnSpPr>
            <p:cNvPr id="76" name="Straight Arrow Connector 9"/>
            <p:cNvCxnSpPr>
              <a:stCxn id="79" idx="3"/>
              <a:endCxn id="84" idx="7"/>
            </p:cNvCxnSpPr>
            <p:nvPr/>
          </p:nvCxnSpPr>
          <p:spPr>
            <a:xfrm flipH="1">
              <a:off x="6066644" y="5446198"/>
              <a:ext cx="1893609" cy="712784"/>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13"/>
            <p:cNvCxnSpPr>
              <a:stCxn id="81" idx="1"/>
              <a:endCxn id="78" idx="5"/>
            </p:cNvCxnSpPr>
            <p:nvPr/>
          </p:nvCxnSpPr>
          <p:spPr>
            <a:xfrm flipH="1" flipV="1">
              <a:off x="1589996" y="5578509"/>
              <a:ext cx="2034508" cy="580473"/>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78" name="Oval 14"/>
            <p:cNvSpPr/>
            <p:nvPr/>
          </p:nvSpPr>
          <p:spPr>
            <a:xfrm>
              <a:off x="1478858" y="546737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9" name="Oval 10"/>
            <p:cNvSpPr/>
            <p:nvPr/>
          </p:nvSpPr>
          <p:spPr>
            <a:xfrm>
              <a:off x="7941185" y="5335062"/>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1" name="Oval 19"/>
            <p:cNvSpPr/>
            <p:nvPr/>
          </p:nvSpPr>
          <p:spPr>
            <a:xfrm>
              <a:off x="3605436" y="6139914"/>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83" name="Straight Arrow Connector 12"/>
            <p:cNvCxnSpPr>
              <a:endCxn id="81" idx="6"/>
            </p:cNvCxnSpPr>
            <p:nvPr/>
          </p:nvCxnSpPr>
          <p:spPr>
            <a:xfrm flipH="1">
              <a:off x="3735642" y="6205016"/>
              <a:ext cx="404310" cy="0"/>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84" name="Oval 18"/>
            <p:cNvSpPr/>
            <p:nvPr/>
          </p:nvSpPr>
          <p:spPr>
            <a:xfrm>
              <a:off x="5955506" y="6139914"/>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85" name="Object 2"/>
            <p:cNvGraphicFramePr>
              <a:graphicFrameLocks noChangeAspect="1"/>
            </p:cNvGraphicFramePr>
            <p:nvPr/>
          </p:nvGraphicFramePr>
          <p:xfrm>
            <a:off x="1284685" y="5467770"/>
            <a:ext cx="411162" cy="568325"/>
          </p:xfrm>
          <a:graphic>
            <a:graphicData uri="http://schemas.openxmlformats.org/presentationml/2006/ole">
              <mc:AlternateContent xmlns:mc="http://schemas.openxmlformats.org/markup-compatibility/2006">
                <mc:Choice xmlns:v="urn:schemas-microsoft-com:vml" Requires="v">
                  <p:oleObj spid="_x0000_s190538" name="Rovnice" r:id="rId14" imgW="164880" imgH="228600" progId="Equation.3">
                    <p:embed/>
                  </p:oleObj>
                </mc:Choice>
                <mc:Fallback>
                  <p:oleObj name="Rovnice" r:id="rId14" imgW="164880" imgH="228600" progId="Equation.3">
                    <p:embed/>
                    <p:pic>
                      <p:nvPicPr>
                        <p:cNvPr id="0" name="Picture 18"/>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1284685" y="5467770"/>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86" name="Object 3"/>
            <p:cNvGraphicFramePr>
              <a:graphicFrameLocks noChangeAspect="1"/>
            </p:cNvGraphicFramePr>
            <p:nvPr/>
          </p:nvGraphicFramePr>
          <p:xfrm>
            <a:off x="3419872" y="6132785"/>
            <a:ext cx="381000" cy="536575"/>
          </p:xfrm>
          <a:graphic>
            <a:graphicData uri="http://schemas.openxmlformats.org/presentationml/2006/ole">
              <mc:AlternateContent xmlns:mc="http://schemas.openxmlformats.org/markup-compatibility/2006">
                <mc:Choice xmlns:v="urn:schemas-microsoft-com:vml" Requires="v">
                  <p:oleObj spid="_x0000_s190539" name="Rovnice" r:id="rId16" imgW="152280" imgH="215640" progId="Equation.3">
                    <p:embed/>
                  </p:oleObj>
                </mc:Choice>
                <mc:Fallback>
                  <p:oleObj name="Rovnice" r:id="rId16" imgW="152280" imgH="215640" progId="Equation.3">
                    <p:embed/>
                    <p:pic>
                      <p:nvPicPr>
                        <p:cNvPr id="0" name="Picture 19"/>
                        <p:cNvPicPr>
                          <a:picLocks noChangeAspect="1" noChangeArrowheads="1"/>
                        </p:cNvPicPr>
                        <p:nvPr/>
                      </p:nvPicPr>
                      <p:blipFill>
                        <a:blip r:embed="rId17">
                          <a:lum bright="20000"/>
                          <a:extLst>
                            <a:ext uri="{28A0092B-C50C-407E-A947-70E740481C1C}">
                              <a14:useLocalDpi xmlns:a14="http://schemas.microsoft.com/office/drawing/2010/main" val="0"/>
                            </a:ext>
                          </a:extLst>
                        </a:blip>
                        <a:srcRect/>
                        <a:stretch>
                          <a:fillRect/>
                        </a:stretch>
                      </p:blipFill>
                      <p:spPr bwMode="auto">
                        <a:xfrm>
                          <a:off x="3419872" y="6132785"/>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87" name="Object 4"/>
            <p:cNvGraphicFramePr>
              <a:graphicFrameLocks noChangeAspect="1"/>
            </p:cNvGraphicFramePr>
            <p:nvPr/>
          </p:nvGraphicFramePr>
          <p:xfrm>
            <a:off x="5691188" y="6116638"/>
            <a:ext cx="631825" cy="568325"/>
          </p:xfrm>
          <a:graphic>
            <a:graphicData uri="http://schemas.openxmlformats.org/presentationml/2006/ole">
              <mc:AlternateContent xmlns:mc="http://schemas.openxmlformats.org/markup-compatibility/2006">
                <mc:Choice xmlns:v="urn:schemas-microsoft-com:vml" Requires="v">
                  <p:oleObj spid="_x0000_s190540" name="Equation" r:id="rId18" imgW="253800" imgH="228600" progId="Equation.3">
                    <p:embed/>
                  </p:oleObj>
                </mc:Choice>
                <mc:Fallback>
                  <p:oleObj name="Equation" r:id="rId18" imgW="253800" imgH="228600" progId="Equation.3">
                    <p:embed/>
                    <p:pic>
                      <p:nvPicPr>
                        <p:cNvPr id="0" name="Picture 20"/>
                        <p:cNvPicPr>
                          <a:picLocks noChangeAspect="1" noChangeArrowheads="1"/>
                        </p:cNvPicPr>
                        <p:nvPr/>
                      </p:nvPicPr>
                      <p:blipFill>
                        <a:blip r:embed="rId19">
                          <a:lum bright="20000"/>
                          <a:extLst>
                            <a:ext uri="{28A0092B-C50C-407E-A947-70E740481C1C}">
                              <a14:useLocalDpi xmlns:a14="http://schemas.microsoft.com/office/drawing/2010/main" val="0"/>
                            </a:ext>
                          </a:extLst>
                        </a:blip>
                        <a:srcRect/>
                        <a:stretch>
                          <a:fillRect/>
                        </a:stretch>
                      </p:blipFill>
                      <p:spPr bwMode="auto">
                        <a:xfrm>
                          <a:off x="5691188" y="6116638"/>
                          <a:ext cx="631825"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88" name="Object 5"/>
            <p:cNvGraphicFramePr>
              <a:graphicFrameLocks noChangeAspect="1"/>
            </p:cNvGraphicFramePr>
            <p:nvPr/>
          </p:nvGraphicFramePr>
          <p:xfrm>
            <a:off x="7866063" y="5389563"/>
            <a:ext cx="442912" cy="568325"/>
          </p:xfrm>
          <a:graphic>
            <a:graphicData uri="http://schemas.openxmlformats.org/presentationml/2006/ole">
              <mc:AlternateContent xmlns:mc="http://schemas.openxmlformats.org/markup-compatibility/2006">
                <mc:Choice xmlns:v="urn:schemas-microsoft-com:vml" Requires="v">
                  <p:oleObj spid="_x0000_s190541" name="Equation" r:id="rId20" imgW="177480" imgH="228600" progId="Equation.3">
                    <p:embed/>
                  </p:oleObj>
                </mc:Choice>
                <mc:Fallback>
                  <p:oleObj name="Equation" r:id="rId20" imgW="177480" imgH="228600" progId="Equation.3">
                    <p:embed/>
                    <p:pic>
                      <p:nvPicPr>
                        <p:cNvPr id="0" name="Picture 21"/>
                        <p:cNvPicPr>
                          <a:picLocks noChangeAspect="1" noChangeArrowheads="1"/>
                        </p:cNvPicPr>
                        <p:nvPr/>
                      </p:nvPicPr>
                      <p:blipFill>
                        <a:blip r:embed="rId21">
                          <a:lum bright="20000"/>
                          <a:extLst>
                            <a:ext uri="{28A0092B-C50C-407E-A947-70E740481C1C}">
                              <a14:useLocalDpi xmlns:a14="http://schemas.microsoft.com/office/drawing/2010/main" val="0"/>
                            </a:ext>
                          </a:extLst>
                        </a:blip>
                        <a:srcRect/>
                        <a:stretch>
                          <a:fillRect/>
                        </a:stretch>
                      </p:blipFill>
                      <p:spPr bwMode="auto">
                        <a:xfrm>
                          <a:off x="7866063" y="5389563"/>
                          <a:ext cx="44291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9" name="Straight Arrow Connector 12"/>
            <p:cNvCxnSpPr/>
            <p:nvPr/>
          </p:nvCxnSpPr>
          <p:spPr>
            <a:xfrm flipH="1">
              <a:off x="4283968" y="6207131"/>
              <a:ext cx="1152128" cy="0"/>
            </a:xfrm>
            <a:prstGeom prst="straightConnector1">
              <a:avLst/>
            </a:prstGeom>
            <a:ln w="38100">
              <a:solidFill>
                <a:schemeClr val="tx1">
                  <a:lumMod val="65000"/>
                  <a:lumOff val="35000"/>
                </a:schemeClr>
              </a:solidFill>
              <a:prstDash val="sysDot"/>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12"/>
            <p:cNvCxnSpPr/>
            <p:nvPr/>
          </p:nvCxnSpPr>
          <p:spPr>
            <a:xfrm flipH="1">
              <a:off x="5580112" y="6206865"/>
              <a:ext cx="359388" cy="0"/>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500"/>
                                        <p:tgtEl>
                                          <p:spTgt spid="47110"/>
                                        </p:tgtEl>
                                      </p:cBhvr>
                                    </p:animEffect>
                                  </p:childTnLst>
                                </p:cTn>
                              </p:par>
                              <p:par>
                                <p:cTn id="8" presetID="10" presetClass="entr" presetSubtype="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fade">
                                      <p:cBhvr>
                                        <p:cTn id="10" dur="500"/>
                                        <p:tgtEl>
                                          <p:spTgt spid="47111"/>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Skupina 37"/>
          <p:cNvGrpSpPr/>
          <p:nvPr/>
        </p:nvGrpSpPr>
        <p:grpSpPr>
          <a:xfrm>
            <a:off x="4154486" y="3318091"/>
            <a:ext cx="4292494" cy="3151330"/>
            <a:chOff x="2717470" y="2313856"/>
            <a:chExt cx="5885018" cy="4320480"/>
          </a:xfrm>
        </p:grpSpPr>
        <p:grpSp>
          <p:nvGrpSpPr>
            <p:cNvPr id="43" name="Skupina 42"/>
            <p:cNvGrpSpPr/>
            <p:nvPr/>
          </p:nvGrpSpPr>
          <p:grpSpPr>
            <a:xfrm>
              <a:off x="4714056" y="23138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50" name="Volný tvar 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Volný tvar 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Volný tvar 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Volný tvar 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Volný tvar 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Volný tvar 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7"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717470" y="37020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6" name="Cloud 40"/>
            <p:cNvSpPr/>
            <p:nvPr/>
          </p:nvSpPr>
          <p:spPr>
            <a:xfrm rot="11100000">
              <a:off x="5916881" y="40271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47" name="Volný tvar 46"/>
            <p:cNvSpPr/>
            <p:nvPr/>
          </p:nvSpPr>
          <p:spPr>
            <a:xfrm>
              <a:off x="3788296" y="2861319"/>
              <a:ext cx="2736304" cy="1656185"/>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8" name="Volný tvar 47"/>
            <p:cNvSpPr/>
            <p:nvPr/>
          </p:nvSpPr>
          <p:spPr>
            <a:xfrm>
              <a:off x="3788296" y="29291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9" name="Volný tvar 48"/>
            <p:cNvSpPr/>
            <p:nvPr/>
          </p:nvSpPr>
          <p:spPr>
            <a:xfrm>
              <a:off x="3788296" y="2861320"/>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aphicFrame>
        <p:nvGraphicFramePr>
          <p:cNvPr id="18" name="Object 4"/>
          <p:cNvGraphicFramePr>
            <a:graphicFrameLocks noChangeAspect="1"/>
          </p:cNvGraphicFramePr>
          <p:nvPr/>
        </p:nvGraphicFramePr>
        <p:xfrm>
          <a:off x="1365052" y="1405955"/>
          <a:ext cx="2798762" cy="582612"/>
        </p:xfrm>
        <a:graphic>
          <a:graphicData uri="http://schemas.openxmlformats.org/presentationml/2006/ole">
            <mc:AlternateContent xmlns:mc="http://schemas.openxmlformats.org/markup-compatibility/2006">
              <mc:Choice xmlns:v="urn:schemas-microsoft-com:vml" Requires="v">
                <p:oleObj spid="_x0000_s156792" name="Equation" r:id="rId5" imgW="1371600" imgH="291960" progId="Equation.3">
                  <p:embed/>
                </p:oleObj>
              </mc:Choice>
              <mc:Fallback>
                <p:oleObj name="Equation" r:id="rId5" imgW="1371600" imgH="291960" progId="Equation.3">
                  <p:embed/>
                  <p:pic>
                    <p:nvPicPr>
                      <p:cNvPr id="0" name="Picture 2"/>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1365052" y="1405955"/>
                        <a:ext cx="2798762" cy="58261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2" name="Nadpis 1"/>
          <p:cNvSpPr>
            <a:spLocks noGrp="1"/>
          </p:cNvSpPr>
          <p:nvPr>
            <p:ph type="title"/>
          </p:nvPr>
        </p:nvSpPr>
        <p:spPr/>
        <p:txBody>
          <a:bodyPr/>
          <a:lstStyle/>
          <a:p>
            <a:r>
              <a:rPr lang="en-US" dirty="0" smtClean="0"/>
              <a:t>Path integral formulation</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7" name="Obdélník 16"/>
          <p:cNvSpPr/>
          <p:nvPr/>
        </p:nvSpPr>
        <p:spPr>
          <a:xfrm>
            <a:off x="1265284" y="1340768"/>
            <a:ext cx="3018684" cy="75798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Přímá spojovací čára 18"/>
          <p:cNvCxnSpPr/>
          <p:nvPr/>
        </p:nvCxnSpPr>
        <p:spPr>
          <a:xfrm>
            <a:off x="1337292" y="1954734"/>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rot="18481350">
            <a:off x="274007" y="2248071"/>
            <a:ext cx="1875835" cy="646331"/>
          </a:xfrm>
          <a:prstGeom prst="rect">
            <a:avLst/>
          </a:prstGeom>
          <a:noFill/>
        </p:spPr>
        <p:txBody>
          <a:bodyPr wrap="none" rtlCol="0">
            <a:spAutoFit/>
          </a:bodyPr>
          <a:lstStyle/>
          <a:p>
            <a:pPr algn="ctr"/>
            <a:r>
              <a:rPr lang="en-US" dirty="0" smtClean="0">
                <a:solidFill>
                  <a:schemeClr val="accent1"/>
                </a:solidFill>
                <a:latin typeface="+mn-lt"/>
              </a:rPr>
              <a:t>camera resp.</a:t>
            </a:r>
          </a:p>
          <a:p>
            <a:r>
              <a:rPr lang="en-US" dirty="0" smtClean="0">
                <a:solidFill>
                  <a:schemeClr val="accent1"/>
                </a:solidFill>
                <a:latin typeface="+mn-lt"/>
              </a:rPr>
              <a:t>(</a:t>
            </a:r>
            <a:r>
              <a:rPr lang="en-US" i="1" dirty="0" smtClean="0">
                <a:solidFill>
                  <a:schemeClr val="accent1"/>
                </a:solidFill>
                <a:latin typeface="+mn-lt"/>
              </a:rPr>
              <a:t>j</a:t>
            </a:r>
            <a:r>
              <a:rPr lang="en-US" dirty="0" smtClean="0">
                <a:solidFill>
                  <a:schemeClr val="accent1"/>
                </a:solidFill>
                <a:latin typeface="+mn-lt"/>
              </a:rPr>
              <a:t>-</a:t>
            </a:r>
            <a:r>
              <a:rPr lang="en-US" dirty="0" err="1" smtClean="0">
                <a:solidFill>
                  <a:schemeClr val="accent1"/>
                </a:solidFill>
                <a:latin typeface="+mn-lt"/>
              </a:rPr>
              <a:t>th</a:t>
            </a:r>
            <a:r>
              <a:rPr lang="en-US" dirty="0" smtClean="0">
                <a:solidFill>
                  <a:schemeClr val="accent1"/>
                </a:solidFill>
                <a:latin typeface="+mn-lt"/>
              </a:rPr>
              <a:t> pixel value)</a:t>
            </a:r>
            <a:endParaRPr lang="cs-CZ" dirty="0" smtClean="0">
              <a:solidFill>
                <a:schemeClr val="accent1"/>
              </a:solidFill>
              <a:latin typeface="+mn-lt"/>
            </a:endParaRPr>
          </a:p>
        </p:txBody>
      </p:sp>
      <p:cxnSp>
        <p:nvCxnSpPr>
          <p:cNvPr id="21" name="Přímá spojovací čára 20"/>
          <p:cNvCxnSpPr/>
          <p:nvPr/>
        </p:nvCxnSpPr>
        <p:spPr>
          <a:xfrm>
            <a:off x="2072740" y="2026742"/>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2489420" y="1954734"/>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rot="18481350">
            <a:off x="1464559" y="2222417"/>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4" name="TextovéPole 23"/>
          <p:cNvSpPr txBox="1"/>
          <p:nvPr/>
        </p:nvSpPr>
        <p:spPr>
          <a:xfrm rot="18481350">
            <a:off x="1832057" y="2297793"/>
            <a:ext cx="1600117" cy="923330"/>
          </a:xfrm>
          <a:prstGeom prst="rect">
            <a:avLst/>
          </a:prstGeom>
          <a:noFill/>
        </p:spPr>
        <p:txBody>
          <a:bodyPr wrap="none" rtlCol="0">
            <a:spAutoFit/>
          </a:bodyPr>
          <a:lstStyle/>
          <a:p>
            <a:pPr algn="r"/>
            <a:r>
              <a:rPr lang="en-US" dirty="0" smtClean="0">
                <a:solidFill>
                  <a:schemeClr val="accent1"/>
                </a:solidFill>
                <a:latin typeface="+mn-lt"/>
              </a:rPr>
              <a:t>measurement</a:t>
            </a:r>
            <a:br>
              <a:rPr lang="en-US" dirty="0" smtClean="0">
                <a:solidFill>
                  <a:schemeClr val="accent1"/>
                </a:solidFill>
                <a:latin typeface="+mn-lt"/>
              </a:rPr>
            </a:b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sp>
        <p:nvSpPr>
          <p:cNvPr id="32" name="TextBox 19"/>
          <p:cNvSpPr txBox="1"/>
          <p:nvPr/>
        </p:nvSpPr>
        <p:spPr>
          <a:xfrm>
            <a:off x="2283646" y="2956702"/>
            <a:ext cx="792088" cy="1200329"/>
          </a:xfrm>
          <a:prstGeom prst="rect">
            <a:avLst/>
          </a:prstGeom>
          <a:noFill/>
        </p:spPr>
        <p:txBody>
          <a:bodyPr wrap="square" rtlCol="0">
            <a:spAutoFit/>
          </a:bodyPr>
          <a:lstStyle/>
          <a:p>
            <a:r>
              <a:rPr lang="en-US" sz="7200" b="1" dirty="0" smtClean="0">
                <a:solidFill>
                  <a:schemeClr val="accent1"/>
                </a:solidFill>
                <a:latin typeface="+mn-lt"/>
                <a:sym typeface="Wingdings"/>
              </a:rPr>
              <a:t></a:t>
            </a:r>
            <a:endParaRPr lang="en-US" sz="7200" b="1" dirty="0" smtClean="0">
              <a:solidFill>
                <a:schemeClr val="accent1"/>
              </a:solidFill>
              <a:latin typeface="+mn-lt"/>
            </a:endParaRPr>
          </a:p>
        </p:txBody>
      </p:sp>
      <p:sp>
        <p:nvSpPr>
          <p:cNvPr id="33" name="TextBox 19"/>
          <p:cNvSpPr txBox="1"/>
          <p:nvPr/>
        </p:nvSpPr>
        <p:spPr>
          <a:xfrm>
            <a:off x="1252579" y="2904570"/>
            <a:ext cx="504056" cy="1107996"/>
          </a:xfrm>
          <a:prstGeom prst="rect">
            <a:avLst/>
          </a:prstGeom>
          <a:noFill/>
        </p:spPr>
        <p:txBody>
          <a:bodyPr wrap="square" rtlCol="0">
            <a:spAutoFit/>
          </a:bodyPr>
          <a:lstStyle/>
          <a:p>
            <a:r>
              <a:rPr lang="en-US" sz="6600" b="1" dirty="0" smtClean="0">
                <a:solidFill>
                  <a:schemeClr val="accent2"/>
                </a:solidFill>
                <a:latin typeface="+mn-lt"/>
                <a:sym typeface="Wingdings"/>
              </a:rPr>
              <a:t>?</a:t>
            </a:r>
            <a:endParaRPr lang="en-US" sz="6600" b="1" dirty="0" smtClean="0">
              <a:solidFill>
                <a:schemeClr val="accent2"/>
              </a:solidFill>
              <a:latin typeface="+mn-lt"/>
            </a:endParaRPr>
          </a:p>
        </p:txBody>
      </p:sp>
      <p:sp>
        <p:nvSpPr>
          <p:cNvPr id="37" name="Zástupný symbol pro číslo snímku 36"/>
          <p:cNvSpPr>
            <a:spLocks noGrp="1"/>
          </p:cNvSpPr>
          <p:nvPr>
            <p:ph type="sldNum" sz="quarter" idx="12"/>
          </p:nvPr>
        </p:nvSpPr>
        <p:spPr/>
        <p:txBody>
          <a:bodyPr/>
          <a:lstStyle/>
          <a:p>
            <a:pPr>
              <a:defRPr/>
            </a:pPr>
            <a:fld id="{81494967-73EE-4A75-A827-47B02327E019}" type="slidenum">
              <a:rPr lang="en-US" altLang="en-US" smtClean="0"/>
              <a:pPr>
                <a:defRPr/>
              </a:pPr>
              <a:t>7</a:t>
            </a:fld>
            <a:endParaRPr lang="en-US" altLang="en-US"/>
          </a:p>
        </p:txBody>
      </p:sp>
      <p:sp>
        <p:nvSpPr>
          <p:cNvPr id="44" name="Zástupný symbol pro zápatí 43"/>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 formulation</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18" name="Object 4"/>
          <p:cNvGraphicFramePr>
            <a:graphicFrameLocks noChangeAspect="1"/>
          </p:cNvGraphicFramePr>
          <p:nvPr/>
        </p:nvGraphicFramePr>
        <p:xfrm>
          <a:off x="1363663" y="1409233"/>
          <a:ext cx="5132387" cy="2001837"/>
        </p:xfrm>
        <a:graphic>
          <a:graphicData uri="http://schemas.openxmlformats.org/presentationml/2006/ole">
            <mc:AlternateContent xmlns:mc="http://schemas.openxmlformats.org/markup-compatibility/2006">
              <mc:Choice xmlns:v="urn:schemas-microsoft-com:vml" Requires="v">
                <p:oleObj spid="_x0000_s180344" name="Equation" r:id="rId4" imgW="2514600" imgH="1002960" progId="Equation.3">
                  <p:embed/>
                </p:oleObj>
              </mc:Choice>
              <mc:Fallback>
                <p:oleObj name="Equation" r:id="rId4" imgW="2514600" imgH="1002960" progId="Equation.3">
                  <p:embed/>
                  <p:pic>
                    <p:nvPicPr>
                      <p:cNvPr id="0" name="Picture 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363663" y="1409233"/>
                        <a:ext cx="5132387" cy="200183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35" name="Přímá spojovací čára 34"/>
          <p:cNvCxnSpPr/>
          <p:nvPr/>
        </p:nvCxnSpPr>
        <p:spPr>
          <a:xfrm>
            <a:off x="1979712" y="3369064"/>
            <a:ext cx="43204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531264" y="3374922"/>
            <a:ext cx="952504" cy="646331"/>
          </a:xfrm>
          <a:prstGeom prst="rect">
            <a:avLst/>
          </a:prstGeom>
          <a:noFill/>
        </p:spPr>
        <p:txBody>
          <a:bodyPr wrap="none" rtlCol="0">
            <a:spAutoFit/>
          </a:bodyPr>
          <a:lstStyle/>
          <a:p>
            <a:pPr algn="r"/>
            <a:r>
              <a:rPr lang="en-US" dirty="0" smtClean="0">
                <a:solidFill>
                  <a:schemeClr val="accent2"/>
                </a:solidFill>
                <a:latin typeface="+mn-lt"/>
              </a:rPr>
              <a:t>all path</a:t>
            </a:r>
            <a:br>
              <a:rPr lang="en-US" dirty="0" smtClean="0">
                <a:solidFill>
                  <a:schemeClr val="accent2"/>
                </a:solidFill>
                <a:latin typeface="+mn-lt"/>
              </a:rPr>
            </a:br>
            <a:r>
              <a:rPr lang="en-US" dirty="0" smtClean="0">
                <a:solidFill>
                  <a:schemeClr val="accent2"/>
                </a:solidFill>
                <a:latin typeface="+mn-lt"/>
              </a:rPr>
              <a:t>lengths</a:t>
            </a:r>
            <a:endParaRPr lang="cs-CZ" dirty="0" smtClean="0">
              <a:solidFill>
                <a:schemeClr val="accent2"/>
              </a:solidFill>
              <a:latin typeface="+mn-lt"/>
            </a:endParaRPr>
          </a:p>
        </p:txBody>
      </p:sp>
      <p:cxnSp>
        <p:nvCxnSpPr>
          <p:cNvPr id="39" name="Přímá spojovací čára 38"/>
          <p:cNvCxnSpPr/>
          <p:nvPr/>
        </p:nvCxnSpPr>
        <p:spPr>
          <a:xfrm>
            <a:off x="2483768" y="3371726"/>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2429533" y="3374922"/>
            <a:ext cx="1803699" cy="646331"/>
          </a:xfrm>
          <a:prstGeom prst="rect">
            <a:avLst/>
          </a:prstGeom>
          <a:noFill/>
        </p:spPr>
        <p:txBody>
          <a:bodyPr wrap="none" rtlCol="0">
            <a:spAutoFit/>
          </a:bodyPr>
          <a:lstStyle/>
          <a:p>
            <a:r>
              <a:rPr lang="en-US" dirty="0" smtClean="0">
                <a:solidFill>
                  <a:schemeClr val="accent1"/>
                </a:solidFill>
                <a:latin typeface="+mn-lt"/>
              </a:rPr>
              <a:t>all possible </a:t>
            </a:r>
          </a:p>
          <a:p>
            <a:pPr algn="ctr"/>
            <a:r>
              <a:rPr lang="en-US" dirty="0" smtClean="0">
                <a:solidFill>
                  <a:schemeClr val="accent1"/>
                </a:solidFill>
                <a:latin typeface="+mn-lt"/>
              </a:rPr>
              <a:t>vertex positions</a:t>
            </a:r>
            <a:endParaRPr lang="cs-CZ" dirty="0" smtClean="0">
              <a:solidFill>
                <a:schemeClr val="accent1"/>
              </a:solidFill>
              <a:latin typeface="+mn-lt"/>
            </a:endParaRPr>
          </a:p>
        </p:txBody>
      </p:sp>
      <p:sp>
        <p:nvSpPr>
          <p:cNvPr id="43" name="Obdélník 42"/>
          <p:cNvSpPr/>
          <p:nvPr/>
        </p:nvSpPr>
        <p:spPr>
          <a:xfrm>
            <a:off x="1265284" y="1340768"/>
            <a:ext cx="3018684" cy="75798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ástupný symbol pro číslo snímku 22"/>
          <p:cNvSpPr>
            <a:spLocks noGrp="1"/>
          </p:cNvSpPr>
          <p:nvPr>
            <p:ph type="sldNum" sz="quarter" idx="12"/>
          </p:nvPr>
        </p:nvSpPr>
        <p:spPr/>
        <p:txBody>
          <a:bodyPr/>
          <a:lstStyle/>
          <a:p>
            <a:pPr>
              <a:defRPr/>
            </a:pPr>
            <a:fld id="{81494967-73EE-4A75-A827-47B02327E019}" type="slidenum">
              <a:rPr lang="en-US" altLang="en-US" smtClean="0"/>
              <a:pPr>
                <a:defRPr/>
              </a:pPr>
              <a:t>8</a:t>
            </a:fld>
            <a:endParaRPr lang="en-US" altLang="en-US"/>
          </a:p>
        </p:txBody>
      </p:sp>
      <p:sp>
        <p:nvSpPr>
          <p:cNvPr id="26" name="Zástupný symbol pro zápatí 25"/>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grpSp>
        <p:nvGrpSpPr>
          <p:cNvPr id="24" name="Skupina 23"/>
          <p:cNvGrpSpPr/>
          <p:nvPr/>
        </p:nvGrpSpPr>
        <p:grpSpPr>
          <a:xfrm>
            <a:off x="4154486" y="3318091"/>
            <a:ext cx="4292494" cy="3151330"/>
            <a:chOff x="2717470" y="2313856"/>
            <a:chExt cx="5885018" cy="4320480"/>
          </a:xfrm>
        </p:grpSpPr>
        <p:grpSp>
          <p:nvGrpSpPr>
            <p:cNvPr id="25" name="Skupina 24"/>
            <p:cNvGrpSpPr/>
            <p:nvPr/>
          </p:nvGrpSpPr>
          <p:grpSpPr>
            <a:xfrm>
              <a:off x="4714056" y="23138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2" name="Volný tvar 3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Volný tvar 3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Volný tvar 3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olný tvar 36"/>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olný tvar 37"/>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7" descr="camera"/>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717470" y="37020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8" name="Cloud 40"/>
            <p:cNvSpPr/>
            <p:nvPr/>
          </p:nvSpPr>
          <p:spPr>
            <a:xfrm rot="11100000">
              <a:off x="5916881" y="40271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9" name="Volný tvar 28"/>
            <p:cNvSpPr/>
            <p:nvPr/>
          </p:nvSpPr>
          <p:spPr>
            <a:xfrm>
              <a:off x="3788296" y="2861319"/>
              <a:ext cx="2736304" cy="1656185"/>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0" name="Volný tvar 29"/>
            <p:cNvSpPr/>
            <p:nvPr/>
          </p:nvSpPr>
          <p:spPr>
            <a:xfrm>
              <a:off x="3788296" y="29291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Volný tvar 30"/>
            <p:cNvSpPr/>
            <p:nvPr/>
          </p:nvSpPr>
          <p:spPr>
            <a:xfrm>
              <a:off x="3788296" y="2861320"/>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a:t>
            </a:r>
            <a:r>
              <a:rPr lang="cs-CZ" dirty="0" smtClean="0"/>
              <a:t/>
            </a:r>
            <a:br>
              <a:rPr lang="cs-CZ" dirty="0" smtClean="0"/>
            </a:br>
            <a:endParaRPr lang="cs-CZ" dirty="0"/>
          </a:p>
        </p:txBody>
      </p:sp>
      <p:grpSp>
        <p:nvGrpSpPr>
          <p:cNvPr id="57" name="Skupina 56"/>
          <p:cNvGrpSpPr/>
          <p:nvPr/>
        </p:nvGrpSpPr>
        <p:grpSpPr>
          <a:xfrm>
            <a:off x="2804978" y="2281895"/>
            <a:ext cx="3534044" cy="2227225"/>
            <a:chOff x="677916" y="1700808"/>
            <a:chExt cx="3534044" cy="2227225"/>
          </a:xfrm>
        </p:grpSpPr>
        <p:sp>
          <p:nvSpPr>
            <p:cNvPr id="10" name="Obdélník 9"/>
            <p:cNvSpPr/>
            <p:nvPr/>
          </p:nvSpPr>
          <p:spPr>
            <a:xfrm>
              <a:off x="971600" y="1700808"/>
              <a:ext cx="3240360" cy="864096"/>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7828" name="Object 4"/>
            <p:cNvGraphicFramePr>
              <a:graphicFrameLocks noChangeAspect="1"/>
            </p:cNvGraphicFramePr>
            <p:nvPr/>
          </p:nvGraphicFramePr>
          <p:xfrm>
            <a:off x="1043608" y="1772816"/>
            <a:ext cx="3081338" cy="730250"/>
          </p:xfrm>
          <a:graphic>
            <a:graphicData uri="http://schemas.openxmlformats.org/presentationml/2006/ole">
              <mc:AlternateContent xmlns:mc="http://schemas.openxmlformats.org/markup-compatibility/2006">
                <mc:Choice xmlns:v="urn:schemas-microsoft-com:vml" Requires="v">
                  <p:oleObj spid="_x0000_s157816" name="Rovnice" r:id="rId4" imgW="1206500" imgH="292100" progId="Equation.3">
                    <p:embed/>
                  </p:oleObj>
                </mc:Choice>
                <mc:Fallback>
                  <p:oleObj name="Rovnice" r:id="rId4" imgW="1206500" imgH="292100" progId="Equation.3">
                    <p:embed/>
                    <p:pic>
                      <p:nvPicPr>
                        <p:cNvPr id="0" name="Picture 3"/>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043608" y="1772816"/>
                          <a:ext cx="3081338" cy="7302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14" name="Přímá spojovací čára 13"/>
            <p:cNvCxnSpPr/>
            <p:nvPr/>
          </p:nvCxnSpPr>
          <p:spPr>
            <a:xfrm>
              <a:off x="1043608" y="2420888"/>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rot="18481350">
              <a:off x="223625" y="2843669"/>
              <a:ext cx="1277914" cy="369332"/>
            </a:xfrm>
            <a:prstGeom prst="rect">
              <a:avLst/>
            </a:prstGeom>
            <a:noFill/>
          </p:spPr>
          <p:txBody>
            <a:bodyPr wrap="none" rtlCol="0">
              <a:spAutoFit/>
            </a:bodyPr>
            <a:lstStyle/>
            <a:p>
              <a:r>
                <a:rPr lang="en-US" dirty="0" smtClean="0">
                  <a:solidFill>
                    <a:schemeClr val="accent1"/>
                  </a:solidFill>
                  <a:latin typeface="+mn-lt"/>
                </a:rPr>
                <a:t>pixel value</a:t>
              </a:r>
              <a:endParaRPr lang="cs-CZ" dirty="0" smtClean="0">
                <a:solidFill>
                  <a:schemeClr val="accent1"/>
                </a:solidFill>
                <a:latin typeface="+mn-lt"/>
              </a:endParaRPr>
            </a:p>
          </p:txBody>
        </p:sp>
        <p:cxnSp>
          <p:nvCxnSpPr>
            <p:cNvPr id="16" name="Přímá spojovací čára 15"/>
            <p:cNvCxnSpPr/>
            <p:nvPr/>
          </p:nvCxnSpPr>
          <p:spPr>
            <a:xfrm>
              <a:off x="1779056" y="2492896"/>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2195736" y="2420888"/>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rot="18481350">
              <a:off x="1131120" y="2793458"/>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3" name="TextovéPole 22"/>
            <p:cNvSpPr txBox="1"/>
            <p:nvPr/>
          </p:nvSpPr>
          <p:spPr>
            <a:xfrm rot="18481350">
              <a:off x="1584858" y="2851295"/>
              <a:ext cx="1507144" cy="646331"/>
            </a:xfrm>
            <a:prstGeom prst="rect">
              <a:avLst/>
            </a:prstGeom>
            <a:noFill/>
          </p:spPr>
          <p:txBody>
            <a:bodyPr wrap="none" rtlCol="0">
              <a:spAutoFit/>
            </a:bodyPr>
            <a:lstStyle/>
            <a:p>
              <a:pPr algn="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grpSp>
      <p:sp>
        <p:nvSpPr>
          <p:cNvPr id="13" name="Zástupný symbol pro číslo snímku 12"/>
          <p:cNvSpPr>
            <a:spLocks noGrp="1"/>
          </p:cNvSpPr>
          <p:nvPr>
            <p:ph type="sldNum" sz="quarter" idx="12"/>
          </p:nvPr>
        </p:nvSpPr>
        <p:spPr/>
        <p:txBody>
          <a:bodyPr/>
          <a:lstStyle/>
          <a:p>
            <a:pPr>
              <a:defRPr/>
            </a:pPr>
            <a:fld id="{81494967-73EE-4A75-A827-47B02327E019}" type="slidenum">
              <a:rPr lang="en-US" altLang="en-US" smtClean="0"/>
              <a:pPr>
                <a:defRPr/>
              </a:pPr>
              <a:t>9</a:t>
            </a:fld>
            <a:endParaRPr lang="en-US" altLang="en-US"/>
          </a:p>
        </p:txBody>
      </p:sp>
      <p:sp>
        <p:nvSpPr>
          <p:cNvPr id="19" name="Zástupný symbol pro zápatí 18"/>
          <p:cNvSpPr>
            <a:spLocks noGrp="1"/>
          </p:cNvSpPr>
          <p:nvPr>
            <p:ph type="ftr" sz="quarter" idx="11"/>
          </p:nvPr>
        </p:nvSpPr>
        <p:spPr/>
        <p:txBody>
          <a:bodyPr/>
          <a:lstStyle/>
          <a:p>
            <a:pPr>
              <a:defRPr/>
            </a:pPr>
            <a:r>
              <a:rPr lang="en-US" altLang="en-US" smtClean="0"/>
              <a:t>Course: Recent Advances in Light Transport Simulation</a:t>
            </a:r>
            <a:br>
              <a:rPr lang="en-US" altLang="en-US" smtClean="0"/>
            </a:br>
            <a:r>
              <a:rPr lang="en-US" altLang="en-US" i="1" smtClean="0"/>
              <a:t>Jaroslav Křivánek</a:t>
            </a:r>
            <a:r>
              <a:rPr lang="en-US" altLang="en-US" b="1" smtClean="0"/>
              <a:t> </a:t>
            </a:r>
            <a:r>
              <a:rPr lang="en-US" altLang="en-US" smtClean="0"/>
              <a:t>- Path Integral Formulation of Light Transport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6788</TotalTime>
  <Words>4287</Words>
  <Application>Microsoft Office PowerPoint</Application>
  <PresentationFormat>Předvádění na obrazovce (4:3)</PresentationFormat>
  <Paragraphs>523</Paragraphs>
  <Slides>42</Slides>
  <Notes>42</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42</vt:i4>
      </vt:variant>
    </vt:vector>
  </HeadingPairs>
  <TitlesOfParts>
    <vt:vector size="45" baseType="lpstr">
      <vt:lpstr>Hrany</vt:lpstr>
      <vt:lpstr>Equation</vt:lpstr>
      <vt:lpstr>Rovnice</vt:lpstr>
      <vt:lpstr>Path Integral Formulation of Light Transport     </vt:lpstr>
      <vt:lpstr>Light transport</vt:lpstr>
      <vt:lpstr>Light transport</vt:lpstr>
      <vt:lpstr>Light transport</vt:lpstr>
      <vt:lpstr>Path integral formulation</vt:lpstr>
      <vt:lpstr>Measurement contribution function</vt:lpstr>
      <vt:lpstr>Path integral formulation</vt:lpstr>
      <vt:lpstr>Path integral formulation</vt:lpstr>
      <vt:lpstr>Path integral </vt:lpstr>
      <vt:lpstr>Rendering :   Evaluating the path integral</vt:lpstr>
      <vt:lpstr>Path integral </vt:lpstr>
      <vt:lpstr>Monte Carlo integration</vt:lpstr>
      <vt:lpstr>MC evaluation of the path integral</vt:lpstr>
      <vt:lpstr>Path sampling</vt:lpstr>
      <vt:lpstr>Path sampling</vt:lpstr>
      <vt:lpstr>Path sampling</vt:lpstr>
      <vt:lpstr>Path sampling</vt:lpstr>
      <vt:lpstr>Path sampling &amp; Path PDF</vt:lpstr>
      <vt:lpstr>Local path sampling</vt:lpstr>
      <vt:lpstr>Use of local path sampling</vt:lpstr>
      <vt:lpstr>Probability density function (PDF)</vt:lpstr>
      <vt:lpstr>Probability density function (PDF)</vt:lpstr>
      <vt:lpstr>Probability density function (PDF)</vt:lpstr>
      <vt:lpstr>Probability density function (PDF)</vt:lpstr>
      <vt:lpstr>MC evaluation of the path integral</vt:lpstr>
      <vt:lpstr>Bidirectional path TRACING</vt:lpstr>
      <vt:lpstr>Bidirectional path tracing</vt:lpstr>
      <vt:lpstr>All possible bidirectional techniques</vt:lpstr>
      <vt:lpstr>All possible bidirectional techniques</vt:lpstr>
      <vt:lpstr>Multiple Importance Sampling (MIS)</vt:lpstr>
      <vt:lpstr>Bidirectional path tracing</vt:lpstr>
      <vt:lpstr>Naive BPT implementation</vt:lpstr>
      <vt:lpstr>MIS weight calculation</vt:lpstr>
      <vt:lpstr>BPT Implementation in practice</vt:lpstr>
      <vt:lpstr>BPT Implementation in practice</vt:lpstr>
      <vt:lpstr>Results</vt:lpstr>
      <vt:lpstr>Nearly there…</vt:lpstr>
      <vt:lpstr>Summary</vt:lpstr>
      <vt:lpstr>Why is the path integral view so useful?</vt:lpstr>
      <vt:lpstr>Prezentace aplikace PowerPoint</vt:lpstr>
      <vt:lpstr>Thank you!  </vt:lpstr>
      <vt:lpstr>Acknowledgements</vt:lpstr>
    </vt:vector>
  </TitlesOfParts>
  <Company>CTU Prague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Light Transport Simulation - Path Integral Formulation of Light Transport</dc:title>
  <dc:creator>Jaroslav Křivánek</dc:creator>
  <cp:lastModifiedBy>Jaroslav Křivánek</cp:lastModifiedBy>
  <cp:revision>3789</cp:revision>
  <dcterms:created xsi:type="dcterms:W3CDTF">2006-11-17T09:10:54Z</dcterms:created>
  <dcterms:modified xsi:type="dcterms:W3CDTF">2014-08-26T18:37:50Z</dcterms:modified>
</cp:coreProperties>
</file>