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0" r:id="rId2"/>
    <p:sldMasterId id="2147483743" r:id="rId3"/>
  </p:sldMasterIdLst>
  <p:notesMasterIdLst>
    <p:notesMasterId r:id="rId30"/>
  </p:notesMasterIdLst>
  <p:sldIdLst>
    <p:sldId id="478" r:id="rId4"/>
    <p:sldId id="616" r:id="rId5"/>
    <p:sldId id="617" r:id="rId6"/>
    <p:sldId id="618" r:id="rId7"/>
    <p:sldId id="599" r:id="rId8"/>
    <p:sldId id="598" r:id="rId9"/>
    <p:sldId id="538" r:id="rId10"/>
    <p:sldId id="539" r:id="rId11"/>
    <p:sldId id="540" r:id="rId12"/>
    <p:sldId id="609" r:id="rId13"/>
    <p:sldId id="611" r:id="rId14"/>
    <p:sldId id="595" r:id="rId15"/>
    <p:sldId id="593" r:id="rId16"/>
    <p:sldId id="587" r:id="rId17"/>
    <p:sldId id="594" r:id="rId18"/>
    <p:sldId id="619" r:id="rId19"/>
    <p:sldId id="620" r:id="rId20"/>
    <p:sldId id="621" r:id="rId21"/>
    <p:sldId id="622" r:id="rId22"/>
    <p:sldId id="623" r:id="rId23"/>
    <p:sldId id="624" r:id="rId24"/>
    <p:sldId id="625" r:id="rId25"/>
    <p:sldId id="626" r:id="rId26"/>
    <p:sldId id="601" r:id="rId27"/>
    <p:sldId id="614" r:id="rId28"/>
    <p:sldId id="627" r:id="rId29"/>
  </p:sldIdLst>
  <p:sldSz cx="9144000" cy="6858000" type="screen4x3"/>
  <p:notesSz cx="6858000" cy="9144000"/>
  <p:defaultTextStyle>
    <a:defPPr>
      <a:defRPr lang="bg-BG"/>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Main" id="{AF522D5E-FF3F-46C6-B998-16E9C0F51279}">
          <p14:sldIdLst>
            <p14:sldId id="478"/>
            <p14:sldId id="616"/>
            <p14:sldId id="617"/>
            <p14:sldId id="618"/>
            <p14:sldId id="599"/>
            <p14:sldId id="598"/>
            <p14:sldId id="538"/>
            <p14:sldId id="539"/>
            <p14:sldId id="540"/>
            <p14:sldId id="609"/>
            <p14:sldId id="611"/>
            <p14:sldId id="595"/>
            <p14:sldId id="593"/>
            <p14:sldId id="587"/>
            <p14:sldId id="594"/>
            <p14:sldId id="619"/>
            <p14:sldId id="620"/>
            <p14:sldId id="621"/>
            <p14:sldId id="622"/>
            <p14:sldId id="623"/>
            <p14:sldId id="624"/>
            <p14:sldId id="625"/>
            <p14:sldId id="626"/>
            <p14:sldId id="601"/>
            <p14:sldId id="614"/>
            <p14:sldId id="62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CC5E"/>
    <a:srgbClr val="FF7979"/>
    <a:srgbClr val="FFCA21"/>
    <a:srgbClr val="7A0000"/>
    <a:srgbClr val="920000"/>
    <a:srgbClr val="CDE1FF"/>
    <a:srgbClr val="3E2F00"/>
    <a:srgbClr val="FFD03B"/>
    <a:srgbClr val="2FA641"/>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4" autoAdjust="0"/>
    <p:restoredTop sz="86991" autoAdjust="0"/>
  </p:normalViewPr>
  <p:slideViewPr>
    <p:cSldViewPr>
      <p:cViewPr varScale="1">
        <p:scale>
          <a:sx n="120" d="100"/>
          <a:sy n="120" d="100"/>
        </p:scale>
        <p:origin x="-1500" y="-90"/>
      </p:cViewPr>
      <p:guideLst>
        <p:guide orient="horz" pos="2205"/>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CB382B6-8BD2-467F-AA53-B4D405CC8896}" type="datetimeFigureOut">
              <a:rPr lang="bg-BG"/>
              <a:pPr>
                <a:defRPr/>
              </a:pPr>
              <a:t>11.9.2014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bg-BG"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FADDBDE-B1B7-4D15-9AE0-51FFA4A85B27}" type="slidenum">
              <a:rPr lang="bg-BG"/>
              <a:pPr>
                <a:defRPr/>
              </a:pPr>
              <a:t>‹#›</a:t>
            </a:fld>
            <a:endParaRPr lang="bg-BG"/>
          </a:p>
        </p:txBody>
      </p:sp>
    </p:spTree>
    <p:extLst>
      <p:ext uri="{BB962C8B-B14F-4D97-AF65-F5344CB8AC3E}">
        <p14:creationId xmlns:p14="http://schemas.microsoft.com/office/powerpoint/2010/main" val="1907062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the previous talk,</a:t>
            </a:r>
            <a:r>
              <a:rPr lang="en-US" sz="1200" baseline="0" dirty="0" smtClean="0"/>
              <a:t> Jaroslav discussed the path integral formulation of light transport and demonstrated its conceptual simplicity and flexibility. </a:t>
            </a:r>
            <a:r>
              <a:rPr lang="en-US" sz="1200" dirty="0" smtClean="0"/>
              <a:t>I will now show how we can leverage this framework</a:t>
            </a:r>
            <a:r>
              <a:rPr lang="en-US" sz="1200" baseline="0" dirty="0" smtClean="0"/>
              <a:t> to seamlessly combine photon mapping and bidirectional path tracing via multiple importance sampling.</a:t>
            </a:r>
            <a:endParaRPr lang="en-US" sz="120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a:t>
            </a:fld>
            <a:endParaRPr lang="bg-BG"/>
          </a:p>
        </p:txBody>
      </p:sp>
    </p:spTree>
    <p:extLst>
      <p:ext uri="{BB962C8B-B14F-4D97-AF65-F5344CB8AC3E}">
        <p14:creationId xmlns:p14="http://schemas.microsoft.com/office/powerpoint/2010/main" val="125443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Bidirectional path tracing (BPT)</a:t>
                </a:r>
                <a:r>
                  <a:rPr lang="en-US" sz="1200" baseline="0" dirty="0" smtClean="0"/>
                  <a:t> </a:t>
                </a:r>
                <a:r>
                  <a:rPr lang="en-US" sz="1200" dirty="0" smtClean="0"/>
                  <a:t>connects the </a:t>
                </a:r>
                <a:r>
                  <a:rPr lang="en-US" sz="1200" noProof="0" dirty="0" smtClean="0"/>
                  <a:t>subpath</a:t>
                </a:r>
                <a:r>
                  <a:rPr lang="en-US" sz="1200" baseline="0" dirty="0" smtClean="0"/>
                  <a:t> </a:t>
                </a:r>
                <a:r>
                  <a:rPr lang="en-US" sz="1200" dirty="0" smtClean="0"/>
                  <a:t>endpoints deterministically.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Photon mapping (PM), on the other hand, extends the light subpath by sampling one more vertex </a:t>
                </a:r>
                <a:r>
                  <a:rPr lang="en-US" sz="1200" baseline="0" dirty="0" smtClean="0">
                    <a:effectLst/>
                  </a:rPr>
                  <a:t>from </a:t>
                </a:r>
                <a14:m>
                  <m:oMath xmlns:m="http://schemas.openxmlformats.org/officeDocument/2006/math">
                    <m:sSub>
                      <m:sSubPr>
                        <m:ctrlPr>
                          <a:rPr lang="en-US" sz="1400" i="1">
                            <a:latin typeface="Cambria Math"/>
                          </a:rPr>
                        </m:ctrlPr>
                      </m:sSubPr>
                      <m:e>
                        <m:r>
                          <m:rPr>
                            <m:nor/>
                          </m:rPr>
                          <a:rPr lang="en-US" sz="1400" b="1">
                            <a:latin typeface="Cambria Math"/>
                          </a:rPr>
                          <m:t>x</m:t>
                        </m:r>
                      </m:e>
                      <m:sub>
                        <m:r>
                          <a:rPr lang="en-US" sz="1400" i="1">
                            <a:latin typeface="Cambria Math"/>
                          </a:rPr>
                          <m:t>1</m:t>
                        </m:r>
                      </m:sub>
                    </m:sSub>
                  </m:oMath>
                </a14:m>
                <a:r>
                  <a:rPr lang="en-US" sz="1200" baseline="0" dirty="0" smtClean="0"/>
                  <a:t>, and makes a contribution </a:t>
                </a:r>
                <a:r>
                  <a:rPr lang="en-US" sz="1200" baseline="0" dirty="0" smtClean="0">
                    <a:effectLst/>
                  </a:rPr>
                  <a:t>if the photon hit-point </a:t>
                </a:r>
                <a14:m>
                  <m:oMath xmlns:m="http://schemas.openxmlformats.org/officeDocument/2006/math">
                    <m:sSubSup>
                      <m:sSubSupPr>
                        <m:ctrlPr>
                          <a:rPr lang="en-US" sz="1400" i="1">
                            <a:latin typeface="Cambria Math"/>
                          </a:rPr>
                        </m:ctrlPr>
                      </m:sSubSupPr>
                      <m:e>
                        <m:r>
                          <m:rPr>
                            <m:nor/>
                          </m:rPr>
                          <a:rPr lang="en-US" sz="1400" b="1">
                            <a:latin typeface="Cambria Math"/>
                          </a:rPr>
                          <m:t>x</m:t>
                        </m:r>
                      </m:e>
                      <m:sub>
                        <m:r>
                          <a:rPr lang="en-US" sz="1400" i="1">
                            <a:latin typeface="Cambria Math"/>
                          </a:rPr>
                          <m:t>2</m:t>
                        </m:r>
                      </m:sub>
                      <m:sup>
                        <m:r>
                          <a:rPr lang="en-US" sz="1400" i="1">
                            <a:latin typeface="Cambria Math"/>
                          </a:rPr>
                          <m:t>∗</m:t>
                        </m:r>
                      </m:sup>
                    </m:sSubSup>
                    <m:r>
                      <a:rPr lang="en-US" sz="1400">
                        <a:latin typeface="Cambria Math"/>
                      </a:rPr>
                      <m:t> </m:t>
                    </m:r>
                  </m:oMath>
                </a14:m>
                <a:r>
                  <a:rPr lang="en-US" sz="1200" baseline="0" dirty="0" smtClean="0">
                    <a:effectLst/>
                  </a:rPr>
                  <a:t> lies within a distance </a:t>
                </a:r>
                <a14:m>
                  <m:oMath xmlns:m="http://schemas.openxmlformats.org/officeDocument/2006/math">
                    <m:r>
                      <a:rPr lang="en-US" sz="1400" i="1">
                        <a:latin typeface="Cambria Math"/>
                      </a:rPr>
                      <m:t>𝑟</m:t>
                    </m:r>
                  </m:oMath>
                </a14:m>
                <a:r>
                  <a:rPr lang="en-US" sz="1200" baseline="0" dirty="0" smtClean="0">
                    <a:effectLst/>
                  </a:rPr>
                  <a:t> from </a:t>
                </a:r>
                <a14:m>
                  <m:oMath xmlns:m="http://schemas.openxmlformats.org/officeDocument/2006/math">
                    <m:sSub>
                      <m:sSubPr>
                        <m:ctrlPr>
                          <a:rPr lang="en-US" sz="1400" i="1">
                            <a:latin typeface="Cambria Math"/>
                          </a:rPr>
                        </m:ctrlPr>
                      </m:sSubPr>
                      <m:e>
                        <m:r>
                          <m:rPr>
                            <m:nor/>
                          </m:rPr>
                          <a:rPr lang="en-US" sz="1400" b="1">
                            <a:latin typeface="Cambria Math"/>
                          </a:rPr>
                          <m:t>x</m:t>
                        </m:r>
                      </m:e>
                      <m:sub>
                        <m:r>
                          <a:rPr lang="en-US" sz="1400" i="1">
                            <a:latin typeface="Cambria Math"/>
                          </a:rPr>
                          <m:t>2</m:t>
                        </m:r>
                      </m:sub>
                    </m:sSub>
                  </m:oMath>
                </a14:m>
                <a:r>
                  <a:rPr lang="en-GB" sz="1400" dirty="0"/>
                  <a:t>.</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call the BPT technique </a:t>
                </a:r>
                <a:r>
                  <a:rPr lang="en-US" sz="1200" i="1" dirty="0" smtClean="0"/>
                  <a:t>vertex connection</a:t>
                </a:r>
                <a:r>
                  <a:rPr lang="en-US" sz="1200" dirty="0" smtClean="0"/>
                  <a:t>. </a:t>
                </a:r>
                <a:r>
                  <a:rPr lang="en-US" sz="1200" baseline="0" dirty="0" smtClean="0"/>
                  <a:t>The PDF of the resulting full path is simply the product of the PDFs of two independently sampled subpaths.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And we can derive a similar path PDF for PM. However, we see that the two methods sample paths with a different number of vertices, and consequently their PDFs have different units. Plugging these PDF into MIS wouldn’t produce a meaningful result, because the heuristics expect all PDFs to be expressed w.r.t. the same measure. To obtain a meaningful MIS combination, we need to express these two PDFs w.r.t. the same measure.</a:t>
                </a:r>
                <a:endParaRPr lang="en-US" sz="1200" dirty="0" smtClean="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Bidirectional path tracing (BPT)</a:t>
                </a:r>
                <a:r>
                  <a:rPr lang="en-US" sz="1200" baseline="0" dirty="0" smtClean="0"/>
                  <a:t> </a:t>
                </a:r>
                <a:r>
                  <a:rPr lang="en-US" sz="1200" dirty="0" smtClean="0"/>
                  <a:t>connects the </a:t>
                </a:r>
                <a:r>
                  <a:rPr lang="en-US" sz="1200" noProof="0" dirty="0" smtClean="0"/>
                  <a:t>subpath</a:t>
                </a:r>
                <a:r>
                  <a:rPr lang="en-US" sz="1200" baseline="0" dirty="0" smtClean="0"/>
                  <a:t> </a:t>
                </a:r>
                <a:r>
                  <a:rPr lang="en-US" sz="1200" dirty="0" smtClean="0"/>
                  <a:t>endpoints deterministically.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Photon mapping (PM), on the other hand, extends the light subpath by sampling one more vertex </a:t>
                </a:r>
                <a:r>
                  <a:rPr lang="en-US" sz="1200" baseline="0" dirty="0" smtClean="0">
                    <a:effectLst/>
                  </a:rPr>
                  <a:t>from </a:t>
                </a:r>
                <a:r>
                  <a:rPr lang="en-US" sz="1400" b="1" i="0">
                    <a:latin typeface="Cambria Math"/>
                  </a:rPr>
                  <a:t>"x" _</a:t>
                </a:r>
                <a:r>
                  <a:rPr lang="en-US" sz="1400" i="0">
                    <a:latin typeface="Cambria Math"/>
                  </a:rPr>
                  <a:t>1</a:t>
                </a:r>
                <a:r>
                  <a:rPr lang="en-US" sz="1200" baseline="0" dirty="0" smtClean="0"/>
                  <a:t>, and </a:t>
                </a:r>
                <a:r>
                  <a:rPr lang="en-US" sz="1200" baseline="0" dirty="0" smtClean="0"/>
                  <a:t>makes a contribution </a:t>
                </a:r>
                <a:r>
                  <a:rPr lang="en-US" sz="1200" baseline="0" dirty="0" smtClean="0">
                    <a:effectLst/>
                  </a:rPr>
                  <a:t>if </a:t>
                </a:r>
                <a:r>
                  <a:rPr lang="en-US" sz="1200" baseline="0" dirty="0" smtClean="0">
                    <a:effectLst/>
                  </a:rPr>
                  <a:t>the </a:t>
                </a:r>
                <a:r>
                  <a:rPr lang="en-US" sz="1200" baseline="0" dirty="0" smtClean="0">
                    <a:effectLst/>
                  </a:rPr>
                  <a:t>photon </a:t>
                </a:r>
                <a:r>
                  <a:rPr lang="en-US" sz="1200" baseline="0" dirty="0" smtClean="0">
                    <a:effectLst/>
                  </a:rPr>
                  <a:t>hit-point </a:t>
                </a:r>
                <a:r>
                  <a:rPr lang="en-US" sz="1400" b="1" i="0">
                    <a:latin typeface="Cambria Math"/>
                  </a:rPr>
                  <a:t>"x" _</a:t>
                </a:r>
                <a:r>
                  <a:rPr lang="en-US" sz="1400" i="0">
                    <a:latin typeface="Cambria Math"/>
                  </a:rPr>
                  <a:t>2^∗  </a:t>
                </a:r>
                <a:r>
                  <a:rPr lang="en-US" sz="1200" baseline="0" dirty="0" smtClean="0">
                    <a:effectLst/>
                  </a:rPr>
                  <a:t> lies within a distance </a:t>
                </a:r>
                <a:r>
                  <a:rPr lang="en-US" sz="1400" i="0">
                    <a:latin typeface="Cambria Math"/>
                  </a:rPr>
                  <a:t>𝑟</a:t>
                </a:r>
                <a:r>
                  <a:rPr lang="en-US" sz="1200" baseline="0" dirty="0" smtClean="0">
                    <a:effectLst/>
                  </a:rPr>
                  <a:t> from </a:t>
                </a:r>
                <a:r>
                  <a:rPr lang="en-US" sz="1400" b="1" i="0">
                    <a:latin typeface="Cambria Math"/>
                  </a:rPr>
                  <a:t>"x" _</a:t>
                </a:r>
                <a:r>
                  <a:rPr lang="en-US" sz="1400" i="0">
                    <a:latin typeface="Cambria Math"/>
                  </a:rPr>
                  <a:t>2</a:t>
                </a:r>
                <a:r>
                  <a:rPr lang="en-GB" sz="1400" dirty="0"/>
                  <a:t>.</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call the BPT technique </a:t>
                </a:r>
                <a:r>
                  <a:rPr lang="en-US" sz="1200" i="1" dirty="0" smtClean="0"/>
                  <a:t>vertex connection</a:t>
                </a:r>
                <a:r>
                  <a:rPr lang="en-US" sz="1200" dirty="0" smtClean="0"/>
                  <a:t>. </a:t>
                </a:r>
                <a:r>
                  <a:rPr lang="en-US" sz="1200" baseline="0" dirty="0" smtClean="0"/>
                  <a:t>The PDF of the resulting full path is simply the product of the PDFs of two independently sampled subpaths.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And we can derive a similar path PDF for PM. However, we see that the two methods sample paths with a different number of vertices, and consequently their PDFs have different units. Plugging these PDF into MIS wouldn’t produce a meaningful result, because the heuristics expect all PDFs to be expressed w.r.t. the same measure. To obtain a meaningful MIS combination, we need to express these two PDFs w.r.t. the same measure.</a:t>
                </a:r>
                <a:endParaRPr lang="en-US" sz="1200" dirty="0" smtClean="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10</a:t>
            </a:fld>
            <a:endParaRPr lang="bg-BG"/>
          </a:p>
        </p:txBody>
      </p:sp>
    </p:spTree>
    <p:extLst>
      <p:ext uri="{BB962C8B-B14F-4D97-AF65-F5344CB8AC3E}">
        <p14:creationId xmlns:p14="http://schemas.microsoft.com/office/powerpoint/2010/main" val="532211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Hachisuka et al. [2012] express the vertex</a:t>
                </a:r>
                <a:r>
                  <a:rPr lang="en-US" baseline="0" dirty="0" smtClean="0"/>
                  <a:t> connection PDF in the higher-dimensional space of photon mapping by considering the sampling of vertex </a:t>
                </a:r>
                <a14:m>
                  <m:oMath xmlns:m="http://schemas.openxmlformats.org/officeDocument/2006/math">
                    <m:sSubSup>
                      <m:sSubSupPr>
                        <m:ctrlPr>
                          <a:rPr lang="en-US" sz="1200" i="1" smtClean="0">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US" baseline="0" dirty="0" smtClean="0"/>
                  <a:t> via a random perturbation of the eye vertex </a:t>
                </a:r>
                <a14:m>
                  <m:oMath xmlns:m="http://schemas.openxmlformats.org/officeDocument/2006/math">
                    <m:sSub>
                      <m:sSubPr>
                        <m:ctrlPr>
                          <a:rPr lang="en-US" sz="1200" i="1" smtClean="0">
                            <a:latin typeface="Cambria Math"/>
                          </a:rPr>
                        </m:ctrlPr>
                      </m:sSubPr>
                      <m:e>
                        <m:r>
                          <m:rPr>
                            <m:nor/>
                          </m:rPr>
                          <a:rPr lang="en-US" sz="1200" b="1">
                            <a:latin typeface="Cambria Math"/>
                          </a:rPr>
                          <m:t>x</m:t>
                        </m:r>
                      </m:e>
                      <m:sub>
                        <m:r>
                          <a:rPr lang="en-US" sz="1200" i="1">
                            <a:latin typeface="Cambria Math"/>
                          </a:rPr>
                          <m:t>2</m:t>
                        </m:r>
                      </m:sub>
                    </m:sSub>
                  </m:oMath>
                </a14:m>
                <a:r>
                  <a:rPr lang="en-US" baseline="0" dirty="0" smtClean="0"/>
                  <a:t> within an </a:t>
                </a:r>
                <a14:m>
                  <m:oMath xmlns:m="http://schemas.openxmlformats.org/officeDocument/2006/math">
                    <m:r>
                      <a:rPr lang="en-US" sz="1200" i="1" smtClean="0">
                        <a:latin typeface="Cambria Math"/>
                      </a:rPr>
                      <m:t>𝑟</m:t>
                    </m:r>
                  </m:oMath>
                </a14:m>
                <a:r>
                  <a:rPr lang="en-US" sz="1100" baseline="0" dirty="0" smtClean="0">
                    <a:effectLst/>
                  </a:rPr>
                  <a:t>-neighborhood.</a:t>
                </a:r>
              </a:p>
              <a:p>
                <a:endParaRPr lang="en-US" sz="1100" baseline="0" dirty="0" smtClean="0">
                  <a:effectLst/>
                </a:endParaRPr>
              </a:p>
              <a:p>
                <a:r>
                  <a:rPr lang="en-US" sz="1100" baseline="0" dirty="0" smtClean="0">
                    <a:effectLst/>
                  </a:rPr>
                  <a:t>Assuming that the surface in this neighborhood is locally flat, i.e. that the region is a disk, the PDF of </a:t>
                </a:r>
                <a14:m>
                  <m:oMath xmlns:m="http://schemas.openxmlformats.org/officeDocument/2006/math">
                    <m:sSubSup>
                      <m:sSubSupPr>
                        <m:ctrlPr>
                          <a:rPr lang="en-US" sz="1200" i="1" smtClean="0">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US" dirty="0" smtClean="0"/>
                  <a:t> is </a:t>
                </a:r>
                <a14:m>
                  <m:oMath xmlns:m="http://schemas.openxmlformats.org/officeDocument/2006/math">
                    <m:f>
                      <m:fPr>
                        <m:type m:val="skw"/>
                        <m:ctrlPr>
                          <a:rPr lang="en-US" sz="1200" i="1" smtClean="0">
                            <a:latin typeface="Cambria Math"/>
                          </a:rPr>
                        </m:ctrlPr>
                      </m:fPr>
                      <m:num>
                        <m:r>
                          <a:rPr lang="en-US" sz="1200" b="0" i="1" smtClean="0">
                            <a:latin typeface="Cambria Math"/>
                          </a:rPr>
                          <m:t>1</m:t>
                        </m:r>
                      </m:num>
                      <m:den>
                        <m:r>
                          <a:rPr lang="en-US" sz="1200" b="0" i="1" smtClean="0">
                            <a:latin typeface="Cambria Math"/>
                          </a:rPr>
                          <m:t>𝜋</m:t>
                        </m:r>
                        <m:sSup>
                          <m:sSupPr>
                            <m:ctrlPr>
                              <a:rPr lang="en-US" sz="1200" b="0" i="1" smtClean="0">
                                <a:latin typeface="Cambria Math"/>
                              </a:rPr>
                            </m:ctrlPr>
                          </m:sSupPr>
                          <m:e>
                            <m:r>
                              <a:rPr lang="en-US" sz="1200" b="0" i="1" smtClean="0">
                                <a:latin typeface="Cambria Math"/>
                              </a:rPr>
                              <m:t>𝑟</m:t>
                            </m:r>
                          </m:e>
                          <m:sup>
                            <m:r>
                              <a:rPr lang="en-US" sz="1200" b="0" i="1" smtClean="0">
                                <a:latin typeface="Cambria Math"/>
                              </a:rPr>
                              <m:t>2</m:t>
                            </m:r>
                          </m:sup>
                        </m:sSup>
                      </m:den>
                    </m:f>
                  </m:oMath>
                </a14:m>
                <a:r>
                  <a:rPr lang="en-US" dirty="0" smtClean="0"/>
                  <a:t>.</a:t>
                </a:r>
                <a:endParaRPr lang="en-US" dirty="0"/>
              </a:p>
            </p:txBody>
          </p:sp>
        </mc:Choice>
        <mc:Fallback xmlns="">
          <p:sp>
            <p:nvSpPr>
              <p:cNvPr id="3" name="Notes Placeholder 2"/>
              <p:cNvSpPr>
                <a:spLocks noGrp="1"/>
              </p:cNvSpPr>
              <p:nvPr>
                <p:ph type="body" idx="1"/>
              </p:nvPr>
            </p:nvSpPr>
            <p:spPr/>
            <p:txBody>
              <a:bodyPr/>
              <a:lstStyle/>
              <a:p>
                <a:r>
                  <a:rPr lang="en-US" dirty="0" smtClean="0"/>
                  <a:t>Hachisuka et al. [2012] express the vertex</a:t>
                </a:r>
                <a:r>
                  <a:rPr lang="en-US" baseline="0" dirty="0" smtClean="0"/>
                  <a:t> connection PDF in the higher-dimensional space of photon mapping by considering the sampling of vertex </a:t>
                </a:r>
                <a:r>
                  <a:rPr lang="en-US" sz="1200" b="1" i="0">
                    <a:latin typeface="Cambria Math"/>
                  </a:rPr>
                  <a:t>"x" </a:t>
                </a:r>
                <a:r>
                  <a:rPr lang="en-US" sz="1200" b="1" i="0" smtClean="0">
                    <a:latin typeface="Cambria Math"/>
                  </a:rPr>
                  <a:t>_</a:t>
                </a:r>
                <a:r>
                  <a:rPr lang="en-US" sz="1200" i="0">
                    <a:latin typeface="Cambria Math"/>
                  </a:rPr>
                  <a:t>2^∗</a:t>
                </a:r>
                <a:r>
                  <a:rPr lang="en-US" baseline="0" dirty="0" smtClean="0"/>
                  <a:t> via a random perturbation of the eye vertex </a:t>
                </a:r>
                <a:r>
                  <a:rPr lang="en-US" sz="1200" b="1" i="0">
                    <a:latin typeface="Cambria Math"/>
                  </a:rPr>
                  <a:t>"x" </a:t>
                </a:r>
                <a:r>
                  <a:rPr lang="en-US" sz="1200" b="1" i="0" smtClean="0">
                    <a:latin typeface="Cambria Math"/>
                  </a:rPr>
                  <a:t>_</a:t>
                </a:r>
                <a:r>
                  <a:rPr lang="en-US" sz="1200" i="0">
                    <a:latin typeface="Cambria Math"/>
                  </a:rPr>
                  <a:t>2</a:t>
                </a:r>
                <a:r>
                  <a:rPr lang="en-US" baseline="0" dirty="0" smtClean="0"/>
                  <a:t> within an </a:t>
                </a:r>
                <a:r>
                  <a:rPr lang="en-US" sz="1200" i="0" smtClean="0">
                    <a:latin typeface="Cambria Math"/>
                  </a:rPr>
                  <a:t>𝑟</a:t>
                </a:r>
                <a:r>
                  <a:rPr lang="en-US" sz="1100" baseline="0" dirty="0" smtClean="0">
                    <a:effectLst/>
                  </a:rPr>
                  <a:t>-neighborhood.</a:t>
                </a:r>
              </a:p>
              <a:p>
                <a:endParaRPr lang="en-US" sz="1100" baseline="0" dirty="0" smtClean="0">
                  <a:effectLst/>
                </a:endParaRPr>
              </a:p>
              <a:p>
                <a:r>
                  <a:rPr lang="en-US" sz="1100" baseline="0" dirty="0" smtClean="0">
                    <a:effectLst/>
                  </a:rPr>
                  <a:t>Assuming that the surface in this neighborhood is locally flat, i.e. that the region is a disk, the PDF of </a:t>
                </a:r>
                <a:r>
                  <a:rPr lang="en-US" sz="1200" b="1" i="0">
                    <a:latin typeface="Cambria Math"/>
                  </a:rPr>
                  <a:t>"x" </a:t>
                </a:r>
                <a:r>
                  <a:rPr lang="en-US" sz="1200" b="1" i="0" smtClean="0">
                    <a:latin typeface="Cambria Math"/>
                  </a:rPr>
                  <a:t>_</a:t>
                </a:r>
                <a:r>
                  <a:rPr lang="en-US" sz="1200" i="0">
                    <a:latin typeface="Cambria Math"/>
                  </a:rPr>
                  <a:t>2^∗</a:t>
                </a:r>
                <a:r>
                  <a:rPr lang="en-US" dirty="0" smtClean="0"/>
                  <a:t> is </a:t>
                </a:r>
                <a:r>
                  <a:rPr lang="en-US" sz="1200" b="0" i="0" smtClean="0">
                    <a:latin typeface="Cambria Math"/>
                  </a:rPr>
                  <a:t>1⁄(𝜋𝑟^2 )</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11</a:t>
            </a:fld>
            <a:endParaRPr lang="bg-BG"/>
          </a:p>
        </p:txBody>
      </p:sp>
    </p:spTree>
    <p:extLst>
      <p:ext uri="{BB962C8B-B14F-4D97-AF65-F5344CB8AC3E}">
        <p14:creationId xmlns:p14="http://schemas.microsoft.com/office/powerpoint/2010/main" val="162696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Alternatively, we can </a:t>
                </a:r>
                <a:r>
                  <a:rPr lang="en-US" baseline="0" dirty="0" smtClean="0"/>
                  <a:t>keep the vertex connection PDF in its original form, and </a:t>
                </a:r>
                <a:r>
                  <a:rPr lang="en-US" dirty="0" smtClean="0"/>
                  <a:t>express the PDF of photon mapping in the lower-dimensional</a:t>
                </a:r>
                <a:r>
                  <a:rPr lang="en-US" baseline="0" dirty="0" smtClean="0"/>
                  <a:t> space of BPT.</a:t>
                </a:r>
              </a:p>
              <a:p>
                <a:endParaRPr lang="en-US" sz="1200" baseline="0" dirty="0" smtClean="0"/>
              </a:p>
              <a:p>
                <a:r>
                  <a:rPr lang="en-GB" sz="1200" dirty="0" smtClean="0"/>
                  <a:t>To do this, we can interpret the sampling</a:t>
                </a:r>
                <a:r>
                  <a:rPr lang="en-GB" sz="1200" baseline="0" dirty="0" smtClean="0"/>
                  <a:t> process</a:t>
                </a:r>
                <a:r>
                  <a:rPr lang="en-GB" sz="1200" dirty="0" smtClean="0"/>
                  <a:t> as establishing a regular vertex connection between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1</m:t>
                        </m:r>
                      </m:sub>
                    </m:sSub>
                  </m:oMath>
                </a14:m>
                <a:r>
                  <a:rPr lang="en-GB" sz="1200" dirty="0"/>
                  <a:t> and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2</m:t>
                        </m:r>
                      </m:sub>
                    </m:sSub>
                  </m:oMath>
                </a14:m>
                <a:r>
                  <a:rPr lang="en-GB" sz="1200" dirty="0"/>
                  <a:t>, but conditioning its acceptance on the random event that a vertex </a:t>
                </a:r>
                <a14:m>
                  <m:oMath xmlns:m="http://schemas.openxmlformats.org/officeDocument/2006/math">
                    <m:sSubSup>
                      <m:sSubSupPr>
                        <m:ctrlPr>
                          <a:rPr lang="en-US" sz="1200" i="1">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GB" sz="1200" dirty="0"/>
                  <a:t> sampled from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1</m:t>
                        </m:r>
                      </m:sub>
                    </m:sSub>
                  </m:oMath>
                </a14:m>
                <a:r>
                  <a:rPr lang="en-GB" sz="1200" dirty="0"/>
                  <a:t> lands within a distance </a:t>
                </a:r>
                <a14:m>
                  <m:oMath xmlns:m="http://schemas.openxmlformats.org/officeDocument/2006/math">
                    <m:r>
                      <a:rPr lang="en-US" sz="1200" i="1">
                        <a:latin typeface="Cambria Math"/>
                      </a:rPr>
                      <m:t>𝑟</m:t>
                    </m:r>
                  </m:oMath>
                </a14:m>
                <a:r>
                  <a:rPr lang="en-GB" sz="1200" dirty="0"/>
                  <a:t> to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2</m:t>
                        </m:r>
                      </m:sub>
                    </m:sSub>
                  </m:oMath>
                </a14:m>
                <a:r>
                  <a:rPr lang="en-GB" sz="1200" dirty="0"/>
                  <a:t>. This probabilistic acceptance is </a:t>
                </a:r>
                <a:r>
                  <a:rPr lang="en-GB" sz="1200" dirty="0" smtClean="0"/>
                  <a:t>simply </a:t>
                </a:r>
                <a:r>
                  <a:rPr lang="en-GB" sz="1200" dirty="0"/>
                  <a:t>a Russian roulette </a:t>
                </a:r>
                <a:r>
                  <a:rPr lang="en-GB" sz="1200" dirty="0" smtClean="0"/>
                  <a:t>decision.</a:t>
                </a:r>
              </a:p>
              <a:p>
                <a:endParaRPr lang="en-GB" sz="1200" dirty="0" smtClean="0"/>
              </a:p>
              <a:p>
                <a:r>
                  <a:rPr lang="en-GB" sz="1200" dirty="0" smtClean="0"/>
                  <a:t>The </a:t>
                </a:r>
                <a:r>
                  <a:rPr lang="en-GB" sz="1200" dirty="0"/>
                  <a:t>full path PDF is then </a:t>
                </a:r>
                <a:r>
                  <a:rPr lang="en-GB" sz="1200" dirty="0" smtClean="0"/>
                  <a:t>the </a:t>
                </a:r>
                <a:r>
                  <a:rPr lang="en-GB" sz="1200" dirty="0"/>
                  <a:t>product of the subpath </a:t>
                </a:r>
                <a:r>
                  <a:rPr lang="en-GB" sz="1200" dirty="0" smtClean="0"/>
                  <a:t>PDFs as on the left, </a:t>
                </a:r>
                <a:r>
                  <a:rPr lang="en-GB" sz="1200" dirty="0"/>
                  <a:t>but in addition multiplied by the probability of sampling the point </a:t>
                </a:r>
                <a14:m>
                  <m:oMath xmlns:m="http://schemas.openxmlformats.org/officeDocument/2006/math">
                    <m:sSubSup>
                      <m:sSubSupPr>
                        <m:ctrlPr>
                          <a:rPr lang="en-US" sz="1200" i="1">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GB" sz="1200" dirty="0"/>
                  <a:t> within a distance </a:t>
                </a:r>
                <a14:m>
                  <m:oMath xmlns:m="http://schemas.openxmlformats.org/officeDocument/2006/math">
                    <m:r>
                      <a:rPr lang="en-US" sz="1200" i="1">
                        <a:latin typeface="Cambria Math"/>
                      </a:rPr>
                      <m:t>𝑟</m:t>
                    </m:r>
                  </m:oMath>
                </a14:m>
                <a:r>
                  <a:rPr lang="en-GB" sz="1200" dirty="0"/>
                  <a:t> of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2</m:t>
                        </m:r>
                      </m:sub>
                    </m:sSub>
                  </m:oMath>
                </a14:m>
                <a:r>
                  <a:rPr lang="en-GB" sz="1200" dirty="0"/>
                  <a:t>. This acceptance probability is equal to the integral of the PDF of </a:t>
                </a:r>
                <a14:m>
                  <m:oMath xmlns:m="http://schemas.openxmlformats.org/officeDocument/2006/math">
                    <m:sSubSup>
                      <m:sSubSupPr>
                        <m:ctrlPr>
                          <a:rPr lang="en-US" sz="1200" i="1">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GB" sz="1200" dirty="0"/>
                  <a:t> over the </a:t>
                </a:r>
                <a14:m>
                  <m:oMath xmlns:m="http://schemas.openxmlformats.org/officeDocument/2006/math">
                    <m:r>
                      <a:rPr lang="en-US" sz="1200" i="1">
                        <a:latin typeface="Cambria Math"/>
                      </a:rPr>
                      <m:t>𝑟</m:t>
                    </m:r>
                  </m:oMath>
                </a14:m>
                <a:r>
                  <a:rPr lang="en-GB" sz="1200" dirty="0"/>
                  <a:t>-</a:t>
                </a:r>
                <a:r>
                  <a:rPr lang="en-US" sz="1200" dirty="0"/>
                  <a:t>neighborhood</a:t>
                </a:r>
                <a:r>
                  <a:rPr lang="en-GB" sz="1200" dirty="0"/>
                  <a:t> of </a:t>
                </a:r>
                <a14:m>
                  <m:oMath xmlns:m="http://schemas.openxmlformats.org/officeDocument/2006/math">
                    <m:sSub>
                      <m:sSubPr>
                        <m:ctrlPr>
                          <a:rPr lang="en-US" sz="1200" i="1">
                            <a:latin typeface="Cambria Math"/>
                          </a:rPr>
                        </m:ctrlPr>
                      </m:sSubPr>
                      <m:e>
                        <m:r>
                          <m:rPr>
                            <m:nor/>
                          </m:rPr>
                          <a:rPr lang="en-US" sz="1200" b="1">
                            <a:latin typeface="Cambria Math"/>
                          </a:rPr>
                          <m:t>x</m:t>
                        </m:r>
                      </m:e>
                      <m:sub>
                        <m:r>
                          <a:rPr lang="en-US" sz="1200" i="1">
                            <a:latin typeface="Cambria Math"/>
                          </a:rPr>
                          <m:t>1</m:t>
                        </m:r>
                      </m:sub>
                    </m:sSub>
                  </m:oMath>
                </a14:m>
                <a:r>
                  <a:rPr lang="en-GB" sz="1200" dirty="0"/>
                  <a:t>.</a:t>
                </a:r>
                <a:endParaRPr lang="en-US" sz="1100" dirty="0"/>
              </a:p>
              <a:p>
                <a:endParaRPr lang="en-US" baseline="0" dirty="0" smtClean="0"/>
              </a:p>
              <a:p>
                <a:r>
                  <a:rPr lang="en-GB" sz="1200" dirty="0" smtClean="0"/>
                  <a:t>Again, assuming that </a:t>
                </a:r>
                <a:r>
                  <a:rPr lang="en-US" sz="1200" dirty="0" smtClean="0"/>
                  <a:t>this </a:t>
                </a:r>
                <a:r>
                  <a:rPr lang="en-US" sz="1200" dirty="0"/>
                  <a:t>neighborhood</a:t>
                </a:r>
                <a:r>
                  <a:rPr lang="en-GB" sz="1200" dirty="0"/>
                  <a:t> is a disk, </a:t>
                </a:r>
                <a:r>
                  <a:rPr lang="en-GB" sz="1200" dirty="0" smtClean="0"/>
                  <a:t>and also </a:t>
                </a:r>
                <a:r>
                  <a:rPr lang="en-GB" sz="1200" dirty="0"/>
                  <a:t>that the density of </a:t>
                </a:r>
                <a14:m>
                  <m:oMath xmlns:m="http://schemas.openxmlformats.org/officeDocument/2006/math">
                    <m:sSubSup>
                      <m:sSubSupPr>
                        <m:ctrlPr>
                          <a:rPr lang="en-US" sz="1200" i="1">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GB" sz="1200" dirty="0"/>
                  <a:t> is constant inside this disc, </a:t>
                </a:r>
                <a:r>
                  <a:rPr lang="en-GB" sz="1200" dirty="0" smtClean="0"/>
                  <a:t>the </a:t>
                </a:r>
                <a:r>
                  <a:rPr lang="en-GB" sz="1200" dirty="0"/>
                  <a:t>integral can be </a:t>
                </a:r>
                <a:r>
                  <a:rPr lang="en-GB" sz="1200" dirty="0" smtClean="0"/>
                  <a:t>approximated </a:t>
                </a:r>
                <a:r>
                  <a:rPr lang="en-GB" sz="1200" dirty="0"/>
                  <a:t>by the PDF of the </a:t>
                </a:r>
                <a:r>
                  <a:rPr lang="en-GB" sz="1200" dirty="0" smtClean="0"/>
                  <a:t>actually sampled </a:t>
                </a:r>
                <a:r>
                  <a:rPr lang="en-GB" sz="1200" dirty="0"/>
                  <a:t>point </a:t>
                </a:r>
                <a14:m>
                  <m:oMath xmlns:m="http://schemas.openxmlformats.org/officeDocument/2006/math">
                    <m:sSubSup>
                      <m:sSubSupPr>
                        <m:ctrlPr>
                          <a:rPr lang="en-US" sz="1200" i="1">
                            <a:latin typeface="Cambria Math"/>
                          </a:rPr>
                        </m:ctrlPr>
                      </m:sSubSupPr>
                      <m:e>
                        <m:r>
                          <m:rPr>
                            <m:nor/>
                          </m:rPr>
                          <a:rPr lang="en-US" sz="1200" b="1">
                            <a:latin typeface="Cambria Math"/>
                          </a:rPr>
                          <m:t>x</m:t>
                        </m:r>
                      </m:e>
                      <m:sub>
                        <m:r>
                          <a:rPr lang="en-US" sz="1200" i="1">
                            <a:latin typeface="Cambria Math"/>
                          </a:rPr>
                          <m:t>2</m:t>
                        </m:r>
                      </m:sub>
                      <m:sup>
                        <m:r>
                          <a:rPr lang="en-US" sz="1200" i="1">
                            <a:latin typeface="Cambria Math"/>
                          </a:rPr>
                          <m:t>∗</m:t>
                        </m:r>
                      </m:sup>
                    </m:sSubSup>
                  </m:oMath>
                </a14:m>
                <a:r>
                  <a:rPr lang="en-GB" sz="1200" dirty="0"/>
                  <a:t>, multiplied by the disc area </a:t>
                </a:r>
                <a14:m>
                  <m:oMath xmlns:m="http://schemas.openxmlformats.org/officeDocument/2006/math">
                    <m:r>
                      <a:rPr lang="en-US" sz="1200" i="1">
                        <a:latin typeface="Cambria Math"/>
                      </a:rPr>
                      <m:t>𝜋</m:t>
                    </m:r>
                    <m:sSup>
                      <m:sSupPr>
                        <m:ctrlPr>
                          <a:rPr lang="en-US" sz="1200" i="1">
                            <a:latin typeface="Cambria Math"/>
                          </a:rPr>
                        </m:ctrlPr>
                      </m:sSupPr>
                      <m:e>
                        <m:r>
                          <a:rPr lang="en-US" sz="1200" i="1">
                            <a:latin typeface="Cambria Math"/>
                          </a:rPr>
                          <m:t>𝑟</m:t>
                        </m:r>
                      </m:e>
                      <m:sup>
                        <m:r>
                          <a:rPr lang="en-US" sz="1200" i="1">
                            <a:latin typeface="Cambria Math"/>
                          </a:rPr>
                          <m:t>2</m:t>
                        </m:r>
                      </m:sup>
                    </m:sSup>
                  </m:oMath>
                </a14:m>
                <a:r>
                  <a:rPr lang="en-GB" sz="1200" dirty="0"/>
                  <a:t>.</a:t>
                </a:r>
                <a:endParaRPr lang="en-US" sz="1200" dirty="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We label this technique </a:t>
                </a:r>
                <a:r>
                  <a:rPr lang="en-GB" sz="1200" i="1" dirty="0" smtClean="0"/>
                  <a:t>vertex merging</a:t>
                </a:r>
                <a:r>
                  <a:rPr lang="en-GB" sz="1200" dirty="0" smtClean="0"/>
                  <a:t>, as it can be intuitively thought to weld the endpoints of the two subpaths if they lie close to each other.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Note that while on the previous slide we had </a:t>
                </a:r>
                <a14:m>
                  <m:oMath xmlns:m="http://schemas.openxmlformats.org/officeDocument/2006/math">
                    <m:r>
                      <a:rPr lang="en-US" sz="1100" i="1" smtClean="0">
                        <a:latin typeface="Cambria Math"/>
                      </a:rPr>
                      <m:t>𝜋</m:t>
                    </m:r>
                    <m:sSup>
                      <m:sSupPr>
                        <m:ctrlPr>
                          <a:rPr lang="en-US" sz="1100" i="1">
                            <a:latin typeface="Cambria Math"/>
                          </a:rPr>
                        </m:ctrlPr>
                      </m:sSupPr>
                      <m:e>
                        <m:r>
                          <a:rPr lang="en-US" sz="1100" i="1">
                            <a:latin typeface="Cambria Math"/>
                          </a:rPr>
                          <m:t>𝑟</m:t>
                        </m:r>
                      </m:e>
                      <m:sup>
                        <m:r>
                          <a:rPr lang="en-US" sz="1100" i="1">
                            <a:latin typeface="Cambria Math"/>
                          </a:rPr>
                          <m:t>2</m:t>
                        </m:r>
                      </m:sup>
                    </m:sSup>
                  </m:oMath>
                </a14:m>
                <a:r>
                  <a:rPr lang="en-US" sz="1100" dirty="0" smtClean="0"/>
                  <a:t> in the vertex connection</a:t>
                </a:r>
                <a:r>
                  <a:rPr lang="en-US" sz="1100" baseline="0" dirty="0" smtClean="0"/>
                  <a:t> PDF </a:t>
                </a:r>
                <a:r>
                  <a:rPr lang="en-US" sz="1100" dirty="0" smtClean="0"/>
                  <a:t>denominator,</a:t>
                </a:r>
                <a:r>
                  <a:rPr lang="en-US" sz="1100" baseline="0" dirty="0" smtClean="0"/>
                  <a:t> while it appears in the nominator of the VM interpretation. </a:t>
                </a:r>
                <a:r>
                  <a:rPr lang="en-US" sz="1100" dirty="0" smtClean="0"/>
                  <a:t>In the remainder of the discussion</a:t>
                </a:r>
                <a:r>
                  <a:rPr lang="en-US" sz="1100" baseline="0" dirty="0" smtClean="0"/>
                  <a:t> I will use the vertex merging interpretation, but the final combined algorithm I will present is identical with both interpretations.</a:t>
                </a:r>
                <a:endParaRPr lang="en-US" sz="1100" dirty="0" smtClean="0"/>
              </a:p>
              <a:p>
                <a:endParaRPr lang="en-US" dirty="0"/>
              </a:p>
            </p:txBody>
          </p:sp>
        </mc:Choice>
        <mc:Fallback xmlns="">
          <p:sp>
            <p:nvSpPr>
              <p:cNvPr id="3" name="Notes Placeholder 2"/>
              <p:cNvSpPr>
                <a:spLocks noGrp="1"/>
              </p:cNvSpPr>
              <p:nvPr>
                <p:ph type="body" idx="1"/>
              </p:nvPr>
            </p:nvSpPr>
            <p:spPr/>
            <p:txBody>
              <a:bodyPr>
                <a:normAutofit fontScale="92500" lnSpcReduction="10000"/>
              </a:bodyPr>
              <a:lstStyle/>
              <a:p>
                <a:r>
                  <a:rPr lang="en-US" dirty="0" smtClean="0"/>
                  <a:t>Alternatively, we can </a:t>
                </a:r>
                <a:r>
                  <a:rPr lang="en-US" baseline="0" dirty="0" smtClean="0"/>
                  <a:t>keep the vertex connection PDF in its original form, and </a:t>
                </a:r>
                <a:r>
                  <a:rPr lang="en-US" dirty="0" smtClean="0"/>
                  <a:t>express the PDF of photon mapping in the lower-dimensional</a:t>
                </a:r>
                <a:r>
                  <a:rPr lang="en-US" baseline="0" dirty="0" smtClean="0"/>
                  <a:t> space of BPT.</a:t>
                </a:r>
              </a:p>
              <a:p>
                <a:endParaRPr lang="en-US" sz="1200" baseline="0" dirty="0" smtClean="0"/>
              </a:p>
              <a:p>
                <a:r>
                  <a:rPr lang="en-GB" sz="1200" dirty="0" smtClean="0"/>
                  <a:t>To do this, we can interpret the sampling</a:t>
                </a:r>
                <a:r>
                  <a:rPr lang="en-GB" sz="1200" baseline="0" dirty="0" smtClean="0"/>
                  <a:t> process</a:t>
                </a:r>
                <a:r>
                  <a:rPr lang="en-GB" sz="1200" dirty="0" smtClean="0"/>
                  <a:t> as establishing a regular vertex connection between </a:t>
                </a:r>
                <a:r>
                  <a:rPr lang="en-US" sz="1200" b="1" i="0">
                    <a:latin typeface="Cambria Math"/>
                  </a:rPr>
                  <a:t>"x" _</a:t>
                </a:r>
                <a:r>
                  <a:rPr lang="en-US" sz="1200" i="0">
                    <a:latin typeface="Cambria Math"/>
                  </a:rPr>
                  <a:t>1</a:t>
                </a:r>
                <a:r>
                  <a:rPr lang="en-GB" sz="1200" dirty="0"/>
                  <a:t> and </a:t>
                </a:r>
                <a:r>
                  <a:rPr lang="en-US" sz="1200" b="1" i="0">
                    <a:latin typeface="Cambria Math"/>
                  </a:rPr>
                  <a:t>"x" _</a:t>
                </a:r>
                <a:r>
                  <a:rPr lang="en-US" sz="1200" i="0">
                    <a:latin typeface="Cambria Math"/>
                  </a:rPr>
                  <a:t>2</a:t>
                </a:r>
                <a:r>
                  <a:rPr lang="en-GB" sz="1200" dirty="0"/>
                  <a:t>, but conditioning its acceptance on the random event that a vertex </a:t>
                </a:r>
                <a:r>
                  <a:rPr lang="en-US" sz="1200" b="1" i="0">
                    <a:latin typeface="Cambria Math"/>
                  </a:rPr>
                  <a:t>"x" _</a:t>
                </a:r>
                <a:r>
                  <a:rPr lang="en-US" sz="1200" i="0">
                    <a:latin typeface="Cambria Math"/>
                  </a:rPr>
                  <a:t>2^∗</a:t>
                </a:r>
                <a:r>
                  <a:rPr lang="en-GB" sz="1200" dirty="0"/>
                  <a:t> sampled from </a:t>
                </a:r>
                <a:r>
                  <a:rPr lang="en-US" sz="1200" b="1" i="0">
                    <a:latin typeface="Cambria Math"/>
                  </a:rPr>
                  <a:t>"x" _</a:t>
                </a:r>
                <a:r>
                  <a:rPr lang="en-US" sz="1200" i="0">
                    <a:latin typeface="Cambria Math"/>
                  </a:rPr>
                  <a:t>1</a:t>
                </a:r>
                <a:r>
                  <a:rPr lang="en-GB" sz="1200" dirty="0"/>
                  <a:t> lands within a distance </a:t>
                </a:r>
                <a:r>
                  <a:rPr lang="en-US" sz="1200" i="0">
                    <a:latin typeface="Cambria Math"/>
                  </a:rPr>
                  <a:t>𝑟</a:t>
                </a:r>
                <a:r>
                  <a:rPr lang="en-GB" sz="1200" dirty="0"/>
                  <a:t> to </a:t>
                </a:r>
                <a:r>
                  <a:rPr lang="en-US" sz="1200" b="1" i="0">
                    <a:latin typeface="Cambria Math"/>
                  </a:rPr>
                  <a:t>"x" _</a:t>
                </a:r>
                <a:r>
                  <a:rPr lang="en-US" sz="1200" i="0">
                    <a:latin typeface="Cambria Math"/>
                  </a:rPr>
                  <a:t>2</a:t>
                </a:r>
                <a:r>
                  <a:rPr lang="en-GB" sz="1200" dirty="0"/>
                  <a:t>. This probabilistic acceptance is </a:t>
                </a:r>
                <a:r>
                  <a:rPr lang="en-GB" sz="1200" dirty="0" smtClean="0"/>
                  <a:t>simply </a:t>
                </a:r>
                <a:r>
                  <a:rPr lang="en-GB" sz="1200" dirty="0"/>
                  <a:t>a Russian roulette </a:t>
                </a:r>
                <a:r>
                  <a:rPr lang="en-GB" sz="1200" dirty="0" smtClean="0"/>
                  <a:t>decision.</a:t>
                </a:r>
              </a:p>
              <a:p>
                <a:endParaRPr lang="en-GB" sz="1200" dirty="0" smtClean="0"/>
              </a:p>
              <a:p>
                <a:r>
                  <a:rPr lang="en-GB" sz="1200" dirty="0" smtClean="0"/>
                  <a:t>The </a:t>
                </a:r>
                <a:r>
                  <a:rPr lang="en-GB" sz="1200" dirty="0"/>
                  <a:t>full path PDF is then </a:t>
                </a:r>
                <a:r>
                  <a:rPr lang="en-GB" sz="1200" dirty="0" smtClean="0"/>
                  <a:t>the </a:t>
                </a:r>
                <a:r>
                  <a:rPr lang="en-GB" sz="1200" dirty="0"/>
                  <a:t>product of the subpath </a:t>
                </a:r>
                <a:r>
                  <a:rPr lang="en-GB" sz="1200" dirty="0" smtClean="0"/>
                  <a:t>PDFs as on the left, </a:t>
                </a:r>
                <a:r>
                  <a:rPr lang="en-GB" sz="1200" dirty="0"/>
                  <a:t>but in addition multiplied by the probability of sampling the point </a:t>
                </a:r>
                <a:r>
                  <a:rPr lang="en-US" sz="1200" b="1" i="0">
                    <a:latin typeface="Cambria Math"/>
                  </a:rPr>
                  <a:t>"x" _</a:t>
                </a:r>
                <a:r>
                  <a:rPr lang="en-US" sz="1200" i="0">
                    <a:latin typeface="Cambria Math"/>
                  </a:rPr>
                  <a:t>2^∗</a:t>
                </a:r>
                <a:r>
                  <a:rPr lang="en-GB" sz="1200" dirty="0"/>
                  <a:t> within a distance </a:t>
                </a:r>
                <a:r>
                  <a:rPr lang="en-US" sz="1200" i="0">
                    <a:latin typeface="Cambria Math"/>
                  </a:rPr>
                  <a:t>𝑟</a:t>
                </a:r>
                <a:r>
                  <a:rPr lang="en-GB" sz="1200" dirty="0"/>
                  <a:t> of </a:t>
                </a:r>
                <a:r>
                  <a:rPr lang="en-US" sz="1200" b="1" i="0">
                    <a:latin typeface="Cambria Math"/>
                  </a:rPr>
                  <a:t>"x" _</a:t>
                </a:r>
                <a:r>
                  <a:rPr lang="en-US" sz="1200" i="0">
                    <a:latin typeface="Cambria Math"/>
                  </a:rPr>
                  <a:t>2</a:t>
                </a:r>
                <a:r>
                  <a:rPr lang="en-GB" sz="1200" dirty="0"/>
                  <a:t>. This acceptance probability is equal to the integral of the PDF of </a:t>
                </a:r>
                <a:r>
                  <a:rPr lang="en-US" sz="1200" b="1" i="0">
                    <a:latin typeface="Cambria Math"/>
                  </a:rPr>
                  <a:t>"x" _</a:t>
                </a:r>
                <a:r>
                  <a:rPr lang="en-US" sz="1200" i="0">
                    <a:latin typeface="Cambria Math"/>
                  </a:rPr>
                  <a:t>2^∗</a:t>
                </a:r>
                <a:r>
                  <a:rPr lang="en-GB" sz="1200" dirty="0"/>
                  <a:t> over the </a:t>
                </a:r>
                <a:r>
                  <a:rPr lang="en-US" sz="1200" i="0">
                    <a:latin typeface="Cambria Math"/>
                  </a:rPr>
                  <a:t>𝑟</a:t>
                </a:r>
                <a:r>
                  <a:rPr lang="en-GB" sz="1200" dirty="0"/>
                  <a:t>-</a:t>
                </a:r>
                <a:r>
                  <a:rPr lang="en-US" sz="1200" dirty="0"/>
                  <a:t>neighborhood</a:t>
                </a:r>
                <a:r>
                  <a:rPr lang="en-GB" sz="1200" dirty="0"/>
                  <a:t> of </a:t>
                </a:r>
                <a:r>
                  <a:rPr lang="en-US" sz="1200" b="1" i="0">
                    <a:latin typeface="Cambria Math"/>
                  </a:rPr>
                  <a:t>"x" _</a:t>
                </a:r>
                <a:r>
                  <a:rPr lang="en-US" sz="1200" i="0">
                    <a:latin typeface="Cambria Math"/>
                  </a:rPr>
                  <a:t>1</a:t>
                </a:r>
                <a:r>
                  <a:rPr lang="en-GB" sz="1200" dirty="0"/>
                  <a:t>.</a:t>
                </a:r>
                <a:endParaRPr lang="en-US" sz="1100" dirty="0"/>
              </a:p>
              <a:p>
                <a:endParaRPr lang="en-US" baseline="0" dirty="0" smtClean="0"/>
              </a:p>
              <a:p>
                <a:r>
                  <a:rPr lang="en-GB" sz="1200" dirty="0" smtClean="0"/>
                  <a:t>Again, assuming that </a:t>
                </a:r>
                <a:r>
                  <a:rPr lang="en-US" sz="1200" dirty="0" smtClean="0"/>
                  <a:t>this </a:t>
                </a:r>
                <a:r>
                  <a:rPr lang="en-US" sz="1200" dirty="0"/>
                  <a:t>neighborhood</a:t>
                </a:r>
                <a:r>
                  <a:rPr lang="en-GB" sz="1200" dirty="0"/>
                  <a:t> is a disk, </a:t>
                </a:r>
                <a:r>
                  <a:rPr lang="en-GB" sz="1200" dirty="0" smtClean="0"/>
                  <a:t>and also </a:t>
                </a:r>
                <a:r>
                  <a:rPr lang="en-GB" sz="1200" dirty="0"/>
                  <a:t>that the density of </a:t>
                </a:r>
                <a:r>
                  <a:rPr lang="en-US" sz="1200" b="1" i="0">
                    <a:latin typeface="Cambria Math"/>
                  </a:rPr>
                  <a:t>"x" _</a:t>
                </a:r>
                <a:r>
                  <a:rPr lang="en-US" sz="1200" i="0">
                    <a:latin typeface="Cambria Math"/>
                  </a:rPr>
                  <a:t>2^∗</a:t>
                </a:r>
                <a:r>
                  <a:rPr lang="en-GB" sz="1200" dirty="0"/>
                  <a:t> is constant inside this disc, </a:t>
                </a:r>
                <a:r>
                  <a:rPr lang="en-GB" sz="1200" dirty="0" smtClean="0"/>
                  <a:t>the </a:t>
                </a:r>
                <a:r>
                  <a:rPr lang="en-GB" sz="1200" dirty="0"/>
                  <a:t>integral can be </a:t>
                </a:r>
                <a:r>
                  <a:rPr lang="en-GB" sz="1200" dirty="0" smtClean="0"/>
                  <a:t>approximated </a:t>
                </a:r>
                <a:r>
                  <a:rPr lang="en-GB" sz="1200" dirty="0"/>
                  <a:t>by the PDF of the </a:t>
                </a:r>
                <a:r>
                  <a:rPr lang="en-GB" sz="1200" dirty="0" smtClean="0"/>
                  <a:t>actually sampled </a:t>
                </a:r>
                <a:r>
                  <a:rPr lang="en-GB" sz="1200" dirty="0"/>
                  <a:t>point </a:t>
                </a:r>
                <a:r>
                  <a:rPr lang="en-US" sz="1200" b="1" i="0">
                    <a:latin typeface="Cambria Math"/>
                  </a:rPr>
                  <a:t>"x" _</a:t>
                </a:r>
                <a:r>
                  <a:rPr lang="en-US" sz="1200" i="0">
                    <a:latin typeface="Cambria Math"/>
                  </a:rPr>
                  <a:t>2^∗</a:t>
                </a:r>
                <a:r>
                  <a:rPr lang="en-GB" sz="1200" dirty="0"/>
                  <a:t>, multiplied by the disc area </a:t>
                </a:r>
                <a:r>
                  <a:rPr lang="en-US" sz="1200" i="0">
                    <a:latin typeface="Cambria Math"/>
                  </a:rPr>
                  <a:t>𝜋𝑟^2</a:t>
                </a:r>
                <a:r>
                  <a:rPr lang="en-GB" sz="1200" dirty="0"/>
                  <a:t>.</a:t>
                </a:r>
                <a:endParaRPr lang="en-US" sz="1200" dirty="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We label this technique </a:t>
                </a:r>
                <a:r>
                  <a:rPr lang="en-GB" sz="1200" i="1" dirty="0" smtClean="0"/>
                  <a:t>vertex merging</a:t>
                </a:r>
                <a:r>
                  <a:rPr lang="en-GB" sz="1200" dirty="0" smtClean="0"/>
                  <a:t>, as it can be intuitively thought to weld the endpoints of the two subpaths if they lie close to each other.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Note that while on the previous slide we had </a:t>
                </a:r>
                <a:r>
                  <a:rPr lang="en-US" sz="1100" i="0" smtClean="0">
                    <a:latin typeface="Cambria Math"/>
                  </a:rPr>
                  <a:t>𝜋</a:t>
                </a:r>
                <a:r>
                  <a:rPr lang="en-US" sz="1100" i="0">
                    <a:latin typeface="Cambria Math"/>
                  </a:rPr>
                  <a:t>𝑟^2</a:t>
                </a:r>
                <a:r>
                  <a:rPr lang="en-US" sz="1100" dirty="0" smtClean="0"/>
                  <a:t> in the vertex connection</a:t>
                </a:r>
                <a:r>
                  <a:rPr lang="en-US" sz="1100" baseline="0" dirty="0" smtClean="0"/>
                  <a:t> PDF </a:t>
                </a:r>
                <a:r>
                  <a:rPr lang="en-US" sz="1100" dirty="0" smtClean="0"/>
                  <a:t>denominator,</a:t>
                </a:r>
                <a:r>
                  <a:rPr lang="en-US" sz="1100" baseline="0" dirty="0" smtClean="0"/>
                  <a:t> while it appears in the nominator of the VM interpretation. </a:t>
                </a:r>
                <a:r>
                  <a:rPr lang="en-US" sz="1100" dirty="0" smtClean="0"/>
                  <a:t>In the remainder of the discussion</a:t>
                </a:r>
                <a:r>
                  <a:rPr lang="en-US" sz="1100" baseline="0" dirty="0" smtClean="0"/>
                  <a:t> I will use the vertex merging interpretation, but the final combined algorithm I will present is identical with both interpretations.</a:t>
                </a:r>
                <a:endParaRPr lang="en-US" sz="1100" dirty="0" smtClean="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12</a:t>
            </a:fld>
            <a:endParaRPr lang="bg-BG"/>
          </a:p>
        </p:txBody>
      </p:sp>
    </p:spTree>
    <p:extLst>
      <p:ext uri="{BB962C8B-B14F-4D97-AF65-F5344CB8AC3E}">
        <p14:creationId xmlns:p14="http://schemas.microsoft.com/office/powerpoint/2010/main" val="223796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sz="1200" dirty="0" smtClean="0"/>
              <a:t>Now</a:t>
            </a:r>
            <a:r>
              <a:rPr lang="en-US" sz="1200" baseline="0" dirty="0" smtClean="0"/>
              <a:t> that we </a:t>
            </a:r>
            <a:r>
              <a:rPr lang="en-US" sz="1200" dirty="0" smtClean="0"/>
              <a:t>have </a:t>
            </a:r>
            <a:r>
              <a:rPr lang="en-US" sz="1200"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defTabSz="990752">
              <a:defRPr/>
            </a:pPr>
            <a:endParaRPr lang="en-US" sz="1200" baseline="0" dirty="0" smtClean="0"/>
          </a:p>
          <a:p>
            <a:pPr defTabSz="990752">
              <a:defRPr/>
            </a:pPr>
            <a:r>
              <a:rPr lang="en-US" sz="1200" baseline="0" dirty="0" smtClean="0"/>
              <a:t>But with so many ways to sample the same light transport path, a question naturally arises: which technique is the most efficient for what types of paths?</a:t>
            </a:r>
            <a:endParaRPr lang="en-US" sz="120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13</a:t>
            </a:fld>
            <a:endParaRPr lang="bg-BG"/>
          </a:p>
        </p:txBody>
      </p:sp>
    </p:spTree>
    <p:extLst>
      <p:ext uri="{BB962C8B-B14F-4D97-AF65-F5344CB8AC3E}">
        <p14:creationId xmlns:p14="http://schemas.microsoft.com/office/powerpoint/2010/main" val="404213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85000" lnSpcReduction="10000"/>
              </a:bodyPr>
              <a:lstStyle/>
              <a:p>
                <a:r>
                  <a:rPr lang="en-US" sz="1200" dirty="0" smtClean="0"/>
                  <a:t>To answer this question, let</a:t>
                </a:r>
                <a:r>
                  <a:rPr lang="en-US" sz="1200" baseline="0" dirty="0" smtClean="0"/>
                  <a:t> us</a:t>
                </a:r>
                <a:r>
                  <a:rPr lang="en-US" sz="1200" dirty="0" smtClean="0"/>
                  <a:t> first take a look at</a:t>
                </a:r>
                <a:r>
                  <a:rPr lang="en-US" sz="1200"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sz="1200" baseline="0" dirty="0" smtClean="0"/>
              </a:p>
              <a:p>
                <a:r>
                  <a:rPr lang="en-US" sz="1200" baseline="0" dirty="0" smtClean="0"/>
                  <a:t>It can be shown that if the light source and the merging disk have the same area </a:t>
                </a:r>
                <a14:m>
                  <m:oMath xmlns:m="http://schemas.openxmlformats.org/officeDocument/2006/math">
                    <m:r>
                      <a:rPr lang="en-US" sz="1200" i="1">
                        <a:latin typeface="Cambria Math"/>
                      </a:rPr>
                      <m:t>𝐴</m:t>
                    </m:r>
                  </m:oMath>
                </a14:m>
                <a:r>
                  <a:rPr lang="en-US" sz="1200" baseline="0" dirty="0" smtClean="0"/>
                  <a:t>, then unidirectional sampling and vertex merging sample paths with roughly the same probability density. This means that we should expect the two techniques to perform similarly in terms of rendering quality. </a:t>
                </a:r>
              </a:p>
              <a:p>
                <a:endParaRPr lang="en-US" sz="1200" baseline="0" dirty="0" smtClean="0"/>
              </a:p>
              <a:p>
                <a:r>
                  <a:rPr lang="en-US" sz="1200" baseline="0" dirty="0" smtClean="0"/>
                  <a:t>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a:latin typeface="Cambria Math"/>
                      </a:rPr>
                      <m:t>𝑟</m:t>
                    </m:r>
                    <m:r>
                      <a:rPr lang="en-US" sz="1200" i="1">
                        <a:latin typeface="Cambria Math"/>
                      </a:rPr>
                      <m:t>=</m:t>
                    </m:r>
                    <m:rad>
                      <m:radPr>
                        <m:degHide m:val="on"/>
                        <m:ctrlPr>
                          <a:rPr lang="en-US" sz="1200" i="1">
                            <a:latin typeface="Cambria Math"/>
                          </a:rPr>
                        </m:ctrlPr>
                      </m:radPr>
                      <m:deg/>
                      <m:e>
                        <m:r>
                          <a:rPr lang="en-US" sz="1200" i="1">
                            <a:latin typeface="Cambria Math"/>
                          </a:rPr>
                          <m:t>𝐴</m:t>
                        </m:r>
                        <m:r>
                          <a:rPr lang="en-US" sz="1200" i="1">
                            <a:latin typeface="Cambria Math"/>
                          </a:rPr>
                          <m:t>/</m:t>
                        </m:r>
                        <m:r>
                          <a:rPr lang="en-US" sz="1200" i="1">
                            <a:latin typeface="Cambria Math"/>
                          </a:rPr>
                          <m:t>𝜋</m:t>
                        </m:r>
                      </m:e>
                    </m:rad>
                  </m:oMath>
                </a14:m>
                <a:r>
                  <a:rPr lang="en-US" sz="1200" dirty="0" smtClean="0"/>
                  <a:t> from each other. Both images look equally noisy, even after sampling 10,000</a:t>
                </a:r>
                <a:r>
                  <a:rPr lang="en-US" sz="1200" baseline="0" dirty="0" smtClean="0"/>
                  <a:t> paths per pixel. This confirms that vertex merging, and thus photon mapping, is </a:t>
                </a:r>
                <a:r>
                  <a:rPr lang="en-US" sz="1200" i="1" baseline="0" dirty="0" smtClean="0"/>
                  <a:t>not</a:t>
                </a:r>
                <a:r>
                  <a:rPr lang="en-US" sz="1200" baseline="0" dirty="0" smtClean="0"/>
                  <a:t> an intrinsically more robust sampling technique for SDS paths than unidirectional sampling.</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However, the strength of vertex merging is computational efficiency – we can very efficiently reuse the light subpaths traced for </a:t>
                </a:r>
                <a:r>
                  <a:rPr lang="en-US" sz="1200" i="1" baseline="0" dirty="0" smtClean="0"/>
                  <a:t>all</a:t>
                </a:r>
                <a:r>
                  <a:rPr lang="en-US" sz="1200"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sz="1200" dirty="0" smtClean="0"/>
              </a:p>
            </p:txBody>
          </p:sp>
        </mc:Choice>
        <mc:Fallback xmlns="">
          <p:sp>
            <p:nvSpPr>
              <p:cNvPr id="3" name="Notes Placeholder 2"/>
              <p:cNvSpPr>
                <a:spLocks noGrp="1"/>
              </p:cNvSpPr>
              <p:nvPr>
                <p:ph type="body" idx="1"/>
              </p:nvPr>
            </p:nvSpPr>
            <p:spPr/>
            <p:txBody>
              <a:bodyPr>
                <a:normAutofit fontScale="92500" lnSpcReduction="10000"/>
              </a:bodyPr>
              <a:lstStyle/>
              <a:p>
                <a:r>
                  <a:rPr lang="en-US" sz="1200" dirty="0" smtClean="0"/>
                  <a:t>To answer this question, let</a:t>
                </a:r>
                <a:r>
                  <a:rPr lang="en-US" sz="1200" baseline="0" dirty="0" smtClean="0"/>
                  <a:t> us</a:t>
                </a:r>
                <a:r>
                  <a:rPr lang="en-US" sz="1200" dirty="0" smtClean="0"/>
                  <a:t> first take a look at</a:t>
                </a:r>
                <a:r>
                  <a:rPr lang="en-US" sz="1200"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sz="1200" baseline="0" dirty="0" smtClean="0"/>
              </a:p>
              <a:p>
                <a:r>
                  <a:rPr lang="en-US" sz="1200" baseline="0" dirty="0" smtClean="0"/>
                  <a:t>It can be shown that if the light source and the merging disk have the same area </a:t>
                </a:r>
                <a:r>
                  <a:rPr lang="en-US" sz="1200" i="0">
                    <a:latin typeface="Cambria Math"/>
                  </a:rPr>
                  <a:t>𝐴</a:t>
                </a:r>
                <a:r>
                  <a:rPr lang="en-US" sz="1200" baseline="0" dirty="0" smtClean="0"/>
                  <a:t>, then unidirectional sampling and vertex merging sample paths with roughly the same probability density. This means that we should expect the two techniques to perform similarly in terms of rendering quality. </a:t>
                </a:r>
              </a:p>
              <a:p>
                <a:endParaRPr lang="en-US" sz="1200" baseline="0" dirty="0" smtClean="0"/>
              </a:p>
              <a:p>
                <a:r>
                  <a:rPr lang="en-US" sz="1200" baseline="0" dirty="0" smtClean="0"/>
                  <a:t>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a:latin typeface="Cambria Math"/>
                  </a:rPr>
                  <a:t>𝑟=√(𝐴/𝜋)</a:t>
                </a:r>
                <a:r>
                  <a:rPr lang="en-US" sz="1200" dirty="0" smtClean="0"/>
                  <a:t> from each other. Both images look equally noisy, even after sampling 10,000</a:t>
                </a:r>
                <a:r>
                  <a:rPr lang="en-US" sz="1200" baseline="0" dirty="0" smtClean="0"/>
                  <a:t> paths per pixel. This confirms that vertex merging, and thus photon mapping, is </a:t>
                </a:r>
                <a:r>
                  <a:rPr lang="en-US" sz="1200" i="1" baseline="0" dirty="0" smtClean="0"/>
                  <a:t>not</a:t>
                </a:r>
                <a:r>
                  <a:rPr lang="en-US" sz="1200" baseline="0" dirty="0" smtClean="0"/>
                  <a:t> an intrinsically more robust sampling technique for SDS paths than unidirectional sampling.</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However, the strength of vertex merging is computational efficiency – we can very efficiently reuse the light subpaths traced for </a:t>
                </a:r>
                <a:r>
                  <a:rPr lang="en-US" sz="1200" i="1" baseline="0" dirty="0" smtClean="0"/>
                  <a:t>all</a:t>
                </a:r>
                <a:r>
                  <a:rPr lang="en-US" sz="1200"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sz="1200" dirty="0" smtClean="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14</a:t>
            </a:fld>
            <a:endParaRPr lang="bg-BG"/>
          </a:p>
        </p:txBody>
      </p:sp>
    </p:spTree>
    <p:extLst>
      <p:ext uri="{BB962C8B-B14F-4D97-AF65-F5344CB8AC3E}">
        <p14:creationId xmlns:p14="http://schemas.microsoft.com/office/powerpoint/2010/main" val="36370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dirty="0" smtClean="0"/>
              <a:t>Even</a:t>
            </a:r>
            <a:r>
              <a:rPr lang="en-US" sz="1200" baseline="0" dirty="0" smtClean="0"/>
              <a:t> more usefully</a:t>
            </a:r>
            <a:r>
              <a:rPr lang="en-US" sz="1200" dirty="0" smtClean="0"/>
              <a:t>, we now have the necessary ingredients</a:t>
            </a:r>
            <a:r>
              <a:rPr lang="en-US" sz="1200"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sz="1200" baseline="0" dirty="0" smtClean="0"/>
          </a:p>
          <a:p>
            <a:r>
              <a:rPr lang="en-US" sz="1200" baseline="0" dirty="0" smtClean="0"/>
              <a:t>The combined algorithm, which we call </a:t>
            </a:r>
            <a:r>
              <a:rPr lang="en-US" sz="1200" i="1" baseline="0" dirty="0" smtClean="0"/>
              <a:t>vertex connection and merging</a:t>
            </a:r>
            <a:r>
              <a:rPr lang="en-US" sz="1200" baseline="0" dirty="0" smtClean="0"/>
              <a:t> (VCM), operates in two stages.</a:t>
            </a:r>
          </a:p>
          <a:p>
            <a:endParaRPr lang="en-US" sz="1200" baseline="0" dirty="0" smtClean="0"/>
          </a:p>
          <a:p>
            <a:pPr marL="247688" indent="-247688">
              <a:buFont typeface="+mj-lt"/>
              <a:buAutoNum type="arabicPeriod"/>
            </a:pPr>
            <a:r>
              <a:rPr lang="en-US" sz="1200" baseline="0" dirty="0" smtClean="0"/>
              <a:t>In the first stage, we</a:t>
            </a:r>
          </a:p>
          <a:p>
            <a:pPr marL="743064" lvl="1" indent="-247688">
              <a:buFont typeface="+mj-lt"/>
              <a:buAutoNum type="alphaLcParenR"/>
            </a:pPr>
            <a:r>
              <a:rPr lang="en-US" sz="1200" baseline="0" dirty="0" smtClean="0"/>
              <a:t>trace the light subpaths for all pixels,</a:t>
            </a:r>
          </a:p>
          <a:p>
            <a:pPr marL="743064" lvl="1" indent="-247688">
              <a:buFont typeface="+mj-lt"/>
              <a:buAutoNum type="alphaLcParenR"/>
            </a:pPr>
            <a:r>
              <a:rPr lang="en-US" sz="1200" baseline="0" dirty="0" smtClean="0"/>
              <a:t>connect them to the camera, and</a:t>
            </a:r>
          </a:p>
          <a:p>
            <a:pPr marL="743064" lvl="1" indent="-247688">
              <a:buFont typeface="+mj-lt"/>
              <a:buAutoNum type="alphaLcParenR"/>
            </a:pPr>
            <a:r>
              <a:rPr lang="en-US" sz="1200" baseline="0" dirty="0" smtClean="0"/>
              <a:t>store them in a range search acceleration data structure (e.g. a </a:t>
            </a:r>
            <a:r>
              <a:rPr lang="en-US" sz="1200" baseline="0" dirty="0" err="1" smtClean="0"/>
              <a:t>kd</a:t>
            </a:r>
            <a:r>
              <a:rPr lang="en-US" sz="1200" baseline="0" dirty="0" smtClean="0"/>
              <a:t>-tree or a hashed grid).</a:t>
            </a:r>
          </a:p>
          <a:p>
            <a:pPr marL="495376" lvl="1"/>
            <a:endParaRPr lang="en-US" sz="1200" baseline="0" dirty="0" smtClean="0"/>
          </a:p>
          <a:p>
            <a:pPr marL="247688" indent="-247688">
              <a:buFont typeface="+mj-lt"/>
              <a:buAutoNum type="arabicPeriod"/>
            </a:pPr>
            <a:r>
              <a:rPr lang="en-US" sz="1200" baseline="0" dirty="0" smtClean="0"/>
              <a:t>In the second stage, we trace a camera subpath for every pixel.</a:t>
            </a:r>
          </a:p>
          <a:p>
            <a:pPr marL="743064" lvl="1" indent="-247688">
              <a:buFont typeface="+mj-lt"/>
              <a:buAutoNum type="alphaLcParenR"/>
            </a:pPr>
            <a:r>
              <a:rPr lang="en-US" sz="1200" baseline="0" dirty="0" smtClean="0"/>
              <a:t>Each sampled vertex on this path is connected to a light source (a.k.a. next event estimation), connected to the vertices of the light subpath corresponding to that pixel, and</a:t>
            </a:r>
          </a:p>
          <a:p>
            <a:pPr marL="743064" lvl="1" indent="-247688">
              <a:buFont typeface="+mj-lt"/>
              <a:buAutoNum type="alphaLcParenR"/>
            </a:pPr>
            <a:r>
              <a:rPr lang="en-US" sz="1200" baseline="0" dirty="0" smtClean="0"/>
              <a:t>merged with the vertices of </a:t>
            </a:r>
            <a:r>
              <a:rPr lang="en-US" sz="1200" i="1" baseline="0" dirty="0" smtClean="0"/>
              <a:t>all</a:t>
            </a:r>
            <a:r>
              <a:rPr lang="en-US" sz="1200" baseline="0" dirty="0" smtClean="0"/>
              <a:t> light subpaths.</a:t>
            </a:r>
          </a:p>
          <a:p>
            <a:pPr marL="743064" lvl="1" indent="-247688">
              <a:buFont typeface="+mj-lt"/>
              <a:buAutoNum type="alphaLcParenR"/>
            </a:pPr>
            <a:r>
              <a:rPr lang="en-US" sz="1200" baseline="0" dirty="0" smtClean="0"/>
              <a:t>We then sample the next vertex and do the same.</a:t>
            </a:r>
          </a:p>
          <a:p>
            <a:endParaRPr lang="en-US" sz="1200" baseline="0" dirty="0" smtClean="0"/>
          </a:p>
          <a:p>
            <a:r>
              <a:rPr lang="en-US" sz="1200" baseline="0" dirty="0" smtClean="0"/>
              <a:t>In a progressive rendering setup, we perform these steps at each rendering iteration, progressively reducing the vertex merging radius . For details on this, please refer to the cited papers below for details.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15</a:t>
            </a:fld>
            <a:endParaRPr lang="bg-BG"/>
          </a:p>
        </p:txBody>
      </p:sp>
    </p:spTree>
    <p:extLst>
      <p:ext uri="{BB962C8B-B14F-4D97-AF65-F5344CB8AC3E}">
        <p14:creationId xmlns:p14="http://schemas.microsoft.com/office/powerpoint/2010/main" val="395444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 us now see how this combined algorithm stacks up against bidirectional path tracing and stochastic progressive photon mapping on a number of scenes with complex illumination.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16</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17</a:t>
            </a:fld>
            <a:endParaRPr lang="bg-BG"/>
          </a:p>
        </p:txBody>
      </p:sp>
    </p:spTree>
    <p:extLst>
      <p:ext uri="{BB962C8B-B14F-4D97-AF65-F5344CB8AC3E}">
        <p14:creationId xmlns:p14="http://schemas.microsoft.com/office/powerpoint/2010/main" val="136113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18</a:t>
            </a:fld>
            <a:endParaRPr lang="bg-BG"/>
          </a:p>
        </p:txBody>
      </p:sp>
    </p:spTree>
    <p:extLst>
      <p:ext uri="{BB962C8B-B14F-4D97-AF65-F5344CB8AC3E}">
        <p14:creationId xmlns:p14="http://schemas.microsoft.com/office/powerpoint/2010/main" val="650867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we visualize the relative contributions of VM and VC techniques to the VCM image from the previous slide. This directly corresponds to the weights that VCM assigned to these techniques.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19</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Bidirectional path tracing is one of the most versatile light transport simulation algorithms available today. It can robustly handle a wide range of illumination and scene configurations, but is notoriously inefficient for specular-diffuse-specular light interactions, which occur e.g. when a caustic is seen through a reflection/refraction.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20</a:t>
            </a:fld>
            <a:endParaRPr lang="bg-BG"/>
          </a:p>
        </p:txBody>
      </p:sp>
    </p:spTree>
    <p:extLst>
      <p:ext uri="{BB962C8B-B14F-4D97-AF65-F5344CB8AC3E}">
        <p14:creationId xmlns:p14="http://schemas.microsoft.com/office/powerpoint/2010/main" val="812601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21</a:t>
            </a:fld>
            <a:endParaRPr lang="bg-BG"/>
          </a:p>
        </p:txBody>
      </p:sp>
    </p:spTree>
    <p:extLst>
      <p:ext uri="{BB962C8B-B14F-4D97-AF65-F5344CB8AC3E}">
        <p14:creationId xmlns:p14="http://schemas.microsoft.com/office/powerpoint/2010/main" val="3382834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22</a:t>
            </a:fld>
            <a:endParaRPr lang="bg-BG"/>
          </a:p>
        </p:txBody>
      </p:sp>
    </p:spTree>
    <p:extLst>
      <p:ext uri="{BB962C8B-B14F-4D97-AF65-F5344CB8AC3E}">
        <p14:creationId xmlns:p14="http://schemas.microsoft.com/office/powerpoint/2010/main" val="396918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23</a:t>
            </a:fld>
            <a:endParaRPr lang="bg-BG"/>
          </a:p>
        </p:txBody>
      </p:sp>
    </p:spTree>
    <p:extLst>
      <p:ext uri="{BB962C8B-B14F-4D97-AF65-F5344CB8AC3E}">
        <p14:creationId xmlns:p14="http://schemas.microsoft.com/office/powerpoint/2010/main" val="3103258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summary, vertex connection and merging tries to combine</a:t>
            </a:r>
            <a:r>
              <a:rPr lang="en-US" sz="1200" baseline="0" dirty="0" smtClean="0"/>
              <a:t> the best of bidirectional path tracing (BPT) and (progressive) photon mapping. An important property of the algorithm is that it retains the higher order of convergence of BPT, meaning that it approaches the correct solution faster than PPM as we spend more computational effort (i.e. sample more paths). The asymptotic analysis can be found in the VCM paper.</a:t>
            </a:r>
          </a:p>
          <a:p>
            <a:endParaRPr lang="en-US" sz="1200" baseline="0" dirty="0" smtClean="0"/>
          </a:p>
          <a:p>
            <a:r>
              <a:rPr lang="en-US" sz="1200"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 A prominent example are caustics falling on a glossy surface. On the kitchen scene, even though VCM brings practical improvements over BPT, there is still a lot to be desired from the caustics on the glossy surface.</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24</a:t>
            </a:fld>
            <a:endParaRPr lang="bg-BG"/>
          </a:p>
        </p:txBody>
      </p:sp>
    </p:spTree>
    <p:extLst>
      <p:ext uri="{BB962C8B-B14F-4D97-AF65-F5344CB8AC3E}">
        <p14:creationId xmlns:p14="http://schemas.microsoft.com/office/powerpoint/2010/main" val="2461952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recently extended this work to support efficient rendering of various participating media, by augmenting it with various point-</a:t>
            </a:r>
            <a:r>
              <a:rPr lang="en-US" baseline="0" dirty="0" smtClean="0"/>
              <a:t> and beam-based volumetric light transport estimators. Please refer to the paper for more details.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26</a:t>
            </a:fld>
            <a:endParaRPr lang="bg-BG"/>
          </a:p>
        </p:txBody>
      </p:sp>
    </p:spTree>
    <p:extLst>
      <p:ext uri="{BB962C8B-B14F-4D97-AF65-F5344CB8AC3E}">
        <p14:creationId xmlns:p14="http://schemas.microsoft.com/office/powerpoint/2010/main" val="3013016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 the other hand, photon mapping (PM) is well known for its efficient handling of caustics. Recently, Hachisuka and Jensen [2009] showed a progressive variant of PM that converges to the correct result with a fixed memory footprint. Their stochastic progressive photon mapping (PPM) algorithm captures the reflected caustics in our scene quite well. However, it has hard time handling the strong distant indirect illumination coming from the part of the scene behind the camera</a:t>
            </a:r>
            <a:r>
              <a:rPr lang="en-US" sz="1100" dirty="0" smtClean="0"/>
              <a:t>.</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By using multiple importance sampling to combine estimators from bidirectional path tracing and photon mapping, the algorithm I will talk about today automatically finds a good mixture of techniques for each individual light transport path, and produces a </a:t>
            </a:r>
            <a:r>
              <a:rPr lang="en-US" sz="1100" dirty="0" smtClean="0"/>
              <a:t>clean image in the same amount of time.</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reviewing the techniques BPT and PM use to construct light transport paths</a:t>
            </a:r>
            <a:r>
              <a:rPr lang="en-US" baseline="0" dirty="0" smtClean="0"/>
              <a:t> connecting the eye and the light sources.</a:t>
            </a:r>
          </a:p>
          <a:p>
            <a:pPr marL="171450" indent="-171450">
              <a:buFont typeface="Arial" pitchFamily="34" charset="0"/>
              <a:buChar char="•"/>
            </a:pPr>
            <a:r>
              <a:rPr lang="en-US" baseline="0" dirty="0" smtClean="0"/>
              <a:t>The BPT techniques can be roughly categorized </a:t>
            </a:r>
            <a:r>
              <a:rPr lang="en-US" i="1" baseline="0" dirty="0" smtClean="0"/>
              <a:t>to unidirectional sampling</a:t>
            </a:r>
            <a:r>
              <a:rPr lang="en-US" baseline="0" dirty="0" smtClean="0"/>
              <a:t> (US) and </a:t>
            </a:r>
            <a:r>
              <a:rPr lang="en-US" i="1" baseline="0" dirty="0" smtClean="0"/>
              <a:t>vertex connection </a:t>
            </a:r>
            <a:r>
              <a:rPr lang="en-US" i="0" baseline="0" dirty="0" smtClean="0"/>
              <a:t>(VC)</a:t>
            </a:r>
            <a:r>
              <a:rPr lang="en-US" baseline="0" dirty="0" smtClean="0"/>
              <a:t>. US samples a path by starting either from a light source or the eye, and performs a random walk until termination. On the other hand, VC traces one sub-path from the eye and another sub-path from a light source, and then connects their endpoints.</a:t>
            </a:r>
          </a:p>
          <a:p>
            <a:pPr marL="171450" indent="-171450">
              <a:buFont typeface="Arial" pitchFamily="34" charset="0"/>
              <a:buChar char="•"/>
            </a:pPr>
            <a:r>
              <a:rPr lang="en-US" baseline="0" dirty="0" smtClean="0"/>
              <a:t>In contrast, photon mapping first traces a number of light sub-paths and stores their hit-points (a.k.a. photons). It then traces sub-paths from the eye and uses photon density estimation to compute the outgoing radiance at the hit-points.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It has been long recognized</a:t>
            </a:r>
            <a:r>
              <a:rPr lang="en-US" sz="1200" baseline="0" dirty="0" smtClean="0"/>
              <a:t> that bidirectional path tracing (BPT) and photon mapping (PM) complement each other in terms of the light transport effects they can efficiently handle. </a:t>
            </a:r>
            <a:r>
              <a:rPr lang="en-US" sz="1200" dirty="0" smtClean="0"/>
              <a:t>However, even though both</a:t>
            </a:r>
            <a:r>
              <a:rPr lang="en-US" sz="1200" baseline="0" dirty="0" smtClean="0"/>
              <a:t> </a:t>
            </a:r>
            <a:r>
              <a:rPr lang="en-US" sz="1200" dirty="0" smtClean="0"/>
              <a:t>methods have been published more than 15 years ago, neither a</a:t>
            </a:r>
            <a:r>
              <a:rPr lang="en-US" sz="1200" baseline="0" dirty="0" smtClean="0"/>
              <a:t> rigorous analysis of their relative performance nor an</a:t>
            </a:r>
            <a:r>
              <a:rPr lang="en-US" sz="1200" dirty="0" smtClean="0"/>
              <a:t> efficient</a:t>
            </a:r>
            <a:r>
              <a:rPr lang="en-US" sz="1200"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sz="1200" baseline="0" dirty="0" smtClean="0"/>
          </a:p>
          <a:p>
            <a:r>
              <a:rPr lang="en-US" sz="1200" baseline="0" dirty="0" smtClean="0"/>
              <a:t>The first step toward combining these two methods is to put them in the same mathematical framework. We choose </a:t>
            </a:r>
            <a:r>
              <a:rPr lang="en-US" sz="1200" baseline="0" dirty="0" err="1" smtClean="0"/>
              <a:t>Veach’s</a:t>
            </a:r>
            <a:r>
              <a:rPr lang="en-US" sz="1200" baseline="0" dirty="0" smtClean="0"/>
              <a:t> path integral formulation of light transport, as it has a number of good properties (which Jaroslav discussed) and also because BPT is already naturally defined in this framework.</a:t>
            </a:r>
          </a:p>
          <a:p>
            <a:endParaRPr lang="en-US" sz="1200" baseline="0" dirty="0" smtClean="0"/>
          </a:p>
          <a:p>
            <a:r>
              <a:rPr lang="en-US" sz="1200" baseline="0" dirty="0" smtClean="0"/>
              <a:t>We need two key ingredients: (1) express PM as a sampling technique that constructs light transport paths that connect the light sources to the camera, and (2) derive the probability density function for paths sampled with this technique. This will give us a basis for reasoning about the relative efficiency of BPT and PM. And more importantly, it will lay the ground for combining their corresponding estimators via multiple importance sampling.</a:t>
            </a:r>
            <a:endParaRPr lang="en-US" sz="120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a:t>
            </a:fld>
            <a:endParaRPr lang="bg-BG"/>
          </a:p>
        </p:txBody>
      </p:sp>
    </p:spTree>
    <p:extLst>
      <p:ext uri="{BB962C8B-B14F-4D97-AF65-F5344CB8AC3E}">
        <p14:creationId xmlns:p14="http://schemas.microsoft.com/office/powerpoint/2010/main" val="202445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Let us start by taking a simple length-3 path and see how it can be constructed bidirectionally.</a:t>
            </a:r>
            <a:endParaRPr lang="en-US" sz="1200"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a:t>
            </a:fld>
            <a:endParaRPr lang="bg-BG"/>
          </a:p>
        </p:txBody>
      </p:sp>
    </p:spTree>
    <p:extLst>
      <p:ext uri="{BB962C8B-B14F-4D97-AF65-F5344CB8AC3E}">
        <p14:creationId xmlns:p14="http://schemas.microsoft.com/office/powerpoint/2010/main" val="2022834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first trace one subpath from the camera and another</a:t>
            </a:r>
            <a:r>
              <a:rPr lang="en-US" sz="1200" baseline="0" dirty="0" smtClean="0"/>
              <a:t> one from a light source.</a:t>
            </a:r>
            <a:endParaRPr lang="en-US" sz="1200"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a:t>
            </a:fld>
            <a:endParaRPr lang="bg-BG"/>
          </a:p>
        </p:txBody>
      </p:sp>
    </p:spTree>
    <p:extLst>
      <p:ext uri="{BB962C8B-B14F-4D97-AF65-F5344CB8AC3E}">
        <p14:creationId xmlns:p14="http://schemas.microsoft.com/office/powerpoint/2010/main" val="1653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r>
              <a:rPr lang="en-US" sz="1200" dirty="0" smtClean="0"/>
              <a:t>Now let</a:t>
            </a:r>
            <a:r>
              <a:rPr lang="en-US" sz="1200" baseline="0" dirty="0" smtClean="0"/>
              <a:t>’s see how we complete a full path in BPT and PM. </a:t>
            </a:r>
            <a:endParaRPr lang="en-US" sz="120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a:t>
            </a:fld>
            <a:endParaRPr lang="bg-BG"/>
          </a:p>
        </p:txBody>
      </p:sp>
    </p:spTree>
    <p:extLst>
      <p:ext uri="{BB962C8B-B14F-4D97-AF65-F5344CB8AC3E}">
        <p14:creationId xmlns:p14="http://schemas.microsoft.com/office/powerpoint/2010/main" val="209449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2415555"/>
            <a:ext cx="9144000" cy="2273634"/>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19050" h="12700"/>
              <a:contourClr>
                <a:schemeClr val="bg1">
                  <a:lumMod val="85000"/>
                  <a:lumOff val="15000"/>
                </a:schemeClr>
              </a:contourClr>
            </a:sp3d>
          </a:bodyPr>
          <a:lstStyle>
            <a:lvl1pPr algn="ctr">
              <a:defRPr lang="bg-BG" sz="4200" i="0" u="none" strike="noStrike" cap="none" spc="0" normalizeH="0" baseline="0" dirty="0">
                <a:ln w="6350">
                  <a:noFill/>
                </a:ln>
                <a:effectLst>
                  <a:outerShdw blurRad="50800" dist="38100" dir="2700000" algn="tl" rotWithShape="0">
                    <a:srgbClr val="000000">
                      <a:alpha val="13000"/>
                    </a:srgbClr>
                  </a:outerShdw>
                </a:effectLst>
                <a:uLnTx/>
                <a:uFillTx/>
              </a:defRPr>
            </a:lvl1pPr>
          </a:lstStyle>
          <a:p>
            <a:pPr marR="0" lvl="0" indent="0" algn="ctr" defTabSz="914400" fontAlgn="auto">
              <a:lnSpc>
                <a:spcPct val="100000"/>
              </a:lnSpc>
              <a:spcAft>
                <a:spcPts val="0"/>
              </a:spcAft>
              <a:buClrTx/>
              <a:buSzTx/>
              <a:tabLst/>
            </a:pPr>
            <a:r>
              <a:rPr lang="en-US" dirty="0" smtClean="0"/>
              <a:t>Click to edit Master title style</a:t>
            </a:r>
            <a:endParaRPr lang="bg-BG" dirty="0"/>
          </a:p>
        </p:txBody>
      </p:sp>
      <p:sp>
        <p:nvSpPr>
          <p:cNvPr id="5" name="Text Placeholder 9"/>
          <p:cNvSpPr>
            <a:spLocks noGrp="1"/>
          </p:cNvSpPr>
          <p:nvPr>
            <p:ph type="body" sz="quarter" idx="11" hasCustomPrompt="1"/>
          </p:nvPr>
        </p:nvSpPr>
        <p:spPr>
          <a:xfrm>
            <a:off x="0" y="4876367"/>
            <a:ext cx="9144000" cy="1571636"/>
          </a:xfrm>
          <a:prstGeom prst="rect">
            <a:avLst/>
          </a:prstGeom>
        </p:spPr>
        <p:txBody>
          <a:bodyPr lIns="144000" tIns="0" bIns="0" anchor="ctr" anchorCtr="0">
            <a:noAutofit/>
            <a:scene3d>
              <a:camera prst="orthographicFront"/>
              <a:lightRig rig="threePt" dir="t"/>
            </a:scene3d>
            <a:sp3d extrusionH="57150" contourW="12700">
              <a:bevelT w="12700" h="12700"/>
              <a:contourClr>
                <a:srgbClr val="434343"/>
              </a:contourClr>
            </a:sp3d>
          </a:bodyPr>
          <a:lstStyle>
            <a:lvl1pPr algn="ctr">
              <a:buFontTx/>
              <a:buNone/>
              <a:defRPr kumimoji="0" lang="en-US" sz="3000" b="1" kern="1200" dirty="0" smtClean="0">
                <a:gradFill>
                  <a:gsLst>
                    <a:gs pos="0">
                      <a:schemeClr val="tx1">
                        <a:alpha val="15000"/>
                      </a:schemeClr>
                    </a:gs>
                    <a:gs pos="47000">
                      <a:schemeClr val="tx1"/>
                    </a:gs>
                  </a:gsLst>
                  <a:lin ang="5400000" scaled="0"/>
                </a:gradFill>
                <a:effectLst>
                  <a:outerShdw blurRad="50800" dist="38100" dir="2700000" algn="tl" rotWithShape="0">
                    <a:prstClr val="black">
                      <a:alpha val="17000"/>
                    </a:prstClr>
                  </a:outerShdw>
                </a:effectLst>
                <a:latin typeface="Calibri" pitchFamily="34" charset="0"/>
                <a:ea typeface="+mn-ea"/>
                <a:cs typeface="+mn-cs"/>
              </a:defRPr>
            </a:lvl1pPr>
          </a:lstStyle>
          <a:p>
            <a:pPr lvl="0"/>
            <a:r>
              <a:rPr lang="en-US" dirty="0" smtClean="0"/>
              <a:t>Click to edit subtitle</a:t>
            </a:r>
            <a:endParaRPr lang="bg-BG" dirty="0"/>
          </a:p>
        </p:txBody>
      </p:sp>
    </p:spTree>
    <p:extLst>
      <p:ext uri="{BB962C8B-B14F-4D97-AF65-F5344CB8AC3E}">
        <p14:creationId xmlns:p14="http://schemas.microsoft.com/office/powerpoint/2010/main" val="3884091886"/>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1553850" y="2357430"/>
            <a:ext cx="6036300" cy="1709726"/>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31750" h="19050"/>
              <a:contourClr>
                <a:schemeClr val="bg1">
                  <a:lumMod val="85000"/>
                  <a:lumOff val="15000"/>
                </a:schemeClr>
              </a:contourClr>
            </a:sp3d>
          </a:body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endParaRPr kumimoji="0" lang="bg-BG" sz="6600" b="1" i="0" u="none" strike="noStrike" kern="1200" cap="none" spc="0" normalizeH="0" baseline="0" noProof="0" dirty="0">
              <a:ln w="6350">
                <a:noFill/>
              </a:ln>
              <a:solidFill>
                <a:srgbClr val="FFC000"/>
              </a:solidFill>
              <a:effectLst>
                <a:outerShdw blurRad="50800" dist="38100" dir="2700000" algn="tl" rotWithShape="0">
                  <a:srgbClr val="000000">
                    <a:alpha val="40000"/>
                  </a:srgbClr>
                </a:outerShdw>
              </a:effectLst>
              <a:uLnTx/>
              <a:uFillTx/>
              <a:latin typeface="Calibri" pitchFamily="34" charset="0"/>
              <a:ea typeface="+mj-ea"/>
              <a:cs typeface="+mj-cs"/>
            </a:endParaRPr>
          </a:p>
        </p:txBody>
      </p:sp>
      <p:sp>
        <p:nvSpPr>
          <p:cNvPr id="2" name="TextBox 1"/>
          <p:cNvSpPr txBox="1"/>
          <p:nvPr userDrawn="1"/>
        </p:nvSpPr>
        <p:spPr>
          <a:xfrm>
            <a:off x="2303748" y="4869160"/>
            <a:ext cx="4536504" cy="491582"/>
          </a:xfrm>
          <a:prstGeom prst="rect">
            <a:avLst/>
          </a:prstGeom>
        </p:spPr>
        <p:txBody>
          <a:bodyPr lIns="144000" tIns="0" bIns="0" anchor="ctr" anchorCtr="0">
            <a:noAutofit/>
            <a:scene3d>
              <a:camera prst="orthographicFront"/>
              <a:lightRig rig="threePt" dir="t"/>
            </a:scene3d>
            <a:sp3d extrusionH="57150" contourW="12700">
              <a:bevelT w="12700" h="12700"/>
              <a:contourClr>
                <a:srgbClr val="434343"/>
              </a:contourClr>
            </a:sp3d>
          </a:bodyPr>
          <a:lstStyle>
            <a:lvl1pPr marL="448056" lvl="0" indent="-384048" algn="ctr" eaLnBrk="1" latinLnBrk="0" hangingPunct="1">
              <a:spcBef>
                <a:spcPct val="20000"/>
              </a:spcBef>
              <a:buClr>
                <a:schemeClr val="accent1"/>
              </a:buClr>
              <a:buSzPct val="80000"/>
              <a:buFontTx/>
              <a:buNone/>
              <a:defRPr kumimoji="0" sz="3000" b="1">
                <a:gradFill>
                  <a:gsLst>
                    <a:gs pos="0">
                      <a:schemeClr val="tx1">
                        <a:alpha val="15000"/>
                      </a:schemeClr>
                    </a:gs>
                    <a:gs pos="75000">
                      <a:schemeClr val="tx1"/>
                    </a:gs>
                  </a:gsLst>
                  <a:lin ang="5400000" scaled="0"/>
                </a:gradFill>
                <a:effectLst>
                  <a:outerShdw blurRad="50800" dist="38100" dir="2700000" algn="tl" rotWithShape="0">
                    <a:prstClr val="black">
                      <a:alpha val="67000"/>
                    </a:prstClr>
                  </a:outerShdw>
                </a:effectLst>
                <a:latin typeface="Calibri" pitchFamily="34" charset="0"/>
                <a:cs typeface="+mn-cs"/>
              </a:defRPr>
            </a:lvl1pPr>
            <a:lvl2pPr marL="822960" indent="-285750" eaLnBrk="1" latinLnBrk="0" hangingPunct="1">
              <a:spcBef>
                <a:spcPct val="20000"/>
              </a:spcBef>
              <a:buClr>
                <a:schemeClr val="accent1"/>
              </a:buClr>
              <a:buSzPct val="95000"/>
              <a:buFont typeface="Verdana"/>
              <a:buChar char="›"/>
              <a:defRPr kumimoji="0" sz="2600">
                <a:latin typeface="+mn-lt"/>
                <a:cs typeface="+mn-cs"/>
              </a:defRPr>
            </a:lvl2pPr>
            <a:lvl3pPr marL="1106424" indent="-228600" eaLnBrk="1" latinLnBrk="0" hangingPunct="1">
              <a:spcBef>
                <a:spcPct val="20000"/>
              </a:spcBef>
              <a:buClr>
                <a:schemeClr val="accent1"/>
              </a:buClr>
              <a:buFont typeface="Wingdings 2"/>
              <a:buChar char=""/>
              <a:defRPr kumimoji="0" sz="2400">
                <a:latin typeface="+mn-lt"/>
                <a:cs typeface="+mn-cs"/>
              </a:defRPr>
            </a:lvl3pPr>
            <a:lvl4pPr indent="-210312" eaLnBrk="1" latinLnBrk="0" hangingPunct="1">
              <a:spcBef>
                <a:spcPct val="20000"/>
              </a:spcBef>
              <a:buClr>
                <a:schemeClr val="accent1"/>
              </a:buClr>
              <a:buFont typeface="Wingdings 2"/>
              <a:buChar char=""/>
              <a:defRPr kumimoji="0" sz="2000">
                <a:latin typeface="+mn-lt"/>
                <a:cs typeface="+mn-cs"/>
              </a:defRPr>
            </a:lvl4pPr>
            <a:lvl5pPr marL="1600200" indent="-210312" eaLnBrk="1" latinLnBrk="0" hangingPunct="1">
              <a:spcBef>
                <a:spcPct val="20000"/>
              </a:spcBef>
              <a:buClr>
                <a:schemeClr val="accent1">
                  <a:tint val="75000"/>
                </a:schemeClr>
              </a:buClr>
              <a:buFont typeface="Wingdings 2"/>
              <a:buChar char=""/>
              <a:defRPr kumimoji="0" sz="1900">
                <a:latin typeface="+mn-lt"/>
                <a:cs typeface="+mn-cs"/>
              </a:defRPr>
            </a:lvl5pPr>
            <a:lvl6pPr marL="1828800" indent="-210312">
              <a:spcBef>
                <a:spcPct val="20000"/>
              </a:spcBef>
              <a:buClr>
                <a:schemeClr val="accent1">
                  <a:tint val="75000"/>
                </a:schemeClr>
              </a:buClr>
              <a:buFont typeface="Wingdings 2"/>
              <a:buChar char=""/>
              <a:defRPr kumimoji="0" sz="1800">
                <a:latin typeface="+mn-lt"/>
                <a:cs typeface="+mn-cs"/>
              </a:defRPr>
            </a:lvl6pPr>
            <a:lvl7pPr marL="2084832" indent="-210312">
              <a:spcBef>
                <a:spcPct val="20000"/>
              </a:spcBef>
              <a:buClr>
                <a:schemeClr val="accent1">
                  <a:tint val="75000"/>
                </a:schemeClr>
              </a:buClr>
              <a:buFont typeface="Wingdings 2"/>
              <a:buChar char=""/>
              <a:defRPr kumimoji="0" sz="1600">
                <a:latin typeface="+mn-lt"/>
                <a:cs typeface="+mn-cs"/>
              </a:defRPr>
            </a:lvl7pPr>
            <a:lvl8pPr marL="2286000" indent="-182880">
              <a:spcBef>
                <a:spcPct val="20000"/>
              </a:spcBef>
              <a:buClr>
                <a:schemeClr val="accent1">
                  <a:tint val="75000"/>
                </a:schemeClr>
              </a:buClr>
              <a:buFont typeface="Wingdings 2"/>
              <a:buChar char=""/>
              <a:defRPr kumimoji="0" sz="1600">
                <a:latin typeface="+mn-lt"/>
                <a:cs typeface="+mn-cs"/>
              </a:defRPr>
            </a:lvl8pPr>
            <a:lvl9pPr marL="2514600" indent="-182880">
              <a:spcBef>
                <a:spcPct val="20000"/>
              </a:spcBef>
              <a:buClr>
                <a:schemeClr val="accent1">
                  <a:tint val="75000"/>
                </a:schemeClr>
              </a:buClr>
              <a:buFont typeface="Wingdings 2"/>
              <a:buChar char=""/>
              <a:defRPr kumimoji="0" sz="1600">
                <a:latin typeface="+mn-lt"/>
                <a:cs typeface="+mn-cs"/>
              </a:defRPr>
            </a:lvl9pPr>
          </a:lstStyle>
          <a:p>
            <a:pPr lvl="0"/>
            <a:endParaRPr lang="bg-BG" dirty="0">
              <a:gradFill>
                <a:gsLst>
                  <a:gs pos="0">
                    <a:schemeClr val="tx1">
                      <a:alpha val="15000"/>
                    </a:schemeClr>
                  </a:gs>
                  <a:gs pos="60000">
                    <a:schemeClr val="tx1"/>
                  </a:gs>
                </a:gsLst>
                <a:lin ang="5400000" scaled="0"/>
              </a:gradFill>
              <a:effectLst>
                <a:outerShdw blurRad="50800" dist="38100" dir="2700000" algn="tl" rotWithShape="0">
                  <a:prstClr val="black">
                    <a:alpha val="35000"/>
                  </a:prstClr>
                </a:outerShdw>
              </a:effectLst>
            </a:endParaRPr>
          </a:p>
        </p:txBody>
      </p:sp>
    </p:spTree>
    <p:extLst>
      <p:ext uri="{BB962C8B-B14F-4D97-AF65-F5344CB8AC3E}">
        <p14:creationId xmlns:p14="http://schemas.microsoft.com/office/powerpoint/2010/main" val="27992377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341745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44000" tIns="0" bIns="0" anchor="ctr" anchorCtr="0">
            <a:noAutofit/>
            <a:scene3d>
              <a:camera prst="orthographicFront"/>
              <a:lightRig rig="threePt" dir="t"/>
            </a:scene3d>
            <a:sp3d contourW="12700">
              <a:contourClr>
                <a:srgbClr val="434343"/>
              </a:contourClr>
            </a:sp3d>
          </a:bodyPr>
          <a:lstStyle>
            <a:lvl1pPr marL="64008" indent="0">
              <a:buNone/>
              <a:defRPr lang="bg-BG" b="1" dirty="0">
                <a:ln>
                  <a:solidFill>
                    <a:schemeClr val="bg1">
                      <a:alpha val="75000"/>
                    </a:schemeClr>
                  </a:solidFill>
                </a:ln>
                <a:solidFill>
                  <a:schemeClr val="tx1">
                    <a:lumMod val="95000"/>
                  </a:schemeClr>
                </a:solidFill>
                <a:effectLst>
                  <a:outerShdw blurRad="50800" dist="38100" dir="2700000" algn="tl" rotWithShape="0">
                    <a:prstClr val="black">
                      <a:alpha val="34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427261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13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c">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4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3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a:xfrm>
            <a:off x="0" y="0"/>
            <a:ext cx="7524750" cy="609600"/>
          </a:xfrm>
          <a:prstGeom prst="rect">
            <a:avLst/>
          </a:prstGeom>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312001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 name="Picture 2" descr="D:\Dropbox\Presentations\SIGGRAPH 2014\Logos\Logo-master.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29940" y="548680"/>
            <a:ext cx="2484120" cy="129919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724377"/>
      </p:ext>
    </p:extLst>
  </p:cSld>
  <p:clrMap bg1="dk1" tx1="lt1" bg2="dk2" tx2="lt2" accent1="accent1" accent2="accent2" accent3="accent3" accent4="accent4" accent5="accent5" accent6="accent6" hlink="hlink" folHlink="folHlink"/>
  <p:sldLayoutIdLst>
    <p:sldLayoutId id="2147483738" r:id="rId1"/>
    <p:sldLayoutId id="2147483739" r:id="rId2"/>
  </p:sldLayoutIdLs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2" y="0"/>
            <a:ext cx="9144000" cy="1044484"/>
          </a:xfrm>
          <a:prstGeom prst="rect">
            <a:avLst/>
          </a:prstGeom>
          <a:gradFill>
            <a:gsLst>
              <a:gs pos="0">
                <a:schemeClr val="tx1">
                  <a:alpha val="10000"/>
                </a:schemeClr>
              </a:gs>
              <a:gs pos="31000">
                <a:schemeClr val="tx1">
                  <a:alpha val="0"/>
                </a:schemeClr>
              </a:gs>
              <a:gs pos="60000">
                <a:schemeClr val="tx1">
                  <a:alpha val="8000"/>
                </a:schemeClr>
              </a:gs>
              <a:gs pos="61000">
                <a:schemeClr val="tx1">
                  <a:alpha val="13000"/>
                </a:schemeClr>
              </a:gs>
              <a:gs pos="100000">
                <a:schemeClr val="tx1">
                  <a:alpha val="0"/>
                </a:schemeClr>
              </a:gs>
            </a:gsLst>
            <a:lin ang="5400000" scaled="0"/>
          </a:gradFill>
          <a:ln>
            <a:noFill/>
          </a:ln>
          <a:effectLst>
            <a:outerShdw blurRad="139700" dist="50800" dir="540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0" name="Title Placeholder 19"/>
          <p:cNvSpPr>
            <a:spLocks noGrp="1"/>
          </p:cNvSpPr>
          <p:nvPr>
            <p:ph type="title"/>
          </p:nvPr>
        </p:nvSpPr>
        <p:spPr>
          <a:xfrm>
            <a:off x="0" y="0"/>
            <a:ext cx="7524750" cy="609600"/>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19050" h="12700"/>
              <a:contourClr>
                <a:schemeClr val="bg1">
                  <a:lumMod val="85000"/>
                  <a:lumOff val="15000"/>
                </a:schemeClr>
              </a:contourClr>
            </a:sp3d>
          </a:bodyPr>
          <a:lstStyle/>
          <a:p>
            <a:pPr lvl="0" fontAlgn="base">
              <a:spcAft>
                <a:spcPct val="0"/>
              </a:spcAft>
            </a:pPr>
            <a:r>
              <a:rPr lang="en-US" dirty="0" smtClean="0"/>
              <a:t>Click to edit title</a:t>
            </a:r>
            <a:endParaRPr lang="bg-BG" dirty="0"/>
          </a:p>
        </p:txBody>
      </p:sp>
      <p:pic>
        <p:nvPicPr>
          <p:cNvPr id="12290" name="Picture 2" descr="D:\Dropbox\Presentations\SIGGRAPH 2014\Logos\Logo-smal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25403" y="25827"/>
            <a:ext cx="1592547" cy="5733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8510"/>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7"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lang="bg-BG" sz="3600" b="1" kern="1200" dirty="0">
          <a:ln w="6350">
            <a:noFill/>
          </a:ln>
          <a:solidFill>
            <a:srgbClr val="FFC000"/>
          </a:solidFill>
          <a:effectLst>
            <a:outerShdw blurRad="50800" dist="38100" dir="2700000" algn="tl" rotWithShape="0">
              <a:srgbClr val="000000">
                <a:alpha val="3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22529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8" r:id="rId3"/>
  </p:sldLayoutIdLs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10.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1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10.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png"/><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0.png"/><Relationship Id="rId10" Type="http://schemas.openxmlformats.org/officeDocument/2006/relationships/image" Target="../media/image170.png"/><Relationship Id="rId4" Type="http://schemas.openxmlformats.org/officeDocument/2006/relationships/image" Target="../media/image110.png"/><Relationship Id="rId9" Type="http://schemas.openxmlformats.org/officeDocument/2006/relationships/image" Target="../media/image160.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5.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3.xml"/><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90.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_rels/slide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_rels/slide9.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552" y="2541113"/>
            <a:ext cx="8064896" cy="1708215"/>
          </a:xfrm>
        </p:spPr>
        <p:txBody>
          <a:bodyPr/>
          <a:lstStyle/>
          <a:p>
            <a:r>
              <a:rPr lang="en-US" dirty="0" smtClean="0"/>
              <a:t>Combining Photon Mapping and Bidirectional Path Tracing</a:t>
            </a:r>
            <a:endParaRPr lang="en-US" sz="2800" i="1" dirty="0"/>
          </a:p>
        </p:txBody>
      </p:sp>
      <p:sp>
        <p:nvSpPr>
          <p:cNvPr id="7" name="Text Placeholder 6"/>
          <p:cNvSpPr>
            <a:spLocks noGrp="1"/>
          </p:cNvSpPr>
          <p:nvPr>
            <p:ph type="body" sz="quarter" idx="11"/>
          </p:nvPr>
        </p:nvSpPr>
        <p:spPr>
          <a:xfrm>
            <a:off x="0" y="4733853"/>
            <a:ext cx="9144000" cy="1180794"/>
          </a:xfrm>
        </p:spPr>
        <p:txBody>
          <a:bodyPr/>
          <a:lstStyle/>
          <a:p>
            <a:r>
              <a:rPr lang="en-US" sz="3200" dirty="0" smtClean="0"/>
              <a:t>Iliyan Georgiev</a:t>
            </a:r>
          </a:p>
          <a:p>
            <a:endParaRPr lang="en-US" sz="2400" dirty="0" smtClean="0"/>
          </a:p>
        </p:txBody>
      </p:sp>
      <p:pic>
        <p:nvPicPr>
          <p:cNvPr id="11266" name="Picture 2" descr="D:\Dropbox\Presentations\SIGGRAPH 2014\VCM\Logos\SALogo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6183702"/>
            <a:ext cx="1900808" cy="37125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11267" name="Picture 3" descr="D:\Dropbox\Presentations\SIGGRAPH 2014\VCM\Logos\Ud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6050272"/>
            <a:ext cx="1591301" cy="63811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92637"/>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75368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dirty="0"/>
          </a:p>
        </p:txBody>
      </p:sp>
      <p:sp>
        <p:nvSpPr>
          <p:cNvPr id="72" name="Rectangle 71"/>
          <p:cNvSpPr/>
          <p:nvPr/>
        </p:nvSpPr>
        <p:spPr>
          <a:xfrm>
            <a:off x="575117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dirty="0"/>
              <a:t>Bidirectional MC path sampling</a:t>
            </a:r>
            <a:endParaRPr lang="en-GB" dirty="0"/>
          </a:p>
        </p:txBody>
      </p:sp>
      <p:sp>
        <p:nvSpPr>
          <p:cNvPr id="43" name="Rectangle 42"/>
          <p:cNvSpPr/>
          <p:nvPr/>
        </p:nvSpPr>
        <p:spPr>
          <a:xfrm>
            <a:off x="26466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126215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3673907"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3"/>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853275"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4"/>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4902"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33416"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6"/>
                <a:stretch>
                  <a:fillRect b="-10769"/>
                </a:stretch>
              </a:blipFill>
            </p:spPr>
            <p:txBody>
              <a:bodyPr/>
              <a:lstStyle/>
              <a:p>
                <a:r>
                  <a:rPr lang="en-US">
                    <a:noFill/>
                  </a:rPr>
                  <a:t> </a:t>
                </a:r>
              </a:p>
            </p:txBody>
          </p:sp>
        </mc:Fallback>
      </mc:AlternateContent>
      <p:sp>
        <p:nvSpPr>
          <p:cNvPr id="73" name="Rectangle 72"/>
          <p:cNvSpPr/>
          <p:nvPr/>
        </p:nvSpPr>
        <p:spPr>
          <a:xfrm>
            <a:off x="695295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80"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Rectangle 82"/>
                <p:cNvSpPr/>
                <p:nvPr/>
              </p:nvSpPr>
              <p:spPr>
                <a:xfrm>
                  <a:off x="8125257"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a:stretch>
                    <a:fillRect b="-10606"/>
                  </a:stretch>
                </a:blipFill>
              </p:spPr>
              <p:txBody>
                <a:bodyPr/>
                <a:lstStyle/>
                <a:p>
                  <a:r>
                    <a:rPr lang="en-US">
                      <a:noFill/>
                    </a:rPr>
                    <a:t> </a:t>
                  </a:r>
                </a:p>
              </p:txBody>
            </p:sp>
          </mc:Fallback>
        </mc:AlternateContent>
      </p:grpSp>
      <p:sp>
        <p:nvSpPr>
          <p:cNvPr id="68" name="TextBox 67"/>
          <p:cNvSpPr txBox="1"/>
          <p:nvPr/>
        </p:nvSpPr>
        <p:spPr>
          <a:xfrm>
            <a:off x="264666" y="5264160"/>
            <a:ext cx="4157884" cy="461665"/>
          </a:xfrm>
          <a:prstGeom prst="rect">
            <a:avLst/>
          </a:prstGeom>
          <a:solidFill>
            <a:schemeClr val="tx1">
              <a:alpha val="20000"/>
            </a:schemeClr>
          </a:solidFill>
        </p:spPr>
        <p:txBody>
          <a:bodyPr wrap="square" rtlCol="0">
            <a:spAutoFit/>
          </a:bodyPr>
          <a:lstStyle/>
          <a:p>
            <a:pPr algn="ctr"/>
            <a:r>
              <a:rPr lang="en-US" sz="2400" dirty="0">
                <a:effectLst>
                  <a:outerShdw blurRad="50800" dist="38100" dir="2700000" algn="tl" rotWithShape="0">
                    <a:prstClr val="black"/>
                  </a:outerShdw>
                </a:effectLst>
                <a:latin typeface="+mn-lt"/>
              </a:rPr>
              <a:t>Bidirectional path tracing</a:t>
            </a:r>
          </a:p>
        </p:txBody>
      </p:sp>
      <p:sp>
        <p:nvSpPr>
          <p:cNvPr id="92" name="Oval 91"/>
          <p:cNvSpPr/>
          <p:nvPr/>
        </p:nvSpPr>
        <p:spPr>
          <a:xfrm>
            <a:off x="5831763" y="4559107"/>
            <a:ext cx="890076" cy="27122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928786" y="2802602"/>
            <a:ext cx="511999" cy="417345"/>
            <a:chOff x="4891116" y="3127681"/>
            <a:chExt cx="511999" cy="417345"/>
          </a:xfrm>
        </p:grpSpPr>
        <mc:AlternateContent xmlns:mc="http://schemas.openxmlformats.org/markup-compatibility/2006" xmlns:a14="http://schemas.microsoft.com/office/drawing/2010/main">
          <mc:Choice Requires="a14">
            <p:sp>
              <p:nvSpPr>
                <p:cNvPr id="86" name="Rectangle 85"/>
                <p:cNvSpPr/>
                <p:nvPr/>
              </p:nvSpPr>
              <p:spPr>
                <a:xfrm>
                  <a:off x="4891116"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0"/>
                  <a:stretch>
                    <a:fillRect b="-10769"/>
                  </a:stretch>
                </a:blipFill>
              </p:spPr>
              <p:txBody>
                <a:bodyPr/>
                <a:lstStyle/>
                <a:p>
                  <a:r>
                    <a:rPr lang="en-US">
                      <a:noFill/>
                    </a:rPr>
                    <a:t> </a:t>
                  </a:r>
                </a:p>
              </p:txBody>
            </p:sp>
          </mc:Fallback>
        </mc:AlternateContent>
        <p:sp>
          <p:nvSpPr>
            <p:cNvPr id="79" name="Oval 78"/>
            <p:cNvSpPr/>
            <p:nvPr/>
          </p:nvSpPr>
          <p:spPr>
            <a:xfrm>
              <a:off x="5229038"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0" name="Group 99"/>
          <p:cNvGrpSpPr/>
          <p:nvPr/>
        </p:nvGrpSpPr>
        <p:grpSpPr>
          <a:xfrm>
            <a:off x="7342295" y="1772816"/>
            <a:ext cx="495713" cy="557764"/>
            <a:chOff x="7304625" y="2097895"/>
            <a:chExt cx="495713" cy="557764"/>
          </a:xfrm>
        </p:grpSpPr>
        <mc:AlternateContent xmlns:mc="http://schemas.openxmlformats.org/markup-compatibility/2006" xmlns:a14="http://schemas.microsoft.com/office/drawing/2010/main">
          <mc:Choice Requires="a14">
            <p:sp>
              <p:nvSpPr>
                <p:cNvPr id="84" name="Rectangle 83"/>
                <p:cNvSpPr/>
                <p:nvPr/>
              </p:nvSpPr>
              <p:spPr>
                <a:xfrm>
                  <a:off x="7304625"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1"/>
                  <a:stretch>
                    <a:fillRect b="-9231"/>
                  </a:stretch>
                </a:blipFill>
              </p:spPr>
              <p:txBody>
                <a:bodyPr/>
                <a:lstStyle/>
                <a:p>
                  <a:r>
                    <a:rPr lang="en-US">
                      <a:noFill/>
                    </a:rPr>
                    <a:t> </a:t>
                  </a:r>
                </a:p>
              </p:txBody>
            </p:sp>
          </mc:Fallback>
        </mc:AlternateContent>
        <p:sp>
          <p:nvSpPr>
            <p:cNvPr id="81" name="Oval 80"/>
            <p:cNvSpPr/>
            <p:nvPr/>
          </p:nvSpPr>
          <p:spPr>
            <a:xfrm>
              <a:off x="7375092"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3" name="Group 102"/>
          <p:cNvGrpSpPr/>
          <p:nvPr/>
        </p:nvGrpSpPr>
        <p:grpSpPr>
          <a:xfrm>
            <a:off x="5973922" y="4629901"/>
            <a:ext cx="501676" cy="494719"/>
            <a:chOff x="5936252" y="4954980"/>
            <a:chExt cx="501676" cy="494719"/>
          </a:xfrm>
        </p:grpSpPr>
        <mc:AlternateContent xmlns:mc="http://schemas.openxmlformats.org/markup-compatibility/2006" xmlns:a14="http://schemas.microsoft.com/office/drawing/2010/main">
          <mc:Choice Requires="a14">
            <p:sp>
              <p:nvSpPr>
                <p:cNvPr id="85" name="Rectangle 84"/>
                <p:cNvSpPr/>
                <p:nvPr/>
              </p:nvSpPr>
              <p:spPr>
                <a:xfrm>
                  <a:off x="5936252"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2"/>
                  <a:stretch>
                    <a:fillRect b="-9091"/>
                  </a:stretch>
                </a:blipFill>
              </p:spPr>
              <p:txBody>
                <a:bodyPr/>
                <a:lstStyle/>
                <a:p>
                  <a:r>
                    <a:rPr lang="en-US">
                      <a:noFill/>
                    </a:rPr>
                    <a:t> </a:t>
                  </a:r>
                </a:p>
              </p:txBody>
            </p:sp>
          </mc:Fallback>
        </mc:AlternateContent>
        <p:sp>
          <p:nvSpPr>
            <p:cNvPr id="82" name="Oval 81"/>
            <p:cNvSpPr/>
            <p:nvPr/>
          </p:nvSpPr>
          <p:spPr>
            <a:xfrm>
              <a:off x="6173310"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10" name="Group 109"/>
          <p:cNvGrpSpPr/>
          <p:nvPr/>
        </p:nvGrpSpPr>
        <p:grpSpPr>
          <a:xfrm>
            <a:off x="5832674" y="4247279"/>
            <a:ext cx="444130" cy="449535"/>
            <a:chOff x="5795004" y="4572358"/>
            <a:chExt cx="444130" cy="449535"/>
          </a:xfrm>
        </p:grpSpPr>
        <mc:AlternateContent xmlns:mc="http://schemas.openxmlformats.org/markup-compatibility/2006" xmlns:a14="http://schemas.microsoft.com/office/drawing/2010/main">
          <mc:Choice Requires="a14">
            <p:sp>
              <p:nvSpPr>
                <p:cNvPr id="108" name="Rectangle 107"/>
                <p:cNvSpPr/>
                <p:nvPr/>
              </p:nvSpPr>
              <p:spPr>
                <a:xfrm>
                  <a:off x="5796736" y="4572358"/>
                  <a:ext cx="3826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effectLst>
                              <a:outerShdw blurRad="38100" dist="25400" dir="2700000" algn="tl">
                                <a:srgbClr val="000000"/>
                              </a:outerShdw>
                            </a:effectLst>
                            <a:latin typeface="Cambria Math"/>
                          </a:rPr>
                          <m:t>𝑟</m:t>
                        </m:r>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3"/>
                  <a:stretch>
                    <a:fillRect/>
                  </a:stretch>
                </a:blipFill>
              </p:spPr>
              <p:txBody>
                <a:bodyPr/>
                <a:lstStyle/>
                <a:p>
                  <a:r>
                    <a:rPr lang="en-US">
                      <a:noFill/>
                    </a:rPr>
                    <a:t> </a:t>
                  </a:r>
                </a:p>
              </p:txBody>
            </p:sp>
          </mc:Fallback>
        </mc:AlternateContent>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p:sp>
        <p:nvSpPr>
          <p:cNvPr id="93" name="Vertex connection"/>
          <p:cNvSpPr txBox="1"/>
          <p:nvPr/>
        </p:nvSpPr>
        <p:spPr>
          <a:xfrm>
            <a:off x="264666" y="5264158"/>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 connection</a:t>
            </a:r>
            <a:endParaRPr lang="en-US" sz="2400" dirty="0">
              <a:effectLst>
                <a:outerShdw blurRad="50800" dist="38100" dir="2700000" algn="tl" rotWithShape="0">
                  <a:prstClr val="black"/>
                </a:outerShdw>
              </a:effectLst>
              <a:latin typeface="+mn-lt"/>
            </a:endParaRPr>
          </a:p>
        </p:txBody>
      </p:sp>
      <p:grpSp>
        <p:nvGrpSpPr>
          <p:cNvPr id="98" name="Group 97"/>
          <p:cNvGrpSpPr/>
          <p:nvPr/>
        </p:nvGrpSpPr>
        <p:grpSpPr>
          <a:xfrm>
            <a:off x="172483" y="970959"/>
            <a:ext cx="1222357" cy="495172"/>
            <a:chOff x="611560" y="1244064"/>
            <a:chExt cx="1222357" cy="495172"/>
          </a:xfrm>
        </p:grpSpPr>
        <p:sp>
          <p:nvSpPr>
            <p:cNvPr id="104" name="Oval 103"/>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TextBox 106"/>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112" name="TextBox 111"/>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grpSp>
        <p:nvGrpSpPr>
          <p:cNvPr id="2" name="Group 1"/>
          <p:cNvGrpSpPr/>
          <p:nvPr/>
        </p:nvGrpSpPr>
        <p:grpSpPr>
          <a:xfrm>
            <a:off x="264666" y="5798914"/>
            <a:ext cx="4157884" cy="652353"/>
            <a:chOff x="264666" y="5798914"/>
            <a:chExt cx="4157884" cy="652353"/>
          </a:xfrm>
        </p:grpSpPr>
        <p:sp>
          <p:nvSpPr>
            <p:cNvPr id="113" name="TextBox 112"/>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14" name="PDF VC"/>
                <p:cNvSpPr/>
                <p:nvPr/>
              </p:nvSpPr>
              <p:spPr>
                <a:xfrm>
                  <a:off x="995135" y="5817755"/>
                  <a:ext cx="262680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4" name="PDF VC"/>
                <p:cNvSpPr>
                  <a:spLocks noRot="1" noChangeAspect="1" noMove="1" noResize="1" noEditPoints="1" noAdjustHandles="1" noChangeArrowheads="1" noChangeShapeType="1" noTextEdit="1"/>
                </p:cNvSpPr>
                <p:nvPr/>
              </p:nvSpPr>
              <p:spPr>
                <a:xfrm>
                  <a:off x="995135" y="5817755"/>
                  <a:ext cx="2626809" cy="584775"/>
                </a:xfrm>
                <a:prstGeom prst="rect">
                  <a:avLst/>
                </a:prstGeom>
                <a:blipFill rotWithShape="1">
                  <a:blip r:embed="rId14"/>
                  <a:stretch>
                    <a:fillRect b="-10417"/>
                  </a:stretch>
                </a:blipFill>
              </p:spPr>
              <p:txBody>
                <a:bodyPr/>
                <a:lstStyle/>
                <a:p>
                  <a:r>
                    <a:rPr lang="en-US">
                      <a:noFill/>
                    </a:rPr>
                    <a:t> </a:t>
                  </a:r>
                </a:p>
              </p:txBody>
            </p:sp>
          </mc:Fallback>
        </mc:AlternateContent>
      </p:grpSp>
      <p:grpSp>
        <p:nvGrpSpPr>
          <p:cNvPr id="3" name="Group 2"/>
          <p:cNvGrpSpPr/>
          <p:nvPr/>
        </p:nvGrpSpPr>
        <p:grpSpPr>
          <a:xfrm>
            <a:off x="4753686" y="5798914"/>
            <a:ext cx="4157884" cy="652353"/>
            <a:chOff x="4753686" y="5798914"/>
            <a:chExt cx="4157884" cy="652353"/>
          </a:xfrm>
        </p:grpSpPr>
        <p:sp>
          <p:nvSpPr>
            <p:cNvPr id="115" name="TextBox 114"/>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17" name="PDF VM 3"/>
                <p:cNvSpPr/>
                <p:nvPr/>
              </p:nvSpPr>
              <p:spPr>
                <a:xfrm>
                  <a:off x="4796427" y="5819009"/>
                  <a:ext cx="3529812"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𝑃𝑀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117" name="PDF VM 3"/>
                <p:cNvSpPr>
                  <a:spLocks noRot="1" noChangeAspect="1" noMove="1" noResize="1" noEditPoints="1" noAdjustHandles="1" noChangeArrowheads="1" noChangeShapeType="1" noTextEdit="1"/>
                </p:cNvSpPr>
                <p:nvPr/>
              </p:nvSpPr>
              <p:spPr>
                <a:xfrm>
                  <a:off x="4796427" y="5819009"/>
                  <a:ext cx="3529812" cy="584775"/>
                </a:xfrm>
                <a:prstGeom prst="rect">
                  <a:avLst/>
                </a:prstGeom>
                <a:blipFill rotWithShape="1">
                  <a:blip r:embed="rId15"/>
                  <a:stretch>
                    <a:fillRect b="-10526"/>
                  </a:stretch>
                </a:blipFill>
              </p:spPr>
              <p:txBody>
                <a:bodyPr/>
                <a:lstStyle/>
                <a:p>
                  <a:r>
                    <a:rPr lang="en-US">
                      <a:noFill/>
                    </a:rPr>
                    <a:t> </a:t>
                  </a:r>
                </a:p>
              </p:txBody>
            </p:sp>
          </mc:Fallback>
        </mc:AlternateContent>
      </p:grpSp>
      <p:grpSp>
        <p:nvGrpSpPr>
          <p:cNvPr id="6" name="Group 5"/>
          <p:cNvGrpSpPr/>
          <p:nvPr/>
        </p:nvGrpSpPr>
        <p:grpSpPr>
          <a:xfrm>
            <a:off x="6376744" y="4629615"/>
            <a:ext cx="1240452" cy="497919"/>
            <a:chOff x="6376744" y="4629615"/>
            <a:chExt cx="1240452" cy="497919"/>
          </a:xfrm>
        </p:grpSpPr>
        <p:grpSp>
          <p:nvGrpSpPr>
            <p:cNvPr id="101"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5" name="Rectangle 94"/>
                  <p:cNvSpPr/>
                  <p:nvPr/>
                </p:nvSpPr>
                <p:spPr>
                  <a:xfrm>
                    <a:off x="633907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a:stretch>
                      <a:fillRect b="-10606"/>
                    </a:stretch>
                  </a:blipFill>
                </p:spPr>
                <p:txBody>
                  <a:bodyPr/>
                  <a:lstStyle/>
                  <a:p>
                    <a:r>
                      <a:rPr lang="en-US">
                        <a:noFill/>
                      </a:rPr>
                      <a:t> </a:t>
                    </a:r>
                  </a:p>
                </p:txBody>
              </p:sp>
            </mc:Fallback>
          </mc:AlternateContent>
        </p:grpSp>
        <p:sp>
          <p:nvSpPr>
            <p:cNvPr id="4" name="TextBox 3"/>
            <p:cNvSpPr txBox="1"/>
            <p:nvPr/>
          </p:nvSpPr>
          <p:spPr>
            <a:xfrm>
              <a:off x="6708357" y="4788980"/>
              <a:ext cx="908839" cy="338554"/>
            </a:xfrm>
            <a:prstGeom prst="rect">
              <a:avLst/>
            </a:prstGeom>
            <a:noFill/>
          </p:spPr>
          <p:txBody>
            <a:bodyPr wrap="none" rtlCol="0">
              <a:spAutoFit/>
            </a:bodyPr>
            <a:lstStyle/>
            <a:p>
              <a:r>
                <a:rPr lang="en-US" sz="1400" dirty="0" smtClean="0">
                  <a:latin typeface="+mj-lt"/>
                </a:rPr>
                <a:t>(</a:t>
              </a:r>
              <a:r>
                <a:rPr lang="en-US" sz="1600" dirty="0">
                  <a:effectLst>
                    <a:outerShdw blurRad="38100" dist="25400" dir="2700000" algn="tl">
                      <a:srgbClr val="000000"/>
                    </a:outerShdw>
                  </a:effectLst>
                  <a:latin typeface="+mj-lt"/>
                </a:rPr>
                <a:t>photon</a:t>
              </a:r>
              <a:r>
                <a:rPr lang="en-US" sz="1400" dirty="0" smtClean="0">
                  <a:latin typeface="+mj-lt"/>
                </a:rPr>
                <a:t>)</a:t>
              </a:r>
              <a:endParaRPr lang="en-US" sz="1400" dirty="0">
                <a:latin typeface="+mj-lt"/>
              </a:endParaRPr>
            </a:p>
          </p:txBody>
        </p:sp>
      </p:grpSp>
    </p:spTree>
    <p:extLst>
      <p:ext uri="{BB962C8B-B14F-4D97-AF65-F5344CB8AC3E}">
        <p14:creationId xmlns:p14="http://schemas.microsoft.com/office/powerpoint/2010/main" val="1834762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xit" presetSubtype="0" fill="hold" grpId="0" nodeType="withEffect">
                                  <p:stCondLst>
                                    <p:cond delay="0"/>
                                  </p:stCondLst>
                                  <p:childTnLst>
                                    <p:animEffect transition="out" filter="fade">
                                      <p:cBhvr>
                                        <p:cTn id="9" dur="500"/>
                                        <p:tgtEl>
                                          <p:spTgt spid="68"/>
                                        </p:tgtEl>
                                      </p:cBhvr>
                                    </p:animEffect>
                                    <p:set>
                                      <p:cBhvr>
                                        <p:cTn id="10" dur="1" fill="hold">
                                          <p:stCondLst>
                                            <p:cond delay="499"/>
                                          </p:stCondLst>
                                        </p:cTn>
                                        <p:tgtEl>
                                          <p:spTgt spid="6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wipe(up)">
                                      <p:cBhvr>
                                        <p:cTn id="18" dur="1000"/>
                                        <p:tgtEl>
                                          <p:spTgt spid="77"/>
                                        </p:tgtEl>
                                      </p:cBhvr>
                                    </p:animEffect>
                                  </p:childTnLst>
                                </p:cTn>
                              </p:par>
                            </p:childTnLst>
                          </p:cTn>
                        </p:par>
                        <p:par>
                          <p:cTn id="19" fill="hold">
                            <p:stCondLst>
                              <p:cond delay="1000"/>
                            </p:stCondLst>
                            <p:childTnLst>
                              <p:par>
                                <p:cTn id="20" presetID="20" presetClass="entr" presetSubtype="0" fill="hold" grpId="0" nodeType="afterEffect">
                                  <p:stCondLst>
                                    <p:cond delay="500"/>
                                  </p:stCondLst>
                                  <p:childTnLst>
                                    <p:set>
                                      <p:cBhvr>
                                        <p:cTn id="21" dur="1" fill="hold">
                                          <p:stCondLst>
                                            <p:cond delay="0"/>
                                          </p:stCondLst>
                                        </p:cTn>
                                        <p:tgtEl>
                                          <p:spTgt spid="92"/>
                                        </p:tgtEl>
                                        <p:attrNameLst>
                                          <p:attrName>style.visibility</p:attrName>
                                        </p:attrNameLst>
                                      </p:cBhvr>
                                      <p:to>
                                        <p:strVal val="visible"/>
                                      </p:to>
                                    </p:set>
                                    <p:animEffect transition="in" filter="wedge">
                                      <p:cBhvr>
                                        <p:cTn id="22" dur="1000"/>
                                        <p:tgtEl>
                                          <p:spTgt spid="92"/>
                                        </p:tgtEl>
                                      </p:cBhvr>
                                    </p:animEffect>
                                  </p:childTnLst>
                                </p:cTn>
                              </p:par>
                              <p:par>
                                <p:cTn id="23" presetID="10" presetClass="entr" presetSubtype="0" fill="hold" nodeType="withEffect">
                                  <p:stCondLst>
                                    <p:cond delay="50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700"/>
                                        <p:tgtEl>
                                          <p:spTgt spid="110"/>
                                        </p:tgtEl>
                                      </p:cBhvr>
                                    </p:animEffect>
                                  </p:childTnLst>
                                </p:cTn>
                              </p:par>
                              <p:par>
                                <p:cTn id="26" presetID="10" presetClass="entr" presetSubtype="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ertex connection"/>
          <p:cNvSpPr txBox="1"/>
          <p:nvPr/>
        </p:nvSpPr>
        <p:spPr>
          <a:xfrm>
            <a:off x="264666" y="5264158"/>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 connection</a:t>
            </a:r>
            <a:endParaRPr lang="en-US" sz="2400" dirty="0">
              <a:effectLst>
                <a:outerShdw blurRad="50800" dist="38100" dir="2700000" algn="tl" rotWithShape="0">
                  <a:prstClr val="black"/>
                </a:outerShdw>
              </a:effectLst>
              <a:latin typeface="+mn-lt"/>
            </a:endParaRPr>
          </a:p>
        </p:txBody>
      </p:sp>
      <p:sp>
        <p:nvSpPr>
          <p:cNvPr id="123" name="Vertex connection"/>
          <p:cNvSpPr txBox="1"/>
          <p:nvPr/>
        </p:nvSpPr>
        <p:spPr>
          <a:xfrm>
            <a:off x="264666" y="5264158"/>
            <a:ext cx="4157884" cy="461665"/>
          </a:xfrm>
          <a:prstGeom prst="rect">
            <a:avLst/>
          </a:prstGeom>
          <a:solidFill>
            <a:schemeClr val="tx1">
              <a:alpha val="20000"/>
            </a:schemeClr>
          </a:solidFill>
        </p:spPr>
        <p:txBody>
          <a:bodyPr wrap="square" rtlCol="0">
            <a:spAutoFit/>
          </a:bodyPr>
          <a:lstStyle/>
          <a:p>
            <a:pPr algn="ctr"/>
            <a:r>
              <a:rPr lang="en-US" sz="2400" dirty="0" smtClean="0">
                <a:solidFill>
                  <a:srgbClr val="FFC000"/>
                </a:solidFill>
                <a:effectLst>
                  <a:outerShdw blurRad="50800" dist="38100" dir="2700000" algn="tl" rotWithShape="0">
                    <a:prstClr val="black"/>
                  </a:outerShdw>
                </a:effectLst>
                <a:latin typeface="+mn-lt"/>
              </a:rPr>
              <a:t>Extended vertex connection</a:t>
            </a:r>
            <a:endParaRPr lang="en-US" sz="2400" dirty="0">
              <a:solidFill>
                <a:srgbClr val="FFC000"/>
              </a:solidFill>
              <a:effectLst>
                <a:outerShdw blurRad="50800" dist="38100" dir="2700000" algn="tl" rotWithShape="0">
                  <a:prstClr val="black"/>
                </a:outerShdw>
              </a:effectLst>
              <a:latin typeface="+mn-lt"/>
            </a:endParaRPr>
          </a:p>
        </p:txBody>
      </p:sp>
      <p:sp>
        <p:nvSpPr>
          <p:cNvPr id="121" name="TextBox 120"/>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22" name="PDF VC"/>
              <p:cNvSpPr/>
              <p:nvPr/>
            </p:nvSpPr>
            <p:spPr>
              <a:xfrm>
                <a:off x="995135" y="5817755"/>
                <a:ext cx="262680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22" name="PDF VC"/>
              <p:cNvSpPr>
                <a:spLocks noRot="1" noChangeAspect="1" noMove="1" noResize="1" noEditPoints="1" noAdjustHandles="1" noChangeArrowheads="1" noChangeShapeType="1" noTextEdit="1"/>
              </p:cNvSpPr>
              <p:nvPr/>
            </p:nvSpPr>
            <p:spPr>
              <a:xfrm>
                <a:off x="995135" y="5817755"/>
                <a:ext cx="2626809" cy="584775"/>
              </a:xfrm>
              <a:prstGeom prst="rect">
                <a:avLst/>
              </a:prstGeom>
              <a:blipFill rotWithShape="1">
                <a:blip r:embed="rId3"/>
                <a:stretch>
                  <a:fillRect b="-10417"/>
                </a:stretch>
              </a:blipFill>
            </p:spPr>
            <p:txBody>
              <a:bodyPr/>
              <a:lstStyle/>
              <a:p>
                <a:r>
                  <a:rPr lang="en-US">
                    <a:noFill/>
                  </a:rPr>
                  <a:t> </a:t>
                </a:r>
              </a:p>
            </p:txBody>
          </p:sp>
        </mc:Fallback>
      </mc:AlternateContent>
      <p:sp>
        <p:nvSpPr>
          <p:cNvPr id="94" name="TextBox 93"/>
          <p:cNvSpPr txBox="1"/>
          <p:nvPr/>
        </p:nvSpPr>
        <p:spPr>
          <a:xfrm>
            <a:off x="475368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dirty="0"/>
              <a:t>Extended path space </a:t>
            </a:r>
            <a:r>
              <a:rPr lang="en-US" sz="2600" i="1" dirty="0"/>
              <a:t>[Hachisuka et al. 2012]</a:t>
            </a:r>
            <a:endParaRPr lang="en-GB" sz="2600" dirty="0"/>
          </a:p>
        </p:txBody>
      </p:sp>
      <p:sp>
        <p:nvSpPr>
          <p:cNvPr id="43" name="Rectangle 42"/>
          <p:cNvSpPr/>
          <p:nvPr/>
        </p:nvSpPr>
        <p:spPr>
          <a:xfrm>
            <a:off x="26466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126215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7" name="Oval 16"/>
          <p:cNvSpPr/>
          <p:nvPr/>
        </p:nvSpPr>
        <p:spPr>
          <a:xfrm>
            <a:off x="1721960" y="462990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3673907"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4"/>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853275"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5"/>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4902"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33416"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7"/>
                <a:stretch>
                  <a:fillRect b="-10769"/>
                </a:stretch>
              </a:blipFill>
            </p:spPr>
            <p:txBody>
              <a:bodyPr/>
              <a:lstStyle/>
              <a:p>
                <a:r>
                  <a:rPr lang="en-US">
                    <a:noFill/>
                  </a:rPr>
                  <a:t> </a:t>
                </a:r>
              </a:p>
            </p:txBody>
          </p:sp>
        </mc:Fallback>
      </mc:AlternateContent>
      <p:sp>
        <p:nvSpPr>
          <p:cNvPr id="73" name="Rectangle 72"/>
          <p:cNvSpPr/>
          <p:nvPr/>
        </p:nvSpPr>
        <p:spPr>
          <a:xfrm>
            <a:off x="695295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80"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Rectangle 82"/>
                <p:cNvSpPr/>
                <p:nvPr/>
              </p:nvSpPr>
              <p:spPr>
                <a:xfrm>
                  <a:off x="8125257"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8"/>
                  <a:stretch>
                    <a:fillRect b="-10606"/>
                  </a:stretch>
                </a:blipFill>
              </p:spPr>
              <p:txBody>
                <a:bodyPr/>
                <a:lstStyle/>
                <a:p>
                  <a:r>
                    <a:rPr lang="en-US">
                      <a:noFill/>
                    </a:rPr>
                    <a:t> </a:t>
                  </a:r>
                </a:p>
              </p:txBody>
            </p:sp>
          </mc:Fallback>
        </mc:AlternateContent>
      </p:grpSp>
      <p:sp>
        <p:nvSpPr>
          <p:cNvPr id="92" name="Oval 91"/>
          <p:cNvSpPr/>
          <p:nvPr/>
        </p:nvSpPr>
        <p:spPr>
          <a:xfrm>
            <a:off x="5831763" y="4559107"/>
            <a:ext cx="890076" cy="27122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928786" y="2802602"/>
            <a:ext cx="511999" cy="417345"/>
            <a:chOff x="4891116" y="3127681"/>
            <a:chExt cx="511999" cy="417345"/>
          </a:xfrm>
        </p:grpSpPr>
        <mc:AlternateContent xmlns:mc="http://schemas.openxmlformats.org/markup-compatibility/2006" xmlns:a14="http://schemas.microsoft.com/office/drawing/2010/main">
          <mc:Choice Requires="a14">
            <p:sp>
              <p:nvSpPr>
                <p:cNvPr id="86" name="Rectangle 85"/>
                <p:cNvSpPr/>
                <p:nvPr/>
              </p:nvSpPr>
              <p:spPr>
                <a:xfrm>
                  <a:off x="4891116"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0"/>
                  <a:stretch>
                    <a:fillRect b="-10769"/>
                  </a:stretch>
                </a:blipFill>
              </p:spPr>
              <p:txBody>
                <a:bodyPr/>
                <a:lstStyle/>
                <a:p>
                  <a:r>
                    <a:rPr lang="en-US">
                      <a:noFill/>
                    </a:rPr>
                    <a:t> </a:t>
                  </a:r>
                </a:p>
              </p:txBody>
            </p:sp>
          </mc:Fallback>
        </mc:AlternateContent>
        <p:sp>
          <p:nvSpPr>
            <p:cNvPr id="79" name="Oval 78"/>
            <p:cNvSpPr/>
            <p:nvPr/>
          </p:nvSpPr>
          <p:spPr>
            <a:xfrm>
              <a:off x="5229038"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0" name="Group 99"/>
          <p:cNvGrpSpPr/>
          <p:nvPr/>
        </p:nvGrpSpPr>
        <p:grpSpPr>
          <a:xfrm>
            <a:off x="7342295" y="1772816"/>
            <a:ext cx="495713" cy="557764"/>
            <a:chOff x="7304625" y="2097895"/>
            <a:chExt cx="495713" cy="557764"/>
          </a:xfrm>
        </p:grpSpPr>
        <mc:AlternateContent xmlns:mc="http://schemas.openxmlformats.org/markup-compatibility/2006" xmlns:a14="http://schemas.microsoft.com/office/drawing/2010/main">
          <mc:Choice Requires="a14">
            <p:sp>
              <p:nvSpPr>
                <p:cNvPr id="84" name="Rectangle 83"/>
                <p:cNvSpPr/>
                <p:nvPr/>
              </p:nvSpPr>
              <p:spPr>
                <a:xfrm>
                  <a:off x="7304625"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1"/>
                  <a:stretch>
                    <a:fillRect b="-9231"/>
                  </a:stretch>
                </a:blipFill>
              </p:spPr>
              <p:txBody>
                <a:bodyPr/>
                <a:lstStyle/>
                <a:p>
                  <a:r>
                    <a:rPr lang="en-US">
                      <a:noFill/>
                    </a:rPr>
                    <a:t> </a:t>
                  </a:r>
                </a:p>
              </p:txBody>
            </p:sp>
          </mc:Fallback>
        </mc:AlternateContent>
        <p:sp>
          <p:nvSpPr>
            <p:cNvPr id="81" name="Oval 80"/>
            <p:cNvSpPr/>
            <p:nvPr/>
          </p:nvSpPr>
          <p:spPr>
            <a:xfrm>
              <a:off x="7375092"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3" name="Group 102"/>
          <p:cNvGrpSpPr/>
          <p:nvPr/>
        </p:nvGrpSpPr>
        <p:grpSpPr>
          <a:xfrm>
            <a:off x="5973922" y="4629901"/>
            <a:ext cx="501676" cy="494719"/>
            <a:chOff x="5936252" y="4954980"/>
            <a:chExt cx="501676" cy="494719"/>
          </a:xfrm>
        </p:grpSpPr>
        <mc:AlternateContent xmlns:mc="http://schemas.openxmlformats.org/markup-compatibility/2006" xmlns:a14="http://schemas.microsoft.com/office/drawing/2010/main">
          <mc:Choice Requires="a14">
            <p:sp>
              <p:nvSpPr>
                <p:cNvPr id="85" name="Rectangle 84"/>
                <p:cNvSpPr/>
                <p:nvPr/>
              </p:nvSpPr>
              <p:spPr>
                <a:xfrm>
                  <a:off x="5936252"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2"/>
                  <a:stretch>
                    <a:fillRect b="-9091"/>
                  </a:stretch>
                </a:blipFill>
              </p:spPr>
              <p:txBody>
                <a:bodyPr/>
                <a:lstStyle/>
                <a:p>
                  <a:r>
                    <a:rPr lang="en-US">
                      <a:noFill/>
                    </a:rPr>
                    <a:t> </a:t>
                  </a:r>
                </a:p>
              </p:txBody>
            </p:sp>
          </mc:Fallback>
        </mc:AlternateContent>
        <p:sp>
          <p:nvSpPr>
            <p:cNvPr id="82" name="Oval 81"/>
            <p:cNvSpPr/>
            <p:nvPr/>
          </p:nvSpPr>
          <p:spPr>
            <a:xfrm>
              <a:off x="6173310"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10" name="Group 109"/>
          <p:cNvGrpSpPr/>
          <p:nvPr/>
        </p:nvGrpSpPr>
        <p:grpSpPr>
          <a:xfrm>
            <a:off x="5832674" y="4247279"/>
            <a:ext cx="444130" cy="449535"/>
            <a:chOff x="5795004" y="4572358"/>
            <a:chExt cx="444130" cy="449535"/>
          </a:xfrm>
        </p:grpSpPr>
        <mc:AlternateContent xmlns:mc="http://schemas.openxmlformats.org/markup-compatibility/2006" xmlns:a14="http://schemas.microsoft.com/office/drawing/2010/main">
          <mc:Choice Requires="a14">
            <p:sp>
              <p:nvSpPr>
                <p:cNvPr id="108" name="Rectangle 107"/>
                <p:cNvSpPr/>
                <p:nvPr/>
              </p:nvSpPr>
              <p:spPr>
                <a:xfrm>
                  <a:off x="5796736" y="4572358"/>
                  <a:ext cx="3826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effectLst>
                              <a:outerShdw blurRad="38100" dist="25400" dir="2700000" algn="tl">
                                <a:srgbClr val="000000"/>
                              </a:outerShdw>
                            </a:effectLst>
                            <a:latin typeface="Cambria Math"/>
                          </a:rPr>
                          <m:t>𝑟</m:t>
                        </m:r>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3"/>
                  <a:stretch>
                    <a:fillRect/>
                  </a:stretch>
                </a:blipFill>
              </p:spPr>
              <p:txBody>
                <a:bodyPr/>
                <a:lstStyle/>
                <a:p>
                  <a:r>
                    <a:rPr lang="en-US">
                      <a:noFill/>
                    </a:rPr>
                    <a:t> </a:t>
                  </a:r>
                </a:p>
              </p:txBody>
            </p:sp>
          </mc:Fallback>
        </mc:AlternateContent>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p:grpSp>
        <p:nvGrpSpPr>
          <p:cNvPr id="101"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5" name="Rectangle 94"/>
                <p:cNvSpPr/>
                <p:nvPr/>
              </p:nvSpPr>
              <p:spPr>
                <a:xfrm>
                  <a:off x="633907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5"/>
                  <a:stretch>
                    <a:fillRect b="-10606"/>
                  </a:stretch>
                </a:blipFill>
              </p:spPr>
              <p:txBody>
                <a:bodyPr/>
                <a:lstStyle/>
                <a:p>
                  <a:r>
                    <a:rPr lang="en-US">
                      <a:noFill/>
                    </a:rPr>
                    <a:t> </a:t>
                  </a:r>
                </a:p>
              </p:txBody>
            </p:sp>
          </mc:Fallback>
        </mc:AlternateContent>
      </p:grpSp>
      <p:grpSp>
        <p:nvGrpSpPr>
          <p:cNvPr id="98" name="Group 97"/>
          <p:cNvGrpSpPr/>
          <p:nvPr/>
        </p:nvGrpSpPr>
        <p:grpSpPr>
          <a:xfrm>
            <a:off x="172483" y="970959"/>
            <a:ext cx="1222357" cy="495172"/>
            <a:chOff x="611560" y="1244064"/>
            <a:chExt cx="1222357" cy="495172"/>
          </a:xfrm>
        </p:grpSpPr>
        <p:sp>
          <p:nvSpPr>
            <p:cNvPr id="104" name="Oval 103"/>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TextBox 106"/>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112" name="TextBox 111"/>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grpSp>
        <p:nvGrpSpPr>
          <p:cNvPr id="3" name="Group 2"/>
          <p:cNvGrpSpPr/>
          <p:nvPr/>
        </p:nvGrpSpPr>
        <p:grpSpPr>
          <a:xfrm>
            <a:off x="4753686" y="5798914"/>
            <a:ext cx="4157884" cy="652353"/>
            <a:chOff x="4753686" y="5798914"/>
            <a:chExt cx="4157884" cy="652353"/>
          </a:xfrm>
        </p:grpSpPr>
        <p:sp>
          <p:nvSpPr>
            <p:cNvPr id="115" name="TextBox 114"/>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17" name="PDF VM 3"/>
                <p:cNvSpPr/>
                <p:nvPr/>
              </p:nvSpPr>
              <p:spPr>
                <a:xfrm>
                  <a:off x="4796427" y="5819009"/>
                  <a:ext cx="3529812"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𝑃𝑀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117" name="PDF VM 3"/>
                <p:cNvSpPr>
                  <a:spLocks noRot="1" noChangeAspect="1" noMove="1" noResize="1" noEditPoints="1" noAdjustHandles="1" noChangeArrowheads="1" noChangeShapeType="1" noTextEdit="1"/>
                </p:cNvSpPr>
                <p:nvPr/>
              </p:nvSpPr>
              <p:spPr>
                <a:xfrm>
                  <a:off x="4796427" y="5819009"/>
                  <a:ext cx="3529812" cy="584775"/>
                </a:xfrm>
                <a:prstGeom prst="rect">
                  <a:avLst/>
                </a:prstGeom>
                <a:blipFill rotWithShape="1">
                  <a:blip r:embed="rId16"/>
                  <a:stretch>
                    <a:fillRect b="-10526"/>
                  </a:stretch>
                </a:blipFill>
              </p:spPr>
              <p:txBody>
                <a:bodyPr/>
                <a:lstStyle/>
                <a:p>
                  <a:r>
                    <a:rPr lang="en-US">
                      <a:noFill/>
                    </a:rPr>
                    <a:t> </a:t>
                  </a:r>
                </a:p>
              </p:txBody>
            </p:sp>
          </mc:Fallback>
        </mc:AlternateContent>
      </p:grpSp>
      <p:grpSp>
        <p:nvGrpSpPr>
          <p:cNvPr id="64" name="Group 63"/>
          <p:cNvGrpSpPr/>
          <p:nvPr/>
        </p:nvGrpSpPr>
        <p:grpSpPr>
          <a:xfrm>
            <a:off x="1342025" y="2311798"/>
            <a:ext cx="1600785" cy="2814981"/>
            <a:chOff x="1342025" y="2311798"/>
            <a:chExt cx="1600785" cy="2814981"/>
          </a:xfrm>
        </p:grpSpPr>
        <p:cxnSp>
          <p:nvCxnSpPr>
            <p:cNvPr id="65" name="Straight Arrow Connector 64"/>
            <p:cNvCxnSpPr/>
            <p:nvPr/>
          </p:nvCxnSpPr>
          <p:spPr>
            <a:xfrm flipH="1">
              <a:off x="2106794" y="2311798"/>
              <a:ext cx="836016" cy="2337171"/>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1342025" y="4561204"/>
              <a:ext cx="890076" cy="27122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7" name="Group 66"/>
            <p:cNvGrpSpPr/>
            <p:nvPr/>
          </p:nvGrpSpPr>
          <p:grpSpPr>
            <a:xfrm>
              <a:off x="1342936" y="4249376"/>
              <a:ext cx="444130" cy="449535"/>
              <a:chOff x="5795004" y="4572358"/>
              <a:chExt cx="444130" cy="449535"/>
            </a:xfrm>
          </p:grpSpPr>
          <mc:AlternateContent xmlns:mc="http://schemas.openxmlformats.org/markup-compatibility/2006" xmlns:a14="http://schemas.microsoft.com/office/drawing/2010/main">
            <mc:Choice Requires="a14">
              <p:sp>
                <p:nvSpPr>
                  <p:cNvPr id="90" name="Rectangle 89"/>
                  <p:cNvSpPr/>
                  <p:nvPr/>
                </p:nvSpPr>
                <p:spPr>
                  <a:xfrm>
                    <a:off x="5796736" y="4572358"/>
                    <a:ext cx="3826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effectLst>
                                <a:outerShdw blurRad="38100" dist="25400" dir="2700000" algn="tl">
                                  <a:srgbClr val="000000"/>
                                </a:outerShdw>
                              </a:effectLst>
                              <a:latin typeface="Cambria Math"/>
                            </a:rPr>
                            <m:t>𝑟</m:t>
                          </m:r>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3"/>
                    <a:stretch>
                      <a:fillRect/>
                    </a:stretch>
                  </a:blipFill>
                </p:spPr>
                <p:txBody>
                  <a:bodyPr/>
                  <a:lstStyle/>
                  <a:p>
                    <a:r>
                      <a:rPr lang="en-US">
                        <a:noFill/>
                      </a:rPr>
                      <a:t> </a:t>
                    </a:r>
                  </a:p>
                </p:txBody>
              </p:sp>
            </mc:Fallback>
          </mc:AlternateContent>
          <p:sp>
            <p:nvSpPr>
              <p:cNvPr id="96" name="Right Brace 95"/>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p:grpSp>
          <p:nvGrpSpPr>
            <p:cNvPr id="69" name="RR vertex"/>
            <p:cNvGrpSpPr/>
            <p:nvPr/>
          </p:nvGrpSpPr>
          <p:grpSpPr>
            <a:xfrm>
              <a:off x="1886354" y="4634949"/>
              <a:ext cx="501676" cy="491830"/>
              <a:chOff x="6339074" y="4954694"/>
              <a:chExt cx="501676" cy="491830"/>
            </a:xfrm>
          </p:grpSpPr>
          <p:sp>
            <p:nvSpPr>
              <p:cNvPr id="70" name="Oval 69"/>
              <p:cNvSpPr/>
              <p:nvPr/>
            </p:nvSpPr>
            <p:spPr>
              <a:xfrm>
                <a:off x="6447006" y="4954694"/>
                <a:ext cx="130206" cy="130204"/>
              </a:xfrm>
              <a:prstGeom prst="ellipse">
                <a:avLst/>
              </a:prstGeom>
              <a:solidFill>
                <a:schemeClr val="tx1"/>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Rectangle 86"/>
                  <p:cNvSpPr/>
                  <p:nvPr/>
                </p:nvSpPr>
                <p:spPr>
                  <a:xfrm>
                    <a:off x="6339074" y="5046414"/>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a:stretch>
                      <a:fillRect b="-10606"/>
                    </a:stretch>
                  </a:blipFill>
                </p:spPr>
                <p:txBody>
                  <a:bodyPr/>
                  <a:lstStyle/>
                  <a:p>
                    <a:r>
                      <a:rPr lang="en-US">
                        <a:noFill/>
                      </a:rPr>
                      <a:t> </a:t>
                    </a:r>
                  </a:p>
                </p:txBody>
              </p:sp>
            </mc:Fallback>
          </mc:AlternateContent>
        </p:grpSp>
      </p:grpSp>
      <p:sp>
        <p:nvSpPr>
          <p:cNvPr id="16" name="Oval 15"/>
          <p:cNvSpPr/>
          <p:nvPr/>
        </p:nvSpPr>
        <p:spPr>
          <a:xfrm>
            <a:off x="2923742" y="220037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4" name="PDF VC"/>
              <p:cNvSpPr/>
              <p:nvPr/>
            </p:nvSpPr>
            <p:spPr>
              <a:xfrm>
                <a:off x="3322935" y="6055196"/>
                <a:ext cx="119077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i="1">
                              <a:solidFill>
                                <a:srgbClr val="4CCC5E"/>
                              </a:solidFill>
                              <a:effectLst>
                                <a:outerShdw blurRad="38100" dist="25400" dir="2700000" algn="tl">
                                  <a:srgbClr val="000000"/>
                                </a:outerShdw>
                              </a:effectLst>
                              <a:latin typeface="Cambria Math"/>
                            </a:rPr>
                            <m:t>→</m:t>
                          </m:r>
                          <m:sSubSup>
                            <m:sSubSupPr>
                              <m:ctrlPr>
                                <a:rPr lang="en-US" sz="1600" i="1">
                                  <a:solidFill>
                                    <a:srgbClr val="4CCC5E"/>
                                  </a:solidFill>
                                  <a:effectLst>
                                    <a:outerShdw blurRad="38100" dist="25400" dir="2700000" algn="tl">
                                      <a:srgbClr val="000000"/>
                                    </a:outerShdw>
                                  </a:effectLst>
                                  <a:latin typeface="Cambria Math"/>
                                </a:rPr>
                              </m:ctrlPr>
                            </m:sSubSup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2</m:t>
                              </m:r>
                            </m:sub>
                            <m:sup>
                              <m:r>
                                <a:rPr lang="en-US" sz="1600" i="1">
                                  <a:solidFill>
                                    <a:srgbClr val="4CCC5E"/>
                                  </a:solidFill>
                                  <a:effectLst>
                                    <a:outerShdw blurRad="38100" dist="25400" dir="2700000" algn="tl">
                                      <a:srgbClr val="000000"/>
                                    </a:outerShdw>
                                  </a:effectLst>
                                  <a:latin typeface="Cambria Math"/>
                                </a:rPr>
                                <m:t>∗</m:t>
                              </m:r>
                            </m:sup>
                          </m:sSubSup>
                        </m:e>
                      </m:d>
                    </m:oMath>
                  </m:oMathPara>
                </a14:m>
                <a:endParaRPr lang="en-US" sz="1600" i="1" dirty="0" smtClean="0">
                  <a:solidFill>
                    <a:srgbClr val="4CCC5E"/>
                  </a:solidFill>
                  <a:effectLst>
                    <a:outerShdw blurRad="38100" dist="25400" dir="2700000" algn="tl">
                      <a:srgbClr val="000000"/>
                    </a:outerShdw>
                  </a:effectLst>
                  <a:latin typeface="Cambria Math"/>
                </a:endParaRPr>
              </a:p>
            </p:txBody>
          </p:sp>
        </mc:Choice>
        <mc:Fallback xmlns="">
          <p:sp>
            <p:nvSpPr>
              <p:cNvPr id="124" name="PDF VC"/>
              <p:cNvSpPr>
                <a:spLocks noRot="1" noChangeAspect="1" noMove="1" noResize="1" noEditPoints="1" noAdjustHandles="1" noChangeArrowheads="1" noChangeShapeType="1" noTextEdit="1"/>
              </p:cNvSpPr>
              <p:nvPr/>
            </p:nvSpPr>
            <p:spPr>
              <a:xfrm>
                <a:off x="3322935" y="6055196"/>
                <a:ext cx="1190774" cy="338554"/>
              </a:xfrm>
              <a:prstGeom prst="rect">
                <a:avLst/>
              </a:prstGeom>
              <a:blipFill rotWithShape="1">
                <a:blip r:embed="rId18"/>
                <a:stretch>
                  <a:fillRect b="-10714"/>
                </a:stretch>
              </a:blipFill>
            </p:spPr>
            <p:txBody>
              <a:bodyPr/>
              <a:lstStyle/>
              <a:p>
                <a:r>
                  <a:rPr lang="en-US">
                    <a:noFill/>
                  </a:rPr>
                  <a:t> </a:t>
                </a:r>
              </a:p>
            </p:txBody>
          </p:sp>
        </mc:Fallback>
      </mc:AlternateContent>
      <p:grpSp>
        <p:nvGrpSpPr>
          <p:cNvPr id="4" name="Group 3"/>
          <p:cNvGrpSpPr/>
          <p:nvPr/>
        </p:nvGrpSpPr>
        <p:grpSpPr>
          <a:xfrm>
            <a:off x="953035" y="5820673"/>
            <a:ext cx="2937018" cy="655523"/>
            <a:chOff x="2205976" y="4099339"/>
            <a:chExt cx="2937018" cy="655523"/>
          </a:xfrm>
        </p:grpSpPr>
        <mc:AlternateContent xmlns:mc="http://schemas.openxmlformats.org/markup-compatibility/2006" xmlns:a14="http://schemas.microsoft.com/office/drawing/2010/main">
          <mc:Choice Requires="a14">
            <p:sp>
              <p:nvSpPr>
                <p:cNvPr id="126" name="PDF VC"/>
                <p:cNvSpPr/>
                <p:nvPr/>
              </p:nvSpPr>
              <p:spPr>
                <a:xfrm>
                  <a:off x="2205976" y="4099339"/>
                  <a:ext cx="270452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26" name="PDF VC"/>
                <p:cNvSpPr>
                  <a:spLocks noRot="1" noChangeAspect="1" noMove="1" noResize="1" noEditPoints="1" noAdjustHandles="1" noChangeArrowheads="1" noChangeShapeType="1" noTextEdit="1"/>
                </p:cNvSpPr>
                <p:nvPr/>
              </p:nvSpPr>
              <p:spPr>
                <a:xfrm>
                  <a:off x="2205976" y="4099339"/>
                  <a:ext cx="2704523" cy="584775"/>
                </a:xfrm>
                <a:prstGeom prst="rect">
                  <a:avLst/>
                </a:prstGeom>
                <a:blipFill rotWithShape="1">
                  <a:blip r:embed="rId19"/>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PDF VC"/>
                <p:cNvSpPr/>
                <p:nvPr/>
              </p:nvSpPr>
              <p:spPr>
                <a:xfrm>
                  <a:off x="4622467" y="4257803"/>
                  <a:ext cx="520527"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400" b="0" i="1" smtClean="0">
                                <a:solidFill>
                                  <a:srgbClr val="4CCC5E"/>
                                </a:solidFill>
                                <a:effectLst>
                                  <a:outerShdw blurRad="38100" dist="25400" dir="2700000" algn="tl">
                                    <a:srgbClr val="000000"/>
                                  </a:outerShdw>
                                </a:effectLst>
                                <a:latin typeface="Cambria Math"/>
                              </a:rPr>
                            </m:ctrlPr>
                          </m:fPr>
                          <m:num>
                            <m:r>
                              <a:rPr lang="en-US" sz="1400" b="0" i="1" smtClean="0">
                                <a:solidFill>
                                  <a:srgbClr val="4CCC5E"/>
                                </a:solidFill>
                                <a:effectLst>
                                  <a:outerShdw blurRad="38100" dist="25400" dir="2700000" algn="tl">
                                    <a:srgbClr val="000000"/>
                                  </a:outerShdw>
                                </a:effectLst>
                                <a:latin typeface="Cambria Math"/>
                              </a:rPr>
                              <m:t>1</m:t>
                            </m:r>
                          </m:num>
                          <m:den>
                            <m:r>
                              <a:rPr lang="en-US" sz="1400" b="0" i="1" smtClean="0">
                                <a:solidFill>
                                  <a:srgbClr val="4CCC5E"/>
                                </a:solidFill>
                                <a:effectLst>
                                  <a:outerShdw blurRad="38100" dist="25400" dir="2700000" algn="tl">
                                    <a:srgbClr val="000000"/>
                                  </a:outerShdw>
                                </a:effectLst>
                                <a:latin typeface="Cambria Math"/>
                              </a:rPr>
                              <m:t>𝜋</m:t>
                            </m:r>
                            <m:sSup>
                              <m:sSupPr>
                                <m:ctrlPr>
                                  <a:rPr lang="en-US" sz="1400" b="0" i="1" smtClean="0">
                                    <a:solidFill>
                                      <a:srgbClr val="4CCC5E"/>
                                    </a:solidFill>
                                    <a:effectLst>
                                      <a:outerShdw blurRad="38100" dist="25400" dir="2700000" algn="tl">
                                        <a:srgbClr val="000000"/>
                                      </a:outerShdw>
                                    </a:effectLst>
                                    <a:latin typeface="Cambria Math"/>
                                  </a:rPr>
                                </m:ctrlPr>
                              </m:sSupPr>
                              <m:e>
                                <m:r>
                                  <a:rPr lang="en-US" sz="1400" b="0" i="1" smtClean="0">
                                    <a:solidFill>
                                      <a:srgbClr val="4CCC5E"/>
                                    </a:solidFill>
                                    <a:effectLst>
                                      <a:outerShdw blurRad="38100" dist="25400" dir="2700000" algn="tl">
                                        <a:srgbClr val="000000"/>
                                      </a:outerShdw>
                                    </a:effectLst>
                                    <a:latin typeface="Cambria Math"/>
                                  </a:rPr>
                                  <m:t>𝑟</m:t>
                                </m:r>
                              </m:e>
                              <m:sup>
                                <m:r>
                                  <a:rPr lang="en-US" sz="1400" b="0" i="1" smtClean="0">
                                    <a:solidFill>
                                      <a:srgbClr val="4CCC5E"/>
                                    </a:solidFill>
                                    <a:effectLst>
                                      <a:outerShdw blurRad="38100" dist="25400" dir="2700000" algn="tl">
                                        <a:srgbClr val="000000"/>
                                      </a:outerShdw>
                                    </a:effectLst>
                                    <a:latin typeface="Cambria Math"/>
                                  </a:rPr>
                                  <m:t>2</m:t>
                                </m:r>
                              </m:sup>
                            </m:sSup>
                          </m:den>
                        </m:f>
                      </m:oMath>
                    </m:oMathPara>
                  </a14:m>
                  <a:endParaRPr lang="en-GB" sz="1400" dirty="0"/>
                </a:p>
              </p:txBody>
            </p:sp>
          </mc:Choice>
          <mc:Fallback xmlns="">
            <p:sp>
              <p:nvSpPr>
                <p:cNvPr id="125" name="PDF VC"/>
                <p:cNvSpPr>
                  <a:spLocks noRot="1" noChangeAspect="1" noMove="1" noResize="1" noEditPoints="1" noAdjustHandles="1" noChangeArrowheads="1" noChangeShapeType="1" noTextEdit="1"/>
                </p:cNvSpPr>
                <p:nvPr/>
              </p:nvSpPr>
              <p:spPr>
                <a:xfrm>
                  <a:off x="4622467" y="4257803"/>
                  <a:ext cx="520527" cy="497059"/>
                </a:xfrm>
                <a:prstGeom prst="rect">
                  <a:avLst/>
                </a:prstGeom>
                <a:blipFill rotWithShape="1">
                  <a:blip r:embed="rId20"/>
                  <a:stretch>
                    <a:fillRect b="-4938"/>
                  </a:stretch>
                </a:blipFill>
              </p:spPr>
              <p:txBody>
                <a:bodyPr/>
                <a:lstStyle/>
                <a:p>
                  <a:r>
                    <a:rPr lang="en-US">
                      <a:noFill/>
                    </a:rPr>
                    <a:t> </a:t>
                  </a:r>
                </a:p>
              </p:txBody>
            </p:sp>
          </mc:Fallback>
        </mc:AlternateContent>
      </p:grpSp>
    </p:spTree>
    <p:extLst>
      <p:ext uri="{BB962C8B-B14F-4D97-AF65-F5344CB8AC3E}">
        <p14:creationId xmlns:p14="http://schemas.microsoft.com/office/powerpoint/2010/main" val="986410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par>
                                <p:cTn id="17" presetID="10" presetClass="exit" presetSubtype="0" fill="hold" grpId="0" nodeType="withEffect">
                                  <p:stCondLst>
                                    <p:cond delay="0"/>
                                  </p:stCondLst>
                                  <p:childTnLst>
                                    <p:animEffect transition="out" filter="fade">
                                      <p:cBhvr>
                                        <p:cTn id="18" dur="500"/>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24"/>
                                        </p:tgtEl>
                                      </p:cBhvr>
                                    </p:animEffect>
                                    <p:set>
                                      <p:cBhvr>
                                        <p:cTn id="24" dur="1" fill="hold">
                                          <p:stCondLst>
                                            <p:cond delay="499"/>
                                          </p:stCondLst>
                                        </p:cTn>
                                        <p:tgtEl>
                                          <p:spTgt spid="12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22"/>
                                        </p:tgtEl>
                                      </p:cBhvr>
                                    </p:animEffect>
                                    <p:set>
                                      <p:cBhvr>
                                        <p:cTn id="27" dur="1" fill="hold">
                                          <p:stCondLst>
                                            <p:cond delay="499"/>
                                          </p:stCondLst>
                                        </p:cTn>
                                        <p:tgtEl>
                                          <p:spTgt spid="12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23" grpId="0" animBg="1"/>
      <p:bldP spid="122" grpId="0"/>
      <p:bldP spid="124" grpId="0"/>
      <p:bldP spid="1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75368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sp>
        <p:nvSpPr>
          <p:cNvPr id="126"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dirty="0" smtClean="0"/>
              <a:t>Vertex merging </a:t>
            </a:r>
            <a:r>
              <a:rPr lang="en-US" sz="2600" i="1" dirty="0" smtClean="0"/>
              <a:t>[Georgiev et al. 2012]</a:t>
            </a:r>
            <a:endParaRPr lang="en-GB" sz="2600" i="1" dirty="0"/>
          </a:p>
        </p:txBody>
      </p:sp>
      <p:sp>
        <p:nvSpPr>
          <p:cNvPr id="43" name="Rectangle 42"/>
          <p:cNvSpPr/>
          <p:nvPr/>
        </p:nvSpPr>
        <p:spPr>
          <a:xfrm>
            <a:off x="26466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126215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3673907"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3"/>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853275"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4"/>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4902"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33416"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6"/>
                <a:stretch>
                  <a:fillRect b="-10769"/>
                </a:stretch>
              </a:blipFill>
            </p:spPr>
            <p:txBody>
              <a:bodyPr/>
              <a:lstStyle/>
              <a:p>
                <a:r>
                  <a:rPr lang="en-US">
                    <a:noFill/>
                  </a:rPr>
                  <a:t> </a:t>
                </a:r>
              </a:p>
            </p:txBody>
          </p:sp>
        </mc:Fallback>
      </mc:AlternateContent>
      <p:cxnSp>
        <p:nvCxnSpPr>
          <p:cNvPr id="105" name="Straight Arrow Connector 104"/>
          <p:cNvCxnSpPr>
            <a:stCxn id="81" idx="3"/>
            <a:endCxn id="82" idx="7"/>
          </p:cNvCxnSpPr>
          <p:nvPr/>
        </p:nvCxnSpPr>
        <p:spPr>
          <a:xfrm flipH="1">
            <a:off x="632211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80"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Rectangle 82"/>
                <p:cNvSpPr/>
                <p:nvPr/>
              </p:nvSpPr>
              <p:spPr>
                <a:xfrm>
                  <a:off x="8125257"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a:stretch>
                    <a:fillRect b="-10606"/>
                  </a:stretch>
                </a:blipFill>
              </p:spPr>
              <p:txBody>
                <a:bodyPr/>
                <a:lstStyle/>
                <a:p>
                  <a:r>
                    <a:rPr lang="en-US">
                      <a:noFill/>
                    </a:rPr>
                    <a:t> </a:t>
                  </a:r>
                </a:p>
              </p:txBody>
            </p:sp>
          </mc:Fallback>
        </mc:AlternateContent>
      </p:grpSp>
      <p:grpSp>
        <p:nvGrpSpPr>
          <p:cNvPr id="2" name="Group 1"/>
          <p:cNvGrpSpPr/>
          <p:nvPr/>
        </p:nvGrpSpPr>
        <p:grpSpPr>
          <a:xfrm>
            <a:off x="264666" y="5798914"/>
            <a:ext cx="4157884" cy="652353"/>
            <a:chOff x="264666" y="5798914"/>
            <a:chExt cx="4157884" cy="652353"/>
          </a:xfrm>
        </p:grpSpPr>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111" name="PDF VC"/>
                <p:cNvSpPr/>
                <p:nvPr/>
              </p:nvSpPr>
              <p:spPr>
                <a:xfrm>
                  <a:off x="995135" y="5817755"/>
                  <a:ext cx="262680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5" y="5817755"/>
                  <a:ext cx="2626809" cy="584775"/>
                </a:xfrm>
                <a:prstGeom prst="rect">
                  <a:avLst/>
                </a:prstGeom>
                <a:blipFill rotWithShape="1">
                  <a:blip r:embed="rId8"/>
                  <a:stretch>
                    <a:fillRect b="-1041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5" name="PDF VM 1"/>
              <p:cNvSpPr/>
              <p:nvPr/>
            </p:nvSpPr>
            <p:spPr>
              <a:xfrm>
                <a:off x="4796801" y="5819202"/>
                <a:ext cx="1070037"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a:stretch>
                  <a:fillRect b="-10909"/>
                </a:stretch>
              </a:blipFill>
            </p:spPr>
            <p:txBody>
              <a:bodyPr/>
              <a:lstStyle/>
              <a:p>
                <a:r>
                  <a:rPr lang="en-US">
                    <a:noFill/>
                  </a:rPr>
                  <a:t> </a:t>
                </a:r>
              </a:p>
            </p:txBody>
          </p:sp>
        </mc:Fallback>
      </mc:AlternateContent>
      <p:sp>
        <p:nvSpPr>
          <p:cNvPr id="92" name="Oval 91"/>
          <p:cNvSpPr/>
          <p:nvPr/>
        </p:nvSpPr>
        <p:spPr>
          <a:xfrm>
            <a:off x="5831763" y="4559107"/>
            <a:ext cx="890076" cy="27122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09"/>
                <a:ext cx="3903826"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928786" y="2802602"/>
            <a:ext cx="511999" cy="417345"/>
            <a:chOff x="4891116" y="3127681"/>
            <a:chExt cx="511999" cy="417345"/>
          </a:xfrm>
        </p:grpSpPr>
        <mc:AlternateContent xmlns:mc="http://schemas.openxmlformats.org/markup-compatibility/2006" xmlns:a14="http://schemas.microsoft.com/office/drawing/2010/main">
          <mc:Choice Requires="a14">
            <p:sp>
              <p:nvSpPr>
                <p:cNvPr id="86" name="Rectangle 85"/>
                <p:cNvSpPr/>
                <p:nvPr/>
              </p:nvSpPr>
              <p:spPr>
                <a:xfrm>
                  <a:off x="4891116"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a:stretch>
                    <a:fillRect b="-10769"/>
                  </a:stretch>
                </a:blipFill>
              </p:spPr>
              <p:txBody>
                <a:bodyPr/>
                <a:lstStyle/>
                <a:p>
                  <a:r>
                    <a:rPr lang="en-US">
                      <a:noFill/>
                    </a:rPr>
                    <a:t> </a:t>
                  </a:r>
                </a:p>
              </p:txBody>
            </p:sp>
          </mc:Fallback>
        </mc:AlternateContent>
        <p:sp>
          <p:nvSpPr>
            <p:cNvPr id="79" name="Oval 78"/>
            <p:cNvSpPr/>
            <p:nvPr/>
          </p:nvSpPr>
          <p:spPr>
            <a:xfrm>
              <a:off x="5229038"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0" name="Group 99"/>
          <p:cNvGrpSpPr/>
          <p:nvPr/>
        </p:nvGrpSpPr>
        <p:grpSpPr>
          <a:xfrm>
            <a:off x="7342295" y="1772816"/>
            <a:ext cx="495713" cy="557764"/>
            <a:chOff x="7304625" y="2097895"/>
            <a:chExt cx="495713" cy="557764"/>
          </a:xfrm>
        </p:grpSpPr>
        <mc:AlternateContent xmlns:mc="http://schemas.openxmlformats.org/markup-compatibility/2006" xmlns:a14="http://schemas.microsoft.com/office/drawing/2010/main">
          <mc:Choice Requires="a14">
            <p:sp>
              <p:nvSpPr>
                <p:cNvPr id="84" name="Rectangle 83"/>
                <p:cNvSpPr/>
                <p:nvPr/>
              </p:nvSpPr>
              <p:spPr>
                <a:xfrm>
                  <a:off x="7304625"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a:stretch>
                    <a:fillRect b="-9231"/>
                  </a:stretch>
                </a:blipFill>
              </p:spPr>
              <p:txBody>
                <a:bodyPr/>
                <a:lstStyle/>
                <a:p>
                  <a:r>
                    <a:rPr lang="en-US">
                      <a:noFill/>
                    </a:rPr>
                    <a:t> </a:t>
                  </a:r>
                </a:p>
              </p:txBody>
            </p:sp>
          </mc:Fallback>
        </mc:AlternateContent>
        <p:sp>
          <p:nvSpPr>
            <p:cNvPr id="81" name="Oval 80"/>
            <p:cNvSpPr/>
            <p:nvPr/>
          </p:nvSpPr>
          <p:spPr>
            <a:xfrm>
              <a:off x="7375092"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3" name="Group 102"/>
          <p:cNvGrpSpPr/>
          <p:nvPr/>
        </p:nvGrpSpPr>
        <p:grpSpPr>
          <a:xfrm>
            <a:off x="5973922" y="4629901"/>
            <a:ext cx="501676" cy="494719"/>
            <a:chOff x="5936252" y="4954980"/>
            <a:chExt cx="501676" cy="494719"/>
          </a:xfrm>
        </p:grpSpPr>
        <mc:AlternateContent xmlns:mc="http://schemas.openxmlformats.org/markup-compatibility/2006" xmlns:a14="http://schemas.microsoft.com/office/drawing/2010/main">
          <mc:Choice Requires="a14">
            <p:sp>
              <p:nvSpPr>
                <p:cNvPr id="85" name="Rectangle 84"/>
                <p:cNvSpPr/>
                <p:nvPr/>
              </p:nvSpPr>
              <p:spPr>
                <a:xfrm>
                  <a:off x="5936252"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a:stretch>
                    <a:fillRect b="-9091"/>
                  </a:stretch>
                </a:blipFill>
              </p:spPr>
              <p:txBody>
                <a:bodyPr/>
                <a:lstStyle/>
                <a:p>
                  <a:r>
                    <a:rPr lang="en-US">
                      <a:noFill/>
                    </a:rPr>
                    <a:t> </a:t>
                  </a:r>
                </a:p>
              </p:txBody>
            </p:sp>
          </mc:Fallback>
        </mc:AlternateContent>
        <p:sp>
          <p:nvSpPr>
            <p:cNvPr id="82" name="Oval 81"/>
            <p:cNvSpPr/>
            <p:nvPr/>
          </p:nvSpPr>
          <p:spPr>
            <a:xfrm>
              <a:off x="6173310"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10" name="Group 109"/>
          <p:cNvGrpSpPr/>
          <p:nvPr/>
        </p:nvGrpSpPr>
        <p:grpSpPr>
          <a:xfrm>
            <a:off x="5832674" y="4247279"/>
            <a:ext cx="444130" cy="449535"/>
            <a:chOff x="5795004" y="4572358"/>
            <a:chExt cx="444130" cy="449535"/>
          </a:xfrm>
        </p:grpSpPr>
        <mc:AlternateContent xmlns:mc="http://schemas.openxmlformats.org/markup-compatibility/2006" xmlns:a14="http://schemas.microsoft.com/office/drawing/2010/main">
          <mc:Choice Requires="a14">
            <p:sp>
              <p:nvSpPr>
                <p:cNvPr id="108" name="Rectangle 107"/>
                <p:cNvSpPr/>
                <p:nvPr/>
              </p:nvSpPr>
              <p:spPr>
                <a:xfrm>
                  <a:off x="5796736" y="4572358"/>
                  <a:ext cx="3826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effectLst>
                              <a:outerShdw blurRad="38100" dist="25400" dir="2700000" algn="tl">
                                <a:srgbClr val="000000"/>
                              </a:outerShdw>
                            </a:effectLst>
                            <a:latin typeface="Cambria Math"/>
                          </a:rPr>
                          <m:t>𝑟</m:t>
                        </m:r>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a:stretch>
                    <a:fillRect/>
                  </a:stretch>
                </a:blipFill>
              </p:spPr>
              <p:txBody>
                <a:bodyPr/>
                <a:lstStyle/>
                <a:p>
                  <a:r>
                    <a:rPr lang="en-US">
                      <a:noFill/>
                    </a:rPr>
                    <a:t> </a:t>
                  </a:r>
                </a:p>
              </p:txBody>
            </p:sp>
          </mc:Fallback>
        </mc:AlternateContent>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5"/>
                <a:ext cx="4140942"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5"/>
                <a:ext cx="4140942" cy="584775"/>
              </a:xfrm>
              <a:prstGeom prst="rect">
                <a:avLst/>
              </a:prstGeom>
              <a:blipFill rotWithShape="1">
                <a:blip r:embed="rId15"/>
                <a:stretch>
                  <a:fillRect b="-10417"/>
                </a:stretch>
              </a:blipFill>
            </p:spPr>
            <p:txBody>
              <a:bodyPr/>
              <a:lstStyle/>
              <a:p>
                <a:r>
                  <a:rPr lang="en-US">
                    <a:noFill/>
                  </a:rPr>
                  <a:t> </a:t>
                </a:r>
              </a:p>
            </p:txBody>
          </p:sp>
        </mc:Fallback>
      </mc:AlternateContent>
      <p:grpSp>
        <p:nvGrpSpPr>
          <p:cNvPr id="101"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5" name="Rectangle 94"/>
                <p:cNvSpPr/>
                <p:nvPr/>
              </p:nvSpPr>
              <p:spPr>
                <a:xfrm>
                  <a:off x="633907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a:stretch>
                    <a:fillRect b="-10606"/>
                  </a:stretch>
                </a:blipFill>
              </p:spPr>
              <p:txBody>
                <a:bodyPr/>
                <a:lstStyle/>
                <a:p>
                  <a:r>
                    <a:rPr lang="en-US">
                      <a:noFill/>
                    </a:rPr>
                    <a:t> </a:t>
                  </a:r>
                </a:p>
              </p:txBody>
            </p:sp>
          </mc:Fallback>
        </mc:AlternateContent>
      </p:grpSp>
      <p:sp>
        <p:nvSpPr>
          <p:cNvPr id="87" name="Vertex merging"/>
          <p:cNvSpPr txBox="1"/>
          <p:nvPr/>
        </p:nvSpPr>
        <p:spPr>
          <a:xfrm>
            <a:off x="4753686" y="5264159"/>
            <a:ext cx="4157884" cy="461665"/>
          </a:xfrm>
          <a:prstGeom prst="rect">
            <a:avLst/>
          </a:prstGeom>
          <a:solidFill>
            <a:schemeClr val="tx1">
              <a:alpha val="20000"/>
            </a:schemeClr>
          </a:solidFill>
        </p:spPr>
        <p:txBody>
          <a:bodyPr wrap="square" rtlCol="0">
            <a:spAutoFit/>
          </a:bodyPr>
          <a:lstStyle/>
          <a:p>
            <a:pPr algn="ctr"/>
            <a:r>
              <a:rPr lang="en-US" sz="2400" dirty="0" smtClean="0">
                <a:solidFill>
                  <a:schemeClr val="accent1"/>
                </a:solidFill>
                <a:effectLst>
                  <a:outerShdw blurRad="50800" dist="38100" dir="2700000" algn="tl" rotWithShape="0">
                    <a:prstClr val="black"/>
                  </a:outerShdw>
                </a:effectLst>
                <a:latin typeface="+mn-lt"/>
              </a:rPr>
              <a:t>Vertex merging</a:t>
            </a:r>
            <a:endParaRPr lang="en-US" sz="2400" dirty="0">
              <a:solidFill>
                <a:schemeClr val="accent1"/>
              </a:solidFill>
              <a:effectLst>
                <a:outerShdw blurRad="50800" dist="38100" dir="2700000" algn="tl" rotWithShape="0">
                  <a:prstClr val="black"/>
                </a:outerShdw>
              </a:effectLst>
              <a:latin typeface="+mn-lt"/>
            </a:endParaRPr>
          </a:p>
        </p:txBody>
      </p:sp>
      <p:sp>
        <p:nvSpPr>
          <p:cNvPr id="93" name="Vertex connection"/>
          <p:cNvSpPr txBox="1"/>
          <p:nvPr/>
        </p:nvSpPr>
        <p:spPr>
          <a:xfrm>
            <a:off x="264666" y="5264158"/>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 connection</a:t>
            </a:r>
            <a:endParaRPr lang="en-US" sz="2400" dirty="0">
              <a:effectLst>
                <a:outerShdw blurRad="50800" dist="38100" dir="2700000" algn="tl" rotWithShape="0">
                  <a:prstClr val="black"/>
                </a:outerShdw>
              </a:effectLst>
              <a:latin typeface="+mn-lt"/>
            </a:endParaRPr>
          </a:p>
        </p:txBody>
      </p:sp>
      <p:grpSp>
        <p:nvGrpSpPr>
          <p:cNvPr id="69" name="RR vertex"/>
          <p:cNvGrpSpPr/>
          <p:nvPr/>
        </p:nvGrpSpPr>
        <p:grpSpPr>
          <a:xfrm>
            <a:off x="6376092" y="4632852"/>
            <a:ext cx="501676" cy="491830"/>
            <a:chOff x="6339074" y="4954694"/>
            <a:chExt cx="501676" cy="491830"/>
          </a:xfrm>
        </p:grpSpPr>
        <p:sp>
          <p:nvSpPr>
            <p:cNvPr id="96" name="Oval 95"/>
            <p:cNvSpPr/>
            <p:nvPr/>
          </p:nvSpPr>
          <p:spPr>
            <a:xfrm>
              <a:off x="6447006" y="4954694"/>
              <a:ext cx="130206" cy="130204"/>
            </a:xfrm>
            <a:prstGeom prst="ellipse">
              <a:avLst/>
            </a:prstGeom>
            <a:solidFill>
              <a:schemeClr val="tx1"/>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Rectangle 96"/>
                <p:cNvSpPr/>
                <p:nvPr/>
              </p:nvSpPr>
              <p:spPr>
                <a:xfrm>
                  <a:off x="6339074" y="5046414"/>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a:stretch>
                    <a:fillRect b="-10606"/>
                  </a:stretch>
                </a:blipFill>
              </p:spPr>
              <p:txBody>
                <a:bodyPr/>
                <a:lstStyle/>
                <a:p>
                  <a:r>
                    <a:rPr lang="en-US">
                      <a:noFill/>
                    </a:rPr>
                    <a:t> </a:t>
                  </a:r>
                </a:p>
              </p:txBody>
            </p:sp>
          </mc:Fallback>
        </mc:AlternateContent>
      </p:grpSp>
      <p:grpSp>
        <p:nvGrpSpPr>
          <p:cNvPr id="98" name="Group 97"/>
          <p:cNvGrpSpPr/>
          <p:nvPr/>
        </p:nvGrpSpPr>
        <p:grpSpPr>
          <a:xfrm>
            <a:off x="172483" y="970959"/>
            <a:ext cx="1222357" cy="495172"/>
            <a:chOff x="611560" y="1244064"/>
            <a:chExt cx="1222357" cy="495172"/>
          </a:xfrm>
        </p:grpSpPr>
        <p:sp>
          <p:nvSpPr>
            <p:cNvPr id="104" name="Oval 103"/>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TextBox 106"/>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112" name="TextBox 111"/>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277041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barn(inVertical)">
                                      <p:cBhvr>
                                        <p:cTn id="12" dur="500"/>
                                        <p:tgtEl>
                                          <p:spTgt spid="105"/>
                                        </p:tgtEl>
                                      </p:cBhvr>
                                    </p:animEffect>
                                  </p:childTnLst>
                                </p:cTn>
                              </p:par>
                              <p:par>
                                <p:cTn id="13" presetID="10"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xit" presetSubtype="0" fill="hold" nodeType="withEffect">
                                  <p:stCondLst>
                                    <p:cond delay="0"/>
                                  </p:stCondLst>
                                  <p:childTnLst>
                                    <p:animEffect transition="out" filter="fade">
                                      <p:cBhvr>
                                        <p:cTn id="17" dur="500"/>
                                        <p:tgtEl>
                                          <p:spTgt spid="101"/>
                                        </p:tgtEl>
                                      </p:cBhvr>
                                    </p:animEffect>
                                    <p:set>
                                      <p:cBhvr>
                                        <p:cTn id="18" dur="1" fill="hold">
                                          <p:stCondLst>
                                            <p:cond delay="499"/>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fade">
                                      <p:cBhvr>
                                        <p:cTn id="26" dur="500"/>
                                        <p:tgtEl>
                                          <p:spTgt spid="1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par>
                                <p:cTn id="30" presetID="10" presetClass="exit" presetSubtype="0" fill="hold" grpId="1" nodeType="withEffect">
                                  <p:stCondLst>
                                    <p:cond delay="0"/>
                                  </p:stCondLst>
                                  <p:childTnLst>
                                    <p:animEffect transition="out" filter="fade">
                                      <p:cBhvr>
                                        <p:cTn id="31" dur="500"/>
                                        <p:tgtEl>
                                          <p:spTgt spid="125"/>
                                        </p:tgtEl>
                                      </p:cBhvr>
                                    </p:animEffect>
                                    <p:set>
                                      <p:cBhvr>
                                        <p:cTn id="32" dur="1" fill="hold">
                                          <p:stCondLst>
                                            <p:cond delay="499"/>
                                          </p:stCondLst>
                                        </p:cTn>
                                        <p:tgtEl>
                                          <p:spTgt spid="1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xit" presetSubtype="0" fill="hold" grpId="1" nodeType="withEffect">
                                  <p:stCondLst>
                                    <p:cond delay="0"/>
                                  </p:stCondLst>
                                  <p:childTnLst>
                                    <p:animEffect transition="out" filter="fade">
                                      <p:cBhvr>
                                        <p:cTn id="39" dur="500"/>
                                        <p:tgtEl>
                                          <p:spTgt spid="90"/>
                                        </p:tgtEl>
                                      </p:cBhvr>
                                    </p:animEffect>
                                    <p:set>
                                      <p:cBhvr>
                                        <p:cTn id="40" dur="1" fill="hold">
                                          <p:stCondLst>
                                            <p:cond delay="499"/>
                                          </p:stCondLst>
                                        </p:cTn>
                                        <p:tgtEl>
                                          <p:spTgt spid="9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childTnLst>
                                </p:cTn>
                              </p:par>
                              <p:par>
                                <p:cTn id="44" presetID="10" presetClass="exit" presetSubtype="0" fill="hold" nodeType="withEffect">
                                  <p:stCondLst>
                                    <p:cond delay="0"/>
                                  </p:stCondLst>
                                  <p:childTnLst>
                                    <p:animEffect transition="out" filter="fade">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par>
                                <p:cTn id="52" presetID="10" presetClass="exit" presetSubtype="0" fill="hold" nodeType="withEffect">
                                  <p:stCondLst>
                                    <p:cond delay="0"/>
                                  </p:stCondLst>
                                  <p:childTnLst>
                                    <p:animEffect transition="out" filter="fade">
                                      <p:cBhvr>
                                        <p:cTn id="53" dur="500"/>
                                        <p:tgtEl>
                                          <p:spTgt spid="105"/>
                                        </p:tgtEl>
                                      </p:cBhvr>
                                    </p:animEffect>
                                    <p:set>
                                      <p:cBhvr>
                                        <p:cTn id="54" dur="1" fill="hold">
                                          <p:stCondLst>
                                            <p:cond delay="499"/>
                                          </p:stCondLst>
                                        </p:cTn>
                                        <p:tgtEl>
                                          <p:spTgt spid="10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4"/>
                                        </p:tgtEl>
                                      </p:cBhvr>
                                    </p:animEffect>
                                    <p:set>
                                      <p:cBhvr>
                                        <p:cTn id="57"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6" grpId="0" animBg="1"/>
      <p:bldP spid="125" grpId="0"/>
      <p:bldP spid="125" grpId="1"/>
      <p:bldP spid="70" grpId="0"/>
      <p:bldP spid="90" grpId="0"/>
      <p:bldP spid="90" grpId="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Available sampling techniques</a:t>
            </a:r>
            <a:endParaRPr lang="en-GB" dirty="0"/>
          </a:p>
        </p:txBody>
      </p:sp>
      <p:sp>
        <p:nvSpPr>
          <p:cNvPr id="12" name="Sun 11"/>
          <p:cNvSpPr/>
          <p:nvPr/>
        </p:nvSpPr>
        <p:spPr>
          <a:xfrm rot="1134788">
            <a:off x="5458204" y="1785814"/>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16" name="Group 15"/>
          <p:cNvGrpSpPr/>
          <p:nvPr/>
        </p:nvGrpSpPr>
        <p:grpSpPr>
          <a:xfrm rot="774754">
            <a:off x="338729" y="2015958"/>
            <a:ext cx="410270" cy="298378"/>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097" y="2885117"/>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098" y="2885117"/>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5"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Rectangle 20"/>
              <p:cNvSpPr/>
              <p:nvPr/>
            </p:nvSpPr>
            <p:spPr>
              <a:xfrm>
                <a:off x="5204600" y="2415683"/>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5204600" y="2415683"/>
                <a:ext cx="501676" cy="400110"/>
              </a:xfrm>
              <a:prstGeom prst="rect">
                <a:avLst/>
              </a:prstGeom>
              <a:blipFill rotWithShape="1">
                <a:blip r:embed="rId3"/>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980464" y="2847731"/>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22" name="Rectangle 21"/>
              <p:cNvSpPr>
                <a:spLocks noRot="1" noChangeAspect="1" noMove="1" noResize="1" noEditPoints="1" noAdjustHandles="1" noChangeArrowheads="1" noChangeShapeType="1" noTextEdit="1"/>
              </p:cNvSpPr>
              <p:nvPr/>
            </p:nvSpPr>
            <p:spPr>
              <a:xfrm>
                <a:off x="3980464" y="2847731"/>
                <a:ext cx="495713" cy="400110"/>
              </a:xfrm>
              <a:prstGeom prst="rect">
                <a:avLst/>
              </a:prstGeom>
              <a:blipFill rotWithShape="1">
                <a:blip r:embed="rId4"/>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28336" y="298569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28336" y="2985690"/>
                <a:ext cx="501676" cy="400110"/>
              </a:xfrm>
              <a:prstGeom prst="rect">
                <a:avLst/>
              </a:prstGeom>
              <a:blipFill rotWithShape="1">
                <a:blip r:embed="rId5"/>
                <a:stretch>
                  <a:fillRect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63107" y="2397015"/>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24" name="Rectangle 23"/>
              <p:cNvSpPr>
                <a:spLocks noRot="1" noChangeAspect="1" noMove="1" noResize="1" noEditPoints="1" noAdjustHandles="1" noChangeArrowheads="1" noChangeShapeType="1" noTextEdit="1"/>
              </p:cNvSpPr>
              <p:nvPr/>
            </p:nvSpPr>
            <p:spPr>
              <a:xfrm>
                <a:off x="463107" y="2397015"/>
                <a:ext cx="511999" cy="400110"/>
              </a:xfrm>
              <a:prstGeom prst="rect">
                <a:avLst/>
              </a:prstGeom>
              <a:blipFill rotWithShape="1">
                <a:blip r:embed="rId6"/>
                <a:stretch>
                  <a:fillRect b="-7576"/>
                </a:stretch>
              </a:blipFill>
            </p:spPr>
            <p:txBody>
              <a:bodyPr/>
              <a:lstStyle/>
              <a:p>
                <a:r>
                  <a:rPr lang="en-US">
                    <a:noFill/>
                  </a:rPr>
                  <a:t> </a:t>
                </a:r>
              </a:p>
            </p:txBody>
          </p:sp>
        </mc:Fallback>
      </mc:AlternateContent>
      <p:cxnSp>
        <p:nvCxnSpPr>
          <p:cNvPr id="28" name="Straight Arrow Connector 27"/>
          <p:cNvCxnSpPr>
            <a:stCxn id="29" idx="3"/>
            <a:endCxn id="11" idx="7"/>
          </p:cNvCxnSpPr>
          <p:nvPr/>
        </p:nvCxnSpPr>
        <p:spPr>
          <a:xfrm flipH="1">
            <a:off x="4377238"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6" name="Rectangle 55"/>
              <p:cNvSpPr/>
              <p:nvPr/>
            </p:nvSpPr>
            <p:spPr>
              <a:xfrm>
                <a:off x="1642678" y="2846595"/>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56" name="Rectangle 55"/>
              <p:cNvSpPr>
                <a:spLocks noRot="1" noChangeAspect="1" noMove="1" noResize="1" noEditPoints="1" noAdjustHandles="1" noChangeArrowheads="1" noChangeShapeType="1" noTextEdit="1"/>
              </p:cNvSpPr>
              <p:nvPr/>
            </p:nvSpPr>
            <p:spPr>
              <a:xfrm>
                <a:off x="1642678" y="2846595"/>
                <a:ext cx="511999" cy="400110"/>
              </a:xfrm>
              <a:prstGeom prst="rect">
                <a:avLst/>
              </a:prstGeom>
              <a:blipFill rotWithShape="1">
                <a:blip r:embed="rId7"/>
                <a:stretch>
                  <a:fillRect b="-9091"/>
                </a:stretch>
              </a:blipFill>
            </p:spPr>
            <p:txBody>
              <a:bodyPr/>
              <a:lstStyle/>
              <a:p>
                <a:r>
                  <a:rPr lang="en-US">
                    <a:noFill/>
                  </a:rPr>
                  <a:t> </a:t>
                </a:r>
              </a:p>
            </p:txBody>
          </p:sp>
        </mc:Fallback>
      </mc:AlternateContent>
      <p:cxnSp>
        <p:nvCxnSpPr>
          <p:cNvPr id="73" name="Straight Arrow Connector 72"/>
          <p:cNvCxnSpPr>
            <a:stCxn id="83" idx="2"/>
            <a:endCxn id="84" idx="6"/>
          </p:cNvCxnSpPr>
          <p:nvPr/>
        </p:nvCxnSpPr>
        <p:spPr>
          <a:xfrm flipH="1">
            <a:off x="3228097" y="3989736"/>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098" y="3989736"/>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5" y="3561622"/>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7" name="Rectangle 76"/>
              <p:cNvSpPr/>
              <p:nvPr/>
            </p:nvSpPr>
            <p:spPr>
              <a:xfrm>
                <a:off x="5204600" y="3520302"/>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77" name="Rectangle 76"/>
              <p:cNvSpPr>
                <a:spLocks noRot="1" noChangeAspect="1" noMove="1" noResize="1" noEditPoints="1" noAdjustHandles="1" noChangeArrowheads="1" noChangeShapeType="1" noTextEdit="1"/>
              </p:cNvSpPr>
              <p:nvPr/>
            </p:nvSpPr>
            <p:spPr>
              <a:xfrm>
                <a:off x="5204600" y="3520302"/>
                <a:ext cx="501676" cy="400110"/>
              </a:xfrm>
              <a:prstGeom prst="rect">
                <a:avLst/>
              </a:prstGeom>
              <a:blipFill rotWithShape="1">
                <a:blip r:embed="rId8"/>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3980464" y="3952350"/>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78" name="Rectangle 77"/>
              <p:cNvSpPr>
                <a:spLocks noRot="1" noChangeAspect="1" noMove="1" noResize="1" noEditPoints="1" noAdjustHandles="1" noChangeArrowheads="1" noChangeShapeType="1" noTextEdit="1"/>
              </p:cNvSpPr>
              <p:nvPr/>
            </p:nvSpPr>
            <p:spPr>
              <a:xfrm>
                <a:off x="3980464" y="3952350"/>
                <a:ext cx="495713" cy="400110"/>
              </a:xfrm>
              <a:prstGeom prst="rect">
                <a:avLst/>
              </a:prstGeom>
              <a:blipFill rotWithShape="1">
                <a:blip r:embed="rId9"/>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2828336" y="409030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79" name="Rectangle 78"/>
              <p:cNvSpPr>
                <a:spLocks noRot="1" noChangeAspect="1" noMove="1" noResize="1" noEditPoints="1" noAdjustHandles="1" noChangeArrowheads="1" noChangeShapeType="1" noTextEdit="1"/>
              </p:cNvSpPr>
              <p:nvPr/>
            </p:nvSpPr>
            <p:spPr>
              <a:xfrm>
                <a:off x="2828336" y="4090309"/>
                <a:ext cx="501676" cy="400110"/>
              </a:xfrm>
              <a:prstGeom prst="rect">
                <a:avLst/>
              </a:prstGeom>
              <a:blipFill rotWithShape="1">
                <a:blip r:embed="rId10"/>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463107" y="3501634"/>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80" name="Rectangle 79"/>
              <p:cNvSpPr>
                <a:spLocks noRot="1" noChangeAspect="1" noMove="1" noResize="1" noEditPoints="1" noAdjustHandles="1" noChangeArrowheads="1" noChangeShapeType="1" noTextEdit="1"/>
              </p:cNvSpPr>
              <p:nvPr/>
            </p:nvSpPr>
            <p:spPr>
              <a:xfrm>
                <a:off x="463107" y="3501634"/>
                <a:ext cx="511999" cy="400110"/>
              </a:xfrm>
              <a:prstGeom prst="rect">
                <a:avLst/>
              </a:prstGeom>
              <a:blipFill rotWithShape="1">
                <a:blip r:embed="rId11"/>
                <a:stretch>
                  <a:fillRect b="-7576"/>
                </a:stretch>
              </a:blipFill>
            </p:spPr>
            <p:txBody>
              <a:bodyPr/>
              <a:lstStyle/>
              <a:p>
                <a:r>
                  <a:rPr lang="en-US">
                    <a:noFill/>
                  </a:rPr>
                  <a:t> </a:t>
                </a:r>
              </a:p>
            </p:txBody>
          </p:sp>
        </mc:Fallback>
      </mc:AlternateContent>
      <p:cxnSp>
        <p:nvCxnSpPr>
          <p:cNvPr id="81" name="Straight Arrow Connector 80"/>
          <p:cNvCxnSpPr>
            <a:stCxn id="82" idx="3"/>
            <a:endCxn id="83" idx="7"/>
          </p:cNvCxnSpPr>
          <p:nvPr/>
        </p:nvCxnSpPr>
        <p:spPr>
          <a:xfrm flipH="1">
            <a:off x="4377238" y="3561622"/>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6" name="Rectangle 85"/>
              <p:cNvSpPr/>
              <p:nvPr/>
            </p:nvSpPr>
            <p:spPr>
              <a:xfrm>
                <a:off x="1642678" y="3951214"/>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1642678" y="3951214"/>
                <a:ext cx="511999" cy="400110"/>
              </a:xfrm>
              <a:prstGeom prst="rect">
                <a:avLst/>
              </a:prstGeom>
              <a:blipFill rotWithShape="1">
                <a:blip r:embed="rId12"/>
                <a:stretch>
                  <a:fillRect b="-9091"/>
                </a:stretch>
              </a:blipFill>
            </p:spPr>
            <p:txBody>
              <a:bodyPr/>
              <a:lstStyle/>
              <a:p>
                <a:r>
                  <a:rPr lang="en-US">
                    <a:noFill/>
                  </a:rPr>
                  <a:t> </a:t>
                </a:r>
              </a:p>
            </p:txBody>
          </p:sp>
        </mc:Fallback>
      </mc:AlternateContent>
      <p:sp>
        <p:nvSpPr>
          <p:cNvPr id="107" name="Oval 106"/>
          <p:cNvSpPr/>
          <p:nvPr/>
        </p:nvSpPr>
        <p:spPr>
          <a:xfrm>
            <a:off x="1604200" y="5032799"/>
            <a:ext cx="805590" cy="21813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097" y="5141864"/>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4"/>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5" y="4713750"/>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Rectangle 91"/>
              <p:cNvSpPr/>
              <p:nvPr/>
            </p:nvSpPr>
            <p:spPr>
              <a:xfrm>
                <a:off x="5204600" y="467243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92" name="Rectangle 91"/>
              <p:cNvSpPr>
                <a:spLocks noRot="1" noChangeAspect="1" noMove="1" noResize="1" noEditPoints="1" noAdjustHandles="1" noChangeArrowheads="1" noChangeShapeType="1" noTextEdit="1"/>
              </p:cNvSpPr>
              <p:nvPr/>
            </p:nvSpPr>
            <p:spPr>
              <a:xfrm>
                <a:off x="5204600" y="4672430"/>
                <a:ext cx="501676" cy="400110"/>
              </a:xfrm>
              <a:prstGeom prst="rect">
                <a:avLst/>
              </a:prstGeom>
              <a:blipFill rotWithShape="1">
                <a:blip r:embed="rId13"/>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3980464" y="5104478"/>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93" name="Rectangle 92"/>
              <p:cNvSpPr>
                <a:spLocks noRot="1" noChangeAspect="1" noMove="1" noResize="1" noEditPoints="1" noAdjustHandles="1" noChangeArrowheads="1" noChangeShapeType="1" noTextEdit="1"/>
              </p:cNvSpPr>
              <p:nvPr/>
            </p:nvSpPr>
            <p:spPr>
              <a:xfrm>
                <a:off x="3980464" y="5104478"/>
                <a:ext cx="495713" cy="400110"/>
              </a:xfrm>
              <a:prstGeom prst="rect">
                <a:avLst/>
              </a:prstGeom>
              <a:blipFill rotWithShape="1">
                <a:blip r:embed="rId14"/>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2828336" y="524243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94" name="Rectangle 93"/>
              <p:cNvSpPr>
                <a:spLocks noRot="1" noChangeAspect="1" noMove="1" noResize="1" noEditPoints="1" noAdjustHandles="1" noChangeArrowheads="1" noChangeShapeType="1" noTextEdit="1"/>
              </p:cNvSpPr>
              <p:nvPr/>
            </p:nvSpPr>
            <p:spPr>
              <a:xfrm>
                <a:off x="2828336" y="5242437"/>
                <a:ext cx="501676" cy="400110"/>
              </a:xfrm>
              <a:prstGeom prst="rect">
                <a:avLst/>
              </a:prstGeom>
              <a:blipFill rotWithShape="1">
                <a:blip r:embed="rId1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463107" y="4653762"/>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463107" y="4653762"/>
                <a:ext cx="511999" cy="400110"/>
              </a:xfrm>
              <a:prstGeom prst="rect">
                <a:avLst/>
              </a:prstGeom>
              <a:blipFill rotWithShape="1">
                <a:blip r:embed="rId16"/>
                <a:stretch>
                  <a:fillRect b="-7576"/>
                </a:stretch>
              </a:blipFill>
            </p:spPr>
            <p:txBody>
              <a:bodyPr/>
              <a:lstStyle/>
              <a:p>
                <a:r>
                  <a:rPr lang="en-US">
                    <a:noFill/>
                  </a:rPr>
                  <a:t> </a:t>
                </a:r>
              </a:p>
            </p:txBody>
          </p:sp>
        </mc:Fallback>
      </mc:AlternateContent>
      <p:cxnSp>
        <p:nvCxnSpPr>
          <p:cNvPr id="96" name="Straight Arrow Connector 95"/>
          <p:cNvCxnSpPr>
            <a:stCxn id="97" idx="3"/>
            <a:endCxn id="98" idx="7"/>
          </p:cNvCxnSpPr>
          <p:nvPr/>
        </p:nvCxnSpPr>
        <p:spPr>
          <a:xfrm flipH="1">
            <a:off x="4377238" y="4713750"/>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Rectangle 100"/>
              <p:cNvSpPr/>
              <p:nvPr/>
            </p:nvSpPr>
            <p:spPr>
              <a:xfrm>
                <a:off x="1642678" y="5131920"/>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101" name="Rectangle 100"/>
              <p:cNvSpPr>
                <a:spLocks noRot="1" noChangeAspect="1" noMove="1" noResize="1" noEditPoints="1" noAdjustHandles="1" noChangeArrowheads="1" noChangeShapeType="1" noTextEdit="1"/>
              </p:cNvSpPr>
              <p:nvPr/>
            </p:nvSpPr>
            <p:spPr>
              <a:xfrm>
                <a:off x="1642678" y="5131920"/>
                <a:ext cx="511999" cy="400110"/>
              </a:xfrm>
              <a:prstGeom prst="rect">
                <a:avLst/>
              </a:prstGeom>
              <a:blipFill rotWithShape="1">
                <a:blip r:embed="rId17"/>
                <a:stretch>
                  <a:fillRect b="-10769"/>
                </a:stretch>
              </a:blipFill>
            </p:spPr>
            <p:txBody>
              <a:bodyPr/>
              <a:lstStyle/>
              <a:p>
                <a:r>
                  <a:rPr lang="en-US">
                    <a:noFill/>
                  </a:rPr>
                  <a:t> </a:t>
                </a:r>
              </a:p>
            </p:txBody>
          </p:sp>
        </mc:Fallback>
      </mc:AlternateContent>
      <p:sp>
        <p:nvSpPr>
          <p:cNvPr id="105" name="Oval 104"/>
          <p:cNvSpPr/>
          <p:nvPr/>
        </p:nvSpPr>
        <p:spPr>
          <a:xfrm>
            <a:off x="2170291" y="507676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8" name="Rectangle 107"/>
              <p:cNvSpPr/>
              <p:nvPr/>
            </p:nvSpPr>
            <p:spPr>
              <a:xfrm>
                <a:off x="2138371" y="513192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2138371" y="5131920"/>
                <a:ext cx="501676" cy="400110"/>
              </a:xfrm>
              <a:prstGeom prst="rect">
                <a:avLst/>
              </a:prstGeom>
              <a:blipFill rotWithShape="1">
                <a:blip r:embed="rId18"/>
                <a:stretch>
                  <a:fillRect b="-10769"/>
                </a:stretch>
              </a:blipFill>
            </p:spPr>
            <p:txBody>
              <a:bodyPr/>
              <a:lstStyle/>
              <a:p>
                <a:r>
                  <a:rPr lang="en-US">
                    <a:noFill/>
                  </a:rPr>
                  <a:t> </a:t>
                </a:r>
              </a:p>
            </p:txBody>
          </p:sp>
        </mc:Fallback>
      </mc:AlternateContent>
      <p:sp>
        <p:nvSpPr>
          <p:cNvPr id="111" name="TextBox 110"/>
          <p:cNvSpPr txBox="1"/>
          <p:nvPr/>
        </p:nvSpPr>
        <p:spPr>
          <a:xfrm>
            <a:off x="6204247" y="2615198"/>
            <a:ext cx="135857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Unidirectional</a:t>
            </a:r>
            <a:endParaRPr lang="en-US" sz="1600" dirty="0">
              <a:effectLst>
                <a:outerShdw blurRad="38100" dist="38100" dir="2700000" algn="tl">
                  <a:srgbClr val="000000">
                    <a:alpha val="43137"/>
                  </a:srgbClr>
                </a:outerShdw>
              </a:effectLst>
              <a:latin typeface="+mn-lt"/>
            </a:endParaRPr>
          </a:p>
        </p:txBody>
      </p:sp>
      <p:sp>
        <p:nvSpPr>
          <p:cNvPr id="119" name="TextBox 118"/>
          <p:cNvSpPr txBox="1"/>
          <p:nvPr/>
        </p:nvSpPr>
        <p:spPr>
          <a:xfrm>
            <a:off x="7883291" y="2615198"/>
            <a:ext cx="74571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2 ways</a:t>
            </a:r>
            <a:endParaRPr lang="en-US" sz="1600" dirty="0">
              <a:effectLst>
                <a:outerShdw blurRad="38100" dist="38100" dir="2700000" algn="tl">
                  <a:srgbClr val="000000">
                    <a:alpha val="43137"/>
                  </a:srgbClr>
                </a:outerShdw>
              </a:effectLst>
              <a:latin typeface="+mn-lt"/>
            </a:endParaRPr>
          </a:p>
        </p:txBody>
      </p:sp>
      <p:sp>
        <p:nvSpPr>
          <p:cNvPr id="117" name="TextBox 116"/>
          <p:cNvSpPr txBox="1"/>
          <p:nvPr/>
        </p:nvSpPr>
        <p:spPr>
          <a:xfrm>
            <a:off x="6204247" y="3666510"/>
            <a:ext cx="169674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Vertex connection</a:t>
            </a:r>
            <a:endParaRPr lang="en-US" sz="1600" dirty="0">
              <a:effectLst>
                <a:outerShdw blurRad="38100" dist="38100" dir="2700000" algn="tl">
                  <a:srgbClr val="000000">
                    <a:alpha val="43137"/>
                  </a:srgbClr>
                </a:outerShdw>
              </a:effectLst>
              <a:latin typeface="+mn-lt"/>
            </a:endParaRPr>
          </a:p>
        </p:txBody>
      </p:sp>
      <p:sp>
        <p:nvSpPr>
          <p:cNvPr id="120" name="TextBox 119"/>
          <p:cNvSpPr txBox="1"/>
          <p:nvPr/>
        </p:nvSpPr>
        <p:spPr>
          <a:xfrm>
            <a:off x="7883291" y="3666510"/>
            <a:ext cx="74571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4 ways</a:t>
            </a:r>
            <a:endParaRPr lang="en-US" sz="1600" dirty="0">
              <a:effectLst>
                <a:outerShdw blurRad="38100" dist="38100" dir="2700000" algn="tl">
                  <a:srgbClr val="000000">
                    <a:alpha val="43137"/>
                  </a:srgbClr>
                </a:outerShdw>
              </a:effectLst>
              <a:latin typeface="+mn-lt"/>
            </a:endParaRPr>
          </a:p>
        </p:txBody>
      </p:sp>
      <p:sp>
        <p:nvSpPr>
          <p:cNvPr id="118" name="TextBox 117"/>
          <p:cNvSpPr txBox="1"/>
          <p:nvPr/>
        </p:nvSpPr>
        <p:spPr>
          <a:xfrm>
            <a:off x="6204247" y="4746630"/>
            <a:ext cx="1477264" cy="338554"/>
          </a:xfrm>
          <a:prstGeom prst="rect">
            <a:avLst/>
          </a:prstGeom>
          <a:noFill/>
        </p:spPr>
        <p:txBody>
          <a:bodyPr wrap="none" rtlCol="0">
            <a:spAutoFit/>
          </a:bodyPr>
          <a:lstStyle/>
          <a:p>
            <a:r>
              <a:rPr lang="en-US" sz="1600" b="1" dirty="0" smtClean="0">
                <a:solidFill>
                  <a:schemeClr val="accent1"/>
                </a:solidFill>
                <a:effectLst>
                  <a:outerShdw blurRad="38100" dist="38100" dir="2700000" algn="tl">
                    <a:srgbClr val="000000">
                      <a:alpha val="43137"/>
                    </a:srgbClr>
                  </a:outerShdw>
                </a:effectLst>
                <a:latin typeface="+mn-lt"/>
              </a:rPr>
              <a:t>Vertex merging</a:t>
            </a:r>
            <a:endParaRPr lang="en-US" sz="1600" b="1" dirty="0">
              <a:solidFill>
                <a:schemeClr val="accent1"/>
              </a:solidFill>
              <a:effectLst>
                <a:outerShdw blurRad="38100" dist="38100" dir="2700000" algn="tl">
                  <a:srgbClr val="000000">
                    <a:alpha val="43137"/>
                  </a:srgbClr>
                </a:outerShdw>
              </a:effectLst>
              <a:latin typeface="+mn-lt"/>
            </a:endParaRPr>
          </a:p>
        </p:txBody>
      </p:sp>
      <p:sp>
        <p:nvSpPr>
          <p:cNvPr id="121" name="TextBox 120"/>
          <p:cNvSpPr txBox="1"/>
          <p:nvPr/>
        </p:nvSpPr>
        <p:spPr>
          <a:xfrm>
            <a:off x="7883291" y="4746630"/>
            <a:ext cx="760978" cy="338554"/>
          </a:xfrm>
          <a:prstGeom prst="rect">
            <a:avLst/>
          </a:prstGeom>
          <a:noFill/>
        </p:spPr>
        <p:txBody>
          <a:bodyPr wrap="none" rtlCol="0">
            <a:spAutoFit/>
          </a:bodyPr>
          <a:lstStyle/>
          <a:p>
            <a:r>
              <a:rPr lang="en-US" sz="1600" b="1" dirty="0" smtClean="0">
                <a:solidFill>
                  <a:schemeClr val="accent1"/>
                </a:solidFill>
                <a:effectLst>
                  <a:outerShdw blurRad="38100" dist="38100" dir="2700000" algn="tl">
                    <a:srgbClr val="000000">
                      <a:alpha val="43137"/>
                    </a:srgbClr>
                  </a:outerShdw>
                </a:effectLst>
                <a:latin typeface="+mn-lt"/>
              </a:rPr>
              <a:t>5 ways</a:t>
            </a:r>
            <a:endParaRPr lang="en-US" sz="1600" b="1" dirty="0">
              <a:solidFill>
                <a:schemeClr val="accent1"/>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47" y="5898758"/>
            <a:ext cx="597728"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1" y="5898758"/>
            <a:ext cx="865173"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47"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72483" y="970959"/>
            <a:ext cx="1222357" cy="495172"/>
            <a:chOff x="611560" y="1244064"/>
            <a:chExt cx="1222357" cy="495172"/>
          </a:xfrm>
        </p:grpSpPr>
        <p:sp>
          <p:nvSpPr>
            <p:cNvPr id="67" name="Oval 66"/>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67"/>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TextBox 68"/>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70" name="TextBox 69"/>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3141976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comparison</a:t>
            </a:r>
            <a:endParaRPr lang="en-US" dirty="0"/>
          </a:p>
        </p:txBody>
      </p:sp>
      <p:sp>
        <p:nvSpPr>
          <p:cNvPr id="10249" name="Text Placeholder 10248"/>
          <p:cNvSpPr>
            <a:spLocks noGrp="1"/>
          </p:cNvSpPr>
          <p:nvPr>
            <p:ph type="body" sz="quarter" idx="10"/>
          </p:nvPr>
        </p:nvSpPr>
        <p:spPr/>
        <p:txBody>
          <a:bodyPr/>
          <a:lstStyle/>
          <a:p>
            <a:r>
              <a:rPr lang="en-US" dirty="0" smtClean="0"/>
              <a:t>SDS paths</a:t>
            </a:r>
            <a:endParaRPr lang="en-US" dirty="0"/>
          </a:p>
        </p:txBody>
      </p:sp>
      <p:grpSp>
        <p:nvGrpSpPr>
          <p:cNvPr id="102" name="Group 101"/>
          <p:cNvGrpSpPr/>
          <p:nvPr/>
        </p:nvGrpSpPr>
        <p:grpSpPr>
          <a:xfrm>
            <a:off x="5599509" y="3584238"/>
            <a:ext cx="2438400" cy="2889612"/>
            <a:chOff x="3352926" y="3851756"/>
            <a:chExt cx="2438400" cy="2889612"/>
          </a:xfrm>
        </p:grpSpPr>
        <p:sp>
          <p:nvSpPr>
            <p:cNvPr id="131" name="Vertex merging"/>
            <p:cNvSpPr txBox="1"/>
            <p:nvPr/>
          </p:nvSpPr>
          <p:spPr>
            <a:xfrm>
              <a:off x="3352926" y="3851756"/>
              <a:ext cx="2438400" cy="369332"/>
            </a:xfrm>
            <a:prstGeom prst="rect">
              <a:avLst/>
            </a:prstGeom>
            <a:solidFill>
              <a:schemeClr val="tx1">
                <a:alpha val="20000"/>
              </a:schemeClr>
            </a:solidFill>
          </p:spPr>
          <p:txBody>
            <a:bodyPr wrap="square" rtlCol="0">
              <a:spAutoFit/>
            </a:bodyPr>
            <a:lstStyle/>
            <a:p>
              <a:pPr algn="ctr"/>
              <a:r>
                <a:rPr lang="en-US" dirty="0" smtClean="0">
                  <a:effectLst>
                    <a:outerShdw blurRad="50800" dist="38100" dir="2700000" algn="tl" rotWithShape="0">
                      <a:prstClr val="black"/>
                    </a:outerShdw>
                  </a:effectLst>
                  <a:latin typeface="+mn-lt"/>
                </a:rPr>
                <a:t>Vertex merging</a:t>
              </a:r>
              <a:endParaRPr lang="en-US"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p:cNvGrpSpPr/>
          <p:nvPr/>
        </p:nvGrpSpPr>
        <p:grpSpPr>
          <a:xfrm>
            <a:off x="1197244" y="3573016"/>
            <a:ext cx="2438652" cy="2900834"/>
            <a:chOff x="505196" y="3840534"/>
            <a:chExt cx="2438652" cy="2900834"/>
          </a:xfrm>
        </p:grpSpPr>
        <p:sp>
          <p:nvSpPr>
            <p:cNvPr id="133" name="TextBox 132"/>
            <p:cNvSpPr txBox="1"/>
            <p:nvPr/>
          </p:nvSpPr>
          <p:spPr>
            <a:xfrm>
              <a:off x="505196" y="3840534"/>
              <a:ext cx="2438651" cy="369332"/>
            </a:xfrm>
            <a:prstGeom prst="rect">
              <a:avLst/>
            </a:prstGeom>
            <a:solidFill>
              <a:schemeClr val="tx1">
                <a:alpha val="20000"/>
              </a:schemeClr>
            </a:solidFill>
          </p:spPr>
          <p:txBody>
            <a:bodyPr wrap="square" rtlCol="0">
              <a:spAutoFit/>
            </a:bodyPr>
            <a:lstStyle/>
            <a:p>
              <a:pPr algn="ctr"/>
              <a:r>
                <a:rPr lang="en-US" dirty="0" smtClean="0">
                  <a:effectLst>
                    <a:outerShdw blurRad="50800" dist="38100" dir="2700000" algn="tl" rotWithShape="0">
                      <a:prstClr val="black"/>
                    </a:outerShdw>
                  </a:effectLst>
                  <a:latin typeface="+mn-lt"/>
                </a:rPr>
                <a:t>Unidirectional sampling</a:t>
              </a:r>
              <a:endParaRPr lang="en-US"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p:cNvGrpSpPr/>
          <p:nvPr/>
        </p:nvGrpSpPr>
        <p:grpSpPr>
          <a:xfrm>
            <a:off x="6670104" y="3584238"/>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69332"/>
            </a:xfrm>
            <a:prstGeom prst="rect">
              <a:avLst/>
            </a:prstGeom>
            <a:solidFill>
              <a:schemeClr val="tx1">
                <a:alpha val="20000"/>
              </a:schemeClr>
            </a:solidFill>
          </p:spPr>
          <p:txBody>
            <a:bodyPr wrap="square" rtlCol="0">
              <a:spAutoFit/>
            </a:bodyPr>
            <a:lstStyle/>
            <a:p>
              <a:pPr algn="ctr"/>
              <a:r>
                <a:rPr lang="en-US" dirty="0" smtClean="0">
                  <a:solidFill>
                    <a:schemeClr val="accent1"/>
                  </a:solidFill>
                  <a:effectLst>
                    <a:outerShdw blurRad="50800" dist="38100" dir="2700000" algn="tl" rotWithShape="0">
                      <a:prstClr val="black"/>
                    </a:outerShdw>
                  </a:effectLst>
                  <a:latin typeface="+mn-lt"/>
                </a:rPr>
                <a:t>Vertex merging (reuse)</a:t>
              </a:r>
              <a:endParaRPr lang="en-US" dirty="0">
                <a:solidFill>
                  <a:schemeClr val="accent1"/>
                </a:solidFill>
                <a:effectLst>
                  <a:outerShdw blurRad="50800" dist="38100" dir="2700000" algn="tl" rotWithShape="0">
                    <a:prstClr val="black"/>
                  </a:outerShdw>
                </a:effectLst>
                <a:latin typeface="+mn-lt"/>
              </a:endParaRPr>
            </a:p>
          </p:txBody>
        </p:sp>
      </p:grpSp>
      <p:grpSp>
        <p:nvGrpSpPr>
          <p:cNvPr id="10241" name="Group 10240"/>
          <p:cNvGrpSpPr/>
          <p:nvPr/>
        </p:nvGrpSpPr>
        <p:grpSpPr>
          <a:xfrm>
            <a:off x="680586" y="2397333"/>
            <a:ext cx="7874512" cy="1967771"/>
            <a:chOff x="680586" y="2509270"/>
            <a:chExt cx="7874512" cy="1967771"/>
          </a:xfrm>
        </p:grpSpPr>
        <p:grpSp>
          <p:nvGrpSpPr>
            <p:cNvPr id="45"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7"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12"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98"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0"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35"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0245" name="Group 10244"/>
          <p:cNvGrpSpPr/>
          <p:nvPr/>
        </p:nvGrpSpPr>
        <p:grpSpPr>
          <a:xfrm>
            <a:off x="611559" y="4770068"/>
            <a:ext cx="7976128" cy="475035"/>
            <a:chOff x="611559" y="4754165"/>
            <a:chExt cx="7976128" cy="475035"/>
          </a:xfrm>
        </p:grpSpPr>
        <p:sp>
          <p:nvSpPr>
            <p:cNvPr id="161" name="Vertex merging"/>
            <p:cNvSpPr txBox="1"/>
            <p:nvPr/>
          </p:nvSpPr>
          <p:spPr>
            <a:xfrm>
              <a:off x="4932947" y="4767535"/>
              <a:ext cx="3654740" cy="461665"/>
            </a:xfrm>
            <a:prstGeom prst="rect">
              <a:avLst/>
            </a:prstGeom>
            <a:solidFill>
              <a:schemeClr val="tx1">
                <a:alpha val="20000"/>
              </a:schemeClr>
            </a:solidFill>
          </p:spPr>
          <p:txBody>
            <a:bodyPr wrap="square" rtlCol="0">
              <a:spAutoFit/>
            </a:bodyPr>
            <a:lstStyle/>
            <a:p>
              <a:pPr algn="ctr"/>
              <a:r>
                <a:rPr lang="en-US" sz="2400" b="1" dirty="0" smtClean="0">
                  <a:solidFill>
                    <a:schemeClr val="accent1"/>
                  </a:solidFill>
                  <a:effectLst>
                    <a:outerShdw blurRad="50800" dist="38100" dir="2700000" algn="tl" rotWithShape="0">
                      <a:prstClr val="black"/>
                    </a:outerShdw>
                  </a:effectLst>
                  <a:latin typeface="+mn-lt"/>
                </a:rPr>
                <a:t>PM</a:t>
              </a:r>
              <a:r>
                <a:rPr lang="en-US" sz="2400" dirty="0" smtClean="0">
                  <a:solidFill>
                    <a:schemeClr val="accent1"/>
                  </a:solidFill>
                  <a:effectLst>
                    <a:outerShdw blurRad="50800" dist="38100" dir="2700000" algn="tl" rotWithShape="0">
                      <a:prstClr val="black"/>
                    </a:outerShdw>
                  </a:effectLst>
                  <a:latin typeface="+mn-lt"/>
                </a:rPr>
                <a:t>: Vertex merging</a:t>
              </a:r>
              <a:endParaRPr lang="en-US" sz="24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61665"/>
            </a:xfrm>
            <a:prstGeom prst="rect">
              <a:avLst/>
            </a:prstGeom>
            <a:solidFill>
              <a:schemeClr val="tx1">
                <a:alpha val="20000"/>
              </a:schemeClr>
            </a:solidFill>
          </p:spPr>
          <p:txBody>
            <a:bodyPr wrap="square" rtlCol="0">
              <a:spAutoFit/>
            </a:bodyPr>
            <a:lstStyle/>
            <a:p>
              <a:pPr algn="ctr"/>
              <a:r>
                <a:rPr lang="en-US" sz="2400" b="1" dirty="0" smtClean="0">
                  <a:effectLst>
                    <a:outerShdw blurRad="50800" dist="38100" dir="2700000" algn="tl" rotWithShape="0">
                      <a:prstClr val="black"/>
                    </a:outerShdw>
                  </a:effectLst>
                  <a:latin typeface="+mn-lt"/>
                </a:rPr>
                <a:t>BPT</a:t>
              </a:r>
              <a:r>
                <a:rPr lang="en-US" sz="2400" dirty="0" smtClean="0">
                  <a:effectLst>
                    <a:outerShdw blurRad="50800" dist="38100" dir="2700000" algn="tl" rotWithShape="0">
                      <a:prstClr val="black"/>
                    </a:outerShdw>
                  </a:effectLst>
                  <a:latin typeface="+mn-lt"/>
                </a:rPr>
                <a:t>: Unidirectional sampling</a:t>
              </a:r>
              <a:endParaRPr lang="en-US" sz="2400" dirty="0">
                <a:effectLst>
                  <a:outerShdw blurRad="50800" dist="38100" dir="2700000" algn="tl" rotWithShape="0">
                    <a:prstClr val="black"/>
                  </a:outerShdw>
                </a:effectLst>
                <a:latin typeface="+mn-lt"/>
              </a:endParaRPr>
            </a:p>
          </p:txBody>
        </p:sp>
      </p:grpSp>
      <p:grpSp>
        <p:nvGrpSpPr>
          <p:cNvPr id="97" name="Group 96"/>
          <p:cNvGrpSpPr/>
          <p:nvPr/>
        </p:nvGrpSpPr>
        <p:grpSpPr>
          <a:xfrm>
            <a:off x="6484366" y="1470381"/>
            <a:ext cx="1443602" cy="1681334"/>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255" name="Group 10254"/>
          <p:cNvGrpSpPr/>
          <p:nvPr/>
        </p:nvGrpSpPr>
        <p:grpSpPr>
          <a:xfrm>
            <a:off x="3866659" y="1353308"/>
            <a:ext cx="1410683" cy="707540"/>
            <a:chOff x="216180" y="1139653"/>
            <a:chExt cx="1410683" cy="707540"/>
          </a:xfrm>
        </p:grpSpPr>
        <p:sp>
          <p:nvSpPr>
            <p:cNvPr id="176" name="TextBox 175"/>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07843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0257" name="Group 10256"/>
          <p:cNvGrpSpPr/>
          <p:nvPr/>
        </p:nvGrpSpPr>
        <p:grpSpPr>
          <a:xfrm>
            <a:off x="1197496" y="6191343"/>
            <a:ext cx="7911259" cy="282507"/>
            <a:chOff x="1197496" y="6458610"/>
            <a:chExt cx="7911259" cy="282507"/>
          </a:xfrm>
        </p:grpSpPr>
        <p:sp>
          <p:nvSpPr>
            <p:cNvPr id="191" name="TextBox 190"/>
            <p:cNvSpPr txBox="1"/>
            <p:nvPr/>
          </p:nvSpPr>
          <p:spPr>
            <a:xfrm>
              <a:off x="4143380"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8" name="Group 7"/>
          <p:cNvGrpSpPr/>
          <p:nvPr/>
        </p:nvGrpSpPr>
        <p:grpSpPr>
          <a:xfrm>
            <a:off x="611559" y="4258702"/>
            <a:ext cx="7976127" cy="1778490"/>
            <a:chOff x="611559" y="4258702"/>
            <a:chExt cx="7976127" cy="1778490"/>
          </a:xfrm>
        </p:grpSpPr>
        <p:sp>
          <p:nvSpPr>
            <p:cNvPr id="169" name="Rectangle 168"/>
            <p:cNvSpPr/>
            <p:nvPr/>
          </p:nvSpPr>
          <p:spPr>
            <a:xfrm>
              <a:off x="611559" y="5389120"/>
              <a:ext cx="7976127" cy="648072"/>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6" name="Group 5"/>
            <p:cNvGrpSpPr/>
            <p:nvPr/>
          </p:nvGrpSpPr>
          <p:grpSpPr>
            <a:xfrm>
              <a:off x="6451797" y="4258702"/>
              <a:ext cx="2013726" cy="486322"/>
              <a:chOff x="6451797" y="4310083"/>
              <a:chExt cx="2013726" cy="486322"/>
            </a:xfrm>
          </p:grpSpPr>
          <p:grpSp>
            <p:nvGrpSpPr>
              <p:cNvPr id="5"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mc:AlternateContent xmlns:mc="http://schemas.openxmlformats.org/markup-compatibility/2006" xmlns:a14="http://schemas.microsoft.com/office/drawing/2010/main">
              <mc:Choice Requires="a14">
                <p:sp>
                  <p:nvSpPr>
                    <p:cNvPr id="3" name="TextBox 2"/>
                    <p:cNvSpPr txBox="1"/>
                    <p:nvPr/>
                  </p:nvSpPr>
                  <p:spPr>
                    <a:xfrm>
                      <a:off x="4528016" y="3180045"/>
                      <a:ext cx="396904" cy="369332"/>
                    </a:xfrm>
                    <a:prstGeom prst="rect">
                      <a:avLst/>
                    </a:prstGeom>
                    <a:ln w="15875">
                      <a:no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bg-BG"/>
                      </a:defPPr>
                      <a:lvl1pPr algn="ctr">
                        <a:defRPr>
                          <a:effectLst>
                            <a:outerShdw blurRad="25400" dist="38100" dir="2700000" algn="tl" rotWithShape="0">
                              <a:prstClr val="black"/>
                            </a:outerShdw>
                          </a:effectLst>
                          <a:latin typeface="+mn-lt"/>
                          <a:cs typeface="+mn-cs"/>
                        </a:defRPr>
                      </a:lvl1pPr>
                      <a:lvl2pPr>
                        <a:defRPr>
                          <a:latin typeface="+mn-lt"/>
                          <a:cs typeface="+mn-cs"/>
                        </a:defRPr>
                      </a:lvl2pPr>
                      <a:lvl3pPr>
                        <a:defRPr>
                          <a:latin typeface="+mn-lt"/>
                          <a:cs typeface="+mn-cs"/>
                        </a:defRPr>
                      </a:lvl3pPr>
                      <a:lvl4pPr>
                        <a:defRPr>
                          <a:latin typeface="+mn-lt"/>
                          <a:cs typeface="+mn-cs"/>
                        </a:defRPr>
                      </a:lvl4pPr>
                      <a:lvl5pPr>
                        <a:defRPr>
                          <a:latin typeface="+mn-lt"/>
                          <a:cs typeface="+mn-cs"/>
                        </a:defRPr>
                      </a:lvl5pPr>
                      <a:lvl6pPr>
                        <a:defRPr>
                          <a:latin typeface="+mn-lt"/>
                          <a:cs typeface="+mn-cs"/>
                        </a:defRPr>
                      </a:lvl6pPr>
                      <a:lvl7pPr>
                        <a:defRPr>
                          <a:latin typeface="+mn-lt"/>
                          <a:cs typeface="+mn-cs"/>
                        </a:defRPr>
                      </a:lvl7pPr>
                      <a:lvl8pPr>
                        <a:defRPr>
                          <a:latin typeface="+mn-lt"/>
                          <a:cs typeface="+mn-cs"/>
                        </a:defRPr>
                      </a:lvl8pPr>
                      <a:lvl9pPr>
                        <a:defRPr>
                          <a:latin typeface="+mn-lt"/>
                          <a:cs typeface="+mn-cs"/>
                        </a:defRPr>
                      </a:lvl9pPr>
                    </a:lstStyle>
                    <a:p>
                      <a:pPr/>
                      <a14:m>
                        <m:oMathPara xmlns:m="http://schemas.openxmlformats.org/officeDocument/2006/math">
                          <m:oMathParaPr>
                            <m:jc m:val="centerGroup"/>
                          </m:oMathParaPr>
                          <m:oMath xmlns:m="http://schemas.openxmlformats.org/officeDocument/2006/math">
                            <m:r>
                              <a:rPr lang="en-US">
                                <a:latin typeface="Cambria Math"/>
                              </a:rPr>
                              <m:t>𝐴</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mc:Fallback>
            </mc:AlternateContent>
          </p:grpSp>
          <p:grpSp>
            <p:nvGrpSpPr>
              <p:cNvPr id="89"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mc:AlternateContent xmlns:mc="http://schemas.openxmlformats.org/markup-compatibility/2006" xmlns:a14="http://schemas.microsoft.com/office/drawing/2010/main">
              <mc:Choice Requires="a14">
                <p:sp>
                  <p:nvSpPr>
                    <p:cNvPr id="94" name="TextBox 93"/>
                    <p:cNvSpPr txBox="1"/>
                    <p:nvPr/>
                  </p:nvSpPr>
                  <p:spPr>
                    <a:xfrm>
                      <a:off x="4543192" y="3180045"/>
                      <a:ext cx="396904" cy="369332"/>
                    </a:xfrm>
                    <a:prstGeom prst="rect">
                      <a:avLst/>
                    </a:prstGeom>
                    <a:ln w="15875">
                      <a:no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bg-BG"/>
                      </a:defPPr>
                      <a:lvl1pPr algn="ctr">
                        <a:defRPr>
                          <a:effectLst>
                            <a:outerShdw blurRad="25400" dist="38100" dir="2700000" algn="tl" rotWithShape="0">
                              <a:prstClr val="black"/>
                            </a:outerShdw>
                          </a:effectLst>
                          <a:latin typeface="+mn-lt"/>
                          <a:cs typeface="+mn-cs"/>
                        </a:defRPr>
                      </a:lvl1pPr>
                      <a:lvl2pPr>
                        <a:defRPr>
                          <a:latin typeface="+mn-lt"/>
                          <a:cs typeface="+mn-cs"/>
                        </a:defRPr>
                      </a:lvl2pPr>
                      <a:lvl3pPr>
                        <a:defRPr>
                          <a:latin typeface="+mn-lt"/>
                          <a:cs typeface="+mn-cs"/>
                        </a:defRPr>
                      </a:lvl3pPr>
                      <a:lvl4pPr>
                        <a:defRPr>
                          <a:latin typeface="+mn-lt"/>
                          <a:cs typeface="+mn-cs"/>
                        </a:defRPr>
                      </a:lvl4pPr>
                      <a:lvl5pPr>
                        <a:defRPr>
                          <a:latin typeface="+mn-lt"/>
                          <a:cs typeface="+mn-cs"/>
                        </a:defRPr>
                      </a:lvl5pPr>
                      <a:lvl6pPr>
                        <a:defRPr>
                          <a:latin typeface="+mn-lt"/>
                          <a:cs typeface="+mn-cs"/>
                        </a:defRPr>
                      </a:lvl6pPr>
                      <a:lvl7pPr>
                        <a:defRPr>
                          <a:latin typeface="+mn-lt"/>
                          <a:cs typeface="+mn-cs"/>
                        </a:defRPr>
                      </a:lvl7pPr>
                      <a:lvl8pPr>
                        <a:defRPr>
                          <a:latin typeface="+mn-lt"/>
                          <a:cs typeface="+mn-cs"/>
                        </a:defRPr>
                      </a:lvl8pPr>
                      <a:lvl9pPr>
                        <a:defRPr>
                          <a:latin typeface="+mn-lt"/>
                          <a:cs typeface="+mn-cs"/>
                        </a:defRPr>
                      </a:lvl9pPr>
                    </a:lstStyle>
                    <a:p>
                      <a:pPr/>
                      <a14:m>
                        <m:oMathPara xmlns:m="http://schemas.openxmlformats.org/officeDocument/2006/math">
                          <m:oMathParaPr>
                            <m:jc m:val="centerGroup"/>
                          </m:oMathParaPr>
                          <m:oMath xmlns:m="http://schemas.openxmlformats.org/officeDocument/2006/math">
                            <m:r>
                              <a:rPr lang="en-US">
                                <a:latin typeface="Cambria Math"/>
                              </a:rPr>
                              <m:t>𝐴</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mc:Fallback>
            </mc:AlternateContent>
          </p:grpSp>
        </p:grpSp>
      </p:grpSp>
      <p:sp>
        <p:nvSpPr>
          <p:cNvPr id="96" name="TextBox 95"/>
          <p:cNvSpPr txBox="1"/>
          <p:nvPr/>
        </p:nvSpPr>
        <p:spPr>
          <a:xfrm>
            <a:off x="1197496" y="5683512"/>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11366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45"/>
                                        </p:tgtEl>
                                      </p:cBhvr>
                                    </p:animEffect>
                                    <p:set>
                                      <p:cBhvr>
                                        <p:cTn id="12" dur="1" fill="hold">
                                          <p:stCondLst>
                                            <p:cond delay="499"/>
                                          </p:stCondLst>
                                        </p:cTn>
                                        <p:tgtEl>
                                          <p:spTgt spid="1024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255"/>
                                        </p:tgtEl>
                                      </p:cBhvr>
                                    </p:animEffect>
                                    <p:set>
                                      <p:cBhvr>
                                        <p:cTn id="18" dur="1" fill="hold">
                                          <p:stCondLst>
                                            <p:cond delay="499"/>
                                          </p:stCondLst>
                                        </p:cTn>
                                        <p:tgtEl>
                                          <p:spTgt spid="10255"/>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10241"/>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800"/>
                                        <p:tgtEl>
                                          <p:spTgt spid="102"/>
                                        </p:tgtEl>
                                      </p:cBhvr>
                                    </p:animEffect>
                                  </p:childTnLst>
                                </p:cTn>
                              </p:par>
                              <p:par>
                                <p:cTn id="24" presetID="10" presetClass="entr" presetSubtype="0" fill="hold" nodeType="withEffect">
                                  <p:stCondLst>
                                    <p:cond delay="70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8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500"/>
                                        <p:tgtEl>
                                          <p:spTgt spid="9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102"/>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800"/>
                                        <p:tgtEl>
                                          <p:spTgt spid="105"/>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0257"/>
                                        </p:tgtEl>
                                        <p:attrNameLst>
                                          <p:attrName>style.visibility</p:attrName>
                                        </p:attrNameLst>
                                      </p:cBhvr>
                                      <p:to>
                                        <p:strVal val="visible"/>
                                      </p:to>
                                    </p:set>
                                    <p:animEffect transition="in" filter="fade">
                                      <p:cBhvr>
                                        <p:cTn id="40" dur="300"/>
                                        <p:tgtEl>
                                          <p:spTgt spid="1025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ertex connection"/>
          <p:cNvSpPr txBox="1"/>
          <p:nvPr/>
        </p:nvSpPr>
        <p:spPr>
          <a:xfrm>
            <a:off x="701174" y="852753"/>
            <a:ext cx="7741651" cy="400110"/>
          </a:xfrm>
          <a:prstGeom prst="rect">
            <a:avLst/>
          </a:prstGeom>
          <a:solidFill>
            <a:schemeClr val="tx1">
              <a:alpha val="10000"/>
            </a:schemeClr>
          </a:solidFill>
        </p:spPr>
        <p:txBody>
          <a:bodyPr wrap="square" rtlCol="0">
            <a:spAutoFit/>
          </a:bodyPr>
          <a:lstStyle/>
          <a:p>
            <a:r>
              <a:rPr lang="en-US" sz="2000" b="1" dirty="0" smtClean="0">
                <a:solidFill>
                  <a:srgbClr val="FFC000"/>
                </a:solidFill>
                <a:effectLst>
                  <a:outerShdw blurRad="50800" dist="38100" dir="2700000" algn="tl" rotWithShape="0">
                    <a:prstClr val="black"/>
                  </a:outerShdw>
                </a:effectLst>
                <a:latin typeface="+mn-lt"/>
              </a:rPr>
              <a:t>Stage 1: </a:t>
            </a:r>
            <a:r>
              <a:rPr lang="en-US" sz="2000" dirty="0" smtClean="0">
                <a:solidFill>
                  <a:srgbClr val="FFC000"/>
                </a:solidFill>
                <a:effectLst>
                  <a:outerShdw blurRad="50800" dist="38100" dir="2700000" algn="tl" rotWithShape="0">
                    <a:prstClr val="black"/>
                  </a:outerShdw>
                </a:effectLst>
                <a:latin typeface="+mn-lt"/>
              </a:rPr>
              <a:t>Light sub-path sampling</a:t>
            </a:r>
            <a:endParaRPr lang="en-US" sz="2000" b="1" dirty="0">
              <a:solidFill>
                <a:srgbClr val="FFC000"/>
              </a:solidFill>
              <a:effectLst>
                <a:outerShdw blurRad="50800" dist="38100" dir="2700000" algn="tl" rotWithShape="0">
                  <a:prstClr val="black"/>
                </a:outerShdw>
              </a:effectLst>
              <a:latin typeface="+mn-lt"/>
            </a:endParaRPr>
          </a:p>
        </p:txBody>
      </p:sp>
      <p:sp>
        <p:nvSpPr>
          <p:cNvPr id="2" name="Title 1"/>
          <p:cNvSpPr>
            <a:spLocks noGrp="1"/>
          </p:cNvSpPr>
          <p:nvPr>
            <p:ph type="title"/>
          </p:nvPr>
        </p:nvSpPr>
        <p:spPr/>
        <p:txBody>
          <a:bodyPr/>
          <a:lstStyle/>
          <a:p>
            <a:r>
              <a:rPr lang="en-US" dirty="0"/>
              <a:t>Vertex connection &amp; merging (VCM)</a:t>
            </a:r>
          </a:p>
        </p:txBody>
      </p:sp>
      <p:grpSp>
        <p:nvGrpSpPr>
          <p:cNvPr id="52" name="Group 51"/>
          <p:cNvGrpSpPr/>
          <p:nvPr/>
        </p:nvGrpSpPr>
        <p:grpSpPr>
          <a:xfrm>
            <a:off x="3310148" y="1310887"/>
            <a:ext cx="2527732" cy="2424146"/>
            <a:chOff x="3310148" y="1310887"/>
            <a:chExt cx="2527732" cy="2424146"/>
          </a:xfrm>
        </p:grpSpPr>
        <p:sp>
          <p:nvSpPr>
            <p:cNvPr id="21" name="Vertex connection"/>
            <p:cNvSpPr txBox="1"/>
            <p:nvPr/>
          </p:nvSpPr>
          <p:spPr>
            <a:xfrm>
              <a:off x="3310148" y="3365450"/>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5915092" y="1310887"/>
            <a:ext cx="2527732" cy="2424146"/>
            <a:chOff x="5915092" y="1310887"/>
            <a:chExt cx="2527732" cy="2424146"/>
          </a:xfrm>
        </p:grpSpPr>
        <p:sp>
          <p:nvSpPr>
            <p:cNvPr id="23" name="Vertex connection"/>
            <p:cNvSpPr txBox="1"/>
            <p:nvPr/>
          </p:nvSpPr>
          <p:spPr>
            <a:xfrm>
              <a:off x="5915092" y="3365450"/>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c) Build search structure</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705203" y="1310887"/>
            <a:ext cx="2527733" cy="2424146"/>
            <a:chOff x="705203" y="1310887"/>
            <a:chExt cx="2527733" cy="2424146"/>
          </a:xfrm>
        </p:grpSpPr>
        <p:sp>
          <p:nvSpPr>
            <p:cNvPr id="19" name="Vertex connection"/>
            <p:cNvSpPr txBox="1"/>
            <p:nvPr/>
          </p:nvSpPr>
          <p:spPr>
            <a:xfrm>
              <a:off x="705203" y="3365450"/>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46" name="Vertex connection"/>
          <p:cNvSpPr txBox="1"/>
          <p:nvPr/>
        </p:nvSpPr>
        <p:spPr>
          <a:xfrm>
            <a:off x="705202" y="3923098"/>
            <a:ext cx="7737623" cy="400110"/>
          </a:xfrm>
          <a:prstGeom prst="rect">
            <a:avLst/>
          </a:prstGeom>
          <a:solidFill>
            <a:schemeClr val="tx1">
              <a:alpha val="10000"/>
            </a:schemeClr>
          </a:solidFill>
        </p:spPr>
        <p:txBody>
          <a:bodyPr wrap="square" rtlCol="0">
            <a:noAutofit/>
          </a:bodyPr>
          <a:lstStyle/>
          <a:p>
            <a:r>
              <a:rPr lang="en-US" sz="2000" b="1" dirty="0" smtClean="0">
                <a:solidFill>
                  <a:srgbClr val="FFC000"/>
                </a:solidFill>
                <a:effectLst>
                  <a:outerShdw blurRad="50800" dist="38100" dir="2700000" algn="tl" rotWithShape="0">
                    <a:prstClr val="black"/>
                  </a:outerShdw>
                </a:effectLst>
                <a:latin typeface="+mn-lt"/>
              </a:rPr>
              <a:t>Stage 2: </a:t>
            </a:r>
            <a:r>
              <a:rPr lang="en-US" sz="2000" dirty="0" smtClean="0">
                <a:solidFill>
                  <a:srgbClr val="FFC000"/>
                </a:solidFill>
                <a:effectLst>
                  <a:outerShdw blurRad="50800" dist="38100" dir="2700000" algn="tl" rotWithShape="0">
                    <a:prstClr val="black"/>
                  </a:outerShdw>
                </a:effectLst>
                <a:latin typeface="+mn-lt"/>
              </a:rPr>
              <a:t>Eye sub-path sampling</a:t>
            </a:r>
            <a:endParaRPr lang="en-US" sz="2000" b="1" dirty="0">
              <a:solidFill>
                <a:srgbClr val="FFC000"/>
              </a:solidFill>
              <a:effectLst>
                <a:outerShdw blurRad="50800" dist="38100" dir="2700000" algn="tl" rotWithShape="0">
                  <a:prstClr val="black"/>
                </a:outerShdw>
              </a:effectLst>
              <a:latin typeface="+mn-lt"/>
            </a:endParaRPr>
          </a:p>
        </p:txBody>
      </p:sp>
      <p:grpSp>
        <p:nvGrpSpPr>
          <p:cNvPr id="55" name="Group 54"/>
          <p:cNvGrpSpPr/>
          <p:nvPr/>
        </p:nvGrpSpPr>
        <p:grpSpPr>
          <a:xfrm>
            <a:off x="701175" y="4387195"/>
            <a:ext cx="2531454" cy="2421989"/>
            <a:chOff x="701175" y="4387195"/>
            <a:chExt cx="2531454" cy="2421989"/>
          </a:xfrm>
        </p:grpSpPr>
        <p:sp>
          <p:nvSpPr>
            <p:cNvPr id="27" name="Vertex connection"/>
            <p:cNvSpPr txBox="1"/>
            <p:nvPr/>
          </p:nvSpPr>
          <p:spPr>
            <a:xfrm>
              <a:off x="704897" y="6439601"/>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87642" y="5805264"/>
              <a:ext cx="437492" cy="36933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rPr>
                <a:t>VC</a:t>
              </a:r>
              <a:endParaRPr lang="en-US" b="1" dirty="0">
                <a:solidFill>
                  <a:schemeClr val="bg1"/>
                </a:solidFill>
                <a:effectLst>
                  <a:outerShdw blurRad="50800" dist="38100" dir="2700000" algn="tl" rotWithShape="0">
                    <a:prstClr val="black">
                      <a:alpha val="40000"/>
                    </a:prstClr>
                  </a:outerShdw>
                </a:effectLst>
                <a:latin typeface="+mn-lt"/>
              </a:endParaRPr>
            </a:p>
          </p:txBody>
        </p:sp>
      </p:grpSp>
      <p:grpSp>
        <p:nvGrpSpPr>
          <p:cNvPr id="56" name="Group 55"/>
          <p:cNvGrpSpPr/>
          <p:nvPr/>
        </p:nvGrpSpPr>
        <p:grpSpPr>
          <a:xfrm>
            <a:off x="3309994" y="4387195"/>
            <a:ext cx="2527733" cy="2421989"/>
            <a:chOff x="3309994" y="4387195"/>
            <a:chExt cx="2527733" cy="2421989"/>
          </a:xfrm>
        </p:grpSpPr>
        <p:sp>
          <p:nvSpPr>
            <p:cNvPr id="36" name="Vertex connection"/>
            <p:cNvSpPr txBox="1"/>
            <p:nvPr/>
          </p:nvSpPr>
          <p:spPr>
            <a:xfrm>
              <a:off x="3309994" y="6439601"/>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3635715" y="5805264"/>
              <a:ext cx="522900" cy="36933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rPr>
                <a:t>VM</a:t>
              </a:r>
              <a:endParaRPr lang="en-US" b="1" dirty="0">
                <a:solidFill>
                  <a:schemeClr val="bg1"/>
                </a:solidFill>
                <a:effectLst>
                  <a:outerShdw blurRad="50800" dist="38100" dir="2700000" algn="tl" rotWithShape="0">
                    <a:prstClr val="black">
                      <a:alpha val="40000"/>
                    </a:prstClr>
                  </a:outerShdw>
                </a:effectLst>
                <a:latin typeface="+mn-lt"/>
              </a:endParaRPr>
            </a:p>
          </p:txBody>
        </p:sp>
      </p:grpSp>
      <p:grpSp>
        <p:nvGrpSpPr>
          <p:cNvPr id="57" name="Group 56"/>
          <p:cNvGrpSpPr/>
          <p:nvPr/>
        </p:nvGrpSpPr>
        <p:grpSpPr>
          <a:xfrm>
            <a:off x="5915092" y="4387195"/>
            <a:ext cx="2527733" cy="2421989"/>
            <a:chOff x="5915092" y="4387195"/>
            <a:chExt cx="2527733" cy="2421989"/>
          </a:xfrm>
        </p:grpSpPr>
        <p:sp>
          <p:nvSpPr>
            <p:cNvPr id="37" name="Vertex connection"/>
            <p:cNvSpPr txBox="1"/>
            <p:nvPr/>
          </p:nvSpPr>
          <p:spPr>
            <a:xfrm>
              <a:off x="5915092" y="6439601"/>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432396" y="5015428"/>
              <a:ext cx="382156" cy="307777"/>
            </a:xfrm>
            <a:prstGeom prst="rect">
              <a:avLst/>
            </a:prstGeom>
            <a:noFill/>
          </p:spPr>
          <p:txBody>
            <a:bodyPr wrap="none" rtlCol="0">
              <a:spAutoFit/>
            </a:bodyPr>
            <a:lstStyle/>
            <a:p>
              <a:r>
                <a:rPr lang="en-US" sz="1400" b="1" dirty="0" smtClean="0">
                  <a:solidFill>
                    <a:schemeClr val="bg1"/>
                  </a:solidFill>
                  <a:effectLst>
                    <a:outerShdw blurRad="50800" dist="38100" dir="2700000" algn="tl" rotWithShape="0">
                      <a:prstClr val="black">
                        <a:alpha val="40000"/>
                      </a:prstClr>
                    </a:outerShdw>
                  </a:effectLst>
                  <a:latin typeface="+mn-lt"/>
                </a:rPr>
                <a:t>VC</a:t>
              </a:r>
              <a:endParaRPr lang="en-US" sz="1400" b="1" dirty="0">
                <a:solidFill>
                  <a:schemeClr val="bg1"/>
                </a:solidFill>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447558" cy="307777"/>
            </a:xfrm>
            <a:prstGeom prst="rect">
              <a:avLst/>
            </a:prstGeom>
            <a:noFill/>
          </p:spPr>
          <p:txBody>
            <a:bodyPr wrap="none" rtlCol="0">
              <a:spAutoFit/>
            </a:bodyPr>
            <a:lstStyle/>
            <a:p>
              <a:r>
                <a:rPr lang="en-US" sz="1400" b="1" dirty="0" smtClean="0">
                  <a:solidFill>
                    <a:schemeClr val="bg1"/>
                  </a:solidFill>
                  <a:effectLst>
                    <a:outerShdw blurRad="50800" dist="38100" dir="2700000" algn="tl" rotWithShape="0">
                      <a:prstClr val="black">
                        <a:alpha val="40000"/>
                      </a:prstClr>
                    </a:outerShdw>
                  </a:effectLst>
                  <a:latin typeface="+mn-lt"/>
                </a:rPr>
                <a:t>VM</a:t>
              </a:r>
              <a:endParaRPr lang="en-US" sz="1400" b="1" dirty="0">
                <a:solidFill>
                  <a:schemeClr val="bg1"/>
                </a:solidFill>
                <a:effectLst>
                  <a:outerShdw blurRad="50800" dist="38100" dir="2700000" algn="tl" rotWithShape="0">
                    <a:prstClr val="black">
                      <a:alpha val="40000"/>
                    </a:prstClr>
                  </a:outerShdw>
                </a:effectLst>
                <a:latin typeface="+mn-lt"/>
              </a:endParaRPr>
            </a:p>
          </p:txBody>
        </p:sp>
      </p:grpSp>
    </p:spTree>
    <p:extLst>
      <p:ext uri="{BB962C8B-B14F-4D97-AF65-F5344CB8AC3E}">
        <p14:creationId xmlns:p14="http://schemas.microsoft.com/office/powerpoint/2010/main" val="3736233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2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2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9" y="6396335"/>
            <a:ext cx="457200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763535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2076" y="6396335"/>
            <a:ext cx="637192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663803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40480" y="6396335"/>
            <a:ext cx="530352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chemeClr val="accent1"/>
                </a:solidFill>
                <a:effectLst>
                  <a:outerShdw blurRad="50800" dist="38100" dir="2700000" algn="tl" rotWithShape="0">
                    <a:prstClr val="black"/>
                  </a:outerShdw>
                </a:effectLst>
                <a:latin typeface="+mn-lt"/>
              </a:rPr>
              <a:t>Vertex connection and merging </a:t>
            </a:r>
            <a:r>
              <a:rPr lang="en-US" sz="2400" dirty="0" smtClean="0">
                <a:solidFill>
                  <a:schemeClr val="accent1"/>
                </a:solidFill>
                <a:effectLst>
                  <a:outerShdw blurRad="50800" dist="38100" dir="2700000" algn="tl" rotWithShape="0">
                    <a:prstClr val="black"/>
                  </a:outerShdw>
                </a:effectLst>
                <a:latin typeface="+mn-lt"/>
              </a:rPr>
              <a:t>(30 min)</a:t>
            </a:r>
            <a:endParaRPr lang="en-US" sz="2400" dirty="0">
              <a:solidFill>
                <a:schemeClr val="accent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15192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4826524" y="6396335"/>
            <a:ext cx="4317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400" b="1" dirty="0" smtClean="0">
                <a:effectLst>
                  <a:outerShdw blurRad="50800" dist="38100" dir="2700000" algn="tl" rotWithShape="0">
                    <a:prstClr val="black"/>
                  </a:outerShdw>
                </a:effectLst>
                <a:latin typeface="+mn-lt"/>
              </a:rPr>
              <a:t>Relative technique contributions</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699534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1999" y="6396335"/>
            <a:ext cx="457200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507525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9" y="6396335"/>
            <a:ext cx="457200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356325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2076" y="6396335"/>
            <a:ext cx="637192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947995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40480" y="6396335"/>
            <a:ext cx="530352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990862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9" y="0"/>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9" name="TextBox 8"/>
          <p:cNvSpPr txBox="1"/>
          <p:nvPr/>
        </p:nvSpPr>
        <p:spPr>
          <a:xfrm>
            <a:off x="4826524" y="6396335"/>
            <a:ext cx="4317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400" b="1" dirty="0" smtClean="0">
                <a:effectLst>
                  <a:outerShdw blurRad="50800" dist="38100" dir="2700000" algn="tl" rotWithShape="0">
                    <a:prstClr val="black"/>
                  </a:outerShdw>
                </a:effectLst>
                <a:latin typeface="+mn-lt"/>
              </a:rPr>
              <a:t>Relative technique contributions</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352058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70857" y="2585868"/>
            <a:ext cx="2229394" cy="479548"/>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dirty="0" smtClean="0"/>
                  <a:t>Error convergence</a:t>
                </a:r>
                <a:endParaRPr lang="en-US" dirty="0" smtClean="0">
                  <a:solidFill>
                    <a:schemeClr val="accent1"/>
                  </a:solidFill>
                </a:endParaRPr>
              </a:p>
              <a:p>
                <a:pPr marL="795338" lvl="1" indent="-338138">
                  <a:buClr>
                    <a:srgbClr val="00B050"/>
                  </a:buClr>
                  <a:buSzPct val="100000"/>
                  <a:buFont typeface="Wingdings" pitchFamily="2" charset="2"/>
                  <a:buChar char=""/>
                </a:pPr>
                <a:r>
                  <a:rPr lang="en-US" dirty="0" smtClean="0"/>
                  <a:t>BPT</a:t>
                </a:r>
                <a:r>
                  <a:rPr lang="en-US" dirty="0"/>
                  <a:t>: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−0.5</m:t>
                            </m:r>
                          </m:sup>
                        </m:sSup>
                      </m:e>
                    </m:d>
                  </m:oMath>
                </a14:m>
                <a:endParaRPr lang="en-US" dirty="0" smtClean="0">
                  <a:solidFill>
                    <a:schemeClr val="accent1"/>
                  </a:solidFill>
                </a:endParaRPr>
              </a:p>
              <a:p>
                <a:pPr marL="795338" lvl="1" indent="-338138">
                  <a:spcBef>
                    <a:spcPts val="0"/>
                  </a:spcBef>
                  <a:buClr>
                    <a:srgbClr val="FF0000"/>
                  </a:buClr>
                  <a:buSzPct val="100000"/>
                  <a:buFont typeface="Wingdings" pitchFamily="2" charset="2"/>
                  <a:buChar char=""/>
                </a:pPr>
                <a:r>
                  <a:rPr lang="en-US" dirty="0" smtClean="0"/>
                  <a:t>PPM: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−0.33</m:t>
                            </m:r>
                          </m:sup>
                        </m:sSup>
                      </m:e>
                    </m:d>
                  </m:oMath>
                </a14:m>
                <a:endParaRPr lang="en-US" dirty="0" smtClean="0"/>
              </a:p>
              <a:p>
                <a:pPr marL="795338" lvl="1" indent="-338138">
                  <a:buClr>
                    <a:srgbClr val="00B050"/>
                  </a:buClr>
                  <a:buSzPct val="100000"/>
                  <a:buFont typeface="Wingdings" pitchFamily="2" charset="2"/>
                  <a:buChar char=""/>
                </a:pPr>
                <a:r>
                  <a:rPr lang="en-US" dirty="0" smtClean="0"/>
                  <a:t>VCM</a:t>
                </a:r>
                <a:r>
                  <a:rPr lang="en-US" dirty="0"/>
                  <a:t>: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−0.5</m:t>
                            </m:r>
                          </m:sup>
                        </m:sSup>
                      </m:e>
                    </m:d>
                  </m:oMath>
                </a14:m>
                <a:endParaRPr lang="en-US" dirty="0" smtClean="0"/>
              </a:p>
              <a:p>
                <a:endParaRPr lang="en-US" sz="1600" dirty="0" smtClean="0"/>
              </a:p>
              <a:p>
                <a:r>
                  <a:rPr lang="en-US" dirty="0" smtClean="0"/>
                  <a:t>Remaining challenges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US" dirty="0" smtClean="0"/>
              <a:t>Wrap up</a:t>
            </a:r>
            <a:endParaRPr lang="en-GB" dirty="0"/>
          </a:p>
        </p:txBody>
      </p:sp>
      <p:pic>
        <p:nvPicPr>
          <p:cNvPr id="4" name="Picture 2" descr="D:\Dropbox\Images\RenderHistory\VertexMerging\R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32" y="4014589"/>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4669526"/>
            <a:ext cx="3839992" cy="2081381"/>
            <a:chOff x="57626" y="4731034"/>
            <a:chExt cx="3839992" cy="2081381"/>
          </a:xfrm>
        </p:grpSpPr>
        <p:grpSp>
          <p:nvGrpSpPr>
            <p:cNvPr id="15" name="Group 14"/>
            <p:cNvGrpSpPr/>
            <p:nvPr/>
          </p:nvGrpSpPr>
          <p:grpSpPr>
            <a:xfrm>
              <a:off x="57626" y="5242932"/>
              <a:ext cx="2592288" cy="1569483"/>
              <a:chOff x="251520" y="5175146"/>
              <a:chExt cx="2592288" cy="1569483"/>
            </a:xfrm>
          </p:grpSpPr>
          <p:pic>
            <p:nvPicPr>
              <p:cNvPr id="11" name="Picture 2" descr="D:\Dropbox\Images\RenderHistory\VertexMerging\R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13"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8324028" y="9002560"/>
            <a:ext cx="691130" cy="304207"/>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VCM</a:t>
            </a:r>
            <a:endParaRPr lang="en-US" sz="2000" dirty="0">
              <a:effectLst>
                <a:outerShdw blurRad="50800" dist="38100" dir="2700000" algn="tl" rotWithShape="0">
                  <a:prstClr val="black"/>
                </a:outerShdw>
              </a:effectLst>
              <a:latin typeface="+mn-lt"/>
            </a:endParaRPr>
          </a:p>
        </p:txBody>
      </p:sp>
      <p:grpSp>
        <p:nvGrpSpPr>
          <p:cNvPr id="27" name="Group 26"/>
          <p:cNvGrpSpPr/>
          <p:nvPr/>
        </p:nvGrpSpPr>
        <p:grpSpPr>
          <a:xfrm>
            <a:off x="4364135" y="1048800"/>
            <a:ext cx="4642557" cy="5633299"/>
            <a:chOff x="4372602" y="1108069"/>
            <a:chExt cx="4642557" cy="5633299"/>
          </a:xfrm>
        </p:grpSpPr>
        <p:grpSp>
          <p:nvGrpSpPr>
            <p:cNvPr id="3" name="Group 2"/>
            <p:cNvGrpSpPr/>
            <p:nvPr/>
          </p:nvGrpSpPr>
          <p:grpSpPr>
            <a:xfrm>
              <a:off x="4372602" y="1108069"/>
              <a:ext cx="4642557" cy="5633299"/>
              <a:chOff x="4765539" y="1283750"/>
              <a:chExt cx="4232994" cy="5136334"/>
            </a:xfrm>
          </p:grpSpPr>
          <p:pic>
            <p:nvPicPr>
              <p:cNvPr id="8" name="Picture 2" descr="C:\Users\Iliyan\Desktop\kitch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10" name="Picture 2" descr="C:\Users\Iliyan\Desktop\kitchen.png"/>
              <p:cNvPicPr>
                <a:picLocks noChangeAspect="1" noChangeArrowheads="1"/>
              </p:cNvPicPr>
              <p:nvPr/>
            </p:nvPicPr>
            <p:blipFill rotWithShape="1">
              <a:blip r:embed="rId5">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8477251" y="6493720"/>
              <a:ext cx="537908"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BPT</a:t>
              </a:r>
              <a:endParaRPr lang="en-US" sz="1400" dirty="0">
                <a:effectLst>
                  <a:outerShdw blurRad="50800" dist="38100" dir="2700000" algn="tl" rotWithShape="0">
                    <a:prstClr val="black"/>
                  </a:outerShdw>
                </a:effectLst>
                <a:latin typeface="+mn-lt"/>
              </a:endParaRPr>
            </a:p>
          </p:txBody>
        </p:sp>
        <p:sp>
          <p:nvSpPr>
            <p:cNvPr id="26" name="TextBox 25"/>
            <p:cNvSpPr txBox="1"/>
            <p:nvPr/>
          </p:nvSpPr>
          <p:spPr>
            <a:xfrm>
              <a:off x="6115063" y="6493720"/>
              <a:ext cx="539866"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VCM</a:t>
              </a:r>
              <a:endParaRPr lang="en-US" sz="1400" dirty="0">
                <a:effectLst>
                  <a:outerShdw blurRad="50800" dist="38100" dir="2700000" algn="tl" rotWithShape="0">
                    <a:prstClr val="black"/>
                  </a:outerShdw>
                </a:effectLst>
                <a:latin typeface="+mn-lt"/>
              </a:endParaRPr>
            </a:p>
          </p:txBody>
        </p:sp>
        <p:sp>
          <p:nvSpPr>
            <p:cNvPr id="29" name="TextBox 28"/>
            <p:cNvSpPr txBox="1"/>
            <p:nvPr/>
          </p:nvSpPr>
          <p:spPr>
            <a:xfrm>
              <a:off x="4372602" y="4453587"/>
              <a:ext cx="539866"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VCM</a:t>
              </a:r>
              <a:endParaRPr lang="en-US" sz="1400" dirty="0">
                <a:effectLst>
                  <a:outerShdw blurRad="50800" dist="38100" dir="2700000" algn="tl" rotWithShape="0">
                    <a:prstClr val="black"/>
                  </a:outerShdw>
                </a:effectLst>
                <a:latin typeface="+mn-lt"/>
              </a:endParaRPr>
            </a:p>
          </p:txBody>
        </p:sp>
      </p:grpSp>
    </p:spTree>
    <p:extLst>
      <p:ext uri="{BB962C8B-B14F-4D97-AF65-F5344CB8AC3E}">
        <p14:creationId xmlns:p14="http://schemas.microsoft.com/office/powerpoint/2010/main" val="687572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6031" y="3105835"/>
            <a:ext cx="3811941" cy="707886"/>
          </a:xfrm>
          <a:prstGeom prst="rect">
            <a:avLst/>
          </a:prstGeom>
          <a:noFill/>
        </p:spPr>
        <p:txBody>
          <a:bodyPr wrap="none" rtlCol="0">
            <a:spAutoFit/>
          </a:bodyPr>
          <a:lstStyle/>
          <a:p>
            <a:pPr algn="ctr"/>
            <a:r>
              <a:rPr lang="en-US" sz="4000" dirty="0" smtClean="0">
                <a:latin typeface="+mj-lt"/>
              </a:rPr>
              <a:t>One more thing…</a:t>
            </a:r>
            <a:endParaRPr lang="en-US" sz="4000" dirty="0">
              <a:latin typeface="+mj-lt"/>
            </a:endParaRPr>
          </a:p>
        </p:txBody>
      </p:sp>
    </p:spTree>
    <p:extLst>
      <p:ext uri="{BB962C8B-B14F-4D97-AF65-F5344CB8AC3E}">
        <p14:creationId xmlns:p14="http://schemas.microsoft.com/office/powerpoint/2010/main" val="1088753608"/>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scene3d>
              <a:camera prst="orthographicFront"/>
              <a:lightRig rig="threePt" dir="t"/>
            </a:scene3d>
            <a:sp3d prstMaterial="metal">
              <a:bevelT w="19050" h="6350"/>
              <a:extrusionClr>
                <a:schemeClr val="tx1"/>
              </a:extrusionClr>
              <a:contourClr>
                <a:schemeClr val="tx1"/>
              </a:contourClr>
            </a:sp3d>
          </a:bodyPr>
          <a:lstStyle/>
          <a:p>
            <a:pPr marL="64008" indent="0" algn="ctr">
              <a:lnSpc>
                <a:spcPct val="70000"/>
              </a:lnSpc>
              <a:buNone/>
            </a:pPr>
            <a:r>
              <a:rPr lang="en-US" sz="3200" dirty="0" smtClean="0">
                <a:solidFill>
                  <a:schemeClr val="accent5">
                    <a:lumMod val="40000"/>
                    <a:lumOff val="60000"/>
                  </a:schemeClr>
                </a:solidFill>
              </a:rPr>
              <a:t>“</a:t>
            </a:r>
            <a:r>
              <a:rPr lang="en-US" sz="3200" b="1" dirty="0" smtClean="0">
                <a:solidFill>
                  <a:schemeClr val="accent5">
                    <a:lumMod val="40000"/>
                    <a:lumOff val="60000"/>
                  </a:schemeClr>
                </a:solidFill>
              </a:rPr>
              <a:t>Unifying Points, Beams, and Paths in</a:t>
            </a:r>
          </a:p>
          <a:p>
            <a:pPr marL="64008" indent="0" algn="ctr">
              <a:lnSpc>
                <a:spcPct val="70000"/>
              </a:lnSpc>
              <a:buNone/>
            </a:pPr>
            <a:r>
              <a:rPr lang="en-US" sz="3200" b="1" dirty="0" smtClean="0">
                <a:solidFill>
                  <a:schemeClr val="accent5">
                    <a:lumMod val="40000"/>
                    <a:lumOff val="60000"/>
                  </a:schemeClr>
                </a:solidFill>
              </a:rPr>
              <a:t>Volumetric Light Transport Simulation</a:t>
            </a:r>
            <a:r>
              <a:rPr lang="en-US" sz="3200" dirty="0" smtClean="0">
                <a:solidFill>
                  <a:schemeClr val="accent5">
                    <a:lumMod val="40000"/>
                    <a:lumOff val="60000"/>
                  </a:schemeClr>
                </a:solidFill>
              </a:rPr>
              <a:t>”</a:t>
            </a:r>
            <a:endParaRPr lang="en-US" dirty="0" smtClean="0">
              <a:solidFill>
                <a:schemeClr val="accent5">
                  <a:lumMod val="40000"/>
                  <a:lumOff val="60000"/>
                </a:schemeClr>
              </a:solidFill>
            </a:endParaRPr>
          </a:p>
          <a:p>
            <a:pPr marL="64008" indent="0" algn="ctr">
              <a:buNone/>
            </a:pPr>
            <a:r>
              <a:rPr lang="en-US" sz="2800" i="1" dirty="0" smtClean="0"/>
              <a:t>[Křivánek et al. 2014]</a:t>
            </a:r>
            <a:endParaRPr lang="en-US" dirty="0" smtClean="0">
              <a:solidFill>
                <a:schemeClr val="accent5">
                  <a:lumMod val="40000"/>
                  <a:lumOff val="60000"/>
                </a:schemeClr>
              </a:solidFill>
            </a:endParaRPr>
          </a:p>
        </p:txBody>
      </p:sp>
      <p:sp>
        <p:nvSpPr>
          <p:cNvPr id="2" name="Title 1"/>
          <p:cNvSpPr>
            <a:spLocks noGrp="1"/>
          </p:cNvSpPr>
          <p:nvPr>
            <p:ph type="title"/>
          </p:nvPr>
        </p:nvSpPr>
        <p:spPr/>
        <p:txBody>
          <a:bodyPr/>
          <a:lstStyle/>
          <a:p>
            <a:r>
              <a:rPr lang="en-US" smtClean="0"/>
              <a:t>Extention to participating media</a:t>
            </a:r>
            <a:endParaRPr lang="en-US" dirty="0"/>
          </a:p>
        </p:txBody>
      </p:sp>
      <p:pic>
        <p:nvPicPr>
          <p:cNvPr id="10243" name="Picture 3" descr="D:\Dropbox\Images\Renders\For bragging\Points beams paths\Still lif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487" y="1124744"/>
            <a:ext cx="7903026" cy="3457108"/>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66700" y="4941168"/>
            <a:ext cx="8869680" cy="1831106"/>
          </a:xfrm>
          <a:prstGeom prst="rect">
            <a:avLst/>
          </a:prstGeom>
        </p:spPr>
        <p:txBody>
          <a:bodyPr lIns="144000" tIns="144000">
            <a:normAutofit/>
            <a:scene3d>
              <a:camera prst="orthographicFront"/>
              <a:lightRig rig="threePt" dir="t"/>
            </a:scene3d>
            <a:sp3d prstMaterial="metal">
              <a:bevelT w="190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ctr" fontAlgn="auto">
              <a:lnSpc>
                <a:spcPct val="70000"/>
              </a:lnSpc>
              <a:spcAft>
                <a:spcPts val="0"/>
              </a:spcAft>
              <a:buFont typeface="Wingdings 2" pitchFamily="18" charset="2"/>
              <a:buNone/>
            </a:pPr>
            <a:r>
              <a:rPr lang="en-US" sz="3200" smtClean="0">
                <a:solidFill>
                  <a:schemeClr val="accent5">
                    <a:lumMod val="40000"/>
                    <a:lumOff val="60000"/>
                  </a:schemeClr>
                </a:solidFill>
              </a:rPr>
              <a:t>“</a:t>
            </a:r>
            <a:r>
              <a:rPr lang="en-US" sz="3200" b="1" smtClean="0">
                <a:solidFill>
                  <a:schemeClr val="accent5">
                    <a:lumMod val="40000"/>
                    <a:lumOff val="60000"/>
                  </a:schemeClr>
                </a:solidFill>
              </a:rPr>
              <a:t>Unifying Points, Beams, and Paths in</a:t>
            </a:r>
          </a:p>
          <a:p>
            <a:pPr marL="64008" indent="0" algn="ctr" fontAlgn="auto">
              <a:lnSpc>
                <a:spcPct val="70000"/>
              </a:lnSpc>
              <a:spcAft>
                <a:spcPts val="0"/>
              </a:spcAft>
              <a:buFont typeface="Wingdings 2" pitchFamily="18" charset="2"/>
              <a:buNone/>
            </a:pPr>
            <a:r>
              <a:rPr lang="en-US" sz="3200" b="1" smtClean="0">
                <a:solidFill>
                  <a:schemeClr val="accent5">
                    <a:lumMod val="40000"/>
                    <a:lumOff val="60000"/>
                  </a:schemeClr>
                </a:solidFill>
              </a:rPr>
              <a:t>Volumetric Light Transport Simulation</a:t>
            </a:r>
            <a:r>
              <a:rPr lang="en-US" sz="3200" smtClean="0">
                <a:solidFill>
                  <a:schemeClr val="accent5">
                    <a:lumMod val="40000"/>
                    <a:lumOff val="60000"/>
                  </a:schemeClr>
                </a:solidFill>
              </a:rPr>
              <a:t>”</a:t>
            </a:r>
            <a:endParaRPr lang="en-US" smtClean="0">
              <a:solidFill>
                <a:schemeClr val="accent5">
                  <a:lumMod val="40000"/>
                  <a:lumOff val="60000"/>
                </a:schemeClr>
              </a:solidFill>
            </a:endParaRPr>
          </a:p>
          <a:p>
            <a:pPr marL="64008" indent="0" algn="ctr" fontAlgn="auto">
              <a:spcAft>
                <a:spcPts val="0"/>
              </a:spcAft>
              <a:buFont typeface="Wingdings 2" pitchFamily="18" charset="2"/>
              <a:buNone/>
            </a:pPr>
            <a:r>
              <a:rPr lang="en-US" sz="2800" i="1" smtClean="0"/>
              <a:t>[Křivánek et al. 2014]</a:t>
            </a:r>
            <a:endParaRPr lang="en-US" dirty="0" smtClean="0">
              <a:solidFill>
                <a:schemeClr val="accent5">
                  <a:lumMod val="40000"/>
                  <a:lumOff val="60000"/>
                </a:schemeClr>
              </a:solidFill>
            </a:endParaRPr>
          </a:p>
        </p:txBody>
      </p:sp>
    </p:spTree>
    <p:extLst>
      <p:ext uri="{BB962C8B-B14F-4D97-AF65-F5344CB8AC3E}">
        <p14:creationId xmlns:p14="http://schemas.microsoft.com/office/powerpoint/2010/main" val="97019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2076" y="6396335"/>
            <a:ext cx="637192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002805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40480" y="6396335"/>
            <a:ext cx="530352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59703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BPT vs PM</a:t>
            </a:r>
            <a:endParaRPr lang="en-GB" dirty="0"/>
          </a:p>
        </p:txBody>
      </p:sp>
      <p:sp>
        <p:nvSpPr>
          <p:cNvPr id="17" name="TextBox 16"/>
          <p:cNvSpPr txBox="1"/>
          <p:nvPr/>
        </p:nvSpPr>
        <p:spPr>
          <a:xfrm>
            <a:off x="179512" y="5343599"/>
            <a:ext cx="5796643" cy="461665"/>
          </a:xfrm>
          <a:prstGeom prst="rect">
            <a:avLst/>
          </a:prstGeom>
          <a:solidFill>
            <a:schemeClr val="tx1">
              <a:alpha val="25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Bidirectional path tracing</a:t>
            </a:r>
            <a:endParaRPr lang="en-US" sz="2400" dirty="0">
              <a:effectLst>
                <a:outerShdw blurRad="50800" dist="38100" dir="2700000" algn="tl" rotWithShape="0">
                  <a:prstClr val="black"/>
                </a:outerShdw>
              </a:effectLst>
              <a:latin typeface="+mn-lt"/>
            </a:endParaRPr>
          </a:p>
        </p:txBody>
      </p:sp>
      <p:sp>
        <p:nvSpPr>
          <p:cNvPr id="18" name="TextBox 17"/>
          <p:cNvSpPr txBox="1"/>
          <p:nvPr/>
        </p:nvSpPr>
        <p:spPr>
          <a:xfrm>
            <a:off x="6156176" y="5343599"/>
            <a:ext cx="2808312" cy="461665"/>
          </a:xfrm>
          <a:prstGeom prst="rect">
            <a:avLst/>
          </a:prstGeom>
          <a:solidFill>
            <a:schemeClr val="tx1">
              <a:alpha val="25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cxnSp>
        <p:nvCxnSpPr>
          <p:cNvPr id="29" name="Straight Arrow Connector 28"/>
          <p:cNvCxnSpPr>
            <a:stCxn id="41" idx="3"/>
            <a:endCxn id="3" idx="1"/>
          </p:cNvCxnSpPr>
          <p:nvPr/>
        </p:nvCxnSpPr>
        <p:spPr>
          <a:xfrm>
            <a:off x="533280" y="2929626"/>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79512" y="1988343"/>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8"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297374"/>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3" y="2223026"/>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31638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318623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211189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929626"/>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9513" y="4666024"/>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Unidirectional sampling</a:t>
              </a:r>
              <a:endParaRPr lang="en-US" sz="2000" dirty="0">
                <a:solidFill>
                  <a:srgbClr val="FFC000"/>
                </a:solidFill>
                <a:effectLst>
                  <a:outerShdw blurRad="50800" dist="38100" dir="2700000" algn="tl" rotWithShape="0">
                    <a:prstClr val="black"/>
                  </a:outerShdw>
                </a:effectLst>
                <a:latin typeface="+mn-lt"/>
              </a:endParaRPr>
            </a:p>
          </p:txBody>
        </p:sp>
        <p:sp>
          <p:nvSpPr>
            <p:cNvPr id="20" name="TextBox 19"/>
            <p:cNvSpPr txBox="1"/>
            <p:nvPr/>
          </p:nvSpPr>
          <p:spPr>
            <a:xfrm>
              <a:off x="3167844" y="4305796"/>
              <a:ext cx="2808312" cy="830997"/>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6" name="Group 5"/>
          <p:cNvGrpSpPr/>
          <p:nvPr/>
        </p:nvGrpSpPr>
        <p:grpSpPr>
          <a:xfrm>
            <a:off x="3167844" y="1988343"/>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2"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297374"/>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35" y="2223026"/>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31638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3186238"/>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21118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929626"/>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666024"/>
            <a:ext cx="2808312" cy="491356"/>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9" name="Group 8"/>
          <p:cNvGrpSpPr/>
          <p:nvPr/>
        </p:nvGrpSpPr>
        <p:grpSpPr>
          <a:xfrm>
            <a:off x="6156176" y="1988343"/>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14"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22" name="Group 121"/>
          <p:cNvGrpSpPr/>
          <p:nvPr/>
        </p:nvGrpSpPr>
        <p:grpSpPr>
          <a:xfrm>
            <a:off x="7483489" y="2223026"/>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7078452" y="3173249"/>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7372351" y="2111890"/>
            <a:ext cx="368001" cy="130204"/>
            <a:chOff x="7372351" y="1758697"/>
            <a:chExt cx="368001" cy="130204"/>
          </a:xfrm>
        </p:grpSpPr>
        <p:sp>
          <p:nvSpPr>
            <p:cNvPr id="119" name="Oval 118"/>
            <p:cNvSpPr/>
            <p:nvPr/>
          </p:nvSpPr>
          <p:spPr>
            <a:xfrm>
              <a:off x="7610146" y="1758697"/>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3" name="Group 122"/>
          <p:cNvGrpSpPr/>
          <p:nvPr/>
        </p:nvGrpSpPr>
        <p:grpSpPr>
          <a:xfrm>
            <a:off x="8815230" y="3062113"/>
            <a:ext cx="130206" cy="504056"/>
            <a:chOff x="8815230" y="2708920"/>
            <a:chExt cx="130206" cy="504056"/>
          </a:xfrm>
        </p:grpSpPr>
        <p:sp>
          <p:nvSpPr>
            <p:cNvPr id="118" name="Oval 117"/>
            <p:cNvSpPr/>
            <p:nvPr/>
          </p:nvSpPr>
          <p:spPr>
            <a:xfrm>
              <a:off x="8815230" y="270892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256881"/>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31638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5" name="Group 124"/>
          <p:cNvGrpSpPr/>
          <p:nvPr/>
        </p:nvGrpSpPr>
        <p:grpSpPr>
          <a:xfrm>
            <a:off x="6967314" y="4316385"/>
            <a:ext cx="697824" cy="130204"/>
            <a:chOff x="6967314" y="3963192"/>
            <a:chExt cx="697824" cy="130204"/>
          </a:xfrm>
        </p:grpSpPr>
        <p:sp>
          <p:nvSpPr>
            <p:cNvPr id="137" name="Oval 136"/>
            <p:cNvSpPr/>
            <p:nvPr/>
          </p:nvSpPr>
          <p:spPr>
            <a:xfrm>
              <a:off x="7534932" y="396319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4978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barn(inVertical)">
                                      <p:cBhvr>
                                        <p:cTn id="66" dur="500"/>
                                        <p:tgtEl>
                                          <p:spTgt spid="10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500"/>
                                        <p:tgtEl>
                                          <p:spTgt spid="97"/>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122"/>
                                        </p:tgtEl>
                                        <p:attrNameLst>
                                          <p:attrName>style.visibility</p:attrName>
                                        </p:attrNameLst>
                                      </p:cBhvr>
                                      <p:to>
                                        <p:strVal val="visible"/>
                                      </p:to>
                                    </p:set>
                                    <p:animEffect transition="in" filter="wipe(left)">
                                      <p:cBhvr>
                                        <p:cTn id="84" dur="500"/>
                                        <p:tgtEl>
                                          <p:spTgt spid="122"/>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fade">
                                      <p:cBhvr>
                                        <p:cTn id="88" dur="500"/>
                                        <p:tgtEl>
                                          <p:spTgt spid="123"/>
                                        </p:tgtEl>
                                      </p:cBhvr>
                                    </p:animEffect>
                                  </p:childTnLst>
                                </p:cTn>
                              </p:par>
                            </p:childTnLst>
                          </p:cTn>
                        </p:par>
                        <p:par>
                          <p:cTn id="89" fill="hold">
                            <p:stCondLst>
                              <p:cond delay="2000"/>
                            </p:stCondLst>
                            <p:childTnLst>
                              <p:par>
                                <p:cTn id="90" presetID="22" presetClass="entr" presetSubtype="2" fill="hold" nodeType="afterEffect">
                                  <p:stCondLst>
                                    <p:cond delay="0"/>
                                  </p:stCondLst>
                                  <p:childTnLst>
                                    <p:set>
                                      <p:cBhvr>
                                        <p:cTn id="91" dur="1" fill="hold">
                                          <p:stCondLst>
                                            <p:cond delay="0"/>
                                          </p:stCondLst>
                                        </p:cTn>
                                        <p:tgtEl>
                                          <p:spTgt spid="124"/>
                                        </p:tgtEl>
                                        <p:attrNameLst>
                                          <p:attrName>style.visibility</p:attrName>
                                        </p:attrNameLst>
                                      </p:cBhvr>
                                      <p:to>
                                        <p:strVal val="visible"/>
                                      </p:to>
                                    </p:set>
                                    <p:animEffect transition="in" filter="wipe(right)">
                                      <p:cBhvr>
                                        <p:cTn id="92" dur="500"/>
                                        <p:tgtEl>
                                          <p:spTgt spid="124"/>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125"/>
                                        </p:tgtEl>
                                        <p:attrNameLst>
                                          <p:attrName>style.visibility</p:attrName>
                                        </p:attrNameLst>
                                      </p:cBhvr>
                                      <p:to>
                                        <p:strVal val="visible"/>
                                      </p:to>
                                    </p:set>
                                    <p:animEffect transition="in" filter="fade">
                                      <p:cBhvr>
                                        <p:cTn id="96" dur="500"/>
                                        <p:tgtEl>
                                          <p:spTgt spid="1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13"/>
                                        </p:tgtEl>
                                        <p:attrNameLst>
                                          <p:attrName>style.visibility</p:attrName>
                                        </p:attrNameLst>
                                      </p:cBhvr>
                                      <p:to>
                                        <p:strVal val="visible"/>
                                      </p:to>
                                    </p:set>
                                    <p:animEffect transition="in" filter="wipe(left)">
                                      <p:cBhvr>
                                        <p:cTn id="101" dur="500"/>
                                        <p:tgtEl>
                                          <p:spTgt spid="113"/>
                                        </p:tgtEl>
                                      </p:cBhvr>
                                    </p:animEffec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childTnLst>
                          </p:cTn>
                        </p:par>
                        <p:par>
                          <p:cTn id="106" fill="hold">
                            <p:stCondLst>
                              <p:cond delay="1000"/>
                            </p:stCondLst>
                            <p:childTnLst>
                              <p:par>
                                <p:cTn id="107" presetID="20" presetClass="entr" presetSubtype="0" fill="hold" grpId="0"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edge">
                                      <p:cBhvr>
                                        <p:cTn id="109"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480262" y="2690033"/>
            <a:ext cx="6711113" cy="952312"/>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0" y="908720"/>
            <a:ext cx="8460432" cy="5842726"/>
          </a:xfrm>
        </p:spPr>
        <p:txBody>
          <a:bodyPr>
            <a:normAutofit/>
          </a:bodyPr>
          <a:lstStyle/>
          <a:p>
            <a:pPr>
              <a:buClr>
                <a:srgbClr val="D20000"/>
              </a:buClr>
              <a:buFont typeface="Wingdings" pitchFamily="2" charset="2"/>
              <a:buChar char=""/>
            </a:pPr>
            <a:r>
              <a:rPr lang="en-US" dirty="0" smtClean="0"/>
              <a:t>Problem: different mathematical frameworks</a:t>
            </a:r>
          </a:p>
          <a:p>
            <a:pPr lvl="1"/>
            <a:r>
              <a:rPr lang="en-US" sz="2400" b="1" dirty="0" smtClean="0"/>
              <a:t>BPT</a:t>
            </a:r>
            <a:r>
              <a:rPr lang="en-US" sz="2400" dirty="0" smtClean="0"/>
              <a:t>: Monte Carlo integration</a:t>
            </a:r>
          </a:p>
          <a:p>
            <a:pPr lvl="1"/>
            <a:r>
              <a:rPr lang="en-US" sz="2400" b="1" dirty="0" smtClean="0"/>
              <a:t>PM</a:t>
            </a:r>
            <a:r>
              <a:rPr lang="en-US" sz="2400" dirty="0" smtClean="0"/>
              <a:t>: </a:t>
            </a:r>
            <a:r>
              <a:rPr lang="en-US" sz="2200" dirty="0" smtClean="0"/>
              <a:t> </a:t>
            </a:r>
            <a:r>
              <a:rPr lang="en-US" sz="2400" dirty="0" smtClean="0"/>
              <a:t>Density estimation</a:t>
            </a:r>
          </a:p>
          <a:p>
            <a:pPr>
              <a:buSzPct val="100000"/>
              <a:buFont typeface="Wingdings" pitchFamily="2" charset="2"/>
              <a:buChar char=""/>
            </a:pPr>
            <a:endParaRPr lang="en-US" sz="1200" dirty="0" smtClean="0"/>
          </a:p>
          <a:p>
            <a:pPr>
              <a:buSzPct val="100000"/>
              <a:buFont typeface="Wingdings" pitchFamily="2" charset="2"/>
              <a:buChar char=""/>
            </a:pPr>
            <a:r>
              <a:rPr lang="en-US" b="1" dirty="0" smtClean="0"/>
              <a:t>Key idea: </a:t>
            </a:r>
            <a:r>
              <a:rPr lang="en-US" i="1" dirty="0" smtClean="0"/>
              <a:t>Reformulate photon mapping in              Veach’s path integral framework</a:t>
            </a:r>
          </a:p>
          <a:p>
            <a:pPr marL="746125" lvl="1" indent="-288925">
              <a:buFont typeface="+mj-lt"/>
              <a:buAutoNum type="arabicParenR"/>
            </a:pPr>
            <a:endParaRPr lang="en-US" sz="1000"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endParaRPr lang="en-US" dirty="0" smtClean="0"/>
          </a:p>
          <a:p>
            <a:pPr marL="746125" lvl="1" indent="-288925">
              <a:buFont typeface="+mj-lt"/>
              <a:buAutoNum type="arabicParenR"/>
            </a:pPr>
            <a:endParaRPr lang="en-US" dirty="0"/>
          </a:p>
          <a:p>
            <a:pPr marL="746125" lvl="1" indent="-288925">
              <a:buFont typeface="+mj-lt"/>
              <a:buAutoNum type="arabicParenR"/>
            </a:pPr>
            <a:endParaRPr lang="en-US" sz="1800" dirty="0" smtClean="0"/>
          </a:p>
          <a:p>
            <a:pPr marL="746125" lvl="1" indent="-288925">
              <a:buFont typeface="+mj-lt"/>
              <a:buAutoNum type="arabicParenR"/>
            </a:pPr>
            <a:r>
              <a:rPr lang="en-US" dirty="0" smtClean="0"/>
              <a:t>Derive path probability density function</a:t>
            </a:r>
          </a:p>
          <a:p>
            <a:pPr fontAlgn="auto">
              <a:spcAft>
                <a:spcPts val="0"/>
              </a:spcAft>
            </a:pPr>
            <a:endParaRPr lang="en-US" sz="1500" dirty="0" smtClean="0"/>
          </a:p>
          <a:p>
            <a:pPr>
              <a:buClr>
                <a:srgbClr val="00B050"/>
              </a:buClr>
              <a:buFont typeface="Wingdings 2" pitchFamily="18" charset="2"/>
              <a:buChar char=""/>
            </a:pPr>
            <a:endParaRPr lang="en-US" sz="2000" dirty="0" smtClean="0"/>
          </a:p>
        </p:txBody>
      </p:sp>
      <p:sp>
        <p:nvSpPr>
          <p:cNvPr id="5" name="Title 4"/>
          <p:cNvSpPr>
            <a:spLocks noGrp="1"/>
          </p:cNvSpPr>
          <p:nvPr>
            <p:ph type="title"/>
          </p:nvPr>
        </p:nvSpPr>
        <p:spPr/>
        <p:txBody>
          <a:bodyPr/>
          <a:lstStyle/>
          <a:p>
            <a:r>
              <a:rPr lang="en-US" dirty="0" smtClean="0"/>
              <a:t>Overview</a:t>
            </a:r>
            <a:endParaRPr lang="en-GB" dirty="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grpSp>
        <p:nvGrpSpPr>
          <p:cNvPr id="2" name="Group 1"/>
          <p:cNvGrpSpPr/>
          <p:nvPr/>
        </p:nvGrpSpPr>
        <p:grpSpPr>
          <a:xfrm>
            <a:off x="2573599" y="4469508"/>
            <a:ext cx="3996802" cy="964671"/>
            <a:chOff x="5106635" y="4552561"/>
            <a:chExt cx="3996802" cy="964671"/>
          </a:xfrm>
        </p:grpSpPr>
        <p:grpSp>
          <p:nvGrpSpPr>
            <p:cNvPr id="10" name="Group 9"/>
            <p:cNvGrpSpPr/>
            <p:nvPr/>
          </p:nvGrpSpPr>
          <p:grpSpPr>
            <a:xfrm>
              <a:off x="5106635" y="4552561"/>
              <a:ext cx="3996802" cy="964671"/>
              <a:chOff x="5011979" y="4120513"/>
              <a:chExt cx="3996802" cy="964671"/>
            </a:xfrm>
          </p:grpSpPr>
          <p:cxnSp>
            <p:nvCxnSpPr>
              <p:cNvPr id="11" name="Straight Arrow Connector 10"/>
              <p:cNvCxnSpPr>
                <a:stCxn id="12" idx="3"/>
                <a:endCxn id="17" idx="7"/>
              </p:cNvCxnSpPr>
              <p:nvPr/>
            </p:nvCxnSpPr>
            <p:spPr>
              <a:xfrm flipH="1">
                <a:off x="7514163" y="4559173"/>
                <a:ext cx="709318" cy="147672"/>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04413" y="444803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Sun 12"/>
              <p:cNvSpPr/>
              <p:nvPr/>
            </p:nvSpPr>
            <p:spPr>
              <a:xfrm rot="3259532">
                <a:off x="8365839" y="4120513"/>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4" name="Straight Arrow Connector 13"/>
              <p:cNvCxnSpPr>
                <a:stCxn id="18" idx="1"/>
                <a:endCxn id="15" idx="5"/>
              </p:cNvCxnSpPr>
              <p:nvPr/>
            </p:nvCxnSpPr>
            <p:spPr>
              <a:xfrm flipH="1" flipV="1">
                <a:off x="5622533" y="4559173"/>
                <a:ext cx="681509" cy="147672"/>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511395" y="444803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6" name="Group 15"/>
              <p:cNvGrpSpPr/>
              <p:nvPr/>
            </p:nvGrpSpPr>
            <p:grpSpPr>
              <a:xfrm rot="774754">
                <a:off x="5011979" y="4182199"/>
                <a:ext cx="440039" cy="298377"/>
                <a:chOff x="3084217" y="1500622"/>
                <a:chExt cx="842833" cy="571503"/>
              </a:xfrm>
            </p:grpSpPr>
            <p:sp>
              <p:nvSpPr>
                <p:cNvPr id="24" name="Isosceles Triangle 23"/>
                <p:cNvSpPr/>
                <p:nvPr/>
              </p:nvSpPr>
              <p:spPr>
                <a:xfrm rot="17046605">
                  <a:off x="3248390" y="1393466"/>
                  <a:ext cx="571503" cy="785816"/>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5" name="Rectangle 24"/>
                <p:cNvSpPr/>
                <p:nvPr/>
              </p:nvSpPr>
              <p:spPr>
                <a:xfrm rot="843787">
                  <a:off x="3084217" y="1556916"/>
                  <a:ext cx="373080" cy="33197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7" name="Oval 16"/>
              <p:cNvSpPr/>
              <p:nvPr/>
            </p:nvSpPr>
            <p:spPr>
              <a:xfrm>
                <a:off x="7403025" y="468777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Oval 17"/>
              <p:cNvSpPr/>
              <p:nvPr/>
            </p:nvSpPr>
            <p:spPr>
              <a:xfrm>
                <a:off x="6284974" y="468777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 name="Rectangle 18"/>
                  <p:cNvSpPr/>
                  <p:nvPr/>
                </p:nvSpPr>
                <p:spPr>
                  <a:xfrm>
                    <a:off x="8155597" y="45172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8155597" y="4517278"/>
                    <a:ext cx="501676" cy="400110"/>
                  </a:xfrm>
                  <a:prstGeom prst="rect">
                    <a:avLst/>
                  </a:prstGeom>
                  <a:blipFill rotWithShape="1">
                    <a:blip r:embed="rId3"/>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469249" y="4685074"/>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0" name="Rectangle 79"/>
                  <p:cNvSpPr>
                    <a:spLocks noRot="1" noChangeAspect="1" noMove="1" noResize="1" noEditPoints="1" noAdjustHandles="1" noChangeArrowheads="1" noChangeShapeType="1" noTextEdit="1"/>
                  </p:cNvSpPr>
                  <p:nvPr/>
                </p:nvSpPr>
                <p:spPr>
                  <a:xfrm>
                    <a:off x="7469249" y="4685074"/>
                    <a:ext cx="495713" cy="400110"/>
                  </a:xfrm>
                  <a:prstGeom prst="rect">
                    <a:avLst/>
                  </a:prstGeom>
                  <a:blipFill rotWithShape="1">
                    <a:blip r:embed="rId6"/>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933281" y="4685074"/>
                    <a:ext cx="75725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𝑘</m:t>
                              </m:r>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1" name="Rectangle 80"/>
                  <p:cNvSpPr>
                    <a:spLocks noRot="1" noChangeAspect="1" noMove="1" noResize="1" noEditPoints="1" noAdjustHandles="1" noChangeArrowheads="1" noChangeShapeType="1" noTextEdit="1"/>
                  </p:cNvSpPr>
                  <p:nvPr/>
                </p:nvSpPr>
                <p:spPr>
                  <a:xfrm>
                    <a:off x="5933281" y="4685074"/>
                    <a:ext cx="757259" cy="400110"/>
                  </a:xfrm>
                  <a:prstGeom prst="rect">
                    <a:avLst/>
                  </a:prstGeom>
                  <a:blipFill rotWithShape="1">
                    <a:blip r:embed="rId7"/>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5276953" y="4497524"/>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𝑘</m:t>
                              </m:r>
                            </m:sub>
                          </m:sSub>
                        </m:oMath>
                      </m:oMathPara>
                    </a14:m>
                    <a:endParaRPr lang="en-GB" sz="2000" dirty="0"/>
                  </a:p>
                </p:txBody>
              </p:sp>
            </mc:Choice>
            <mc:Fallback xmlns="">
              <p:sp>
                <p:nvSpPr>
                  <p:cNvPr id="23" name="Rectangle 22"/>
                  <p:cNvSpPr>
                    <a:spLocks noRot="1" noChangeAspect="1" noMove="1" noResize="1" noEditPoints="1" noAdjustHandles="1" noChangeArrowheads="1" noChangeShapeType="1" noTextEdit="1"/>
                  </p:cNvSpPr>
                  <p:nvPr/>
                </p:nvSpPr>
                <p:spPr>
                  <a:xfrm>
                    <a:off x="5276953" y="4497524"/>
                    <a:ext cx="511999" cy="400110"/>
                  </a:xfrm>
                  <a:prstGeom prst="rect">
                    <a:avLst/>
                  </a:prstGeom>
                  <a:blipFill rotWithShape="1">
                    <a:blip r:embed="rId8"/>
                    <a:stretch>
                      <a:fillRect b="-9091"/>
                    </a:stretch>
                  </a:blipFill>
                </p:spPr>
                <p:txBody>
                  <a:bodyPr/>
                  <a:lstStyle/>
                  <a:p>
                    <a:r>
                      <a:rPr lang="en-US">
                        <a:noFill/>
                      </a:rPr>
                      <a:t> </a:t>
                    </a:r>
                  </a:p>
                </p:txBody>
              </p:sp>
            </mc:Fallback>
          </mc:AlternateContent>
        </p:grpSp>
        <p:sp>
          <p:nvSpPr>
            <p:cNvPr id="29" name="TextBox 28"/>
            <p:cNvSpPr txBox="1"/>
            <p:nvPr/>
          </p:nvSpPr>
          <p:spPr>
            <a:xfrm>
              <a:off x="6669758" y="4946745"/>
              <a:ext cx="684803" cy="369332"/>
            </a:xfrm>
            <a:prstGeom prst="rect">
              <a:avLst/>
            </a:prstGeom>
            <a:noFill/>
          </p:spPr>
          <p:txBody>
            <a:bodyPr wrap="none" rtlCol="0">
              <a:spAutoFit/>
            </a:bodyPr>
            <a:lstStyle/>
            <a:p>
              <a:r>
                <a:rPr lang="en-US" b="1" dirty="0" smtClean="0">
                  <a:latin typeface="+mn-lt"/>
                </a:rPr>
                <a:t>.   .   .</a:t>
              </a:r>
              <a:endParaRPr lang="en-US" b="1" dirty="0">
                <a:latin typeface="+mn-lt"/>
              </a:endParaRPr>
            </a:p>
          </p:txBody>
        </p:sp>
      </p:grpSp>
      <mc:AlternateContent xmlns:mc="http://schemas.openxmlformats.org/markup-compatibility/2006" xmlns:a14="http://schemas.microsoft.com/office/drawing/2010/main">
        <mc:Choice Requires="a14">
          <p:sp>
            <p:nvSpPr>
              <p:cNvPr id="30" name="Rectangle 29"/>
              <p:cNvSpPr/>
              <p:nvPr/>
            </p:nvSpPr>
            <p:spPr>
              <a:xfrm>
                <a:off x="2976916" y="6150769"/>
                <a:ext cx="31901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effectLst>
                            <a:outerShdw blurRad="38100" dist="25400" dir="2700000" algn="tl">
                              <a:srgbClr val="000000"/>
                            </a:outerShdw>
                          </a:effectLst>
                          <a:latin typeface="Cambria Math"/>
                        </a:rPr>
                        <m:t>𝑝</m:t>
                      </m:r>
                      <m:d>
                        <m:dPr>
                          <m:ctrlPr>
                            <a:rPr lang="en-US" sz="2400" i="1">
                              <a:effectLst>
                                <a:outerShdw blurRad="38100" dist="25400" dir="2700000" algn="tl">
                                  <a:srgbClr val="000000"/>
                                </a:outerShdw>
                              </a:effectLst>
                              <a:latin typeface="Cambria Math"/>
                            </a:rPr>
                          </m:ctrlPr>
                        </m:dPr>
                        <m:e>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e>
                      </m:d>
                      <m:r>
                        <a:rPr lang="en-US" sz="2400" i="1">
                          <a:effectLst>
                            <a:outerShdw blurRad="38100" dist="25400" dir="2700000" algn="tl">
                              <a:srgbClr val="000000"/>
                            </a:outerShdw>
                          </a:effectLst>
                          <a:latin typeface="Cambria Math"/>
                        </a:rPr>
                        <m:t>=</m:t>
                      </m:r>
                      <m:r>
                        <a:rPr lang="en-US" sz="2400" b="0" i="1" smtClean="0">
                          <a:effectLst>
                            <a:outerShdw blurRad="38100" dist="25400" dir="2700000" algn="tl">
                              <a:srgbClr val="000000"/>
                            </a:outerShdw>
                          </a:effectLst>
                          <a:latin typeface="Cambria Math"/>
                        </a:rPr>
                        <m:t>𝑝</m:t>
                      </m:r>
                      <m:d>
                        <m:dPr>
                          <m:ctrlPr>
                            <a:rPr lang="en-US" sz="2400" i="1">
                              <a:effectLst>
                                <a:outerShdw blurRad="38100" dist="25400" dir="2700000" algn="tl">
                                  <a:srgbClr val="000000"/>
                                </a:outerShdw>
                              </a:effectLst>
                              <a:latin typeface="Cambria Math"/>
                            </a:rPr>
                          </m:ctrlPr>
                        </m:dPr>
                        <m:e>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i="1">
                                  <a:effectLst>
                                    <a:outerShdw blurRad="38100" dist="25400" dir="2700000" algn="tl">
                                      <a:srgbClr val="000000"/>
                                    </a:outerShdw>
                                  </a:effectLst>
                                  <a:latin typeface="Cambria Math"/>
                                </a:rPr>
                                <m:t>0</m:t>
                              </m:r>
                            </m:sub>
                          </m:sSub>
                          <m:r>
                            <a:rPr lang="en-US" sz="2400" b="0" i="1" smtClean="0">
                              <a:effectLst>
                                <a:outerShdw blurRad="38100" dist="25400" dir="2700000" algn="tl">
                                  <a:srgbClr val="000000"/>
                                </a:outerShdw>
                              </a:effectLst>
                              <a:latin typeface="Cambria Math"/>
                            </a:rPr>
                            <m:t>,</m:t>
                          </m:r>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b="0" i="1" smtClean="0">
                                  <a:effectLst>
                                    <a:outerShdw blurRad="38100" dist="25400" dir="2700000" algn="tl">
                                      <a:srgbClr val="000000"/>
                                    </a:outerShdw>
                                  </a:effectLst>
                                  <a:latin typeface="Cambria Math"/>
                                </a:rPr>
                                <m:t>1</m:t>
                              </m:r>
                            </m:sub>
                          </m:sSub>
                          <m:r>
                            <a:rPr lang="en-US" sz="2400" b="0" i="1" smtClean="0">
                              <a:effectLst>
                                <a:outerShdw blurRad="38100" dist="25400" dir="2700000" algn="tl">
                                  <a:srgbClr val="000000"/>
                                </a:outerShdw>
                              </a:effectLst>
                              <a:latin typeface="Cambria Math"/>
                            </a:rPr>
                            <m:t>,…,</m:t>
                          </m:r>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b="0" i="1" smtClean="0">
                                  <a:effectLst>
                                    <a:outerShdw blurRad="38100" dist="25400" dir="2700000" algn="tl">
                                      <a:srgbClr val="000000"/>
                                    </a:outerShdw>
                                  </a:effectLst>
                                  <a:latin typeface="Cambria Math"/>
                                </a:rPr>
                                <m:t>𝑘</m:t>
                              </m:r>
                            </m:sub>
                          </m:sSub>
                        </m:e>
                      </m:d>
                    </m:oMath>
                  </m:oMathPara>
                </a14:m>
                <a:endParaRPr lang="en-GB" sz="2400" dirty="0"/>
              </a:p>
            </p:txBody>
          </p:sp>
        </mc:Choice>
        <mc:Fallback xmlns="">
          <p:sp>
            <p:nvSpPr>
              <p:cNvPr id="30" name="Rectangle 29"/>
              <p:cNvSpPr>
                <a:spLocks noRot="1" noChangeAspect="1" noMove="1" noResize="1" noEditPoints="1" noAdjustHandles="1" noChangeArrowheads="1" noChangeShapeType="1" noTextEdit="1"/>
              </p:cNvSpPr>
              <p:nvPr/>
            </p:nvSpPr>
            <p:spPr>
              <a:xfrm>
                <a:off x="2976916" y="6150769"/>
                <a:ext cx="3190168" cy="461665"/>
              </a:xfrm>
              <a:prstGeom prst="rect">
                <a:avLst/>
              </a:prstGeom>
              <a:blipFill rotWithShape="1">
                <a:blip r:embed="rId9"/>
                <a:stretch>
                  <a:fillRect b="-18421"/>
                </a:stretch>
              </a:blipFill>
            </p:spPr>
            <p:txBody>
              <a:bodyPr/>
              <a:lstStyle/>
              <a:p>
                <a:r>
                  <a:rPr lang="en-US">
                    <a:noFill/>
                  </a:rPr>
                  <a:t> </a:t>
                </a:r>
              </a:p>
            </p:txBody>
          </p:sp>
        </mc:Fallback>
      </mc:AlternateContent>
    </p:spTree>
    <p:extLst>
      <p:ext uri="{BB962C8B-B14F-4D97-AF65-F5344CB8AC3E}">
        <p14:creationId xmlns:p14="http://schemas.microsoft.com/office/powerpoint/2010/main" val="2955191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animEffect transition="in" filter="fade">
                                      <p:cBhvr>
                                        <p:cTn id="23" dur="500"/>
                                        <p:tgtEl>
                                          <p:spTgt spid="6">
                                            <p:txEl>
                                              <p:pRg st="10" end="1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Bidirectional MC path sampling</a:t>
            </a:r>
            <a:endParaRPr lang="en-GB" dirty="0"/>
          </a:p>
        </p:txBody>
      </p:sp>
      <p:sp>
        <p:nvSpPr>
          <p:cNvPr id="38" name="Rectangle 37"/>
          <p:cNvSpPr/>
          <p:nvPr/>
        </p:nvSpPr>
        <p:spPr>
          <a:xfrm>
            <a:off x="3465373"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2"/>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5"/>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2"/>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38"/>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2"/>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5" name="Group 64"/>
          <p:cNvGrpSpPr/>
          <p:nvPr/>
        </p:nvGrpSpPr>
        <p:grpSpPr>
          <a:xfrm rot="774754">
            <a:off x="2594931" y="2494671"/>
            <a:ext cx="410270" cy="298378"/>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6"/>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1"/>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Rectangle 69"/>
              <p:cNvSpPr/>
              <p:nvPr/>
            </p:nvSpPr>
            <p:spPr>
              <a:xfrm>
                <a:off x="5877129"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70" name="Rectangle 69"/>
              <p:cNvSpPr>
                <a:spLocks noRot="1" noChangeAspect="1" noMove="1" noResize="1" noEditPoints="1" noAdjustHandles="1" noChangeArrowheads="1" noChangeShapeType="1" noTextEdit="1"/>
              </p:cNvSpPr>
              <p:nvPr/>
            </p:nvSpPr>
            <p:spPr>
              <a:xfrm>
                <a:off x="5877129" y="2996178"/>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5056497"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71" name="Rectangle 70"/>
              <p:cNvSpPr>
                <a:spLocks noRot="1" noChangeAspect="1" noMove="1" noResize="1" noEditPoints="1" noAdjustHandles="1" noChangeArrowheads="1" noChangeShapeType="1" noTextEdit="1"/>
              </p:cNvSpPr>
              <p:nvPr/>
            </p:nvSpPr>
            <p:spPr>
              <a:xfrm>
                <a:off x="5056497" y="1772816"/>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3688124"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72" name="Rectangle 71"/>
              <p:cNvSpPr>
                <a:spLocks noRot="1" noChangeAspect="1" noMove="1" noResize="1" noEditPoints="1" noAdjustHandles="1" noChangeArrowheads="1" noChangeShapeType="1" noTextEdit="1"/>
              </p:cNvSpPr>
              <p:nvPr/>
            </p:nvSpPr>
            <p:spPr>
              <a:xfrm>
                <a:off x="3688124" y="4724510"/>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2642988"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73" name="Rectangle 72"/>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a:stretch>
                  <a:fillRect b="-10769"/>
                </a:stretch>
              </a:blipFill>
            </p:spPr>
            <p:txBody>
              <a:bodyPr/>
              <a:lstStyle/>
              <a:p>
                <a:r>
                  <a:rPr lang="en-GB">
                    <a:noFill/>
                  </a:rPr>
                  <a:t> </a:t>
                </a:r>
              </a:p>
            </p:txBody>
          </p:sp>
        </mc:Fallback>
      </mc:AlternateContent>
    </p:spTree>
    <p:extLst>
      <p:ext uri="{BB962C8B-B14F-4D97-AF65-F5344CB8AC3E}">
        <p14:creationId xmlns:p14="http://schemas.microsoft.com/office/powerpoint/2010/main" val="106940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Bidirectional MC path sampling</a:t>
            </a:r>
            <a:endParaRPr lang="en-GB" dirty="0"/>
          </a:p>
        </p:txBody>
      </p:sp>
      <p:sp>
        <p:nvSpPr>
          <p:cNvPr id="48" name="Rectangle 47"/>
          <p:cNvSpPr/>
          <p:nvPr/>
        </p:nvSpPr>
        <p:spPr>
          <a:xfrm>
            <a:off x="3465373"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rot="774754">
            <a:off x="2594931"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26" name="Group 25"/>
          <p:cNvGrpSpPr/>
          <p:nvPr/>
        </p:nvGrpSpPr>
        <p:grpSpPr>
          <a:xfrm>
            <a:off x="5870082" y="2996178"/>
            <a:ext cx="508723" cy="496391"/>
            <a:chOff x="5870082" y="3321257"/>
            <a:chExt cx="508723" cy="496391"/>
          </a:xfrm>
        </p:grpSpPr>
        <p:sp>
          <p:nvSpPr>
            <p:cNvPr id="8" name="Oval 7"/>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p:grpSp>
      <p:grpSp>
        <p:nvGrpSpPr>
          <p:cNvPr id="27" name="Group 26"/>
          <p:cNvGrpSpPr/>
          <p:nvPr/>
        </p:nvGrpSpPr>
        <p:grpSpPr>
          <a:xfrm>
            <a:off x="5056497" y="1772816"/>
            <a:ext cx="495713" cy="557764"/>
            <a:chOff x="5056497" y="2097895"/>
            <a:chExt cx="495713" cy="557764"/>
          </a:xfrm>
        </p:grpSpPr>
        <p:sp>
          <p:nvSpPr>
            <p:cNvPr id="16" name="Oval 15"/>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 name="Rectangle 18"/>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p:grpSp>
      <p:grpSp>
        <p:nvGrpSpPr>
          <p:cNvPr id="28" name="Group 27"/>
          <p:cNvGrpSpPr/>
          <p:nvPr/>
        </p:nvGrpSpPr>
        <p:grpSpPr>
          <a:xfrm>
            <a:off x="3688124" y="4629901"/>
            <a:ext cx="501676" cy="494719"/>
            <a:chOff x="3688124" y="4954980"/>
            <a:chExt cx="501676" cy="494719"/>
          </a:xfrm>
        </p:grpSpPr>
        <p:sp>
          <p:nvSpPr>
            <p:cNvPr id="17" name="Oval 16"/>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Rectangle 19"/>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p:grpSp>
      <p:grpSp>
        <p:nvGrpSpPr>
          <p:cNvPr id="29" name="Group 28"/>
          <p:cNvGrpSpPr/>
          <p:nvPr/>
        </p:nvGrpSpPr>
        <p:grpSpPr>
          <a:xfrm>
            <a:off x="2642988" y="2802602"/>
            <a:ext cx="511999" cy="417345"/>
            <a:chOff x="2642988" y="3127681"/>
            <a:chExt cx="511999" cy="417345"/>
          </a:xfrm>
        </p:grpSpPr>
        <p:sp>
          <p:nvSpPr>
            <p:cNvPr id="12" name="Oval 11"/>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Rectangle 20"/>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30" name="Group 29"/>
          <p:cNvGrpSpPr/>
          <p:nvPr/>
        </p:nvGrpSpPr>
        <p:grpSpPr>
          <a:xfrm>
            <a:off x="172483" y="970959"/>
            <a:ext cx="1222357" cy="495172"/>
            <a:chOff x="611560" y="1244064"/>
            <a:chExt cx="1222357" cy="495172"/>
          </a:xfrm>
        </p:grpSpPr>
        <p:sp>
          <p:nvSpPr>
            <p:cNvPr id="31" name="Oval 30"/>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2" name="Oval 31"/>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Box 32"/>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34" name="TextBox 33"/>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10936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00"/>
                                        <p:tgtEl>
                                          <p:spTgt spid="29"/>
                                        </p:tgtEl>
                                      </p:cBhvr>
                                    </p:animEffect>
                                  </p:childTnLst>
                                </p:cTn>
                              </p:par>
                            </p:childTnLst>
                          </p:cTn>
                        </p:par>
                        <p:par>
                          <p:cTn id="8" fill="hold">
                            <p:stCondLst>
                              <p:cond delay="7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00"/>
                                        <p:tgtEl>
                                          <p:spTgt spid="28"/>
                                        </p:tgtEl>
                                      </p:cBhvr>
                                    </p:animEffect>
                                  </p:childTnLst>
                                </p:cTn>
                              </p:par>
                            </p:childTnLst>
                          </p:cTn>
                        </p:par>
                        <p:par>
                          <p:cTn id="16" fill="hold">
                            <p:stCondLst>
                              <p:cond delay="2400"/>
                            </p:stCondLst>
                            <p:childTnLst>
                              <p:par>
                                <p:cTn id="17" presetID="10"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00"/>
                                        <p:tgtEl>
                                          <p:spTgt spid="26"/>
                                        </p:tgtEl>
                                      </p:cBhvr>
                                    </p:animEffect>
                                  </p:childTnLst>
                                </p:cTn>
                              </p:par>
                            </p:childTnLst>
                          </p:cTn>
                        </p:par>
                        <p:par>
                          <p:cTn id="20" fill="hold">
                            <p:stCondLst>
                              <p:cond delay="36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Bidirectional MC path sampling</a:t>
            </a:r>
            <a:endParaRPr lang="en-GB" dirty="0"/>
          </a:p>
        </p:txBody>
      </p:sp>
      <p:grpSp>
        <p:nvGrpSpPr>
          <p:cNvPr id="4" name="Group 3"/>
          <p:cNvGrpSpPr/>
          <p:nvPr/>
        </p:nvGrpSpPr>
        <p:grpSpPr>
          <a:xfrm>
            <a:off x="2467888" y="1772816"/>
            <a:ext cx="4157884" cy="3418086"/>
            <a:chOff x="2467888" y="2097895"/>
            <a:chExt cx="4157884" cy="3418086"/>
          </a:xfrm>
        </p:grpSpPr>
        <p:sp>
          <p:nvSpPr>
            <p:cNvPr id="43" name="Rectangle 42"/>
            <p:cNvSpPr/>
            <p:nvPr/>
          </p:nvSpPr>
          <p:spPr>
            <a:xfrm>
              <a:off x="2467888" y="2148114"/>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66" name="Group 65"/>
          <p:cNvGrpSpPr/>
          <p:nvPr/>
        </p:nvGrpSpPr>
        <p:grpSpPr>
          <a:xfrm>
            <a:off x="2470078" y="1772816"/>
            <a:ext cx="4157884" cy="3418086"/>
            <a:chOff x="2467888" y="2097895"/>
            <a:chExt cx="4157884" cy="3418086"/>
          </a:xfrm>
        </p:grpSpPr>
        <p:sp>
          <p:nvSpPr>
            <p:cNvPr id="67" name="Rectangle 66"/>
            <p:cNvSpPr/>
            <p:nvPr/>
          </p:nvSpPr>
          <p:spPr>
            <a:xfrm>
              <a:off x="2467888" y="2148114"/>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6"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Rectangle 112"/>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Rectangle 113"/>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Rectangle 114"/>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15"/>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6" name="Group 5"/>
          <p:cNvGrpSpPr/>
          <p:nvPr/>
        </p:nvGrpSpPr>
        <p:grpSpPr>
          <a:xfrm>
            <a:off x="264666" y="5264160"/>
            <a:ext cx="8646904" cy="461666"/>
            <a:chOff x="264666" y="5264160"/>
            <a:chExt cx="8646904" cy="461666"/>
          </a:xfrm>
        </p:grpSpPr>
        <p:sp>
          <p:nvSpPr>
            <p:cNvPr id="119" name="TextBox 118"/>
            <p:cNvSpPr txBox="1"/>
            <p:nvPr/>
          </p:nvSpPr>
          <p:spPr>
            <a:xfrm>
              <a:off x="26466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Bidirectional path tracing</a:t>
              </a:r>
              <a:endParaRPr lang="en-US" sz="2400" dirty="0">
                <a:effectLst>
                  <a:outerShdw blurRad="50800" dist="38100" dir="2700000" algn="tl" rotWithShape="0">
                    <a:prstClr val="black"/>
                  </a:outerShdw>
                </a:effectLst>
                <a:latin typeface="+mn-lt"/>
              </a:endParaRPr>
            </a:p>
          </p:txBody>
        </p:sp>
        <p:sp>
          <p:nvSpPr>
            <p:cNvPr id="127" name="TextBox 126"/>
            <p:cNvSpPr txBox="1"/>
            <p:nvPr/>
          </p:nvSpPr>
          <p:spPr>
            <a:xfrm>
              <a:off x="4753686" y="5264161"/>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grpSp>
      <p:grpSp>
        <p:nvGrpSpPr>
          <p:cNvPr id="47" name="Group 46"/>
          <p:cNvGrpSpPr/>
          <p:nvPr/>
        </p:nvGrpSpPr>
        <p:grpSpPr>
          <a:xfrm>
            <a:off x="172483" y="970959"/>
            <a:ext cx="1222357" cy="495172"/>
            <a:chOff x="611560" y="1244064"/>
            <a:chExt cx="1222357" cy="495172"/>
          </a:xfrm>
        </p:grpSpPr>
        <p:sp>
          <p:nvSpPr>
            <p:cNvPr id="50" name="Oval 49"/>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50"/>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TextBox 51"/>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53" name="TextBox 52"/>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9952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66"/>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gradFill flip="none" rotWithShape="1">
          <a:gsLst>
            <a:gs pos="0">
              <a:srgbClr val="275A96"/>
            </a:gs>
            <a:gs pos="55000">
              <a:srgbClr val="306BB1"/>
            </a:gs>
            <a:gs pos="100000">
              <a:srgbClr val="3A7ECF"/>
            </a:gs>
          </a:gsLst>
          <a:lin ang="16200000" scaled="0"/>
          <a:tileRect/>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Inner slides">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solidFill>
              <a:schemeClr val="tx1"/>
            </a:solidFill>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Misc">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gradFill flip="none" rotWithShape="1">
          <a:gsLst>
            <a:gs pos="0">
              <a:srgbClr val="275A96"/>
            </a:gs>
            <a:gs pos="55000">
              <a:srgbClr val="306BB1"/>
            </a:gs>
            <a:gs pos="100000">
              <a:srgbClr val="3A7ECF"/>
            </a:gs>
          </a:gsLst>
          <a:lin ang="16200000" scaled="0"/>
          <a:tileRect/>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37768</TotalTime>
  <Words>3486</Words>
  <Application>Microsoft Office PowerPoint</Application>
  <PresentationFormat>On-screen Show (4:3)</PresentationFormat>
  <Paragraphs>307</Paragraphs>
  <Slides>26</Slides>
  <Notes>25</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1_Title</vt:lpstr>
      <vt:lpstr>1_Inner slides</vt:lpstr>
      <vt:lpstr>Misc</vt:lpstr>
      <vt:lpstr>Combining Photon Mapping and Bidirectional Path Tracing</vt:lpstr>
      <vt:lpstr>PowerPoint Presentation</vt:lpstr>
      <vt:lpstr>PowerPoint Presentation</vt:lpstr>
      <vt:lpstr>PowerPoint Presentation</vt:lpstr>
      <vt:lpstr>BPT vs PM</vt:lpstr>
      <vt:lpstr>Overview</vt:lpstr>
      <vt:lpstr>Bidirectional MC path sampling</vt:lpstr>
      <vt:lpstr>Bidirectional MC path sampling</vt:lpstr>
      <vt:lpstr>Bidirectional MC path sampling</vt:lpstr>
      <vt:lpstr>Bidirectional MC path sampling</vt:lpstr>
      <vt:lpstr>Extended path space [Hachisuka et al. 2012]</vt:lpstr>
      <vt:lpstr>Vertex merging [Georgiev et al. 2012]</vt:lpstr>
      <vt:lpstr>Available sampling techniques</vt:lpstr>
      <vt:lpstr>Technique comparison</vt:lpstr>
      <vt:lpstr>Vertex connection &amp; merging (VCM)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vt:lpstr>
      <vt:lpstr>PowerPoint Presentation</vt:lpstr>
      <vt:lpstr>Extention to participating media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Sampling for Progressive Global Illumination</dc:title>
  <dc:creator>Iliyan</dc:creator>
  <cp:lastModifiedBy>Iliyan Georgiev</cp:lastModifiedBy>
  <cp:revision>1588</cp:revision>
  <dcterms:created xsi:type="dcterms:W3CDTF">2008-08-05T00:16:11Z</dcterms:created>
  <dcterms:modified xsi:type="dcterms:W3CDTF">2014-09-11T20:58:08Z</dcterms:modified>
</cp:coreProperties>
</file>