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4" r:id="rId1"/>
    <p:sldMasterId id="2147483806" r:id="rId2"/>
    <p:sldMasterId id="2147483818" r:id="rId3"/>
    <p:sldMasterId id="2147483830" r:id="rId4"/>
    <p:sldMasterId id="2147483854" r:id="rId5"/>
    <p:sldMasterId id="2147483866" r:id="rId6"/>
    <p:sldMasterId id="2147483878" r:id="rId7"/>
  </p:sldMasterIdLst>
  <p:notesMasterIdLst>
    <p:notesMasterId r:id="rId134"/>
  </p:notesMasterIdLst>
  <p:sldIdLst>
    <p:sldId id="256" r:id="rId8"/>
    <p:sldId id="260" r:id="rId9"/>
    <p:sldId id="334" r:id="rId10"/>
    <p:sldId id="337" r:id="rId11"/>
    <p:sldId id="336" r:id="rId12"/>
    <p:sldId id="262" r:id="rId13"/>
    <p:sldId id="439" r:id="rId14"/>
    <p:sldId id="264" r:id="rId15"/>
    <p:sldId id="388" r:id="rId16"/>
    <p:sldId id="340" r:id="rId17"/>
    <p:sldId id="343" r:id="rId18"/>
    <p:sldId id="341" r:id="rId19"/>
    <p:sldId id="345" r:id="rId20"/>
    <p:sldId id="342" r:id="rId21"/>
    <p:sldId id="476" r:id="rId22"/>
    <p:sldId id="485" r:id="rId23"/>
    <p:sldId id="477" r:id="rId24"/>
    <p:sldId id="349" r:id="rId25"/>
    <p:sldId id="350" r:id="rId26"/>
    <p:sldId id="351" r:id="rId27"/>
    <p:sldId id="352" r:id="rId28"/>
    <p:sldId id="339" r:id="rId29"/>
    <p:sldId id="267" r:id="rId30"/>
    <p:sldId id="354" r:id="rId31"/>
    <p:sldId id="508" r:id="rId32"/>
    <p:sldId id="509" r:id="rId33"/>
    <p:sldId id="269" r:id="rId34"/>
    <p:sldId id="367" r:id="rId35"/>
    <p:sldId id="366" r:id="rId36"/>
    <p:sldId id="368" r:id="rId37"/>
    <p:sldId id="365" r:id="rId38"/>
    <p:sldId id="371" r:id="rId39"/>
    <p:sldId id="391" r:id="rId40"/>
    <p:sldId id="270" r:id="rId41"/>
    <p:sldId id="372" r:id="rId42"/>
    <p:sldId id="373" r:id="rId43"/>
    <p:sldId id="387" r:id="rId44"/>
    <p:sldId id="376" r:id="rId45"/>
    <p:sldId id="271" r:id="rId46"/>
    <p:sldId id="377" r:id="rId47"/>
    <p:sldId id="378" r:id="rId48"/>
    <p:sldId id="375" r:id="rId49"/>
    <p:sldId id="380" r:id="rId50"/>
    <p:sldId id="381" r:id="rId51"/>
    <p:sldId id="383" r:id="rId52"/>
    <p:sldId id="385" r:id="rId53"/>
    <p:sldId id="384" r:id="rId54"/>
    <p:sldId id="393" r:id="rId55"/>
    <p:sldId id="489" r:id="rId56"/>
    <p:sldId id="395" r:id="rId57"/>
    <p:sldId id="325" r:id="rId58"/>
    <p:sldId id="401" r:id="rId59"/>
    <p:sldId id="326" r:id="rId60"/>
    <p:sldId id="445" r:id="rId61"/>
    <p:sldId id="446" r:id="rId62"/>
    <p:sldId id="447" r:id="rId63"/>
    <p:sldId id="449" r:id="rId64"/>
    <p:sldId id="451" r:id="rId65"/>
    <p:sldId id="452" r:id="rId66"/>
    <p:sldId id="453" r:id="rId67"/>
    <p:sldId id="456" r:id="rId68"/>
    <p:sldId id="457" r:id="rId69"/>
    <p:sldId id="458" r:id="rId70"/>
    <p:sldId id="459" r:id="rId71"/>
    <p:sldId id="461" r:id="rId72"/>
    <p:sldId id="463" r:id="rId73"/>
    <p:sldId id="464" r:id="rId74"/>
    <p:sldId id="465" r:id="rId75"/>
    <p:sldId id="333" r:id="rId76"/>
    <p:sldId id="475" r:id="rId77"/>
    <p:sldId id="280" r:id="rId78"/>
    <p:sldId id="418" r:id="rId79"/>
    <p:sldId id="419" r:id="rId80"/>
    <p:sldId id="420" r:id="rId81"/>
    <p:sldId id="423" r:id="rId82"/>
    <p:sldId id="422" r:id="rId83"/>
    <p:sldId id="281" r:id="rId84"/>
    <p:sldId id="424" r:id="rId85"/>
    <p:sldId id="425" r:id="rId86"/>
    <p:sldId id="426" r:id="rId87"/>
    <p:sldId id="429" r:id="rId88"/>
    <p:sldId id="430" r:id="rId89"/>
    <p:sldId id="431" r:id="rId90"/>
    <p:sldId id="287" r:id="rId91"/>
    <p:sldId id="432" r:id="rId92"/>
    <p:sldId id="433" r:id="rId93"/>
    <p:sldId id="434" r:id="rId94"/>
    <p:sldId id="435" r:id="rId95"/>
    <p:sldId id="436" r:id="rId96"/>
    <p:sldId id="437" r:id="rId97"/>
    <p:sldId id="438" r:id="rId98"/>
    <p:sldId id="301" r:id="rId99"/>
    <p:sldId id="406" r:id="rId100"/>
    <p:sldId id="306" r:id="rId101"/>
    <p:sldId id="305" r:id="rId102"/>
    <p:sldId id="407" r:id="rId103"/>
    <p:sldId id="408" r:id="rId104"/>
    <p:sldId id="304" r:id="rId105"/>
    <p:sldId id="410" r:id="rId106"/>
    <p:sldId id="405" r:id="rId107"/>
    <p:sldId id="505" r:id="rId108"/>
    <p:sldId id="310" r:id="rId109"/>
    <p:sldId id="413" r:id="rId110"/>
    <p:sldId id="414" r:id="rId111"/>
    <p:sldId id="502" r:id="rId112"/>
    <p:sldId id="503" r:id="rId113"/>
    <p:sldId id="504" r:id="rId114"/>
    <p:sldId id="317" r:id="rId115"/>
    <p:sldId id="415" r:id="rId116"/>
    <p:sldId id="318" r:id="rId117"/>
    <p:sldId id="319" r:id="rId118"/>
    <p:sldId id="416" r:id="rId119"/>
    <p:sldId id="500" r:id="rId120"/>
    <p:sldId id="499" r:id="rId121"/>
    <p:sldId id="300" r:id="rId122"/>
    <p:sldId id="302" r:id="rId123"/>
    <p:sldId id="303" r:id="rId124"/>
    <p:sldId id="506" r:id="rId125"/>
    <p:sldId id="507" r:id="rId126"/>
    <p:sldId id="478" r:id="rId127"/>
    <p:sldId id="479" r:id="rId128"/>
    <p:sldId id="480" r:id="rId129"/>
    <p:sldId id="481" r:id="rId130"/>
    <p:sldId id="482" r:id="rId131"/>
    <p:sldId id="483" r:id="rId132"/>
    <p:sldId id="484" r:id="rId1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7941E"/>
    <a:srgbClr val="008500"/>
    <a:srgbClr val="FF0000"/>
    <a:srgbClr val="9A009A"/>
    <a:srgbClr val="0000FF"/>
    <a:srgbClr val="009A46"/>
    <a:srgbClr val="FEE91D"/>
    <a:srgbClr val="FEE927"/>
    <a:srgbClr val="F39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47" autoAdjust="0"/>
    <p:restoredTop sz="33836" autoAdjust="0"/>
  </p:normalViewPr>
  <p:slideViewPr>
    <p:cSldViewPr snapToGrid="0">
      <p:cViewPr varScale="1">
        <p:scale>
          <a:sx n="74" d="100"/>
          <a:sy n="74" d="100"/>
        </p:scale>
        <p:origin x="-4674" y="-96"/>
      </p:cViewPr>
      <p:guideLst>
        <p:guide orient="horz" pos="3239"/>
        <p:guide/>
      </p:guideLst>
    </p:cSldViewPr>
  </p:slideViewPr>
  <p:outlineViewPr>
    <p:cViewPr>
      <p:scale>
        <a:sx n="33" d="100"/>
        <a:sy n="33" d="100"/>
      </p:scale>
      <p:origin x="0" y="582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>
        <p:scale>
          <a:sx n="143" d="100"/>
          <a:sy n="143" d="100"/>
        </p:scale>
        <p:origin x="-630" y="144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63" Type="http://schemas.openxmlformats.org/officeDocument/2006/relationships/slide" Target="slides/slide56.xml"/><Relationship Id="rId84" Type="http://schemas.openxmlformats.org/officeDocument/2006/relationships/slide" Target="slides/slide77.xml"/><Relationship Id="rId138" Type="http://schemas.openxmlformats.org/officeDocument/2006/relationships/tableStyles" Target="tableStyles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notesMaster" Target="notesMasters/notesMaster1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35" Type="http://schemas.openxmlformats.org/officeDocument/2006/relationships/presProps" Target="presProps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viewProps" Target="viewProps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C5224-E7C9-7E44-89EA-DCB9174972C8}" type="datetimeFigureOut">
              <a:rPr lang="en-US" smtClean="0"/>
              <a:pPr/>
              <a:t>8/26/2014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708A8-9C89-084C-B416-24967D273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11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Good morning.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you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the introduction. 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am going to present a new method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trace the photons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 preprocessing phase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 and is also underlined by L1 error plots.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 on our results, we suspect that guiding might render some path sampling techniques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bidirectional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algorithms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less important. </a:t>
            </a:r>
            <a:endParaRPr lang="cs-CZ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</a:p>
          <a:p>
            <a:endParaRPr lang="cs-CZ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L1 error plots correspond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the living room scenes rendered with three different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algorithms.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(Path tracing, Bidirectional path tracing and VCM).  Green color is used for unguided methods while red depicts the guided algorithm.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Clearly the highest relative improvement is always achieved for path tracing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…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 guided bidirectional algorithms are only slightly superior to guided path tracing.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101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another scene I will show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improvement achieved for simple path-tracing. 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sunlight reaches the scene after passing through windows with jalousies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undergoes complex interactions in the classroom.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simple path tracing fails to render the scene. In fact, all the sunlight is almost completely missing.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Now I am going to show you the result after the application of our guiding method.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Again, the noise reduction is substantial and even higher then in the case of bidirectional path tracing.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this famous scene I show the result using bidirectional path tracing. 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light is coming from the other room through a small door slit. 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our guided version and finally the reference.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105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this famous scene I show the result using bidirectional path tracing. 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light is coming from the other room through a small door slit. 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our guided version and finally the reference.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106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this famous scene I show the result using bidirectional path tracing. 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light is coming from the other room through a small door slit. 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our guided version and finally the reference.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107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sum up, we propose the use of a parametric mixture model to represent directional distributions. </a:t>
            </a:r>
          </a:p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distributions are trained in the preprocessing phase and used for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importance sampling in the rendering.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proposed model allows on-line training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an infinite stream of particles which in turn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enables rendering scenes with difficult visibility.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the overhead of our method, that comes from querying the distribution cache, may offset its advantages in simple scenes.</a:t>
            </a:r>
          </a:p>
          <a:p>
            <a:pPr rtl="0"/>
            <a:endParaRPr lang="en-US" dirty="0" smtClean="0"/>
          </a:p>
          <a:p>
            <a:pPr rtl="0"/>
            <a:r>
              <a:rPr lang="en-US" dirty="0" smtClean="0"/>
              <a:t>[CLICK]</a:t>
            </a:r>
          </a:p>
          <a:p>
            <a:pPr rtl="0"/>
            <a:endParaRPr lang="en-US" dirty="0" smtClean="0"/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future, we would like to refine the distributions adaptively also during the rendering phase.</a:t>
            </a:r>
          </a:p>
          <a:p>
            <a:pPr rtl="0"/>
            <a:endParaRPr lang="en-US" dirty="0" smtClean="0"/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also plan to combine our method with MLT.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think that these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 approaches could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complement each other to achieve further benefits.</a:t>
            </a:r>
            <a:endParaRPr lang="cs-CZ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trace the photons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 preprocessing phase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source code of our method is publicly available at the project home page.</a:t>
            </a:r>
          </a:p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</a:p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method is implemented as a library and its sample usage for path tracing is available in the Mitsuba renderer.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would like to thank the following people and institutions for their help and funding</a:t>
            </a:r>
          </a:p>
          <a:p>
            <a:pPr rtl="0"/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(We also thank to anonymous reviewers for their thoughtful comments.)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Thank you for your attention.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113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our method also for guiding of emission sampling from environment light source.</a:t>
            </a:r>
          </a:p>
          <a:p>
            <a:pPr rtl="0"/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other words, we drive the emission by visual importance.</a:t>
            </a:r>
          </a:p>
          <a:p>
            <a:pPr rtl="0"/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Both guiding of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scattering and the emission fit nicely into the same framework.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114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 Gaussian mixtures for sampling starting position are conditioned by a direction omega and are defined on a disk perpendicular to omega.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allow progressive training, we store the distributions in a directional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cache.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every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particle tracing step,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distributions are trained from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importons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that left the scene.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work of Peter and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Pietrek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[1998] extended Jensen’s idea …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118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 by using camera particles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importons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guide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photons to visually important places.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119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store them on surfaces for later use in path-tracing.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algorithm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starts by tracing particles from the camera – called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importons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120</a:t>
            </a:fld>
            <a:endParaRPr lang="en-US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121</a:t>
            </a:fld>
            <a:endParaRPr lang="en-US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photon tracing pass uses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importons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…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122</a:t>
            </a:fld>
            <a:endParaRPr lang="en-US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photon tracing pass uses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importons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…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123</a:t>
            </a:fld>
            <a:endParaRPr lang="en-US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 to reconstruct the visual importance distributions for scattering.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124</a:t>
            </a:fld>
            <a:endParaRPr lang="en-US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Thus the photons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guided towards the camera and during the path-tracing phase allow …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125</a:t>
            </a:fld>
            <a:endParaRPr lang="en-US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better reconstruction of radiance in visually important places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noProof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the path-tracing, 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…, they reconstruct the directional distributions of radiance from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nearest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photons…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distributions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sampling of reflected directions.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that contrary to photon mapping, the method produces an unbiased image.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distributions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sampling of reflected directions.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that contrary to photon mapping, the method produces an unbiased image.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distributions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sampling of reflected directions.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that contrary to photon mapping, the method produces an unbiased image.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reconstruction of a distribution starts with a search for nearest photons from the surface intersection.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are interested in a directional distribution so they make the assumption that all particles hit the surface at one point.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 that aims at rendering scenes with difficult visibility.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Such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scenes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comprise complex geometry and light reaches the camera only after several interactions with surfaces. 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this example, the sunlight reaches the interior through a window and the small gap between the curtains and undergoes many interactions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before it enters the dim room on the left.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Now I will demonstrate, that rendering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such scenes remains an open problem.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reconstruct the directional probability distribution 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discretize the hemisphere into equal-sized bins and count the number of particle directions falling into each bin.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result is a histogram over hemisphere.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histogram density estimate is known to be a poor estimation method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prone to over and under estimation.</a:t>
            </a:r>
            <a:endParaRPr lang="en-US" sz="10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Hey &amp;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Purgathofer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[2002] alleviate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problem by using a different model to reconstruct and represent the directional distributions.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represent the directional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pdf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overlapping cones with adaptive width. </a:t>
            </a:r>
          </a:p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cones are centered around incoming photon directions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 size of the cones 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inversely proportional to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directional density of photons.</a:t>
            </a: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corresponds to a kernel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density estimate with adaptive kernel size so the method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allows to have more refined pdf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than Jensen’s histograms.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light transport can be considered a subfield to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radiative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transfer and transport theory of neutral particles. </a:t>
            </a:r>
          </a:p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will point out works of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Spanier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[1999], Booth [2000] and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Franke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[2009].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Similarly to</a:t>
            </a:r>
            <a:r>
              <a:rPr lang="en-US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their work, we also interleave photon and particle tracing steps to refine our distributions.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Now I will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explain the main issue connected with previous method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Although they approximate the radiance term for importance sampling, they struggle in a wide range of scenes.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Let’s consider an interior scene where the camera is in a dim room and light is entering from the outside.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is generally considered that</a:t>
            </a:r>
            <a:r>
              <a:rPr lang="en-US" baseline="0" dirty="0" smtClean="0"/>
              <a:t> </a:t>
            </a:r>
            <a:r>
              <a:rPr lang="en-US" dirty="0" smtClean="0"/>
              <a:t>Metropolis light transport</a:t>
            </a:r>
            <a:r>
              <a:rPr lang="en-US" baseline="0" dirty="0" smtClean="0"/>
              <a:t> algorithm is a </a:t>
            </a:r>
            <a:r>
              <a:rPr lang="en-US" dirty="0" smtClean="0"/>
              <a:t>remedy for this problem.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However, as you can see in the image, the result</a:t>
            </a:r>
            <a:r>
              <a:rPr lang="en-US" baseline="0" dirty="0" smtClean="0"/>
              <a:t> after 1h </a:t>
            </a:r>
            <a:r>
              <a:rPr lang="en-US" dirty="0" smtClean="0"/>
              <a:t>is very</a:t>
            </a:r>
            <a:r>
              <a:rPr lang="en-US" baseline="0" dirty="0" smtClean="0"/>
              <a:t> far from the reference.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the particles are scattered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through BRDF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the beginning, it is not possible to obtain a sufficient number of particles everywhere for good reconstruction.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 that, in the illustration,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 have only one photon in front of the camera. 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such a poor reconstruction in path-tracing would even increase the noise level in the rendered image.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we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 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get many more particles into the dim room, …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... but the problem 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that we are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limited by memory where all the particles need to be stored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(including the particles outside of the room, where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 do not need them at all).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Now I will present our solution to this problem that forms the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cornerstone of our method.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follow the same line of work. But instead of histogram or cones, we use a Gaussian mixture model to represent directional distributions.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model can be progressively trained from a potentially infinite stream of particles.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important thing is that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particles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not need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be stored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memory.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in this way our on-line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learning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allows to overcome the memory constraint.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how it works.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trace particles in batches that can fit into memory. So we trace a first batch of photons, 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Recently, Vertex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Connection and Merging algorithm was introduced. </a:t>
            </a:r>
          </a:p>
          <a:p>
            <a:pPr rtl="0"/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algorithm can efficiently handle high variety of lighting conditions thanks to connecting and merging of many light paths.</a:t>
            </a:r>
          </a:p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as you can see,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difficult visibility remains a problem.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are simply too few light paths that could be connected or merged. The result is a noisy image.</a:t>
            </a:r>
          </a:p>
          <a:p>
            <a:pPr rtl="0"/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aim to solve this problem by guiding of the path-sampling process.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Now, I will show you the result of our guiding applied to VCM.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 we create a distribution on a scene surface…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we use the nearest photons for its initial training.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Now the particles can be removed …</a:t>
            </a:r>
          </a:p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 because the information is absorbed in the distribution.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 we trace another batch of particles,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 and we use the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nearest ones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progressively update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distribution.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can repeat this process until the distribution is fully trained.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Lets see what the Gaussian mixture actually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 a convex combination of Gaussian distributions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that is fully described by [CLICK] a set of parameters theta.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Each Gaussian is defined by its [CLICK] mixture weight, [CLICK] its mean and [CLICK] its covariance matrix.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you can see, guiding of path-sampling process substantially reduced the noise.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Gaussians are defined in plane, [CLICK] however, to obtain a distribution over the hemisphere,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 simply use [CLICK]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mapping of Shirley and Chiu [1997].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would like to stress that on-line learning is not the only advantage of Gaussian mixture models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 the previous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directional distribution representations.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 also better at estimating of unknown distributions.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 me demonstrate on an example.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rendered a complex scene where we have traced as many photons in one single batch as we could.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is no on-line learning involved – that means that all models were given the same number of particles.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 we used path-tracing guided by Jensen’s histograms, …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 Hey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Purgathofer’s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cones …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 and our Gaussian mixtures.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amount of noise after 1h of rendering suggests that the Gaussian mixture model is clearly superior to the previous models.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learning of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Gaussian mixtures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 we use the stepwise Expectation-Maximization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different from the usual EM algorithm previously used in graphics in that the E and M steps are performed immediately after observing each particle.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In this 1D scheme we have a hemisphere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that is mapped to a plane.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example mixture has only two Gaussians [CLICK]</a:t>
            </a:r>
          </a:p>
          <a:p>
            <a:pPr algn="l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 input of the algorithm is [CLICK] a batch of particles.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algorithm takes the particles one-by-one [CLICK] and every particle is processed in two steps. First, in the E-step, [CLICK] it determines its “soft” assignment to all Gaussians in the mixture [CLICK].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 follows the M-step,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which the parameters of all Gaussians are updated. 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update is based on the assignment from the E-step.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algorithm proceeds to another particle, it goes through the E-step [CLICK] and updates parameters in the M-step. [CLICK]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algorithm proceeds to another particle, it goes through the E-step [CLICK] and updates parameters in the M-step. [CLICK]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understand why such scenes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so difficult for rendering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we need to look at the rendering equation.</a:t>
            </a:r>
          </a:p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product of incoming radiance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L_in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BRDF (which is highlighted in green) is integrated over the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hemisphere of directions.</a:t>
            </a:r>
          </a:p>
          <a:p>
            <a:pPr rtl="0"/>
            <a:endParaRPr lang="en-US" dirty="0" smtClean="0"/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State-of-the-art MC-based algorithms strive for importance sampling of the BRDF only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they often ignore the incoming radiance term.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algorithm proceeds to another particle, it goes through the E-step [CLICK] and updates parameters in the M-step. [CLICK]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steps are repeated for all particles in the batch…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steps are repeated for all particles in the batch…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steps are repeated for all particles in the batch…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 and when the last particle from the input batch is finally processed 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algorithm returns to the first particle again. 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process continues until convergence.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Thanks to the stepwise formulation, making the algorithm on-line is very simple.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we need to do is to read particles from potentially infinite stream and never return to previously used particles. 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 that this would not be possible with the usual E-M algorithm previously used in graphics.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Now I will finally outline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complete picture of our method.</a:t>
            </a:r>
            <a:endParaRPr lang="cs-CZ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But this term can be the source of high variance due</a:t>
            </a:r>
            <a:r>
              <a:rPr lang="en-US" sz="1200" b="0" i="0" u="none" strike="noStrike" kern="1200" baseline="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to </a:t>
            </a:r>
            <a:r>
              <a:rPr lang="en-US" sz="1200" b="0" i="0" u="none" strike="noStrike" kern="12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possible caustic lighting and highlights in the scene.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And it also includes the visibility.</a:t>
            </a:r>
            <a:r>
              <a:rPr lang="en-US" sz="1200" b="0" i="0" u="none" strike="noStrike" kern="1200" baseline="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So we could say that </a:t>
            </a:r>
            <a:r>
              <a:rPr lang="en-US" sz="1200" b="0" i="0" u="none" strike="noStrike" kern="12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ignoring the radiance term makes the sampling blind to the rendered scene and results in waste of samples.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 rendering, we train our Gaussian mixtures in a training phase.</a:t>
            </a:r>
            <a:endParaRPr lang="cs-CZ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endParaRPr lang="en-US" dirty="0" smtClean="0"/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result of this phase are two spatial caches of distributions. </a:t>
            </a:r>
            <a:endParaRPr lang="cs-CZ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</a:p>
          <a:p>
            <a:endParaRPr lang="cs-CZ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of them is trained from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photons and thus contains directional distributions of radiance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</a:p>
          <a:p>
            <a:r>
              <a:rPr lang="en-US" sz="1200" b="0" i="0" u="none" strike="noStrike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</a:t>
            </a:r>
            <a:r>
              <a:rPr lang="en-US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other is trained from </a:t>
            </a:r>
            <a:r>
              <a:rPr lang="en-US" sz="1200" b="0" i="0" u="none" strike="noStrike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camera particles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contains </a:t>
            </a:r>
            <a:r>
              <a:rPr lang="en-US" sz="1200" b="0" i="0" u="none" strike="noStrike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distributions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</a:t>
            </a:r>
            <a:r>
              <a:rPr lang="en-US" sz="1200" b="0" i="0" u="none" strike="noStrike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visual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importance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distributions are used to guide path-sampling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the rendering phase.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will explain the guided path-sampling on the illustration.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Here, we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trace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path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camera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nearest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radiance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distribution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guiding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towards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cs-CZ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will explain the guided path-sampling on the illustration.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Here, we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trace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path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camera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nearest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radiance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distribution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guiding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towards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cs-CZ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will explain the guided path-sampling on the illustration.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Here, we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trace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path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camera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nearest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radiance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distribution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guiding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towards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cs-CZ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will explain the guided path-sampling on the illustration.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Here, we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trace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path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camera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nearest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radiance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distribution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guiding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towards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cs-CZ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will explain the guided path-sampling on the illustration.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Here, we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trace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path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camera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nearest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radiance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distribution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guiding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towards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cs-CZ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will explain the guided path-sampling on the illustration.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Here, we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trace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path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camera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nearest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radiance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distribution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guiding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towards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cs-CZ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our method we also sample the BRDF. </a:t>
            </a:r>
          </a:p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sample a new direction we randomly use [CLICK]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either our guiding distribution [CLICK] or the BRDF.</a:t>
            </a:r>
            <a:endParaRPr lang="cs-CZ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endParaRPr lang="cs-CZ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Both sampling strategies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combined via multiple importance sampling.</a:t>
            </a:r>
            <a:endParaRPr lang="en-US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the guided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path-sampling, we also create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distributions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on-the-fly as needed.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the guided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path-sampling, we also create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distributions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on-the-fly as needed.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People tried to address this inefficient sampling in the past.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Similarly to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irradiance caching, 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 there is no distribution that could be reused at the intersection point …</a:t>
            </a:r>
          </a:p>
          <a:p>
            <a:pPr rtl="0"/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 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distribution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trained and placed into the spatial cache.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Now that I’ve finished the description of the guided path-sampling, …</a:t>
            </a:r>
            <a:endParaRPr lang="cs-CZ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can look 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detail at the training phase.</a:t>
            </a:r>
            <a:endParaRPr lang="cs-CZ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83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can look 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detail at the training phase.</a:t>
            </a:r>
            <a:endParaRPr lang="cs-CZ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interleave the particle tracing steps which is possible thanks to on-line learning.</a:t>
            </a:r>
            <a:endParaRPr lang="cs-CZ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start the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training phase by blindly tracing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importons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using only importance sampling according to the BRDF.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Then, we trace photons, guiding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 towards visually important places.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Then, we trace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importons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again and we guide them towards light sources.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repeated several times …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Jensen [1995], in his previous work, uses light particles –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that is photons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reconstruct the distribution of incoming radiance (Li).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 until the training phase is concluded by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photon tracing.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Between the particle tracing steps we use gathered particles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update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cached distributions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the distributions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getting more refined and in turn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 better importance sampling for the subsequent tracing.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details about the presented algorithms, please, refer to the paper.</a:t>
            </a:r>
          </a:p>
          <a:p>
            <a:pPr rtl="0"/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Now I will present our results.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have applied our method to [CLICK] PT, BDPT,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PPM and VCM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provide extensive comparison [CLICK] conducted on three different scenes.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</a:p>
          <a:p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Veach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-style MLT with Manifold exploration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I will show you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 fraction of the results.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the images were rendered for 1h including the preprocessing time.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slide shows the Living room scene that I have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presented at the very beginning.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will draw your attention to a small region that is especially difficult to render.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 that this reference image was rendered by plain BDPT for 60 days. And you might still notice some noise.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very noisy result was achieved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bidirectional path tracing after one hour.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Now I will show you the result after application of our guiding method.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you can see,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noise was substantially reduced.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you may also notice some residual high-frequency noise visible especially around the picture on the wall.  We would like to address this in our future work by learning of distributions also during the rendering phase.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another detail of the same scene I will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demonstrate that the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 spent on training is amortized by faster convergence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rendering.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use different number of training passes in the preprocessing.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training pass corresponds to tracing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importons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followed by tracing photons. 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can see that more passes produced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better result even when we account for the preprocessing time.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improvement is visible 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insets 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50455-194C-4AA9-A5F2-E19B784B39F2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C060-3712-42E8-8F69-0F2EE12BBB8B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CE6B-B35D-40A0-89D9-F70CAC5F54F5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649C-72AC-4740-868A-08A87E2A8ABB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19A4-1E35-4861-929E-20BE51EC2BDC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3DF83-84A2-4A91-9C89-3593AC71778E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A8EA9-5550-41CF-8468-B68067269851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5917-B19E-4F6C-AABA-50CCF572F284}" type="datetime1">
              <a:rPr lang="en-US" smtClean="0"/>
              <a:pPr/>
              <a:t>8/26/2014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9E671-0788-4620-B99B-74388BCE2182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2EBB-E463-4FD1-943C-ABEAF1265993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0BBC-22CB-4B56-B302-D976E48D2A50}" type="datetime1">
              <a:rPr lang="en-US" smtClean="0"/>
              <a:pPr/>
              <a:t>8/26/2014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A581-CD15-46E5-B7E9-CCA933D8738A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FDFE9-B4FF-49BA-AB35-D964F76E53A7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6A413-EB85-4C29-8116-2A9E85C7AD66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C95AE-E19F-443C-A9E1-E5D0A8E0487C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3051-1060-4A9D-94E9-27BD049E5C4F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AC072-EA66-4893-A8F9-713DBE9A3B14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9EB92-9466-49B8-8F89-28F28DC4750D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745C-49AE-4D33-89F3-CCD6661D530B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483A-D48D-4BA7-81E7-F09B80DB55BD}" type="datetime1">
              <a:rPr lang="en-US" smtClean="0"/>
              <a:pPr/>
              <a:t>8/26/2014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F316-D879-47F9-8CEB-45CA79F93A33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ACB8F-4B68-4246-9446-EEB98BFF5745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65DB-42E2-40F8-8B66-B1F4E32205BB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8CCF-3FC3-4777-9555-31A4693010E9}" type="datetime1">
              <a:rPr lang="en-US" smtClean="0"/>
              <a:pPr/>
              <a:t>8/26/2014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A04F8-2A26-460C-BD69-F01E93FA0D7A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7A872-D4D1-4EE3-8E0F-23CFF632E1D2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8C4C-F415-43C1-BA60-598BE35DDE25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50455-194C-4AA9-A5F2-E19B784B39F2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5806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A581-CD15-46E5-B7E9-CCA933D8738A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131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65DB-42E2-40F8-8B66-B1F4E32205BB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53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2B84-90D2-42EA-83C3-DD7A345BCC1D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6071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A25E-F3CA-4B1C-ADC4-CFDF7882E553}" type="datetime1">
              <a:rPr lang="en-US" smtClean="0"/>
              <a:pPr/>
              <a:t>8/26/2014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678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3362B-A643-42D7-88F6-1DFF71B3DE42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72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2B84-90D2-42EA-83C3-DD7A345BCC1D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E0E8C-58E4-4C94-B4DC-666B08F537B0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3582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CEF10-2E5D-43C7-816F-70E1FE565E18}" type="datetime1">
              <a:rPr lang="en-US" smtClean="0"/>
              <a:pPr/>
              <a:t>8/26/2014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907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88F08-0ED2-49C4-A2D5-7C14FFDC40A7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855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C060-3712-42E8-8F69-0F2EE12BBB8B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064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CE6B-B35D-40A0-89D9-F70CAC5F54F5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0599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50455-194C-4AA9-A5F2-E19B784B39F2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001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A581-CD15-46E5-B7E9-CCA933D8738A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2259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65DB-42E2-40F8-8B66-B1F4E32205BB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590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2B84-90D2-42EA-83C3-DD7A345BCC1D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016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A25E-F3CA-4B1C-ADC4-CFDF7882E553}" type="datetime1">
              <a:rPr lang="en-US" smtClean="0"/>
              <a:pPr/>
              <a:t>8/26/2014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98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A25E-F3CA-4B1C-ADC4-CFDF7882E553}" type="datetime1">
              <a:rPr lang="en-US" smtClean="0"/>
              <a:pPr/>
              <a:t>8/26/2014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3362B-A643-42D7-88F6-1DFF71B3DE42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9964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E0E8C-58E4-4C94-B4DC-666B08F537B0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466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CEF10-2E5D-43C7-816F-70E1FE565E18}" type="datetime1">
              <a:rPr lang="en-US" smtClean="0"/>
              <a:pPr/>
              <a:t>8/26/2014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703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88F08-0ED2-49C4-A2D5-7C14FFDC40A7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6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C060-3712-42E8-8F69-0F2EE12BBB8B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4070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CE6B-B35D-40A0-89D9-F70CAC5F54F5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3074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50455-194C-4AA9-A5F2-E19B784B39F2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072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A581-CD15-46E5-B7E9-CCA933D8738A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02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65DB-42E2-40F8-8B66-B1F4E32205BB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0742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2B84-90D2-42EA-83C3-DD7A345BCC1D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41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3362B-A643-42D7-88F6-1DFF71B3DE42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A25E-F3CA-4B1C-ADC4-CFDF7882E553}" type="datetime1">
              <a:rPr lang="en-US" smtClean="0"/>
              <a:pPr/>
              <a:t>8/26/2014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431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3362B-A643-42D7-88F6-1DFF71B3DE42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5096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E0E8C-58E4-4C94-B4DC-666B08F537B0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595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CEF10-2E5D-43C7-816F-70E1FE565E18}" type="datetime1">
              <a:rPr lang="en-US" smtClean="0"/>
              <a:pPr/>
              <a:t>8/26/2014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9179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88F08-0ED2-49C4-A2D5-7C14FFDC40A7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3717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C060-3712-42E8-8F69-0F2EE12BBB8B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993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CE6B-B35D-40A0-89D9-F70CAC5F54F5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6801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50455-194C-4AA9-A5F2-E19B784B39F2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794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A581-CD15-46E5-B7E9-CCA933D8738A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776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65DB-42E2-40F8-8B66-B1F4E32205BB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0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E0E8C-58E4-4C94-B4DC-666B08F537B0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2B84-90D2-42EA-83C3-DD7A345BCC1D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3327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A25E-F3CA-4B1C-ADC4-CFDF7882E553}" type="datetime1">
              <a:rPr lang="en-US" smtClean="0"/>
              <a:pPr/>
              <a:t>8/26/2014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3497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3362B-A643-42D7-88F6-1DFF71B3DE42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980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E0E8C-58E4-4C94-B4DC-666B08F537B0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901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CEF10-2E5D-43C7-816F-70E1FE565E18}" type="datetime1">
              <a:rPr lang="en-US" smtClean="0"/>
              <a:pPr/>
              <a:t>8/26/2014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671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88F08-0ED2-49C4-A2D5-7C14FFDC40A7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416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C060-3712-42E8-8F69-0F2EE12BBB8B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651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CE6B-B35D-40A0-89D9-F70CAC5F54F5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74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CEF10-2E5D-43C7-816F-70E1FE565E18}" type="datetime1">
              <a:rPr lang="en-US" smtClean="0"/>
              <a:pPr/>
              <a:t>8/26/2014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88F08-0ED2-49C4-A2D5-7C14FFDC40A7}" type="datetime1">
              <a:rPr lang="en-US" smtClean="0"/>
              <a:pPr/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C95DCC1-6EFB-43B9-B9D0-84A057503D39}" type="datetime1">
              <a:rPr lang="en-US" smtClean="0"/>
              <a:pPr/>
              <a:t>8/26/2014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ln>
                  <a:solidFill>
                    <a:srgbClr val="FFFFFF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EF6A4-C9A0-4F44-AA83-5864878FA8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2AB57B6-6730-4EC0-B993-C628FCE7F532}" type="datetime1">
              <a:rPr lang="en-US" smtClean="0"/>
              <a:pPr/>
              <a:t>8/26/2014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ln>
                  <a:solidFill>
                    <a:srgbClr val="FFFFFF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61BE67F-9EA9-403C-9E57-F31193DAA0AF}" type="datetime1">
              <a:rPr lang="en-US" smtClean="0"/>
              <a:pPr/>
              <a:t>8/26/2014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ln>
                  <a:solidFill>
                    <a:srgbClr val="FFFFFF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C95DCC1-6EFB-43B9-B9D0-84A057503D39}" type="datetime1">
              <a:rPr lang="en-US" smtClean="0"/>
              <a:pPr/>
              <a:t>8/26/2014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ln>
                  <a:solidFill>
                    <a:srgbClr val="FFFFFF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1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C95DCC1-6EFB-43B9-B9D0-84A057503D39}" type="datetime1">
              <a:rPr lang="en-US" smtClean="0"/>
              <a:pPr/>
              <a:t>8/26/2014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ln>
                  <a:solidFill>
                    <a:srgbClr val="FFFFFF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40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C95DCC1-6EFB-43B9-B9D0-84A057503D39}" type="datetime1">
              <a:rPr lang="en-US" smtClean="0"/>
              <a:pPr/>
              <a:t>8/26/2014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ln>
                  <a:solidFill>
                    <a:srgbClr val="FFFFFF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C95DCC1-6EFB-43B9-B9D0-84A057503D39}" type="datetime1">
              <a:rPr lang="en-US" smtClean="0"/>
              <a:pPr/>
              <a:t>8/26/2014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ln>
                  <a:solidFill>
                    <a:srgbClr val="FFFFFF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1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3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5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68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5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0.png"/><Relationship Id="rId9" Type="http://schemas.openxmlformats.org/officeDocument/2006/relationships/image" Target="../media/image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rgbClr val="413B36"/>
          </a:solidFill>
          <a:ln>
            <a:noFill/>
          </a:ln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118872" algn="ctr"/>
            <a:endParaRPr lang="cs-CZ" dirty="0" smtClean="0">
              <a:solidFill>
                <a:srgbClr val="FFFFFF"/>
              </a:solidFill>
            </a:endParaRPr>
          </a:p>
          <a:p>
            <a:pPr marL="118872" algn="ctr"/>
            <a:endParaRPr lang="cs-CZ" dirty="0" smtClean="0">
              <a:solidFill>
                <a:srgbClr val="FFFFFF"/>
              </a:solidFill>
            </a:endParaRPr>
          </a:p>
          <a:p>
            <a:pPr marL="118872" algn="ctr"/>
            <a:endParaRPr lang="cs-CZ" dirty="0" smtClean="0">
              <a:solidFill>
                <a:srgbClr val="FFFFFF"/>
              </a:solidFill>
            </a:endParaRPr>
          </a:p>
          <a:p>
            <a:pPr marL="118872" algn="ctr"/>
            <a:endParaRPr lang="cs-CZ" dirty="0" smtClean="0">
              <a:solidFill>
                <a:srgbClr val="FFFFFF"/>
              </a:solidFill>
            </a:endParaRPr>
          </a:p>
          <a:p>
            <a:pPr marL="118872" algn="ctr"/>
            <a:endParaRPr lang="cs-CZ" b="1" dirty="0" smtClean="0">
              <a:solidFill>
                <a:srgbClr val="FFFFFF"/>
              </a:solidFill>
            </a:endParaRPr>
          </a:p>
          <a:p>
            <a:pPr marL="118872" algn="ctr"/>
            <a:r>
              <a:rPr lang="cs-CZ" sz="2800" b="1" dirty="0" smtClean="0">
                <a:solidFill>
                  <a:srgbClr val="FFFFFF"/>
                </a:solidFill>
              </a:rPr>
              <a:t/>
            </a:r>
            <a:br>
              <a:rPr lang="cs-CZ" sz="2800" b="1" dirty="0" smtClean="0">
                <a:solidFill>
                  <a:srgbClr val="FFFFFF"/>
                </a:solidFill>
              </a:rPr>
            </a:br>
            <a:r>
              <a:rPr lang="cs-CZ" sz="2800" b="1" dirty="0" smtClean="0">
                <a:solidFill>
                  <a:srgbClr val="FFFFFF"/>
                </a:solidFill>
              </a:rPr>
              <a:t/>
            </a:r>
            <a:br>
              <a:rPr lang="cs-CZ" sz="2800" b="1" dirty="0" smtClean="0">
                <a:solidFill>
                  <a:srgbClr val="FFFFFF"/>
                </a:solidFill>
              </a:rPr>
            </a:br>
            <a:endParaRPr lang="en-US" sz="2800" b="1" dirty="0" smtClean="0">
              <a:solidFill>
                <a:srgbClr val="FFFFFF"/>
              </a:solidFill>
            </a:endParaRPr>
          </a:p>
          <a:p>
            <a:pPr marL="118872"/>
            <a:endParaRPr lang="en-US" dirty="0" smtClean="0">
              <a:solidFill>
                <a:srgbClr val="FFFFFF"/>
              </a:solidFill>
            </a:endParaRPr>
          </a:p>
          <a:p>
            <a:pPr marL="118872" algn="ctr"/>
            <a:r>
              <a:rPr lang="cs-CZ" dirty="0" smtClean="0">
                <a:solidFill>
                  <a:srgbClr val="FFFFFF"/>
                </a:solidFill>
              </a:rPr>
              <a:t>Jiří Vorba</a:t>
            </a:r>
            <a:r>
              <a:rPr lang="cs-CZ" baseline="30000" dirty="0" smtClean="0">
                <a:solidFill>
                  <a:srgbClr val="FFFFFF"/>
                </a:solidFill>
              </a:rPr>
              <a:t>1</a:t>
            </a:r>
            <a:r>
              <a:rPr lang="cs-CZ" dirty="0" smtClean="0">
                <a:solidFill>
                  <a:srgbClr val="FFFFFF"/>
                </a:solidFill>
              </a:rPr>
              <a:t>     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cs-CZ" dirty="0" smtClean="0">
                <a:solidFill>
                  <a:srgbClr val="FFFFFF"/>
                </a:solidFill>
              </a:rPr>
              <a:t>  Ondřej Karlík</a:t>
            </a:r>
            <a:r>
              <a:rPr lang="en-US" baseline="30000" dirty="0" smtClean="0">
                <a:solidFill>
                  <a:srgbClr val="FFFFFF"/>
                </a:solidFill>
              </a:rPr>
              <a:t>1</a:t>
            </a:r>
            <a:r>
              <a:rPr lang="cs-CZ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   Martin </a:t>
            </a:r>
            <a:r>
              <a:rPr lang="cs-CZ" dirty="0" smtClean="0">
                <a:solidFill>
                  <a:srgbClr val="FFFFFF"/>
                </a:solidFill>
              </a:rPr>
              <a:t>Šik</a:t>
            </a:r>
            <a:r>
              <a:rPr lang="en-US" baseline="30000" dirty="0" smtClean="0">
                <a:solidFill>
                  <a:srgbClr val="FFFFFF"/>
                </a:solidFill>
              </a:rPr>
              <a:t>1</a:t>
            </a:r>
            <a:r>
              <a:rPr lang="cs-CZ" dirty="0" smtClean="0">
                <a:solidFill>
                  <a:srgbClr val="FFFFFF"/>
                </a:solidFill>
              </a:rPr>
              <a:t> </a:t>
            </a:r>
            <a:br>
              <a:rPr lang="cs-CZ" dirty="0" smtClean="0">
                <a:solidFill>
                  <a:srgbClr val="FFFFFF"/>
                </a:solidFill>
              </a:rPr>
            </a:br>
            <a:r>
              <a:rPr lang="cs-CZ" dirty="0" err="1" smtClean="0">
                <a:solidFill>
                  <a:srgbClr val="FFFFFF"/>
                </a:solidFill>
              </a:rPr>
              <a:t>Tobias</a:t>
            </a:r>
            <a:r>
              <a:rPr lang="cs-CZ" dirty="0" smtClean="0">
                <a:solidFill>
                  <a:srgbClr val="FFFFFF"/>
                </a:solidFill>
              </a:rPr>
              <a:t> </a:t>
            </a:r>
            <a:r>
              <a:rPr lang="cs-CZ" dirty="0" err="1" smtClean="0">
                <a:solidFill>
                  <a:srgbClr val="FFFFFF"/>
                </a:solidFill>
              </a:rPr>
              <a:t>Ritschel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cs-CZ" dirty="0" smtClean="0">
                <a:solidFill>
                  <a:srgbClr val="FFFFFF"/>
                </a:solidFill>
              </a:rPr>
              <a:t>        Jaroslav Křivánek</a:t>
            </a:r>
            <a:r>
              <a:rPr lang="en-US" baseline="30000" dirty="0" smtClean="0">
                <a:solidFill>
                  <a:srgbClr val="FFFFFF"/>
                </a:solidFill>
              </a:rPr>
              <a:t>1</a:t>
            </a:r>
            <a:r>
              <a:rPr lang="en-US" sz="1400" dirty="0" smtClean="0">
                <a:solidFill>
                  <a:srgbClr val="FFFFFF"/>
                </a:solidFill>
              </a:rPr>
              <a:t/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/>
            </a:r>
            <a:br>
              <a:rPr lang="en-US" sz="1400" dirty="0" smtClean="0">
                <a:solidFill>
                  <a:srgbClr val="FFFFFF"/>
                </a:solidFill>
              </a:rPr>
            </a:br>
            <a:endParaRPr lang="en-US" sz="1400" dirty="0" smtClean="0">
              <a:solidFill>
                <a:srgbClr val="FFFFFF"/>
              </a:solidFill>
            </a:endParaRPr>
          </a:p>
          <a:p>
            <a:pPr marL="118872"/>
            <a:r>
              <a:rPr lang="cs-CZ" sz="1600" baseline="30000" dirty="0" smtClean="0">
                <a:solidFill>
                  <a:srgbClr val="FFFFFF"/>
                </a:solidFill>
              </a:rPr>
              <a:t>							</a:t>
            </a:r>
            <a:r>
              <a:rPr lang="en-US" sz="1600" baseline="30000" dirty="0" smtClean="0">
                <a:solidFill>
                  <a:srgbClr val="FFFFFF"/>
                </a:solidFill>
              </a:rPr>
              <a:t>1</a:t>
            </a:r>
            <a:r>
              <a:rPr lang="cs-CZ" sz="1600" dirty="0" smtClean="0">
                <a:solidFill>
                  <a:srgbClr val="FFFFFF"/>
                </a:solidFill>
              </a:rPr>
              <a:t>Charles University in </a:t>
            </a:r>
            <a:r>
              <a:rPr lang="cs-CZ" sz="1600" dirty="0" err="1" smtClean="0">
                <a:solidFill>
                  <a:srgbClr val="FFFFFF"/>
                </a:solidFill>
              </a:rPr>
              <a:t>Prague</a:t>
            </a:r>
            <a:r>
              <a:rPr lang="cs-CZ" sz="1600" dirty="0" smtClean="0">
                <a:solidFill>
                  <a:srgbClr val="FFFFFF"/>
                </a:solidFill>
              </a:rPr>
              <a:t/>
            </a:r>
            <a:br>
              <a:rPr lang="cs-CZ" sz="1600" dirty="0" smtClean="0">
                <a:solidFill>
                  <a:srgbClr val="FFFFFF"/>
                </a:solidFill>
              </a:rPr>
            </a:br>
            <a:r>
              <a:rPr lang="cs-CZ" sz="1600" dirty="0" smtClean="0">
                <a:solidFill>
                  <a:srgbClr val="FFFFFF"/>
                </a:solidFill>
              </a:rPr>
              <a:t>							</a:t>
            </a:r>
            <a:r>
              <a:rPr lang="en-US" sz="1600" baseline="30000" dirty="0" smtClean="0">
                <a:solidFill>
                  <a:srgbClr val="FFFFFF"/>
                </a:solidFill>
              </a:rPr>
              <a:t>2</a:t>
            </a:r>
            <a:r>
              <a:rPr lang="cs-CZ" sz="1600" dirty="0" smtClean="0">
                <a:solidFill>
                  <a:srgbClr val="FFFFFF"/>
                </a:solidFill>
              </a:rPr>
              <a:t>MPI Informatik </a:t>
            </a:r>
            <a:r>
              <a:rPr lang="cs-CZ" sz="1600" dirty="0" err="1" smtClean="0">
                <a:solidFill>
                  <a:srgbClr val="FFFFFF"/>
                </a:solidFill>
              </a:rPr>
              <a:t>Saarbr</a:t>
            </a:r>
            <a:r>
              <a:rPr lang="en-US" sz="1600" dirty="0" err="1" smtClean="0">
                <a:solidFill>
                  <a:srgbClr val="FFFFFF"/>
                </a:solidFill>
              </a:rPr>
              <a:t>ücken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85758" y="1885950"/>
            <a:ext cx="8372485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118872" algn="ctr"/>
            <a:r>
              <a:rPr lang="cs-CZ" sz="2800" b="1" dirty="0" smtClean="0">
                <a:solidFill>
                  <a:srgbClr val="F39201"/>
                </a:solidFill>
              </a:rPr>
              <a:t>On-line </a:t>
            </a:r>
            <a:r>
              <a:rPr lang="cs-CZ" sz="2800" b="1" dirty="0" err="1" smtClean="0">
                <a:solidFill>
                  <a:srgbClr val="F39201"/>
                </a:solidFill>
              </a:rPr>
              <a:t>Learning</a:t>
            </a:r>
            <a:r>
              <a:rPr lang="cs-CZ" sz="2800" b="1" dirty="0" smtClean="0">
                <a:solidFill>
                  <a:srgbClr val="F39201"/>
                </a:solidFill>
              </a:rPr>
              <a:t> </a:t>
            </a:r>
            <a:r>
              <a:rPr lang="cs-CZ" sz="2800" b="1" dirty="0" err="1" smtClean="0">
                <a:solidFill>
                  <a:srgbClr val="F39201"/>
                </a:solidFill>
              </a:rPr>
              <a:t>of</a:t>
            </a:r>
            <a:r>
              <a:rPr lang="cs-CZ" sz="2800" b="1" dirty="0" smtClean="0">
                <a:solidFill>
                  <a:srgbClr val="F39201"/>
                </a:solidFill>
              </a:rPr>
              <a:t> </a:t>
            </a:r>
            <a:r>
              <a:rPr lang="cs-CZ" sz="2800" b="1" dirty="0" err="1" smtClean="0">
                <a:solidFill>
                  <a:srgbClr val="F39201"/>
                </a:solidFill>
              </a:rPr>
              <a:t>Parametric</a:t>
            </a:r>
            <a:r>
              <a:rPr lang="cs-CZ" sz="2800" b="1" dirty="0" smtClean="0">
                <a:solidFill>
                  <a:srgbClr val="F39201"/>
                </a:solidFill>
              </a:rPr>
              <a:t> </a:t>
            </a:r>
            <a:r>
              <a:rPr lang="cs-CZ" sz="2800" b="1" dirty="0" err="1" smtClean="0">
                <a:solidFill>
                  <a:srgbClr val="F39201"/>
                </a:solidFill>
              </a:rPr>
              <a:t>Mixture</a:t>
            </a:r>
            <a:r>
              <a:rPr lang="cs-CZ" sz="2800" b="1" dirty="0" smtClean="0">
                <a:solidFill>
                  <a:srgbClr val="F39201"/>
                </a:solidFill>
              </a:rPr>
              <a:t> </a:t>
            </a:r>
            <a:r>
              <a:rPr lang="cs-CZ" sz="2800" b="1" dirty="0" err="1" smtClean="0">
                <a:solidFill>
                  <a:srgbClr val="F39201"/>
                </a:solidFill>
              </a:rPr>
              <a:t>Models</a:t>
            </a:r>
            <a:r>
              <a:rPr lang="cs-CZ" sz="2800" b="1" dirty="0" smtClean="0">
                <a:solidFill>
                  <a:srgbClr val="F39201"/>
                </a:solidFill>
              </a:rPr>
              <a:t> </a:t>
            </a:r>
          </a:p>
          <a:p>
            <a:pPr marL="118872" algn="ctr"/>
            <a:r>
              <a:rPr lang="cs-CZ" sz="2800" b="1" dirty="0" err="1" smtClean="0">
                <a:solidFill>
                  <a:srgbClr val="F39201"/>
                </a:solidFill>
              </a:rPr>
              <a:t>for</a:t>
            </a:r>
            <a:r>
              <a:rPr lang="cs-CZ" sz="2800" b="1" dirty="0" smtClean="0">
                <a:solidFill>
                  <a:srgbClr val="F39201"/>
                </a:solidFill>
              </a:rPr>
              <a:t> </a:t>
            </a:r>
            <a:r>
              <a:rPr lang="cs-CZ" sz="2800" b="1" dirty="0" err="1" smtClean="0">
                <a:solidFill>
                  <a:srgbClr val="F39201"/>
                </a:solidFill>
              </a:rPr>
              <a:t>Light</a:t>
            </a:r>
            <a:r>
              <a:rPr lang="cs-CZ" sz="2800" b="1" dirty="0" smtClean="0">
                <a:solidFill>
                  <a:srgbClr val="F39201"/>
                </a:solidFill>
              </a:rPr>
              <a:t> Transport </a:t>
            </a:r>
            <a:r>
              <a:rPr lang="cs-CZ" sz="2800" b="1" dirty="0" err="1" smtClean="0">
                <a:solidFill>
                  <a:srgbClr val="F39201"/>
                </a:solidFill>
              </a:rPr>
              <a:t>Simulation</a:t>
            </a:r>
            <a:endParaRPr lang="cs-CZ" sz="2800" b="1" dirty="0" smtClean="0">
              <a:solidFill>
                <a:srgbClr val="F39201"/>
              </a:solidFill>
            </a:endParaRPr>
          </a:p>
        </p:txBody>
      </p:sp>
      <p:pic>
        <p:nvPicPr>
          <p:cNvPr id="6" name="Picture 5" descr="D:\Jirka\Dropbox\projects\power point\On-line Learning of Parametric MM for LTS\en_bw_300.gif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81000" y="209550"/>
            <a:ext cx="2895387" cy="1295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Users\Jirka\projects\import\presentations\main\images\mpi_logo2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096000" y="438150"/>
            <a:ext cx="2219315" cy="7397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Jensen </a:t>
            </a:r>
            <a:r>
              <a:rPr lang="en-US" sz="2000" i="1" dirty="0" smtClean="0">
                <a:solidFill>
                  <a:schemeClr val="bg1"/>
                </a:solidFill>
              </a:rPr>
              <a:t>[1995]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3200400" y="1085316"/>
            <a:ext cx="1524000" cy="685799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451065" y="1063229"/>
            <a:ext cx="96853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photon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tracing</a:t>
            </a:r>
            <a:endParaRPr lang="cs-CZ" sz="2000" dirty="0">
              <a:solidFill>
                <a:schemeClr val="bg1"/>
              </a:solidFill>
            </a:endParaRPr>
          </a:p>
        </p:txBody>
      </p:sp>
      <p:grpSp>
        <p:nvGrpSpPr>
          <p:cNvPr id="2" name="Skupina 49"/>
          <p:cNvGrpSpPr/>
          <p:nvPr/>
        </p:nvGrpSpPr>
        <p:grpSpPr>
          <a:xfrm>
            <a:off x="1676400" y="1935162"/>
            <a:ext cx="6224588" cy="3074988"/>
            <a:chOff x="1676400" y="1935162"/>
            <a:chExt cx="6224588" cy="3074988"/>
          </a:xfrm>
        </p:grpSpPr>
        <p:pic>
          <p:nvPicPr>
            <p:cNvPr id="11" name="Picture 4" descr="C:\Users\Jirka\projects\import\presentations\main\images\tree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3187700"/>
              <a:ext cx="966788" cy="1477963"/>
            </a:xfrm>
            <a:prstGeom prst="rect">
              <a:avLst/>
            </a:prstGeom>
            <a:noFill/>
          </p:spPr>
        </p:pic>
        <p:pic>
          <p:nvPicPr>
            <p:cNvPr id="12" name="Picture 3" descr="C:\Users\Jirka\projects\import\presentations\main\images\ground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76400" y="4559300"/>
              <a:ext cx="6040438" cy="450850"/>
            </a:xfrm>
            <a:prstGeom prst="rect">
              <a:avLst/>
            </a:prstGeom>
            <a:noFill/>
          </p:spPr>
        </p:pic>
        <p:pic>
          <p:nvPicPr>
            <p:cNvPr id="17" name="Picture 6" descr="C:\Users\Jirka\projects\import\presentations\main\images\sun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435725" y="1935162"/>
              <a:ext cx="996950" cy="941388"/>
            </a:xfrm>
            <a:prstGeom prst="rect">
              <a:avLst/>
            </a:prstGeom>
            <a:noFill/>
          </p:spPr>
        </p:pic>
        <p:cxnSp>
          <p:nvCxnSpPr>
            <p:cNvPr id="20" name="Přímá spojovací čára 19"/>
            <p:cNvCxnSpPr/>
            <p:nvPr/>
          </p:nvCxnSpPr>
          <p:spPr>
            <a:xfrm flipH="1">
              <a:off x="1676400" y="4552950"/>
              <a:ext cx="6040438" cy="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Přímá spojovací čára 25"/>
            <p:cNvCxnSpPr/>
            <p:nvPr/>
          </p:nvCxnSpPr>
          <p:spPr>
            <a:xfrm>
              <a:off x="1676400" y="2114550"/>
              <a:ext cx="0" cy="243840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59" name="Přímá spojovací šipka 58"/>
          <p:cNvCxnSpPr/>
          <p:nvPr/>
        </p:nvCxnSpPr>
        <p:spPr>
          <a:xfrm flipH="1">
            <a:off x="5791200" y="2495550"/>
            <a:ext cx="555465" cy="2286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ovací šipka 59"/>
          <p:cNvCxnSpPr/>
          <p:nvPr/>
        </p:nvCxnSpPr>
        <p:spPr>
          <a:xfrm flipH="1">
            <a:off x="6435725" y="2876550"/>
            <a:ext cx="269875" cy="5334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Zástupný symbol pro číslo snímku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10</a:t>
            </a:fld>
            <a:endParaRPr lang="en-US"/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5983941" y="2647950"/>
            <a:ext cx="569259" cy="59279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D:\Jirka\projects\importance\trunk\presentations\main\images\progressive_plo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41" y="438150"/>
            <a:ext cx="5171585" cy="432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100</a:t>
            </a:fld>
            <a:endParaRPr lang="en-US"/>
          </a:p>
        </p:txBody>
      </p:sp>
      <p:pic>
        <p:nvPicPr>
          <p:cNvPr id="1030" name="Picture 6" descr="C:\Users\Jirka\projects\import\presentations\main\images\results\online learning\bdpt-5tp_detail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4800" y="2683460"/>
            <a:ext cx="1732242" cy="1086088"/>
          </a:xfrm>
          <a:prstGeom prst="rect">
            <a:avLst/>
          </a:prstGeom>
          <a:ln w="25400">
            <a:solidFill>
              <a:srgbClr val="9A009A"/>
            </a:solidFill>
            <a:headEnd type="oval"/>
            <a:tailEnd type="none"/>
          </a:ln>
        </p:spPr>
      </p:pic>
      <p:pic>
        <p:nvPicPr>
          <p:cNvPr id="1031" name="Picture 7" descr="C:\Users\Jirka\projects\import\presentations\main\images\results\online learning\bdpt-30tp_detail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4800" y="3912487"/>
            <a:ext cx="1732242" cy="1086088"/>
          </a:xfrm>
          <a:prstGeom prst="rect">
            <a:avLst/>
          </a:prstGeom>
          <a:ln w="25400">
            <a:solidFill>
              <a:srgbClr val="FF0000"/>
            </a:solidFill>
            <a:headEnd type="oval"/>
            <a:tailEnd type="none"/>
          </a:ln>
        </p:spPr>
      </p:pic>
      <p:pic>
        <p:nvPicPr>
          <p:cNvPr id="1032" name="Picture 8" descr="C:\Users\Jirka\projects\import\presentations\main\images\results\online learning\bdpt-2tp_detail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4800" y="1446347"/>
            <a:ext cx="1732242" cy="1086088"/>
          </a:xfrm>
          <a:prstGeom prst="rect">
            <a:avLst/>
          </a:prstGeom>
          <a:ln w="25400">
            <a:solidFill>
              <a:srgbClr val="0000FF"/>
            </a:solidFill>
            <a:headEnd type="oval"/>
            <a:tailEnd type="none"/>
          </a:ln>
        </p:spPr>
      </p:pic>
      <p:pic>
        <p:nvPicPr>
          <p:cNvPr id="1033" name="Picture 9" descr="C:\Users\Jirka\projects\import\presentations\main\images\results\online learning\bdpt_detail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4800" y="209550"/>
            <a:ext cx="1732242" cy="1086088"/>
          </a:xfrm>
          <a:prstGeom prst="rect">
            <a:avLst/>
          </a:prstGeom>
          <a:noFill/>
          <a:ln w="25400">
            <a:solidFill>
              <a:srgbClr val="008500"/>
            </a:solidFill>
          </a:ln>
        </p:spPr>
      </p:pic>
      <p:cxnSp>
        <p:nvCxnSpPr>
          <p:cNvPr id="25" name="Přímá spojovací šipka 24"/>
          <p:cNvCxnSpPr>
            <a:endCxn id="1033" idx="1"/>
          </p:cNvCxnSpPr>
          <p:nvPr/>
        </p:nvCxnSpPr>
        <p:spPr>
          <a:xfrm flipV="1">
            <a:off x="5486400" y="752594"/>
            <a:ext cx="608400" cy="1236798"/>
          </a:xfrm>
          <a:prstGeom prst="straightConnector1">
            <a:avLst/>
          </a:prstGeom>
          <a:ln>
            <a:solidFill>
              <a:srgbClr val="008500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>
            <a:endCxn id="1032" idx="1"/>
          </p:cNvCxnSpPr>
          <p:nvPr/>
        </p:nvCxnSpPr>
        <p:spPr>
          <a:xfrm flipV="1">
            <a:off x="5486400" y="1989391"/>
            <a:ext cx="608400" cy="543044"/>
          </a:xfrm>
          <a:prstGeom prst="straightConnector1">
            <a:avLst/>
          </a:prstGeom>
          <a:ln>
            <a:solidFill>
              <a:srgbClr val="0000FF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>
            <a:endCxn id="1030" idx="1"/>
          </p:cNvCxnSpPr>
          <p:nvPr/>
        </p:nvCxnSpPr>
        <p:spPr>
          <a:xfrm>
            <a:off x="5486400" y="2952750"/>
            <a:ext cx="608400" cy="273754"/>
          </a:xfrm>
          <a:prstGeom prst="straightConnector1">
            <a:avLst/>
          </a:prstGeom>
          <a:ln>
            <a:solidFill>
              <a:srgbClr val="9A009A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>
            <a:endCxn id="1031" idx="1"/>
          </p:cNvCxnSpPr>
          <p:nvPr/>
        </p:nvCxnSpPr>
        <p:spPr>
          <a:xfrm>
            <a:off x="5486400" y="3284857"/>
            <a:ext cx="608400" cy="1170674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101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  <p:pic>
        <p:nvPicPr>
          <p:cNvPr id="5122" name="Picture 2" descr="C:\Users\Jirka\projects\import\presentations\main\images\livingroom_L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733550"/>
            <a:ext cx="8859016" cy="2590800"/>
          </a:xfrm>
          <a:prstGeom prst="rect">
            <a:avLst/>
          </a:prstGeom>
          <a:noFill/>
        </p:spPr>
      </p:pic>
      <p:sp>
        <p:nvSpPr>
          <p:cNvPr id="5" name="Nadpis 9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Unidirectional vs. bidirectional algorithms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6" name="Přímá spojovací šipka 5"/>
          <p:cNvCxnSpPr/>
          <p:nvPr/>
        </p:nvCxnSpPr>
        <p:spPr>
          <a:xfrm>
            <a:off x="2033547" y="2495550"/>
            <a:ext cx="0" cy="99060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  <a:effectLst>
            <a:outerShdw blurRad="76200" dist="12700" dir="2700000" algn="tl" rotWithShape="0">
              <a:prstClr val="black">
                <a:alpha val="98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>
            <a:off x="3886200" y="3333750"/>
            <a:ext cx="0" cy="30480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  <a:effectLst>
            <a:outerShdw blurRad="76200" dist="12700" dir="2700000" algn="tl" rotWithShape="0">
              <a:prstClr val="black">
                <a:alpha val="98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>
            <a:off x="5943600" y="3333750"/>
            <a:ext cx="0" cy="30480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  <a:effectLst>
            <a:outerShdw blurRad="76200" dist="12700" dir="2700000" algn="tl" rotWithShape="0">
              <a:prstClr val="black">
                <a:alpha val="98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1034996" y="3738603"/>
            <a:ext cx="5410200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/>
            <a:tailEnd type="none"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Skupina 21"/>
          <p:cNvGrpSpPr/>
          <p:nvPr/>
        </p:nvGrpSpPr>
        <p:grpSpPr>
          <a:xfrm>
            <a:off x="701965" y="4221062"/>
            <a:ext cx="7863050" cy="830997"/>
            <a:chOff x="701965" y="4221062"/>
            <a:chExt cx="7863050" cy="830997"/>
          </a:xfrm>
        </p:grpSpPr>
        <p:sp>
          <p:nvSpPr>
            <p:cNvPr id="19" name="TextovéPole 18"/>
            <p:cNvSpPr txBox="1"/>
            <p:nvPr/>
          </p:nvSpPr>
          <p:spPr>
            <a:xfrm>
              <a:off x="701965" y="4410165"/>
              <a:ext cx="78630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2800" dirty="0" smtClean="0">
                  <a:solidFill>
                    <a:prstClr val="white"/>
                  </a:solidFill>
                </a:rPr>
                <a:t> Guiding           redundant sampling strategies</a:t>
              </a:r>
              <a:endParaRPr lang="cs-CZ" sz="2800" dirty="0">
                <a:solidFill>
                  <a:prstClr val="white"/>
                </a:solidFill>
              </a:endParaRP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2362200" y="4221062"/>
              <a:ext cx="716863" cy="8309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55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cs-CZ" sz="4800" dirty="0" smtClean="0">
                  <a:solidFill>
                    <a:prstClr val="white"/>
                  </a:solidFill>
                </a:rPr>
                <a:t>⇒</a:t>
              </a:r>
              <a:endParaRPr lang="cs-CZ" sz="48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4662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102</a:t>
            </a:fld>
            <a:endParaRPr lang="en-US"/>
          </a:p>
        </p:txBody>
      </p:sp>
      <p:pic>
        <p:nvPicPr>
          <p:cNvPr id="4099" name="Picture 3" descr="C:\Users\Jirka\projects\import\presentations\main\images\results\classroom\reference_nofram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286998" cy="5143500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5257800" y="-19050"/>
            <a:ext cx="3886200" cy="461665"/>
          </a:xfrm>
          <a:prstGeom prst="rect">
            <a:avLst/>
          </a:prstGeom>
          <a:solidFill>
            <a:srgbClr val="413B36">
              <a:alpha val="32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Reference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103</a:t>
            </a:fld>
            <a:endParaRPr lang="en-US"/>
          </a:p>
        </p:txBody>
      </p:sp>
      <p:pic>
        <p:nvPicPr>
          <p:cNvPr id="4099" name="Picture 3" descr="C:\Users\Jirka\projects\import\presentations\main\images\results\classroom\reference_noframe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10286998" cy="5143499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5257800" y="-19050"/>
            <a:ext cx="3886200" cy="461665"/>
          </a:xfrm>
          <a:prstGeom prst="rect">
            <a:avLst/>
          </a:prstGeom>
          <a:solidFill>
            <a:srgbClr val="413B36">
              <a:alpha val="32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Path tracing (1h)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104</a:t>
            </a:fld>
            <a:endParaRPr lang="en-US"/>
          </a:p>
        </p:txBody>
      </p:sp>
      <p:pic>
        <p:nvPicPr>
          <p:cNvPr id="4099" name="Picture 3" descr="C:\Users\Jirka\projects\import\presentations\main\images\results\classroom\reference_noframe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10286997" cy="5143499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4572000" y="-19050"/>
            <a:ext cx="4572000" cy="461665"/>
          </a:xfrm>
          <a:prstGeom prst="rect">
            <a:avLst/>
          </a:prstGeom>
          <a:solidFill>
            <a:srgbClr val="413B36">
              <a:alpha val="32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Our guided path tracing (1h)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irka\projects\import\presentations\main\images\results\livingroom\vcm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315143" y="1879007"/>
            <a:ext cx="4437512" cy="316228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3" name="Picture 3" descr="C:\Users\Jirka\projects\import\presentations\main\images\results\livingroom\vcm_details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507224" y="377057"/>
            <a:ext cx="3899613" cy="10627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ovéPole 8"/>
          <p:cNvSpPr txBox="1"/>
          <p:nvPr/>
        </p:nvSpPr>
        <p:spPr>
          <a:xfrm>
            <a:off x="609600" y="438150"/>
            <a:ext cx="3048000" cy="22467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Bidirectional path tracing (BDPT)</a:t>
            </a:r>
            <a:br>
              <a:rPr lang="en-US" sz="2800" b="1" dirty="0" smtClean="0">
                <a:solidFill>
                  <a:prstClr val="white"/>
                </a:solidFill>
              </a:rPr>
            </a:br>
            <a:endParaRPr lang="en-US" sz="2800" b="1" dirty="0" smtClean="0">
              <a:solidFill>
                <a:prstClr val="white"/>
              </a:solidFill>
            </a:endParaRPr>
          </a:p>
          <a:p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105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972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irka\projects\import\presentations\main\images\results\livingroom\vcm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315143" y="1879007"/>
            <a:ext cx="4437512" cy="316228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3" name="Picture 3" descr="C:\Users\Jirka\projects\import\presentations\main\images\results\livingroom\vcm_details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507224" y="377057"/>
            <a:ext cx="3899613" cy="10627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ovéPole 8"/>
          <p:cNvSpPr txBox="1"/>
          <p:nvPr/>
        </p:nvSpPr>
        <p:spPr>
          <a:xfrm>
            <a:off x="152400" y="729555"/>
            <a:ext cx="3278624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Our guided BDPT</a:t>
            </a:r>
            <a:br>
              <a:rPr lang="en-US" sz="2800" b="1" dirty="0" smtClean="0">
                <a:solidFill>
                  <a:prstClr val="white"/>
                </a:solidFill>
              </a:rPr>
            </a:br>
            <a:endParaRPr lang="en-US" sz="2800" b="1" dirty="0" smtClean="0">
              <a:solidFill>
                <a:prstClr val="white"/>
              </a:solidFill>
            </a:endParaRPr>
          </a:p>
          <a:p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106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479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irka\projects\import\presentations\main\images\results\livingroom\vcm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315143" y="1879007"/>
            <a:ext cx="4437512" cy="316228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3" name="Picture 3" descr="C:\Users\Jirka\projects\import\presentations\main\images\results\livingroom\vcm_details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507224" y="377057"/>
            <a:ext cx="3899613" cy="10627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ovéPole 8"/>
          <p:cNvSpPr txBox="1"/>
          <p:nvPr/>
        </p:nvSpPr>
        <p:spPr>
          <a:xfrm>
            <a:off x="609600" y="676930"/>
            <a:ext cx="30480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Reference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107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351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Conclusion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Parametric mixtures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Importance sampling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On-line training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Scenes with difficult visibility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Limitations and future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en-US" b="1" dirty="0" smtClean="0">
                <a:solidFill>
                  <a:srgbClr val="F7941E"/>
                </a:solidFill>
              </a:rPr>
              <a:t>Limitations</a:t>
            </a:r>
            <a:endParaRPr lang="cs-CZ" b="1" dirty="0" smtClean="0">
              <a:solidFill>
                <a:srgbClr val="F7941E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Overhead (from caching)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F7941E"/>
                </a:solidFill>
              </a:rPr>
              <a:t>Future Work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Adaptive refinement in rendering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Combination with Metropolis </a:t>
            </a:r>
            <a:r>
              <a:rPr lang="en-US" dirty="0" err="1" smtClean="0">
                <a:solidFill>
                  <a:schemeClr val="bg1"/>
                </a:solidFill>
              </a:rPr>
              <a:t>Ligth</a:t>
            </a:r>
            <a:r>
              <a:rPr lang="en-US" dirty="0" smtClean="0">
                <a:solidFill>
                  <a:schemeClr val="bg1"/>
                </a:solidFill>
              </a:rPr>
              <a:t> Transport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Jensen </a:t>
            </a:r>
            <a:r>
              <a:rPr lang="en-US" sz="2000" i="1" dirty="0" smtClean="0">
                <a:solidFill>
                  <a:schemeClr val="bg1"/>
                </a:solidFill>
              </a:rPr>
              <a:t>[1995]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3200400" y="1085316"/>
            <a:ext cx="1524000" cy="685799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451065" y="1063229"/>
            <a:ext cx="96853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photon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tracing</a:t>
            </a:r>
            <a:endParaRPr lang="cs-CZ" sz="2000" dirty="0">
              <a:solidFill>
                <a:schemeClr val="bg1"/>
              </a:solidFill>
            </a:endParaRPr>
          </a:p>
        </p:txBody>
      </p:sp>
      <p:grpSp>
        <p:nvGrpSpPr>
          <p:cNvPr id="2" name="Skupina 49"/>
          <p:cNvGrpSpPr/>
          <p:nvPr/>
        </p:nvGrpSpPr>
        <p:grpSpPr>
          <a:xfrm>
            <a:off x="1676400" y="1935162"/>
            <a:ext cx="6224588" cy="3074988"/>
            <a:chOff x="1676400" y="1935162"/>
            <a:chExt cx="6224588" cy="3074988"/>
          </a:xfrm>
        </p:grpSpPr>
        <p:pic>
          <p:nvPicPr>
            <p:cNvPr id="11" name="Picture 4" descr="C:\Users\Jirka\projects\import\presentations\main\images\tree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3187700"/>
              <a:ext cx="966788" cy="1477963"/>
            </a:xfrm>
            <a:prstGeom prst="rect">
              <a:avLst/>
            </a:prstGeom>
            <a:noFill/>
          </p:spPr>
        </p:pic>
        <p:pic>
          <p:nvPicPr>
            <p:cNvPr id="12" name="Picture 3" descr="C:\Users\Jirka\projects\import\presentations\main\images\ground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76400" y="4559300"/>
              <a:ext cx="6040438" cy="450850"/>
            </a:xfrm>
            <a:prstGeom prst="rect">
              <a:avLst/>
            </a:prstGeom>
            <a:noFill/>
          </p:spPr>
        </p:pic>
        <p:pic>
          <p:nvPicPr>
            <p:cNvPr id="17" name="Picture 6" descr="C:\Users\Jirka\projects\import\presentations\main\images\sun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435725" y="1935162"/>
              <a:ext cx="996950" cy="941388"/>
            </a:xfrm>
            <a:prstGeom prst="rect">
              <a:avLst/>
            </a:prstGeom>
            <a:noFill/>
          </p:spPr>
        </p:pic>
        <p:cxnSp>
          <p:nvCxnSpPr>
            <p:cNvPr id="20" name="Přímá spojovací čára 19"/>
            <p:cNvCxnSpPr/>
            <p:nvPr/>
          </p:nvCxnSpPr>
          <p:spPr>
            <a:xfrm flipH="1">
              <a:off x="1676400" y="4552950"/>
              <a:ext cx="6040438" cy="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Přímá spojovací čára 25"/>
            <p:cNvCxnSpPr/>
            <p:nvPr/>
          </p:nvCxnSpPr>
          <p:spPr>
            <a:xfrm>
              <a:off x="1676400" y="2114550"/>
              <a:ext cx="0" cy="243840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52" name="Přímá spojovací šipka 51"/>
          <p:cNvCxnSpPr/>
          <p:nvPr/>
        </p:nvCxnSpPr>
        <p:spPr>
          <a:xfrm flipH="1">
            <a:off x="4724400" y="2647950"/>
            <a:ext cx="1828800" cy="19050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ovací šipka 58"/>
          <p:cNvCxnSpPr/>
          <p:nvPr/>
        </p:nvCxnSpPr>
        <p:spPr>
          <a:xfrm flipH="1">
            <a:off x="5791200" y="2495550"/>
            <a:ext cx="555465" cy="2286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ovací šipka 59"/>
          <p:cNvCxnSpPr/>
          <p:nvPr/>
        </p:nvCxnSpPr>
        <p:spPr>
          <a:xfrm flipH="1">
            <a:off x="6435725" y="2876550"/>
            <a:ext cx="269875" cy="5334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ovací šipka 60"/>
          <p:cNvCxnSpPr/>
          <p:nvPr/>
        </p:nvCxnSpPr>
        <p:spPr>
          <a:xfrm flipH="1">
            <a:off x="4724400" y="2647950"/>
            <a:ext cx="1828800" cy="19050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2286000" y="3648075"/>
            <a:ext cx="2438400" cy="911225"/>
          </a:xfrm>
          <a:prstGeom prst="straightConnector1">
            <a:avLst/>
          </a:prstGeom>
          <a:ln>
            <a:solidFill>
              <a:srgbClr val="F7941E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ástupný symbol pro číslo snímk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Source code</a:t>
            </a:r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16" name="Skupina 15"/>
          <p:cNvGrpSpPr/>
          <p:nvPr/>
        </p:nvGrpSpPr>
        <p:grpSpPr>
          <a:xfrm>
            <a:off x="838200" y="1160443"/>
            <a:ext cx="6993743" cy="2594014"/>
            <a:chOff x="838200" y="1160443"/>
            <a:chExt cx="6993743" cy="2594014"/>
          </a:xfrm>
        </p:grpSpPr>
        <p:sp>
          <p:nvSpPr>
            <p:cNvPr id="15" name="Obdélník 14"/>
            <p:cNvSpPr/>
            <p:nvPr/>
          </p:nvSpPr>
          <p:spPr>
            <a:xfrm>
              <a:off x="838200" y="1996677"/>
              <a:ext cx="4648200" cy="990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Šipka doleva 5"/>
            <p:cNvSpPr/>
            <p:nvPr/>
          </p:nvSpPr>
          <p:spPr>
            <a:xfrm rot="16200000" flipV="1">
              <a:off x="6689042" y="2283509"/>
              <a:ext cx="524166" cy="491049"/>
            </a:xfrm>
            <a:prstGeom prst="leftArrow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6237580" y="1160443"/>
              <a:ext cx="1580882" cy="95410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55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+mj-lt"/>
                </a:rPr>
                <a:t>guiding </a:t>
              </a:r>
              <a:br>
                <a:rPr lang="en-US" sz="2800" b="1" dirty="0" smtClean="0">
                  <a:solidFill>
                    <a:schemeClr val="bg1"/>
                  </a:solidFill>
                  <a:latin typeface="+mj-lt"/>
                </a:rPr>
              </a:br>
              <a:r>
                <a:rPr lang="en-US" sz="2800" b="1" dirty="0" smtClean="0">
                  <a:solidFill>
                    <a:schemeClr val="bg1"/>
                  </a:solidFill>
                  <a:latin typeface="+mj-lt"/>
                </a:rPr>
                <a:t>library</a:t>
              </a:r>
              <a:endParaRPr lang="cs-CZ" sz="28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6188544" y="2800350"/>
              <a:ext cx="1643399" cy="95410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55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+mj-lt"/>
                </a:rPr>
                <a:t>any C++</a:t>
              </a:r>
              <a:br>
                <a:rPr lang="en-US" sz="2800" b="1" dirty="0" smtClean="0">
                  <a:solidFill>
                    <a:schemeClr val="bg1"/>
                  </a:solidFill>
                  <a:latin typeface="+mj-lt"/>
                </a:rPr>
              </a:br>
              <a:r>
                <a:rPr lang="en-US" sz="2800" b="1" dirty="0" smtClean="0">
                  <a:solidFill>
                    <a:schemeClr val="bg1"/>
                  </a:solidFill>
                  <a:latin typeface="+mj-lt"/>
                </a:rPr>
                <a:t>renderer</a:t>
              </a:r>
              <a:endParaRPr lang="cs-CZ" sz="2800" b="1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2050" name="Picture 2" descr="C:\Users\Jirka\projects\import\presentations\main\images\mitsuba_logo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2514600" y="1962150"/>
              <a:ext cx="2821289" cy="10668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ovéPole 13"/>
            <p:cNvSpPr txBox="1"/>
            <p:nvPr/>
          </p:nvSpPr>
          <p:spPr>
            <a:xfrm>
              <a:off x="914400" y="2190750"/>
              <a:ext cx="1600200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76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Demo in</a:t>
              </a:r>
              <a:endParaRPr lang="cs-CZ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110</a:t>
            </a:fld>
            <a:endParaRPr lang="en-US"/>
          </a:p>
        </p:txBody>
      </p:sp>
      <p:sp>
        <p:nvSpPr>
          <p:cNvPr id="13" name="TextovéPole 12"/>
          <p:cNvSpPr txBox="1"/>
          <p:nvPr/>
        </p:nvSpPr>
        <p:spPr>
          <a:xfrm>
            <a:off x="266700" y="3936266"/>
            <a:ext cx="8610600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http://</a:t>
            </a:r>
            <a:r>
              <a:rPr lang="cs-CZ" sz="3200" b="1" dirty="0" smtClean="0">
                <a:solidFill>
                  <a:srgbClr val="F7941E"/>
                </a:solidFill>
              </a:rPr>
              <a:t>cgg.mff.cuni.cz/</a:t>
            </a:r>
            <a:r>
              <a:rPr lang="cs-CZ" sz="2000" b="1" dirty="0" smtClean="0">
                <a:solidFill>
                  <a:schemeClr val="bg1"/>
                </a:solidFill>
              </a:rPr>
              <a:t>~jirka/papers/2014/olpm/index.htm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cs-CZ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Acknowledgements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>
                <a:solidFill>
                  <a:srgbClr val="F39200"/>
                </a:solidFill>
              </a:rPr>
              <a:t>Funding institutions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Charles Universit</a:t>
            </a:r>
            <a:r>
              <a:rPr lang="en-US" dirty="0" smtClean="0">
                <a:solidFill>
                  <a:schemeClr val="bg1"/>
                </a:solidFill>
              </a:rPr>
              <a:t>y in Prague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Czech Science Foundation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F39200"/>
                </a:solidFill>
              </a:rPr>
              <a:t>Scenes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Ludv</a:t>
            </a:r>
            <a:r>
              <a:rPr lang="cs-CZ" dirty="0" err="1" smtClean="0">
                <a:solidFill>
                  <a:schemeClr val="bg1"/>
                </a:solidFill>
              </a:rPr>
              <a:t>ík</a:t>
            </a:r>
            <a:r>
              <a:rPr lang="cs-CZ" dirty="0" smtClean="0">
                <a:solidFill>
                  <a:schemeClr val="bg1"/>
                </a:solidFill>
              </a:rPr>
              <a:t> Koutný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Jaakko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Lehtinen</a:t>
            </a:r>
            <a:r>
              <a:rPr lang="en-US" dirty="0" smtClean="0">
                <a:solidFill>
                  <a:schemeClr val="bg1"/>
                </a:solidFill>
              </a:rPr>
              <a:t> et al.</a:t>
            </a: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rgbClr val="413B36"/>
          </a:solidFill>
          <a:ln>
            <a:noFill/>
          </a:ln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118872" algn="ctr"/>
            <a:endParaRPr lang="cs-CZ" dirty="0" smtClean="0">
              <a:solidFill>
                <a:srgbClr val="FFFFFF"/>
              </a:solidFill>
            </a:endParaRPr>
          </a:p>
          <a:p>
            <a:pPr marL="118872" algn="ctr"/>
            <a:endParaRPr lang="cs-CZ" dirty="0" smtClean="0">
              <a:solidFill>
                <a:srgbClr val="FFFFFF"/>
              </a:solidFill>
            </a:endParaRPr>
          </a:p>
          <a:p>
            <a:pPr marL="118872" algn="ctr"/>
            <a:endParaRPr lang="cs-CZ" dirty="0" smtClean="0">
              <a:solidFill>
                <a:srgbClr val="FFFFFF"/>
              </a:solidFill>
            </a:endParaRPr>
          </a:p>
          <a:p>
            <a:pPr marL="118872" algn="ctr"/>
            <a:endParaRPr lang="cs-CZ" dirty="0" smtClean="0">
              <a:solidFill>
                <a:srgbClr val="FFFFFF"/>
              </a:solidFill>
            </a:endParaRPr>
          </a:p>
          <a:p>
            <a:pPr marL="118872" algn="ctr"/>
            <a:endParaRPr lang="cs-CZ" b="1" dirty="0" smtClean="0">
              <a:solidFill>
                <a:srgbClr val="FFFFFF"/>
              </a:solidFill>
            </a:endParaRPr>
          </a:p>
          <a:p>
            <a:pPr marL="118872" algn="ctr"/>
            <a:r>
              <a:rPr lang="cs-CZ" sz="2800" b="1" dirty="0" smtClean="0">
                <a:solidFill>
                  <a:srgbClr val="FFFFFF"/>
                </a:solidFill>
              </a:rPr>
              <a:t/>
            </a:r>
            <a:br>
              <a:rPr lang="cs-CZ" sz="2800" b="1" dirty="0" smtClean="0">
                <a:solidFill>
                  <a:srgbClr val="FFFFFF"/>
                </a:solidFill>
              </a:rPr>
            </a:br>
            <a:r>
              <a:rPr lang="cs-CZ" sz="2800" b="1" dirty="0" smtClean="0">
                <a:solidFill>
                  <a:srgbClr val="FFFFFF"/>
                </a:solidFill>
              </a:rPr>
              <a:t/>
            </a:r>
            <a:br>
              <a:rPr lang="cs-CZ" sz="2800" b="1" dirty="0" smtClean="0">
                <a:solidFill>
                  <a:srgbClr val="FFFFFF"/>
                </a:solidFill>
              </a:rPr>
            </a:br>
            <a:endParaRPr lang="en-US" sz="2800" b="1" dirty="0" smtClean="0">
              <a:solidFill>
                <a:srgbClr val="FFFFFF"/>
              </a:solidFill>
            </a:endParaRPr>
          </a:p>
          <a:p>
            <a:pPr marL="118872"/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188609" y="1885950"/>
            <a:ext cx="2766783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118872" algn="ctr"/>
            <a:r>
              <a:rPr lang="en-US" sz="3600" b="1" dirty="0" smtClean="0">
                <a:solidFill>
                  <a:srgbClr val="F39201"/>
                </a:solidFill>
              </a:rPr>
              <a:t>Thank you!</a:t>
            </a:r>
            <a:endParaRPr lang="cs-CZ" sz="3600" b="1" dirty="0" smtClean="0">
              <a:solidFill>
                <a:srgbClr val="F39201"/>
              </a:solidFill>
            </a:endParaRPr>
          </a:p>
        </p:txBody>
      </p:sp>
      <p:pic>
        <p:nvPicPr>
          <p:cNvPr id="6" name="Picture 5" descr="D:\Jirka\Dropbox\projects\power point\On-line Learning of Parametric MM for LTS\en_bw_300.gif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81000" y="209550"/>
            <a:ext cx="2895387" cy="1295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Users\Jirka\projects\import\presentations\main\images\mpi_logo2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096000" y="438150"/>
            <a:ext cx="2219315" cy="7397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ovéPole 6"/>
          <p:cNvSpPr txBox="1"/>
          <p:nvPr/>
        </p:nvSpPr>
        <p:spPr>
          <a:xfrm>
            <a:off x="266700" y="3936266"/>
            <a:ext cx="8610600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http://</a:t>
            </a:r>
            <a:r>
              <a:rPr lang="cs-CZ" sz="3200" b="1" dirty="0" smtClean="0">
                <a:solidFill>
                  <a:srgbClr val="F7941E"/>
                </a:solidFill>
              </a:rPr>
              <a:t>cgg.mff.cuni.cz/</a:t>
            </a:r>
            <a:r>
              <a:rPr lang="cs-CZ" sz="2000" b="1" dirty="0" smtClean="0">
                <a:solidFill>
                  <a:schemeClr val="bg1"/>
                </a:solidFill>
              </a:rPr>
              <a:t>~jirka/papers/2014/olpm/index.htm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cs-CZ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Additional Slides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113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606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Guiding emission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73379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Environment light source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One progressive framework: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Scattering and emission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114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Guiding emission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077" name="Picture 5" descr="C:\Users\Jirka\projects\import\presentations\main\images\enviro_dist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734856" y="1200208"/>
            <a:ext cx="3513544" cy="37336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Guiding emission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077" name="Picture 5" descr="C:\Users\Jirka\projects\import\presentations\main\images\enviro_dist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734856" y="1200208"/>
            <a:ext cx="3513544" cy="37336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Guiding emission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077" name="Picture 5" descr="C:\Users\Jirka\projects\import\presentations\main\images\enviro_dist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734856" y="1200208"/>
            <a:ext cx="3513544" cy="37336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117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Peter and </a:t>
            </a:r>
            <a:r>
              <a:rPr lang="en-US" sz="2800" dirty="0" err="1" smtClean="0">
                <a:solidFill>
                  <a:schemeClr val="bg1"/>
                </a:solidFill>
              </a:rPr>
              <a:t>Pietrek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</a:rPr>
              <a:t>[1998]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3593733" y="2232808"/>
            <a:ext cx="1767540" cy="954107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184532" y="2212955"/>
            <a:ext cx="1722459" cy="95410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438498" y="2190750"/>
            <a:ext cx="1265090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4D4D4D">
                    <a:lumMod val="20000"/>
                    <a:lumOff val="80000"/>
                  </a:srgbClr>
                </a:solidFill>
              </a:rPr>
              <a:t>path</a:t>
            </a:r>
          </a:p>
          <a:p>
            <a:pPr algn="ctr"/>
            <a:r>
              <a:rPr lang="en-US" sz="2800" dirty="0" smtClean="0">
                <a:solidFill>
                  <a:srgbClr val="4D4D4D">
                    <a:lumMod val="20000"/>
                    <a:lumOff val="80000"/>
                  </a:srgbClr>
                </a:solidFill>
              </a:rPr>
              <a:t>tracing</a:t>
            </a:r>
            <a:endParaRPr lang="cs-CZ" sz="2800" dirty="0">
              <a:solidFill>
                <a:srgbClr val="4D4D4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810000" y="2232808"/>
            <a:ext cx="1285929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photon</a:t>
            </a:r>
            <a:br>
              <a:rPr lang="en-US" sz="2800" dirty="0" smtClean="0">
                <a:solidFill>
                  <a:prstClr val="white"/>
                </a:solidFill>
              </a:rPr>
            </a:br>
            <a:r>
              <a:rPr lang="en-US" sz="2800" dirty="0" smtClean="0">
                <a:solidFill>
                  <a:prstClr val="white"/>
                </a:solidFill>
              </a:rPr>
              <a:t>tracing</a:t>
            </a:r>
            <a:br>
              <a:rPr lang="en-US" sz="2800" dirty="0" smtClean="0">
                <a:solidFill>
                  <a:prstClr val="white"/>
                </a:solidFill>
              </a:rPr>
            </a:br>
            <a:endParaRPr lang="cs-CZ" sz="2800" dirty="0">
              <a:solidFill>
                <a:prstClr val="white"/>
              </a:solidFill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5361273" y="2709862"/>
            <a:ext cx="82326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3733" y="3121025"/>
            <a:ext cx="1606550" cy="1508125"/>
          </a:xfrm>
          <a:prstGeom prst="rect">
            <a:avLst/>
          </a:prstGeom>
          <a:noFill/>
        </p:spPr>
      </p:pic>
      <p:sp>
        <p:nvSpPr>
          <p:cNvPr id="21" name="Zástupný symbol pro číslo snímku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118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210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Peter and </a:t>
            </a:r>
            <a:r>
              <a:rPr lang="en-US" sz="2800" dirty="0" err="1" smtClean="0">
                <a:solidFill>
                  <a:schemeClr val="bg1"/>
                </a:solidFill>
              </a:rPr>
              <a:t>Pietrek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</a:rPr>
              <a:t>[1998]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3593733" y="2232808"/>
            <a:ext cx="1767540" cy="95410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184532" y="2212955"/>
            <a:ext cx="1722459" cy="95410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438498" y="2190750"/>
            <a:ext cx="1265090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4D4D4D">
                    <a:lumMod val="20000"/>
                    <a:lumOff val="80000"/>
                  </a:srgbClr>
                </a:solidFill>
              </a:rPr>
              <a:t>path</a:t>
            </a:r>
          </a:p>
          <a:p>
            <a:pPr algn="ctr"/>
            <a:r>
              <a:rPr lang="en-US" sz="2800" dirty="0" smtClean="0">
                <a:solidFill>
                  <a:srgbClr val="4D4D4D">
                    <a:lumMod val="20000"/>
                    <a:lumOff val="80000"/>
                  </a:srgbClr>
                </a:solidFill>
              </a:rPr>
              <a:t>tracing</a:t>
            </a:r>
            <a:endParaRPr lang="cs-CZ" sz="2800" dirty="0">
              <a:solidFill>
                <a:srgbClr val="4D4D4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810000" y="2232808"/>
            <a:ext cx="1285929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4D4D4D">
                    <a:lumMod val="20000"/>
                    <a:lumOff val="80000"/>
                  </a:srgbClr>
                </a:solidFill>
              </a:rPr>
              <a:t>photon</a:t>
            </a:r>
            <a:r>
              <a:rPr lang="en-US" sz="2800" dirty="0" smtClean="0">
                <a:solidFill>
                  <a:prstClr val="white"/>
                </a:solidFill>
              </a:rPr>
              <a:t/>
            </a:r>
            <a:br>
              <a:rPr lang="en-US" sz="2800" dirty="0" smtClean="0">
                <a:solidFill>
                  <a:prstClr val="white"/>
                </a:solidFill>
              </a:rPr>
            </a:br>
            <a:r>
              <a:rPr lang="en-US" sz="2800" dirty="0" smtClean="0">
                <a:solidFill>
                  <a:srgbClr val="4D4D4D">
                    <a:lumMod val="20000"/>
                    <a:lumOff val="80000"/>
                  </a:srgbClr>
                </a:solidFill>
              </a:rPr>
              <a:t>tracing</a:t>
            </a:r>
            <a:r>
              <a:rPr lang="en-US" sz="2800" dirty="0" smtClean="0">
                <a:solidFill>
                  <a:prstClr val="white"/>
                </a:solidFill>
              </a:rPr>
              <a:t/>
            </a:r>
            <a:br>
              <a:rPr lang="en-US" sz="2800" dirty="0" smtClean="0">
                <a:solidFill>
                  <a:prstClr val="white"/>
                </a:solidFill>
              </a:rPr>
            </a:br>
            <a:endParaRPr lang="cs-CZ" sz="2800" dirty="0">
              <a:solidFill>
                <a:prstClr val="white"/>
              </a:solidFill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5361273" y="2709862"/>
            <a:ext cx="82326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aoblený obdélník 16"/>
          <p:cNvSpPr/>
          <p:nvPr/>
        </p:nvSpPr>
        <p:spPr>
          <a:xfrm>
            <a:off x="990600" y="2212955"/>
            <a:ext cx="1767540" cy="954107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19" name="Přímá spojovací šipka 18"/>
          <p:cNvCxnSpPr/>
          <p:nvPr/>
        </p:nvCxnSpPr>
        <p:spPr>
          <a:xfrm>
            <a:off x="2758140" y="2709862"/>
            <a:ext cx="82326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1066800" y="2212955"/>
            <a:ext cx="1585690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</a:rPr>
              <a:t>importon</a:t>
            </a:r>
            <a:r>
              <a:rPr lang="en-US" sz="2800" dirty="0" smtClean="0">
                <a:solidFill>
                  <a:prstClr val="white"/>
                </a:solidFill>
              </a:rPr>
              <a:t/>
            </a:r>
            <a:br>
              <a:rPr lang="en-US" sz="2800" dirty="0" smtClean="0">
                <a:solidFill>
                  <a:prstClr val="white"/>
                </a:solidFill>
              </a:rPr>
            </a:br>
            <a:r>
              <a:rPr lang="en-US" sz="2800" dirty="0" smtClean="0">
                <a:solidFill>
                  <a:prstClr val="white"/>
                </a:solidFill>
              </a:rPr>
              <a:t>tracing</a:t>
            </a:r>
            <a:br>
              <a:rPr lang="en-US" sz="2800" dirty="0" smtClean="0">
                <a:solidFill>
                  <a:prstClr val="white"/>
                </a:solidFill>
              </a:rPr>
            </a:br>
            <a:endParaRPr lang="cs-CZ" sz="2800" dirty="0">
              <a:solidFill>
                <a:prstClr val="white"/>
              </a:solidFill>
            </a:endParaRPr>
          </a:p>
        </p:txBody>
      </p:sp>
      <p:pic>
        <p:nvPicPr>
          <p:cNvPr id="2050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3733" y="3121025"/>
            <a:ext cx="1606550" cy="1508125"/>
          </a:xfrm>
          <a:prstGeom prst="rect">
            <a:avLst/>
          </a:prstGeom>
          <a:noFill/>
        </p:spPr>
      </p:pic>
      <p:pic>
        <p:nvPicPr>
          <p:cNvPr id="2051" name="Picture 3" descr="C:\Users\Jirka\projects\import\presentations\main\images\camera_particl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278" y="3144857"/>
            <a:ext cx="1700212" cy="1155700"/>
          </a:xfrm>
          <a:prstGeom prst="rect">
            <a:avLst/>
          </a:prstGeom>
          <a:noFill/>
        </p:spPr>
      </p:pic>
      <p:sp>
        <p:nvSpPr>
          <p:cNvPr id="21" name="Zástupný symbol pro číslo snímku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119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6760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Jensen </a:t>
            </a:r>
            <a:r>
              <a:rPr lang="en-US" sz="2000" i="1" dirty="0" smtClean="0">
                <a:solidFill>
                  <a:schemeClr val="bg1"/>
                </a:solidFill>
              </a:rPr>
              <a:t>[1995]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3200400" y="1085316"/>
            <a:ext cx="1524000" cy="685799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451065" y="1063229"/>
            <a:ext cx="96853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photon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tracing</a:t>
            </a:r>
            <a:endParaRPr lang="cs-CZ" sz="2000" dirty="0">
              <a:solidFill>
                <a:schemeClr val="bg1"/>
              </a:solidFill>
            </a:endParaRPr>
          </a:p>
        </p:txBody>
      </p:sp>
      <p:grpSp>
        <p:nvGrpSpPr>
          <p:cNvPr id="2" name="Skupina 49"/>
          <p:cNvGrpSpPr/>
          <p:nvPr/>
        </p:nvGrpSpPr>
        <p:grpSpPr>
          <a:xfrm>
            <a:off x="1676400" y="1935162"/>
            <a:ext cx="6224588" cy="3074988"/>
            <a:chOff x="1676400" y="1935162"/>
            <a:chExt cx="6224588" cy="3074988"/>
          </a:xfrm>
        </p:grpSpPr>
        <p:pic>
          <p:nvPicPr>
            <p:cNvPr id="11" name="Picture 4" descr="C:\Users\Jirka\projects\import\presentations\main\images\tree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3187700"/>
              <a:ext cx="966788" cy="1477963"/>
            </a:xfrm>
            <a:prstGeom prst="rect">
              <a:avLst/>
            </a:prstGeom>
            <a:noFill/>
          </p:spPr>
        </p:pic>
        <p:pic>
          <p:nvPicPr>
            <p:cNvPr id="12" name="Picture 3" descr="C:\Users\Jirka\projects\import\presentations\main\images\ground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76400" y="4559300"/>
              <a:ext cx="6040438" cy="450850"/>
            </a:xfrm>
            <a:prstGeom prst="rect">
              <a:avLst/>
            </a:prstGeom>
            <a:noFill/>
          </p:spPr>
        </p:pic>
        <p:pic>
          <p:nvPicPr>
            <p:cNvPr id="17" name="Picture 6" descr="C:\Users\Jirka\projects\import\presentations\main\images\sun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435725" y="1935162"/>
              <a:ext cx="996950" cy="941388"/>
            </a:xfrm>
            <a:prstGeom prst="rect">
              <a:avLst/>
            </a:prstGeom>
            <a:noFill/>
          </p:spPr>
        </p:pic>
        <p:cxnSp>
          <p:nvCxnSpPr>
            <p:cNvPr id="20" name="Přímá spojovací čára 19"/>
            <p:cNvCxnSpPr/>
            <p:nvPr/>
          </p:nvCxnSpPr>
          <p:spPr>
            <a:xfrm flipH="1">
              <a:off x="1676400" y="4552950"/>
              <a:ext cx="6040438" cy="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Přímá spojovací čára 25"/>
            <p:cNvCxnSpPr/>
            <p:nvPr/>
          </p:nvCxnSpPr>
          <p:spPr>
            <a:xfrm>
              <a:off x="1676400" y="2114550"/>
              <a:ext cx="0" cy="243840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52" name="Přímá spojovací šipka 51"/>
          <p:cNvCxnSpPr/>
          <p:nvPr/>
        </p:nvCxnSpPr>
        <p:spPr>
          <a:xfrm flipH="1">
            <a:off x="5943600" y="2647950"/>
            <a:ext cx="609600" cy="6096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ovací šipka 58"/>
          <p:cNvCxnSpPr/>
          <p:nvPr/>
        </p:nvCxnSpPr>
        <p:spPr>
          <a:xfrm flipH="1">
            <a:off x="5791200" y="2495550"/>
            <a:ext cx="555465" cy="2286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ovací šipka 59"/>
          <p:cNvCxnSpPr/>
          <p:nvPr/>
        </p:nvCxnSpPr>
        <p:spPr>
          <a:xfrm flipH="1">
            <a:off x="6435725" y="2876550"/>
            <a:ext cx="269875" cy="5334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ovací šipka 60"/>
          <p:cNvCxnSpPr/>
          <p:nvPr/>
        </p:nvCxnSpPr>
        <p:spPr>
          <a:xfrm flipH="1">
            <a:off x="4724400" y="4075906"/>
            <a:ext cx="457200" cy="477044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ovací šipka 65"/>
          <p:cNvCxnSpPr/>
          <p:nvPr/>
        </p:nvCxnSpPr>
        <p:spPr>
          <a:xfrm flipH="1" flipV="1">
            <a:off x="1676400" y="3393281"/>
            <a:ext cx="609600" cy="254794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ovací šipka 69"/>
          <p:cNvCxnSpPr/>
          <p:nvPr/>
        </p:nvCxnSpPr>
        <p:spPr>
          <a:xfrm flipH="1">
            <a:off x="1676400" y="3790950"/>
            <a:ext cx="609600" cy="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ovací šipka 73"/>
          <p:cNvCxnSpPr/>
          <p:nvPr/>
        </p:nvCxnSpPr>
        <p:spPr>
          <a:xfrm>
            <a:off x="6774180" y="4202430"/>
            <a:ext cx="152400" cy="3048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ovací šipka 75"/>
          <p:cNvCxnSpPr/>
          <p:nvPr/>
        </p:nvCxnSpPr>
        <p:spPr>
          <a:xfrm>
            <a:off x="6248400" y="4202430"/>
            <a:ext cx="228600" cy="3048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ovací šipka 76"/>
          <p:cNvCxnSpPr/>
          <p:nvPr/>
        </p:nvCxnSpPr>
        <p:spPr>
          <a:xfrm>
            <a:off x="5791200" y="4095750"/>
            <a:ext cx="0" cy="41148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ovací šipka 77"/>
          <p:cNvCxnSpPr/>
          <p:nvPr/>
        </p:nvCxnSpPr>
        <p:spPr>
          <a:xfrm flipH="1">
            <a:off x="2895600" y="4202430"/>
            <a:ext cx="304800" cy="35052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ovací šipka 81"/>
          <p:cNvCxnSpPr/>
          <p:nvPr/>
        </p:nvCxnSpPr>
        <p:spPr>
          <a:xfrm flipH="1">
            <a:off x="6019800" y="4095750"/>
            <a:ext cx="152400" cy="41148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ovací šipka 83"/>
          <p:cNvCxnSpPr/>
          <p:nvPr/>
        </p:nvCxnSpPr>
        <p:spPr>
          <a:xfrm flipH="1">
            <a:off x="2514600" y="4147820"/>
            <a:ext cx="152400" cy="41148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ovací šipka 84"/>
          <p:cNvCxnSpPr/>
          <p:nvPr/>
        </p:nvCxnSpPr>
        <p:spPr>
          <a:xfrm flipH="1">
            <a:off x="4343400" y="4095750"/>
            <a:ext cx="381000" cy="41148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ovací šipka 86"/>
          <p:cNvCxnSpPr/>
          <p:nvPr/>
        </p:nvCxnSpPr>
        <p:spPr>
          <a:xfrm flipH="1">
            <a:off x="5181600" y="4075906"/>
            <a:ext cx="307975" cy="431324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Přímá spojovací šipka 88"/>
          <p:cNvCxnSpPr/>
          <p:nvPr/>
        </p:nvCxnSpPr>
        <p:spPr>
          <a:xfrm flipH="1">
            <a:off x="1676400" y="2724150"/>
            <a:ext cx="609600" cy="1524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Přímá spojovací šipka 90"/>
          <p:cNvCxnSpPr/>
          <p:nvPr/>
        </p:nvCxnSpPr>
        <p:spPr>
          <a:xfrm flipH="1" flipV="1">
            <a:off x="1676400" y="3111500"/>
            <a:ext cx="609600" cy="28178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šipka 36"/>
          <p:cNvCxnSpPr/>
          <p:nvPr/>
        </p:nvCxnSpPr>
        <p:spPr>
          <a:xfrm flipH="1" flipV="1">
            <a:off x="1676400" y="4248150"/>
            <a:ext cx="304800" cy="1524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Zástupný symbol pro číslo snímku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Peter and </a:t>
            </a:r>
            <a:r>
              <a:rPr lang="en-US" sz="2800" dirty="0" err="1" smtClean="0">
                <a:solidFill>
                  <a:schemeClr val="bg1"/>
                </a:solidFill>
              </a:rPr>
              <a:t>Pietrek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</a:rPr>
              <a:t>[1998]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6399520" y="1233277"/>
            <a:ext cx="1061955" cy="5732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aoblený obdélník 13"/>
          <p:cNvSpPr/>
          <p:nvPr/>
        </p:nvSpPr>
        <p:spPr>
          <a:xfrm>
            <a:off x="7728131" y="1236514"/>
            <a:ext cx="1034869" cy="5732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7905750" y="1311443"/>
            <a:ext cx="72775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PT</a:t>
            </a:r>
            <a:endParaRPr lang="cs-CZ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8" name="Přímá spojovací šipka 17"/>
          <p:cNvCxnSpPr>
            <a:stCxn id="15" idx="3"/>
            <a:endCxn id="14" idx="1"/>
          </p:cNvCxnSpPr>
          <p:nvPr/>
        </p:nvCxnSpPr>
        <p:spPr>
          <a:xfrm>
            <a:off x="7461475" y="1519895"/>
            <a:ext cx="266656" cy="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aoblený obdélník 16"/>
          <p:cNvSpPr/>
          <p:nvPr/>
        </p:nvSpPr>
        <p:spPr>
          <a:xfrm>
            <a:off x="5027920" y="1236514"/>
            <a:ext cx="1061955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ovací šipka 18"/>
          <p:cNvCxnSpPr>
            <a:stCxn id="17" idx="3"/>
            <a:endCxn id="15" idx="1"/>
          </p:cNvCxnSpPr>
          <p:nvPr/>
        </p:nvCxnSpPr>
        <p:spPr>
          <a:xfrm flipV="1">
            <a:off x="6089875" y="1519895"/>
            <a:ext cx="309645" cy="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9911" y="1200150"/>
            <a:ext cx="628373" cy="589876"/>
          </a:xfrm>
          <a:prstGeom prst="rect">
            <a:avLst/>
          </a:prstGeom>
          <a:noFill/>
        </p:spPr>
      </p:pic>
      <p:pic>
        <p:nvPicPr>
          <p:cNvPr id="2051" name="Picture 3" descr="C:\Users\Jirka\projects\import\presentations\main\images\camera_particl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0995" y="1200151"/>
            <a:ext cx="829401" cy="563776"/>
          </a:xfrm>
          <a:prstGeom prst="rect">
            <a:avLst/>
          </a:prstGeom>
          <a:noFill/>
        </p:spPr>
      </p:pic>
      <p:grpSp>
        <p:nvGrpSpPr>
          <p:cNvPr id="2" name="Skupina 49"/>
          <p:cNvGrpSpPr/>
          <p:nvPr/>
        </p:nvGrpSpPr>
        <p:grpSpPr>
          <a:xfrm>
            <a:off x="1676400" y="1935162"/>
            <a:ext cx="6224588" cy="3074988"/>
            <a:chOff x="1676400" y="1935162"/>
            <a:chExt cx="6224588" cy="3074988"/>
          </a:xfrm>
        </p:grpSpPr>
        <p:pic>
          <p:nvPicPr>
            <p:cNvPr id="32" name="Picture 4" descr="C:\Users\Jirka\projects\import\presentations\main\images\tree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934200" y="3187700"/>
              <a:ext cx="966788" cy="1477963"/>
            </a:xfrm>
            <a:prstGeom prst="rect">
              <a:avLst/>
            </a:prstGeom>
            <a:noFill/>
          </p:spPr>
        </p:pic>
        <p:pic>
          <p:nvPicPr>
            <p:cNvPr id="33" name="Picture 3" descr="C:\Users\Jirka\projects\import\presentations\main\images\ground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76400" y="4559300"/>
              <a:ext cx="6040438" cy="450850"/>
            </a:xfrm>
            <a:prstGeom prst="rect">
              <a:avLst/>
            </a:prstGeom>
            <a:noFill/>
          </p:spPr>
        </p:pic>
        <p:pic>
          <p:nvPicPr>
            <p:cNvPr id="34" name="Picture 6" descr="C:\Users\Jirka\projects\import\presentations\main\images\sun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435725" y="1935162"/>
              <a:ext cx="996950" cy="941388"/>
            </a:xfrm>
            <a:prstGeom prst="rect">
              <a:avLst/>
            </a:prstGeom>
            <a:noFill/>
          </p:spPr>
        </p:pic>
        <p:cxnSp>
          <p:nvCxnSpPr>
            <p:cNvPr id="35" name="Přímá spojovací čára 34"/>
            <p:cNvCxnSpPr/>
            <p:nvPr/>
          </p:nvCxnSpPr>
          <p:spPr>
            <a:xfrm flipH="1">
              <a:off x="1676400" y="4552950"/>
              <a:ext cx="6040438" cy="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Přímá spojovací čára 35"/>
            <p:cNvCxnSpPr/>
            <p:nvPr/>
          </p:nvCxnSpPr>
          <p:spPr>
            <a:xfrm>
              <a:off x="1676400" y="2114550"/>
              <a:ext cx="0" cy="243840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51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63900" y="2017712"/>
            <a:ext cx="1155700" cy="858838"/>
          </a:xfrm>
          <a:prstGeom prst="rect">
            <a:avLst/>
          </a:prstGeom>
          <a:noFill/>
        </p:spPr>
      </p:pic>
      <p:cxnSp>
        <p:nvCxnSpPr>
          <p:cNvPr id="52" name="Přímá spojovací šipka 51"/>
          <p:cNvCxnSpPr/>
          <p:nvPr/>
        </p:nvCxnSpPr>
        <p:spPr>
          <a:xfrm flipH="1">
            <a:off x="1676400" y="2571750"/>
            <a:ext cx="1774666" cy="6858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ovací šipka 55"/>
          <p:cNvCxnSpPr/>
          <p:nvPr/>
        </p:nvCxnSpPr>
        <p:spPr>
          <a:xfrm flipH="1">
            <a:off x="2289580" y="2501900"/>
            <a:ext cx="974320" cy="6985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ovací šipka 57"/>
          <p:cNvCxnSpPr/>
          <p:nvPr/>
        </p:nvCxnSpPr>
        <p:spPr>
          <a:xfrm flipH="1">
            <a:off x="2676525" y="2762250"/>
            <a:ext cx="707866" cy="5334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Zástupný symbol pro číslo snímku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120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Peter and </a:t>
            </a:r>
            <a:r>
              <a:rPr lang="en-US" sz="2800" dirty="0" err="1" smtClean="0">
                <a:solidFill>
                  <a:schemeClr val="bg1"/>
                </a:solidFill>
              </a:rPr>
              <a:t>Pietrek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</a:rPr>
              <a:t>[1998]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6399520" y="1233277"/>
            <a:ext cx="1061955" cy="5732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aoblený obdélník 13"/>
          <p:cNvSpPr/>
          <p:nvPr/>
        </p:nvSpPr>
        <p:spPr>
          <a:xfrm>
            <a:off x="7728131" y="1236514"/>
            <a:ext cx="1034869" cy="5732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7905750" y="1311443"/>
            <a:ext cx="72775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PT</a:t>
            </a:r>
            <a:endParaRPr lang="cs-CZ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8" name="Přímá spojovací šipka 17"/>
          <p:cNvCxnSpPr>
            <a:stCxn id="15" idx="3"/>
            <a:endCxn id="14" idx="1"/>
          </p:cNvCxnSpPr>
          <p:nvPr/>
        </p:nvCxnSpPr>
        <p:spPr>
          <a:xfrm>
            <a:off x="7461475" y="1519895"/>
            <a:ext cx="266656" cy="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aoblený obdélník 16"/>
          <p:cNvSpPr/>
          <p:nvPr/>
        </p:nvSpPr>
        <p:spPr>
          <a:xfrm>
            <a:off x="5027920" y="1236514"/>
            <a:ext cx="1061955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ovací šipka 18"/>
          <p:cNvCxnSpPr>
            <a:stCxn id="17" idx="3"/>
            <a:endCxn id="15" idx="1"/>
          </p:cNvCxnSpPr>
          <p:nvPr/>
        </p:nvCxnSpPr>
        <p:spPr>
          <a:xfrm flipV="1">
            <a:off x="6089875" y="1519895"/>
            <a:ext cx="309645" cy="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9911" y="1200150"/>
            <a:ext cx="628373" cy="589876"/>
          </a:xfrm>
          <a:prstGeom prst="rect">
            <a:avLst/>
          </a:prstGeom>
          <a:noFill/>
        </p:spPr>
      </p:pic>
      <p:pic>
        <p:nvPicPr>
          <p:cNvPr id="2051" name="Picture 3" descr="C:\Users\Jirka\projects\import\presentations\main\images\camera_particl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0995" y="1200151"/>
            <a:ext cx="829401" cy="563776"/>
          </a:xfrm>
          <a:prstGeom prst="rect">
            <a:avLst/>
          </a:prstGeom>
          <a:noFill/>
        </p:spPr>
      </p:pic>
      <p:grpSp>
        <p:nvGrpSpPr>
          <p:cNvPr id="2" name="Skupina 49"/>
          <p:cNvGrpSpPr/>
          <p:nvPr/>
        </p:nvGrpSpPr>
        <p:grpSpPr>
          <a:xfrm>
            <a:off x="1676400" y="1935162"/>
            <a:ext cx="6224588" cy="3074988"/>
            <a:chOff x="1676400" y="1935162"/>
            <a:chExt cx="6224588" cy="3074988"/>
          </a:xfrm>
        </p:grpSpPr>
        <p:pic>
          <p:nvPicPr>
            <p:cNvPr id="32" name="Picture 4" descr="C:\Users\Jirka\projects\import\presentations\main\images\tree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934200" y="3187700"/>
              <a:ext cx="966788" cy="1477963"/>
            </a:xfrm>
            <a:prstGeom prst="rect">
              <a:avLst/>
            </a:prstGeom>
            <a:noFill/>
          </p:spPr>
        </p:pic>
        <p:pic>
          <p:nvPicPr>
            <p:cNvPr id="33" name="Picture 3" descr="C:\Users\Jirka\projects\import\presentations\main\images\ground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76400" y="4559300"/>
              <a:ext cx="6040438" cy="450850"/>
            </a:xfrm>
            <a:prstGeom prst="rect">
              <a:avLst/>
            </a:prstGeom>
            <a:noFill/>
          </p:spPr>
        </p:pic>
        <p:pic>
          <p:nvPicPr>
            <p:cNvPr id="34" name="Picture 6" descr="C:\Users\Jirka\projects\import\presentations\main\images\sun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435725" y="1935162"/>
              <a:ext cx="996950" cy="941388"/>
            </a:xfrm>
            <a:prstGeom prst="rect">
              <a:avLst/>
            </a:prstGeom>
            <a:noFill/>
          </p:spPr>
        </p:pic>
        <p:cxnSp>
          <p:nvCxnSpPr>
            <p:cNvPr id="35" name="Přímá spojovací čára 34"/>
            <p:cNvCxnSpPr/>
            <p:nvPr/>
          </p:nvCxnSpPr>
          <p:spPr>
            <a:xfrm flipH="1">
              <a:off x="1676400" y="4552950"/>
              <a:ext cx="6040438" cy="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Přímá spojovací čára 35"/>
            <p:cNvCxnSpPr/>
            <p:nvPr/>
          </p:nvCxnSpPr>
          <p:spPr>
            <a:xfrm>
              <a:off x="1676400" y="2114550"/>
              <a:ext cx="0" cy="243840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51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63900" y="2017712"/>
            <a:ext cx="1155700" cy="858838"/>
          </a:xfrm>
          <a:prstGeom prst="rect">
            <a:avLst/>
          </a:prstGeom>
          <a:noFill/>
        </p:spPr>
      </p:pic>
      <p:cxnSp>
        <p:nvCxnSpPr>
          <p:cNvPr id="52" name="Přímá spojovací šipka 51"/>
          <p:cNvCxnSpPr/>
          <p:nvPr/>
        </p:nvCxnSpPr>
        <p:spPr>
          <a:xfrm flipH="1">
            <a:off x="1676400" y="2571750"/>
            <a:ext cx="1774666" cy="6858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ovací šipka 55"/>
          <p:cNvCxnSpPr/>
          <p:nvPr/>
        </p:nvCxnSpPr>
        <p:spPr>
          <a:xfrm flipH="1">
            <a:off x="2289580" y="2501900"/>
            <a:ext cx="974320" cy="6985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ovací šipka 57"/>
          <p:cNvCxnSpPr/>
          <p:nvPr/>
        </p:nvCxnSpPr>
        <p:spPr>
          <a:xfrm flipH="1">
            <a:off x="2676525" y="2762250"/>
            <a:ext cx="707866" cy="5334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1676400" y="3257550"/>
            <a:ext cx="762000" cy="1182685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ástupný symbol pro číslo snímku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121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Peter and </a:t>
            </a:r>
            <a:r>
              <a:rPr lang="en-US" sz="2800" dirty="0" err="1" smtClean="0">
                <a:solidFill>
                  <a:schemeClr val="bg1"/>
                </a:solidFill>
              </a:rPr>
              <a:t>Pietrek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</a:rPr>
              <a:t>[1998]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6399520" y="1233277"/>
            <a:ext cx="1061955" cy="5732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aoblený obdélník 13"/>
          <p:cNvSpPr/>
          <p:nvPr/>
        </p:nvSpPr>
        <p:spPr>
          <a:xfrm>
            <a:off x="7728131" y="1236514"/>
            <a:ext cx="1034869" cy="5732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7905750" y="1311443"/>
            <a:ext cx="72775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PT</a:t>
            </a:r>
            <a:endParaRPr lang="cs-CZ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8" name="Přímá spojovací šipka 17"/>
          <p:cNvCxnSpPr>
            <a:stCxn id="15" idx="3"/>
            <a:endCxn id="14" idx="1"/>
          </p:cNvCxnSpPr>
          <p:nvPr/>
        </p:nvCxnSpPr>
        <p:spPr>
          <a:xfrm>
            <a:off x="7461475" y="1519895"/>
            <a:ext cx="266656" cy="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aoblený obdélník 16"/>
          <p:cNvSpPr/>
          <p:nvPr/>
        </p:nvSpPr>
        <p:spPr>
          <a:xfrm>
            <a:off x="5027920" y="1236514"/>
            <a:ext cx="1061955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ovací šipka 18"/>
          <p:cNvCxnSpPr>
            <a:stCxn id="17" idx="3"/>
            <a:endCxn id="15" idx="1"/>
          </p:cNvCxnSpPr>
          <p:nvPr/>
        </p:nvCxnSpPr>
        <p:spPr>
          <a:xfrm flipV="1">
            <a:off x="6089875" y="1519895"/>
            <a:ext cx="309645" cy="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9911" y="1200150"/>
            <a:ext cx="628373" cy="589876"/>
          </a:xfrm>
          <a:prstGeom prst="rect">
            <a:avLst/>
          </a:prstGeom>
          <a:noFill/>
        </p:spPr>
      </p:pic>
      <p:pic>
        <p:nvPicPr>
          <p:cNvPr id="2051" name="Picture 3" descr="C:\Users\Jirka\projects\import\presentations\main\images\camera_particl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0995" y="1200151"/>
            <a:ext cx="829401" cy="563776"/>
          </a:xfrm>
          <a:prstGeom prst="rect">
            <a:avLst/>
          </a:prstGeom>
          <a:noFill/>
        </p:spPr>
      </p:pic>
      <p:grpSp>
        <p:nvGrpSpPr>
          <p:cNvPr id="2" name="Skupina 49"/>
          <p:cNvGrpSpPr/>
          <p:nvPr/>
        </p:nvGrpSpPr>
        <p:grpSpPr>
          <a:xfrm>
            <a:off x="1676400" y="1935162"/>
            <a:ext cx="6224588" cy="3074988"/>
            <a:chOff x="1676400" y="1935162"/>
            <a:chExt cx="6224588" cy="3074988"/>
          </a:xfrm>
        </p:grpSpPr>
        <p:pic>
          <p:nvPicPr>
            <p:cNvPr id="32" name="Picture 4" descr="C:\Users\Jirka\projects\import\presentations\main\images\tree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934200" y="3187700"/>
              <a:ext cx="966788" cy="1477963"/>
            </a:xfrm>
            <a:prstGeom prst="rect">
              <a:avLst/>
            </a:prstGeom>
            <a:noFill/>
          </p:spPr>
        </p:pic>
        <p:pic>
          <p:nvPicPr>
            <p:cNvPr id="33" name="Picture 3" descr="C:\Users\Jirka\projects\import\presentations\main\images\ground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76400" y="4559300"/>
              <a:ext cx="6040438" cy="450850"/>
            </a:xfrm>
            <a:prstGeom prst="rect">
              <a:avLst/>
            </a:prstGeom>
            <a:noFill/>
          </p:spPr>
        </p:pic>
        <p:pic>
          <p:nvPicPr>
            <p:cNvPr id="34" name="Picture 6" descr="C:\Users\Jirka\projects\import\presentations\main\images\sun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435725" y="1935162"/>
              <a:ext cx="996950" cy="941388"/>
            </a:xfrm>
            <a:prstGeom prst="rect">
              <a:avLst/>
            </a:prstGeom>
            <a:noFill/>
          </p:spPr>
        </p:pic>
        <p:cxnSp>
          <p:nvCxnSpPr>
            <p:cNvPr id="35" name="Přímá spojovací čára 34"/>
            <p:cNvCxnSpPr/>
            <p:nvPr/>
          </p:nvCxnSpPr>
          <p:spPr>
            <a:xfrm flipH="1">
              <a:off x="1676400" y="4552950"/>
              <a:ext cx="6040438" cy="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Přímá spojovací čára 35"/>
            <p:cNvCxnSpPr/>
            <p:nvPr/>
          </p:nvCxnSpPr>
          <p:spPr>
            <a:xfrm>
              <a:off x="1676400" y="2114550"/>
              <a:ext cx="0" cy="243840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38" name="Přímá spojovací šipka 37"/>
          <p:cNvCxnSpPr/>
          <p:nvPr/>
        </p:nvCxnSpPr>
        <p:spPr>
          <a:xfrm flipH="1" flipV="1">
            <a:off x="1676400" y="3393282"/>
            <a:ext cx="613180" cy="245268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šipka 38"/>
          <p:cNvCxnSpPr/>
          <p:nvPr/>
        </p:nvCxnSpPr>
        <p:spPr>
          <a:xfrm flipH="1">
            <a:off x="1676400" y="3790950"/>
            <a:ext cx="609600" cy="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ovací šipka 49"/>
          <p:cNvCxnSpPr/>
          <p:nvPr/>
        </p:nvCxnSpPr>
        <p:spPr>
          <a:xfrm flipH="1" flipV="1">
            <a:off x="1676400" y="4248150"/>
            <a:ext cx="304800" cy="1524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63900" y="2017712"/>
            <a:ext cx="1155700" cy="858838"/>
          </a:xfrm>
          <a:prstGeom prst="rect">
            <a:avLst/>
          </a:prstGeom>
          <a:noFill/>
        </p:spPr>
      </p:pic>
      <p:cxnSp>
        <p:nvCxnSpPr>
          <p:cNvPr id="59" name="Přímá spojovací šipka 58"/>
          <p:cNvCxnSpPr/>
          <p:nvPr/>
        </p:nvCxnSpPr>
        <p:spPr>
          <a:xfrm flipH="1">
            <a:off x="1676400" y="3028950"/>
            <a:ext cx="613180" cy="2286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ovací šipka 59"/>
          <p:cNvCxnSpPr/>
          <p:nvPr/>
        </p:nvCxnSpPr>
        <p:spPr>
          <a:xfrm flipH="1">
            <a:off x="1676400" y="2511425"/>
            <a:ext cx="838200" cy="6985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ovací šipka 60"/>
          <p:cNvCxnSpPr/>
          <p:nvPr/>
        </p:nvCxnSpPr>
        <p:spPr>
          <a:xfrm flipH="1">
            <a:off x="1676402" y="3638550"/>
            <a:ext cx="457198" cy="437356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ovací šipka 70"/>
          <p:cNvCxnSpPr/>
          <p:nvPr/>
        </p:nvCxnSpPr>
        <p:spPr>
          <a:xfrm>
            <a:off x="3733800" y="3790950"/>
            <a:ext cx="457200" cy="71628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ovací šipka 71"/>
          <p:cNvCxnSpPr/>
          <p:nvPr/>
        </p:nvCxnSpPr>
        <p:spPr>
          <a:xfrm>
            <a:off x="5504379" y="4248150"/>
            <a:ext cx="591621" cy="2667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ovací šipka 72"/>
          <p:cNvCxnSpPr/>
          <p:nvPr/>
        </p:nvCxnSpPr>
        <p:spPr>
          <a:xfrm>
            <a:off x="4461994" y="4145280"/>
            <a:ext cx="414806" cy="381794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ovací šipka 73"/>
          <p:cNvCxnSpPr/>
          <p:nvPr/>
        </p:nvCxnSpPr>
        <p:spPr>
          <a:xfrm flipH="1">
            <a:off x="2895600" y="4202430"/>
            <a:ext cx="304800" cy="35052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ovací šipka 74"/>
          <p:cNvCxnSpPr/>
          <p:nvPr/>
        </p:nvCxnSpPr>
        <p:spPr>
          <a:xfrm>
            <a:off x="4724400" y="4145280"/>
            <a:ext cx="476595" cy="35687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ovací šipka 75"/>
          <p:cNvCxnSpPr/>
          <p:nvPr/>
        </p:nvCxnSpPr>
        <p:spPr>
          <a:xfrm flipH="1">
            <a:off x="2514600" y="4147820"/>
            <a:ext cx="152400" cy="41148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ovací šipka 76"/>
          <p:cNvCxnSpPr/>
          <p:nvPr/>
        </p:nvCxnSpPr>
        <p:spPr>
          <a:xfrm>
            <a:off x="3276600" y="3638550"/>
            <a:ext cx="762000" cy="86868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ovací šipka 77"/>
          <p:cNvCxnSpPr/>
          <p:nvPr/>
        </p:nvCxnSpPr>
        <p:spPr>
          <a:xfrm>
            <a:off x="3263900" y="4147820"/>
            <a:ext cx="315913" cy="379254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ovací šipka 78"/>
          <p:cNvCxnSpPr/>
          <p:nvPr/>
        </p:nvCxnSpPr>
        <p:spPr>
          <a:xfrm>
            <a:off x="6030396" y="4248150"/>
            <a:ext cx="903804" cy="25908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Přímá spojovací šipka 79"/>
          <p:cNvCxnSpPr/>
          <p:nvPr/>
        </p:nvCxnSpPr>
        <p:spPr>
          <a:xfrm>
            <a:off x="5027920" y="4242198"/>
            <a:ext cx="612296" cy="3048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Zástupný symbol pro číslo snímku 8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122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Peter and </a:t>
            </a:r>
            <a:r>
              <a:rPr lang="en-US" sz="2800" dirty="0" err="1" smtClean="0">
                <a:solidFill>
                  <a:schemeClr val="bg1"/>
                </a:solidFill>
              </a:rPr>
              <a:t>Pietrek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</a:rPr>
              <a:t>[1998]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6399520" y="1233277"/>
            <a:ext cx="1061955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aoblený obdélník 13"/>
          <p:cNvSpPr/>
          <p:nvPr/>
        </p:nvSpPr>
        <p:spPr>
          <a:xfrm>
            <a:off x="7728131" y="1236514"/>
            <a:ext cx="1034869" cy="5732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7905750" y="1311443"/>
            <a:ext cx="72775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PT</a:t>
            </a:r>
            <a:endParaRPr lang="cs-CZ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8" name="Přímá spojovací šipka 17"/>
          <p:cNvCxnSpPr>
            <a:stCxn id="15" idx="3"/>
            <a:endCxn id="14" idx="1"/>
          </p:cNvCxnSpPr>
          <p:nvPr/>
        </p:nvCxnSpPr>
        <p:spPr>
          <a:xfrm>
            <a:off x="7461475" y="1519895"/>
            <a:ext cx="266656" cy="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aoblený obdélník 16"/>
          <p:cNvSpPr/>
          <p:nvPr/>
        </p:nvSpPr>
        <p:spPr>
          <a:xfrm>
            <a:off x="5027920" y="1236514"/>
            <a:ext cx="1061955" cy="5732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ovací šipka 18"/>
          <p:cNvCxnSpPr>
            <a:stCxn id="17" idx="3"/>
            <a:endCxn id="15" idx="1"/>
          </p:cNvCxnSpPr>
          <p:nvPr/>
        </p:nvCxnSpPr>
        <p:spPr>
          <a:xfrm flipV="1">
            <a:off x="6089875" y="1519895"/>
            <a:ext cx="309645" cy="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9911" y="1200150"/>
            <a:ext cx="628373" cy="589876"/>
          </a:xfrm>
          <a:prstGeom prst="rect">
            <a:avLst/>
          </a:prstGeom>
          <a:noFill/>
        </p:spPr>
      </p:pic>
      <p:pic>
        <p:nvPicPr>
          <p:cNvPr id="2051" name="Picture 3" descr="C:\Users\Jirka\projects\import\presentations\main\images\camera_particl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0995" y="1200151"/>
            <a:ext cx="829401" cy="563776"/>
          </a:xfrm>
          <a:prstGeom prst="rect">
            <a:avLst/>
          </a:prstGeom>
          <a:noFill/>
        </p:spPr>
      </p:pic>
      <p:grpSp>
        <p:nvGrpSpPr>
          <p:cNvPr id="2" name="Skupina 49"/>
          <p:cNvGrpSpPr/>
          <p:nvPr/>
        </p:nvGrpSpPr>
        <p:grpSpPr>
          <a:xfrm>
            <a:off x="1676400" y="1935162"/>
            <a:ext cx="6224588" cy="3074988"/>
            <a:chOff x="1676400" y="1935162"/>
            <a:chExt cx="6224588" cy="3074988"/>
          </a:xfrm>
        </p:grpSpPr>
        <p:pic>
          <p:nvPicPr>
            <p:cNvPr id="32" name="Picture 4" descr="C:\Users\Jirka\projects\import\presentations\main\images\tree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934200" y="3187700"/>
              <a:ext cx="966788" cy="1477963"/>
            </a:xfrm>
            <a:prstGeom prst="rect">
              <a:avLst/>
            </a:prstGeom>
            <a:noFill/>
          </p:spPr>
        </p:pic>
        <p:pic>
          <p:nvPicPr>
            <p:cNvPr id="33" name="Picture 3" descr="C:\Users\Jirka\projects\import\presentations\main\images\ground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76400" y="4559300"/>
              <a:ext cx="6040438" cy="450850"/>
            </a:xfrm>
            <a:prstGeom prst="rect">
              <a:avLst/>
            </a:prstGeom>
            <a:noFill/>
          </p:spPr>
        </p:pic>
        <p:pic>
          <p:nvPicPr>
            <p:cNvPr id="34" name="Picture 6" descr="C:\Users\Jirka\projects\import\presentations\main\images\sun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435725" y="1935162"/>
              <a:ext cx="996950" cy="941388"/>
            </a:xfrm>
            <a:prstGeom prst="rect">
              <a:avLst/>
            </a:prstGeom>
            <a:noFill/>
          </p:spPr>
        </p:pic>
        <p:cxnSp>
          <p:nvCxnSpPr>
            <p:cNvPr id="35" name="Přímá spojovací čára 34"/>
            <p:cNvCxnSpPr/>
            <p:nvPr/>
          </p:nvCxnSpPr>
          <p:spPr>
            <a:xfrm flipH="1">
              <a:off x="1676400" y="4552950"/>
              <a:ext cx="6040438" cy="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Přímá spojovací čára 35"/>
            <p:cNvCxnSpPr/>
            <p:nvPr/>
          </p:nvCxnSpPr>
          <p:spPr>
            <a:xfrm>
              <a:off x="1676400" y="2114550"/>
              <a:ext cx="0" cy="243840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38" name="Přímá spojovací šipka 37"/>
          <p:cNvCxnSpPr/>
          <p:nvPr/>
        </p:nvCxnSpPr>
        <p:spPr>
          <a:xfrm flipH="1" flipV="1">
            <a:off x="1676400" y="3393282"/>
            <a:ext cx="613180" cy="245268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šipka 38"/>
          <p:cNvCxnSpPr/>
          <p:nvPr/>
        </p:nvCxnSpPr>
        <p:spPr>
          <a:xfrm flipH="1">
            <a:off x="1676400" y="3790950"/>
            <a:ext cx="609600" cy="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ovací šipka 49"/>
          <p:cNvCxnSpPr/>
          <p:nvPr/>
        </p:nvCxnSpPr>
        <p:spPr>
          <a:xfrm flipH="1" flipV="1">
            <a:off x="1676400" y="4248150"/>
            <a:ext cx="304800" cy="1524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63900" y="2017712"/>
            <a:ext cx="1155700" cy="858838"/>
          </a:xfrm>
          <a:prstGeom prst="rect">
            <a:avLst/>
          </a:prstGeom>
          <a:noFill/>
        </p:spPr>
      </p:pic>
      <p:cxnSp>
        <p:nvCxnSpPr>
          <p:cNvPr id="59" name="Přímá spojovací šipka 58"/>
          <p:cNvCxnSpPr/>
          <p:nvPr/>
        </p:nvCxnSpPr>
        <p:spPr>
          <a:xfrm flipH="1">
            <a:off x="1676400" y="3028950"/>
            <a:ext cx="613180" cy="2286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ovací šipka 59"/>
          <p:cNvCxnSpPr/>
          <p:nvPr/>
        </p:nvCxnSpPr>
        <p:spPr>
          <a:xfrm flipH="1">
            <a:off x="1676400" y="2511425"/>
            <a:ext cx="838200" cy="6985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ovací šipka 60"/>
          <p:cNvCxnSpPr/>
          <p:nvPr/>
        </p:nvCxnSpPr>
        <p:spPr>
          <a:xfrm flipH="1">
            <a:off x="1676402" y="3638550"/>
            <a:ext cx="457198" cy="437356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ovací šipka 70"/>
          <p:cNvCxnSpPr/>
          <p:nvPr/>
        </p:nvCxnSpPr>
        <p:spPr>
          <a:xfrm>
            <a:off x="3733800" y="3790950"/>
            <a:ext cx="457200" cy="71628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ovací šipka 71"/>
          <p:cNvCxnSpPr/>
          <p:nvPr/>
        </p:nvCxnSpPr>
        <p:spPr>
          <a:xfrm>
            <a:off x="5504379" y="4248150"/>
            <a:ext cx="591621" cy="2667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ovací šipka 72"/>
          <p:cNvCxnSpPr/>
          <p:nvPr/>
        </p:nvCxnSpPr>
        <p:spPr>
          <a:xfrm>
            <a:off x="4461994" y="4145280"/>
            <a:ext cx="414806" cy="381794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ovací šipka 73"/>
          <p:cNvCxnSpPr/>
          <p:nvPr/>
        </p:nvCxnSpPr>
        <p:spPr>
          <a:xfrm flipH="1">
            <a:off x="2895600" y="4202430"/>
            <a:ext cx="304800" cy="35052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ovací šipka 74"/>
          <p:cNvCxnSpPr/>
          <p:nvPr/>
        </p:nvCxnSpPr>
        <p:spPr>
          <a:xfrm>
            <a:off x="4724400" y="4145280"/>
            <a:ext cx="476595" cy="35687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ovací šipka 75"/>
          <p:cNvCxnSpPr/>
          <p:nvPr/>
        </p:nvCxnSpPr>
        <p:spPr>
          <a:xfrm flipH="1">
            <a:off x="2514600" y="4147820"/>
            <a:ext cx="152400" cy="41148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ovací šipka 76"/>
          <p:cNvCxnSpPr/>
          <p:nvPr/>
        </p:nvCxnSpPr>
        <p:spPr>
          <a:xfrm>
            <a:off x="3276600" y="3638550"/>
            <a:ext cx="762000" cy="86868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ovací šipka 77"/>
          <p:cNvCxnSpPr/>
          <p:nvPr/>
        </p:nvCxnSpPr>
        <p:spPr>
          <a:xfrm>
            <a:off x="3263900" y="4147820"/>
            <a:ext cx="315913" cy="379254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ovací šipka 78"/>
          <p:cNvCxnSpPr/>
          <p:nvPr/>
        </p:nvCxnSpPr>
        <p:spPr>
          <a:xfrm>
            <a:off x="6030396" y="4248150"/>
            <a:ext cx="903804" cy="25908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Přímá spojovací šipka 79"/>
          <p:cNvCxnSpPr/>
          <p:nvPr/>
        </p:nvCxnSpPr>
        <p:spPr>
          <a:xfrm>
            <a:off x="5027920" y="4242198"/>
            <a:ext cx="612296" cy="3048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ovací šipka 80"/>
          <p:cNvCxnSpPr/>
          <p:nvPr/>
        </p:nvCxnSpPr>
        <p:spPr>
          <a:xfrm flipH="1">
            <a:off x="5791200" y="2495550"/>
            <a:ext cx="555465" cy="2286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ovací šipka 81"/>
          <p:cNvCxnSpPr/>
          <p:nvPr/>
        </p:nvCxnSpPr>
        <p:spPr>
          <a:xfrm flipH="1">
            <a:off x="6435725" y="2876550"/>
            <a:ext cx="269875" cy="5334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ovací šipka 84"/>
          <p:cNvCxnSpPr/>
          <p:nvPr/>
        </p:nvCxnSpPr>
        <p:spPr>
          <a:xfrm flipH="1">
            <a:off x="3886200" y="2647950"/>
            <a:ext cx="2667000" cy="1899048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Zástupný symbol pro číslo snímku 8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123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Zaoblený obdélník 75"/>
          <p:cNvSpPr/>
          <p:nvPr/>
        </p:nvSpPr>
        <p:spPr>
          <a:xfrm>
            <a:off x="6399520" y="1233277"/>
            <a:ext cx="1061955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Zaoblený obdélník 76"/>
          <p:cNvSpPr/>
          <p:nvPr/>
        </p:nvSpPr>
        <p:spPr>
          <a:xfrm>
            <a:off x="5027920" y="1236514"/>
            <a:ext cx="1061955" cy="5732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Peter and </a:t>
            </a:r>
            <a:r>
              <a:rPr lang="en-US" sz="2800" dirty="0" err="1" smtClean="0">
                <a:solidFill>
                  <a:schemeClr val="bg1"/>
                </a:solidFill>
              </a:rPr>
              <a:t>Pietrek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</a:rPr>
              <a:t>[1998]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7728131" y="1236514"/>
            <a:ext cx="1034869" cy="5732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7905750" y="1311443"/>
            <a:ext cx="72775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PT</a:t>
            </a:r>
            <a:endParaRPr lang="cs-CZ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8" name="Přímá spojovací šipka 17"/>
          <p:cNvCxnSpPr>
            <a:endCxn id="14" idx="1"/>
          </p:cNvCxnSpPr>
          <p:nvPr/>
        </p:nvCxnSpPr>
        <p:spPr>
          <a:xfrm>
            <a:off x="7461475" y="1519895"/>
            <a:ext cx="266656" cy="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V="1">
            <a:off x="6089875" y="1519895"/>
            <a:ext cx="309645" cy="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9911" y="1200150"/>
            <a:ext cx="628373" cy="589876"/>
          </a:xfrm>
          <a:prstGeom prst="rect">
            <a:avLst/>
          </a:prstGeom>
          <a:noFill/>
        </p:spPr>
      </p:pic>
      <p:pic>
        <p:nvPicPr>
          <p:cNvPr id="2051" name="Picture 3" descr="C:\Users\Jirka\projects\import\presentations\main\images\camera_particl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0995" y="1200151"/>
            <a:ext cx="829401" cy="563776"/>
          </a:xfrm>
          <a:prstGeom prst="rect">
            <a:avLst/>
          </a:prstGeom>
          <a:noFill/>
        </p:spPr>
      </p:pic>
      <p:grpSp>
        <p:nvGrpSpPr>
          <p:cNvPr id="2" name="Skupina 49"/>
          <p:cNvGrpSpPr/>
          <p:nvPr/>
        </p:nvGrpSpPr>
        <p:grpSpPr>
          <a:xfrm>
            <a:off x="1676400" y="1935162"/>
            <a:ext cx="6224588" cy="3074988"/>
            <a:chOff x="1676400" y="1935162"/>
            <a:chExt cx="6224588" cy="3074988"/>
          </a:xfrm>
        </p:grpSpPr>
        <p:pic>
          <p:nvPicPr>
            <p:cNvPr id="32" name="Picture 4" descr="C:\Users\Jirka\projects\import\presentations\main\images\tree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934200" y="3187700"/>
              <a:ext cx="966788" cy="1477963"/>
            </a:xfrm>
            <a:prstGeom prst="rect">
              <a:avLst/>
            </a:prstGeom>
            <a:noFill/>
          </p:spPr>
        </p:pic>
        <p:pic>
          <p:nvPicPr>
            <p:cNvPr id="33" name="Picture 3" descr="C:\Users\Jirka\projects\import\presentations\main\images\ground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76400" y="4559300"/>
              <a:ext cx="6040438" cy="450850"/>
            </a:xfrm>
            <a:prstGeom prst="rect">
              <a:avLst/>
            </a:prstGeom>
            <a:noFill/>
          </p:spPr>
        </p:pic>
        <p:pic>
          <p:nvPicPr>
            <p:cNvPr id="34" name="Picture 6" descr="C:\Users\Jirka\projects\import\presentations\main\images\sun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435725" y="1935162"/>
              <a:ext cx="996950" cy="941388"/>
            </a:xfrm>
            <a:prstGeom prst="rect">
              <a:avLst/>
            </a:prstGeom>
            <a:noFill/>
          </p:spPr>
        </p:pic>
        <p:cxnSp>
          <p:nvCxnSpPr>
            <p:cNvPr id="35" name="Přímá spojovací čára 34"/>
            <p:cNvCxnSpPr/>
            <p:nvPr/>
          </p:nvCxnSpPr>
          <p:spPr>
            <a:xfrm flipH="1">
              <a:off x="1676400" y="4552950"/>
              <a:ext cx="6040438" cy="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Přímá spojovací čára 35"/>
            <p:cNvCxnSpPr/>
            <p:nvPr/>
          </p:nvCxnSpPr>
          <p:spPr>
            <a:xfrm>
              <a:off x="1676400" y="2114550"/>
              <a:ext cx="0" cy="243840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37" name="Přímá spojovací šipka 36"/>
          <p:cNvCxnSpPr/>
          <p:nvPr/>
        </p:nvCxnSpPr>
        <p:spPr>
          <a:xfrm>
            <a:off x="3733800" y="3790950"/>
            <a:ext cx="457200" cy="71628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šipka 37"/>
          <p:cNvCxnSpPr/>
          <p:nvPr/>
        </p:nvCxnSpPr>
        <p:spPr>
          <a:xfrm flipH="1" flipV="1">
            <a:off x="1676400" y="3393282"/>
            <a:ext cx="613180" cy="245268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šipka 38"/>
          <p:cNvCxnSpPr/>
          <p:nvPr/>
        </p:nvCxnSpPr>
        <p:spPr>
          <a:xfrm flipH="1">
            <a:off x="1676400" y="3790950"/>
            <a:ext cx="609600" cy="0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ovací šipka 40"/>
          <p:cNvCxnSpPr/>
          <p:nvPr/>
        </p:nvCxnSpPr>
        <p:spPr>
          <a:xfrm>
            <a:off x="5504379" y="4248150"/>
            <a:ext cx="591621" cy="266700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šipka 41"/>
          <p:cNvCxnSpPr/>
          <p:nvPr/>
        </p:nvCxnSpPr>
        <p:spPr>
          <a:xfrm>
            <a:off x="4461994" y="4145280"/>
            <a:ext cx="414806" cy="381794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šipka 42"/>
          <p:cNvCxnSpPr/>
          <p:nvPr/>
        </p:nvCxnSpPr>
        <p:spPr>
          <a:xfrm flipH="1">
            <a:off x="2895600" y="4202430"/>
            <a:ext cx="304800" cy="350520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ovací šipka 43"/>
          <p:cNvCxnSpPr/>
          <p:nvPr/>
        </p:nvCxnSpPr>
        <p:spPr>
          <a:xfrm>
            <a:off x="4724400" y="4145280"/>
            <a:ext cx="476595" cy="356870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ovací šipka 44"/>
          <p:cNvCxnSpPr/>
          <p:nvPr/>
        </p:nvCxnSpPr>
        <p:spPr>
          <a:xfrm flipH="1">
            <a:off x="2514600" y="4147820"/>
            <a:ext cx="152400" cy="411480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ovací šipka 45"/>
          <p:cNvCxnSpPr/>
          <p:nvPr/>
        </p:nvCxnSpPr>
        <p:spPr>
          <a:xfrm>
            <a:off x="3276600" y="3638550"/>
            <a:ext cx="762000" cy="86868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ovací šipka 46"/>
          <p:cNvCxnSpPr/>
          <p:nvPr/>
        </p:nvCxnSpPr>
        <p:spPr>
          <a:xfrm>
            <a:off x="3263900" y="4147820"/>
            <a:ext cx="315913" cy="379254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ovací šipka 49"/>
          <p:cNvCxnSpPr/>
          <p:nvPr/>
        </p:nvCxnSpPr>
        <p:spPr>
          <a:xfrm flipH="1" flipV="1">
            <a:off x="1676400" y="4248150"/>
            <a:ext cx="304800" cy="152400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63900" y="2017712"/>
            <a:ext cx="1155700" cy="858838"/>
          </a:xfrm>
          <a:prstGeom prst="rect">
            <a:avLst/>
          </a:prstGeom>
          <a:noFill/>
        </p:spPr>
      </p:pic>
      <p:cxnSp>
        <p:nvCxnSpPr>
          <p:cNvPr id="59" name="Přímá spojovací šipka 58"/>
          <p:cNvCxnSpPr/>
          <p:nvPr/>
        </p:nvCxnSpPr>
        <p:spPr>
          <a:xfrm flipH="1">
            <a:off x="1676400" y="3028950"/>
            <a:ext cx="613180" cy="228600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ovací šipka 59"/>
          <p:cNvCxnSpPr/>
          <p:nvPr/>
        </p:nvCxnSpPr>
        <p:spPr>
          <a:xfrm flipH="1">
            <a:off x="1676400" y="2511425"/>
            <a:ext cx="838200" cy="69850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ovací šipka 60"/>
          <p:cNvCxnSpPr/>
          <p:nvPr/>
        </p:nvCxnSpPr>
        <p:spPr>
          <a:xfrm flipH="1">
            <a:off x="1676402" y="3638550"/>
            <a:ext cx="457198" cy="437356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ovací šipka 61"/>
          <p:cNvCxnSpPr/>
          <p:nvPr/>
        </p:nvCxnSpPr>
        <p:spPr>
          <a:xfrm>
            <a:off x="6030396" y="4248150"/>
            <a:ext cx="903804" cy="259080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ovací šipka 62"/>
          <p:cNvCxnSpPr/>
          <p:nvPr/>
        </p:nvCxnSpPr>
        <p:spPr>
          <a:xfrm>
            <a:off x="5027920" y="4242198"/>
            <a:ext cx="612296" cy="304800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C:\Users\Jirka\projects\import\presentations\main\images\jensen_histogram_importance.pn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 rot="16200000">
            <a:off x="3110472" y="3201428"/>
            <a:ext cx="1289050" cy="1413993"/>
          </a:xfrm>
          <a:prstGeom prst="rect">
            <a:avLst/>
          </a:prstGeom>
          <a:noFill/>
          <a:scene3d>
            <a:camera prst="orthographicFront">
              <a:rot lat="0" lon="10800000" rev="10800000"/>
            </a:camera>
            <a:lightRig rig="threePt" dir="t"/>
          </a:scene3d>
        </p:spPr>
      </p:pic>
      <p:cxnSp>
        <p:nvCxnSpPr>
          <p:cNvPr id="72" name="Přímá spojovací šipka 71"/>
          <p:cNvCxnSpPr/>
          <p:nvPr/>
        </p:nvCxnSpPr>
        <p:spPr>
          <a:xfrm flipH="1">
            <a:off x="3886200" y="2647950"/>
            <a:ext cx="2667000" cy="1899048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ovací šipka 73"/>
          <p:cNvCxnSpPr/>
          <p:nvPr/>
        </p:nvCxnSpPr>
        <p:spPr>
          <a:xfrm flipH="1">
            <a:off x="5791200" y="2495550"/>
            <a:ext cx="555465" cy="2286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ovací šipka 74"/>
          <p:cNvCxnSpPr/>
          <p:nvPr/>
        </p:nvCxnSpPr>
        <p:spPr>
          <a:xfrm flipH="1">
            <a:off x="6435725" y="2876550"/>
            <a:ext cx="269875" cy="5334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Zástupný symbol pro číslo snímku 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124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Zaoblený obdélník 51"/>
          <p:cNvSpPr/>
          <p:nvPr/>
        </p:nvSpPr>
        <p:spPr>
          <a:xfrm>
            <a:off x="6399520" y="1233277"/>
            <a:ext cx="1061955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Zaoblený obdélník 52"/>
          <p:cNvSpPr/>
          <p:nvPr/>
        </p:nvSpPr>
        <p:spPr>
          <a:xfrm>
            <a:off x="5027920" y="1236514"/>
            <a:ext cx="1061955" cy="5732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194" name="Picture 2" descr="C:\Users\Jirka\projects\import\presentations\main\images\jensen_histogram_importance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 rot="16200000">
            <a:off x="3110472" y="3201428"/>
            <a:ext cx="1289050" cy="1413993"/>
          </a:xfrm>
          <a:prstGeom prst="rect">
            <a:avLst/>
          </a:prstGeom>
          <a:noFill/>
          <a:scene3d>
            <a:camera prst="orthographicFront">
              <a:rot lat="0" lon="10800000" rev="10800000"/>
            </a:camera>
            <a:lightRig rig="threePt" dir="t"/>
          </a:scene3d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Peter and </a:t>
            </a:r>
            <a:r>
              <a:rPr lang="en-US" sz="2800" dirty="0" err="1" smtClean="0">
                <a:solidFill>
                  <a:schemeClr val="bg1"/>
                </a:solidFill>
              </a:rPr>
              <a:t>Pietrek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</a:rPr>
              <a:t>[1998]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7728131" y="1236514"/>
            <a:ext cx="1034869" cy="5732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7905750" y="1311443"/>
            <a:ext cx="72775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PT</a:t>
            </a:r>
            <a:endParaRPr lang="cs-CZ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8" name="Přímá spojovací šipka 17"/>
          <p:cNvCxnSpPr>
            <a:endCxn id="14" idx="1"/>
          </p:cNvCxnSpPr>
          <p:nvPr/>
        </p:nvCxnSpPr>
        <p:spPr>
          <a:xfrm>
            <a:off x="7461475" y="1519895"/>
            <a:ext cx="266656" cy="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V="1">
            <a:off x="6089875" y="1519895"/>
            <a:ext cx="309645" cy="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9911" y="1200150"/>
            <a:ext cx="628373" cy="589876"/>
          </a:xfrm>
          <a:prstGeom prst="rect">
            <a:avLst/>
          </a:prstGeom>
          <a:noFill/>
        </p:spPr>
      </p:pic>
      <p:pic>
        <p:nvPicPr>
          <p:cNvPr id="2051" name="Picture 3" descr="C:\Users\Jirka\projects\import\presentations\main\images\camera_particle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0995" y="1200151"/>
            <a:ext cx="829401" cy="563776"/>
          </a:xfrm>
          <a:prstGeom prst="rect">
            <a:avLst/>
          </a:prstGeom>
          <a:noFill/>
        </p:spPr>
      </p:pic>
      <p:grpSp>
        <p:nvGrpSpPr>
          <p:cNvPr id="2" name="Skupina 49"/>
          <p:cNvGrpSpPr/>
          <p:nvPr/>
        </p:nvGrpSpPr>
        <p:grpSpPr>
          <a:xfrm>
            <a:off x="1676400" y="1935162"/>
            <a:ext cx="6224588" cy="3074988"/>
            <a:chOff x="1676400" y="1935162"/>
            <a:chExt cx="6224588" cy="3074988"/>
          </a:xfrm>
        </p:grpSpPr>
        <p:pic>
          <p:nvPicPr>
            <p:cNvPr id="32" name="Picture 4" descr="C:\Users\Jirka\projects\import\presentations\main\images\tree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934200" y="3187700"/>
              <a:ext cx="966788" cy="1477963"/>
            </a:xfrm>
            <a:prstGeom prst="rect">
              <a:avLst/>
            </a:prstGeom>
            <a:noFill/>
          </p:spPr>
        </p:pic>
        <p:pic>
          <p:nvPicPr>
            <p:cNvPr id="33" name="Picture 3" descr="C:\Users\Jirka\projects\import\presentations\main\images\ground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76400" y="4559300"/>
              <a:ext cx="6040438" cy="450850"/>
            </a:xfrm>
            <a:prstGeom prst="rect">
              <a:avLst/>
            </a:prstGeom>
            <a:noFill/>
          </p:spPr>
        </p:pic>
        <p:pic>
          <p:nvPicPr>
            <p:cNvPr id="34" name="Picture 6" descr="C:\Users\Jirka\projects\import\presentations\main\images\sun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435725" y="1935162"/>
              <a:ext cx="996950" cy="941388"/>
            </a:xfrm>
            <a:prstGeom prst="rect">
              <a:avLst/>
            </a:prstGeom>
            <a:noFill/>
          </p:spPr>
        </p:pic>
        <p:cxnSp>
          <p:nvCxnSpPr>
            <p:cNvPr id="35" name="Přímá spojovací čára 34"/>
            <p:cNvCxnSpPr/>
            <p:nvPr/>
          </p:nvCxnSpPr>
          <p:spPr>
            <a:xfrm flipH="1">
              <a:off x="1676400" y="4552950"/>
              <a:ext cx="6040438" cy="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Přímá spojovací čára 35"/>
            <p:cNvCxnSpPr/>
            <p:nvPr/>
          </p:nvCxnSpPr>
          <p:spPr>
            <a:xfrm>
              <a:off x="1676400" y="2114550"/>
              <a:ext cx="0" cy="243840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37" name="Přímá spojovací šipka 36"/>
          <p:cNvCxnSpPr/>
          <p:nvPr/>
        </p:nvCxnSpPr>
        <p:spPr>
          <a:xfrm>
            <a:off x="3733800" y="3790950"/>
            <a:ext cx="457200" cy="716280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šipka 37"/>
          <p:cNvCxnSpPr/>
          <p:nvPr/>
        </p:nvCxnSpPr>
        <p:spPr>
          <a:xfrm flipH="1" flipV="1">
            <a:off x="1676400" y="3393282"/>
            <a:ext cx="613180" cy="245268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šipka 38"/>
          <p:cNvCxnSpPr/>
          <p:nvPr/>
        </p:nvCxnSpPr>
        <p:spPr>
          <a:xfrm flipH="1">
            <a:off x="1676400" y="3790950"/>
            <a:ext cx="609600" cy="0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ovací šipka 40"/>
          <p:cNvCxnSpPr/>
          <p:nvPr/>
        </p:nvCxnSpPr>
        <p:spPr>
          <a:xfrm>
            <a:off x="5504379" y="4248150"/>
            <a:ext cx="591621" cy="266700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šipka 41"/>
          <p:cNvCxnSpPr/>
          <p:nvPr/>
        </p:nvCxnSpPr>
        <p:spPr>
          <a:xfrm>
            <a:off x="4461994" y="4145280"/>
            <a:ext cx="414806" cy="381794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šipka 42"/>
          <p:cNvCxnSpPr/>
          <p:nvPr/>
        </p:nvCxnSpPr>
        <p:spPr>
          <a:xfrm flipH="1">
            <a:off x="2895600" y="4202430"/>
            <a:ext cx="304800" cy="350520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ovací šipka 43"/>
          <p:cNvCxnSpPr/>
          <p:nvPr/>
        </p:nvCxnSpPr>
        <p:spPr>
          <a:xfrm>
            <a:off x="4724400" y="4145280"/>
            <a:ext cx="476595" cy="356870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ovací šipka 44"/>
          <p:cNvCxnSpPr/>
          <p:nvPr/>
        </p:nvCxnSpPr>
        <p:spPr>
          <a:xfrm flipH="1">
            <a:off x="2514600" y="4147820"/>
            <a:ext cx="152400" cy="411480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ovací šipka 45"/>
          <p:cNvCxnSpPr/>
          <p:nvPr/>
        </p:nvCxnSpPr>
        <p:spPr>
          <a:xfrm>
            <a:off x="3276600" y="3638550"/>
            <a:ext cx="762000" cy="868680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ovací šipka 46"/>
          <p:cNvCxnSpPr/>
          <p:nvPr/>
        </p:nvCxnSpPr>
        <p:spPr>
          <a:xfrm>
            <a:off x="3263900" y="4147820"/>
            <a:ext cx="315913" cy="379254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ovací šipka 49"/>
          <p:cNvCxnSpPr/>
          <p:nvPr/>
        </p:nvCxnSpPr>
        <p:spPr>
          <a:xfrm flipH="1" flipV="1">
            <a:off x="1676400" y="4248150"/>
            <a:ext cx="304800" cy="152400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63900" y="2017712"/>
            <a:ext cx="1155700" cy="858838"/>
          </a:xfrm>
          <a:prstGeom prst="rect">
            <a:avLst/>
          </a:prstGeom>
          <a:noFill/>
        </p:spPr>
      </p:pic>
      <p:cxnSp>
        <p:nvCxnSpPr>
          <p:cNvPr id="59" name="Přímá spojovací šipka 58"/>
          <p:cNvCxnSpPr/>
          <p:nvPr/>
        </p:nvCxnSpPr>
        <p:spPr>
          <a:xfrm flipH="1">
            <a:off x="1676400" y="3028950"/>
            <a:ext cx="613180" cy="228600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ovací šipka 59"/>
          <p:cNvCxnSpPr/>
          <p:nvPr/>
        </p:nvCxnSpPr>
        <p:spPr>
          <a:xfrm flipH="1">
            <a:off x="1676400" y="2511425"/>
            <a:ext cx="838200" cy="69850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ovací šipka 60"/>
          <p:cNvCxnSpPr/>
          <p:nvPr/>
        </p:nvCxnSpPr>
        <p:spPr>
          <a:xfrm flipH="1">
            <a:off x="1676402" y="3638550"/>
            <a:ext cx="457198" cy="437356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ovací šipka 61"/>
          <p:cNvCxnSpPr/>
          <p:nvPr/>
        </p:nvCxnSpPr>
        <p:spPr>
          <a:xfrm>
            <a:off x="6030396" y="4248150"/>
            <a:ext cx="903804" cy="259080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ovací šipka 62"/>
          <p:cNvCxnSpPr/>
          <p:nvPr/>
        </p:nvCxnSpPr>
        <p:spPr>
          <a:xfrm>
            <a:off x="5027920" y="4242198"/>
            <a:ext cx="612296" cy="304800"/>
          </a:xfrm>
          <a:prstGeom prst="straightConnector1">
            <a:avLst/>
          </a:prstGeom>
          <a:ln>
            <a:solidFill>
              <a:schemeClr val="bg1">
                <a:alpha val="27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ovací šipka 71"/>
          <p:cNvCxnSpPr/>
          <p:nvPr/>
        </p:nvCxnSpPr>
        <p:spPr>
          <a:xfrm flipH="1">
            <a:off x="3886200" y="2647950"/>
            <a:ext cx="2667000" cy="1899048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ovací šipka 73"/>
          <p:cNvCxnSpPr/>
          <p:nvPr/>
        </p:nvCxnSpPr>
        <p:spPr>
          <a:xfrm flipH="1">
            <a:off x="5791200" y="2495550"/>
            <a:ext cx="555465" cy="2286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ovací šipka 74"/>
          <p:cNvCxnSpPr/>
          <p:nvPr/>
        </p:nvCxnSpPr>
        <p:spPr>
          <a:xfrm flipH="1">
            <a:off x="6435725" y="2876550"/>
            <a:ext cx="269875" cy="5334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šipka 39"/>
          <p:cNvCxnSpPr/>
          <p:nvPr/>
        </p:nvCxnSpPr>
        <p:spPr>
          <a:xfrm flipH="1" flipV="1">
            <a:off x="2895600" y="3263899"/>
            <a:ext cx="990600" cy="1243331"/>
          </a:xfrm>
          <a:prstGeom prst="straightConnector1">
            <a:avLst/>
          </a:prstGeom>
          <a:ln>
            <a:solidFill>
              <a:srgbClr val="F7941E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Zástupný symbol pro číslo snímku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125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Zaoblený obdélník 51"/>
          <p:cNvSpPr/>
          <p:nvPr/>
        </p:nvSpPr>
        <p:spPr>
          <a:xfrm>
            <a:off x="6399520" y="1233277"/>
            <a:ext cx="1061955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Zaoblený obdélník 52"/>
          <p:cNvSpPr/>
          <p:nvPr/>
        </p:nvSpPr>
        <p:spPr>
          <a:xfrm>
            <a:off x="5027920" y="1236514"/>
            <a:ext cx="1061955" cy="5732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Peter and </a:t>
            </a:r>
            <a:r>
              <a:rPr lang="en-US" sz="2800" dirty="0" err="1" smtClean="0">
                <a:solidFill>
                  <a:schemeClr val="bg1"/>
                </a:solidFill>
              </a:rPr>
              <a:t>Pietrek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</a:rPr>
              <a:t>[1998]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7728131" y="1236514"/>
            <a:ext cx="1034869" cy="5732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7905750" y="1311443"/>
            <a:ext cx="72775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PT</a:t>
            </a:r>
            <a:endParaRPr lang="cs-CZ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8" name="Přímá spojovací šipka 17"/>
          <p:cNvCxnSpPr>
            <a:endCxn id="14" idx="1"/>
          </p:cNvCxnSpPr>
          <p:nvPr/>
        </p:nvCxnSpPr>
        <p:spPr>
          <a:xfrm>
            <a:off x="7461475" y="1519895"/>
            <a:ext cx="266656" cy="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V="1">
            <a:off x="6089875" y="1519895"/>
            <a:ext cx="309645" cy="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9911" y="1200150"/>
            <a:ext cx="628373" cy="589876"/>
          </a:xfrm>
          <a:prstGeom prst="rect">
            <a:avLst/>
          </a:prstGeom>
          <a:noFill/>
        </p:spPr>
      </p:pic>
      <p:pic>
        <p:nvPicPr>
          <p:cNvPr id="2051" name="Picture 3" descr="C:\Users\Jirka\projects\import\presentations\main\images\camera_particl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0995" y="1200151"/>
            <a:ext cx="829401" cy="563776"/>
          </a:xfrm>
          <a:prstGeom prst="rect">
            <a:avLst/>
          </a:prstGeom>
          <a:noFill/>
        </p:spPr>
      </p:pic>
      <p:grpSp>
        <p:nvGrpSpPr>
          <p:cNvPr id="2" name="Skupina 49"/>
          <p:cNvGrpSpPr/>
          <p:nvPr/>
        </p:nvGrpSpPr>
        <p:grpSpPr>
          <a:xfrm>
            <a:off x="1676400" y="1935162"/>
            <a:ext cx="6224588" cy="3074988"/>
            <a:chOff x="1676400" y="1935162"/>
            <a:chExt cx="6224588" cy="3074988"/>
          </a:xfrm>
        </p:grpSpPr>
        <p:pic>
          <p:nvPicPr>
            <p:cNvPr id="32" name="Picture 4" descr="C:\Users\Jirka\projects\import\presentations\main\images\tree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934200" y="3187700"/>
              <a:ext cx="966788" cy="1477963"/>
            </a:xfrm>
            <a:prstGeom prst="rect">
              <a:avLst/>
            </a:prstGeom>
            <a:noFill/>
          </p:spPr>
        </p:pic>
        <p:pic>
          <p:nvPicPr>
            <p:cNvPr id="33" name="Picture 3" descr="C:\Users\Jirka\projects\import\presentations\main\images\ground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76400" y="4559300"/>
              <a:ext cx="6040438" cy="450850"/>
            </a:xfrm>
            <a:prstGeom prst="rect">
              <a:avLst/>
            </a:prstGeom>
            <a:noFill/>
          </p:spPr>
        </p:pic>
        <p:pic>
          <p:nvPicPr>
            <p:cNvPr id="34" name="Picture 6" descr="C:\Users\Jirka\projects\import\presentations\main\images\sun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435725" y="1935162"/>
              <a:ext cx="996950" cy="941388"/>
            </a:xfrm>
            <a:prstGeom prst="rect">
              <a:avLst/>
            </a:prstGeom>
            <a:noFill/>
          </p:spPr>
        </p:pic>
        <p:cxnSp>
          <p:nvCxnSpPr>
            <p:cNvPr id="35" name="Přímá spojovací čára 34"/>
            <p:cNvCxnSpPr/>
            <p:nvPr/>
          </p:nvCxnSpPr>
          <p:spPr>
            <a:xfrm flipH="1">
              <a:off x="1676400" y="4552950"/>
              <a:ext cx="6040438" cy="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Přímá spojovací čára 35"/>
            <p:cNvCxnSpPr/>
            <p:nvPr/>
          </p:nvCxnSpPr>
          <p:spPr>
            <a:xfrm>
              <a:off x="1676400" y="2114550"/>
              <a:ext cx="0" cy="243840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51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63900" y="2017712"/>
            <a:ext cx="1155700" cy="858838"/>
          </a:xfrm>
          <a:prstGeom prst="rect">
            <a:avLst/>
          </a:prstGeom>
          <a:noFill/>
        </p:spPr>
      </p:pic>
      <p:cxnSp>
        <p:nvCxnSpPr>
          <p:cNvPr id="72" name="Přímá spojovací šipka 71"/>
          <p:cNvCxnSpPr/>
          <p:nvPr/>
        </p:nvCxnSpPr>
        <p:spPr>
          <a:xfrm flipH="1">
            <a:off x="5791200" y="2647950"/>
            <a:ext cx="762000" cy="5397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ovací šipka 73"/>
          <p:cNvCxnSpPr/>
          <p:nvPr/>
        </p:nvCxnSpPr>
        <p:spPr>
          <a:xfrm flipH="1">
            <a:off x="5791200" y="2495550"/>
            <a:ext cx="555465" cy="2286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ovací šipka 74"/>
          <p:cNvCxnSpPr/>
          <p:nvPr/>
        </p:nvCxnSpPr>
        <p:spPr>
          <a:xfrm flipH="1">
            <a:off x="6435725" y="2876550"/>
            <a:ext cx="269875" cy="5334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Zástupný symbol pro číslo snímku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126</a:t>
            </a:fld>
            <a:endParaRPr lang="en-US"/>
          </a:p>
        </p:txBody>
      </p:sp>
      <p:cxnSp>
        <p:nvCxnSpPr>
          <p:cNvPr id="49" name="Přímá spojovací šipka 48"/>
          <p:cNvCxnSpPr/>
          <p:nvPr/>
        </p:nvCxnSpPr>
        <p:spPr>
          <a:xfrm flipH="1">
            <a:off x="4724400" y="4075906"/>
            <a:ext cx="457200" cy="477044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ovací šipka 54"/>
          <p:cNvCxnSpPr/>
          <p:nvPr/>
        </p:nvCxnSpPr>
        <p:spPr>
          <a:xfrm flipH="1" flipV="1">
            <a:off x="1676400" y="3393281"/>
            <a:ext cx="609600" cy="254794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ovací šipka 55"/>
          <p:cNvCxnSpPr/>
          <p:nvPr/>
        </p:nvCxnSpPr>
        <p:spPr>
          <a:xfrm flipH="1">
            <a:off x="1676400" y="3790950"/>
            <a:ext cx="609600" cy="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ovací šipka 56"/>
          <p:cNvCxnSpPr/>
          <p:nvPr/>
        </p:nvCxnSpPr>
        <p:spPr>
          <a:xfrm>
            <a:off x="6774180" y="4202430"/>
            <a:ext cx="152400" cy="3048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ovací šipka 57"/>
          <p:cNvCxnSpPr/>
          <p:nvPr/>
        </p:nvCxnSpPr>
        <p:spPr>
          <a:xfrm>
            <a:off x="2552700" y="4222274"/>
            <a:ext cx="228600" cy="3048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ovací šipka 63"/>
          <p:cNvCxnSpPr/>
          <p:nvPr/>
        </p:nvCxnSpPr>
        <p:spPr>
          <a:xfrm flipH="1">
            <a:off x="4114800" y="4115594"/>
            <a:ext cx="304800" cy="437356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ovací šipka 64"/>
          <p:cNvCxnSpPr/>
          <p:nvPr/>
        </p:nvCxnSpPr>
        <p:spPr>
          <a:xfrm flipH="1">
            <a:off x="2895600" y="4202430"/>
            <a:ext cx="304800" cy="35052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ovací šipka 65"/>
          <p:cNvCxnSpPr/>
          <p:nvPr/>
        </p:nvCxnSpPr>
        <p:spPr>
          <a:xfrm flipH="1">
            <a:off x="3200400" y="4115594"/>
            <a:ext cx="152400" cy="41148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ovací šipka 66"/>
          <p:cNvCxnSpPr/>
          <p:nvPr/>
        </p:nvCxnSpPr>
        <p:spPr>
          <a:xfrm flipH="1">
            <a:off x="2514600" y="4147820"/>
            <a:ext cx="152400" cy="41148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ovací šipka 67"/>
          <p:cNvCxnSpPr/>
          <p:nvPr/>
        </p:nvCxnSpPr>
        <p:spPr>
          <a:xfrm flipH="1">
            <a:off x="3733800" y="4141470"/>
            <a:ext cx="381000" cy="41148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ovací šipka 68"/>
          <p:cNvCxnSpPr/>
          <p:nvPr/>
        </p:nvCxnSpPr>
        <p:spPr>
          <a:xfrm flipH="1">
            <a:off x="5181600" y="4075906"/>
            <a:ext cx="307975" cy="431324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ovací šipka 69"/>
          <p:cNvCxnSpPr/>
          <p:nvPr/>
        </p:nvCxnSpPr>
        <p:spPr>
          <a:xfrm flipH="1">
            <a:off x="1676400" y="2724150"/>
            <a:ext cx="609600" cy="1524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ovací šipka 70"/>
          <p:cNvCxnSpPr/>
          <p:nvPr/>
        </p:nvCxnSpPr>
        <p:spPr>
          <a:xfrm flipH="1" flipV="1">
            <a:off x="1676400" y="3111500"/>
            <a:ext cx="609600" cy="28178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ovací šipka 72"/>
          <p:cNvCxnSpPr/>
          <p:nvPr/>
        </p:nvCxnSpPr>
        <p:spPr>
          <a:xfrm flipH="1" flipV="1">
            <a:off x="1676400" y="4248150"/>
            <a:ext cx="304800" cy="1524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ovací šipka 75"/>
          <p:cNvCxnSpPr/>
          <p:nvPr/>
        </p:nvCxnSpPr>
        <p:spPr>
          <a:xfrm flipH="1" flipV="1">
            <a:off x="1676400" y="3252390"/>
            <a:ext cx="609600" cy="254794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ovací šipka 76"/>
          <p:cNvCxnSpPr/>
          <p:nvPr/>
        </p:nvCxnSpPr>
        <p:spPr>
          <a:xfrm flipH="1">
            <a:off x="1676400" y="3650059"/>
            <a:ext cx="609600" cy="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ovací šipka 77"/>
          <p:cNvCxnSpPr/>
          <p:nvPr/>
        </p:nvCxnSpPr>
        <p:spPr>
          <a:xfrm flipH="1">
            <a:off x="1676400" y="2583259"/>
            <a:ext cx="609600" cy="1524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ovací šipka 78"/>
          <p:cNvCxnSpPr/>
          <p:nvPr/>
        </p:nvCxnSpPr>
        <p:spPr>
          <a:xfrm flipH="1" flipV="1">
            <a:off x="1676400" y="2970609"/>
            <a:ext cx="609600" cy="28178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Přímá spojovací šipka 79"/>
          <p:cNvCxnSpPr/>
          <p:nvPr/>
        </p:nvCxnSpPr>
        <p:spPr>
          <a:xfrm flipH="1" flipV="1">
            <a:off x="1676400" y="3469481"/>
            <a:ext cx="609600" cy="254794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ovací šipka 80"/>
          <p:cNvCxnSpPr/>
          <p:nvPr/>
        </p:nvCxnSpPr>
        <p:spPr>
          <a:xfrm flipH="1">
            <a:off x="1676400" y="3867150"/>
            <a:ext cx="609600" cy="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ovací šipka 81"/>
          <p:cNvCxnSpPr/>
          <p:nvPr/>
        </p:nvCxnSpPr>
        <p:spPr>
          <a:xfrm flipH="1">
            <a:off x="1676400" y="2876550"/>
            <a:ext cx="609600" cy="762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ovací šipka 82"/>
          <p:cNvCxnSpPr/>
          <p:nvPr/>
        </p:nvCxnSpPr>
        <p:spPr>
          <a:xfrm flipH="1" flipV="1">
            <a:off x="1676400" y="3187700"/>
            <a:ext cx="609600" cy="28178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ovací šipka 83"/>
          <p:cNvCxnSpPr/>
          <p:nvPr/>
        </p:nvCxnSpPr>
        <p:spPr>
          <a:xfrm flipH="1" flipV="1">
            <a:off x="1676400" y="3317081"/>
            <a:ext cx="609600" cy="254794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ovací šipka 84"/>
          <p:cNvCxnSpPr/>
          <p:nvPr/>
        </p:nvCxnSpPr>
        <p:spPr>
          <a:xfrm flipH="1">
            <a:off x="1676400" y="3714750"/>
            <a:ext cx="609600" cy="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ovací šipka 85"/>
          <p:cNvCxnSpPr/>
          <p:nvPr/>
        </p:nvCxnSpPr>
        <p:spPr>
          <a:xfrm flipH="1">
            <a:off x="1676400" y="2647950"/>
            <a:ext cx="609600" cy="1524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ovací šipka 86"/>
          <p:cNvCxnSpPr/>
          <p:nvPr/>
        </p:nvCxnSpPr>
        <p:spPr>
          <a:xfrm flipH="1" flipV="1">
            <a:off x="1676400" y="3035300"/>
            <a:ext cx="609600" cy="28178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ovací šipka 87"/>
          <p:cNvCxnSpPr/>
          <p:nvPr/>
        </p:nvCxnSpPr>
        <p:spPr>
          <a:xfrm flipH="1">
            <a:off x="4191000" y="4095750"/>
            <a:ext cx="457200" cy="477044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Přímá spojovací šipka 88"/>
          <p:cNvCxnSpPr/>
          <p:nvPr/>
        </p:nvCxnSpPr>
        <p:spPr>
          <a:xfrm flipH="1">
            <a:off x="2362200" y="4222274"/>
            <a:ext cx="304800" cy="35052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Přímá spojovací šipka 89"/>
          <p:cNvCxnSpPr/>
          <p:nvPr/>
        </p:nvCxnSpPr>
        <p:spPr>
          <a:xfrm flipH="1">
            <a:off x="1981200" y="4167664"/>
            <a:ext cx="152400" cy="41148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Přímá spojovací šipka 90"/>
          <p:cNvCxnSpPr/>
          <p:nvPr/>
        </p:nvCxnSpPr>
        <p:spPr>
          <a:xfrm flipH="1">
            <a:off x="3429000" y="4115594"/>
            <a:ext cx="381000" cy="41148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Přímá spojovací šipka 91"/>
          <p:cNvCxnSpPr/>
          <p:nvPr/>
        </p:nvCxnSpPr>
        <p:spPr>
          <a:xfrm flipH="1">
            <a:off x="4648200" y="4095750"/>
            <a:ext cx="307975" cy="431324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Jensen </a:t>
            </a:r>
            <a:r>
              <a:rPr lang="en-US" sz="2000" i="1" dirty="0" smtClean="0">
                <a:solidFill>
                  <a:schemeClr val="bg1"/>
                </a:solidFill>
              </a:rPr>
              <a:t>[1995]</a:t>
            </a:r>
          </a:p>
        </p:txBody>
      </p:sp>
      <p:grpSp>
        <p:nvGrpSpPr>
          <p:cNvPr id="2" name="Skupina 49"/>
          <p:cNvGrpSpPr/>
          <p:nvPr/>
        </p:nvGrpSpPr>
        <p:grpSpPr>
          <a:xfrm>
            <a:off x="1676400" y="1935162"/>
            <a:ext cx="6224588" cy="3074988"/>
            <a:chOff x="1676400" y="1935162"/>
            <a:chExt cx="6224588" cy="3074988"/>
          </a:xfrm>
        </p:grpSpPr>
        <p:pic>
          <p:nvPicPr>
            <p:cNvPr id="11" name="Picture 4" descr="C:\Users\Jirka\projects\import\presentations\main\images\tree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3187700"/>
              <a:ext cx="966788" cy="1477963"/>
            </a:xfrm>
            <a:prstGeom prst="rect">
              <a:avLst/>
            </a:prstGeom>
            <a:noFill/>
          </p:spPr>
        </p:pic>
        <p:pic>
          <p:nvPicPr>
            <p:cNvPr id="12" name="Picture 3" descr="C:\Users\Jirka\projects\import\presentations\main\images\ground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76400" y="4559300"/>
              <a:ext cx="6040438" cy="450850"/>
            </a:xfrm>
            <a:prstGeom prst="rect">
              <a:avLst/>
            </a:prstGeom>
            <a:noFill/>
          </p:spPr>
        </p:pic>
        <p:pic>
          <p:nvPicPr>
            <p:cNvPr id="17" name="Picture 6" descr="C:\Users\Jirka\projects\import\presentations\main\images\sun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435725" y="1935162"/>
              <a:ext cx="996950" cy="941388"/>
            </a:xfrm>
            <a:prstGeom prst="rect">
              <a:avLst/>
            </a:prstGeom>
            <a:noFill/>
          </p:spPr>
        </p:pic>
        <p:cxnSp>
          <p:nvCxnSpPr>
            <p:cNvPr id="20" name="Přímá spojovací čára 19"/>
            <p:cNvCxnSpPr/>
            <p:nvPr/>
          </p:nvCxnSpPr>
          <p:spPr>
            <a:xfrm flipH="1">
              <a:off x="1676400" y="4552950"/>
              <a:ext cx="6040438" cy="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Přímá spojovací čára 25"/>
            <p:cNvCxnSpPr/>
            <p:nvPr/>
          </p:nvCxnSpPr>
          <p:spPr>
            <a:xfrm>
              <a:off x="1676400" y="2114550"/>
              <a:ext cx="0" cy="243840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61" name="Přímá spojovací šipka 60"/>
          <p:cNvCxnSpPr/>
          <p:nvPr/>
        </p:nvCxnSpPr>
        <p:spPr>
          <a:xfrm flipH="1">
            <a:off x="4724400" y="4075906"/>
            <a:ext cx="457200" cy="477044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ovací šipka 65"/>
          <p:cNvCxnSpPr/>
          <p:nvPr/>
        </p:nvCxnSpPr>
        <p:spPr>
          <a:xfrm flipH="1" flipV="1">
            <a:off x="1676400" y="3393281"/>
            <a:ext cx="609600" cy="254794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ovací šipka 69"/>
          <p:cNvCxnSpPr/>
          <p:nvPr/>
        </p:nvCxnSpPr>
        <p:spPr>
          <a:xfrm flipH="1">
            <a:off x="1676400" y="3790950"/>
            <a:ext cx="609600" cy="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ovací šipka 73"/>
          <p:cNvCxnSpPr/>
          <p:nvPr/>
        </p:nvCxnSpPr>
        <p:spPr>
          <a:xfrm>
            <a:off x="6774180" y="4202430"/>
            <a:ext cx="152400" cy="30480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ovací šipka 75"/>
          <p:cNvCxnSpPr/>
          <p:nvPr/>
        </p:nvCxnSpPr>
        <p:spPr>
          <a:xfrm>
            <a:off x="6248400" y="4202430"/>
            <a:ext cx="228600" cy="30480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ovací šipka 76"/>
          <p:cNvCxnSpPr/>
          <p:nvPr/>
        </p:nvCxnSpPr>
        <p:spPr>
          <a:xfrm>
            <a:off x="5791200" y="4095750"/>
            <a:ext cx="0" cy="41148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ovací šipka 77"/>
          <p:cNvCxnSpPr/>
          <p:nvPr/>
        </p:nvCxnSpPr>
        <p:spPr>
          <a:xfrm flipH="1">
            <a:off x="2895600" y="4202430"/>
            <a:ext cx="304800" cy="35052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ovací šipka 81"/>
          <p:cNvCxnSpPr/>
          <p:nvPr/>
        </p:nvCxnSpPr>
        <p:spPr>
          <a:xfrm flipH="1">
            <a:off x="6019800" y="4095750"/>
            <a:ext cx="152400" cy="41148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ovací šipka 83"/>
          <p:cNvCxnSpPr/>
          <p:nvPr/>
        </p:nvCxnSpPr>
        <p:spPr>
          <a:xfrm flipH="1">
            <a:off x="2514600" y="4147820"/>
            <a:ext cx="152400" cy="41148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ovací šipka 84"/>
          <p:cNvCxnSpPr/>
          <p:nvPr/>
        </p:nvCxnSpPr>
        <p:spPr>
          <a:xfrm flipH="1">
            <a:off x="4343400" y="4095750"/>
            <a:ext cx="381000" cy="41148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ovací šipka 86"/>
          <p:cNvCxnSpPr/>
          <p:nvPr/>
        </p:nvCxnSpPr>
        <p:spPr>
          <a:xfrm flipH="1">
            <a:off x="5181600" y="4075906"/>
            <a:ext cx="307975" cy="431324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Přímá spojovací šipka 88"/>
          <p:cNvCxnSpPr/>
          <p:nvPr/>
        </p:nvCxnSpPr>
        <p:spPr>
          <a:xfrm flipH="1">
            <a:off x="1676400" y="2724150"/>
            <a:ext cx="609600" cy="15240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Přímá spojovací šipka 90"/>
          <p:cNvCxnSpPr/>
          <p:nvPr/>
        </p:nvCxnSpPr>
        <p:spPr>
          <a:xfrm flipH="1" flipV="1">
            <a:off x="1676400" y="3111500"/>
            <a:ext cx="609600" cy="281781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šipka 36"/>
          <p:cNvCxnSpPr/>
          <p:nvPr/>
        </p:nvCxnSpPr>
        <p:spPr>
          <a:xfrm flipH="1" flipV="1">
            <a:off x="1676400" y="4248150"/>
            <a:ext cx="304800" cy="15240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aoblený obdélník 28"/>
          <p:cNvSpPr/>
          <p:nvPr/>
        </p:nvSpPr>
        <p:spPr>
          <a:xfrm>
            <a:off x="3200400" y="1085316"/>
            <a:ext cx="1524000" cy="68579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3451065" y="1063229"/>
            <a:ext cx="96853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photon</a:t>
            </a:r>
            <a:b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tracing</a:t>
            </a:r>
            <a:endParaRPr lang="cs-CZ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Zaoblený obdélník 30"/>
          <p:cNvSpPr/>
          <p:nvPr/>
        </p:nvSpPr>
        <p:spPr>
          <a:xfrm>
            <a:off x="5181600" y="1085316"/>
            <a:ext cx="1524000" cy="685799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5432265" y="1063229"/>
            <a:ext cx="96853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path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tracing</a:t>
            </a:r>
            <a:endParaRPr lang="cs-CZ" sz="2000" dirty="0">
              <a:solidFill>
                <a:schemeClr val="bg1"/>
              </a:solidFill>
            </a:endParaRPr>
          </a:p>
        </p:txBody>
      </p:sp>
      <p:cxnSp>
        <p:nvCxnSpPr>
          <p:cNvPr id="33" name="Přímá spojovací šipka 32"/>
          <p:cNvCxnSpPr>
            <a:stCxn id="29" idx="3"/>
            <a:endCxn id="31" idx="1"/>
          </p:cNvCxnSpPr>
          <p:nvPr/>
        </p:nvCxnSpPr>
        <p:spPr>
          <a:xfrm>
            <a:off x="4724400" y="1428216"/>
            <a:ext cx="4572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63900" y="2017712"/>
            <a:ext cx="1155700" cy="858838"/>
          </a:xfrm>
          <a:prstGeom prst="rect">
            <a:avLst/>
          </a:prstGeom>
          <a:noFill/>
        </p:spPr>
      </p:pic>
      <p:cxnSp>
        <p:nvCxnSpPr>
          <p:cNvPr id="35" name="Přímá spojovací šipka 34"/>
          <p:cNvCxnSpPr/>
          <p:nvPr/>
        </p:nvCxnSpPr>
        <p:spPr>
          <a:xfrm flipH="1">
            <a:off x="1676400" y="2571750"/>
            <a:ext cx="1774666" cy="6858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Zástupný symbol pro číslo snímku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Jirka\projects\import\presentations\main\images\jensen_histogram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676400" y="2734862"/>
            <a:ext cx="1289050" cy="1413993"/>
          </a:xfrm>
          <a:prstGeom prst="rect">
            <a:avLst/>
          </a:prstGeom>
          <a:noFill/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Jensen </a:t>
            </a:r>
            <a:r>
              <a:rPr lang="en-US" sz="2000" i="1" dirty="0" smtClean="0">
                <a:solidFill>
                  <a:schemeClr val="bg1"/>
                </a:solidFill>
              </a:rPr>
              <a:t>[1995]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3200400" y="1085316"/>
            <a:ext cx="1524000" cy="68579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451065" y="1063229"/>
            <a:ext cx="96853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photon</a:t>
            </a:r>
            <a:b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tracing</a:t>
            </a:r>
            <a:endParaRPr lang="cs-CZ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Zaoblený obdélník 23"/>
          <p:cNvSpPr/>
          <p:nvPr/>
        </p:nvSpPr>
        <p:spPr>
          <a:xfrm>
            <a:off x="5181600" y="1085316"/>
            <a:ext cx="1524000" cy="685799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5432265" y="1063229"/>
            <a:ext cx="96853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path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tracing</a:t>
            </a:r>
            <a:endParaRPr lang="cs-CZ" sz="2000" dirty="0">
              <a:solidFill>
                <a:schemeClr val="bg1"/>
              </a:solidFill>
            </a:endParaRPr>
          </a:p>
        </p:txBody>
      </p:sp>
      <p:grpSp>
        <p:nvGrpSpPr>
          <p:cNvPr id="2" name="Skupina 49"/>
          <p:cNvGrpSpPr/>
          <p:nvPr/>
        </p:nvGrpSpPr>
        <p:grpSpPr>
          <a:xfrm>
            <a:off x="1676400" y="1935162"/>
            <a:ext cx="6224588" cy="3074988"/>
            <a:chOff x="1676400" y="1935162"/>
            <a:chExt cx="6224588" cy="3074988"/>
          </a:xfrm>
        </p:grpSpPr>
        <p:pic>
          <p:nvPicPr>
            <p:cNvPr id="11" name="Picture 4" descr="C:\Users\Jirka\projects\import\presentations\main\images\tre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934200" y="3187700"/>
              <a:ext cx="966788" cy="1477963"/>
            </a:xfrm>
            <a:prstGeom prst="rect">
              <a:avLst/>
            </a:prstGeom>
            <a:noFill/>
          </p:spPr>
        </p:pic>
        <p:pic>
          <p:nvPicPr>
            <p:cNvPr id="12" name="Picture 3" descr="C:\Users\Jirka\projects\import\presentations\main\images\ground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76400" y="4559300"/>
              <a:ext cx="6040438" cy="450850"/>
            </a:xfrm>
            <a:prstGeom prst="rect">
              <a:avLst/>
            </a:prstGeom>
            <a:noFill/>
          </p:spPr>
        </p:pic>
        <p:pic>
          <p:nvPicPr>
            <p:cNvPr id="17" name="Picture 6" descr="C:\Users\Jirka\projects\import\presentations\main\images\sun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435725" y="1935162"/>
              <a:ext cx="996950" cy="941388"/>
            </a:xfrm>
            <a:prstGeom prst="rect">
              <a:avLst/>
            </a:prstGeom>
            <a:noFill/>
          </p:spPr>
        </p:pic>
        <p:cxnSp>
          <p:nvCxnSpPr>
            <p:cNvPr id="20" name="Přímá spojovací čára 19"/>
            <p:cNvCxnSpPr/>
            <p:nvPr/>
          </p:nvCxnSpPr>
          <p:spPr>
            <a:xfrm flipH="1">
              <a:off x="1676400" y="4552950"/>
              <a:ext cx="6040438" cy="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Přímá spojovací čára 25"/>
            <p:cNvCxnSpPr/>
            <p:nvPr/>
          </p:nvCxnSpPr>
          <p:spPr>
            <a:xfrm>
              <a:off x="1676400" y="2114550"/>
              <a:ext cx="0" cy="243840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72" name="Přímá spojovací šipka 71"/>
          <p:cNvCxnSpPr/>
          <p:nvPr/>
        </p:nvCxnSpPr>
        <p:spPr>
          <a:xfrm flipH="1" flipV="1">
            <a:off x="1676400" y="4248150"/>
            <a:ext cx="304800" cy="15240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ovací šipka 73"/>
          <p:cNvCxnSpPr/>
          <p:nvPr/>
        </p:nvCxnSpPr>
        <p:spPr>
          <a:xfrm>
            <a:off x="6774180" y="4202430"/>
            <a:ext cx="152400" cy="30480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ovací šipka 75"/>
          <p:cNvCxnSpPr/>
          <p:nvPr/>
        </p:nvCxnSpPr>
        <p:spPr>
          <a:xfrm>
            <a:off x="6248400" y="4202430"/>
            <a:ext cx="228600" cy="30480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ovací šipka 76"/>
          <p:cNvCxnSpPr/>
          <p:nvPr/>
        </p:nvCxnSpPr>
        <p:spPr>
          <a:xfrm>
            <a:off x="5791200" y="4095750"/>
            <a:ext cx="0" cy="41148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ovací šipka 77"/>
          <p:cNvCxnSpPr/>
          <p:nvPr/>
        </p:nvCxnSpPr>
        <p:spPr>
          <a:xfrm flipH="1">
            <a:off x="2895600" y="4202430"/>
            <a:ext cx="304800" cy="35052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ovací šipka 81"/>
          <p:cNvCxnSpPr/>
          <p:nvPr/>
        </p:nvCxnSpPr>
        <p:spPr>
          <a:xfrm flipH="1">
            <a:off x="6019800" y="4095750"/>
            <a:ext cx="152400" cy="41148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ovací šipka 83"/>
          <p:cNvCxnSpPr/>
          <p:nvPr/>
        </p:nvCxnSpPr>
        <p:spPr>
          <a:xfrm flipH="1">
            <a:off x="2514600" y="4147820"/>
            <a:ext cx="152400" cy="41148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ovací šipka 84"/>
          <p:cNvCxnSpPr/>
          <p:nvPr/>
        </p:nvCxnSpPr>
        <p:spPr>
          <a:xfrm flipH="1">
            <a:off x="4343400" y="4095750"/>
            <a:ext cx="381000" cy="41148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ovací šipka 86"/>
          <p:cNvCxnSpPr/>
          <p:nvPr/>
        </p:nvCxnSpPr>
        <p:spPr>
          <a:xfrm flipH="1">
            <a:off x="5181600" y="4075906"/>
            <a:ext cx="307975" cy="431324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>
            <a:stCxn id="14" idx="3"/>
            <a:endCxn id="24" idx="1"/>
          </p:cNvCxnSpPr>
          <p:nvPr/>
        </p:nvCxnSpPr>
        <p:spPr>
          <a:xfrm>
            <a:off x="4724400" y="1428216"/>
            <a:ext cx="4572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99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63900" y="2017712"/>
            <a:ext cx="1155700" cy="858838"/>
          </a:xfrm>
          <a:prstGeom prst="rect">
            <a:avLst/>
          </a:prstGeom>
          <a:noFill/>
        </p:spPr>
      </p:pic>
      <p:cxnSp>
        <p:nvCxnSpPr>
          <p:cNvPr id="38" name="Přímá spojovací šipka 37"/>
          <p:cNvCxnSpPr/>
          <p:nvPr/>
        </p:nvCxnSpPr>
        <p:spPr>
          <a:xfrm flipH="1">
            <a:off x="1676400" y="2571750"/>
            <a:ext cx="1774666" cy="6858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ovací šipka 68"/>
          <p:cNvCxnSpPr/>
          <p:nvPr/>
        </p:nvCxnSpPr>
        <p:spPr>
          <a:xfrm flipH="1">
            <a:off x="4724400" y="4075906"/>
            <a:ext cx="457200" cy="477044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ovací šipka 70"/>
          <p:cNvCxnSpPr/>
          <p:nvPr/>
        </p:nvCxnSpPr>
        <p:spPr>
          <a:xfrm flipH="1" flipV="1">
            <a:off x="1676400" y="3393281"/>
            <a:ext cx="1524000" cy="62626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ovací šipka 72"/>
          <p:cNvCxnSpPr/>
          <p:nvPr/>
        </p:nvCxnSpPr>
        <p:spPr>
          <a:xfrm flipH="1">
            <a:off x="1676400" y="3790950"/>
            <a:ext cx="838200" cy="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ovací šipka 74"/>
          <p:cNvCxnSpPr/>
          <p:nvPr/>
        </p:nvCxnSpPr>
        <p:spPr>
          <a:xfrm flipH="1">
            <a:off x="1676400" y="2571750"/>
            <a:ext cx="1066800" cy="3048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ovací šipka 78"/>
          <p:cNvCxnSpPr/>
          <p:nvPr/>
        </p:nvCxnSpPr>
        <p:spPr>
          <a:xfrm flipH="1" flipV="1">
            <a:off x="1676400" y="3111501"/>
            <a:ext cx="1524000" cy="67944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C:\Users\Jirka\projects\import\presentations\main\images\propto_li_yellow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24200" y="2931827"/>
            <a:ext cx="1600200" cy="582898"/>
          </a:xfrm>
          <a:prstGeom prst="rect">
            <a:avLst/>
          </a:prstGeom>
          <a:noFill/>
        </p:spPr>
      </p:pic>
      <p:sp>
        <p:nvSpPr>
          <p:cNvPr id="88" name="Zástupný symbol pro číslo snímku 8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Jirka\projects\import\presentations\main\images\jensen_histogram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676400" y="2734862"/>
            <a:ext cx="1289050" cy="1413993"/>
          </a:xfrm>
          <a:prstGeom prst="rect">
            <a:avLst/>
          </a:prstGeom>
          <a:noFill/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Jensen </a:t>
            </a:r>
            <a:r>
              <a:rPr lang="en-US" sz="2000" i="1" dirty="0" smtClean="0">
                <a:solidFill>
                  <a:schemeClr val="bg1"/>
                </a:solidFill>
              </a:rPr>
              <a:t>[1995]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3200400" y="1085316"/>
            <a:ext cx="1524000" cy="68579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451065" y="1063229"/>
            <a:ext cx="96853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photon</a:t>
            </a:r>
            <a:b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tracing</a:t>
            </a:r>
            <a:endParaRPr lang="cs-CZ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Zaoblený obdélník 23"/>
          <p:cNvSpPr/>
          <p:nvPr/>
        </p:nvSpPr>
        <p:spPr>
          <a:xfrm>
            <a:off x="5181600" y="1085316"/>
            <a:ext cx="1524000" cy="685799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5432265" y="1063229"/>
            <a:ext cx="96853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path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tracing</a:t>
            </a:r>
            <a:endParaRPr lang="cs-CZ" sz="2000" dirty="0">
              <a:solidFill>
                <a:schemeClr val="bg1"/>
              </a:solidFill>
            </a:endParaRPr>
          </a:p>
        </p:txBody>
      </p:sp>
      <p:grpSp>
        <p:nvGrpSpPr>
          <p:cNvPr id="2" name="Skupina 49"/>
          <p:cNvGrpSpPr/>
          <p:nvPr/>
        </p:nvGrpSpPr>
        <p:grpSpPr>
          <a:xfrm>
            <a:off x="1676400" y="1935162"/>
            <a:ext cx="6224588" cy="3074988"/>
            <a:chOff x="1676400" y="1935162"/>
            <a:chExt cx="6224588" cy="3074988"/>
          </a:xfrm>
        </p:grpSpPr>
        <p:pic>
          <p:nvPicPr>
            <p:cNvPr id="11" name="Picture 4" descr="C:\Users\Jirka\projects\import\presentations\main\images\tre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934200" y="3187700"/>
              <a:ext cx="966788" cy="1477963"/>
            </a:xfrm>
            <a:prstGeom prst="rect">
              <a:avLst/>
            </a:prstGeom>
            <a:noFill/>
          </p:spPr>
        </p:pic>
        <p:pic>
          <p:nvPicPr>
            <p:cNvPr id="12" name="Picture 3" descr="C:\Users\Jirka\projects\import\presentations\main\images\ground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76400" y="4559300"/>
              <a:ext cx="6040438" cy="450850"/>
            </a:xfrm>
            <a:prstGeom prst="rect">
              <a:avLst/>
            </a:prstGeom>
            <a:noFill/>
          </p:spPr>
        </p:pic>
        <p:pic>
          <p:nvPicPr>
            <p:cNvPr id="17" name="Picture 6" descr="C:\Users\Jirka\projects\import\presentations\main\images\sun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435725" y="1935162"/>
              <a:ext cx="996950" cy="941388"/>
            </a:xfrm>
            <a:prstGeom prst="rect">
              <a:avLst/>
            </a:prstGeom>
            <a:noFill/>
          </p:spPr>
        </p:pic>
        <p:cxnSp>
          <p:nvCxnSpPr>
            <p:cNvPr id="20" name="Přímá spojovací čára 19"/>
            <p:cNvCxnSpPr/>
            <p:nvPr/>
          </p:nvCxnSpPr>
          <p:spPr>
            <a:xfrm flipH="1">
              <a:off x="1676400" y="4552950"/>
              <a:ext cx="6040438" cy="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Přímá spojovací čára 25"/>
            <p:cNvCxnSpPr/>
            <p:nvPr/>
          </p:nvCxnSpPr>
          <p:spPr>
            <a:xfrm>
              <a:off x="1676400" y="2114550"/>
              <a:ext cx="0" cy="243840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72" name="Přímá spojovací šipka 71"/>
          <p:cNvCxnSpPr/>
          <p:nvPr/>
        </p:nvCxnSpPr>
        <p:spPr>
          <a:xfrm flipH="1" flipV="1">
            <a:off x="1676400" y="4248150"/>
            <a:ext cx="304800" cy="15240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ovací šipka 73"/>
          <p:cNvCxnSpPr/>
          <p:nvPr/>
        </p:nvCxnSpPr>
        <p:spPr>
          <a:xfrm>
            <a:off x="6774180" y="4202430"/>
            <a:ext cx="152400" cy="30480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ovací šipka 75"/>
          <p:cNvCxnSpPr/>
          <p:nvPr/>
        </p:nvCxnSpPr>
        <p:spPr>
          <a:xfrm>
            <a:off x="6248400" y="4202430"/>
            <a:ext cx="228600" cy="30480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ovací šipka 76"/>
          <p:cNvCxnSpPr/>
          <p:nvPr/>
        </p:nvCxnSpPr>
        <p:spPr>
          <a:xfrm>
            <a:off x="5791200" y="4095750"/>
            <a:ext cx="0" cy="41148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ovací šipka 77"/>
          <p:cNvCxnSpPr/>
          <p:nvPr/>
        </p:nvCxnSpPr>
        <p:spPr>
          <a:xfrm flipH="1">
            <a:off x="2895600" y="4202430"/>
            <a:ext cx="304800" cy="35052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ovací šipka 81"/>
          <p:cNvCxnSpPr/>
          <p:nvPr/>
        </p:nvCxnSpPr>
        <p:spPr>
          <a:xfrm flipH="1">
            <a:off x="6019800" y="4095750"/>
            <a:ext cx="152400" cy="41148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ovací šipka 83"/>
          <p:cNvCxnSpPr/>
          <p:nvPr/>
        </p:nvCxnSpPr>
        <p:spPr>
          <a:xfrm flipH="1">
            <a:off x="2514600" y="4147820"/>
            <a:ext cx="152400" cy="41148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ovací šipka 84"/>
          <p:cNvCxnSpPr/>
          <p:nvPr/>
        </p:nvCxnSpPr>
        <p:spPr>
          <a:xfrm flipH="1">
            <a:off x="4343400" y="4095750"/>
            <a:ext cx="381000" cy="41148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ovací šipka 86"/>
          <p:cNvCxnSpPr/>
          <p:nvPr/>
        </p:nvCxnSpPr>
        <p:spPr>
          <a:xfrm flipH="1">
            <a:off x="5181600" y="4075906"/>
            <a:ext cx="307975" cy="431324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>
            <a:stCxn id="14" idx="3"/>
            <a:endCxn id="24" idx="1"/>
          </p:cNvCxnSpPr>
          <p:nvPr/>
        </p:nvCxnSpPr>
        <p:spPr>
          <a:xfrm>
            <a:off x="4724400" y="1428216"/>
            <a:ext cx="4572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99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63900" y="2017712"/>
            <a:ext cx="1155700" cy="858838"/>
          </a:xfrm>
          <a:prstGeom prst="rect">
            <a:avLst/>
          </a:prstGeom>
          <a:noFill/>
        </p:spPr>
      </p:pic>
      <p:cxnSp>
        <p:nvCxnSpPr>
          <p:cNvPr id="38" name="Přímá spojovací šipka 37"/>
          <p:cNvCxnSpPr/>
          <p:nvPr/>
        </p:nvCxnSpPr>
        <p:spPr>
          <a:xfrm flipH="1">
            <a:off x="1676400" y="2571750"/>
            <a:ext cx="1774666" cy="6858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ovací šipka 68"/>
          <p:cNvCxnSpPr/>
          <p:nvPr/>
        </p:nvCxnSpPr>
        <p:spPr>
          <a:xfrm flipH="1">
            <a:off x="4724400" y="4075906"/>
            <a:ext cx="457200" cy="477044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ovací šipka 31"/>
          <p:cNvCxnSpPr/>
          <p:nvPr/>
        </p:nvCxnSpPr>
        <p:spPr>
          <a:xfrm>
            <a:off x="1676400" y="3257550"/>
            <a:ext cx="2586318" cy="1297439"/>
          </a:xfrm>
          <a:prstGeom prst="straightConnector1">
            <a:avLst/>
          </a:prstGeom>
          <a:ln>
            <a:solidFill>
              <a:schemeClr val="bg1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6" descr="C:\Users\Jirka\projects\import\presentations\main\images\propto_li_yellow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24200" y="2931827"/>
            <a:ext cx="1600200" cy="582898"/>
          </a:xfrm>
          <a:prstGeom prst="rect">
            <a:avLst/>
          </a:prstGeom>
          <a:noFill/>
        </p:spPr>
      </p:pic>
      <p:sp>
        <p:nvSpPr>
          <p:cNvPr id="39" name="Zástupný symbol pro číslo snímku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Jirka\projects\import\presentations\main\images\jensen_histogram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676400" y="2734862"/>
            <a:ext cx="1289050" cy="1413993"/>
          </a:xfrm>
          <a:prstGeom prst="rect">
            <a:avLst/>
          </a:prstGeom>
          <a:noFill/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Jensen </a:t>
            </a:r>
            <a:r>
              <a:rPr lang="en-US" sz="2000" i="1" dirty="0" smtClean="0">
                <a:solidFill>
                  <a:schemeClr val="bg1"/>
                </a:solidFill>
              </a:rPr>
              <a:t>[1995]</a:t>
            </a:r>
          </a:p>
        </p:txBody>
      </p:sp>
      <p:grpSp>
        <p:nvGrpSpPr>
          <p:cNvPr id="2" name="Skupina 49"/>
          <p:cNvGrpSpPr/>
          <p:nvPr/>
        </p:nvGrpSpPr>
        <p:grpSpPr>
          <a:xfrm>
            <a:off x="1676400" y="1935162"/>
            <a:ext cx="6224588" cy="3074988"/>
            <a:chOff x="1676400" y="1935162"/>
            <a:chExt cx="6224588" cy="3074988"/>
          </a:xfrm>
        </p:grpSpPr>
        <p:pic>
          <p:nvPicPr>
            <p:cNvPr id="11" name="Picture 4" descr="C:\Users\Jirka\projects\import\presentations\main\images\tre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934200" y="3187700"/>
              <a:ext cx="966788" cy="1477963"/>
            </a:xfrm>
            <a:prstGeom prst="rect">
              <a:avLst/>
            </a:prstGeom>
            <a:noFill/>
          </p:spPr>
        </p:pic>
        <p:pic>
          <p:nvPicPr>
            <p:cNvPr id="12" name="Picture 3" descr="C:\Users\Jirka\projects\import\presentations\main\images\ground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76400" y="4559300"/>
              <a:ext cx="6040438" cy="450850"/>
            </a:xfrm>
            <a:prstGeom prst="rect">
              <a:avLst/>
            </a:prstGeom>
            <a:noFill/>
          </p:spPr>
        </p:pic>
        <p:pic>
          <p:nvPicPr>
            <p:cNvPr id="17" name="Picture 6" descr="C:\Users\Jirka\projects\import\presentations\main\images\sun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435725" y="1935162"/>
              <a:ext cx="996950" cy="941388"/>
            </a:xfrm>
            <a:prstGeom prst="rect">
              <a:avLst/>
            </a:prstGeom>
            <a:noFill/>
          </p:spPr>
        </p:pic>
        <p:cxnSp>
          <p:nvCxnSpPr>
            <p:cNvPr id="20" name="Přímá spojovací čára 19"/>
            <p:cNvCxnSpPr/>
            <p:nvPr/>
          </p:nvCxnSpPr>
          <p:spPr>
            <a:xfrm flipH="1">
              <a:off x="1676400" y="4552950"/>
              <a:ext cx="6040438" cy="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Přímá spojovací čára 25"/>
            <p:cNvCxnSpPr/>
            <p:nvPr/>
          </p:nvCxnSpPr>
          <p:spPr>
            <a:xfrm>
              <a:off x="1676400" y="2114550"/>
              <a:ext cx="0" cy="243840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72" name="Přímá spojovací šipka 71"/>
          <p:cNvCxnSpPr/>
          <p:nvPr/>
        </p:nvCxnSpPr>
        <p:spPr>
          <a:xfrm flipH="1" flipV="1">
            <a:off x="1676400" y="4248150"/>
            <a:ext cx="304800" cy="15240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ovací šipka 73"/>
          <p:cNvCxnSpPr/>
          <p:nvPr/>
        </p:nvCxnSpPr>
        <p:spPr>
          <a:xfrm>
            <a:off x="6774180" y="4202430"/>
            <a:ext cx="152400" cy="30480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ovací šipka 75"/>
          <p:cNvCxnSpPr/>
          <p:nvPr/>
        </p:nvCxnSpPr>
        <p:spPr>
          <a:xfrm>
            <a:off x="6248400" y="4202430"/>
            <a:ext cx="228600" cy="30480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ovací šipka 76"/>
          <p:cNvCxnSpPr/>
          <p:nvPr/>
        </p:nvCxnSpPr>
        <p:spPr>
          <a:xfrm>
            <a:off x="5791200" y="4095750"/>
            <a:ext cx="0" cy="41148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ovací šipka 77"/>
          <p:cNvCxnSpPr/>
          <p:nvPr/>
        </p:nvCxnSpPr>
        <p:spPr>
          <a:xfrm flipH="1">
            <a:off x="2895600" y="4202430"/>
            <a:ext cx="304800" cy="35052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ovací šipka 81"/>
          <p:cNvCxnSpPr/>
          <p:nvPr/>
        </p:nvCxnSpPr>
        <p:spPr>
          <a:xfrm flipH="1">
            <a:off x="6019800" y="4095750"/>
            <a:ext cx="152400" cy="41148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ovací šipka 83"/>
          <p:cNvCxnSpPr/>
          <p:nvPr/>
        </p:nvCxnSpPr>
        <p:spPr>
          <a:xfrm flipH="1">
            <a:off x="2514600" y="4147820"/>
            <a:ext cx="152400" cy="41148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ovací šipka 84"/>
          <p:cNvCxnSpPr/>
          <p:nvPr/>
        </p:nvCxnSpPr>
        <p:spPr>
          <a:xfrm flipH="1">
            <a:off x="4343400" y="4095750"/>
            <a:ext cx="381000" cy="41148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ovací šipka 86"/>
          <p:cNvCxnSpPr/>
          <p:nvPr/>
        </p:nvCxnSpPr>
        <p:spPr>
          <a:xfrm flipH="1">
            <a:off x="5181600" y="4075906"/>
            <a:ext cx="307975" cy="431324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99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63900" y="2017712"/>
            <a:ext cx="1155700" cy="858838"/>
          </a:xfrm>
          <a:prstGeom prst="rect">
            <a:avLst/>
          </a:prstGeom>
          <a:noFill/>
        </p:spPr>
      </p:pic>
      <p:cxnSp>
        <p:nvCxnSpPr>
          <p:cNvPr id="38" name="Přímá spojovací šipka 37"/>
          <p:cNvCxnSpPr/>
          <p:nvPr/>
        </p:nvCxnSpPr>
        <p:spPr>
          <a:xfrm flipH="1">
            <a:off x="1676400" y="2571750"/>
            <a:ext cx="1774666" cy="6858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ovací šipka 68"/>
          <p:cNvCxnSpPr/>
          <p:nvPr/>
        </p:nvCxnSpPr>
        <p:spPr>
          <a:xfrm flipH="1">
            <a:off x="4724400" y="4075906"/>
            <a:ext cx="457200" cy="477044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ovací šipka 31"/>
          <p:cNvCxnSpPr/>
          <p:nvPr/>
        </p:nvCxnSpPr>
        <p:spPr>
          <a:xfrm>
            <a:off x="1676400" y="3257550"/>
            <a:ext cx="2586318" cy="1297439"/>
          </a:xfrm>
          <a:prstGeom prst="straightConnector1">
            <a:avLst/>
          </a:prstGeom>
          <a:ln>
            <a:solidFill>
              <a:schemeClr val="bg1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6" descr="C:\Users\Jirka\projects\import\presentations\main\images\propto_li_yellow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24200" y="2931827"/>
            <a:ext cx="1600200" cy="582898"/>
          </a:xfrm>
          <a:prstGeom prst="rect">
            <a:avLst/>
          </a:prstGeom>
          <a:noFill/>
        </p:spPr>
      </p:pic>
      <p:sp>
        <p:nvSpPr>
          <p:cNvPr id="39" name="Zástupný symbol pro číslo snímku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16</a:t>
            </a:fld>
            <a:endParaRPr lang="en-US"/>
          </a:p>
        </p:txBody>
      </p:sp>
      <p:cxnSp>
        <p:nvCxnSpPr>
          <p:cNvPr id="34" name="Přímá spojovací čára 33"/>
          <p:cNvCxnSpPr/>
          <p:nvPr/>
        </p:nvCxnSpPr>
        <p:spPr>
          <a:xfrm flipH="1">
            <a:off x="2017986" y="1040524"/>
            <a:ext cx="4193628" cy="100899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39"/>
          <p:cNvCxnSpPr/>
          <p:nvPr/>
        </p:nvCxnSpPr>
        <p:spPr>
          <a:xfrm flipH="1">
            <a:off x="8056179" y="2371241"/>
            <a:ext cx="901841" cy="25633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bdélník 28"/>
          <p:cNvSpPr/>
          <p:nvPr/>
        </p:nvSpPr>
        <p:spPr>
          <a:xfrm>
            <a:off x="6211613" y="1024760"/>
            <a:ext cx="2727435" cy="134648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Jensen </a:t>
            </a:r>
            <a:r>
              <a:rPr lang="en-US" sz="2000" i="1" dirty="0" smtClean="0">
                <a:solidFill>
                  <a:schemeClr val="bg1"/>
                </a:solidFill>
              </a:rPr>
              <a:t>[1995]</a:t>
            </a:r>
          </a:p>
        </p:txBody>
      </p:sp>
      <p:sp>
        <p:nvSpPr>
          <p:cNvPr id="39" name="Zástupný symbol pro číslo snímku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60" name="Skupina 59"/>
          <p:cNvGrpSpPr/>
          <p:nvPr/>
        </p:nvGrpSpPr>
        <p:grpSpPr>
          <a:xfrm>
            <a:off x="6369424" y="1084531"/>
            <a:ext cx="2393576" cy="1182419"/>
            <a:chOff x="6369424" y="1084531"/>
            <a:chExt cx="2393576" cy="1182419"/>
          </a:xfrm>
        </p:grpSpPr>
        <p:pic>
          <p:nvPicPr>
            <p:cNvPr id="31" name="Picture 4" descr="C:\Users\Jirka\projects\import\presentations\main\images\jensen_histogram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6369472" y="1392038"/>
              <a:ext cx="495676" cy="543720"/>
            </a:xfrm>
            <a:prstGeom prst="rect">
              <a:avLst/>
            </a:prstGeom>
            <a:noFill/>
          </p:spPr>
        </p:pic>
        <p:grpSp>
          <p:nvGrpSpPr>
            <p:cNvPr id="33" name="Skupina 49"/>
            <p:cNvGrpSpPr/>
            <p:nvPr/>
          </p:nvGrpSpPr>
          <p:grpSpPr>
            <a:xfrm>
              <a:off x="6369472" y="1084531"/>
              <a:ext cx="2393528" cy="1182419"/>
              <a:chOff x="1676400" y="1935162"/>
              <a:chExt cx="6224588" cy="3074988"/>
            </a:xfrm>
          </p:grpSpPr>
          <p:pic>
            <p:nvPicPr>
              <p:cNvPr id="34" name="Picture 4" descr="C:\Users\Jirka\projects\import\presentations\main\images\tree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934200" y="3187700"/>
                <a:ext cx="966788" cy="1477963"/>
              </a:xfrm>
              <a:prstGeom prst="rect">
                <a:avLst/>
              </a:prstGeom>
              <a:noFill/>
            </p:spPr>
          </p:pic>
          <p:pic>
            <p:nvPicPr>
              <p:cNvPr id="36" name="Picture 3" descr="C:\Users\Jirka\projects\import\presentations\main\images\ground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76400" y="4559300"/>
                <a:ext cx="6040438" cy="450850"/>
              </a:xfrm>
              <a:prstGeom prst="rect">
                <a:avLst/>
              </a:prstGeom>
              <a:noFill/>
            </p:spPr>
          </p:pic>
          <p:pic>
            <p:nvPicPr>
              <p:cNvPr id="40" name="Picture 6" descr="C:\Users\Jirka\projects\import\presentations\main\images\sun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435725" y="1935162"/>
                <a:ext cx="996950" cy="941388"/>
              </a:xfrm>
              <a:prstGeom prst="rect">
                <a:avLst/>
              </a:prstGeom>
              <a:noFill/>
            </p:spPr>
          </p:pic>
          <p:cxnSp>
            <p:nvCxnSpPr>
              <p:cNvPr id="41" name="Přímá spojovací čára 40"/>
              <p:cNvCxnSpPr/>
              <p:nvPr/>
            </p:nvCxnSpPr>
            <p:spPr>
              <a:xfrm flipH="1">
                <a:off x="1676400" y="4552950"/>
                <a:ext cx="6040438" cy="0"/>
              </a:xfrm>
              <a:prstGeom prst="line">
                <a:avLst/>
              </a:prstGeom>
              <a:ln w="254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2" name="Přímá spojovací čára 41"/>
              <p:cNvCxnSpPr/>
              <p:nvPr/>
            </p:nvCxnSpPr>
            <p:spPr>
              <a:xfrm>
                <a:off x="1676400" y="2114550"/>
                <a:ext cx="0" cy="2438400"/>
              </a:xfrm>
              <a:prstGeom prst="line">
                <a:avLst/>
              </a:prstGeom>
              <a:ln w="254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43" name="Přímá spojovací šipka 42"/>
            <p:cNvCxnSpPr/>
            <p:nvPr/>
          </p:nvCxnSpPr>
          <p:spPr>
            <a:xfrm flipH="1" flipV="1">
              <a:off x="6369472" y="1973940"/>
              <a:ext cx="117204" cy="58602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ovací šipka 43"/>
            <p:cNvCxnSpPr/>
            <p:nvPr/>
          </p:nvCxnSpPr>
          <p:spPr>
            <a:xfrm>
              <a:off x="8329711" y="1956359"/>
              <a:ext cx="58602" cy="117204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ovací šipka 44"/>
            <p:cNvCxnSpPr/>
            <p:nvPr/>
          </p:nvCxnSpPr>
          <p:spPr>
            <a:xfrm>
              <a:off x="8127534" y="1956359"/>
              <a:ext cx="87903" cy="117204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ovací šipka 45"/>
            <p:cNvCxnSpPr/>
            <p:nvPr/>
          </p:nvCxnSpPr>
          <p:spPr>
            <a:xfrm>
              <a:off x="7951728" y="1915338"/>
              <a:ext cx="0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ovací šipka 46"/>
            <p:cNvCxnSpPr/>
            <p:nvPr/>
          </p:nvCxnSpPr>
          <p:spPr>
            <a:xfrm flipH="1">
              <a:off x="6838288" y="1956359"/>
              <a:ext cx="117204" cy="134785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ovací šipka 47"/>
            <p:cNvCxnSpPr/>
            <p:nvPr/>
          </p:nvCxnSpPr>
          <p:spPr>
            <a:xfrm flipH="1">
              <a:off x="8039631" y="1915338"/>
              <a:ext cx="58602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Přímá spojovací šipka 48"/>
            <p:cNvCxnSpPr/>
            <p:nvPr/>
          </p:nvCxnSpPr>
          <p:spPr>
            <a:xfrm flipH="1">
              <a:off x="6691783" y="1935360"/>
              <a:ext cx="58602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ovací šipka 49"/>
            <p:cNvCxnSpPr/>
            <p:nvPr/>
          </p:nvCxnSpPr>
          <p:spPr>
            <a:xfrm flipH="1">
              <a:off x="7395008" y="1915338"/>
              <a:ext cx="146505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Přímá spojovací šipka 50"/>
            <p:cNvCxnSpPr/>
            <p:nvPr/>
          </p:nvCxnSpPr>
          <p:spPr>
            <a:xfrm flipH="1">
              <a:off x="7717319" y="1907707"/>
              <a:ext cx="118425" cy="16585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3" descr="C:\Users\Jirka\projects\import\presentations\main\images\camera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023201" y="1084531"/>
              <a:ext cx="444399" cy="330247"/>
            </a:xfrm>
            <a:prstGeom prst="rect">
              <a:avLst/>
            </a:prstGeom>
            <a:noFill/>
          </p:spPr>
        </p:pic>
        <p:cxnSp>
          <p:nvCxnSpPr>
            <p:cNvPr id="53" name="Přímá spojovací šipka 52"/>
            <p:cNvCxnSpPr/>
            <p:nvPr/>
          </p:nvCxnSpPr>
          <p:spPr>
            <a:xfrm flipH="1">
              <a:off x="6369472" y="1329317"/>
              <a:ext cx="682409" cy="26370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ovací šipka 53"/>
            <p:cNvCxnSpPr/>
            <p:nvPr/>
          </p:nvCxnSpPr>
          <p:spPr>
            <a:xfrm flipH="1">
              <a:off x="7541513" y="1907707"/>
              <a:ext cx="175806" cy="183437"/>
            </a:xfrm>
            <a:prstGeom prst="straightConnector1">
              <a:avLst/>
            </a:prstGeom>
            <a:ln>
              <a:solidFill>
                <a:srgbClr val="F7941E">
                  <a:alpha val="14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Přímá spojovací šipka 54"/>
            <p:cNvCxnSpPr/>
            <p:nvPr/>
          </p:nvCxnSpPr>
          <p:spPr>
            <a:xfrm>
              <a:off x="6369424" y="1603561"/>
              <a:ext cx="945776" cy="472889"/>
            </a:xfrm>
            <a:prstGeom prst="straightConnector1">
              <a:avLst/>
            </a:prstGeom>
            <a:ln>
              <a:solidFill>
                <a:schemeClr val="bg1"/>
              </a:solidFill>
              <a:prstDash val="soli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Obdélník 26"/>
          <p:cNvSpPr/>
          <p:nvPr/>
        </p:nvSpPr>
        <p:spPr>
          <a:xfrm>
            <a:off x="6211613" y="1024760"/>
            <a:ext cx="2727435" cy="1346482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0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4559300"/>
            <a:ext cx="6040438" cy="450850"/>
          </a:xfrm>
          <a:prstGeom prst="rect">
            <a:avLst/>
          </a:prstGeom>
          <a:noFill/>
        </p:spPr>
      </p:pic>
      <p:cxnSp>
        <p:nvCxnSpPr>
          <p:cNvPr id="42" name="Přímá spojovací čára 41"/>
          <p:cNvCxnSpPr/>
          <p:nvPr/>
        </p:nvCxnSpPr>
        <p:spPr>
          <a:xfrm flipH="1">
            <a:off x="838200" y="4552950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8" name="Přímá spojovací šipka 47"/>
          <p:cNvCxnSpPr/>
          <p:nvPr/>
        </p:nvCxnSpPr>
        <p:spPr>
          <a:xfrm flipH="1">
            <a:off x="3962400" y="1857829"/>
            <a:ext cx="1146629" cy="267210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ovací šipka 48"/>
          <p:cNvCxnSpPr/>
          <p:nvPr/>
        </p:nvCxnSpPr>
        <p:spPr>
          <a:xfrm flipH="1">
            <a:off x="2057400" y="1785257"/>
            <a:ext cx="1672771" cy="2744675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ovací šipka 49"/>
          <p:cNvCxnSpPr/>
          <p:nvPr/>
        </p:nvCxnSpPr>
        <p:spPr>
          <a:xfrm>
            <a:off x="990600" y="3714750"/>
            <a:ext cx="1676400" cy="8151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ovací šipka 50"/>
          <p:cNvCxnSpPr/>
          <p:nvPr/>
        </p:nvCxnSpPr>
        <p:spPr>
          <a:xfrm flipH="1">
            <a:off x="4724400" y="1712686"/>
            <a:ext cx="457200" cy="2817246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ovací šipka 59"/>
          <p:cNvCxnSpPr/>
          <p:nvPr/>
        </p:nvCxnSpPr>
        <p:spPr>
          <a:xfrm>
            <a:off x="1676400" y="2647950"/>
            <a:ext cx="1295400" cy="18819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ovací šipka 62"/>
          <p:cNvCxnSpPr/>
          <p:nvPr/>
        </p:nvCxnSpPr>
        <p:spPr>
          <a:xfrm flipH="1">
            <a:off x="4333694" y="3714750"/>
            <a:ext cx="2067106" cy="8151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ovací šipka 65"/>
          <p:cNvCxnSpPr/>
          <p:nvPr/>
        </p:nvCxnSpPr>
        <p:spPr>
          <a:xfrm flipH="1">
            <a:off x="3352802" y="4095750"/>
            <a:ext cx="2285998" cy="4341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ovací šipka 32"/>
          <p:cNvCxnSpPr/>
          <p:nvPr/>
        </p:nvCxnSpPr>
        <p:spPr>
          <a:xfrm>
            <a:off x="0" y="3181350"/>
            <a:ext cx="1371600" cy="13485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šipka 33"/>
          <p:cNvCxnSpPr/>
          <p:nvPr/>
        </p:nvCxnSpPr>
        <p:spPr>
          <a:xfrm flipH="1">
            <a:off x="5777383" y="2876550"/>
            <a:ext cx="1178109" cy="159478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>
            <a:off x="6369472" y="2876550"/>
            <a:ext cx="111136" cy="16533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šipka 38"/>
          <p:cNvCxnSpPr/>
          <p:nvPr/>
        </p:nvCxnSpPr>
        <p:spPr>
          <a:xfrm>
            <a:off x="457200" y="2876550"/>
            <a:ext cx="533400" cy="16533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čára 42"/>
          <p:cNvCxnSpPr/>
          <p:nvPr/>
        </p:nvCxnSpPr>
        <p:spPr>
          <a:xfrm>
            <a:off x="3200400" y="4476750"/>
            <a:ext cx="0" cy="2959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Zástupný symbol pro číslo snímku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8" name="Zástupný symbol pro obsah 8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Jensen </a:t>
            </a:r>
            <a:r>
              <a:rPr lang="en-US" sz="2000" i="1" dirty="0" smtClean="0">
                <a:solidFill>
                  <a:schemeClr val="bg1"/>
                </a:solidFill>
              </a:rPr>
              <a:t>[1995]</a:t>
            </a:r>
            <a:r>
              <a:rPr lang="en-US" sz="2800" dirty="0" smtClean="0">
                <a:solidFill>
                  <a:schemeClr val="bg1"/>
                </a:solidFill>
              </a:rPr>
              <a:t>: reconstruction</a:t>
            </a:r>
          </a:p>
        </p:txBody>
      </p:sp>
      <p:cxnSp>
        <p:nvCxnSpPr>
          <p:cNvPr id="44" name="Přímá spojovací šipka 43"/>
          <p:cNvCxnSpPr/>
          <p:nvPr/>
        </p:nvCxnSpPr>
        <p:spPr>
          <a:xfrm>
            <a:off x="914399" y="2300019"/>
            <a:ext cx="2286001" cy="2252931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Skupina 52"/>
          <p:cNvGrpSpPr/>
          <p:nvPr/>
        </p:nvGrpSpPr>
        <p:grpSpPr>
          <a:xfrm>
            <a:off x="6369424" y="1084531"/>
            <a:ext cx="2393576" cy="1182419"/>
            <a:chOff x="6369424" y="1084531"/>
            <a:chExt cx="2393576" cy="1182419"/>
          </a:xfrm>
        </p:grpSpPr>
        <p:pic>
          <p:nvPicPr>
            <p:cNvPr id="54" name="Picture 4" descr="C:\Users\Jirka\projects\import\presentations\main\images\jensen_histogram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6369472" y="1392038"/>
              <a:ext cx="495676" cy="543720"/>
            </a:xfrm>
            <a:prstGeom prst="rect">
              <a:avLst/>
            </a:prstGeom>
            <a:noFill/>
          </p:spPr>
        </p:pic>
        <p:grpSp>
          <p:nvGrpSpPr>
            <p:cNvPr id="55" name="Skupina 49"/>
            <p:cNvGrpSpPr/>
            <p:nvPr/>
          </p:nvGrpSpPr>
          <p:grpSpPr>
            <a:xfrm>
              <a:off x="6369472" y="1084531"/>
              <a:ext cx="2393528" cy="1182419"/>
              <a:chOff x="1676400" y="1935162"/>
              <a:chExt cx="6224588" cy="3074988"/>
            </a:xfrm>
          </p:grpSpPr>
          <p:pic>
            <p:nvPicPr>
              <p:cNvPr id="72" name="Picture 4" descr="C:\Users\Jirka\projects\import\presentations\main\images\tree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934200" y="3187700"/>
                <a:ext cx="966788" cy="1477963"/>
              </a:xfrm>
              <a:prstGeom prst="rect">
                <a:avLst/>
              </a:prstGeom>
              <a:noFill/>
            </p:spPr>
          </p:pic>
          <p:pic>
            <p:nvPicPr>
              <p:cNvPr id="73" name="Picture 3" descr="C:\Users\Jirka\projects\import\presentations\main\images\ground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76400" y="4559300"/>
                <a:ext cx="6040438" cy="450850"/>
              </a:xfrm>
              <a:prstGeom prst="rect">
                <a:avLst/>
              </a:prstGeom>
              <a:noFill/>
            </p:spPr>
          </p:pic>
          <p:pic>
            <p:nvPicPr>
              <p:cNvPr id="74" name="Picture 6" descr="C:\Users\Jirka\projects\import\presentations\main\images\sun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435725" y="1935162"/>
                <a:ext cx="996950" cy="941388"/>
              </a:xfrm>
              <a:prstGeom prst="rect">
                <a:avLst/>
              </a:prstGeom>
              <a:noFill/>
            </p:spPr>
          </p:pic>
          <p:cxnSp>
            <p:nvCxnSpPr>
              <p:cNvPr id="75" name="Přímá spojovací čára 74"/>
              <p:cNvCxnSpPr/>
              <p:nvPr/>
            </p:nvCxnSpPr>
            <p:spPr>
              <a:xfrm flipH="1">
                <a:off x="1676400" y="4552950"/>
                <a:ext cx="6040438" cy="0"/>
              </a:xfrm>
              <a:prstGeom prst="line">
                <a:avLst/>
              </a:prstGeom>
              <a:ln w="254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6" name="Přímá spojovací čára 75"/>
              <p:cNvCxnSpPr/>
              <p:nvPr/>
            </p:nvCxnSpPr>
            <p:spPr>
              <a:xfrm>
                <a:off x="1676400" y="2114550"/>
                <a:ext cx="0" cy="2438400"/>
              </a:xfrm>
              <a:prstGeom prst="line">
                <a:avLst/>
              </a:prstGeom>
              <a:ln w="254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56" name="Přímá spojovací šipka 55"/>
            <p:cNvCxnSpPr/>
            <p:nvPr/>
          </p:nvCxnSpPr>
          <p:spPr>
            <a:xfrm flipH="1" flipV="1">
              <a:off x="6369472" y="1973940"/>
              <a:ext cx="117204" cy="58602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Přímá spojovací šipka 56"/>
            <p:cNvCxnSpPr/>
            <p:nvPr/>
          </p:nvCxnSpPr>
          <p:spPr>
            <a:xfrm>
              <a:off x="8329711" y="1956359"/>
              <a:ext cx="58602" cy="117204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římá spojovací šipka 57"/>
            <p:cNvCxnSpPr/>
            <p:nvPr/>
          </p:nvCxnSpPr>
          <p:spPr>
            <a:xfrm>
              <a:off x="8127534" y="1956359"/>
              <a:ext cx="87903" cy="117204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Přímá spojovací šipka 58"/>
            <p:cNvCxnSpPr/>
            <p:nvPr/>
          </p:nvCxnSpPr>
          <p:spPr>
            <a:xfrm>
              <a:off x="7951728" y="1915338"/>
              <a:ext cx="0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Přímá spojovací šipka 60"/>
            <p:cNvCxnSpPr/>
            <p:nvPr/>
          </p:nvCxnSpPr>
          <p:spPr>
            <a:xfrm flipH="1">
              <a:off x="6838288" y="1956359"/>
              <a:ext cx="117204" cy="134785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Přímá spojovací šipka 61"/>
            <p:cNvCxnSpPr/>
            <p:nvPr/>
          </p:nvCxnSpPr>
          <p:spPr>
            <a:xfrm flipH="1">
              <a:off x="8039631" y="1915338"/>
              <a:ext cx="58602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Přímá spojovací šipka 63"/>
            <p:cNvCxnSpPr/>
            <p:nvPr/>
          </p:nvCxnSpPr>
          <p:spPr>
            <a:xfrm flipH="1">
              <a:off x="6691783" y="1935360"/>
              <a:ext cx="58602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ovací šipka 64"/>
            <p:cNvCxnSpPr/>
            <p:nvPr/>
          </p:nvCxnSpPr>
          <p:spPr>
            <a:xfrm flipH="1">
              <a:off x="7395008" y="1915338"/>
              <a:ext cx="146505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římá spojovací šipka 66"/>
            <p:cNvCxnSpPr/>
            <p:nvPr/>
          </p:nvCxnSpPr>
          <p:spPr>
            <a:xfrm flipH="1">
              <a:off x="7717319" y="1907707"/>
              <a:ext cx="118425" cy="16585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Picture 3" descr="C:\Users\Jirka\projects\import\presentations\main\images\camera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023201" y="1084531"/>
              <a:ext cx="444399" cy="330247"/>
            </a:xfrm>
            <a:prstGeom prst="rect">
              <a:avLst/>
            </a:prstGeom>
            <a:noFill/>
          </p:spPr>
        </p:pic>
        <p:cxnSp>
          <p:nvCxnSpPr>
            <p:cNvPr id="69" name="Přímá spojovací šipka 68"/>
            <p:cNvCxnSpPr/>
            <p:nvPr/>
          </p:nvCxnSpPr>
          <p:spPr>
            <a:xfrm flipH="1">
              <a:off x="6369472" y="1329317"/>
              <a:ext cx="682409" cy="26370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Přímá spojovací šipka 69"/>
            <p:cNvCxnSpPr/>
            <p:nvPr/>
          </p:nvCxnSpPr>
          <p:spPr>
            <a:xfrm flipH="1">
              <a:off x="7541513" y="1907707"/>
              <a:ext cx="175806" cy="183437"/>
            </a:xfrm>
            <a:prstGeom prst="straightConnector1">
              <a:avLst/>
            </a:prstGeom>
            <a:ln>
              <a:solidFill>
                <a:srgbClr val="F7941E">
                  <a:alpha val="14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Přímá spojovací šipka 70"/>
            <p:cNvCxnSpPr/>
            <p:nvPr/>
          </p:nvCxnSpPr>
          <p:spPr>
            <a:xfrm>
              <a:off x="6369424" y="1603561"/>
              <a:ext cx="945776" cy="472889"/>
            </a:xfrm>
            <a:prstGeom prst="straightConnector1">
              <a:avLst/>
            </a:prstGeom>
            <a:ln>
              <a:solidFill>
                <a:schemeClr val="bg1"/>
              </a:solidFill>
              <a:prstDash val="soli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Přímá spojovací čára 77"/>
          <p:cNvCxnSpPr/>
          <p:nvPr/>
        </p:nvCxnSpPr>
        <p:spPr>
          <a:xfrm>
            <a:off x="7314747" y="2002064"/>
            <a:ext cx="0" cy="147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bdélník 46"/>
          <p:cNvSpPr/>
          <p:nvPr/>
        </p:nvSpPr>
        <p:spPr>
          <a:xfrm>
            <a:off x="6211613" y="1024760"/>
            <a:ext cx="2727435" cy="1346482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4559300"/>
            <a:ext cx="6040438" cy="450850"/>
          </a:xfrm>
          <a:prstGeom prst="rect">
            <a:avLst/>
          </a:prstGeom>
          <a:noFill/>
        </p:spPr>
      </p:pic>
      <p:cxnSp>
        <p:nvCxnSpPr>
          <p:cNvPr id="42" name="Přímá spojovací čára 41"/>
          <p:cNvCxnSpPr/>
          <p:nvPr/>
        </p:nvCxnSpPr>
        <p:spPr>
          <a:xfrm flipH="1">
            <a:off x="838200" y="4552950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Přímá spojovací šipka 32"/>
          <p:cNvCxnSpPr/>
          <p:nvPr/>
        </p:nvCxnSpPr>
        <p:spPr>
          <a:xfrm>
            <a:off x="0" y="3181350"/>
            <a:ext cx="1371600" cy="1348582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šipka 33"/>
          <p:cNvCxnSpPr/>
          <p:nvPr/>
        </p:nvCxnSpPr>
        <p:spPr>
          <a:xfrm flipH="1">
            <a:off x="5777383" y="2876550"/>
            <a:ext cx="1178109" cy="159478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>
            <a:off x="6369472" y="2876550"/>
            <a:ext cx="111136" cy="1653382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šipka 38"/>
          <p:cNvCxnSpPr/>
          <p:nvPr/>
        </p:nvCxnSpPr>
        <p:spPr>
          <a:xfrm>
            <a:off x="457200" y="2876550"/>
            <a:ext cx="533400" cy="1653382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šipka 37"/>
          <p:cNvCxnSpPr/>
          <p:nvPr/>
        </p:nvCxnSpPr>
        <p:spPr>
          <a:xfrm flipV="1">
            <a:off x="1752600" y="5010148"/>
            <a:ext cx="3276600" cy="2"/>
          </a:xfrm>
          <a:prstGeom prst="straightConnector1">
            <a:avLst/>
          </a:prstGeom>
          <a:ln>
            <a:solidFill>
              <a:srgbClr val="FFFF00"/>
            </a:solidFill>
            <a:headEnd type="stealth" w="med" len="lg"/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ovací čára 51"/>
          <p:cNvCxnSpPr/>
          <p:nvPr/>
        </p:nvCxnSpPr>
        <p:spPr>
          <a:xfrm>
            <a:off x="1752600" y="4476750"/>
            <a:ext cx="0" cy="609600"/>
          </a:xfrm>
          <a:prstGeom prst="line">
            <a:avLst/>
          </a:prstGeom>
          <a:ln>
            <a:solidFill>
              <a:srgbClr val="FFFF00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ovací čára 52"/>
          <p:cNvCxnSpPr/>
          <p:nvPr/>
        </p:nvCxnSpPr>
        <p:spPr>
          <a:xfrm>
            <a:off x="5019102" y="4476750"/>
            <a:ext cx="0" cy="609600"/>
          </a:xfrm>
          <a:prstGeom prst="line">
            <a:avLst/>
          </a:prstGeom>
          <a:ln>
            <a:solidFill>
              <a:srgbClr val="FFFF00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ovací šipka 49"/>
          <p:cNvCxnSpPr/>
          <p:nvPr/>
        </p:nvCxnSpPr>
        <p:spPr>
          <a:xfrm>
            <a:off x="990600" y="3714750"/>
            <a:ext cx="1676400" cy="8151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  <a:effectLst>
            <a:outerShdw blurRad="101600" dist="127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ovací šipka 59"/>
          <p:cNvCxnSpPr/>
          <p:nvPr/>
        </p:nvCxnSpPr>
        <p:spPr>
          <a:xfrm>
            <a:off x="1676400" y="2647950"/>
            <a:ext cx="1295400" cy="18819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  <a:effectLst>
            <a:outerShdw blurRad="101600" dist="127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ovací šipka 62"/>
          <p:cNvCxnSpPr/>
          <p:nvPr/>
        </p:nvCxnSpPr>
        <p:spPr>
          <a:xfrm flipH="1">
            <a:off x="4333694" y="3714750"/>
            <a:ext cx="2067106" cy="8151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  <a:effectLst>
            <a:outerShdw blurRad="101600" dist="127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ovací šipka 65"/>
          <p:cNvCxnSpPr/>
          <p:nvPr/>
        </p:nvCxnSpPr>
        <p:spPr>
          <a:xfrm flipH="1">
            <a:off x="3352802" y="4095750"/>
            <a:ext cx="2285998" cy="4341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  <a:effectLst>
            <a:outerShdw blurRad="101600" dist="127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ovéPole 60"/>
          <p:cNvSpPr txBox="1"/>
          <p:nvPr/>
        </p:nvSpPr>
        <p:spPr>
          <a:xfrm>
            <a:off x="1762585" y="4548485"/>
            <a:ext cx="904415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k-NN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65" name="Zástupný symbol pro číslo snímku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3" name="Nadpis 4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5" name="Nadpis 9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Previous work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6" name="Zástupný symbol pro obsah 8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Jensen </a:t>
            </a:r>
            <a:r>
              <a:rPr lang="en-US" sz="2000" i="1" dirty="0" smtClean="0">
                <a:solidFill>
                  <a:schemeClr val="bg1"/>
                </a:solidFill>
              </a:rPr>
              <a:t>[1995]</a:t>
            </a:r>
            <a:r>
              <a:rPr lang="en-US" sz="2800" dirty="0" smtClean="0">
                <a:solidFill>
                  <a:schemeClr val="bg1"/>
                </a:solidFill>
              </a:rPr>
              <a:t>: reconstruction</a:t>
            </a:r>
          </a:p>
        </p:txBody>
      </p:sp>
      <p:cxnSp>
        <p:nvCxnSpPr>
          <p:cNvPr id="51" name="Přímá spojovací čára 50"/>
          <p:cNvCxnSpPr/>
          <p:nvPr/>
        </p:nvCxnSpPr>
        <p:spPr>
          <a:xfrm>
            <a:off x="3200400" y="4476750"/>
            <a:ext cx="0" cy="2959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ovací šipka 54"/>
          <p:cNvCxnSpPr/>
          <p:nvPr/>
        </p:nvCxnSpPr>
        <p:spPr>
          <a:xfrm>
            <a:off x="914399" y="2300019"/>
            <a:ext cx="2286001" cy="2252931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ovací šipka 63"/>
          <p:cNvCxnSpPr/>
          <p:nvPr/>
        </p:nvCxnSpPr>
        <p:spPr>
          <a:xfrm flipH="1">
            <a:off x="3962400" y="1857829"/>
            <a:ext cx="1146629" cy="267210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  <a:effectLst>
            <a:outerShdw blurRad="101600" dist="127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ovací šipka 66"/>
          <p:cNvCxnSpPr/>
          <p:nvPr/>
        </p:nvCxnSpPr>
        <p:spPr>
          <a:xfrm flipH="1">
            <a:off x="2057400" y="1785257"/>
            <a:ext cx="1672771" cy="2744675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  <a:effectLst>
            <a:outerShdw blurRad="101600" dist="127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ovací šipka 67"/>
          <p:cNvCxnSpPr/>
          <p:nvPr/>
        </p:nvCxnSpPr>
        <p:spPr>
          <a:xfrm flipH="1">
            <a:off x="4724400" y="1712686"/>
            <a:ext cx="457200" cy="2817246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  <a:effectLst>
            <a:outerShdw blurRad="101600" dist="127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Skupina 68"/>
          <p:cNvGrpSpPr/>
          <p:nvPr/>
        </p:nvGrpSpPr>
        <p:grpSpPr>
          <a:xfrm>
            <a:off x="6369424" y="1084531"/>
            <a:ext cx="2393576" cy="1182419"/>
            <a:chOff x="6369424" y="1084531"/>
            <a:chExt cx="2393576" cy="1182419"/>
          </a:xfrm>
        </p:grpSpPr>
        <p:pic>
          <p:nvPicPr>
            <p:cNvPr id="70" name="Picture 4" descr="C:\Users\Jirka\projects\import\presentations\main\images\jensen_histogram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6369472" y="1392038"/>
              <a:ext cx="495676" cy="543720"/>
            </a:xfrm>
            <a:prstGeom prst="rect">
              <a:avLst/>
            </a:prstGeom>
            <a:noFill/>
          </p:spPr>
        </p:pic>
        <p:grpSp>
          <p:nvGrpSpPr>
            <p:cNvPr id="71" name="Skupina 49"/>
            <p:cNvGrpSpPr/>
            <p:nvPr/>
          </p:nvGrpSpPr>
          <p:grpSpPr>
            <a:xfrm>
              <a:off x="6369472" y="1084531"/>
              <a:ext cx="2393528" cy="1182419"/>
              <a:chOff x="1676400" y="1935162"/>
              <a:chExt cx="6224588" cy="3074988"/>
            </a:xfrm>
          </p:grpSpPr>
          <p:pic>
            <p:nvPicPr>
              <p:cNvPr id="85" name="Picture 4" descr="C:\Users\Jirka\projects\import\presentations\main\images\tree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934200" y="3187700"/>
                <a:ext cx="966788" cy="1477963"/>
              </a:xfrm>
              <a:prstGeom prst="rect">
                <a:avLst/>
              </a:prstGeom>
              <a:noFill/>
            </p:spPr>
          </p:pic>
          <p:pic>
            <p:nvPicPr>
              <p:cNvPr id="86" name="Picture 3" descr="C:\Users\Jirka\projects\import\presentations\main\images\ground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76400" y="4559300"/>
                <a:ext cx="6040438" cy="450850"/>
              </a:xfrm>
              <a:prstGeom prst="rect">
                <a:avLst/>
              </a:prstGeom>
              <a:noFill/>
            </p:spPr>
          </p:pic>
          <p:pic>
            <p:nvPicPr>
              <p:cNvPr id="87" name="Picture 6" descr="C:\Users\Jirka\projects\import\presentations\main\images\sun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435725" y="1935162"/>
                <a:ext cx="996950" cy="941388"/>
              </a:xfrm>
              <a:prstGeom prst="rect">
                <a:avLst/>
              </a:prstGeom>
              <a:noFill/>
            </p:spPr>
          </p:pic>
          <p:cxnSp>
            <p:nvCxnSpPr>
              <p:cNvPr id="88" name="Přímá spojovací čára 87"/>
              <p:cNvCxnSpPr/>
              <p:nvPr/>
            </p:nvCxnSpPr>
            <p:spPr>
              <a:xfrm flipH="1">
                <a:off x="1676400" y="4552950"/>
                <a:ext cx="6040438" cy="0"/>
              </a:xfrm>
              <a:prstGeom prst="line">
                <a:avLst/>
              </a:prstGeom>
              <a:ln w="254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9" name="Přímá spojovací čára 88"/>
              <p:cNvCxnSpPr/>
              <p:nvPr/>
            </p:nvCxnSpPr>
            <p:spPr>
              <a:xfrm>
                <a:off x="1676400" y="2114550"/>
                <a:ext cx="0" cy="2438400"/>
              </a:xfrm>
              <a:prstGeom prst="line">
                <a:avLst/>
              </a:prstGeom>
              <a:ln w="254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72" name="Přímá spojovací šipka 71"/>
            <p:cNvCxnSpPr/>
            <p:nvPr/>
          </p:nvCxnSpPr>
          <p:spPr>
            <a:xfrm flipH="1" flipV="1">
              <a:off x="6369472" y="1973940"/>
              <a:ext cx="117204" cy="58602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Přímá spojovací šipka 72"/>
            <p:cNvCxnSpPr/>
            <p:nvPr/>
          </p:nvCxnSpPr>
          <p:spPr>
            <a:xfrm>
              <a:off x="8329711" y="1956359"/>
              <a:ext cx="58602" cy="117204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Přímá spojovací šipka 73"/>
            <p:cNvCxnSpPr/>
            <p:nvPr/>
          </p:nvCxnSpPr>
          <p:spPr>
            <a:xfrm>
              <a:off x="8127534" y="1956359"/>
              <a:ext cx="87903" cy="117204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Přímá spojovací šipka 74"/>
            <p:cNvCxnSpPr/>
            <p:nvPr/>
          </p:nvCxnSpPr>
          <p:spPr>
            <a:xfrm>
              <a:off x="7951728" y="1915338"/>
              <a:ext cx="0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Přímá spojovací šipka 75"/>
            <p:cNvCxnSpPr/>
            <p:nvPr/>
          </p:nvCxnSpPr>
          <p:spPr>
            <a:xfrm flipH="1">
              <a:off x="6838288" y="1956359"/>
              <a:ext cx="117204" cy="134785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Přímá spojovací šipka 76"/>
            <p:cNvCxnSpPr/>
            <p:nvPr/>
          </p:nvCxnSpPr>
          <p:spPr>
            <a:xfrm flipH="1">
              <a:off x="8039631" y="1915338"/>
              <a:ext cx="58602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Přímá spojovací šipka 77"/>
            <p:cNvCxnSpPr/>
            <p:nvPr/>
          </p:nvCxnSpPr>
          <p:spPr>
            <a:xfrm flipH="1">
              <a:off x="6691783" y="1935360"/>
              <a:ext cx="58602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Přímá spojovací šipka 78"/>
            <p:cNvCxnSpPr/>
            <p:nvPr/>
          </p:nvCxnSpPr>
          <p:spPr>
            <a:xfrm flipH="1">
              <a:off x="7395008" y="1915338"/>
              <a:ext cx="146505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Přímá spojovací šipka 79"/>
            <p:cNvCxnSpPr/>
            <p:nvPr/>
          </p:nvCxnSpPr>
          <p:spPr>
            <a:xfrm flipH="1">
              <a:off x="7717319" y="1907707"/>
              <a:ext cx="118425" cy="16585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Picture 3" descr="C:\Users\Jirka\projects\import\presentations\main\images\camera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023201" y="1084531"/>
              <a:ext cx="444399" cy="330247"/>
            </a:xfrm>
            <a:prstGeom prst="rect">
              <a:avLst/>
            </a:prstGeom>
            <a:noFill/>
          </p:spPr>
        </p:pic>
        <p:cxnSp>
          <p:nvCxnSpPr>
            <p:cNvPr id="82" name="Přímá spojovací šipka 81"/>
            <p:cNvCxnSpPr/>
            <p:nvPr/>
          </p:nvCxnSpPr>
          <p:spPr>
            <a:xfrm flipH="1">
              <a:off x="6369472" y="1329317"/>
              <a:ext cx="682409" cy="26370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Přímá spojovací šipka 82"/>
            <p:cNvCxnSpPr/>
            <p:nvPr/>
          </p:nvCxnSpPr>
          <p:spPr>
            <a:xfrm flipH="1">
              <a:off x="7541513" y="1907707"/>
              <a:ext cx="175806" cy="183437"/>
            </a:xfrm>
            <a:prstGeom prst="straightConnector1">
              <a:avLst/>
            </a:prstGeom>
            <a:ln>
              <a:solidFill>
                <a:srgbClr val="F7941E">
                  <a:alpha val="14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Přímá spojovací šipka 83"/>
            <p:cNvCxnSpPr/>
            <p:nvPr/>
          </p:nvCxnSpPr>
          <p:spPr>
            <a:xfrm>
              <a:off x="6369424" y="1603561"/>
              <a:ext cx="945776" cy="472889"/>
            </a:xfrm>
            <a:prstGeom prst="straightConnector1">
              <a:avLst/>
            </a:prstGeom>
            <a:ln>
              <a:solidFill>
                <a:schemeClr val="bg1"/>
              </a:solidFill>
              <a:prstDash val="soli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Přímá spojovací čára 90"/>
          <p:cNvCxnSpPr/>
          <p:nvPr/>
        </p:nvCxnSpPr>
        <p:spPr>
          <a:xfrm>
            <a:off x="7314747" y="2002064"/>
            <a:ext cx="0" cy="1474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bdélník 53"/>
          <p:cNvSpPr/>
          <p:nvPr/>
        </p:nvSpPr>
        <p:spPr>
          <a:xfrm>
            <a:off x="6211613" y="1024760"/>
            <a:ext cx="2727435" cy="1346482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D</a:t>
            </a:r>
            <a:r>
              <a:rPr lang="en-US" dirty="0" err="1" smtClean="0">
                <a:solidFill>
                  <a:schemeClr val="bg1"/>
                </a:solidFill>
              </a:rPr>
              <a:t>ifficult</a:t>
            </a:r>
            <a:r>
              <a:rPr lang="en-US" dirty="0" smtClean="0">
                <a:solidFill>
                  <a:schemeClr val="bg1"/>
                </a:solidFill>
              </a:rPr>
              <a:t> visibility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Jirka\projects\import\paper 2014\images\results\coronaBenchmark\reference.png"/>
          <p:cNvPicPr>
            <a:picLocks noChangeAspect="1" noChangeArrowheads="1"/>
          </p:cNvPicPr>
          <p:nvPr/>
        </p:nvPicPr>
        <p:blipFill>
          <a:blip r:embed="rId3"/>
          <a:srcRect t="6152" b="3589"/>
          <a:stretch>
            <a:fillRect/>
          </a:stretch>
        </p:blipFill>
        <p:spPr bwMode="auto">
          <a:xfrm>
            <a:off x="609600" y="1029994"/>
            <a:ext cx="7959273" cy="404072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4559300"/>
            <a:ext cx="6040438" cy="450850"/>
          </a:xfrm>
          <a:prstGeom prst="rect">
            <a:avLst/>
          </a:prstGeom>
          <a:noFill/>
        </p:spPr>
      </p:pic>
      <p:cxnSp>
        <p:nvCxnSpPr>
          <p:cNvPr id="42" name="Přímá spojovací čára 41"/>
          <p:cNvCxnSpPr/>
          <p:nvPr/>
        </p:nvCxnSpPr>
        <p:spPr>
          <a:xfrm flipH="1">
            <a:off x="838200" y="4552950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8" name="Přímá spojovací šipka 47"/>
          <p:cNvCxnSpPr/>
          <p:nvPr/>
        </p:nvCxnSpPr>
        <p:spPr>
          <a:xfrm flipH="1">
            <a:off x="3200400" y="1727200"/>
            <a:ext cx="1197429" cy="280273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ovací šipka 48"/>
          <p:cNvCxnSpPr/>
          <p:nvPr/>
        </p:nvCxnSpPr>
        <p:spPr>
          <a:xfrm flipH="1">
            <a:off x="3200400" y="1712686"/>
            <a:ext cx="1719943" cy="2817246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ovací šipka 49"/>
          <p:cNvCxnSpPr/>
          <p:nvPr/>
        </p:nvCxnSpPr>
        <p:spPr>
          <a:xfrm>
            <a:off x="1524000" y="3714750"/>
            <a:ext cx="1676400" cy="8151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ovací šipka 50"/>
          <p:cNvCxnSpPr/>
          <p:nvPr/>
        </p:nvCxnSpPr>
        <p:spPr>
          <a:xfrm flipH="1">
            <a:off x="3200400" y="1698171"/>
            <a:ext cx="471714" cy="283176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ovací šipka 59"/>
          <p:cNvCxnSpPr/>
          <p:nvPr/>
        </p:nvCxnSpPr>
        <p:spPr>
          <a:xfrm>
            <a:off x="1905000" y="2647950"/>
            <a:ext cx="1295400" cy="18819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ovací šipka 62"/>
          <p:cNvCxnSpPr/>
          <p:nvPr/>
        </p:nvCxnSpPr>
        <p:spPr>
          <a:xfrm flipH="1">
            <a:off x="3159368" y="3714750"/>
            <a:ext cx="2067106" cy="8151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ovací šipka 65"/>
          <p:cNvCxnSpPr/>
          <p:nvPr/>
        </p:nvCxnSpPr>
        <p:spPr>
          <a:xfrm flipH="1">
            <a:off x="3124202" y="4095750"/>
            <a:ext cx="2285998" cy="4341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ástupný symbol pro číslo snímku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5" name="Nadpis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6" name="Nadpis 9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Previous work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7" name="Zástupný symbol pro obsah 8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Jensen </a:t>
            </a:r>
            <a:r>
              <a:rPr lang="en-US" sz="2000" i="1" dirty="0" smtClean="0">
                <a:solidFill>
                  <a:schemeClr val="bg1"/>
                </a:solidFill>
              </a:rPr>
              <a:t>[1995]</a:t>
            </a:r>
            <a:r>
              <a:rPr lang="en-US" sz="2800" dirty="0" smtClean="0">
                <a:solidFill>
                  <a:schemeClr val="bg1"/>
                </a:solidFill>
              </a:rPr>
              <a:t>: reconstruction</a:t>
            </a:r>
          </a:p>
        </p:txBody>
      </p:sp>
      <p:grpSp>
        <p:nvGrpSpPr>
          <p:cNvPr id="43" name="Skupina 42"/>
          <p:cNvGrpSpPr/>
          <p:nvPr/>
        </p:nvGrpSpPr>
        <p:grpSpPr>
          <a:xfrm>
            <a:off x="6369424" y="1084531"/>
            <a:ext cx="2393576" cy="1182419"/>
            <a:chOff x="6369424" y="1084531"/>
            <a:chExt cx="2393576" cy="1182419"/>
          </a:xfrm>
        </p:grpSpPr>
        <p:pic>
          <p:nvPicPr>
            <p:cNvPr id="44" name="Picture 4" descr="C:\Users\Jirka\projects\import\presentations\main\images\jensen_histogram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6369472" y="1392038"/>
              <a:ext cx="495676" cy="543720"/>
            </a:xfrm>
            <a:prstGeom prst="rect">
              <a:avLst/>
            </a:prstGeom>
            <a:noFill/>
          </p:spPr>
        </p:pic>
        <p:grpSp>
          <p:nvGrpSpPr>
            <p:cNvPr id="45" name="Skupina 49"/>
            <p:cNvGrpSpPr/>
            <p:nvPr/>
          </p:nvGrpSpPr>
          <p:grpSpPr>
            <a:xfrm>
              <a:off x="6369472" y="1084531"/>
              <a:ext cx="2393528" cy="1182419"/>
              <a:chOff x="1676400" y="1935162"/>
              <a:chExt cx="6224588" cy="3074988"/>
            </a:xfrm>
          </p:grpSpPr>
          <p:pic>
            <p:nvPicPr>
              <p:cNvPr id="65" name="Picture 4" descr="C:\Users\Jirka\projects\import\presentations\main\images\tree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934200" y="3187700"/>
                <a:ext cx="966788" cy="1477963"/>
              </a:xfrm>
              <a:prstGeom prst="rect">
                <a:avLst/>
              </a:prstGeom>
              <a:noFill/>
            </p:spPr>
          </p:pic>
          <p:pic>
            <p:nvPicPr>
              <p:cNvPr id="67" name="Picture 3" descr="C:\Users\Jirka\projects\import\presentations\main\images\ground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76400" y="4559300"/>
                <a:ext cx="6040438" cy="450850"/>
              </a:xfrm>
              <a:prstGeom prst="rect">
                <a:avLst/>
              </a:prstGeom>
              <a:noFill/>
            </p:spPr>
          </p:pic>
          <p:pic>
            <p:nvPicPr>
              <p:cNvPr id="68" name="Picture 6" descr="C:\Users\Jirka\projects\import\presentations\main\images\sun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435725" y="1935162"/>
                <a:ext cx="996950" cy="941388"/>
              </a:xfrm>
              <a:prstGeom prst="rect">
                <a:avLst/>
              </a:prstGeom>
              <a:noFill/>
            </p:spPr>
          </p:pic>
          <p:cxnSp>
            <p:nvCxnSpPr>
              <p:cNvPr id="69" name="Přímá spojovací čára 68"/>
              <p:cNvCxnSpPr/>
              <p:nvPr/>
            </p:nvCxnSpPr>
            <p:spPr>
              <a:xfrm flipH="1">
                <a:off x="1676400" y="4552950"/>
                <a:ext cx="6040438" cy="0"/>
              </a:xfrm>
              <a:prstGeom prst="line">
                <a:avLst/>
              </a:prstGeom>
              <a:ln w="254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0" name="Přímá spojovací čára 69"/>
              <p:cNvCxnSpPr/>
              <p:nvPr/>
            </p:nvCxnSpPr>
            <p:spPr>
              <a:xfrm>
                <a:off x="1676400" y="2114550"/>
                <a:ext cx="0" cy="2438400"/>
              </a:xfrm>
              <a:prstGeom prst="line">
                <a:avLst/>
              </a:prstGeom>
              <a:ln w="254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46" name="Přímá spojovací šipka 45"/>
            <p:cNvCxnSpPr/>
            <p:nvPr/>
          </p:nvCxnSpPr>
          <p:spPr>
            <a:xfrm flipH="1" flipV="1">
              <a:off x="6369472" y="1973940"/>
              <a:ext cx="117204" cy="58602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ovací šipka 46"/>
            <p:cNvCxnSpPr/>
            <p:nvPr/>
          </p:nvCxnSpPr>
          <p:spPr>
            <a:xfrm>
              <a:off x="8329711" y="1956359"/>
              <a:ext cx="58602" cy="117204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ovací šipka 51"/>
            <p:cNvCxnSpPr/>
            <p:nvPr/>
          </p:nvCxnSpPr>
          <p:spPr>
            <a:xfrm>
              <a:off x="8127534" y="1956359"/>
              <a:ext cx="87903" cy="117204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ovací šipka 52"/>
            <p:cNvCxnSpPr/>
            <p:nvPr/>
          </p:nvCxnSpPr>
          <p:spPr>
            <a:xfrm>
              <a:off x="7951728" y="1915338"/>
              <a:ext cx="0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ovací šipka 53"/>
            <p:cNvCxnSpPr/>
            <p:nvPr/>
          </p:nvCxnSpPr>
          <p:spPr>
            <a:xfrm flipH="1">
              <a:off x="6838288" y="1956359"/>
              <a:ext cx="117204" cy="134785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Přímá spojovací šipka 54"/>
            <p:cNvCxnSpPr/>
            <p:nvPr/>
          </p:nvCxnSpPr>
          <p:spPr>
            <a:xfrm flipH="1">
              <a:off x="8039631" y="1915338"/>
              <a:ext cx="58602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Přímá spojovací šipka 55"/>
            <p:cNvCxnSpPr/>
            <p:nvPr/>
          </p:nvCxnSpPr>
          <p:spPr>
            <a:xfrm flipH="1">
              <a:off x="6691783" y="1935360"/>
              <a:ext cx="58602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Přímá spojovací šipka 56"/>
            <p:cNvCxnSpPr/>
            <p:nvPr/>
          </p:nvCxnSpPr>
          <p:spPr>
            <a:xfrm flipH="1">
              <a:off x="7395008" y="1915338"/>
              <a:ext cx="146505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římá spojovací šipka 57"/>
            <p:cNvCxnSpPr/>
            <p:nvPr/>
          </p:nvCxnSpPr>
          <p:spPr>
            <a:xfrm flipH="1">
              <a:off x="7717319" y="1907707"/>
              <a:ext cx="118425" cy="16585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3" descr="C:\Users\Jirka\projects\import\presentations\main\images\camera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023201" y="1084531"/>
              <a:ext cx="444399" cy="330247"/>
            </a:xfrm>
            <a:prstGeom prst="rect">
              <a:avLst/>
            </a:prstGeom>
            <a:noFill/>
          </p:spPr>
        </p:pic>
        <p:cxnSp>
          <p:nvCxnSpPr>
            <p:cNvPr id="61" name="Přímá spojovací šipka 60"/>
            <p:cNvCxnSpPr/>
            <p:nvPr/>
          </p:nvCxnSpPr>
          <p:spPr>
            <a:xfrm flipH="1">
              <a:off x="6369472" y="1329317"/>
              <a:ext cx="682409" cy="26370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Přímá spojovací šipka 61"/>
            <p:cNvCxnSpPr/>
            <p:nvPr/>
          </p:nvCxnSpPr>
          <p:spPr>
            <a:xfrm flipH="1">
              <a:off x="7541513" y="1907707"/>
              <a:ext cx="175806" cy="183437"/>
            </a:xfrm>
            <a:prstGeom prst="straightConnector1">
              <a:avLst/>
            </a:prstGeom>
            <a:ln>
              <a:solidFill>
                <a:srgbClr val="F7941E">
                  <a:alpha val="14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Přímá spojovací šipka 63"/>
            <p:cNvCxnSpPr/>
            <p:nvPr/>
          </p:nvCxnSpPr>
          <p:spPr>
            <a:xfrm>
              <a:off x="6369424" y="1603561"/>
              <a:ext cx="945776" cy="472889"/>
            </a:xfrm>
            <a:prstGeom prst="straightConnector1">
              <a:avLst/>
            </a:prstGeom>
            <a:ln>
              <a:solidFill>
                <a:schemeClr val="bg1"/>
              </a:solidFill>
              <a:prstDash val="soli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Obdélník 38"/>
          <p:cNvSpPr/>
          <p:nvPr/>
        </p:nvSpPr>
        <p:spPr>
          <a:xfrm>
            <a:off x="6211613" y="1024760"/>
            <a:ext cx="2727435" cy="1346482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irka\projects\import\presentations\main\images\hemisphere_LI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 rot="16200000">
            <a:off x="2506585" y="2490018"/>
            <a:ext cx="1458817" cy="2819444"/>
          </a:xfrm>
          <a:prstGeom prst="rect">
            <a:avLst/>
          </a:prstGeom>
          <a:noFill/>
        </p:spPr>
      </p:pic>
      <p:pic>
        <p:nvPicPr>
          <p:cNvPr id="40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4559300"/>
            <a:ext cx="6040438" cy="450850"/>
          </a:xfrm>
          <a:prstGeom prst="rect">
            <a:avLst/>
          </a:prstGeom>
          <a:noFill/>
        </p:spPr>
      </p:pic>
      <p:cxnSp>
        <p:nvCxnSpPr>
          <p:cNvPr id="42" name="Přímá spojovací čára 41"/>
          <p:cNvCxnSpPr/>
          <p:nvPr/>
        </p:nvCxnSpPr>
        <p:spPr>
          <a:xfrm flipH="1">
            <a:off x="838200" y="4552950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0" name="Přímá spojovací šipka 49"/>
          <p:cNvCxnSpPr/>
          <p:nvPr/>
        </p:nvCxnSpPr>
        <p:spPr>
          <a:xfrm>
            <a:off x="1524000" y="3714750"/>
            <a:ext cx="1676400" cy="8151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ovací šipka 59"/>
          <p:cNvCxnSpPr/>
          <p:nvPr/>
        </p:nvCxnSpPr>
        <p:spPr>
          <a:xfrm>
            <a:off x="1905000" y="2647950"/>
            <a:ext cx="1295400" cy="18819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ovací šipka 62"/>
          <p:cNvCxnSpPr/>
          <p:nvPr/>
        </p:nvCxnSpPr>
        <p:spPr>
          <a:xfrm flipH="1">
            <a:off x="3159368" y="3714750"/>
            <a:ext cx="2067106" cy="8151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ovací šipka 65"/>
          <p:cNvCxnSpPr/>
          <p:nvPr/>
        </p:nvCxnSpPr>
        <p:spPr>
          <a:xfrm flipH="1">
            <a:off x="3124202" y="4095750"/>
            <a:ext cx="2285998" cy="4341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číslo snímku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6" name="Nadpis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7" name="Nadpis 9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Previous work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8" name="Zástupný symbol pro obsah 8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Jensen </a:t>
            </a:r>
            <a:r>
              <a:rPr lang="en-US" sz="2000" i="1" dirty="0" smtClean="0">
                <a:solidFill>
                  <a:schemeClr val="bg1"/>
                </a:solidFill>
              </a:rPr>
              <a:t>[1995]</a:t>
            </a:r>
            <a:r>
              <a:rPr lang="en-US" sz="2800" dirty="0" smtClean="0">
                <a:solidFill>
                  <a:schemeClr val="bg1"/>
                </a:solidFill>
              </a:rPr>
              <a:t>: reconstruction</a:t>
            </a:r>
          </a:p>
        </p:txBody>
      </p:sp>
      <p:cxnSp>
        <p:nvCxnSpPr>
          <p:cNvPr id="39" name="Přímá spojovací šipka 38"/>
          <p:cNvCxnSpPr/>
          <p:nvPr/>
        </p:nvCxnSpPr>
        <p:spPr>
          <a:xfrm flipH="1">
            <a:off x="3200400" y="1727200"/>
            <a:ext cx="1197429" cy="280273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ovací šipka 40"/>
          <p:cNvCxnSpPr/>
          <p:nvPr/>
        </p:nvCxnSpPr>
        <p:spPr>
          <a:xfrm flipH="1">
            <a:off x="3200400" y="1712686"/>
            <a:ext cx="1719943" cy="2817246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šipka 42"/>
          <p:cNvCxnSpPr/>
          <p:nvPr/>
        </p:nvCxnSpPr>
        <p:spPr>
          <a:xfrm flipH="1">
            <a:off x="3200400" y="1698171"/>
            <a:ext cx="471714" cy="283176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Skupina 43"/>
          <p:cNvGrpSpPr/>
          <p:nvPr/>
        </p:nvGrpSpPr>
        <p:grpSpPr>
          <a:xfrm>
            <a:off x="6369424" y="1084531"/>
            <a:ext cx="2393576" cy="1182419"/>
            <a:chOff x="6369424" y="1084531"/>
            <a:chExt cx="2393576" cy="1182419"/>
          </a:xfrm>
        </p:grpSpPr>
        <p:pic>
          <p:nvPicPr>
            <p:cNvPr id="45" name="Picture 4" descr="C:\Users\Jirka\projects\import\presentations\main\images\jensen_histogram.png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6369472" y="1392038"/>
              <a:ext cx="495676" cy="543720"/>
            </a:xfrm>
            <a:prstGeom prst="rect">
              <a:avLst/>
            </a:prstGeom>
            <a:noFill/>
          </p:spPr>
        </p:pic>
        <p:grpSp>
          <p:nvGrpSpPr>
            <p:cNvPr id="46" name="Skupina 49"/>
            <p:cNvGrpSpPr/>
            <p:nvPr/>
          </p:nvGrpSpPr>
          <p:grpSpPr>
            <a:xfrm>
              <a:off x="6369472" y="1084531"/>
              <a:ext cx="2393528" cy="1182419"/>
              <a:chOff x="1676400" y="1935162"/>
              <a:chExt cx="6224588" cy="3074988"/>
            </a:xfrm>
          </p:grpSpPr>
          <p:pic>
            <p:nvPicPr>
              <p:cNvPr id="67" name="Picture 4" descr="C:\Users\Jirka\projects\import\presentations\main\images\tree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934200" y="3187700"/>
                <a:ext cx="966788" cy="1477963"/>
              </a:xfrm>
              <a:prstGeom prst="rect">
                <a:avLst/>
              </a:prstGeom>
              <a:noFill/>
            </p:spPr>
          </p:pic>
          <p:pic>
            <p:nvPicPr>
              <p:cNvPr id="68" name="Picture 3" descr="C:\Users\Jirka\projects\import\presentations\main\images\ground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76400" y="4559300"/>
                <a:ext cx="6040438" cy="450850"/>
              </a:xfrm>
              <a:prstGeom prst="rect">
                <a:avLst/>
              </a:prstGeom>
              <a:noFill/>
            </p:spPr>
          </p:pic>
          <p:pic>
            <p:nvPicPr>
              <p:cNvPr id="69" name="Picture 6" descr="C:\Users\Jirka\projects\import\presentations\main\images\sun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435725" y="1935162"/>
                <a:ext cx="996950" cy="941388"/>
              </a:xfrm>
              <a:prstGeom prst="rect">
                <a:avLst/>
              </a:prstGeom>
              <a:noFill/>
            </p:spPr>
          </p:pic>
          <p:cxnSp>
            <p:nvCxnSpPr>
              <p:cNvPr id="70" name="Přímá spojovací čára 69"/>
              <p:cNvCxnSpPr/>
              <p:nvPr/>
            </p:nvCxnSpPr>
            <p:spPr>
              <a:xfrm flipH="1">
                <a:off x="1676400" y="4552950"/>
                <a:ext cx="6040438" cy="0"/>
              </a:xfrm>
              <a:prstGeom prst="line">
                <a:avLst/>
              </a:prstGeom>
              <a:ln w="254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1" name="Přímá spojovací čára 70"/>
              <p:cNvCxnSpPr/>
              <p:nvPr/>
            </p:nvCxnSpPr>
            <p:spPr>
              <a:xfrm>
                <a:off x="1676400" y="2114550"/>
                <a:ext cx="0" cy="2438400"/>
              </a:xfrm>
              <a:prstGeom prst="line">
                <a:avLst/>
              </a:prstGeom>
              <a:ln w="254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47" name="Přímá spojovací šipka 46"/>
            <p:cNvCxnSpPr/>
            <p:nvPr/>
          </p:nvCxnSpPr>
          <p:spPr>
            <a:xfrm flipH="1" flipV="1">
              <a:off x="6369472" y="1973940"/>
              <a:ext cx="117204" cy="58602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ovací šipka 51"/>
            <p:cNvCxnSpPr/>
            <p:nvPr/>
          </p:nvCxnSpPr>
          <p:spPr>
            <a:xfrm>
              <a:off x="8329711" y="1956359"/>
              <a:ext cx="58602" cy="117204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ovací šipka 52"/>
            <p:cNvCxnSpPr/>
            <p:nvPr/>
          </p:nvCxnSpPr>
          <p:spPr>
            <a:xfrm>
              <a:off x="8127534" y="1956359"/>
              <a:ext cx="87903" cy="117204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ovací šipka 53"/>
            <p:cNvCxnSpPr/>
            <p:nvPr/>
          </p:nvCxnSpPr>
          <p:spPr>
            <a:xfrm>
              <a:off x="7951728" y="1915338"/>
              <a:ext cx="0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Přímá spojovací šipka 54"/>
            <p:cNvCxnSpPr/>
            <p:nvPr/>
          </p:nvCxnSpPr>
          <p:spPr>
            <a:xfrm flipH="1">
              <a:off x="6838288" y="1956359"/>
              <a:ext cx="117204" cy="134785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Přímá spojovací šipka 55"/>
            <p:cNvCxnSpPr/>
            <p:nvPr/>
          </p:nvCxnSpPr>
          <p:spPr>
            <a:xfrm flipH="1">
              <a:off x="8039631" y="1915338"/>
              <a:ext cx="58602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Přímá spojovací šipka 56"/>
            <p:cNvCxnSpPr/>
            <p:nvPr/>
          </p:nvCxnSpPr>
          <p:spPr>
            <a:xfrm flipH="1">
              <a:off x="6691783" y="1935360"/>
              <a:ext cx="58602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římá spojovací šipka 57"/>
            <p:cNvCxnSpPr/>
            <p:nvPr/>
          </p:nvCxnSpPr>
          <p:spPr>
            <a:xfrm flipH="1">
              <a:off x="7395008" y="1915338"/>
              <a:ext cx="146505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Přímá spojovací šipka 58"/>
            <p:cNvCxnSpPr/>
            <p:nvPr/>
          </p:nvCxnSpPr>
          <p:spPr>
            <a:xfrm flipH="1">
              <a:off x="7717319" y="1907707"/>
              <a:ext cx="118425" cy="16585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3" descr="C:\Users\Jirka\projects\import\presentations\main\images\camera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023201" y="1084531"/>
              <a:ext cx="444399" cy="330247"/>
            </a:xfrm>
            <a:prstGeom prst="rect">
              <a:avLst/>
            </a:prstGeom>
            <a:noFill/>
          </p:spPr>
        </p:pic>
        <p:cxnSp>
          <p:nvCxnSpPr>
            <p:cNvPr id="62" name="Přímá spojovací šipka 61"/>
            <p:cNvCxnSpPr/>
            <p:nvPr/>
          </p:nvCxnSpPr>
          <p:spPr>
            <a:xfrm flipH="1">
              <a:off x="6369472" y="1329317"/>
              <a:ext cx="682409" cy="26370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Přímá spojovací šipka 63"/>
            <p:cNvCxnSpPr/>
            <p:nvPr/>
          </p:nvCxnSpPr>
          <p:spPr>
            <a:xfrm flipH="1">
              <a:off x="7541513" y="1907707"/>
              <a:ext cx="175806" cy="183437"/>
            </a:xfrm>
            <a:prstGeom prst="straightConnector1">
              <a:avLst/>
            </a:prstGeom>
            <a:ln>
              <a:solidFill>
                <a:srgbClr val="F7941E">
                  <a:alpha val="14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ovací šipka 64"/>
            <p:cNvCxnSpPr/>
            <p:nvPr/>
          </p:nvCxnSpPr>
          <p:spPr>
            <a:xfrm>
              <a:off x="6369424" y="1603561"/>
              <a:ext cx="945776" cy="472889"/>
            </a:xfrm>
            <a:prstGeom prst="straightConnector1">
              <a:avLst/>
            </a:prstGeom>
            <a:ln>
              <a:solidFill>
                <a:schemeClr val="bg1"/>
              </a:solidFill>
              <a:prstDash val="soli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Obdélník 47"/>
          <p:cNvSpPr/>
          <p:nvPr/>
        </p:nvSpPr>
        <p:spPr>
          <a:xfrm>
            <a:off x="6211613" y="1024760"/>
            <a:ext cx="2727435" cy="1346482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irka\projects\import\presentations\main\images\jensen_histogram2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 rot="16200000">
            <a:off x="2201744" y="1496700"/>
            <a:ext cx="2967271" cy="3254878"/>
          </a:xfrm>
          <a:prstGeom prst="rect">
            <a:avLst/>
          </a:prstGeom>
          <a:noFill/>
        </p:spPr>
      </p:pic>
      <p:pic>
        <p:nvPicPr>
          <p:cNvPr id="40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4559300"/>
            <a:ext cx="6040438" cy="450850"/>
          </a:xfrm>
          <a:prstGeom prst="rect">
            <a:avLst/>
          </a:prstGeom>
          <a:noFill/>
        </p:spPr>
      </p:pic>
      <p:cxnSp>
        <p:nvCxnSpPr>
          <p:cNvPr id="42" name="Přímá spojovací čára 41"/>
          <p:cNvCxnSpPr/>
          <p:nvPr/>
        </p:nvCxnSpPr>
        <p:spPr>
          <a:xfrm flipH="1">
            <a:off x="838200" y="4552950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0" name="Přímá spojovací šipka 49"/>
          <p:cNvCxnSpPr/>
          <p:nvPr/>
        </p:nvCxnSpPr>
        <p:spPr>
          <a:xfrm>
            <a:off x="1524000" y="3714750"/>
            <a:ext cx="1676400" cy="8151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ovací šipka 59"/>
          <p:cNvCxnSpPr/>
          <p:nvPr/>
        </p:nvCxnSpPr>
        <p:spPr>
          <a:xfrm>
            <a:off x="1905000" y="2647950"/>
            <a:ext cx="1295400" cy="18819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ovací šipka 62"/>
          <p:cNvCxnSpPr/>
          <p:nvPr/>
        </p:nvCxnSpPr>
        <p:spPr>
          <a:xfrm flipH="1">
            <a:off x="3159368" y="3714750"/>
            <a:ext cx="2067106" cy="8151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ovací šipka 65"/>
          <p:cNvCxnSpPr/>
          <p:nvPr/>
        </p:nvCxnSpPr>
        <p:spPr>
          <a:xfrm flipH="1">
            <a:off x="3124202" y="4095750"/>
            <a:ext cx="2285998" cy="4341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Zástupný symbol pro číslo snímku 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4" name="Nadpis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5" name="Nadpis 9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Previous work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Zástupný symbol pro obsah 8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Jensen </a:t>
            </a:r>
            <a:r>
              <a:rPr lang="en-US" sz="2000" i="1" dirty="0" smtClean="0">
                <a:solidFill>
                  <a:schemeClr val="bg1"/>
                </a:solidFill>
              </a:rPr>
              <a:t>[1995]</a:t>
            </a:r>
            <a:r>
              <a:rPr lang="en-US" sz="2800" dirty="0" smtClean="0">
                <a:solidFill>
                  <a:schemeClr val="bg1"/>
                </a:solidFill>
              </a:rPr>
              <a:t>: reconstruction</a:t>
            </a:r>
          </a:p>
        </p:txBody>
      </p:sp>
      <p:cxnSp>
        <p:nvCxnSpPr>
          <p:cNvPr id="37" name="Přímá spojovací šipka 36"/>
          <p:cNvCxnSpPr/>
          <p:nvPr/>
        </p:nvCxnSpPr>
        <p:spPr>
          <a:xfrm flipH="1">
            <a:off x="3200400" y="1727200"/>
            <a:ext cx="1197429" cy="280273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šipka 37"/>
          <p:cNvCxnSpPr/>
          <p:nvPr/>
        </p:nvCxnSpPr>
        <p:spPr>
          <a:xfrm flipH="1">
            <a:off x="3200400" y="1712686"/>
            <a:ext cx="1719943" cy="2817246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šipka 38"/>
          <p:cNvCxnSpPr/>
          <p:nvPr/>
        </p:nvCxnSpPr>
        <p:spPr>
          <a:xfrm flipH="1">
            <a:off x="3200400" y="1698171"/>
            <a:ext cx="471714" cy="283176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Skupina 40"/>
          <p:cNvGrpSpPr/>
          <p:nvPr/>
        </p:nvGrpSpPr>
        <p:grpSpPr>
          <a:xfrm>
            <a:off x="6369424" y="1084531"/>
            <a:ext cx="2393576" cy="1182419"/>
            <a:chOff x="6369424" y="1084531"/>
            <a:chExt cx="2393576" cy="1182419"/>
          </a:xfrm>
        </p:grpSpPr>
        <p:pic>
          <p:nvPicPr>
            <p:cNvPr id="43" name="Picture 4" descr="C:\Users\Jirka\projects\import\presentations\main\images\jensen_histogram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6369472" y="1392038"/>
              <a:ext cx="495676" cy="543720"/>
            </a:xfrm>
            <a:prstGeom prst="rect">
              <a:avLst/>
            </a:prstGeom>
            <a:noFill/>
          </p:spPr>
        </p:pic>
        <p:grpSp>
          <p:nvGrpSpPr>
            <p:cNvPr id="44" name="Skupina 49"/>
            <p:cNvGrpSpPr/>
            <p:nvPr/>
          </p:nvGrpSpPr>
          <p:grpSpPr>
            <a:xfrm>
              <a:off x="6369472" y="1084531"/>
              <a:ext cx="2393528" cy="1182419"/>
              <a:chOff x="1676400" y="1935162"/>
              <a:chExt cx="6224588" cy="3074988"/>
            </a:xfrm>
          </p:grpSpPr>
          <p:pic>
            <p:nvPicPr>
              <p:cNvPr id="64" name="Picture 4" descr="C:\Users\Jirka\projects\import\presentations\main\images\tree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934200" y="3187700"/>
                <a:ext cx="966788" cy="1477963"/>
              </a:xfrm>
              <a:prstGeom prst="rect">
                <a:avLst/>
              </a:prstGeom>
              <a:noFill/>
            </p:spPr>
          </p:pic>
          <p:pic>
            <p:nvPicPr>
              <p:cNvPr id="65" name="Picture 3" descr="C:\Users\Jirka\projects\import\presentations\main\images\ground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76400" y="4559300"/>
                <a:ext cx="6040438" cy="450850"/>
              </a:xfrm>
              <a:prstGeom prst="rect">
                <a:avLst/>
              </a:prstGeom>
              <a:noFill/>
            </p:spPr>
          </p:pic>
          <p:pic>
            <p:nvPicPr>
              <p:cNvPr id="67" name="Picture 6" descr="C:\Users\Jirka\projects\import\presentations\main\images\sun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435725" y="1935162"/>
                <a:ext cx="996950" cy="941388"/>
              </a:xfrm>
              <a:prstGeom prst="rect">
                <a:avLst/>
              </a:prstGeom>
              <a:noFill/>
            </p:spPr>
          </p:pic>
          <p:cxnSp>
            <p:nvCxnSpPr>
              <p:cNvPr id="68" name="Přímá spojovací čára 67"/>
              <p:cNvCxnSpPr/>
              <p:nvPr/>
            </p:nvCxnSpPr>
            <p:spPr>
              <a:xfrm flipH="1">
                <a:off x="1676400" y="4552950"/>
                <a:ext cx="6040438" cy="0"/>
              </a:xfrm>
              <a:prstGeom prst="line">
                <a:avLst/>
              </a:prstGeom>
              <a:ln w="254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9" name="Přímá spojovací čára 68"/>
              <p:cNvCxnSpPr/>
              <p:nvPr/>
            </p:nvCxnSpPr>
            <p:spPr>
              <a:xfrm>
                <a:off x="1676400" y="2114550"/>
                <a:ext cx="0" cy="2438400"/>
              </a:xfrm>
              <a:prstGeom prst="line">
                <a:avLst/>
              </a:prstGeom>
              <a:ln w="254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45" name="Přímá spojovací šipka 44"/>
            <p:cNvCxnSpPr/>
            <p:nvPr/>
          </p:nvCxnSpPr>
          <p:spPr>
            <a:xfrm flipH="1" flipV="1">
              <a:off x="6369472" y="1973940"/>
              <a:ext cx="117204" cy="58602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ovací šipka 45"/>
            <p:cNvCxnSpPr/>
            <p:nvPr/>
          </p:nvCxnSpPr>
          <p:spPr>
            <a:xfrm>
              <a:off x="8329711" y="1956359"/>
              <a:ext cx="58602" cy="117204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ovací šipka 46"/>
            <p:cNvCxnSpPr/>
            <p:nvPr/>
          </p:nvCxnSpPr>
          <p:spPr>
            <a:xfrm>
              <a:off x="8127534" y="1956359"/>
              <a:ext cx="87903" cy="117204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ovací šipka 51"/>
            <p:cNvCxnSpPr/>
            <p:nvPr/>
          </p:nvCxnSpPr>
          <p:spPr>
            <a:xfrm>
              <a:off x="7951728" y="1915338"/>
              <a:ext cx="0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ovací šipka 52"/>
            <p:cNvCxnSpPr/>
            <p:nvPr/>
          </p:nvCxnSpPr>
          <p:spPr>
            <a:xfrm flipH="1">
              <a:off x="6838288" y="1956359"/>
              <a:ext cx="117204" cy="134785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ovací šipka 53"/>
            <p:cNvCxnSpPr/>
            <p:nvPr/>
          </p:nvCxnSpPr>
          <p:spPr>
            <a:xfrm flipH="1">
              <a:off x="8039631" y="1915338"/>
              <a:ext cx="58602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Přímá spojovací šipka 54"/>
            <p:cNvCxnSpPr/>
            <p:nvPr/>
          </p:nvCxnSpPr>
          <p:spPr>
            <a:xfrm flipH="1">
              <a:off x="6691783" y="1935360"/>
              <a:ext cx="58602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Přímá spojovací šipka 55"/>
            <p:cNvCxnSpPr/>
            <p:nvPr/>
          </p:nvCxnSpPr>
          <p:spPr>
            <a:xfrm flipH="1">
              <a:off x="7395008" y="1915338"/>
              <a:ext cx="146505" cy="15822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Přímá spojovací šipka 56"/>
            <p:cNvCxnSpPr/>
            <p:nvPr/>
          </p:nvCxnSpPr>
          <p:spPr>
            <a:xfrm flipH="1">
              <a:off x="7717319" y="1907707"/>
              <a:ext cx="118425" cy="165856"/>
            </a:xfrm>
            <a:prstGeom prst="straightConnector1">
              <a:avLst/>
            </a:prstGeom>
            <a:ln>
              <a:solidFill>
                <a:srgbClr val="F7941E">
                  <a:alpha val="17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3" descr="C:\Users\Jirka\projects\import\presentations\main\images\camera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023201" y="1084531"/>
              <a:ext cx="444399" cy="330247"/>
            </a:xfrm>
            <a:prstGeom prst="rect">
              <a:avLst/>
            </a:prstGeom>
            <a:noFill/>
          </p:spPr>
        </p:pic>
        <p:cxnSp>
          <p:nvCxnSpPr>
            <p:cNvPr id="59" name="Přímá spojovací šipka 58"/>
            <p:cNvCxnSpPr/>
            <p:nvPr/>
          </p:nvCxnSpPr>
          <p:spPr>
            <a:xfrm flipH="1">
              <a:off x="6369472" y="1329317"/>
              <a:ext cx="682409" cy="26370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Přímá spojovací šipka 60"/>
            <p:cNvCxnSpPr/>
            <p:nvPr/>
          </p:nvCxnSpPr>
          <p:spPr>
            <a:xfrm flipH="1">
              <a:off x="7541513" y="1907707"/>
              <a:ext cx="175806" cy="183437"/>
            </a:xfrm>
            <a:prstGeom prst="straightConnector1">
              <a:avLst/>
            </a:prstGeom>
            <a:ln>
              <a:solidFill>
                <a:srgbClr val="F7941E">
                  <a:alpha val="14000"/>
                </a:srgbClr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Přímá spojovací šipka 61"/>
            <p:cNvCxnSpPr/>
            <p:nvPr/>
          </p:nvCxnSpPr>
          <p:spPr>
            <a:xfrm>
              <a:off x="6369424" y="1603561"/>
              <a:ext cx="945776" cy="472889"/>
            </a:xfrm>
            <a:prstGeom prst="straightConnector1">
              <a:avLst/>
            </a:prstGeom>
            <a:ln>
              <a:solidFill>
                <a:schemeClr val="bg1"/>
              </a:solidFill>
              <a:prstDash val="soli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Obdélník 47"/>
          <p:cNvSpPr/>
          <p:nvPr/>
        </p:nvSpPr>
        <p:spPr>
          <a:xfrm>
            <a:off x="6211613" y="1024760"/>
            <a:ext cx="2727435" cy="1346482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Hey &amp; </a:t>
            </a:r>
            <a:r>
              <a:rPr lang="en-US" sz="2800" dirty="0" err="1" smtClean="0">
                <a:solidFill>
                  <a:schemeClr val="bg1"/>
                </a:solidFill>
              </a:rPr>
              <a:t>Purgathofer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</a:rPr>
              <a:t>[2002]</a:t>
            </a:r>
          </a:p>
        </p:txBody>
      </p:sp>
      <p:sp>
        <p:nvSpPr>
          <p:cNvPr id="119" name="Zástupný symbol pro číslo snímku 1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Hey &amp; </a:t>
            </a:r>
            <a:r>
              <a:rPr lang="en-US" sz="2800" dirty="0" err="1" smtClean="0">
                <a:solidFill>
                  <a:schemeClr val="bg1"/>
                </a:solidFill>
              </a:rPr>
              <a:t>Purgathofer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</a:rPr>
              <a:t>[2002]</a:t>
            </a:r>
          </a:p>
        </p:txBody>
      </p:sp>
      <p:pic>
        <p:nvPicPr>
          <p:cNvPr id="31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 r="15339"/>
          <a:stretch>
            <a:fillRect/>
          </a:stretch>
        </p:blipFill>
        <p:spPr bwMode="auto">
          <a:xfrm>
            <a:off x="838200" y="4559300"/>
            <a:ext cx="5113866" cy="450850"/>
          </a:xfrm>
          <a:prstGeom prst="rect">
            <a:avLst/>
          </a:prstGeom>
          <a:noFill/>
        </p:spPr>
      </p:pic>
      <p:cxnSp>
        <p:nvCxnSpPr>
          <p:cNvPr id="32" name="Přímá spojovací čára 31"/>
          <p:cNvCxnSpPr/>
          <p:nvPr/>
        </p:nvCxnSpPr>
        <p:spPr>
          <a:xfrm flipH="1">
            <a:off x="838200" y="4552950"/>
            <a:ext cx="5105400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Přímá spojovací šipka 33"/>
          <p:cNvCxnSpPr/>
          <p:nvPr/>
        </p:nvCxnSpPr>
        <p:spPr>
          <a:xfrm flipH="1">
            <a:off x="3200400" y="2266950"/>
            <a:ext cx="1219200" cy="22629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 flipH="1">
            <a:off x="3200400" y="2647950"/>
            <a:ext cx="1905000" cy="18819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>
            <a:off x="1524000" y="3714750"/>
            <a:ext cx="1676400" cy="8151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šipka 36"/>
          <p:cNvCxnSpPr/>
          <p:nvPr/>
        </p:nvCxnSpPr>
        <p:spPr>
          <a:xfrm flipH="1">
            <a:off x="3200400" y="2495550"/>
            <a:ext cx="1524000" cy="20343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ovací čára 54"/>
          <p:cNvCxnSpPr/>
          <p:nvPr/>
        </p:nvCxnSpPr>
        <p:spPr>
          <a:xfrm flipH="1" flipV="1">
            <a:off x="4805127" y="2652477"/>
            <a:ext cx="300273" cy="300273"/>
          </a:xfrm>
          <a:prstGeom prst="line">
            <a:avLst/>
          </a:prstGeom>
          <a:ln w="1016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ovací čára 56"/>
          <p:cNvCxnSpPr/>
          <p:nvPr/>
        </p:nvCxnSpPr>
        <p:spPr>
          <a:xfrm flipH="1" flipV="1">
            <a:off x="4396965" y="2571750"/>
            <a:ext cx="327435" cy="273951"/>
          </a:xfrm>
          <a:prstGeom prst="line">
            <a:avLst/>
          </a:prstGeom>
          <a:ln w="1016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ovací čára 58"/>
          <p:cNvCxnSpPr/>
          <p:nvPr/>
        </p:nvCxnSpPr>
        <p:spPr>
          <a:xfrm flipH="1" flipV="1">
            <a:off x="4127623" y="2343150"/>
            <a:ext cx="380999" cy="150532"/>
          </a:xfrm>
          <a:prstGeom prst="line">
            <a:avLst/>
          </a:prstGeom>
          <a:ln w="1016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ovací čára 65"/>
          <p:cNvCxnSpPr/>
          <p:nvPr/>
        </p:nvCxnSpPr>
        <p:spPr>
          <a:xfrm flipH="1">
            <a:off x="3200400" y="2952750"/>
            <a:ext cx="1905000" cy="1577182"/>
          </a:xfrm>
          <a:prstGeom prst="line">
            <a:avLst/>
          </a:prstGeom>
          <a:ln w="12700"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ovací čára 67"/>
          <p:cNvCxnSpPr/>
          <p:nvPr/>
        </p:nvCxnSpPr>
        <p:spPr>
          <a:xfrm flipH="1">
            <a:off x="3200400" y="2652477"/>
            <a:ext cx="1604728" cy="1900473"/>
          </a:xfrm>
          <a:prstGeom prst="line">
            <a:avLst/>
          </a:prstGeom>
          <a:ln w="12700"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ovací čára 69"/>
          <p:cNvCxnSpPr/>
          <p:nvPr/>
        </p:nvCxnSpPr>
        <p:spPr>
          <a:xfrm flipH="1">
            <a:off x="3200400" y="2571750"/>
            <a:ext cx="1196566" cy="1958182"/>
          </a:xfrm>
          <a:prstGeom prst="line">
            <a:avLst/>
          </a:prstGeom>
          <a:ln w="12700"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ovací čára 71"/>
          <p:cNvCxnSpPr/>
          <p:nvPr/>
        </p:nvCxnSpPr>
        <p:spPr>
          <a:xfrm flipH="1">
            <a:off x="3200400" y="2845701"/>
            <a:ext cx="1524001" cy="1684231"/>
          </a:xfrm>
          <a:prstGeom prst="line">
            <a:avLst/>
          </a:prstGeom>
          <a:ln w="12700"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ovací čára 75"/>
          <p:cNvCxnSpPr/>
          <p:nvPr/>
        </p:nvCxnSpPr>
        <p:spPr>
          <a:xfrm flipH="1">
            <a:off x="3200400" y="2343150"/>
            <a:ext cx="927223" cy="2186782"/>
          </a:xfrm>
          <a:prstGeom prst="line">
            <a:avLst/>
          </a:prstGeom>
          <a:ln w="12700"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ovací čára 76"/>
          <p:cNvCxnSpPr/>
          <p:nvPr/>
        </p:nvCxnSpPr>
        <p:spPr>
          <a:xfrm flipH="1">
            <a:off x="3200400" y="2493682"/>
            <a:ext cx="1308222" cy="2036250"/>
          </a:xfrm>
          <a:prstGeom prst="line">
            <a:avLst/>
          </a:prstGeom>
          <a:ln w="12700"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ovací čára 83"/>
          <p:cNvCxnSpPr/>
          <p:nvPr/>
        </p:nvCxnSpPr>
        <p:spPr>
          <a:xfrm flipH="1">
            <a:off x="1514475" y="3305175"/>
            <a:ext cx="609600" cy="1143000"/>
          </a:xfrm>
          <a:prstGeom prst="line">
            <a:avLst/>
          </a:prstGeom>
          <a:ln w="1016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Přímá spojovací čára 90"/>
          <p:cNvCxnSpPr/>
          <p:nvPr/>
        </p:nvCxnSpPr>
        <p:spPr>
          <a:xfrm>
            <a:off x="2124075" y="3305175"/>
            <a:ext cx="1076325" cy="1224757"/>
          </a:xfrm>
          <a:prstGeom prst="line">
            <a:avLst/>
          </a:prstGeom>
          <a:ln w="12700"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Přímá spojovací čára 93"/>
          <p:cNvCxnSpPr/>
          <p:nvPr/>
        </p:nvCxnSpPr>
        <p:spPr>
          <a:xfrm>
            <a:off x="1524000" y="4448175"/>
            <a:ext cx="1676400" cy="81757"/>
          </a:xfrm>
          <a:prstGeom prst="line">
            <a:avLst/>
          </a:prstGeom>
          <a:ln w="12700"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5" name="Picture 6" descr="C:\Users\Jirka\projects\import\presentations\main\images\propto_li_yello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5300" y="3893852"/>
            <a:ext cx="1600200" cy="5828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Zástupný symbol pro číslo snímku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9" name="Zástupný symbol pro obsah 8"/>
          <p:cNvSpPr txBox="1">
            <a:spLocks/>
          </p:cNvSpPr>
          <p:nvPr/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Equivalent to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800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kernel density estimate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228600" y="1200151"/>
            <a:ext cx="8229600" cy="339447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Transport theory and </a:t>
            </a:r>
            <a:r>
              <a:rPr lang="en-US" sz="2800" dirty="0" err="1" smtClean="0">
                <a:solidFill>
                  <a:schemeClr val="bg1"/>
                </a:solidFill>
              </a:rPr>
              <a:t>radiative</a:t>
            </a:r>
            <a:r>
              <a:rPr lang="en-US" sz="2800" dirty="0" smtClean="0">
                <a:solidFill>
                  <a:schemeClr val="bg1"/>
                </a:solidFill>
              </a:rPr>
              <a:t> transfer</a:t>
            </a:r>
          </a:p>
          <a:p>
            <a:pPr lvl="1"/>
            <a:r>
              <a:rPr lang="en-US" sz="2400" dirty="0" err="1" smtClean="0">
                <a:solidFill>
                  <a:schemeClr val="bg1"/>
                </a:solidFill>
              </a:rPr>
              <a:t>Spanier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1600" i="1" dirty="0" smtClean="0">
                <a:solidFill>
                  <a:schemeClr val="bg1"/>
                </a:solidFill>
              </a:rPr>
              <a:t>[1999]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Booth </a:t>
            </a:r>
            <a:r>
              <a:rPr lang="en-US" sz="1600" i="1" dirty="0" smtClean="0">
                <a:solidFill>
                  <a:schemeClr val="bg1"/>
                </a:solidFill>
              </a:rPr>
              <a:t>[2000]</a:t>
            </a:r>
          </a:p>
          <a:p>
            <a:pPr lvl="1"/>
            <a:r>
              <a:rPr lang="en-US" sz="2400" dirty="0" err="1" smtClean="0">
                <a:solidFill>
                  <a:schemeClr val="bg1"/>
                </a:solidFill>
              </a:rPr>
              <a:t>Franke</a:t>
            </a:r>
            <a:r>
              <a:rPr lang="en-US" sz="2400" dirty="0" smtClean="0">
                <a:solidFill>
                  <a:schemeClr val="bg1"/>
                </a:solidFill>
              </a:rPr>
              <a:t> et al. </a:t>
            </a:r>
            <a:r>
              <a:rPr lang="en-US" sz="1600" i="1" dirty="0" smtClean="0">
                <a:solidFill>
                  <a:schemeClr val="bg1"/>
                </a:solidFill>
              </a:rPr>
              <a:t>[2009]</a:t>
            </a:r>
          </a:p>
        </p:txBody>
      </p:sp>
      <p:sp>
        <p:nvSpPr>
          <p:cNvPr id="32" name="Zástupný symbol pro číslo snímku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25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271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aoblený obdélník 24"/>
          <p:cNvSpPr/>
          <p:nvPr/>
        </p:nvSpPr>
        <p:spPr>
          <a:xfrm>
            <a:off x="3718860" y="3384372"/>
            <a:ext cx="1600200" cy="863778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228600" y="1200151"/>
            <a:ext cx="8229600" cy="339447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Transport theory and </a:t>
            </a:r>
            <a:r>
              <a:rPr lang="en-US" sz="2800" dirty="0" err="1" smtClean="0">
                <a:solidFill>
                  <a:schemeClr val="bg1"/>
                </a:solidFill>
              </a:rPr>
              <a:t>radiative</a:t>
            </a:r>
            <a:r>
              <a:rPr lang="en-US" sz="2800" dirty="0" smtClean="0">
                <a:solidFill>
                  <a:schemeClr val="bg1"/>
                </a:solidFill>
              </a:rPr>
              <a:t> transfer</a:t>
            </a:r>
          </a:p>
          <a:p>
            <a:pPr lvl="1"/>
            <a:r>
              <a:rPr lang="en-US" sz="2400" dirty="0" err="1" smtClean="0">
                <a:solidFill>
                  <a:schemeClr val="bg1"/>
                </a:solidFill>
              </a:rPr>
              <a:t>Spanier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1600" i="1" dirty="0" smtClean="0">
                <a:solidFill>
                  <a:schemeClr val="bg1"/>
                </a:solidFill>
              </a:rPr>
              <a:t>[1999]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Booth </a:t>
            </a:r>
            <a:r>
              <a:rPr lang="en-US" sz="1600" i="1" dirty="0" smtClean="0">
                <a:solidFill>
                  <a:schemeClr val="bg1"/>
                </a:solidFill>
              </a:rPr>
              <a:t>[2000]</a:t>
            </a:r>
          </a:p>
          <a:p>
            <a:pPr lvl="1"/>
            <a:r>
              <a:rPr lang="en-US" sz="2400" dirty="0" err="1" smtClean="0">
                <a:solidFill>
                  <a:schemeClr val="bg1"/>
                </a:solidFill>
              </a:rPr>
              <a:t>Franke</a:t>
            </a:r>
            <a:r>
              <a:rPr lang="en-US" sz="2400" dirty="0" smtClean="0">
                <a:solidFill>
                  <a:schemeClr val="bg1"/>
                </a:solidFill>
              </a:rPr>
              <a:t> et al. </a:t>
            </a:r>
            <a:r>
              <a:rPr lang="en-US" sz="1600" i="1" dirty="0" smtClean="0">
                <a:solidFill>
                  <a:schemeClr val="bg1"/>
                </a:solidFill>
              </a:rPr>
              <a:t>[2009]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6142320" y="3361765"/>
            <a:ext cx="1600200" cy="88638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096000" y="3333750"/>
            <a:ext cx="173091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D4D4D">
                    <a:lumMod val="20000"/>
                    <a:lumOff val="80000"/>
                  </a:srgbClr>
                </a:solidFill>
              </a:rPr>
              <a:t>transport</a:t>
            </a:r>
            <a:br>
              <a:rPr lang="en-US" sz="2400" b="1" dirty="0" smtClean="0">
                <a:solidFill>
                  <a:srgbClr val="4D4D4D">
                    <a:lumMod val="20000"/>
                    <a:lumOff val="80000"/>
                  </a:srgbClr>
                </a:solidFill>
              </a:rPr>
            </a:br>
            <a:r>
              <a:rPr lang="en-US" sz="2400" b="1" dirty="0" smtClean="0">
                <a:solidFill>
                  <a:srgbClr val="4D4D4D">
                    <a:lumMod val="20000"/>
                    <a:lumOff val="80000"/>
                  </a:srgbClr>
                </a:solidFill>
              </a:rPr>
              <a:t>simulation</a:t>
            </a:r>
            <a:endParaRPr lang="cs-CZ" sz="2400" b="1" dirty="0">
              <a:solidFill>
                <a:srgbClr val="4D4D4D">
                  <a:lumMod val="20000"/>
                  <a:lumOff val="80000"/>
                </a:srgbClr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>
            <a:off x="5319060" y="3797409"/>
            <a:ext cx="82326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aoblený obdélník 15"/>
          <p:cNvSpPr/>
          <p:nvPr/>
        </p:nvSpPr>
        <p:spPr>
          <a:xfrm>
            <a:off x="1295400" y="3384372"/>
            <a:ext cx="1600200" cy="863778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17" name="Přímá spojovací šipka 16"/>
          <p:cNvCxnSpPr/>
          <p:nvPr/>
        </p:nvCxnSpPr>
        <p:spPr>
          <a:xfrm>
            <a:off x="2895600" y="3797409"/>
            <a:ext cx="82326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>
            <a:off x="4495800" y="4264879"/>
            <a:ext cx="0" cy="659488"/>
          </a:xfrm>
          <a:prstGeom prst="straightConnector1">
            <a:avLst/>
          </a:prstGeom>
          <a:ln>
            <a:solidFill>
              <a:schemeClr val="bg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čára 28"/>
          <p:cNvCxnSpPr/>
          <p:nvPr/>
        </p:nvCxnSpPr>
        <p:spPr>
          <a:xfrm flipH="1">
            <a:off x="2133600" y="4903470"/>
            <a:ext cx="2362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ovací šipka 30"/>
          <p:cNvCxnSpPr/>
          <p:nvPr/>
        </p:nvCxnSpPr>
        <p:spPr>
          <a:xfrm>
            <a:off x="2133600" y="4243982"/>
            <a:ext cx="0" cy="659488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3333750"/>
            <a:ext cx="914400" cy="858379"/>
          </a:xfrm>
          <a:prstGeom prst="rect">
            <a:avLst/>
          </a:prstGeom>
          <a:noFill/>
        </p:spPr>
      </p:pic>
      <p:pic>
        <p:nvPicPr>
          <p:cNvPr id="30" name="Picture 3" descr="C:\Users\Jirka\projects\import\presentations\main\images\camera_particl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3333750"/>
            <a:ext cx="1294029" cy="879602"/>
          </a:xfrm>
          <a:prstGeom prst="rect">
            <a:avLst/>
          </a:prstGeom>
          <a:noFill/>
        </p:spPr>
      </p:pic>
      <p:sp>
        <p:nvSpPr>
          <p:cNvPr id="18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26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6096000" y="4167485"/>
            <a:ext cx="173091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4D4D4D">
                    <a:lumMod val="20000"/>
                    <a:lumOff val="80000"/>
                  </a:srgbClr>
                </a:solidFill>
              </a:rPr>
              <a:t>≈</a:t>
            </a:r>
            <a:endParaRPr lang="cs-CZ" sz="2400" b="1" dirty="0">
              <a:solidFill>
                <a:srgbClr val="4D4D4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6096000" y="4471667"/>
            <a:ext cx="173091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D4D4D">
                    <a:lumMod val="20000"/>
                    <a:lumOff val="80000"/>
                  </a:srgbClr>
                </a:solidFill>
              </a:rPr>
              <a:t>rendering</a:t>
            </a:r>
            <a:endParaRPr lang="cs-CZ" sz="2400" b="1" dirty="0">
              <a:solidFill>
                <a:srgbClr val="4D4D4D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645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Limitations of 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0" name="Zástupný symbol pro číslo snímku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Limitations of 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Bad approximation of             in complex scenes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58" name="Picture 6" descr="C:\Users\Jirka\projects\import\presentations\main\images\propto_li_yellow.png"/>
          <p:cNvPicPr>
            <a:picLocks noChangeAspect="1" noChangeArrowheads="1"/>
          </p:cNvPicPr>
          <p:nvPr/>
        </p:nvPicPr>
        <p:blipFill>
          <a:blip r:embed="rId3"/>
          <a:srcRect l="28271"/>
          <a:stretch>
            <a:fillRect/>
          </a:stretch>
        </p:blipFill>
        <p:spPr bwMode="auto">
          <a:xfrm>
            <a:off x="4343400" y="1200152"/>
            <a:ext cx="1024568" cy="520312"/>
          </a:xfrm>
          <a:prstGeom prst="rect">
            <a:avLst/>
          </a:prstGeom>
          <a:noFill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Limitations of previous work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2" name="Picture 4" descr="C:\Users\Jirka\projects\import\presentations\main\images\tre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3187700"/>
            <a:ext cx="966788" cy="1477963"/>
          </a:xfrm>
          <a:prstGeom prst="rect">
            <a:avLst/>
          </a:prstGeom>
          <a:noFill/>
        </p:spPr>
      </p:pic>
      <p:pic>
        <p:nvPicPr>
          <p:cNvPr id="13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4559300"/>
            <a:ext cx="6650038" cy="450850"/>
          </a:xfrm>
          <a:prstGeom prst="rect">
            <a:avLst/>
          </a:prstGeom>
          <a:noFill/>
        </p:spPr>
      </p:pic>
      <p:pic>
        <p:nvPicPr>
          <p:cNvPr id="14" name="Picture 6" descr="C:\Users\Jirka\projects\import\presentations\main\images\su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35725" y="1935162"/>
            <a:ext cx="996950" cy="941388"/>
          </a:xfrm>
          <a:prstGeom prst="rect">
            <a:avLst/>
          </a:prstGeom>
          <a:noFill/>
        </p:spPr>
      </p:pic>
      <p:cxnSp>
        <p:nvCxnSpPr>
          <p:cNvPr id="15" name="Přímá spojovací čára 14"/>
          <p:cNvCxnSpPr/>
          <p:nvPr/>
        </p:nvCxnSpPr>
        <p:spPr>
          <a:xfrm flipH="1">
            <a:off x="1066800" y="4552950"/>
            <a:ext cx="6650038" cy="635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1111101" y="1975180"/>
            <a:ext cx="0" cy="2576911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/>
          <p:nvPr/>
        </p:nvCxnSpPr>
        <p:spPr>
          <a:xfrm>
            <a:off x="1045534" y="2038978"/>
            <a:ext cx="3374066" cy="1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Přímá spojovací čára 25"/>
          <p:cNvCxnSpPr/>
          <p:nvPr/>
        </p:nvCxnSpPr>
        <p:spPr>
          <a:xfrm flipV="1">
            <a:off x="4369278" y="2834018"/>
            <a:ext cx="0" cy="1718074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Přímá spojovací čára 28"/>
          <p:cNvCxnSpPr/>
          <p:nvPr/>
        </p:nvCxnSpPr>
        <p:spPr>
          <a:xfrm flipV="1">
            <a:off x="4362659" y="1972576"/>
            <a:ext cx="0" cy="249237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Přímá spojovací čára 31"/>
          <p:cNvCxnSpPr/>
          <p:nvPr/>
        </p:nvCxnSpPr>
        <p:spPr>
          <a:xfrm>
            <a:off x="2895600" y="2017712"/>
            <a:ext cx="0" cy="1316038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Přímá spojovací čára 21"/>
          <p:cNvCxnSpPr/>
          <p:nvPr/>
        </p:nvCxnSpPr>
        <p:spPr>
          <a:xfrm>
            <a:off x="609600" y="1809750"/>
            <a:ext cx="7581900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ástupný symbol pro číslo snímku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7" name="Picture 6" descr="C:\Users\Jirka\projects\import\presentations\main\images\propto_li_yellow.png"/>
          <p:cNvPicPr>
            <a:picLocks noChangeAspect="1" noChangeArrowheads="1"/>
          </p:cNvPicPr>
          <p:nvPr/>
        </p:nvPicPr>
        <p:blipFill>
          <a:blip r:embed="rId6"/>
          <a:srcRect l="28271"/>
          <a:stretch>
            <a:fillRect/>
          </a:stretch>
        </p:blipFill>
        <p:spPr bwMode="auto">
          <a:xfrm>
            <a:off x="4343400" y="1200152"/>
            <a:ext cx="1024568" cy="520312"/>
          </a:xfrm>
          <a:prstGeom prst="rect">
            <a:avLst/>
          </a:prstGeom>
          <a:noFill/>
        </p:spPr>
      </p:pic>
      <p:pic>
        <p:nvPicPr>
          <p:cNvPr id="28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042035">
            <a:off x="1834302" y="2087948"/>
            <a:ext cx="838200" cy="622893"/>
          </a:xfrm>
          <a:prstGeom prst="rect">
            <a:avLst/>
          </a:prstGeom>
          <a:noFill/>
        </p:spPr>
      </p:pic>
      <p:sp>
        <p:nvSpPr>
          <p:cNvPr id="31" name="Zástupný symbol pro obsah 6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Bad approximation of             in complex scenes</a:t>
            </a:r>
            <a:endParaRPr lang="cs-CZ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rka\projects\import\paper 2014\images\results\coronaBenchmark\reference.png"/>
          <p:cNvPicPr>
            <a:picLocks noChangeAspect="1" noChangeArrowheads="1"/>
          </p:cNvPicPr>
          <p:nvPr/>
        </p:nvPicPr>
        <p:blipFill>
          <a:blip r:embed="rId3"/>
          <a:srcRect t="6152" r="50755" b="3589"/>
          <a:stretch>
            <a:fillRect/>
          </a:stretch>
        </p:blipFill>
        <p:spPr bwMode="auto">
          <a:xfrm>
            <a:off x="4647600" y="1029994"/>
            <a:ext cx="3919599" cy="404072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4647600" y="1034034"/>
            <a:ext cx="1300356" cy="369332"/>
          </a:xfrm>
          <a:prstGeom prst="rect">
            <a:avLst/>
          </a:prstGeom>
          <a:solidFill>
            <a:srgbClr val="413B36">
              <a:alpha val="32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Reference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Jirka\projects\import\paper 2014\images\results\coronaBenchmark\reference.png"/>
          <p:cNvPicPr>
            <a:picLocks noChangeArrowheads="1"/>
          </p:cNvPicPr>
          <p:nvPr/>
        </p:nvPicPr>
        <p:blipFill>
          <a:blip r:embed="rId4"/>
          <a:srcRect t="6152" r="50755" b="3589"/>
          <a:stretch>
            <a:fillRect/>
          </a:stretch>
        </p:blipFill>
        <p:spPr bwMode="auto">
          <a:xfrm>
            <a:off x="608400" y="1029600"/>
            <a:ext cx="3920400" cy="403920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ovéPole 6"/>
          <p:cNvSpPr txBox="1"/>
          <p:nvPr/>
        </p:nvSpPr>
        <p:spPr>
          <a:xfrm>
            <a:off x="608400" y="1034034"/>
            <a:ext cx="3467616" cy="800219"/>
          </a:xfrm>
          <a:prstGeom prst="rect">
            <a:avLst/>
          </a:prstGeom>
          <a:solidFill>
            <a:srgbClr val="413B36">
              <a:alpha val="32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Metropolis light transport (1h)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1400" b="1" i="1" dirty="0" smtClean="0">
                <a:solidFill>
                  <a:schemeClr val="bg1"/>
                </a:solidFill>
              </a:rPr>
              <a:t>[</a:t>
            </a:r>
            <a:r>
              <a:rPr lang="en-US" sz="1400" b="1" i="1" dirty="0" err="1" smtClean="0">
                <a:solidFill>
                  <a:schemeClr val="bg1"/>
                </a:solidFill>
              </a:rPr>
              <a:t>Veach</a:t>
            </a:r>
            <a:r>
              <a:rPr lang="en-US" sz="1400" b="1" i="1" dirty="0" smtClean="0">
                <a:solidFill>
                  <a:schemeClr val="bg1"/>
                </a:solidFill>
              </a:rPr>
              <a:t> and </a:t>
            </a:r>
            <a:r>
              <a:rPr lang="en-US" sz="1400" b="1" i="1" dirty="0" err="1" smtClean="0">
                <a:solidFill>
                  <a:schemeClr val="bg1"/>
                </a:solidFill>
              </a:rPr>
              <a:t>Guibas</a:t>
            </a:r>
            <a:r>
              <a:rPr lang="en-US" sz="1400" b="1" i="1" dirty="0" smtClean="0">
                <a:solidFill>
                  <a:schemeClr val="bg1"/>
                </a:solidFill>
              </a:rPr>
              <a:t> 1997], </a:t>
            </a:r>
            <a:br>
              <a:rPr lang="en-US" sz="1400" b="1" i="1" dirty="0" smtClean="0">
                <a:solidFill>
                  <a:schemeClr val="bg1"/>
                </a:solidFill>
              </a:rPr>
            </a:br>
            <a:r>
              <a:rPr lang="en-US" sz="1400" b="1" i="1" dirty="0" smtClean="0">
                <a:solidFill>
                  <a:schemeClr val="bg1"/>
                </a:solidFill>
              </a:rPr>
              <a:t>[</a:t>
            </a:r>
            <a:r>
              <a:rPr lang="en-US" sz="1400" b="1" i="1" dirty="0" err="1" smtClean="0">
                <a:solidFill>
                  <a:schemeClr val="bg1"/>
                </a:solidFill>
              </a:rPr>
              <a:t>Jakob</a:t>
            </a:r>
            <a:r>
              <a:rPr lang="en-US" sz="1400" b="1" i="1" dirty="0" smtClean="0">
                <a:solidFill>
                  <a:schemeClr val="bg1"/>
                </a:solidFill>
              </a:rPr>
              <a:t> and </a:t>
            </a:r>
            <a:r>
              <a:rPr lang="en-US" sz="1400" b="1" i="1" dirty="0" err="1" smtClean="0">
                <a:solidFill>
                  <a:schemeClr val="bg1"/>
                </a:solidFill>
              </a:rPr>
              <a:t>Marschner</a:t>
            </a:r>
            <a:r>
              <a:rPr lang="en-US" sz="1400" b="1" i="1" dirty="0" smtClean="0">
                <a:solidFill>
                  <a:schemeClr val="bg1"/>
                </a:solidFill>
              </a:rPr>
              <a:t> 2012]</a:t>
            </a:r>
            <a:endParaRPr lang="cs-CZ" sz="1400" b="1" i="1" dirty="0">
              <a:solidFill>
                <a:schemeClr val="bg1"/>
              </a:solidFill>
            </a:endParaRPr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3820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Motivation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Limitations of previous work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2" name="Picture 4" descr="C:\Users\Jirka\projects\import\presentations\main\images\tre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3187700"/>
            <a:ext cx="966788" cy="1477963"/>
          </a:xfrm>
          <a:prstGeom prst="rect">
            <a:avLst/>
          </a:prstGeom>
          <a:noFill/>
        </p:spPr>
      </p:pic>
      <p:pic>
        <p:nvPicPr>
          <p:cNvPr id="14" name="Picture 6" descr="C:\Users\Jirka\projects\import\presentations\main\images\su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5725" y="1935162"/>
            <a:ext cx="996950" cy="941388"/>
          </a:xfrm>
          <a:prstGeom prst="rect">
            <a:avLst/>
          </a:prstGeom>
          <a:noFill/>
        </p:spPr>
      </p:pic>
      <p:cxnSp>
        <p:nvCxnSpPr>
          <p:cNvPr id="15" name="Přímá spojovací čára 14"/>
          <p:cNvCxnSpPr/>
          <p:nvPr/>
        </p:nvCxnSpPr>
        <p:spPr>
          <a:xfrm flipH="1">
            <a:off x="1066800" y="4552950"/>
            <a:ext cx="6650038" cy="635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1111101" y="1975180"/>
            <a:ext cx="0" cy="2576911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/>
          <p:nvPr/>
        </p:nvCxnSpPr>
        <p:spPr>
          <a:xfrm>
            <a:off x="1045534" y="2038978"/>
            <a:ext cx="3374066" cy="1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Přímá spojovací čára 25"/>
          <p:cNvCxnSpPr/>
          <p:nvPr/>
        </p:nvCxnSpPr>
        <p:spPr>
          <a:xfrm flipV="1">
            <a:off x="4369278" y="2834018"/>
            <a:ext cx="0" cy="1718074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Přímá spojovací čára 28"/>
          <p:cNvCxnSpPr/>
          <p:nvPr/>
        </p:nvCxnSpPr>
        <p:spPr>
          <a:xfrm flipV="1">
            <a:off x="4362659" y="1972576"/>
            <a:ext cx="0" cy="249237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Přímá spojovací čára 31"/>
          <p:cNvCxnSpPr/>
          <p:nvPr/>
        </p:nvCxnSpPr>
        <p:spPr>
          <a:xfrm>
            <a:off x="2895600" y="2017712"/>
            <a:ext cx="0" cy="1316038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2" name="Přímá spojovací šipka 41"/>
          <p:cNvCxnSpPr/>
          <p:nvPr/>
        </p:nvCxnSpPr>
        <p:spPr>
          <a:xfrm flipH="1">
            <a:off x="5791200" y="2495550"/>
            <a:ext cx="555465" cy="2286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šipka 42"/>
          <p:cNvCxnSpPr/>
          <p:nvPr/>
        </p:nvCxnSpPr>
        <p:spPr>
          <a:xfrm flipH="1">
            <a:off x="5943601" y="2834018"/>
            <a:ext cx="492124" cy="49973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ovací šipka 43"/>
          <p:cNvCxnSpPr/>
          <p:nvPr/>
        </p:nvCxnSpPr>
        <p:spPr>
          <a:xfrm flipH="1">
            <a:off x="6096000" y="2876551"/>
            <a:ext cx="609600" cy="168274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3" descr="C:\Users\Jirka\projects\import\presentations\main\images\BRDF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7076" y="3778108"/>
            <a:ext cx="2168524" cy="7748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" descr="C:\Users\Jirka\projects\import\presentations\main\images\propto_brdf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7076" y="3333750"/>
            <a:ext cx="1597025" cy="3905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7" name="Přímá spojovací šipka 46"/>
          <p:cNvCxnSpPr/>
          <p:nvPr/>
        </p:nvCxnSpPr>
        <p:spPr>
          <a:xfrm flipH="1" flipV="1">
            <a:off x="4419600" y="3943350"/>
            <a:ext cx="1676400" cy="615952"/>
          </a:xfrm>
          <a:prstGeom prst="straightConnector1">
            <a:avLst/>
          </a:prstGeom>
          <a:ln>
            <a:solidFill>
              <a:srgbClr val="F7941E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aoblený obdélník 21"/>
          <p:cNvSpPr/>
          <p:nvPr/>
        </p:nvSpPr>
        <p:spPr>
          <a:xfrm>
            <a:off x="3352800" y="1096356"/>
            <a:ext cx="1061955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1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43191" y="1063229"/>
            <a:ext cx="628373" cy="589876"/>
          </a:xfrm>
          <a:prstGeom prst="rect">
            <a:avLst/>
          </a:prstGeom>
          <a:noFill/>
        </p:spPr>
      </p:pic>
      <p:cxnSp>
        <p:nvCxnSpPr>
          <p:cNvPr id="39" name="Přímá spojovací čára 38"/>
          <p:cNvCxnSpPr/>
          <p:nvPr/>
        </p:nvCxnSpPr>
        <p:spPr>
          <a:xfrm>
            <a:off x="609600" y="1809750"/>
            <a:ext cx="7581900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Zástupný symbol pro číslo snímku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24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1042035">
            <a:off x="1834302" y="2087948"/>
            <a:ext cx="838200" cy="622893"/>
          </a:xfrm>
          <a:prstGeom prst="rect">
            <a:avLst/>
          </a:prstGeom>
          <a:noFill/>
        </p:spPr>
      </p:pic>
      <p:pic>
        <p:nvPicPr>
          <p:cNvPr id="25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66800" y="4559300"/>
            <a:ext cx="6650038" cy="4508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Limitations of previous work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2" name="Picture 4" descr="C:\Users\Jirka\projects\import\presentations\main\images\tre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3187700"/>
            <a:ext cx="966788" cy="1477963"/>
          </a:xfrm>
          <a:prstGeom prst="rect">
            <a:avLst/>
          </a:prstGeom>
          <a:noFill/>
        </p:spPr>
      </p:pic>
      <p:pic>
        <p:nvPicPr>
          <p:cNvPr id="14" name="Picture 6" descr="C:\Users\Jirka\projects\import\presentations\main\images\su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5725" y="1935162"/>
            <a:ext cx="996950" cy="941388"/>
          </a:xfrm>
          <a:prstGeom prst="rect">
            <a:avLst/>
          </a:prstGeom>
          <a:noFill/>
        </p:spPr>
      </p:pic>
      <p:cxnSp>
        <p:nvCxnSpPr>
          <p:cNvPr id="15" name="Přímá spojovací čára 14"/>
          <p:cNvCxnSpPr/>
          <p:nvPr/>
        </p:nvCxnSpPr>
        <p:spPr>
          <a:xfrm flipH="1">
            <a:off x="1066800" y="4552950"/>
            <a:ext cx="6650038" cy="635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1111101" y="1975180"/>
            <a:ext cx="0" cy="2576911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7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042035">
            <a:off x="1834302" y="2087948"/>
            <a:ext cx="838200" cy="622893"/>
          </a:xfrm>
          <a:prstGeom prst="rect">
            <a:avLst/>
          </a:prstGeom>
          <a:noFill/>
        </p:spPr>
      </p:pic>
      <p:cxnSp>
        <p:nvCxnSpPr>
          <p:cNvPr id="23" name="Přímá spojovací čára 22"/>
          <p:cNvCxnSpPr/>
          <p:nvPr/>
        </p:nvCxnSpPr>
        <p:spPr>
          <a:xfrm>
            <a:off x="1045534" y="2038978"/>
            <a:ext cx="3374066" cy="1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Přímá spojovací čára 25"/>
          <p:cNvCxnSpPr/>
          <p:nvPr/>
        </p:nvCxnSpPr>
        <p:spPr>
          <a:xfrm flipV="1">
            <a:off x="4369278" y="2834018"/>
            <a:ext cx="0" cy="1718074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Přímá spojovací čára 28"/>
          <p:cNvCxnSpPr/>
          <p:nvPr/>
        </p:nvCxnSpPr>
        <p:spPr>
          <a:xfrm flipV="1">
            <a:off x="4362659" y="1972576"/>
            <a:ext cx="0" cy="249237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Přímá spojovací čára 31"/>
          <p:cNvCxnSpPr/>
          <p:nvPr/>
        </p:nvCxnSpPr>
        <p:spPr>
          <a:xfrm>
            <a:off x="2895600" y="2017712"/>
            <a:ext cx="0" cy="1316038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H="1">
            <a:off x="6096001" y="3867150"/>
            <a:ext cx="250664" cy="6921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/>
          <p:nvPr/>
        </p:nvCxnSpPr>
        <p:spPr>
          <a:xfrm flipH="1">
            <a:off x="5665868" y="4095750"/>
            <a:ext cx="277733" cy="45634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šipka 33"/>
          <p:cNvCxnSpPr/>
          <p:nvPr/>
        </p:nvCxnSpPr>
        <p:spPr>
          <a:xfrm flipH="1">
            <a:off x="5361068" y="4095750"/>
            <a:ext cx="430132" cy="45634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 flipH="1">
            <a:off x="4987719" y="4095750"/>
            <a:ext cx="422481" cy="45634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 flipH="1">
            <a:off x="4709986" y="4095750"/>
            <a:ext cx="395414" cy="4635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ovací šipka 40"/>
          <p:cNvCxnSpPr/>
          <p:nvPr/>
        </p:nvCxnSpPr>
        <p:spPr>
          <a:xfrm>
            <a:off x="4987719" y="4095750"/>
            <a:ext cx="283615" cy="45634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ovací šipka 49"/>
          <p:cNvCxnSpPr/>
          <p:nvPr/>
        </p:nvCxnSpPr>
        <p:spPr>
          <a:xfrm>
            <a:off x="5271334" y="4095750"/>
            <a:ext cx="373349" cy="45634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ovací šipka 51"/>
          <p:cNvCxnSpPr/>
          <p:nvPr/>
        </p:nvCxnSpPr>
        <p:spPr>
          <a:xfrm>
            <a:off x="6096001" y="4095750"/>
            <a:ext cx="526398" cy="45634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šipka 53"/>
          <p:cNvCxnSpPr/>
          <p:nvPr/>
        </p:nvCxnSpPr>
        <p:spPr>
          <a:xfrm flipH="1">
            <a:off x="4419600" y="3632200"/>
            <a:ext cx="568119" cy="4635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ovací šipka 55"/>
          <p:cNvCxnSpPr/>
          <p:nvPr/>
        </p:nvCxnSpPr>
        <p:spPr>
          <a:xfrm flipH="1">
            <a:off x="4425927" y="3333750"/>
            <a:ext cx="568118" cy="231775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ovací šipka 57"/>
          <p:cNvCxnSpPr/>
          <p:nvPr/>
        </p:nvCxnSpPr>
        <p:spPr>
          <a:xfrm flipH="1" flipV="1">
            <a:off x="4425928" y="3065793"/>
            <a:ext cx="568117" cy="49973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ovací šipka 60"/>
          <p:cNvCxnSpPr/>
          <p:nvPr/>
        </p:nvCxnSpPr>
        <p:spPr>
          <a:xfrm flipH="1" flipV="1">
            <a:off x="4419600" y="3797300"/>
            <a:ext cx="457200" cy="2984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ovací šipka 63"/>
          <p:cNvCxnSpPr/>
          <p:nvPr/>
        </p:nvCxnSpPr>
        <p:spPr>
          <a:xfrm flipV="1">
            <a:off x="6781800" y="4095750"/>
            <a:ext cx="505476" cy="2286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ovací šipka 66"/>
          <p:cNvCxnSpPr/>
          <p:nvPr/>
        </p:nvCxnSpPr>
        <p:spPr>
          <a:xfrm flipV="1">
            <a:off x="6781800" y="3797300"/>
            <a:ext cx="346075" cy="2984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ovací šipka 68"/>
          <p:cNvCxnSpPr/>
          <p:nvPr/>
        </p:nvCxnSpPr>
        <p:spPr>
          <a:xfrm flipH="1" flipV="1">
            <a:off x="4425929" y="2221813"/>
            <a:ext cx="679471" cy="121337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ovací šipka 70"/>
          <p:cNvCxnSpPr/>
          <p:nvPr/>
        </p:nvCxnSpPr>
        <p:spPr>
          <a:xfrm flipH="1" flipV="1">
            <a:off x="2971800" y="2343150"/>
            <a:ext cx="679471" cy="121337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ovací šipka 71"/>
          <p:cNvCxnSpPr/>
          <p:nvPr/>
        </p:nvCxnSpPr>
        <p:spPr>
          <a:xfrm flipH="1">
            <a:off x="2971801" y="2876551"/>
            <a:ext cx="679470" cy="25048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ovací šipka 73"/>
          <p:cNvCxnSpPr/>
          <p:nvPr/>
        </p:nvCxnSpPr>
        <p:spPr>
          <a:xfrm flipH="1">
            <a:off x="2971800" y="2724150"/>
            <a:ext cx="679470" cy="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ovací šipka 75"/>
          <p:cNvCxnSpPr/>
          <p:nvPr/>
        </p:nvCxnSpPr>
        <p:spPr>
          <a:xfrm>
            <a:off x="3810000" y="2834018"/>
            <a:ext cx="502048" cy="293014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ovací šipka 78"/>
          <p:cNvCxnSpPr/>
          <p:nvPr/>
        </p:nvCxnSpPr>
        <p:spPr>
          <a:xfrm>
            <a:off x="3810000" y="3565525"/>
            <a:ext cx="502048" cy="52478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ovací šipka 80"/>
          <p:cNvCxnSpPr/>
          <p:nvPr/>
        </p:nvCxnSpPr>
        <p:spPr>
          <a:xfrm flipH="1">
            <a:off x="3222825" y="4027302"/>
            <a:ext cx="428445" cy="52478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ovací šipka 82"/>
          <p:cNvCxnSpPr/>
          <p:nvPr/>
        </p:nvCxnSpPr>
        <p:spPr>
          <a:xfrm flipH="1">
            <a:off x="1178948" y="3065793"/>
            <a:ext cx="560952" cy="528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ovací šipka 85"/>
          <p:cNvCxnSpPr/>
          <p:nvPr/>
        </p:nvCxnSpPr>
        <p:spPr>
          <a:xfrm flipH="1" flipV="1">
            <a:off x="1178949" y="4095750"/>
            <a:ext cx="428444" cy="1524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ovací šipka 87"/>
          <p:cNvCxnSpPr/>
          <p:nvPr/>
        </p:nvCxnSpPr>
        <p:spPr>
          <a:xfrm flipV="1">
            <a:off x="2355008" y="2989302"/>
            <a:ext cx="471578" cy="377826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Zaoblený obdélník 101"/>
          <p:cNvSpPr/>
          <p:nvPr/>
        </p:nvSpPr>
        <p:spPr>
          <a:xfrm>
            <a:off x="3352800" y="1096356"/>
            <a:ext cx="1061955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3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191" y="1063229"/>
            <a:ext cx="628373" cy="589876"/>
          </a:xfrm>
          <a:prstGeom prst="rect">
            <a:avLst/>
          </a:prstGeom>
          <a:noFill/>
        </p:spPr>
      </p:pic>
      <p:cxnSp>
        <p:nvCxnSpPr>
          <p:cNvPr id="104" name="Přímá spojovací čára 103"/>
          <p:cNvCxnSpPr/>
          <p:nvPr/>
        </p:nvCxnSpPr>
        <p:spPr>
          <a:xfrm>
            <a:off x="609600" y="1809750"/>
            <a:ext cx="7581900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Zástupný symbol pro číslo snímku 10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2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6800" y="4559300"/>
            <a:ext cx="6650038" cy="4508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Limitations of previous work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2" name="Picture 4" descr="C:\Users\Jirka\projects\import\presentations\main\images\tre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3187700"/>
            <a:ext cx="966788" cy="1477963"/>
          </a:xfrm>
          <a:prstGeom prst="rect">
            <a:avLst/>
          </a:prstGeom>
          <a:noFill/>
        </p:spPr>
      </p:pic>
      <p:pic>
        <p:nvPicPr>
          <p:cNvPr id="14" name="Picture 6" descr="C:\Users\Jirka\projects\import\presentations\main\images\su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5725" y="1935162"/>
            <a:ext cx="996950" cy="941388"/>
          </a:xfrm>
          <a:prstGeom prst="rect">
            <a:avLst/>
          </a:prstGeom>
          <a:noFill/>
        </p:spPr>
      </p:pic>
      <p:cxnSp>
        <p:nvCxnSpPr>
          <p:cNvPr id="15" name="Přímá spojovací čára 14"/>
          <p:cNvCxnSpPr/>
          <p:nvPr/>
        </p:nvCxnSpPr>
        <p:spPr>
          <a:xfrm flipH="1">
            <a:off x="1066800" y="4552950"/>
            <a:ext cx="6650038" cy="635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1111101" y="1975180"/>
            <a:ext cx="0" cy="2576911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7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042035">
            <a:off x="1834302" y="2087948"/>
            <a:ext cx="838200" cy="622893"/>
          </a:xfrm>
          <a:prstGeom prst="rect">
            <a:avLst/>
          </a:prstGeom>
          <a:noFill/>
        </p:spPr>
      </p:pic>
      <p:cxnSp>
        <p:nvCxnSpPr>
          <p:cNvPr id="23" name="Přímá spojovací čára 22"/>
          <p:cNvCxnSpPr/>
          <p:nvPr/>
        </p:nvCxnSpPr>
        <p:spPr>
          <a:xfrm>
            <a:off x="1045534" y="2038978"/>
            <a:ext cx="3374066" cy="1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Přímá spojovací čára 25"/>
          <p:cNvCxnSpPr/>
          <p:nvPr/>
        </p:nvCxnSpPr>
        <p:spPr>
          <a:xfrm flipV="1">
            <a:off x="4369278" y="2834018"/>
            <a:ext cx="0" cy="1718074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Přímá spojovací čára 28"/>
          <p:cNvCxnSpPr/>
          <p:nvPr/>
        </p:nvCxnSpPr>
        <p:spPr>
          <a:xfrm flipV="1">
            <a:off x="4362659" y="1972576"/>
            <a:ext cx="0" cy="249237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Přímá spojovací čára 31"/>
          <p:cNvCxnSpPr/>
          <p:nvPr/>
        </p:nvCxnSpPr>
        <p:spPr>
          <a:xfrm>
            <a:off x="2895600" y="2017712"/>
            <a:ext cx="0" cy="1316038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H="1">
            <a:off x="6096001" y="3867150"/>
            <a:ext cx="250664" cy="69215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/>
          <p:nvPr/>
        </p:nvCxnSpPr>
        <p:spPr>
          <a:xfrm flipH="1">
            <a:off x="5665868" y="4095750"/>
            <a:ext cx="277733" cy="456341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šipka 33"/>
          <p:cNvCxnSpPr/>
          <p:nvPr/>
        </p:nvCxnSpPr>
        <p:spPr>
          <a:xfrm flipH="1">
            <a:off x="5361068" y="4095750"/>
            <a:ext cx="430132" cy="456341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 flipH="1">
            <a:off x="4987719" y="4095750"/>
            <a:ext cx="422481" cy="456341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 flipH="1">
            <a:off x="4709986" y="4095750"/>
            <a:ext cx="395414" cy="46355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ovací šipka 40"/>
          <p:cNvCxnSpPr/>
          <p:nvPr/>
        </p:nvCxnSpPr>
        <p:spPr>
          <a:xfrm>
            <a:off x="4987719" y="4095750"/>
            <a:ext cx="283615" cy="456341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ovací šipka 49"/>
          <p:cNvCxnSpPr/>
          <p:nvPr/>
        </p:nvCxnSpPr>
        <p:spPr>
          <a:xfrm>
            <a:off x="5271334" y="4095750"/>
            <a:ext cx="373349" cy="456341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ovací šipka 51"/>
          <p:cNvCxnSpPr/>
          <p:nvPr/>
        </p:nvCxnSpPr>
        <p:spPr>
          <a:xfrm>
            <a:off x="6096001" y="4095750"/>
            <a:ext cx="526398" cy="456341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šipka 53"/>
          <p:cNvCxnSpPr/>
          <p:nvPr/>
        </p:nvCxnSpPr>
        <p:spPr>
          <a:xfrm flipH="1">
            <a:off x="4419600" y="3632200"/>
            <a:ext cx="568119" cy="46355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ovací šipka 55"/>
          <p:cNvCxnSpPr/>
          <p:nvPr/>
        </p:nvCxnSpPr>
        <p:spPr>
          <a:xfrm flipH="1">
            <a:off x="4425927" y="3333750"/>
            <a:ext cx="568118" cy="231775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ovací šipka 57"/>
          <p:cNvCxnSpPr/>
          <p:nvPr/>
        </p:nvCxnSpPr>
        <p:spPr>
          <a:xfrm flipH="1" flipV="1">
            <a:off x="4425928" y="3065793"/>
            <a:ext cx="568117" cy="499732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ovací šipka 60"/>
          <p:cNvCxnSpPr/>
          <p:nvPr/>
        </p:nvCxnSpPr>
        <p:spPr>
          <a:xfrm flipH="1" flipV="1">
            <a:off x="4419600" y="3797300"/>
            <a:ext cx="457200" cy="29845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ovací šipka 63"/>
          <p:cNvCxnSpPr/>
          <p:nvPr/>
        </p:nvCxnSpPr>
        <p:spPr>
          <a:xfrm flipV="1">
            <a:off x="6781800" y="4095750"/>
            <a:ext cx="505476" cy="22860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ovací šipka 66"/>
          <p:cNvCxnSpPr/>
          <p:nvPr/>
        </p:nvCxnSpPr>
        <p:spPr>
          <a:xfrm flipV="1">
            <a:off x="6781800" y="3797300"/>
            <a:ext cx="346075" cy="29845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ovací šipka 68"/>
          <p:cNvCxnSpPr/>
          <p:nvPr/>
        </p:nvCxnSpPr>
        <p:spPr>
          <a:xfrm flipH="1" flipV="1">
            <a:off x="4425929" y="2221813"/>
            <a:ext cx="679471" cy="121337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ovací šipka 70"/>
          <p:cNvCxnSpPr/>
          <p:nvPr/>
        </p:nvCxnSpPr>
        <p:spPr>
          <a:xfrm flipH="1" flipV="1">
            <a:off x="2971800" y="2343150"/>
            <a:ext cx="679471" cy="121337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ovací šipka 71"/>
          <p:cNvCxnSpPr/>
          <p:nvPr/>
        </p:nvCxnSpPr>
        <p:spPr>
          <a:xfrm flipH="1">
            <a:off x="2971801" y="2876551"/>
            <a:ext cx="679470" cy="250481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ovací šipka 73"/>
          <p:cNvCxnSpPr/>
          <p:nvPr/>
        </p:nvCxnSpPr>
        <p:spPr>
          <a:xfrm flipH="1">
            <a:off x="2971800" y="2724150"/>
            <a:ext cx="679470" cy="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ovací šipka 75"/>
          <p:cNvCxnSpPr/>
          <p:nvPr/>
        </p:nvCxnSpPr>
        <p:spPr>
          <a:xfrm>
            <a:off x="3810000" y="2834018"/>
            <a:ext cx="502048" cy="293014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ovací šipka 78"/>
          <p:cNvCxnSpPr/>
          <p:nvPr/>
        </p:nvCxnSpPr>
        <p:spPr>
          <a:xfrm>
            <a:off x="3810000" y="3565525"/>
            <a:ext cx="502048" cy="524789"/>
          </a:xfrm>
          <a:prstGeom prst="straightConnector1">
            <a:avLst/>
          </a:prstGeom>
          <a:ln>
            <a:solidFill>
              <a:srgbClr val="F7941E">
                <a:alpha val="40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ovací šipka 80"/>
          <p:cNvCxnSpPr/>
          <p:nvPr/>
        </p:nvCxnSpPr>
        <p:spPr>
          <a:xfrm flipH="1">
            <a:off x="3222825" y="4027302"/>
            <a:ext cx="428445" cy="524789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ovací šipka 82"/>
          <p:cNvCxnSpPr/>
          <p:nvPr/>
        </p:nvCxnSpPr>
        <p:spPr>
          <a:xfrm flipH="1">
            <a:off x="1178948" y="3065793"/>
            <a:ext cx="560952" cy="528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ovací šipka 85"/>
          <p:cNvCxnSpPr/>
          <p:nvPr/>
        </p:nvCxnSpPr>
        <p:spPr>
          <a:xfrm flipH="1" flipV="1">
            <a:off x="1178949" y="4095750"/>
            <a:ext cx="428444" cy="15240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ovací šipka 87"/>
          <p:cNvCxnSpPr/>
          <p:nvPr/>
        </p:nvCxnSpPr>
        <p:spPr>
          <a:xfrm flipV="1">
            <a:off x="2355008" y="2989302"/>
            <a:ext cx="471578" cy="377826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" name="Picture 2" descr="C:\Users\Jirka\projects\import\presentations\main\images\jensen_histogram2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190837" y="2571750"/>
            <a:ext cx="833111" cy="913862"/>
          </a:xfrm>
          <a:prstGeom prst="rect">
            <a:avLst/>
          </a:prstGeom>
          <a:noFill/>
          <a:scene3d>
            <a:camera prst="orthographicFront">
              <a:rot lat="10800000" lon="0" rev="0"/>
            </a:camera>
            <a:lightRig rig="threePt" dir="t"/>
          </a:scene3d>
        </p:spPr>
      </p:pic>
      <p:cxnSp>
        <p:nvCxnSpPr>
          <p:cNvPr id="93" name="Přímá spojovací šipka 92"/>
          <p:cNvCxnSpPr/>
          <p:nvPr/>
        </p:nvCxnSpPr>
        <p:spPr>
          <a:xfrm flipH="1">
            <a:off x="1178948" y="2571750"/>
            <a:ext cx="845000" cy="5334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Přímá spojovací šipka 96"/>
          <p:cNvCxnSpPr/>
          <p:nvPr/>
        </p:nvCxnSpPr>
        <p:spPr>
          <a:xfrm flipV="1">
            <a:off x="1190837" y="2757220"/>
            <a:ext cx="1164171" cy="352560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Zaoblený obdélník 101"/>
          <p:cNvSpPr/>
          <p:nvPr/>
        </p:nvSpPr>
        <p:spPr>
          <a:xfrm>
            <a:off x="3352800" y="1096356"/>
            <a:ext cx="1061955" cy="5732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3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43191" y="1063229"/>
            <a:ext cx="628373" cy="589876"/>
          </a:xfrm>
          <a:prstGeom prst="rect">
            <a:avLst/>
          </a:prstGeom>
          <a:noFill/>
        </p:spPr>
      </p:pic>
      <p:cxnSp>
        <p:nvCxnSpPr>
          <p:cNvPr id="104" name="Přímá spojovací čára 103"/>
          <p:cNvCxnSpPr/>
          <p:nvPr/>
        </p:nvCxnSpPr>
        <p:spPr>
          <a:xfrm>
            <a:off x="609600" y="1809750"/>
            <a:ext cx="7581900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Zaoblený obdélník 46"/>
          <p:cNvSpPr/>
          <p:nvPr/>
        </p:nvSpPr>
        <p:spPr>
          <a:xfrm>
            <a:off x="4686256" y="1099506"/>
            <a:ext cx="1034869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TextovéPole 47"/>
          <p:cNvSpPr txBox="1"/>
          <p:nvPr/>
        </p:nvSpPr>
        <p:spPr>
          <a:xfrm>
            <a:off x="4863875" y="1148557"/>
            <a:ext cx="72775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PT</a:t>
            </a:r>
            <a:endParaRPr lang="cs-CZ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49" name="Přímá spojovací šipka 48"/>
          <p:cNvCxnSpPr>
            <a:endCxn id="47" idx="1"/>
          </p:cNvCxnSpPr>
          <p:nvPr/>
        </p:nvCxnSpPr>
        <p:spPr>
          <a:xfrm>
            <a:off x="4419600" y="1382887"/>
            <a:ext cx="266656" cy="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Zástupný symbol pro číslo snímku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3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6800" y="4559300"/>
            <a:ext cx="6650038" cy="4508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Limitations of previous work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2" name="Picture 4" descr="C:\Users\Jirka\projects\import\presentations\main\images\tre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3187700"/>
            <a:ext cx="966788" cy="1477963"/>
          </a:xfrm>
          <a:prstGeom prst="rect">
            <a:avLst/>
          </a:prstGeom>
          <a:noFill/>
        </p:spPr>
      </p:pic>
      <p:pic>
        <p:nvPicPr>
          <p:cNvPr id="14" name="Picture 6" descr="C:\Users\Jirka\projects\import\presentations\main\images\su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5725" y="1935162"/>
            <a:ext cx="996950" cy="941388"/>
          </a:xfrm>
          <a:prstGeom prst="rect">
            <a:avLst/>
          </a:prstGeom>
          <a:noFill/>
        </p:spPr>
      </p:pic>
      <p:cxnSp>
        <p:nvCxnSpPr>
          <p:cNvPr id="15" name="Přímá spojovací čára 14"/>
          <p:cNvCxnSpPr/>
          <p:nvPr/>
        </p:nvCxnSpPr>
        <p:spPr>
          <a:xfrm flipH="1">
            <a:off x="1066800" y="4552950"/>
            <a:ext cx="6650038" cy="635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1111101" y="1975180"/>
            <a:ext cx="0" cy="2576911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7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042035">
            <a:off x="1834302" y="2087948"/>
            <a:ext cx="838200" cy="622893"/>
          </a:xfrm>
          <a:prstGeom prst="rect">
            <a:avLst/>
          </a:prstGeom>
          <a:noFill/>
        </p:spPr>
      </p:pic>
      <p:cxnSp>
        <p:nvCxnSpPr>
          <p:cNvPr id="23" name="Přímá spojovací čára 22"/>
          <p:cNvCxnSpPr/>
          <p:nvPr/>
        </p:nvCxnSpPr>
        <p:spPr>
          <a:xfrm>
            <a:off x="1045534" y="2038978"/>
            <a:ext cx="3374066" cy="1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Přímá spojovací čára 25"/>
          <p:cNvCxnSpPr/>
          <p:nvPr/>
        </p:nvCxnSpPr>
        <p:spPr>
          <a:xfrm flipV="1">
            <a:off x="4369278" y="2834018"/>
            <a:ext cx="0" cy="1718074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Přímá spojovací čára 28"/>
          <p:cNvCxnSpPr/>
          <p:nvPr/>
        </p:nvCxnSpPr>
        <p:spPr>
          <a:xfrm flipV="1">
            <a:off x="4362659" y="1972576"/>
            <a:ext cx="0" cy="249237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Přímá spojovací čára 31"/>
          <p:cNvCxnSpPr/>
          <p:nvPr/>
        </p:nvCxnSpPr>
        <p:spPr>
          <a:xfrm>
            <a:off x="2895600" y="2017712"/>
            <a:ext cx="0" cy="1316038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H="1">
            <a:off x="6096001" y="3867150"/>
            <a:ext cx="250664" cy="6921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/>
          <p:nvPr/>
        </p:nvCxnSpPr>
        <p:spPr>
          <a:xfrm flipH="1">
            <a:off x="5665868" y="4095750"/>
            <a:ext cx="277733" cy="45634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šipka 33"/>
          <p:cNvCxnSpPr/>
          <p:nvPr/>
        </p:nvCxnSpPr>
        <p:spPr>
          <a:xfrm flipH="1">
            <a:off x="5361068" y="4095750"/>
            <a:ext cx="430132" cy="45634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 flipH="1">
            <a:off x="4987719" y="4095750"/>
            <a:ext cx="422481" cy="45634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 flipH="1">
            <a:off x="4709986" y="4095750"/>
            <a:ext cx="395414" cy="4635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ovací šipka 40"/>
          <p:cNvCxnSpPr/>
          <p:nvPr/>
        </p:nvCxnSpPr>
        <p:spPr>
          <a:xfrm>
            <a:off x="4987719" y="4095750"/>
            <a:ext cx="283615" cy="45634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ovací šipka 49"/>
          <p:cNvCxnSpPr/>
          <p:nvPr/>
        </p:nvCxnSpPr>
        <p:spPr>
          <a:xfrm>
            <a:off x="5271334" y="4095750"/>
            <a:ext cx="373349" cy="45634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ovací šipka 51"/>
          <p:cNvCxnSpPr/>
          <p:nvPr/>
        </p:nvCxnSpPr>
        <p:spPr>
          <a:xfrm>
            <a:off x="6096001" y="4095750"/>
            <a:ext cx="526398" cy="45634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šipka 53"/>
          <p:cNvCxnSpPr/>
          <p:nvPr/>
        </p:nvCxnSpPr>
        <p:spPr>
          <a:xfrm flipH="1">
            <a:off x="4419600" y="3632200"/>
            <a:ext cx="568119" cy="4635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ovací šipka 55"/>
          <p:cNvCxnSpPr/>
          <p:nvPr/>
        </p:nvCxnSpPr>
        <p:spPr>
          <a:xfrm flipH="1">
            <a:off x="4425927" y="3333750"/>
            <a:ext cx="568118" cy="231775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ovací šipka 57"/>
          <p:cNvCxnSpPr/>
          <p:nvPr/>
        </p:nvCxnSpPr>
        <p:spPr>
          <a:xfrm flipH="1" flipV="1">
            <a:off x="4425928" y="3065793"/>
            <a:ext cx="568117" cy="49973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ovací šipka 60"/>
          <p:cNvCxnSpPr/>
          <p:nvPr/>
        </p:nvCxnSpPr>
        <p:spPr>
          <a:xfrm flipH="1" flipV="1">
            <a:off x="4419600" y="3797300"/>
            <a:ext cx="457200" cy="2984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ovací šipka 63"/>
          <p:cNvCxnSpPr/>
          <p:nvPr/>
        </p:nvCxnSpPr>
        <p:spPr>
          <a:xfrm flipV="1">
            <a:off x="6781800" y="4095750"/>
            <a:ext cx="505476" cy="2286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ovací šipka 66"/>
          <p:cNvCxnSpPr/>
          <p:nvPr/>
        </p:nvCxnSpPr>
        <p:spPr>
          <a:xfrm flipV="1">
            <a:off x="6781800" y="3797300"/>
            <a:ext cx="346075" cy="2984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ovací šipka 68"/>
          <p:cNvCxnSpPr/>
          <p:nvPr/>
        </p:nvCxnSpPr>
        <p:spPr>
          <a:xfrm flipH="1" flipV="1">
            <a:off x="4425929" y="2221813"/>
            <a:ext cx="679471" cy="121337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ovací šipka 70"/>
          <p:cNvCxnSpPr/>
          <p:nvPr/>
        </p:nvCxnSpPr>
        <p:spPr>
          <a:xfrm flipH="1" flipV="1">
            <a:off x="2971800" y="2343150"/>
            <a:ext cx="679471" cy="121337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ovací šipka 71"/>
          <p:cNvCxnSpPr/>
          <p:nvPr/>
        </p:nvCxnSpPr>
        <p:spPr>
          <a:xfrm flipH="1">
            <a:off x="2971801" y="2876551"/>
            <a:ext cx="679470" cy="25048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ovací šipka 73"/>
          <p:cNvCxnSpPr/>
          <p:nvPr/>
        </p:nvCxnSpPr>
        <p:spPr>
          <a:xfrm flipH="1">
            <a:off x="2971800" y="2724150"/>
            <a:ext cx="679470" cy="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ovací šipka 75"/>
          <p:cNvCxnSpPr/>
          <p:nvPr/>
        </p:nvCxnSpPr>
        <p:spPr>
          <a:xfrm>
            <a:off x="3810000" y="2834018"/>
            <a:ext cx="502048" cy="293014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ovací šipka 78"/>
          <p:cNvCxnSpPr/>
          <p:nvPr/>
        </p:nvCxnSpPr>
        <p:spPr>
          <a:xfrm>
            <a:off x="3810000" y="3565525"/>
            <a:ext cx="502048" cy="52478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ovací šipka 80"/>
          <p:cNvCxnSpPr/>
          <p:nvPr/>
        </p:nvCxnSpPr>
        <p:spPr>
          <a:xfrm flipH="1">
            <a:off x="3222825" y="4027302"/>
            <a:ext cx="428445" cy="52478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ovací šipka 82"/>
          <p:cNvCxnSpPr/>
          <p:nvPr/>
        </p:nvCxnSpPr>
        <p:spPr>
          <a:xfrm flipH="1">
            <a:off x="1178948" y="3065793"/>
            <a:ext cx="560952" cy="528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ovací šipka 85"/>
          <p:cNvCxnSpPr/>
          <p:nvPr/>
        </p:nvCxnSpPr>
        <p:spPr>
          <a:xfrm flipH="1" flipV="1">
            <a:off x="1178949" y="4095750"/>
            <a:ext cx="428444" cy="1524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ovací šipka 87"/>
          <p:cNvCxnSpPr/>
          <p:nvPr/>
        </p:nvCxnSpPr>
        <p:spPr>
          <a:xfrm flipV="1">
            <a:off x="2355008" y="2989302"/>
            <a:ext cx="471578" cy="377826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Přímá spojovací čára 103"/>
          <p:cNvCxnSpPr/>
          <p:nvPr/>
        </p:nvCxnSpPr>
        <p:spPr>
          <a:xfrm>
            <a:off x="609600" y="1809750"/>
            <a:ext cx="7581900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Zástupný symbol pro číslo snímku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3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4559300"/>
            <a:ext cx="6650038" cy="450850"/>
          </a:xfrm>
          <a:prstGeom prst="rect">
            <a:avLst/>
          </a:prstGeom>
          <a:noFill/>
        </p:spPr>
      </p:pic>
      <p:cxnSp>
        <p:nvCxnSpPr>
          <p:cNvPr id="77" name="Přímá spojovací šipka 76"/>
          <p:cNvCxnSpPr/>
          <p:nvPr/>
        </p:nvCxnSpPr>
        <p:spPr>
          <a:xfrm flipH="1">
            <a:off x="6262815" y="3860800"/>
            <a:ext cx="250664" cy="6921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ovací šipka 77"/>
          <p:cNvCxnSpPr/>
          <p:nvPr/>
        </p:nvCxnSpPr>
        <p:spPr>
          <a:xfrm flipH="1">
            <a:off x="5832682" y="4089400"/>
            <a:ext cx="277733" cy="45634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Přímá spojovací šipka 79"/>
          <p:cNvCxnSpPr/>
          <p:nvPr/>
        </p:nvCxnSpPr>
        <p:spPr>
          <a:xfrm flipH="1">
            <a:off x="5527882" y="4089400"/>
            <a:ext cx="430132" cy="45634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ovací šipka 81"/>
          <p:cNvCxnSpPr/>
          <p:nvPr/>
        </p:nvCxnSpPr>
        <p:spPr>
          <a:xfrm flipH="1">
            <a:off x="5154533" y="4089400"/>
            <a:ext cx="422481" cy="45634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ovací šipka 83"/>
          <p:cNvCxnSpPr/>
          <p:nvPr/>
        </p:nvCxnSpPr>
        <p:spPr>
          <a:xfrm flipH="1">
            <a:off x="4876800" y="4089400"/>
            <a:ext cx="395414" cy="4635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ovací šipka 84"/>
          <p:cNvCxnSpPr/>
          <p:nvPr/>
        </p:nvCxnSpPr>
        <p:spPr>
          <a:xfrm>
            <a:off x="5154533" y="4089400"/>
            <a:ext cx="283615" cy="45634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ovací šipka 86"/>
          <p:cNvCxnSpPr/>
          <p:nvPr/>
        </p:nvCxnSpPr>
        <p:spPr>
          <a:xfrm>
            <a:off x="5438148" y="4089400"/>
            <a:ext cx="373349" cy="45634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Přímá spojovací šipka 88"/>
          <p:cNvCxnSpPr/>
          <p:nvPr/>
        </p:nvCxnSpPr>
        <p:spPr>
          <a:xfrm>
            <a:off x="6262815" y="4089400"/>
            <a:ext cx="526398" cy="45634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Přímá spojovací šipka 89"/>
          <p:cNvCxnSpPr/>
          <p:nvPr/>
        </p:nvCxnSpPr>
        <p:spPr>
          <a:xfrm flipH="1">
            <a:off x="4419600" y="3823957"/>
            <a:ext cx="568119" cy="4635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Přímá spojovací šipka 90"/>
          <p:cNvCxnSpPr/>
          <p:nvPr/>
        </p:nvCxnSpPr>
        <p:spPr>
          <a:xfrm flipH="1">
            <a:off x="4425927" y="3525507"/>
            <a:ext cx="568118" cy="231775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Přímá spojovací šipka 93"/>
          <p:cNvCxnSpPr/>
          <p:nvPr/>
        </p:nvCxnSpPr>
        <p:spPr>
          <a:xfrm flipH="1" flipV="1">
            <a:off x="4425928" y="3257550"/>
            <a:ext cx="568117" cy="49973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ovací šipka 94"/>
          <p:cNvCxnSpPr/>
          <p:nvPr/>
        </p:nvCxnSpPr>
        <p:spPr>
          <a:xfrm flipH="1" flipV="1">
            <a:off x="4419600" y="3989057"/>
            <a:ext cx="457200" cy="2984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Přímá spojovací šipka 95"/>
          <p:cNvCxnSpPr/>
          <p:nvPr/>
        </p:nvCxnSpPr>
        <p:spPr>
          <a:xfrm flipH="1">
            <a:off x="4419600" y="4089400"/>
            <a:ext cx="568119" cy="4635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Přímá spojovací šipka 97"/>
          <p:cNvCxnSpPr/>
          <p:nvPr/>
        </p:nvCxnSpPr>
        <p:spPr>
          <a:xfrm flipH="1">
            <a:off x="4425927" y="3790950"/>
            <a:ext cx="568118" cy="231775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Přímá spojovací šipka 98"/>
          <p:cNvCxnSpPr/>
          <p:nvPr/>
        </p:nvCxnSpPr>
        <p:spPr>
          <a:xfrm flipH="1" flipV="1">
            <a:off x="4425928" y="3522993"/>
            <a:ext cx="568117" cy="49973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Přímá spojovací šipka 99"/>
          <p:cNvCxnSpPr/>
          <p:nvPr/>
        </p:nvCxnSpPr>
        <p:spPr>
          <a:xfrm flipH="1" flipV="1">
            <a:off x="4419600" y="4254500"/>
            <a:ext cx="457200" cy="2984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Přímá spojovací šipka 100"/>
          <p:cNvCxnSpPr/>
          <p:nvPr/>
        </p:nvCxnSpPr>
        <p:spPr>
          <a:xfrm flipH="1" flipV="1">
            <a:off x="4425929" y="2100476"/>
            <a:ext cx="679471" cy="121337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Přímá spojovací šipka 104"/>
          <p:cNvCxnSpPr/>
          <p:nvPr/>
        </p:nvCxnSpPr>
        <p:spPr>
          <a:xfrm flipH="1" flipV="1">
            <a:off x="4425929" y="1979139"/>
            <a:ext cx="679471" cy="121337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Přímá spojovací šipka 105"/>
          <p:cNvCxnSpPr/>
          <p:nvPr/>
        </p:nvCxnSpPr>
        <p:spPr>
          <a:xfrm flipH="1" flipV="1">
            <a:off x="2978129" y="2495550"/>
            <a:ext cx="679471" cy="121337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Přímá spojovací šipka 106"/>
          <p:cNvCxnSpPr/>
          <p:nvPr/>
        </p:nvCxnSpPr>
        <p:spPr>
          <a:xfrm flipH="1">
            <a:off x="2978130" y="3028951"/>
            <a:ext cx="679470" cy="25048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Přímá spojovací šipka 107"/>
          <p:cNvCxnSpPr/>
          <p:nvPr/>
        </p:nvCxnSpPr>
        <p:spPr>
          <a:xfrm flipH="1">
            <a:off x="2978129" y="2876550"/>
            <a:ext cx="679470" cy="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Přímá spojovací šipka 108"/>
          <p:cNvCxnSpPr/>
          <p:nvPr/>
        </p:nvCxnSpPr>
        <p:spPr>
          <a:xfrm flipH="1" flipV="1">
            <a:off x="4419600" y="2854668"/>
            <a:ext cx="679471" cy="121337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Přímá spojovací šipka 109"/>
          <p:cNvCxnSpPr/>
          <p:nvPr/>
        </p:nvCxnSpPr>
        <p:spPr>
          <a:xfrm flipH="1">
            <a:off x="4419601" y="3388069"/>
            <a:ext cx="679470" cy="25048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Přímá spojovací šipka 110"/>
          <p:cNvCxnSpPr/>
          <p:nvPr/>
        </p:nvCxnSpPr>
        <p:spPr>
          <a:xfrm flipH="1">
            <a:off x="4419600" y="3235668"/>
            <a:ext cx="679470" cy="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Přímá spojovací šipka 111"/>
          <p:cNvCxnSpPr/>
          <p:nvPr/>
        </p:nvCxnSpPr>
        <p:spPr>
          <a:xfrm flipH="1">
            <a:off x="5983945" y="3873500"/>
            <a:ext cx="250664" cy="6921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Přímá spojovací šipka 112"/>
          <p:cNvCxnSpPr/>
          <p:nvPr/>
        </p:nvCxnSpPr>
        <p:spPr>
          <a:xfrm>
            <a:off x="5983945" y="4102100"/>
            <a:ext cx="526398" cy="45634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Přímá spojovací šipka 113"/>
          <p:cNvCxnSpPr/>
          <p:nvPr/>
        </p:nvCxnSpPr>
        <p:spPr>
          <a:xfrm flipH="1">
            <a:off x="6150759" y="3867150"/>
            <a:ext cx="250664" cy="6921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Přímá spojovací šipka 114"/>
          <p:cNvCxnSpPr/>
          <p:nvPr/>
        </p:nvCxnSpPr>
        <p:spPr>
          <a:xfrm flipV="1">
            <a:off x="6934200" y="3839832"/>
            <a:ext cx="346075" cy="2984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Přímá spojovací šipka 115"/>
          <p:cNvCxnSpPr/>
          <p:nvPr/>
        </p:nvCxnSpPr>
        <p:spPr>
          <a:xfrm flipV="1">
            <a:off x="6761162" y="3711575"/>
            <a:ext cx="346075" cy="2984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Přímá spojovací šipka 116"/>
          <p:cNvCxnSpPr/>
          <p:nvPr/>
        </p:nvCxnSpPr>
        <p:spPr>
          <a:xfrm flipV="1">
            <a:off x="6774799" y="4262252"/>
            <a:ext cx="505476" cy="2286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Přímá spojovací šipka 117"/>
          <p:cNvCxnSpPr/>
          <p:nvPr/>
        </p:nvCxnSpPr>
        <p:spPr>
          <a:xfrm flipV="1">
            <a:off x="6851968" y="3830867"/>
            <a:ext cx="346075" cy="2984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ovací šipka 118"/>
          <p:cNvCxnSpPr/>
          <p:nvPr/>
        </p:nvCxnSpPr>
        <p:spPr>
          <a:xfrm flipV="1">
            <a:off x="6781800" y="4173207"/>
            <a:ext cx="505476" cy="2286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ovací šipka 119"/>
          <p:cNvCxnSpPr/>
          <p:nvPr/>
        </p:nvCxnSpPr>
        <p:spPr>
          <a:xfrm flipV="1">
            <a:off x="6789213" y="4019550"/>
            <a:ext cx="505476" cy="2286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Přímá spojovací šipka 120"/>
          <p:cNvCxnSpPr/>
          <p:nvPr/>
        </p:nvCxnSpPr>
        <p:spPr>
          <a:xfrm flipH="1">
            <a:off x="4362659" y="3065793"/>
            <a:ext cx="679470" cy="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Přímá spojovací šipka 121"/>
          <p:cNvCxnSpPr/>
          <p:nvPr/>
        </p:nvCxnSpPr>
        <p:spPr>
          <a:xfrm flipH="1" flipV="1">
            <a:off x="4362659" y="2944456"/>
            <a:ext cx="679471" cy="121337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ovací šipka 122"/>
          <p:cNvCxnSpPr/>
          <p:nvPr/>
        </p:nvCxnSpPr>
        <p:spPr>
          <a:xfrm flipH="1" flipV="1">
            <a:off x="4419599" y="3136213"/>
            <a:ext cx="679471" cy="121337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Přímá spojovací šipka 123"/>
          <p:cNvCxnSpPr/>
          <p:nvPr/>
        </p:nvCxnSpPr>
        <p:spPr>
          <a:xfrm flipH="1" flipV="1">
            <a:off x="1178948" y="3279432"/>
            <a:ext cx="560952" cy="352768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Přímá spojovací šipka 125"/>
          <p:cNvCxnSpPr/>
          <p:nvPr/>
        </p:nvCxnSpPr>
        <p:spPr>
          <a:xfrm flipH="1" flipV="1">
            <a:off x="4362659" y="2221813"/>
            <a:ext cx="568118" cy="31887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Přímá spojovací šipka 126"/>
          <p:cNvCxnSpPr/>
          <p:nvPr/>
        </p:nvCxnSpPr>
        <p:spPr>
          <a:xfrm flipH="1" flipV="1">
            <a:off x="4419601" y="2176677"/>
            <a:ext cx="622528" cy="28781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Přímá spojovací šipka 127"/>
          <p:cNvCxnSpPr/>
          <p:nvPr/>
        </p:nvCxnSpPr>
        <p:spPr>
          <a:xfrm flipH="1" flipV="1">
            <a:off x="4419600" y="2055339"/>
            <a:ext cx="679471" cy="121337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Přímá spojovací šipka 130"/>
          <p:cNvCxnSpPr/>
          <p:nvPr/>
        </p:nvCxnSpPr>
        <p:spPr>
          <a:xfrm>
            <a:off x="3810000" y="3065793"/>
            <a:ext cx="502048" cy="216927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Přímá spojovací šipka 132"/>
          <p:cNvCxnSpPr/>
          <p:nvPr/>
        </p:nvCxnSpPr>
        <p:spPr>
          <a:xfrm flipH="1" flipV="1">
            <a:off x="3463936" y="2130082"/>
            <a:ext cx="574664" cy="213068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Přímá spojovací šipka 133"/>
          <p:cNvCxnSpPr/>
          <p:nvPr/>
        </p:nvCxnSpPr>
        <p:spPr>
          <a:xfrm flipH="1" flipV="1">
            <a:off x="3130530" y="2116008"/>
            <a:ext cx="679470" cy="34847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Zástupný symbol pro obsah 6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b="1" dirty="0" smtClean="0">
                <a:solidFill>
                  <a:srgbClr val="F39201"/>
                </a:solidFill>
              </a:rPr>
              <a:t>        Not enough memory!</a:t>
            </a:r>
            <a:endParaRPr lang="cs-CZ" sz="2800" b="1" dirty="0">
              <a:solidFill>
                <a:srgbClr val="F3920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Our solution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Our solution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Gaussian mixture model (GMM)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8200" y="2001619"/>
            <a:ext cx="131318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GMM</a:t>
            </a:r>
            <a:endParaRPr lang="cs-CZ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Our solution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Gaussian mixture model (GMM)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8200" y="2001619"/>
            <a:ext cx="131318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GMM</a:t>
            </a:r>
            <a:endParaRPr lang="cs-CZ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218180" y="1676221"/>
            <a:ext cx="222758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39201"/>
                </a:solidFill>
                <a:latin typeface="+mj-lt"/>
              </a:rPr>
              <a:t>on-line</a:t>
            </a:r>
            <a:br>
              <a:rPr lang="en-US" sz="3600" b="1" dirty="0" smtClean="0">
                <a:solidFill>
                  <a:srgbClr val="F39201"/>
                </a:solidFill>
                <a:latin typeface="+mj-lt"/>
              </a:rPr>
            </a:br>
            <a:r>
              <a:rPr lang="cs-CZ" sz="3600" b="1" dirty="0" err="1" smtClean="0">
                <a:solidFill>
                  <a:srgbClr val="F39201"/>
                </a:solidFill>
                <a:latin typeface="+mj-lt"/>
              </a:rPr>
              <a:t>learning</a:t>
            </a:r>
            <a:endParaRPr lang="cs-CZ" sz="3600" b="1" dirty="0">
              <a:solidFill>
                <a:srgbClr val="F39201"/>
              </a:solidFill>
              <a:latin typeface="+mj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443287" y="1893153"/>
            <a:ext cx="716863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cs-CZ" sz="4800" dirty="0" smtClean="0">
                <a:solidFill>
                  <a:schemeClr val="bg1"/>
                </a:solidFill>
              </a:rPr>
              <a:t>⇒</a:t>
            </a:r>
            <a:endParaRPr lang="cs-CZ" sz="4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Our solution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Gaussian mixture model (GMM)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8200" y="2001619"/>
            <a:ext cx="131318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GMM</a:t>
            </a:r>
            <a:endParaRPr lang="cs-CZ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218180" y="1676221"/>
            <a:ext cx="222758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39201"/>
                </a:solidFill>
                <a:latin typeface="+mj-lt"/>
              </a:rPr>
              <a:t>on-line</a:t>
            </a:r>
            <a:br>
              <a:rPr lang="en-US" sz="3600" b="1" dirty="0" smtClean="0">
                <a:solidFill>
                  <a:srgbClr val="F39201"/>
                </a:solidFill>
                <a:latin typeface="+mj-lt"/>
              </a:rPr>
            </a:br>
            <a:r>
              <a:rPr lang="cs-CZ" sz="3600" b="1" dirty="0" err="1" smtClean="0">
                <a:solidFill>
                  <a:srgbClr val="F39201"/>
                </a:solidFill>
                <a:latin typeface="+mj-lt"/>
              </a:rPr>
              <a:t>learning</a:t>
            </a:r>
            <a:endParaRPr lang="cs-CZ" sz="3600" b="1" dirty="0">
              <a:solidFill>
                <a:srgbClr val="F39201"/>
              </a:solidFill>
              <a:latin typeface="+mj-lt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248400" y="1657350"/>
            <a:ext cx="222758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constant</a:t>
            </a:r>
            <a:br>
              <a:rPr lang="en-US" sz="3600" b="1" dirty="0" smtClean="0">
                <a:solidFill>
                  <a:schemeClr val="bg1"/>
                </a:solidFill>
                <a:latin typeface="+mj-lt"/>
              </a:rPr>
            </a:b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memory</a:t>
            </a:r>
            <a:endParaRPr lang="cs-CZ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443287" y="1893153"/>
            <a:ext cx="716863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cs-CZ" sz="4800" dirty="0" smtClean="0">
                <a:solidFill>
                  <a:schemeClr val="bg1"/>
                </a:solidFill>
              </a:rPr>
              <a:t>⇒</a:t>
            </a:r>
            <a:endParaRPr lang="cs-CZ" sz="4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531537" y="1893153"/>
            <a:ext cx="716863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cs-CZ" sz="4800" dirty="0" smtClean="0">
                <a:solidFill>
                  <a:schemeClr val="bg1"/>
                </a:solidFill>
              </a:rPr>
              <a:t>⇒</a:t>
            </a:r>
            <a:endParaRPr lang="cs-CZ" sz="4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Overcoming the memory constraint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609600" y="1809750"/>
            <a:ext cx="7581900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4330700"/>
            <a:ext cx="6650038" cy="450850"/>
          </a:xfrm>
          <a:prstGeom prst="rect">
            <a:avLst/>
          </a:prstGeom>
          <a:noFill/>
        </p:spPr>
      </p:pic>
      <p:cxnSp>
        <p:nvCxnSpPr>
          <p:cNvPr id="13" name="Přímá spojovací čára 12"/>
          <p:cNvCxnSpPr/>
          <p:nvPr/>
        </p:nvCxnSpPr>
        <p:spPr>
          <a:xfrm flipH="1">
            <a:off x="1066800" y="4324350"/>
            <a:ext cx="6650038" cy="635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Zástupný symbol pro číslo snímku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Overcoming the memory constraint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aoblený obdélník 3"/>
          <p:cNvSpPr/>
          <p:nvPr/>
        </p:nvSpPr>
        <p:spPr>
          <a:xfrm>
            <a:off x="1485945" y="1096356"/>
            <a:ext cx="742628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079716"/>
            <a:ext cx="628373" cy="589876"/>
          </a:xfrm>
          <a:prstGeom prst="rect">
            <a:avLst/>
          </a:prstGeom>
          <a:noFill/>
        </p:spPr>
      </p:pic>
      <p:cxnSp>
        <p:nvCxnSpPr>
          <p:cNvPr id="6" name="Přímá spojovací čára 5"/>
          <p:cNvCxnSpPr/>
          <p:nvPr/>
        </p:nvCxnSpPr>
        <p:spPr>
          <a:xfrm>
            <a:off x="609600" y="1809750"/>
            <a:ext cx="7581900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2209800" y="1401763"/>
            <a:ext cx="46461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H="1">
            <a:off x="1066800" y="4328814"/>
            <a:ext cx="6650038" cy="635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4419601" y="2119015"/>
            <a:ext cx="1371599" cy="22097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2895600" y="2119015"/>
            <a:ext cx="1447799" cy="22097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 flipH="1">
            <a:off x="5486403" y="2119015"/>
            <a:ext cx="1600197" cy="22097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>
            <a:off x="3794127" y="2347614"/>
            <a:ext cx="1539873" cy="19812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ovací šipka 30"/>
          <p:cNvCxnSpPr/>
          <p:nvPr/>
        </p:nvCxnSpPr>
        <p:spPr>
          <a:xfrm>
            <a:off x="3657597" y="3566814"/>
            <a:ext cx="1752603" cy="7620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>
            <a:off x="3657597" y="2881014"/>
            <a:ext cx="1143003" cy="14478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>
            <a:off x="2743200" y="2728614"/>
            <a:ext cx="2" cy="16002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šipka 36"/>
          <p:cNvCxnSpPr/>
          <p:nvPr/>
        </p:nvCxnSpPr>
        <p:spPr>
          <a:xfrm flipH="1">
            <a:off x="3048000" y="3643014"/>
            <a:ext cx="2057397" cy="6858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ovací šipka 52"/>
          <p:cNvCxnSpPr/>
          <p:nvPr/>
        </p:nvCxnSpPr>
        <p:spPr>
          <a:xfrm>
            <a:off x="6743698" y="2874664"/>
            <a:ext cx="495302" cy="14541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šipka 53"/>
          <p:cNvCxnSpPr/>
          <p:nvPr/>
        </p:nvCxnSpPr>
        <p:spPr>
          <a:xfrm flipH="1">
            <a:off x="1695314" y="2728614"/>
            <a:ext cx="798630" cy="1595735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ovací šipka 54"/>
          <p:cNvCxnSpPr/>
          <p:nvPr/>
        </p:nvCxnSpPr>
        <p:spPr>
          <a:xfrm>
            <a:off x="1040537" y="2728614"/>
            <a:ext cx="254867" cy="1595735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ovací šipka 58"/>
          <p:cNvCxnSpPr/>
          <p:nvPr/>
        </p:nvCxnSpPr>
        <p:spPr>
          <a:xfrm flipH="1">
            <a:off x="6286501" y="2114550"/>
            <a:ext cx="1600197" cy="22097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ovéPole 59"/>
          <p:cNvSpPr txBox="1"/>
          <p:nvPr/>
        </p:nvSpPr>
        <p:spPr>
          <a:xfrm>
            <a:off x="76200" y="1134130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</a:t>
            </a:r>
            <a:r>
              <a:rPr lang="en-US" sz="2800" baseline="30000" dirty="0" smtClean="0">
                <a:solidFill>
                  <a:schemeClr val="bg1"/>
                </a:solidFill>
              </a:rPr>
              <a:t>st</a:t>
            </a:r>
            <a:r>
              <a:rPr lang="en-US" sz="2800" dirty="0" smtClean="0">
                <a:solidFill>
                  <a:schemeClr val="bg1"/>
                </a:solidFill>
              </a:rPr>
              <a:t> pass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80" name="Zástupný symbol pro číslo snímku 7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24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4330700"/>
            <a:ext cx="6650038" cy="4508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rka\projects\import\paper 2014\images\results\coronaBenchmark\reference.png"/>
          <p:cNvPicPr>
            <a:picLocks noChangeArrowheads="1"/>
          </p:cNvPicPr>
          <p:nvPr/>
        </p:nvPicPr>
        <p:blipFill>
          <a:blip r:embed="rId3"/>
          <a:srcRect t="6152" r="50755" b="3589"/>
          <a:stretch>
            <a:fillRect/>
          </a:stretch>
        </p:blipFill>
        <p:spPr bwMode="auto">
          <a:xfrm>
            <a:off x="608400" y="1029600"/>
            <a:ext cx="3920400" cy="403920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ovéPole 6"/>
          <p:cNvSpPr txBox="1"/>
          <p:nvPr/>
        </p:nvSpPr>
        <p:spPr>
          <a:xfrm>
            <a:off x="608400" y="1034034"/>
            <a:ext cx="3932603" cy="861774"/>
          </a:xfrm>
          <a:prstGeom prst="rect">
            <a:avLst/>
          </a:prstGeom>
          <a:solidFill>
            <a:srgbClr val="413B36">
              <a:alpha val="32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Vertex Connection and Merging (1h)</a:t>
            </a:r>
          </a:p>
          <a:p>
            <a:r>
              <a:rPr lang="en-US" sz="1400" b="1" i="1" dirty="0" smtClean="0">
                <a:solidFill>
                  <a:schemeClr val="bg1"/>
                </a:solidFill>
              </a:rPr>
              <a:t>[</a:t>
            </a:r>
            <a:r>
              <a:rPr lang="en-US" sz="1400" b="1" i="1" dirty="0" err="1" smtClean="0">
                <a:solidFill>
                  <a:schemeClr val="bg1"/>
                </a:solidFill>
              </a:rPr>
              <a:t>Georgiev</a:t>
            </a:r>
            <a:r>
              <a:rPr lang="en-US" sz="1400" b="1" i="1" dirty="0" smtClean="0">
                <a:solidFill>
                  <a:schemeClr val="bg1"/>
                </a:solidFill>
              </a:rPr>
              <a:t> et al. 2012]</a:t>
            </a:r>
            <a:endParaRPr lang="cs-CZ" sz="1400" b="1" i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Jirka\projects\import\paper 2014\images\results\coronaBenchmark\reference.png"/>
          <p:cNvPicPr>
            <a:picLocks noChangeAspect="1" noChangeArrowheads="1"/>
          </p:cNvPicPr>
          <p:nvPr/>
        </p:nvPicPr>
        <p:blipFill>
          <a:blip r:embed="rId4"/>
          <a:srcRect t="6152" r="50755" b="3589"/>
          <a:stretch>
            <a:fillRect/>
          </a:stretch>
        </p:blipFill>
        <p:spPr bwMode="auto">
          <a:xfrm>
            <a:off x="4647600" y="1029994"/>
            <a:ext cx="3919599" cy="404072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ovéPole 10"/>
          <p:cNvSpPr txBox="1"/>
          <p:nvPr/>
        </p:nvSpPr>
        <p:spPr>
          <a:xfrm>
            <a:off x="4647600" y="1034034"/>
            <a:ext cx="1300356" cy="369332"/>
          </a:xfrm>
          <a:prstGeom prst="rect">
            <a:avLst/>
          </a:prstGeom>
          <a:solidFill>
            <a:srgbClr val="413B36">
              <a:alpha val="32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Reference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4" name="Nadpis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3820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Motivation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4330700"/>
            <a:ext cx="6650038" cy="450850"/>
          </a:xfrm>
          <a:prstGeom prst="rect">
            <a:avLst/>
          </a:prstGeom>
          <a:noFill/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Overcoming the memory constraint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aoblený obdélník 3"/>
          <p:cNvSpPr/>
          <p:nvPr/>
        </p:nvSpPr>
        <p:spPr>
          <a:xfrm>
            <a:off x="1485945" y="1096356"/>
            <a:ext cx="742628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079716"/>
            <a:ext cx="628373" cy="589876"/>
          </a:xfrm>
          <a:prstGeom prst="rect">
            <a:avLst/>
          </a:prstGeom>
          <a:noFill/>
        </p:spPr>
      </p:pic>
      <p:cxnSp>
        <p:nvCxnSpPr>
          <p:cNvPr id="6" name="Přímá spojovací čára 5"/>
          <p:cNvCxnSpPr/>
          <p:nvPr/>
        </p:nvCxnSpPr>
        <p:spPr>
          <a:xfrm>
            <a:off x="609600" y="1809750"/>
            <a:ext cx="7581900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2209800" y="1401763"/>
            <a:ext cx="46461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H="1">
            <a:off x="1066800" y="4328814"/>
            <a:ext cx="6650038" cy="635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4419601" y="2119015"/>
            <a:ext cx="1371599" cy="22097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2895600" y="2119015"/>
            <a:ext cx="1447799" cy="22097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 flipH="1">
            <a:off x="5486403" y="2119015"/>
            <a:ext cx="1600197" cy="22097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>
            <a:off x="3794127" y="2347614"/>
            <a:ext cx="1539873" cy="19812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ovací šipka 30"/>
          <p:cNvCxnSpPr/>
          <p:nvPr/>
        </p:nvCxnSpPr>
        <p:spPr>
          <a:xfrm>
            <a:off x="3657597" y="3566814"/>
            <a:ext cx="1752603" cy="7620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>
            <a:off x="3657597" y="2881014"/>
            <a:ext cx="1143003" cy="14478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>
            <a:off x="2743200" y="2728614"/>
            <a:ext cx="2" cy="16002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šipka 36"/>
          <p:cNvCxnSpPr/>
          <p:nvPr/>
        </p:nvCxnSpPr>
        <p:spPr>
          <a:xfrm flipH="1">
            <a:off x="3048000" y="3643014"/>
            <a:ext cx="2057397" cy="6858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ovací šipka 52"/>
          <p:cNvCxnSpPr/>
          <p:nvPr/>
        </p:nvCxnSpPr>
        <p:spPr>
          <a:xfrm>
            <a:off x="6743698" y="2874664"/>
            <a:ext cx="495302" cy="14541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šipka 53"/>
          <p:cNvCxnSpPr/>
          <p:nvPr/>
        </p:nvCxnSpPr>
        <p:spPr>
          <a:xfrm flipH="1">
            <a:off x="1695314" y="2728614"/>
            <a:ext cx="798630" cy="1595735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ovací šipka 54"/>
          <p:cNvCxnSpPr/>
          <p:nvPr/>
        </p:nvCxnSpPr>
        <p:spPr>
          <a:xfrm>
            <a:off x="1040537" y="2728614"/>
            <a:ext cx="254867" cy="1595735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ovací šipka 58"/>
          <p:cNvCxnSpPr/>
          <p:nvPr/>
        </p:nvCxnSpPr>
        <p:spPr>
          <a:xfrm flipH="1">
            <a:off x="6286501" y="2114550"/>
            <a:ext cx="1600197" cy="22097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ovéPole 59"/>
          <p:cNvSpPr txBox="1"/>
          <p:nvPr/>
        </p:nvSpPr>
        <p:spPr>
          <a:xfrm>
            <a:off x="76200" y="1134130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</a:t>
            </a:r>
            <a:r>
              <a:rPr lang="en-US" sz="2800" baseline="30000" dirty="0" smtClean="0">
                <a:solidFill>
                  <a:schemeClr val="bg1"/>
                </a:solidFill>
              </a:rPr>
              <a:t>st</a:t>
            </a:r>
            <a:r>
              <a:rPr lang="en-US" sz="2800" dirty="0" smtClean="0">
                <a:solidFill>
                  <a:schemeClr val="bg1"/>
                </a:solidFill>
              </a:rPr>
              <a:t> pass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27" name="Elipsa 26"/>
          <p:cNvSpPr/>
          <p:nvPr/>
        </p:nvSpPr>
        <p:spPr>
          <a:xfrm>
            <a:off x="3886200" y="4100214"/>
            <a:ext cx="457199" cy="457199"/>
          </a:xfrm>
          <a:prstGeom prst="ellipse">
            <a:avLst/>
          </a:prstGeom>
          <a:solidFill>
            <a:srgbClr val="FEE91D"/>
          </a:solidFill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/>
          <p:cNvSpPr txBox="1"/>
          <p:nvPr/>
        </p:nvSpPr>
        <p:spPr>
          <a:xfrm>
            <a:off x="2823088" y="3805594"/>
            <a:ext cx="106311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EE91D"/>
                </a:solidFill>
              </a:rPr>
              <a:t>GMM</a:t>
            </a:r>
            <a:endParaRPr lang="cs-CZ" sz="2800" b="1" dirty="0">
              <a:solidFill>
                <a:srgbClr val="FEE91D"/>
              </a:solidFill>
            </a:endParaRPr>
          </a:p>
        </p:txBody>
      </p:sp>
      <p:sp>
        <p:nvSpPr>
          <p:cNvPr id="30" name="Zástupný symbol pro číslo snímku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4330700"/>
            <a:ext cx="6650038" cy="450850"/>
          </a:xfrm>
          <a:prstGeom prst="rect">
            <a:avLst/>
          </a:prstGeom>
          <a:noFill/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Overcoming the memory constraint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aoblený obdélník 3"/>
          <p:cNvSpPr/>
          <p:nvPr/>
        </p:nvSpPr>
        <p:spPr>
          <a:xfrm>
            <a:off x="1485945" y="1096356"/>
            <a:ext cx="742628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079716"/>
            <a:ext cx="628373" cy="589876"/>
          </a:xfrm>
          <a:prstGeom prst="rect">
            <a:avLst/>
          </a:prstGeom>
          <a:noFill/>
        </p:spPr>
      </p:pic>
      <p:cxnSp>
        <p:nvCxnSpPr>
          <p:cNvPr id="6" name="Přímá spojovací čára 5"/>
          <p:cNvCxnSpPr/>
          <p:nvPr/>
        </p:nvCxnSpPr>
        <p:spPr>
          <a:xfrm>
            <a:off x="609600" y="1809750"/>
            <a:ext cx="7581900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2209800" y="1401763"/>
            <a:ext cx="46461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H="1">
            <a:off x="1066800" y="4328814"/>
            <a:ext cx="6650038" cy="635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4419601" y="2119015"/>
            <a:ext cx="1371599" cy="22097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  <a:effectLst>
            <a:outerShdw blurRad="101600" dist="127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2895600" y="2119015"/>
            <a:ext cx="1447799" cy="22097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  <a:effectLst>
            <a:outerShdw blurRad="101600" dist="127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 flipH="1">
            <a:off x="5486403" y="2119015"/>
            <a:ext cx="1600197" cy="22097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  <a:effectLst>
            <a:outerShdw blurRad="101600" dist="127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>
            <a:off x="3794127" y="2347614"/>
            <a:ext cx="1539873" cy="19812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  <a:effectLst>
            <a:outerShdw blurRad="101600" dist="127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ovací šipka 30"/>
          <p:cNvCxnSpPr/>
          <p:nvPr/>
        </p:nvCxnSpPr>
        <p:spPr>
          <a:xfrm>
            <a:off x="3657597" y="3566814"/>
            <a:ext cx="1752603" cy="7620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  <a:effectLst>
            <a:outerShdw blurRad="101600" dist="127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>
            <a:off x="3657597" y="2881014"/>
            <a:ext cx="1143003" cy="14478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  <a:effectLst>
            <a:outerShdw blurRad="101600" dist="127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>
            <a:off x="2743200" y="2728614"/>
            <a:ext cx="2" cy="16002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  <a:effectLst>
            <a:outerShdw blurRad="101600" dist="127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šipka 36"/>
          <p:cNvCxnSpPr/>
          <p:nvPr/>
        </p:nvCxnSpPr>
        <p:spPr>
          <a:xfrm flipH="1">
            <a:off x="3048000" y="3643014"/>
            <a:ext cx="2057397" cy="6858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  <a:effectLst>
            <a:outerShdw blurRad="101600" dist="127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ovací šipka 52"/>
          <p:cNvCxnSpPr/>
          <p:nvPr/>
        </p:nvCxnSpPr>
        <p:spPr>
          <a:xfrm>
            <a:off x="6743698" y="2874664"/>
            <a:ext cx="495302" cy="145415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šipka 53"/>
          <p:cNvCxnSpPr/>
          <p:nvPr/>
        </p:nvCxnSpPr>
        <p:spPr>
          <a:xfrm flipH="1">
            <a:off x="1695314" y="2728614"/>
            <a:ext cx="798630" cy="1595735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ovací šipka 54"/>
          <p:cNvCxnSpPr/>
          <p:nvPr/>
        </p:nvCxnSpPr>
        <p:spPr>
          <a:xfrm>
            <a:off x="1040537" y="2728614"/>
            <a:ext cx="254867" cy="1595735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ovací šipka 58"/>
          <p:cNvCxnSpPr/>
          <p:nvPr/>
        </p:nvCxnSpPr>
        <p:spPr>
          <a:xfrm flipH="1">
            <a:off x="6286501" y="2114550"/>
            <a:ext cx="1600197" cy="2209799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ovéPole 59"/>
          <p:cNvSpPr txBox="1"/>
          <p:nvPr/>
        </p:nvSpPr>
        <p:spPr>
          <a:xfrm>
            <a:off x="76200" y="1134130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</a:t>
            </a:r>
            <a:r>
              <a:rPr lang="en-US" sz="2800" baseline="30000" dirty="0" smtClean="0">
                <a:solidFill>
                  <a:schemeClr val="bg1"/>
                </a:solidFill>
              </a:rPr>
              <a:t>st</a:t>
            </a:r>
            <a:r>
              <a:rPr lang="en-US" sz="2800" dirty="0" smtClean="0">
                <a:solidFill>
                  <a:schemeClr val="bg1"/>
                </a:solidFill>
              </a:rPr>
              <a:t> pass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27" name="Elipsa 26"/>
          <p:cNvSpPr/>
          <p:nvPr/>
        </p:nvSpPr>
        <p:spPr>
          <a:xfrm>
            <a:off x="3886200" y="4100214"/>
            <a:ext cx="457199" cy="457199"/>
          </a:xfrm>
          <a:prstGeom prst="ellipse">
            <a:avLst/>
          </a:prstGeom>
          <a:solidFill>
            <a:srgbClr val="FEE91D"/>
          </a:solidFill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ovací šipka 23"/>
          <p:cNvCxnSpPr/>
          <p:nvPr/>
        </p:nvCxnSpPr>
        <p:spPr>
          <a:xfrm flipV="1">
            <a:off x="2438400" y="4709814"/>
            <a:ext cx="3276600" cy="2"/>
          </a:xfrm>
          <a:prstGeom prst="straightConnector1">
            <a:avLst/>
          </a:prstGeom>
          <a:ln>
            <a:solidFill>
              <a:srgbClr val="FFFF00"/>
            </a:solidFill>
            <a:headEnd type="stealth" w="med" len="lg"/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čára 24"/>
          <p:cNvCxnSpPr/>
          <p:nvPr/>
        </p:nvCxnSpPr>
        <p:spPr>
          <a:xfrm>
            <a:off x="2438400" y="4100214"/>
            <a:ext cx="0" cy="762000"/>
          </a:xfrm>
          <a:prstGeom prst="line">
            <a:avLst/>
          </a:prstGeom>
          <a:ln>
            <a:solidFill>
              <a:srgbClr val="FFFF00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čára 25"/>
          <p:cNvCxnSpPr/>
          <p:nvPr/>
        </p:nvCxnSpPr>
        <p:spPr>
          <a:xfrm>
            <a:off x="5715000" y="4112089"/>
            <a:ext cx="0" cy="762000"/>
          </a:xfrm>
          <a:prstGeom prst="line">
            <a:avLst/>
          </a:prstGeom>
          <a:ln>
            <a:solidFill>
              <a:srgbClr val="FFFF00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2493944" y="4324349"/>
            <a:ext cx="904415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k-NN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32" name="Zástupný symbol pro číslo snímku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4330700"/>
            <a:ext cx="6650038" cy="450850"/>
          </a:xfrm>
          <a:prstGeom prst="rect">
            <a:avLst/>
          </a:prstGeom>
          <a:noFill/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Overcoming the memory constraint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609600" y="1809750"/>
            <a:ext cx="7581900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H="1">
            <a:off x="1066800" y="4328814"/>
            <a:ext cx="6650038" cy="635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Elipsa 17"/>
          <p:cNvSpPr/>
          <p:nvPr/>
        </p:nvSpPr>
        <p:spPr>
          <a:xfrm>
            <a:off x="3886200" y="4100214"/>
            <a:ext cx="457199" cy="457199"/>
          </a:xfrm>
          <a:prstGeom prst="ellipse">
            <a:avLst/>
          </a:prstGeom>
          <a:solidFill>
            <a:srgbClr val="FEE91D"/>
          </a:solidFill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4114801" y="2119015"/>
            <a:ext cx="1371599" cy="22097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4114801" y="2119015"/>
            <a:ext cx="1447799" cy="22097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 flipH="1">
            <a:off x="4114803" y="2119015"/>
            <a:ext cx="1600197" cy="22097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>
            <a:off x="4114802" y="2347614"/>
            <a:ext cx="1539873" cy="19812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ovací šipka 30"/>
          <p:cNvCxnSpPr/>
          <p:nvPr/>
        </p:nvCxnSpPr>
        <p:spPr>
          <a:xfrm>
            <a:off x="2362200" y="3566814"/>
            <a:ext cx="1752603" cy="7620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>
            <a:off x="2971800" y="2881014"/>
            <a:ext cx="1143003" cy="14478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>
            <a:off x="4114801" y="2728614"/>
            <a:ext cx="2" cy="16002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šipka 36"/>
          <p:cNvCxnSpPr/>
          <p:nvPr/>
        </p:nvCxnSpPr>
        <p:spPr>
          <a:xfrm flipH="1">
            <a:off x="4114803" y="3643014"/>
            <a:ext cx="2057397" cy="6858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aoblený obdélník 23"/>
          <p:cNvSpPr/>
          <p:nvPr/>
        </p:nvSpPr>
        <p:spPr>
          <a:xfrm>
            <a:off x="1485945" y="1096356"/>
            <a:ext cx="742628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079716"/>
            <a:ext cx="628373" cy="589876"/>
          </a:xfrm>
          <a:prstGeom prst="rect">
            <a:avLst/>
          </a:prstGeom>
          <a:noFill/>
        </p:spPr>
      </p:pic>
      <p:cxnSp>
        <p:nvCxnSpPr>
          <p:cNvPr id="26" name="Přímá spojovací šipka 25"/>
          <p:cNvCxnSpPr/>
          <p:nvPr/>
        </p:nvCxnSpPr>
        <p:spPr>
          <a:xfrm>
            <a:off x="2209800" y="1401763"/>
            <a:ext cx="46461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76200" y="1134130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</a:t>
            </a:r>
            <a:r>
              <a:rPr lang="en-US" sz="2800" baseline="30000" dirty="0" smtClean="0">
                <a:solidFill>
                  <a:schemeClr val="bg1"/>
                </a:solidFill>
              </a:rPr>
              <a:t>st</a:t>
            </a:r>
            <a:r>
              <a:rPr lang="en-US" sz="2800" dirty="0" smtClean="0">
                <a:solidFill>
                  <a:schemeClr val="bg1"/>
                </a:solidFill>
              </a:rPr>
              <a:t> pass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2823088" y="3805594"/>
            <a:ext cx="106311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EE91D"/>
                </a:solidFill>
              </a:rPr>
              <a:t>GMM</a:t>
            </a:r>
            <a:endParaRPr lang="cs-CZ" sz="2800" b="1" dirty="0">
              <a:solidFill>
                <a:srgbClr val="FEE91D"/>
              </a:solidFill>
            </a:endParaRPr>
          </a:p>
        </p:txBody>
      </p:sp>
      <p:cxnSp>
        <p:nvCxnSpPr>
          <p:cNvPr id="42" name="Přímá spojovací šipka 41"/>
          <p:cNvCxnSpPr/>
          <p:nvPr/>
        </p:nvCxnSpPr>
        <p:spPr>
          <a:xfrm>
            <a:off x="6743698" y="2874664"/>
            <a:ext cx="495302" cy="1454150"/>
          </a:xfrm>
          <a:prstGeom prst="straightConnector1">
            <a:avLst/>
          </a:prstGeom>
          <a:ln>
            <a:solidFill>
              <a:srgbClr val="F7941E">
                <a:alpha val="40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šipka 42"/>
          <p:cNvCxnSpPr/>
          <p:nvPr/>
        </p:nvCxnSpPr>
        <p:spPr>
          <a:xfrm flipH="1">
            <a:off x="1695314" y="2728614"/>
            <a:ext cx="798630" cy="1595735"/>
          </a:xfrm>
          <a:prstGeom prst="straightConnector1">
            <a:avLst/>
          </a:prstGeom>
          <a:ln>
            <a:solidFill>
              <a:srgbClr val="F7941E">
                <a:alpha val="40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ovací šipka 43"/>
          <p:cNvCxnSpPr/>
          <p:nvPr/>
        </p:nvCxnSpPr>
        <p:spPr>
          <a:xfrm>
            <a:off x="1040537" y="2728614"/>
            <a:ext cx="254867" cy="1595735"/>
          </a:xfrm>
          <a:prstGeom prst="straightConnector1">
            <a:avLst/>
          </a:prstGeom>
          <a:ln>
            <a:solidFill>
              <a:srgbClr val="F7941E">
                <a:alpha val="40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ovací šipka 44"/>
          <p:cNvCxnSpPr/>
          <p:nvPr/>
        </p:nvCxnSpPr>
        <p:spPr>
          <a:xfrm flipH="1">
            <a:off x="6286501" y="2114550"/>
            <a:ext cx="1600197" cy="2209799"/>
          </a:xfrm>
          <a:prstGeom prst="straightConnector1">
            <a:avLst/>
          </a:prstGeom>
          <a:ln>
            <a:solidFill>
              <a:srgbClr val="F7941E">
                <a:alpha val="40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Zástupný symbol pro číslo snímku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4330700"/>
            <a:ext cx="6650038" cy="450850"/>
          </a:xfrm>
          <a:prstGeom prst="rect">
            <a:avLst/>
          </a:prstGeom>
          <a:noFill/>
        </p:spPr>
      </p:pic>
      <p:pic>
        <p:nvPicPr>
          <p:cNvPr id="9218" name="Picture 2" descr="C:\Users\Jirka\projects\import\presentations\main\images\Li_GMM-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119015"/>
            <a:ext cx="2682875" cy="2255838"/>
          </a:xfrm>
          <a:prstGeom prst="rect">
            <a:avLst/>
          </a:prstGeom>
          <a:noFill/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Overcoming the memory constraint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609600" y="1809750"/>
            <a:ext cx="7581900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H="1">
            <a:off x="1066800" y="4328814"/>
            <a:ext cx="6650038" cy="635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Elipsa 17"/>
          <p:cNvSpPr/>
          <p:nvPr/>
        </p:nvSpPr>
        <p:spPr>
          <a:xfrm>
            <a:off x="3886200" y="4100214"/>
            <a:ext cx="457199" cy="457199"/>
          </a:xfrm>
          <a:prstGeom prst="ellipse">
            <a:avLst/>
          </a:prstGeom>
          <a:solidFill>
            <a:srgbClr val="FEE91D"/>
          </a:solidFill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4114801" y="2119015"/>
            <a:ext cx="1371599" cy="22097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4114801" y="2119015"/>
            <a:ext cx="1447799" cy="22097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 flipH="1">
            <a:off x="4114803" y="2119015"/>
            <a:ext cx="1600197" cy="22097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>
            <a:off x="4114802" y="2347614"/>
            <a:ext cx="1539873" cy="19812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ovací šipka 30"/>
          <p:cNvCxnSpPr/>
          <p:nvPr/>
        </p:nvCxnSpPr>
        <p:spPr>
          <a:xfrm>
            <a:off x="2362200" y="3566814"/>
            <a:ext cx="1752603" cy="7620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>
            <a:off x="2971800" y="2881014"/>
            <a:ext cx="1143003" cy="14478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>
            <a:off x="4114801" y="2728614"/>
            <a:ext cx="2" cy="16002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šipka 36"/>
          <p:cNvCxnSpPr/>
          <p:nvPr/>
        </p:nvCxnSpPr>
        <p:spPr>
          <a:xfrm flipH="1">
            <a:off x="4114803" y="3643014"/>
            <a:ext cx="2057397" cy="6858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aoblený obdélník 23"/>
          <p:cNvSpPr/>
          <p:nvPr/>
        </p:nvSpPr>
        <p:spPr>
          <a:xfrm>
            <a:off x="1485945" y="1096356"/>
            <a:ext cx="742628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1079716"/>
            <a:ext cx="628373" cy="589876"/>
          </a:xfrm>
          <a:prstGeom prst="rect">
            <a:avLst/>
          </a:prstGeom>
          <a:noFill/>
        </p:spPr>
      </p:pic>
      <p:cxnSp>
        <p:nvCxnSpPr>
          <p:cNvPr id="26" name="Přímá spojovací šipka 25"/>
          <p:cNvCxnSpPr/>
          <p:nvPr/>
        </p:nvCxnSpPr>
        <p:spPr>
          <a:xfrm>
            <a:off x="2209800" y="1401763"/>
            <a:ext cx="46461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76200" y="1134130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</a:t>
            </a:r>
            <a:r>
              <a:rPr lang="en-US" sz="2800" baseline="30000" dirty="0" smtClean="0">
                <a:solidFill>
                  <a:schemeClr val="bg1"/>
                </a:solidFill>
              </a:rPr>
              <a:t>st</a:t>
            </a:r>
            <a:r>
              <a:rPr lang="en-US" sz="2800" dirty="0" smtClean="0">
                <a:solidFill>
                  <a:schemeClr val="bg1"/>
                </a:solidFill>
              </a:rPr>
              <a:t> pass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2975488" y="2423814"/>
            <a:ext cx="106311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EE91D"/>
                </a:solidFill>
              </a:rPr>
              <a:t>GMM</a:t>
            </a:r>
            <a:endParaRPr lang="cs-CZ" sz="2800" b="1" dirty="0">
              <a:solidFill>
                <a:srgbClr val="FEE91D"/>
              </a:solidFill>
            </a:endParaRPr>
          </a:p>
        </p:txBody>
      </p:sp>
      <p:sp>
        <p:nvSpPr>
          <p:cNvPr id="59" name="Zástupný symbol pro číslo snímku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43</a:t>
            </a:fld>
            <a:endParaRPr lang="en-US"/>
          </a:p>
        </p:txBody>
      </p:sp>
      <p:cxnSp>
        <p:nvCxnSpPr>
          <p:cNvPr id="29" name="Přímá spojovací šipka 28"/>
          <p:cNvCxnSpPr/>
          <p:nvPr/>
        </p:nvCxnSpPr>
        <p:spPr>
          <a:xfrm>
            <a:off x="6743698" y="2874664"/>
            <a:ext cx="495302" cy="145415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/>
          <p:nvPr/>
        </p:nvCxnSpPr>
        <p:spPr>
          <a:xfrm flipH="1">
            <a:off x="1695314" y="2728614"/>
            <a:ext cx="798630" cy="1595735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ovací šipka 31"/>
          <p:cNvCxnSpPr/>
          <p:nvPr/>
        </p:nvCxnSpPr>
        <p:spPr>
          <a:xfrm>
            <a:off x="1040537" y="2728614"/>
            <a:ext cx="254867" cy="1595735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ovací šipka 32"/>
          <p:cNvCxnSpPr/>
          <p:nvPr/>
        </p:nvCxnSpPr>
        <p:spPr>
          <a:xfrm flipH="1">
            <a:off x="6286501" y="2114550"/>
            <a:ext cx="1600197" cy="2209799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4330700"/>
            <a:ext cx="6650038" cy="450850"/>
          </a:xfrm>
          <a:prstGeom prst="rect">
            <a:avLst/>
          </a:prstGeom>
          <a:noFill/>
        </p:spPr>
      </p:pic>
      <p:pic>
        <p:nvPicPr>
          <p:cNvPr id="9218" name="Picture 2" descr="C:\Users\Jirka\projects\import\presentations\main\images\Li_GMM-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114550"/>
            <a:ext cx="2682875" cy="2255838"/>
          </a:xfrm>
          <a:prstGeom prst="rect">
            <a:avLst/>
          </a:prstGeom>
          <a:noFill/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Overcoming the memory constraint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609600" y="1809750"/>
            <a:ext cx="7581900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H="1">
            <a:off x="1066800" y="4324349"/>
            <a:ext cx="6650038" cy="635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Elipsa 17"/>
          <p:cNvSpPr/>
          <p:nvPr/>
        </p:nvSpPr>
        <p:spPr>
          <a:xfrm>
            <a:off x="3886200" y="4095749"/>
            <a:ext cx="457199" cy="457199"/>
          </a:xfrm>
          <a:prstGeom prst="ellipse">
            <a:avLst/>
          </a:prstGeom>
          <a:solidFill>
            <a:srgbClr val="FEE91D"/>
          </a:solidFill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23"/>
          <p:cNvSpPr/>
          <p:nvPr/>
        </p:nvSpPr>
        <p:spPr>
          <a:xfrm>
            <a:off x="1485945" y="1096356"/>
            <a:ext cx="742628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1079716"/>
            <a:ext cx="628373" cy="589876"/>
          </a:xfrm>
          <a:prstGeom prst="rect">
            <a:avLst/>
          </a:prstGeom>
          <a:noFill/>
        </p:spPr>
      </p:pic>
      <p:cxnSp>
        <p:nvCxnSpPr>
          <p:cNvPr id="26" name="Přímá spojovací šipka 25"/>
          <p:cNvCxnSpPr/>
          <p:nvPr/>
        </p:nvCxnSpPr>
        <p:spPr>
          <a:xfrm>
            <a:off x="2209800" y="1401763"/>
            <a:ext cx="46461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76200" y="1134130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</a:t>
            </a:r>
            <a:r>
              <a:rPr lang="en-US" sz="2800" baseline="30000" dirty="0" smtClean="0">
                <a:solidFill>
                  <a:schemeClr val="bg1"/>
                </a:solidFill>
              </a:rPr>
              <a:t>st</a:t>
            </a:r>
            <a:r>
              <a:rPr lang="en-US" sz="2800" dirty="0" smtClean="0">
                <a:solidFill>
                  <a:schemeClr val="bg1"/>
                </a:solidFill>
              </a:rPr>
              <a:t> pass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2975488" y="2419349"/>
            <a:ext cx="106311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EE91D"/>
                </a:solidFill>
              </a:rPr>
              <a:t>GMM</a:t>
            </a:r>
            <a:endParaRPr lang="cs-CZ" sz="2800" b="1" dirty="0">
              <a:solidFill>
                <a:srgbClr val="FEE91D"/>
              </a:solidFill>
            </a:endParaRPr>
          </a:p>
        </p:txBody>
      </p:sp>
      <p:sp>
        <p:nvSpPr>
          <p:cNvPr id="28" name="Oblouk 27"/>
          <p:cNvSpPr/>
          <p:nvPr/>
        </p:nvSpPr>
        <p:spPr>
          <a:xfrm rot="10800000">
            <a:off x="3324785" y="4171949"/>
            <a:ext cx="609600" cy="609600"/>
          </a:xfrm>
          <a:prstGeom prst="arc">
            <a:avLst>
              <a:gd name="adj1" fmla="val 11486468"/>
              <a:gd name="adj2" fmla="val 0"/>
            </a:avLst>
          </a:prstGeom>
          <a:ln>
            <a:solidFill>
              <a:srgbClr val="F7941E"/>
            </a:solidFill>
            <a:headEnd type="arrow" w="lg" len="med"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louk 28"/>
          <p:cNvSpPr/>
          <p:nvPr/>
        </p:nvSpPr>
        <p:spPr>
          <a:xfrm rot="9684777">
            <a:off x="4348456" y="4177006"/>
            <a:ext cx="609600" cy="609600"/>
          </a:xfrm>
          <a:prstGeom prst="arc">
            <a:avLst>
              <a:gd name="adj1" fmla="val 11486468"/>
              <a:gd name="adj2" fmla="val 0"/>
            </a:avLst>
          </a:prstGeom>
          <a:ln>
            <a:solidFill>
              <a:srgbClr val="F7941E"/>
            </a:solidFill>
            <a:headEnd type="none" w="lg" len="med"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Zástupný symbol pro číslo snímku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4330700"/>
            <a:ext cx="6650038" cy="450850"/>
          </a:xfrm>
          <a:prstGeom prst="rect">
            <a:avLst/>
          </a:prstGeom>
          <a:noFill/>
        </p:spPr>
      </p:pic>
      <p:pic>
        <p:nvPicPr>
          <p:cNvPr id="9218" name="Picture 2" descr="C:\Users\Jirka\projects\import\presentations\main\images\Li_GMM-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114550"/>
            <a:ext cx="2682875" cy="2255838"/>
          </a:xfrm>
          <a:prstGeom prst="rect">
            <a:avLst/>
          </a:prstGeom>
          <a:noFill/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Overcoming the memory constraint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609600" y="1809750"/>
            <a:ext cx="7581900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H="1">
            <a:off x="1066800" y="4324349"/>
            <a:ext cx="6650038" cy="635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Elipsa 17"/>
          <p:cNvSpPr/>
          <p:nvPr/>
        </p:nvSpPr>
        <p:spPr>
          <a:xfrm>
            <a:off x="3886200" y="4095749"/>
            <a:ext cx="457199" cy="457199"/>
          </a:xfrm>
          <a:prstGeom prst="ellipse">
            <a:avLst/>
          </a:prstGeom>
          <a:solidFill>
            <a:srgbClr val="FEE91D"/>
          </a:solidFill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23"/>
          <p:cNvSpPr/>
          <p:nvPr/>
        </p:nvSpPr>
        <p:spPr>
          <a:xfrm>
            <a:off x="1485945" y="1096356"/>
            <a:ext cx="742628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1079716"/>
            <a:ext cx="628373" cy="589876"/>
          </a:xfrm>
          <a:prstGeom prst="rect">
            <a:avLst/>
          </a:prstGeom>
          <a:noFill/>
        </p:spPr>
      </p:pic>
      <p:cxnSp>
        <p:nvCxnSpPr>
          <p:cNvPr id="26" name="Přímá spojovací šipka 25"/>
          <p:cNvCxnSpPr/>
          <p:nvPr/>
        </p:nvCxnSpPr>
        <p:spPr>
          <a:xfrm>
            <a:off x="2209800" y="1401763"/>
            <a:ext cx="46461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76200" y="1134130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</a:t>
            </a:r>
            <a:r>
              <a:rPr lang="en-US" sz="2800" baseline="30000" dirty="0" smtClean="0">
                <a:solidFill>
                  <a:schemeClr val="bg1"/>
                </a:solidFill>
              </a:rPr>
              <a:t>st</a:t>
            </a:r>
            <a:r>
              <a:rPr lang="en-US" sz="2800" dirty="0" smtClean="0">
                <a:solidFill>
                  <a:schemeClr val="bg1"/>
                </a:solidFill>
              </a:rPr>
              <a:t> pass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4221730" y="1084114"/>
            <a:ext cx="742628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59785" y="1067474"/>
            <a:ext cx="628373" cy="589876"/>
          </a:xfrm>
          <a:prstGeom prst="rect">
            <a:avLst/>
          </a:prstGeom>
          <a:noFill/>
        </p:spPr>
      </p:pic>
      <p:cxnSp>
        <p:nvCxnSpPr>
          <p:cNvPr id="19" name="Přímá spojovací šipka 18"/>
          <p:cNvCxnSpPr/>
          <p:nvPr/>
        </p:nvCxnSpPr>
        <p:spPr>
          <a:xfrm>
            <a:off x="4945585" y="1389521"/>
            <a:ext cx="46461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2743200" y="1121888"/>
            <a:ext cx="1510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</a:t>
            </a:r>
            <a:r>
              <a:rPr lang="en-US" sz="2800" baseline="30000" dirty="0" smtClean="0">
                <a:solidFill>
                  <a:schemeClr val="bg1"/>
                </a:solidFill>
              </a:rPr>
              <a:t>nd</a:t>
            </a:r>
            <a:r>
              <a:rPr lang="en-US" sz="2800" dirty="0" smtClean="0">
                <a:solidFill>
                  <a:schemeClr val="bg1"/>
                </a:solidFill>
              </a:rPr>
              <a:t> pass</a:t>
            </a:r>
            <a:endParaRPr lang="cs-CZ" sz="2800" dirty="0">
              <a:solidFill>
                <a:schemeClr val="bg1"/>
              </a:solidFill>
            </a:endParaRPr>
          </a:p>
        </p:txBody>
      </p:sp>
      <p:cxnSp>
        <p:nvCxnSpPr>
          <p:cNvPr id="32" name="Přímá spojovací šipka 31"/>
          <p:cNvCxnSpPr/>
          <p:nvPr/>
        </p:nvCxnSpPr>
        <p:spPr>
          <a:xfrm>
            <a:off x="1600200" y="2206851"/>
            <a:ext cx="1223964" cy="212196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ovací šipka 32"/>
          <p:cNvCxnSpPr/>
          <p:nvPr/>
        </p:nvCxnSpPr>
        <p:spPr>
          <a:xfrm>
            <a:off x="3505200" y="2206851"/>
            <a:ext cx="1143002" cy="212196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šipka 33"/>
          <p:cNvCxnSpPr/>
          <p:nvPr/>
        </p:nvCxnSpPr>
        <p:spPr>
          <a:xfrm>
            <a:off x="2438400" y="2347614"/>
            <a:ext cx="1371604" cy="19812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>
            <a:off x="3657597" y="2206851"/>
            <a:ext cx="1371603" cy="212196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>
            <a:off x="1828800" y="3566814"/>
            <a:ext cx="1752603" cy="7620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šipka 36"/>
          <p:cNvCxnSpPr/>
          <p:nvPr/>
        </p:nvCxnSpPr>
        <p:spPr>
          <a:xfrm flipH="1">
            <a:off x="4114803" y="3105150"/>
            <a:ext cx="1066797" cy="1223664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šipka 37"/>
          <p:cNvCxnSpPr/>
          <p:nvPr/>
        </p:nvCxnSpPr>
        <p:spPr>
          <a:xfrm>
            <a:off x="3200400" y="2728614"/>
            <a:ext cx="2" cy="16002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šipka 38"/>
          <p:cNvCxnSpPr/>
          <p:nvPr/>
        </p:nvCxnSpPr>
        <p:spPr>
          <a:xfrm flipH="1">
            <a:off x="5486403" y="3643014"/>
            <a:ext cx="2057397" cy="6858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šipka 39"/>
          <p:cNvCxnSpPr/>
          <p:nvPr/>
        </p:nvCxnSpPr>
        <p:spPr>
          <a:xfrm>
            <a:off x="6743698" y="2874664"/>
            <a:ext cx="495302" cy="14541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ovací šipka 40"/>
          <p:cNvCxnSpPr/>
          <p:nvPr/>
        </p:nvCxnSpPr>
        <p:spPr>
          <a:xfrm flipH="1">
            <a:off x="1695314" y="2728614"/>
            <a:ext cx="798630" cy="1595735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šipka 41"/>
          <p:cNvCxnSpPr/>
          <p:nvPr/>
        </p:nvCxnSpPr>
        <p:spPr>
          <a:xfrm>
            <a:off x="1040537" y="2728614"/>
            <a:ext cx="254867" cy="1595735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šipka 42"/>
          <p:cNvCxnSpPr/>
          <p:nvPr/>
        </p:nvCxnSpPr>
        <p:spPr>
          <a:xfrm flipH="1">
            <a:off x="6286501" y="2114550"/>
            <a:ext cx="1600197" cy="22097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ovéPole 53"/>
          <p:cNvSpPr txBox="1"/>
          <p:nvPr/>
        </p:nvSpPr>
        <p:spPr>
          <a:xfrm>
            <a:off x="2975488" y="2419349"/>
            <a:ext cx="106311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EE91D"/>
                </a:solidFill>
              </a:rPr>
              <a:t>GMM</a:t>
            </a:r>
            <a:endParaRPr lang="cs-CZ" sz="2800" b="1" dirty="0">
              <a:solidFill>
                <a:srgbClr val="FEE91D"/>
              </a:solidFill>
            </a:endParaRPr>
          </a:p>
        </p:txBody>
      </p:sp>
      <p:sp>
        <p:nvSpPr>
          <p:cNvPr id="53" name="Zástupný symbol pro číslo snímku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4330700"/>
            <a:ext cx="6650038" cy="450850"/>
          </a:xfrm>
          <a:prstGeom prst="rect">
            <a:avLst/>
          </a:prstGeom>
          <a:noFill/>
        </p:spPr>
      </p:pic>
      <p:pic>
        <p:nvPicPr>
          <p:cNvPr id="10242" name="Picture 2" descr="C:\Users\Jirka\projects\import\presentations\main\images\Li_GMM_train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0838" y="2206851"/>
            <a:ext cx="2640012" cy="2106613"/>
          </a:xfrm>
          <a:prstGeom prst="rect">
            <a:avLst/>
          </a:prstGeom>
          <a:noFill/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Overcoming the memory constraint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609600" y="1809750"/>
            <a:ext cx="7581900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H="1">
            <a:off x="1066800" y="4324349"/>
            <a:ext cx="6650038" cy="635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Elipsa 17"/>
          <p:cNvSpPr/>
          <p:nvPr/>
        </p:nvSpPr>
        <p:spPr>
          <a:xfrm>
            <a:off x="3886200" y="4095749"/>
            <a:ext cx="457199" cy="457199"/>
          </a:xfrm>
          <a:prstGeom prst="ellipse">
            <a:avLst/>
          </a:prstGeom>
          <a:solidFill>
            <a:srgbClr val="FEE91D"/>
          </a:solidFill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23"/>
          <p:cNvSpPr/>
          <p:nvPr/>
        </p:nvSpPr>
        <p:spPr>
          <a:xfrm>
            <a:off x="1485945" y="1096356"/>
            <a:ext cx="742628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1079716"/>
            <a:ext cx="628373" cy="589876"/>
          </a:xfrm>
          <a:prstGeom prst="rect">
            <a:avLst/>
          </a:prstGeom>
          <a:noFill/>
        </p:spPr>
      </p:pic>
      <p:cxnSp>
        <p:nvCxnSpPr>
          <p:cNvPr id="26" name="Přímá spojovací šipka 25"/>
          <p:cNvCxnSpPr/>
          <p:nvPr/>
        </p:nvCxnSpPr>
        <p:spPr>
          <a:xfrm>
            <a:off x="2209800" y="1401763"/>
            <a:ext cx="46461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76200" y="1134130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</a:t>
            </a:r>
            <a:r>
              <a:rPr lang="en-US" sz="2800" baseline="30000" dirty="0" smtClean="0">
                <a:solidFill>
                  <a:schemeClr val="bg1"/>
                </a:solidFill>
              </a:rPr>
              <a:t>st</a:t>
            </a:r>
            <a:r>
              <a:rPr lang="en-US" sz="2800" dirty="0" smtClean="0">
                <a:solidFill>
                  <a:schemeClr val="bg1"/>
                </a:solidFill>
              </a:rPr>
              <a:t> pass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4042288" y="2266950"/>
            <a:ext cx="106311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EE91D"/>
                </a:solidFill>
              </a:rPr>
              <a:t>GMM</a:t>
            </a:r>
            <a:endParaRPr lang="cs-CZ" sz="2800" b="1" dirty="0">
              <a:solidFill>
                <a:srgbClr val="FEE91D"/>
              </a:solidFill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4221730" y="1084114"/>
            <a:ext cx="742628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59785" y="1067474"/>
            <a:ext cx="628373" cy="589876"/>
          </a:xfrm>
          <a:prstGeom prst="rect">
            <a:avLst/>
          </a:prstGeom>
          <a:noFill/>
        </p:spPr>
      </p:pic>
      <p:cxnSp>
        <p:nvCxnSpPr>
          <p:cNvPr id="19" name="Přímá spojovací šipka 18"/>
          <p:cNvCxnSpPr/>
          <p:nvPr/>
        </p:nvCxnSpPr>
        <p:spPr>
          <a:xfrm>
            <a:off x="4945585" y="1389521"/>
            <a:ext cx="46461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2743200" y="1121888"/>
            <a:ext cx="1510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</a:t>
            </a:r>
            <a:r>
              <a:rPr lang="en-US" sz="2800" baseline="30000" dirty="0" smtClean="0">
                <a:solidFill>
                  <a:schemeClr val="bg1"/>
                </a:solidFill>
              </a:rPr>
              <a:t>nd</a:t>
            </a:r>
            <a:r>
              <a:rPr lang="en-US" sz="2800" dirty="0" smtClean="0">
                <a:solidFill>
                  <a:schemeClr val="bg1"/>
                </a:solidFill>
              </a:rPr>
              <a:t> pass</a:t>
            </a:r>
            <a:endParaRPr lang="cs-CZ" sz="2800" dirty="0">
              <a:solidFill>
                <a:schemeClr val="bg1"/>
              </a:solidFill>
            </a:endParaRPr>
          </a:p>
        </p:txBody>
      </p:sp>
      <p:cxnSp>
        <p:nvCxnSpPr>
          <p:cNvPr id="32" name="Přímá spojovací šipka 31"/>
          <p:cNvCxnSpPr/>
          <p:nvPr/>
        </p:nvCxnSpPr>
        <p:spPr>
          <a:xfrm>
            <a:off x="2890838" y="2206851"/>
            <a:ext cx="1223964" cy="212196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ovací šipka 32"/>
          <p:cNvCxnSpPr/>
          <p:nvPr/>
        </p:nvCxnSpPr>
        <p:spPr>
          <a:xfrm>
            <a:off x="2971800" y="2206851"/>
            <a:ext cx="1143002" cy="212196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šipka 33"/>
          <p:cNvCxnSpPr/>
          <p:nvPr/>
        </p:nvCxnSpPr>
        <p:spPr>
          <a:xfrm>
            <a:off x="2743200" y="2347614"/>
            <a:ext cx="1371604" cy="19812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>
            <a:off x="2743200" y="2206851"/>
            <a:ext cx="1371603" cy="212196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>
            <a:off x="2362200" y="3566814"/>
            <a:ext cx="1752603" cy="7620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šipka 36"/>
          <p:cNvCxnSpPr/>
          <p:nvPr/>
        </p:nvCxnSpPr>
        <p:spPr>
          <a:xfrm flipH="1">
            <a:off x="4114803" y="3105150"/>
            <a:ext cx="1066797" cy="1223664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šipka 37"/>
          <p:cNvCxnSpPr/>
          <p:nvPr/>
        </p:nvCxnSpPr>
        <p:spPr>
          <a:xfrm>
            <a:off x="4114801" y="2728614"/>
            <a:ext cx="2" cy="16002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šipka 38"/>
          <p:cNvCxnSpPr/>
          <p:nvPr/>
        </p:nvCxnSpPr>
        <p:spPr>
          <a:xfrm flipH="1">
            <a:off x="4114803" y="3643014"/>
            <a:ext cx="2057397" cy="6858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šipka 39"/>
          <p:cNvCxnSpPr/>
          <p:nvPr/>
        </p:nvCxnSpPr>
        <p:spPr>
          <a:xfrm>
            <a:off x="6743698" y="2874664"/>
            <a:ext cx="495302" cy="1454150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ovací šipka 40"/>
          <p:cNvCxnSpPr/>
          <p:nvPr/>
        </p:nvCxnSpPr>
        <p:spPr>
          <a:xfrm flipH="1">
            <a:off x="1695314" y="2728614"/>
            <a:ext cx="798630" cy="1595735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šipka 41"/>
          <p:cNvCxnSpPr/>
          <p:nvPr/>
        </p:nvCxnSpPr>
        <p:spPr>
          <a:xfrm>
            <a:off x="1040537" y="2728614"/>
            <a:ext cx="254867" cy="1595735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šipka 42"/>
          <p:cNvCxnSpPr/>
          <p:nvPr/>
        </p:nvCxnSpPr>
        <p:spPr>
          <a:xfrm flipH="1">
            <a:off x="6286501" y="2114550"/>
            <a:ext cx="1600197" cy="2209799"/>
          </a:xfrm>
          <a:prstGeom prst="straightConnector1">
            <a:avLst/>
          </a:prstGeom>
          <a:ln>
            <a:solidFill>
              <a:srgbClr val="F7941E">
                <a:alpha val="46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C:\Users\Jirka\projects\import\presentations\main\images\Li_GMM_train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0838" y="2206851"/>
            <a:ext cx="2640012" cy="2106613"/>
          </a:xfrm>
          <a:prstGeom prst="rect">
            <a:avLst/>
          </a:prstGeom>
          <a:noFill/>
        </p:spPr>
      </p:pic>
      <p:pic>
        <p:nvPicPr>
          <p:cNvPr id="33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4330700"/>
            <a:ext cx="6650038" cy="450850"/>
          </a:xfrm>
          <a:prstGeom prst="rect">
            <a:avLst/>
          </a:prstGeom>
          <a:noFill/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Overcoming the memory constraint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609600" y="1809750"/>
            <a:ext cx="7581900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H="1">
            <a:off x="1066800" y="4324349"/>
            <a:ext cx="6650038" cy="635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Zaoblený obdélník 23"/>
          <p:cNvSpPr/>
          <p:nvPr/>
        </p:nvSpPr>
        <p:spPr>
          <a:xfrm>
            <a:off x="1485945" y="1096356"/>
            <a:ext cx="742628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1079716"/>
            <a:ext cx="628373" cy="589876"/>
          </a:xfrm>
          <a:prstGeom prst="rect">
            <a:avLst/>
          </a:prstGeom>
          <a:noFill/>
        </p:spPr>
      </p:pic>
      <p:cxnSp>
        <p:nvCxnSpPr>
          <p:cNvPr id="26" name="Přímá spojovací šipka 25"/>
          <p:cNvCxnSpPr/>
          <p:nvPr/>
        </p:nvCxnSpPr>
        <p:spPr>
          <a:xfrm>
            <a:off x="2209800" y="1401763"/>
            <a:ext cx="46461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76200" y="1134130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</a:t>
            </a:r>
            <a:r>
              <a:rPr lang="en-US" sz="2800" baseline="30000" dirty="0" smtClean="0">
                <a:solidFill>
                  <a:schemeClr val="bg1"/>
                </a:solidFill>
              </a:rPr>
              <a:t>st</a:t>
            </a:r>
            <a:r>
              <a:rPr lang="en-US" sz="2800" dirty="0" smtClean="0">
                <a:solidFill>
                  <a:schemeClr val="bg1"/>
                </a:solidFill>
              </a:rPr>
              <a:t> pass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4221730" y="1084114"/>
            <a:ext cx="742628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59785" y="1067474"/>
            <a:ext cx="628373" cy="589876"/>
          </a:xfrm>
          <a:prstGeom prst="rect">
            <a:avLst/>
          </a:prstGeom>
          <a:noFill/>
        </p:spPr>
      </p:pic>
      <p:cxnSp>
        <p:nvCxnSpPr>
          <p:cNvPr id="19" name="Přímá spojovací šipka 18"/>
          <p:cNvCxnSpPr/>
          <p:nvPr/>
        </p:nvCxnSpPr>
        <p:spPr>
          <a:xfrm>
            <a:off x="4945585" y="1389521"/>
            <a:ext cx="46461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2743200" y="1121888"/>
            <a:ext cx="1510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</a:t>
            </a:r>
            <a:r>
              <a:rPr lang="en-US" sz="2800" baseline="30000" dirty="0" smtClean="0">
                <a:solidFill>
                  <a:schemeClr val="bg1"/>
                </a:solidFill>
              </a:rPr>
              <a:t>nd</a:t>
            </a:r>
            <a:r>
              <a:rPr lang="en-US" sz="2800" dirty="0" smtClean="0">
                <a:solidFill>
                  <a:schemeClr val="bg1"/>
                </a:solidFill>
              </a:rPr>
              <a:t> pass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21" name="Zaoblený obdélník 20"/>
          <p:cNvSpPr/>
          <p:nvPr/>
        </p:nvSpPr>
        <p:spPr>
          <a:xfrm>
            <a:off x="6812530" y="1084114"/>
            <a:ext cx="742628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0585" y="1067474"/>
            <a:ext cx="628373" cy="589876"/>
          </a:xfrm>
          <a:prstGeom prst="rect">
            <a:avLst/>
          </a:prstGeom>
          <a:noFill/>
        </p:spPr>
      </p:pic>
      <p:cxnSp>
        <p:nvCxnSpPr>
          <p:cNvPr id="23" name="Přímá spojovací šipka 22"/>
          <p:cNvCxnSpPr/>
          <p:nvPr/>
        </p:nvCxnSpPr>
        <p:spPr>
          <a:xfrm>
            <a:off x="7536385" y="1389521"/>
            <a:ext cx="46461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5402785" y="1121888"/>
            <a:ext cx="1457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3</a:t>
            </a:r>
            <a:r>
              <a:rPr lang="en-US" sz="2800" baseline="30000" dirty="0" smtClean="0">
                <a:solidFill>
                  <a:schemeClr val="bg1"/>
                </a:solidFill>
              </a:rPr>
              <a:t>rd</a:t>
            </a:r>
            <a:r>
              <a:rPr lang="en-US" sz="2800" dirty="0" smtClean="0">
                <a:solidFill>
                  <a:schemeClr val="bg1"/>
                </a:solidFill>
              </a:rPr>
              <a:t> pass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8022772" y="1096356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…</a:t>
            </a:r>
            <a:endParaRPr lang="cs-CZ" sz="4400" b="1" dirty="0">
              <a:solidFill>
                <a:schemeClr val="bg1"/>
              </a:solidFill>
            </a:endParaRPr>
          </a:p>
        </p:txBody>
      </p:sp>
      <p:sp>
        <p:nvSpPr>
          <p:cNvPr id="32" name="Zástupný symbol pro číslo snímku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47</a:t>
            </a:fld>
            <a:endParaRPr lang="en-US"/>
          </a:p>
        </p:txBody>
      </p:sp>
      <p:cxnSp>
        <p:nvCxnSpPr>
          <p:cNvPr id="34" name="Přímá spojovací šipka 33"/>
          <p:cNvCxnSpPr/>
          <p:nvPr/>
        </p:nvCxnSpPr>
        <p:spPr>
          <a:xfrm flipH="1">
            <a:off x="4419601" y="2119015"/>
            <a:ext cx="1371599" cy="22097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 flipH="1">
            <a:off x="2895600" y="2119015"/>
            <a:ext cx="1447799" cy="22097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 flipH="1">
            <a:off x="5486403" y="2119015"/>
            <a:ext cx="1600197" cy="22097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šipka 36"/>
          <p:cNvCxnSpPr/>
          <p:nvPr/>
        </p:nvCxnSpPr>
        <p:spPr>
          <a:xfrm flipH="1">
            <a:off x="3794127" y="2347614"/>
            <a:ext cx="1539873" cy="19812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šipka 37"/>
          <p:cNvCxnSpPr/>
          <p:nvPr/>
        </p:nvCxnSpPr>
        <p:spPr>
          <a:xfrm>
            <a:off x="3657597" y="3566814"/>
            <a:ext cx="1752603" cy="7620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šipka 38"/>
          <p:cNvCxnSpPr/>
          <p:nvPr/>
        </p:nvCxnSpPr>
        <p:spPr>
          <a:xfrm>
            <a:off x="3657597" y="2881014"/>
            <a:ext cx="1143003" cy="14478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šipka 39"/>
          <p:cNvCxnSpPr/>
          <p:nvPr/>
        </p:nvCxnSpPr>
        <p:spPr>
          <a:xfrm>
            <a:off x="2743200" y="2728614"/>
            <a:ext cx="2" cy="16002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ovací šipka 40"/>
          <p:cNvCxnSpPr/>
          <p:nvPr/>
        </p:nvCxnSpPr>
        <p:spPr>
          <a:xfrm flipH="1">
            <a:off x="3048000" y="3643014"/>
            <a:ext cx="2057397" cy="6858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šipka 41"/>
          <p:cNvCxnSpPr/>
          <p:nvPr/>
        </p:nvCxnSpPr>
        <p:spPr>
          <a:xfrm>
            <a:off x="6743698" y="2874664"/>
            <a:ext cx="495302" cy="14541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šipka 42"/>
          <p:cNvCxnSpPr/>
          <p:nvPr/>
        </p:nvCxnSpPr>
        <p:spPr>
          <a:xfrm flipH="1">
            <a:off x="1695314" y="2728614"/>
            <a:ext cx="798630" cy="1595735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ovací šipka 43"/>
          <p:cNvCxnSpPr/>
          <p:nvPr/>
        </p:nvCxnSpPr>
        <p:spPr>
          <a:xfrm>
            <a:off x="1040537" y="2728614"/>
            <a:ext cx="254867" cy="1595735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ovací šipka 44"/>
          <p:cNvCxnSpPr/>
          <p:nvPr/>
        </p:nvCxnSpPr>
        <p:spPr>
          <a:xfrm flipH="1">
            <a:off x="6286501" y="2114550"/>
            <a:ext cx="1600197" cy="22097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Elipsa 46"/>
          <p:cNvSpPr/>
          <p:nvPr/>
        </p:nvSpPr>
        <p:spPr>
          <a:xfrm>
            <a:off x="3886200" y="4095749"/>
            <a:ext cx="457199" cy="457199"/>
          </a:xfrm>
          <a:prstGeom prst="ellipse">
            <a:avLst/>
          </a:prstGeom>
          <a:solidFill>
            <a:srgbClr val="FEE91D"/>
          </a:solidFill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TextovéPole 47"/>
          <p:cNvSpPr txBox="1"/>
          <p:nvPr/>
        </p:nvSpPr>
        <p:spPr>
          <a:xfrm>
            <a:off x="4042288" y="2266950"/>
            <a:ext cx="106311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EE91D"/>
                </a:solidFill>
              </a:rPr>
              <a:t>GMM</a:t>
            </a:r>
            <a:endParaRPr lang="cs-CZ" sz="2800" b="1" dirty="0">
              <a:solidFill>
                <a:srgbClr val="FEE91D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4330700"/>
            <a:ext cx="6650038" cy="450850"/>
          </a:xfrm>
          <a:prstGeom prst="rect">
            <a:avLst/>
          </a:prstGeom>
          <a:noFill/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Overcoming the memory constraint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609600" y="1809750"/>
            <a:ext cx="7581900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H="1">
            <a:off x="1066800" y="4324349"/>
            <a:ext cx="6650038" cy="635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Zaoblený obdélník 23"/>
          <p:cNvSpPr/>
          <p:nvPr/>
        </p:nvSpPr>
        <p:spPr>
          <a:xfrm>
            <a:off x="1485945" y="1096356"/>
            <a:ext cx="742628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079716"/>
            <a:ext cx="628373" cy="589876"/>
          </a:xfrm>
          <a:prstGeom prst="rect">
            <a:avLst/>
          </a:prstGeom>
          <a:noFill/>
        </p:spPr>
      </p:pic>
      <p:cxnSp>
        <p:nvCxnSpPr>
          <p:cNvPr id="26" name="Přímá spojovací šipka 25"/>
          <p:cNvCxnSpPr/>
          <p:nvPr/>
        </p:nvCxnSpPr>
        <p:spPr>
          <a:xfrm>
            <a:off x="2209800" y="1401763"/>
            <a:ext cx="46461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76200" y="1134130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</a:t>
            </a:r>
            <a:r>
              <a:rPr lang="en-US" sz="2800" baseline="30000" dirty="0" smtClean="0">
                <a:solidFill>
                  <a:schemeClr val="bg1"/>
                </a:solidFill>
              </a:rPr>
              <a:t>st</a:t>
            </a:r>
            <a:r>
              <a:rPr lang="en-US" sz="2800" dirty="0" smtClean="0">
                <a:solidFill>
                  <a:schemeClr val="bg1"/>
                </a:solidFill>
              </a:rPr>
              <a:t> pass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4221730" y="1084114"/>
            <a:ext cx="742628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9785" y="1067474"/>
            <a:ext cx="628373" cy="589876"/>
          </a:xfrm>
          <a:prstGeom prst="rect">
            <a:avLst/>
          </a:prstGeom>
          <a:noFill/>
        </p:spPr>
      </p:pic>
      <p:cxnSp>
        <p:nvCxnSpPr>
          <p:cNvPr id="19" name="Přímá spojovací šipka 18"/>
          <p:cNvCxnSpPr/>
          <p:nvPr/>
        </p:nvCxnSpPr>
        <p:spPr>
          <a:xfrm>
            <a:off x="4945585" y="1389521"/>
            <a:ext cx="46461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2743200" y="1121888"/>
            <a:ext cx="1510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</a:t>
            </a:r>
            <a:r>
              <a:rPr lang="en-US" sz="2800" baseline="30000" dirty="0" smtClean="0">
                <a:solidFill>
                  <a:schemeClr val="bg1"/>
                </a:solidFill>
              </a:rPr>
              <a:t>nd</a:t>
            </a:r>
            <a:r>
              <a:rPr lang="en-US" sz="2800" dirty="0" smtClean="0">
                <a:solidFill>
                  <a:schemeClr val="bg1"/>
                </a:solidFill>
              </a:rPr>
              <a:t> pass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21" name="Zaoblený obdélník 20"/>
          <p:cNvSpPr/>
          <p:nvPr/>
        </p:nvSpPr>
        <p:spPr>
          <a:xfrm>
            <a:off x="6812530" y="1084114"/>
            <a:ext cx="742628" cy="57323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0585" y="1067474"/>
            <a:ext cx="628373" cy="589876"/>
          </a:xfrm>
          <a:prstGeom prst="rect">
            <a:avLst/>
          </a:prstGeom>
          <a:noFill/>
        </p:spPr>
      </p:pic>
      <p:cxnSp>
        <p:nvCxnSpPr>
          <p:cNvPr id="23" name="Přímá spojovací šipka 22"/>
          <p:cNvCxnSpPr/>
          <p:nvPr/>
        </p:nvCxnSpPr>
        <p:spPr>
          <a:xfrm>
            <a:off x="7536385" y="1389521"/>
            <a:ext cx="46461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5402785" y="1121888"/>
            <a:ext cx="1457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3</a:t>
            </a:r>
            <a:r>
              <a:rPr lang="en-US" sz="2800" baseline="30000" dirty="0" smtClean="0">
                <a:solidFill>
                  <a:schemeClr val="bg1"/>
                </a:solidFill>
              </a:rPr>
              <a:t>rd</a:t>
            </a:r>
            <a:r>
              <a:rPr lang="en-US" sz="2800" dirty="0" smtClean="0">
                <a:solidFill>
                  <a:schemeClr val="bg1"/>
                </a:solidFill>
              </a:rPr>
              <a:t> pass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8022772" y="1096356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…</a:t>
            </a:r>
            <a:endParaRPr lang="cs-CZ" sz="4400" b="1" dirty="0">
              <a:solidFill>
                <a:schemeClr val="bg1"/>
              </a:solidFill>
            </a:endParaRPr>
          </a:p>
        </p:txBody>
      </p:sp>
      <p:sp>
        <p:nvSpPr>
          <p:cNvPr id="32" name="Zástupný symbol pro číslo snímku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7" name="Elipsa 46"/>
          <p:cNvSpPr/>
          <p:nvPr/>
        </p:nvSpPr>
        <p:spPr>
          <a:xfrm>
            <a:off x="3886200" y="4095749"/>
            <a:ext cx="457199" cy="457199"/>
          </a:xfrm>
          <a:prstGeom prst="ellipse">
            <a:avLst/>
          </a:prstGeom>
          <a:solidFill>
            <a:srgbClr val="FEE91D"/>
          </a:solidFill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TextovéPole 36"/>
          <p:cNvSpPr txBox="1"/>
          <p:nvPr/>
        </p:nvSpPr>
        <p:spPr>
          <a:xfrm>
            <a:off x="4042288" y="2266950"/>
            <a:ext cx="106311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EE91D"/>
                </a:solidFill>
              </a:rPr>
              <a:t>GMM</a:t>
            </a:r>
            <a:endParaRPr lang="cs-CZ" sz="2800" b="1" dirty="0">
              <a:solidFill>
                <a:srgbClr val="FEE91D"/>
              </a:solidFill>
            </a:endParaRPr>
          </a:p>
        </p:txBody>
      </p:sp>
      <p:pic>
        <p:nvPicPr>
          <p:cNvPr id="46" name="Picture 2" descr="C:\Users\Jirka\projects\import\presentations\main\images\Li_GMM_trained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890838" y="2206896"/>
            <a:ext cx="2640012" cy="210652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Gaussian mixture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003798" y="971550"/>
            <a:ext cx="4774454" cy="1155599"/>
          </a:xfrm>
          <a:prstGeom prst="rect">
            <a:avLst/>
          </a:prstGeom>
          <a:noFill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007655" y="2114550"/>
            <a:ext cx="4823889" cy="428119"/>
          </a:xfrm>
          <a:prstGeom prst="rect">
            <a:avLst/>
          </a:prstGeom>
          <a:noFill/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49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609600" y="2647950"/>
            <a:ext cx="7581900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Skupina 48"/>
          <p:cNvGrpSpPr/>
          <p:nvPr/>
        </p:nvGrpSpPr>
        <p:grpSpPr>
          <a:xfrm>
            <a:off x="3124200" y="3257550"/>
            <a:ext cx="2572960" cy="1677690"/>
            <a:chOff x="3124200" y="3257550"/>
            <a:chExt cx="2572960" cy="1677690"/>
          </a:xfrm>
        </p:grpSpPr>
        <p:grpSp>
          <p:nvGrpSpPr>
            <p:cNvPr id="3" name="Skupina 45"/>
            <p:cNvGrpSpPr/>
            <p:nvPr/>
          </p:nvGrpSpPr>
          <p:grpSpPr>
            <a:xfrm>
              <a:off x="3124200" y="3257550"/>
              <a:ext cx="2572960" cy="1371600"/>
              <a:chOff x="3124200" y="3257550"/>
              <a:chExt cx="2572960" cy="1371600"/>
            </a:xfrm>
          </p:grpSpPr>
          <p:pic>
            <p:nvPicPr>
              <p:cNvPr id="25" name="Picture 2" descr="C:\Users\Jirka\projects\import\presentations\main\images\gaussian.png"/>
              <p:cNvPicPr>
                <a:picLocks noChangeAspect="1" noChangeArrowheads="1"/>
              </p:cNvPicPr>
              <p:nvPr/>
            </p:nvPicPr>
            <p:blipFill>
              <a:blip r:embed="rId5"/>
              <a:stretch>
                <a:fillRect/>
              </a:stretch>
            </p:blipFill>
            <p:spPr bwMode="auto">
              <a:xfrm>
                <a:off x="3194184" y="3257550"/>
                <a:ext cx="2502976" cy="1109473"/>
              </a:xfrm>
              <a:prstGeom prst="rect">
                <a:avLst/>
              </a:prstGeom>
              <a:noFill/>
            </p:spPr>
          </p:pic>
          <p:grpSp>
            <p:nvGrpSpPr>
              <p:cNvPr id="4" name="Skupina 34"/>
              <p:cNvGrpSpPr/>
              <p:nvPr/>
            </p:nvGrpSpPr>
            <p:grpSpPr>
              <a:xfrm>
                <a:off x="3124200" y="3257550"/>
                <a:ext cx="2572959" cy="1166814"/>
                <a:chOff x="3124200" y="3257550"/>
                <a:chExt cx="2572959" cy="1166814"/>
              </a:xfrm>
            </p:grpSpPr>
            <p:cxnSp>
              <p:nvCxnSpPr>
                <p:cNvPr id="26" name="Přímá spojovací šipka 25"/>
                <p:cNvCxnSpPr/>
                <p:nvPr/>
              </p:nvCxnSpPr>
              <p:spPr>
                <a:xfrm flipV="1">
                  <a:off x="3124200" y="3257550"/>
                  <a:ext cx="0" cy="1166814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Přímá spojovací šipka 26"/>
                <p:cNvCxnSpPr/>
                <p:nvPr/>
              </p:nvCxnSpPr>
              <p:spPr>
                <a:xfrm>
                  <a:off x="3124200" y="4424363"/>
                  <a:ext cx="2572959" cy="0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" name="Přímá spojovací šipka 38"/>
              <p:cNvCxnSpPr/>
              <p:nvPr/>
            </p:nvCxnSpPr>
            <p:spPr>
              <a:xfrm flipH="1">
                <a:off x="4029736" y="4629150"/>
                <a:ext cx="990600" cy="0"/>
              </a:xfrm>
              <a:prstGeom prst="straightConnector1">
                <a:avLst/>
              </a:prstGeom>
              <a:ln>
                <a:solidFill>
                  <a:srgbClr val="FEE91D"/>
                </a:solidFill>
                <a:headEnd type="stealth" w="lg" len="med"/>
                <a:tailEnd type="stealth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27" name="Picture 3" descr="C:\Users\Jirka\projects\import\presentations\main\images\mu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419600" y="4703465"/>
              <a:ext cx="225425" cy="231775"/>
            </a:xfrm>
            <a:prstGeom prst="rect">
              <a:avLst/>
            </a:prstGeom>
            <a:noFill/>
          </p:spPr>
        </p:pic>
      </p:grpSp>
      <p:grpSp>
        <p:nvGrpSpPr>
          <p:cNvPr id="5" name="Skupina 47"/>
          <p:cNvGrpSpPr/>
          <p:nvPr/>
        </p:nvGrpSpPr>
        <p:grpSpPr>
          <a:xfrm>
            <a:off x="304800" y="2952750"/>
            <a:ext cx="2532063" cy="1499906"/>
            <a:chOff x="304800" y="2952750"/>
            <a:chExt cx="2532063" cy="1499906"/>
          </a:xfrm>
        </p:grpSpPr>
        <p:grpSp>
          <p:nvGrpSpPr>
            <p:cNvPr id="6" name="Skupina 44"/>
            <p:cNvGrpSpPr/>
            <p:nvPr/>
          </p:nvGrpSpPr>
          <p:grpSpPr>
            <a:xfrm>
              <a:off x="304800" y="2952750"/>
              <a:ext cx="2532063" cy="1499906"/>
              <a:chOff x="304800" y="2952750"/>
              <a:chExt cx="2532063" cy="1499906"/>
            </a:xfrm>
          </p:grpSpPr>
          <p:pic>
            <p:nvPicPr>
              <p:cNvPr id="1026" name="Picture 2" descr="C:\Users\Jirka\projects\import\presentations\main\images\gaussian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73670" y="2952750"/>
                <a:ext cx="1988530" cy="1423705"/>
              </a:xfrm>
              <a:prstGeom prst="rect">
                <a:avLst/>
              </a:prstGeom>
              <a:noFill/>
            </p:spPr>
          </p:pic>
          <p:grpSp>
            <p:nvGrpSpPr>
              <p:cNvPr id="9" name="Skupina 33"/>
              <p:cNvGrpSpPr/>
              <p:nvPr/>
            </p:nvGrpSpPr>
            <p:grpSpPr>
              <a:xfrm>
                <a:off x="304800" y="3285842"/>
                <a:ext cx="2532063" cy="1166814"/>
                <a:chOff x="304800" y="3285842"/>
                <a:chExt cx="2532063" cy="1166814"/>
              </a:xfrm>
            </p:grpSpPr>
            <p:cxnSp>
              <p:nvCxnSpPr>
                <p:cNvPr id="18" name="Přímá spojovací šipka 17"/>
                <p:cNvCxnSpPr/>
                <p:nvPr/>
              </p:nvCxnSpPr>
              <p:spPr>
                <a:xfrm flipV="1">
                  <a:off x="304800" y="3285842"/>
                  <a:ext cx="0" cy="1166814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Přímá spojovací šipka 21"/>
                <p:cNvCxnSpPr/>
                <p:nvPr/>
              </p:nvCxnSpPr>
              <p:spPr>
                <a:xfrm>
                  <a:off x="304800" y="4452655"/>
                  <a:ext cx="2532063" cy="0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Přímá spojovací šipka 37"/>
              <p:cNvCxnSpPr/>
              <p:nvPr/>
            </p:nvCxnSpPr>
            <p:spPr>
              <a:xfrm flipV="1">
                <a:off x="1371600" y="3396590"/>
                <a:ext cx="0" cy="851560"/>
              </a:xfrm>
              <a:prstGeom prst="straightConnector1">
                <a:avLst/>
              </a:prstGeom>
              <a:ln>
                <a:solidFill>
                  <a:srgbClr val="FEE91D"/>
                </a:solidFill>
                <a:headEnd type="stealth" w="lg" len="med"/>
                <a:tailEnd type="stealth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28" name="Picture 4" descr="C:\Users\Jirka\projects\import\presentations\main\images\pi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414132" y="3940175"/>
              <a:ext cx="195263" cy="158750"/>
            </a:xfrm>
            <a:prstGeom prst="rect">
              <a:avLst/>
            </a:prstGeom>
            <a:noFill/>
          </p:spPr>
        </p:pic>
      </p:grpSp>
      <p:grpSp>
        <p:nvGrpSpPr>
          <p:cNvPr id="11" name="Skupina 49"/>
          <p:cNvGrpSpPr/>
          <p:nvPr/>
        </p:nvGrpSpPr>
        <p:grpSpPr>
          <a:xfrm>
            <a:off x="6172200" y="3257550"/>
            <a:ext cx="2743200" cy="1166814"/>
            <a:chOff x="6172200" y="3257550"/>
            <a:chExt cx="2743200" cy="1166814"/>
          </a:xfrm>
        </p:grpSpPr>
        <p:grpSp>
          <p:nvGrpSpPr>
            <p:cNvPr id="12" name="Skupina 46"/>
            <p:cNvGrpSpPr/>
            <p:nvPr/>
          </p:nvGrpSpPr>
          <p:grpSpPr>
            <a:xfrm>
              <a:off x="6172200" y="3257550"/>
              <a:ext cx="2743200" cy="1166814"/>
              <a:chOff x="6172200" y="3257550"/>
              <a:chExt cx="2743200" cy="1166814"/>
            </a:xfrm>
          </p:grpSpPr>
          <p:pic>
            <p:nvPicPr>
              <p:cNvPr id="28" name="Picture 2" descr="C:\Users\Jirka\projects\import\presentations\main\images\gaussian.png"/>
              <p:cNvPicPr>
                <a:picLocks noChangeAspect="1" noChangeArrowheads="1"/>
              </p:cNvPicPr>
              <p:nvPr/>
            </p:nvPicPr>
            <p:blipFill>
              <a:blip r:embed="rId9"/>
              <a:stretch>
                <a:fillRect/>
              </a:stretch>
            </p:blipFill>
            <p:spPr bwMode="auto">
              <a:xfrm>
                <a:off x="6246813" y="3396590"/>
                <a:ext cx="2404879" cy="970433"/>
              </a:xfrm>
              <a:prstGeom prst="rect">
                <a:avLst/>
              </a:prstGeom>
              <a:noFill/>
            </p:spPr>
          </p:pic>
          <p:grpSp>
            <p:nvGrpSpPr>
              <p:cNvPr id="13" name="Skupina 35"/>
              <p:cNvGrpSpPr/>
              <p:nvPr/>
            </p:nvGrpSpPr>
            <p:grpSpPr>
              <a:xfrm>
                <a:off x="6172200" y="3257550"/>
                <a:ext cx="2743200" cy="1166814"/>
                <a:chOff x="6172200" y="3257550"/>
                <a:chExt cx="2743200" cy="1166814"/>
              </a:xfrm>
            </p:grpSpPr>
            <p:cxnSp>
              <p:nvCxnSpPr>
                <p:cNvPr id="29" name="Přímá spojovací šipka 28"/>
                <p:cNvCxnSpPr/>
                <p:nvPr/>
              </p:nvCxnSpPr>
              <p:spPr>
                <a:xfrm flipV="1">
                  <a:off x="6172200" y="3257550"/>
                  <a:ext cx="0" cy="1166814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Přímá spojovací šipka 29"/>
                <p:cNvCxnSpPr/>
                <p:nvPr/>
              </p:nvCxnSpPr>
              <p:spPr>
                <a:xfrm>
                  <a:off x="6172200" y="4424363"/>
                  <a:ext cx="2743200" cy="0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3" name="Přímá spojovací šipka 42"/>
            <p:cNvCxnSpPr/>
            <p:nvPr/>
          </p:nvCxnSpPr>
          <p:spPr>
            <a:xfrm flipH="1">
              <a:off x="7127363" y="4019550"/>
              <a:ext cx="533400" cy="0"/>
            </a:xfrm>
            <a:prstGeom prst="straightConnector1">
              <a:avLst/>
            </a:prstGeom>
            <a:ln>
              <a:solidFill>
                <a:srgbClr val="FEE91D"/>
              </a:solidFill>
              <a:headEnd type="stealth" w="lg" len="med"/>
              <a:tailEnd type="stealth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29" name="Picture 5" descr="C:\Users\Jirka\projects\import\presentations\main\images\sigma_cap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267952" y="3706994"/>
              <a:ext cx="249237" cy="2381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3820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Our method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Jirka\projects\import\paper 2014\images\results\coronaBenchmark\reference.png"/>
          <p:cNvPicPr>
            <a:picLocks noChangeArrowheads="1"/>
          </p:cNvPicPr>
          <p:nvPr/>
        </p:nvPicPr>
        <p:blipFill>
          <a:blip r:embed="rId3"/>
          <a:srcRect t="6152" r="50755" b="3589"/>
          <a:stretch>
            <a:fillRect/>
          </a:stretch>
        </p:blipFill>
        <p:spPr bwMode="auto">
          <a:xfrm>
            <a:off x="608400" y="1029600"/>
            <a:ext cx="3920400" cy="403920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ovéPole 6"/>
          <p:cNvSpPr txBox="1"/>
          <p:nvPr/>
        </p:nvSpPr>
        <p:spPr>
          <a:xfrm>
            <a:off x="608400" y="1034034"/>
            <a:ext cx="3948102" cy="923330"/>
          </a:xfrm>
          <a:prstGeom prst="rect">
            <a:avLst/>
          </a:prstGeom>
          <a:solidFill>
            <a:srgbClr val="413B36">
              <a:alpha val="32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Our guided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Vertex Connection and Merging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(1h)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C:\Users\Jirka\projects\import\paper 2014\images\results\coronaBenchmark\reference.png"/>
          <p:cNvPicPr>
            <a:picLocks noChangeAspect="1" noChangeArrowheads="1"/>
          </p:cNvPicPr>
          <p:nvPr/>
        </p:nvPicPr>
        <p:blipFill>
          <a:blip r:embed="rId4"/>
          <a:srcRect t="6152" r="50755" b="3589"/>
          <a:stretch>
            <a:fillRect/>
          </a:stretch>
        </p:blipFill>
        <p:spPr bwMode="auto">
          <a:xfrm>
            <a:off x="4647600" y="1029994"/>
            <a:ext cx="3919599" cy="404072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4647600" y="1034034"/>
            <a:ext cx="1300356" cy="369332"/>
          </a:xfrm>
          <a:prstGeom prst="rect">
            <a:avLst/>
          </a:prstGeom>
          <a:solidFill>
            <a:srgbClr val="413B36">
              <a:alpha val="32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Reference</a:t>
            </a:r>
            <a:endParaRPr lang="cs-CZ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Gaussian mixture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158478"/>
            <a:ext cx="8229600" cy="3394472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003798" y="971550"/>
            <a:ext cx="4774454" cy="1155599"/>
          </a:xfrm>
          <a:prstGeom prst="rect">
            <a:avLst/>
          </a:prstGeom>
          <a:noFill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007655" y="2114550"/>
            <a:ext cx="4823889" cy="428119"/>
          </a:xfrm>
          <a:prstGeom prst="rect">
            <a:avLst/>
          </a:prstGeom>
          <a:noFill/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50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609600" y="2647950"/>
            <a:ext cx="7581900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Skupina 22"/>
          <p:cNvGrpSpPr/>
          <p:nvPr/>
        </p:nvGrpSpPr>
        <p:grpSpPr>
          <a:xfrm>
            <a:off x="990600" y="3459285"/>
            <a:ext cx="1905000" cy="1246065"/>
            <a:chOff x="990600" y="3459285"/>
            <a:chExt cx="1905000" cy="1246065"/>
          </a:xfrm>
        </p:grpSpPr>
        <p:cxnSp>
          <p:nvCxnSpPr>
            <p:cNvPr id="12" name="Přímá spojovací čára 11"/>
            <p:cNvCxnSpPr/>
            <p:nvPr/>
          </p:nvCxnSpPr>
          <p:spPr>
            <a:xfrm>
              <a:off x="990600" y="4705350"/>
              <a:ext cx="1905000" cy="0"/>
            </a:xfrm>
            <a:prstGeom prst="line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C:\Users\Jirka\projects\import\presentations\main\images\gaussian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09215" y="3459285"/>
              <a:ext cx="1633985" cy="1169865"/>
            </a:xfrm>
            <a:prstGeom prst="rect">
              <a:avLst/>
            </a:prstGeom>
            <a:noFill/>
          </p:spPr>
        </p:pic>
      </p:grpSp>
      <p:grpSp>
        <p:nvGrpSpPr>
          <p:cNvPr id="24" name="Skupina 23"/>
          <p:cNvGrpSpPr/>
          <p:nvPr/>
        </p:nvGrpSpPr>
        <p:grpSpPr>
          <a:xfrm>
            <a:off x="6553200" y="3181350"/>
            <a:ext cx="1600200" cy="2286000"/>
            <a:chOff x="5210175" y="3181350"/>
            <a:chExt cx="1600200" cy="2286000"/>
          </a:xfrm>
        </p:grpSpPr>
        <p:pic>
          <p:nvPicPr>
            <p:cNvPr id="3074" name="Picture 2" descr="C:\Users\Jirka\projects\import\presentations\main\images\lobe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92964" y="3181350"/>
              <a:ext cx="692956" cy="1490663"/>
            </a:xfrm>
            <a:prstGeom prst="rect">
              <a:avLst/>
            </a:prstGeom>
            <a:noFill/>
          </p:spPr>
        </p:pic>
        <p:sp>
          <p:nvSpPr>
            <p:cNvPr id="17" name="Oblouk 16"/>
            <p:cNvSpPr/>
            <p:nvPr/>
          </p:nvSpPr>
          <p:spPr>
            <a:xfrm>
              <a:off x="5210175" y="3867150"/>
              <a:ext cx="1600200" cy="1600200"/>
            </a:xfrm>
            <a:prstGeom prst="arc">
              <a:avLst>
                <a:gd name="adj1" fmla="val 10849505"/>
                <a:gd name="adj2" fmla="val 59581"/>
              </a:avLst>
            </a:prstGeom>
            <a:ln w="19050">
              <a:solidFill>
                <a:schemeClr val="bg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2743200" y="3295531"/>
            <a:ext cx="3709670" cy="1028819"/>
            <a:chOff x="2743200" y="3295531"/>
            <a:chExt cx="3709670" cy="1028819"/>
          </a:xfrm>
        </p:grpSpPr>
        <p:sp>
          <p:nvSpPr>
            <p:cNvPr id="9" name="TextovéPole 8"/>
            <p:cNvSpPr txBox="1"/>
            <p:nvPr/>
          </p:nvSpPr>
          <p:spPr>
            <a:xfrm>
              <a:off x="2743200" y="3295531"/>
              <a:ext cx="370967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sz="2800" dirty="0" smtClean="0">
                  <a:solidFill>
                    <a:schemeClr val="bg1"/>
                  </a:solidFill>
                </a:rPr>
                <a:t>Shirley and Chiu </a:t>
              </a:r>
              <a:r>
                <a:rPr lang="en-US" sz="2200" i="1" dirty="0" smtClean="0">
                  <a:solidFill>
                    <a:schemeClr val="bg1"/>
                  </a:solidFill>
                </a:rPr>
                <a:t>[1997]</a:t>
              </a:r>
              <a:endParaRPr lang="cs-CZ" sz="2200" i="1" dirty="0" smtClean="0">
                <a:solidFill>
                  <a:schemeClr val="bg1"/>
                </a:solidFill>
              </a:endParaRPr>
            </a:p>
            <a:p>
              <a:endParaRPr lang="cs-CZ" dirty="0"/>
            </a:p>
          </p:txBody>
        </p:sp>
        <p:sp>
          <p:nvSpPr>
            <p:cNvPr id="25" name="Šipka doprava 24"/>
            <p:cNvSpPr/>
            <p:nvPr/>
          </p:nvSpPr>
          <p:spPr>
            <a:xfrm>
              <a:off x="3924300" y="3867150"/>
              <a:ext cx="1295400" cy="4572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GMM: superior estimate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Superior estimate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of an unknown distribution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Given the same number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of particles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 on-line learning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>
              <a:buNone/>
            </a:pPr>
            <a:endParaRPr lang="cs-CZ" sz="2200" i="1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211636" y="4767263"/>
            <a:ext cx="2133600" cy="273844"/>
          </a:xfrm>
        </p:spPr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51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5832436" y="1031756"/>
            <a:ext cx="2778164" cy="3954766"/>
            <a:chOff x="6174000" y="1031756"/>
            <a:chExt cx="2778164" cy="3954766"/>
          </a:xfrm>
        </p:grpSpPr>
        <p:pic>
          <p:nvPicPr>
            <p:cNvPr id="11" name="Picture 2" descr="C:\Users\Jirka\projects\import\presentations\main\images\flexibility\reference.png"/>
            <p:cNvPicPr>
              <a:picLocks noChangeAspect="1" noChangeArrowheads="1"/>
            </p:cNvPicPr>
            <p:nvPr/>
          </p:nvPicPr>
          <p:blipFill>
            <a:blip r:embed="rId3"/>
            <a:srcRect r="73517" b="24608"/>
            <a:stretch>
              <a:fillRect/>
            </a:stretch>
          </p:blipFill>
          <p:spPr bwMode="auto">
            <a:xfrm>
              <a:off x="6174000" y="1031756"/>
              <a:ext cx="2778164" cy="395476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ovéPole 12"/>
            <p:cNvSpPr txBox="1"/>
            <p:nvPr/>
          </p:nvSpPr>
          <p:spPr>
            <a:xfrm>
              <a:off x="7645158" y="1032110"/>
              <a:ext cx="1300356" cy="369332"/>
            </a:xfrm>
            <a:prstGeom prst="rect">
              <a:avLst/>
            </a:prstGeom>
            <a:solidFill>
              <a:srgbClr val="413B36">
                <a:alpha val="32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Reference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GM: superior estimate (1h)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52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3145808" y="1033200"/>
            <a:ext cx="2779535" cy="3956400"/>
            <a:chOff x="3145808" y="1033200"/>
            <a:chExt cx="2779535" cy="3956400"/>
          </a:xfrm>
        </p:grpSpPr>
        <p:pic>
          <p:nvPicPr>
            <p:cNvPr id="12" name="Picture 2" descr="C:\Users\Jirka\projects\import\presentations\main\images\flexibility\reference.png"/>
            <p:cNvPicPr>
              <a:picLocks noChangeAspect="1" noChangeArrowheads="1"/>
            </p:cNvPicPr>
            <p:nvPr/>
          </p:nvPicPr>
          <p:blipFill>
            <a:blip r:embed="rId3"/>
            <a:srcRect r="73517" b="24608"/>
            <a:stretch>
              <a:fillRect/>
            </a:stretch>
          </p:blipFill>
          <p:spPr bwMode="auto">
            <a:xfrm>
              <a:off x="3145808" y="1033200"/>
              <a:ext cx="2779535" cy="395640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ovéPole 6"/>
            <p:cNvSpPr txBox="1"/>
            <p:nvPr/>
          </p:nvSpPr>
          <p:spPr>
            <a:xfrm>
              <a:off x="3470825" y="1034034"/>
              <a:ext cx="2454518" cy="646331"/>
            </a:xfrm>
            <a:prstGeom prst="rect">
              <a:avLst/>
            </a:prstGeom>
            <a:solidFill>
              <a:srgbClr val="413B36">
                <a:alpha val="32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Hey and </a:t>
              </a:r>
              <a:r>
                <a:rPr lang="en-US" b="1" dirty="0" err="1" smtClean="0">
                  <a:solidFill>
                    <a:schemeClr val="bg1"/>
                  </a:solidFill>
                </a:rPr>
                <a:t>Purgathofer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br>
                <a:rPr lang="en-US" b="1" dirty="0" smtClean="0">
                  <a:solidFill>
                    <a:schemeClr val="bg1"/>
                  </a:solidFill>
                </a:rPr>
              </a:br>
              <a:r>
                <a:rPr lang="en-US" b="1" dirty="0" smtClean="0">
                  <a:solidFill>
                    <a:schemeClr val="bg1"/>
                  </a:solidFill>
                </a:rPr>
                <a:t>(kernel density)</a:t>
              </a:r>
              <a:endParaRPr lang="cs-CZ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119416" y="1033200"/>
            <a:ext cx="2779535" cy="3956400"/>
            <a:chOff x="119416" y="1033200"/>
            <a:chExt cx="2779535" cy="3956400"/>
          </a:xfrm>
        </p:grpSpPr>
        <p:pic>
          <p:nvPicPr>
            <p:cNvPr id="1026" name="Picture 2" descr="C:\Users\Jirka\projects\import\presentations\main\images\flexibility\reference.png"/>
            <p:cNvPicPr>
              <a:picLocks noChangeAspect="1" noChangeArrowheads="1"/>
            </p:cNvPicPr>
            <p:nvPr/>
          </p:nvPicPr>
          <p:blipFill>
            <a:blip r:embed="rId4"/>
            <a:srcRect r="73517" b="24608"/>
            <a:stretch>
              <a:fillRect/>
            </a:stretch>
          </p:blipFill>
          <p:spPr bwMode="auto">
            <a:xfrm>
              <a:off x="119416" y="1033200"/>
              <a:ext cx="2779535" cy="395640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ovéPole 7"/>
            <p:cNvSpPr txBox="1"/>
            <p:nvPr/>
          </p:nvSpPr>
          <p:spPr>
            <a:xfrm>
              <a:off x="1444707" y="1033200"/>
              <a:ext cx="1454244" cy="646331"/>
            </a:xfrm>
            <a:prstGeom prst="rect">
              <a:avLst/>
            </a:prstGeom>
            <a:solidFill>
              <a:srgbClr val="413B36">
                <a:alpha val="32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Jensen </a:t>
              </a:r>
              <a:br>
                <a:rPr lang="en-US" b="1" dirty="0" smtClean="0">
                  <a:solidFill>
                    <a:schemeClr val="bg1"/>
                  </a:solidFill>
                </a:rPr>
              </a:br>
              <a:r>
                <a:rPr lang="en-US" b="1" dirty="0" smtClean="0">
                  <a:solidFill>
                    <a:schemeClr val="bg1"/>
                  </a:solidFill>
                </a:rPr>
                <a:t>(histogram)</a:t>
              </a:r>
              <a:endParaRPr lang="cs-CZ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6172201" y="1033200"/>
            <a:ext cx="2782733" cy="3956400"/>
            <a:chOff x="6172201" y="1033200"/>
            <a:chExt cx="2782733" cy="3956400"/>
          </a:xfrm>
        </p:grpSpPr>
        <p:pic>
          <p:nvPicPr>
            <p:cNvPr id="13" name="Picture 2" descr="C:\Users\Jirka\projects\import\presentations\main\images\flexibility\reference.png"/>
            <p:cNvPicPr>
              <a:picLocks noChangeAspect="1" noChangeArrowheads="1"/>
            </p:cNvPicPr>
            <p:nvPr/>
          </p:nvPicPr>
          <p:blipFill>
            <a:blip r:embed="rId5"/>
            <a:srcRect r="73517" b="24608"/>
            <a:stretch>
              <a:fillRect/>
            </a:stretch>
          </p:blipFill>
          <p:spPr bwMode="auto">
            <a:xfrm>
              <a:off x="6172201" y="1033200"/>
              <a:ext cx="2779505" cy="395640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ovéPole 8"/>
            <p:cNvSpPr txBox="1"/>
            <p:nvPr/>
          </p:nvSpPr>
          <p:spPr>
            <a:xfrm>
              <a:off x="6705600" y="1034034"/>
              <a:ext cx="2249334" cy="646331"/>
            </a:xfrm>
            <a:prstGeom prst="rect">
              <a:avLst/>
            </a:prstGeom>
            <a:solidFill>
              <a:srgbClr val="413B36">
                <a:alpha val="32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Gaussian mixtures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(parametric model)</a:t>
              </a:r>
              <a:endParaRPr lang="cs-CZ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GMM: learning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53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54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  <p:sp>
        <p:nvSpPr>
          <p:cNvPr id="78" name="Obdélník 77"/>
          <p:cNvSpPr/>
          <p:nvPr/>
        </p:nvSpPr>
        <p:spPr>
          <a:xfrm>
            <a:off x="0" y="4383741"/>
            <a:ext cx="9144000" cy="7597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Stepwise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Expectation-Maximization 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394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                              </a:t>
            </a:r>
            <a:r>
              <a:rPr lang="en-US" sz="2400" i="1" dirty="0" smtClean="0">
                <a:solidFill>
                  <a:schemeClr val="bg1"/>
                </a:solidFill>
              </a:rPr>
              <a:t>[</a:t>
            </a:r>
            <a:r>
              <a:rPr lang="en-US" sz="2000" i="1" dirty="0" err="1" smtClean="0">
                <a:solidFill>
                  <a:schemeClr val="bg1"/>
                </a:solidFill>
              </a:rPr>
              <a:t>Liang&amp;Klein</a:t>
            </a:r>
            <a:r>
              <a:rPr lang="en-US" sz="2400" i="1" dirty="0" smtClean="0">
                <a:solidFill>
                  <a:schemeClr val="bg1"/>
                </a:solidFill>
              </a:rPr>
              <a:t> 2009]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</p:txBody>
      </p:sp>
      <p:grpSp>
        <p:nvGrpSpPr>
          <p:cNvPr id="60" name="Skupina 59"/>
          <p:cNvGrpSpPr/>
          <p:nvPr/>
        </p:nvGrpSpPr>
        <p:grpSpPr>
          <a:xfrm>
            <a:off x="1587854" y="3166581"/>
            <a:ext cx="6040438" cy="1468120"/>
            <a:chOff x="1587854" y="3166581"/>
            <a:chExt cx="6040438" cy="1468120"/>
          </a:xfrm>
        </p:grpSpPr>
        <p:sp>
          <p:nvSpPr>
            <p:cNvPr id="12" name="Oblouk 11"/>
            <p:cNvSpPr/>
            <p:nvPr/>
          </p:nvSpPr>
          <p:spPr>
            <a:xfrm>
              <a:off x="3810004" y="3166581"/>
              <a:ext cx="1468120" cy="1468120"/>
            </a:xfrm>
            <a:prstGeom prst="arc">
              <a:avLst>
                <a:gd name="adj1" fmla="val 10527055"/>
                <a:gd name="adj2" fmla="val 160648"/>
              </a:avLst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9" name="Picture 3" descr="C:\Users\Jirka\projects\import\presentations\main\images\ground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87854" y="3932235"/>
              <a:ext cx="6040438" cy="450850"/>
            </a:xfrm>
            <a:prstGeom prst="rect">
              <a:avLst/>
            </a:prstGeom>
            <a:noFill/>
          </p:spPr>
        </p:pic>
        <p:cxnSp>
          <p:nvCxnSpPr>
            <p:cNvPr id="11" name="Přímá spojovací čára 10"/>
            <p:cNvCxnSpPr/>
            <p:nvPr/>
          </p:nvCxnSpPr>
          <p:spPr>
            <a:xfrm flipH="1">
              <a:off x="1587854" y="3925885"/>
              <a:ext cx="6040438" cy="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Přímá spojovací čára 16"/>
            <p:cNvCxnSpPr/>
            <p:nvPr/>
          </p:nvCxnSpPr>
          <p:spPr>
            <a:xfrm>
              <a:off x="4551028" y="3827950"/>
              <a:ext cx="0" cy="191364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76" name="Skupina 75"/>
          <p:cNvGrpSpPr/>
          <p:nvPr/>
        </p:nvGrpSpPr>
        <p:grpSpPr>
          <a:xfrm>
            <a:off x="3255798" y="4666878"/>
            <a:ext cx="2609335" cy="336135"/>
            <a:chOff x="3255798" y="4666878"/>
            <a:chExt cx="2609335" cy="336135"/>
          </a:xfrm>
        </p:grpSpPr>
        <p:sp>
          <p:nvSpPr>
            <p:cNvPr id="50" name="Obdélník 49"/>
            <p:cNvSpPr/>
            <p:nvPr/>
          </p:nvSpPr>
          <p:spPr>
            <a:xfrm>
              <a:off x="3255798" y="4666878"/>
              <a:ext cx="2609335" cy="33613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52" name="Přímá spojovací čára 51"/>
            <p:cNvCxnSpPr/>
            <p:nvPr/>
          </p:nvCxnSpPr>
          <p:spPr>
            <a:xfrm flipV="1">
              <a:off x="3682702" y="4687819"/>
              <a:ext cx="0" cy="295878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ovací čára 52"/>
            <p:cNvCxnSpPr/>
            <p:nvPr/>
          </p:nvCxnSpPr>
          <p:spPr>
            <a:xfrm flipV="1">
              <a:off x="4125760" y="4687819"/>
              <a:ext cx="0" cy="295878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ovací čára 53"/>
            <p:cNvCxnSpPr/>
            <p:nvPr/>
          </p:nvCxnSpPr>
          <p:spPr>
            <a:xfrm flipV="1">
              <a:off x="4568818" y="4687819"/>
              <a:ext cx="0" cy="295878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Přímá spojovací čára 54"/>
            <p:cNvCxnSpPr/>
            <p:nvPr/>
          </p:nvCxnSpPr>
          <p:spPr>
            <a:xfrm flipV="1">
              <a:off x="5011876" y="4687819"/>
              <a:ext cx="0" cy="295878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Přímá spojovací čára 55"/>
            <p:cNvCxnSpPr/>
            <p:nvPr/>
          </p:nvCxnSpPr>
          <p:spPr>
            <a:xfrm flipV="1">
              <a:off x="5454934" y="4687819"/>
              <a:ext cx="0" cy="295878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Přímá spojovací šipka 117"/>
            <p:cNvCxnSpPr/>
            <p:nvPr/>
          </p:nvCxnSpPr>
          <p:spPr>
            <a:xfrm flipH="1" flipV="1">
              <a:off x="3325118" y="4720137"/>
              <a:ext cx="266370" cy="211776"/>
            </a:xfrm>
            <a:prstGeom prst="straightConnector1">
              <a:avLst/>
            </a:prstGeom>
            <a:ln>
              <a:solidFill>
                <a:srgbClr val="F7941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Přímá spojovací šipka 118"/>
            <p:cNvCxnSpPr/>
            <p:nvPr/>
          </p:nvCxnSpPr>
          <p:spPr>
            <a:xfrm flipH="1" flipV="1">
              <a:off x="3842156" y="4706902"/>
              <a:ext cx="113858" cy="245233"/>
            </a:xfrm>
            <a:prstGeom prst="straightConnector1">
              <a:avLst/>
            </a:prstGeom>
            <a:ln>
              <a:solidFill>
                <a:srgbClr val="F7941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Přímá spojovací šipka 119"/>
            <p:cNvCxnSpPr/>
            <p:nvPr/>
          </p:nvCxnSpPr>
          <p:spPr>
            <a:xfrm flipH="1" flipV="1">
              <a:off x="4647993" y="4755774"/>
              <a:ext cx="290383" cy="146731"/>
            </a:xfrm>
            <a:prstGeom prst="straightConnector1">
              <a:avLst/>
            </a:prstGeom>
            <a:ln>
              <a:solidFill>
                <a:srgbClr val="F7941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Přímá spojovací šipka 120"/>
            <p:cNvCxnSpPr/>
            <p:nvPr/>
          </p:nvCxnSpPr>
          <p:spPr>
            <a:xfrm flipH="1" flipV="1">
              <a:off x="5550727" y="4713079"/>
              <a:ext cx="199215" cy="216243"/>
            </a:xfrm>
            <a:prstGeom prst="straightConnector1">
              <a:avLst/>
            </a:prstGeom>
            <a:ln>
              <a:solidFill>
                <a:srgbClr val="F7941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Přímá spojovací šipka 121"/>
            <p:cNvCxnSpPr/>
            <p:nvPr/>
          </p:nvCxnSpPr>
          <p:spPr>
            <a:xfrm flipV="1">
              <a:off x="5061944" y="4771487"/>
              <a:ext cx="339811" cy="142782"/>
            </a:xfrm>
            <a:prstGeom prst="straightConnector1">
              <a:avLst/>
            </a:prstGeom>
            <a:ln>
              <a:solidFill>
                <a:srgbClr val="F7941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Přímá spojovací šipka 122"/>
            <p:cNvCxnSpPr/>
            <p:nvPr/>
          </p:nvCxnSpPr>
          <p:spPr>
            <a:xfrm flipV="1">
              <a:off x="4196972" y="4805685"/>
              <a:ext cx="327455" cy="76282"/>
            </a:xfrm>
            <a:prstGeom prst="straightConnector1">
              <a:avLst/>
            </a:prstGeom>
            <a:ln>
              <a:solidFill>
                <a:srgbClr val="F7941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Skupina 84"/>
          <p:cNvGrpSpPr/>
          <p:nvPr/>
        </p:nvGrpSpPr>
        <p:grpSpPr>
          <a:xfrm>
            <a:off x="1332371" y="1989871"/>
            <a:ext cx="3149986" cy="942323"/>
            <a:chOff x="1701221" y="2094046"/>
            <a:chExt cx="3149986" cy="942323"/>
          </a:xfrm>
        </p:grpSpPr>
        <p:pic>
          <p:nvPicPr>
            <p:cNvPr id="2051" name="Picture 3" descr="C:\Users\Jirka\projects\import\presentations\main\images\gaussian_yellow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01221" y="2094046"/>
              <a:ext cx="3149986" cy="935994"/>
            </a:xfrm>
            <a:prstGeom prst="rect">
              <a:avLst/>
            </a:prstGeom>
            <a:noFill/>
          </p:spPr>
        </p:pic>
        <p:cxnSp>
          <p:nvCxnSpPr>
            <p:cNvPr id="79" name="Přímá spojovací čára 78"/>
            <p:cNvCxnSpPr/>
            <p:nvPr/>
          </p:nvCxnSpPr>
          <p:spPr>
            <a:xfrm>
              <a:off x="3185474" y="2149890"/>
              <a:ext cx="0" cy="886479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Skupina 85"/>
          <p:cNvGrpSpPr/>
          <p:nvPr/>
        </p:nvGrpSpPr>
        <p:grpSpPr>
          <a:xfrm>
            <a:off x="5754749" y="1480320"/>
            <a:ext cx="2181067" cy="1441656"/>
            <a:chOff x="5336544" y="1584495"/>
            <a:chExt cx="2181067" cy="1441656"/>
          </a:xfrm>
        </p:grpSpPr>
        <p:pic>
          <p:nvPicPr>
            <p:cNvPr id="2050" name="Picture 2" descr="C:\Users\Jirka\projects\import\presentations\main\images\gaussian2_yellow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36544" y="1584495"/>
              <a:ext cx="2181067" cy="1441656"/>
            </a:xfrm>
            <a:prstGeom prst="rect">
              <a:avLst/>
            </a:prstGeom>
            <a:noFill/>
          </p:spPr>
        </p:pic>
        <p:cxnSp>
          <p:nvCxnSpPr>
            <p:cNvPr id="83" name="Přímá spojovací čára 82"/>
            <p:cNvCxnSpPr>
              <a:endCxn id="2050" idx="2"/>
            </p:cNvCxnSpPr>
            <p:nvPr/>
          </p:nvCxnSpPr>
          <p:spPr>
            <a:xfrm flipH="1">
              <a:off x="6427078" y="1661280"/>
              <a:ext cx="4167" cy="1364871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Skupina 74"/>
          <p:cNvGrpSpPr/>
          <p:nvPr/>
        </p:nvGrpSpPr>
        <p:grpSpPr>
          <a:xfrm>
            <a:off x="1363307" y="2926079"/>
            <a:ext cx="6417385" cy="844912"/>
            <a:chOff x="1363307" y="2926079"/>
            <a:chExt cx="6417385" cy="844912"/>
          </a:xfrm>
        </p:grpSpPr>
        <p:cxnSp>
          <p:nvCxnSpPr>
            <p:cNvPr id="13" name="Přímá spojovací čára 12"/>
            <p:cNvCxnSpPr/>
            <p:nvPr/>
          </p:nvCxnSpPr>
          <p:spPr>
            <a:xfrm flipH="1">
              <a:off x="1587854" y="2936777"/>
              <a:ext cx="6040438" cy="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5" name="TextovéPole 14"/>
            <p:cNvSpPr txBox="1"/>
            <p:nvPr/>
          </p:nvSpPr>
          <p:spPr>
            <a:xfrm>
              <a:off x="1363307" y="295948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0</a:t>
              </a:r>
              <a:endParaRPr lang="cs-CZ" dirty="0">
                <a:solidFill>
                  <a:schemeClr val="bg1"/>
                </a:solidFill>
              </a:endParaRPr>
            </a:p>
          </p:txBody>
        </p:sp>
        <p:pic>
          <p:nvPicPr>
            <p:cNvPr id="16" name="Picture 4" descr="C:\Users\Jirka\projects\import\presentations\main\images\pi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585429" y="3056633"/>
              <a:ext cx="195263" cy="158750"/>
            </a:xfrm>
            <a:prstGeom prst="rect">
              <a:avLst/>
            </a:prstGeom>
            <a:noFill/>
          </p:spPr>
        </p:pic>
        <p:grpSp>
          <p:nvGrpSpPr>
            <p:cNvPr id="72" name="Skupina 71"/>
            <p:cNvGrpSpPr/>
            <p:nvPr/>
          </p:nvGrpSpPr>
          <p:grpSpPr>
            <a:xfrm>
              <a:off x="1842741" y="2926079"/>
              <a:ext cx="5361140" cy="844912"/>
              <a:chOff x="1842741" y="2926079"/>
              <a:chExt cx="5361140" cy="844912"/>
            </a:xfrm>
          </p:grpSpPr>
          <p:sp>
            <p:nvSpPr>
              <p:cNvPr id="61" name="Volný tvar 60"/>
              <p:cNvSpPr/>
              <p:nvPr/>
            </p:nvSpPr>
            <p:spPr>
              <a:xfrm>
                <a:off x="1842741" y="2943393"/>
                <a:ext cx="1966954" cy="827598"/>
              </a:xfrm>
              <a:custGeom>
                <a:avLst/>
                <a:gdLst>
                  <a:gd name="connsiteX0" fmla="*/ 2125980 w 2125980"/>
                  <a:gd name="connsiteY0" fmla="*/ 899160 h 899160"/>
                  <a:gd name="connsiteX1" fmla="*/ 579120 w 2125980"/>
                  <a:gd name="connsiteY1" fmla="*/ 586740 h 899160"/>
                  <a:gd name="connsiteX2" fmla="*/ 0 w 2125980"/>
                  <a:gd name="connsiteY2" fmla="*/ 0 h 899160"/>
                  <a:gd name="connsiteX0" fmla="*/ 2110078 w 2110078"/>
                  <a:gd name="connsiteY0" fmla="*/ 851452 h 851452"/>
                  <a:gd name="connsiteX1" fmla="*/ 563218 w 2110078"/>
                  <a:gd name="connsiteY1" fmla="*/ 539032 h 851452"/>
                  <a:gd name="connsiteX2" fmla="*/ 0 w 2110078"/>
                  <a:gd name="connsiteY2" fmla="*/ 0 h 851452"/>
                  <a:gd name="connsiteX0" fmla="*/ 1966954 w 1966954"/>
                  <a:gd name="connsiteY0" fmla="*/ 827598 h 827598"/>
                  <a:gd name="connsiteX1" fmla="*/ 563218 w 1966954"/>
                  <a:gd name="connsiteY1" fmla="*/ 539032 h 827598"/>
                  <a:gd name="connsiteX2" fmla="*/ 0 w 1966954"/>
                  <a:gd name="connsiteY2" fmla="*/ 0 h 827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66954" h="827598">
                    <a:moveTo>
                      <a:pt x="1966954" y="827598"/>
                    </a:moveTo>
                    <a:lnTo>
                      <a:pt x="563218" y="539032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bg2">
                    <a:lumMod val="9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2" name="Volný tvar 61"/>
              <p:cNvSpPr/>
              <p:nvPr/>
            </p:nvSpPr>
            <p:spPr>
              <a:xfrm>
                <a:off x="2681603" y="2942730"/>
                <a:ext cx="1174143" cy="645050"/>
              </a:xfrm>
              <a:custGeom>
                <a:avLst/>
                <a:gdLst>
                  <a:gd name="connsiteX0" fmla="*/ 1417320 w 1417320"/>
                  <a:gd name="connsiteY0" fmla="*/ 716280 h 716280"/>
                  <a:gd name="connsiteX1" fmla="*/ 251460 w 1417320"/>
                  <a:gd name="connsiteY1" fmla="*/ 403860 h 716280"/>
                  <a:gd name="connsiteX2" fmla="*/ 0 w 1417320"/>
                  <a:gd name="connsiteY2" fmla="*/ 0 h 716280"/>
                  <a:gd name="connsiteX0" fmla="*/ 1417320 w 1417320"/>
                  <a:gd name="connsiteY0" fmla="*/ 716280 h 716280"/>
                  <a:gd name="connsiteX1" fmla="*/ 449580 w 1417320"/>
                  <a:gd name="connsiteY1" fmla="*/ 411480 h 716280"/>
                  <a:gd name="connsiteX2" fmla="*/ 0 w 1417320"/>
                  <a:gd name="connsiteY2" fmla="*/ 0 h 716280"/>
                  <a:gd name="connsiteX0" fmla="*/ 1341120 w 1341120"/>
                  <a:gd name="connsiteY0" fmla="*/ 708660 h 708660"/>
                  <a:gd name="connsiteX1" fmla="*/ 373380 w 1341120"/>
                  <a:gd name="connsiteY1" fmla="*/ 403860 h 708660"/>
                  <a:gd name="connsiteX2" fmla="*/ 0 w 1341120"/>
                  <a:gd name="connsiteY2" fmla="*/ 0 h 708660"/>
                  <a:gd name="connsiteX0" fmla="*/ 1261607 w 1261607"/>
                  <a:gd name="connsiteY0" fmla="*/ 692757 h 692757"/>
                  <a:gd name="connsiteX1" fmla="*/ 373380 w 1261607"/>
                  <a:gd name="connsiteY1" fmla="*/ 403860 h 692757"/>
                  <a:gd name="connsiteX2" fmla="*/ 0 w 1261607"/>
                  <a:gd name="connsiteY2" fmla="*/ 0 h 692757"/>
                  <a:gd name="connsiteX0" fmla="*/ 1205948 w 1205948"/>
                  <a:gd name="connsiteY0" fmla="*/ 676855 h 676855"/>
                  <a:gd name="connsiteX1" fmla="*/ 373380 w 1205948"/>
                  <a:gd name="connsiteY1" fmla="*/ 403860 h 676855"/>
                  <a:gd name="connsiteX2" fmla="*/ 0 w 1205948"/>
                  <a:gd name="connsiteY2" fmla="*/ 0 h 676855"/>
                  <a:gd name="connsiteX0" fmla="*/ 1174143 w 1174143"/>
                  <a:gd name="connsiteY0" fmla="*/ 645050 h 645050"/>
                  <a:gd name="connsiteX1" fmla="*/ 341575 w 1174143"/>
                  <a:gd name="connsiteY1" fmla="*/ 372055 h 645050"/>
                  <a:gd name="connsiteX2" fmla="*/ 0 w 1174143"/>
                  <a:gd name="connsiteY2" fmla="*/ 0 h 645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4143" h="645050">
                    <a:moveTo>
                      <a:pt x="1174143" y="645050"/>
                    </a:moveTo>
                    <a:lnTo>
                      <a:pt x="341575" y="372055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bg2">
                    <a:lumMod val="9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3" name="Volný tvar 62"/>
              <p:cNvSpPr/>
              <p:nvPr/>
            </p:nvSpPr>
            <p:spPr>
              <a:xfrm>
                <a:off x="3359452" y="2950680"/>
                <a:ext cx="655957" cy="460429"/>
              </a:xfrm>
              <a:custGeom>
                <a:avLst/>
                <a:gdLst>
                  <a:gd name="connsiteX0" fmla="*/ 784860 w 784860"/>
                  <a:gd name="connsiteY0" fmla="*/ 525780 h 525780"/>
                  <a:gd name="connsiteX1" fmla="*/ 213360 w 784860"/>
                  <a:gd name="connsiteY1" fmla="*/ 403860 h 525780"/>
                  <a:gd name="connsiteX2" fmla="*/ 0 w 784860"/>
                  <a:gd name="connsiteY2" fmla="*/ 0 h 525780"/>
                  <a:gd name="connsiteX0" fmla="*/ 784860 w 784860"/>
                  <a:gd name="connsiteY0" fmla="*/ 525780 h 525780"/>
                  <a:gd name="connsiteX1" fmla="*/ 274320 w 784860"/>
                  <a:gd name="connsiteY1" fmla="*/ 388620 h 525780"/>
                  <a:gd name="connsiteX2" fmla="*/ 0 w 784860"/>
                  <a:gd name="connsiteY2" fmla="*/ 0 h 525780"/>
                  <a:gd name="connsiteX0" fmla="*/ 784860 w 784860"/>
                  <a:gd name="connsiteY0" fmla="*/ 525780 h 525780"/>
                  <a:gd name="connsiteX1" fmla="*/ 350520 w 784860"/>
                  <a:gd name="connsiteY1" fmla="*/ 350520 h 525780"/>
                  <a:gd name="connsiteX2" fmla="*/ 0 w 784860"/>
                  <a:gd name="connsiteY2" fmla="*/ 0 h 525780"/>
                  <a:gd name="connsiteX0" fmla="*/ 784860 w 784860"/>
                  <a:gd name="connsiteY0" fmla="*/ 525780 h 525780"/>
                  <a:gd name="connsiteX1" fmla="*/ 259080 w 784860"/>
                  <a:gd name="connsiteY1" fmla="*/ 297180 h 525780"/>
                  <a:gd name="connsiteX2" fmla="*/ 0 w 784860"/>
                  <a:gd name="connsiteY2" fmla="*/ 0 h 525780"/>
                  <a:gd name="connsiteX0" fmla="*/ 784860 w 784860"/>
                  <a:gd name="connsiteY0" fmla="*/ 525780 h 525780"/>
                  <a:gd name="connsiteX1" fmla="*/ 274320 w 784860"/>
                  <a:gd name="connsiteY1" fmla="*/ 266700 h 525780"/>
                  <a:gd name="connsiteX2" fmla="*/ 0 w 784860"/>
                  <a:gd name="connsiteY2" fmla="*/ 0 h 525780"/>
                  <a:gd name="connsiteX0" fmla="*/ 761006 w 761006"/>
                  <a:gd name="connsiteY0" fmla="*/ 486024 h 486024"/>
                  <a:gd name="connsiteX1" fmla="*/ 250466 w 761006"/>
                  <a:gd name="connsiteY1" fmla="*/ 226944 h 486024"/>
                  <a:gd name="connsiteX2" fmla="*/ 0 w 761006"/>
                  <a:gd name="connsiteY2" fmla="*/ 0 h 486024"/>
                  <a:gd name="connsiteX0" fmla="*/ 633785 w 633785"/>
                  <a:gd name="connsiteY0" fmla="*/ 422414 h 422414"/>
                  <a:gd name="connsiteX1" fmla="*/ 250466 w 633785"/>
                  <a:gd name="connsiteY1" fmla="*/ 226944 h 422414"/>
                  <a:gd name="connsiteX2" fmla="*/ 0 w 633785"/>
                  <a:gd name="connsiteY2" fmla="*/ 0 h 422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3785" h="422414">
                    <a:moveTo>
                      <a:pt x="633785" y="422414"/>
                    </a:moveTo>
                    <a:lnTo>
                      <a:pt x="250466" y="226944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bg2">
                    <a:lumMod val="9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4" name="Volný tvar 63"/>
              <p:cNvSpPr/>
              <p:nvPr/>
            </p:nvSpPr>
            <p:spPr>
              <a:xfrm>
                <a:off x="3832529" y="2941983"/>
                <a:ext cx="357808" cy="318052"/>
              </a:xfrm>
              <a:custGeom>
                <a:avLst/>
                <a:gdLst>
                  <a:gd name="connsiteX0" fmla="*/ 403860 w 403860"/>
                  <a:gd name="connsiteY0" fmla="*/ 403860 h 403860"/>
                  <a:gd name="connsiteX1" fmla="*/ 76200 w 403860"/>
                  <a:gd name="connsiteY1" fmla="*/ 243840 h 403860"/>
                  <a:gd name="connsiteX2" fmla="*/ 0 w 403860"/>
                  <a:gd name="connsiteY2" fmla="*/ 0 h 403860"/>
                  <a:gd name="connsiteX0" fmla="*/ 495300 w 495300"/>
                  <a:gd name="connsiteY0" fmla="*/ 419100 h 419100"/>
                  <a:gd name="connsiteX1" fmla="*/ 167640 w 495300"/>
                  <a:gd name="connsiteY1" fmla="*/ 259080 h 419100"/>
                  <a:gd name="connsiteX2" fmla="*/ 0 w 495300"/>
                  <a:gd name="connsiteY2" fmla="*/ 0 h 419100"/>
                  <a:gd name="connsiteX0" fmla="*/ 495300 w 495300"/>
                  <a:gd name="connsiteY0" fmla="*/ 419100 h 419100"/>
                  <a:gd name="connsiteX1" fmla="*/ 167640 w 495300"/>
                  <a:gd name="connsiteY1" fmla="*/ 213360 h 419100"/>
                  <a:gd name="connsiteX2" fmla="*/ 0 w 495300"/>
                  <a:gd name="connsiteY2" fmla="*/ 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5300" h="419100">
                    <a:moveTo>
                      <a:pt x="495300" y="419100"/>
                    </a:moveTo>
                    <a:lnTo>
                      <a:pt x="167640" y="213360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bg2">
                    <a:lumMod val="9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5" name="Volný tvar 64"/>
              <p:cNvSpPr/>
              <p:nvPr/>
            </p:nvSpPr>
            <p:spPr>
              <a:xfrm>
                <a:off x="4569709" y="2926079"/>
                <a:ext cx="5962" cy="238530"/>
              </a:xfrm>
              <a:custGeom>
                <a:avLst/>
                <a:gdLst>
                  <a:gd name="connsiteX0" fmla="*/ 0 w 7620"/>
                  <a:gd name="connsiteY0" fmla="*/ 365760 h 365760"/>
                  <a:gd name="connsiteX1" fmla="*/ 7620 w 7620"/>
                  <a:gd name="connsiteY1" fmla="*/ 0 h 365760"/>
                  <a:gd name="connsiteX0" fmla="*/ 20000 w 20000"/>
                  <a:gd name="connsiteY0" fmla="*/ 10000 h 10000"/>
                  <a:gd name="connsiteX1" fmla="*/ 0 w 20000"/>
                  <a:gd name="connsiteY1" fmla="*/ 0 h 10000"/>
                  <a:gd name="connsiteX0" fmla="*/ 0 w 1875"/>
                  <a:gd name="connsiteY0" fmla="*/ 9805 h 9805"/>
                  <a:gd name="connsiteX1" fmla="*/ 1875 w 1875"/>
                  <a:gd name="connsiteY1" fmla="*/ 0 h 9805"/>
                  <a:gd name="connsiteX0" fmla="*/ 0 w 1304"/>
                  <a:gd name="connsiteY0" fmla="*/ 7181 h 7181"/>
                  <a:gd name="connsiteX1" fmla="*/ 1304 w 1304"/>
                  <a:gd name="connsiteY1" fmla="*/ 0 h 7181"/>
                  <a:gd name="connsiteX0" fmla="*/ 0 w 1304"/>
                  <a:gd name="connsiteY0" fmla="*/ 9677 h 9677"/>
                  <a:gd name="connsiteX1" fmla="*/ 1304 w 1304"/>
                  <a:gd name="connsiteY1" fmla="*/ 0 h 9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4" h="9677">
                    <a:moveTo>
                      <a:pt x="0" y="9677"/>
                    </a:moveTo>
                    <a:lnTo>
                      <a:pt x="1304" y="0"/>
                    </a:lnTo>
                  </a:path>
                </a:pathLst>
              </a:custGeom>
              <a:ln>
                <a:solidFill>
                  <a:schemeClr val="bg2">
                    <a:lumMod val="9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8" name="Volný tvar 67"/>
              <p:cNvSpPr/>
              <p:nvPr/>
            </p:nvSpPr>
            <p:spPr>
              <a:xfrm flipH="1">
                <a:off x="5295568" y="2934031"/>
                <a:ext cx="1908313" cy="834887"/>
              </a:xfrm>
              <a:custGeom>
                <a:avLst/>
                <a:gdLst>
                  <a:gd name="connsiteX0" fmla="*/ 2125980 w 2125980"/>
                  <a:gd name="connsiteY0" fmla="*/ 899160 h 899160"/>
                  <a:gd name="connsiteX1" fmla="*/ 579120 w 2125980"/>
                  <a:gd name="connsiteY1" fmla="*/ 586740 h 899160"/>
                  <a:gd name="connsiteX2" fmla="*/ 0 w 2125980"/>
                  <a:gd name="connsiteY2" fmla="*/ 0 h 89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25980" h="899160">
                    <a:moveTo>
                      <a:pt x="2125980" y="899160"/>
                    </a:moveTo>
                    <a:lnTo>
                      <a:pt x="579120" y="586740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bg2">
                    <a:lumMod val="9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9" name="Volný tvar 68"/>
              <p:cNvSpPr/>
              <p:nvPr/>
            </p:nvSpPr>
            <p:spPr>
              <a:xfrm flipH="1">
                <a:off x="5224007" y="2934031"/>
                <a:ext cx="1184744" cy="636105"/>
              </a:xfrm>
              <a:custGeom>
                <a:avLst/>
                <a:gdLst>
                  <a:gd name="connsiteX0" fmla="*/ 1417320 w 1417320"/>
                  <a:gd name="connsiteY0" fmla="*/ 716280 h 716280"/>
                  <a:gd name="connsiteX1" fmla="*/ 251460 w 1417320"/>
                  <a:gd name="connsiteY1" fmla="*/ 403860 h 716280"/>
                  <a:gd name="connsiteX2" fmla="*/ 0 w 1417320"/>
                  <a:gd name="connsiteY2" fmla="*/ 0 h 716280"/>
                  <a:gd name="connsiteX0" fmla="*/ 1417320 w 1417320"/>
                  <a:gd name="connsiteY0" fmla="*/ 716280 h 716280"/>
                  <a:gd name="connsiteX1" fmla="*/ 449580 w 1417320"/>
                  <a:gd name="connsiteY1" fmla="*/ 411480 h 716280"/>
                  <a:gd name="connsiteX2" fmla="*/ 0 w 1417320"/>
                  <a:gd name="connsiteY2" fmla="*/ 0 h 716280"/>
                  <a:gd name="connsiteX0" fmla="*/ 1341120 w 1341120"/>
                  <a:gd name="connsiteY0" fmla="*/ 708660 h 708660"/>
                  <a:gd name="connsiteX1" fmla="*/ 373380 w 1341120"/>
                  <a:gd name="connsiteY1" fmla="*/ 403860 h 708660"/>
                  <a:gd name="connsiteX2" fmla="*/ 0 w 1341120"/>
                  <a:gd name="connsiteY2" fmla="*/ 0 h 70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41120" h="708660">
                    <a:moveTo>
                      <a:pt x="1341120" y="708660"/>
                    </a:moveTo>
                    <a:lnTo>
                      <a:pt x="373380" y="403860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bg2">
                    <a:lumMod val="9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0" name="Volný tvar 69"/>
              <p:cNvSpPr/>
              <p:nvPr/>
            </p:nvSpPr>
            <p:spPr>
              <a:xfrm flipH="1">
                <a:off x="5064981" y="2926080"/>
                <a:ext cx="652007" cy="453224"/>
              </a:xfrm>
              <a:custGeom>
                <a:avLst/>
                <a:gdLst>
                  <a:gd name="connsiteX0" fmla="*/ 784860 w 784860"/>
                  <a:gd name="connsiteY0" fmla="*/ 525780 h 525780"/>
                  <a:gd name="connsiteX1" fmla="*/ 213360 w 784860"/>
                  <a:gd name="connsiteY1" fmla="*/ 403860 h 525780"/>
                  <a:gd name="connsiteX2" fmla="*/ 0 w 784860"/>
                  <a:gd name="connsiteY2" fmla="*/ 0 h 525780"/>
                  <a:gd name="connsiteX0" fmla="*/ 784860 w 784860"/>
                  <a:gd name="connsiteY0" fmla="*/ 525780 h 525780"/>
                  <a:gd name="connsiteX1" fmla="*/ 274320 w 784860"/>
                  <a:gd name="connsiteY1" fmla="*/ 388620 h 525780"/>
                  <a:gd name="connsiteX2" fmla="*/ 0 w 784860"/>
                  <a:gd name="connsiteY2" fmla="*/ 0 h 525780"/>
                  <a:gd name="connsiteX0" fmla="*/ 784860 w 784860"/>
                  <a:gd name="connsiteY0" fmla="*/ 525780 h 525780"/>
                  <a:gd name="connsiteX1" fmla="*/ 350520 w 784860"/>
                  <a:gd name="connsiteY1" fmla="*/ 350520 h 525780"/>
                  <a:gd name="connsiteX2" fmla="*/ 0 w 784860"/>
                  <a:gd name="connsiteY2" fmla="*/ 0 h 525780"/>
                  <a:gd name="connsiteX0" fmla="*/ 784860 w 784860"/>
                  <a:gd name="connsiteY0" fmla="*/ 525780 h 525780"/>
                  <a:gd name="connsiteX1" fmla="*/ 259080 w 784860"/>
                  <a:gd name="connsiteY1" fmla="*/ 297180 h 525780"/>
                  <a:gd name="connsiteX2" fmla="*/ 0 w 784860"/>
                  <a:gd name="connsiteY2" fmla="*/ 0 h 525780"/>
                  <a:gd name="connsiteX0" fmla="*/ 784860 w 784860"/>
                  <a:gd name="connsiteY0" fmla="*/ 525780 h 525780"/>
                  <a:gd name="connsiteX1" fmla="*/ 274320 w 784860"/>
                  <a:gd name="connsiteY1" fmla="*/ 266700 h 525780"/>
                  <a:gd name="connsiteX2" fmla="*/ 0 w 784860"/>
                  <a:gd name="connsiteY2" fmla="*/ 0 h 5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860" h="525780">
                    <a:moveTo>
                      <a:pt x="784860" y="525780"/>
                    </a:moveTo>
                    <a:lnTo>
                      <a:pt x="274320" y="266700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bg2">
                    <a:lumMod val="9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1" name="Volný tvar 70"/>
              <p:cNvSpPr/>
              <p:nvPr/>
            </p:nvSpPr>
            <p:spPr>
              <a:xfrm flipH="1">
                <a:off x="4866196" y="2926079"/>
                <a:ext cx="389615" cy="326003"/>
              </a:xfrm>
              <a:custGeom>
                <a:avLst/>
                <a:gdLst>
                  <a:gd name="connsiteX0" fmla="*/ 403860 w 403860"/>
                  <a:gd name="connsiteY0" fmla="*/ 403860 h 403860"/>
                  <a:gd name="connsiteX1" fmla="*/ 76200 w 403860"/>
                  <a:gd name="connsiteY1" fmla="*/ 243840 h 403860"/>
                  <a:gd name="connsiteX2" fmla="*/ 0 w 403860"/>
                  <a:gd name="connsiteY2" fmla="*/ 0 h 403860"/>
                  <a:gd name="connsiteX0" fmla="*/ 495300 w 495300"/>
                  <a:gd name="connsiteY0" fmla="*/ 419100 h 419100"/>
                  <a:gd name="connsiteX1" fmla="*/ 167640 w 495300"/>
                  <a:gd name="connsiteY1" fmla="*/ 259080 h 419100"/>
                  <a:gd name="connsiteX2" fmla="*/ 0 w 495300"/>
                  <a:gd name="connsiteY2" fmla="*/ 0 h 419100"/>
                  <a:gd name="connsiteX0" fmla="*/ 495300 w 495300"/>
                  <a:gd name="connsiteY0" fmla="*/ 419100 h 419100"/>
                  <a:gd name="connsiteX1" fmla="*/ 167640 w 495300"/>
                  <a:gd name="connsiteY1" fmla="*/ 213360 h 419100"/>
                  <a:gd name="connsiteX2" fmla="*/ 0 w 495300"/>
                  <a:gd name="connsiteY2" fmla="*/ 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5300" h="419100">
                    <a:moveTo>
                      <a:pt x="495300" y="419100"/>
                    </a:moveTo>
                    <a:lnTo>
                      <a:pt x="167640" y="213360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bg2">
                    <a:lumMod val="9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80" name="TextovéPole 79"/>
          <p:cNvSpPr txBox="1"/>
          <p:nvPr/>
        </p:nvSpPr>
        <p:spPr>
          <a:xfrm>
            <a:off x="0" y="4384098"/>
            <a:ext cx="307007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7941E"/>
                </a:solidFill>
              </a:rPr>
              <a:t>Input: </a:t>
            </a:r>
            <a:r>
              <a:rPr lang="en-US" b="1" dirty="0" smtClean="0">
                <a:solidFill>
                  <a:schemeClr val="bg1"/>
                </a:solidFill>
              </a:rPr>
              <a:t>a batch of particles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259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8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Obdélník 92"/>
          <p:cNvSpPr/>
          <p:nvPr/>
        </p:nvSpPr>
        <p:spPr>
          <a:xfrm>
            <a:off x="0" y="4383741"/>
            <a:ext cx="9144000" cy="7597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Stepwise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Expectation-Maximization 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394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                              </a:t>
            </a:r>
            <a:r>
              <a:rPr lang="en-US" sz="2400" i="1" dirty="0" smtClean="0">
                <a:solidFill>
                  <a:schemeClr val="bg1"/>
                </a:solidFill>
              </a:rPr>
              <a:t>[</a:t>
            </a:r>
            <a:r>
              <a:rPr lang="en-US" sz="2000" i="1" dirty="0" err="1" smtClean="0">
                <a:solidFill>
                  <a:schemeClr val="bg1"/>
                </a:solidFill>
              </a:rPr>
              <a:t>Liang&amp;Klein</a:t>
            </a:r>
            <a:r>
              <a:rPr lang="en-US" sz="2400" i="1" dirty="0" smtClean="0">
                <a:solidFill>
                  <a:schemeClr val="bg1"/>
                </a:solidFill>
              </a:rPr>
              <a:t> 2009]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2" name="Oblouk 11"/>
          <p:cNvSpPr/>
          <p:nvPr/>
        </p:nvSpPr>
        <p:spPr>
          <a:xfrm>
            <a:off x="3810004" y="3166581"/>
            <a:ext cx="1468120" cy="1468120"/>
          </a:xfrm>
          <a:prstGeom prst="arc">
            <a:avLst>
              <a:gd name="adj1" fmla="val 10527055"/>
              <a:gd name="adj2" fmla="val 160648"/>
            </a:avLst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854" y="3932235"/>
            <a:ext cx="6040438" cy="450850"/>
          </a:xfrm>
          <a:prstGeom prst="rect">
            <a:avLst/>
          </a:prstGeom>
          <a:noFill/>
        </p:spPr>
      </p:pic>
      <p:cxnSp>
        <p:nvCxnSpPr>
          <p:cNvPr id="11" name="Přímá spojovací čára 10"/>
          <p:cNvCxnSpPr/>
          <p:nvPr/>
        </p:nvCxnSpPr>
        <p:spPr>
          <a:xfrm flipH="1">
            <a:off x="1587854" y="3925885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H="1">
            <a:off x="1587854" y="2936777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1363307" y="29594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6" name="Picture 4" descr="C:\Users\Jirka\projects\import\presentations\main\images\p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5429" y="3056633"/>
            <a:ext cx="195263" cy="158750"/>
          </a:xfrm>
          <a:prstGeom prst="rect">
            <a:avLst/>
          </a:prstGeom>
          <a:noFill/>
        </p:spPr>
      </p:pic>
      <p:cxnSp>
        <p:nvCxnSpPr>
          <p:cNvPr id="17" name="Přímá spojovací čára 16"/>
          <p:cNvCxnSpPr/>
          <p:nvPr/>
        </p:nvCxnSpPr>
        <p:spPr>
          <a:xfrm>
            <a:off x="4551028" y="3827950"/>
            <a:ext cx="0" cy="19136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" name="Skupina 84"/>
          <p:cNvGrpSpPr/>
          <p:nvPr/>
        </p:nvGrpSpPr>
        <p:grpSpPr>
          <a:xfrm>
            <a:off x="1332371" y="1989871"/>
            <a:ext cx="3149986" cy="942323"/>
            <a:chOff x="1701221" y="2094046"/>
            <a:chExt cx="3149986" cy="942323"/>
          </a:xfrm>
        </p:grpSpPr>
        <p:pic>
          <p:nvPicPr>
            <p:cNvPr id="2051" name="Picture 3" descr="C:\Users\Jirka\projects\import\presentations\main\images\gaussian_yellow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01221" y="2094046"/>
              <a:ext cx="3149986" cy="935994"/>
            </a:xfrm>
            <a:prstGeom prst="rect">
              <a:avLst/>
            </a:prstGeom>
            <a:noFill/>
          </p:spPr>
        </p:pic>
        <p:cxnSp>
          <p:nvCxnSpPr>
            <p:cNvPr id="79" name="Přímá spojovací čára 78"/>
            <p:cNvCxnSpPr/>
            <p:nvPr/>
          </p:nvCxnSpPr>
          <p:spPr>
            <a:xfrm>
              <a:off x="3185474" y="2149890"/>
              <a:ext cx="0" cy="886479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Skupina 85"/>
          <p:cNvGrpSpPr/>
          <p:nvPr/>
        </p:nvGrpSpPr>
        <p:grpSpPr>
          <a:xfrm>
            <a:off x="5754749" y="1480320"/>
            <a:ext cx="2181067" cy="1441656"/>
            <a:chOff x="5336544" y="1584495"/>
            <a:chExt cx="2181067" cy="1441656"/>
          </a:xfrm>
        </p:grpSpPr>
        <p:pic>
          <p:nvPicPr>
            <p:cNvPr id="2050" name="Picture 2" descr="C:\Users\Jirka\projects\import\presentations\main\images\gaussian2_yellow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36544" y="1584495"/>
              <a:ext cx="2181067" cy="1441656"/>
            </a:xfrm>
            <a:prstGeom prst="rect">
              <a:avLst/>
            </a:prstGeom>
            <a:noFill/>
          </p:spPr>
        </p:pic>
        <p:cxnSp>
          <p:nvCxnSpPr>
            <p:cNvPr id="83" name="Přímá spojovací čára 82"/>
            <p:cNvCxnSpPr>
              <a:endCxn id="2050" idx="2"/>
            </p:cNvCxnSpPr>
            <p:nvPr/>
          </p:nvCxnSpPr>
          <p:spPr>
            <a:xfrm flipH="1">
              <a:off x="6427078" y="1661280"/>
              <a:ext cx="4167" cy="1364871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bdélník 49"/>
          <p:cNvSpPr/>
          <p:nvPr/>
        </p:nvSpPr>
        <p:spPr>
          <a:xfrm>
            <a:off x="3255798" y="4666878"/>
            <a:ext cx="2609335" cy="33613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2" name="Přímá spojovací čára 51"/>
          <p:cNvCxnSpPr/>
          <p:nvPr/>
        </p:nvCxnSpPr>
        <p:spPr>
          <a:xfrm flipV="1">
            <a:off x="3682702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ovací čára 52"/>
          <p:cNvCxnSpPr/>
          <p:nvPr/>
        </p:nvCxnSpPr>
        <p:spPr>
          <a:xfrm flipV="1">
            <a:off x="4125760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čára 53"/>
          <p:cNvCxnSpPr/>
          <p:nvPr/>
        </p:nvCxnSpPr>
        <p:spPr>
          <a:xfrm flipV="1">
            <a:off x="4568818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ovací čára 54"/>
          <p:cNvCxnSpPr/>
          <p:nvPr/>
        </p:nvCxnSpPr>
        <p:spPr>
          <a:xfrm flipV="1">
            <a:off x="5011876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ovací čára 55"/>
          <p:cNvCxnSpPr/>
          <p:nvPr/>
        </p:nvCxnSpPr>
        <p:spPr>
          <a:xfrm flipV="1">
            <a:off x="5454934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Skupina 83"/>
          <p:cNvGrpSpPr/>
          <p:nvPr/>
        </p:nvGrpSpPr>
        <p:grpSpPr>
          <a:xfrm>
            <a:off x="3265077" y="2862388"/>
            <a:ext cx="1285952" cy="2128897"/>
            <a:chOff x="3265077" y="2862388"/>
            <a:chExt cx="1285952" cy="2128897"/>
          </a:xfrm>
        </p:grpSpPr>
        <p:sp>
          <p:nvSpPr>
            <p:cNvPr id="19" name="Volný tvar 18"/>
            <p:cNvSpPr/>
            <p:nvPr/>
          </p:nvSpPr>
          <p:spPr>
            <a:xfrm>
              <a:off x="3603652" y="2967092"/>
              <a:ext cx="349007" cy="502572"/>
            </a:xfrm>
            <a:custGeom>
              <a:avLst/>
              <a:gdLst>
                <a:gd name="connsiteX0" fmla="*/ 1417320 w 1417320"/>
                <a:gd name="connsiteY0" fmla="*/ 716280 h 716280"/>
                <a:gd name="connsiteX1" fmla="*/ 251460 w 1417320"/>
                <a:gd name="connsiteY1" fmla="*/ 403860 h 716280"/>
                <a:gd name="connsiteX2" fmla="*/ 0 w 1417320"/>
                <a:gd name="connsiteY2" fmla="*/ 0 h 716280"/>
                <a:gd name="connsiteX0" fmla="*/ 1417320 w 1417320"/>
                <a:gd name="connsiteY0" fmla="*/ 716280 h 716280"/>
                <a:gd name="connsiteX1" fmla="*/ 449580 w 1417320"/>
                <a:gd name="connsiteY1" fmla="*/ 411480 h 716280"/>
                <a:gd name="connsiteX2" fmla="*/ 0 w 1417320"/>
                <a:gd name="connsiteY2" fmla="*/ 0 h 716280"/>
                <a:gd name="connsiteX0" fmla="*/ 1341120 w 1341120"/>
                <a:gd name="connsiteY0" fmla="*/ 708660 h 708660"/>
                <a:gd name="connsiteX1" fmla="*/ 373380 w 1341120"/>
                <a:gd name="connsiteY1" fmla="*/ 403860 h 708660"/>
                <a:gd name="connsiteX2" fmla="*/ 0 w 1341120"/>
                <a:gd name="connsiteY2" fmla="*/ 0 h 70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1120" h="708660">
                  <a:moveTo>
                    <a:pt x="1341120" y="708660"/>
                  </a:moveTo>
                  <a:lnTo>
                    <a:pt x="373380" y="403860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F7941E"/>
              </a:solidFill>
              <a:prstDash val="sysDash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1" name="Přímá spojovací šipka 40"/>
            <p:cNvCxnSpPr/>
            <p:nvPr/>
          </p:nvCxnSpPr>
          <p:spPr>
            <a:xfrm flipH="1" flipV="1">
              <a:off x="3959640" y="3455703"/>
              <a:ext cx="591389" cy="470182"/>
            </a:xfrm>
            <a:prstGeom prst="straightConnector1">
              <a:avLst/>
            </a:prstGeom>
            <a:ln>
              <a:solidFill>
                <a:srgbClr val="F7941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římá spojovací čára 66"/>
            <p:cNvCxnSpPr/>
            <p:nvPr/>
          </p:nvCxnSpPr>
          <p:spPr>
            <a:xfrm>
              <a:off x="3603647" y="2862388"/>
              <a:ext cx="0" cy="132623"/>
            </a:xfrm>
            <a:prstGeom prst="line">
              <a:avLst/>
            </a:prstGeom>
            <a:ln w="50800">
              <a:solidFill>
                <a:srgbClr val="F7941E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bdélník 56"/>
            <p:cNvSpPr/>
            <p:nvPr/>
          </p:nvSpPr>
          <p:spPr>
            <a:xfrm>
              <a:off x="3265077" y="4679052"/>
              <a:ext cx="414825" cy="312233"/>
            </a:xfrm>
            <a:prstGeom prst="rect">
              <a:avLst/>
            </a:prstGeom>
            <a:solidFill>
              <a:srgbClr val="00B0F0">
                <a:alpha val="67000"/>
              </a:srgb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prstClr val="white"/>
                </a:solidFill>
              </a:endParaRPr>
            </a:p>
          </p:txBody>
        </p:sp>
      </p:grpSp>
      <p:cxnSp>
        <p:nvCxnSpPr>
          <p:cNvPr id="118" name="Přímá spojovací šipka 117"/>
          <p:cNvCxnSpPr/>
          <p:nvPr/>
        </p:nvCxnSpPr>
        <p:spPr>
          <a:xfrm flipH="1" flipV="1">
            <a:off x="3325118" y="4720137"/>
            <a:ext cx="266370" cy="211776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ovací šipka 118"/>
          <p:cNvCxnSpPr/>
          <p:nvPr/>
        </p:nvCxnSpPr>
        <p:spPr>
          <a:xfrm flipH="1" flipV="1">
            <a:off x="3842156" y="4706902"/>
            <a:ext cx="113858" cy="24523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ovací šipka 119"/>
          <p:cNvCxnSpPr/>
          <p:nvPr/>
        </p:nvCxnSpPr>
        <p:spPr>
          <a:xfrm flipH="1" flipV="1">
            <a:off x="4647993" y="4755774"/>
            <a:ext cx="290383" cy="14673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Přímá spojovací šipka 120"/>
          <p:cNvCxnSpPr/>
          <p:nvPr/>
        </p:nvCxnSpPr>
        <p:spPr>
          <a:xfrm flipH="1" flipV="1">
            <a:off x="5550727" y="4713079"/>
            <a:ext cx="199215" cy="21624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Přímá spojovací šipka 121"/>
          <p:cNvCxnSpPr/>
          <p:nvPr/>
        </p:nvCxnSpPr>
        <p:spPr>
          <a:xfrm flipV="1">
            <a:off x="5061944" y="4771487"/>
            <a:ext cx="339811" cy="1427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ovací šipka 122"/>
          <p:cNvCxnSpPr/>
          <p:nvPr/>
        </p:nvCxnSpPr>
        <p:spPr>
          <a:xfrm flipV="1">
            <a:off x="4196972" y="4805685"/>
            <a:ext cx="327455" cy="762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ovéPole 57"/>
          <p:cNvSpPr txBox="1"/>
          <p:nvPr/>
        </p:nvSpPr>
        <p:spPr>
          <a:xfrm>
            <a:off x="211015" y="1484261"/>
            <a:ext cx="968535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E-step</a:t>
            </a:r>
            <a:endParaRPr lang="cs-CZ" b="1" dirty="0">
              <a:solidFill>
                <a:schemeClr val="bg1"/>
              </a:solidFill>
            </a:endParaRPr>
          </a:p>
        </p:txBody>
      </p:sp>
      <p:cxnSp>
        <p:nvCxnSpPr>
          <p:cNvPr id="85" name="Přímá spojovací šipka 84"/>
          <p:cNvCxnSpPr/>
          <p:nvPr/>
        </p:nvCxnSpPr>
        <p:spPr>
          <a:xfrm flipH="1">
            <a:off x="2832100" y="3045184"/>
            <a:ext cx="743633" cy="0"/>
          </a:xfrm>
          <a:prstGeom prst="straightConnector1">
            <a:avLst/>
          </a:prstGeom>
          <a:ln>
            <a:solidFill>
              <a:srgbClr val="FEE91D"/>
            </a:solidFill>
            <a:headEnd type="stealth" w="lg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ovací šipka 85"/>
          <p:cNvCxnSpPr/>
          <p:nvPr/>
        </p:nvCxnSpPr>
        <p:spPr>
          <a:xfrm flipH="1">
            <a:off x="3689350" y="3045184"/>
            <a:ext cx="3149600" cy="0"/>
          </a:xfrm>
          <a:prstGeom prst="straightConnector1">
            <a:avLst/>
          </a:prstGeom>
          <a:ln>
            <a:solidFill>
              <a:srgbClr val="FEE91D"/>
            </a:solidFill>
            <a:headEnd type="stealth" w="lg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ovéPole 100"/>
          <p:cNvSpPr txBox="1"/>
          <p:nvPr/>
        </p:nvSpPr>
        <p:spPr>
          <a:xfrm>
            <a:off x="0" y="4384098"/>
            <a:ext cx="307007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7941E"/>
                </a:solidFill>
              </a:rPr>
              <a:t>Input: </a:t>
            </a:r>
            <a:r>
              <a:rPr lang="en-US" b="1" dirty="0" smtClean="0">
                <a:solidFill>
                  <a:schemeClr val="bg1"/>
                </a:solidFill>
              </a:rPr>
              <a:t>a batch of particles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259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bdélník 61"/>
          <p:cNvSpPr/>
          <p:nvPr/>
        </p:nvSpPr>
        <p:spPr>
          <a:xfrm>
            <a:off x="0" y="4383741"/>
            <a:ext cx="9144000" cy="7597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Stepwise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Expectation-Maximization 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394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                              </a:t>
            </a:r>
            <a:r>
              <a:rPr lang="en-US" sz="2400" i="1" dirty="0" smtClean="0">
                <a:solidFill>
                  <a:schemeClr val="bg1"/>
                </a:solidFill>
              </a:rPr>
              <a:t>[</a:t>
            </a:r>
            <a:r>
              <a:rPr lang="en-US" sz="2000" i="1" dirty="0" err="1" smtClean="0">
                <a:solidFill>
                  <a:schemeClr val="bg1"/>
                </a:solidFill>
              </a:rPr>
              <a:t>Liang&amp;Klein</a:t>
            </a:r>
            <a:r>
              <a:rPr lang="en-US" sz="2400" i="1" dirty="0" smtClean="0">
                <a:solidFill>
                  <a:schemeClr val="bg1"/>
                </a:solidFill>
              </a:rPr>
              <a:t> 2009]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2" name="Oblouk 11"/>
          <p:cNvSpPr/>
          <p:nvPr/>
        </p:nvSpPr>
        <p:spPr>
          <a:xfrm>
            <a:off x="3810004" y="3166581"/>
            <a:ext cx="1468120" cy="1468120"/>
          </a:xfrm>
          <a:prstGeom prst="arc">
            <a:avLst>
              <a:gd name="adj1" fmla="val 10527055"/>
              <a:gd name="adj2" fmla="val 160648"/>
            </a:avLst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854" y="3932235"/>
            <a:ext cx="6040438" cy="450850"/>
          </a:xfrm>
          <a:prstGeom prst="rect">
            <a:avLst/>
          </a:prstGeom>
          <a:noFill/>
        </p:spPr>
      </p:pic>
      <p:cxnSp>
        <p:nvCxnSpPr>
          <p:cNvPr id="11" name="Přímá spojovací čára 10"/>
          <p:cNvCxnSpPr/>
          <p:nvPr/>
        </p:nvCxnSpPr>
        <p:spPr>
          <a:xfrm flipH="1">
            <a:off x="1587854" y="3925885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H="1">
            <a:off x="1587854" y="2936777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1363307" y="29594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6" name="Picture 4" descr="C:\Users\Jirka\projects\import\presentations\main\images\p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5429" y="3056633"/>
            <a:ext cx="195263" cy="158750"/>
          </a:xfrm>
          <a:prstGeom prst="rect">
            <a:avLst/>
          </a:prstGeom>
          <a:noFill/>
        </p:spPr>
      </p:pic>
      <p:cxnSp>
        <p:nvCxnSpPr>
          <p:cNvPr id="17" name="Přímá spojovací čára 16"/>
          <p:cNvCxnSpPr/>
          <p:nvPr/>
        </p:nvCxnSpPr>
        <p:spPr>
          <a:xfrm>
            <a:off x="4551028" y="3827950"/>
            <a:ext cx="0" cy="19136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Volný tvar 18"/>
          <p:cNvSpPr/>
          <p:nvPr/>
        </p:nvSpPr>
        <p:spPr>
          <a:xfrm>
            <a:off x="3603652" y="2967092"/>
            <a:ext cx="349007" cy="502572"/>
          </a:xfrm>
          <a:custGeom>
            <a:avLst/>
            <a:gdLst>
              <a:gd name="connsiteX0" fmla="*/ 1417320 w 1417320"/>
              <a:gd name="connsiteY0" fmla="*/ 716280 h 716280"/>
              <a:gd name="connsiteX1" fmla="*/ 251460 w 1417320"/>
              <a:gd name="connsiteY1" fmla="*/ 403860 h 716280"/>
              <a:gd name="connsiteX2" fmla="*/ 0 w 1417320"/>
              <a:gd name="connsiteY2" fmla="*/ 0 h 716280"/>
              <a:gd name="connsiteX0" fmla="*/ 1417320 w 1417320"/>
              <a:gd name="connsiteY0" fmla="*/ 716280 h 716280"/>
              <a:gd name="connsiteX1" fmla="*/ 449580 w 1417320"/>
              <a:gd name="connsiteY1" fmla="*/ 411480 h 716280"/>
              <a:gd name="connsiteX2" fmla="*/ 0 w 1417320"/>
              <a:gd name="connsiteY2" fmla="*/ 0 h 716280"/>
              <a:gd name="connsiteX0" fmla="*/ 1341120 w 1341120"/>
              <a:gd name="connsiteY0" fmla="*/ 708660 h 708660"/>
              <a:gd name="connsiteX1" fmla="*/ 373380 w 1341120"/>
              <a:gd name="connsiteY1" fmla="*/ 403860 h 708660"/>
              <a:gd name="connsiteX2" fmla="*/ 0 w 1341120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1120" h="708660">
                <a:moveTo>
                  <a:pt x="1341120" y="708660"/>
                </a:moveTo>
                <a:lnTo>
                  <a:pt x="373380" y="403860"/>
                </a:lnTo>
                <a:lnTo>
                  <a:pt x="0" y="0"/>
                </a:lnTo>
              </a:path>
            </a:pathLst>
          </a:custGeom>
          <a:ln>
            <a:solidFill>
              <a:srgbClr val="F7941E"/>
            </a:solidFill>
            <a:prstDash val="sysDash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1" name="Přímá spojovací šipka 40"/>
          <p:cNvCxnSpPr/>
          <p:nvPr/>
        </p:nvCxnSpPr>
        <p:spPr>
          <a:xfrm flipH="1" flipV="1">
            <a:off x="3959640" y="3455703"/>
            <a:ext cx="591389" cy="4701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ovací čára 66"/>
          <p:cNvCxnSpPr/>
          <p:nvPr/>
        </p:nvCxnSpPr>
        <p:spPr>
          <a:xfrm>
            <a:off x="3603647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Skupina 84"/>
          <p:cNvGrpSpPr/>
          <p:nvPr/>
        </p:nvGrpSpPr>
        <p:grpSpPr>
          <a:xfrm>
            <a:off x="1332371" y="1989871"/>
            <a:ext cx="3149986" cy="942323"/>
            <a:chOff x="1701221" y="2094046"/>
            <a:chExt cx="3149986" cy="942323"/>
          </a:xfrm>
        </p:grpSpPr>
        <p:pic>
          <p:nvPicPr>
            <p:cNvPr id="2051" name="Picture 3" descr="C:\Users\Jirka\projects\import\presentations\main\images\gaussian_yellow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01221" y="2094046"/>
              <a:ext cx="3149986" cy="935994"/>
            </a:xfrm>
            <a:prstGeom prst="rect">
              <a:avLst/>
            </a:prstGeom>
            <a:noFill/>
          </p:spPr>
        </p:pic>
        <p:cxnSp>
          <p:nvCxnSpPr>
            <p:cNvPr id="79" name="Přímá spojovací čára 78"/>
            <p:cNvCxnSpPr/>
            <p:nvPr/>
          </p:nvCxnSpPr>
          <p:spPr>
            <a:xfrm>
              <a:off x="3185474" y="2149890"/>
              <a:ext cx="0" cy="886479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Skupina 85"/>
          <p:cNvGrpSpPr/>
          <p:nvPr/>
        </p:nvGrpSpPr>
        <p:grpSpPr>
          <a:xfrm>
            <a:off x="5754749" y="1480320"/>
            <a:ext cx="2181067" cy="1441656"/>
            <a:chOff x="5336544" y="1584495"/>
            <a:chExt cx="2181067" cy="1441656"/>
          </a:xfrm>
        </p:grpSpPr>
        <p:pic>
          <p:nvPicPr>
            <p:cNvPr id="2050" name="Picture 2" descr="C:\Users\Jirka\projects\import\presentations\main\images\gaussian2_yellow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36544" y="1584495"/>
              <a:ext cx="2181067" cy="1441656"/>
            </a:xfrm>
            <a:prstGeom prst="rect">
              <a:avLst/>
            </a:prstGeom>
            <a:noFill/>
          </p:spPr>
        </p:pic>
        <p:cxnSp>
          <p:nvCxnSpPr>
            <p:cNvPr id="83" name="Přímá spojovací čára 82"/>
            <p:cNvCxnSpPr>
              <a:endCxn id="2050" idx="2"/>
            </p:cNvCxnSpPr>
            <p:nvPr/>
          </p:nvCxnSpPr>
          <p:spPr>
            <a:xfrm flipH="1">
              <a:off x="6427078" y="1661280"/>
              <a:ext cx="4167" cy="1364871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bdélník 49"/>
          <p:cNvSpPr/>
          <p:nvPr/>
        </p:nvSpPr>
        <p:spPr>
          <a:xfrm>
            <a:off x="3255798" y="4666878"/>
            <a:ext cx="2609335" cy="33613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2" name="Přímá spojovací čára 51"/>
          <p:cNvCxnSpPr/>
          <p:nvPr/>
        </p:nvCxnSpPr>
        <p:spPr>
          <a:xfrm flipV="1">
            <a:off x="3682702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ovací čára 52"/>
          <p:cNvCxnSpPr/>
          <p:nvPr/>
        </p:nvCxnSpPr>
        <p:spPr>
          <a:xfrm flipV="1">
            <a:off x="4125760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čára 53"/>
          <p:cNvCxnSpPr/>
          <p:nvPr/>
        </p:nvCxnSpPr>
        <p:spPr>
          <a:xfrm flipV="1">
            <a:off x="4568818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ovací čára 54"/>
          <p:cNvCxnSpPr/>
          <p:nvPr/>
        </p:nvCxnSpPr>
        <p:spPr>
          <a:xfrm flipV="1">
            <a:off x="5011876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ovací čára 55"/>
          <p:cNvCxnSpPr/>
          <p:nvPr/>
        </p:nvCxnSpPr>
        <p:spPr>
          <a:xfrm flipV="1">
            <a:off x="5454934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bdélník 56"/>
          <p:cNvSpPr/>
          <p:nvPr/>
        </p:nvSpPr>
        <p:spPr>
          <a:xfrm>
            <a:off x="3265077" y="4679052"/>
            <a:ext cx="414825" cy="312233"/>
          </a:xfrm>
          <a:prstGeom prst="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118" name="Přímá spojovací šipka 117"/>
          <p:cNvCxnSpPr/>
          <p:nvPr/>
        </p:nvCxnSpPr>
        <p:spPr>
          <a:xfrm flipH="1" flipV="1">
            <a:off x="3325118" y="4720137"/>
            <a:ext cx="266370" cy="211776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ovací šipka 118"/>
          <p:cNvCxnSpPr/>
          <p:nvPr/>
        </p:nvCxnSpPr>
        <p:spPr>
          <a:xfrm flipH="1" flipV="1">
            <a:off x="3842156" y="4706902"/>
            <a:ext cx="113858" cy="24523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ovací šipka 119"/>
          <p:cNvCxnSpPr/>
          <p:nvPr/>
        </p:nvCxnSpPr>
        <p:spPr>
          <a:xfrm flipH="1" flipV="1">
            <a:off x="4647993" y="4755774"/>
            <a:ext cx="290383" cy="14673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Přímá spojovací šipka 120"/>
          <p:cNvCxnSpPr/>
          <p:nvPr/>
        </p:nvCxnSpPr>
        <p:spPr>
          <a:xfrm flipH="1" flipV="1">
            <a:off x="5550727" y="4713079"/>
            <a:ext cx="199215" cy="21624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Přímá spojovací šipka 121"/>
          <p:cNvCxnSpPr/>
          <p:nvPr/>
        </p:nvCxnSpPr>
        <p:spPr>
          <a:xfrm flipV="1">
            <a:off x="5061944" y="4771487"/>
            <a:ext cx="339811" cy="1427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ovací šipka 122"/>
          <p:cNvCxnSpPr/>
          <p:nvPr/>
        </p:nvCxnSpPr>
        <p:spPr>
          <a:xfrm flipV="1">
            <a:off x="4196972" y="4805685"/>
            <a:ext cx="327455" cy="762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ovéPole 57"/>
          <p:cNvSpPr txBox="1"/>
          <p:nvPr/>
        </p:nvSpPr>
        <p:spPr>
          <a:xfrm>
            <a:off x="211015" y="1484261"/>
            <a:ext cx="968535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E-step</a:t>
            </a:r>
            <a:endParaRPr lang="cs-CZ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211015" y="1926392"/>
            <a:ext cx="101021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M-step</a:t>
            </a:r>
            <a:endParaRPr lang="cs-CZ" sz="2000" b="1" dirty="0" smtClean="0">
              <a:solidFill>
                <a:schemeClr val="bg1"/>
              </a:solidFill>
            </a:endParaRPr>
          </a:p>
        </p:txBody>
      </p:sp>
      <p:cxnSp>
        <p:nvCxnSpPr>
          <p:cNvPr id="60" name="Přímá spojovací šipka 59"/>
          <p:cNvCxnSpPr/>
          <p:nvPr/>
        </p:nvCxnSpPr>
        <p:spPr>
          <a:xfrm flipH="1">
            <a:off x="2832100" y="3045184"/>
            <a:ext cx="743633" cy="0"/>
          </a:xfrm>
          <a:prstGeom prst="straightConnector1">
            <a:avLst/>
          </a:prstGeom>
          <a:ln>
            <a:solidFill>
              <a:srgbClr val="FEE91D"/>
            </a:solidFill>
            <a:headEnd type="stealth" w="lg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ovací šipka 60"/>
          <p:cNvCxnSpPr/>
          <p:nvPr/>
        </p:nvCxnSpPr>
        <p:spPr>
          <a:xfrm flipH="1">
            <a:off x="3689350" y="3045184"/>
            <a:ext cx="3149600" cy="0"/>
          </a:xfrm>
          <a:prstGeom prst="straightConnector1">
            <a:avLst/>
          </a:prstGeom>
          <a:ln>
            <a:solidFill>
              <a:srgbClr val="FEE91D"/>
            </a:solidFill>
            <a:headEnd type="stealth" w="lg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ovéPole 62"/>
          <p:cNvSpPr txBox="1"/>
          <p:nvPr/>
        </p:nvSpPr>
        <p:spPr>
          <a:xfrm>
            <a:off x="0" y="4384098"/>
            <a:ext cx="307007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7941E"/>
                </a:solidFill>
              </a:rPr>
              <a:t>Input: </a:t>
            </a:r>
            <a:r>
              <a:rPr lang="en-US" b="1" dirty="0" smtClean="0">
                <a:solidFill>
                  <a:schemeClr val="bg1"/>
                </a:solidFill>
              </a:rPr>
              <a:t>a batch of particles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25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délník 41"/>
          <p:cNvSpPr/>
          <p:nvPr/>
        </p:nvSpPr>
        <p:spPr>
          <a:xfrm>
            <a:off x="0" y="4383741"/>
            <a:ext cx="9144000" cy="7597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Stepwise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Expectation-Maximization 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394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                              </a:t>
            </a:r>
            <a:r>
              <a:rPr lang="en-US" sz="2400" i="1" dirty="0" smtClean="0">
                <a:solidFill>
                  <a:schemeClr val="bg1"/>
                </a:solidFill>
              </a:rPr>
              <a:t>[</a:t>
            </a:r>
            <a:r>
              <a:rPr lang="en-US" sz="2000" i="1" dirty="0" err="1" smtClean="0">
                <a:solidFill>
                  <a:schemeClr val="bg1"/>
                </a:solidFill>
              </a:rPr>
              <a:t>Liang&amp;Klein</a:t>
            </a:r>
            <a:r>
              <a:rPr lang="en-US" sz="2400" i="1" dirty="0" smtClean="0">
                <a:solidFill>
                  <a:schemeClr val="bg1"/>
                </a:solidFill>
              </a:rPr>
              <a:t> 2009]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2" name="Oblouk 11"/>
          <p:cNvSpPr/>
          <p:nvPr/>
        </p:nvSpPr>
        <p:spPr>
          <a:xfrm>
            <a:off x="3810004" y="3166581"/>
            <a:ext cx="1468120" cy="1468120"/>
          </a:xfrm>
          <a:prstGeom prst="arc">
            <a:avLst>
              <a:gd name="adj1" fmla="val 10527055"/>
              <a:gd name="adj2" fmla="val 160648"/>
            </a:avLst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854" y="3932235"/>
            <a:ext cx="6040438" cy="450850"/>
          </a:xfrm>
          <a:prstGeom prst="rect">
            <a:avLst/>
          </a:prstGeom>
          <a:noFill/>
        </p:spPr>
      </p:pic>
      <p:cxnSp>
        <p:nvCxnSpPr>
          <p:cNvPr id="11" name="Přímá spojovací čára 10"/>
          <p:cNvCxnSpPr/>
          <p:nvPr/>
        </p:nvCxnSpPr>
        <p:spPr>
          <a:xfrm flipH="1">
            <a:off x="1587854" y="3925885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H="1">
            <a:off x="1587854" y="2936777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1363307" y="29594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6" name="Picture 4" descr="C:\Users\Jirka\projects\import\presentations\main\images\p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5429" y="3056633"/>
            <a:ext cx="195263" cy="158750"/>
          </a:xfrm>
          <a:prstGeom prst="rect">
            <a:avLst/>
          </a:prstGeom>
          <a:noFill/>
        </p:spPr>
      </p:pic>
      <p:cxnSp>
        <p:nvCxnSpPr>
          <p:cNvPr id="17" name="Přímá spojovací čára 16"/>
          <p:cNvCxnSpPr/>
          <p:nvPr/>
        </p:nvCxnSpPr>
        <p:spPr>
          <a:xfrm>
            <a:off x="4551028" y="3827950"/>
            <a:ext cx="0" cy="19136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Volný tvar 18"/>
          <p:cNvSpPr/>
          <p:nvPr/>
        </p:nvSpPr>
        <p:spPr>
          <a:xfrm>
            <a:off x="3603652" y="2967092"/>
            <a:ext cx="349007" cy="502572"/>
          </a:xfrm>
          <a:custGeom>
            <a:avLst/>
            <a:gdLst>
              <a:gd name="connsiteX0" fmla="*/ 1417320 w 1417320"/>
              <a:gd name="connsiteY0" fmla="*/ 716280 h 716280"/>
              <a:gd name="connsiteX1" fmla="*/ 251460 w 1417320"/>
              <a:gd name="connsiteY1" fmla="*/ 403860 h 716280"/>
              <a:gd name="connsiteX2" fmla="*/ 0 w 1417320"/>
              <a:gd name="connsiteY2" fmla="*/ 0 h 716280"/>
              <a:gd name="connsiteX0" fmla="*/ 1417320 w 1417320"/>
              <a:gd name="connsiteY0" fmla="*/ 716280 h 716280"/>
              <a:gd name="connsiteX1" fmla="*/ 449580 w 1417320"/>
              <a:gd name="connsiteY1" fmla="*/ 411480 h 716280"/>
              <a:gd name="connsiteX2" fmla="*/ 0 w 1417320"/>
              <a:gd name="connsiteY2" fmla="*/ 0 h 716280"/>
              <a:gd name="connsiteX0" fmla="*/ 1341120 w 1341120"/>
              <a:gd name="connsiteY0" fmla="*/ 708660 h 708660"/>
              <a:gd name="connsiteX1" fmla="*/ 373380 w 1341120"/>
              <a:gd name="connsiteY1" fmla="*/ 403860 h 708660"/>
              <a:gd name="connsiteX2" fmla="*/ 0 w 1341120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1120" h="708660">
                <a:moveTo>
                  <a:pt x="1341120" y="708660"/>
                </a:moveTo>
                <a:lnTo>
                  <a:pt x="373380" y="403860"/>
                </a:lnTo>
                <a:lnTo>
                  <a:pt x="0" y="0"/>
                </a:lnTo>
              </a:path>
            </a:pathLst>
          </a:custGeom>
          <a:ln>
            <a:solidFill>
              <a:srgbClr val="F7941E"/>
            </a:solidFill>
            <a:prstDash val="sysDash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1" name="Přímá spojovací šipka 40"/>
          <p:cNvCxnSpPr/>
          <p:nvPr/>
        </p:nvCxnSpPr>
        <p:spPr>
          <a:xfrm flipH="1" flipV="1">
            <a:off x="3959640" y="3455703"/>
            <a:ext cx="591389" cy="4701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ovací čára 66"/>
          <p:cNvCxnSpPr/>
          <p:nvPr/>
        </p:nvCxnSpPr>
        <p:spPr>
          <a:xfrm>
            <a:off x="3603647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Skupina 84"/>
          <p:cNvGrpSpPr/>
          <p:nvPr/>
        </p:nvGrpSpPr>
        <p:grpSpPr>
          <a:xfrm>
            <a:off x="2119771" y="1989871"/>
            <a:ext cx="3149986" cy="942323"/>
            <a:chOff x="1701221" y="2094046"/>
            <a:chExt cx="3149986" cy="942323"/>
          </a:xfrm>
        </p:grpSpPr>
        <p:pic>
          <p:nvPicPr>
            <p:cNvPr id="2051" name="Picture 3" descr="C:\Users\Jirka\projects\import\presentations\main\images\gaussian_yellow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01221" y="2094046"/>
              <a:ext cx="3149986" cy="935994"/>
            </a:xfrm>
            <a:prstGeom prst="rect">
              <a:avLst/>
            </a:prstGeom>
            <a:noFill/>
          </p:spPr>
        </p:pic>
        <p:cxnSp>
          <p:nvCxnSpPr>
            <p:cNvPr id="79" name="Přímá spojovací čára 78"/>
            <p:cNvCxnSpPr/>
            <p:nvPr/>
          </p:nvCxnSpPr>
          <p:spPr>
            <a:xfrm>
              <a:off x="3185474" y="2149890"/>
              <a:ext cx="0" cy="886479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Skupina 85"/>
          <p:cNvGrpSpPr/>
          <p:nvPr/>
        </p:nvGrpSpPr>
        <p:grpSpPr>
          <a:xfrm>
            <a:off x="5234049" y="1480320"/>
            <a:ext cx="2181067" cy="1441656"/>
            <a:chOff x="5336544" y="1584495"/>
            <a:chExt cx="2181067" cy="1441656"/>
          </a:xfrm>
        </p:grpSpPr>
        <p:pic>
          <p:nvPicPr>
            <p:cNvPr id="2050" name="Picture 2" descr="C:\Users\Jirka\projects\import\presentations\main\images\gaussian2_yellow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36544" y="1584495"/>
              <a:ext cx="2181067" cy="1441656"/>
            </a:xfrm>
            <a:prstGeom prst="rect">
              <a:avLst/>
            </a:prstGeom>
            <a:noFill/>
          </p:spPr>
        </p:pic>
        <p:cxnSp>
          <p:nvCxnSpPr>
            <p:cNvPr id="83" name="Přímá spojovací čára 82"/>
            <p:cNvCxnSpPr>
              <a:endCxn id="2050" idx="2"/>
            </p:cNvCxnSpPr>
            <p:nvPr/>
          </p:nvCxnSpPr>
          <p:spPr>
            <a:xfrm flipH="1">
              <a:off x="6427078" y="1661280"/>
              <a:ext cx="4167" cy="1364871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bdélník 49"/>
          <p:cNvSpPr/>
          <p:nvPr/>
        </p:nvSpPr>
        <p:spPr>
          <a:xfrm>
            <a:off x="3255798" y="4666878"/>
            <a:ext cx="2609335" cy="33613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2" name="Přímá spojovací čára 51"/>
          <p:cNvCxnSpPr/>
          <p:nvPr/>
        </p:nvCxnSpPr>
        <p:spPr>
          <a:xfrm flipV="1">
            <a:off x="3682702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ovací čára 52"/>
          <p:cNvCxnSpPr/>
          <p:nvPr/>
        </p:nvCxnSpPr>
        <p:spPr>
          <a:xfrm flipV="1">
            <a:off x="4125760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čára 53"/>
          <p:cNvCxnSpPr/>
          <p:nvPr/>
        </p:nvCxnSpPr>
        <p:spPr>
          <a:xfrm flipV="1">
            <a:off x="4568818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ovací čára 54"/>
          <p:cNvCxnSpPr/>
          <p:nvPr/>
        </p:nvCxnSpPr>
        <p:spPr>
          <a:xfrm flipV="1">
            <a:off x="5011876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ovací čára 55"/>
          <p:cNvCxnSpPr/>
          <p:nvPr/>
        </p:nvCxnSpPr>
        <p:spPr>
          <a:xfrm flipV="1">
            <a:off x="5454934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bdélník 56"/>
          <p:cNvSpPr/>
          <p:nvPr/>
        </p:nvSpPr>
        <p:spPr>
          <a:xfrm>
            <a:off x="3265077" y="4679052"/>
            <a:ext cx="414825" cy="312233"/>
          </a:xfrm>
          <a:prstGeom prst="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118" name="Přímá spojovací šipka 117"/>
          <p:cNvCxnSpPr/>
          <p:nvPr/>
        </p:nvCxnSpPr>
        <p:spPr>
          <a:xfrm flipH="1" flipV="1">
            <a:off x="3325118" y="4720137"/>
            <a:ext cx="266370" cy="211776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ovací šipka 118"/>
          <p:cNvCxnSpPr/>
          <p:nvPr/>
        </p:nvCxnSpPr>
        <p:spPr>
          <a:xfrm flipH="1" flipV="1">
            <a:off x="3842156" y="4706902"/>
            <a:ext cx="113858" cy="24523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ovací šipka 119"/>
          <p:cNvCxnSpPr/>
          <p:nvPr/>
        </p:nvCxnSpPr>
        <p:spPr>
          <a:xfrm flipH="1" flipV="1">
            <a:off x="4647993" y="4755774"/>
            <a:ext cx="290383" cy="14673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Přímá spojovací šipka 120"/>
          <p:cNvCxnSpPr/>
          <p:nvPr/>
        </p:nvCxnSpPr>
        <p:spPr>
          <a:xfrm flipH="1" flipV="1">
            <a:off x="5550727" y="4713079"/>
            <a:ext cx="199215" cy="21624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Přímá spojovací šipka 121"/>
          <p:cNvCxnSpPr/>
          <p:nvPr/>
        </p:nvCxnSpPr>
        <p:spPr>
          <a:xfrm flipV="1">
            <a:off x="5061944" y="4771487"/>
            <a:ext cx="339811" cy="1427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ovací šipka 122"/>
          <p:cNvCxnSpPr/>
          <p:nvPr/>
        </p:nvCxnSpPr>
        <p:spPr>
          <a:xfrm flipV="1">
            <a:off x="4196972" y="4805685"/>
            <a:ext cx="327455" cy="762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ovéPole 57"/>
          <p:cNvSpPr txBox="1"/>
          <p:nvPr/>
        </p:nvSpPr>
        <p:spPr>
          <a:xfrm>
            <a:off x="211015" y="1484261"/>
            <a:ext cx="968535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E-step</a:t>
            </a:r>
            <a:endParaRPr lang="cs-CZ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211015" y="1926392"/>
            <a:ext cx="101021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M-step</a:t>
            </a:r>
            <a:endParaRPr lang="cs-CZ" sz="2000" b="1" dirty="0" smtClean="0">
              <a:solidFill>
                <a:schemeClr val="bg1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0" y="4384098"/>
            <a:ext cx="307007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7941E"/>
                </a:solidFill>
              </a:rPr>
              <a:t>Input: </a:t>
            </a:r>
            <a:r>
              <a:rPr lang="en-US" b="1" dirty="0" smtClean="0">
                <a:solidFill>
                  <a:schemeClr val="bg1"/>
                </a:solidFill>
              </a:rPr>
              <a:t>a batch of particles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25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délník 44"/>
          <p:cNvSpPr/>
          <p:nvPr/>
        </p:nvSpPr>
        <p:spPr>
          <a:xfrm>
            <a:off x="0" y="4383741"/>
            <a:ext cx="9144000" cy="7597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Stepwise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Expectation-Maximization 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394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                              </a:t>
            </a:r>
            <a:r>
              <a:rPr lang="en-US" sz="2400" i="1" dirty="0" smtClean="0">
                <a:solidFill>
                  <a:schemeClr val="bg1"/>
                </a:solidFill>
              </a:rPr>
              <a:t>[</a:t>
            </a:r>
            <a:r>
              <a:rPr lang="en-US" sz="2000" i="1" dirty="0" err="1" smtClean="0">
                <a:solidFill>
                  <a:schemeClr val="bg1"/>
                </a:solidFill>
              </a:rPr>
              <a:t>Liang&amp;Klein</a:t>
            </a:r>
            <a:r>
              <a:rPr lang="en-US" sz="2400" i="1" dirty="0" smtClean="0">
                <a:solidFill>
                  <a:schemeClr val="bg1"/>
                </a:solidFill>
              </a:rPr>
              <a:t> 2009]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2" name="Oblouk 11"/>
          <p:cNvSpPr/>
          <p:nvPr/>
        </p:nvSpPr>
        <p:spPr>
          <a:xfrm>
            <a:off x="3810004" y="3166581"/>
            <a:ext cx="1468120" cy="1468120"/>
          </a:xfrm>
          <a:prstGeom prst="arc">
            <a:avLst>
              <a:gd name="adj1" fmla="val 10527055"/>
              <a:gd name="adj2" fmla="val 160648"/>
            </a:avLst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854" y="3932235"/>
            <a:ext cx="6040438" cy="450850"/>
          </a:xfrm>
          <a:prstGeom prst="rect">
            <a:avLst/>
          </a:prstGeom>
          <a:noFill/>
        </p:spPr>
      </p:pic>
      <p:cxnSp>
        <p:nvCxnSpPr>
          <p:cNvPr id="11" name="Přímá spojovací čára 10"/>
          <p:cNvCxnSpPr/>
          <p:nvPr/>
        </p:nvCxnSpPr>
        <p:spPr>
          <a:xfrm flipH="1">
            <a:off x="1587854" y="3925885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H="1">
            <a:off x="1587854" y="2936777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1363307" y="29594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6" name="Picture 4" descr="C:\Users\Jirka\projects\import\presentations\main\images\p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5429" y="3056633"/>
            <a:ext cx="195263" cy="158750"/>
          </a:xfrm>
          <a:prstGeom prst="rect">
            <a:avLst/>
          </a:prstGeom>
          <a:noFill/>
        </p:spPr>
      </p:pic>
      <p:cxnSp>
        <p:nvCxnSpPr>
          <p:cNvPr id="17" name="Přímá spojovací čára 16"/>
          <p:cNvCxnSpPr/>
          <p:nvPr/>
        </p:nvCxnSpPr>
        <p:spPr>
          <a:xfrm>
            <a:off x="4551028" y="3827950"/>
            <a:ext cx="0" cy="19136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" name="Skupina 84"/>
          <p:cNvGrpSpPr/>
          <p:nvPr/>
        </p:nvGrpSpPr>
        <p:grpSpPr>
          <a:xfrm>
            <a:off x="2119771" y="1989871"/>
            <a:ext cx="3149986" cy="942323"/>
            <a:chOff x="1701221" y="2094046"/>
            <a:chExt cx="3149986" cy="942323"/>
          </a:xfrm>
        </p:grpSpPr>
        <p:pic>
          <p:nvPicPr>
            <p:cNvPr id="2051" name="Picture 3" descr="C:\Users\Jirka\projects\import\presentations\main\images\gaussian_yellow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01221" y="2094046"/>
              <a:ext cx="3149986" cy="935994"/>
            </a:xfrm>
            <a:prstGeom prst="rect">
              <a:avLst/>
            </a:prstGeom>
            <a:noFill/>
          </p:spPr>
        </p:pic>
        <p:cxnSp>
          <p:nvCxnSpPr>
            <p:cNvPr id="79" name="Přímá spojovací čára 78"/>
            <p:cNvCxnSpPr/>
            <p:nvPr/>
          </p:nvCxnSpPr>
          <p:spPr>
            <a:xfrm>
              <a:off x="3185474" y="2149890"/>
              <a:ext cx="0" cy="886479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Skupina 85"/>
          <p:cNvGrpSpPr/>
          <p:nvPr/>
        </p:nvGrpSpPr>
        <p:grpSpPr>
          <a:xfrm>
            <a:off x="5234049" y="1480320"/>
            <a:ext cx="2181067" cy="1441656"/>
            <a:chOff x="5336544" y="1584495"/>
            <a:chExt cx="2181067" cy="1441656"/>
          </a:xfrm>
        </p:grpSpPr>
        <p:pic>
          <p:nvPicPr>
            <p:cNvPr id="2050" name="Picture 2" descr="C:\Users\Jirka\projects\import\presentations\main\images\gaussian2_yellow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36544" y="1584495"/>
              <a:ext cx="2181067" cy="1441656"/>
            </a:xfrm>
            <a:prstGeom prst="rect">
              <a:avLst/>
            </a:prstGeom>
            <a:noFill/>
          </p:spPr>
        </p:pic>
        <p:cxnSp>
          <p:nvCxnSpPr>
            <p:cNvPr id="83" name="Přímá spojovací čára 82"/>
            <p:cNvCxnSpPr>
              <a:endCxn id="2050" idx="2"/>
            </p:cNvCxnSpPr>
            <p:nvPr/>
          </p:nvCxnSpPr>
          <p:spPr>
            <a:xfrm flipH="1">
              <a:off x="6427078" y="1661280"/>
              <a:ext cx="4167" cy="1364871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bdélník 49"/>
          <p:cNvSpPr/>
          <p:nvPr/>
        </p:nvSpPr>
        <p:spPr>
          <a:xfrm>
            <a:off x="3255798" y="4666878"/>
            <a:ext cx="2609335" cy="33613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2" name="Přímá spojovací čára 51"/>
          <p:cNvCxnSpPr/>
          <p:nvPr/>
        </p:nvCxnSpPr>
        <p:spPr>
          <a:xfrm flipV="1">
            <a:off x="3682702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ovací čára 52"/>
          <p:cNvCxnSpPr/>
          <p:nvPr/>
        </p:nvCxnSpPr>
        <p:spPr>
          <a:xfrm flipV="1">
            <a:off x="4125760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čára 53"/>
          <p:cNvCxnSpPr/>
          <p:nvPr/>
        </p:nvCxnSpPr>
        <p:spPr>
          <a:xfrm flipV="1">
            <a:off x="4568818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ovací čára 54"/>
          <p:cNvCxnSpPr/>
          <p:nvPr/>
        </p:nvCxnSpPr>
        <p:spPr>
          <a:xfrm flipV="1">
            <a:off x="5011876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ovací čára 55"/>
          <p:cNvCxnSpPr/>
          <p:nvPr/>
        </p:nvCxnSpPr>
        <p:spPr>
          <a:xfrm flipV="1">
            <a:off x="5454934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bdélník 56"/>
          <p:cNvSpPr/>
          <p:nvPr/>
        </p:nvSpPr>
        <p:spPr>
          <a:xfrm>
            <a:off x="3690527" y="4679052"/>
            <a:ext cx="414825" cy="312233"/>
          </a:xfrm>
          <a:prstGeom prst="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118" name="Přímá spojovací šipka 117"/>
          <p:cNvCxnSpPr/>
          <p:nvPr/>
        </p:nvCxnSpPr>
        <p:spPr>
          <a:xfrm flipH="1" flipV="1">
            <a:off x="3325118" y="4720137"/>
            <a:ext cx="266370" cy="211776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ovací šipka 118"/>
          <p:cNvCxnSpPr/>
          <p:nvPr/>
        </p:nvCxnSpPr>
        <p:spPr>
          <a:xfrm flipH="1" flipV="1">
            <a:off x="3842156" y="4706902"/>
            <a:ext cx="113858" cy="24523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ovací šipka 119"/>
          <p:cNvCxnSpPr/>
          <p:nvPr/>
        </p:nvCxnSpPr>
        <p:spPr>
          <a:xfrm flipH="1" flipV="1">
            <a:off x="4647993" y="4755774"/>
            <a:ext cx="290383" cy="14673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Přímá spojovací šipka 120"/>
          <p:cNvCxnSpPr/>
          <p:nvPr/>
        </p:nvCxnSpPr>
        <p:spPr>
          <a:xfrm flipH="1" flipV="1">
            <a:off x="5550727" y="4713079"/>
            <a:ext cx="199215" cy="21624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Přímá spojovací šipka 121"/>
          <p:cNvCxnSpPr/>
          <p:nvPr/>
        </p:nvCxnSpPr>
        <p:spPr>
          <a:xfrm flipV="1">
            <a:off x="5061944" y="4771487"/>
            <a:ext cx="339811" cy="1427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ovací šipka 122"/>
          <p:cNvCxnSpPr/>
          <p:nvPr/>
        </p:nvCxnSpPr>
        <p:spPr>
          <a:xfrm flipV="1">
            <a:off x="4196972" y="4805685"/>
            <a:ext cx="327455" cy="762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ovéPole 57"/>
          <p:cNvSpPr txBox="1"/>
          <p:nvPr/>
        </p:nvSpPr>
        <p:spPr>
          <a:xfrm>
            <a:off x="211015" y="1484261"/>
            <a:ext cx="968535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E-step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211015" y="1926392"/>
            <a:ext cx="101021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M-step</a:t>
            </a:r>
            <a:endParaRPr lang="cs-CZ" sz="2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9" name="Přímá spojovací šipka 38"/>
          <p:cNvCxnSpPr>
            <a:endCxn id="43" idx="0"/>
          </p:cNvCxnSpPr>
          <p:nvPr/>
        </p:nvCxnSpPr>
        <p:spPr>
          <a:xfrm flipH="1" flipV="1">
            <a:off x="4233863" y="3239100"/>
            <a:ext cx="309562" cy="6667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čára 41"/>
          <p:cNvCxnSpPr/>
          <p:nvPr/>
        </p:nvCxnSpPr>
        <p:spPr>
          <a:xfrm>
            <a:off x="4138905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Volný tvar 42"/>
          <p:cNvSpPr/>
          <p:nvPr/>
        </p:nvSpPr>
        <p:spPr>
          <a:xfrm>
            <a:off x="4137053" y="2952804"/>
            <a:ext cx="96810" cy="286296"/>
          </a:xfrm>
          <a:custGeom>
            <a:avLst/>
            <a:gdLst>
              <a:gd name="connsiteX0" fmla="*/ 1417320 w 1417320"/>
              <a:gd name="connsiteY0" fmla="*/ 716280 h 716280"/>
              <a:gd name="connsiteX1" fmla="*/ 251460 w 1417320"/>
              <a:gd name="connsiteY1" fmla="*/ 403860 h 716280"/>
              <a:gd name="connsiteX2" fmla="*/ 0 w 1417320"/>
              <a:gd name="connsiteY2" fmla="*/ 0 h 716280"/>
              <a:gd name="connsiteX0" fmla="*/ 1417320 w 1417320"/>
              <a:gd name="connsiteY0" fmla="*/ 716280 h 716280"/>
              <a:gd name="connsiteX1" fmla="*/ 449580 w 1417320"/>
              <a:gd name="connsiteY1" fmla="*/ 411480 h 716280"/>
              <a:gd name="connsiteX2" fmla="*/ 0 w 1417320"/>
              <a:gd name="connsiteY2" fmla="*/ 0 h 716280"/>
              <a:gd name="connsiteX0" fmla="*/ 1341120 w 1341120"/>
              <a:gd name="connsiteY0" fmla="*/ 708660 h 708660"/>
              <a:gd name="connsiteX1" fmla="*/ 373380 w 1341120"/>
              <a:gd name="connsiteY1" fmla="*/ 403860 h 708660"/>
              <a:gd name="connsiteX2" fmla="*/ 0 w 1341120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1120" h="708660">
                <a:moveTo>
                  <a:pt x="1341120" y="708660"/>
                </a:moveTo>
                <a:lnTo>
                  <a:pt x="373380" y="403860"/>
                </a:lnTo>
                <a:lnTo>
                  <a:pt x="0" y="0"/>
                </a:lnTo>
              </a:path>
            </a:pathLst>
          </a:custGeom>
          <a:ln>
            <a:solidFill>
              <a:srgbClr val="F7941E"/>
            </a:solidFill>
            <a:prstDash val="sysDash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4" name="Přímá spojovací čára 43"/>
          <p:cNvCxnSpPr/>
          <p:nvPr/>
        </p:nvCxnSpPr>
        <p:spPr>
          <a:xfrm>
            <a:off x="3603647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0" y="4384098"/>
            <a:ext cx="307007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7941E"/>
                </a:solidFill>
              </a:rPr>
              <a:t>Input: </a:t>
            </a:r>
            <a:r>
              <a:rPr lang="en-US" b="1" dirty="0" smtClean="0">
                <a:solidFill>
                  <a:schemeClr val="bg1"/>
                </a:solidFill>
              </a:rPr>
              <a:t>a batch of particles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25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délník 59"/>
          <p:cNvSpPr/>
          <p:nvPr/>
        </p:nvSpPr>
        <p:spPr>
          <a:xfrm>
            <a:off x="0" y="4383741"/>
            <a:ext cx="9144000" cy="7597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Stepwise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Expectation-Maximization 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394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                              </a:t>
            </a:r>
            <a:r>
              <a:rPr lang="en-US" sz="2400" i="1" dirty="0" smtClean="0">
                <a:solidFill>
                  <a:schemeClr val="bg1"/>
                </a:solidFill>
              </a:rPr>
              <a:t>[</a:t>
            </a:r>
            <a:r>
              <a:rPr lang="en-US" sz="2000" i="1" dirty="0" err="1" smtClean="0">
                <a:solidFill>
                  <a:schemeClr val="bg1"/>
                </a:solidFill>
              </a:rPr>
              <a:t>Liang&amp;Klein</a:t>
            </a:r>
            <a:r>
              <a:rPr lang="en-US" sz="2400" i="1" dirty="0" smtClean="0">
                <a:solidFill>
                  <a:schemeClr val="bg1"/>
                </a:solidFill>
              </a:rPr>
              <a:t> 2009]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2" name="Oblouk 11"/>
          <p:cNvSpPr/>
          <p:nvPr/>
        </p:nvSpPr>
        <p:spPr>
          <a:xfrm>
            <a:off x="3810004" y="3166581"/>
            <a:ext cx="1468120" cy="1468120"/>
          </a:xfrm>
          <a:prstGeom prst="arc">
            <a:avLst>
              <a:gd name="adj1" fmla="val 10527055"/>
              <a:gd name="adj2" fmla="val 160648"/>
            </a:avLst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854" y="3932235"/>
            <a:ext cx="6040438" cy="450850"/>
          </a:xfrm>
          <a:prstGeom prst="rect">
            <a:avLst/>
          </a:prstGeom>
          <a:noFill/>
        </p:spPr>
      </p:pic>
      <p:cxnSp>
        <p:nvCxnSpPr>
          <p:cNvPr id="11" name="Přímá spojovací čára 10"/>
          <p:cNvCxnSpPr/>
          <p:nvPr/>
        </p:nvCxnSpPr>
        <p:spPr>
          <a:xfrm flipH="1">
            <a:off x="1587854" y="3925885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H="1">
            <a:off x="1587854" y="2936777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1363307" y="29594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6" name="Picture 4" descr="C:\Users\Jirka\projects\import\presentations\main\images\p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5429" y="3056633"/>
            <a:ext cx="195263" cy="158750"/>
          </a:xfrm>
          <a:prstGeom prst="rect">
            <a:avLst/>
          </a:prstGeom>
          <a:noFill/>
        </p:spPr>
      </p:pic>
      <p:cxnSp>
        <p:nvCxnSpPr>
          <p:cNvPr id="17" name="Přímá spojovací čára 16"/>
          <p:cNvCxnSpPr/>
          <p:nvPr/>
        </p:nvCxnSpPr>
        <p:spPr>
          <a:xfrm>
            <a:off x="4551028" y="3827950"/>
            <a:ext cx="0" cy="19136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" name="Skupina 84"/>
          <p:cNvGrpSpPr/>
          <p:nvPr/>
        </p:nvGrpSpPr>
        <p:grpSpPr>
          <a:xfrm>
            <a:off x="2119771" y="1989871"/>
            <a:ext cx="3149986" cy="942323"/>
            <a:chOff x="1701221" y="2094046"/>
            <a:chExt cx="3149986" cy="942323"/>
          </a:xfrm>
        </p:grpSpPr>
        <p:pic>
          <p:nvPicPr>
            <p:cNvPr id="2051" name="Picture 3" descr="C:\Users\Jirka\projects\import\presentations\main\images\gaussian_yellow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01221" y="2094046"/>
              <a:ext cx="3149986" cy="935994"/>
            </a:xfrm>
            <a:prstGeom prst="rect">
              <a:avLst/>
            </a:prstGeom>
            <a:noFill/>
          </p:spPr>
        </p:pic>
        <p:cxnSp>
          <p:nvCxnSpPr>
            <p:cNvPr id="79" name="Přímá spojovací čára 78"/>
            <p:cNvCxnSpPr/>
            <p:nvPr/>
          </p:nvCxnSpPr>
          <p:spPr>
            <a:xfrm>
              <a:off x="3185474" y="2149890"/>
              <a:ext cx="0" cy="886479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Skupina 85"/>
          <p:cNvGrpSpPr/>
          <p:nvPr/>
        </p:nvGrpSpPr>
        <p:grpSpPr>
          <a:xfrm>
            <a:off x="5234049" y="1480320"/>
            <a:ext cx="2181067" cy="1441656"/>
            <a:chOff x="5336544" y="1584495"/>
            <a:chExt cx="2181067" cy="1441656"/>
          </a:xfrm>
        </p:grpSpPr>
        <p:pic>
          <p:nvPicPr>
            <p:cNvPr id="2050" name="Picture 2" descr="C:\Users\Jirka\projects\import\presentations\main\images\gaussian2_yellow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36544" y="1584495"/>
              <a:ext cx="2181067" cy="1441656"/>
            </a:xfrm>
            <a:prstGeom prst="rect">
              <a:avLst/>
            </a:prstGeom>
            <a:noFill/>
          </p:spPr>
        </p:pic>
        <p:cxnSp>
          <p:nvCxnSpPr>
            <p:cNvPr id="83" name="Přímá spojovací čára 82"/>
            <p:cNvCxnSpPr>
              <a:endCxn id="2050" idx="2"/>
            </p:cNvCxnSpPr>
            <p:nvPr/>
          </p:nvCxnSpPr>
          <p:spPr>
            <a:xfrm flipH="1">
              <a:off x="6427078" y="1661280"/>
              <a:ext cx="4167" cy="1364871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bdélník 49"/>
          <p:cNvSpPr/>
          <p:nvPr/>
        </p:nvSpPr>
        <p:spPr>
          <a:xfrm>
            <a:off x="3255798" y="4666878"/>
            <a:ext cx="2609335" cy="33613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2" name="Přímá spojovací čára 51"/>
          <p:cNvCxnSpPr/>
          <p:nvPr/>
        </p:nvCxnSpPr>
        <p:spPr>
          <a:xfrm flipV="1">
            <a:off x="3682702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ovací čára 52"/>
          <p:cNvCxnSpPr/>
          <p:nvPr/>
        </p:nvCxnSpPr>
        <p:spPr>
          <a:xfrm flipV="1">
            <a:off x="4125760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čára 53"/>
          <p:cNvCxnSpPr/>
          <p:nvPr/>
        </p:nvCxnSpPr>
        <p:spPr>
          <a:xfrm flipV="1">
            <a:off x="4568818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ovací čára 54"/>
          <p:cNvCxnSpPr/>
          <p:nvPr/>
        </p:nvCxnSpPr>
        <p:spPr>
          <a:xfrm flipV="1">
            <a:off x="5011876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ovací čára 55"/>
          <p:cNvCxnSpPr/>
          <p:nvPr/>
        </p:nvCxnSpPr>
        <p:spPr>
          <a:xfrm flipV="1">
            <a:off x="5454934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bdélník 56"/>
          <p:cNvSpPr/>
          <p:nvPr/>
        </p:nvSpPr>
        <p:spPr>
          <a:xfrm>
            <a:off x="3690527" y="4679052"/>
            <a:ext cx="414825" cy="312233"/>
          </a:xfrm>
          <a:prstGeom prst="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118" name="Přímá spojovací šipka 117"/>
          <p:cNvCxnSpPr/>
          <p:nvPr/>
        </p:nvCxnSpPr>
        <p:spPr>
          <a:xfrm flipH="1" flipV="1">
            <a:off x="3325118" y="4720137"/>
            <a:ext cx="266370" cy="211776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ovací šipka 118"/>
          <p:cNvCxnSpPr/>
          <p:nvPr/>
        </p:nvCxnSpPr>
        <p:spPr>
          <a:xfrm flipH="1" flipV="1">
            <a:off x="3842156" y="4706902"/>
            <a:ext cx="113858" cy="24523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ovací šipka 119"/>
          <p:cNvCxnSpPr/>
          <p:nvPr/>
        </p:nvCxnSpPr>
        <p:spPr>
          <a:xfrm flipH="1" flipV="1">
            <a:off x="4647993" y="4755774"/>
            <a:ext cx="290383" cy="14673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Přímá spojovací šipka 120"/>
          <p:cNvCxnSpPr/>
          <p:nvPr/>
        </p:nvCxnSpPr>
        <p:spPr>
          <a:xfrm flipH="1" flipV="1">
            <a:off x="5550727" y="4713079"/>
            <a:ext cx="199215" cy="21624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Přímá spojovací šipka 121"/>
          <p:cNvCxnSpPr/>
          <p:nvPr/>
        </p:nvCxnSpPr>
        <p:spPr>
          <a:xfrm flipV="1">
            <a:off x="5061944" y="4771487"/>
            <a:ext cx="339811" cy="1427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ovací šipka 122"/>
          <p:cNvCxnSpPr/>
          <p:nvPr/>
        </p:nvCxnSpPr>
        <p:spPr>
          <a:xfrm flipV="1">
            <a:off x="4196972" y="4805685"/>
            <a:ext cx="327455" cy="762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ovéPole 57"/>
          <p:cNvSpPr txBox="1"/>
          <p:nvPr/>
        </p:nvSpPr>
        <p:spPr>
          <a:xfrm>
            <a:off x="211015" y="1484261"/>
            <a:ext cx="968535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E-step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211015" y="1926392"/>
            <a:ext cx="101021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M-step</a:t>
            </a:r>
            <a:endParaRPr lang="cs-CZ" sz="2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9" name="Přímá spojovací šipka 38"/>
          <p:cNvCxnSpPr>
            <a:endCxn id="43" idx="0"/>
          </p:cNvCxnSpPr>
          <p:nvPr/>
        </p:nvCxnSpPr>
        <p:spPr>
          <a:xfrm flipH="1" flipV="1">
            <a:off x="4233863" y="3239100"/>
            <a:ext cx="309562" cy="6667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čára 41"/>
          <p:cNvCxnSpPr/>
          <p:nvPr/>
        </p:nvCxnSpPr>
        <p:spPr>
          <a:xfrm>
            <a:off x="4138905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Volný tvar 42"/>
          <p:cNvSpPr/>
          <p:nvPr/>
        </p:nvSpPr>
        <p:spPr>
          <a:xfrm>
            <a:off x="4137053" y="2952804"/>
            <a:ext cx="96810" cy="286296"/>
          </a:xfrm>
          <a:custGeom>
            <a:avLst/>
            <a:gdLst>
              <a:gd name="connsiteX0" fmla="*/ 1417320 w 1417320"/>
              <a:gd name="connsiteY0" fmla="*/ 716280 h 716280"/>
              <a:gd name="connsiteX1" fmla="*/ 251460 w 1417320"/>
              <a:gd name="connsiteY1" fmla="*/ 403860 h 716280"/>
              <a:gd name="connsiteX2" fmla="*/ 0 w 1417320"/>
              <a:gd name="connsiteY2" fmla="*/ 0 h 716280"/>
              <a:gd name="connsiteX0" fmla="*/ 1417320 w 1417320"/>
              <a:gd name="connsiteY0" fmla="*/ 716280 h 716280"/>
              <a:gd name="connsiteX1" fmla="*/ 449580 w 1417320"/>
              <a:gd name="connsiteY1" fmla="*/ 411480 h 716280"/>
              <a:gd name="connsiteX2" fmla="*/ 0 w 1417320"/>
              <a:gd name="connsiteY2" fmla="*/ 0 h 716280"/>
              <a:gd name="connsiteX0" fmla="*/ 1341120 w 1341120"/>
              <a:gd name="connsiteY0" fmla="*/ 708660 h 708660"/>
              <a:gd name="connsiteX1" fmla="*/ 373380 w 1341120"/>
              <a:gd name="connsiteY1" fmla="*/ 403860 h 708660"/>
              <a:gd name="connsiteX2" fmla="*/ 0 w 1341120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1120" h="708660">
                <a:moveTo>
                  <a:pt x="1341120" y="708660"/>
                </a:moveTo>
                <a:lnTo>
                  <a:pt x="373380" y="403860"/>
                </a:lnTo>
                <a:lnTo>
                  <a:pt x="0" y="0"/>
                </a:lnTo>
              </a:path>
            </a:pathLst>
          </a:custGeom>
          <a:ln>
            <a:solidFill>
              <a:srgbClr val="F7941E"/>
            </a:solidFill>
            <a:prstDash val="sysDash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1" name="Přímá spojovací šipka 40"/>
          <p:cNvCxnSpPr/>
          <p:nvPr/>
        </p:nvCxnSpPr>
        <p:spPr>
          <a:xfrm flipH="1">
            <a:off x="3657602" y="3045184"/>
            <a:ext cx="406398" cy="0"/>
          </a:xfrm>
          <a:prstGeom prst="straightConnector1">
            <a:avLst/>
          </a:prstGeom>
          <a:ln>
            <a:solidFill>
              <a:srgbClr val="FEE91D"/>
            </a:solidFill>
            <a:headEnd type="stealth" w="lg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ovací šipka 43"/>
          <p:cNvCxnSpPr/>
          <p:nvPr/>
        </p:nvCxnSpPr>
        <p:spPr>
          <a:xfrm flipH="1">
            <a:off x="4241800" y="3045184"/>
            <a:ext cx="2082800" cy="0"/>
          </a:xfrm>
          <a:prstGeom prst="straightConnector1">
            <a:avLst/>
          </a:prstGeom>
          <a:ln>
            <a:solidFill>
              <a:srgbClr val="FEE91D"/>
            </a:solidFill>
            <a:headEnd type="stealth" w="lg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ovací čára 50"/>
          <p:cNvCxnSpPr/>
          <p:nvPr/>
        </p:nvCxnSpPr>
        <p:spPr>
          <a:xfrm>
            <a:off x="3603647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ovéPole 60"/>
          <p:cNvSpPr txBox="1"/>
          <p:nvPr/>
        </p:nvSpPr>
        <p:spPr>
          <a:xfrm>
            <a:off x="0" y="4384098"/>
            <a:ext cx="307007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7941E"/>
                </a:solidFill>
              </a:rPr>
              <a:t>Input: </a:t>
            </a:r>
            <a:r>
              <a:rPr lang="en-US" b="1" dirty="0" smtClean="0">
                <a:solidFill>
                  <a:schemeClr val="bg1"/>
                </a:solidFill>
              </a:rPr>
              <a:t>a batch of particles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25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Poor importance sampling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3" descr="C:\Users\Jirka\projects\import\presentations\main\images\rendering_eqcomputermodern_colors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78894" y="1125038"/>
            <a:ext cx="3986212" cy="737510"/>
          </a:xfrm>
          <a:prstGeom prst="rect">
            <a:avLst/>
          </a:prstGeom>
          <a:noFill/>
        </p:spPr>
      </p:pic>
      <p:cxnSp>
        <p:nvCxnSpPr>
          <p:cNvPr id="8" name="Přímá spojovací čára 7"/>
          <p:cNvCxnSpPr/>
          <p:nvPr/>
        </p:nvCxnSpPr>
        <p:spPr>
          <a:xfrm>
            <a:off x="609600" y="1962150"/>
            <a:ext cx="7581900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délník 45"/>
          <p:cNvSpPr/>
          <p:nvPr/>
        </p:nvSpPr>
        <p:spPr>
          <a:xfrm>
            <a:off x="0" y="4383741"/>
            <a:ext cx="9144000" cy="7597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Stepwise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Expectation-Maximization 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394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                              </a:t>
            </a:r>
            <a:r>
              <a:rPr lang="en-US" sz="2400" i="1" dirty="0" smtClean="0">
                <a:solidFill>
                  <a:schemeClr val="bg1"/>
                </a:solidFill>
              </a:rPr>
              <a:t>[</a:t>
            </a:r>
            <a:r>
              <a:rPr lang="en-US" sz="2000" i="1" dirty="0" err="1" smtClean="0">
                <a:solidFill>
                  <a:schemeClr val="bg1"/>
                </a:solidFill>
              </a:rPr>
              <a:t>Liang&amp;Klein</a:t>
            </a:r>
            <a:r>
              <a:rPr lang="en-US" sz="2400" i="1" dirty="0" smtClean="0">
                <a:solidFill>
                  <a:schemeClr val="bg1"/>
                </a:solidFill>
              </a:rPr>
              <a:t> 2009]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2" name="Oblouk 11"/>
          <p:cNvSpPr/>
          <p:nvPr/>
        </p:nvSpPr>
        <p:spPr>
          <a:xfrm>
            <a:off x="3810004" y="3166581"/>
            <a:ext cx="1468120" cy="1468120"/>
          </a:xfrm>
          <a:prstGeom prst="arc">
            <a:avLst>
              <a:gd name="adj1" fmla="val 10527055"/>
              <a:gd name="adj2" fmla="val 160648"/>
            </a:avLst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854" y="3932235"/>
            <a:ext cx="6040438" cy="450850"/>
          </a:xfrm>
          <a:prstGeom prst="rect">
            <a:avLst/>
          </a:prstGeom>
          <a:noFill/>
        </p:spPr>
      </p:pic>
      <p:cxnSp>
        <p:nvCxnSpPr>
          <p:cNvPr id="11" name="Přímá spojovací čára 10"/>
          <p:cNvCxnSpPr/>
          <p:nvPr/>
        </p:nvCxnSpPr>
        <p:spPr>
          <a:xfrm flipH="1">
            <a:off x="1587854" y="3925885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H="1">
            <a:off x="1587854" y="2936777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1363307" y="29594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6" name="Picture 4" descr="C:\Users\Jirka\projects\import\presentations\main\images\p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5429" y="3056633"/>
            <a:ext cx="195263" cy="158750"/>
          </a:xfrm>
          <a:prstGeom prst="rect">
            <a:avLst/>
          </a:prstGeom>
          <a:noFill/>
        </p:spPr>
      </p:pic>
      <p:cxnSp>
        <p:nvCxnSpPr>
          <p:cNvPr id="17" name="Přímá spojovací čára 16"/>
          <p:cNvCxnSpPr/>
          <p:nvPr/>
        </p:nvCxnSpPr>
        <p:spPr>
          <a:xfrm>
            <a:off x="4551028" y="3827950"/>
            <a:ext cx="0" cy="19136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" name="Skupina 84"/>
          <p:cNvGrpSpPr/>
          <p:nvPr/>
        </p:nvGrpSpPr>
        <p:grpSpPr>
          <a:xfrm>
            <a:off x="2494421" y="1989871"/>
            <a:ext cx="3149986" cy="942323"/>
            <a:chOff x="1701221" y="2094046"/>
            <a:chExt cx="3149986" cy="942323"/>
          </a:xfrm>
        </p:grpSpPr>
        <p:pic>
          <p:nvPicPr>
            <p:cNvPr id="2051" name="Picture 3" descr="C:\Users\Jirka\projects\import\presentations\main\images\gaussian_yellow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01221" y="2094046"/>
              <a:ext cx="3149986" cy="935994"/>
            </a:xfrm>
            <a:prstGeom prst="rect">
              <a:avLst/>
            </a:prstGeom>
            <a:noFill/>
          </p:spPr>
        </p:pic>
        <p:cxnSp>
          <p:nvCxnSpPr>
            <p:cNvPr id="79" name="Přímá spojovací čára 78"/>
            <p:cNvCxnSpPr/>
            <p:nvPr/>
          </p:nvCxnSpPr>
          <p:spPr>
            <a:xfrm>
              <a:off x="3185474" y="2149890"/>
              <a:ext cx="0" cy="886479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Skupina 85"/>
          <p:cNvGrpSpPr/>
          <p:nvPr/>
        </p:nvGrpSpPr>
        <p:grpSpPr>
          <a:xfrm>
            <a:off x="5094349" y="1480320"/>
            <a:ext cx="2181067" cy="1441656"/>
            <a:chOff x="5336544" y="1584495"/>
            <a:chExt cx="2181067" cy="1441656"/>
          </a:xfrm>
        </p:grpSpPr>
        <p:pic>
          <p:nvPicPr>
            <p:cNvPr id="2050" name="Picture 2" descr="C:\Users\Jirka\projects\import\presentations\main\images\gaussian2_yellow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36544" y="1584495"/>
              <a:ext cx="2181067" cy="1441656"/>
            </a:xfrm>
            <a:prstGeom prst="rect">
              <a:avLst/>
            </a:prstGeom>
            <a:noFill/>
          </p:spPr>
        </p:pic>
        <p:cxnSp>
          <p:nvCxnSpPr>
            <p:cNvPr id="83" name="Přímá spojovací čára 82"/>
            <p:cNvCxnSpPr>
              <a:endCxn id="2050" idx="2"/>
            </p:cNvCxnSpPr>
            <p:nvPr/>
          </p:nvCxnSpPr>
          <p:spPr>
            <a:xfrm flipH="1">
              <a:off x="6427078" y="1661280"/>
              <a:ext cx="4167" cy="1364871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bdélník 49"/>
          <p:cNvSpPr/>
          <p:nvPr/>
        </p:nvSpPr>
        <p:spPr>
          <a:xfrm>
            <a:off x="3255798" y="4666878"/>
            <a:ext cx="2609335" cy="33613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2" name="Přímá spojovací čára 51"/>
          <p:cNvCxnSpPr/>
          <p:nvPr/>
        </p:nvCxnSpPr>
        <p:spPr>
          <a:xfrm flipV="1">
            <a:off x="3682702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ovací čára 52"/>
          <p:cNvCxnSpPr/>
          <p:nvPr/>
        </p:nvCxnSpPr>
        <p:spPr>
          <a:xfrm flipV="1">
            <a:off x="4125760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čára 53"/>
          <p:cNvCxnSpPr/>
          <p:nvPr/>
        </p:nvCxnSpPr>
        <p:spPr>
          <a:xfrm flipV="1">
            <a:off x="4568818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ovací čára 54"/>
          <p:cNvCxnSpPr/>
          <p:nvPr/>
        </p:nvCxnSpPr>
        <p:spPr>
          <a:xfrm flipV="1">
            <a:off x="5011876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ovací čára 55"/>
          <p:cNvCxnSpPr/>
          <p:nvPr/>
        </p:nvCxnSpPr>
        <p:spPr>
          <a:xfrm flipV="1">
            <a:off x="5454934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bdélník 56"/>
          <p:cNvSpPr/>
          <p:nvPr/>
        </p:nvSpPr>
        <p:spPr>
          <a:xfrm>
            <a:off x="3690527" y="4679052"/>
            <a:ext cx="414825" cy="312233"/>
          </a:xfrm>
          <a:prstGeom prst="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118" name="Přímá spojovací šipka 117"/>
          <p:cNvCxnSpPr/>
          <p:nvPr/>
        </p:nvCxnSpPr>
        <p:spPr>
          <a:xfrm flipH="1" flipV="1">
            <a:off x="3325118" y="4720137"/>
            <a:ext cx="266370" cy="211776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ovací šipka 118"/>
          <p:cNvCxnSpPr/>
          <p:nvPr/>
        </p:nvCxnSpPr>
        <p:spPr>
          <a:xfrm flipH="1" flipV="1">
            <a:off x="3842156" y="4706902"/>
            <a:ext cx="113858" cy="24523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ovací šipka 119"/>
          <p:cNvCxnSpPr/>
          <p:nvPr/>
        </p:nvCxnSpPr>
        <p:spPr>
          <a:xfrm flipH="1" flipV="1">
            <a:off x="4647993" y="4755774"/>
            <a:ext cx="290383" cy="14673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Přímá spojovací šipka 120"/>
          <p:cNvCxnSpPr/>
          <p:nvPr/>
        </p:nvCxnSpPr>
        <p:spPr>
          <a:xfrm flipH="1" flipV="1">
            <a:off x="5550727" y="4713079"/>
            <a:ext cx="199215" cy="21624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Přímá spojovací šipka 121"/>
          <p:cNvCxnSpPr/>
          <p:nvPr/>
        </p:nvCxnSpPr>
        <p:spPr>
          <a:xfrm flipV="1">
            <a:off x="5061944" y="4771487"/>
            <a:ext cx="339811" cy="1427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ovací šipka 122"/>
          <p:cNvCxnSpPr/>
          <p:nvPr/>
        </p:nvCxnSpPr>
        <p:spPr>
          <a:xfrm flipV="1">
            <a:off x="4196972" y="4805685"/>
            <a:ext cx="327455" cy="762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ovéPole 57"/>
          <p:cNvSpPr txBox="1"/>
          <p:nvPr/>
        </p:nvSpPr>
        <p:spPr>
          <a:xfrm>
            <a:off x="211015" y="1484261"/>
            <a:ext cx="968535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E-step</a:t>
            </a:r>
            <a:endParaRPr lang="cs-CZ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211015" y="1926392"/>
            <a:ext cx="101021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M-step</a:t>
            </a:r>
            <a:endParaRPr lang="cs-CZ" sz="2000" b="1" dirty="0" smtClean="0">
              <a:solidFill>
                <a:schemeClr val="bg1"/>
              </a:solidFill>
            </a:endParaRPr>
          </a:p>
        </p:txBody>
      </p:sp>
      <p:cxnSp>
        <p:nvCxnSpPr>
          <p:cNvPr id="39" name="Přímá spojovací šipka 38"/>
          <p:cNvCxnSpPr>
            <a:endCxn id="43" idx="0"/>
          </p:cNvCxnSpPr>
          <p:nvPr/>
        </p:nvCxnSpPr>
        <p:spPr>
          <a:xfrm flipH="1" flipV="1">
            <a:off x="4233863" y="3239100"/>
            <a:ext cx="309562" cy="66675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čára 41"/>
          <p:cNvCxnSpPr/>
          <p:nvPr/>
        </p:nvCxnSpPr>
        <p:spPr>
          <a:xfrm>
            <a:off x="4138905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Volný tvar 42"/>
          <p:cNvSpPr/>
          <p:nvPr/>
        </p:nvSpPr>
        <p:spPr>
          <a:xfrm>
            <a:off x="4137053" y="2952804"/>
            <a:ext cx="96810" cy="286296"/>
          </a:xfrm>
          <a:custGeom>
            <a:avLst/>
            <a:gdLst>
              <a:gd name="connsiteX0" fmla="*/ 1417320 w 1417320"/>
              <a:gd name="connsiteY0" fmla="*/ 716280 h 716280"/>
              <a:gd name="connsiteX1" fmla="*/ 251460 w 1417320"/>
              <a:gd name="connsiteY1" fmla="*/ 403860 h 716280"/>
              <a:gd name="connsiteX2" fmla="*/ 0 w 1417320"/>
              <a:gd name="connsiteY2" fmla="*/ 0 h 716280"/>
              <a:gd name="connsiteX0" fmla="*/ 1417320 w 1417320"/>
              <a:gd name="connsiteY0" fmla="*/ 716280 h 716280"/>
              <a:gd name="connsiteX1" fmla="*/ 449580 w 1417320"/>
              <a:gd name="connsiteY1" fmla="*/ 411480 h 716280"/>
              <a:gd name="connsiteX2" fmla="*/ 0 w 1417320"/>
              <a:gd name="connsiteY2" fmla="*/ 0 h 716280"/>
              <a:gd name="connsiteX0" fmla="*/ 1341120 w 1341120"/>
              <a:gd name="connsiteY0" fmla="*/ 708660 h 708660"/>
              <a:gd name="connsiteX1" fmla="*/ 373380 w 1341120"/>
              <a:gd name="connsiteY1" fmla="*/ 403860 h 708660"/>
              <a:gd name="connsiteX2" fmla="*/ 0 w 1341120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1120" h="708660">
                <a:moveTo>
                  <a:pt x="1341120" y="708660"/>
                </a:moveTo>
                <a:lnTo>
                  <a:pt x="373380" y="403860"/>
                </a:lnTo>
                <a:lnTo>
                  <a:pt x="0" y="0"/>
                </a:lnTo>
              </a:path>
            </a:pathLst>
          </a:custGeom>
          <a:ln>
            <a:solidFill>
              <a:srgbClr val="F7941E"/>
            </a:solidFill>
            <a:prstDash val="sysDash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5" name="Přímá spojovací čára 44"/>
          <p:cNvCxnSpPr/>
          <p:nvPr/>
        </p:nvCxnSpPr>
        <p:spPr>
          <a:xfrm>
            <a:off x="3603647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ovéPole 46"/>
          <p:cNvSpPr txBox="1"/>
          <p:nvPr/>
        </p:nvSpPr>
        <p:spPr>
          <a:xfrm>
            <a:off x="0" y="4384098"/>
            <a:ext cx="307007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7941E"/>
                </a:solidFill>
              </a:rPr>
              <a:t>Input: </a:t>
            </a:r>
            <a:r>
              <a:rPr lang="en-US" b="1" dirty="0" smtClean="0">
                <a:solidFill>
                  <a:schemeClr val="bg1"/>
                </a:solidFill>
              </a:rPr>
              <a:t>a batch of particles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25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délník 47"/>
          <p:cNvSpPr/>
          <p:nvPr/>
        </p:nvSpPr>
        <p:spPr>
          <a:xfrm>
            <a:off x="0" y="4383741"/>
            <a:ext cx="9144000" cy="7597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Stepwise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Expectation-Maximization 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394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                              </a:t>
            </a:r>
            <a:r>
              <a:rPr lang="en-US" sz="2400" i="1" dirty="0" smtClean="0">
                <a:solidFill>
                  <a:schemeClr val="bg1"/>
                </a:solidFill>
              </a:rPr>
              <a:t>[</a:t>
            </a:r>
            <a:r>
              <a:rPr lang="en-US" sz="2000" i="1" dirty="0" err="1" smtClean="0">
                <a:solidFill>
                  <a:schemeClr val="bg1"/>
                </a:solidFill>
              </a:rPr>
              <a:t>Liang&amp;Klein</a:t>
            </a:r>
            <a:r>
              <a:rPr lang="en-US" sz="2400" i="1" dirty="0" smtClean="0">
                <a:solidFill>
                  <a:schemeClr val="bg1"/>
                </a:solidFill>
              </a:rPr>
              <a:t> 2009]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2" name="Oblouk 11"/>
          <p:cNvSpPr/>
          <p:nvPr/>
        </p:nvSpPr>
        <p:spPr>
          <a:xfrm>
            <a:off x="3810004" y="3166581"/>
            <a:ext cx="1468120" cy="1468120"/>
          </a:xfrm>
          <a:prstGeom prst="arc">
            <a:avLst>
              <a:gd name="adj1" fmla="val 10527055"/>
              <a:gd name="adj2" fmla="val 160648"/>
            </a:avLst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854" y="3932235"/>
            <a:ext cx="6040438" cy="450850"/>
          </a:xfrm>
          <a:prstGeom prst="rect">
            <a:avLst/>
          </a:prstGeom>
          <a:noFill/>
        </p:spPr>
      </p:pic>
      <p:cxnSp>
        <p:nvCxnSpPr>
          <p:cNvPr id="11" name="Přímá spojovací čára 10"/>
          <p:cNvCxnSpPr/>
          <p:nvPr/>
        </p:nvCxnSpPr>
        <p:spPr>
          <a:xfrm flipH="1">
            <a:off x="1587854" y="3925885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H="1">
            <a:off x="1587854" y="2936777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1363307" y="29594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6" name="Picture 4" descr="C:\Users\Jirka\projects\import\presentations\main\images\p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5429" y="3056633"/>
            <a:ext cx="195263" cy="158750"/>
          </a:xfrm>
          <a:prstGeom prst="rect">
            <a:avLst/>
          </a:prstGeom>
          <a:noFill/>
        </p:spPr>
      </p:pic>
      <p:cxnSp>
        <p:nvCxnSpPr>
          <p:cNvPr id="17" name="Přímá spojovací čára 16"/>
          <p:cNvCxnSpPr/>
          <p:nvPr/>
        </p:nvCxnSpPr>
        <p:spPr>
          <a:xfrm>
            <a:off x="4551028" y="3827950"/>
            <a:ext cx="0" cy="19136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" name="Skupina 84"/>
          <p:cNvGrpSpPr/>
          <p:nvPr/>
        </p:nvGrpSpPr>
        <p:grpSpPr>
          <a:xfrm>
            <a:off x="2519821" y="1989871"/>
            <a:ext cx="3149986" cy="942323"/>
            <a:chOff x="1701221" y="2094046"/>
            <a:chExt cx="3149986" cy="942323"/>
          </a:xfrm>
        </p:grpSpPr>
        <p:pic>
          <p:nvPicPr>
            <p:cNvPr id="2051" name="Picture 3" descr="C:\Users\Jirka\projects\import\presentations\main\images\gaussian_yellow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01221" y="2094046"/>
              <a:ext cx="3149986" cy="935994"/>
            </a:xfrm>
            <a:prstGeom prst="rect">
              <a:avLst/>
            </a:prstGeom>
            <a:noFill/>
          </p:spPr>
        </p:pic>
        <p:cxnSp>
          <p:nvCxnSpPr>
            <p:cNvPr id="79" name="Přímá spojovací čára 78"/>
            <p:cNvCxnSpPr/>
            <p:nvPr/>
          </p:nvCxnSpPr>
          <p:spPr>
            <a:xfrm>
              <a:off x="3185474" y="2149890"/>
              <a:ext cx="0" cy="886479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Skupina 85"/>
          <p:cNvGrpSpPr/>
          <p:nvPr/>
        </p:nvGrpSpPr>
        <p:grpSpPr>
          <a:xfrm>
            <a:off x="5380099" y="1480320"/>
            <a:ext cx="2181067" cy="1441656"/>
            <a:chOff x="5336544" y="1584495"/>
            <a:chExt cx="2181067" cy="1441656"/>
          </a:xfrm>
        </p:grpSpPr>
        <p:pic>
          <p:nvPicPr>
            <p:cNvPr id="2050" name="Picture 2" descr="C:\Users\Jirka\projects\import\presentations\main\images\gaussian2_yellow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36544" y="1584495"/>
              <a:ext cx="2181067" cy="1441656"/>
            </a:xfrm>
            <a:prstGeom prst="rect">
              <a:avLst/>
            </a:prstGeom>
            <a:noFill/>
          </p:spPr>
        </p:pic>
        <p:cxnSp>
          <p:nvCxnSpPr>
            <p:cNvPr id="83" name="Přímá spojovací čára 82"/>
            <p:cNvCxnSpPr>
              <a:endCxn id="2050" idx="2"/>
            </p:cNvCxnSpPr>
            <p:nvPr/>
          </p:nvCxnSpPr>
          <p:spPr>
            <a:xfrm flipH="1">
              <a:off x="6427078" y="1661280"/>
              <a:ext cx="4167" cy="1364871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bdélník 49"/>
          <p:cNvSpPr/>
          <p:nvPr/>
        </p:nvSpPr>
        <p:spPr>
          <a:xfrm>
            <a:off x="3255798" y="4666878"/>
            <a:ext cx="2609335" cy="33613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2" name="Přímá spojovací čára 51"/>
          <p:cNvCxnSpPr/>
          <p:nvPr/>
        </p:nvCxnSpPr>
        <p:spPr>
          <a:xfrm flipV="1">
            <a:off x="3682702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ovací čára 52"/>
          <p:cNvCxnSpPr/>
          <p:nvPr/>
        </p:nvCxnSpPr>
        <p:spPr>
          <a:xfrm flipV="1">
            <a:off x="4125760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čára 53"/>
          <p:cNvCxnSpPr/>
          <p:nvPr/>
        </p:nvCxnSpPr>
        <p:spPr>
          <a:xfrm flipV="1">
            <a:off x="4568818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ovací čára 54"/>
          <p:cNvCxnSpPr/>
          <p:nvPr/>
        </p:nvCxnSpPr>
        <p:spPr>
          <a:xfrm flipV="1">
            <a:off x="5011876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ovací čára 55"/>
          <p:cNvCxnSpPr/>
          <p:nvPr/>
        </p:nvCxnSpPr>
        <p:spPr>
          <a:xfrm flipV="1">
            <a:off x="5454934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bdélník 56"/>
          <p:cNvSpPr/>
          <p:nvPr/>
        </p:nvSpPr>
        <p:spPr>
          <a:xfrm>
            <a:off x="4135027" y="4679052"/>
            <a:ext cx="414825" cy="312233"/>
          </a:xfrm>
          <a:prstGeom prst="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118" name="Přímá spojovací šipka 117"/>
          <p:cNvCxnSpPr/>
          <p:nvPr/>
        </p:nvCxnSpPr>
        <p:spPr>
          <a:xfrm flipH="1" flipV="1">
            <a:off x="3325118" y="4720137"/>
            <a:ext cx="266370" cy="211776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ovací šipka 118"/>
          <p:cNvCxnSpPr/>
          <p:nvPr/>
        </p:nvCxnSpPr>
        <p:spPr>
          <a:xfrm flipH="1" flipV="1">
            <a:off x="3842156" y="4706902"/>
            <a:ext cx="113858" cy="24523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ovací šipka 119"/>
          <p:cNvCxnSpPr/>
          <p:nvPr/>
        </p:nvCxnSpPr>
        <p:spPr>
          <a:xfrm flipH="1" flipV="1">
            <a:off x="4647993" y="4755774"/>
            <a:ext cx="290383" cy="14673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Přímá spojovací šipka 120"/>
          <p:cNvCxnSpPr/>
          <p:nvPr/>
        </p:nvCxnSpPr>
        <p:spPr>
          <a:xfrm flipH="1" flipV="1">
            <a:off x="5550727" y="4713079"/>
            <a:ext cx="199215" cy="21624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Přímá spojovací šipka 121"/>
          <p:cNvCxnSpPr/>
          <p:nvPr/>
        </p:nvCxnSpPr>
        <p:spPr>
          <a:xfrm flipV="1">
            <a:off x="5061944" y="4771487"/>
            <a:ext cx="339811" cy="1427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ovací šipka 122"/>
          <p:cNvCxnSpPr/>
          <p:nvPr/>
        </p:nvCxnSpPr>
        <p:spPr>
          <a:xfrm flipV="1">
            <a:off x="4196972" y="4805685"/>
            <a:ext cx="327455" cy="762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ovéPole 57"/>
          <p:cNvSpPr txBox="1"/>
          <p:nvPr/>
        </p:nvSpPr>
        <p:spPr>
          <a:xfrm>
            <a:off x="211015" y="1484261"/>
            <a:ext cx="968535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E-step</a:t>
            </a:r>
            <a:endParaRPr lang="cs-CZ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211015" y="1926392"/>
            <a:ext cx="101021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M-step</a:t>
            </a:r>
            <a:endParaRPr lang="cs-CZ" sz="2000" b="1" dirty="0" smtClean="0">
              <a:solidFill>
                <a:schemeClr val="bg1"/>
              </a:solidFill>
            </a:endParaRPr>
          </a:p>
        </p:txBody>
      </p:sp>
      <p:cxnSp>
        <p:nvCxnSpPr>
          <p:cNvPr id="41" name="Přímá spojovací čára 40"/>
          <p:cNvCxnSpPr/>
          <p:nvPr/>
        </p:nvCxnSpPr>
        <p:spPr>
          <a:xfrm>
            <a:off x="6507424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Volný tvar 43"/>
          <p:cNvSpPr/>
          <p:nvPr/>
        </p:nvSpPr>
        <p:spPr>
          <a:xfrm flipH="1">
            <a:off x="5265819" y="2951846"/>
            <a:ext cx="1251285" cy="790073"/>
          </a:xfrm>
          <a:custGeom>
            <a:avLst/>
            <a:gdLst>
              <a:gd name="connsiteX0" fmla="*/ 1417320 w 1417320"/>
              <a:gd name="connsiteY0" fmla="*/ 716280 h 716280"/>
              <a:gd name="connsiteX1" fmla="*/ 251460 w 1417320"/>
              <a:gd name="connsiteY1" fmla="*/ 403860 h 716280"/>
              <a:gd name="connsiteX2" fmla="*/ 0 w 1417320"/>
              <a:gd name="connsiteY2" fmla="*/ 0 h 716280"/>
              <a:gd name="connsiteX0" fmla="*/ 1417320 w 1417320"/>
              <a:gd name="connsiteY0" fmla="*/ 716280 h 716280"/>
              <a:gd name="connsiteX1" fmla="*/ 449580 w 1417320"/>
              <a:gd name="connsiteY1" fmla="*/ 411480 h 716280"/>
              <a:gd name="connsiteX2" fmla="*/ 0 w 1417320"/>
              <a:gd name="connsiteY2" fmla="*/ 0 h 716280"/>
              <a:gd name="connsiteX0" fmla="*/ 1341120 w 1341120"/>
              <a:gd name="connsiteY0" fmla="*/ 708660 h 708660"/>
              <a:gd name="connsiteX1" fmla="*/ 373380 w 1341120"/>
              <a:gd name="connsiteY1" fmla="*/ 403860 h 708660"/>
              <a:gd name="connsiteX2" fmla="*/ 0 w 1341120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1120" h="708660">
                <a:moveTo>
                  <a:pt x="1341120" y="708660"/>
                </a:moveTo>
                <a:lnTo>
                  <a:pt x="373380" y="403860"/>
                </a:lnTo>
                <a:lnTo>
                  <a:pt x="0" y="0"/>
                </a:lnTo>
              </a:path>
            </a:pathLst>
          </a:custGeom>
          <a:ln>
            <a:solidFill>
              <a:srgbClr val="F7941E"/>
            </a:solidFill>
            <a:prstDash val="sysDash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5" name="Přímá spojovací šipka 44"/>
          <p:cNvCxnSpPr/>
          <p:nvPr/>
        </p:nvCxnSpPr>
        <p:spPr>
          <a:xfrm flipV="1">
            <a:off x="4547937" y="3745930"/>
            <a:ext cx="705852" cy="16443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čára 41"/>
          <p:cNvCxnSpPr/>
          <p:nvPr/>
        </p:nvCxnSpPr>
        <p:spPr>
          <a:xfrm>
            <a:off x="4138905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čára 42"/>
          <p:cNvCxnSpPr/>
          <p:nvPr/>
        </p:nvCxnSpPr>
        <p:spPr>
          <a:xfrm>
            <a:off x="3603647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ovéPole 48"/>
          <p:cNvSpPr txBox="1"/>
          <p:nvPr/>
        </p:nvSpPr>
        <p:spPr>
          <a:xfrm>
            <a:off x="0" y="4384098"/>
            <a:ext cx="307007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7941E"/>
                </a:solidFill>
              </a:rPr>
              <a:t>Input: </a:t>
            </a:r>
            <a:r>
              <a:rPr lang="en-US" b="1" dirty="0" smtClean="0">
                <a:solidFill>
                  <a:schemeClr val="bg1"/>
                </a:solidFill>
              </a:rPr>
              <a:t>a batch of particles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25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délník 48"/>
          <p:cNvSpPr/>
          <p:nvPr/>
        </p:nvSpPr>
        <p:spPr>
          <a:xfrm>
            <a:off x="0" y="4383741"/>
            <a:ext cx="9144000" cy="7597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Stepwise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Expectation-Maximization 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394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                              </a:t>
            </a:r>
            <a:r>
              <a:rPr lang="en-US" sz="2400" i="1" dirty="0" smtClean="0">
                <a:solidFill>
                  <a:schemeClr val="bg1"/>
                </a:solidFill>
              </a:rPr>
              <a:t>[</a:t>
            </a:r>
            <a:r>
              <a:rPr lang="en-US" sz="2000" i="1" dirty="0" err="1" smtClean="0">
                <a:solidFill>
                  <a:schemeClr val="bg1"/>
                </a:solidFill>
              </a:rPr>
              <a:t>Liang&amp;Klein</a:t>
            </a:r>
            <a:r>
              <a:rPr lang="en-US" sz="2400" i="1" dirty="0" smtClean="0">
                <a:solidFill>
                  <a:schemeClr val="bg1"/>
                </a:solidFill>
              </a:rPr>
              <a:t> 2009]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2" name="Oblouk 11"/>
          <p:cNvSpPr/>
          <p:nvPr/>
        </p:nvSpPr>
        <p:spPr>
          <a:xfrm>
            <a:off x="3810004" y="3166581"/>
            <a:ext cx="1468120" cy="1468120"/>
          </a:xfrm>
          <a:prstGeom prst="arc">
            <a:avLst>
              <a:gd name="adj1" fmla="val 10527055"/>
              <a:gd name="adj2" fmla="val 160648"/>
            </a:avLst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854" y="3932235"/>
            <a:ext cx="6040438" cy="450850"/>
          </a:xfrm>
          <a:prstGeom prst="rect">
            <a:avLst/>
          </a:prstGeom>
          <a:noFill/>
        </p:spPr>
      </p:pic>
      <p:cxnSp>
        <p:nvCxnSpPr>
          <p:cNvPr id="11" name="Přímá spojovací čára 10"/>
          <p:cNvCxnSpPr/>
          <p:nvPr/>
        </p:nvCxnSpPr>
        <p:spPr>
          <a:xfrm flipH="1">
            <a:off x="1587854" y="3925885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H="1">
            <a:off x="1587854" y="2936777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1363307" y="29594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6" name="Picture 4" descr="C:\Users\Jirka\projects\import\presentations\main\images\p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5429" y="3056633"/>
            <a:ext cx="195263" cy="158750"/>
          </a:xfrm>
          <a:prstGeom prst="rect">
            <a:avLst/>
          </a:prstGeom>
          <a:noFill/>
        </p:spPr>
      </p:pic>
      <p:cxnSp>
        <p:nvCxnSpPr>
          <p:cNvPr id="17" name="Přímá spojovací čára 16"/>
          <p:cNvCxnSpPr/>
          <p:nvPr/>
        </p:nvCxnSpPr>
        <p:spPr>
          <a:xfrm>
            <a:off x="4551028" y="3827950"/>
            <a:ext cx="0" cy="19136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" name="Skupina 84"/>
          <p:cNvGrpSpPr/>
          <p:nvPr/>
        </p:nvGrpSpPr>
        <p:grpSpPr>
          <a:xfrm>
            <a:off x="2075321" y="1989871"/>
            <a:ext cx="3149986" cy="942323"/>
            <a:chOff x="1701221" y="2094046"/>
            <a:chExt cx="3149986" cy="942323"/>
          </a:xfrm>
        </p:grpSpPr>
        <p:pic>
          <p:nvPicPr>
            <p:cNvPr id="2051" name="Picture 3" descr="C:\Users\Jirka\projects\import\presentations\main\images\gaussian_yellow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01221" y="2094046"/>
              <a:ext cx="3149986" cy="935994"/>
            </a:xfrm>
            <a:prstGeom prst="rect">
              <a:avLst/>
            </a:prstGeom>
            <a:noFill/>
          </p:spPr>
        </p:pic>
        <p:cxnSp>
          <p:nvCxnSpPr>
            <p:cNvPr id="79" name="Přímá spojovací čára 78"/>
            <p:cNvCxnSpPr/>
            <p:nvPr/>
          </p:nvCxnSpPr>
          <p:spPr>
            <a:xfrm>
              <a:off x="3185474" y="2149890"/>
              <a:ext cx="0" cy="886479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Skupina 85"/>
          <p:cNvGrpSpPr/>
          <p:nvPr/>
        </p:nvGrpSpPr>
        <p:grpSpPr>
          <a:xfrm>
            <a:off x="5348349" y="1480320"/>
            <a:ext cx="2181067" cy="1441656"/>
            <a:chOff x="5336544" y="1584495"/>
            <a:chExt cx="2181067" cy="1441656"/>
          </a:xfrm>
        </p:grpSpPr>
        <p:pic>
          <p:nvPicPr>
            <p:cNvPr id="2050" name="Picture 2" descr="C:\Users\Jirka\projects\import\presentations\main\images\gaussian2_yellow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36544" y="1584495"/>
              <a:ext cx="2181067" cy="1441656"/>
            </a:xfrm>
            <a:prstGeom prst="rect">
              <a:avLst/>
            </a:prstGeom>
            <a:noFill/>
          </p:spPr>
        </p:pic>
        <p:cxnSp>
          <p:nvCxnSpPr>
            <p:cNvPr id="83" name="Přímá spojovací čára 82"/>
            <p:cNvCxnSpPr>
              <a:endCxn id="2050" idx="2"/>
            </p:cNvCxnSpPr>
            <p:nvPr/>
          </p:nvCxnSpPr>
          <p:spPr>
            <a:xfrm flipH="1">
              <a:off x="6427078" y="1661280"/>
              <a:ext cx="4167" cy="1364871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bdélník 49"/>
          <p:cNvSpPr/>
          <p:nvPr/>
        </p:nvSpPr>
        <p:spPr>
          <a:xfrm>
            <a:off x="3255798" y="4666878"/>
            <a:ext cx="2609335" cy="33613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2" name="Přímá spojovací čára 51"/>
          <p:cNvCxnSpPr/>
          <p:nvPr/>
        </p:nvCxnSpPr>
        <p:spPr>
          <a:xfrm flipV="1">
            <a:off x="3682702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ovací čára 52"/>
          <p:cNvCxnSpPr/>
          <p:nvPr/>
        </p:nvCxnSpPr>
        <p:spPr>
          <a:xfrm flipV="1">
            <a:off x="4125760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čára 53"/>
          <p:cNvCxnSpPr/>
          <p:nvPr/>
        </p:nvCxnSpPr>
        <p:spPr>
          <a:xfrm flipV="1">
            <a:off x="4568818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ovací čára 54"/>
          <p:cNvCxnSpPr/>
          <p:nvPr/>
        </p:nvCxnSpPr>
        <p:spPr>
          <a:xfrm flipV="1">
            <a:off x="5011876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ovací čára 55"/>
          <p:cNvCxnSpPr/>
          <p:nvPr/>
        </p:nvCxnSpPr>
        <p:spPr>
          <a:xfrm flipV="1">
            <a:off x="5454934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bdélník 56"/>
          <p:cNvSpPr/>
          <p:nvPr/>
        </p:nvSpPr>
        <p:spPr>
          <a:xfrm>
            <a:off x="4573177" y="4679052"/>
            <a:ext cx="414825" cy="312233"/>
          </a:xfrm>
          <a:prstGeom prst="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118" name="Přímá spojovací šipka 117"/>
          <p:cNvCxnSpPr/>
          <p:nvPr/>
        </p:nvCxnSpPr>
        <p:spPr>
          <a:xfrm flipH="1" flipV="1">
            <a:off x="3325118" y="4720137"/>
            <a:ext cx="266370" cy="211776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ovací šipka 118"/>
          <p:cNvCxnSpPr/>
          <p:nvPr/>
        </p:nvCxnSpPr>
        <p:spPr>
          <a:xfrm flipH="1" flipV="1">
            <a:off x="3842156" y="4706902"/>
            <a:ext cx="113858" cy="24523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ovací šipka 119"/>
          <p:cNvCxnSpPr/>
          <p:nvPr/>
        </p:nvCxnSpPr>
        <p:spPr>
          <a:xfrm flipH="1" flipV="1">
            <a:off x="4647993" y="4755774"/>
            <a:ext cx="290383" cy="14673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Přímá spojovací šipka 120"/>
          <p:cNvCxnSpPr/>
          <p:nvPr/>
        </p:nvCxnSpPr>
        <p:spPr>
          <a:xfrm flipH="1" flipV="1">
            <a:off x="5550727" y="4713079"/>
            <a:ext cx="199215" cy="21624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Přímá spojovací šipka 121"/>
          <p:cNvCxnSpPr/>
          <p:nvPr/>
        </p:nvCxnSpPr>
        <p:spPr>
          <a:xfrm flipV="1">
            <a:off x="5061944" y="4771487"/>
            <a:ext cx="339811" cy="1427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ovací šipka 122"/>
          <p:cNvCxnSpPr/>
          <p:nvPr/>
        </p:nvCxnSpPr>
        <p:spPr>
          <a:xfrm flipV="1">
            <a:off x="4196972" y="4805685"/>
            <a:ext cx="327455" cy="762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ovéPole 57"/>
          <p:cNvSpPr txBox="1"/>
          <p:nvPr/>
        </p:nvSpPr>
        <p:spPr>
          <a:xfrm>
            <a:off x="211015" y="1484261"/>
            <a:ext cx="968535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E-step</a:t>
            </a:r>
            <a:endParaRPr lang="cs-CZ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211015" y="1926392"/>
            <a:ext cx="101021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M-step</a:t>
            </a:r>
            <a:endParaRPr lang="cs-CZ" sz="2000" b="1" dirty="0" smtClean="0">
              <a:solidFill>
                <a:schemeClr val="bg1"/>
              </a:solidFill>
            </a:endParaRPr>
          </a:p>
        </p:txBody>
      </p:sp>
      <p:cxnSp>
        <p:nvCxnSpPr>
          <p:cNvPr id="41" name="Přímá spojovací čára 40"/>
          <p:cNvCxnSpPr/>
          <p:nvPr/>
        </p:nvCxnSpPr>
        <p:spPr>
          <a:xfrm>
            <a:off x="6507424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čára 41"/>
          <p:cNvCxnSpPr/>
          <p:nvPr/>
        </p:nvCxnSpPr>
        <p:spPr>
          <a:xfrm>
            <a:off x="4138905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čára 42"/>
          <p:cNvCxnSpPr/>
          <p:nvPr/>
        </p:nvCxnSpPr>
        <p:spPr>
          <a:xfrm>
            <a:off x="3603647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ovací čára 45"/>
          <p:cNvCxnSpPr/>
          <p:nvPr/>
        </p:nvCxnSpPr>
        <p:spPr>
          <a:xfrm>
            <a:off x="3215585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Volný tvar 46"/>
          <p:cNvSpPr/>
          <p:nvPr/>
        </p:nvSpPr>
        <p:spPr>
          <a:xfrm>
            <a:off x="3217890" y="2938516"/>
            <a:ext cx="673073" cy="643483"/>
          </a:xfrm>
          <a:custGeom>
            <a:avLst/>
            <a:gdLst>
              <a:gd name="connsiteX0" fmla="*/ 1417320 w 1417320"/>
              <a:gd name="connsiteY0" fmla="*/ 716280 h 716280"/>
              <a:gd name="connsiteX1" fmla="*/ 251460 w 1417320"/>
              <a:gd name="connsiteY1" fmla="*/ 403860 h 716280"/>
              <a:gd name="connsiteX2" fmla="*/ 0 w 1417320"/>
              <a:gd name="connsiteY2" fmla="*/ 0 h 716280"/>
              <a:gd name="connsiteX0" fmla="*/ 1417320 w 1417320"/>
              <a:gd name="connsiteY0" fmla="*/ 716280 h 716280"/>
              <a:gd name="connsiteX1" fmla="*/ 449580 w 1417320"/>
              <a:gd name="connsiteY1" fmla="*/ 411480 h 716280"/>
              <a:gd name="connsiteX2" fmla="*/ 0 w 1417320"/>
              <a:gd name="connsiteY2" fmla="*/ 0 h 716280"/>
              <a:gd name="connsiteX0" fmla="*/ 1341120 w 1341120"/>
              <a:gd name="connsiteY0" fmla="*/ 708660 h 708660"/>
              <a:gd name="connsiteX1" fmla="*/ 373380 w 1341120"/>
              <a:gd name="connsiteY1" fmla="*/ 403860 h 708660"/>
              <a:gd name="connsiteX2" fmla="*/ 0 w 1341120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1120" h="708660">
                <a:moveTo>
                  <a:pt x="1341120" y="708660"/>
                </a:moveTo>
                <a:lnTo>
                  <a:pt x="373380" y="403860"/>
                </a:lnTo>
                <a:lnTo>
                  <a:pt x="0" y="0"/>
                </a:lnTo>
              </a:path>
            </a:pathLst>
          </a:custGeom>
          <a:ln>
            <a:solidFill>
              <a:srgbClr val="F7941E"/>
            </a:solidFill>
            <a:prstDash val="sysDash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8" name="Přímá spojovací šipka 47"/>
          <p:cNvCxnSpPr/>
          <p:nvPr/>
        </p:nvCxnSpPr>
        <p:spPr>
          <a:xfrm flipH="1" flipV="1">
            <a:off x="3897729" y="3579529"/>
            <a:ext cx="655221" cy="331084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ovéPole 50"/>
          <p:cNvSpPr txBox="1"/>
          <p:nvPr/>
        </p:nvSpPr>
        <p:spPr>
          <a:xfrm>
            <a:off x="0" y="4384098"/>
            <a:ext cx="307007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7941E"/>
                </a:solidFill>
              </a:rPr>
              <a:t>Input: </a:t>
            </a:r>
            <a:r>
              <a:rPr lang="en-US" b="1" dirty="0" smtClean="0">
                <a:solidFill>
                  <a:schemeClr val="bg1"/>
                </a:solidFill>
              </a:rPr>
              <a:t>a batch of particles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25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bdélník 50"/>
          <p:cNvSpPr/>
          <p:nvPr/>
        </p:nvSpPr>
        <p:spPr>
          <a:xfrm>
            <a:off x="0" y="4383741"/>
            <a:ext cx="9144000" cy="7597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Stepwise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Expectation-Maximization 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394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                              </a:t>
            </a:r>
            <a:r>
              <a:rPr lang="en-US" sz="2400" i="1" dirty="0" smtClean="0">
                <a:solidFill>
                  <a:schemeClr val="bg1"/>
                </a:solidFill>
              </a:rPr>
              <a:t>[</a:t>
            </a:r>
            <a:r>
              <a:rPr lang="en-US" sz="2000" i="1" dirty="0" err="1" smtClean="0">
                <a:solidFill>
                  <a:schemeClr val="bg1"/>
                </a:solidFill>
              </a:rPr>
              <a:t>Liang&amp;Klein</a:t>
            </a:r>
            <a:r>
              <a:rPr lang="en-US" sz="2400" i="1" dirty="0" smtClean="0">
                <a:solidFill>
                  <a:schemeClr val="bg1"/>
                </a:solidFill>
              </a:rPr>
              <a:t> 2009]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2" name="Oblouk 11"/>
          <p:cNvSpPr/>
          <p:nvPr/>
        </p:nvSpPr>
        <p:spPr>
          <a:xfrm>
            <a:off x="3810004" y="3166581"/>
            <a:ext cx="1468120" cy="1468120"/>
          </a:xfrm>
          <a:prstGeom prst="arc">
            <a:avLst>
              <a:gd name="adj1" fmla="val 10527055"/>
              <a:gd name="adj2" fmla="val 160648"/>
            </a:avLst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854" y="3932235"/>
            <a:ext cx="6040438" cy="450850"/>
          </a:xfrm>
          <a:prstGeom prst="rect">
            <a:avLst/>
          </a:prstGeom>
          <a:noFill/>
        </p:spPr>
      </p:pic>
      <p:cxnSp>
        <p:nvCxnSpPr>
          <p:cNvPr id="11" name="Přímá spojovací čára 10"/>
          <p:cNvCxnSpPr/>
          <p:nvPr/>
        </p:nvCxnSpPr>
        <p:spPr>
          <a:xfrm flipH="1">
            <a:off x="1587854" y="3925885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H="1">
            <a:off x="1587854" y="2936777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1363307" y="29594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6" name="Picture 4" descr="C:\Users\Jirka\projects\import\presentations\main\images\p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5429" y="3056633"/>
            <a:ext cx="195263" cy="158750"/>
          </a:xfrm>
          <a:prstGeom prst="rect">
            <a:avLst/>
          </a:prstGeom>
          <a:noFill/>
        </p:spPr>
      </p:pic>
      <p:cxnSp>
        <p:nvCxnSpPr>
          <p:cNvPr id="17" name="Přímá spojovací čára 16"/>
          <p:cNvCxnSpPr/>
          <p:nvPr/>
        </p:nvCxnSpPr>
        <p:spPr>
          <a:xfrm>
            <a:off x="4551028" y="3827950"/>
            <a:ext cx="0" cy="19136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" name="Skupina 84"/>
          <p:cNvGrpSpPr/>
          <p:nvPr/>
        </p:nvGrpSpPr>
        <p:grpSpPr>
          <a:xfrm>
            <a:off x="2246771" y="1989871"/>
            <a:ext cx="3149986" cy="942323"/>
            <a:chOff x="1701221" y="2094046"/>
            <a:chExt cx="3149986" cy="942323"/>
          </a:xfrm>
        </p:grpSpPr>
        <p:pic>
          <p:nvPicPr>
            <p:cNvPr id="2051" name="Picture 3" descr="C:\Users\Jirka\projects\import\presentations\main\images\gaussian_yellow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01221" y="2094046"/>
              <a:ext cx="3149986" cy="935994"/>
            </a:xfrm>
            <a:prstGeom prst="rect">
              <a:avLst/>
            </a:prstGeom>
            <a:noFill/>
          </p:spPr>
        </p:pic>
        <p:cxnSp>
          <p:nvCxnSpPr>
            <p:cNvPr id="79" name="Přímá spojovací čára 78"/>
            <p:cNvCxnSpPr/>
            <p:nvPr/>
          </p:nvCxnSpPr>
          <p:spPr>
            <a:xfrm>
              <a:off x="3185474" y="2149890"/>
              <a:ext cx="0" cy="886479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Skupina 85"/>
          <p:cNvGrpSpPr/>
          <p:nvPr/>
        </p:nvGrpSpPr>
        <p:grpSpPr>
          <a:xfrm>
            <a:off x="5214999" y="1480320"/>
            <a:ext cx="2181067" cy="1441656"/>
            <a:chOff x="5336544" y="1584495"/>
            <a:chExt cx="2181067" cy="1441656"/>
          </a:xfrm>
        </p:grpSpPr>
        <p:pic>
          <p:nvPicPr>
            <p:cNvPr id="2050" name="Picture 2" descr="C:\Users\Jirka\projects\import\presentations\main\images\gaussian2_yellow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36544" y="1584495"/>
              <a:ext cx="2181067" cy="1441656"/>
            </a:xfrm>
            <a:prstGeom prst="rect">
              <a:avLst/>
            </a:prstGeom>
            <a:noFill/>
          </p:spPr>
        </p:pic>
        <p:cxnSp>
          <p:nvCxnSpPr>
            <p:cNvPr id="83" name="Přímá spojovací čára 82"/>
            <p:cNvCxnSpPr>
              <a:endCxn id="2050" idx="2"/>
            </p:cNvCxnSpPr>
            <p:nvPr/>
          </p:nvCxnSpPr>
          <p:spPr>
            <a:xfrm flipH="1">
              <a:off x="6427078" y="1661280"/>
              <a:ext cx="4167" cy="1364871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bdélník 49"/>
          <p:cNvSpPr/>
          <p:nvPr/>
        </p:nvSpPr>
        <p:spPr>
          <a:xfrm>
            <a:off x="3255798" y="4666878"/>
            <a:ext cx="2609335" cy="33613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2" name="Přímá spojovací čára 51"/>
          <p:cNvCxnSpPr/>
          <p:nvPr/>
        </p:nvCxnSpPr>
        <p:spPr>
          <a:xfrm flipV="1">
            <a:off x="3682702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ovací čára 52"/>
          <p:cNvCxnSpPr/>
          <p:nvPr/>
        </p:nvCxnSpPr>
        <p:spPr>
          <a:xfrm flipV="1">
            <a:off x="4125760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čára 53"/>
          <p:cNvCxnSpPr/>
          <p:nvPr/>
        </p:nvCxnSpPr>
        <p:spPr>
          <a:xfrm flipV="1">
            <a:off x="4568818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ovací čára 54"/>
          <p:cNvCxnSpPr/>
          <p:nvPr/>
        </p:nvCxnSpPr>
        <p:spPr>
          <a:xfrm flipV="1">
            <a:off x="5011876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ovací čára 55"/>
          <p:cNvCxnSpPr/>
          <p:nvPr/>
        </p:nvCxnSpPr>
        <p:spPr>
          <a:xfrm flipV="1">
            <a:off x="5454934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bdélník 56"/>
          <p:cNvSpPr/>
          <p:nvPr/>
        </p:nvSpPr>
        <p:spPr>
          <a:xfrm>
            <a:off x="5024027" y="4679052"/>
            <a:ext cx="414825" cy="312233"/>
          </a:xfrm>
          <a:prstGeom prst="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118" name="Přímá spojovací šipka 117"/>
          <p:cNvCxnSpPr/>
          <p:nvPr/>
        </p:nvCxnSpPr>
        <p:spPr>
          <a:xfrm flipH="1" flipV="1">
            <a:off x="3325118" y="4720137"/>
            <a:ext cx="266370" cy="211776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ovací šipka 118"/>
          <p:cNvCxnSpPr/>
          <p:nvPr/>
        </p:nvCxnSpPr>
        <p:spPr>
          <a:xfrm flipH="1" flipV="1">
            <a:off x="3842156" y="4706902"/>
            <a:ext cx="113858" cy="24523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ovací šipka 119"/>
          <p:cNvCxnSpPr/>
          <p:nvPr/>
        </p:nvCxnSpPr>
        <p:spPr>
          <a:xfrm flipH="1" flipV="1">
            <a:off x="4647993" y="4755774"/>
            <a:ext cx="290383" cy="14673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Přímá spojovací šipka 120"/>
          <p:cNvCxnSpPr/>
          <p:nvPr/>
        </p:nvCxnSpPr>
        <p:spPr>
          <a:xfrm flipH="1" flipV="1">
            <a:off x="5550727" y="4713079"/>
            <a:ext cx="199215" cy="21624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Přímá spojovací šipka 121"/>
          <p:cNvCxnSpPr/>
          <p:nvPr/>
        </p:nvCxnSpPr>
        <p:spPr>
          <a:xfrm flipV="1">
            <a:off x="5061944" y="4771487"/>
            <a:ext cx="339811" cy="1427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ovací šipka 122"/>
          <p:cNvCxnSpPr/>
          <p:nvPr/>
        </p:nvCxnSpPr>
        <p:spPr>
          <a:xfrm flipV="1">
            <a:off x="4196972" y="4805685"/>
            <a:ext cx="327455" cy="762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ovéPole 57"/>
          <p:cNvSpPr txBox="1"/>
          <p:nvPr/>
        </p:nvSpPr>
        <p:spPr>
          <a:xfrm>
            <a:off x="211015" y="1484261"/>
            <a:ext cx="968535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E-step</a:t>
            </a:r>
            <a:endParaRPr lang="cs-CZ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211015" y="1926392"/>
            <a:ext cx="101021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M-step</a:t>
            </a:r>
            <a:endParaRPr lang="cs-CZ" sz="2000" b="1" dirty="0" smtClean="0">
              <a:solidFill>
                <a:schemeClr val="bg1"/>
              </a:solidFill>
            </a:endParaRPr>
          </a:p>
        </p:txBody>
      </p:sp>
      <p:cxnSp>
        <p:nvCxnSpPr>
          <p:cNvPr id="41" name="Přímá spojovací čára 40"/>
          <p:cNvCxnSpPr/>
          <p:nvPr/>
        </p:nvCxnSpPr>
        <p:spPr>
          <a:xfrm>
            <a:off x="6507424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čára 41"/>
          <p:cNvCxnSpPr/>
          <p:nvPr/>
        </p:nvCxnSpPr>
        <p:spPr>
          <a:xfrm>
            <a:off x="4138905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čára 42"/>
          <p:cNvCxnSpPr/>
          <p:nvPr/>
        </p:nvCxnSpPr>
        <p:spPr>
          <a:xfrm>
            <a:off x="3603647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ovací čára 45"/>
          <p:cNvCxnSpPr/>
          <p:nvPr/>
        </p:nvCxnSpPr>
        <p:spPr>
          <a:xfrm>
            <a:off x="3215585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ovací čára 43"/>
          <p:cNvCxnSpPr/>
          <p:nvPr/>
        </p:nvCxnSpPr>
        <p:spPr>
          <a:xfrm>
            <a:off x="6177348" y="2866849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ovací šipka 44"/>
          <p:cNvCxnSpPr/>
          <p:nvPr/>
        </p:nvCxnSpPr>
        <p:spPr>
          <a:xfrm flipV="1">
            <a:off x="4543425" y="3625614"/>
            <a:ext cx="678280" cy="284999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Volný tvar 48"/>
          <p:cNvSpPr/>
          <p:nvPr/>
        </p:nvSpPr>
        <p:spPr>
          <a:xfrm flipH="1">
            <a:off x="5225715" y="2958113"/>
            <a:ext cx="951245" cy="667501"/>
          </a:xfrm>
          <a:custGeom>
            <a:avLst/>
            <a:gdLst>
              <a:gd name="connsiteX0" fmla="*/ 1417320 w 1417320"/>
              <a:gd name="connsiteY0" fmla="*/ 716280 h 716280"/>
              <a:gd name="connsiteX1" fmla="*/ 251460 w 1417320"/>
              <a:gd name="connsiteY1" fmla="*/ 403860 h 716280"/>
              <a:gd name="connsiteX2" fmla="*/ 0 w 1417320"/>
              <a:gd name="connsiteY2" fmla="*/ 0 h 716280"/>
              <a:gd name="connsiteX0" fmla="*/ 1417320 w 1417320"/>
              <a:gd name="connsiteY0" fmla="*/ 716280 h 716280"/>
              <a:gd name="connsiteX1" fmla="*/ 449580 w 1417320"/>
              <a:gd name="connsiteY1" fmla="*/ 411480 h 716280"/>
              <a:gd name="connsiteX2" fmla="*/ 0 w 1417320"/>
              <a:gd name="connsiteY2" fmla="*/ 0 h 716280"/>
              <a:gd name="connsiteX0" fmla="*/ 1341120 w 1341120"/>
              <a:gd name="connsiteY0" fmla="*/ 708660 h 708660"/>
              <a:gd name="connsiteX1" fmla="*/ 373380 w 1341120"/>
              <a:gd name="connsiteY1" fmla="*/ 403860 h 708660"/>
              <a:gd name="connsiteX2" fmla="*/ 0 w 1341120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1120" h="708660">
                <a:moveTo>
                  <a:pt x="1341120" y="708660"/>
                </a:moveTo>
                <a:lnTo>
                  <a:pt x="373380" y="403860"/>
                </a:lnTo>
                <a:lnTo>
                  <a:pt x="0" y="0"/>
                </a:lnTo>
              </a:path>
            </a:pathLst>
          </a:custGeom>
          <a:ln>
            <a:solidFill>
              <a:srgbClr val="F7941E"/>
            </a:solidFill>
            <a:prstDash val="sysDash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TextovéPole 59"/>
          <p:cNvSpPr txBox="1"/>
          <p:nvPr/>
        </p:nvSpPr>
        <p:spPr>
          <a:xfrm>
            <a:off x="0" y="4384098"/>
            <a:ext cx="307007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7941E"/>
                </a:solidFill>
              </a:rPr>
              <a:t>Input: </a:t>
            </a:r>
            <a:r>
              <a:rPr lang="en-US" b="1" dirty="0" smtClean="0">
                <a:solidFill>
                  <a:schemeClr val="bg1"/>
                </a:solidFill>
              </a:rPr>
              <a:t>a batch of particles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25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Stepwise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Expectation-Maximization 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394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                              </a:t>
            </a:r>
            <a:r>
              <a:rPr lang="en-US" sz="2400" i="1" dirty="0" smtClean="0">
                <a:solidFill>
                  <a:schemeClr val="bg1"/>
                </a:solidFill>
              </a:rPr>
              <a:t>[</a:t>
            </a:r>
            <a:r>
              <a:rPr lang="en-US" sz="2000" i="1" dirty="0" err="1" smtClean="0">
                <a:solidFill>
                  <a:schemeClr val="bg1"/>
                </a:solidFill>
              </a:rPr>
              <a:t>Liang&amp;Klein</a:t>
            </a:r>
            <a:r>
              <a:rPr lang="en-US" sz="2400" i="1" dirty="0" smtClean="0">
                <a:solidFill>
                  <a:schemeClr val="bg1"/>
                </a:solidFill>
              </a:rPr>
              <a:t> 2009]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64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  <p:sp>
        <p:nvSpPr>
          <p:cNvPr id="38" name="Obdélník 37"/>
          <p:cNvSpPr/>
          <p:nvPr/>
        </p:nvSpPr>
        <p:spPr>
          <a:xfrm>
            <a:off x="0" y="4383741"/>
            <a:ext cx="9144000" cy="7597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0" y="4384098"/>
            <a:ext cx="307007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7941E"/>
                </a:solidFill>
              </a:rPr>
              <a:t>Input: </a:t>
            </a:r>
            <a:r>
              <a:rPr lang="en-US" b="1" dirty="0" smtClean="0">
                <a:solidFill>
                  <a:schemeClr val="bg1"/>
                </a:solidFill>
              </a:rPr>
              <a:t>a batch of particles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2" name="Oblouk 11"/>
          <p:cNvSpPr/>
          <p:nvPr/>
        </p:nvSpPr>
        <p:spPr>
          <a:xfrm>
            <a:off x="3810004" y="3166581"/>
            <a:ext cx="1468120" cy="1468120"/>
          </a:xfrm>
          <a:prstGeom prst="arc">
            <a:avLst>
              <a:gd name="adj1" fmla="val 10527055"/>
              <a:gd name="adj2" fmla="val 160648"/>
            </a:avLst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854" y="3932235"/>
            <a:ext cx="6040438" cy="450850"/>
          </a:xfrm>
          <a:prstGeom prst="rect">
            <a:avLst/>
          </a:prstGeom>
          <a:noFill/>
        </p:spPr>
      </p:pic>
      <p:cxnSp>
        <p:nvCxnSpPr>
          <p:cNvPr id="11" name="Přímá spojovací čára 10"/>
          <p:cNvCxnSpPr/>
          <p:nvPr/>
        </p:nvCxnSpPr>
        <p:spPr>
          <a:xfrm flipH="1">
            <a:off x="1587854" y="3925885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H="1">
            <a:off x="1587854" y="2936777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1363307" y="29594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6" name="Picture 4" descr="C:\Users\Jirka\projects\import\presentations\main\images\p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5429" y="3056633"/>
            <a:ext cx="195263" cy="158750"/>
          </a:xfrm>
          <a:prstGeom prst="rect">
            <a:avLst/>
          </a:prstGeom>
          <a:noFill/>
        </p:spPr>
      </p:pic>
      <p:cxnSp>
        <p:nvCxnSpPr>
          <p:cNvPr id="17" name="Přímá spojovací čára 16"/>
          <p:cNvCxnSpPr/>
          <p:nvPr/>
        </p:nvCxnSpPr>
        <p:spPr>
          <a:xfrm>
            <a:off x="4551028" y="3827950"/>
            <a:ext cx="0" cy="19136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" name="Skupina 84"/>
          <p:cNvGrpSpPr/>
          <p:nvPr/>
        </p:nvGrpSpPr>
        <p:grpSpPr>
          <a:xfrm>
            <a:off x="2424571" y="1989871"/>
            <a:ext cx="3149986" cy="942323"/>
            <a:chOff x="1701221" y="2094046"/>
            <a:chExt cx="3149986" cy="942323"/>
          </a:xfrm>
        </p:grpSpPr>
        <p:pic>
          <p:nvPicPr>
            <p:cNvPr id="2051" name="Picture 3" descr="C:\Users\Jirka\projects\import\presentations\main\images\gaussian_yellow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01221" y="2094046"/>
              <a:ext cx="3149986" cy="935994"/>
            </a:xfrm>
            <a:prstGeom prst="rect">
              <a:avLst/>
            </a:prstGeom>
            <a:noFill/>
          </p:spPr>
        </p:pic>
        <p:cxnSp>
          <p:nvCxnSpPr>
            <p:cNvPr id="79" name="Přímá spojovací čára 78"/>
            <p:cNvCxnSpPr/>
            <p:nvPr/>
          </p:nvCxnSpPr>
          <p:spPr>
            <a:xfrm>
              <a:off x="3185474" y="2149890"/>
              <a:ext cx="0" cy="886479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Skupina 85"/>
          <p:cNvGrpSpPr/>
          <p:nvPr/>
        </p:nvGrpSpPr>
        <p:grpSpPr>
          <a:xfrm>
            <a:off x="5157849" y="1480320"/>
            <a:ext cx="2181067" cy="1441656"/>
            <a:chOff x="5336544" y="1584495"/>
            <a:chExt cx="2181067" cy="1441656"/>
          </a:xfrm>
        </p:grpSpPr>
        <p:pic>
          <p:nvPicPr>
            <p:cNvPr id="2050" name="Picture 2" descr="C:\Users\Jirka\projects\import\presentations\main\images\gaussian2_yellow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36544" y="1584495"/>
              <a:ext cx="2181067" cy="1441656"/>
            </a:xfrm>
            <a:prstGeom prst="rect">
              <a:avLst/>
            </a:prstGeom>
            <a:noFill/>
          </p:spPr>
        </p:pic>
        <p:cxnSp>
          <p:nvCxnSpPr>
            <p:cNvPr id="83" name="Přímá spojovací čára 82"/>
            <p:cNvCxnSpPr>
              <a:endCxn id="2050" idx="2"/>
            </p:cNvCxnSpPr>
            <p:nvPr/>
          </p:nvCxnSpPr>
          <p:spPr>
            <a:xfrm flipH="1">
              <a:off x="6427078" y="1661280"/>
              <a:ext cx="4167" cy="1364871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bdélník 49"/>
          <p:cNvSpPr/>
          <p:nvPr/>
        </p:nvSpPr>
        <p:spPr>
          <a:xfrm>
            <a:off x="3255798" y="4666878"/>
            <a:ext cx="2609335" cy="33613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2" name="Přímá spojovací čára 51"/>
          <p:cNvCxnSpPr/>
          <p:nvPr/>
        </p:nvCxnSpPr>
        <p:spPr>
          <a:xfrm flipV="1">
            <a:off x="3682702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ovací čára 52"/>
          <p:cNvCxnSpPr/>
          <p:nvPr/>
        </p:nvCxnSpPr>
        <p:spPr>
          <a:xfrm flipV="1">
            <a:off x="4125760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čára 53"/>
          <p:cNvCxnSpPr/>
          <p:nvPr/>
        </p:nvCxnSpPr>
        <p:spPr>
          <a:xfrm flipV="1">
            <a:off x="4568818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ovací čára 54"/>
          <p:cNvCxnSpPr/>
          <p:nvPr/>
        </p:nvCxnSpPr>
        <p:spPr>
          <a:xfrm flipV="1">
            <a:off x="5011876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ovací čára 55"/>
          <p:cNvCxnSpPr/>
          <p:nvPr/>
        </p:nvCxnSpPr>
        <p:spPr>
          <a:xfrm flipV="1">
            <a:off x="5454934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bdélník 56"/>
          <p:cNvSpPr/>
          <p:nvPr/>
        </p:nvSpPr>
        <p:spPr>
          <a:xfrm>
            <a:off x="5449477" y="4679052"/>
            <a:ext cx="414825" cy="312233"/>
          </a:xfrm>
          <a:prstGeom prst="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118" name="Přímá spojovací šipka 117"/>
          <p:cNvCxnSpPr/>
          <p:nvPr/>
        </p:nvCxnSpPr>
        <p:spPr>
          <a:xfrm flipH="1" flipV="1">
            <a:off x="3325118" y="4720137"/>
            <a:ext cx="266370" cy="211776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ovací šipka 118"/>
          <p:cNvCxnSpPr/>
          <p:nvPr/>
        </p:nvCxnSpPr>
        <p:spPr>
          <a:xfrm flipH="1" flipV="1">
            <a:off x="3842156" y="4706902"/>
            <a:ext cx="113858" cy="24523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ovací šipka 119"/>
          <p:cNvCxnSpPr/>
          <p:nvPr/>
        </p:nvCxnSpPr>
        <p:spPr>
          <a:xfrm flipH="1" flipV="1">
            <a:off x="4647993" y="4755774"/>
            <a:ext cx="290383" cy="14673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Přímá spojovací šipka 120"/>
          <p:cNvCxnSpPr/>
          <p:nvPr/>
        </p:nvCxnSpPr>
        <p:spPr>
          <a:xfrm flipH="1" flipV="1">
            <a:off x="5550727" y="4713079"/>
            <a:ext cx="199215" cy="21624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Přímá spojovací šipka 121"/>
          <p:cNvCxnSpPr/>
          <p:nvPr/>
        </p:nvCxnSpPr>
        <p:spPr>
          <a:xfrm flipV="1">
            <a:off x="5061944" y="4771487"/>
            <a:ext cx="339811" cy="1427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ovací šipka 122"/>
          <p:cNvCxnSpPr/>
          <p:nvPr/>
        </p:nvCxnSpPr>
        <p:spPr>
          <a:xfrm flipV="1">
            <a:off x="4196972" y="4805685"/>
            <a:ext cx="327455" cy="762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ovéPole 57"/>
          <p:cNvSpPr txBox="1"/>
          <p:nvPr/>
        </p:nvSpPr>
        <p:spPr>
          <a:xfrm>
            <a:off x="211015" y="1484261"/>
            <a:ext cx="968535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E-step</a:t>
            </a:r>
            <a:endParaRPr lang="cs-CZ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211015" y="1926392"/>
            <a:ext cx="101021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M-step</a:t>
            </a:r>
            <a:endParaRPr lang="cs-CZ" sz="2000" b="1" dirty="0" smtClean="0">
              <a:solidFill>
                <a:schemeClr val="bg1"/>
              </a:solidFill>
            </a:endParaRPr>
          </a:p>
        </p:txBody>
      </p:sp>
      <p:cxnSp>
        <p:nvCxnSpPr>
          <p:cNvPr id="41" name="Přímá spojovací čára 40"/>
          <p:cNvCxnSpPr/>
          <p:nvPr/>
        </p:nvCxnSpPr>
        <p:spPr>
          <a:xfrm>
            <a:off x="6507424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čára 41"/>
          <p:cNvCxnSpPr/>
          <p:nvPr/>
        </p:nvCxnSpPr>
        <p:spPr>
          <a:xfrm>
            <a:off x="4138905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čára 42"/>
          <p:cNvCxnSpPr/>
          <p:nvPr/>
        </p:nvCxnSpPr>
        <p:spPr>
          <a:xfrm>
            <a:off x="3603647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ovací čára 45"/>
          <p:cNvCxnSpPr/>
          <p:nvPr/>
        </p:nvCxnSpPr>
        <p:spPr>
          <a:xfrm>
            <a:off x="3215585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ovací čára 43"/>
          <p:cNvCxnSpPr/>
          <p:nvPr/>
        </p:nvCxnSpPr>
        <p:spPr>
          <a:xfrm>
            <a:off x="6177348" y="2866849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ovací čára 46"/>
          <p:cNvCxnSpPr/>
          <p:nvPr/>
        </p:nvCxnSpPr>
        <p:spPr>
          <a:xfrm>
            <a:off x="3853435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ovací šipka 47"/>
          <p:cNvCxnSpPr/>
          <p:nvPr/>
        </p:nvCxnSpPr>
        <p:spPr>
          <a:xfrm flipH="1" flipV="1">
            <a:off x="4045366" y="3365216"/>
            <a:ext cx="498059" cy="540634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Volný tvar 50"/>
          <p:cNvSpPr/>
          <p:nvPr/>
        </p:nvSpPr>
        <p:spPr>
          <a:xfrm>
            <a:off x="3851303" y="2957567"/>
            <a:ext cx="201586" cy="400596"/>
          </a:xfrm>
          <a:custGeom>
            <a:avLst/>
            <a:gdLst>
              <a:gd name="connsiteX0" fmla="*/ 1417320 w 1417320"/>
              <a:gd name="connsiteY0" fmla="*/ 716280 h 716280"/>
              <a:gd name="connsiteX1" fmla="*/ 251460 w 1417320"/>
              <a:gd name="connsiteY1" fmla="*/ 403860 h 716280"/>
              <a:gd name="connsiteX2" fmla="*/ 0 w 1417320"/>
              <a:gd name="connsiteY2" fmla="*/ 0 h 716280"/>
              <a:gd name="connsiteX0" fmla="*/ 1417320 w 1417320"/>
              <a:gd name="connsiteY0" fmla="*/ 716280 h 716280"/>
              <a:gd name="connsiteX1" fmla="*/ 449580 w 1417320"/>
              <a:gd name="connsiteY1" fmla="*/ 411480 h 716280"/>
              <a:gd name="connsiteX2" fmla="*/ 0 w 1417320"/>
              <a:gd name="connsiteY2" fmla="*/ 0 h 716280"/>
              <a:gd name="connsiteX0" fmla="*/ 1341120 w 1341120"/>
              <a:gd name="connsiteY0" fmla="*/ 708660 h 708660"/>
              <a:gd name="connsiteX1" fmla="*/ 373380 w 1341120"/>
              <a:gd name="connsiteY1" fmla="*/ 403860 h 708660"/>
              <a:gd name="connsiteX2" fmla="*/ 0 w 1341120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1120" h="708660">
                <a:moveTo>
                  <a:pt x="1341120" y="708660"/>
                </a:moveTo>
                <a:lnTo>
                  <a:pt x="373380" y="403860"/>
                </a:lnTo>
                <a:lnTo>
                  <a:pt x="0" y="0"/>
                </a:lnTo>
              </a:path>
            </a:pathLst>
          </a:custGeom>
          <a:ln>
            <a:solidFill>
              <a:srgbClr val="F7941E"/>
            </a:solidFill>
            <a:prstDash val="sysDash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525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délník 47"/>
          <p:cNvSpPr/>
          <p:nvPr/>
        </p:nvSpPr>
        <p:spPr>
          <a:xfrm>
            <a:off x="0" y="4383741"/>
            <a:ext cx="9144000" cy="7597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Stepwise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Expectation-Maximization 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394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                              </a:t>
            </a:r>
            <a:r>
              <a:rPr lang="en-US" sz="2400" i="1" dirty="0" smtClean="0">
                <a:solidFill>
                  <a:schemeClr val="bg1"/>
                </a:solidFill>
              </a:rPr>
              <a:t>[</a:t>
            </a:r>
            <a:r>
              <a:rPr lang="en-US" sz="2000" i="1" dirty="0" err="1" smtClean="0">
                <a:solidFill>
                  <a:schemeClr val="bg1"/>
                </a:solidFill>
              </a:rPr>
              <a:t>Liang&amp;Klein</a:t>
            </a:r>
            <a:r>
              <a:rPr lang="en-US" sz="2400" i="1" dirty="0" smtClean="0">
                <a:solidFill>
                  <a:schemeClr val="bg1"/>
                </a:solidFill>
              </a:rPr>
              <a:t> 2009]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2" name="Oblouk 11"/>
          <p:cNvSpPr/>
          <p:nvPr/>
        </p:nvSpPr>
        <p:spPr>
          <a:xfrm>
            <a:off x="3810004" y="3166581"/>
            <a:ext cx="1468120" cy="1468120"/>
          </a:xfrm>
          <a:prstGeom prst="arc">
            <a:avLst>
              <a:gd name="adj1" fmla="val 10527055"/>
              <a:gd name="adj2" fmla="val 160648"/>
            </a:avLst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854" y="3932235"/>
            <a:ext cx="6040438" cy="450850"/>
          </a:xfrm>
          <a:prstGeom prst="rect">
            <a:avLst/>
          </a:prstGeom>
          <a:noFill/>
        </p:spPr>
      </p:pic>
      <p:cxnSp>
        <p:nvCxnSpPr>
          <p:cNvPr id="11" name="Přímá spojovací čára 10"/>
          <p:cNvCxnSpPr/>
          <p:nvPr/>
        </p:nvCxnSpPr>
        <p:spPr>
          <a:xfrm flipH="1">
            <a:off x="1587854" y="3925885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H="1">
            <a:off x="1587854" y="2936777"/>
            <a:ext cx="6040438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1363307" y="29594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6" name="Picture 4" descr="C:\Users\Jirka\projects\import\presentations\main\images\p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5429" y="3056633"/>
            <a:ext cx="195263" cy="158750"/>
          </a:xfrm>
          <a:prstGeom prst="rect">
            <a:avLst/>
          </a:prstGeom>
          <a:noFill/>
        </p:spPr>
      </p:pic>
      <p:cxnSp>
        <p:nvCxnSpPr>
          <p:cNvPr id="17" name="Přímá spojovací čára 16"/>
          <p:cNvCxnSpPr/>
          <p:nvPr/>
        </p:nvCxnSpPr>
        <p:spPr>
          <a:xfrm>
            <a:off x="4551028" y="3827950"/>
            <a:ext cx="0" cy="19136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" name="Skupina 84"/>
          <p:cNvGrpSpPr/>
          <p:nvPr/>
        </p:nvGrpSpPr>
        <p:grpSpPr>
          <a:xfrm>
            <a:off x="2195971" y="1989871"/>
            <a:ext cx="3149986" cy="942323"/>
            <a:chOff x="1701221" y="2094046"/>
            <a:chExt cx="3149986" cy="942323"/>
          </a:xfrm>
        </p:grpSpPr>
        <p:pic>
          <p:nvPicPr>
            <p:cNvPr id="2051" name="Picture 3" descr="C:\Users\Jirka\projects\import\presentations\main\images\gaussian_yellow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01221" y="2094046"/>
              <a:ext cx="3149986" cy="935994"/>
            </a:xfrm>
            <a:prstGeom prst="rect">
              <a:avLst/>
            </a:prstGeom>
            <a:noFill/>
          </p:spPr>
        </p:pic>
        <p:cxnSp>
          <p:nvCxnSpPr>
            <p:cNvPr id="79" name="Přímá spojovací čára 78"/>
            <p:cNvCxnSpPr/>
            <p:nvPr/>
          </p:nvCxnSpPr>
          <p:spPr>
            <a:xfrm>
              <a:off x="3185474" y="2149890"/>
              <a:ext cx="0" cy="886479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Skupina 85"/>
          <p:cNvGrpSpPr/>
          <p:nvPr/>
        </p:nvGrpSpPr>
        <p:grpSpPr>
          <a:xfrm>
            <a:off x="5138799" y="1480320"/>
            <a:ext cx="2181067" cy="1441656"/>
            <a:chOff x="5336544" y="1584495"/>
            <a:chExt cx="2181067" cy="1441656"/>
          </a:xfrm>
        </p:grpSpPr>
        <p:pic>
          <p:nvPicPr>
            <p:cNvPr id="2050" name="Picture 2" descr="C:\Users\Jirka\projects\import\presentations\main\images\gaussian2_yellow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36544" y="1584495"/>
              <a:ext cx="2181067" cy="1441656"/>
            </a:xfrm>
            <a:prstGeom prst="rect">
              <a:avLst/>
            </a:prstGeom>
            <a:noFill/>
          </p:spPr>
        </p:pic>
        <p:cxnSp>
          <p:nvCxnSpPr>
            <p:cNvPr id="83" name="Přímá spojovací čára 82"/>
            <p:cNvCxnSpPr>
              <a:endCxn id="2050" idx="2"/>
            </p:cNvCxnSpPr>
            <p:nvPr/>
          </p:nvCxnSpPr>
          <p:spPr>
            <a:xfrm flipH="1">
              <a:off x="6427078" y="1661280"/>
              <a:ext cx="4167" cy="1364871"/>
            </a:xfrm>
            <a:prstGeom prst="line">
              <a:avLst/>
            </a:prstGeom>
            <a:ln>
              <a:solidFill>
                <a:srgbClr val="FEE91D"/>
              </a:solidFill>
              <a:prstDash val="sysDot"/>
              <a:headEnd type="non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bdélník 49"/>
          <p:cNvSpPr/>
          <p:nvPr/>
        </p:nvSpPr>
        <p:spPr>
          <a:xfrm>
            <a:off x="3255798" y="4666878"/>
            <a:ext cx="2609335" cy="33613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2" name="Přímá spojovací čára 51"/>
          <p:cNvCxnSpPr/>
          <p:nvPr/>
        </p:nvCxnSpPr>
        <p:spPr>
          <a:xfrm flipV="1">
            <a:off x="3682702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ovací čára 52"/>
          <p:cNvCxnSpPr/>
          <p:nvPr/>
        </p:nvCxnSpPr>
        <p:spPr>
          <a:xfrm flipV="1">
            <a:off x="4125760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čára 53"/>
          <p:cNvCxnSpPr/>
          <p:nvPr/>
        </p:nvCxnSpPr>
        <p:spPr>
          <a:xfrm flipV="1">
            <a:off x="4568818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ovací čára 54"/>
          <p:cNvCxnSpPr/>
          <p:nvPr/>
        </p:nvCxnSpPr>
        <p:spPr>
          <a:xfrm flipV="1">
            <a:off x="5011876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ovací čára 55"/>
          <p:cNvCxnSpPr/>
          <p:nvPr/>
        </p:nvCxnSpPr>
        <p:spPr>
          <a:xfrm flipV="1">
            <a:off x="5454934" y="4687819"/>
            <a:ext cx="0" cy="295878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bdélník 56"/>
          <p:cNvSpPr/>
          <p:nvPr/>
        </p:nvSpPr>
        <p:spPr>
          <a:xfrm>
            <a:off x="3252377" y="4679052"/>
            <a:ext cx="414825" cy="312233"/>
          </a:xfrm>
          <a:prstGeom prst="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118" name="Přímá spojovací šipka 117"/>
          <p:cNvCxnSpPr/>
          <p:nvPr/>
        </p:nvCxnSpPr>
        <p:spPr>
          <a:xfrm flipH="1" flipV="1">
            <a:off x="3325118" y="4720137"/>
            <a:ext cx="266370" cy="211776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ovací šipka 118"/>
          <p:cNvCxnSpPr/>
          <p:nvPr/>
        </p:nvCxnSpPr>
        <p:spPr>
          <a:xfrm flipH="1" flipV="1">
            <a:off x="3842156" y="4706902"/>
            <a:ext cx="113858" cy="24523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ovací šipka 119"/>
          <p:cNvCxnSpPr/>
          <p:nvPr/>
        </p:nvCxnSpPr>
        <p:spPr>
          <a:xfrm flipH="1" flipV="1">
            <a:off x="4647993" y="4755774"/>
            <a:ext cx="290383" cy="14673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Přímá spojovací šipka 120"/>
          <p:cNvCxnSpPr/>
          <p:nvPr/>
        </p:nvCxnSpPr>
        <p:spPr>
          <a:xfrm flipH="1" flipV="1">
            <a:off x="5550727" y="4713079"/>
            <a:ext cx="199215" cy="216243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Přímá spojovací šipka 121"/>
          <p:cNvCxnSpPr/>
          <p:nvPr/>
        </p:nvCxnSpPr>
        <p:spPr>
          <a:xfrm flipV="1">
            <a:off x="5061944" y="4771487"/>
            <a:ext cx="339811" cy="1427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ovací šipka 122"/>
          <p:cNvCxnSpPr/>
          <p:nvPr/>
        </p:nvCxnSpPr>
        <p:spPr>
          <a:xfrm flipV="1">
            <a:off x="4196972" y="4805685"/>
            <a:ext cx="327455" cy="762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ovéPole 57"/>
          <p:cNvSpPr txBox="1"/>
          <p:nvPr/>
        </p:nvSpPr>
        <p:spPr>
          <a:xfrm>
            <a:off x="211015" y="1484261"/>
            <a:ext cx="968535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E-step</a:t>
            </a:r>
            <a:endParaRPr lang="cs-CZ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211015" y="1926392"/>
            <a:ext cx="101021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M-step</a:t>
            </a:r>
            <a:endParaRPr lang="cs-CZ" sz="2000" b="1" dirty="0" smtClean="0">
              <a:solidFill>
                <a:schemeClr val="bg1"/>
              </a:solidFill>
            </a:endParaRPr>
          </a:p>
        </p:txBody>
      </p:sp>
      <p:cxnSp>
        <p:nvCxnSpPr>
          <p:cNvPr id="41" name="Přímá spojovací čára 40"/>
          <p:cNvCxnSpPr/>
          <p:nvPr/>
        </p:nvCxnSpPr>
        <p:spPr>
          <a:xfrm>
            <a:off x="6507424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čára 41"/>
          <p:cNvCxnSpPr/>
          <p:nvPr/>
        </p:nvCxnSpPr>
        <p:spPr>
          <a:xfrm>
            <a:off x="4138905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čára 42"/>
          <p:cNvCxnSpPr/>
          <p:nvPr/>
        </p:nvCxnSpPr>
        <p:spPr>
          <a:xfrm>
            <a:off x="3603647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ovací čára 45"/>
          <p:cNvCxnSpPr/>
          <p:nvPr/>
        </p:nvCxnSpPr>
        <p:spPr>
          <a:xfrm>
            <a:off x="3215585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ovací čára 43"/>
          <p:cNvCxnSpPr/>
          <p:nvPr/>
        </p:nvCxnSpPr>
        <p:spPr>
          <a:xfrm>
            <a:off x="6177348" y="2866849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ovací čára 46"/>
          <p:cNvCxnSpPr/>
          <p:nvPr/>
        </p:nvCxnSpPr>
        <p:spPr>
          <a:xfrm>
            <a:off x="3853435" y="2862388"/>
            <a:ext cx="0" cy="132623"/>
          </a:xfrm>
          <a:prstGeom prst="line">
            <a:avLst/>
          </a:prstGeom>
          <a:ln w="50800">
            <a:solidFill>
              <a:srgbClr val="F7941E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Volný tvar 44"/>
          <p:cNvSpPr/>
          <p:nvPr/>
        </p:nvSpPr>
        <p:spPr>
          <a:xfrm>
            <a:off x="3603652" y="2967092"/>
            <a:ext cx="349007" cy="502572"/>
          </a:xfrm>
          <a:custGeom>
            <a:avLst/>
            <a:gdLst>
              <a:gd name="connsiteX0" fmla="*/ 1417320 w 1417320"/>
              <a:gd name="connsiteY0" fmla="*/ 716280 h 716280"/>
              <a:gd name="connsiteX1" fmla="*/ 251460 w 1417320"/>
              <a:gd name="connsiteY1" fmla="*/ 403860 h 716280"/>
              <a:gd name="connsiteX2" fmla="*/ 0 w 1417320"/>
              <a:gd name="connsiteY2" fmla="*/ 0 h 716280"/>
              <a:gd name="connsiteX0" fmla="*/ 1417320 w 1417320"/>
              <a:gd name="connsiteY0" fmla="*/ 716280 h 716280"/>
              <a:gd name="connsiteX1" fmla="*/ 449580 w 1417320"/>
              <a:gd name="connsiteY1" fmla="*/ 411480 h 716280"/>
              <a:gd name="connsiteX2" fmla="*/ 0 w 1417320"/>
              <a:gd name="connsiteY2" fmla="*/ 0 h 716280"/>
              <a:gd name="connsiteX0" fmla="*/ 1341120 w 1341120"/>
              <a:gd name="connsiteY0" fmla="*/ 708660 h 708660"/>
              <a:gd name="connsiteX1" fmla="*/ 373380 w 1341120"/>
              <a:gd name="connsiteY1" fmla="*/ 403860 h 708660"/>
              <a:gd name="connsiteX2" fmla="*/ 0 w 1341120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1120" h="708660">
                <a:moveTo>
                  <a:pt x="1341120" y="708660"/>
                </a:moveTo>
                <a:lnTo>
                  <a:pt x="373380" y="403860"/>
                </a:lnTo>
                <a:lnTo>
                  <a:pt x="0" y="0"/>
                </a:lnTo>
              </a:path>
            </a:pathLst>
          </a:custGeom>
          <a:ln>
            <a:solidFill>
              <a:srgbClr val="F7941E"/>
            </a:solidFill>
            <a:prstDash val="sysDash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9" name="Přímá spojovací šipka 48"/>
          <p:cNvCxnSpPr/>
          <p:nvPr/>
        </p:nvCxnSpPr>
        <p:spPr>
          <a:xfrm flipH="1" flipV="1">
            <a:off x="3959640" y="3455703"/>
            <a:ext cx="591389" cy="470182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ovéPole 50"/>
          <p:cNvSpPr txBox="1"/>
          <p:nvPr/>
        </p:nvSpPr>
        <p:spPr>
          <a:xfrm>
            <a:off x="0" y="4384098"/>
            <a:ext cx="307007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7941E"/>
                </a:solidFill>
              </a:rPr>
              <a:t>Input: </a:t>
            </a:r>
            <a:r>
              <a:rPr lang="en-US" b="1" dirty="0" smtClean="0">
                <a:solidFill>
                  <a:schemeClr val="bg1"/>
                </a:solidFill>
              </a:rPr>
              <a:t>a batch of particles</a:t>
            </a:r>
            <a:endParaRPr lang="cs-CZ" b="1" dirty="0">
              <a:solidFill>
                <a:schemeClr val="bg1"/>
              </a:solidFill>
            </a:endParaRPr>
          </a:p>
        </p:txBody>
      </p:sp>
      <p:cxnSp>
        <p:nvCxnSpPr>
          <p:cNvPr id="62" name="Tvar 61"/>
          <p:cNvCxnSpPr/>
          <p:nvPr/>
        </p:nvCxnSpPr>
        <p:spPr>
          <a:xfrm flipH="1" flipV="1">
            <a:off x="3255798" y="4834946"/>
            <a:ext cx="2608504" cy="223"/>
          </a:xfrm>
          <a:prstGeom prst="bentConnector5">
            <a:avLst>
              <a:gd name="adj1" fmla="val -8764"/>
              <a:gd name="adj2" fmla="val 177978027"/>
              <a:gd name="adj3" fmla="val 108764"/>
            </a:avLst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525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Stepwise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Expectation-Maximization 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394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                              </a:t>
            </a:r>
            <a:r>
              <a:rPr lang="en-US" sz="2400" i="1" dirty="0" smtClean="0">
                <a:solidFill>
                  <a:schemeClr val="bg1"/>
                </a:solidFill>
              </a:rPr>
              <a:t>[</a:t>
            </a:r>
            <a:r>
              <a:rPr lang="en-US" sz="2000" i="1" dirty="0" err="1" smtClean="0">
                <a:solidFill>
                  <a:schemeClr val="bg1"/>
                </a:solidFill>
              </a:rPr>
              <a:t>Liang&amp;Klein</a:t>
            </a:r>
            <a:r>
              <a:rPr lang="en-US" sz="2400" i="1" dirty="0" smtClean="0">
                <a:solidFill>
                  <a:schemeClr val="bg1"/>
                </a:solidFill>
              </a:rPr>
              <a:t> 2009]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</p:txBody>
      </p:sp>
      <p:grpSp>
        <p:nvGrpSpPr>
          <p:cNvPr id="74" name="Skupina 73"/>
          <p:cNvGrpSpPr/>
          <p:nvPr/>
        </p:nvGrpSpPr>
        <p:grpSpPr>
          <a:xfrm>
            <a:off x="2346882" y="2995923"/>
            <a:ext cx="4564906" cy="634784"/>
            <a:chOff x="1849340" y="3075902"/>
            <a:chExt cx="5990296" cy="770661"/>
          </a:xfrm>
        </p:grpSpPr>
        <p:sp>
          <p:nvSpPr>
            <p:cNvPr id="51" name="Obdélník 50"/>
            <p:cNvSpPr/>
            <p:nvPr/>
          </p:nvSpPr>
          <p:spPr>
            <a:xfrm>
              <a:off x="1857184" y="3075902"/>
              <a:ext cx="5982452" cy="77066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58" name="Přímá spojovací čára 57"/>
            <p:cNvCxnSpPr/>
            <p:nvPr/>
          </p:nvCxnSpPr>
          <p:spPr>
            <a:xfrm flipV="1">
              <a:off x="2835951" y="3123914"/>
              <a:ext cx="0" cy="678363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Přímá spojovací čára 58"/>
            <p:cNvCxnSpPr/>
            <p:nvPr/>
          </p:nvCxnSpPr>
          <p:spPr>
            <a:xfrm flipV="1">
              <a:off x="3851755" y="3123914"/>
              <a:ext cx="0" cy="678363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Přímá spojovací čára 59"/>
            <p:cNvCxnSpPr/>
            <p:nvPr/>
          </p:nvCxnSpPr>
          <p:spPr>
            <a:xfrm flipV="1">
              <a:off x="4867560" y="3123914"/>
              <a:ext cx="0" cy="678363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Přímá spojovací čára 60"/>
            <p:cNvCxnSpPr/>
            <p:nvPr/>
          </p:nvCxnSpPr>
          <p:spPr>
            <a:xfrm flipV="1">
              <a:off x="5883364" y="3123914"/>
              <a:ext cx="0" cy="678363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Přímá spojovací čára 61"/>
            <p:cNvCxnSpPr/>
            <p:nvPr/>
          </p:nvCxnSpPr>
          <p:spPr>
            <a:xfrm flipV="1">
              <a:off x="6899168" y="3123914"/>
              <a:ext cx="0" cy="678363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bdélník 62"/>
            <p:cNvSpPr/>
            <p:nvPr/>
          </p:nvSpPr>
          <p:spPr>
            <a:xfrm>
              <a:off x="1849340" y="3103814"/>
              <a:ext cx="951074" cy="715860"/>
            </a:xfrm>
            <a:prstGeom prst="rect">
              <a:avLst/>
            </a:prstGeom>
            <a:solidFill>
              <a:srgbClr val="00B0F0">
                <a:alpha val="67000"/>
              </a:srgb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prstClr val="white"/>
                </a:solidFill>
              </a:endParaRPr>
            </a:p>
          </p:txBody>
        </p:sp>
        <p:cxnSp>
          <p:nvCxnSpPr>
            <p:cNvPr id="64" name="Přímá spojovací šipka 63"/>
            <p:cNvCxnSpPr/>
            <p:nvPr/>
          </p:nvCxnSpPr>
          <p:spPr>
            <a:xfrm flipH="1" flipV="1">
              <a:off x="2016114" y="3198010"/>
              <a:ext cx="610710" cy="485541"/>
            </a:xfrm>
            <a:prstGeom prst="straightConnector1">
              <a:avLst/>
            </a:prstGeom>
            <a:ln>
              <a:solidFill>
                <a:srgbClr val="F7941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ovací šipka 64"/>
            <p:cNvCxnSpPr/>
            <p:nvPr/>
          </p:nvCxnSpPr>
          <p:spPr>
            <a:xfrm flipH="1" flipV="1">
              <a:off x="3201533" y="3167666"/>
              <a:ext cx="261044" cy="562249"/>
            </a:xfrm>
            <a:prstGeom prst="straightConnector1">
              <a:avLst/>
            </a:prstGeom>
            <a:ln>
              <a:solidFill>
                <a:srgbClr val="F7941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Přímá spojovací šipka 65"/>
            <p:cNvCxnSpPr/>
            <p:nvPr/>
          </p:nvCxnSpPr>
          <p:spPr>
            <a:xfrm flipH="1" flipV="1">
              <a:off x="5049085" y="3279715"/>
              <a:ext cx="665764" cy="336412"/>
            </a:xfrm>
            <a:prstGeom prst="straightConnector1">
              <a:avLst/>
            </a:prstGeom>
            <a:ln>
              <a:solidFill>
                <a:srgbClr val="F7941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římá spojovací šipka 66"/>
            <p:cNvCxnSpPr/>
            <p:nvPr/>
          </p:nvCxnSpPr>
          <p:spPr>
            <a:xfrm flipH="1" flipV="1">
              <a:off x="7118794" y="3181828"/>
              <a:ext cx="456743" cy="495783"/>
            </a:xfrm>
            <a:prstGeom prst="straightConnector1">
              <a:avLst/>
            </a:prstGeom>
            <a:ln>
              <a:solidFill>
                <a:srgbClr val="F7941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Přímá spojovací šipka 67"/>
            <p:cNvCxnSpPr/>
            <p:nvPr/>
          </p:nvCxnSpPr>
          <p:spPr>
            <a:xfrm flipV="1">
              <a:off x="5998155" y="3315741"/>
              <a:ext cx="779089" cy="327358"/>
            </a:xfrm>
            <a:prstGeom prst="straightConnector1">
              <a:avLst/>
            </a:prstGeom>
            <a:ln>
              <a:solidFill>
                <a:srgbClr val="F7941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Přímá spojovací šipka 68"/>
            <p:cNvCxnSpPr/>
            <p:nvPr/>
          </p:nvCxnSpPr>
          <p:spPr>
            <a:xfrm flipV="1">
              <a:off x="4015024" y="3394147"/>
              <a:ext cx="750760" cy="174893"/>
            </a:xfrm>
            <a:prstGeom prst="straightConnector1">
              <a:avLst/>
            </a:prstGeom>
            <a:ln>
              <a:solidFill>
                <a:srgbClr val="F7941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Tvar 70"/>
            <p:cNvCxnSpPr/>
            <p:nvPr/>
          </p:nvCxnSpPr>
          <p:spPr>
            <a:xfrm flipH="1" flipV="1">
              <a:off x="1857184" y="3461234"/>
              <a:ext cx="5980547" cy="511"/>
            </a:xfrm>
            <a:prstGeom prst="bentConnector5">
              <a:avLst>
                <a:gd name="adj1" fmla="val -8764"/>
                <a:gd name="adj2" fmla="val 177978027"/>
                <a:gd name="adj3" fmla="val 108764"/>
              </a:avLst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ovéPole 19"/>
          <p:cNvSpPr txBox="1"/>
          <p:nvPr/>
        </p:nvSpPr>
        <p:spPr>
          <a:xfrm>
            <a:off x="322731" y="1835902"/>
            <a:ext cx="4691803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7941E"/>
                </a:solidFill>
              </a:rPr>
              <a:t>Input:   </a:t>
            </a:r>
            <a:r>
              <a:rPr lang="en-US" sz="2400" b="1" dirty="0" smtClean="0">
                <a:solidFill>
                  <a:schemeClr val="bg1"/>
                </a:solidFill>
              </a:rPr>
              <a:t>a batch of particles</a:t>
            </a:r>
            <a:endParaRPr 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25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On-line stepwise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Expectation-Maximization 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394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						 </a:t>
            </a:r>
            <a:r>
              <a:rPr lang="en-US" sz="2400" i="1" dirty="0" smtClean="0">
                <a:solidFill>
                  <a:schemeClr val="bg1"/>
                </a:solidFill>
              </a:rPr>
              <a:t>[</a:t>
            </a:r>
            <a:r>
              <a:rPr lang="en-US" sz="2400" i="1" dirty="0" err="1" smtClean="0">
                <a:solidFill>
                  <a:schemeClr val="bg1"/>
                </a:solidFill>
              </a:rPr>
              <a:t>Cappé</a:t>
            </a:r>
            <a:r>
              <a:rPr lang="en-US" sz="2400" i="1" dirty="0" smtClean="0">
                <a:solidFill>
                  <a:schemeClr val="bg1"/>
                </a:solidFill>
              </a:rPr>
              <a:t> &amp; </a:t>
            </a:r>
            <a:r>
              <a:rPr lang="en-US" sz="2400" i="1" dirty="0" err="1" smtClean="0">
                <a:solidFill>
                  <a:schemeClr val="bg1"/>
                </a:solidFill>
              </a:rPr>
              <a:t>Moulines</a:t>
            </a:r>
            <a:r>
              <a:rPr lang="en-US" sz="2400" i="1" dirty="0" smtClean="0">
                <a:solidFill>
                  <a:schemeClr val="bg1"/>
                </a:solidFill>
              </a:rPr>
              <a:t> 2009] 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322731" y="1835902"/>
            <a:ext cx="4691803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7941E"/>
                </a:solidFill>
              </a:rPr>
              <a:t>Input:   </a:t>
            </a:r>
            <a:r>
              <a:rPr lang="en-US" sz="2400" b="1" dirty="0" smtClean="0">
                <a:solidFill>
                  <a:schemeClr val="bg1"/>
                </a:solidFill>
              </a:rPr>
              <a:t>a batch of particles</a:t>
            </a:r>
            <a:endParaRPr lang="cs-CZ" sz="2400" b="1" dirty="0">
              <a:solidFill>
                <a:schemeClr val="bg1"/>
              </a:solidFill>
            </a:endParaRPr>
          </a:p>
        </p:txBody>
      </p:sp>
      <p:grpSp>
        <p:nvGrpSpPr>
          <p:cNvPr id="2" name="Skupina 73"/>
          <p:cNvGrpSpPr/>
          <p:nvPr/>
        </p:nvGrpSpPr>
        <p:grpSpPr>
          <a:xfrm>
            <a:off x="2346882" y="2995923"/>
            <a:ext cx="4564906" cy="634784"/>
            <a:chOff x="1849340" y="3075902"/>
            <a:chExt cx="5990296" cy="770661"/>
          </a:xfrm>
        </p:grpSpPr>
        <p:sp>
          <p:nvSpPr>
            <p:cNvPr id="51" name="Obdélník 50"/>
            <p:cNvSpPr/>
            <p:nvPr/>
          </p:nvSpPr>
          <p:spPr>
            <a:xfrm>
              <a:off x="1857184" y="3075902"/>
              <a:ext cx="5982452" cy="77066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58" name="Přímá spojovací čára 57"/>
            <p:cNvCxnSpPr/>
            <p:nvPr/>
          </p:nvCxnSpPr>
          <p:spPr>
            <a:xfrm flipV="1">
              <a:off x="2835951" y="3123914"/>
              <a:ext cx="0" cy="678363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Přímá spojovací čára 58"/>
            <p:cNvCxnSpPr/>
            <p:nvPr/>
          </p:nvCxnSpPr>
          <p:spPr>
            <a:xfrm flipV="1">
              <a:off x="3851755" y="3123914"/>
              <a:ext cx="0" cy="678363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Přímá spojovací čára 59"/>
            <p:cNvCxnSpPr/>
            <p:nvPr/>
          </p:nvCxnSpPr>
          <p:spPr>
            <a:xfrm flipV="1">
              <a:off x="4867560" y="3123914"/>
              <a:ext cx="0" cy="678363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Přímá spojovací čára 60"/>
            <p:cNvCxnSpPr/>
            <p:nvPr/>
          </p:nvCxnSpPr>
          <p:spPr>
            <a:xfrm flipV="1">
              <a:off x="5883364" y="3123914"/>
              <a:ext cx="0" cy="678363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Přímá spojovací čára 61"/>
            <p:cNvCxnSpPr/>
            <p:nvPr/>
          </p:nvCxnSpPr>
          <p:spPr>
            <a:xfrm flipV="1">
              <a:off x="6899168" y="3123914"/>
              <a:ext cx="0" cy="678363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bdélník 62"/>
            <p:cNvSpPr/>
            <p:nvPr/>
          </p:nvSpPr>
          <p:spPr>
            <a:xfrm>
              <a:off x="1849340" y="3103814"/>
              <a:ext cx="951074" cy="715860"/>
            </a:xfrm>
            <a:prstGeom prst="rect">
              <a:avLst/>
            </a:prstGeom>
            <a:solidFill>
              <a:srgbClr val="00B0F0">
                <a:alpha val="67000"/>
              </a:srgb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prstClr val="white"/>
                </a:solidFill>
              </a:endParaRPr>
            </a:p>
          </p:txBody>
        </p:sp>
        <p:cxnSp>
          <p:nvCxnSpPr>
            <p:cNvPr id="64" name="Přímá spojovací šipka 63"/>
            <p:cNvCxnSpPr/>
            <p:nvPr/>
          </p:nvCxnSpPr>
          <p:spPr>
            <a:xfrm flipH="1" flipV="1">
              <a:off x="2016114" y="3198010"/>
              <a:ext cx="610710" cy="485541"/>
            </a:xfrm>
            <a:prstGeom prst="straightConnector1">
              <a:avLst/>
            </a:prstGeom>
            <a:ln>
              <a:solidFill>
                <a:srgbClr val="F7941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ovací šipka 64"/>
            <p:cNvCxnSpPr/>
            <p:nvPr/>
          </p:nvCxnSpPr>
          <p:spPr>
            <a:xfrm flipH="1" flipV="1">
              <a:off x="3201533" y="3167666"/>
              <a:ext cx="261044" cy="562249"/>
            </a:xfrm>
            <a:prstGeom prst="straightConnector1">
              <a:avLst/>
            </a:prstGeom>
            <a:ln>
              <a:solidFill>
                <a:srgbClr val="F7941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Přímá spojovací šipka 65"/>
            <p:cNvCxnSpPr/>
            <p:nvPr/>
          </p:nvCxnSpPr>
          <p:spPr>
            <a:xfrm flipH="1" flipV="1">
              <a:off x="5049085" y="3279715"/>
              <a:ext cx="665764" cy="336412"/>
            </a:xfrm>
            <a:prstGeom prst="straightConnector1">
              <a:avLst/>
            </a:prstGeom>
            <a:ln>
              <a:solidFill>
                <a:srgbClr val="F7941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římá spojovací šipka 66"/>
            <p:cNvCxnSpPr/>
            <p:nvPr/>
          </p:nvCxnSpPr>
          <p:spPr>
            <a:xfrm flipH="1" flipV="1">
              <a:off x="7118794" y="3181828"/>
              <a:ext cx="456743" cy="495783"/>
            </a:xfrm>
            <a:prstGeom prst="straightConnector1">
              <a:avLst/>
            </a:prstGeom>
            <a:ln>
              <a:solidFill>
                <a:srgbClr val="F7941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Přímá spojovací šipka 67"/>
            <p:cNvCxnSpPr/>
            <p:nvPr/>
          </p:nvCxnSpPr>
          <p:spPr>
            <a:xfrm flipV="1">
              <a:off x="5998155" y="3315741"/>
              <a:ext cx="779089" cy="327358"/>
            </a:xfrm>
            <a:prstGeom prst="straightConnector1">
              <a:avLst/>
            </a:prstGeom>
            <a:ln>
              <a:solidFill>
                <a:srgbClr val="F7941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Přímá spojovací šipka 68"/>
            <p:cNvCxnSpPr/>
            <p:nvPr/>
          </p:nvCxnSpPr>
          <p:spPr>
            <a:xfrm flipV="1">
              <a:off x="4015024" y="3394147"/>
              <a:ext cx="750760" cy="174893"/>
            </a:xfrm>
            <a:prstGeom prst="straightConnector1">
              <a:avLst/>
            </a:prstGeom>
            <a:ln>
              <a:solidFill>
                <a:srgbClr val="F7941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Tvar 70"/>
            <p:cNvCxnSpPr/>
            <p:nvPr/>
          </p:nvCxnSpPr>
          <p:spPr>
            <a:xfrm flipH="1" flipV="1">
              <a:off x="1857184" y="3461234"/>
              <a:ext cx="5980547" cy="511"/>
            </a:xfrm>
            <a:prstGeom prst="bentConnector5">
              <a:avLst>
                <a:gd name="adj1" fmla="val -8764"/>
                <a:gd name="adj2" fmla="val 177978027"/>
                <a:gd name="adj3" fmla="val 108764"/>
              </a:avLst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3525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On-line stepwise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Expectation-Maximization 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394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						 </a:t>
            </a:r>
            <a:r>
              <a:rPr lang="en-US" sz="2400" i="1" dirty="0" smtClean="0">
                <a:solidFill>
                  <a:schemeClr val="bg1"/>
                </a:solidFill>
              </a:rPr>
              <a:t>[</a:t>
            </a:r>
            <a:r>
              <a:rPr lang="en-US" sz="2400" i="1" dirty="0" err="1" smtClean="0">
                <a:solidFill>
                  <a:schemeClr val="bg1"/>
                </a:solidFill>
              </a:rPr>
              <a:t>Cappé</a:t>
            </a:r>
            <a:r>
              <a:rPr lang="en-US" sz="2400" i="1" dirty="0" smtClean="0">
                <a:solidFill>
                  <a:schemeClr val="bg1"/>
                </a:solidFill>
              </a:rPr>
              <a:t> &amp; </a:t>
            </a:r>
            <a:r>
              <a:rPr lang="en-US" sz="2400" i="1" dirty="0" err="1" smtClean="0">
                <a:solidFill>
                  <a:schemeClr val="bg1"/>
                </a:solidFill>
              </a:rPr>
              <a:t>Moulines</a:t>
            </a:r>
            <a:r>
              <a:rPr lang="en-US" sz="2400" i="1" dirty="0" smtClean="0">
                <a:solidFill>
                  <a:schemeClr val="bg1"/>
                </a:solidFill>
              </a:rPr>
              <a:t> 2009] 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322731" y="1835902"/>
            <a:ext cx="5862916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7941E"/>
                </a:solidFill>
              </a:rPr>
              <a:t>Input:   </a:t>
            </a:r>
            <a:r>
              <a:rPr lang="en-US" sz="2400" b="1" dirty="0" smtClean="0">
                <a:solidFill>
                  <a:schemeClr val="bg1"/>
                </a:solidFill>
              </a:rPr>
              <a:t>an infinite stream of particles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51" name="Obdélník 50"/>
          <p:cNvSpPr/>
          <p:nvPr/>
        </p:nvSpPr>
        <p:spPr>
          <a:xfrm>
            <a:off x="2352859" y="2995923"/>
            <a:ext cx="7207999" cy="63478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58" name="Přímá spojovací čára 57"/>
          <p:cNvCxnSpPr/>
          <p:nvPr/>
        </p:nvCxnSpPr>
        <p:spPr>
          <a:xfrm flipV="1">
            <a:off x="3098729" y="3035470"/>
            <a:ext cx="0" cy="558759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ovací čára 58"/>
          <p:cNvCxnSpPr/>
          <p:nvPr/>
        </p:nvCxnSpPr>
        <p:spPr>
          <a:xfrm flipV="1">
            <a:off x="3872823" y="3035470"/>
            <a:ext cx="0" cy="558759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ovací čára 59"/>
          <p:cNvCxnSpPr/>
          <p:nvPr/>
        </p:nvCxnSpPr>
        <p:spPr>
          <a:xfrm flipV="1">
            <a:off x="4646917" y="3035470"/>
            <a:ext cx="0" cy="558759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ovací čára 60"/>
          <p:cNvCxnSpPr/>
          <p:nvPr/>
        </p:nvCxnSpPr>
        <p:spPr>
          <a:xfrm flipV="1">
            <a:off x="5421011" y="3035470"/>
            <a:ext cx="0" cy="558759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ovací čára 61"/>
          <p:cNvCxnSpPr/>
          <p:nvPr/>
        </p:nvCxnSpPr>
        <p:spPr>
          <a:xfrm flipV="1">
            <a:off x="6195104" y="3035470"/>
            <a:ext cx="0" cy="558759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ovací šipka 63"/>
          <p:cNvCxnSpPr/>
          <p:nvPr/>
        </p:nvCxnSpPr>
        <p:spPr>
          <a:xfrm flipH="1" flipV="1">
            <a:off x="2473972" y="3096502"/>
            <a:ext cx="465392" cy="399934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ovací šipka 65"/>
          <p:cNvCxnSpPr/>
          <p:nvPr/>
        </p:nvCxnSpPr>
        <p:spPr>
          <a:xfrm flipH="1" flipV="1">
            <a:off x="4785248" y="3163801"/>
            <a:ext cx="507346" cy="277098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ovací šipka 66"/>
          <p:cNvCxnSpPr/>
          <p:nvPr/>
        </p:nvCxnSpPr>
        <p:spPr>
          <a:xfrm flipH="1" flipV="1">
            <a:off x="6362470" y="3083173"/>
            <a:ext cx="348061" cy="40837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ovací šipka 67"/>
          <p:cNvCxnSpPr/>
          <p:nvPr/>
        </p:nvCxnSpPr>
        <p:spPr>
          <a:xfrm flipV="1">
            <a:off x="5508487" y="3193475"/>
            <a:ext cx="593705" cy="26964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ovací šipka 68"/>
          <p:cNvCxnSpPr/>
          <p:nvPr/>
        </p:nvCxnSpPr>
        <p:spPr>
          <a:xfrm flipV="1">
            <a:off x="3997242" y="3258057"/>
            <a:ext cx="572117" cy="144057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 flipV="1">
            <a:off x="6979094" y="3035470"/>
            <a:ext cx="0" cy="558759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 flipV="1">
            <a:off x="7753188" y="3035470"/>
            <a:ext cx="0" cy="558759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H="1" flipV="1">
            <a:off x="7153835" y="3106271"/>
            <a:ext cx="457201" cy="389964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7930055" y="301121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…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28" name="Obdélník 27"/>
          <p:cNvSpPr/>
          <p:nvPr/>
        </p:nvSpPr>
        <p:spPr>
          <a:xfrm>
            <a:off x="3126808" y="3018914"/>
            <a:ext cx="724766" cy="589645"/>
          </a:xfrm>
          <a:prstGeom prst="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27" name="Přímá spojovací šipka 26"/>
          <p:cNvCxnSpPr/>
          <p:nvPr/>
        </p:nvCxnSpPr>
        <p:spPr>
          <a:xfrm>
            <a:off x="3200400" y="3966882"/>
            <a:ext cx="5540188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ovací šipka 64"/>
          <p:cNvCxnSpPr/>
          <p:nvPr/>
        </p:nvCxnSpPr>
        <p:spPr>
          <a:xfrm flipH="1" flipV="1">
            <a:off x="3377321" y="3071508"/>
            <a:ext cx="198929" cy="463118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525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Method’s outline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Obdélník 81"/>
          <p:cNvSpPr/>
          <p:nvPr/>
        </p:nvSpPr>
        <p:spPr>
          <a:xfrm>
            <a:off x="609599" y="1981200"/>
            <a:ext cx="7572375" cy="3314700"/>
          </a:xfrm>
          <a:prstGeom prst="rect">
            <a:avLst/>
          </a:prstGeom>
          <a:solidFill>
            <a:schemeClr val="tx1">
              <a:lumMod val="50000"/>
              <a:alpha val="4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Poor importance sampling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7" name="Picture 3" descr="C:\Users\Jirka\projects\import\presentations\main\images\rendering_eqcomputermodern_color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8894" y="1124699"/>
            <a:ext cx="3986212" cy="738188"/>
          </a:xfrm>
          <a:prstGeom prst="rect">
            <a:avLst/>
          </a:prstGeom>
          <a:noFill/>
        </p:spPr>
      </p:pic>
      <p:grpSp>
        <p:nvGrpSpPr>
          <p:cNvPr id="81" name="Skupina 80"/>
          <p:cNvGrpSpPr/>
          <p:nvPr/>
        </p:nvGrpSpPr>
        <p:grpSpPr>
          <a:xfrm>
            <a:off x="1363308" y="2095500"/>
            <a:ext cx="6417385" cy="2990850"/>
            <a:chOff x="613653" y="2095500"/>
            <a:chExt cx="6417385" cy="2990850"/>
          </a:xfrm>
        </p:grpSpPr>
        <p:pic>
          <p:nvPicPr>
            <p:cNvPr id="11" name="Picture 3" descr="C:\Users\Jirka\projects\import\presentations\main\images\ground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8200" y="4559300"/>
              <a:ext cx="6040438" cy="450850"/>
            </a:xfrm>
            <a:prstGeom prst="rect">
              <a:avLst/>
            </a:prstGeom>
            <a:noFill/>
          </p:spPr>
        </p:pic>
        <p:cxnSp>
          <p:nvCxnSpPr>
            <p:cNvPr id="12" name="Přímá spojovací čára 11"/>
            <p:cNvCxnSpPr/>
            <p:nvPr/>
          </p:nvCxnSpPr>
          <p:spPr>
            <a:xfrm flipH="1">
              <a:off x="838200" y="4552950"/>
              <a:ext cx="6040438" cy="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3" name="Oblouk 12"/>
            <p:cNvSpPr/>
            <p:nvPr/>
          </p:nvSpPr>
          <p:spPr>
            <a:xfrm>
              <a:off x="3238500" y="3943350"/>
              <a:ext cx="1143000" cy="1143000"/>
            </a:xfrm>
            <a:prstGeom prst="arc">
              <a:avLst>
                <a:gd name="adj1" fmla="val 10527055"/>
                <a:gd name="adj2" fmla="val 160648"/>
              </a:avLst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4" name="Přímá spojovací čára 13"/>
            <p:cNvCxnSpPr/>
            <p:nvPr/>
          </p:nvCxnSpPr>
          <p:spPr>
            <a:xfrm flipH="1">
              <a:off x="838200" y="3588544"/>
              <a:ext cx="6040438" cy="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1026" name="Picture 2" descr="C:\Users\Jirka\projects\import\presentations\main\images\brdf_and_li.png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812800" y="2095500"/>
              <a:ext cx="6116638" cy="1515754"/>
            </a:xfrm>
            <a:prstGeom prst="rect">
              <a:avLst/>
            </a:prstGeom>
            <a:noFill/>
          </p:spPr>
        </p:pic>
        <p:sp>
          <p:nvSpPr>
            <p:cNvPr id="16" name="TextovéPole 15"/>
            <p:cNvSpPr txBox="1"/>
            <p:nvPr/>
          </p:nvSpPr>
          <p:spPr>
            <a:xfrm>
              <a:off x="613653" y="361125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0</a:t>
              </a:r>
              <a:endParaRPr lang="cs-CZ" dirty="0">
                <a:solidFill>
                  <a:schemeClr val="bg1"/>
                </a:solidFill>
              </a:endParaRPr>
            </a:p>
          </p:txBody>
        </p:sp>
        <p:pic>
          <p:nvPicPr>
            <p:cNvPr id="1028" name="Picture 4" descr="C:\Users\Jirka\projects\import\presentations\main\images\pi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35775" y="3708400"/>
              <a:ext cx="195263" cy="158750"/>
            </a:xfrm>
            <a:prstGeom prst="rect">
              <a:avLst/>
            </a:prstGeom>
            <a:noFill/>
          </p:spPr>
        </p:pic>
        <p:cxnSp>
          <p:nvCxnSpPr>
            <p:cNvPr id="18" name="Přímá spojovací čára 17"/>
            <p:cNvCxnSpPr/>
            <p:nvPr/>
          </p:nvCxnSpPr>
          <p:spPr>
            <a:xfrm>
              <a:off x="3801374" y="4455015"/>
              <a:ext cx="0" cy="191364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68" name="Volný tvar 67"/>
            <p:cNvSpPr/>
            <p:nvPr/>
          </p:nvSpPr>
          <p:spPr>
            <a:xfrm>
              <a:off x="1097280" y="3589020"/>
              <a:ext cx="2125980" cy="899160"/>
            </a:xfrm>
            <a:custGeom>
              <a:avLst/>
              <a:gdLst>
                <a:gd name="connsiteX0" fmla="*/ 2125980 w 2125980"/>
                <a:gd name="connsiteY0" fmla="*/ 899160 h 899160"/>
                <a:gd name="connsiteX1" fmla="*/ 579120 w 2125980"/>
                <a:gd name="connsiteY1" fmla="*/ 586740 h 899160"/>
                <a:gd name="connsiteX2" fmla="*/ 0 w 2125980"/>
                <a:gd name="connsiteY2" fmla="*/ 0 h 89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5980" h="899160">
                  <a:moveTo>
                    <a:pt x="2125980" y="899160"/>
                  </a:moveTo>
                  <a:lnTo>
                    <a:pt x="579120" y="58674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bg2">
                  <a:lumMod val="9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1" name="Volný tvar 70"/>
            <p:cNvSpPr/>
            <p:nvPr/>
          </p:nvSpPr>
          <p:spPr>
            <a:xfrm>
              <a:off x="1920240" y="3604260"/>
              <a:ext cx="1341120" cy="708660"/>
            </a:xfrm>
            <a:custGeom>
              <a:avLst/>
              <a:gdLst>
                <a:gd name="connsiteX0" fmla="*/ 1417320 w 1417320"/>
                <a:gd name="connsiteY0" fmla="*/ 716280 h 716280"/>
                <a:gd name="connsiteX1" fmla="*/ 251460 w 1417320"/>
                <a:gd name="connsiteY1" fmla="*/ 403860 h 716280"/>
                <a:gd name="connsiteX2" fmla="*/ 0 w 1417320"/>
                <a:gd name="connsiteY2" fmla="*/ 0 h 716280"/>
                <a:gd name="connsiteX0" fmla="*/ 1417320 w 1417320"/>
                <a:gd name="connsiteY0" fmla="*/ 716280 h 716280"/>
                <a:gd name="connsiteX1" fmla="*/ 449580 w 1417320"/>
                <a:gd name="connsiteY1" fmla="*/ 411480 h 716280"/>
                <a:gd name="connsiteX2" fmla="*/ 0 w 1417320"/>
                <a:gd name="connsiteY2" fmla="*/ 0 h 716280"/>
                <a:gd name="connsiteX0" fmla="*/ 1341120 w 1341120"/>
                <a:gd name="connsiteY0" fmla="*/ 708660 h 708660"/>
                <a:gd name="connsiteX1" fmla="*/ 373380 w 1341120"/>
                <a:gd name="connsiteY1" fmla="*/ 403860 h 708660"/>
                <a:gd name="connsiteX2" fmla="*/ 0 w 1341120"/>
                <a:gd name="connsiteY2" fmla="*/ 0 h 70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1120" h="708660">
                  <a:moveTo>
                    <a:pt x="1341120" y="708660"/>
                  </a:moveTo>
                  <a:lnTo>
                    <a:pt x="373380" y="40386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bg2">
                  <a:lumMod val="9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2" name="Volný tvar 71"/>
            <p:cNvSpPr/>
            <p:nvPr/>
          </p:nvSpPr>
          <p:spPr>
            <a:xfrm>
              <a:off x="2606040" y="3604260"/>
              <a:ext cx="784860" cy="525780"/>
            </a:xfrm>
            <a:custGeom>
              <a:avLst/>
              <a:gdLst>
                <a:gd name="connsiteX0" fmla="*/ 784860 w 784860"/>
                <a:gd name="connsiteY0" fmla="*/ 525780 h 525780"/>
                <a:gd name="connsiteX1" fmla="*/ 213360 w 784860"/>
                <a:gd name="connsiteY1" fmla="*/ 403860 h 525780"/>
                <a:gd name="connsiteX2" fmla="*/ 0 w 784860"/>
                <a:gd name="connsiteY2" fmla="*/ 0 h 525780"/>
                <a:gd name="connsiteX0" fmla="*/ 784860 w 784860"/>
                <a:gd name="connsiteY0" fmla="*/ 525780 h 525780"/>
                <a:gd name="connsiteX1" fmla="*/ 274320 w 784860"/>
                <a:gd name="connsiteY1" fmla="*/ 388620 h 525780"/>
                <a:gd name="connsiteX2" fmla="*/ 0 w 784860"/>
                <a:gd name="connsiteY2" fmla="*/ 0 h 525780"/>
                <a:gd name="connsiteX0" fmla="*/ 784860 w 784860"/>
                <a:gd name="connsiteY0" fmla="*/ 525780 h 525780"/>
                <a:gd name="connsiteX1" fmla="*/ 350520 w 784860"/>
                <a:gd name="connsiteY1" fmla="*/ 350520 h 525780"/>
                <a:gd name="connsiteX2" fmla="*/ 0 w 784860"/>
                <a:gd name="connsiteY2" fmla="*/ 0 h 525780"/>
                <a:gd name="connsiteX0" fmla="*/ 784860 w 784860"/>
                <a:gd name="connsiteY0" fmla="*/ 525780 h 525780"/>
                <a:gd name="connsiteX1" fmla="*/ 259080 w 784860"/>
                <a:gd name="connsiteY1" fmla="*/ 297180 h 525780"/>
                <a:gd name="connsiteX2" fmla="*/ 0 w 784860"/>
                <a:gd name="connsiteY2" fmla="*/ 0 h 525780"/>
                <a:gd name="connsiteX0" fmla="*/ 784860 w 784860"/>
                <a:gd name="connsiteY0" fmla="*/ 525780 h 525780"/>
                <a:gd name="connsiteX1" fmla="*/ 274320 w 784860"/>
                <a:gd name="connsiteY1" fmla="*/ 266700 h 525780"/>
                <a:gd name="connsiteX2" fmla="*/ 0 w 784860"/>
                <a:gd name="connsiteY2" fmla="*/ 0 h 5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4860" h="525780">
                  <a:moveTo>
                    <a:pt x="784860" y="525780"/>
                  </a:moveTo>
                  <a:lnTo>
                    <a:pt x="274320" y="26670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bg2">
                  <a:lumMod val="9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3" name="Volný tvar 72"/>
            <p:cNvSpPr/>
            <p:nvPr/>
          </p:nvSpPr>
          <p:spPr>
            <a:xfrm>
              <a:off x="3070860" y="3581400"/>
              <a:ext cx="495300" cy="419100"/>
            </a:xfrm>
            <a:custGeom>
              <a:avLst/>
              <a:gdLst>
                <a:gd name="connsiteX0" fmla="*/ 403860 w 403860"/>
                <a:gd name="connsiteY0" fmla="*/ 403860 h 403860"/>
                <a:gd name="connsiteX1" fmla="*/ 76200 w 403860"/>
                <a:gd name="connsiteY1" fmla="*/ 243840 h 403860"/>
                <a:gd name="connsiteX2" fmla="*/ 0 w 403860"/>
                <a:gd name="connsiteY2" fmla="*/ 0 h 403860"/>
                <a:gd name="connsiteX0" fmla="*/ 495300 w 495300"/>
                <a:gd name="connsiteY0" fmla="*/ 419100 h 419100"/>
                <a:gd name="connsiteX1" fmla="*/ 167640 w 495300"/>
                <a:gd name="connsiteY1" fmla="*/ 259080 h 419100"/>
                <a:gd name="connsiteX2" fmla="*/ 0 w 495300"/>
                <a:gd name="connsiteY2" fmla="*/ 0 h 419100"/>
                <a:gd name="connsiteX0" fmla="*/ 495300 w 495300"/>
                <a:gd name="connsiteY0" fmla="*/ 419100 h 419100"/>
                <a:gd name="connsiteX1" fmla="*/ 167640 w 495300"/>
                <a:gd name="connsiteY1" fmla="*/ 213360 h 419100"/>
                <a:gd name="connsiteX2" fmla="*/ 0 w 495300"/>
                <a:gd name="connsiteY2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300" h="419100">
                  <a:moveTo>
                    <a:pt x="495300" y="419100"/>
                  </a:moveTo>
                  <a:lnTo>
                    <a:pt x="167640" y="21336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bg2">
                  <a:lumMod val="9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4" name="Volný tvar 73"/>
            <p:cNvSpPr/>
            <p:nvPr/>
          </p:nvSpPr>
          <p:spPr>
            <a:xfrm>
              <a:off x="3848100" y="3596152"/>
              <a:ext cx="1429" cy="358628"/>
            </a:xfrm>
            <a:custGeom>
              <a:avLst/>
              <a:gdLst>
                <a:gd name="connsiteX0" fmla="*/ 0 w 7620"/>
                <a:gd name="connsiteY0" fmla="*/ 365760 h 365760"/>
                <a:gd name="connsiteX1" fmla="*/ 7620 w 7620"/>
                <a:gd name="connsiteY1" fmla="*/ 0 h 365760"/>
                <a:gd name="connsiteX0" fmla="*/ 20000 w 20000"/>
                <a:gd name="connsiteY0" fmla="*/ 10000 h 10000"/>
                <a:gd name="connsiteX1" fmla="*/ 0 w 20000"/>
                <a:gd name="connsiteY1" fmla="*/ 0 h 10000"/>
                <a:gd name="connsiteX0" fmla="*/ 0 w 1875"/>
                <a:gd name="connsiteY0" fmla="*/ 9805 h 9805"/>
                <a:gd name="connsiteX1" fmla="*/ 1875 w 1875"/>
                <a:gd name="connsiteY1" fmla="*/ 0 h 9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5" h="9805">
                  <a:moveTo>
                    <a:pt x="0" y="9805"/>
                  </a:moveTo>
                  <a:lnTo>
                    <a:pt x="1875" y="0"/>
                  </a:lnTo>
                </a:path>
              </a:pathLst>
            </a:custGeom>
            <a:ln>
              <a:solidFill>
                <a:schemeClr val="bg2">
                  <a:lumMod val="9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79" name="Skupina 78"/>
            <p:cNvGrpSpPr/>
            <p:nvPr/>
          </p:nvGrpSpPr>
          <p:grpSpPr>
            <a:xfrm flipH="1">
              <a:off x="4043680" y="3581400"/>
              <a:ext cx="2468880" cy="906780"/>
              <a:chOff x="1249680" y="3733800"/>
              <a:chExt cx="2468880" cy="906780"/>
            </a:xfrm>
          </p:grpSpPr>
          <p:sp>
            <p:nvSpPr>
              <p:cNvPr id="75" name="Volný tvar 74"/>
              <p:cNvSpPr/>
              <p:nvPr/>
            </p:nvSpPr>
            <p:spPr>
              <a:xfrm>
                <a:off x="1249680" y="3741420"/>
                <a:ext cx="2125980" cy="899160"/>
              </a:xfrm>
              <a:custGeom>
                <a:avLst/>
                <a:gdLst>
                  <a:gd name="connsiteX0" fmla="*/ 2125980 w 2125980"/>
                  <a:gd name="connsiteY0" fmla="*/ 899160 h 899160"/>
                  <a:gd name="connsiteX1" fmla="*/ 579120 w 2125980"/>
                  <a:gd name="connsiteY1" fmla="*/ 586740 h 899160"/>
                  <a:gd name="connsiteX2" fmla="*/ 0 w 2125980"/>
                  <a:gd name="connsiteY2" fmla="*/ 0 h 89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25980" h="899160">
                    <a:moveTo>
                      <a:pt x="2125980" y="899160"/>
                    </a:moveTo>
                    <a:lnTo>
                      <a:pt x="579120" y="586740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bg2">
                    <a:lumMod val="9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6" name="Volný tvar 75"/>
              <p:cNvSpPr/>
              <p:nvPr/>
            </p:nvSpPr>
            <p:spPr>
              <a:xfrm>
                <a:off x="2072640" y="3756660"/>
                <a:ext cx="1341120" cy="708660"/>
              </a:xfrm>
              <a:custGeom>
                <a:avLst/>
                <a:gdLst>
                  <a:gd name="connsiteX0" fmla="*/ 1417320 w 1417320"/>
                  <a:gd name="connsiteY0" fmla="*/ 716280 h 716280"/>
                  <a:gd name="connsiteX1" fmla="*/ 251460 w 1417320"/>
                  <a:gd name="connsiteY1" fmla="*/ 403860 h 716280"/>
                  <a:gd name="connsiteX2" fmla="*/ 0 w 1417320"/>
                  <a:gd name="connsiteY2" fmla="*/ 0 h 716280"/>
                  <a:gd name="connsiteX0" fmla="*/ 1417320 w 1417320"/>
                  <a:gd name="connsiteY0" fmla="*/ 716280 h 716280"/>
                  <a:gd name="connsiteX1" fmla="*/ 449580 w 1417320"/>
                  <a:gd name="connsiteY1" fmla="*/ 411480 h 716280"/>
                  <a:gd name="connsiteX2" fmla="*/ 0 w 1417320"/>
                  <a:gd name="connsiteY2" fmla="*/ 0 h 716280"/>
                  <a:gd name="connsiteX0" fmla="*/ 1341120 w 1341120"/>
                  <a:gd name="connsiteY0" fmla="*/ 708660 h 708660"/>
                  <a:gd name="connsiteX1" fmla="*/ 373380 w 1341120"/>
                  <a:gd name="connsiteY1" fmla="*/ 403860 h 708660"/>
                  <a:gd name="connsiteX2" fmla="*/ 0 w 1341120"/>
                  <a:gd name="connsiteY2" fmla="*/ 0 h 70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41120" h="708660">
                    <a:moveTo>
                      <a:pt x="1341120" y="708660"/>
                    </a:moveTo>
                    <a:lnTo>
                      <a:pt x="373380" y="403860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bg2">
                    <a:lumMod val="9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7" name="Volný tvar 76"/>
              <p:cNvSpPr/>
              <p:nvPr/>
            </p:nvSpPr>
            <p:spPr>
              <a:xfrm>
                <a:off x="2758440" y="3756660"/>
                <a:ext cx="784860" cy="525780"/>
              </a:xfrm>
              <a:custGeom>
                <a:avLst/>
                <a:gdLst>
                  <a:gd name="connsiteX0" fmla="*/ 784860 w 784860"/>
                  <a:gd name="connsiteY0" fmla="*/ 525780 h 525780"/>
                  <a:gd name="connsiteX1" fmla="*/ 213360 w 784860"/>
                  <a:gd name="connsiteY1" fmla="*/ 403860 h 525780"/>
                  <a:gd name="connsiteX2" fmla="*/ 0 w 784860"/>
                  <a:gd name="connsiteY2" fmla="*/ 0 h 525780"/>
                  <a:gd name="connsiteX0" fmla="*/ 784860 w 784860"/>
                  <a:gd name="connsiteY0" fmla="*/ 525780 h 525780"/>
                  <a:gd name="connsiteX1" fmla="*/ 274320 w 784860"/>
                  <a:gd name="connsiteY1" fmla="*/ 388620 h 525780"/>
                  <a:gd name="connsiteX2" fmla="*/ 0 w 784860"/>
                  <a:gd name="connsiteY2" fmla="*/ 0 h 525780"/>
                  <a:gd name="connsiteX0" fmla="*/ 784860 w 784860"/>
                  <a:gd name="connsiteY0" fmla="*/ 525780 h 525780"/>
                  <a:gd name="connsiteX1" fmla="*/ 350520 w 784860"/>
                  <a:gd name="connsiteY1" fmla="*/ 350520 h 525780"/>
                  <a:gd name="connsiteX2" fmla="*/ 0 w 784860"/>
                  <a:gd name="connsiteY2" fmla="*/ 0 h 525780"/>
                  <a:gd name="connsiteX0" fmla="*/ 784860 w 784860"/>
                  <a:gd name="connsiteY0" fmla="*/ 525780 h 525780"/>
                  <a:gd name="connsiteX1" fmla="*/ 259080 w 784860"/>
                  <a:gd name="connsiteY1" fmla="*/ 297180 h 525780"/>
                  <a:gd name="connsiteX2" fmla="*/ 0 w 784860"/>
                  <a:gd name="connsiteY2" fmla="*/ 0 h 525780"/>
                  <a:gd name="connsiteX0" fmla="*/ 784860 w 784860"/>
                  <a:gd name="connsiteY0" fmla="*/ 525780 h 525780"/>
                  <a:gd name="connsiteX1" fmla="*/ 274320 w 784860"/>
                  <a:gd name="connsiteY1" fmla="*/ 266700 h 525780"/>
                  <a:gd name="connsiteX2" fmla="*/ 0 w 784860"/>
                  <a:gd name="connsiteY2" fmla="*/ 0 h 5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860" h="525780">
                    <a:moveTo>
                      <a:pt x="784860" y="525780"/>
                    </a:moveTo>
                    <a:lnTo>
                      <a:pt x="274320" y="266700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bg2">
                    <a:lumMod val="9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8" name="Volný tvar 77"/>
              <p:cNvSpPr/>
              <p:nvPr/>
            </p:nvSpPr>
            <p:spPr>
              <a:xfrm>
                <a:off x="3223260" y="3733800"/>
                <a:ext cx="495300" cy="419100"/>
              </a:xfrm>
              <a:custGeom>
                <a:avLst/>
                <a:gdLst>
                  <a:gd name="connsiteX0" fmla="*/ 403860 w 403860"/>
                  <a:gd name="connsiteY0" fmla="*/ 403860 h 403860"/>
                  <a:gd name="connsiteX1" fmla="*/ 76200 w 403860"/>
                  <a:gd name="connsiteY1" fmla="*/ 243840 h 403860"/>
                  <a:gd name="connsiteX2" fmla="*/ 0 w 403860"/>
                  <a:gd name="connsiteY2" fmla="*/ 0 h 403860"/>
                  <a:gd name="connsiteX0" fmla="*/ 495300 w 495300"/>
                  <a:gd name="connsiteY0" fmla="*/ 419100 h 419100"/>
                  <a:gd name="connsiteX1" fmla="*/ 167640 w 495300"/>
                  <a:gd name="connsiteY1" fmla="*/ 259080 h 419100"/>
                  <a:gd name="connsiteX2" fmla="*/ 0 w 495300"/>
                  <a:gd name="connsiteY2" fmla="*/ 0 h 419100"/>
                  <a:gd name="connsiteX0" fmla="*/ 495300 w 495300"/>
                  <a:gd name="connsiteY0" fmla="*/ 419100 h 419100"/>
                  <a:gd name="connsiteX1" fmla="*/ 167640 w 495300"/>
                  <a:gd name="connsiteY1" fmla="*/ 213360 h 419100"/>
                  <a:gd name="connsiteX2" fmla="*/ 0 w 495300"/>
                  <a:gd name="connsiteY2" fmla="*/ 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5300" h="419100">
                    <a:moveTo>
                      <a:pt x="495300" y="419100"/>
                    </a:moveTo>
                    <a:lnTo>
                      <a:pt x="167640" y="213360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bg2">
                    <a:lumMod val="9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cxnSp>
        <p:nvCxnSpPr>
          <p:cNvPr id="80" name="Přímá spojovací čára 79"/>
          <p:cNvCxnSpPr/>
          <p:nvPr/>
        </p:nvCxnSpPr>
        <p:spPr>
          <a:xfrm>
            <a:off x="609600" y="1962150"/>
            <a:ext cx="7581900" cy="0"/>
          </a:xfrm>
          <a:prstGeom prst="line">
            <a:avLst/>
          </a:prstGeom>
          <a:ln>
            <a:solidFill>
              <a:schemeClr val="bg2">
                <a:lumMod val="7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aoblený obdélník 23"/>
          <p:cNvSpPr/>
          <p:nvPr/>
        </p:nvSpPr>
        <p:spPr>
          <a:xfrm>
            <a:off x="200145" y="2647950"/>
            <a:ext cx="1704855" cy="944356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Training phase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4772145" y="2647950"/>
            <a:ext cx="1704855" cy="94435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822910" y="2842375"/>
            <a:ext cx="160332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rendering</a:t>
            </a:r>
            <a:endParaRPr lang="cs-CZ" sz="2400" b="1" dirty="0">
              <a:solidFill>
                <a:prstClr val="white"/>
              </a:solidFill>
            </a:endParaRPr>
          </a:p>
        </p:txBody>
      </p:sp>
      <p:cxnSp>
        <p:nvCxnSpPr>
          <p:cNvPr id="13" name="Přímá spojovací šipka 12"/>
          <p:cNvCxnSpPr>
            <a:stCxn id="24" idx="3"/>
            <a:endCxn id="7" idx="1"/>
          </p:cNvCxnSpPr>
          <p:nvPr/>
        </p:nvCxnSpPr>
        <p:spPr>
          <a:xfrm>
            <a:off x="1905000" y="3120128"/>
            <a:ext cx="286714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396783" y="2800350"/>
            <a:ext cx="131157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D4D4D">
                    <a:lumMod val="20000"/>
                    <a:lumOff val="80000"/>
                  </a:srgbClr>
                </a:solidFill>
              </a:rPr>
              <a:t>training</a:t>
            </a:r>
            <a:br>
              <a:rPr lang="en-US" sz="2400" b="1" dirty="0" smtClean="0">
                <a:solidFill>
                  <a:srgbClr val="4D4D4D">
                    <a:lumMod val="20000"/>
                    <a:lumOff val="80000"/>
                  </a:srgbClr>
                </a:solidFill>
              </a:rPr>
            </a:br>
            <a:endParaRPr lang="cs-CZ" sz="2400" b="1" dirty="0">
              <a:solidFill>
                <a:srgbClr val="4D4D4D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3074" name="Picture 2" descr="C:\Users\Jirka\projects\import\presentations\main\images\cache-cbox_radiance_trans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200150"/>
            <a:ext cx="1749420" cy="172264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 descr="C:\Users\Jirka\projects\import\presentations\main\images\cache-cbox_importance_transparen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3267900"/>
            <a:ext cx="1763314" cy="174225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6" name="Picture 4" descr="C:\Users\Jirka\projects\import\presentations\main\images\cbox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4352" y="1893267"/>
            <a:ext cx="2291048" cy="227136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3077" name="Picture 5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8600" y="1200150"/>
            <a:ext cx="617473" cy="579644"/>
          </a:xfrm>
          <a:prstGeom prst="rect">
            <a:avLst/>
          </a:prstGeom>
          <a:noFill/>
        </p:spPr>
      </p:pic>
      <p:pic>
        <p:nvPicPr>
          <p:cNvPr id="3078" name="Picture 6" descr="C:\Users\Jirka\projects\import\presentations\main\images\camera_particles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50918" y="3281362"/>
            <a:ext cx="749682" cy="509588"/>
          </a:xfrm>
          <a:prstGeom prst="rect">
            <a:avLst/>
          </a:prstGeom>
          <a:noFill/>
        </p:spPr>
      </p:pic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70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Gui</a:t>
            </a:r>
            <a:r>
              <a:rPr lang="en-US" dirty="0" err="1" smtClean="0">
                <a:solidFill>
                  <a:schemeClr val="bg1"/>
                </a:solidFill>
              </a:rPr>
              <a:t>ded</a:t>
            </a:r>
            <a:r>
              <a:rPr lang="en-US" dirty="0" smtClean="0">
                <a:solidFill>
                  <a:schemeClr val="bg1"/>
                </a:solidFill>
              </a:rPr>
              <a:t> path sampling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5" name="Picture 4" descr="C:\Users\Jirka\projects\import\presentations\main\images\tre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8165" y="2729242"/>
            <a:ext cx="1062618" cy="1624462"/>
          </a:xfrm>
          <a:prstGeom prst="rect">
            <a:avLst/>
          </a:prstGeom>
          <a:noFill/>
        </p:spPr>
      </p:pic>
      <p:pic>
        <p:nvPicPr>
          <p:cNvPr id="6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174" y="4236799"/>
            <a:ext cx="7309206" cy="495539"/>
          </a:xfrm>
          <a:prstGeom prst="rect">
            <a:avLst/>
          </a:prstGeom>
          <a:noFill/>
        </p:spPr>
      </p:pic>
      <p:pic>
        <p:nvPicPr>
          <p:cNvPr id="7" name="Picture 6" descr="C:\Users\Jirka\projects\import\presentations\main\images\su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0280" y="1352550"/>
            <a:ext cx="1095770" cy="1034701"/>
          </a:xfrm>
          <a:prstGeom prst="rect">
            <a:avLst/>
          </a:prstGeom>
          <a:noFill/>
        </p:spPr>
      </p:pic>
      <p:cxnSp>
        <p:nvCxnSpPr>
          <p:cNvPr id="8" name="Přímá spojovací čára 7"/>
          <p:cNvCxnSpPr/>
          <p:nvPr/>
        </p:nvCxnSpPr>
        <p:spPr>
          <a:xfrm flipH="1">
            <a:off x="709174" y="4229819"/>
            <a:ext cx="7309206" cy="6979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757866" y="1396535"/>
            <a:ext cx="0" cy="2832340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685800" y="1466656"/>
            <a:ext cx="3708511" cy="1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 flipV="1">
            <a:off x="4339001" y="2340503"/>
            <a:ext cx="0" cy="1888374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V="1">
            <a:off x="4331726" y="1393673"/>
            <a:ext cx="0" cy="273942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2719249" y="1443283"/>
            <a:ext cx="0" cy="1446487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042035">
            <a:off x="1552753" y="1520481"/>
            <a:ext cx="921284" cy="684636"/>
          </a:xfrm>
          <a:prstGeom prst="rect">
            <a:avLst/>
          </a:prstGeom>
          <a:noFill/>
        </p:spPr>
      </p:pic>
      <p:sp>
        <p:nvSpPr>
          <p:cNvPr id="19" name="Elipsa 18"/>
          <p:cNvSpPr/>
          <p:nvPr/>
        </p:nvSpPr>
        <p:spPr>
          <a:xfrm>
            <a:off x="1752600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Elipsa 19"/>
          <p:cNvSpPr/>
          <p:nvPr/>
        </p:nvSpPr>
        <p:spPr>
          <a:xfrm>
            <a:off x="1295400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Elipsa 20"/>
          <p:cNvSpPr/>
          <p:nvPr/>
        </p:nvSpPr>
        <p:spPr>
          <a:xfrm>
            <a:off x="914400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Elipsa 21"/>
          <p:cNvSpPr/>
          <p:nvPr/>
        </p:nvSpPr>
        <p:spPr>
          <a:xfrm>
            <a:off x="6376850" y="4087638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Elipsa 22"/>
          <p:cNvSpPr/>
          <p:nvPr/>
        </p:nvSpPr>
        <p:spPr>
          <a:xfrm>
            <a:off x="5929641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Elipsa 23"/>
          <p:cNvSpPr/>
          <p:nvPr/>
        </p:nvSpPr>
        <p:spPr>
          <a:xfrm>
            <a:off x="5486400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Elipsa 24"/>
          <p:cNvSpPr/>
          <p:nvPr/>
        </p:nvSpPr>
        <p:spPr>
          <a:xfrm>
            <a:off x="5035460" y="4102445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Elipsa 25"/>
          <p:cNvSpPr/>
          <p:nvPr/>
        </p:nvSpPr>
        <p:spPr>
          <a:xfrm>
            <a:off x="4572000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Elipsa 29"/>
          <p:cNvSpPr/>
          <p:nvPr/>
        </p:nvSpPr>
        <p:spPr>
          <a:xfrm>
            <a:off x="3939741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Elipsa 30"/>
          <p:cNvSpPr/>
          <p:nvPr/>
        </p:nvSpPr>
        <p:spPr>
          <a:xfrm>
            <a:off x="3253941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Elipsa 31"/>
          <p:cNvSpPr/>
          <p:nvPr/>
        </p:nvSpPr>
        <p:spPr>
          <a:xfrm>
            <a:off x="689267" y="3768291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Elipsa 32"/>
          <p:cNvSpPr/>
          <p:nvPr/>
        </p:nvSpPr>
        <p:spPr>
          <a:xfrm>
            <a:off x="689267" y="341586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Elipsa 34"/>
          <p:cNvSpPr/>
          <p:nvPr/>
        </p:nvSpPr>
        <p:spPr>
          <a:xfrm>
            <a:off x="689267" y="2114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Elipsa 35"/>
          <p:cNvSpPr/>
          <p:nvPr/>
        </p:nvSpPr>
        <p:spPr>
          <a:xfrm>
            <a:off x="689267" y="1733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Elipsa 36"/>
          <p:cNvSpPr/>
          <p:nvPr/>
        </p:nvSpPr>
        <p:spPr>
          <a:xfrm>
            <a:off x="1040029" y="1466657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Elipsa 37"/>
          <p:cNvSpPr/>
          <p:nvPr/>
        </p:nvSpPr>
        <p:spPr>
          <a:xfrm>
            <a:off x="2523300" y="2214873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Elipsa 38"/>
          <p:cNvSpPr/>
          <p:nvPr/>
        </p:nvSpPr>
        <p:spPr>
          <a:xfrm>
            <a:off x="2719249" y="25717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Elipsa 39"/>
          <p:cNvSpPr/>
          <p:nvPr/>
        </p:nvSpPr>
        <p:spPr>
          <a:xfrm>
            <a:off x="2719249" y="18097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Elipsa 40"/>
          <p:cNvSpPr/>
          <p:nvPr/>
        </p:nvSpPr>
        <p:spPr>
          <a:xfrm>
            <a:off x="3253941" y="141635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Elipsa 41"/>
          <p:cNvSpPr/>
          <p:nvPr/>
        </p:nvSpPr>
        <p:spPr>
          <a:xfrm>
            <a:off x="3814111" y="141635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Elipsa 42"/>
          <p:cNvSpPr/>
          <p:nvPr/>
        </p:nvSpPr>
        <p:spPr>
          <a:xfrm>
            <a:off x="4143052" y="244612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Elipsa 43"/>
          <p:cNvSpPr/>
          <p:nvPr/>
        </p:nvSpPr>
        <p:spPr>
          <a:xfrm>
            <a:off x="4143052" y="279026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Elipsa 44"/>
          <p:cNvSpPr/>
          <p:nvPr/>
        </p:nvSpPr>
        <p:spPr>
          <a:xfrm>
            <a:off x="4143052" y="3257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Elipsa 45"/>
          <p:cNvSpPr/>
          <p:nvPr/>
        </p:nvSpPr>
        <p:spPr>
          <a:xfrm>
            <a:off x="4143052" y="3638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Elipsa 46"/>
          <p:cNvSpPr/>
          <p:nvPr/>
        </p:nvSpPr>
        <p:spPr>
          <a:xfrm>
            <a:off x="7216341" y="3257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Elipsa 47"/>
          <p:cNvSpPr/>
          <p:nvPr/>
        </p:nvSpPr>
        <p:spPr>
          <a:xfrm>
            <a:off x="7341970" y="376417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Elipsa 48"/>
          <p:cNvSpPr/>
          <p:nvPr/>
        </p:nvSpPr>
        <p:spPr>
          <a:xfrm>
            <a:off x="6965082" y="4087638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Elipsa 55"/>
          <p:cNvSpPr/>
          <p:nvPr/>
        </p:nvSpPr>
        <p:spPr>
          <a:xfrm>
            <a:off x="2495550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Elipsa 33"/>
          <p:cNvSpPr/>
          <p:nvPr/>
        </p:nvSpPr>
        <p:spPr>
          <a:xfrm>
            <a:off x="663141" y="2911041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Gui</a:t>
            </a:r>
            <a:r>
              <a:rPr lang="en-US" dirty="0" err="1" smtClean="0">
                <a:solidFill>
                  <a:schemeClr val="bg1"/>
                </a:solidFill>
              </a:rPr>
              <a:t>ded</a:t>
            </a:r>
            <a:r>
              <a:rPr lang="en-US" dirty="0" smtClean="0">
                <a:solidFill>
                  <a:schemeClr val="bg1"/>
                </a:solidFill>
              </a:rPr>
              <a:t> path sampling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5" name="Picture 4" descr="C:\Users\Jirka\projects\import\presentations\main\images\tre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8165" y="2729242"/>
            <a:ext cx="1062618" cy="1624462"/>
          </a:xfrm>
          <a:prstGeom prst="rect">
            <a:avLst/>
          </a:prstGeom>
          <a:noFill/>
        </p:spPr>
      </p:pic>
      <p:pic>
        <p:nvPicPr>
          <p:cNvPr id="6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174" y="4236799"/>
            <a:ext cx="7309206" cy="495539"/>
          </a:xfrm>
          <a:prstGeom prst="rect">
            <a:avLst/>
          </a:prstGeom>
          <a:noFill/>
        </p:spPr>
      </p:pic>
      <p:pic>
        <p:nvPicPr>
          <p:cNvPr id="7" name="Picture 6" descr="C:\Users\Jirka\projects\import\presentations\main\images\su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0280" y="1352550"/>
            <a:ext cx="1095770" cy="1034701"/>
          </a:xfrm>
          <a:prstGeom prst="rect">
            <a:avLst/>
          </a:prstGeom>
          <a:noFill/>
        </p:spPr>
      </p:pic>
      <p:cxnSp>
        <p:nvCxnSpPr>
          <p:cNvPr id="8" name="Přímá spojovací čára 7"/>
          <p:cNvCxnSpPr/>
          <p:nvPr/>
        </p:nvCxnSpPr>
        <p:spPr>
          <a:xfrm flipH="1">
            <a:off x="709174" y="4229819"/>
            <a:ext cx="7309206" cy="6979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757866" y="1396535"/>
            <a:ext cx="0" cy="2832340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685800" y="1466656"/>
            <a:ext cx="3708511" cy="1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 flipV="1">
            <a:off x="4339001" y="2340503"/>
            <a:ext cx="0" cy="1888374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V="1">
            <a:off x="4331726" y="1393673"/>
            <a:ext cx="0" cy="273942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2719249" y="1443283"/>
            <a:ext cx="0" cy="1446487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042035">
            <a:off x="1552753" y="1520481"/>
            <a:ext cx="921284" cy="684636"/>
          </a:xfrm>
          <a:prstGeom prst="rect">
            <a:avLst/>
          </a:prstGeom>
          <a:noFill/>
        </p:spPr>
      </p:pic>
      <p:sp>
        <p:nvSpPr>
          <p:cNvPr id="19" name="Elipsa 18"/>
          <p:cNvSpPr/>
          <p:nvPr/>
        </p:nvSpPr>
        <p:spPr>
          <a:xfrm>
            <a:off x="1752600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Elipsa 19"/>
          <p:cNvSpPr/>
          <p:nvPr/>
        </p:nvSpPr>
        <p:spPr>
          <a:xfrm>
            <a:off x="1295400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Elipsa 20"/>
          <p:cNvSpPr/>
          <p:nvPr/>
        </p:nvSpPr>
        <p:spPr>
          <a:xfrm>
            <a:off x="914400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Elipsa 21"/>
          <p:cNvSpPr/>
          <p:nvPr/>
        </p:nvSpPr>
        <p:spPr>
          <a:xfrm>
            <a:off x="6376850" y="4087638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Elipsa 22"/>
          <p:cNvSpPr/>
          <p:nvPr/>
        </p:nvSpPr>
        <p:spPr>
          <a:xfrm>
            <a:off x="5929641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Elipsa 23"/>
          <p:cNvSpPr/>
          <p:nvPr/>
        </p:nvSpPr>
        <p:spPr>
          <a:xfrm>
            <a:off x="5486400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Elipsa 24"/>
          <p:cNvSpPr/>
          <p:nvPr/>
        </p:nvSpPr>
        <p:spPr>
          <a:xfrm>
            <a:off x="5035460" y="4102445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Elipsa 25"/>
          <p:cNvSpPr/>
          <p:nvPr/>
        </p:nvSpPr>
        <p:spPr>
          <a:xfrm>
            <a:off x="4572000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Elipsa 29"/>
          <p:cNvSpPr/>
          <p:nvPr/>
        </p:nvSpPr>
        <p:spPr>
          <a:xfrm>
            <a:off x="3939741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Elipsa 30"/>
          <p:cNvSpPr/>
          <p:nvPr/>
        </p:nvSpPr>
        <p:spPr>
          <a:xfrm>
            <a:off x="3253941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Elipsa 31"/>
          <p:cNvSpPr/>
          <p:nvPr/>
        </p:nvSpPr>
        <p:spPr>
          <a:xfrm>
            <a:off x="689267" y="3768291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Elipsa 32"/>
          <p:cNvSpPr/>
          <p:nvPr/>
        </p:nvSpPr>
        <p:spPr>
          <a:xfrm>
            <a:off x="689267" y="341586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Elipsa 34"/>
          <p:cNvSpPr/>
          <p:nvPr/>
        </p:nvSpPr>
        <p:spPr>
          <a:xfrm>
            <a:off x="689267" y="2114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Elipsa 35"/>
          <p:cNvSpPr/>
          <p:nvPr/>
        </p:nvSpPr>
        <p:spPr>
          <a:xfrm>
            <a:off x="689267" y="1733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Elipsa 36"/>
          <p:cNvSpPr/>
          <p:nvPr/>
        </p:nvSpPr>
        <p:spPr>
          <a:xfrm>
            <a:off x="1040029" y="1466657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Elipsa 37"/>
          <p:cNvSpPr/>
          <p:nvPr/>
        </p:nvSpPr>
        <p:spPr>
          <a:xfrm>
            <a:off x="2523300" y="2214873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Elipsa 38"/>
          <p:cNvSpPr/>
          <p:nvPr/>
        </p:nvSpPr>
        <p:spPr>
          <a:xfrm>
            <a:off x="2719249" y="25717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Elipsa 39"/>
          <p:cNvSpPr/>
          <p:nvPr/>
        </p:nvSpPr>
        <p:spPr>
          <a:xfrm>
            <a:off x="2719249" y="18097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Elipsa 40"/>
          <p:cNvSpPr/>
          <p:nvPr/>
        </p:nvSpPr>
        <p:spPr>
          <a:xfrm>
            <a:off x="3253941" y="141635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Elipsa 41"/>
          <p:cNvSpPr/>
          <p:nvPr/>
        </p:nvSpPr>
        <p:spPr>
          <a:xfrm>
            <a:off x="3814111" y="141635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Elipsa 42"/>
          <p:cNvSpPr/>
          <p:nvPr/>
        </p:nvSpPr>
        <p:spPr>
          <a:xfrm>
            <a:off x="4143052" y="244612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Elipsa 43"/>
          <p:cNvSpPr/>
          <p:nvPr/>
        </p:nvSpPr>
        <p:spPr>
          <a:xfrm>
            <a:off x="4143052" y="279026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Elipsa 44"/>
          <p:cNvSpPr/>
          <p:nvPr/>
        </p:nvSpPr>
        <p:spPr>
          <a:xfrm>
            <a:off x="4143052" y="3257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Elipsa 45"/>
          <p:cNvSpPr/>
          <p:nvPr/>
        </p:nvSpPr>
        <p:spPr>
          <a:xfrm>
            <a:off x="4143052" y="3638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Elipsa 46"/>
          <p:cNvSpPr/>
          <p:nvPr/>
        </p:nvSpPr>
        <p:spPr>
          <a:xfrm>
            <a:off x="7216341" y="3257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Elipsa 47"/>
          <p:cNvSpPr/>
          <p:nvPr/>
        </p:nvSpPr>
        <p:spPr>
          <a:xfrm>
            <a:off x="7341970" y="376417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Elipsa 48"/>
          <p:cNvSpPr/>
          <p:nvPr/>
        </p:nvSpPr>
        <p:spPr>
          <a:xfrm>
            <a:off x="6965082" y="4087638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0" name="Přímá spojovací šipka 49"/>
          <p:cNvCxnSpPr/>
          <p:nvPr/>
        </p:nvCxnSpPr>
        <p:spPr>
          <a:xfrm flipH="1">
            <a:off x="800100" y="2061009"/>
            <a:ext cx="952502" cy="7620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Elipsa 55"/>
          <p:cNvSpPr/>
          <p:nvPr/>
        </p:nvSpPr>
        <p:spPr>
          <a:xfrm>
            <a:off x="2495550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Elipsa 33"/>
          <p:cNvSpPr/>
          <p:nvPr/>
        </p:nvSpPr>
        <p:spPr>
          <a:xfrm>
            <a:off x="663141" y="2911041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Gui</a:t>
            </a:r>
            <a:r>
              <a:rPr lang="en-US" dirty="0" err="1" smtClean="0">
                <a:solidFill>
                  <a:schemeClr val="bg1"/>
                </a:solidFill>
              </a:rPr>
              <a:t>ded</a:t>
            </a:r>
            <a:r>
              <a:rPr lang="en-US" dirty="0" smtClean="0">
                <a:solidFill>
                  <a:schemeClr val="bg1"/>
                </a:solidFill>
              </a:rPr>
              <a:t> path sampling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5" name="Picture 4" descr="C:\Users\Jirka\projects\import\presentations\main\images\tre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8165" y="2729242"/>
            <a:ext cx="1062618" cy="1624462"/>
          </a:xfrm>
          <a:prstGeom prst="rect">
            <a:avLst/>
          </a:prstGeom>
          <a:noFill/>
        </p:spPr>
      </p:pic>
      <p:pic>
        <p:nvPicPr>
          <p:cNvPr id="6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174" y="4236799"/>
            <a:ext cx="7309206" cy="495539"/>
          </a:xfrm>
          <a:prstGeom prst="rect">
            <a:avLst/>
          </a:prstGeom>
          <a:noFill/>
        </p:spPr>
      </p:pic>
      <p:pic>
        <p:nvPicPr>
          <p:cNvPr id="7" name="Picture 6" descr="C:\Users\Jirka\projects\import\presentations\main\images\su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0280" y="1352550"/>
            <a:ext cx="1095770" cy="1034701"/>
          </a:xfrm>
          <a:prstGeom prst="rect">
            <a:avLst/>
          </a:prstGeom>
          <a:noFill/>
        </p:spPr>
      </p:pic>
      <p:cxnSp>
        <p:nvCxnSpPr>
          <p:cNvPr id="8" name="Přímá spojovací čára 7"/>
          <p:cNvCxnSpPr/>
          <p:nvPr/>
        </p:nvCxnSpPr>
        <p:spPr>
          <a:xfrm flipH="1">
            <a:off x="709174" y="4229819"/>
            <a:ext cx="7309206" cy="6979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757866" y="1396535"/>
            <a:ext cx="0" cy="2832340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685800" y="1466656"/>
            <a:ext cx="3708511" cy="1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 flipV="1">
            <a:off x="4339001" y="2340503"/>
            <a:ext cx="0" cy="1888374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V="1">
            <a:off x="4331726" y="1393673"/>
            <a:ext cx="0" cy="273942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2719249" y="1443283"/>
            <a:ext cx="0" cy="1446487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042035">
            <a:off x="1552753" y="1520481"/>
            <a:ext cx="921284" cy="684636"/>
          </a:xfrm>
          <a:prstGeom prst="rect">
            <a:avLst/>
          </a:prstGeom>
          <a:noFill/>
        </p:spPr>
      </p:pic>
      <p:sp>
        <p:nvSpPr>
          <p:cNvPr id="19" name="Elipsa 18"/>
          <p:cNvSpPr/>
          <p:nvPr/>
        </p:nvSpPr>
        <p:spPr>
          <a:xfrm>
            <a:off x="1752600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Elipsa 19"/>
          <p:cNvSpPr/>
          <p:nvPr/>
        </p:nvSpPr>
        <p:spPr>
          <a:xfrm>
            <a:off x="1295400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Elipsa 20"/>
          <p:cNvSpPr/>
          <p:nvPr/>
        </p:nvSpPr>
        <p:spPr>
          <a:xfrm>
            <a:off x="914400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Elipsa 21"/>
          <p:cNvSpPr/>
          <p:nvPr/>
        </p:nvSpPr>
        <p:spPr>
          <a:xfrm>
            <a:off x="6376850" y="4087638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Elipsa 22"/>
          <p:cNvSpPr/>
          <p:nvPr/>
        </p:nvSpPr>
        <p:spPr>
          <a:xfrm>
            <a:off x="5929641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Elipsa 23"/>
          <p:cNvSpPr/>
          <p:nvPr/>
        </p:nvSpPr>
        <p:spPr>
          <a:xfrm>
            <a:off x="5486400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Elipsa 24"/>
          <p:cNvSpPr/>
          <p:nvPr/>
        </p:nvSpPr>
        <p:spPr>
          <a:xfrm>
            <a:off x="5035460" y="4102445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Elipsa 25"/>
          <p:cNvSpPr/>
          <p:nvPr/>
        </p:nvSpPr>
        <p:spPr>
          <a:xfrm>
            <a:off x="4572000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Elipsa 29"/>
          <p:cNvSpPr/>
          <p:nvPr/>
        </p:nvSpPr>
        <p:spPr>
          <a:xfrm>
            <a:off x="3939741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Elipsa 30"/>
          <p:cNvSpPr/>
          <p:nvPr/>
        </p:nvSpPr>
        <p:spPr>
          <a:xfrm>
            <a:off x="3253941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Elipsa 31"/>
          <p:cNvSpPr/>
          <p:nvPr/>
        </p:nvSpPr>
        <p:spPr>
          <a:xfrm>
            <a:off x="689267" y="3768291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Elipsa 32"/>
          <p:cNvSpPr/>
          <p:nvPr/>
        </p:nvSpPr>
        <p:spPr>
          <a:xfrm>
            <a:off x="689267" y="341586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Elipsa 34"/>
          <p:cNvSpPr/>
          <p:nvPr/>
        </p:nvSpPr>
        <p:spPr>
          <a:xfrm>
            <a:off x="689267" y="2114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Elipsa 35"/>
          <p:cNvSpPr/>
          <p:nvPr/>
        </p:nvSpPr>
        <p:spPr>
          <a:xfrm>
            <a:off x="689267" y="1733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Elipsa 36"/>
          <p:cNvSpPr/>
          <p:nvPr/>
        </p:nvSpPr>
        <p:spPr>
          <a:xfrm>
            <a:off x="1040029" y="1466657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Elipsa 37"/>
          <p:cNvSpPr/>
          <p:nvPr/>
        </p:nvSpPr>
        <p:spPr>
          <a:xfrm>
            <a:off x="2523300" y="2214873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Elipsa 38"/>
          <p:cNvSpPr/>
          <p:nvPr/>
        </p:nvSpPr>
        <p:spPr>
          <a:xfrm>
            <a:off x="2719249" y="25717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Elipsa 39"/>
          <p:cNvSpPr/>
          <p:nvPr/>
        </p:nvSpPr>
        <p:spPr>
          <a:xfrm>
            <a:off x="2719249" y="18097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Elipsa 40"/>
          <p:cNvSpPr/>
          <p:nvPr/>
        </p:nvSpPr>
        <p:spPr>
          <a:xfrm>
            <a:off x="3253941" y="141635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Elipsa 41"/>
          <p:cNvSpPr/>
          <p:nvPr/>
        </p:nvSpPr>
        <p:spPr>
          <a:xfrm>
            <a:off x="3814111" y="141635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Elipsa 42"/>
          <p:cNvSpPr/>
          <p:nvPr/>
        </p:nvSpPr>
        <p:spPr>
          <a:xfrm>
            <a:off x="4143052" y="244612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Elipsa 43"/>
          <p:cNvSpPr/>
          <p:nvPr/>
        </p:nvSpPr>
        <p:spPr>
          <a:xfrm>
            <a:off x="4143052" y="279026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Elipsa 44"/>
          <p:cNvSpPr/>
          <p:nvPr/>
        </p:nvSpPr>
        <p:spPr>
          <a:xfrm>
            <a:off x="4143052" y="3257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Elipsa 45"/>
          <p:cNvSpPr/>
          <p:nvPr/>
        </p:nvSpPr>
        <p:spPr>
          <a:xfrm>
            <a:off x="4143052" y="3638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Elipsa 46"/>
          <p:cNvSpPr/>
          <p:nvPr/>
        </p:nvSpPr>
        <p:spPr>
          <a:xfrm>
            <a:off x="7216341" y="3257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Elipsa 47"/>
          <p:cNvSpPr/>
          <p:nvPr/>
        </p:nvSpPr>
        <p:spPr>
          <a:xfrm>
            <a:off x="7341970" y="376417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Elipsa 48"/>
          <p:cNvSpPr/>
          <p:nvPr/>
        </p:nvSpPr>
        <p:spPr>
          <a:xfrm>
            <a:off x="6965082" y="4087638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0" name="Přímá spojovací šipka 49"/>
          <p:cNvCxnSpPr/>
          <p:nvPr/>
        </p:nvCxnSpPr>
        <p:spPr>
          <a:xfrm flipH="1">
            <a:off x="800100" y="2061009"/>
            <a:ext cx="952502" cy="7620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Elipsa 55"/>
          <p:cNvSpPr/>
          <p:nvPr/>
        </p:nvSpPr>
        <p:spPr>
          <a:xfrm>
            <a:off x="2495550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Elipsa 33"/>
          <p:cNvSpPr/>
          <p:nvPr/>
        </p:nvSpPr>
        <p:spPr>
          <a:xfrm>
            <a:off x="663141" y="2911041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3" name="Picture 2" descr="C:\Users\Jirka\projects\import\presentations\main\images\Li_GMM-0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5400000">
            <a:off x="719252" y="2605023"/>
            <a:ext cx="1016387" cy="85469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Gui</a:t>
            </a:r>
            <a:r>
              <a:rPr lang="en-US" dirty="0" err="1" smtClean="0">
                <a:solidFill>
                  <a:schemeClr val="bg1"/>
                </a:solidFill>
              </a:rPr>
              <a:t>ded</a:t>
            </a:r>
            <a:r>
              <a:rPr lang="en-US" dirty="0" smtClean="0">
                <a:solidFill>
                  <a:schemeClr val="bg1"/>
                </a:solidFill>
              </a:rPr>
              <a:t> path sampling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5" name="Picture 4" descr="C:\Users\Jirka\projects\import\presentations\main\images\tre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8165" y="2729242"/>
            <a:ext cx="1062618" cy="1624462"/>
          </a:xfrm>
          <a:prstGeom prst="rect">
            <a:avLst/>
          </a:prstGeom>
          <a:noFill/>
        </p:spPr>
      </p:pic>
      <p:pic>
        <p:nvPicPr>
          <p:cNvPr id="6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174" y="4236799"/>
            <a:ext cx="7309206" cy="495539"/>
          </a:xfrm>
          <a:prstGeom prst="rect">
            <a:avLst/>
          </a:prstGeom>
          <a:noFill/>
        </p:spPr>
      </p:pic>
      <p:pic>
        <p:nvPicPr>
          <p:cNvPr id="7" name="Picture 6" descr="C:\Users\Jirka\projects\import\presentations\main\images\su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0280" y="1352550"/>
            <a:ext cx="1095770" cy="1034701"/>
          </a:xfrm>
          <a:prstGeom prst="rect">
            <a:avLst/>
          </a:prstGeom>
          <a:noFill/>
        </p:spPr>
      </p:pic>
      <p:cxnSp>
        <p:nvCxnSpPr>
          <p:cNvPr id="8" name="Přímá spojovací čára 7"/>
          <p:cNvCxnSpPr/>
          <p:nvPr/>
        </p:nvCxnSpPr>
        <p:spPr>
          <a:xfrm flipH="1">
            <a:off x="709174" y="4229819"/>
            <a:ext cx="7309206" cy="6979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757866" y="1396535"/>
            <a:ext cx="0" cy="2832340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685800" y="1466656"/>
            <a:ext cx="3708511" cy="1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 flipV="1">
            <a:off x="4339001" y="2340503"/>
            <a:ext cx="0" cy="1888374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V="1">
            <a:off x="4331726" y="1393673"/>
            <a:ext cx="0" cy="273942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2719249" y="1443283"/>
            <a:ext cx="0" cy="1446487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042035">
            <a:off x="1552753" y="1520481"/>
            <a:ext cx="921284" cy="684636"/>
          </a:xfrm>
          <a:prstGeom prst="rect">
            <a:avLst/>
          </a:prstGeom>
          <a:noFill/>
        </p:spPr>
      </p:pic>
      <p:sp>
        <p:nvSpPr>
          <p:cNvPr id="19" name="Elipsa 18"/>
          <p:cNvSpPr/>
          <p:nvPr/>
        </p:nvSpPr>
        <p:spPr>
          <a:xfrm>
            <a:off x="1752600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Elipsa 19"/>
          <p:cNvSpPr/>
          <p:nvPr/>
        </p:nvSpPr>
        <p:spPr>
          <a:xfrm>
            <a:off x="1295400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Elipsa 20"/>
          <p:cNvSpPr/>
          <p:nvPr/>
        </p:nvSpPr>
        <p:spPr>
          <a:xfrm>
            <a:off x="914400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Elipsa 21"/>
          <p:cNvSpPr/>
          <p:nvPr/>
        </p:nvSpPr>
        <p:spPr>
          <a:xfrm>
            <a:off x="6376850" y="4087638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Elipsa 22"/>
          <p:cNvSpPr/>
          <p:nvPr/>
        </p:nvSpPr>
        <p:spPr>
          <a:xfrm>
            <a:off x="5929641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Elipsa 23"/>
          <p:cNvSpPr/>
          <p:nvPr/>
        </p:nvSpPr>
        <p:spPr>
          <a:xfrm>
            <a:off x="5486400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Elipsa 24"/>
          <p:cNvSpPr/>
          <p:nvPr/>
        </p:nvSpPr>
        <p:spPr>
          <a:xfrm>
            <a:off x="5035460" y="4102445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Elipsa 25"/>
          <p:cNvSpPr/>
          <p:nvPr/>
        </p:nvSpPr>
        <p:spPr>
          <a:xfrm>
            <a:off x="4572000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Elipsa 29"/>
          <p:cNvSpPr/>
          <p:nvPr/>
        </p:nvSpPr>
        <p:spPr>
          <a:xfrm>
            <a:off x="3939741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Elipsa 30"/>
          <p:cNvSpPr/>
          <p:nvPr/>
        </p:nvSpPr>
        <p:spPr>
          <a:xfrm>
            <a:off x="3253941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Elipsa 31"/>
          <p:cNvSpPr/>
          <p:nvPr/>
        </p:nvSpPr>
        <p:spPr>
          <a:xfrm>
            <a:off x="689267" y="3768291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Elipsa 32"/>
          <p:cNvSpPr/>
          <p:nvPr/>
        </p:nvSpPr>
        <p:spPr>
          <a:xfrm>
            <a:off x="689267" y="341586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Elipsa 34"/>
          <p:cNvSpPr/>
          <p:nvPr/>
        </p:nvSpPr>
        <p:spPr>
          <a:xfrm>
            <a:off x="689267" y="2114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Elipsa 35"/>
          <p:cNvSpPr/>
          <p:nvPr/>
        </p:nvSpPr>
        <p:spPr>
          <a:xfrm>
            <a:off x="689267" y="1733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Elipsa 36"/>
          <p:cNvSpPr/>
          <p:nvPr/>
        </p:nvSpPr>
        <p:spPr>
          <a:xfrm>
            <a:off x="1040029" y="1466657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Elipsa 37"/>
          <p:cNvSpPr/>
          <p:nvPr/>
        </p:nvSpPr>
        <p:spPr>
          <a:xfrm>
            <a:off x="2523300" y="2214873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Elipsa 38"/>
          <p:cNvSpPr/>
          <p:nvPr/>
        </p:nvSpPr>
        <p:spPr>
          <a:xfrm>
            <a:off x="2719249" y="25717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Elipsa 39"/>
          <p:cNvSpPr/>
          <p:nvPr/>
        </p:nvSpPr>
        <p:spPr>
          <a:xfrm>
            <a:off x="2719249" y="18097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Elipsa 40"/>
          <p:cNvSpPr/>
          <p:nvPr/>
        </p:nvSpPr>
        <p:spPr>
          <a:xfrm>
            <a:off x="3253941" y="141635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Elipsa 41"/>
          <p:cNvSpPr/>
          <p:nvPr/>
        </p:nvSpPr>
        <p:spPr>
          <a:xfrm>
            <a:off x="3814111" y="141635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Elipsa 42"/>
          <p:cNvSpPr/>
          <p:nvPr/>
        </p:nvSpPr>
        <p:spPr>
          <a:xfrm>
            <a:off x="4143052" y="244612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Elipsa 43"/>
          <p:cNvSpPr/>
          <p:nvPr/>
        </p:nvSpPr>
        <p:spPr>
          <a:xfrm>
            <a:off x="4143052" y="279026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Elipsa 44"/>
          <p:cNvSpPr/>
          <p:nvPr/>
        </p:nvSpPr>
        <p:spPr>
          <a:xfrm>
            <a:off x="4143052" y="3257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Elipsa 45"/>
          <p:cNvSpPr/>
          <p:nvPr/>
        </p:nvSpPr>
        <p:spPr>
          <a:xfrm>
            <a:off x="4143052" y="3638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Elipsa 46"/>
          <p:cNvSpPr/>
          <p:nvPr/>
        </p:nvSpPr>
        <p:spPr>
          <a:xfrm>
            <a:off x="7216341" y="3257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Elipsa 47"/>
          <p:cNvSpPr/>
          <p:nvPr/>
        </p:nvSpPr>
        <p:spPr>
          <a:xfrm>
            <a:off x="7341970" y="376417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Elipsa 48"/>
          <p:cNvSpPr/>
          <p:nvPr/>
        </p:nvSpPr>
        <p:spPr>
          <a:xfrm>
            <a:off x="6965082" y="4087638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0" name="Přímá spojovací šipka 49"/>
          <p:cNvCxnSpPr/>
          <p:nvPr/>
        </p:nvCxnSpPr>
        <p:spPr>
          <a:xfrm flipH="1">
            <a:off x="800100" y="2061009"/>
            <a:ext cx="952502" cy="7620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Elipsa 55"/>
          <p:cNvSpPr/>
          <p:nvPr/>
        </p:nvSpPr>
        <p:spPr>
          <a:xfrm>
            <a:off x="2495550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9" name="Přímá spojovací šipka 58"/>
          <p:cNvCxnSpPr/>
          <p:nvPr/>
        </p:nvCxnSpPr>
        <p:spPr>
          <a:xfrm>
            <a:off x="800100" y="2823009"/>
            <a:ext cx="1562100" cy="1405866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Elipsa 50"/>
          <p:cNvSpPr/>
          <p:nvPr/>
        </p:nvSpPr>
        <p:spPr>
          <a:xfrm>
            <a:off x="663141" y="2911041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2" name="Picture 2" descr="C:\Users\Jirka\projects\import\presentations\main\images\Li_GMM-0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5400000">
            <a:off x="719252" y="2605023"/>
            <a:ext cx="1016387" cy="85469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Gui</a:t>
            </a:r>
            <a:r>
              <a:rPr lang="en-US" dirty="0" err="1" smtClean="0">
                <a:solidFill>
                  <a:schemeClr val="bg1"/>
                </a:solidFill>
              </a:rPr>
              <a:t>ded</a:t>
            </a:r>
            <a:r>
              <a:rPr lang="en-US" dirty="0" smtClean="0">
                <a:solidFill>
                  <a:schemeClr val="bg1"/>
                </a:solidFill>
              </a:rPr>
              <a:t> path sampling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5" name="Picture 4" descr="C:\Users\Jirka\projects\import\presentations\main\images\tre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8165" y="2729242"/>
            <a:ext cx="1062618" cy="1624462"/>
          </a:xfrm>
          <a:prstGeom prst="rect">
            <a:avLst/>
          </a:prstGeom>
          <a:noFill/>
        </p:spPr>
      </p:pic>
      <p:pic>
        <p:nvPicPr>
          <p:cNvPr id="6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174" y="4236799"/>
            <a:ext cx="7309206" cy="495539"/>
          </a:xfrm>
          <a:prstGeom prst="rect">
            <a:avLst/>
          </a:prstGeom>
          <a:noFill/>
        </p:spPr>
      </p:pic>
      <p:pic>
        <p:nvPicPr>
          <p:cNvPr id="7" name="Picture 6" descr="C:\Users\Jirka\projects\import\presentations\main\images\su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0280" y="1352550"/>
            <a:ext cx="1095770" cy="1034701"/>
          </a:xfrm>
          <a:prstGeom prst="rect">
            <a:avLst/>
          </a:prstGeom>
          <a:noFill/>
        </p:spPr>
      </p:pic>
      <p:cxnSp>
        <p:nvCxnSpPr>
          <p:cNvPr id="8" name="Přímá spojovací čára 7"/>
          <p:cNvCxnSpPr/>
          <p:nvPr/>
        </p:nvCxnSpPr>
        <p:spPr>
          <a:xfrm flipH="1">
            <a:off x="709174" y="4229819"/>
            <a:ext cx="7309206" cy="6979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757866" y="1396535"/>
            <a:ext cx="0" cy="2832340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685800" y="1466656"/>
            <a:ext cx="3708511" cy="1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 flipV="1">
            <a:off x="4339001" y="2340503"/>
            <a:ext cx="0" cy="1888374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V="1">
            <a:off x="4331726" y="1393673"/>
            <a:ext cx="0" cy="273942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2719249" y="1443283"/>
            <a:ext cx="0" cy="1446487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042035">
            <a:off x="1552753" y="1520481"/>
            <a:ext cx="921284" cy="684636"/>
          </a:xfrm>
          <a:prstGeom prst="rect">
            <a:avLst/>
          </a:prstGeom>
          <a:noFill/>
        </p:spPr>
      </p:pic>
      <p:sp>
        <p:nvSpPr>
          <p:cNvPr id="19" name="Elipsa 18"/>
          <p:cNvSpPr/>
          <p:nvPr/>
        </p:nvSpPr>
        <p:spPr>
          <a:xfrm>
            <a:off x="1752600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Elipsa 19"/>
          <p:cNvSpPr/>
          <p:nvPr/>
        </p:nvSpPr>
        <p:spPr>
          <a:xfrm>
            <a:off x="1295400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Elipsa 20"/>
          <p:cNvSpPr/>
          <p:nvPr/>
        </p:nvSpPr>
        <p:spPr>
          <a:xfrm>
            <a:off x="914400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Elipsa 21"/>
          <p:cNvSpPr/>
          <p:nvPr/>
        </p:nvSpPr>
        <p:spPr>
          <a:xfrm>
            <a:off x="6376850" y="4087638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Elipsa 22"/>
          <p:cNvSpPr/>
          <p:nvPr/>
        </p:nvSpPr>
        <p:spPr>
          <a:xfrm>
            <a:off x="5929641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Elipsa 23"/>
          <p:cNvSpPr/>
          <p:nvPr/>
        </p:nvSpPr>
        <p:spPr>
          <a:xfrm>
            <a:off x="5486400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Elipsa 24"/>
          <p:cNvSpPr/>
          <p:nvPr/>
        </p:nvSpPr>
        <p:spPr>
          <a:xfrm>
            <a:off x="5035460" y="4102445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Elipsa 25"/>
          <p:cNvSpPr/>
          <p:nvPr/>
        </p:nvSpPr>
        <p:spPr>
          <a:xfrm>
            <a:off x="4572000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Elipsa 29"/>
          <p:cNvSpPr/>
          <p:nvPr/>
        </p:nvSpPr>
        <p:spPr>
          <a:xfrm>
            <a:off x="3939741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Elipsa 30"/>
          <p:cNvSpPr/>
          <p:nvPr/>
        </p:nvSpPr>
        <p:spPr>
          <a:xfrm>
            <a:off x="3253941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Elipsa 31"/>
          <p:cNvSpPr/>
          <p:nvPr/>
        </p:nvSpPr>
        <p:spPr>
          <a:xfrm>
            <a:off x="689267" y="3768291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Elipsa 32"/>
          <p:cNvSpPr/>
          <p:nvPr/>
        </p:nvSpPr>
        <p:spPr>
          <a:xfrm>
            <a:off x="689267" y="341586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Elipsa 34"/>
          <p:cNvSpPr/>
          <p:nvPr/>
        </p:nvSpPr>
        <p:spPr>
          <a:xfrm>
            <a:off x="689267" y="2114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Elipsa 35"/>
          <p:cNvSpPr/>
          <p:nvPr/>
        </p:nvSpPr>
        <p:spPr>
          <a:xfrm>
            <a:off x="689267" y="1733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Elipsa 36"/>
          <p:cNvSpPr/>
          <p:nvPr/>
        </p:nvSpPr>
        <p:spPr>
          <a:xfrm>
            <a:off x="1040029" y="1466657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Elipsa 37"/>
          <p:cNvSpPr/>
          <p:nvPr/>
        </p:nvSpPr>
        <p:spPr>
          <a:xfrm>
            <a:off x="2523300" y="2214873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Elipsa 38"/>
          <p:cNvSpPr/>
          <p:nvPr/>
        </p:nvSpPr>
        <p:spPr>
          <a:xfrm>
            <a:off x="2719249" y="25717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Elipsa 39"/>
          <p:cNvSpPr/>
          <p:nvPr/>
        </p:nvSpPr>
        <p:spPr>
          <a:xfrm>
            <a:off x="2719249" y="18097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Elipsa 40"/>
          <p:cNvSpPr/>
          <p:nvPr/>
        </p:nvSpPr>
        <p:spPr>
          <a:xfrm>
            <a:off x="3253941" y="141635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Elipsa 41"/>
          <p:cNvSpPr/>
          <p:nvPr/>
        </p:nvSpPr>
        <p:spPr>
          <a:xfrm>
            <a:off x="3814111" y="141635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Elipsa 42"/>
          <p:cNvSpPr/>
          <p:nvPr/>
        </p:nvSpPr>
        <p:spPr>
          <a:xfrm>
            <a:off x="4143052" y="244612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Elipsa 43"/>
          <p:cNvSpPr/>
          <p:nvPr/>
        </p:nvSpPr>
        <p:spPr>
          <a:xfrm>
            <a:off x="4143052" y="279026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Elipsa 44"/>
          <p:cNvSpPr/>
          <p:nvPr/>
        </p:nvSpPr>
        <p:spPr>
          <a:xfrm>
            <a:off x="4143052" y="3257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Elipsa 45"/>
          <p:cNvSpPr/>
          <p:nvPr/>
        </p:nvSpPr>
        <p:spPr>
          <a:xfrm>
            <a:off x="4143052" y="3638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Elipsa 46"/>
          <p:cNvSpPr/>
          <p:nvPr/>
        </p:nvSpPr>
        <p:spPr>
          <a:xfrm>
            <a:off x="7216341" y="3257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Elipsa 47"/>
          <p:cNvSpPr/>
          <p:nvPr/>
        </p:nvSpPr>
        <p:spPr>
          <a:xfrm>
            <a:off x="7341970" y="376417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Elipsa 48"/>
          <p:cNvSpPr/>
          <p:nvPr/>
        </p:nvSpPr>
        <p:spPr>
          <a:xfrm>
            <a:off x="6965082" y="4087638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0" name="Přímá spojovací šipka 49"/>
          <p:cNvCxnSpPr/>
          <p:nvPr/>
        </p:nvCxnSpPr>
        <p:spPr>
          <a:xfrm flipH="1">
            <a:off x="800100" y="2061009"/>
            <a:ext cx="952502" cy="7620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Elipsa 55"/>
          <p:cNvSpPr/>
          <p:nvPr/>
        </p:nvSpPr>
        <p:spPr>
          <a:xfrm>
            <a:off x="2495550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9" name="Přímá spojovací šipka 58"/>
          <p:cNvCxnSpPr/>
          <p:nvPr/>
        </p:nvCxnSpPr>
        <p:spPr>
          <a:xfrm>
            <a:off x="800100" y="2823009"/>
            <a:ext cx="1562100" cy="1405866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Elipsa 50"/>
          <p:cNvSpPr/>
          <p:nvPr/>
        </p:nvSpPr>
        <p:spPr>
          <a:xfrm>
            <a:off x="663141" y="2911041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2" name="Picture 2" descr="C:\Users\Jirka\projects\import\presentations\main\images\Li_GMM-0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5400000">
            <a:off x="719252" y="2605023"/>
            <a:ext cx="1016387" cy="854690"/>
          </a:xfrm>
          <a:prstGeom prst="rect">
            <a:avLst/>
          </a:prstGeom>
          <a:noFill/>
        </p:spPr>
      </p:pic>
      <p:pic>
        <p:nvPicPr>
          <p:cNvPr id="53" name="Picture 2" descr="C:\Users\Jirka\projects\import\presentations\main\images\Li_GMM-0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125330" y="3415866"/>
            <a:ext cx="1016387" cy="85469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Gui</a:t>
            </a:r>
            <a:r>
              <a:rPr lang="en-US" dirty="0" err="1" smtClean="0">
                <a:solidFill>
                  <a:schemeClr val="bg1"/>
                </a:solidFill>
              </a:rPr>
              <a:t>ded</a:t>
            </a:r>
            <a:r>
              <a:rPr lang="en-US" dirty="0" smtClean="0">
                <a:solidFill>
                  <a:schemeClr val="bg1"/>
                </a:solidFill>
              </a:rPr>
              <a:t> path sampling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5" name="Picture 4" descr="C:\Users\Jirka\projects\import\presentations\main\images\tre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8165" y="2729242"/>
            <a:ext cx="1062618" cy="1624462"/>
          </a:xfrm>
          <a:prstGeom prst="rect">
            <a:avLst/>
          </a:prstGeom>
          <a:noFill/>
        </p:spPr>
      </p:pic>
      <p:pic>
        <p:nvPicPr>
          <p:cNvPr id="6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174" y="4236799"/>
            <a:ext cx="7309206" cy="495539"/>
          </a:xfrm>
          <a:prstGeom prst="rect">
            <a:avLst/>
          </a:prstGeom>
          <a:noFill/>
        </p:spPr>
      </p:pic>
      <p:pic>
        <p:nvPicPr>
          <p:cNvPr id="7" name="Picture 6" descr="C:\Users\Jirka\projects\import\presentations\main\images\su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0280" y="1352550"/>
            <a:ext cx="1095770" cy="1034701"/>
          </a:xfrm>
          <a:prstGeom prst="rect">
            <a:avLst/>
          </a:prstGeom>
          <a:noFill/>
        </p:spPr>
      </p:pic>
      <p:cxnSp>
        <p:nvCxnSpPr>
          <p:cNvPr id="8" name="Přímá spojovací čára 7"/>
          <p:cNvCxnSpPr/>
          <p:nvPr/>
        </p:nvCxnSpPr>
        <p:spPr>
          <a:xfrm flipH="1">
            <a:off x="709174" y="4229819"/>
            <a:ext cx="7309206" cy="6979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757866" y="1396535"/>
            <a:ext cx="0" cy="2832340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685800" y="1466656"/>
            <a:ext cx="3708511" cy="1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 flipV="1">
            <a:off x="4339001" y="2340503"/>
            <a:ext cx="0" cy="1888374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V="1">
            <a:off x="4331726" y="1393673"/>
            <a:ext cx="0" cy="273942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2719249" y="1443283"/>
            <a:ext cx="0" cy="1446487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042035">
            <a:off x="1552753" y="1520481"/>
            <a:ext cx="921284" cy="684636"/>
          </a:xfrm>
          <a:prstGeom prst="rect">
            <a:avLst/>
          </a:prstGeom>
          <a:noFill/>
        </p:spPr>
      </p:pic>
      <p:sp>
        <p:nvSpPr>
          <p:cNvPr id="19" name="Elipsa 18"/>
          <p:cNvSpPr/>
          <p:nvPr/>
        </p:nvSpPr>
        <p:spPr>
          <a:xfrm>
            <a:off x="1752600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Elipsa 19"/>
          <p:cNvSpPr/>
          <p:nvPr/>
        </p:nvSpPr>
        <p:spPr>
          <a:xfrm>
            <a:off x="1295400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Elipsa 20"/>
          <p:cNvSpPr/>
          <p:nvPr/>
        </p:nvSpPr>
        <p:spPr>
          <a:xfrm>
            <a:off x="914400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Elipsa 21"/>
          <p:cNvSpPr/>
          <p:nvPr/>
        </p:nvSpPr>
        <p:spPr>
          <a:xfrm>
            <a:off x="6376850" y="4087638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Elipsa 22"/>
          <p:cNvSpPr/>
          <p:nvPr/>
        </p:nvSpPr>
        <p:spPr>
          <a:xfrm>
            <a:off x="5929641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Elipsa 23"/>
          <p:cNvSpPr/>
          <p:nvPr/>
        </p:nvSpPr>
        <p:spPr>
          <a:xfrm>
            <a:off x="5486400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Elipsa 24"/>
          <p:cNvSpPr/>
          <p:nvPr/>
        </p:nvSpPr>
        <p:spPr>
          <a:xfrm>
            <a:off x="5035460" y="4102445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Elipsa 25"/>
          <p:cNvSpPr/>
          <p:nvPr/>
        </p:nvSpPr>
        <p:spPr>
          <a:xfrm>
            <a:off x="4572000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Elipsa 29"/>
          <p:cNvSpPr/>
          <p:nvPr/>
        </p:nvSpPr>
        <p:spPr>
          <a:xfrm>
            <a:off x="3939741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Elipsa 30"/>
          <p:cNvSpPr/>
          <p:nvPr/>
        </p:nvSpPr>
        <p:spPr>
          <a:xfrm>
            <a:off x="3253941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Elipsa 31"/>
          <p:cNvSpPr/>
          <p:nvPr/>
        </p:nvSpPr>
        <p:spPr>
          <a:xfrm>
            <a:off x="689267" y="3768291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Elipsa 32"/>
          <p:cNvSpPr/>
          <p:nvPr/>
        </p:nvSpPr>
        <p:spPr>
          <a:xfrm>
            <a:off x="689267" y="341586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Elipsa 34"/>
          <p:cNvSpPr/>
          <p:nvPr/>
        </p:nvSpPr>
        <p:spPr>
          <a:xfrm>
            <a:off x="689267" y="2114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Elipsa 35"/>
          <p:cNvSpPr/>
          <p:nvPr/>
        </p:nvSpPr>
        <p:spPr>
          <a:xfrm>
            <a:off x="689267" y="1733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Elipsa 36"/>
          <p:cNvSpPr/>
          <p:nvPr/>
        </p:nvSpPr>
        <p:spPr>
          <a:xfrm>
            <a:off x="1040029" y="1466657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Elipsa 37"/>
          <p:cNvSpPr/>
          <p:nvPr/>
        </p:nvSpPr>
        <p:spPr>
          <a:xfrm>
            <a:off x="2523300" y="2214873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Elipsa 38"/>
          <p:cNvSpPr/>
          <p:nvPr/>
        </p:nvSpPr>
        <p:spPr>
          <a:xfrm>
            <a:off x="2719249" y="25717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Elipsa 39"/>
          <p:cNvSpPr/>
          <p:nvPr/>
        </p:nvSpPr>
        <p:spPr>
          <a:xfrm>
            <a:off x="2719249" y="18097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Elipsa 40"/>
          <p:cNvSpPr/>
          <p:nvPr/>
        </p:nvSpPr>
        <p:spPr>
          <a:xfrm>
            <a:off x="3253941" y="141635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Elipsa 41"/>
          <p:cNvSpPr/>
          <p:nvPr/>
        </p:nvSpPr>
        <p:spPr>
          <a:xfrm>
            <a:off x="3814111" y="141635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Elipsa 42"/>
          <p:cNvSpPr/>
          <p:nvPr/>
        </p:nvSpPr>
        <p:spPr>
          <a:xfrm>
            <a:off x="4143052" y="244612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Elipsa 43"/>
          <p:cNvSpPr/>
          <p:nvPr/>
        </p:nvSpPr>
        <p:spPr>
          <a:xfrm>
            <a:off x="4143052" y="279026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Elipsa 44"/>
          <p:cNvSpPr/>
          <p:nvPr/>
        </p:nvSpPr>
        <p:spPr>
          <a:xfrm>
            <a:off x="4143052" y="3257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Elipsa 45"/>
          <p:cNvSpPr/>
          <p:nvPr/>
        </p:nvSpPr>
        <p:spPr>
          <a:xfrm>
            <a:off x="4143052" y="3638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Elipsa 46"/>
          <p:cNvSpPr/>
          <p:nvPr/>
        </p:nvSpPr>
        <p:spPr>
          <a:xfrm>
            <a:off x="7216341" y="3257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Elipsa 47"/>
          <p:cNvSpPr/>
          <p:nvPr/>
        </p:nvSpPr>
        <p:spPr>
          <a:xfrm>
            <a:off x="7341970" y="376417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Elipsa 48"/>
          <p:cNvSpPr/>
          <p:nvPr/>
        </p:nvSpPr>
        <p:spPr>
          <a:xfrm>
            <a:off x="6965082" y="4087638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0" name="Přímá spojovací šipka 49"/>
          <p:cNvCxnSpPr/>
          <p:nvPr/>
        </p:nvCxnSpPr>
        <p:spPr>
          <a:xfrm flipH="1">
            <a:off x="800100" y="2061009"/>
            <a:ext cx="952502" cy="7620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ovací šipka 58"/>
          <p:cNvCxnSpPr/>
          <p:nvPr/>
        </p:nvCxnSpPr>
        <p:spPr>
          <a:xfrm>
            <a:off x="800100" y="2823009"/>
            <a:ext cx="1562100" cy="1405866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Picture 2" descr="C:\Users\Jirka\projects\import\presentations\main\images\Li_GMM-0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5400000">
            <a:off x="719252" y="2605023"/>
            <a:ext cx="1016387" cy="854690"/>
          </a:xfrm>
          <a:prstGeom prst="rect">
            <a:avLst/>
          </a:prstGeom>
          <a:noFill/>
        </p:spPr>
      </p:pic>
      <p:cxnSp>
        <p:nvCxnSpPr>
          <p:cNvPr id="64" name="Přímá spojovací šipka 63"/>
          <p:cNvCxnSpPr/>
          <p:nvPr/>
        </p:nvCxnSpPr>
        <p:spPr>
          <a:xfrm flipV="1">
            <a:off x="2362200" y="3169136"/>
            <a:ext cx="891741" cy="1059739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Picture 2" descr="C:\Users\Jirka\projects\import\presentations\main\images\Li_GMM-0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125330" y="3415866"/>
            <a:ext cx="1016387" cy="854690"/>
          </a:xfrm>
          <a:prstGeom prst="rect">
            <a:avLst/>
          </a:prstGeom>
          <a:noFill/>
        </p:spPr>
      </p:pic>
      <p:sp>
        <p:nvSpPr>
          <p:cNvPr id="51" name="Elipsa 50"/>
          <p:cNvSpPr/>
          <p:nvPr/>
        </p:nvSpPr>
        <p:spPr>
          <a:xfrm>
            <a:off x="2495550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Elipsa 51"/>
          <p:cNvSpPr/>
          <p:nvPr/>
        </p:nvSpPr>
        <p:spPr>
          <a:xfrm>
            <a:off x="663141" y="2911041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Přímá spojovací šipka 23"/>
          <p:cNvCxnSpPr/>
          <p:nvPr/>
        </p:nvCxnSpPr>
        <p:spPr>
          <a:xfrm flipV="1">
            <a:off x="2524125" y="2495550"/>
            <a:ext cx="904875" cy="1454150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>
            <a:off x="1752600" y="3218409"/>
            <a:ext cx="247650" cy="247123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>
            <a:off x="1990725" y="3456007"/>
            <a:ext cx="533400" cy="493693"/>
          </a:xfrm>
          <a:prstGeom prst="straightConnector1">
            <a:avLst/>
          </a:prstGeom>
          <a:ln>
            <a:solidFill>
              <a:schemeClr val="bg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Guiding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and</a:t>
            </a:r>
            <a:r>
              <a:rPr lang="cs-CZ" dirty="0" smtClean="0">
                <a:solidFill>
                  <a:schemeClr val="bg1"/>
                </a:solidFill>
              </a:rPr>
              <a:t> BRDF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968699" y="3598843"/>
            <a:ext cx="5052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 err="1" smtClean="0">
                <a:solidFill>
                  <a:schemeClr val="bg1"/>
                </a:solidFill>
              </a:rPr>
              <a:t>or</a:t>
            </a:r>
            <a:r>
              <a:rPr lang="cs-CZ" sz="2800" dirty="0" smtClean="0">
                <a:solidFill>
                  <a:schemeClr val="bg1"/>
                </a:solidFill>
              </a:rPr>
              <a:t/>
            </a:r>
            <a:br>
              <a:rPr lang="cs-CZ" sz="2800" dirty="0" smtClean="0">
                <a:solidFill>
                  <a:schemeClr val="bg1"/>
                </a:solidFill>
              </a:rPr>
            </a:b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Users\Jirka\projects\import\presentations\main\images\propto_li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901535" y="4446466"/>
            <a:ext cx="1337911" cy="4874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4" name="Picture 6" descr="C:\Users\Jirka\projects\import\presentations\main\images\rendering_eqcomputermodern_colors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752603" y="1240119"/>
            <a:ext cx="5138117" cy="9506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11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5"/>
          <a:srcRect l="70943" r="5752"/>
          <a:stretch>
            <a:fillRect/>
          </a:stretch>
        </p:blipFill>
        <p:spPr bwMode="auto">
          <a:xfrm>
            <a:off x="1859491" y="3949700"/>
            <a:ext cx="1407584" cy="450850"/>
          </a:xfrm>
          <a:prstGeom prst="rect">
            <a:avLst/>
          </a:prstGeom>
          <a:noFill/>
        </p:spPr>
      </p:pic>
      <p:cxnSp>
        <p:nvCxnSpPr>
          <p:cNvPr id="12" name="Přímá spojovací čára 11"/>
          <p:cNvCxnSpPr/>
          <p:nvPr/>
        </p:nvCxnSpPr>
        <p:spPr>
          <a:xfrm flipH="1">
            <a:off x="1859491" y="3950097"/>
            <a:ext cx="1407584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2" descr="C:\Users\Jirka\projects\import\presentations\main\images\Li_GMM-01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943161" y="2905035"/>
            <a:ext cx="1276284" cy="1073240"/>
          </a:xfrm>
          <a:prstGeom prst="rect">
            <a:avLst/>
          </a:prstGeom>
          <a:noFill/>
        </p:spPr>
      </p:pic>
      <p:sp>
        <p:nvSpPr>
          <p:cNvPr id="14" name="Elipsa 13"/>
          <p:cNvSpPr/>
          <p:nvPr/>
        </p:nvSpPr>
        <p:spPr>
          <a:xfrm>
            <a:off x="2399190" y="382407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6" name="Přímá spojovací šipka 25"/>
          <p:cNvCxnSpPr/>
          <p:nvPr/>
        </p:nvCxnSpPr>
        <p:spPr>
          <a:xfrm flipV="1">
            <a:off x="5876925" y="3095010"/>
            <a:ext cx="1743075" cy="854690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>
            <a:off x="5105400" y="3218409"/>
            <a:ext cx="247650" cy="247123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>
            <a:off x="5343525" y="3456007"/>
            <a:ext cx="533400" cy="493693"/>
          </a:xfrm>
          <a:prstGeom prst="straightConnector1">
            <a:avLst/>
          </a:prstGeom>
          <a:ln>
            <a:solidFill>
              <a:schemeClr val="bg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5"/>
          <a:srcRect l="70943" r="5752"/>
          <a:stretch>
            <a:fillRect/>
          </a:stretch>
        </p:blipFill>
        <p:spPr bwMode="auto">
          <a:xfrm>
            <a:off x="5212291" y="3949700"/>
            <a:ext cx="1407584" cy="450850"/>
          </a:xfrm>
          <a:prstGeom prst="rect">
            <a:avLst/>
          </a:prstGeom>
          <a:noFill/>
        </p:spPr>
      </p:pic>
      <p:cxnSp>
        <p:nvCxnSpPr>
          <p:cNvPr id="31" name="Přímá spojovací čára 30"/>
          <p:cNvCxnSpPr/>
          <p:nvPr/>
        </p:nvCxnSpPr>
        <p:spPr>
          <a:xfrm flipH="1">
            <a:off x="5212291" y="3950097"/>
            <a:ext cx="1407584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4" name="Picture 3" descr="C:\Users\Jirka\projects\import\presentations\main\images\BRDF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57800" y="3168509"/>
            <a:ext cx="2168524" cy="7748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5" name="Picture 4" descr="C:\Users\Jirka\projects\import\presentations\main\images\propto_brdf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29200" y="4467225"/>
            <a:ext cx="1908640" cy="4667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Gui</a:t>
            </a:r>
            <a:r>
              <a:rPr lang="en-US" dirty="0" err="1" smtClean="0">
                <a:solidFill>
                  <a:schemeClr val="bg1"/>
                </a:solidFill>
              </a:rPr>
              <a:t>ded</a:t>
            </a:r>
            <a:r>
              <a:rPr lang="en-US" dirty="0" smtClean="0">
                <a:solidFill>
                  <a:schemeClr val="bg1"/>
                </a:solidFill>
              </a:rPr>
              <a:t> path sampling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5" name="Picture 4" descr="C:\Users\Jirka\projects\import\presentations\main\images\tre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8165" y="2729242"/>
            <a:ext cx="1062618" cy="1624462"/>
          </a:xfrm>
          <a:prstGeom prst="rect">
            <a:avLst/>
          </a:prstGeom>
          <a:noFill/>
        </p:spPr>
      </p:pic>
      <p:pic>
        <p:nvPicPr>
          <p:cNvPr id="6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174" y="4236799"/>
            <a:ext cx="7309206" cy="495539"/>
          </a:xfrm>
          <a:prstGeom prst="rect">
            <a:avLst/>
          </a:prstGeom>
          <a:noFill/>
        </p:spPr>
      </p:pic>
      <p:pic>
        <p:nvPicPr>
          <p:cNvPr id="7" name="Picture 6" descr="C:\Users\Jirka\projects\import\presentations\main\images\su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0280" y="1352550"/>
            <a:ext cx="1095770" cy="1034701"/>
          </a:xfrm>
          <a:prstGeom prst="rect">
            <a:avLst/>
          </a:prstGeom>
          <a:noFill/>
        </p:spPr>
      </p:pic>
      <p:cxnSp>
        <p:nvCxnSpPr>
          <p:cNvPr id="8" name="Přímá spojovací čára 7"/>
          <p:cNvCxnSpPr/>
          <p:nvPr/>
        </p:nvCxnSpPr>
        <p:spPr>
          <a:xfrm flipH="1">
            <a:off x="709174" y="4229819"/>
            <a:ext cx="7309206" cy="6979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757866" y="1396535"/>
            <a:ext cx="0" cy="2832340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685800" y="1466656"/>
            <a:ext cx="3708511" cy="1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 flipV="1">
            <a:off x="4339001" y="2340503"/>
            <a:ext cx="0" cy="1888374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V="1">
            <a:off x="4331726" y="1393673"/>
            <a:ext cx="0" cy="273942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2719249" y="1443283"/>
            <a:ext cx="0" cy="1446487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042035">
            <a:off x="1552753" y="1520481"/>
            <a:ext cx="921284" cy="684636"/>
          </a:xfrm>
          <a:prstGeom prst="rect">
            <a:avLst/>
          </a:prstGeom>
          <a:noFill/>
        </p:spPr>
      </p:pic>
      <p:sp>
        <p:nvSpPr>
          <p:cNvPr id="19" name="Elipsa 18"/>
          <p:cNvSpPr/>
          <p:nvPr/>
        </p:nvSpPr>
        <p:spPr>
          <a:xfrm>
            <a:off x="1752600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Elipsa 19"/>
          <p:cNvSpPr/>
          <p:nvPr/>
        </p:nvSpPr>
        <p:spPr>
          <a:xfrm>
            <a:off x="1295400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Elipsa 20"/>
          <p:cNvSpPr/>
          <p:nvPr/>
        </p:nvSpPr>
        <p:spPr>
          <a:xfrm>
            <a:off x="914400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Elipsa 21"/>
          <p:cNvSpPr/>
          <p:nvPr/>
        </p:nvSpPr>
        <p:spPr>
          <a:xfrm>
            <a:off x="6376850" y="4087638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Elipsa 22"/>
          <p:cNvSpPr/>
          <p:nvPr/>
        </p:nvSpPr>
        <p:spPr>
          <a:xfrm>
            <a:off x="5929641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Elipsa 23"/>
          <p:cNvSpPr/>
          <p:nvPr/>
        </p:nvSpPr>
        <p:spPr>
          <a:xfrm>
            <a:off x="5486400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Elipsa 24"/>
          <p:cNvSpPr/>
          <p:nvPr/>
        </p:nvSpPr>
        <p:spPr>
          <a:xfrm>
            <a:off x="5035460" y="4102445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Elipsa 25"/>
          <p:cNvSpPr/>
          <p:nvPr/>
        </p:nvSpPr>
        <p:spPr>
          <a:xfrm>
            <a:off x="4572000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Elipsa 29"/>
          <p:cNvSpPr/>
          <p:nvPr/>
        </p:nvSpPr>
        <p:spPr>
          <a:xfrm>
            <a:off x="3939741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Elipsa 30"/>
          <p:cNvSpPr/>
          <p:nvPr/>
        </p:nvSpPr>
        <p:spPr>
          <a:xfrm>
            <a:off x="3253941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Elipsa 31"/>
          <p:cNvSpPr/>
          <p:nvPr/>
        </p:nvSpPr>
        <p:spPr>
          <a:xfrm>
            <a:off x="689267" y="3768291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Elipsa 32"/>
          <p:cNvSpPr/>
          <p:nvPr/>
        </p:nvSpPr>
        <p:spPr>
          <a:xfrm>
            <a:off x="689267" y="341586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Elipsa 34"/>
          <p:cNvSpPr/>
          <p:nvPr/>
        </p:nvSpPr>
        <p:spPr>
          <a:xfrm>
            <a:off x="689267" y="2114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Elipsa 35"/>
          <p:cNvSpPr/>
          <p:nvPr/>
        </p:nvSpPr>
        <p:spPr>
          <a:xfrm>
            <a:off x="689267" y="1733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Elipsa 36"/>
          <p:cNvSpPr/>
          <p:nvPr/>
        </p:nvSpPr>
        <p:spPr>
          <a:xfrm>
            <a:off x="1040029" y="1466657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Elipsa 37"/>
          <p:cNvSpPr/>
          <p:nvPr/>
        </p:nvSpPr>
        <p:spPr>
          <a:xfrm>
            <a:off x="2523300" y="2214873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Elipsa 38"/>
          <p:cNvSpPr/>
          <p:nvPr/>
        </p:nvSpPr>
        <p:spPr>
          <a:xfrm>
            <a:off x="2719249" y="25717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Elipsa 39"/>
          <p:cNvSpPr/>
          <p:nvPr/>
        </p:nvSpPr>
        <p:spPr>
          <a:xfrm>
            <a:off x="2719249" y="18097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Elipsa 40"/>
          <p:cNvSpPr/>
          <p:nvPr/>
        </p:nvSpPr>
        <p:spPr>
          <a:xfrm>
            <a:off x="3253941" y="141635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Elipsa 41"/>
          <p:cNvSpPr/>
          <p:nvPr/>
        </p:nvSpPr>
        <p:spPr>
          <a:xfrm>
            <a:off x="3814111" y="141635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Elipsa 42"/>
          <p:cNvSpPr/>
          <p:nvPr/>
        </p:nvSpPr>
        <p:spPr>
          <a:xfrm>
            <a:off x="4143052" y="244612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Elipsa 43"/>
          <p:cNvSpPr/>
          <p:nvPr/>
        </p:nvSpPr>
        <p:spPr>
          <a:xfrm>
            <a:off x="4143052" y="279026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Elipsa 44"/>
          <p:cNvSpPr/>
          <p:nvPr/>
        </p:nvSpPr>
        <p:spPr>
          <a:xfrm>
            <a:off x="4143052" y="3257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Elipsa 45"/>
          <p:cNvSpPr/>
          <p:nvPr/>
        </p:nvSpPr>
        <p:spPr>
          <a:xfrm>
            <a:off x="4143052" y="3638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Elipsa 46"/>
          <p:cNvSpPr/>
          <p:nvPr/>
        </p:nvSpPr>
        <p:spPr>
          <a:xfrm>
            <a:off x="7216341" y="3257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Elipsa 47"/>
          <p:cNvSpPr/>
          <p:nvPr/>
        </p:nvSpPr>
        <p:spPr>
          <a:xfrm>
            <a:off x="7341970" y="376417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Elipsa 48"/>
          <p:cNvSpPr/>
          <p:nvPr/>
        </p:nvSpPr>
        <p:spPr>
          <a:xfrm>
            <a:off x="6965082" y="4087638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0" name="Přímá spojovací šipka 49"/>
          <p:cNvCxnSpPr/>
          <p:nvPr/>
        </p:nvCxnSpPr>
        <p:spPr>
          <a:xfrm flipH="1">
            <a:off x="800100" y="2061009"/>
            <a:ext cx="952502" cy="7620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ovací šipka 58"/>
          <p:cNvCxnSpPr/>
          <p:nvPr/>
        </p:nvCxnSpPr>
        <p:spPr>
          <a:xfrm>
            <a:off x="800100" y="2823009"/>
            <a:ext cx="1562100" cy="1405866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Picture 2" descr="C:\Users\Jirka\projects\import\presentations\main\images\Li_GMM-0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5400000">
            <a:off x="719252" y="2605023"/>
            <a:ext cx="1016387" cy="854690"/>
          </a:xfrm>
          <a:prstGeom prst="rect">
            <a:avLst/>
          </a:prstGeom>
          <a:noFill/>
        </p:spPr>
      </p:pic>
      <p:cxnSp>
        <p:nvCxnSpPr>
          <p:cNvPr id="64" name="Přímá spojovací šipka 63"/>
          <p:cNvCxnSpPr/>
          <p:nvPr/>
        </p:nvCxnSpPr>
        <p:spPr>
          <a:xfrm flipV="1">
            <a:off x="2362200" y="3169136"/>
            <a:ext cx="891741" cy="1059739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Picture 2" descr="C:\Users\Jirka\projects\import\presentations\main\images\Li_GMM-0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125330" y="3415866"/>
            <a:ext cx="1016387" cy="854690"/>
          </a:xfrm>
          <a:prstGeom prst="rect">
            <a:avLst/>
          </a:prstGeom>
          <a:noFill/>
        </p:spPr>
      </p:pic>
      <p:sp>
        <p:nvSpPr>
          <p:cNvPr id="51" name="Elipsa 50"/>
          <p:cNvSpPr/>
          <p:nvPr/>
        </p:nvSpPr>
        <p:spPr>
          <a:xfrm>
            <a:off x="2495550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Elipsa 51"/>
          <p:cNvSpPr/>
          <p:nvPr/>
        </p:nvSpPr>
        <p:spPr>
          <a:xfrm>
            <a:off x="663141" y="2911041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1000">
    <p:push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Gui</a:t>
            </a:r>
            <a:r>
              <a:rPr lang="en-US" dirty="0" err="1" smtClean="0">
                <a:solidFill>
                  <a:schemeClr val="bg1"/>
                </a:solidFill>
              </a:rPr>
              <a:t>ded</a:t>
            </a:r>
            <a:r>
              <a:rPr lang="en-US" dirty="0" smtClean="0">
                <a:solidFill>
                  <a:schemeClr val="bg1"/>
                </a:solidFill>
              </a:rPr>
              <a:t> path sampling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6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174" y="4236799"/>
            <a:ext cx="7309206" cy="495539"/>
          </a:xfrm>
          <a:prstGeom prst="rect">
            <a:avLst/>
          </a:prstGeom>
          <a:noFill/>
        </p:spPr>
      </p:pic>
      <p:cxnSp>
        <p:nvCxnSpPr>
          <p:cNvPr id="8" name="Přímá spojovací čára 7"/>
          <p:cNvCxnSpPr/>
          <p:nvPr/>
        </p:nvCxnSpPr>
        <p:spPr>
          <a:xfrm flipH="1">
            <a:off x="709174" y="4229819"/>
            <a:ext cx="7309206" cy="6979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Elipsa 20"/>
          <p:cNvSpPr/>
          <p:nvPr/>
        </p:nvSpPr>
        <p:spPr>
          <a:xfrm>
            <a:off x="914400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Elipsa 21"/>
          <p:cNvSpPr/>
          <p:nvPr/>
        </p:nvSpPr>
        <p:spPr>
          <a:xfrm>
            <a:off x="6376850" y="4087638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Elipsa 22"/>
          <p:cNvSpPr/>
          <p:nvPr/>
        </p:nvSpPr>
        <p:spPr>
          <a:xfrm>
            <a:off x="5929641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Elipsa 23"/>
          <p:cNvSpPr/>
          <p:nvPr/>
        </p:nvSpPr>
        <p:spPr>
          <a:xfrm>
            <a:off x="5486400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Elipsa 24"/>
          <p:cNvSpPr/>
          <p:nvPr/>
        </p:nvSpPr>
        <p:spPr>
          <a:xfrm>
            <a:off x="5035460" y="4102445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Elipsa 25"/>
          <p:cNvSpPr/>
          <p:nvPr/>
        </p:nvSpPr>
        <p:spPr>
          <a:xfrm>
            <a:off x="4572000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Elipsa 29"/>
          <p:cNvSpPr/>
          <p:nvPr/>
        </p:nvSpPr>
        <p:spPr>
          <a:xfrm>
            <a:off x="3939741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Elipsa 48"/>
          <p:cNvSpPr/>
          <p:nvPr/>
        </p:nvSpPr>
        <p:spPr>
          <a:xfrm>
            <a:off x="6965082" y="4087638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9" name="Přímá spojovací šipka 58"/>
          <p:cNvCxnSpPr/>
          <p:nvPr/>
        </p:nvCxnSpPr>
        <p:spPr>
          <a:xfrm>
            <a:off x="800100" y="2823009"/>
            <a:ext cx="1562100" cy="1405866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1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4" name="Zástupný symbol pro číslo snímku 9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3"/>
          <a:srcRect r="40265"/>
          <a:stretch>
            <a:fillRect/>
          </a:stretch>
        </p:blipFill>
        <p:spPr bwMode="auto">
          <a:xfrm>
            <a:off x="1066800" y="3970709"/>
            <a:ext cx="7144006" cy="810842"/>
          </a:xfrm>
          <a:prstGeom prst="rect">
            <a:avLst/>
          </a:prstGeom>
          <a:noFill/>
        </p:spPr>
      </p:pic>
      <p:cxnSp>
        <p:nvCxnSpPr>
          <p:cNvPr id="29" name="Přímá spojovací čára 28"/>
          <p:cNvCxnSpPr/>
          <p:nvPr/>
        </p:nvCxnSpPr>
        <p:spPr>
          <a:xfrm flipH="1">
            <a:off x="1066800" y="3970710"/>
            <a:ext cx="7162801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 distribution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21" name="Elipsa 20"/>
          <p:cNvSpPr/>
          <p:nvPr/>
        </p:nvSpPr>
        <p:spPr>
          <a:xfrm>
            <a:off x="1765337" y="3765143"/>
            <a:ext cx="411131" cy="411131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Elipsa 29"/>
          <p:cNvSpPr/>
          <p:nvPr/>
        </p:nvSpPr>
        <p:spPr>
          <a:xfrm>
            <a:off x="6715648" y="3775097"/>
            <a:ext cx="411131" cy="411131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9" name="Přímá spojovací šipka 58"/>
          <p:cNvCxnSpPr/>
          <p:nvPr/>
        </p:nvCxnSpPr>
        <p:spPr>
          <a:xfrm>
            <a:off x="1578310" y="1657350"/>
            <a:ext cx="2556036" cy="2300393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Jirka\projects\import\presentations\main\images\Li_GMM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8473" y="1763712"/>
            <a:ext cx="2682875" cy="2255838"/>
          </a:xfrm>
          <a:prstGeom prst="rect">
            <a:avLst/>
          </a:prstGeom>
          <a:noFill/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 distribution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6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4"/>
          <a:srcRect r="40265"/>
          <a:stretch>
            <a:fillRect/>
          </a:stretch>
        </p:blipFill>
        <p:spPr bwMode="auto">
          <a:xfrm>
            <a:off x="1066800" y="3970709"/>
            <a:ext cx="7144006" cy="810842"/>
          </a:xfrm>
          <a:prstGeom prst="rect">
            <a:avLst/>
          </a:prstGeom>
          <a:noFill/>
        </p:spPr>
      </p:pic>
      <p:cxnSp>
        <p:nvCxnSpPr>
          <p:cNvPr id="8" name="Přímá spojovací čára 7"/>
          <p:cNvCxnSpPr/>
          <p:nvPr/>
        </p:nvCxnSpPr>
        <p:spPr>
          <a:xfrm flipH="1">
            <a:off x="1066800" y="3970710"/>
            <a:ext cx="7162801" cy="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Elipsa 20"/>
          <p:cNvSpPr/>
          <p:nvPr/>
        </p:nvSpPr>
        <p:spPr>
          <a:xfrm>
            <a:off x="1765337" y="3765143"/>
            <a:ext cx="411131" cy="411131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Elipsa 29"/>
          <p:cNvSpPr/>
          <p:nvPr/>
        </p:nvSpPr>
        <p:spPr>
          <a:xfrm>
            <a:off x="6715648" y="3775097"/>
            <a:ext cx="411131" cy="411131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9" name="Přímá spojovací šipka 58"/>
          <p:cNvCxnSpPr/>
          <p:nvPr/>
        </p:nvCxnSpPr>
        <p:spPr>
          <a:xfrm>
            <a:off x="1578310" y="1657350"/>
            <a:ext cx="2556036" cy="2300393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3472593" y="4105930"/>
            <a:ext cx="186140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EE91D"/>
                </a:solidFill>
              </a:rPr>
              <a:t>new GMM</a:t>
            </a:r>
            <a:endParaRPr lang="cs-CZ" sz="2800" b="1" dirty="0">
              <a:solidFill>
                <a:srgbClr val="FEE91D"/>
              </a:solidFill>
            </a:endParaRPr>
          </a:p>
        </p:txBody>
      </p:sp>
      <p:sp>
        <p:nvSpPr>
          <p:cNvPr id="19" name="Elipsa 18"/>
          <p:cNvSpPr/>
          <p:nvPr/>
        </p:nvSpPr>
        <p:spPr>
          <a:xfrm>
            <a:off x="3928780" y="3775097"/>
            <a:ext cx="411131" cy="411131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Gui</a:t>
            </a:r>
            <a:r>
              <a:rPr lang="en-US" dirty="0" err="1" smtClean="0">
                <a:solidFill>
                  <a:schemeClr val="bg1"/>
                </a:solidFill>
              </a:rPr>
              <a:t>ded</a:t>
            </a:r>
            <a:r>
              <a:rPr lang="en-US" dirty="0" smtClean="0">
                <a:solidFill>
                  <a:schemeClr val="bg1"/>
                </a:solidFill>
              </a:rPr>
              <a:t> path sampling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5" name="Picture 4" descr="C:\Users\Jirka\projects\import\presentations\main\images\tre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8165" y="2729242"/>
            <a:ext cx="1062618" cy="1624462"/>
          </a:xfrm>
          <a:prstGeom prst="rect">
            <a:avLst/>
          </a:prstGeom>
          <a:noFill/>
        </p:spPr>
      </p:pic>
      <p:pic>
        <p:nvPicPr>
          <p:cNvPr id="6" name="Picture 3" descr="C:\Users\Jirka\projects\import\presentations\main\images\groun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174" y="4236799"/>
            <a:ext cx="7309206" cy="495539"/>
          </a:xfrm>
          <a:prstGeom prst="rect">
            <a:avLst/>
          </a:prstGeom>
          <a:noFill/>
        </p:spPr>
      </p:pic>
      <p:pic>
        <p:nvPicPr>
          <p:cNvPr id="7" name="Picture 6" descr="C:\Users\Jirka\projects\import\presentations\main\images\su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0280" y="1352550"/>
            <a:ext cx="1095770" cy="1034701"/>
          </a:xfrm>
          <a:prstGeom prst="rect">
            <a:avLst/>
          </a:prstGeom>
          <a:noFill/>
        </p:spPr>
      </p:pic>
      <p:cxnSp>
        <p:nvCxnSpPr>
          <p:cNvPr id="8" name="Přímá spojovací čára 7"/>
          <p:cNvCxnSpPr/>
          <p:nvPr/>
        </p:nvCxnSpPr>
        <p:spPr>
          <a:xfrm flipH="1">
            <a:off x="709174" y="4229819"/>
            <a:ext cx="7309206" cy="6979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757866" y="1396535"/>
            <a:ext cx="0" cy="2832340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685800" y="1466656"/>
            <a:ext cx="3708511" cy="1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 flipV="1">
            <a:off x="4339001" y="2340503"/>
            <a:ext cx="0" cy="1888374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flipV="1">
            <a:off x="4331726" y="1393673"/>
            <a:ext cx="0" cy="273942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2719249" y="1443283"/>
            <a:ext cx="0" cy="1446487"/>
          </a:xfrm>
          <a:prstGeom prst="line">
            <a:avLst/>
          </a:prstGeom>
          <a:ln w="127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Picture 3" descr="C:\Users\Jirka\projects\import\presentations\main\images\camer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042035">
            <a:off x="1552753" y="1520481"/>
            <a:ext cx="921284" cy="684636"/>
          </a:xfrm>
          <a:prstGeom prst="rect">
            <a:avLst/>
          </a:prstGeom>
          <a:noFill/>
        </p:spPr>
      </p:pic>
      <p:sp>
        <p:nvSpPr>
          <p:cNvPr id="19" name="Elipsa 18"/>
          <p:cNvSpPr/>
          <p:nvPr/>
        </p:nvSpPr>
        <p:spPr>
          <a:xfrm>
            <a:off x="1752600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Elipsa 19"/>
          <p:cNvSpPr/>
          <p:nvPr/>
        </p:nvSpPr>
        <p:spPr>
          <a:xfrm>
            <a:off x="1295400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Elipsa 20"/>
          <p:cNvSpPr/>
          <p:nvPr/>
        </p:nvSpPr>
        <p:spPr>
          <a:xfrm>
            <a:off x="914400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Elipsa 21"/>
          <p:cNvSpPr/>
          <p:nvPr/>
        </p:nvSpPr>
        <p:spPr>
          <a:xfrm>
            <a:off x="6376850" y="4087638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Elipsa 22"/>
          <p:cNvSpPr/>
          <p:nvPr/>
        </p:nvSpPr>
        <p:spPr>
          <a:xfrm>
            <a:off x="5929641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Elipsa 23"/>
          <p:cNvSpPr/>
          <p:nvPr/>
        </p:nvSpPr>
        <p:spPr>
          <a:xfrm>
            <a:off x="5486400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Elipsa 24"/>
          <p:cNvSpPr/>
          <p:nvPr/>
        </p:nvSpPr>
        <p:spPr>
          <a:xfrm>
            <a:off x="5035460" y="4102445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Elipsa 25"/>
          <p:cNvSpPr/>
          <p:nvPr/>
        </p:nvSpPr>
        <p:spPr>
          <a:xfrm>
            <a:off x="4572000" y="409636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Elipsa 29"/>
          <p:cNvSpPr/>
          <p:nvPr/>
        </p:nvSpPr>
        <p:spPr>
          <a:xfrm>
            <a:off x="3939741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Elipsa 30"/>
          <p:cNvSpPr/>
          <p:nvPr/>
        </p:nvSpPr>
        <p:spPr>
          <a:xfrm>
            <a:off x="3253941" y="411116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Elipsa 31"/>
          <p:cNvSpPr/>
          <p:nvPr/>
        </p:nvSpPr>
        <p:spPr>
          <a:xfrm>
            <a:off x="689267" y="3768291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Elipsa 32"/>
          <p:cNvSpPr/>
          <p:nvPr/>
        </p:nvSpPr>
        <p:spPr>
          <a:xfrm>
            <a:off x="689267" y="341586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Elipsa 34"/>
          <p:cNvSpPr/>
          <p:nvPr/>
        </p:nvSpPr>
        <p:spPr>
          <a:xfrm>
            <a:off x="689267" y="2114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Elipsa 35"/>
          <p:cNvSpPr/>
          <p:nvPr/>
        </p:nvSpPr>
        <p:spPr>
          <a:xfrm>
            <a:off x="689267" y="1733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Elipsa 36"/>
          <p:cNvSpPr/>
          <p:nvPr/>
        </p:nvSpPr>
        <p:spPr>
          <a:xfrm>
            <a:off x="1040029" y="1466657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Elipsa 37"/>
          <p:cNvSpPr/>
          <p:nvPr/>
        </p:nvSpPr>
        <p:spPr>
          <a:xfrm>
            <a:off x="2523300" y="2214873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Elipsa 38"/>
          <p:cNvSpPr/>
          <p:nvPr/>
        </p:nvSpPr>
        <p:spPr>
          <a:xfrm>
            <a:off x="2719249" y="25717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Elipsa 39"/>
          <p:cNvSpPr/>
          <p:nvPr/>
        </p:nvSpPr>
        <p:spPr>
          <a:xfrm>
            <a:off x="2719249" y="18097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Elipsa 40"/>
          <p:cNvSpPr/>
          <p:nvPr/>
        </p:nvSpPr>
        <p:spPr>
          <a:xfrm>
            <a:off x="3253941" y="141635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Elipsa 41"/>
          <p:cNvSpPr/>
          <p:nvPr/>
        </p:nvSpPr>
        <p:spPr>
          <a:xfrm>
            <a:off x="3814111" y="141635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Elipsa 42"/>
          <p:cNvSpPr/>
          <p:nvPr/>
        </p:nvSpPr>
        <p:spPr>
          <a:xfrm>
            <a:off x="4143052" y="244612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Elipsa 43"/>
          <p:cNvSpPr/>
          <p:nvPr/>
        </p:nvSpPr>
        <p:spPr>
          <a:xfrm>
            <a:off x="4143052" y="2790266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Elipsa 44"/>
          <p:cNvSpPr/>
          <p:nvPr/>
        </p:nvSpPr>
        <p:spPr>
          <a:xfrm>
            <a:off x="4143052" y="3257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Elipsa 45"/>
          <p:cNvSpPr/>
          <p:nvPr/>
        </p:nvSpPr>
        <p:spPr>
          <a:xfrm>
            <a:off x="4143052" y="3638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Elipsa 46"/>
          <p:cNvSpPr/>
          <p:nvPr/>
        </p:nvSpPr>
        <p:spPr>
          <a:xfrm>
            <a:off x="7216341" y="3257550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Elipsa 47"/>
          <p:cNvSpPr/>
          <p:nvPr/>
        </p:nvSpPr>
        <p:spPr>
          <a:xfrm>
            <a:off x="7341970" y="3764179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Elipsa 48"/>
          <p:cNvSpPr/>
          <p:nvPr/>
        </p:nvSpPr>
        <p:spPr>
          <a:xfrm>
            <a:off x="6965082" y="4087638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0" name="Přímá spojovací šipka 49"/>
          <p:cNvCxnSpPr/>
          <p:nvPr/>
        </p:nvCxnSpPr>
        <p:spPr>
          <a:xfrm flipH="1">
            <a:off x="800100" y="2061009"/>
            <a:ext cx="952502" cy="76200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ovací šipka 58"/>
          <p:cNvCxnSpPr/>
          <p:nvPr/>
        </p:nvCxnSpPr>
        <p:spPr>
          <a:xfrm>
            <a:off x="800100" y="2823009"/>
            <a:ext cx="1562100" cy="1405866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Picture 2" descr="C:\Users\Jirka\projects\import\presentations\main\images\Li_GMM-0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5400000">
            <a:off x="719252" y="2605023"/>
            <a:ext cx="1016387" cy="854690"/>
          </a:xfrm>
          <a:prstGeom prst="rect">
            <a:avLst/>
          </a:prstGeom>
          <a:noFill/>
        </p:spPr>
      </p:pic>
      <p:cxnSp>
        <p:nvCxnSpPr>
          <p:cNvPr id="64" name="Přímá spojovací šipka 63"/>
          <p:cNvCxnSpPr/>
          <p:nvPr/>
        </p:nvCxnSpPr>
        <p:spPr>
          <a:xfrm flipV="1">
            <a:off x="2362200" y="3169136"/>
            <a:ext cx="891741" cy="1059739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Picture 2" descr="C:\Users\Jirka\projects\import\presentations\main\images\Li_GMM-0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125330" y="3415866"/>
            <a:ext cx="1016387" cy="854690"/>
          </a:xfrm>
          <a:prstGeom prst="rect">
            <a:avLst/>
          </a:prstGeom>
          <a:noFill/>
        </p:spPr>
      </p:pic>
      <p:sp>
        <p:nvSpPr>
          <p:cNvPr id="51" name="Elipsa 50"/>
          <p:cNvSpPr/>
          <p:nvPr/>
        </p:nvSpPr>
        <p:spPr>
          <a:xfrm>
            <a:off x="2495550" y="4117252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Elipsa 51"/>
          <p:cNvSpPr/>
          <p:nvPr/>
        </p:nvSpPr>
        <p:spPr>
          <a:xfrm>
            <a:off x="663141" y="2911041"/>
            <a:ext cx="251259" cy="251259"/>
          </a:xfrm>
          <a:prstGeom prst="ellipse">
            <a:avLst/>
          </a:prstGeom>
          <a:solidFill>
            <a:srgbClr val="FEE91D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Training phase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4772145" y="2647950"/>
            <a:ext cx="1704855" cy="94435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822910" y="2842375"/>
            <a:ext cx="160332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rendering</a:t>
            </a:r>
            <a:endParaRPr lang="cs-CZ" sz="2400" b="1" dirty="0">
              <a:solidFill>
                <a:prstClr val="white"/>
              </a:solidFill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200145" y="2647950"/>
            <a:ext cx="4572000" cy="983397"/>
            <a:chOff x="200145" y="2647950"/>
            <a:chExt cx="4572000" cy="983397"/>
          </a:xfrm>
        </p:grpSpPr>
        <p:cxnSp>
          <p:nvCxnSpPr>
            <p:cNvPr id="13" name="Přímá spojovací šipka 12"/>
            <p:cNvCxnSpPr>
              <a:stCxn id="24" idx="3"/>
              <a:endCxn id="7" idx="1"/>
            </p:cNvCxnSpPr>
            <p:nvPr/>
          </p:nvCxnSpPr>
          <p:spPr>
            <a:xfrm>
              <a:off x="1905000" y="3120128"/>
              <a:ext cx="2867145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Skupina 15"/>
            <p:cNvGrpSpPr/>
            <p:nvPr/>
          </p:nvGrpSpPr>
          <p:grpSpPr>
            <a:xfrm>
              <a:off x="200145" y="2647950"/>
              <a:ext cx="1704855" cy="983397"/>
              <a:chOff x="200145" y="2647950"/>
              <a:chExt cx="1704855" cy="983397"/>
            </a:xfrm>
          </p:grpSpPr>
          <p:sp>
            <p:nvSpPr>
              <p:cNvPr id="24" name="Zaoblený obdélník 23"/>
              <p:cNvSpPr/>
              <p:nvPr/>
            </p:nvSpPr>
            <p:spPr>
              <a:xfrm>
                <a:off x="200145" y="2647950"/>
                <a:ext cx="1704855" cy="944356"/>
              </a:xfrm>
              <a:prstGeom prst="roundRect">
                <a:avLst/>
              </a:prstGeom>
              <a:solidFill>
                <a:srgbClr val="00B0F0">
                  <a:alpha val="67000"/>
                </a:srgbClr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TextovéPole 13"/>
              <p:cNvSpPr txBox="1"/>
              <p:nvPr/>
            </p:nvSpPr>
            <p:spPr>
              <a:xfrm>
                <a:off x="396783" y="2800350"/>
                <a:ext cx="1311578" cy="83099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rgbClr val="4D4D4D">
                        <a:lumMod val="20000"/>
                        <a:lumOff val="80000"/>
                      </a:srgbClr>
                    </a:solidFill>
                  </a:rPr>
                  <a:t>training</a:t>
                </a:r>
                <a:br>
                  <a:rPr lang="en-US" sz="2400" b="1" dirty="0" smtClean="0">
                    <a:solidFill>
                      <a:srgbClr val="4D4D4D">
                        <a:lumMod val="20000"/>
                        <a:lumOff val="80000"/>
                      </a:srgbClr>
                    </a:solidFill>
                  </a:rPr>
                </a:br>
                <a:endParaRPr lang="cs-CZ" sz="2400" b="1" dirty="0">
                  <a:solidFill>
                    <a:srgbClr val="4D4D4D">
                      <a:lumMod val="20000"/>
                      <a:lumOff val="80000"/>
                    </a:srgbClr>
                  </a:solidFill>
                </a:endParaRPr>
              </a:p>
            </p:txBody>
          </p:sp>
        </p:grpSp>
      </p:grpSp>
      <p:pic>
        <p:nvPicPr>
          <p:cNvPr id="3076" name="Picture 4" descr="C:\Users\Jirka\projects\import\presentations\main\images\cbo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4352" y="1893267"/>
            <a:ext cx="2291048" cy="227136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83</a:t>
            </a:fld>
            <a:endParaRPr lang="en-US">
              <a:solidFill>
                <a:srgbClr val="413B36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Skupina 15"/>
          <p:cNvGrpSpPr/>
          <p:nvPr/>
        </p:nvGrpSpPr>
        <p:grpSpPr>
          <a:xfrm>
            <a:off x="123825" y="1287158"/>
            <a:ext cx="8410658" cy="983397"/>
            <a:chOff x="200145" y="2647950"/>
            <a:chExt cx="1704855" cy="983397"/>
          </a:xfrm>
        </p:grpSpPr>
        <p:sp>
          <p:nvSpPr>
            <p:cNvPr id="135" name="Zaoblený obdélník 134"/>
            <p:cNvSpPr/>
            <p:nvPr/>
          </p:nvSpPr>
          <p:spPr>
            <a:xfrm>
              <a:off x="200145" y="2647950"/>
              <a:ext cx="1704855" cy="944356"/>
            </a:xfrm>
            <a:prstGeom prst="roundRect">
              <a:avLst/>
            </a:prstGeom>
            <a:solidFill>
              <a:srgbClr val="00B0F0">
                <a:alpha val="67000"/>
              </a:srgb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136" name="TextovéPole 135"/>
            <p:cNvSpPr txBox="1"/>
            <p:nvPr/>
          </p:nvSpPr>
          <p:spPr>
            <a:xfrm>
              <a:off x="396783" y="2800350"/>
              <a:ext cx="1311578" cy="8309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4D4D4D">
                      <a:lumMod val="20000"/>
                      <a:lumOff val="80000"/>
                    </a:srgbClr>
                  </a:solidFill>
                </a:rPr>
                <a:t>training</a:t>
              </a:r>
              <a:br>
                <a:rPr lang="en-US" sz="2400" b="1" dirty="0" smtClean="0">
                  <a:solidFill>
                    <a:srgbClr val="4D4D4D">
                      <a:lumMod val="20000"/>
                      <a:lumOff val="80000"/>
                    </a:srgbClr>
                  </a:solidFill>
                </a:rPr>
              </a:br>
              <a:endParaRPr lang="cs-CZ" sz="2400" b="1" dirty="0">
                <a:solidFill>
                  <a:srgbClr val="4D4D4D">
                    <a:lumMod val="20000"/>
                    <a:lumOff val="80000"/>
                  </a:srgbClr>
                </a:solidFill>
              </a:endParaRPr>
            </a:p>
          </p:txBody>
        </p:sp>
      </p:grp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Training phase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5" name="Zástupný symbol pro číslo snímku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84</a:t>
            </a:fld>
            <a:endParaRPr lang="en-US"/>
          </a:p>
        </p:txBody>
      </p:sp>
      <p:cxnSp>
        <p:nvCxnSpPr>
          <p:cNvPr id="141" name="Přímá spojovací šipka 140"/>
          <p:cNvCxnSpPr>
            <a:stCxn id="135" idx="3"/>
          </p:cNvCxnSpPr>
          <p:nvPr/>
        </p:nvCxnSpPr>
        <p:spPr>
          <a:xfrm>
            <a:off x="8534483" y="1759336"/>
            <a:ext cx="457117" cy="471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1000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Training phase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3" name="Zaoblený obdélník 42"/>
          <p:cNvSpPr/>
          <p:nvPr/>
        </p:nvSpPr>
        <p:spPr>
          <a:xfrm>
            <a:off x="443950" y="1392221"/>
            <a:ext cx="1108625" cy="743654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500" dirty="0">
              <a:solidFill>
                <a:schemeClr val="bg1"/>
              </a:solidFill>
            </a:endParaRPr>
          </a:p>
        </p:txBody>
      </p:sp>
      <p:pic>
        <p:nvPicPr>
          <p:cNvPr id="20" name="Picture 3" descr="C:\Users\Jirka\projects\import\presentations\main\images\camera_particl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64586">
            <a:off x="497604" y="1387318"/>
            <a:ext cx="999043" cy="679088"/>
          </a:xfrm>
          <a:prstGeom prst="rect">
            <a:avLst/>
          </a:prstGeom>
          <a:noFill/>
        </p:spPr>
      </p:pic>
      <p:cxnSp>
        <p:nvCxnSpPr>
          <p:cNvPr id="63" name="Přímá spojovací šipka 62"/>
          <p:cNvCxnSpPr>
            <a:endCxn id="43" idx="1"/>
          </p:cNvCxnSpPr>
          <p:nvPr/>
        </p:nvCxnSpPr>
        <p:spPr>
          <a:xfrm flipV="1">
            <a:off x="123825" y="1764048"/>
            <a:ext cx="320125" cy="1480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číslo snímku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85</a:t>
            </a:fld>
            <a:endParaRPr lang="en-US"/>
          </a:p>
        </p:txBody>
      </p:sp>
      <p:cxnSp>
        <p:nvCxnSpPr>
          <p:cNvPr id="37" name="Přímá spojovací šipka 36"/>
          <p:cNvCxnSpPr>
            <a:stCxn id="59" idx="3"/>
          </p:cNvCxnSpPr>
          <p:nvPr/>
        </p:nvCxnSpPr>
        <p:spPr>
          <a:xfrm>
            <a:off x="7772400" y="1764048"/>
            <a:ext cx="12192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Skupina 44"/>
          <p:cNvGrpSpPr/>
          <p:nvPr/>
        </p:nvGrpSpPr>
        <p:grpSpPr>
          <a:xfrm>
            <a:off x="1930727" y="1379698"/>
            <a:ext cx="1108625" cy="762000"/>
            <a:chOff x="2320375" y="1200150"/>
            <a:chExt cx="1108625" cy="762000"/>
          </a:xfrm>
        </p:grpSpPr>
        <p:sp>
          <p:nvSpPr>
            <p:cNvPr id="42" name="Zaoblený obdélník 41"/>
            <p:cNvSpPr/>
            <p:nvPr/>
          </p:nvSpPr>
          <p:spPr>
            <a:xfrm>
              <a:off x="2320375" y="1218496"/>
              <a:ext cx="1108625" cy="74365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7000"/>
              </a:scheme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500"/>
            </a:p>
          </p:txBody>
        </p:sp>
        <p:pic>
          <p:nvPicPr>
            <p:cNvPr id="19" name="Picture 2" descr="C:\Users\Jirka\projects\import\presentations\main\images\sun_particles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73656" y="1200150"/>
              <a:ext cx="762326" cy="715623"/>
            </a:xfrm>
            <a:prstGeom prst="rect">
              <a:avLst/>
            </a:prstGeom>
            <a:noFill/>
          </p:spPr>
        </p:pic>
      </p:grpSp>
      <p:grpSp>
        <p:nvGrpSpPr>
          <p:cNvPr id="56" name="Skupina 55"/>
          <p:cNvGrpSpPr/>
          <p:nvPr/>
        </p:nvGrpSpPr>
        <p:grpSpPr>
          <a:xfrm>
            <a:off x="3412800" y="1394938"/>
            <a:ext cx="1108625" cy="748557"/>
            <a:chOff x="1930727" y="1416506"/>
            <a:chExt cx="1108625" cy="748557"/>
          </a:xfrm>
        </p:grpSpPr>
        <p:sp>
          <p:nvSpPr>
            <p:cNvPr id="49" name="Zaoblený obdélník 48"/>
            <p:cNvSpPr/>
            <p:nvPr/>
          </p:nvSpPr>
          <p:spPr>
            <a:xfrm>
              <a:off x="1930727" y="1421409"/>
              <a:ext cx="1108625" cy="74365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7000"/>
              </a:scheme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500"/>
            </a:p>
          </p:txBody>
        </p:sp>
        <p:pic>
          <p:nvPicPr>
            <p:cNvPr id="50" name="Picture 3" descr="C:\Users\Jirka\projects\import\presentations\main\images\camera_particles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4586">
              <a:off x="1984381" y="1416506"/>
              <a:ext cx="999043" cy="679088"/>
            </a:xfrm>
            <a:prstGeom prst="rect">
              <a:avLst/>
            </a:prstGeom>
            <a:noFill/>
          </p:spPr>
        </p:pic>
      </p:grpSp>
      <p:grpSp>
        <p:nvGrpSpPr>
          <p:cNvPr id="5" name="Skupina 57"/>
          <p:cNvGrpSpPr/>
          <p:nvPr/>
        </p:nvGrpSpPr>
        <p:grpSpPr>
          <a:xfrm>
            <a:off x="6663775" y="1373875"/>
            <a:ext cx="1108625" cy="762000"/>
            <a:chOff x="2320375" y="1200150"/>
            <a:chExt cx="1108625" cy="762000"/>
          </a:xfrm>
        </p:grpSpPr>
        <p:sp>
          <p:nvSpPr>
            <p:cNvPr id="59" name="Zaoblený obdélník 58"/>
            <p:cNvSpPr/>
            <p:nvPr/>
          </p:nvSpPr>
          <p:spPr>
            <a:xfrm>
              <a:off x="2320375" y="1218496"/>
              <a:ext cx="1108625" cy="74365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7000"/>
              </a:scheme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500"/>
            </a:p>
          </p:txBody>
        </p:sp>
        <p:pic>
          <p:nvPicPr>
            <p:cNvPr id="60" name="Picture 2" descr="C:\Users\Jirka\projects\import\presentations\main\images\sun_particles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73656" y="1200150"/>
              <a:ext cx="762326" cy="715623"/>
            </a:xfrm>
            <a:prstGeom prst="rect">
              <a:avLst/>
            </a:prstGeom>
            <a:noFill/>
          </p:spPr>
        </p:pic>
      </p:grpSp>
      <p:cxnSp>
        <p:nvCxnSpPr>
          <p:cNvPr id="66" name="Přímá spojovací šipka 65"/>
          <p:cNvCxnSpPr>
            <a:endCxn id="59" idx="1"/>
          </p:cNvCxnSpPr>
          <p:nvPr/>
        </p:nvCxnSpPr>
        <p:spPr>
          <a:xfrm>
            <a:off x="6172200" y="1764048"/>
            <a:ext cx="49157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ovací šipka 67"/>
          <p:cNvCxnSpPr/>
          <p:nvPr/>
        </p:nvCxnSpPr>
        <p:spPr>
          <a:xfrm>
            <a:off x="4521425" y="1778857"/>
            <a:ext cx="525357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ovací šipka 68"/>
          <p:cNvCxnSpPr>
            <a:stCxn id="42" idx="3"/>
            <a:endCxn id="49" idx="1"/>
          </p:cNvCxnSpPr>
          <p:nvPr/>
        </p:nvCxnSpPr>
        <p:spPr>
          <a:xfrm>
            <a:off x="3039352" y="1769871"/>
            <a:ext cx="373448" cy="179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ovací šipka 71"/>
          <p:cNvCxnSpPr>
            <a:stCxn id="43" idx="3"/>
            <a:endCxn id="42" idx="1"/>
          </p:cNvCxnSpPr>
          <p:nvPr/>
        </p:nvCxnSpPr>
        <p:spPr>
          <a:xfrm>
            <a:off x="1552575" y="1764048"/>
            <a:ext cx="378152" cy="582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ovéPole 89"/>
          <p:cNvSpPr txBox="1"/>
          <p:nvPr/>
        </p:nvSpPr>
        <p:spPr>
          <a:xfrm>
            <a:off x="5318085" y="160597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…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92" name="Obdélník 91"/>
          <p:cNvSpPr/>
          <p:nvPr/>
        </p:nvSpPr>
        <p:spPr>
          <a:xfrm>
            <a:off x="123825" y="1515162"/>
            <a:ext cx="82385" cy="49750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Interleaved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particle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tracing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5" name="Zástupný symbol pro číslo snímku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86</a:t>
            </a:fld>
            <a:endParaRPr lang="en-US"/>
          </a:p>
        </p:txBody>
      </p:sp>
      <p:grpSp>
        <p:nvGrpSpPr>
          <p:cNvPr id="70" name="Skupina 45"/>
          <p:cNvGrpSpPr/>
          <p:nvPr/>
        </p:nvGrpSpPr>
        <p:grpSpPr>
          <a:xfrm>
            <a:off x="443950" y="1387318"/>
            <a:ext cx="1108625" cy="748557"/>
            <a:chOff x="262975" y="1213593"/>
            <a:chExt cx="1108625" cy="748557"/>
          </a:xfrm>
        </p:grpSpPr>
        <p:sp>
          <p:nvSpPr>
            <p:cNvPr id="73" name="Zaoblený obdélník 72"/>
            <p:cNvSpPr/>
            <p:nvPr/>
          </p:nvSpPr>
          <p:spPr>
            <a:xfrm>
              <a:off x="262975" y="1218496"/>
              <a:ext cx="1108625" cy="743654"/>
            </a:xfrm>
            <a:prstGeom prst="roundRect">
              <a:avLst/>
            </a:prstGeom>
            <a:solidFill>
              <a:srgbClr val="00B0F0">
                <a:alpha val="67000"/>
              </a:srgb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500"/>
            </a:p>
          </p:txBody>
        </p:sp>
        <p:pic>
          <p:nvPicPr>
            <p:cNvPr id="74" name="Picture 3" descr="C:\Users\Jirka\projects\import\presentations\main\images\camera_particles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4586">
              <a:off x="316629" y="1213593"/>
              <a:ext cx="999043" cy="679088"/>
            </a:xfrm>
            <a:prstGeom prst="rect">
              <a:avLst/>
            </a:prstGeom>
            <a:noFill/>
          </p:spPr>
        </p:pic>
      </p:grpSp>
      <p:cxnSp>
        <p:nvCxnSpPr>
          <p:cNvPr id="75" name="Přímá spojovací šipka 74"/>
          <p:cNvCxnSpPr>
            <a:endCxn id="73" idx="1"/>
          </p:cNvCxnSpPr>
          <p:nvPr/>
        </p:nvCxnSpPr>
        <p:spPr>
          <a:xfrm flipV="1">
            <a:off x="123825" y="1764048"/>
            <a:ext cx="320125" cy="1480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ovací šipka 75"/>
          <p:cNvCxnSpPr>
            <a:stCxn id="84" idx="3"/>
          </p:cNvCxnSpPr>
          <p:nvPr/>
        </p:nvCxnSpPr>
        <p:spPr>
          <a:xfrm>
            <a:off x="7772400" y="1764048"/>
            <a:ext cx="12192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7" name="Skupina 44"/>
          <p:cNvGrpSpPr/>
          <p:nvPr/>
        </p:nvGrpSpPr>
        <p:grpSpPr>
          <a:xfrm>
            <a:off x="1930727" y="1379698"/>
            <a:ext cx="1108625" cy="762000"/>
            <a:chOff x="2320375" y="1200150"/>
            <a:chExt cx="1108625" cy="762000"/>
          </a:xfrm>
        </p:grpSpPr>
        <p:sp>
          <p:nvSpPr>
            <p:cNvPr id="78" name="Zaoblený obdélník 77"/>
            <p:cNvSpPr/>
            <p:nvPr/>
          </p:nvSpPr>
          <p:spPr>
            <a:xfrm>
              <a:off x="2320375" y="1218496"/>
              <a:ext cx="1108625" cy="74365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7000"/>
              </a:scheme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500"/>
            </a:p>
          </p:txBody>
        </p:sp>
        <p:pic>
          <p:nvPicPr>
            <p:cNvPr id="79" name="Picture 2" descr="C:\Users\Jirka\projects\import\presentations\main\images\sun_particles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73656" y="1200150"/>
              <a:ext cx="762326" cy="715623"/>
            </a:xfrm>
            <a:prstGeom prst="rect">
              <a:avLst/>
            </a:prstGeom>
            <a:noFill/>
          </p:spPr>
        </p:pic>
      </p:grpSp>
      <p:grpSp>
        <p:nvGrpSpPr>
          <p:cNvPr id="80" name="Skupina 79"/>
          <p:cNvGrpSpPr/>
          <p:nvPr/>
        </p:nvGrpSpPr>
        <p:grpSpPr>
          <a:xfrm>
            <a:off x="3412800" y="1394938"/>
            <a:ext cx="1108625" cy="748557"/>
            <a:chOff x="1930727" y="1416506"/>
            <a:chExt cx="1108625" cy="748557"/>
          </a:xfrm>
        </p:grpSpPr>
        <p:sp>
          <p:nvSpPr>
            <p:cNvPr id="81" name="Zaoblený obdélník 80"/>
            <p:cNvSpPr/>
            <p:nvPr/>
          </p:nvSpPr>
          <p:spPr>
            <a:xfrm>
              <a:off x="1930727" y="1421409"/>
              <a:ext cx="1108625" cy="74365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7000"/>
              </a:scheme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500"/>
            </a:p>
          </p:txBody>
        </p:sp>
        <p:pic>
          <p:nvPicPr>
            <p:cNvPr id="82" name="Picture 3" descr="C:\Users\Jirka\projects\import\presentations\main\images\camera_particles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4586">
              <a:off x="1984381" y="1416506"/>
              <a:ext cx="999043" cy="679088"/>
            </a:xfrm>
            <a:prstGeom prst="rect">
              <a:avLst/>
            </a:prstGeom>
            <a:noFill/>
          </p:spPr>
        </p:pic>
      </p:grpSp>
      <p:grpSp>
        <p:nvGrpSpPr>
          <p:cNvPr id="83" name="Skupina 57"/>
          <p:cNvGrpSpPr/>
          <p:nvPr/>
        </p:nvGrpSpPr>
        <p:grpSpPr>
          <a:xfrm>
            <a:off x="6663775" y="1373875"/>
            <a:ext cx="1108625" cy="762000"/>
            <a:chOff x="2320375" y="1200150"/>
            <a:chExt cx="1108625" cy="762000"/>
          </a:xfrm>
        </p:grpSpPr>
        <p:sp>
          <p:nvSpPr>
            <p:cNvPr id="84" name="Zaoblený obdélník 83"/>
            <p:cNvSpPr/>
            <p:nvPr/>
          </p:nvSpPr>
          <p:spPr>
            <a:xfrm>
              <a:off x="2320375" y="1218496"/>
              <a:ext cx="1108625" cy="74365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7000"/>
              </a:scheme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500"/>
            </a:p>
          </p:txBody>
        </p:sp>
        <p:pic>
          <p:nvPicPr>
            <p:cNvPr id="85" name="Picture 2" descr="C:\Users\Jirka\projects\import\presentations\main\images\sun_particles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73656" y="1200150"/>
              <a:ext cx="762326" cy="715623"/>
            </a:xfrm>
            <a:prstGeom prst="rect">
              <a:avLst/>
            </a:prstGeom>
            <a:noFill/>
          </p:spPr>
        </p:pic>
      </p:grpSp>
      <p:cxnSp>
        <p:nvCxnSpPr>
          <p:cNvPr id="86" name="Přímá spojovací šipka 85"/>
          <p:cNvCxnSpPr>
            <a:endCxn id="84" idx="1"/>
          </p:cNvCxnSpPr>
          <p:nvPr/>
        </p:nvCxnSpPr>
        <p:spPr>
          <a:xfrm>
            <a:off x="6172200" y="1764048"/>
            <a:ext cx="49157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ovací šipka 86"/>
          <p:cNvCxnSpPr/>
          <p:nvPr/>
        </p:nvCxnSpPr>
        <p:spPr>
          <a:xfrm>
            <a:off x="4521425" y="1778857"/>
            <a:ext cx="525357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ovací šipka 87"/>
          <p:cNvCxnSpPr>
            <a:stCxn id="78" idx="3"/>
            <a:endCxn id="81" idx="1"/>
          </p:cNvCxnSpPr>
          <p:nvPr/>
        </p:nvCxnSpPr>
        <p:spPr>
          <a:xfrm>
            <a:off x="3039352" y="1769871"/>
            <a:ext cx="373448" cy="179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Přímá spojovací šipka 88"/>
          <p:cNvCxnSpPr>
            <a:stCxn id="73" idx="3"/>
            <a:endCxn id="78" idx="1"/>
          </p:cNvCxnSpPr>
          <p:nvPr/>
        </p:nvCxnSpPr>
        <p:spPr>
          <a:xfrm>
            <a:off x="1552575" y="1764048"/>
            <a:ext cx="378152" cy="582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ovéPole 90"/>
          <p:cNvSpPr txBox="1"/>
          <p:nvPr/>
        </p:nvSpPr>
        <p:spPr>
          <a:xfrm>
            <a:off x="5318085" y="160597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…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93" name="Obdélník 92"/>
          <p:cNvSpPr/>
          <p:nvPr/>
        </p:nvSpPr>
        <p:spPr>
          <a:xfrm>
            <a:off x="123825" y="1515162"/>
            <a:ext cx="82385" cy="49750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Interleaved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particle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tracing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5" name="Zástupný symbol pro číslo snímku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87</a:t>
            </a:fld>
            <a:endParaRPr lang="en-US"/>
          </a:p>
        </p:txBody>
      </p:sp>
      <p:grpSp>
        <p:nvGrpSpPr>
          <p:cNvPr id="80" name="Skupina 45"/>
          <p:cNvGrpSpPr/>
          <p:nvPr/>
        </p:nvGrpSpPr>
        <p:grpSpPr>
          <a:xfrm>
            <a:off x="443950" y="1387318"/>
            <a:ext cx="1108625" cy="748557"/>
            <a:chOff x="262975" y="1213593"/>
            <a:chExt cx="1108625" cy="748557"/>
          </a:xfrm>
        </p:grpSpPr>
        <p:sp>
          <p:nvSpPr>
            <p:cNvPr id="81" name="Zaoblený obdélník 80"/>
            <p:cNvSpPr/>
            <p:nvPr/>
          </p:nvSpPr>
          <p:spPr>
            <a:xfrm>
              <a:off x="262975" y="1218496"/>
              <a:ext cx="1108625" cy="74365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7000"/>
              </a:scheme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500"/>
            </a:p>
          </p:txBody>
        </p:sp>
        <p:pic>
          <p:nvPicPr>
            <p:cNvPr id="82" name="Picture 3" descr="C:\Users\Jirka\projects\import\presentations\main\images\camera_particles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4586">
              <a:off x="316629" y="1213593"/>
              <a:ext cx="999043" cy="679088"/>
            </a:xfrm>
            <a:prstGeom prst="rect">
              <a:avLst/>
            </a:prstGeom>
            <a:noFill/>
          </p:spPr>
        </p:pic>
      </p:grpSp>
      <p:cxnSp>
        <p:nvCxnSpPr>
          <p:cNvPr id="83" name="Přímá spojovací šipka 82"/>
          <p:cNvCxnSpPr>
            <a:endCxn id="81" idx="1"/>
          </p:cNvCxnSpPr>
          <p:nvPr/>
        </p:nvCxnSpPr>
        <p:spPr>
          <a:xfrm flipV="1">
            <a:off x="123825" y="1764048"/>
            <a:ext cx="320125" cy="1480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ovací šipka 83"/>
          <p:cNvCxnSpPr>
            <a:stCxn id="109" idx="3"/>
          </p:cNvCxnSpPr>
          <p:nvPr/>
        </p:nvCxnSpPr>
        <p:spPr>
          <a:xfrm>
            <a:off x="7772400" y="1764048"/>
            <a:ext cx="12192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Zaoblený obdélník 85"/>
          <p:cNvSpPr/>
          <p:nvPr/>
        </p:nvSpPr>
        <p:spPr>
          <a:xfrm>
            <a:off x="1930727" y="1398044"/>
            <a:ext cx="1108625" cy="743654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500"/>
          </a:p>
        </p:txBody>
      </p:sp>
      <p:pic>
        <p:nvPicPr>
          <p:cNvPr id="87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84008" y="1379698"/>
            <a:ext cx="762326" cy="715623"/>
          </a:xfrm>
          <a:prstGeom prst="rect">
            <a:avLst/>
          </a:prstGeom>
          <a:noFill/>
        </p:spPr>
      </p:pic>
      <p:grpSp>
        <p:nvGrpSpPr>
          <p:cNvPr id="88" name="Skupina 87"/>
          <p:cNvGrpSpPr/>
          <p:nvPr/>
        </p:nvGrpSpPr>
        <p:grpSpPr>
          <a:xfrm>
            <a:off x="3412800" y="1394938"/>
            <a:ext cx="1108625" cy="748557"/>
            <a:chOff x="1930727" y="1416506"/>
            <a:chExt cx="1108625" cy="748557"/>
          </a:xfrm>
        </p:grpSpPr>
        <p:sp>
          <p:nvSpPr>
            <p:cNvPr id="89" name="Zaoblený obdélník 88"/>
            <p:cNvSpPr/>
            <p:nvPr/>
          </p:nvSpPr>
          <p:spPr>
            <a:xfrm>
              <a:off x="1930727" y="1421409"/>
              <a:ext cx="1108625" cy="74365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7000"/>
              </a:scheme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500"/>
            </a:p>
          </p:txBody>
        </p:sp>
        <p:pic>
          <p:nvPicPr>
            <p:cNvPr id="91" name="Picture 3" descr="C:\Users\Jirka\projects\import\presentations\main\images\camera_particles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4586">
              <a:off x="1984381" y="1416506"/>
              <a:ext cx="999043" cy="679088"/>
            </a:xfrm>
            <a:prstGeom prst="rect">
              <a:avLst/>
            </a:prstGeom>
            <a:noFill/>
          </p:spPr>
        </p:pic>
      </p:grpSp>
      <p:grpSp>
        <p:nvGrpSpPr>
          <p:cNvPr id="93" name="Skupina 57"/>
          <p:cNvGrpSpPr/>
          <p:nvPr/>
        </p:nvGrpSpPr>
        <p:grpSpPr>
          <a:xfrm>
            <a:off x="6663775" y="1373875"/>
            <a:ext cx="1108625" cy="762000"/>
            <a:chOff x="2320375" y="1200150"/>
            <a:chExt cx="1108625" cy="762000"/>
          </a:xfrm>
        </p:grpSpPr>
        <p:sp>
          <p:nvSpPr>
            <p:cNvPr id="109" name="Zaoblený obdélník 108"/>
            <p:cNvSpPr/>
            <p:nvPr/>
          </p:nvSpPr>
          <p:spPr>
            <a:xfrm>
              <a:off x="2320375" y="1218496"/>
              <a:ext cx="1108625" cy="74365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7000"/>
              </a:scheme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500"/>
            </a:p>
          </p:txBody>
        </p:sp>
        <p:pic>
          <p:nvPicPr>
            <p:cNvPr id="110" name="Picture 2" descr="C:\Users\Jirka\projects\import\presentations\main\images\sun_particles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73656" y="1200150"/>
              <a:ext cx="762326" cy="715623"/>
            </a:xfrm>
            <a:prstGeom prst="rect">
              <a:avLst/>
            </a:prstGeom>
            <a:noFill/>
          </p:spPr>
        </p:pic>
      </p:grpSp>
      <p:cxnSp>
        <p:nvCxnSpPr>
          <p:cNvPr id="111" name="Přímá spojovací šipka 110"/>
          <p:cNvCxnSpPr>
            <a:endCxn id="109" idx="1"/>
          </p:cNvCxnSpPr>
          <p:nvPr/>
        </p:nvCxnSpPr>
        <p:spPr>
          <a:xfrm>
            <a:off x="6172200" y="1764048"/>
            <a:ext cx="49157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Přímá spojovací šipka 114"/>
          <p:cNvCxnSpPr/>
          <p:nvPr/>
        </p:nvCxnSpPr>
        <p:spPr>
          <a:xfrm>
            <a:off x="4521425" y="1778857"/>
            <a:ext cx="525357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Přímá spojovací šipka 117"/>
          <p:cNvCxnSpPr>
            <a:stCxn id="86" idx="3"/>
            <a:endCxn id="89" idx="1"/>
          </p:cNvCxnSpPr>
          <p:nvPr/>
        </p:nvCxnSpPr>
        <p:spPr>
          <a:xfrm>
            <a:off x="3039352" y="1769871"/>
            <a:ext cx="373448" cy="179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ovací šipka 119"/>
          <p:cNvCxnSpPr>
            <a:stCxn id="81" idx="3"/>
            <a:endCxn id="86" idx="1"/>
          </p:cNvCxnSpPr>
          <p:nvPr/>
        </p:nvCxnSpPr>
        <p:spPr>
          <a:xfrm>
            <a:off x="1552575" y="1764048"/>
            <a:ext cx="378152" cy="582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ovéPole 120"/>
          <p:cNvSpPr txBox="1"/>
          <p:nvPr/>
        </p:nvSpPr>
        <p:spPr>
          <a:xfrm>
            <a:off x="5318085" y="160597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…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122" name="Obdélník 121"/>
          <p:cNvSpPr/>
          <p:nvPr/>
        </p:nvSpPr>
        <p:spPr>
          <a:xfrm>
            <a:off x="123825" y="1515162"/>
            <a:ext cx="82385" cy="49750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Interleaved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particle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tracing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5" name="Zástupný symbol pro číslo snímku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88</a:t>
            </a:fld>
            <a:endParaRPr lang="en-US"/>
          </a:p>
        </p:txBody>
      </p:sp>
      <p:grpSp>
        <p:nvGrpSpPr>
          <p:cNvPr id="44" name="Skupina 45"/>
          <p:cNvGrpSpPr/>
          <p:nvPr/>
        </p:nvGrpSpPr>
        <p:grpSpPr>
          <a:xfrm>
            <a:off x="443950" y="1387318"/>
            <a:ext cx="1108625" cy="748557"/>
            <a:chOff x="262975" y="1213593"/>
            <a:chExt cx="1108625" cy="748557"/>
          </a:xfrm>
        </p:grpSpPr>
        <p:sp>
          <p:nvSpPr>
            <p:cNvPr id="45" name="Zaoblený obdélník 44"/>
            <p:cNvSpPr/>
            <p:nvPr/>
          </p:nvSpPr>
          <p:spPr>
            <a:xfrm>
              <a:off x="262975" y="1218496"/>
              <a:ext cx="1108625" cy="74365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7000"/>
              </a:scheme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500"/>
            </a:p>
          </p:txBody>
        </p:sp>
        <p:pic>
          <p:nvPicPr>
            <p:cNvPr id="46" name="Picture 3" descr="C:\Users\Jirka\projects\import\presentations\main\images\camera_particles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4586">
              <a:off x="316629" y="1213593"/>
              <a:ext cx="999043" cy="679088"/>
            </a:xfrm>
            <a:prstGeom prst="rect">
              <a:avLst/>
            </a:prstGeom>
            <a:noFill/>
          </p:spPr>
        </p:pic>
      </p:grpSp>
      <p:cxnSp>
        <p:nvCxnSpPr>
          <p:cNvPr id="47" name="Přímá spojovací šipka 46"/>
          <p:cNvCxnSpPr>
            <a:endCxn id="45" idx="1"/>
          </p:cNvCxnSpPr>
          <p:nvPr/>
        </p:nvCxnSpPr>
        <p:spPr>
          <a:xfrm flipV="1">
            <a:off x="123825" y="1764048"/>
            <a:ext cx="320125" cy="1480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ovací šipka 47"/>
          <p:cNvCxnSpPr>
            <a:stCxn id="58" idx="3"/>
          </p:cNvCxnSpPr>
          <p:nvPr/>
        </p:nvCxnSpPr>
        <p:spPr>
          <a:xfrm>
            <a:off x="7772400" y="1764048"/>
            <a:ext cx="12192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Skupina 44"/>
          <p:cNvGrpSpPr/>
          <p:nvPr/>
        </p:nvGrpSpPr>
        <p:grpSpPr>
          <a:xfrm>
            <a:off x="1930727" y="1379698"/>
            <a:ext cx="1108625" cy="762000"/>
            <a:chOff x="2320375" y="1200150"/>
            <a:chExt cx="1108625" cy="762000"/>
          </a:xfrm>
        </p:grpSpPr>
        <p:sp>
          <p:nvSpPr>
            <p:cNvPr id="52" name="Zaoblený obdélník 51"/>
            <p:cNvSpPr/>
            <p:nvPr/>
          </p:nvSpPr>
          <p:spPr>
            <a:xfrm>
              <a:off x="2320375" y="1218496"/>
              <a:ext cx="1108625" cy="74365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7000"/>
              </a:scheme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500"/>
            </a:p>
          </p:txBody>
        </p:sp>
        <p:pic>
          <p:nvPicPr>
            <p:cNvPr id="53" name="Picture 2" descr="C:\Users\Jirka\projects\import\presentations\main\images\sun_particles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73656" y="1200150"/>
              <a:ext cx="762326" cy="715623"/>
            </a:xfrm>
            <a:prstGeom prst="rect">
              <a:avLst/>
            </a:prstGeom>
            <a:noFill/>
          </p:spPr>
        </p:pic>
      </p:grpSp>
      <p:grpSp>
        <p:nvGrpSpPr>
          <p:cNvPr id="54" name="Skupina 53"/>
          <p:cNvGrpSpPr/>
          <p:nvPr/>
        </p:nvGrpSpPr>
        <p:grpSpPr>
          <a:xfrm>
            <a:off x="3412800" y="1394938"/>
            <a:ext cx="1108625" cy="748557"/>
            <a:chOff x="1930727" y="1416506"/>
            <a:chExt cx="1108625" cy="748557"/>
          </a:xfrm>
        </p:grpSpPr>
        <p:sp>
          <p:nvSpPr>
            <p:cNvPr id="55" name="Zaoblený obdélník 54"/>
            <p:cNvSpPr/>
            <p:nvPr/>
          </p:nvSpPr>
          <p:spPr>
            <a:xfrm>
              <a:off x="1930727" y="1421409"/>
              <a:ext cx="1108625" cy="743654"/>
            </a:xfrm>
            <a:prstGeom prst="roundRect">
              <a:avLst/>
            </a:prstGeom>
            <a:solidFill>
              <a:srgbClr val="00B0F0">
                <a:alpha val="67000"/>
              </a:srgb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500"/>
            </a:p>
          </p:txBody>
        </p:sp>
        <p:pic>
          <p:nvPicPr>
            <p:cNvPr id="56" name="Picture 3" descr="C:\Users\Jirka\projects\import\presentations\main\images\camera_particles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4586">
              <a:off x="1984381" y="1416506"/>
              <a:ext cx="999043" cy="679088"/>
            </a:xfrm>
            <a:prstGeom prst="rect">
              <a:avLst/>
            </a:prstGeom>
            <a:noFill/>
          </p:spPr>
        </p:pic>
      </p:grpSp>
      <p:grpSp>
        <p:nvGrpSpPr>
          <p:cNvPr id="57" name="Skupina 57"/>
          <p:cNvGrpSpPr/>
          <p:nvPr/>
        </p:nvGrpSpPr>
        <p:grpSpPr>
          <a:xfrm>
            <a:off x="6663775" y="1373875"/>
            <a:ext cx="1108625" cy="762000"/>
            <a:chOff x="2320375" y="1200150"/>
            <a:chExt cx="1108625" cy="762000"/>
          </a:xfrm>
        </p:grpSpPr>
        <p:sp>
          <p:nvSpPr>
            <p:cNvPr id="58" name="Zaoblený obdélník 57"/>
            <p:cNvSpPr/>
            <p:nvPr/>
          </p:nvSpPr>
          <p:spPr>
            <a:xfrm>
              <a:off x="2320375" y="1218496"/>
              <a:ext cx="1108625" cy="74365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7000"/>
              </a:scheme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500"/>
            </a:p>
          </p:txBody>
        </p:sp>
        <p:pic>
          <p:nvPicPr>
            <p:cNvPr id="61" name="Picture 2" descr="C:\Users\Jirka\projects\import\presentations\main\images\sun_particles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73656" y="1200150"/>
              <a:ext cx="762326" cy="715623"/>
            </a:xfrm>
            <a:prstGeom prst="rect">
              <a:avLst/>
            </a:prstGeom>
            <a:noFill/>
          </p:spPr>
        </p:pic>
      </p:grpSp>
      <p:cxnSp>
        <p:nvCxnSpPr>
          <p:cNvPr id="65" name="Přímá spojovací šipka 64"/>
          <p:cNvCxnSpPr>
            <a:endCxn id="58" idx="1"/>
          </p:cNvCxnSpPr>
          <p:nvPr/>
        </p:nvCxnSpPr>
        <p:spPr>
          <a:xfrm>
            <a:off x="6172200" y="1764048"/>
            <a:ext cx="49157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ovací šipka 66"/>
          <p:cNvCxnSpPr/>
          <p:nvPr/>
        </p:nvCxnSpPr>
        <p:spPr>
          <a:xfrm>
            <a:off x="4521425" y="1778857"/>
            <a:ext cx="525357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ovací šipka 69"/>
          <p:cNvCxnSpPr>
            <a:stCxn id="52" idx="3"/>
            <a:endCxn id="55" idx="1"/>
          </p:cNvCxnSpPr>
          <p:nvPr/>
        </p:nvCxnSpPr>
        <p:spPr>
          <a:xfrm>
            <a:off x="3039352" y="1769871"/>
            <a:ext cx="373448" cy="179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ovací šipka 72"/>
          <p:cNvCxnSpPr>
            <a:stCxn id="45" idx="3"/>
            <a:endCxn id="52" idx="1"/>
          </p:cNvCxnSpPr>
          <p:nvPr/>
        </p:nvCxnSpPr>
        <p:spPr>
          <a:xfrm>
            <a:off x="1552575" y="1764048"/>
            <a:ext cx="378152" cy="582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ovéPole 73"/>
          <p:cNvSpPr txBox="1"/>
          <p:nvPr/>
        </p:nvSpPr>
        <p:spPr>
          <a:xfrm>
            <a:off x="5318085" y="160597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…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75" name="Obdélník 74"/>
          <p:cNvSpPr/>
          <p:nvPr/>
        </p:nvSpPr>
        <p:spPr>
          <a:xfrm>
            <a:off x="123825" y="1515162"/>
            <a:ext cx="82385" cy="49750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Interleaved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particle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tracing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5" name="Zástupný symbol pro číslo snímku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89</a:t>
            </a:fld>
            <a:endParaRPr lang="en-US"/>
          </a:p>
        </p:txBody>
      </p:sp>
      <p:grpSp>
        <p:nvGrpSpPr>
          <p:cNvPr id="3" name="Skupina 45"/>
          <p:cNvGrpSpPr/>
          <p:nvPr/>
        </p:nvGrpSpPr>
        <p:grpSpPr>
          <a:xfrm>
            <a:off x="443950" y="1387318"/>
            <a:ext cx="1108625" cy="748557"/>
            <a:chOff x="262975" y="1213593"/>
            <a:chExt cx="1108625" cy="748557"/>
          </a:xfrm>
        </p:grpSpPr>
        <p:sp>
          <p:nvSpPr>
            <p:cNvPr id="45" name="Zaoblený obdélník 44"/>
            <p:cNvSpPr/>
            <p:nvPr/>
          </p:nvSpPr>
          <p:spPr>
            <a:xfrm>
              <a:off x="262975" y="1218496"/>
              <a:ext cx="1108625" cy="74365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7000"/>
              </a:scheme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500"/>
            </a:p>
          </p:txBody>
        </p:sp>
        <p:pic>
          <p:nvPicPr>
            <p:cNvPr id="46" name="Picture 3" descr="C:\Users\Jirka\projects\import\presentations\main\images\camera_particles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4586">
              <a:off x="316629" y="1213593"/>
              <a:ext cx="999043" cy="679088"/>
            </a:xfrm>
            <a:prstGeom prst="rect">
              <a:avLst/>
            </a:prstGeom>
            <a:noFill/>
          </p:spPr>
        </p:pic>
      </p:grpSp>
      <p:cxnSp>
        <p:nvCxnSpPr>
          <p:cNvPr id="47" name="Přímá spojovací šipka 46"/>
          <p:cNvCxnSpPr>
            <a:endCxn id="45" idx="1"/>
          </p:cNvCxnSpPr>
          <p:nvPr/>
        </p:nvCxnSpPr>
        <p:spPr>
          <a:xfrm flipV="1">
            <a:off x="123825" y="1764048"/>
            <a:ext cx="320125" cy="1480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ovací šipka 47"/>
          <p:cNvCxnSpPr>
            <a:stCxn id="58" idx="3"/>
          </p:cNvCxnSpPr>
          <p:nvPr/>
        </p:nvCxnSpPr>
        <p:spPr>
          <a:xfrm>
            <a:off x="7772400" y="1764048"/>
            <a:ext cx="12192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Skupina 44"/>
          <p:cNvGrpSpPr/>
          <p:nvPr/>
        </p:nvGrpSpPr>
        <p:grpSpPr>
          <a:xfrm>
            <a:off x="1930727" y="1379698"/>
            <a:ext cx="1108625" cy="762000"/>
            <a:chOff x="2320375" y="1200150"/>
            <a:chExt cx="1108625" cy="762000"/>
          </a:xfrm>
        </p:grpSpPr>
        <p:sp>
          <p:nvSpPr>
            <p:cNvPr id="52" name="Zaoblený obdélník 51"/>
            <p:cNvSpPr/>
            <p:nvPr/>
          </p:nvSpPr>
          <p:spPr>
            <a:xfrm>
              <a:off x="2320375" y="1218496"/>
              <a:ext cx="1108625" cy="74365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7000"/>
              </a:scheme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500"/>
            </a:p>
          </p:txBody>
        </p:sp>
        <p:pic>
          <p:nvPicPr>
            <p:cNvPr id="53" name="Picture 2" descr="C:\Users\Jirka\projects\import\presentations\main\images\sun_particles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73656" y="1200150"/>
              <a:ext cx="762326" cy="715623"/>
            </a:xfrm>
            <a:prstGeom prst="rect">
              <a:avLst/>
            </a:prstGeom>
            <a:noFill/>
          </p:spPr>
        </p:pic>
      </p:grpSp>
      <p:sp>
        <p:nvSpPr>
          <p:cNvPr id="55" name="Zaoblený obdélník 54"/>
          <p:cNvSpPr/>
          <p:nvPr/>
        </p:nvSpPr>
        <p:spPr>
          <a:xfrm>
            <a:off x="3412800" y="1399841"/>
            <a:ext cx="1108625" cy="743654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500"/>
          </a:p>
        </p:txBody>
      </p:sp>
      <p:pic>
        <p:nvPicPr>
          <p:cNvPr id="56" name="Picture 3" descr="C:\Users\Jirka\projects\import\presentations\main\images\camera_particl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64586">
            <a:off x="3466454" y="1394938"/>
            <a:ext cx="999043" cy="679088"/>
          </a:xfrm>
          <a:prstGeom prst="rect">
            <a:avLst/>
          </a:prstGeom>
          <a:noFill/>
        </p:spPr>
      </p:pic>
      <p:grpSp>
        <p:nvGrpSpPr>
          <p:cNvPr id="6" name="Skupina 57"/>
          <p:cNvGrpSpPr/>
          <p:nvPr/>
        </p:nvGrpSpPr>
        <p:grpSpPr>
          <a:xfrm>
            <a:off x="6663775" y="1373875"/>
            <a:ext cx="1108625" cy="762000"/>
            <a:chOff x="2320375" y="1200150"/>
            <a:chExt cx="1108625" cy="762000"/>
          </a:xfrm>
        </p:grpSpPr>
        <p:sp>
          <p:nvSpPr>
            <p:cNvPr id="58" name="Zaoblený obdélník 57"/>
            <p:cNvSpPr/>
            <p:nvPr/>
          </p:nvSpPr>
          <p:spPr>
            <a:xfrm>
              <a:off x="2320375" y="1218496"/>
              <a:ext cx="1108625" cy="74365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7000"/>
              </a:scheme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500"/>
            </a:p>
          </p:txBody>
        </p:sp>
        <p:pic>
          <p:nvPicPr>
            <p:cNvPr id="61" name="Picture 2" descr="C:\Users\Jirka\projects\import\presentations\main\images\sun_particles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73656" y="1200150"/>
              <a:ext cx="762326" cy="715623"/>
            </a:xfrm>
            <a:prstGeom prst="rect">
              <a:avLst/>
            </a:prstGeom>
            <a:noFill/>
          </p:spPr>
        </p:pic>
      </p:grpSp>
      <p:cxnSp>
        <p:nvCxnSpPr>
          <p:cNvPr id="65" name="Přímá spojovací šipka 64"/>
          <p:cNvCxnSpPr>
            <a:endCxn id="58" idx="1"/>
          </p:cNvCxnSpPr>
          <p:nvPr/>
        </p:nvCxnSpPr>
        <p:spPr>
          <a:xfrm>
            <a:off x="6172200" y="1764048"/>
            <a:ext cx="49157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ovací šipka 66"/>
          <p:cNvCxnSpPr/>
          <p:nvPr/>
        </p:nvCxnSpPr>
        <p:spPr>
          <a:xfrm>
            <a:off x="4521425" y="1778857"/>
            <a:ext cx="525357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ovací šipka 69"/>
          <p:cNvCxnSpPr>
            <a:stCxn id="52" idx="3"/>
            <a:endCxn id="55" idx="1"/>
          </p:cNvCxnSpPr>
          <p:nvPr/>
        </p:nvCxnSpPr>
        <p:spPr>
          <a:xfrm>
            <a:off x="3039352" y="1769871"/>
            <a:ext cx="373448" cy="179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ovací šipka 72"/>
          <p:cNvCxnSpPr>
            <a:stCxn id="45" idx="3"/>
            <a:endCxn id="52" idx="1"/>
          </p:cNvCxnSpPr>
          <p:nvPr/>
        </p:nvCxnSpPr>
        <p:spPr>
          <a:xfrm>
            <a:off x="1552575" y="1764048"/>
            <a:ext cx="378152" cy="582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ovéPole 73"/>
          <p:cNvSpPr txBox="1"/>
          <p:nvPr/>
        </p:nvSpPr>
        <p:spPr>
          <a:xfrm>
            <a:off x="5318085" y="160597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…</a:t>
            </a:r>
            <a:endParaRPr lang="cs-CZ" sz="3200" b="1" dirty="0">
              <a:solidFill>
                <a:srgbClr val="00B0F0"/>
              </a:solidFill>
            </a:endParaRPr>
          </a:p>
        </p:txBody>
      </p:sp>
      <p:sp>
        <p:nvSpPr>
          <p:cNvPr id="75" name="Obdélník 74"/>
          <p:cNvSpPr/>
          <p:nvPr/>
        </p:nvSpPr>
        <p:spPr>
          <a:xfrm>
            <a:off x="123825" y="1515162"/>
            <a:ext cx="82385" cy="49750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Previous work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Jensen </a:t>
            </a:r>
            <a:r>
              <a:rPr lang="en-US" sz="2000" i="1" dirty="0" smtClean="0">
                <a:solidFill>
                  <a:schemeClr val="bg1"/>
                </a:solidFill>
              </a:rPr>
              <a:t>[1995]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3200400" y="1085316"/>
            <a:ext cx="1524000" cy="685799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451065" y="1063229"/>
            <a:ext cx="96853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photon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tracing</a:t>
            </a:r>
            <a:endParaRPr lang="cs-CZ" sz="2000" dirty="0">
              <a:solidFill>
                <a:schemeClr val="bg1"/>
              </a:solidFill>
            </a:endParaRPr>
          </a:p>
        </p:txBody>
      </p:sp>
      <p:cxnSp>
        <p:nvCxnSpPr>
          <p:cNvPr id="59" name="Přímá spojovací šipka 58"/>
          <p:cNvCxnSpPr/>
          <p:nvPr/>
        </p:nvCxnSpPr>
        <p:spPr>
          <a:xfrm flipH="1">
            <a:off x="5791200" y="2495550"/>
            <a:ext cx="555465" cy="2286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ovací šipka 59"/>
          <p:cNvCxnSpPr/>
          <p:nvPr/>
        </p:nvCxnSpPr>
        <p:spPr>
          <a:xfrm flipH="1">
            <a:off x="6435725" y="2876550"/>
            <a:ext cx="269875" cy="533400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ovací šipka 60"/>
          <p:cNvCxnSpPr/>
          <p:nvPr/>
        </p:nvCxnSpPr>
        <p:spPr>
          <a:xfrm flipH="1">
            <a:off x="5983941" y="2647950"/>
            <a:ext cx="569259" cy="592791"/>
          </a:xfrm>
          <a:prstGeom prst="straightConnector1">
            <a:avLst/>
          </a:prstGeom>
          <a:ln>
            <a:solidFill>
              <a:srgbClr val="F7941E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3" name="Picture 6" descr="C:\Users\Jirka\projects\import\presentations\main\images\su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5725" y="1935162"/>
            <a:ext cx="996950" cy="941388"/>
          </a:xfrm>
          <a:prstGeom prst="rect">
            <a:avLst/>
          </a:prstGeom>
          <a:noFill/>
        </p:spPr>
      </p:pic>
      <p:sp>
        <p:nvSpPr>
          <p:cNvPr id="94" name="Zástupný symbol pro číslo snímku 9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Interleaved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particle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tracing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5" name="Zástupný symbol pro číslo snímku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90</a:t>
            </a:fld>
            <a:endParaRPr lang="en-US"/>
          </a:p>
        </p:txBody>
      </p:sp>
      <p:grpSp>
        <p:nvGrpSpPr>
          <p:cNvPr id="3" name="Skupina 45"/>
          <p:cNvGrpSpPr/>
          <p:nvPr/>
        </p:nvGrpSpPr>
        <p:grpSpPr>
          <a:xfrm>
            <a:off x="443950" y="1387318"/>
            <a:ext cx="1108625" cy="748557"/>
            <a:chOff x="262975" y="1213593"/>
            <a:chExt cx="1108625" cy="748557"/>
          </a:xfrm>
        </p:grpSpPr>
        <p:sp>
          <p:nvSpPr>
            <p:cNvPr id="81" name="Zaoblený obdélník 80"/>
            <p:cNvSpPr/>
            <p:nvPr/>
          </p:nvSpPr>
          <p:spPr>
            <a:xfrm>
              <a:off x="262975" y="1218496"/>
              <a:ext cx="1108625" cy="74365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7000"/>
              </a:scheme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500"/>
            </a:p>
          </p:txBody>
        </p:sp>
        <p:pic>
          <p:nvPicPr>
            <p:cNvPr id="82" name="Picture 3" descr="C:\Users\Jirka\projects\import\presentations\main\images\camera_particles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4586">
              <a:off x="316629" y="1213593"/>
              <a:ext cx="999043" cy="679088"/>
            </a:xfrm>
            <a:prstGeom prst="rect">
              <a:avLst/>
            </a:prstGeom>
            <a:noFill/>
          </p:spPr>
        </p:pic>
      </p:grpSp>
      <p:cxnSp>
        <p:nvCxnSpPr>
          <p:cNvPr id="83" name="Přímá spojovací šipka 82"/>
          <p:cNvCxnSpPr>
            <a:endCxn id="81" idx="1"/>
          </p:cNvCxnSpPr>
          <p:nvPr/>
        </p:nvCxnSpPr>
        <p:spPr>
          <a:xfrm flipV="1">
            <a:off x="123825" y="1764048"/>
            <a:ext cx="320125" cy="1480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ovací šipka 83"/>
          <p:cNvCxnSpPr>
            <a:stCxn id="109" idx="3"/>
          </p:cNvCxnSpPr>
          <p:nvPr/>
        </p:nvCxnSpPr>
        <p:spPr>
          <a:xfrm>
            <a:off x="7772400" y="1764048"/>
            <a:ext cx="12192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Zaoblený obdélník 85"/>
          <p:cNvSpPr/>
          <p:nvPr/>
        </p:nvSpPr>
        <p:spPr>
          <a:xfrm>
            <a:off x="1930727" y="1398044"/>
            <a:ext cx="1108625" cy="743654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500"/>
          </a:p>
        </p:txBody>
      </p:sp>
      <p:pic>
        <p:nvPicPr>
          <p:cNvPr id="87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84008" y="1379698"/>
            <a:ext cx="762326" cy="715623"/>
          </a:xfrm>
          <a:prstGeom prst="rect">
            <a:avLst/>
          </a:prstGeom>
          <a:noFill/>
        </p:spPr>
      </p:pic>
      <p:sp>
        <p:nvSpPr>
          <p:cNvPr id="89" name="Zaoblený obdélník 88"/>
          <p:cNvSpPr/>
          <p:nvPr/>
        </p:nvSpPr>
        <p:spPr>
          <a:xfrm>
            <a:off x="3412800" y="1399841"/>
            <a:ext cx="1108625" cy="743654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500"/>
          </a:p>
        </p:txBody>
      </p:sp>
      <p:pic>
        <p:nvPicPr>
          <p:cNvPr id="91" name="Picture 3" descr="C:\Users\Jirka\projects\import\presentations\main\images\camera_particl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64586">
            <a:off x="3466454" y="1394938"/>
            <a:ext cx="999043" cy="679088"/>
          </a:xfrm>
          <a:prstGeom prst="rect">
            <a:avLst/>
          </a:prstGeom>
          <a:noFill/>
        </p:spPr>
      </p:pic>
      <p:sp>
        <p:nvSpPr>
          <p:cNvPr id="109" name="Zaoblený obdélník 108"/>
          <p:cNvSpPr/>
          <p:nvPr/>
        </p:nvSpPr>
        <p:spPr>
          <a:xfrm>
            <a:off x="6663775" y="1392221"/>
            <a:ext cx="1108625" cy="743654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500"/>
          </a:p>
        </p:txBody>
      </p:sp>
      <p:pic>
        <p:nvPicPr>
          <p:cNvPr id="110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17056" y="1373875"/>
            <a:ext cx="762326" cy="715623"/>
          </a:xfrm>
          <a:prstGeom prst="rect">
            <a:avLst/>
          </a:prstGeom>
          <a:noFill/>
        </p:spPr>
      </p:pic>
      <p:cxnSp>
        <p:nvCxnSpPr>
          <p:cNvPr id="111" name="Přímá spojovací šipka 110"/>
          <p:cNvCxnSpPr>
            <a:endCxn id="109" idx="1"/>
          </p:cNvCxnSpPr>
          <p:nvPr/>
        </p:nvCxnSpPr>
        <p:spPr>
          <a:xfrm>
            <a:off x="6172200" y="1764048"/>
            <a:ext cx="49157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Přímá spojovací šipka 114"/>
          <p:cNvCxnSpPr/>
          <p:nvPr/>
        </p:nvCxnSpPr>
        <p:spPr>
          <a:xfrm>
            <a:off x="4521425" y="1778857"/>
            <a:ext cx="525357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Přímá spojovací šipka 117"/>
          <p:cNvCxnSpPr>
            <a:stCxn id="86" idx="3"/>
            <a:endCxn id="89" idx="1"/>
          </p:cNvCxnSpPr>
          <p:nvPr/>
        </p:nvCxnSpPr>
        <p:spPr>
          <a:xfrm>
            <a:off x="3039352" y="1769871"/>
            <a:ext cx="373448" cy="179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ovací šipka 119"/>
          <p:cNvCxnSpPr>
            <a:stCxn id="81" idx="3"/>
            <a:endCxn id="86" idx="1"/>
          </p:cNvCxnSpPr>
          <p:nvPr/>
        </p:nvCxnSpPr>
        <p:spPr>
          <a:xfrm>
            <a:off x="1552575" y="1764048"/>
            <a:ext cx="378152" cy="582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ovéPole 120"/>
          <p:cNvSpPr txBox="1"/>
          <p:nvPr/>
        </p:nvSpPr>
        <p:spPr>
          <a:xfrm>
            <a:off x="5318085" y="160597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…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122" name="Obdélník 121"/>
          <p:cNvSpPr/>
          <p:nvPr/>
        </p:nvSpPr>
        <p:spPr>
          <a:xfrm>
            <a:off x="123825" y="1515162"/>
            <a:ext cx="82385" cy="49750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Update of distributions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5" name="Zástupný symbol pro číslo snímku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81" name="Zaoblený obdélník 80"/>
          <p:cNvSpPr/>
          <p:nvPr/>
        </p:nvSpPr>
        <p:spPr>
          <a:xfrm>
            <a:off x="443950" y="1392221"/>
            <a:ext cx="1108625" cy="743654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500"/>
          </a:p>
        </p:txBody>
      </p:sp>
      <p:pic>
        <p:nvPicPr>
          <p:cNvPr id="82" name="Picture 3" descr="C:\Users\Jirka\projects\import\presentations\main\images\camera_particl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64586">
            <a:off x="497604" y="1387318"/>
            <a:ext cx="999043" cy="679088"/>
          </a:xfrm>
          <a:prstGeom prst="rect">
            <a:avLst/>
          </a:prstGeom>
          <a:noFill/>
        </p:spPr>
      </p:pic>
      <p:cxnSp>
        <p:nvCxnSpPr>
          <p:cNvPr id="83" name="Přímá spojovací šipka 82"/>
          <p:cNvCxnSpPr>
            <a:endCxn id="81" idx="1"/>
          </p:cNvCxnSpPr>
          <p:nvPr/>
        </p:nvCxnSpPr>
        <p:spPr>
          <a:xfrm flipV="1">
            <a:off x="123825" y="1764048"/>
            <a:ext cx="320125" cy="1480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ovací šipka 83"/>
          <p:cNvCxnSpPr>
            <a:stCxn id="109" idx="3"/>
          </p:cNvCxnSpPr>
          <p:nvPr/>
        </p:nvCxnSpPr>
        <p:spPr>
          <a:xfrm>
            <a:off x="7772400" y="1764048"/>
            <a:ext cx="12192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Zaoblený obdélník 85"/>
          <p:cNvSpPr/>
          <p:nvPr/>
        </p:nvSpPr>
        <p:spPr>
          <a:xfrm>
            <a:off x="1930727" y="1398044"/>
            <a:ext cx="1108625" cy="743654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500"/>
          </a:p>
        </p:txBody>
      </p:sp>
      <p:pic>
        <p:nvPicPr>
          <p:cNvPr id="87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84008" y="1379698"/>
            <a:ext cx="762326" cy="715623"/>
          </a:xfrm>
          <a:prstGeom prst="rect">
            <a:avLst/>
          </a:prstGeom>
          <a:noFill/>
        </p:spPr>
      </p:pic>
      <p:sp>
        <p:nvSpPr>
          <p:cNvPr id="89" name="Zaoblený obdélník 88"/>
          <p:cNvSpPr/>
          <p:nvPr/>
        </p:nvSpPr>
        <p:spPr>
          <a:xfrm>
            <a:off x="3412800" y="1399841"/>
            <a:ext cx="1108625" cy="743654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500"/>
          </a:p>
        </p:txBody>
      </p:sp>
      <p:pic>
        <p:nvPicPr>
          <p:cNvPr id="91" name="Picture 3" descr="C:\Users\Jirka\projects\import\presentations\main\images\camera_particl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64586">
            <a:off x="3466454" y="1394938"/>
            <a:ext cx="999043" cy="679088"/>
          </a:xfrm>
          <a:prstGeom prst="rect">
            <a:avLst/>
          </a:prstGeom>
          <a:noFill/>
        </p:spPr>
      </p:pic>
      <p:sp>
        <p:nvSpPr>
          <p:cNvPr id="109" name="Zaoblený obdélník 108"/>
          <p:cNvSpPr/>
          <p:nvPr/>
        </p:nvSpPr>
        <p:spPr>
          <a:xfrm>
            <a:off x="6663775" y="1392221"/>
            <a:ext cx="1108625" cy="743654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500"/>
          </a:p>
        </p:txBody>
      </p:sp>
      <p:pic>
        <p:nvPicPr>
          <p:cNvPr id="110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17056" y="1373875"/>
            <a:ext cx="762326" cy="715623"/>
          </a:xfrm>
          <a:prstGeom prst="rect">
            <a:avLst/>
          </a:prstGeom>
          <a:noFill/>
        </p:spPr>
      </p:pic>
      <p:cxnSp>
        <p:nvCxnSpPr>
          <p:cNvPr id="111" name="Přímá spojovací šipka 110"/>
          <p:cNvCxnSpPr>
            <a:endCxn id="109" idx="1"/>
          </p:cNvCxnSpPr>
          <p:nvPr/>
        </p:nvCxnSpPr>
        <p:spPr>
          <a:xfrm>
            <a:off x="6172200" y="1764048"/>
            <a:ext cx="491575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Přímá spojovací šipka 114"/>
          <p:cNvCxnSpPr/>
          <p:nvPr/>
        </p:nvCxnSpPr>
        <p:spPr>
          <a:xfrm>
            <a:off x="4521425" y="1778857"/>
            <a:ext cx="525357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Přímá spojovací šipka 117"/>
          <p:cNvCxnSpPr>
            <a:stCxn id="86" idx="3"/>
            <a:endCxn id="89" idx="1"/>
          </p:cNvCxnSpPr>
          <p:nvPr/>
        </p:nvCxnSpPr>
        <p:spPr>
          <a:xfrm>
            <a:off x="3039352" y="1769871"/>
            <a:ext cx="373448" cy="179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ovací šipka 119"/>
          <p:cNvCxnSpPr>
            <a:stCxn id="81" idx="3"/>
            <a:endCxn id="86" idx="1"/>
          </p:cNvCxnSpPr>
          <p:nvPr/>
        </p:nvCxnSpPr>
        <p:spPr>
          <a:xfrm>
            <a:off x="1552575" y="1764048"/>
            <a:ext cx="378152" cy="582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ovéPole 120"/>
          <p:cNvSpPr txBox="1"/>
          <p:nvPr/>
        </p:nvSpPr>
        <p:spPr>
          <a:xfrm>
            <a:off x="5318085" y="160597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…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122" name="Obdélník 121"/>
          <p:cNvSpPr/>
          <p:nvPr/>
        </p:nvSpPr>
        <p:spPr>
          <a:xfrm>
            <a:off x="123825" y="1515162"/>
            <a:ext cx="82385" cy="49750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1" name="Přímá spojovací čára 30"/>
          <p:cNvCxnSpPr/>
          <p:nvPr/>
        </p:nvCxnSpPr>
        <p:spPr>
          <a:xfrm>
            <a:off x="3182886" y="1769871"/>
            <a:ext cx="0" cy="883902"/>
          </a:xfrm>
          <a:prstGeom prst="line">
            <a:avLst/>
          </a:prstGeom>
          <a:ln>
            <a:solidFill>
              <a:schemeClr val="bg1"/>
            </a:solidFill>
            <a:headEnd type="oval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Zaoblený obdélník 38"/>
          <p:cNvSpPr/>
          <p:nvPr/>
        </p:nvSpPr>
        <p:spPr>
          <a:xfrm>
            <a:off x="1371600" y="2647950"/>
            <a:ext cx="2031672" cy="9144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radiance</a:t>
            </a:r>
            <a:br>
              <a:rPr lang="en-US" sz="2800" dirty="0" smtClean="0"/>
            </a:br>
            <a:r>
              <a:rPr lang="en-US" sz="2800" dirty="0" smtClean="0"/>
              <a:t>update</a:t>
            </a:r>
            <a:endParaRPr lang="cs-CZ" sz="2800" dirty="0"/>
          </a:p>
        </p:txBody>
      </p:sp>
      <p:cxnSp>
        <p:nvCxnSpPr>
          <p:cNvPr id="40" name="Přímá spojovací čára 39"/>
          <p:cNvCxnSpPr/>
          <p:nvPr/>
        </p:nvCxnSpPr>
        <p:spPr>
          <a:xfrm>
            <a:off x="4738046" y="1775694"/>
            <a:ext cx="0" cy="883902"/>
          </a:xfrm>
          <a:prstGeom prst="line">
            <a:avLst/>
          </a:prstGeom>
          <a:ln>
            <a:solidFill>
              <a:schemeClr val="bg1"/>
            </a:solidFill>
            <a:headEnd type="oval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čára 41"/>
          <p:cNvCxnSpPr/>
          <p:nvPr/>
        </p:nvCxnSpPr>
        <p:spPr>
          <a:xfrm>
            <a:off x="6390906" y="1769871"/>
            <a:ext cx="0" cy="883902"/>
          </a:xfrm>
          <a:prstGeom prst="line">
            <a:avLst/>
          </a:prstGeom>
          <a:ln>
            <a:solidFill>
              <a:schemeClr val="bg1"/>
            </a:solidFill>
            <a:headEnd type="oval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Zaoblený obdélník 43"/>
          <p:cNvSpPr/>
          <p:nvPr/>
        </p:nvSpPr>
        <p:spPr>
          <a:xfrm>
            <a:off x="3581400" y="2647950"/>
            <a:ext cx="2184072" cy="9144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importance</a:t>
            </a:r>
            <a:br>
              <a:rPr lang="en-US" sz="2800" dirty="0" smtClean="0"/>
            </a:br>
            <a:r>
              <a:rPr lang="en-US" sz="2800" dirty="0" smtClean="0"/>
              <a:t>update</a:t>
            </a:r>
            <a:endParaRPr lang="cs-CZ" sz="2800" dirty="0"/>
          </a:p>
        </p:txBody>
      </p:sp>
      <p:sp>
        <p:nvSpPr>
          <p:cNvPr id="45" name="Zaoblený obdélník 44"/>
          <p:cNvSpPr/>
          <p:nvPr/>
        </p:nvSpPr>
        <p:spPr>
          <a:xfrm>
            <a:off x="6052820" y="2647950"/>
            <a:ext cx="2031672" cy="9144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radiance</a:t>
            </a:r>
            <a:br>
              <a:rPr lang="en-US" sz="2800" dirty="0" smtClean="0"/>
            </a:br>
            <a:r>
              <a:rPr lang="en-US" sz="2800" dirty="0" smtClean="0"/>
              <a:t>update</a:t>
            </a:r>
            <a:endParaRPr lang="cs-CZ" sz="28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4" grpId="0" animBg="1"/>
      <p:bldP spid="4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Results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Results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200151"/>
            <a:ext cx="5105400" cy="3394472"/>
          </a:xfrm>
        </p:spPr>
        <p:txBody>
          <a:bodyPr>
            <a:normAutofit fontScale="62500" lnSpcReduction="20000"/>
          </a:bodyPr>
          <a:lstStyle/>
          <a:p>
            <a:pPr>
              <a:buClr>
                <a:schemeClr val="bg1"/>
              </a:buCl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7941E"/>
                </a:solidFill>
              </a:rPr>
              <a:t>Application to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BDPT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PPM </a:t>
            </a:r>
            <a:r>
              <a:rPr lang="en-US" sz="2600" i="1" dirty="0" smtClean="0">
                <a:solidFill>
                  <a:schemeClr val="bg1"/>
                </a:solidFill>
              </a:rPr>
              <a:t>[Hachisuka 2008]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VCM </a:t>
            </a:r>
            <a:r>
              <a:rPr lang="en-US" sz="2600" i="1" dirty="0" smtClean="0">
                <a:solidFill>
                  <a:schemeClr val="bg1"/>
                </a:solidFill>
              </a:rPr>
              <a:t>[</a:t>
            </a:r>
            <a:r>
              <a:rPr lang="en-US" sz="2600" i="1" dirty="0" err="1" smtClean="0">
                <a:solidFill>
                  <a:schemeClr val="bg1"/>
                </a:solidFill>
              </a:rPr>
              <a:t>Georgiev</a:t>
            </a:r>
            <a:r>
              <a:rPr lang="en-US" sz="2600" i="1" dirty="0" smtClean="0">
                <a:solidFill>
                  <a:schemeClr val="bg1"/>
                </a:solidFill>
              </a:rPr>
              <a:t> et al. 2012]</a:t>
            </a:r>
            <a:r>
              <a:rPr lang="en-US" i="1" dirty="0" smtClean="0">
                <a:solidFill>
                  <a:schemeClr val="bg1"/>
                </a:solidFill>
              </a:rPr>
              <a:t/>
            </a:r>
            <a:br>
              <a:rPr lang="en-US" i="1" dirty="0" smtClean="0">
                <a:solidFill>
                  <a:schemeClr val="bg1"/>
                </a:solidFill>
              </a:rPr>
            </a:br>
            <a:endParaRPr lang="en-US" i="1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Three scenes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b="1" dirty="0" smtClean="0">
                <a:solidFill>
                  <a:srgbClr val="F7941E"/>
                </a:solidFill>
              </a:rPr>
              <a:t>Comparison to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MLT + Manifold Exploration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600" i="1" dirty="0" smtClean="0">
                <a:solidFill>
                  <a:schemeClr val="bg1"/>
                </a:solidFill>
              </a:rPr>
              <a:t>[</a:t>
            </a:r>
            <a:r>
              <a:rPr lang="en-US" sz="2600" i="1" dirty="0" err="1" smtClean="0">
                <a:solidFill>
                  <a:schemeClr val="bg1"/>
                </a:solidFill>
              </a:rPr>
              <a:t>Veach</a:t>
            </a:r>
            <a:r>
              <a:rPr lang="en-US" sz="2600" i="1" dirty="0" smtClean="0">
                <a:solidFill>
                  <a:schemeClr val="bg1"/>
                </a:solidFill>
              </a:rPr>
              <a:t> and </a:t>
            </a:r>
            <a:r>
              <a:rPr lang="en-US" sz="2600" i="1" dirty="0" err="1" smtClean="0">
                <a:solidFill>
                  <a:schemeClr val="bg1"/>
                </a:solidFill>
              </a:rPr>
              <a:t>Guibas</a:t>
            </a:r>
            <a:r>
              <a:rPr lang="en-US" sz="2600" i="1" dirty="0" smtClean="0">
                <a:solidFill>
                  <a:schemeClr val="bg1"/>
                </a:solidFill>
              </a:rPr>
              <a:t> 1997],</a:t>
            </a:r>
            <a:br>
              <a:rPr lang="en-US" sz="2600" i="1" dirty="0" smtClean="0">
                <a:solidFill>
                  <a:schemeClr val="bg1"/>
                </a:solidFill>
              </a:rPr>
            </a:br>
            <a:r>
              <a:rPr lang="en-US" sz="2600" i="1" dirty="0" smtClean="0">
                <a:solidFill>
                  <a:schemeClr val="bg1"/>
                </a:solidFill>
              </a:rPr>
              <a:t>[</a:t>
            </a:r>
            <a:r>
              <a:rPr lang="en-US" sz="2600" i="1" dirty="0" err="1" smtClean="0">
                <a:solidFill>
                  <a:schemeClr val="bg1"/>
                </a:solidFill>
              </a:rPr>
              <a:t>Jakob</a:t>
            </a:r>
            <a:r>
              <a:rPr lang="en-US" sz="2600" i="1" dirty="0" smtClean="0">
                <a:solidFill>
                  <a:schemeClr val="bg1"/>
                </a:solidFill>
              </a:rPr>
              <a:t> and </a:t>
            </a:r>
            <a:r>
              <a:rPr lang="en-US" sz="2600" i="1" dirty="0" err="1" smtClean="0">
                <a:solidFill>
                  <a:schemeClr val="bg1"/>
                </a:solidFill>
              </a:rPr>
              <a:t>Marschner</a:t>
            </a:r>
            <a:r>
              <a:rPr lang="en-US" sz="2600" i="1" dirty="0" smtClean="0">
                <a:solidFill>
                  <a:schemeClr val="bg1"/>
                </a:solidFill>
              </a:rPr>
              <a:t> 2012]</a:t>
            </a:r>
            <a:endParaRPr lang="en-US" sz="2600" dirty="0" smtClean="0">
              <a:solidFill>
                <a:schemeClr val="bg1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2051" name="Picture 3" descr="C:\Users\Jirka\projects\import\presentations\main\images\results\completeFigure.png"/>
          <p:cNvPicPr>
            <a:picLocks noChangeAspect="1" noChangeArrowheads="1"/>
          </p:cNvPicPr>
          <p:nvPr/>
        </p:nvPicPr>
        <p:blipFill>
          <a:blip r:embed="rId3"/>
          <a:srcRect r="3691" b="36758"/>
          <a:stretch>
            <a:fillRect/>
          </a:stretch>
        </p:blipFill>
        <p:spPr bwMode="auto">
          <a:xfrm>
            <a:off x="4495800" y="1200151"/>
            <a:ext cx="4210592" cy="351654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Results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Same-time (1h) comparisons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Preprocessing time included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Took 4 to 10 minutes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95</a:t>
            </a:fld>
            <a:endParaRPr lang="en-US"/>
          </a:p>
        </p:txBody>
      </p:sp>
      <p:pic>
        <p:nvPicPr>
          <p:cNvPr id="3074" name="Picture 2" descr="C:\Users\Jirka\projects\import\presentations\main\images\results\livingroom\bdpt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-171450"/>
            <a:ext cx="9753600" cy="5486399"/>
          </a:xfrm>
          <a:prstGeom prst="rect">
            <a:avLst/>
          </a:prstGeom>
          <a:noFill/>
        </p:spPr>
      </p:pic>
      <p:grpSp>
        <p:nvGrpSpPr>
          <p:cNvPr id="10" name="Skupina 9"/>
          <p:cNvGrpSpPr/>
          <p:nvPr/>
        </p:nvGrpSpPr>
        <p:grpSpPr>
          <a:xfrm>
            <a:off x="381747" y="121925"/>
            <a:ext cx="2055905" cy="4311963"/>
            <a:chOff x="381747" y="121925"/>
            <a:chExt cx="2055905" cy="4311963"/>
          </a:xfrm>
        </p:grpSpPr>
        <p:pic>
          <p:nvPicPr>
            <p:cNvPr id="3075" name="Picture 3" descr="C:\Users\Jirka\projects\import\presentations\main\images\results\livingroom\bdpt_detail1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81747" y="121925"/>
              <a:ext cx="2055905" cy="1535425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</p:pic>
        <p:sp>
          <p:nvSpPr>
            <p:cNvPr id="8" name="Obdélník 7"/>
            <p:cNvSpPr/>
            <p:nvPr/>
          </p:nvSpPr>
          <p:spPr>
            <a:xfrm>
              <a:off x="457200" y="3713888"/>
              <a:ext cx="964800" cy="720000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9" name="TextovéPole 8"/>
          <p:cNvSpPr txBox="1"/>
          <p:nvPr/>
        </p:nvSpPr>
        <p:spPr>
          <a:xfrm>
            <a:off x="5257800" y="-19050"/>
            <a:ext cx="3886200" cy="830997"/>
          </a:xfrm>
          <a:prstGeom prst="rect">
            <a:avLst/>
          </a:prstGeom>
          <a:solidFill>
            <a:srgbClr val="413B36">
              <a:alpha val="32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Reference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(60 days)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96</a:t>
            </a:fld>
            <a:endParaRPr lang="en-US"/>
          </a:p>
        </p:txBody>
      </p:sp>
      <p:pic>
        <p:nvPicPr>
          <p:cNvPr id="3074" name="Picture 2" descr="C:\Users\Jirka\projects\import\presentations\main\images\results\livingroom\bdp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71450"/>
            <a:ext cx="9753600" cy="5486400"/>
          </a:xfrm>
          <a:prstGeom prst="rect">
            <a:avLst/>
          </a:prstGeom>
          <a:noFill/>
        </p:spPr>
      </p:pic>
      <p:pic>
        <p:nvPicPr>
          <p:cNvPr id="3075" name="Picture 3" descr="C:\Users\Jirka\projects\import\presentations\main\images\results\livingroom\bdpt_detail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21925"/>
            <a:ext cx="2057400" cy="153542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8" name="Obdélník 7"/>
          <p:cNvSpPr/>
          <p:nvPr/>
        </p:nvSpPr>
        <p:spPr>
          <a:xfrm>
            <a:off x="457200" y="3713888"/>
            <a:ext cx="964800" cy="720000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257800" y="-19050"/>
            <a:ext cx="3892412" cy="830997"/>
          </a:xfrm>
          <a:prstGeom prst="rect">
            <a:avLst/>
          </a:prstGeom>
          <a:solidFill>
            <a:srgbClr val="413B36">
              <a:alpha val="32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Bidirectional path tracing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(1h)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97</a:t>
            </a:fld>
            <a:endParaRPr lang="en-US"/>
          </a:p>
        </p:txBody>
      </p:sp>
      <p:pic>
        <p:nvPicPr>
          <p:cNvPr id="3074" name="Picture 2" descr="C:\Users\Jirka\projects\import\presentations\main\images\results\livingroom\bdpt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-171450"/>
            <a:ext cx="9753600" cy="5486399"/>
          </a:xfrm>
          <a:prstGeom prst="rect">
            <a:avLst/>
          </a:prstGeom>
          <a:noFill/>
        </p:spPr>
      </p:pic>
      <p:pic>
        <p:nvPicPr>
          <p:cNvPr id="3075" name="Picture 3" descr="C:\Users\Jirka\projects\import\presentations\main\images\results\livingroom\bdpt_detail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81747" y="121925"/>
            <a:ext cx="2055905" cy="153542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8" name="Obdélník 7"/>
          <p:cNvSpPr/>
          <p:nvPr/>
        </p:nvSpPr>
        <p:spPr>
          <a:xfrm>
            <a:off x="457200" y="3713888"/>
            <a:ext cx="964800" cy="720000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3581400" y="-19050"/>
            <a:ext cx="5568812" cy="830997"/>
          </a:xfrm>
          <a:prstGeom prst="rect">
            <a:avLst/>
          </a:prstGeom>
          <a:solidFill>
            <a:srgbClr val="413B36">
              <a:alpha val="32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Our guided bidirectional path tracing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(1h)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aoblený obdélník 12"/>
          <p:cNvSpPr/>
          <p:nvPr/>
        </p:nvSpPr>
        <p:spPr>
          <a:xfrm>
            <a:off x="2820722" y="1892287"/>
            <a:ext cx="1067127" cy="576028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"/>
          </a:p>
        </p:txBody>
      </p:sp>
      <p:pic>
        <p:nvPicPr>
          <p:cNvPr id="14" name="Picture 2" descr="C:\Users\Jirka\projects\import\presentations\main\images\sun_particl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867623"/>
            <a:ext cx="590491" cy="554315"/>
          </a:xfrm>
          <a:prstGeom prst="rect">
            <a:avLst/>
          </a:prstGeom>
          <a:noFill/>
        </p:spPr>
      </p:pic>
      <p:sp>
        <p:nvSpPr>
          <p:cNvPr id="15" name="Zaoblený obdélník 14"/>
          <p:cNvSpPr/>
          <p:nvPr/>
        </p:nvSpPr>
        <p:spPr>
          <a:xfrm>
            <a:off x="1219200" y="1890199"/>
            <a:ext cx="1067127" cy="576028"/>
          </a:xfrm>
          <a:prstGeom prst="roundRect">
            <a:avLst/>
          </a:prstGeom>
          <a:solidFill>
            <a:srgbClr val="00B0F0">
              <a:alpha val="67000"/>
            </a:srgb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ovací šipka 26"/>
          <p:cNvCxnSpPr/>
          <p:nvPr/>
        </p:nvCxnSpPr>
        <p:spPr>
          <a:xfrm>
            <a:off x="2286325" y="2170458"/>
            <a:ext cx="53040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C:\Users\Jirka\projects\import\presentations\main\images\camera_particl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64586">
            <a:off x="1369635" y="1849549"/>
            <a:ext cx="829544" cy="563873"/>
          </a:xfrm>
          <a:prstGeom prst="rect">
            <a:avLst/>
          </a:prstGeom>
          <a:noFill/>
        </p:spPr>
      </p:pic>
      <p:sp>
        <p:nvSpPr>
          <p:cNvPr id="43" name="Nadpis 4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Progressive training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4" name="Zástupný symbol pro obsah 43"/>
          <p:cNvSpPr>
            <a:spLocks noGrp="1"/>
          </p:cNvSpPr>
          <p:nvPr>
            <p:ph idx="1"/>
          </p:nvPr>
        </p:nvSpPr>
        <p:spPr>
          <a:xfrm>
            <a:off x="457200" y="1297023"/>
            <a:ext cx="8229600" cy="339447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 training pass (TP)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98</a:t>
            </a:fld>
            <a:endParaRPr lang="en-US"/>
          </a:p>
        </p:txBody>
      </p:sp>
      <p:pic>
        <p:nvPicPr>
          <p:cNvPr id="1030" name="Picture 6" descr="C:\Users\Jirka\projects\import\presentations\main\images\results\online learning\bdpt-5tp_detail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2683460"/>
            <a:ext cx="1732242" cy="1086088"/>
          </a:xfrm>
          <a:prstGeom prst="rect">
            <a:avLst/>
          </a:prstGeom>
          <a:ln w="25400">
            <a:solidFill>
              <a:srgbClr val="FFFF00"/>
            </a:solidFill>
            <a:headEnd type="oval"/>
            <a:tailEnd type="none"/>
          </a:ln>
        </p:spPr>
      </p:pic>
      <p:pic>
        <p:nvPicPr>
          <p:cNvPr id="1031" name="Picture 7" descr="C:\Users\Jirka\projects\import\presentations\main\images\results\online learning\bdpt-30tp_detail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3912487"/>
            <a:ext cx="1732242" cy="1086088"/>
          </a:xfrm>
          <a:prstGeom prst="rect">
            <a:avLst/>
          </a:prstGeom>
          <a:ln w="25400">
            <a:solidFill>
              <a:srgbClr val="FFFF00"/>
            </a:solidFill>
            <a:headEnd type="oval"/>
            <a:tailEnd type="none"/>
          </a:ln>
        </p:spPr>
      </p:pic>
      <p:pic>
        <p:nvPicPr>
          <p:cNvPr id="1032" name="Picture 8" descr="C:\Users\Jirka\projects\import\presentations\main\images\results\online learning\bdpt-2tp_detail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0" y="1446347"/>
            <a:ext cx="1732242" cy="1086088"/>
          </a:xfrm>
          <a:prstGeom prst="rect">
            <a:avLst/>
          </a:prstGeom>
          <a:ln w="25400">
            <a:solidFill>
              <a:srgbClr val="FFFF00"/>
            </a:solidFill>
            <a:headEnd type="oval"/>
            <a:tailEnd type="none"/>
          </a:ln>
        </p:spPr>
      </p:pic>
      <p:pic>
        <p:nvPicPr>
          <p:cNvPr id="1033" name="Picture 9" descr="C:\Users\Jirka\projects\import\presentations\main\images\results\online learning\bdpt_detail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0" y="209550"/>
            <a:ext cx="1732242" cy="1086088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</p:pic>
      <p:pic>
        <p:nvPicPr>
          <p:cNvPr id="45" name="Picture 2" descr="C:\Users\Jirka\projects\import\presentations\main\images\results\livingroom\bdpt.png"/>
          <p:cNvPicPr>
            <a:picLocks noChangeAspect="1" noChangeArrowheads="1"/>
          </p:cNvPicPr>
          <p:nvPr/>
        </p:nvPicPr>
        <p:blipFill>
          <a:blip r:embed="rId9"/>
          <a:srcRect l="8363" t="53831" r="39508" b="11279"/>
          <a:stretch>
            <a:fillRect/>
          </a:stretch>
        </p:blipFill>
        <p:spPr bwMode="auto">
          <a:xfrm>
            <a:off x="533400" y="3096149"/>
            <a:ext cx="5083856" cy="191400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Obdélník 45"/>
          <p:cNvSpPr/>
          <p:nvPr/>
        </p:nvSpPr>
        <p:spPr>
          <a:xfrm>
            <a:off x="2729345" y="3624695"/>
            <a:ext cx="1158504" cy="720000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TextovéPole 46"/>
          <p:cNvSpPr txBox="1"/>
          <p:nvPr/>
        </p:nvSpPr>
        <p:spPr>
          <a:xfrm>
            <a:off x="7834325" y="435203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BDPT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7834325" y="1733550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+ 2 TP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7834325" y="2865316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+ 5 TP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50" name="TextovéPole 49"/>
          <p:cNvSpPr txBox="1"/>
          <p:nvPr/>
        </p:nvSpPr>
        <p:spPr>
          <a:xfrm>
            <a:off x="7834325" y="4132958"/>
            <a:ext cx="126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+ 30 TP</a:t>
            </a:r>
            <a:endParaRPr lang="cs-CZ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44" grpId="0" build="p"/>
      <p:bldP spid="46" grpId="0" animBg="1"/>
      <p:bldP spid="47" grpId="0"/>
      <p:bldP spid="48" grpId="0"/>
      <p:bldP spid="49" grpId="0"/>
      <p:bldP spid="50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99</a:t>
            </a:fld>
            <a:endParaRPr lang="en-US"/>
          </a:p>
        </p:txBody>
      </p:sp>
      <p:pic>
        <p:nvPicPr>
          <p:cNvPr id="1030" name="Picture 6" descr="C:\Users\Jirka\projects\import\presentations\main\images\results\online learning\bdpt-5tp_detail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2683460"/>
            <a:ext cx="1732242" cy="1086088"/>
          </a:xfrm>
          <a:prstGeom prst="rect">
            <a:avLst/>
          </a:prstGeom>
          <a:ln w="25400">
            <a:noFill/>
            <a:headEnd type="oval"/>
            <a:tailEnd type="none"/>
          </a:ln>
        </p:spPr>
      </p:pic>
      <p:pic>
        <p:nvPicPr>
          <p:cNvPr id="1031" name="Picture 7" descr="C:\Users\Jirka\projects\import\presentations\main\images\results\online learning\bdpt-30tp_detail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3912487"/>
            <a:ext cx="1732242" cy="1086088"/>
          </a:xfrm>
          <a:prstGeom prst="rect">
            <a:avLst/>
          </a:prstGeom>
          <a:ln w="25400">
            <a:noFill/>
            <a:headEnd type="oval"/>
            <a:tailEnd type="none"/>
          </a:ln>
        </p:spPr>
      </p:pic>
      <p:pic>
        <p:nvPicPr>
          <p:cNvPr id="1032" name="Picture 8" descr="C:\Users\Jirka\projects\import\presentations\main\images\results\online learning\bdpt-2tp_detail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1446347"/>
            <a:ext cx="1732242" cy="1086088"/>
          </a:xfrm>
          <a:prstGeom prst="rect">
            <a:avLst/>
          </a:prstGeom>
          <a:ln w="25400">
            <a:noFill/>
            <a:headEnd type="oval"/>
            <a:tailEnd type="none"/>
          </a:ln>
        </p:spPr>
      </p:pic>
      <p:pic>
        <p:nvPicPr>
          <p:cNvPr id="1033" name="Picture 9" descr="C:\Users\Jirka\projects\import\presentations\main\images\results\online learning\bdpt_detail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209550"/>
            <a:ext cx="1732242" cy="1086088"/>
          </a:xfrm>
          <a:prstGeom prst="rect">
            <a:avLst/>
          </a:prstGeom>
          <a:noFill/>
          <a:ln w="25400">
            <a:noFill/>
          </a:ln>
        </p:spPr>
      </p:pic>
      <p:sp>
        <p:nvSpPr>
          <p:cNvPr id="47" name="TextovéPole 46"/>
          <p:cNvSpPr txBox="1"/>
          <p:nvPr/>
        </p:nvSpPr>
        <p:spPr>
          <a:xfrm>
            <a:off x="7834325" y="435203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BDPT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7834325" y="1733550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+ 2 TP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7834325" y="2865316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+ 5 TP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50" name="TextovéPole 49"/>
          <p:cNvSpPr txBox="1"/>
          <p:nvPr/>
        </p:nvSpPr>
        <p:spPr>
          <a:xfrm>
            <a:off x="7834325" y="4132958"/>
            <a:ext cx="126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+ 30 TP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2" name="Nadpis 4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Progressive training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14_Preso">
  <a:themeElements>
    <a:clrScheme name="SIG2014">
      <a:dk1>
        <a:srgbClr val="413B36"/>
      </a:dk1>
      <a:lt1>
        <a:sysClr val="window" lastClr="FFFFFF"/>
      </a:lt1>
      <a:dk2>
        <a:srgbClr val="413B36"/>
      </a:dk2>
      <a:lt2>
        <a:srgbClr val="F8F8F8"/>
      </a:lt2>
      <a:accent1>
        <a:srgbClr val="413B36"/>
      </a:accent1>
      <a:accent2>
        <a:srgbClr val="D94E32"/>
      </a:accent2>
      <a:accent3>
        <a:srgbClr val="008F73"/>
      </a:accent3>
      <a:accent4>
        <a:srgbClr val="ACA091"/>
      </a:accent4>
      <a:accent5>
        <a:srgbClr val="5F5F5F"/>
      </a:accent5>
      <a:accent6>
        <a:srgbClr val="4D4D4D"/>
      </a:accent6>
      <a:hlink>
        <a:srgbClr val="D94E32"/>
      </a:hlink>
      <a:folHlink>
        <a:srgbClr val="DC795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S14_Preso">
  <a:themeElements>
    <a:clrScheme name="SIG2014">
      <a:dk1>
        <a:srgbClr val="413B36"/>
      </a:dk1>
      <a:lt1>
        <a:sysClr val="window" lastClr="FFFFFF"/>
      </a:lt1>
      <a:dk2>
        <a:srgbClr val="413B36"/>
      </a:dk2>
      <a:lt2>
        <a:srgbClr val="F8F8F8"/>
      </a:lt2>
      <a:accent1>
        <a:srgbClr val="413B36"/>
      </a:accent1>
      <a:accent2>
        <a:srgbClr val="D94E32"/>
      </a:accent2>
      <a:accent3>
        <a:srgbClr val="008F73"/>
      </a:accent3>
      <a:accent4>
        <a:srgbClr val="ACA091"/>
      </a:accent4>
      <a:accent5>
        <a:srgbClr val="5F5F5F"/>
      </a:accent5>
      <a:accent6>
        <a:srgbClr val="4D4D4D"/>
      </a:accent6>
      <a:hlink>
        <a:srgbClr val="D94E32"/>
      </a:hlink>
      <a:folHlink>
        <a:srgbClr val="DC795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S14_Preso">
  <a:themeElements>
    <a:clrScheme name="SIG2014">
      <a:dk1>
        <a:srgbClr val="413B36"/>
      </a:dk1>
      <a:lt1>
        <a:sysClr val="window" lastClr="FFFFFF"/>
      </a:lt1>
      <a:dk2>
        <a:srgbClr val="413B36"/>
      </a:dk2>
      <a:lt2>
        <a:srgbClr val="F8F8F8"/>
      </a:lt2>
      <a:accent1>
        <a:srgbClr val="413B36"/>
      </a:accent1>
      <a:accent2>
        <a:srgbClr val="D94E32"/>
      </a:accent2>
      <a:accent3>
        <a:srgbClr val="008F73"/>
      </a:accent3>
      <a:accent4>
        <a:srgbClr val="ACA091"/>
      </a:accent4>
      <a:accent5>
        <a:srgbClr val="5F5F5F"/>
      </a:accent5>
      <a:accent6>
        <a:srgbClr val="4D4D4D"/>
      </a:accent6>
      <a:hlink>
        <a:srgbClr val="D94E32"/>
      </a:hlink>
      <a:folHlink>
        <a:srgbClr val="DC795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S14_Preso">
  <a:themeElements>
    <a:clrScheme name="SIG2014">
      <a:dk1>
        <a:srgbClr val="413B36"/>
      </a:dk1>
      <a:lt1>
        <a:sysClr val="window" lastClr="FFFFFF"/>
      </a:lt1>
      <a:dk2>
        <a:srgbClr val="413B36"/>
      </a:dk2>
      <a:lt2>
        <a:srgbClr val="F8F8F8"/>
      </a:lt2>
      <a:accent1>
        <a:srgbClr val="413B36"/>
      </a:accent1>
      <a:accent2>
        <a:srgbClr val="D94E32"/>
      </a:accent2>
      <a:accent3>
        <a:srgbClr val="008F73"/>
      </a:accent3>
      <a:accent4>
        <a:srgbClr val="ACA091"/>
      </a:accent4>
      <a:accent5>
        <a:srgbClr val="5F5F5F"/>
      </a:accent5>
      <a:accent6>
        <a:srgbClr val="4D4D4D"/>
      </a:accent6>
      <a:hlink>
        <a:srgbClr val="D94E32"/>
      </a:hlink>
      <a:folHlink>
        <a:srgbClr val="DC795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S14_Preso">
  <a:themeElements>
    <a:clrScheme name="SIG2014">
      <a:dk1>
        <a:srgbClr val="413B36"/>
      </a:dk1>
      <a:lt1>
        <a:sysClr val="window" lastClr="FFFFFF"/>
      </a:lt1>
      <a:dk2>
        <a:srgbClr val="413B36"/>
      </a:dk2>
      <a:lt2>
        <a:srgbClr val="F8F8F8"/>
      </a:lt2>
      <a:accent1>
        <a:srgbClr val="413B36"/>
      </a:accent1>
      <a:accent2>
        <a:srgbClr val="D94E32"/>
      </a:accent2>
      <a:accent3>
        <a:srgbClr val="008F73"/>
      </a:accent3>
      <a:accent4>
        <a:srgbClr val="ACA091"/>
      </a:accent4>
      <a:accent5>
        <a:srgbClr val="5F5F5F"/>
      </a:accent5>
      <a:accent6>
        <a:srgbClr val="4D4D4D"/>
      </a:accent6>
      <a:hlink>
        <a:srgbClr val="D94E32"/>
      </a:hlink>
      <a:folHlink>
        <a:srgbClr val="DC795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S14_Preso">
  <a:themeElements>
    <a:clrScheme name="SIG2014">
      <a:dk1>
        <a:srgbClr val="413B36"/>
      </a:dk1>
      <a:lt1>
        <a:sysClr val="window" lastClr="FFFFFF"/>
      </a:lt1>
      <a:dk2>
        <a:srgbClr val="413B36"/>
      </a:dk2>
      <a:lt2>
        <a:srgbClr val="F8F8F8"/>
      </a:lt2>
      <a:accent1>
        <a:srgbClr val="413B36"/>
      </a:accent1>
      <a:accent2>
        <a:srgbClr val="D94E32"/>
      </a:accent2>
      <a:accent3>
        <a:srgbClr val="008F73"/>
      </a:accent3>
      <a:accent4>
        <a:srgbClr val="ACA091"/>
      </a:accent4>
      <a:accent5>
        <a:srgbClr val="5F5F5F"/>
      </a:accent5>
      <a:accent6>
        <a:srgbClr val="4D4D4D"/>
      </a:accent6>
      <a:hlink>
        <a:srgbClr val="D94E32"/>
      </a:hlink>
      <a:folHlink>
        <a:srgbClr val="DC795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S14_Preso">
  <a:themeElements>
    <a:clrScheme name="SIG2014">
      <a:dk1>
        <a:srgbClr val="413B36"/>
      </a:dk1>
      <a:lt1>
        <a:sysClr val="window" lastClr="FFFFFF"/>
      </a:lt1>
      <a:dk2>
        <a:srgbClr val="413B36"/>
      </a:dk2>
      <a:lt2>
        <a:srgbClr val="F8F8F8"/>
      </a:lt2>
      <a:accent1>
        <a:srgbClr val="413B36"/>
      </a:accent1>
      <a:accent2>
        <a:srgbClr val="D94E32"/>
      </a:accent2>
      <a:accent3>
        <a:srgbClr val="008F73"/>
      </a:accent3>
      <a:accent4>
        <a:srgbClr val="ACA091"/>
      </a:accent4>
      <a:accent5>
        <a:srgbClr val="5F5F5F"/>
      </a:accent5>
      <a:accent6>
        <a:srgbClr val="4D4D4D"/>
      </a:accent6>
      <a:hlink>
        <a:srgbClr val="D94E32"/>
      </a:hlink>
      <a:folHlink>
        <a:srgbClr val="DC795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15475</TotalTime>
  <Words>4456</Words>
  <Application>Microsoft Office PowerPoint</Application>
  <PresentationFormat>Předvádění na obrazovce (16:9)</PresentationFormat>
  <Paragraphs>931</Paragraphs>
  <Slides>126</Slides>
  <Notes>126</Notes>
  <HiddenSlides>0</HiddenSlides>
  <MMClips>0</MMClips>
  <ScaleCrop>false</ScaleCrop>
  <HeadingPairs>
    <vt:vector size="4" baseType="variant">
      <vt:variant>
        <vt:lpstr>Motiv</vt:lpstr>
      </vt:variant>
      <vt:variant>
        <vt:i4>7</vt:i4>
      </vt:variant>
      <vt:variant>
        <vt:lpstr>Nadpisy snímků</vt:lpstr>
      </vt:variant>
      <vt:variant>
        <vt:i4>126</vt:i4>
      </vt:variant>
    </vt:vector>
  </HeadingPairs>
  <TitlesOfParts>
    <vt:vector size="133" baseType="lpstr">
      <vt:lpstr>S14_Preso</vt:lpstr>
      <vt:lpstr>1_S14_Preso</vt:lpstr>
      <vt:lpstr>2_S14_Preso</vt:lpstr>
      <vt:lpstr>3_S14_Preso</vt:lpstr>
      <vt:lpstr>5_S14_Preso</vt:lpstr>
      <vt:lpstr>4_S14_Preso</vt:lpstr>
      <vt:lpstr>6_S14_Preso</vt:lpstr>
      <vt:lpstr>Prezentace aplikace PowerPoint</vt:lpstr>
      <vt:lpstr>Difficult visibility</vt:lpstr>
      <vt:lpstr>Motivation</vt:lpstr>
      <vt:lpstr>Motivation</vt:lpstr>
      <vt:lpstr>Our method</vt:lpstr>
      <vt:lpstr>Poor importance sampling</vt:lpstr>
      <vt:lpstr>Poor importance sampling</vt:lpstr>
      <vt:lpstr>Previous work</vt:lpstr>
      <vt:lpstr>Previous work</vt:lpstr>
      <vt:lpstr>Previous work</vt:lpstr>
      <vt:lpstr>Previous work</vt:lpstr>
      <vt:lpstr>Previous work</vt:lpstr>
      <vt:lpstr>Previous work</vt:lpstr>
      <vt:lpstr>Previous work</vt:lpstr>
      <vt:lpstr>Previous work</vt:lpstr>
      <vt:lpstr>Previous work</vt:lpstr>
      <vt:lpstr>Previous work</vt:lpstr>
      <vt:lpstr>Previous work</vt:lpstr>
      <vt:lpstr>Prezentace aplikace PowerPoint</vt:lpstr>
      <vt:lpstr>Prezentace aplikace PowerPoint</vt:lpstr>
      <vt:lpstr>Prezentace aplikace PowerPoint</vt:lpstr>
      <vt:lpstr>Prezentace aplikace PowerPoint</vt:lpstr>
      <vt:lpstr>Previous work</vt:lpstr>
      <vt:lpstr>Previous work</vt:lpstr>
      <vt:lpstr>Previous work</vt:lpstr>
      <vt:lpstr>Previous work</vt:lpstr>
      <vt:lpstr>Limitations of previous work</vt:lpstr>
      <vt:lpstr>Limitations of previous work</vt:lpstr>
      <vt:lpstr>Limitations of previous work</vt:lpstr>
      <vt:lpstr>Limitations of previous work</vt:lpstr>
      <vt:lpstr>Limitations of previous work</vt:lpstr>
      <vt:lpstr>Limitations of previous work</vt:lpstr>
      <vt:lpstr>Limitations of previous work</vt:lpstr>
      <vt:lpstr>Our solution</vt:lpstr>
      <vt:lpstr>Our solution</vt:lpstr>
      <vt:lpstr>Our solution</vt:lpstr>
      <vt:lpstr>Our solution</vt:lpstr>
      <vt:lpstr>Overcoming the memory constraint</vt:lpstr>
      <vt:lpstr>Overcoming the memory constraint</vt:lpstr>
      <vt:lpstr>Overcoming the memory constraint</vt:lpstr>
      <vt:lpstr>Overcoming the memory constraint</vt:lpstr>
      <vt:lpstr>Overcoming the memory constraint</vt:lpstr>
      <vt:lpstr>Overcoming the memory constraint</vt:lpstr>
      <vt:lpstr>Overcoming the memory constraint</vt:lpstr>
      <vt:lpstr>Overcoming the memory constraint</vt:lpstr>
      <vt:lpstr>Overcoming the memory constraint</vt:lpstr>
      <vt:lpstr>Overcoming the memory constraint</vt:lpstr>
      <vt:lpstr>Overcoming the memory constraint</vt:lpstr>
      <vt:lpstr>Gaussian mixture</vt:lpstr>
      <vt:lpstr>Gaussian mixture</vt:lpstr>
      <vt:lpstr>GMM: superior estimate</vt:lpstr>
      <vt:lpstr>GM: superior estimate (1h)</vt:lpstr>
      <vt:lpstr>GMM: learning</vt:lpstr>
      <vt:lpstr>Stepwise  Expectation-Maximization </vt:lpstr>
      <vt:lpstr>Stepwise  Expectation-Maximization </vt:lpstr>
      <vt:lpstr>Stepwise  Expectation-Maximization </vt:lpstr>
      <vt:lpstr>Stepwise  Expectation-Maximization </vt:lpstr>
      <vt:lpstr>Stepwise  Expectation-Maximization </vt:lpstr>
      <vt:lpstr>Stepwise  Expectation-Maximization </vt:lpstr>
      <vt:lpstr>Stepwise  Expectation-Maximization </vt:lpstr>
      <vt:lpstr>Stepwise  Expectation-Maximization </vt:lpstr>
      <vt:lpstr>Stepwise  Expectation-Maximization </vt:lpstr>
      <vt:lpstr>Stepwise  Expectation-Maximization </vt:lpstr>
      <vt:lpstr>Stepwise  Expectation-Maximization </vt:lpstr>
      <vt:lpstr>Stepwise  Expectation-Maximization </vt:lpstr>
      <vt:lpstr>Stepwise  Expectation-Maximization </vt:lpstr>
      <vt:lpstr>On-line stepwise  Expectation-Maximization </vt:lpstr>
      <vt:lpstr>On-line stepwise  Expectation-Maximization </vt:lpstr>
      <vt:lpstr>Method’s outline</vt:lpstr>
      <vt:lpstr>Training phase</vt:lpstr>
      <vt:lpstr>Guided path sampling</vt:lpstr>
      <vt:lpstr>Guided path sampling</vt:lpstr>
      <vt:lpstr>Guided path sampling</vt:lpstr>
      <vt:lpstr>Guided path sampling</vt:lpstr>
      <vt:lpstr>Guided path sampling</vt:lpstr>
      <vt:lpstr>Guided path sampling</vt:lpstr>
      <vt:lpstr>Guiding and BRDF</vt:lpstr>
      <vt:lpstr>Guided path sampling</vt:lpstr>
      <vt:lpstr>Guided path sampling</vt:lpstr>
      <vt:lpstr>New distribution</vt:lpstr>
      <vt:lpstr>New distribution</vt:lpstr>
      <vt:lpstr>Guided path sampling</vt:lpstr>
      <vt:lpstr>Training phase</vt:lpstr>
      <vt:lpstr>Training phase</vt:lpstr>
      <vt:lpstr>Training phase</vt:lpstr>
      <vt:lpstr>Interleaved particle tracing</vt:lpstr>
      <vt:lpstr>Interleaved particle tracing</vt:lpstr>
      <vt:lpstr>Interleaved particle tracing</vt:lpstr>
      <vt:lpstr>Interleaved particle tracing</vt:lpstr>
      <vt:lpstr>Interleaved particle tracing</vt:lpstr>
      <vt:lpstr>Update of distributions</vt:lpstr>
      <vt:lpstr>Results</vt:lpstr>
      <vt:lpstr>Results</vt:lpstr>
      <vt:lpstr>Results</vt:lpstr>
      <vt:lpstr>Prezentace aplikace PowerPoint</vt:lpstr>
      <vt:lpstr>Prezentace aplikace PowerPoint</vt:lpstr>
      <vt:lpstr>Prezentace aplikace PowerPoint</vt:lpstr>
      <vt:lpstr>Progressive training</vt:lpstr>
      <vt:lpstr>Progressive training</vt:lpstr>
      <vt:lpstr>Prezentace aplikace PowerPoint</vt:lpstr>
      <vt:lpstr>Unidirectional vs. bidirectional algorithms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Conclusion</vt:lpstr>
      <vt:lpstr>Limitations and future work</vt:lpstr>
      <vt:lpstr>Source code</vt:lpstr>
      <vt:lpstr>Acknowledgements</vt:lpstr>
      <vt:lpstr>Prezentace aplikace PowerPoint</vt:lpstr>
      <vt:lpstr>Additional Slides</vt:lpstr>
      <vt:lpstr>Guiding emission</vt:lpstr>
      <vt:lpstr>Guiding emission</vt:lpstr>
      <vt:lpstr>Guiding emission</vt:lpstr>
      <vt:lpstr>Guiding emission</vt:lpstr>
      <vt:lpstr>Previous work</vt:lpstr>
      <vt:lpstr>Previous work</vt:lpstr>
      <vt:lpstr>Previous work</vt:lpstr>
      <vt:lpstr>Previous work</vt:lpstr>
      <vt:lpstr>Previous work</vt:lpstr>
      <vt:lpstr>Previous work</vt:lpstr>
      <vt:lpstr>Previous work</vt:lpstr>
      <vt:lpstr>Previous work</vt:lpstr>
      <vt:lpstr>Previous 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Jiri Vorba</dc:creator>
  <cp:lastModifiedBy>Jaroslav Křivánek</cp:lastModifiedBy>
  <cp:revision>768</cp:revision>
  <dcterms:created xsi:type="dcterms:W3CDTF">2014-06-13T19:50:08Z</dcterms:created>
  <dcterms:modified xsi:type="dcterms:W3CDTF">2014-08-26T18:40:04Z</dcterms:modified>
</cp:coreProperties>
</file>