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notesSlides/notesSlide7.xml" ContentType="application/vnd.openxmlformats-officedocument.presentationml.notesSlid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14"/>
  </p:notesMasterIdLst>
  <p:sldIdLst>
    <p:sldId id="256" r:id="rId2"/>
    <p:sldId id="257" r:id="rId3"/>
    <p:sldId id="259" r:id="rId4"/>
    <p:sldId id="260" r:id="rId5"/>
    <p:sldId id="265" r:id="rId6"/>
    <p:sldId id="264" r:id="rId7"/>
    <p:sldId id="266" r:id="rId8"/>
    <p:sldId id="262" r:id="rId9"/>
    <p:sldId id="261" r:id="rId10"/>
    <p:sldId id="267" r:id="rId11"/>
    <p:sldId id="263" r:id="rId12"/>
    <p:sldId id="290" r:id="rId13"/>
    <p:sldId id="268" r:id="rId14"/>
    <p:sldId id="273" r:id="rId15"/>
    <p:sldId id="270" r:id="rId16"/>
    <p:sldId id="389" r:id="rId17"/>
    <p:sldId id="271" r:id="rId18"/>
    <p:sldId id="272" r:id="rId19"/>
    <p:sldId id="274" r:id="rId20"/>
    <p:sldId id="275" r:id="rId21"/>
    <p:sldId id="276" r:id="rId22"/>
    <p:sldId id="279" r:id="rId23"/>
    <p:sldId id="387" r:id="rId24"/>
    <p:sldId id="388" r:id="rId25"/>
    <p:sldId id="277" r:id="rId26"/>
    <p:sldId id="280" r:id="rId27"/>
    <p:sldId id="281" r:id="rId28"/>
    <p:sldId id="282" r:id="rId29"/>
    <p:sldId id="283" r:id="rId30"/>
    <p:sldId id="284" r:id="rId31"/>
    <p:sldId id="289" r:id="rId32"/>
    <p:sldId id="285" r:id="rId33"/>
    <p:sldId id="288" r:id="rId34"/>
    <p:sldId id="287" r:id="rId35"/>
    <p:sldId id="291" r:id="rId36"/>
    <p:sldId id="292" r:id="rId37"/>
    <p:sldId id="384" r:id="rId38"/>
    <p:sldId id="296" r:id="rId39"/>
    <p:sldId id="385" r:id="rId40"/>
    <p:sldId id="297" r:id="rId41"/>
    <p:sldId id="294" r:id="rId42"/>
    <p:sldId id="293" r:id="rId43"/>
    <p:sldId id="300" r:id="rId44"/>
    <p:sldId id="301" r:id="rId45"/>
    <p:sldId id="303" r:id="rId46"/>
    <p:sldId id="302" r:id="rId47"/>
    <p:sldId id="305" r:id="rId48"/>
    <p:sldId id="304" r:id="rId49"/>
    <p:sldId id="298" r:id="rId50"/>
    <p:sldId id="306" r:id="rId51"/>
    <p:sldId id="307" r:id="rId52"/>
    <p:sldId id="324" r:id="rId53"/>
    <p:sldId id="328" r:id="rId54"/>
    <p:sldId id="308" r:id="rId55"/>
    <p:sldId id="309" r:id="rId56"/>
    <p:sldId id="329" r:id="rId57"/>
    <p:sldId id="331" r:id="rId58"/>
    <p:sldId id="310" r:id="rId59"/>
    <p:sldId id="332" r:id="rId60"/>
    <p:sldId id="333" r:id="rId61"/>
    <p:sldId id="311" r:id="rId62"/>
    <p:sldId id="371" r:id="rId63"/>
    <p:sldId id="372" r:id="rId64"/>
    <p:sldId id="373" r:id="rId65"/>
    <p:sldId id="374" r:id="rId66"/>
    <p:sldId id="314" r:id="rId67"/>
    <p:sldId id="360" r:id="rId68"/>
    <p:sldId id="364" r:id="rId69"/>
    <p:sldId id="375" r:id="rId70"/>
    <p:sldId id="361" r:id="rId71"/>
    <p:sldId id="363" r:id="rId72"/>
    <p:sldId id="334" r:id="rId73"/>
    <p:sldId id="335" r:id="rId74"/>
    <p:sldId id="336" r:id="rId75"/>
    <p:sldId id="383" r:id="rId76"/>
    <p:sldId id="317" r:id="rId77"/>
    <p:sldId id="315" r:id="rId78"/>
    <p:sldId id="356" r:id="rId79"/>
    <p:sldId id="357" r:id="rId80"/>
    <p:sldId id="358" r:id="rId81"/>
    <p:sldId id="338" r:id="rId82"/>
    <p:sldId id="347" r:id="rId83"/>
    <p:sldId id="345" r:id="rId84"/>
    <p:sldId id="346" r:id="rId85"/>
    <p:sldId id="348" r:id="rId86"/>
    <p:sldId id="355" r:id="rId87"/>
    <p:sldId id="344" r:id="rId88"/>
    <p:sldId id="359" r:id="rId89"/>
    <p:sldId id="376" r:id="rId90"/>
    <p:sldId id="368" r:id="rId91"/>
    <p:sldId id="386" r:id="rId92"/>
    <p:sldId id="318" r:id="rId93"/>
    <p:sldId id="369" r:id="rId94"/>
    <p:sldId id="370" r:id="rId95"/>
    <p:sldId id="337" r:id="rId96"/>
    <p:sldId id="365" r:id="rId97"/>
    <p:sldId id="366" r:id="rId98"/>
    <p:sldId id="367" r:id="rId99"/>
    <p:sldId id="320" r:id="rId100"/>
    <p:sldId id="321" r:id="rId101"/>
    <p:sldId id="382" r:id="rId102"/>
    <p:sldId id="354" r:id="rId103"/>
    <p:sldId id="377" r:id="rId104"/>
    <p:sldId id="378" r:id="rId105"/>
    <p:sldId id="379" r:id="rId106"/>
    <p:sldId id="380" r:id="rId107"/>
    <p:sldId id="381" r:id="rId108"/>
    <p:sldId id="349" r:id="rId109"/>
    <p:sldId id="350" r:id="rId110"/>
    <p:sldId id="351" r:id="rId111"/>
    <p:sldId id="352" r:id="rId112"/>
    <p:sldId id="353" r:id="rId113"/>
  </p:sldIdLst>
  <p:sldSz cx="9144000" cy="5143500" type="screen16x9"/>
  <p:notesSz cx="7099300" cy="1023461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377" autoAdjust="0"/>
  </p:normalViewPr>
  <p:slideViewPr>
    <p:cSldViewPr showGuides="1">
      <p:cViewPr>
        <p:scale>
          <a:sx n="75" d="100"/>
          <a:sy n="75" d="100"/>
        </p:scale>
        <p:origin x="300" y="36"/>
      </p:cViewPr>
      <p:guideLst>
        <p:guide orient="horz" pos="1643"/>
        <p:guide pos="2880"/>
      </p:guideLst>
    </p:cSldViewPr>
  </p:slideViewPr>
  <p:notesTextViewPr>
    <p:cViewPr>
      <p:scale>
        <a:sx n="125" d="100"/>
        <a:sy n="125"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US"/>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CF94C947-9F57-4F5E-B458-6A13173138E9}" type="datetimeFigureOut">
              <a:rPr lang="en-US" smtClean="0"/>
              <a:t>7/23/2016</a:t>
            </a:fld>
            <a:endParaRPr lang="en-US"/>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en-US"/>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en-US"/>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751D852-9198-4AFB-A7D5-2DBA16D395DD}" type="slidenum">
              <a:rPr lang="en-US" smtClean="0"/>
              <a:t>‹#›</a:t>
            </a:fld>
            <a:endParaRPr lang="en-US"/>
          </a:p>
        </p:txBody>
      </p:sp>
    </p:spTree>
    <p:extLst>
      <p:ext uri="{BB962C8B-B14F-4D97-AF65-F5344CB8AC3E}">
        <p14:creationId xmlns:p14="http://schemas.microsoft.com/office/powerpoint/2010/main" val="1760935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I’m going to present </a:t>
            </a:r>
            <a:r>
              <a:rPr lang="en-US" baseline="0" dirty="0" err="1"/>
              <a:t>Adjoint</a:t>
            </a:r>
            <a:r>
              <a:rPr lang="en-US" baseline="0" dirty="0"/>
              <a:t>-Driven Russian Roulette and Splitting for efficient light transport simulation.</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a:t>
            </a:fld>
            <a:endParaRPr lang="en-US"/>
          </a:p>
        </p:txBody>
      </p:sp>
    </p:spTree>
    <p:extLst>
      <p:ext uri="{BB962C8B-B14F-4D97-AF65-F5344CB8AC3E}">
        <p14:creationId xmlns:p14="http://schemas.microsoft.com/office/powerpoint/2010/main" val="1180834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a:t>
            </a:r>
            <a:r>
              <a:rPr lang="en-US" baseline="0" dirty="0"/>
              <a:t> show that our new ADRRS method further improves the efficiency of path guiding …</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10</a:t>
            </a:fld>
            <a:endParaRPr lang="en-US"/>
          </a:p>
        </p:txBody>
      </p:sp>
    </p:spTree>
    <p:extLst>
      <p:ext uri="{BB962C8B-B14F-4D97-AF65-F5344CB8AC3E}">
        <p14:creationId xmlns:p14="http://schemas.microsoft.com/office/powerpoint/2010/main" val="362751349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based</a:t>
            </a:r>
            <a:r>
              <a:rPr lang="en-US" baseline="0" dirty="0"/>
              <a:t> our implementation on Mitsuba renderer and we will publish the source code very soon.</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100</a:t>
            </a:fld>
            <a:endParaRPr lang="en-US"/>
          </a:p>
        </p:txBody>
      </p:sp>
    </p:spTree>
    <p:extLst>
      <p:ext uri="{BB962C8B-B14F-4D97-AF65-F5344CB8AC3E}">
        <p14:creationId xmlns:p14="http://schemas.microsoft.com/office/powerpoint/2010/main" val="5387493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10"/>
          </p:nvPr>
        </p:nvSpPr>
        <p:spPr/>
        <p:txBody>
          <a:bodyPr/>
          <a:lstStyle/>
          <a:p>
            <a:fld id="{7751D852-9198-4AFB-A7D5-2DBA16D395DD}" type="slidenum">
              <a:rPr lang="en-US" smtClean="0"/>
              <a:t>101</a:t>
            </a:fld>
            <a:endParaRPr lang="en-US"/>
          </a:p>
        </p:txBody>
      </p:sp>
    </p:spTree>
    <p:extLst>
      <p:ext uri="{BB962C8B-B14F-4D97-AF65-F5344CB8AC3E}">
        <p14:creationId xmlns:p14="http://schemas.microsoft.com/office/powerpoint/2010/main" val="38473514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1D852-9198-4AFB-A7D5-2DBA16D395DD}" type="slidenum">
              <a:rPr lang="en-US" smtClean="0"/>
              <a:t>102</a:t>
            </a:fld>
            <a:endParaRPr lang="en-US"/>
          </a:p>
        </p:txBody>
      </p:sp>
    </p:spTree>
    <p:extLst>
      <p:ext uri="{BB962C8B-B14F-4D97-AF65-F5344CB8AC3E}">
        <p14:creationId xmlns:p14="http://schemas.microsoft.com/office/powerpoint/2010/main" val="27665364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cope with the non-integer values in the splitting factor q, </a:t>
            </a:r>
          </a:p>
          <a:p>
            <a:endParaRPr lang="en-US" baseline="0" dirty="0"/>
          </a:p>
          <a:p>
            <a:r>
              <a:rPr lang="en-US" baseline="0" dirty="0"/>
              <a:t>we probabilistically split into ...</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103</a:t>
            </a:fld>
            <a:endParaRPr lang="en-US"/>
          </a:p>
        </p:txBody>
      </p:sp>
    </p:spTree>
    <p:extLst>
      <p:ext uri="{BB962C8B-B14F-4D97-AF65-F5344CB8AC3E}">
        <p14:creationId xmlns:p14="http://schemas.microsoft.com/office/powerpoint/2010/main" val="12280087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aseline="0" dirty="0"/>
              <a:t>either closest smaller integer n with the probability n + 1 – q …</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104</a:t>
            </a:fld>
            <a:endParaRPr lang="en-US"/>
          </a:p>
        </p:txBody>
      </p:sp>
    </p:spTree>
    <p:extLst>
      <p:ext uri="{BB962C8B-B14F-4D97-AF65-F5344CB8AC3E}">
        <p14:creationId xmlns:p14="http://schemas.microsoft.com/office/powerpoint/2010/main" val="10596260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or into n + 1 paths with probability q – n</a:t>
            </a:r>
            <a:r>
              <a:rPr lang="en-US" baseline="0" dirty="0"/>
              <a:t>.</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105</a:t>
            </a:fld>
            <a:endParaRPr lang="en-US"/>
          </a:p>
        </p:txBody>
      </p:sp>
    </p:spTree>
    <p:extLst>
      <p:ext uri="{BB962C8B-B14F-4D97-AF65-F5344CB8AC3E}">
        <p14:creationId xmlns:p14="http://schemas.microsoft.com/office/powerpoint/2010/main" val="21694871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weight</a:t>
            </a:r>
            <a:r>
              <a:rPr lang="en-US" baseline="0" dirty="0"/>
              <a:t> of each new path is computed using the real split factor q and is the same regardless of whether we happen to split into n or n+1 paths. </a:t>
            </a:r>
          </a:p>
          <a:p>
            <a:endParaRPr lang="en-US" baseline="0" dirty="0"/>
          </a:p>
          <a:p>
            <a:r>
              <a:rPr lang="en-US" baseline="0" dirty="0"/>
              <a:t>This approach is unbiased in the expected value sense.</a:t>
            </a:r>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106</a:t>
            </a:fld>
            <a:endParaRPr lang="en-US"/>
          </a:p>
        </p:txBody>
      </p:sp>
    </p:spTree>
    <p:extLst>
      <p:ext uri="{BB962C8B-B14F-4D97-AF65-F5344CB8AC3E}">
        <p14:creationId xmlns:p14="http://schemas.microsoft.com/office/powerpoint/2010/main" val="10325602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implementation when path is split into</a:t>
            </a:r>
            <a:r>
              <a:rPr lang="en-US" baseline="0" dirty="0"/>
              <a:t> n rays in a vertex y we use exactly the same number of next-event estimation samples in that vertex.</a:t>
            </a:r>
          </a:p>
          <a:p>
            <a:endParaRPr lang="en-US" baseline="0" dirty="0"/>
          </a:p>
          <a:p>
            <a:r>
              <a:rPr lang="en-US" baseline="0" dirty="0"/>
              <a:t>Reasoning behind this decision is motivated by the fact that splitting happens when we enter more important regions where expected contribution is high.</a:t>
            </a:r>
          </a:p>
          <a:p>
            <a:endParaRPr lang="en-US" baseline="0" dirty="0"/>
          </a:p>
          <a:p>
            <a:r>
              <a:rPr lang="en-US" baseline="0" dirty="0"/>
              <a:t>So the splitting is also very likely to happen when path enters a directly lit region.</a:t>
            </a:r>
          </a:p>
        </p:txBody>
      </p:sp>
      <p:sp>
        <p:nvSpPr>
          <p:cNvPr id="4" name="Slide Number Placeholder 3"/>
          <p:cNvSpPr>
            <a:spLocks noGrp="1"/>
          </p:cNvSpPr>
          <p:nvPr>
            <p:ph type="sldNum" sz="quarter" idx="10"/>
          </p:nvPr>
        </p:nvSpPr>
        <p:spPr/>
        <p:txBody>
          <a:bodyPr/>
          <a:lstStyle/>
          <a:p>
            <a:fld id="{7751D852-9198-4AFB-A7D5-2DBA16D395DD}" type="slidenum">
              <a:rPr lang="en-US" smtClean="0"/>
              <a:t>107</a:t>
            </a:fld>
            <a:endParaRPr lang="en-US"/>
          </a:p>
        </p:txBody>
      </p:sp>
    </p:spTree>
    <p:extLst>
      <p:ext uri="{BB962C8B-B14F-4D97-AF65-F5344CB8AC3E}">
        <p14:creationId xmlns:p14="http://schemas.microsoft.com/office/powerpoint/2010/main" val="41619502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1D852-9198-4AFB-A7D5-2DBA16D395DD}" type="slidenum">
              <a:rPr lang="en-US" smtClean="0"/>
              <a:t>108</a:t>
            </a:fld>
            <a:endParaRPr lang="en-US"/>
          </a:p>
        </p:txBody>
      </p:sp>
    </p:spTree>
    <p:extLst>
      <p:ext uri="{BB962C8B-B14F-4D97-AF65-F5344CB8AC3E}">
        <p14:creationId xmlns:p14="http://schemas.microsoft.com/office/powerpoint/2010/main" val="164978118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1D852-9198-4AFB-A7D5-2DBA16D395DD}" type="slidenum">
              <a:rPr lang="en-US" smtClean="0"/>
              <a:t>109</a:t>
            </a:fld>
            <a:endParaRPr lang="en-US"/>
          </a:p>
        </p:txBody>
      </p:sp>
    </p:spTree>
    <p:extLst>
      <p:ext uri="{BB962C8B-B14F-4D97-AF65-F5344CB8AC3E}">
        <p14:creationId xmlns:p14="http://schemas.microsoft.com/office/powerpoint/2010/main" val="899585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that these two different importance sampling schemes </a:t>
            </a:r>
            <a:r>
              <a:rPr lang="en-US" baseline="0" dirty="0"/>
              <a:t>complement each other.</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11</a:t>
            </a:fld>
            <a:endParaRPr lang="en-US"/>
          </a:p>
        </p:txBody>
      </p:sp>
    </p:spTree>
    <p:extLst>
      <p:ext uri="{BB962C8B-B14F-4D97-AF65-F5344CB8AC3E}">
        <p14:creationId xmlns:p14="http://schemas.microsoft.com/office/powerpoint/2010/main" val="133768351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1D852-9198-4AFB-A7D5-2DBA16D395DD}" type="slidenum">
              <a:rPr lang="en-US" smtClean="0"/>
              <a:t>110</a:t>
            </a:fld>
            <a:endParaRPr lang="en-US"/>
          </a:p>
        </p:txBody>
      </p:sp>
    </p:spTree>
    <p:extLst>
      <p:ext uri="{BB962C8B-B14F-4D97-AF65-F5344CB8AC3E}">
        <p14:creationId xmlns:p14="http://schemas.microsoft.com/office/powerpoint/2010/main" val="211270941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1D852-9198-4AFB-A7D5-2DBA16D395DD}" type="slidenum">
              <a:rPr lang="en-US" smtClean="0"/>
              <a:t>111</a:t>
            </a:fld>
            <a:endParaRPr lang="en-US"/>
          </a:p>
        </p:txBody>
      </p:sp>
    </p:spTree>
    <p:extLst>
      <p:ext uri="{BB962C8B-B14F-4D97-AF65-F5344CB8AC3E}">
        <p14:creationId xmlns:p14="http://schemas.microsoft.com/office/powerpoint/2010/main" val="27491071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51D852-9198-4AFB-A7D5-2DBA16D395DD}" type="slidenum">
              <a:rPr lang="en-US" smtClean="0"/>
              <a:t>112</a:t>
            </a:fld>
            <a:endParaRPr lang="en-US"/>
          </a:p>
        </p:txBody>
      </p:sp>
    </p:spTree>
    <p:extLst>
      <p:ext uri="{BB962C8B-B14F-4D97-AF65-F5344CB8AC3E}">
        <p14:creationId xmlns:p14="http://schemas.microsoft.com/office/powerpoint/2010/main" val="4042567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 will go through previous work.</a:t>
            </a:r>
          </a:p>
        </p:txBody>
      </p:sp>
      <p:sp>
        <p:nvSpPr>
          <p:cNvPr id="4" name="Slide Number Placeholder 3"/>
          <p:cNvSpPr>
            <a:spLocks noGrp="1"/>
          </p:cNvSpPr>
          <p:nvPr>
            <p:ph type="sldNum" sz="quarter" idx="10"/>
          </p:nvPr>
        </p:nvSpPr>
        <p:spPr/>
        <p:txBody>
          <a:bodyPr/>
          <a:lstStyle/>
          <a:p>
            <a:fld id="{7751D852-9198-4AFB-A7D5-2DBA16D395DD}" type="slidenum">
              <a:rPr lang="en-US" smtClean="0"/>
              <a:t>12</a:t>
            </a:fld>
            <a:endParaRPr lang="en-US"/>
          </a:p>
        </p:txBody>
      </p:sp>
    </p:spTree>
    <p:extLst>
      <p:ext uri="{BB962C8B-B14F-4D97-AF65-F5344CB8AC3E}">
        <p14:creationId xmlns:p14="http://schemas.microsoft.com/office/powerpoint/2010/main" val="3606962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Arvo</a:t>
            </a:r>
            <a:r>
              <a:rPr lang="en-US" baseline="0" dirty="0"/>
              <a:t> &amp; Kirk adopted </a:t>
            </a:r>
            <a:r>
              <a:rPr lang="en-US" dirty="0"/>
              <a:t>Russian roulette </a:t>
            </a:r>
            <a:r>
              <a:rPr lang="en-US" baseline="0" dirty="0"/>
              <a:t>from neutron transport simulations and </a:t>
            </a:r>
            <a:r>
              <a:rPr lang="en-US" dirty="0"/>
              <a:t>introduced</a:t>
            </a:r>
            <a:r>
              <a:rPr lang="en-US" baseline="0" dirty="0"/>
              <a:t> it to computer graphics some 25 years ago.</a:t>
            </a:r>
          </a:p>
        </p:txBody>
      </p:sp>
      <p:sp>
        <p:nvSpPr>
          <p:cNvPr id="4" name="Slide Number Placeholder 3"/>
          <p:cNvSpPr>
            <a:spLocks noGrp="1"/>
          </p:cNvSpPr>
          <p:nvPr>
            <p:ph type="sldNum" sz="quarter" idx="10"/>
          </p:nvPr>
        </p:nvSpPr>
        <p:spPr/>
        <p:txBody>
          <a:bodyPr/>
          <a:lstStyle/>
          <a:p>
            <a:fld id="{7751D852-9198-4AFB-A7D5-2DBA16D395DD}" type="slidenum">
              <a:rPr lang="en-US" smtClean="0"/>
              <a:t>13</a:t>
            </a:fld>
            <a:endParaRPr lang="en-US"/>
          </a:p>
        </p:txBody>
      </p:sp>
    </p:spTree>
    <p:extLst>
      <p:ext uri="{BB962C8B-B14F-4D97-AF65-F5344CB8AC3E}">
        <p14:creationId xmlns:p14="http://schemas.microsoft.com/office/powerpoint/2010/main" val="2978112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Russian roulette at each</a:t>
            </a:r>
            <a:r>
              <a:rPr lang="en-US" baseline="0" dirty="0"/>
              <a:t> vertex t</a:t>
            </a:r>
            <a:r>
              <a:rPr lang="en-US" dirty="0"/>
              <a:t>he pat</a:t>
            </a:r>
            <a:r>
              <a:rPr lang="en-US" baseline="0" dirty="0"/>
              <a:t>h survives with some probability q …</a:t>
            </a:r>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14</a:t>
            </a:fld>
            <a:endParaRPr lang="en-US"/>
          </a:p>
        </p:txBody>
      </p:sp>
    </p:spTree>
    <p:extLst>
      <p:ext uri="{BB962C8B-B14F-4D97-AF65-F5344CB8AC3E}">
        <p14:creationId xmlns:p14="http://schemas.microsoft.com/office/powerpoint/2010/main" val="735481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baseline="0" dirty="0"/>
              <a:t>and is terminated with probability 1-q.</a:t>
            </a:r>
          </a:p>
          <a:p>
            <a:endParaRPr lang="en-US" baseline="0" dirty="0"/>
          </a:p>
          <a:p>
            <a:r>
              <a:rPr lang="en-US" baseline="0" dirty="0"/>
              <a:t>If path is terminated, it does not contribute to estimated pixel value.</a:t>
            </a:r>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15</a:t>
            </a:fld>
            <a:endParaRPr lang="en-US"/>
          </a:p>
        </p:txBody>
      </p:sp>
    </p:spTree>
    <p:extLst>
      <p:ext uri="{BB962C8B-B14F-4D97-AF65-F5344CB8AC3E}">
        <p14:creationId xmlns:p14="http://schemas.microsoft.com/office/powerpoint/2010/main" val="2295580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path</a:t>
            </a:r>
            <a:r>
              <a:rPr lang="en-US" baseline="0" dirty="0"/>
              <a:t> survives its throughput is </a:t>
            </a:r>
            <a:r>
              <a:rPr lang="en-US" baseline="0" dirty="0" err="1"/>
              <a:t>devided</a:t>
            </a:r>
            <a:r>
              <a:rPr lang="en-US" baseline="0" dirty="0"/>
              <a:t> by the surviving probability to compensate for terminated paths.</a:t>
            </a:r>
          </a:p>
        </p:txBody>
      </p:sp>
      <p:sp>
        <p:nvSpPr>
          <p:cNvPr id="4" name="Slide Number Placeholder 3"/>
          <p:cNvSpPr>
            <a:spLocks noGrp="1"/>
          </p:cNvSpPr>
          <p:nvPr>
            <p:ph type="sldNum" sz="quarter" idx="10"/>
          </p:nvPr>
        </p:nvSpPr>
        <p:spPr/>
        <p:txBody>
          <a:bodyPr/>
          <a:lstStyle/>
          <a:p>
            <a:fld id="{7751D852-9198-4AFB-A7D5-2DBA16D395DD}" type="slidenum">
              <a:rPr lang="en-US" smtClean="0"/>
              <a:t>16</a:t>
            </a:fld>
            <a:endParaRPr lang="en-US"/>
          </a:p>
        </p:txBody>
      </p:sp>
    </p:spTree>
    <p:extLst>
      <p:ext uri="{BB962C8B-B14F-4D97-AF65-F5344CB8AC3E}">
        <p14:creationId xmlns:p14="http://schemas.microsoft.com/office/powerpoint/2010/main" val="12303434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throughput also known as</a:t>
            </a:r>
            <a:r>
              <a:rPr lang="en-US" baseline="0" dirty="0"/>
              <a:t> </a:t>
            </a:r>
            <a:r>
              <a:rPr lang="en-US" dirty="0"/>
              <a:t>path weight,</a:t>
            </a:r>
            <a:r>
              <a:rPr lang="en-US" baseline="0" dirty="0"/>
              <a:t> is a product of emission, </a:t>
            </a:r>
            <a:r>
              <a:rPr lang="en-US" baseline="0" dirty="0" err="1"/>
              <a:t>bsdf</a:t>
            </a:r>
            <a:r>
              <a:rPr lang="en-US" baseline="0" dirty="0"/>
              <a:t> and geometric terms, </a:t>
            </a:r>
          </a:p>
          <a:p>
            <a:endParaRPr lang="en-US" baseline="0" dirty="0"/>
          </a:p>
          <a:p>
            <a:r>
              <a:rPr lang="en-US" baseline="0" dirty="0"/>
              <a:t>and these terms are also divided by the direction sampling probabilities p and surviving probabilities q at each vertex.</a:t>
            </a:r>
          </a:p>
        </p:txBody>
      </p:sp>
      <p:sp>
        <p:nvSpPr>
          <p:cNvPr id="4" name="Slide Number Placeholder 3"/>
          <p:cNvSpPr>
            <a:spLocks noGrp="1"/>
          </p:cNvSpPr>
          <p:nvPr>
            <p:ph type="sldNum" sz="quarter" idx="10"/>
          </p:nvPr>
        </p:nvSpPr>
        <p:spPr/>
        <p:txBody>
          <a:bodyPr/>
          <a:lstStyle/>
          <a:p>
            <a:fld id="{7751D852-9198-4AFB-A7D5-2DBA16D395DD}" type="slidenum">
              <a:rPr lang="en-US" smtClean="0"/>
              <a:t>17</a:t>
            </a:fld>
            <a:endParaRPr lang="en-US"/>
          </a:p>
        </p:txBody>
      </p:sp>
    </p:spTree>
    <p:extLst>
      <p:ext uri="{BB962C8B-B14F-4D97-AF65-F5344CB8AC3E}">
        <p14:creationId xmlns:p14="http://schemas.microsoft.com/office/powerpoint/2010/main" val="245664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a:t>Arvo</a:t>
            </a:r>
            <a:r>
              <a:rPr lang="en-US" baseline="0" dirty="0"/>
              <a:t> &amp; Kirk suggest to set the surviving probability to a ratio of the current path weight and a user defined threshold.</a:t>
            </a:r>
          </a:p>
          <a:p>
            <a:endParaRPr lang="en-US" baseline="0" dirty="0"/>
          </a:p>
          <a:p>
            <a:pPr defTabSz="990478">
              <a:defRPr/>
            </a:pPr>
            <a:r>
              <a:rPr lang="en-US" baseline="0" dirty="0"/>
              <a:t>This allows unbiased rendering without spending too much time on tracing long paths with a small throughput.</a:t>
            </a:r>
            <a:endParaRPr lang="en-US" dirty="0"/>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18</a:t>
            </a:fld>
            <a:endParaRPr lang="en-US"/>
          </a:p>
        </p:txBody>
      </p:sp>
    </p:spTree>
    <p:extLst>
      <p:ext uri="{BB962C8B-B14F-4D97-AF65-F5344CB8AC3E}">
        <p14:creationId xmlns:p14="http://schemas.microsoft.com/office/powerpoint/2010/main" val="2570912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Another commonly used approach is to use local reflectance of the material as a surviving probability.</a:t>
            </a:r>
          </a:p>
          <a:p>
            <a:endParaRPr lang="en-US" baseline="0" dirty="0"/>
          </a:p>
          <a:p>
            <a:r>
              <a:rPr lang="en-US" baseline="0" dirty="0"/>
              <a:t>(This corresponds to an analog simulation where particles (or paths) are absorbed by the material.)</a:t>
            </a:r>
          </a:p>
        </p:txBody>
      </p:sp>
      <p:sp>
        <p:nvSpPr>
          <p:cNvPr id="4" name="Slide Number Placeholder 3"/>
          <p:cNvSpPr>
            <a:spLocks noGrp="1"/>
          </p:cNvSpPr>
          <p:nvPr>
            <p:ph type="sldNum" sz="quarter" idx="10"/>
          </p:nvPr>
        </p:nvSpPr>
        <p:spPr/>
        <p:txBody>
          <a:bodyPr/>
          <a:lstStyle/>
          <a:p>
            <a:fld id="{7751D852-9198-4AFB-A7D5-2DBA16D395DD}" type="slidenum">
              <a:rPr lang="en-US" smtClean="0"/>
              <a:t>19</a:t>
            </a:fld>
            <a:endParaRPr lang="en-US"/>
          </a:p>
        </p:txBody>
      </p:sp>
    </p:spTree>
    <p:extLst>
      <p:ext uri="{BB962C8B-B14F-4D97-AF65-F5344CB8AC3E}">
        <p14:creationId xmlns:p14="http://schemas.microsoft.com/office/powerpoint/2010/main" val="3540793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simulation becomes expensive especially</a:t>
            </a:r>
            <a:r>
              <a:rPr lang="en-US" baseline="0" dirty="0"/>
              <a:t> in the presence of indirect illumination.</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2</a:t>
            </a:fld>
            <a:endParaRPr lang="en-US"/>
          </a:p>
        </p:txBody>
      </p:sp>
    </p:spTree>
    <p:extLst>
      <p:ext uri="{BB962C8B-B14F-4D97-AF65-F5344CB8AC3E}">
        <p14:creationId xmlns:p14="http://schemas.microsoft.com/office/powerpoint/2010/main" val="1025521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Splitting, which is a technique used in neutron transport as well, is known in computer graphics as distributed ray tracing and was introduced by Cook et al.</a:t>
            </a:r>
          </a:p>
        </p:txBody>
      </p:sp>
      <p:sp>
        <p:nvSpPr>
          <p:cNvPr id="4" name="Slide Number Placeholder 3"/>
          <p:cNvSpPr>
            <a:spLocks noGrp="1"/>
          </p:cNvSpPr>
          <p:nvPr>
            <p:ph type="sldNum" sz="quarter" idx="10"/>
          </p:nvPr>
        </p:nvSpPr>
        <p:spPr/>
        <p:txBody>
          <a:bodyPr/>
          <a:lstStyle/>
          <a:p>
            <a:fld id="{7751D852-9198-4AFB-A7D5-2DBA16D395DD}" type="slidenum">
              <a:rPr lang="en-US" smtClean="0"/>
              <a:t>20</a:t>
            </a:fld>
            <a:endParaRPr lang="en-US"/>
          </a:p>
        </p:txBody>
      </p:sp>
    </p:spTree>
    <p:extLst>
      <p:ext uri="{BB962C8B-B14F-4D97-AF65-F5344CB8AC3E}">
        <p14:creationId xmlns:p14="http://schemas.microsoft.com/office/powerpoint/2010/main" val="1223759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It works by partitioning a path into several diverging trajectories that are tracked independently.</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21</a:t>
            </a:fld>
            <a:endParaRPr lang="en-US"/>
          </a:p>
        </p:txBody>
      </p:sp>
    </p:spTree>
    <p:extLst>
      <p:ext uri="{BB962C8B-B14F-4D97-AF65-F5344CB8AC3E}">
        <p14:creationId xmlns:p14="http://schemas.microsoft.com/office/powerpoint/2010/main" val="267047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Similarly to Russian roulette we need to correct the path weight after each split by the number of spawned paths.</a:t>
            </a:r>
          </a:p>
          <a:p>
            <a:endParaRPr lang="en-US" baseline="0" dirty="0"/>
          </a:p>
          <a:p>
            <a:r>
              <a:rPr lang="en-US" baseline="0" dirty="0"/>
              <a:t>The main problem is to determine this splitting factor q.</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22</a:t>
            </a:fld>
            <a:endParaRPr lang="en-US"/>
          </a:p>
        </p:txBody>
      </p:sp>
    </p:spTree>
    <p:extLst>
      <p:ext uri="{BB962C8B-B14F-4D97-AF65-F5344CB8AC3E}">
        <p14:creationId xmlns:p14="http://schemas.microsoft.com/office/powerpoint/2010/main" val="337915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we set q to 1 we end up with path tracing.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23</a:t>
            </a:fld>
            <a:endParaRPr lang="en-US"/>
          </a:p>
        </p:txBody>
      </p:sp>
    </p:spTree>
    <p:extLst>
      <p:ext uri="{BB962C8B-B14F-4D97-AF65-F5344CB8AC3E}">
        <p14:creationId xmlns:p14="http://schemas.microsoft.com/office/powerpoint/2010/main" val="3899484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we use a fixed rate higher than 1 we get bushy trees due to exponential branching.</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24</a:t>
            </a:fld>
            <a:endParaRPr lang="en-US"/>
          </a:p>
        </p:txBody>
      </p:sp>
    </p:spTree>
    <p:extLst>
      <p:ext uri="{BB962C8B-B14F-4D97-AF65-F5344CB8AC3E}">
        <p14:creationId xmlns:p14="http://schemas.microsoft.com/office/powerpoint/2010/main" val="1937620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Instead of fixed rates, </a:t>
            </a:r>
            <a:r>
              <a:rPr lang="en-US" baseline="0" dirty="0" err="1"/>
              <a:t>Szirmay-Kalos</a:t>
            </a:r>
            <a:r>
              <a:rPr lang="en-US" baseline="0" dirty="0"/>
              <a:t> and </a:t>
            </a:r>
            <a:r>
              <a:rPr lang="en-US" baseline="0" dirty="0" err="1"/>
              <a:t>Antal</a:t>
            </a:r>
            <a:r>
              <a:rPr lang="en-US" baseline="0" dirty="0"/>
              <a:t> suggest to use a heuristic based on material properties like albedo and roughness.</a:t>
            </a:r>
          </a:p>
        </p:txBody>
      </p:sp>
      <p:sp>
        <p:nvSpPr>
          <p:cNvPr id="4" name="Slide Number Placeholder 3"/>
          <p:cNvSpPr>
            <a:spLocks noGrp="1"/>
          </p:cNvSpPr>
          <p:nvPr>
            <p:ph type="sldNum" sz="quarter" idx="10"/>
          </p:nvPr>
        </p:nvSpPr>
        <p:spPr/>
        <p:txBody>
          <a:bodyPr/>
          <a:lstStyle/>
          <a:p>
            <a:fld id="{7751D852-9198-4AFB-A7D5-2DBA16D395DD}" type="slidenum">
              <a:rPr lang="en-US" smtClean="0"/>
              <a:t>25</a:t>
            </a:fld>
            <a:endParaRPr lang="en-US"/>
          </a:p>
        </p:txBody>
      </p:sp>
    </p:spTree>
    <p:extLst>
      <p:ext uri="{BB962C8B-B14F-4D97-AF65-F5344CB8AC3E}">
        <p14:creationId xmlns:p14="http://schemas.microsoft.com/office/powerpoint/2010/main" val="2232131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Obviously, both Russian roulette and splitting can be naturally combined together through the factor q.</a:t>
            </a:r>
          </a:p>
          <a:p>
            <a:pPr defTabSz="990478">
              <a:defRPr/>
            </a:pPr>
            <a:endParaRPr lang="en-US" baseline="0" dirty="0"/>
          </a:p>
          <a:p>
            <a:pPr defTabSz="990478">
              <a:defRPr/>
            </a:pPr>
            <a:r>
              <a:rPr lang="en-US" baseline="0" dirty="0"/>
              <a:t>If q is less than one roulette is played if q is greater than one the path is split.</a:t>
            </a:r>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26</a:t>
            </a:fld>
            <a:endParaRPr lang="en-US"/>
          </a:p>
        </p:txBody>
      </p:sp>
    </p:spTree>
    <p:extLst>
      <p:ext uri="{BB962C8B-B14F-4D97-AF65-F5344CB8AC3E}">
        <p14:creationId xmlns:p14="http://schemas.microsoft.com/office/powerpoint/2010/main" val="1954638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The main downside of the current approaches is the termination/splitting factor based on local reflectance properties.</a:t>
            </a:r>
          </a:p>
        </p:txBody>
      </p:sp>
      <p:sp>
        <p:nvSpPr>
          <p:cNvPr id="4" name="Slide Number Placeholder 3"/>
          <p:cNvSpPr>
            <a:spLocks noGrp="1"/>
          </p:cNvSpPr>
          <p:nvPr>
            <p:ph type="sldNum" sz="quarter" idx="10"/>
          </p:nvPr>
        </p:nvSpPr>
        <p:spPr/>
        <p:txBody>
          <a:bodyPr/>
          <a:lstStyle/>
          <a:p>
            <a:fld id="{7751D852-9198-4AFB-A7D5-2DBA16D395DD}" type="slidenum">
              <a:rPr lang="en-US" smtClean="0"/>
              <a:t>27</a:t>
            </a:fld>
            <a:endParaRPr lang="en-US"/>
          </a:p>
        </p:txBody>
      </p:sp>
    </p:spTree>
    <p:extLst>
      <p:ext uri="{BB962C8B-B14F-4D97-AF65-F5344CB8AC3E}">
        <p14:creationId xmlns:p14="http://schemas.microsoft.com/office/powerpoint/2010/main" val="27251914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While RR saves time by terminating paths with small throughput it may tremendously increase variance per path…</a:t>
            </a:r>
          </a:p>
        </p:txBody>
      </p:sp>
      <p:sp>
        <p:nvSpPr>
          <p:cNvPr id="4" name="Slide Number Placeholder 3"/>
          <p:cNvSpPr>
            <a:spLocks noGrp="1"/>
          </p:cNvSpPr>
          <p:nvPr>
            <p:ph type="sldNum" sz="quarter" idx="10"/>
          </p:nvPr>
        </p:nvSpPr>
        <p:spPr/>
        <p:txBody>
          <a:bodyPr/>
          <a:lstStyle/>
          <a:p>
            <a:fld id="{7751D852-9198-4AFB-A7D5-2DBA16D395DD}" type="slidenum">
              <a:rPr lang="en-US" smtClean="0"/>
              <a:t>28</a:t>
            </a:fld>
            <a:endParaRPr lang="en-US"/>
          </a:p>
        </p:txBody>
      </p:sp>
    </p:spTree>
    <p:extLst>
      <p:ext uri="{BB962C8B-B14F-4D97-AF65-F5344CB8AC3E}">
        <p14:creationId xmlns:p14="http://schemas.microsoft.com/office/powerpoint/2010/main" val="2308243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 if only a fraction of them will make it to important regions.</a:t>
            </a:r>
          </a:p>
          <a:p>
            <a:pPr defTabSz="990478">
              <a:defRPr/>
            </a:pPr>
            <a:endParaRPr lang="en-US" baseline="0" dirty="0"/>
          </a:p>
          <a:p>
            <a:pPr defTabSz="990478">
              <a:defRPr/>
            </a:pPr>
            <a:r>
              <a:rPr lang="en-US" baseline="0" dirty="0"/>
              <a:t>This is particularly pressing in scenes with strong indirect illumination that is reflected several times of materials with rather low albedo.</a:t>
            </a:r>
          </a:p>
        </p:txBody>
      </p:sp>
      <p:sp>
        <p:nvSpPr>
          <p:cNvPr id="4" name="Slide Number Placeholder 3"/>
          <p:cNvSpPr>
            <a:spLocks noGrp="1"/>
          </p:cNvSpPr>
          <p:nvPr>
            <p:ph type="sldNum" sz="quarter" idx="10"/>
          </p:nvPr>
        </p:nvSpPr>
        <p:spPr/>
        <p:txBody>
          <a:bodyPr/>
          <a:lstStyle/>
          <a:p>
            <a:fld id="{7751D852-9198-4AFB-A7D5-2DBA16D395DD}" type="slidenum">
              <a:rPr lang="en-US" smtClean="0"/>
              <a:t>29</a:t>
            </a:fld>
            <a:endParaRPr lang="en-US"/>
          </a:p>
        </p:txBody>
      </p:sp>
    </p:spTree>
    <p:extLst>
      <p:ext uri="{BB962C8B-B14F-4D97-AF65-F5344CB8AC3E}">
        <p14:creationId xmlns:p14="http://schemas.microsoft.com/office/powerpoint/2010/main" val="205358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In this</a:t>
            </a:r>
            <a:r>
              <a:rPr lang="en-US" i="0" baseline="0" dirty="0"/>
              <a:t> </a:t>
            </a:r>
            <a:r>
              <a:rPr lang="en-US" i="0" baseline="0" dirty="0" err="1"/>
              <a:t>Crytek</a:t>
            </a:r>
            <a:r>
              <a:rPr lang="en-US" i="0" baseline="0" dirty="0"/>
              <a:t> recreation of the famous </a:t>
            </a:r>
            <a:r>
              <a:rPr lang="en-US" i="0" baseline="0" dirty="0" err="1"/>
              <a:t>Sponza</a:t>
            </a:r>
            <a:r>
              <a:rPr lang="en-US" i="0" baseline="0" dirty="0"/>
              <a:t> scene, the sun shines into atrium behind the curtain and the shot is lit mostly indirectly.</a:t>
            </a:r>
            <a:endParaRPr lang="en-US" i="0" dirty="0"/>
          </a:p>
        </p:txBody>
      </p:sp>
      <p:sp>
        <p:nvSpPr>
          <p:cNvPr id="4" name="Slide Number Placeholder 3"/>
          <p:cNvSpPr>
            <a:spLocks noGrp="1"/>
          </p:cNvSpPr>
          <p:nvPr>
            <p:ph type="sldNum" sz="quarter" idx="10"/>
          </p:nvPr>
        </p:nvSpPr>
        <p:spPr/>
        <p:txBody>
          <a:bodyPr/>
          <a:lstStyle/>
          <a:p>
            <a:fld id="{7751D852-9198-4AFB-A7D5-2DBA16D395DD}" type="slidenum">
              <a:rPr lang="en-US" smtClean="0"/>
              <a:t>3</a:t>
            </a:fld>
            <a:endParaRPr lang="en-US"/>
          </a:p>
        </p:txBody>
      </p:sp>
    </p:spTree>
    <p:extLst>
      <p:ext uri="{BB962C8B-B14F-4D97-AF65-F5344CB8AC3E}">
        <p14:creationId xmlns:p14="http://schemas.microsoft.com/office/powerpoint/2010/main" val="2608566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Splitting on the other hand decreases variance per primary ray cast from the camera but at the cost of tracing more rays in total.</a:t>
            </a:r>
          </a:p>
        </p:txBody>
      </p:sp>
      <p:sp>
        <p:nvSpPr>
          <p:cNvPr id="4" name="Slide Number Placeholder 3"/>
          <p:cNvSpPr>
            <a:spLocks noGrp="1"/>
          </p:cNvSpPr>
          <p:nvPr>
            <p:ph type="sldNum" sz="quarter" idx="10"/>
          </p:nvPr>
        </p:nvSpPr>
        <p:spPr/>
        <p:txBody>
          <a:bodyPr/>
          <a:lstStyle/>
          <a:p>
            <a:fld id="{7751D852-9198-4AFB-A7D5-2DBA16D395DD}" type="slidenum">
              <a:rPr lang="en-US" smtClean="0"/>
              <a:t>30</a:t>
            </a:fld>
            <a:endParaRPr lang="en-US"/>
          </a:p>
        </p:txBody>
      </p:sp>
    </p:spTree>
    <p:extLst>
      <p:ext uri="{BB962C8B-B14F-4D97-AF65-F5344CB8AC3E}">
        <p14:creationId xmlns:p14="http://schemas.microsoft.com/office/powerpoint/2010/main" val="6828848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Unfortunately, the cost becomes too high when we base splitting on the local material properties and split also in regions where the total path contribution will be small.</a:t>
            </a:r>
          </a:p>
        </p:txBody>
      </p:sp>
      <p:sp>
        <p:nvSpPr>
          <p:cNvPr id="4" name="Slide Number Placeholder 3"/>
          <p:cNvSpPr>
            <a:spLocks noGrp="1"/>
          </p:cNvSpPr>
          <p:nvPr>
            <p:ph type="sldNum" sz="quarter" idx="10"/>
          </p:nvPr>
        </p:nvSpPr>
        <p:spPr/>
        <p:txBody>
          <a:bodyPr/>
          <a:lstStyle/>
          <a:p>
            <a:fld id="{7751D852-9198-4AFB-A7D5-2DBA16D395DD}" type="slidenum">
              <a:rPr lang="en-US" smtClean="0"/>
              <a:t>31</a:t>
            </a:fld>
            <a:endParaRPr lang="en-US"/>
          </a:p>
        </p:txBody>
      </p:sp>
    </p:spTree>
    <p:extLst>
      <p:ext uri="{BB962C8B-B14F-4D97-AF65-F5344CB8AC3E}">
        <p14:creationId xmlns:p14="http://schemas.microsoft.com/office/powerpoint/2010/main" val="3952672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What we achieve is a combination of Russian roulette and splitting that terminates paths which have a little chance to make a significant contribution,</a:t>
            </a:r>
          </a:p>
        </p:txBody>
      </p:sp>
      <p:sp>
        <p:nvSpPr>
          <p:cNvPr id="4" name="Slide Number Placeholder 3"/>
          <p:cNvSpPr>
            <a:spLocks noGrp="1"/>
          </p:cNvSpPr>
          <p:nvPr>
            <p:ph type="sldNum" sz="quarter" idx="10"/>
          </p:nvPr>
        </p:nvSpPr>
        <p:spPr/>
        <p:txBody>
          <a:bodyPr/>
          <a:lstStyle/>
          <a:p>
            <a:fld id="{7751D852-9198-4AFB-A7D5-2DBA16D395DD}" type="slidenum">
              <a:rPr lang="en-US" smtClean="0"/>
              <a:t>32</a:t>
            </a:fld>
            <a:endParaRPr lang="en-US"/>
          </a:p>
        </p:txBody>
      </p:sp>
    </p:spTree>
    <p:extLst>
      <p:ext uri="{BB962C8B-B14F-4D97-AF65-F5344CB8AC3E}">
        <p14:creationId xmlns:p14="http://schemas.microsoft.com/office/powerpoint/2010/main" val="24978875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allows to survive long paths heading for a significant contribution,</a:t>
            </a:r>
          </a:p>
        </p:txBody>
      </p:sp>
      <p:sp>
        <p:nvSpPr>
          <p:cNvPr id="4" name="Slide Number Placeholder 3"/>
          <p:cNvSpPr>
            <a:spLocks noGrp="1"/>
          </p:cNvSpPr>
          <p:nvPr>
            <p:ph type="sldNum" sz="quarter" idx="10"/>
          </p:nvPr>
        </p:nvSpPr>
        <p:spPr/>
        <p:txBody>
          <a:bodyPr/>
          <a:lstStyle/>
          <a:p>
            <a:fld id="{7751D852-9198-4AFB-A7D5-2DBA16D395DD}" type="slidenum">
              <a:rPr lang="en-US" smtClean="0"/>
              <a:t>33</a:t>
            </a:fld>
            <a:endParaRPr lang="en-US"/>
          </a:p>
        </p:txBody>
      </p:sp>
    </p:spTree>
    <p:extLst>
      <p:ext uri="{BB962C8B-B14F-4D97-AF65-F5344CB8AC3E}">
        <p14:creationId xmlns:p14="http://schemas.microsoft.com/office/powerpoint/2010/main" val="1511667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and splits the path when its expected contribution is high.</a:t>
            </a:r>
          </a:p>
        </p:txBody>
      </p:sp>
      <p:sp>
        <p:nvSpPr>
          <p:cNvPr id="4" name="Slide Number Placeholder 3"/>
          <p:cNvSpPr>
            <a:spLocks noGrp="1"/>
          </p:cNvSpPr>
          <p:nvPr>
            <p:ph type="sldNum" sz="quarter" idx="10"/>
          </p:nvPr>
        </p:nvSpPr>
        <p:spPr/>
        <p:txBody>
          <a:bodyPr/>
          <a:lstStyle/>
          <a:p>
            <a:fld id="{7751D852-9198-4AFB-A7D5-2DBA16D395DD}" type="slidenum">
              <a:rPr lang="en-US" smtClean="0"/>
              <a:t>34</a:t>
            </a:fld>
            <a:endParaRPr lang="en-US"/>
          </a:p>
        </p:txBody>
      </p:sp>
    </p:spTree>
    <p:extLst>
      <p:ext uri="{BB962C8B-B14F-4D97-AF65-F5344CB8AC3E}">
        <p14:creationId xmlns:p14="http://schemas.microsoft.com/office/powerpoint/2010/main" val="3587071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I’m going to talk about our </a:t>
            </a:r>
            <a:r>
              <a:rPr lang="en-US" baseline="0" dirty="0" err="1"/>
              <a:t>adjoint</a:t>
            </a:r>
            <a:r>
              <a:rPr lang="en-US" baseline="0" dirty="0"/>
              <a:t>-driven Russian roulette and splitting in more detail.</a:t>
            </a:r>
          </a:p>
        </p:txBody>
      </p:sp>
      <p:sp>
        <p:nvSpPr>
          <p:cNvPr id="4" name="Slide Number Placeholder 3"/>
          <p:cNvSpPr>
            <a:spLocks noGrp="1"/>
          </p:cNvSpPr>
          <p:nvPr>
            <p:ph type="sldNum" sz="quarter" idx="10"/>
          </p:nvPr>
        </p:nvSpPr>
        <p:spPr/>
        <p:txBody>
          <a:bodyPr/>
          <a:lstStyle/>
          <a:p>
            <a:fld id="{7751D852-9198-4AFB-A7D5-2DBA16D395DD}" type="slidenum">
              <a:rPr lang="en-US" smtClean="0"/>
              <a:t>35</a:t>
            </a:fld>
            <a:endParaRPr lang="en-US"/>
          </a:p>
        </p:txBody>
      </p:sp>
    </p:spTree>
    <p:extLst>
      <p:ext uri="{BB962C8B-B14F-4D97-AF65-F5344CB8AC3E}">
        <p14:creationId xmlns:p14="http://schemas.microsoft.com/office/powerpoint/2010/main" val="3764266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To compute the termination/splitting factor q at a point y for a path that came from a direction </a:t>
            </a:r>
            <a:r>
              <a:rPr lang="en-US" baseline="0" dirty="0" err="1"/>
              <a:t>omega_i</a:t>
            </a:r>
            <a:r>
              <a:rPr lang="en-US" baseline="0" dirty="0"/>
              <a:t>,</a:t>
            </a:r>
          </a:p>
          <a:p>
            <a:pPr defTabSz="990478">
              <a:defRPr/>
            </a:pPr>
            <a:endParaRPr lang="en-US" baseline="0" dirty="0"/>
          </a:p>
          <a:p>
            <a:pPr defTabSz="990478">
              <a:defRPr/>
            </a:pPr>
            <a:r>
              <a:rPr lang="en-US" baseline="0" dirty="0"/>
              <a:t>we compute an expected contribution of the path.</a:t>
            </a:r>
          </a:p>
        </p:txBody>
      </p:sp>
      <p:sp>
        <p:nvSpPr>
          <p:cNvPr id="4" name="Slide Number Placeholder 3"/>
          <p:cNvSpPr>
            <a:spLocks noGrp="1"/>
          </p:cNvSpPr>
          <p:nvPr>
            <p:ph type="sldNum" sz="quarter" idx="10"/>
          </p:nvPr>
        </p:nvSpPr>
        <p:spPr/>
        <p:txBody>
          <a:bodyPr/>
          <a:lstStyle/>
          <a:p>
            <a:fld id="{7751D852-9198-4AFB-A7D5-2DBA16D395DD}" type="slidenum">
              <a:rPr lang="en-US" smtClean="0"/>
              <a:t>36</a:t>
            </a:fld>
            <a:endParaRPr lang="en-US"/>
          </a:p>
        </p:txBody>
      </p:sp>
    </p:spTree>
    <p:extLst>
      <p:ext uri="{BB962C8B-B14F-4D97-AF65-F5344CB8AC3E}">
        <p14:creationId xmlns:p14="http://schemas.microsoft.com/office/powerpoint/2010/main" val="16277683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This expected contribution is a product of the current path weight and reflected </a:t>
            </a:r>
            <a:r>
              <a:rPr lang="en-US" baseline="0" dirty="0" err="1"/>
              <a:t>adjoint</a:t>
            </a:r>
            <a:r>
              <a:rPr lang="en-US" baseline="0" dirty="0"/>
              <a:t> solution. </a:t>
            </a:r>
          </a:p>
          <a:p>
            <a:pPr defTabSz="990478">
              <a:defRPr/>
            </a:pPr>
            <a:endParaRPr lang="en-US" baseline="0" dirty="0"/>
          </a:p>
          <a:p>
            <a:pPr defTabSz="990478">
              <a:defRPr/>
            </a:pPr>
            <a:r>
              <a:rPr lang="en-US" baseline="0" dirty="0"/>
              <a:t>In this path tracing example the </a:t>
            </a:r>
            <a:r>
              <a:rPr lang="en-US" baseline="0" dirty="0" err="1"/>
              <a:t>adjoint</a:t>
            </a:r>
            <a:r>
              <a:rPr lang="en-US" baseline="0" dirty="0"/>
              <a:t> is simply the reflected radiance from y into the direction </a:t>
            </a:r>
            <a:r>
              <a:rPr lang="en-US" baseline="0" dirty="0" err="1"/>
              <a:t>omega_i</a:t>
            </a:r>
            <a:r>
              <a:rPr lang="en-US" baseline="0" dirty="0"/>
              <a:t>.</a:t>
            </a:r>
          </a:p>
          <a:p>
            <a:pPr defTabSz="990478">
              <a:defRPr/>
            </a:pPr>
            <a:endParaRPr lang="en-US" baseline="0" dirty="0"/>
          </a:p>
          <a:p>
            <a:pPr defTabSz="990478">
              <a:defRPr/>
            </a:pPr>
            <a:r>
              <a:rPr lang="en-US" baseline="0" dirty="0"/>
              <a:t>The splitting factor q is then a ratio of this expected contribution…</a:t>
            </a:r>
          </a:p>
        </p:txBody>
      </p:sp>
      <p:sp>
        <p:nvSpPr>
          <p:cNvPr id="4" name="Slide Number Placeholder 3"/>
          <p:cNvSpPr>
            <a:spLocks noGrp="1"/>
          </p:cNvSpPr>
          <p:nvPr>
            <p:ph type="sldNum" sz="quarter" idx="10"/>
          </p:nvPr>
        </p:nvSpPr>
        <p:spPr/>
        <p:txBody>
          <a:bodyPr/>
          <a:lstStyle/>
          <a:p>
            <a:fld id="{7751D852-9198-4AFB-A7D5-2DBA16D395DD}" type="slidenum">
              <a:rPr lang="en-US" smtClean="0"/>
              <a:t>37</a:t>
            </a:fld>
            <a:endParaRPr lang="en-US"/>
          </a:p>
        </p:txBody>
      </p:sp>
    </p:spTree>
    <p:extLst>
      <p:ext uri="{BB962C8B-B14F-4D97-AF65-F5344CB8AC3E}">
        <p14:creationId xmlns:p14="http://schemas.microsoft.com/office/powerpoint/2010/main" val="2066631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and value of the computed pixel estimate I.</a:t>
            </a:r>
          </a:p>
          <a:p>
            <a:pPr defTabSz="990478">
              <a:defRPr/>
            </a:pPr>
            <a:endParaRPr lang="en-US" baseline="0" dirty="0"/>
          </a:p>
          <a:p>
            <a:pPr defTabSz="990478">
              <a:defRPr/>
            </a:pPr>
            <a:r>
              <a:rPr lang="en-US" baseline="0" dirty="0"/>
              <a:t>Of course we do not know precisely the value of I nor L.</a:t>
            </a:r>
          </a:p>
          <a:p>
            <a:pPr defTabSz="990478">
              <a:defRPr/>
            </a:pPr>
            <a:endParaRPr lang="en-US" baseline="0" dirty="0"/>
          </a:p>
          <a:p>
            <a:pPr defTabSz="990478">
              <a:defRPr/>
            </a:pPr>
            <a:r>
              <a:rPr lang="en-US" baseline="0" dirty="0"/>
              <a:t>These are the quantities that we want to compute in the first place.</a:t>
            </a:r>
          </a:p>
          <a:p>
            <a:pPr defTabSz="990478">
              <a:defRPr/>
            </a:pPr>
            <a:endParaRPr lang="en-US" baseline="0" dirty="0"/>
          </a:p>
          <a:p>
            <a:pPr defTabSz="990478">
              <a:defRPr/>
            </a:pPr>
            <a:r>
              <a:rPr lang="en-US" baseline="0" dirty="0"/>
              <a:t>We use only their precomputed approximations and I will get back to them later.</a:t>
            </a:r>
          </a:p>
        </p:txBody>
      </p:sp>
      <p:sp>
        <p:nvSpPr>
          <p:cNvPr id="4" name="Slide Number Placeholder 3"/>
          <p:cNvSpPr>
            <a:spLocks noGrp="1"/>
          </p:cNvSpPr>
          <p:nvPr>
            <p:ph type="sldNum" sz="quarter" idx="10"/>
          </p:nvPr>
        </p:nvSpPr>
        <p:spPr/>
        <p:txBody>
          <a:bodyPr/>
          <a:lstStyle/>
          <a:p>
            <a:fld id="{7751D852-9198-4AFB-A7D5-2DBA16D395DD}" type="slidenum">
              <a:rPr lang="en-US" smtClean="0"/>
              <a:t>38</a:t>
            </a:fld>
            <a:endParaRPr lang="en-US"/>
          </a:p>
        </p:txBody>
      </p:sp>
    </p:spTree>
    <p:extLst>
      <p:ext uri="{BB962C8B-B14F-4D97-AF65-F5344CB8AC3E}">
        <p14:creationId xmlns:p14="http://schemas.microsoft.com/office/powerpoint/2010/main" val="42705998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Now I want to show what happens with the path weight under application of our ADRRS. </a:t>
            </a:r>
          </a:p>
        </p:txBody>
      </p:sp>
      <p:sp>
        <p:nvSpPr>
          <p:cNvPr id="4" name="Slide Number Placeholder 3"/>
          <p:cNvSpPr>
            <a:spLocks noGrp="1"/>
          </p:cNvSpPr>
          <p:nvPr>
            <p:ph type="sldNum" sz="quarter" idx="10"/>
          </p:nvPr>
        </p:nvSpPr>
        <p:spPr/>
        <p:txBody>
          <a:bodyPr/>
          <a:lstStyle/>
          <a:p>
            <a:fld id="{7751D852-9198-4AFB-A7D5-2DBA16D395DD}" type="slidenum">
              <a:rPr lang="en-US" smtClean="0"/>
              <a:t>39</a:t>
            </a:fld>
            <a:endParaRPr lang="en-US"/>
          </a:p>
        </p:txBody>
      </p:sp>
    </p:spTree>
    <p:extLst>
      <p:ext uri="{BB962C8B-B14F-4D97-AF65-F5344CB8AC3E}">
        <p14:creationId xmlns:p14="http://schemas.microsoft.com/office/powerpoint/2010/main" val="1612609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render the scene with path tracing that utilizes classic albedo-driven Russian roulette, </a:t>
            </a:r>
          </a:p>
          <a:p>
            <a:endParaRPr lang="en-US" dirty="0"/>
          </a:p>
          <a:p>
            <a:r>
              <a:rPr lang="en-US" dirty="0"/>
              <a:t>we can notice that the</a:t>
            </a:r>
            <a:r>
              <a:rPr lang="en-US" baseline="0" dirty="0"/>
              <a:t> image is especially noisy in areas, …</a:t>
            </a:r>
          </a:p>
        </p:txBody>
      </p:sp>
      <p:sp>
        <p:nvSpPr>
          <p:cNvPr id="4" name="Slide Number Placeholder 3"/>
          <p:cNvSpPr>
            <a:spLocks noGrp="1"/>
          </p:cNvSpPr>
          <p:nvPr>
            <p:ph type="sldNum" sz="quarter" idx="10"/>
          </p:nvPr>
        </p:nvSpPr>
        <p:spPr/>
        <p:txBody>
          <a:bodyPr/>
          <a:lstStyle/>
          <a:p>
            <a:fld id="{7751D852-9198-4AFB-A7D5-2DBA16D395DD}" type="slidenum">
              <a:rPr lang="en-US" smtClean="0"/>
              <a:t>4</a:t>
            </a:fld>
            <a:endParaRPr lang="en-US"/>
          </a:p>
        </p:txBody>
      </p:sp>
    </p:spTree>
    <p:extLst>
      <p:ext uri="{BB962C8B-B14F-4D97-AF65-F5344CB8AC3E}">
        <p14:creationId xmlns:p14="http://schemas.microsoft.com/office/powerpoint/2010/main" val="3360782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Recall that when a path survives or is split we need to divide the current path weight by the factor q.</a:t>
            </a:r>
          </a:p>
        </p:txBody>
      </p:sp>
      <p:sp>
        <p:nvSpPr>
          <p:cNvPr id="4" name="Slide Number Placeholder 3"/>
          <p:cNvSpPr>
            <a:spLocks noGrp="1"/>
          </p:cNvSpPr>
          <p:nvPr>
            <p:ph type="sldNum" sz="quarter" idx="10"/>
          </p:nvPr>
        </p:nvSpPr>
        <p:spPr/>
        <p:txBody>
          <a:bodyPr/>
          <a:lstStyle/>
          <a:p>
            <a:fld id="{7751D852-9198-4AFB-A7D5-2DBA16D395DD}" type="slidenum">
              <a:rPr lang="en-US" smtClean="0"/>
              <a:t>40</a:t>
            </a:fld>
            <a:endParaRPr lang="en-US"/>
          </a:p>
        </p:txBody>
      </p:sp>
    </p:spTree>
    <p:extLst>
      <p:ext uri="{BB962C8B-B14F-4D97-AF65-F5344CB8AC3E}">
        <p14:creationId xmlns:p14="http://schemas.microsoft.com/office/powerpoint/2010/main" val="3096372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This simply results into the ratio of the pixel value I and the reflected radiance.</a:t>
            </a:r>
          </a:p>
          <a:p>
            <a:pPr defTabSz="990478">
              <a:defRPr/>
            </a:pPr>
            <a:endParaRPr lang="en-US" baseline="0" dirty="0"/>
          </a:p>
          <a:p>
            <a:pPr defTabSz="990478">
              <a:defRPr/>
            </a:pPr>
            <a:r>
              <a:rPr lang="en-US" baseline="0" dirty="0"/>
              <a:t>So clearly under our approach the weight of each path that has landed in y from a direction </a:t>
            </a:r>
            <a:r>
              <a:rPr lang="en-US" baseline="0" dirty="0" err="1"/>
              <a:t>omega_i</a:t>
            </a:r>
            <a:r>
              <a:rPr lang="en-US" baseline="0" dirty="0"/>
              <a:t> looks like this ratio.</a:t>
            </a:r>
          </a:p>
          <a:p>
            <a:pPr defTabSz="990478">
              <a:defRPr/>
            </a:pPr>
            <a:endParaRPr lang="en-US" baseline="0" dirty="0"/>
          </a:p>
          <a:p>
            <a:pPr defTabSz="990478">
              <a:defRPr/>
            </a:pPr>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41</a:t>
            </a:fld>
            <a:endParaRPr lang="en-US"/>
          </a:p>
        </p:txBody>
      </p:sp>
    </p:spTree>
    <p:extLst>
      <p:ext uri="{BB962C8B-B14F-4D97-AF65-F5344CB8AC3E}">
        <p14:creationId xmlns:p14="http://schemas.microsoft.com/office/powerpoint/2010/main" val="24361878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depict</a:t>
            </a:r>
            <a:r>
              <a:rPr lang="en-US" baseline="0" dirty="0"/>
              <a:t> the situation on this simple weight chart.</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42</a:t>
            </a:fld>
            <a:endParaRPr lang="en-US"/>
          </a:p>
        </p:txBody>
      </p:sp>
    </p:spTree>
    <p:extLst>
      <p:ext uri="{BB962C8B-B14F-4D97-AF65-F5344CB8AC3E}">
        <p14:creationId xmlns:p14="http://schemas.microsoft.com/office/powerpoint/2010/main" val="32928739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incoming weight is higher</a:t>
            </a:r>
            <a:r>
              <a:rPr lang="en-US" baseline="0" dirty="0"/>
              <a:t> than this ratio…</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43</a:t>
            </a:fld>
            <a:endParaRPr lang="en-US"/>
          </a:p>
        </p:txBody>
      </p:sp>
    </p:spTree>
    <p:extLst>
      <p:ext uri="{BB962C8B-B14F-4D97-AF65-F5344CB8AC3E}">
        <p14:creationId xmlns:p14="http://schemas.microsoft.com/office/powerpoint/2010/main" val="2375329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we split the path and each resulting path will have the weight equal to this ratio.</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44</a:t>
            </a:fld>
            <a:endParaRPr lang="en-US"/>
          </a:p>
        </p:txBody>
      </p:sp>
    </p:spTree>
    <p:extLst>
      <p:ext uri="{BB962C8B-B14F-4D97-AF65-F5344CB8AC3E}">
        <p14:creationId xmlns:p14="http://schemas.microsoft.com/office/powerpoint/2010/main" val="3898839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Similarly, when the weight is lower that the demanded ratio…</a:t>
            </a:r>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45</a:t>
            </a:fld>
            <a:endParaRPr lang="en-US"/>
          </a:p>
        </p:txBody>
      </p:sp>
    </p:spTree>
    <p:extLst>
      <p:ext uri="{BB962C8B-B14F-4D97-AF65-F5344CB8AC3E}">
        <p14:creationId xmlns:p14="http://schemas.microsoft.com/office/powerpoint/2010/main" val="7924107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we play Russian roulette.</a:t>
            </a:r>
          </a:p>
        </p:txBody>
      </p:sp>
      <p:sp>
        <p:nvSpPr>
          <p:cNvPr id="4" name="Slide Number Placeholder 3"/>
          <p:cNvSpPr>
            <a:spLocks noGrp="1"/>
          </p:cNvSpPr>
          <p:nvPr>
            <p:ph type="sldNum" sz="quarter" idx="10"/>
          </p:nvPr>
        </p:nvSpPr>
        <p:spPr/>
        <p:txBody>
          <a:bodyPr/>
          <a:lstStyle/>
          <a:p>
            <a:fld id="{7751D852-9198-4AFB-A7D5-2DBA16D395DD}" type="slidenum">
              <a:rPr lang="en-US" smtClean="0"/>
              <a:t>46</a:t>
            </a:fld>
            <a:endParaRPr lang="en-US"/>
          </a:p>
        </p:txBody>
      </p:sp>
    </p:spTree>
    <p:extLst>
      <p:ext uri="{BB962C8B-B14F-4D97-AF65-F5344CB8AC3E}">
        <p14:creationId xmlns:p14="http://schemas.microsoft.com/office/powerpoint/2010/main" val="27812595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However, in our implementation we allow some leeway and we force the path weight to lie in an interval centered at the demanded weight ratio.</a:t>
            </a:r>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47</a:t>
            </a:fld>
            <a:endParaRPr lang="en-US"/>
          </a:p>
        </p:txBody>
      </p:sp>
    </p:spTree>
    <p:extLst>
      <p:ext uri="{BB962C8B-B14F-4D97-AF65-F5344CB8AC3E}">
        <p14:creationId xmlns:p14="http://schemas.microsoft.com/office/powerpoint/2010/main" val="37307150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in fact we play roulette so that surviving paths have weight at the lower boundary delta minus while we split path so that the resulting path weights are at the top boundary delta plus.</a:t>
            </a:r>
          </a:p>
        </p:txBody>
      </p:sp>
      <p:sp>
        <p:nvSpPr>
          <p:cNvPr id="4" name="Slide Number Placeholder 3"/>
          <p:cNvSpPr>
            <a:spLocks noGrp="1"/>
          </p:cNvSpPr>
          <p:nvPr>
            <p:ph type="sldNum" sz="quarter" idx="10"/>
          </p:nvPr>
        </p:nvSpPr>
        <p:spPr/>
        <p:txBody>
          <a:bodyPr/>
          <a:lstStyle/>
          <a:p>
            <a:fld id="{7751D852-9198-4AFB-A7D5-2DBA16D395DD}" type="slidenum">
              <a:rPr lang="en-US" smtClean="0"/>
              <a:t>48</a:t>
            </a:fld>
            <a:endParaRPr lang="en-US"/>
          </a:p>
        </p:txBody>
      </p:sp>
    </p:spTree>
    <p:extLst>
      <p:ext uri="{BB962C8B-B14F-4D97-AF65-F5344CB8AC3E}">
        <p14:creationId xmlns:p14="http://schemas.microsoft.com/office/powerpoint/2010/main" val="8859990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path weight lies within the interval we let the path survive without playing roulette or splitting.</a:t>
            </a:r>
          </a:p>
          <a:p>
            <a:endParaRPr lang="en-US" baseline="0" dirty="0"/>
          </a:p>
          <a:p>
            <a:r>
              <a:rPr lang="en-US" baseline="0" dirty="0"/>
              <a:t>This technique is called weight-window and we adopt it from neutron transport simulations.</a:t>
            </a:r>
          </a:p>
          <a:p>
            <a:endParaRPr lang="en-US" baseline="0" dirty="0"/>
          </a:p>
          <a:p>
            <a:r>
              <a:rPr lang="en-US" baseline="0" dirty="0"/>
              <a:t>The weight window makes our algorithm more robust to the inaccuracies of our measurement and radiance estimates. </a:t>
            </a:r>
          </a:p>
        </p:txBody>
      </p:sp>
      <p:sp>
        <p:nvSpPr>
          <p:cNvPr id="4" name="Slide Number Placeholder 3"/>
          <p:cNvSpPr>
            <a:spLocks noGrp="1"/>
          </p:cNvSpPr>
          <p:nvPr>
            <p:ph type="sldNum" sz="quarter" idx="10"/>
          </p:nvPr>
        </p:nvSpPr>
        <p:spPr/>
        <p:txBody>
          <a:bodyPr/>
          <a:lstStyle/>
          <a:p>
            <a:fld id="{7751D852-9198-4AFB-A7D5-2DBA16D395DD}" type="slidenum">
              <a:rPr lang="en-US" smtClean="0"/>
              <a:t>49</a:t>
            </a:fld>
            <a:endParaRPr lang="en-US"/>
          </a:p>
        </p:txBody>
      </p:sp>
    </p:spTree>
    <p:extLst>
      <p:ext uri="{BB962C8B-B14F-4D97-AF65-F5344CB8AC3E}">
        <p14:creationId xmlns:p14="http://schemas.microsoft.com/office/powerpoint/2010/main" val="2184261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render the scene with path tracing utilizing classic albedo-driven Russian roulette, </a:t>
            </a:r>
          </a:p>
          <a:p>
            <a:endParaRPr lang="en-US" dirty="0"/>
          </a:p>
          <a:p>
            <a:r>
              <a:rPr lang="en-US" dirty="0"/>
              <a:t>we can notice that the</a:t>
            </a:r>
            <a:r>
              <a:rPr lang="en-US" baseline="0" dirty="0"/>
              <a:t> image is especially noisy in areas, where light is transported over long paths.</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5</a:t>
            </a:fld>
            <a:endParaRPr lang="en-US"/>
          </a:p>
        </p:txBody>
      </p:sp>
    </p:spTree>
    <p:extLst>
      <p:ext uri="{BB962C8B-B14F-4D97-AF65-F5344CB8AC3E}">
        <p14:creationId xmlns:p14="http://schemas.microsoft.com/office/powerpoint/2010/main" val="4123242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set the weight-window size so that the upper boundary is five times the lower boundary. </a:t>
            </a:r>
          </a:p>
          <a:p>
            <a:endParaRPr lang="en-US" baseline="0" dirty="0"/>
          </a:p>
          <a:p>
            <a:r>
              <a:rPr lang="en-US" baseline="0" dirty="0"/>
              <a:t>We experimented with different window sizes and it turned out that the method is not particularly sensitive to that parameter.</a:t>
            </a:r>
          </a:p>
        </p:txBody>
      </p:sp>
      <p:sp>
        <p:nvSpPr>
          <p:cNvPr id="4" name="Slide Number Placeholder 3"/>
          <p:cNvSpPr>
            <a:spLocks noGrp="1"/>
          </p:cNvSpPr>
          <p:nvPr>
            <p:ph type="sldNum" sz="quarter" idx="10"/>
          </p:nvPr>
        </p:nvSpPr>
        <p:spPr/>
        <p:txBody>
          <a:bodyPr/>
          <a:lstStyle/>
          <a:p>
            <a:fld id="{7751D852-9198-4AFB-A7D5-2DBA16D395DD}" type="slidenum">
              <a:rPr lang="en-US" smtClean="0"/>
              <a:t>50</a:t>
            </a:fld>
            <a:endParaRPr lang="en-US"/>
          </a:p>
        </p:txBody>
      </p:sp>
    </p:spTree>
    <p:extLst>
      <p:ext uri="{BB962C8B-B14F-4D97-AF65-F5344CB8AC3E}">
        <p14:creationId xmlns:p14="http://schemas.microsoft.com/office/powerpoint/2010/main" val="28040580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is a comparison of not using a weight window on the left image to weight window of size 5.</a:t>
            </a:r>
          </a:p>
          <a:p>
            <a:endParaRPr lang="en-US" baseline="0" dirty="0"/>
          </a:p>
          <a:p>
            <a:r>
              <a:rPr lang="en-US" baseline="0" dirty="0"/>
              <a:t>We can see that the weight window prevented some high frequency noise around the tea pot and that for example the reflection of the table in the teapot is less noisy as well.</a:t>
            </a:r>
          </a:p>
        </p:txBody>
      </p:sp>
      <p:sp>
        <p:nvSpPr>
          <p:cNvPr id="4" name="Slide Number Placeholder 3"/>
          <p:cNvSpPr>
            <a:spLocks noGrp="1"/>
          </p:cNvSpPr>
          <p:nvPr>
            <p:ph type="sldNum" sz="quarter" idx="10"/>
          </p:nvPr>
        </p:nvSpPr>
        <p:spPr/>
        <p:txBody>
          <a:bodyPr/>
          <a:lstStyle/>
          <a:p>
            <a:fld id="{7751D852-9198-4AFB-A7D5-2DBA16D395DD}" type="slidenum">
              <a:rPr lang="en-US" smtClean="0"/>
              <a:t>51</a:t>
            </a:fld>
            <a:endParaRPr lang="en-US"/>
          </a:p>
        </p:txBody>
      </p:sp>
    </p:spTree>
    <p:extLst>
      <p:ext uri="{BB962C8B-B14F-4D97-AF65-F5344CB8AC3E}">
        <p14:creationId xmlns:p14="http://schemas.microsoft.com/office/powerpoint/2010/main" val="21790058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am going to say more about how we compute the estimates necessary</a:t>
            </a:r>
            <a:r>
              <a:rPr lang="en-US" baseline="0" dirty="0"/>
              <a:t> for setting-up a weight window.</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52</a:t>
            </a:fld>
            <a:endParaRPr lang="en-US"/>
          </a:p>
        </p:txBody>
      </p:sp>
    </p:spTree>
    <p:extLst>
      <p:ext uri="{BB962C8B-B14F-4D97-AF65-F5344CB8AC3E}">
        <p14:creationId xmlns:p14="http://schemas.microsoft.com/office/powerpoint/2010/main" val="3477628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478">
              <a:defRPr/>
            </a:pPr>
            <a:r>
              <a:rPr lang="en-US" baseline="0" dirty="0"/>
              <a:t>I will recall that to set up the weight window at the position y we need to estimate the pixel value I and the radiance reflected towards our path.</a:t>
            </a:r>
          </a:p>
          <a:p>
            <a:pPr defTabSz="990478">
              <a:defRPr/>
            </a:pPr>
            <a:endParaRPr lang="en-US" baseline="0" dirty="0"/>
          </a:p>
          <a:p>
            <a:pPr defTabSz="990478">
              <a:defRPr/>
            </a:pPr>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53</a:t>
            </a:fld>
            <a:endParaRPr lang="en-US"/>
          </a:p>
        </p:txBody>
      </p:sp>
    </p:spTree>
    <p:extLst>
      <p:ext uri="{BB962C8B-B14F-4D97-AF65-F5344CB8AC3E}">
        <p14:creationId xmlns:p14="http://schemas.microsoft.com/office/powerpoint/2010/main" val="17290826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the approximation of the radiance field we could</a:t>
            </a:r>
            <a:r>
              <a:rPr lang="en-US" baseline="0" dirty="0"/>
              <a:t> for example precompute irradiance or radiance cache. </a:t>
            </a:r>
          </a:p>
          <a:p>
            <a:endParaRPr lang="en-US" baseline="0" dirty="0"/>
          </a:p>
          <a:p>
            <a:r>
              <a:rPr lang="en-US" baseline="0" dirty="0"/>
              <a:t>However, instead of implementing the cache according to works of Ward or </a:t>
            </a:r>
            <a:r>
              <a:rPr lang="en-US" baseline="0" dirty="0" err="1"/>
              <a:t>Krivanek</a:t>
            </a:r>
            <a:r>
              <a:rPr lang="en-US" baseline="0" dirty="0"/>
              <a:t>, we base our solution on our previous path guiding method.</a:t>
            </a:r>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54</a:t>
            </a:fld>
            <a:endParaRPr lang="en-US"/>
          </a:p>
        </p:txBody>
      </p:sp>
    </p:spTree>
    <p:extLst>
      <p:ext uri="{BB962C8B-B14F-4D97-AF65-F5344CB8AC3E}">
        <p14:creationId xmlns:p14="http://schemas.microsoft.com/office/powerpoint/2010/main" val="1893467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method precomputes</a:t>
            </a:r>
            <a:r>
              <a:rPr lang="en-US" baseline="0" dirty="0"/>
              <a:t> directional distributions in the scene and store them in a spatial cache.</a:t>
            </a:r>
          </a:p>
          <a:p>
            <a:endParaRPr lang="en-US" baseline="0" dirty="0"/>
          </a:p>
          <a:p>
            <a:r>
              <a:rPr lang="en-US" baseline="0" dirty="0"/>
              <a:t>Each yellow dot corresponds to such a distribution.</a:t>
            </a:r>
          </a:p>
          <a:p>
            <a:endParaRPr lang="en-US" baseline="0" dirty="0"/>
          </a:p>
          <a:p>
            <a:r>
              <a:rPr lang="en-US" baseline="0" dirty="0"/>
              <a:t>Each distribution is fitted so that it is roughly proportional to incident radiance.</a:t>
            </a:r>
          </a:p>
          <a:p>
            <a:endParaRPr lang="en-US" baseline="0" dirty="0"/>
          </a:p>
          <a:p>
            <a:r>
              <a:rPr lang="en-US" baseline="0" dirty="0"/>
              <a:t>As we can see in the illustration the method uses the distributions for sampling scattering directions in order to guide sampled paths towards the light sources.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55</a:t>
            </a:fld>
            <a:endParaRPr lang="en-US"/>
          </a:p>
        </p:txBody>
      </p:sp>
    </p:spTree>
    <p:extLst>
      <p:ext uri="{BB962C8B-B14F-4D97-AF65-F5344CB8AC3E}">
        <p14:creationId xmlns:p14="http://schemas.microsoft.com/office/powerpoint/2010/main" val="25455631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ADRRS</a:t>
            </a:r>
            <a:r>
              <a:rPr lang="en-US" baseline="0" dirty="0"/>
              <a:t> implementation we use the same precomputation step as the path guiding method. </a:t>
            </a:r>
          </a:p>
          <a:p>
            <a:endParaRPr lang="en-US" baseline="0" dirty="0"/>
          </a:p>
          <a:p>
            <a:r>
              <a:rPr lang="en-US" baseline="0" dirty="0"/>
              <a:t>It means that we run several interleaved steps in which we trace particles from the camera and photons from light sources.</a:t>
            </a:r>
          </a:p>
          <a:p>
            <a:endParaRPr lang="en-US" baseline="0" dirty="0"/>
          </a:p>
          <a:p>
            <a:r>
              <a:rPr lang="en-US" baseline="0" dirty="0"/>
              <a:t>During these steps the directional distributions are trained.</a:t>
            </a:r>
          </a:p>
          <a:p>
            <a:endParaRPr lang="en-US" baseline="0" dirty="0"/>
          </a:p>
          <a:p>
            <a:r>
              <a:rPr lang="en-US" baseline="0" dirty="0"/>
              <a:t>For ADRRS purposes, we additionally use the particles to estimate incident flux and we store this value with each distribution. </a:t>
            </a:r>
          </a:p>
        </p:txBody>
      </p:sp>
      <p:sp>
        <p:nvSpPr>
          <p:cNvPr id="4" name="Slide Number Placeholder 3"/>
          <p:cNvSpPr>
            <a:spLocks noGrp="1"/>
          </p:cNvSpPr>
          <p:nvPr>
            <p:ph type="sldNum" sz="quarter" idx="10"/>
          </p:nvPr>
        </p:nvSpPr>
        <p:spPr/>
        <p:txBody>
          <a:bodyPr/>
          <a:lstStyle/>
          <a:p>
            <a:fld id="{7751D852-9198-4AFB-A7D5-2DBA16D395DD}" type="slidenum">
              <a:rPr lang="en-US" smtClean="0"/>
              <a:t>56</a:t>
            </a:fld>
            <a:endParaRPr lang="en-US"/>
          </a:p>
        </p:txBody>
      </p:sp>
    </p:spTree>
    <p:extLst>
      <p:ext uri="{BB962C8B-B14F-4D97-AF65-F5344CB8AC3E}">
        <p14:creationId xmlns:p14="http://schemas.microsoft.com/office/powerpoint/2010/main" val="15791713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visualization</a:t>
            </a:r>
            <a:r>
              <a:rPr lang="en-US" baseline="0" dirty="0"/>
              <a:t> of the approximation of reflected radiance that we achieve when we pretend that all materials are diffuse and we multiply the stored irradiance by albedo of used materials.</a:t>
            </a:r>
          </a:p>
          <a:p>
            <a:endParaRPr lang="en-US" baseline="0" dirty="0"/>
          </a:p>
          <a:p>
            <a:r>
              <a:rPr lang="en-US" baseline="0" dirty="0"/>
              <a:t>This is exactly what we use for the pixel value estimates I in our ADRRS.</a:t>
            </a:r>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57</a:t>
            </a:fld>
            <a:endParaRPr lang="en-US"/>
          </a:p>
        </p:txBody>
      </p:sp>
    </p:spTree>
    <p:extLst>
      <p:ext uri="{BB962C8B-B14F-4D97-AF65-F5344CB8AC3E}">
        <p14:creationId xmlns:p14="http://schemas.microsoft.com/office/powerpoint/2010/main" val="20535382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approximate</a:t>
            </a:r>
            <a:r>
              <a:rPr lang="en-US" baseline="0" dirty="0"/>
              <a:t> the reflected radiance from y on secondary hits we use the same approach.</a:t>
            </a:r>
          </a:p>
          <a:p>
            <a:endParaRPr lang="en-US" baseline="0" dirty="0"/>
          </a:p>
          <a:p>
            <a:r>
              <a:rPr lang="en-US" baseline="0" dirty="0"/>
              <a:t>We use the irradiance and albedo at y. </a:t>
            </a:r>
          </a:p>
          <a:p>
            <a:endParaRPr lang="en-US" baseline="0" dirty="0"/>
          </a:p>
          <a:p>
            <a:pPr defTabSz="990478">
              <a:defRPr/>
            </a:pPr>
            <a:r>
              <a:rPr lang="en-US" baseline="0" dirty="0"/>
              <a:t>However, such approximation underestimates glossy materials.</a:t>
            </a:r>
          </a:p>
        </p:txBody>
      </p:sp>
      <p:sp>
        <p:nvSpPr>
          <p:cNvPr id="4" name="Slide Number Placeholder 3"/>
          <p:cNvSpPr>
            <a:spLocks noGrp="1"/>
          </p:cNvSpPr>
          <p:nvPr>
            <p:ph type="sldNum" sz="quarter" idx="10"/>
          </p:nvPr>
        </p:nvSpPr>
        <p:spPr/>
        <p:txBody>
          <a:bodyPr/>
          <a:lstStyle/>
          <a:p>
            <a:fld id="{7751D852-9198-4AFB-A7D5-2DBA16D395DD}" type="slidenum">
              <a:rPr lang="en-US" smtClean="0"/>
              <a:t>58</a:t>
            </a:fld>
            <a:endParaRPr lang="en-US"/>
          </a:p>
        </p:txBody>
      </p:sp>
    </p:spTree>
    <p:extLst>
      <p:ext uri="{BB962C8B-B14F-4D97-AF65-F5344CB8AC3E}">
        <p14:creationId xmlns:p14="http://schemas.microsoft.com/office/powerpoint/2010/main" val="2602500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achieve better approximation we also use directional distribution and stored irradiance at x.</a:t>
            </a:r>
          </a:p>
        </p:txBody>
      </p:sp>
      <p:sp>
        <p:nvSpPr>
          <p:cNvPr id="4" name="Slide Number Placeholder 3"/>
          <p:cNvSpPr>
            <a:spLocks noGrp="1"/>
          </p:cNvSpPr>
          <p:nvPr>
            <p:ph type="sldNum" sz="quarter" idx="10"/>
          </p:nvPr>
        </p:nvSpPr>
        <p:spPr/>
        <p:txBody>
          <a:bodyPr/>
          <a:lstStyle/>
          <a:p>
            <a:fld id="{7751D852-9198-4AFB-A7D5-2DBA16D395DD}" type="slidenum">
              <a:rPr lang="en-US" smtClean="0"/>
              <a:t>59</a:t>
            </a:fld>
            <a:endParaRPr lang="en-US"/>
          </a:p>
        </p:txBody>
      </p:sp>
    </p:spTree>
    <p:extLst>
      <p:ext uri="{BB962C8B-B14F-4D97-AF65-F5344CB8AC3E}">
        <p14:creationId xmlns:p14="http://schemas.microsoft.com/office/powerpoint/2010/main" val="306200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show that our</a:t>
            </a:r>
            <a:r>
              <a:rPr lang="en-US" baseline="0" dirty="0"/>
              <a:t> </a:t>
            </a:r>
            <a:r>
              <a:rPr lang="en-US" baseline="0" dirty="0" err="1"/>
              <a:t>Adjoint</a:t>
            </a:r>
            <a:r>
              <a:rPr lang="en-US" baseline="0" dirty="0"/>
              <a:t>-Driven Russian roulette and Splitting achieves better importance </a:t>
            </a:r>
          </a:p>
          <a:p>
            <a:endParaRPr lang="en-US" baseline="0" dirty="0"/>
          </a:p>
          <a:p>
            <a:r>
              <a:rPr lang="en-US" baseline="0" dirty="0"/>
              <a:t>sampling and results in more efficient simulations.</a:t>
            </a:r>
          </a:p>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6</a:t>
            </a:fld>
            <a:endParaRPr lang="en-US"/>
          </a:p>
        </p:txBody>
      </p:sp>
    </p:spTree>
    <p:extLst>
      <p:ext uri="{BB962C8B-B14F-4D97-AF65-F5344CB8AC3E}">
        <p14:creationId xmlns:p14="http://schemas.microsoft.com/office/powerpoint/2010/main" val="18664840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gives us an estimate of incident radiance at x and if y is not a light source and there is not a medium in the scene these two are equal.</a:t>
            </a:r>
          </a:p>
          <a:p>
            <a:endParaRPr lang="en-US" baseline="0" dirty="0"/>
          </a:p>
          <a:p>
            <a:r>
              <a:rPr lang="en-US" baseline="0" dirty="0"/>
              <a:t>We always take the maximum of these two estimates. </a:t>
            </a:r>
          </a:p>
          <a:p>
            <a:endParaRPr lang="en-US" baseline="0" dirty="0"/>
          </a:p>
          <a:p>
            <a:r>
              <a:rPr lang="en-US" baseline="0" dirty="0"/>
              <a:t>This is a conservative decision because higher value means smaller probability that the path gets terminated (if it is a bad decision then the path is likely to be terminated at next vertex).</a:t>
            </a:r>
          </a:p>
        </p:txBody>
      </p:sp>
      <p:sp>
        <p:nvSpPr>
          <p:cNvPr id="4" name="Slide Number Placeholder 3"/>
          <p:cNvSpPr>
            <a:spLocks noGrp="1"/>
          </p:cNvSpPr>
          <p:nvPr>
            <p:ph type="sldNum" sz="quarter" idx="10"/>
          </p:nvPr>
        </p:nvSpPr>
        <p:spPr/>
        <p:txBody>
          <a:bodyPr/>
          <a:lstStyle/>
          <a:p>
            <a:fld id="{7751D852-9198-4AFB-A7D5-2DBA16D395DD}" type="slidenum">
              <a:rPr lang="en-US" smtClean="0"/>
              <a:t>60</a:t>
            </a:fld>
            <a:endParaRPr lang="en-US"/>
          </a:p>
        </p:txBody>
      </p:sp>
    </p:spTree>
    <p:extLst>
      <p:ext uri="{BB962C8B-B14F-4D97-AF65-F5344CB8AC3E}">
        <p14:creationId xmlns:p14="http://schemas.microsoft.com/office/powerpoint/2010/main" val="18743583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the right inset</a:t>
            </a:r>
            <a:r>
              <a:rPr lang="en-US" baseline="0" dirty="0"/>
              <a:t> </a:t>
            </a:r>
            <a:r>
              <a:rPr lang="en-US" dirty="0"/>
              <a:t>we can see the effect of better estimate of reflected radiance when we use also the directional information.</a:t>
            </a:r>
          </a:p>
          <a:p>
            <a:endParaRPr lang="en-US" baseline="0" dirty="0"/>
          </a:p>
          <a:p>
            <a:r>
              <a:rPr lang="en-US" baseline="0" dirty="0"/>
              <a:t>The left inset uses only irradiance multiplied by albedo.</a:t>
            </a:r>
          </a:p>
          <a:p>
            <a:endParaRPr lang="en-US" baseline="0" dirty="0"/>
          </a:p>
          <a:p>
            <a:r>
              <a:rPr lang="en-US" baseline="0" dirty="0"/>
              <a:t>(This leads to higher termination rates and thus to increased noise.)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61</a:t>
            </a:fld>
            <a:endParaRPr lang="en-US"/>
          </a:p>
        </p:txBody>
      </p:sp>
    </p:spTree>
    <p:extLst>
      <p:ext uri="{BB962C8B-B14F-4D97-AF65-F5344CB8AC3E}">
        <p14:creationId xmlns:p14="http://schemas.microsoft.com/office/powerpoint/2010/main" val="34475222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I was talking about path guiding only as a convenient method that we exploited instead of implementing radiance or irradiance caches.</a:t>
            </a:r>
          </a:p>
          <a:p>
            <a:endParaRPr lang="en-US" dirty="0"/>
          </a:p>
          <a:p>
            <a:pPr defTabSz="990478">
              <a:defRPr/>
            </a:pPr>
            <a:r>
              <a:rPr lang="en-US" dirty="0"/>
              <a:t>Now I would like to stress</a:t>
            </a:r>
            <a:r>
              <a:rPr lang="en-US" baseline="0" dirty="0"/>
              <a:t> out that our ADRRS and path guiding pursue the same goal: better importance sampling of indirect illumination.</a:t>
            </a:r>
          </a:p>
        </p:txBody>
      </p:sp>
      <p:sp>
        <p:nvSpPr>
          <p:cNvPr id="4" name="Slide Number Placeholder 3"/>
          <p:cNvSpPr>
            <a:spLocks noGrp="1"/>
          </p:cNvSpPr>
          <p:nvPr>
            <p:ph type="sldNum" sz="quarter" idx="10"/>
          </p:nvPr>
        </p:nvSpPr>
        <p:spPr/>
        <p:txBody>
          <a:bodyPr/>
          <a:lstStyle/>
          <a:p>
            <a:fld id="{7751D852-9198-4AFB-A7D5-2DBA16D395DD}" type="slidenum">
              <a:rPr lang="en-US" smtClean="0"/>
              <a:t>62</a:t>
            </a:fld>
            <a:endParaRPr lang="en-US"/>
          </a:p>
        </p:txBody>
      </p:sp>
    </p:spTree>
    <p:extLst>
      <p:ext uri="{BB962C8B-B14F-4D97-AF65-F5344CB8AC3E}">
        <p14:creationId xmlns:p14="http://schemas.microsoft.com/office/powerpoint/2010/main" val="3712904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However, each through different means.</a:t>
            </a:r>
          </a:p>
          <a:p>
            <a:endParaRPr lang="en-US" baseline="0" dirty="0"/>
          </a:p>
          <a:p>
            <a:r>
              <a:rPr lang="en-US" baseline="0" dirty="0"/>
              <a:t>While guiding methods change the directional sampling distributions in order to sample proportionally to the incident illumination, …</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63</a:t>
            </a:fld>
            <a:endParaRPr lang="en-US"/>
          </a:p>
        </p:txBody>
      </p:sp>
    </p:spTree>
    <p:extLst>
      <p:ext uri="{BB962C8B-B14F-4D97-AF65-F5344CB8AC3E}">
        <p14:creationId xmlns:p14="http://schemas.microsoft.com/office/powerpoint/2010/main" val="554771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method adjusts only path sampling weights through termination and splitting.</a:t>
            </a:r>
          </a:p>
          <a:p>
            <a:endParaRPr lang="en-US" baseline="0" dirty="0"/>
          </a:p>
          <a:p>
            <a:r>
              <a:rPr lang="en-US" baseline="0" dirty="0"/>
              <a:t>It turns out that using both methods in one simulation is actually beneficial.</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64</a:t>
            </a:fld>
            <a:endParaRPr lang="en-US"/>
          </a:p>
        </p:txBody>
      </p:sp>
    </p:spTree>
    <p:extLst>
      <p:ext uri="{BB962C8B-B14F-4D97-AF65-F5344CB8AC3E}">
        <p14:creationId xmlns:p14="http://schemas.microsoft.com/office/powerpoint/2010/main" val="28434435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fact,</a:t>
            </a:r>
            <a:r>
              <a:rPr lang="en-US" baseline="0" dirty="0"/>
              <a:t> if we use classic local based approach to RR together with path guiding we will kill paths before they can yield any significant contribution.</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65</a:t>
            </a:fld>
            <a:endParaRPr lang="en-US"/>
          </a:p>
        </p:txBody>
      </p:sp>
    </p:spTree>
    <p:extLst>
      <p:ext uri="{BB962C8B-B14F-4D97-AF65-F5344CB8AC3E}">
        <p14:creationId xmlns:p14="http://schemas.microsoft.com/office/powerpoint/2010/main" val="5965021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would like to present</a:t>
            </a:r>
            <a:r>
              <a:rPr lang="en-US" baseline="0" dirty="0"/>
              <a:t> our theoretical contribution that shed light on importance sampling properties of ADRRS.</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66</a:t>
            </a:fld>
            <a:endParaRPr lang="en-US"/>
          </a:p>
        </p:txBody>
      </p:sp>
    </p:spTree>
    <p:extLst>
      <p:ext uri="{BB962C8B-B14F-4D97-AF65-F5344CB8AC3E}">
        <p14:creationId xmlns:p14="http://schemas.microsoft.com/office/powerpoint/2010/main" val="14728294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show that the termination/splitting factor at vertex y is actually given by the ratio of ideal zero-variance sampling distribution at the previous vertex x and actually used sampling distribution at x.</a:t>
            </a:r>
          </a:p>
          <a:p>
            <a:endParaRPr lang="en-US" baseline="0" dirty="0"/>
          </a:p>
          <a:p>
            <a:r>
              <a:rPr lang="en-US" baseline="0" dirty="0"/>
              <a:t>The actual distribution p can be proportional to BSDF or guiding distribution as I mentioned before.</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67</a:t>
            </a:fld>
            <a:endParaRPr lang="en-US"/>
          </a:p>
        </p:txBody>
      </p:sp>
    </p:spTree>
    <p:extLst>
      <p:ext uri="{BB962C8B-B14F-4D97-AF65-F5344CB8AC3E}">
        <p14:creationId xmlns:p14="http://schemas.microsoft.com/office/powerpoint/2010/main" val="9670932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ideal zero-variance distribution is proportional to the product of incident radiance,</a:t>
            </a:r>
            <a:r>
              <a:rPr lang="en-US" baseline="0" dirty="0"/>
              <a:t> </a:t>
            </a:r>
            <a:r>
              <a:rPr lang="en-US" dirty="0" err="1"/>
              <a:t>bsdf</a:t>
            </a:r>
            <a:r>
              <a:rPr lang="en-US" dirty="0"/>
              <a:t> and</a:t>
            </a:r>
            <a:r>
              <a:rPr lang="en-US" baseline="0" dirty="0"/>
              <a:t> cosine term at x.</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68</a:t>
            </a:fld>
            <a:endParaRPr lang="en-US"/>
          </a:p>
        </p:txBody>
      </p:sp>
    </p:spTree>
    <p:extLst>
      <p:ext uri="{BB962C8B-B14F-4D97-AF65-F5344CB8AC3E}">
        <p14:creationId xmlns:p14="http://schemas.microsoft.com/office/powerpoint/2010/main" val="1299579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form of the termination/splitting</a:t>
            </a:r>
            <a:r>
              <a:rPr lang="en-US" baseline="0" dirty="0"/>
              <a:t> factor </a:t>
            </a:r>
            <a:r>
              <a:rPr lang="en-US" dirty="0"/>
              <a:t>also reveals very nice property of our method:</a:t>
            </a:r>
          </a:p>
          <a:p>
            <a:endParaRPr lang="en-US" dirty="0"/>
          </a:p>
          <a:p>
            <a:r>
              <a:rPr lang="en-US" dirty="0"/>
              <a:t>splitting and termination at y</a:t>
            </a:r>
            <a:r>
              <a:rPr lang="en-US" baseline="0" dirty="0"/>
              <a:t> only depends on event at x. Whatever happened before doesn’t matter. We always start with a clean slate.</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69</a:t>
            </a:fld>
            <a:endParaRPr lang="en-US"/>
          </a:p>
        </p:txBody>
      </p:sp>
    </p:spTree>
    <p:extLst>
      <p:ext uri="{BB962C8B-B14F-4D97-AF65-F5344CB8AC3E}">
        <p14:creationId xmlns:p14="http://schemas.microsoft.com/office/powerpoint/2010/main" val="3680196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7751D852-9198-4AFB-A7D5-2DBA16D395DD}" type="slidenum">
              <a:rPr lang="en-US" smtClean="0"/>
              <a:t>7</a:t>
            </a:fld>
            <a:endParaRPr lang="en-US"/>
          </a:p>
        </p:txBody>
      </p:sp>
    </p:spTree>
    <p:extLst>
      <p:ext uri="{BB962C8B-B14F-4D97-AF65-F5344CB8AC3E}">
        <p14:creationId xmlns:p14="http://schemas.microsoft.com/office/powerpoint/2010/main" val="160108135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that whenever we </a:t>
            </a:r>
            <a:r>
              <a:rPr lang="en-US" dirty="0" err="1"/>
              <a:t>undersample</a:t>
            </a:r>
            <a:r>
              <a:rPr lang="en-US" dirty="0"/>
              <a:t> the ideal distribution in some direction we will split the path immediately at the next vertex to compensate this </a:t>
            </a:r>
            <a:r>
              <a:rPr lang="en-US" dirty="0" err="1"/>
              <a:t>undersampling</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70</a:t>
            </a:fld>
            <a:endParaRPr lang="en-US"/>
          </a:p>
        </p:txBody>
      </p:sp>
    </p:spTree>
    <p:extLst>
      <p:ext uri="{BB962C8B-B14F-4D97-AF65-F5344CB8AC3E}">
        <p14:creationId xmlns:p14="http://schemas.microsoft.com/office/powerpoint/2010/main" val="30989535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if we cast way too many rays </a:t>
            </a:r>
            <a:r>
              <a:rPr lang="en-US" baseline="0" dirty="0"/>
              <a:t>in some direction, Russian roulette will act as a rejection sampling to adjust the sample density.</a:t>
            </a:r>
          </a:p>
          <a:p>
            <a:endParaRPr lang="en-US" baseline="0" dirty="0"/>
          </a:p>
          <a:p>
            <a:r>
              <a:rPr lang="en-US" baseline="0" dirty="0"/>
              <a:t>(So we can see that our method steps in immediately when it detects that sampling didn’t go as it ideally should have. Then it tries to amend the wrong decision through termination and splitting.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71</a:t>
            </a:fld>
            <a:endParaRPr lang="en-US"/>
          </a:p>
        </p:txBody>
      </p:sp>
    </p:spTree>
    <p:extLst>
      <p:ext uri="{BB962C8B-B14F-4D97-AF65-F5344CB8AC3E}">
        <p14:creationId xmlns:p14="http://schemas.microsoft.com/office/powerpoint/2010/main" val="38845307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show you our results, I should briefly say what needs to be done for algorithms</a:t>
            </a:r>
            <a:r>
              <a:rPr lang="en-US" baseline="0" dirty="0"/>
              <a:t> based on tracing photons from light sources.</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72</a:t>
            </a:fld>
            <a:endParaRPr lang="en-US"/>
          </a:p>
        </p:txBody>
      </p:sp>
    </p:spTree>
    <p:extLst>
      <p:ext uri="{BB962C8B-B14F-4D97-AF65-F5344CB8AC3E}">
        <p14:creationId xmlns:p14="http://schemas.microsoft.com/office/powerpoint/2010/main" val="328245578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this end I was explaining our ADRRS</a:t>
            </a:r>
            <a:r>
              <a:rPr lang="en-US" baseline="0" dirty="0"/>
              <a:t> on a path tracing example and we needed to know pixel estimates I and radiance estimates L.</a:t>
            </a:r>
          </a:p>
          <a:p>
            <a:endParaRPr lang="en-US" baseline="0" dirty="0"/>
          </a:p>
          <a:p>
            <a:r>
              <a:rPr lang="en-US" baseline="0" dirty="0"/>
              <a:t>For light tracing or photon mapping, we only need to change these two estimates.</a:t>
            </a:r>
          </a:p>
        </p:txBody>
      </p:sp>
      <p:sp>
        <p:nvSpPr>
          <p:cNvPr id="4" name="Slide Number Placeholder 3"/>
          <p:cNvSpPr>
            <a:spLocks noGrp="1"/>
          </p:cNvSpPr>
          <p:nvPr>
            <p:ph type="sldNum" sz="quarter" idx="10"/>
          </p:nvPr>
        </p:nvSpPr>
        <p:spPr/>
        <p:txBody>
          <a:bodyPr/>
          <a:lstStyle/>
          <a:p>
            <a:fld id="{7751D852-9198-4AFB-A7D5-2DBA16D395DD}" type="slidenum">
              <a:rPr lang="en-US" smtClean="0"/>
              <a:t>73</a:t>
            </a:fld>
            <a:endParaRPr lang="en-US"/>
          </a:p>
        </p:txBody>
      </p:sp>
    </p:spTree>
    <p:extLst>
      <p:ext uri="{BB962C8B-B14F-4D97-AF65-F5344CB8AC3E}">
        <p14:creationId xmlns:p14="http://schemas.microsoft.com/office/powerpoint/2010/main" val="2036579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our paths now starts at </a:t>
            </a:r>
            <a:r>
              <a:rPr lang="en-US" baseline="0" dirty="0" err="1"/>
              <a:t>lightsources</a:t>
            </a:r>
            <a:r>
              <a:rPr lang="en-US" baseline="0" dirty="0"/>
              <a:t>.</a:t>
            </a:r>
          </a:p>
          <a:p>
            <a:endParaRPr lang="en-US" baseline="0" dirty="0"/>
          </a:p>
          <a:p>
            <a:r>
              <a:rPr lang="en-US" baseline="0" dirty="0"/>
              <a:t>First, because we do not know a priory what pixel the emitted path will contribute to…</a:t>
            </a:r>
          </a:p>
        </p:txBody>
      </p:sp>
      <p:sp>
        <p:nvSpPr>
          <p:cNvPr id="4" name="Slide Number Placeholder 3"/>
          <p:cNvSpPr>
            <a:spLocks noGrp="1"/>
          </p:cNvSpPr>
          <p:nvPr>
            <p:ph type="sldNum" sz="quarter" idx="10"/>
          </p:nvPr>
        </p:nvSpPr>
        <p:spPr/>
        <p:txBody>
          <a:bodyPr/>
          <a:lstStyle/>
          <a:p>
            <a:fld id="{7751D852-9198-4AFB-A7D5-2DBA16D395DD}" type="slidenum">
              <a:rPr lang="en-US" smtClean="0"/>
              <a:t>74</a:t>
            </a:fld>
            <a:endParaRPr lang="en-US"/>
          </a:p>
        </p:txBody>
      </p:sp>
    </p:spTree>
    <p:extLst>
      <p:ext uri="{BB962C8B-B14F-4D97-AF65-F5344CB8AC3E}">
        <p14:creationId xmlns:p14="http://schemas.microsoft.com/office/powerpoint/2010/main" val="6727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we take an average over all pixels to get the pixel estimate I.</a:t>
            </a:r>
          </a:p>
        </p:txBody>
      </p:sp>
      <p:sp>
        <p:nvSpPr>
          <p:cNvPr id="4" name="Slide Number Placeholder 3"/>
          <p:cNvSpPr>
            <a:spLocks noGrp="1"/>
          </p:cNvSpPr>
          <p:nvPr>
            <p:ph type="sldNum" sz="quarter" idx="10"/>
          </p:nvPr>
        </p:nvSpPr>
        <p:spPr/>
        <p:txBody>
          <a:bodyPr/>
          <a:lstStyle/>
          <a:p>
            <a:fld id="{7751D852-9198-4AFB-A7D5-2DBA16D395DD}" type="slidenum">
              <a:rPr lang="en-US" smtClean="0"/>
              <a:t>75</a:t>
            </a:fld>
            <a:endParaRPr lang="en-US"/>
          </a:p>
        </p:txBody>
      </p:sp>
    </p:spTree>
    <p:extLst>
      <p:ext uri="{BB962C8B-B14F-4D97-AF65-F5344CB8AC3E}">
        <p14:creationId xmlns:p14="http://schemas.microsoft.com/office/powerpoint/2010/main" val="11291807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 also need to change the </a:t>
            </a:r>
            <a:r>
              <a:rPr lang="en-US" baseline="0" dirty="0" err="1"/>
              <a:t>adjoint</a:t>
            </a:r>
            <a:r>
              <a:rPr lang="en-US" baseline="0" dirty="0"/>
              <a:t> quantity that we use for setting up our weight window.</a:t>
            </a:r>
          </a:p>
          <a:p>
            <a:endParaRPr lang="en-US" baseline="0" dirty="0"/>
          </a:p>
          <a:p>
            <a:r>
              <a:rPr lang="en-US" baseline="0" dirty="0"/>
              <a:t>Now, instead of radiance, we need to use visual importance W emitted from camera.</a:t>
            </a:r>
          </a:p>
        </p:txBody>
      </p:sp>
      <p:sp>
        <p:nvSpPr>
          <p:cNvPr id="4" name="Slide Number Placeholder 3"/>
          <p:cNvSpPr>
            <a:spLocks noGrp="1"/>
          </p:cNvSpPr>
          <p:nvPr>
            <p:ph type="sldNum" sz="quarter" idx="10"/>
          </p:nvPr>
        </p:nvSpPr>
        <p:spPr/>
        <p:txBody>
          <a:bodyPr/>
          <a:lstStyle/>
          <a:p>
            <a:fld id="{7751D852-9198-4AFB-A7D5-2DBA16D395DD}" type="slidenum">
              <a:rPr lang="en-US" smtClean="0"/>
              <a:t>76</a:t>
            </a:fld>
            <a:endParaRPr lang="en-US"/>
          </a:p>
        </p:txBody>
      </p:sp>
    </p:spTree>
    <p:extLst>
      <p:ext uri="{BB962C8B-B14F-4D97-AF65-F5344CB8AC3E}">
        <p14:creationId xmlns:p14="http://schemas.microsoft.com/office/powerpoint/2010/main" val="34491988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present some of our results.</a:t>
            </a:r>
          </a:p>
        </p:txBody>
      </p:sp>
      <p:sp>
        <p:nvSpPr>
          <p:cNvPr id="4" name="Slide Number Placeholder 3"/>
          <p:cNvSpPr>
            <a:spLocks noGrp="1"/>
          </p:cNvSpPr>
          <p:nvPr>
            <p:ph type="sldNum" sz="quarter" idx="10"/>
          </p:nvPr>
        </p:nvSpPr>
        <p:spPr/>
        <p:txBody>
          <a:bodyPr/>
          <a:lstStyle/>
          <a:p>
            <a:fld id="{7751D852-9198-4AFB-A7D5-2DBA16D395DD}" type="slidenum">
              <a:rPr lang="en-US" smtClean="0"/>
              <a:t>77</a:t>
            </a:fld>
            <a:endParaRPr lang="en-US"/>
          </a:p>
        </p:txBody>
      </p:sp>
    </p:spTree>
    <p:extLst>
      <p:ext uri="{BB962C8B-B14F-4D97-AF65-F5344CB8AC3E}">
        <p14:creationId xmlns:p14="http://schemas.microsoft.com/office/powerpoint/2010/main" val="18080791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rendered all our results for one hour on Intel i7</a:t>
            </a:r>
            <a:r>
              <a:rPr lang="en-US" baseline="0" dirty="0"/>
              <a:t> with eight logical cores. </a:t>
            </a:r>
          </a:p>
          <a:p>
            <a:endParaRPr lang="en-US" baseline="0" dirty="0"/>
          </a:p>
          <a:p>
            <a:r>
              <a:rPr lang="en-US" baseline="0" dirty="0"/>
              <a:t>The preprocessing time is included in this one hour.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78</a:t>
            </a:fld>
            <a:endParaRPr lang="en-US"/>
          </a:p>
        </p:txBody>
      </p:sp>
    </p:spTree>
    <p:extLst>
      <p:ext uri="{BB962C8B-B14F-4D97-AF65-F5344CB8AC3E}">
        <p14:creationId xmlns:p14="http://schemas.microsoft.com/office/powerpoint/2010/main" val="4690490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that path tracing with </a:t>
            </a:r>
            <a:r>
              <a:rPr lang="en-US" baseline="0" dirty="0"/>
              <a:t>RR roulette is very inefficient on the indirect illumination.</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79</a:t>
            </a:fld>
            <a:endParaRPr lang="en-US"/>
          </a:p>
        </p:txBody>
      </p:sp>
    </p:spTree>
    <p:extLst>
      <p:ext uri="{BB962C8B-B14F-4D97-AF65-F5344CB8AC3E}">
        <p14:creationId xmlns:p14="http://schemas.microsoft.com/office/powerpoint/2010/main" val="2549459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method is based on knowledge of an initial estimate of the light field in the scene.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We precompute this estimate prior to rendering and the time for precomputation is included in the total rendering time.</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a:t>
            </a:fld>
            <a:endParaRPr lang="en-US"/>
          </a:p>
        </p:txBody>
      </p:sp>
    </p:spTree>
    <p:extLst>
      <p:ext uri="{BB962C8B-B14F-4D97-AF65-F5344CB8AC3E}">
        <p14:creationId xmlns:p14="http://schemas.microsoft.com/office/powerpoint/2010/main" val="13735895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ADRRS </a:t>
            </a:r>
            <a:r>
              <a:rPr lang="en-US" baseline="0" dirty="0"/>
              <a:t>improves mainly indirect illumination transported over long paths.</a:t>
            </a:r>
          </a:p>
          <a:p>
            <a:endParaRPr lang="en-US" baseline="0" dirty="0"/>
          </a:p>
          <a:p>
            <a:r>
              <a:rPr lang="en-US" baseline="0" dirty="0"/>
              <a:t>We can see that it didn’t improve much the noise at the bottom part of the well.</a:t>
            </a:r>
          </a:p>
          <a:p>
            <a:endParaRPr lang="en-US" baseline="0" dirty="0"/>
          </a:p>
          <a:p>
            <a:r>
              <a:rPr lang="en-US" baseline="0" dirty="0"/>
              <a:t>This illumination comes only from one indirect bounce.</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80</a:t>
            </a:fld>
            <a:endParaRPr lang="en-US"/>
          </a:p>
        </p:txBody>
      </p:sp>
    </p:spTree>
    <p:extLst>
      <p:ext uri="{BB962C8B-B14F-4D97-AF65-F5344CB8AC3E}">
        <p14:creationId xmlns:p14="http://schemas.microsoft.com/office/powerpoint/2010/main" val="149613499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scene,</a:t>
            </a:r>
            <a:r>
              <a:rPr lang="en-US" baseline="0" dirty="0"/>
              <a:t> the living room is illuminated by sun and sky. </a:t>
            </a:r>
          </a:p>
          <a:p>
            <a:endParaRPr lang="en-US" baseline="0" dirty="0"/>
          </a:p>
          <a:p>
            <a:r>
              <a:rPr lang="en-US" baseline="0" dirty="0"/>
              <a:t>Light comes only </a:t>
            </a:r>
            <a:r>
              <a:rPr lang="en-US" dirty="0"/>
              <a:t>through glass window and a small gap between the curtains.</a:t>
            </a: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81</a:t>
            </a:fld>
            <a:endParaRPr lang="en-US"/>
          </a:p>
        </p:txBody>
      </p:sp>
    </p:spTree>
    <p:extLst>
      <p:ext uri="{BB962C8B-B14F-4D97-AF65-F5344CB8AC3E}">
        <p14:creationId xmlns:p14="http://schemas.microsoft.com/office/powerpoint/2010/main" val="354985054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difficult</a:t>
            </a:r>
            <a:r>
              <a:rPr lang="en-US" baseline="0" dirty="0"/>
              <a:t> conditions are showstopper for plain path tracing.</a:t>
            </a:r>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82</a:t>
            </a:fld>
            <a:endParaRPr lang="en-US"/>
          </a:p>
        </p:txBody>
      </p:sp>
    </p:spTree>
    <p:extLst>
      <p:ext uri="{BB962C8B-B14F-4D97-AF65-F5344CB8AC3E}">
        <p14:creationId xmlns:p14="http://schemas.microsoft.com/office/powerpoint/2010/main" val="1719849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ADRRS doesn’t</a:t>
            </a:r>
            <a:r>
              <a:rPr lang="en-US" baseline="0" dirty="0"/>
              <a:t> make any striking difference. </a:t>
            </a:r>
          </a:p>
          <a:p>
            <a:endParaRPr lang="en-US" baseline="0" dirty="0"/>
          </a:p>
          <a:p>
            <a:r>
              <a:rPr lang="en-US" baseline="0" dirty="0"/>
              <a:t>The main problem is that light can reach the light source only through very narrow set of directions.</a:t>
            </a:r>
          </a:p>
          <a:p>
            <a:endParaRPr lang="en-US" baseline="0" dirty="0"/>
          </a:p>
          <a:p>
            <a:r>
              <a:rPr lang="en-US" baseline="0" dirty="0"/>
              <a:t>Our ADRRS detects that we highly </a:t>
            </a:r>
            <a:r>
              <a:rPr lang="en-US" baseline="0" dirty="0" err="1"/>
              <a:t>undersample</a:t>
            </a:r>
            <a:r>
              <a:rPr lang="en-US" baseline="0" dirty="0"/>
              <a:t> these directions in the moment when path hits the window.</a:t>
            </a:r>
          </a:p>
          <a:p>
            <a:endParaRPr lang="en-US" baseline="0" dirty="0"/>
          </a:p>
          <a:p>
            <a:r>
              <a:rPr lang="en-US" baseline="0" dirty="0"/>
              <a:t>It is too late for splitting because all rays would be refracted in the same direction and end in the Sun.</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83</a:t>
            </a:fld>
            <a:endParaRPr lang="en-US"/>
          </a:p>
        </p:txBody>
      </p:sp>
    </p:spTree>
    <p:extLst>
      <p:ext uri="{BB962C8B-B14F-4D97-AF65-F5344CB8AC3E}">
        <p14:creationId xmlns:p14="http://schemas.microsoft.com/office/powerpoint/2010/main" val="20098623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the scenario where path guiding achieves better results.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84</a:t>
            </a:fld>
            <a:endParaRPr lang="en-US"/>
          </a:p>
        </p:txBody>
      </p:sp>
    </p:spTree>
    <p:extLst>
      <p:ext uri="{BB962C8B-B14F-4D97-AF65-F5344CB8AC3E}">
        <p14:creationId xmlns:p14="http://schemas.microsoft.com/office/powerpoint/2010/main" val="7093549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can see that path</a:t>
            </a:r>
            <a:r>
              <a:rPr lang="en-US" baseline="0" dirty="0"/>
              <a:t> guiding clearly benefits from our ADRRS and together achieves better results.</a:t>
            </a:r>
          </a:p>
        </p:txBody>
      </p:sp>
      <p:sp>
        <p:nvSpPr>
          <p:cNvPr id="4" name="Slide Number Placeholder 3"/>
          <p:cNvSpPr>
            <a:spLocks noGrp="1"/>
          </p:cNvSpPr>
          <p:nvPr>
            <p:ph type="sldNum" sz="quarter" idx="10"/>
          </p:nvPr>
        </p:nvSpPr>
        <p:spPr/>
        <p:txBody>
          <a:bodyPr/>
          <a:lstStyle/>
          <a:p>
            <a:fld id="{7751D852-9198-4AFB-A7D5-2DBA16D395DD}" type="slidenum">
              <a:rPr lang="en-US" smtClean="0"/>
              <a:t>85</a:t>
            </a:fld>
            <a:endParaRPr lang="en-US"/>
          </a:p>
        </p:txBody>
      </p:sp>
    </p:spTree>
    <p:extLst>
      <p:ext uri="{BB962C8B-B14F-4D97-AF65-F5344CB8AC3E}">
        <p14:creationId xmlns:p14="http://schemas.microsoft.com/office/powerpoint/2010/main" val="14536428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present a result of our ADRRS in photon mapping</a:t>
            </a:r>
            <a:r>
              <a:rPr lang="en-US" baseline="0" dirty="0"/>
              <a:t> on </a:t>
            </a:r>
            <a:r>
              <a:rPr lang="en-US" dirty="0"/>
              <a:t>this famous scene with teapots and light source behind the doors.</a:t>
            </a:r>
          </a:p>
        </p:txBody>
      </p:sp>
      <p:sp>
        <p:nvSpPr>
          <p:cNvPr id="4" name="Slide Number Placeholder 3"/>
          <p:cNvSpPr>
            <a:spLocks noGrp="1"/>
          </p:cNvSpPr>
          <p:nvPr>
            <p:ph type="sldNum" sz="quarter" idx="10"/>
          </p:nvPr>
        </p:nvSpPr>
        <p:spPr/>
        <p:txBody>
          <a:bodyPr/>
          <a:lstStyle/>
          <a:p>
            <a:fld id="{7751D852-9198-4AFB-A7D5-2DBA16D395DD}" type="slidenum">
              <a:rPr lang="en-US" smtClean="0"/>
              <a:t>86</a:t>
            </a:fld>
            <a:endParaRPr lang="en-US"/>
          </a:p>
        </p:txBody>
      </p:sp>
    </p:spTree>
    <p:extLst>
      <p:ext uri="{BB962C8B-B14F-4D97-AF65-F5344CB8AC3E}">
        <p14:creationId xmlns:p14="http://schemas.microsoft.com/office/powerpoint/2010/main" val="28849023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ADRRS performs especially well with</a:t>
            </a:r>
            <a:r>
              <a:rPr lang="en-US" baseline="0" dirty="0"/>
              <a:t> photon based approaches. </a:t>
            </a:r>
          </a:p>
          <a:p>
            <a:endParaRPr lang="en-US" baseline="0" dirty="0"/>
          </a:p>
          <a:p>
            <a:r>
              <a:rPr lang="en-US" baseline="0" dirty="0"/>
              <a:t>The upper left inset shows plain progressive photon mapping.</a:t>
            </a:r>
          </a:p>
          <a:p>
            <a:endParaRPr lang="en-US" baseline="0" dirty="0"/>
          </a:p>
          <a:p>
            <a:r>
              <a:rPr lang="en-US" baseline="0" dirty="0"/>
              <a:t>(</a:t>
            </a:r>
            <a:r>
              <a:rPr lang="en-US" dirty="0"/>
              <a:t> – note that we gather photons directly everywhere without any sort of final gathering except</a:t>
            </a:r>
            <a:r>
              <a:rPr lang="en-US" baseline="0" dirty="0"/>
              <a:t> for glass.)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87</a:t>
            </a:fld>
            <a:endParaRPr lang="en-US"/>
          </a:p>
        </p:txBody>
      </p:sp>
    </p:spTree>
    <p:extLst>
      <p:ext uri="{BB962C8B-B14F-4D97-AF65-F5344CB8AC3E}">
        <p14:creationId xmlns:p14="http://schemas.microsoft.com/office/powerpoint/2010/main" val="121600270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scene our ADRRS actually outperforms even the path guiding method.</a:t>
            </a:r>
          </a:p>
        </p:txBody>
      </p:sp>
      <p:sp>
        <p:nvSpPr>
          <p:cNvPr id="4" name="Slide Number Placeholder 3"/>
          <p:cNvSpPr>
            <a:spLocks noGrp="1"/>
          </p:cNvSpPr>
          <p:nvPr>
            <p:ph type="sldNum" sz="quarter" idx="10"/>
          </p:nvPr>
        </p:nvSpPr>
        <p:spPr/>
        <p:txBody>
          <a:bodyPr/>
          <a:lstStyle/>
          <a:p>
            <a:fld id="{7751D852-9198-4AFB-A7D5-2DBA16D395DD}" type="slidenum">
              <a:rPr lang="en-US" smtClean="0"/>
              <a:t>88</a:t>
            </a:fld>
            <a:endParaRPr lang="en-US"/>
          </a:p>
        </p:txBody>
      </p:sp>
    </p:spTree>
    <p:extLst>
      <p:ext uri="{BB962C8B-B14F-4D97-AF65-F5344CB8AC3E}">
        <p14:creationId xmlns:p14="http://schemas.microsoft.com/office/powerpoint/2010/main" val="27543608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Together they</a:t>
            </a:r>
            <a:r>
              <a:rPr lang="en-US" baseline="0" dirty="0"/>
              <a:t> achieve slightly better result only on the shiny teapot.</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89</a:t>
            </a:fld>
            <a:endParaRPr lang="en-US"/>
          </a:p>
        </p:txBody>
      </p:sp>
    </p:spTree>
    <p:extLst>
      <p:ext uri="{BB962C8B-B14F-4D97-AF65-F5344CB8AC3E}">
        <p14:creationId xmlns:p14="http://schemas.microsoft.com/office/powerpoint/2010/main" val="872928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we introduced a path guiding method for efficient sampling of indirect illumination.</a:t>
            </a:r>
          </a:p>
        </p:txBody>
      </p:sp>
      <p:sp>
        <p:nvSpPr>
          <p:cNvPr id="4" name="Slide Number Placeholder 3"/>
          <p:cNvSpPr>
            <a:spLocks noGrp="1"/>
          </p:cNvSpPr>
          <p:nvPr>
            <p:ph type="sldNum" sz="quarter" idx="10"/>
          </p:nvPr>
        </p:nvSpPr>
        <p:spPr/>
        <p:txBody>
          <a:bodyPr/>
          <a:lstStyle/>
          <a:p>
            <a:fld id="{7751D852-9198-4AFB-A7D5-2DBA16D395DD}" type="slidenum">
              <a:rPr lang="en-US" smtClean="0"/>
              <a:t>9</a:t>
            </a:fld>
            <a:endParaRPr lang="en-US"/>
          </a:p>
        </p:txBody>
      </p:sp>
    </p:spTree>
    <p:extLst>
      <p:ext uri="{BB962C8B-B14F-4D97-AF65-F5344CB8AC3E}">
        <p14:creationId xmlns:p14="http://schemas.microsoft.com/office/powerpoint/2010/main" val="216063276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90</a:t>
            </a:fld>
            <a:endParaRPr lang="en-US"/>
          </a:p>
        </p:txBody>
      </p:sp>
    </p:spTree>
    <p:extLst>
      <p:ext uri="{BB962C8B-B14F-4D97-AF65-F5344CB8AC3E}">
        <p14:creationId xmlns:p14="http://schemas.microsoft.com/office/powerpoint/2010/main" val="362676549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major limitation,</a:t>
            </a:r>
            <a:r>
              <a:rPr lang="en-US" baseline="0" dirty="0"/>
              <a:t> w</a:t>
            </a:r>
            <a:r>
              <a:rPr lang="en-US" dirty="0"/>
              <a:t>e</a:t>
            </a:r>
            <a:r>
              <a:rPr lang="en-US" baseline="0" dirty="0"/>
              <a:t> consider the fact that the splitting does not take place on the same vertex where the sub-optimal directional sampling introduce the variance.</a:t>
            </a:r>
          </a:p>
          <a:p>
            <a:endParaRPr lang="en-US" baseline="0" dirty="0"/>
          </a:p>
          <a:p>
            <a:r>
              <a:rPr lang="en-US" baseline="0" dirty="0"/>
              <a:t>However, this is nicely complemented by path guiding methods that improve the directional sampling.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91</a:t>
            </a:fld>
            <a:endParaRPr lang="en-US"/>
          </a:p>
        </p:txBody>
      </p:sp>
    </p:spTree>
    <p:extLst>
      <p:ext uri="{BB962C8B-B14F-4D97-AF65-F5344CB8AC3E}">
        <p14:creationId xmlns:p14="http://schemas.microsoft.com/office/powerpoint/2010/main" val="396675814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Highly inaccurate </a:t>
            </a:r>
            <a:r>
              <a:rPr lang="en-US" baseline="0" dirty="0" err="1"/>
              <a:t>adjoint</a:t>
            </a:r>
            <a:r>
              <a:rPr lang="en-US" baseline="0" dirty="0"/>
              <a:t> or pixel measurement estimates can increase variance.</a:t>
            </a:r>
          </a:p>
          <a:p>
            <a:endParaRPr lang="en-US" baseline="0" dirty="0"/>
          </a:p>
          <a:p>
            <a:r>
              <a:rPr lang="en-US" baseline="0" dirty="0"/>
              <a:t>Because in our implementation we based our pre-computation on the same principles as photon mapping we can get highly inaccurate estimates due to light leaks.</a:t>
            </a:r>
          </a:p>
        </p:txBody>
      </p:sp>
      <p:sp>
        <p:nvSpPr>
          <p:cNvPr id="4" name="Slide Number Placeholder 3"/>
          <p:cNvSpPr>
            <a:spLocks noGrp="1"/>
          </p:cNvSpPr>
          <p:nvPr>
            <p:ph type="sldNum" sz="quarter" idx="10"/>
          </p:nvPr>
        </p:nvSpPr>
        <p:spPr/>
        <p:txBody>
          <a:bodyPr/>
          <a:lstStyle/>
          <a:p>
            <a:fld id="{7751D852-9198-4AFB-A7D5-2DBA16D395DD}" type="slidenum">
              <a:rPr lang="en-US" smtClean="0"/>
              <a:t>92</a:t>
            </a:fld>
            <a:endParaRPr lang="en-US"/>
          </a:p>
        </p:txBody>
      </p:sp>
    </p:spTree>
    <p:extLst>
      <p:ext uri="{BB962C8B-B14F-4D97-AF65-F5344CB8AC3E}">
        <p14:creationId xmlns:p14="http://schemas.microsoft.com/office/powerpoint/2010/main" val="1247242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particles typically undergo many more events in media than on surfaces,</a:t>
            </a:r>
            <a:r>
              <a:rPr lang="en-US" baseline="0" dirty="0"/>
              <a:t> w</a:t>
            </a:r>
            <a:r>
              <a:rPr lang="en-US" dirty="0"/>
              <a:t>e</a:t>
            </a:r>
            <a:r>
              <a:rPr lang="en-US" baseline="0" dirty="0"/>
              <a:t> think that extension of our method to participating media would result in a substantially greater increase in efficiency than on surfaces.</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93</a:t>
            </a:fld>
            <a:endParaRPr lang="en-US"/>
          </a:p>
        </p:txBody>
      </p:sp>
    </p:spTree>
    <p:extLst>
      <p:ext uri="{BB962C8B-B14F-4D97-AF65-F5344CB8AC3E}">
        <p14:creationId xmlns:p14="http://schemas.microsoft.com/office/powerpoint/2010/main" val="3840712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based our termination/splitting rate on</a:t>
            </a:r>
            <a:r>
              <a:rPr lang="en-US" baseline="0" dirty="0"/>
              <a:t> ideal importance sampling schemes.</a:t>
            </a:r>
            <a:endParaRPr lang="en-US" dirty="0"/>
          </a:p>
          <a:p>
            <a:endParaRPr lang="en-US" dirty="0"/>
          </a:p>
          <a:p>
            <a:r>
              <a:rPr lang="en-US" dirty="0"/>
              <a:t>However, an</a:t>
            </a:r>
            <a:r>
              <a:rPr lang="en-US" baseline="0" dirty="0"/>
              <a:t> interesting avenue of future work is definitely exploring efficiency driven approach that would take into account also cost of sampled rays.</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94</a:t>
            </a:fld>
            <a:endParaRPr lang="en-US"/>
          </a:p>
        </p:txBody>
      </p:sp>
    </p:spTree>
    <p:extLst>
      <p:ext uri="{BB962C8B-B14F-4D97-AF65-F5344CB8AC3E}">
        <p14:creationId xmlns:p14="http://schemas.microsoft.com/office/powerpoint/2010/main" val="253044359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suggest termination/splitting factor based on approximation of </a:t>
            </a:r>
            <a:r>
              <a:rPr lang="en-US" sz="1300" dirty="0" err="1"/>
              <a:t>adjoint</a:t>
            </a:r>
            <a:r>
              <a:rPr lang="en-US" sz="1300" dirty="0"/>
              <a:t> solution and current path weight as opposed to local reflectance properties in the state-of-the-art methods.</a:t>
            </a:r>
          </a:p>
          <a:p>
            <a:endParaRPr lang="en-US" sz="1300" dirty="0"/>
          </a:p>
          <a:p>
            <a:endParaRPr lang="en-US" sz="1300" dirty="0"/>
          </a:p>
          <a:p>
            <a:endParaRPr lang="en-US" sz="1300" dirty="0"/>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95</a:t>
            </a:fld>
            <a:endParaRPr lang="en-US"/>
          </a:p>
        </p:txBody>
      </p:sp>
    </p:spTree>
    <p:extLst>
      <p:ext uri="{BB962C8B-B14F-4D97-AF65-F5344CB8AC3E}">
        <p14:creationId xmlns:p14="http://schemas.microsoft.com/office/powerpoint/2010/main" val="14948516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We achieved practical implementation of the suggested approach that is robust even in the presence of glossy and specular materials in the scene.</a:t>
            </a:r>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96</a:t>
            </a:fld>
            <a:endParaRPr lang="en-US"/>
          </a:p>
        </p:txBody>
      </p:sp>
    </p:spTree>
    <p:extLst>
      <p:ext uri="{BB962C8B-B14F-4D97-AF65-F5344CB8AC3E}">
        <p14:creationId xmlns:p14="http://schemas.microsoft.com/office/powerpoint/2010/main" val="10815907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showed that it</a:t>
            </a:r>
            <a:r>
              <a:rPr lang="en-US" baseline="0" dirty="0"/>
              <a:t> works in synergy with path guiding methods.</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97</a:t>
            </a:fld>
            <a:endParaRPr lang="en-US"/>
          </a:p>
        </p:txBody>
      </p:sp>
    </p:spTree>
    <p:extLst>
      <p:ext uri="{BB962C8B-B14F-4D97-AF65-F5344CB8AC3E}">
        <p14:creationId xmlns:p14="http://schemas.microsoft.com/office/powerpoint/2010/main" val="369079056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provided theoretical justification of </a:t>
            </a:r>
            <a:r>
              <a:rPr lang="en-US" sz="1300" dirty="0"/>
              <a:t>importance sampling properties of our approach which also explains its limitations.</a:t>
            </a:r>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98</a:t>
            </a:fld>
            <a:endParaRPr lang="en-US"/>
          </a:p>
        </p:txBody>
      </p:sp>
    </p:spTree>
    <p:extLst>
      <p:ext uri="{BB962C8B-B14F-4D97-AF65-F5344CB8AC3E}">
        <p14:creationId xmlns:p14="http://schemas.microsoft.com/office/powerpoint/2010/main" val="82343377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300" dirty="0"/>
              <a:t>We would like to thank the following people and institutions for their help and funding</a:t>
            </a:r>
          </a:p>
          <a:p>
            <a:pPr rtl="0"/>
            <a:endParaRPr lang="en-US" sz="1300" dirty="0"/>
          </a:p>
          <a:p>
            <a:pPr rtl="0"/>
            <a:r>
              <a:rPr lang="en-US" sz="1300" dirty="0"/>
              <a:t>(We also thank to anonymous reviewers for their thoughtful comments.)</a:t>
            </a:r>
          </a:p>
          <a:p>
            <a:endParaRPr lang="en-US" dirty="0"/>
          </a:p>
        </p:txBody>
      </p:sp>
      <p:sp>
        <p:nvSpPr>
          <p:cNvPr id="4" name="Slide Number Placeholder 3"/>
          <p:cNvSpPr>
            <a:spLocks noGrp="1"/>
          </p:cNvSpPr>
          <p:nvPr>
            <p:ph type="sldNum" sz="quarter" idx="10"/>
          </p:nvPr>
        </p:nvSpPr>
        <p:spPr/>
        <p:txBody>
          <a:bodyPr/>
          <a:lstStyle/>
          <a:p>
            <a:fld id="{7751D852-9198-4AFB-A7D5-2DBA16D395DD}" type="slidenum">
              <a:rPr lang="en-US" smtClean="0"/>
              <a:t>99</a:t>
            </a:fld>
            <a:endParaRPr lang="en-US"/>
          </a:p>
        </p:txBody>
      </p:sp>
    </p:spTree>
    <p:extLst>
      <p:ext uri="{BB962C8B-B14F-4D97-AF65-F5344CB8AC3E}">
        <p14:creationId xmlns:p14="http://schemas.microsoft.com/office/powerpoint/2010/main" val="4250428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597819"/>
            <a:ext cx="7772400" cy="1102519"/>
          </a:xfrm>
        </p:spPr>
        <p:txBody>
          <a:bodyPr/>
          <a:lstStyle/>
          <a:p>
            <a:r>
              <a:rPr lang="cs-CZ"/>
              <a:t>Klepnutím lze upravit styl předlohy nadpisů.</a:t>
            </a:r>
          </a:p>
        </p:txBody>
      </p:sp>
      <p:sp>
        <p:nvSpPr>
          <p:cNvPr id="3" name="Podnadpis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79119DBE-5384-420F-999E-A470F5D0A366}" type="datetime1">
              <a:rPr lang="cs-CZ" smtClean="0"/>
              <a:t>23.07.2016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80AD43C-06B0-486E-8122-AFEAD850B15A}" type="datetime1">
              <a:rPr lang="cs-CZ" smtClean="0"/>
              <a:t>23.07.2016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05979"/>
            <a:ext cx="2057400" cy="4388644"/>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05979"/>
            <a:ext cx="6019800" cy="4388644"/>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B0CB0E81-B89F-4F83-B524-F6593461D8F7}" type="datetime1">
              <a:rPr lang="cs-CZ" smtClean="0"/>
              <a:t>23.07.2016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8B84C1EE-1253-4C79-B41C-06DCB9320E07}" type="datetime1">
              <a:rPr lang="cs-CZ" smtClean="0"/>
              <a:t>23.07.2016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3305176"/>
            <a:ext cx="7772400" cy="1021556"/>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9DA67129-E355-4868-82F9-3D348295E66D}" type="datetime1">
              <a:rPr lang="cs-CZ" smtClean="0"/>
              <a:t>23.07.2016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A3097473-3257-44D9-BFDB-A15D28FA05D6}" type="datetime1">
              <a:rPr lang="cs-CZ" smtClean="0"/>
              <a:t>23.07.2016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ADA09622-691D-4078-BEFB-E3D0B5FC6C5B}" type="datetime1">
              <a:rPr lang="cs-CZ" smtClean="0"/>
              <a:t>23.07.2016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AFFA95E2-057A-41DA-93C0-CB4582864B33}" type="datetime1">
              <a:rPr lang="cs-CZ" smtClean="0"/>
              <a:t>23.07.2016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40AF749-17D7-447B-A19E-79170CAE8F48}" type="datetime1">
              <a:rPr lang="cs-CZ" smtClean="0"/>
              <a:t>23.07.2016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1" y="204787"/>
            <a:ext cx="3008313" cy="871538"/>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7094FF3-D825-472B-88AA-E10D5389079C}" type="datetime1">
              <a:rPr lang="cs-CZ" smtClean="0"/>
              <a:t>23.07.2016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3600450"/>
            <a:ext cx="5486400" cy="425054"/>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0687728A-AA6B-4435-B57A-81367AED6B02}" type="datetime1">
              <a:rPr lang="cs-CZ" smtClean="0"/>
              <a:t>23.07.2016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6DE19C19-9F51-4782-9B80-16E4D831EAA6}"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55795B6-51B0-4952-80BB-BEC1C914AD0D}" type="datetime1">
              <a:rPr lang="cs-CZ" smtClean="0"/>
              <a:t>23.07.2016</a:t>
            </a:fld>
            <a:endParaRPr lang="cs-CZ"/>
          </a:p>
        </p:txBody>
      </p:sp>
      <p:sp>
        <p:nvSpPr>
          <p:cNvPr id="5" name="Zástupný symbol pro zápatí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6DE19C19-9F51-4782-9B80-16E4D831EAA6}"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png"/></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1.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92.png"/></Relationships>
</file>

<file path=ppt/slides/_rels/slide10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0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34.png"/></Relationships>
</file>

<file path=ppt/slides/_rels/slide10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11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6.pn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2.png"/></Relationships>
</file>

<file path=ppt/slides/_rels/slide3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4.png"/><Relationship Id="rId7"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36.png"/></Relationships>
</file>

<file path=ppt/slides/_rels/slide4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20.png"/><Relationship Id="rId4" Type="http://schemas.openxmlformats.org/officeDocument/2006/relationships/image" Target="../media/image34.png"/><Relationship Id="rId9"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2.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45.png"/><Relationship Id="rId9" Type="http://schemas.openxmlformats.org/officeDocument/2006/relationships/image" Target="../media/image48.png"/></Relationships>
</file>

<file path=ppt/slides/_rels/slide5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9.png"/><Relationship Id="rId7" Type="http://schemas.openxmlformats.org/officeDocument/2006/relationships/image" Target="../media/image3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0.png"/><Relationship Id="rId4" Type="http://schemas.microsoft.com/office/2007/relationships/hdphoto" Target="../media/hdphoto5.wdp"/><Relationship Id="rId9"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32.png"/><Relationship Id="rId4" Type="http://schemas.openxmlformats.org/officeDocument/2006/relationships/image" Target="../media/image31.png"/></Relationships>
</file>

<file path=ppt/slides/_rels/slide5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3.png"/><Relationship Id="rId7"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png"/><Relationship Id="rId9"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8.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31.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61.png"/></Relationships>
</file>

<file path=ppt/slides/_rels/slide6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31.pn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62.png"/></Relationships>
</file>

<file path=ppt/slides/_rels/slide6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9.png"/><Relationship Id="rId7"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13.png"/><Relationship Id="rId9" Type="http://schemas.openxmlformats.org/officeDocument/2006/relationships/image" Target="../media/image6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4.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2.png"/><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6.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2.png"/><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38.png"/><Relationship Id="rId4" Type="http://schemas.openxmlformats.org/officeDocument/2006/relationships/image" Target="../media/image34.png"/><Relationship Id="rId9" Type="http://schemas.openxmlformats.org/officeDocument/2006/relationships/image" Target="../media/image36.png"/></Relationships>
</file>

<file path=ppt/slides/_rels/slide7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7.png"/><Relationship Id="rId7"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13.png"/><Relationship Id="rId9" Type="http://schemas.openxmlformats.org/officeDocument/2006/relationships/image" Target="../media/image34.png"/></Relationships>
</file>

<file path=ppt/slides/_rels/slide7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7.png"/><Relationship Id="rId7"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34.png"/><Relationship Id="rId10" Type="http://schemas.openxmlformats.org/officeDocument/2006/relationships/image" Target="../media/image68.png"/><Relationship Id="rId4" Type="http://schemas.openxmlformats.org/officeDocument/2006/relationships/image" Target="../media/image13.png"/><Relationship Id="rId9" Type="http://schemas.openxmlformats.org/officeDocument/2006/relationships/image" Target="../media/image32.png"/></Relationships>
</file>

<file path=ppt/slides/_rels/slide7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6.png"/><Relationship Id="rId10" Type="http://schemas.openxmlformats.org/officeDocument/2006/relationships/image" Target="../media/image68.png"/><Relationship Id="rId4" Type="http://schemas.openxmlformats.org/officeDocument/2006/relationships/image" Target="../media/image30.png"/><Relationship Id="rId9" Type="http://schemas.openxmlformats.org/officeDocument/2006/relationships/image" Target="../media/image3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8.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 Id="rId9" Type="http://schemas.microsoft.com/office/2007/relationships/hdphoto" Target="../media/hdphoto2.wdp"/></Relationships>
</file>

<file path=ppt/slides/_rels/slide8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2.png"/><Relationship Id="rId7" Type="http://schemas.openxmlformats.org/officeDocument/2006/relationships/image" Target="../media/image8.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microsoft.com/office/2007/relationships/hdphoto" Target="../media/hdphoto7.wdp"/><Relationship Id="rId9"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5.png"/><Relationship Id="rId4" Type="http://schemas.microsoft.com/office/2007/relationships/hdphoto" Target="../media/hdphoto8.wdp"/></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6.png"/><Relationship Id="rId4" Type="http://schemas.microsoft.com/office/2007/relationships/hdphoto" Target="../media/hdphoto8.wdp"/></Relationships>
</file>

<file path=ppt/slides/_rels/slide8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7.png"/><Relationship Id="rId7" Type="http://schemas.openxmlformats.org/officeDocument/2006/relationships/image" Target="../media/image75.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6.png"/><Relationship Id="rId4" Type="http://schemas.microsoft.com/office/2007/relationships/hdphoto" Target="../media/hdphoto8.wdp"/></Relationships>
</file>

<file path=ppt/slides/_rels/slide8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77.png"/><Relationship Id="rId7"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6.png"/><Relationship Id="rId10" Type="http://schemas.openxmlformats.org/officeDocument/2006/relationships/image" Target="../media/image73.png"/><Relationship Id="rId4" Type="http://schemas.microsoft.com/office/2007/relationships/hdphoto" Target="../media/hdphoto8.wdp"/><Relationship Id="rId9" Type="http://schemas.openxmlformats.org/officeDocument/2006/relationships/image" Target="../media/image75.png"/></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microsoft.com/office/2007/relationships/hdphoto" Target="../media/hdphoto10.wdp"/></Relationships>
</file>

<file path=ppt/slides/_rels/slide8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microsoft.com/office/2007/relationships/hdphoto" Target="../media/hdphoto11.wdp"/><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microsoft.com/office/2007/relationships/hdphoto" Target="../media/hdphoto10.wdp"/><Relationship Id="rId9" Type="http://schemas.microsoft.com/office/2007/relationships/hdphoto" Target="../media/hdphoto12.wdp"/></Relationships>
</file>

<file path=ppt/slides/_rels/slide8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microsoft.com/office/2007/relationships/hdphoto" Target="../media/hdphoto11.wdp"/><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13.wdp"/><Relationship Id="rId5" Type="http://schemas.openxmlformats.org/officeDocument/2006/relationships/image" Target="../media/image82.png"/><Relationship Id="rId10" Type="http://schemas.openxmlformats.org/officeDocument/2006/relationships/image" Target="../media/image85.png"/><Relationship Id="rId4" Type="http://schemas.microsoft.com/office/2007/relationships/hdphoto" Target="../media/hdphoto10.wdp"/><Relationship Id="rId9" Type="http://schemas.microsoft.com/office/2007/relationships/hdphoto" Target="../media/hdphoto12.wdp"/></Relationships>
</file>

<file path=ppt/slides/_rels/slide89.xml.rels><?xml version="1.0" encoding="UTF-8" standalone="yes"?>
<Relationships xmlns="http://schemas.openxmlformats.org/package/2006/relationships"><Relationship Id="rId8" Type="http://schemas.openxmlformats.org/officeDocument/2006/relationships/image" Target="../media/image84.png"/><Relationship Id="rId13" Type="http://schemas.microsoft.com/office/2007/relationships/hdphoto" Target="../media/hdphoto14.wdp"/><Relationship Id="rId3" Type="http://schemas.openxmlformats.org/officeDocument/2006/relationships/image" Target="../media/image81.png"/><Relationship Id="rId7" Type="http://schemas.microsoft.com/office/2007/relationships/hdphoto" Target="../media/hdphoto11.wdp"/><Relationship Id="rId12" Type="http://schemas.openxmlformats.org/officeDocument/2006/relationships/image" Target="../media/image86.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83.png"/><Relationship Id="rId11" Type="http://schemas.microsoft.com/office/2007/relationships/hdphoto" Target="../media/hdphoto13.wdp"/><Relationship Id="rId5" Type="http://schemas.openxmlformats.org/officeDocument/2006/relationships/image" Target="../media/image82.png"/><Relationship Id="rId10" Type="http://schemas.openxmlformats.org/officeDocument/2006/relationships/image" Target="../media/image85.png"/><Relationship Id="rId4" Type="http://schemas.microsoft.com/office/2007/relationships/hdphoto" Target="../media/hdphoto10.wdp"/><Relationship Id="rId9"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52.png"/><Relationship Id="rId4" Type="http://schemas.openxmlformats.org/officeDocument/2006/relationships/image" Target="../media/image13.png"/></Relationships>
</file>

<file path=ppt/slides/_rels/slide9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2.png"/><Relationship Id="rId7" Type="http://schemas.openxmlformats.org/officeDocument/2006/relationships/image" Target="../media/image66.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87.png"/><Relationship Id="rId4" Type="http://schemas.openxmlformats.org/officeDocument/2006/relationships/image" Target="../media/image31.png"/></Relationships>
</file>

<file path=ppt/slides/_rels/slide9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6.png"/><Relationship Id="rId4" Type="http://schemas.openxmlformats.org/officeDocument/2006/relationships/image" Target="../media/image31.png"/></Relationships>
</file>

<file path=ppt/slides/_rels/slide9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6.png"/><Relationship Id="rId4" Type="http://schemas.openxmlformats.org/officeDocument/2006/relationships/image" Target="../media/image3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1829271"/>
            <a:ext cx="7772400" cy="1102519"/>
          </a:xfrm>
          <a:effectLst/>
        </p:spPr>
        <p:txBody>
          <a:bodyPr>
            <a:noAutofit/>
          </a:bodyPr>
          <a:lstStyle/>
          <a:p>
            <a:r>
              <a:rPr lang="cs-CZ" sz="2800" b="1" dirty="0">
                <a:solidFill>
                  <a:schemeClr val="accent6">
                    <a:lumMod val="75000"/>
                  </a:schemeClr>
                </a:solidFill>
                <a:latin typeface="Arial" panose="020B0604020202020204" pitchFamily="34" charset="0"/>
                <a:cs typeface="Arial" panose="020B0604020202020204" pitchFamily="34" charset="0"/>
              </a:rPr>
              <a:t>Adjoint-Driven Russian Roulette </a:t>
            </a:r>
            <a:br>
              <a:rPr lang="en-US" sz="2800" b="1" dirty="0">
                <a:solidFill>
                  <a:schemeClr val="accent6">
                    <a:lumMod val="75000"/>
                  </a:schemeClr>
                </a:solidFill>
                <a:latin typeface="Arial" panose="020B0604020202020204" pitchFamily="34" charset="0"/>
                <a:cs typeface="Arial" panose="020B0604020202020204" pitchFamily="34" charset="0"/>
              </a:rPr>
            </a:br>
            <a:r>
              <a:rPr lang="cs-CZ" sz="2800" b="1" dirty="0">
                <a:solidFill>
                  <a:schemeClr val="accent6">
                    <a:lumMod val="75000"/>
                  </a:schemeClr>
                </a:solidFill>
                <a:latin typeface="Arial" panose="020B0604020202020204" pitchFamily="34" charset="0"/>
                <a:cs typeface="Arial" panose="020B0604020202020204" pitchFamily="34" charset="0"/>
              </a:rPr>
              <a:t>and Splitting in Light Transport Simulation</a:t>
            </a:r>
          </a:p>
        </p:txBody>
      </p:sp>
      <p:sp>
        <p:nvSpPr>
          <p:cNvPr id="4" name="TextovéPole 3"/>
          <p:cNvSpPr txBox="1"/>
          <p:nvPr/>
        </p:nvSpPr>
        <p:spPr>
          <a:xfrm>
            <a:off x="1675866" y="3435846"/>
            <a:ext cx="1372555" cy="369332"/>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Jiří Vorba</a:t>
            </a:r>
            <a:r>
              <a:rPr lang="cs-CZ" baseline="30000" dirty="0">
                <a:latin typeface="Arial" panose="020B0604020202020204" pitchFamily="34" charset="0"/>
                <a:cs typeface="Arial" panose="020B0604020202020204" pitchFamily="34" charset="0"/>
              </a:rPr>
              <a:t>1,2</a:t>
            </a:r>
          </a:p>
        </p:txBody>
      </p:sp>
      <p:sp>
        <p:nvSpPr>
          <p:cNvPr id="5" name="TextovéPole 4"/>
          <p:cNvSpPr txBox="1"/>
          <p:nvPr/>
        </p:nvSpPr>
        <p:spPr>
          <a:xfrm>
            <a:off x="5436096" y="3435846"/>
            <a:ext cx="2090637" cy="369332"/>
          </a:xfrm>
          <a:prstGeom prst="rect">
            <a:avLst/>
          </a:prstGeom>
          <a:noFill/>
        </p:spPr>
        <p:txBody>
          <a:bodyPr wrap="none" rtlCol="0">
            <a:spAutoFit/>
          </a:bodyPr>
          <a:lstStyle/>
          <a:p>
            <a:r>
              <a:rPr lang="cs-CZ" dirty="0">
                <a:latin typeface="Arial" panose="020B0604020202020204" pitchFamily="34" charset="0"/>
                <a:cs typeface="Arial" panose="020B0604020202020204" pitchFamily="34" charset="0"/>
              </a:rPr>
              <a:t>Jaroslav Křivánek</a:t>
            </a:r>
            <a:r>
              <a:rPr lang="cs-CZ" baseline="30000" dirty="0">
                <a:latin typeface="Arial" panose="020B0604020202020204" pitchFamily="34" charset="0"/>
                <a:cs typeface="Arial" panose="020B0604020202020204" pitchFamily="34" charset="0"/>
              </a:rPr>
              <a:t>1</a:t>
            </a:r>
          </a:p>
        </p:txBody>
      </p:sp>
      <p:sp>
        <p:nvSpPr>
          <p:cNvPr id="9" name="TextovéPole 3"/>
          <p:cNvSpPr txBox="1"/>
          <p:nvPr/>
        </p:nvSpPr>
        <p:spPr>
          <a:xfrm>
            <a:off x="3048421" y="4217640"/>
            <a:ext cx="3021981" cy="584775"/>
          </a:xfrm>
          <a:prstGeom prst="rect">
            <a:avLst/>
          </a:prstGeom>
          <a:noFill/>
        </p:spPr>
        <p:txBody>
          <a:bodyPr wrap="none" rtlCol="0">
            <a:spAutoFit/>
          </a:bodyPr>
          <a:lstStyle/>
          <a:p>
            <a:r>
              <a:rPr lang="en-US" sz="1600" baseline="300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Charles University in Prague</a:t>
            </a:r>
          </a:p>
          <a:p>
            <a:r>
              <a:rPr lang="en-US" sz="1600" baseline="30000" dirty="0">
                <a:latin typeface="Arial" panose="020B0604020202020204" pitchFamily="34" charset="0"/>
                <a:cs typeface="Arial" panose="020B0604020202020204" pitchFamily="34" charset="0"/>
              </a:rPr>
              <a:t>2)</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Weta</a:t>
            </a:r>
            <a:r>
              <a:rPr lang="en-US" sz="1600" dirty="0">
                <a:latin typeface="Arial" panose="020B0604020202020204" pitchFamily="34" charset="0"/>
                <a:cs typeface="Arial" panose="020B0604020202020204" pitchFamily="34" charset="0"/>
              </a:rPr>
              <a:t> Digital, Wellington</a:t>
            </a:r>
            <a:endParaRPr lang="en-US" sz="1600" baseline="30000" dirty="0">
              <a:latin typeface="Arial" panose="020B0604020202020204" pitchFamily="34" charset="0"/>
              <a:cs typeface="Arial" panose="020B0604020202020204" pitchFamily="34" charset="0"/>
            </a:endParaRPr>
          </a:p>
        </p:txBody>
      </p:sp>
      <p:cxnSp>
        <p:nvCxnSpPr>
          <p:cNvPr id="10" name="Straight Connector 9"/>
          <p:cNvCxnSpPr/>
          <p:nvPr/>
        </p:nvCxnSpPr>
        <p:spPr>
          <a:xfrm>
            <a:off x="621864" y="1671650"/>
            <a:ext cx="7918648"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156" y="543421"/>
            <a:ext cx="2131269" cy="7664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443" y="375506"/>
            <a:ext cx="2516421" cy="112585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133"/>
          <a:stretch/>
        </p:blipFill>
        <p:spPr>
          <a:xfrm>
            <a:off x="0" y="0"/>
            <a:ext cx="4517136" cy="51435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4133"/>
          <a:stretch/>
        </p:blipFill>
        <p:spPr>
          <a:xfrm>
            <a:off x="4626863" y="0"/>
            <a:ext cx="4517136" cy="5143500"/>
          </a:xfrm>
          <a:prstGeom prst="rect">
            <a:avLst/>
          </a:prstGeom>
        </p:spPr>
      </p:pic>
      <p:sp>
        <p:nvSpPr>
          <p:cNvPr id="4" name="TextBox 3"/>
          <p:cNvSpPr txBox="1"/>
          <p:nvPr/>
        </p:nvSpPr>
        <p:spPr>
          <a:xfrm>
            <a:off x="182876" y="183188"/>
            <a:ext cx="3983783" cy="646331"/>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 path guiding</a:t>
            </a:r>
            <a:r>
              <a:rPr lang="en-US" sz="16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(1h)</a:t>
            </a:r>
          </a:p>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Vorba</a:t>
            </a:r>
            <a:r>
              <a:rPr lang="en-US" sz="1600" dirty="0">
                <a:solidFill>
                  <a:schemeClr val="bg1"/>
                </a:solidFill>
                <a:latin typeface="Arial" panose="020B0604020202020204" pitchFamily="34" charset="0"/>
                <a:cs typeface="Arial" panose="020B0604020202020204" pitchFamily="34" charset="0"/>
              </a:rPr>
              <a:t> et al. 14]</a:t>
            </a:r>
            <a:endParaRPr lang="en-US" sz="20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806186" y="183188"/>
            <a:ext cx="3923125" cy="707886"/>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Our ADRRS + path guiding   (1h)</a:t>
            </a:r>
          </a:p>
          <a:p>
            <a:r>
              <a:rPr lang="en-US" sz="2000" dirty="0">
                <a:solidFill>
                  <a:schemeClr val="bg1"/>
                </a:solidFill>
                <a:latin typeface="Arial" panose="020B0604020202020204" pitchFamily="34" charset="0"/>
                <a:cs typeface="Arial" panose="020B0604020202020204" pitchFamily="34" charset="0"/>
              </a:rPr>
              <a:t>in path tracing</a:t>
            </a:r>
          </a:p>
        </p:txBody>
      </p:sp>
    </p:spTree>
    <p:extLst>
      <p:ext uri="{BB962C8B-B14F-4D97-AF65-F5344CB8AC3E}">
        <p14:creationId xmlns:p14="http://schemas.microsoft.com/office/powerpoint/2010/main" val="279302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DE19C19-9F51-4782-9B80-16E4D831EAA6}" type="slidenum">
              <a:rPr lang="cs-CZ" smtClean="0"/>
              <a:t>100</a:t>
            </a:fld>
            <a:endParaRPr lang="cs-CZ"/>
          </a:p>
        </p:txBody>
      </p:sp>
      <p:sp>
        <p:nvSpPr>
          <p:cNvPr id="8" name="TextovéPole 12"/>
          <p:cNvSpPr txBox="1"/>
          <p:nvPr/>
        </p:nvSpPr>
        <p:spPr>
          <a:xfrm>
            <a:off x="533400" y="4137923"/>
            <a:ext cx="8610600"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cs-CZ" sz="2000" b="1" dirty="0"/>
              <a:t>http://</a:t>
            </a:r>
            <a:r>
              <a:rPr lang="cs-CZ" sz="3200" b="1" dirty="0">
                <a:solidFill>
                  <a:schemeClr val="accent6">
                    <a:lumMod val="75000"/>
                  </a:schemeClr>
                </a:solidFill>
              </a:rPr>
              <a:t>cgg.mff.cuni.cz/</a:t>
            </a:r>
            <a:r>
              <a:rPr lang="cs-CZ" sz="2000" b="1" dirty="0">
                <a:solidFill>
                  <a:schemeClr val="accent6">
                    <a:lumMod val="75000"/>
                  </a:schemeClr>
                </a:solidFill>
              </a:rPr>
              <a:t>~</a:t>
            </a:r>
            <a:r>
              <a:rPr lang="cs-CZ" sz="2000" b="1" dirty="0"/>
              <a:t>jirka/papers/201</a:t>
            </a:r>
            <a:r>
              <a:rPr lang="en-US" sz="2000" b="1" dirty="0"/>
              <a:t>6</a:t>
            </a:r>
            <a:r>
              <a:rPr lang="cs-CZ" sz="2000" b="1" dirty="0"/>
              <a:t>/</a:t>
            </a:r>
            <a:r>
              <a:rPr lang="en-US" sz="2000" b="1" dirty="0" err="1"/>
              <a:t>adrrs</a:t>
            </a:r>
            <a:r>
              <a:rPr lang="cs-CZ" sz="2000" b="1" dirty="0"/>
              <a:t>/index.htm</a:t>
            </a:r>
            <a:endParaRPr lang="en-US" sz="2000" b="1" dirty="0"/>
          </a:p>
          <a:p>
            <a:endParaRPr lang="cs-CZ" sz="2400" b="1" dirty="0">
              <a:solidFill>
                <a:schemeClr val="bg1"/>
              </a:solidFill>
            </a:endParaRPr>
          </a:p>
        </p:txBody>
      </p:sp>
      <p:grpSp>
        <p:nvGrpSpPr>
          <p:cNvPr id="11" name="Group 10"/>
          <p:cNvGrpSpPr/>
          <p:nvPr/>
        </p:nvGrpSpPr>
        <p:grpSpPr>
          <a:xfrm>
            <a:off x="3654484" y="2407161"/>
            <a:ext cx="4648200" cy="1066800"/>
            <a:chOff x="838200" y="1968257"/>
            <a:chExt cx="4648200" cy="1066800"/>
          </a:xfrm>
        </p:grpSpPr>
        <p:grpSp>
          <p:nvGrpSpPr>
            <p:cNvPr id="9" name="Group 8"/>
            <p:cNvGrpSpPr/>
            <p:nvPr/>
          </p:nvGrpSpPr>
          <p:grpSpPr>
            <a:xfrm>
              <a:off x="838200" y="1968257"/>
              <a:ext cx="4648200" cy="1066800"/>
              <a:chOff x="838200" y="1962150"/>
              <a:chExt cx="4648200" cy="1066800"/>
            </a:xfrm>
          </p:grpSpPr>
          <p:sp>
            <p:nvSpPr>
              <p:cNvPr id="5" name="Obdélník 14"/>
              <p:cNvSpPr/>
              <p:nvPr/>
            </p:nvSpPr>
            <p:spPr>
              <a:xfrm>
                <a:off x="838200" y="1996677"/>
                <a:ext cx="4648200" cy="990600"/>
              </a:xfrm>
              <a:prstGeom prst="rect">
                <a:avLst/>
              </a:prstGeom>
              <a:gradFill>
                <a:gsLst>
                  <a:gs pos="0">
                    <a:schemeClr val="bg2">
                      <a:lumMod val="50000"/>
                    </a:schemeClr>
                  </a:gs>
                  <a:gs pos="80000">
                    <a:schemeClr val="bg2">
                      <a:lumMod val="75000"/>
                    </a:schemeClr>
                  </a:gs>
                  <a:gs pos="100000">
                    <a:schemeClr val="bg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6" name="Picture 2" descr="C:\Users\Jirka\projects\import\presentations\main\images\mitsuba_logo.png"/>
              <p:cNvPicPr>
                <a:picLocks noChangeAspect="1" noChangeArrowheads="1"/>
              </p:cNvPicPr>
              <p:nvPr/>
            </p:nvPicPr>
            <p:blipFill>
              <a:blip r:embed="rId3"/>
              <a:stretch>
                <a:fillRect/>
              </a:stretch>
            </p:blipFill>
            <p:spPr bwMode="auto">
              <a:xfrm>
                <a:off x="2514600" y="1962150"/>
                <a:ext cx="2821289" cy="1066800"/>
              </a:xfrm>
              <a:prstGeom prst="rect">
                <a:avLst/>
              </a:prstGeom>
              <a:noFill/>
              <a:effectLst>
                <a:outerShdw blurRad="50800" dist="38100" dir="2700000" algn="tl" rotWithShape="0">
                  <a:prstClr val="black">
                    <a:alpha val="40000"/>
                  </a:prstClr>
                </a:outerShdw>
              </a:effectLst>
            </p:spPr>
          </p:pic>
          <p:sp>
            <p:nvSpPr>
              <p:cNvPr id="7" name="TextovéPole 13"/>
              <p:cNvSpPr txBox="1"/>
              <p:nvPr/>
            </p:nvSpPr>
            <p:spPr>
              <a:xfrm>
                <a:off x="914400" y="2190750"/>
                <a:ext cx="1600200" cy="523220"/>
              </a:xfrm>
              <a:prstGeom prst="rect">
                <a:avLst/>
              </a:prstGeom>
              <a:noFill/>
              <a:effectLst>
                <a:outerShdw blurRad="50800" dist="38100" dir="2700000" algn="tl" rotWithShape="0">
                  <a:prstClr val="black">
                    <a:alpha val="76000"/>
                  </a:prstClr>
                </a:outerShdw>
              </a:effectLst>
            </p:spPr>
            <p:txBody>
              <a:bodyPr wrap="square" rtlCol="0">
                <a:spAutoFit/>
              </a:bodyPr>
              <a:lstStyle/>
              <a:p>
                <a:r>
                  <a:rPr lang="en-US" sz="2800" b="1" dirty="0">
                    <a:solidFill>
                      <a:schemeClr val="bg1"/>
                    </a:solidFill>
                  </a:rPr>
                  <a:t>Demo in</a:t>
                </a:r>
                <a:endParaRPr lang="cs-CZ" sz="2800" b="1" dirty="0">
                  <a:solidFill>
                    <a:schemeClr val="bg1"/>
                  </a:solidFill>
                </a:endParaRPr>
              </a:p>
            </p:txBody>
          </p:sp>
        </p:grpSp>
        <p:sp>
          <p:nvSpPr>
            <p:cNvPr id="10" name="TextBox 9"/>
            <p:cNvSpPr txBox="1"/>
            <p:nvPr/>
          </p:nvSpPr>
          <p:spPr>
            <a:xfrm>
              <a:off x="939988" y="2586459"/>
              <a:ext cx="1547218"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a:solidFill>
                    <a:schemeClr val="bg1"/>
                  </a:solidFill>
                </a:rPr>
                <a:t>(Coming soon)</a:t>
              </a:r>
            </a:p>
          </p:txBody>
        </p:sp>
      </p:grpSp>
      <p:sp>
        <p:nvSpPr>
          <p:cNvPr id="12" name="Title 1"/>
          <p:cNvSpPr>
            <a:spLocks noGrp="1"/>
          </p:cNvSpPr>
          <p:nvPr>
            <p:ph type="title"/>
          </p:nvPr>
        </p:nvSpPr>
        <p:spPr>
          <a:xfrm>
            <a:off x="457200" y="205979"/>
            <a:ext cx="8229600" cy="857250"/>
          </a:xfrm>
        </p:spPr>
        <p:txBody>
          <a:bodyPr/>
          <a:lstStyle/>
          <a:p>
            <a:r>
              <a:rPr lang="en-US" dirty="0"/>
              <a:t>Source code</a:t>
            </a:r>
          </a:p>
        </p:txBody>
      </p:sp>
    </p:spTree>
    <p:extLst>
      <p:ext uri="{BB962C8B-B14F-4D97-AF65-F5344CB8AC3E}">
        <p14:creationId xmlns:p14="http://schemas.microsoft.com/office/powerpoint/2010/main" val="55680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6418"/>
            <a:ext cx="8229600" cy="857250"/>
          </a:xfrm>
          <a:effectLst>
            <a:outerShdw blurRad="50800" dist="38100" dir="2700000" algn="tl" rotWithShape="0">
              <a:prstClr val="black">
                <a:alpha val="40000"/>
              </a:prstClr>
            </a:outerShdw>
          </a:effectLst>
        </p:spPr>
        <p:txBody>
          <a:bodyPr/>
          <a:lstStyle/>
          <a:p>
            <a:r>
              <a:rPr lang="en-US" b="1" dirty="0">
                <a:solidFill>
                  <a:schemeClr val="accent6">
                    <a:lumMod val="75000"/>
                  </a:schemeClr>
                </a:solidFill>
              </a:rPr>
              <a:t>Thank you!</a:t>
            </a:r>
          </a:p>
        </p:txBody>
      </p:sp>
      <p:sp>
        <p:nvSpPr>
          <p:cNvPr id="4" name="Slide Number Placeholder 3"/>
          <p:cNvSpPr>
            <a:spLocks noGrp="1"/>
          </p:cNvSpPr>
          <p:nvPr>
            <p:ph type="sldNum" sz="quarter" idx="12"/>
          </p:nvPr>
        </p:nvSpPr>
        <p:spPr/>
        <p:txBody>
          <a:bodyPr/>
          <a:lstStyle/>
          <a:p>
            <a:fld id="{6DE19C19-9F51-4782-9B80-16E4D831EAA6}" type="slidenum">
              <a:rPr lang="cs-CZ" smtClean="0"/>
              <a:t>101</a:t>
            </a:fld>
            <a:endParaRPr lang="cs-CZ"/>
          </a:p>
        </p:txBody>
      </p:sp>
      <p:sp>
        <p:nvSpPr>
          <p:cNvPr id="8" name="TextovéPole 12"/>
          <p:cNvSpPr txBox="1"/>
          <p:nvPr/>
        </p:nvSpPr>
        <p:spPr>
          <a:xfrm>
            <a:off x="533400" y="4137923"/>
            <a:ext cx="8610600"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cs-CZ" sz="2000" b="1" dirty="0"/>
              <a:t>http://</a:t>
            </a:r>
            <a:r>
              <a:rPr lang="cs-CZ" sz="3200" b="1" dirty="0">
                <a:solidFill>
                  <a:schemeClr val="accent6">
                    <a:lumMod val="75000"/>
                  </a:schemeClr>
                </a:solidFill>
              </a:rPr>
              <a:t>cgg.mff.cuni.cz/</a:t>
            </a:r>
            <a:r>
              <a:rPr lang="cs-CZ" sz="2000" b="1" dirty="0">
                <a:solidFill>
                  <a:schemeClr val="accent6">
                    <a:lumMod val="75000"/>
                  </a:schemeClr>
                </a:solidFill>
              </a:rPr>
              <a:t>~</a:t>
            </a:r>
            <a:r>
              <a:rPr lang="cs-CZ" sz="2000" b="1" dirty="0"/>
              <a:t>jirka/papers/201</a:t>
            </a:r>
            <a:r>
              <a:rPr lang="en-US" sz="2000" b="1" dirty="0"/>
              <a:t>6</a:t>
            </a:r>
            <a:r>
              <a:rPr lang="cs-CZ" sz="2000" b="1" dirty="0"/>
              <a:t>/</a:t>
            </a:r>
            <a:r>
              <a:rPr lang="en-US" sz="2000" b="1" dirty="0" err="1"/>
              <a:t>adrrs</a:t>
            </a:r>
            <a:r>
              <a:rPr lang="cs-CZ" sz="2000" b="1" dirty="0"/>
              <a:t>/index.htm</a:t>
            </a:r>
            <a:endParaRPr lang="en-US" sz="2000" b="1" dirty="0"/>
          </a:p>
          <a:p>
            <a:endParaRPr lang="cs-CZ" sz="2400" b="1" dirty="0">
              <a:solidFill>
                <a:schemeClr val="bg1"/>
              </a:solidFill>
            </a:endParaRPr>
          </a:p>
        </p:txBody>
      </p:sp>
      <p:grpSp>
        <p:nvGrpSpPr>
          <p:cNvPr id="11" name="Group 10"/>
          <p:cNvGrpSpPr/>
          <p:nvPr/>
        </p:nvGrpSpPr>
        <p:grpSpPr>
          <a:xfrm>
            <a:off x="3654484" y="2407161"/>
            <a:ext cx="4648200" cy="1066800"/>
            <a:chOff x="838200" y="1968257"/>
            <a:chExt cx="4648200" cy="1066800"/>
          </a:xfrm>
        </p:grpSpPr>
        <p:grpSp>
          <p:nvGrpSpPr>
            <p:cNvPr id="9" name="Group 8"/>
            <p:cNvGrpSpPr/>
            <p:nvPr/>
          </p:nvGrpSpPr>
          <p:grpSpPr>
            <a:xfrm>
              <a:off x="838200" y="1968257"/>
              <a:ext cx="4648200" cy="1066800"/>
              <a:chOff x="838200" y="1962150"/>
              <a:chExt cx="4648200" cy="1066800"/>
            </a:xfrm>
          </p:grpSpPr>
          <p:sp>
            <p:nvSpPr>
              <p:cNvPr id="5" name="Obdélník 14"/>
              <p:cNvSpPr/>
              <p:nvPr/>
            </p:nvSpPr>
            <p:spPr>
              <a:xfrm>
                <a:off x="838200" y="1996677"/>
                <a:ext cx="4648200" cy="990600"/>
              </a:xfrm>
              <a:prstGeom prst="rect">
                <a:avLst/>
              </a:prstGeom>
              <a:gradFill>
                <a:gsLst>
                  <a:gs pos="0">
                    <a:schemeClr val="bg2">
                      <a:lumMod val="50000"/>
                    </a:schemeClr>
                  </a:gs>
                  <a:gs pos="80000">
                    <a:schemeClr val="bg2">
                      <a:lumMod val="75000"/>
                    </a:schemeClr>
                  </a:gs>
                  <a:gs pos="100000">
                    <a:schemeClr val="bg2">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6" name="Picture 2" descr="C:\Users\Jirka\projects\import\presentations\main\images\mitsuba_logo.png"/>
              <p:cNvPicPr>
                <a:picLocks noChangeAspect="1" noChangeArrowheads="1"/>
              </p:cNvPicPr>
              <p:nvPr/>
            </p:nvPicPr>
            <p:blipFill>
              <a:blip r:embed="rId3"/>
              <a:stretch>
                <a:fillRect/>
              </a:stretch>
            </p:blipFill>
            <p:spPr bwMode="auto">
              <a:xfrm>
                <a:off x="2514600" y="1962150"/>
                <a:ext cx="2821289" cy="1066800"/>
              </a:xfrm>
              <a:prstGeom prst="rect">
                <a:avLst/>
              </a:prstGeom>
              <a:noFill/>
              <a:effectLst>
                <a:outerShdw blurRad="50800" dist="38100" dir="2700000" algn="tl" rotWithShape="0">
                  <a:prstClr val="black">
                    <a:alpha val="40000"/>
                  </a:prstClr>
                </a:outerShdw>
              </a:effectLst>
            </p:spPr>
          </p:pic>
          <p:sp>
            <p:nvSpPr>
              <p:cNvPr id="7" name="TextovéPole 13"/>
              <p:cNvSpPr txBox="1"/>
              <p:nvPr/>
            </p:nvSpPr>
            <p:spPr>
              <a:xfrm>
                <a:off x="914400" y="2190750"/>
                <a:ext cx="1600200" cy="523220"/>
              </a:xfrm>
              <a:prstGeom prst="rect">
                <a:avLst/>
              </a:prstGeom>
              <a:noFill/>
              <a:effectLst>
                <a:outerShdw blurRad="50800" dist="38100" dir="2700000" algn="tl" rotWithShape="0">
                  <a:prstClr val="black">
                    <a:alpha val="76000"/>
                  </a:prstClr>
                </a:outerShdw>
              </a:effectLst>
            </p:spPr>
            <p:txBody>
              <a:bodyPr wrap="square" rtlCol="0">
                <a:spAutoFit/>
              </a:bodyPr>
              <a:lstStyle/>
              <a:p>
                <a:r>
                  <a:rPr lang="en-US" sz="2800" b="1" dirty="0">
                    <a:solidFill>
                      <a:schemeClr val="bg1"/>
                    </a:solidFill>
                  </a:rPr>
                  <a:t>Demo in</a:t>
                </a:r>
                <a:endParaRPr lang="cs-CZ" sz="2800" b="1" dirty="0">
                  <a:solidFill>
                    <a:schemeClr val="bg1"/>
                  </a:solidFill>
                </a:endParaRPr>
              </a:p>
            </p:txBody>
          </p:sp>
        </p:grpSp>
        <p:sp>
          <p:nvSpPr>
            <p:cNvPr id="10" name="TextBox 9"/>
            <p:cNvSpPr txBox="1"/>
            <p:nvPr/>
          </p:nvSpPr>
          <p:spPr>
            <a:xfrm>
              <a:off x="939988" y="2586459"/>
              <a:ext cx="1547218" cy="369332"/>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dirty="0">
                  <a:solidFill>
                    <a:schemeClr val="bg1"/>
                  </a:solidFill>
                </a:rPr>
                <a:t>(Coming soon)</a:t>
              </a:r>
            </a:p>
          </p:txBody>
        </p:sp>
      </p:grpSp>
    </p:spTree>
    <p:extLst>
      <p:ext uri="{BB962C8B-B14F-4D97-AF65-F5344CB8AC3E}">
        <p14:creationId xmlns:p14="http://schemas.microsoft.com/office/powerpoint/2010/main" val="512973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7904"/>
            <a:ext cx="8229600" cy="857250"/>
          </a:xfrm>
        </p:spPr>
        <p:txBody>
          <a:bodyPr/>
          <a:lstStyle/>
          <a:p>
            <a:r>
              <a:rPr lang="en-US" dirty="0"/>
              <a:t>Additional slides</a:t>
            </a:r>
          </a:p>
        </p:txBody>
      </p:sp>
      <p:sp>
        <p:nvSpPr>
          <p:cNvPr id="4" name="Slide Number Placeholder 3"/>
          <p:cNvSpPr>
            <a:spLocks noGrp="1"/>
          </p:cNvSpPr>
          <p:nvPr>
            <p:ph type="sldNum" sz="quarter" idx="12"/>
          </p:nvPr>
        </p:nvSpPr>
        <p:spPr/>
        <p:txBody>
          <a:bodyPr/>
          <a:lstStyle/>
          <a:p>
            <a:fld id="{6DE19C19-9F51-4782-9B80-16E4D831EAA6}" type="slidenum">
              <a:rPr lang="cs-CZ" smtClean="0"/>
              <a:t>102</a:t>
            </a:fld>
            <a:endParaRPr lang="cs-CZ"/>
          </a:p>
        </p:txBody>
      </p:sp>
    </p:spTree>
    <p:extLst>
      <p:ext uri="{BB962C8B-B14F-4D97-AF65-F5344CB8AC3E}">
        <p14:creationId xmlns:p14="http://schemas.microsoft.com/office/powerpoint/2010/main" val="1039173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Non-integer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103</a:t>
            </a:fld>
            <a:endParaRPr lang="cs-CZ"/>
          </a:p>
        </p:txBody>
      </p:sp>
      <p:cxnSp>
        <p:nvCxnSpPr>
          <p:cNvPr id="11" name="Straight Connector 10"/>
          <p:cNvCxnSpPr/>
          <p:nvPr/>
        </p:nvCxnSpPr>
        <p:spPr>
          <a:xfrm>
            <a:off x="2706658" y="2023119"/>
            <a:ext cx="37538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06658"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3630"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08754"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16973" y="1533762"/>
            <a:ext cx="183562" cy="244749"/>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1895" y="1390004"/>
            <a:ext cx="1018976" cy="382116"/>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6658" y="1502132"/>
            <a:ext cx="242649" cy="210908"/>
          </a:xfrm>
          <a:prstGeom prst="rect">
            <a:avLst/>
          </a:prstGeom>
        </p:spPr>
      </p:pic>
    </p:spTree>
    <p:extLst>
      <p:ext uri="{BB962C8B-B14F-4D97-AF65-F5344CB8AC3E}">
        <p14:creationId xmlns:p14="http://schemas.microsoft.com/office/powerpoint/2010/main" val="17230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Non-integer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104</a:t>
            </a:fld>
            <a:endParaRPr lang="cs-CZ"/>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564" y="2955791"/>
            <a:ext cx="1250011" cy="278144"/>
          </a:xfrm>
          <a:prstGeom prst="rect">
            <a:avLst/>
          </a:prstGeom>
        </p:spPr>
      </p:pic>
      <p:cxnSp>
        <p:nvCxnSpPr>
          <p:cNvPr id="11" name="Straight Connector 10"/>
          <p:cNvCxnSpPr/>
          <p:nvPr/>
        </p:nvCxnSpPr>
        <p:spPr>
          <a:xfrm>
            <a:off x="2706658" y="2023119"/>
            <a:ext cx="37538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06658"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3630"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08754"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6973" y="1533762"/>
            <a:ext cx="183562" cy="244749"/>
          </a:xfrm>
          <a:prstGeom prst="rect">
            <a:avLst/>
          </a:prstGeom>
        </p:spPr>
      </p:pic>
      <p:sp>
        <p:nvSpPr>
          <p:cNvPr id="20" name="Right Brace 19"/>
          <p:cNvSpPr/>
          <p:nvPr/>
        </p:nvSpPr>
        <p:spPr>
          <a:xfrm rot="5400000">
            <a:off x="5128773" y="1411485"/>
            <a:ext cx="274315" cy="237539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1895" y="1390004"/>
            <a:ext cx="1018976" cy="382116"/>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658" y="1502132"/>
            <a:ext cx="242649" cy="210908"/>
          </a:xfrm>
          <a:prstGeom prst="rect">
            <a:avLst/>
          </a:prstGeom>
        </p:spPr>
      </p:pic>
      <p:sp>
        <p:nvSpPr>
          <p:cNvPr id="24" name="Rectangle 23"/>
          <p:cNvSpPr/>
          <p:nvPr/>
        </p:nvSpPr>
        <p:spPr>
          <a:xfrm>
            <a:off x="2663393" y="1364764"/>
            <a:ext cx="372443" cy="465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626863" y="3284969"/>
            <a:ext cx="1371575" cy="0"/>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02114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Non-integer splitting</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80956" y="3010654"/>
            <a:ext cx="622962" cy="186595"/>
          </a:xfrm>
        </p:spPr>
      </p:pic>
      <p:sp>
        <p:nvSpPr>
          <p:cNvPr id="4" name="Slide Number Placeholder 3"/>
          <p:cNvSpPr>
            <a:spLocks noGrp="1"/>
          </p:cNvSpPr>
          <p:nvPr>
            <p:ph type="sldNum" sz="quarter" idx="12"/>
          </p:nvPr>
        </p:nvSpPr>
        <p:spPr/>
        <p:txBody>
          <a:bodyPr/>
          <a:lstStyle/>
          <a:p>
            <a:fld id="{6DE19C19-9F51-4782-9B80-16E4D831EAA6}" type="slidenum">
              <a:rPr lang="cs-CZ" smtClean="0"/>
              <a:t>105</a:t>
            </a:fld>
            <a:endParaRPr lang="cs-CZ"/>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3564" y="2955791"/>
            <a:ext cx="1250011" cy="278144"/>
          </a:xfrm>
          <a:prstGeom prst="rect">
            <a:avLst/>
          </a:prstGeom>
        </p:spPr>
      </p:pic>
      <p:cxnSp>
        <p:nvCxnSpPr>
          <p:cNvPr id="11" name="Straight Connector 10"/>
          <p:cNvCxnSpPr/>
          <p:nvPr/>
        </p:nvCxnSpPr>
        <p:spPr>
          <a:xfrm>
            <a:off x="2706658" y="2023119"/>
            <a:ext cx="37538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06658"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3630"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08754"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6973" y="1533762"/>
            <a:ext cx="183562" cy="244749"/>
          </a:xfrm>
          <a:prstGeom prst="rect">
            <a:avLst/>
          </a:prstGeom>
        </p:spPr>
      </p:pic>
      <p:sp>
        <p:nvSpPr>
          <p:cNvPr id="20" name="Right Brace 19"/>
          <p:cNvSpPr/>
          <p:nvPr/>
        </p:nvSpPr>
        <p:spPr>
          <a:xfrm rot="5400000">
            <a:off x="5128773" y="1411485"/>
            <a:ext cx="274315" cy="237539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1895" y="1390004"/>
            <a:ext cx="1018976" cy="38211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6658" y="1502132"/>
            <a:ext cx="242649" cy="210908"/>
          </a:xfrm>
          <a:prstGeom prst="rect">
            <a:avLst/>
          </a:prstGeom>
        </p:spPr>
      </p:pic>
      <p:sp>
        <p:nvSpPr>
          <p:cNvPr id="23" name="Right Brace 22"/>
          <p:cNvSpPr/>
          <p:nvPr/>
        </p:nvSpPr>
        <p:spPr>
          <a:xfrm rot="5400000">
            <a:off x="3250158" y="1977743"/>
            <a:ext cx="274315" cy="1242876"/>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2663393" y="1364764"/>
            <a:ext cx="372443" cy="465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4626863" y="3284969"/>
            <a:ext cx="1371575" cy="0"/>
          </a:xfrm>
          <a:prstGeom prst="lin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cxnSp>
      <p:sp>
        <p:nvSpPr>
          <p:cNvPr id="29" name="Rectangle 28"/>
          <p:cNvSpPr/>
          <p:nvPr/>
        </p:nvSpPr>
        <p:spPr>
          <a:xfrm>
            <a:off x="6272753" y="1358683"/>
            <a:ext cx="1058118" cy="4655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3033281" y="3284969"/>
            <a:ext cx="883692" cy="0"/>
          </a:xfrm>
          <a:prstGeom prst="lin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285203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Non-integer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106</a:t>
            </a:fld>
            <a:endParaRPr lang="cs-CZ"/>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3370" y="3071729"/>
            <a:ext cx="1261849" cy="926459"/>
          </a:xfrm>
          <a:prstGeom prst="rect">
            <a:avLst/>
          </a:prstGeom>
        </p:spPr>
      </p:pic>
      <p:cxnSp>
        <p:nvCxnSpPr>
          <p:cNvPr id="11" name="Straight Connector 10"/>
          <p:cNvCxnSpPr/>
          <p:nvPr/>
        </p:nvCxnSpPr>
        <p:spPr>
          <a:xfrm>
            <a:off x="2706658" y="2023119"/>
            <a:ext cx="375388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706658"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453630"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08754" y="1858530"/>
            <a:ext cx="0" cy="32917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6973" y="1533762"/>
            <a:ext cx="183562" cy="244749"/>
          </a:xfrm>
          <a:prstGeom prst="rect">
            <a:avLst/>
          </a:prstGeom>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1895" y="1390004"/>
            <a:ext cx="1018976" cy="382116"/>
          </a:xfrm>
          <a:prstGeom prst="rect">
            <a:avLst/>
          </a:prstGeom>
        </p:spPr>
      </p:pic>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6658" y="1502132"/>
            <a:ext cx="242649" cy="210908"/>
          </a:xfrm>
          <a:prstGeom prst="rect">
            <a:avLst/>
          </a:prstGeom>
        </p:spPr>
      </p:pic>
      <p:sp>
        <p:nvSpPr>
          <p:cNvPr id="24" name="Rectangle 23"/>
          <p:cNvSpPr/>
          <p:nvPr/>
        </p:nvSpPr>
        <p:spPr>
          <a:xfrm>
            <a:off x="2663393" y="1364764"/>
            <a:ext cx="372443" cy="465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6272753" y="1358683"/>
            <a:ext cx="1058118" cy="46555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674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3310791"/>
            <a:ext cx="987534" cy="329178"/>
          </a:xfrm>
          <a:prstGeom prst="rect">
            <a:avLst/>
          </a:prstGeom>
        </p:spPr>
      </p:pic>
      <p:sp>
        <p:nvSpPr>
          <p:cNvPr id="2" name="Title 1"/>
          <p:cNvSpPr>
            <a:spLocks noGrp="1"/>
          </p:cNvSpPr>
          <p:nvPr>
            <p:ph type="title"/>
          </p:nvPr>
        </p:nvSpPr>
        <p:spPr/>
        <p:txBody>
          <a:bodyPr/>
          <a:lstStyle/>
          <a:p>
            <a:r>
              <a:rPr lang="en-US" dirty="0"/>
              <a:t>Next-event estimation</a:t>
            </a:r>
          </a:p>
        </p:txBody>
      </p:sp>
      <p:sp>
        <p:nvSpPr>
          <p:cNvPr id="4" name="Slide Number Placeholder 3"/>
          <p:cNvSpPr>
            <a:spLocks noGrp="1"/>
          </p:cNvSpPr>
          <p:nvPr>
            <p:ph type="sldNum" sz="quarter" idx="12"/>
          </p:nvPr>
        </p:nvSpPr>
        <p:spPr/>
        <p:txBody>
          <a:bodyPr/>
          <a:lstStyle/>
          <a:p>
            <a:fld id="{6DE19C19-9F51-4782-9B80-16E4D831EAA6}" type="slidenum">
              <a:rPr lang="cs-CZ" smtClean="0"/>
              <a:t>107</a:t>
            </a:fld>
            <a:endParaRPr lang="cs-CZ"/>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343" y="2205160"/>
            <a:ext cx="215414" cy="376292"/>
          </a:xfrm>
          <a:prstGeom prst="rect">
            <a:avLst/>
          </a:prstGeom>
        </p:spPr>
      </p:pic>
      <p:pic>
        <p:nvPicPr>
          <p:cNvPr id="6" name="Picture 6" descr="C:\Users\Jirka\projects\import\presentations\main\images\sun.png"/>
          <p:cNvPicPr>
            <a:picLocks noChangeAspect="1" noChangeArrowheads="1"/>
          </p:cNvPicPr>
          <p:nvPr/>
        </p:nvPicPr>
        <p:blipFill>
          <a:blip r:embed="rId5"/>
          <a:srcRect/>
          <a:stretch>
            <a:fillRect/>
          </a:stretch>
        </p:blipFill>
        <p:spPr bwMode="auto">
          <a:xfrm>
            <a:off x="6711657" y="1770057"/>
            <a:ext cx="643952" cy="608063"/>
          </a:xfrm>
          <a:prstGeom prst="rect">
            <a:avLst/>
          </a:prstGeom>
          <a:noFill/>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3307166"/>
            <a:ext cx="987534" cy="32917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2209906"/>
            <a:ext cx="987534" cy="329178"/>
          </a:xfrm>
          <a:prstGeom prst="rect">
            <a:avLst/>
          </a:prstGeom>
        </p:spPr>
      </p:pic>
      <p:cxnSp>
        <p:nvCxnSpPr>
          <p:cNvPr id="10" name="Straight Connector 9"/>
          <p:cNvCxnSpPr>
            <a:stCxn id="7" idx="0"/>
            <a:endCxn id="9" idx="0"/>
          </p:cNvCxnSpPr>
          <p:nvPr/>
        </p:nvCxnSpPr>
        <p:spPr>
          <a:xfrm flipV="1">
            <a:off x="3419877" y="2539084"/>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9" idx="0"/>
          </p:cNvCxnSpPr>
          <p:nvPr/>
        </p:nvCxnSpPr>
        <p:spPr>
          <a:xfrm>
            <a:off x="4572000" y="2539084"/>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4519156" y="2488259"/>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6"/>
          <a:srcRect/>
          <a:stretch>
            <a:fillRect/>
          </a:stretch>
        </p:blipFill>
        <p:spPr bwMode="auto">
          <a:xfrm flipH="1">
            <a:off x="1444809" y="1949870"/>
            <a:ext cx="699838" cy="52007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9720" y="3590762"/>
            <a:ext cx="223666" cy="242837"/>
          </a:xfrm>
          <a:prstGeom prst="rect">
            <a:avLst/>
          </a:prstGeom>
        </p:spPr>
      </p:pic>
      <p:cxnSp>
        <p:nvCxnSpPr>
          <p:cNvPr id="18" name="Straight Connector 17"/>
          <p:cNvCxnSpPr/>
          <p:nvPr/>
        </p:nvCxnSpPr>
        <p:spPr>
          <a:xfrm>
            <a:off x="2706658" y="2481602"/>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9622" y="1939216"/>
            <a:ext cx="826214" cy="1623661"/>
          </a:xfrm>
          <a:prstGeom prst="rect">
            <a:avLst/>
          </a:prstGeom>
        </p:spPr>
      </p:pic>
      <p:sp>
        <p:nvSpPr>
          <p:cNvPr id="20" name="Oval 19"/>
          <p:cNvSpPr/>
          <p:nvPr/>
        </p:nvSpPr>
        <p:spPr>
          <a:xfrm>
            <a:off x="3367033" y="3246632"/>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13" idx="0"/>
          </p:cNvCxnSpPr>
          <p:nvPr/>
        </p:nvCxnSpPr>
        <p:spPr>
          <a:xfrm flipH="1" flipV="1">
            <a:off x="5561553" y="2488259"/>
            <a:ext cx="52844" cy="7503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3" idx="7"/>
          </p:cNvCxnSpPr>
          <p:nvPr/>
        </p:nvCxnSpPr>
        <p:spPr>
          <a:xfrm flipV="1">
            <a:off x="5651763" y="2488259"/>
            <a:ext cx="127223" cy="765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3" idx="1"/>
          </p:cNvCxnSpPr>
          <p:nvPr/>
        </p:nvCxnSpPr>
        <p:spPr>
          <a:xfrm flipH="1" flipV="1">
            <a:off x="5358765" y="2593947"/>
            <a:ext cx="218266" cy="6601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13" idx="3"/>
          </p:cNvCxnSpPr>
          <p:nvPr/>
        </p:nvCxnSpPr>
        <p:spPr>
          <a:xfrm flipV="1">
            <a:off x="5577031" y="2297435"/>
            <a:ext cx="1352059" cy="103135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3" idx="7"/>
          </p:cNvCxnSpPr>
          <p:nvPr/>
        </p:nvCxnSpPr>
        <p:spPr>
          <a:xfrm flipV="1">
            <a:off x="5651763" y="2227719"/>
            <a:ext cx="1152123" cy="102633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3" idx="3"/>
            <a:endCxn id="6" idx="1"/>
          </p:cNvCxnSpPr>
          <p:nvPr/>
        </p:nvCxnSpPr>
        <p:spPr>
          <a:xfrm flipV="1">
            <a:off x="5577031" y="2074089"/>
            <a:ext cx="1134626" cy="125470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5561553" y="3238579"/>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462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p:cNvSpPr txBox="1"/>
          <p:nvPr/>
        </p:nvSpPr>
        <p:spPr>
          <a:xfrm>
            <a:off x="347549" y="212641"/>
            <a:ext cx="1760418" cy="461665"/>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Reference </a:t>
            </a:r>
          </a:p>
        </p:txBody>
      </p:sp>
    </p:spTree>
    <p:extLst>
      <p:ext uri="{BB962C8B-B14F-4D97-AF65-F5344CB8AC3E}">
        <p14:creationId xmlns:p14="http://schemas.microsoft.com/office/powerpoint/2010/main" val="399986302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47549" y="212641"/>
            <a:ext cx="3550972" cy="461665"/>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tracing - baseline </a:t>
            </a:r>
          </a:p>
        </p:txBody>
      </p:sp>
    </p:spTree>
    <p:extLst>
      <p:ext uri="{BB962C8B-B14F-4D97-AF65-F5344CB8AC3E}">
        <p14:creationId xmlns:p14="http://schemas.microsoft.com/office/powerpoint/2010/main" val="4177302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grayscl/>
            <a:extLst>
              <a:ext uri="{28A0092B-C50C-407E-A947-70E740481C1C}">
                <a14:useLocalDpi xmlns:a14="http://schemas.microsoft.com/office/drawing/2010/main" val="0"/>
              </a:ext>
            </a:extLst>
          </a:blip>
          <a:srcRect l="34133"/>
          <a:stretch/>
        </p:blipFill>
        <p:spPr>
          <a:xfrm>
            <a:off x="0" y="0"/>
            <a:ext cx="4517136" cy="5143500"/>
          </a:xfrm>
          <a:prstGeom prst="rect">
            <a:avLst/>
          </a:prstGeom>
        </p:spPr>
      </p:pic>
      <p:pic>
        <p:nvPicPr>
          <p:cNvPr id="3" name="Picture 2"/>
          <p:cNvPicPr>
            <a:picLocks noChangeAspect="1"/>
          </p:cNvPicPr>
          <p:nvPr/>
        </p:nvPicPr>
        <p:blipFill rotWithShape="1">
          <a:blip r:embed="rId4">
            <a:grayscl/>
            <a:extLst>
              <a:ext uri="{28A0092B-C50C-407E-A947-70E740481C1C}">
                <a14:useLocalDpi xmlns:a14="http://schemas.microsoft.com/office/drawing/2010/main" val="0"/>
              </a:ext>
            </a:extLst>
          </a:blip>
          <a:srcRect l="34133"/>
          <a:stretch/>
        </p:blipFill>
        <p:spPr>
          <a:xfrm>
            <a:off x="4626863" y="0"/>
            <a:ext cx="4517136" cy="5143500"/>
          </a:xfrm>
          <a:prstGeom prst="rect">
            <a:avLst/>
          </a:prstGeom>
        </p:spPr>
      </p:pic>
      <p:sp>
        <p:nvSpPr>
          <p:cNvPr id="9" name="TextBox 8"/>
          <p:cNvSpPr txBox="1"/>
          <p:nvPr/>
        </p:nvSpPr>
        <p:spPr>
          <a:xfrm>
            <a:off x="182876" y="183188"/>
            <a:ext cx="3983783" cy="646331"/>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 path guiding</a:t>
            </a:r>
            <a:r>
              <a:rPr lang="en-US" sz="16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(1h)</a:t>
            </a:r>
          </a:p>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Vorba</a:t>
            </a:r>
            <a:r>
              <a:rPr lang="en-US" sz="1600" dirty="0">
                <a:solidFill>
                  <a:schemeClr val="bg1"/>
                </a:solidFill>
                <a:latin typeface="Arial" panose="020B0604020202020204" pitchFamily="34" charset="0"/>
                <a:cs typeface="Arial" panose="020B0604020202020204" pitchFamily="34" charset="0"/>
              </a:rPr>
              <a:t> et al. 14]</a:t>
            </a:r>
            <a:endParaRPr lang="en-US" sz="2000" dirty="0">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4806186" y="183188"/>
            <a:ext cx="3923125" cy="707886"/>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Our ADRRS + path guiding   (1h)</a:t>
            </a:r>
          </a:p>
          <a:p>
            <a:r>
              <a:rPr lang="en-US" sz="2000" dirty="0">
                <a:solidFill>
                  <a:schemeClr val="bg1"/>
                </a:solidFill>
                <a:latin typeface="Arial" panose="020B0604020202020204" pitchFamily="34" charset="0"/>
                <a:cs typeface="Arial" panose="020B0604020202020204" pitchFamily="34" charset="0"/>
              </a:rPr>
              <a:t>in path tracing</a:t>
            </a:r>
          </a:p>
        </p:txBody>
      </p:sp>
      <p:sp>
        <p:nvSpPr>
          <p:cNvPr id="11" name="Rectangle 10"/>
          <p:cNvSpPr/>
          <p:nvPr/>
        </p:nvSpPr>
        <p:spPr>
          <a:xfrm>
            <a:off x="2256445" y="2516887"/>
            <a:ext cx="2260691" cy="10972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864938" y="2516886"/>
            <a:ext cx="2260691" cy="10972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6100"/>
                    </a14:imgEffect>
                    <a14:imgEffect>
                      <a14:saturation sat="99000"/>
                    </a14:imgEffect>
                    <a14:imgEffect>
                      <a14:brightnessContrast bright="14000"/>
                    </a14:imgEffect>
                  </a14:imgLayer>
                </a14:imgProps>
              </a:ext>
              <a:ext uri="{28A0092B-C50C-407E-A947-70E740481C1C}">
                <a14:useLocalDpi xmlns:a14="http://schemas.microsoft.com/office/drawing/2010/main" val="0"/>
              </a:ext>
            </a:extLst>
          </a:blip>
          <a:srcRect l="66599" t="46978" r="36" b="30669"/>
          <a:stretch/>
        </p:blipFill>
        <p:spPr>
          <a:xfrm>
            <a:off x="182880" y="2888416"/>
            <a:ext cx="4169588" cy="2095064"/>
          </a:xfrm>
          <a:prstGeom prst="rect">
            <a:avLst/>
          </a:prstGeom>
          <a:ln w="28575">
            <a:solidFill>
              <a:srgbClr val="00B050"/>
            </a:solidFill>
          </a:ln>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val="0"/>
              </a:ext>
            </a:extLst>
          </a:blip>
          <a:srcRect l="66599" t="46977" r="31" b="30667"/>
          <a:stretch/>
        </p:blipFill>
        <p:spPr>
          <a:xfrm>
            <a:off x="4791452" y="2888416"/>
            <a:ext cx="4169588" cy="2095064"/>
          </a:xfrm>
          <a:prstGeom prst="rect">
            <a:avLst/>
          </a:prstGeom>
          <a:ln w="28575">
            <a:solidFill>
              <a:srgbClr val="00B050"/>
            </a:solidFill>
          </a:ln>
        </p:spPr>
      </p:pic>
    </p:spTree>
    <p:extLst>
      <p:ext uri="{BB962C8B-B14F-4D97-AF65-F5344CB8AC3E}">
        <p14:creationId xmlns:p14="http://schemas.microsoft.com/office/powerpoint/2010/main" val="178276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47549" y="212641"/>
            <a:ext cx="3319948" cy="461665"/>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tracing - ADRRS</a:t>
            </a:r>
          </a:p>
        </p:txBody>
      </p:sp>
    </p:spTree>
    <p:extLst>
      <p:ext uri="{BB962C8B-B14F-4D97-AF65-F5344CB8AC3E}">
        <p14:creationId xmlns:p14="http://schemas.microsoft.com/office/powerpoint/2010/main" val="19843671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47549" y="212641"/>
            <a:ext cx="4145687" cy="461665"/>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tracing – path guiding</a:t>
            </a:r>
          </a:p>
        </p:txBody>
      </p:sp>
    </p:spTree>
    <p:extLst>
      <p:ext uri="{BB962C8B-B14F-4D97-AF65-F5344CB8AC3E}">
        <p14:creationId xmlns:p14="http://schemas.microsoft.com/office/powerpoint/2010/main" val="24463660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347549" y="212641"/>
            <a:ext cx="5580182" cy="461665"/>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tracing – ADRRS + path guiding</a:t>
            </a:r>
          </a:p>
        </p:txBody>
      </p:sp>
    </p:spTree>
    <p:extLst>
      <p:ext uri="{BB962C8B-B14F-4D97-AF65-F5344CB8AC3E}">
        <p14:creationId xmlns:p14="http://schemas.microsoft.com/office/powerpoint/2010/main" val="2166399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2184"/>
            <a:ext cx="8229600" cy="857250"/>
          </a:xfrm>
        </p:spPr>
        <p:txBody>
          <a:bodyPr/>
          <a:lstStyle/>
          <a:p>
            <a:r>
              <a:rPr lang="en-US" dirty="0"/>
              <a:t>Previous work</a:t>
            </a:r>
          </a:p>
        </p:txBody>
      </p:sp>
      <p:sp>
        <p:nvSpPr>
          <p:cNvPr id="4" name="Slide Number Placeholder 3"/>
          <p:cNvSpPr>
            <a:spLocks noGrp="1"/>
          </p:cNvSpPr>
          <p:nvPr>
            <p:ph type="sldNum" sz="quarter" idx="12"/>
          </p:nvPr>
        </p:nvSpPr>
        <p:spPr/>
        <p:txBody>
          <a:bodyPr/>
          <a:lstStyle/>
          <a:p>
            <a:fld id="{6DE19C19-9F51-4782-9B80-16E4D831EAA6}" type="slidenum">
              <a:rPr lang="cs-CZ" smtClean="0"/>
              <a:t>12</a:t>
            </a:fld>
            <a:endParaRPr lang="cs-CZ"/>
          </a:p>
        </p:txBody>
      </p:sp>
    </p:spTree>
    <p:extLst>
      <p:ext uri="{BB962C8B-B14F-4D97-AF65-F5344CB8AC3E}">
        <p14:creationId xmlns:p14="http://schemas.microsoft.com/office/powerpoint/2010/main" val="142898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idx="1"/>
          </p:nvPr>
        </p:nvSpPr>
        <p:spPr/>
        <p:txBody>
          <a:bodyPr/>
          <a:lstStyle/>
          <a:p>
            <a:r>
              <a:rPr lang="en-US" dirty="0"/>
              <a:t>Russian roulette </a:t>
            </a:r>
            <a:r>
              <a:rPr lang="en-US" sz="2400" i="1" dirty="0"/>
              <a:t>[</a:t>
            </a:r>
            <a:r>
              <a:rPr lang="en-US" sz="2400" i="1" dirty="0" err="1"/>
              <a:t>Arvo</a:t>
            </a:r>
            <a:r>
              <a:rPr lang="en-US" sz="2400" i="1" dirty="0"/>
              <a:t> &amp; Kirk 1990]</a:t>
            </a:r>
          </a:p>
          <a:p>
            <a:r>
              <a:rPr lang="en-US" dirty="0">
                <a:solidFill>
                  <a:schemeClr val="bg1">
                    <a:lumMod val="75000"/>
                  </a:schemeClr>
                </a:solidFill>
              </a:rPr>
              <a:t>Splitting               </a:t>
            </a:r>
            <a:r>
              <a:rPr lang="en-US" sz="2400" i="1" dirty="0">
                <a:solidFill>
                  <a:schemeClr val="bg1">
                    <a:lumMod val="75000"/>
                  </a:schemeClr>
                </a:solidFill>
              </a:rPr>
              <a:t>[Cook et al. 1984]</a:t>
            </a:r>
          </a:p>
          <a:p>
            <a:endParaRPr lang="en-US" dirty="0">
              <a:solidFill>
                <a:schemeClr val="bg1">
                  <a:lumMod val="75000"/>
                </a:schemeClr>
              </a:solidFill>
            </a:endParaRPr>
          </a:p>
          <a:p>
            <a:endParaRPr lang="en-US" dirty="0"/>
          </a:p>
          <a:p>
            <a:endParaRPr lang="en-US" dirty="0"/>
          </a:p>
        </p:txBody>
      </p:sp>
      <p:sp>
        <p:nvSpPr>
          <p:cNvPr id="4" name="Slide Number Placeholder 3"/>
          <p:cNvSpPr>
            <a:spLocks noGrp="1"/>
          </p:cNvSpPr>
          <p:nvPr>
            <p:ph type="sldNum" sz="quarter" idx="12"/>
          </p:nvPr>
        </p:nvSpPr>
        <p:spPr/>
        <p:txBody>
          <a:bodyPr/>
          <a:lstStyle/>
          <a:p>
            <a:fld id="{6DE19C19-9F51-4782-9B80-16E4D831EAA6}" type="slidenum">
              <a:rPr lang="cs-CZ" smtClean="0"/>
              <a:t>13</a:t>
            </a:fld>
            <a:endParaRPr lang="cs-CZ"/>
          </a:p>
        </p:txBody>
      </p:sp>
    </p:spTree>
    <p:extLst>
      <p:ext uri="{BB962C8B-B14F-4D97-AF65-F5344CB8AC3E}">
        <p14:creationId xmlns:p14="http://schemas.microsoft.com/office/powerpoint/2010/main" val="373032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roulette</a:t>
            </a:r>
          </a:p>
        </p:txBody>
      </p:sp>
      <p:sp>
        <p:nvSpPr>
          <p:cNvPr id="4" name="Slide Number Placeholder 3"/>
          <p:cNvSpPr>
            <a:spLocks noGrp="1"/>
          </p:cNvSpPr>
          <p:nvPr>
            <p:ph type="sldNum" sz="quarter" idx="12"/>
          </p:nvPr>
        </p:nvSpPr>
        <p:spPr/>
        <p:txBody>
          <a:bodyPr/>
          <a:lstStyle/>
          <a:p>
            <a:fld id="{6DE19C19-9F51-4782-9B80-16E4D831EAA6}" type="slidenum">
              <a:rPr lang="cs-CZ" smtClean="0"/>
              <a:t>14</a:t>
            </a:fld>
            <a:endParaRPr lang="cs-CZ"/>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955791"/>
            <a:ext cx="987534" cy="329178"/>
          </a:xfrm>
          <a:prstGeom prst="rect">
            <a:avLst/>
          </a:prstGeom>
        </p:spPr>
      </p:pic>
      <p:cxnSp>
        <p:nvCxnSpPr>
          <p:cNvPr id="15" name="Straight Connector 14"/>
          <p:cNvCxnSpPr>
            <a:endCxn id="11" idx="0"/>
          </p:cNvCxnSpPr>
          <p:nvPr/>
        </p:nvCxnSpPr>
        <p:spPr>
          <a:xfrm>
            <a:off x="2706658" y="2130227"/>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p:cNvCxnSpPr>
          <p:nvPr/>
        </p:nvCxnSpPr>
        <p:spPr>
          <a:xfrm flipV="1">
            <a:off x="3419877" y="2246197"/>
            <a:ext cx="548630" cy="709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67033" y="2895257"/>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8843" y="3994469"/>
            <a:ext cx="262067" cy="343750"/>
          </a:xfrm>
          <a:prstGeom prst="rect">
            <a:avLst/>
          </a:prstGeom>
        </p:spPr>
      </p:pic>
    </p:spTree>
    <p:extLst>
      <p:ext uri="{BB962C8B-B14F-4D97-AF65-F5344CB8AC3E}">
        <p14:creationId xmlns:p14="http://schemas.microsoft.com/office/powerpoint/2010/main" val="114895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roulette</a:t>
            </a:r>
          </a:p>
        </p:txBody>
      </p:sp>
      <p:sp>
        <p:nvSpPr>
          <p:cNvPr id="4" name="Slide Number Placeholder 3"/>
          <p:cNvSpPr>
            <a:spLocks noGrp="1"/>
          </p:cNvSpPr>
          <p:nvPr>
            <p:ph type="sldNum" sz="quarter" idx="12"/>
          </p:nvPr>
        </p:nvSpPr>
        <p:spPr/>
        <p:txBody>
          <a:bodyPr/>
          <a:lstStyle/>
          <a:p>
            <a:fld id="{6DE19C19-9F51-4782-9B80-16E4D831EAA6}" type="slidenum">
              <a:rPr lang="cs-CZ" smtClean="0"/>
              <a:t>15</a:t>
            </a:fld>
            <a:endParaRPr lang="cs-CZ"/>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955791"/>
            <a:ext cx="987534" cy="329178"/>
          </a:xfrm>
          <a:prstGeom prst="rect">
            <a:avLst/>
          </a:prstGeom>
        </p:spPr>
      </p:pic>
      <p:cxnSp>
        <p:nvCxnSpPr>
          <p:cNvPr id="15" name="Straight Connector 14"/>
          <p:cNvCxnSpPr>
            <a:endCxn id="11" idx="0"/>
          </p:cNvCxnSpPr>
          <p:nvPr/>
        </p:nvCxnSpPr>
        <p:spPr>
          <a:xfrm>
            <a:off x="2706658" y="2130227"/>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p:cNvCxnSpPr>
          <p:nvPr/>
        </p:nvCxnSpPr>
        <p:spPr>
          <a:xfrm flipV="1">
            <a:off x="3419877" y="2246197"/>
            <a:ext cx="548630" cy="7095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67033" y="2895257"/>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572000" y="1419627"/>
            <a:ext cx="0" cy="30174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4671" y="2955791"/>
            <a:ext cx="987534" cy="329178"/>
          </a:xfrm>
          <a:prstGeom prst="rect">
            <a:avLst/>
          </a:prstGeom>
        </p:spPr>
      </p:pic>
      <p:cxnSp>
        <p:nvCxnSpPr>
          <p:cNvPr id="20" name="Straight Connector 19"/>
          <p:cNvCxnSpPr>
            <a:endCxn id="18" idx="0"/>
          </p:cNvCxnSpPr>
          <p:nvPr/>
        </p:nvCxnSpPr>
        <p:spPr>
          <a:xfrm>
            <a:off x="5285219" y="2130227"/>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5945594" y="2895257"/>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rot="20690163">
            <a:off x="5876966" y="2824659"/>
            <a:ext cx="246884" cy="246884"/>
            <a:chOff x="8083232" y="1255038"/>
            <a:chExt cx="164589" cy="164589"/>
          </a:xfrm>
        </p:grpSpPr>
        <p:cxnSp>
          <p:nvCxnSpPr>
            <p:cNvPr id="8" name="Straight Connector 7"/>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8843" y="3994469"/>
            <a:ext cx="262067" cy="343750"/>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8199" y="3990830"/>
            <a:ext cx="939359" cy="439048"/>
          </a:xfrm>
          <a:prstGeom prst="rect">
            <a:avLst/>
          </a:prstGeom>
        </p:spPr>
      </p:pic>
    </p:spTree>
    <p:extLst>
      <p:ext uri="{BB962C8B-B14F-4D97-AF65-F5344CB8AC3E}">
        <p14:creationId xmlns:p14="http://schemas.microsoft.com/office/powerpoint/2010/main" val="81793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roulette</a:t>
            </a:r>
          </a:p>
        </p:txBody>
      </p:sp>
      <p:sp>
        <p:nvSpPr>
          <p:cNvPr id="4" name="Slide Number Placeholder 3"/>
          <p:cNvSpPr>
            <a:spLocks noGrp="1"/>
          </p:cNvSpPr>
          <p:nvPr>
            <p:ph type="sldNum" sz="quarter" idx="12"/>
          </p:nvPr>
        </p:nvSpPr>
        <p:spPr/>
        <p:txBody>
          <a:bodyPr/>
          <a:lstStyle/>
          <a:p>
            <a:fld id="{6DE19C19-9F51-4782-9B80-16E4D831EAA6}" type="slidenum">
              <a:rPr lang="cs-CZ" smtClean="0"/>
              <a:t>16</a:t>
            </a:fld>
            <a:endParaRPr lang="cs-CZ"/>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5" name="Straight Connector 14"/>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13"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7495" y="1958538"/>
            <a:ext cx="317141" cy="22352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7971" y="2815643"/>
            <a:ext cx="309499" cy="223527"/>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1676" y="1210829"/>
            <a:ext cx="334335" cy="219706"/>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9657" y="3651870"/>
            <a:ext cx="3592925" cy="644470"/>
          </a:xfrm>
          <a:prstGeom prst="rect">
            <a:avLst/>
          </a:prstGeom>
        </p:spPr>
      </p:pic>
      <p:sp>
        <p:nvSpPr>
          <p:cNvPr id="3" name="Rectangle 2"/>
          <p:cNvSpPr/>
          <p:nvPr/>
        </p:nvSpPr>
        <p:spPr>
          <a:xfrm>
            <a:off x="4649523" y="3475452"/>
            <a:ext cx="3270849" cy="8964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908738" y="3435846"/>
            <a:ext cx="2463042"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409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roulette</a:t>
            </a:r>
          </a:p>
        </p:txBody>
      </p:sp>
      <p:sp>
        <p:nvSpPr>
          <p:cNvPr id="4" name="Slide Number Placeholder 3"/>
          <p:cNvSpPr>
            <a:spLocks noGrp="1"/>
          </p:cNvSpPr>
          <p:nvPr>
            <p:ph type="sldNum" sz="quarter" idx="12"/>
          </p:nvPr>
        </p:nvSpPr>
        <p:spPr/>
        <p:txBody>
          <a:bodyPr/>
          <a:lstStyle/>
          <a:p>
            <a:fld id="{6DE19C19-9F51-4782-9B80-16E4D831EAA6}" type="slidenum">
              <a:rPr lang="cs-CZ" smtClean="0"/>
              <a:t>17</a:t>
            </a:fld>
            <a:endParaRPr lang="cs-CZ"/>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5" name="Straight Connector 14"/>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13"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3615866"/>
            <a:ext cx="5195807" cy="74749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7495" y="1958538"/>
            <a:ext cx="317141" cy="22352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7971" y="2815643"/>
            <a:ext cx="309499" cy="22352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676" y="1210829"/>
            <a:ext cx="334335" cy="219706"/>
          </a:xfrm>
          <a:prstGeom prst="rect">
            <a:avLst/>
          </a:prstGeom>
        </p:spPr>
      </p:pic>
    </p:spTree>
    <p:extLst>
      <p:ext uri="{BB962C8B-B14F-4D97-AF65-F5344CB8AC3E}">
        <p14:creationId xmlns:p14="http://schemas.microsoft.com/office/powerpoint/2010/main" val="381926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roulette</a:t>
            </a:r>
          </a:p>
        </p:txBody>
      </p:sp>
      <p:sp>
        <p:nvSpPr>
          <p:cNvPr id="4" name="Slide Number Placeholder 3"/>
          <p:cNvSpPr>
            <a:spLocks noGrp="1"/>
          </p:cNvSpPr>
          <p:nvPr>
            <p:ph type="sldNum" sz="quarter" idx="12"/>
          </p:nvPr>
        </p:nvSpPr>
        <p:spPr/>
        <p:txBody>
          <a:bodyPr/>
          <a:lstStyle/>
          <a:p>
            <a:fld id="{6DE19C19-9F51-4782-9B80-16E4D831EAA6}" type="slidenum">
              <a:rPr lang="cs-CZ" smtClean="0"/>
              <a:t>18</a:t>
            </a:fld>
            <a:endParaRPr lang="cs-CZ"/>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5" name="Straight Connector 14"/>
          <p:cNvCxnSpPr/>
          <p:nvPr/>
        </p:nvCxnSpPr>
        <p:spPr>
          <a:xfrm>
            <a:off x="2706658" y="1742561"/>
            <a:ext cx="713219" cy="825564"/>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13" idx="0"/>
          </p:cNvCxnSpPr>
          <p:nvPr/>
        </p:nvCxnSpPr>
        <p:spPr>
          <a:xfrm flipV="1">
            <a:off x="3419877" y="1800043"/>
            <a:ext cx="1152123" cy="768082"/>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0"/>
          </p:cNvCxnSpPr>
          <p:nvPr/>
        </p:nvCxnSpPr>
        <p:spPr>
          <a:xfrm>
            <a:off x="4572000" y="1800043"/>
            <a:ext cx="1042397" cy="771707"/>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sp>
        <p:nvSpPr>
          <p:cNvPr id="7" name="Rectangle 6"/>
          <p:cNvSpPr/>
          <p:nvPr/>
        </p:nvSpPr>
        <p:spPr>
          <a:xfrm>
            <a:off x="6053301" y="4122623"/>
            <a:ext cx="1899366" cy="369332"/>
          </a:xfrm>
          <a:prstGeom prst="rect">
            <a:avLst/>
          </a:prstGeom>
        </p:spPr>
        <p:txBody>
          <a:bodyPr wrap="none">
            <a:spAutoFit/>
          </a:bodyPr>
          <a:lstStyle/>
          <a:p>
            <a:r>
              <a:rPr lang="en-US" i="1" dirty="0"/>
              <a:t>[</a:t>
            </a:r>
            <a:r>
              <a:rPr lang="en-US" i="1" dirty="0" err="1"/>
              <a:t>Arvo</a:t>
            </a:r>
            <a:r>
              <a:rPr lang="en-US" i="1" dirty="0"/>
              <a:t> &amp; Kirk 1990]</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1880" y="3374136"/>
            <a:ext cx="2091162" cy="624999"/>
          </a:xfrm>
          <a:prstGeom prst="rect">
            <a:avLst/>
          </a:prstGeom>
        </p:spPr>
      </p:pic>
      <p:sp>
        <p:nvSpPr>
          <p:cNvPr id="8" name="Oval 7"/>
          <p:cNvSpPr/>
          <p:nvPr/>
        </p:nvSpPr>
        <p:spPr>
          <a:xfrm>
            <a:off x="4682942" y="3339832"/>
            <a:ext cx="329178" cy="274315"/>
          </a:xfrm>
          <a:prstGeom prst="ellipse">
            <a:avLst/>
          </a:prstGeom>
          <a:solidFill>
            <a:schemeClr val="bg1">
              <a:alpha val="1000"/>
            </a:scheme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3098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roulette</a:t>
            </a:r>
          </a:p>
        </p:txBody>
      </p:sp>
      <p:sp>
        <p:nvSpPr>
          <p:cNvPr id="4" name="Slide Number Placeholder 3"/>
          <p:cNvSpPr>
            <a:spLocks noGrp="1"/>
          </p:cNvSpPr>
          <p:nvPr>
            <p:ph type="sldNum" sz="quarter" idx="12"/>
          </p:nvPr>
        </p:nvSpPr>
        <p:spPr/>
        <p:txBody>
          <a:bodyPr/>
          <a:lstStyle/>
          <a:p>
            <a:fld id="{6DE19C19-9F51-4782-9B80-16E4D831EAA6}" type="slidenum">
              <a:rPr lang="cs-CZ" smtClean="0"/>
              <a:t>19</a:t>
            </a:fld>
            <a:endParaRPr lang="cs-CZ"/>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5" name="Straight Connector 14"/>
          <p:cNvCxnSpPr/>
          <p:nvPr/>
        </p:nvCxnSpPr>
        <p:spPr>
          <a:xfrm>
            <a:off x="2706658" y="1742561"/>
            <a:ext cx="713219" cy="82556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1" idx="0"/>
            <a:endCxn id="13" idx="0"/>
          </p:cNvCxnSpPr>
          <p:nvPr/>
        </p:nvCxnSpPr>
        <p:spPr>
          <a:xfrm flipV="1">
            <a:off x="3419877" y="1800043"/>
            <a:ext cx="1152123" cy="768082"/>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3" idx="0"/>
          </p:cNvCxnSpPr>
          <p:nvPr/>
        </p:nvCxnSpPr>
        <p:spPr>
          <a:xfrm>
            <a:off x="4572000" y="1800043"/>
            <a:ext cx="1042397" cy="771707"/>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5561553" y="2499538"/>
            <a:ext cx="105688" cy="105688"/>
          </a:xfrm>
          <a:prstGeom prst="ellipse">
            <a:avLst/>
          </a:prstGeom>
          <a:solidFill>
            <a:srgbClr val="00B050"/>
          </a:solidFill>
          <a:ln>
            <a:solidFill>
              <a:schemeClr val="tx1"/>
            </a:solidFill>
          </a:ln>
          <a:effectLst>
            <a:glow rad="1778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sp>
        <p:nvSpPr>
          <p:cNvPr id="7" name="Rectangle 6"/>
          <p:cNvSpPr/>
          <p:nvPr/>
        </p:nvSpPr>
        <p:spPr>
          <a:xfrm>
            <a:off x="6108164" y="4107914"/>
            <a:ext cx="1468672" cy="369332"/>
          </a:xfrm>
          <a:prstGeom prst="rect">
            <a:avLst/>
          </a:prstGeom>
        </p:spPr>
        <p:txBody>
          <a:bodyPr wrap="none">
            <a:spAutoFit/>
          </a:bodyPr>
          <a:lstStyle/>
          <a:p>
            <a:r>
              <a:rPr lang="en-US" i="1" dirty="0"/>
              <a:t>[Jensen 2001]</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908" y="3507854"/>
            <a:ext cx="1679534" cy="328185"/>
          </a:xfrm>
          <a:prstGeom prst="rect">
            <a:avLst/>
          </a:prstGeom>
        </p:spPr>
      </p:pic>
    </p:spTree>
    <p:extLst>
      <p:ext uri="{BB962C8B-B14F-4D97-AF65-F5344CB8AC3E}">
        <p14:creationId xmlns:p14="http://schemas.microsoft.com/office/powerpoint/2010/main" val="66753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474490"/>
            <a:ext cx="8229600" cy="857250"/>
          </a:xfrm>
        </p:spPr>
        <p:txBody>
          <a:bodyPr/>
          <a:lstStyle/>
          <a:p>
            <a:r>
              <a:rPr lang="en-US" dirty="0">
                <a:cs typeface="Arial" panose="020B0604020202020204" pitchFamily="34" charset="0"/>
              </a:rPr>
              <a:t>Motivation</a:t>
            </a:r>
            <a:endParaRPr lang="cs-CZ" dirty="0">
              <a:cs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work</a:t>
            </a:r>
          </a:p>
        </p:txBody>
      </p:sp>
      <p:sp>
        <p:nvSpPr>
          <p:cNvPr id="3" name="Content Placeholder 2"/>
          <p:cNvSpPr>
            <a:spLocks noGrp="1"/>
          </p:cNvSpPr>
          <p:nvPr>
            <p:ph idx="1"/>
          </p:nvPr>
        </p:nvSpPr>
        <p:spPr/>
        <p:txBody>
          <a:bodyPr/>
          <a:lstStyle/>
          <a:p>
            <a:r>
              <a:rPr lang="en-US" dirty="0"/>
              <a:t>Russian roulette  </a:t>
            </a:r>
            <a:r>
              <a:rPr lang="en-US" sz="2400" i="1" dirty="0"/>
              <a:t>[</a:t>
            </a:r>
            <a:r>
              <a:rPr lang="en-US" sz="2400" i="1" dirty="0" err="1"/>
              <a:t>Arvo</a:t>
            </a:r>
            <a:r>
              <a:rPr lang="en-US" sz="2400" i="1" dirty="0"/>
              <a:t> &amp; Kirk 1990]</a:t>
            </a:r>
          </a:p>
          <a:p>
            <a:r>
              <a:rPr lang="en-US" dirty="0"/>
              <a:t>Splitting 	               </a:t>
            </a:r>
            <a:r>
              <a:rPr lang="en-US" sz="2400" i="1" dirty="0"/>
              <a:t>[Cook et al. 1984]</a:t>
            </a:r>
          </a:p>
          <a:p>
            <a:endParaRPr lang="en-US" dirty="0"/>
          </a:p>
          <a:p>
            <a:endParaRPr lang="en-US" dirty="0"/>
          </a:p>
        </p:txBody>
      </p:sp>
      <p:sp>
        <p:nvSpPr>
          <p:cNvPr id="4" name="Slide Number Placeholder 3"/>
          <p:cNvSpPr>
            <a:spLocks noGrp="1"/>
          </p:cNvSpPr>
          <p:nvPr>
            <p:ph type="sldNum" sz="quarter" idx="12"/>
          </p:nvPr>
        </p:nvSpPr>
        <p:spPr/>
        <p:txBody>
          <a:bodyPr/>
          <a:lstStyle/>
          <a:p>
            <a:fld id="{6DE19C19-9F51-4782-9B80-16E4D831EAA6}" type="slidenum">
              <a:rPr lang="cs-CZ" smtClean="0"/>
              <a:t>20</a:t>
            </a:fld>
            <a:endParaRPr lang="cs-CZ"/>
          </a:p>
        </p:txBody>
      </p:sp>
    </p:spTree>
    <p:extLst>
      <p:ext uri="{BB962C8B-B14F-4D97-AF65-F5344CB8AC3E}">
        <p14:creationId xmlns:p14="http://schemas.microsoft.com/office/powerpoint/2010/main" val="251816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21</a:t>
            </a:fld>
            <a:endParaRPr lang="cs-CZ"/>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cxnSp>
        <p:nvCxnSpPr>
          <p:cNvPr id="27" name="Straight Connector 26"/>
          <p:cNvCxnSpPr>
            <a:stCxn id="6" idx="0"/>
            <a:endCxn id="17" idx="3"/>
          </p:cNvCxnSpPr>
          <p:nvPr/>
        </p:nvCxnSpPr>
        <p:spPr>
          <a:xfrm flipV="1">
            <a:off x="3419877" y="1839428"/>
            <a:ext cx="1493750" cy="728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7"/>
          </p:cNvCxnSpPr>
          <p:nvPr/>
        </p:nvCxnSpPr>
        <p:spPr>
          <a:xfrm flipV="1">
            <a:off x="3457243" y="1778488"/>
            <a:ext cx="765044" cy="7445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217924" y="1778488"/>
            <a:ext cx="313384"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3004" y="1778488"/>
            <a:ext cx="117429"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96444" y="1772817"/>
            <a:ext cx="121480" cy="69118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63474" y="1745180"/>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567637" y="1829313"/>
            <a:ext cx="325951"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72717" y="1829313"/>
            <a:ext cx="111382"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965114" y="1813831"/>
            <a:ext cx="347726" cy="23181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970194" y="1813831"/>
            <a:ext cx="49538" cy="52610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65114" y="1808160"/>
            <a:ext cx="198507" cy="35807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98149"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flipH="1">
            <a:off x="5616918" y="1895537"/>
            <a:ext cx="136845" cy="6040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14" idx="7"/>
          </p:cNvCxnSpPr>
          <p:nvPr/>
        </p:nvCxnSpPr>
        <p:spPr>
          <a:xfrm flipH="1">
            <a:off x="5651763" y="1883926"/>
            <a:ext cx="610560" cy="63109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4" idx="6"/>
          </p:cNvCxnSpPr>
          <p:nvPr/>
        </p:nvCxnSpPr>
        <p:spPr>
          <a:xfrm flipH="1">
            <a:off x="5667241" y="2297435"/>
            <a:ext cx="635152" cy="25494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53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22</a:t>
            </a:fld>
            <a:endParaRPr lang="cs-CZ"/>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cxnSp>
        <p:nvCxnSpPr>
          <p:cNvPr id="27" name="Straight Connector 26"/>
          <p:cNvCxnSpPr>
            <a:stCxn id="6" idx="0"/>
            <a:endCxn id="17" idx="3"/>
          </p:cNvCxnSpPr>
          <p:nvPr/>
        </p:nvCxnSpPr>
        <p:spPr>
          <a:xfrm flipV="1">
            <a:off x="3419877" y="1839428"/>
            <a:ext cx="1493750" cy="728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7"/>
          </p:cNvCxnSpPr>
          <p:nvPr/>
        </p:nvCxnSpPr>
        <p:spPr>
          <a:xfrm flipV="1">
            <a:off x="3457243" y="1778488"/>
            <a:ext cx="765044" cy="7445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217924" y="1778488"/>
            <a:ext cx="313384"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3004" y="1778488"/>
            <a:ext cx="117429"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96444" y="1772817"/>
            <a:ext cx="121480" cy="69118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63474" y="1745180"/>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567637" y="1829313"/>
            <a:ext cx="325951"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72717" y="1829313"/>
            <a:ext cx="111382"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965114" y="1813831"/>
            <a:ext cx="347726" cy="23181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970194" y="1813831"/>
            <a:ext cx="49538" cy="52610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65114" y="1808160"/>
            <a:ext cx="198507" cy="35807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98149"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flipH="1">
            <a:off x="5616918" y="1895537"/>
            <a:ext cx="136845" cy="6040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14" idx="7"/>
          </p:cNvCxnSpPr>
          <p:nvPr/>
        </p:nvCxnSpPr>
        <p:spPr>
          <a:xfrm flipH="1">
            <a:off x="5651763" y="1883926"/>
            <a:ext cx="610560" cy="63109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4" idx="6"/>
          </p:cNvCxnSpPr>
          <p:nvPr/>
        </p:nvCxnSpPr>
        <p:spPr>
          <a:xfrm flipH="1">
            <a:off x="5667241" y="2297435"/>
            <a:ext cx="635152" cy="25494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3624457"/>
            <a:ext cx="5195807" cy="747493"/>
          </a:xfrm>
          <a:prstGeom prst="rect">
            <a:avLst/>
          </a:prstGeom>
        </p:spPr>
      </p:pic>
      <p:sp>
        <p:nvSpPr>
          <p:cNvPr id="31" name="Oval 30"/>
          <p:cNvSpPr/>
          <p:nvPr/>
        </p:nvSpPr>
        <p:spPr>
          <a:xfrm>
            <a:off x="1943708" y="3831890"/>
            <a:ext cx="329178" cy="274315"/>
          </a:xfrm>
          <a:prstGeom prst="ellipse">
            <a:avLst/>
          </a:prstGeom>
          <a:solidFill>
            <a:schemeClr val="bg1">
              <a:alpha val="1000"/>
            </a:scheme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319972" y="4047914"/>
            <a:ext cx="302240" cy="3299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853936" y="4047914"/>
            <a:ext cx="302240" cy="329957"/>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7495" y="1311610"/>
            <a:ext cx="317141" cy="223527"/>
          </a:xfrm>
          <a:prstGeom prst="rect">
            <a:avLst/>
          </a:prstGeom>
        </p:spPr>
      </p:pic>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7971" y="2815643"/>
            <a:ext cx="309499" cy="223527"/>
          </a:xfrm>
          <a:prstGeom prst="rect">
            <a:avLst/>
          </a:prstGeom>
        </p:spPr>
      </p:pic>
    </p:spTree>
    <p:extLst>
      <p:ext uri="{BB962C8B-B14F-4D97-AF65-F5344CB8AC3E}">
        <p14:creationId xmlns:p14="http://schemas.microsoft.com/office/powerpoint/2010/main" val="298801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23</a:t>
            </a:fld>
            <a:endParaRPr lang="cs-CZ"/>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cxnSp>
        <p:nvCxnSpPr>
          <p:cNvPr id="27" name="Straight Connector 26"/>
          <p:cNvCxnSpPr>
            <a:stCxn id="6" idx="0"/>
            <a:endCxn id="17" idx="3"/>
          </p:cNvCxnSpPr>
          <p:nvPr/>
        </p:nvCxnSpPr>
        <p:spPr>
          <a:xfrm flipV="1">
            <a:off x="3419877" y="1839428"/>
            <a:ext cx="1493750" cy="72869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7"/>
          </p:cNvCxnSpPr>
          <p:nvPr/>
        </p:nvCxnSpPr>
        <p:spPr>
          <a:xfrm flipV="1">
            <a:off x="3457243" y="1778488"/>
            <a:ext cx="765044" cy="744581"/>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217924" y="1778488"/>
            <a:ext cx="313384" cy="723026"/>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3004" y="1778488"/>
            <a:ext cx="117429" cy="723026"/>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96444" y="1772817"/>
            <a:ext cx="121480" cy="691183"/>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63474" y="1745180"/>
            <a:ext cx="105688" cy="105688"/>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567637" y="1829313"/>
            <a:ext cx="325951" cy="634687"/>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72717" y="1829313"/>
            <a:ext cx="111382" cy="634687"/>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965114" y="1813831"/>
            <a:ext cx="347726" cy="231817"/>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970194" y="1813831"/>
            <a:ext cx="49538" cy="526102"/>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65114" y="1808160"/>
            <a:ext cx="198507" cy="358078"/>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4898149" y="1749218"/>
            <a:ext cx="105688" cy="105688"/>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flipH="1">
            <a:off x="5616918" y="1895537"/>
            <a:ext cx="136845" cy="604001"/>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14" idx="7"/>
          </p:cNvCxnSpPr>
          <p:nvPr/>
        </p:nvCxnSpPr>
        <p:spPr>
          <a:xfrm flipH="1">
            <a:off x="5651763" y="1883926"/>
            <a:ext cx="610560" cy="63109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4" idx="6"/>
          </p:cNvCxnSpPr>
          <p:nvPr/>
        </p:nvCxnSpPr>
        <p:spPr>
          <a:xfrm flipH="1">
            <a:off x="5667241" y="2297435"/>
            <a:ext cx="635152" cy="254947"/>
          </a:xfrm>
          <a:prstGeom prst="line">
            <a:avLst/>
          </a:prstGeom>
          <a:ln w="1905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944" y="3507854"/>
            <a:ext cx="1020829" cy="378923"/>
          </a:xfrm>
          <a:prstGeom prst="rect">
            <a:avLst/>
          </a:prstGeom>
        </p:spPr>
      </p:pic>
    </p:spTree>
    <p:extLst>
      <p:ext uri="{BB962C8B-B14F-4D97-AF65-F5344CB8AC3E}">
        <p14:creationId xmlns:p14="http://schemas.microsoft.com/office/powerpoint/2010/main" val="336721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24</a:t>
            </a:fld>
            <a:endParaRPr lang="cs-CZ"/>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cxnSp>
        <p:nvCxnSpPr>
          <p:cNvPr id="27" name="Straight Connector 26"/>
          <p:cNvCxnSpPr>
            <a:stCxn id="6" idx="0"/>
            <a:endCxn id="17" idx="3"/>
          </p:cNvCxnSpPr>
          <p:nvPr/>
        </p:nvCxnSpPr>
        <p:spPr>
          <a:xfrm flipV="1">
            <a:off x="3419877" y="1839428"/>
            <a:ext cx="1493750" cy="728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7"/>
          </p:cNvCxnSpPr>
          <p:nvPr/>
        </p:nvCxnSpPr>
        <p:spPr>
          <a:xfrm flipV="1">
            <a:off x="3457243" y="1778488"/>
            <a:ext cx="765044" cy="7445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217924" y="1778488"/>
            <a:ext cx="313384"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3004" y="1778488"/>
            <a:ext cx="117429"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96444" y="1772817"/>
            <a:ext cx="121480" cy="69118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63474" y="1745180"/>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567637" y="1829313"/>
            <a:ext cx="325951"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72717" y="1829313"/>
            <a:ext cx="111382"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965114" y="1813831"/>
            <a:ext cx="347726" cy="23181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970194" y="1813831"/>
            <a:ext cx="49538" cy="52610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65114" y="1808160"/>
            <a:ext cx="198507" cy="35807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98149"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flipH="1">
            <a:off x="5616918" y="1895537"/>
            <a:ext cx="136845" cy="6040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14" idx="7"/>
          </p:cNvCxnSpPr>
          <p:nvPr/>
        </p:nvCxnSpPr>
        <p:spPr>
          <a:xfrm flipH="1">
            <a:off x="5651763" y="1883926"/>
            <a:ext cx="610560" cy="63109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4" idx="6"/>
          </p:cNvCxnSpPr>
          <p:nvPr/>
        </p:nvCxnSpPr>
        <p:spPr>
          <a:xfrm flipH="1">
            <a:off x="5667241" y="2297435"/>
            <a:ext cx="635152" cy="25494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05656" y="3502152"/>
            <a:ext cx="983539" cy="380003"/>
          </a:xfrm>
          <a:prstGeom prst="rect">
            <a:avLst/>
          </a:prstGeom>
        </p:spPr>
      </p:pic>
    </p:spTree>
    <p:extLst>
      <p:ext uri="{BB962C8B-B14F-4D97-AF65-F5344CB8AC3E}">
        <p14:creationId xmlns:p14="http://schemas.microsoft.com/office/powerpoint/2010/main" val="421818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25</a:t>
            </a:fld>
            <a:endParaRPr lang="cs-CZ"/>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561553" y="2499538"/>
            <a:ext cx="105688" cy="105688"/>
          </a:xfrm>
          <a:prstGeom prst="ellipse">
            <a:avLst/>
          </a:prstGeom>
          <a:solidFill>
            <a:srgbClr val="00B050"/>
          </a:solidFill>
          <a:ln>
            <a:solidFill>
              <a:schemeClr val="tx1"/>
            </a:solidFill>
          </a:ln>
          <a:effectLst>
            <a:glow rad="1778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cxnSp>
        <p:nvCxnSpPr>
          <p:cNvPr id="27" name="Straight Connector 26"/>
          <p:cNvCxnSpPr>
            <a:stCxn id="6" idx="0"/>
            <a:endCxn id="17" idx="3"/>
          </p:cNvCxnSpPr>
          <p:nvPr/>
        </p:nvCxnSpPr>
        <p:spPr>
          <a:xfrm flipV="1">
            <a:off x="3419877" y="1839428"/>
            <a:ext cx="1493750" cy="728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7"/>
          </p:cNvCxnSpPr>
          <p:nvPr/>
        </p:nvCxnSpPr>
        <p:spPr>
          <a:xfrm flipV="1">
            <a:off x="3457243" y="1778488"/>
            <a:ext cx="765044" cy="7445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217924" y="1778488"/>
            <a:ext cx="313384"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3004" y="1778488"/>
            <a:ext cx="117429"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96444" y="1772817"/>
            <a:ext cx="121480" cy="69118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63474" y="1745180"/>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567637" y="1829313"/>
            <a:ext cx="325951"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72717" y="1829313"/>
            <a:ext cx="111382"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965114" y="1813831"/>
            <a:ext cx="347726" cy="23181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970194" y="1813831"/>
            <a:ext cx="49538" cy="52610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965114" y="1808160"/>
            <a:ext cx="198507" cy="35807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98149"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flipH="1">
            <a:off x="5616918" y="1895537"/>
            <a:ext cx="136845" cy="6040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14" idx="7"/>
          </p:cNvCxnSpPr>
          <p:nvPr/>
        </p:nvCxnSpPr>
        <p:spPr>
          <a:xfrm flipH="1">
            <a:off x="5651763" y="1883926"/>
            <a:ext cx="610560" cy="63109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4" idx="6"/>
          </p:cNvCxnSpPr>
          <p:nvPr/>
        </p:nvCxnSpPr>
        <p:spPr>
          <a:xfrm flipH="1">
            <a:off x="5667241" y="2297435"/>
            <a:ext cx="635152" cy="25494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751619" y="4162777"/>
            <a:ext cx="3099695" cy="369332"/>
          </a:xfrm>
          <a:prstGeom prst="rect">
            <a:avLst/>
          </a:prstGeom>
        </p:spPr>
        <p:txBody>
          <a:bodyPr wrap="none">
            <a:spAutoFit/>
          </a:bodyPr>
          <a:lstStyle/>
          <a:p>
            <a:r>
              <a:rPr lang="en-US" i="1" dirty="0"/>
              <a:t>[</a:t>
            </a:r>
            <a:r>
              <a:rPr lang="en-US" i="1" dirty="0" err="1"/>
              <a:t>Szirmay-Kalos</a:t>
            </a:r>
            <a:r>
              <a:rPr lang="en-US" i="1" dirty="0"/>
              <a:t> and </a:t>
            </a:r>
            <a:r>
              <a:rPr lang="en-US" i="1" dirty="0" err="1"/>
              <a:t>Antal</a:t>
            </a:r>
            <a:r>
              <a:rPr lang="en-US" i="1" dirty="0"/>
              <a:t> 2001]</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1244" y="3471850"/>
            <a:ext cx="4384774" cy="461415"/>
          </a:xfrm>
          <a:prstGeom prst="rect">
            <a:avLst/>
          </a:prstGeom>
        </p:spPr>
      </p:pic>
    </p:spTree>
    <p:extLst>
      <p:ext uri="{BB962C8B-B14F-4D97-AF65-F5344CB8AC3E}">
        <p14:creationId xmlns:p14="http://schemas.microsoft.com/office/powerpoint/2010/main" val="27273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Russian Roulette and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26</a:t>
            </a:fld>
            <a:endParaRPr lang="cs-CZ"/>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5561553" y="2499538"/>
            <a:ext cx="105688" cy="105688"/>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664261" y="1210829"/>
            <a:ext cx="699838" cy="520072"/>
          </a:xfrm>
          <a:prstGeom prst="rect">
            <a:avLst/>
          </a:prstGeom>
          <a:noFill/>
        </p:spPr>
      </p:pic>
      <p:cxnSp>
        <p:nvCxnSpPr>
          <p:cNvPr id="27" name="Straight Connector 26"/>
          <p:cNvCxnSpPr>
            <a:stCxn id="6" idx="0"/>
            <a:endCxn id="17" idx="3"/>
          </p:cNvCxnSpPr>
          <p:nvPr/>
        </p:nvCxnSpPr>
        <p:spPr>
          <a:xfrm flipV="1">
            <a:off x="3419877" y="1839428"/>
            <a:ext cx="1493750" cy="72869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7"/>
          </p:cNvCxnSpPr>
          <p:nvPr/>
        </p:nvCxnSpPr>
        <p:spPr>
          <a:xfrm flipV="1">
            <a:off x="3457243" y="1778488"/>
            <a:ext cx="765044" cy="74458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a:off x="4217924" y="1778488"/>
            <a:ext cx="313384"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23004" y="1778488"/>
            <a:ext cx="117429" cy="72302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4096444" y="1772817"/>
            <a:ext cx="121480" cy="69118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63474" y="1745180"/>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0" name="Straight Connector 89"/>
          <p:cNvCxnSpPr/>
          <p:nvPr/>
        </p:nvCxnSpPr>
        <p:spPr>
          <a:xfrm>
            <a:off x="4567637" y="1829313"/>
            <a:ext cx="325951"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4572717" y="1829313"/>
            <a:ext cx="111382" cy="63468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898149"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Straight Connector 101"/>
          <p:cNvCxnSpPr/>
          <p:nvPr/>
        </p:nvCxnSpPr>
        <p:spPr>
          <a:xfrm flipH="1">
            <a:off x="5616918" y="1895537"/>
            <a:ext cx="136845" cy="6040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a:endCxn id="14" idx="7"/>
          </p:cNvCxnSpPr>
          <p:nvPr/>
        </p:nvCxnSpPr>
        <p:spPr>
          <a:xfrm flipH="1">
            <a:off x="5651763" y="1883926"/>
            <a:ext cx="610560" cy="63109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a:endCxn id="14" idx="6"/>
          </p:cNvCxnSpPr>
          <p:nvPr/>
        </p:nvCxnSpPr>
        <p:spPr>
          <a:xfrm flipH="1">
            <a:off x="5667241" y="2297435"/>
            <a:ext cx="635152" cy="254947"/>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751619" y="4162777"/>
            <a:ext cx="3099695" cy="369332"/>
          </a:xfrm>
          <a:prstGeom prst="rect">
            <a:avLst/>
          </a:prstGeom>
        </p:spPr>
        <p:txBody>
          <a:bodyPr wrap="none">
            <a:spAutoFit/>
          </a:bodyPr>
          <a:lstStyle/>
          <a:p>
            <a:r>
              <a:rPr lang="en-US" i="1" dirty="0"/>
              <a:t>[</a:t>
            </a:r>
            <a:r>
              <a:rPr lang="en-US" i="1" dirty="0" err="1"/>
              <a:t>Szirmay-Kalos</a:t>
            </a:r>
            <a:r>
              <a:rPr lang="en-US" i="1" dirty="0"/>
              <a:t> and </a:t>
            </a:r>
            <a:r>
              <a:rPr lang="en-US" i="1" dirty="0" err="1"/>
              <a:t>Antal</a:t>
            </a:r>
            <a:r>
              <a:rPr lang="en-US" i="1" dirty="0"/>
              <a:t> 2001]</a:t>
            </a:r>
          </a:p>
        </p:txBody>
      </p:sp>
      <p:grpSp>
        <p:nvGrpSpPr>
          <p:cNvPr id="31" name="Group 30"/>
          <p:cNvGrpSpPr/>
          <p:nvPr/>
        </p:nvGrpSpPr>
        <p:grpSpPr>
          <a:xfrm rot="20690163">
            <a:off x="4833481" y="1681646"/>
            <a:ext cx="246884" cy="246884"/>
            <a:chOff x="8083232" y="1255038"/>
            <a:chExt cx="164589" cy="164589"/>
          </a:xfrm>
        </p:grpSpPr>
        <p:cxnSp>
          <p:nvCxnSpPr>
            <p:cNvPr id="33" name="Straight Connector 32"/>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3639329" y="3390230"/>
            <a:ext cx="599844" cy="461665"/>
          </a:xfrm>
          <a:prstGeom prst="rect">
            <a:avLst/>
          </a:prstGeom>
          <a:noFill/>
        </p:spPr>
        <p:txBody>
          <a:bodyPr wrap="none" rtlCol="0">
            <a:spAutoFit/>
          </a:bodyPr>
          <a:lstStyle/>
          <a:p>
            <a:r>
              <a:rPr lang="en-US" sz="2400" dirty="0"/>
              <a:t>RR:</a:t>
            </a:r>
          </a:p>
        </p:txBody>
      </p:sp>
      <p:sp>
        <p:nvSpPr>
          <p:cNvPr id="35" name="TextBox 34"/>
          <p:cNvSpPr txBox="1"/>
          <p:nvPr/>
        </p:nvSpPr>
        <p:spPr>
          <a:xfrm>
            <a:off x="3642395" y="3833599"/>
            <a:ext cx="813043" cy="461665"/>
          </a:xfrm>
          <a:prstGeom prst="rect">
            <a:avLst/>
          </a:prstGeom>
          <a:noFill/>
        </p:spPr>
        <p:txBody>
          <a:bodyPr wrap="none" rtlCol="0">
            <a:spAutoFit/>
          </a:bodyPr>
          <a:lstStyle/>
          <a:p>
            <a:r>
              <a:rPr lang="en-US" sz="2400" dirty="0"/>
              <a:t>Split:</a:t>
            </a:r>
          </a:p>
        </p:txBody>
      </p: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6539" y="3394695"/>
            <a:ext cx="893269" cy="369332"/>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99431" y="3890186"/>
            <a:ext cx="850377" cy="327454"/>
          </a:xfrm>
          <a:prstGeom prst="rect">
            <a:avLst/>
          </a:prstGeom>
        </p:spPr>
      </p:pic>
    </p:spTree>
    <p:extLst>
      <p:ext uri="{BB962C8B-B14F-4D97-AF65-F5344CB8AC3E}">
        <p14:creationId xmlns:p14="http://schemas.microsoft.com/office/powerpoint/2010/main" val="48567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Issues</a:t>
            </a:r>
          </a:p>
        </p:txBody>
      </p:sp>
      <p:sp>
        <p:nvSpPr>
          <p:cNvPr id="4" name="Slide Number Placeholder 3"/>
          <p:cNvSpPr>
            <a:spLocks noGrp="1"/>
          </p:cNvSpPr>
          <p:nvPr>
            <p:ph type="sldNum" sz="quarter" idx="12"/>
          </p:nvPr>
        </p:nvSpPr>
        <p:spPr/>
        <p:txBody>
          <a:bodyPr/>
          <a:lstStyle/>
          <a:p>
            <a:fld id="{6DE19C19-9F51-4782-9B80-16E4D831EAA6}" type="slidenum">
              <a:rPr lang="cs-CZ" smtClean="0"/>
              <a:t>27</a:t>
            </a:fld>
            <a:endParaRPr lang="cs-CZ"/>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Tree>
    <p:extLst>
      <p:ext uri="{BB962C8B-B14F-4D97-AF65-F5344CB8AC3E}">
        <p14:creationId xmlns:p14="http://schemas.microsoft.com/office/powerpoint/2010/main" val="3704121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Issues</a:t>
            </a:r>
          </a:p>
        </p:txBody>
      </p:sp>
      <p:sp>
        <p:nvSpPr>
          <p:cNvPr id="4" name="Slide Number Placeholder 3"/>
          <p:cNvSpPr>
            <a:spLocks noGrp="1"/>
          </p:cNvSpPr>
          <p:nvPr>
            <p:ph type="sldNum" sz="quarter" idx="12"/>
          </p:nvPr>
        </p:nvSpPr>
        <p:spPr/>
        <p:txBody>
          <a:bodyPr/>
          <a:lstStyle/>
          <a:p>
            <a:fld id="{6DE19C19-9F51-4782-9B80-16E4D831EAA6}" type="slidenum">
              <a:rPr lang="cs-CZ" smtClean="0"/>
              <a:t>28</a:t>
            </a:fld>
            <a:endParaRPr lang="cs-CZ"/>
          </a:p>
        </p:txBody>
      </p:sp>
      <p:cxnSp>
        <p:nvCxnSpPr>
          <p:cNvPr id="9" name="Straight Connector 8"/>
          <p:cNvCxnSpPr>
            <a:endCxn id="12" idx="1"/>
          </p:cNvCxnSpPr>
          <p:nvPr/>
        </p:nvCxnSpPr>
        <p:spPr>
          <a:xfrm>
            <a:off x="1934965" y="2260684"/>
            <a:ext cx="1448310" cy="1344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2" idx="7"/>
            <a:endCxn id="13" idx="3"/>
          </p:cNvCxnSpPr>
          <p:nvPr/>
        </p:nvCxnSpPr>
        <p:spPr>
          <a:xfrm flipV="1">
            <a:off x="3458007" y="2807356"/>
            <a:ext cx="1086096" cy="797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cxnSp>
        <p:nvCxnSpPr>
          <p:cNvPr id="18" name="Straight Connector 17"/>
          <p:cNvCxnSpPr>
            <a:stCxn id="48" idx="7"/>
            <a:endCxn id="16" idx="3"/>
          </p:cNvCxnSpPr>
          <p:nvPr/>
        </p:nvCxnSpPr>
        <p:spPr>
          <a:xfrm flipV="1">
            <a:off x="2436208" y="2807601"/>
            <a:ext cx="1736943" cy="793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797"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57673" y="272559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28625" y="2725347"/>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
        <p:nvSpPr>
          <p:cNvPr id="48" name="Oval 47"/>
          <p:cNvSpPr/>
          <p:nvPr/>
        </p:nvSpPr>
        <p:spPr>
          <a:xfrm>
            <a:off x="2345998"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endCxn id="48" idx="0"/>
          </p:cNvCxnSpPr>
          <p:nvPr/>
        </p:nvCxnSpPr>
        <p:spPr>
          <a:xfrm>
            <a:off x="1934011" y="2272033"/>
            <a:ext cx="464831" cy="1315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791954"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1"/>
            <a:endCxn id="16" idx="5"/>
          </p:cNvCxnSpPr>
          <p:nvPr/>
        </p:nvCxnSpPr>
        <p:spPr>
          <a:xfrm flipH="1" flipV="1">
            <a:off x="4247883" y="2807601"/>
            <a:ext cx="559549" cy="797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p:cNvGrpSpPr/>
          <p:nvPr/>
        </p:nvGrpSpPr>
        <p:grpSpPr>
          <a:xfrm rot="20690163">
            <a:off x="4464533" y="2649945"/>
            <a:ext cx="246884" cy="246884"/>
            <a:chOff x="8083232" y="1255038"/>
            <a:chExt cx="164589" cy="164589"/>
          </a:xfrm>
        </p:grpSpPr>
        <p:cxnSp>
          <p:nvCxnSpPr>
            <p:cNvPr id="86" name="Straight Connector 85"/>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rot="20690163">
            <a:off x="4720772" y="3528519"/>
            <a:ext cx="246884" cy="246884"/>
            <a:chOff x="8083232" y="1255038"/>
            <a:chExt cx="164589" cy="164589"/>
          </a:xfrm>
        </p:grpSpPr>
        <p:cxnSp>
          <p:nvCxnSpPr>
            <p:cNvPr id="89" name="Straight Connector 88"/>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784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Issues</a:t>
            </a:r>
          </a:p>
        </p:txBody>
      </p:sp>
      <p:sp>
        <p:nvSpPr>
          <p:cNvPr id="4" name="Slide Number Placeholder 3"/>
          <p:cNvSpPr>
            <a:spLocks noGrp="1"/>
          </p:cNvSpPr>
          <p:nvPr>
            <p:ph type="sldNum" sz="quarter" idx="12"/>
          </p:nvPr>
        </p:nvSpPr>
        <p:spPr/>
        <p:txBody>
          <a:bodyPr/>
          <a:lstStyle/>
          <a:p>
            <a:fld id="{6DE19C19-9F51-4782-9B80-16E4D831EAA6}" type="slidenum">
              <a:rPr lang="cs-CZ" smtClean="0"/>
              <a:t>29</a:t>
            </a:fld>
            <a:endParaRPr lang="cs-CZ"/>
          </a:p>
        </p:txBody>
      </p:sp>
      <p:cxnSp>
        <p:nvCxnSpPr>
          <p:cNvPr id="9" name="Straight Connector 8"/>
          <p:cNvCxnSpPr>
            <a:endCxn id="12" idx="1"/>
          </p:cNvCxnSpPr>
          <p:nvPr/>
        </p:nvCxnSpPr>
        <p:spPr>
          <a:xfrm>
            <a:off x="1934965" y="2260684"/>
            <a:ext cx="1448310" cy="1344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12" idx="7"/>
            <a:endCxn id="13" idx="3"/>
          </p:cNvCxnSpPr>
          <p:nvPr/>
        </p:nvCxnSpPr>
        <p:spPr>
          <a:xfrm flipV="1">
            <a:off x="3458007" y="2807356"/>
            <a:ext cx="1086096" cy="7977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cxnSp>
        <p:nvCxnSpPr>
          <p:cNvPr id="27" name="Straight Connector 26"/>
          <p:cNvCxnSpPr>
            <a:stCxn id="71" idx="7"/>
            <a:endCxn id="17" idx="3"/>
          </p:cNvCxnSpPr>
          <p:nvPr/>
        </p:nvCxnSpPr>
        <p:spPr>
          <a:xfrm flipV="1">
            <a:off x="4192520" y="2794245"/>
            <a:ext cx="1382580" cy="810868"/>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48" idx="7"/>
            <a:endCxn id="16" idx="3"/>
          </p:cNvCxnSpPr>
          <p:nvPr/>
        </p:nvCxnSpPr>
        <p:spPr>
          <a:xfrm flipV="1">
            <a:off x="2436208" y="2807601"/>
            <a:ext cx="1736943" cy="793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797"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157673" y="272559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28625" y="2725347"/>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559622" y="2712236"/>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
        <p:nvSpPr>
          <p:cNvPr id="48" name="Oval 47"/>
          <p:cNvSpPr/>
          <p:nvPr/>
        </p:nvSpPr>
        <p:spPr>
          <a:xfrm>
            <a:off x="2345998"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endCxn id="48" idx="0"/>
          </p:cNvCxnSpPr>
          <p:nvPr/>
        </p:nvCxnSpPr>
        <p:spPr>
          <a:xfrm>
            <a:off x="1934011" y="2272033"/>
            <a:ext cx="464831" cy="1315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791954"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1"/>
            <a:endCxn id="16" idx="5"/>
          </p:cNvCxnSpPr>
          <p:nvPr/>
        </p:nvCxnSpPr>
        <p:spPr>
          <a:xfrm flipH="1" flipV="1">
            <a:off x="4247883" y="2807601"/>
            <a:ext cx="559549" cy="797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Oval 70"/>
          <p:cNvSpPr/>
          <p:nvPr/>
        </p:nvSpPr>
        <p:spPr>
          <a:xfrm>
            <a:off x="4102310"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p:cNvCxnSpPr>
            <a:endCxn id="71" idx="1"/>
          </p:cNvCxnSpPr>
          <p:nvPr/>
        </p:nvCxnSpPr>
        <p:spPr>
          <a:xfrm>
            <a:off x="1929930" y="2260684"/>
            <a:ext cx="2187858" cy="1344429"/>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83" idx="1"/>
            <a:endCxn id="17" idx="5"/>
          </p:cNvCxnSpPr>
          <p:nvPr/>
        </p:nvCxnSpPr>
        <p:spPr>
          <a:xfrm flipH="1" flipV="1">
            <a:off x="5649832" y="2794245"/>
            <a:ext cx="967577" cy="797127"/>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6601931" y="3577301"/>
            <a:ext cx="105688" cy="96080"/>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p:cNvGrpSpPr/>
          <p:nvPr/>
        </p:nvGrpSpPr>
        <p:grpSpPr>
          <a:xfrm rot="20690163">
            <a:off x="4464533" y="2649945"/>
            <a:ext cx="246884" cy="246884"/>
            <a:chOff x="8083232" y="1255038"/>
            <a:chExt cx="164589" cy="164589"/>
          </a:xfrm>
        </p:grpSpPr>
        <p:cxnSp>
          <p:nvCxnSpPr>
            <p:cNvPr id="86" name="Straight Connector 85"/>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p:nvGrpSpPr>
        <p:grpSpPr>
          <a:xfrm rot="20690163">
            <a:off x="4720772" y="3528519"/>
            <a:ext cx="246884" cy="246884"/>
            <a:chOff x="8083232" y="1255038"/>
            <a:chExt cx="164589" cy="164589"/>
          </a:xfrm>
        </p:grpSpPr>
        <p:cxnSp>
          <p:nvCxnSpPr>
            <p:cNvPr id="89" name="Straight Connector 88"/>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1321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375" y="0"/>
            <a:ext cx="7715250" cy="5143500"/>
          </a:xfrm>
          <a:prstGeom prst="rect">
            <a:avLst/>
          </a:prstGeom>
        </p:spPr>
      </p:pic>
    </p:spTree>
    <p:extLst>
      <p:ext uri="{BB962C8B-B14F-4D97-AF65-F5344CB8AC3E}">
        <p14:creationId xmlns:p14="http://schemas.microsoft.com/office/powerpoint/2010/main" val="305224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Issues</a:t>
            </a:r>
          </a:p>
        </p:txBody>
      </p:sp>
      <p:sp>
        <p:nvSpPr>
          <p:cNvPr id="4" name="Slide Number Placeholder 3"/>
          <p:cNvSpPr>
            <a:spLocks noGrp="1"/>
          </p:cNvSpPr>
          <p:nvPr>
            <p:ph type="sldNum" sz="quarter" idx="12"/>
          </p:nvPr>
        </p:nvSpPr>
        <p:spPr/>
        <p:txBody>
          <a:bodyPr/>
          <a:lstStyle/>
          <a:p>
            <a:fld id="{6DE19C19-9F51-4782-9B80-16E4D831EAA6}" type="slidenum">
              <a:rPr lang="cs-CZ" smtClean="0"/>
              <a:t>30</a:t>
            </a:fld>
            <a:endParaRPr lang="cs-CZ"/>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cxnSp>
        <p:nvCxnSpPr>
          <p:cNvPr id="18" name="Straight Connector 17"/>
          <p:cNvCxnSpPr>
            <a:stCxn id="48" idx="7"/>
            <a:endCxn id="16" idx="3"/>
          </p:cNvCxnSpPr>
          <p:nvPr/>
        </p:nvCxnSpPr>
        <p:spPr>
          <a:xfrm flipV="1">
            <a:off x="2436208" y="2807601"/>
            <a:ext cx="1736943" cy="793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57673" y="272559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
        <p:nvSpPr>
          <p:cNvPr id="48" name="Oval 47"/>
          <p:cNvSpPr/>
          <p:nvPr/>
        </p:nvSpPr>
        <p:spPr>
          <a:xfrm>
            <a:off x="2345998"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endCxn id="48" idx="0"/>
          </p:cNvCxnSpPr>
          <p:nvPr/>
        </p:nvCxnSpPr>
        <p:spPr>
          <a:xfrm>
            <a:off x="1934011" y="2272033"/>
            <a:ext cx="464831" cy="1315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791954"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1"/>
            <a:endCxn id="16" idx="5"/>
          </p:cNvCxnSpPr>
          <p:nvPr/>
        </p:nvCxnSpPr>
        <p:spPr>
          <a:xfrm flipH="1" flipV="1">
            <a:off x="4247883" y="2807601"/>
            <a:ext cx="559549" cy="797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5651311" y="2731943"/>
            <a:ext cx="105688" cy="96080"/>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83" idx="5"/>
          </p:cNvCxnSpPr>
          <p:nvPr/>
        </p:nvCxnSpPr>
        <p:spPr>
          <a:xfrm>
            <a:off x="5741521" y="2813952"/>
            <a:ext cx="608721" cy="58074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55" idx="7"/>
            <a:endCxn id="83" idx="3"/>
          </p:cNvCxnSpPr>
          <p:nvPr/>
        </p:nvCxnSpPr>
        <p:spPr>
          <a:xfrm flipV="1">
            <a:off x="4882164" y="2813952"/>
            <a:ext cx="784625" cy="7911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83" idx="5"/>
          </p:cNvCxnSpPr>
          <p:nvPr/>
        </p:nvCxnSpPr>
        <p:spPr>
          <a:xfrm>
            <a:off x="5741521" y="2813952"/>
            <a:ext cx="694415" cy="29037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83" idx="4"/>
          </p:cNvCxnSpPr>
          <p:nvPr/>
        </p:nvCxnSpPr>
        <p:spPr>
          <a:xfrm>
            <a:off x="5704155" y="2828023"/>
            <a:ext cx="265193" cy="64868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4"/>
          </p:cNvCxnSpPr>
          <p:nvPr/>
        </p:nvCxnSpPr>
        <p:spPr>
          <a:xfrm>
            <a:off x="4210517" y="2821672"/>
            <a:ext cx="6431" cy="45855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68106" y="2959137"/>
            <a:ext cx="145245" cy="64217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52397" y="3025490"/>
            <a:ext cx="108680" cy="60978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3145562" y="2040110"/>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a:stCxn id="48" idx="7"/>
            <a:endCxn id="58" idx="3"/>
          </p:cNvCxnSpPr>
          <p:nvPr/>
        </p:nvCxnSpPr>
        <p:spPr>
          <a:xfrm flipV="1">
            <a:off x="2436208" y="2122119"/>
            <a:ext cx="724832" cy="14791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6" idx="4"/>
          </p:cNvCxnSpPr>
          <p:nvPr/>
        </p:nvCxnSpPr>
        <p:spPr>
          <a:xfrm flipH="1">
            <a:off x="4028668" y="2821672"/>
            <a:ext cx="181849" cy="40763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8" idx="2"/>
          </p:cNvCxnSpPr>
          <p:nvPr/>
        </p:nvCxnSpPr>
        <p:spPr>
          <a:xfrm flipH="1" flipV="1">
            <a:off x="2706658" y="1803668"/>
            <a:ext cx="438904" cy="28448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8" idx="3"/>
          </p:cNvCxnSpPr>
          <p:nvPr/>
        </p:nvCxnSpPr>
        <p:spPr>
          <a:xfrm flipH="1" flipV="1">
            <a:off x="2651795" y="2040110"/>
            <a:ext cx="509245" cy="82009"/>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58" idx="3"/>
          </p:cNvCxnSpPr>
          <p:nvPr/>
        </p:nvCxnSpPr>
        <p:spPr>
          <a:xfrm flipH="1">
            <a:off x="2643555" y="2122119"/>
            <a:ext cx="517485" cy="149914"/>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22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Issues</a:t>
            </a:r>
          </a:p>
        </p:txBody>
      </p:sp>
      <p:sp>
        <p:nvSpPr>
          <p:cNvPr id="4" name="Slide Number Placeholder 3"/>
          <p:cNvSpPr>
            <a:spLocks noGrp="1"/>
          </p:cNvSpPr>
          <p:nvPr>
            <p:ph type="sldNum" sz="quarter" idx="12"/>
          </p:nvPr>
        </p:nvSpPr>
        <p:spPr/>
        <p:txBody>
          <a:bodyPr/>
          <a:lstStyle/>
          <a:p>
            <a:fld id="{6DE19C19-9F51-4782-9B80-16E4D831EAA6}" type="slidenum">
              <a:rPr lang="cs-CZ" smtClean="0"/>
              <a:t>31</a:t>
            </a:fld>
            <a:endParaRPr lang="cs-CZ"/>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cxnSp>
        <p:nvCxnSpPr>
          <p:cNvPr id="18" name="Straight Connector 17"/>
          <p:cNvCxnSpPr>
            <a:stCxn id="48" idx="7"/>
            <a:endCxn id="16" idx="3"/>
          </p:cNvCxnSpPr>
          <p:nvPr/>
        </p:nvCxnSpPr>
        <p:spPr>
          <a:xfrm flipV="1">
            <a:off x="2436208" y="2807601"/>
            <a:ext cx="1736943" cy="793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57673" y="272559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
        <p:nvSpPr>
          <p:cNvPr id="48" name="Oval 47"/>
          <p:cNvSpPr/>
          <p:nvPr/>
        </p:nvSpPr>
        <p:spPr>
          <a:xfrm>
            <a:off x="2345998"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endCxn id="48" idx="0"/>
          </p:cNvCxnSpPr>
          <p:nvPr/>
        </p:nvCxnSpPr>
        <p:spPr>
          <a:xfrm>
            <a:off x="1934011" y="2272033"/>
            <a:ext cx="464831" cy="1315205"/>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791954"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1"/>
            <a:endCxn id="16" idx="5"/>
          </p:cNvCxnSpPr>
          <p:nvPr/>
        </p:nvCxnSpPr>
        <p:spPr>
          <a:xfrm flipH="1" flipV="1">
            <a:off x="4247883" y="2807601"/>
            <a:ext cx="559549" cy="7975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5651311" y="2731943"/>
            <a:ext cx="105688" cy="96080"/>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p:cNvCxnSpPr>
            <a:stCxn id="83" idx="5"/>
          </p:cNvCxnSpPr>
          <p:nvPr/>
        </p:nvCxnSpPr>
        <p:spPr>
          <a:xfrm>
            <a:off x="5741521" y="2813952"/>
            <a:ext cx="608721" cy="58074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55" idx="7"/>
            <a:endCxn id="83" idx="3"/>
          </p:cNvCxnSpPr>
          <p:nvPr/>
        </p:nvCxnSpPr>
        <p:spPr>
          <a:xfrm flipV="1">
            <a:off x="4882164" y="2813952"/>
            <a:ext cx="784625" cy="7911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83" idx="5"/>
          </p:cNvCxnSpPr>
          <p:nvPr/>
        </p:nvCxnSpPr>
        <p:spPr>
          <a:xfrm>
            <a:off x="5741521" y="2813952"/>
            <a:ext cx="694415" cy="29037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83" idx="4"/>
          </p:cNvCxnSpPr>
          <p:nvPr/>
        </p:nvCxnSpPr>
        <p:spPr>
          <a:xfrm>
            <a:off x="5704155" y="2828023"/>
            <a:ext cx="265193" cy="64868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16" idx="4"/>
          </p:cNvCxnSpPr>
          <p:nvPr/>
        </p:nvCxnSpPr>
        <p:spPr>
          <a:xfrm>
            <a:off x="4210517" y="2821672"/>
            <a:ext cx="6431" cy="45855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4868106" y="2959137"/>
            <a:ext cx="145245" cy="642172"/>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4752397" y="3025490"/>
            <a:ext cx="108680" cy="609788"/>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48" idx="7"/>
            <a:endCxn id="58" idx="3"/>
          </p:cNvCxnSpPr>
          <p:nvPr/>
        </p:nvCxnSpPr>
        <p:spPr>
          <a:xfrm flipV="1">
            <a:off x="2436208" y="2122119"/>
            <a:ext cx="724832" cy="1479190"/>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6" idx="4"/>
          </p:cNvCxnSpPr>
          <p:nvPr/>
        </p:nvCxnSpPr>
        <p:spPr>
          <a:xfrm flipH="1">
            <a:off x="4028668" y="2821672"/>
            <a:ext cx="181849" cy="407636"/>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58" idx="2"/>
          </p:cNvCxnSpPr>
          <p:nvPr/>
        </p:nvCxnSpPr>
        <p:spPr>
          <a:xfrm flipH="1" flipV="1">
            <a:off x="2706658" y="1803668"/>
            <a:ext cx="438904" cy="284482"/>
          </a:xfrm>
          <a:prstGeom prst="line">
            <a:avLst/>
          </a:prstGeom>
          <a:ln w="19050">
            <a:solidFill>
              <a:schemeClr val="tx1"/>
            </a:solidFill>
            <a:prstDash val="solid"/>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a:stCxn id="58" idx="3"/>
          </p:cNvCxnSpPr>
          <p:nvPr/>
        </p:nvCxnSpPr>
        <p:spPr>
          <a:xfrm flipH="1" flipV="1">
            <a:off x="2651795" y="2040110"/>
            <a:ext cx="509245" cy="82009"/>
          </a:xfrm>
          <a:prstGeom prst="line">
            <a:avLst/>
          </a:prstGeom>
          <a:ln w="19050">
            <a:solidFill>
              <a:schemeClr val="tx1"/>
            </a:solidFill>
            <a:prstDash val="solid"/>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76" name="Straight Connector 75"/>
          <p:cNvCxnSpPr>
            <a:stCxn id="58" idx="3"/>
          </p:cNvCxnSpPr>
          <p:nvPr/>
        </p:nvCxnSpPr>
        <p:spPr>
          <a:xfrm flipH="1">
            <a:off x="2643555" y="2122119"/>
            <a:ext cx="517485" cy="149914"/>
          </a:xfrm>
          <a:prstGeom prst="line">
            <a:avLst/>
          </a:prstGeom>
          <a:ln w="19050">
            <a:solidFill>
              <a:schemeClr val="tx1"/>
            </a:solidFill>
            <a:prstDash val="solid"/>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3145562" y="2040110"/>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028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Our method</a:t>
            </a:r>
          </a:p>
        </p:txBody>
      </p:sp>
      <p:sp>
        <p:nvSpPr>
          <p:cNvPr id="4" name="Slide Number Placeholder 3"/>
          <p:cNvSpPr>
            <a:spLocks noGrp="1"/>
          </p:cNvSpPr>
          <p:nvPr>
            <p:ph type="sldNum" sz="quarter" idx="12"/>
          </p:nvPr>
        </p:nvSpPr>
        <p:spPr/>
        <p:txBody>
          <a:bodyPr/>
          <a:lstStyle/>
          <a:p>
            <a:fld id="{6DE19C19-9F51-4782-9B80-16E4D831EAA6}" type="slidenum">
              <a:rPr lang="cs-CZ" smtClean="0"/>
              <a:t>32</a:t>
            </a:fld>
            <a:endParaRPr lang="cs-CZ"/>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cxnSp>
        <p:nvCxnSpPr>
          <p:cNvPr id="59" name="Straight Connector 58"/>
          <p:cNvCxnSpPr>
            <a:endCxn id="58" idx="0"/>
          </p:cNvCxnSpPr>
          <p:nvPr/>
        </p:nvCxnSpPr>
        <p:spPr>
          <a:xfrm flipV="1">
            <a:off x="2871247" y="2040110"/>
            <a:ext cx="327159" cy="1561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799209" y="3591585"/>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28" idx="1"/>
          </p:cNvCxnSpPr>
          <p:nvPr/>
        </p:nvCxnSpPr>
        <p:spPr>
          <a:xfrm flipH="1" flipV="1">
            <a:off x="1926463" y="2272034"/>
            <a:ext cx="888224" cy="13336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3145562" y="2040110"/>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rot="20690163">
            <a:off x="3063829" y="1964709"/>
            <a:ext cx="246884" cy="246884"/>
            <a:chOff x="8083232" y="1255038"/>
            <a:chExt cx="164589" cy="164589"/>
          </a:xfrm>
        </p:grpSpPr>
        <p:cxnSp>
          <p:nvCxnSpPr>
            <p:cNvPr id="34" name="Straight Connector 33"/>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59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Our method</a:t>
            </a:r>
          </a:p>
        </p:txBody>
      </p:sp>
      <p:sp>
        <p:nvSpPr>
          <p:cNvPr id="4" name="Slide Number Placeholder 3"/>
          <p:cNvSpPr>
            <a:spLocks noGrp="1"/>
          </p:cNvSpPr>
          <p:nvPr>
            <p:ph type="sldNum" sz="quarter" idx="12"/>
          </p:nvPr>
        </p:nvSpPr>
        <p:spPr/>
        <p:txBody>
          <a:bodyPr/>
          <a:lstStyle/>
          <a:p>
            <a:fld id="{6DE19C19-9F51-4782-9B80-16E4D831EAA6}" type="slidenum">
              <a:rPr lang="cs-CZ" smtClean="0"/>
              <a:t>33</a:t>
            </a:fld>
            <a:endParaRPr lang="cs-CZ"/>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cxnSp>
        <p:nvCxnSpPr>
          <p:cNvPr id="18" name="Straight Connector 17"/>
          <p:cNvCxnSpPr>
            <a:stCxn id="48" idx="7"/>
            <a:endCxn id="16" idx="3"/>
          </p:cNvCxnSpPr>
          <p:nvPr/>
        </p:nvCxnSpPr>
        <p:spPr>
          <a:xfrm flipV="1">
            <a:off x="2436208" y="2807601"/>
            <a:ext cx="1736943" cy="793708"/>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57673" y="272559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
        <p:nvSpPr>
          <p:cNvPr id="48" name="Oval 47"/>
          <p:cNvSpPr/>
          <p:nvPr/>
        </p:nvSpPr>
        <p:spPr>
          <a:xfrm>
            <a:off x="2345998"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endCxn id="48" idx="0"/>
          </p:cNvCxnSpPr>
          <p:nvPr/>
        </p:nvCxnSpPr>
        <p:spPr>
          <a:xfrm>
            <a:off x="1934011" y="2272033"/>
            <a:ext cx="464831" cy="1315205"/>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791954"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1"/>
            <a:endCxn id="16" idx="5"/>
          </p:cNvCxnSpPr>
          <p:nvPr/>
        </p:nvCxnSpPr>
        <p:spPr>
          <a:xfrm flipH="1" flipV="1">
            <a:off x="4247883" y="2807601"/>
            <a:ext cx="559549" cy="797512"/>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5651311" y="2731943"/>
            <a:ext cx="105688" cy="96080"/>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stCxn id="55" idx="7"/>
            <a:endCxn id="83" idx="3"/>
          </p:cNvCxnSpPr>
          <p:nvPr/>
        </p:nvCxnSpPr>
        <p:spPr>
          <a:xfrm flipV="1">
            <a:off x="4882164" y="2813952"/>
            <a:ext cx="784625" cy="79116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58" idx="0"/>
          </p:cNvCxnSpPr>
          <p:nvPr/>
        </p:nvCxnSpPr>
        <p:spPr>
          <a:xfrm flipV="1">
            <a:off x="2871247" y="2040110"/>
            <a:ext cx="327159" cy="1561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799209" y="3591585"/>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28" idx="1"/>
          </p:cNvCxnSpPr>
          <p:nvPr/>
        </p:nvCxnSpPr>
        <p:spPr>
          <a:xfrm flipH="1" flipV="1">
            <a:off x="1926463" y="2272034"/>
            <a:ext cx="888224" cy="13336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3145562" y="2040110"/>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rot="20690163">
            <a:off x="3063829" y="1964709"/>
            <a:ext cx="246884" cy="246884"/>
            <a:chOff x="8083232" y="1255038"/>
            <a:chExt cx="164589" cy="164589"/>
          </a:xfrm>
        </p:grpSpPr>
        <p:cxnSp>
          <p:nvCxnSpPr>
            <p:cNvPr id="34" name="Straight Connector 33"/>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7095698" y="3596606"/>
            <a:ext cx="105688" cy="96080"/>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1"/>
            <a:endCxn id="83" idx="5"/>
          </p:cNvCxnSpPr>
          <p:nvPr/>
        </p:nvCxnSpPr>
        <p:spPr>
          <a:xfrm flipH="1" flipV="1">
            <a:off x="5741521" y="2813952"/>
            <a:ext cx="1369655" cy="796725"/>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60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sp>
        <p:nvSpPr>
          <p:cNvPr id="2" name="Title 1"/>
          <p:cNvSpPr>
            <a:spLocks noGrp="1"/>
          </p:cNvSpPr>
          <p:nvPr>
            <p:ph type="title"/>
          </p:nvPr>
        </p:nvSpPr>
        <p:spPr/>
        <p:txBody>
          <a:bodyPr/>
          <a:lstStyle/>
          <a:p>
            <a:r>
              <a:rPr lang="en-US" dirty="0"/>
              <a:t>Our method</a:t>
            </a:r>
          </a:p>
        </p:txBody>
      </p:sp>
      <p:sp>
        <p:nvSpPr>
          <p:cNvPr id="4" name="Slide Number Placeholder 3"/>
          <p:cNvSpPr>
            <a:spLocks noGrp="1"/>
          </p:cNvSpPr>
          <p:nvPr>
            <p:ph type="sldNum" sz="quarter" idx="12"/>
          </p:nvPr>
        </p:nvSpPr>
        <p:spPr/>
        <p:txBody>
          <a:bodyPr/>
          <a:lstStyle/>
          <a:p>
            <a:fld id="{6DE19C19-9F51-4782-9B80-16E4D831EAA6}" type="slidenum">
              <a:rPr lang="cs-CZ" smtClean="0"/>
              <a:t>34</a:t>
            </a:fld>
            <a:endParaRPr lang="cs-CZ"/>
          </a:p>
        </p:txBody>
      </p:sp>
      <p:pic>
        <p:nvPicPr>
          <p:cNvPr id="15"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cxnSp>
        <p:nvCxnSpPr>
          <p:cNvPr id="18" name="Straight Connector 17"/>
          <p:cNvCxnSpPr>
            <a:stCxn id="48" idx="7"/>
            <a:endCxn id="16" idx="3"/>
          </p:cNvCxnSpPr>
          <p:nvPr/>
        </p:nvCxnSpPr>
        <p:spPr>
          <a:xfrm flipV="1">
            <a:off x="2436208" y="2807601"/>
            <a:ext cx="1736943" cy="793708"/>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4157673" y="272559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
        <p:nvSpPr>
          <p:cNvPr id="48" name="Oval 47"/>
          <p:cNvSpPr/>
          <p:nvPr/>
        </p:nvSpPr>
        <p:spPr>
          <a:xfrm>
            <a:off x="2345998"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Connector 48"/>
          <p:cNvCxnSpPr>
            <a:endCxn id="48" idx="0"/>
          </p:cNvCxnSpPr>
          <p:nvPr/>
        </p:nvCxnSpPr>
        <p:spPr>
          <a:xfrm>
            <a:off x="1934011" y="2272033"/>
            <a:ext cx="464831" cy="1315205"/>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791954"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stCxn id="55" idx="1"/>
            <a:endCxn id="16" idx="5"/>
          </p:cNvCxnSpPr>
          <p:nvPr/>
        </p:nvCxnSpPr>
        <p:spPr>
          <a:xfrm flipH="1" flipV="1">
            <a:off x="4247883" y="2807601"/>
            <a:ext cx="559549" cy="797512"/>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83" name="Oval 82"/>
          <p:cNvSpPr/>
          <p:nvPr/>
        </p:nvSpPr>
        <p:spPr>
          <a:xfrm>
            <a:off x="5651311" y="2731943"/>
            <a:ext cx="105688" cy="96080"/>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a:stCxn id="55" idx="7"/>
            <a:endCxn id="83" idx="3"/>
          </p:cNvCxnSpPr>
          <p:nvPr/>
        </p:nvCxnSpPr>
        <p:spPr>
          <a:xfrm flipV="1">
            <a:off x="4882164" y="2813952"/>
            <a:ext cx="784625" cy="791161"/>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p:cNvCxnSpPr>
            <a:endCxn id="58" idx="0"/>
          </p:cNvCxnSpPr>
          <p:nvPr/>
        </p:nvCxnSpPr>
        <p:spPr>
          <a:xfrm flipV="1">
            <a:off x="2871247" y="2040110"/>
            <a:ext cx="327159" cy="156119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799209" y="3591585"/>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stCxn id="28" idx="1"/>
          </p:cNvCxnSpPr>
          <p:nvPr/>
        </p:nvCxnSpPr>
        <p:spPr>
          <a:xfrm flipH="1" flipV="1">
            <a:off x="1926463" y="2272034"/>
            <a:ext cx="888224" cy="13336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3145562" y="2040110"/>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rot="20690163">
            <a:off x="3063829" y="1964709"/>
            <a:ext cx="246884" cy="246884"/>
            <a:chOff x="8083232" y="1255038"/>
            <a:chExt cx="164589" cy="164589"/>
          </a:xfrm>
        </p:grpSpPr>
        <p:cxnSp>
          <p:nvCxnSpPr>
            <p:cNvPr id="34" name="Straight Connector 33"/>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7095698" y="3596606"/>
            <a:ext cx="105688" cy="96080"/>
          </a:xfrm>
          <a:prstGeom prst="ellipse">
            <a:avLst/>
          </a:pr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a:stCxn id="26" idx="1"/>
            <a:endCxn id="83" idx="5"/>
          </p:cNvCxnSpPr>
          <p:nvPr/>
        </p:nvCxnSpPr>
        <p:spPr>
          <a:xfrm flipH="1" flipV="1">
            <a:off x="5741521" y="2813952"/>
            <a:ext cx="1369655" cy="796725"/>
          </a:xfrm>
          <a:prstGeom prst="line">
            <a:avLst/>
          </a:prstGeom>
          <a:ln w="19050">
            <a:solidFill>
              <a:schemeClr val="tx1"/>
            </a:solidFill>
          </a:ln>
          <a:effectLst>
            <a:glow rad="1397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6" idx="1"/>
          </p:cNvCxnSpPr>
          <p:nvPr/>
        </p:nvCxnSpPr>
        <p:spPr>
          <a:xfrm flipH="1" flipV="1">
            <a:off x="6589643" y="2587576"/>
            <a:ext cx="521533" cy="1023101"/>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6" idx="0"/>
          </p:cNvCxnSpPr>
          <p:nvPr/>
        </p:nvCxnSpPr>
        <p:spPr>
          <a:xfrm flipH="1" flipV="1">
            <a:off x="6895516" y="2352541"/>
            <a:ext cx="253026" cy="1244065"/>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26" idx="7"/>
          </p:cNvCxnSpPr>
          <p:nvPr/>
        </p:nvCxnSpPr>
        <p:spPr>
          <a:xfrm flipV="1">
            <a:off x="7185908" y="2648109"/>
            <a:ext cx="162816" cy="962568"/>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132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2184"/>
            <a:ext cx="8229600" cy="857250"/>
          </a:xfrm>
        </p:spPr>
        <p:txBody>
          <a:bodyPr>
            <a:normAutofit/>
          </a:bodyPr>
          <a:lstStyle/>
          <a:p>
            <a:r>
              <a:rPr lang="en-US" dirty="0"/>
              <a:t>Our </a:t>
            </a:r>
            <a:r>
              <a:rPr lang="en-US" dirty="0" err="1"/>
              <a:t>adjoint</a:t>
            </a:r>
            <a:r>
              <a:rPr lang="en-US" dirty="0"/>
              <a:t>-driven method</a:t>
            </a:r>
          </a:p>
        </p:txBody>
      </p:sp>
      <p:sp>
        <p:nvSpPr>
          <p:cNvPr id="4" name="Slide Number Placeholder 3"/>
          <p:cNvSpPr>
            <a:spLocks noGrp="1"/>
          </p:cNvSpPr>
          <p:nvPr>
            <p:ph type="sldNum" sz="quarter" idx="12"/>
          </p:nvPr>
        </p:nvSpPr>
        <p:spPr/>
        <p:txBody>
          <a:bodyPr/>
          <a:lstStyle/>
          <a:p>
            <a:fld id="{6DE19C19-9F51-4782-9B80-16E4D831EAA6}" type="slidenum">
              <a:rPr lang="cs-CZ" smtClean="0"/>
              <a:t>35</a:t>
            </a:fld>
            <a:endParaRPr lang="cs-CZ"/>
          </a:p>
        </p:txBody>
      </p:sp>
    </p:spTree>
    <p:extLst>
      <p:ext uri="{BB962C8B-B14F-4D97-AF65-F5344CB8AC3E}">
        <p14:creationId xmlns:p14="http://schemas.microsoft.com/office/powerpoint/2010/main" val="290580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31" name="Rectangle 30"/>
          <p:cNvSpPr/>
          <p:nvPr/>
        </p:nvSpPr>
        <p:spPr>
          <a:xfrm>
            <a:off x="5532102" y="2207657"/>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sp>
        <p:nvSpPr>
          <p:cNvPr id="2" name="Title 1"/>
          <p:cNvSpPr>
            <a:spLocks noGrp="1"/>
          </p:cNvSpPr>
          <p:nvPr>
            <p:ph type="title"/>
          </p:nvPr>
        </p:nvSpPr>
        <p:spPr/>
        <p:txBody>
          <a:bodyPr/>
          <a:lstStyle/>
          <a:p>
            <a:r>
              <a:rPr lang="en-US" dirty="0"/>
              <a:t>Our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36</a:t>
            </a:fld>
            <a:endParaRPr lang="cs-CZ"/>
          </a:p>
        </p:txBody>
      </p:sp>
      <p:pic>
        <p:nvPicPr>
          <p:cNvPr id="41" name="Picture 6" descr="C:\Users\Jirka\projects\import\presentations\main\images\sun.png"/>
          <p:cNvPicPr>
            <a:picLocks noChangeAspect="1" noChangeArrowheads="1"/>
          </p:cNvPicPr>
          <p:nvPr/>
        </p:nvPicPr>
        <p:blipFill>
          <a:blip r:embed="rId4"/>
          <a:srcRect/>
          <a:stretch>
            <a:fillRect/>
          </a:stretch>
        </p:blipFill>
        <p:spPr bwMode="auto">
          <a:xfrm>
            <a:off x="6711657" y="1031016"/>
            <a:ext cx="643952" cy="608063"/>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C:\Users\Jirka\projects\import\presentations\main\images\camera.png"/>
          <p:cNvPicPr>
            <a:picLocks noChangeAspect="1" noChangeArrowheads="1"/>
          </p:cNvPicPr>
          <p:nvPr/>
        </p:nvPicPr>
        <p:blipFill>
          <a:blip r:embed="rId5"/>
          <a:srcRect/>
          <a:stretch>
            <a:fillRect/>
          </a:stretch>
        </p:blipFill>
        <p:spPr bwMode="auto">
          <a:xfrm flipH="1">
            <a:off x="1444809" y="1210829"/>
            <a:ext cx="699838" cy="520072"/>
          </a:xfrm>
          <a:prstGeom prst="rect">
            <a:avLst/>
          </a:prstGeom>
          <a:noFill/>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cxnSp>
        <p:nvCxnSpPr>
          <p:cNvPr id="19" name="Straight Arrow Connector 18"/>
          <p:cNvCxnSpPr/>
          <p:nvPr/>
        </p:nvCxnSpPr>
        <p:spPr>
          <a:xfrm flipH="1" flipV="1">
            <a:off x="5175493" y="2242572"/>
            <a:ext cx="386061" cy="29307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3772" y="3773124"/>
            <a:ext cx="3116456" cy="602678"/>
          </a:xfrm>
          <a:prstGeom prst="rect">
            <a:avLst/>
          </a:prstGeom>
        </p:spPr>
      </p:pic>
      <p:sp>
        <p:nvSpPr>
          <p:cNvPr id="29" name="Rectangle 28"/>
          <p:cNvSpPr/>
          <p:nvPr/>
        </p:nvSpPr>
        <p:spPr>
          <a:xfrm>
            <a:off x="4175956" y="3368515"/>
            <a:ext cx="1983082" cy="14904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41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21" name="Rectangle 20"/>
          <p:cNvSpPr/>
          <p:nvPr/>
        </p:nvSpPr>
        <p:spPr>
          <a:xfrm>
            <a:off x="5532102" y="2207657"/>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sp>
        <p:nvSpPr>
          <p:cNvPr id="2" name="Title 1"/>
          <p:cNvSpPr>
            <a:spLocks noGrp="1"/>
          </p:cNvSpPr>
          <p:nvPr>
            <p:ph type="title"/>
          </p:nvPr>
        </p:nvSpPr>
        <p:spPr/>
        <p:txBody>
          <a:bodyPr/>
          <a:lstStyle/>
          <a:p>
            <a:r>
              <a:rPr lang="en-US" dirty="0"/>
              <a:t>Our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37</a:t>
            </a:fld>
            <a:endParaRPr lang="cs-CZ"/>
          </a:p>
        </p:txBody>
      </p:sp>
      <p:pic>
        <p:nvPicPr>
          <p:cNvPr id="41" name="Picture 6" descr="C:\Users\Jirka\projects\import\presentations\main\images\sun.png"/>
          <p:cNvPicPr>
            <a:picLocks noChangeAspect="1" noChangeArrowheads="1"/>
          </p:cNvPicPr>
          <p:nvPr/>
        </p:nvPicPr>
        <p:blipFill>
          <a:blip r:embed="rId4"/>
          <a:srcRect/>
          <a:stretch>
            <a:fillRect/>
          </a:stretch>
        </p:blipFill>
        <p:spPr bwMode="auto">
          <a:xfrm>
            <a:off x="6711657" y="1031016"/>
            <a:ext cx="643952" cy="608063"/>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C:\Users\Jirka\projects\import\presentations\main\images\camera.png"/>
          <p:cNvPicPr>
            <a:picLocks noChangeAspect="1" noChangeArrowheads="1"/>
          </p:cNvPicPr>
          <p:nvPr/>
        </p:nvPicPr>
        <p:blipFill>
          <a:blip r:embed="rId5"/>
          <a:srcRect/>
          <a:stretch>
            <a:fillRect/>
          </a:stretch>
        </p:blipFill>
        <p:spPr bwMode="auto">
          <a:xfrm flipH="1">
            <a:off x="1444809" y="1210829"/>
            <a:ext cx="699838" cy="520072"/>
          </a:xfrm>
          <a:prstGeom prst="rect">
            <a:avLst/>
          </a:prstGeom>
          <a:noFill/>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13772" y="3773124"/>
            <a:ext cx="3116456" cy="602678"/>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cxnSp>
        <p:nvCxnSpPr>
          <p:cNvPr id="19" name="Straight Arrow Connector 18"/>
          <p:cNvCxnSpPr/>
          <p:nvPr/>
        </p:nvCxnSpPr>
        <p:spPr>
          <a:xfrm flipH="1" flipV="1">
            <a:off x="5175493" y="2242572"/>
            <a:ext cx="386061" cy="29307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1715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343" y="1466119"/>
            <a:ext cx="215414" cy="376292"/>
          </a:xfrm>
          <a:prstGeom prst="rect">
            <a:avLst/>
          </a:prstGeom>
        </p:spPr>
      </p:pic>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38</a:t>
            </a:fld>
            <a:endParaRPr lang="cs-CZ"/>
          </a:p>
        </p:txBody>
      </p:sp>
      <p:pic>
        <p:nvPicPr>
          <p:cNvPr id="41" name="Picture 6" descr="C:\Users\Jirka\projects\import\presentations\main\images\sun.png"/>
          <p:cNvPicPr>
            <a:picLocks noChangeAspect="1" noChangeArrowheads="1"/>
          </p:cNvPicPr>
          <p:nvPr/>
        </p:nvPicPr>
        <p:blipFill>
          <a:blip r:embed="rId4"/>
          <a:srcRect/>
          <a:stretch>
            <a:fillRect/>
          </a:stretch>
        </p:blipFill>
        <p:spPr bwMode="auto">
          <a:xfrm>
            <a:off x="6711657" y="1031016"/>
            <a:ext cx="643952" cy="608063"/>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C:\Users\Jirka\projects\import\presentations\main\images\camera.png"/>
          <p:cNvPicPr>
            <a:picLocks noChangeAspect="1" noChangeArrowheads="1"/>
          </p:cNvPicPr>
          <p:nvPr/>
        </p:nvPicPr>
        <p:blipFill>
          <a:blip r:embed="rId6"/>
          <a:srcRect/>
          <a:stretch>
            <a:fillRect/>
          </a:stretch>
        </p:blipFill>
        <p:spPr bwMode="auto">
          <a:xfrm flipH="1">
            <a:off x="1444809" y="1210829"/>
            <a:ext cx="699838" cy="520072"/>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3772" y="3773124"/>
            <a:ext cx="3116456" cy="60267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622" y="1200175"/>
            <a:ext cx="826214" cy="1623661"/>
          </a:xfrm>
          <a:prstGeom prst="rect">
            <a:avLst/>
          </a:prstGeom>
        </p:spPr>
      </p:pic>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32102" y="2207657"/>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5175493" y="2242572"/>
            <a:ext cx="386061" cy="293072"/>
          </a:xfrm>
          <a:prstGeom prst="straightConnector1">
            <a:avLst/>
          </a:prstGeom>
          <a:ln w="19050">
            <a:solidFill>
              <a:schemeClr val="tx1"/>
            </a:solidFill>
            <a:headEnd type="none"/>
            <a:tailEnd type="stealth" w="lg" len="lg"/>
          </a:ln>
          <a:effectLst/>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spTree>
    <p:extLst>
      <p:ext uri="{BB962C8B-B14F-4D97-AF65-F5344CB8AC3E}">
        <p14:creationId xmlns:p14="http://schemas.microsoft.com/office/powerpoint/2010/main" val="397696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343" y="1466119"/>
            <a:ext cx="215414" cy="376292"/>
          </a:xfrm>
          <a:prstGeom prst="rect">
            <a:avLst/>
          </a:prstGeom>
        </p:spPr>
      </p:pic>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39</a:t>
            </a:fld>
            <a:endParaRPr lang="cs-CZ"/>
          </a:p>
        </p:txBody>
      </p:sp>
      <p:pic>
        <p:nvPicPr>
          <p:cNvPr id="41" name="Picture 6" descr="C:\Users\Jirka\projects\import\presentations\main\images\sun.png"/>
          <p:cNvPicPr>
            <a:picLocks noChangeAspect="1" noChangeArrowheads="1"/>
          </p:cNvPicPr>
          <p:nvPr/>
        </p:nvPicPr>
        <p:blipFill>
          <a:blip r:embed="rId4"/>
          <a:srcRect/>
          <a:stretch>
            <a:fillRect/>
          </a:stretch>
        </p:blipFill>
        <p:spPr bwMode="auto">
          <a:xfrm>
            <a:off x="6711657" y="1031016"/>
            <a:ext cx="643952" cy="608063"/>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C:\Users\Jirka\projects\import\presentations\main\images\camera.png"/>
          <p:cNvPicPr>
            <a:picLocks noChangeAspect="1" noChangeArrowheads="1"/>
          </p:cNvPicPr>
          <p:nvPr/>
        </p:nvPicPr>
        <p:blipFill>
          <a:blip r:embed="rId6"/>
          <a:srcRect/>
          <a:stretch>
            <a:fillRect/>
          </a:stretch>
        </p:blipFill>
        <p:spPr bwMode="auto">
          <a:xfrm flipH="1">
            <a:off x="1444809" y="1210829"/>
            <a:ext cx="699838" cy="520072"/>
          </a:xfrm>
          <a:prstGeom prst="rect">
            <a:avLst/>
          </a:prstGeom>
          <a:noFill/>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3772" y="3773124"/>
            <a:ext cx="3116456" cy="602678"/>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622" y="1200175"/>
            <a:ext cx="826214" cy="1623661"/>
          </a:xfrm>
          <a:prstGeom prst="rect">
            <a:avLst/>
          </a:prstGeom>
        </p:spPr>
      </p:pic>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32102" y="2207657"/>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5175493" y="2242572"/>
            <a:ext cx="386061" cy="29307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sp>
        <p:nvSpPr>
          <p:cNvPr id="24" name="Oval 23"/>
          <p:cNvSpPr/>
          <p:nvPr/>
        </p:nvSpPr>
        <p:spPr>
          <a:xfrm>
            <a:off x="4187959" y="3783707"/>
            <a:ext cx="822945" cy="274315"/>
          </a:xfrm>
          <a:prstGeom prst="ellipse">
            <a:avLst/>
          </a:prstGeom>
          <a:solidFill>
            <a:schemeClr val="bg1">
              <a:alpha val="1000"/>
            </a:scheme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886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4133"/>
          <a:stretch/>
        </p:blipFill>
        <p:spPr>
          <a:xfrm>
            <a:off x="0" y="0"/>
            <a:ext cx="4517137" cy="5143500"/>
          </a:xfrm>
          <a:prstGeom prst="rect">
            <a:avLst/>
          </a:prstGeom>
        </p:spPr>
      </p:pic>
      <p:sp>
        <p:nvSpPr>
          <p:cNvPr id="8" name="TextBox 7"/>
          <p:cNvSpPr txBox="1"/>
          <p:nvPr/>
        </p:nvSpPr>
        <p:spPr>
          <a:xfrm>
            <a:off x="182876" y="183188"/>
            <a:ext cx="2359941"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(1h)</a:t>
            </a:r>
          </a:p>
        </p:txBody>
      </p:sp>
    </p:spTree>
    <p:extLst>
      <p:ext uri="{BB962C8B-B14F-4D97-AF65-F5344CB8AC3E}">
        <p14:creationId xmlns:p14="http://schemas.microsoft.com/office/powerpoint/2010/main" val="40614414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2343" y="1466119"/>
            <a:ext cx="215414" cy="376292"/>
          </a:xfrm>
          <a:prstGeom prst="rect">
            <a:avLst/>
          </a:prstGeom>
        </p:spPr>
      </p:pic>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40</a:t>
            </a:fld>
            <a:endParaRPr lang="cs-CZ"/>
          </a:p>
        </p:txBody>
      </p:sp>
      <p:pic>
        <p:nvPicPr>
          <p:cNvPr id="41" name="Picture 6" descr="C:\Users\Jirka\projects\import\presentations\main\images\sun.png"/>
          <p:cNvPicPr>
            <a:picLocks noChangeAspect="1" noChangeArrowheads="1"/>
          </p:cNvPicPr>
          <p:nvPr/>
        </p:nvPicPr>
        <p:blipFill>
          <a:blip r:embed="rId4"/>
          <a:srcRect/>
          <a:stretch>
            <a:fillRect/>
          </a:stretch>
        </p:blipFill>
        <p:spPr bwMode="auto">
          <a:xfrm>
            <a:off x="6711657" y="1031016"/>
            <a:ext cx="643952" cy="608063"/>
          </a:xfrm>
          <a:prstGeom prst="rect">
            <a:avLst/>
          </a:prstGeom>
          <a:noFill/>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C:\Users\Jirka\projects\import\presentations\main\images\camera.png"/>
          <p:cNvPicPr>
            <a:picLocks noChangeAspect="1" noChangeArrowheads="1"/>
          </p:cNvPicPr>
          <p:nvPr/>
        </p:nvPicPr>
        <p:blipFill>
          <a:blip r:embed="rId6"/>
          <a:srcRect/>
          <a:stretch>
            <a:fillRect/>
          </a:stretch>
        </p:blipFill>
        <p:spPr bwMode="auto">
          <a:xfrm flipH="1">
            <a:off x="1444809" y="1210829"/>
            <a:ext cx="699838" cy="520072"/>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622" y="1200175"/>
            <a:ext cx="826214" cy="1623661"/>
          </a:xfrm>
          <a:prstGeom prst="rect">
            <a:avLst/>
          </a:prstGeom>
        </p:spPr>
      </p:pic>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32832" y="2191334"/>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5175493" y="2242572"/>
            <a:ext cx="386061" cy="29307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26110" y="3778736"/>
            <a:ext cx="3592925" cy="644470"/>
          </a:xfrm>
          <a:prstGeom prst="rect">
            <a:avLst/>
          </a:prstGeom>
        </p:spPr>
      </p:pic>
      <p:sp>
        <p:nvSpPr>
          <p:cNvPr id="25" name="Oval 24"/>
          <p:cNvSpPr/>
          <p:nvPr/>
        </p:nvSpPr>
        <p:spPr>
          <a:xfrm>
            <a:off x="4187959" y="3783707"/>
            <a:ext cx="822945" cy="274315"/>
          </a:xfrm>
          <a:prstGeom prst="ellipse">
            <a:avLst/>
          </a:prstGeom>
          <a:solidFill>
            <a:schemeClr val="bg1">
              <a:alpha val="1000"/>
            </a:schemeClr>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20630" y="3614147"/>
            <a:ext cx="1920205" cy="98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807804" y="3614147"/>
            <a:ext cx="1270429" cy="809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736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26" name="Rectangle 25"/>
          <p:cNvSpPr/>
          <p:nvPr/>
        </p:nvSpPr>
        <p:spPr>
          <a:xfrm>
            <a:off x="5532832" y="2191334"/>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343" y="1466119"/>
            <a:ext cx="215414" cy="376292"/>
          </a:xfrm>
          <a:prstGeom prst="rect">
            <a:avLst/>
          </a:prstGeom>
        </p:spPr>
      </p:pic>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41</a:t>
            </a:fld>
            <a:endParaRPr lang="cs-CZ"/>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C:\Users\Jirka\projects\import\presentations\main\images\camera.png"/>
          <p:cNvPicPr>
            <a:picLocks noChangeAspect="1" noChangeArrowheads="1"/>
          </p:cNvPicPr>
          <p:nvPr/>
        </p:nvPicPr>
        <p:blipFill>
          <a:blip r:embed="rId6"/>
          <a:srcRect/>
          <a:stretch>
            <a:fillRect/>
          </a:stretch>
        </p:blipFill>
        <p:spPr bwMode="auto">
          <a:xfrm flipH="1">
            <a:off x="1444809" y="1210829"/>
            <a:ext cx="699838" cy="520072"/>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622" y="1200175"/>
            <a:ext cx="826214" cy="1623661"/>
          </a:xfrm>
          <a:prstGeom prst="rect">
            <a:avLst/>
          </a:prstGeom>
        </p:spPr>
      </p:pic>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8038" y="3799488"/>
            <a:ext cx="3592925" cy="644470"/>
          </a:xfrm>
          <a:prstGeom prst="rect">
            <a:avLst/>
          </a:prstGeom>
        </p:spPr>
      </p:pic>
      <p:sp>
        <p:nvSpPr>
          <p:cNvPr id="24" name="TextBox 23"/>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5175493" y="2242572"/>
            <a:ext cx="386061" cy="29307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159732" y="3614147"/>
            <a:ext cx="1270429" cy="8090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200" y="4423206"/>
            <a:ext cx="2376264" cy="459535"/>
          </a:xfrm>
          <a:prstGeom prst="rect">
            <a:avLst/>
          </a:prstGeom>
        </p:spPr>
      </p:pic>
      <p:sp>
        <p:nvSpPr>
          <p:cNvPr id="20" name="Arc 19"/>
          <p:cNvSpPr/>
          <p:nvPr/>
        </p:nvSpPr>
        <p:spPr>
          <a:xfrm rot="6730796">
            <a:off x="2814706" y="4100670"/>
            <a:ext cx="755398" cy="668500"/>
          </a:xfrm>
          <a:prstGeom prst="arc">
            <a:avLst>
              <a:gd name="adj1" fmla="val 16001666"/>
              <a:gd name="adj2" fmla="val 0"/>
            </a:avLst>
          </a:prstGeom>
          <a:ln w="1905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4752020" y="3709700"/>
            <a:ext cx="1118943" cy="806266"/>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452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42</a:t>
            </a:fld>
            <a:endParaRPr lang="cs-CZ"/>
          </a:p>
        </p:txBody>
      </p:sp>
      <p:cxnSp>
        <p:nvCxnSpPr>
          <p:cNvPr id="12" name="Straight Connector 11"/>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70942" y="2846065"/>
            <a:ext cx="0" cy="1372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8"/>
            <a:ext cx="0" cy="1426437"/>
          </a:xfrm>
          <a:prstGeom prst="line">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15" y="2955791"/>
            <a:ext cx="768082" cy="452297"/>
          </a:xfrm>
          <a:prstGeom prst="rect">
            <a:avLst/>
          </a:prstGeom>
        </p:spPr>
      </p:pic>
    </p:spTree>
    <p:extLst>
      <p:ext uri="{BB962C8B-B14F-4D97-AF65-F5344CB8AC3E}">
        <p14:creationId xmlns:p14="http://schemas.microsoft.com/office/powerpoint/2010/main" val="377109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43</a:t>
            </a:fld>
            <a:endParaRPr lang="cs-CZ"/>
          </a:p>
        </p:txBody>
      </p:sp>
      <p:cxnSp>
        <p:nvCxnSpPr>
          <p:cNvPr id="12" name="Straight Connector 11"/>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70942" y="2846065"/>
            <a:ext cx="0" cy="1372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8"/>
            <a:ext cx="0" cy="1426437"/>
          </a:xfrm>
          <a:prstGeom prst="line">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15" y="2955791"/>
            <a:ext cx="768082" cy="452297"/>
          </a:xfrm>
          <a:prstGeom prst="rect">
            <a:avLst/>
          </a:prstGeom>
        </p:spPr>
      </p:pic>
      <p:cxnSp>
        <p:nvCxnSpPr>
          <p:cNvPr id="9" name="Straight Connector 8"/>
          <p:cNvCxnSpPr/>
          <p:nvPr/>
        </p:nvCxnSpPr>
        <p:spPr>
          <a:xfrm>
            <a:off x="2542069" y="1749327"/>
            <a:ext cx="180364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984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44</a:t>
            </a:fld>
            <a:endParaRPr lang="cs-CZ"/>
          </a:p>
        </p:txBody>
      </p:sp>
      <p:cxnSp>
        <p:nvCxnSpPr>
          <p:cNvPr id="12" name="Straight Connector 11"/>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70942" y="2846065"/>
            <a:ext cx="0" cy="1372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8"/>
            <a:ext cx="0" cy="1426437"/>
          </a:xfrm>
          <a:prstGeom prst="line">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15" y="2955791"/>
            <a:ext cx="768082" cy="452297"/>
          </a:xfrm>
          <a:prstGeom prst="rect">
            <a:avLst/>
          </a:prstGeom>
        </p:spPr>
      </p:pic>
      <p:cxnSp>
        <p:nvCxnSpPr>
          <p:cNvPr id="9" name="Straight Connector 8"/>
          <p:cNvCxnSpPr/>
          <p:nvPr/>
        </p:nvCxnSpPr>
        <p:spPr>
          <a:xfrm>
            <a:off x="2542069" y="1749327"/>
            <a:ext cx="180364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41247" y="2846065"/>
            <a:ext cx="2084794"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19877" y="1749327"/>
            <a:ext cx="579005" cy="369332"/>
          </a:xfrm>
          <a:prstGeom prst="rect">
            <a:avLst/>
          </a:prstGeom>
          <a:noFill/>
        </p:spPr>
        <p:txBody>
          <a:bodyPr wrap="none" rtlCol="0">
            <a:spAutoFit/>
          </a:bodyPr>
          <a:lstStyle/>
          <a:p>
            <a:r>
              <a:rPr lang="en-US" dirty="0"/>
              <a:t>split</a:t>
            </a:r>
          </a:p>
        </p:txBody>
      </p:sp>
      <p:cxnSp>
        <p:nvCxnSpPr>
          <p:cNvPr id="14" name="Straight Connector 13"/>
          <p:cNvCxnSpPr/>
          <p:nvPr/>
        </p:nvCxnSpPr>
        <p:spPr>
          <a:xfrm flipH="1">
            <a:off x="4341247" y="1749327"/>
            <a:ext cx="11301" cy="1096738"/>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72753" y="2846065"/>
            <a:ext cx="302794"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98438" y="2846065"/>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58562" y="2846065"/>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64698" y="2846065"/>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54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45</a:t>
            </a:fld>
            <a:endParaRPr lang="cs-CZ"/>
          </a:p>
        </p:txBody>
      </p:sp>
      <p:cxnSp>
        <p:nvCxnSpPr>
          <p:cNvPr id="12" name="Straight Connector 11"/>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70942" y="2846065"/>
            <a:ext cx="0" cy="1372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8"/>
            <a:ext cx="0" cy="1426437"/>
          </a:xfrm>
          <a:prstGeom prst="line">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15" y="2955791"/>
            <a:ext cx="768082" cy="452297"/>
          </a:xfrm>
          <a:prstGeom prst="rect">
            <a:avLst/>
          </a:prstGeom>
        </p:spPr>
      </p:pic>
      <p:cxnSp>
        <p:nvCxnSpPr>
          <p:cNvPr id="9" name="Straight Connector 8"/>
          <p:cNvCxnSpPr/>
          <p:nvPr/>
        </p:nvCxnSpPr>
        <p:spPr>
          <a:xfrm>
            <a:off x="2542069" y="1749327"/>
            <a:ext cx="180364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341247" y="2846065"/>
            <a:ext cx="2084794"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19877" y="1749327"/>
            <a:ext cx="579005" cy="369332"/>
          </a:xfrm>
          <a:prstGeom prst="rect">
            <a:avLst/>
          </a:prstGeom>
          <a:noFill/>
        </p:spPr>
        <p:txBody>
          <a:bodyPr wrap="none" rtlCol="0">
            <a:spAutoFit/>
          </a:bodyPr>
          <a:lstStyle/>
          <a:p>
            <a:r>
              <a:rPr lang="en-US" dirty="0"/>
              <a:t>split</a:t>
            </a:r>
          </a:p>
        </p:txBody>
      </p:sp>
      <p:cxnSp>
        <p:nvCxnSpPr>
          <p:cNvPr id="14" name="Straight Connector 13"/>
          <p:cNvCxnSpPr/>
          <p:nvPr/>
        </p:nvCxnSpPr>
        <p:spPr>
          <a:xfrm flipH="1">
            <a:off x="4341247" y="1749327"/>
            <a:ext cx="11301" cy="1096738"/>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272753" y="2846065"/>
            <a:ext cx="302794"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998438" y="2846065"/>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58562" y="2846065"/>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864698" y="2846065"/>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48905" y="3944840"/>
            <a:ext cx="1748780" cy="0"/>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360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weight under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46</a:t>
            </a:fld>
            <a:endParaRPr lang="cs-CZ"/>
          </a:p>
        </p:txBody>
      </p:sp>
      <p:cxnSp>
        <p:nvCxnSpPr>
          <p:cNvPr id="12" name="Straight Connector 11"/>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570942" y="2846065"/>
            <a:ext cx="0" cy="137262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8"/>
            <a:ext cx="0" cy="1426437"/>
          </a:xfrm>
          <a:prstGeom prst="line">
            <a:avLst/>
          </a:prstGeom>
          <a:ln w="25400">
            <a:solidFill>
              <a:schemeClr val="tx1"/>
            </a:solidFill>
            <a:headEnd type="none"/>
            <a:tailEnd type="arrow"/>
          </a:ln>
        </p:spPr>
        <p:style>
          <a:lnRef idx="1">
            <a:schemeClr val="accent1"/>
          </a:lnRef>
          <a:fillRef idx="0">
            <a:schemeClr val="accent1"/>
          </a:fillRef>
          <a:effectRef idx="0">
            <a:schemeClr val="accent1"/>
          </a:effectRef>
          <a:fontRef idx="minor">
            <a:schemeClr val="tx1"/>
          </a:fontRef>
        </p:style>
      </p:cxn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60" name="Picture 5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15" y="2955791"/>
            <a:ext cx="768082" cy="452297"/>
          </a:xfrm>
          <a:prstGeom prst="rect">
            <a:avLst/>
          </a:prstGeom>
        </p:spPr>
      </p:pic>
      <p:cxnSp>
        <p:nvCxnSpPr>
          <p:cNvPr id="9" name="Straight Connector 8"/>
          <p:cNvCxnSpPr/>
          <p:nvPr/>
        </p:nvCxnSpPr>
        <p:spPr>
          <a:xfrm>
            <a:off x="2542069" y="1749327"/>
            <a:ext cx="180364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419877" y="1749327"/>
            <a:ext cx="579005" cy="369332"/>
          </a:xfrm>
          <a:prstGeom prst="rect">
            <a:avLst/>
          </a:prstGeom>
          <a:noFill/>
        </p:spPr>
        <p:txBody>
          <a:bodyPr wrap="none" rtlCol="0">
            <a:spAutoFit/>
          </a:bodyPr>
          <a:lstStyle/>
          <a:p>
            <a:r>
              <a:rPr lang="en-US" dirty="0"/>
              <a:t>split</a:t>
            </a:r>
          </a:p>
        </p:txBody>
      </p:sp>
      <p:cxnSp>
        <p:nvCxnSpPr>
          <p:cNvPr id="14" name="Straight Connector 13"/>
          <p:cNvCxnSpPr/>
          <p:nvPr/>
        </p:nvCxnSpPr>
        <p:spPr>
          <a:xfrm flipH="1">
            <a:off x="4341247" y="1749327"/>
            <a:ext cx="11301" cy="1096738"/>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362301" y="3574515"/>
            <a:ext cx="935384" cy="369332"/>
          </a:xfrm>
          <a:prstGeom prst="rect">
            <a:avLst/>
          </a:prstGeom>
          <a:noFill/>
        </p:spPr>
        <p:txBody>
          <a:bodyPr wrap="none" rtlCol="0">
            <a:spAutoFit/>
          </a:bodyPr>
          <a:lstStyle/>
          <a:p>
            <a:r>
              <a:rPr lang="en-US" dirty="0"/>
              <a:t>roulette</a:t>
            </a:r>
          </a:p>
        </p:txBody>
      </p:sp>
      <p:cxnSp>
        <p:nvCxnSpPr>
          <p:cNvPr id="20" name="Straight Connector 19"/>
          <p:cNvCxnSpPr/>
          <p:nvPr/>
        </p:nvCxnSpPr>
        <p:spPr>
          <a:xfrm flipV="1">
            <a:off x="2548905" y="3943847"/>
            <a:ext cx="1782993" cy="993"/>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322549" y="2846065"/>
            <a:ext cx="18698" cy="1098775"/>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316383" y="2846065"/>
            <a:ext cx="2259164" cy="0"/>
          </a:xfrm>
          <a:prstGeom prst="line">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352548" y="2846065"/>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99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window</a:t>
            </a:r>
          </a:p>
        </p:txBody>
      </p:sp>
      <p:sp>
        <p:nvSpPr>
          <p:cNvPr id="4" name="Slide Number Placeholder 3"/>
          <p:cNvSpPr>
            <a:spLocks noGrp="1"/>
          </p:cNvSpPr>
          <p:nvPr>
            <p:ph type="sldNum" sz="quarter" idx="12"/>
          </p:nvPr>
        </p:nvSpPr>
        <p:spPr/>
        <p:txBody>
          <a:bodyPr/>
          <a:lstStyle/>
          <a:p>
            <a:fld id="{6DE19C19-9F51-4782-9B80-16E4D831EAA6}" type="slidenum">
              <a:rPr lang="cs-CZ" smtClean="0"/>
              <a:t>47</a:t>
            </a:fld>
            <a:endParaRPr lang="cs-CZ"/>
          </a:p>
        </p:txBody>
      </p:sp>
      <p:cxnSp>
        <p:nvCxnSpPr>
          <p:cNvPr id="21" name="Straight Connector 20"/>
          <p:cNvCxnSpPr/>
          <p:nvPr/>
        </p:nvCxnSpPr>
        <p:spPr>
          <a:xfrm flipV="1">
            <a:off x="4570942" y="3450080"/>
            <a:ext cx="0" cy="7686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7"/>
            <a:ext cx="0" cy="768604"/>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52548" y="2188231"/>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52548" y="3450080"/>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15" y="2626613"/>
            <a:ext cx="768082" cy="452297"/>
          </a:xfrm>
          <a:prstGeom prst="rect">
            <a:avLst/>
          </a:prstGeom>
        </p:spPr>
      </p:pic>
      <p:cxnSp>
        <p:nvCxnSpPr>
          <p:cNvPr id="23" name="Straight Connector 22"/>
          <p:cNvCxnSpPr/>
          <p:nvPr/>
        </p:nvCxnSpPr>
        <p:spPr>
          <a:xfrm>
            <a:off x="4462274" y="2846065"/>
            <a:ext cx="21945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1178" y="1858531"/>
            <a:ext cx="306372" cy="27318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5257" y="3469630"/>
            <a:ext cx="329178" cy="254243"/>
          </a:xfrm>
          <a:prstGeom prst="rect">
            <a:avLst/>
          </a:prstGeom>
        </p:spPr>
      </p:pic>
    </p:spTree>
    <p:extLst>
      <p:ext uri="{BB962C8B-B14F-4D97-AF65-F5344CB8AC3E}">
        <p14:creationId xmlns:p14="http://schemas.microsoft.com/office/powerpoint/2010/main" val="122603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p:cNvCxnSpPr/>
          <p:nvPr/>
        </p:nvCxnSpPr>
        <p:spPr>
          <a:xfrm>
            <a:off x="4352548" y="1748805"/>
            <a:ext cx="0" cy="43890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Weight window</a:t>
            </a:r>
          </a:p>
        </p:txBody>
      </p:sp>
      <p:sp>
        <p:nvSpPr>
          <p:cNvPr id="4" name="Slide Number Placeholder 3"/>
          <p:cNvSpPr>
            <a:spLocks noGrp="1"/>
          </p:cNvSpPr>
          <p:nvPr>
            <p:ph type="sldNum" sz="quarter" idx="12"/>
          </p:nvPr>
        </p:nvSpPr>
        <p:spPr/>
        <p:txBody>
          <a:bodyPr/>
          <a:lstStyle/>
          <a:p>
            <a:fld id="{6DE19C19-9F51-4782-9B80-16E4D831EAA6}" type="slidenum">
              <a:rPr lang="cs-CZ" smtClean="0"/>
              <a:t>48</a:t>
            </a:fld>
            <a:endParaRPr lang="cs-CZ"/>
          </a:p>
        </p:txBody>
      </p:sp>
      <p:cxnSp>
        <p:nvCxnSpPr>
          <p:cNvPr id="21" name="Straight Connector 20"/>
          <p:cNvCxnSpPr/>
          <p:nvPr/>
        </p:nvCxnSpPr>
        <p:spPr>
          <a:xfrm flipV="1">
            <a:off x="4570942" y="3450080"/>
            <a:ext cx="0" cy="7686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7"/>
            <a:ext cx="0" cy="768604"/>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42069" y="1749327"/>
            <a:ext cx="180364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52548" y="2187709"/>
            <a:ext cx="2084794"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19877" y="1749327"/>
            <a:ext cx="579005" cy="369332"/>
          </a:xfrm>
          <a:prstGeom prst="rect">
            <a:avLst/>
          </a:prstGeom>
          <a:noFill/>
        </p:spPr>
        <p:txBody>
          <a:bodyPr wrap="none" rtlCol="0">
            <a:spAutoFit/>
          </a:bodyPr>
          <a:lstStyle/>
          <a:p>
            <a:r>
              <a:rPr lang="en-US" dirty="0"/>
              <a:t>split</a:t>
            </a:r>
          </a:p>
        </p:txBody>
      </p:sp>
      <p:cxnSp>
        <p:nvCxnSpPr>
          <p:cNvPr id="32" name="Straight Connector 31"/>
          <p:cNvCxnSpPr/>
          <p:nvPr/>
        </p:nvCxnSpPr>
        <p:spPr>
          <a:xfrm>
            <a:off x="6272753" y="2187709"/>
            <a:ext cx="302794"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98438"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158562"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864698"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362301" y="3574515"/>
            <a:ext cx="935384" cy="369332"/>
          </a:xfrm>
          <a:prstGeom prst="rect">
            <a:avLst/>
          </a:prstGeom>
          <a:noFill/>
        </p:spPr>
        <p:txBody>
          <a:bodyPr wrap="none" rtlCol="0">
            <a:spAutoFit/>
          </a:bodyPr>
          <a:lstStyle/>
          <a:p>
            <a:r>
              <a:rPr lang="en-US" dirty="0"/>
              <a:t>roulette</a:t>
            </a:r>
          </a:p>
        </p:txBody>
      </p:sp>
      <p:cxnSp>
        <p:nvCxnSpPr>
          <p:cNvPr id="44" name="Straight Connector 43"/>
          <p:cNvCxnSpPr/>
          <p:nvPr/>
        </p:nvCxnSpPr>
        <p:spPr>
          <a:xfrm>
            <a:off x="2548905" y="3944840"/>
            <a:ext cx="1748780" cy="0"/>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97685" y="3449558"/>
            <a:ext cx="0" cy="495282"/>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94036" y="3449558"/>
            <a:ext cx="2259164" cy="0"/>
          </a:xfrm>
          <a:prstGeom prst="line">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52548" y="2188231"/>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52548" y="3450080"/>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6315" y="2626613"/>
            <a:ext cx="768082" cy="452297"/>
          </a:xfrm>
          <a:prstGeom prst="rect">
            <a:avLst/>
          </a:prstGeom>
        </p:spPr>
      </p:pic>
      <p:cxnSp>
        <p:nvCxnSpPr>
          <p:cNvPr id="33" name="Straight Connector 32"/>
          <p:cNvCxnSpPr/>
          <p:nvPr/>
        </p:nvCxnSpPr>
        <p:spPr>
          <a:xfrm>
            <a:off x="4462274" y="2846065"/>
            <a:ext cx="21945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1178" y="1858531"/>
            <a:ext cx="306372" cy="273183"/>
          </a:xfrm>
          <a:prstGeom prst="rect">
            <a:avLst/>
          </a:prstGeom>
        </p:spPr>
      </p:pic>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5257" y="3469630"/>
            <a:ext cx="329178" cy="254243"/>
          </a:xfrm>
          <a:prstGeom prst="rect">
            <a:avLst/>
          </a:prstGeom>
        </p:spPr>
      </p:pic>
    </p:spTree>
    <p:extLst>
      <p:ext uri="{BB962C8B-B14F-4D97-AF65-F5344CB8AC3E}">
        <p14:creationId xmlns:p14="http://schemas.microsoft.com/office/powerpoint/2010/main" val="2625550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window</a:t>
            </a:r>
          </a:p>
        </p:txBody>
      </p:sp>
      <p:sp>
        <p:nvSpPr>
          <p:cNvPr id="4" name="Slide Number Placeholder 3"/>
          <p:cNvSpPr>
            <a:spLocks noGrp="1"/>
          </p:cNvSpPr>
          <p:nvPr>
            <p:ph type="sldNum" sz="quarter" idx="12"/>
          </p:nvPr>
        </p:nvSpPr>
        <p:spPr/>
        <p:txBody>
          <a:bodyPr/>
          <a:lstStyle/>
          <a:p>
            <a:fld id="{6DE19C19-9F51-4782-9B80-16E4D831EAA6}" type="slidenum">
              <a:rPr lang="cs-CZ" smtClean="0"/>
              <a:t>49</a:t>
            </a:fld>
            <a:endParaRPr lang="cs-CZ"/>
          </a:p>
        </p:txBody>
      </p:sp>
      <p:cxnSp>
        <p:nvCxnSpPr>
          <p:cNvPr id="21" name="Straight Connector 20"/>
          <p:cNvCxnSpPr/>
          <p:nvPr/>
        </p:nvCxnSpPr>
        <p:spPr>
          <a:xfrm flipV="1">
            <a:off x="4570942" y="3450080"/>
            <a:ext cx="0" cy="7686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7"/>
            <a:ext cx="0" cy="768604"/>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42069" y="1749327"/>
            <a:ext cx="180364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52548" y="2187709"/>
            <a:ext cx="2084794"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19877" y="1749327"/>
            <a:ext cx="579005" cy="369332"/>
          </a:xfrm>
          <a:prstGeom prst="rect">
            <a:avLst/>
          </a:prstGeom>
          <a:noFill/>
        </p:spPr>
        <p:txBody>
          <a:bodyPr wrap="none" rtlCol="0">
            <a:spAutoFit/>
          </a:bodyPr>
          <a:lstStyle/>
          <a:p>
            <a:r>
              <a:rPr lang="en-US" dirty="0"/>
              <a:t>split</a:t>
            </a:r>
          </a:p>
        </p:txBody>
      </p:sp>
      <p:cxnSp>
        <p:nvCxnSpPr>
          <p:cNvPr id="28" name="Straight Connector 27"/>
          <p:cNvCxnSpPr/>
          <p:nvPr/>
        </p:nvCxnSpPr>
        <p:spPr>
          <a:xfrm>
            <a:off x="4352548" y="1748805"/>
            <a:ext cx="0" cy="43890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72753" y="2187709"/>
            <a:ext cx="302794"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98438"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158562"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864698"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48905" y="3066039"/>
            <a:ext cx="4026642" cy="0"/>
          </a:xfrm>
          <a:prstGeom prst="line">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365014" y="2675370"/>
            <a:ext cx="1399229" cy="369332"/>
          </a:xfrm>
          <a:prstGeom prst="rect">
            <a:avLst/>
          </a:prstGeom>
          <a:noFill/>
        </p:spPr>
        <p:txBody>
          <a:bodyPr wrap="none" rtlCol="0">
            <a:spAutoFit/>
          </a:bodyPr>
          <a:lstStyle/>
          <a:p>
            <a:r>
              <a:rPr lang="en-US" dirty="0"/>
              <a:t>pass through</a:t>
            </a:r>
          </a:p>
        </p:txBody>
      </p:sp>
      <p:sp>
        <p:nvSpPr>
          <p:cNvPr id="43" name="TextBox 42"/>
          <p:cNvSpPr txBox="1"/>
          <p:nvPr/>
        </p:nvSpPr>
        <p:spPr>
          <a:xfrm>
            <a:off x="3362301" y="3574515"/>
            <a:ext cx="935384" cy="369332"/>
          </a:xfrm>
          <a:prstGeom prst="rect">
            <a:avLst/>
          </a:prstGeom>
          <a:noFill/>
        </p:spPr>
        <p:txBody>
          <a:bodyPr wrap="none" rtlCol="0">
            <a:spAutoFit/>
          </a:bodyPr>
          <a:lstStyle/>
          <a:p>
            <a:r>
              <a:rPr lang="en-US" dirty="0"/>
              <a:t>roulette</a:t>
            </a:r>
          </a:p>
        </p:txBody>
      </p:sp>
      <p:cxnSp>
        <p:nvCxnSpPr>
          <p:cNvPr id="44" name="Straight Connector 43"/>
          <p:cNvCxnSpPr/>
          <p:nvPr/>
        </p:nvCxnSpPr>
        <p:spPr>
          <a:xfrm>
            <a:off x="2548905" y="3944840"/>
            <a:ext cx="1748780" cy="0"/>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97685" y="3449558"/>
            <a:ext cx="0" cy="495282"/>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94036" y="3449558"/>
            <a:ext cx="2259164" cy="0"/>
          </a:xfrm>
          <a:prstGeom prst="line">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52548" y="2188231"/>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52548" y="3450080"/>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178" y="1858531"/>
            <a:ext cx="306372" cy="27318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5257" y="3469630"/>
            <a:ext cx="329178" cy="254243"/>
          </a:xfrm>
          <a:prstGeom prst="rect">
            <a:avLst/>
          </a:prstGeom>
        </p:spPr>
      </p:pic>
    </p:spTree>
    <p:extLst>
      <p:ext uri="{BB962C8B-B14F-4D97-AF65-F5344CB8AC3E}">
        <p14:creationId xmlns:p14="http://schemas.microsoft.com/office/powerpoint/2010/main" val="3677264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4133"/>
          <a:stretch/>
        </p:blipFill>
        <p:spPr>
          <a:xfrm>
            <a:off x="0" y="0"/>
            <a:ext cx="4517137" cy="5143500"/>
          </a:xfrm>
          <a:prstGeom prst="rect">
            <a:avLst/>
          </a:prstGeom>
        </p:spPr>
      </p:pic>
      <p:sp>
        <p:nvSpPr>
          <p:cNvPr id="8" name="TextBox 7"/>
          <p:cNvSpPr txBox="1"/>
          <p:nvPr/>
        </p:nvSpPr>
        <p:spPr>
          <a:xfrm>
            <a:off x="182876" y="183188"/>
            <a:ext cx="2359941"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(1h)</a:t>
            </a:r>
          </a:p>
        </p:txBody>
      </p:sp>
      <p:sp>
        <p:nvSpPr>
          <p:cNvPr id="4" name="Rectangle 3"/>
          <p:cNvSpPr/>
          <p:nvPr/>
        </p:nvSpPr>
        <p:spPr>
          <a:xfrm>
            <a:off x="2256445" y="2516887"/>
            <a:ext cx="2260691" cy="10972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03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window</a:t>
            </a:r>
          </a:p>
        </p:txBody>
      </p:sp>
      <p:sp>
        <p:nvSpPr>
          <p:cNvPr id="4" name="Slide Number Placeholder 3"/>
          <p:cNvSpPr>
            <a:spLocks noGrp="1"/>
          </p:cNvSpPr>
          <p:nvPr>
            <p:ph type="sldNum" sz="quarter" idx="12"/>
          </p:nvPr>
        </p:nvSpPr>
        <p:spPr/>
        <p:txBody>
          <a:bodyPr/>
          <a:lstStyle/>
          <a:p>
            <a:fld id="{6DE19C19-9F51-4782-9B80-16E4D831EAA6}" type="slidenum">
              <a:rPr lang="cs-CZ" smtClean="0"/>
              <a:t>50</a:t>
            </a:fld>
            <a:endParaRPr lang="cs-CZ"/>
          </a:p>
        </p:txBody>
      </p:sp>
      <p:cxnSp>
        <p:nvCxnSpPr>
          <p:cNvPr id="21" name="Straight Connector 20"/>
          <p:cNvCxnSpPr/>
          <p:nvPr/>
        </p:nvCxnSpPr>
        <p:spPr>
          <a:xfrm flipV="1">
            <a:off x="4570942" y="3450080"/>
            <a:ext cx="0" cy="76860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570942" y="1419627"/>
            <a:ext cx="0" cy="768604"/>
          </a:xfrm>
          <a:prstGeom prst="line">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42069" y="1749327"/>
            <a:ext cx="1803643"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352548" y="2187709"/>
            <a:ext cx="2084794"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419877" y="1749327"/>
            <a:ext cx="579005" cy="369332"/>
          </a:xfrm>
          <a:prstGeom prst="rect">
            <a:avLst/>
          </a:prstGeom>
          <a:noFill/>
        </p:spPr>
        <p:txBody>
          <a:bodyPr wrap="none" rtlCol="0">
            <a:spAutoFit/>
          </a:bodyPr>
          <a:lstStyle/>
          <a:p>
            <a:r>
              <a:rPr lang="en-US" dirty="0"/>
              <a:t>split</a:t>
            </a:r>
          </a:p>
        </p:txBody>
      </p:sp>
      <p:cxnSp>
        <p:nvCxnSpPr>
          <p:cNvPr id="28" name="Straight Connector 27"/>
          <p:cNvCxnSpPr/>
          <p:nvPr/>
        </p:nvCxnSpPr>
        <p:spPr>
          <a:xfrm>
            <a:off x="4352548" y="1748805"/>
            <a:ext cx="0" cy="43890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272753" y="2187709"/>
            <a:ext cx="302794"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998438"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158562"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864698" y="2187709"/>
            <a:ext cx="267479" cy="0"/>
          </a:xfrm>
          <a:prstGeom prst="line">
            <a:avLst/>
          </a:prstGeom>
          <a:ln w="508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548905" y="3066039"/>
            <a:ext cx="4026642" cy="0"/>
          </a:xfrm>
          <a:prstGeom prst="line">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365014" y="2675370"/>
            <a:ext cx="1399229" cy="369332"/>
          </a:xfrm>
          <a:prstGeom prst="rect">
            <a:avLst/>
          </a:prstGeom>
          <a:noFill/>
        </p:spPr>
        <p:txBody>
          <a:bodyPr wrap="none" rtlCol="0">
            <a:spAutoFit/>
          </a:bodyPr>
          <a:lstStyle/>
          <a:p>
            <a:r>
              <a:rPr lang="en-US" dirty="0"/>
              <a:t>pass through</a:t>
            </a:r>
          </a:p>
        </p:txBody>
      </p:sp>
      <p:sp>
        <p:nvSpPr>
          <p:cNvPr id="43" name="TextBox 42"/>
          <p:cNvSpPr txBox="1"/>
          <p:nvPr/>
        </p:nvSpPr>
        <p:spPr>
          <a:xfrm>
            <a:off x="3362301" y="3574515"/>
            <a:ext cx="935384" cy="369332"/>
          </a:xfrm>
          <a:prstGeom prst="rect">
            <a:avLst/>
          </a:prstGeom>
          <a:noFill/>
        </p:spPr>
        <p:txBody>
          <a:bodyPr wrap="none" rtlCol="0">
            <a:spAutoFit/>
          </a:bodyPr>
          <a:lstStyle/>
          <a:p>
            <a:r>
              <a:rPr lang="en-US" dirty="0"/>
              <a:t>roulette</a:t>
            </a:r>
          </a:p>
        </p:txBody>
      </p:sp>
      <p:cxnSp>
        <p:nvCxnSpPr>
          <p:cNvPr id="44" name="Straight Connector 43"/>
          <p:cNvCxnSpPr/>
          <p:nvPr/>
        </p:nvCxnSpPr>
        <p:spPr>
          <a:xfrm>
            <a:off x="2548905" y="3944840"/>
            <a:ext cx="1748780" cy="0"/>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4297685" y="3449558"/>
            <a:ext cx="0" cy="495282"/>
          </a:xfrm>
          <a:prstGeom prst="line">
            <a:avLst/>
          </a:prstGeom>
          <a:ln w="5080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4294036" y="3449558"/>
            <a:ext cx="2259164" cy="0"/>
          </a:xfrm>
          <a:prstGeom prst="line">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352548" y="2188231"/>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352548" y="3450080"/>
            <a:ext cx="438904"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97685" y="1325527"/>
            <a:ext cx="206867" cy="203995"/>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1178" y="1858531"/>
            <a:ext cx="306372" cy="273183"/>
          </a:xfrm>
          <a:prstGeom prst="rect">
            <a:avLst/>
          </a:prstGeom>
        </p:spPr>
      </p:pic>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5257" y="3469630"/>
            <a:ext cx="329178" cy="254243"/>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01674" y="3943101"/>
            <a:ext cx="1339089" cy="32940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1850" y="4437092"/>
            <a:ext cx="829259" cy="265517"/>
          </a:xfrm>
          <a:prstGeom prst="rect">
            <a:avLst/>
          </a:prstGeom>
        </p:spPr>
      </p:pic>
    </p:spTree>
    <p:extLst>
      <p:ext uri="{BB962C8B-B14F-4D97-AF65-F5344CB8AC3E}">
        <p14:creationId xmlns:p14="http://schemas.microsoft.com/office/powerpoint/2010/main" val="314975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window</a:t>
            </a:r>
          </a:p>
        </p:txBody>
      </p:sp>
      <p:sp>
        <p:nvSpPr>
          <p:cNvPr id="4" name="Slide Number Placeholder 3"/>
          <p:cNvSpPr>
            <a:spLocks noGrp="1"/>
          </p:cNvSpPr>
          <p:nvPr>
            <p:ph type="sldNum" sz="quarter" idx="12"/>
          </p:nvPr>
        </p:nvSpPr>
        <p:spPr/>
        <p:txBody>
          <a:bodyPr/>
          <a:lstStyle/>
          <a:p>
            <a:fld id="{6DE19C19-9F51-4782-9B80-16E4D831EAA6}" type="slidenum">
              <a:rPr lang="cs-CZ" smtClean="0"/>
              <a:t>51</a:t>
            </a:fld>
            <a:endParaRPr lang="cs-CZ"/>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9901"/>
            <a:ext cx="9144000" cy="3160491"/>
          </a:xfrm>
          <a:prstGeom prst="rect">
            <a:avLst/>
          </a:prstGeom>
        </p:spPr>
      </p:pic>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8507" y="4601681"/>
            <a:ext cx="1339089" cy="329402"/>
          </a:xfrm>
          <a:prstGeom prst="rect">
            <a:avLst/>
          </a:prstGeom>
        </p:spPr>
      </p:pic>
    </p:spTree>
    <p:extLst>
      <p:ext uri="{BB962C8B-B14F-4D97-AF65-F5344CB8AC3E}">
        <p14:creationId xmlns:p14="http://schemas.microsoft.com/office/powerpoint/2010/main" val="212300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2184"/>
            <a:ext cx="8229600" cy="857250"/>
          </a:xfrm>
        </p:spPr>
        <p:txBody>
          <a:bodyPr/>
          <a:lstStyle/>
          <a:p>
            <a:r>
              <a:rPr lang="en-US" dirty="0"/>
              <a:t>Computing estimates</a:t>
            </a:r>
          </a:p>
        </p:txBody>
      </p:sp>
      <p:sp>
        <p:nvSpPr>
          <p:cNvPr id="4" name="Slide Number Placeholder 3"/>
          <p:cNvSpPr>
            <a:spLocks noGrp="1"/>
          </p:cNvSpPr>
          <p:nvPr>
            <p:ph type="sldNum" sz="quarter" idx="12"/>
          </p:nvPr>
        </p:nvSpPr>
        <p:spPr/>
        <p:txBody>
          <a:bodyPr/>
          <a:lstStyle/>
          <a:p>
            <a:fld id="{6DE19C19-9F51-4782-9B80-16E4D831EAA6}" type="slidenum">
              <a:rPr lang="cs-CZ" smtClean="0"/>
              <a:t>52</a:t>
            </a:fld>
            <a:endParaRPr lang="cs-CZ"/>
          </a:p>
        </p:txBody>
      </p:sp>
    </p:spTree>
    <p:extLst>
      <p:ext uri="{BB962C8B-B14F-4D97-AF65-F5344CB8AC3E}">
        <p14:creationId xmlns:p14="http://schemas.microsoft.com/office/powerpoint/2010/main" val="360624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26" name="Rectangle 25"/>
          <p:cNvSpPr/>
          <p:nvPr/>
        </p:nvSpPr>
        <p:spPr>
          <a:xfrm>
            <a:off x="5532832" y="2191334"/>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343" y="1466119"/>
            <a:ext cx="215414" cy="376292"/>
          </a:xfrm>
          <a:prstGeom prst="rect">
            <a:avLst/>
          </a:prstGeom>
        </p:spPr>
      </p:pic>
      <p:sp>
        <p:nvSpPr>
          <p:cNvPr id="2" name="Title 1"/>
          <p:cNvSpPr>
            <a:spLocks noGrp="1"/>
          </p:cNvSpPr>
          <p:nvPr>
            <p:ph type="title"/>
          </p:nvPr>
        </p:nvSpPr>
        <p:spPr/>
        <p:txBody>
          <a:bodyPr/>
          <a:lstStyle/>
          <a:p>
            <a:r>
              <a:rPr lang="en-US" dirty="0"/>
              <a:t>Computing estimates</a:t>
            </a:r>
          </a:p>
        </p:txBody>
      </p:sp>
      <p:sp>
        <p:nvSpPr>
          <p:cNvPr id="4" name="Slide Number Placeholder 3"/>
          <p:cNvSpPr>
            <a:spLocks noGrp="1"/>
          </p:cNvSpPr>
          <p:nvPr>
            <p:ph type="sldNum" sz="quarter" idx="12"/>
          </p:nvPr>
        </p:nvSpPr>
        <p:spPr/>
        <p:txBody>
          <a:bodyPr/>
          <a:lstStyle/>
          <a:p>
            <a:fld id="{6DE19C19-9F51-4782-9B80-16E4D831EAA6}" type="slidenum">
              <a:rPr lang="cs-CZ" smtClean="0"/>
              <a:t>53</a:t>
            </a:fld>
            <a:endParaRPr lang="cs-CZ"/>
          </a:p>
        </p:txBody>
      </p:sp>
      <p:pic>
        <p:nvPicPr>
          <p:cNvPr id="41"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0" name="Straight Connector 9"/>
          <p:cNvCxnSpPr>
            <a:stCxn id="6" idx="0"/>
            <a:endCxn id="8"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8"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C:\Users\Jirka\projects\import\presentations\main\images\camera.png"/>
          <p:cNvPicPr>
            <a:picLocks noChangeAspect="1" noChangeArrowheads="1"/>
          </p:cNvPicPr>
          <p:nvPr/>
        </p:nvPicPr>
        <p:blipFill>
          <a:blip r:embed="rId6"/>
          <a:srcRect/>
          <a:stretch>
            <a:fillRect/>
          </a:stretch>
        </p:blipFill>
        <p:spPr bwMode="auto">
          <a:xfrm flipH="1">
            <a:off x="1444809" y="1210829"/>
            <a:ext cx="699838" cy="520072"/>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9" name="Straight Connector 8"/>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622" y="1200175"/>
            <a:ext cx="826214" cy="1623661"/>
          </a:xfrm>
          <a:prstGeom prst="rect">
            <a:avLst/>
          </a:prstGeom>
        </p:spPr>
      </p:pic>
      <p:sp>
        <p:nvSpPr>
          <p:cNvPr id="12" name="Oval 11"/>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sp>
        <p:nvSpPr>
          <p:cNvPr id="14" name="Oval 13"/>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flipV="1">
            <a:off x="5175493" y="2242572"/>
            <a:ext cx="386061" cy="29307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5103" y="3559284"/>
            <a:ext cx="1513420" cy="891201"/>
          </a:xfrm>
          <a:prstGeom prst="rect">
            <a:avLst/>
          </a:prstGeom>
        </p:spPr>
      </p:pic>
    </p:spTree>
    <p:extLst>
      <p:ext uri="{BB962C8B-B14F-4D97-AF65-F5344CB8AC3E}">
        <p14:creationId xmlns:p14="http://schemas.microsoft.com/office/powerpoint/2010/main" val="13671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estimates</a:t>
            </a:r>
          </a:p>
        </p:txBody>
      </p:sp>
      <p:sp>
        <p:nvSpPr>
          <p:cNvPr id="3" name="Content Placeholder 2"/>
          <p:cNvSpPr>
            <a:spLocks noGrp="1"/>
          </p:cNvSpPr>
          <p:nvPr>
            <p:ph idx="1"/>
          </p:nvPr>
        </p:nvSpPr>
        <p:spPr/>
        <p:txBody>
          <a:bodyPr/>
          <a:lstStyle/>
          <a:p>
            <a:r>
              <a:rPr lang="en-US" dirty="0"/>
              <a:t>Options</a:t>
            </a:r>
          </a:p>
          <a:p>
            <a:pPr lvl="1"/>
            <a:r>
              <a:rPr lang="en-US" dirty="0"/>
              <a:t>Irradiance cache </a:t>
            </a:r>
            <a:r>
              <a:rPr lang="en-US" sz="2400" i="1" dirty="0"/>
              <a:t>[Ward et al. 1998] </a:t>
            </a:r>
          </a:p>
          <a:p>
            <a:pPr lvl="1"/>
            <a:r>
              <a:rPr lang="en-US" dirty="0"/>
              <a:t>Radiance cache </a:t>
            </a:r>
            <a:r>
              <a:rPr lang="en-US" sz="2400" i="1" dirty="0"/>
              <a:t>[K</a:t>
            </a:r>
            <a:r>
              <a:rPr lang="cs-CZ" sz="2400" i="1" dirty="0"/>
              <a:t>řivánek et al. 2005</a:t>
            </a:r>
            <a:r>
              <a:rPr lang="en-US" sz="2400" i="1" dirty="0"/>
              <a:t>]</a:t>
            </a:r>
          </a:p>
          <a:p>
            <a:r>
              <a:rPr lang="en-US" dirty="0"/>
              <a:t>Our approach</a:t>
            </a:r>
          </a:p>
          <a:p>
            <a:pPr lvl="1"/>
            <a:r>
              <a:rPr lang="en-US" dirty="0"/>
              <a:t>Path guiding </a:t>
            </a:r>
            <a:r>
              <a:rPr lang="en-US" sz="2400" i="1" dirty="0"/>
              <a:t>[</a:t>
            </a:r>
            <a:r>
              <a:rPr lang="en-US" sz="2400" i="1" dirty="0" err="1"/>
              <a:t>Vorba</a:t>
            </a:r>
            <a:r>
              <a:rPr lang="en-US" sz="2400" i="1" dirty="0"/>
              <a:t> et al. 2014]</a:t>
            </a:r>
          </a:p>
        </p:txBody>
      </p:sp>
      <p:sp>
        <p:nvSpPr>
          <p:cNvPr id="4" name="Slide Number Placeholder 3"/>
          <p:cNvSpPr>
            <a:spLocks noGrp="1"/>
          </p:cNvSpPr>
          <p:nvPr>
            <p:ph type="sldNum" sz="quarter" idx="12"/>
          </p:nvPr>
        </p:nvSpPr>
        <p:spPr/>
        <p:txBody>
          <a:bodyPr/>
          <a:lstStyle/>
          <a:p>
            <a:fld id="{6DE19C19-9F51-4782-9B80-16E4D831EAA6}" type="slidenum">
              <a:rPr lang="cs-CZ" smtClean="0"/>
              <a:t>54</a:t>
            </a:fld>
            <a:endParaRPr lang="cs-CZ"/>
          </a:p>
        </p:txBody>
      </p:sp>
    </p:spTree>
    <p:extLst>
      <p:ext uri="{BB962C8B-B14F-4D97-AF65-F5344CB8AC3E}">
        <p14:creationId xmlns:p14="http://schemas.microsoft.com/office/powerpoint/2010/main" val="288552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174" y="4241725"/>
            <a:ext cx="7309206" cy="570535"/>
          </a:xfrm>
          <a:prstGeom prst="rect">
            <a:avLst/>
          </a:prstGeom>
        </p:spPr>
      </p:pic>
      <p:sp>
        <p:nvSpPr>
          <p:cNvPr id="2" name="Title 1"/>
          <p:cNvSpPr>
            <a:spLocks noGrp="1"/>
          </p:cNvSpPr>
          <p:nvPr>
            <p:ph type="title"/>
          </p:nvPr>
        </p:nvSpPr>
        <p:spPr/>
        <p:txBody>
          <a:bodyPr/>
          <a:lstStyle/>
          <a:p>
            <a:r>
              <a:rPr lang="en-US" dirty="0"/>
              <a:t>Path guiding</a:t>
            </a:r>
          </a:p>
        </p:txBody>
      </p:sp>
      <p:sp>
        <p:nvSpPr>
          <p:cNvPr id="4" name="Slide Number Placeholder 3"/>
          <p:cNvSpPr>
            <a:spLocks noGrp="1"/>
          </p:cNvSpPr>
          <p:nvPr>
            <p:ph type="sldNum" sz="quarter" idx="12"/>
          </p:nvPr>
        </p:nvSpPr>
        <p:spPr/>
        <p:txBody>
          <a:bodyPr/>
          <a:lstStyle/>
          <a:p>
            <a:fld id="{6DE19C19-9F51-4782-9B80-16E4D831EAA6}" type="slidenum">
              <a:rPr lang="cs-CZ" smtClean="0"/>
              <a:t>55</a:t>
            </a:fld>
            <a:endParaRPr lang="cs-CZ"/>
          </a:p>
        </p:txBody>
      </p:sp>
      <p:pic>
        <p:nvPicPr>
          <p:cNvPr id="5" name="Picture 4" descr="C:\Users\Jirka\projects\import\presentations\main\images\tree.png"/>
          <p:cNvPicPr>
            <a:picLocks noChangeAspect="1" noChangeArrowheads="1"/>
          </p:cNvPicPr>
          <p:nvPr/>
        </p:nvPicPr>
        <p:blipFill>
          <a:blip r:embed="rId4"/>
          <a:srcRect/>
          <a:stretch>
            <a:fillRect/>
          </a:stretch>
        </p:blipFill>
        <p:spPr bwMode="auto">
          <a:xfrm>
            <a:off x="7158165" y="2729242"/>
            <a:ext cx="1062618" cy="1624462"/>
          </a:xfrm>
          <a:prstGeom prst="rect">
            <a:avLst/>
          </a:prstGeom>
          <a:noFill/>
        </p:spPr>
      </p:pic>
      <p:pic>
        <p:nvPicPr>
          <p:cNvPr id="7" name="Picture 6" descr="C:\Users\Jirka\projects\import\presentations\main\images\sun.png"/>
          <p:cNvPicPr>
            <a:picLocks noChangeAspect="1" noChangeArrowheads="1"/>
          </p:cNvPicPr>
          <p:nvPr/>
        </p:nvPicPr>
        <p:blipFill>
          <a:blip r:embed="rId5"/>
          <a:srcRect/>
          <a:stretch>
            <a:fillRect/>
          </a:stretch>
        </p:blipFill>
        <p:spPr bwMode="auto">
          <a:xfrm>
            <a:off x="6610280" y="1352550"/>
            <a:ext cx="1095770" cy="1034701"/>
          </a:xfrm>
          <a:prstGeom prst="rect">
            <a:avLst/>
          </a:prstGeom>
          <a:noFill/>
        </p:spPr>
      </p:pic>
      <p:cxnSp>
        <p:nvCxnSpPr>
          <p:cNvPr id="8" name="Přímá spojovací čára 7"/>
          <p:cNvCxnSpPr/>
          <p:nvPr/>
        </p:nvCxnSpPr>
        <p:spPr>
          <a:xfrm flipH="1">
            <a:off x="709174" y="4229819"/>
            <a:ext cx="7309206" cy="6979"/>
          </a:xfrm>
          <a:prstGeom prst="line">
            <a:avLst/>
          </a:prstGeom>
          <a:ln w="254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9" name="Přímá spojovací čára 8"/>
          <p:cNvCxnSpPr/>
          <p:nvPr/>
        </p:nvCxnSpPr>
        <p:spPr>
          <a:xfrm>
            <a:off x="757866" y="1396535"/>
            <a:ext cx="0" cy="2832340"/>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0" name="Přímá spojovací čára 10"/>
          <p:cNvCxnSpPr/>
          <p:nvPr/>
        </p:nvCxnSpPr>
        <p:spPr>
          <a:xfrm>
            <a:off x="685800" y="1466656"/>
            <a:ext cx="3708511" cy="1"/>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1" name="Přímá spojovací čára 11"/>
          <p:cNvCxnSpPr/>
          <p:nvPr/>
        </p:nvCxnSpPr>
        <p:spPr>
          <a:xfrm flipV="1">
            <a:off x="4339001" y="2340503"/>
            <a:ext cx="0" cy="1888374"/>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2" name="Přímá spojovací čára 12"/>
          <p:cNvCxnSpPr/>
          <p:nvPr/>
        </p:nvCxnSpPr>
        <p:spPr>
          <a:xfrm flipV="1">
            <a:off x="4331726" y="1393673"/>
            <a:ext cx="0" cy="273942"/>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3" name="Přímá spojovací čára 13"/>
          <p:cNvCxnSpPr/>
          <p:nvPr/>
        </p:nvCxnSpPr>
        <p:spPr>
          <a:xfrm>
            <a:off x="2719249" y="1443283"/>
            <a:ext cx="0" cy="1446487"/>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pic>
        <p:nvPicPr>
          <p:cNvPr id="14" name="Picture 3" descr="C:\Users\Jirka\projects\import\presentations\main\images\camera.png"/>
          <p:cNvPicPr>
            <a:picLocks noChangeAspect="1" noChangeArrowheads="1"/>
          </p:cNvPicPr>
          <p:nvPr/>
        </p:nvPicPr>
        <p:blipFill>
          <a:blip r:embed="rId6"/>
          <a:srcRect/>
          <a:stretch>
            <a:fillRect/>
          </a:stretch>
        </p:blipFill>
        <p:spPr bwMode="auto">
          <a:xfrm rot="21042035">
            <a:off x="1552753" y="1520481"/>
            <a:ext cx="921284" cy="684636"/>
          </a:xfrm>
          <a:prstGeom prst="rect">
            <a:avLst/>
          </a:prstGeom>
          <a:noFill/>
        </p:spPr>
      </p:pic>
      <p:sp>
        <p:nvSpPr>
          <p:cNvPr id="15" name="Elipsa 18"/>
          <p:cNvSpPr/>
          <p:nvPr/>
        </p:nvSpPr>
        <p:spPr>
          <a:xfrm>
            <a:off x="1752600" y="411116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6" name="Elipsa 19"/>
          <p:cNvSpPr/>
          <p:nvPr/>
        </p:nvSpPr>
        <p:spPr>
          <a:xfrm>
            <a:off x="1295400" y="411725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Elipsa 20"/>
          <p:cNvSpPr/>
          <p:nvPr/>
        </p:nvSpPr>
        <p:spPr>
          <a:xfrm>
            <a:off x="914400" y="411116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8" name="Elipsa 21"/>
          <p:cNvSpPr/>
          <p:nvPr/>
        </p:nvSpPr>
        <p:spPr>
          <a:xfrm>
            <a:off x="6376850" y="4087638"/>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9" name="Elipsa 22"/>
          <p:cNvSpPr/>
          <p:nvPr/>
        </p:nvSpPr>
        <p:spPr>
          <a:xfrm>
            <a:off x="5929641" y="409636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0" name="Elipsa 23"/>
          <p:cNvSpPr/>
          <p:nvPr/>
        </p:nvSpPr>
        <p:spPr>
          <a:xfrm>
            <a:off x="5486400" y="409636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1" name="Elipsa 24"/>
          <p:cNvSpPr/>
          <p:nvPr/>
        </p:nvSpPr>
        <p:spPr>
          <a:xfrm>
            <a:off x="5035460" y="4102445"/>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2" name="Elipsa 25"/>
          <p:cNvSpPr/>
          <p:nvPr/>
        </p:nvSpPr>
        <p:spPr>
          <a:xfrm>
            <a:off x="4572000" y="409636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3" name="Elipsa 29"/>
          <p:cNvSpPr/>
          <p:nvPr/>
        </p:nvSpPr>
        <p:spPr>
          <a:xfrm>
            <a:off x="3939741" y="411725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4" name="Elipsa 30"/>
          <p:cNvSpPr/>
          <p:nvPr/>
        </p:nvSpPr>
        <p:spPr>
          <a:xfrm>
            <a:off x="3253941" y="411116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5" name="Elipsa 31"/>
          <p:cNvSpPr/>
          <p:nvPr/>
        </p:nvSpPr>
        <p:spPr>
          <a:xfrm>
            <a:off x="689267" y="3768291"/>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6" name="Elipsa 32"/>
          <p:cNvSpPr/>
          <p:nvPr/>
        </p:nvSpPr>
        <p:spPr>
          <a:xfrm>
            <a:off x="689267" y="341586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7" name="Elipsa 34"/>
          <p:cNvSpPr/>
          <p:nvPr/>
        </p:nvSpPr>
        <p:spPr>
          <a:xfrm>
            <a:off x="689267" y="2114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8" name="Elipsa 35"/>
          <p:cNvSpPr/>
          <p:nvPr/>
        </p:nvSpPr>
        <p:spPr>
          <a:xfrm>
            <a:off x="689267" y="1733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9" name="Elipsa 36"/>
          <p:cNvSpPr/>
          <p:nvPr/>
        </p:nvSpPr>
        <p:spPr>
          <a:xfrm>
            <a:off x="1040029" y="1466657"/>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0" name="Elipsa 37"/>
          <p:cNvSpPr/>
          <p:nvPr/>
        </p:nvSpPr>
        <p:spPr>
          <a:xfrm>
            <a:off x="2523300" y="2214873"/>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1" name="Elipsa 38"/>
          <p:cNvSpPr/>
          <p:nvPr/>
        </p:nvSpPr>
        <p:spPr>
          <a:xfrm>
            <a:off x="2719249" y="25717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2" name="Elipsa 39"/>
          <p:cNvSpPr/>
          <p:nvPr/>
        </p:nvSpPr>
        <p:spPr>
          <a:xfrm>
            <a:off x="2719249" y="18097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3" name="Elipsa 40"/>
          <p:cNvSpPr/>
          <p:nvPr/>
        </p:nvSpPr>
        <p:spPr>
          <a:xfrm>
            <a:off x="3253941" y="141635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4" name="Elipsa 41"/>
          <p:cNvSpPr/>
          <p:nvPr/>
        </p:nvSpPr>
        <p:spPr>
          <a:xfrm>
            <a:off x="3814111" y="141635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5" name="Elipsa 42"/>
          <p:cNvSpPr/>
          <p:nvPr/>
        </p:nvSpPr>
        <p:spPr>
          <a:xfrm>
            <a:off x="4143052" y="244612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6" name="Elipsa 43"/>
          <p:cNvSpPr/>
          <p:nvPr/>
        </p:nvSpPr>
        <p:spPr>
          <a:xfrm>
            <a:off x="4143052" y="279026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7" name="Elipsa 44"/>
          <p:cNvSpPr/>
          <p:nvPr/>
        </p:nvSpPr>
        <p:spPr>
          <a:xfrm>
            <a:off x="4143052" y="3257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8" name="Elipsa 45"/>
          <p:cNvSpPr/>
          <p:nvPr/>
        </p:nvSpPr>
        <p:spPr>
          <a:xfrm>
            <a:off x="4143052" y="3638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9" name="Elipsa 46"/>
          <p:cNvSpPr/>
          <p:nvPr/>
        </p:nvSpPr>
        <p:spPr>
          <a:xfrm>
            <a:off x="7216341" y="3257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0" name="Elipsa 47"/>
          <p:cNvSpPr/>
          <p:nvPr/>
        </p:nvSpPr>
        <p:spPr>
          <a:xfrm>
            <a:off x="7341970" y="376417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1" name="Elipsa 48"/>
          <p:cNvSpPr/>
          <p:nvPr/>
        </p:nvSpPr>
        <p:spPr>
          <a:xfrm>
            <a:off x="6965082" y="4087638"/>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cxnSp>
        <p:nvCxnSpPr>
          <p:cNvPr id="42" name="Přímá spojovací šipka 49"/>
          <p:cNvCxnSpPr/>
          <p:nvPr/>
        </p:nvCxnSpPr>
        <p:spPr>
          <a:xfrm flipH="1">
            <a:off x="800100" y="2061009"/>
            <a:ext cx="952502" cy="76200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3" name="Přímá spojovací šipka 58"/>
          <p:cNvCxnSpPr/>
          <p:nvPr/>
        </p:nvCxnSpPr>
        <p:spPr>
          <a:xfrm>
            <a:off x="800100" y="2823009"/>
            <a:ext cx="1562100" cy="140586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pic>
        <p:nvPicPr>
          <p:cNvPr id="44" name="Picture 2" descr="C:\Users\Jirka\projects\import\presentations\main\images\Li_GMM-01.png"/>
          <p:cNvPicPr>
            <a:picLocks noChangeAspect="1" noChangeArrowheads="1"/>
          </p:cNvPicPr>
          <p:nvPr/>
        </p:nvPicPr>
        <p:blipFill>
          <a:blip r:embed="rId7">
            <a:duotone>
              <a:prstClr val="black"/>
              <a:schemeClr val="accent1">
                <a:tint val="45000"/>
                <a:satMod val="400000"/>
              </a:schemeClr>
            </a:duotone>
          </a:blip>
          <a:stretch>
            <a:fillRect/>
          </a:stretch>
        </p:blipFill>
        <p:spPr bwMode="auto">
          <a:xfrm rot="5400000">
            <a:off x="719252" y="2605023"/>
            <a:ext cx="1016387" cy="854690"/>
          </a:xfrm>
          <a:prstGeom prst="rect">
            <a:avLst/>
          </a:prstGeom>
          <a:noFill/>
          <a:effectLst>
            <a:outerShdw blurRad="63500" dist="38100" dir="2700000" algn="tl" rotWithShape="0">
              <a:prstClr val="black">
                <a:alpha val="52000"/>
              </a:prstClr>
            </a:outerShdw>
          </a:effectLst>
        </p:spPr>
      </p:pic>
      <p:cxnSp>
        <p:nvCxnSpPr>
          <p:cNvPr id="45" name="Přímá spojovací šipka 63"/>
          <p:cNvCxnSpPr/>
          <p:nvPr/>
        </p:nvCxnSpPr>
        <p:spPr>
          <a:xfrm flipV="1">
            <a:off x="2362200" y="3169136"/>
            <a:ext cx="891741" cy="1059739"/>
          </a:xfrm>
          <a:prstGeom prst="straightConnector1">
            <a:avLst/>
          </a:prstGeom>
          <a:ln>
            <a:solidFill>
              <a:schemeClr val="tx1"/>
            </a:solidFill>
            <a:prstDash val="dash"/>
            <a:tailEnd type="triangle" w="lg" len="lg"/>
          </a:ln>
        </p:spPr>
        <p:style>
          <a:lnRef idx="2">
            <a:schemeClr val="accent1"/>
          </a:lnRef>
          <a:fillRef idx="0">
            <a:schemeClr val="accent1"/>
          </a:fillRef>
          <a:effectRef idx="1">
            <a:schemeClr val="accent1"/>
          </a:effectRef>
          <a:fontRef idx="minor">
            <a:schemeClr val="tx1"/>
          </a:fontRef>
        </p:style>
      </p:cxnSp>
      <p:pic>
        <p:nvPicPr>
          <p:cNvPr id="46" name="Picture 2" descr="C:\Users\Jirka\projects\import\presentations\main\images\Li_GMM-01.png"/>
          <p:cNvPicPr>
            <a:picLocks noChangeAspect="1" noChangeArrowheads="1"/>
          </p:cNvPicPr>
          <p:nvPr/>
        </p:nvPicPr>
        <p:blipFill>
          <a:blip r:embed="rId7">
            <a:duotone>
              <a:prstClr val="black"/>
              <a:schemeClr val="accent1">
                <a:tint val="45000"/>
                <a:satMod val="400000"/>
              </a:schemeClr>
            </a:duotone>
          </a:blip>
          <a:stretch>
            <a:fillRect/>
          </a:stretch>
        </p:blipFill>
        <p:spPr bwMode="auto">
          <a:xfrm>
            <a:off x="2125330" y="3415866"/>
            <a:ext cx="1016387" cy="854690"/>
          </a:xfrm>
          <a:prstGeom prst="rect">
            <a:avLst/>
          </a:prstGeom>
          <a:noFill/>
          <a:effectLst>
            <a:outerShdw blurRad="63500" dist="38100" dir="2700000" algn="tl" rotWithShape="0">
              <a:prstClr val="black">
                <a:alpha val="52000"/>
              </a:prstClr>
            </a:outerShdw>
          </a:effectLst>
        </p:spPr>
      </p:pic>
      <p:sp>
        <p:nvSpPr>
          <p:cNvPr id="47" name="Elipsa 50"/>
          <p:cNvSpPr/>
          <p:nvPr/>
        </p:nvSpPr>
        <p:spPr>
          <a:xfrm>
            <a:off x="2495550" y="4117252"/>
            <a:ext cx="251259" cy="251259"/>
          </a:xfrm>
          <a:prstGeom prst="ellipse">
            <a:avLst/>
          </a:prstGeom>
          <a:solidFill>
            <a:srgbClr val="FEE91D"/>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8" name="Elipsa 51"/>
          <p:cNvSpPr/>
          <p:nvPr/>
        </p:nvSpPr>
        <p:spPr>
          <a:xfrm>
            <a:off x="663141" y="2911041"/>
            <a:ext cx="251259" cy="251259"/>
          </a:xfrm>
          <a:prstGeom prst="ellipse">
            <a:avLst/>
          </a:prstGeom>
          <a:solidFill>
            <a:srgbClr val="FEE91D"/>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151771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guiding: pre-computation</a:t>
            </a:r>
          </a:p>
        </p:txBody>
      </p:sp>
      <p:sp>
        <p:nvSpPr>
          <p:cNvPr id="4" name="Slide Number Placeholder 3"/>
          <p:cNvSpPr>
            <a:spLocks noGrp="1"/>
          </p:cNvSpPr>
          <p:nvPr>
            <p:ph type="sldNum" sz="quarter" idx="12"/>
          </p:nvPr>
        </p:nvSpPr>
        <p:spPr/>
        <p:txBody>
          <a:bodyPr/>
          <a:lstStyle/>
          <a:p>
            <a:fld id="{6DE19C19-9F51-4782-9B80-16E4D831EAA6}" type="slidenum">
              <a:rPr lang="cs-CZ" smtClean="0"/>
              <a:t>56</a:t>
            </a:fld>
            <a:endParaRPr lang="cs-CZ" dirty="0"/>
          </a:p>
        </p:txBody>
      </p:sp>
      <p:grpSp>
        <p:nvGrpSpPr>
          <p:cNvPr id="58" name="Group 57"/>
          <p:cNvGrpSpPr/>
          <p:nvPr/>
        </p:nvGrpSpPr>
        <p:grpSpPr>
          <a:xfrm>
            <a:off x="2706658" y="1346194"/>
            <a:ext cx="4235202" cy="1938775"/>
            <a:chOff x="663141" y="1352550"/>
            <a:chExt cx="7557642" cy="3459710"/>
          </a:xfrm>
        </p:grpSpPr>
        <p:pic>
          <p:nvPicPr>
            <p:cNvPr id="49" name="Picture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174" y="4241725"/>
              <a:ext cx="7309206" cy="570535"/>
            </a:xfrm>
            <a:prstGeom prst="rect">
              <a:avLst/>
            </a:prstGeom>
          </p:spPr>
        </p:pic>
        <p:pic>
          <p:nvPicPr>
            <p:cNvPr id="5" name="Picture 4" descr="C:\Users\Jirka\projects\import\presentations\main\images\tree.png"/>
            <p:cNvPicPr>
              <a:picLocks noChangeAspect="1" noChangeArrowheads="1"/>
            </p:cNvPicPr>
            <p:nvPr/>
          </p:nvPicPr>
          <p:blipFill>
            <a:blip r:embed="rId4"/>
            <a:srcRect/>
            <a:stretch>
              <a:fillRect/>
            </a:stretch>
          </p:blipFill>
          <p:spPr bwMode="auto">
            <a:xfrm>
              <a:off x="7158165" y="2729242"/>
              <a:ext cx="1062618" cy="1624462"/>
            </a:xfrm>
            <a:prstGeom prst="rect">
              <a:avLst/>
            </a:prstGeom>
            <a:noFill/>
          </p:spPr>
        </p:pic>
        <p:pic>
          <p:nvPicPr>
            <p:cNvPr id="7" name="Picture 6" descr="C:\Users\Jirka\projects\import\presentations\main\images\sun.png"/>
            <p:cNvPicPr>
              <a:picLocks noChangeAspect="1" noChangeArrowheads="1"/>
            </p:cNvPicPr>
            <p:nvPr/>
          </p:nvPicPr>
          <p:blipFill>
            <a:blip r:embed="rId5"/>
            <a:srcRect/>
            <a:stretch>
              <a:fillRect/>
            </a:stretch>
          </p:blipFill>
          <p:spPr bwMode="auto">
            <a:xfrm>
              <a:off x="6610280" y="1352550"/>
              <a:ext cx="1095770" cy="1034701"/>
            </a:xfrm>
            <a:prstGeom prst="rect">
              <a:avLst/>
            </a:prstGeom>
            <a:noFill/>
          </p:spPr>
        </p:pic>
        <p:cxnSp>
          <p:nvCxnSpPr>
            <p:cNvPr id="8" name="Přímá spojovací čára 7"/>
            <p:cNvCxnSpPr/>
            <p:nvPr/>
          </p:nvCxnSpPr>
          <p:spPr>
            <a:xfrm flipH="1">
              <a:off x="709174" y="4229819"/>
              <a:ext cx="7309206" cy="6979"/>
            </a:xfrm>
            <a:prstGeom prst="line">
              <a:avLst/>
            </a:prstGeom>
            <a:ln w="254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9" name="Přímá spojovací čára 8"/>
            <p:cNvCxnSpPr/>
            <p:nvPr/>
          </p:nvCxnSpPr>
          <p:spPr>
            <a:xfrm>
              <a:off x="757866" y="1396535"/>
              <a:ext cx="0" cy="2832340"/>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0" name="Přímá spojovací čára 10"/>
            <p:cNvCxnSpPr/>
            <p:nvPr/>
          </p:nvCxnSpPr>
          <p:spPr>
            <a:xfrm>
              <a:off x="685800" y="1466656"/>
              <a:ext cx="3708511" cy="1"/>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1" name="Přímá spojovací čára 11"/>
            <p:cNvCxnSpPr/>
            <p:nvPr/>
          </p:nvCxnSpPr>
          <p:spPr>
            <a:xfrm flipV="1">
              <a:off x="4339001" y="2340503"/>
              <a:ext cx="0" cy="1888374"/>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2" name="Přímá spojovací čára 12"/>
            <p:cNvCxnSpPr/>
            <p:nvPr/>
          </p:nvCxnSpPr>
          <p:spPr>
            <a:xfrm flipV="1">
              <a:off x="4331726" y="1393673"/>
              <a:ext cx="0" cy="273942"/>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cxnSp>
          <p:nvCxnSpPr>
            <p:cNvPr id="13" name="Přímá spojovací čára 13"/>
            <p:cNvCxnSpPr/>
            <p:nvPr/>
          </p:nvCxnSpPr>
          <p:spPr>
            <a:xfrm>
              <a:off x="2719249" y="1443283"/>
              <a:ext cx="0" cy="1446487"/>
            </a:xfrm>
            <a:prstGeom prst="line">
              <a:avLst/>
            </a:prstGeom>
            <a:ln w="127000">
              <a:solidFill>
                <a:schemeClr val="bg2">
                  <a:lumMod val="75000"/>
                </a:schemeClr>
              </a:solidFill>
            </a:ln>
          </p:spPr>
          <p:style>
            <a:lnRef idx="1">
              <a:schemeClr val="accent4"/>
            </a:lnRef>
            <a:fillRef idx="0">
              <a:schemeClr val="accent4"/>
            </a:fillRef>
            <a:effectRef idx="0">
              <a:schemeClr val="accent4"/>
            </a:effectRef>
            <a:fontRef idx="minor">
              <a:schemeClr val="tx1"/>
            </a:fontRef>
          </p:style>
        </p:cxnSp>
        <p:pic>
          <p:nvPicPr>
            <p:cNvPr id="14" name="Picture 3" descr="C:\Users\Jirka\projects\import\presentations\main\images\camera.png"/>
            <p:cNvPicPr>
              <a:picLocks noChangeAspect="1" noChangeArrowheads="1"/>
            </p:cNvPicPr>
            <p:nvPr/>
          </p:nvPicPr>
          <p:blipFill>
            <a:blip r:embed="rId6"/>
            <a:srcRect/>
            <a:stretch>
              <a:fillRect/>
            </a:stretch>
          </p:blipFill>
          <p:spPr bwMode="auto">
            <a:xfrm rot="21042035">
              <a:off x="1552753" y="1520481"/>
              <a:ext cx="921284" cy="684636"/>
            </a:xfrm>
            <a:prstGeom prst="rect">
              <a:avLst/>
            </a:prstGeom>
            <a:noFill/>
          </p:spPr>
        </p:pic>
        <p:sp>
          <p:nvSpPr>
            <p:cNvPr id="15" name="Elipsa 18"/>
            <p:cNvSpPr/>
            <p:nvPr/>
          </p:nvSpPr>
          <p:spPr>
            <a:xfrm>
              <a:off x="1752600" y="411116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6" name="Elipsa 19"/>
            <p:cNvSpPr/>
            <p:nvPr/>
          </p:nvSpPr>
          <p:spPr>
            <a:xfrm>
              <a:off x="1295400" y="411725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7" name="Elipsa 20"/>
            <p:cNvSpPr/>
            <p:nvPr/>
          </p:nvSpPr>
          <p:spPr>
            <a:xfrm>
              <a:off x="914400" y="411116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8" name="Elipsa 21"/>
            <p:cNvSpPr/>
            <p:nvPr/>
          </p:nvSpPr>
          <p:spPr>
            <a:xfrm>
              <a:off x="6376850" y="4087638"/>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19" name="Elipsa 22"/>
            <p:cNvSpPr/>
            <p:nvPr/>
          </p:nvSpPr>
          <p:spPr>
            <a:xfrm>
              <a:off x="5929641" y="409636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0" name="Elipsa 23"/>
            <p:cNvSpPr/>
            <p:nvPr/>
          </p:nvSpPr>
          <p:spPr>
            <a:xfrm>
              <a:off x="5486400" y="409636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1" name="Elipsa 24"/>
            <p:cNvSpPr/>
            <p:nvPr/>
          </p:nvSpPr>
          <p:spPr>
            <a:xfrm>
              <a:off x="5035460" y="4102445"/>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2" name="Elipsa 25"/>
            <p:cNvSpPr/>
            <p:nvPr/>
          </p:nvSpPr>
          <p:spPr>
            <a:xfrm>
              <a:off x="4572000" y="409636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3" name="Elipsa 29"/>
            <p:cNvSpPr/>
            <p:nvPr/>
          </p:nvSpPr>
          <p:spPr>
            <a:xfrm>
              <a:off x="3939741" y="4117252"/>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4" name="Elipsa 30"/>
            <p:cNvSpPr/>
            <p:nvPr/>
          </p:nvSpPr>
          <p:spPr>
            <a:xfrm>
              <a:off x="3253941" y="411116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5" name="Elipsa 31"/>
            <p:cNvSpPr/>
            <p:nvPr/>
          </p:nvSpPr>
          <p:spPr>
            <a:xfrm>
              <a:off x="689267" y="3768291"/>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6" name="Elipsa 32"/>
            <p:cNvSpPr/>
            <p:nvPr/>
          </p:nvSpPr>
          <p:spPr>
            <a:xfrm>
              <a:off x="689267" y="341586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7" name="Elipsa 34"/>
            <p:cNvSpPr/>
            <p:nvPr/>
          </p:nvSpPr>
          <p:spPr>
            <a:xfrm>
              <a:off x="689267" y="2114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8" name="Elipsa 35"/>
            <p:cNvSpPr/>
            <p:nvPr/>
          </p:nvSpPr>
          <p:spPr>
            <a:xfrm>
              <a:off x="689267" y="1733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29" name="Elipsa 36"/>
            <p:cNvSpPr/>
            <p:nvPr/>
          </p:nvSpPr>
          <p:spPr>
            <a:xfrm>
              <a:off x="1040029" y="1466657"/>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0" name="Elipsa 37"/>
            <p:cNvSpPr/>
            <p:nvPr/>
          </p:nvSpPr>
          <p:spPr>
            <a:xfrm>
              <a:off x="2523300" y="2214873"/>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1" name="Elipsa 38"/>
            <p:cNvSpPr/>
            <p:nvPr/>
          </p:nvSpPr>
          <p:spPr>
            <a:xfrm>
              <a:off x="2719249" y="25717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2" name="Elipsa 39"/>
            <p:cNvSpPr/>
            <p:nvPr/>
          </p:nvSpPr>
          <p:spPr>
            <a:xfrm>
              <a:off x="2719249" y="18097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3" name="Elipsa 40"/>
            <p:cNvSpPr/>
            <p:nvPr/>
          </p:nvSpPr>
          <p:spPr>
            <a:xfrm>
              <a:off x="3253941" y="141635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4" name="Elipsa 41"/>
            <p:cNvSpPr/>
            <p:nvPr/>
          </p:nvSpPr>
          <p:spPr>
            <a:xfrm>
              <a:off x="3814111" y="141635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5" name="Elipsa 42"/>
            <p:cNvSpPr/>
            <p:nvPr/>
          </p:nvSpPr>
          <p:spPr>
            <a:xfrm>
              <a:off x="4143052" y="244612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6" name="Elipsa 43"/>
            <p:cNvSpPr/>
            <p:nvPr/>
          </p:nvSpPr>
          <p:spPr>
            <a:xfrm>
              <a:off x="4143052" y="2790266"/>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7" name="Elipsa 44"/>
            <p:cNvSpPr/>
            <p:nvPr/>
          </p:nvSpPr>
          <p:spPr>
            <a:xfrm>
              <a:off x="4143052" y="3257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8" name="Elipsa 45"/>
            <p:cNvSpPr/>
            <p:nvPr/>
          </p:nvSpPr>
          <p:spPr>
            <a:xfrm>
              <a:off x="4143052" y="3638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39" name="Elipsa 46"/>
            <p:cNvSpPr/>
            <p:nvPr/>
          </p:nvSpPr>
          <p:spPr>
            <a:xfrm>
              <a:off x="7216341" y="3257550"/>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0" name="Elipsa 47"/>
            <p:cNvSpPr/>
            <p:nvPr/>
          </p:nvSpPr>
          <p:spPr>
            <a:xfrm>
              <a:off x="7341970" y="3764179"/>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1" name="Elipsa 48"/>
            <p:cNvSpPr/>
            <p:nvPr/>
          </p:nvSpPr>
          <p:spPr>
            <a:xfrm>
              <a:off x="6965082" y="4087638"/>
              <a:ext cx="251259" cy="251259"/>
            </a:xfrm>
            <a:prstGeom prst="ellipse">
              <a:avLst/>
            </a:prstGeom>
            <a:solidFill>
              <a:srgbClr val="FEE91D"/>
            </a:solidFill>
            <a:ln w="254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pic>
          <p:nvPicPr>
            <p:cNvPr id="44" name="Picture 2" descr="C:\Users\Jirka\projects\import\presentations\main\images\Li_GMM-01.png"/>
            <p:cNvPicPr>
              <a:picLocks noChangeAspect="1" noChangeArrowheads="1"/>
            </p:cNvPicPr>
            <p:nvPr/>
          </p:nvPicPr>
          <p:blipFill>
            <a:blip r:embed="rId7">
              <a:duotone>
                <a:prstClr val="black"/>
                <a:schemeClr val="accent1">
                  <a:tint val="45000"/>
                  <a:satMod val="400000"/>
                </a:schemeClr>
              </a:duotone>
            </a:blip>
            <a:stretch>
              <a:fillRect/>
            </a:stretch>
          </p:blipFill>
          <p:spPr bwMode="auto">
            <a:xfrm rot="5400000">
              <a:off x="719252" y="2605023"/>
              <a:ext cx="1016387" cy="854690"/>
            </a:xfrm>
            <a:prstGeom prst="rect">
              <a:avLst/>
            </a:prstGeom>
            <a:noFill/>
            <a:effectLst>
              <a:outerShdw blurRad="63500" dist="38100" dir="2700000" algn="tl" rotWithShape="0">
                <a:prstClr val="black">
                  <a:alpha val="52000"/>
                </a:prstClr>
              </a:outerShdw>
            </a:effectLst>
          </p:spPr>
        </p:pic>
        <p:pic>
          <p:nvPicPr>
            <p:cNvPr id="46" name="Picture 2" descr="C:\Users\Jirka\projects\import\presentations\main\images\Li_GMM-01.png"/>
            <p:cNvPicPr>
              <a:picLocks noChangeAspect="1" noChangeArrowheads="1"/>
            </p:cNvPicPr>
            <p:nvPr/>
          </p:nvPicPr>
          <p:blipFill>
            <a:blip r:embed="rId7">
              <a:duotone>
                <a:prstClr val="black"/>
                <a:schemeClr val="accent1">
                  <a:tint val="45000"/>
                  <a:satMod val="400000"/>
                </a:schemeClr>
              </a:duotone>
            </a:blip>
            <a:stretch>
              <a:fillRect/>
            </a:stretch>
          </p:blipFill>
          <p:spPr bwMode="auto">
            <a:xfrm>
              <a:off x="2125330" y="3415866"/>
              <a:ext cx="1016387" cy="854690"/>
            </a:xfrm>
            <a:prstGeom prst="rect">
              <a:avLst/>
            </a:prstGeom>
            <a:noFill/>
            <a:effectLst>
              <a:outerShdw blurRad="63500" dist="38100" dir="2700000" algn="tl" rotWithShape="0">
                <a:prstClr val="black">
                  <a:alpha val="52000"/>
                </a:prstClr>
              </a:outerShdw>
            </a:effectLst>
          </p:spPr>
        </p:pic>
        <p:sp>
          <p:nvSpPr>
            <p:cNvPr id="47" name="Elipsa 50"/>
            <p:cNvSpPr/>
            <p:nvPr/>
          </p:nvSpPr>
          <p:spPr>
            <a:xfrm>
              <a:off x="2495550" y="4117252"/>
              <a:ext cx="251259" cy="251259"/>
            </a:xfrm>
            <a:prstGeom prst="ellipse">
              <a:avLst/>
            </a:prstGeom>
            <a:solidFill>
              <a:srgbClr val="FEE91D"/>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
          <p:nvSpPr>
            <p:cNvPr id="48" name="Elipsa 51"/>
            <p:cNvSpPr/>
            <p:nvPr/>
          </p:nvSpPr>
          <p:spPr>
            <a:xfrm>
              <a:off x="663141" y="2911041"/>
              <a:ext cx="251259" cy="251259"/>
            </a:xfrm>
            <a:prstGeom prst="ellipse">
              <a:avLst/>
            </a:prstGeom>
            <a:solidFill>
              <a:srgbClr val="FEE91D"/>
            </a:solid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grpSp>
      <p:sp>
        <p:nvSpPr>
          <p:cNvPr id="59" name="Zaoblený obdélník 42"/>
          <p:cNvSpPr/>
          <p:nvPr/>
        </p:nvSpPr>
        <p:spPr>
          <a:xfrm>
            <a:off x="974234" y="3850407"/>
            <a:ext cx="1108625" cy="743654"/>
          </a:xfrm>
          <a:prstGeom prst="roundRect">
            <a:avLst/>
          </a:prstGeom>
          <a:solidFill>
            <a:schemeClr val="tx2">
              <a:lumMod val="60000"/>
              <a:lumOff val="40000"/>
              <a:alpha val="78000"/>
            </a:schemeClr>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500" dirty="0">
              <a:solidFill>
                <a:schemeClr val="bg1"/>
              </a:solidFill>
            </a:endParaRPr>
          </a:p>
        </p:txBody>
      </p:sp>
      <p:pic>
        <p:nvPicPr>
          <p:cNvPr id="60" name="Picture 3" descr="C:\Users\Jirka\projects\import\presentations\main\images\camera_particles.png"/>
          <p:cNvPicPr>
            <a:picLocks noChangeAspect="1" noChangeArrowheads="1"/>
          </p:cNvPicPr>
          <p:nvPr/>
        </p:nvPicPr>
        <p:blipFill>
          <a:blip r:embed="rId8"/>
          <a:srcRect/>
          <a:stretch>
            <a:fillRect/>
          </a:stretch>
        </p:blipFill>
        <p:spPr bwMode="auto">
          <a:xfrm rot="664586">
            <a:off x="1027888" y="3853112"/>
            <a:ext cx="999043" cy="679088"/>
          </a:xfrm>
          <a:prstGeom prst="rect">
            <a:avLst/>
          </a:prstGeom>
          <a:noFill/>
        </p:spPr>
      </p:pic>
      <p:cxnSp>
        <p:nvCxnSpPr>
          <p:cNvPr id="61" name="Přímá spojovací šipka 62"/>
          <p:cNvCxnSpPr>
            <a:endCxn id="59" idx="1"/>
          </p:cNvCxnSpPr>
          <p:nvPr/>
        </p:nvCxnSpPr>
        <p:spPr>
          <a:xfrm flipV="1">
            <a:off x="647606" y="4222234"/>
            <a:ext cx="326628" cy="148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4" name="Zaoblený obdélník 41"/>
          <p:cNvSpPr/>
          <p:nvPr/>
        </p:nvSpPr>
        <p:spPr>
          <a:xfrm>
            <a:off x="2461011" y="3856230"/>
            <a:ext cx="1108625" cy="743654"/>
          </a:xfrm>
          <a:prstGeom prst="roundRect">
            <a:avLst/>
          </a:prstGeom>
          <a:solidFill>
            <a:schemeClr val="tx2">
              <a:lumMod val="60000"/>
              <a:lumOff val="40000"/>
              <a:alpha val="78000"/>
            </a:schemeClr>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500"/>
          </a:p>
        </p:txBody>
      </p:sp>
      <p:pic>
        <p:nvPicPr>
          <p:cNvPr id="65" name="Picture 2" descr="C:\Users\Jirka\projects\import\presentations\main\images\sun_particles.png"/>
          <p:cNvPicPr>
            <a:picLocks noChangeAspect="1" noChangeArrowheads="1"/>
          </p:cNvPicPr>
          <p:nvPr/>
        </p:nvPicPr>
        <p:blipFill>
          <a:blip r:embed="rId9"/>
          <a:srcRect/>
          <a:stretch>
            <a:fillRect/>
          </a:stretch>
        </p:blipFill>
        <p:spPr bwMode="auto">
          <a:xfrm>
            <a:off x="2614292" y="3845492"/>
            <a:ext cx="762326" cy="715623"/>
          </a:xfrm>
          <a:prstGeom prst="rect">
            <a:avLst/>
          </a:prstGeom>
          <a:noFill/>
        </p:spPr>
      </p:pic>
      <p:sp>
        <p:nvSpPr>
          <p:cNvPr id="67" name="Zaoblený obdélník 48"/>
          <p:cNvSpPr/>
          <p:nvPr/>
        </p:nvSpPr>
        <p:spPr>
          <a:xfrm>
            <a:off x="3943084" y="3858027"/>
            <a:ext cx="1108625" cy="743654"/>
          </a:xfrm>
          <a:prstGeom prst="roundRect">
            <a:avLst/>
          </a:prstGeom>
          <a:solidFill>
            <a:schemeClr val="tx2">
              <a:lumMod val="60000"/>
              <a:lumOff val="40000"/>
              <a:alpha val="78000"/>
            </a:schemeClr>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500"/>
          </a:p>
        </p:txBody>
      </p:sp>
      <p:pic>
        <p:nvPicPr>
          <p:cNvPr id="68" name="Picture 3" descr="C:\Users\Jirka\projects\import\presentations\main\images\camera_particles.png"/>
          <p:cNvPicPr>
            <a:picLocks noChangeAspect="1" noChangeArrowheads="1"/>
          </p:cNvPicPr>
          <p:nvPr/>
        </p:nvPicPr>
        <p:blipFill>
          <a:blip r:embed="rId8"/>
          <a:srcRect/>
          <a:stretch>
            <a:fillRect/>
          </a:stretch>
        </p:blipFill>
        <p:spPr bwMode="auto">
          <a:xfrm rot="664586">
            <a:off x="3996738" y="3860732"/>
            <a:ext cx="999043" cy="679088"/>
          </a:xfrm>
          <a:prstGeom prst="rect">
            <a:avLst/>
          </a:prstGeom>
          <a:noFill/>
        </p:spPr>
      </p:pic>
      <p:sp>
        <p:nvSpPr>
          <p:cNvPr id="70" name="Zaoblený obdélník 58"/>
          <p:cNvSpPr/>
          <p:nvPr/>
        </p:nvSpPr>
        <p:spPr>
          <a:xfrm>
            <a:off x="7194059" y="3850419"/>
            <a:ext cx="1108625" cy="743654"/>
          </a:xfrm>
          <a:prstGeom prst="roundRect">
            <a:avLst/>
          </a:prstGeom>
          <a:solidFill>
            <a:schemeClr val="tx2">
              <a:lumMod val="60000"/>
              <a:lumOff val="40000"/>
              <a:alpha val="78000"/>
            </a:schemeClr>
          </a:solidFill>
          <a:ln w="25400">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sz="500" dirty="0"/>
          </a:p>
        </p:txBody>
      </p:sp>
      <p:pic>
        <p:nvPicPr>
          <p:cNvPr id="71" name="Picture 2" descr="C:\Users\Jirka\projects\import\presentations\main\images\sun_particles.png"/>
          <p:cNvPicPr>
            <a:picLocks noChangeAspect="1" noChangeArrowheads="1"/>
          </p:cNvPicPr>
          <p:nvPr/>
        </p:nvPicPr>
        <p:blipFill>
          <a:blip r:embed="rId9"/>
          <a:srcRect/>
          <a:stretch>
            <a:fillRect/>
          </a:stretch>
        </p:blipFill>
        <p:spPr bwMode="auto">
          <a:xfrm>
            <a:off x="7347340" y="3839681"/>
            <a:ext cx="762326" cy="715623"/>
          </a:xfrm>
          <a:prstGeom prst="rect">
            <a:avLst/>
          </a:prstGeom>
          <a:noFill/>
        </p:spPr>
      </p:pic>
      <p:cxnSp>
        <p:nvCxnSpPr>
          <p:cNvPr id="72" name="Přímá spojovací šipka 65"/>
          <p:cNvCxnSpPr>
            <a:endCxn id="70" idx="1"/>
          </p:cNvCxnSpPr>
          <p:nvPr/>
        </p:nvCxnSpPr>
        <p:spPr>
          <a:xfrm>
            <a:off x="6695203" y="4222246"/>
            <a:ext cx="49885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3" name="Přímá spojovací šipka 67"/>
          <p:cNvCxnSpPr/>
          <p:nvPr/>
        </p:nvCxnSpPr>
        <p:spPr>
          <a:xfrm>
            <a:off x="5051709" y="4244651"/>
            <a:ext cx="525357"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4" name="Přímá spojovací šipka 68"/>
          <p:cNvCxnSpPr>
            <a:stCxn id="64" idx="3"/>
            <a:endCxn id="67" idx="1"/>
          </p:cNvCxnSpPr>
          <p:nvPr/>
        </p:nvCxnSpPr>
        <p:spPr>
          <a:xfrm>
            <a:off x="3569636" y="4228057"/>
            <a:ext cx="373448" cy="179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5" name="Přímá spojovací šipka 71"/>
          <p:cNvCxnSpPr>
            <a:stCxn id="59" idx="3"/>
            <a:endCxn id="64" idx="1"/>
          </p:cNvCxnSpPr>
          <p:nvPr/>
        </p:nvCxnSpPr>
        <p:spPr>
          <a:xfrm>
            <a:off x="2082859" y="4222234"/>
            <a:ext cx="378152" cy="58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76" name="TextovéPole 89"/>
          <p:cNvSpPr txBox="1"/>
          <p:nvPr/>
        </p:nvSpPr>
        <p:spPr>
          <a:xfrm>
            <a:off x="5848369" y="4071769"/>
            <a:ext cx="476412" cy="584775"/>
          </a:xfrm>
          <a:prstGeom prst="rect">
            <a:avLst/>
          </a:prstGeom>
          <a:noFill/>
        </p:spPr>
        <p:txBody>
          <a:bodyPr wrap="none" rtlCol="0">
            <a:spAutoFit/>
          </a:bodyPr>
          <a:lstStyle/>
          <a:p>
            <a:r>
              <a:rPr lang="en-US" sz="3200" b="1" dirty="0"/>
              <a:t>…</a:t>
            </a:r>
            <a:endParaRPr lang="cs-CZ" sz="3200" b="1" dirty="0"/>
          </a:p>
        </p:txBody>
      </p:sp>
      <p:sp>
        <p:nvSpPr>
          <p:cNvPr id="77" name="Obdélník 91"/>
          <p:cNvSpPr/>
          <p:nvPr/>
        </p:nvSpPr>
        <p:spPr>
          <a:xfrm>
            <a:off x="654109" y="3980956"/>
            <a:ext cx="82385" cy="497501"/>
          </a:xfrm>
          <a:prstGeom prst="rect">
            <a:avLst/>
          </a:prstGeom>
          <a:solidFill>
            <a:schemeClr val="tx1"/>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8152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Pixel value estimates</a:t>
            </a: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4673" r="38426"/>
          <a:stretch/>
        </p:blipFill>
        <p:spPr>
          <a:xfrm>
            <a:off x="347550" y="1294235"/>
            <a:ext cx="4138146" cy="3636314"/>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l="4677" r="38425"/>
          <a:stretch/>
        </p:blipFill>
        <p:spPr>
          <a:xfrm>
            <a:off x="4663440" y="1294240"/>
            <a:ext cx="4138222" cy="3636619"/>
          </a:xfrm>
          <a:prstGeom prst="rect">
            <a:avLst/>
          </a:prstGeom>
          <a:effectLst>
            <a:outerShdw blurRad="50800" dist="38100" dir="2700000" algn="tl" rotWithShape="0">
              <a:prstClr val="black">
                <a:alpha val="40000"/>
              </a:prstClr>
            </a:outerShdw>
          </a:effectLst>
        </p:spPr>
      </p:pic>
      <p:grpSp>
        <p:nvGrpSpPr>
          <p:cNvPr id="16" name="Group 15"/>
          <p:cNvGrpSpPr/>
          <p:nvPr/>
        </p:nvGrpSpPr>
        <p:grpSpPr>
          <a:xfrm>
            <a:off x="512138" y="212641"/>
            <a:ext cx="1481301" cy="1058204"/>
            <a:chOff x="128097" y="160526"/>
            <a:chExt cx="1532126" cy="1094512"/>
          </a:xfrm>
        </p:grpSpPr>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5504" y="345442"/>
              <a:ext cx="145211" cy="253659"/>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634" y="160526"/>
              <a:ext cx="556952" cy="1094512"/>
            </a:xfrm>
            <a:prstGeom prst="rect">
              <a:avLst/>
            </a:prstGeom>
          </p:spPr>
        </p:pic>
        <p:pic>
          <p:nvPicPr>
            <p:cNvPr id="12" name="Picture 3" descr="C:\Users\Jirka\projects\import\presentations\main\images\camera.png"/>
            <p:cNvPicPr>
              <a:picLocks noChangeAspect="1" noChangeArrowheads="1"/>
            </p:cNvPicPr>
            <p:nvPr/>
          </p:nvPicPr>
          <p:blipFill>
            <a:blip r:embed="rId9"/>
            <a:srcRect/>
            <a:stretch>
              <a:fillRect/>
            </a:stretch>
          </p:blipFill>
          <p:spPr bwMode="auto">
            <a:xfrm flipH="1">
              <a:off x="128097" y="267504"/>
              <a:ext cx="512169" cy="380609"/>
            </a:xfrm>
            <a:prstGeom prst="rect">
              <a:avLst/>
            </a:prstGeom>
            <a:noFill/>
          </p:spPr>
        </p:pic>
        <p:cxnSp>
          <p:nvCxnSpPr>
            <p:cNvPr id="13" name="Straight Connector 12"/>
            <p:cNvCxnSpPr/>
            <p:nvPr/>
          </p:nvCxnSpPr>
          <p:spPr>
            <a:xfrm>
              <a:off x="1185777" y="540802"/>
              <a:ext cx="423621" cy="48429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1554535" y="98476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7581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radiance estimate</a:t>
            </a:r>
          </a:p>
        </p:txBody>
      </p:sp>
      <p:sp>
        <p:nvSpPr>
          <p:cNvPr id="4" name="Slide Number Placeholder 3"/>
          <p:cNvSpPr>
            <a:spLocks noGrp="1"/>
          </p:cNvSpPr>
          <p:nvPr>
            <p:ph type="sldNum" sz="quarter" idx="12"/>
          </p:nvPr>
        </p:nvSpPr>
        <p:spPr/>
        <p:txBody>
          <a:bodyPr/>
          <a:lstStyle/>
          <a:p>
            <a:fld id="{6DE19C19-9F51-4782-9B80-16E4D831EAA6}" type="slidenum">
              <a:rPr lang="cs-CZ" smtClean="0"/>
              <a:t>58</a:t>
            </a:fld>
            <a:endParaRPr lang="cs-CZ"/>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610352" y="2849642"/>
            <a:ext cx="1236814" cy="412271"/>
          </a:xfrm>
          <a:prstGeom prst="rect">
            <a:avLst/>
          </a:prstGeom>
        </p:spPr>
      </p:pic>
      <p:sp>
        <p:nvSpPr>
          <p:cNvPr id="6" name="Rectangle 5"/>
          <p:cNvSpPr/>
          <p:nvPr/>
        </p:nvSpPr>
        <p:spPr>
          <a:xfrm>
            <a:off x="5126604" y="2373199"/>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304826" y="1470865"/>
            <a:ext cx="1236814" cy="412271"/>
          </a:xfrm>
          <a:prstGeom prst="rect">
            <a:avLst/>
          </a:prstGeom>
        </p:spPr>
      </p:pic>
      <p:cxnSp>
        <p:nvCxnSpPr>
          <p:cNvPr id="8" name="Straight Connector 7"/>
          <p:cNvCxnSpPr>
            <a:stCxn id="7" idx="0"/>
          </p:cNvCxnSpPr>
          <p:nvPr/>
        </p:nvCxnSpPr>
        <p:spPr>
          <a:xfrm>
            <a:off x="3923233" y="1883136"/>
            <a:ext cx="1305526" cy="966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2513" y="3310012"/>
            <a:ext cx="280125" cy="30413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504" y="2569898"/>
            <a:ext cx="277908" cy="247918"/>
          </a:xfrm>
          <a:prstGeom prst="rect">
            <a:avLst/>
          </a:prstGeom>
        </p:spPr>
      </p:pic>
      <p:sp>
        <p:nvSpPr>
          <p:cNvPr id="12" name="TextBox 11"/>
          <p:cNvSpPr txBox="1"/>
          <p:nvPr/>
        </p:nvSpPr>
        <p:spPr>
          <a:xfrm>
            <a:off x="5034783" y="1956388"/>
            <a:ext cx="1018518" cy="462561"/>
          </a:xfrm>
          <a:prstGeom prst="rect">
            <a:avLst/>
          </a:prstGeom>
          <a:noFill/>
        </p:spPr>
        <p:txBody>
          <a:bodyPr wrap="none" rtlCol="0">
            <a:spAutoFit/>
          </a:bodyPr>
          <a:lstStyle/>
          <a:p>
            <a:r>
              <a:rPr lang="en-US" dirty="0">
                <a:solidFill>
                  <a:srgbClr val="C00000"/>
                </a:solidFill>
              </a:rPr>
              <a:t>ADRRS</a:t>
            </a:r>
          </a:p>
        </p:txBody>
      </p:sp>
      <p:sp>
        <p:nvSpPr>
          <p:cNvPr id="13" name="Oval 12"/>
          <p:cNvSpPr/>
          <p:nvPr/>
        </p:nvSpPr>
        <p:spPr>
          <a:xfrm>
            <a:off x="5162575" y="275920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4679064" y="2437371"/>
            <a:ext cx="483513" cy="36705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857050"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9329" y="3943325"/>
            <a:ext cx="1819132" cy="471856"/>
          </a:xfrm>
          <a:prstGeom prst="rect">
            <a:avLst/>
          </a:prstGeom>
        </p:spPr>
      </p:pic>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7713" y="1345051"/>
            <a:ext cx="251039" cy="187457"/>
          </a:xfrm>
          <a:prstGeom prst="rect">
            <a:avLst/>
          </a:prstGeom>
        </p:spPr>
      </p:pic>
    </p:spTree>
    <p:extLst>
      <p:ext uri="{BB962C8B-B14F-4D97-AF65-F5344CB8AC3E}">
        <p14:creationId xmlns:p14="http://schemas.microsoft.com/office/powerpoint/2010/main" val="799290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radiance estimate</a:t>
            </a:r>
          </a:p>
        </p:txBody>
      </p:sp>
      <p:sp>
        <p:nvSpPr>
          <p:cNvPr id="4" name="Slide Number Placeholder 3"/>
          <p:cNvSpPr>
            <a:spLocks noGrp="1"/>
          </p:cNvSpPr>
          <p:nvPr>
            <p:ph type="sldNum" sz="quarter" idx="12"/>
          </p:nvPr>
        </p:nvSpPr>
        <p:spPr/>
        <p:txBody>
          <a:bodyPr/>
          <a:lstStyle/>
          <a:p>
            <a:fld id="{6DE19C19-9F51-4782-9B80-16E4D831EAA6}" type="slidenum">
              <a:rPr lang="cs-CZ" smtClean="0"/>
              <a:t>59</a:t>
            </a:fld>
            <a:endParaRPr lang="cs-CZ"/>
          </a:p>
        </p:txBody>
      </p:sp>
      <p:pic>
        <p:nvPicPr>
          <p:cNvPr id="22" name="Picture 21"/>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79673" y="1818964"/>
            <a:ext cx="759899" cy="639005"/>
          </a:xfrm>
          <a:prstGeom prst="rect">
            <a:avLst/>
          </a:prstGeom>
          <a:noFill/>
          <a:effectLst>
            <a:outerShdw blurRad="63500" dist="38100" dir="2700000" algn="tl" rotWithShape="0">
              <a:prstClr val="black">
                <a:alpha val="52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10352" y="2849642"/>
            <a:ext cx="1236814" cy="412271"/>
          </a:xfrm>
          <a:prstGeom prst="rect">
            <a:avLst/>
          </a:prstGeom>
        </p:spPr>
      </p:pic>
      <p:sp>
        <p:nvSpPr>
          <p:cNvPr id="6" name="Rectangle 5"/>
          <p:cNvSpPr/>
          <p:nvPr/>
        </p:nvSpPr>
        <p:spPr>
          <a:xfrm>
            <a:off x="5126604" y="2373199"/>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304826" y="1470865"/>
            <a:ext cx="1236814" cy="412271"/>
          </a:xfrm>
          <a:prstGeom prst="rect">
            <a:avLst/>
          </a:prstGeom>
        </p:spPr>
      </p:pic>
      <p:cxnSp>
        <p:nvCxnSpPr>
          <p:cNvPr id="8" name="Straight Connector 7"/>
          <p:cNvCxnSpPr>
            <a:stCxn id="7" idx="0"/>
          </p:cNvCxnSpPr>
          <p:nvPr/>
        </p:nvCxnSpPr>
        <p:spPr>
          <a:xfrm>
            <a:off x="3923233" y="1883136"/>
            <a:ext cx="1305526" cy="966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2513" y="3310012"/>
            <a:ext cx="280125" cy="30413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504" y="2569898"/>
            <a:ext cx="277908" cy="247918"/>
          </a:xfrm>
          <a:prstGeom prst="rect">
            <a:avLst/>
          </a:prstGeom>
        </p:spPr>
      </p:pic>
      <p:sp>
        <p:nvSpPr>
          <p:cNvPr id="12" name="TextBox 11"/>
          <p:cNvSpPr txBox="1"/>
          <p:nvPr/>
        </p:nvSpPr>
        <p:spPr>
          <a:xfrm>
            <a:off x="5034783" y="1956388"/>
            <a:ext cx="1018518" cy="462561"/>
          </a:xfrm>
          <a:prstGeom prst="rect">
            <a:avLst/>
          </a:prstGeom>
          <a:noFill/>
        </p:spPr>
        <p:txBody>
          <a:bodyPr wrap="none" rtlCol="0">
            <a:spAutoFit/>
          </a:bodyPr>
          <a:lstStyle/>
          <a:p>
            <a:r>
              <a:rPr lang="en-US" dirty="0">
                <a:solidFill>
                  <a:srgbClr val="C00000"/>
                </a:solidFill>
              </a:rPr>
              <a:t>ADRRS</a:t>
            </a:r>
          </a:p>
        </p:txBody>
      </p:sp>
      <p:sp>
        <p:nvSpPr>
          <p:cNvPr id="13" name="Oval 12"/>
          <p:cNvSpPr/>
          <p:nvPr/>
        </p:nvSpPr>
        <p:spPr>
          <a:xfrm>
            <a:off x="5162575" y="275920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4679064" y="2437371"/>
            <a:ext cx="483513" cy="36705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23888" y="1892219"/>
            <a:ext cx="503616" cy="36192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5504" y="1901557"/>
            <a:ext cx="346650" cy="192254"/>
          </a:xfrm>
          <a:prstGeom prst="rect">
            <a:avLst/>
          </a:prstGeom>
        </p:spPr>
      </p:pic>
      <p:sp>
        <p:nvSpPr>
          <p:cNvPr id="9" name="Oval 8"/>
          <p:cNvSpPr/>
          <p:nvPr/>
        </p:nvSpPr>
        <p:spPr>
          <a:xfrm>
            <a:off x="3857050"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9331" y="3943328"/>
            <a:ext cx="1711341" cy="441510"/>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97713" y="1345051"/>
            <a:ext cx="251039" cy="187457"/>
          </a:xfrm>
          <a:prstGeom prst="rect">
            <a:avLst/>
          </a:prstGeom>
        </p:spPr>
      </p:pic>
    </p:spTree>
    <p:extLst>
      <p:ext uri="{BB962C8B-B14F-4D97-AF65-F5344CB8AC3E}">
        <p14:creationId xmlns:p14="http://schemas.microsoft.com/office/powerpoint/2010/main" val="3631317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4133"/>
          <a:stretch/>
        </p:blipFill>
        <p:spPr>
          <a:xfrm>
            <a:off x="0" y="0"/>
            <a:ext cx="4517137" cy="51435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4133" r="-1"/>
          <a:stretch/>
        </p:blipFill>
        <p:spPr>
          <a:xfrm>
            <a:off x="4626863" y="0"/>
            <a:ext cx="4517137" cy="5143500"/>
          </a:xfrm>
          <a:prstGeom prst="rect">
            <a:avLst/>
          </a:prstGeom>
        </p:spPr>
      </p:pic>
      <p:sp>
        <p:nvSpPr>
          <p:cNvPr id="8" name="TextBox 7"/>
          <p:cNvSpPr txBox="1"/>
          <p:nvPr/>
        </p:nvSpPr>
        <p:spPr>
          <a:xfrm>
            <a:off x="182876" y="183188"/>
            <a:ext cx="2359941"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(1h)</a:t>
            </a:r>
          </a:p>
        </p:txBody>
      </p:sp>
      <p:sp>
        <p:nvSpPr>
          <p:cNvPr id="9" name="TextBox 8"/>
          <p:cNvSpPr txBox="1"/>
          <p:nvPr/>
        </p:nvSpPr>
        <p:spPr>
          <a:xfrm>
            <a:off x="4806186" y="183188"/>
            <a:ext cx="4056175"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Our ADRRS in path tracing     (1h)</a:t>
            </a:r>
          </a:p>
        </p:txBody>
      </p:sp>
    </p:spTree>
    <p:extLst>
      <p:ext uri="{BB962C8B-B14F-4D97-AF65-F5344CB8AC3E}">
        <p14:creationId xmlns:p14="http://schemas.microsoft.com/office/powerpoint/2010/main" val="20101509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Reflected radiance estimate</a:t>
            </a:r>
          </a:p>
        </p:txBody>
      </p:sp>
      <p:sp>
        <p:nvSpPr>
          <p:cNvPr id="4" name="Slide Number Placeholder 3"/>
          <p:cNvSpPr>
            <a:spLocks noGrp="1"/>
          </p:cNvSpPr>
          <p:nvPr>
            <p:ph type="sldNum" sz="quarter" idx="12"/>
          </p:nvPr>
        </p:nvSpPr>
        <p:spPr/>
        <p:txBody>
          <a:bodyPr/>
          <a:lstStyle/>
          <a:p>
            <a:fld id="{6DE19C19-9F51-4782-9B80-16E4D831EAA6}" type="slidenum">
              <a:rPr lang="cs-CZ" smtClean="0"/>
              <a:t>60</a:t>
            </a:fld>
            <a:endParaRPr lang="cs-CZ"/>
          </a:p>
        </p:txBody>
      </p:sp>
      <p:pic>
        <p:nvPicPr>
          <p:cNvPr id="22" name="Picture 21"/>
          <p:cNvPicPr>
            <a:picLocks noChangeAspect="1"/>
          </p:cNvPicPr>
          <p:nvPr/>
        </p:nvPicPr>
        <p:blipFill>
          <a:blip r:embed="rId3" cstate="print">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3579673" y="1818964"/>
            <a:ext cx="759899" cy="639005"/>
          </a:xfrm>
          <a:prstGeom prst="rect">
            <a:avLst/>
          </a:prstGeom>
          <a:noFill/>
          <a:effectLst>
            <a:outerShdw blurRad="63500" dist="38100" dir="2700000" algn="tl" rotWithShape="0">
              <a:prstClr val="black">
                <a:alpha val="52000"/>
              </a:prst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10352" y="2849642"/>
            <a:ext cx="1236814" cy="412271"/>
          </a:xfrm>
          <a:prstGeom prst="rect">
            <a:avLst/>
          </a:prstGeom>
        </p:spPr>
      </p:pic>
      <p:sp>
        <p:nvSpPr>
          <p:cNvPr id="6" name="Rectangle 5"/>
          <p:cNvSpPr/>
          <p:nvPr/>
        </p:nvSpPr>
        <p:spPr>
          <a:xfrm>
            <a:off x="5126604" y="2373199"/>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304826" y="1470865"/>
            <a:ext cx="1236814" cy="412271"/>
          </a:xfrm>
          <a:prstGeom prst="rect">
            <a:avLst/>
          </a:prstGeom>
        </p:spPr>
      </p:pic>
      <p:cxnSp>
        <p:nvCxnSpPr>
          <p:cNvPr id="8" name="Straight Connector 7"/>
          <p:cNvCxnSpPr>
            <a:stCxn id="7" idx="0"/>
          </p:cNvCxnSpPr>
          <p:nvPr/>
        </p:nvCxnSpPr>
        <p:spPr>
          <a:xfrm>
            <a:off x="3923233" y="1883136"/>
            <a:ext cx="1305526" cy="966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2513" y="3310012"/>
            <a:ext cx="280125" cy="30413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7504" y="2569898"/>
            <a:ext cx="277908" cy="247918"/>
          </a:xfrm>
          <a:prstGeom prst="rect">
            <a:avLst/>
          </a:prstGeom>
        </p:spPr>
      </p:pic>
      <p:sp>
        <p:nvSpPr>
          <p:cNvPr id="12" name="TextBox 11"/>
          <p:cNvSpPr txBox="1"/>
          <p:nvPr/>
        </p:nvSpPr>
        <p:spPr>
          <a:xfrm>
            <a:off x="5034783" y="1956388"/>
            <a:ext cx="1018518" cy="462561"/>
          </a:xfrm>
          <a:prstGeom prst="rect">
            <a:avLst/>
          </a:prstGeom>
          <a:noFill/>
        </p:spPr>
        <p:txBody>
          <a:bodyPr wrap="none" rtlCol="0">
            <a:spAutoFit/>
          </a:bodyPr>
          <a:lstStyle/>
          <a:p>
            <a:r>
              <a:rPr lang="en-US" dirty="0">
                <a:solidFill>
                  <a:srgbClr val="C00000"/>
                </a:solidFill>
              </a:rPr>
              <a:t>ADRRS</a:t>
            </a:r>
          </a:p>
        </p:txBody>
      </p:sp>
      <p:sp>
        <p:nvSpPr>
          <p:cNvPr id="13" name="Oval 12"/>
          <p:cNvSpPr/>
          <p:nvPr/>
        </p:nvSpPr>
        <p:spPr>
          <a:xfrm>
            <a:off x="5162575" y="275920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4679064" y="2437371"/>
            <a:ext cx="483513" cy="36705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3923888" y="1892219"/>
            <a:ext cx="503616" cy="36192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5504" y="1901557"/>
            <a:ext cx="346650" cy="192254"/>
          </a:xfrm>
          <a:prstGeom prst="rect">
            <a:avLst/>
          </a:prstGeom>
        </p:spPr>
      </p:pic>
      <p:sp>
        <p:nvSpPr>
          <p:cNvPr id="9" name="Oval 8"/>
          <p:cNvSpPr/>
          <p:nvPr/>
        </p:nvSpPr>
        <p:spPr>
          <a:xfrm>
            <a:off x="3857050"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7713" y="1345051"/>
            <a:ext cx="251039" cy="18745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23094" y="3943326"/>
            <a:ext cx="3918892" cy="480582"/>
          </a:xfrm>
          <a:prstGeom prst="rect">
            <a:avLst/>
          </a:prstGeom>
        </p:spPr>
      </p:pic>
    </p:spTree>
    <p:extLst>
      <p:ext uri="{BB962C8B-B14F-4D97-AF65-F5344CB8AC3E}">
        <p14:creationId xmlns:p14="http://schemas.microsoft.com/office/powerpoint/2010/main" val="31007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ADRRS on glossy surfaces</a:t>
            </a:r>
          </a:p>
        </p:txBody>
      </p:sp>
      <p:sp>
        <p:nvSpPr>
          <p:cNvPr id="4" name="Slide Number Placeholder 3"/>
          <p:cNvSpPr>
            <a:spLocks noGrp="1"/>
          </p:cNvSpPr>
          <p:nvPr>
            <p:ph type="sldNum" sz="quarter" idx="12"/>
          </p:nvPr>
        </p:nvSpPr>
        <p:spPr/>
        <p:txBody>
          <a:bodyPr/>
          <a:lstStyle/>
          <a:p>
            <a:fld id="{6DE19C19-9F51-4782-9B80-16E4D831EAA6}" type="slidenum">
              <a:rPr lang="cs-CZ" smtClean="0"/>
              <a:t>61</a:t>
            </a:fld>
            <a:endParaRPr lang="cs-CZ"/>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453" t="1497" r="1725" b="2681"/>
          <a:stretch/>
        </p:blipFill>
        <p:spPr>
          <a:xfrm>
            <a:off x="841317" y="1419590"/>
            <a:ext cx="3017502" cy="3017502"/>
          </a:xfrm>
          <a:prstGeom prst="rect">
            <a:avLst/>
          </a:prstGeom>
          <a:effectLst>
            <a:outerShdw blurRad="50800" dist="38100" dir="2700000" algn="tl" rotWithShape="0">
              <a:prstClr val="black">
                <a:alpha val="40000"/>
              </a:prstClr>
            </a:outerShdw>
          </a:effectLst>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71377" t="71377" r="2745" b="2745"/>
          <a:stretch/>
        </p:blipFill>
        <p:spPr>
          <a:xfrm>
            <a:off x="6327616" y="2407161"/>
            <a:ext cx="2029931" cy="2029931"/>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71378" t="71378" r="2744" b="2744"/>
          <a:stretch/>
        </p:blipFill>
        <p:spPr>
          <a:xfrm>
            <a:off x="4078233" y="2407124"/>
            <a:ext cx="2029968" cy="2029968"/>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4297685" y="1993386"/>
            <a:ext cx="1582549" cy="369332"/>
          </a:xfrm>
          <a:prstGeom prst="rect">
            <a:avLst/>
          </a:prstGeom>
          <a:noFill/>
        </p:spPr>
        <p:txBody>
          <a:bodyPr wrap="none" rtlCol="0">
            <a:spAutoFit/>
          </a:bodyPr>
          <a:lstStyle/>
          <a:p>
            <a:r>
              <a:rPr lang="en-US" dirty="0"/>
              <a:t>Irradiance only</a:t>
            </a: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9260" y="1529353"/>
            <a:ext cx="1077442" cy="279472"/>
          </a:xfrm>
          <a:prstGeom prst="rect">
            <a:avLst/>
          </a:prstGeom>
        </p:spPr>
      </p:pic>
      <p:sp>
        <p:nvSpPr>
          <p:cNvPr id="28" name="TextBox 27"/>
          <p:cNvSpPr txBox="1"/>
          <p:nvPr/>
        </p:nvSpPr>
        <p:spPr>
          <a:xfrm>
            <a:off x="6281914" y="1993386"/>
            <a:ext cx="2075633" cy="369332"/>
          </a:xfrm>
          <a:prstGeom prst="rect">
            <a:avLst/>
          </a:prstGeom>
          <a:noFill/>
        </p:spPr>
        <p:txBody>
          <a:bodyPr wrap="none" rtlCol="0">
            <a:spAutoFit/>
          </a:bodyPr>
          <a:lstStyle/>
          <a:p>
            <a:r>
              <a:rPr lang="en-US" dirty="0"/>
              <a:t>Directional estimate</a:t>
            </a:r>
          </a:p>
        </p:txBody>
      </p:sp>
    </p:spTree>
    <p:extLst>
      <p:ext uri="{BB962C8B-B14F-4D97-AF65-F5344CB8AC3E}">
        <p14:creationId xmlns:p14="http://schemas.microsoft.com/office/powerpoint/2010/main" val="49566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7904"/>
            <a:ext cx="8229600" cy="857250"/>
          </a:xfrm>
        </p:spPr>
        <p:txBody>
          <a:bodyPr/>
          <a:lstStyle/>
          <a:p>
            <a:r>
              <a:rPr lang="en-US" dirty="0"/>
              <a:t>Path guiding</a:t>
            </a:r>
          </a:p>
        </p:txBody>
      </p:sp>
      <p:sp>
        <p:nvSpPr>
          <p:cNvPr id="4" name="Slide Number Placeholder 3"/>
          <p:cNvSpPr>
            <a:spLocks noGrp="1"/>
          </p:cNvSpPr>
          <p:nvPr>
            <p:ph type="sldNum" sz="quarter" idx="12"/>
          </p:nvPr>
        </p:nvSpPr>
        <p:spPr/>
        <p:txBody>
          <a:bodyPr/>
          <a:lstStyle/>
          <a:p>
            <a:fld id="{6DE19C19-9F51-4782-9B80-16E4D831EAA6}" type="slidenum">
              <a:rPr lang="cs-CZ" smtClean="0"/>
              <a:t>62</a:t>
            </a:fld>
            <a:endParaRPr lang="cs-CZ"/>
          </a:p>
        </p:txBody>
      </p:sp>
    </p:spTree>
    <p:extLst>
      <p:ext uri="{BB962C8B-B14F-4D97-AF65-F5344CB8AC3E}">
        <p14:creationId xmlns:p14="http://schemas.microsoft.com/office/powerpoint/2010/main" val="136825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guiding vs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63</a:t>
            </a:fld>
            <a:endParaRPr lang="cs-CZ"/>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24" y="2541499"/>
            <a:ext cx="5195807" cy="747493"/>
          </a:xfrm>
          <a:prstGeom prst="rect">
            <a:avLst/>
          </a:prstGeom>
        </p:spPr>
      </p:pic>
      <p:sp>
        <p:nvSpPr>
          <p:cNvPr id="7" name="Rectangle 6"/>
          <p:cNvSpPr/>
          <p:nvPr/>
        </p:nvSpPr>
        <p:spPr>
          <a:xfrm>
            <a:off x="2663788" y="2915245"/>
            <a:ext cx="396044" cy="48459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43908" y="2915245"/>
            <a:ext cx="396044" cy="48459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15697" y="2915245"/>
            <a:ext cx="396044" cy="48459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54268" y="3867894"/>
            <a:ext cx="1989840" cy="523220"/>
          </a:xfrm>
          <a:prstGeom prst="rect">
            <a:avLst/>
          </a:prstGeom>
          <a:noFill/>
          <a:effectLst/>
        </p:spPr>
        <p:txBody>
          <a:bodyPr wrap="none" rtlCol="0">
            <a:spAutoFit/>
          </a:bodyPr>
          <a:lstStyle/>
          <a:p>
            <a:r>
              <a:rPr lang="en-US" sz="2800" dirty="0">
                <a:solidFill>
                  <a:srgbClr val="0070C0"/>
                </a:solidFill>
              </a:rPr>
              <a:t>Path guiding</a:t>
            </a:r>
          </a:p>
        </p:txBody>
      </p:sp>
    </p:spTree>
    <p:extLst>
      <p:ext uri="{BB962C8B-B14F-4D97-AF65-F5344CB8AC3E}">
        <p14:creationId xmlns:p14="http://schemas.microsoft.com/office/powerpoint/2010/main" val="310003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guiding vs ADRRS</a:t>
            </a:r>
          </a:p>
        </p:txBody>
      </p:sp>
      <p:sp>
        <p:nvSpPr>
          <p:cNvPr id="4" name="Slide Number Placeholder 3"/>
          <p:cNvSpPr>
            <a:spLocks noGrp="1"/>
          </p:cNvSpPr>
          <p:nvPr>
            <p:ph type="sldNum" sz="quarter" idx="12"/>
          </p:nvPr>
        </p:nvSpPr>
        <p:spPr/>
        <p:txBody>
          <a:bodyPr/>
          <a:lstStyle/>
          <a:p>
            <a:fld id="{6DE19C19-9F51-4782-9B80-16E4D831EAA6}" type="slidenum">
              <a:rPr lang="cs-CZ" smtClean="0"/>
              <a:t>64</a:t>
            </a:fld>
            <a:endParaRPr lang="cs-CZ"/>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24" y="2541499"/>
            <a:ext cx="5195807" cy="747493"/>
          </a:xfrm>
          <a:prstGeom prst="rect">
            <a:avLst/>
          </a:prstGeom>
        </p:spPr>
      </p:pic>
      <p:sp>
        <p:nvSpPr>
          <p:cNvPr id="7" name="Rectangle 6"/>
          <p:cNvSpPr/>
          <p:nvPr/>
        </p:nvSpPr>
        <p:spPr>
          <a:xfrm>
            <a:off x="2663788" y="2915245"/>
            <a:ext cx="396044" cy="48459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743908" y="2915245"/>
            <a:ext cx="396044" cy="48459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315697" y="2915245"/>
            <a:ext cx="396044" cy="484597"/>
          </a:xfrm>
          <a:prstGeom prst="rect">
            <a:avLst/>
          </a:prstGeom>
          <a:noFill/>
          <a:ln>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54268" y="3867894"/>
            <a:ext cx="1989840" cy="523220"/>
          </a:xfrm>
          <a:prstGeom prst="rect">
            <a:avLst/>
          </a:prstGeom>
          <a:noFill/>
          <a:effectLst/>
        </p:spPr>
        <p:txBody>
          <a:bodyPr wrap="none" rtlCol="0">
            <a:spAutoFit/>
          </a:bodyPr>
          <a:lstStyle/>
          <a:p>
            <a:r>
              <a:rPr lang="en-US" sz="2800" dirty="0">
                <a:solidFill>
                  <a:srgbClr val="0070C0"/>
                </a:solidFill>
              </a:rPr>
              <a:t>Path guiding</a:t>
            </a:r>
          </a:p>
        </p:txBody>
      </p:sp>
      <p:sp>
        <p:nvSpPr>
          <p:cNvPr id="13" name="Rectangle 12"/>
          <p:cNvSpPr/>
          <p:nvPr/>
        </p:nvSpPr>
        <p:spPr>
          <a:xfrm>
            <a:off x="4433599" y="2915245"/>
            <a:ext cx="396044" cy="484597"/>
          </a:xfrm>
          <a:prstGeom prst="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p:cNvSpPr/>
          <p:nvPr/>
        </p:nvSpPr>
        <p:spPr>
          <a:xfrm>
            <a:off x="5999773" y="2915245"/>
            <a:ext cx="396044" cy="484597"/>
          </a:xfrm>
          <a:prstGeom prst="rect">
            <a:avLst/>
          </a:prstGeom>
          <a:noFill/>
          <a:ln>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TextBox 14"/>
          <p:cNvSpPr txBox="1"/>
          <p:nvPr/>
        </p:nvSpPr>
        <p:spPr>
          <a:xfrm>
            <a:off x="3966304" y="1532912"/>
            <a:ext cx="1165768" cy="523220"/>
          </a:xfrm>
          <a:prstGeom prst="rect">
            <a:avLst/>
          </a:prstGeom>
          <a:noFill/>
          <a:effectLst/>
        </p:spPr>
        <p:txBody>
          <a:bodyPr wrap="none" rtlCol="0">
            <a:spAutoFit/>
          </a:bodyPr>
          <a:lstStyle/>
          <a:p>
            <a:r>
              <a:rPr lang="en-US" sz="2800" dirty="0">
                <a:solidFill>
                  <a:srgbClr val="C00000"/>
                </a:solidFill>
              </a:rPr>
              <a:t>ADRRS</a:t>
            </a:r>
          </a:p>
        </p:txBody>
      </p:sp>
    </p:spTree>
    <p:extLst>
      <p:ext uri="{BB962C8B-B14F-4D97-AF65-F5344CB8AC3E}">
        <p14:creationId xmlns:p14="http://schemas.microsoft.com/office/powerpoint/2010/main" val="34018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guiding and classic RR</a:t>
            </a:r>
          </a:p>
        </p:txBody>
      </p:sp>
      <p:sp>
        <p:nvSpPr>
          <p:cNvPr id="4" name="Slide Number Placeholder 3"/>
          <p:cNvSpPr>
            <a:spLocks noGrp="1"/>
          </p:cNvSpPr>
          <p:nvPr>
            <p:ph type="sldNum" sz="quarter" idx="12"/>
          </p:nvPr>
        </p:nvSpPr>
        <p:spPr/>
        <p:txBody>
          <a:bodyPr/>
          <a:lstStyle/>
          <a:p>
            <a:fld id="{6DE19C19-9F51-4782-9B80-16E4D831EAA6}" type="slidenum">
              <a:rPr lang="cs-CZ" smtClean="0"/>
              <a:t>65</a:t>
            </a:fld>
            <a:endParaRPr lang="cs-CZ"/>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201" y="1470865"/>
            <a:ext cx="5958852" cy="2618237"/>
          </a:xfrm>
          <a:prstGeom prst="rect">
            <a:avLst/>
          </a:prstGeom>
        </p:spPr>
      </p:pic>
      <p:cxnSp>
        <p:nvCxnSpPr>
          <p:cNvPr id="6" name="Straight Connector 5"/>
          <p:cNvCxnSpPr>
            <a:endCxn id="10" idx="1"/>
          </p:cNvCxnSpPr>
          <p:nvPr/>
        </p:nvCxnSpPr>
        <p:spPr>
          <a:xfrm>
            <a:off x="1934965" y="2260684"/>
            <a:ext cx="1448310" cy="13444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a:stCxn id="10" idx="7"/>
            <a:endCxn id="12" idx="3"/>
          </p:cNvCxnSpPr>
          <p:nvPr/>
        </p:nvCxnSpPr>
        <p:spPr>
          <a:xfrm flipV="1">
            <a:off x="3458007" y="2773823"/>
            <a:ext cx="2245595" cy="8312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3" descr="C:\Users\Jirka\projects\import\presentations\main\images\camera.png"/>
          <p:cNvPicPr>
            <a:picLocks noChangeAspect="1" noChangeArrowheads="1"/>
          </p:cNvPicPr>
          <p:nvPr/>
        </p:nvPicPr>
        <p:blipFill>
          <a:blip r:embed="rId4"/>
          <a:srcRect/>
          <a:stretch>
            <a:fillRect/>
          </a:stretch>
        </p:blipFill>
        <p:spPr bwMode="auto">
          <a:xfrm flipH="1">
            <a:off x="1297985" y="1858531"/>
            <a:ext cx="636216" cy="472793"/>
          </a:xfrm>
          <a:prstGeom prst="rect">
            <a:avLst/>
          </a:prstGeom>
          <a:noFill/>
        </p:spPr>
      </p:pic>
      <p:cxnSp>
        <p:nvCxnSpPr>
          <p:cNvPr id="9" name="Straight Connector 8"/>
          <p:cNvCxnSpPr>
            <a:stCxn id="14" idx="7"/>
            <a:endCxn id="11" idx="3"/>
          </p:cNvCxnSpPr>
          <p:nvPr/>
        </p:nvCxnSpPr>
        <p:spPr>
          <a:xfrm flipV="1">
            <a:off x="2436208" y="2789297"/>
            <a:ext cx="2454633" cy="8120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3367797" y="3591042"/>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875363" y="270728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88124" y="2691814"/>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sp>
        <p:nvSpPr>
          <p:cNvPr id="14" name="Oval 13"/>
          <p:cNvSpPr/>
          <p:nvPr/>
        </p:nvSpPr>
        <p:spPr>
          <a:xfrm>
            <a:off x="2345998"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14" idx="0"/>
          </p:cNvCxnSpPr>
          <p:nvPr/>
        </p:nvCxnSpPr>
        <p:spPr>
          <a:xfrm>
            <a:off x="1934011" y="2272033"/>
            <a:ext cx="464831" cy="13152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793812" y="3587238"/>
            <a:ext cx="105688" cy="9608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6" idx="1"/>
            <a:endCxn id="11" idx="5"/>
          </p:cNvCxnSpPr>
          <p:nvPr/>
        </p:nvCxnSpPr>
        <p:spPr>
          <a:xfrm flipH="1" flipV="1">
            <a:off x="4965573" y="2789297"/>
            <a:ext cx="843717" cy="81201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rot="20690163">
            <a:off x="5625265" y="2626265"/>
            <a:ext cx="246884" cy="246884"/>
            <a:chOff x="8083232" y="1255038"/>
            <a:chExt cx="164589" cy="164589"/>
          </a:xfrm>
        </p:grpSpPr>
        <p:cxnSp>
          <p:nvCxnSpPr>
            <p:cNvPr id="19" name="Straight Connector 18"/>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rot="20690163">
            <a:off x="5731022" y="3514079"/>
            <a:ext cx="246884" cy="246884"/>
            <a:chOff x="8083232" y="1255038"/>
            <a:chExt cx="164589" cy="164589"/>
          </a:xfrm>
        </p:grpSpPr>
        <p:cxnSp>
          <p:nvCxnSpPr>
            <p:cNvPr id="22" name="Straight Connector 21"/>
            <p:cNvCxnSpPr/>
            <p:nvPr/>
          </p:nvCxnSpPr>
          <p:spPr>
            <a:xfrm flipH="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flipV="1">
              <a:off x="8083232" y="1255038"/>
              <a:ext cx="164589" cy="164589"/>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62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2184"/>
            <a:ext cx="8229600" cy="857250"/>
          </a:xfrm>
        </p:spPr>
        <p:txBody>
          <a:bodyPr/>
          <a:lstStyle/>
          <a:p>
            <a:r>
              <a:rPr lang="en-US" dirty="0"/>
              <a:t>Importance sampling</a:t>
            </a:r>
          </a:p>
        </p:txBody>
      </p:sp>
    </p:spTree>
    <p:extLst>
      <p:ext uri="{BB962C8B-B14F-4D97-AF65-F5344CB8AC3E}">
        <p14:creationId xmlns:p14="http://schemas.microsoft.com/office/powerpoint/2010/main" val="308666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526" y="1941697"/>
            <a:ext cx="345433" cy="313548"/>
          </a:xfrm>
          <a:prstGeom prst="rect">
            <a:avLst/>
          </a:prstGeom>
        </p:spPr>
      </p:pic>
      <p:sp>
        <p:nvSpPr>
          <p:cNvPr id="2" name="Title 1"/>
          <p:cNvSpPr>
            <a:spLocks noGrp="1"/>
          </p:cNvSpPr>
          <p:nvPr>
            <p:ph type="title"/>
          </p:nvPr>
        </p:nvSpPr>
        <p:spPr/>
        <p:txBody>
          <a:bodyPr/>
          <a:lstStyle/>
          <a:p>
            <a:r>
              <a:rPr lang="en-US" dirty="0"/>
              <a:t>Importance sampling</a:t>
            </a:r>
          </a:p>
        </p:txBody>
      </p:sp>
      <p:sp>
        <p:nvSpPr>
          <p:cNvPr id="4" name="Slide Number Placeholder 3"/>
          <p:cNvSpPr>
            <a:spLocks noGrp="1"/>
          </p:cNvSpPr>
          <p:nvPr>
            <p:ph type="sldNum" sz="quarter" idx="12"/>
          </p:nvPr>
        </p:nvSpPr>
        <p:spPr/>
        <p:txBody>
          <a:bodyPr/>
          <a:lstStyle/>
          <a:p>
            <a:fld id="{6DE19C19-9F51-4782-9B80-16E4D831EAA6}" type="slidenum">
              <a:rPr lang="cs-CZ" smtClean="0"/>
              <a:t>67</a:t>
            </a:fld>
            <a:endParaRPr lang="cs-CZ"/>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10352" y="2849642"/>
            <a:ext cx="1236814" cy="412271"/>
          </a:xfrm>
          <a:prstGeom prst="rect">
            <a:avLst/>
          </a:prstGeom>
        </p:spPr>
      </p:pic>
      <p:sp>
        <p:nvSpPr>
          <p:cNvPr id="6" name="Rectangle 5"/>
          <p:cNvSpPr/>
          <p:nvPr/>
        </p:nvSpPr>
        <p:spPr>
          <a:xfrm>
            <a:off x="5126604" y="2373199"/>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304826" y="1470865"/>
            <a:ext cx="1236814" cy="412271"/>
          </a:xfrm>
          <a:prstGeom prst="rect">
            <a:avLst/>
          </a:prstGeom>
        </p:spPr>
      </p:pic>
      <p:cxnSp>
        <p:nvCxnSpPr>
          <p:cNvPr id="8" name="Straight Connector 7"/>
          <p:cNvCxnSpPr>
            <a:stCxn id="7" idx="0"/>
          </p:cNvCxnSpPr>
          <p:nvPr/>
        </p:nvCxnSpPr>
        <p:spPr>
          <a:xfrm>
            <a:off x="3923233" y="1883136"/>
            <a:ext cx="1305526" cy="966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504" y="2569898"/>
            <a:ext cx="277908" cy="247918"/>
          </a:xfrm>
          <a:prstGeom prst="rect">
            <a:avLst/>
          </a:prstGeom>
        </p:spPr>
      </p:pic>
      <p:sp>
        <p:nvSpPr>
          <p:cNvPr id="10" name="TextBox 9"/>
          <p:cNvSpPr txBox="1"/>
          <p:nvPr/>
        </p:nvSpPr>
        <p:spPr>
          <a:xfrm>
            <a:off x="5034783" y="1956388"/>
            <a:ext cx="1018518" cy="462561"/>
          </a:xfrm>
          <a:prstGeom prst="rect">
            <a:avLst/>
          </a:prstGeom>
          <a:noFill/>
        </p:spPr>
        <p:txBody>
          <a:bodyPr wrap="none" rtlCol="0">
            <a:spAutoFit/>
          </a:bodyPr>
          <a:lstStyle/>
          <a:p>
            <a:r>
              <a:rPr lang="en-US" dirty="0">
                <a:solidFill>
                  <a:srgbClr val="C00000"/>
                </a:solidFill>
              </a:rPr>
              <a:t>ADRRS</a:t>
            </a:r>
          </a:p>
        </p:txBody>
      </p:sp>
      <p:sp>
        <p:nvSpPr>
          <p:cNvPr id="11" name="Oval 10"/>
          <p:cNvSpPr/>
          <p:nvPr/>
        </p:nvSpPr>
        <p:spPr>
          <a:xfrm>
            <a:off x="5162575" y="275920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4679064" y="2437371"/>
            <a:ext cx="483513" cy="36705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7713" y="1345051"/>
            <a:ext cx="251039" cy="187457"/>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2513" y="3310012"/>
            <a:ext cx="280125" cy="304135"/>
          </a:xfrm>
          <a:prstGeom prst="rect">
            <a:avLst/>
          </a:prstGeom>
        </p:spPr>
      </p:pic>
      <p:cxnSp>
        <p:nvCxnSpPr>
          <p:cNvPr id="20" name="Straight Arrow Connector 19"/>
          <p:cNvCxnSpPr/>
          <p:nvPr/>
        </p:nvCxnSpPr>
        <p:spPr>
          <a:xfrm>
            <a:off x="3923888" y="1892219"/>
            <a:ext cx="503616" cy="36192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857050"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13" idx="3"/>
          </p:cNvCxnSpPr>
          <p:nvPr/>
        </p:nvCxnSpPr>
        <p:spPr>
          <a:xfrm flipH="1">
            <a:off x="3497301" y="1932463"/>
            <a:ext cx="379134" cy="28396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2334" y="1953214"/>
            <a:ext cx="301568" cy="282866"/>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5836" y="3865440"/>
            <a:ext cx="3251734" cy="901823"/>
          </a:xfrm>
          <a:prstGeom prst="rect">
            <a:avLst/>
          </a:prstGeom>
        </p:spPr>
      </p:pic>
    </p:spTree>
    <p:extLst>
      <p:ext uri="{BB962C8B-B14F-4D97-AF65-F5344CB8AC3E}">
        <p14:creationId xmlns:p14="http://schemas.microsoft.com/office/powerpoint/2010/main" val="26638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526" y="1941697"/>
            <a:ext cx="345433" cy="313548"/>
          </a:xfrm>
          <a:prstGeom prst="rect">
            <a:avLst/>
          </a:prstGeom>
        </p:spPr>
      </p:pic>
      <p:sp>
        <p:nvSpPr>
          <p:cNvPr id="2" name="Title 1"/>
          <p:cNvSpPr>
            <a:spLocks noGrp="1"/>
          </p:cNvSpPr>
          <p:nvPr>
            <p:ph type="title"/>
          </p:nvPr>
        </p:nvSpPr>
        <p:spPr/>
        <p:txBody>
          <a:bodyPr/>
          <a:lstStyle/>
          <a:p>
            <a:r>
              <a:rPr lang="en-US" dirty="0"/>
              <a:t>Importance sampling</a:t>
            </a:r>
          </a:p>
        </p:txBody>
      </p:sp>
      <p:sp>
        <p:nvSpPr>
          <p:cNvPr id="4" name="Slide Number Placeholder 3"/>
          <p:cNvSpPr>
            <a:spLocks noGrp="1"/>
          </p:cNvSpPr>
          <p:nvPr>
            <p:ph type="sldNum" sz="quarter" idx="12"/>
          </p:nvPr>
        </p:nvSpPr>
        <p:spPr/>
        <p:txBody>
          <a:bodyPr/>
          <a:lstStyle/>
          <a:p>
            <a:fld id="{6DE19C19-9F51-4782-9B80-16E4D831EAA6}" type="slidenum">
              <a:rPr lang="cs-CZ" smtClean="0"/>
              <a:t>68</a:t>
            </a:fld>
            <a:endParaRPr lang="cs-CZ"/>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10352" y="2849642"/>
            <a:ext cx="1236814" cy="412271"/>
          </a:xfrm>
          <a:prstGeom prst="rect">
            <a:avLst/>
          </a:prstGeom>
        </p:spPr>
      </p:pic>
      <p:sp>
        <p:nvSpPr>
          <p:cNvPr id="6" name="Rectangle 5"/>
          <p:cNvSpPr/>
          <p:nvPr/>
        </p:nvSpPr>
        <p:spPr>
          <a:xfrm>
            <a:off x="5126604" y="2373199"/>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304826" y="1470865"/>
            <a:ext cx="1236814" cy="412271"/>
          </a:xfrm>
          <a:prstGeom prst="rect">
            <a:avLst/>
          </a:prstGeom>
        </p:spPr>
      </p:pic>
      <p:cxnSp>
        <p:nvCxnSpPr>
          <p:cNvPr id="8" name="Straight Connector 7"/>
          <p:cNvCxnSpPr>
            <a:stCxn id="7" idx="0"/>
          </p:cNvCxnSpPr>
          <p:nvPr/>
        </p:nvCxnSpPr>
        <p:spPr>
          <a:xfrm>
            <a:off x="3923233" y="1883136"/>
            <a:ext cx="1305526" cy="966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504" y="2569898"/>
            <a:ext cx="277908" cy="247918"/>
          </a:xfrm>
          <a:prstGeom prst="rect">
            <a:avLst/>
          </a:prstGeom>
        </p:spPr>
      </p:pic>
      <p:sp>
        <p:nvSpPr>
          <p:cNvPr id="10" name="TextBox 9"/>
          <p:cNvSpPr txBox="1"/>
          <p:nvPr/>
        </p:nvSpPr>
        <p:spPr>
          <a:xfrm>
            <a:off x="5034783" y="1956388"/>
            <a:ext cx="1018518" cy="462561"/>
          </a:xfrm>
          <a:prstGeom prst="rect">
            <a:avLst/>
          </a:prstGeom>
          <a:noFill/>
        </p:spPr>
        <p:txBody>
          <a:bodyPr wrap="none" rtlCol="0">
            <a:spAutoFit/>
          </a:bodyPr>
          <a:lstStyle/>
          <a:p>
            <a:r>
              <a:rPr lang="en-US" dirty="0">
                <a:solidFill>
                  <a:srgbClr val="C00000"/>
                </a:solidFill>
              </a:rPr>
              <a:t>ADRRS</a:t>
            </a:r>
          </a:p>
        </p:txBody>
      </p:sp>
      <p:sp>
        <p:nvSpPr>
          <p:cNvPr id="11" name="Oval 10"/>
          <p:cNvSpPr/>
          <p:nvPr/>
        </p:nvSpPr>
        <p:spPr>
          <a:xfrm>
            <a:off x="5162575" y="275920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4679064" y="2437371"/>
            <a:ext cx="483513" cy="36705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7713" y="1345051"/>
            <a:ext cx="251039" cy="187457"/>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2513" y="3310012"/>
            <a:ext cx="280125" cy="304135"/>
          </a:xfrm>
          <a:prstGeom prst="rect">
            <a:avLst/>
          </a:prstGeom>
        </p:spPr>
      </p:pic>
      <p:cxnSp>
        <p:nvCxnSpPr>
          <p:cNvPr id="20" name="Straight Arrow Connector 19"/>
          <p:cNvCxnSpPr/>
          <p:nvPr/>
        </p:nvCxnSpPr>
        <p:spPr>
          <a:xfrm>
            <a:off x="3923888" y="1892219"/>
            <a:ext cx="503616" cy="36192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857050"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13" idx="3"/>
          </p:cNvCxnSpPr>
          <p:nvPr/>
        </p:nvCxnSpPr>
        <p:spPr>
          <a:xfrm flipH="1">
            <a:off x="3497301" y="1932463"/>
            <a:ext cx="379134" cy="28396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2334" y="1953214"/>
            <a:ext cx="301568" cy="282866"/>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5559" y="4055383"/>
            <a:ext cx="5225188" cy="352571"/>
          </a:xfrm>
          <a:prstGeom prst="rect">
            <a:avLst/>
          </a:prstGeom>
        </p:spPr>
      </p:pic>
    </p:spTree>
    <p:extLst>
      <p:ext uri="{BB962C8B-B14F-4D97-AF65-F5344CB8AC3E}">
        <p14:creationId xmlns:p14="http://schemas.microsoft.com/office/powerpoint/2010/main" val="131699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2526" y="1941697"/>
            <a:ext cx="345433" cy="313548"/>
          </a:xfrm>
          <a:prstGeom prst="rect">
            <a:avLst/>
          </a:prstGeom>
        </p:spPr>
      </p:pic>
      <p:sp>
        <p:nvSpPr>
          <p:cNvPr id="2" name="Title 1"/>
          <p:cNvSpPr>
            <a:spLocks noGrp="1"/>
          </p:cNvSpPr>
          <p:nvPr>
            <p:ph type="title"/>
          </p:nvPr>
        </p:nvSpPr>
        <p:spPr/>
        <p:txBody>
          <a:bodyPr/>
          <a:lstStyle/>
          <a:p>
            <a:r>
              <a:rPr lang="en-US" dirty="0"/>
              <a:t>Importance sampling</a:t>
            </a:r>
          </a:p>
        </p:txBody>
      </p:sp>
      <p:sp>
        <p:nvSpPr>
          <p:cNvPr id="4" name="Slide Number Placeholder 3"/>
          <p:cNvSpPr>
            <a:spLocks noGrp="1"/>
          </p:cNvSpPr>
          <p:nvPr>
            <p:ph type="sldNum" sz="quarter" idx="12"/>
          </p:nvPr>
        </p:nvSpPr>
        <p:spPr/>
        <p:txBody>
          <a:bodyPr/>
          <a:lstStyle/>
          <a:p>
            <a:fld id="{6DE19C19-9F51-4782-9B80-16E4D831EAA6}" type="slidenum">
              <a:rPr lang="cs-CZ" smtClean="0"/>
              <a:t>69</a:t>
            </a:fld>
            <a:endParaRPr lang="cs-CZ"/>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10352" y="2849642"/>
            <a:ext cx="1236814" cy="412271"/>
          </a:xfrm>
          <a:prstGeom prst="rect">
            <a:avLst/>
          </a:prstGeom>
        </p:spPr>
      </p:pic>
      <p:sp>
        <p:nvSpPr>
          <p:cNvPr id="6" name="Rectangle 5"/>
          <p:cNvSpPr/>
          <p:nvPr/>
        </p:nvSpPr>
        <p:spPr>
          <a:xfrm>
            <a:off x="5126604" y="2373199"/>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304826" y="1470865"/>
            <a:ext cx="1236814" cy="412271"/>
          </a:xfrm>
          <a:prstGeom prst="rect">
            <a:avLst/>
          </a:prstGeom>
        </p:spPr>
      </p:pic>
      <p:cxnSp>
        <p:nvCxnSpPr>
          <p:cNvPr id="8" name="Straight Connector 7"/>
          <p:cNvCxnSpPr>
            <a:stCxn id="7" idx="0"/>
          </p:cNvCxnSpPr>
          <p:nvPr/>
        </p:nvCxnSpPr>
        <p:spPr>
          <a:xfrm>
            <a:off x="3923233" y="1883136"/>
            <a:ext cx="1305526" cy="9665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7504" y="2569898"/>
            <a:ext cx="277908" cy="247918"/>
          </a:xfrm>
          <a:prstGeom prst="rect">
            <a:avLst/>
          </a:prstGeom>
        </p:spPr>
      </p:pic>
      <p:sp>
        <p:nvSpPr>
          <p:cNvPr id="10" name="TextBox 9"/>
          <p:cNvSpPr txBox="1"/>
          <p:nvPr/>
        </p:nvSpPr>
        <p:spPr>
          <a:xfrm>
            <a:off x="5034783" y="1956388"/>
            <a:ext cx="1018518" cy="462561"/>
          </a:xfrm>
          <a:prstGeom prst="rect">
            <a:avLst/>
          </a:prstGeom>
          <a:noFill/>
        </p:spPr>
        <p:txBody>
          <a:bodyPr wrap="none" rtlCol="0">
            <a:spAutoFit/>
          </a:bodyPr>
          <a:lstStyle/>
          <a:p>
            <a:r>
              <a:rPr lang="en-US" dirty="0">
                <a:solidFill>
                  <a:srgbClr val="C00000"/>
                </a:solidFill>
              </a:rPr>
              <a:t>ADRRS</a:t>
            </a:r>
          </a:p>
        </p:txBody>
      </p:sp>
      <p:sp>
        <p:nvSpPr>
          <p:cNvPr id="11" name="Oval 10"/>
          <p:cNvSpPr/>
          <p:nvPr/>
        </p:nvSpPr>
        <p:spPr>
          <a:xfrm>
            <a:off x="5162575" y="275920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flipV="1">
            <a:off x="4679064" y="2437371"/>
            <a:ext cx="483513" cy="36705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97713" y="1345051"/>
            <a:ext cx="251039" cy="187457"/>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2513" y="3310012"/>
            <a:ext cx="280125" cy="304135"/>
          </a:xfrm>
          <a:prstGeom prst="rect">
            <a:avLst/>
          </a:prstGeom>
        </p:spPr>
      </p:pic>
      <p:cxnSp>
        <p:nvCxnSpPr>
          <p:cNvPr id="20" name="Straight Arrow Connector 19"/>
          <p:cNvCxnSpPr/>
          <p:nvPr/>
        </p:nvCxnSpPr>
        <p:spPr>
          <a:xfrm>
            <a:off x="3923888" y="1892219"/>
            <a:ext cx="503616" cy="361921"/>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3857050"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a:stCxn id="13" idx="3"/>
          </p:cNvCxnSpPr>
          <p:nvPr/>
        </p:nvCxnSpPr>
        <p:spPr>
          <a:xfrm flipH="1">
            <a:off x="3497301" y="1932463"/>
            <a:ext cx="379134" cy="28396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2334" y="1953214"/>
            <a:ext cx="301568" cy="282866"/>
          </a:xfrm>
          <a:prstGeom prst="rect">
            <a:avLst/>
          </a:prstGeom>
        </p:spPr>
      </p:pic>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5836" y="3865440"/>
            <a:ext cx="3251734" cy="901823"/>
          </a:xfrm>
          <a:prstGeom prst="rect">
            <a:avLst/>
          </a:prstGeom>
        </p:spPr>
      </p:pic>
    </p:spTree>
    <p:extLst>
      <p:ext uri="{BB962C8B-B14F-4D97-AF65-F5344CB8AC3E}">
        <p14:creationId xmlns:p14="http://schemas.microsoft.com/office/powerpoint/2010/main" val="139229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4133"/>
          <a:stretch/>
        </p:blipFill>
        <p:spPr>
          <a:xfrm>
            <a:off x="0" y="0"/>
            <a:ext cx="4517137" cy="51435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4133" r="-1"/>
          <a:stretch/>
        </p:blipFill>
        <p:spPr>
          <a:xfrm>
            <a:off x="4626863" y="0"/>
            <a:ext cx="4517137" cy="5143500"/>
          </a:xfrm>
          <a:prstGeom prst="rect">
            <a:avLst/>
          </a:prstGeom>
        </p:spPr>
      </p:pic>
      <p:sp>
        <p:nvSpPr>
          <p:cNvPr id="8" name="TextBox 7"/>
          <p:cNvSpPr txBox="1"/>
          <p:nvPr/>
        </p:nvSpPr>
        <p:spPr>
          <a:xfrm>
            <a:off x="182876" y="183188"/>
            <a:ext cx="2359941"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(1h)</a:t>
            </a:r>
          </a:p>
        </p:txBody>
      </p:sp>
      <p:sp>
        <p:nvSpPr>
          <p:cNvPr id="6" name="Rectangle 5"/>
          <p:cNvSpPr/>
          <p:nvPr/>
        </p:nvSpPr>
        <p:spPr>
          <a:xfrm>
            <a:off x="2256446" y="2516887"/>
            <a:ext cx="2260691" cy="10972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64938" y="2516886"/>
            <a:ext cx="2260691" cy="109725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4806186" y="183188"/>
            <a:ext cx="4056175"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Our ADRRS in path tracing     (1h)</a:t>
            </a:r>
          </a:p>
        </p:txBody>
      </p:sp>
    </p:spTree>
    <p:extLst>
      <p:ext uri="{BB962C8B-B14F-4D97-AF65-F5344CB8AC3E}">
        <p14:creationId xmlns:p14="http://schemas.microsoft.com/office/powerpoint/2010/main" val="3849888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sampling</a:t>
            </a:r>
          </a:p>
        </p:txBody>
      </p:sp>
      <p:sp>
        <p:nvSpPr>
          <p:cNvPr id="4" name="Slide Number Placeholder 3"/>
          <p:cNvSpPr>
            <a:spLocks noGrp="1"/>
          </p:cNvSpPr>
          <p:nvPr>
            <p:ph type="sldNum" sz="quarter" idx="12"/>
          </p:nvPr>
        </p:nvSpPr>
        <p:spPr/>
        <p:txBody>
          <a:bodyPr/>
          <a:lstStyle/>
          <a:p>
            <a:fld id="{6DE19C19-9F51-4782-9B80-16E4D831EAA6}" type="slidenum">
              <a:rPr lang="cs-CZ" smtClean="0"/>
              <a:t>70</a:t>
            </a:fld>
            <a:endParaRPr lang="cs-CZ"/>
          </a:p>
        </p:txBody>
      </p:sp>
      <p:grpSp>
        <p:nvGrpSpPr>
          <p:cNvPr id="60" name="Group 59"/>
          <p:cNvGrpSpPr/>
          <p:nvPr/>
        </p:nvGrpSpPr>
        <p:grpSpPr>
          <a:xfrm>
            <a:off x="1054256" y="1345051"/>
            <a:ext cx="2329612" cy="2298435"/>
            <a:chOff x="706894" y="1497451"/>
            <a:chExt cx="2329612" cy="2298435"/>
          </a:xfrm>
        </p:grpSpPr>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403" y="2022429"/>
              <a:ext cx="1258329" cy="837353"/>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99692" y="3031381"/>
              <a:ext cx="1236814" cy="412271"/>
            </a:xfrm>
            <a:prstGeom prst="rect">
              <a:avLst/>
            </a:prstGeom>
          </p:spPr>
        </p:pic>
        <p:sp>
          <p:nvSpPr>
            <p:cNvPr id="43" name="Rectangle 42"/>
            <p:cNvSpPr/>
            <p:nvPr/>
          </p:nvSpPr>
          <p:spPr>
            <a:xfrm>
              <a:off x="2315944" y="2554938"/>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706894" y="1623265"/>
              <a:ext cx="1236814" cy="412271"/>
            </a:xfrm>
            <a:prstGeom prst="rect">
              <a:avLst/>
            </a:prstGeom>
          </p:spPr>
        </p:pic>
        <p:cxnSp>
          <p:nvCxnSpPr>
            <p:cNvPr id="45" name="Straight Connector 44"/>
            <p:cNvCxnSpPr>
              <a:stCxn id="44" idx="0"/>
              <a:endCxn id="47" idx="1"/>
            </p:cNvCxnSpPr>
            <p:nvPr/>
          </p:nvCxnSpPr>
          <p:spPr>
            <a:xfrm>
              <a:off x="1325301" y="2035536"/>
              <a:ext cx="1045999" cy="9247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224123" y="2138127"/>
              <a:ext cx="579005" cy="369332"/>
            </a:xfrm>
            <a:prstGeom prst="rect">
              <a:avLst/>
            </a:prstGeom>
            <a:noFill/>
          </p:spPr>
          <p:txBody>
            <a:bodyPr wrap="none" rtlCol="0">
              <a:spAutoFit/>
            </a:bodyPr>
            <a:lstStyle/>
            <a:p>
              <a:r>
                <a:rPr lang="en-US" dirty="0">
                  <a:solidFill>
                    <a:srgbClr val="C00000"/>
                  </a:solidFill>
                </a:rPr>
                <a:t>split</a:t>
              </a:r>
            </a:p>
          </p:txBody>
        </p:sp>
        <p:sp>
          <p:nvSpPr>
            <p:cNvPr id="47" name="Oval 46"/>
            <p:cNvSpPr/>
            <p:nvPr/>
          </p:nvSpPr>
          <p:spPr>
            <a:xfrm>
              <a:off x="2351915" y="2940941"/>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9781" y="1497451"/>
              <a:ext cx="251039" cy="187457"/>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1853" y="3491751"/>
              <a:ext cx="280125" cy="304135"/>
            </a:xfrm>
            <a:prstGeom prst="rect">
              <a:avLst/>
            </a:prstGeom>
          </p:spPr>
        </p:pic>
        <p:cxnSp>
          <p:nvCxnSpPr>
            <p:cNvPr id="50" name="Straight Arrow Connector 49"/>
            <p:cNvCxnSpPr/>
            <p:nvPr/>
          </p:nvCxnSpPr>
          <p:spPr>
            <a:xfrm>
              <a:off x="1327029" y="2044619"/>
              <a:ext cx="488353" cy="421610"/>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259118" y="19718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8" name="Picture 5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99816" y="3867912"/>
            <a:ext cx="3258098" cy="903587"/>
          </a:xfrm>
          <a:prstGeom prst="rect">
            <a:avLst/>
          </a:prstGeom>
        </p:spPr>
      </p:pic>
      <p:cxnSp>
        <p:nvCxnSpPr>
          <p:cNvPr id="62" name="Straight Connector 61"/>
          <p:cNvCxnSpPr/>
          <p:nvPr/>
        </p:nvCxnSpPr>
        <p:spPr>
          <a:xfrm flipV="1">
            <a:off x="2812059" y="2320227"/>
            <a:ext cx="483182" cy="507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2831643" y="2457650"/>
            <a:ext cx="760056" cy="397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34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sampling</a:t>
            </a:r>
          </a:p>
        </p:txBody>
      </p:sp>
      <p:sp>
        <p:nvSpPr>
          <p:cNvPr id="4" name="Slide Number Placeholder 3"/>
          <p:cNvSpPr>
            <a:spLocks noGrp="1"/>
          </p:cNvSpPr>
          <p:nvPr>
            <p:ph type="sldNum" sz="quarter" idx="12"/>
          </p:nvPr>
        </p:nvSpPr>
        <p:spPr/>
        <p:txBody>
          <a:bodyPr/>
          <a:lstStyle/>
          <a:p>
            <a:fld id="{6DE19C19-9F51-4782-9B80-16E4D831EAA6}" type="slidenum">
              <a:rPr lang="cs-CZ" smtClean="0"/>
              <a:t>71</a:t>
            </a:fld>
            <a:endParaRPr lang="cs-CZ"/>
          </a:p>
        </p:txBody>
      </p:sp>
      <p:grpSp>
        <p:nvGrpSpPr>
          <p:cNvPr id="61" name="Group 60"/>
          <p:cNvGrpSpPr/>
          <p:nvPr/>
        </p:nvGrpSpPr>
        <p:grpSpPr>
          <a:xfrm>
            <a:off x="5580112" y="1345051"/>
            <a:ext cx="2522811" cy="2306819"/>
            <a:chOff x="5245208" y="1345051"/>
            <a:chExt cx="2522811" cy="2306819"/>
          </a:xfrm>
        </p:grpSpPr>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209" y="1864568"/>
              <a:ext cx="1162996" cy="955463"/>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408204" y="2887365"/>
              <a:ext cx="1236814" cy="412271"/>
            </a:xfrm>
            <a:prstGeom prst="rect">
              <a:avLst/>
            </a:prstGeom>
          </p:spPr>
        </p:pic>
        <p:sp>
          <p:nvSpPr>
            <p:cNvPr id="26" name="Rectangle 25"/>
            <p:cNvSpPr/>
            <p:nvPr/>
          </p:nvSpPr>
          <p:spPr>
            <a:xfrm>
              <a:off x="6924456" y="2410922"/>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245208" y="1470865"/>
              <a:ext cx="1236814" cy="412271"/>
            </a:xfrm>
            <a:prstGeom prst="rect">
              <a:avLst/>
            </a:prstGeom>
          </p:spPr>
        </p:pic>
        <p:cxnSp>
          <p:nvCxnSpPr>
            <p:cNvPr id="30" name="Straight Connector 29"/>
            <p:cNvCxnSpPr>
              <a:stCxn id="29" idx="0"/>
              <a:endCxn id="33" idx="1"/>
            </p:cNvCxnSpPr>
            <p:nvPr/>
          </p:nvCxnSpPr>
          <p:spPr>
            <a:xfrm>
              <a:off x="5863615" y="1883136"/>
              <a:ext cx="1116197" cy="9331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832635" y="1994111"/>
              <a:ext cx="935384" cy="369332"/>
            </a:xfrm>
            <a:prstGeom prst="rect">
              <a:avLst/>
            </a:prstGeom>
            <a:noFill/>
          </p:spPr>
          <p:txBody>
            <a:bodyPr wrap="none" rtlCol="0">
              <a:spAutoFit/>
            </a:bodyPr>
            <a:lstStyle/>
            <a:p>
              <a:r>
                <a:rPr lang="en-US" dirty="0">
                  <a:solidFill>
                    <a:srgbClr val="C00000"/>
                  </a:solidFill>
                </a:rPr>
                <a:t>roulette</a:t>
              </a:r>
            </a:p>
          </p:txBody>
        </p:sp>
        <p:sp>
          <p:nvSpPr>
            <p:cNvPr id="33" name="Oval 32"/>
            <p:cNvSpPr/>
            <p:nvPr/>
          </p:nvSpPr>
          <p:spPr>
            <a:xfrm>
              <a:off x="6960427" y="2796925"/>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8095" y="1345051"/>
              <a:ext cx="251039" cy="18745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0365" y="3347735"/>
              <a:ext cx="280125" cy="304135"/>
            </a:xfrm>
            <a:prstGeom prst="rect">
              <a:avLst/>
            </a:prstGeom>
          </p:spPr>
        </p:pic>
        <p:cxnSp>
          <p:nvCxnSpPr>
            <p:cNvPr id="37" name="Straight Arrow Connector 36"/>
            <p:cNvCxnSpPr/>
            <p:nvPr/>
          </p:nvCxnSpPr>
          <p:spPr>
            <a:xfrm>
              <a:off x="5864270" y="1892219"/>
              <a:ext cx="483300" cy="398553"/>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5797432"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1" name="Picture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8765" y="1870029"/>
            <a:ext cx="1258328" cy="837353"/>
          </a:xfrm>
          <a:prstGeom prst="rect">
            <a:avLst/>
          </a:prstGeom>
        </p:spPr>
      </p:pic>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47054" y="2878981"/>
            <a:ext cx="1236814" cy="412271"/>
          </a:xfrm>
          <a:prstGeom prst="rect">
            <a:avLst/>
          </a:prstGeom>
        </p:spPr>
      </p:pic>
      <p:sp>
        <p:nvSpPr>
          <p:cNvPr id="43" name="Rectangle 42"/>
          <p:cNvSpPr/>
          <p:nvPr/>
        </p:nvSpPr>
        <p:spPr>
          <a:xfrm>
            <a:off x="2663306" y="2402538"/>
            <a:ext cx="206136" cy="75129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54256" y="1470865"/>
            <a:ext cx="1236814" cy="412271"/>
          </a:xfrm>
          <a:prstGeom prst="rect">
            <a:avLst/>
          </a:prstGeom>
        </p:spPr>
      </p:pic>
      <p:cxnSp>
        <p:nvCxnSpPr>
          <p:cNvPr id="45" name="Straight Connector 44"/>
          <p:cNvCxnSpPr>
            <a:stCxn id="44" idx="0"/>
            <a:endCxn id="47" idx="1"/>
          </p:cNvCxnSpPr>
          <p:nvPr/>
        </p:nvCxnSpPr>
        <p:spPr>
          <a:xfrm>
            <a:off x="1672663" y="1883136"/>
            <a:ext cx="1045999" cy="9247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571485" y="1985727"/>
            <a:ext cx="579005" cy="369332"/>
          </a:xfrm>
          <a:prstGeom prst="rect">
            <a:avLst/>
          </a:prstGeom>
          <a:noFill/>
        </p:spPr>
        <p:txBody>
          <a:bodyPr wrap="none" rtlCol="0">
            <a:spAutoFit/>
          </a:bodyPr>
          <a:lstStyle/>
          <a:p>
            <a:r>
              <a:rPr lang="en-US" dirty="0">
                <a:solidFill>
                  <a:srgbClr val="C00000"/>
                </a:solidFill>
              </a:rPr>
              <a:t>split</a:t>
            </a:r>
          </a:p>
        </p:txBody>
      </p:sp>
      <p:sp>
        <p:nvSpPr>
          <p:cNvPr id="47" name="Oval 46"/>
          <p:cNvSpPr/>
          <p:nvPr/>
        </p:nvSpPr>
        <p:spPr>
          <a:xfrm>
            <a:off x="2699277" y="2788541"/>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143" y="1345051"/>
            <a:ext cx="251039" cy="187457"/>
          </a:xfrm>
          <a:prstGeom prst="rect">
            <a:avLst/>
          </a:prstGeom>
        </p:spPr>
      </p:pic>
      <p:pic>
        <p:nvPicPr>
          <p:cNvPr id="49" name="Picture 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59215" y="3339351"/>
            <a:ext cx="280125" cy="304135"/>
          </a:xfrm>
          <a:prstGeom prst="rect">
            <a:avLst/>
          </a:prstGeom>
        </p:spPr>
      </p:pic>
      <p:cxnSp>
        <p:nvCxnSpPr>
          <p:cNvPr id="50" name="Straight Arrow Connector 49"/>
          <p:cNvCxnSpPr/>
          <p:nvPr/>
        </p:nvCxnSpPr>
        <p:spPr>
          <a:xfrm>
            <a:off x="1674391" y="1892219"/>
            <a:ext cx="488353" cy="421610"/>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a:off x="1606480" y="1819482"/>
            <a:ext cx="132366" cy="132366"/>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99816" y="3867912"/>
            <a:ext cx="3258098" cy="903587"/>
          </a:xfrm>
          <a:prstGeom prst="rect">
            <a:avLst/>
          </a:prstGeom>
        </p:spPr>
      </p:pic>
      <p:cxnSp>
        <p:nvCxnSpPr>
          <p:cNvPr id="5" name="Straight Connector 4"/>
          <p:cNvCxnSpPr/>
          <p:nvPr/>
        </p:nvCxnSpPr>
        <p:spPr>
          <a:xfrm flipV="1">
            <a:off x="2812059" y="2320227"/>
            <a:ext cx="483182" cy="5077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47" idx="6"/>
          </p:cNvCxnSpPr>
          <p:nvPr/>
        </p:nvCxnSpPr>
        <p:spPr>
          <a:xfrm flipV="1">
            <a:off x="2831643" y="2457650"/>
            <a:ext cx="760056" cy="39707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2621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7904"/>
            <a:ext cx="8229600" cy="857250"/>
          </a:xfrm>
        </p:spPr>
        <p:txBody>
          <a:bodyPr/>
          <a:lstStyle/>
          <a:p>
            <a:r>
              <a:rPr lang="en-US" dirty="0"/>
              <a:t>Photon tracing</a:t>
            </a:r>
          </a:p>
        </p:txBody>
      </p:sp>
      <p:sp>
        <p:nvSpPr>
          <p:cNvPr id="4" name="Slide Number Placeholder 3"/>
          <p:cNvSpPr>
            <a:spLocks noGrp="1"/>
          </p:cNvSpPr>
          <p:nvPr>
            <p:ph type="sldNum" sz="quarter" idx="12"/>
          </p:nvPr>
        </p:nvSpPr>
        <p:spPr/>
        <p:txBody>
          <a:bodyPr/>
          <a:lstStyle/>
          <a:p>
            <a:fld id="{6DE19C19-9F51-4782-9B80-16E4D831EAA6}" type="slidenum">
              <a:rPr lang="cs-CZ" smtClean="0"/>
              <a:t>72</a:t>
            </a:fld>
            <a:endParaRPr lang="cs-CZ"/>
          </a:p>
        </p:txBody>
      </p:sp>
    </p:spTree>
    <p:extLst>
      <p:ext uri="{BB962C8B-B14F-4D97-AF65-F5344CB8AC3E}">
        <p14:creationId xmlns:p14="http://schemas.microsoft.com/office/powerpoint/2010/main" val="399078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tracing</a:t>
            </a:r>
          </a:p>
        </p:txBody>
      </p:sp>
      <p:sp>
        <p:nvSpPr>
          <p:cNvPr id="4" name="Slide Number Placeholder 3"/>
          <p:cNvSpPr>
            <a:spLocks noGrp="1"/>
          </p:cNvSpPr>
          <p:nvPr>
            <p:ph type="sldNum" sz="quarter" idx="12"/>
          </p:nvPr>
        </p:nvSpPr>
        <p:spPr/>
        <p:txBody>
          <a:bodyPr/>
          <a:lstStyle/>
          <a:p>
            <a:fld id="{6DE19C19-9F51-4782-9B80-16E4D831EAA6}" type="slidenum">
              <a:rPr lang="cs-CZ" smtClean="0"/>
              <a:t>73</a:t>
            </a:fld>
            <a:endParaRPr lang="cs-CZ"/>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6" name="Rectangle 5"/>
          <p:cNvSpPr/>
          <p:nvPr/>
        </p:nvSpPr>
        <p:spPr>
          <a:xfrm>
            <a:off x="5532832" y="2191334"/>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343" y="1466119"/>
            <a:ext cx="215414" cy="376292"/>
          </a:xfrm>
          <a:prstGeom prst="rect">
            <a:avLst/>
          </a:prstGeom>
        </p:spPr>
      </p:pic>
      <p:pic>
        <p:nvPicPr>
          <p:cNvPr id="8"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1" name="Straight Connector 10"/>
          <p:cNvCxnSpPr>
            <a:stCxn id="9" idx="0"/>
            <a:endCxn id="10"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6"/>
          <a:srcRect/>
          <a:stretch>
            <a:fillRect/>
          </a:stretch>
        </p:blipFill>
        <p:spPr bwMode="auto">
          <a:xfrm flipH="1">
            <a:off x="1444809" y="1210829"/>
            <a:ext cx="699838" cy="52007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49720" y="2851721"/>
            <a:ext cx="223666" cy="24283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4635" y="2348388"/>
            <a:ext cx="221896" cy="197950"/>
          </a:xfrm>
          <a:prstGeom prst="rect">
            <a:avLst/>
          </a:prstGeom>
        </p:spPr>
      </p:pic>
      <p:cxnSp>
        <p:nvCxnSpPr>
          <p:cNvPr id="17" name="Straight Connector 16"/>
          <p:cNvCxnSpPr/>
          <p:nvPr/>
        </p:nvCxnSpPr>
        <p:spPr>
          <a:xfrm>
            <a:off x="2706658" y="1742561"/>
            <a:ext cx="713219" cy="8255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09622" y="1200175"/>
            <a:ext cx="826214" cy="1623661"/>
          </a:xfrm>
          <a:prstGeom prst="rect">
            <a:avLst/>
          </a:prstGeom>
        </p:spPr>
      </p:pic>
      <p:sp>
        <p:nvSpPr>
          <p:cNvPr id="19" name="Oval 18"/>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5459517" y="1858531"/>
            <a:ext cx="813236" cy="369332"/>
          </a:xfrm>
          <a:prstGeom prst="rect">
            <a:avLst/>
          </a:prstGeom>
          <a:noFill/>
        </p:spPr>
        <p:txBody>
          <a:bodyPr wrap="none" rtlCol="0">
            <a:spAutoFit/>
          </a:bodyPr>
          <a:lstStyle/>
          <a:p>
            <a:r>
              <a:rPr lang="en-US" dirty="0">
                <a:solidFill>
                  <a:srgbClr val="C00000"/>
                </a:solidFill>
              </a:rPr>
              <a:t>ADRRS</a:t>
            </a:r>
          </a:p>
        </p:txBody>
      </p:sp>
      <p:sp>
        <p:nvSpPr>
          <p:cNvPr id="21" name="Oval 20"/>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H="1" flipV="1">
            <a:off x="5175493" y="2242572"/>
            <a:ext cx="386061" cy="293072"/>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55103" y="3559284"/>
            <a:ext cx="1513420" cy="891201"/>
          </a:xfrm>
          <a:prstGeom prst="rect">
            <a:avLst/>
          </a:prstGeom>
        </p:spPr>
      </p:pic>
    </p:spTree>
    <p:extLst>
      <p:ext uri="{BB962C8B-B14F-4D97-AF65-F5344CB8AC3E}">
        <p14:creationId xmlns:p14="http://schemas.microsoft.com/office/powerpoint/2010/main" val="146422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103" y="3559284"/>
            <a:ext cx="1513420" cy="891200"/>
          </a:xfrm>
          <a:prstGeom prst="rect">
            <a:avLst/>
          </a:prstGeom>
        </p:spPr>
      </p:pic>
      <p:sp>
        <p:nvSpPr>
          <p:cNvPr id="2" name="Title 1"/>
          <p:cNvSpPr>
            <a:spLocks noGrp="1"/>
          </p:cNvSpPr>
          <p:nvPr>
            <p:ph type="title"/>
          </p:nvPr>
        </p:nvSpPr>
        <p:spPr/>
        <p:txBody>
          <a:bodyPr/>
          <a:lstStyle/>
          <a:p>
            <a:r>
              <a:rPr lang="en-US" dirty="0"/>
              <a:t>Photon tracing </a:t>
            </a:r>
          </a:p>
        </p:txBody>
      </p:sp>
      <p:sp>
        <p:nvSpPr>
          <p:cNvPr id="4" name="Slide Number Placeholder 3"/>
          <p:cNvSpPr>
            <a:spLocks noGrp="1"/>
          </p:cNvSpPr>
          <p:nvPr>
            <p:ph type="sldNum" sz="quarter" idx="12"/>
          </p:nvPr>
        </p:nvSpPr>
        <p:spPr/>
        <p:txBody>
          <a:bodyPr/>
          <a:lstStyle/>
          <a:p>
            <a:fld id="{6DE19C19-9F51-4782-9B80-16E4D831EAA6}" type="slidenum">
              <a:rPr lang="cs-CZ" smtClean="0"/>
              <a:t>74</a:t>
            </a:fld>
            <a:endParaRPr lang="cs-CZ"/>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6" name="Rectangle 5"/>
          <p:cNvSpPr/>
          <p:nvPr/>
        </p:nvSpPr>
        <p:spPr>
          <a:xfrm>
            <a:off x="3338312" y="2191334"/>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sers\Jirka\projects\import\presentations\main\images\sun.png"/>
          <p:cNvPicPr>
            <a:picLocks noChangeAspect="1" noChangeArrowheads="1"/>
          </p:cNvPicPr>
          <p:nvPr/>
        </p:nvPicPr>
        <p:blipFill>
          <a:blip r:embed="rId5"/>
          <a:srcRect/>
          <a:stretch>
            <a:fillRect/>
          </a:stretch>
        </p:blipFill>
        <p:spPr bwMode="auto">
          <a:xfrm>
            <a:off x="6711657" y="1031016"/>
            <a:ext cx="643952" cy="608063"/>
          </a:xfrm>
          <a:prstGeom prst="rect">
            <a:avLst/>
          </a:prstGeom>
          <a:noFill/>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1" name="Straight Connector 10"/>
          <p:cNvCxnSpPr>
            <a:stCxn id="9" idx="0"/>
            <a:endCxn id="10"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6"/>
          <a:srcRect/>
          <a:stretch>
            <a:fillRect/>
          </a:stretch>
        </p:blipFill>
        <p:spPr bwMode="auto">
          <a:xfrm flipH="1">
            <a:off x="1444809" y="1210829"/>
            <a:ext cx="699838" cy="520072"/>
          </a:xfrm>
          <a:prstGeom prst="rect">
            <a:avLst/>
          </a:prstGeom>
          <a:noFill/>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5200" y="2851721"/>
            <a:ext cx="223666" cy="242837"/>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8507" y="2348388"/>
            <a:ext cx="221896" cy="197950"/>
          </a:xfrm>
          <a:prstGeom prst="rect">
            <a:avLst/>
          </a:prstGeom>
        </p:spPr>
      </p:pic>
      <p:cxnSp>
        <p:nvCxnSpPr>
          <p:cNvPr id="17" name="Straight Connector 16"/>
          <p:cNvCxnSpPr/>
          <p:nvPr/>
        </p:nvCxnSpPr>
        <p:spPr>
          <a:xfrm flipH="1">
            <a:off x="5651500" y="1591177"/>
            <a:ext cx="1169883" cy="944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264997" y="1858531"/>
            <a:ext cx="813236" cy="369332"/>
          </a:xfrm>
          <a:prstGeom prst="rect">
            <a:avLst/>
          </a:prstGeom>
          <a:noFill/>
        </p:spPr>
        <p:txBody>
          <a:bodyPr wrap="none" rtlCol="0">
            <a:spAutoFit/>
          </a:bodyPr>
          <a:lstStyle/>
          <a:p>
            <a:r>
              <a:rPr lang="en-US" dirty="0">
                <a:solidFill>
                  <a:srgbClr val="C00000"/>
                </a:solidFill>
              </a:rPr>
              <a:t>ADRRS</a:t>
            </a:r>
          </a:p>
        </p:txBody>
      </p:sp>
      <p:sp>
        <p:nvSpPr>
          <p:cNvPr id="21" name="Oval 20"/>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3749055" y="2242573"/>
            <a:ext cx="164589" cy="105815"/>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32343" y="1466119"/>
            <a:ext cx="215414" cy="376292"/>
          </a:xfrm>
          <a:prstGeom prst="rect">
            <a:avLst/>
          </a:prstGeom>
        </p:spPr>
      </p:pic>
      <p:pic>
        <p:nvPicPr>
          <p:cNvPr id="29" name="Picture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622" y="1200175"/>
            <a:ext cx="826214" cy="1623661"/>
          </a:xfrm>
          <a:prstGeom prst="rect">
            <a:avLst/>
          </a:prstGeom>
        </p:spPr>
      </p:pic>
    </p:spTree>
    <p:extLst>
      <p:ext uri="{BB962C8B-B14F-4D97-AF65-F5344CB8AC3E}">
        <p14:creationId xmlns:p14="http://schemas.microsoft.com/office/powerpoint/2010/main" val="300720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103" y="3559284"/>
            <a:ext cx="1513420" cy="891200"/>
          </a:xfrm>
          <a:prstGeom prst="rect">
            <a:avLst/>
          </a:prstGeom>
        </p:spPr>
      </p:pic>
      <p:sp>
        <p:nvSpPr>
          <p:cNvPr id="3" name="Rectangle 2"/>
          <p:cNvSpPr/>
          <p:nvPr/>
        </p:nvSpPr>
        <p:spPr>
          <a:xfrm>
            <a:off x="3996775" y="3354337"/>
            <a:ext cx="1080120" cy="5933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Photon tracing </a:t>
            </a:r>
          </a:p>
        </p:txBody>
      </p:sp>
      <p:sp>
        <p:nvSpPr>
          <p:cNvPr id="4" name="Slide Number Placeholder 3"/>
          <p:cNvSpPr>
            <a:spLocks noGrp="1"/>
          </p:cNvSpPr>
          <p:nvPr>
            <p:ph type="sldNum" sz="quarter" idx="12"/>
          </p:nvPr>
        </p:nvSpPr>
        <p:spPr/>
        <p:txBody>
          <a:bodyPr/>
          <a:lstStyle/>
          <a:p>
            <a:fld id="{6DE19C19-9F51-4782-9B80-16E4D831EAA6}" type="slidenum">
              <a:rPr lang="cs-CZ" smtClean="0"/>
              <a:t>75</a:t>
            </a:fld>
            <a:endParaRPr lang="cs-CZ"/>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6" name="Rectangle 5"/>
          <p:cNvSpPr/>
          <p:nvPr/>
        </p:nvSpPr>
        <p:spPr>
          <a:xfrm>
            <a:off x="3338312" y="2191334"/>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9984" y="2491268"/>
            <a:ext cx="215414" cy="376292"/>
          </a:xfrm>
          <a:prstGeom prst="rect">
            <a:avLst/>
          </a:prstGeom>
        </p:spPr>
      </p:pic>
      <p:pic>
        <p:nvPicPr>
          <p:cNvPr id="8" name="Picture 6" descr="C:\Users\Jirka\projects\import\presentations\main\images\sun.png"/>
          <p:cNvPicPr>
            <a:picLocks noChangeAspect="1" noChangeArrowheads="1"/>
          </p:cNvPicPr>
          <p:nvPr/>
        </p:nvPicPr>
        <p:blipFill>
          <a:blip r:embed="rId6"/>
          <a:srcRect/>
          <a:stretch>
            <a:fillRect/>
          </a:stretch>
        </p:blipFill>
        <p:spPr bwMode="auto">
          <a:xfrm>
            <a:off x="6711657" y="1031016"/>
            <a:ext cx="643952" cy="608063"/>
          </a:xfrm>
          <a:prstGeom prst="rect">
            <a:avLst/>
          </a:prstGeom>
          <a:noFill/>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1" name="Straight Connector 10"/>
          <p:cNvCxnSpPr>
            <a:stCxn id="9" idx="0"/>
            <a:endCxn id="10"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7"/>
          <a:srcRect/>
          <a:stretch>
            <a:fillRect/>
          </a:stretch>
        </p:blipFill>
        <p:spPr bwMode="auto">
          <a:xfrm flipH="1">
            <a:off x="1444809" y="1210829"/>
            <a:ext cx="699838" cy="520072"/>
          </a:xfrm>
          <a:prstGeom prst="rect">
            <a:avLst/>
          </a:prstGeom>
          <a:noFill/>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5200" y="2851721"/>
            <a:ext cx="223666" cy="242837"/>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68507" y="2348388"/>
            <a:ext cx="221896" cy="197950"/>
          </a:xfrm>
          <a:prstGeom prst="rect">
            <a:avLst/>
          </a:prstGeom>
        </p:spPr>
      </p:pic>
      <p:cxnSp>
        <p:nvCxnSpPr>
          <p:cNvPr id="17" name="Straight Connector 16"/>
          <p:cNvCxnSpPr/>
          <p:nvPr/>
        </p:nvCxnSpPr>
        <p:spPr>
          <a:xfrm flipH="1">
            <a:off x="5651500" y="1591177"/>
            <a:ext cx="1169883" cy="944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264997" y="1858531"/>
            <a:ext cx="813236" cy="369332"/>
          </a:xfrm>
          <a:prstGeom prst="rect">
            <a:avLst/>
          </a:prstGeom>
          <a:noFill/>
        </p:spPr>
        <p:txBody>
          <a:bodyPr wrap="none" rtlCol="0">
            <a:spAutoFit/>
          </a:bodyPr>
          <a:lstStyle/>
          <a:p>
            <a:r>
              <a:rPr lang="en-US" dirty="0">
                <a:solidFill>
                  <a:srgbClr val="C00000"/>
                </a:solidFill>
              </a:rPr>
              <a:t>ADRRS</a:t>
            </a:r>
          </a:p>
        </p:txBody>
      </p:sp>
      <p:sp>
        <p:nvSpPr>
          <p:cNvPr id="21" name="Oval 20"/>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3749055" y="2242573"/>
            <a:ext cx="164589" cy="105815"/>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0536" y="1200175"/>
            <a:ext cx="855463" cy="1662241"/>
          </a:xfrm>
          <a:prstGeom prst="rect">
            <a:avLst/>
          </a:prstGeom>
        </p:spPr>
      </p:pic>
      <p:sp>
        <p:nvSpPr>
          <p:cNvPr id="26" name="Rectangle 25"/>
          <p:cNvSpPr/>
          <p:nvPr/>
        </p:nvSpPr>
        <p:spPr>
          <a:xfrm>
            <a:off x="1739102" y="2507591"/>
            <a:ext cx="331622" cy="3777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209" y="3563610"/>
            <a:ext cx="194803" cy="340288"/>
          </a:xfrm>
          <a:prstGeom prst="rect">
            <a:avLst/>
          </a:prstGeom>
        </p:spPr>
      </p:pic>
      <p:sp>
        <p:nvSpPr>
          <p:cNvPr id="25" name="Rectangle 24"/>
          <p:cNvSpPr/>
          <p:nvPr/>
        </p:nvSpPr>
        <p:spPr>
          <a:xfrm>
            <a:off x="4406189" y="3559284"/>
            <a:ext cx="331622" cy="3777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946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Photon tracing </a:t>
            </a:r>
          </a:p>
        </p:txBody>
      </p:sp>
      <p:sp>
        <p:nvSpPr>
          <p:cNvPr id="4" name="Slide Number Placeholder 3"/>
          <p:cNvSpPr>
            <a:spLocks noGrp="1"/>
          </p:cNvSpPr>
          <p:nvPr>
            <p:ph type="sldNum" sz="quarter" idx="12"/>
          </p:nvPr>
        </p:nvSpPr>
        <p:spPr/>
        <p:txBody>
          <a:bodyPr/>
          <a:lstStyle/>
          <a:p>
            <a:fld id="{6DE19C19-9F51-4782-9B80-16E4D831EAA6}" type="slidenum">
              <a:rPr lang="cs-CZ" smtClean="0"/>
              <a:t>76</a:t>
            </a:fld>
            <a:endParaRPr lang="cs-CZ"/>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20630" y="2571750"/>
            <a:ext cx="987534" cy="329178"/>
          </a:xfrm>
          <a:prstGeom prst="rect">
            <a:avLst/>
          </a:prstGeom>
        </p:spPr>
      </p:pic>
      <p:sp>
        <p:nvSpPr>
          <p:cNvPr id="6" name="Rectangle 5"/>
          <p:cNvSpPr/>
          <p:nvPr/>
        </p:nvSpPr>
        <p:spPr>
          <a:xfrm>
            <a:off x="3338312" y="2191334"/>
            <a:ext cx="164589" cy="59986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sers\Jirka\projects\import\presentations\main\images\sun.png"/>
          <p:cNvPicPr>
            <a:picLocks noChangeAspect="1" noChangeArrowheads="1"/>
          </p:cNvPicPr>
          <p:nvPr/>
        </p:nvPicPr>
        <p:blipFill>
          <a:blip r:embed="rId4"/>
          <a:srcRect/>
          <a:stretch>
            <a:fillRect/>
          </a:stretch>
        </p:blipFill>
        <p:spPr bwMode="auto">
          <a:xfrm>
            <a:off x="6711657" y="1031016"/>
            <a:ext cx="643952" cy="608063"/>
          </a:xfrm>
          <a:prstGeom prst="rect">
            <a:avLst/>
          </a:prstGeom>
          <a:noFill/>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110" y="2568125"/>
            <a:ext cx="987534" cy="329178"/>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4078233" y="1470865"/>
            <a:ext cx="987534" cy="329178"/>
          </a:xfrm>
          <a:prstGeom prst="rect">
            <a:avLst/>
          </a:prstGeom>
        </p:spPr>
      </p:pic>
      <p:cxnSp>
        <p:nvCxnSpPr>
          <p:cNvPr id="11" name="Straight Connector 10"/>
          <p:cNvCxnSpPr>
            <a:stCxn id="9" idx="0"/>
            <a:endCxn id="10" idx="0"/>
          </p:cNvCxnSpPr>
          <p:nvPr/>
        </p:nvCxnSpPr>
        <p:spPr>
          <a:xfrm flipV="1">
            <a:off x="3419877" y="1800043"/>
            <a:ext cx="1152123" cy="7680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10" idx="0"/>
          </p:cNvCxnSpPr>
          <p:nvPr/>
        </p:nvCxnSpPr>
        <p:spPr>
          <a:xfrm>
            <a:off x="4572000" y="1800043"/>
            <a:ext cx="1042397" cy="7717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4519156" y="174921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Jirka\projects\import\presentations\main\images\camera.png"/>
          <p:cNvPicPr>
            <a:picLocks noChangeAspect="1" noChangeArrowheads="1"/>
          </p:cNvPicPr>
          <p:nvPr/>
        </p:nvPicPr>
        <p:blipFill>
          <a:blip r:embed="rId5"/>
          <a:srcRect/>
          <a:stretch>
            <a:fillRect/>
          </a:stretch>
        </p:blipFill>
        <p:spPr bwMode="auto">
          <a:xfrm flipH="1">
            <a:off x="1444809" y="1210829"/>
            <a:ext cx="699838" cy="520072"/>
          </a:xfrm>
          <a:prstGeom prst="rect">
            <a:avLst/>
          </a:prstGeom>
          <a:noFill/>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5200" y="2851721"/>
            <a:ext cx="223666" cy="242837"/>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8507" y="2348388"/>
            <a:ext cx="221896" cy="197950"/>
          </a:xfrm>
          <a:prstGeom prst="rect">
            <a:avLst/>
          </a:prstGeom>
        </p:spPr>
      </p:pic>
      <p:cxnSp>
        <p:nvCxnSpPr>
          <p:cNvPr id="17" name="Straight Connector 16"/>
          <p:cNvCxnSpPr/>
          <p:nvPr/>
        </p:nvCxnSpPr>
        <p:spPr>
          <a:xfrm flipH="1">
            <a:off x="5651500" y="1591177"/>
            <a:ext cx="1169883" cy="94446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367033" y="2507591"/>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3264997" y="1858531"/>
            <a:ext cx="813236" cy="369332"/>
          </a:xfrm>
          <a:prstGeom prst="rect">
            <a:avLst/>
          </a:prstGeom>
          <a:noFill/>
        </p:spPr>
        <p:txBody>
          <a:bodyPr wrap="none" rtlCol="0">
            <a:spAutoFit/>
          </a:bodyPr>
          <a:lstStyle/>
          <a:p>
            <a:r>
              <a:rPr lang="en-US" dirty="0">
                <a:solidFill>
                  <a:srgbClr val="C00000"/>
                </a:solidFill>
              </a:rPr>
              <a:t>ADRRS</a:t>
            </a:r>
          </a:p>
        </p:txBody>
      </p:sp>
      <p:sp>
        <p:nvSpPr>
          <p:cNvPr id="21" name="Oval 20"/>
          <p:cNvSpPr/>
          <p:nvPr/>
        </p:nvSpPr>
        <p:spPr>
          <a:xfrm>
            <a:off x="5561553" y="2499538"/>
            <a:ext cx="105688" cy="105688"/>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p:nvPr/>
        </p:nvCxnSpPr>
        <p:spPr>
          <a:xfrm flipV="1">
            <a:off x="3749055" y="2242573"/>
            <a:ext cx="164589" cy="105815"/>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729" y="3595813"/>
            <a:ext cx="1529353" cy="806386"/>
          </a:xfrm>
          <a:prstGeom prst="rect">
            <a:avLst/>
          </a:prstGeom>
        </p:spPr>
      </p:pic>
      <p:sp>
        <p:nvSpPr>
          <p:cNvPr id="35" name="Rectangle 34"/>
          <p:cNvSpPr/>
          <p:nvPr/>
        </p:nvSpPr>
        <p:spPr>
          <a:xfrm>
            <a:off x="3858781" y="4004434"/>
            <a:ext cx="331622" cy="37779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9984" y="2491268"/>
            <a:ext cx="215414" cy="376292"/>
          </a:xfrm>
          <a:prstGeom prst="rect">
            <a:avLst/>
          </a:prstGeom>
        </p:spPr>
      </p:pic>
      <p:pic>
        <p:nvPicPr>
          <p:cNvPr id="37" name="Picture 3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90536" y="1200175"/>
            <a:ext cx="855463" cy="1662241"/>
          </a:xfrm>
          <a:prstGeom prst="rect">
            <a:avLst/>
          </a:prstGeom>
        </p:spPr>
      </p:pic>
    </p:spTree>
    <p:extLst>
      <p:ext uri="{BB962C8B-B14F-4D97-AF65-F5344CB8AC3E}">
        <p14:creationId xmlns:p14="http://schemas.microsoft.com/office/powerpoint/2010/main" val="374932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2184"/>
            <a:ext cx="8229600" cy="857250"/>
          </a:xfrm>
        </p:spPr>
        <p:txBody>
          <a:bodyPr/>
          <a:lstStyle/>
          <a:p>
            <a:r>
              <a:rPr lang="en-US" dirty="0"/>
              <a:t>Results</a:t>
            </a:r>
          </a:p>
        </p:txBody>
      </p:sp>
      <p:sp>
        <p:nvSpPr>
          <p:cNvPr id="4" name="Slide Number Placeholder 3"/>
          <p:cNvSpPr>
            <a:spLocks noGrp="1"/>
          </p:cNvSpPr>
          <p:nvPr>
            <p:ph type="sldNum" sz="quarter" idx="12"/>
          </p:nvPr>
        </p:nvSpPr>
        <p:spPr/>
        <p:txBody>
          <a:bodyPr/>
          <a:lstStyle/>
          <a:p>
            <a:fld id="{6DE19C19-9F51-4782-9B80-16E4D831EAA6}" type="slidenum">
              <a:rPr lang="cs-CZ" smtClean="0"/>
              <a:t>77</a:t>
            </a:fld>
            <a:endParaRPr lang="cs-CZ"/>
          </a:p>
        </p:txBody>
      </p:sp>
    </p:spTree>
    <p:extLst>
      <p:ext uri="{BB962C8B-B14F-4D97-AF65-F5344CB8AC3E}">
        <p14:creationId xmlns:p14="http://schemas.microsoft.com/office/powerpoint/2010/main" val="129010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6" name="TextBox 5"/>
          <p:cNvSpPr txBox="1"/>
          <p:nvPr/>
        </p:nvSpPr>
        <p:spPr>
          <a:xfrm>
            <a:off x="6157526" y="212641"/>
            <a:ext cx="2416046"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Reference</a:t>
            </a:r>
          </a:p>
        </p:txBody>
      </p:sp>
    </p:spTree>
    <p:extLst>
      <p:ext uri="{BB962C8B-B14F-4D97-AF65-F5344CB8AC3E}">
        <p14:creationId xmlns:p14="http://schemas.microsoft.com/office/powerpoint/2010/main" val="394158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grayscl/>
            <a:extLst>
              <a:ext uri="{BEBA8EAE-BF5A-486C-A8C5-ECC9F3942E4B}">
                <a14:imgProps xmlns:a14="http://schemas.microsoft.com/office/drawing/2010/main">
                  <a14:imgLayer r:embed="rId4">
                    <a14:imgEffect>
                      <a14:colorTemperature colorTemp="6600"/>
                    </a14:imgEffect>
                    <a14:imgEffect>
                      <a14:saturation sat="101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6" name="TextBox 5"/>
          <p:cNvSpPr txBox="1"/>
          <p:nvPr/>
        </p:nvSpPr>
        <p:spPr>
          <a:xfrm>
            <a:off x="6157526" y="212641"/>
            <a:ext cx="2852063"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Path tracing</a:t>
            </a: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4000" contrast="3000"/>
                    </a14:imgEffect>
                  </a14:imgLayer>
                </a14:imgProps>
              </a:ext>
              <a:ext uri="{28A0092B-C50C-407E-A947-70E740481C1C}">
                <a14:useLocalDpi xmlns:a14="http://schemas.microsoft.com/office/drawing/2010/main" val="0"/>
              </a:ext>
            </a:extLst>
          </a:blip>
          <a:srcRect l="66578" t="47005" r="57" b="30642"/>
          <a:stretch/>
        </p:blipFill>
        <p:spPr>
          <a:xfrm>
            <a:off x="912810" y="440397"/>
            <a:ext cx="4170140" cy="2095349"/>
          </a:xfrm>
          <a:prstGeom prst="rect">
            <a:avLst/>
          </a:prstGeom>
          <a:ln w="28575">
            <a:solidFill>
              <a:srgbClr val="00B050"/>
            </a:solidFill>
          </a:ln>
        </p:spPr>
      </p:pic>
      <p:sp>
        <p:nvSpPr>
          <p:cNvPr id="9" name="TextBox 8"/>
          <p:cNvSpPr txBox="1"/>
          <p:nvPr/>
        </p:nvSpPr>
        <p:spPr>
          <a:xfrm>
            <a:off x="899592" y="417897"/>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l="64952" t="46933" b="29535"/>
          <a:stretch/>
        </p:blipFill>
        <p:spPr>
          <a:xfrm>
            <a:off x="5597406" y="2414016"/>
            <a:ext cx="2403594" cy="1210347"/>
          </a:xfrm>
          <a:prstGeom prst="rect">
            <a:avLst/>
          </a:prstGeom>
          <a:ln w="28575">
            <a:solidFill>
              <a:srgbClr val="00B050"/>
            </a:solidFill>
          </a:ln>
        </p:spPr>
      </p:pic>
    </p:spTree>
    <p:extLst>
      <p:ext uri="{BB962C8B-B14F-4D97-AF65-F5344CB8AC3E}">
        <p14:creationId xmlns:p14="http://schemas.microsoft.com/office/powerpoint/2010/main" val="123979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grayscl/>
            <a:extLst>
              <a:ext uri="{28A0092B-C50C-407E-A947-70E740481C1C}">
                <a14:useLocalDpi xmlns:a14="http://schemas.microsoft.com/office/drawing/2010/main" val="0"/>
              </a:ext>
            </a:extLst>
          </a:blip>
          <a:srcRect l="34133"/>
          <a:stretch/>
        </p:blipFill>
        <p:spPr>
          <a:xfrm>
            <a:off x="0" y="0"/>
            <a:ext cx="4517137" cy="5143500"/>
          </a:xfrm>
          <a:prstGeom prst="rect">
            <a:avLst/>
          </a:prstGeom>
        </p:spPr>
      </p:pic>
      <p:pic>
        <p:nvPicPr>
          <p:cNvPr id="3" name="Picture 2"/>
          <p:cNvPicPr>
            <a:picLocks noChangeAspect="1"/>
          </p:cNvPicPr>
          <p:nvPr/>
        </p:nvPicPr>
        <p:blipFill rotWithShape="1">
          <a:blip r:embed="rId5">
            <a:grayscl/>
            <a:extLst>
              <a:ext uri="{28A0092B-C50C-407E-A947-70E740481C1C}">
                <a14:useLocalDpi xmlns:a14="http://schemas.microsoft.com/office/drawing/2010/main" val="0"/>
              </a:ext>
            </a:extLst>
          </a:blip>
          <a:srcRect l="34133" r="-1"/>
          <a:stretch/>
        </p:blipFill>
        <p:spPr>
          <a:xfrm>
            <a:off x="4626863" y="0"/>
            <a:ext cx="4517137" cy="5143500"/>
          </a:xfrm>
          <a:prstGeom prst="rect">
            <a:avLst/>
          </a:prstGeom>
        </p:spPr>
      </p:pic>
      <p:sp>
        <p:nvSpPr>
          <p:cNvPr id="10" name="Rectangle 9"/>
          <p:cNvSpPr/>
          <p:nvPr/>
        </p:nvSpPr>
        <p:spPr>
          <a:xfrm>
            <a:off x="2256445" y="2516887"/>
            <a:ext cx="2260691" cy="10972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82876" y="183188"/>
            <a:ext cx="2359941"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(1h)</a:t>
            </a:r>
          </a:p>
        </p:txBody>
      </p:sp>
      <p:sp>
        <p:nvSpPr>
          <p:cNvPr id="11" name="Rectangle 10"/>
          <p:cNvSpPr/>
          <p:nvPr/>
        </p:nvSpPr>
        <p:spPr>
          <a:xfrm>
            <a:off x="6864938" y="2516886"/>
            <a:ext cx="2260691" cy="10972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4000" contrast="3000"/>
                    </a14:imgEffect>
                  </a14:imgLayer>
                </a14:imgProps>
              </a:ext>
              <a:ext uri="{28A0092B-C50C-407E-A947-70E740481C1C}">
                <a14:useLocalDpi xmlns:a14="http://schemas.microsoft.com/office/drawing/2010/main" val="0"/>
              </a:ext>
            </a:extLst>
          </a:blip>
          <a:srcRect l="66578" t="47005" r="57" b="30642"/>
          <a:stretch/>
        </p:blipFill>
        <p:spPr>
          <a:xfrm>
            <a:off x="182876" y="2889504"/>
            <a:ext cx="4170140" cy="2095349"/>
          </a:xfrm>
          <a:prstGeom prst="rect">
            <a:avLst/>
          </a:prstGeom>
          <a:ln w="28575">
            <a:solidFill>
              <a:srgbClr val="00B050"/>
            </a:solidFill>
          </a:ln>
        </p:spPr>
      </p:pic>
      <p:pic>
        <p:nvPicPr>
          <p:cNvPr id="7" name="Picture 6"/>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4000"/>
                    </a14:imgEffect>
                  </a14:imgLayer>
                </a14:imgProps>
              </a:ext>
              <a:ext uri="{28A0092B-C50C-407E-A947-70E740481C1C}">
                <a14:useLocalDpi xmlns:a14="http://schemas.microsoft.com/office/drawing/2010/main" val="0"/>
              </a:ext>
            </a:extLst>
          </a:blip>
          <a:srcRect l="66601" t="46933" r="-69" b="30668"/>
          <a:stretch/>
        </p:blipFill>
        <p:spPr>
          <a:xfrm>
            <a:off x="4806186" y="2889504"/>
            <a:ext cx="4183014" cy="2099662"/>
          </a:xfrm>
          <a:prstGeom prst="rect">
            <a:avLst/>
          </a:prstGeom>
          <a:ln w="28575">
            <a:solidFill>
              <a:srgbClr val="00B050"/>
            </a:solidFill>
          </a:ln>
        </p:spPr>
      </p:pic>
      <p:sp>
        <p:nvSpPr>
          <p:cNvPr id="12" name="TextBox 11"/>
          <p:cNvSpPr txBox="1"/>
          <p:nvPr/>
        </p:nvSpPr>
        <p:spPr>
          <a:xfrm>
            <a:off x="4806186" y="183188"/>
            <a:ext cx="4056175" cy="400110"/>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Our ADRRS in path tracing     (1h)</a:t>
            </a:r>
          </a:p>
        </p:txBody>
      </p:sp>
    </p:spTree>
    <p:extLst>
      <p:ext uri="{BB962C8B-B14F-4D97-AF65-F5344CB8AC3E}">
        <p14:creationId xmlns:p14="http://schemas.microsoft.com/office/powerpoint/2010/main" val="37078892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grayscl/>
            <a:extLst>
              <a:ext uri="{BEBA8EAE-BF5A-486C-A8C5-ECC9F3942E4B}">
                <a14:imgProps xmlns:a14="http://schemas.microsoft.com/office/drawing/2010/main">
                  <a14:imgLayer r:embed="rId4">
                    <a14:imgEffect>
                      <a14:colorTemperature colorTemp="6600"/>
                    </a14:imgEffect>
                    <a14:imgEffect>
                      <a14:saturation sat="101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6" name="TextBox 5"/>
          <p:cNvSpPr txBox="1"/>
          <p:nvPr/>
        </p:nvSpPr>
        <p:spPr>
          <a:xfrm>
            <a:off x="6157526" y="212641"/>
            <a:ext cx="2852063"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Path tracing</a:t>
            </a:r>
          </a:p>
        </p:txBody>
      </p:sp>
      <p:pic>
        <p:nvPicPr>
          <p:cNvPr id="7" name="Picture 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4000" contrast="3000"/>
                    </a14:imgEffect>
                  </a14:imgLayer>
                </a14:imgProps>
              </a:ext>
              <a:ext uri="{28A0092B-C50C-407E-A947-70E740481C1C}">
                <a14:useLocalDpi xmlns:a14="http://schemas.microsoft.com/office/drawing/2010/main" val="0"/>
              </a:ext>
            </a:extLst>
          </a:blip>
          <a:srcRect l="66578" t="47005" r="57" b="30642"/>
          <a:stretch/>
        </p:blipFill>
        <p:spPr>
          <a:xfrm>
            <a:off x="912810" y="440397"/>
            <a:ext cx="4170140" cy="2095349"/>
          </a:xfrm>
          <a:prstGeom prst="rect">
            <a:avLst/>
          </a:prstGeom>
          <a:ln w="28575">
            <a:solidFill>
              <a:srgbClr val="00B050"/>
            </a:solidFill>
          </a:ln>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14000"/>
                    </a14:imgEffect>
                  </a14:imgLayer>
                </a14:imgProps>
              </a:ext>
              <a:ext uri="{28A0092B-C50C-407E-A947-70E740481C1C}">
                <a14:useLocalDpi xmlns:a14="http://schemas.microsoft.com/office/drawing/2010/main" val="0"/>
              </a:ext>
            </a:extLst>
          </a:blip>
          <a:srcRect l="66554" t="46933" r="85" b="30668"/>
          <a:stretch/>
        </p:blipFill>
        <p:spPr>
          <a:xfrm>
            <a:off x="912810" y="2931790"/>
            <a:ext cx="4169664" cy="2099662"/>
          </a:xfrm>
          <a:prstGeom prst="rect">
            <a:avLst/>
          </a:prstGeom>
          <a:ln w="28575">
            <a:solidFill>
              <a:srgbClr val="00B050"/>
            </a:solidFill>
          </a:ln>
        </p:spPr>
      </p:pic>
      <p:sp>
        <p:nvSpPr>
          <p:cNvPr id="9" name="TextBox 8"/>
          <p:cNvSpPr txBox="1"/>
          <p:nvPr/>
        </p:nvSpPr>
        <p:spPr>
          <a:xfrm>
            <a:off x="899592" y="417897"/>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
        <p:nvSpPr>
          <p:cNvPr id="10" name="TextBox 9"/>
          <p:cNvSpPr txBox="1"/>
          <p:nvPr/>
        </p:nvSpPr>
        <p:spPr>
          <a:xfrm>
            <a:off x="931285" y="2902173"/>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pic>
        <p:nvPicPr>
          <p:cNvPr id="2" name="Picture 1"/>
          <p:cNvPicPr>
            <a:picLocks noChangeAspect="1"/>
          </p:cNvPicPr>
          <p:nvPr/>
        </p:nvPicPr>
        <p:blipFill rotWithShape="1">
          <a:blip r:embed="rId9">
            <a:extLst>
              <a:ext uri="{28A0092B-C50C-407E-A947-70E740481C1C}">
                <a14:useLocalDpi xmlns:a14="http://schemas.microsoft.com/office/drawing/2010/main" val="0"/>
              </a:ext>
            </a:extLst>
          </a:blip>
          <a:srcRect l="64952" t="46933" b="29535"/>
          <a:stretch/>
        </p:blipFill>
        <p:spPr>
          <a:xfrm>
            <a:off x="5597406" y="2414016"/>
            <a:ext cx="2403594" cy="1210347"/>
          </a:xfrm>
          <a:prstGeom prst="rect">
            <a:avLst/>
          </a:prstGeom>
          <a:ln w="28575">
            <a:solidFill>
              <a:srgbClr val="00B050"/>
            </a:solidFill>
          </a:ln>
        </p:spPr>
      </p:pic>
    </p:spTree>
    <p:extLst>
      <p:ext uri="{BB962C8B-B14F-4D97-AF65-F5344CB8AC3E}">
        <p14:creationId xmlns:p14="http://schemas.microsoft.com/office/powerpoint/2010/main" val="19032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5" name="TextBox 14"/>
          <p:cNvSpPr txBox="1"/>
          <p:nvPr/>
        </p:nvSpPr>
        <p:spPr>
          <a:xfrm>
            <a:off x="347549" y="212641"/>
            <a:ext cx="2416046"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Reference</a:t>
            </a:r>
          </a:p>
        </p:txBody>
      </p:sp>
    </p:spTree>
    <p:extLst>
      <p:ext uri="{BB962C8B-B14F-4D97-AF65-F5344CB8AC3E}">
        <p14:creationId xmlns:p14="http://schemas.microsoft.com/office/powerpoint/2010/main" val="980204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47549" y="212641"/>
            <a:ext cx="2852063"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Path tracing</a:t>
            </a:r>
          </a:p>
        </p:txBody>
      </p:sp>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38117" t="40235" r="50230" b="43937"/>
          <a:stretch/>
        </p:blipFill>
        <p:spPr>
          <a:xfrm>
            <a:off x="96538" y="3336783"/>
            <a:ext cx="2130552" cy="1627632"/>
          </a:xfrm>
          <a:prstGeom prst="rect">
            <a:avLst/>
          </a:prstGeom>
          <a:ln w="25400">
            <a:solidFill>
              <a:srgbClr val="00B050"/>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38004" t="40200" r="50696" b="43976"/>
          <a:stretch/>
        </p:blipFill>
        <p:spPr>
          <a:xfrm>
            <a:off x="3474720" y="2066544"/>
            <a:ext cx="1033272" cy="813923"/>
          </a:xfrm>
          <a:prstGeom prst="rect">
            <a:avLst/>
          </a:prstGeom>
          <a:ln w="38100">
            <a:solidFill>
              <a:srgbClr val="00B050"/>
            </a:solidFill>
          </a:ln>
        </p:spPr>
      </p:pic>
      <p:sp>
        <p:nvSpPr>
          <p:cNvPr id="16" name="TextBox 15"/>
          <p:cNvSpPr txBox="1"/>
          <p:nvPr/>
        </p:nvSpPr>
        <p:spPr>
          <a:xfrm>
            <a:off x="96538" y="2873813"/>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Tree>
    <p:extLst>
      <p:ext uri="{BB962C8B-B14F-4D97-AF65-F5344CB8AC3E}">
        <p14:creationId xmlns:p14="http://schemas.microsoft.com/office/powerpoint/2010/main" val="33344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47549" y="212641"/>
            <a:ext cx="2852063"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Path tracing</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8120" t="40234" r="50230" b="43938"/>
          <a:stretch/>
        </p:blipFill>
        <p:spPr>
          <a:xfrm>
            <a:off x="2364790" y="3336783"/>
            <a:ext cx="2130552" cy="1627632"/>
          </a:xfrm>
          <a:prstGeom prst="rect">
            <a:avLst/>
          </a:prstGeom>
          <a:ln w="25400">
            <a:solidFill>
              <a:srgbClr val="00B050"/>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38117" t="40235" r="50230" b="43937"/>
          <a:stretch/>
        </p:blipFill>
        <p:spPr>
          <a:xfrm>
            <a:off x="96538" y="3336783"/>
            <a:ext cx="2130552" cy="1627632"/>
          </a:xfrm>
          <a:prstGeom prst="rect">
            <a:avLst/>
          </a:prstGeom>
          <a:ln w="25400">
            <a:solidFill>
              <a:srgbClr val="00B050"/>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38004" t="40200" r="50696" b="43976"/>
          <a:stretch/>
        </p:blipFill>
        <p:spPr>
          <a:xfrm>
            <a:off x="3474720" y="2066544"/>
            <a:ext cx="1033272" cy="813923"/>
          </a:xfrm>
          <a:prstGeom prst="rect">
            <a:avLst/>
          </a:prstGeom>
          <a:ln w="38100">
            <a:solidFill>
              <a:srgbClr val="00B050"/>
            </a:solidFill>
          </a:ln>
        </p:spPr>
      </p:pic>
      <p:sp>
        <p:nvSpPr>
          <p:cNvPr id="16" name="TextBox 15"/>
          <p:cNvSpPr txBox="1"/>
          <p:nvPr/>
        </p:nvSpPr>
        <p:spPr>
          <a:xfrm>
            <a:off x="96538" y="2873813"/>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
        <p:nvSpPr>
          <p:cNvPr id="17" name="TextBox 16"/>
          <p:cNvSpPr txBox="1"/>
          <p:nvPr/>
        </p:nvSpPr>
        <p:spPr>
          <a:xfrm>
            <a:off x="2369420" y="2873813"/>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Tree>
    <p:extLst>
      <p:ext uri="{BB962C8B-B14F-4D97-AF65-F5344CB8AC3E}">
        <p14:creationId xmlns:p14="http://schemas.microsoft.com/office/powerpoint/2010/main" val="497526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47549" y="212641"/>
            <a:ext cx="2852063"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Path tracing</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8120" t="40234" r="50230" b="43938"/>
          <a:stretch/>
        </p:blipFill>
        <p:spPr>
          <a:xfrm>
            <a:off x="2364790" y="3336783"/>
            <a:ext cx="2130552" cy="1627632"/>
          </a:xfrm>
          <a:prstGeom prst="rect">
            <a:avLst/>
          </a:prstGeom>
          <a:ln w="25400">
            <a:solidFill>
              <a:srgbClr val="00B050"/>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8104" t="40233" r="50264" b="43986"/>
          <a:stretch/>
        </p:blipFill>
        <p:spPr>
          <a:xfrm>
            <a:off x="4680012" y="3336783"/>
            <a:ext cx="2127224" cy="1624068"/>
          </a:xfrm>
          <a:prstGeom prst="rect">
            <a:avLst/>
          </a:prstGeom>
          <a:ln w="25400">
            <a:solidFill>
              <a:srgbClr val="00B050"/>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l="38117" t="40235" r="50230" b="43937"/>
          <a:stretch/>
        </p:blipFill>
        <p:spPr>
          <a:xfrm>
            <a:off x="96538" y="3336783"/>
            <a:ext cx="2130552" cy="1627632"/>
          </a:xfrm>
          <a:prstGeom prst="rect">
            <a:avLst/>
          </a:prstGeom>
          <a:ln w="25400">
            <a:solidFill>
              <a:srgbClr val="00B050"/>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l="38004" t="40200" r="50696" b="43976"/>
          <a:stretch/>
        </p:blipFill>
        <p:spPr>
          <a:xfrm>
            <a:off x="3474720" y="2066544"/>
            <a:ext cx="1033272" cy="813923"/>
          </a:xfrm>
          <a:prstGeom prst="rect">
            <a:avLst/>
          </a:prstGeom>
          <a:ln w="38100">
            <a:solidFill>
              <a:srgbClr val="00B050"/>
            </a:solidFill>
          </a:ln>
        </p:spPr>
      </p:pic>
      <p:sp>
        <p:nvSpPr>
          <p:cNvPr id="16" name="TextBox 15"/>
          <p:cNvSpPr txBox="1"/>
          <p:nvPr/>
        </p:nvSpPr>
        <p:spPr>
          <a:xfrm>
            <a:off x="96538" y="2873813"/>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
        <p:nvSpPr>
          <p:cNvPr id="17" name="TextBox 16"/>
          <p:cNvSpPr txBox="1"/>
          <p:nvPr/>
        </p:nvSpPr>
        <p:spPr>
          <a:xfrm>
            <a:off x="2369420" y="2873813"/>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
        <p:nvSpPr>
          <p:cNvPr id="19" name="TextBox 18"/>
          <p:cNvSpPr txBox="1"/>
          <p:nvPr/>
        </p:nvSpPr>
        <p:spPr>
          <a:xfrm>
            <a:off x="4690154" y="2873813"/>
            <a:ext cx="2044149"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guiding</a:t>
            </a:r>
          </a:p>
        </p:txBody>
      </p:sp>
    </p:spTree>
    <p:extLst>
      <p:ext uri="{BB962C8B-B14F-4D97-AF65-F5344CB8AC3E}">
        <p14:creationId xmlns:p14="http://schemas.microsoft.com/office/powerpoint/2010/main" val="85836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5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5"/>
          <p:cNvSpPr txBox="1"/>
          <p:nvPr/>
        </p:nvSpPr>
        <p:spPr>
          <a:xfrm>
            <a:off x="347549" y="212641"/>
            <a:ext cx="2852063"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Path tracing</a:t>
            </a:r>
          </a:p>
        </p:txBody>
      </p:sp>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8120" t="40234" r="50230" b="43938"/>
          <a:stretch/>
        </p:blipFill>
        <p:spPr>
          <a:xfrm>
            <a:off x="2364790" y="3336783"/>
            <a:ext cx="2130552" cy="1627632"/>
          </a:xfrm>
          <a:prstGeom prst="rect">
            <a:avLst/>
          </a:prstGeom>
          <a:ln w="25400">
            <a:solidFill>
              <a:srgbClr val="00B050"/>
            </a:solidFill>
          </a:ln>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38104" t="40233" r="50264" b="43986"/>
          <a:stretch/>
        </p:blipFill>
        <p:spPr>
          <a:xfrm>
            <a:off x="4680012" y="3336783"/>
            <a:ext cx="2127224" cy="1624068"/>
          </a:xfrm>
          <a:prstGeom prst="rect">
            <a:avLst/>
          </a:prstGeom>
          <a:ln w="25400">
            <a:solidFill>
              <a:srgbClr val="00B050"/>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3000"/>
                    </a14:imgEffect>
                  </a14:imgLayer>
                </a14:imgProps>
              </a:ext>
              <a:ext uri="{28A0092B-C50C-407E-A947-70E740481C1C}">
                <a14:useLocalDpi xmlns:a14="http://schemas.microsoft.com/office/drawing/2010/main" val="0"/>
              </a:ext>
            </a:extLst>
          </a:blip>
          <a:srcRect l="38104" t="40234" r="50246" b="43986"/>
          <a:stretch/>
        </p:blipFill>
        <p:spPr>
          <a:xfrm>
            <a:off x="6912260" y="3336783"/>
            <a:ext cx="2130552" cy="1624068"/>
          </a:xfrm>
          <a:prstGeom prst="rect">
            <a:avLst/>
          </a:prstGeom>
          <a:ln w="25400">
            <a:solidFill>
              <a:srgbClr val="00B050"/>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8117" t="40235" r="50230" b="43937"/>
          <a:stretch/>
        </p:blipFill>
        <p:spPr>
          <a:xfrm>
            <a:off x="96538" y="3336783"/>
            <a:ext cx="2130552" cy="1627632"/>
          </a:xfrm>
          <a:prstGeom prst="rect">
            <a:avLst/>
          </a:prstGeom>
          <a:ln w="25400">
            <a:solidFill>
              <a:srgbClr val="00B050"/>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10">
            <a:extLst>
              <a:ext uri="{28A0092B-C50C-407E-A947-70E740481C1C}">
                <a14:useLocalDpi xmlns:a14="http://schemas.microsoft.com/office/drawing/2010/main" val="0"/>
              </a:ext>
            </a:extLst>
          </a:blip>
          <a:srcRect l="38004" t="40200" r="50696" b="43976"/>
          <a:stretch/>
        </p:blipFill>
        <p:spPr>
          <a:xfrm>
            <a:off x="3474720" y="2066544"/>
            <a:ext cx="1033272" cy="813923"/>
          </a:xfrm>
          <a:prstGeom prst="rect">
            <a:avLst/>
          </a:prstGeom>
          <a:ln w="38100">
            <a:solidFill>
              <a:srgbClr val="00B050"/>
            </a:solidFill>
          </a:ln>
        </p:spPr>
      </p:pic>
      <p:sp>
        <p:nvSpPr>
          <p:cNvPr id="16" name="TextBox 15"/>
          <p:cNvSpPr txBox="1"/>
          <p:nvPr/>
        </p:nvSpPr>
        <p:spPr>
          <a:xfrm>
            <a:off x="96538" y="2873813"/>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
        <p:nvSpPr>
          <p:cNvPr id="17" name="TextBox 16"/>
          <p:cNvSpPr txBox="1"/>
          <p:nvPr/>
        </p:nvSpPr>
        <p:spPr>
          <a:xfrm>
            <a:off x="2369420" y="2873813"/>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
        <p:nvSpPr>
          <p:cNvPr id="18" name="TextBox 17"/>
          <p:cNvSpPr txBox="1"/>
          <p:nvPr/>
        </p:nvSpPr>
        <p:spPr>
          <a:xfrm>
            <a:off x="6889510" y="2873813"/>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
        <p:nvSpPr>
          <p:cNvPr id="19" name="TextBox 18"/>
          <p:cNvSpPr txBox="1"/>
          <p:nvPr/>
        </p:nvSpPr>
        <p:spPr>
          <a:xfrm>
            <a:off x="4690154" y="2873813"/>
            <a:ext cx="2044149"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guiding</a:t>
            </a:r>
          </a:p>
        </p:txBody>
      </p:sp>
    </p:spTree>
    <p:extLst>
      <p:ext uri="{BB962C8B-B14F-4D97-AF65-F5344CB8AC3E}">
        <p14:creationId xmlns:p14="http://schemas.microsoft.com/office/powerpoint/2010/main" val="408751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sp>
        <p:nvSpPr>
          <p:cNvPr id="6" name="TextBox 5"/>
          <p:cNvSpPr txBox="1"/>
          <p:nvPr/>
        </p:nvSpPr>
        <p:spPr>
          <a:xfrm>
            <a:off x="347549" y="212641"/>
            <a:ext cx="2416046"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Reference</a:t>
            </a:r>
          </a:p>
        </p:txBody>
      </p:sp>
    </p:spTree>
    <p:extLst>
      <p:ext uri="{BB962C8B-B14F-4D97-AF65-F5344CB8AC3E}">
        <p14:creationId xmlns:p14="http://schemas.microsoft.com/office/powerpoint/2010/main" val="127464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grayscl/>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8000" t="51400" r="61550" b="12901"/>
          <a:stretch/>
        </p:blipFill>
        <p:spPr>
          <a:xfrm>
            <a:off x="1691680" y="2643758"/>
            <a:ext cx="2088232" cy="1836204"/>
          </a:xfrm>
          <a:prstGeom prst="rect">
            <a:avLst/>
          </a:prstGeom>
          <a:ln w="38100">
            <a:solidFill>
              <a:srgbClr val="00B050"/>
            </a:solidFill>
          </a:ln>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8001" t="51400" r="61550" b="12900"/>
          <a:stretch/>
        </p:blipFill>
        <p:spPr>
          <a:xfrm>
            <a:off x="4470627" y="591530"/>
            <a:ext cx="2088232" cy="1836204"/>
          </a:xfrm>
          <a:prstGeom prst="rect">
            <a:avLst/>
          </a:prstGeom>
          <a:ln w="25400">
            <a:solidFill>
              <a:srgbClr val="00B050"/>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l="8000" t="51400" r="61550" b="12901"/>
          <a:stretch/>
        </p:blipFill>
        <p:spPr>
          <a:xfrm>
            <a:off x="6667568" y="591530"/>
            <a:ext cx="2088232" cy="1836204"/>
          </a:xfrm>
          <a:prstGeom prst="rect">
            <a:avLst/>
          </a:prstGeom>
          <a:ln w="25400">
            <a:solidFill>
              <a:srgbClr val="00B050"/>
            </a:solidFill>
          </a:ln>
          <a:effectLst>
            <a:outerShdw blurRad="50800" dist="38100" dir="2700000" algn="tl" rotWithShape="0">
              <a:prstClr val="black">
                <a:alpha val="40000"/>
              </a:prstClr>
            </a:outerShdw>
          </a:effectLst>
        </p:spPr>
      </p:pic>
      <p:sp>
        <p:nvSpPr>
          <p:cNvPr id="15" name="TextBox 14"/>
          <p:cNvSpPr txBox="1"/>
          <p:nvPr/>
        </p:nvSpPr>
        <p:spPr>
          <a:xfrm>
            <a:off x="4391980" y="129865"/>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
        <p:nvSpPr>
          <p:cNvPr id="16" name="TextBox 15"/>
          <p:cNvSpPr txBox="1"/>
          <p:nvPr/>
        </p:nvSpPr>
        <p:spPr>
          <a:xfrm>
            <a:off x="6628360" y="93861"/>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
        <p:nvSpPr>
          <p:cNvPr id="19" name="TextBox 18"/>
          <p:cNvSpPr txBox="1"/>
          <p:nvPr/>
        </p:nvSpPr>
        <p:spPr>
          <a:xfrm>
            <a:off x="347549" y="212641"/>
            <a:ext cx="3826689"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Photon mapping</a:t>
            </a:r>
          </a:p>
        </p:txBody>
      </p:sp>
    </p:spTree>
    <p:extLst>
      <p:ext uri="{BB962C8B-B14F-4D97-AF65-F5344CB8AC3E}">
        <p14:creationId xmlns:p14="http://schemas.microsoft.com/office/powerpoint/2010/main" val="330761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grayscl/>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8000" t="51400" r="61550" b="12901"/>
          <a:stretch/>
        </p:blipFill>
        <p:spPr>
          <a:xfrm>
            <a:off x="1691680" y="2643758"/>
            <a:ext cx="2088232" cy="1836204"/>
          </a:xfrm>
          <a:prstGeom prst="rect">
            <a:avLst/>
          </a:prstGeom>
          <a:ln w="38100">
            <a:solidFill>
              <a:srgbClr val="00B050"/>
            </a:solidFill>
          </a:ln>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8001" t="51400" r="61550" b="12900"/>
          <a:stretch/>
        </p:blipFill>
        <p:spPr>
          <a:xfrm>
            <a:off x="4470627" y="591530"/>
            <a:ext cx="2088232" cy="1836204"/>
          </a:xfrm>
          <a:prstGeom prst="rect">
            <a:avLst/>
          </a:prstGeom>
          <a:ln w="25400">
            <a:solidFill>
              <a:srgbClr val="00B050"/>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l="8000" t="51400" r="61550" b="12901"/>
          <a:stretch/>
        </p:blipFill>
        <p:spPr>
          <a:xfrm>
            <a:off x="6667568" y="591530"/>
            <a:ext cx="2088232" cy="1836204"/>
          </a:xfrm>
          <a:prstGeom prst="rect">
            <a:avLst/>
          </a:prstGeom>
          <a:ln w="25400">
            <a:solidFill>
              <a:srgbClr val="00B050"/>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
                    </a14:imgEffect>
                  </a14:imgLayer>
                </a14:imgProps>
              </a:ext>
              <a:ext uri="{28A0092B-C50C-407E-A947-70E740481C1C}">
                <a14:useLocalDpi xmlns:a14="http://schemas.microsoft.com/office/drawing/2010/main" val="0"/>
              </a:ext>
            </a:extLst>
          </a:blip>
          <a:srcRect l="8000" t="51400" r="61600" b="12901"/>
          <a:stretch/>
        </p:blipFill>
        <p:spPr>
          <a:xfrm>
            <a:off x="4458899" y="3183818"/>
            <a:ext cx="2084832" cy="1836204"/>
          </a:xfrm>
          <a:prstGeom prst="rect">
            <a:avLst/>
          </a:prstGeom>
          <a:ln w="25400">
            <a:solidFill>
              <a:srgbClr val="00B050"/>
            </a:solidFill>
          </a:ln>
          <a:effectLst>
            <a:outerShdw blurRad="50800" dist="38100" dir="2700000" algn="tl" rotWithShape="0">
              <a:prstClr val="black">
                <a:alpha val="40000"/>
              </a:prstClr>
            </a:outerShdw>
          </a:effectLst>
        </p:spPr>
      </p:pic>
      <p:sp>
        <p:nvSpPr>
          <p:cNvPr id="15" name="TextBox 14"/>
          <p:cNvSpPr txBox="1"/>
          <p:nvPr/>
        </p:nvSpPr>
        <p:spPr>
          <a:xfrm>
            <a:off x="4391980" y="129865"/>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
        <p:nvSpPr>
          <p:cNvPr id="16" name="TextBox 15"/>
          <p:cNvSpPr txBox="1"/>
          <p:nvPr/>
        </p:nvSpPr>
        <p:spPr>
          <a:xfrm>
            <a:off x="6628360" y="93861"/>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
        <p:nvSpPr>
          <p:cNvPr id="18" name="TextBox 17"/>
          <p:cNvSpPr txBox="1"/>
          <p:nvPr/>
        </p:nvSpPr>
        <p:spPr>
          <a:xfrm>
            <a:off x="4391980" y="2666795"/>
            <a:ext cx="2044149"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guiding</a:t>
            </a:r>
          </a:p>
        </p:txBody>
      </p:sp>
      <p:sp>
        <p:nvSpPr>
          <p:cNvPr id="19" name="TextBox 18"/>
          <p:cNvSpPr txBox="1"/>
          <p:nvPr/>
        </p:nvSpPr>
        <p:spPr>
          <a:xfrm>
            <a:off x="347549" y="212641"/>
            <a:ext cx="3826689"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Photon mapping</a:t>
            </a:r>
          </a:p>
        </p:txBody>
      </p:sp>
    </p:spTree>
    <p:extLst>
      <p:ext uri="{BB962C8B-B14F-4D97-AF65-F5344CB8AC3E}">
        <p14:creationId xmlns:p14="http://schemas.microsoft.com/office/powerpoint/2010/main" val="33022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grayscl/>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tretch>
            <a:fillRect/>
          </a:stretch>
        </p:blipFill>
        <p:spPr>
          <a:xfrm>
            <a:off x="1143000" y="0"/>
            <a:ext cx="6858000" cy="5143500"/>
          </a:xfrm>
          <a:prstGeom prst="rect">
            <a:avLst/>
          </a:prstGeom>
        </p:spPr>
      </p:pic>
      <p:pic>
        <p:nvPicPr>
          <p:cNvPr id="14" name="Picture 13"/>
          <p:cNvPicPr>
            <a:picLocks noChangeAspect="1"/>
          </p:cNvPicPr>
          <p:nvPr/>
        </p:nvPicPr>
        <p:blipFill rotWithShape="1">
          <a:blip r:embed="rId5">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l="8000" t="51400" r="61550" b="12901"/>
          <a:stretch/>
        </p:blipFill>
        <p:spPr>
          <a:xfrm>
            <a:off x="1691680" y="2643758"/>
            <a:ext cx="2088232" cy="1836204"/>
          </a:xfrm>
          <a:prstGeom prst="rect">
            <a:avLst/>
          </a:prstGeom>
          <a:ln w="38100">
            <a:solidFill>
              <a:srgbClr val="00B050"/>
            </a:solidFill>
          </a:ln>
        </p:spPr>
      </p:pic>
      <p:pic>
        <p:nvPicPr>
          <p:cNvPr id="5" name="Picture 4"/>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rcRect l="8001" t="51400" r="61550" b="12900"/>
          <a:stretch/>
        </p:blipFill>
        <p:spPr>
          <a:xfrm>
            <a:off x="4470627" y="591530"/>
            <a:ext cx="2088232" cy="1836204"/>
          </a:xfrm>
          <a:prstGeom prst="rect">
            <a:avLst/>
          </a:prstGeom>
          <a:ln w="25400">
            <a:solidFill>
              <a:srgbClr val="00B050"/>
            </a:solidFill>
          </a:ln>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10000"/>
                    </a14:imgEffect>
                  </a14:imgLayer>
                </a14:imgProps>
              </a:ext>
              <a:ext uri="{28A0092B-C50C-407E-A947-70E740481C1C}">
                <a14:useLocalDpi xmlns:a14="http://schemas.microsoft.com/office/drawing/2010/main" val="0"/>
              </a:ext>
            </a:extLst>
          </a:blip>
          <a:srcRect l="8000" t="51400" r="61550" b="12901"/>
          <a:stretch/>
        </p:blipFill>
        <p:spPr>
          <a:xfrm>
            <a:off x="6667568" y="591530"/>
            <a:ext cx="2088232" cy="1836204"/>
          </a:xfrm>
          <a:prstGeom prst="rect">
            <a:avLst/>
          </a:prstGeom>
          <a:ln w="25400">
            <a:solidFill>
              <a:srgbClr val="00B050"/>
            </a:solidFill>
          </a:ln>
          <a:effectLst>
            <a:outerShdw blurRad="50800" dist="38100" dir="2700000" algn="tl" rotWithShape="0">
              <a:prstClr val="black">
                <a:alpha val="40000"/>
              </a:prstClr>
            </a:outerShdw>
          </a:effectLst>
        </p:spPr>
      </p:pic>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10000"/>
                    </a14:imgEffect>
                  </a14:imgLayer>
                </a14:imgProps>
              </a:ext>
              <a:ext uri="{28A0092B-C50C-407E-A947-70E740481C1C}">
                <a14:useLocalDpi xmlns:a14="http://schemas.microsoft.com/office/drawing/2010/main" val="0"/>
              </a:ext>
            </a:extLst>
          </a:blip>
          <a:srcRect l="8000" t="51400" r="61600" b="12901"/>
          <a:stretch/>
        </p:blipFill>
        <p:spPr>
          <a:xfrm>
            <a:off x="4458899" y="3183818"/>
            <a:ext cx="2084832" cy="1836204"/>
          </a:xfrm>
          <a:prstGeom prst="rect">
            <a:avLst/>
          </a:prstGeom>
          <a:ln w="25400">
            <a:solidFill>
              <a:srgbClr val="00B050"/>
            </a:solidFill>
          </a:ln>
          <a:effectLst>
            <a:outerShdw blurRad="50800" dist="38100" dir="2700000" algn="tl" rotWithShape="0">
              <a:prstClr val="black">
                <a:alpha val="40000"/>
              </a:prstClr>
            </a:outerShdw>
          </a:effectLst>
        </p:spPr>
      </p:pic>
      <p:pic>
        <p:nvPicPr>
          <p:cNvPr id="13" name="Picture 12"/>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10000"/>
                    </a14:imgEffect>
                  </a14:imgLayer>
                </a14:imgProps>
              </a:ext>
              <a:ext uri="{28A0092B-C50C-407E-A947-70E740481C1C}">
                <a14:useLocalDpi xmlns:a14="http://schemas.microsoft.com/office/drawing/2010/main" val="0"/>
              </a:ext>
            </a:extLst>
          </a:blip>
          <a:srcRect l="8000" t="51400" r="61550" b="12901"/>
          <a:stretch/>
        </p:blipFill>
        <p:spPr>
          <a:xfrm>
            <a:off x="6632717" y="3183818"/>
            <a:ext cx="2088232" cy="1836204"/>
          </a:xfrm>
          <a:prstGeom prst="rect">
            <a:avLst/>
          </a:prstGeom>
          <a:ln w="25400">
            <a:solidFill>
              <a:srgbClr val="00B050"/>
            </a:solidFill>
          </a:ln>
          <a:effectLst>
            <a:outerShdw blurRad="50800" dist="38100" dir="2700000" algn="tl" rotWithShape="0">
              <a:prstClr val="black">
                <a:alpha val="40000"/>
              </a:prstClr>
            </a:outerShdw>
          </a:effectLst>
        </p:spPr>
      </p:pic>
      <p:sp>
        <p:nvSpPr>
          <p:cNvPr id="15" name="TextBox 14"/>
          <p:cNvSpPr txBox="1"/>
          <p:nvPr/>
        </p:nvSpPr>
        <p:spPr>
          <a:xfrm>
            <a:off x="4391980" y="129865"/>
            <a:ext cx="1003801"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Plain </a:t>
            </a:r>
          </a:p>
        </p:txBody>
      </p:sp>
      <p:sp>
        <p:nvSpPr>
          <p:cNvPr id="16" name="TextBox 15"/>
          <p:cNvSpPr txBox="1"/>
          <p:nvPr/>
        </p:nvSpPr>
        <p:spPr>
          <a:xfrm>
            <a:off x="6628360" y="93861"/>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
        <p:nvSpPr>
          <p:cNvPr id="17" name="TextBox 16"/>
          <p:cNvSpPr txBox="1"/>
          <p:nvPr/>
        </p:nvSpPr>
        <p:spPr>
          <a:xfrm>
            <a:off x="6628360" y="2666795"/>
            <a:ext cx="2199448"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 our ADRRS </a:t>
            </a:r>
          </a:p>
        </p:txBody>
      </p:sp>
      <p:sp>
        <p:nvSpPr>
          <p:cNvPr id="18" name="TextBox 17"/>
          <p:cNvSpPr txBox="1"/>
          <p:nvPr/>
        </p:nvSpPr>
        <p:spPr>
          <a:xfrm>
            <a:off x="4391980" y="2666795"/>
            <a:ext cx="2044149"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Path guiding</a:t>
            </a:r>
          </a:p>
        </p:txBody>
      </p:sp>
      <p:sp>
        <p:nvSpPr>
          <p:cNvPr id="19" name="TextBox 18"/>
          <p:cNvSpPr txBox="1"/>
          <p:nvPr/>
        </p:nvSpPr>
        <p:spPr>
          <a:xfrm>
            <a:off x="347549" y="212641"/>
            <a:ext cx="3826689" cy="646331"/>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Photon mapping</a:t>
            </a:r>
          </a:p>
        </p:txBody>
      </p:sp>
    </p:spTree>
    <p:extLst>
      <p:ext uri="{BB962C8B-B14F-4D97-AF65-F5344CB8AC3E}">
        <p14:creationId xmlns:p14="http://schemas.microsoft.com/office/powerpoint/2010/main" val="212167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133"/>
          <a:stretch/>
        </p:blipFill>
        <p:spPr>
          <a:xfrm>
            <a:off x="0" y="0"/>
            <a:ext cx="4517136" cy="5143500"/>
          </a:xfrm>
          <a:prstGeom prst="rect">
            <a:avLst/>
          </a:prstGeom>
        </p:spPr>
      </p:pic>
      <p:sp>
        <p:nvSpPr>
          <p:cNvPr id="4" name="TextBox 3"/>
          <p:cNvSpPr txBox="1"/>
          <p:nvPr/>
        </p:nvSpPr>
        <p:spPr>
          <a:xfrm>
            <a:off x="182876" y="183188"/>
            <a:ext cx="3983783" cy="646331"/>
          </a:xfrm>
          <a:prstGeom prst="rect">
            <a:avLst/>
          </a:prstGeom>
          <a:solidFill>
            <a:schemeClr val="dk1">
              <a:alpha val="32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n-US" sz="2000" dirty="0">
                <a:solidFill>
                  <a:schemeClr val="bg1"/>
                </a:solidFill>
                <a:latin typeface="Arial" panose="020B0604020202020204" pitchFamily="34" charset="0"/>
                <a:cs typeface="Arial" panose="020B0604020202020204" pitchFamily="34" charset="0"/>
              </a:rPr>
              <a:t>Path tracing + path guiding</a:t>
            </a:r>
            <a:r>
              <a:rPr lang="en-US" sz="1600" dirty="0">
                <a:solidFill>
                  <a:schemeClr val="bg1"/>
                </a:solidFill>
                <a:latin typeface="Arial" panose="020B0604020202020204" pitchFamily="34" charset="0"/>
                <a:cs typeface="Arial" panose="020B0604020202020204" pitchFamily="34" charset="0"/>
              </a:rPr>
              <a:t>     </a:t>
            </a:r>
            <a:r>
              <a:rPr lang="en-US" sz="2000" dirty="0">
                <a:solidFill>
                  <a:schemeClr val="bg1"/>
                </a:solidFill>
                <a:latin typeface="Arial" panose="020B0604020202020204" pitchFamily="34" charset="0"/>
                <a:cs typeface="Arial" panose="020B0604020202020204" pitchFamily="34" charset="0"/>
              </a:rPr>
              <a:t>(1h)</a:t>
            </a:r>
          </a:p>
          <a:p>
            <a:r>
              <a:rPr lang="en-US" sz="1600" dirty="0">
                <a:solidFill>
                  <a:schemeClr val="bg1"/>
                </a:solidFill>
                <a:latin typeface="Arial" panose="020B0604020202020204" pitchFamily="34" charset="0"/>
                <a:cs typeface="Arial" panose="020B0604020202020204" pitchFamily="34" charset="0"/>
              </a:rPr>
              <a:t>[</a:t>
            </a:r>
            <a:r>
              <a:rPr lang="en-US" sz="1600" dirty="0" err="1">
                <a:solidFill>
                  <a:schemeClr val="bg1"/>
                </a:solidFill>
                <a:latin typeface="Arial" panose="020B0604020202020204" pitchFamily="34" charset="0"/>
                <a:cs typeface="Arial" panose="020B0604020202020204" pitchFamily="34" charset="0"/>
              </a:rPr>
              <a:t>Vorba</a:t>
            </a:r>
            <a:r>
              <a:rPr lang="en-US" sz="1600" dirty="0">
                <a:solidFill>
                  <a:schemeClr val="bg1"/>
                </a:solidFill>
                <a:latin typeface="Arial" panose="020B0604020202020204" pitchFamily="34" charset="0"/>
                <a:cs typeface="Arial" panose="020B0604020202020204" pitchFamily="34" charset="0"/>
              </a:rPr>
              <a:t> et al. 14]</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48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17904"/>
            <a:ext cx="8229600" cy="857250"/>
          </a:xfrm>
        </p:spPr>
        <p:txBody>
          <a:bodyPr/>
          <a:lstStyle/>
          <a:p>
            <a:r>
              <a:rPr lang="en-US" dirty="0"/>
              <a:t>Limitations and future work</a:t>
            </a:r>
          </a:p>
        </p:txBody>
      </p:sp>
      <p:sp>
        <p:nvSpPr>
          <p:cNvPr id="4" name="Slide Number Placeholder 3"/>
          <p:cNvSpPr>
            <a:spLocks noGrp="1"/>
          </p:cNvSpPr>
          <p:nvPr>
            <p:ph type="sldNum" sz="quarter" idx="12"/>
          </p:nvPr>
        </p:nvSpPr>
        <p:spPr/>
        <p:txBody>
          <a:bodyPr/>
          <a:lstStyle/>
          <a:p>
            <a:fld id="{6DE19C19-9F51-4782-9B80-16E4D831EAA6}" type="slidenum">
              <a:rPr lang="cs-CZ" smtClean="0"/>
              <a:t>90</a:t>
            </a:fld>
            <a:endParaRPr lang="cs-CZ"/>
          </a:p>
        </p:txBody>
      </p:sp>
    </p:spTree>
    <p:extLst>
      <p:ext uri="{BB962C8B-B14F-4D97-AF65-F5344CB8AC3E}">
        <p14:creationId xmlns:p14="http://schemas.microsoft.com/office/powerpoint/2010/main" val="276371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5310820" y="959571"/>
            <a:ext cx="907118" cy="772054"/>
            <a:chOff x="5209004" y="1020754"/>
            <a:chExt cx="907118" cy="772054"/>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0450" y="1269983"/>
              <a:ext cx="785672" cy="52282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209004" y="1020754"/>
              <a:ext cx="772239" cy="257413"/>
            </a:xfrm>
            <a:prstGeom prst="rect">
              <a:avLst/>
            </a:prstGeom>
          </p:spPr>
        </p:pic>
      </p:grpSp>
      <p:sp>
        <p:nvSpPr>
          <p:cNvPr id="2" name="Title 1"/>
          <p:cNvSpPr>
            <a:spLocks noGrp="1"/>
          </p:cNvSpPr>
          <p:nvPr>
            <p:ph type="title"/>
          </p:nvPr>
        </p:nvSpPr>
        <p:spPr/>
        <p:txBody>
          <a:bodyPr/>
          <a:lstStyle/>
          <a:p>
            <a:r>
              <a:rPr lang="en-US" dirty="0"/>
              <a:t>Limitations and future 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solidFill>
                  <a:schemeClr val="accent6">
                    <a:lumMod val="75000"/>
                  </a:schemeClr>
                </a:solidFill>
              </a:rPr>
              <a:t>Limitations</a:t>
            </a:r>
            <a:endParaRPr lang="en-US" dirty="0">
              <a:solidFill>
                <a:schemeClr val="accent6">
                  <a:lumMod val="75000"/>
                </a:schemeClr>
              </a:solidFill>
            </a:endParaRPr>
          </a:p>
          <a:p>
            <a:r>
              <a:rPr lang="en-US" dirty="0"/>
              <a:t>Splitting on the next vertex</a:t>
            </a:r>
          </a:p>
          <a:p>
            <a:r>
              <a:rPr lang="en-US" dirty="0">
                <a:solidFill>
                  <a:schemeClr val="bg1">
                    <a:lumMod val="85000"/>
                  </a:schemeClr>
                </a:solidFill>
              </a:rPr>
              <a:t>Inaccurate estimates (can increase variance)</a:t>
            </a:r>
          </a:p>
          <a:p>
            <a:endParaRPr lang="en-US" dirty="0"/>
          </a:p>
          <a:p>
            <a:pPr marL="0" indent="0">
              <a:buNone/>
            </a:pPr>
            <a:r>
              <a:rPr lang="en-US" b="1" dirty="0">
                <a:solidFill>
                  <a:schemeClr val="bg1"/>
                </a:solidFill>
              </a:rPr>
              <a:t>Future Work</a:t>
            </a:r>
            <a:endParaRPr lang="en-US" dirty="0">
              <a:solidFill>
                <a:schemeClr val="bg1"/>
              </a:solidFill>
            </a:endParaRPr>
          </a:p>
          <a:p>
            <a:r>
              <a:rPr lang="en-US" dirty="0">
                <a:solidFill>
                  <a:schemeClr val="bg1"/>
                </a:solidFill>
              </a:rPr>
              <a:t>Participating media</a:t>
            </a:r>
          </a:p>
          <a:p>
            <a:r>
              <a:rPr lang="en-US" dirty="0">
                <a:solidFill>
                  <a:schemeClr val="bg1"/>
                </a:solidFill>
              </a:rPr>
              <a:t>Efficiency-driven RR and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91</a:t>
            </a:fld>
            <a:endParaRPr lang="cs-CZ"/>
          </a:p>
        </p:txBody>
      </p:sp>
      <p:sp>
        <p:nvSpPr>
          <p:cNvPr id="5" name="Rectangle 4"/>
          <p:cNvSpPr/>
          <p:nvPr/>
        </p:nvSpPr>
        <p:spPr>
          <a:xfrm>
            <a:off x="6353940" y="1508484"/>
            <a:ext cx="129614" cy="4723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2" idx="5"/>
            <a:endCxn id="8" idx="1"/>
          </p:cNvCxnSpPr>
          <p:nvPr/>
        </p:nvCxnSpPr>
        <p:spPr>
          <a:xfrm>
            <a:off x="5709750" y="1229576"/>
            <a:ext cx="678997" cy="533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05677" y="1129561"/>
            <a:ext cx="580052" cy="369332"/>
          </a:xfrm>
          <a:prstGeom prst="rect">
            <a:avLst/>
          </a:prstGeom>
          <a:noFill/>
        </p:spPr>
        <p:txBody>
          <a:bodyPr wrap="square" rtlCol="0">
            <a:spAutoFit/>
          </a:bodyPr>
          <a:lstStyle/>
          <a:p>
            <a:r>
              <a:rPr lang="en-US" dirty="0">
                <a:solidFill>
                  <a:srgbClr val="C00000"/>
                </a:solidFill>
              </a:rPr>
              <a:t>split</a:t>
            </a:r>
          </a:p>
        </p:txBody>
      </p:sp>
      <p:sp>
        <p:nvSpPr>
          <p:cNvPr id="8" name="Oval 7"/>
          <p:cNvSpPr/>
          <p:nvPr/>
        </p:nvSpPr>
        <p:spPr>
          <a:xfrm>
            <a:off x="6376558" y="1751194"/>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8122" y="1269150"/>
            <a:ext cx="157848" cy="11786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06172" y="1799989"/>
            <a:ext cx="176137" cy="191234"/>
          </a:xfrm>
          <a:prstGeom prst="rect">
            <a:avLst/>
          </a:prstGeom>
        </p:spPr>
      </p:pic>
      <p:cxnSp>
        <p:nvCxnSpPr>
          <p:cNvPr id="11" name="Straight Arrow Connector 10"/>
          <p:cNvCxnSpPr>
            <a:stCxn id="12" idx="5"/>
          </p:cNvCxnSpPr>
          <p:nvPr/>
        </p:nvCxnSpPr>
        <p:spPr>
          <a:xfrm>
            <a:off x="5709750" y="1229576"/>
            <a:ext cx="289673" cy="226050"/>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638710" y="1158536"/>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156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and future 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solidFill>
                  <a:schemeClr val="accent6">
                    <a:lumMod val="75000"/>
                  </a:schemeClr>
                </a:solidFill>
              </a:rPr>
              <a:t>Limitations</a:t>
            </a:r>
            <a:endParaRPr lang="en-US" dirty="0">
              <a:solidFill>
                <a:schemeClr val="accent6">
                  <a:lumMod val="75000"/>
                </a:schemeClr>
              </a:solidFill>
            </a:endParaRPr>
          </a:p>
          <a:p>
            <a:r>
              <a:rPr lang="en-US" dirty="0"/>
              <a:t>Splitting on the next vertex</a:t>
            </a:r>
          </a:p>
          <a:p>
            <a:r>
              <a:rPr lang="en-US" dirty="0"/>
              <a:t>Inaccurate estimates (can increase variance)</a:t>
            </a:r>
          </a:p>
          <a:p>
            <a:endParaRPr lang="en-US" dirty="0"/>
          </a:p>
          <a:p>
            <a:pPr marL="0" indent="0">
              <a:buNone/>
            </a:pPr>
            <a:r>
              <a:rPr lang="en-US" b="1" dirty="0">
                <a:solidFill>
                  <a:schemeClr val="bg1"/>
                </a:solidFill>
              </a:rPr>
              <a:t>Future Work</a:t>
            </a:r>
            <a:endParaRPr lang="en-US" dirty="0">
              <a:solidFill>
                <a:schemeClr val="bg1"/>
              </a:solidFill>
            </a:endParaRPr>
          </a:p>
          <a:p>
            <a:r>
              <a:rPr lang="en-US" dirty="0">
                <a:solidFill>
                  <a:schemeClr val="bg1"/>
                </a:solidFill>
              </a:rPr>
              <a:t>Participating media</a:t>
            </a:r>
          </a:p>
          <a:p>
            <a:r>
              <a:rPr lang="en-US" dirty="0">
                <a:solidFill>
                  <a:schemeClr val="bg1"/>
                </a:solidFill>
              </a:rPr>
              <a:t>Efficiency-driven RR and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92</a:t>
            </a:fld>
            <a:endParaRPr lang="cs-CZ"/>
          </a:p>
        </p:txBody>
      </p:sp>
      <p:sp>
        <p:nvSpPr>
          <p:cNvPr id="5" name="Rectangle 4"/>
          <p:cNvSpPr/>
          <p:nvPr/>
        </p:nvSpPr>
        <p:spPr>
          <a:xfrm>
            <a:off x="6353940" y="1508484"/>
            <a:ext cx="129614" cy="4723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2" idx="5"/>
            <a:endCxn id="8" idx="1"/>
          </p:cNvCxnSpPr>
          <p:nvPr/>
        </p:nvCxnSpPr>
        <p:spPr>
          <a:xfrm>
            <a:off x="5709750" y="1229576"/>
            <a:ext cx="678997" cy="533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05677" y="1129561"/>
            <a:ext cx="580052" cy="369332"/>
          </a:xfrm>
          <a:prstGeom prst="rect">
            <a:avLst/>
          </a:prstGeom>
          <a:noFill/>
        </p:spPr>
        <p:txBody>
          <a:bodyPr wrap="square" rtlCol="0">
            <a:spAutoFit/>
          </a:bodyPr>
          <a:lstStyle/>
          <a:p>
            <a:r>
              <a:rPr lang="en-US" dirty="0">
                <a:solidFill>
                  <a:srgbClr val="C00000"/>
                </a:solidFill>
              </a:rPr>
              <a:t>split</a:t>
            </a:r>
          </a:p>
        </p:txBody>
      </p:sp>
      <p:sp>
        <p:nvSpPr>
          <p:cNvPr id="8" name="Oval 7"/>
          <p:cNvSpPr/>
          <p:nvPr/>
        </p:nvSpPr>
        <p:spPr>
          <a:xfrm>
            <a:off x="6376558" y="1751194"/>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122" y="1269150"/>
            <a:ext cx="157848" cy="1178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172" y="1799989"/>
            <a:ext cx="176137" cy="191234"/>
          </a:xfrm>
          <a:prstGeom prst="rect">
            <a:avLst/>
          </a:prstGeom>
        </p:spPr>
      </p:pic>
      <p:cxnSp>
        <p:nvCxnSpPr>
          <p:cNvPr id="11" name="Straight Arrow Connector 10"/>
          <p:cNvCxnSpPr>
            <a:stCxn id="12" idx="5"/>
          </p:cNvCxnSpPr>
          <p:nvPr/>
        </p:nvCxnSpPr>
        <p:spPr>
          <a:xfrm>
            <a:off x="5709750" y="1229576"/>
            <a:ext cx="289673" cy="226050"/>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638710" y="1158536"/>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rotWithShape="1">
          <a:blip r:embed="rId5">
            <a:extLst>
              <a:ext uri="{BEBA8EAE-BF5A-486C-A8C5-ECC9F3942E4B}">
                <a14:imgProps xmlns:a14="http://schemas.microsoft.com/office/drawing/2010/main">
                  <a14:imgLayer r:embed="rId6">
                    <a14:imgEffect>
                      <a14:saturation sat="98000"/>
                    </a14:imgEffect>
                    <a14:imgEffect>
                      <a14:brightnessContrast bright="20000"/>
                    </a14:imgEffect>
                  </a14:imgLayer>
                </a14:imgProps>
              </a:ext>
              <a:ext uri="{28A0092B-C50C-407E-A947-70E740481C1C}">
                <a14:useLocalDpi xmlns:a14="http://schemas.microsoft.com/office/drawing/2010/main" val="0"/>
              </a:ext>
            </a:extLst>
          </a:blip>
          <a:srcRect t="52100" r="62075" b="4501"/>
          <a:stretch/>
        </p:blipFill>
        <p:spPr>
          <a:xfrm>
            <a:off x="3239852" y="2671937"/>
            <a:ext cx="2600908" cy="2232248"/>
          </a:xfrm>
          <a:prstGeom prst="rect">
            <a:avLst/>
          </a:prstGeom>
        </p:spPr>
      </p:pic>
      <p:sp>
        <p:nvSpPr>
          <p:cNvPr id="33" name="TextBox 32"/>
          <p:cNvSpPr txBox="1"/>
          <p:nvPr/>
        </p:nvSpPr>
        <p:spPr>
          <a:xfrm>
            <a:off x="3270663" y="2710640"/>
            <a:ext cx="2409634" cy="461665"/>
          </a:xfrm>
          <a:prstGeom prst="rect">
            <a:avLst/>
          </a:prstGeom>
          <a:no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none" rtlCol="0">
            <a:spAutoFit/>
          </a:bodyPr>
          <a:lstStyle/>
          <a:p>
            <a:r>
              <a:rPr lang="en-US" sz="2400" b="1" dirty="0">
                <a:solidFill>
                  <a:schemeClr val="bg1"/>
                </a:solidFill>
                <a:latin typeface="Arial" panose="020B0604020202020204" pitchFamily="34" charset="0"/>
                <a:cs typeface="Arial" panose="020B0604020202020204" pitchFamily="34" charset="0"/>
              </a:rPr>
              <a:t>Pixel estimates</a:t>
            </a:r>
          </a:p>
        </p:txBody>
      </p:sp>
      <p:sp>
        <p:nvSpPr>
          <p:cNvPr id="34" name="Oval 33"/>
          <p:cNvSpPr/>
          <p:nvPr/>
        </p:nvSpPr>
        <p:spPr>
          <a:xfrm>
            <a:off x="2937586" y="3891081"/>
            <a:ext cx="3205440" cy="7035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5310820" y="959571"/>
            <a:ext cx="907118" cy="772054"/>
            <a:chOff x="5209004" y="1020754"/>
            <a:chExt cx="907118" cy="772054"/>
          </a:xfrm>
        </p:grpSpPr>
        <p:pic>
          <p:nvPicPr>
            <p:cNvPr id="36" name="Picture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0450" y="1269983"/>
              <a:ext cx="785672" cy="522825"/>
            </a:xfrm>
            <a:prstGeom prst="rect">
              <a:avLst/>
            </a:prstGeom>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5209004" y="1020754"/>
              <a:ext cx="772239" cy="257413"/>
            </a:xfrm>
            <a:prstGeom prst="rect">
              <a:avLst/>
            </a:prstGeom>
          </p:spPr>
        </p:pic>
      </p:grpSp>
    </p:spTree>
    <p:extLst>
      <p:ext uri="{BB962C8B-B14F-4D97-AF65-F5344CB8AC3E}">
        <p14:creationId xmlns:p14="http://schemas.microsoft.com/office/powerpoint/2010/main" val="3211782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and future 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solidFill>
                  <a:schemeClr val="accent6">
                    <a:lumMod val="75000"/>
                  </a:schemeClr>
                </a:solidFill>
              </a:rPr>
              <a:t>Limitations</a:t>
            </a:r>
            <a:endParaRPr lang="en-US" dirty="0">
              <a:solidFill>
                <a:schemeClr val="accent6">
                  <a:lumMod val="75000"/>
                </a:schemeClr>
              </a:solidFill>
            </a:endParaRPr>
          </a:p>
          <a:p>
            <a:r>
              <a:rPr lang="en-US" dirty="0"/>
              <a:t>Splitting on the next vertex</a:t>
            </a:r>
          </a:p>
          <a:p>
            <a:r>
              <a:rPr lang="en-US" dirty="0"/>
              <a:t>Inaccurate estimates (can increase variance)</a:t>
            </a:r>
          </a:p>
          <a:p>
            <a:endParaRPr lang="en-US" dirty="0"/>
          </a:p>
          <a:p>
            <a:pPr marL="0" indent="0">
              <a:buNone/>
            </a:pPr>
            <a:r>
              <a:rPr lang="en-US" b="1" dirty="0">
                <a:solidFill>
                  <a:schemeClr val="accent6">
                    <a:lumMod val="75000"/>
                  </a:schemeClr>
                </a:solidFill>
              </a:rPr>
              <a:t>Future Work</a:t>
            </a:r>
            <a:endParaRPr lang="en-US" dirty="0">
              <a:solidFill>
                <a:schemeClr val="accent6">
                  <a:lumMod val="75000"/>
                </a:schemeClr>
              </a:solidFill>
            </a:endParaRPr>
          </a:p>
          <a:p>
            <a:r>
              <a:rPr lang="en-US" dirty="0"/>
              <a:t>Participating media</a:t>
            </a:r>
          </a:p>
          <a:p>
            <a:r>
              <a:rPr lang="en-US" dirty="0">
                <a:solidFill>
                  <a:schemeClr val="bg1">
                    <a:lumMod val="85000"/>
                  </a:schemeClr>
                </a:solidFill>
              </a:rPr>
              <a:t>Efficiency-driven RR and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93</a:t>
            </a:fld>
            <a:endParaRPr lang="cs-CZ"/>
          </a:p>
        </p:txBody>
      </p:sp>
      <p:sp>
        <p:nvSpPr>
          <p:cNvPr id="5" name="Rectangle 4"/>
          <p:cNvSpPr/>
          <p:nvPr/>
        </p:nvSpPr>
        <p:spPr>
          <a:xfrm>
            <a:off x="6353940" y="1508484"/>
            <a:ext cx="129614" cy="4723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2" idx="5"/>
            <a:endCxn id="8" idx="1"/>
          </p:cNvCxnSpPr>
          <p:nvPr/>
        </p:nvCxnSpPr>
        <p:spPr>
          <a:xfrm>
            <a:off x="5709750" y="1229576"/>
            <a:ext cx="678997" cy="533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05677" y="1129561"/>
            <a:ext cx="580052" cy="369332"/>
          </a:xfrm>
          <a:prstGeom prst="rect">
            <a:avLst/>
          </a:prstGeom>
          <a:noFill/>
        </p:spPr>
        <p:txBody>
          <a:bodyPr wrap="square" rtlCol="0">
            <a:spAutoFit/>
          </a:bodyPr>
          <a:lstStyle/>
          <a:p>
            <a:r>
              <a:rPr lang="en-US" dirty="0">
                <a:solidFill>
                  <a:srgbClr val="C00000"/>
                </a:solidFill>
              </a:rPr>
              <a:t>split</a:t>
            </a:r>
          </a:p>
        </p:txBody>
      </p:sp>
      <p:sp>
        <p:nvSpPr>
          <p:cNvPr id="8" name="Oval 7"/>
          <p:cNvSpPr/>
          <p:nvPr/>
        </p:nvSpPr>
        <p:spPr>
          <a:xfrm>
            <a:off x="6376558" y="1751194"/>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122" y="1269150"/>
            <a:ext cx="157848" cy="1178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172" y="1799989"/>
            <a:ext cx="176137" cy="191234"/>
          </a:xfrm>
          <a:prstGeom prst="rect">
            <a:avLst/>
          </a:prstGeom>
        </p:spPr>
      </p:pic>
      <p:cxnSp>
        <p:nvCxnSpPr>
          <p:cNvPr id="11" name="Straight Arrow Connector 10"/>
          <p:cNvCxnSpPr>
            <a:stCxn id="12" idx="5"/>
          </p:cNvCxnSpPr>
          <p:nvPr/>
        </p:nvCxnSpPr>
        <p:spPr>
          <a:xfrm>
            <a:off x="5709750" y="1229576"/>
            <a:ext cx="289673" cy="226050"/>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638710" y="1158536"/>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10820" y="959571"/>
            <a:ext cx="907118" cy="772054"/>
            <a:chOff x="5209004" y="1020754"/>
            <a:chExt cx="907118" cy="772054"/>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0450" y="1269983"/>
              <a:ext cx="785672" cy="52282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5209004" y="1020754"/>
              <a:ext cx="772239" cy="257413"/>
            </a:xfrm>
            <a:prstGeom prst="rect">
              <a:avLst/>
            </a:prstGeom>
          </p:spPr>
        </p:pic>
      </p:grpSp>
    </p:spTree>
    <p:extLst>
      <p:ext uri="{BB962C8B-B14F-4D97-AF65-F5344CB8AC3E}">
        <p14:creationId xmlns:p14="http://schemas.microsoft.com/office/powerpoint/2010/main" val="4321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and future work</a:t>
            </a:r>
          </a:p>
        </p:txBody>
      </p:sp>
      <p:sp>
        <p:nvSpPr>
          <p:cNvPr id="3" name="Content Placeholder 2"/>
          <p:cNvSpPr>
            <a:spLocks noGrp="1"/>
          </p:cNvSpPr>
          <p:nvPr>
            <p:ph idx="1"/>
          </p:nvPr>
        </p:nvSpPr>
        <p:spPr/>
        <p:txBody>
          <a:bodyPr>
            <a:normAutofit fontScale="92500" lnSpcReduction="20000"/>
          </a:bodyPr>
          <a:lstStyle/>
          <a:p>
            <a:pPr marL="0" indent="0">
              <a:buNone/>
            </a:pPr>
            <a:r>
              <a:rPr lang="en-US" b="1" dirty="0">
                <a:solidFill>
                  <a:schemeClr val="accent6">
                    <a:lumMod val="75000"/>
                  </a:schemeClr>
                </a:solidFill>
              </a:rPr>
              <a:t>Limitations</a:t>
            </a:r>
            <a:endParaRPr lang="en-US" dirty="0">
              <a:solidFill>
                <a:schemeClr val="accent6">
                  <a:lumMod val="75000"/>
                </a:schemeClr>
              </a:solidFill>
            </a:endParaRPr>
          </a:p>
          <a:p>
            <a:r>
              <a:rPr lang="en-US" dirty="0"/>
              <a:t>Splitting on the next vertex</a:t>
            </a:r>
          </a:p>
          <a:p>
            <a:r>
              <a:rPr lang="en-US" dirty="0"/>
              <a:t>Inaccurate estimates (can increase variance)</a:t>
            </a:r>
          </a:p>
          <a:p>
            <a:endParaRPr lang="en-US" dirty="0"/>
          </a:p>
          <a:p>
            <a:pPr marL="0" indent="0">
              <a:buNone/>
            </a:pPr>
            <a:r>
              <a:rPr lang="en-US" b="1" dirty="0">
                <a:solidFill>
                  <a:schemeClr val="accent6">
                    <a:lumMod val="75000"/>
                  </a:schemeClr>
                </a:solidFill>
              </a:rPr>
              <a:t>Future Work</a:t>
            </a:r>
            <a:endParaRPr lang="en-US" dirty="0">
              <a:solidFill>
                <a:schemeClr val="accent6">
                  <a:lumMod val="75000"/>
                </a:schemeClr>
              </a:solidFill>
            </a:endParaRPr>
          </a:p>
          <a:p>
            <a:r>
              <a:rPr lang="en-US" dirty="0"/>
              <a:t>Participating media</a:t>
            </a:r>
          </a:p>
          <a:p>
            <a:r>
              <a:rPr lang="en-US" dirty="0"/>
              <a:t>Efficiency-driven RR and splitting</a:t>
            </a:r>
          </a:p>
        </p:txBody>
      </p:sp>
      <p:sp>
        <p:nvSpPr>
          <p:cNvPr id="4" name="Slide Number Placeholder 3"/>
          <p:cNvSpPr>
            <a:spLocks noGrp="1"/>
          </p:cNvSpPr>
          <p:nvPr>
            <p:ph type="sldNum" sz="quarter" idx="12"/>
          </p:nvPr>
        </p:nvSpPr>
        <p:spPr/>
        <p:txBody>
          <a:bodyPr/>
          <a:lstStyle/>
          <a:p>
            <a:fld id="{6DE19C19-9F51-4782-9B80-16E4D831EAA6}" type="slidenum">
              <a:rPr lang="cs-CZ" smtClean="0"/>
              <a:t>94</a:t>
            </a:fld>
            <a:endParaRPr lang="cs-CZ"/>
          </a:p>
        </p:txBody>
      </p:sp>
      <p:sp>
        <p:nvSpPr>
          <p:cNvPr id="5" name="Rectangle 4"/>
          <p:cNvSpPr/>
          <p:nvPr/>
        </p:nvSpPr>
        <p:spPr>
          <a:xfrm>
            <a:off x="6353940" y="1508484"/>
            <a:ext cx="129614" cy="4723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a:stCxn id="12" idx="5"/>
            <a:endCxn id="8" idx="1"/>
          </p:cNvCxnSpPr>
          <p:nvPr/>
        </p:nvCxnSpPr>
        <p:spPr>
          <a:xfrm>
            <a:off x="5709750" y="1229576"/>
            <a:ext cx="678997" cy="53380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305677" y="1129561"/>
            <a:ext cx="580052" cy="369332"/>
          </a:xfrm>
          <a:prstGeom prst="rect">
            <a:avLst/>
          </a:prstGeom>
          <a:noFill/>
        </p:spPr>
        <p:txBody>
          <a:bodyPr wrap="square" rtlCol="0">
            <a:spAutoFit/>
          </a:bodyPr>
          <a:lstStyle/>
          <a:p>
            <a:r>
              <a:rPr lang="en-US" dirty="0">
                <a:solidFill>
                  <a:srgbClr val="C00000"/>
                </a:solidFill>
              </a:rPr>
              <a:t>split</a:t>
            </a:r>
          </a:p>
        </p:txBody>
      </p:sp>
      <p:sp>
        <p:nvSpPr>
          <p:cNvPr id="8" name="Oval 7"/>
          <p:cNvSpPr/>
          <p:nvPr/>
        </p:nvSpPr>
        <p:spPr>
          <a:xfrm>
            <a:off x="6376558" y="1751194"/>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8122" y="1269150"/>
            <a:ext cx="157848" cy="11786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06172" y="1799989"/>
            <a:ext cx="176137" cy="191234"/>
          </a:xfrm>
          <a:prstGeom prst="rect">
            <a:avLst/>
          </a:prstGeom>
        </p:spPr>
      </p:pic>
      <p:cxnSp>
        <p:nvCxnSpPr>
          <p:cNvPr id="11" name="Straight Arrow Connector 10"/>
          <p:cNvCxnSpPr>
            <a:stCxn id="12" idx="5"/>
          </p:cNvCxnSpPr>
          <p:nvPr/>
        </p:nvCxnSpPr>
        <p:spPr>
          <a:xfrm>
            <a:off x="5709750" y="1229576"/>
            <a:ext cx="289673" cy="226050"/>
          </a:xfrm>
          <a:prstGeom prst="straightConnector1">
            <a:avLst/>
          </a:prstGeom>
          <a:ln w="190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638710" y="1158536"/>
            <a:ext cx="83229" cy="83229"/>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310820" y="959571"/>
            <a:ext cx="907118" cy="772054"/>
            <a:chOff x="5209004" y="1020754"/>
            <a:chExt cx="907118" cy="772054"/>
          </a:xfrm>
        </p:grpSpPr>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0450" y="1269983"/>
              <a:ext cx="785672" cy="522825"/>
            </a:xfrm>
            <a:prstGeom prst="rect">
              <a:avLst/>
            </a:prstGeom>
          </p:spPr>
        </p:pic>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5209004" y="1020754"/>
              <a:ext cx="772239" cy="257413"/>
            </a:xfrm>
            <a:prstGeom prst="rect">
              <a:avLst/>
            </a:prstGeom>
          </p:spPr>
        </p:pic>
      </p:grpSp>
    </p:spTree>
    <p:extLst>
      <p:ext uri="{BB962C8B-B14F-4D97-AF65-F5344CB8AC3E}">
        <p14:creationId xmlns:p14="http://schemas.microsoft.com/office/powerpoint/2010/main" val="3563021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Termination/splitting factor based on expected path contribution</a:t>
            </a:r>
          </a:p>
          <a:p>
            <a:r>
              <a:rPr lang="en-US" dirty="0">
                <a:solidFill>
                  <a:schemeClr val="bg1">
                    <a:lumMod val="75000"/>
                  </a:schemeClr>
                </a:solidFill>
              </a:rPr>
              <a:t>Practical implementation</a:t>
            </a:r>
          </a:p>
          <a:p>
            <a:pPr lvl="1"/>
            <a:r>
              <a:rPr lang="en-US" dirty="0">
                <a:solidFill>
                  <a:schemeClr val="bg1">
                    <a:lumMod val="75000"/>
                  </a:schemeClr>
                </a:solidFill>
              </a:rPr>
              <a:t>Glossy, specular materials</a:t>
            </a:r>
          </a:p>
          <a:p>
            <a:r>
              <a:rPr lang="en-US" dirty="0">
                <a:solidFill>
                  <a:schemeClr val="bg1">
                    <a:lumMod val="75000"/>
                  </a:schemeClr>
                </a:solidFill>
              </a:rPr>
              <a:t>Works well also with path guiding</a:t>
            </a:r>
          </a:p>
          <a:p>
            <a:r>
              <a:rPr lang="en-US" dirty="0">
                <a:solidFill>
                  <a:schemeClr val="bg1">
                    <a:lumMod val="75000"/>
                  </a:schemeClr>
                </a:solidFill>
              </a:rPr>
              <a:t>Theoretical justification</a:t>
            </a:r>
          </a:p>
          <a:p>
            <a:endParaRPr lang="en-US" dirty="0"/>
          </a:p>
        </p:txBody>
      </p:sp>
      <p:sp>
        <p:nvSpPr>
          <p:cNvPr id="4" name="Slide Number Placeholder 3"/>
          <p:cNvSpPr>
            <a:spLocks noGrp="1"/>
          </p:cNvSpPr>
          <p:nvPr>
            <p:ph type="sldNum" sz="quarter" idx="12"/>
          </p:nvPr>
        </p:nvSpPr>
        <p:spPr/>
        <p:txBody>
          <a:bodyPr/>
          <a:lstStyle/>
          <a:p>
            <a:fld id="{6DE19C19-9F51-4782-9B80-16E4D831EAA6}" type="slidenum">
              <a:rPr lang="cs-CZ" smtClean="0"/>
              <a:t>95</a:t>
            </a:fld>
            <a:endParaRPr lang="cs-CZ"/>
          </a:p>
        </p:txBody>
      </p:sp>
    </p:spTree>
    <p:extLst>
      <p:ext uri="{BB962C8B-B14F-4D97-AF65-F5344CB8AC3E}">
        <p14:creationId xmlns:p14="http://schemas.microsoft.com/office/powerpoint/2010/main" val="379453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Termination/splitting factor based on expected path contribution</a:t>
            </a:r>
          </a:p>
          <a:p>
            <a:r>
              <a:rPr lang="en-US" dirty="0"/>
              <a:t>Practical implementation</a:t>
            </a:r>
          </a:p>
          <a:p>
            <a:pPr lvl="1"/>
            <a:r>
              <a:rPr lang="en-US" dirty="0"/>
              <a:t>Glossy, specular materials</a:t>
            </a:r>
          </a:p>
          <a:p>
            <a:r>
              <a:rPr lang="en-US" dirty="0">
                <a:solidFill>
                  <a:schemeClr val="bg1">
                    <a:lumMod val="75000"/>
                  </a:schemeClr>
                </a:solidFill>
              </a:rPr>
              <a:t>Works well also with path guiding</a:t>
            </a:r>
          </a:p>
          <a:p>
            <a:r>
              <a:rPr lang="en-US" dirty="0">
                <a:solidFill>
                  <a:schemeClr val="bg1">
                    <a:lumMod val="75000"/>
                  </a:schemeClr>
                </a:solidFill>
              </a:rPr>
              <a:t>Theoretical justification</a:t>
            </a:r>
          </a:p>
          <a:p>
            <a:endParaRPr lang="en-US" dirty="0"/>
          </a:p>
        </p:txBody>
      </p:sp>
      <p:sp>
        <p:nvSpPr>
          <p:cNvPr id="4" name="Slide Number Placeholder 3"/>
          <p:cNvSpPr>
            <a:spLocks noGrp="1"/>
          </p:cNvSpPr>
          <p:nvPr>
            <p:ph type="sldNum" sz="quarter" idx="12"/>
          </p:nvPr>
        </p:nvSpPr>
        <p:spPr/>
        <p:txBody>
          <a:bodyPr/>
          <a:lstStyle/>
          <a:p>
            <a:fld id="{6DE19C19-9F51-4782-9B80-16E4D831EAA6}" type="slidenum">
              <a:rPr lang="cs-CZ" smtClean="0"/>
              <a:t>96</a:t>
            </a:fld>
            <a:endParaRPr lang="cs-CZ"/>
          </a:p>
        </p:txBody>
      </p:sp>
    </p:spTree>
    <p:extLst>
      <p:ext uri="{BB962C8B-B14F-4D97-AF65-F5344CB8AC3E}">
        <p14:creationId xmlns:p14="http://schemas.microsoft.com/office/powerpoint/2010/main" val="371934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Termination/splitting factor based on expected path contribution</a:t>
            </a:r>
          </a:p>
          <a:p>
            <a:r>
              <a:rPr lang="en-US" dirty="0"/>
              <a:t>Practical implementation</a:t>
            </a:r>
          </a:p>
          <a:p>
            <a:pPr lvl="1"/>
            <a:r>
              <a:rPr lang="en-US" dirty="0"/>
              <a:t>Glossy, specular materials</a:t>
            </a:r>
          </a:p>
          <a:p>
            <a:r>
              <a:rPr lang="en-US" dirty="0"/>
              <a:t>Works well also with path guiding</a:t>
            </a:r>
          </a:p>
          <a:p>
            <a:r>
              <a:rPr lang="en-US" dirty="0">
                <a:solidFill>
                  <a:schemeClr val="bg1">
                    <a:lumMod val="75000"/>
                  </a:schemeClr>
                </a:solidFill>
              </a:rPr>
              <a:t>Theoretical justification</a:t>
            </a:r>
          </a:p>
          <a:p>
            <a:endParaRPr lang="en-US" dirty="0"/>
          </a:p>
        </p:txBody>
      </p:sp>
      <p:sp>
        <p:nvSpPr>
          <p:cNvPr id="4" name="Slide Number Placeholder 3"/>
          <p:cNvSpPr>
            <a:spLocks noGrp="1"/>
          </p:cNvSpPr>
          <p:nvPr>
            <p:ph type="sldNum" sz="quarter" idx="12"/>
          </p:nvPr>
        </p:nvSpPr>
        <p:spPr/>
        <p:txBody>
          <a:bodyPr/>
          <a:lstStyle/>
          <a:p>
            <a:fld id="{6DE19C19-9F51-4782-9B80-16E4D831EAA6}" type="slidenum">
              <a:rPr lang="cs-CZ" smtClean="0"/>
              <a:t>97</a:t>
            </a:fld>
            <a:endParaRPr lang="cs-CZ"/>
          </a:p>
        </p:txBody>
      </p:sp>
    </p:spTree>
    <p:extLst>
      <p:ext uri="{BB962C8B-B14F-4D97-AF65-F5344CB8AC3E}">
        <p14:creationId xmlns:p14="http://schemas.microsoft.com/office/powerpoint/2010/main" val="66668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r>
              <a:rPr lang="en-US" dirty="0"/>
              <a:t>Termination/splitting factor based on expected path contribution</a:t>
            </a:r>
          </a:p>
          <a:p>
            <a:r>
              <a:rPr lang="en-US" dirty="0"/>
              <a:t>Practical implementation</a:t>
            </a:r>
          </a:p>
          <a:p>
            <a:pPr lvl="1"/>
            <a:r>
              <a:rPr lang="en-US" dirty="0"/>
              <a:t>Glossy, specular materials</a:t>
            </a:r>
          </a:p>
          <a:p>
            <a:r>
              <a:rPr lang="en-US" dirty="0"/>
              <a:t>Works well also with path guiding</a:t>
            </a:r>
          </a:p>
          <a:p>
            <a:r>
              <a:rPr lang="en-US" dirty="0"/>
              <a:t>Theoretical justification</a:t>
            </a:r>
          </a:p>
          <a:p>
            <a:endParaRPr lang="en-US" dirty="0"/>
          </a:p>
        </p:txBody>
      </p:sp>
      <p:sp>
        <p:nvSpPr>
          <p:cNvPr id="4" name="Slide Number Placeholder 3"/>
          <p:cNvSpPr>
            <a:spLocks noGrp="1"/>
          </p:cNvSpPr>
          <p:nvPr>
            <p:ph type="sldNum" sz="quarter" idx="12"/>
          </p:nvPr>
        </p:nvSpPr>
        <p:spPr/>
        <p:txBody>
          <a:bodyPr/>
          <a:lstStyle/>
          <a:p>
            <a:fld id="{6DE19C19-9F51-4782-9B80-16E4D831EAA6}" type="slidenum">
              <a:rPr lang="cs-CZ" smtClean="0"/>
              <a:t>98</a:t>
            </a:fld>
            <a:endParaRPr lang="cs-CZ"/>
          </a:p>
        </p:txBody>
      </p:sp>
    </p:spTree>
    <p:extLst>
      <p:ext uri="{BB962C8B-B14F-4D97-AF65-F5344CB8AC3E}">
        <p14:creationId xmlns:p14="http://schemas.microsoft.com/office/powerpoint/2010/main" val="3848698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normAutofit fontScale="70000" lnSpcReduction="20000"/>
          </a:bodyPr>
          <a:lstStyle/>
          <a:p>
            <a:pPr>
              <a:buNone/>
            </a:pPr>
            <a:r>
              <a:rPr lang="en-US" b="1" dirty="0">
                <a:solidFill>
                  <a:schemeClr val="accent6">
                    <a:lumMod val="75000"/>
                  </a:schemeClr>
                </a:solidFill>
              </a:rPr>
              <a:t>Funding institutions</a:t>
            </a:r>
          </a:p>
          <a:p>
            <a:r>
              <a:rPr lang="cs-CZ" dirty="0"/>
              <a:t>Charles Universit</a:t>
            </a:r>
            <a:r>
              <a:rPr lang="en-US" dirty="0"/>
              <a:t>y in Prague</a:t>
            </a:r>
          </a:p>
          <a:p>
            <a:r>
              <a:rPr lang="en-US" dirty="0"/>
              <a:t>Czech Science Foundation</a:t>
            </a:r>
          </a:p>
          <a:p>
            <a:endParaRPr lang="en-US" dirty="0">
              <a:solidFill>
                <a:schemeClr val="bg1"/>
              </a:solidFill>
            </a:endParaRPr>
          </a:p>
          <a:p>
            <a:pPr>
              <a:buNone/>
            </a:pPr>
            <a:r>
              <a:rPr lang="en-US" b="1" dirty="0">
                <a:solidFill>
                  <a:schemeClr val="accent6">
                    <a:lumMod val="75000"/>
                  </a:schemeClr>
                </a:solidFill>
              </a:rPr>
              <a:t>Scenes</a:t>
            </a:r>
          </a:p>
          <a:p>
            <a:r>
              <a:rPr lang="en-US" dirty="0" err="1"/>
              <a:t>Ludv</a:t>
            </a:r>
            <a:r>
              <a:rPr lang="cs-CZ" dirty="0"/>
              <a:t>ík Koutný</a:t>
            </a:r>
            <a:endParaRPr lang="en-US" dirty="0"/>
          </a:p>
          <a:p>
            <a:r>
              <a:rPr lang="en-US" dirty="0"/>
              <a:t>Jaakko </a:t>
            </a:r>
            <a:r>
              <a:rPr lang="en-US" dirty="0" err="1"/>
              <a:t>Lehtinen</a:t>
            </a:r>
            <a:r>
              <a:rPr lang="en-US" dirty="0"/>
              <a:t> et al.</a:t>
            </a:r>
          </a:p>
          <a:p>
            <a:r>
              <a:rPr lang="en-US" dirty="0"/>
              <a:t>Frank </a:t>
            </a:r>
            <a:r>
              <a:rPr lang="en-US" dirty="0" err="1"/>
              <a:t>Meinl</a:t>
            </a:r>
            <a:endParaRPr lang="en-US" dirty="0"/>
          </a:p>
          <a:p>
            <a:r>
              <a:rPr lang="en-US" dirty="0"/>
              <a:t>Toshiya Hachisuka</a:t>
            </a:r>
          </a:p>
          <a:p>
            <a:endParaRPr lang="en-US" dirty="0"/>
          </a:p>
        </p:txBody>
      </p:sp>
      <p:sp>
        <p:nvSpPr>
          <p:cNvPr id="4" name="Slide Number Placeholder 3"/>
          <p:cNvSpPr>
            <a:spLocks noGrp="1"/>
          </p:cNvSpPr>
          <p:nvPr>
            <p:ph type="sldNum" sz="quarter" idx="12"/>
          </p:nvPr>
        </p:nvSpPr>
        <p:spPr/>
        <p:txBody>
          <a:bodyPr/>
          <a:lstStyle/>
          <a:p>
            <a:fld id="{6DE19C19-9F51-4782-9B80-16E4D831EAA6}" type="slidenum">
              <a:rPr lang="cs-CZ" smtClean="0"/>
              <a:t>99</a:t>
            </a:fld>
            <a:endParaRPr lang="cs-CZ"/>
          </a:p>
        </p:txBody>
      </p:sp>
    </p:spTree>
    <p:extLst>
      <p:ext uri="{BB962C8B-B14F-4D97-AF65-F5344CB8AC3E}">
        <p14:creationId xmlns:p14="http://schemas.microsoft.com/office/powerpoint/2010/main" val="386591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14923</TotalTime>
  <Words>3909</Words>
  <Application>Microsoft Office PowerPoint</Application>
  <PresentationFormat>On-screen Show (16:9)</PresentationFormat>
  <Paragraphs>698</Paragraphs>
  <Slides>112</Slides>
  <Notes>112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112</vt:i4>
      </vt:variant>
    </vt:vector>
  </HeadingPairs>
  <TitlesOfParts>
    <vt:vector size="115" baseType="lpstr">
      <vt:lpstr>Arial</vt:lpstr>
      <vt:lpstr>Calibri</vt:lpstr>
      <vt:lpstr>Motiv sady Office</vt:lpstr>
      <vt:lpstr>Adjoint-Driven Russian Roulette  and Splitting in Light Transport Simulation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Previous work</vt:lpstr>
      <vt:lpstr>Previous work</vt:lpstr>
      <vt:lpstr>Russian roulette</vt:lpstr>
      <vt:lpstr>Russian roulette</vt:lpstr>
      <vt:lpstr>Russian roulette</vt:lpstr>
      <vt:lpstr>Russian roulette</vt:lpstr>
      <vt:lpstr>Russian roulette</vt:lpstr>
      <vt:lpstr>Russian roulette</vt:lpstr>
      <vt:lpstr>Previous work</vt:lpstr>
      <vt:lpstr>Splitting</vt:lpstr>
      <vt:lpstr>Splitting</vt:lpstr>
      <vt:lpstr>Splitting</vt:lpstr>
      <vt:lpstr>Splitting</vt:lpstr>
      <vt:lpstr>Splitting</vt:lpstr>
      <vt:lpstr>Russian Roulette and Splitting</vt:lpstr>
      <vt:lpstr>Issues</vt:lpstr>
      <vt:lpstr>Issues</vt:lpstr>
      <vt:lpstr>Issues</vt:lpstr>
      <vt:lpstr>Issues</vt:lpstr>
      <vt:lpstr>Issues</vt:lpstr>
      <vt:lpstr>Our method</vt:lpstr>
      <vt:lpstr>Our method</vt:lpstr>
      <vt:lpstr>Our method</vt:lpstr>
      <vt:lpstr>Our adjoint-driven method</vt:lpstr>
      <vt:lpstr>Our ADRRS</vt:lpstr>
      <vt:lpstr>Our ADRRS</vt:lpstr>
      <vt:lpstr>Path weight under ADRRS</vt:lpstr>
      <vt:lpstr>Path weight under ADRRS</vt:lpstr>
      <vt:lpstr>Path weight under ADRRS</vt:lpstr>
      <vt:lpstr>Path weight under ADRRS</vt:lpstr>
      <vt:lpstr>Path weight under ADRRS</vt:lpstr>
      <vt:lpstr>Path weight under ADRRS</vt:lpstr>
      <vt:lpstr>Path weight under ADRRS</vt:lpstr>
      <vt:lpstr>Path weight under ADRRS</vt:lpstr>
      <vt:lpstr>Path weight under ADRRS</vt:lpstr>
      <vt:lpstr>Weight window</vt:lpstr>
      <vt:lpstr>Weight window</vt:lpstr>
      <vt:lpstr>Weight window</vt:lpstr>
      <vt:lpstr>Weight window</vt:lpstr>
      <vt:lpstr>Weight window</vt:lpstr>
      <vt:lpstr>Computing estimates</vt:lpstr>
      <vt:lpstr>Computing estimates</vt:lpstr>
      <vt:lpstr>Computing estimates</vt:lpstr>
      <vt:lpstr>Path guiding</vt:lpstr>
      <vt:lpstr>Path guiding: pre-computation</vt:lpstr>
      <vt:lpstr>Pixel value estimates</vt:lpstr>
      <vt:lpstr>Reflected radiance estimate</vt:lpstr>
      <vt:lpstr>Reflected radiance estimate</vt:lpstr>
      <vt:lpstr>Reflected radiance estimate</vt:lpstr>
      <vt:lpstr>ADRRS on glossy surfaces</vt:lpstr>
      <vt:lpstr>Path guiding</vt:lpstr>
      <vt:lpstr>Path guiding vs ADRRS</vt:lpstr>
      <vt:lpstr>Path guiding vs ADRRS</vt:lpstr>
      <vt:lpstr>Path guiding and classic RR</vt:lpstr>
      <vt:lpstr>Importance sampling</vt:lpstr>
      <vt:lpstr>Importance sampling</vt:lpstr>
      <vt:lpstr>Importance sampling</vt:lpstr>
      <vt:lpstr>Importance sampling</vt:lpstr>
      <vt:lpstr>Importance sampling</vt:lpstr>
      <vt:lpstr>Importance sampling</vt:lpstr>
      <vt:lpstr>Photon tracing</vt:lpstr>
      <vt:lpstr>Path tracing</vt:lpstr>
      <vt:lpstr>Photon tracing </vt:lpstr>
      <vt:lpstr>Photon tracing </vt:lpstr>
      <vt:lpstr>Photon tracing </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Limitations and future work</vt:lpstr>
      <vt:lpstr>Limitations and future work</vt:lpstr>
      <vt:lpstr>Limitations and future work</vt:lpstr>
      <vt:lpstr>Limitations and future work</vt:lpstr>
      <vt:lpstr>Limitations and future work</vt:lpstr>
      <vt:lpstr>Conclusion</vt:lpstr>
      <vt:lpstr>Conclusion</vt:lpstr>
      <vt:lpstr>Conclusion</vt:lpstr>
      <vt:lpstr>Conclusion</vt:lpstr>
      <vt:lpstr>Acknowledgements</vt:lpstr>
      <vt:lpstr>Source code</vt:lpstr>
      <vt:lpstr>Thank you!</vt:lpstr>
      <vt:lpstr>Additional slides</vt:lpstr>
      <vt:lpstr>Non-integer splitting</vt:lpstr>
      <vt:lpstr>Non-integer splitting</vt:lpstr>
      <vt:lpstr>Non-integer splitting</vt:lpstr>
      <vt:lpstr>Non-integer splitting</vt:lpstr>
      <vt:lpstr>Next-event estimation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Jirka</dc:creator>
  <cp:lastModifiedBy>Jirka</cp:lastModifiedBy>
  <cp:revision>272</cp:revision>
  <cp:lastPrinted>2016-07-23T22:49:15Z</cp:lastPrinted>
  <dcterms:created xsi:type="dcterms:W3CDTF">2016-07-04T20:34:03Z</dcterms:created>
  <dcterms:modified xsi:type="dcterms:W3CDTF">2016-07-24T14:54:38Z</dcterms:modified>
</cp:coreProperties>
</file>