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Roboto"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7EC99D-AA9F-43A3-AE58-D0274C1B85CE}">
  <a:tblStyle styleId="{037EC99D-AA9F-43A3-AE58-D0274C1B85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0" d="100"/>
          <a:sy n="130" d="100"/>
        </p:scale>
        <p:origin x="1074" y="6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Hello everybody!</a:t>
            </a:r>
            <a:endParaRPr/>
          </a:p>
          <a:p>
            <a:pPr marL="0" lvl="0" indent="0">
              <a:spcBef>
                <a:spcPts val="0"/>
              </a:spcBef>
              <a:spcAft>
                <a:spcPts val="0"/>
              </a:spcAft>
              <a:buNone/>
            </a:pPr>
            <a:endParaRPr/>
          </a:p>
          <a:p>
            <a:pPr marL="0" lvl="0" indent="0">
              <a:spcBef>
                <a:spcPts val="0"/>
              </a:spcBef>
              <a:spcAft>
                <a:spcPts val="0"/>
              </a:spcAft>
              <a:buNone/>
            </a:pPr>
            <a:r>
              <a:rPr lang="en"/>
              <a:t>Welcome to our talk “Adaptive Environment Sampling on CPU and GPU”. Today we will share about this project which was jointly developed by </a:t>
            </a:r>
            <a:r>
              <a:rPr lang="en">
                <a:solidFill>
                  <a:schemeClr val="dk1"/>
                </a:solidFill>
              </a:rPr>
              <a:t>V-Ray R&amp;D and</a:t>
            </a:r>
            <a:r>
              <a:rPr lang="en"/>
              <a:t> V-Ray GPU teams.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eb43cbf32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eb43cbf32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However, more experiments reveal critical drawbacks. In the very common case of a very bright spot in the environment map the tiles become very thin and long.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eb43cbf32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eb43cbf32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They can easily degenerate for environment maps with bright day sun for example. We seek robust and well-localized partitioning in the direction space.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eb06c2c3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eb06c2c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Here’s an example of 32 equal tiles.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eb8e55ac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eb8e55ac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In summary, here are the important features of the two strategies, relevant to our approach.</a:t>
            </a:r>
            <a:endParaRPr>
              <a:solidFill>
                <a:schemeClr val="dk1"/>
              </a:solidFill>
            </a:endParaRPr>
          </a:p>
          <a:p>
            <a:pPr marL="0" lvl="0" indent="0">
              <a:spcBef>
                <a:spcPts val="0"/>
              </a:spcBef>
              <a:spcAft>
                <a:spcPts val="0"/>
              </a:spcAft>
              <a:buNone/>
            </a:pPr>
            <a:endParaRPr>
              <a:solidFill>
                <a:schemeClr val="dk1"/>
              </a:solidFill>
            </a:endParaRPr>
          </a:p>
          <a:p>
            <a:pPr marL="0" lvl="0" indent="0">
              <a:spcBef>
                <a:spcPts val="0"/>
              </a:spcBef>
              <a:spcAft>
                <a:spcPts val="0"/>
              </a:spcAft>
              <a:buNone/>
            </a:pPr>
            <a:r>
              <a:rPr lang="en">
                <a:solidFill>
                  <a:schemeClr val="dk1"/>
                </a:solidFill>
              </a:rPr>
              <a:t>While equal-energy partitioning is prone to thin or degenerate tiles over bright environment map regions, the equal tiles are robust and trivial to compute.</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r>
              <a:rPr lang="en">
                <a:solidFill>
                  <a:schemeClr val="dk1"/>
                </a:solidFill>
              </a:rPr>
              <a:t>Important advantage of the equal-tile partitioning is that for any point on the map we can find the corresponding tile in constant time. This is a key to our lightweight sampling. </a:t>
            </a:r>
            <a:br>
              <a:rPr lang="en">
                <a:solidFill>
                  <a:schemeClr val="dk1"/>
                </a:solidFill>
              </a:rPr>
            </a:br>
            <a:r>
              <a:rPr lang="en">
                <a:solidFill>
                  <a:schemeClr val="dk1"/>
                </a:solidFill>
              </a:rPr>
              <a:t>On the other hand, equal-energy tiles would require either a tree traversal or additional memory.</a:t>
            </a:r>
            <a:endParaRPr>
              <a:solidFill>
                <a:schemeClr val="dk1"/>
              </a:solidFill>
            </a:endParaRPr>
          </a:p>
          <a:p>
            <a:pPr marL="0" lvl="0" indent="0" rtl="0">
              <a:spcBef>
                <a:spcPts val="0"/>
              </a:spcBef>
              <a:spcAft>
                <a:spcPts val="0"/>
              </a:spcAft>
              <a:buNone/>
            </a:pPr>
            <a:r>
              <a:rPr lang="en">
                <a:solidFill>
                  <a:schemeClr val="dk1"/>
                </a:solidFill>
              </a:rPr>
              <a:t>Thus, we stick to the the equal-tiles partitioning.</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de88816c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de88816c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Light Grid is a uniform spherical grid centered at the camera. In this diagram the camera is inside a room and there is a window in the right ride.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eb8e55ac6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eb8e55ac6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Note that each scene point belongs to exactly one Light Grid cell.</a:t>
            </a:r>
            <a:endParaRPr/>
          </a:p>
          <a:p>
            <a:pPr marL="0" lvl="0" indent="0" rtl="0">
              <a:spcBef>
                <a:spcPts val="0"/>
              </a:spcBef>
              <a:spcAft>
                <a:spcPts val="0"/>
              </a:spcAft>
              <a:buNone/>
            </a:pPr>
            <a:r>
              <a:rPr lang="en"/>
              <a:t>For instance, the point x can be projected to the camera center to figure out its Light Grid cell c[x].</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eb8e55ac6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eb8e55ac6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Each Light Grid cell holds one floating point weight for each environment map tile which represents the importance of the tile for this cell.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de88816c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de88816c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Now I will explain the learning phase:</a:t>
            </a:r>
            <a:br>
              <a:rPr lang="en"/>
            </a:br>
            <a:br>
              <a:rPr lang="en"/>
            </a:br>
            <a:r>
              <a:rPr lang="en"/>
              <a:t>In this diagram the room is surrounded by the environment map which is partitioned into equal tiles. There is a bright sun in the map, so when we importance sample the map many samples fall there, in tile t3. The problem is that this tile is entirely occluded, so these samples are wasted.</a:t>
            </a:r>
            <a:endParaRPr/>
          </a:p>
          <a:p>
            <a:pPr marL="0" lvl="0" indent="0" rtl="0">
              <a:spcBef>
                <a:spcPts val="0"/>
              </a:spcBef>
              <a:spcAft>
                <a:spcPts val="0"/>
              </a:spcAft>
              <a:buNone/>
            </a:pPr>
            <a:endParaRPr/>
          </a:p>
          <a:p>
            <a:pPr marL="0" lvl="0" indent="0" rtl="0">
              <a:spcBef>
                <a:spcPts val="0"/>
              </a:spcBef>
              <a:spcAft>
                <a:spcPts val="0"/>
              </a:spcAft>
              <a:buNone/>
            </a:pPr>
            <a:r>
              <a:rPr lang="en"/>
              <a:t>In the beginning, all Light Grid cells are initialized with zero.</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eb8e55ac6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eb8e55ac6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Then we start to trace camera paths into the scene, and for each path vertex point we compute the direct illumination.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eb8e55ac6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eb8e55ac6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When we importance sample the environment map, we accumulate information for the visible tiles and we ignore the occluded.</a:t>
            </a:r>
            <a:br>
              <a:rPr lang="en"/>
            </a:br>
            <a:r>
              <a:rPr lang="en"/>
              <a:t>In this example, the weight of the tile t1 for the Light Grid cell c[x] is updated.</a:t>
            </a:r>
            <a:br>
              <a:rPr lang="en"/>
            </a:br>
            <a:br>
              <a:rPr lang="en"/>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eb8e55ac6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eb8e55ac6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Image-based lighting is an important tool in rendering. In production, large HDR images are used to provide detailed illumination for complex scenes. Here’s one of our test scenes lit by three HDRs.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eb8e55ac6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eb8e55ac6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We continue the path and apply the same strategy for each path vertex. For this GI ray we find the intersection y and its corresponding cell c[y].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eb8e55ac6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eb8e55ac6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Then again we importance sample the environment map and update the visible tile weights.</a:t>
            </a:r>
            <a:br>
              <a:rPr lang="en"/>
            </a:br>
            <a:r>
              <a:rPr lang="en"/>
              <a:t>In the end of the learning phase we construct a CDF in each Light Grid cell, based on the tile weights.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eb8e55ac6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eb8e55ac6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Then during the rendering phase, for each shading point in the scene, we find the corresponding Light Grid cell by back projecting it to the camera center. Then we use the precomputed probability distributions in the cells to sample tiles according to their visible intensity.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eb8e55ac6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eb8e55ac6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When a tile is chosen, then we pick a sample inside it according to the environment map intensity.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eb06c2c3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eb06c2c3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These are results for two of our test scenes: the “Office scene” in the first row and the “Living room scene” in the second. </a:t>
            </a:r>
            <a:br>
              <a:rPr lang="en"/>
            </a:br>
            <a:br>
              <a:rPr lang="en"/>
            </a:br>
            <a:r>
              <a:rPr lang="en"/>
              <a:t>In the insets we show both CPU and GPU results - the first two columns and the second two, respectively.</a:t>
            </a:r>
            <a:br>
              <a:rPr lang="en"/>
            </a:br>
            <a:br>
              <a:rPr lang="en"/>
            </a:br>
            <a:r>
              <a:rPr lang="en"/>
              <a:t>First you can observe how our adaptive sampling produces much cleaner images for the same time.</a:t>
            </a:r>
            <a:br>
              <a:rPr lang="en"/>
            </a:br>
            <a:r>
              <a:rPr lang="en"/>
              <a:t>Here the baseline algorithm is BRDF sampling and environment map sampling combined with MIS.</a:t>
            </a:r>
            <a:br>
              <a:rPr lang="en"/>
            </a:br>
            <a:r>
              <a:rPr lang="en"/>
              <a:t>And our approach is BRDF sampling and our adaptive sampling procedure, also combined with MIS.</a:t>
            </a:r>
            <a:br>
              <a:rPr lang="en"/>
            </a:br>
            <a:br>
              <a:rPr lang="en"/>
            </a:br>
            <a:r>
              <a:rPr lang="en"/>
              <a:t>In the red band you can see the effective speedup of our algorithm for the same noise levels for both CPU and GPU.</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eb06c2c3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eb06c2c3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More results: the “Living room scene” lit by three different HDRs. The effective speedups are shown on the right side.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eb06c2c3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eb06c2c3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Two more important experiments. Partially occluded exterior with and without participating medium. You can see that our algorithm improves the rendering substantially. </a:t>
            </a:r>
            <a:br>
              <a:rPr lang="en"/>
            </a:br>
            <a:r>
              <a:rPr lang="en"/>
              <a:t>The right image with the fog showcases the scenario when many distant points map to the same Light Grid cell.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eb06c2c3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eb06c2c3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Now I will share some implementation details:</a:t>
            </a:r>
            <a:br>
              <a:rPr lang="en"/>
            </a:br>
            <a:endParaRPr/>
          </a:p>
          <a:p>
            <a:pPr marL="0" lvl="0" indent="0" rtl="0">
              <a:spcBef>
                <a:spcPts val="0"/>
              </a:spcBef>
              <a:spcAft>
                <a:spcPts val="0"/>
              </a:spcAft>
              <a:buNone/>
            </a:pPr>
            <a:r>
              <a:rPr lang="en"/>
              <a:t>- We integrated our algorithm in two production renderers - one CPU and one GPU.</a:t>
            </a:r>
            <a:endParaRPr/>
          </a:p>
          <a:p>
            <a:pPr marL="0" lvl="0" indent="0">
              <a:spcBef>
                <a:spcPts val="0"/>
              </a:spcBef>
              <a:spcAft>
                <a:spcPts val="0"/>
              </a:spcAft>
              <a:buNone/>
            </a:pPr>
            <a:r>
              <a:rPr lang="en"/>
              <a:t>- We measured between 10 and 700 % speedup on user scenes.</a:t>
            </a:r>
            <a:br>
              <a:rPr lang="en"/>
            </a:br>
            <a:r>
              <a:rPr lang="en"/>
              <a:t>- Our algorithm consumes 10MB of memory, regardless of scene complexity</a:t>
            </a:r>
            <a:br>
              <a:rPr lang="en"/>
            </a:br>
            <a:r>
              <a:rPr lang="en"/>
              <a:t>	- Our default rendering pipeline starts with an irradiance caching solution which traces 1 million camera paths by default. We reuse this computation to accumulate the visibility information in the Light Grid.</a:t>
            </a:r>
            <a:br>
              <a:rPr lang="en"/>
            </a:br>
            <a:r>
              <a:rPr lang="en"/>
              <a:t>	- The learning phase usually takes about 1% of the total rendering time.</a:t>
            </a:r>
            <a:br>
              <a:rPr lang="en"/>
            </a:br>
            <a:r>
              <a:rPr lang="en"/>
              <a:t>	- Learning is computed efficiently in parallel using fetch-and-add instructions</a:t>
            </a:r>
            <a:br>
              <a:rPr lang="en"/>
            </a:br>
            <a:r>
              <a:rPr lang="en"/>
              <a:t>- Our algorithm requires a procedure to importance sample the whole environment map during learning and the individual tiles during rendering. For this purpose we use SAT.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eb06c2c3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eb06c2c3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Summed-area Table of the environment map is a 2D cumulative distribution function. </a:t>
            </a:r>
            <a:endParaRPr/>
          </a:p>
          <a:p>
            <a:pPr marL="0" lvl="0" indent="0">
              <a:spcBef>
                <a:spcPts val="0"/>
              </a:spcBef>
              <a:spcAft>
                <a:spcPts val="0"/>
              </a:spcAft>
              <a:buNone/>
            </a:pPr>
            <a:r>
              <a:rPr lang="en"/>
              <a:t>Each element is the sum of all previous elements in both directions.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eb8e55ac6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eb8e55ac6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Every subregion of the SAT is monotonic, so bounds for binary search can be computed. In this way SAT can be used to importance sample arbitrary subregion of the map.</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de88816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de88816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Unfortunately, in heavily occluded scenes, like interiors, IBL is a major source of noise.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eb8e55ac6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eb8e55ac6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Here’s one example of a very large HDR image.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eb8e55ac6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eb8e55ac6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Large SAT are notorious for being prone to numerical error.</a:t>
            </a:r>
            <a:br>
              <a:rPr lang="en"/>
            </a:br>
            <a:r>
              <a:rPr lang="en"/>
              <a:t>In this example, we see sampling reconstruction using 32-bit float-valued SAT.</a:t>
            </a:r>
            <a:br>
              <a:rPr lang="en"/>
            </a:br>
            <a:r>
              <a:rPr lang="en"/>
              <a:t>Moving to the bottom right end, the error accumulates and the quality of the sampling deteriorates, because of the increasing SAT values. This is best seen at the light sources.</a:t>
            </a:r>
            <a:br>
              <a:rPr lang="en"/>
            </a:br>
            <a:br>
              <a:rPr lang="en"/>
            </a:br>
            <a:r>
              <a:rPr lang="en"/>
              <a:t>One way to solve this problem is to use double precision, but this means twice more memory and twice slower queries.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eb8e55ac6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eb8e55ac6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We take different approach. We build the table in double precision and then remap it to 32-bit unsigned integer. In this way the error is uniformly distributed and the sampling looks visually much better.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eb06c2c3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3eb06c2c3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measured the MSE for sampling reconstruction of four large HDRs.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fa340b23a_1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fa340b23a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You can see that our Integer-valued SAT improves the error with 3 to 4 orders of magnitude, compared to the float-valued SAT!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eb8e55ac6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eb8e55ac6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Thank you for your attention and I’m ready to take questions!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eb8e55ac6_1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eb8e55ac6_1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Traditionally, this problem has been solved by the introduction of portals. Portals are rectangular regions which artists are expected to manually place in their scenes around the windows to guide the shadow rays during rendering. </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We used a portal based solution for years and recently efficient portals-based solutions have been developed.</a:t>
            </a: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Clr>
                <a:schemeClr val="dk1"/>
              </a:buClr>
              <a:buSzPts val="1100"/>
              <a:buFont typeface="Arial"/>
              <a:buNone/>
            </a:pPr>
            <a:r>
              <a:rPr lang="en">
                <a:solidFill>
                  <a:schemeClr val="dk1"/>
                </a:solidFill>
              </a:rPr>
              <a:t>This approach brings undesirable disadvantages. Artists need to perform some tedious additional work, which can be slow and tricky depending on the scene. They must learn how to use portals in order to obtain optimal results. Manual work is always prone to mistakes and badly placed portals can even slow the rendering down. For instance, artists may have different ideas how to cover circular opening with rectangular regions. For the reasons mentioned above we seek a solution that doesn’t rely on portals.</a:t>
            </a:r>
            <a:endParaRPr>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00ac2793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00ac2793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Generally, existing solutions have some of the following disadvantages:</a:t>
            </a:r>
            <a:endParaRPr/>
          </a:p>
          <a:p>
            <a:pPr marL="0" lvl="0" indent="0" rtl="0">
              <a:spcBef>
                <a:spcPts val="0"/>
              </a:spcBef>
              <a:spcAft>
                <a:spcPts val="0"/>
              </a:spcAft>
              <a:buNone/>
            </a:pPr>
            <a:endParaRPr/>
          </a:p>
          <a:p>
            <a:pPr marL="0" lvl="0" indent="0" rtl="0">
              <a:spcBef>
                <a:spcPts val="0"/>
              </a:spcBef>
              <a:spcAft>
                <a:spcPts val="0"/>
              </a:spcAft>
              <a:buNone/>
            </a:pPr>
            <a:r>
              <a:rPr lang="en"/>
              <a:t>- they either rely on portals</a:t>
            </a:r>
            <a:endParaRPr/>
          </a:p>
          <a:p>
            <a:pPr marL="0" lvl="0" indent="0" rtl="0">
              <a:spcBef>
                <a:spcPts val="0"/>
              </a:spcBef>
              <a:spcAft>
                <a:spcPts val="0"/>
              </a:spcAft>
              <a:buNone/>
            </a:pPr>
            <a:r>
              <a:rPr lang="en"/>
              <a:t>- could require high memory consumption</a:t>
            </a:r>
            <a:endParaRPr/>
          </a:p>
          <a:p>
            <a:pPr marL="0" lvl="0" indent="0" rtl="0">
              <a:spcBef>
                <a:spcPts val="0"/>
              </a:spcBef>
              <a:spcAft>
                <a:spcPts val="0"/>
              </a:spcAft>
              <a:buNone/>
            </a:pPr>
            <a:r>
              <a:rPr lang="en"/>
              <a:t>- or need expensive computations</a:t>
            </a:r>
            <a:endParaRPr/>
          </a:p>
          <a:p>
            <a:pPr marL="0" lvl="0" indent="0" rtl="0">
              <a:spcBef>
                <a:spcPts val="0"/>
              </a:spcBef>
              <a:spcAft>
                <a:spcPts val="0"/>
              </a:spcAft>
              <a:buNone/>
            </a:pPr>
            <a:r>
              <a:rPr lang="en"/>
              <a:t>- or use complex data structures</a:t>
            </a:r>
            <a:endParaRPr/>
          </a:p>
          <a:p>
            <a:pPr marL="0" lvl="0" indent="0" rtl="0">
              <a:spcBef>
                <a:spcPts val="0"/>
              </a:spcBef>
              <a:spcAft>
                <a:spcPts val="0"/>
              </a:spcAft>
              <a:buNone/>
            </a:pPr>
            <a:endParaRPr/>
          </a:p>
          <a:p>
            <a:pPr marL="0" lvl="0" indent="0" rtl="0">
              <a:spcBef>
                <a:spcPts val="0"/>
              </a:spcBef>
              <a:spcAft>
                <a:spcPts val="0"/>
              </a:spcAft>
              <a:buNone/>
            </a:pPr>
            <a:r>
              <a:rPr lang="en"/>
              <a:t>Thus their practicality is limited, especially for GPU rendering of complex production scenes.</a:t>
            </a:r>
            <a:br>
              <a:rPr lang="en"/>
            </a:br>
            <a:br>
              <a:rPr lang="en"/>
            </a:br>
            <a:r>
              <a:rPr lang="en"/>
              <a:t>For instance, we prefer grid-based data structures instead of tree-based. Tree traversal results in higher code divergence which decreases the utilization of the GPU SIMD architecture.</a:t>
            </a:r>
            <a:br>
              <a:rPr lang="en"/>
            </a:br>
            <a:br>
              <a:rPr lang="en"/>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de88816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de88816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During the development of our algorithm we set up guidelines that motivated our engineering decisions.</a:t>
            </a:r>
            <a:endParaRPr/>
          </a:p>
          <a:p>
            <a:pPr marL="0" lvl="0" indent="0" rtl="0">
              <a:spcBef>
                <a:spcPts val="0"/>
              </a:spcBef>
              <a:spcAft>
                <a:spcPts val="0"/>
              </a:spcAft>
              <a:buNone/>
            </a:pPr>
            <a:endParaRPr/>
          </a:p>
          <a:p>
            <a:pPr marL="457200" lvl="0" indent="-298450" rtl="0">
              <a:spcBef>
                <a:spcPts val="0"/>
              </a:spcBef>
              <a:spcAft>
                <a:spcPts val="0"/>
              </a:spcAft>
              <a:buSzPts val="1100"/>
              <a:buChar char="-"/>
            </a:pPr>
            <a:r>
              <a:rPr lang="en"/>
              <a:t>First we need a solution that can handle arbitrarily complex production scenes</a:t>
            </a:r>
            <a:endParaRPr/>
          </a:p>
          <a:p>
            <a:pPr marL="457200" lvl="0" indent="-298450" rtl="0">
              <a:spcBef>
                <a:spcPts val="0"/>
              </a:spcBef>
              <a:spcAft>
                <a:spcPts val="0"/>
              </a:spcAft>
              <a:buSzPts val="1100"/>
              <a:buChar char="-"/>
            </a:pPr>
            <a:r>
              <a:rPr lang="en"/>
              <a:t>We want a unified approach which will improve both our CPU and our GPU render engines</a:t>
            </a:r>
            <a:endParaRPr/>
          </a:p>
          <a:p>
            <a:pPr marL="457200" lvl="0" indent="-298450" rtl="0">
              <a:spcBef>
                <a:spcPts val="0"/>
              </a:spcBef>
              <a:spcAft>
                <a:spcPts val="0"/>
              </a:spcAft>
              <a:buSzPts val="1100"/>
              <a:buChar char="-"/>
            </a:pPr>
            <a:r>
              <a:rPr lang="en"/>
              <a:t>Accounts for visibility to improve partially or heavily occluded scenes, but </a:t>
            </a:r>
            <a:r>
              <a:rPr lang="en">
                <a:solidFill>
                  <a:schemeClr val="dk1"/>
                </a:solidFill>
              </a:rPr>
              <a:t>also benefits or at least does not slow down unoccluded scenes.</a:t>
            </a:r>
            <a:endParaRPr/>
          </a:p>
          <a:p>
            <a:pPr marL="457200" lvl="0" indent="-298450" rtl="0">
              <a:spcBef>
                <a:spcPts val="0"/>
              </a:spcBef>
              <a:spcAft>
                <a:spcPts val="0"/>
              </a:spcAft>
              <a:buSzPts val="1100"/>
              <a:buChar char="-"/>
            </a:pPr>
            <a:r>
              <a:rPr lang="en">
                <a:solidFill>
                  <a:schemeClr val="dk1"/>
                </a:solidFill>
              </a:rPr>
              <a:t>We achieve this goal using a lightweight sampling procedure, which requires no tree traversals. Note that an approach that improves occluded scenes, but slows down other scenes imposes the requirement that the users must know when to switch on/off this solution. </a:t>
            </a:r>
            <a:endParaRPr/>
          </a:p>
          <a:p>
            <a:pPr marL="457200" lvl="0" indent="-298450" rtl="0">
              <a:spcBef>
                <a:spcPts val="0"/>
              </a:spcBef>
              <a:spcAft>
                <a:spcPts val="0"/>
              </a:spcAft>
              <a:buSzPts val="1100"/>
              <a:buChar char="-"/>
            </a:pPr>
            <a:r>
              <a:rPr lang="en"/>
              <a:t>Requires no portals or any other manual scene-specific adjustments. Have few or none control parameters.</a:t>
            </a:r>
            <a:endParaRPr/>
          </a:p>
          <a:p>
            <a:pPr marL="457200" lvl="0" indent="-298450" rtl="0">
              <a:spcBef>
                <a:spcPts val="0"/>
              </a:spcBef>
              <a:spcAft>
                <a:spcPts val="0"/>
              </a:spcAft>
              <a:buSzPts val="1100"/>
              <a:buChar char="-"/>
            </a:pPr>
            <a:r>
              <a:rPr lang="en"/>
              <a:t>Has modest memory requirements. This is especially important for very heavy scenes on the GPU.</a:t>
            </a:r>
            <a:endParaRPr/>
          </a:p>
          <a:p>
            <a:pPr marL="457200" lvl="0" indent="-298450" rtl="0">
              <a:spcBef>
                <a:spcPts val="0"/>
              </a:spcBef>
              <a:spcAft>
                <a:spcPts val="0"/>
              </a:spcAft>
              <a:buSzPts val="1100"/>
              <a:buChar char="-"/>
            </a:pPr>
            <a:r>
              <a:rPr lang="en"/>
              <a:t>Lastly, algorithms that are simple to implement, integrate, debug and modify are always preferable, especially in our production context.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e9b4bb3f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e9b4bb3f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During the development process we discussed and experimented with different ideas and reached a RELATIVELY SIMPLE solution which follows the desired guidelines and works well for us.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eb43cbf3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eb43cbf3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dk1"/>
                </a:solidFill>
              </a:rPr>
              <a:t>To the right are two of our test scenes. They are chosen for their heavy occlusion.</a:t>
            </a:r>
            <a:br>
              <a:rPr lang="en"/>
            </a:br>
            <a:br>
              <a:rPr lang="en"/>
            </a:br>
            <a:r>
              <a:rPr lang="en"/>
              <a:t>The basic idea of our adaptive sampling algorithm is to figure out which parts of the environment are important to which parts of the scene.</a:t>
            </a:r>
            <a:br>
              <a:rPr lang="en"/>
            </a:br>
            <a:br>
              <a:rPr lang="en"/>
            </a:br>
            <a:r>
              <a:rPr lang="en"/>
              <a:t>Thus we first partition the environment map into tiles. </a:t>
            </a:r>
            <a:endParaRPr/>
          </a:p>
          <a:p>
            <a:pPr marL="0" lvl="0" indent="0" rtl="0">
              <a:spcBef>
                <a:spcPts val="0"/>
              </a:spcBef>
              <a:spcAft>
                <a:spcPts val="0"/>
              </a:spcAft>
              <a:buNone/>
            </a:pPr>
            <a:endParaRPr/>
          </a:p>
          <a:p>
            <a:pPr marL="0" lvl="0" indent="0" rtl="0">
              <a:spcBef>
                <a:spcPts val="0"/>
              </a:spcBef>
              <a:spcAft>
                <a:spcPts val="0"/>
              </a:spcAft>
              <a:buNone/>
            </a:pPr>
            <a:r>
              <a:rPr lang="en"/>
              <a:t>We use a data structure that we call “The Light Grid” to cache visibility information in the camera space.</a:t>
            </a:r>
            <a:br>
              <a:rPr lang="en"/>
            </a:br>
            <a:r>
              <a:rPr lang="en"/>
              <a:t>We take two-phase approach: during a brief learning phase we accumulate the importance of environment map tiles to different parts of the scene in the Light Grid. </a:t>
            </a:r>
            <a:br>
              <a:rPr lang="en"/>
            </a:br>
            <a:r>
              <a:rPr lang="en"/>
              <a:t>Then we use this cache during the rendering phase to guide the shadow rays.</a:t>
            </a:r>
            <a:endParaRPr/>
          </a:p>
          <a:p>
            <a:pPr marL="0" lvl="0" indent="0" rtl="0">
              <a:spcBef>
                <a:spcPts val="0"/>
              </a:spcBef>
              <a:spcAft>
                <a:spcPts val="0"/>
              </a:spcAft>
              <a:buNone/>
            </a:pPr>
            <a:endParaRPr/>
          </a:p>
          <a:p>
            <a:pPr marL="0" lvl="0" indent="0" rtl="0">
              <a:spcBef>
                <a:spcPts val="0"/>
              </a:spcBef>
              <a:spcAft>
                <a:spcPts val="0"/>
              </a:spcAft>
              <a:buNone/>
            </a:pPr>
            <a:r>
              <a:rPr lang="en"/>
              <a:t>Now let’s get into the details:</a:t>
            </a:r>
            <a:endParaRPr/>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eb06c2c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eb06c2c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First we talk about partitioning. We experimented with two natural partitioning strategies: equal-energy and equal-sized tiles.</a:t>
            </a:r>
            <a:endParaRPr/>
          </a:p>
          <a:p>
            <a:pPr marL="0" lvl="0" indent="0" rtl="0">
              <a:spcBef>
                <a:spcPts val="0"/>
              </a:spcBef>
              <a:spcAft>
                <a:spcPts val="0"/>
              </a:spcAft>
              <a:buNone/>
            </a:pPr>
            <a:endParaRPr/>
          </a:p>
          <a:p>
            <a:pPr marL="0" lvl="0" indent="0">
              <a:spcBef>
                <a:spcPts val="0"/>
              </a:spcBef>
              <a:spcAft>
                <a:spcPts val="0"/>
              </a:spcAft>
              <a:buNone/>
            </a:pPr>
            <a:r>
              <a:rPr lang="en"/>
              <a:t>Equal-energy tiles seemed a promising choice, because more small tiles are placed in the important high energy regions. Here’s an example.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81000" algn="ctr">
              <a:spcBef>
                <a:spcPts val="0"/>
              </a:spcBef>
              <a:spcAft>
                <a:spcPts val="0"/>
              </a:spcAft>
              <a:buSzPts val="2400"/>
              <a:buChar char="●"/>
              <a:defRPr/>
            </a:lvl1pPr>
            <a:lvl2pPr marL="914400" lvl="1" indent="-355600" algn="ctr">
              <a:spcBef>
                <a:spcPts val="1600"/>
              </a:spcBef>
              <a:spcAft>
                <a:spcPts val="0"/>
              </a:spcAft>
              <a:buSzPts val="20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81000">
              <a:spcBef>
                <a:spcPts val="0"/>
              </a:spcBef>
              <a:spcAft>
                <a:spcPts val="0"/>
              </a:spcAft>
              <a:buSzPts val="2400"/>
              <a:buChar char="●"/>
              <a:defRPr/>
            </a:lvl1pPr>
            <a:lvl2pPr marL="914400" lvl="1" indent="-355600">
              <a:spcBef>
                <a:spcPts val="1600"/>
              </a:spcBef>
              <a:spcAft>
                <a:spcPts val="0"/>
              </a:spcAft>
              <a:buSzPts val="20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rgbClr val="F7BB3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81000">
              <a:spcBef>
                <a:spcPts val="0"/>
              </a:spcBef>
              <a:spcAft>
                <a:spcPts val="0"/>
              </a:spcAft>
              <a:buClr>
                <a:srgbClr val="051F3B"/>
              </a:buClr>
              <a:buSzPts val="2400"/>
              <a:buChar char="●"/>
              <a:defRPr>
                <a:solidFill>
                  <a:srgbClr val="051F3B"/>
                </a:solidFill>
              </a:defRPr>
            </a:lvl1pPr>
            <a:lvl2pPr marL="914400" lvl="1" indent="-355600">
              <a:spcBef>
                <a:spcPts val="1600"/>
              </a:spcBef>
              <a:spcAft>
                <a:spcPts val="0"/>
              </a:spcAft>
              <a:buClr>
                <a:srgbClr val="051F3B"/>
              </a:buClr>
              <a:buSzPts val="2000"/>
              <a:buChar char="○"/>
              <a:defRPr>
                <a:solidFill>
                  <a:srgbClr val="051F3B"/>
                </a:solidFill>
              </a:defRPr>
            </a:lvl2pPr>
            <a:lvl3pPr marL="1371600" lvl="2" indent="-317500">
              <a:spcBef>
                <a:spcPts val="1600"/>
              </a:spcBef>
              <a:spcAft>
                <a:spcPts val="0"/>
              </a:spcAft>
              <a:buClr>
                <a:srgbClr val="051F3B"/>
              </a:buClr>
              <a:buSzPts val="1400"/>
              <a:buChar char="■"/>
              <a:defRPr>
                <a:solidFill>
                  <a:srgbClr val="051F3B"/>
                </a:solidFill>
              </a:defRPr>
            </a:lvl3pPr>
            <a:lvl4pPr marL="1828800" lvl="3" indent="-317500">
              <a:spcBef>
                <a:spcPts val="1600"/>
              </a:spcBef>
              <a:spcAft>
                <a:spcPts val="0"/>
              </a:spcAft>
              <a:buClr>
                <a:srgbClr val="051F3B"/>
              </a:buClr>
              <a:buSzPts val="1400"/>
              <a:buChar char="●"/>
              <a:defRPr>
                <a:solidFill>
                  <a:srgbClr val="051F3B"/>
                </a:solidFill>
              </a:defRPr>
            </a:lvl4pPr>
            <a:lvl5pPr marL="2286000" lvl="4" indent="-317500">
              <a:spcBef>
                <a:spcPts val="1600"/>
              </a:spcBef>
              <a:spcAft>
                <a:spcPts val="0"/>
              </a:spcAft>
              <a:buClr>
                <a:srgbClr val="051F3B"/>
              </a:buClr>
              <a:buSzPts val="1400"/>
              <a:buChar char="○"/>
              <a:defRPr>
                <a:solidFill>
                  <a:srgbClr val="051F3B"/>
                </a:solidFill>
              </a:defRPr>
            </a:lvl5pPr>
            <a:lvl6pPr marL="2743200" lvl="5" indent="-317500">
              <a:spcBef>
                <a:spcPts val="1600"/>
              </a:spcBef>
              <a:spcAft>
                <a:spcPts val="0"/>
              </a:spcAft>
              <a:buClr>
                <a:srgbClr val="051F3B"/>
              </a:buClr>
              <a:buSzPts val="1400"/>
              <a:buChar char="■"/>
              <a:defRPr>
                <a:solidFill>
                  <a:srgbClr val="051F3B"/>
                </a:solidFill>
              </a:defRPr>
            </a:lvl6pPr>
            <a:lvl7pPr marL="3200400" lvl="6" indent="-317500">
              <a:spcBef>
                <a:spcPts val="1600"/>
              </a:spcBef>
              <a:spcAft>
                <a:spcPts val="0"/>
              </a:spcAft>
              <a:buClr>
                <a:srgbClr val="051F3B"/>
              </a:buClr>
              <a:buSzPts val="1400"/>
              <a:buChar char="●"/>
              <a:defRPr>
                <a:solidFill>
                  <a:srgbClr val="051F3B"/>
                </a:solidFill>
              </a:defRPr>
            </a:lvl7pPr>
            <a:lvl8pPr marL="3657600" lvl="7" indent="-317500">
              <a:spcBef>
                <a:spcPts val="1600"/>
              </a:spcBef>
              <a:spcAft>
                <a:spcPts val="0"/>
              </a:spcAft>
              <a:buClr>
                <a:srgbClr val="051F3B"/>
              </a:buClr>
              <a:buSzPts val="1400"/>
              <a:buChar char="○"/>
              <a:defRPr>
                <a:solidFill>
                  <a:srgbClr val="051F3B"/>
                </a:solidFill>
              </a:defRPr>
            </a:lvl8pPr>
            <a:lvl9pPr marL="4114800" lvl="8" indent="-317500">
              <a:spcBef>
                <a:spcPts val="1600"/>
              </a:spcBef>
              <a:spcAft>
                <a:spcPts val="1600"/>
              </a:spcAft>
              <a:buClr>
                <a:srgbClr val="051F3B"/>
              </a:buClr>
              <a:buSzPts val="1400"/>
              <a:buChar char="■"/>
              <a:defRPr>
                <a:solidFill>
                  <a:srgbClr val="051F3B"/>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51F3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800"/>
              <a:buFont typeface="Roboto"/>
              <a:buNone/>
              <a:defRPr sz="2800">
                <a:solidFill>
                  <a:srgbClr val="FFFFFF"/>
                </a:solidFill>
                <a:latin typeface="Roboto"/>
                <a:ea typeface="Roboto"/>
                <a:cs typeface="Roboto"/>
                <a:sym typeface="Roboto"/>
              </a:defRPr>
            </a:lvl1pPr>
            <a:lvl2pPr lvl="1">
              <a:spcBef>
                <a:spcPts val="0"/>
              </a:spcBef>
              <a:spcAft>
                <a:spcPts val="0"/>
              </a:spcAft>
              <a:buClr>
                <a:srgbClr val="FFFFFF"/>
              </a:buClr>
              <a:buSzPts val="2800"/>
              <a:buFont typeface="Roboto"/>
              <a:buNone/>
              <a:defRPr sz="2800">
                <a:solidFill>
                  <a:srgbClr val="FFFFFF"/>
                </a:solidFill>
                <a:latin typeface="Roboto"/>
                <a:ea typeface="Roboto"/>
                <a:cs typeface="Roboto"/>
                <a:sym typeface="Roboto"/>
              </a:defRPr>
            </a:lvl2pPr>
            <a:lvl3pPr lvl="2">
              <a:spcBef>
                <a:spcPts val="0"/>
              </a:spcBef>
              <a:spcAft>
                <a:spcPts val="0"/>
              </a:spcAft>
              <a:buClr>
                <a:srgbClr val="FFFFFF"/>
              </a:buClr>
              <a:buSzPts val="2800"/>
              <a:buFont typeface="Roboto"/>
              <a:buNone/>
              <a:defRPr sz="2800">
                <a:solidFill>
                  <a:srgbClr val="FFFFFF"/>
                </a:solidFill>
                <a:latin typeface="Roboto"/>
                <a:ea typeface="Roboto"/>
                <a:cs typeface="Roboto"/>
                <a:sym typeface="Roboto"/>
              </a:defRPr>
            </a:lvl3pPr>
            <a:lvl4pPr lvl="3">
              <a:spcBef>
                <a:spcPts val="0"/>
              </a:spcBef>
              <a:spcAft>
                <a:spcPts val="0"/>
              </a:spcAft>
              <a:buClr>
                <a:srgbClr val="FFFFFF"/>
              </a:buClr>
              <a:buSzPts val="2800"/>
              <a:buFont typeface="Roboto"/>
              <a:buNone/>
              <a:defRPr sz="2800">
                <a:solidFill>
                  <a:srgbClr val="FFFFFF"/>
                </a:solidFill>
                <a:latin typeface="Roboto"/>
                <a:ea typeface="Roboto"/>
                <a:cs typeface="Roboto"/>
                <a:sym typeface="Roboto"/>
              </a:defRPr>
            </a:lvl4pPr>
            <a:lvl5pPr lvl="4">
              <a:spcBef>
                <a:spcPts val="0"/>
              </a:spcBef>
              <a:spcAft>
                <a:spcPts val="0"/>
              </a:spcAft>
              <a:buClr>
                <a:srgbClr val="FFFFFF"/>
              </a:buClr>
              <a:buSzPts val="2800"/>
              <a:buFont typeface="Roboto"/>
              <a:buNone/>
              <a:defRPr sz="2800">
                <a:solidFill>
                  <a:srgbClr val="FFFFFF"/>
                </a:solidFill>
                <a:latin typeface="Roboto"/>
                <a:ea typeface="Roboto"/>
                <a:cs typeface="Roboto"/>
                <a:sym typeface="Roboto"/>
              </a:defRPr>
            </a:lvl5pPr>
            <a:lvl6pPr lvl="5">
              <a:spcBef>
                <a:spcPts val="0"/>
              </a:spcBef>
              <a:spcAft>
                <a:spcPts val="0"/>
              </a:spcAft>
              <a:buClr>
                <a:srgbClr val="FFFFFF"/>
              </a:buClr>
              <a:buSzPts val="2800"/>
              <a:buFont typeface="Roboto"/>
              <a:buNone/>
              <a:defRPr sz="2800">
                <a:solidFill>
                  <a:srgbClr val="FFFFFF"/>
                </a:solidFill>
                <a:latin typeface="Roboto"/>
                <a:ea typeface="Roboto"/>
                <a:cs typeface="Roboto"/>
                <a:sym typeface="Roboto"/>
              </a:defRPr>
            </a:lvl6pPr>
            <a:lvl7pPr lvl="6">
              <a:spcBef>
                <a:spcPts val="0"/>
              </a:spcBef>
              <a:spcAft>
                <a:spcPts val="0"/>
              </a:spcAft>
              <a:buClr>
                <a:srgbClr val="FFFFFF"/>
              </a:buClr>
              <a:buSzPts val="2800"/>
              <a:buFont typeface="Roboto"/>
              <a:buNone/>
              <a:defRPr sz="2800">
                <a:solidFill>
                  <a:srgbClr val="FFFFFF"/>
                </a:solidFill>
                <a:latin typeface="Roboto"/>
                <a:ea typeface="Roboto"/>
                <a:cs typeface="Roboto"/>
                <a:sym typeface="Roboto"/>
              </a:defRPr>
            </a:lvl7pPr>
            <a:lvl8pPr lvl="7">
              <a:spcBef>
                <a:spcPts val="0"/>
              </a:spcBef>
              <a:spcAft>
                <a:spcPts val="0"/>
              </a:spcAft>
              <a:buClr>
                <a:srgbClr val="FFFFFF"/>
              </a:buClr>
              <a:buSzPts val="2800"/>
              <a:buFont typeface="Roboto"/>
              <a:buNone/>
              <a:defRPr sz="2800">
                <a:solidFill>
                  <a:srgbClr val="FFFFFF"/>
                </a:solidFill>
                <a:latin typeface="Roboto"/>
                <a:ea typeface="Roboto"/>
                <a:cs typeface="Roboto"/>
                <a:sym typeface="Roboto"/>
              </a:defRPr>
            </a:lvl8pPr>
            <a:lvl9pPr lvl="8">
              <a:spcBef>
                <a:spcPts val="0"/>
              </a:spcBef>
              <a:spcAft>
                <a:spcPts val="0"/>
              </a:spcAft>
              <a:buClr>
                <a:srgbClr val="FFFFFF"/>
              </a:buClr>
              <a:buSzPts val="2800"/>
              <a:buFont typeface="Roboto"/>
              <a:buNone/>
              <a:defRPr sz="2800">
                <a:solidFill>
                  <a:srgbClr val="FFFFFF"/>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81000">
              <a:lnSpc>
                <a:spcPct val="115000"/>
              </a:lnSpc>
              <a:spcBef>
                <a:spcPts val="0"/>
              </a:spcBef>
              <a:spcAft>
                <a:spcPts val="0"/>
              </a:spcAft>
              <a:buClr>
                <a:srgbClr val="F7BB30"/>
              </a:buClr>
              <a:buSzPts val="2400"/>
              <a:buFont typeface="Roboto"/>
              <a:buChar char="●"/>
              <a:defRPr sz="2400">
                <a:solidFill>
                  <a:srgbClr val="FFFFFF"/>
                </a:solidFill>
                <a:latin typeface="Roboto"/>
                <a:ea typeface="Roboto"/>
                <a:cs typeface="Roboto"/>
                <a:sym typeface="Roboto"/>
              </a:defRPr>
            </a:lvl1pPr>
            <a:lvl2pPr marL="914400" lvl="1" indent="-355600">
              <a:lnSpc>
                <a:spcPct val="115000"/>
              </a:lnSpc>
              <a:spcBef>
                <a:spcPts val="1600"/>
              </a:spcBef>
              <a:spcAft>
                <a:spcPts val="0"/>
              </a:spcAft>
              <a:buClr>
                <a:srgbClr val="F7BB30"/>
              </a:buClr>
              <a:buSzPts val="2000"/>
              <a:buFont typeface="Roboto"/>
              <a:buChar char="○"/>
              <a:defRPr sz="2000">
                <a:solidFill>
                  <a:srgbClr val="FFFFFF"/>
                </a:solidFill>
                <a:latin typeface="Roboto"/>
                <a:ea typeface="Roboto"/>
                <a:cs typeface="Roboto"/>
                <a:sym typeface="Roboto"/>
              </a:defRPr>
            </a:lvl2pPr>
            <a:lvl3pPr marL="1371600" lvl="2" indent="-317500">
              <a:lnSpc>
                <a:spcPct val="115000"/>
              </a:lnSpc>
              <a:spcBef>
                <a:spcPts val="1600"/>
              </a:spcBef>
              <a:spcAft>
                <a:spcPts val="0"/>
              </a:spcAft>
              <a:buClr>
                <a:srgbClr val="F7BB30"/>
              </a:buClr>
              <a:buSzPts val="1400"/>
              <a:buFont typeface="Roboto"/>
              <a:buChar char="■"/>
              <a:defRPr>
                <a:solidFill>
                  <a:srgbClr val="FFFFFF"/>
                </a:solidFill>
                <a:latin typeface="Roboto"/>
                <a:ea typeface="Roboto"/>
                <a:cs typeface="Roboto"/>
                <a:sym typeface="Roboto"/>
              </a:defRPr>
            </a:lvl3pPr>
            <a:lvl4pPr marL="1828800" lvl="3" indent="-317500">
              <a:lnSpc>
                <a:spcPct val="115000"/>
              </a:lnSpc>
              <a:spcBef>
                <a:spcPts val="1600"/>
              </a:spcBef>
              <a:spcAft>
                <a:spcPts val="0"/>
              </a:spcAft>
              <a:buClr>
                <a:srgbClr val="F7BB30"/>
              </a:buClr>
              <a:buSzPts val="1400"/>
              <a:buFont typeface="Roboto"/>
              <a:buChar char="●"/>
              <a:defRPr>
                <a:solidFill>
                  <a:srgbClr val="FFFFFF"/>
                </a:solidFill>
                <a:latin typeface="Roboto"/>
                <a:ea typeface="Roboto"/>
                <a:cs typeface="Roboto"/>
                <a:sym typeface="Roboto"/>
              </a:defRPr>
            </a:lvl4pPr>
            <a:lvl5pPr marL="2286000" lvl="4"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5pPr>
            <a:lvl6pPr marL="2743200" lvl="5"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6pPr>
            <a:lvl7pPr marL="3200400" lvl="6"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7pPr>
            <a:lvl8pPr marL="3657600" lvl="7"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8pPr>
            <a:lvl9pPr marL="4114800" lvl="8" indent="-317500">
              <a:lnSpc>
                <a:spcPct val="115000"/>
              </a:lnSpc>
              <a:spcBef>
                <a:spcPts val="1600"/>
              </a:spcBef>
              <a:spcAft>
                <a:spcPts val="1600"/>
              </a:spcAft>
              <a:buClr>
                <a:srgbClr val="FFFFFF"/>
              </a:buClr>
              <a:buSzPts val="1400"/>
              <a:buFont typeface="Roboto"/>
              <a:buChar char="■"/>
              <a:defRPr>
                <a:solidFill>
                  <a:srgbClr val="FFFFFF"/>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FFFFFF"/>
                </a:solidFill>
                <a:latin typeface="Roboto"/>
                <a:ea typeface="Roboto"/>
                <a:cs typeface="Roboto"/>
                <a:sym typeface="Roboto"/>
              </a:defRPr>
            </a:lvl1pPr>
            <a:lvl2pPr lvl="1" algn="r">
              <a:buNone/>
              <a:defRPr sz="1000">
                <a:solidFill>
                  <a:srgbClr val="FFFFFF"/>
                </a:solidFill>
                <a:latin typeface="Roboto"/>
                <a:ea typeface="Roboto"/>
                <a:cs typeface="Roboto"/>
                <a:sym typeface="Roboto"/>
              </a:defRPr>
            </a:lvl2pPr>
            <a:lvl3pPr lvl="2" algn="r">
              <a:buNone/>
              <a:defRPr sz="1000">
                <a:solidFill>
                  <a:srgbClr val="FFFFFF"/>
                </a:solidFill>
                <a:latin typeface="Roboto"/>
                <a:ea typeface="Roboto"/>
                <a:cs typeface="Roboto"/>
                <a:sym typeface="Roboto"/>
              </a:defRPr>
            </a:lvl3pPr>
            <a:lvl4pPr lvl="3" algn="r">
              <a:buNone/>
              <a:defRPr sz="1000">
                <a:solidFill>
                  <a:srgbClr val="FFFFFF"/>
                </a:solidFill>
                <a:latin typeface="Roboto"/>
                <a:ea typeface="Roboto"/>
                <a:cs typeface="Roboto"/>
                <a:sym typeface="Roboto"/>
              </a:defRPr>
            </a:lvl4pPr>
            <a:lvl5pPr lvl="4" algn="r">
              <a:buNone/>
              <a:defRPr sz="1000">
                <a:solidFill>
                  <a:srgbClr val="FFFFFF"/>
                </a:solidFill>
                <a:latin typeface="Roboto"/>
                <a:ea typeface="Roboto"/>
                <a:cs typeface="Roboto"/>
                <a:sym typeface="Roboto"/>
              </a:defRPr>
            </a:lvl5pPr>
            <a:lvl6pPr lvl="5" algn="r">
              <a:buNone/>
              <a:defRPr sz="1000">
                <a:solidFill>
                  <a:srgbClr val="FFFFFF"/>
                </a:solidFill>
                <a:latin typeface="Roboto"/>
                <a:ea typeface="Roboto"/>
                <a:cs typeface="Roboto"/>
                <a:sym typeface="Roboto"/>
              </a:defRPr>
            </a:lvl6pPr>
            <a:lvl7pPr lvl="6" algn="r">
              <a:buNone/>
              <a:defRPr sz="1000">
                <a:solidFill>
                  <a:srgbClr val="FFFFFF"/>
                </a:solidFill>
                <a:latin typeface="Roboto"/>
                <a:ea typeface="Roboto"/>
                <a:cs typeface="Roboto"/>
                <a:sym typeface="Roboto"/>
              </a:defRPr>
            </a:lvl7pPr>
            <a:lvl8pPr lvl="7" algn="r">
              <a:buNone/>
              <a:defRPr sz="1000">
                <a:solidFill>
                  <a:srgbClr val="FFFFFF"/>
                </a:solidFill>
                <a:latin typeface="Roboto"/>
                <a:ea typeface="Roboto"/>
                <a:cs typeface="Roboto"/>
                <a:sym typeface="Roboto"/>
              </a:defRPr>
            </a:lvl8pPr>
            <a:lvl9pPr lvl="8" algn="r">
              <a:buNone/>
              <a:defRPr sz="1000">
                <a:solidFill>
                  <a:srgbClr val="FFFFFF"/>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12"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jpg"/></Relationships>
</file>

<file path=ppt/slides/_rels/slide2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4099550"/>
            <a:ext cx="9144000" cy="822900"/>
          </a:xfrm>
          <a:prstGeom prst="rect">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Google Shape;55;p13"/>
          <p:cNvSpPr txBox="1">
            <a:spLocks noGrp="1"/>
          </p:cNvSpPr>
          <p:nvPr>
            <p:ph type="ctrTitle"/>
          </p:nvPr>
        </p:nvSpPr>
        <p:spPr>
          <a:xfrm>
            <a:off x="311689" y="1946713"/>
            <a:ext cx="8520600" cy="1542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600"/>
              <a:t>Adaptive Environment Sampling on CPU and GPU</a:t>
            </a:r>
            <a:endParaRPr sz="4600"/>
          </a:p>
        </p:txBody>
      </p:sp>
      <p:sp>
        <p:nvSpPr>
          <p:cNvPr id="56" name="Google Shape;56;p13"/>
          <p:cNvSpPr txBox="1">
            <a:spLocks noGrp="1"/>
          </p:cNvSpPr>
          <p:nvPr>
            <p:ph type="subTitle" idx="1"/>
          </p:nvPr>
        </p:nvSpPr>
        <p:spPr>
          <a:xfrm>
            <a:off x="560438" y="4097800"/>
            <a:ext cx="8271861" cy="7926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sz="2200" dirty="0">
                <a:solidFill>
                  <a:srgbClr val="FFFFFF"/>
                </a:solidFill>
              </a:rPr>
              <a:t>Asen Atanasov	Vladimir Koylazov	Blagovest Taskov</a:t>
            </a:r>
            <a:br>
              <a:rPr lang="en" sz="2200" dirty="0">
                <a:solidFill>
                  <a:srgbClr val="FFFFFF"/>
                </a:solidFill>
              </a:rPr>
            </a:br>
            <a:r>
              <a:rPr lang="en" sz="2200" dirty="0">
                <a:solidFill>
                  <a:srgbClr val="FFFFFF"/>
                </a:solidFill>
              </a:rPr>
              <a:t>Alexander Soklev	Vassillen Chizhov	Jaroslav </a:t>
            </a:r>
            <a:r>
              <a:rPr lang="en" sz="2300" dirty="0">
                <a:solidFill>
                  <a:srgbClr val="FFFFFF"/>
                </a:solidFill>
              </a:rPr>
              <a:t>Křivánek</a:t>
            </a:r>
            <a:endParaRPr sz="2300" dirty="0">
              <a:solidFill>
                <a:srgbClr val="FFFFFF"/>
              </a:solidFill>
            </a:endParaRPr>
          </a:p>
          <a:p>
            <a:pPr marL="0" lvl="0" indent="0">
              <a:spcBef>
                <a:spcPts val="0"/>
              </a:spcBef>
              <a:spcAft>
                <a:spcPts val="0"/>
              </a:spcAft>
              <a:buNone/>
            </a:pPr>
            <a:endParaRPr sz="2200" dirty="0">
              <a:solidFill>
                <a:srgbClr val="FFFFFF"/>
              </a:solidFill>
            </a:endParaRPr>
          </a:p>
        </p:txBody>
      </p:sp>
      <p:sp>
        <p:nvSpPr>
          <p:cNvPr id="57" name="Google Shape;57;p13"/>
          <p:cNvSpPr/>
          <p:nvPr/>
        </p:nvSpPr>
        <p:spPr>
          <a:xfrm>
            <a:off x="-100" y="177250"/>
            <a:ext cx="9144000" cy="10851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58" name="Google Shape;58;p13"/>
          <p:cNvPicPr preferRelativeResize="0"/>
          <p:nvPr/>
        </p:nvPicPr>
        <p:blipFill>
          <a:blip r:embed="rId3">
            <a:alphaModFix/>
          </a:blip>
          <a:stretch>
            <a:fillRect/>
          </a:stretch>
        </p:blipFill>
        <p:spPr>
          <a:xfrm>
            <a:off x="1544950" y="374850"/>
            <a:ext cx="3168574" cy="689950"/>
          </a:xfrm>
          <a:prstGeom prst="rect">
            <a:avLst/>
          </a:prstGeom>
          <a:noFill/>
          <a:ln>
            <a:noFill/>
          </a:ln>
        </p:spPr>
      </p:pic>
      <p:pic>
        <p:nvPicPr>
          <p:cNvPr id="59" name="Google Shape;59;p13"/>
          <p:cNvPicPr preferRelativeResize="0"/>
          <p:nvPr/>
        </p:nvPicPr>
        <p:blipFill>
          <a:blip r:embed="rId4">
            <a:alphaModFix/>
          </a:blip>
          <a:stretch>
            <a:fillRect/>
          </a:stretch>
        </p:blipFill>
        <p:spPr>
          <a:xfrm>
            <a:off x="311700" y="250926"/>
            <a:ext cx="937800" cy="937800"/>
          </a:xfrm>
          <a:prstGeom prst="rect">
            <a:avLst/>
          </a:prstGeom>
          <a:noFill/>
          <a:ln>
            <a:noFill/>
          </a:ln>
        </p:spPr>
      </p:pic>
      <p:pic>
        <p:nvPicPr>
          <p:cNvPr id="60" name="Google Shape;60;p13"/>
          <p:cNvPicPr preferRelativeResize="0"/>
          <p:nvPr/>
        </p:nvPicPr>
        <p:blipFill rotWithShape="1">
          <a:blip r:embed="rId5">
            <a:alphaModFix/>
          </a:blip>
          <a:srcRect l="10802" t="19614" r="12143" b="19922"/>
          <a:stretch/>
        </p:blipFill>
        <p:spPr>
          <a:xfrm>
            <a:off x="6216100" y="195500"/>
            <a:ext cx="2616201" cy="1048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lt1"/>
                </a:solidFill>
              </a:rPr>
              <a:t>32 equal-energy tiles</a:t>
            </a:r>
            <a:endParaRPr/>
          </a:p>
        </p:txBody>
      </p:sp>
      <p:pic>
        <p:nvPicPr>
          <p:cNvPr id="132" name="Google Shape;132;p22"/>
          <p:cNvPicPr preferRelativeResize="0"/>
          <p:nvPr/>
        </p:nvPicPr>
        <p:blipFill rotWithShape="1">
          <a:blip r:embed="rId3">
            <a:alphaModFix/>
          </a:blip>
          <a:srcRect/>
          <a:stretch/>
        </p:blipFill>
        <p:spPr>
          <a:xfrm>
            <a:off x="522425" y="865325"/>
            <a:ext cx="8099149" cy="4049574"/>
          </a:xfrm>
          <a:prstGeom prst="rect">
            <a:avLst/>
          </a:prstGeom>
          <a:noFill/>
          <a:ln>
            <a:noFill/>
          </a:ln>
        </p:spPr>
      </p:pic>
      <p:sp>
        <p:nvSpPr>
          <p:cNvPr id="133" name="Google Shape;133;p22"/>
          <p:cNvSpPr txBox="1"/>
          <p:nvPr/>
        </p:nvSpPr>
        <p:spPr>
          <a:xfrm>
            <a:off x="311700" y="4861500"/>
            <a:ext cx="2858400" cy="35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FFFFFF"/>
                </a:solidFill>
                <a:latin typeface="Roboto"/>
                <a:ea typeface="Roboto"/>
                <a:cs typeface="Roboto"/>
                <a:sym typeface="Roboto"/>
              </a:rPr>
              <a:t>HDR image courtesy of NoEmotion</a:t>
            </a:r>
            <a:endParaRPr sz="1000">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lt1"/>
                </a:solidFill>
              </a:rPr>
              <a:t>32 equal-energy tiles - </a:t>
            </a:r>
            <a:r>
              <a:rPr lang="en">
                <a:solidFill>
                  <a:srgbClr val="FFFFFF"/>
                </a:solidFill>
              </a:rPr>
              <a:t>very</a:t>
            </a:r>
            <a:r>
              <a:rPr lang="en">
                <a:solidFill>
                  <a:srgbClr val="F7BB30"/>
                </a:solidFill>
              </a:rPr>
              <a:t> </a:t>
            </a:r>
            <a:r>
              <a:rPr lang="en" b="1">
                <a:solidFill>
                  <a:srgbClr val="F7BB30"/>
                </a:solidFill>
              </a:rPr>
              <a:t>thin</a:t>
            </a:r>
            <a:r>
              <a:rPr lang="en">
                <a:solidFill>
                  <a:srgbClr val="F7BB30"/>
                </a:solidFill>
              </a:rPr>
              <a:t> </a:t>
            </a:r>
            <a:r>
              <a:rPr lang="en">
                <a:solidFill>
                  <a:srgbClr val="FFFFFF"/>
                </a:solidFill>
              </a:rPr>
              <a:t>tiles</a:t>
            </a:r>
            <a:endParaRPr>
              <a:solidFill>
                <a:srgbClr val="FFFFFF"/>
              </a:solidFill>
            </a:endParaRPr>
          </a:p>
        </p:txBody>
      </p:sp>
      <p:pic>
        <p:nvPicPr>
          <p:cNvPr id="139" name="Google Shape;139;p23"/>
          <p:cNvPicPr preferRelativeResize="0"/>
          <p:nvPr/>
        </p:nvPicPr>
        <p:blipFill rotWithShape="1">
          <a:blip r:embed="rId3">
            <a:alphaModFix/>
          </a:blip>
          <a:srcRect/>
          <a:stretch/>
        </p:blipFill>
        <p:spPr>
          <a:xfrm>
            <a:off x="522425" y="865325"/>
            <a:ext cx="8099149" cy="4049574"/>
          </a:xfrm>
          <a:prstGeom prst="rect">
            <a:avLst/>
          </a:prstGeom>
          <a:noFill/>
          <a:ln>
            <a:noFill/>
          </a:ln>
        </p:spPr>
      </p:pic>
      <p:sp>
        <p:nvSpPr>
          <p:cNvPr id="140" name="Google Shape;140;p23"/>
          <p:cNvSpPr/>
          <p:nvPr/>
        </p:nvSpPr>
        <p:spPr>
          <a:xfrm>
            <a:off x="5330025" y="2924125"/>
            <a:ext cx="731700" cy="803400"/>
          </a:xfrm>
          <a:prstGeom prst="upArrow">
            <a:avLst>
              <a:gd name="adj1" fmla="val 50000"/>
              <a:gd name="adj2" fmla="val 50000"/>
            </a:avLst>
          </a:prstGeom>
          <a:solidFill>
            <a:srgbClr val="F7BB3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Google Shape;141;p23"/>
          <p:cNvSpPr/>
          <p:nvPr/>
        </p:nvSpPr>
        <p:spPr>
          <a:xfrm>
            <a:off x="4690872" y="2661425"/>
            <a:ext cx="1994400" cy="200700"/>
          </a:xfrm>
          <a:prstGeom prst="rect">
            <a:avLst/>
          </a:prstGeom>
          <a:noFill/>
          <a:ln w="76200" cap="flat" cmpd="sng">
            <a:solidFill>
              <a:srgbClr val="F7BB3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Google Shape;142;p23"/>
          <p:cNvSpPr txBox="1"/>
          <p:nvPr/>
        </p:nvSpPr>
        <p:spPr>
          <a:xfrm>
            <a:off x="311700" y="4861500"/>
            <a:ext cx="2858400" cy="35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FFFFFF"/>
                </a:solidFill>
                <a:latin typeface="Roboto"/>
                <a:ea typeface="Roboto"/>
                <a:cs typeface="Roboto"/>
                <a:sym typeface="Roboto"/>
              </a:rPr>
              <a:t>HDR image courtesy of NoEmotion</a:t>
            </a:r>
            <a:endParaRPr sz="1000">
              <a:solidFill>
                <a:srgbClr val="FFFFFF"/>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lt1"/>
                </a:solidFill>
              </a:rPr>
              <a:t>4 x 8 </a:t>
            </a:r>
            <a:r>
              <a:rPr lang="en"/>
              <a:t>equal-sized tiles</a:t>
            </a:r>
            <a:endParaRPr/>
          </a:p>
        </p:txBody>
      </p:sp>
      <p:pic>
        <p:nvPicPr>
          <p:cNvPr id="148" name="Google Shape;148;p24"/>
          <p:cNvPicPr preferRelativeResize="0"/>
          <p:nvPr/>
        </p:nvPicPr>
        <p:blipFill>
          <a:blip r:embed="rId3">
            <a:alphaModFix/>
          </a:blip>
          <a:stretch>
            <a:fillRect/>
          </a:stretch>
        </p:blipFill>
        <p:spPr>
          <a:xfrm>
            <a:off x="521208" y="868680"/>
            <a:ext cx="8099149" cy="4049574"/>
          </a:xfrm>
          <a:prstGeom prst="rect">
            <a:avLst/>
          </a:prstGeom>
          <a:noFill/>
          <a:ln>
            <a:noFill/>
          </a:ln>
        </p:spPr>
      </p:pic>
      <p:sp>
        <p:nvSpPr>
          <p:cNvPr id="149" name="Google Shape;149;p24"/>
          <p:cNvSpPr txBox="1"/>
          <p:nvPr/>
        </p:nvSpPr>
        <p:spPr>
          <a:xfrm>
            <a:off x="311700" y="4861500"/>
            <a:ext cx="2858400" cy="35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FFFFFF"/>
                </a:solidFill>
                <a:latin typeface="Roboto"/>
                <a:ea typeface="Roboto"/>
                <a:cs typeface="Roboto"/>
                <a:sym typeface="Roboto"/>
              </a:rPr>
              <a:t>HDR image courtesy of NoEmotion</a:t>
            </a:r>
            <a:endParaRPr sz="1000">
              <a:solidFill>
                <a:srgbClr val="FFFFFF"/>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p:nvPr/>
        </p:nvSpPr>
        <p:spPr>
          <a:xfrm>
            <a:off x="732125" y="110475"/>
            <a:ext cx="3202200" cy="654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a:solidFill>
                  <a:srgbClr val="FFFFFF"/>
                </a:solidFill>
                <a:latin typeface="Roboto"/>
                <a:ea typeface="Roboto"/>
                <a:cs typeface="Roboto"/>
                <a:sym typeface="Roboto"/>
              </a:rPr>
              <a:t>Equal-energy tiles</a:t>
            </a:r>
            <a:endParaRPr sz="3000">
              <a:solidFill>
                <a:srgbClr val="FFFFFF"/>
              </a:solidFill>
              <a:latin typeface="Roboto"/>
              <a:ea typeface="Roboto"/>
              <a:cs typeface="Roboto"/>
              <a:sym typeface="Roboto"/>
            </a:endParaRPr>
          </a:p>
        </p:txBody>
      </p:sp>
      <p:sp>
        <p:nvSpPr>
          <p:cNvPr id="155" name="Google Shape;155;p25"/>
          <p:cNvSpPr txBox="1"/>
          <p:nvPr/>
        </p:nvSpPr>
        <p:spPr>
          <a:xfrm>
            <a:off x="5380325" y="110475"/>
            <a:ext cx="3202200" cy="654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a:solidFill>
                  <a:srgbClr val="051F3B"/>
                </a:solidFill>
                <a:latin typeface="Roboto"/>
                <a:ea typeface="Roboto"/>
                <a:cs typeface="Roboto"/>
                <a:sym typeface="Roboto"/>
              </a:rPr>
              <a:t>Equal-sized tiles</a:t>
            </a:r>
            <a:endParaRPr sz="3000">
              <a:solidFill>
                <a:srgbClr val="051F3B"/>
              </a:solidFill>
              <a:latin typeface="Roboto"/>
              <a:ea typeface="Roboto"/>
              <a:cs typeface="Roboto"/>
              <a:sym typeface="Roboto"/>
            </a:endParaRPr>
          </a:p>
        </p:txBody>
      </p:sp>
      <p:pic>
        <p:nvPicPr>
          <p:cNvPr id="156" name="Google Shape;156;p25"/>
          <p:cNvPicPr preferRelativeResize="0"/>
          <p:nvPr/>
        </p:nvPicPr>
        <p:blipFill>
          <a:blip r:embed="rId3">
            <a:alphaModFix/>
          </a:blip>
          <a:stretch>
            <a:fillRect/>
          </a:stretch>
        </p:blipFill>
        <p:spPr>
          <a:xfrm>
            <a:off x="4956650" y="3023400"/>
            <a:ext cx="3784601" cy="1892301"/>
          </a:xfrm>
          <a:prstGeom prst="rect">
            <a:avLst/>
          </a:prstGeom>
          <a:noFill/>
          <a:ln>
            <a:noFill/>
          </a:ln>
        </p:spPr>
      </p:pic>
      <p:pic>
        <p:nvPicPr>
          <p:cNvPr id="157" name="Google Shape;157;p25"/>
          <p:cNvPicPr preferRelativeResize="0"/>
          <p:nvPr/>
        </p:nvPicPr>
        <p:blipFill rotWithShape="1">
          <a:blip r:embed="rId4">
            <a:alphaModFix/>
          </a:blip>
          <a:srcRect/>
          <a:stretch/>
        </p:blipFill>
        <p:spPr>
          <a:xfrm>
            <a:off x="364724" y="3023400"/>
            <a:ext cx="3784601" cy="1892301"/>
          </a:xfrm>
          <a:prstGeom prst="rect">
            <a:avLst/>
          </a:prstGeom>
          <a:noFill/>
          <a:ln>
            <a:noFill/>
          </a:ln>
        </p:spPr>
      </p:pic>
      <p:sp>
        <p:nvSpPr>
          <p:cNvPr id="158" name="Google Shape;158;p25"/>
          <p:cNvSpPr txBox="1"/>
          <p:nvPr/>
        </p:nvSpPr>
        <p:spPr>
          <a:xfrm>
            <a:off x="364725" y="900200"/>
            <a:ext cx="3981000" cy="1747800"/>
          </a:xfrm>
          <a:prstGeom prst="rect">
            <a:avLst/>
          </a:prstGeom>
          <a:noFill/>
          <a:ln>
            <a:noFill/>
          </a:ln>
        </p:spPr>
        <p:txBody>
          <a:bodyPr spcFirstLastPara="1" wrap="square" lIns="91425" tIns="91425" rIns="91425" bIns="91425" anchor="t" anchorCtr="0">
            <a:noAutofit/>
          </a:bodyPr>
          <a:lstStyle/>
          <a:p>
            <a:pPr marL="457200" lvl="0" indent="-368300" rtl="0">
              <a:spcBef>
                <a:spcPts val="0"/>
              </a:spcBef>
              <a:spcAft>
                <a:spcPts val="0"/>
              </a:spcAft>
              <a:buClr>
                <a:srgbClr val="F7BB30"/>
              </a:buClr>
              <a:buSzPts val="2200"/>
              <a:buFont typeface="Roboto"/>
              <a:buChar char="●"/>
            </a:pPr>
            <a:r>
              <a:rPr lang="en" sz="2200">
                <a:solidFill>
                  <a:srgbClr val="FFFFFF"/>
                </a:solidFill>
                <a:latin typeface="Roboto"/>
                <a:ea typeface="Roboto"/>
                <a:cs typeface="Roboto"/>
                <a:sym typeface="Roboto"/>
              </a:rPr>
              <a:t>Thin and long tiles</a:t>
            </a:r>
            <a:endParaRPr sz="2200">
              <a:solidFill>
                <a:srgbClr val="FFFFFF"/>
              </a:solidFill>
              <a:latin typeface="Roboto"/>
              <a:ea typeface="Roboto"/>
              <a:cs typeface="Roboto"/>
              <a:sym typeface="Roboto"/>
            </a:endParaRPr>
          </a:p>
          <a:p>
            <a:pPr marL="457200" lvl="0" indent="-368300" rtl="0">
              <a:spcBef>
                <a:spcPts val="0"/>
              </a:spcBef>
              <a:spcAft>
                <a:spcPts val="0"/>
              </a:spcAft>
              <a:buClr>
                <a:srgbClr val="F7BB30"/>
              </a:buClr>
              <a:buSzPts val="2200"/>
              <a:buFont typeface="Roboto"/>
              <a:buChar char="●"/>
            </a:pPr>
            <a:r>
              <a:rPr lang="en" sz="2200">
                <a:solidFill>
                  <a:srgbClr val="FFFFFF"/>
                </a:solidFill>
                <a:latin typeface="Roboto"/>
                <a:ea typeface="Roboto"/>
                <a:cs typeface="Roboto"/>
                <a:sym typeface="Roboto"/>
              </a:rPr>
              <a:t>Degenerate tiles around bright spots</a:t>
            </a:r>
            <a:endParaRPr sz="2200">
              <a:solidFill>
                <a:srgbClr val="FFFFFF"/>
              </a:solidFill>
              <a:latin typeface="Roboto"/>
              <a:ea typeface="Roboto"/>
              <a:cs typeface="Roboto"/>
              <a:sym typeface="Roboto"/>
            </a:endParaRPr>
          </a:p>
          <a:p>
            <a:pPr marL="457200" lvl="0" indent="-368300" rtl="0">
              <a:spcBef>
                <a:spcPts val="0"/>
              </a:spcBef>
              <a:spcAft>
                <a:spcPts val="0"/>
              </a:spcAft>
              <a:buClr>
                <a:srgbClr val="F7BB30"/>
              </a:buClr>
              <a:buSzPts val="2200"/>
              <a:buFont typeface="Roboto"/>
              <a:buChar char="●"/>
            </a:pPr>
            <a:r>
              <a:rPr lang="en" sz="2200">
                <a:solidFill>
                  <a:srgbClr val="FFFFFF"/>
                </a:solidFill>
                <a:latin typeface="Roboto"/>
                <a:ea typeface="Roboto"/>
                <a:cs typeface="Roboto"/>
                <a:sym typeface="Roboto"/>
              </a:rPr>
              <a:t>Traversal or more memory for point-in-tile test</a:t>
            </a:r>
            <a:endParaRPr sz="2200">
              <a:solidFill>
                <a:srgbClr val="FFFFFF"/>
              </a:solidFill>
              <a:latin typeface="Roboto"/>
              <a:ea typeface="Roboto"/>
              <a:cs typeface="Roboto"/>
              <a:sym typeface="Roboto"/>
            </a:endParaRPr>
          </a:p>
        </p:txBody>
      </p:sp>
      <p:sp>
        <p:nvSpPr>
          <p:cNvPr id="159" name="Google Shape;159;p25"/>
          <p:cNvSpPr txBox="1"/>
          <p:nvPr/>
        </p:nvSpPr>
        <p:spPr>
          <a:xfrm>
            <a:off x="311700" y="4861500"/>
            <a:ext cx="2858400" cy="35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FFFFFF"/>
                </a:solidFill>
                <a:latin typeface="Roboto"/>
                <a:ea typeface="Roboto"/>
                <a:cs typeface="Roboto"/>
                <a:sym typeface="Roboto"/>
              </a:rPr>
              <a:t>HDR images courtesy of NoEmotion</a:t>
            </a:r>
            <a:endParaRPr sz="1000">
              <a:solidFill>
                <a:srgbClr val="FFFFFF"/>
              </a:solidFill>
              <a:latin typeface="Roboto"/>
              <a:ea typeface="Roboto"/>
              <a:cs typeface="Roboto"/>
              <a:sym typeface="Roboto"/>
            </a:endParaRPr>
          </a:p>
        </p:txBody>
      </p:sp>
      <p:sp>
        <p:nvSpPr>
          <p:cNvPr id="160" name="Google Shape;160;p25"/>
          <p:cNvSpPr txBox="1"/>
          <p:nvPr/>
        </p:nvSpPr>
        <p:spPr>
          <a:xfrm>
            <a:off x="4936725" y="900200"/>
            <a:ext cx="3981000" cy="1747800"/>
          </a:xfrm>
          <a:prstGeom prst="rect">
            <a:avLst/>
          </a:prstGeom>
          <a:noFill/>
          <a:ln>
            <a:noFill/>
          </a:ln>
        </p:spPr>
        <p:txBody>
          <a:bodyPr spcFirstLastPara="1" wrap="square" lIns="91425" tIns="91425" rIns="91425" bIns="91425" anchor="t" anchorCtr="0">
            <a:noAutofit/>
          </a:bodyPr>
          <a:lstStyle/>
          <a:p>
            <a:pPr marL="457200" lvl="0" indent="-368300" rtl="0">
              <a:spcBef>
                <a:spcPts val="0"/>
              </a:spcBef>
              <a:spcAft>
                <a:spcPts val="0"/>
              </a:spcAft>
              <a:buClr>
                <a:srgbClr val="051F3B"/>
              </a:buClr>
              <a:buSzPts val="2200"/>
              <a:buFont typeface="Roboto"/>
              <a:buChar char="●"/>
            </a:pPr>
            <a:r>
              <a:rPr lang="en" sz="2200">
                <a:solidFill>
                  <a:srgbClr val="051F3B"/>
                </a:solidFill>
                <a:latin typeface="Roboto"/>
                <a:ea typeface="Roboto"/>
                <a:cs typeface="Roboto"/>
                <a:sym typeface="Roboto"/>
              </a:rPr>
              <a:t>Equal square tiles </a:t>
            </a:r>
            <a:endParaRPr sz="2200">
              <a:solidFill>
                <a:srgbClr val="051F3B"/>
              </a:solidFill>
              <a:latin typeface="Roboto"/>
              <a:ea typeface="Roboto"/>
              <a:cs typeface="Roboto"/>
              <a:sym typeface="Roboto"/>
            </a:endParaRPr>
          </a:p>
          <a:p>
            <a:pPr marL="457200" lvl="0" indent="-368300" rtl="0">
              <a:spcBef>
                <a:spcPts val="0"/>
              </a:spcBef>
              <a:spcAft>
                <a:spcPts val="0"/>
              </a:spcAft>
              <a:buClr>
                <a:srgbClr val="051F3B"/>
              </a:buClr>
              <a:buSzPts val="2200"/>
              <a:buFont typeface="Roboto"/>
              <a:buChar char="●"/>
            </a:pPr>
            <a:r>
              <a:rPr lang="en" sz="2200">
                <a:solidFill>
                  <a:srgbClr val="051F3B"/>
                </a:solidFill>
                <a:latin typeface="Roboto"/>
                <a:ea typeface="Roboto"/>
                <a:cs typeface="Roboto"/>
                <a:sym typeface="Roboto"/>
              </a:rPr>
              <a:t>Robust and simple partitioning</a:t>
            </a:r>
            <a:endParaRPr sz="2200">
              <a:solidFill>
                <a:srgbClr val="051F3B"/>
              </a:solidFill>
              <a:latin typeface="Roboto"/>
              <a:ea typeface="Roboto"/>
              <a:cs typeface="Roboto"/>
              <a:sym typeface="Roboto"/>
            </a:endParaRPr>
          </a:p>
          <a:p>
            <a:pPr marL="457200" lvl="0" indent="-368300" rtl="0">
              <a:spcBef>
                <a:spcPts val="0"/>
              </a:spcBef>
              <a:spcAft>
                <a:spcPts val="0"/>
              </a:spcAft>
              <a:buClr>
                <a:srgbClr val="051F3B"/>
              </a:buClr>
              <a:buSzPts val="2200"/>
              <a:buFont typeface="Roboto"/>
              <a:buChar char="●"/>
            </a:pPr>
            <a:r>
              <a:rPr lang="en" sz="2200">
                <a:solidFill>
                  <a:srgbClr val="051F3B"/>
                </a:solidFill>
                <a:latin typeface="Roboto"/>
                <a:ea typeface="Roboto"/>
                <a:cs typeface="Roboto"/>
                <a:sym typeface="Roboto"/>
              </a:rPr>
              <a:t>Faster point-in-tile test</a:t>
            </a:r>
            <a:endParaRPr sz="2200">
              <a:solidFill>
                <a:srgbClr val="051F3B"/>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Light Grid</a:t>
            </a:r>
            <a:endParaRPr/>
          </a:p>
        </p:txBody>
      </p:sp>
      <p:pic>
        <p:nvPicPr>
          <p:cNvPr id="166" name="Google Shape;166;p26"/>
          <p:cNvPicPr preferRelativeResize="0"/>
          <p:nvPr/>
        </p:nvPicPr>
        <p:blipFill>
          <a:blip r:embed="rId3">
            <a:alphaModFix/>
          </a:blip>
          <a:stretch>
            <a:fillRect/>
          </a:stretch>
        </p:blipFill>
        <p:spPr>
          <a:xfrm>
            <a:off x="1762850" y="777240"/>
            <a:ext cx="5618301" cy="3161401"/>
          </a:xfrm>
          <a:prstGeom prst="rect">
            <a:avLst/>
          </a:prstGeom>
          <a:noFill/>
          <a:ln>
            <a:noFill/>
          </a:ln>
        </p:spPr>
      </p:pic>
      <p:sp>
        <p:nvSpPr>
          <p:cNvPr id="167" name="Google Shape;167;p26"/>
          <p:cNvSpPr txBox="1"/>
          <p:nvPr/>
        </p:nvSpPr>
        <p:spPr>
          <a:xfrm>
            <a:off x="573675" y="4002675"/>
            <a:ext cx="5410800" cy="9387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rgbClr val="F7BB30"/>
              </a:buClr>
              <a:buSzPts val="1800"/>
              <a:buFont typeface="Roboto"/>
              <a:buChar char="●"/>
            </a:pPr>
            <a:r>
              <a:rPr lang="en" sz="1800">
                <a:solidFill>
                  <a:srgbClr val="FFFFFF"/>
                </a:solidFill>
                <a:latin typeface="Roboto"/>
                <a:ea typeface="Roboto"/>
                <a:cs typeface="Roboto"/>
                <a:sym typeface="Roboto"/>
              </a:rPr>
              <a:t>G</a:t>
            </a:r>
            <a:r>
              <a:rPr lang="en" sz="1800" baseline="-25000">
                <a:solidFill>
                  <a:srgbClr val="FFFFFF"/>
                </a:solidFill>
                <a:latin typeface="Roboto"/>
                <a:ea typeface="Roboto"/>
                <a:cs typeface="Roboto"/>
                <a:sym typeface="Roboto"/>
              </a:rPr>
              <a:t>x</a:t>
            </a:r>
            <a:r>
              <a:rPr lang="en" sz="1800">
                <a:solidFill>
                  <a:srgbClr val="FFFFFF"/>
                </a:solidFill>
                <a:latin typeface="Roboto"/>
                <a:ea typeface="Roboto"/>
                <a:cs typeface="Roboto"/>
                <a:sym typeface="Roboto"/>
              </a:rPr>
              <a:t> x G</a:t>
            </a:r>
            <a:r>
              <a:rPr lang="en" sz="1800" baseline="-25000">
                <a:solidFill>
                  <a:srgbClr val="FFFFFF"/>
                </a:solidFill>
                <a:latin typeface="Roboto"/>
                <a:ea typeface="Roboto"/>
                <a:cs typeface="Roboto"/>
                <a:sym typeface="Roboto"/>
              </a:rPr>
              <a:t>y</a:t>
            </a:r>
            <a:r>
              <a:rPr lang="en" sz="1800">
                <a:solidFill>
                  <a:srgbClr val="FFFFFF"/>
                </a:solidFill>
                <a:latin typeface="Roboto"/>
                <a:ea typeface="Roboto"/>
                <a:cs typeface="Roboto"/>
                <a:sym typeface="Roboto"/>
              </a:rPr>
              <a:t> spherical grid - </a:t>
            </a:r>
            <a:r>
              <a:rPr lang="en" sz="1800">
                <a:solidFill>
                  <a:srgbClr val="F7BB30"/>
                </a:solidFill>
                <a:latin typeface="Roboto"/>
                <a:ea typeface="Roboto"/>
                <a:cs typeface="Roboto"/>
                <a:sym typeface="Roboto"/>
              </a:rPr>
              <a:t>G</a:t>
            </a:r>
            <a:r>
              <a:rPr lang="en" sz="1800" baseline="-25000">
                <a:solidFill>
                  <a:srgbClr val="F7BB30"/>
                </a:solidFill>
                <a:latin typeface="Roboto"/>
                <a:ea typeface="Roboto"/>
                <a:cs typeface="Roboto"/>
                <a:sym typeface="Roboto"/>
              </a:rPr>
              <a:t>x</a:t>
            </a:r>
            <a:r>
              <a:rPr lang="en" sz="1800">
                <a:solidFill>
                  <a:srgbClr val="F7BB30"/>
                </a:solidFill>
                <a:latin typeface="Roboto"/>
                <a:ea typeface="Roboto"/>
                <a:cs typeface="Roboto"/>
                <a:sym typeface="Roboto"/>
              </a:rPr>
              <a:t> = 2G</a:t>
            </a:r>
            <a:r>
              <a:rPr lang="en" sz="1800" baseline="-25000">
                <a:solidFill>
                  <a:srgbClr val="F7BB30"/>
                </a:solidFill>
                <a:latin typeface="Roboto"/>
                <a:ea typeface="Roboto"/>
                <a:cs typeface="Roboto"/>
                <a:sym typeface="Roboto"/>
              </a:rPr>
              <a:t>y</a:t>
            </a:r>
            <a:endParaRPr sz="1800" baseline="-25000">
              <a:solidFill>
                <a:srgbClr val="F7BB30"/>
              </a:solidFill>
              <a:latin typeface="Roboto"/>
              <a:ea typeface="Roboto"/>
              <a:cs typeface="Roboto"/>
              <a:sym typeface="Roboto"/>
            </a:endParaRPr>
          </a:p>
          <a:p>
            <a:pPr marL="457200" lvl="0" indent="-342900" rtl="0">
              <a:spcBef>
                <a:spcPts val="0"/>
              </a:spcBef>
              <a:spcAft>
                <a:spcPts val="0"/>
              </a:spcAft>
              <a:buClr>
                <a:srgbClr val="F7BB30"/>
              </a:buClr>
              <a:buSzPts val="1800"/>
              <a:buFont typeface="Roboto"/>
              <a:buChar char="●"/>
            </a:pPr>
            <a:r>
              <a:rPr lang="en" sz="1800">
                <a:solidFill>
                  <a:srgbClr val="FFFFFF"/>
                </a:solidFill>
                <a:latin typeface="Roboto"/>
                <a:ea typeface="Roboto"/>
                <a:cs typeface="Roboto"/>
                <a:sym typeface="Roboto"/>
              </a:rPr>
              <a:t>In the camera space</a:t>
            </a:r>
            <a:endParaRPr sz="1800">
              <a:solidFill>
                <a:srgbClr val="FFFFFF"/>
              </a:solidFill>
              <a:latin typeface="Roboto"/>
              <a:ea typeface="Roboto"/>
              <a:cs typeface="Roboto"/>
              <a:sym typeface="Roboto"/>
            </a:endParaRPr>
          </a:p>
        </p:txBody>
      </p:sp>
      <p:sp>
        <p:nvSpPr>
          <p:cNvPr id="168" name="Google Shape;168;p26"/>
          <p:cNvSpPr txBox="1"/>
          <p:nvPr/>
        </p:nvSpPr>
        <p:spPr>
          <a:xfrm>
            <a:off x="3072925" y="2936740"/>
            <a:ext cx="1994700" cy="438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200">
                <a:solidFill>
                  <a:srgbClr val="F7BB30"/>
                </a:solidFill>
                <a:latin typeface="Roboto"/>
                <a:ea typeface="Roboto"/>
                <a:cs typeface="Roboto"/>
                <a:sym typeface="Roboto"/>
              </a:rPr>
              <a:t>The Light Grid</a:t>
            </a:r>
            <a:endParaRPr sz="2200">
              <a:solidFill>
                <a:srgbClr val="F7BB3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Light Grid</a:t>
            </a:r>
            <a:endParaRPr/>
          </a:p>
        </p:txBody>
      </p:sp>
      <p:pic>
        <p:nvPicPr>
          <p:cNvPr id="174" name="Google Shape;174;p27"/>
          <p:cNvPicPr preferRelativeResize="0"/>
          <p:nvPr/>
        </p:nvPicPr>
        <p:blipFill rotWithShape="1">
          <a:blip r:embed="rId3">
            <a:alphaModFix/>
          </a:blip>
          <a:srcRect/>
          <a:stretch/>
        </p:blipFill>
        <p:spPr>
          <a:xfrm>
            <a:off x="1762850" y="789125"/>
            <a:ext cx="5618301" cy="3161401"/>
          </a:xfrm>
          <a:prstGeom prst="rect">
            <a:avLst/>
          </a:prstGeom>
          <a:noFill/>
          <a:ln>
            <a:noFill/>
          </a:ln>
        </p:spPr>
      </p:pic>
      <p:sp>
        <p:nvSpPr>
          <p:cNvPr id="175" name="Google Shape;175;p27"/>
          <p:cNvSpPr txBox="1"/>
          <p:nvPr/>
        </p:nvSpPr>
        <p:spPr>
          <a:xfrm>
            <a:off x="573675" y="4002675"/>
            <a:ext cx="5410800" cy="9387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rgbClr val="F7BB30"/>
              </a:buClr>
              <a:buSzPts val="1800"/>
              <a:buFont typeface="Roboto"/>
              <a:buChar char="●"/>
            </a:pPr>
            <a:r>
              <a:rPr lang="en" sz="1800">
                <a:solidFill>
                  <a:srgbClr val="FFFFFF"/>
                </a:solidFill>
                <a:latin typeface="Roboto"/>
                <a:ea typeface="Roboto"/>
                <a:cs typeface="Roboto"/>
                <a:sym typeface="Roboto"/>
              </a:rPr>
              <a:t>G</a:t>
            </a:r>
            <a:r>
              <a:rPr lang="en" sz="1800" baseline="-25000">
                <a:solidFill>
                  <a:srgbClr val="FFFFFF"/>
                </a:solidFill>
                <a:latin typeface="Roboto"/>
                <a:ea typeface="Roboto"/>
                <a:cs typeface="Roboto"/>
                <a:sym typeface="Roboto"/>
              </a:rPr>
              <a:t>x</a:t>
            </a:r>
            <a:r>
              <a:rPr lang="en" sz="1800">
                <a:solidFill>
                  <a:srgbClr val="FFFFFF"/>
                </a:solidFill>
                <a:latin typeface="Roboto"/>
                <a:ea typeface="Roboto"/>
                <a:cs typeface="Roboto"/>
                <a:sym typeface="Roboto"/>
              </a:rPr>
              <a:t> x G</a:t>
            </a:r>
            <a:r>
              <a:rPr lang="en" sz="1800" baseline="-25000">
                <a:solidFill>
                  <a:srgbClr val="FFFFFF"/>
                </a:solidFill>
                <a:latin typeface="Roboto"/>
                <a:ea typeface="Roboto"/>
                <a:cs typeface="Roboto"/>
                <a:sym typeface="Roboto"/>
              </a:rPr>
              <a:t>y</a:t>
            </a:r>
            <a:r>
              <a:rPr lang="en" sz="1800">
                <a:solidFill>
                  <a:srgbClr val="FFFFFF"/>
                </a:solidFill>
                <a:latin typeface="Roboto"/>
                <a:ea typeface="Roboto"/>
                <a:cs typeface="Roboto"/>
                <a:sym typeface="Roboto"/>
              </a:rPr>
              <a:t> spherical grid - </a:t>
            </a:r>
            <a:r>
              <a:rPr lang="en" sz="1800">
                <a:solidFill>
                  <a:srgbClr val="F7BB30"/>
                </a:solidFill>
                <a:latin typeface="Roboto"/>
                <a:ea typeface="Roboto"/>
                <a:cs typeface="Roboto"/>
                <a:sym typeface="Roboto"/>
              </a:rPr>
              <a:t>G</a:t>
            </a:r>
            <a:r>
              <a:rPr lang="en" sz="1800" baseline="-25000">
                <a:solidFill>
                  <a:srgbClr val="F7BB30"/>
                </a:solidFill>
                <a:latin typeface="Roboto"/>
                <a:ea typeface="Roboto"/>
                <a:cs typeface="Roboto"/>
                <a:sym typeface="Roboto"/>
              </a:rPr>
              <a:t>x</a:t>
            </a:r>
            <a:r>
              <a:rPr lang="en" sz="1800">
                <a:solidFill>
                  <a:srgbClr val="F7BB30"/>
                </a:solidFill>
                <a:latin typeface="Roboto"/>
                <a:ea typeface="Roboto"/>
                <a:cs typeface="Roboto"/>
                <a:sym typeface="Roboto"/>
              </a:rPr>
              <a:t> = 2G</a:t>
            </a:r>
            <a:r>
              <a:rPr lang="en" sz="1800" baseline="-25000">
                <a:solidFill>
                  <a:srgbClr val="F7BB30"/>
                </a:solidFill>
                <a:latin typeface="Roboto"/>
                <a:ea typeface="Roboto"/>
                <a:cs typeface="Roboto"/>
                <a:sym typeface="Roboto"/>
              </a:rPr>
              <a:t>y</a:t>
            </a:r>
            <a:endParaRPr sz="1800" baseline="-25000">
              <a:solidFill>
                <a:srgbClr val="F7BB30"/>
              </a:solidFill>
              <a:latin typeface="Roboto"/>
              <a:ea typeface="Roboto"/>
              <a:cs typeface="Roboto"/>
              <a:sym typeface="Roboto"/>
            </a:endParaRPr>
          </a:p>
          <a:p>
            <a:pPr marL="457200" lvl="0" indent="-342900" rtl="0">
              <a:spcBef>
                <a:spcPts val="0"/>
              </a:spcBef>
              <a:spcAft>
                <a:spcPts val="0"/>
              </a:spcAft>
              <a:buClr>
                <a:srgbClr val="F7BB30"/>
              </a:buClr>
              <a:buSzPts val="1800"/>
              <a:buFont typeface="Roboto"/>
              <a:buChar char="●"/>
            </a:pPr>
            <a:r>
              <a:rPr lang="en" sz="1800">
                <a:solidFill>
                  <a:srgbClr val="FFFFFF"/>
                </a:solidFill>
                <a:latin typeface="Roboto"/>
                <a:ea typeface="Roboto"/>
                <a:cs typeface="Roboto"/>
                <a:sym typeface="Roboto"/>
              </a:rPr>
              <a:t>In the camera space</a:t>
            </a:r>
            <a:endParaRPr sz="1800">
              <a:solidFill>
                <a:srgbClr val="FFFFFF"/>
              </a:solidFill>
              <a:latin typeface="Roboto"/>
              <a:ea typeface="Roboto"/>
              <a:cs typeface="Roboto"/>
              <a:sym typeface="Roboto"/>
            </a:endParaRPr>
          </a:p>
          <a:p>
            <a:pPr marL="457200" lvl="0" indent="-342900" rtl="0">
              <a:spcBef>
                <a:spcPts val="0"/>
              </a:spcBef>
              <a:spcAft>
                <a:spcPts val="0"/>
              </a:spcAft>
              <a:buClr>
                <a:srgbClr val="F7BB30"/>
              </a:buClr>
              <a:buSzPts val="1800"/>
              <a:buFont typeface="Roboto"/>
              <a:buChar char="●"/>
            </a:pPr>
            <a:r>
              <a:rPr lang="en" sz="1800">
                <a:solidFill>
                  <a:srgbClr val="FFFFFF"/>
                </a:solidFill>
                <a:latin typeface="Roboto"/>
                <a:ea typeface="Roboto"/>
                <a:cs typeface="Roboto"/>
                <a:sym typeface="Roboto"/>
              </a:rPr>
              <a:t>Each scene point belongs to a </a:t>
            </a:r>
            <a:r>
              <a:rPr lang="en" sz="1800">
                <a:solidFill>
                  <a:srgbClr val="F7BB30"/>
                </a:solidFill>
                <a:latin typeface="Roboto"/>
                <a:ea typeface="Roboto"/>
                <a:cs typeface="Roboto"/>
                <a:sym typeface="Roboto"/>
              </a:rPr>
              <a:t>Light Grid</a:t>
            </a:r>
            <a:r>
              <a:rPr lang="en" sz="1800">
                <a:solidFill>
                  <a:srgbClr val="FFFFFF"/>
                </a:solidFill>
                <a:latin typeface="Roboto"/>
                <a:ea typeface="Roboto"/>
                <a:cs typeface="Roboto"/>
                <a:sym typeface="Roboto"/>
              </a:rPr>
              <a:t> cell</a:t>
            </a:r>
            <a:endParaRPr sz="1800">
              <a:solidFill>
                <a:srgbClr val="FFFFFF"/>
              </a:solidFill>
              <a:latin typeface="Roboto"/>
              <a:ea typeface="Roboto"/>
              <a:cs typeface="Roboto"/>
              <a:sym typeface="Roboto"/>
            </a:endParaRPr>
          </a:p>
        </p:txBody>
      </p:sp>
      <p:sp>
        <p:nvSpPr>
          <p:cNvPr id="176" name="Google Shape;176;p27"/>
          <p:cNvSpPr txBox="1"/>
          <p:nvPr/>
        </p:nvSpPr>
        <p:spPr>
          <a:xfrm>
            <a:off x="5120640" y="3628625"/>
            <a:ext cx="271200" cy="43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x</a:t>
            </a:r>
            <a:endParaRPr sz="2200">
              <a:solidFill>
                <a:srgbClr val="EC443D"/>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Light Grid</a:t>
            </a:r>
            <a:endParaRPr/>
          </a:p>
        </p:txBody>
      </p:sp>
      <p:pic>
        <p:nvPicPr>
          <p:cNvPr id="182" name="Google Shape;182;p28"/>
          <p:cNvPicPr preferRelativeResize="0"/>
          <p:nvPr/>
        </p:nvPicPr>
        <p:blipFill rotWithShape="1">
          <a:blip r:embed="rId3">
            <a:alphaModFix/>
          </a:blip>
          <a:srcRect/>
          <a:stretch/>
        </p:blipFill>
        <p:spPr>
          <a:xfrm>
            <a:off x="1762850" y="789125"/>
            <a:ext cx="5618301" cy="3161401"/>
          </a:xfrm>
          <a:prstGeom prst="rect">
            <a:avLst/>
          </a:prstGeom>
          <a:noFill/>
          <a:ln>
            <a:noFill/>
          </a:ln>
        </p:spPr>
      </p:pic>
      <p:sp>
        <p:nvSpPr>
          <p:cNvPr id="183" name="Google Shape;183;p28"/>
          <p:cNvSpPr txBox="1"/>
          <p:nvPr/>
        </p:nvSpPr>
        <p:spPr>
          <a:xfrm>
            <a:off x="573675" y="4002675"/>
            <a:ext cx="5410800" cy="9387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rgbClr val="F7BB30"/>
              </a:buClr>
              <a:buSzPts val="1800"/>
              <a:buFont typeface="Roboto"/>
              <a:buChar char="●"/>
            </a:pPr>
            <a:r>
              <a:rPr lang="en" sz="1800">
                <a:solidFill>
                  <a:srgbClr val="FFFFFF"/>
                </a:solidFill>
                <a:latin typeface="Roboto"/>
                <a:ea typeface="Roboto"/>
                <a:cs typeface="Roboto"/>
                <a:sym typeface="Roboto"/>
              </a:rPr>
              <a:t>G</a:t>
            </a:r>
            <a:r>
              <a:rPr lang="en" sz="1800" baseline="-25000">
                <a:solidFill>
                  <a:srgbClr val="FFFFFF"/>
                </a:solidFill>
                <a:latin typeface="Roboto"/>
                <a:ea typeface="Roboto"/>
                <a:cs typeface="Roboto"/>
                <a:sym typeface="Roboto"/>
              </a:rPr>
              <a:t>x</a:t>
            </a:r>
            <a:r>
              <a:rPr lang="en" sz="1800">
                <a:solidFill>
                  <a:srgbClr val="FFFFFF"/>
                </a:solidFill>
                <a:latin typeface="Roboto"/>
                <a:ea typeface="Roboto"/>
                <a:cs typeface="Roboto"/>
                <a:sym typeface="Roboto"/>
              </a:rPr>
              <a:t> x G</a:t>
            </a:r>
            <a:r>
              <a:rPr lang="en" sz="1800" baseline="-25000">
                <a:solidFill>
                  <a:srgbClr val="FFFFFF"/>
                </a:solidFill>
                <a:latin typeface="Roboto"/>
                <a:ea typeface="Roboto"/>
                <a:cs typeface="Roboto"/>
                <a:sym typeface="Roboto"/>
              </a:rPr>
              <a:t>y</a:t>
            </a:r>
            <a:r>
              <a:rPr lang="en" sz="1800">
                <a:solidFill>
                  <a:srgbClr val="FFFFFF"/>
                </a:solidFill>
                <a:latin typeface="Roboto"/>
                <a:ea typeface="Roboto"/>
                <a:cs typeface="Roboto"/>
                <a:sym typeface="Roboto"/>
              </a:rPr>
              <a:t> spherical grid - </a:t>
            </a:r>
            <a:r>
              <a:rPr lang="en" sz="1800">
                <a:solidFill>
                  <a:srgbClr val="F7BB30"/>
                </a:solidFill>
                <a:latin typeface="Roboto"/>
                <a:ea typeface="Roboto"/>
                <a:cs typeface="Roboto"/>
                <a:sym typeface="Roboto"/>
              </a:rPr>
              <a:t>G</a:t>
            </a:r>
            <a:r>
              <a:rPr lang="en" sz="1800" baseline="-25000">
                <a:solidFill>
                  <a:srgbClr val="F7BB30"/>
                </a:solidFill>
                <a:latin typeface="Roboto"/>
                <a:ea typeface="Roboto"/>
                <a:cs typeface="Roboto"/>
                <a:sym typeface="Roboto"/>
              </a:rPr>
              <a:t>x</a:t>
            </a:r>
            <a:r>
              <a:rPr lang="en" sz="1800">
                <a:solidFill>
                  <a:srgbClr val="F7BB30"/>
                </a:solidFill>
                <a:latin typeface="Roboto"/>
                <a:ea typeface="Roboto"/>
                <a:cs typeface="Roboto"/>
                <a:sym typeface="Roboto"/>
              </a:rPr>
              <a:t> = 2G</a:t>
            </a:r>
            <a:r>
              <a:rPr lang="en" sz="1800" baseline="-25000">
                <a:solidFill>
                  <a:srgbClr val="F7BB30"/>
                </a:solidFill>
                <a:latin typeface="Roboto"/>
                <a:ea typeface="Roboto"/>
                <a:cs typeface="Roboto"/>
                <a:sym typeface="Roboto"/>
              </a:rPr>
              <a:t>y</a:t>
            </a:r>
            <a:endParaRPr sz="1800" baseline="-25000">
              <a:solidFill>
                <a:srgbClr val="F7BB30"/>
              </a:solidFill>
              <a:latin typeface="Roboto"/>
              <a:ea typeface="Roboto"/>
              <a:cs typeface="Roboto"/>
              <a:sym typeface="Roboto"/>
            </a:endParaRPr>
          </a:p>
          <a:p>
            <a:pPr marL="457200" lvl="0" indent="-342900" rtl="0">
              <a:spcBef>
                <a:spcPts val="0"/>
              </a:spcBef>
              <a:spcAft>
                <a:spcPts val="0"/>
              </a:spcAft>
              <a:buClr>
                <a:srgbClr val="F7BB30"/>
              </a:buClr>
              <a:buSzPts val="1800"/>
              <a:buFont typeface="Roboto"/>
              <a:buChar char="●"/>
            </a:pPr>
            <a:r>
              <a:rPr lang="en" sz="1800">
                <a:solidFill>
                  <a:srgbClr val="FFFFFF"/>
                </a:solidFill>
                <a:latin typeface="Roboto"/>
                <a:ea typeface="Roboto"/>
                <a:cs typeface="Roboto"/>
                <a:sym typeface="Roboto"/>
              </a:rPr>
              <a:t>In the camera space</a:t>
            </a:r>
            <a:endParaRPr sz="1800">
              <a:solidFill>
                <a:srgbClr val="FFFFFF"/>
              </a:solidFill>
              <a:latin typeface="Roboto"/>
              <a:ea typeface="Roboto"/>
              <a:cs typeface="Roboto"/>
              <a:sym typeface="Roboto"/>
            </a:endParaRPr>
          </a:p>
          <a:p>
            <a:pPr marL="457200" lvl="0" indent="-342900" rtl="0">
              <a:spcBef>
                <a:spcPts val="0"/>
              </a:spcBef>
              <a:spcAft>
                <a:spcPts val="0"/>
              </a:spcAft>
              <a:buClr>
                <a:srgbClr val="F7BB30"/>
              </a:buClr>
              <a:buSzPts val="1800"/>
              <a:buFont typeface="Roboto"/>
              <a:buChar char="●"/>
            </a:pPr>
            <a:r>
              <a:rPr lang="en" sz="1800">
                <a:solidFill>
                  <a:srgbClr val="FFFFFF"/>
                </a:solidFill>
                <a:latin typeface="Roboto"/>
                <a:ea typeface="Roboto"/>
                <a:cs typeface="Roboto"/>
                <a:sym typeface="Roboto"/>
              </a:rPr>
              <a:t>Each scene point belongs to a </a:t>
            </a:r>
            <a:r>
              <a:rPr lang="en" sz="1800">
                <a:solidFill>
                  <a:srgbClr val="F7BB30"/>
                </a:solidFill>
                <a:latin typeface="Roboto"/>
                <a:ea typeface="Roboto"/>
                <a:cs typeface="Roboto"/>
                <a:sym typeface="Roboto"/>
              </a:rPr>
              <a:t>Light Grid</a:t>
            </a:r>
            <a:r>
              <a:rPr lang="en" sz="1800">
                <a:solidFill>
                  <a:srgbClr val="FFFFFF"/>
                </a:solidFill>
                <a:latin typeface="Roboto"/>
                <a:ea typeface="Roboto"/>
                <a:cs typeface="Roboto"/>
                <a:sym typeface="Roboto"/>
              </a:rPr>
              <a:t> cell</a:t>
            </a:r>
            <a:endParaRPr sz="1800">
              <a:solidFill>
                <a:srgbClr val="FFFFFF"/>
              </a:solidFill>
              <a:latin typeface="Roboto"/>
              <a:ea typeface="Roboto"/>
              <a:cs typeface="Roboto"/>
              <a:sym typeface="Roboto"/>
            </a:endParaRPr>
          </a:p>
        </p:txBody>
      </p:sp>
      <p:sp>
        <p:nvSpPr>
          <p:cNvPr id="184" name="Google Shape;184;p28"/>
          <p:cNvSpPr txBox="1"/>
          <p:nvPr/>
        </p:nvSpPr>
        <p:spPr>
          <a:xfrm>
            <a:off x="5120640" y="3628625"/>
            <a:ext cx="271200" cy="43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x</a:t>
            </a:r>
            <a:endParaRPr sz="2200">
              <a:solidFill>
                <a:srgbClr val="EC443D"/>
              </a:solidFill>
              <a:latin typeface="Roboto"/>
              <a:ea typeface="Roboto"/>
              <a:cs typeface="Roboto"/>
              <a:sym typeface="Roboto"/>
            </a:endParaRPr>
          </a:p>
        </p:txBody>
      </p:sp>
      <p:sp>
        <p:nvSpPr>
          <p:cNvPr id="185" name="Google Shape;185;p28"/>
          <p:cNvSpPr txBox="1"/>
          <p:nvPr/>
        </p:nvSpPr>
        <p:spPr>
          <a:xfrm>
            <a:off x="4308439" y="2977150"/>
            <a:ext cx="655500" cy="43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c[x]</a:t>
            </a:r>
            <a:endParaRPr sz="2200">
              <a:solidFill>
                <a:srgbClr val="EC443D"/>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Learning phase</a:t>
            </a:r>
            <a:endParaRPr/>
          </a:p>
          <a:p>
            <a:pPr marL="0" lvl="0" indent="0" rtl="0">
              <a:spcBef>
                <a:spcPts val="0"/>
              </a:spcBef>
              <a:spcAft>
                <a:spcPts val="0"/>
              </a:spcAft>
              <a:buNone/>
            </a:pPr>
            <a:endParaRPr/>
          </a:p>
        </p:txBody>
      </p:sp>
      <p:pic>
        <p:nvPicPr>
          <p:cNvPr id="191" name="Google Shape;191;p29"/>
          <p:cNvPicPr preferRelativeResize="0"/>
          <p:nvPr/>
        </p:nvPicPr>
        <p:blipFill>
          <a:blip r:embed="rId3">
            <a:alphaModFix/>
          </a:blip>
          <a:stretch>
            <a:fillRect/>
          </a:stretch>
        </p:blipFill>
        <p:spPr>
          <a:xfrm>
            <a:off x="973638" y="865325"/>
            <a:ext cx="7196724" cy="4049574"/>
          </a:xfrm>
          <a:prstGeom prst="rect">
            <a:avLst/>
          </a:prstGeom>
          <a:noFill/>
          <a:ln>
            <a:noFill/>
          </a:ln>
        </p:spPr>
      </p:pic>
      <p:sp>
        <p:nvSpPr>
          <p:cNvPr id="192" name="Google Shape;192;p29"/>
          <p:cNvSpPr txBox="1"/>
          <p:nvPr/>
        </p:nvSpPr>
        <p:spPr>
          <a:xfrm>
            <a:off x="3297500" y="616300"/>
            <a:ext cx="3858600" cy="450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200">
                <a:solidFill>
                  <a:srgbClr val="F7BB30"/>
                </a:solidFill>
                <a:latin typeface="Roboto"/>
                <a:ea typeface="Roboto"/>
                <a:cs typeface="Roboto"/>
                <a:sym typeface="Roboto"/>
              </a:rPr>
              <a:t>Tiled environment</a:t>
            </a:r>
            <a:endParaRPr sz="2200">
              <a:solidFill>
                <a:srgbClr val="F7BB30"/>
              </a:solidFill>
              <a:latin typeface="Roboto"/>
              <a:ea typeface="Roboto"/>
              <a:cs typeface="Roboto"/>
              <a:sym typeface="Roboto"/>
            </a:endParaRPr>
          </a:p>
        </p:txBody>
      </p:sp>
      <p:sp>
        <p:nvSpPr>
          <p:cNvPr id="193" name="Google Shape;193;p29"/>
          <p:cNvSpPr txBox="1"/>
          <p:nvPr/>
        </p:nvSpPr>
        <p:spPr>
          <a:xfrm>
            <a:off x="6906575" y="3648375"/>
            <a:ext cx="495600" cy="450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200">
                <a:solidFill>
                  <a:srgbClr val="FFFFFF"/>
                </a:solidFill>
                <a:latin typeface="Roboto"/>
                <a:ea typeface="Roboto"/>
                <a:cs typeface="Roboto"/>
                <a:sym typeface="Roboto"/>
              </a:rPr>
              <a:t>t0</a:t>
            </a:r>
            <a:endParaRPr sz="2200">
              <a:solidFill>
                <a:srgbClr val="FFFFFF"/>
              </a:solidFill>
              <a:latin typeface="Roboto"/>
              <a:ea typeface="Roboto"/>
              <a:cs typeface="Roboto"/>
              <a:sym typeface="Roboto"/>
            </a:endParaRPr>
          </a:p>
        </p:txBody>
      </p:sp>
      <p:sp>
        <p:nvSpPr>
          <p:cNvPr id="194" name="Google Shape;194;p29"/>
          <p:cNvSpPr txBox="1"/>
          <p:nvPr/>
        </p:nvSpPr>
        <p:spPr>
          <a:xfrm>
            <a:off x="6906575" y="27339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t1</a:t>
            </a:r>
            <a:endParaRPr sz="2200">
              <a:solidFill>
                <a:srgbClr val="FFFFFF"/>
              </a:solidFill>
              <a:latin typeface="Roboto"/>
              <a:ea typeface="Roboto"/>
              <a:cs typeface="Roboto"/>
              <a:sym typeface="Roboto"/>
            </a:endParaRPr>
          </a:p>
        </p:txBody>
      </p:sp>
      <p:sp>
        <p:nvSpPr>
          <p:cNvPr id="195" name="Google Shape;195;p29"/>
          <p:cNvSpPr txBox="1"/>
          <p:nvPr/>
        </p:nvSpPr>
        <p:spPr>
          <a:xfrm>
            <a:off x="6688850" y="193010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t2</a:t>
            </a:r>
            <a:endParaRPr sz="2200">
              <a:solidFill>
                <a:srgbClr val="FFFFFF"/>
              </a:solidFill>
              <a:latin typeface="Roboto"/>
              <a:ea typeface="Roboto"/>
              <a:cs typeface="Roboto"/>
              <a:sym typeface="Roboto"/>
            </a:endParaRPr>
          </a:p>
        </p:txBody>
      </p:sp>
      <p:sp>
        <p:nvSpPr>
          <p:cNvPr id="196" name="Google Shape;196;p29"/>
          <p:cNvSpPr txBox="1"/>
          <p:nvPr/>
        </p:nvSpPr>
        <p:spPr>
          <a:xfrm>
            <a:off x="6234175" y="121165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t3</a:t>
            </a:r>
            <a:endParaRPr sz="2200">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Learning phase</a:t>
            </a:r>
            <a:endParaRPr/>
          </a:p>
          <a:p>
            <a:pPr marL="0" lvl="0" indent="0" rtl="0">
              <a:spcBef>
                <a:spcPts val="0"/>
              </a:spcBef>
              <a:spcAft>
                <a:spcPts val="0"/>
              </a:spcAft>
              <a:buNone/>
            </a:pPr>
            <a:endParaRPr/>
          </a:p>
        </p:txBody>
      </p:sp>
      <p:pic>
        <p:nvPicPr>
          <p:cNvPr id="202" name="Google Shape;202;p30"/>
          <p:cNvPicPr preferRelativeResize="0"/>
          <p:nvPr/>
        </p:nvPicPr>
        <p:blipFill rotWithShape="1">
          <a:blip r:embed="rId3">
            <a:alphaModFix/>
          </a:blip>
          <a:srcRect/>
          <a:stretch/>
        </p:blipFill>
        <p:spPr>
          <a:xfrm>
            <a:off x="973638" y="865325"/>
            <a:ext cx="7196724" cy="4049574"/>
          </a:xfrm>
          <a:prstGeom prst="rect">
            <a:avLst/>
          </a:prstGeom>
          <a:noFill/>
          <a:ln>
            <a:noFill/>
          </a:ln>
        </p:spPr>
      </p:pic>
      <p:sp>
        <p:nvSpPr>
          <p:cNvPr id="203" name="Google Shape;203;p30"/>
          <p:cNvSpPr txBox="1"/>
          <p:nvPr/>
        </p:nvSpPr>
        <p:spPr>
          <a:xfrm>
            <a:off x="6906575" y="36483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t0</a:t>
            </a:r>
            <a:endParaRPr sz="2200">
              <a:solidFill>
                <a:srgbClr val="FFFFFF"/>
              </a:solidFill>
              <a:latin typeface="Roboto"/>
              <a:ea typeface="Roboto"/>
              <a:cs typeface="Roboto"/>
              <a:sym typeface="Roboto"/>
            </a:endParaRPr>
          </a:p>
        </p:txBody>
      </p:sp>
      <p:sp>
        <p:nvSpPr>
          <p:cNvPr id="204" name="Google Shape;204;p30"/>
          <p:cNvSpPr txBox="1"/>
          <p:nvPr/>
        </p:nvSpPr>
        <p:spPr>
          <a:xfrm>
            <a:off x="6906575" y="27339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t1</a:t>
            </a:r>
            <a:endParaRPr sz="2200">
              <a:solidFill>
                <a:srgbClr val="FFFFFF"/>
              </a:solidFill>
              <a:latin typeface="Roboto"/>
              <a:ea typeface="Roboto"/>
              <a:cs typeface="Roboto"/>
              <a:sym typeface="Roboto"/>
            </a:endParaRPr>
          </a:p>
        </p:txBody>
      </p:sp>
      <p:sp>
        <p:nvSpPr>
          <p:cNvPr id="205" name="Google Shape;205;p30"/>
          <p:cNvSpPr txBox="1"/>
          <p:nvPr/>
        </p:nvSpPr>
        <p:spPr>
          <a:xfrm>
            <a:off x="6688850" y="193010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t2</a:t>
            </a:r>
            <a:endParaRPr sz="2200">
              <a:solidFill>
                <a:srgbClr val="FFFFFF"/>
              </a:solidFill>
              <a:latin typeface="Roboto"/>
              <a:ea typeface="Roboto"/>
              <a:cs typeface="Roboto"/>
              <a:sym typeface="Roboto"/>
            </a:endParaRPr>
          </a:p>
        </p:txBody>
      </p:sp>
      <p:sp>
        <p:nvSpPr>
          <p:cNvPr id="206" name="Google Shape;206;p30"/>
          <p:cNvSpPr txBox="1"/>
          <p:nvPr/>
        </p:nvSpPr>
        <p:spPr>
          <a:xfrm>
            <a:off x="6234175" y="121165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t3</a:t>
            </a:r>
            <a:endParaRPr sz="2200">
              <a:solidFill>
                <a:srgbClr val="FFFFFF"/>
              </a:solidFill>
              <a:latin typeface="Roboto"/>
              <a:ea typeface="Roboto"/>
              <a:cs typeface="Roboto"/>
              <a:sym typeface="Roboto"/>
            </a:endParaRPr>
          </a:p>
        </p:txBody>
      </p:sp>
      <p:sp>
        <p:nvSpPr>
          <p:cNvPr id="207" name="Google Shape;207;p30"/>
          <p:cNvSpPr txBox="1"/>
          <p:nvPr/>
        </p:nvSpPr>
        <p:spPr>
          <a:xfrm>
            <a:off x="4961250" y="4215275"/>
            <a:ext cx="294900" cy="450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200">
                <a:solidFill>
                  <a:srgbClr val="EC443D"/>
                </a:solidFill>
                <a:latin typeface="Roboto"/>
                <a:ea typeface="Roboto"/>
                <a:cs typeface="Roboto"/>
                <a:sym typeface="Roboto"/>
              </a:rPr>
              <a:t>x</a:t>
            </a:r>
            <a:endParaRPr sz="2200">
              <a:solidFill>
                <a:srgbClr val="EC443D"/>
              </a:solidFill>
              <a:latin typeface="Roboto"/>
              <a:ea typeface="Roboto"/>
              <a:cs typeface="Roboto"/>
              <a:sym typeface="Roboto"/>
            </a:endParaRPr>
          </a:p>
        </p:txBody>
      </p:sp>
      <p:sp>
        <p:nvSpPr>
          <p:cNvPr id="208" name="Google Shape;208;p30"/>
          <p:cNvSpPr/>
          <p:nvPr/>
        </p:nvSpPr>
        <p:spPr>
          <a:xfrm>
            <a:off x="5055150" y="4264700"/>
            <a:ext cx="107100" cy="107100"/>
          </a:xfrm>
          <a:prstGeom prst="ellipse">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Google Shape;209;p30"/>
          <p:cNvSpPr txBox="1"/>
          <p:nvPr/>
        </p:nvSpPr>
        <p:spPr>
          <a:xfrm>
            <a:off x="4086225" y="3738200"/>
            <a:ext cx="6675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c[x]</a:t>
            </a:r>
            <a:endParaRPr sz="2200">
              <a:solidFill>
                <a:srgbClr val="EC443D"/>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Learning phase</a:t>
            </a:r>
            <a:endParaRPr/>
          </a:p>
          <a:p>
            <a:pPr marL="0" lvl="0" indent="0" rtl="0">
              <a:spcBef>
                <a:spcPts val="0"/>
              </a:spcBef>
              <a:spcAft>
                <a:spcPts val="0"/>
              </a:spcAft>
              <a:buNone/>
            </a:pPr>
            <a:endParaRPr/>
          </a:p>
        </p:txBody>
      </p:sp>
      <p:pic>
        <p:nvPicPr>
          <p:cNvPr id="215" name="Google Shape;215;p31"/>
          <p:cNvPicPr preferRelativeResize="0"/>
          <p:nvPr/>
        </p:nvPicPr>
        <p:blipFill rotWithShape="1">
          <a:blip r:embed="rId3">
            <a:alphaModFix/>
          </a:blip>
          <a:srcRect/>
          <a:stretch/>
        </p:blipFill>
        <p:spPr>
          <a:xfrm>
            <a:off x="973638" y="865325"/>
            <a:ext cx="7196724" cy="4049574"/>
          </a:xfrm>
          <a:prstGeom prst="rect">
            <a:avLst/>
          </a:prstGeom>
          <a:noFill/>
          <a:ln>
            <a:noFill/>
          </a:ln>
        </p:spPr>
      </p:pic>
      <p:sp>
        <p:nvSpPr>
          <p:cNvPr id="216" name="Google Shape;216;p31"/>
          <p:cNvSpPr txBox="1"/>
          <p:nvPr/>
        </p:nvSpPr>
        <p:spPr>
          <a:xfrm>
            <a:off x="6906575" y="36483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t0</a:t>
            </a:r>
            <a:endParaRPr sz="2200">
              <a:solidFill>
                <a:srgbClr val="FFFFFF"/>
              </a:solidFill>
              <a:latin typeface="Roboto"/>
              <a:ea typeface="Roboto"/>
              <a:cs typeface="Roboto"/>
              <a:sym typeface="Roboto"/>
            </a:endParaRPr>
          </a:p>
        </p:txBody>
      </p:sp>
      <p:sp>
        <p:nvSpPr>
          <p:cNvPr id="217" name="Google Shape;217;p31"/>
          <p:cNvSpPr txBox="1"/>
          <p:nvPr/>
        </p:nvSpPr>
        <p:spPr>
          <a:xfrm>
            <a:off x="6906575" y="27339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t1</a:t>
            </a:r>
            <a:endParaRPr sz="2200">
              <a:solidFill>
                <a:srgbClr val="EC443D"/>
              </a:solidFill>
              <a:latin typeface="Roboto"/>
              <a:ea typeface="Roboto"/>
              <a:cs typeface="Roboto"/>
              <a:sym typeface="Roboto"/>
            </a:endParaRPr>
          </a:p>
        </p:txBody>
      </p:sp>
      <p:sp>
        <p:nvSpPr>
          <p:cNvPr id="218" name="Google Shape;218;p31"/>
          <p:cNvSpPr txBox="1"/>
          <p:nvPr/>
        </p:nvSpPr>
        <p:spPr>
          <a:xfrm>
            <a:off x="6688850" y="193010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t2</a:t>
            </a:r>
            <a:endParaRPr sz="2200">
              <a:solidFill>
                <a:srgbClr val="FFFFFF"/>
              </a:solidFill>
              <a:latin typeface="Roboto"/>
              <a:ea typeface="Roboto"/>
              <a:cs typeface="Roboto"/>
              <a:sym typeface="Roboto"/>
            </a:endParaRPr>
          </a:p>
        </p:txBody>
      </p:sp>
      <p:sp>
        <p:nvSpPr>
          <p:cNvPr id="219" name="Google Shape;219;p31"/>
          <p:cNvSpPr txBox="1"/>
          <p:nvPr/>
        </p:nvSpPr>
        <p:spPr>
          <a:xfrm>
            <a:off x="6234175" y="121165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t3</a:t>
            </a:r>
            <a:endParaRPr sz="2200">
              <a:solidFill>
                <a:srgbClr val="FFFFFF"/>
              </a:solidFill>
              <a:latin typeface="Roboto"/>
              <a:ea typeface="Roboto"/>
              <a:cs typeface="Roboto"/>
              <a:sym typeface="Roboto"/>
            </a:endParaRPr>
          </a:p>
        </p:txBody>
      </p:sp>
      <p:sp>
        <p:nvSpPr>
          <p:cNvPr id="220" name="Google Shape;220;p31"/>
          <p:cNvSpPr txBox="1"/>
          <p:nvPr/>
        </p:nvSpPr>
        <p:spPr>
          <a:xfrm>
            <a:off x="4961250" y="4215275"/>
            <a:ext cx="2949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x</a:t>
            </a:r>
            <a:endParaRPr sz="2200">
              <a:solidFill>
                <a:srgbClr val="FFFFFF"/>
              </a:solidFill>
              <a:latin typeface="Roboto"/>
              <a:ea typeface="Roboto"/>
              <a:cs typeface="Roboto"/>
              <a:sym typeface="Roboto"/>
            </a:endParaRPr>
          </a:p>
        </p:txBody>
      </p:sp>
      <p:sp>
        <p:nvSpPr>
          <p:cNvPr id="221" name="Google Shape;221;p31"/>
          <p:cNvSpPr/>
          <p:nvPr/>
        </p:nvSpPr>
        <p:spPr>
          <a:xfrm>
            <a:off x="5055150" y="4264700"/>
            <a:ext cx="107100" cy="1071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Google Shape;222;p31"/>
          <p:cNvSpPr txBox="1"/>
          <p:nvPr/>
        </p:nvSpPr>
        <p:spPr>
          <a:xfrm>
            <a:off x="4086225" y="3738200"/>
            <a:ext cx="6675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c[x]</a:t>
            </a:r>
            <a:endParaRPr sz="22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Image-based lighting (IBL)</a:t>
            </a:r>
            <a:endParaRPr/>
          </a:p>
        </p:txBody>
      </p:sp>
      <p:pic>
        <p:nvPicPr>
          <p:cNvPr id="66" name="Google Shape;66;p14"/>
          <p:cNvPicPr preferRelativeResize="0"/>
          <p:nvPr/>
        </p:nvPicPr>
        <p:blipFill>
          <a:blip r:embed="rId3">
            <a:alphaModFix/>
          </a:blip>
          <a:stretch>
            <a:fillRect/>
          </a:stretch>
        </p:blipFill>
        <p:spPr>
          <a:xfrm>
            <a:off x="1103950" y="792073"/>
            <a:ext cx="2362370" cy="1328831"/>
          </a:xfrm>
          <a:prstGeom prst="rect">
            <a:avLst/>
          </a:prstGeom>
          <a:noFill/>
          <a:ln>
            <a:noFill/>
          </a:ln>
        </p:spPr>
      </p:pic>
      <p:pic>
        <p:nvPicPr>
          <p:cNvPr id="67" name="Google Shape;67;p14"/>
          <p:cNvPicPr preferRelativeResize="0"/>
          <p:nvPr/>
        </p:nvPicPr>
        <p:blipFill>
          <a:blip r:embed="rId4">
            <a:alphaModFix/>
          </a:blip>
          <a:stretch>
            <a:fillRect/>
          </a:stretch>
        </p:blipFill>
        <p:spPr>
          <a:xfrm>
            <a:off x="1103950" y="2168695"/>
            <a:ext cx="2362370" cy="1328832"/>
          </a:xfrm>
          <a:prstGeom prst="rect">
            <a:avLst/>
          </a:prstGeom>
          <a:noFill/>
          <a:ln>
            <a:noFill/>
          </a:ln>
        </p:spPr>
      </p:pic>
      <p:pic>
        <p:nvPicPr>
          <p:cNvPr id="68" name="Google Shape;68;p14"/>
          <p:cNvPicPr preferRelativeResize="0"/>
          <p:nvPr/>
        </p:nvPicPr>
        <p:blipFill>
          <a:blip r:embed="rId5">
            <a:alphaModFix/>
          </a:blip>
          <a:stretch>
            <a:fillRect/>
          </a:stretch>
        </p:blipFill>
        <p:spPr>
          <a:xfrm>
            <a:off x="1103954" y="3548264"/>
            <a:ext cx="2362370" cy="1328832"/>
          </a:xfrm>
          <a:prstGeom prst="rect">
            <a:avLst/>
          </a:prstGeom>
          <a:noFill/>
          <a:ln>
            <a:noFill/>
          </a:ln>
        </p:spPr>
      </p:pic>
      <p:pic>
        <p:nvPicPr>
          <p:cNvPr id="69" name="Google Shape;69;p14"/>
          <p:cNvPicPr preferRelativeResize="0"/>
          <p:nvPr/>
        </p:nvPicPr>
        <p:blipFill>
          <a:blip r:embed="rId6">
            <a:alphaModFix/>
          </a:blip>
          <a:stretch>
            <a:fillRect/>
          </a:stretch>
        </p:blipFill>
        <p:spPr>
          <a:xfrm>
            <a:off x="5382390" y="789125"/>
            <a:ext cx="2657661" cy="1328831"/>
          </a:xfrm>
          <a:prstGeom prst="rect">
            <a:avLst/>
          </a:prstGeom>
          <a:noFill/>
          <a:ln>
            <a:noFill/>
          </a:ln>
        </p:spPr>
      </p:pic>
      <p:pic>
        <p:nvPicPr>
          <p:cNvPr id="70" name="Google Shape;70;p14"/>
          <p:cNvPicPr preferRelativeResize="0"/>
          <p:nvPr/>
        </p:nvPicPr>
        <p:blipFill>
          <a:blip r:embed="rId7">
            <a:alphaModFix/>
          </a:blip>
          <a:stretch>
            <a:fillRect/>
          </a:stretch>
        </p:blipFill>
        <p:spPr>
          <a:xfrm>
            <a:off x="5382390" y="2171642"/>
            <a:ext cx="2657661" cy="1328831"/>
          </a:xfrm>
          <a:prstGeom prst="rect">
            <a:avLst/>
          </a:prstGeom>
          <a:noFill/>
          <a:ln>
            <a:noFill/>
          </a:ln>
        </p:spPr>
      </p:pic>
      <p:pic>
        <p:nvPicPr>
          <p:cNvPr id="71" name="Google Shape;71;p14"/>
          <p:cNvPicPr preferRelativeResize="0"/>
          <p:nvPr/>
        </p:nvPicPr>
        <p:blipFill>
          <a:blip r:embed="rId8">
            <a:alphaModFix/>
          </a:blip>
          <a:stretch>
            <a:fillRect/>
          </a:stretch>
        </p:blipFill>
        <p:spPr>
          <a:xfrm>
            <a:off x="5382390" y="3548269"/>
            <a:ext cx="2657661" cy="1328831"/>
          </a:xfrm>
          <a:prstGeom prst="rect">
            <a:avLst/>
          </a:prstGeom>
          <a:noFill/>
          <a:ln>
            <a:noFill/>
          </a:ln>
        </p:spPr>
      </p:pic>
      <p:sp>
        <p:nvSpPr>
          <p:cNvPr id="72" name="Google Shape;72;p14"/>
          <p:cNvSpPr/>
          <p:nvPr/>
        </p:nvSpPr>
        <p:spPr>
          <a:xfrm>
            <a:off x="3629452" y="1378228"/>
            <a:ext cx="1493100" cy="234900"/>
          </a:xfrm>
          <a:prstGeom prst="leftArrow">
            <a:avLst>
              <a:gd name="adj1" fmla="val 50000"/>
              <a:gd name="adj2" fmla="val 50000"/>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Google Shape;73;p14"/>
          <p:cNvSpPr/>
          <p:nvPr/>
        </p:nvSpPr>
        <p:spPr>
          <a:xfrm>
            <a:off x="3629452" y="2704737"/>
            <a:ext cx="1493100" cy="234900"/>
          </a:xfrm>
          <a:prstGeom prst="leftArrow">
            <a:avLst>
              <a:gd name="adj1" fmla="val 50000"/>
              <a:gd name="adj2" fmla="val 50000"/>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Google Shape;74;p14"/>
          <p:cNvSpPr/>
          <p:nvPr/>
        </p:nvSpPr>
        <p:spPr>
          <a:xfrm>
            <a:off x="3632425" y="4080800"/>
            <a:ext cx="1543800" cy="243000"/>
          </a:xfrm>
          <a:prstGeom prst="leftArrow">
            <a:avLst>
              <a:gd name="adj1" fmla="val 50000"/>
              <a:gd name="adj2" fmla="val 50000"/>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Google Shape;75;p14"/>
          <p:cNvSpPr txBox="1"/>
          <p:nvPr/>
        </p:nvSpPr>
        <p:spPr>
          <a:xfrm>
            <a:off x="311700" y="4861500"/>
            <a:ext cx="2858400" cy="358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solidFill>
                  <a:srgbClr val="FFFFFF"/>
                </a:solidFill>
                <a:latin typeface="Roboto"/>
                <a:ea typeface="Roboto"/>
                <a:cs typeface="Roboto"/>
                <a:sym typeface="Roboto"/>
              </a:rPr>
              <a:t>HDR images courtesy of NoEmotion</a:t>
            </a:r>
            <a:endParaRPr sz="1000">
              <a:solidFill>
                <a:srgbClr val="FFFFFF"/>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Learning phase</a:t>
            </a:r>
            <a:endParaRPr/>
          </a:p>
          <a:p>
            <a:pPr marL="0" lvl="0" indent="0" rtl="0">
              <a:spcBef>
                <a:spcPts val="0"/>
              </a:spcBef>
              <a:spcAft>
                <a:spcPts val="0"/>
              </a:spcAft>
              <a:buNone/>
            </a:pPr>
            <a:endParaRPr/>
          </a:p>
        </p:txBody>
      </p:sp>
      <p:pic>
        <p:nvPicPr>
          <p:cNvPr id="228" name="Google Shape;228;p32"/>
          <p:cNvPicPr preferRelativeResize="0"/>
          <p:nvPr/>
        </p:nvPicPr>
        <p:blipFill rotWithShape="1">
          <a:blip r:embed="rId3">
            <a:alphaModFix/>
          </a:blip>
          <a:srcRect/>
          <a:stretch/>
        </p:blipFill>
        <p:spPr>
          <a:xfrm>
            <a:off x="973638" y="865325"/>
            <a:ext cx="7196724" cy="4049574"/>
          </a:xfrm>
          <a:prstGeom prst="rect">
            <a:avLst/>
          </a:prstGeom>
          <a:noFill/>
          <a:ln>
            <a:noFill/>
          </a:ln>
        </p:spPr>
      </p:pic>
      <p:sp>
        <p:nvSpPr>
          <p:cNvPr id="229" name="Google Shape;229;p32"/>
          <p:cNvSpPr txBox="1"/>
          <p:nvPr/>
        </p:nvSpPr>
        <p:spPr>
          <a:xfrm>
            <a:off x="6906575" y="36483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t0</a:t>
            </a:r>
            <a:endParaRPr sz="2200">
              <a:solidFill>
                <a:srgbClr val="FFFFFF"/>
              </a:solidFill>
              <a:latin typeface="Roboto"/>
              <a:ea typeface="Roboto"/>
              <a:cs typeface="Roboto"/>
              <a:sym typeface="Roboto"/>
            </a:endParaRPr>
          </a:p>
        </p:txBody>
      </p:sp>
      <p:sp>
        <p:nvSpPr>
          <p:cNvPr id="230" name="Google Shape;230;p32"/>
          <p:cNvSpPr txBox="1"/>
          <p:nvPr/>
        </p:nvSpPr>
        <p:spPr>
          <a:xfrm>
            <a:off x="6906575" y="27339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t1</a:t>
            </a:r>
            <a:endParaRPr sz="2200">
              <a:solidFill>
                <a:srgbClr val="FFFFFF"/>
              </a:solidFill>
              <a:latin typeface="Roboto"/>
              <a:ea typeface="Roboto"/>
              <a:cs typeface="Roboto"/>
              <a:sym typeface="Roboto"/>
            </a:endParaRPr>
          </a:p>
        </p:txBody>
      </p:sp>
      <p:sp>
        <p:nvSpPr>
          <p:cNvPr id="231" name="Google Shape;231;p32"/>
          <p:cNvSpPr txBox="1"/>
          <p:nvPr/>
        </p:nvSpPr>
        <p:spPr>
          <a:xfrm>
            <a:off x="6688850" y="193010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t2</a:t>
            </a:r>
            <a:endParaRPr sz="2200">
              <a:solidFill>
                <a:srgbClr val="FFFFFF"/>
              </a:solidFill>
              <a:latin typeface="Roboto"/>
              <a:ea typeface="Roboto"/>
              <a:cs typeface="Roboto"/>
              <a:sym typeface="Roboto"/>
            </a:endParaRPr>
          </a:p>
        </p:txBody>
      </p:sp>
      <p:sp>
        <p:nvSpPr>
          <p:cNvPr id="232" name="Google Shape;232;p32"/>
          <p:cNvSpPr txBox="1"/>
          <p:nvPr/>
        </p:nvSpPr>
        <p:spPr>
          <a:xfrm>
            <a:off x="6234175" y="121165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t3</a:t>
            </a:r>
            <a:endParaRPr sz="2200">
              <a:solidFill>
                <a:srgbClr val="FFFFFF"/>
              </a:solidFill>
              <a:latin typeface="Roboto"/>
              <a:ea typeface="Roboto"/>
              <a:cs typeface="Roboto"/>
              <a:sym typeface="Roboto"/>
            </a:endParaRPr>
          </a:p>
        </p:txBody>
      </p:sp>
      <p:sp>
        <p:nvSpPr>
          <p:cNvPr id="233" name="Google Shape;233;p32"/>
          <p:cNvSpPr txBox="1"/>
          <p:nvPr/>
        </p:nvSpPr>
        <p:spPr>
          <a:xfrm>
            <a:off x="4961250" y="4215275"/>
            <a:ext cx="2949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x</a:t>
            </a:r>
            <a:endParaRPr sz="2200">
              <a:solidFill>
                <a:srgbClr val="FFFFFF"/>
              </a:solidFill>
              <a:latin typeface="Roboto"/>
              <a:ea typeface="Roboto"/>
              <a:cs typeface="Roboto"/>
              <a:sym typeface="Roboto"/>
            </a:endParaRPr>
          </a:p>
        </p:txBody>
      </p:sp>
      <p:sp>
        <p:nvSpPr>
          <p:cNvPr id="234" name="Google Shape;234;p32"/>
          <p:cNvSpPr/>
          <p:nvPr/>
        </p:nvSpPr>
        <p:spPr>
          <a:xfrm>
            <a:off x="5055150" y="4264700"/>
            <a:ext cx="107100" cy="1071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Google Shape;235;p32"/>
          <p:cNvSpPr txBox="1"/>
          <p:nvPr/>
        </p:nvSpPr>
        <p:spPr>
          <a:xfrm>
            <a:off x="4086225" y="3738200"/>
            <a:ext cx="6675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c[x]</a:t>
            </a:r>
            <a:endParaRPr sz="2200">
              <a:solidFill>
                <a:srgbClr val="FFFFFF"/>
              </a:solidFill>
              <a:latin typeface="Roboto"/>
              <a:ea typeface="Roboto"/>
              <a:cs typeface="Roboto"/>
              <a:sym typeface="Roboto"/>
            </a:endParaRPr>
          </a:p>
        </p:txBody>
      </p:sp>
      <p:sp>
        <p:nvSpPr>
          <p:cNvPr id="236" name="Google Shape;236;p32"/>
          <p:cNvSpPr txBox="1"/>
          <p:nvPr/>
        </p:nvSpPr>
        <p:spPr>
          <a:xfrm>
            <a:off x="5113650" y="1661950"/>
            <a:ext cx="2949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y</a:t>
            </a:r>
            <a:endParaRPr sz="2200">
              <a:solidFill>
                <a:srgbClr val="EC443D"/>
              </a:solidFill>
              <a:latin typeface="Roboto"/>
              <a:ea typeface="Roboto"/>
              <a:cs typeface="Roboto"/>
              <a:sym typeface="Roboto"/>
            </a:endParaRPr>
          </a:p>
        </p:txBody>
      </p:sp>
      <p:sp>
        <p:nvSpPr>
          <p:cNvPr id="237" name="Google Shape;237;p32"/>
          <p:cNvSpPr/>
          <p:nvPr/>
        </p:nvSpPr>
        <p:spPr>
          <a:xfrm>
            <a:off x="5207550" y="2131100"/>
            <a:ext cx="107100" cy="107100"/>
          </a:xfrm>
          <a:prstGeom prst="ellipse">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Google Shape;238;p32"/>
          <p:cNvSpPr txBox="1"/>
          <p:nvPr/>
        </p:nvSpPr>
        <p:spPr>
          <a:xfrm>
            <a:off x="4616250" y="2421050"/>
            <a:ext cx="6675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c[y]</a:t>
            </a:r>
            <a:endParaRPr sz="2200">
              <a:solidFill>
                <a:srgbClr val="EC443D"/>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Learning phase</a:t>
            </a:r>
            <a:endParaRPr/>
          </a:p>
          <a:p>
            <a:pPr marL="0" lvl="0" indent="0" rtl="0">
              <a:spcBef>
                <a:spcPts val="0"/>
              </a:spcBef>
              <a:spcAft>
                <a:spcPts val="0"/>
              </a:spcAft>
              <a:buNone/>
            </a:pPr>
            <a:endParaRPr/>
          </a:p>
        </p:txBody>
      </p:sp>
      <p:pic>
        <p:nvPicPr>
          <p:cNvPr id="244" name="Google Shape;244;p33"/>
          <p:cNvPicPr preferRelativeResize="0"/>
          <p:nvPr/>
        </p:nvPicPr>
        <p:blipFill rotWithShape="1">
          <a:blip r:embed="rId3">
            <a:alphaModFix/>
          </a:blip>
          <a:srcRect/>
          <a:stretch/>
        </p:blipFill>
        <p:spPr>
          <a:xfrm>
            <a:off x="973638" y="865325"/>
            <a:ext cx="7196724" cy="4049574"/>
          </a:xfrm>
          <a:prstGeom prst="rect">
            <a:avLst/>
          </a:prstGeom>
          <a:noFill/>
          <a:ln>
            <a:noFill/>
          </a:ln>
        </p:spPr>
      </p:pic>
      <p:sp>
        <p:nvSpPr>
          <p:cNvPr id="245" name="Google Shape;245;p33"/>
          <p:cNvSpPr txBox="1"/>
          <p:nvPr/>
        </p:nvSpPr>
        <p:spPr>
          <a:xfrm>
            <a:off x="6906575" y="36483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t0</a:t>
            </a:r>
            <a:endParaRPr sz="2200">
              <a:solidFill>
                <a:srgbClr val="EC443D"/>
              </a:solidFill>
              <a:latin typeface="Roboto"/>
              <a:ea typeface="Roboto"/>
              <a:cs typeface="Roboto"/>
              <a:sym typeface="Roboto"/>
            </a:endParaRPr>
          </a:p>
        </p:txBody>
      </p:sp>
      <p:sp>
        <p:nvSpPr>
          <p:cNvPr id="246" name="Google Shape;246;p33"/>
          <p:cNvSpPr txBox="1"/>
          <p:nvPr/>
        </p:nvSpPr>
        <p:spPr>
          <a:xfrm>
            <a:off x="6906575" y="27339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t1</a:t>
            </a:r>
            <a:endParaRPr sz="2200">
              <a:solidFill>
                <a:srgbClr val="FFFFFF"/>
              </a:solidFill>
              <a:latin typeface="Roboto"/>
              <a:ea typeface="Roboto"/>
              <a:cs typeface="Roboto"/>
              <a:sym typeface="Roboto"/>
            </a:endParaRPr>
          </a:p>
        </p:txBody>
      </p:sp>
      <p:sp>
        <p:nvSpPr>
          <p:cNvPr id="247" name="Google Shape;247;p33"/>
          <p:cNvSpPr txBox="1"/>
          <p:nvPr/>
        </p:nvSpPr>
        <p:spPr>
          <a:xfrm>
            <a:off x="6688850" y="193010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t2</a:t>
            </a:r>
            <a:endParaRPr sz="2200">
              <a:solidFill>
                <a:srgbClr val="FFFFFF"/>
              </a:solidFill>
              <a:latin typeface="Roboto"/>
              <a:ea typeface="Roboto"/>
              <a:cs typeface="Roboto"/>
              <a:sym typeface="Roboto"/>
            </a:endParaRPr>
          </a:p>
        </p:txBody>
      </p:sp>
      <p:sp>
        <p:nvSpPr>
          <p:cNvPr id="248" name="Google Shape;248;p33"/>
          <p:cNvSpPr txBox="1"/>
          <p:nvPr/>
        </p:nvSpPr>
        <p:spPr>
          <a:xfrm>
            <a:off x="6234175" y="121165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t3</a:t>
            </a:r>
            <a:endParaRPr sz="2200">
              <a:solidFill>
                <a:srgbClr val="FFFFFF"/>
              </a:solidFill>
              <a:latin typeface="Roboto"/>
              <a:ea typeface="Roboto"/>
              <a:cs typeface="Roboto"/>
              <a:sym typeface="Roboto"/>
            </a:endParaRPr>
          </a:p>
        </p:txBody>
      </p:sp>
      <p:sp>
        <p:nvSpPr>
          <p:cNvPr id="249" name="Google Shape;249;p33"/>
          <p:cNvSpPr txBox="1"/>
          <p:nvPr/>
        </p:nvSpPr>
        <p:spPr>
          <a:xfrm>
            <a:off x="4961250" y="4215275"/>
            <a:ext cx="2949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x</a:t>
            </a:r>
            <a:endParaRPr sz="2200">
              <a:solidFill>
                <a:srgbClr val="FFFFFF"/>
              </a:solidFill>
              <a:latin typeface="Roboto"/>
              <a:ea typeface="Roboto"/>
              <a:cs typeface="Roboto"/>
              <a:sym typeface="Roboto"/>
            </a:endParaRPr>
          </a:p>
        </p:txBody>
      </p:sp>
      <p:sp>
        <p:nvSpPr>
          <p:cNvPr id="250" name="Google Shape;250;p33"/>
          <p:cNvSpPr/>
          <p:nvPr/>
        </p:nvSpPr>
        <p:spPr>
          <a:xfrm>
            <a:off x="5055150" y="4264700"/>
            <a:ext cx="107100" cy="1071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Google Shape;251;p33"/>
          <p:cNvSpPr txBox="1"/>
          <p:nvPr/>
        </p:nvSpPr>
        <p:spPr>
          <a:xfrm>
            <a:off x="4086225" y="3738200"/>
            <a:ext cx="6675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c[x]</a:t>
            </a:r>
            <a:endParaRPr sz="2200">
              <a:solidFill>
                <a:srgbClr val="FFFFFF"/>
              </a:solidFill>
              <a:latin typeface="Roboto"/>
              <a:ea typeface="Roboto"/>
              <a:cs typeface="Roboto"/>
              <a:sym typeface="Roboto"/>
            </a:endParaRPr>
          </a:p>
        </p:txBody>
      </p:sp>
      <p:sp>
        <p:nvSpPr>
          <p:cNvPr id="252" name="Google Shape;252;p33"/>
          <p:cNvSpPr txBox="1"/>
          <p:nvPr/>
        </p:nvSpPr>
        <p:spPr>
          <a:xfrm>
            <a:off x="5113650" y="1661950"/>
            <a:ext cx="2949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y</a:t>
            </a:r>
            <a:endParaRPr sz="2200">
              <a:solidFill>
                <a:srgbClr val="FFFFFF"/>
              </a:solidFill>
              <a:latin typeface="Roboto"/>
              <a:ea typeface="Roboto"/>
              <a:cs typeface="Roboto"/>
              <a:sym typeface="Roboto"/>
            </a:endParaRPr>
          </a:p>
        </p:txBody>
      </p:sp>
      <p:sp>
        <p:nvSpPr>
          <p:cNvPr id="253" name="Google Shape;253;p33"/>
          <p:cNvSpPr/>
          <p:nvPr/>
        </p:nvSpPr>
        <p:spPr>
          <a:xfrm>
            <a:off x="5207550" y="2131100"/>
            <a:ext cx="107100" cy="1071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Google Shape;254;p33"/>
          <p:cNvSpPr txBox="1"/>
          <p:nvPr/>
        </p:nvSpPr>
        <p:spPr>
          <a:xfrm>
            <a:off x="4616250" y="2421050"/>
            <a:ext cx="6675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c[y]</a:t>
            </a:r>
            <a:endParaRPr sz="2200">
              <a:solidFill>
                <a:srgbClr val="EC443D"/>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Rendering phase</a:t>
            </a:r>
            <a:endParaRPr/>
          </a:p>
          <a:p>
            <a:pPr marL="0" lvl="0" indent="0" rtl="0">
              <a:spcBef>
                <a:spcPts val="0"/>
              </a:spcBef>
              <a:spcAft>
                <a:spcPts val="0"/>
              </a:spcAft>
              <a:buNone/>
            </a:pPr>
            <a:endParaRPr/>
          </a:p>
        </p:txBody>
      </p:sp>
      <p:pic>
        <p:nvPicPr>
          <p:cNvPr id="260" name="Google Shape;260;p34"/>
          <p:cNvPicPr preferRelativeResize="0"/>
          <p:nvPr/>
        </p:nvPicPr>
        <p:blipFill rotWithShape="1">
          <a:blip r:embed="rId3">
            <a:alphaModFix/>
          </a:blip>
          <a:srcRect/>
          <a:stretch/>
        </p:blipFill>
        <p:spPr>
          <a:xfrm>
            <a:off x="973638" y="865325"/>
            <a:ext cx="7196724" cy="4049574"/>
          </a:xfrm>
          <a:prstGeom prst="rect">
            <a:avLst/>
          </a:prstGeom>
          <a:noFill/>
          <a:ln>
            <a:noFill/>
          </a:ln>
        </p:spPr>
      </p:pic>
      <p:sp>
        <p:nvSpPr>
          <p:cNvPr id="261" name="Google Shape;261;p34"/>
          <p:cNvSpPr txBox="1"/>
          <p:nvPr/>
        </p:nvSpPr>
        <p:spPr>
          <a:xfrm>
            <a:off x="6906575" y="36483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t0</a:t>
            </a:r>
            <a:endParaRPr sz="2200">
              <a:solidFill>
                <a:srgbClr val="FFFFFF"/>
              </a:solidFill>
              <a:latin typeface="Roboto"/>
              <a:ea typeface="Roboto"/>
              <a:cs typeface="Roboto"/>
              <a:sym typeface="Roboto"/>
            </a:endParaRPr>
          </a:p>
        </p:txBody>
      </p:sp>
      <p:sp>
        <p:nvSpPr>
          <p:cNvPr id="262" name="Google Shape;262;p34"/>
          <p:cNvSpPr txBox="1"/>
          <p:nvPr/>
        </p:nvSpPr>
        <p:spPr>
          <a:xfrm>
            <a:off x="6906575" y="27339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t1</a:t>
            </a:r>
            <a:endParaRPr sz="2200">
              <a:solidFill>
                <a:srgbClr val="FFFFFF"/>
              </a:solidFill>
              <a:latin typeface="Roboto"/>
              <a:ea typeface="Roboto"/>
              <a:cs typeface="Roboto"/>
              <a:sym typeface="Roboto"/>
            </a:endParaRPr>
          </a:p>
        </p:txBody>
      </p:sp>
      <p:sp>
        <p:nvSpPr>
          <p:cNvPr id="263" name="Google Shape;263;p34"/>
          <p:cNvSpPr txBox="1"/>
          <p:nvPr/>
        </p:nvSpPr>
        <p:spPr>
          <a:xfrm>
            <a:off x="6688850" y="193010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t2</a:t>
            </a:r>
            <a:endParaRPr sz="2200">
              <a:solidFill>
                <a:srgbClr val="FFFFFF"/>
              </a:solidFill>
              <a:latin typeface="Roboto"/>
              <a:ea typeface="Roboto"/>
              <a:cs typeface="Roboto"/>
              <a:sym typeface="Roboto"/>
            </a:endParaRPr>
          </a:p>
        </p:txBody>
      </p:sp>
      <p:sp>
        <p:nvSpPr>
          <p:cNvPr id="264" name="Google Shape;264;p34"/>
          <p:cNvSpPr txBox="1"/>
          <p:nvPr/>
        </p:nvSpPr>
        <p:spPr>
          <a:xfrm>
            <a:off x="6234175" y="121165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t3</a:t>
            </a:r>
            <a:endParaRPr sz="2200">
              <a:solidFill>
                <a:srgbClr val="FFFFFF"/>
              </a:solidFill>
              <a:latin typeface="Roboto"/>
              <a:ea typeface="Roboto"/>
              <a:cs typeface="Roboto"/>
              <a:sym typeface="Roboto"/>
            </a:endParaRPr>
          </a:p>
        </p:txBody>
      </p:sp>
      <p:sp>
        <p:nvSpPr>
          <p:cNvPr id="265" name="Google Shape;265;p34"/>
          <p:cNvSpPr txBox="1"/>
          <p:nvPr/>
        </p:nvSpPr>
        <p:spPr>
          <a:xfrm>
            <a:off x="4961250" y="4215275"/>
            <a:ext cx="2949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x</a:t>
            </a:r>
            <a:endParaRPr sz="2200">
              <a:solidFill>
                <a:srgbClr val="FFFFFF"/>
              </a:solidFill>
              <a:latin typeface="Roboto"/>
              <a:ea typeface="Roboto"/>
              <a:cs typeface="Roboto"/>
              <a:sym typeface="Roboto"/>
            </a:endParaRPr>
          </a:p>
        </p:txBody>
      </p:sp>
      <p:sp>
        <p:nvSpPr>
          <p:cNvPr id="266" name="Google Shape;266;p34"/>
          <p:cNvSpPr/>
          <p:nvPr/>
        </p:nvSpPr>
        <p:spPr>
          <a:xfrm>
            <a:off x="5055150" y="4264700"/>
            <a:ext cx="107100" cy="1071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Google Shape;267;p34"/>
          <p:cNvSpPr txBox="1"/>
          <p:nvPr/>
        </p:nvSpPr>
        <p:spPr>
          <a:xfrm>
            <a:off x="4086225" y="3738200"/>
            <a:ext cx="6675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c[x]</a:t>
            </a:r>
            <a:endParaRPr sz="2200">
              <a:solidFill>
                <a:srgbClr val="EC443D"/>
              </a:solidFill>
              <a:latin typeface="Roboto"/>
              <a:ea typeface="Roboto"/>
              <a:cs typeface="Roboto"/>
              <a:sym typeface="Roboto"/>
            </a:endParaRPr>
          </a:p>
        </p:txBody>
      </p:sp>
      <p:sp>
        <p:nvSpPr>
          <p:cNvPr id="268" name="Google Shape;268;p34"/>
          <p:cNvSpPr txBox="1"/>
          <p:nvPr/>
        </p:nvSpPr>
        <p:spPr>
          <a:xfrm>
            <a:off x="5113650" y="1661950"/>
            <a:ext cx="2949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y</a:t>
            </a:r>
            <a:endParaRPr sz="2200">
              <a:solidFill>
                <a:srgbClr val="FFFFFF"/>
              </a:solidFill>
              <a:latin typeface="Roboto"/>
              <a:ea typeface="Roboto"/>
              <a:cs typeface="Roboto"/>
              <a:sym typeface="Roboto"/>
            </a:endParaRPr>
          </a:p>
        </p:txBody>
      </p:sp>
      <p:sp>
        <p:nvSpPr>
          <p:cNvPr id="269" name="Google Shape;269;p34"/>
          <p:cNvSpPr/>
          <p:nvPr/>
        </p:nvSpPr>
        <p:spPr>
          <a:xfrm>
            <a:off x="5207550" y="2131100"/>
            <a:ext cx="107100" cy="1071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Google Shape;270;p34"/>
          <p:cNvSpPr txBox="1"/>
          <p:nvPr/>
        </p:nvSpPr>
        <p:spPr>
          <a:xfrm>
            <a:off x="4616250" y="2421050"/>
            <a:ext cx="6675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c[y]</a:t>
            </a:r>
            <a:endParaRPr sz="2200">
              <a:solidFill>
                <a:srgbClr val="EC443D"/>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Rendering phase</a:t>
            </a:r>
            <a:endParaRPr/>
          </a:p>
          <a:p>
            <a:pPr marL="0" lvl="0" indent="0" rtl="0">
              <a:spcBef>
                <a:spcPts val="0"/>
              </a:spcBef>
              <a:spcAft>
                <a:spcPts val="0"/>
              </a:spcAft>
              <a:buNone/>
            </a:pPr>
            <a:endParaRPr/>
          </a:p>
        </p:txBody>
      </p:sp>
      <p:pic>
        <p:nvPicPr>
          <p:cNvPr id="276" name="Google Shape;276;p35"/>
          <p:cNvPicPr preferRelativeResize="0"/>
          <p:nvPr/>
        </p:nvPicPr>
        <p:blipFill rotWithShape="1">
          <a:blip r:embed="rId3">
            <a:alphaModFix/>
          </a:blip>
          <a:srcRect/>
          <a:stretch/>
        </p:blipFill>
        <p:spPr>
          <a:xfrm>
            <a:off x="973638" y="865325"/>
            <a:ext cx="7196724" cy="4049574"/>
          </a:xfrm>
          <a:prstGeom prst="rect">
            <a:avLst/>
          </a:prstGeom>
          <a:noFill/>
          <a:ln>
            <a:noFill/>
          </a:ln>
        </p:spPr>
      </p:pic>
      <p:sp>
        <p:nvSpPr>
          <p:cNvPr id="277" name="Google Shape;277;p35"/>
          <p:cNvSpPr txBox="1"/>
          <p:nvPr/>
        </p:nvSpPr>
        <p:spPr>
          <a:xfrm>
            <a:off x="6906575" y="36483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t0</a:t>
            </a:r>
            <a:endParaRPr sz="2200">
              <a:solidFill>
                <a:srgbClr val="EC443D"/>
              </a:solidFill>
              <a:latin typeface="Roboto"/>
              <a:ea typeface="Roboto"/>
              <a:cs typeface="Roboto"/>
              <a:sym typeface="Roboto"/>
            </a:endParaRPr>
          </a:p>
        </p:txBody>
      </p:sp>
      <p:sp>
        <p:nvSpPr>
          <p:cNvPr id="278" name="Google Shape;278;p35"/>
          <p:cNvSpPr txBox="1"/>
          <p:nvPr/>
        </p:nvSpPr>
        <p:spPr>
          <a:xfrm>
            <a:off x="6906575" y="2733975"/>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EC443D"/>
                </a:solidFill>
                <a:latin typeface="Roboto"/>
                <a:ea typeface="Roboto"/>
                <a:cs typeface="Roboto"/>
                <a:sym typeface="Roboto"/>
              </a:rPr>
              <a:t>t1</a:t>
            </a:r>
            <a:endParaRPr sz="2200">
              <a:solidFill>
                <a:srgbClr val="EC443D"/>
              </a:solidFill>
              <a:latin typeface="Roboto"/>
              <a:ea typeface="Roboto"/>
              <a:cs typeface="Roboto"/>
              <a:sym typeface="Roboto"/>
            </a:endParaRPr>
          </a:p>
        </p:txBody>
      </p:sp>
      <p:sp>
        <p:nvSpPr>
          <p:cNvPr id="279" name="Google Shape;279;p35"/>
          <p:cNvSpPr txBox="1"/>
          <p:nvPr/>
        </p:nvSpPr>
        <p:spPr>
          <a:xfrm>
            <a:off x="6688850" y="193010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t2</a:t>
            </a:r>
            <a:endParaRPr sz="2200">
              <a:solidFill>
                <a:srgbClr val="FFFFFF"/>
              </a:solidFill>
              <a:latin typeface="Roboto"/>
              <a:ea typeface="Roboto"/>
              <a:cs typeface="Roboto"/>
              <a:sym typeface="Roboto"/>
            </a:endParaRPr>
          </a:p>
        </p:txBody>
      </p:sp>
      <p:sp>
        <p:nvSpPr>
          <p:cNvPr id="280" name="Google Shape;280;p35"/>
          <p:cNvSpPr txBox="1"/>
          <p:nvPr/>
        </p:nvSpPr>
        <p:spPr>
          <a:xfrm>
            <a:off x="6234175" y="1211650"/>
            <a:ext cx="495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t3</a:t>
            </a:r>
            <a:endParaRPr sz="2200">
              <a:solidFill>
                <a:srgbClr val="FFFFFF"/>
              </a:solidFill>
              <a:latin typeface="Roboto"/>
              <a:ea typeface="Roboto"/>
              <a:cs typeface="Roboto"/>
              <a:sym typeface="Roboto"/>
            </a:endParaRPr>
          </a:p>
        </p:txBody>
      </p:sp>
      <p:sp>
        <p:nvSpPr>
          <p:cNvPr id="281" name="Google Shape;281;p35"/>
          <p:cNvSpPr txBox="1"/>
          <p:nvPr/>
        </p:nvSpPr>
        <p:spPr>
          <a:xfrm>
            <a:off x="4961250" y="4215275"/>
            <a:ext cx="2949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x</a:t>
            </a:r>
            <a:endParaRPr sz="2200">
              <a:solidFill>
                <a:srgbClr val="FFFFFF"/>
              </a:solidFill>
              <a:latin typeface="Roboto"/>
              <a:ea typeface="Roboto"/>
              <a:cs typeface="Roboto"/>
              <a:sym typeface="Roboto"/>
            </a:endParaRPr>
          </a:p>
        </p:txBody>
      </p:sp>
      <p:sp>
        <p:nvSpPr>
          <p:cNvPr id="282" name="Google Shape;282;p35"/>
          <p:cNvSpPr/>
          <p:nvPr/>
        </p:nvSpPr>
        <p:spPr>
          <a:xfrm>
            <a:off x="5055150" y="4264700"/>
            <a:ext cx="107100" cy="1071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Google Shape;283;p35"/>
          <p:cNvSpPr txBox="1"/>
          <p:nvPr/>
        </p:nvSpPr>
        <p:spPr>
          <a:xfrm>
            <a:off x="4086225" y="3738200"/>
            <a:ext cx="6675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c[x]</a:t>
            </a:r>
            <a:endParaRPr sz="2200">
              <a:solidFill>
                <a:srgbClr val="FFFFFF"/>
              </a:solidFill>
              <a:latin typeface="Roboto"/>
              <a:ea typeface="Roboto"/>
              <a:cs typeface="Roboto"/>
              <a:sym typeface="Roboto"/>
            </a:endParaRPr>
          </a:p>
        </p:txBody>
      </p:sp>
      <p:sp>
        <p:nvSpPr>
          <p:cNvPr id="284" name="Google Shape;284;p35"/>
          <p:cNvSpPr txBox="1"/>
          <p:nvPr/>
        </p:nvSpPr>
        <p:spPr>
          <a:xfrm>
            <a:off x="5113650" y="1661950"/>
            <a:ext cx="2949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y</a:t>
            </a:r>
            <a:endParaRPr sz="2200">
              <a:solidFill>
                <a:srgbClr val="FFFFFF"/>
              </a:solidFill>
              <a:latin typeface="Roboto"/>
              <a:ea typeface="Roboto"/>
              <a:cs typeface="Roboto"/>
              <a:sym typeface="Roboto"/>
            </a:endParaRPr>
          </a:p>
        </p:txBody>
      </p:sp>
      <p:sp>
        <p:nvSpPr>
          <p:cNvPr id="285" name="Google Shape;285;p35"/>
          <p:cNvSpPr/>
          <p:nvPr/>
        </p:nvSpPr>
        <p:spPr>
          <a:xfrm>
            <a:off x="5207550" y="2131100"/>
            <a:ext cx="107100" cy="1071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Google Shape;286;p35"/>
          <p:cNvSpPr txBox="1"/>
          <p:nvPr/>
        </p:nvSpPr>
        <p:spPr>
          <a:xfrm>
            <a:off x="4616250" y="2421050"/>
            <a:ext cx="6675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solidFill>
                  <a:srgbClr val="FFFFFF"/>
                </a:solidFill>
                <a:latin typeface="Roboto"/>
                <a:ea typeface="Roboto"/>
                <a:cs typeface="Roboto"/>
                <a:sym typeface="Roboto"/>
              </a:rPr>
              <a:t>c[y]</a:t>
            </a:r>
            <a:endParaRPr sz="2200">
              <a:solidFill>
                <a:srgbClr val="FFFFFF"/>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Results</a:t>
            </a:r>
            <a:endParaRPr/>
          </a:p>
        </p:txBody>
      </p:sp>
      <p:pic>
        <p:nvPicPr>
          <p:cNvPr id="292" name="Google Shape;292;p36"/>
          <p:cNvPicPr preferRelativeResize="0"/>
          <p:nvPr/>
        </p:nvPicPr>
        <p:blipFill>
          <a:blip r:embed="rId3">
            <a:alphaModFix/>
          </a:blip>
          <a:stretch>
            <a:fillRect/>
          </a:stretch>
        </p:blipFill>
        <p:spPr>
          <a:xfrm>
            <a:off x="320040" y="1447800"/>
            <a:ext cx="2526499" cy="1421150"/>
          </a:xfrm>
          <a:prstGeom prst="rect">
            <a:avLst/>
          </a:prstGeom>
          <a:noFill/>
          <a:ln>
            <a:noFill/>
          </a:ln>
        </p:spPr>
      </p:pic>
      <p:pic>
        <p:nvPicPr>
          <p:cNvPr id="293" name="Google Shape;293;p36"/>
          <p:cNvPicPr preferRelativeResize="0"/>
          <p:nvPr/>
        </p:nvPicPr>
        <p:blipFill>
          <a:blip r:embed="rId4">
            <a:alphaModFix/>
          </a:blip>
          <a:stretch>
            <a:fillRect/>
          </a:stretch>
        </p:blipFill>
        <p:spPr>
          <a:xfrm>
            <a:off x="2922740" y="1447800"/>
            <a:ext cx="1421150" cy="1421150"/>
          </a:xfrm>
          <a:prstGeom prst="rect">
            <a:avLst/>
          </a:prstGeom>
          <a:noFill/>
          <a:ln>
            <a:noFill/>
          </a:ln>
        </p:spPr>
      </p:pic>
      <p:pic>
        <p:nvPicPr>
          <p:cNvPr id="294" name="Google Shape;294;p36"/>
          <p:cNvPicPr preferRelativeResize="0"/>
          <p:nvPr/>
        </p:nvPicPr>
        <p:blipFill>
          <a:blip r:embed="rId5">
            <a:alphaModFix/>
          </a:blip>
          <a:stretch>
            <a:fillRect/>
          </a:stretch>
        </p:blipFill>
        <p:spPr>
          <a:xfrm>
            <a:off x="4420090" y="1447800"/>
            <a:ext cx="1421150" cy="1421150"/>
          </a:xfrm>
          <a:prstGeom prst="rect">
            <a:avLst/>
          </a:prstGeom>
          <a:noFill/>
          <a:ln>
            <a:noFill/>
          </a:ln>
        </p:spPr>
      </p:pic>
      <p:pic>
        <p:nvPicPr>
          <p:cNvPr id="295" name="Google Shape;295;p36"/>
          <p:cNvPicPr preferRelativeResize="0"/>
          <p:nvPr/>
        </p:nvPicPr>
        <p:blipFill>
          <a:blip r:embed="rId6">
            <a:alphaModFix/>
          </a:blip>
          <a:stretch>
            <a:fillRect/>
          </a:stretch>
        </p:blipFill>
        <p:spPr>
          <a:xfrm>
            <a:off x="7414790" y="1447800"/>
            <a:ext cx="1421150" cy="1421150"/>
          </a:xfrm>
          <a:prstGeom prst="rect">
            <a:avLst/>
          </a:prstGeom>
          <a:noFill/>
          <a:ln>
            <a:noFill/>
          </a:ln>
        </p:spPr>
      </p:pic>
      <p:pic>
        <p:nvPicPr>
          <p:cNvPr id="296" name="Google Shape;296;p36"/>
          <p:cNvPicPr preferRelativeResize="0"/>
          <p:nvPr/>
        </p:nvPicPr>
        <p:blipFill>
          <a:blip r:embed="rId7">
            <a:alphaModFix/>
          </a:blip>
          <a:stretch>
            <a:fillRect/>
          </a:stretch>
        </p:blipFill>
        <p:spPr>
          <a:xfrm>
            <a:off x="5917440" y="1447800"/>
            <a:ext cx="1421150" cy="1421150"/>
          </a:xfrm>
          <a:prstGeom prst="rect">
            <a:avLst/>
          </a:prstGeom>
          <a:noFill/>
          <a:ln>
            <a:noFill/>
          </a:ln>
        </p:spPr>
      </p:pic>
      <p:pic>
        <p:nvPicPr>
          <p:cNvPr id="297" name="Google Shape;297;p36"/>
          <p:cNvPicPr preferRelativeResize="0"/>
          <p:nvPr/>
        </p:nvPicPr>
        <p:blipFill>
          <a:blip r:embed="rId8">
            <a:alphaModFix/>
          </a:blip>
          <a:stretch>
            <a:fillRect/>
          </a:stretch>
        </p:blipFill>
        <p:spPr>
          <a:xfrm>
            <a:off x="320047" y="2945150"/>
            <a:ext cx="2526499" cy="1421164"/>
          </a:xfrm>
          <a:prstGeom prst="rect">
            <a:avLst/>
          </a:prstGeom>
          <a:noFill/>
          <a:ln>
            <a:noFill/>
          </a:ln>
        </p:spPr>
      </p:pic>
      <p:pic>
        <p:nvPicPr>
          <p:cNvPr id="298" name="Google Shape;298;p36"/>
          <p:cNvPicPr preferRelativeResize="0"/>
          <p:nvPr/>
        </p:nvPicPr>
        <p:blipFill>
          <a:blip r:embed="rId9">
            <a:alphaModFix/>
          </a:blip>
          <a:stretch>
            <a:fillRect/>
          </a:stretch>
        </p:blipFill>
        <p:spPr>
          <a:xfrm>
            <a:off x="4420099" y="2945162"/>
            <a:ext cx="1421150" cy="1421150"/>
          </a:xfrm>
          <a:prstGeom prst="rect">
            <a:avLst/>
          </a:prstGeom>
          <a:noFill/>
          <a:ln>
            <a:noFill/>
          </a:ln>
        </p:spPr>
      </p:pic>
      <p:pic>
        <p:nvPicPr>
          <p:cNvPr id="299" name="Google Shape;299;p36"/>
          <p:cNvPicPr preferRelativeResize="0"/>
          <p:nvPr/>
        </p:nvPicPr>
        <p:blipFill>
          <a:blip r:embed="rId10">
            <a:alphaModFix/>
          </a:blip>
          <a:stretch>
            <a:fillRect/>
          </a:stretch>
        </p:blipFill>
        <p:spPr>
          <a:xfrm>
            <a:off x="2922749" y="2945162"/>
            <a:ext cx="1421150" cy="1421150"/>
          </a:xfrm>
          <a:prstGeom prst="rect">
            <a:avLst/>
          </a:prstGeom>
          <a:noFill/>
          <a:ln>
            <a:noFill/>
          </a:ln>
        </p:spPr>
      </p:pic>
      <p:pic>
        <p:nvPicPr>
          <p:cNvPr id="300" name="Google Shape;300;p36"/>
          <p:cNvPicPr preferRelativeResize="0"/>
          <p:nvPr/>
        </p:nvPicPr>
        <p:blipFill>
          <a:blip r:embed="rId11">
            <a:alphaModFix/>
          </a:blip>
          <a:stretch>
            <a:fillRect/>
          </a:stretch>
        </p:blipFill>
        <p:spPr>
          <a:xfrm>
            <a:off x="7414799" y="2945162"/>
            <a:ext cx="1421150" cy="1421150"/>
          </a:xfrm>
          <a:prstGeom prst="rect">
            <a:avLst/>
          </a:prstGeom>
          <a:noFill/>
          <a:ln>
            <a:noFill/>
          </a:ln>
        </p:spPr>
      </p:pic>
      <p:pic>
        <p:nvPicPr>
          <p:cNvPr id="301" name="Google Shape;301;p36"/>
          <p:cNvPicPr preferRelativeResize="0"/>
          <p:nvPr/>
        </p:nvPicPr>
        <p:blipFill>
          <a:blip r:embed="rId12">
            <a:alphaModFix/>
          </a:blip>
          <a:stretch>
            <a:fillRect/>
          </a:stretch>
        </p:blipFill>
        <p:spPr>
          <a:xfrm>
            <a:off x="5917450" y="2945163"/>
            <a:ext cx="1421150" cy="1421150"/>
          </a:xfrm>
          <a:prstGeom prst="rect">
            <a:avLst/>
          </a:prstGeom>
          <a:noFill/>
          <a:ln>
            <a:noFill/>
          </a:ln>
        </p:spPr>
      </p:pic>
      <p:sp>
        <p:nvSpPr>
          <p:cNvPr id="302" name="Google Shape;302;p36"/>
          <p:cNvSpPr/>
          <p:nvPr/>
        </p:nvSpPr>
        <p:spPr>
          <a:xfrm>
            <a:off x="0" y="876300"/>
            <a:ext cx="9144000" cy="438300"/>
          </a:xfrm>
          <a:prstGeom prst="rect">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Google Shape;303;p36"/>
          <p:cNvSpPr txBox="1"/>
          <p:nvPr/>
        </p:nvSpPr>
        <p:spPr>
          <a:xfrm>
            <a:off x="3524250" y="822960"/>
            <a:ext cx="16191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600">
                <a:solidFill>
                  <a:srgbClr val="FFFFFF"/>
                </a:solidFill>
                <a:latin typeface="Roboto"/>
                <a:ea typeface="Roboto"/>
                <a:cs typeface="Roboto"/>
                <a:sym typeface="Roboto"/>
              </a:rPr>
              <a:t>CPU: x6.6</a:t>
            </a:r>
            <a:endParaRPr sz="2600">
              <a:solidFill>
                <a:srgbClr val="FFFFFF"/>
              </a:solidFill>
              <a:latin typeface="Roboto"/>
              <a:ea typeface="Roboto"/>
              <a:cs typeface="Roboto"/>
              <a:sym typeface="Roboto"/>
            </a:endParaRPr>
          </a:p>
        </p:txBody>
      </p:sp>
      <p:sp>
        <p:nvSpPr>
          <p:cNvPr id="304" name="Google Shape;304;p36"/>
          <p:cNvSpPr txBox="1"/>
          <p:nvPr/>
        </p:nvSpPr>
        <p:spPr>
          <a:xfrm>
            <a:off x="6519600" y="822949"/>
            <a:ext cx="1958400" cy="256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600">
                <a:solidFill>
                  <a:srgbClr val="FFFFFF"/>
                </a:solidFill>
                <a:latin typeface="Roboto"/>
                <a:ea typeface="Roboto"/>
                <a:cs typeface="Roboto"/>
                <a:sym typeface="Roboto"/>
              </a:rPr>
              <a:t>GPU: x3.8</a:t>
            </a:r>
            <a:endParaRPr sz="2600">
              <a:solidFill>
                <a:srgbClr val="FFFFFF"/>
              </a:solidFill>
              <a:latin typeface="Roboto"/>
              <a:ea typeface="Roboto"/>
              <a:cs typeface="Roboto"/>
              <a:sym typeface="Roboto"/>
            </a:endParaRPr>
          </a:p>
        </p:txBody>
      </p:sp>
      <p:sp>
        <p:nvSpPr>
          <p:cNvPr id="305" name="Google Shape;305;p36"/>
          <p:cNvSpPr txBox="1"/>
          <p:nvPr/>
        </p:nvSpPr>
        <p:spPr>
          <a:xfrm>
            <a:off x="1051560" y="822960"/>
            <a:ext cx="16191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600">
                <a:solidFill>
                  <a:srgbClr val="FFFFFF"/>
                </a:solidFill>
                <a:latin typeface="Roboto"/>
                <a:ea typeface="Roboto"/>
                <a:cs typeface="Roboto"/>
                <a:sym typeface="Roboto"/>
              </a:rPr>
              <a:t>Office</a:t>
            </a:r>
            <a:endParaRPr sz="2600">
              <a:solidFill>
                <a:srgbClr val="FFFFFF"/>
              </a:solidFill>
              <a:latin typeface="Roboto"/>
              <a:ea typeface="Roboto"/>
              <a:cs typeface="Roboto"/>
              <a:sym typeface="Roboto"/>
            </a:endParaRPr>
          </a:p>
        </p:txBody>
      </p:sp>
      <p:sp>
        <p:nvSpPr>
          <p:cNvPr id="306" name="Google Shape;306;p36"/>
          <p:cNvSpPr/>
          <p:nvPr/>
        </p:nvSpPr>
        <p:spPr>
          <a:xfrm>
            <a:off x="0" y="4497337"/>
            <a:ext cx="9144000" cy="438300"/>
          </a:xfrm>
          <a:prstGeom prst="rect">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Google Shape;307;p36"/>
          <p:cNvSpPr txBox="1"/>
          <p:nvPr/>
        </p:nvSpPr>
        <p:spPr>
          <a:xfrm>
            <a:off x="3524250" y="4443997"/>
            <a:ext cx="16191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600">
                <a:solidFill>
                  <a:srgbClr val="FFFFFF"/>
                </a:solidFill>
                <a:latin typeface="Roboto"/>
                <a:ea typeface="Roboto"/>
                <a:cs typeface="Roboto"/>
                <a:sym typeface="Roboto"/>
              </a:rPr>
              <a:t>CPU: x2.7</a:t>
            </a:r>
            <a:endParaRPr sz="2600">
              <a:solidFill>
                <a:srgbClr val="FFFFFF"/>
              </a:solidFill>
              <a:latin typeface="Roboto"/>
              <a:ea typeface="Roboto"/>
              <a:cs typeface="Roboto"/>
              <a:sym typeface="Roboto"/>
            </a:endParaRPr>
          </a:p>
        </p:txBody>
      </p:sp>
      <p:sp>
        <p:nvSpPr>
          <p:cNvPr id="308" name="Google Shape;308;p36"/>
          <p:cNvSpPr txBox="1"/>
          <p:nvPr/>
        </p:nvSpPr>
        <p:spPr>
          <a:xfrm>
            <a:off x="6519600" y="4443977"/>
            <a:ext cx="1958400" cy="256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600">
                <a:solidFill>
                  <a:srgbClr val="FFFFFF"/>
                </a:solidFill>
                <a:latin typeface="Roboto"/>
                <a:ea typeface="Roboto"/>
                <a:cs typeface="Roboto"/>
                <a:sym typeface="Roboto"/>
              </a:rPr>
              <a:t>GPU: x2.4</a:t>
            </a:r>
            <a:endParaRPr sz="2600">
              <a:solidFill>
                <a:srgbClr val="FFFFFF"/>
              </a:solidFill>
              <a:latin typeface="Roboto"/>
              <a:ea typeface="Roboto"/>
              <a:cs typeface="Roboto"/>
              <a:sym typeface="Roboto"/>
            </a:endParaRPr>
          </a:p>
          <a:p>
            <a:pPr marL="0" lvl="0" indent="0" rtl="0">
              <a:spcBef>
                <a:spcPts val="0"/>
              </a:spcBef>
              <a:spcAft>
                <a:spcPts val="0"/>
              </a:spcAft>
              <a:buNone/>
            </a:pPr>
            <a:endParaRPr sz="2600">
              <a:solidFill>
                <a:srgbClr val="FFFFFF"/>
              </a:solidFill>
              <a:latin typeface="Roboto"/>
              <a:ea typeface="Roboto"/>
              <a:cs typeface="Roboto"/>
              <a:sym typeface="Roboto"/>
            </a:endParaRPr>
          </a:p>
        </p:txBody>
      </p:sp>
      <p:sp>
        <p:nvSpPr>
          <p:cNvPr id="309" name="Google Shape;309;p36"/>
          <p:cNvSpPr txBox="1"/>
          <p:nvPr/>
        </p:nvSpPr>
        <p:spPr>
          <a:xfrm>
            <a:off x="621792" y="4444000"/>
            <a:ext cx="19584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600">
                <a:solidFill>
                  <a:srgbClr val="FFFFFF"/>
                </a:solidFill>
                <a:latin typeface="Roboto"/>
                <a:ea typeface="Roboto"/>
                <a:cs typeface="Roboto"/>
                <a:sym typeface="Roboto"/>
              </a:rPr>
              <a:t>Living room</a:t>
            </a:r>
            <a:endParaRPr sz="2600">
              <a:solidFill>
                <a:srgbClr val="FFFFFF"/>
              </a:solidFill>
              <a:latin typeface="Roboto"/>
              <a:ea typeface="Roboto"/>
              <a:cs typeface="Roboto"/>
              <a:sym typeface="Roboto"/>
            </a:endParaRPr>
          </a:p>
        </p:txBody>
      </p:sp>
      <p:sp>
        <p:nvSpPr>
          <p:cNvPr id="310" name="Google Shape;310;p36"/>
          <p:cNvSpPr txBox="1"/>
          <p:nvPr/>
        </p:nvSpPr>
        <p:spPr>
          <a:xfrm>
            <a:off x="311700" y="4861500"/>
            <a:ext cx="2858400" cy="35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FFFFFF"/>
                </a:solidFill>
                <a:latin typeface="Roboto"/>
                <a:ea typeface="Roboto"/>
                <a:cs typeface="Roboto"/>
                <a:sym typeface="Roboto"/>
              </a:rPr>
              <a:t>Office scene courtesy of Evermotion</a:t>
            </a:r>
            <a:endParaRPr sz="1000">
              <a:solidFill>
                <a:srgbClr val="FFFFFF"/>
              </a:solidFill>
              <a:latin typeface="Roboto"/>
              <a:ea typeface="Roboto"/>
              <a:cs typeface="Roboto"/>
              <a:sym typeface="Roboto"/>
            </a:endParaRPr>
          </a:p>
        </p:txBody>
      </p:sp>
      <p:sp>
        <p:nvSpPr>
          <p:cNvPr id="311" name="Google Shape;311;p36"/>
          <p:cNvSpPr/>
          <p:nvPr/>
        </p:nvSpPr>
        <p:spPr>
          <a:xfrm>
            <a:off x="2922750" y="2779775"/>
            <a:ext cx="1421100" cy="256500"/>
          </a:xfrm>
          <a:prstGeom prst="rect">
            <a:avLst/>
          </a:prstGeom>
          <a:solidFill>
            <a:srgbClr val="EC443D">
              <a:alpha val="67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Google Shape;312;p36"/>
          <p:cNvSpPr txBox="1"/>
          <p:nvPr/>
        </p:nvSpPr>
        <p:spPr>
          <a:xfrm>
            <a:off x="2926080" y="2688336"/>
            <a:ext cx="1421100" cy="256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600">
                <a:solidFill>
                  <a:srgbClr val="FFFFFF"/>
                </a:solidFill>
                <a:latin typeface="Roboto"/>
                <a:ea typeface="Roboto"/>
                <a:cs typeface="Roboto"/>
                <a:sym typeface="Roboto"/>
              </a:rPr>
              <a:t>Baseline CPU</a:t>
            </a:r>
            <a:endParaRPr sz="1600">
              <a:solidFill>
                <a:srgbClr val="FFFFFF"/>
              </a:solidFill>
              <a:latin typeface="Roboto"/>
              <a:ea typeface="Roboto"/>
              <a:cs typeface="Roboto"/>
              <a:sym typeface="Roboto"/>
            </a:endParaRPr>
          </a:p>
        </p:txBody>
      </p:sp>
      <p:sp>
        <p:nvSpPr>
          <p:cNvPr id="313" name="Google Shape;313;p36"/>
          <p:cNvSpPr/>
          <p:nvPr/>
        </p:nvSpPr>
        <p:spPr>
          <a:xfrm>
            <a:off x="5917138" y="2777713"/>
            <a:ext cx="1421100" cy="256500"/>
          </a:xfrm>
          <a:prstGeom prst="rect">
            <a:avLst/>
          </a:prstGeom>
          <a:solidFill>
            <a:srgbClr val="EC443D">
              <a:alpha val="67690"/>
            </a:srgb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14" name="Google Shape;314;p36"/>
          <p:cNvSpPr txBox="1"/>
          <p:nvPr/>
        </p:nvSpPr>
        <p:spPr>
          <a:xfrm>
            <a:off x="5916168" y="2688336"/>
            <a:ext cx="1421100" cy="256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solidFill>
                  <a:srgbClr val="FFFFFF"/>
                </a:solidFill>
                <a:latin typeface="Roboto"/>
                <a:ea typeface="Roboto"/>
                <a:cs typeface="Roboto"/>
                <a:sym typeface="Roboto"/>
              </a:rPr>
              <a:t>Baseline GPU</a:t>
            </a:r>
            <a:endParaRPr sz="1600">
              <a:solidFill>
                <a:srgbClr val="FFFFFF"/>
              </a:solidFill>
              <a:latin typeface="Roboto"/>
              <a:ea typeface="Roboto"/>
              <a:cs typeface="Roboto"/>
              <a:sym typeface="Roboto"/>
            </a:endParaRPr>
          </a:p>
        </p:txBody>
      </p:sp>
      <p:sp>
        <p:nvSpPr>
          <p:cNvPr id="315" name="Google Shape;315;p36"/>
          <p:cNvSpPr/>
          <p:nvPr/>
        </p:nvSpPr>
        <p:spPr>
          <a:xfrm>
            <a:off x="4419463" y="2777713"/>
            <a:ext cx="1421100" cy="256500"/>
          </a:xfrm>
          <a:prstGeom prst="rect">
            <a:avLst/>
          </a:prstGeom>
          <a:solidFill>
            <a:srgbClr val="EC443D">
              <a:alpha val="67690"/>
            </a:srgb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16" name="Google Shape;316;p36"/>
          <p:cNvSpPr txBox="1"/>
          <p:nvPr/>
        </p:nvSpPr>
        <p:spPr>
          <a:xfrm>
            <a:off x="4678680" y="2688336"/>
            <a:ext cx="1421100" cy="256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solidFill>
                  <a:srgbClr val="FFFFFF"/>
                </a:solidFill>
                <a:latin typeface="Roboto"/>
                <a:ea typeface="Roboto"/>
                <a:cs typeface="Roboto"/>
                <a:sym typeface="Roboto"/>
              </a:rPr>
              <a:t>Our CPU</a:t>
            </a:r>
            <a:endParaRPr sz="1600">
              <a:solidFill>
                <a:srgbClr val="FFFFFF"/>
              </a:solidFill>
              <a:latin typeface="Roboto"/>
              <a:ea typeface="Roboto"/>
              <a:cs typeface="Roboto"/>
              <a:sym typeface="Roboto"/>
            </a:endParaRPr>
          </a:p>
        </p:txBody>
      </p:sp>
      <p:sp>
        <p:nvSpPr>
          <p:cNvPr id="317" name="Google Shape;317;p36"/>
          <p:cNvSpPr/>
          <p:nvPr/>
        </p:nvSpPr>
        <p:spPr>
          <a:xfrm>
            <a:off x="7414800" y="2777713"/>
            <a:ext cx="1421100" cy="256500"/>
          </a:xfrm>
          <a:prstGeom prst="rect">
            <a:avLst/>
          </a:prstGeom>
          <a:solidFill>
            <a:srgbClr val="EC443D">
              <a:alpha val="67690"/>
            </a:srgb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18" name="Google Shape;318;p36"/>
          <p:cNvSpPr txBox="1"/>
          <p:nvPr/>
        </p:nvSpPr>
        <p:spPr>
          <a:xfrm>
            <a:off x="7650480" y="2688336"/>
            <a:ext cx="1421100" cy="256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solidFill>
                  <a:srgbClr val="FFFFFF"/>
                </a:solidFill>
                <a:latin typeface="Roboto"/>
                <a:ea typeface="Roboto"/>
                <a:cs typeface="Roboto"/>
                <a:sym typeface="Roboto"/>
              </a:rPr>
              <a:t>Our GPU</a:t>
            </a:r>
            <a:endParaRPr sz="1600">
              <a:solidFill>
                <a:srgbClr val="FFFFFF"/>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7"/>
          <p:cNvSpPr/>
          <p:nvPr/>
        </p:nvSpPr>
        <p:spPr>
          <a:xfrm>
            <a:off x="4751366" y="4347917"/>
            <a:ext cx="4392600" cy="560400"/>
          </a:xfrm>
          <a:prstGeom prst="rect">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Google Shape;324;p37"/>
          <p:cNvSpPr/>
          <p:nvPr/>
        </p:nvSpPr>
        <p:spPr>
          <a:xfrm>
            <a:off x="4961979" y="2951875"/>
            <a:ext cx="4182000" cy="560400"/>
          </a:xfrm>
          <a:prstGeom prst="rect">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Google Shape;325;p37"/>
          <p:cNvSpPr/>
          <p:nvPr/>
        </p:nvSpPr>
        <p:spPr>
          <a:xfrm>
            <a:off x="4807518" y="1550402"/>
            <a:ext cx="4336500" cy="560400"/>
          </a:xfrm>
          <a:prstGeom prst="rect">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 name="Google Shape;326;p3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Results</a:t>
            </a:r>
            <a:endParaRPr/>
          </a:p>
        </p:txBody>
      </p:sp>
      <p:pic>
        <p:nvPicPr>
          <p:cNvPr id="327" name="Google Shape;327;p37"/>
          <p:cNvPicPr preferRelativeResize="0"/>
          <p:nvPr/>
        </p:nvPicPr>
        <p:blipFill>
          <a:blip r:embed="rId3">
            <a:alphaModFix/>
          </a:blip>
          <a:stretch>
            <a:fillRect/>
          </a:stretch>
        </p:blipFill>
        <p:spPr>
          <a:xfrm>
            <a:off x="373875" y="780223"/>
            <a:ext cx="2390611" cy="1344709"/>
          </a:xfrm>
          <a:prstGeom prst="rect">
            <a:avLst/>
          </a:prstGeom>
          <a:noFill/>
          <a:ln>
            <a:noFill/>
          </a:ln>
        </p:spPr>
      </p:pic>
      <p:pic>
        <p:nvPicPr>
          <p:cNvPr id="328" name="Google Shape;328;p37"/>
          <p:cNvPicPr preferRelativeResize="0"/>
          <p:nvPr/>
        </p:nvPicPr>
        <p:blipFill>
          <a:blip r:embed="rId4">
            <a:alphaModFix/>
          </a:blip>
          <a:stretch>
            <a:fillRect/>
          </a:stretch>
        </p:blipFill>
        <p:spPr>
          <a:xfrm>
            <a:off x="373875" y="2173295"/>
            <a:ext cx="2390611" cy="1344711"/>
          </a:xfrm>
          <a:prstGeom prst="rect">
            <a:avLst/>
          </a:prstGeom>
          <a:noFill/>
          <a:ln>
            <a:noFill/>
          </a:ln>
        </p:spPr>
      </p:pic>
      <p:pic>
        <p:nvPicPr>
          <p:cNvPr id="329" name="Google Shape;329;p37"/>
          <p:cNvPicPr preferRelativeResize="0"/>
          <p:nvPr/>
        </p:nvPicPr>
        <p:blipFill>
          <a:blip r:embed="rId5">
            <a:alphaModFix/>
          </a:blip>
          <a:stretch>
            <a:fillRect/>
          </a:stretch>
        </p:blipFill>
        <p:spPr>
          <a:xfrm>
            <a:off x="373879" y="3569350"/>
            <a:ext cx="2390611" cy="1344711"/>
          </a:xfrm>
          <a:prstGeom prst="rect">
            <a:avLst/>
          </a:prstGeom>
          <a:noFill/>
          <a:ln>
            <a:noFill/>
          </a:ln>
        </p:spPr>
      </p:pic>
      <p:pic>
        <p:nvPicPr>
          <p:cNvPr id="330" name="Google Shape;330;p37"/>
          <p:cNvPicPr preferRelativeResize="0"/>
          <p:nvPr/>
        </p:nvPicPr>
        <p:blipFill>
          <a:blip r:embed="rId6">
            <a:alphaModFix/>
          </a:blip>
          <a:stretch>
            <a:fillRect/>
          </a:stretch>
        </p:blipFill>
        <p:spPr>
          <a:xfrm>
            <a:off x="2913638" y="777240"/>
            <a:ext cx="2689430" cy="1344709"/>
          </a:xfrm>
          <a:prstGeom prst="rect">
            <a:avLst/>
          </a:prstGeom>
          <a:noFill/>
          <a:ln>
            <a:noFill/>
          </a:ln>
        </p:spPr>
      </p:pic>
      <p:pic>
        <p:nvPicPr>
          <p:cNvPr id="331" name="Google Shape;331;p37"/>
          <p:cNvPicPr preferRelativeResize="0"/>
          <p:nvPr/>
        </p:nvPicPr>
        <p:blipFill>
          <a:blip r:embed="rId7">
            <a:alphaModFix/>
          </a:blip>
          <a:stretch>
            <a:fillRect/>
          </a:stretch>
        </p:blipFill>
        <p:spPr>
          <a:xfrm>
            <a:off x="2913638" y="2176278"/>
            <a:ext cx="2689430" cy="1344709"/>
          </a:xfrm>
          <a:prstGeom prst="rect">
            <a:avLst/>
          </a:prstGeom>
          <a:noFill/>
          <a:ln>
            <a:noFill/>
          </a:ln>
        </p:spPr>
      </p:pic>
      <p:pic>
        <p:nvPicPr>
          <p:cNvPr id="332" name="Google Shape;332;p37"/>
          <p:cNvPicPr preferRelativeResize="0"/>
          <p:nvPr/>
        </p:nvPicPr>
        <p:blipFill>
          <a:blip r:embed="rId8">
            <a:alphaModFix/>
          </a:blip>
          <a:stretch>
            <a:fillRect/>
          </a:stretch>
        </p:blipFill>
        <p:spPr>
          <a:xfrm>
            <a:off x="2913638" y="3569355"/>
            <a:ext cx="2689430" cy="1344709"/>
          </a:xfrm>
          <a:prstGeom prst="rect">
            <a:avLst/>
          </a:prstGeom>
          <a:noFill/>
          <a:ln>
            <a:noFill/>
          </a:ln>
        </p:spPr>
      </p:pic>
      <p:sp>
        <p:nvSpPr>
          <p:cNvPr id="333" name="Google Shape;333;p37"/>
          <p:cNvSpPr txBox="1"/>
          <p:nvPr/>
        </p:nvSpPr>
        <p:spPr>
          <a:xfrm>
            <a:off x="5840032" y="1594736"/>
            <a:ext cx="3257700" cy="471900"/>
          </a:xfrm>
          <a:prstGeom prst="rect">
            <a:avLst/>
          </a:prstGeom>
          <a:noFill/>
          <a:ln>
            <a:noFill/>
          </a:ln>
        </p:spPr>
        <p:txBody>
          <a:bodyPr spcFirstLastPara="1" wrap="square" lIns="91425" tIns="91425" rIns="91425" bIns="91425" anchor="t" anchorCtr="0">
            <a:noAutofit/>
          </a:bodyPr>
          <a:lstStyle/>
          <a:p>
            <a:r>
              <a:rPr lang="en" sz="2200" dirty="0">
                <a:solidFill>
                  <a:srgbClr val="FFFFFF"/>
                </a:solidFill>
                <a:latin typeface="Roboto"/>
                <a:ea typeface="Roboto"/>
                <a:cs typeface="Roboto"/>
                <a:sym typeface="Roboto"/>
              </a:rPr>
              <a:t>CPU: x2.2     GPU: x1.6</a:t>
            </a:r>
            <a:endParaRPr sz="2200" dirty="0">
              <a:solidFill>
                <a:srgbClr val="FFFFFF"/>
              </a:solidFill>
              <a:latin typeface="Roboto"/>
              <a:ea typeface="Roboto"/>
              <a:cs typeface="Roboto"/>
              <a:sym typeface="Roboto"/>
            </a:endParaRPr>
          </a:p>
        </p:txBody>
      </p:sp>
      <p:sp>
        <p:nvSpPr>
          <p:cNvPr id="334" name="Google Shape;334;p37"/>
          <p:cNvSpPr txBox="1"/>
          <p:nvPr/>
        </p:nvSpPr>
        <p:spPr>
          <a:xfrm>
            <a:off x="5840032" y="2996199"/>
            <a:ext cx="3257700" cy="471900"/>
          </a:xfrm>
          <a:prstGeom prst="rect">
            <a:avLst/>
          </a:prstGeom>
          <a:noFill/>
          <a:ln>
            <a:noFill/>
          </a:ln>
        </p:spPr>
        <p:txBody>
          <a:bodyPr spcFirstLastPara="1" wrap="square" lIns="91425" tIns="91425" rIns="91425" bIns="91425" anchor="t" anchorCtr="0">
            <a:noAutofit/>
          </a:bodyPr>
          <a:lstStyle/>
          <a:p>
            <a:r>
              <a:rPr lang="en" sz="2200" dirty="0">
                <a:solidFill>
                  <a:srgbClr val="FFFFFF"/>
                </a:solidFill>
                <a:latin typeface="Roboto"/>
                <a:ea typeface="Roboto"/>
                <a:cs typeface="Roboto"/>
                <a:sym typeface="Roboto"/>
              </a:rPr>
              <a:t>CPU: x1.9     GPU: x1.6</a:t>
            </a:r>
            <a:endParaRPr sz="2200" dirty="0">
              <a:solidFill>
                <a:srgbClr val="FFFFFF"/>
              </a:solidFill>
              <a:latin typeface="Roboto"/>
              <a:ea typeface="Roboto"/>
              <a:cs typeface="Roboto"/>
              <a:sym typeface="Roboto"/>
            </a:endParaRPr>
          </a:p>
        </p:txBody>
      </p:sp>
      <p:sp>
        <p:nvSpPr>
          <p:cNvPr id="335" name="Google Shape;335;p37"/>
          <p:cNvSpPr txBox="1"/>
          <p:nvPr/>
        </p:nvSpPr>
        <p:spPr>
          <a:xfrm>
            <a:off x="5840032" y="4392254"/>
            <a:ext cx="3257700" cy="471900"/>
          </a:xfrm>
          <a:prstGeom prst="rect">
            <a:avLst/>
          </a:prstGeom>
          <a:noFill/>
          <a:ln>
            <a:noFill/>
          </a:ln>
        </p:spPr>
        <p:txBody>
          <a:bodyPr spcFirstLastPara="1" wrap="square" lIns="91425" tIns="91425" rIns="91425" bIns="91425" anchor="t" anchorCtr="0">
            <a:noAutofit/>
          </a:bodyPr>
          <a:lstStyle/>
          <a:p>
            <a:r>
              <a:rPr lang="en" sz="2200" dirty="0">
                <a:solidFill>
                  <a:srgbClr val="FFFFFF"/>
                </a:solidFill>
                <a:latin typeface="Roboto"/>
                <a:ea typeface="Roboto"/>
                <a:cs typeface="Roboto"/>
                <a:sym typeface="Roboto"/>
              </a:rPr>
              <a:t>CPU: x3.8     GPU: x3.0</a:t>
            </a:r>
            <a:endParaRPr sz="2200" dirty="0">
              <a:solidFill>
                <a:srgbClr val="FFFFFF"/>
              </a:solidFill>
              <a:latin typeface="Roboto"/>
              <a:ea typeface="Roboto"/>
              <a:cs typeface="Roboto"/>
              <a:sym typeface="Roboto"/>
            </a:endParaRPr>
          </a:p>
        </p:txBody>
      </p:sp>
      <p:sp>
        <p:nvSpPr>
          <p:cNvPr id="336" name="Google Shape;336;p37"/>
          <p:cNvSpPr txBox="1"/>
          <p:nvPr/>
        </p:nvSpPr>
        <p:spPr>
          <a:xfrm>
            <a:off x="5730663" y="920302"/>
            <a:ext cx="1835700" cy="471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a:solidFill>
                  <a:srgbClr val="FFFFFF"/>
                </a:solidFill>
                <a:latin typeface="Roboto"/>
                <a:ea typeface="Roboto"/>
                <a:cs typeface="Roboto"/>
                <a:sym typeface="Roboto"/>
              </a:rPr>
              <a:t>HDR “Day”</a:t>
            </a:r>
            <a:endParaRPr sz="2800">
              <a:solidFill>
                <a:srgbClr val="FFFFFF"/>
              </a:solidFill>
              <a:latin typeface="Roboto"/>
              <a:ea typeface="Roboto"/>
              <a:cs typeface="Roboto"/>
              <a:sym typeface="Roboto"/>
            </a:endParaRPr>
          </a:p>
        </p:txBody>
      </p:sp>
      <p:sp>
        <p:nvSpPr>
          <p:cNvPr id="337" name="Google Shape;337;p37"/>
          <p:cNvSpPr txBox="1"/>
          <p:nvPr/>
        </p:nvSpPr>
        <p:spPr>
          <a:xfrm>
            <a:off x="5730663" y="2337238"/>
            <a:ext cx="2342700" cy="471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a:solidFill>
                  <a:srgbClr val="FFFFFF"/>
                </a:solidFill>
                <a:latin typeface="Roboto"/>
                <a:ea typeface="Roboto"/>
                <a:cs typeface="Roboto"/>
                <a:sym typeface="Roboto"/>
              </a:rPr>
              <a:t>HDR “Sunset”</a:t>
            </a:r>
            <a:endParaRPr sz="2800">
              <a:solidFill>
                <a:srgbClr val="FFFFFF"/>
              </a:solidFill>
              <a:latin typeface="Roboto"/>
              <a:ea typeface="Roboto"/>
              <a:cs typeface="Roboto"/>
              <a:sym typeface="Roboto"/>
            </a:endParaRPr>
          </a:p>
        </p:txBody>
      </p:sp>
      <p:sp>
        <p:nvSpPr>
          <p:cNvPr id="338" name="Google Shape;338;p37"/>
          <p:cNvSpPr txBox="1"/>
          <p:nvPr/>
        </p:nvSpPr>
        <p:spPr>
          <a:xfrm>
            <a:off x="5730663" y="3754174"/>
            <a:ext cx="2342700" cy="471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a:solidFill>
                  <a:srgbClr val="FFFFFF"/>
                </a:solidFill>
                <a:latin typeface="Roboto"/>
                <a:ea typeface="Roboto"/>
                <a:cs typeface="Roboto"/>
                <a:sym typeface="Roboto"/>
              </a:rPr>
              <a:t>HDR “Night”</a:t>
            </a:r>
            <a:endParaRPr sz="2800">
              <a:solidFill>
                <a:srgbClr val="FFFFFF"/>
              </a:solidFill>
              <a:latin typeface="Roboto"/>
              <a:ea typeface="Roboto"/>
              <a:cs typeface="Roboto"/>
              <a:sym typeface="Roboto"/>
            </a:endParaRPr>
          </a:p>
        </p:txBody>
      </p:sp>
      <p:sp>
        <p:nvSpPr>
          <p:cNvPr id="339" name="Google Shape;339;p37"/>
          <p:cNvSpPr txBox="1"/>
          <p:nvPr/>
        </p:nvSpPr>
        <p:spPr>
          <a:xfrm>
            <a:off x="311700" y="4861500"/>
            <a:ext cx="2858400" cy="35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FFFFFF"/>
                </a:solidFill>
                <a:latin typeface="Roboto"/>
                <a:ea typeface="Roboto"/>
                <a:cs typeface="Roboto"/>
                <a:sym typeface="Roboto"/>
              </a:rPr>
              <a:t>HDR images courtesy of NoEmotion</a:t>
            </a:r>
            <a:endParaRPr sz="1000">
              <a:solidFill>
                <a:srgbClr val="FFFFFF"/>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Exterior and participating medium</a:t>
            </a:r>
            <a:endParaRPr/>
          </a:p>
        </p:txBody>
      </p:sp>
      <p:pic>
        <p:nvPicPr>
          <p:cNvPr id="345" name="Google Shape;345;p38"/>
          <p:cNvPicPr preferRelativeResize="0"/>
          <p:nvPr/>
        </p:nvPicPr>
        <p:blipFill>
          <a:blip r:embed="rId3">
            <a:alphaModFix/>
          </a:blip>
          <a:stretch>
            <a:fillRect/>
          </a:stretch>
        </p:blipFill>
        <p:spPr>
          <a:xfrm>
            <a:off x="195438" y="2113525"/>
            <a:ext cx="4307424" cy="2422925"/>
          </a:xfrm>
          <a:prstGeom prst="rect">
            <a:avLst/>
          </a:prstGeom>
          <a:noFill/>
          <a:ln>
            <a:noFill/>
          </a:ln>
        </p:spPr>
      </p:pic>
      <p:pic>
        <p:nvPicPr>
          <p:cNvPr id="346" name="Google Shape;346;p38"/>
          <p:cNvPicPr preferRelativeResize="0"/>
          <p:nvPr/>
        </p:nvPicPr>
        <p:blipFill>
          <a:blip r:embed="rId4">
            <a:alphaModFix/>
          </a:blip>
          <a:stretch>
            <a:fillRect/>
          </a:stretch>
        </p:blipFill>
        <p:spPr>
          <a:xfrm>
            <a:off x="4640911" y="2113463"/>
            <a:ext cx="4307652" cy="2423054"/>
          </a:xfrm>
          <a:prstGeom prst="rect">
            <a:avLst/>
          </a:prstGeom>
          <a:noFill/>
          <a:ln>
            <a:noFill/>
          </a:ln>
        </p:spPr>
      </p:pic>
      <p:sp>
        <p:nvSpPr>
          <p:cNvPr id="347" name="Google Shape;347;p38"/>
          <p:cNvSpPr/>
          <p:nvPr/>
        </p:nvSpPr>
        <p:spPr>
          <a:xfrm>
            <a:off x="-50" y="1137475"/>
            <a:ext cx="9144000" cy="572700"/>
          </a:xfrm>
          <a:prstGeom prst="rect">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Google Shape;348;p38"/>
          <p:cNvSpPr txBox="1"/>
          <p:nvPr/>
        </p:nvSpPr>
        <p:spPr>
          <a:xfrm>
            <a:off x="738875" y="1182775"/>
            <a:ext cx="3328500" cy="482100"/>
          </a:xfrm>
          <a:prstGeom prst="rect">
            <a:avLst/>
          </a:prstGeom>
          <a:noFill/>
          <a:ln>
            <a:noFill/>
          </a:ln>
        </p:spPr>
        <p:txBody>
          <a:bodyPr spcFirstLastPara="1" wrap="square" lIns="91425" tIns="91425" rIns="91425" bIns="91425" anchor="t" anchorCtr="0">
            <a:noAutofit/>
          </a:bodyPr>
          <a:lstStyle/>
          <a:p>
            <a:r>
              <a:rPr lang="en" sz="2200" dirty="0">
                <a:solidFill>
                  <a:srgbClr val="FFFFFF"/>
                </a:solidFill>
                <a:latin typeface="Roboto"/>
                <a:ea typeface="Roboto"/>
                <a:cs typeface="Roboto"/>
                <a:sym typeface="Roboto"/>
              </a:rPr>
              <a:t>CPU: x2.3      GPU: x1.8</a:t>
            </a:r>
            <a:endParaRPr sz="2200" dirty="0">
              <a:solidFill>
                <a:srgbClr val="FFFFFF"/>
              </a:solidFill>
              <a:latin typeface="Roboto"/>
              <a:ea typeface="Roboto"/>
              <a:cs typeface="Roboto"/>
              <a:sym typeface="Roboto"/>
            </a:endParaRPr>
          </a:p>
        </p:txBody>
      </p:sp>
      <p:sp>
        <p:nvSpPr>
          <p:cNvPr id="349" name="Google Shape;349;p38"/>
          <p:cNvSpPr txBox="1"/>
          <p:nvPr/>
        </p:nvSpPr>
        <p:spPr>
          <a:xfrm>
            <a:off x="5100125" y="1182775"/>
            <a:ext cx="3328500" cy="482100"/>
          </a:xfrm>
          <a:prstGeom prst="rect">
            <a:avLst/>
          </a:prstGeom>
          <a:noFill/>
          <a:ln>
            <a:noFill/>
          </a:ln>
        </p:spPr>
        <p:txBody>
          <a:bodyPr spcFirstLastPara="1" wrap="square" lIns="91425" tIns="91425" rIns="91425" bIns="91425" anchor="t" anchorCtr="0">
            <a:noAutofit/>
          </a:bodyPr>
          <a:lstStyle/>
          <a:p>
            <a:r>
              <a:rPr lang="en" sz="2200" dirty="0">
                <a:solidFill>
                  <a:srgbClr val="FFFFFF"/>
                </a:solidFill>
                <a:latin typeface="Roboto"/>
                <a:ea typeface="Roboto"/>
                <a:cs typeface="Roboto"/>
                <a:sym typeface="Roboto"/>
              </a:rPr>
              <a:t>CPU: x3.4       	GPU: x2.6</a:t>
            </a:r>
            <a:endParaRPr sz="2200" dirty="0">
              <a:solidFill>
                <a:srgbClr val="FFFFFF"/>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Implementation details</a:t>
            </a:r>
            <a:endParaRPr/>
          </a:p>
        </p:txBody>
      </p:sp>
      <p:sp>
        <p:nvSpPr>
          <p:cNvPr id="355" name="Google Shape;355;p39"/>
          <p:cNvSpPr txBox="1">
            <a:spLocks noGrp="1"/>
          </p:cNvSpPr>
          <p:nvPr>
            <p:ph type="body" idx="1"/>
          </p:nvPr>
        </p:nvSpPr>
        <p:spPr>
          <a:xfrm>
            <a:off x="311700" y="12286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CPU and GPU</a:t>
            </a:r>
            <a:endParaRPr/>
          </a:p>
          <a:p>
            <a:pPr marL="457200" lvl="0" indent="-381000" rtl="0">
              <a:spcBef>
                <a:spcPts val="0"/>
              </a:spcBef>
              <a:spcAft>
                <a:spcPts val="0"/>
              </a:spcAft>
              <a:buSzPts val="2400"/>
              <a:buChar char="●"/>
            </a:pPr>
            <a:r>
              <a:rPr lang="en">
                <a:solidFill>
                  <a:srgbClr val="F7BB30"/>
                </a:solidFill>
              </a:rPr>
              <a:t>10% - 700%</a:t>
            </a:r>
            <a:r>
              <a:rPr lang="en"/>
              <a:t> speedup</a:t>
            </a:r>
            <a:endParaRPr/>
          </a:p>
          <a:p>
            <a:pPr marL="457200" lvl="0" indent="-381000" rtl="0">
              <a:spcBef>
                <a:spcPts val="0"/>
              </a:spcBef>
              <a:spcAft>
                <a:spcPts val="0"/>
              </a:spcAft>
              <a:buSzPts val="2400"/>
              <a:buChar char="●"/>
            </a:pPr>
            <a:r>
              <a:rPr lang="en">
                <a:solidFill>
                  <a:srgbClr val="F7BB30"/>
                </a:solidFill>
              </a:rPr>
              <a:t>10MB</a:t>
            </a:r>
            <a:r>
              <a:rPr lang="en"/>
              <a:t> memory</a:t>
            </a:r>
            <a:endParaRPr/>
          </a:p>
          <a:p>
            <a:pPr marL="457200" lvl="0" indent="-381000" rtl="0">
              <a:spcBef>
                <a:spcPts val="0"/>
              </a:spcBef>
              <a:spcAft>
                <a:spcPts val="0"/>
              </a:spcAft>
              <a:buSzPts val="2400"/>
              <a:buChar char="●"/>
            </a:pPr>
            <a:r>
              <a:rPr lang="en"/>
              <a:t>Learning:</a:t>
            </a:r>
            <a:endParaRPr/>
          </a:p>
          <a:p>
            <a:pPr marL="914400" lvl="1" indent="-355600" rtl="0">
              <a:spcBef>
                <a:spcPts val="0"/>
              </a:spcBef>
              <a:spcAft>
                <a:spcPts val="0"/>
              </a:spcAft>
              <a:buSzPts val="2000"/>
              <a:buChar char="○"/>
            </a:pPr>
            <a:r>
              <a:rPr lang="en"/>
              <a:t>10</a:t>
            </a:r>
            <a:r>
              <a:rPr lang="en" baseline="30000"/>
              <a:t>6</a:t>
            </a:r>
            <a:r>
              <a:rPr lang="en"/>
              <a:t> camera paths </a:t>
            </a:r>
            <a:endParaRPr/>
          </a:p>
          <a:p>
            <a:pPr marL="914400" lvl="1" indent="-355600" rtl="0">
              <a:spcBef>
                <a:spcPts val="0"/>
              </a:spcBef>
              <a:spcAft>
                <a:spcPts val="0"/>
              </a:spcAft>
              <a:buSzPts val="2000"/>
              <a:buChar char="○"/>
            </a:pPr>
            <a:r>
              <a:rPr lang="en"/>
              <a:t>~ 1% of the render time</a:t>
            </a:r>
            <a:endParaRPr/>
          </a:p>
          <a:p>
            <a:pPr marL="914400" lvl="1" indent="-355600" rtl="0">
              <a:spcBef>
                <a:spcPts val="0"/>
              </a:spcBef>
              <a:spcAft>
                <a:spcPts val="0"/>
              </a:spcAft>
              <a:buSzPts val="2000"/>
              <a:buChar char="○"/>
            </a:pPr>
            <a:r>
              <a:rPr lang="en"/>
              <a:t>accumulation with </a:t>
            </a:r>
            <a:r>
              <a:rPr lang="en">
                <a:solidFill>
                  <a:srgbClr val="F7BB30"/>
                </a:solidFill>
              </a:rPr>
              <a:t>fetch-and-add</a:t>
            </a:r>
            <a:r>
              <a:rPr lang="en"/>
              <a:t> instructions</a:t>
            </a:r>
            <a:endParaRPr/>
          </a:p>
          <a:p>
            <a:pPr marL="457200" lvl="0" indent="-381000">
              <a:spcBef>
                <a:spcPts val="0"/>
              </a:spcBef>
              <a:spcAft>
                <a:spcPts val="0"/>
              </a:spcAft>
              <a:buSzPts val="2400"/>
              <a:buChar char="●"/>
            </a:pPr>
            <a:r>
              <a:rPr lang="en"/>
              <a:t>Summed Area Table </a:t>
            </a:r>
            <a:r>
              <a:rPr lang="en">
                <a:solidFill>
                  <a:srgbClr val="FFFFFF"/>
                </a:solidFill>
              </a:rPr>
              <a:t>for </a:t>
            </a:r>
            <a:r>
              <a:rPr lang="en"/>
              <a:t>sampling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Summed-area table (SAT)</a:t>
            </a:r>
            <a:endParaRPr/>
          </a:p>
        </p:txBody>
      </p:sp>
      <p:pic>
        <p:nvPicPr>
          <p:cNvPr id="361" name="Google Shape;361;p40"/>
          <p:cNvPicPr preferRelativeResize="0"/>
          <p:nvPr/>
        </p:nvPicPr>
        <p:blipFill rotWithShape="1">
          <a:blip r:embed="rId3">
            <a:alphaModFix/>
          </a:blip>
          <a:srcRect t="4995" b="4995"/>
          <a:stretch/>
        </p:blipFill>
        <p:spPr>
          <a:xfrm>
            <a:off x="574050" y="865325"/>
            <a:ext cx="7995901" cy="4049574"/>
          </a:xfrm>
          <a:prstGeom prst="rect">
            <a:avLst/>
          </a:prstGeom>
          <a:noFill/>
          <a:ln>
            <a:noFill/>
          </a:ln>
        </p:spPr>
      </p:pic>
      <p:sp>
        <p:nvSpPr>
          <p:cNvPr id="362" name="Google Shape;362;p40"/>
          <p:cNvSpPr txBox="1"/>
          <p:nvPr/>
        </p:nvSpPr>
        <p:spPr>
          <a:xfrm>
            <a:off x="6288454" y="3032887"/>
            <a:ext cx="381000" cy="450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800">
                <a:solidFill>
                  <a:srgbClr val="FFFFFF"/>
                </a:solidFill>
                <a:latin typeface="Roboto"/>
                <a:ea typeface="Roboto"/>
                <a:cs typeface="Roboto"/>
                <a:sym typeface="Roboto"/>
              </a:rPr>
              <a:t>A</a:t>
            </a:r>
            <a:endParaRPr sz="2800">
              <a:solidFill>
                <a:srgbClr val="FFFFFF"/>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SAT for sampling</a:t>
            </a:r>
            <a:endParaRPr/>
          </a:p>
        </p:txBody>
      </p:sp>
      <p:pic>
        <p:nvPicPr>
          <p:cNvPr id="368" name="Google Shape;368;p41"/>
          <p:cNvPicPr preferRelativeResize="0"/>
          <p:nvPr/>
        </p:nvPicPr>
        <p:blipFill rotWithShape="1">
          <a:blip r:embed="rId3">
            <a:alphaModFix/>
          </a:blip>
          <a:srcRect t="4995" b="4995"/>
          <a:stretch/>
        </p:blipFill>
        <p:spPr>
          <a:xfrm>
            <a:off x="574050" y="865325"/>
            <a:ext cx="7995901" cy="4049574"/>
          </a:xfrm>
          <a:prstGeom prst="rect">
            <a:avLst/>
          </a:prstGeom>
          <a:noFill/>
          <a:ln>
            <a:noFill/>
          </a:ln>
        </p:spPr>
      </p:pic>
      <p:sp>
        <p:nvSpPr>
          <p:cNvPr id="369" name="Google Shape;369;p41"/>
          <p:cNvSpPr txBox="1"/>
          <p:nvPr/>
        </p:nvSpPr>
        <p:spPr>
          <a:xfrm>
            <a:off x="6281928" y="3029712"/>
            <a:ext cx="3810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a:solidFill>
                  <a:srgbClr val="FFFFFF"/>
                </a:solidFill>
                <a:latin typeface="Roboto"/>
                <a:ea typeface="Roboto"/>
                <a:cs typeface="Roboto"/>
                <a:sym typeface="Roboto"/>
              </a:rPr>
              <a:t>A</a:t>
            </a:r>
            <a:endParaRPr sz="2800">
              <a:solidFill>
                <a:srgbClr val="FFFFFF"/>
              </a:solidFill>
              <a:latin typeface="Roboto"/>
              <a:ea typeface="Roboto"/>
              <a:cs typeface="Roboto"/>
              <a:sym typeface="Roboto"/>
            </a:endParaRPr>
          </a:p>
        </p:txBody>
      </p:sp>
      <p:sp>
        <p:nvSpPr>
          <p:cNvPr id="370" name="Google Shape;370;p41"/>
          <p:cNvSpPr/>
          <p:nvPr/>
        </p:nvSpPr>
        <p:spPr>
          <a:xfrm>
            <a:off x="3880100" y="3705225"/>
            <a:ext cx="2782800" cy="666900"/>
          </a:xfrm>
          <a:prstGeom prst="rect">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Google Shape;371;p41"/>
          <p:cNvSpPr txBox="1"/>
          <p:nvPr/>
        </p:nvSpPr>
        <p:spPr>
          <a:xfrm>
            <a:off x="4368008" y="3737325"/>
            <a:ext cx="25830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a:solidFill>
                  <a:srgbClr val="FFFFFF"/>
                </a:solidFill>
                <a:latin typeface="Roboto"/>
                <a:ea typeface="Roboto"/>
                <a:cs typeface="Roboto"/>
                <a:sym typeface="Roboto"/>
              </a:rPr>
              <a:t>A + D - B - C</a:t>
            </a:r>
            <a:endParaRPr sz="2800">
              <a:solidFill>
                <a:srgbClr val="FFFFFF"/>
              </a:solidFill>
              <a:latin typeface="Roboto"/>
              <a:ea typeface="Roboto"/>
              <a:cs typeface="Roboto"/>
              <a:sym typeface="Roboto"/>
            </a:endParaRPr>
          </a:p>
        </p:txBody>
      </p:sp>
      <p:sp>
        <p:nvSpPr>
          <p:cNvPr id="372" name="Google Shape;372;p41"/>
          <p:cNvSpPr txBox="1"/>
          <p:nvPr/>
        </p:nvSpPr>
        <p:spPr>
          <a:xfrm>
            <a:off x="6281928" y="1645920"/>
            <a:ext cx="3810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a:solidFill>
                  <a:srgbClr val="FFFFFF"/>
                </a:solidFill>
                <a:latin typeface="Roboto"/>
                <a:ea typeface="Roboto"/>
                <a:cs typeface="Roboto"/>
                <a:sym typeface="Roboto"/>
              </a:rPr>
              <a:t>C</a:t>
            </a:r>
            <a:endParaRPr sz="2800">
              <a:solidFill>
                <a:srgbClr val="FFFFFF"/>
              </a:solidFill>
              <a:latin typeface="Roboto"/>
              <a:ea typeface="Roboto"/>
              <a:cs typeface="Roboto"/>
              <a:sym typeface="Roboto"/>
            </a:endParaRPr>
          </a:p>
        </p:txBody>
      </p:sp>
      <p:sp>
        <p:nvSpPr>
          <p:cNvPr id="373" name="Google Shape;373;p41"/>
          <p:cNvSpPr txBox="1"/>
          <p:nvPr/>
        </p:nvSpPr>
        <p:spPr>
          <a:xfrm>
            <a:off x="3499104" y="3029712"/>
            <a:ext cx="3810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a:solidFill>
                  <a:srgbClr val="FFFFFF"/>
                </a:solidFill>
                <a:latin typeface="Roboto"/>
                <a:ea typeface="Roboto"/>
                <a:cs typeface="Roboto"/>
                <a:sym typeface="Roboto"/>
              </a:rPr>
              <a:t>B</a:t>
            </a:r>
            <a:endParaRPr sz="2800">
              <a:solidFill>
                <a:srgbClr val="FFFFFF"/>
              </a:solidFill>
              <a:latin typeface="Roboto"/>
              <a:ea typeface="Roboto"/>
              <a:cs typeface="Roboto"/>
              <a:sym typeface="Roboto"/>
            </a:endParaRPr>
          </a:p>
        </p:txBody>
      </p:sp>
      <p:sp>
        <p:nvSpPr>
          <p:cNvPr id="374" name="Google Shape;374;p41"/>
          <p:cNvSpPr txBox="1"/>
          <p:nvPr/>
        </p:nvSpPr>
        <p:spPr>
          <a:xfrm>
            <a:off x="3499104" y="1645920"/>
            <a:ext cx="3810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a:solidFill>
                  <a:srgbClr val="FFFFFF"/>
                </a:solidFill>
                <a:latin typeface="Roboto"/>
                <a:ea typeface="Roboto"/>
                <a:cs typeface="Roboto"/>
                <a:sym typeface="Roboto"/>
              </a:rPr>
              <a:t>D</a:t>
            </a:r>
            <a:endParaRPr sz="2800">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lt1"/>
                </a:solidFill>
              </a:rPr>
              <a:t>IBL noise</a:t>
            </a:r>
            <a:endParaRPr/>
          </a:p>
          <a:p>
            <a:pPr marL="0" lvl="0" indent="0">
              <a:spcBef>
                <a:spcPts val="0"/>
              </a:spcBef>
              <a:spcAft>
                <a:spcPts val="0"/>
              </a:spcAft>
              <a:buNone/>
            </a:pPr>
            <a:endParaRPr/>
          </a:p>
        </p:txBody>
      </p:sp>
      <p:pic>
        <p:nvPicPr>
          <p:cNvPr id="81" name="Google Shape;81;p15"/>
          <p:cNvPicPr preferRelativeResize="0"/>
          <p:nvPr/>
        </p:nvPicPr>
        <p:blipFill>
          <a:blip r:embed="rId3">
            <a:alphaModFix/>
          </a:blip>
          <a:stretch>
            <a:fillRect/>
          </a:stretch>
        </p:blipFill>
        <p:spPr>
          <a:xfrm>
            <a:off x="1185544" y="941525"/>
            <a:ext cx="6772918" cy="3809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Hallway HDR image (10000x5000)</a:t>
            </a:r>
            <a:endParaRPr/>
          </a:p>
        </p:txBody>
      </p:sp>
      <p:pic>
        <p:nvPicPr>
          <p:cNvPr id="380" name="Google Shape;380;p42"/>
          <p:cNvPicPr preferRelativeResize="0"/>
          <p:nvPr/>
        </p:nvPicPr>
        <p:blipFill>
          <a:blip r:embed="rId3">
            <a:alphaModFix/>
          </a:blip>
          <a:stretch>
            <a:fillRect/>
          </a:stretch>
        </p:blipFill>
        <p:spPr>
          <a:xfrm>
            <a:off x="671313" y="865325"/>
            <a:ext cx="7801375" cy="3900675"/>
          </a:xfrm>
          <a:prstGeom prst="rect">
            <a:avLst/>
          </a:prstGeom>
          <a:noFill/>
          <a:ln>
            <a:noFill/>
          </a:ln>
        </p:spPr>
      </p:pic>
      <p:sp>
        <p:nvSpPr>
          <p:cNvPr id="381" name="Google Shape;381;p42"/>
          <p:cNvSpPr txBox="1"/>
          <p:nvPr/>
        </p:nvSpPr>
        <p:spPr>
          <a:xfrm>
            <a:off x="311700" y="4861500"/>
            <a:ext cx="3172800" cy="35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FFFFFF"/>
                </a:solidFill>
                <a:latin typeface="Roboto"/>
                <a:ea typeface="Roboto"/>
                <a:cs typeface="Roboto"/>
                <a:sym typeface="Roboto"/>
              </a:rPr>
              <a:t>HDR image courtesy of Wouter Wynen (Aversis 3D)</a:t>
            </a:r>
            <a:endParaRPr sz="1000">
              <a:solidFill>
                <a:srgbClr val="FFFFFF"/>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Sampling reconstruction - 32-bit </a:t>
            </a:r>
            <a:r>
              <a:rPr lang="en">
                <a:solidFill>
                  <a:srgbClr val="F7BB30"/>
                </a:solidFill>
              </a:rPr>
              <a:t>Float</a:t>
            </a:r>
            <a:r>
              <a:rPr lang="en"/>
              <a:t> SAT</a:t>
            </a:r>
            <a:endParaRPr/>
          </a:p>
        </p:txBody>
      </p:sp>
      <p:pic>
        <p:nvPicPr>
          <p:cNvPr id="387" name="Google Shape;387;p43"/>
          <p:cNvPicPr preferRelativeResize="0"/>
          <p:nvPr/>
        </p:nvPicPr>
        <p:blipFill rotWithShape="1">
          <a:blip r:embed="rId3">
            <a:alphaModFix/>
          </a:blip>
          <a:srcRect/>
          <a:stretch/>
        </p:blipFill>
        <p:spPr>
          <a:xfrm>
            <a:off x="671313" y="865325"/>
            <a:ext cx="7801375" cy="3900675"/>
          </a:xfrm>
          <a:prstGeom prst="rect">
            <a:avLst/>
          </a:prstGeom>
          <a:noFill/>
          <a:ln>
            <a:noFill/>
          </a:ln>
        </p:spPr>
      </p:pic>
      <p:sp>
        <p:nvSpPr>
          <p:cNvPr id="388" name="Google Shape;388;p43"/>
          <p:cNvSpPr txBox="1"/>
          <p:nvPr/>
        </p:nvSpPr>
        <p:spPr>
          <a:xfrm>
            <a:off x="311700" y="4861500"/>
            <a:ext cx="3172800" cy="35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FFFFFF"/>
                </a:solidFill>
                <a:latin typeface="Roboto"/>
                <a:ea typeface="Roboto"/>
                <a:cs typeface="Roboto"/>
                <a:sym typeface="Roboto"/>
              </a:rPr>
              <a:t>HDR image courtesy of Wouter Wynen (Aversis 3D)</a:t>
            </a:r>
            <a:endParaRPr sz="1000">
              <a:solidFill>
                <a:srgbClr val="FFFFFF"/>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Sampling reconstruction - 32-bit </a:t>
            </a:r>
            <a:r>
              <a:rPr lang="en">
                <a:solidFill>
                  <a:srgbClr val="F7BB30"/>
                </a:solidFill>
              </a:rPr>
              <a:t>Integer</a:t>
            </a:r>
            <a:r>
              <a:rPr lang="en"/>
              <a:t> SAT</a:t>
            </a:r>
            <a:endParaRPr/>
          </a:p>
        </p:txBody>
      </p:sp>
      <p:pic>
        <p:nvPicPr>
          <p:cNvPr id="394" name="Google Shape;394;p44"/>
          <p:cNvPicPr preferRelativeResize="0"/>
          <p:nvPr/>
        </p:nvPicPr>
        <p:blipFill rotWithShape="1">
          <a:blip r:embed="rId3">
            <a:alphaModFix/>
          </a:blip>
          <a:srcRect/>
          <a:stretch/>
        </p:blipFill>
        <p:spPr>
          <a:xfrm>
            <a:off x="671313" y="865325"/>
            <a:ext cx="7801375" cy="3900675"/>
          </a:xfrm>
          <a:prstGeom prst="rect">
            <a:avLst/>
          </a:prstGeom>
          <a:noFill/>
          <a:ln>
            <a:noFill/>
          </a:ln>
        </p:spPr>
      </p:pic>
      <p:sp>
        <p:nvSpPr>
          <p:cNvPr id="395" name="Google Shape;395;p44"/>
          <p:cNvSpPr txBox="1"/>
          <p:nvPr/>
        </p:nvSpPr>
        <p:spPr>
          <a:xfrm>
            <a:off x="311700" y="4861500"/>
            <a:ext cx="3172800" cy="35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FFFFFF"/>
                </a:solidFill>
                <a:latin typeface="Roboto"/>
                <a:ea typeface="Roboto"/>
                <a:cs typeface="Roboto"/>
                <a:sym typeface="Roboto"/>
              </a:rPr>
              <a:t>HDR image courtesy of Wouter Wynen (Aversis 3D)</a:t>
            </a:r>
            <a:endParaRPr sz="1000">
              <a:solidFill>
                <a:srgbClr val="FFFFFF"/>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Integer-valued SAT vs. float-valued SAT</a:t>
            </a:r>
            <a:endParaRPr>
              <a:solidFill>
                <a:srgbClr val="FFFFFF"/>
              </a:solidFill>
            </a:endParaRPr>
          </a:p>
        </p:txBody>
      </p:sp>
      <p:graphicFrame>
        <p:nvGraphicFramePr>
          <p:cNvPr id="401" name="Google Shape;401;p45"/>
          <p:cNvGraphicFramePr/>
          <p:nvPr/>
        </p:nvGraphicFramePr>
        <p:xfrm>
          <a:off x="952500" y="1619250"/>
          <a:ext cx="7239000" cy="2590650"/>
        </p:xfrm>
        <a:graphic>
          <a:graphicData uri="http://schemas.openxmlformats.org/drawingml/2006/table">
            <a:tbl>
              <a:tblPr>
                <a:noFill/>
                <a:tableStyleId>{037EC99D-AA9F-43A3-AE58-D0274C1B85CE}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spcBef>
                          <a:spcPts val="0"/>
                        </a:spcBef>
                        <a:spcAft>
                          <a:spcPts val="0"/>
                        </a:spcAft>
                        <a:buNone/>
                      </a:pPr>
                      <a:r>
                        <a:rPr lang="en" sz="2200">
                          <a:solidFill>
                            <a:srgbClr val="F7BB30"/>
                          </a:solidFill>
                          <a:latin typeface="Roboto"/>
                          <a:ea typeface="Roboto"/>
                          <a:cs typeface="Roboto"/>
                          <a:sym typeface="Roboto"/>
                        </a:rPr>
                        <a:t>HDR image</a:t>
                      </a:r>
                      <a:endParaRPr sz="2200">
                        <a:solidFill>
                          <a:srgbClr val="F7BB30"/>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None/>
                      </a:pPr>
                      <a:r>
                        <a:rPr lang="en" sz="2200">
                          <a:solidFill>
                            <a:srgbClr val="F7BB30"/>
                          </a:solidFill>
                          <a:latin typeface="Roboto"/>
                          <a:ea typeface="Roboto"/>
                          <a:cs typeface="Roboto"/>
                          <a:sym typeface="Roboto"/>
                        </a:rPr>
                        <a:t>Resolution</a:t>
                      </a:r>
                      <a:endParaRPr sz="2200">
                        <a:solidFill>
                          <a:srgbClr val="F7BB30"/>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None/>
                      </a:pPr>
                      <a:r>
                        <a:rPr lang="en" sz="2200">
                          <a:solidFill>
                            <a:srgbClr val="F7BB30"/>
                          </a:solidFill>
                          <a:latin typeface="Roboto"/>
                          <a:ea typeface="Roboto"/>
                          <a:cs typeface="Roboto"/>
                          <a:sym typeface="Roboto"/>
                        </a:rPr>
                        <a:t>Int MSE</a:t>
                      </a:r>
                      <a:endParaRPr sz="2200">
                        <a:solidFill>
                          <a:srgbClr val="F7BB30"/>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None/>
                      </a:pPr>
                      <a:r>
                        <a:rPr lang="en" sz="2200">
                          <a:solidFill>
                            <a:srgbClr val="F7BB30"/>
                          </a:solidFill>
                          <a:latin typeface="Roboto"/>
                          <a:ea typeface="Roboto"/>
                          <a:cs typeface="Roboto"/>
                          <a:sym typeface="Roboto"/>
                        </a:rPr>
                        <a:t>Float MSE</a:t>
                      </a:r>
                      <a:endParaRPr sz="2200">
                        <a:solidFill>
                          <a:srgbClr val="F7BB30"/>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spcBef>
                          <a:spcPts val="0"/>
                        </a:spcBef>
                        <a:spcAft>
                          <a:spcPts val="0"/>
                        </a:spcAft>
                        <a:buNone/>
                      </a:pPr>
                      <a:r>
                        <a:rPr lang="en" sz="2200">
                          <a:solidFill>
                            <a:srgbClr val="FFFFFF"/>
                          </a:solidFill>
                          <a:latin typeface="Roboto"/>
                          <a:ea typeface="Roboto"/>
                          <a:cs typeface="Roboto"/>
                          <a:sym typeface="Roboto"/>
                        </a:rPr>
                        <a:t>Hallway</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None/>
                      </a:pPr>
                      <a:r>
                        <a:rPr lang="en" sz="2200">
                          <a:solidFill>
                            <a:srgbClr val="FFFFFF"/>
                          </a:solidFill>
                          <a:latin typeface="Roboto"/>
                          <a:ea typeface="Roboto"/>
                          <a:cs typeface="Roboto"/>
                          <a:sym typeface="Roboto"/>
                        </a:rPr>
                        <a:t>10000x5000</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None/>
                      </a:pPr>
                      <a:r>
                        <a:rPr lang="en" sz="2200">
                          <a:solidFill>
                            <a:srgbClr val="FFFFFF"/>
                          </a:solidFill>
                          <a:latin typeface="Roboto"/>
                          <a:ea typeface="Roboto"/>
                          <a:cs typeface="Roboto"/>
                          <a:sym typeface="Roboto"/>
                        </a:rPr>
                        <a:t>1.0x10</a:t>
                      </a:r>
                      <a:r>
                        <a:rPr lang="en" sz="2200" baseline="30000">
                          <a:solidFill>
                            <a:srgbClr val="FFFFFF"/>
                          </a:solidFill>
                          <a:latin typeface="Roboto"/>
                          <a:ea typeface="Roboto"/>
                          <a:cs typeface="Roboto"/>
                          <a:sym typeface="Roboto"/>
                        </a:rPr>
                        <a:t>-5</a:t>
                      </a:r>
                      <a:endParaRPr sz="2200" baseline="300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3.8x10</a:t>
                      </a:r>
                      <a:r>
                        <a:rPr lang="en" sz="2200" baseline="30000">
                          <a:solidFill>
                            <a:srgbClr val="FFFFFF"/>
                          </a:solidFill>
                          <a:latin typeface="Roboto"/>
                          <a:ea typeface="Roboto"/>
                          <a:cs typeface="Roboto"/>
                          <a:sym typeface="Roboto"/>
                        </a:rPr>
                        <a:t>-1</a:t>
                      </a:r>
                      <a:endParaRPr sz="2200">
                        <a:solidFill>
                          <a:srgbClr val="FFFFFF"/>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r>
                        <a:rPr lang="en" sz="2200">
                          <a:solidFill>
                            <a:srgbClr val="FFFFFF"/>
                          </a:solidFill>
                          <a:latin typeface="Roboto"/>
                          <a:ea typeface="Roboto"/>
                          <a:cs typeface="Roboto"/>
                          <a:sym typeface="Roboto"/>
                        </a:rPr>
                        <a:t>Day</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None/>
                      </a:pPr>
                      <a:r>
                        <a:rPr lang="en" sz="2200">
                          <a:solidFill>
                            <a:srgbClr val="FFFFFF"/>
                          </a:solidFill>
                          <a:latin typeface="Roboto"/>
                          <a:ea typeface="Roboto"/>
                          <a:cs typeface="Roboto"/>
                          <a:sym typeface="Roboto"/>
                        </a:rPr>
                        <a:t>15000x7500</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4.9x10</a:t>
                      </a:r>
                      <a:r>
                        <a:rPr lang="en" sz="2200" baseline="30000">
                          <a:solidFill>
                            <a:srgbClr val="FFFFFF"/>
                          </a:solidFill>
                          <a:latin typeface="Roboto"/>
                          <a:ea typeface="Roboto"/>
                          <a:cs typeface="Roboto"/>
                          <a:sym typeface="Roboto"/>
                        </a:rPr>
                        <a:t>-7</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8.6x10</a:t>
                      </a:r>
                      <a:r>
                        <a:rPr lang="en" sz="2200" baseline="30000">
                          <a:solidFill>
                            <a:srgbClr val="FFFFFF"/>
                          </a:solidFill>
                          <a:latin typeface="Roboto"/>
                          <a:ea typeface="Roboto"/>
                          <a:cs typeface="Roboto"/>
                          <a:sym typeface="Roboto"/>
                        </a:rPr>
                        <a:t>-3</a:t>
                      </a:r>
                      <a:endParaRPr sz="2200">
                        <a:solidFill>
                          <a:srgbClr val="FFFFFF"/>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spcBef>
                          <a:spcPts val="0"/>
                        </a:spcBef>
                        <a:spcAft>
                          <a:spcPts val="0"/>
                        </a:spcAft>
                        <a:buNone/>
                      </a:pPr>
                      <a:r>
                        <a:rPr lang="en" sz="2200">
                          <a:solidFill>
                            <a:srgbClr val="FFFFFF"/>
                          </a:solidFill>
                          <a:latin typeface="Roboto"/>
                          <a:ea typeface="Roboto"/>
                          <a:cs typeface="Roboto"/>
                          <a:sym typeface="Roboto"/>
                        </a:rPr>
                        <a:t>Night</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None/>
                      </a:pPr>
                      <a:r>
                        <a:rPr lang="en" sz="2200">
                          <a:solidFill>
                            <a:srgbClr val="FFFFFF"/>
                          </a:solidFill>
                          <a:latin typeface="Roboto"/>
                          <a:ea typeface="Roboto"/>
                          <a:cs typeface="Roboto"/>
                          <a:sym typeface="Roboto"/>
                        </a:rPr>
                        <a:t>3000x1500</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1.4x10</a:t>
                      </a:r>
                      <a:r>
                        <a:rPr lang="en" sz="2200" baseline="30000">
                          <a:solidFill>
                            <a:srgbClr val="FFFFFF"/>
                          </a:solidFill>
                          <a:latin typeface="Roboto"/>
                          <a:ea typeface="Roboto"/>
                          <a:cs typeface="Roboto"/>
                          <a:sym typeface="Roboto"/>
                        </a:rPr>
                        <a:t>-8</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4.1x10</a:t>
                      </a:r>
                      <a:r>
                        <a:rPr lang="en" sz="2200" baseline="30000">
                          <a:solidFill>
                            <a:srgbClr val="FFFFFF"/>
                          </a:solidFill>
                          <a:latin typeface="Roboto"/>
                          <a:ea typeface="Roboto"/>
                          <a:cs typeface="Roboto"/>
                          <a:sym typeface="Roboto"/>
                        </a:rPr>
                        <a:t>-4</a:t>
                      </a:r>
                      <a:endParaRPr sz="2200">
                        <a:solidFill>
                          <a:srgbClr val="FFFFFF"/>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spcBef>
                          <a:spcPts val="0"/>
                        </a:spcBef>
                        <a:spcAft>
                          <a:spcPts val="0"/>
                        </a:spcAft>
                        <a:buNone/>
                      </a:pPr>
                      <a:r>
                        <a:rPr lang="en" sz="2200">
                          <a:solidFill>
                            <a:srgbClr val="FFFFFF"/>
                          </a:solidFill>
                          <a:latin typeface="Roboto"/>
                          <a:ea typeface="Roboto"/>
                          <a:cs typeface="Roboto"/>
                          <a:sym typeface="Roboto"/>
                        </a:rPr>
                        <a:t>Sunset</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None/>
                      </a:pPr>
                      <a:r>
                        <a:rPr lang="en" sz="2200">
                          <a:solidFill>
                            <a:srgbClr val="FFFFFF"/>
                          </a:solidFill>
                          <a:latin typeface="Roboto"/>
                          <a:ea typeface="Roboto"/>
                          <a:cs typeface="Roboto"/>
                          <a:sym typeface="Roboto"/>
                        </a:rPr>
                        <a:t>3000x1500</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1.1x10</a:t>
                      </a:r>
                      <a:r>
                        <a:rPr lang="en" sz="2200" baseline="30000">
                          <a:solidFill>
                            <a:srgbClr val="FFFFFF"/>
                          </a:solidFill>
                          <a:latin typeface="Roboto"/>
                          <a:ea typeface="Roboto"/>
                          <a:cs typeface="Roboto"/>
                          <a:sym typeface="Roboto"/>
                        </a:rPr>
                        <a:t>-8</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3.6x10</a:t>
                      </a:r>
                      <a:r>
                        <a:rPr lang="en" sz="2200" baseline="30000">
                          <a:solidFill>
                            <a:srgbClr val="FFFFFF"/>
                          </a:solidFill>
                          <a:latin typeface="Roboto"/>
                          <a:ea typeface="Roboto"/>
                          <a:cs typeface="Roboto"/>
                          <a:sym typeface="Roboto"/>
                        </a:rPr>
                        <a:t>-4</a:t>
                      </a:r>
                      <a:endParaRPr sz="2200">
                        <a:solidFill>
                          <a:srgbClr val="FFFFFF"/>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rPr>
              <a:t>Integer-valued SAT vs. float-valued SAT</a:t>
            </a:r>
            <a:endParaRPr>
              <a:solidFill>
                <a:srgbClr val="FFFFFF"/>
              </a:solidFill>
            </a:endParaRPr>
          </a:p>
        </p:txBody>
      </p:sp>
      <p:graphicFrame>
        <p:nvGraphicFramePr>
          <p:cNvPr id="407" name="Google Shape;407;p46"/>
          <p:cNvGraphicFramePr/>
          <p:nvPr/>
        </p:nvGraphicFramePr>
        <p:xfrm>
          <a:off x="952500" y="1619250"/>
          <a:ext cx="7239000" cy="2590650"/>
        </p:xfrm>
        <a:graphic>
          <a:graphicData uri="http://schemas.openxmlformats.org/drawingml/2006/table">
            <a:tbl>
              <a:tblPr>
                <a:noFill/>
                <a:tableStyleId>{037EC99D-AA9F-43A3-AE58-D0274C1B85CE}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rtl="0">
                        <a:spcBef>
                          <a:spcPts val="0"/>
                        </a:spcBef>
                        <a:spcAft>
                          <a:spcPts val="0"/>
                        </a:spcAft>
                        <a:buNone/>
                      </a:pPr>
                      <a:r>
                        <a:rPr lang="en" sz="2200">
                          <a:solidFill>
                            <a:srgbClr val="F7BB30"/>
                          </a:solidFill>
                          <a:latin typeface="Roboto"/>
                          <a:ea typeface="Roboto"/>
                          <a:cs typeface="Roboto"/>
                          <a:sym typeface="Roboto"/>
                        </a:rPr>
                        <a:t>HDR image</a:t>
                      </a:r>
                      <a:endParaRPr sz="2200">
                        <a:solidFill>
                          <a:srgbClr val="F7BB30"/>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None/>
                      </a:pPr>
                      <a:r>
                        <a:rPr lang="en" sz="2200">
                          <a:solidFill>
                            <a:srgbClr val="F7BB30"/>
                          </a:solidFill>
                          <a:latin typeface="Roboto"/>
                          <a:ea typeface="Roboto"/>
                          <a:cs typeface="Roboto"/>
                          <a:sym typeface="Roboto"/>
                        </a:rPr>
                        <a:t>Resolution</a:t>
                      </a:r>
                      <a:endParaRPr sz="2200">
                        <a:solidFill>
                          <a:srgbClr val="F7BB30"/>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None/>
                      </a:pPr>
                      <a:r>
                        <a:rPr lang="en" sz="2200">
                          <a:solidFill>
                            <a:srgbClr val="F7BB30"/>
                          </a:solidFill>
                          <a:latin typeface="Roboto"/>
                          <a:ea typeface="Roboto"/>
                          <a:cs typeface="Roboto"/>
                          <a:sym typeface="Roboto"/>
                        </a:rPr>
                        <a:t>Int MSE</a:t>
                      </a:r>
                      <a:endParaRPr sz="2200">
                        <a:solidFill>
                          <a:srgbClr val="F7BB30"/>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None/>
                      </a:pPr>
                      <a:r>
                        <a:rPr lang="en" sz="2200">
                          <a:solidFill>
                            <a:srgbClr val="F7BB30"/>
                          </a:solidFill>
                          <a:latin typeface="Roboto"/>
                          <a:ea typeface="Roboto"/>
                          <a:cs typeface="Roboto"/>
                          <a:sym typeface="Roboto"/>
                        </a:rPr>
                        <a:t>Float MSE</a:t>
                      </a:r>
                      <a:endParaRPr sz="2200">
                        <a:solidFill>
                          <a:srgbClr val="F7BB30"/>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rtl="0">
                        <a:spcBef>
                          <a:spcPts val="0"/>
                        </a:spcBef>
                        <a:spcAft>
                          <a:spcPts val="0"/>
                        </a:spcAft>
                        <a:buNone/>
                      </a:pPr>
                      <a:r>
                        <a:rPr lang="en" sz="2200">
                          <a:solidFill>
                            <a:srgbClr val="FFFFFF"/>
                          </a:solidFill>
                          <a:latin typeface="Roboto"/>
                          <a:ea typeface="Roboto"/>
                          <a:cs typeface="Roboto"/>
                          <a:sym typeface="Roboto"/>
                        </a:rPr>
                        <a:t>Hallway</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None/>
                      </a:pPr>
                      <a:r>
                        <a:rPr lang="en" sz="2200">
                          <a:solidFill>
                            <a:srgbClr val="FFFFFF"/>
                          </a:solidFill>
                          <a:latin typeface="Roboto"/>
                          <a:ea typeface="Roboto"/>
                          <a:cs typeface="Roboto"/>
                          <a:sym typeface="Roboto"/>
                        </a:rPr>
                        <a:t>10000x5000</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None/>
                      </a:pPr>
                      <a:r>
                        <a:rPr lang="en" sz="2200">
                          <a:solidFill>
                            <a:srgbClr val="FFFFFF"/>
                          </a:solidFill>
                          <a:latin typeface="Roboto"/>
                          <a:ea typeface="Roboto"/>
                          <a:cs typeface="Roboto"/>
                          <a:sym typeface="Roboto"/>
                        </a:rPr>
                        <a:t>1.0x10</a:t>
                      </a:r>
                      <a:r>
                        <a:rPr lang="en" sz="2200" baseline="30000">
                          <a:solidFill>
                            <a:srgbClr val="FFFFFF"/>
                          </a:solidFill>
                          <a:latin typeface="Roboto"/>
                          <a:ea typeface="Roboto"/>
                          <a:cs typeface="Roboto"/>
                          <a:sym typeface="Roboto"/>
                        </a:rPr>
                        <a:t>-5</a:t>
                      </a:r>
                      <a:endParaRPr sz="2200" baseline="300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3.8x10</a:t>
                      </a:r>
                      <a:r>
                        <a:rPr lang="en" sz="2200" baseline="30000">
                          <a:solidFill>
                            <a:srgbClr val="FFFFFF"/>
                          </a:solidFill>
                          <a:latin typeface="Roboto"/>
                          <a:ea typeface="Roboto"/>
                          <a:cs typeface="Roboto"/>
                          <a:sym typeface="Roboto"/>
                        </a:rPr>
                        <a:t>-1</a:t>
                      </a:r>
                      <a:endParaRPr sz="2200">
                        <a:solidFill>
                          <a:srgbClr val="FFFFFF"/>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rtl="0">
                        <a:spcBef>
                          <a:spcPts val="0"/>
                        </a:spcBef>
                        <a:spcAft>
                          <a:spcPts val="0"/>
                        </a:spcAft>
                        <a:buNone/>
                      </a:pPr>
                      <a:r>
                        <a:rPr lang="en" sz="2200">
                          <a:solidFill>
                            <a:srgbClr val="FFFFFF"/>
                          </a:solidFill>
                          <a:latin typeface="Roboto"/>
                          <a:ea typeface="Roboto"/>
                          <a:cs typeface="Roboto"/>
                          <a:sym typeface="Roboto"/>
                        </a:rPr>
                        <a:t>Day</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None/>
                      </a:pPr>
                      <a:r>
                        <a:rPr lang="en" sz="2200">
                          <a:solidFill>
                            <a:srgbClr val="FFFFFF"/>
                          </a:solidFill>
                          <a:latin typeface="Roboto"/>
                          <a:ea typeface="Roboto"/>
                          <a:cs typeface="Roboto"/>
                          <a:sym typeface="Roboto"/>
                        </a:rPr>
                        <a:t>15000x7500</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4.9x10</a:t>
                      </a:r>
                      <a:r>
                        <a:rPr lang="en" sz="2200" baseline="30000">
                          <a:solidFill>
                            <a:srgbClr val="FFFFFF"/>
                          </a:solidFill>
                          <a:latin typeface="Roboto"/>
                          <a:ea typeface="Roboto"/>
                          <a:cs typeface="Roboto"/>
                          <a:sym typeface="Roboto"/>
                        </a:rPr>
                        <a:t>-7</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8.6x10</a:t>
                      </a:r>
                      <a:r>
                        <a:rPr lang="en" sz="2200" baseline="30000">
                          <a:solidFill>
                            <a:srgbClr val="FFFFFF"/>
                          </a:solidFill>
                          <a:latin typeface="Roboto"/>
                          <a:ea typeface="Roboto"/>
                          <a:cs typeface="Roboto"/>
                          <a:sym typeface="Roboto"/>
                        </a:rPr>
                        <a:t>-3</a:t>
                      </a:r>
                      <a:endParaRPr sz="2200">
                        <a:solidFill>
                          <a:srgbClr val="FFFFFF"/>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rtl="0">
                        <a:spcBef>
                          <a:spcPts val="0"/>
                        </a:spcBef>
                        <a:spcAft>
                          <a:spcPts val="0"/>
                        </a:spcAft>
                        <a:buNone/>
                      </a:pPr>
                      <a:r>
                        <a:rPr lang="en" sz="2200">
                          <a:solidFill>
                            <a:srgbClr val="FFFFFF"/>
                          </a:solidFill>
                          <a:latin typeface="Roboto"/>
                          <a:ea typeface="Roboto"/>
                          <a:cs typeface="Roboto"/>
                          <a:sym typeface="Roboto"/>
                        </a:rPr>
                        <a:t>Night</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None/>
                      </a:pPr>
                      <a:r>
                        <a:rPr lang="en" sz="2200">
                          <a:solidFill>
                            <a:srgbClr val="FFFFFF"/>
                          </a:solidFill>
                          <a:latin typeface="Roboto"/>
                          <a:ea typeface="Roboto"/>
                          <a:cs typeface="Roboto"/>
                          <a:sym typeface="Roboto"/>
                        </a:rPr>
                        <a:t>3000x1500</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1.4x10</a:t>
                      </a:r>
                      <a:r>
                        <a:rPr lang="en" sz="2200" baseline="30000">
                          <a:solidFill>
                            <a:srgbClr val="FFFFFF"/>
                          </a:solidFill>
                          <a:latin typeface="Roboto"/>
                          <a:ea typeface="Roboto"/>
                          <a:cs typeface="Roboto"/>
                          <a:sym typeface="Roboto"/>
                        </a:rPr>
                        <a:t>-8</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4.1x10</a:t>
                      </a:r>
                      <a:r>
                        <a:rPr lang="en" sz="2200" baseline="30000">
                          <a:solidFill>
                            <a:srgbClr val="FFFFFF"/>
                          </a:solidFill>
                          <a:latin typeface="Roboto"/>
                          <a:ea typeface="Roboto"/>
                          <a:cs typeface="Roboto"/>
                          <a:sym typeface="Roboto"/>
                        </a:rPr>
                        <a:t>-4</a:t>
                      </a:r>
                      <a:endParaRPr sz="2200">
                        <a:solidFill>
                          <a:srgbClr val="FFFFFF"/>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rtl="0">
                        <a:spcBef>
                          <a:spcPts val="0"/>
                        </a:spcBef>
                        <a:spcAft>
                          <a:spcPts val="0"/>
                        </a:spcAft>
                        <a:buNone/>
                      </a:pPr>
                      <a:r>
                        <a:rPr lang="en" sz="2200">
                          <a:solidFill>
                            <a:srgbClr val="FFFFFF"/>
                          </a:solidFill>
                          <a:latin typeface="Roboto"/>
                          <a:ea typeface="Roboto"/>
                          <a:cs typeface="Roboto"/>
                          <a:sym typeface="Roboto"/>
                        </a:rPr>
                        <a:t>Sunset</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None/>
                      </a:pPr>
                      <a:r>
                        <a:rPr lang="en" sz="2200">
                          <a:solidFill>
                            <a:srgbClr val="FFFFFF"/>
                          </a:solidFill>
                          <a:latin typeface="Roboto"/>
                          <a:ea typeface="Roboto"/>
                          <a:cs typeface="Roboto"/>
                          <a:sym typeface="Roboto"/>
                        </a:rPr>
                        <a:t>3000x1500</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1.1x10</a:t>
                      </a:r>
                      <a:r>
                        <a:rPr lang="en" sz="2200" baseline="30000">
                          <a:solidFill>
                            <a:srgbClr val="FFFFFF"/>
                          </a:solidFill>
                          <a:latin typeface="Roboto"/>
                          <a:ea typeface="Roboto"/>
                          <a:cs typeface="Roboto"/>
                          <a:sym typeface="Roboto"/>
                        </a:rPr>
                        <a:t>-8</a:t>
                      </a:r>
                      <a:endParaRPr sz="2200">
                        <a:solidFill>
                          <a:srgbClr val="FFFFFF"/>
                        </a:solidFill>
                        <a:latin typeface="Roboto"/>
                        <a:ea typeface="Roboto"/>
                        <a:cs typeface="Roboto"/>
                        <a:sym typeface="Roboto"/>
                      </a:endParaRPr>
                    </a:p>
                  </a:txBody>
                  <a:tcPr marL="91425" marR="91425" marT="91425" marB="91425"/>
                </a:tc>
                <a:tc>
                  <a:txBody>
                    <a:bodyPr/>
                    <a:lstStyle/>
                    <a:p>
                      <a:pPr marL="0" lvl="0" indent="0" algn="r" rtl="0">
                        <a:spcBef>
                          <a:spcPts val="0"/>
                        </a:spcBef>
                        <a:spcAft>
                          <a:spcPts val="0"/>
                        </a:spcAft>
                        <a:buClr>
                          <a:schemeClr val="dk1"/>
                        </a:buClr>
                        <a:buSzPts val="1100"/>
                        <a:buFont typeface="Arial"/>
                        <a:buNone/>
                      </a:pPr>
                      <a:r>
                        <a:rPr lang="en" sz="2200">
                          <a:solidFill>
                            <a:srgbClr val="FFFFFF"/>
                          </a:solidFill>
                          <a:latin typeface="Roboto"/>
                          <a:ea typeface="Roboto"/>
                          <a:cs typeface="Roboto"/>
                          <a:sym typeface="Roboto"/>
                        </a:rPr>
                        <a:t>3.6x10</a:t>
                      </a:r>
                      <a:r>
                        <a:rPr lang="en" sz="2200" baseline="30000">
                          <a:solidFill>
                            <a:srgbClr val="FFFFFF"/>
                          </a:solidFill>
                          <a:latin typeface="Roboto"/>
                          <a:ea typeface="Roboto"/>
                          <a:cs typeface="Roboto"/>
                          <a:sym typeface="Roboto"/>
                        </a:rPr>
                        <a:t>-4</a:t>
                      </a:r>
                      <a:endParaRPr sz="2200">
                        <a:solidFill>
                          <a:srgbClr val="FFFFFF"/>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bl>
          </a:graphicData>
        </a:graphic>
      </p:graphicFrame>
      <p:sp>
        <p:nvSpPr>
          <p:cNvPr id="408" name="Google Shape;408;p46"/>
          <p:cNvSpPr/>
          <p:nvPr/>
        </p:nvSpPr>
        <p:spPr>
          <a:xfrm>
            <a:off x="5116150" y="2199675"/>
            <a:ext cx="3146100" cy="1942500"/>
          </a:xfrm>
          <a:prstGeom prst="rect">
            <a:avLst/>
          </a:prstGeom>
          <a:noFill/>
          <a:ln w="76200" cap="flat" cmpd="sng">
            <a:solidFill>
              <a:srgbClr val="EC443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Q &amp; 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Portals</a:t>
            </a:r>
            <a:endParaRPr/>
          </a:p>
          <a:p>
            <a:pPr marL="0" lvl="0" indent="0" rtl="0">
              <a:spcBef>
                <a:spcPts val="0"/>
              </a:spcBef>
              <a:spcAft>
                <a:spcPts val="0"/>
              </a:spcAft>
              <a:buNone/>
            </a:pPr>
            <a:endParaRPr/>
          </a:p>
          <a:p>
            <a:pPr marL="0" lvl="0" indent="0" rtl="0">
              <a:spcBef>
                <a:spcPts val="0"/>
              </a:spcBef>
              <a:spcAft>
                <a:spcPts val="0"/>
              </a:spcAft>
              <a:buNone/>
            </a:pPr>
            <a:endParaRPr/>
          </a:p>
        </p:txBody>
      </p:sp>
      <p:pic>
        <p:nvPicPr>
          <p:cNvPr id="87" name="Google Shape;87;p16"/>
          <p:cNvPicPr preferRelativeResize="0"/>
          <p:nvPr/>
        </p:nvPicPr>
        <p:blipFill>
          <a:blip r:embed="rId3">
            <a:alphaModFix/>
          </a:blip>
          <a:stretch>
            <a:fillRect/>
          </a:stretch>
        </p:blipFill>
        <p:spPr>
          <a:xfrm>
            <a:off x="1185544" y="941525"/>
            <a:ext cx="6772918" cy="3809800"/>
          </a:xfrm>
          <a:prstGeom prst="rect">
            <a:avLst/>
          </a:prstGeom>
          <a:noFill/>
          <a:ln>
            <a:noFill/>
          </a:ln>
        </p:spPr>
      </p:pic>
      <p:sp>
        <p:nvSpPr>
          <p:cNvPr id="88" name="Google Shape;88;p16"/>
          <p:cNvSpPr/>
          <p:nvPr/>
        </p:nvSpPr>
        <p:spPr>
          <a:xfrm>
            <a:off x="1179625" y="1032175"/>
            <a:ext cx="711250" cy="2532725"/>
          </a:xfrm>
          <a:custGeom>
            <a:avLst/>
            <a:gdLst/>
            <a:ahLst/>
            <a:cxnLst/>
            <a:rect l="l" t="t" r="r" b="b"/>
            <a:pathLst>
              <a:path w="28450" h="101309" extrusionOk="0">
                <a:moveTo>
                  <a:pt x="1388" y="0"/>
                </a:moveTo>
                <a:lnTo>
                  <a:pt x="28450" y="16653"/>
                </a:lnTo>
                <a:lnTo>
                  <a:pt x="28450" y="96451"/>
                </a:lnTo>
                <a:lnTo>
                  <a:pt x="0" y="101309"/>
                </a:lnTo>
                <a:close/>
              </a:path>
            </a:pathLst>
          </a:custGeom>
          <a:noFill/>
          <a:ln w="152400" cap="flat" cmpd="sng">
            <a:solidFill>
              <a:srgbClr val="EC443D"/>
            </a:solidFill>
            <a:prstDash val="solid"/>
            <a:round/>
            <a:headEnd type="none" w="med" len="med"/>
            <a:tailEnd type="none" w="med" len="med"/>
          </a:ln>
        </p:spPr>
      </p:sp>
      <p:sp>
        <p:nvSpPr>
          <p:cNvPr id="89" name="Google Shape;89;p16"/>
          <p:cNvSpPr/>
          <p:nvPr/>
        </p:nvSpPr>
        <p:spPr>
          <a:xfrm>
            <a:off x="216775" y="1712500"/>
            <a:ext cx="711300" cy="254700"/>
          </a:xfrm>
          <a:prstGeom prst="rightArrow">
            <a:avLst>
              <a:gd name="adj1" fmla="val 50000"/>
              <a:gd name="adj2" fmla="val 50000"/>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Google Shape;90;p16"/>
          <p:cNvSpPr/>
          <p:nvPr/>
        </p:nvSpPr>
        <p:spPr>
          <a:xfrm>
            <a:off x="216775" y="2245900"/>
            <a:ext cx="711300" cy="254700"/>
          </a:xfrm>
          <a:prstGeom prst="rightArrow">
            <a:avLst>
              <a:gd name="adj1" fmla="val 50000"/>
              <a:gd name="adj2" fmla="val 50000"/>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Google Shape;91;p16"/>
          <p:cNvSpPr/>
          <p:nvPr/>
        </p:nvSpPr>
        <p:spPr>
          <a:xfrm>
            <a:off x="216775" y="2779300"/>
            <a:ext cx="711300" cy="254700"/>
          </a:xfrm>
          <a:prstGeom prst="rightArrow">
            <a:avLst>
              <a:gd name="adj1" fmla="val 50000"/>
              <a:gd name="adj2" fmla="val 50000"/>
            </a:avLst>
          </a:prstGeom>
          <a:solidFill>
            <a:srgbClr val="EC443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Existing solutions</a:t>
            </a:r>
            <a:endParaRPr/>
          </a:p>
          <a:p>
            <a:pPr marL="0" lvl="0" indent="0" rtl="0">
              <a:spcBef>
                <a:spcPts val="0"/>
              </a:spcBef>
              <a:spcAft>
                <a:spcPts val="0"/>
              </a:spcAft>
              <a:buNone/>
            </a:pPr>
            <a:endParaRPr/>
          </a:p>
        </p:txBody>
      </p:sp>
      <p:sp>
        <p:nvSpPr>
          <p:cNvPr id="97" name="Google Shape;97;p17"/>
          <p:cNvSpPr txBox="1">
            <a:spLocks noGrp="1"/>
          </p:cNvSpPr>
          <p:nvPr>
            <p:ph type="body" idx="1"/>
          </p:nvPr>
        </p:nvSpPr>
        <p:spPr>
          <a:xfrm>
            <a:off x="311700" y="1838275"/>
            <a:ext cx="8520600" cy="18930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Rely on portals</a:t>
            </a:r>
            <a:endParaRPr/>
          </a:p>
          <a:p>
            <a:pPr marL="457200" lvl="0" indent="-381000" rtl="0">
              <a:spcBef>
                <a:spcPts val="0"/>
              </a:spcBef>
              <a:spcAft>
                <a:spcPts val="0"/>
              </a:spcAft>
              <a:buSzPts val="2400"/>
              <a:buChar char="●"/>
            </a:pPr>
            <a:r>
              <a:rPr lang="en"/>
              <a:t>High memory consumption</a:t>
            </a:r>
            <a:endParaRPr/>
          </a:p>
          <a:p>
            <a:pPr marL="457200" lvl="0" indent="-381000" rtl="0">
              <a:spcBef>
                <a:spcPts val="0"/>
              </a:spcBef>
              <a:spcAft>
                <a:spcPts val="0"/>
              </a:spcAft>
              <a:buSzPts val="2400"/>
              <a:buChar char="●"/>
            </a:pPr>
            <a:r>
              <a:rPr lang="en"/>
              <a:t>Expensive computation</a:t>
            </a:r>
            <a:endParaRPr/>
          </a:p>
          <a:p>
            <a:pPr marL="457200" lvl="0" indent="-381000" rtl="0">
              <a:spcBef>
                <a:spcPts val="0"/>
              </a:spcBef>
              <a:spcAft>
                <a:spcPts val="0"/>
              </a:spcAft>
              <a:buSzPts val="2400"/>
              <a:buChar char="●"/>
            </a:pPr>
            <a:r>
              <a:rPr lang="en"/>
              <a:t>Complex data structures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Guidelines</a:t>
            </a:r>
            <a:endParaRPr/>
          </a:p>
        </p:txBody>
      </p:sp>
      <p:sp>
        <p:nvSpPr>
          <p:cNvPr id="103" name="Google Shape;103;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solidFill>
                  <a:schemeClr val="lt1"/>
                </a:solidFill>
              </a:rPr>
              <a:t>Complex production occluded scenes</a:t>
            </a:r>
            <a:endParaRPr>
              <a:solidFill>
                <a:schemeClr val="lt1"/>
              </a:solidFill>
            </a:endParaRPr>
          </a:p>
          <a:p>
            <a:pPr marL="457200" lvl="0" indent="-381000" rtl="0">
              <a:spcBef>
                <a:spcPts val="0"/>
              </a:spcBef>
              <a:spcAft>
                <a:spcPts val="0"/>
              </a:spcAft>
              <a:buClr>
                <a:srgbClr val="F7BB30"/>
              </a:buClr>
              <a:buSzPts val="2400"/>
              <a:buChar char="●"/>
            </a:pPr>
            <a:r>
              <a:rPr lang="en">
                <a:solidFill>
                  <a:schemeClr val="lt1"/>
                </a:solidFill>
              </a:rPr>
              <a:t>CPU and GPU</a:t>
            </a:r>
            <a:endParaRPr>
              <a:solidFill>
                <a:schemeClr val="lt1"/>
              </a:solidFill>
            </a:endParaRPr>
          </a:p>
          <a:p>
            <a:pPr marL="457200" lvl="0" indent="-381000" rtl="0">
              <a:spcBef>
                <a:spcPts val="0"/>
              </a:spcBef>
              <a:spcAft>
                <a:spcPts val="0"/>
              </a:spcAft>
              <a:buSzPts val="2400"/>
              <a:buChar char="●"/>
            </a:pPr>
            <a:r>
              <a:rPr lang="en"/>
              <a:t>Account for visibility</a:t>
            </a:r>
            <a:endParaRPr/>
          </a:p>
          <a:p>
            <a:pPr marL="457200" lvl="0" indent="-381000" rtl="0">
              <a:spcBef>
                <a:spcPts val="0"/>
              </a:spcBef>
              <a:spcAft>
                <a:spcPts val="0"/>
              </a:spcAft>
              <a:buSzPts val="2400"/>
              <a:buChar char="●"/>
            </a:pPr>
            <a:r>
              <a:rPr lang="en">
                <a:solidFill>
                  <a:schemeClr val="lt1"/>
                </a:solidFill>
              </a:rPr>
              <a:t>Lightweight sampling procedure</a:t>
            </a:r>
            <a:endParaRPr/>
          </a:p>
          <a:p>
            <a:pPr marL="457200" lvl="0" indent="-381000" rtl="0">
              <a:spcBef>
                <a:spcPts val="0"/>
              </a:spcBef>
              <a:spcAft>
                <a:spcPts val="0"/>
              </a:spcAft>
              <a:buSzPts val="2400"/>
              <a:buChar char="●"/>
            </a:pPr>
            <a:r>
              <a:rPr lang="en">
                <a:solidFill>
                  <a:schemeClr val="lt1"/>
                </a:solidFill>
              </a:rPr>
              <a:t>No user manual work</a:t>
            </a:r>
            <a:endParaRPr/>
          </a:p>
          <a:p>
            <a:pPr marL="457200" lvl="0" indent="-381000" rtl="0">
              <a:spcBef>
                <a:spcPts val="0"/>
              </a:spcBef>
              <a:spcAft>
                <a:spcPts val="0"/>
              </a:spcAft>
              <a:buSzPts val="2400"/>
              <a:buChar char="●"/>
            </a:pPr>
            <a:r>
              <a:rPr lang="en"/>
              <a:t>Low memory usage</a:t>
            </a:r>
            <a:endParaRPr/>
          </a:p>
          <a:p>
            <a:pPr marL="457200" lvl="0" indent="-381000" rtl="0">
              <a:spcBef>
                <a:spcPts val="0"/>
              </a:spcBef>
              <a:spcAft>
                <a:spcPts val="0"/>
              </a:spcAft>
              <a:buSzPts val="2400"/>
              <a:buChar char="●"/>
            </a:pPr>
            <a:r>
              <a:rPr lang="en"/>
              <a:t>Simple to implement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252500" y="1566325"/>
            <a:ext cx="4045200" cy="17733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sz="2800"/>
              <a:t>Everything should be made as </a:t>
            </a:r>
            <a:r>
              <a:rPr lang="en" sz="2800" b="1">
                <a:solidFill>
                  <a:srgbClr val="F7BB30"/>
                </a:solidFill>
              </a:rPr>
              <a:t>simple</a:t>
            </a:r>
            <a:r>
              <a:rPr lang="en" sz="2800"/>
              <a:t> as possible, but not simpler.</a:t>
            </a:r>
            <a:endParaRPr sz="2800"/>
          </a:p>
        </p:txBody>
      </p:sp>
      <p:sp>
        <p:nvSpPr>
          <p:cNvPr id="109" name="Google Shape;109;p19"/>
          <p:cNvSpPr txBox="1">
            <a:spLocks noGrp="1"/>
          </p:cNvSpPr>
          <p:nvPr>
            <p:ph type="subTitle" idx="1"/>
          </p:nvPr>
        </p:nvSpPr>
        <p:spPr>
          <a:xfrm>
            <a:off x="278450" y="3453225"/>
            <a:ext cx="4045200" cy="4854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a:t>~Albert Einstein</a:t>
            </a:r>
            <a:endParaRPr/>
          </a:p>
        </p:txBody>
      </p:sp>
      <p:pic>
        <p:nvPicPr>
          <p:cNvPr id="110" name="Google Shape;110;p19"/>
          <p:cNvPicPr preferRelativeResize="0"/>
          <p:nvPr/>
        </p:nvPicPr>
        <p:blipFill>
          <a:blip r:embed="rId3">
            <a:alphaModFix/>
          </a:blip>
          <a:stretch>
            <a:fillRect/>
          </a:stretch>
        </p:blipFill>
        <p:spPr>
          <a:xfrm>
            <a:off x="5156475" y="298075"/>
            <a:ext cx="3460526" cy="4547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265500" y="166375"/>
            <a:ext cx="4045200" cy="1482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Our Adaptive Sampling</a:t>
            </a:r>
            <a:endParaRPr/>
          </a:p>
        </p:txBody>
      </p:sp>
      <p:sp>
        <p:nvSpPr>
          <p:cNvPr id="116" name="Google Shape;116;p20"/>
          <p:cNvSpPr txBox="1">
            <a:spLocks noGrp="1"/>
          </p:cNvSpPr>
          <p:nvPr>
            <p:ph type="subTitle" idx="1"/>
          </p:nvPr>
        </p:nvSpPr>
        <p:spPr>
          <a:xfrm>
            <a:off x="265500" y="1848900"/>
            <a:ext cx="4435200" cy="3028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a:t>Partition the environment map</a:t>
            </a:r>
            <a:br>
              <a:rPr lang="en"/>
            </a:br>
            <a:endParaRPr/>
          </a:p>
          <a:p>
            <a:pPr marL="457200" lvl="0" indent="-361950" algn="l" rtl="0">
              <a:spcBef>
                <a:spcPts val="0"/>
              </a:spcBef>
              <a:spcAft>
                <a:spcPts val="0"/>
              </a:spcAft>
              <a:buSzPts val="2100"/>
              <a:buChar char="●"/>
            </a:pPr>
            <a:r>
              <a:rPr lang="en">
                <a:solidFill>
                  <a:schemeClr val="lt1"/>
                </a:solidFill>
              </a:rPr>
              <a:t>The </a:t>
            </a:r>
            <a:r>
              <a:rPr lang="en">
                <a:solidFill>
                  <a:srgbClr val="F7BB30"/>
                </a:solidFill>
              </a:rPr>
              <a:t>Light Grid</a:t>
            </a:r>
            <a:endParaRPr>
              <a:solidFill>
                <a:srgbClr val="F7BB30"/>
              </a:solidFill>
            </a:endParaRPr>
          </a:p>
          <a:p>
            <a:pPr marL="914400" lvl="1" indent="-361950" algn="l" rtl="0">
              <a:spcBef>
                <a:spcPts val="0"/>
              </a:spcBef>
              <a:spcAft>
                <a:spcPts val="0"/>
              </a:spcAft>
              <a:buSzPts val="2100"/>
              <a:buChar char="○"/>
            </a:pPr>
            <a:r>
              <a:rPr lang="en">
                <a:solidFill>
                  <a:schemeClr val="lt1"/>
                </a:solidFill>
              </a:rPr>
              <a:t>Visibility cache</a:t>
            </a:r>
            <a:endParaRPr>
              <a:solidFill>
                <a:schemeClr val="lt1"/>
              </a:solidFill>
            </a:endParaRPr>
          </a:p>
          <a:p>
            <a:pPr marL="914400" lvl="1" indent="-361950" algn="l" rtl="0">
              <a:spcBef>
                <a:spcPts val="0"/>
              </a:spcBef>
              <a:spcAft>
                <a:spcPts val="0"/>
              </a:spcAft>
              <a:buSzPts val="2100"/>
              <a:buChar char="○"/>
            </a:pPr>
            <a:r>
              <a:rPr lang="en">
                <a:solidFill>
                  <a:schemeClr val="lt1"/>
                </a:solidFill>
              </a:rPr>
              <a:t>In the camera space</a:t>
            </a:r>
            <a:br>
              <a:rPr lang="en"/>
            </a:br>
            <a:endParaRPr/>
          </a:p>
          <a:p>
            <a:pPr marL="457200" lvl="0" indent="-361950" algn="l" rtl="0">
              <a:spcBef>
                <a:spcPts val="0"/>
              </a:spcBef>
              <a:spcAft>
                <a:spcPts val="0"/>
              </a:spcAft>
              <a:buSzPts val="2100"/>
              <a:buChar char="●"/>
            </a:pPr>
            <a:r>
              <a:rPr lang="en">
                <a:solidFill>
                  <a:schemeClr val="lt1"/>
                </a:solidFill>
              </a:rPr>
              <a:t>Two-phase approach</a:t>
            </a:r>
            <a:endParaRPr>
              <a:solidFill>
                <a:schemeClr val="lt1"/>
              </a:solidFill>
            </a:endParaRPr>
          </a:p>
          <a:p>
            <a:pPr marL="914400" lvl="1" indent="-361950" algn="l" rtl="0">
              <a:spcBef>
                <a:spcPts val="0"/>
              </a:spcBef>
              <a:spcAft>
                <a:spcPts val="0"/>
              </a:spcAft>
              <a:buSzPts val="2100"/>
              <a:buChar char="○"/>
            </a:pPr>
            <a:r>
              <a:rPr lang="en">
                <a:solidFill>
                  <a:schemeClr val="lt1"/>
                </a:solidFill>
              </a:rPr>
              <a:t>Learning</a:t>
            </a:r>
            <a:endParaRPr>
              <a:solidFill>
                <a:schemeClr val="lt1"/>
              </a:solidFill>
            </a:endParaRPr>
          </a:p>
          <a:p>
            <a:pPr marL="914400" lvl="1" indent="-361950" algn="l" rtl="0">
              <a:spcBef>
                <a:spcPts val="0"/>
              </a:spcBef>
              <a:spcAft>
                <a:spcPts val="0"/>
              </a:spcAft>
              <a:buSzPts val="2100"/>
              <a:buChar char="○"/>
            </a:pPr>
            <a:r>
              <a:rPr lang="en">
                <a:solidFill>
                  <a:schemeClr val="lt1"/>
                </a:solidFill>
              </a:rPr>
              <a:t>Rendering</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17" name="Google Shape;117;p20"/>
          <p:cNvPicPr preferRelativeResize="0"/>
          <p:nvPr/>
        </p:nvPicPr>
        <p:blipFill>
          <a:blip r:embed="rId3">
            <a:alphaModFix/>
          </a:blip>
          <a:stretch>
            <a:fillRect/>
          </a:stretch>
        </p:blipFill>
        <p:spPr>
          <a:xfrm>
            <a:off x="4811475" y="182880"/>
            <a:ext cx="4114800" cy="2314575"/>
          </a:xfrm>
          <a:prstGeom prst="rect">
            <a:avLst/>
          </a:prstGeom>
          <a:noFill/>
          <a:ln>
            <a:noFill/>
          </a:ln>
        </p:spPr>
      </p:pic>
      <p:pic>
        <p:nvPicPr>
          <p:cNvPr id="118" name="Google Shape;118;p20"/>
          <p:cNvPicPr preferRelativeResize="0"/>
          <p:nvPr/>
        </p:nvPicPr>
        <p:blipFill>
          <a:blip r:embed="rId4">
            <a:alphaModFix/>
          </a:blip>
          <a:stretch>
            <a:fillRect/>
          </a:stretch>
        </p:blipFill>
        <p:spPr>
          <a:xfrm>
            <a:off x="4811475" y="2672455"/>
            <a:ext cx="4114800" cy="2322576"/>
          </a:xfrm>
          <a:prstGeom prst="rect">
            <a:avLst/>
          </a:prstGeom>
          <a:noFill/>
          <a:ln>
            <a:noFill/>
          </a:ln>
        </p:spPr>
      </p:pic>
      <p:sp>
        <p:nvSpPr>
          <p:cNvPr id="119" name="Google Shape;119;p20"/>
          <p:cNvSpPr txBox="1"/>
          <p:nvPr/>
        </p:nvSpPr>
        <p:spPr>
          <a:xfrm>
            <a:off x="311700" y="4861500"/>
            <a:ext cx="2858400" cy="35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FFFFFF"/>
                </a:solidFill>
                <a:latin typeface="Roboto"/>
                <a:ea typeface="Roboto"/>
                <a:cs typeface="Roboto"/>
                <a:sym typeface="Roboto"/>
              </a:rPr>
              <a:t>Office scene courtesy of Evermotion</a:t>
            </a:r>
            <a:endParaRPr sz="10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32 equal-energy tiles</a:t>
            </a:r>
            <a:endParaRPr/>
          </a:p>
        </p:txBody>
      </p:sp>
      <p:pic>
        <p:nvPicPr>
          <p:cNvPr id="125" name="Google Shape;125;p21"/>
          <p:cNvPicPr preferRelativeResize="0"/>
          <p:nvPr/>
        </p:nvPicPr>
        <p:blipFill rotWithShape="1">
          <a:blip r:embed="rId3">
            <a:alphaModFix/>
          </a:blip>
          <a:srcRect/>
          <a:stretch/>
        </p:blipFill>
        <p:spPr>
          <a:xfrm>
            <a:off x="522425" y="865325"/>
            <a:ext cx="8099149" cy="4049574"/>
          </a:xfrm>
          <a:prstGeom prst="rect">
            <a:avLst/>
          </a:prstGeom>
          <a:noFill/>
          <a:ln>
            <a:noFill/>
          </a:ln>
        </p:spPr>
      </p:pic>
      <p:sp>
        <p:nvSpPr>
          <p:cNvPr id="126" name="Google Shape;126;p21"/>
          <p:cNvSpPr txBox="1"/>
          <p:nvPr/>
        </p:nvSpPr>
        <p:spPr>
          <a:xfrm>
            <a:off x="311700" y="4861500"/>
            <a:ext cx="2858400" cy="35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solidFill>
                  <a:srgbClr val="FFFFFF"/>
                </a:solidFill>
                <a:latin typeface="Roboto"/>
                <a:ea typeface="Roboto"/>
                <a:cs typeface="Roboto"/>
                <a:sym typeface="Roboto"/>
              </a:rPr>
              <a:t>HDR image courtesy of NoEmotion</a:t>
            </a:r>
            <a:endParaRPr sz="10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1760</Words>
  <Application>Microsoft Office PowerPoint</Application>
  <PresentationFormat>On-screen Show (16:9)</PresentationFormat>
  <Paragraphs>281</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Simple Light</vt:lpstr>
      <vt:lpstr>Adaptive Environment Sampling on CPU and GPU</vt:lpstr>
      <vt:lpstr>Image-based lighting (IBL)</vt:lpstr>
      <vt:lpstr>IBL noise </vt:lpstr>
      <vt:lpstr>Portals  </vt:lpstr>
      <vt:lpstr>Existing solutions </vt:lpstr>
      <vt:lpstr>Guidelines</vt:lpstr>
      <vt:lpstr>Everything should be made as simple as possible, but not simpler.</vt:lpstr>
      <vt:lpstr>Our Adaptive Sampling</vt:lpstr>
      <vt:lpstr>32 equal-energy tiles</vt:lpstr>
      <vt:lpstr>32 equal-energy tiles</vt:lpstr>
      <vt:lpstr>32 equal-energy tiles - very thin tiles</vt:lpstr>
      <vt:lpstr>4 x 8 equal-sized tiles</vt:lpstr>
      <vt:lpstr>PowerPoint Presentation</vt:lpstr>
      <vt:lpstr>The Light Grid</vt:lpstr>
      <vt:lpstr>The Light Grid</vt:lpstr>
      <vt:lpstr>The Light Grid</vt:lpstr>
      <vt:lpstr>Learning phase </vt:lpstr>
      <vt:lpstr>Learning phase </vt:lpstr>
      <vt:lpstr>Learning phase </vt:lpstr>
      <vt:lpstr>Learning phase </vt:lpstr>
      <vt:lpstr>Learning phase </vt:lpstr>
      <vt:lpstr>Rendering phase </vt:lpstr>
      <vt:lpstr>Rendering phase </vt:lpstr>
      <vt:lpstr>Results</vt:lpstr>
      <vt:lpstr>Results</vt:lpstr>
      <vt:lpstr>Exterior and participating medium</vt:lpstr>
      <vt:lpstr>Implementation details</vt:lpstr>
      <vt:lpstr>Summed-area table (SAT)</vt:lpstr>
      <vt:lpstr>SAT for sampling</vt:lpstr>
      <vt:lpstr>Hallway HDR image (10000x5000)</vt:lpstr>
      <vt:lpstr>Sampling reconstruction - 32-bit Float SAT</vt:lpstr>
      <vt:lpstr>Sampling reconstruction - 32-bit Integer SAT</vt:lpstr>
      <vt:lpstr>Integer-valued SAT vs. float-valued SAT</vt:lpstr>
      <vt:lpstr>Integer-valued SAT vs. float-valued SAT</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Adaptive Environment Sampling on CPU and GPU</dc:title>
  <cp:lastModifiedBy>Jarda</cp:lastModifiedBy>
  <cp:revision>13</cp:revision>
  <dcterms:modified xsi:type="dcterms:W3CDTF">2018-08-31T16:37:40Z</dcterms:modified>
</cp:coreProperties>
</file>