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59"/>
  </p:notesMasterIdLst>
  <p:handoutMasterIdLst>
    <p:handoutMasterId r:id="rId60"/>
  </p:handoutMasterIdLst>
  <p:sldIdLst>
    <p:sldId id="607" r:id="rId2"/>
    <p:sldId id="608" r:id="rId3"/>
    <p:sldId id="609" r:id="rId4"/>
    <p:sldId id="610" r:id="rId5"/>
    <p:sldId id="519" r:id="rId6"/>
    <p:sldId id="521" r:id="rId7"/>
    <p:sldId id="522" r:id="rId8"/>
    <p:sldId id="523" r:id="rId9"/>
    <p:sldId id="525" r:id="rId10"/>
    <p:sldId id="326" r:id="rId11"/>
    <p:sldId id="337" r:id="rId12"/>
    <p:sldId id="372" r:id="rId13"/>
    <p:sldId id="424" r:id="rId14"/>
    <p:sldId id="279" r:id="rId15"/>
    <p:sldId id="264" r:id="rId16"/>
    <p:sldId id="265" r:id="rId17"/>
    <p:sldId id="267" r:id="rId18"/>
    <p:sldId id="423" r:id="rId19"/>
    <p:sldId id="327" r:id="rId20"/>
    <p:sldId id="340" r:id="rId21"/>
    <p:sldId id="395" r:id="rId22"/>
    <p:sldId id="526" r:id="rId23"/>
    <p:sldId id="527" r:id="rId24"/>
    <p:sldId id="408" r:id="rId25"/>
    <p:sldId id="409" r:id="rId26"/>
    <p:sldId id="410" r:id="rId27"/>
    <p:sldId id="611" r:id="rId28"/>
    <p:sldId id="412" r:id="rId29"/>
    <p:sldId id="583" r:id="rId30"/>
    <p:sldId id="418" r:id="rId31"/>
    <p:sldId id="277" r:id="rId32"/>
    <p:sldId id="422" r:id="rId33"/>
    <p:sldId id="619" r:id="rId34"/>
    <p:sldId id="620" r:id="rId35"/>
    <p:sldId id="621" r:id="rId36"/>
    <p:sldId id="622" r:id="rId37"/>
    <p:sldId id="623" r:id="rId38"/>
    <p:sldId id="624" r:id="rId39"/>
    <p:sldId id="625" r:id="rId40"/>
    <p:sldId id="626" r:id="rId41"/>
    <p:sldId id="627" r:id="rId42"/>
    <p:sldId id="628" r:id="rId43"/>
    <p:sldId id="629" r:id="rId44"/>
    <p:sldId id="630" r:id="rId45"/>
    <p:sldId id="631" r:id="rId46"/>
    <p:sldId id="632" r:id="rId47"/>
    <p:sldId id="633" r:id="rId48"/>
    <p:sldId id="634" r:id="rId49"/>
    <p:sldId id="635" r:id="rId50"/>
    <p:sldId id="636" r:id="rId51"/>
    <p:sldId id="637" r:id="rId52"/>
    <p:sldId id="638" r:id="rId53"/>
    <p:sldId id="553" r:id="rId54"/>
    <p:sldId id="639" r:id="rId55"/>
    <p:sldId id="640" r:id="rId56"/>
    <p:sldId id="641" r:id="rId57"/>
    <p:sldId id="606" r:id="rId58"/>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4CC8BB10-4B40-49AC-86DC-622E6CAAC624}">
          <p14:sldIdLst/>
        </p14:section>
        <p14:section name="Motivation" id="{26CD08CC-1966-4EB2-AC74-A7E03D102A72}">
          <p14:sldIdLst>
            <p14:sldId id="607"/>
            <p14:sldId id="608"/>
            <p14:sldId id="609"/>
            <p14:sldId id="610"/>
            <p14:sldId id="519"/>
            <p14:sldId id="521"/>
            <p14:sldId id="522"/>
            <p14:sldId id="523"/>
            <p14:sldId id="525"/>
          </p14:sldIdLst>
        </p14:section>
        <p14:section name="Previous work" id="{1DEC2A12-04F9-4A69-AA1C-48173CF5144F}">
          <p14:sldIdLst>
            <p14:sldId id="326"/>
            <p14:sldId id="337"/>
            <p14:sldId id="372"/>
            <p14:sldId id="424"/>
            <p14:sldId id="279"/>
            <p14:sldId id="264"/>
            <p14:sldId id="265"/>
            <p14:sldId id="267"/>
            <p14:sldId id="423"/>
          </p14:sldIdLst>
        </p14:section>
        <p14:section name="Our approach" id="{62638ED1-6DDC-472E-BE50-809BC7C77DE8}">
          <p14:sldIdLst>
            <p14:sldId id="327"/>
            <p14:sldId id="340"/>
            <p14:sldId id="395"/>
            <p14:sldId id="526"/>
            <p14:sldId id="527"/>
            <p14:sldId id="408"/>
            <p14:sldId id="409"/>
            <p14:sldId id="410"/>
            <p14:sldId id="611"/>
            <p14:sldId id="412"/>
            <p14:sldId id="583"/>
            <p14:sldId id="418"/>
            <p14:sldId id="277"/>
            <p14:sldId id="422"/>
          </p14:sldIdLst>
        </p14:section>
        <p14:section name="Results" id="{B589B531-6797-49E7-99B4-D54ED702D613}">
          <p14:sldIdLst>
            <p14:sldId id="619"/>
            <p14:sldId id="620"/>
            <p14:sldId id="621"/>
            <p14:sldId id="622"/>
            <p14:sldId id="623"/>
            <p14:sldId id="624"/>
            <p14:sldId id="625"/>
            <p14:sldId id="626"/>
            <p14:sldId id="627"/>
            <p14:sldId id="628"/>
            <p14:sldId id="629"/>
            <p14:sldId id="630"/>
            <p14:sldId id="631"/>
            <p14:sldId id="632"/>
            <p14:sldId id="633"/>
            <p14:sldId id="634"/>
            <p14:sldId id="635"/>
            <p14:sldId id="636"/>
            <p14:sldId id="637"/>
            <p14:sldId id="638"/>
          </p14:sldIdLst>
        </p14:section>
        <p14:section name="Conclusion" id="{13E9C526-2C01-468F-928A-6EA94BF47736}">
          <p14:sldIdLst>
            <p14:sldId id="553"/>
            <p14:sldId id="639"/>
            <p14:sldId id="640"/>
            <p14:sldId id="641"/>
            <p14:sldId id="606"/>
          </p14:sldIdLst>
        </p14:section>
      </p14:sectionLst>
    </p:ex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aroslav Krivanek" initials="JK" lastIdx="11" clrIdx="0">
    <p:extLst/>
  </p:cmAuthor>
  <p:cmAuthor id="2" name="Ivo" initials="I" lastIdx="0"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FFCC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28" autoAdjust="0"/>
    <p:restoredTop sz="38453" autoAdjust="0"/>
  </p:normalViewPr>
  <p:slideViewPr>
    <p:cSldViewPr>
      <p:cViewPr varScale="1">
        <p:scale>
          <a:sx n="46" d="100"/>
          <a:sy n="46" d="100"/>
        </p:scale>
        <p:origin x="2304" y="48"/>
      </p:cViewPr>
      <p:guideLst>
        <p:guide orient="horz" pos="1620"/>
        <p:guide pos="2880"/>
      </p:guideLst>
    </p:cSldViewPr>
  </p:slideViewPr>
  <p:outlineViewPr>
    <p:cViewPr>
      <p:scale>
        <a:sx n="33" d="100"/>
        <a:sy n="33" d="100"/>
      </p:scale>
      <p:origin x="0" y="7542"/>
    </p:cViewPr>
  </p:outlineViewPr>
  <p:notesTextViewPr>
    <p:cViewPr>
      <p:scale>
        <a:sx n="100" d="100"/>
        <a:sy n="100" d="100"/>
      </p:scale>
      <p:origin x="0" y="0"/>
    </p:cViewPr>
  </p:notesTextViewPr>
  <p:notesViewPr>
    <p:cSldViewPr>
      <p:cViewPr varScale="1">
        <p:scale>
          <a:sx n="70" d="100"/>
          <a:sy n="70" d="100"/>
        </p:scale>
        <p:origin x="-3294" y="-9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handoutMaster" Target="handoutMasters/handoutMaster1.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46084EE-8BE6-4BED-89F6-F53C9FF9583A}" type="datetimeFigureOut">
              <a:rPr lang="cs-CZ" smtClean="0"/>
              <a:t>03.09.2018</a:t>
            </a:fld>
            <a:endParaRPr lang="cs-CZ"/>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cs-CZ"/>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20A2F8F-4322-40AD-97C7-3304D4EDBA4B}" type="slidenum">
              <a:rPr lang="cs-CZ" smtClean="0"/>
              <a:t>‹#›</a:t>
            </a:fld>
            <a:endParaRPr lang="cs-CZ"/>
          </a:p>
        </p:txBody>
      </p:sp>
    </p:spTree>
    <p:extLst>
      <p:ext uri="{BB962C8B-B14F-4D97-AF65-F5344CB8AC3E}">
        <p14:creationId xmlns:p14="http://schemas.microsoft.com/office/powerpoint/2010/main" val="39886718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1454ABE-B92A-4978-9D4F-C6A52247B237}" type="datetimeFigureOut">
              <a:rPr lang="cs-CZ" smtClean="0"/>
              <a:t>03.09.2018</a:t>
            </a:fld>
            <a:endParaRPr lang="cs-CZ"/>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EAABFFC-1072-4DEE-AE28-0C9665BAD4C0}" type="slidenum">
              <a:rPr lang="cs-CZ" smtClean="0"/>
              <a:t>‹#›</a:t>
            </a:fld>
            <a:endParaRPr lang="cs-CZ"/>
          </a:p>
        </p:txBody>
      </p:sp>
    </p:spTree>
    <p:extLst>
      <p:ext uri="{BB962C8B-B14F-4D97-AF65-F5344CB8AC3E}">
        <p14:creationId xmlns:p14="http://schemas.microsoft.com/office/powerpoint/2010/main" val="7226065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Hello, welcome to our presentation</a:t>
            </a:r>
            <a:r>
              <a:rPr lang="en-US" baseline="0" dirty="0"/>
              <a:t> of our novel algorithm for robust adaptive direct illumination.</a:t>
            </a:r>
            <a:endParaRPr lang="cs-CZ" dirty="0"/>
          </a:p>
        </p:txBody>
      </p:sp>
      <p:sp>
        <p:nvSpPr>
          <p:cNvPr id="4" name="Slide Number Placeholder 3"/>
          <p:cNvSpPr>
            <a:spLocks noGrp="1"/>
          </p:cNvSpPr>
          <p:nvPr>
            <p:ph type="sldNum" sz="quarter" idx="10"/>
          </p:nvPr>
        </p:nvSpPr>
        <p:spPr/>
        <p:txBody>
          <a:bodyPr/>
          <a:lstStyle/>
          <a:p>
            <a:fld id="{0EAABFFC-1072-4DEE-AE28-0C9665BAD4C0}" type="slidenum">
              <a:rPr lang="cs-CZ" smtClean="0"/>
              <a:t>1</a:t>
            </a:fld>
            <a:endParaRPr lang="cs-CZ"/>
          </a:p>
        </p:txBody>
      </p:sp>
    </p:spTree>
    <p:extLst>
      <p:ext uri="{BB962C8B-B14F-4D97-AF65-F5344CB8AC3E}">
        <p14:creationId xmlns:p14="http://schemas.microsoft.com/office/powerpoint/2010/main" val="11668716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In the context of Monte carlo simulation there is a lot of work related</a:t>
            </a:r>
            <a:r>
              <a:rPr lang="en-GB" baseline="0" dirty="0"/>
              <a:t> to ours.</a:t>
            </a:r>
            <a:endParaRPr lang="en-GB" dirty="0"/>
          </a:p>
          <a:p>
            <a:pPr marL="0" indent="0">
              <a:buFontTx/>
              <a:buNone/>
            </a:pPr>
            <a:endParaRPr lang="en-US" baseline="0" dirty="0"/>
          </a:p>
        </p:txBody>
      </p:sp>
      <p:sp>
        <p:nvSpPr>
          <p:cNvPr id="4" name="Slide Number Placeholder 3"/>
          <p:cNvSpPr>
            <a:spLocks noGrp="1"/>
          </p:cNvSpPr>
          <p:nvPr>
            <p:ph type="sldNum" sz="quarter" idx="10"/>
          </p:nvPr>
        </p:nvSpPr>
        <p:spPr/>
        <p:txBody>
          <a:bodyPr/>
          <a:lstStyle/>
          <a:p>
            <a:fld id="{0EAABFFC-1072-4DEE-AE28-0C9665BAD4C0}" type="slidenum">
              <a:rPr lang="cs-CZ" smtClean="0"/>
              <a:t>10</a:t>
            </a:fld>
            <a:endParaRPr lang="cs-CZ"/>
          </a:p>
        </p:txBody>
      </p:sp>
    </p:spTree>
    <p:extLst>
      <p:ext uri="{BB962C8B-B14F-4D97-AF65-F5344CB8AC3E}">
        <p14:creationId xmlns:p14="http://schemas.microsoft.com/office/powerpoint/2010/main" val="42365043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Adaptivity</a:t>
            </a:r>
            <a:r>
              <a:rPr lang="en-GB" baseline="0" dirty="0"/>
              <a:t> in Monte Carlo simulation is not a new concept. </a:t>
            </a:r>
          </a:p>
          <a:p>
            <a:pPr marL="171450" indent="-171450">
              <a:buFont typeface="Arial" panose="020B0604020202020204" pitchFamily="34" charset="0"/>
              <a:buChar char="•"/>
            </a:pPr>
            <a:endParaRPr lang="en-GB" baseline="0" dirty="0"/>
          </a:p>
          <a:p>
            <a:pPr marL="171450" indent="-171450">
              <a:buFont typeface="Arial" panose="020B0604020202020204" pitchFamily="34" charset="0"/>
              <a:buChar char="•"/>
            </a:pPr>
            <a:r>
              <a:rPr lang="en-GB" baseline="0" dirty="0"/>
              <a:t>There is lot of work in the context of general Monte Carlo as well as in rendering, for example works dealing with  image sampling, Indirect illumination and also in direct illumination.</a:t>
            </a:r>
          </a:p>
          <a:p>
            <a:pPr marL="171450" indent="-171450">
              <a:buFont typeface="Arial" panose="020B0604020202020204" pitchFamily="34" charset="0"/>
              <a:buChar char="•"/>
            </a:pPr>
            <a:endParaRPr lang="en-GB" baseline="0" dirty="0"/>
          </a:p>
          <a:p>
            <a:pPr marL="171450" indent="-171450">
              <a:buFont typeface="Arial" panose="020B0604020202020204" pitchFamily="34" charset="0"/>
              <a:buChar char="•"/>
            </a:pPr>
            <a:r>
              <a:rPr lang="en-GB" baseline="0" dirty="0"/>
              <a:t>One of the oldest adaptive algorithms for Monte carlo estimation is Vegas by Lepage which works by histogramming integrand and using these histograms for sampling in next steps.</a:t>
            </a:r>
          </a:p>
          <a:p>
            <a:pPr marL="171450" indent="-171450">
              <a:buFont typeface="Arial" panose="020B0604020202020204" pitchFamily="34" charset="0"/>
              <a:buChar char="•"/>
            </a:pPr>
            <a:r>
              <a:rPr lang="en-GB" baseline="0" dirty="0"/>
              <a:t>Another example are population Monte carlo algorithms, which use population of particles and track how well they sample the integrand and based on that they keep the best individuals. </a:t>
            </a:r>
          </a:p>
          <a:p>
            <a:pPr marL="171450" indent="-171450">
              <a:buFont typeface="Arial" panose="020B0604020202020204" pitchFamily="34" charset="0"/>
              <a:buChar char="•"/>
            </a:pPr>
            <a:r>
              <a:rPr lang="en-GB" baseline="0" dirty="0"/>
              <a:t>In the context of rendering we can find a lot of work in image space sampling, we just mention the old work by Mitchell which deals with allocation of more samples into image parts with high-frequency content. </a:t>
            </a:r>
          </a:p>
          <a:p>
            <a:pPr marL="171450" indent="-171450">
              <a:buFont typeface="Arial" panose="020B0604020202020204" pitchFamily="34" charset="0"/>
              <a:buChar char="•"/>
            </a:pPr>
            <a:r>
              <a:rPr lang="en-GB" baseline="0" dirty="0"/>
              <a:t>In Indirect illumination computation first works were by Dutre and willems, where authors adaptively shot particles from lights (TODO: ziskat paper, nebo se zeptat Jardy), Jensen who used photon maps to construct sampling densities and Lafortune et al. who applied Vegas algorithm onto Monte carlo simulation of light transport.</a:t>
            </a:r>
          </a:p>
          <a:p>
            <a:pPr marL="171450" indent="-171450">
              <a:buFont typeface="Arial" panose="020B0604020202020204" pitchFamily="34" charset="0"/>
              <a:buChar char="•"/>
            </a:pPr>
            <a:r>
              <a:rPr lang="en-GB" baseline="0" dirty="0"/>
              <a:t>Along the years there were several other works dealing with this topic, but most recently there was work by Vorba et al. which uses gaussian mixtures for guiding and Muller et al. which is a revamped version of algorithm by lafortune from 1995.</a:t>
            </a:r>
          </a:p>
          <a:p>
            <a:pPr marL="171450" indent="-171450">
              <a:buFont typeface="Arial" panose="020B0604020202020204" pitchFamily="34" charset="0"/>
              <a:buChar char="•"/>
            </a:pPr>
            <a:r>
              <a:rPr lang="en-GB" baseline="0" dirty="0"/>
              <a:t>Regarding direct illumination we mention a pioneering work by Shirley et al. who adaptively classified lights into important and unimportant ones and more recent work by Donikian et. al. which is closely related. Wang et al. sampled lights adaptively based on surface reflectance and estimates of lights' contributions.</a:t>
            </a:r>
          </a:p>
          <a:p>
            <a:pPr marL="171450" indent="-171450">
              <a:buFont typeface="Arial" panose="020B0604020202020204" pitchFamily="34" charset="0"/>
              <a:buChar char="•"/>
            </a:pPr>
            <a:r>
              <a:rPr lang="en-GB" b="0" i="1" baseline="0" dirty="0"/>
              <a:t>None of these works deal with a problem of determining when and how to incorporate new information into the current sampling model.</a:t>
            </a:r>
          </a:p>
          <a:p>
            <a:pPr marL="171450" indent="-171450">
              <a:buFont typeface="Arial" panose="020B0604020202020204" pitchFamily="34" charset="0"/>
              <a:buChar char="•"/>
            </a:pPr>
            <a:endParaRPr lang="en-GB" baseline="0" dirty="0"/>
          </a:p>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10"/>
          </p:nvPr>
        </p:nvSpPr>
        <p:spPr/>
        <p:txBody>
          <a:bodyPr/>
          <a:lstStyle/>
          <a:p>
            <a:fld id="{0EAABFFC-1072-4DEE-AE28-0C9665BAD4C0}" type="slidenum">
              <a:rPr lang="cs-CZ" smtClean="0"/>
              <a:t>11</a:t>
            </a:fld>
            <a:endParaRPr lang="cs-CZ"/>
          </a:p>
        </p:txBody>
      </p:sp>
    </p:spTree>
    <p:extLst>
      <p:ext uri="{BB962C8B-B14F-4D97-AF65-F5344CB8AC3E}">
        <p14:creationId xmlns:p14="http://schemas.microsoft.com/office/powerpoint/2010/main" val="20274824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baseline="0" dirty="0"/>
              <a:t>Bayesian methodology on the other hand is not used very much in rendering.</a:t>
            </a:r>
          </a:p>
          <a:p>
            <a:pPr marL="171450" indent="-171450">
              <a:buFont typeface="Arial" panose="020B0604020202020204" pitchFamily="34" charset="0"/>
              <a:buChar char="•"/>
            </a:pPr>
            <a:endParaRPr lang="en-GB" baseline="0" dirty="0"/>
          </a:p>
          <a:p>
            <a:pPr marL="171450" indent="-171450">
              <a:buFont typeface="Arial" panose="020B0604020202020204" pitchFamily="34" charset="0"/>
              <a:buChar char="•"/>
            </a:pPr>
            <a:r>
              <a:rPr lang="en-GB" baseline="0" dirty="0"/>
              <a:t>There are just few methods in filtering and Global illumination.</a:t>
            </a:r>
          </a:p>
        </p:txBody>
      </p:sp>
      <p:sp>
        <p:nvSpPr>
          <p:cNvPr id="4" name="Slide Number Placeholder 3"/>
          <p:cNvSpPr>
            <a:spLocks noGrp="1"/>
          </p:cNvSpPr>
          <p:nvPr>
            <p:ph type="sldNum" sz="quarter" idx="10"/>
          </p:nvPr>
        </p:nvSpPr>
        <p:spPr/>
        <p:txBody>
          <a:bodyPr/>
          <a:lstStyle/>
          <a:p>
            <a:fld id="{0EAABFFC-1072-4DEE-AE28-0C9665BAD4C0}" type="slidenum">
              <a:rPr lang="cs-CZ" smtClean="0"/>
              <a:t>12</a:t>
            </a:fld>
            <a:endParaRPr lang="cs-CZ"/>
          </a:p>
        </p:txBody>
      </p:sp>
    </p:spTree>
    <p:extLst>
      <p:ext uri="{BB962C8B-B14F-4D97-AF65-F5344CB8AC3E}">
        <p14:creationId xmlns:p14="http://schemas.microsoft.com/office/powerpoint/2010/main" val="20274824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baseline="0" dirty="0"/>
              <a:t>Now let me give you some background related to direct illumination problem</a:t>
            </a:r>
          </a:p>
        </p:txBody>
      </p:sp>
      <p:sp>
        <p:nvSpPr>
          <p:cNvPr id="4" name="Slide Number Placeholder 3"/>
          <p:cNvSpPr>
            <a:spLocks noGrp="1"/>
          </p:cNvSpPr>
          <p:nvPr>
            <p:ph type="sldNum" sz="quarter" idx="10"/>
          </p:nvPr>
        </p:nvSpPr>
        <p:spPr/>
        <p:txBody>
          <a:bodyPr/>
          <a:lstStyle/>
          <a:p>
            <a:fld id="{0EAABFFC-1072-4DEE-AE28-0C9665BAD4C0}" type="slidenum">
              <a:rPr lang="cs-CZ" smtClean="0"/>
              <a:t>13</a:t>
            </a:fld>
            <a:endParaRPr lang="cs-CZ"/>
          </a:p>
        </p:txBody>
      </p:sp>
    </p:spTree>
    <p:extLst>
      <p:ext uri="{BB962C8B-B14F-4D97-AF65-F5344CB8AC3E}">
        <p14:creationId xmlns:p14="http://schemas.microsoft.com/office/powerpoint/2010/main" val="42365043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aseline="0" dirty="0"/>
              <a:t>What exactly is the direct illumination?</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We have a scene with several lights and some geometry</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And we estimate the </a:t>
            </a:r>
            <a:r>
              <a:rPr lang="en-US" b="1" i="1" baseline="0" dirty="0"/>
              <a:t>direct</a:t>
            </a:r>
            <a:r>
              <a:rPr lang="en-US" i="1" baseline="0" dirty="0"/>
              <a:t> </a:t>
            </a:r>
            <a:r>
              <a:rPr lang="en-US" baseline="0" dirty="0"/>
              <a:t>contribution of each ligth onto each point in the scene.  That is still a complex task ...</a:t>
            </a:r>
          </a:p>
          <a:p>
            <a:pPr marL="171450" indent="-171450">
              <a:buFont typeface="Arial" panose="020B0604020202020204" pitchFamily="34" charset="0"/>
              <a:buChar char="•"/>
            </a:pPr>
            <a:endParaRPr lang="en-US" baseline="0" dirty="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due to uneven luminaire importances</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and due to occlusion</a:t>
            </a:r>
          </a:p>
          <a:p>
            <a:pPr marL="171450" indent="-171450">
              <a:buFont typeface="Arial" panose="020B0604020202020204" pitchFamily="34" charset="0"/>
              <a:buChar char="•"/>
            </a:pPr>
            <a:endParaRPr lang="en-US" baseline="0" dirty="0"/>
          </a:p>
        </p:txBody>
      </p:sp>
      <p:sp>
        <p:nvSpPr>
          <p:cNvPr id="4" name="Slide Number Placeholder 3"/>
          <p:cNvSpPr>
            <a:spLocks noGrp="1"/>
          </p:cNvSpPr>
          <p:nvPr>
            <p:ph type="sldNum" sz="quarter" idx="10"/>
          </p:nvPr>
        </p:nvSpPr>
        <p:spPr/>
        <p:txBody>
          <a:bodyPr/>
          <a:lstStyle/>
          <a:p>
            <a:fld id="{0EAABFFC-1072-4DEE-AE28-0C9665BAD4C0}" type="slidenum">
              <a:rPr lang="cs-CZ" smtClean="0"/>
              <a:t>14</a:t>
            </a:fld>
            <a:endParaRPr lang="cs-CZ"/>
          </a:p>
        </p:txBody>
      </p:sp>
    </p:spTree>
    <p:extLst>
      <p:ext uri="{BB962C8B-B14F-4D97-AF65-F5344CB8AC3E}">
        <p14:creationId xmlns:p14="http://schemas.microsoft.com/office/powerpoint/2010/main" val="29647807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One way to improve direct light estimation is to improve scalability when</a:t>
            </a:r>
            <a:r>
              <a:rPr lang="en-US" baseline="0" dirty="0"/>
              <a:t> there is a lot of lights in the scene</a:t>
            </a:r>
            <a:endParaRPr lang="en-US" dirty="0"/>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We</a:t>
            </a:r>
            <a:r>
              <a:rPr lang="en-US" baseline="0" dirty="0"/>
              <a:t> can do so by hierachically clustering the lights</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and for each point in the scene we can choose clustering with the lowest approximation error.</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Each cluster gives us a conservative bound on its contribution to the point. </a:t>
            </a:r>
            <a:endParaRPr lang="cs-CZ" dirty="0"/>
          </a:p>
        </p:txBody>
      </p:sp>
      <p:sp>
        <p:nvSpPr>
          <p:cNvPr id="4" name="Slide Number Placeholder 3"/>
          <p:cNvSpPr>
            <a:spLocks noGrp="1"/>
          </p:cNvSpPr>
          <p:nvPr>
            <p:ph type="sldNum" sz="quarter" idx="10"/>
          </p:nvPr>
        </p:nvSpPr>
        <p:spPr/>
        <p:txBody>
          <a:bodyPr/>
          <a:lstStyle/>
          <a:p>
            <a:fld id="{0EAABFFC-1072-4DEE-AE28-0C9665BAD4C0}" type="slidenum">
              <a:rPr lang="cs-CZ" smtClean="0"/>
              <a:t>15</a:t>
            </a:fld>
            <a:endParaRPr lang="cs-CZ"/>
          </a:p>
        </p:txBody>
      </p:sp>
    </p:spTree>
    <p:extLst>
      <p:ext uri="{BB962C8B-B14F-4D97-AF65-F5344CB8AC3E}">
        <p14:creationId xmlns:p14="http://schemas.microsoft.com/office/powerpoint/2010/main" val="10121792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aseline="0" dirty="0"/>
              <a:t>Then we could use cluster contribution bounds to</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build a sampling distribution over clusters</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and then use it for getting MC estimates.</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At this point, we still wouldn't have adaptivity, and we wouldn't be able to capture complex visibility.</a:t>
            </a:r>
            <a:endParaRPr lang="cs-CZ" dirty="0"/>
          </a:p>
        </p:txBody>
      </p:sp>
      <p:sp>
        <p:nvSpPr>
          <p:cNvPr id="4" name="Slide Number Placeholder 3"/>
          <p:cNvSpPr>
            <a:spLocks noGrp="1"/>
          </p:cNvSpPr>
          <p:nvPr>
            <p:ph type="sldNum" sz="quarter" idx="10"/>
          </p:nvPr>
        </p:nvSpPr>
        <p:spPr/>
        <p:txBody>
          <a:bodyPr/>
          <a:lstStyle/>
          <a:p>
            <a:fld id="{0EAABFFC-1072-4DEE-AE28-0C9665BAD4C0}" type="slidenum">
              <a:rPr lang="cs-CZ" smtClean="0"/>
              <a:t>16</a:t>
            </a:fld>
            <a:endParaRPr lang="cs-CZ"/>
          </a:p>
        </p:txBody>
      </p:sp>
    </p:spTree>
    <p:extLst>
      <p:ext uri="{BB962C8B-B14F-4D97-AF65-F5344CB8AC3E}">
        <p14:creationId xmlns:p14="http://schemas.microsoft.com/office/powerpoint/2010/main" val="4026277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aseline="0" dirty="0"/>
              <a:t> We could achieve adaptivity as Donikian et al. [2006] did.</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They gather statistics about clusters in screen space and</a:t>
            </a:r>
          </a:p>
          <a:p>
            <a:pPr marL="171450" indent="-171450">
              <a:buFont typeface="Arial" panose="020B0604020202020204" pitchFamily="34" charset="0"/>
              <a:buChar char="•"/>
            </a:pPr>
            <a:endParaRPr lang="en-US" baseline="0" dirty="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They do so for each pixel and from the statistics they build sampling over clusters. But these estimates are very noisy.</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aseline="0" dirty="0"/>
          </a:p>
          <a:p>
            <a:pPr marL="171450" indent="-171450">
              <a:buFont typeface="Arial" panose="020B0604020202020204" pitchFamily="34" charset="0"/>
              <a:buChar char="•"/>
            </a:pPr>
            <a:r>
              <a:rPr lang="en-US" baseline="0" dirty="0"/>
              <a:t>Therefore they do the same also over the whole block of pixels and then</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they mix both information distributions, but in an ad-hoc way which may sometimes result into overfitting and artifacts in a picture.</a:t>
            </a:r>
            <a:endParaRPr lang="cs-CZ" dirty="0"/>
          </a:p>
        </p:txBody>
      </p:sp>
      <p:sp>
        <p:nvSpPr>
          <p:cNvPr id="4" name="Slide Number Placeholder 3"/>
          <p:cNvSpPr>
            <a:spLocks noGrp="1"/>
          </p:cNvSpPr>
          <p:nvPr>
            <p:ph type="sldNum" sz="quarter" idx="10"/>
          </p:nvPr>
        </p:nvSpPr>
        <p:spPr/>
        <p:txBody>
          <a:bodyPr/>
          <a:lstStyle/>
          <a:p>
            <a:fld id="{0EAABFFC-1072-4DEE-AE28-0C9665BAD4C0}" type="slidenum">
              <a:rPr lang="cs-CZ" smtClean="0"/>
              <a:t>17</a:t>
            </a:fld>
            <a:endParaRPr lang="cs-CZ"/>
          </a:p>
        </p:txBody>
      </p:sp>
    </p:spTree>
    <p:extLst>
      <p:ext uri="{BB962C8B-B14F-4D97-AF65-F5344CB8AC3E}">
        <p14:creationId xmlns:p14="http://schemas.microsoft.com/office/powerpoint/2010/main" val="36693594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So our goal</a:t>
            </a:r>
            <a:r>
              <a:rPr lang="en-US" baseline="0" dirty="0"/>
              <a:t> is to compute direct illumination by means of Monte Carlo, and for that we need to find </a:t>
            </a:r>
            <a:r>
              <a:rPr lang="en-US" b="1" baseline="0" dirty="0"/>
              <a:t>optimal</a:t>
            </a:r>
            <a:r>
              <a:rPr lang="en-US" baseline="0" dirty="0"/>
              <a:t> sampling distribution over clusters. We want to have </a:t>
            </a:r>
            <a:r>
              <a:rPr lang="en-US" b="1" baseline="0" dirty="0"/>
              <a:t>adaptive solution </a:t>
            </a:r>
            <a:r>
              <a:rPr lang="en-US" baseline="0" dirty="0"/>
              <a:t>because adaptivity has huge potential, but we strive for a </a:t>
            </a:r>
            <a:r>
              <a:rPr lang="en-US" b="1" baseline="0" dirty="0"/>
              <a:t>robust solution</a:t>
            </a:r>
            <a:r>
              <a:rPr lang="en-US" baseline="0" dirty="0"/>
              <a:t>.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In</a:t>
            </a:r>
            <a:r>
              <a:rPr lang="en-US" baseline="0" dirty="0"/>
              <a:t> order to achieve these goals, we </a:t>
            </a:r>
            <a:r>
              <a:rPr lang="en-US" dirty="0"/>
              <a:t>have</a:t>
            </a:r>
            <a:r>
              <a:rPr lang="en-US" baseline="0" dirty="0"/>
              <a:t> two kinds of information about clusters at hand:</a:t>
            </a:r>
          </a:p>
          <a:p>
            <a:pPr marL="171450" indent="-171450">
              <a:buFont typeface="Arial" panose="020B0604020202020204" pitchFamily="34" charset="0"/>
              <a:buChar char="•"/>
            </a:pPr>
            <a:endParaRPr lang="en-US" baseline="0" dirty="0"/>
          </a:p>
          <a:p>
            <a:pPr marL="628650" lvl="1" indent="-171450">
              <a:buFont typeface="Arial" panose="020B0604020202020204" pitchFamily="34" charset="0"/>
              <a:buChar char="•"/>
            </a:pPr>
            <a:r>
              <a:rPr lang="en-US" baseline="0" dirty="0"/>
              <a:t>We have cluster contribution bounds towards a point, which are conservative, noise-free.  We have them right from the beginning so they can serve as our prior information.</a:t>
            </a:r>
          </a:p>
          <a:p>
            <a:pPr marL="171450" indent="-171450">
              <a:buFont typeface="Arial" panose="020B0604020202020204" pitchFamily="34" charset="0"/>
              <a:buChar char="•"/>
            </a:pPr>
            <a:endParaRPr lang="en-US" baseline="0" dirty="0"/>
          </a:p>
          <a:p>
            <a:pPr marL="628650" lvl="1" indent="-171450">
              <a:buFont typeface="Arial" panose="020B0604020202020204" pitchFamily="34" charset="0"/>
              <a:buChar char="•"/>
            </a:pPr>
            <a:r>
              <a:rPr lang="en-US" baseline="0" dirty="0"/>
              <a:t>And we have Monte-carlo estimates, which are noisy, and we get them over time.</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For a question how to combine these two sources of information together in a robust way we've found a good answer (as we explain shortly)</a:t>
            </a:r>
            <a:endParaRPr lang="cs-CZ" dirty="0"/>
          </a:p>
        </p:txBody>
      </p:sp>
      <p:sp>
        <p:nvSpPr>
          <p:cNvPr id="4" name="Slide Number Placeholder 3"/>
          <p:cNvSpPr>
            <a:spLocks noGrp="1"/>
          </p:cNvSpPr>
          <p:nvPr>
            <p:ph type="sldNum" sz="quarter" idx="10"/>
          </p:nvPr>
        </p:nvSpPr>
        <p:spPr/>
        <p:txBody>
          <a:bodyPr/>
          <a:lstStyle/>
          <a:p>
            <a:fld id="{0EAABFFC-1072-4DEE-AE28-0C9665BAD4C0}" type="slidenum">
              <a:rPr lang="cs-CZ" smtClean="0"/>
              <a:t>18</a:t>
            </a:fld>
            <a:endParaRPr lang="cs-CZ"/>
          </a:p>
        </p:txBody>
      </p:sp>
    </p:spTree>
    <p:extLst>
      <p:ext uri="{BB962C8B-B14F-4D97-AF65-F5344CB8AC3E}">
        <p14:creationId xmlns:p14="http://schemas.microsoft.com/office/powerpoint/2010/main" val="10121792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Let us now introduce our approach ...</a:t>
            </a:r>
            <a:endParaRPr lang="cs-CZ" dirty="0"/>
          </a:p>
          <a:p>
            <a:endParaRPr lang="cs-CZ" dirty="0"/>
          </a:p>
        </p:txBody>
      </p:sp>
      <p:sp>
        <p:nvSpPr>
          <p:cNvPr id="4" name="Slide Number Placeholder 3"/>
          <p:cNvSpPr>
            <a:spLocks noGrp="1"/>
          </p:cNvSpPr>
          <p:nvPr>
            <p:ph type="sldNum" sz="quarter" idx="10"/>
          </p:nvPr>
        </p:nvSpPr>
        <p:spPr/>
        <p:txBody>
          <a:bodyPr/>
          <a:lstStyle/>
          <a:p>
            <a:fld id="{0EAABFFC-1072-4DEE-AE28-0C9665BAD4C0}" type="slidenum">
              <a:rPr lang="cs-CZ" smtClean="0"/>
              <a:t>19</a:t>
            </a:fld>
            <a:endParaRPr lang="cs-CZ"/>
          </a:p>
        </p:txBody>
      </p:sp>
    </p:spTree>
    <p:extLst>
      <p:ext uri="{BB962C8B-B14F-4D97-AF65-F5344CB8AC3E}">
        <p14:creationId xmlns:p14="http://schemas.microsoft.com/office/powerpoint/2010/main" val="35207652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marR="0" lvl="1" indent="-171450" algn="l" defTabSz="914400" rtl="0" eaLnBrk="1" fontAlgn="auto" latinLnBrk="0" hangingPunct="1">
              <a:lnSpc>
                <a:spcPct val="100000"/>
              </a:lnSpc>
              <a:spcBef>
                <a:spcPts val="0"/>
              </a:spcBef>
              <a:spcAft>
                <a:spcPts val="0"/>
              </a:spcAft>
              <a:buClrTx/>
              <a:buSzTx/>
              <a:buFontTx/>
              <a:buChar char="-"/>
              <a:tabLst/>
              <a:defRPr/>
            </a:pPr>
            <a:r>
              <a:rPr lang="cs-CZ" baseline="0" dirty="0"/>
              <a:t>MC rendering algorithms are currently getting more and more popular</a:t>
            </a:r>
            <a:r>
              <a:rPr lang="en-GB" baseline="0" dirty="0"/>
              <a:t>, but they suffer from noise.</a:t>
            </a:r>
            <a:endParaRPr lang="cs-CZ" baseline="0" dirty="0"/>
          </a:p>
        </p:txBody>
      </p:sp>
      <p:sp>
        <p:nvSpPr>
          <p:cNvPr id="4" name="Slide Number Placeholder 3"/>
          <p:cNvSpPr>
            <a:spLocks noGrp="1"/>
          </p:cNvSpPr>
          <p:nvPr>
            <p:ph type="sldNum" sz="quarter" idx="10"/>
          </p:nvPr>
        </p:nvSpPr>
        <p:spPr/>
        <p:txBody>
          <a:bodyPr/>
          <a:lstStyle/>
          <a:p>
            <a:fld id="{0EAABFFC-1072-4DEE-AE28-0C9665BAD4C0}" type="slidenum">
              <a:rPr lang="cs-CZ" smtClean="0"/>
              <a:t>2</a:t>
            </a:fld>
            <a:endParaRPr lang="cs-CZ"/>
          </a:p>
        </p:txBody>
      </p:sp>
    </p:spTree>
    <p:extLst>
      <p:ext uri="{BB962C8B-B14F-4D97-AF65-F5344CB8AC3E}">
        <p14:creationId xmlns:p14="http://schemas.microsoft.com/office/powerpoint/2010/main" val="581207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Our main cotributions are two:</a:t>
            </a:r>
          </a:p>
          <a:p>
            <a:pPr marL="171450" indent="-171450">
              <a:buFont typeface="Arial" panose="020B0604020202020204" pitchFamily="34" charset="0"/>
              <a:buChar char="•"/>
            </a:pPr>
            <a:endParaRPr lang="en-GB" baseline="0" dirty="0"/>
          </a:p>
          <a:p>
            <a:pPr marL="171450" indent="-171450">
              <a:buFont typeface="Arial" panose="020B0604020202020204" pitchFamily="34" charset="0"/>
              <a:buChar char="•"/>
            </a:pPr>
            <a:r>
              <a:rPr lang="en-GB" baseline="0" dirty="0"/>
              <a:t>We found the optimal sampling scheme of clusters</a:t>
            </a:r>
          </a:p>
          <a:p>
            <a:pPr marL="171450" indent="-171450">
              <a:buFont typeface="Arial" panose="020B0604020202020204" pitchFamily="34" charset="0"/>
              <a:buChar char="•"/>
            </a:pPr>
            <a:endParaRPr lang="en-GB" baseline="0" dirty="0"/>
          </a:p>
          <a:p>
            <a:pPr marL="171450" indent="-171450">
              <a:buFont typeface="Arial" panose="020B0604020202020204" pitchFamily="34" charset="0"/>
              <a:buChar char="•"/>
            </a:pPr>
            <a:r>
              <a:rPr lang="en-GB" baseline="0" dirty="0"/>
              <a:t>And we do adaptivity with a help of Bayesian inference giving us a more robust solution and allowing us to combine Monte carlo samples with cluster contribution bounds in a principled way.</a:t>
            </a:r>
          </a:p>
          <a:p>
            <a:pPr marL="171450" indent="-171450">
              <a:buFont typeface="Arial" panose="020B0604020202020204" pitchFamily="34" charset="0"/>
              <a:buChar char="•"/>
            </a:pPr>
            <a:endParaRPr lang="en-GB" baseline="0" dirty="0"/>
          </a:p>
          <a:p>
            <a:pPr marL="171450" indent="-171450">
              <a:buFont typeface="Arial" panose="020B0604020202020204" pitchFamily="34" charset="0"/>
              <a:buChar char="•"/>
            </a:pPr>
            <a:r>
              <a:rPr lang="en-GB" baseline="0" dirty="0"/>
              <a:t>Lets start with optimal sampling of clusters</a:t>
            </a:r>
          </a:p>
        </p:txBody>
      </p:sp>
      <p:sp>
        <p:nvSpPr>
          <p:cNvPr id="4" name="Slide Number Placeholder 3"/>
          <p:cNvSpPr>
            <a:spLocks noGrp="1"/>
          </p:cNvSpPr>
          <p:nvPr>
            <p:ph type="sldNum" sz="quarter" idx="10"/>
          </p:nvPr>
        </p:nvSpPr>
        <p:spPr/>
        <p:txBody>
          <a:bodyPr/>
          <a:lstStyle/>
          <a:p>
            <a:fld id="{0EAABFFC-1072-4DEE-AE28-0C9665BAD4C0}" type="slidenum">
              <a:rPr lang="cs-CZ" smtClean="0"/>
              <a:t>20</a:t>
            </a:fld>
            <a:endParaRPr lang="cs-CZ"/>
          </a:p>
        </p:txBody>
      </p:sp>
    </p:spTree>
    <p:extLst>
      <p:ext uri="{BB962C8B-B14F-4D97-AF65-F5344CB8AC3E}">
        <p14:creationId xmlns:p14="http://schemas.microsoft.com/office/powerpoint/2010/main" val="14213147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aseline="0" dirty="0"/>
              <a:t>Given a scene, let’s have a look at how to derive sampling probabilities from MC samples</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We are sampling the clusters and getting our MC samples </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with some mean and variance.</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And normally, and what various approaches did in the past, the cluster's sampling probability would be proportional to the </a:t>
            </a:r>
            <a:r>
              <a:rPr lang="en-US" b="1" baseline="0" dirty="0"/>
              <a:t>mean only</a:t>
            </a:r>
            <a:r>
              <a:rPr lang="en-US" b="0" baseline="0" dirty="0"/>
              <a:t>. </a:t>
            </a:r>
          </a:p>
          <a:p>
            <a:pPr marL="171450" indent="-171450">
              <a:buFont typeface="Arial" panose="020B0604020202020204" pitchFamily="34" charset="0"/>
              <a:buChar char="•"/>
            </a:pPr>
            <a:endParaRPr lang="en-US" b="0" baseline="0" dirty="0"/>
          </a:p>
          <a:p>
            <a:pPr marL="171450" indent="-171450">
              <a:buFont typeface="Arial" panose="020B0604020202020204" pitchFamily="34" charset="0"/>
              <a:buChar char="•"/>
            </a:pPr>
            <a:r>
              <a:rPr lang="en-US" baseline="0" dirty="0"/>
              <a:t>But we found out that variance of samples from each cluster has a big impact. The higher variance means that more samples should be allocated to it. </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Therefore optimal sampling should be proportional to the square root of the second moment of the samples.</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The sampling probability then can change drastically as is depicted by the green bars.</a:t>
            </a:r>
          </a:p>
          <a:p>
            <a:pPr marL="0" indent="0">
              <a:buFont typeface="Arial" panose="020B0604020202020204" pitchFamily="34" charset="0"/>
              <a:buNone/>
            </a:pPr>
            <a:endParaRPr lang="en-US" baseline="0" dirty="0"/>
          </a:p>
        </p:txBody>
      </p:sp>
      <p:sp>
        <p:nvSpPr>
          <p:cNvPr id="4" name="Slide Number Placeholder 3"/>
          <p:cNvSpPr>
            <a:spLocks noGrp="1"/>
          </p:cNvSpPr>
          <p:nvPr>
            <p:ph type="sldNum" sz="quarter" idx="10"/>
          </p:nvPr>
        </p:nvSpPr>
        <p:spPr/>
        <p:txBody>
          <a:bodyPr/>
          <a:lstStyle/>
          <a:p>
            <a:fld id="{0EAABFFC-1072-4DEE-AE28-0C9665BAD4C0}" type="slidenum">
              <a:rPr lang="cs-CZ" smtClean="0"/>
              <a:t>21</a:t>
            </a:fld>
            <a:endParaRPr lang="cs-CZ"/>
          </a:p>
        </p:txBody>
      </p:sp>
    </p:spTree>
    <p:extLst>
      <p:ext uri="{BB962C8B-B14F-4D97-AF65-F5344CB8AC3E}">
        <p14:creationId xmlns:p14="http://schemas.microsoft.com/office/powerpoint/2010/main" val="14213147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Let me show you the practical example: this scene contains more than 5000 light sources so the clusters can be large and complicated….</a:t>
            </a:r>
            <a:endParaRPr lang="cs-CZ" dirty="0"/>
          </a:p>
        </p:txBody>
      </p:sp>
      <p:sp>
        <p:nvSpPr>
          <p:cNvPr id="4" name="Slide Number Placeholder 3"/>
          <p:cNvSpPr>
            <a:spLocks noGrp="1"/>
          </p:cNvSpPr>
          <p:nvPr>
            <p:ph type="sldNum" sz="quarter" idx="10"/>
          </p:nvPr>
        </p:nvSpPr>
        <p:spPr/>
        <p:txBody>
          <a:bodyPr/>
          <a:lstStyle/>
          <a:p>
            <a:fld id="{0EAABFFC-1072-4DEE-AE28-0C9665BAD4C0}" type="slidenum">
              <a:rPr lang="cs-CZ" smtClean="0"/>
              <a:t>22</a:t>
            </a:fld>
            <a:endParaRPr lang="cs-CZ"/>
          </a:p>
        </p:txBody>
      </p:sp>
    </p:spTree>
    <p:extLst>
      <p:ext uri="{BB962C8B-B14F-4D97-AF65-F5344CB8AC3E}">
        <p14:creationId xmlns:p14="http://schemas.microsoft.com/office/powerpoint/2010/main" val="37807448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On the left </a:t>
            </a:r>
            <a:r>
              <a:rPr lang="en-GB" baseline="0" dirty="0"/>
              <a:t>we see an inset showing how sampling according to a mean performs. It </a:t>
            </a:r>
            <a:r>
              <a:rPr lang="en-GB" baseline="0" dirty="0" err="1"/>
              <a:t>undersamples</a:t>
            </a:r>
            <a:r>
              <a:rPr lang="en-GB" baseline="0" dirty="0"/>
              <a:t> some tricky cluster which leads to spiky noise.</a:t>
            </a:r>
          </a:p>
          <a:p>
            <a:pPr marL="171450" indent="-171450">
              <a:buFont typeface="Arial" panose="020B0604020202020204" pitchFamily="34" charset="0"/>
              <a:buChar char="•"/>
            </a:pPr>
            <a:endParaRPr lang="en-GB" baseline="0" dirty="0"/>
          </a:p>
          <a:p>
            <a:pPr marL="171450" indent="-171450">
              <a:buFont typeface="Arial" panose="020B0604020202020204" pitchFamily="34" charset="0"/>
              <a:buChar char="•"/>
            </a:pPr>
            <a:r>
              <a:rPr lang="en-GB" baseline="0" dirty="0"/>
              <a:t>And on the right we see that sampling according to both the mean and the variance eliminates this issue.</a:t>
            </a:r>
            <a:endParaRPr lang="cs-CZ" dirty="0"/>
          </a:p>
        </p:txBody>
      </p:sp>
      <p:sp>
        <p:nvSpPr>
          <p:cNvPr id="4" name="Slide Number Placeholder 3"/>
          <p:cNvSpPr>
            <a:spLocks noGrp="1"/>
          </p:cNvSpPr>
          <p:nvPr>
            <p:ph type="sldNum" sz="quarter" idx="10"/>
          </p:nvPr>
        </p:nvSpPr>
        <p:spPr/>
        <p:txBody>
          <a:bodyPr/>
          <a:lstStyle/>
          <a:p>
            <a:fld id="{0EAABFFC-1072-4DEE-AE28-0C9665BAD4C0}" type="slidenum">
              <a:rPr lang="cs-CZ" smtClean="0"/>
              <a:t>23</a:t>
            </a:fld>
            <a:endParaRPr lang="cs-CZ"/>
          </a:p>
        </p:txBody>
      </p:sp>
    </p:spTree>
    <p:extLst>
      <p:ext uri="{BB962C8B-B14F-4D97-AF65-F5344CB8AC3E}">
        <p14:creationId xmlns:p14="http://schemas.microsoft.com/office/powerpoint/2010/main" val="13383951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aseline="0" dirty="0"/>
              <a:t>Having explained the optimal sampling, </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we will show you now how to do the adaptivity the Bayesian way ...</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The issue is that the mean and the variance needed for the optimal sampling are not know upfront and need to be learned during rendering.</a:t>
            </a:r>
            <a:endParaRPr lang="en-GB" baseline="0" dirty="0"/>
          </a:p>
        </p:txBody>
      </p:sp>
      <p:sp>
        <p:nvSpPr>
          <p:cNvPr id="4" name="Slide Number Placeholder 3"/>
          <p:cNvSpPr>
            <a:spLocks noGrp="1"/>
          </p:cNvSpPr>
          <p:nvPr>
            <p:ph type="sldNum" sz="quarter" idx="10"/>
          </p:nvPr>
        </p:nvSpPr>
        <p:spPr/>
        <p:txBody>
          <a:bodyPr/>
          <a:lstStyle/>
          <a:p>
            <a:fld id="{0EAABFFC-1072-4DEE-AE28-0C9665BAD4C0}" type="slidenum">
              <a:rPr lang="cs-CZ" smtClean="0"/>
              <a:t>24</a:t>
            </a:fld>
            <a:endParaRPr lang="cs-CZ"/>
          </a:p>
        </p:txBody>
      </p:sp>
    </p:spTree>
    <p:extLst>
      <p:ext uri="{BB962C8B-B14F-4D97-AF65-F5344CB8AC3E}">
        <p14:creationId xmlns:p14="http://schemas.microsoft.com/office/powerpoint/2010/main" val="14213147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baseline="0" dirty="0"/>
              <a:t>First, lets have a look how naive adaptivity looks like. We have some samples from clusters and some cluster sampling probabilities</a:t>
            </a:r>
          </a:p>
          <a:p>
            <a:pPr marL="171450" indent="-171450">
              <a:buFont typeface="Arial" panose="020B0604020202020204" pitchFamily="34" charset="0"/>
              <a:buChar char="•"/>
            </a:pPr>
            <a:endParaRPr lang="en-GB" baseline="0" dirty="0"/>
          </a:p>
          <a:p>
            <a:pPr marL="171450" indent="-171450">
              <a:buFont typeface="Arial" panose="020B0604020202020204" pitchFamily="34" charset="0"/>
              <a:buChar char="•"/>
            </a:pPr>
            <a:r>
              <a:rPr lang="en-GB" baseline="0" dirty="0"/>
              <a:t>And suppose we have gathered a new data point which happens to be an outlier </a:t>
            </a:r>
          </a:p>
          <a:p>
            <a:pPr marL="171450" indent="-171450">
              <a:buFont typeface="Arial" panose="020B0604020202020204" pitchFamily="34" charset="0"/>
              <a:buChar char="•"/>
            </a:pPr>
            <a:endParaRPr lang="en-GB" baseline="0" dirty="0"/>
          </a:p>
          <a:p>
            <a:pPr marL="171450" indent="-171450">
              <a:buFont typeface="Arial" panose="020B0604020202020204" pitchFamily="34" charset="0"/>
              <a:buChar char="•"/>
            </a:pPr>
            <a:r>
              <a:rPr lang="en-GB" baseline="0" dirty="0"/>
              <a:t>If we estimate the sample means directly, our estimates can change abruptly and that will have a strong effect on further cluster sampling. </a:t>
            </a:r>
          </a:p>
          <a:p>
            <a:pPr marL="171450" indent="-171450">
              <a:buFont typeface="Arial" panose="020B0604020202020204" pitchFamily="34" charset="0"/>
              <a:buChar char="•"/>
            </a:pPr>
            <a:endParaRPr lang="en-GB" baseline="0" dirty="0"/>
          </a:p>
          <a:p>
            <a:pPr marL="171450" indent="-171450">
              <a:buFont typeface="Arial" panose="020B0604020202020204" pitchFamily="34" charset="0"/>
              <a:buChar char="•"/>
            </a:pPr>
            <a:r>
              <a:rPr lang="en-GB" baseline="0" dirty="0"/>
              <a:t>(It might then take a long time to fix that decision. More probably it will cause an artifact in the final picture.)</a:t>
            </a:r>
          </a:p>
        </p:txBody>
      </p:sp>
      <p:sp>
        <p:nvSpPr>
          <p:cNvPr id="4" name="Slide Number Placeholder 3"/>
          <p:cNvSpPr>
            <a:spLocks noGrp="1"/>
          </p:cNvSpPr>
          <p:nvPr>
            <p:ph type="sldNum" sz="quarter" idx="10"/>
          </p:nvPr>
        </p:nvSpPr>
        <p:spPr/>
        <p:txBody>
          <a:bodyPr/>
          <a:lstStyle/>
          <a:p>
            <a:fld id="{0EAABFFC-1072-4DEE-AE28-0C9665BAD4C0}" type="slidenum">
              <a:rPr lang="cs-CZ" smtClean="0"/>
              <a:t>25</a:t>
            </a:fld>
            <a:endParaRPr lang="cs-CZ"/>
          </a:p>
        </p:txBody>
      </p:sp>
    </p:spTree>
    <p:extLst>
      <p:ext uri="{BB962C8B-B14F-4D97-AF65-F5344CB8AC3E}">
        <p14:creationId xmlns:p14="http://schemas.microsoft.com/office/powerpoint/2010/main" val="14213147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If we estimate means in</a:t>
            </a:r>
            <a:r>
              <a:rPr lang="en-GB" baseline="0" dirty="0"/>
              <a:t> a Bayesian way, we model the </a:t>
            </a:r>
            <a:r>
              <a:rPr lang="en-GB" b="1" baseline="0" dirty="0"/>
              <a:t>distributions </a:t>
            </a:r>
            <a:r>
              <a:rPr lang="en-GB" baseline="0" dirty="0"/>
              <a:t>of MC estimates seen so far while we also have some prior information about parameters of that distribution,</a:t>
            </a:r>
          </a:p>
          <a:p>
            <a:pPr marL="171450" indent="-171450">
              <a:buFont typeface="Arial" panose="020B0604020202020204" pitchFamily="34" charset="0"/>
              <a:buChar char="•"/>
            </a:pPr>
            <a:endParaRPr lang="en-GB" baseline="0" dirty="0"/>
          </a:p>
          <a:p>
            <a:pPr marL="171450" indent="-171450">
              <a:buFont typeface="Arial" panose="020B0604020202020204" pitchFamily="34" charset="0"/>
              <a:buChar char="•"/>
            </a:pPr>
            <a:r>
              <a:rPr lang="en-GB" baseline="0" dirty="0"/>
              <a:t>Therefore, when we get a new sample,</a:t>
            </a:r>
          </a:p>
          <a:p>
            <a:pPr marL="171450" indent="-171450">
              <a:buFont typeface="Arial" panose="020B0604020202020204" pitchFamily="34" charset="0"/>
              <a:buChar char="•"/>
            </a:pPr>
            <a:endParaRPr lang="en-GB" baseline="0" dirty="0"/>
          </a:p>
          <a:p>
            <a:pPr marL="171450" indent="-171450">
              <a:buFont typeface="Arial" panose="020B0604020202020204" pitchFamily="34" charset="0"/>
              <a:buChar char="•"/>
            </a:pPr>
            <a:r>
              <a:rPr lang="en-GB" baseline="0" dirty="0"/>
              <a:t>Our distribution changes less abruptly as well as cluster sampling probabilities  derived from it, which yields a more robust solution.</a:t>
            </a:r>
          </a:p>
        </p:txBody>
      </p:sp>
      <p:sp>
        <p:nvSpPr>
          <p:cNvPr id="4" name="Slide Number Placeholder 3"/>
          <p:cNvSpPr>
            <a:spLocks noGrp="1"/>
          </p:cNvSpPr>
          <p:nvPr>
            <p:ph type="sldNum" sz="quarter" idx="10"/>
          </p:nvPr>
        </p:nvSpPr>
        <p:spPr/>
        <p:txBody>
          <a:bodyPr/>
          <a:lstStyle/>
          <a:p>
            <a:fld id="{0EAABFFC-1072-4DEE-AE28-0C9665BAD4C0}" type="slidenum">
              <a:rPr lang="cs-CZ" smtClean="0"/>
              <a:t>26</a:t>
            </a:fld>
            <a:endParaRPr lang="cs-CZ"/>
          </a:p>
        </p:txBody>
      </p:sp>
    </p:spTree>
    <p:extLst>
      <p:ext uri="{BB962C8B-B14F-4D97-AF65-F5344CB8AC3E}">
        <p14:creationId xmlns:p14="http://schemas.microsoft.com/office/powerpoint/2010/main" val="142131479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aseline="0" dirty="0"/>
              <a:t>Before we explain how we model the data we need to explain some basic context regarding clusters and scene subdivision.</a:t>
            </a:r>
          </a:p>
          <a:p>
            <a:pPr marL="171450" indent="-171450">
              <a:buFont typeface="Arial" panose="020B0604020202020204" pitchFamily="34" charset="0"/>
              <a:buChar char="•"/>
            </a:pPr>
            <a:endParaRPr lang="en-US" baseline="0" dirty="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baseline="0" dirty="0"/>
              <a:t>Contrary to the previous approaches, we split the scene into fixed </a:t>
            </a:r>
            <a:r>
              <a:rPr lang="en-US" b="1" baseline="0" dirty="0"/>
              <a:t>Regions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1" baseline="0" dirty="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baseline="0" dirty="0"/>
              <a:t>for each region we compute exactly one light clustering and keep it cached for that region. That speeds up clustering retrieval.</a:t>
            </a:r>
          </a:p>
        </p:txBody>
      </p:sp>
      <p:sp>
        <p:nvSpPr>
          <p:cNvPr id="4" name="Slide Number Placeholder 3"/>
          <p:cNvSpPr>
            <a:spLocks noGrp="1"/>
          </p:cNvSpPr>
          <p:nvPr>
            <p:ph type="sldNum" sz="quarter" idx="10"/>
          </p:nvPr>
        </p:nvSpPr>
        <p:spPr/>
        <p:txBody>
          <a:bodyPr/>
          <a:lstStyle/>
          <a:p>
            <a:fld id="{0EAABFFC-1072-4DEE-AE28-0C9665BAD4C0}" type="slidenum">
              <a:rPr lang="cs-CZ" smtClean="0"/>
              <a:t>27</a:t>
            </a:fld>
            <a:endParaRPr lang="cs-CZ"/>
          </a:p>
        </p:txBody>
      </p:sp>
    </p:spTree>
    <p:extLst>
      <p:ext uri="{BB962C8B-B14F-4D97-AF65-F5344CB8AC3E}">
        <p14:creationId xmlns:p14="http://schemas.microsoft.com/office/powerpoint/2010/main" val="36241958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Now we focus on samples collected from one cluster in one region in the scene.</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aseline="0" dirty="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And we keep track of the distance </a:t>
            </a:r>
            <a:r>
              <a:rPr lang="en-US" i="1" baseline="0" dirty="0"/>
              <a:t>d</a:t>
            </a:r>
            <a:r>
              <a:rPr lang="en-US" baseline="0" dirty="0"/>
              <a:t> in the geometry factor in each estimate.</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aseline="0" dirty="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We can then plot the data (i.e. MC estimates) for a cluster in a region which reveals relation of estimate values to distance. You may notice the inverse squared falloff with the distance and a number of zero-valued samples.</a:t>
            </a:r>
          </a:p>
        </p:txBody>
      </p:sp>
      <p:sp>
        <p:nvSpPr>
          <p:cNvPr id="4" name="Slide Number Placeholder 3"/>
          <p:cNvSpPr>
            <a:spLocks noGrp="1"/>
          </p:cNvSpPr>
          <p:nvPr>
            <p:ph type="sldNum" sz="quarter" idx="10"/>
          </p:nvPr>
        </p:nvSpPr>
        <p:spPr/>
        <p:txBody>
          <a:bodyPr/>
          <a:lstStyle/>
          <a:p>
            <a:fld id="{0EAABFFC-1072-4DEE-AE28-0C9665BAD4C0}" type="slidenum">
              <a:rPr lang="cs-CZ" smtClean="0"/>
              <a:t>28</a:t>
            </a:fld>
            <a:endParaRPr lang="cs-CZ"/>
          </a:p>
        </p:txBody>
      </p:sp>
    </p:spTree>
    <p:extLst>
      <p:ext uri="{BB962C8B-B14F-4D97-AF65-F5344CB8AC3E}">
        <p14:creationId xmlns:p14="http://schemas.microsoft.com/office/powerpoint/2010/main" val="142131479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Our model is therefore</a:t>
            </a:r>
            <a:r>
              <a:rPr lang="en-US" baseline="0" dirty="0"/>
              <a:t> a</a:t>
            </a:r>
            <a:r>
              <a:rPr lang="en-US" dirty="0"/>
              <a:t> parametric</a:t>
            </a:r>
            <a:r>
              <a:rPr lang="en-US" baseline="0" dirty="0"/>
              <a:t> </a:t>
            </a:r>
            <a:r>
              <a:rPr lang="en-US" dirty="0"/>
              <a:t>regression model, which</a:t>
            </a:r>
            <a:r>
              <a:rPr lang="en-US" baseline="0" dirty="0"/>
              <a:t> for a distance yields a distribution of MC estimates. </a:t>
            </a:r>
            <a:r>
              <a:rPr lang="en-US" dirty="0"/>
              <a:t>We design it as follows:</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Non-zero samples are modeled by a normal distribution with mean and variance being a function of a distance associated with samples. (This part has two parameters </a:t>
            </a:r>
            <a:r>
              <a:rPr lang="en-US" i="1" baseline="0" dirty="0"/>
              <a:t>k</a:t>
            </a:r>
            <a:r>
              <a:rPr lang="en-US" baseline="0" dirty="0"/>
              <a:t> and </a:t>
            </a:r>
            <a:r>
              <a:rPr lang="en-US" i="1" baseline="0" dirty="0"/>
              <a:t>h</a:t>
            </a:r>
            <a:r>
              <a:rPr lang="en-US" baseline="0" dirty="0"/>
              <a:t>.)</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The zero valued samples are incorporated by mixing the inverse-square distance falloff model with a delta function (and it is controled by </a:t>
            </a:r>
            <a:r>
              <a:rPr lang="en-US" i="1" baseline="0" dirty="0"/>
              <a:t>p</a:t>
            </a:r>
            <a:r>
              <a:rPr lang="en-US" baseline="-25000" dirty="0"/>
              <a:t>0</a:t>
            </a:r>
            <a:r>
              <a:rPr lang="en-US" baseline="0" dirty="0"/>
              <a:t>, which has a meaning of occlusion probability.)</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Now having designed our data model, we need to define prior for the model parameters</a:t>
            </a:r>
          </a:p>
        </p:txBody>
      </p:sp>
      <p:sp>
        <p:nvSpPr>
          <p:cNvPr id="4" name="Slide Number Placeholder 3"/>
          <p:cNvSpPr>
            <a:spLocks noGrp="1"/>
          </p:cNvSpPr>
          <p:nvPr>
            <p:ph type="sldNum" sz="quarter" idx="10"/>
          </p:nvPr>
        </p:nvSpPr>
        <p:spPr/>
        <p:txBody>
          <a:bodyPr/>
          <a:lstStyle/>
          <a:p>
            <a:fld id="{0EAABFFC-1072-4DEE-AE28-0C9665BAD4C0}" type="slidenum">
              <a:rPr lang="cs-CZ" smtClean="0"/>
              <a:t>29</a:t>
            </a:fld>
            <a:endParaRPr lang="cs-CZ"/>
          </a:p>
        </p:txBody>
      </p:sp>
    </p:spTree>
    <p:extLst>
      <p:ext uri="{BB962C8B-B14F-4D97-AF65-F5344CB8AC3E}">
        <p14:creationId xmlns:p14="http://schemas.microsoft.com/office/powerpoint/2010/main" val="1194915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marR="0" lvl="1" indent="-171450" algn="l" defTabSz="914400" rtl="0" eaLnBrk="1" fontAlgn="auto" latinLnBrk="0" hangingPunct="1">
              <a:lnSpc>
                <a:spcPct val="100000"/>
              </a:lnSpc>
              <a:spcBef>
                <a:spcPts val="0"/>
              </a:spcBef>
              <a:spcAft>
                <a:spcPts val="0"/>
              </a:spcAft>
              <a:buClrTx/>
              <a:buSzTx/>
              <a:buFontTx/>
              <a:buChar char="-"/>
              <a:tabLst/>
              <a:defRPr/>
            </a:pPr>
            <a:r>
              <a:rPr lang="cs-CZ" baseline="0" dirty="0"/>
              <a:t>Traditionally, the </a:t>
            </a:r>
            <a:r>
              <a:rPr lang="cs-CZ" b="0" i="1" baseline="0" dirty="0"/>
              <a:t>indirect illumination </a:t>
            </a:r>
            <a:r>
              <a:rPr lang="en-GB" b="0" i="1" baseline="0" dirty="0"/>
              <a:t> </a:t>
            </a:r>
            <a:r>
              <a:rPr lang="cs-CZ" baseline="0" dirty="0"/>
              <a:t>component </a:t>
            </a:r>
            <a:r>
              <a:rPr lang="en-US" baseline="0" dirty="0"/>
              <a:t>has been </a:t>
            </a:r>
            <a:r>
              <a:rPr lang="cs-CZ" baseline="0" dirty="0"/>
              <a:t>considered </a:t>
            </a:r>
            <a:r>
              <a:rPr lang="en-GB" baseline="0" dirty="0"/>
              <a:t>as the main source of noise</a:t>
            </a:r>
            <a:r>
              <a:rPr lang="en-US" baseline="0" dirty="0"/>
              <a:t>, </a:t>
            </a:r>
            <a:r>
              <a:rPr lang="cs-CZ" baseline="0" dirty="0"/>
              <a:t>and </a:t>
            </a:r>
            <a:r>
              <a:rPr lang="en-US" baseline="0" dirty="0"/>
              <a:t>it’s been </a:t>
            </a:r>
            <a:r>
              <a:rPr lang="cs-CZ" baseline="0" dirty="0"/>
              <a:t>subject to lot of research, …</a:t>
            </a:r>
            <a:r>
              <a:rPr lang="en-GB" baseline="0" dirty="0"/>
              <a:t> but in this scene it is actually the direct component which causes the trouble.</a:t>
            </a:r>
            <a:endParaRPr lang="en-US" baseline="0" dirty="0"/>
          </a:p>
        </p:txBody>
      </p:sp>
      <p:sp>
        <p:nvSpPr>
          <p:cNvPr id="4" name="Slide Number Placeholder 3"/>
          <p:cNvSpPr>
            <a:spLocks noGrp="1"/>
          </p:cNvSpPr>
          <p:nvPr>
            <p:ph type="sldNum" sz="quarter" idx="10"/>
          </p:nvPr>
        </p:nvSpPr>
        <p:spPr/>
        <p:txBody>
          <a:bodyPr/>
          <a:lstStyle/>
          <a:p>
            <a:fld id="{0EAABFFC-1072-4DEE-AE28-0C9665BAD4C0}" type="slidenum">
              <a:rPr lang="cs-CZ" smtClean="0"/>
              <a:t>3</a:t>
            </a:fld>
            <a:endParaRPr lang="cs-CZ"/>
          </a:p>
        </p:txBody>
      </p:sp>
    </p:spTree>
    <p:extLst>
      <p:ext uri="{BB962C8B-B14F-4D97-AF65-F5344CB8AC3E}">
        <p14:creationId xmlns:p14="http://schemas.microsoft.com/office/powerpoint/2010/main" val="205298322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The</a:t>
            </a:r>
            <a:r>
              <a:rPr lang="en-GB" baseline="0" dirty="0"/>
              <a:t> model we have just defined has parameters </a:t>
            </a:r>
            <a:r>
              <a:rPr lang="en-GB" i="1" baseline="0" dirty="0"/>
              <a:t>k</a:t>
            </a:r>
            <a:r>
              <a:rPr lang="en-GB" baseline="0" dirty="0"/>
              <a:t>, </a:t>
            </a:r>
            <a:r>
              <a:rPr lang="en-GB" i="1" baseline="0" dirty="0"/>
              <a:t>h</a:t>
            </a:r>
            <a:r>
              <a:rPr lang="en-GB" baseline="0" dirty="0"/>
              <a:t> and </a:t>
            </a:r>
            <a:r>
              <a:rPr lang="en-GB" i="1" baseline="0" dirty="0"/>
              <a:t>p</a:t>
            </a:r>
            <a:r>
              <a:rPr lang="en-GB" i="0" baseline="-25000" dirty="0"/>
              <a:t>0</a:t>
            </a:r>
            <a:r>
              <a:rPr lang="en-GB" baseline="0" dirty="0"/>
              <a:t> and for them we use </a:t>
            </a:r>
            <a:r>
              <a:rPr lang="en-GB" dirty="0"/>
              <a:t>so called conjugate priors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baseline="0" dirty="0"/>
          </a:p>
          <a:p>
            <a:pPr marL="171450" indent="-171450">
              <a:buFont typeface="Arial" panose="020B0604020202020204" pitchFamily="34" charset="0"/>
              <a:buChar char="•"/>
            </a:pPr>
            <a:r>
              <a:rPr lang="en-GB" baseline="0" dirty="0"/>
              <a:t>conjugate prior is such that when combined with likelihood it has the same functional form as the posterior.</a:t>
            </a:r>
            <a:endParaRPr lang="en-GB" dirty="0"/>
          </a:p>
        </p:txBody>
      </p:sp>
      <p:sp>
        <p:nvSpPr>
          <p:cNvPr id="4" name="Slide Number Placeholder 3"/>
          <p:cNvSpPr>
            <a:spLocks noGrp="1"/>
          </p:cNvSpPr>
          <p:nvPr>
            <p:ph type="sldNum" sz="quarter" idx="10"/>
          </p:nvPr>
        </p:nvSpPr>
        <p:spPr/>
        <p:txBody>
          <a:bodyPr/>
          <a:lstStyle/>
          <a:p>
            <a:fld id="{0EAABFFC-1072-4DEE-AE28-0C9665BAD4C0}" type="slidenum">
              <a:rPr lang="cs-CZ" smtClean="0"/>
              <a:t>30</a:t>
            </a:fld>
            <a:endParaRPr lang="cs-CZ"/>
          </a:p>
        </p:txBody>
      </p:sp>
    </p:spTree>
    <p:extLst>
      <p:ext uri="{BB962C8B-B14F-4D97-AF65-F5344CB8AC3E}">
        <p14:creationId xmlns:p14="http://schemas.microsoft.com/office/powerpoint/2010/main" val="427453008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We </a:t>
            </a:r>
            <a:r>
              <a:rPr lang="en-US" baseline="0" dirty="0"/>
              <a:t>proved that conjugate prior in our case is Beta distribution for </a:t>
            </a:r>
            <a:r>
              <a:rPr lang="en-US" i="1" baseline="0" dirty="0"/>
              <a:t>p</a:t>
            </a:r>
            <a:r>
              <a:rPr lang="en-US" baseline="-25000" dirty="0"/>
              <a:t>0</a:t>
            </a:r>
            <a:r>
              <a:rPr lang="en-US" baseline="0" dirty="0"/>
              <a:t> and </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normal-inverse-gamma distribution for the parameters </a:t>
            </a:r>
            <a:r>
              <a:rPr lang="en-US" i="1" baseline="0" dirty="0"/>
              <a:t>k</a:t>
            </a:r>
            <a:r>
              <a:rPr lang="en-US" baseline="0" dirty="0"/>
              <a:t> and </a:t>
            </a:r>
            <a:r>
              <a:rPr lang="en-US" i="1" baseline="0" dirty="0"/>
              <a:t>h</a:t>
            </a:r>
            <a:r>
              <a:rPr lang="en-US" baseline="0" dirty="0"/>
              <a:t>.</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There are various hyperparameters in the equation, but one parameter which stands out is </a:t>
            </a:r>
            <a:r>
              <a:rPr lang="en-US" baseline="0" dirty="0">
                <a:latin typeface="Symbol" panose="05050102010706020507" pitchFamily="18" charset="2"/>
              </a:rPr>
              <a:t>m</a:t>
            </a:r>
            <a:r>
              <a:rPr lang="en-US" baseline="-25000" dirty="0"/>
              <a:t>0</a:t>
            </a:r>
            <a:r>
              <a:rPr lang="en-US" baseline="0" dirty="0"/>
              <a:t>,  for which we use the conservative cluster contribution bound</a:t>
            </a:r>
          </a:p>
        </p:txBody>
      </p:sp>
      <p:sp>
        <p:nvSpPr>
          <p:cNvPr id="4" name="Slide Number Placeholder 3"/>
          <p:cNvSpPr>
            <a:spLocks noGrp="1"/>
          </p:cNvSpPr>
          <p:nvPr>
            <p:ph type="sldNum" sz="quarter" idx="10"/>
          </p:nvPr>
        </p:nvSpPr>
        <p:spPr/>
        <p:txBody>
          <a:bodyPr/>
          <a:lstStyle/>
          <a:p>
            <a:fld id="{0EAABFFC-1072-4DEE-AE28-0C9665BAD4C0}" type="slidenum">
              <a:rPr lang="cs-CZ" smtClean="0"/>
              <a:t>31</a:t>
            </a:fld>
            <a:endParaRPr lang="cs-CZ"/>
          </a:p>
        </p:txBody>
      </p:sp>
    </p:spTree>
    <p:extLst>
      <p:ext uri="{BB962C8B-B14F-4D97-AF65-F5344CB8AC3E}">
        <p14:creationId xmlns:p14="http://schemas.microsoft.com/office/powerpoint/2010/main" val="11949159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To wrap it up, </a:t>
            </a:r>
            <a:r>
              <a:rPr lang="en-GB" baseline="0" dirty="0"/>
              <a:t>our algorithm is following:</a:t>
            </a:r>
            <a:endParaRPr lang="en-GB" dirty="0"/>
          </a:p>
        </p:txBody>
      </p:sp>
      <p:sp>
        <p:nvSpPr>
          <p:cNvPr id="4" name="Slide Number Placeholder 3"/>
          <p:cNvSpPr>
            <a:spLocks noGrp="1"/>
          </p:cNvSpPr>
          <p:nvPr>
            <p:ph type="sldNum" sz="quarter" idx="10"/>
          </p:nvPr>
        </p:nvSpPr>
        <p:spPr/>
        <p:txBody>
          <a:bodyPr/>
          <a:lstStyle/>
          <a:p>
            <a:fld id="{0EAABFFC-1072-4DEE-AE28-0C9665BAD4C0}" type="slidenum">
              <a:rPr lang="cs-CZ" smtClean="0"/>
              <a:t>32</a:t>
            </a:fld>
            <a:endParaRPr lang="cs-CZ"/>
          </a:p>
        </p:txBody>
      </p:sp>
    </p:spTree>
    <p:extLst>
      <p:ext uri="{BB962C8B-B14F-4D97-AF65-F5344CB8AC3E}">
        <p14:creationId xmlns:p14="http://schemas.microsoft.com/office/powerpoint/2010/main" val="427453008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Let us now demonstrate</a:t>
            </a:r>
            <a:r>
              <a:rPr lang="en-US" baseline="0" dirty="0"/>
              <a:t> our solution in practice.</a:t>
            </a:r>
            <a:endParaRPr lang="cs-CZ" dirty="0"/>
          </a:p>
          <a:p>
            <a:endParaRPr lang="cs-CZ" dirty="0"/>
          </a:p>
        </p:txBody>
      </p:sp>
      <p:sp>
        <p:nvSpPr>
          <p:cNvPr id="4" name="Zástupný symbol pro číslo snímku 3"/>
          <p:cNvSpPr>
            <a:spLocks noGrp="1"/>
          </p:cNvSpPr>
          <p:nvPr>
            <p:ph type="sldNum" sz="quarter" idx="10"/>
          </p:nvPr>
        </p:nvSpPr>
        <p:spPr/>
        <p:txBody>
          <a:bodyPr/>
          <a:lstStyle/>
          <a:p>
            <a:fld id="{0EAABFFC-1072-4DEE-AE28-0C9665BAD4C0}" type="slidenum">
              <a:rPr lang="cs-CZ" smtClean="0"/>
              <a:t>33</a:t>
            </a:fld>
            <a:endParaRPr lang="cs-CZ"/>
          </a:p>
        </p:txBody>
      </p:sp>
    </p:spTree>
    <p:extLst>
      <p:ext uri="{BB962C8B-B14F-4D97-AF65-F5344CB8AC3E}">
        <p14:creationId xmlns:p14="http://schemas.microsoft.com/office/powerpoint/2010/main" val="380568882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lvl="0" indent="-171450">
              <a:buFontTx/>
              <a:buChar char="-"/>
            </a:pPr>
            <a:r>
              <a:rPr lang="en-US" dirty="0"/>
              <a:t>This</a:t>
            </a:r>
            <a:r>
              <a:rPr lang="en-US" baseline="0" dirty="0"/>
              <a:t> is a list of all</a:t>
            </a:r>
            <a:r>
              <a:rPr lang="en-US" dirty="0"/>
              <a:t> comparisons you will see.</a:t>
            </a:r>
          </a:p>
          <a:p>
            <a:pPr marL="171450" lvl="0" indent="-171450">
              <a:buFontTx/>
              <a:buChar char="-"/>
            </a:pPr>
            <a:r>
              <a:rPr lang="en-US" baseline="0" dirty="0"/>
              <a:t>&lt;click&gt;</a:t>
            </a:r>
          </a:p>
          <a:p>
            <a:pPr marL="171450" lvl="0" indent="-171450">
              <a:buFontTx/>
              <a:buChar char="-"/>
            </a:pPr>
            <a:r>
              <a:rPr lang="en-US" baseline="0" dirty="0"/>
              <a:t>And I will start with performance testing in a scene with simple occlusion in direct illumination only setting. </a:t>
            </a:r>
          </a:p>
        </p:txBody>
      </p:sp>
      <p:sp>
        <p:nvSpPr>
          <p:cNvPr id="4" name="Slide Number Placeholder 3"/>
          <p:cNvSpPr>
            <a:spLocks noGrp="1"/>
          </p:cNvSpPr>
          <p:nvPr>
            <p:ph type="sldNum" sz="quarter" idx="10"/>
          </p:nvPr>
        </p:nvSpPr>
        <p:spPr/>
        <p:txBody>
          <a:bodyPr/>
          <a:lstStyle/>
          <a:p>
            <a:fld id="{0EAABFFC-1072-4DEE-AE28-0C9665BAD4C0}" type="slidenum">
              <a:rPr lang="cs-CZ" smtClean="0"/>
              <a:t>34</a:t>
            </a:fld>
            <a:endParaRPr lang="cs-CZ"/>
          </a:p>
        </p:txBody>
      </p:sp>
    </p:spTree>
    <p:extLst>
      <p:ext uri="{BB962C8B-B14F-4D97-AF65-F5344CB8AC3E}">
        <p14:creationId xmlns:p14="http://schemas.microsoft.com/office/powerpoint/2010/main" val="369689037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marR="0" lvl="1" indent="-171450" algn="l" defTabSz="914400" rtl="0" eaLnBrk="1" fontAlgn="auto" latinLnBrk="0" hangingPunct="1">
              <a:lnSpc>
                <a:spcPct val="100000"/>
              </a:lnSpc>
              <a:spcBef>
                <a:spcPts val="0"/>
              </a:spcBef>
              <a:spcAft>
                <a:spcPts val="0"/>
              </a:spcAft>
              <a:buClrTx/>
              <a:buSzTx/>
              <a:buFontTx/>
              <a:buChar char="-"/>
              <a:tabLst/>
              <a:defRPr/>
            </a:pPr>
            <a:r>
              <a:rPr lang="en-US" baseline="0" dirty="0"/>
              <a:t>It is the living room scene from the beginning of our presentation.</a:t>
            </a:r>
          </a:p>
          <a:p>
            <a:pPr marL="171450" marR="0" lvl="1" indent="-171450" algn="l" defTabSz="914400" rtl="0" eaLnBrk="1" fontAlgn="auto" latinLnBrk="0" hangingPunct="1">
              <a:lnSpc>
                <a:spcPct val="100000"/>
              </a:lnSpc>
              <a:spcBef>
                <a:spcPts val="0"/>
              </a:spcBef>
              <a:spcAft>
                <a:spcPts val="0"/>
              </a:spcAft>
              <a:buClrTx/>
              <a:buSzTx/>
              <a:buFontTx/>
              <a:buChar char="-"/>
              <a:tabLst/>
              <a:defRPr/>
            </a:pPr>
            <a:r>
              <a:rPr lang="en-US" baseline="0" dirty="0"/>
              <a:t>It is lit mostly by a few small area lights on the ceiling, only in the left part sunlight is coming through the windows.</a:t>
            </a:r>
          </a:p>
        </p:txBody>
      </p:sp>
      <p:sp>
        <p:nvSpPr>
          <p:cNvPr id="4" name="Slide Number Placeholder 3"/>
          <p:cNvSpPr>
            <a:spLocks noGrp="1"/>
          </p:cNvSpPr>
          <p:nvPr>
            <p:ph type="sldNum" sz="quarter" idx="10"/>
          </p:nvPr>
        </p:nvSpPr>
        <p:spPr/>
        <p:txBody>
          <a:bodyPr/>
          <a:lstStyle/>
          <a:p>
            <a:fld id="{0EAABFFC-1072-4DEE-AE28-0C9665BAD4C0}" type="slidenum">
              <a:rPr lang="cs-CZ" smtClean="0"/>
              <a:t>35</a:t>
            </a:fld>
            <a:endParaRPr lang="cs-CZ"/>
          </a:p>
        </p:txBody>
      </p:sp>
    </p:spTree>
    <p:extLst>
      <p:ext uri="{BB962C8B-B14F-4D97-AF65-F5344CB8AC3E}">
        <p14:creationId xmlns:p14="http://schemas.microsoft.com/office/powerpoint/2010/main" val="221209669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marR="0" lvl="1" indent="-171450" algn="l" defTabSz="914400" rtl="0" eaLnBrk="1" fontAlgn="auto" latinLnBrk="0" hangingPunct="1">
              <a:lnSpc>
                <a:spcPct val="100000"/>
              </a:lnSpc>
              <a:spcBef>
                <a:spcPts val="0"/>
              </a:spcBef>
              <a:spcAft>
                <a:spcPts val="0"/>
              </a:spcAft>
              <a:buClrTx/>
              <a:buSzTx/>
              <a:buFontTx/>
              <a:buChar char="-"/>
              <a:tabLst/>
              <a:defRPr/>
            </a:pPr>
            <a:r>
              <a:rPr lang="en-US" baseline="0" dirty="0"/>
              <a:t>As you could already see, non-adaptive sampling of Wang at al. does not perform well in this scene.</a:t>
            </a:r>
          </a:p>
          <a:p>
            <a:pPr marL="171450" marR="0" lvl="1" indent="-171450" algn="l" defTabSz="914400" rtl="0" eaLnBrk="1" fontAlgn="auto" latinLnBrk="0" hangingPunct="1">
              <a:lnSpc>
                <a:spcPct val="100000"/>
              </a:lnSpc>
              <a:spcBef>
                <a:spcPts val="0"/>
              </a:spcBef>
              <a:spcAft>
                <a:spcPts val="0"/>
              </a:spcAft>
              <a:buClrTx/>
              <a:buSzTx/>
              <a:buFontTx/>
              <a:buChar char="-"/>
              <a:tabLst/>
              <a:defRPr/>
            </a:pPr>
            <a:r>
              <a:rPr lang="en-US" baseline="0" dirty="0"/>
              <a:t>The sun is much stronger than the ceiling lights and is therefore sampled much more often even if it is actually occluded and so most of the samples are wasted.</a:t>
            </a:r>
          </a:p>
          <a:p>
            <a:pPr marL="171450" marR="0" lvl="1" indent="-171450" algn="l" defTabSz="914400" rtl="0" eaLnBrk="1" fontAlgn="auto" latinLnBrk="0" hangingPunct="1">
              <a:lnSpc>
                <a:spcPct val="100000"/>
              </a:lnSpc>
              <a:spcBef>
                <a:spcPts val="0"/>
              </a:spcBef>
              <a:spcAft>
                <a:spcPts val="0"/>
              </a:spcAft>
              <a:buClrTx/>
              <a:buSzTx/>
              <a:buFontTx/>
              <a:buChar char="-"/>
              <a:tabLst/>
              <a:defRPr/>
            </a:pPr>
            <a:r>
              <a:rPr lang="en-US" baseline="0" dirty="0"/>
              <a:t>&lt;click&gt;</a:t>
            </a:r>
          </a:p>
          <a:p>
            <a:pPr marL="171450" marR="0" lvl="1" indent="-171450" algn="l" defTabSz="914400" rtl="0" eaLnBrk="1" fontAlgn="auto" latinLnBrk="0" hangingPunct="1">
              <a:lnSpc>
                <a:spcPct val="100000"/>
              </a:lnSpc>
              <a:spcBef>
                <a:spcPts val="0"/>
              </a:spcBef>
              <a:spcAft>
                <a:spcPts val="0"/>
              </a:spcAft>
              <a:buClrTx/>
              <a:buSzTx/>
              <a:buFontTx/>
              <a:buChar char="-"/>
              <a:tabLst/>
              <a:defRPr/>
            </a:pPr>
            <a:r>
              <a:rPr lang="en-US" baseline="0" dirty="0" err="1"/>
              <a:t>Donikan’s</a:t>
            </a:r>
            <a:r>
              <a:rPr lang="en-US" baseline="0" dirty="0"/>
              <a:t> algorithm improves the result significantly, as it quickly learns the sun occlusion.</a:t>
            </a:r>
          </a:p>
          <a:p>
            <a:pPr marL="171450" marR="0" lvl="1" indent="-171450" algn="l" defTabSz="914400" rtl="0" eaLnBrk="1" fontAlgn="auto" latinLnBrk="0" hangingPunct="1">
              <a:lnSpc>
                <a:spcPct val="100000"/>
              </a:lnSpc>
              <a:spcBef>
                <a:spcPts val="0"/>
              </a:spcBef>
              <a:spcAft>
                <a:spcPts val="0"/>
              </a:spcAft>
              <a:buClrTx/>
              <a:buSzTx/>
              <a:buFontTx/>
              <a:buChar char="-"/>
              <a:tabLst/>
              <a:defRPr/>
            </a:pPr>
            <a:r>
              <a:rPr lang="en-US" baseline="0" dirty="0"/>
              <a:t>On the other hand, it struggles with the ceiling lights. They are covered by shades which block some of the samples. The method gives such samples too big weights, </a:t>
            </a:r>
            <a:r>
              <a:rPr lang="en-US" baseline="0" dirty="0" err="1"/>
              <a:t>undersamples</a:t>
            </a:r>
            <a:r>
              <a:rPr lang="en-US" baseline="0" dirty="0"/>
              <a:t> these lights and introduces spiky noise.</a:t>
            </a:r>
          </a:p>
          <a:p>
            <a:pPr marL="171450" marR="0" lvl="1" indent="-171450" algn="l" defTabSz="914400" rtl="0" eaLnBrk="1" fontAlgn="auto" latinLnBrk="0" hangingPunct="1">
              <a:lnSpc>
                <a:spcPct val="100000"/>
              </a:lnSpc>
              <a:spcBef>
                <a:spcPts val="0"/>
              </a:spcBef>
              <a:spcAft>
                <a:spcPts val="0"/>
              </a:spcAft>
              <a:buClrTx/>
              <a:buSzTx/>
              <a:buFontTx/>
              <a:buChar char="-"/>
              <a:tabLst/>
              <a:defRPr/>
            </a:pPr>
            <a:r>
              <a:rPr lang="en-US" baseline="0" dirty="0"/>
              <a:t>&lt;click&gt;</a:t>
            </a:r>
          </a:p>
          <a:p>
            <a:pPr marL="171450" marR="0" lvl="1" indent="-171450" algn="l" defTabSz="914400" rtl="0" eaLnBrk="1" fontAlgn="auto" latinLnBrk="0" hangingPunct="1">
              <a:lnSpc>
                <a:spcPct val="100000"/>
              </a:lnSpc>
              <a:spcBef>
                <a:spcPts val="0"/>
              </a:spcBef>
              <a:spcAft>
                <a:spcPts val="0"/>
              </a:spcAft>
              <a:buClrTx/>
              <a:buSzTx/>
              <a:buFontTx/>
              <a:buChar char="-"/>
              <a:tabLst/>
              <a:defRPr/>
            </a:pPr>
            <a:r>
              <a:rPr lang="en-US" baseline="0" dirty="0"/>
              <a:t>Our method also quickly learns the sun occlusion…</a:t>
            </a:r>
          </a:p>
          <a:p>
            <a:pPr marL="171450" marR="0" lvl="1" indent="-171450" algn="l" defTabSz="914400" rtl="0" eaLnBrk="1" fontAlgn="auto" latinLnBrk="0" hangingPunct="1">
              <a:lnSpc>
                <a:spcPct val="100000"/>
              </a:lnSpc>
              <a:spcBef>
                <a:spcPts val="0"/>
              </a:spcBef>
              <a:spcAft>
                <a:spcPts val="0"/>
              </a:spcAft>
              <a:buClrTx/>
              <a:buSzTx/>
              <a:buFontTx/>
              <a:buChar char="-"/>
              <a:tabLst/>
              <a:defRPr/>
            </a:pPr>
            <a:r>
              <a:rPr lang="en-US" baseline="0" dirty="0"/>
              <a:t>&lt;click&gt;</a:t>
            </a:r>
          </a:p>
          <a:p>
            <a:pPr marL="171450" marR="0" lvl="1" indent="-171450" algn="l" defTabSz="914400" rtl="0" eaLnBrk="1" fontAlgn="auto" latinLnBrk="0" hangingPunct="1">
              <a:lnSpc>
                <a:spcPct val="100000"/>
              </a:lnSpc>
              <a:spcBef>
                <a:spcPts val="0"/>
              </a:spcBef>
              <a:spcAft>
                <a:spcPts val="0"/>
              </a:spcAft>
              <a:buClrTx/>
              <a:buSzTx/>
              <a:buFontTx/>
              <a:buChar char="-"/>
              <a:tabLst/>
              <a:defRPr/>
            </a:pPr>
            <a:r>
              <a:rPr lang="en-US" baseline="0" dirty="0"/>
              <a:t>… and converges more than 500× faster than Wang.</a:t>
            </a:r>
          </a:p>
          <a:p>
            <a:pPr marL="171450" marR="0" lvl="1" indent="-171450" algn="l" defTabSz="914400" rtl="0" eaLnBrk="1" fontAlgn="auto" latinLnBrk="0" hangingPunct="1">
              <a:lnSpc>
                <a:spcPct val="100000"/>
              </a:lnSpc>
              <a:spcBef>
                <a:spcPts val="0"/>
              </a:spcBef>
              <a:spcAft>
                <a:spcPts val="0"/>
              </a:spcAft>
              <a:buClrTx/>
              <a:buSzTx/>
              <a:buFontTx/>
              <a:buChar char="-"/>
              <a:tabLst/>
              <a:defRPr/>
            </a:pPr>
            <a:r>
              <a:rPr lang="en-US" baseline="0" dirty="0"/>
              <a:t>&lt;click&gt;</a:t>
            </a:r>
          </a:p>
          <a:p>
            <a:pPr marL="171450" marR="0" lvl="1" indent="-171450" algn="l" defTabSz="914400" rtl="0" eaLnBrk="1" fontAlgn="auto" latinLnBrk="0" hangingPunct="1">
              <a:lnSpc>
                <a:spcPct val="100000"/>
              </a:lnSpc>
              <a:spcBef>
                <a:spcPts val="0"/>
              </a:spcBef>
              <a:spcAft>
                <a:spcPts val="0"/>
              </a:spcAft>
              <a:buClrTx/>
              <a:buSzTx/>
              <a:buFontTx/>
              <a:buChar char="-"/>
              <a:tabLst/>
              <a:defRPr/>
            </a:pPr>
            <a:r>
              <a:rPr lang="en-US" baseline="0" dirty="0"/>
              <a:t>We can even observe higher empirical convergence rate.</a:t>
            </a:r>
          </a:p>
          <a:p>
            <a:pPr marL="171450" marR="0" lvl="1" indent="-171450" algn="l" defTabSz="914400" rtl="0" eaLnBrk="1" fontAlgn="auto" latinLnBrk="0" hangingPunct="1">
              <a:lnSpc>
                <a:spcPct val="100000"/>
              </a:lnSpc>
              <a:spcBef>
                <a:spcPts val="0"/>
              </a:spcBef>
              <a:spcAft>
                <a:spcPts val="0"/>
              </a:spcAft>
              <a:buClrTx/>
              <a:buSzTx/>
              <a:buFontTx/>
              <a:buChar char="-"/>
              <a:tabLst/>
              <a:defRPr/>
            </a:pPr>
            <a:r>
              <a:rPr lang="en-US" baseline="0" dirty="0"/>
              <a:t>&lt;click&gt;</a:t>
            </a:r>
          </a:p>
          <a:p>
            <a:pPr marL="171450" marR="0" lvl="1" indent="-171450" algn="l" defTabSz="914400" rtl="0" eaLnBrk="1" fontAlgn="auto" latinLnBrk="0" hangingPunct="1">
              <a:lnSpc>
                <a:spcPct val="100000"/>
              </a:lnSpc>
              <a:spcBef>
                <a:spcPts val="0"/>
              </a:spcBef>
              <a:spcAft>
                <a:spcPts val="0"/>
              </a:spcAft>
              <a:buClrTx/>
              <a:buSzTx/>
              <a:buFontTx/>
              <a:buChar char="-"/>
              <a:tabLst/>
              <a:defRPr/>
            </a:pPr>
            <a:r>
              <a:rPr lang="en-US" baseline="0" dirty="0"/>
              <a:t>In the same time, thanks to the Bayesian treatment, our method is robust, does not get confused by the occluded samples and avoids the spiky noise.</a:t>
            </a:r>
          </a:p>
        </p:txBody>
      </p:sp>
      <p:sp>
        <p:nvSpPr>
          <p:cNvPr id="4" name="Slide Number Placeholder 3"/>
          <p:cNvSpPr>
            <a:spLocks noGrp="1"/>
          </p:cNvSpPr>
          <p:nvPr>
            <p:ph type="sldNum" sz="quarter" idx="10"/>
          </p:nvPr>
        </p:nvSpPr>
        <p:spPr/>
        <p:txBody>
          <a:bodyPr/>
          <a:lstStyle/>
          <a:p>
            <a:fld id="{0EAABFFC-1072-4DEE-AE28-0C9665BAD4C0}" type="slidenum">
              <a:rPr lang="cs-CZ" smtClean="0"/>
              <a:t>36</a:t>
            </a:fld>
            <a:endParaRPr lang="cs-CZ"/>
          </a:p>
        </p:txBody>
      </p:sp>
    </p:spTree>
    <p:extLst>
      <p:ext uri="{BB962C8B-B14F-4D97-AF65-F5344CB8AC3E}">
        <p14:creationId xmlns:p14="http://schemas.microsoft.com/office/powerpoint/2010/main" val="139338054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lvl="0" indent="-171450">
              <a:buFontTx/>
              <a:buChar char="-"/>
            </a:pPr>
            <a:r>
              <a:rPr lang="en-US" baseline="0" dirty="0"/>
              <a:t>So, that was the direct illumination.</a:t>
            </a:r>
          </a:p>
          <a:p>
            <a:pPr marL="171450" lvl="0" indent="-171450">
              <a:buFontTx/>
              <a:buChar char="-"/>
            </a:pPr>
            <a:r>
              <a:rPr lang="en-US" baseline="0" dirty="0"/>
              <a:t>&lt;click&gt;</a:t>
            </a:r>
          </a:p>
          <a:p>
            <a:pPr marL="171450" lvl="0" indent="-171450">
              <a:buFontTx/>
              <a:buChar char="-"/>
            </a:pPr>
            <a:r>
              <a:rPr lang="en-US" baseline="0" dirty="0"/>
              <a:t>However, in practice one is usually more interested in images containing both direct and indirect components…. </a:t>
            </a:r>
          </a:p>
        </p:txBody>
      </p:sp>
      <p:sp>
        <p:nvSpPr>
          <p:cNvPr id="4" name="Slide Number Placeholder 3"/>
          <p:cNvSpPr>
            <a:spLocks noGrp="1"/>
          </p:cNvSpPr>
          <p:nvPr>
            <p:ph type="sldNum" sz="quarter" idx="10"/>
          </p:nvPr>
        </p:nvSpPr>
        <p:spPr/>
        <p:txBody>
          <a:bodyPr/>
          <a:lstStyle/>
          <a:p>
            <a:fld id="{0EAABFFC-1072-4DEE-AE28-0C9665BAD4C0}" type="slidenum">
              <a:rPr lang="cs-CZ" smtClean="0"/>
              <a:t>37</a:t>
            </a:fld>
            <a:endParaRPr lang="cs-CZ"/>
          </a:p>
        </p:txBody>
      </p:sp>
    </p:spTree>
    <p:extLst>
      <p:ext uri="{BB962C8B-B14F-4D97-AF65-F5344CB8AC3E}">
        <p14:creationId xmlns:p14="http://schemas.microsoft.com/office/powerpoint/2010/main" val="33269182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marR="0" lvl="1" indent="-171450" algn="l" defTabSz="914400" rtl="0" eaLnBrk="1" fontAlgn="auto" latinLnBrk="0" hangingPunct="1">
              <a:lnSpc>
                <a:spcPct val="100000"/>
              </a:lnSpc>
              <a:spcBef>
                <a:spcPts val="0"/>
              </a:spcBef>
              <a:spcAft>
                <a:spcPts val="0"/>
              </a:spcAft>
              <a:buClrTx/>
              <a:buSzTx/>
              <a:buFontTx/>
              <a:buChar char="-"/>
              <a:tabLst/>
              <a:defRPr/>
            </a:pPr>
            <a:r>
              <a:rPr lang="en-US" baseline="0" dirty="0"/>
              <a:t>… like this one.</a:t>
            </a:r>
          </a:p>
        </p:txBody>
      </p:sp>
      <p:sp>
        <p:nvSpPr>
          <p:cNvPr id="4" name="Slide Number Placeholder 3"/>
          <p:cNvSpPr>
            <a:spLocks noGrp="1"/>
          </p:cNvSpPr>
          <p:nvPr>
            <p:ph type="sldNum" sz="quarter" idx="10"/>
          </p:nvPr>
        </p:nvSpPr>
        <p:spPr/>
        <p:txBody>
          <a:bodyPr/>
          <a:lstStyle/>
          <a:p>
            <a:fld id="{0EAABFFC-1072-4DEE-AE28-0C9665BAD4C0}" type="slidenum">
              <a:rPr lang="cs-CZ" smtClean="0"/>
              <a:t>38</a:t>
            </a:fld>
            <a:endParaRPr lang="cs-CZ"/>
          </a:p>
        </p:txBody>
      </p:sp>
    </p:spTree>
    <p:extLst>
      <p:ext uri="{BB962C8B-B14F-4D97-AF65-F5344CB8AC3E}">
        <p14:creationId xmlns:p14="http://schemas.microsoft.com/office/powerpoint/2010/main" val="673519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marR="0" lvl="1" indent="-171450" algn="l" defTabSz="914400" rtl="0" eaLnBrk="1" fontAlgn="auto" latinLnBrk="0" hangingPunct="1">
              <a:lnSpc>
                <a:spcPct val="100000"/>
              </a:lnSpc>
              <a:spcBef>
                <a:spcPts val="0"/>
              </a:spcBef>
              <a:spcAft>
                <a:spcPts val="0"/>
              </a:spcAft>
              <a:buClrTx/>
              <a:buSzTx/>
              <a:buFontTx/>
              <a:buChar char="-"/>
              <a:tabLst/>
              <a:defRPr/>
            </a:pPr>
            <a:r>
              <a:rPr lang="en-US" baseline="0" dirty="0"/>
              <a:t>We can see that the strong direct illumination noise of Wang dominates also in the complete image. </a:t>
            </a:r>
          </a:p>
          <a:p>
            <a:pPr marL="171450" marR="0" lvl="1" indent="-171450" algn="l" defTabSz="914400" rtl="0" eaLnBrk="1" fontAlgn="auto" latinLnBrk="0" hangingPunct="1">
              <a:lnSpc>
                <a:spcPct val="100000"/>
              </a:lnSpc>
              <a:spcBef>
                <a:spcPts val="0"/>
              </a:spcBef>
              <a:spcAft>
                <a:spcPts val="0"/>
              </a:spcAft>
              <a:buClrTx/>
              <a:buSzTx/>
              <a:buFontTx/>
              <a:buChar char="-"/>
              <a:tabLst/>
              <a:defRPr/>
            </a:pPr>
            <a:r>
              <a:rPr lang="en-US" baseline="0" dirty="0"/>
              <a:t>The direct component is definitely the main source of noise in this scene.</a:t>
            </a:r>
          </a:p>
          <a:p>
            <a:pPr marL="171450" marR="0" lvl="1" indent="-171450" algn="l" defTabSz="914400" rtl="0" eaLnBrk="1" fontAlgn="auto" latinLnBrk="0" hangingPunct="1">
              <a:lnSpc>
                <a:spcPct val="100000"/>
              </a:lnSpc>
              <a:spcBef>
                <a:spcPts val="0"/>
              </a:spcBef>
              <a:spcAft>
                <a:spcPts val="0"/>
              </a:spcAft>
              <a:buClrTx/>
              <a:buSzTx/>
              <a:buFontTx/>
              <a:buChar char="-"/>
              <a:tabLst/>
              <a:defRPr/>
            </a:pPr>
            <a:r>
              <a:rPr lang="en-US" baseline="0" dirty="0"/>
              <a:t>&lt;click&gt;</a:t>
            </a:r>
          </a:p>
          <a:p>
            <a:pPr marL="171450" marR="0" lvl="1" indent="-171450" algn="l" defTabSz="914400" rtl="0" eaLnBrk="1" fontAlgn="auto" latinLnBrk="0" hangingPunct="1">
              <a:lnSpc>
                <a:spcPct val="100000"/>
              </a:lnSpc>
              <a:spcBef>
                <a:spcPts val="0"/>
              </a:spcBef>
              <a:spcAft>
                <a:spcPts val="0"/>
              </a:spcAft>
              <a:buClrTx/>
              <a:buSzTx/>
              <a:buFontTx/>
              <a:buChar char="-"/>
              <a:tabLst/>
              <a:defRPr/>
            </a:pPr>
            <a:r>
              <a:rPr lang="en-US" baseline="0" dirty="0"/>
              <a:t>By using our method in the next event estimation in path tracing we are able to improve the light sampling on every path vertex…</a:t>
            </a:r>
          </a:p>
          <a:p>
            <a:pPr marL="171450" marR="0" lvl="1" indent="-171450" algn="l" defTabSz="914400" rtl="0" eaLnBrk="1" fontAlgn="auto" latinLnBrk="0" hangingPunct="1">
              <a:lnSpc>
                <a:spcPct val="100000"/>
              </a:lnSpc>
              <a:spcBef>
                <a:spcPts val="0"/>
              </a:spcBef>
              <a:spcAft>
                <a:spcPts val="0"/>
              </a:spcAft>
              <a:buClrTx/>
              <a:buSzTx/>
              <a:buFontTx/>
              <a:buChar char="-"/>
              <a:tabLst/>
              <a:defRPr/>
            </a:pPr>
            <a:r>
              <a:rPr lang="en-US" baseline="0" dirty="0"/>
              <a:t>&lt;click&gt;</a:t>
            </a:r>
          </a:p>
          <a:p>
            <a:pPr marL="171450" marR="0" lvl="1" indent="-171450" algn="l" defTabSz="914400" rtl="0" eaLnBrk="1" fontAlgn="auto" latinLnBrk="0" hangingPunct="1">
              <a:lnSpc>
                <a:spcPct val="100000"/>
              </a:lnSpc>
              <a:spcBef>
                <a:spcPts val="0"/>
              </a:spcBef>
              <a:spcAft>
                <a:spcPts val="0"/>
              </a:spcAft>
              <a:buClrTx/>
              <a:buSzTx/>
              <a:buFontTx/>
              <a:buChar char="-"/>
              <a:tabLst/>
              <a:defRPr/>
            </a:pPr>
            <a:r>
              <a:rPr lang="en-US" baseline="0" dirty="0"/>
              <a:t>…and get more than 6x times speedup.</a:t>
            </a:r>
          </a:p>
          <a:p>
            <a:pPr marL="171450" marR="0" lvl="1" indent="-171450" algn="l" defTabSz="914400" rtl="0" eaLnBrk="1" fontAlgn="auto" latinLnBrk="0" hangingPunct="1">
              <a:lnSpc>
                <a:spcPct val="100000"/>
              </a:lnSpc>
              <a:spcBef>
                <a:spcPts val="0"/>
              </a:spcBef>
              <a:spcAft>
                <a:spcPts val="0"/>
              </a:spcAft>
              <a:buClrTx/>
              <a:buSzTx/>
              <a:buFontTx/>
              <a:buChar char="-"/>
              <a:tabLst/>
              <a:defRPr/>
            </a:pPr>
            <a:r>
              <a:rPr lang="en-US" baseline="0" dirty="0"/>
              <a:t>Note that the remaining noise in the bottom right image is caused solely by the indirect component and cannot be influenced by our method.</a:t>
            </a:r>
          </a:p>
        </p:txBody>
      </p:sp>
      <p:sp>
        <p:nvSpPr>
          <p:cNvPr id="4" name="Slide Number Placeholder 3"/>
          <p:cNvSpPr>
            <a:spLocks noGrp="1"/>
          </p:cNvSpPr>
          <p:nvPr>
            <p:ph type="sldNum" sz="quarter" idx="10"/>
          </p:nvPr>
        </p:nvSpPr>
        <p:spPr/>
        <p:txBody>
          <a:bodyPr/>
          <a:lstStyle/>
          <a:p>
            <a:fld id="{0EAABFFC-1072-4DEE-AE28-0C9665BAD4C0}" type="slidenum">
              <a:rPr lang="cs-CZ" smtClean="0"/>
              <a:t>39</a:t>
            </a:fld>
            <a:endParaRPr lang="cs-CZ"/>
          </a:p>
        </p:txBody>
      </p:sp>
    </p:spTree>
    <p:extLst>
      <p:ext uri="{BB962C8B-B14F-4D97-AF65-F5344CB8AC3E}">
        <p14:creationId xmlns:p14="http://schemas.microsoft.com/office/powerpoint/2010/main" val="8638579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marR="0" lvl="1" indent="-171450" algn="l" defTabSz="914400" rtl="0" eaLnBrk="1" fontAlgn="auto" latinLnBrk="0" hangingPunct="1">
              <a:lnSpc>
                <a:spcPct val="100000"/>
              </a:lnSpc>
              <a:spcBef>
                <a:spcPts val="0"/>
              </a:spcBef>
              <a:spcAft>
                <a:spcPts val="0"/>
              </a:spcAft>
              <a:buClrTx/>
              <a:buSzTx/>
              <a:buFontTx/>
              <a:buChar char="-"/>
              <a:tabLst/>
              <a:defRPr/>
            </a:pPr>
            <a:r>
              <a:rPr lang="en-US" baseline="0" dirty="0"/>
              <a:t>In this image with direct illumination only we can see it clearly. The non-adaptive method shown on the left struggles </a:t>
            </a:r>
            <a:r>
              <a:rPr lang="en-US" baseline="0"/>
              <a:t>to work efficiently, </a:t>
            </a:r>
            <a:r>
              <a:rPr lang="en-US" baseline="0" dirty="0"/>
              <a:t>because it wastes lot of samples on strong but completely occluded sun. </a:t>
            </a:r>
          </a:p>
          <a:p>
            <a:pPr marL="171450" marR="0" lvl="1" indent="-171450" algn="l" defTabSz="914400" rtl="0" eaLnBrk="1" fontAlgn="auto" latinLnBrk="0" hangingPunct="1">
              <a:lnSpc>
                <a:spcPct val="100000"/>
              </a:lnSpc>
              <a:spcBef>
                <a:spcPts val="0"/>
              </a:spcBef>
              <a:spcAft>
                <a:spcPts val="0"/>
              </a:spcAft>
              <a:buClrTx/>
              <a:buSzTx/>
              <a:buFontTx/>
              <a:buChar char="-"/>
              <a:tabLst/>
              <a:defRPr/>
            </a:pPr>
            <a:endParaRPr lang="en-US" baseline="0" dirty="0"/>
          </a:p>
        </p:txBody>
      </p:sp>
      <p:sp>
        <p:nvSpPr>
          <p:cNvPr id="4" name="Slide Number Placeholder 3"/>
          <p:cNvSpPr>
            <a:spLocks noGrp="1"/>
          </p:cNvSpPr>
          <p:nvPr>
            <p:ph type="sldNum" sz="quarter" idx="10"/>
          </p:nvPr>
        </p:nvSpPr>
        <p:spPr/>
        <p:txBody>
          <a:bodyPr/>
          <a:lstStyle/>
          <a:p>
            <a:fld id="{0EAABFFC-1072-4DEE-AE28-0C9665BAD4C0}" type="slidenum">
              <a:rPr lang="cs-CZ" smtClean="0"/>
              <a:t>4</a:t>
            </a:fld>
            <a:endParaRPr lang="cs-CZ"/>
          </a:p>
        </p:txBody>
      </p:sp>
    </p:spTree>
    <p:extLst>
      <p:ext uri="{BB962C8B-B14F-4D97-AF65-F5344CB8AC3E}">
        <p14:creationId xmlns:p14="http://schemas.microsoft.com/office/powerpoint/2010/main" val="249884030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lvl="0" indent="-171450">
              <a:buFontTx/>
              <a:buChar char="-"/>
            </a:pPr>
            <a:r>
              <a:rPr lang="en-US" baseline="0" dirty="0"/>
              <a:t>&lt;click&gt;</a:t>
            </a:r>
          </a:p>
          <a:p>
            <a:pPr marL="171450" lvl="0" indent="-171450">
              <a:buFontTx/>
              <a:buChar char="-"/>
            </a:pPr>
            <a:r>
              <a:rPr lang="en-US" baseline="0" dirty="0"/>
              <a:t>Now it is time to stress test our robustness in a scene with complex occlusion.</a:t>
            </a:r>
          </a:p>
        </p:txBody>
      </p:sp>
      <p:sp>
        <p:nvSpPr>
          <p:cNvPr id="4" name="Slide Number Placeholder 3"/>
          <p:cNvSpPr>
            <a:spLocks noGrp="1"/>
          </p:cNvSpPr>
          <p:nvPr>
            <p:ph type="sldNum" sz="quarter" idx="10"/>
          </p:nvPr>
        </p:nvSpPr>
        <p:spPr/>
        <p:txBody>
          <a:bodyPr/>
          <a:lstStyle/>
          <a:p>
            <a:fld id="{0EAABFFC-1072-4DEE-AE28-0C9665BAD4C0}" type="slidenum">
              <a:rPr lang="cs-CZ" smtClean="0"/>
              <a:t>40</a:t>
            </a:fld>
            <a:endParaRPr lang="cs-CZ"/>
          </a:p>
        </p:txBody>
      </p:sp>
    </p:spTree>
    <p:extLst>
      <p:ext uri="{BB962C8B-B14F-4D97-AF65-F5344CB8AC3E}">
        <p14:creationId xmlns:p14="http://schemas.microsoft.com/office/powerpoint/2010/main" val="238036646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t>
            </a:r>
            <a:r>
              <a:rPr lang="en-US" baseline="0" dirty="0"/>
              <a:t> This scene presents a real challenge due to its highly structured illumination plus there are lights in the other room behind the door.</a:t>
            </a:r>
            <a:endParaRPr lang="cs-CZ" dirty="0"/>
          </a:p>
        </p:txBody>
      </p:sp>
      <p:sp>
        <p:nvSpPr>
          <p:cNvPr id="4" name="Slide Number Placeholder 3"/>
          <p:cNvSpPr>
            <a:spLocks noGrp="1"/>
          </p:cNvSpPr>
          <p:nvPr>
            <p:ph type="sldNum" sz="quarter" idx="10"/>
          </p:nvPr>
        </p:nvSpPr>
        <p:spPr/>
        <p:txBody>
          <a:bodyPr/>
          <a:lstStyle/>
          <a:p>
            <a:fld id="{0EAABFFC-1072-4DEE-AE28-0C9665BAD4C0}" type="slidenum">
              <a:rPr lang="cs-CZ" smtClean="0"/>
              <a:t>41</a:t>
            </a:fld>
            <a:endParaRPr lang="cs-CZ"/>
          </a:p>
        </p:txBody>
      </p:sp>
    </p:spTree>
    <p:extLst>
      <p:ext uri="{BB962C8B-B14F-4D97-AF65-F5344CB8AC3E}">
        <p14:creationId xmlns:p14="http://schemas.microsoft.com/office/powerpoint/2010/main" val="429309838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Tx/>
              <a:buChar char="-"/>
            </a:pPr>
            <a:r>
              <a:rPr lang="en-US" dirty="0"/>
              <a:t>In this </a:t>
            </a:r>
            <a:r>
              <a:rPr lang="en-US" baseline="0" dirty="0"/>
              <a:t>part…</a:t>
            </a:r>
          </a:p>
          <a:p>
            <a:pPr marL="171450" indent="-171450">
              <a:buFontTx/>
              <a:buChar char="-"/>
            </a:pPr>
            <a:r>
              <a:rPr lang="en-US" baseline="0" dirty="0"/>
              <a:t>&lt;click&gt;</a:t>
            </a:r>
          </a:p>
          <a:p>
            <a:pPr marL="171450" indent="-171450">
              <a:buFontTx/>
              <a:buChar char="-"/>
            </a:pPr>
            <a:r>
              <a:rPr lang="en-US" baseline="0" dirty="0"/>
              <a:t>… Wang’s method produces a lot of noise again as it wastes samples on the lights behind the door.</a:t>
            </a:r>
          </a:p>
          <a:p>
            <a:pPr marL="171450" indent="-171450">
              <a:buFontTx/>
              <a:buChar char="-"/>
            </a:pPr>
            <a:r>
              <a:rPr lang="en-US" baseline="0" dirty="0"/>
              <a:t>&lt;click&gt;</a:t>
            </a:r>
          </a:p>
          <a:p>
            <a:pPr marL="171450" indent="-171450">
              <a:buFontTx/>
              <a:buChar char="-"/>
            </a:pPr>
            <a:r>
              <a:rPr lang="en-US" baseline="0" dirty="0"/>
              <a:t>On the other hand, our method performs great.</a:t>
            </a:r>
          </a:p>
          <a:p>
            <a:pPr marL="171450" indent="-171450">
              <a:buFontTx/>
              <a:buChar char="-"/>
            </a:pPr>
            <a:r>
              <a:rPr lang="en-US" baseline="0" dirty="0"/>
              <a:t>&lt;click&gt;</a:t>
            </a:r>
          </a:p>
          <a:p>
            <a:pPr marL="171450" indent="-171450">
              <a:buFontTx/>
              <a:buChar char="-"/>
            </a:pPr>
            <a:r>
              <a:rPr lang="en-US" baseline="0" dirty="0"/>
              <a:t>It is more than 9 times faster,</a:t>
            </a:r>
          </a:p>
          <a:p>
            <a:pPr marL="171450" indent="-171450">
              <a:buFontTx/>
              <a:buChar char="-"/>
            </a:pPr>
            <a:r>
              <a:rPr lang="en-US" baseline="0" dirty="0"/>
              <a:t>&lt;click&gt;</a:t>
            </a:r>
          </a:p>
          <a:p>
            <a:pPr marL="171450" indent="-171450">
              <a:buFontTx/>
              <a:buChar char="-"/>
            </a:pPr>
            <a:r>
              <a:rPr lang="en-US" baseline="0" dirty="0"/>
              <a:t>And again we can observe higher empirical convergence rate. And all that without introducing any artifacts in such a complicated illumination setting.</a:t>
            </a:r>
          </a:p>
          <a:p>
            <a:pPr marL="171450" indent="-171450">
              <a:buFontTx/>
              <a:buChar char="-"/>
            </a:pPr>
            <a:r>
              <a:rPr lang="en-US" baseline="0" dirty="0"/>
              <a:t>&lt;click&gt;</a:t>
            </a:r>
          </a:p>
          <a:p>
            <a:pPr marL="171450" indent="-171450">
              <a:buFontTx/>
              <a:buChar char="-"/>
            </a:pPr>
            <a:r>
              <a:rPr lang="en-US" baseline="0" dirty="0" err="1"/>
              <a:t>Donikian’s</a:t>
            </a:r>
            <a:r>
              <a:rPr lang="en-US" baseline="0" dirty="0"/>
              <a:t> method at first also seem to perform well but further inspection would discover small blocky artifacts in the shadows.</a:t>
            </a:r>
          </a:p>
        </p:txBody>
      </p:sp>
      <p:sp>
        <p:nvSpPr>
          <p:cNvPr id="4" name="Slide Number Placeholder 3"/>
          <p:cNvSpPr>
            <a:spLocks noGrp="1"/>
          </p:cNvSpPr>
          <p:nvPr>
            <p:ph type="sldNum" sz="quarter" idx="10"/>
          </p:nvPr>
        </p:nvSpPr>
        <p:spPr/>
        <p:txBody>
          <a:bodyPr/>
          <a:lstStyle/>
          <a:p>
            <a:fld id="{0EAABFFC-1072-4DEE-AE28-0C9665BAD4C0}" type="slidenum">
              <a:rPr lang="cs-CZ" smtClean="0"/>
              <a:t>42</a:t>
            </a:fld>
            <a:endParaRPr lang="cs-CZ"/>
          </a:p>
        </p:txBody>
      </p:sp>
    </p:spTree>
    <p:extLst>
      <p:ext uri="{BB962C8B-B14F-4D97-AF65-F5344CB8AC3E}">
        <p14:creationId xmlns:p14="http://schemas.microsoft.com/office/powerpoint/2010/main" val="142073431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Tx/>
              <a:buChar char="-"/>
            </a:pPr>
            <a:r>
              <a:rPr lang="en-US" dirty="0"/>
              <a:t>However, in</a:t>
            </a:r>
            <a:r>
              <a:rPr lang="en-US" baseline="0" dirty="0"/>
              <a:t> this part …</a:t>
            </a:r>
            <a:endParaRPr lang="en-US" dirty="0"/>
          </a:p>
          <a:p>
            <a:pPr marL="171450" indent="-171450">
              <a:buFontTx/>
              <a:buChar char="-"/>
            </a:pPr>
            <a:r>
              <a:rPr lang="en-US" baseline="0" dirty="0"/>
              <a:t>&lt;click&gt;</a:t>
            </a:r>
            <a:endParaRPr lang="en-US" dirty="0"/>
          </a:p>
          <a:p>
            <a:pPr marL="171450" indent="-171450">
              <a:buFontTx/>
              <a:buChar char="-"/>
            </a:pPr>
            <a:r>
              <a:rPr lang="en-US" dirty="0"/>
              <a:t>Wang does not perform well again,</a:t>
            </a:r>
            <a:r>
              <a:rPr lang="en-US" baseline="0" dirty="0"/>
              <a:t> but this time also the </a:t>
            </a:r>
            <a:r>
              <a:rPr lang="en-US" baseline="0" dirty="0" err="1"/>
              <a:t>Donikian’s</a:t>
            </a:r>
            <a:r>
              <a:rPr lang="en-US" baseline="0" dirty="0"/>
              <a:t> method fails.</a:t>
            </a:r>
          </a:p>
          <a:p>
            <a:pPr marL="171450" indent="-171450">
              <a:buFontTx/>
              <a:buChar char="-"/>
            </a:pPr>
            <a:r>
              <a:rPr lang="en-US" baseline="0" dirty="0"/>
              <a:t>&lt;click&gt;</a:t>
            </a:r>
          </a:p>
          <a:p>
            <a:pPr marL="171450" indent="-171450">
              <a:buFontTx/>
              <a:buChar char="-"/>
            </a:pPr>
            <a:r>
              <a:rPr lang="en-US" baseline="0" dirty="0"/>
              <a:t>The illumination coming through the leaves of the plant is too complex for the ad-hoc learning to handle, the method overfits and produces square artifacts. This is exactly the problem of previous adaptive methods. They can provide substantial speedup but they don’t fail gracefully.</a:t>
            </a:r>
          </a:p>
          <a:p>
            <a:pPr marL="171450" indent="-171450">
              <a:buFontTx/>
              <a:buChar char="-"/>
            </a:pPr>
            <a:r>
              <a:rPr lang="en-US" baseline="0" dirty="0"/>
              <a:t>&lt;click&gt;</a:t>
            </a:r>
          </a:p>
          <a:p>
            <a:pPr marL="171450" indent="-171450">
              <a:buFontTx/>
              <a:buChar char="-"/>
            </a:pPr>
            <a:r>
              <a:rPr lang="en-US" baseline="0" dirty="0"/>
              <a:t>Bayesian learning makes our method much more robust and artifact-free.</a:t>
            </a:r>
          </a:p>
        </p:txBody>
      </p:sp>
      <p:sp>
        <p:nvSpPr>
          <p:cNvPr id="4" name="Slide Number Placeholder 3"/>
          <p:cNvSpPr>
            <a:spLocks noGrp="1"/>
          </p:cNvSpPr>
          <p:nvPr>
            <p:ph type="sldNum" sz="quarter" idx="10"/>
          </p:nvPr>
        </p:nvSpPr>
        <p:spPr/>
        <p:txBody>
          <a:bodyPr/>
          <a:lstStyle/>
          <a:p>
            <a:fld id="{0EAABFFC-1072-4DEE-AE28-0C9665BAD4C0}" type="slidenum">
              <a:rPr lang="cs-CZ" smtClean="0"/>
              <a:t>43</a:t>
            </a:fld>
            <a:endParaRPr lang="cs-CZ"/>
          </a:p>
        </p:txBody>
      </p:sp>
    </p:spTree>
    <p:extLst>
      <p:ext uri="{BB962C8B-B14F-4D97-AF65-F5344CB8AC3E}">
        <p14:creationId xmlns:p14="http://schemas.microsoft.com/office/powerpoint/2010/main" val="136846905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lvl="0" indent="-171450">
              <a:buFontTx/>
              <a:buChar char="-"/>
            </a:pPr>
            <a:r>
              <a:rPr lang="en-US" baseline="0" dirty="0"/>
              <a:t>Finally, let’s test the complex occlusion also with the indirect component.</a:t>
            </a:r>
          </a:p>
        </p:txBody>
      </p:sp>
      <p:sp>
        <p:nvSpPr>
          <p:cNvPr id="4" name="Slide Number Placeholder 3"/>
          <p:cNvSpPr>
            <a:spLocks noGrp="1"/>
          </p:cNvSpPr>
          <p:nvPr>
            <p:ph type="sldNum" sz="quarter" idx="10"/>
          </p:nvPr>
        </p:nvSpPr>
        <p:spPr/>
        <p:txBody>
          <a:bodyPr/>
          <a:lstStyle/>
          <a:p>
            <a:fld id="{0EAABFFC-1072-4DEE-AE28-0C9665BAD4C0}" type="slidenum">
              <a:rPr lang="cs-CZ" smtClean="0"/>
              <a:t>44</a:t>
            </a:fld>
            <a:endParaRPr lang="cs-CZ"/>
          </a:p>
        </p:txBody>
      </p:sp>
    </p:spTree>
    <p:extLst>
      <p:ext uri="{BB962C8B-B14F-4D97-AF65-F5344CB8AC3E}">
        <p14:creationId xmlns:p14="http://schemas.microsoft.com/office/powerpoint/2010/main" val="104255004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dirty="0"/>
              <a:t>- If</a:t>
            </a:r>
            <a:r>
              <a:rPr lang="en-US" baseline="0" dirty="0"/>
              <a:t> we take a</a:t>
            </a:r>
            <a:r>
              <a:rPr lang="en-US" dirty="0"/>
              <a:t> look</a:t>
            </a:r>
            <a:r>
              <a:rPr lang="en-US" baseline="0" dirty="0"/>
              <a:t> at the same scene…</a:t>
            </a:r>
            <a:endParaRPr lang="cs-CZ" dirty="0"/>
          </a:p>
        </p:txBody>
      </p:sp>
      <p:sp>
        <p:nvSpPr>
          <p:cNvPr id="4" name="Zástupný symbol pro číslo snímku 3"/>
          <p:cNvSpPr>
            <a:spLocks noGrp="1"/>
          </p:cNvSpPr>
          <p:nvPr>
            <p:ph type="sldNum" sz="quarter" idx="10"/>
          </p:nvPr>
        </p:nvSpPr>
        <p:spPr/>
        <p:txBody>
          <a:bodyPr/>
          <a:lstStyle/>
          <a:p>
            <a:fld id="{0EAABFFC-1072-4DEE-AE28-0C9665BAD4C0}" type="slidenum">
              <a:rPr lang="cs-CZ" smtClean="0"/>
              <a:t>45</a:t>
            </a:fld>
            <a:endParaRPr lang="cs-CZ"/>
          </a:p>
        </p:txBody>
      </p:sp>
    </p:spTree>
    <p:extLst>
      <p:ext uri="{BB962C8B-B14F-4D97-AF65-F5344CB8AC3E}">
        <p14:creationId xmlns:p14="http://schemas.microsoft.com/office/powerpoint/2010/main" val="190047725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171450" indent="-171450">
              <a:buFontTx/>
              <a:buChar char="-"/>
            </a:pPr>
            <a:r>
              <a:rPr lang="en-US" dirty="0"/>
              <a:t>…we will</a:t>
            </a:r>
            <a:r>
              <a:rPr lang="en-US" baseline="0" dirty="0"/>
              <a:t> see </a:t>
            </a:r>
            <a:r>
              <a:rPr lang="en-US" dirty="0"/>
              <a:t>the direct illumination noise dominates the complete image the</a:t>
            </a:r>
            <a:r>
              <a:rPr lang="en-US" baseline="0" dirty="0"/>
              <a:t> same</a:t>
            </a:r>
            <a:r>
              <a:rPr lang="en-US" dirty="0"/>
              <a:t> way as in the previous</a:t>
            </a:r>
            <a:r>
              <a:rPr lang="en-US" baseline="0" dirty="0"/>
              <a:t> scene.</a:t>
            </a:r>
          </a:p>
          <a:p>
            <a:pPr marL="171450" indent="-171450">
              <a:buFontTx/>
              <a:buChar char="-"/>
            </a:pPr>
            <a:r>
              <a:rPr lang="en-US" baseline="0" dirty="0"/>
              <a:t>&lt;click&gt;</a:t>
            </a:r>
          </a:p>
          <a:p>
            <a:pPr marL="171450" indent="-171450">
              <a:buFontTx/>
              <a:buChar char="-"/>
            </a:pPr>
            <a:r>
              <a:rPr lang="en-US" baseline="0" dirty="0"/>
              <a:t>Our method eliminates it </a:t>
            </a:r>
          </a:p>
          <a:p>
            <a:pPr marL="171450" indent="-171450">
              <a:buFontTx/>
              <a:buChar char="-"/>
            </a:pPr>
            <a:r>
              <a:rPr lang="en-US" baseline="0" dirty="0"/>
              <a:t>&lt;click&gt;</a:t>
            </a:r>
          </a:p>
          <a:p>
            <a:pPr marL="171450" indent="-171450">
              <a:buFontTx/>
              <a:buChar char="-"/>
            </a:pPr>
            <a:r>
              <a:rPr lang="en-US" baseline="0" dirty="0"/>
              <a:t>and renders the complete image more than 4 times faster and without any artifacts.</a:t>
            </a:r>
          </a:p>
        </p:txBody>
      </p:sp>
      <p:sp>
        <p:nvSpPr>
          <p:cNvPr id="4" name="Zástupný symbol pro číslo snímku 3"/>
          <p:cNvSpPr>
            <a:spLocks noGrp="1"/>
          </p:cNvSpPr>
          <p:nvPr>
            <p:ph type="sldNum" sz="quarter" idx="10"/>
          </p:nvPr>
        </p:nvSpPr>
        <p:spPr/>
        <p:txBody>
          <a:bodyPr/>
          <a:lstStyle/>
          <a:p>
            <a:fld id="{0EAABFFC-1072-4DEE-AE28-0C9665BAD4C0}" type="slidenum">
              <a:rPr lang="cs-CZ" smtClean="0"/>
              <a:t>46</a:t>
            </a:fld>
            <a:endParaRPr lang="cs-CZ"/>
          </a:p>
        </p:txBody>
      </p:sp>
    </p:spTree>
    <p:extLst>
      <p:ext uri="{BB962C8B-B14F-4D97-AF65-F5344CB8AC3E}">
        <p14:creationId xmlns:p14="http://schemas.microsoft.com/office/powerpoint/2010/main" val="208039198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171450" indent="-171450">
              <a:buFontTx/>
              <a:buChar char="-"/>
            </a:pPr>
            <a:r>
              <a:rPr lang="en-US" dirty="0"/>
              <a:t>There is one more</a:t>
            </a:r>
            <a:r>
              <a:rPr lang="en-US" baseline="0" dirty="0"/>
              <a:t> interesting place in this scene.</a:t>
            </a:r>
          </a:p>
          <a:p>
            <a:pPr marL="171450" indent="-171450">
              <a:buFontTx/>
              <a:buChar char="-"/>
            </a:pPr>
            <a:r>
              <a:rPr lang="en-US" baseline="0" dirty="0"/>
              <a:t>&lt;click&gt;</a:t>
            </a:r>
          </a:p>
          <a:p>
            <a:pPr marL="171450" indent="-171450">
              <a:buFontTx/>
              <a:buChar char="-"/>
            </a:pPr>
            <a:r>
              <a:rPr lang="en-US" baseline="0" dirty="0"/>
              <a:t>It is this statue.</a:t>
            </a:r>
          </a:p>
          <a:p>
            <a:pPr marL="171450" indent="-171450">
              <a:buFontTx/>
              <a:buChar char="-"/>
            </a:pPr>
            <a:r>
              <a:rPr lang="en-US" baseline="0" dirty="0"/>
              <a:t>It is made of glossy metal and even though our method does not take the surface BRDF into account, it performs significantly better even there.</a:t>
            </a:r>
            <a:endParaRPr lang="cs-CZ" dirty="0"/>
          </a:p>
        </p:txBody>
      </p:sp>
      <p:sp>
        <p:nvSpPr>
          <p:cNvPr id="4" name="Zástupný symbol pro číslo snímku 3"/>
          <p:cNvSpPr>
            <a:spLocks noGrp="1"/>
          </p:cNvSpPr>
          <p:nvPr>
            <p:ph type="sldNum" sz="quarter" idx="10"/>
          </p:nvPr>
        </p:nvSpPr>
        <p:spPr/>
        <p:txBody>
          <a:bodyPr/>
          <a:lstStyle/>
          <a:p>
            <a:fld id="{0EAABFFC-1072-4DEE-AE28-0C9665BAD4C0}" type="slidenum">
              <a:rPr lang="cs-CZ" smtClean="0"/>
              <a:t>47</a:t>
            </a:fld>
            <a:endParaRPr lang="cs-CZ"/>
          </a:p>
        </p:txBody>
      </p:sp>
    </p:spTree>
    <p:extLst>
      <p:ext uri="{BB962C8B-B14F-4D97-AF65-F5344CB8AC3E}">
        <p14:creationId xmlns:p14="http://schemas.microsoft.com/office/powerpoint/2010/main" val="269190926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lvl="0" indent="-171450">
              <a:buFontTx/>
              <a:buChar char="-"/>
            </a:pPr>
            <a:r>
              <a:rPr lang="en-US" baseline="0" dirty="0"/>
              <a:t>Since we divide a scene into regions by a uniform grid of a fixed resolution, we need to test how this resolution affects the performance.</a:t>
            </a:r>
          </a:p>
        </p:txBody>
      </p:sp>
      <p:sp>
        <p:nvSpPr>
          <p:cNvPr id="4" name="Slide Number Placeholder 3"/>
          <p:cNvSpPr>
            <a:spLocks noGrp="1"/>
          </p:cNvSpPr>
          <p:nvPr>
            <p:ph type="sldNum" sz="quarter" idx="10"/>
          </p:nvPr>
        </p:nvSpPr>
        <p:spPr/>
        <p:txBody>
          <a:bodyPr/>
          <a:lstStyle/>
          <a:p>
            <a:fld id="{0EAABFFC-1072-4DEE-AE28-0C9665BAD4C0}" type="slidenum">
              <a:rPr lang="cs-CZ" smtClean="0"/>
              <a:t>48</a:t>
            </a:fld>
            <a:endParaRPr lang="cs-CZ"/>
          </a:p>
        </p:txBody>
      </p:sp>
    </p:spTree>
    <p:extLst>
      <p:ext uri="{BB962C8B-B14F-4D97-AF65-F5344CB8AC3E}">
        <p14:creationId xmlns:p14="http://schemas.microsoft.com/office/powerpoint/2010/main" val="380352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marR="0" lvl="1" indent="-171450" algn="l" defTabSz="914400" rtl="0" eaLnBrk="1" fontAlgn="auto" latinLnBrk="0" hangingPunct="1">
              <a:lnSpc>
                <a:spcPct val="100000"/>
              </a:lnSpc>
              <a:spcBef>
                <a:spcPts val="0"/>
              </a:spcBef>
              <a:spcAft>
                <a:spcPts val="0"/>
              </a:spcAft>
              <a:buClrTx/>
              <a:buSzTx/>
              <a:buFontTx/>
              <a:buChar char="-"/>
              <a:tabLst/>
              <a:defRPr/>
            </a:pPr>
            <a:r>
              <a:rPr lang="en-US" baseline="0" dirty="0"/>
              <a:t>For that we will use this large scene containing a lot of lights.</a:t>
            </a:r>
          </a:p>
        </p:txBody>
      </p:sp>
      <p:sp>
        <p:nvSpPr>
          <p:cNvPr id="4" name="Slide Number Placeholder 3"/>
          <p:cNvSpPr>
            <a:spLocks noGrp="1"/>
          </p:cNvSpPr>
          <p:nvPr>
            <p:ph type="sldNum" sz="quarter" idx="10"/>
          </p:nvPr>
        </p:nvSpPr>
        <p:spPr/>
        <p:txBody>
          <a:bodyPr/>
          <a:lstStyle/>
          <a:p>
            <a:fld id="{0EAABFFC-1072-4DEE-AE28-0C9665BAD4C0}" type="slidenum">
              <a:rPr lang="cs-CZ" smtClean="0"/>
              <a:t>49</a:t>
            </a:fld>
            <a:endParaRPr lang="cs-CZ"/>
          </a:p>
        </p:txBody>
      </p:sp>
    </p:spTree>
    <p:extLst>
      <p:ext uri="{BB962C8B-B14F-4D97-AF65-F5344CB8AC3E}">
        <p14:creationId xmlns:p14="http://schemas.microsoft.com/office/powerpoint/2010/main" val="20969975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marR="0" lvl="1" indent="-171450" algn="l" defTabSz="914400" rtl="0" eaLnBrk="1" fontAlgn="auto" latinLnBrk="0" hangingPunct="1">
              <a:lnSpc>
                <a:spcPct val="100000"/>
              </a:lnSpc>
              <a:spcBef>
                <a:spcPts val="0"/>
              </a:spcBef>
              <a:spcAft>
                <a:spcPts val="0"/>
              </a:spcAft>
              <a:buClrTx/>
              <a:buSzTx/>
              <a:buFontTx/>
              <a:buChar char="-"/>
              <a:tabLst/>
              <a:defRPr/>
            </a:pPr>
            <a:r>
              <a:rPr lang="en-US" baseline="0" dirty="0"/>
              <a:t>Possible solution are </a:t>
            </a:r>
            <a:r>
              <a:rPr lang="en-US" i="1" baseline="0" dirty="0"/>
              <a:t>adaptive methods </a:t>
            </a:r>
            <a:r>
              <a:rPr lang="en-US" i="0" baseline="0" dirty="0"/>
              <a:t>which try to improve sampling based on past samples</a:t>
            </a:r>
            <a:r>
              <a:rPr lang="en-US" baseline="0" dirty="0"/>
              <a:t>. But while they can decrease the amount of noise significantly, …</a:t>
            </a:r>
          </a:p>
        </p:txBody>
      </p:sp>
      <p:sp>
        <p:nvSpPr>
          <p:cNvPr id="4" name="Slide Number Placeholder 3"/>
          <p:cNvSpPr>
            <a:spLocks noGrp="1"/>
          </p:cNvSpPr>
          <p:nvPr>
            <p:ph type="sldNum" sz="quarter" idx="10"/>
          </p:nvPr>
        </p:nvSpPr>
        <p:spPr/>
        <p:txBody>
          <a:bodyPr/>
          <a:lstStyle/>
          <a:p>
            <a:fld id="{0EAABFFC-1072-4DEE-AE28-0C9665BAD4C0}" type="slidenum">
              <a:rPr lang="cs-CZ" smtClean="0"/>
              <a:t>5</a:t>
            </a:fld>
            <a:endParaRPr lang="cs-CZ"/>
          </a:p>
        </p:txBody>
      </p:sp>
    </p:spTree>
    <p:extLst>
      <p:ext uri="{BB962C8B-B14F-4D97-AF65-F5344CB8AC3E}">
        <p14:creationId xmlns:p14="http://schemas.microsoft.com/office/powerpoint/2010/main" val="253216102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marR="0" lvl="1" indent="-171450" algn="l" defTabSz="914400" rtl="0" eaLnBrk="1" fontAlgn="auto" latinLnBrk="0" hangingPunct="1">
              <a:lnSpc>
                <a:spcPct val="100000"/>
              </a:lnSpc>
              <a:spcBef>
                <a:spcPts val="0"/>
              </a:spcBef>
              <a:spcAft>
                <a:spcPts val="0"/>
              </a:spcAft>
              <a:buClrTx/>
              <a:buSzTx/>
              <a:buFontTx/>
              <a:buChar char="-"/>
              <a:tabLst/>
              <a:defRPr/>
            </a:pPr>
            <a:r>
              <a:rPr lang="en-US" baseline="0" dirty="0"/>
              <a:t>With our default choice of 64 regions per the shortest grid dimension</a:t>
            </a:r>
          </a:p>
          <a:p>
            <a:pPr marL="171450" marR="0" lvl="1" indent="-171450" algn="l" defTabSz="914400" rtl="0" eaLnBrk="1" fontAlgn="auto" latinLnBrk="0" hangingPunct="1">
              <a:lnSpc>
                <a:spcPct val="100000"/>
              </a:lnSpc>
              <a:spcBef>
                <a:spcPts val="0"/>
              </a:spcBef>
              <a:spcAft>
                <a:spcPts val="0"/>
              </a:spcAft>
              <a:buClrTx/>
              <a:buSzTx/>
              <a:buFontTx/>
              <a:buChar char="-"/>
              <a:tabLst/>
              <a:defRPr/>
            </a:pPr>
            <a:r>
              <a:rPr lang="en-US" baseline="0" dirty="0"/>
              <a:t>&lt;click&gt;</a:t>
            </a:r>
          </a:p>
          <a:p>
            <a:pPr marL="171450" marR="0" lvl="1" indent="-171450" algn="l" defTabSz="914400" rtl="0" eaLnBrk="1" fontAlgn="auto" latinLnBrk="0" hangingPunct="1">
              <a:lnSpc>
                <a:spcPct val="100000"/>
              </a:lnSpc>
              <a:spcBef>
                <a:spcPts val="0"/>
              </a:spcBef>
              <a:spcAft>
                <a:spcPts val="0"/>
              </a:spcAft>
              <a:buClrTx/>
              <a:buSzTx/>
              <a:buFontTx/>
              <a:buChar char="-"/>
              <a:tabLst/>
              <a:defRPr/>
            </a:pPr>
            <a:r>
              <a:rPr lang="en-US" baseline="0" dirty="0"/>
              <a:t>Our method performs more than 3 times faster than Wang.</a:t>
            </a:r>
          </a:p>
          <a:p>
            <a:pPr marL="171450" marR="0" lvl="1" indent="-171450" algn="l" defTabSz="914400" rtl="0" eaLnBrk="1" fontAlgn="auto" latinLnBrk="0" hangingPunct="1">
              <a:lnSpc>
                <a:spcPct val="100000"/>
              </a:lnSpc>
              <a:spcBef>
                <a:spcPts val="0"/>
              </a:spcBef>
              <a:spcAft>
                <a:spcPts val="0"/>
              </a:spcAft>
              <a:buClrTx/>
              <a:buSzTx/>
              <a:buFontTx/>
              <a:buChar char="-"/>
              <a:tabLst/>
              <a:defRPr/>
            </a:pPr>
            <a:r>
              <a:rPr lang="en-US" baseline="0" dirty="0"/>
              <a:t>So what about other resolution?</a:t>
            </a:r>
          </a:p>
          <a:p>
            <a:pPr marL="171450" marR="0" lvl="1" indent="-171450" algn="l" defTabSz="914400" rtl="0" eaLnBrk="1" fontAlgn="auto" latinLnBrk="0" hangingPunct="1">
              <a:lnSpc>
                <a:spcPct val="100000"/>
              </a:lnSpc>
              <a:spcBef>
                <a:spcPts val="0"/>
              </a:spcBef>
              <a:spcAft>
                <a:spcPts val="0"/>
              </a:spcAft>
              <a:buClrTx/>
              <a:buSzTx/>
              <a:buFontTx/>
              <a:buChar char="-"/>
              <a:tabLst/>
              <a:defRPr/>
            </a:pPr>
            <a:r>
              <a:rPr lang="en-US" baseline="0" dirty="0"/>
              <a:t>&lt;click&gt;</a:t>
            </a:r>
          </a:p>
          <a:p>
            <a:pPr marL="171450" marR="0" lvl="1" indent="-171450" algn="l" defTabSz="914400" rtl="0" eaLnBrk="1" fontAlgn="auto" latinLnBrk="0" hangingPunct="1">
              <a:lnSpc>
                <a:spcPct val="100000"/>
              </a:lnSpc>
              <a:spcBef>
                <a:spcPts val="0"/>
              </a:spcBef>
              <a:spcAft>
                <a:spcPts val="0"/>
              </a:spcAft>
              <a:buClrTx/>
              <a:buSzTx/>
              <a:buFontTx/>
              <a:buChar char="-"/>
              <a:tabLst/>
              <a:defRPr/>
            </a:pPr>
            <a:r>
              <a:rPr lang="en-US" baseline="0" dirty="0"/>
              <a:t>The regression modeling of the distance falloff makes our method rather insensitive to the actual grid resolution.</a:t>
            </a:r>
          </a:p>
          <a:p>
            <a:pPr marL="171450" marR="0" lvl="1" indent="-171450" algn="l" defTabSz="914400" rtl="0" eaLnBrk="1" fontAlgn="auto" latinLnBrk="0" hangingPunct="1">
              <a:lnSpc>
                <a:spcPct val="100000"/>
              </a:lnSpc>
              <a:spcBef>
                <a:spcPts val="0"/>
              </a:spcBef>
              <a:spcAft>
                <a:spcPts val="0"/>
              </a:spcAft>
              <a:buClrTx/>
              <a:buSzTx/>
              <a:buFontTx/>
              <a:buChar char="-"/>
              <a:tabLst/>
              <a:defRPr/>
            </a:pPr>
            <a:r>
              <a:rPr lang="en-US" baseline="0" dirty="0"/>
              <a:t>&lt;click&gt;</a:t>
            </a:r>
          </a:p>
          <a:p>
            <a:pPr marL="171450" marR="0" lvl="1" indent="-171450" algn="l" defTabSz="914400" rtl="0" eaLnBrk="1" fontAlgn="auto" latinLnBrk="0" hangingPunct="1">
              <a:lnSpc>
                <a:spcPct val="100000"/>
              </a:lnSpc>
              <a:spcBef>
                <a:spcPts val="0"/>
              </a:spcBef>
              <a:spcAft>
                <a:spcPts val="0"/>
              </a:spcAft>
              <a:buClrTx/>
              <a:buSzTx/>
              <a:buFontTx/>
              <a:buChar char="-"/>
              <a:tabLst/>
              <a:defRPr/>
            </a:pPr>
            <a:r>
              <a:rPr lang="en-US" baseline="0" dirty="0"/>
              <a:t>And so even much smaller as well as much higher resolutions all perform roughly the same.</a:t>
            </a:r>
          </a:p>
          <a:p>
            <a:pPr marL="171450" marR="0" lvl="1" indent="-171450" algn="l" defTabSz="914400" rtl="0" eaLnBrk="1" fontAlgn="auto" latinLnBrk="0" hangingPunct="1">
              <a:lnSpc>
                <a:spcPct val="100000"/>
              </a:lnSpc>
              <a:spcBef>
                <a:spcPts val="0"/>
              </a:spcBef>
              <a:spcAft>
                <a:spcPts val="0"/>
              </a:spcAft>
              <a:buClrTx/>
              <a:buSzTx/>
              <a:buFontTx/>
              <a:buChar char="-"/>
              <a:tabLst/>
              <a:defRPr/>
            </a:pPr>
            <a:r>
              <a:rPr lang="en-US" baseline="0" dirty="0"/>
              <a:t>&lt;click&gt;</a:t>
            </a:r>
          </a:p>
          <a:p>
            <a:pPr marL="171450" marR="0" lvl="1" indent="-171450" algn="l" defTabSz="914400" rtl="0" eaLnBrk="1" fontAlgn="auto" latinLnBrk="0" hangingPunct="1">
              <a:lnSpc>
                <a:spcPct val="100000"/>
              </a:lnSpc>
              <a:spcBef>
                <a:spcPts val="0"/>
              </a:spcBef>
              <a:spcAft>
                <a:spcPts val="0"/>
              </a:spcAft>
              <a:buClrTx/>
              <a:buSzTx/>
              <a:buFontTx/>
              <a:buChar char="-"/>
              <a:tabLst/>
              <a:defRPr/>
            </a:pPr>
            <a:r>
              <a:rPr lang="en-US" baseline="0" dirty="0"/>
              <a:t>Without the regression we would have to use much higher resolution otherwise we would see sudden noise transitions between regions.</a:t>
            </a:r>
          </a:p>
        </p:txBody>
      </p:sp>
      <p:sp>
        <p:nvSpPr>
          <p:cNvPr id="4" name="Slide Number Placeholder 3"/>
          <p:cNvSpPr>
            <a:spLocks noGrp="1"/>
          </p:cNvSpPr>
          <p:nvPr>
            <p:ph type="sldNum" sz="quarter" idx="10"/>
          </p:nvPr>
        </p:nvSpPr>
        <p:spPr/>
        <p:txBody>
          <a:bodyPr/>
          <a:lstStyle/>
          <a:p>
            <a:fld id="{0EAABFFC-1072-4DEE-AE28-0C9665BAD4C0}" type="slidenum">
              <a:rPr lang="cs-CZ" smtClean="0"/>
              <a:t>50</a:t>
            </a:fld>
            <a:endParaRPr lang="cs-CZ"/>
          </a:p>
        </p:txBody>
      </p:sp>
    </p:spTree>
    <p:extLst>
      <p:ext uri="{BB962C8B-B14F-4D97-AF65-F5344CB8AC3E}">
        <p14:creationId xmlns:p14="http://schemas.microsoft.com/office/powerpoint/2010/main" val="292496829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lvl="0" indent="-171450">
              <a:buFontTx/>
              <a:buChar char="-"/>
            </a:pPr>
            <a:r>
              <a:rPr lang="en-US" baseline="0" dirty="0"/>
              <a:t>Ok, so our method works well in all our static scenes.</a:t>
            </a:r>
          </a:p>
          <a:p>
            <a:pPr marL="171450" lvl="0" indent="-171450">
              <a:buFontTx/>
              <a:buChar char="-"/>
            </a:pPr>
            <a:r>
              <a:rPr lang="en-US" baseline="0" dirty="0" err="1"/>
              <a:t>Klik</a:t>
            </a:r>
            <a:endParaRPr lang="en-US" baseline="0" dirty="0"/>
          </a:p>
          <a:p>
            <a:pPr marL="171450" lvl="0" indent="-171450">
              <a:buFontTx/>
              <a:buChar char="-"/>
            </a:pPr>
            <a:r>
              <a:rPr lang="en-US" baseline="0" dirty="0"/>
              <a:t>Now to our final test. It will verify temporal coherence in animations.</a:t>
            </a:r>
          </a:p>
          <a:p>
            <a:pPr marL="171450" lvl="0" indent="-171450">
              <a:buFontTx/>
              <a:buChar char="-"/>
            </a:pPr>
            <a:endParaRPr lang="en-US" baseline="0" dirty="0"/>
          </a:p>
        </p:txBody>
      </p:sp>
      <p:sp>
        <p:nvSpPr>
          <p:cNvPr id="4" name="Slide Number Placeholder 3"/>
          <p:cNvSpPr>
            <a:spLocks noGrp="1"/>
          </p:cNvSpPr>
          <p:nvPr>
            <p:ph type="sldNum" sz="quarter" idx="10"/>
          </p:nvPr>
        </p:nvSpPr>
        <p:spPr/>
        <p:txBody>
          <a:bodyPr/>
          <a:lstStyle/>
          <a:p>
            <a:fld id="{0EAABFFC-1072-4DEE-AE28-0C9665BAD4C0}" type="slidenum">
              <a:rPr lang="cs-CZ" smtClean="0"/>
              <a:t>51</a:t>
            </a:fld>
            <a:endParaRPr lang="cs-CZ"/>
          </a:p>
        </p:txBody>
      </p:sp>
    </p:spTree>
    <p:extLst>
      <p:ext uri="{BB962C8B-B14F-4D97-AF65-F5344CB8AC3E}">
        <p14:creationId xmlns:p14="http://schemas.microsoft.com/office/powerpoint/2010/main" val="373565373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171450" indent="-171450">
              <a:buFontTx/>
              <a:buChar char="-"/>
            </a:pPr>
            <a:r>
              <a:rPr lang="en-US" dirty="0"/>
              <a:t>We</a:t>
            </a:r>
            <a:r>
              <a:rPr lang="en-US" baseline="0" dirty="0"/>
              <a:t> now show a short animation of this scene.</a:t>
            </a:r>
          </a:p>
          <a:p>
            <a:pPr marL="171450" indent="-171450">
              <a:buFontTx/>
              <a:buChar char="-"/>
            </a:pPr>
            <a:r>
              <a:rPr lang="en-US" baseline="0" dirty="0"/>
              <a:t>The only thing that will change is the position of the sun.</a:t>
            </a:r>
          </a:p>
          <a:p>
            <a:pPr marL="171450" indent="-171450">
              <a:buFontTx/>
              <a:buChar char="-"/>
            </a:pPr>
            <a:r>
              <a:rPr lang="en-US" baseline="0" dirty="0"/>
              <a:t>It starts behind the scene and will go towards the camera.</a:t>
            </a:r>
          </a:p>
          <a:p>
            <a:pPr marL="171450" indent="-171450">
              <a:buFontTx/>
              <a:buChar char="-"/>
            </a:pPr>
            <a:r>
              <a:rPr lang="en-US" baseline="0" dirty="0"/>
              <a:t>Notice that right now Wang works well on the back wall because the sun is behind it, so it is culled and no samples are wasted.</a:t>
            </a:r>
          </a:p>
          <a:p>
            <a:pPr marL="171450" indent="-171450">
              <a:buFontTx/>
              <a:buChar char="-"/>
            </a:pPr>
            <a:r>
              <a:rPr lang="en-US" dirty="0"/>
              <a:t>&lt;</a:t>
            </a:r>
            <a:r>
              <a:rPr lang="en-US" dirty="0" err="1"/>
              <a:t>fwd</a:t>
            </a:r>
            <a:r>
              <a:rPr lang="en-US" dirty="0"/>
              <a:t> animation&gt;</a:t>
            </a:r>
          </a:p>
          <a:p>
            <a:pPr marL="171450" indent="-171450">
              <a:buFontTx/>
              <a:buChar char="-"/>
            </a:pPr>
            <a:r>
              <a:rPr lang="en-US" dirty="0"/>
              <a:t>The</a:t>
            </a:r>
            <a:r>
              <a:rPr lang="en-US" baseline="0" dirty="0"/>
              <a:t> sun is moving towards us</a:t>
            </a:r>
          </a:p>
          <a:p>
            <a:pPr marL="171450" indent="-171450">
              <a:buFontTx/>
              <a:buChar char="-"/>
            </a:pPr>
            <a:r>
              <a:rPr lang="en-US" baseline="0" dirty="0"/>
              <a:t>&lt;stop animation&gt;</a:t>
            </a:r>
            <a:endParaRPr lang="en-US" dirty="0"/>
          </a:p>
          <a:p>
            <a:pPr marL="171450" indent="-171450">
              <a:buFontTx/>
              <a:buChar char="-"/>
            </a:pPr>
            <a:r>
              <a:rPr lang="en-US" dirty="0"/>
              <a:t>And now the sun already starts to contribute to the back wall and so performance of Wang will decrease.</a:t>
            </a:r>
          </a:p>
          <a:p>
            <a:pPr marL="171450" indent="-171450">
              <a:buFontTx/>
              <a:buChar char="-"/>
            </a:pPr>
            <a:r>
              <a:rPr lang="en-US" dirty="0"/>
              <a:t>On the other hand, our method works </a:t>
            </a:r>
            <a:r>
              <a:rPr lang="en-US" baseline="0" dirty="0"/>
              <a:t>well </a:t>
            </a:r>
            <a:r>
              <a:rPr lang="en-US" dirty="0"/>
              <a:t>all the time </a:t>
            </a:r>
            <a:r>
              <a:rPr lang="en-US" baseline="0" dirty="0"/>
              <a:t>without any artifacts or blinking.</a:t>
            </a:r>
          </a:p>
          <a:p>
            <a:pPr marL="171450" indent="-171450">
              <a:buFontTx/>
              <a:buChar char="-"/>
            </a:pPr>
            <a:r>
              <a:rPr lang="en-US" baseline="0" dirty="0"/>
              <a:t>&lt;play the rest&gt;</a:t>
            </a:r>
            <a:endParaRPr lang="cs-CZ" dirty="0"/>
          </a:p>
        </p:txBody>
      </p:sp>
      <p:sp>
        <p:nvSpPr>
          <p:cNvPr id="4" name="Zástupný symbol pro číslo snímku 3"/>
          <p:cNvSpPr>
            <a:spLocks noGrp="1"/>
          </p:cNvSpPr>
          <p:nvPr>
            <p:ph type="sldNum" sz="quarter" idx="10"/>
          </p:nvPr>
        </p:nvSpPr>
        <p:spPr/>
        <p:txBody>
          <a:bodyPr/>
          <a:lstStyle/>
          <a:p>
            <a:fld id="{0EAABFFC-1072-4DEE-AE28-0C9665BAD4C0}" type="slidenum">
              <a:rPr lang="cs-CZ" smtClean="0"/>
              <a:t>52</a:t>
            </a:fld>
            <a:endParaRPr lang="cs-CZ"/>
          </a:p>
        </p:txBody>
      </p:sp>
    </p:spTree>
    <p:extLst>
      <p:ext uri="{BB962C8B-B14F-4D97-AF65-F5344CB8AC3E}">
        <p14:creationId xmlns:p14="http://schemas.microsoft.com/office/powerpoint/2010/main" val="83049927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While our method performs</a:t>
            </a:r>
            <a:r>
              <a:rPr lang="en-GB" baseline="0" dirty="0"/>
              <a:t> well not only in our test scenes but also in a production renderer as there are several aspects w</a:t>
            </a:r>
            <a:r>
              <a:rPr lang="en-GB" dirty="0"/>
              <a:t>e</a:t>
            </a:r>
            <a:r>
              <a:rPr lang="en-GB" baseline="0" dirty="0"/>
              <a:t> didn't address which could be the possible topics for a future work.</a:t>
            </a:r>
          </a:p>
          <a:p>
            <a:pPr marL="171450" indent="-171450">
              <a:buFont typeface="Arial" panose="020B0604020202020204" pitchFamily="34" charset="0"/>
              <a:buChar char="•"/>
            </a:pPr>
            <a:r>
              <a:rPr lang="en-GB" baseline="0" dirty="0"/>
              <a:t>We could </a:t>
            </a:r>
            <a:r>
              <a:rPr lang="en-GB" baseline="0" dirty="0" err="1"/>
              <a:t>inc</a:t>
            </a:r>
            <a:r>
              <a:rPr lang="en-US" baseline="0" dirty="0" err="1"/>
              <a:t>orporate</a:t>
            </a:r>
            <a:r>
              <a:rPr lang="en-US" baseline="0" dirty="0"/>
              <a:t> the BRDF in learning, use adaptive scene subdivision instead of our grid and more rigorously derive values for our </a:t>
            </a:r>
            <a:r>
              <a:rPr lang="en-US" baseline="0" dirty="0" err="1"/>
              <a:t>hyperparameters</a:t>
            </a:r>
            <a:r>
              <a:rPr lang="en-US" baseline="0" dirty="0"/>
              <a:t>.</a:t>
            </a:r>
          </a:p>
          <a:p>
            <a:pPr marL="171450" indent="-171450">
              <a:buFont typeface="Arial" panose="020B0604020202020204" pitchFamily="34" charset="0"/>
              <a:buChar char="•"/>
            </a:pPr>
            <a:r>
              <a:rPr lang="en-GB" sz="1200" b="0" i="0" u="none" strike="noStrike" kern="1200" baseline="0" dirty="0">
                <a:solidFill>
                  <a:schemeClr val="tx1"/>
                </a:solidFill>
                <a:latin typeface="+mn-lt"/>
                <a:ea typeface="+mn-ea"/>
                <a:cs typeface="+mn-cs"/>
              </a:rPr>
              <a:t>Finally, our method improves mainly the direct illumination not the indirect component. Combination with path guiding which has exactly the complementary focus could be interesting. </a:t>
            </a:r>
            <a:endParaRPr lang="cs-CZ" dirty="0"/>
          </a:p>
        </p:txBody>
      </p:sp>
      <p:sp>
        <p:nvSpPr>
          <p:cNvPr id="4" name="Slide Number Placeholder 3"/>
          <p:cNvSpPr>
            <a:spLocks noGrp="1"/>
          </p:cNvSpPr>
          <p:nvPr>
            <p:ph type="sldNum" sz="quarter" idx="10"/>
          </p:nvPr>
        </p:nvSpPr>
        <p:spPr/>
        <p:txBody>
          <a:bodyPr/>
          <a:lstStyle/>
          <a:p>
            <a:fld id="{0EAABFFC-1072-4DEE-AE28-0C9665BAD4C0}" type="slidenum">
              <a:rPr lang="cs-CZ" smtClean="0"/>
              <a:t>54</a:t>
            </a:fld>
            <a:endParaRPr lang="cs-CZ"/>
          </a:p>
        </p:txBody>
      </p:sp>
    </p:spTree>
    <p:extLst>
      <p:ext uri="{BB962C8B-B14F-4D97-AF65-F5344CB8AC3E}">
        <p14:creationId xmlns:p14="http://schemas.microsoft.com/office/powerpoint/2010/main" val="302886180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The main contribution of our work is creating a </a:t>
            </a:r>
            <a:r>
              <a:rPr lang="en-US" sz="1200" b="0" i="0" u="none" strike="noStrike" kern="1200" baseline="0" dirty="0" err="1">
                <a:solidFill>
                  <a:schemeClr val="tx1"/>
                </a:solidFill>
                <a:latin typeface="+mn-lt"/>
                <a:ea typeface="+mn-ea"/>
                <a:cs typeface="+mn-cs"/>
              </a:rPr>
              <a:t>Baysian</a:t>
            </a:r>
            <a:r>
              <a:rPr lang="en-US" sz="1200" b="0" i="0" u="none" strike="noStrike" kern="1200" baseline="0" dirty="0">
                <a:solidFill>
                  <a:schemeClr val="tx1"/>
                </a:solidFill>
                <a:latin typeface="+mn-lt"/>
                <a:ea typeface="+mn-ea"/>
                <a:cs typeface="+mn-cs"/>
              </a:rPr>
              <a:t> framework for adaptive Monte Carlo quadrature. </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It enables exploiting the big potential of the adaptive approach while avoiding the biggest weakness of previous attempts – the lack of robustness.</a:t>
            </a:r>
          </a:p>
          <a:p>
            <a:pPr marL="171450" indent="-171450">
              <a:buFont typeface="Arial" panose="020B0604020202020204" pitchFamily="34" charset="0"/>
              <a:buChar char="•"/>
            </a:pPr>
            <a:endParaRPr lang="en-US" sz="1200" b="0" i="0" u="none" strike="noStrike" kern="1200" baseline="0" dirty="0">
              <a:solidFill>
                <a:schemeClr val="tx1"/>
              </a:solidFill>
              <a:latin typeface="+mn-lt"/>
              <a:ea typeface="+mn-ea"/>
              <a:cs typeface="+mn-cs"/>
            </a:endParaRP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We applied this framework on the problem of direct illumination sampling.</a:t>
            </a:r>
          </a:p>
          <a:p>
            <a:pPr marL="171450" indent="-171450">
              <a:buFont typeface="Arial" panose="020B0604020202020204" pitchFamily="34" charset="0"/>
              <a:buChar char="•"/>
            </a:pPr>
            <a:endParaRPr lang="en-US" sz="1200" b="0" i="0" u="none" strike="noStrike" kern="1200" baseline="0" dirty="0">
              <a:solidFill>
                <a:schemeClr val="tx1"/>
              </a:solidFill>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baseline="0" dirty="0">
                <a:solidFill>
                  <a:schemeClr val="tx1"/>
                </a:solidFill>
                <a:latin typeface="+mn-lt"/>
                <a:ea typeface="+mn-ea"/>
                <a:cs typeface="+mn-cs"/>
              </a:rPr>
              <a:t>In the process we derived the optimal sampling of clusters and developed an unbiased adaptive direct illumination algorithm with online learning of light sampling distributions. It is easily </a:t>
            </a:r>
            <a:r>
              <a:rPr lang="en-US" sz="1200" b="0" i="0" u="none" strike="noStrike" kern="1200" baseline="0" dirty="0" err="1">
                <a:solidFill>
                  <a:schemeClr val="tx1"/>
                </a:solidFill>
                <a:latin typeface="+mn-lt"/>
                <a:ea typeface="+mn-ea"/>
                <a:cs typeface="+mn-cs"/>
              </a:rPr>
              <a:t>integrable</a:t>
            </a:r>
            <a:r>
              <a:rPr lang="en-US" sz="1200" b="0" i="0" u="none" strike="noStrike" kern="1200" baseline="0" dirty="0">
                <a:solidFill>
                  <a:schemeClr val="tx1"/>
                </a:solidFill>
                <a:latin typeface="+mn-lt"/>
                <a:ea typeface="+mn-ea"/>
                <a:cs typeface="+mn-cs"/>
              </a:rPr>
              <a:t> into a path tracer and suitable for interactive rendering.</a:t>
            </a:r>
          </a:p>
          <a:p>
            <a:pPr marL="171450" indent="-171450">
              <a:buFont typeface="Arial" panose="020B0604020202020204" pitchFamily="34" charset="0"/>
              <a:buChar char="•"/>
            </a:pPr>
            <a:endParaRPr lang="en-US" sz="1200" b="0" i="0" u="none" strike="noStrike" kern="1200" baseline="0" dirty="0">
              <a:solidFill>
                <a:schemeClr val="tx1"/>
              </a:solidFill>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baseline="0" dirty="0"/>
              <a:t>Our new framework is not limited to the direct illumination though and we are certain that other applications of adaptive sampling will benefit from it as well and </a:t>
            </a:r>
            <a:r>
              <a:rPr lang="en-US" sz="1200" b="0" i="0" u="none" strike="noStrike" kern="1200" baseline="0" dirty="0">
                <a:solidFill>
                  <a:schemeClr val="tx1"/>
                </a:solidFill>
                <a:latin typeface="+mn-lt"/>
                <a:ea typeface="+mn-ea"/>
                <a:cs typeface="+mn-cs"/>
              </a:rPr>
              <a:t>it opens the path for many other tools of statistical machine learning (such as full Bayes or variational Bayes).</a:t>
            </a:r>
            <a:endParaRPr lang="cs-CZ" dirty="0"/>
          </a:p>
        </p:txBody>
      </p:sp>
      <p:sp>
        <p:nvSpPr>
          <p:cNvPr id="4" name="Slide Number Placeholder 3"/>
          <p:cNvSpPr>
            <a:spLocks noGrp="1"/>
          </p:cNvSpPr>
          <p:nvPr>
            <p:ph type="sldNum" sz="quarter" idx="10"/>
          </p:nvPr>
        </p:nvSpPr>
        <p:spPr/>
        <p:txBody>
          <a:bodyPr/>
          <a:lstStyle/>
          <a:p>
            <a:fld id="{0EAABFFC-1072-4DEE-AE28-0C9665BAD4C0}" type="slidenum">
              <a:rPr lang="cs-CZ" smtClean="0"/>
              <a:t>55</a:t>
            </a:fld>
            <a:endParaRPr lang="cs-CZ"/>
          </a:p>
        </p:txBody>
      </p:sp>
    </p:spTree>
    <p:extLst>
      <p:ext uri="{BB962C8B-B14F-4D97-AF65-F5344CB8AC3E}">
        <p14:creationId xmlns:p14="http://schemas.microsoft.com/office/powerpoint/2010/main" val="163515244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sz="1200" b="0" i="0" u="none" strike="noStrike" kern="1200" baseline="0" dirty="0">
                <a:solidFill>
                  <a:schemeClr val="tx1"/>
                </a:solidFill>
                <a:latin typeface="+mn-lt"/>
                <a:ea typeface="+mn-ea"/>
                <a:cs typeface="+mn-cs"/>
              </a:rPr>
              <a:t>Finally, We would like to thank </a:t>
            </a:r>
            <a:r>
              <a:rPr lang="en-US" sz="1200" b="0" i="0" u="none" strike="noStrike" kern="1200" baseline="0" dirty="0" err="1">
                <a:solidFill>
                  <a:schemeClr val="tx1"/>
                </a:solidFill>
                <a:latin typeface="+mn-lt"/>
                <a:ea typeface="+mn-ea"/>
                <a:cs typeface="+mn-cs"/>
              </a:rPr>
              <a:t>Ludvík</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Koutný</a:t>
            </a:r>
            <a:r>
              <a:rPr lang="en-US" sz="1200" b="0" i="0" u="none" strike="noStrike" kern="1200" baseline="0" dirty="0">
                <a:solidFill>
                  <a:schemeClr val="tx1"/>
                </a:solidFill>
                <a:latin typeface="+mn-lt"/>
                <a:ea typeface="+mn-ea"/>
                <a:cs typeface="+mn-cs"/>
              </a:rPr>
              <a:t> for modeling the test scenes and Charles University and Czech Science Foundation for supporting our work.</a:t>
            </a:r>
          </a:p>
        </p:txBody>
      </p:sp>
      <p:sp>
        <p:nvSpPr>
          <p:cNvPr id="4" name="Slide Number Placeholder 3"/>
          <p:cNvSpPr>
            <a:spLocks noGrp="1"/>
          </p:cNvSpPr>
          <p:nvPr>
            <p:ph type="sldNum" sz="quarter" idx="10"/>
          </p:nvPr>
        </p:nvSpPr>
        <p:spPr/>
        <p:txBody>
          <a:bodyPr/>
          <a:lstStyle/>
          <a:p>
            <a:fld id="{0EAABFFC-1072-4DEE-AE28-0C9665BAD4C0}" type="slidenum">
              <a:rPr lang="cs-CZ" smtClean="0"/>
              <a:t>56</a:t>
            </a:fld>
            <a:endParaRPr lang="cs-CZ"/>
          </a:p>
        </p:txBody>
      </p:sp>
    </p:spTree>
    <p:extLst>
      <p:ext uri="{BB962C8B-B14F-4D97-AF65-F5344CB8AC3E}">
        <p14:creationId xmlns:p14="http://schemas.microsoft.com/office/powerpoint/2010/main" val="344191093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And that’s all. Thank</a:t>
            </a:r>
            <a:r>
              <a:rPr lang="en-US" baseline="0" dirty="0"/>
              <a:t> you for your attention.</a:t>
            </a:r>
            <a:endParaRPr lang="cs-CZ" dirty="0"/>
          </a:p>
        </p:txBody>
      </p:sp>
      <p:sp>
        <p:nvSpPr>
          <p:cNvPr id="4" name="Slide Number Placeholder 3"/>
          <p:cNvSpPr>
            <a:spLocks noGrp="1"/>
          </p:cNvSpPr>
          <p:nvPr>
            <p:ph type="sldNum" sz="quarter" idx="10"/>
          </p:nvPr>
        </p:nvSpPr>
        <p:spPr/>
        <p:txBody>
          <a:bodyPr/>
          <a:lstStyle/>
          <a:p>
            <a:fld id="{0EAABFFC-1072-4DEE-AE28-0C9665BAD4C0}" type="slidenum">
              <a:rPr lang="cs-CZ" smtClean="0"/>
              <a:t>57</a:t>
            </a:fld>
            <a:endParaRPr lang="cs-CZ"/>
          </a:p>
        </p:txBody>
      </p:sp>
    </p:spTree>
    <p:extLst>
      <p:ext uri="{BB962C8B-B14F-4D97-AF65-F5344CB8AC3E}">
        <p14:creationId xmlns:p14="http://schemas.microsoft.com/office/powerpoint/2010/main" val="17464191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marR="0" lvl="1" indent="-171450" algn="l" defTabSz="914400" rtl="0" eaLnBrk="1" fontAlgn="auto" latinLnBrk="0" hangingPunct="1">
              <a:lnSpc>
                <a:spcPct val="100000"/>
              </a:lnSpc>
              <a:spcBef>
                <a:spcPts val="0"/>
              </a:spcBef>
              <a:spcAft>
                <a:spcPts val="0"/>
              </a:spcAft>
              <a:buClrTx/>
              <a:buSzTx/>
              <a:buFontTx/>
              <a:buChar char="-"/>
              <a:tabLst/>
              <a:defRPr/>
            </a:pPr>
            <a:r>
              <a:rPr lang="en-US" baseline="0" dirty="0"/>
              <a:t>they can also introduce artifacts or spiky noise because they are based on adhoc solutions and they tend to overfit.</a:t>
            </a:r>
          </a:p>
          <a:p>
            <a:pPr marL="171450" marR="0" lvl="1" indent="-171450" algn="l" defTabSz="914400" rtl="0" eaLnBrk="1" fontAlgn="auto" latinLnBrk="0" hangingPunct="1">
              <a:lnSpc>
                <a:spcPct val="100000"/>
              </a:lnSpc>
              <a:spcBef>
                <a:spcPts val="0"/>
              </a:spcBef>
              <a:spcAft>
                <a:spcPts val="0"/>
              </a:spcAft>
              <a:buClrTx/>
              <a:buSzTx/>
              <a:buFontTx/>
              <a:buChar char="-"/>
              <a:tabLst/>
              <a:defRPr/>
            </a:pPr>
            <a:endParaRPr lang="en-US" baseline="0" dirty="0"/>
          </a:p>
          <a:p>
            <a:pPr marL="171450" marR="0" lvl="1" indent="-171450" algn="l" defTabSz="914400" rtl="0" eaLnBrk="1" fontAlgn="auto" latinLnBrk="0" hangingPunct="1">
              <a:lnSpc>
                <a:spcPct val="100000"/>
              </a:lnSpc>
              <a:spcBef>
                <a:spcPts val="0"/>
              </a:spcBef>
              <a:spcAft>
                <a:spcPts val="0"/>
              </a:spcAft>
              <a:buClrTx/>
              <a:buSzTx/>
              <a:buFontTx/>
              <a:buChar char="-"/>
              <a:tabLst/>
              <a:defRPr/>
            </a:pPr>
            <a:r>
              <a:rPr lang="en-US" baseline="0" dirty="0"/>
              <a:t>This lack of </a:t>
            </a:r>
            <a:r>
              <a:rPr lang="en-US" i="1" baseline="0" dirty="0"/>
              <a:t>robustness</a:t>
            </a:r>
            <a:r>
              <a:rPr lang="en-US" baseline="0" dirty="0"/>
              <a:t> is a consequence of adhoc solutions to crucial questions in adaptive sampling: when is it safe to use the samples and how they should be combined with any previous knowledge</a:t>
            </a:r>
            <a:r>
              <a:rPr lang="cs-CZ" baseline="0" dirty="0"/>
              <a:t>?</a:t>
            </a:r>
            <a:endParaRPr lang="en-US" baseline="0" dirty="0"/>
          </a:p>
        </p:txBody>
      </p:sp>
      <p:sp>
        <p:nvSpPr>
          <p:cNvPr id="4" name="Slide Number Placeholder 3"/>
          <p:cNvSpPr>
            <a:spLocks noGrp="1"/>
          </p:cNvSpPr>
          <p:nvPr>
            <p:ph type="sldNum" sz="quarter" idx="10"/>
          </p:nvPr>
        </p:nvSpPr>
        <p:spPr/>
        <p:txBody>
          <a:bodyPr/>
          <a:lstStyle/>
          <a:p>
            <a:fld id="{0EAABFFC-1072-4DEE-AE28-0C9665BAD4C0}" type="slidenum">
              <a:rPr lang="cs-CZ" smtClean="0"/>
              <a:t>6</a:t>
            </a:fld>
            <a:endParaRPr lang="cs-CZ"/>
          </a:p>
        </p:txBody>
      </p:sp>
    </p:spTree>
    <p:extLst>
      <p:ext uri="{BB962C8B-B14F-4D97-AF65-F5344CB8AC3E}">
        <p14:creationId xmlns:p14="http://schemas.microsoft.com/office/powerpoint/2010/main" val="22461644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marR="0" lvl="1" indent="-171450" algn="l" defTabSz="914400" rtl="0" eaLnBrk="1" fontAlgn="auto" latinLnBrk="0" hangingPunct="1">
              <a:lnSpc>
                <a:spcPct val="100000"/>
              </a:lnSpc>
              <a:spcBef>
                <a:spcPts val="0"/>
              </a:spcBef>
              <a:spcAft>
                <a:spcPts val="0"/>
              </a:spcAft>
              <a:buClrTx/>
              <a:buSzTx/>
              <a:buFontTx/>
              <a:buChar char="-"/>
              <a:tabLst/>
              <a:defRPr/>
            </a:pPr>
            <a:r>
              <a:rPr lang="en-US" b="0" baseline="0" dirty="0"/>
              <a:t>Therefore we propose a </a:t>
            </a:r>
            <a:r>
              <a:rPr lang="en-US" b="0" i="1" baseline="0" dirty="0"/>
              <a:t>first</a:t>
            </a:r>
            <a:r>
              <a:rPr lang="en-US" b="1" baseline="0" dirty="0"/>
              <a:t> </a:t>
            </a:r>
            <a:r>
              <a:rPr lang="en-US" b="0" baseline="0" dirty="0"/>
              <a:t>solid theoretical framework for robust adaptive sampling in rendering.</a:t>
            </a:r>
            <a:endParaRPr lang="en-US" baseline="0" dirty="0"/>
          </a:p>
        </p:txBody>
      </p:sp>
      <p:sp>
        <p:nvSpPr>
          <p:cNvPr id="4" name="Slide Number Placeholder 3"/>
          <p:cNvSpPr>
            <a:spLocks noGrp="1"/>
          </p:cNvSpPr>
          <p:nvPr>
            <p:ph type="sldNum" sz="quarter" idx="10"/>
          </p:nvPr>
        </p:nvSpPr>
        <p:spPr/>
        <p:txBody>
          <a:bodyPr/>
          <a:lstStyle/>
          <a:p>
            <a:fld id="{0EAABFFC-1072-4DEE-AE28-0C9665BAD4C0}" type="slidenum">
              <a:rPr lang="cs-CZ" smtClean="0"/>
              <a:t>7</a:t>
            </a:fld>
            <a:endParaRPr lang="cs-CZ"/>
          </a:p>
        </p:txBody>
      </p:sp>
    </p:spTree>
    <p:extLst>
      <p:ext uri="{BB962C8B-B14F-4D97-AF65-F5344CB8AC3E}">
        <p14:creationId xmlns:p14="http://schemas.microsoft.com/office/powerpoint/2010/main" val="6871657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marR="0" lvl="1" indent="-171450" algn="l" defTabSz="914400" rtl="0" eaLnBrk="1" fontAlgn="auto" latinLnBrk="0" hangingPunct="1">
              <a:lnSpc>
                <a:spcPct val="100000"/>
              </a:lnSpc>
              <a:spcBef>
                <a:spcPts val="0"/>
              </a:spcBef>
              <a:spcAft>
                <a:spcPts val="0"/>
              </a:spcAft>
              <a:buClrTx/>
              <a:buSzTx/>
              <a:buFontTx/>
              <a:buChar char="-"/>
              <a:tabLst/>
              <a:defRPr/>
            </a:pPr>
            <a:r>
              <a:rPr lang="en-US" b="0" baseline="0" dirty="0"/>
              <a:t>In this scene, our solution is more than 500 times faster than the non-adaptive solution…</a:t>
            </a:r>
          </a:p>
          <a:p>
            <a:pPr marL="171450" marR="0" lvl="1" indent="-171450" algn="l" defTabSz="914400" rtl="0" eaLnBrk="1" fontAlgn="auto" latinLnBrk="0" hangingPunct="1">
              <a:lnSpc>
                <a:spcPct val="100000"/>
              </a:lnSpc>
              <a:spcBef>
                <a:spcPts val="0"/>
              </a:spcBef>
              <a:spcAft>
                <a:spcPts val="0"/>
              </a:spcAft>
              <a:buClrTx/>
              <a:buSzTx/>
              <a:buFontTx/>
              <a:buChar char="-"/>
              <a:tabLst/>
              <a:defRPr/>
            </a:pPr>
            <a:endParaRPr lang="en-US" baseline="0" dirty="0"/>
          </a:p>
        </p:txBody>
      </p:sp>
      <p:sp>
        <p:nvSpPr>
          <p:cNvPr id="4" name="Slide Number Placeholder 3"/>
          <p:cNvSpPr>
            <a:spLocks noGrp="1"/>
          </p:cNvSpPr>
          <p:nvPr>
            <p:ph type="sldNum" sz="quarter" idx="10"/>
          </p:nvPr>
        </p:nvSpPr>
        <p:spPr/>
        <p:txBody>
          <a:bodyPr/>
          <a:lstStyle/>
          <a:p>
            <a:fld id="{0EAABFFC-1072-4DEE-AE28-0C9665BAD4C0}" type="slidenum">
              <a:rPr lang="cs-CZ" smtClean="0"/>
              <a:t>8</a:t>
            </a:fld>
            <a:endParaRPr lang="cs-CZ"/>
          </a:p>
        </p:txBody>
      </p:sp>
    </p:spTree>
    <p:extLst>
      <p:ext uri="{BB962C8B-B14F-4D97-AF65-F5344CB8AC3E}">
        <p14:creationId xmlns:p14="http://schemas.microsoft.com/office/powerpoint/2010/main" val="37948787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marR="0" lvl="1" indent="-171450" algn="l" defTabSz="914400" rtl="0" eaLnBrk="1" fontAlgn="auto" latinLnBrk="0" hangingPunct="1">
              <a:lnSpc>
                <a:spcPct val="100000"/>
              </a:lnSpc>
              <a:spcBef>
                <a:spcPts val="0"/>
              </a:spcBef>
              <a:spcAft>
                <a:spcPts val="0"/>
              </a:spcAft>
              <a:buClrTx/>
              <a:buSzTx/>
              <a:buFontTx/>
              <a:buChar char="-"/>
              <a:tabLst/>
              <a:defRPr/>
            </a:pPr>
            <a:r>
              <a:rPr lang="en-US" b="0" baseline="0" dirty="0"/>
              <a:t>and we can achieve much better robustness.</a:t>
            </a:r>
          </a:p>
          <a:p>
            <a:pPr marL="171450" marR="0" lvl="1" indent="-171450" algn="l" defTabSz="914400" rtl="0" eaLnBrk="1" fontAlgn="auto" latinLnBrk="0" hangingPunct="1">
              <a:lnSpc>
                <a:spcPct val="100000"/>
              </a:lnSpc>
              <a:spcBef>
                <a:spcPts val="0"/>
              </a:spcBef>
              <a:spcAft>
                <a:spcPts val="0"/>
              </a:spcAft>
              <a:buClrTx/>
              <a:buSzTx/>
              <a:buFontTx/>
              <a:buChar char="-"/>
              <a:tabLst/>
              <a:defRPr/>
            </a:pPr>
            <a:endParaRPr lang="en-US" b="0" baseline="0" dirty="0"/>
          </a:p>
          <a:p>
            <a:pPr marL="171450" marR="0" lvl="1" indent="-171450" algn="l" defTabSz="914400" rtl="0" eaLnBrk="1" fontAlgn="auto" latinLnBrk="0" hangingPunct="1">
              <a:lnSpc>
                <a:spcPct val="100000"/>
              </a:lnSpc>
              <a:spcBef>
                <a:spcPts val="0"/>
              </a:spcBef>
              <a:spcAft>
                <a:spcPts val="0"/>
              </a:spcAft>
              <a:buClrTx/>
              <a:buSzTx/>
              <a:buFontTx/>
              <a:buChar char="-"/>
              <a:tabLst/>
              <a:defRPr/>
            </a:pPr>
            <a:r>
              <a:rPr lang="en-US" b="0" baseline="0" dirty="0"/>
              <a:t>The new framework is not limited to the direct illumination. We are certain that other applications of adaptive sampling will benefit from it as well.</a:t>
            </a:r>
          </a:p>
        </p:txBody>
      </p:sp>
      <p:sp>
        <p:nvSpPr>
          <p:cNvPr id="4" name="Slide Number Placeholder 3"/>
          <p:cNvSpPr>
            <a:spLocks noGrp="1"/>
          </p:cNvSpPr>
          <p:nvPr>
            <p:ph type="sldNum" sz="quarter" idx="10"/>
          </p:nvPr>
        </p:nvSpPr>
        <p:spPr/>
        <p:txBody>
          <a:bodyPr/>
          <a:lstStyle/>
          <a:p>
            <a:fld id="{0EAABFFC-1072-4DEE-AE28-0C9665BAD4C0}" type="slidenum">
              <a:rPr lang="cs-CZ" smtClean="0"/>
              <a:t>9</a:t>
            </a:fld>
            <a:endParaRPr lang="cs-CZ"/>
          </a:p>
        </p:txBody>
      </p:sp>
    </p:spTree>
    <p:extLst>
      <p:ext uri="{BB962C8B-B14F-4D97-AF65-F5344CB8AC3E}">
        <p14:creationId xmlns:p14="http://schemas.microsoft.com/office/powerpoint/2010/main" val="40713948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lvl1pPr>
              <a:defRPr>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8" name="Footer Placeholder 4"/>
          <p:cNvSpPr>
            <a:spLocks noGrp="1"/>
          </p:cNvSpPr>
          <p:nvPr>
            <p:ph type="ftr" sz="quarter" idx="11"/>
          </p:nvPr>
        </p:nvSpPr>
        <p:spPr>
          <a:xfrm>
            <a:off x="1447800" y="4629150"/>
            <a:ext cx="6400800" cy="273844"/>
          </a:xfrm>
        </p:spPr>
        <p:txBody>
          <a:bodyPr/>
          <a:lstStyle/>
          <a:p>
            <a:r>
              <a:rPr lang="en-US" dirty="0"/>
              <a:t>Vévoda, Kondapaneni, Křivánek - Bayesian online regression for adaptive illumination sampling</a:t>
            </a:r>
          </a:p>
        </p:txBody>
      </p:sp>
      <p:sp>
        <p:nvSpPr>
          <p:cNvPr id="10" name="Slide Number Placeholder 5"/>
          <p:cNvSpPr>
            <a:spLocks noGrp="1"/>
          </p:cNvSpPr>
          <p:nvPr>
            <p:ph type="sldNum" sz="quarter" idx="4"/>
          </p:nvPr>
        </p:nvSpPr>
        <p:spPr>
          <a:xfrm>
            <a:off x="8153400" y="133350"/>
            <a:ext cx="7620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4767263"/>
            <a:ext cx="914400" cy="273844"/>
          </a:xfrm>
          <a:prstGeom prst="rect">
            <a:avLst/>
          </a:prstGeom>
        </p:spPr>
        <p:txBody>
          <a:bodyPr/>
          <a:lstStyle/>
          <a:p>
            <a:fld id="{1C77ECFA-0FB8-4691-A620-8C00B4A33C97}" type="datetime1">
              <a:rPr lang="en-US" smtClean="0"/>
              <a:t>9/3/2018</a:t>
            </a:fld>
            <a:endParaRPr lang="en-US"/>
          </a:p>
        </p:txBody>
      </p:sp>
      <p:sp>
        <p:nvSpPr>
          <p:cNvPr id="5" name="Footer Placeholder 4"/>
          <p:cNvSpPr>
            <a:spLocks noGrp="1"/>
          </p:cNvSpPr>
          <p:nvPr>
            <p:ph type="ftr" sz="quarter" idx="11"/>
          </p:nvPr>
        </p:nvSpPr>
        <p:spPr/>
        <p:txBody>
          <a:bodyPr/>
          <a:lstStyle/>
          <a:p>
            <a:r>
              <a:rPr lang="en-US"/>
              <a:t>Vévoda, Kondapaneni, Křivánek - Bayesian online regression for adaptive illumination sampling</a:t>
            </a:r>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4767263"/>
            <a:ext cx="914400" cy="273844"/>
          </a:xfrm>
          <a:prstGeom prst="rect">
            <a:avLst/>
          </a:prstGeom>
        </p:spPr>
        <p:txBody>
          <a:bodyPr/>
          <a:lstStyle/>
          <a:p>
            <a:fld id="{DBD49243-E955-429D-878D-96367693D606}" type="datetime1">
              <a:rPr lang="en-US" smtClean="0"/>
              <a:t>9/3/2018</a:t>
            </a:fld>
            <a:endParaRPr lang="en-US"/>
          </a:p>
        </p:txBody>
      </p:sp>
      <p:sp>
        <p:nvSpPr>
          <p:cNvPr id="5" name="Footer Placeholder 4"/>
          <p:cNvSpPr>
            <a:spLocks noGrp="1"/>
          </p:cNvSpPr>
          <p:nvPr>
            <p:ph type="ftr" sz="quarter" idx="11"/>
          </p:nvPr>
        </p:nvSpPr>
        <p:spPr/>
        <p:txBody>
          <a:bodyPr/>
          <a:lstStyle/>
          <a:p>
            <a:r>
              <a:rPr lang="en-US"/>
              <a:t>Vévoda, Kondapaneni, Křivánek - Bayesian online regression for adaptive illumination sampling</a:t>
            </a:r>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a:xfrm>
            <a:off x="1409380" y="4629150"/>
            <a:ext cx="6400800" cy="273844"/>
          </a:xfrm>
        </p:spPr>
        <p:txBody>
          <a:bodyPr/>
          <a:lstStyle/>
          <a:p>
            <a:r>
              <a:rPr lang="en-US" dirty="0"/>
              <a:t>Vévoda, Kondapaneni, Křivánek - Bayesian online regression for adaptive illumination sampling</a:t>
            </a:r>
          </a:p>
        </p:txBody>
      </p:sp>
      <p:pic>
        <p:nvPicPr>
          <p:cNvPr id="7" name="Obrázek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14636" y="4473769"/>
            <a:ext cx="1000764" cy="536381"/>
          </a:xfrm>
          <a:prstGeom prst="rect">
            <a:avLst/>
          </a:prstGeom>
        </p:spPr>
      </p:pic>
      <p:pic>
        <p:nvPicPr>
          <p:cNvPr id="8" name="Picture 2"/>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l="4218" t="38889" r="17188" b="28611"/>
          <a:stretch/>
        </p:blipFill>
        <p:spPr bwMode="auto">
          <a:xfrm>
            <a:off x="228600" y="4629150"/>
            <a:ext cx="1133455" cy="2636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Slide Number Placeholder 5"/>
          <p:cNvSpPr>
            <a:spLocks noGrp="1"/>
          </p:cNvSpPr>
          <p:nvPr>
            <p:ph type="sldNum" sz="quarter" idx="4"/>
          </p:nvPr>
        </p:nvSpPr>
        <p:spPr>
          <a:xfrm>
            <a:off x="8153400" y="133350"/>
            <a:ext cx="7620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5" name="Title 1"/>
          <p:cNvSpPr>
            <a:spLocks noGrp="1"/>
          </p:cNvSpPr>
          <p:nvPr>
            <p:ph type="title"/>
          </p:nvPr>
        </p:nvSpPr>
        <p:spPr>
          <a:xfrm>
            <a:off x="457200" y="2143125"/>
            <a:ext cx="8229600" cy="857250"/>
          </a:xfrm>
        </p:spPr>
        <p:txBody>
          <a:bodyPr/>
          <a:lstStyle/>
          <a:p>
            <a:r>
              <a:rPr lang="en-US"/>
              <a:t>Click to edit Master title style</a:t>
            </a:r>
          </a:p>
        </p:txBody>
      </p:sp>
      <p:sp>
        <p:nvSpPr>
          <p:cNvPr id="17" name="Slide Number Placeholder 5"/>
          <p:cNvSpPr>
            <a:spLocks noGrp="1"/>
          </p:cNvSpPr>
          <p:nvPr>
            <p:ph type="sldNum" sz="quarter" idx="4"/>
          </p:nvPr>
        </p:nvSpPr>
        <p:spPr>
          <a:xfrm>
            <a:off x="8153400" y="133350"/>
            <a:ext cx="7620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
        <p:nvSpPr>
          <p:cNvPr id="7" name="Footer Placeholder 4"/>
          <p:cNvSpPr>
            <a:spLocks noGrp="1"/>
          </p:cNvSpPr>
          <p:nvPr>
            <p:ph type="ftr" sz="quarter" idx="11"/>
          </p:nvPr>
        </p:nvSpPr>
        <p:spPr>
          <a:xfrm>
            <a:off x="1409380" y="4629150"/>
            <a:ext cx="6400800" cy="273844"/>
          </a:xfrm>
        </p:spPr>
        <p:txBody>
          <a:bodyPr/>
          <a:lstStyle/>
          <a:p>
            <a:r>
              <a:rPr lang="en-US" dirty="0"/>
              <a:t>Vévoda, Kondapaneni, Křivánek - Bayesian online regression for adaptive illumination sampling</a:t>
            </a:r>
          </a:p>
        </p:txBody>
      </p:sp>
      <p:pic>
        <p:nvPicPr>
          <p:cNvPr id="8" name="Obrázek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14636" y="4473769"/>
            <a:ext cx="1000764" cy="536381"/>
          </a:xfrm>
          <a:prstGeom prst="rect">
            <a:avLst/>
          </a:prstGeom>
        </p:spPr>
      </p:pic>
      <p:pic>
        <p:nvPicPr>
          <p:cNvPr id="9" name="Picture 2"/>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l="4218" t="38889" r="17188" b="28611"/>
          <a:stretch/>
        </p:blipFill>
        <p:spPr bwMode="auto">
          <a:xfrm>
            <a:off x="228600" y="4629150"/>
            <a:ext cx="1133455" cy="2636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a:xfrm>
            <a:off x="1447800" y="4629150"/>
            <a:ext cx="6400800" cy="273844"/>
          </a:xfrm>
        </p:spPr>
        <p:txBody>
          <a:bodyPr/>
          <a:lstStyle/>
          <a:p>
            <a:r>
              <a:rPr lang="en-US" dirty="0"/>
              <a:t>Vévoda, Kondapaneni, Křivánek - Bayesian online regression for adaptive illumination sampling</a:t>
            </a:r>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pic>
        <p:nvPicPr>
          <p:cNvPr id="10" name="Obrázek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14636" y="4473769"/>
            <a:ext cx="1000764" cy="536381"/>
          </a:xfrm>
          <a:prstGeom prst="rect">
            <a:avLst/>
          </a:prstGeom>
        </p:spPr>
      </p:pic>
      <p:pic>
        <p:nvPicPr>
          <p:cNvPr id="11" name="Picture 2"/>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l="4218" t="38889" r="17188" b="28611"/>
          <a:stretch/>
        </p:blipFill>
        <p:spPr bwMode="auto">
          <a:xfrm>
            <a:off x="228600" y="4629150"/>
            <a:ext cx="1133455" cy="2636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p:cNvSpPr>
            <a:spLocks noGrp="1"/>
          </p:cNvSpPr>
          <p:nvPr>
            <p:ph type="ftr" sz="quarter" idx="11"/>
          </p:nvPr>
        </p:nvSpPr>
        <p:spPr>
          <a:xfrm>
            <a:off x="1371600" y="4629150"/>
            <a:ext cx="6400800" cy="273844"/>
          </a:xfrm>
        </p:spPr>
        <p:txBody>
          <a:bodyPr/>
          <a:lstStyle/>
          <a:p>
            <a:r>
              <a:rPr lang="en-US"/>
              <a:t>Vévoda, Kondapaneni, Křivánek - Bayesian online regression for adaptive illumination sampling</a:t>
            </a:r>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pic>
        <p:nvPicPr>
          <p:cNvPr id="12" name="Obrázek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14636" y="4473769"/>
            <a:ext cx="1000764" cy="536381"/>
          </a:xfrm>
          <a:prstGeom prst="rect">
            <a:avLst/>
          </a:prstGeom>
        </p:spPr>
      </p:pic>
      <p:pic>
        <p:nvPicPr>
          <p:cNvPr id="13" name="Picture 2"/>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l="4218" t="38889" r="17188" b="28611"/>
          <a:stretch/>
        </p:blipFill>
        <p:spPr bwMode="auto">
          <a:xfrm>
            <a:off x="228600" y="4629150"/>
            <a:ext cx="1133455" cy="2636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Footer Placeholder 4"/>
          <p:cNvSpPr>
            <a:spLocks noGrp="1"/>
          </p:cNvSpPr>
          <p:nvPr>
            <p:ph type="ftr" sz="quarter" idx="11"/>
          </p:nvPr>
        </p:nvSpPr>
        <p:spPr>
          <a:xfrm>
            <a:off x="1409380" y="4629150"/>
            <a:ext cx="6400800" cy="273844"/>
          </a:xfrm>
        </p:spPr>
        <p:txBody>
          <a:bodyPr/>
          <a:lstStyle/>
          <a:p>
            <a:r>
              <a:rPr lang="en-US" dirty="0"/>
              <a:t>Vévoda, Kondapaneni, Křivánek - Bayesian online regression for adaptive illumination sampling</a:t>
            </a:r>
          </a:p>
        </p:txBody>
      </p:sp>
      <p:sp>
        <p:nvSpPr>
          <p:cNvPr id="11" name="Slide Number Placeholder 5"/>
          <p:cNvSpPr>
            <a:spLocks noGrp="1"/>
          </p:cNvSpPr>
          <p:nvPr>
            <p:ph type="sldNum" sz="quarter" idx="4"/>
          </p:nvPr>
        </p:nvSpPr>
        <p:spPr>
          <a:xfrm>
            <a:off x="8153400" y="133350"/>
            <a:ext cx="7620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12" name="Obrázek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14636" y="4473769"/>
            <a:ext cx="1000764" cy="536381"/>
          </a:xfrm>
          <a:prstGeom prst="rect">
            <a:avLst/>
          </a:prstGeom>
        </p:spPr>
      </p:pic>
      <p:pic>
        <p:nvPicPr>
          <p:cNvPr id="13" name="Picture 2"/>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l="4218" t="38889" r="17188" b="28611"/>
          <a:stretch/>
        </p:blipFill>
        <p:spPr bwMode="auto">
          <a:xfrm>
            <a:off x="228600" y="4629150"/>
            <a:ext cx="1133455" cy="2636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tx1"/>
        </a:solidFill>
        <a:effectLst/>
      </p:bgPr>
    </p:bg>
    <p:spTree>
      <p:nvGrpSpPr>
        <p:cNvPr id="1" name=""/>
        <p:cNvGrpSpPr/>
        <p:nvPr/>
      </p:nvGrpSpPr>
      <p:grpSpPr>
        <a:xfrm>
          <a:off x="0" y="0"/>
          <a:ext cx="0" cy="0"/>
          <a:chOff x="0" y="0"/>
          <a:chExt cx="0" cy="0"/>
        </a:xfrm>
      </p:grpSpPr>
      <p:sp>
        <p:nvSpPr>
          <p:cNvPr id="3" name="Slide Number Placeholder 5"/>
          <p:cNvSpPr>
            <a:spLocks noGrp="1"/>
          </p:cNvSpPr>
          <p:nvPr>
            <p:ph type="sldNum" sz="quarter" idx="4"/>
          </p:nvPr>
        </p:nvSpPr>
        <p:spPr>
          <a:xfrm>
            <a:off x="8153400" y="133350"/>
            <a:ext cx="7620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4767263"/>
            <a:ext cx="914400" cy="273844"/>
          </a:xfrm>
          <a:prstGeom prst="rect">
            <a:avLst/>
          </a:prstGeom>
        </p:spPr>
        <p:txBody>
          <a:bodyPr/>
          <a:lstStyle/>
          <a:p>
            <a:fld id="{B770B75B-9697-4AE0-8FFC-90A10F9C15D4}" type="datetime1">
              <a:rPr lang="en-US" smtClean="0"/>
              <a:t>9/3/2018</a:t>
            </a:fld>
            <a:endParaRPr lang="en-US"/>
          </a:p>
        </p:txBody>
      </p:sp>
      <p:sp>
        <p:nvSpPr>
          <p:cNvPr id="6" name="Footer Placeholder 5"/>
          <p:cNvSpPr>
            <a:spLocks noGrp="1"/>
          </p:cNvSpPr>
          <p:nvPr>
            <p:ph type="ftr" sz="quarter" idx="11"/>
          </p:nvPr>
        </p:nvSpPr>
        <p:spPr/>
        <p:txBody>
          <a:bodyPr/>
          <a:lstStyle/>
          <a:p>
            <a:r>
              <a:rPr lang="en-US"/>
              <a:t>Vévoda, Kondapaneni, Křivánek - Bayesian online regression for adaptive illumination sampling</a:t>
            </a:r>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4767263"/>
            <a:ext cx="914400" cy="273844"/>
          </a:xfrm>
          <a:prstGeom prst="rect">
            <a:avLst/>
          </a:prstGeom>
        </p:spPr>
        <p:txBody>
          <a:bodyPr/>
          <a:lstStyle/>
          <a:p>
            <a:fld id="{CD259CE4-6C9E-4C82-BE36-8B86AD64AF92}" type="datetime1">
              <a:rPr lang="en-US" smtClean="0"/>
              <a:t>9/3/2018</a:t>
            </a:fld>
            <a:endParaRPr lang="en-US"/>
          </a:p>
        </p:txBody>
      </p:sp>
      <p:sp>
        <p:nvSpPr>
          <p:cNvPr id="6" name="Footer Placeholder 5"/>
          <p:cNvSpPr>
            <a:spLocks noGrp="1"/>
          </p:cNvSpPr>
          <p:nvPr>
            <p:ph type="ftr" sz="quarter" idx="11"/>
          </p:nvPr>
        </p:nvSpPr>
        <p:spPr/>
        <p:txBody>
          <a:bodyPr/>
          <a:lstStyle/>
          <a:p>
            <a:r>
              <a:rPr lang="en-US"/>
              <a:t>Vévoda, Kondapaneni, Křivánek - Bayesian online regression for adaptive illumination sampling</a:t>
            </a:r>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1447800" y="4629150"/>
            <a:ext cx="64008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Vévoda, Kondapaneni, Křivánek - Bayesian online regression for adaptive illumination sampling</a:t>
            </a:r>
          </a:p>
        </p:txBody>
      </p:sp>
      <p:sp>
        <p:nvSpPr>
          <p:cNvPr id="6" name="Slide Number Placeholder 5"/>
          <p:cNvSpPr>
            <a:spLocks noGrp="1"/>
          </p:cNvSpPr>
          <p:nvPr>
            <p:ph type="sldNum" sz="quarter" idx="4"/>
          </p:nvPr>
        </p:nvSpPr>
        <p:spPr>
          <a:xfrm>
            <a:off x="8153400" y="133350"/>
            <a:ext cx="7620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ctr" defTabSz="914400" rtl="0" eaLnBrk="1" latinLnBrk="0" hangingPunct="1">
        <a:spcBef>
          <a:spcPct val="0"/>
        </a:spcBef>
        <a:buNone/>
        <a:defRPr sz="36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8" Type="http://schemas.openxmlformats.org/officeDocument/2006/relationships/image" Target="../media/image14.png"/><Relationship Id="rId3" Type="http://schemas.openxmlformats.org/officeDocument/2006/relationships/image" Target="../media/image16.png"/><Relationship Id="rId17"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6.xml"/><Relationship Id="rId5" Type="http://schemas.openxmlformats.org/officeDocument/2006/relationships/image" Target="../media/image19.png"/><Relationship Id="rId19" Type="http://schemas.openxmlformats.org/officeDocument/2006/relationships/image" Target="../media/image15.png"/></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1.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5.xml"/><Relationship Id="rId1" Type="http://schemas.openxmlformats.org/officeDocument/2006/relationships/slideLayout" Target="../slideLayouts/slideLayout6.xml"/><Relationship Id="rId5" Type="http://schemas.openxmlformats.org/officeDocument/2006/relationships/image" Target="../media/image18.png"/><Relationship Id="rId4" Type="http://schemas.openxmlformats.org/officeDocument/2006/relationships/image" Target="../media/image24.png"/></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6.xml"/><Relationship Id="rId1" Type="http://schemas.openxmlformats.org/officeDocument/2006/relationships/slideLayout" Target="../slideLayouts/slideLayout6.xml"/><Relationship Id="rId5" Type="http://schemas.openxmlformats.org/officeDocument/2006/relationships/image" Target="../media/image18.png"/><Relationship Id="rId4" Type="http://schemas.openxmlformats.org/officeDocument/2006/relationships/image" Target="../media/image24.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8" Type="http://schemas.openxmlformats.org/officeDocument/2006/relationships/image" Target="../media/image31.png"/><Relationship Id="rId7" Type="http://schemas.openxmlformats.org/officeDocument/2006/relationships/image" Target="../media/image291.png"/><Relationship Id="rId2" Type="http://schemas.openxmlformats.org/officeDocument/2006/relationships/notesSlide" Target="../notesSlides/notesSlide28.xml"/><Relationship Id="rId1" Type="http://schemas.openxmlformats.org/officeDocument/2006/relationships/slideLayout" Target="../slideLayouts/slideLayout6.xml"/><Relationship Id="rId6" Type="http://schemas.openxmlformats.org/officeDocument/2006/relationships/image" Target="../media/image32.png"/></Relationships>
</file>

<file path=ppt/slides/_rels/slide29.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3.png"/><Relationship Id="rId2" Type="http://schemas.openxmlformats.org/officeDocument/2006/relationships/notesSlide" Target="../notesSlides/notesSlide29.xml"/><Relationship Id="rId1" Type="http://schemas.openxmlformats.org/officeDocument/2006/relationships/slideLayout" Target="../slideLayouts/slideLayout6.xml"/><Relationship Id="rId5" Type="http://schemas.openxmlformats.org/officeDocument/2006/relationships/image" Target="../media/image26.png"/><Relationship Id="rId4" Type="http://schemas.openxmlformats.org/officeDocument/2006/relationships/image" Target="../media/image25.png"/><Relationship Id="rId9" Type="http://schemas.openxmlformats.org/officeDocument/2006/relationships/image" Target="../media/image27.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7.jpg"/></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0.png"/><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3.png"/><Relationship Id="rId4" Type="http://schemas.openxmlformats.org/officeDocument/2006/relationships/image" Target="../media/image29.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9.png"/><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9.jp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42.xml"/><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4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3.xml"/><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6.xml"/><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4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7.xml"/><Relationship Id="rId1" Type="http://schemas.openxmlformats.org/officeDocument/2006/relationships/slideLayout" Target="../slideLayouts/slideLayout7.xml"/><Relationship Id="rId5" Type="http://schemas.openxmlformats.org/officeDocument/2006/relationships/image" Target="../media/image53.png"/><Relationship Id="rId4" Type="http://schemas.openxmlformats.org/officeDocument/2006/relationships/image" Target="../media/image52.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9.jpg"/></Relationships>
</file>

<file path=ppt/slides/_rels/slide50.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20.png"/><Relationship Id="rId7" Type="http://schemas.openxmlformats.org/officeDocument/2006/relationships/image" Target="../media/image57.png"/><Relationship Id="rId2" Type="http://schemas.openxmlformats.org/officeDocument/2006/relationships/notesSlide" Target="../notesSlides/notesSlide50.xml"/><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59.png"/><Relationship Id="rId4"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6.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9.jp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2.jpg"/><Relationship Id="rId4" Type="http://schemas.openxmlformats.org/officeDocument/2006/relationships/image" Target="../media/image9.jp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2.jpg"/><Relationship Id="rId4" Type="http://schemas.openxmlformats.org/officeDocument/2006/relationships/image" Target="../media/image9.jp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2.jpg"/><Relationship Id="rId4" Type="http://schemas.openxmlformats.org/officeDocument/2006/relationships/image" Target="../media/image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1660" t="10370" r="11597" b="66707"/>
          <a:stretch/>
        </p:blipFill>
        <p:spPr bwMode="auto">
          <a:xfrm>
            <a:off x="0" y="967316"/>
            <a:ext cx="9144000" cy="3208868"/>
          </a:xfrm>
          <a:prstGeom prst="rect">
            <a:avLst/>
          </a:prstGeom>
          <a:noFill/>
          <a:ln>
            <a:noFill/>
          </a:ln>
        </p:spPr>
      </p:pic>
      <p:sp>
        <p:nvSpPr>
          <p:cNvPr id="4" name="Rectangle 3"/>
          <p:cNvSpPr/>
          <p:nvPr/>
        </p:nvSpPr>
        <p:spPr>
          <a:xfrm>
            <a:off x="0" y="967316"/>
            <a:ext cx="9144000" cy="3208868"/>
          </a:xfrm>
          <a:prstGeom prst="rect">
            <a:avLst/>
          </a:prstGeom>
          <a:gradFill>
            <a:gsLst>
              <a:gs pos="15000">
                <a:schemeClr val="bg1">
                  <a:alpha val="59000"/>
                </a:schemeClr>
              </a:gs>
              <a:gs pos="0">
                <a:schemeClr val="bg1"/>
              </a:gs>
              <a:gs pos="87000">
                <a:schemeClr val="bg1">
                  <a:alpha val="60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itle 5"/>
          <p:cNvSpPr>
            <a:spLocks noGrp="1"/>
          </p:cNvSpPr>
          <p:nvPr>
            <p:ph type="ctrTitle"/>
          </p:nvPr>
        </p:nvSpPr>
        <p:spPr/>
        <p:txBody>
          <a:bodyPr>
            <a:normAutofit fontScale="90000"/>
          </a:bodyPr>
          <a:lstStyle/>
          <a:p>
            <a:r>
              <a:rPr lang="en-GB" b="1" dirty="0">
                <a:solidFill>
                  <a:schemeClr val="accent2">
                    <a:lumMod val="75000"/>
                  </a:schemeClr>
                </a:solidFill>
              </a:rPr>
              <a:t>Bayesian online regression for adaptive direct illumination sampling</a:t>
            </a:r>
          </a:p>
        </p:txBody>
      </p:sp>
      <p:sp>
        <p:nvSpPr>
          <p:cNvPr id="3" name="Subtitle 2"/>
          <p:cNvSpPr>
            <a:spLocks noGrp="1"/>
          </p:cNvSpPr>
          <p:nvPr>
            <p:ph type="subTitle" idx="1"/>
          </p:nvPr>
        </p:nvSpPr>
        <p:spPr/>
        <p:txBody>
          <a:bodyPr>
            <a:normAutofit lnSpcReduction="10000"/>
          </a:bodyPr>
          <a:lstStyle/>
          <a:p>
            <a:r>
              <a:rPr lang="en-GB" sz="2000" dirty="0">
                <a:solidFill>
                  <a:schemeClr val="accent2">
                    <a:lumMod val="75000"/>
                  </a:schemeClr>
                </a:solidFill>
              </a:rPr>
              <a:t>Petr V</a:t>
            </a:r>
            <a:r>
              <a:rPr lang="cs-CZ" sz="2000" dirty="0">
                <a:solidFill>
                  <a:schemeClr val="accent2">
                    <a:lumMod val="75000"/>
                  </a:schemeClr>
                </a:solidFill>
              </a:rPr>
              <a:t>évoda, Ivo </a:t>
            </a:r>
            <a:r>
              <a:rPr lang="cs-CZ" sz="2000" dirty="0" err="1">
                <a:solidFill>
                  <a:schemeClr val="accent2">
                    <a:lumMod val="75000"/>
                  </a:schemeClr>
                </a:solidFill>
              </a:rPr>
              <a:t>Kondapaneni</a:t>
            </a:r>
            <a:r>
              <a:rPr lang="en-US" sz="2000" dirty="0">
                <a:solidFill>
                  <a:schemeClr val="accent2">
                    <a:lumMod val="75000"/>
                  </a:schemeClr>
                </a:solidFill>
              </a:rPr>
              <a:t>,</a:t>
            </a:r>
            <a:r>
              <a:rPr lang="cs-CZ" sz="2000" dirty="0">
                <a:solidFill>
                  <a:schemeClr val="accent2">
                    <a:lumMod val="75000"/>
                  </a:schemeClr>
                </a:solidFill>
              </a:rPr>
              <a:t> and Jaroslav Křivánek</a:t>
            </a:r>
            <a:endParaRPr lang="en-US" sz="2000" dirty="0">
              <a:solidFill>
                <a:schemeClr val="accent2">
                  <a:lumMod val="75000"/>
                </a:schemeClr>
              </a:solidFill>
            </a:endParaRPr>
          </a:p>
          <a:p>
            <a:endParaRPr lang="en-US" sz="2000" dirty="0">
              <a:solidFill>
                <a:schemeClr val="accent2">
                  <a:lumMod val="75000"/>
                </a:schemeClr>
              </a:solidFill>
            </a:endParaRPr>
          </a:p>
          <a:p>
            <a:r>
              <a:rPr lang="en-US" sz="2000" dirty="0">
                <a:solidFill>
                  <a:schemeClr val="accent2">
                    <a:lumMod val="75000"/>
                  </a:schemeClr>
                </a:solidFill>
              </a:rPr>
              <a:t>Render Legion, </a:t>
            </a:r>
            <a:r>
              <a:rPr lang="en-US" sz="2000" dirty="0" err="1">
                <a:solidFill>
                  <a:schemeClr val="accent2">
                    <a:lumMod val="75000"/>
                  </a:schemeClr>
                </a:solidFill>
              </a:rPr>
              <a:t>a.s.</a:t>
            </a:r>
            <a:br>
              <a:rPr lang="en-US" sz="2000" dirty="0">
                <a:solidFill>
                  <a:schemeClr val="accent2">
                    <a:lumMod val="75000"/>
                  </a:schemeClr>
                </a:solidFill>
              </a:rPr>
            </a:br>
            <a:r>
              <a:rPr lang="en-US" sz="2000" dirty="0">
                <a:solidFill>
                  <a:schemeClr val="accent2">
                    <a:lumMod val="75000"/>
                  </a:schemeClr>
                </a:solidFill>
              </a:rPr>
              <a:t>Charles University, Prague</a:t>
            </a:r>
            <a:endParaRPr lang="cs-CZ" sz="2000" dirty="0">
              <a:solidFill>
                <a:schemeClr val="accent2">
                  <a:lumMod val="75000"/>
                </a:schemeClr>
              </a:solidFill>
            </a:endParaRPr>
          </a:p>
        </p:txBody>
      </p:sp>
      <p:pic>
        <p:nvPicPr>
          <p:cNvPr id="8" name="Obrázek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34200" y="4095750"/>
            <a:ext cx="1706061" cy="914400"/>
          </a:xfrm>
          <a:prstGeom prst="rect">
            <a:avLst/>
          </a:prstGeom>
        </p:spPr>
      </p:pic>
      <p:pic>
        <p:nvPicPr>
          <p:cNvPr id="1026"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218" t="38889" r="17188" b="28611"/>
          <a:stretch/>
        </p:blipFill>
        <p:spPr bwMode="auto">
          <a:xfrm>
            <a:off x="513335" y="4400550"/>
            <a:ext cx="2306066" cy="5364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626061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Previous work</a:t>
            </a:r>
            <a:endParaRPr lang="cs-CZ" dirty="0"/>
          </a:p>
        </p:txBody>
      </p:sp>
      <p:sp>
        <p:nvSpPr>
          <p:cNvPr id="3" name="Slide Number Placeholder 2"/>
          <p:cNvSpPr>
            <a:spLocks noGrp="1"/>
          </p:cNvSpPr>
          <p:nvPr>
            <p:ph type="sldNum" sz="quarter" idx="4"/>
          </p:nvPr>
        </p:nvSpPr>
        <p:spPr/>
        <p:txBody>
          <a:bodyPr/>
          <a:lstStyle/>
          <a:p>
            <a:fld id="{B6F15528-21DE-4FAA-801E-634DDDAF4B2B}" type="slidenum">
              <a:rPr lang="en-US" smtClean="0"/>
              <a:pPr/>
              <a:t>10</a:t>
            </a:fld>
            <a:endParaRPr lang="en-US" dirty="0"/>
          </a:p>
        </p:txBody>
      </p:sp>
      <p:sp>
        <p:nvSpPr>
          <p:cNvPr id="4" name="Footer Placeholder 3"/>
          <p:cNvSpPr>
            <a:spLocks noGrp="1"/>
          </p:cNvSpPr>
          <p:nvPr>
            <p:ph type="ftr" sz="quarter" idx="11"/>
          </p:nvPr>
        </p:nvSpPr>
        <p:spPr/>
        <p:txBody>
          <a:bodyPr/>
          <a:lstStyle/>
          <a:p>
            <a:r>
              <a:rPr lang="en-US"/>
              <a:t>Vévoda, Kondapaneni, Křivánek - Bayesian online regression for adaptive illumination sampling</a:t>
            </a:r>
            <a:endParaRPr lang="en-US" dirty="0"/>
          </a:p>
        </p:txBody>
      </p:sp>
    </p:spTree>
    <p:extLst>
      <p:ext uri="{BB962C8B-B14F-4D97-AF65-F5344CB8AC3E}">
        <p14:creationId xmlns:p14="http://schemas.microsoft.com/office/powerpoint/2010/main" val="1941230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Adaptive sampling</a:t>
            </a:r>
          </a:p>
        </p:txBody>
      </p:sp>
      <p:sp>
        <p:nvSpPr>
          <p:cNvPr id="3" name="Content Placeholder 2"/>
          <p:cNvSpPr>
            <a:spLocks noGrp="1"/>
          </p:cNvSpPr>
          <p:nvPr>
            <p:ph idx="1"/>
          </p:nvPr>
        </p:nvSpPr>
        <p:spPr>
          <a:xfrm>
            <a:off x="457200" y="1200151"/>
            <a:ext cx="8229600" cy="3200399"/>
          </a:xfrm>
        </p:spPr>
        <p:txBody>
          <a:bodyPr>
            <a:normAutofit fontScale="62500" lnSpcReduction="20000"/>
          </a:bodyPr>
          <a:lstStyle/>
          <a:p>
            <a:r>
              <a:rPr lang="en-GB" dirty="0"/>
              <a:t>General Monte Carlo</a:t>
            </a:r>
          </a:p>
          <a:p>
            <a:pPr lvl="1"/>
            <a:r>
              <a:rPr lang="en-GB" dirty="0"/>
              <a:t>Vegas algorithm </a:t>
            </a:r>
          </a:p>
          <a:p>
            <a:pPr lvl="2"/>
            <a:r>
              <a:rPr lang="en-GB" dirty="0"/>
              <a:t>[</a:t>
            </a:r>
            <a:r>
              <a:rPr lang="en-GB" i="1" dirty="0"/>
              <a:t>Lepage 1980</a:t>
            </a:r>
            <a:r>
              <a:rPr lang="en-GB" dirty="0"/>
              <a:t>]</a:t>
            </a:r>
          </a:p>
          <a:p>
            <a:pPr lvl="1"/>
            <a:r>
              <a:rPr lang="en-GB" dirty="0"/>
              <a:t>Population MC</a:t>
            </a:r>
          </a:p>
          <a:p>
            <a:pPr lvl="2"/>
            <a:r>
              <a:rPr lang="en-GB" dirty="0"/>
              <a:t>[</a:t>
            </a:r>
            <a:r>
              <a:rPr lang="en-GB" i="1" dirty="0"/>
              <a:t>Capp</a:t>
            </a:r>
            <a:r>
              <a:rPr lang="cs-CZ" i="1" dirty="0"/>
              <a:t>é </a:t>
            </a:r>
            <a:r>
              <a:rPr lang="en-GB" i="1" dirty="0"/>
              <a:t>et al. 2004, ...</a:t>
            </a:r>
            <a:r>
              <a:rPr lang="en-GB" dirty="0"/>
              <a:t>]</a:t>
            </a:r>
            <a:endParaRPr lang="en-GB" b="1" dirty="0"/>
          </a:p>
          <a:p>
            <a:r>
              <a:rPr lang="en-GB" dirty="0"/>
              <a:t>Rendering</a:t>
            </a:r>
          </a:p>
          <a:p>
            <a:pPr lvl="1"/>
            <a:r>
              <a:rPr lang="en-GB" dirty="0"/>
              <a:t>Image sampling</a:t>
            </a:r>
          </a:p>
          <a:p>
            <a:pPr lvl="2"/>
            <a:r>
              <a:rPr lang="en-GB" dirty="0"/>
              <a:t>[</a:t>
            </a:r>
            <a:r>
              <a:rPr lang="en-GB" i="1" dirty="0"/>
              <a:t>Mitchell 1987, ...</a:t>
            </a:r>
            <a:r>
              <a:rPr lang="en-GB" dirty="0"/>
              <a:t>]</a:t>
            </a:r>
          </a:p>
          <a:p>
            <a:pPr lvl="1"/>
            <a:r>
              <a:rPr lang="en-GB" dirty="0"/>
              <a:t>Indirect illumination  (path guiding)</a:t>
            </a:r>
          </a:p>
          <a:p>
            <a:pPr lvl="2"/>
            <a:r>
              <a:rPr lang="en-GB" dirty="0"/>
              <a:t>[</a:t>
            </a:r>
            <a:r>
              <a:rPr lang="en-GB" i="1" dirty="0"/>
              <a:t>Dutre and Willems 1995</a:t>
            </a:r>
            <a:r>
              <a:rPr lang="en-GB" dirty="0"/>
              <a:t>, </a:t>
            </a:r>
            <a:r>
              <a:rPr lang="en-GB" i="1" dirty="0"/>
              <a:t>Jensen 1995</a:t>
            </a:r>
            <a:r>
              <a:rPr lang="en-GB" dirty="0"/>
              <a:t>,  </a:t>
            </a:r>
            <a:r>
              <a:rPr lang="en-GB" i="1" dirty="0"/>
              <a:t>Lafortune et al. 1995, ...</a:t>
            </a:r>
            <a:r>
              <a:rPr lang="en-GB" dirty="0"/>
              <a:t>]</a:t>
            </a:r>
          </a:p>
          <a:p>
            <a:pPr lvl="2"/>
            <a:r>
              <a:rPr lang="en-GB" dirty="0"/>
              <a:t>[</a:t>
            </a:r>
            <a:r>
              <a:rPr lang="en-GB" i="1" dirty="0"/>
              <a:t>Vorba et al. 2014, Muller et al. 2017</a:t>
            </a:r>
            <a:r>
              <a:rPr lang="en-GB" dirty="0"/>
              <a:t>]</a:t>
            </a:r>
          </a:p>
          <a:p>
            <a:pPr lvl="1"/>
            <a:r>
              <a:rPr lang="en-GB" dirty="0"/>
              <a:t>Direct illumination</a:t>
            </a:r>
          </a:p>
          <a:p>
            <a:pPr lvl="2"/>
            <a:r>
              <a:rPr lang="en-GB" dirty="0"/>
              <a:t>[</a:t>
            </a:r>
            <a:r>
              <a:rPr lang="en-GB" i="1" dirty="0"/>
              <a:t>Shirley et al. 1996</a:t>
            </a:r>
            <a:r>
              <a:rPr lang="en-GB" dirty="0"/>
              <a:t>, </a:t>
            </a:r>
            <a:r>
              <a:rPr lang="en-GB" i="1" dirty="0"/>
              <a:t>Donikian et al. 2006, Wang et al. 2009</a:t>
            </a:r>
            <a:r>
              <a:rPr lang="en-GB" dirty="0"/>
              <a:t>]</a:t>
            </a:r>
          </a:p>
          <a:p>
            <a:pPr lvl="1"/>
            <a:endParaRPr lang="en-GB" dirty="0"/>
          </a:p>
        </p:txBody>
      </p:sp>
      <p:sp>
        <p:nvSpPr>
          <p:cNvPr id="5" name="Footer Placeholder 4"/>
          <p:cNvSpPr>
            <a:spLocks noGrp="1"/>
          </p:cNvSpPr>
          <p:nvPr>
            <p:ph type="ftr" sz="quarter" idx="11"/>
          </p:nvPr>
        </p:nvSpPr>
        <p:spPr/>
        <p:txBody>
          <a:bodyPr/>
          <a:lstStyle/>
          <a:p>
            <a:r>
              <a:rPr lang="en-US"/>
              <a:t>Vévoda, Kondapaneni, Křivánek - Bayesian online regression for adaptive illumination sampling</a:t>
            </a:r>
          </a:p>
        </p:txBody>
      </p:sp>
      <p:sp>
        <p:nvSpPr>
          <p:cNvPr id="4" name="Slide Number Placeholder 3"/>
          <p:cNvSpPr>
            <a:spLocks noGrp="1"/>
          </p:cNvSpPr>
          <p:nvPr>
            <p:ph type="sldNum" sz="quarter" idx="4"/>
          </p:nvPr>
        </p:nvSpPr>
        <p:spPr/>
        <p:txBody>
          <a:bodyPr/>
          <a:lstStyle/>
          <a:p>
            <a:fld id="{B6F15528-21DE-4FAA-801E-634DDDAF4B2B}" type="slidenum">
              <a:rPr lang="en-US" smtClean="0"/>
              <a:pPr/>
              <a:t>11</a:t>
            </a:fld>
            <a:endParaRPr lang="en-US" dirty="0"/>
          </a:p>
        </p:txBody>
      </p:sp>
    </p:spTree>
    <p:extLst>
      <p:ext uri="{BB962C8B-B14F-4D97-AF65-F5344CB8AC3E}">
        <p14:creationId xmlns:p14="http://schemas.microsoft.com/office/powerpoint/2010/main" val="14120280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Bayesian methods in rendering</a:t>
            </a:r>
          </a:p>
        </p:txBody>
      </p:sp>
      <p:sp>
        <p:nvSpPr>
          <p:cNvPr id="3" name="Content Placeholder 2"/>
          <p:cNvSpPr>
            <a:spLocks noGrp="1"/>
          </p:cNvSpPr>
          <p:nvPr>
            <p:ph idx="1"/>
          </p:nvPr>
        </p:nvSpPr>
        <p:spPr>
          <a:xfrm>
            <a:off x="457200" y="1200151"/>
            <a:ext cx="8229600" cy="1600199"/>
          </a:xfrm>
        </p:spPr>
        <p:txBody>
          <a:bodyPr>
            <a:normAutofit fontScale="62500" lnSpcReduction="20000"/>
          </a:bodyPr>
          <a:lstStyle/>
          <a:p>
            <a:r>
              <a:rPr lang="en-GB" dirty="0"/>
              <a:t>Filtering</a:t>
            </a:r>
          </a:p>
          <a:p>
            <a:pPr lvl="1"/>
            <a:r>
              <a:rPr lang="en-GB" dirty="0"/>
              <a:t>NonLocal Bayes [</a:t>
            </a:r>
            <a:r>
              <a:rPr lang="en-GB" i="1" dirty="0"/>
              <a:t>Boughida and Boubekeur 2017</a:t>
            </a:r>
            <a:r>
              <a:rPr lang="en-GB" dirty="0"/>
              <a:t>]</a:t>
            </a:r>
          </a:p>
          <a:p>
            <a:endParaRPr lang="en-GB" dirty="0"/>
          </a:p>
          <a:p>
            <a:r>
              <a:rPr lang="en-GB" dirty="0"/>
              <a:t>Global illumination</a:t>
            </a:r>
          </a:p>
          <a:p>
            <a:pPr lvl="1"/>
            <a:r>
              <a:rPr lang="en-GB" dirty="0"/>
              <a:t>Bayesian Monte Carlo [</a:t>
            </a:r>
            <a:r>
              <a:rPr lang="en-GB" i="1" dirty="0"/>
              <a:t>Brouilat et al. 2009, Marques et al. 2013</a:t>
            </a:r>
            <a:r>
              <a:rPr lang="en-GB" dirty="0"/>
              <a:t>]</a:t>
            </a:r>
          </a:p>
          <a:p>
            <a:pPr lvl="1"/>
            <a:r>
              <a:rPr lang="en-GB" dirty="0"/>
              <a:t>Path guiding [</a:t>
            </a:r>
            <a:r>
              <a:rPr lang="en-GB" i="1" dirty="0"/>
              <a:t>Vorba et al. 2014</a:t>
            </a:r>
            <a:r>
              <a:rPr lang="en-GB" dirty="0"/>
              <a:t>]</a:t>
            </a:r>
          </a:p>
          <a:p>
            <a:pPr lvl="1"/>
            <a:endParaRPr lang="en-GB" dirty="0"/>
          </a:p>
        </p:txBody>
      </p:sp>
      <p:sp>
        <p:nvSpPr>
          <p:cNvPr id="5" name="Footer Placeholder 4"/>
          <p:cNvSpPr>
            <a:spLocks noGrp="1"/>
          </p:cNvSpPr>
          <p:nvPr>
            <p:ph type="ftr" sz="quarter" idx="11"/>
          </p:nvPr>
        </p:nvSpPr>
        <p:spPr/>
        <p:txBody>
          <a:bodyPr/>
          <a:lstStyle/>
          <a:p>
            <a:r>
              <a:rPr lang="en-US"/>
              <a:t>Vévoda, Kondapaneni, Křivánek - Bayesian online regression for adaptive illumination sampling</a:t>
            </a:r>
          </a:p>
        </p:txBody>
      </p:sp>
      <p:sp>
        <p:nvSpPr>
          <p:cNvPr id="4" name="Slide Number Placeholder 3"/>
          <p:cNvSpPr>
            <a:spLocks noGrp="1"/>
          </p:cNvSpPr>
          <p:nvPr>
            <p:ph type="sldNum" sz="quarter" idx="4"/>
          </p:nvPr>
        </p:nvSpPr>
        <p:spPr>
          <a:xfrm>
            <a:off x="8153400" y="4767263"/>
            <a:ext cx="762000" cy="273844"/>
          </a:xfrm>
        </p:spPr>
        <p:txBody>
          <a:bodyPr/>
          <a:lstStyle/>
          <a:p>
            <a:fld id="{B6F15528-21DE-4FAA-801E-634DDDAF4B2B}" type="slidenum">
              <a:rPr lang="en-US" smtClean="0"/>
              <a:pPr/>
              <a:t>12</a:t>
            </a:fld>
            <a:endParaRPr lang="en-US" dirty="0"/>
          </a:p>
        </p:txBody>
      </p:sp>
    </p:spTree>
    <p:extLst>
      <p:ext uri="{BB962C8B-B14F-4D97-AF65-F5344CB8AC3E}">
        <p14:creationId xmlns:p14="http://schemas.microsoft.com/office/powerpoint/2010/main" val="29712180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Background</a:t>
            </a:r>
            <a:endParaRPr lang="cs-CZ" dirty="0"/>
          </a:p>
        </p:txBody>
      </p:sp>
      <p:sp>
        <p:nvSpPr>
          <p:cNvPr id="3" name="Slide Number Placeholder 2"/>
          <p:cNvSpPr>
            <a:spLocks noGrp="1"/>
          </p:cNvSpPr>
          <p:nvPr>
            <p:ph type="sldNum" sz="quarter" idx="4"/>
          </p:nvPr>
        </p:nvSpPr>
        <p:spPr/>
        <p:txBody>
          <a:bodyPr/>
          <a:lstStyle/>
          <a:p>
            <a:fld id="{B6F15528-21DE-4FAA-801E-634DDDAF4B2B}" type="slidenum">
              <a:rPr lang="en-US" smtClean="0"/>
              <a:pPr/>
              <a:t>13</a:t>
            </a:fld>
            <a:endParaRPr lang="en-US" dirty="0"/>
          </a:p>
        </p:txBody>
      </p:sp>
      <p:sp>
        <p:nvSpPr>
          <p:cNvPr id="4" name="Footer Placeholder 3"/>
          <p:cNvSpPr>
            <a:spLocks noGrp="1"/>
          </p:cNvSpPr>
          <p:nvPr>
            <p:ph type="ftr" sz="quarter" idx="11"/>
          </p:nvPr>
        </p:nvSpPr>
        <p:spPr/>
        <p:txBody>
          <a:bodyPr/>
          <a:lstStyle/>
          <a:p>
            <a:r>
              <a:rPr lang="en-US"/>
              <a:t>Vévoda, Kondapaneni, Křivánek - Bayesian online regression for adaptive illumination sampling</a:t>
            </a:r>
            <a:endParaRPr lang="en-US" dirty="0"/>
          </a:p>
        </p:txBody>
      </p:sp>
    </p:spTree>
    <p:extLst>
      <p:ext uri="{BB962C8B-B14F-4D97-AF65-F5344CB8AC3E}">
        <p14:creationId xmlns:p14="http://schemas.microsoft.com/office/powerpoint/2010/main" val="217334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Rectangle 73"/>
          <p:cNvSpPr/>
          <p:nvPr/>
        </p:nvSpPr>
        <p:spPr>
          <a:xfrm>
            <a:off x="5486400" y="2817455"/>
            <a:ext cx="488135" cy="16720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itle 5"/>
          <p:cNvSpPr>
            <a:spLocks noGrp="1"/>
          </p:cNvSpPr>
          <p:nvPr>
            <p:ph type="title"/>
          </p:nvPr>
        </p:nvSpPr>
        <p:spPr/>
        <p:txBody>
          <a:bodyPr/>
          <a:lstStyle/>
          <a:p>
            <a:r>
              <a:rPr lang="en-US" dirty="0"/>
              <a:t>Direct illumination</a:t>
            </a:r>
            <a:endParaRPr lang="cs-CZ" dirty="0"/>
          </a:p>
        </p:txBody>
      </p:sp>
      <p:sp>
        <p:nvSpPr>
          <p:cNvPr id="81" name="Footer Placeholder 80"/>
          <p:cNvSpPr>
            <a:spLocks noGrp="1"/>
          </p:cNvSpPr>
          <p:nvPr>
            <p:ph type="ftr" sz="quarter" idx="11"/>
          </p:nvPr>
        </p:nvSpPr>
        <p:spPr/>
        <p:txBody>
          <a:bodyPr/>
          <a:lstStyle/>
          <a:p>
            <a:r>
              <a:rPr lang="en-US"/>
              <a:t>Vévoda, Kondapaneni, Křivánek - Bayesian online regression for adaptive illumination sampling</a:t>
            </a:r>
          </a:p>
        </p:txBody>
      </p:sp>
      <p:sp>
        <p:nvSpPr>
          <p:cNvPr id="2" name="Slide Number Placeholder 1"/>
          <p:cNvSpPr>
            <a:spLocks noGrp="1"/>
          </p:cNvSpPr>
          <p:nvPr>
            <p:ph type="sldNum" sz="quarter" idx="4"/>
          </p:nvPr>
        </p:nvSpPr>
        <p:spPr/>
        <p:txBody>
          <a:bodyPr/>
          <a:lstStyle/>
          <a:p>
            <a:fld id="{B6F15528-21DE-4FAA-801E-634DDDAF4B2B}" type="slidenum">
              <a:rPr lang="en-US" smtClean="0"/>
              <a:pPr/>
              <a:t>14</a:t>
            </a:fld>
            <a:endParaRPr lang="en-US" dirty="0"/>
          </a:p>
        </p:txBody>
      </p:sp>
      <p:grpSp>
        <p:nvGrpSpPr>
          <p:cNvPr id="46" name="Group 45"/>
          <p:cNvGrpSpPr/>
          <p:nvPr/>
        </p:nvGrpSpPr>
        <p:grpSpPr>
          <a:xfrm>
            <a:off x="1866765" y="1488717"/>
            <a:ext cx="2476635" cy="1235433"/>
            <a:chOff x="1371600" y="2266950"/>
            <a:chExt cx="3626039" cy="1808795"/>
          </a:xfrm>
        </p:grpSpPr>
        <p:grpSp>
          <p:nvGrpSpPr>
            <p:cNvPr id="47" name="Group 46"/>
            <p:cNvGrpSpPr/>
            <p:nvPr/>
          </p:nvGrpSpPr>
          <p:grpSpPr>
            <a:xfrm>
              <a:off x="1371600" y="3016250"/>
              <a:ext cx="533400" cy="533400"/>
              <a:chOff x="1981200" y="3187700"/>
              <a:chExt cx="762000" cy="762000"/>
            </a:xfrm>
            <a:solidFill>
              <a:srgbClr val="FFC000"/>
            </a:solidFill>
          </p:grpSpPr>
          <p:sp>
            <p:nvSpPr>
              <p:cNvPr id="60" name="5-Point Star 59"/>
              <p:cNvSpPr/>
              <p:nvPr/>
            </p:nvSpPr>
            <p:spPr>
              <a:xfrm>
                <a:off x="1981200" y="3187700"/>
                <a:ext cx="762000" cy="762000"/>
              </a:xfrm>
              <a:prstGeom prst="star5">
                <a:avLst>
                  <a:gd name="adj" fmla="val 28143"/>
                  <a:gd name="hf" fmla="val 105146"/>
                  <a:gd name="vf" fmla="val 110557"/>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Oval 60"/>
              <p:cNvSpPr/>
              <p:nvPr/>
            </p:nvSpPr>
            <p:spPr>
              <a:xfrm>
                <a:off x="2133600" y="3390900"/>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8" name="Group 47"/>
            <p:cNvGrpSpPr/>
            <p:nvPr/>
          </p:nvGrpSpPr>
          <p:grpSpPr>
            <a:xfrm>
              <a:off x="1907540" y="2937510"/>
              <a:ext cx="533400" cy="533400"/>
              <a:chOff x="1981200" y="3187700"/>
              <a:chExt cx="762000" cy="762000"/>
            </a:xfrm>
            <a:solidFill>
              <a:srgbClr val="FFC000"/>
            </a:solidFill>
          </p:grpSpPr>
          <p:sp>
            <p:nvSpPr>
              <p:cNvPr id="58" name="5-Point Star 57"/>
              <p:cNvSpPr/>
              <p:nvPr/>
            </p:nvSpPr>
            <p:spPr>
              <a:xfrm>
                <a:off x="1981200" y="3187700"/>
                <a:ext cx="762000" cy="762000"/>
              </a:xfrm>
              <a:prstGeom prst="star5">
                <a:avLst>
                  <a:gd name="adj" fmla="val 28143"/>
                  <a:gd name="hf" fmla="val 105146"/>
                  <a:gd name="vf" fmla="val 110557"/>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Oval 58"/>
              <p:cNvSpPr/>
              <p:nvPr/>
            </p:nvSpPr>
            <p:spPr>
              <a:xfrm>
                <a:off x="2133600" y="3390900"/>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9" name="Group 48"/>
            <p:cNvGrpSpPr/>
            <p:nvPr/>
          </p:nvGrpSpPr>
          <p:grpSpPr>
            <a:xfrm>
              <a:off x="3429000" y="3064510"/>
              <a:ext cx="533400" cy="533400"/>
              <a:chOff x="1981200" y="3187700"/>
              <a:chExt cx="762000" cy="762000"/>
            </a:xfrm>
            <a:solidFill>
              <a:srgbClr val="FFC000"/>
            </a:solidFill>
          </p:grpSpPr>
          <p:sp>
            <p:nvSpPr>
              <p:cNvPr id="56" name="5-Point Star 55"/>
              <p:cNvSpPr/>
              <p:nvPr/>
            </p:nvSpPr>
            <p:spPr>
              <a:xfrm>
                <a:off x="1981200" y="3187700"/>
                <a:ext cx="762000" cy="762000"/>
              </a:xfrm>
              <a:prstGeom prst="star5">
                <a:avLst>
                  <a:gd name="adj" fmla="val 28143"/>
                  <a:gd name="hf" fmla="val 105146"/>
                  <a:gd name="vf" fmla="val 110557"/>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Oval 56"/>
              <p:cNvSpPr/>
              <p:nvPr/>
            </p:nvSpPr>
            <p:spPr>
              <a:xfrm>
                <a:off x="2133600" y="3390900"/>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50" name="Group 49"/>
            <p:cNvGrpSpPr/>
            <p:nvPr/>
          </p:nvGrpSpPr>
          <p:grpSpPr>
            <a:xfrm>
              <a:off x="4464239" y="3542345"/>
              <a:ext cx="533400" cy="533400"/>
              <a:chOff x="2698114" y="3376836"/>
              <a:chExt cx="762000" cy="762000"/>
            </a:xfrm>
            <a:solidFill>
              <a:srgbClr val="FFC000"/>
            </a:solidFill>
          </p:grpSpPr>
          <p:sp>
            <p:nvSpPr>
              <p:cNvPr id="54" name="5-Point Star 53"/>
              <p:cNvSpPr/>
              <p:nvPr/>
            </p:nvSpPr>
            <p:spPr>
              <a:xfrm>
                <a:off x="2698114" y="3376836"/>
                <a:ext cx="762000" cy="762000"/>
              </a:xfrm>
              <a:prstGeom prst="star5">
                <a:avLst>
                  <a:gd name="adj" fmla="val 28143"/>
                  <a:gd name="hf" fmla="val 105146"/>
                  <a:gd name="vf" fmla="val 110557"/>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Oval 54"/>
              <p:cNvSpPr/>
              <p:nvPr/>
            </p:nvSpPr>
            <p:spPr>
              <a:xfrm>
                <a:off x="2850516" y="3580036"/>
                <a:ext cx="457198"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51" name="Group 50"/>
            <p:cNvGrpSpPr/>
            <p:nvPr/>
          </p:nvGrpSpPr>
          <p:grpSpPr>
            <a:xfrm>
              <a:off x="3954780" y="2266950"/>
              <a:ext cx="533400" cy="533400"/>
              <a:chOff x="1981200" y="3187700"/>
              <a:chExt cx="762000" cy="762000"/>
            </a:xfrm>
            <a:solidFill>
              <a:srgbClr val="FFC000"/>
            </a:solidFill>
          </p:grpSpPr>
          <p:sp>
            <p:nvSpPr>
              <p:cNvPr id="52" name="5-Point Star 51"/>
              <p:cNvSpPr/>
              <p:nvPr/>
            </p:nvSpPr>
            <p:spPr>
              <a:xfrm>
                <a:off x="1981200" y="3187700"/>
                <a:ext cx="762000" cy="762000"/>
              </a:xfrm>
              <a:prstGeom prst="star5">
                <a:avLst>
                  <a:gd name="adj" fmla="val 28143"/>
                  <a:gd name="hf" fmla="val 105146"/>
                  <a:gd name="vf" fmla="val 110557"/>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Oval 52"/>
              <p:cNvSpPr/>
              <p:nvPr/>
            </p:nvSpPr>
            <p:spPr>
              <a:xfrm>
                <a:off x="2133600" y="3390900"/>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80" name="Group 79"/>
          <p:cNvGrpSpPr/>
          <p:nvPr/>
        </p:nvGrpSpPr>
        <p:grpSpPr>
          <a:xfrm>
            <a:off x="2639272" y="1853037"/>
            <a:ext cx="2672904" cy="1538205"/>
            <a:chOff x="2639272" y="1853037"/>
            <a:chExt cx="2672904" cy="1538205"/>
          </a:xfrm>
        </p:grpSpPr>
        <p:cxnSp>
          <p:nvCxnSpPr>
            <p:cNvPr id="75" name="Straight Arrow Connector 74"/>
            <p:cNvCxnSpPr/>
            <p:nvPr/>
          </p:nvCxnSpPr>
          <p:spPr>
            <a:xfrm>
              <a:off x="4114800" y="1853037"/>
              <a:ext cx="1197376" cy="140940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6" name="Straight Arrow Connector 75"/>
            <p:cNvCxnSpPr/>
            <p:nvPr/>
          </p:nvCxnSpPr>
          <p:spPr>
            <a:xfrm>
              <a:off x="4274664" y="2586568"/>
              <a:ext cx="983136" cy="67587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7" name="Straight Arrow Connector 76"/>
            <p:cNvCxnSpPr/>
            <p:nvPr/>
          </p:nvCxnSpPr>
          <p:spPr>
            <a:xfrm>
              <a:off x="2639272" y="2397782"/>
              <a:ext cx="2618528" cy="99346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sp>
        <p:nvSpPr>
          <p:cNvPr id="83" name="Rectangle 82"/>
          <p:cNvSpPr/>
          <p:nvPr/>
        </p:nvSpPr>
        <p:spPr>
          <a:xfrm>
            <a:off x="4404133" y="2566278"/>
            <a:ext cx="244067" cy="19232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Oval 27"/>
          <p:cNvSpPr/>
          <p:nvPr/>
        </p:nvSpPr>
        <p:spPr>
          <a:xfrm>
            <a:off x="5446268" y="3420283"/>
            <a:ext cx="80264" cy="8492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0" name="Group 29"/>
          <p:cNvGrpSpPr/>
          <p:nvPr/>
        </p:nvGrpSpPr>
        <p:grpSpPr>
          <a:xfrm>
            <a:off x="1010171" y="1056446"/>
            <a:ext cx="2342629" cy="753304"/>
            <a:chOff x="4617956" y="1362730"/>
            <a:chExt cx="2342629" cy="753304"/>
          </a:xfrm>
        </p:grpSpPr>
        <p:sp>
          <p:nvSpPr>
            <p:cNvPr id="31" name="Right Brace 30"/>
            <p:cNvSpPr/>
            <p:nvPr/>
          </p:nvSpPr>
          <p:spPr>
            <a:xfrm rot="16200000">
              <a:off x="5714629" y="1658462"/>
              <a:ext cx="229343" cy="685801"/>
            </a:xfrm>
            <a:prstGeom prst="righ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sp>
          <p:nvSpPr>
            <p:cNvPr id="32" name="TextBox 31"/>
            <p:cNvSpPr txBox="1"/>
            <p:nvPr/>
          </p:nvSpPr>
          <p:spPr>
            <a:xfrm>
              <a:off x="4617956" y="1362730"/>
              <a:ext cx="2342629" cy="523220"/>
            </a:xfrm>
            <a:prstGeom prst="rect">
              <a:avLst/>
            </a:prstGeom>
            <a:noFill/>
            <a:ln>
              <a:noFill/>
            </a:ln>
          </p:spPr>
          <p:txBody>
            <a:bodyPr wrap="none" rtlCol="0">
              <a:spAutoFit/>
            </a:bodyPr>
            <a:lstStyle/>
            <a:p>
              <a:r>
                <a:rPr lang="en-GB" sz="2800" dirty="0">
                  <a:solidFill>
                    <a:schemeClr val="accent1"/>
                  </a:solidFill>
                </a:rPr>
                <a:t>Less important</a:t>
              </a:r>
            </a:p>
          </p:txBody>
        </p:sp>
      </p:grpSp>
      <p:grpSp>
        <p:nvGrpSpPr>
          <p:cNvPr id="3" name="Group 2"/>
          <p:cNvGrpSpPr/>
          <p:nvPr/>
        </p:nvGrpSpPr>
        <p:grpSpPr>
          <a:xfrm>
            <a:off x="1867632" y="1948453"/>
            <a:ext cx="730373" cy="418101"/>
            <a:chOff x="5809482" y="1264663"/>
            <a:chExt cx="730373" cy="418101"/>
          </a:xfrm>
          <a:solidFill>
            <a:schemeClr val="accent6">
              <a:lumMod val="40000"/>
              <a:lumOff val="60000"/>
            </a:schemeClr>
          </a:solidFill>
        </p:grpSpPr>
        <p:sp>
          <p:nvSpPr>
            <p:cNvPr id="33" name="5-Point Star 32"/>
            <p:cNvSpPr/>
            <p:nvPr/>
          </p:nvSpPr>
          <p:spPr>
            <a:xfrm>
              <a:off x="5809482" y="1318444"/>
              <a:ext cx="364319" cy="364320"/>
            </a:xfrm>
            <a:prstGeom prst="star5">
              <a:avLst>
                <a:gd name="adj" fmla="val 28143"/>
                <a:gd name="hf" fmla="val 105146"/>
                <a:gd name="vf" fmla="val 110557"/>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Oval 33"/>
            <p:cNvSpPr/>
            <p:nvPr/>
          </p:nvSpPr>
          <p:spPr>
            <a:xfrm>
              <a:off x="5882346" y="1415596"/>
              <a:ext cx="218591" cy="218592"/>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5-Point Star 34"/>
            <p:cNvSpPr/>
            <p:nvPr/>
          </p:nvSpPr>
          <p:spPr>
            <a:xfrm>
              <a:off x="6175536" y="1264663"/>
              <a:ext cx="364319" cy="364320"/>
            </a:xfrm>
            <a:prstGeom prst="star5">
              <a:avLst>
                <a:gd name="adj" fmla="val 28143"/>
                <a:gd name="hf" fmla="val 105146"/>
                <a:gd name="vf" fmla="val 110557"/>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Oval 35"/>
            <p:cNvSpPr/>
            <p:nvPr/>
          </p:nvSpPr>
          <p:spPr>
            <a:xfrm>
              <a:off x="6248400" y="1361815"/>
              <a:ext cx="218591" cy="218592"/>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 name="Group 3"/>
          <p:cNvGrpSpPr/>
          <p:nvPr/>
        </p:nvGrpSpPr>
        <p:grpSpPr>
          <a:xfrm>
            <a:off x="1866765" y="1946658"/>
            <a:ext cx="2476635" cy="777492"/>
            <a:chOff x="2019165" y="2099119"/>
            <a:chExt cx="2476635" cy="777492"/>
          </a:xfrm>
          <a:solidFill>
            <a:schemeClr val="bg1">
              <a:lumMod val="50000"/>
            </a:schemeClr>
          </a:solidFill>
        </p:grpSpPr>
        <p:sp>
          <p:nvSpPr>
            <p:cNvPr id="38" name="5-Point Star 37"/>
            <p:cNvSpPr/>
            <p:nvPr/>
          </p:nvSpPr>
          <p:spPr>
            <a:xfrm>
              <a:off x="2019165" y="2152900"/>
              <a:ext cx="364319" cy="364320"/>
            </a:xfrm>
            <a:prstGeom prst="star5">
              <a:avLst>
                <a:gd name="adj" fmla="val 28143"/>
                <a:gd name="hf" fmla="val 105146"/>
                <a:gd name="vf" fmla="val 110557"/>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Oval 38"/>
            <p:cNvSpPr/>
            <p:nvPr/>
          </p:nvSpPr>
          <p:spPr>
            <a:xfrm>
              <a:off x="2092029" y="2250052"/>
              <a:ext cx="218591" cy="218592"/>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5-Point Star 39"/>
            <p:cNvSpPr/>
            <p:nvPr/>
          </p:nvSpPr>
          <p:spPr>
            <a:xfrm>
              <a:off x="2385219" y="2099119"/>
              <a:ext cx="364319" cy="364320"/>
            </a:xfrm>
            <a:prstGeom prst="star5">
              <a:avLst>
                <a:gd name="adj" fmla="val 28143"/>
                <a:gd name="hf" fmla="val 105146"/>
                <a:gd name="vf" fmla="val 110557"/>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Oval 40"/>
            <p:cNvSpPr/>
            <p:nvPr/>
          </p:nvSpPr>
          <p:spPr>
            <a:xfrm>
              <a:off x="2458083" y="2196271"/>
              <a:ext cx="218591" cy="218592"/>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5-Point Star 41"/>
            <p:cNvSpPr/>
            <p:nvPr/>
          </p:nvSpPr>
          <p:spPr>
            <a:xfrm>
              <a:off x="3424397" y="2185862"/>
              <a:ext cx="364319" cy="364320"/>
            </a:xfrm>
            <a:prstGeom prst="star5">
              <a:avLst>
                <a:gd name="adj" fmla="val 28143"/>
                <a:gd name="hf" fmla="val 105146"/>
                <a:gd name="vf" fmla="val 110557"/>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Oval 42"/>
            <p:cNvSpPr/>
            <p:nvPr/>
          </p:nvSpPr>
          <p:spPr>
            <a:xfrm>
              <a:off x="3497261" y="2283014"/>
              <a:ext cx="218591" cy="218592"/>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5-Point Star 43"/>
            <p:cNvSpPr/>
            <p:nvPr/>
          </p:nvSpPr>
          <p:spPr>
            <a:xfrm>
              <a:off x="4131481" y="2512291"/>
              <a:ext cx="364319" cy="364320"/>
            </a:xfrm>
            <a:prstGeom prst="star5">
              <a:avLst>
                <a:gd name="adj" fmla="val 28143"/>
                <a:gd name="hf" fmla="val 105146"/>
                <a:gd name="vf" fmla="val 110557"/>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Oval 44"/>
            <p:cNvSpPr/>
            <p:nvPr/>
          </p:nvSpPr>
          <p:spPr>
            <a:xfrm>
              <a:off x="4204345" y="2609443"/>
              <a:ext cx="218591" cy="218592"/>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62" name="Group 61"/>
          <p:cNvGrpSpPr/>
          <p:nvPr/>
        </p:nvGrpSpPr>
        <p:grpSpPr>
          <a:xfrm>
            <a:off x="1939631" y="2923018"/>
            <a:ext cx="2055800" cy="733936"/>
            <a:chOff x="5161654" y="1624340"/>
            <a:chExt cx="2055800" cy="733936"/>
          </a:xfrm>
        </p:grpSpPr>
        <p:sp>
          <p:nvSpPr>
            <p:cNvPr id="63" name="Right Brace 62"/>
            <p:cNvSpPr/>
            <p:nvPr/>
          </p:nvSpPr>
          <p:spPr>
            <a:xfrm rot="16200000" flipH="1">
              <a:off x="6058378" y="727616"/>
              <a:ext cx="262351" cy="2055800"/>
            </a:xfrm>
            <a:prstGeom prst="righ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sp>
          <p:nvSpPr>
            <p:cNvPr id="64" name="TextBox 63"/>
            <p:cNvSpPr txBox="1"/>
            <p:nvPr/>
          </p:nvSpPr>
          <p:spPr>
            <a:xfrm>
              <a:off x="5402193" y="1835056"/>
              <a:ext cx="1553630" cy="523220"/>
            </a:xfrm>
            <a:prstGeom prst="rect">
              <a:avLst/>
            </a:prstGeom>
            <a:noFill/>
            <a:ln>
              <a:noFill/>
            </a:ln>
          </p:spPr>
          <p:txBody>
            <a:bodyPr wrap="none" rtlCol="0">
              <a:spAutoFit/>
            </a:bodyPr>
            <a:lstStyle/>
            <a:p>
              <a:r>
                <a:rPr lang="en-GB" sz="2800" dirty="0">
                  <a:solidFill>
                    <a:schemeClr val="accent1"/>
                  </a:solidFill>
                </a:rPr>
                <a:t>Occluded</a:t>
              </a:r>
            </a:p>
          </p:txBody>
        </p:sp>
      </p:grpSp>
      <p:grpSp>
        <p:nvGrpSpPr>
          <p:cNvPr id="65" name="Group 64"/>
          <p:cNvGrpSpPr/>
          <p:nvPr/>
        </p:nvGrpSpPr>
        <p:grpSpPr>
          <a:xfrm>
            <a:off x="2639952" y="1855887"/>
            <a:ext cx="2672904" cy="1409409"/>
            <a:chOff x="2639272" y="1853037"/>
            <a:chExt cx="2672904" cy="1409409"/>
          </a:xfrm>
        </p:grpSpPr>
        <p:cxnSp>
          <p:nvCxnSpPr>
            <p:cNvPr id="66" name="Straight Arrow Connector 65"/>
            <p:cNvCxnSpPr/>
            <p:nvPr/>
          </p:nvCxnSpPr>
          <p:spPr>
            <a:xfrm>
              <a:off x="4114800" y="1853037"/>
              <a:ext cx="1197376" cy="140940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7" name="Straight Arrow Connector 66"/>
            <p:cNvCxnSpPr/>
            <p:nvPr/>
          </p:nvCxnSpPr>
          <p:spPr>
            <a:xfrm>
              <a:off x="4269856" y="2583718"/>
              <a:ext cx="130429" cy="8900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8" name="Straight Arrow Connector 67"/>
            <p:cNvCxnSpPr/>
            <p:nvPr/>
          </p:nvCxnSpPr>
          <p:spPr>
            <a:xfrm>
              <a:off x="2639272" y="2397782"/>
              <a:ext cx="1764181" cy="66932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553595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80"/>
                                        </p:tgtEl>
                                        <p:attrNameLst>
                                          <p:attrName>style.visibility</p:attrName>
                                        </p:attrNameLst>
                                      </p:cBhvr>
                                      <p:to>
                                        <p:strVal val="visible"/>
                                      </p:to>
                                    </p:set>
                                    <p:animEffect transition="in" filter="fade">
                                      <p:cBhvr>
                                        <p:cTn id="15" dur="500"/>
                                        <p:tgtEl>
                                          <p:spTgt spid="8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fade">
                                      <p:cBhvr>
                                        <p:cTn id="20" dur="500"/>
                                        <p:tgtEl>
                                          <p:spTgt spid="30"/>
                                        </p:tgtEl>
                                      </p:cBhvr>
                                    </p:animEffect>
                                  </p:childTnLst>
                                </p:cTn>
                              </p:par>
                              <p:par>
                                <p:cTn id="21" presetID="10" presetClass="entr" presetSubtype="0"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83"/>
                                        </p:tgtEl>
                                        <p:attrNameLst>
                                          <p:attrName>style.visibility</p:attrName>
                                        </p:attrNameLst>
                                      </p:cBhvr>
                                      <p:to>
                                        <p:strVal val="visible"/>
                                      </p:to>
                                    </p:set>
                                    <p:animEffect transition="in" filter="fade">
                                      <p:cBhvr>
                                        <p:cTn id="28" dur="500"/>
                                        <p:tgtEl>
                                          <p:spTgt spid="83"/>
                                        </p:tgtEl>
                                      </p:cBhvr>
                                    </p:animEffect>
                                  </p:childTnLst>
                                </p:cTn>
                              </p:par>
                              <p:par>
                                <p:cTn id="29" presetID="1" presetClass="exit" presetSubtype="0" fill="hold" nodeType="withEffect">
                                  <p:stCondLst>
                                    <p:cond delay="0"/>
                                  </p:stCondLst>
                                  <p:childTnLst>
                                    <p:set>
                                      <p:cBhvr>
                                        <p:cTn id="30" dur="1" fill="hold">
                                          <p:stCondLst>
                                            <p:cond delay="0"/>
                                          </p:stCondLst>
                                        </p:cTn>
                                        <p:tgtEl>
                                          <p:spTgt spid="30"/>
                                        </p:tgtEl>
                                        <p:attrNameLst>
                                          <p:attrName>style.visibility</p:attrName>
                                        </p:attrNameLst>
                                      </p:cBhvr>
                                      <p:to>
                                        <p:strVal val="hidden"/>
                                      </p:to>
                                    </p:set>
                                  </p:childTnLst>
                                </p:cTn>
                              </p:par>
                              <p:par>
                                <p:cTn id="31" presetID="1" presetClass="exit" presetSubtype="0" fill="hold" nodeType="withEffect">
                                  <p:stCondLst>
                                    <p:cond delay="0"/>
                                  </p:stCondLst>
                                  <p:childTnLst>
                                    <p:set>
                                      <p:cBhvr>
                                        <p:cTn id="32" dur="1" fill="hold">
                                          <p:stCondLst>
                                            <p:cond delay="0"/>
                                          </p:stCondLst>
                                        </p:cTn>
                                        <p:tgtEl>
                                          <p:spTgt spid="3"/>
                                        </p:tgtEl>
                                        <p:attrNameLst>
                                          <p:attrName>style.visibility</p:attrName>
                                        </p:attrNameLst>
                                      </p:cBhvr>
                                      <p:to>
                                        <p:strVal val="hidden"/>
                                      </p:to>
                                    </p:set>
                                  </p:childTnLst>
                                </p:cTn>
                              </p:par>
                              <p:par>
                                <p:cTn id="33" presetID="10" presetClass="entr" presetSubtype="0" fill="hold" nodeType="with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fade">
                                      <p:cBhvr>
                                        <p:cTn id="35" dur="500"/>
                                        <p:tgtEl>
                                          <p:spTgt spid="4"/>
                                        </p:tgtEl>
                                      </p:cBhvr>
                                    </p:animEffect>
                                  </p:childTnLst>
                                </p:cTn>
                              </p:par>
                              <p:par>
                                <p:cTn id="36" presetID="10" presetClass="entr" presetSubtype="0" fill="hold" nodeType="withEffect">
                                  <p:stCondLst>
                                    <p:cond delay="0"/>
                                  </p:stCondLst>
                                  <p:childTnLst>
                                    <p:set>
                                      <p:cBhvr>
                                        <p:cTn id="37" dur="1" fill="hold">
                                          <p:stCondLst>
                                            <p:cond delay="0"/>
                                          </p:stCondLst>
                                        </p:cTn>
                                        <p:tgtEl>
                                          <p:spTgt spid="62"/>
                                        </p:tgtEl>
                                        <p:attrNameLst>
                                          <p:attrName>style.visibility</p:attrName>
                                        </p:attrNameLst>
                                      </p:cBhvr>
                                      <p:to>
                                        <p:strVal val="visible"/>
                                      </p:to>
                                    </p:set>
                                    <p:animEffect transition="in" filter="fade">
                                      <p:cBhvr>
                                        <p:cTn id="38" dur="500"/>
                                        <p:tgtEl>
                                          <p:spTgt spid="62"/>
                                        </p:tgtEl>
                                      </p:cBhvr>
                                    </p:animEffect>
                                  </p:childTnLst>
                                </p:cTn>
                              </p:par>
                              <p:par>
                                <p:cTn id="39" presetID="10" presetClass="entr" presetSubtype="0" fill="hold" nodeType="withEffect">
                                  <p:stCondLst>
                                    <p:cond delay="0"/>
                                  </p:stCondLst>
                                  <p:childTnLst>
                                    <p:set>
                                      <p:cBhvr>
                                        <p:cTn id="40" dur="1" fill="hold">
                                          <p:stCondLst>
                                            <p:cond delay="0"/>
                                          </p:stCondLst>
                                        </p:cTn>
                                        <p:tgtEl>
                                          <p:spTgt spid="65"/>
                                        </p:tgtEl>
                                        <p:attrNameLst>
                                          <p:attrName>style.visibility</p:attrName>
                                        </p:attrNameLst>
                                      </p:cBhvr>
                                      <p:to>
                                        <p:strVal val="visible"/>
                                      </p:to>
                                    </p:set>
                                    <p:animEffect transition="in" filter="fade">
                                      <p:cBhvr>
                                        <p:cTn id="41" dur="500"/>
                                        <p:tgtEl>
                                          <p:spTgt spid="65"/>
                                        </p:tgtEl>
                                      </p:cBhvr>
                                    </p:animEffect>
                                  </p:childTnLst>
                                </p:cTn>
                              </p:par>
                              <p:par>
                                <p:cTn id="42" presetID="10" presetClass="exit" presetSubtype="0" fill="hold" nodeType="withEffect">
                                  <p:stCondLst>
                                    <p:cond delay="0"/>
                                  </p:stCondLst>
                                  <p:childTnLst>
                                    <p:animEffect transition="out" filter="fade">
                                      <p:cBhvr>
                                        <p:cTn id="43" dur="500"/>
                                        <p:tgtEl>
                                          <p:spTgt spid="80"/>
                                        </p:tgtEl>
                                      </p:cBhvr>
                                    </p:animEffect>
                                    <p:set>
                                      <p:cBhvr>
                                        <p:cTn id="44" dur="1" fill="hold">
                                          <p:stCondLst>
                                            <p:cond delay="499"/>
                                          </p:stCondLst>
                                        </p:cTn>
                                        <p:tgtEl>
                                          <p:spTgt spid="8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animBg="1"/>
      <p:bldP spid="83" grpId="0" animBg="1"/>
      <p:bldP spid="2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Clustering (Lightcuts)</a:t>
            </a:r>
            <a:endParaRPr lang="cs-CZ" dirty="0"/>
          </a:p>
        </p:txBody>
      </p:sp>
      <p:sp>
        <p:nvSpPr>
          <p:cNvPr id="4" name="Footer Placeholder 3"/>
          <p:cNvSpPr>
            <a:spLocks noGrp="1"/>
          </p:cNvSpPr>
          <p:nvPr>
            <p:ph type="ftr" sz="quarter" idx="11"/>
          </p:nvPr>
        </p:nvSpPr>
        <p:spPr/>
        <p:txBody>
          <a:bodyPr/>
          <a:lstStyle/>
          <a:p>
            <a:r>
              <a:rPr lang="en-US"/>
              <a:t>Vévoda, Kondapaneni, Křivánek - Bayesian online regression for adaptive illumination sampling</a:t>
            </a:r>
          </a:p>
        </p:txBody>
      </p:sp>
      <p:sp>
        <p:nvSpPr>
          <p:cNvPr id="5" name="Slide Number Placeholder 4"/>
          <p:cNvSpPr>
            <a:spLocks noGrp="1"/>
          </p:cNvSpPr>
          <p:nvPr>
            <p:ph type="sldNum" sz="quarter" idx="4"/>
          </p:nvPr>
        </p:nvSpPr>
        <p:spPr/>
        <p:txBody>
          <a:bodyPr/>
          <a:lstStyle/>
          <a:p>
            <a:fld id="{B6F15528-21DE-4FAA-801E-634DDDAF4B2B}" type="slidenum">
              <a:rPr lang="en-US" smtClean="0"/>
              <a:pPr/>
              <a:t>15</a:t>
            </a:fld>
            <a:endParaRPr lang="en-US" dirty="0"/>
          </a:p>
        </p:txBody>
      </p:sp>
      <p:sp>
        <p:nvSpPr>
          <p:cNvPr id="3" name="Content Placeholder 2"/>
          <p:cNvSpPr>
            <a:spLocks noGrp="1"/>
          </p:cNvSpPr>
          <p:nvPr>
            <p:ph idx="4294967295"/>
          </p:nvPr>
        </p:nvSpPr>
        <p:spPr>
          <a:xfrm>
            <a:off x="5446268" y="1219456"/>
            <a:ext cx="2996274" cy="1145364"/>
          </a:xfrm>
        </p:spPr>
        <p:txBody>
          <a:bodyPr>
            <a:noAutofit/>
          </a:bodyPr>
          <a:lstStyle/>
          <a:p>
            <a:pPr marL="57150" indent="0">
              <a:buNone/>
            </a:pPr>
            <a:r>
              <a:rPr lang="en-GB" sz="2000" dirty="0"/>
              <a:t>[</a:t>
            </a:r>
            <a:r>
              <a:rPr lang="en-GB" sz="2000" i="1" dirty="0"/>
              <a:t>Paquette et al. 1998, </a:t>
            </a:r>
          </a:p>
          <a:p>
            <a:pPr marL="457200" lvl="1" indent="0">
              <a:buNone/>
            </a:pPr>
            <a:r>
              <a:rPr lang="en-GB" sz="2000" i="1" dirty="0"/>
              <a:t>Walter et al. 2006</a:t>
            </a:r>
            <a:r>
              <a:rPr lang="en-GB" sz="2000" dirty="0"/>
              <a:t>]</a:t>
            </a:r>
          </a:p>
        </p:txBody>
      </p:sp>
      <p:grpSp>
        <p:nvGrpSpPr>
          <p:cNvPr id="34" name="Group 33"/>
          <p:cNvGrpSpPr/>
          <p:nvPr/>
        </p:nvGrpSpPr>
        <p:grpSpPr>
          <a:xfrm>
            <a:off x="1581216" y="1240543"/>
            <a:ext cx="3447984" cy="1839343"/>
            <a:chOff x="802640" y="1962149"/>
            <a:chExt cx="5048193" cy="2692983"/>
          </a:xfrm>
        </p:grpSpPr>
        <p:sp>
          <p:nvSpPr>
            <p:cNvPr id="35" name="Oval 34"/>
            <p:cNvSpPr/>
            <p:nvPr/>
          </p:nvSpPr>
          <p:spPr>
            <a:xfrm>
              <a:off x="1016000" y="2673350"/>
              <a:ext cx="1828800" cy="12192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Oval 35"/>
            <p:cNvSpPr/>
            <p:nvPr/>
          </p:nvSpPr>
          <p:spPr>
            <a:xfrm rot="1838276">
              <a:off x="3277257" y="2156410"/>
              <a:ext cx="1019219" cy="194349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Oval 36"/>
            <p:cNvSpPr/>
            <p:nvPr/>
          </p:nvSpPr>
          <p:spPr>
            <a:xfrm>
              <a:off x="802640" y="1962149"/>
              <a:ext cx="5048193" cy="269298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Oval 37"/>
            <p:cNvSpPr/>
            <p:nvPr/>
          </p:nvSpPr>
          <p:spPr>
            <a:xfrm>
              <a:off x="2915919" y="2218291"/>
              <a:ext cx="2488655" cy="225070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56" name="Rectangle 55"/>
          <p:cNvSpPr/>
          <p:nvPr/>
        </p:nvSpPr>
        <p:spPr>
          <a:xfrm>
            <a:off x="5486400" y="2817455"/>
            <a:ext cx="488135" cy="16720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Oval 29"/>
          <p:cNvSpPr/>
          <p:nvPr/>
        </p:nvSpPr>
        <p:spPr>
          <a:xfrm>
            <a:off x="5446268" y="3420283"/>
            <a:ext cx="80264" cy="8492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5" name="Group 24"/>
          <p:cNvGrpSpPr/>
          <p:nvPr/>
        </p:nvGrpSpPr>
        <p:grpSpPr>
          <a:xfrm>
            <a:off x="1726944" y="1371943"/>
            <a:ext cx="2682811" cy="1423429"/>
            <a:chOff x="1726944" y="1371943"/>
            <a:chExt cx="2682811" cy="1423429"/>
          </a:xfrm>
        </p:grpSpPr>
        <p:sp>
          <p:nvSpPr>
            <p:cNvPr id="18" name="Oval 17"/>
            <p:cNvSpPr/>
            <p:nvPr/>
          </p:nvSpPr>
          <p:spPr>
            <a:xfrm>
              <a:off x="1726944" y="1733443"/>
              <a:ext cx="1249095" cy="83273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Oval 39"/>
            <p:cNvSpPr/>
            <p:nvPr/>
          </p:nvSpPr>
          <p:spPr>
            <a:xfrm rot="1838276">
              <a:off x="3264887" y="1371943"/>
              <a:ext cx="707631" cy="132743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Oval 41"/>
            <p:cNvSpPr/>
            <p:nvPr/>
          </p:nvSpPr>
          <p:spPr>
            <a:xfrm>
              <a:off x="3912724" y="2312329"/>
              <a:ext cx="497031" cy="48304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6" name="Group 45"/>
          <p:cNvGrpSpPr/>
          <p:nvPr/>
        </p:nvGrpSpPr>
        <p:grpSpPr>
          <a:xfrm>
            <a:off x="2524275" y="1946719"/>
            <a:ext cx="2768011" cy="1457403"/>
            <a:chOff x="2524275" y="1946719"/>
            <a:chExt cx="2768011" cy="1457403"/>
          </a:xfrm>
        </p:grpSpPr>
        <p:grpSp>
          <p:nvGrpSpPr>
            <p:cNvPr id="57" name="Group 56"/>
            <p:cNvGrpSpPr/>
            <p:nvPr/>
          </p:nvGrpSpPr>
          <p:grpSpPr>
            <a:xfrm>
              <a:off x="2524275" y="2553850"/>
              <a:ext cx="2733525" cy="850272"/>
              <a:chOff x="2219595" y="2244094"/>
              <a:chExt cx="2733525" cy="850272"/>
            </a:xfrm>
          </p:grpSpPr>
          <p:cxnSp>
            <p:nvCxnSpPr>
              <p:cNvPr id="59" name="Straight Arrow Connector 58"/>
              <p:cNvCxnSpPr>
                <a:stCxn id="42" idx="5"/>
              </p:cNvCxnSpPr>
              <p:nvPr/>
            </p:nvCxnSpPr>
            <p:spPr>
              <a:xfrm>
                <a:off x="4032286" y="2414876"/>
                <a:ext cx="920834" cy="581623"/>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60" name="Straight Arrow Connector 59"/>
              <p:cNvCxnSpPr/>
              <p:nvPr/>
            </p:nvCxnSpPr>
            <p:spPr>
              <a:xfrm>
                <a:off x="2219595" y="2244094"/>
                <a:ext cx="2733525" cy="850272"/>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grpSp>
        <p:cxnSp>
          <p:nvCxnSpPr>
            <p:cNvPr id="44" name="Straight Arrow Connector 43"/>
            <p:cNvCxnSpPr/>
            <p:nvPr/>
          </p:nvCxnSpPr>
          <p:spPr>
            <a:xfrm>
              <a:off x="4051945" y="1946719"/>
              <a:ext cx="1240341" cy="1310831"/>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grpSp>
      <p:grpSp>
        <p:nvGrpSpPr>
          <p:cNvPr id="52" name="Group 51"/>
          <p:cNvGrpSpPr/>
          <p:nvPr/>
        </p:nvGrpSpPr>
        <p:grpSpPr>
          <a:xfrm>
            <a:off x="1866765" y="1488717"/>
            <a:ext cx="2476635" cy="1235433"/>
            <a:chOff x="1371600" y="2266950"/>
            <a:chExt cx="3626039" cy="1808795"/>
          </a:xfrm>
        </p:grpSpPr>
        <p:grpSp>
          <p:nvGrpSpPr>
            <p:cNvPr id="53" name="Group 52"/>
            <p:cNvGrpSpPr/>
            <p:nvPr/>
          </p:nvGrpSpPr>
          <p:grpSpPr>
            <a:xfrm>
              <a:off x="1371600" y="3016250"/>
              <a:ext cx="533400" cy="533400"/>
              <a:chOff x="1981200" y="3187700"/>
              <a:chExt cx="762000" cy="762000"/>
            </a:xfrm>
            <a:solidFill>
              <a:srgbClr val="FFC000"/>
            </a:solidFill>
          </p:grpSpPr>
          <p:sp>
            <p:nvSpPr>
              <p:cNvPr id="71" name="5-Point Star 70"/>
              <p:cNvSpPr/>
              <p:nvPr/>
            </p:nvSpPr>
            <p:spPr>
              <a:xfrm>
                <a:off x="1981200" y="3187700"/>
                <a:ext cx="762000" cy="762000"/>
              </a:xfrm>
              <a:prstGeom prst="star5">
                <a:avLst>
                  <a:gd name="adj" fmla="val 28143"/>
                  <a:gd name="hf" fmla="val 105146"/>
                  <a:gd name="vf" fmla="val 110557"/>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Oval 71"/>
              <p:cNvSpPr/>
              <p:nvPr/>
            </p:nvSpPr>
            <p:spPr>
              <a:xfrm>
                <a:off x="2133600" y="3390900"/>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54" name="Group 53"/>
            <p:cNvGrpSpPr/>
            <p:nvPr/>
          </p:nvGrpSpPr>
          <p:grpSpPr>
            <a:xfrm>
              <a:off x="1907540" y="2937510"/>
              <a:ext cx="533400" cy="533400"/>
              <a:chOff x="1981200" y="3187700"/>
              <a:chExt cx="762000" cy="762000"/>
            </a:xfrm>
            <a:solidFill>
              <a:srgbClr val="FFC000"/>
            </a:solidFill>
          </p:grpSpPr>
          <p:sp>
            <p:nvSpPr>
              <p:cNvPr id="69" name="5-Point Star 68"/>
              <p:cNvSpPr/>
              <p:nvPr/>
            </p:nvSpPr>
            <p:spPr>
              <a:xfrm>
                <a:off x="1981200" y="3187700"/>
                <a:ext cx="762000" cy="762000"/>
              </a:xfrm>
              <a:prstGeom prst="star5">
                <a:avLst>
                  <a:gd name="adj" fmla="val 28143"/>
                  <a:gd name="hf" fmla="val 105146"/>
                  <a:gd name="vf" fmla="val 110557"/>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Oval 69"/>
              <p:cNvSpPr/>
              <p:nvPr/>
            </p:nvSpPr>
            <p:spPr>
              <a:xfrm>
                <a:off x="2133600" y="3390900"/>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55" name="Group 54"/>
            <p:cNvGrpSpPr/>
            <p:nvPr/>
          </p:nvGrpSpPr>
          <p:grpSpPr>
            <a:xfrm>
              <a:off x="3429000" y="3064510"/>
              <a:ext cx="533400" cy="533400"/>
              <a:chOff x="1981200" y="3187700"/>
              <a:chExt cx="762000" cy="762000"/>
            </a:xfrm>
            <a:solidFill>
              <a:srgbClr val="FFC000"/>
            </a:solidFill>
          </p:grpSpPr>
          <p:sp>
            <p:nvSpPr>
              <p:cNvPr id="67" name="5-Point Star 66"/>
              <p:cNvSpPr/>
              <p:nvPr/>
            </p:nvSpPr>
            <p:spPr>
              <a:xfrm>
                <a:off x="1981200" y="3187700"/>
                <a:ext cx="762000" cy="762000"/>
              </a:xfrm>
              <a:prstGeom prst="star5">
                <a:avLst>
                  <a:gd name="adj" fmla="val 28143"/>
                  <a:gd name="hf" fmla="val 105146"/>
                  <a:gd name="vf" fmla="val 110557"/>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Oval 67"/>
              <p:cNvSpPr/>
              <p:nvPr/>
            </p:nvSpPr>
            <p:spPr>
              <a:xfrm>
                <a:off x="2133600" y="3390900"/>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58" name="Group 57"/>
            <p:cNvGrpSpPr/>
            <p:nvPr/>
          </p:nvGrpSpPr>
          <p:grpSpPr>
            <a:xfrm>
              <a:off x="4464239" y="3542345"/>
              <a:ext cx="533400" cy="533400"/>
              <a:chOff x="2698114" y="3376836"/>
              <a:chExt cx="762000" cy="762000"/>
            </a:xfrm>
            <a:solidFill>
              <a:srgbClr val="FFC000"/>
            </a:solidFill>
          </p:grpSpPr>
          <p:sp>
            <p:nvSpPr>
              <p:cNvPr id="65" name="5-Point Star 64"/>
              <p:cNvSpPr/>
              <p:nvPr/>
            </p:nvSpPr>
            <p:spPr>
              <a:xfrm>
                <a:off x="2698114" y="3376836"/>
                <a:ext cx="762000" cy="762000"/>
              </a:xfrm>
              <a:prstGeom prst="star5">
                <a:avLst>
                  <a:gd name="adj" fmla="val 28143"/>
                  <a:gd name="hf" fmla="val 105146"/>
                  <a:gd name="vf" fmla="val 110557"/>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Oval 65"/>
              <p:cNvSpPr/>
              <p:nvPr/>
            </p:nvSpPr>
            <p:spPr>
              <a:xfrm>
                <a:off x="2850516" y="3580036"/>
                <a:ext cx="457198"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62" name="Group 61"/>
            <p:cNvGrpSpPr/>
            <p:nvPr/>
          </p:nvGrpSpPr>
          <p:grpSpPr>
            <a:xfrm>
              <a:off x="3954780" y="2266950"/>
              <a:ext cx="533400" cy="533400"/>
              <a:chOff x="1981200" y="3187700"/>
              <a:chExt cx="762000" cy="762000"/>
            </a:xfrm>
            <a:solidFill>
              <a:srgbClr val="FFC000"/>
            </a:solidFill>
          </p:grpSpPr>
          <p:sp>
            <p:nvSpPr>
              <p:cNvPr id="63" name="5-Point Star 62"/>
              <p:cNvSpPr/>
              <p:nvPr/>
            </p:nvSpPr>
            <p:spPr>
              <a:xfrm>
                <a:off x="1981200" y="3187700"/>
                <a:ext cx="762000" cy="762000"/>
              </a:xfrm>
              <a:prstGeom prst="star5">
                <a:avLst>
                  <a:gd name="adj" fmla="val 28143"/>
                  <a:gd name="hf" fmla="val 105146"/>
                  <a:gd name="vf" fmla="val 110557"/>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 name="Oval 63"/>
              <p:cNvSpPr/>
              <p:nvPr/>
            </p:nvSpPr>
            <p:spPr>
              <a:xfrm>
                <a:off x="2133600" y="3390900"/>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39" name="Group 38"/>
          <p:cNvGrpSpPr/>
          <p:nvPr/>
        </p:nvGrpSpPr>
        <p:grpSpPr>
          <a:xfrm>
            <a:off x="1937895" y="3486150"/>
            <a:ext cx="3318182" cy="369332"/>
            <a:chOff x="1937895" y="3530084"/>
            <a:chExt cx="3318182" cy="369332"/>
          </a:xfrm>
        </p:grpSpPr>
        <p:cxnSp>
          <p:nvCxnSpPr>
            <p:cNvPr id="41" name="Straight Connector 40"/>
            <p:cNvCxnSpPr/>
            <p:nvPr/>
          </p:nvCxnSpPr>
          <p:spPr>
            <a:xfrm>
              <a:off x="1937895" y="3714750"/>
              <a:ext cx="293190"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2389074" y="3530084"/>
              <a:ext cx="2867003" cy="369332"/>
            </a:xfrm>
            <a:prstGeom prst="rect">
              <a:avLst/>
            </a:prstGeom>
            <a:noFill/>
          </p:spPr>
          <p:txBody>
            <a:bodyPr wrap="none" rtlCol="0">
              <a:spAutoFit/>
            </a:bodyPr>
            <a:lstStyle/>
            <a:p>
              <a:r>
                <a:rPr lang="en-GB" dirty="0"/>
                <a:t>Cluster contribution bounds</a:t>
              </a:r>
            </a:p>
          </p:txBody>
        </p:sp>
      </p:grpSp>
    </p:spTree>
    <p:extLst>
      <p:ext uri="{BB962C8B-B14F-4D97-AF65-F5344CB8AC3E}">
        <p14:creationId xmlns:p14="http://schemas.microsoft.com/office/powerpoint/2010/main" val="135172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down)">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fade">
                                      <p:cBhvr>
                                        <p:cTn id="17" dur="500"/>
                                        <p:tgtEl>
                                          <p:spTgt spid="46"/>
                                        </p:tgtEl>
                                      </p:cBhvr>
                                    </p:animEffect>
                                  </p:childTnLst>
                                </p:cTn>
                              </p:par>
                              <p:par>
                                <p:cTn id="18" presetID="10" presetClass="exit" presetSubtype="0" fill="hold" nodeType="withEffect">
                                  <p:stCondLst>
                                    <p:cond delay="0"/>
                                  </p:stCondLst>
                                  <p:childTnLst>
                                    <p:animEffect transition="out" filter="fade">
                                      <p:cBhvr>
                                        <p:cTn id="19" dur="500"/>
                                        <p:tgtEl>
                                          <p:spTgt spid="34"/>
                                        </p:tgtEl>
                                      </p:cBhvr>
                                    </p:animEffect>
                                    <p:set>
                                      <p:cBhvr>
                                        <p:cTn id="20" dur="1" fill="hold">
                                          <p:stCondLst>
                                            <p:cond delay="499"/>
                                          </p:stCondLst>
                                        </p:cTn>
                                        <p:tgtEl>
                                          <p:spTgt spid="34"/>
                                        </p:tgtEl>
                                        <p:attrNameLst>
                                          <p:attrName>style.visibility</p:attrName>
                                        </p:attrNameLst>
                                      </p:cBhvr>
                                      <p:to>
                                        <p:strVal val="hidden"/>
                                      </p:to>
                                    </p:set>
                                  </p:childTnLst>
                                </p:cTn>
                              </p:par>
                              <p:par>
                                <p:cTn id="21" presetID="10" presetClass="entr" presetSubtype="0" fill="hold" nodeType="withEffect">
                                  <p:stCondLst>
                                    <p:cond delay="0"/>
                                  </p:stCondLst>
                                  <p:childTnLst>
                                    <p:set>
                                      <p:cBhvr>
                                        <p:cTn id="22" dur="1" fill="hold">
                                          <p:stCondLst>
                                            <p:cond delay="0"/>
                                          </p:stCondLst>
                                        </p:cTn>
                                        <p:tgtEl>
                                          <p:spTgt spid="39"/>
                                        </p:tgtEl>
                                        <p:attrNameLst>
                                          <p:attrName>style.visibility</p:attrName>
                                        </p:attrNameLst>
                                      </p:cBhvr>
                                      <p:to>
                                        <p:strVal val="visible"/>
                                      </p:to>
                                    </p:set>
                                    <p:animEffect transition="in" filter="fade">
                                      <p:cBhvr>
                                        <p:cTn id="23"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6" name="Group 55"/>
          <p:cNvGrpSpPr/>
          <p:nvPr/>
        </p:nvGrpSpPr>
        <p:grpSpPr>
          <a:xfrm>
            <a:off x="2524275" y="1946719"/>
            <a:ext cx="2768011" cy="1457403"/>
            <a:chOff x="2524275" y="1946719"/>
            <a:chExt cx="2768011" cy="1457403"/>
          </a:xfrm>
        </p:grpSpPr>
        <p:grpSp>
          <p:nvGrpSpPr>
            <p:cNvPr id="57" name="Group 56"/>
            <p:cNvGrpSpPr/>
            <p:nvPr/>
          </p:nvGrpSpPr>
          <p:grpSpPr>
            <a:xfrm>
              <a:off x="2524275" y="2553850"/>
              <a:ext cx="2733525" cy="850272"/>
              <a:chOff x="2219595" y="2244094"/>
              <a:chExt cx="2733525" cy="850272"/>
            </a:xfrm>
          </p:grpSpPr>
          <p:cxnSp>
            <p:nvCxnSpPr>
              <p:cNvPr id="59" name="Straight Arrow Connector 58"/>
              <p:cNvCxnSpPr/>
              <p:nvPr/>
            </p:nvCxnSpPr>
            <p:spPr>
              <a:xfrm>
                <a:off x="4032286" y="2414876"/>
                <a:ext cx="920834" cy="581623"/>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61" name="Straight Arrow Connector 60"/>
              <p:cNvCxnSpPr/>
              <p:nvPr/>
            </p:nvCxnSpPr>
            <p:spPr>
              <a:xfrm>
                <a:off x="2219595" y="2244094"/>
                <a:ext cx="2733525" cy="850272"/>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grpSp>
        <p:cxnSp>
          <p:nvCxnSpPr>
            <p:cNvPr id="58" name="Straight Arrow Connector 57"/>
            <p:cNvCxnSpPr/>
            <p:nvPr/>
          </p:nvCxnSpPr>
          <p:spPr>
            <a:xfrm>
              <a:off x="4051945" y="1946719"/>
              <a:ext cx="1240341" cy="1310831"/>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p:txBody>
          <a:bodyPr/>
          <a:lstStyle/>
          <a:p>
            <a:r>
              <a:rPr lang="en-US" dirty="0"/>
              <a:t>Cluster sampling</a:t>
            </a:r>
            <a:endParaRPr lang="cs-CZ" dirty="0"/>
          </a:p>
        </p:txBody>
      </p:sp>
      <p:sp>
        <p:nvSpPr>
          <p:cNvPr id="4" name="Footer Placeholder 3"/>
          <p:cNvSpPr>
            <a:spLocks noGrp="1"/>
          </p:cNvSpPr>
          <p:nvPr>
            <p:ph type="ftr" sz="quarter" idx="11"/>
          </p:nvPr>
        </p:nvSpPr>
        <p:spPr/>
        <p:txBody>
          <a:bodyPr/>
          <a:lstStyle/>
          <a:p>
            <a:r>
              <a:rPr lang="en-US"/>
              <a:t>Vévoda, Kondapaneni, Křivánek - Bayesian online regression for adaptive illumination sampling</a:t>
            </a:r>
          </a:p>
        </p:txBody>
      </p:sp>
      <p:sp>
        <p:nvSpPr>
          <p:cNvPr id="5" name="Slide Number Placeholder 4"/>
          <p:cNvSpPr>
            <a:spLocks noGrp="1"/>
          </p:cNvSpPr>
          <p:nvPr>
            <p:ph type="sldNum" sz="quarter" idx="4"/>
          </p:nvPr>
        </p:nvSpPr>
        <p:spPr/>
        <p:txBody>
          <a:bodyPr/>
          <a:lstStyle/>
          <a:p>
            <a:fld id="{B6F15528-21DE-4FAA-801E-634DDDAF4B2B}" type="slidenum">
              <a:rPr lang="en-US" smtClean="0"/>
              <a:pPr/>
              <a:t>16</a:t>
            </a:fld>
            <a:endParaRPr lang="en-US" dirty="0"/>
          </a:p>
        </p:txBody>
      </p:sp>
      <p:sp>
        <p:nvSpPr>
          <p:cNvPr id="81" name="Rectangle 80"/>
          <p:cNvSpPr/>
          <p:nvPr/>
        </p:nvSpPr>
        <p:spPr>
          <a:xfrm>
            <a:off x="5486400" y="2817455"/>
            <a:ext cx="488135" cy="16720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3" name="Content Placeholder 2"/>
          <p:cNvSpPr txBox="1">
            <a:spLocks/>
          </p:cNvSpPr>
          <p:nvPr/>
        </p:nvSpPr>
        <p:spPr>
          <a:xfrm>
            <a:off x="5539058" y="1458469"/>
            <a:ext cx="3454656" cy="387008"/>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57150" indent="0">
              <a:buNone/>
            </a:pPr>
            <a:r>
              <a:rPr lang="en-US" sz="2000" dirty="0"/>
              <a:t>[</a:t>
            </a:r>
            <a:r>
              <a:rPr lang="en-US" sz="2000" i="1" dirty="0"/>
              <a:t>Wang and Akerlung 2009</a:t>
            </a:r>
            <a:r>
              <a:rPr lang="en-US" sz="2000" dirty="0"/>
              <a:t>]</a:t>
            </a:r>
            <a:endParaRPr lang="en-GB" sz="2000" dirty="0"/>
          </a:p>
        </p:txBody>
      </p:sp>
      <p:sp>
        <p:nvSpPr>
          <p:cNvPr id="92" name="Oval 91"/>
          <p:cNvSpPr/>
          <p:nvPr/>
        </p:nvSpPr>
        <p:spPr>
          <a:xfrm>
            <a:off x="5446268" y="3420283"/>
            <a:ext cx="80264" cy="8492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73" name="Group 72"/>
          <p:cNvGrpSpPr/>
          <p:nvPr/>
        </p:nvGrpSpPr>
        <p:grpSpPr>
          <a:xfrm>
            <a:off x="1866765" y="1488717"/>
            <a:ext cx="2476635" cy="1235433"/>
            <a:chOff x="1371600" y="2266950"/>
            <a:chExt cx="3626039" cy="1808795"/>
          </a:xfrm>
        </p:grpSpPr>
        <p:grpSp>
          <p:nvGrpSpPr>
            <p:cNvPr id="74" name="Group 73"/>
            <p:cNvGrpSpPr/>
            <p:nvPr/>
          </p:nvGrpSpPr>
          <p:grpSpPr>
            <a:xfrm>
              <a:off x="1371600" y="3016250"/>
              <a:ext cx="533400" cy="533400"/>
              <a:chOff x="1981200" y="3187700"/>
              <a:chExt cx="762000" cy="762000"/>
            </a:xfrm>
            <a:solidFill>
              <a:srgbClr val="FFC000"/>
            </a:solidFill>
          </p:grpSpPr>
          <p:sp>
            <p:nvSpPr>
              <p:cNvPr id="105" name="5-Point Star 104"/>
              <p:cNvSpPr/>
              <p:nvPr/>
            </p:nvSpPr>
            <p:spPr>
              <a:xfrm>
                <a:off x="1981200" y="3187700"/>
                <a:ext cx="762000" cy="762000"/>
              </a:xfrm>
              <a:prstGeom prst="star5">
                <a:avLst>
                  <a:gd name="adj" fmla="val 28143"/>
                  <a:gd name="hf" fmla="val 105146"/>
                  <a:gd name="vf" fmla="val 110557"/>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6" name="Oval 105"/>
              <p:cNvSpPr/>
              <p:nvPr/>
            </p:nvSpPr>
            <p:spPr>
              <a:xfrm>
                <a:off x="2133600" y="3390900"/>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75" name="Group 74"/>
            <p:cNvGrpSpPr/>
            <p:nvPr/>
          </p:nvGrpSpPr>
          <p:grpSpPr>
            <a:xfrm>
              <a:off x="1907540" y="2937510"/>
              <a:ext cx="533400" cy="533400"/>
              <a:chOff x="1981200" y="3187700"/>
              <a:chExt cx="762000" cy="762000"/>
            </a:xfrm>
            <a:solidFill>
              <a:srgbClr val="FFC000"/>
            </a:solidFill>
          </p:grpSpPr>
          <p:sp>
            <p:nvSpPr>
              <p:cNvPr id="103" name="5-Point Star 102"/>
              <p:cNvSpPr/>
              <p:nvPr/>
            </p:nvSpPr>
            <p:spPr>
              <a:xfrm>
                <a:off x="1981200" y="3187700"/>
                <a:ext cx="762000" cy="762000"/>
              </a:xfrm>
              <a:prstGeom prst="star5">
                <a:avLst>
                  <a:gd name="adj" fmla="val 28143"/>
                  <a:gd name="hf" fmla="val 105146"/>
                  <a:gd name="vf" fmla="val 110557"/>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4" name="Oval 103"/>
              <p:cNvSpPr/>
              <p:nvPr/>
            </p:nvSpPr>
            <p:spPr>
              <a:xfrm>
                <a:off x="2133600" y="3390900"/>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76" name="Group 75"/>
            <p:cNvGrpSpPr/>
            <p:nvPr/>
          </p:nvGrpSpPr>
          <p:grpSpPr>
            <a:xfrm>
              <a:off x="3429000" y="3064510"/>
              <a:ext cx="533400" cy="533400"/>
              <a:chOff x="1981200" y="3187700"/>
              <a:chExt cx="762000" cy="762000"/>
            </a:xfrm>
            <a:solidFill>
              <a:srgbClr val="FFC000"/>
            </a:solidFill>
          </p:grpSpPr>
          <p:sp>
            <p:nvSpPr>
              <p:cNvPr id="101" name="5-Point Star 100"/>
              <p:cNvSpPr/>
              <p:nvPr/>
            </p:nvSpPr>
            <p:spPr>
              <a:xfrm>
                <a:off x="1981200" y="3187700"/>
                <a:ext cx="762000" cy="762000"/>
              </a:xfrm>
              <a:prstGeom prst="star5">
                <a:avLst>
                  <a:gd name="adj" fmla="val 28143"/>
                  <a:gd name="hf" fmla="val 105146"/>
                  <a:gd name="vf" fmla="val 110557"/>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2" name="Oval 101"/>
              <p:cNvSpPr/>
              <p:nvPr/>
            </p:nvSpPr>
            <p:spPr>
              <a:xfrm>
                <a:off x="2133600" y="3390900"/>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77" name="Group 76"/>
            <p:cNvGrpSpPr/>
            <p:nvPr/>
          </p:nvGrpSpPr>
          <p:grpSpPr>
            <a:xfrm>
              <a:off x="4464239" y="3542345"/>
              <a:ext cx="533400" cy="533400"/>
              <a:chOff x="2698114" y="3376836"/>
              <a:chExt cx="762000" cy="762000"/>
            </a:xfrm>
            <a:solidFill>
              <a:srgbClr val="FFC000"/>
            </a:solidFill>
          </p:grpSpPr>
          <p:sp>
            <p:nvSpPr>
              <p:cNvPr id="99" name="5-Point Star 98"/>
              <p:cNvSpPr/>
              <p:nvPr/>
            </p:nvSpPr>
            <p:spPr>
              <a:xfrm>
                <a:off x="2698114" y="3376836"/>
                <a:ext cx="762000" cy="762000"/>
              </a:xfrm>
              <a:prstGeom prst="star5">
                <a:avLst>
                  <a:gd name="adj" fmla="val 28143"/>
                  <a:gd name="hf" fmla="val 105146"/>
                  <a:gd name="vf" fmla="val 110557"/>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0" name="Oval 99"/>
              <p:cNvSpPr/>
              <p:nvPr/>
            </p:nvSpPr>
            <p:spPr>
              <a:xfrm>
                <a:off x="2850516" y="3580036"/>
                <a:ext cx="457198"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78" name="Group 77"/>
            <p:cNvGrpSpPr/>
            <p:nvPr/>
          </p:nvGrpSpPr>
          <p:grpSpPr>
            <a:xfrm>
              <a:off x="3954780" y="2266950"/>
              <a:ext cx="533400" cy="533400"/>
              <a:chOff x="1981200" y="3187700"/>
              <a:chExt cx="762000" cy="762000"/>
            </a:xfrm>
            <a:solidFill>
              <a:srgbClr val="FFC000"/>
            </a:solidFill>
          </p:grpSpPr>
          <p:sp>
            <p:nvSpPr>
              <p:cNvPr id="79" name="5-Point Star 78"/>
              <p:cNvSpPr/>
              <p:nvPr/>
            </p:nvSpPr>
            <p:spPr>
              <a:xfrm>
                <a:off x="1981200" y="3187700"/>
                <a:ext cx="762000" cy="762000"/>
              </a:xfrm>
              <a:prstGeom prst="star5">
                <a:avLst>
                  <a:gd name="adj" fmla="val 28143"/>
                  <a:gd name="hf" fmla="val 105146"/>
                  <a:gd name="vf" fmla="val 110557"/>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0" name="Oval 79"/>
              <p:cNvSpPr/>
              <p:nvPr/>
            </p:nvSpPr>
            <p:spPr>
              <a:xfrm>
                <a:off x="2133600" y="3390900"/>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107" name="Group 106"/>
          <p:cNvGrpSpPr/>
          <p:nvPr/>
        </p:nvGrpSpPr>
        <p:grpSpPr>
          <a:xfrm>
            <a:off x="1726944" y="1371943"/>
            <a:ext cx="2682811" cy="1423429"/>
            <a:chOff x="1726944" y="1371943"/>
            <a:chExt cx="2682811" cy="1423429"/>
          </a:xfrm>
        </p:grpSpPr>
        <p:sp>
          <p:nvSpPr>
            <p:cNvPr id="108" name="Oval 107"/>
            <p:cNvSpPr/>
            <p:nvPr/>
          </p:nvSpPr>
          <p:spPr>
            <a:xfrm>
              <a:off x="1726944" y="1733443"/>
              <a:ext cx="1249095" cy="83273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9" name="Oval 108"/>
            <p:cNvSpPr/>
            <p:nvPr/>
          </p:nvSpPr>
          <p:spPr>
            <a:xfrm rot="1838276">
              <a:off x="3264887" y="1371943"/>
              <a:ext cx="707631" cy="132743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0" name="Oval 109"/>
            <p:cNvSpPr/>
            <p:nvPr/>
          </p:nvSpPr>
          <p:spPr>
            <a:xfrm>
              <a:off x="3912724" y="2312329"/>
              <a:ext cx="497031" cy="48304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1" name="Rectangle 110"/>
          <p:cNvSpPr/>
          <p:nvPr/>
        </p:nvSpPr>
        <p:spPr>
          <a:xfrm>
            <a:off x="4404133" y="2566278"/>
            <a:ext cx="244067" cy="19232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7" name="Group 46"/>
          <p:cNvGrpSpPr/>
          <p:nvPr/>
        </p:nvGrpSpPr>
        <p:grpSpPr>
          <a:xfrm>
            <a:off x="1866765" y="1946658"/>
            <a:ext cx="2476635" cy="777492"/>
            <a:chOff x="2019165" y="2099119"/>
            <a:chExt cx="2476635" cy="777492"/>
          </a:xfrm>
          <a:solidFill>
            <a:schemeClr val="bg1">
              <a:lumMod val="50000"/>
            </a:schemeClr>
          </a:solidFill>
        </p:grpSpPr>
        <p:sp>
          <p:nvSpPr>
            <p:cNvPr id="48" name="5-Point Star 47"/>
            <p:cNvSpPr/>
            <p:nvPr/>
          </p:nvSpPr>
          <p:spPr>
            <a:xfrm>
              <a:off x="2019165" y="2152900"/>
              <a:ext cx="364319" cy="364320"/>
            </a:xfrm>
            <a:prstGeom prst="star5">
              <a:avLst>
                <a:gd name="adj" fmla="val 28143"/>
                <a:gd name="hf" fmla="val 105146"/>
                <a:gd name="vf" fmla="val 110557"/>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Oval 48"/>
            <p:cNvSpPr/>
            <p:nvPr/>
          </p:nvSpPr>
          <p:spPr>
            <a:xfrm>
              <a:off x="2092029" y="2250052"/>
              <a:ext cx="218591" cy="218592"/>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5-Point Star 49"/>
            <p:cNvSpPr/>
            <p:nvPr/>
          </p:nvSpPr>
          <p:spPr>
            <a:xfrm>
              <a:off x="2385219" y="2099119"/>
              <a:ext cx="364319" cy="364320"/>
            </a:xfrm>
            <a:prstGeom prst="star5">
              <a:avLst>
                <a:gd name="adj" fmla="val 28143"/>
                <a:gd name="hf" fmla="val 105146"/>
                <a:gd name="vf" fmla="val 110557"/>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Oval 50"/>
            <p:cNvSpPr/>
            <p:nvPr/>
          </p:nvSpPr>
          <p:spPr>
            <a:xfrm>
              <a:off x="2458083" y="2196271"/>
              <a:ext cx="218591" cy="218592"/>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5-Point Star 51"/>
            <p:cNvSpPr/>
            <p:nvPr/>
          </p:nvSpPr>
          <p:spPr>
            <a:xfrm>
              <a:off x="3424397" y="2185862"/>
              <a:ext cx="364319" cy="364320"/>
            </a:xfrm>
            <a:prstGeom prst="star5">
              <a:avLst>
                <a:gd name="adj" fmla="val 28143"/>
                <a:gd name="hf" fmla="val 105146"/>
                <a:gd name="vf" fmla="val 110557"/>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Oval 52"/>
            <p:cNvSpPr/>
            <p:nvPr/>
          </p:nvSpPr>
          <p:spPr>
            <a:xfrm>
              <a:off x="3497261" y="2283014"/>
              <a:ext cx="218591" cy="218592"/>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5-Point Star 53"/>
            <p:cNvSpPr/>
            <p:nvPr/>
          </p:nvSpPr>
          <p:spPr>
            <a:xfrm>
              <a:off x="4131481" y="2512291"/>
              <a:ext cx="364319" cy="364320"/>
            </a:xfrm>
            <a:prstGeom prst="star5">
              <a:avLst>
                <a:gd name="adj" fmla="val 28143"/>
                <a:gd name="hf" fmla="val 105146"/>
                <a:gd name="vf" fmla="val 110557"/>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Oval 54"/>
            <p:cNvSpPr/>
            <p:nvPr/>
          </p:nvSpPr>
          <p:spPr>
            <a:xfrm>
              <a:off x="4204345" y="2609443"/>
              <a:ext cx="218591" cy="218592"/>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63" name="Straight Arrow Connector 62"/>
          <p:cNvCxnSpPr>
            <a:stCxn id="80" idx="5"/>
          </p:cNvCxnSpPr>
          <p:nvPr/>
        </p:nvCxnSpPr>
        <p:spPr>
          <a:xfrm>
            <a:off x="3890557" y="1772449"/>
            <a:ext cx="1421619" cy="148999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nvGrpSpPr>
          <p:cNvPr id="16" name="Group 15"/>
          <p:cNvGrpSpPr/>
          <p:nvPr/>
        </p:nvGrpSpPr>
        <p:grpSpPr>
          <a:xfrm>
            <a:off x="2021464" y="2143025"/>
            <a:ext cx="3286159" cy="1261639"/>
            <a:chOff x="1971641" y="2129603"/>
            <a:chExt cx="3286159" cy="1261639"/>
          </a:xfrm>
        </p:grpSpPr>
        <p:cxnSp>
          <p:nvCxnSpPr>
            <p:cNvPr id="64" name="Straight Arrow Connector 63"/>
            <p:cNvCxnSpPr>
              <a:stCxn id="55" idx="5"/>
            </p:cNvCxnSpPr>
            <p:nvPr/>
          </p:nvCxnSpPr>
          <p:spPr>
            <a:xfrm>
              <a:off x="4238524" y="2643562"/>
              <a:ext cx="1019276" cy="61888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5" name="Straight Arrow Connector 64"/>
            <p:cNvCxnSpPr>
              <a:stCxn id="49" idx="1"/>
            </p:cNvCxnSpPr>
            <p:nvPr/>
          </p:nvCxnSpPr>
          <p:spPr>
            <a:xfrm>
              <a:off x="1971641" y="2129603"/>
              <a:ext cx="3286159" cy="126163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7" name="Straight Arrow Connector 66"/>
            <p:cNvCxnSpPr>
              <a:stCxn id="53" idx="6"/>
            </p:cNvCxnSpPr>
            <p:nvPr/>
          </p:nvCxnSpPr>
          <p:spPr>
            <a:xfrm>
              <a:off x="3563452" y="2239849"/>
              <a:ext cx="1541948" cy="94150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6" name="Straight Arrow Connector 65"/>
            <p:cNvCxnSpPr/>
            <p:nvPr/>
          </p:nvCxnSpPr>
          <p:spPr>
            <a:xfrm>
              <a:off x="2124041" y="2282003"/>
              <a:ext cx="2905159" cy="102425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grpSp>
        <p:nvGrpSpPr>
          <p:cNvPr id="82" name="Group 81"/>
          <p:cNvGrpSpPr/>
          <p:nvPr/>
        </p:nvGrpSpPr>
        <p:grpSpPr>
          <a:xfrm>
            <a:off x="2020946" y="2139346"/>
            <a:ext cx="2388809" cy="931700"/>
            <a:chOff x="1971641" y="2129603"/>
            <a:chExt cx="2388809" cy="931700"/>
          </a:xfrm>
        </p:grpSpPr>
        <p:cxnSp>
          <p:nvCxnSpPr>
            <p:cNvPr id="89" name="Straight Arrow Connector 88"/>
            <p:cNvCxnSpPr/>
            <p:nvPr/>
          </p:nvCxnSpPr>
          <p:spPr>
            <a:xfrm>
              <a:off x="1971641" y="2129603"/>
              <a:ext cx="2388809" cy="91712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0" name="Straight Arrow Connector 89"/>
            <p:cNvCxnSpPr/>
            <p:nvPr/>
          </p:nvCxnSpPr>
          <p:spPr>
            <a:xfrm>
              <a:off x="3563452" y="2239849"/>
              <a:ext cx="796998" cy="48664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6" name="Straight Arrow Connector 95"/>
            <p:cNvCxnSpPr/>
            <p:nvPr/>
          </p:nvCxnSpPr>
          <p:spPr>
            <a:xfrm>
              <a:off x="2124041" y="2282003"/>
              <a:ext cx="2210385" cy="7793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grpSp>
        <p:nvGrpSpPr>
          <p:cNvPr id="3" name="Group 2"/>
          <p:cNvGrpSpPr/>
          <p:nvPr/>
        </p:nvGrpSpPr>
        <p:grpSpPr>
          <a:xfrm>
            <a:off x="1371600" y="3028950"/>
            <a:ext cx="2140402" cy="1208905"/>
            <a:chOff x="5172731" y="738444"/>
            <a:chExt cx="3731956" cy="2126188"/>
          </a:xfrm>
          <a:solidFill>
            <a:srgbClr val="00B050"/>
          </a:solidFill>
        </p:grpSpPr>
        <p:grpSp>
          <p:nvGrpSpPr>
            <p:cNvPr id="62" name="Group 61"/>
            <p:cNvGrpSpPr/>
            <p:nvPr/>
          </p:nvGrpSpPr>
          <p:grpSpPr>
            <a:xfrm>
              <a:off x="5780486" y="752523"/>
              <a:ext cx="3124201" cy="2112109"/>
              <a:chOff x="533400" y="2850118"/>
              <a:chExt cx="2070927" cy="1314450"/>
            </a:xfrm>
            <a:grpFill/>
          </p:grpSpPr>
          <p:cxnSp>
            <p:nvCxnSpPr>
              <p:cNvPr id="68" name="Straight Arrow Connector 67"/>
              <p:cNvCxnSpPr/>
              <p:nvPr/>
            </p:nvCxnSpPr>
            <p:spPr>
              <a:xfrm>
                <a:off x="533400" y="4164566"/>
                <a:ext cx="2070927" cy="0"/>
              </a:xfrm>
              <a:prstGeom prst="straightConnector1">
                <a:avLst/>
              </a:prstGeom>
              <a:grpFill/>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9" name="Straight Arrow Connector 68"/>
              <p:cNvCxnSpPr/>
              <p:nvPr/>
            </p:nvCxnSpPr>
            <p:spPr>
              <a:xfrm flipV="1">
                <a:off x="533400" y="2850118"/>
                <a:ext cx="0" cy="1314450"/>
              </a:xfrm>
              <a:prstGeom prst="straightConnector1">
                <a:avLst/>
              </a:prstGeom>
              <a:grpFill/>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70" name="Group 69"/>
            <p:cNvGrpSpPr/>
            <p:nvPr/>
          </p:nvGrpSpPr>
          <p:grpSpPr>
            <a:xfrm>
              <a:off x="6190497" y="1932754"/>
              <a:ext cx="1968880" cy="922354"/>
              <a:chOff x="2890755" y="2195689"/>
              <a:chExt cx="1968880" cy="1834064"/>
            </a:xfrm>
            <a:grpFill/>
          </p:grpSpPr>
          <p:sp>
            <p:nvSpPr>
              <p:cNvPr id="71" name="Rectangle 70"/>
              <p:cNvSpPr/>
              <p:nvPr/>
            </p:nvSpPr>
            <p:spPr>
              <a:xfrm>
                <a:off x="4533372" y="2195689"/>
                <a:ext cx="326263" cy="1834064"/>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angle 71"/>
              <p:cNvSpPr/>
              <p:nvPr/>
            </p:nvSpPr>
            <p:spPr>
              <a:xfrm>
                <a:off x="3736208" y="3061457"/>
                <a:ext cx="326263" cy="968296"/>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4" name="Rectangle 83"/>
              <p:cNvSpPr/>
              <p:nvPr/>
            </p:nvSpPr>
            <p:spPr>
              <a:xfrm>
                <a:off x="2890755" y="3454481"/>
                <a:ext cx="326263" cy="575272"/>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87" name="TextBox 86"/>
            <p:cNvSpPr txBox="1"/>
            <p:nvPr/>
          </p:nvSpPr>
          <p:spPr>
            <a:xfrm>
              <a:off x="5172731" y="738444"/>
              <a:ext cx="557763" cy="461665"/>
            </a:xfrm>
            <a:prstGeom prst="rect">
              <a:avLst/>
            </a:prstGeom>
            <a:noFill/>
          </p:spPr>
          <p:txBody>
            <a:bodyPr wrap="square" rtlCol="0">
              <a:spAutoFit/>
            </a:bodyPr>
            <a:lstStyle/>
            <a:p>
              <a:r>
                <a:rPr lang="en-GB" sz="2400" dirty="0"/>
                <a:t>P</a:t>
              </a:r>
              <a:endParaRPr lang="en-GB" sz="2400" dirty="0">
                <a:solidFill>
                  <a:schemeClr val="tx1"/>
                </a:solidFill>
              </a:endParaRPr>
            </a:p>
          </p:txBody>
        </p:sp>
      </p:grpSp>
    </p:spTree>
    <p:extLst>
      <p:ext uri="{BB962C8B-B14F-4D97-AF65-F5344CB8AC3E}">
        <p14:creationId xmlns:p14="http://schemas.microsoft.com/office/powerpoint/2010/main" val="2854511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childTnLst>
                                </p:cTn>
                              </p:par>
                              <p:par>
                                <p:cTn id="12" presetID="1" presetClass="exit" presetSubtype="0" fill="hold" nodeType="withEffect">
                                  <p:stCondLst>
                                    <p:cond delay="0"/>
                                  </p:stCondLst>
                                  <p:childTnLst>
                                    <p:set>
                                      <p:cBhvr>
                                        <p:cTn id="13" dur="1" fill="hold">
                                          <p:stCondLst>
                                            <p:cond delay="0"/>
                                          </p:stCondLst>
                                        </p:cTn>
                                        <p:tgtEl>
                                          <p:spTgt spid="56"/>
                                        </p:tgtEl>
                                        <p:attrNameLst>
                                          <p:attrName>style.visibility</p:attrName>
                                        </p:attrNameLst>
                                      </p:cBhvr>
                                      <p:to>
                                        <p:strVal val="hidden"/>
                                      </p:to>
                                    </p:set>
                                  </p:childTnLst>
                                </p:cTn>
                              </p:par>
                              <p:par>
                                <p:cTn id="14" presetID="1" presetClass="entr" presetSubtype="0" fill="hold" nodeType="withEffect">
                                  <p:stCondLst>
                                    <p:cond delay="0"/>
                                  </p:stCondLst>
                                  <p:childTnLst>
                                    <p:set>
                                      <p:cBhvr>
                                        <p:cTn id="15" dur="1" fill="hold">
                                          <p:stCondLst>
                                            <p:cond delay="0"/>
                                          </p:stCondLst>
                                        </p:cTn>
                                        <p:tgtEl>
                                          <p:spTgt spid="63"/>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11"/>
                                        </p:tgtEl>
                                        <p:attrNameLst>
                                          <p:attrName>style.visibility</p:attrName>
                                        </p:attrNameLst>
                                      </p:cBhvr>
                                      <p:to>
                                        <p:strVal val="visible"/>
                                      </p:to>
                                    </p:set>
                                    <p:animEffect transition="in" filter="fade">
                                      <p:cBhvr>
                                        <p:cTn id="20" dur="500"/>
                                        <p:tgtEl>
                                          <p:spTgt spid="111"/>
                                        </p:tgtEl>
                                      </p:cBhvr>
                                    </p:animEffect>
                                  </p:childTnLst>
                                </p:cTn>
                              </p:par>
                              <p:par>
                                <p:cTn id="21" presetID="10" presetClass="entr" presetSubtype="0" fill="hold" nodeType="withEffect">
                                  <p:stCondLst>
                                    <p:cond delay="0"/>
                                  </p:stCondLst>
                                  <p:childTnLst>
                                    <p:set>
                                      <p:cBhvr>
                                        <p:cTn id="22" dur="1" fill="hold">
                                          <p:stCondLst>
                                            <p:cond delay="0"/>
                                          </p:stCondLst>
                                        </p:cTn>
                                        <p:tgtEl>
                                          <p:spTgt spid="47"/>
                                        </p:tgtEl>
                                        <p:attrNameLst>
                                          <p:attrName>style.visibility</p:attrName>
                                        </p:attrNameLst>
                                      </p:cBhvr>
                                      <p:to>
                                        <p:strVal val="visible"/>
                                      </p:to>
                                    </p:set>
                                    <p:animEffect transition="in" filter="fade">
                                      <p:cBhvr>
                                        <p:cTn id="23" dur="500"/>
                                        <p:tgtEl>
                                          <p:spTgt spid="47"/>
                                        </p:tgtEl>
                                      </p:cBhvr>
                                    </p:animEffect>
                                  </p:childTnLst>
                                </p:cTn>
                              </p:par>
                              <p:par>
                                <p:cTn id="24" presetID="10" presetClass="exit" presetSubtype="0" fill="hold" nodeType="withEffect">
                                  <p:stCondLst>
                                    <p:cond delay="0"/>
                                  </p:stCondLst>
                                  <p:childTnLst>
                                    <p:animEffect transition="out" filter="fade">
                                      <p:cBhvr>
                                        <p:cTn id="25" dur="500"/>
                                        <p:tgtEl>
                                          <p:spTgt spid="16"/>
                                        </p:tgtEl>
                                      </p:cBhvr>
                                    </p:animEffect>
                                    <p:set>
                                      <p:cBhvr>
                                        <p:cTn id="26" dur="1" fill="hold">
                                          <p:stCondLst>
                                            <p:cond delay="499"/>
                                          </p:stCondLst>
                                        </p:cTn>
                                        <p:tgtEl>
                                          <p:spTgt spid="16"/>
                                        </p:tgtEl>
                                        <p:attrNameLst>
                                          <p:attrName>style.visibility</p:attrName>
                                        </p:attrNameLst>
                                      </p:cBhvr>
                                      <p:to>
                                        <p:strVal val="hidden"/>
                                      </p:to>
                                    </p:set>
                                  </p:childTnLst>
                                </p:cTn>
                              </p:par>
                              <p:par>
                                <p:cTn id="27" presetID="1" presetClass="entr" presetSubtype="0" fill="hold" nodeType="withEffect">
                                  <p:stCondLst>
                                    <p:cond delay="0"/>
                                  </p:stCondLst>
                                  <p:childTnLst>
                                    <p:set>
                                      <p:cBhvr>
                                        <p:cTn id="28" dur="1" fill="hold">
                                          <p:stCondLst>
                                            <p:cond delay="0"/>
                                          </p:stCondLst>
                                        </p:cTn>
                                        <p:tgtEl>
                                          <p:spTgt spid="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5" name="Group 74"/>
          <p:cNvGrpSpPr/>
          <p:nvPr/>
        </p:nvGrpSpPr>
        <p:grpSpPr>
          <a:xfrm>
            <a:off x="1866765" y="1488717"/>
            <a:ext cx="2476635" cy="1235433"/>
            <a:chOff x="1371600" y="2266950"/>
            <a:chExt cx="3626039" cy="1808795"/>
          </a:xfrm>
        </p:grpSpPr>
        <p:grpSp>
          <p:nvGrpSpPr>
            <p:cNvPr id="76" name="Group 75"/>
            <p:cNvGrpSpPr/>
            <p:nvPr/>
          </p:nvGrpSpPr>
          <p:grpSpPr>
            <a:xfrm>
              <a:off x="1371600" y="3016250"/>
              <a:ext cx="533400" cy="533400"/>
              <a:chOff x="1981200" y="3187700"/>
              <a:chExt cx="762000" cy="762000"/>
            </a:xfrm>
            <a:solidFill>
              <a:srgbClr val="FFC000"/>
            </a:solidFill>
          </p:grpSpPr>
          <p:sp>
            <p:nvSpPr>
              <p:cNvPr id="128" name="5-Point Star 127"/>
              <p:cNvSpPr/>
              <p:nvPr/>
            </p:nvSpPr>
            <p:spPr>
              <a:xfrm>
                <a:off x="1981200" y="3187700"/>
                <a:ext cx="762000" cy="762000"/>
              </a:xfrm>
              <a:prstGeom prst="star5">
                <a:avLst>
                  <a:gd name="adj" fmla="val 28143"/>
                  <a:gd name="hf" fmla="val 105146"/>
                  <a:gd name="vf" fmla="val 110557"/>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9" name="Oval 128"/>
              <p:cNvSpPr/>
              <p:nvPr/>
            </p:nvSpPr>
            <p:spPr>
              <a:xfrm>
                <a:off x="2133600" y="3390900"/>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77" name="Group 76"/>
            <p:cNvGrpSpPr/>
            <p:nvPr/>
          </p:nvGrpSpPr>
          <p:grpSpPr>
            <a:xfrm>
              <a:off x="1907540" y="2937510"/>
              <a:ext cx="533400" cy="533400"/>
              <a:chOff x="1981200" y="3187700"/>
              <a:chExt cx="762000" cy="762000"/>
            </a:xfrm>
            <a:solidFill>
              <a:srgbClr val="FFC000"/>
            </a:solidFill>
          </p:grpSpPr>
          <p:sp>
            <p:nvSpPr>
              <p:cNvPr id="126" name="5-Point Star 125"/>
              <p:cNvSpPr/>
              <p:nvPr/>
            </p:nvSpPr>
            <p:spPr>
              <a:xfrm>
                <a:off x="1981200" y="3187700"/>
                <a:ext cx="762000" cy="762000"/>
              </a:xfrm>
              <a:prstGeom prst="star5">
                <a:avLst>
                  <a:gd name="adj" fmla="val 28143"/>
                  <a:gd name="hf" fmla="val 105146"/>
                  <a:gd name="vf" fmla="val 110557"/>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7" name="Oval 126"/>
              <p:cNvSpPr/>
              <p:nvPr/>
            </p:nvSpPr>
            <p:spPr>
              <a:xfrm>
                <a:off x="2133600" y="3390900"/>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78" name="Group 77"/>
            <p:cNvGrpSpPr/>
            <p:nvPr/>
          </p:nvGrpSpPr>
          <p:grpSpPr>
            <a:xfrm>
              <a:off x="3429000" y="3064510"/>
              <a:ext cx="533400" cy="533400"/>
              <a:chOff x="1981200" y="3187700"/>
              <a:chExt cx="762000" cy="762000"/>
            </a:xfrm>
            <a:solidFill>
              <a:srgbClr val="FFC000"/>
            </a:solidFill>
          </p:grpSpPr>
          <p:sp>
            <p:nvSpPr>
              <p:cNvPr id="124" name="5-Point Star 123"/>
              <p:cNvSpPr/>
              <p:nvPr/>
            </p:nvSpPr>
            <p:spPr>
              <a:xfrm>
                <a:off x="1981200" y="3187700"/>
                <a:ext cx="762000" cy="762000"/>
              </a:xfrm>
              <a:prstGeom prst="star5">
                <a:avLst>
                  <a:gd name="adj" fmla="val 28143"/>
                  <a:gd name="hf" fmla="val 105146"/>
                  <a:gd name="vf" fmla="val 110557"/>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5" name="Oval 124"/>
              <p:cNvSpPr/>
              <p:nvPr/>
            </p:nvSpPr>
            <p:spPr>
              <a:xfrm>
                <a:off x="2133600" y="3390900"/>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79" name="Group 78"/>
            <p:cNvGrpSpPr/>
            <p:nvPr/>
          </p:nvGrpSpPr>
          <p:grpSpPr>
            <a:xfrm>
              <a:off x="4464239" y="3542345"/>
              <a:ext cx="533400" cy="533400"/>
              <a:chOff x="2698114" y="3376836"/>
              <a:chExt cx="762000" cy="762000"/>
            </a:xfrm>
            <a:solidFill>
              <a:srgbClr val="FFC000"/>
            </a:solidFill>
          </p:grpSpPr>
          <p:sp>
            <p:nvSpPr>
              <p:cNvPr id="122" name="5-Point Star 121"/>
              <p:cNvSpPr/>
              <p:nvPr/>
            </p:nvSpPr>
            <p:spPr>
              <a:xfrm>
                <a:off x="2698114" y="3376836"/>
                <a:ext cx="762000" cy="762000"/>
              </a:xfrm>
              <a:prstGeom prst="star5">
                <a:avLst>
                  <a:gd name="adj" fmla="val 28143"/>
                  <a:gd name="hf" fmla="val 105146"/>
                  <a:gd name="vf" fmla="val 110557"/>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3" name="Oval 122"/>
              <p:cNvSpPr/>
              <p:nvPr/>
            </p:nvSpPr>
            <p:spPr>
              <a:xfrm>
                <a:off x="2850516" y="3580036"/>
                <a:ext cx="457198"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80" name="Group 79"/>
            <p:cNvGrpSpPr/>
            <p:nvPr/>
          </p:nvGrpSpPr>
          <p:grpSpPr>
            <a:xfrm>
              <a:off x="3954780" y="2266950"/>
              <a:ext cx="533400" cy="533400"/>
              <a:chOff x="1981200" y="3187700"/>
              <a:chExt cx="762000" cy="762000"/>
            </a:xfrm>
            <a:solidFill>
              <a:srgbClr val="FFC000"/>
            </a:solidFill>
          </p:grpSpPr>
          <p:sp>
            <p:nvSpPr>
              <p:cNvPr id="120" name="5-Point Star 119"/>
              <p:cNvSpPr/>
              <p:nvPr/>
            </p:nvSpPr>
            <p:spPr>
              <a:xfrm>
                <a:off x="1981200" y="3187700"/>
                <a:ext cx="762000" cy="762000"/>
              </a:xfrm>
              <a:prstGeom prst="star5">
                <a:avLst>
                  <a:gd name="adj" fmla="val 28143"/>
                  <a:gd name="hf" fmla="val 105146"/>
                  <a:gd name="vf" fmla="val 110557"/>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1" name="Oval 120"/>
              <p:cNvSpPr/>
              <p:nvPr/>
            </p:nvSpPr>
            <p:spPr>
              <a:xfrm>
                <a:off x="2133600" y="3390900"/>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sp>
        <p:nvSpPr>
          <p:cNvPr id="2" name="Title 1"/>
          <p:cNvSpPr>
            <a:spLocks noGrp="1"/>
          </p:cNvSpPr>
          <p:nvPr>
            <p:ph type="title"/>
          </p:nvPr>
        </p:nvSpPr>
        <p:spPr/>
        <p:txBody>
          <a:bodyPr/>
          <a:lstStyle/>
          <a:p>
            <a:r>
              <a:rPr lang="en-US" dirty="0"/>
              <a:t>Adaptive light sampling</a:t>
            </a:r>
            <a:endParaRPr lang="cs-CZ" dirty="0"/>
          </a:p>
        </p:txBody>
      </p:sp>
      <p:sp>
        <p:nvSpPr>
          <p:cNvPr id="30" name="Footer Placeholder 29"/>
          <p:cNvSpPr>
            <a:spLocks noGrp="1"/>
          </p:cNvSpPr>
          <p:nvPr>
            <p:ph type="ftr" sz="quarter" idx="11"/>
          </p:nvPr>
        </p:nvSpPr>
        <p:spPr/>
        <p:txBody>
          <a:bodyPr/>
          <a:lstStyle/>
          <a:p>
            <a:r>
              <a:rPr lang="en-US"/>
              <a:t>Vévoda, Kondapaneni, Křivánek - Bayesian online regression for adaptive illumination sampling</a:t>
            </a:r>
          </a:p>
        </p:txBody>
      </p:sp>
      <p:sp>
        <p:nvSpPr>
          <p:cNvPr id="4" name="Slide Number Placeholder 3"/>
          <p:cNvSpPr>
            <a:spLocks noGrp="1"/>
          </p:cNvSpPr>
          <p:nvPr>
            <p:ph type="sldNum" sz="quarter" idx="4"/>
          </p:nvPr>
        </p:nvSpPr>
        <p:spPr/>
        <p:txBody>
          <a:bodyPr/>
          <a:lstStyle/>
          <a:p>
            <a:fld id="{B6F15528-21DE-4FAA-801E-634DDDAF4B2B}" type="slidenum">
              <a:rPr lang="en-US" smtClean="0"/>
              <a:pPr/>
              <a:t>17</a:t>
            </a:fld>
            <a:endParaRPr lang="en-US" dirty="0"/>
          </a:p>
        </p:txBody>
      </p:sp>
      <p:sp>
        <p:nvSpPr>
          <p:cNvPr id="81" name="Rectangle 80"/>
          <p:cNvSpPr/>
          <p:nvPr/>
        </p:nvSpPr>
        <p:spPr>
          <a:xfrm>
            <a:off x="5486400" y="2817455"/>
            <a:ext cx="488135" cy="16720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1" name="Content Placeholder 2"/>
          <p:cNvSpPr txBox="1">
            <a:spLocks/>
          </p:cNvSpPr>
          <p:nvPr/>
        </p:nvSpPr>
        <p:spPr>
          <a:xfrm>
            <a:off x="5549470" y="1453802"/>
            <a:ext cx="3454656" cy="387008"/>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57150" indent="0">
              <a:buNone/>
            </a:pPr>
            <a:r>
              <a:rPr lang="en-US" sz="2000" dirty="0"/>
              <a:t>[</a:t>
            </a:r>
            <a:r>
              <a:rPr lang="en-US" sz="2000" i="1" dirty="0"/>
              <a:t>Donikian et al. 2006</a:t>
            </a:r>
            <a:r>
              <a:rPr lang="en-US" sz="2000" dirty="0"/>
              <a:t>]</a:t>
            </a:r>
            <a:endParaRPr lang="en-GB" sz="2000" dirty="0"/>
          </a:p>
        </p:txBody>
      </p:sp>
      <p:grpSp>
        <p:nvGrpSpPr>
          <p:cNvPr id="93" name="Group 92"/>
          <p:cNvGrpSpPr/>
          <p:nvPr/>
        </p:nvGrpSpPr>
        <p:grpSpPr>
          <a:xfrm>
            <a:off x="6705600" y="2757861"/>
            <a:ext cx="1945987" cy="1413946"/>
            <a:chOff x="1925751" y="2056921"/>
            <a:chExt cx="1982256" cy="2454008"/>
          </a:xfrm>
        </p:grpSpPr>
        <p:cxnSp>
          <p:nvCxnSpPr>
            <p:cNvPr id="95" name="Straight Connector 94"/>
            <p:cNvCxnSpPr/>
            <p:nvPr/>
          </p:nvCxnSpPr>
          <p:spPr>
            <a:xfrm>
              <a:off x="1925751" y="2056921"/>
              <a:ext cx="12987" cy="2454008"/>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a:off x="2667501" y="2056921"/>
              <a:ext cx="0" cy="2439341"/>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a:off x="3375177" y="2056921"/>
              <a:ext cx="0" cy="2398772"/>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flipH="1">
              <a:off x="1933852" y="3450700"/>
              <a:ext cx="1957836" cy="2"/>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flipH="1">
              <a:off x="1933852" y="4195766"/>
              <a:ext cx="1959091"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flipH="1">
              <a:off x="1933852" y="2705632"/>
              <a:ext cx="1967663"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flipH="1">
              <a:off x="2313662" y="2056921"/>
              <a:ext cx="0" cy="2453499"/>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a:off x="3021339" y="2056921"/>
              <a:ext cx="0" cy="2453499"/>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a:off x="3729015" y="2056921"/>
              <a:ext cx="0" cy="2453244"/>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a:off x="2123757" y="2056921"/>
              <a:ext cx="12987" cy="2454008"/>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a:xfrm>
              <a:off x="2844420" y="2056921"/>
              <a:ext cx="0" cy="2439341"/>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a:off x="3552096" y="2056921"/>
              <a:ext cx="0" cy="2398772"/>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flipH="1">
              <a:off x="2490581" y="2056921"/>
              <a:ext cx="0" cy="2453499"/>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a:off x="3198258" y="2056921"/>
              <a:ext cx="0" cy="2453499"/>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p:cNvCxnSpPr/>
            <p:nvPr/>
          </p:nvCxnSpPr>
          <p:spPr>
            <a:xfrm>
              <a:off x="3905930" y="2056921"/>
              <a:ext cx="0" cy="2453244"/>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p:nvCxnSpPr>
          <p:spPr>
            <a:xfrm flipH="1">
              <a:off x="1933852" y="3078166"/>
              <a:ext cx="1967663"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a:xfrm flipH="1">
              <a:off x="1933852" y="3823235"/>
              <a:ext cx="1959091"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p:nvPr/>
          </p:nvCxnSpPr>
          <p:spPr>
            <a:xfrm flipH="1">
              <a:off x="1933852" y="2333098"/>
              <a:ext cx="1974155"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34" name="Rectangle 33"/>
          <p:cNvSpPr/>
          <p:nvPr/>
        </p:nvSpPr>
        <p:spPr>
          <a:xfrm>
            <a:off x="7949392" y="3581352"/>
            <a:ext cx="183807" cy="194917"/>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5" name="Rectangle 114"/>
          <p:cNvSpPr/>
          <p:nvPr/>
        </p:nvSpPr>
        <p:spPr>
          <a:xfrm>
            <a:off x="7765585" y="3142609"/>
            <a:ext cx="702303" cy="847608"/>
          </a:xfrm>
          <a:prstGeom prst="rect">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64" name="Group 63"/>
          <p:cNvGrpSpPr/>
          <p:nvPr/>
        </p:nvGrpSpPr>
        <p:grpSpPr>
          <a:xfrm>
            <a:off x="1866765" y="1946658"/>
            <a:ext cx="2476635" cy="777492"/>
            <a:chOff x="2019165" y="2099119"/>
            <a:chExt cx="2476635" cy="777492"/>
          </a:xfrm>
          <a:solidFill>
            <a:schemeClr val="bg1">
              <a:lumMod val="50000"/>
            </a:schemeClr>
          </a:solidFill>
        </p:grpSpPr>
        <p:sp>
          <p:nvSpPr>
            <p:cNvPr id="66" name="5-Point Star 65"/>
            <p:cNvSpPr/>
            <p:nvPr/>
          </p:nvSpPr>
          <p:spPr>
            <a:xfrm>
              <a:off x="2019165" y="2152900"/>
              <a:ext cx="364319" cy="364320"/>
            </a:xfrm>
            <a:prstGeom prst="star5">
              <a:avLst>
                <a:gd name="adj" fmla="val 28143"/>
                <a:gd name="hf" fmla="val 105146"/>
                <a:gd name="vf" fmla="val 110557"/>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Oval 66"/>
            <p:cNvSpPr/>
            <p:nvPr/>
          </p:nvSpPr>
          <p:spPr>
            <a:xfrm>
              <a:off x="2092029" y="2250052"/>
              <a:ext cx="218591" cy="218592"/>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5-Point Star 67"/>
            <p:cNvSpPr/>
            <p:nvPr/>
          </p:nvSpPr>
          <p:spPr>
            <a:xfrm>
              <a:off x="2385219" y="2099119"/>
              <a:ext cx="364319" cy="364320"/>
            </a:xfrm>
            <a:prstGeom prst="star5">
              <a:avLst>
                <a:gd name="adj" fmla="val 28143"/>
                <a:gd name="hf" fmla="val 105146"/>
                <a:gd name="vf" fmla="val 110557"/>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Oval 68"/>
            <p:cNvSpPr/>
            <p:nvPr/>
          </p:nvSpPr>
          <p:spPr>
            <a:xfrm>
              <a:off x="2458083" y="2196271"/>
              <a:ext cx="218591" cy="218592"/>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5-Point Star 69"/>
            <p:cNvSpPr/>
            <p:nvPr/>
          </p:nvSpPr>
          <p:spPr>
            <a:xfrm>
              <a:off x="3424397" y="2185862"/>
              <a:ext cx="364319" cy="364320"/>
            </a:xfrm>
            <a:prstGeom prst="star5">
              <a:avLst>
                <a:gd name="adj" fmla="val 28143"/>
                <a:gd name="hf" fmla="val 105146"/>
                <a:gd name="vf" fmla="val 110557"/>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Oval 70"/>
            <p:cNvSpPr/>
            <p:nvPr/>
          </p:nvSpPr>
          <p:spPr>
            <a:xfrm>
              <a:off x="3497261" y="2283014"/>
              <a:ext cx="218591" cy="218592"/>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5-Point Star 71"/>
            <p:cNvSpPr/>
            <p:nvPr/>
          </p:nvSpPr>
          <p:spPr>
            <a:xfrm>
              <a:off x="4131481" y="2512291"/>
              <a:ext cx="364319" cy="364320"/>
            </a:xfrm>
            <a:prstGeom prst="star5">
              <a:avLst>
                <a:gd name="adj" fmla="val 28143"/>
                <a:gd name="hf" fmla="val 105146"/>
                <a:gd name="vf" fmla="val 110557"/>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Oval 72"/>
            <p:cNvSpPr/>
            <p:nvPr/>
          </p:nvSpPr>
          <p:spPr>
            <a:xfrm>
              <a:off x="4204345" y="2609443"/>
              <a:ext cx="218591" cy="218592"/>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74" name="Rectangle 73"/>
          <p:cNvSpPr/>
          <p:nvPr/>
        </p:nvSpPr>
        <p:spPr>
          <a:xfrm>
            <a:off x="4404133" y="2566278"/>
            <a:ext cx="244067" cy="19232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30" name="Group 129"/>
          <p:cNvGrpSpPr/>
          <p:nvPr/>
        </p:nvGrpSpPr>
        <p:grpSpPr>
          <a:xfrm>
            <a:off x="1726944" y="1371943"/>
            <a:ext cx="2682811" cy="1423429"/>
            <a:chOff x="1726944" y="1371943"/>
            <a:chExt cx="2682811" cy="1423429"/>
          </a:xfrm>
        </p:grpSpPr>
        <p:sp>
          <p:nvSpPr>
            <p:cNvPr id="131" name="Oval 130"/>
            <p:cNvSpPr/>
            <p:nvPr/>
          </p:nvSpPr>
          <p:spPr>
            <a:xfrm>
              <a:off x="1726944" y="1733443"/>
              <a:ext cx="1249095" cy="83273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2" name="Oval 131"/>
            <p:cNvSpPr/>
            <p:nvPr/>
          </p:nvSpPr>
          <p:spPr>
            <a:xfrm rot="1838276">
              <a:off x="3264887" y="1371943"/>
              <a:ext cx="707631" cy="132743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3" name="Oval 132"/>
            <p:cNvSpPr/>
            <p:nvPr/>
          </p:nvSpPr>
          <p:spPr>
            <a:xfrm>
              <a:off x="3912724" y="2312329"/>
              <a:ext cx="497031" cy="48304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 name="TextBox 2"/>
          <p:cNvSpPr txBox="1"/>
          <p:nvPr/>
        </p:nvSpPr>
        <p:spPr>
          <a:xfrm>
            <a:off x="6984224" y="2419350"/>
            <a:ext cx="1390317" cy="369332"/>
          </a:xfrm>
          <a:prstGeom prst="rect">
            <a:avLst/>
          </a:prstGeom>
          <a:noFill/>
        </p:spPr>
        <p:txBody>
          <a:bodyPr wrap="none" rtlCol="0">
            <a:spAutoFit/>
          </a:bodyPr>
          <a:lstStyle/>
          <a:p>
            <a:r>
              <a:rPr lang="en-GB" dirty="0"/>
              <a:t>screen space</a:t>
            </a:r>
          </a:p>
        </p:txBody>
      </p:sp>
      <p:grpSp>
        <p:nvGrpSpPr>
          <p:cNvPr id="83" name="Group 82"/>
          <p:cNvGrpSpPr/>
          <p:nvPr/>
        </p:nvGrpSpPr>
        <p:grpSpPr>
          <a:xfrm>
            <a:off x="496787" y="3295542"/>
            <a:ext cx="1560613" cy="1095246"/>
            <a:chOff x="5172731" y="738444"/>
            <a:chExt cx="3283270" cy="2126188"/>
          </a:xfrm>
          <a:solidFill>
            <a:srgbClr val="00B050"/>
          </a:solidFill>
        </p:grpSpPr>
        <p:grpSp>
          <p:nvGrpSpPr>
            <p:cNvPr id="84" name="Group 83"/>
            <p:cNvGrpSpPr/>
            <p:nvPr/>
          </p:nvGrpSpPr>
          <p:grpSpPr>
            <a:xfrm>
              <a:off x="5780486" y="752523"/>
              <a:ext cx="2675515" cy="2112109"/>
              <a:chOff x="533400" y="2850118"/>
              <a:chExt cx="1773508" cy="1314450"/>
            </a:xfrm>
            <a:grpFill/>
          </p:grpSpPr>
          <p:cxnSp>
            <p:nvCxnSpPr>
              <p:cNvPr id="90" name="Straight Arrow Connector 89"/>
              <p:cNvCxnSpPr/>
              <p:nvPr/>
            </p:nvCxnSpPr>
            <p:spPr>
              <a:xfrm>
                <a:off x="533400" y="4164566"/>
                <a:ext cx="1773508" cy="2"/>
              </a:xfrm>
              <a:prstGeom prst="straightConnector1">
                <a:avLst/>
              </a:prstGeom>
              <a:grpFill/>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1" name="Straight Arrow Connector 90"/>
              <p:cNvCxnSpPr/>
              <p:nvPr/>
            </p:nvCxnSpPr>
            <p:spPr>
              <a:xfrm flipV="1">
                <a:off x="533400" y="2850118"/>
                <a:ext cx="0" cy="1314450"/>
              </a:xfrm>
              <a:prstGeom prst="straightConnector1">
                <a:avLst/>
              </a:prstGeom>
              <a:grpFill/>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85" name="Group 84"/>
            <p:cNvGrpSpPr/>
            <p:nvPr/>
          </p:nvGrpSpPr>
          <p:grpSpPr>
            <a:xfrm>
              <a:off x="6190497" y="2087008"/>
              <a:ext cx="1968880" cy="768099"/>
              <a:chOff x="2890755" y="2502418"/>
              <a:chExt cx="1968880" cy="1527335"/>
            </a:xfrm>
            <a:grpFill/>
          </p:grpSpPr>
          <p:sp>
            <p:nvSpPr>
              <p:cNvPr id="87" name="Rectangle 86"/>
              <p:cNvSpPr/>
              <p:nvPr/>
            </p:nvSpPr>
            <p:spPr>
              <a:xfrm>
                <a:off x="4533373" y="2502418"/>
                <a:ext cx="326262" cy="1527335"/>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8" name="Rectangle 87"/>
              <p:cNvSpPr/>
              <p:nvPr/>
            </p:nvSpPr>
            <p:spPr>
              <a:xfrm>
                <a:off x="3736207" y="2502418"/>
                <a:ext cx="326262" cy="1527335"/>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9" name="Rectangle 88"/>
              <p:cNvSpPr/>
              <p:nvPr/>
            </p:nvSpPr>
            <p:spPr>
              <a:xfrm>
                <a:off x="2890755" y="3042518"/>
                <a:ext cx="326262" cy="987235"/>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86" name="TextBox 85"/>
            <p:cNvSpPr txBox="1"/>
            <p:nvPr/>
          </p:nvSpPr>
          <p:spPr>
            <a:xfrm>
              <a:off x="5172731" y="738444"/>
              <a:ext cx="557763" cy="461665"/>
            </a:xfrm>
            <a:prstGeom prst="rect">
              <a:avLst/>
            </a:prstGeom>
            <a:noFill/>
          </p:spPr>
          <p:txBody>
            <a:bodyPr wrap="square" rtlCol="0">
              <a:spAutoFit/>
            </a:bodyPr>
            <a:lstStyle/>
            <a:p>
              <a:r>
                <a:rPr lang="en-GB" sz="2400" dirty="0"/>
                <a:t>P</a:t>
              </a:r>
              <a:endParaRPr lang="en-GB" sz="2400" dirty="0">
                <a:solidFill>
                  <a:schemeClr val="tx1"/>
                </a:solidFill>
              </a:endParaRPr>
            </a:p>
          </p:txBody>
        </p:sp>
      </p:grpSp>
      <p:grpSp>
        <p:nvGrpSpPr>
          <p:cNvPr id="92" name="Group 91"/>
          <p:cNvGrpSpPr/>
          <p:nvPr/>
        </p:nvGrpSpPr>
        <p:grpSpPr>
          <a:xfrm>
            <a:off x="2340916" y="3290636"/>
            <a:ext cx="1773884" cy="1095246"/>
            <a:chOff x="5172731" y="738444"/>
            <a:chExt cx="3731956" cy="2126188"/>
          </a:xfrm>
          <a:solidFill>
            <a:srgbClr val="00B050"/>
          </a:solidFill>
        </p:grpSpPr>
        <p:grpSp>
          <p:nvGrpSpPr>
            <p:cNvPr id="136" name="Group 135"/>
            <p:cNvGrpSpPr/>
            <p:nvPr/>
          </p:nvGrpSpPr>
          <p:grpSpPr>
            <a:xfrm>
              <a:off x="5780486" y="752523"/>
              <a:ext cx="3124201" cy="2112109"/>
              <a:chOff x="533400" y="2850118"/>
              <a:chExt cx="2070927" cy="1314450"/>
            </a:xfrm>
            <a:grpFill/>
          </p:grpSpPr>
          <p:cxnSp>
            <p:nvCxnSpPr>
              <p:cNvPr id="142" name="Straight Arrow Connector 141"/>
              <p:cNvCxnSpPr/>
              <p:nvPr/>
            </p:nvCxnSpPr>
            <p:spPr>
              <a:xfrm>
                <a:off x="533400" y="4164566"/>
                <a:ext cx="2070927" cy="0"/>
              </a:xfrm>
              <a:prstGeom prst="straightConnector1">
                <a:avLst/>
              </a:prstGeom>
              <a:grpFill/>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3" name="Straight Arrow Connector 142"/>
              <p:cNvCxnSpPr/>
              <p:nvPr/>
            </p:nvCxnSpPr>
            <p:spPr>
              <a:xfrm flipV="1">
                <a:off x="533400" y="2850118"/>
                <a:ext cx="0" cy="1314450"/>
              </a:xfrm>
              <a:prstGeom prst="straightConnector1">
                <a:avLst/>
              </a:prstGeom>
              <a:grpFill/>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137" name="Group 136"/>
            <p:cNvGrpSpPr/>
            <p:nvPr/>
          </p:nvGrpSpPr>
          <p:grpSpPr>
            <a:xfrm>
              <a:off x="6190497" y="1932754"/>
              <a:ext cx="1968880" cy="922354"/>
              <a:chOff x="2890755" y="2195689"/>
              <a:chExt cx="1968880" cy="1834064"/>
            </a:xfrm>
            <a:grpFill/>
          </p:grpSpPr>
          <p:sp>
            <p:nvSpPr>
              <p:cNvPr id="139" name="Rectangle 138"/>
              <p:cNvSpPr/>
              <p:nvPr/>
            </p:nvSpPr>
            <p:spPr>
              <a:xfrm>
                <a:off x="4533372" y="2195689"/>
                <a:ext cx="326263" cy="1834064"/>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0" name="Rectangle 139"/>
              <p:cNvSpPr/>
              <p:nvPr/>
            </p:nvSpPr>
            <p:spPr>
              <a:xfrm>
                <a:off x="3736208" y="3061457"/>
                <a:ext cx="326263" cy="968296"/>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1" name="Rectangle 140"/>
              <p:cNvSpPr/>
              <p:nvPr/>
            </p:nvSpPr>
            <p:spPr>
              <a:xfrm>
                <a:off x="2890755" y="3454481"/>
                <a:ext cx="326263" cy="575272"/>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38" name="TextBox 137"/>
            <p:cNvSpPr txBox="1"/>
            <p:nvPr/>
          </p:nvSpPr>
          <p:spPr>
            <a:xfrm>
              <a:off x="5172731" y="738444"/>
              <a:ext cx="557763" cy="461665"/>
            </a:xfrm>
            <a:prstGeom prst="rect">
              <a:avLst/>
            </a:prstGeom>
            <a:noFill/>
          </p:spPr>
          <p:txBody>
            <a:bodyPr wrap="square" rtlCol="0">
              <a:spAutoFit/>
            </a:bodyPr>
            <a:lstStyle/>
            <a:p>
              <a:r>
                <a:rPr lang="en-GB" sz="2400" dirty="0"/>
                <a:t>P</a:t>
              </a:r>
              <a:endParaRPr lang="en-GB" sz="2400" dirty="0">
                <a:solidFill>
                  <a:schemeClr val="tx1"/>
                </a:solidFill>
              </a:endParaRPr>
            </a:p>
          </p:txBody>
        </p:sp>
      </p:grpSp>
      <p:grpSp>
        <p:nvGrpSpPr>
          <p:cNvPr id="11" name="Group 10"/>
          <p:cNvGrpSpPr/>
          <p:nvPr/>
        </p:nvGrpSpPr>
        <p:grpSpPr>
          <a:xfrm>
            <a:off x="1295400" y="2888218"/>
            <a:ext cx="2084994" cy="1405390"/>
            <a:chOff x="1295400" y="2888218"/>
            <a:chExt cx="2084994" cy="1405390"/>
          </a:xfrm>
        </p:grpSpPr>
        <p:sp>
          <p:nvSpPr>
            <p:cNvPr id="6" name="TextBox 5"/>
            <p:cNvSpPr txBox="1"/>
            <p:nvPr/>
          </p:nvSpPr>
          <p:spPr>
            <a:xfrm>
              <a:off x="1295400" y="2888218"/>
              <a:ext cx="2084994" cy="369332"/>
            </a:xfrm>
            <a:prstGeom prst="rect">
              <a:avLst/>
            </a:prstGeom>
            <a:noFill/>
          </p:spPr>
          <p:txBody>
            <a:bodyPr wrap="none" rtlCol="0">
              <a:spAutoFit/>
            </a:bodyPr>
            <a:lstStyle/>
            <a:p>
              <a:r>
                <a:rPr lang="en-GB" b="1" dirty="0"/>
                <a:t>Ad-hoc</a:t>
              </a:r>
              <a:r>
                <a:rPr lang="en-GB" dirty="0"/>
                <a:t> combination</a:t>
              </a:r>
            </a:p>
          </p:txBody>
        </p:sp>
        <p:sp>
          <p:nvSpPr>
            <p:cNvPr id="145" name="TextBox 144"/>
            <p:cNvSpPr txBox="1"/>
            <p:nvPr/>
          </p:nvSpPr>
          <p:spPr>
            <a:xfrm>
              <a:off x="2138318" y="3770388"/>
              <a:ext cx="364202" cy="523220"/>
            </a:xfrm>
            <a:prstGeom prst="rect">
              <a:avLst/>
            </a:prstGeom>
            <a:noFill/>
          </p:spPr>
          <p:txBody>
            <a:bodyPr wrap="none" rtlCol="0">
              <a:spAutoFit/>
            </a:bodyPr>
            <a:lstStyle/>
            <a:p>
              <a:r>
                <a:rPr lang="en-GB" sz="2800" b="1" dirty="0"/>
                <a:t>+</a:t>
              </a:r>
            </a:p>
          </p:txBody>
        </p:sp>
      </p:grpSp>
    </p:spTree>
    <p:extLst>
      <p:ext uri="{BB962C8B-B14F-4D97-AF65-F5344CB8AC3E}">
        <p14:creationId xmlns:p14="http://schemas.microsoft.com/office/powerpoint/2010/main" val="484513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3"/>
                                        </p:tgtEl>
                                        <p:attrNameLst>
                                          <p:attrName>style.visibility</p:attrName>
                                        </p:attrNameLst>
                                      </p:cBhvr>
                                      <p:to>
                                        <p:strVal val="visible"/>
                                      </p:to>
                                    </p:set>
                                    <p:animEffect transition="in" filter="fade">
                                      <p:cBhvr>
                                        <p:cTn id="7" dur="500"/>
                                        <p:tgtEl>
                                          <p:spTgt spid="93"/>
                                        </p:tgtEl>
                                      </p:cBhvr>
                                    </p:animEffect>
                                  </p:childTnLst>
                                </p:cTn>
                              </p:par>
                              <p:par>
                                <p:cTn id="8" presetID="1"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fade">
                                      <p:cBhvr>
                                        <p:cTn id="14" dur="500"/>
                                        <p:tgtEl>
                                          <p:spTgt spid="34"/>
                                        </p:tgtEl>
                                      </p:cBhvr>
                                    </p:animEffect>
                                  </p:childTnLst>
                                </p:cTn>
                              </p:par>
                              <p:par>
                                <p:cTn id="15" presetID="10" presetClass="entr" presetSubtype="0" fill="hold" nodeType="withEffect">
                                  <p:stCondLst>
                                    <p:cond delay="0"/>
                                  </p:stCondLst>
                                  <p:childTnLst>
                                    <p:set>
                                      <p:cBhvr>
                                        <p:cTn id="16" dur="1" fill="hold">
                                          <p:stCondLst>
                                            <p:cond delay="0"/>
                                          </p:stCondLst>
                                        </p:cTn>
                                        <p:tgtEl>
                                          <p:spTgt spid="92"/>
                                        </p:tgtEl>
                                        <p:attrNameLst>
                                          <p:attrName>style.visibility</p:attrName>
                                        </p:attrNameLst>
                                      </p:cBhvr>
                                      <p:to>
                                        <p:strVal val="visible"/>
                                      </p:to>
                                    </p:set>
                                    <p:animEffect transition="in" filter="fade">
                                      <p:cBhvr>
                                        <p:cTn id="17" dur="500"/>
                                        <p:tgtEl>
                                          <p:spTgt spid="9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5"/>
                                        </p:tgtEl>
                                        <p:attrNameLst>
                                          <p:attrName>style.visibility</p:attrName>
                                        </p:attrNameLst>
                                      </p:cBhvr>
                                      <p:to>
                                        <p:strVal val="visible"/>
                                      </p:to>
                                    </p:set>
                                    <p:animEffect transition="in" filter="fade">
                                      <p:cBhvr>
                                        <p:cTn id="22" dur="500"/>
                                        <p:tgtEl>
                                          <p:spTgt spid="115"/>
                                        </p:tgtEl>
                                      </p:cBhvr>
                                    </p:animEffect>
                                  </p:childTnLst>
                                </p:cTn>
                              </p:par>
                              <p:par>
                                <p:cTn id="23" presetID="10" presetClass="entr" presetSubtype="0" fill="hold" nodeType="withEffect">
                                  <p:stCondLst>
                                    <p:cond delay="0"/>
                                  </p:stCondLst>
                                  <p:childTnLst>
                                    <p:set>
                                      <p:cBhvr>
                                        <p:cTn id="24" dur="1" fill="hold">
                                          <p:stCondLst>
                                            <p:cond delay="0"/>
                                          </p:stCondLst>
                                        </p:cTn>
                                        <p:tgtEl>
                                          <p:spTgt spid="83"/>
                                        </p:tgtEl>
                                        <p:attrNameLst>
                                          <p:attrName>style.visibility</p:attrName>
                                        </p:attrNameLst>
                                      </p:cBhvr>
                                      <p:to>
                                        <p:strVal val="visible"/>
                                      </p:to>
                                    </p:set>
                                    <p:animEffect transition="in" filter="fade">
                                      <p:cBhvr>
                                        <p:cTn id="25" dur="500"/>
                                        <p:tgtEl>
                                          <p:spTgt spid="83"/>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115" grpId="0" animBg="1"/>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Problem summary</a:t>
            </a:r>
            <a:endParaRPr lang="cs-CZ" dirty="0"/>
          </a:p>
        </p:txBody>
      </p:sp>
      <p:sp>
        <p:nvSpPr>
          <p:cNvPr id="4" name="Footer Placeholder 3"/>
          <p:cNvSpPr>
            <a:spLocks noGrp="1"/>
          </p:cNvSpPr>
          <p:nvPr>
            <p:ph type="ftr" sz="quarter" idx="11"/>
          </p:nvPr>
        </p:nvSpPr>
        <p:spPr/>
        <p:txBody>
          <a:bodyPr/>
          <a:lstStyle/>
          <a:p>
            <a:r>
              <a:rPr lang="en-US"/>
              <a:t>Vévoda, Kondapaneni, Křivánek - Bayesian online regression for adaptive illumination sampling</a:t>
            </a:r>
          </a:p>
        </p:txBody>
      </p:sp>
      <p:sp>
        <p:nvSpPr>
          <p:cNvPr id="5" name="Slide Number Placeholder 4"/>
          <p:cNvSpPr>
            <a:spLocks noGrp="1"/>
          </p:cNvSpPr>
          <p:nvPr>
            <p:ph type="sldNum" sz="quarter" idx="4"/>
          </p:nvPr>
        </p:nvSpPr>
        <p:spPr/>
        <p:txBody>
          <a:bodyPr/>
          <a:lstStyle/>
          <a:p>
            <a:fld id="{B6F15528-21DE-4FAA-801E-634DDDAF4B2B}" type="slidenum">
              <a:rPr lang="en-US" smtClean="0"/>
              <a:pPr/>
              <a:t>18</a:t>
            </a:fld>
            <a:endParaRPr lang="en-US" dirty="0"/>
          </a:p>
        </p:txBody>
      </p:sp>
      <p:sp>
        <p:nvSpPr>
          <p:cNvPr id="56" name="Rectangle 55"/>
          <p:cNvSpPr/>
          <p:nvPr/>
        </p:nvSpPr>
        <p:spPr>
          <a:xfrm>
            <a:off x="5486400" y="2817455"/>
            <a:ext cx="488135" cy="16720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Oval 29"/>
          <p:cNvSpPr/>
          <p:nvPr/>
        </p:nvSpPr>
        <p:spPr>
          <a:xfrm>
            <a:off x="5446268" y="3420283"/>
            <a:ext cx="80264" cy="8492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4" name="Group 43"/>
          <p:cNvGrpSpPr/>
          <p:nvPr/>
        </p:nvGrpSpPr>
        <p:grpSpPr>
          <a:xfrm>
            <a:off x="1866765" y="1488717"/>
            <a:ext cx="2476635" cy="1235433"/>
            <a:chOff x="1371600" y="2266950"/>
            <a:chExt cx="3626039" cy="1808795"/>
          </a:xfrm>
        </p:grpSpPr>
        <p:grpSp>
          <p:nvGrpSpPr>
            <p:cNvPr id="45" name="Group 44"/>
            <p:cNvGrpSpPr/>
            <p:nvPr/>
          </p:nvGrpSpPr>
          <p:grpSpPr>
            <a:xfrm>
              <a:off x="1371600" y="3016250"/>
              <a:ext cx="533400" cy="533400"/>
              <a:chOff x="1981200" y="3187700"/>
              <a:chExt cx="762000" cy="762000"/>
            </a:xfrm>
            <a:solidFill>
              <a:srgbClr val="FFC000"/>
            </a:solidFill>
          </p:grpSpPr>
          <p:sp>
            <p:nvSpPr>
              <p:cNvPr id="63" name="5-Point Star 62"/>
              <p:cNvSpPr/>
              <p:nvPr/>
            </p:nvSpPr>
            <p:spPr>
              <a:xfrm>
                <a:off x="1981200" y="3187700"/>
                <a:ext cx="762000" cy="762000"/>
              </a:xfrm>
              <a:prstGeom prst="star5">
                <a:avLst>
                  <a:gd name="adj" fmla="val 28143"/>
                  <a:gd name="hf" fmla="val 105146"/>
                  <a:gd name="vf" fmla="val 110557"/>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 name="Oval 63"/>
              <p:cNvSpPr/>
              <p:nvPr/>
            </p:nvSpPr>
            <p:spPr>
              <a:xfrm>
                <a:off x="2133600" y="3390900"/>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6" name="Group 45"/>
            <p:cNvGrpSpPr/>
            <p:nvPr/>
          </p:nvGrpSpPr>
          <p:grpSpPr>
            <a:xfrm>
              <a:off x="1907540" y="2937510"/>
              <a:ext cx="533400" cy="533400"/>
              <a:chOff x="1981200" y="3187700"/>
              <a:chExt cx="762000" cy="762000"/>
            </a:xfrm>
            <a:solidFill>
              <a:srgbClr val="FFC000"/>
            </a:solidFill>
          </p:grpSpPr>
          <p:sp>
            <p:nvSpPr>
              <p:cNvPr id="58" name="5-Point Star 57"/>
              <p:cNvSpPr/>
              <p:nvPr/>
            </p:nvSpPr>
            <p:spPr>
              <a:xfrm>
                <a:off x="1981200" y="3187700"/>
                <a:ext cx="762000" cy="762000"/>
              </a:xfrm>
              <a:prstGeom prst="star5">
                <a:avLst>
                  <a:gd name="adj" fmla="val 28143"/>
                  <a:gd name="hf" fmla="val 105146"/>
                  <a:gd name="vf" fmla="val 110557"/>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 name="Oval 61"/>
              <p:cNvSpPr/>
              <p:nvPr/>
            </p:nvSpPr>
            <p:spPr>
              <a:xfrm>
                <a:off x="2133600" y="3390900"/>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7" name="Group 46"/>
            <p:cNvGrpSpPr/>
            <p:nvPr/>
          </p:nvGrpSpPr>
          <p:grpSpPr>
            <a:xfrm>
              <a:off x="3429000" y="3064510"/>
              <a:ext cx="533400" cy="533400"/>
              <a:chOff x="1981200" y="3187700"/>
              <a:chExt cx="762000" cy="762000"/>
            </a:xfrm>
            <a:solidFill>
              <a:srgbClr val="FFC000"/>
            </a:solidFill>
          </p:grpSpPr>
          <p:sp>
            <p:nvSpPr>
              <p:cNvPr id="54" name="5-Point Star 53"/>
              <p:cNvSpPr/>
              <p:nvPr/>
            </p:nvSpPr>
            <p:spPr>
              <a:xfrm>
                <a:off x="1981200" y="3187700"/>
                <a:ext cx="762000" cy="762000"/>
              </a:xfrm>
              <a:prstGeom prst="star5">
                <a:avLst>
                  <a:gd name="adj" fmla="val 28143"/>
                  <a:gd name="hf" fmla="val 105146"/>
                  <a:gd name="vf" fmla="val 110557"/>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Oval 54"/>
              <p:cNvSpPr/>
              <p:nvPr/>
            </p:nvSpPr>
            <p:spPr>
              <a:xfrm>
                <a:off x="2133600" y="3390900"/>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8" name="Group 47"/>
            <p:cNvGrpSpPr/>
            <p:nvPr/>
          </p:nvGrpSpPr>
          <p:grpSpPr>
            <a:xfrm>
              <a:off x="4464239" y="3542345"/>
              <a:ext cx="533400" cy="533400"/>
              <a:chOff x="2698114" y="3376836"/>
              <a:chExt cx="762000" cy="762000"/>
            </a:xfrm>
            <a:solidFill>
              <a:srgbClr val="FFC000"/>
            </a:solidFill>
          </p:grpSpPr>
          <p:sp>
            <p:nvSpPr>
              <p:cNvPr id="52" name="5-Point Star 51"/>
              <p:cNvSpPr/>
              <p:nvPr/>
            </p:nvSpPr>
            <p:spPr>
              <a:xfrm>
                <a:off x="2698114" y="3376836"/>
                <a:ext cx="762000" cy="762000"/>
              </a:xfrm>
              <a:prstGeom prst="star5">
                <a:avLst>
                  <a:gd name="adj" fmla="val 28143"/>
                  <a:gd name="hf" fmla="val 105146"/>
                  <a:gd name="vf" fmla="val 110557"/>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Oval 52"/>
              <p:cNvSpPr/>
              <p:nvPr/>
            </p:nvSpPr>
            <p:spPr>
              <a:xfrm>
                <a:off x="2850516" y="3580036"/>
                <a:ext cx="457198"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9" name="Group 48"/>
            <p:cNvGrpSpPr/>
            <p:nvPr/>
          </p:nvGrpSpPr>
          <p:grpSpPr>
            <a:xfrm>
              <a:off x="3954780" y="2266950"/>
              <a:ext cx="533400" cy="533400"/>
              <a:chOff x="1981200" y="3187700"/>
              <a:chExt cx="762000" cy="762000"/>
            </a:xfrm>
            <a:solidFill>
              <a:srgbClr val="FFC000"/>
            </a:solidFill>
          </p:grpSpPr>
          <p:sp>
            <p:nvSpPr>
              <p:cNvPr id="50" name="5-Point Star 49"/>
              <p:cNvSpPr/>
              <p:nvPr/>
            </p:nvSpPr>
            <p:spPr>
              <a:xfrm>
                <a:off x="1981200" y="3187700"/>
                <a:ext cx="762000" cy="762000"/>
              </a:xfrm>
              <a:prstGeom prst="star5">
                <a:avLst>
                  <a:gd name="adj" fmla="val 28143"/>
                  <a:gd name="hf" fmla="val 105146"/>
                  <a:gd name="vf" fmla="val 110557"/>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Oval 50"/>
              <p:cNvSpPr/>
              <p:nvPr/>
            </p:nvSpPr>
            <p:spPr>
              <a:xfrm>
                <a:off x="2133600" y="3390900"/>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65" name="Group 64"/>
          <p:cNvGrpSpPr/>
          <p:nvPr/>
        </p:nvGrpSpPr>
        <p:grpSpPr>
          <a:xfrm>
            <a:off x="1726944" y="1371943"/>
            <a:ext cx="2682811" cy="1423429"/>
            <a:chOff x="1726944" y="1371943"/>
            <a:chExt cx="2682811" cy="1423429"/>
          </a:xfrm>
        </p:grpSpPr>
        <p:sp>
          <p:nvSpPr>
            <p:cNvPr id="66" name="Oval 65"/>
            <p:cNvSpPr/>
            <p:nvPr/>
          </p:nvSpPr>
          <p:spPr>
            <a:xfrm>
              <a:off x="1726944" y="1733443"/>
              <a:ext cx="1249095" cy="83273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Oval 66"/>
            <p:cNvSpPr/>
            <p:nvPr/>
          </p:nvSpPr>
          <p:spPr>
            <a:xfrm rot="1838276">
              <a:off x="3264887" y="1371943"/>
              <a:ext cx="707631" cy="132743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Oval 67"/>
            <p:cNvSpPr/>
            <p:nvPr/>
          </p:nvSpPr>
          <p:spPr>
            <a:xfrm>
              <a:off x="3912724" y="2312329"/>
              <a:ext cx="497031" cy="48304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7" name="Group 36"/>
          <p:cNvGrpSpPr/>
          <p:nvPr/>
        </p:nvGrpSpPr>
        <p:grpSpPr>
          <a:xfrm>
            <a:off x="2524275" y="1946719"/>
            <a:ext cx="2768011" cy="1457403"/>
            <a:chOff x="2524275" y="1946719"/>
            <a:chExt cx="2768011" cy="1457403"/>
          </a:xfrm>
        </p:grpSpPr>
        <p:grpSp>
          <p:nvGrpSpPr>
            <p:cNvPr id="38" name="Group 37"/>
            <p:cNvGrpSpPr/>
            <p:nvPr/>
          </p:nvGrpSpPr>
          <p:grpSpPr>
            <a:xfrm>
              <a:off x="2524275" y="2553850"/>
              <a:ext cx="2733525" cy="850272"/>
              <a:chOff x="2219595" y="2244094"/>
              <a:chExt cx="2733525" cy="850272"/>
            </a:xfrm>
          </p:grpSpPr>
          <p:cxnSp>
            <p:nvCxnSpPr>
              <p:cNvPr id="69" name="Straight Arrow Connector 68"/>
              <p:cNvCxnSpPr/>
              <p:nvPr/>
            </p:nvCxnSpPr>
            <p:spPr>
              <a:xfrm>
                <a:off x="4032286" y="2414876"/>
                <a:ext cx="920834" cy="581623"/>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70" name="Straight Arrow Connector 69"/>
              <p:cNvCxnSpPr/>
              <p:nvPr/>
            </p:nvCxnSpPr>
            <p:spPr>
              <a:xfrm>
                <a:off x="2219595" y="2244094"/>
                <a:ext cx="2733525" cy="850272"/>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grpSp>
        <p:cxnSp>
          <p:nvCxnSpPr>
            <p:cNvPr id="39" name="Straight Arrow Connector 38"/>
            <p:cNvCxnSpPr/>
            <p:nvPr/>
          </p:nvCxnSpPr>
          <p:spPr>
            <a:xfrm>
              <a:off x="4051945" y="1946719"/>
              <a:ext cx="1240341" cy="1310831"/>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grpSp>
      <p:grpSp>
        <p:nvGrpSpPr>
          <p:cNvPr id="6" name="Group 5"/>
          <p:cNvGrpSpPr/>
          <p:nvPr/>
        </p:nvGrpSpPr>
        <p:grpSpPr>
          <a:xfrm>
            <a:off x="3505200" y="1772449"/>
            <a:ext cx="1952822" cy="1688645"/>
            <a:chOff x="3505200" y="1772449"/>
            <a:chExt cx="1952822" cy="1688645"/>
          </a:xfrm>
        </p:grpSpPr>
        <p:cxnSp>
          <p:nvCxnSpPr>
            <p:cNvPr id="71" name="Straight Arrow Connector 70"/>
            <p:cNvCxnSpPr/>
            <p:nvPr/>
          </p:nvCxnSpPr>
          <p:spPr>
            <a:xfrm>
              <a:off x="3890557" y="1772449"/>
              <a:ext cx="1421619" cy="148999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nvGrpSpPr>
            <p:cNvPr id="72" name="Group 71"/>
            <p:cNvGrpSpPr/>
            <p:nvPr/>
          </p:nvGrpSpPr>
          <p:grpSpPr>
            <a:xfrm>
              <a:off x="3505200" y="2253271"/>
              <a:ext cx="1952822" cy="1207823"/>
              <a:chOff x="3455377" y="2239849"/>
              <a:chExt cx="1952822" cy="1207823"/>
            </a:xfrm>
          </p:grpSpPr>
          <p:cxnSp>
            <p:nvCxnSpPr>
              <p:cNvPr id="73" name="Straight Arrow Connector 72"/>
              <p:cNvCxnSpPr/>
              <p:nvPr/>
            </p:nvCxnSpPr>
            <p:spPr>
              <a:xfrm>
                <a:off x="4238524" y="2643562"/>
                <a:ext cx="1019276" cy="61888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4" name="Straight Arrow Connector 73"/>
              <p:cNvCxnSpPr>
                <a:endCxn id="30" idx="1"/>
              </p:cNvCxnSpPr>
              <p:nvPr/>
            </p:nvCxnSpPr>
            <p:spPr>
              <a:xfrm>
                <a:off x="3763450" y="2528568"/>
                <a:ext cx="1644749" cy="89073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5" name="Straight Arrow Connector 74"/>
              <p:cNvCxnSpPr/>
              <p:nvPr/>
            </p:nvCxnSpPr>
            <p:spPr>
              <a:xfrm>
                <a:off x="3563452" y="2239849"/>
                <a:ext cx="1541948" cy="94150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6" name="Straight Arrow Connector 75"/>
              <p:cNvCxnSpPr/>
              <p:nvPr/>
            </p:nvCxnSpPr>
            <p:spPr>
              <a:xfrm>
                <a:off x="3455377" y="2423420"/>
                <a:ext cx="1905681" cy="102425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grpSp>
      <p:grpSp>
        <p:nvGrpSpPr>
          <p:cNvPr id="7" name="Group 6"/>
          <p:cNvGrpSpPr/>
          <p:nvPr/>
        </p:nvGrpSpPr>
        <p:grpSpPr>
          <a:xfrm>
            <a:off x="1939629" y="3878818"/>
            <a:ext cx="1822769" cy="369332"/>
            <a:chOff x="1939629" y="3139645"/>
            <a:chExt cx="1822769" cy="369332"/>
          </a:xfrm>
        </p:grpSpPr>
        <p:cxnSp>
          <p:nvCxnSpPr>
            <p:cNvPr id="14" name="Straight Connector 13"/>
            <p:cNvCxnSpPr/>
            <p:nvPr/>
          </p:nvCxnSpPr>
          <p:spPr>
            <a:xfrm>
              <a:off x="1939629" y="3333750"/>
              <a:ext cx="293190" cy="0"/>
            </a:xfrm>
            <a:prstGeom prst="line">
              <a:avLst/>
            </a:prstGeom>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2389073" y="3139645"/>
              <a:ext cx="1373325" cy="369332"/>
            </a:xfrm>
            <a:prstGeom prst="rect">
              <a:avLst/>
            </a:prstGeom>
            <a:noFill/>
          </p:spPr>
          <p:txBody>
            <a:bodyPr wrap="none" rtlCol="0">
              <a:spAutoFit/>
            </a:bodyPr>
            <a:lstStyle/>
            <a:p>
              <a:r>
                <a:rPr lang="en-GB" dirty="0"/>
                <a:t>MC estimate</a:t>
              </a:r>
            </a:p>
          </p:txBody>
        </p:sp>
      </p:grpSp>
      <p:grpSp>
        <p:nvGrpSpPr>
          <p:cNvPr id="3" name="Group 2"/>
          <p:cNvGrpSpPr/>
          <p:nvPr/>
        </p:nvGrpSpPr>
        <p:grpSpPr>
          <a:xfrm>
            <a:off x="1937895" y="3486150"/>
            <a:ext cx="3318182" cy="369332"/>
            <a:chOff x="1937895" y="3530084"/>
            <a:chExt cx="3318182" cy="369332"/>
          </a:xfrm>
        </p:grpSpPr>
        <p:cxnSp>
          <p:nvCxnSpPr>
            <p:cNvPr id="84" name="Straight Connector 83"/>
            <p:cNvCxnSpPr/>
            <p:nvPr/>
          </p:nvCxnSpPr>
          <p:spPr>
            <a:xfrm>
              <a:off x="1937895" y="3714750"/>
              <a:ext cx="293190"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85" name="TextBox 84"/>
            <p:cNvSpPr txBox="1"/>
            <p:nvPr/>
          </p:nvSpPr>
          <p:spPr>
            <a:xfrm>
              <a:off x="2389074" y="3530084"/>
              <a:ext cx="2867003" cy="369332"/>
            </a:xfrm>
            <a:prstGeom prst="rect">
              <a:avLst/>
            </a:prstGeom>
            <a:noFill/>
          </p:spPr>
          <p:txBody>
            <a:bodyPr wrap="none" rtlCol="0">
              <a:spAutoFit/>
            </a:bodyPr>
            <a:lstStyle/>
            <a:p>
              <a:r>
                <a:rPr lang="en-GB" dirty="0"/>
                <a:t>Cluster contribution bounds</a:t>
              </a:r>
            </a:p>
          </p:txBody>
        </p:sp>
      </p:grpSp>
    </p:spTree>
    <p:extLst>
      <p:ext uri="{BB962C8B-B14F-4D97-AF65-F5344CB8AC3E}">
        <p14:creationId xmlns:p14="http://schemas.microsoft.com/office/powerpoint/2010/main" val="1204343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childTnLst>
                                </p:cTn>
                              </p:par>
                              <p:par>
                                <p:cTn id="14" presetID="1" presetClass="exit" presetSubtype="0" fill="hold" nodeType="withEffect">
                                  <p:stCondLst>
                                    <p:cond delay="0"/>
                                  </p:stCondLst>
                                  <p:childTnLst>
                                    <p:set>
                                      <p:cBhvr>
                                        <p:cTn id="15" dur="1" fill="hold">
                                          <p:stCondLst>
                                            <p:cond delay="0"/>
                                          </p:stCondLst>
                                        </p:cTn>
                                        <p:tgtEl>
                                          <p:spTgt spid="37"/>
                                        </p:tgtEl>
                                        <p:attrNameLst>
                                          <p:attrName>style.visibility</p:attrName>
                                        </p:attrNameLst>
                                      </p:cBhvr>
                                      <p:to>
                                        <p:strVal val="hidden"/>
                                      </p:to>
                                    </p:set>
                                  </p:childTnLst>
                                </p:cTn>
                              </p:par>
                              <p:par>
                                <p:cTn id="16" presetID="10"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Our approach</a:t>
            </a:r>
            <a:endParaRPr lang="cs-CZ" dirty="0"/>
          </a:p>
        </p:txBody>
      </p:sp>
      <p:sp>
        <p:nvSpPr>
          <p:cNvPr id="3" name="Slide Number Placeholder 2"/>
          <p:cNvSpPr>
            <a:spLocks noGrp="1"/>
          </p:cNvSpPr>
          <p:nvPr>
            <p:ph type="sldNum" sz="quarter" idx="4"/>
          </p:nvPr>
        </p:nvSpPr>
        <p:spPr/>
        <p:txBody>
          <a:bodyPr/>
          <a:lstStyle/>
          <a:p>
            <a:fld id="{B6F15528-21DE-4FAA-801E-634DDDAF4B2B}" type="slidenum">
              <a:rPr lang="en-US" smtClean="0"/>
              <a:pPr/>
              <a:t>19</a:t>
            </a:fld>
            <a:endParaRPr lang="en-US" dirty="0"/>
          </a:p>
        </p:txBody>
      </p:sp>
      <p:sp>
        <p:nvSpPr>
          <p:cNvPr id="4" name="Footer Placeholder 3"/>
          <p:cNvSpPr>
            <a:spLocks noGrp="1"/>
          </p:cNvSpPr>
          <p:nvPr>
            <p:ph type="ftr" sz="quarter" idx="11"/>
          </p:nvPr>
        </p:nvSpPr>
        <p:spPr/>
        <p:txBody>
          <a:bodyPr/>
          <a:lstStyle/>
          <a:p>
            <a:r>
              <a:rPr lang="en-US"/>
              <a:t>Vévoda, Kondapaneni, Křivánek - Bayesian online regression for adaptive illumination sampling</a:t>
            </a:r>
          </a:p>
        </p:txBody>
      </p:sp>
    </p:spTree>
    <p:extLst>
      <p:ext uri="{BB962C8B-B14F-4D97-AF65-F5344CB8AC3E}">
        <p14:creationId xmlns:p14="http://schemas.microsoft.com/office/powerpoint/2010/main" val="1941230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D:\Work\Papers\directlight\presentation\livingroom\ref_gi_ton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2800" y="0"/>
            <a:ext cx="7716600" cy="5144400"/>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4"/>
          </p:nvPr>
        </p:nvSpPr>
        <p:spPr>
          <a:prstGeom prst="rect">
            <a:avLst/>
          </a:prstGeom>
        </p:spPr>
        <p:txBody>
          <a:bodyPr/>
          <a:lstStyle/>
          <a:p>
            <a:fld id="{B6F15528-21DE-4FAA-801E-634DDDAF4B2B}" type="slidenum">
              <a:rPr lang="en-US" smtClean="0"/>
              <a:pPr/>
              <a:t>2</a:t>
            </a:fld>
            <a:endParaRPr lang="en-US" dirty="0"/>
          </a:p>
        </p:txBody>
      </p:sp>
      <p:sp>
        <p:nvSpPr>
          <p:cNvPr id="7" name="TextBox 6">
            <a:extLst>
              <a:ext uri="{FF2B5EF4-FFF2-40B4-BE49-F238E27FC236}">
                <a16:creationId xmlns:a16="http://schemas.microsoft.com/office/drawing/2014/main" id="{E491F892-4645-431B-B407-F02D5DDB066F}"/>
              </a:ext>
            </a:extLst>
          </p:cNvPr>
          <p:cNvSpPr txBox="1"/>
          <p:nvPr/>
        </p:nvSpPr>
        <p:spPr>
          <a:xfrm>
            <a:off x="2895600" y="4793218"/>
            <a:ext cx="3352800" cy="369332"/>
          </a:xfrm>
          <a:prstGeom prst="rect">
            <a:avLst/>
          </a:prstGeom>
          <a:solidFill>
            <a:schemeClr val="tx1">
              <a:lumMod val="50000"/>
              <a:lumOff val="50000"/>
            </a:schemeClr>
          </a:solidFill>
        </p:spPr>
        <p:txBody>
          <a:bodyPr wrap="square" rtlCol="0">
            <a:spAutoFit/>
          </a:bodyPr>
          <a:lstStyle/>
          <a:p>
            <a:pPr algn="ctr"/>
            <a:r>
              <a:rPr lang="en-US" dirty="0">
                <a:solidFill>
                  <a:schemeClr val="bg1"/>
                </a:solidFill>
              </a:rPr>
              <a:t>Direct + indirect illumination</a:t>
            </a:r>
            <a:endParaRPr lang="cs-CZ" dirty="0">
              <a:solidFill>
                <a:schemeClr val="bg1"/>
              </a:solidFill>
            </a:endParaRPr>
          </a:p>
        </p:txBody>
      </p:sp>
    </p:spTree>
    <p:extLst>
      <p:ext uri="{BB962C8B-B14F-4D97-AF65-F5344CB8AC3E}">
        <p14:creationId xmlns:p14="http://schemas.microsoft.com/office/powerpoint/2010/main" val="34028110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Contributions</a:t>
            </a:r>
          </a:p>
        </p:txBody>
      </p:sp>
      <p:sp>
        <p:nvSpPr>
          <p:cNvPr id="3" name="Content Placeholder 2"/>
          <p:cNvSpPr>
            <a:spLocks noGrp="1"/>
          </p:cNvSpPr>
          <p:nvPr>
            <p:ph idx="1"/>
          </p:nvPr>
        </p:nvSpPr>
        <p:spPr/>
        <p:txBody>
          <a:bodyPr/>
          <a:lstStyle/>
          <a:p>
            <a:r>
              <a:rPr lang="en-GB" dirty="0"/>
              <a:t>Optimal sampling of clusters</a:t>
            </a:r>
          </a:p>
          <a:p>
            <a:r>
              <a:rPr lang="en-GB" dirty="0"/>
              <a:t>Adaptive sampling by Bayesian inference</a:t>
            </a:r>
          </a:p>
        </p:txBody>
      </p:sp>
      <p:sp>
        <p:nvSpPr>
          <p:cNvPr id="4" name="Footer Placeholder 3"/>
          <p:cNvSpPr>
            <a:spLocks noGrp="1"/>
          </p:cNvSpPr>
          <p:nvPr>
            <p:ph type="ftr" sz="quarter" idx="11"/>
          </p:nvPr>
        </p:nvSpPr>
        <p:spPr/>
        <p:txBody>
          <a:bodyPr/>
          <a:lstStyle/>
          <a:p>
            <a:r>
              <a:rPr lang="en-US"/>
              <a:t>Vévoda, Kondapaneni, Křivánek - Bayesian online regression for adaptive illumination sampling</a:t>
            </a:r>
            <a:endParaRPr lang="en-US" dirty="0"/>
          </a:p>
        </p:txBody>
      </p:sp>
      <p:sp>
        <p:nvSpPr>
          <p:cNvPr id="5" name="Slide Number Placeholder 4"/>
          <p:cNvSpPr>
            <a:spLocks noGrp="1"/>
          </p:cNvSpPr>
          <p:nvPr>
            <p:ph type="sldNum" sz="quarter" idx="4"/>
          </p:nvPr>
        </p:nvSpPr>
        <p:spPr/>
        <p:txBody>
          <a:bodyPr/>
          <a:lstStyle/>
          <a:p>
            <a:fld id="{B6F15528-21DE-4FAA-801E-634DDDAF4B2B}" type="slidenum">
              <a:rPr lang="en-US" smtClean="0"/>
              <a:pPr/>
              <a:t>20</a:t>
            </a:fld>
            <a:endParaRPr lang="en-US" dirty="0"/>
          </a:p>
        </p:txBody>
      </p:sp>
    </p:spTree>
    <p:extLst>
      <p:ext uri="{BB962C8B-B14F-4D97-AF65-F5344CB8AC3E}">
        <p14:creationId xmlns:p14="http://schemas.microsoft.com/office/powerpoint/2010/main" val="4180845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iterate type="lt">
                                    <p:tmAbs val="0"/>
                                  </p:iterate>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iterate type="lt">
                                    <p:tmAbs val="0"/>
                                  </p:iterate>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6" presetClass="emph" presetSubtype="0" fill="hold" nodeType="clickEffect">
                                  <p:stCondLst>
                                    <p:cond delay="0"/>
                                  </p:stCondLst>
                                  <p:iterate type="lt">
                                    <p:tmPct val="4000"/>
                                  </p:iterate>
                                  <p:childTnLst>
                                    <p:set>
                                      <p:cBhvr override="childStyle">
                                        <p:cTn id="14" dur="500" fill="hold"/>
                                        <p:tgtEl>
                                          <p:spTgt spid="3">
                                            <p:txEl>
                                              <p:pRg st="0" end="0"/>
                                            </p:txEl>
                                          </p:spTgt>
                                        </p:tgtEl>
                                        <p:attrNameLst>
                                          <p:attrName>style.color</p:attrName>
                                        </p:attrNameLst>
                                      </p:cBhvr>
                                      <p:to>
                                        <p:clrVal>
                                          <a:schemeClr val="accent2"/>
                                        </p:clrVal>
                                      </p:to>
                                    </p:set>
                                    <p:set>
                                      <p:cBhvr>
                                        <p:cTn id="15" dur="500" fill="hold"/>
                                        <p:tgtEl>
                                          <p:spTgt spid="3">
                                            <p:txEl>
                                              <p:pRg st="0" end="0"/>
                                            </p:txEl>
                                          </p:spTgt>
                                        </p:tgtEl>
                                        <p:attrNameLst>
                                          <p:attrName>fillcolor</p:attrName>
                                        </p:attrNameLst>
                                      </p:cBhvr>
                                      <p:to>
                                        <p:clrVal>
                                          <a:schemeClr val="accent2"/>
                                        </p:clrVal>
                                      </p:to>
                                    </p:set>
                                    <p:set>
                                      <p:cBhvr>
                                        <p:cTn id="16" dur="500" fill="hold"/>
                                        <p:tgtEl>
                                          <p:spTgt spid="3">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209550"/>
            <a:ext cx="8229600" cy="857250"/>
          </a:xfrm>
        </p:spPr>
        <p:txBody>
          <a:bodyPr/>
          <a:lstStyle/>
          <a:p>
            <a:r>
              <a:rPr lang="en-GB" dirty="0"/>
              <a:t>Optimal cluster sampling</a:t>
            </a:r>
          </a:p>
        </p:txBody>
      </p:sp>
      <p:sp>
        <p:nvSpPr>
          <p:cNvPr id="4" name="Footer Placeholder 3"/>
          <p:cNvSpPr>
            <a:spLocks noGrp="1"/>
          </p:cNvSpPr>
          <p:nvPr>
            <p:ph type="ftr" sz="quarter" idx="11"/>
          </p:nvPr>
        </p:nvSpPr>
        <p:spPr/>
        <p:txBody>
          <a:bodyPr/>
          <a:lstStyle/>
          <a:p>
            <a:r>
              <a:rPr lang="en-US" dirty="0"/>
              <a:t>Vévoda, Kondapaneni, Křivánek - Bayesian online regression for adaptive illumination sampling</a:t>
            </a:r>
          </a:p>
        </p:txBody>
      </p:sp>
      <p:sp>
        <p:nvSpPr>
          <p:cNvPr id="5" name="Slide Number Placeholder 4"/>
          <p:cNvSpPr>
            <a:spLocks noGrp="1"/>
          </p:cNvSpPr>
          <p:nvPr>
            <p:ph type="sldNum" sz="quarter" idx="4"/>
          </p:nvPr>
        </p:nvSpPr>
        <p:spPr/>
        <p:txBody>
          <a:bodyPr/>
          <a:lstStyle/>
          <a:p>
            <a:fld id="{B6F15528-21DE-4FAA-801E-634DDDAF4B2B}" type="slidenum">
              <a:rPr lang="en-US" smtClean="0"/>
              <a:pPr/>
              <a:t>21</a:t>
            </a:fld>
            <a:endParaRPr lang="en-US" dirty="0"/>
          </a:p>
        </p:txBody>
      </p:sp>
      <p:grpSp>
        <p:nvGrpSpPr>
          <p:cNvPr id="14" name="Group 13"/>
          <p:cNvGrpSpPr/>
          <p:nvPr/>
        </p:nvGrpSpPr>
        <p:grpSpPr>
          <a:xfrm>
            <a:off x="1066799" y="1910000"/>
            <a:ext cx="3124201" cy="2112109"/>
            <a:chOff x="533400" y="2850118"/>
            <a:chExt cx="2070927" cy="1314450"/>
          </a:xfrm>
        </p:grpSpPr>
        <p:cxnSp>
          <p:nvCxnSpPr>
            <p:cNvPr id="15" name="Straight Arrow Connector 14"/>
            <p:cNvCxnSpPr/>
            <p:nvPr/>
          </p:nvCxnSpPr>
          <p:spPr>
            <a:xfrm>
              <a:off x="533400" y="4164566"/>
              <a:ext cx="2070927" cy="0"/>
            </a:xfrm>
            <a:prstGeom prst="straightConnector1">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V="1">
              <a:off x="533400" y="2850118"/>
              <a:ext cx="0" cy="131445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21" name="TextBox 20"/>
          <p:cNvSpPr txBox="1"/>
          <p:nvPr/>
        </p:nvSpPr>
        <p:spPr>
          <a:xfrm rot="16200000">
            <a:off x="-195574" y="2565387"/>
            <a:ext cx="1930602" cy="461665"/>
          </a:xfrm>
          <a:prstGeom prst="rect">
            <a:avLst/>
          </a:prstGeom>
          <a:noFill/>
        </p:spPr>
        <p:txBody>
          <a:bodyPr wrap="square" rtlCol="0">
            <a:spAutoFit/>
          </a:bodyPr>
          <a:lstStyle/>
          <a:p>
            <a:r>
              <a:rPr lang="en-GB" sz="2400" dirty="0"/>
              <a:t>MC estimates</a:t>
            </a:r>
            <a:endParaRPr lang="en-GB" sz="2400" dirty="0">
              <a:solidFill>
                <a:schemeClr val="tx1"/>
              </a:solidFill>
            </a:endParaRPr>
          </a:p>
        </p:txBody>
      </p:sp>
      <mc:AlternateContent xmlns:mc="http://schemas.openxmlformats.org/markup-compatibility/2006" xmlns:a14="http://schemas.microsoft.com/office/drawing/2010/main">
        <mc:Choice Requires="a14">
          <p:sp>
            <p:nvSpPr>
              <p:cNvPr id="80" name="TextBox 79"/>
              <p:cNvSpPr txBox="1"/>
              <p:nvPr/>
            </p:nvSpPr>
            <p:spPr>
              <a:xfrm>
                <a:off x="1371600" y="4029730"/>
                <a:ext cx="619079" cy="52322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GB" sz="2800" b="0" i="1" smtClean="0">
                              <a:solidFill>
                                <a:schemeClr val="tx1"/>
                              </a:solidFill>
                              <a:latin typeface="Cambria Math" panose="02040503050406030204" pitchFamily="18" charset="0"/>
                            </a:rPr>
                          </m:ctrlPr>
                        </m:sSubPr>
                        <m:e>
                          <m:r>
                            <a:rPr lang="en-GB" sz="2800" b="0" i="1" smtClean="0">
                              <a:solidFill>
                                <a:schemeClr val="tx1"/>
                              </a:solidFill>
                              <a:latin typeface="Cambria Math"/>
                            </a:rPr>
                            <m:t>𝐶</m:t>
                          </m:r>
                        </m:e>
                        <m:sub>
                          <m:r>
                            <a:rPr lang="en-GB" sz="2800" b="0" i="1" smtClean="0">
                              <a:solidFill>
                                <a:schemeClr val="tx1"/>
                              </a:solidFill>
                              <a:latin typeface="Cambria Math"/>
                            </a:rPr>
                            <m:t>1</m:t>
                          </m:r>
                        </m:sub>
                      </m:sSub>
                    </m:oMath>
                  </m:oMathPara>
                </a14:m>
                <a:endParaRPr lang="en-GB" sz="2800" dirty="0">
                  <a:solidFill>
                    <a:schemeClr val="tx1"/>
                  </a:solidFill>
                </a:endParaRPr>
              </a:p>
            </p:txBody>
          </p:sp>
        </mc:Choice>
        <mc:Fallback xmlns="">
          <p:sp>
            <p:nvSpPr>
              <p:cNvPr id="80" name="TextBox 79"/>
              <p:cNvSpPr txBox="1">
                <a:spLocks noRot="1" noChangeAspect="1" noMove="1" noResize="1" noEditPoints="1" noAdjustHandles="1" noChangeArrowheads="1" noChangeShapeType="1" noTextEdit="1"/>
              </p:cNvSpPr>
              <p:nvPr/>
            </p:nvSpPr>
            <p:spPr>
              <a:xfrm>
                <a:off x="1371600" y="4029730"/>
                <a:ext cx="619079" cy="523220"/>
              </a:xfrm>
              <a:prstGeom prst="rect">
                <a:avLst/>
              </a:prstGeom>
              <a:blipFill rotWithShape="1">
                <a:blip r:embed="rId3"/>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1" name="TextBox 80"/>
              <p:cNvSpPr txBox="1"/>
              <p:nvPr/>
            </p:nvSpPr>
            <p:spPr>
              <a:xfrm>
                <a:off x="2420649" y="4022106"/>
                <a:ext cx="627351" cy="52322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GB" sz="2800" b="0" i="1" smtClean="0">
                              <a:solidFill>
                                <a:schemeClr val="tx1"/>
                              </a:solidFill>
                              <a:latin typeface="Cambria Math" panose="02040503050406030204" pitchFamily="18" charset="0"/>
                            </a:rPr>
                          </m:ctrlPr>
                        </m:sSubPr>
                        <m:e>
                          <m:r>
                            <a:rPr lang="en-GB" sz="2800" b="0" i="1" smtClean="0">
                              <a:solidFill>
                                <a:schemeClr val="tx1"/>
                              </a:solidFill>
                              <a:latin typeface="Cambria Math"/>
                            </a:rPr>
                            <m:t>𝐶</m:t>
                          </m:r>
                        </m:e>
                        <m:sub>
                          <m:r>
                            <a:rPr lang="en-GB" sz="2800" b="0" i="1" smtClean="0">
                              <a:solidFill>
                                <a:schemeClr val="tx1"/>
                              </a:solidFill>
                              <a:latin typeface="Cambria Math"/>
                            </a:rPr>
                            <m:t>2</m:t>
                          </m:r>
                        </m:sub>
                      </m:sSub>
                    </m:oMath>
                  </m:oMathPara>
                </a14:m>
                <a:endParaRPr lang="en-GB" sz="2800" dirty="0">
                  <a:solidFill>
                    <a:schemeClr val="tx1"/>
                  </a:solidFill>
                </a:endParaRPr>
              </a:p>
            </p:txBody>
          </p:sp>
        </mc:Choice>
        <mc:Fallback xmlns="">
          <p:sp>
            <p:nvSpPr>
              <p:cNvPr id="81" name="TextBox 80"/>
              <p:cNvSpPr txBox="1">
                <a:spLocks noRot="1" noChangeAspect="1" noMove="1" noResize="1" noEditPoints="1" noAdjustHandles="1" noChangeArrowheads="1" noChangeShapeType="1" noTextEdit="1"/>
              </p:cNvSpPr>
              <p:nvPr/>
            </p:nvSpPr>
            <p:spPr>
              <a:xfrm>
                <a:off x="2420649" y="4022106"/>
                <a:ext cx="627351" cy="523220"/>
              </a:xfrm>
              <a:prstGeom prst="rect">
                <a:avLst/>
              </a:prstGeom>
              <a:blipFill rotWithShape="1">
                <a:blip r:embed="rId5"/>
                <a:stretch>
                  <a:fillRect/>
                </a:stretch>
              </a:blipFill>
            </p:spPr>
            <p:txBody>
              <a:bodyPr/>
              <a:lstStyle/>
              <a:p>
                <a:r>
                  <a:rPr lang="en-GB">
                    <a:noFill/>
                  </a:rPr>
                  <a:t> </a:t>
                </a:r>
              </a:p>
            </p:txBody>
          </p:sp>
        </mc:Fallback>
      </mc:AlternateContent>
      <p:grpSp>
        <p:nvGrpSpPr>
          <p:cNvPr id="119" name="Group 118"/>
          <p:cNvGrpSpPr/>
          <p:nvPr/>
        </p:nvGrpSpPr>
        <p:grpSpPr>
          <a:xfrm>
            <a:off x="1752600" y="3090231"/>
            <a:ext cx="2209800" cy="922354"/>
            <a:chOff x="3166545" y="2195689"/>
            <a:chExt cx="2209800" cy="1834064"/>
          </a:xfrm>
          <a:solidFill>
            <a:srgbClr val="FF0000"/>
          </a:solidFill>
        </p:grpSpPr>
        <p:sp>
          <p:nvSpPr>
            <p:cNvPr id="120" name="Rectangle 119"/>
            <p:cNvSpPr/>
            <p:nvPr/>
          </p:nvSpPr>
          <p:spPr>
            <a:xfrm>
              <a:off x="5237979" y="2195689"/>
              <a:ext cx="138366" cy="1834064"/>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1" name="Rectangle 120"/>
            <p:cNvSpPr/>
            <p:nvPr/>
          </p:nvSpPr>
          <p:spPr>
            <a:xfrm>
              <a:off x="4247379" y="3061455"/>
              <a:ext cx="138366" cy="96829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2" name="Rectangle 121"/>
            <p:cNvSpPr/>
            <p:nvPr/>
          </p:nvSpPr>
          <p:spPr>
            <a:xfrm>
              <a:off x="3166545" y="3454480"/>
              <a:ext cx="138366" cy="57527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24" name="Group 123"/>
          <p:cNvGrpSpPr/>
          <p:nvPr/>
        </p:nvGrpSpPr>
        <p:grpSpPr>
          <a:xfrm>
            <a:off x="1905000" y="3090231"/>
            <a:ext cx="2209800" cy="922531"/>
            <a:chOff x="3031615" y="1061830"/>
            <a:chExt cx="2209800" cy="2815523"/>
          </a:xfrm>
          <a:solidFill>
            <a:srgbClr val="00B050"/>
          </a:solidFill>
        </p:grpSpPr>
        <p:sp>
          <p:nvSpPr>
            <p:cNvPr id="125" name="Rectangle 124"/>
            <p:cNvSpPr/>
            <p:nvPr/>
          </p:nvSpPr>
          <p:spPr>
            <a:xfrm>
              <a:off x="5093827" y="1784908"/>
              <a:ext cx="147588" cy="208487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6" name="Rectangle 125"/>
            <p:cNvSpPr/>
            <p:nvPr/>
          </p:nvSpPr>
          <p:spPr>
            <a:xfrm>
              <a:off x="4098415" y="1061830"/>
              <a:ext cx="147588" cy="281552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7" name="Rectangle 126"/>
            <p:cNvSpPr/>
            <p:nvPr/>
          </p:nvSpPr>
          <p:spPr>
            <a:xfrm>
              <a:off x="3031615" y="3196053"/>
              <a:ext cx="147588" cy="6813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7" name="Group 6"/>
          <p:cNvGrpSpPr/>
          <p:nvPr/>
        </p:nvGrpSpPr>
        <p:grpSpPr>
          <a:xfrm>
            <a:off x="5362602" y="1888510"/>
            <a:ext cx="2790798" cy="2048340"/>
            <a:chOff x="1726944" y="1371943"/>
            <a:chExt cx="4247591" cy="3117571"/>
          </a:xfrm>
        </p:grpSpPr>
        <p:sp>
          <p:nvSpPr>
            <p:cNvPr id="131" name="Rectangle 130"/>
            <p:cNvSpPr/>
            <p:nvPr/>
          </p:nvSpPr>
          <p:spPr>
            <a:xfrm>
              <a:off x="5486400" y="2817455"/>
              <a:ext cx="488135" cy="16720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3" name="Oval 132"/>
            <p:cNvSpPr/>
            <p:nvPr/>
          </p:nvSpPr>
          <p:spPr>
            <a:xfrm>
              <a:off x="5446268" y="3420282"/>
              <a:ext cx="80264" cy="8492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35" name="Group 134"/>
            <p:cNvGrpSpPr/>
            <p:nvPr/>
          </p:nvGrpSpPr>
          <p:grpSpPr>
            <a:xfrm>
              <a:off x="1866765" y="1488717"/>
              <a:ext cx="2476635" cy="1235433"/>
              <a:chOff x="1371600" y="2266950"/>
              <a:chExt cx="3626039" cy="1808795"/>
            </a:xfrm>
          </p:grpSpPr>
          <p:grpSp>
            <p:nvGrpSpPr>
              <p:cNvPr id="136" name="Group 135"/>
              <p:cNvGrpSpPr/>
              <p:nvPr/>
            </p:nvGrpSpPr>
            <p:grpSpPr>
              <a:xfrm>
                <a:off x="1371600" y="3016250"/>
                <a:ext cx="533400" cy="533400"/>
                <a:chOff x="1981200" y="3187700"/>
                <a:chExt cx="762000" cy="762000"/>
              </a:xfrm>
              <a:solidFill>
                <a:srgbClr val="FFC000"/>
              </a:solidFill>
            </p:grpSpPr>
            <p:sp>
              <p:nvSpPr>
                <p:cNvPr id="149" name="5-Point Star 148"/>
                <p:cNvSpPr/>
                <p:nvPr/>
              </p:nvSpPr>
              <p:spPr>
                <a:xfrm>
                  <a:off x="1981200" y="3187700"/>
                  <a:ext cx="762000" cy="762000"/>
                </a:xfrm>
                <a:prstGeom prst="star5">
                  <a:avLst>
                    <a:gd name="adj" fmla="val 28143"/>
                    <a:gd name="hf" fmla="val 105146"/>
                    <a:gd name="vf" fmla="val 110557"/>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0" name="Oval 149"/>
                <p:cNvSpPr/>
                <p:nvPr/>
              </p:nvSpPr>
              <p:spPr>
                <a:xfrm>
                  <a:off x="2133600" y="3390900"/>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37" name="Group 136"/>
              <p:cNvGrpSpPr/>
              <p:nvPr/>
            </p:nvGrpSpPr>
            <p:grpSpPr>
              <a:xfrm>
                <a:off x="1907540" y="2937510"/>
                <a:ext cx="533400" cy="533400"/>
                <a:chOff x="1981200" y="3187700"/>
                <a:chExt cx="762000" cy="762000"/>
              </a:xfrm>
              <a:solidFill>
                <a:srgbClr val="FFC000"/>
              </a:solidFill>
            </p:grpSpPr>
            <p:sp>
              <p:nvSpPr>
                <p:cNvPr id="147" name="5-Point Star 146"/>
                <p:cNvSpPr/>
                <p:nvPr/>
              </p:nvSpPr>
              <p:spPr>
                <a:xfrm>
                  <a:off x="1981200" y="3187700"/>
                  <a:ext cx="762000" cy="762000"/>
                </a:xfrm>
                <a:prstGeom prst="star5">
                  <a:avLst>
                    <a:gd name="adj" fmla="val 28143"/>
                    <a:gd name="hf" fmla="val 105146"/>
                    <a:gd name="vf" fmla="val 110557"/>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8" name="Oval 147"/>
                <p:cNvSpPr/>
                <p:nvPr/>
              </p:nvSpPr>
              <p:spPr>
                <a:xfrm>
                  <a:off x="2133600" y="3390900"/>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38" name="Group 137"/>
              <p:cNvGrpSpPr/>
              <p:nvPr/>
            </p:nvGrpSpPr>
            <p:grpSpPr>
              <a:xfrm>
                <a:off x="3429000" y="3064510"/>
                <a:ext cx="533400" cy="533400"/>
                <a:chOff x="1981200" y="3187700"/>
                <a:chExt cx="762000" cy="762000"/>
              </a:xfrm>
              <a:solidFill>
                <a:srgbClr val="FFC000"/>
              </a:solidFill>
            </p:grpSpPr>
            <p:sp>
              <p:nvSpPr>
                <p:cNvPr id="145" name="5-Point Star 144"/>
                <p:cNvSpPr/>
                <p:nvPr/>
              </p:nvSpPr>
              <p:spPr>
                <a:xfrm>
                  <a:off x="1981200" y="3187700"/>
                  <a:ext cx="762000" cy="762000"/>
                </a:xfrm>
                <a:prstGeom prst="star5">
                  <a:avLst>
                    <a:gd name="adj" fmla="val 28143"/>
                    <a:gd name="hf" fmla="val 105146"/>
                    <a:gd name="vf" fmla="val 110557"/>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6" name="Oval 145"/>
                <p:cNvSpPr/>
                <p:nvPr/>
              </p:nvSpPr>
              <p:spPr>
                <a:xfrm>
                  <a:off x="2133600" y="3390900"/>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39" name="Group 138"/>
              <p:cNvGrpSpPr/>
              <p:nvPr/>
            </p:nvGrpSpPr>
            <p:grpSpPr>
              <a:xfrm>
                <a:off x="4464239" y="3542345"/>
                <a:ext cx="533400" cy="533400"/>
                <a:chOff x="2698114" y="3376836"/>
                <a:chExt cx="762000" cy="762000"/>
              </a:xfrm>
              <a:solidFill>
                <a:srgbClr val="FFC000"/>
              </a:solidFill>
            </p:grpSpPr>
            <p:sp>
              <p:nvSpPr>
                <p:cNvPr id="143" name="5-Point Star 142"/>
                <p:cNvSpPr/>
                <p:nvPr/>
              </p:nvSpPr>
              <p:spPr>
                <a:xfrm>
                  <a:off x="2698114" y="3376836"/>
                  <a:ext cx="762000" cy="762000"/>
                </a:xfrm>
                <a:prstGeom prst="star5">
                  <a:avLst>
                    <a:gd name="adj" fmla="val 28143"/>
                    <a:gd name="hf" fmla="val 105146"/>
                    <a:gd name="vf" fmla="val 110557"/>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4" name="Oval 143"/>
                <p:cNvSpPr/>
                <p:nvPr/>
              </p:nvSpPr>
              <p:spPr>
                <a:xfrm>
                  <a:off x="2850516" y="3580036"/>
                  <a:ext cx="457198"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40" name="Group 139"/>
              <p:cNvGrpSpPr/>
              <p:nvPr/>
            </p:nvGrpSpPr>
            <p:grpSpPr>
              <a:xfrm>
                <a:off x="3954780" y="2266950"/>
                <a:ext cx="533400" cy="533400"/>
                <a:chOff x="1981200" y="3187700"/>
                <a:chExt cx="762000" cy="762000"/>
              </a:xfrm>
              <a:solidFill>
                <a:srgbClr val="FFC000"/>
              </a:solidFill>
            </p:grpSpPr>
            <p:sp>
              <p:nvSpPr>
                <p:cNvPr id="141" name="5-Point Star 140"/>
                <p:cNvSpPr/>
                <p:nvPr/>
              </p:nvSpPr>
              <p:spPr>
                <a:xfrm>
                  <a:off x="1981200" y="3187700"/>
                  <a:ext cx="762000" cy="762000"/>
                </a:xfrm>
                <a:prstGeom prst="star5">
                  <a:avLst>
                    <a:gd name="adj" fmla="val 28143"/>
                    <a:gd name="hf" fmla="val 105146"/>
                    <a:gd name="vf" fmla="val 110557"/>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2" name="Oval 141"/>
                <p:cNvSpPr/>
                <p:nvPr/>
              </p:nvSpPr>
              <p:spPr>
                <a:xfrm>
                  <a:off x="2133600" y="3390900"/>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151" name="Group 150"/>
            <p:cNvGrpSpPr/>
            <p:nvPr/>
          </p:nvGrpSpPr>
          <p:grpSpPr>
            <a:xfrm>
              <a:off x="1726944" y="1371943"/>
              <a:ext cx="2682811" cy="1423429"/>
              <a:chOff x="1726944" y="1371943"/>
              <a:chExt cx="2682811" cy="1423429"/>
            </a:xfrm>
          </p:grpSpPr>
          <p:sp>
            <p:nvSpPr>
              <p:cNvPr id="152" name="Oval 151"/>
              <p:cNvSpPr/>
              <p:nvPr/>
            </p:nvSpPr>
            <p:spPr>
              <a:xfrm>
                <a:off x="1726944" y="1733443"/>
                <a:ext cx="1249095" cy="83273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3" name="Oval 152"/>
              <p:cNvSpPr/>
              <p:nvPr/>
            </p:nvSpPr>
            <p:spPr>
              <a:xfrm rot="1838276">
                <a:off x="3264887" y="1371943"/>
                <a:ext cx="707631" cy="132743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4" name="Oval 153"/>
              <p:cNvSpPr/>
              <p:nvPr/>
            </p:nvSpPr>
            <p:spPr>
              <a:xfrm>
                <a:off x="3912724" y="2312329"/>
                <a:ext cx="497031" cy="48304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165" name="Group 164"/>
          <p:cNvGrpSpPr/>
          <p:nvPr/>
        </p:nvGrpSpPr>
        <p:grpSpPr>
          <a:xfrm rot="13906409">
            <a:off x="6350903" y="1994371"/>
            <a:ext cx="1157860" cy="1827713"/>
            <a:chOff x="4042360" y="35979"/>
            <a:chExt cx="2522034" cy="3981092"/>
          </a:xfrm>
        </p:grpSpPr>
        <p:cxnSp>
          <p:nvCxnSpPr>
            <p:cNvPr id="166" name="Straight Arrow Connector 165"/>
            <p:cNvCxnSpPr>
              <a:stCxn id="142" idx="5"/>
            </p:cNvCxnSpPr>
            <p:nvPr/>
          </p:nvCxnSpPr>
          <p:spPr>
            <a:xfrm rot="7693591">
              <a:off x="4517719" y="1857377"/>
              <a:ext cx="1820607" cy="204439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67" name="Straight Arrow Connector 166"/>
            <p:cNvCxnSpPr>
              <a:stCxn id="147" idx="4"/>
            </p:cNvCxnSpPr>
            <p:nvPr/>
          </p:nvCxnSpPr>
          <p:spPr>
            <a:xfrm rot="7693591">
              <a:off x="3600183" y="1052859"/>
              <a:ext cx="3981092" cy="194733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68" name="Straight Arrow Connector 167"/>
            <p:cNvCxnSpPr>
              <a:stCxn id="145" idx="4"/>
            </p:cNvCxnSpPr>
            <p:nvPr/>
          </p:nvCxnSpPr>
          <p:spPr>
            <a:xfrm rot="7693591">
              <a:off x="4125823" y="1622529"/>
              <a:ext cx="2184458" cy="172015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69" name="Straight Arrow Connector 168"/>
            <p:cNvCxnSpPr>
              <a:stCxn id="142" idx="6"/>
            </p:cNvCxnSpPr>
            <p:nvPr/>
          </p:nvCxnSpPr>
          <p:spPr>
            <a:xfrm rot="7693591">
              <a:off x="4213106" y="1756711"/>
              <a:ext cx="2084229" cy="242572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70" name="Straight Arrow Connector 169"/>
            <p:cNvCxnSpPr>
              <a:stCxn id="146" idx="6"/>
            </p:cNvCxnSpPr>
            <p:nvPr/>
          </p:nvCxnSpPr>
          <p:spPr>
            <a:xfrm rot="7693591">
              <a:off x="3890742" y="1686005"/>
              <a:ext cx="2507889" cy="162385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172" name="TextBox 171"/>
              <p:cNvSpPr txBox="1"/>
              <p:nvPr/>
            </p:nvSpPr>
            <p:spPr>
              <a:xfrm>
                <a:off x="3411249" y="4022110"/>
                <a:ext cx="627351" cy="52322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GB" sz="2800" b="0" i="1" smtClean="0">
                              <a:solidFill>
                                <a:schemeClr val="tx1"/>
                              </a:solidFill>
                              <a:latin typeface="Cambria Math" panose="02040503050406030204" pitchFamily="18" charset="0"/>
                            </a:rPr>
                          </m:ctrlPr>
                        </m:sSubPr>
                        <m:e>
                          <m:r>
                            <a:rPr lang="en-GB" sz="2800" b="0" i="1" smtClean="0">
                              <a:solidFill>
                                <a:schemeClr val="tx1"/>
                              </a:solidFill>
                              <a:latin typeface="Cambria Math"/>
                            </a:rPr>
                            <m:t>𝐶</m:t>
                          </m:r>
                        </m:e>
                        <m:sub>
                          <m:r>
                            <a:rPr lang="en-GB" sz="2800" b="0" i="1" smtClean="0">
                              <a:solidFill>
                                <a:schemeClr val="tx1"/>
                              </a:solidFill>
                              <a:latin typeface="Cambria Math"/>
                            </a:rPr>
                            <m:t>3</m:t>
                          </m:r>
                        </m:sub>
                      </m:sSub>
                    </m:oMath>
                  </m:oMathPara>
                </a14:m>
                <a:endParaRPr lang="en-GB" sz="2800" dirty="0">
                  <a:solidFill>
                    <a:schemeClr val="tx1"/>
                  </a:solidFill>
                </a:endParaRPr>
              </a:p>
            </p:txBody>
          </p:sp>
        </mc:Choice>
        <mc:Fallback xmlns="">
          <p:sp>
            <p:nvSpPr>
              <p:cNvPr id="172" name="TextBox 171"/>
              <p:cNvSpPr txBox="1">
                <a:spLocks noRot="1" noChangeAspect="1" noMove="1" noResize="1" noEditPoints="1" noAdjustHandles="1" noChangeArrowheads="1" noChangeShapeType="1" noTextEdit="1"/>
              </p:cNvSpPr>
              <p:nvPr/>
            </p:nvSpPr>
            <p:spPr>
              <a:xfrm>
                <a:off x="3411249" y="4022110"/>
                <a:ext cx="627351" cy="523220"/>
              </a:xfrm>
              <a:prstGeom prst="rect">
                <a:avLst/>
              </a:prstGeom>
              <a:blipFill rotWithShape="1">
                <a:blip r:embed="rId17"/>
                <a:stretch>
                  <a:fillRect/>
                </a:stretch>
              </a:blipFill>
            </p:spPr>
            <p:txBody>
              <a:bodyPr/>
              <a:lstStyle/>
              <a:p>
                <a:r>
                  <a:rPr lang="en-GB">
                    <a:noFill/>
                  </a:rPr>
                  <a:t> </a:t>
                </a:r>
              </a:p>
            </p:txBody>
          </p:sp>
        </mc:Fallback>
      </mc:AlternateContent>
      <p:grpSp>
        <p:nvGrpSpPr>
          <p:cNvPr id="19" name="Group 18"/>
          <p:cNvGrpSpPr/>
          <p:nvPr/>
        </p:nvGrpSpPr>
        <p:grpSpPr>
          <a:xfrm>
            <a:off x="1227837" y="2814630"/>
            <a:ext cx="2505963" cy="900637"/>
            <a:chOff x="1227837" y="2814630"/>
            <a:chExt cx="2505963" cy="900637"/>
          </a:xfrm>
        </p:grpSpPr>
        <p:cxnSp>
          <p:nvCxnSpPr>
            <p:cNvPr id="173" name="Straight Connector 172"/>
            <p:cNvCxnSpPr/>
            <p:nvPr/>
          </p:nvCxnSpPr>
          <p:spPr>
            <a:xfrm>
              <a:off x="3361437" y="2814630"/>
              <a:ext cx="37236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2" name="Straight Connector 191"/>
            <p:cNvCxnSpPr/>
            <p:nvPr/>
          </p:nvCxnSpPr>
          <p:spPr>
            <a:xfrm>
              <a:off x="2294637" y="3233593"/>
              <a:ext cx="37236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8" name="Straight Connector 197"/>
            <p:cNvCxnSpPr/>
            <p:nvPr/>
          </p:nvCxnSpPr>
          <p:spPr>
            <a:xfrm>
              <a:off x="1227837" y="3715267"/>
              <a:ext cx="37236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3" name="Group 22"/>
          <p:cNvGrpSpPr/>
          <p:nvPr/>
        </p:nvGrpSpPr>
        <p:grpSpPr>
          <a:xfrm>
            <a:off x="1295400" y="2518699"/>
            <a:ext cx="2362200" cy="1454784"/>
            <a:chOff x="1295400" y="2518699"/>
            <a:chExt cx="2362200" cy="1454784"/>
          </a:xfrm>
        </p:grpSpPr>
        <p:grpSp>
          <p:nvGrpSpPr>
            <p:cNvPr id="175" name="Group 174"/>
            <p:cNvGrpSpPr/>
            <p:nvPr/>
          </p:nvGrpSpPr>
          <p:grpSpPr>
            <a:xfrm>
              <a:off x="3449810" y="2607551"/>
              <a:ext cx="207790" cy="421399"/>
              <a:chOff x="3449811" y="2128476"/>
              <a:chExt cx="207790" cy="678667"/>
            </a:xfrm>
          </p:grpSpPr>
          <p:cxnSp>
            <p:nvCxnSpPr>
              <p:cNvPr id="176" name="Straight Connector 175"/>
              <p:cNvCxnSpPr/>
              <p:nvPr/>
            </p:nvCxnSpPr>
            <p:spPr>
              <a:xfrm>
                <a:off x="3455020" y="2128476"/>
                <a:ext cx="20258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7" name="Straight Connector 176"/>
              <p:cNvCxnSpPr/>
              <p:nvPr/>
            </p:nvCxnSpPr>
            <p:spPr>
              <a:xfrm flipH="1">
                <a:off x="3556311" y="2133617"/>
                <a:ext cx="212" cy="67352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p:nvCxnSpPr>
            <p:spPr>
              <a:xfrm>
                <a:off x="3449811" y="2797491"/>
                <a:ext cx="20258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93" name="Group 192"/>
            <p:cNvGrpSpPr/>
            <p:nvPr/>
          </p:nvGrpSpPr>
          <p:grpSpPr>
            <a:xfrm>
              <a:off x="2362200" y="2518699"/>
              <a:ext cx="219635" cy="1454784"/>
              <a:chOff x="1630052" y="2128476"/>
              <a:chExt cx="219635" cy="678667"/>
            </a:xfrm>
          </p:grpSpPr>
          <p:cxnSp>
            <p:nvCxnSpPr>
              <p:cNvPr id="194" name="Straight Connector 193"/>
              <p:cNvCxnSpPr/>
              <p:nvPr/>
            </p:nvCxnSpPr>
            <p:spPr>
              <a:xfrm>
                <a:off x="1647106" y="2128476"/>
                <a:ext cx="20258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5" name="Straight Connector 194"/>
              <p:cNvCxnSpPr/>
              <p:nvPr/>
            </p:nvCxnSpPr>
            <p:spPr>
              <a:xfrm flipH="1">
                <a:off x="1748397" y="2133617"/>
                <a:ext cx="212" cy="67352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6" name="Straight Connector 195"/>
              <p:cNvCxnSpPr/>
              <p:nvPr/>
            </p:nvCxnSpPr>
            <p:spPr>
              <a:xfrm>
                <a:off x="1630052" y="2797492"/>
                <a:ext cx="20258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99" name="Group 198"/>
            <p:cNvGrpSpPr/>
            <p:nvPr/>
          </p:nvGrpSpPr>
          <p:grpSpPr>
            <a:xfrm>
              <a:off x="1295400" y="3589245"/>
              <a:ext cx="207790" cy="237869"/>
              <a:chOff x="-198895" y="2205210"/>
              <a:chExt cx="207790" cy="678667"/>
            </a:xfrm>
          </p:grpSpPr>
          <p:cxnSp>
            <p:nvCxnSpPr>
              <p:cNvPr id="200" name="Straight Connector 199"/>
              <p:cNvCxnSpPr/>
              <p:nvPr/>
            </p:nvCxnSpPr>
            <p:spPr>
              <a:xfrm>
                <a:off x="-193686" y="2205210"/>
                <a:ext cx="20258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1" name="Straight Connector 200"/>
              <p:cNvCxnSpPr/>
              <p:nvPr/>
            </p:nvCxnSpPr>
            <p:spPr>
              <a:xfrm flipH="1">
                <a:off x="-92395" y="2210351"/>
                <a:ext cx="212" cy="67352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2" name="Straight Connector 201"/>
              <p:cNvCxnSpPr/>
              <p:nvPr/>
            </p:nvCxnSpPr>
            <p:spPr>
              <a:xfrm>
                <a:off x="-198895" y="2874225"/>
                <a:ext cx="20258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mc:AlternateContent xmlns:mc="http://schemas.openxmlformats.org/markup-compatibility/2006" xmlns:a14="http://schemas.microsoft.com/office/drawing/2010/main">
        <mc:Choice Requires="a14">
          <p:sp>
            <p:nvSpPr>
              <p:cNvPr id="203" name="TextBox 202"/>
              <p:cNvSpPr txBox="1"/>
              <p:nvPr/>
            </p:nvSpPr>
            <p:spPr>
              <a:xfrm>
                <a:off x="559131" y="1151109"/>
                <a:ext cx="2358531"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sz="2400" b="0" i="1" smtClean="0">
                          <a:solidFill>
                            <a:srgbClr val="FF0000"/>
                          </a:solidFill>
                          <a:latin typeface="Cambria Math"/>
                        </a:rPr>
                        <m:t>𝑃</m:t>
                      </m:r>
                      <m:d>
                        <m:dPr>
                          <m:ctrlPr>
                            <a:rPr lang="en-GB" sz="2400" b="0" i="1" smtClean="0">
                              <a:solidFill>
                                <a:srgbClr val="FF0000"/>
                              </a:solidFill>
                              <a:latin typeface="Cambria Math" panose="02040503050406030204" pitchFamily="18" charset="0"/>
                            </a:rPr>
                          </m:ctrlPr>
                        </m:dPr>
                        <m:e>
                          <m:r>
                            <a:rPr lang="en-GB" sz="2400" b="0" i="1" smtClean="0">
                              <a:solidFill>
                                <a:srgbClr val="FF0000"/>
                              </a:solidFill>
                              <a:latin typeface="Cambria Math"/>
                            </a:rPr>
                            <m:t>𝐶</m:t>
                          </m:r>
                        </m:e>
                      </m:d>
                      <m:r>
                        <a:rPr lang="en-GB" sz="2400" b="0" i="1" smtClean="0">
                          <a:solidFill>
                            <a:srgbClr val="FF0000"/>
                          </a:solidFill>
                          <a:latin typeface="Cambria Math"/>
                        </a:rPr>
                        <m:t>∝</m:t>
                      </m:r>
                      <m:r>
                        <a:rPr lang="en-GB" sz="2400" b="0" i="0" smtClean="0">
                          <a:solidFill>
                            <a:srgbClr val="FF0000"/>
                          </a:solidFill>
                          <a:latin typeface="Cambria Math"/>
                        </a:rPr>
                        <m:t>     </m:t>
                      </m:r>
                      <m:r>
                        <m:rPr>
                          <m:sty m:val="p"/>
                        </m:rPr>
                        <a:rPr lang="en-GB" sz="2400">
                          <a:solidFill>
                            <a:srgbClr val="FF0000"/>
                          </a:solidFill>
                          <a:latin typeface="Cambria Math"/>
                        </a:rPr>
                        <m:t>mean</m:t>
                      </m:r>
                    </m:oMath>
                  </m:oMathPara>
                </a14:m>
                <a:endParaRPr lang="en-GB" sz="2400" dirty="0">
                  <a:solidFill>
                    <a:srgbClr val="FF0000"/>
                  </a:solidFill>
                </a:endParaRPr>
              </a:p>
            </p:txBody>
          </p:sp>
        </mc:Choice>
        <mc:Fallback xmlns="">
          <p:sp>
            <p:nvSpPr>
              <p:cNvPr id="203" name="TextBox 202"/>
              <p:cNvSpPr txBox="1">
                <a:spLocks noRot="1" noChangeAspect="1" noMove="1" noResize="1" noEditPoints="1" noAdjustHandles="1" noChangeArrowheads="1" noChangeShapeType="1" noTextEdit="1"/>
              </p:cNvSpPr>
              <p:nvPr/>
            </p:nvSpPr>
            <p:spPr>
              <a:xfrm>
                <a:off x="559131" y="1151109"/>
                <a:ext cx="2358531" cy="461665"/>
              </a:xfrm>
              <a:prstGeom prst="rect">
                <a:avLst/>
              </a:prstGeom>
              <a:blipFill rotWithShape="1">
                <a:blip r:embed="rId18"/>
                <a:stretch>
                  <a:fillRect/>
                </a:stretch>
              </a:blipFill>
            </p:spPr>
            <p:txBody>
              <a:bodyPr/>
              <a:lstStyle/>
              <a:p>
                <a:r>
                  <a:rPr lang="en-GB">
                    <a:noFill/>
                  </a:rPr>
                  <a:t> </a:t>
                </a:r>
              </a:p>
            </p:txBody>
          </p:sp>
        </mc:Fallback>
      </mc:AlternateContent>
      <p:grpSp>
        <p:nvGrpSpPr>
          <p:cNvPr id="22" name="Group 21"/>
          <p:cNvGrpSpPr/>
          <p:nvPr/>
        </p:nvGrpSpPr>
        <p:grpSpPr>
          <a:xfrm>
            <a:off x="1371600" y="2642969"/>
            <a:ext cx="2209800" cy="1112121"/>
            <a:chOff x="1636060" y="2642969"/>
            <a:chExt cx="2209800" cy="1112121"/>
          </a:xfrm>
        </p:grpSpPr>
        <p:sp>
          <p:nvSpPr>
            <p:cNvPr id="51" name="Oval 50"/>
            <p:cNvSpPr/>
            <p:nvPr/>
          </p:nvSpPr>
          <p:spPr>
            <a:xfrm>
              <a:off x="1636060" y="3676851"/>
              <a:ext cx="75379" cy="7823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0" name="Group 19"/>
            <p:cNvGrpSpPr/>
            <p:nvPr/>
          </p:nvGrpSpPr>
          <p:grpSpPr>
            <a:xfrm>
              <a:off x="2703681" y="2642969"/>
              <a:ext cx="1142179" cy="919381"/>
              <a:chOff x="2703681" y="2642969"/>
              <a:chExt cx="1142179" cy="919381"/>
            </a:xfrm>
          </p:grpSpPr>
          <p:sp>
            <p:nvSpPr>
              <p:cNvPr id="44" name="Oval 43"/>
              <p:cNvSpPr/>
              <p:nvPr/>
            </p:nvSpPr>
            <p:spPr>
              <a:xfrm>
                <a:off x="3770481" y="2642969"/>
                <a:ext cx="75379" cy="7823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Oval 44"/>
              <p:cNvSpPr/>
              <p:nvPr/>
            </p:nvSpPr>
            <p:spPr>
              <a:xfrm>
                <a:off x="3770481" y="2932781"/>
                <a:ext cx="75379" cy="7823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Oval 46"/>
              <p:cNvSpPr/>
              <p:nvPr/>
            </p:nvSpPr>
            <p:spPr>
              <a:xfrm>
                <a:off x="2703681" y="3484111"/>
                <a:ext cx="75379" cy="78239"/>
              </a:xfrm>
              <a:prstGeom prst="ellipse">
                <a:avLst/>
              </a:prstGeom>
              <a:solidFill>
                <a:schemeClr val="accent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Oval 52"/>
              <p:cNvSpPr/>
              <p:nvPr/>
            </p:nvSpPr>
            <p:spPr>
              <a:xfrm>
                <a:off x="2703681" y="3137366"/>
                <a:ext cx="75379" cy="78239"/>
              </a:xfrm>
              <a:prstGeom prst="ellipse">
                <a:avLst/>
              </a:prstGeom>
              <a:solidFill>
                <a:schemeClr val="accent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Oval 53"/>
              <p:cNvSpPr/>
              <p:nvPr/>
            </p:nvSpPr>
            <p:spPr>
              <a:xfrm>
                <a:off x="2703681" y="2722111"/>
                <a:ext cx="75379" cy="78239"/>
              </a:xfrm>
              <a:prstGeom prst="ellipse">
                <a:avLst/>
              </a:prstGeom>
              <a:solidFill>
                <a:schemeClr val="accent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Oval 51"/>
              <p:cNvSpPr/>
              <p:nvPr/>
            </p:nvSpPr>
            <p:spPr>
              <a:xfrm>
                <a:off x="2703681" y="3316723"/>
                <a:ext cx="75379" cy="78239"/>
              </a:xfrm>
              <a:prstGeom prst="ellipse">
                <a:avLst/>
              </a:prstGeom>
              <a:solidFill>
                <a:schemeClr val="accent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3" name="Group 2"/>
          <p:cNvGrpSpPr/>
          <p:nvPr/>
        </p:nvGrpSpPr>
        <p:grpSpPr>
          <a:xfrm>
            <a:off x="4191000" y="1895921"/>
            <a:ext cx="652437" cy="2132033"/>
            <a:chOff x="4191000" y="1895921"/>
            <a:chExt cx="652437" cy="2132033"/>
          </a:xfrm>
        </p:grpSpPr>
        <p:cxnSp>
          <p:nvCxnSpPr>
            <p:cNvPr id="86" name="Straight Arrow Connector 85"/>
            <p:cNvCxnSpPr/>
            <p:nvPr/>
          </p:nvCxnSpPr>
          <p:spPr>
            <a:xfrm flipV="1">
              <a:off x="4191000" y="1915845"/>
              <a:ext cx="0" cy="2112109"/>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87" name="TextBox 86"/>
            <p:cNvSpPr txBox="1"/>
            <p:nvPr/>
          </p:nvSpPr>
          <p:spPr>
            <a:xfrm>
              <a:off x="4285673" y="1895921"/>
              <a:ext cx="557764" cy="461665"/>
            </a:xfrm>
            <a:prstGeom prst="rect">
              <a:avLst/>
            </a:prstGeom>
            <a:noFill/>
          </p:spPr>
          <p:txBody>
            <a:bodyPr wrap="square" rtlCol="0">
              <a:spAutoFit/>
            </a:bodyPr>
            <a:lstStyle/>
            <a:p>
              <a:r>
                <a:rPr lang="en-GB" sz="2400" dirty="0"/>
                <a:t>P</a:t>
              </a:r>
              <a:endParaRPr lang="en-GB" sz="2400" dirty="0">
                <a:solidFill>
                  <a:schemeClr val="tx1"/>
                </a:solidFill>
              </a:endParaRPr>
            </a:p>
          </p:txBody>
        </p:sp>
      </p:grpSp>
      <p:grpSp>
        <p:nvGrpSpPr>
          <p:cNvPr id="88" name="Group 87"/>
          <p:cNvGrpSpPr/>
          <p:nvPr/>
        </p:nvGrpSpPr>
        <p:grpSpPr>
          <a:xfrm>
            <a:off x="2112519" y="1845320"/>
            <a:ext cx="1104149" cy="2176790"/>
            <a:chOff x="2249811" y="1845320"/>
            <a:chExt cx="829564" cy="2176790"/>
          </a:xfrm>
        </p:grpSpPr>
        <p:cxnSp>
          <p:nvCxnSpPr>
            <p:cNvPr id="89" name="Straight Connector 88"/>
            <p:cNvCxnSpPr/>
            <p:nvPr/>
          </p:nvCxnSpPr>
          <p:spPr>
            <a:xfrm>
              <a:off x="2249811" y="1845320"/>
              <a:ext cx="0" cy="217679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a:off x="3079375" y="1845320"/>
              <a:ext cx="0" cy="2176790"/>
            </a:xfrm>
            <a:prstGeom prst="line">
              <a:avLst/>
            </a:prstGeom>
            <a:ln>
              <a:prstDash val="dash"/>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128" name="TextBox 127"/>
              <p:cNvSpPr txBox="1"/>
              <p:nvPr/>
            </p:nvSpPr>
            <p:spPr>
              <a:xfrm>
                <a:off x="588356" y="1066163"/>
                <a:ext cx="3953390" cy="549766"/>
              </a:xfrm>
              <a:prstGeom prst="rect">
                <a:avLst/>
              </a:prstGeom>
              <a:solidFill>
                <a:schemeClr val="bg1"/>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sz="2400" b="0" i="1" smtClean="0">
                          <a:solidFill>
                            <a:srgbClr val="00B050"/>
                          </a:solidFill>
                          <a:latin typeface="Cambria Math"/>
                        </a:rPr>
                        <m:t>𝑃</m:t>
                      </m:r>
                      <m:d>
                        <m:dPr>
                          <m:ctrlPr>
                            <a:rPr lang="en-GB" sz="2400" b="0" i="1" smtClean="0">
                              <a:solidFill>
                                <a:srgbClr val="00B050"/>
                              </a:solidFill>
                              <a:latin typeface="Cambria Math" panose="02040503050406030204" pitchFamily="18" charset="0"/>
                            </a:rPr>
                          </m:ctrlPr>
                        </m:dPr>
                        <m:e>
                          <m:r>
                            <a:rPr lang="en-GB" sz="2400" b="0" i="1" smtClean="0">
                              <a:solidFill>
                                <a:srgbClr val="00B050"/>
                              </a:solidFill>
                              <a:latin typeface="Cambria Math"/>
                            </a:rPr>
                            <m:t>𝐶</m:t>
                          </m:r>
                        </m:e>
                      </m:d>
                      <m:r>
                        <a:rPr lang="en-GB" sz="2400" b="0" i="1" smtClean="0">
                          <a:solidFill>
                            <a:srgbClr val="00B050"/>
                          </a:solidFill>
                          <a:latin typeface="Cambria Math"/>
                        </a:rPr>
                        <m:t>∝ </m:t>
                      </m:r>
                      <m:rad>
                        <m:radPr>
                          <m:degHide m:val="on"/>
                          <m:ctrlPr>
                            <a:rPr lang="en-GB" sz="2400" b="0" i="1" smtClean="0">
                              <a:solidFill>
                                <a:srgbClr val="00B050"/>
                              </a:solidFill>
                              <a:latin typeface="Cambria Math" panose="02040503050406030204" pitchFamily="18" charset="0"/>
                            </a:rPr>
                          </m:ctrlPr>
                        </m:radPr>
                        <m:deg/>
                        <m:e>
                          <m:sSup>
                            <m:sSupPr>
                              <m:ctrlPr>
                                <a:rPr lang="en-GB" sz="2400" b="0" i="1" smtClean="0">
                                  <a:solidFill>
                                    <a:srgbClr val="00B050"/>
                                  </a:solidFill>
                                  <a:latin typeface="Cambria Math" panose="02040503050406030204" pitchFamily="18" charset="0"/>
                                </a:rPr>
                              </m:ctrlPr>
                            </m:sSupPr>
                            <m:e>
                              <m:r>
                                <m:rPr>
                                  <m:sty m:val="p"/>
                                </m:rPr>
                                <a:rPr lang="en-GB" sz="2400" b="0" i="0" smtClean="0">
                                  <a:solidFill>
                                    <a:srgbClr val="00B050"/>
                                  </a:solidFill>
                                  <a:latin typeface="Cambria Math"/>
                                </a:rPr>
                                <m:t>mean</m:t>
                              </m:r>
                            </m:e>
                            <m:sup>
                              <m:r>
                                <a:rPr lang="en-GB" sz="2400" b="0" i="0" smtClean="0">
                                  <a:solidFill>
                                    <a:srgbClr val="00B050"/>
                                  </a:solidFill>
                                  <a:latin typeface="Cambria Math"/>
                                </a:rPr>
                                <m:t>2</m:t>
                              </m:r>
                            </m:sup>
                          </m:sSup>
                          <m:r>
                            <a:rPr lang="en-GB" sz="2400" b="0" i="1" smtClean="0">
                              <a:solidFill>
                                <a:srgbClr val="00B050"/>
                              </a:solidFill>
                              <a:latin typeface="Cambria Math"/>
                            </a:rPr>
                            <m:t>+</m:t>
                          </m:r>
                          <m:r>
                            <m:rPr>
                              <m:sty m:val="p"/>
                            </m:rPr>
                            <a:rPr lang="en-GB" sz="2400" b="0" i="0" smtClean="0">
                              <a:solidFill>
                                <a:srgbClr val="00B050"/>
                              </a:solidFill>
                              <a:latin typeface="Cambria Math"/>
                            </a:rPr>
                            <m:t>variance</m:t>
                          </m:r>
                        </m:e>
                      </m:rad>
                    </m:oMath>
                  </m:oMathPara>
                </a14:m>
                <a:endParaRPr lang="en-GB" sz="2400" dirty="0">
                  <a:solidFill>
                    <a:srgbClr val="00B050"/>
                  </a:solidFill>
                </a:endParaRPr>
              </a:p>
            </p:txBody>
          </p:sp>
        </mc:Choice>
        <mc:Fallback xmlns="">
          <p:sp>
            <p:nvSpPr>
              <p:cNvPr id="128" name="TextBox 127"/>
              <p:cNvSpPr txBox="1">
                <a:spLocks noRot="1" noChangeAspect="1" noMove="1" noResize="1" noEditPoints="1" noAdjustHandles="1" noChangeArrowheads="1" noChangeShapeType="1" noTextEdit="1"/>
              </p:cNvSpPr>
              <p:nvPr/>
            </p:nvSpPr>
            <p:spPr>
              <a:xfrm>
                <a:off x="588356" y="1066163"/>
                <a:ext cx="3953390" cy="549766"/>
              </a:xfrm>
              <a:prstGeom prst="rect">
                <a:avLst/>
              </a:prstGeom>
              <a:blipFill rotWithShape="1">
                <a:blip r:embed="rId19"/>
                <a:stretch>
                  <a:fillRect/>
                </a:stretch>
              </a:blipFill>
            </p:spPr>
            <p:txBody>
              <a:bodyPr/>
              <a:lstStyle/>
              <a:p>
                <a:r>
                  <a:rPr lang="en-GB">
                    <a:noFill/>
                  </a:rPr>
                  <a:t> </a:t>
                </a:r>
              </a:p>
            </p:txBody>
          </p:sp>
        </mc:Fallback>
      </mc:AlternateContent>
    </p:spTree>
    <p:extLst>
      <p:ext uri="{BB962C8B-B14F-4D97-AF65-F5344CB8AC3E}">
        <p14:creationId xmlns:p14="http://schemas.microsoft.com/office/powerpoint/2010/main" val="909057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5"/>
                                        </p:tgtEl>
                                        <p:attrNameLst>
                                          <p:attrName>style.visibility</p:attrName>
                                        </p:attrNameLst>
                                      </p:cBhvr>
                                      <p:to>
                                        <p:strVal val="visible"/>
                                      </p:to>
                                    </p:set>
                                    <p:animEffect transition="in" filter="fade">
                                      <p:cBhvr>
                                        <p:cTn id="7" dur="500"/>
                                        <p:tgtEl>
                                          <p:spTgt spid="165"/>
                                        </p:tgtEl>
                                      </p:cBhvr>
                                    </p:animEffect>
                                  </p:childTnLst>
                                </p:cTn>
                              </p:par>
                              <p:par>
                                <p:cTn id="8" presetID="10" presetClass="entr" presetSubtype="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0" presetClass="entr" presetSubtype="0"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26" presetClass="emph" presetSubtype="0" repeatCount="2000" fill="hold" nodeType="clickEffect">
                                  <p:stCondLst>
                                    <p:cond delay="0"/>
                                  </p:stCondLst>
                                  <p:childTnLst>
                                    <p:animEffect transition="out" filter="fade">
                                      <p:cBhvr>
                                        <p:cTn id="21" dur="500" tmFilter="0, 0; .2, .5; .8, .5; 1, 0"/>
                                        <p:tgtEl>
                                          <p:spTgt spid="19"/>
                                        </p:tgtEl>
                                      </p:cBhvr>
                                    </p:animEffect>
                                    <p:animScale>
                                      <p:cBhvr>
                                        <p:cTn id="22" dur="250" autoRev="1" fill="hold"/>
                                        <p:tgtEl>
                                          <p:spTgt spid="19"/>
                                        </p:tgtEl>
                                      </p:cBhvr>
                                      <p:by x="105000" y="105000"/>
                                    </p:animScale>
                                  </p:childTnLst>
                                </p:cTn>
                              </p:par>
                              <p:par>
                                <p:cTn id="23" presetID="1" presetClass="entr" presetSubtype="0" fill="hold" grpId="0" nodeType="withEffect">
                                  <p:stCondLst>
                                    <p:cond delay="0"/>
                                  </p:stCondLst>
                                  <p:childTnLst>
                                    <p:set>
                                      <p:cBhvr>
                                        <p:cTn id="24" dur="1" fill="hold">
                                          <p:stCondLst>
                                            <p:cond delay="0"/>
                                          </p:stCondLst>
                                        </p:cTn>
                                        <p:tgtEl>
                                          <p:spTgt spid="20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1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32" presetClass="emph" presetSubtype="0" repeatCount="2000" fill="hold" nodeType="clickEffect">
                                  <p:stCondLst>
                                    <p:cond delay="0"/>
                                  </p:stCondLst>
                                  <p:childTnLst>
                                    <p:animRot by="120000">
                                      <p:cBhvr>
                                        <p:cTn id="32" dur="50" fill="hold">
                                          <p:stCondLst>
                                            <p:cond delay="0"/>
                                          </p:stCondLst>
                                        </p:cTn>
                                        <p:tgtEl>
                                          <p:spTgt spid="23"/>
                                        </p:tgtEl>
                                        <p:attrNameLst>
                                          <p:attrName>r</p:attrName>
                                        </p:attrNameLst>
                                      </p:cBhvr>
                                    </p:animRot>
                                    <p:animRot by="-240000">
                                      <p:cBhvr>
                                        <p:cTn id="33" dur="100" fill="hold">
                                          <p:stCondLst>
                                            <p:cond delay="100"/>
                                          </p:stCondLst>
                                        </p:cTn>
                                        <p:tgtEl>
                                          <p:spTgt spid="23"/>
                                        </p:tgtEl>
                                        <p:attrNameLst>
                                          <p:attrName>r</p:attrName>
                                        </p:attrNameLst>
                                      </p:cBhvr>
                                    </p:animRot>
                                    <p:animRot by="240000">
                                      <p:cBhvr>
                                        <p:cTn id="34" dur="100" fill="hold">
                                          <p:stCondLst>
                                            <p:cond delay="200"/>
                                          </p:stCondLst>
                                        </p:cTn>
                                        <p:tgtEl>
                                          <p:spTgt spid="23"/>
                                        </p:tgtEl>
                                        <p:attrNameLst>
                                          <p:attrName>r</p:attrName>
                                        </p:attrNameLst>
                                      </p:cBhvr>
                                    </p:animRot>
                                    <p:animRot by="-240000">
                                      <p:cBhvr>
                                        <p:cTn id="35" dur="100" fill="hold">
                                          <p:stCondLst>
                                            <p:cond delay="300"/>
                                          </p:stCondLst>
                                        </p:cTn>
                                        <p:tgtEl>
                                          <p:spTgt spid="23"/>
                                        </p:tgtEl>
                                        <p:attrNameLst>
                                          <p:attrName>r</p:attrName>
                                        </p:attrNameLst>
                                      </p:cBhvr>
                                    </p:animRot>
                                    <p:animRot by="120000">
                                      <p:cBhvr>
                                        <p:cTn id="36" dur="100" fill="hold">
                                          <p:stCondLst>
                                            <p:cond delay="400"/>
                                          </p:stCondLst>
                                        </p:cTn>
                                        <p:tgtEl>
                                          <p:spTgt spid="23"/>
                                        </p:tgtEl>
                                        <p:attrNameLst>
                                          <p:attrName>r</p:attrName>
                                        </p:attrNameLst>
                                      </p:cBhvr>
                                    </p:animRot>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grpId="1" nodeType="clickEffect">
                                  <p:stCondLst>
                                    <p:cond delay="0"/>
                                  </p:stCondLst>
                                  <p:childTnLst>
                                    <p:animEffect transition="out" filter="fade">
                                      <p:cBhvr>
                                        <p:cTn id="40" dur="500"/>
                                        <p:tgtEl>
                                          <p:spTgt spid="203"/>
                                        </p:tgtEl>
                                      </p:cBhvr>
                                    </p:animEffect>
                                    <p:set>
                                      <p:cBhvr>
                                        <p:cTn id="41" dur="1" fill="hold">
                                          <p:stCondLst>
                                            <p:cond delay="499"/>
                                          </p:stCondLst>
                                        </p:cTn>
                                        <p:tgtEl>
                                          <p:spTgt spid="203"/>
                                        </p:tgtEl>
                                        <p:attrNameLst>
                                          <p:attrName>style.visibility</p:attrName>
                                        </p:attrNameLst>
                                      </p:cBhvr>
                                      <p:to>
                                        <p:strVal val="hidden"/>
                                      </p:to>
                                    </p:set>
                                  </p:childTnLst>
                                </p:cTn>
                              </p:par>
                              <p:par>
                                <p:cTn id="42" presetID="1" presetClass="entr" presetSubtype="0" fill="hold" nodeType="withEffect">
                                  <p:stCondLst>
                                    <p:cond delay="0"/>
                                  </p:stCondLst>
                                  <p:childTnLst>
                                    <p:set>
                                      <p:cBhvr>
                                        <p:cTn id="43" dur="1" fill="hold">
                                          <p:stCondLst>
                                            <p:cond delay="0"/>
                                          </p:stCondLst>
                                        </p:cTn>
                                        <p:tgtEl>
                                          <p:spTgt spid="124"/>
                                        </p:tgtEl>
                                        <p:attrNameLst>
                                          <p:attrName>style.visibility</p:attrName>
                                        </p:attrNameLst>
                                      </p:cBhvr>
                                      <p:to>
                                        <p:strVal val="visible"/>
                                      </p:to>
                                    </p:set>
                                  </p:childTnLst>
                                </p:cTn>
                              </p:par>
                              <p:par>
                                <p:cTn id="44" presetID="1" presetClass="entr" presetSubtype="0" fill="hold" grpId="0" nodeType="withEffect">
                                  <p:stCondLst>
                                    <p:cond delay="0"/>
                                  </p:stCondLst>
                                  <p:childTnLst>
                                    <p:set>
                                      <p:cBhvr>
                                        <p:cTn id="45" dur="1" fill="hold">
                                          <p:stCondLst>
                                            <p:cond delay="0"/>
                                          </p:stCondLst>
                                        </p:cTn>
                                        <p:tgtEl>
                                          <p:spTgt spid="1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3" grpId="0"/>
      <p:bldP spid="203" grpId="1"/>
      <p:bldP spid="12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D:\Work\Papers\directlight\presentation\city\ref_di_ton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2800" y="0"/>
            <a:ext cx="7717195" cy="514440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4"/>
          </p:nvPr>
        </p:nvSpPr>
        <p:spPr/>
        <p:txBody>
          <a:bodyPr/>
          <a:lstStyle/>
          <a:p>
            <a:fld id="{B6F15528-21DE-4FAA-801E-634DDDAF4B2B}" type="slidenum">
              <a:rPr lang="en-US" smtClean="0"/>
              <a:pPr/>
              <a:t>22</a:t>
            </a:fld>
            <a:endParaRPr lang="en-US" dirty="0"/>
          </a:p>
        </p:txBody>
      </p:sp>
      <p:sp>
        <p:nvSpPr>
          <p:cNvPr id="5" name="TextBox 10">
            <a:extLst>
              <a:ext uri="{FF2B5EF4-FFF2-40B4-BE49-F238E27FC236}">
                <a16:creationId xmlns:a16="http://schemas.microsoft.com/office/drawing/2014/main" id="{3C710694-4C9E-4E11-802E-85B94BA9ED8B}"/>
              </a:ext>
            </a:extLst>
          </p:cNvPr>
          <p:cNvSpPr txBox="1"/>
          <p:nvPr/>
        </p:nvSpPr>
        <p:spPr>
          <a:xfrm>
            <a:off x="2895600" y="4793218"/>
            <a:ext cx="3352800" cy="369332"/>
          </a:xfrm>
          <a:prstGeom prst="rect">
            <a:avLst/>
          </a:prstGeom>
          <a:solidFill>
            <a:schemeClr val="tx1">
              <a:lumMod val="50000"/>
              <a:lumOff val="50000"/>
            </a:schemeClr>
          </a:solidFill>
        </p:spPr>
        <p:txBody>
          <a:bodyPr wrap="square" rtlCol="0">
            <a:spAutoFit/>
          </a:bodyPr>
          <a:lstStyle/>
          <a:p>
            <a:pPr algn="ctr"/>
            <a:r>
              <a:rPr lang="en-US" dirty="0">
                <a:solidFill>
                  <a:schemeClr val="bg1"/>
                </a:solidFill>
              </a:rPr>
              <a:t>Direct illumination only</a:t>
            </a:r>
            <a:endParaRPr lang="cs-CZ" dirty="0">
              <a:solidFill>
                <a:schemeClr val="bg1"/>
              </a:solidFill>
            </a:endParaRPr>
          </a:p>
        </p:txBody>
      </p:sp>
    </p:spTree>
    <p:extLst>
      <p:ext uri="{BB962C8B-B14F-4D97-AF65-F5344CB8AC3E}">
        <p14:creationId xmlns:p14="http://schemas.microsoft.com/office/powerpoint/2010/main" val="13551566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D:\Work\Papers\directlight\presentation\city\ref_di_tone_gray.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2800" y="0"/>
            <a:ext cx="7717196" cy="51444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7087282" y="3627666"/>
            <a:ext cx="734318" cy="468084"/>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3" name="TextBox 12"/>
          <p:cNvSpPr txBox="1"/>
          <p:nvPr/>
        </p:nvSpPr>
        <p:spPr>
          <a:xfrm>
            <a:off x="1219201" y="666750"/>
            <a:ext cx="3174602" cy="461665"/>
          </a:xfrm>
          <a:prstGeom prst="rect">
            <a:avLst/>
          </a:prstGeom>
          <a:solidFill>
            <a:schemeClr val="tx1">
              <a:lumMod val="65000"/>
              <a:lumOff val="35000"/>
            </a:schemeClr>
          </a:solidFill>
          <a:effectLst>
            <a:softEdge rad="127000"/>
          </a:effectLst>
        </p:spPr>
        <p:txBody>
          <a:bodyPr wrap="square" rtlCol="0">
            <a:spAutoFit/>
          </a:bodyPr>
          <a:lstStyle/>
          <a:p>
            <a:r>
              <a:rPr lang="en-US" sz="2400" dirty="0">
                <a:solidFill>
                  <a:schemeClr val="bg1"/>
                </a:solidFill>
              </a:rPr>
              <a:t>Mean only (Previous)</a:t>
            </a:r>
            <a:endParaRPr lang="cs-CZ" sz="2400" dirty="0">
              <a:solidFill>
                <a:schemeClr val="bg1"/>
              </a:solidFill>
            </a:endParaRPr>
          </a:p>
        </p:txBody>
      </p:sp>
      <p:cxnSp>
        <p:nvCxnSpPr>
          <p:cNvPr id="19" name="Straight Connector 18"/>
          <p:cNvCxnSpPr/>
          <p:nvPr/>
        </p:nvCxnSpPr>
        <p:spPr>
          <a:xfrm>
            <a:off x="1219200" y="3020745"/>
            <a:ext cx="5868082" cy="606921"/>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4"/>
          </p:nvPr>
        </p:nvSpPr>
        <p:spPr/>
        <p:txBody>
          <a:bodyPr/>
          <a:lstStyle/>
          <a:p>
            <a:fld id="{B6F15528-21DE-4FAA-801E-634DDDAF4B2B}" type="slidenum">
              <a:rPr lang="en-US" smtClean="0"/>
              <a:pPr/>
              <a:t>23</a:t>
            </a:fld>
            <a:endParaRPr lang="en-US" dirty="0"/>
          </a:p>
        </p:txBody>
      </p:sp>
      <p:sp>
        <p:nvSpPr>
          <p:cNvPr id="14" name="TextBox 10">
            <a:extLst>
              <a:ext uri="{FF2B5EF4-FFF2-40B4-BE49-F238E27FC236}">
                <a16:creationId xmlns:a16="http://schemas.microsoft.com/office/drawing/2014/main" id="{3C710694-4C9E-4E11-802E-85B94BA9ED8B}"/>
              </a:ext>
            </a:extLst>
          </p:cNvPr>
          <p:cNvSpPr txBox="1"/>
          <p:nvPr/>
        </p:nvSpPr>
        <p:spPr>
          <a:xfrm>
            <a:off x="2895600" y="4793218"/>
            <a:ext cx="3352800" cy="369332"/>
          </a:xfrm>
          <a:prstGeom prst="rect">
            <a:avLst/>
          </a:prstGeom>
          <a:solidFill>
            <a:schemeClr val="tx1">
              <a:lumMod val="50000"/>
              <a:lumOff val="50000"/>
            </a:schemeClr>
          </a:solidFill>
        </p:spPr>
        <p:txBody>
          <a:bodyPr wrap="square" rtlCol="0">
            <a:spAutoFit/>
          </a:bodyPr>
          <a:lstStyle/>
          <a:p>
            <a:pPr algn="ctr"/>
            <a:r>
              <a:rPr lang="en-US" dirty="0">
                <a:solidFill>
                  <a:schemeClr val="bg1"/>
                </a:solidFill>
              </a:rPr>
              <a:t>Direct illumination only</a:t>
            </a:r>
            <a:endParaRPr lang="cs-CZ" dirty="0">
              <a:solidFill>
                <a:schemeClr val="bg1"/>
              </a:solidFill>
            </a:endParaRPr>
          </a:p>
        </p:txBody>
      </p:sp>
      <p:pic>
        <p:nvPicPr>
          <p:cNvPr id="11" name="Obrázek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9200" y="1141381"/>
            <a:ext cx="3174603" cy="1879365"/>
          </a:xfrm>
          <a:prstGeom prst="rect">
            <a:avLst/>
          </a:prstGeom>
          <a:ln w="12700">
            <a:solidFill>
              <a:srgbClr val="FF0000"/>
            </a:solidFill>
          </a:ln>
        </p:spPr>
      </p:pic>
      <p:pic>
        <p:nvPicPr>
          <p:cNvPr id="12" name="Obrázek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29060" y="1141380"/>
            <a:ext cx="3174603" cy="1879365"/>
          </a:xfrm>
          <a:prstGeom prst="rect">
            <a:avLst/>
          </a:prstGeom>
          <a:ln w="12700">
            <a:solidFill>
              <a:srgbClr val="FF0000"/>
            </a:solidFill>
          </a:ln>
        </p:spPr>
      </p:pic>
      <p:sp>
        <p:nvSpPr>
          <p:cNvPr id="21" name="TextBox 14"/>
          <p:cNvSpPr txBox="1"/>
          <p:nvPr/>
        </p:nvSpPr>
        <p:spPr>
          <a:xfrm>
            <a:off x="4724399" y="666750"/>
            <a:ext cx="3138231" cy="461665"/>
          </a:xfrm>
          <a:prstGeom prst="rect">
            <a:avLst/>
          </a:prstGeom>
          <a:solidFill>
            <a:schemeClr val="tx1">
              <a:lumMod val="65000"/>
              <a:lumOff val="35000"/>
            </a:schemeClr>
          </a:solidFill>
          <a:effectLst>
            <a:softEdge rad="127000"/>
          </a:effectLst>
        </p:spPr>
        <p:txBody>
          <a:bodyPr wrap="square" rtlCol="0">
            <a:spAutoFit/>
          </a:bodyPr>
          <a:lstStyle/>
          <a:p>
            <a:r>
              <a:rPr lang="en-US" sz="2400" dirty="0">
                <a:solidFill>
                  <a:schemeClr val="bg1"/>
                </a:solidFill>
              </a:rPr>
              <a:t>Mean + Variance (Ours)</a:t>
            </a:r>
            <a:endParaRPr lang="cs-CZ" sz="2400" dirty="0">
              <a:solidFill>
                <a:schemeClr val="bg1"/>
              </a:solidFill>
            </a:endParaRPr>
          </a:p>
        </p:txBody>
      </p:sp>
      <p:cxnSp>
        <p:nvCxnSpPr>
          <p:cNvPr id="23" name="Straight Connector 18"/>
          <p:cNvCxnSpPr/>
          <p:nvPr/>
        </p:nvCxnSpPr>
        <p:spPr>
          <a:xfrm flipH="1">
            <a:off x="7821600" y="3020744"/>
            <a:ext cx="82063" cy="606922"/>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03600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fade">
                                      <p:cBhvr>
                                        <p:cTn id="21" dur="500"/>
                                        <p:tgtEl>
                                          <p:spTgt spid="23"/>
                                        </p:tgtEl>
                                      </p:cBhvr>
                                    </p:animEffect>
                                  </p:childTnLst>
                                </p:cTn>
                              </p:par>
                              <p:par>
                                <p:cTn id="22" presetID="10" presetClass="entr" presetSubtype="0"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P spid="2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Contributions</a:t>
            </a:r>
          </a:p>
        </p:txBody>
      </p:sp>
      <p:sp>
        <p:nvSpPr>
          <p:cNvPr id="3" name="Content Placeholder 2"/>
          <p:cNvSpPr>
            <a:spLocks noGrp="1"/>
          </p:cNvSpPr>
          <p:nvPr>
            <p:ph idx="1"/>
          </p:nvPr>
        </p:nvSpPr>
        <p:spPr/>
        <p:txBody>
          <a:bodyPr/>
          <a:lstStyle/>
          <a:p>
            <a:r>
              <a:rPr lang="en-GB" dirty="0"/>
              <a:t>Optimal sampling of clusters</a:t>
            </a:r>
          </a:p>
          <a:p>
            <a:r>
              <a:rPr lang="en-GB" dirty="0"/>
              <a:t>Adaptive sampling by Bayesian inference</a:t>
            </a:r>
          </a:p>
        </p:txBody>
      </p:sp>
      <p:sp>
        <p:nvSpPr>
          <p:cNvPr id="4" name="Footer Placeholder 3"/>
          <p:cNvSpPr>
            <a:spLocks noGrp="1"/>
          </p:cNvSpPr>
          <p:nvPr>
            <p:ph type="ftr" sz="quarter" idx="11"/>
          </p:nvPr>
        </p:nvSpPr>
        <p:spPr/>
        <p:txBody>
          <a:bodyPr/>
          <a:lstStyle/>
          <a:p>
            <a:r>
              <a:rPr lang="en-US"/>
              <a:t>Vévoda, Kondapaneni, Křivánek - Bayesian online regression for adaptive illumination sampling</a:t>
            </a:r>
            <a:endParaRPr lang="en-US" dirty="0"/>
          </a:p>
        </p:txBody>
      </p:sp>
      <p:sp>
        <p:nvSpPr>
          <p:cNvPr id="5" name="Slide Number Placeholder 4"/>
          <p:cNvSpPr>
            <a:spLocks noGrp="1"/>
          </p:cNvSpPr>
          <p:nvPr>
            <p:ph type="sldNum" sz="quarter" idx="4"/>
          </p:nvPr>
        </p:nvSpPr>
        <p:spPr/>
        <p:txBody>
          <a:bodyPr/>
          <a:lstStyle/>
          <a:p>
            <a:fld id="{B6F15528-21DE-4FAA-801E-634DDDAF4B2B}" type="slidenum">
              <a:rPr lang="en-US" smtClean="0"/>
              <a:pPr/>
              <a:t>24</a:t>
            </a:fld>
            <a:endParaRPr lang="en-US" dirty="0"/>
          </a:p>
        </p:txBody>
      </p:sp>
    </p:spTree>
    <p:extLst>
      <p:ext uri="{BB962C8B-B14F-4D97-AF65-F5344CB8AC3E}">
        <p14:creationId xmlns:p14="http://schemas.microsoft.com/office/powerpoint/2010/main" val="948544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nodeType="clickEffect">
                                  <p:stCondLst>
                                    <p:cond delay="0"/>
                                  </p:stCondLst>
                                  <p:iterate type="lt">
                                    <p:tmPct val="4000"/>
                                  </p:iterate>
                                  <p:childTnLst>
                                    <p:set>
                                      <p:cBhvr override="childStyle">
                                        <p:cTn id="6" dur="500" fill="hold"/>
                                        <p:tgtEl>
                                          <p:spTgt spid="3">
                                            <p:txEl>
                                              <p:pRg st="1" end="1"/>
                                            </p:txEl>
                                          </p:spTgt>
                                        </p:tgtEl>
                                        <p:attrNameLst>
                                          <p:attrName>style.color</p:attrName>
                                        </p:attrNameLst>
                                      </p:cBhvr>
                                      <p:to>
                                        <p:clrVal>
                                          <a:schemeClr val="accent2"/>
                                        </p:clrVal>
                                      </p:to>
                                    </p:set>
                                    <p:set>
                                      <p:cBhvr>
                                        <p:cTn id="7" dur="500" fill="hold"/>
                                        <p:tgtEl>
                                          <p:spTgt spid="3">
                                            <p:txEl>
                                              <p:pRg st="1" end="1"/>
                                            </p:txEl>
                                          </p:spTgt>
                                        </p:tgtEl>
                                        <p:attrNameLst>
                                          <p:attrName>fillcolor</p:attrName>
                                        </p:attrNameLst>
                                      </p:cBhvr>
                                      <p:to>
                                        <p:clrVal>
                                          <a:schemeClr val="accent2"/>
                                        </p:clrVal>
                                      </p:to>
                                    </p:set>
                                    <p:set>
                                      <p:cBhvr>
                                        <p:cTn id="8" dur="500" fill="hold"/>
                                        <p:tgtEl>
                                          <p:spTgt spid="3">
                                            <p:txEl>
                                              <p:pRg st="1" end="1"/>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5" name="Straight Connector 144"/>
          <p:cNvCxnSpPr/>
          <p:nvPr/>
        </p:nvCxnSpPr>
        <p:spPr>
          <a:xfrm>
            <a:off x="1143000" y="3790950"/>
            <a:ext cx="37236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p:cNvCxnSpPr/>
          <p:nvPr/>
        </p:nvCxnSpPr>
        <p:spPr>
          <a:xfrm>
            <a:off x="2218437" y="3105150"/>
            <a:ext cx="37236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p:cNvCxnSpPr/>
          <p:nvPr/>
        </p:nvCxnSpPr>
        <p:spPr>
          <a:xfrm>
            <a:off x="3285237" y="3696795"/>
            <a:ext cx="37236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75" name="Group 74"/>
          <p:cNvGrpSpPr/>
          <p:nvPr/>
        </p:nvGrpSpPr>
        <p:grpSpPr>
          <a:xfrm>
            <a:off x="5362602" y="1888510"/>
            <a:ext cx="2790798" cy="2048340"/>
            <a:chOff x="1726944" y="1371943"/>
            <a:chExt cx="4247591" cy="3117571"/>
          </a:xfrm>
        </p:grpSpPr>
        <p:sp>
          <p:nvSpPr>
            <p:cNvPr id="76" name="Rectangle 75"/>
            <p:cNvSpPr/>
            <p:nvPr/>
          </p:nvSpPr>
          <p:spPr>
            <a:xfrm>
              <a:off x="5486400" y="2817455"/>
              <a:ext cx="488135" cy="16720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8" name="Oval 137"/>
            <p:cNvSpPr/>
            <p:nvPr/>
          </p:nvSpPr>
          <p:spPr>
            <a:xfrm>
              <a:off x="5446268" y="3420282"/>
              <a:ext cx="80264" cy="8492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78" name="Group 77"/>
            <p:cNvGrpSpPr/>
            <p:nvPr/>
          </p:nvGrpSpPr>
          <p:grpSpPr>
            <a:xfrm>
              <a:off x="1866765" y="1488717"/>
              <a:ext cx="2476635" cy="1235433"/>
              <a:chOff x="1371600" y="2266950"/>
              <a:chExt cx="3626039" cy="1808795"/>
            </a:xfrm>
          </p:grpSpPr>
          <p:grpSp>
            <p:nvGrpSpPr>
              <p:cNvPr id="119" name="Group 118"/>
              <p:cNvGrpSpPr/>
              <p:nvPr/>
            </p:nvGrpSpPr>
            <p:grpSpPr>
              <a:xfrm>
                <a:off x="1371600" y="3016250"/>
                <a:ext cx="533400" cy="533400"/>
                <a:chOff x="1981200" y="3187700"/>
                <a:chExt cx="762000" cy="762000"/>
              </a:xfrm>
              <a:solidFill>
                <a:srgbClr val="FFC000"/>
              </a:solidFill>
            </p:grpSpPr>
            <p:sp>
              <p:nvSpPr>
                <p:cNvPr id="136" name="5-Point Star 135"/>
                <p:cNvSpPr/>
                <p:nvPr/>
              </p:nvSpPr>
              <p:spPr>
                <a:xfrm>
                  <a:off x="1981200" y="3187700"/>
                  <a:ext cx="762000" cy="762000"/>
                </a:xfrm>
                <a:prstGeom prst="star5">
                  <a:avLst>
                    <a:gd name="adj" fmla="val 28143"/>
                    <a:gd name="hf" fmla="val 105146"/>
                    <a:gd name="vf" fmla="val 110557"/>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7" name="Oval 136"/>
                <p:cNvSpPr/>
                <p:nvPr/>
              </p:nvSpPr>
              <p:spPr>
                <a:xfrm>
                  <a:off x="2133600" y="3390900"/>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20" name="Group 119"/>
              <p:cNvGrpSpPr/>
              <p:nvPr/>
            </p:nvGrpSpPr>
            <p:grpSpPr>
              <a:xfrm>
                <a:off x="1907540" y="2937510"/>
                <a:ext cx="533400" cy="533400"/>
                <a:chOff x="1981200" y="3187700"/>
                <a:chExt cx="762000" cy="762000"/>
              </a:xfrm>
              <a:solidFill>
                <a:srgbClr val="FFC000"/>
              </a:solidFill>
            </p:grpSpPr>
            <p:sp>
              <p:nvSpPr>
                <p:cNvPr id="134" name="5-Point Star 133"/>
                <p:cNvSpPr/>
                <p:nvPr/>
              </p:nvSpPr>
              <p:spPr>
                <a:xfrm>
                  <a:off x="1981200" y="3187700"/>
                  <a:ext cx="762000" cy="762000"/>
                </a:xfrm>
                <a:prstGeom prst="star5">
                  <a:avLst>
                    <a:gd name="adj" fmla="val 28143"/>
                    <a:gd name="hf" fmla="val 105146"/>
                    <a:gd name="vf" fmla="val 110557"/>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5" name="Oval 134"/>
                <p:cNvSpPr/>
                <p:nvPr/>
              </p:nvSpPr>
              <p:spPr>
                <a:xfrm>
                  <a:off x="2133600" y="3390900"/>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21" name="Group 120"/>
              <p:cNvGrpSpPr/>
              <p:nvPr/>
            </p:nvGrpSpPr>
            <p:grpSpPr>
              <a:xfrm>
                <a:off x="3429000" y="3064510"/>
                <a:ext cx="533400" cy="533400"/>
                <a:chOff x="1981200" y="3187700"/>
                <a:chExt cx="762000" cy="762000"/>
              </a:xfrm>
              <a:solidFill>
                <a:srgbClr val="FFC000"/>
              </a:solidFill>
            </p:grpSpPr>
            <p:sp>
              <p:nvSpPr>
                <p:cNvPr id="132" name="5-Point Star 131"/>
                <p:cNvSpPr/>
                <p:nvPr/>
              </p:nvSpPr>
              <p:spPr>
                <a:xfrm>
                  <a:off x="1981200" y="3187700"/>
                  <a:ext cx="762000" cy="762000"/>
                </a:xfrm>
                <a:prstGeom prst="star5">
                  <a:avLst>
                    <a:gd name="adj" fmla="val 28143"/>
                    <a:gd name="hf" fmla="val 105146"/>
                    <a:gd name="vf" fmla="val 110557"/>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3" name="Oval 132"/>
                <p:cNvSpPr/>
                <p:nvPr/>
              </p:nvSpPr>
              <p:spPr>
                <a:xfrm>
                  <a:off x="2133600" y="3390900"/>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22" name="Group 121"/>
              <p:cNvGrpSpPr/>
              <p:nvPr/>
            </p:nvGrpSpPr>
            <p:grpSpPr>
              <a:xfrm>
                <a:off x="4464239" y="3542345"/>
                <a:ext cx="533400" cy="533400"/>
                <a:chOff x="2698114" y="3376836"/>
                <a:chExt cx="762000" cy="762000"/>
              </a:xfrm>
              <a:solidFill>
                <a:srgbClr val="FFC000"/>
              </a:solidFill>
            </p:grpSpPr>
            <p:sp>
              <p:nvSpPr>
                <p:cNvPr id="130" name="5-Point Star 129"/>
                <p:cNvSpPr/>
                <p:nvPr/>
              </p:nvSpPr>
              <p:spPr>
                <a:xfrm>
                  <a:off x="2698114" y="3376836"/>
                  <a:ext cx="762000" cy="762000"/>
                </a:xfrm>
                <a:prstGeom prst="star5">
                  <a:avLst>
                    <a:gd name="adj" fmla="val 28143"/>
                    <a:gd name="hf" fmla="val 105146"/>
                    <a:gd name="vf" fmla="val 110557"/>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1" name="Oval 130"/>
                <p:cNvSpPr/>
                <p:nvPr/>
              </p:nvSpPr>
              <p:spPr>
                <a:xfrm>
                  <a:off x="2850516" y="3580036"/>
                  <a:ext cx="457198"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23" name="Group 122"/>
              <p:cNvGrpSpPr/>
              <p:nvPr/>
            </p:nvGrpSpPr>
            <p:grpSpPr>
              <a:xfrm>
                <a:off x="3954780" y="2266950"/>
                <a:ext cx="533400" cy="533400"/>
                <a:chOff x="1981200" y="3187700"/>
                <a:chExt cx="762000" cy="762000"/>
              </a:xfrm>
              <a:solidFill>
                <a:srgbClr val="FFC000"/>
              </a:solidFill>
            </p:grpSpPr>
            <p:sp>
              <p:nvSpPr>
                <p:cNvPr id="128" name="5-Point Star 127"/>
                <p:cNvSpPr/>
                <p:nvPr/>
              </p:nvSpPr>
              <p:spPr>
                <a:xfrm>
                  <a:off x="1981200" y="3187700"/>
                  <a:ext cx="762000" cy="762000"/>
                </a:xfrm>
                <a:prstGeom prst="star5">
                  <a:avLst>
                    <a:gd name="adj" fmla="val 28143"/>
                    <a:gd name="hf" fmla="val 105146"/>
                    <a:gd name="vf" fmla="val 110557"/>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9" name="Oval 128"/>
                <p:cNvSpPr/>
                <p:nvPr/>
              </p:nvSpPr>
              <p:spPr>
                <a:xfrm>
                  <a:off x="2133600" y="3390900"/>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79" name="Group 78"/>
            <p:cNvGrpSpPr/>
            <p:nvPr/>
          </p:nvGrpSpPr>
          <p:grpSpPr>
            <a:xfrm>
              <a:off x="1726944" y="1371943"/>
              <a:ext cx="2682811" cy="1423429"/>
              <a:chOff x="1726944" y="1371943"/>
              <a:chExt cx="2682811" cy="1423429"/>
            </a:xfrm>
          </p:grpSpPr>
          <p:sp>
            <p:nvSpPr>
              <p:cNvPr id="92" name="Oval 91"/>
              <p:cNvSpPr/>
              <p:nvPr/>
            </p:nvSpPr>
            <p:spPr>
              <a:xfrm>
                <a:off x="1726944" y="1733443"/>
                <a:ext cx="1249095" cy="83273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3" name="Oval 92"/>
              <p:cNvSpPr/>
              <p:nvPr/>
            </p:nvSpPr>
            <p:spPr>
              <a:xfrm rot="1838276">
                <a:off x="3264887" y="1371943"/>
                <a:ext cx="707631" cy="132743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4" name="Oval 93"/>
              <p:cNvSpPr/>
              <p:nvPr/>
            </p:nvSpPr>
            <p:spPr>
              <a:xfrm>
                <a:off x="3912724" y="2312329"/>
                <a:ext cx="497031" cy="48304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sp>
        <p:nvSpPr>
          <p:cNvPr id="2" name="Title 1"/>
          <p:cNvSpPr>
            <a:spLocks noGrp="1"/>
          </p:cNvSpPr>
          <p:nvPr>
            <p:ph type="title"/>
          </p:nvPr>
        </p:nvSpPr>
        <p:spPr>
          <a:xfrm>
            <a:off x="457199" y="209550"/>
            <a:ext cx="8229600" cy="857250"/>
          </a:xfrm>
        </p:spPr>
        <p:txBody>
          <a:bodyPr/>
          <a:lstStyle/>
          <a:p>
            <a:r>
              <a:rPr lang="en-GB" dirty="0"/>
              <a:t>Naive adaptive cluster sampling</a:t>
            </a:r>
          </a:p>
        </p:txBody>
      </p:sp>
      <p:sp>
        <p:nvSpPr>
          <p:cNvPr id="4" name="Footer Placeholder 3"/>
          <p:cNvSpPr>
            <a:spLocks noGrp="1"/>
          </p:cNvSpPr>
          <p:nvPr>
            <p:ph type="ftr" sz="quarter" idx="11"/>
          </p:nvPr>
        </p:nvSpPr>
        <p:spPr/>
        <p:txBody>
          <a:bodyPr/>
          <a:lstStyle/>
          <a:p>
            <a:r>
              <a:rPr lang="en-US"/>
              <a:t>Vévoda, Kondapaneni, Křivánek - Bayesian online regression for adaptive illumination sampling</a:t>
            </a:r>
            <a:endParaRPr lang="en-US" dirty="0"/>
          </a:p>
        </p:txBody>
      </p:sp>
      <p:sp>
        <p:nvSpPr>
          <p:cNvPr id="5" name="Slide Number Placeholder 4"/>
          <p:cNvSpPr>
            <a:spLocks noGrp="1"/>
          </p:cNvSpPr>
          <p:nvPr>
            <p:ph type="sldNum" sz="quarter" idx="4"/>
          </p:nvPr>
        </p:nvSpPr>
        <p:spPr/>
        <p:txBody>
          <a:bodyPr/>
          <a:lstStyle/>
          <a:p>
            <a:fld id="{B6F15528-21DE-4FAA-801E-634DDDAF4B2B}" type="slidenum">
              <a:rPr lang="en-US" smtClean="0"/>
              <a:pPr/>
              <a:t>25</a:t>
            </a:fld>
            <a:endParaRPr lang="en-US" dirty="0"/>
          </a:p>
        </p:txBody>
      </p:sp>
      <p:sp>
        <p:nvSpPr>
          <p:cNvPr id="44" name="Oval 43"/>
          <p:cNvSpPr/>
          <p:nvPr/>
        </p:nvSpPr>
        <p:spPr>
          <a:xfrm>
            <a:off x="1295400" y="3577859"/>
            <a:ext cx="75379" cy="7823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Oval 44"/>
          <p:cNvSpPr/>
          <p:nvPr/>
        </p:nvSpPr>
        <p:spPr>
          <a:xfrm>
            <a:off x="1295400" y="3867671"/>
            <a:ext cx="75379" cy="7823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Oval 50"/>
          <p:cNvSpPr/>
          <p:nvPr/>
        </p:nvSpPr>
        <p:spPr>
          <a:xfrm>
            <a:off x="3429821" y="3639071"/>
            <a:ext cx="75379" cy="7823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Oval 53"/>
          <p:cNvSpPr/>
          <p:nvPr/>
        </p:nvSpPr>
        <p:spPr>
          <a:xfrm>
            <a:off x="2374711" y="2080424"/>
            <a:ext cx="75379" cy="78239"/>
          </a:xfrm>
          <a:prstGeom prst="ellipse">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8" name="Group 17"/>
          <p:cNvGrpSpPr/>
          <p:nvPr/>
        </p:nvGrpSpPr>
        <p:grpSpPr>
          <a:xfrm>
            <a:off x="1828800" y="3310326"/>
            <a:ext cx="2133600" cy="702436"/>
            <a:chOff x="1828800" y="3319379"/>
            <a:chExt cx="2133600" cy="702436"/>
          </a:xfrm>
        </p:grpSpPr>
        <p:sp>
          <p:nvSpPr>
            <p:cNvPr id="125" name="Rectangle 124"/>
            <p:cNvSpPr/>
            <p:nvPr/>
          </p:nvSpPr>
          <p:spPr>
            <a:xfrm>
              <a:off x="1828800" y="3648124"/>
              <a:ext cx="137055" cy="37121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6" name="Rectangle 125"/>
            <p:cNvSpPr/>
            <p:nvPr/>
          </p:nvSpPr>
          <p:spPr>
            <a:xfrm>
              <a:off x="2900412" y="3319379"/>
              <a:ext cx="147588" cy="702436"/>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7" name="Rectangle 126"/>
            <p:cNvSpPr/>
            <p:nvPr/>
          </p:nvSpPr>
          <p:spPr>
            <a:xfrm>
              <a:off x="3825345" y="3586912"/>
              <a:ext cx="137055" cy="434903"/>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41" name="Oval 140"/>
          <p:cNvSpPr/>
          <p:nvPr/>
        </p:nvSpPr>
        <p:spPr>
          <a:xfrm>
            <a:off x="2374711" y="3258071"/>
            <a:ext cx="75379" cy="78239"/>
          </a:xfrm>
          <a:prstGeom prst="ellipse">
            <a:avLst/>
          </a:prstGeom>
          <a:solidFill>
            <a:schemeClr val="accent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2" name="Oval 141"/>
          <p:cNvSpPr/>
          <p:nvPr/>
        </p:nvSpPr>
        <p:spPr>
          <a:xfrm>
            <a:off x="2374711" y="2911326"/>
            <a:ext cx="75379" cy="78239"/>
          </a:xfrm>
          <a:prstGeom prst="ellipse">
            <a:avLst/>
          </a:prstGeom>
          <a:solidFill>
            <a:schemeClr val="accent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3" name="Oval 142"/>
          <p:cNvSpPr/>
          <p:nvPr/>
        </p:nvSpPr>
        <p:spPr>
          <a:xfrm>
            <a:off x="2374711" y="3090683"/>
            <a:ext cx="75379" cy="78239"/>
          </a:xfrm>
          <a:prstGeom prst="ellipse">
            <a:avLst/>
          </a:prstGeom>
          <a:solidFill>
            <a:schemeClr val="accent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48" name="Group 147"/>
          <p:cNvGrpSpPr/>
          <p:nvPr/>
        </p:nvGrpSpPr>
        <p:grpSpPr>
          <a:xfrm>
            <a:off x="1828800" y="2778468"/>
            <a:ext cx="2133600" cy="1235485"/>
            <a:chOff x="1828800" y="2786330"/>
            <a:chExt cx="2133600" cy="1235485"/>
          </a:xfrm>
        </p:grpSpPr>
        <p:sp>
          <p:nvSpPr>
            <p:cNvPr id="149" name="Rectangle 148"/>
            <p:cNvSpPr/>
            <p:nvPr/>
          </p:nvSpPr>
          <p:spPr>
            <a:xfrm>
              <a:off x="1828800" y="3783357"/>
              <a:ext cx="147588" cy="235977"/>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0" name="Rectangle 149"/>
            <p:cNvSpPr/>
            <p:nvPr/>
          </p:nvSpPr>
          <p:spPr>
            <a:xfrm>
              <a:off x="2900412" y="2786330"/>
              <a:ext cx="147588" cy="1235485"/>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1" name="Rectangle 150"/>
            <p:cNvSpPr/>
            <p:nvPr/>
          </p:nvSpPr>
          <p:spPr>
            <a:xfrm>
              <a:off x="3825345" y="3723129"/>
              <a:ext cx="137055" cy="298685"/>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74" name="Straight Arrow Connector 73"/>
          <p:cNvCxnSpPr>
            <a:stCxn id="128" idx="3"/>
          </p:cNvCxnSpPr>
          <p:nvPr/>
        </p:nvCxnSpPr>
        <p:spPr>
          <a:xfrm>
            <a:off x="6807353" y="2204602"/>
            <a:ext cx="917747" cy="966206"/>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64" name="Group 63"/>
          <p:cNvGrpSpPr/>
          <p:nvPr/>
        </p:nvGrpSpPr>
        <p:grpSpPr>
          <a:xfrm>
            <a:off x="1066799" y="1910000"/>
            <a:ext cx="3124201" cy="2112109"/>
            <a:chOff x="533400" y="2850118"/>
            <a:chExt cx="2070927" cy="1314450"/>
          </a:xfrm>
        </p:grpSpPr>
        <p:cxnSp>
          <p:nvCxnSpPr>
            <p:cNvPr id="65" name="Straight Arrow Connector 64"/>
            <p:cNvCxnSpPr/>
            <p:nvPr/>
          </p:nvCxnSpPr>
          <p:spPr>
            <a:xfrm>
              <a:off x="533400" y="4164566"/>
              <a:ext cx="2070927" cy="0"/>
            </a:xfrm>
            <a:prstGeom prst="straightConnector1">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6" name="Straight Arrow Connector 65"/>
            <p:cNvCxnSpPr/>
            <p:nvPr/>
          </p:nvCxnSpPr>
          <p:spPr>
            <a:xfrm flipV="1">
              <a:off x="533400" y="2850118"/>
              <a:ext cx="0" cy="131445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67" name="TextBox 66"/>
          <p:cNvSpPr txBox="1"/>
          <p:nvPr/>
        </p:nvSpPr>
        <p:spPr>
          <a:xfrm rot="16200000">
            <a:off x="-195574" y="2565387"/>
            <a:ext cx="1930602" cy="461665"/>
          </a:xfrm>
          <a:prstGeom prst="rect">
            <a:avLst/>
          </a:prstGeom>
          <a:noFill/>
        </p:spPr>
        <p:txBody>
          <a:bodyPr wrap="square" rtlCol="0">
            <a:spAutoFit/>
          </a:bodyPr>
          <a:lstStyle/>
          <a:p>
            <a:r>
              <a:rPr lang="en-GB" sz="2400" dirty="0"/>
              <a:t>MC estimates</a:t>
            </a:r>
            <a:endParaRPr lang="en-GB" sz="2400" dirty="0">
              <a:solidFill>
                <a:schemeClr val="tx1"/>
              </a:solidFill>
            </a:endParaRPr>
          </a:p>
        </p:txBody>
      </p:sp>
      <mc:AlternateContent xmlns:mc="http://schemas.openxmlformats.org/markup-compatibility/2006" xmlns:a14="http://schemas.microsoft.com/office/drawing/2010/main">
        <mc:Choice Requires="a14">
          <p:sp>
            <p:nvSpPr>
              <p:cNvPr id="68" name="TextBox 67"/>
              <p:cNvSpPr txBox="1"/>
              <p:nvPr/>
            </p:nvSpPr>
            <p:spPr>
              <a:xfrm>
                <a:off x="1371600" y="4029730"/>
                <a:ext cx="619079" cy="52322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GB" sz="2800" b="0" i="1" smtClean="0">
                              <a:solidFill>
                                <a:schemeClr val="tx1"/>
                              </a:solidFill>
                              <a:latin typeface="Cambria Math" panose="02040503050406030204" pitchFamily="18" charset="0"/>
                            </a:rPr>
                          </m:ctrlPr>
                        </m:sSubPr>
                        <m:e>
                          <m:r>
                            <a:rPr lang="en-GB" sz="2800" b="0" i="1" smtClean="0">
                              <a:solidFill>
                                <a:schemeClr val="tx1"/>
                              </a:solidFill>
                              <a:latin typeface="Cambria Math"/>
                            </a:rPr>
                            <m:t>𝐶</m:t>
                          </m:r>
                        </m:e>
                        <m:sub>
                          <m:r>
                            <a:rPr lang="en-GB" sz="2800" b="0" i="1" smtClean="0">
                              <a:solidFill>
                                <a:schemeClr val="tx1"/>
                              </a:solidFill>
                              <a:latin typeface="Cambria Math"/>
                            </a:rPr>
                            <m:t>1</m:t>
                          </m:r>
                        </m:sub>
                      </m:sSub>
                    </m:oMath>
                  </m:oMathPara>
                </a14:m>
                <a:endParaRPr lang="en-GB" sz="2800" dirty="0">
                  <a:solidFill>
                    <a:schemeClr val="tx1"/>
                  </a:solidFill>
                </a:endParaRPr>
              </a:p>
            </p:txBody>
          </p:sp>
        </mc:Choice>
        <mc:Fallback xmlns="">
          <p:sp>
            <p:nvSpPr>
              <p:cNvPr id="68" name="TextBox 67"/>
              <p:cNvSpPr txBox="1">
                <a:spLocks noRot="1" noChangeAspect="1" noMove="1" noResize="1" noEditPoints="1" noAdjustHandles="1" noChangeArrowheads="1" noChangeShapeType="1" noTextEdit="1"/>
              </p:cNvSpPr>
              <p:nvPr/>
            </p:nvSpPr>
            <p:spPr>
              <a:xfrm>
                <a:off x="1371600" y="4029730"/>
                <a:ext cx="619079" cy="523220"/>
              </a:xfrm>
              <a:prstGeom prst="rect">
                <a:avLst/>
              </a:prstGeom>
              <a:blipFill rotWithShape="1">
                <a:blip r:embed="rId3"/>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0" name="TextBox 69"/>
              <p:cNvSpPr txBox="1"/>
              <p:nvPr/>
            </p:nvSpPr>
            <p:spPr>
              <a:xfrm>
                <a:off x="2420649" y="4022106"/>
                <a:ext cx="627351" cy="52322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GB" sz="2800" b="0" i="1" smtClean="0">
                              <a:solidFill>
                                <a:schemeClr val="tx1"/>
                              </a:solidFill>
                              <a:latin typeface="Cambria Math" panose="02040503050406030204" pitchFamily="18" charset="0"/>
                            </a:rPr>
                          </m:ctrlPr>
                        </m:sSubPr>
                        <m:e>
                          <m:r>
                            <a:rPr lang="en-GB" sz="2800" b="0" i="1" smtClean="0">
                              <a:solidFill>
                                <a:schemeClr val="tx1"/>
                              </a:solidFill>
                              <a:latin typeface="Cambria Math"/>
                            </a:rPr>
                            <m:t>𝐶</m:t>
                          </m:r>
                        </m:e>
                        <m:sub>
                          <m:r>
                            <a:rPr lang="en-GB" sz="2800" b="0" i="1" smtClean="0">
                              <a:solidFill>
                                <a:schemeClr val="tx1"/>
                              </a:solidFill>
                              <a:latin typeface="Cambria Math"/>
                            </a:rPr>
                            <m:t>2</m:t>
                          </m:r>
                        </m:sub>
                      </m:sSub>
                    </m:oMath>
                  </m:oMathPara>
                </a14:m>
                <a:endParaRPr lang="en-GB" sz="2800" dirty="0">
                  <a:solidFill>
                    <a:schemeClr val="tx1"/>
                  </a:solidFill>
                </a:endParaRPr>
              </a:p>
            </p:txBody>
          </p:sp>
        </mc:Choice>
        <mc:Fallback xmlns="">
          <p:sp>
            <p:nvSpPr>
              <p:cNvPr id="70" name="TextBox 69"/>
              <p:cNvSpPr txBox="1">
                <a:spLocks noRot="1" noChangeAspect="1" noMove="1" noResize="1" noEditPoints="1" noAdjustHandles="1" noChangeArrowheads="1" noChangeShapeType="1" noTextEdit="1"/>
              </p:cNvSpPr>
              <p:nvPr/>
            </p:nvSpPr>
            <p:spPr>
              <a:xfrm>
                <a:off x="2420649" y="4022106"/>
                <a:ext cx="627351" cy="523220"/>
              </a:xfrm>
              <a:prstGeom prst="rect">
                <a:avLst/>
              </a:prstGeom>
              <a:blipFill rotWithShape="1">
                <a:blip r:embed="rId4"/>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3" name="TextBox 72"/>
              <p:cNvSpPr txBox="1"/>
              <p:nvPr/>
            </p:nvSpPr>
            <p:spPr>
              <a:xfrm>
                <a:off x="3411249" y="4022110"/>
                <a:ext cx="627351" cy="52322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GB" sz="2800" b="0" i="1" smtClean="0">
                              <a:solidFill>
                                <a:schemeClr val="tx1"/>
                              </a:solidFill>
                              <a:latin typeface="Cambria Math" panose="02040503050406030204" pitchFamily="18" charset="0"/>
                            </a:rPr>
                          </m:ctrlPr>
                        </m:sSubPr>
                        <m:e>
                          <m:r>
                            <a:rPr lang="en-GB" sz="2800" b="0" i="1" smtClean="0">
                              <a:solidFill>
                                <a:schemeClr val="tx1"/>
                              </a:solidFill>
                              <a:latin typeface="Cambria Math"/>
                            </a:rPr>
                            <m:t>𝐶</m:t>
                          </m:r>
                        </m:e>
                        <m:sub>
                          <m:r>
                            <a:rPr lang="en-GB" sz="2800" b="0" i="1" smtClean="0">
                              <a:solidFill>
                                <a:schemeClr val="tx1"/>
                              </a:solidFill>
                              <a:latin typeface="Cambria Math"/>
                            </a:rPr>
                            <m:t>3</m:t>
                          </m:r>
                        </m:sub>
                      </m:sSub>
                    </m:oMath>
                  </m:oMathPara>
                </a14:m>
                <a:endParaRPr lang="en-GB" sz="2800" dirty="0">
                  <a:solidFill>
                    <a:schemeClr val="tx1"/>
                  </a:solidFill>
                </a:endParaRPr>
              </a:p>
            </p:txBody>
          </p:sp>
        </mc:Choice>
        <mc:Fallback xmlns="">
          <p:sp>
            <p:nvSpPr>
              <p:cNvPr id="73" name="TextBox 72"/>
              <p:cNvSpPr txBox="1">
                <a:spLocks noRot="1" noChangeAspect="1" noMove="1" noResize="1" noEditPoints="1" noAdjustHandles="1" noChangeArrowheads="1" noChangeShapeType="1" noTextEdit="1"/>
              </p:cNvSpPr>
              <p:nvPr/>
            </p:nvSpPr>
            <p:spPr>
              <a:xfrm>
                <a:off x="3411249" y="4022110"/>
                <a:ext cx="627351" cy="523220"/>
              </a:xfrm>
              <a:prstGeom prst="rect">
                <a:avLst/>
              </a:prstGeom>
              <a:blipFill rotWithShape="1">
                <a:blip r:embed="rId5"/>
                <a:stretch>
                  <a:fillRect/>
                </a:stretch>
              </a:blipFill>
            </p:spPr>
            <p:txBody>
              <a:bodyPr/>
              <a:lstStyle/>
              <a:p>
                <a:r>
                  <a:rPr lang="en-GB">
                    <a:noFill/>
                  </a:rPr>
                  <a:t> </a:t>
                </a:r>
              </a:p>
            </p:txBody>
          </p:sp>
        </mc:Fallback>
      </mc:AlternateContent>
      <p:grpSp>
        <p:nvGrpSpPr>
          <p:cNvPr id="6" name="Group 5"/>
          <p:cNvGrpSpPr/>
          <p:nvPr/>
        </p:nvGrpSpPr>
        <p:grpSpPr>
          <a:xfrm>
            <a:off x="2590800" y="971550"/>
            <a:ext cx="1981200" cy="976688"/>
            <a:chOff x="2590800" y="1052378"/>
            <a:chExt cx="1981200" cy="976688"/>
          </a:xfrm>
        </p:grpSpPr>
        <p:sp>
          <p:nvSpPr>
            <p:cNvPr id="84" name="TextBox 83"/>
            <p:cNvSpPr txBox="1"/>
            <p:nvPr/>
          </p:nvSpPr>
          <p:spPr>
            <a:xfrm>
              <a:off x="3453056" y="1052378"/>
              <a:ext cx="1118944" cy="400110"/>
            </a:xfrm>
            <a:prstGeom prst="rect">
              <a:avLst/>
            </a:prstGeom>
            <a:noFill/>
          </p:spPr>
          <p:txBody>
            <a:bodyPr wrap="square" rtlCol="0">
              <a:spAutoFit/>
            </a:bodyPr>
            <a:lstStyle/>
            <a:p>
              <a:r>
                <a:rPr lang="en-GB" sz="2000" dirty="0">
                  <a:solidFill>
                    <a:srgbClr val="FF0000"/>
                  </a:solidFill>
                </a:rPr>
                <a:t>outlier</a:t>
              </a:r>
            </a:p>
          </p:txBody>
        </p:sp>
        <p:grpSp>
          <p:nvGrpSpPr>
            <p:cNvPr id="86" name="Group 85"/>
            <p:cNvGrpSpPr/>
            <p:nvPr/>
          </p:nvGrpSpPr>
          <p:grpSpPr>
            <a:xfrm flipV="1">
              <a:off x="2590800" y="1452488"/>
              <a:ext cx="1665204" cy="576578"/>
              <a:chOff x="4812620" y="2848585"/>
              <a:chExt cx="1988429" cy="567482"/>
            </a:xfrm>
          </p:grpSpPr>
          <p:cxnSp>
            <p:nvCxnSpPr>
              <p:cNvPr id="88" name="Straight Connector 87"/>
              <p:cNvCxnSpPr/>
              <p:nvPr/>
            </p:nvCxnSpPr>
            <p:spPr>
              <a:xfrm>
                <a:off x="4812620" y="2848585"/>
                <a:ext cx="673779" cy="567482"/>
              </a:xfrm>
              <a:prstGeom prst="line">
                <a:avLst/>
              </a:prstGeom>
              <a:ln w="28575">
                <a:solidFill>
                  <a:srgbClr val="FF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a:off x="5486399" y="3416067"/>
                <a:ext cx="1314650" cy="0"/>
              </a:xfrm>
              <a:prstGeom prst="line">
                <a:avLst/>
              </a:prstGeom>
              <a:ln w="28575">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grpSp>
        <p:nvGrpSpPr>
          <p:cNvPr id="90" name="Group 89"/>
          <p:cNvGrpSpPr/>
          <p:nvPr/>
        </p:nvGrpSpPr>
        <p:grpSpPr>
          <a:xfrm>
            <a:off x="2112519" y="1845320"/>
            <a:ext cx="1104149" cy="2176790"/>
            <a:chOff x="2249811" y="1845320"/>
            <a:chExt cx="829564" cy="2176790"/>
          </a:xfrm>
        </p:grpSpPr>
        <p:cxnSp>
          <p:nvCxnSpPr>
            <p:cNvPr id="91" name="Straight Connector 90"/>
            <p:cNvCxnSpPr/>
            <p:nvPr/>
          </p:nvCxnSpPr>
          <p:spPr>
            <a:xfrm>
              <a:off x="2249811" y="1845320"/>
              <a:ext cx="0" cy="217679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a:off x="3079375" y="1845320"/>
              <a:ext cx="0" cy="2176790"/>
            </a:xfrm>
            <a:prstGeom prst="line">
              <a:avLst/>
            </a:prstGeom>
            <a:ln>
              <a:prstDash val="dash"/>
            </a:ln>
          </p:spPr>
          <p:style>
            <a:lnRef idx="1">
              <a:schemeClr val="accent1"/>
            </a:lnRef>
            <a:fillRef idx="0">
              <a:schemeClr val="accent1"/>
            </a:fillRef>
            <a:effectRef idx="0">
              <a:schemeClr val="accent1"/>
            </a:effectRef>
            <a:fontRef idx="minor">
              <a:schemeClr val="tx1"/>
            </a:fontRef>
          </p:style>
        </p:cxnSp>
      </p:grpSp>
      <p:grpSp>
        <p:nvGrpSpPr>
          <p:cNvPr id="102" name="Group 101"/>
          <p:cNvGrpSpPr/>
          <p:nvPr/>
        </p:nvGrpSpPr>
        <p:grpSpPr>
          <a:xfrm>
            <a:off x="4191000" y="1895921"/>
            <a:ext cx="652437" cy="2132033"/>
            <a:chOff x="4191000" y="1895921"/>
            <a:chExt cx="652437" cy="2132033"/>
          </a:xfrm>
        </p:grpSpPr>
        <p:cxnSp>
          <p:nvCxnSpPr>
            <p:cNvPr id="103" name="Straight Arrow Connector 102"/>
            <p:cNvCxnSpPr/>
            <p:nvPr/>
          </p:nvCxnSpPr>
          <p:spPr>
            <a:xfrm flipV="1">
              <a:off x="4191000" y="1915845"/>
              <a:ext cx="0" cy="2112109"/>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4" name="TextBox 103"/>
            <p:cNvSpPr txBox="1"/>
            <p:nvPr/>
          </p:nvSpPr>
          <p:spPr>
            <a:xfrm>
              <a:off x="4285673" y="1895921"/>
              <a:ext cx="557764" cy="461665"/>
            </a:xfrm>
            <a:prstGeom prst="rect">
              <a:avLst/>
            </a:prstGeom>
            <a:noFill/>
          </p:spPr>
          <p:txBody>
            <a:bodyPr wrap="square" rtlCol="0">
              <a:spAutoFit/>
            </a:bodyPr>
            <a:lstStyle/>
            <a:p>
              <a:r>
                <a:rPr lang="en-GB" sz="2400" dirty="0"/>
                <a:t>P</a:t>
              </a:r>
              <a:endParaRPr lang="en-GB" sz="2400" dirty="0">
                <a:solidFill>
                  <a:schemeClr val="tx1"/>
                </a:solidFill>
              </a:endParaRPr>
            </a:p>
          </p:txBody>
        </p:sp>
      </p:grpSp>
    </p:spTree>
    <p:extLst>
      <p:ext uri="{BB962C8B-B14F-4D97-AF65-F5344CB8AC3E}">
        <p14:creationId xmlns:p14="http://schemas.microsoft.com/office/powerpoint/2010/main" val="3822655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4"/>
                                        </p:tgtEl>
                                        <p:attrNameLst>
                                          <p:attrName>style.visibility</p:attrName>
                                        </p:attrNameLst>
                                      </p:cBhvr>
                                      <p:to>
                                        <p:strVal val="visible"/>
                                      </p:to>
                                    </p:set>
                                  </p:childTnLst>
                                </p:cTn>
                              </p:par>
                              <p:par>
                                <p:cTn id="9" presetID="10"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path" presetSubtype="0" accel="50000" decel="50000" fill="hold" nodeType="clickEffect">
                                  <p:stCondLst>
                                    <p:cond delay="0"/>
                                  </p:stCondLst>
                                  <p:childTnLst>
                                    <p:animMotion origin="layout" path="M 8.33333E-7 -3.7037E-6 L 8.33333E-7 -0.13333 " pathEditMode="relative" rAng="0" ptsTypes="AA">
                                      <p:cBhvr>
                                        <p:cTn id="15" dur="500" fill="hold"/>
                                        <p:tgtEl>
                                          <p:spTgt spid="146"/>
                                        </p:tgtEl>
                                        <p:attrNameLst>
                                          <p:attrName>ppt_x</p:attrName>
                                          <p:attrName>ppt_y</p:attrName>
                                        </p:attrNameLst>
                                      </p:cBhvr>
                                      <p:rCtr x="0" y="-6667"/>
                                    </p:animMotion>
                                  </p:childTnLst>
                                </p:cTn>
                              </p:par>
                              <p:par>
                                <p:cTn id="16" presetID="10" presetClass="exit" presetSubtype="0" fill="hold" nodeType="withEffect">
                                  <p:stCondLst>
                                    <p:cond delay="0"/>
                                  </p:stCondLst>
                                  <p:childTnLst>
                                    <p:animEffect transition="out" filter="fade">
                                      <p:cBhvr>
                                        <p:cTn id="17" dur="500"/>
                                        <p:tgtEl>
                                          <p:spTgt spid="18"/>
                                        </p:tgtEl>
                                      </p:cBhvr>
                                    </p:animEffect>
                                    <p:set>
                                      <p:cBhvr>
                                        <p:cTn id="18" dur="1" fill="hold">
                                          <p:stCondLst>
                                            <p:cond delay="499"/>
                                          </p:stCondLst>
                                        </p:cTn>
                                        <p:tgtEl>
                                          <p:spTgt spid="18"/>
                                        </p:tgtEl>
                                        <p:attrNameLst>
                                          <p:attrName>style.visibility</p:attrName>
                                        </p:attrNameLst>
                                      </p:cBhvr>
                                      <p:to>
                                        <p:strVal val="hidden"/>
                                      </p:to>
                                    </p:set>
                                  </p:childTnLst>
                                </p:cTn>
                              </p:par>
                              <p:par>
                                <p:cTn id="19" presetID="10" presetClass="entr" presetSubtype="0" fill="hold" nodeType="withEffect">
                                  <p:stCondLst>
                                    <p:cond delay="0"/>
                                  </p:stCondLst>
                                  <p:childTnLst>
                                    <p:set>
                                      <p:cBhvr>
                                        <p:cTn id="20" dur="1" fill="hold">
                                          <p:stCondLst>
                                            <p:cond delay="0"/>
                                          </p:stCondLst>
                                        </p:cTn>
                                        <p:tgtEl>
                                          <p:spTgt spid="148"/>
                                        </p:tgtEl>
                                        <p:attrNameLst>
                                          <p:attrName>style.visibility</p:attrName>
                                        </p:attrNameLst>
                                      </p:cBhvr>
                                      <p:to>
                                        <p:strVal val="visible"/>
                                      </p:to>
                                    </p:set>
                                    <p:animEffect transition="in" filter="fade">
                                      <p:cBhvr>
                                        <p:cTn id="21" dur="500"/>
                                        <p:tgtEl>
                                          <p:spTgt spid="1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209550"/>
            <a:ext cx="8229600" cy="857250"/>
          </a:xfrm>
        </p:spPr>
        <p:txBody>
          <a:bodyPr/>
          <a:lstStyle/>
          <a:p>
            <a:r>
              <a:rPr lang="en-GB" dirty="0"/>
              <a:t>Bayes cluster adaptive sampling</a:t>
            </a:r>
          </a:p>
        </p:txBody>
      </p:sp>
      <p:sp>
        <p:nvSpPr>
          <p:cNvPr id="4" name="Footer Placeholder 3"/>
          <p:cNvSpPr>
            <a:spLocks noGrp="1"/>
          </p:cNvSpPr>
          <p:nvPr>
            <p:ph type="ftr" sz="quarter" idx="11"/>
          </p:nvPr>
        </p:nvSpPr>
        <p:spPr/>
        <p:txBody>
          <a:bodyPr/>
          <a:lstStyle/>
          <a:p>
            <a:r>
              <a:rPr lang="en-US"/>
              <a:t>Vévoda, Kondapaneni, Křivánek - Bayesian online regression for adaptive illumination sampling</a:t>
            </a:r>
            <a:endParaRPr lang="en-US" dirty="0"/>
          </a:p>
        </p:txBody>
      </p:sp>
      <p:sp>
        <p:nvSpPr>
          <p:cNvPr id="5" name="Slide Number Placeholder 4"/>
          <p:cNvSpPr>
            <a:spLocks noGrp="1"/>
          </p:cNvSpPr>
          <p:nvPr>
            <p:ph type="sldNum" sz="quarter" idx="4"/>
          </p:nvPr>
        </p:nvSpPr>
        <p:spPr/>
        <p:txBody>
          <a:bodyPr/>
          <a:lstStyle/>
          <a:p>
            <a:fld id="{B6F15528-21DE-4FAA-801E-634DDDAF4B2B}" type="slidenum">
              <a:rPr lang="en-US" smtClean="0"/>
              <a:pPr/>
              <a:t>26</a:t>
            </a:fld>
            <a:endParaRPr lang="en-US" dirty="0"/>
          </a:p>
        </p:txBody>
      </p:sp>
      <p:sp>
        <p:nvSpPr>
          <p:cNvPr id="44" name="Oval 43"/>
          <p:cNvSpPr/>
          <p:nvPr/>
        </p:nvSpPr>
        <p:spPr>
          <a:xfrm>
            <a:off x="1295400" y="3577859"/>
            <a:ext cx="75379" cy="7823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Oval 44"/>
          <p:cNvSpPr/>
          <p:nvPr/>
        </p:nvSpPr>
        <p:spPr>
          <a:xfrm>
            <a:off x="1295400" y="3867671"/>
            <a:ext cx="75379" cy="7823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Oval 46"/>
          <p:cNvSpPr/>
          <p:nvPr/>
        </p:nvSpPr>
        <p:spPr>
          <a:xfrm>
            <a:off x="2366074" y="3258071"/>
            <a:ext cx="75379" cy="78239"/>
          </a:xfrm>
          <a:prstGeom prst="ellipse">
            <a:avLst/>
          </a:prstGeom>
          <a:solidFill>
            <a:schemeClr val="accent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Oval 50"/>
          <p:cNvSpPr/>
          <p:nvPr/>
        </p:nvSpPr>
        <p:spPr>
          <a:xfrm>
            <a:off x="3429821" y="3639071"/>
            <a:ext cx="75379" cy="7823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Oval 52"/>
          <p:cNvSpPr/>
          <p:nvPr/>
        </p:nvSpPr>
        <p:spPr>
          <a:xfrm>
            <a:off x="2366074" y="2911326"/>
            <a:ext cx="75379" cy="78239"/>
          </a:xfrm>
          <a:prstGeom prst="ellipse">
            <a:avLst/>
          </a:prstGeom>
          <a:solidFill>
            <a:schemeClr val="accent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Oval 51"/>
          <p:cNvSpPr/>
          <p:nvPr/>
        </p:nvSpPr>
        <p:spPr>
          <a:xfrm>
            <a:off x="2366074" y="3090683"/>
            <a:ext cx="75379" cy="78239"/>
          </a:xfrm>
          <a:prstGeom prst="ellipse">
            <a:avLst/>
          </a:prstGeom>
          <a:solidFill>
            <a:schemeClr val="accent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68" name="Group 67"/>
          <p:cNvGrpSpPr/>
          <p:nvPr/>
        </p:nvGrpSpPr>
        <p:grpSpPr>
          <a:xfrm>
            <a:off x="5362602" y="1888510"/>
            <a:ext cx="2790798" cy="2048340"/>
            <a:chOff x="1726944" y="1371943"/>
            <a:chExt cx="4247591" cy="3117571"/>
          </a:xfrm>
        </p:grpSpPr>
        <p:sp>
          <p:nvSpPr>
            <p:cNvPr id="70" name="Rectangle 69"/>
            <p:cNvSpPr/>
            <p:nvPr/>
          </p:nvSpPr>
          <p:spPr>
            <a:xfrm>
              <a:off x="5486400" y="2817455"/>
              <a:ext cx="488135" cy="16720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3" name="Oval 132"/>
            <p:cNvSpPr/>
            <p:nvPr/>
          </p:nvSpPr>
          <p:spPr>
            <a:xfrm>
              <a:off x="5446268" y="3420282"/>
              <a:ext cx="80264" cy="8492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73" name="Group 72"/>
            <p:cNvGrpSpPr/>
            <p:nvPr/>
          </p:nvGrpSpPr>
          <p:grpSpPr>
            <a:xfrm>
              <a:off x="1866765" y="1488717"/>
              <a:ext cx="2476635" cy="1235433"/>
              <a:chOff x="1371600" y="2266950"/>
              <a:chExt cx="3626039" cy="1808795"/>
            </a:xfrm>
          </p:grpSpPr>
          <p:grpSp>
            <p:nvGrpSpPr>
              <p:cNvPr id="90" name="Group 89"/>
              <p:cNvGrpSpPr/>
              <p:nvPr/>
            </p:nvGrpSpPr>
            <p:grpSpPr>
              <a:xfrm>
                <a:off x="1371600" y="3016250"/>
                <a:ext cx="533400" cy="533400"/>
                <a:chOff x="1981200" y="3187700"/>
                <a:chExt cx="762000" cy="762000"/>
              </a:xfrm>
              <a:solidFill>
                <a:srgbClr val="FFC000"/>
              </a:solidFill>
            </p:grpSpPr>
            <p:sp>
              <p:nvSpPr>
                <p:cNvPr id="131" name="5-Point Star 130"/>
                <p:cNvSpPr/>
                <p:nvPr/>
              </p:nvSpPr>
              <p:spPr>
                <a:xfrm>
                  <a:off x="1981200" y="3187700"/>
                  <a:ext cx="762000" cy="762000"/>
                </a:xfrm>
                <a:prstGeom prst="star5">
                  <a:avLst>
                    <a:gd name="adj" fmla="val 28143"/>
                    <a:gd name="hf" fmla="val 105146"/>
                    <a:gd name="vf" fmla="val 110557"/>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2" name="Oval 131"/>
                <p:cNvSpPr/>
                <p:nvPr/>
              </p:nvSpPr>
              <p:spPr>
                <a:xfrm>
                  <a:off x="2133600" y="3390900"/>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91" name="Group 90"/>
              <p:cNvGrpSpPr/>
              <p:nvPr/>
            </p:nvGrpSpPr>
            <p:grpSpPr>
              <a:xfrm>
                <a:off x="1907540" y="2937510"/>
                <a:ext cx="533400" cy="533400"/>
                <a:chOff x="1981200" y="3187700"/>
                <a:chExt cx="762000" cy="762000"/>
              </a:xfrm>
              <a:solidFill>
                <a:srgbClr val="FFC000"/>
              </a:solidFill>
            </p:grpSpPr>
            <p:sp>
              <p:nvSpPr>
                <p:cNvPr id="129" name="5-Point Star 128"/>
                <p:cNvSpPr/>
                <p:nvPr/>
              </p:nvSpPr>
              <p:spPr>
                <a:xfrm>
                  <a:off x="1981200" y="3187700"/>
                  <a:ext cx="762000" cy="762000"/>
                </a:xfrm>
                <a:prstGeom prst="star5">
                  <a:avLst>
                    <a:gd name="adj" fmla="val 28143"/>
                    <a:gd name="hf" fmla="val 105146"/>
                    <a:gd name="vf" fmla="val 110557"/>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0" name="Oval 129"/>
                <p:cNvSpPr/>
                <p:nvPr/>
              </p:nvSpPr>
              <p:spPr>
                <a:xfrm>
                  <a:off x="2133600" y="3390900"/>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92" name="Group 91"/>
              <p:cNvGrpSpPr/>
              <p:nvPr/>
            </p:nvGrpSpPr>
            <p:grpSpPr>
              <a:xfrm>
                <a:off x="3429000" y="3064510"/>
                <a:ext cx="533400" cy="533400"/>
                <a:chOff x="1981200" y="3187700"/>
                <a:chExt cx="762000" cy="762000"/>
              </a:xfrm>
              <a:solidFill>
                <a:srgbClr val="FFC000"/>
              </a:solidFill>
            </p:grpSpPr>
            <p:sp>
              <p:nvSpPr>
                <p:cNvPr id="123" name="5-Point Star 122"/>
                <p:cNvSpPr/>
                <p:nvPr/>
              </p:nvSpPr>
              <p:spPr>
                <a:xfrm>
                  <a:off x="1981200" y="3187700"/>
                  <a:ext cx="762000" cy="762000"/>
                </a:xfrm>
                <a:prstGeom prst="star5">
                  <a:avLst>
                    <a:gd name="adj" fmla="val 28143"/>
                    <a:gd name="hf" fmla="val 105146"/>
                    <a:gd name="vf" fmla="val 110557"/>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8" name="Oval 127"/>
                <p:cNvSpPr/>
                <p:nvPr/>
              </p:nvSpPr>
              <p:spPr>
                <a:xfrm>
                  <a:off x="2133600" y="3390900"/>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93" name="Group 92"/>
              <p:cNvGrpSpPr/>
              <p:nvPr/>
            </p:nvGrpSpPr>
            <p:grpSpPr>
              <a:xfrm>
                <a:off x="4464239" y="3542345"/>
                <a:ext cx="533400" cy="533400"/>
                <a:chOff x="2698114" y="3376836"/>
                <a:chExt cx="762000" cy="762000"/>
              </a:xfrm>
              <a:solidFill>
                <a:srgbClr val="FFC000"/>
              </a:solidFill>
            </p:grpSpPr>
            <p:sp>
              <p:nvSpPr>
                <p:cNvPr id="121" name="5-Point Star 120"/>
                <p:cNvSpPr/>
                <p:nvPr/>
              </p:nvSpPr>
              <p:spPr>
                <a:xfrm>
                  <a:off x="2698114" y="3376836"/>
                  <a:ext cx="762000" cy="762000"/>
                </a:xfrm>
                <a:prstGeom prst="star5">
                  <a:avLst>
                    <a:gd name="adj" fmla="val 28143"/>
                    <a:gd name="hf" fmla="val 105146"/>
                    <a:gd name="vf" fmla="val 110557"/>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2" name="Oval 121"/>
                <p:cNvSpPr/>
                <p:nvPr/>
              </p:nvSpPr>
              <p:spPr>
                <a:xfrm>
                  <a:off x="2850516" y="3580036"/>
                  <a:ext cx="457198"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94" name="Group 93"/>
              <p:cNvGrpSpPr/>
              <p:nvPr/>
            </p:nvGrpSpPr>
            <p:grpSpPr>
              <a:xfrm>
                <a:off x="3954780" y="2266950"/>
                <a:ext cx="533400" cy="533400"/>
                <a:chOff x="1981200" y="3187700"/>
                <a:chExt cx="762000" cy="762000"/>
              </a:xfrm>
              <a:solidFill>
                <a:srgbClr val="FFC000"/>
              </a:solidFill>
            </p:grpSpPr>
            <p:sp>
              <p:nvSpPr>
                <p:cNvPr id="119" name="5-Point Star 118"/>
                <p:cNvSpPr/>
                <p:nvPr/>
              </p:nvSpPr>
              <p:spPr>
                <a:xfrm>
                  <a:off x="1981200" y="3187700"/>
                  <a:ext cx="762000" cy="762000"/>
                </a:xfrm>
                <a:prstGeom prst="star5">
                  <a:avLst>
                    <a:gd name="adj" fmla="val 28143"/>
                    <a:gd name="hf" fmla="val 105146"/>
                    <a:gd name="vf" fmla="val 110557"/>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0" name="Oval 119"/>
                <p:cNvSpPr/>
                <p:nvPr/>
              </p:nvSpPr>
              <p:spPr>
                <a:xfrm>
                  <a:off x="2133600" y="3390900"/>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74" name="Group 73"/>
            <p:cNvGrpSpPr/>
            <p:nvPr/>
          </p:nvGrpSpPr>
          <p:grpSpPr>
            <a:xfrm>
              <a:off x="1726944" y="1371943"/>
              <a:ext cx="2682811" cy="1423429"/>
              <a:chOff x="1726944" y="1371943"/>
              <a:chExt cx="2682811" cy="1423429"/>
            </a:xfrm>
          </p:grpSpPr>
          <p:sp>
            <p:nvSpPr>
              <p:cNvPr id="87" name="Oval 86"/>
              <p:cNvSpPr/>
              <p:nvPr/>
            </p:nvSpPr>
            <p:spPr>
              <a:xfrm>
                <a:off x="1726944" y="1733443"/>
                <a:ext cx="1249095" cy="83273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8" name="Oval 87"/>
              <p:cNvSpPr/>
              <p:nvPr/>
            </p:nvSpPr>
            <p:spPr>
              <a:xfrm rot="1838276">
                <a:off x="3264887" y="1371943"/>
                <a:ext cx="707631" cy="132743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9" name="Oval 88"/>
              <p:cNvSpPr/>
              <p:nvPr/>
            </p:nvSpPr>
            <p:spPr>
              <a:xfrm>
                <a:off x="3912724" y="2312329"/>
                <a:ext cx="497031" cy="48304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142" name="Group 141"/>
          <p:cNvGrpSpPr/>
          <p:nvPr/>
        </p:nvGrpSpPr>
        <p:grpSpPr>
          <a:xfrm>
            <a:off x="1828800" y="3310326"/>
            <a:ext cx="2133600" cy="702436"/>
            <a:chOff x="1828800" y="3319379"/>
            <a:chExt cx="2133600" cy="702436"/>
          </a:xfrm>
        </p:grpSpPr>
        <p:sp>
          <p:nvSpPr>
            <p:cNvPr id="143" name="Rectangle 142"/>
            <p:cNvSpPr/>
            <p:nvPr/>
          </p:nvSpPr>
          <p:spPr>
            <a:xfrm>
              <a:off x="1828800" y="3648124"/>
              <a:ext cx="137055" cy="37121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4" name="Rectangle 143"/>
            <p:cNvSpPr/>
            <p:nvPr/>
          </p:nvSpPr>
          <p:spPr>
            <a:xfrm>
              <a:off x="2895600" y="3319379"/>
              <a:ext cx="147588" cy="702436"/>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5" name="Rectangle 144"/>
            <p:cNvSpPr/>
            <p:nvPr/>
          </p:nvSpPr>
          <p:spPr>
            <a:xfrm>
              <a:off x="3825345" y="3586912"/>
              <a:ext cx="137055" cy="434903"/>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9" name="Group 8"/>
          <p:cNvGrpSpPr/>
          <p:nvPr/>
        </p:nvGrpSpPr>
        <p:grpSpPr>
          <a:xfrm>
            <a:off x="1317534" y="3011697"/>
            <a:ext cx="2416266" cy="993058"/>
            <a:chOff x="1317534" y="3011697"/>
            <a:chExt cx="2416266" cy="993058"/>
          </a:xfrm>
        </p:grpSpPr>
        <p:sp>
          <p:nvSpPr>
            <p:cNvPr id="57" name="Freeform 56"/>
            <p:cNvSpPr/>
            <p:nvPr/>
          </p:nvSpPr>
          <p:spPr>
            <a:xfrm>
              <a:off x="3451134" y="3011697"/>
              <a:ext cx="282666" cy="993058"/>
            </a:xfrm>
            <a:custGeom>
              <a:avLst/>
              <a:gdLst>
                <a:gd name="connsiteX0" fmla="*/ 14922 w 280949"/>
                <a:gd name="connsiteY0" fmla="*/ 0 h 2238375"/>
                <a:gd name="connsiteX1" fmla="*/ 24447 w 280949"/>
                <a:gd name="connsiteY1" fmla="*/ 533400 h 2238375"/>
                <a:gd name="connsiteX2" fmla="*/ 243522 w 280949"/>
                <a:gd name="connsiteY2" fmla="*/ 952500 h 2238375"/>
                <a:gd name="connsiteX3" fmla="*/ 272097 w 280949"/>
                <a:gd name="connsiteY3" fmla="*/ 1143000 h 2238375"/>
                <a:gd name="connsiteX4" fmla="*/ 148272 w 280949"/>
                <a:gd name="connsiteY4" fmla="*/ 1381125 h 2238375"/>
                <a:gd name="connsiteX5" fmla="*/ 81597 w 280949"/>
                <a:gd name="connsiteY5" fmla="*/ 1628775 h 2238375"/>
                <a:gd name="connsiteX6" fmla="*/ 43497 w 280949"/>
                <a:gd name="connsiteY6" fmla="*/ 2238375 h 2238375"/>
                <a:gd name="connsiteX0" fmla="*/ 5435 w 270379"/>
                <a:gd name="connsiteY0" fmla="*/ 0 h 2238375"/>
                <a:gd name="connsiteX1" fmla="*/ 43535 w 270379"/>
                <a:gd name="connsiteY1" fmla="*/ 523875 h 2238375"/>
                <a:gd name="connsiteX2" fmla="*/ 234035 w 270379"/>
                <a:gd name="connsiteY2" fmla="*/ 952500 h 2238375"/>
                <a:gd name="connsiteX3" fmla="*/ 262610 w 270379"/>
                <a:gd name="connsiteY3" fmla="*/ 1143000 h 2238375"/>
                <a:gd name="connsiteX4" fmla="*/ 138785 w 270379"/>
                <a:gd name="connsiteY4" fmla="*/ 1381125 h 2238375"/>
                <a:gd name="connsiteX5" fmla="*/ 72110 w 270379"/>
                <a:gd name="connsiteY5" fmla="*/ 1628775 h 2238375"/>
                <a:gd name="connsiteX6" fmla="*/ 34010 w 270379"/>
                <a:gd name="connsiteY6" fmla="*/ 2238375 h 2238375"/>
                <a:gd name="connsiteX0" fmla="*/ 5435 w 270379"/>
                <a:gd name="connsiteY0" fmla="*/ 0 h 2238375"/>
                <a:gd name="connsiteX1" fmla="*/ 43535 w 270379"/>
                <a:gd name="connsiteY1" fmla="*/ 523875 h 2238375"/>
                <a:gd name="connsiteX2" fmla="*/ 234035 w 270379"/>
                <a:gd name="connsiteY2" fmla="*/ 952500 h 2238375"/>
                <a:gd name="connsiteX3" fmla="*/ 262610 w 270379"/>
                <a:gd name="connsiteY3" fmla="*/ 1143000 h 2238375"/>
                <a:gd name="connsiteX4" fmla="*/ 138785 w 270379"/>
                <a:gd name="connsiteY4" fmla="*/ 1381125 h 2238375"/>
                <a:gd name="connsiteX5" fmla="*/ 44950 w 270379"/>
                <a:gd name="connsiteY5" fmla="*/ 1927319 h 2238375"/>
                <a:gd name="connsiteX6" fmla="*/ 34010 w 270379"/>
                <a:gd name="connsiteY6" fmla="*/ 2238375 h 2238375"/>
                <a:gd name="connsiteX0" fmla="*/ 5435 w 272390"/>
                <a:gd name="connsiteY0" fmla="*/ 0 h 2238375"/>
                <a:gd name="connsiteX1" fmla="*/ 43535 w 272390"/>
                <a:gd name="connsiteY1" fmla="*/ 523875 h 2238375"/>
                <a:gd name="connsiteX2" fmla="*/ 234035 w 272390"/>
                <a:gd name="connsiteY2" fmla="*/ 952500 h 2238375"/>
                <a:gd name="connsiteX3" fmla="*/ 262610 w 272390"/>
                <a:gd name="connsiteY3" fmla="*/ 1143000 h 2238375"/>
                <a:gd name="connsiteX4" fmla="*/ 111624 w 272390"/>
                <a:gd name="connsiteY4" fmla="*/ 1489685 h 2238375"/>
                <a:gd name="connsiteX5" fmla="*/ 44950 w 272390"/>
                <a:gd name="connsiteY5" fmla="*/ 1927319 h 2238375"/>
                <a:gd name="connsiteX6" fmla="*/ 34010 w 272390"/>
                <a:gd name="connsiteY6" fmla="*/ 2238375 h 2238375"/>
                <a:gd name="connsiteX0" fmla="*/ 5435 w 279792"/>
                <a:gd name="connsiteY0" fmla="*/ 0 h 2238375"/>
                <a:gd name="connsiteX1" fmla="*/ 43535 w 279792"/>
                <a:gd name="connsiteY1" fmla="*/ 523875 h 2238375"/>
                <a:gd name="connsiteX2" fmla="*/ 234035 w 279792"/>
                <a:gd name="connsiteY2" fmla="*/ 952500 h 2238375"/>
                <a:gd name="connsiteX3" fmla="*/ 271663 w 279792"/>
                <a:gd name="connsiteY3" fmla="*/ 1251558 h 2238375"/>
                <a:gd name="connsiteX4" fmla="*/ 111624 w 279792"/>
                <a:gd name="connsiteY4" fmla="*/ 1489685 h 2238375"/>
                <a:gd name="connsiteX5" fmla="*/ 44950 w 279792"/>
                <a:gd name="connsiteY5" fmla="*/ 1927319 h 2238375"/>
                <a:gd name="connsiteX6" fmla="*/ 34010 w 279792"/>
                <a:gd name="connsiteY6" fmla="*/ 2238375 h 2238375"/>
                <a:gd name="connsiteX0" fmla="*/ 5435 w 279792"/>
                <a:gd name="connsiteY0" fmla="*/ 0 h 2238375"/>
                <a:gd name="connsiteX1" fmla="*/ 43535 w 279792"/>
                <a:gd name="connsiteY1" fmla="*/ 523875 h 2238375"/>
                <a:gd name="connsiteX2" fmla="*/ 234035 w 279792"/>
                <a:gd name="connsiteY2" fmla="*/ 952500 h 2238375"/>
                <a:gd name="connsiteX3" fmla="*/ 271663 w 279792"/>
                <a:gd name="connsiteY3" fmla="*/ 1251558 h 2238375"/>
                <a:gd name="connsiteX4" fmla="*/ 111624 w 279792"/>
                <a:gd name="connsiteY4" fmla="*/ 1652526 h 2238375"/>
                <a:gd name="connsiteX5" fmla="*/ 44950 w 279792"/>
                <a:gd name="connsiteY5" fmla="*/ 1927319 h 2238375"/>
                <a:gd name="connsiteX6" fmla="*/ 34010 w 279792"/>
                <a:gd name="connsiteY6" fmla="*/ 2238375 h 2238375"/>
                <a:gd name="connsiteX0" fmla="*/ 2169 w 275422"/>
                <a:gd name="connsiteY0" fmla="*/ 0 h 2238375"/>
                <a:gd name="connsiteX1" fmla="*/ 85537 w 275422"/>
                <a:gd name="connsiteY1" fmla="*/ 523876 h 2238375"/>
                <a:gd name="connsiteX2" fmla="*/ 230769 w 275422"/>
                <a:gd name="connsiteY2" fmla="*/ 952500 h 2238375"/>
                <a:gd name="connsiteX3" fmla="*/ 268397 w 275422"/>
                <a:gd name="connsiteY3" fmla="*/ 1251558 h 2238375"/>
                <a:gd name="connsiteX4" fmla="*/ 108358 w 275422"/>
                <a:gd name="connsiteY4" fmla="*/ 1652526 h 2238375"/>
                <a:gd name="connsiteX5" fmla="*/ 41684 w 275422"/>
                <a:gd name="connsiteY5" fmla="*/ 1927319 h 2238375"/>
                <a:gd name="connsiteX6" fmla="*/ 30744 w 275422"/>
                <a:gd name="connsiteY6" fmla="*/ 2238375 h 2238375"/>
                <a:gd name="connsiteX0" fmla="*/ 7639 w 244678"/>
                <a:gd name="connsiteY0" fmla="*/ 0 h 2509774"/>
                <a:gd name="connsiteX1" fmla="*/ 54793 w 244678"/>
                <a:gd name="connsiteY1" fmla="*/ 795275 h 2509774"/>
                <a:gd name="connsiteX2" fmla="*/ 200025 w 244678"/>
                <a:gd name="connsiteY2" fmla="*/ 1223899 h 2509774"/>
                <a:gd name="connsiteX3" fmla="*/ 237653 w 244678"/>
                <a:gd name="connsiteY3" fmla="*/ 1522957 h 2509774"/>
                <a:gd name="connsiteX4" fmla="*/ 77614 w 244678"/>
                <a:gd name="connsiteY4" fmla="*/ 1923925 h 2509774"/>
                <a:gd name="connsiteX5" fmla="*/ 10940 w 244678"/>
                <a:gd name="connsiteY5" fmla="*/ 2198718 h 2509774"/>
                <a:gd name="connsiteX6" fmla="*/ 0 w 244678"/>
                <a:gd name="connsiteY6" fmla="*/ 2509774 h 2509774"/>
                <a:gd name="connsiteX0" fmla="*/ 2743 w 257889"/>
                <a:gd name="connsiteY0" fmla="*/ 0 h 2536916"/>
                <a:gd name="connsiteX1" fmla="*/ 68004 w 257889"/>
                <a:gd name="connsiteY1" fmla="*/ 822417 h 2536916"/>
                <a:gd name="connsiteX2" fmla="*/ 213236 w 257889"/>
                <a:gd name="connsiteY2" fmla="*/ 1251041 h 2536916"/>
                <a:gd name="connsiteX3" fmla="*/ 250864 w 257889"/>
                <a:gd name="connsiteY3" fmla="*/ 1550099 h 2536916"/>
                <a:gd name="connsiteX4" fmla="*/ 90825 w 257889"/>
                <a:gd name="connsiteY4" fmla="*/ 1951067 h 2536916"/>
                <a:gd name="connsiteX5" fmla="*/ 24151 w 257889"/>
                <a:gd name="connsiteY5" fmla="*/ 2225860 h 2536916"/>
                <a:gd name="connsiteX6" fmla="*/ 13211 w 257889"/>
                <a:gd name="connsiteY6" fmla="*/ 2536916 h 2536916"/>
                <a:gd name="connsiteX0" fmla="*/ 2743 w 230762"/>
                <a:gd name="connsiteY0" fmla="*/ 0 h 2536916"/>
                <a:gd name="connsiteX1" fmla="*/ 68004 w 230762"/>
                <a:gd name="connsiteY1" fmla="*/ 822417 h 2536916"/>
                <a:gd name="connsiteX2" fmla="*/ 213236 w 230762"/>
                <a:gd name="connsiteY2" fmla="*/ 1251041 h 2536916"/>
                <a:gd name="connsiteX3" fmla="*/ 214650 w 230762"/>
                <a:gd name="connsiteY3" fmla="*/ 1642612 h 2536916"/>
                <a:gd name="connsiteX4" fmla="*/ 90825 w 230762"/>
                <a:gd name="connsiteY4" fmla="*/ 1951067 h 2536916"/>
                <a:gd name="connsiteX5" fmla="*/ 24151 w 230762"/>
                <a:gd name="connsiteY5" fmla="*/ 2225860 h 2536916"/>
                <a:gd name="connsiteX6" fmla="*/ 13211 w 230762"/>
                <a:gd name="connsiteY6" fmla="*/ 2536916 h 2536916"/>
                <a:gd name="connsiteX0" fmla="*/ 6661 w 237036"/>
                <a:gd name="connsiteY0" fmla="*/ 0 h 2536916"/>
                <a:gd name="connsiteX1" fmla="*/ 35708 w 237036"/>
                <a:gd name="connsiteY1" fmla="*/ 799286 h 2536916"/>
                <a:gd name="connsiteX2" fmla="*/ 217154 w 237036"/>
                <a:gd name="connsiteY2" fmla="*/ 1251041 h 2536916"/>
                <a:gd name="connsiteX3" fmla="*/ 218568 w 237036"/>
                <a:gd name="connsiteY3" fmla="*/ 1642612 h 2536916"/>
                <a:gd name="connsiteX4" fmla="*/ 94743 w 237036"/>
                <a:gd name="connsiteY4" fmla="*/ 1951067 h 2536916"/>
                <a:gd name="connsiteX5" fmla="*/ 28069 w 237036"/>
                <a:gd name="connsiteY5" fmla="*/ 2225860 h 2536916"/>
                <a:gd name="connsiteX6" fmla="*/ 17129 w 237036"/>
                <a:gd name="connsiteY6" fmla="*/ 2536916 h 2536916"/>
                <a:gd name="connsiteX0" fmla="*/ 2744 w 230763"/>
                <a:gd name="connsiteY0" fmla="*/ 0 h 2536916"/>
                <a:gd name="connsiteX1" fmla="*/ 68005 w 230763"/>
                <a:gd name="connsiteY1" fmla="*/ 799286 h 2536916"/>
                <a:gd name="connsiteX2" fmla="*/ 213237 w 230763"/>
                <a:gd name="connsiteY2" fmla="*/ 1251041 h 2536916"/>
                <a:gd name="connsiteX3" fmla="*/ 214651 w 230763"/>
                <a:gd name="connsiteY3" fmla="*/ 1642612 h 2536916"/>
                <a:gd name="connsiteX4" fmla="*/ 90826 w 230763"/>
                <a:gd name="connsiteY4" fmla="*/ 1951067 h 2536916"/>
                <a:gd name="connsiteX5" fmla="*/ 24152 w 230763"/>
                <a:gd name="connsiteY5" fmla="*/ 2225860 h 2536916"/>
                <a:gd name="connsiteX6" fmla="*/ 13212 w 230763"/>
                <a:gd name="connsiteY6" fmla="*/ 2536916 h 2536916"/>
                <a:gd name="connsiteX0" fmla="*/ 2744 w 285865"/>
                <a:gd name="connsiteY0" fmla="*/ 0 h 2536916"/>
                <a:gd name="connsiteX1" fmla="*/ 68005 w 285865"/>
                <a:gd name="connsiteY1" fmla="*/ 799286 h 2536916"/>
                <a:gd name="connsiteX2" fmla="*/ 213237 w 285865"/>
                <a:gd name="connsiteY2" fmla="*/ 1251041 h 2536916"/>
                <a:gd name="connsiteX3" fmla="*/ 281326 w 285865"/>
                <a:gd name="connsiteY3" fmla="*/ 1496614 h 2536916"/>
                <a:gd name="connsiteX4" fmla="*/ 90826 w 285865"/>
                <a:gd name="connsiteY4" fmla="*/ 1951067 h 2536916"/>
                <a:gd name="connsiteX5" fmla="*/ 24152 w 285865"/>
                <a:gd name="connsiteY5" fmla="*/ 2225860 h 2536916"/>
                <a:gd name="connsiteX6" fmla="*/ 13212 w 285865"/>
                <a:gd name="connsiteY6" fmla="*/ 2536916 h 2536916"/>
                <a:gd name="connsiteX0" fmla="*/ 2315 w 281458"/>
                <a:gd name="connsiteY0" fmla="*/ 0 h 2536916"/>
                <a:gd name="connsiteX1" fmla="*/ 67576 w 281458"/>
                <a:gd name="connsiteY1" fmla="*/ 799286 h 2536916"/>
                <a:gd name="connsiteX2" fmla="*/ 146133 w 281458"/>
                <a:gd name="connsiteY2" fmla="*/ 1153708 h 2536916"/>
                <a:gd name="connsiteX3" fmla="*/ 280897 w 281458"/>
                <a:gd name="connsiteY3" fmla="*/ 1496614 h 2536916"/>
                <a:gd name="connsiteX4" fmla="*/ 90397 w 281458"/>
                <a:gd name="connsiteY4" fmla="*/ 1951067 h 2536916"/>
                <a:gd name="connsiteX5" fmla="*/ 23723 w 281458"/>
                <a:gd name="connsiteY5" fmla="*/ 2225860 h 2536916"/>
                <a:gd name="connsiteX6" fmla="*/ 12783 w 281458"/>
                <a:gd name="connsiteY6" fmla="*/ 2536916 h 2536916"/>
                <a:gd name="connsiteX0" fmla="*/ 3559 w 282722"/>
                <a:gd name="connsiteY0" fmla="*/ 0 h 2536916"/>
                <a:gd name="connsiteX1" fmla="*/ 45008 w 282722"/>
                <a:gd name="connsiteY1" fmla="*/ 787118 h 2536916"/>
                <a:gd name="connsiteX2" fmla="*/ 147377 w 282722"/>
                <a:gd name="connsiteY2" fmla="*/ 1153708 h 2536916"/>
                <a:gd name="connsiteX3" fmla="*/ 282141 w 282722"/>
                <a:gd name="connsiteY3" fmla="*/ 1496614 h 2536916"/>
                <a:gd name="connsiteX4" fmla="*/ 91641 w 282722"/>
                <a:gd name="connsiteY4" fmla="*/ 1951067 h 2536916"/>
                <a:gd name="connsiteX5" fmla="*/ 24967 w 282722"/>
                <a:gd name="connsiteY5" fmla="*/ 2225860 h 2536916"/>
                <a:gd name="connsiteX6" fmla="*/ 14027 w 282722"/>
                <a:gd name="connsiteY6" fmla="*/ 2536916 h 2536916"/>
                <a:gd name="connsiteX0" fmla="*/ 3559 w 282918"/>
                <a:gd name="connsiteY0" fmla="*/ 0 h 2536916"/>
                <a:gd name="connsiteX1" fmla="*/ 45008 w 282918"/>
                <a:gd name="connsiteY1" fmla="*/ 787118 h 2536916"/>
                <a:gd name="connsiteX2" fmla="*/ 147377 w 282918"/>
                <a:gd name="connsiteY2" fmla="*/ 1153708 h 2536916"/>
                <a:gd name="connsiteX3" fmla="*/ 282141 w 282918"/>
                <a:gd name="connsiteY3" fmla="*/ 1496614 h 2536916"/>
                <a:gd name="connsiteX4" fmla="*/ 82116 w 282918"/>
                <a:gd name="connsiteY4" fmla="*/ 1890234 h 2536916"/>
                <a:gd name="connsiteX5" fmla="*/ 24967 w 282918"/>
                <a:gd name="connsiteY5" fmla="*/ 2225860 h 2536916"/>
                <a:gd name="connsiteX6" fmla="*/ 14027 w 282918"/>
                <a:gd name="connsiteY6" fmla="*/ 2536916 h 2536916"/>
                <a:gd name="connsiteX0" fmla="*/ 0 w 279359"/>
                <a:gd name="connsiteY0" fmla="*/ 0 h 2536916"/>
                <a:gd name="connsiteX1" fmla="*/ 41449 w 279359"/>
                <a:gd name="connsiteY1" fmla="*/ 787118 h 2536916"/>
                <a:gd name="connsiteX2" fmla="*/ 143818 w 279359"/>
                <a:gd name="connsiteY2" fmla="*/ 1153708 h 2536916"/>
                <a:gd name="connsiteX3" fmla="*/ 278582 w 279359"/>
                <a:gd name="connsiteY3" fmla="*/ 1496614 h 2536916"/>
                <a:gd name="connsiteX4" fmla="*/ 78557 w 279359"/>
                <a:gd name="connsiteY4" fmla="*/ 1890234 h 2536916"/>
                <a:gd name="connsiteX5" fmla="*/ 21408 w 279359"/>
                <a:gd name="connsiteY5" fmla="*/ 2225860 h 2536916"/>
                <a:gd name="connsiteX6" fmla="*/ 10468 w 279359"/>
                <a:gd name="connsiteY6" fmla="*/ 2536916 h 2536916"/>
                <a:gd name="connsiteX0" fmla="*/ 648 w 280007"/>
                <a:gd name="connsiteY0" fmla="*/ 0 h 2536916"/>
                <a:gd name="connsiteX1" fmla="*/ 42097 w 280007"/>
                <a:gd name="connsiteY1" fmla="*/ 787118 h 2536916"/>
                <a:gd name="connsiteX2" fmla="*/ 144466 w 280007"/>
                <a:gd name="connsiteY2" fmla="*/ 1153708 h 2536916"/>
                <a:gd name="connsiteX3" fmla="*/ 279230 w 280007"/>
                <a:gd name="connsiteY3" fmla="*/ 1496614 h 2536916"/>
                <a:gd name="connsiteX4" fmla="*/ 79205 w 280007"/>
                <a:gd name="connsiteY4" fmla="*/ 1890234 h 2536916"/>
                <a:gd name="connsiteX5" fmla="*/ 22056 w 280007"/>
                <a:gd name="connsiteY5" fmla="*/ 2225860 h 2536916"/>
                <a:gd name="connsiteX6" fmla="*/ 11116 w 280007"/>
                <a:gd name="connsiteY6" fmla="*/ 2536916 h 2536916"/>
                <a:gd name="connsiteX0" fmla="*/ 648 w 279494"/>
                <a:gd name="connsiteY0" fmla="*/ 0 h 2536916"/>
                <a:gd name="connsiteX1" fmla="*/ 42097 w 279494"/>
                <a:gd name="connsiteY1" fmla="*/ 787118 h 2536916"/>
                <a:gd name="connsiteX2" fmla="*/ 144466 w 279494"/>
                <a:gd name="connsiteY2" fmla="*/ 1153708 h 2536916"/>
                <a:gd name="connsiteX3" fmla="*/ 279230 w 279494"/>
                <a:gd name="connsiteY3" fmla="*/ 1496614 h 2536916"/>
                <a:gd name="connsiteX4" fmla="*/ 107780 w 279494"/>
                <a:gd name="connsiteY4" fmla="*/ 1853734 h 2536916"/>
                <a:gd name="connsiteX5" fmla="*/ 22056 w 279494"/>
                <a:gd name="connsiteY5" fmla="*/ 2225860 h 2536916"/>
                <a:gd name="connsiteX6" fmla="*/ 11116 w 279494"/>
                <a:gd name="connsiteY6" fmla="*/ 2536916 h 2536916"/>
                <a:gd name="connsiteX0" fmla="*/ 3820 w 282666"/>
                <a:gd name="connsiteY0" fmla="*/ 0 h 2536916"/>
                <a:gd name="connsiteX1" fmla="*/ 45269 w 282666"/>
                <a:gd name="connsiteY1" fmla="*/ 787118 h 2536916"/>
                <a:gd name="connsiteX2" fmla="*/ 147638 w 282666"/>
                <a:gd name="connsiteY2" fmla="*/ 1153708 h 2536916"/>
                <a:gd name="connsiteX3" fmla="*/ 282402 w 282666"/>
                <a:gd name="connsiteY3" fmla="*/ 1496614 h 2536916"/>
                <a:gd name="connsiteX4" fmla="*/ 110952 w 282666"/>
                <a:gd name="connsiteY4" fmla="*/ 1853734 h 2536916"/>
                <a:gd name="connsiteX5" fmla="*/ 25228 w 282666"/>
                <a:gd name="connsiteY5" fmla="*/ 2225860 h 2536916"/>
                <a:gd name="connsiteX6" fmla="*/ 0 w 282666"/>
                <a:gd name="connsiteY6" fmla="*/ 2536916 h 2536916"/>
                <a:gd name="connsiteX0" fmla="*/ 3820 w 282666"/>
                <a:gd name="connsiteY0" fmla="*/ 0 h 2536916"/>
                <a:gd name="connsiteX1" fmla="*/ 45269 w 282666"/>
                <a:gd name="connsiteY1" fmla="*/ 787118 h 2536916"/>
                <a:gd name="connsiteX2" fmla="*/ 147638 w 282666"/>
                <a:gd name="connsiteY2" fmla="*/ 1153708 h 2536916"/>
                <a:gd name="connsiteX3" fmla="*/ 282402 w 282666"/>
                <a:gd name="connsiteY3" fmla="*/ 1496614 h 2536916"/>
                <a:gd name="connsiteX4" fmla="*/ 110952 w 282666"/>
                <a:gd name="connsiteY4" fmla="*/ 1853734 h 2536916"/>
                <a:gd name="connsiteX5" fmla="*/ 15703 w 282666"/>
                <a:gd name="connsiteY5" fmla="*/ 2225859 h 2536916"/>
                <a:gd name="connsiteX6" fmla="*/ 0 w 282666"/>
                <a:gd name="connsiteY6" fmla="*/ 2536916 h 2536916"/>
                <a:gd name="connsiteX0" fmla="*/ 3820 w 282666"/>
                <a:gd name="connsiteY0" fmla="*/ 0 h 2536916"/>
                <a:gd name="connsiteX1" fmla="*/ 45269 w 282666"/>
                <a:gd name="connsiteY1" fmla="*/ 787118 h 2536916"/>
                <a:gd name="connsiteX2" fmla="*/ 147638 w 282666"/>
                <a:gd name="connsiteY2" fmla="*/ 1153708 h 2536916"/>
                <a:gd name="connsiteX3" fmla="*/ 282402 w 282666"/>
                <a:gd name="connsiteY3" fmla="*/ 1496614 h 2536916"/>
                <a:gd name="connsiteX4" fmla="*/ 110952 w 282666"/>
                <a:gd name="connsiteY4" fmla="*/ 1853734 h 2536916"/>
                <a:gd name="connsiteX5" fmla="*/ 15703 w 282666"/>
                <a:gd name="connsiteY5" fmla="*/ 2128527 h 2536916"/>
                <a:gd name="connsiteX6" fmla="*/ 0 w 282666"/>
                <a:gd name="connsiteY6" fmla="*/ 2536916 h 2536916"/>
                <a:gd name="connsiteX0" fmla="*/ 3820 w 282666"/>
                <a:gd name="connsiteY0" fmla="*/ 0 h 2536916"/>
                <a:gd name="connsiteX1" fmla="*/ 45269 w 282666"/>
                <a:gd name="connsiteY1" fmla="*/ 787118 h 2536916"/>
                <a:gd name="connsiteX2" fmla="*/ 147638 w 282666"/>
                <a:gd name="connsiteY2" fmla="*/ 1153708 h 2536916"/>
                <a:gd name="connsiteX3" fmla="*/ 282402 w 282666"/>
                <a:gd name="connsiteY3" fmla="*/ 1496614 h 2536916"/>
                <a:gd name="connsiteX4" fmla="*/ 110952 w 282666"/>
                <a:gd name="connsiteY4" fmla="*/ 1853734 h 2536916"/>
                <a:gd name="connsiteX5" fmla="*/ 29991 w 282666"/>
                <a:gd name="connsiteY5" fmla="*/ 2140692 h 2536916"/>
                <a:gd name="connsiteX6" fmla="*/ 0 w 282666"/>
                <a:gd name="connsiteY6" fmla="*/ 2536916 h 2536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2666" h="2536916">
                  <a:moveTo>
                    <a:pt x="3820" y="0"/>
                  </a:moveTo>
                  <a:cubicBezTo>
                    <a:pt x="-942" y="369824"/>
                    <a:pt x="21299" y="594833"/>
                    <a:pt x="45269" y="787118"/>
                  </a:cubicBezTo>
                  <a:cubicBezTo>
                    <a:pt x="69239" y="979403"/>
                    <a:pt x="108116" y="1035459"/>
                    <a:pt x="147638" y="1153708"/>
                  </a:cubicBezTo>
                  <a:cubicBezTo>
                    <a:pt x="187160" y="1271957"/>
                    <a:pt x="288516" y="1379943"/>
                    <a:pt x="282402" y="1496614"/>
                  </a:cubicBezTo>
                  <a:cubicBezTo>
                    <a:pt x="276288" y="1613285"/>
                    <a:pt x="153020" y="1746388"/>
                    <a:pt x="110952" y="1853734"/>
                  </a:cubicBezTo>
                  <a:cubicBezTo>
                    <a:pt x="68884" y="1961080"/>
                    <a:pt x="47453" y="1997817"/>
                    <a:pt x="29991" y="2140692"/>
                  </a:cubicBezTo>
                  <a:cubicBezTo>
                    <a:pt x="12529" y="2283567"/>
                    <a:pt x="10319" y="2303553"/>
                    <a:pt x="0" y="2536916"/>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7" name="Freeform 146"/>
            <p:cNvSpPr/>
            <p:nvPr/>
          </p:nvSpPr>
          <p:spPr>
            <a:xfrm>
              <a:off x="1317534" y="3168921"/>
              <a:ext cx="282666" cy="835833"/>
            </a:xfrm>
            <a:custGeom>
              <a:avLst/>
              <a:gdLst>
                <a:gd name="connsiteX0" fmla="*/ 14922 w 280949"/>
                <a:gd name="connsiteY0" fmla="*/ 0 h 2238375"/>
                <a:gd name="connsiteX1" fmla="*/ 24447 w 280949"/>
                <a:gd name="connsiteY1" fmla="*/ 533400 h 2238375"/>
                <a:gd name="connsiteX2" fmla="*/ 243522 w 280949"/>
                <a:gd name="connsiteY2" fmla="*/ 952500 h 2238375"/>
                <a:gd name="connsiteX3" fmla="*/ 272097 w 280949"/>
                <a:gd name="connsiteY3" fmla="*/ 1143000 h 2238375"/>
                <a:gd name="connsiteX4" fmla="*/ 148272 w 280949"/>
                <a:gd name="connsiteY4" fmla="*/ 1381125 h 2238375"/>
                <a:gd name="connsiteX5" fmla="*/ 81597 w 280949"/>
                <a:gd name="connsiteY5" fmla="*/ 1628775 h 2238375"/>
                <a:gd name="connsiteX6" fmla="*/ 43497 w 280949"/>
                <a:gd name="connsiteY6" fmla="*/ 2238375 h 2238375"/>
                <a:gd name="connsiteX0" fmla="*/ 5435 w 270379"/>
                <a:gd name="connsiteY0" fmla="*/ 0 h 2238375"/>
                <a:gd name="connsiteX1" fmla="*/ 43535 w 270379"/>
                <a:gd name="connsiteY1" fmla="*/ 523875 h 2238375"/>
                <a:gd name="connsiteX2" fmla="*/ 234035 w 270379"/>
                <a:gd name="connsiteY2" fmla="*/ 952500 h 2238375"/>
                <a:gd name="connsiteX3" fmla="*/ 262610 w 270379"/>
                <a:gd name="connsiteY3" fmla="*/ 1143000 h 2238375"/>
                <a:gd name="connsiteX4" fmla="*/ 138785 w 270379"/>
                <a:gd name="connsiteY4" fmla="*/ 1381125 h 2238375"/>
                <a:gd name="connsiteX5" fmla="*/ 72110 w 270379"/>
                <a:gd name="connsiteY5" fmla="*/ 1628775 h 2238375"/>
                <a:gd name="connsiteX6" fmla="*/ 34010 w 270379"/>
                <a:gd name="connsiteY6" fmla="*/ 2238375 h 2238375"/>
                <a:gd name="connsiteX0" fmla="*/ 5435 w 270379"/>
                <a:gd name="connsiteY0" fmla="*/ 0 h 2238375"/>
                <a:gd name="connsiteX1" fmla="*/ 43535 w 270379"/>
                <a:gd name="connsiteY1" fmla="*/ 523875 h 2238375"/>
                <a:gd name="connsiteX2" fmla="*/ 234035 w 270379"/>
                <a:gd name="connsiteY2" fmla="*/ 952500 h 2238375"/>
                <a:gd name="connsiteX3" fmla="*/ 262610 w 270379"/>
                <a:gd name="connsiteY3" fmla="*/ 1143000 h 2238375"/>
                <a:gd name="connsiteX4" fmla="*/ 138785 w 270379"/>
                <a:gd name="connsiteY4" fmla="*/ 1381125 h 2238375"/>
                <a:gd name="connsiteX5" fmla="*/ 44950 w 270379"/>
                <a:gd name="connsiteY5" fmla="*/ 1927319 h 2238375"/>
                <a:gd name="connsiteX6" fmla="*/ 34010 w 270379"/>
                <a:gd name="connsiteY6" fmla="*/ 2238375 h 2238375"/>
                <a:gd name="connsiteX0" fmla="*/ 5435 w 272390"/>
                <a:gd name="connsiteY0" fmla="*/ 0 h 2238375"/>
                <a:gd name="connsiteX1" fmla="*/ 43535 w 272390"/>
                <a:gd name="connsiteY1" fmla="*/ 523875 h 2238375"/>
                <a:gd name="connsiteX2" fmla="*/ 234035 w 272390"/>
                <a:gd name="connsiteY2" fmla="*/ 952500 h 2238375"/>
                <a:gd name="connsiteX3" fmla="*/ 262610 w 272390"/>
                <a:gd name="connsiteY3" fmla="*/ 1143000 h 2238375"/>
                <a:gd name="connsiteX4" fmla="*/ 111624 w 272390"/>
                <a:gd name="connsiteY4" fmla="*/ 1489685 h 2238375"/>
                <a:gd name="connsiteX5" fmla="*/ 44950 w 272390"/>
                <a:gd name="connsiteY5" fmla="*/ 1927319 h 2238375"/>
                <a:gd name="connsiteX6" fmla="*/ 34010 w 272390"/>
                <a:gd name="connsiteY6" fmla="*/ 2238375 h 2238375"/>
                <a:gd name="connsiteX0" fmla="*/ 5435 w 279792"/>
                <a:gd name="connsiteY0" fmla="*/ 0 h 2238375"/>
                <a:gd name="connsiteX1" fmla="*/ 43535 w 279792"/>
                <a:gd name="connsiteY1" fmla="*/ 523875 h 2238375"/>
                <a:gd name="connsiteX2" fmla="*/ 234035 w 279792"/>
                <a:gd name="connsiteY2" fmla="*/ 952500 h 2238375"/>
                <a:gd name="connsiteX3" fmla="*/ 271663 w 279792"/>
                <a:gd name="connsiteY3" fmla="*/ 1251558 h 2238375"/>
                <a:gd name="connsiteX4" fmla="*/ 111624 w 279792"/>
                <a:gd name="connsiteY4" fmla="*/ 1489685 h 2238375"/>
                <a:gd name="connsiteX5" fmla="*/ 44950 w 279792"/>
                <a:gd name="connsiteY5" fmla="*/ 1927319 h 2238375"/>
                <a:gd name="connsiteX6" fmla="*/ 34010 w 279792"/>
                <a:gd name="connsiteY6" fmla="*/ 2238375 h 2238375"/>
                <a:gd name="connsiteX0" fmla="*/ 5435 w 279792"/>
                <a:gd name="connsiteY0" fmla="*/ 0 h 2238375"/>
                <a:gd name="connsiteX1" fmla="*/ 43535 w 279792"/>
                <a:gd name="connsiteY1" fmla="*/ 523875 h 2238375"/>
                <a:gd name="connsiteX2" fmla="*/ 234035 w 279792"/>
                <a:gd name="connsiteY2" fmla="*/ 952500 h 2238375"/>
                <a:gd name="connsiteX3" fmla="*/ 271663 w 279792"/>
                <a:gd name="connsiteY3" fmla="*/ 1251558 h 2238375"/>
                <a:gd name="connsiteX4" fmla="*/ 111624 w 279792"/>
                <a:gd name="connsiteY4" fmla="*/ 1652526 h 2238375"/>
                <a:gd name="connsiteX5" fmla="*/ 44950 w 279792"/>
                <a:gd name="connsiteY5" fmla="*/ 1927319 h 2238375"/>
                <a:gd name="connsiteX6" fmla="*/ 34010 w 279792"/>
                <a:gd name="connsiteY6" fmla="*/ 2238375 h 2238375"/>
                <a:gd name="connsiteX0" fmla="*/ 2169 w 275422"/>
                <a:gd name="connsiteY0" fmla="*/ 0 h 2238375"/>
                <a:gd name="connsiteX1" fmla="*/ 85537 w 275422"/>
                <a:gd name="connsiteY1" fmla="*/ 523876 h 2238375"/>
                <a:gd name="connsiteX2" fmla="*/ 230769 w 275422"/>
                <a:gd name="connsiteY2" fmla="*/ 952500 h 2238375"/>
                <a:gd name="connsiteX3" fmla="*/ 268397 w 275422"/>
                <a:gd name="connsiteY3" fmla="*/ 1251558 h 2238375"/>
                <a:gd name="connsiteX4" fmla="*/ 108358 w 275422"/>
                <a:gd name="connsiteY4" fmla="*/ 1652526 h 2238375"/>
                <a:gd name="connsiteX5" fmla="*/ 41684 w 275422"/>
                <a:gd name="connsiteY5" fmla="*/ 1927319 h 2238375"/>
                <a:gd name="connsiteX6" fmla="*/ 30744 w 275422"/>
                <a:gd name="connsiteY6" fmla="*/ 2238375 h 2238375"/>
                <a:gd name="connsiteX0" fmla="*/ 7639 w 244678"/>
                <a:gd name="connsiteY0" fmla="*/ 0 h 2509774"/>
                <a:gd name="connsiteX1" fmla="*/ 54793 w 244678"/>
                <a:gd name="connsiteY1" fmla="*/ 795275 h 2509774"/>
                <a:gd name="connsiteX2" fmla="*/ 200025 w 244678"/>
                <a:gd name="connsiteY2" fmla="*/ 1223899 h 2509774"/>
                <a:gd name="connsiteX3" fmla="*/ 237653 w 244678"/>
                <a:gd name="connsiteY3" fmla="*/ 1522957 h 2509774"/>
                <a:gd name="connsiteX4" fmla="*/ 77614 w 244678"/>
                <a:gd name="connsiteY4" fmla="*/ 1923925 h 2509774"/>
                <a:gd name="connsiteX5" fmla="*/ 10940 w 244678"/>
                <a:gd name="connsiteY5" fmla="*/ 2198718 h 2509774"/>
                <a:gd name="connsiteX6" fmla="*/ 0 w 244678"/>
                <a:gd name="connsiteY6" fmla="*/ 2509774 h 2509774"/>
                <a:gd name="connsiteX0" fmla="*/ 2743 w 257889"/>
                <a:gd name="connsiteY0" fmla="*/ 0 h 2536916"/>
                <a:gd name="connsiteX1" fmla="*/ 68004 w 257889"/>
                <a:gd name="connsiteY1" fmla="*/ 822417 h 2536916"/>
                <a:gd name="connsiteX2" fmla="*/ 213236 w 257889"/>
                <a:gd name="connsiteY2" fmla="*/ 1251041 h 2536916"/>
                <a:gd name="connsiteX3" fmla="*/ 250864 w 257889"/>
                <a:gd name="connsiteY3" fmla="*/ 1550099 h 2536916"/>
                <a:gd name="connsiteX4" fmla="*/ 90825 w 257889"/>
                <a:gd name="connsiteY4" fmla="*/ 1951067 h 2536916"/>
                <a:gd name="connsiteX5" fmla="*/ 24151 w 257889"/>
                <a:gd name="connsiteY5" fmla="*/ 2225860 h 2536916"/>
                <a:gd name="connsiteX6" fmla="*/ 13211 w 257889"/>
                <a:gd name="connsiteY6" fmla="*/ 2536916 h 2536916"/>
                <a:gd name="connsiteX0" fmla="*/ 2743 w 230762"/>
                <a:gd name="connsiteY0" fmla="*/ 0 h 2536916"/>
                <a:gd name="connsiteX1" fmla="*/ 68004 w 230762"/>
                <a:gd name="connsiteY1" fmla="*/ 822417 h 2536916"/>
                <a:gd name="connsiteX2" fmla="*/ 213236 w 230762"/>
                <a:gd name="connsiteY2" fmla="*/ 1251041 h 2536916"/>
                <a:gd name="connsiteX3" fmla="*/ 214650 w 230762"/>
                <a:gd name="connsiteY3" fmla="*/ 1642612 h 2536916"/>
                <a:gd name="connsiteX4" fmla="*/ 90825 w 230762"/>
                <a:gd name="connsiteY4" fmla="*/ 1951067 h 2536916"/>
                <a:gd name="connsiteX5" fmla="*/ 24151 w 230762"/>
                <a:gd name="connsiteY5" fmla="*/ 2225860 h 2536916"/>
                <a:gd name="connsiteX6" fmla="*/ 13211 w 230762"/>
                <a:gd name="connsiteY6" fmla="*/ 2536916 h 2536916"/>
                <a:gd name="connsiteX0" fmla="*/ 6661 w 237036"/>
                <a:gd name="connsiteY0" fmla="*/ 0 h 2536916"/>
                <a:gd name="connsiteX1" fmla="*/ 35708 w 237036"/>
                <a:gd name="connsiteY1" fmla="*/ 799286 h 2536916"/>
                <a:gd name="connsiteX2" fmla="*/ 217154 w 237036"/>
                <a:gd name="connsiteY2" fmla="*/ 1251041 h 2536916"/>
                <a:gd name="connsiteX3" fmla="*/ 218568 w 237036"/>
                <a:gd name="connsiteY3" fmla="*/ 1642612 h 2536916"/>
                <a:gd name="connsiteX4" fmla="*/ 94743 w 237036"/>
                <a:gd name="connsiteY4" fmla="*/ 1951067 h 2536916"/>
                <a:gd name="connsiteX5" fmla="*/ 28069 w 237036"/>
                <a:gd name="connsiteY5" fmla="*/ 2225860 h 2536916"/>
                <a:gd name="connsiteX6" fmla="*/ 17129 w 237036"/>
                <a:gd name="connsiteY6" fmla="*/ 2536916 h 2536916"/>
                <a:gd name="connsiteX0" fmla="*/ 2744 w 230763"/>
                <a:gd name="connsiteY0" fmla="*/ 0 h 2536916"/>
                <a:gd name="connsiteX1" fmla="*/ 68005 w 230763"/>
                <a:gd name="connsiteY1" fmla="*/ 799286 h 2536916"/>
                <a:gd name="connsiteX2" fmla="*/ 213237 w 230763"/>
                <a:gd name="connsiteY2" fmla="*/ 1251041 h 2536916"/>
                <a:gd name="connsiteX3" fmla="*/ 214651 w 230763"/>
                <a:gd name="connsiteY3" fmla="*/ 1642612 h 2536916"/>
                <a:gd name="connsiteX4" fmla="*/ 90826 w 230763"/>
                <a:gd name="connsiteY4" fmla="*/ 1951067 h 2536916"/>
                <a:gd name="connsiteX5" fmla="*/ 24152 w 230763"/>
                <a:gd name="connsiteY5" fmla="*/ 2225860 h 2536916"/>
                <a:gd name="connsiteX6" fmla="*/ 13212 w 230763"/>
                <a:gd name="connsiteY6" fmla="*/ 2536916 h 2536916"/>
                <a:gd name="connsiteX0" fmla="*/ 2744 w 285865"/>
                <a:gd name="connsiteY0" fmla="*/ 0 h 2536916"/>
                <a:gd name="connsiteX1" fmla="*/ 68005 w 285865"/>
                <a:gd name="connsiteY1" fmla="*/ 799286 h 2536916"/>
                <a:gd name="connsiteX2" fmla="*/ 213237 w 285865"/>
                <a:gd name="connsiteY2" fmla="*/ 1251041 h 2536916"/>
                <a:gd name="connsiteX3" fmla="*/ 281326 w 285865"/>
                <a:gd name="connsiteY3" fmla="*/ 1496614 h 2536916"/>
                <a:gd name="connsiteX4" fmla="*/ 90826 w 285865"/>
                <a:gd name="connsiteY4" fmla="*/ 1951067 h 2536916"/>
                <a:gd name="connsiteX5" fmla="*/ 24152 w 285865"/>
                <a:gd name="connsiteY5" fmla="*/ 2225860 h 2536916"/>
                <a:gd name="connsiteX6" fmla="*/ 13212 w 285865"/>
                <a:gd name="connsiteY6" fmla="*/ 2536916 h 2536916"/>
                <a:gd name="connsiteX0" fmla="*/ 2315 w 281458"/>
                <a:gd name="connsiteY0" fmla="*/ 0 h 2536916"/>
                <a:gd name="connsiteX1" fmla="*/ 67576 w 281458"/>
                <a:gd name="connsiteY1" fmla="*/ 799286 h 2536916"/>
                <a:gd name="connsiteX2" fmla="*/ 146133 w 281458"/>
                <a:gd name="connsiteY2" fmla="*/ 1153708 h 2536916"/>
                <a:gd name="connsiteX3" fmla="*/ 280897 w 281458"/>
                <a:gd name="connsiteY3" fmla="*/ 1496614 h 2536916"/>
                <a:gd name="connsiteX4" fmla="*/ 90397 w 281458"/>
                <a:gd name="connsiteY4" fmla="*/ 1951067 h 2536916"/>
                <a:gd name="connsiteX5" fmla="*/ 23723 w 281458"/>
                <a:gd name="connsiteY5" fmla="*/ 2225860 h 2536916"/>
                <a:gd name="connsiteX6" fmla="*/ 12783 w 281458"/>
                <a:gd name="connsiteY6" fmla="*/ 2536916 h 2536916"/>
                <a:gd name="connsiteX0" fmla="*/ 3559 w 282722"/>
                <a:gd name="connsiteY0" fmla="*/ 0 h 2536916"/>
                <a:gd name="connsiteX1" fmla="*/ 45008 w 282722"/>
                <a:gd name="connsiteY1" fmla="*/ 787118 h 2536916"/>
                <a:gd name="connsiteX2" fmla="*/ 147377 w 282722"/>
                <a:gd name="connsiteY2" fmla="*/ 1153708 h 2536916"/>
                <a:gd name="connsiteX3" fmla="*/ 282141 w 282722"/>
                <a:gd name="connsiteY3" fmla="*/ 1496614 h 2536916"/>
                <a:gd name="connsiteX4" fmla="*/ 91641 w 282722"/>
                <a:gd name="connsiteY4" fmla="*/ 1951067 h 2536916"/>
                <a:gd name="connsiteX5" fmla="*/ 24967 w 282722"/>
                <a:gd name="connsiteY5" fmla="*/ 2225860 h 2536916"/>
                <a:gd name="connsiteX6" fmla="*/ 14027 w 282722"/>
                <a:gd name="connsiteY6" fmla="*/ 2536916 h 2536916"/>
                <a:gd name="connsiteX0" fmla="*/ 3559 w 282918"/>
                <a:gd name="connsiteY0" fmla="*/ 0 h 2536916"/>
                <a:gd name="connsiteX1" fmla="*/ 45008 w 282918"/>
                <a:gd name="connsiteY1" fmla="*/ 787118 h 2536916"/>
                <a:gd name="connsiteX2" fmla="*/ 147377 w 282918"/>
                <a:gd name="connsiteY2" fmla="*/ 1153708 h 2536916"/>
                <a:gd name="connsiteX3" fmla="*/ 282141 w 282918"/>
                <a:gd name="connsiteY3" fmla="*/ 1496614 h 2536916"/>
                <a:gd name="connsiteX4" fmla="*/ 82116 w 282918"/>
                <a:gd name="connsiteY4" fmla="*/ 1890234 h 2536916"/>
                <a:gd name="connsiteX5" fmla="*/ 24967 w 282918"/>
                <a:gd name="connsiteY5" fmla="*/ 2225860 h 2536916"/>
                <a:gd name="connsiteX6" fmla="*/ 14027 w 282918"/>
                <a:gd name="connsiteY6" fmla="*/ 2536916 h 2536916"/>
                <a:gd name="connsiteX0" fmla="*/ 0 w 279359"/>
                <a:gd name="connsiteY0" fmla="*/ 0 h 2536916"/>
                <a:gd name="connsiteX1" fmla="*/ 41449 w 279359"/>
                <a:gd name="connsiteY1" fmla="*/ 787118 h 2536916"/>
                <a:gd name="connsiteX2" fmla="*/ 143818 w 279359"/>
                <a:gd name="connsiteY2" fmla="*/ 1153708 h 2536916"/>
                <a:gd name="connsiteX3" fmla="*/ 278582 w 279359"/>
                <a:gd name="connsiteY3" fmla="*/ 1496614 h 2536916"/>
                <a:gd name="connsiteX4" fmla="*/ 78557 w 279359"/>
                <a:gd name="connsiteY4" fmla="*/ 1890234 h 2536916"/>
                <a:gd name="connsiteX5" fmla="*/ 21408 w 279359"/>
                <a:gd name="connsiteY5" fmla="*/ 2225860 h 2536916"/>
                <a:gd name="connsiteX6" fmla="*/ 10468 w 279359"/>
                <a:gd name="connsiteY6" fmla="*/ 2536916 h 2536916"/>
                <a:gd name="connsiteX0" fmla="*/ 648 w 280007"/>
                <a:gd name="connsiteY0" fmla="*/ 0 h 2536916"/>
                <a:gd name="connsiteX1" fmla="*/ 42097 w 280007"/>
                <a:gd name="connsiteY1" fmla="*/ 787118 h 2536916"/>
                <a:gd name="connsiteX2" fmla="*/ 144466 w 280007"/>
                <a:gd name="connsiteY2" fmla="*/ 1153708 h 2536916"/>
                <a:gd name="connsiteX3" fmla="*/ 279230 w 280007"/>
                <a:gd name="connsiteY3" fmla="*/ 1496614 h 2536916"/>
                <a:gd name="connsiteX4" fmla="*/ 79205 w 280007"/>
                <a:gd name="connsiteY4" fmla="*/ 1890234 h 2536916"/>
                <a:gd name="connsiteX5" fmla="*/ 22056 w 280007"/>
                <a:gd name="connsiteY5" fmla="*/ 2225860 h 2536916"/>
                <a:gd name="connsiteX6" fmla="*/ 11116 w 280007"/>
                <a:gd name="connsiteY6" fmla="*/ 2536916 h 2536916"/>
                <a:gd name="connsiteX0" fmla="*/ 648 w 279494"/>
                <a:gd name="connsiteY0" fmla="*/ 0 h 2536916"/>
                <a:gd name="connsiteX1" fmla="*/ 42097 w 279494"/>
                <a:gd name="connsiteY1" fmla="*/ 787118 h 2536916"/>
                <a:gd name="connsiteX2" fmla="*/ 144466 w 279494"/>
                <a:gd name="connsiteY2" fmla="*/ 1153708 h 2536916"/>
                <a:gd name="connsiteX3" fmla="*/ 279230 w 279494"/>
                <a:gd name="connsiteY3" fmla="*/ 1496614 h 2536916"/>
                <a:gd name="connsiteX4" fmla="*/ 107780 w 279494"/>
                <a:gd name="connsiteY4" fmla="*/ 1853734 h 2536916"/>
                <a:gd name="connsiteX5" fmla="*/ 22056 w 279494"/>
                <a:gd name="connsiteY5" fmla="*/ 2225860 h 2536916"/>
                <a:gd name="connsiteX6" fmla="*/ 11116 w 279494"/>
                <a:gd name="connsiteY6" fmla="*/ 2536916 h 2536916"/>
                <a:gd name="connsiteX0" fmla="*/ 3820 w 282666"/>
                <a:gd name="connsiteY0" fmla="*/ 0 h 2536916"/>
                <a:gd name="connsiteX1" fmla="*/ 45269 w 282666"/>
                <a:gd name="connsiteY1" fmla="*/ 787118 h 2536916"/>
                <a:gd name="connsiteX2" fmla="*/ 147638 w 282666"/>
                <a:gd name="connsiteY2" fmla="*/ 1153708 h 2536916"/>
                <a:gd name="connsiteX3" fmla="*/ 282402 w 282666"/>
                <a:gd name="connsiteY3" fmla="*/ 1496614 h 2536916"/>
                <a:gd name="connsiteX4" fmla="*/ 110952 w 282666"/>
                <a:gd name="connsiteY4" fmla="*/ 1853734 h 2536916"/>
                <a:gd name="connsiteX5" fmla="*/ 25228 w 282666"/>
                <a:gd name="connsiteY5" fmla="*/ 2225860 h 2536916"/>
                <a:gd name="connsiteX6" fmla="*/ 0 w 282666"/>
                <a:gd name="connsiteY6" fmla="*/ 2536916 h 2536916"/>
                <a:gd name="connsiteX0" fmla="*/ 3820 w 282666"/>
                <a:gd name="connsiteY0" fmla="*/ 0 h 2536916"/>
                <a:gd name="connsiteX1" fmla="*/ 45269 w 282666"/>
                <a:gd name="connsiteY1" fmla="*/ 787118 h 2536916"/>
                <a:gd name="connsiteX2" fmla="*/ 147638 w 282666"/>
                <a:gd name="connsiteY2" fmla="*/ 1153708 h 2536916"/>
                <a:gd name="connsiteX3" fmla="*/ 282402 w 282666"/>
                <a:gd name="connsiteY3" fmla="*/ 1496614 h 2536916"/>
                <a:gd name="connsiteX4" fmla="*/ 110952 w 282666"/>
                <a:gd name="connsiteY4" fmla="*/ 1853734 h 2536916"/>
                <a:gd name="connsiteX5" fmla="*/ 15703 w 282666"/>
                <a:gd name="connsiteY5" fmla="*/ 2225859 h 2536916"/>
                <a:gd name="connsiteX6" fmla="*/ 0 w 282666"/>
                <a:gd name="connsiteY6" fmla="*/ 2536916 h 2536916"/>
                <a:gd name="connsiteX0" fmla="*/ 3820 w 282666"/>
                <a:gd name="connsiteY0" fmla="*/ 0 h 2536916"/>
                <a:gd name="connsiteX1" fmla="*/ 45269 w 282666"/>
                <a:gd name="connsiteY1" fmla="*/ 787118 h 2536916"/>
                <a:gd name="connsiteX2" fmla="*/ 147638 w 282666"/>
                <a:gd name="connsiteY2" fmla="*/ 1153708 h 2536916"/>
                <a:gd name="connsiteX3" fmla="*/ 282402 w 282666"/>
                <a:gd name="connsiteY3" fmla="*/ 1496614 h 2536916"/>
                <a:gd name="connsiteX4" fmla="*/ 110952 w 282666"/>
                <a:gd name="connsiteY4" fmla="*/ 1853734 h 2536916"/>
                <a:gd name="connsiteX5" fmla="*/ 15703 w 282666"/>
                <a:gd name="connsiteY5" fmla="*/ 2128527 h 2536916"/>
                <a:gd name="connsiteX6" fmla="*/ 0 w 282666"/>
                <a:gd name="connsiteY6" fmla="*/ 2536916 h 2536916"/>
                <a:gd name="connsiteX0" fmla="*/ 3820 w 282666"/>
                <a:gd name="connsiteY0" fmla="*/ 0 h 2536916"/>
                <a:gd name="connsiteX1" fmla="*/ 45269 w 282666"/>
                <a:gd name="connsiteY1" fmla="*/ 787118 h 2536916"/>
                <a:gd name="connsiteX2" fmla="*/ 147638 w 282666"/>
                <a:gd name="connsiteY2" fmla="*/ 1153708 h 2536916"/>
                <a:gd name="connsiteX3" fmla="*/ 282402 w 282666"/>
                <a:gd name="connsiteY3" fmla="*/ 1496614 h 2536916"/>
                <a:gd name="connsiteX4" fmla="*/ 110952 w 282666"/>
                <a:gd name="connsiteY4" fmla="*/ 1853734 h 2536916"/>
                <a:gd name="connsiteX5" fmla="*/ 29991 w 282666"/>
                <a:gd name="connsiteY5" fmla="*/ 2140692 h 2536916"/>
                <a:gd name="connsiteX6" fmla="*/ 0 w 282666"/>
                <a:gd name="connsiteY6" fmla="*/ 2536916 h 2536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2666" h="2536916">
                  <a:moveTo>
                    <a:pt x="3820" y="0"/>
                  </a:moveTo>
                  <a:cubicBezTo>
                    <a:pt x="-942" y="369824"/>
                    <a:pt x="21299" y="594833"/>
                    <a:pt x="45269" y="787118"/>
                  </a:cubicBezTo>
                  <a:cubicBezTo>
                    <a:pt x="69239" y="979403"/>
                    <a:pt x="108116" y="1035459"/>
                    <a:pt x="147638" y="1153708"/>
                  </a:cubicBezTo>
                  <a:cubicBezTo>
                    <a:pt x="187160" y="1271957"/>
                    <a:pt x="288516" y="1379943"/>
                    <a:pt x="282402" y="1496614"/>
                  </a:cubicBezTo>
                  <a:cubicBezTo>
                    <a:pt x="276288" y="1613285"/>
                    <a:pt x="153020" y="1746388"/>
                    <a:pt x="110952" y="1853734"/>
                  </a:cubicBezTo>
                  <a:cubicBezTo>
                    <a:pt x="68884" y="1961080"/>
                    <a:pt x="47453" y="1997817"/>
                    <a:pt x="29991" y="2140692"/>
                  </a:cubicBezTo>
                  <a:cubicBezTo>
                    <a:pt x="12529" y="2283567"/>
                    <a:pt x="10319" y="2303553"/>
                    <a:pt x="0" y="2536916"/>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48" name="Freeform 147"/>
          <p:cNvSpPr/>
          <p:nvPr/>
        </p:nvSpPr>
        <p:spPr>
          <a:xfrm>
            <a:off x="2384334" y="2190750"/>
            <a:ext cx="282666" cy="1694324"/>
          </a:xfrm>
          <a:custGeom>
            <a:avLst/>
            <a:gdLst>
              <a:gd name="connsiteX0" fmla="*/ 14922 w 280949"/>
              <a:gd name="connsiteY0" fmla="*/ 0 h 2238375"/>
              <a:gd name="connsiteX1" fmla="*/ 24447 w 280949"/>
              <a:gd name="connsiteY1" fmla="*/ 533400 h 2238375"/>
              <a:gd name="connsiteX2" fmla="*/ 243522 w 280949"/>
              <a:gd name="connsiteY2" fmla="*/ 952500 h 2238375"/>
              <a:gd name="connsiteX3" fmla="*/ 272097 w 280949"/>
              <a:gd name="connsiteY3" fmla="*/ 1143000 h 2238375"/>
              <a:gd name="connsiteX4" fmla="*/ 148272 w 280949"/>
              <a:gd name="connsiteY4" fmla="*/ 1381125 h 2238375"/>
              <a:gd name="connsiteX5" fmla="*/ 81597 w 280949"/>
              <a:gd name="connsiteY5" fmla="*/ 1628775 h 2238375"/>
              <a:gd name="connsiteX6" fmla="*/ 43497 w 280949"/>
              <a:gd name="connsiteY6" fmla="*/ 2238375 h 2238375"/>
              <a:gd name="connsiteX0" fmla="*/ 5435 w 270379"/>
              <a:gd name="connsiteY0" fmla="*/ 0 h 2238375"/>
              <a:gd name="connsiteX1" fmla="*/ 43535 w 270379"/>
              <a:gd name="connsiteY1" fmla="*/ 523875 h 2238375"/>
              <a:gd name="connsiteX2" fmla="*/ 234035 w 270379"/>
              <a:gd name="connsiteY2" fmla="*/ 952500 h 2238375"/>
              <a:gd name="connsiteX3" fmla="*/ 262610 w 270379"/>
              <a:gd name="connsiteY3" fmla="*/ 1143000 h 2238375"/>
              <a:gd name="connsiteX4" fmla="*/ 138785 w 270379"/>
              <a:gd name="connsiteY4" fmla="*/ 1381125 h 2238375"/>
              <a:gd name="connsiteX5" fmla="*/ 72110 w 270379"/>
              <a:gd name="connsiteY5" fmla="*/ 1628775 h 2238375"/>
              <a:gd name="connsiteX6" fmla="*/ 34010 w 270379"/>
              <a:gd name="connsiteY6" fmla="*/ 2238375 h 2238375"/>
              <a:gd name="connsiteX0" fmla="*/ 5435 w 270379"/>
              <a:gd name="connsiteY0" fmla="*/ 0 h 2238375"/>
              <a:gd name="connsiteX1" fmla="*/ 43535 w 270379"/>
              <a:gd name="connsiteY1" fmla="*/ 523875 h 2238375"/>
              <a:gd name="connsiteX2" fmla="*/ 234035 w 270379"/>
              <a:gd name="connsiteY2" fmla="*/ 952500 h 2238375"/>
              <a:gd name="connsiteX3" fmla="*/ 262610 w 270379"/>
              <a:gd name="connsiteY3" fmla="*/ 1143000 h 2238375"/>
              <a:gd name="connsiteX4" fmla="*/ 138785 w 270379"/>
              <a:gd name="connsiteY4" fmla="*/ 1381125 h 2238375"/>
              <a:gd name="connsiteX5" fmla="*/ 44950 w 270379"/>
              <a:gd name="connsiteY5" fmla="*/ 1927319 h 2238375"/>
              <a:gd name="connsiteX6" fmla="*/ 34010 w 270379"/>
              <a:gd name="connsiteY6" fmla="*/ 2238375 h 2238375"/>
              <a:gd name="connsiteX0" fmla="*/ 5435 w 272390"/>
              <a:gd name="connsiteY0" fmla="*/ 0 h 2238375"/>
              <a:gd name="connsiteX1" fmla="*/ 43535 w 272390"/>
              <a:gd name="connsiteY1" fmla="*/ 523875 h 2238375"/>
              <a:gd name="connsiteX2" fmla="*/ 234035 w 272390"/>
              <a:gd name="connsiteY2" fmla="*/ 952500 h 2238375"/>
              <a:gd name="connsiteX3" fmla="*/ 262610 w 272390"/>
              <a:gd name="connsiteY3" fmla="*/ 1143000 h 2238375"/>
              <a:gd name="connsiteX4" fmla="*/ 111624 w 272390"/>
              <a:gd name="connsiteY4" fmla="*/ 1489685 h 2238375"/>
              <a:gd name="connsiteX5" fmla="*/ 44950 w 272390"/>
              <a:gd name="connsiteY5" fmla="*/ 1927319 h 2238375"/>
              <a:gd name="connsiteX6" fmla="*/ 34010 w 272390"/>
              <a:gd name="connsiteY6" fmla="*/ 2238375 h 2238375"/>
              <a:gd name="connsiteX0" fmla="*/ 5435 w 279792"/>
              <a:gd name="connsiteY0" fmla="*/ 0 h 2238375"/>
              <a:gd name="connsiteX1" fmla="*/ 43535 w 279792"/>
              <a:gd name="connsiteY1" fmla="*/ 523875 h 2238375"/>
              <a:gd name="connsiteX2" fmla="*/ 234035 w 279792"/>
              <a:gd name="connsiteY2" fmla="*/ 952500 h 2238375"/>
              <a:gd name="connsiteX3" fmla="*/ 271663 w 279792"/>
              <a:gd name="connsiteY3" fmla="*/ 1251558 h 2238375"/>
              <a:gd name="connsiteX4" fmla="*/ 111624 w 279792"/>
              <a:gd name="connsiteY4" fmla="*/ 1489685 h 2238375"/>
              <a:gd name="connsiteX5" fmla="*/ 44950 w 279792"/>
              <a:gd name="connsiteY5" fmla="*/ 1927319 h 2238375"/>
              <a:gd name="connsiteX6" fmla="*/ 34010 w 279792"/>
              <a:gd name="connsiteY6" fmla="*/ 2238375 h 2238375"/>
              <a:gd name="connsiteX0" fmla="*/ 5435 w 279792"/>
              <a:gd name="connsiteY0" fmla="*/ 0 h 2238375"/>
              <a:gd name="connsiteX1" fmla="*/ 43535 w 279792"/>
              <a:gd name="connsiteY1" fmla="*/ 523875 h 2238375"/>
              <a:gd name="connsiteX2" fmla="*/ 234035 w 279792"/>
              <a:gd name="connsiteY2" fmla="*/ 952500 h 2238375"/>
              <a:gd name="connsiteX3" fmla="*/ 271663 w 279792"/>
              <a:gd name="connsiteY3" fmla="*/ 1251558 h 2238375"/>
              <a:gd name="connsiteX4" fmla="*/ 111624 w 279792"/>
              <a:gd name="connsiteY4" fmla="*/ 1652526 h 2238375"/>
              <a:gd name="connsiteX5" fmla="*/ 44950 w 279792"/>
              <a:gd name="connsiteY5" fmla="*/ 1927319 h 2238375"/>
              <a:gd name="connsiteX6" fmla="*/ 34010 w 279792"/>
              <a:gd name="connsiteY6" fmla="*/ 2238375 h 2238375"/>
              <a:gd name="connsiteX0" fmla="*/ 2169 w 275422"/>
              <a:gd name="connsiteY0" fmla="*/ 0 h 2238375"/>
              <a:gd name="connsiteX1" fmla="*/ 85537 w 275422"/>
              <a:gd name="connsiteY1" fmla="*/ 523876 h 2238375"/>
              <a:gd name="connsiteX2" fmla="*/ 230769 w 275422"/>
              <a:gd name="connsiteY2" fmla="*/ 952500 h 2238375"/>
              <a:gd name="connsiteX3" fmla="*/ 268397 w 275422"/>
              <a:gd name="connsiteY3" fmla="*/ 1251558 h 2238375"/>
              <a:gd name="connsiteX4" fmla="*/ 108358 w 275422"/>
              <a:gd name="connsiteY4" fmla="*/ 1652526 h 2238375"/>
              <a:gd name="connsiteX5" fmla="*/ 41684 w 275422"/>
              <a:gd name="connsiteY5" fmla="*/ 1927319 h 2238375"/>
              <a:gd name="connsiteX6" fmla="*/ 30744 w 275422"/>
              <a:gd name="connsiteY6" fmla="*/ 2238375 h 2238375"/>
              <a:gd name="connsiteX0" fmla="*/ 7639 w 244678"/>
              <a:gd name="connsiteY0" fmla="*/ 0 h 2509774"/>
              <a:gd name="connsiteX1" fmla="*/ 54793 w 244678"/>
              <a:gd name="connsiteY1" fmla="*/ 795275 h 2509774"/>
              <a:gd name="connsiteX2" fmla="*/ 200025 w 244678"/>
              <a:gd name="connsiteY2" fmla="*/ 1223899 h 2509774"/>
              <a:gd name="connsiteX3" fmla="*/ 237653 w 244678"/>
              <a:gd name="connsiteY3" fmla="*/ 1522957 h 2509774"/>
              <a:gd name="connsiteX4" fmla="*/ 77614 w 244678"/>
              <a:gd name="connsiteY4" fmla="*/ 1923925 h 2509774"/>
              <a:gd name="connsiteX5" fmla="*/ 10940 w 244678"/>
              <a:gd name="connsiteY5" fmla="*/ 2198718 h 2509774"/>
              <a:gd name="connsiteX6" fmla="*/ 0 w 244678"/>
              <a:gd name="connsiteY6" fmla="*/ 2509774 h 2509774"/>
              <a:gd name="connsiteX0" fmla="*/ 2743 w 257889"/>
              <a:gd name="connsiteY0" fmla="*/ 0 h 2536916"/>
              <a:gd name="connsiteX1" fmla="*/ 68004 w 257889"/>
              <a:gd name="connsiteY1" fmla="*/ 822417 h 2536916"/>
              <a:gd name="connsiteX2" fmla="*/ 213236 w 257889"/>
              <a:gd name="connsiteY2" fmla="*/ 1251041 h 2536916"/>
              <a:gd name="connsiteX3" fmla="*/ 250864 w 257889"/>
              <a:gd name="connsiteY3" fmla="*/ 1550099 h 2536916"/>
              <a:gd name="connsiteX4" fmla="*/ 90825 w 257889"/>
              <a:gd name="connsiteY4" fmla="*/ 1951067 h 2536916"/>
              <a:gd name="connsiteX5" fmla="*/ 24151 w 257889"/>
              <a:gd name="connsiteY5" fmla="*/ 2225860 h 2536916"/>
              <a:gd name="connsiteX6" fmla="*/ 13211 w 257889"/>
              <a:gd name="connsiteY6" fmla="*/ 2536916 h 2536916"/>
              <a:gd name="connsiteX0" fmla="*/ 2743 w 230762"/>
              <a:gd name="connsiteY0" fmla="*/ 0 h 2536916"/>
              <a:gd name="connsiteX1" fmla="*/ 68004 w 230762"/>
              <a:gd name="connsiteY1" fmla="*/ 822417 h 2536916"/>
              <a:gd name="connsiteX2" fmla="*/ 213236 w 230762"/>
              <a:gd name="connsiteY2" fmla="*/ 1251041 h 2536916"/>
              <a:gd name="connsiteX3" fmla="*/ 214650 w 230762"/>
              <a:gd name="connsiteY3" fmla="*/ 1642612 h 2536916"/>
              <a:gd name="connsiteX4" fmla="*/ 90825 w 230762"/>
              <a:gd name="connsiteY4" fmla="*/ 1951067 h 2536916"/>
              <a:gd name="connsiteX5" fmla="*/ 24151 w 230762"/>
              <a:gd name="connsiteY5" fmla="*/ 2225860 h 2536916"/>
              <a:gd name="connsiteX6" fmla="*/ 13211 w 230762"/>
              <a:gd name="connsiteY6" fmla="*/ 2536916 h 2536916"/>
              <a:gd name="connsiteX0" fmla="*/ 6661 w 237036"/>
              <a:gd name="connsiteY0" fmla="*/ 0 h 2536916"/>
              <a:gd name="connsiteX1" fmla="*/ 35708 w 237036"/>
              <a:gd name="connsiteY1" fmla="*/ 799286 h 2536916"/>
              <a:gd name="connsiteX2" fmla="*/ 217154 w 237036"/>
              <a:gd name="connsiteY2" fmla="*/ 1251041 h 2536916"/>
              <a:gd name="connsiteX3" fmla="*/ 218568 w 237036"/>
              <a:gd name="connsiteY3" fmla="*/ 1642612 h 2536916"/>
              <a:gd name="connsiteX4" fmla="*/ 94743 w 237036"/>
              <a:gd name="connsiteY4" fmla="*/ 1951067 h 2536916"/>
              <a:gd name="connsiteX5" fmla="*/ 28069 w 237036"/>
              <a:gd name="connsiteY5" fmla="*/ 2225860 h 2536916"/>
              <a:gd name="connsiteX6" fmla="*/ 17129 w 237036"/>
              <a:gd name="connsiteY6" fmla="*/ 2536916 h 2536916"/>
              <a:gd name="connsiteX0" fmla="*/ 2744 w 230763"/>
              <a:gd name="connsiteY0" fmla="*/ 0 h 2536916"/>
              <a:gd name="connsiteX1" fmla="*/ 68005 w 230763"/>
              <a:gd name="connsiteY1" fmla="*/ 799286 h 2536916"/>
              <a:gd name="connsiteX2" fmla="*/ 213237 w 230763"/>
              <a:gd name="connsiteY2" fmla="*/ 1251041 h 2536916"/>
              <a:gd name="connsiteX3" fmla="*/ 214651 w 230763"/>
              <a:gd name="connsiteY3" fmla="*/ 1642612 h 2536916"/>
              <a:gd name="connsiteX4" fmla="*/ 90826 w 230763"/>
              <a:gd name="connsiteY4" fmla="*/ 1951067 h 2536916"/>
              <a:gd name="connsiteX5" fmla="*/ 24152 w 230763"/>
              <a:gd name="connsiteY5" fmla="*/ 2225860 h 2536916"/>
              <a:gd name="connsiteX6" fmla="*/ 13212 w 230763"/>
              <a:gd name="connsiteY6" fmla="*/ 2536916 h 2536916"/>
              <a:gd name="connsiteX0" fmla="*/ 2744 w 285865"/>
              <a:gd name="connsiteY0" fmla="*/ 0 h 2536916"/>
              <a:gd name="connsiteX1" fmla="*/ 68005 w 285865"/>
              <a:gd name="connsiteY1" fmla="*/ 799286 h 2536916"/>
              <a:gd name="connsiteX2" fmla="*/ 213237 w 285865"/>
              <a:gd name="connsiteY2" fmla="*/ 1251041 h 2536916"/>
              <a:gd name="connsiteX3" fmla="*/ 281326 w 285865"/>
              <a:gd name="connsiteY3" fmla="*/ 1496614 h 2536916"/>
              <a:gd name="connsiteX4" fmla="*/ 90826 w 285865"/>
              <a:gd name="connsiteY4" fmla="*/ 1951067 h 2536916"/>
              <a:gd name="connsiteX5" fmla="*/ 24152 w 285865"/>
              <a:gd name="connsiteY5" fmla="*/ 2225860 h 2536916"/>
              <a:gd name="connsiteX6" fmla="*/ 13212 w 285865"/>
              <a:gd name="connsiteY6" fmla="*/ 2536916 h 2536916"/>
              <a:gd name="connsiteX0" fmla="*/ 2315 w 281458"/>
              <a:gd name="connsiteY0" fmla="*/ 0 h 2536916"/>
              <a:gd name="connsiteX1" fmla="*/ 67576 w 281458"/>
              <a:gd name="connsiteY1" fmla="*/ 799286 h 2536916"/>
              <a:gd name="connsiteX2" fmla="*/ 146133 w 281458"/>
              <a:gd name="connsiteY2" fmla="*/ 1153708 h 2536916"/>
              <a:gd name="connsiteX3" fmla="*/ 280897 w 281458"/>
              <a:gd name="connsiteY3" fmla="*/ 1496614 h 2536916"/>
              <a:gd name="connsiteX4" fmla="*/ 90397 w 281458"/>
              <a:gd name="connsiteY4" fmla="*/ 1951067 h 2536916"/>
              <a:gd name="connsiteX5" fmla="*/ 23723 w 281458"/>
              <a:gd name="connsiteY5" fmla="*/ 2225860 h 2536916"/>
              <a:gd name="connsiteX6" fmla="*/ 12783 w 281458"/>
              <a:gd name="connsiteY6" fmla="*/ 2536916 h 2536916"/>
              <a:gd name="connsiteX0" fmla="*/ 3559 w 282722"/>
              <a:gd name="connsiteY0" fmla="*/ 0 h 2536916"/>
              <a:gd name="connsiteX1" fmla="*/ 45008 w 282722"/>
              <a:gd name="connsiteY1" fmla="*/ 787118 h 2536916"/>
              <a:gd name="connsiteX2" fmla="*/ 147377 w 282722"/>
              <a:gd name="connsiteY2" fmla="*/ 1153708 h 2536916"/>
              <a:gd name="connsiteX3" fmla="*/ 282141 w 282722"/>
              <a:gd name="connsiteY3" fmla="*/ 1496614 h 2536916"/>
              <a:gd name="connsiteX4" fmla="*/ 91641 w 282722"/>
              <a:gd name="connsiteY4" fmla="*/ 1951067 h 2536916"/>
              <a:gd name="connsiteX5" fmla="*/ 24967 w 282722"/>
              <a:gd name="connsiteY5" fmla="*/ 2225860 h 2536916"/>
              <a:gd name="connsiteX6" fmla="*/ 14027 w 282722"/>
              <a:gd name="connsiteY6" fmla="*/ 2536916 h 2536916"/>
              <a:gd name="connsiteX0" fmla="*/ 3559 w 282918"/>
              <a:gd name="connsiteY0" fmla="*/ 0 h 2536916"/>
              <a:gd name="connsiteX1" fmla="*/ 45008 w 282918"/>
              <a:gd name="connsiteY1" fmla="*/ 787118 h 2536916"/>
              <a:gd name="connsiteX2" fmla="*/ 147377 w 282918"/>
              <a:gd name="connsiteY2" fmla="*/ 1153708 h 2536916"/>
              <a:gd name="connsiteX3" fmla="*/ 282141 w 282918"/>
              <a:gd name="connsiteY3" fmla="*/ 1496614 h 2536916"/>
              <a:gd name="connsiteX4" fmla="*/ 82116 w 282918"/>
              <a:gd name="connsiteY4" fmla="*/ 1890234 h 2536916"/>
              <a:gd name="connsiteX5" fmla="*/ 24967 w 282918"/>
              <a:gd name="connsiteY5" fmla="*/ 2225860 h 2536916"/>
              <a:gd name="connsiteX6" fmla="*/ 14027 w 282918"/>
              <a:gd name="connsiteY6" fmla="*/ 2536916 h 2536916"/>
              <a:gd name="connsiteX0" fmla="*/ 0 w 279359"/>
              <a:gd name="connsiteY0" fmla="*/ 0 h 2536916"/>
              <a:gd name="connsiteX1" fmla="*/ 41449 w 279359"/>
              <a:gd name="connsiteY1" fmla="*/ 787118 h 2536916"/>
              <a:gd name="connsiteX2" fmla="*/ 143818 w 279359"/>
              <a:gd name="connsiteY2" fmla="*/ 1153708 h 2536916"/>
              <a:gd name="connsiteX3" fmla="*/ 278582 w 279359"/>
              <a:gd name="connsiteY3" fmla="*/ 1496614 h 2536916"/>
              <a:gd name="connsiteX4" fmla="*/ 78557 w 279359"/>
              <a:gd name="connsiteY4" fmla="*/ 1890234 h 2536916"/>
              <a:gd name="connsiteX5" fmla="*/ 21408 w 279359"/>
              <a:gd name="connsiteY5" fmla="*/ 2225860 h 2536916"/>
              <a:gd name="connsiteX6" fmla="*/ 10468 w 279359"/>
              <a:gd name="connsiteY6" fmla="*/ 2536916 h 2536916"/>
              <a:gd name="connsiteX0" fmla="*/ 648 w 280007"/>
              <a:gd name="connsiteY0" fmla="*/ 0 h 2536916"/>
              <a:gd name="connsiteX1" fmla="*/ 42097 w 280007"/>
              <a:gd name="connsiteY1" fmla="*/ 787118 h 2536916"/>
              <a:gd name="connsiteX2" fmla="*/ 144466 w 280007"/>
              <a:gd name="connsiteY2" fmla="*/ 1153708 h 2536916"/>
              <a:gd name="connsiteX3" fmla="*/ 279230 w 280007"/>
              <a:gd name="connsiteY3" fmla="*/ 1496614 h 2536916"/>
              <a:gd name="connsiteX4" fmla="*/ 79205 w 280007"/>
              <a:gd name="connsiteY4" fmla="*/ 1890234 h 2536916"/>
              <a:gd name="connsiteX5" fmla="*/ 22056 w 280007"/>
              <a:gd name="connsiteY5" fmla="*/ 2225860 h 2536916"/>
              <a:gd name="connsiteX6" fmla="*/ 11116 w 280007"/>
              <a:gd name="connsiteY6" fmla="*/ 2536916 h 2536916"/>
              <a:gd name="connsiteX0" fmla="*/ 648 w 279494"/>
              <a:gd name="connsiteY0" fmla="*/ 0 h 2536916"/>
              <a:gd name="connsiteX1" fmla="*/ 42097 w 279494"/>
              <a:gd name="connsiteY1" fmla="*/ 787118 h 2536916"/>
              <a:gd name="connsiteX2" fmla="*/ 144466 w 279494"/>
              <a:gd name="connsiteY2" fmla="*/ 1153708 h 2536916"/>
              <a:gd name="connsiteX3" fmla="*/ 279230 w 279494"/>
              <a:gd name="connsiteY3" fmla="*/ 1496614 h 2536916"/>
              <a:gd name="connsiteX4" fmla="*/ 107780 w 279494"/>
              <a:gd name="connsiteY4" fmla="*/ 1853734 h 2536916"/>
              <a:gd name="connsiteX5" fmla="*/ 22056 w 279494"/>
              <a:gd name="connsiteY5" fmla="*/ 2225860 h 2536916"/>
              <a:gd name="connsiteX6" fmla="*/ 11116 w 279494"/>
              <a:gd name="connsiteY6" fmla="*/ 2536916 h 2536916"/>
              <a:gd name="connsiteX0" fmla="*/ 3820 w 282666"/>
              <a:gd name="connsiteY0" fmla="*/ 0 h 2536916"/>
              <a:gd name="connsiteX1" fmla="*/ 45269 w 282666"/>
              <a:gd name="connsiteY1" fmla="*/ 787118 h 2536916"/>
              <a:gd name="connsiteX2" fmla="*/ 147638 w 282666"/>
              <a:gd name="connsiteY2" fmla="*/ 1153708 h 2536916"/>
              <a:gd name="connsiteX3" fmla="*/ 282402 w 282666"/>
              <a:gd name="connsiteY3" fmla="*/ 1496614 h 2536916"/>
              <a:gd name="connsiteX4" fmla="*/ 110952 w 282666"/>
              <a:gd name="connsiteY4" fmla="*/ 1853734 h 2536916"/>
              <a:gd name="connsiteX5" fmla="*/ 25228 w 282666"/>
              <a:gd name="connsiteY5" fmla="*/ 2225860 h 2536916"/>
              <a:gd name="connsiteX6" fmla="*/ 0 w 282666"/>
              <a:gd name="connsiteY6" fmla="*/ 2536916 h 2536916"/>
              <a:gd name="connsiteX0" fmla="*/ 3820 w 282666"/>
              <a:gd name="connsiteY0" fmla="*/ 0 h 2536916"/>
              <a:gd name="connsiteX1" fmla="*/ 45269 w 282666"/>
              <a:gd name="connsiteY1" fmla="*/ 787118 h 2536916"/>
              <a:gd name="connsiteX2" fmla="*/ 147638 w 282666"/>
              <a:gd name="connsiteY2" fmla="*/ 1153708 h 2536916"/>
              <a:gd name="connsiteX3" fmla="*/ 282402 w 282666"/>
              <a:gd name="connsiteY3" fmla="*/ 1496614 h 2536916"/>
              <a:gd name="connsiteX4" fmla="*/ 110952 w 282666"/>
              <a:gd name="connsiteY4" fmla="*/ 1853734 h 2536916"/>
              <a:gd name="connsiteX5" fmla="*/ 15703 w 282666"/>
              <a:gd name="connsiteY5" fmla="*/ 2225859 h 2536916"/>
              <a:gd name="connsiteX6" fmla="*/ 0 w 282666"/>
              <a:gd name="connsiteY6" fmla="*/ 2536916 h 2536916"/>
              <a:gd name="connsiteX0" fmla="*/ 3820 w 282666"/>
              <a:gd name="connsiteY0" fmla="*/ 0 h 2536916"/>
              <a:gd name="connsiteX1" fmla="*/ 45269 w 282666"/>
              <a:gd name="connsiteY1" fmla="*/ 787118 h 2536916"/>
              <a:gd name="connsiteX2" fmla="*/ 147638 w 282666"/>
              <a:gd name="connsiteY2" fmla="*/ 1153708 h 2536916"/>
              <a:gd name="connsiteX3" fmla="*/ 282402 w 282666"/>
              <a:gd name="connsiteY3" fmla="*/ 1496614 h 2536916"/>
              <a:gd name="connsiteX4" fmla="*/ 110952 w 282666"/>
              <a:gd name="connsiteY4" fmla="*/ 1853734 h 2536916"/>
              <a:gd name="connsiteX5" fmla="*/ 15703 w 282666"/>
              <a:gd name="connsiteY5" fmla="*/ 2128527 h 2536916"/>
              <a:gd name="connsiteX6" fmla="*/ 0 w 282666"/>
              <a:gd name="connsiteY6" fmla="*/ 2536916 h 2536916"/>
              <a:gd name="connsiteX0" fmla="*/ 3820 w 282666"/>
              <a:gd name="connsiteY0" fmla="*/ 0 h 2536916"/>
              <a:gd name="connsiteX1" fmla="*/ 45269 w 282666"/>
              <a:gd name="connsiteY1" fmla="*/ 787118 h 2536916"/>
              <a:gd name="connsiteX2" fmla="*/ 147638 w 282666"/>
              <a:gd name="connsiteY2" fmla="*/ 1153708 h 2536916"/>
              <a:gd name="connsiteX3" fmla="*/ 282402 w 282666"/>
              <a:gd name="connsiteY3" fmla="*/ 1496614 h 2536916"/>
              <a:gd name="connsiteX4" fmla="*/ 110952 w 282666"/>
              <a:gd name="connsiteY4" fmla="*/ 1853734 h 2536916"/>
              <a:gd name="connsiteX5" fmla="*/ 29991 w 282666"/>
              <a:gd name="connsiteY5" fmla="*/ 2140692 h 2536916"/>
              <a:gd name="connsiteX6" fmla="*/ 0 w 282666"/>
              <a:gd name="connsiteY6" fmla="*/ 2536916 h 2536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2666" h="2536916">
                <a:moveTo>
                  <a:pt x="3820" y="0"/>
                </a:moveTo>
                <a:cubicBezTo>
                  <a:pt x="-942" y="369824"/>
                  <a:pt x="21299" y="594833"/>
                  <a:pt x="45269" y="787118"/>
                </a:cubicBezTo>
                <a:cubicBezTo>
                  <a:pt x="69239" y="979403"/>
                  <a:pt x="108116" y="1035459"/>
                  <a:pt x="147638" y="1153708"/>
                </a:cubicBezTo>
                <a:cubicBezTo>
                  <a:pt x="187160" y="1271957"/>
                  <a:pt x="288516" y="1379943"/>
                  <a:pt x="282402" y="1496614"/>
                </a:cubicBezTo>
                <a:cubicBezTo>
                  <a:pt x="276288" y="1613285"/>
                  <a:pt x="153020" y="1746388"/>
                  <a:pt x="110952" y="1853734"/>
                </a:cubicBezTo>
                <a:cubicBezTo>
                  <a:pt x="68884" y="1961080"/>
                  <a:pt x="47453" y="1997817"/>
                  <a:pt x="29991" y="2140692"/>
                </a:cubicBezTo>
                <a:cubicBezTo>
                  <a:pt x="12529" y="2283567"/>
                  <a:pt x="10319" y="2303553"/>
                  <a:pt x="0" y="2536916"/>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9" name="Oval 148"/>
          <p:cNvSpPr/>
          <p:nvPr/>
        </p:nvSpPr>
        <p:spPr>
          <a:xfrm>
            <a:off x="2366074" y="2080424"/>
            <a:ext cx="75379" cy="78239"/>
          </a:xfrm>
          <a:prstGeom prst="ellipse">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50" name="Group 149"/>
          <p:cNvGrpSpPr/>
          <p:nvPr/>
        </p:nvGrpSpPr>
        <p:grpSpPr>
          <a:xfrm>
            <a:off x="1828800" y="3262232"/>
            <a:ext cx="2133600" cy="750353"/>
            <a:chOff x="1828800" y="3271462"/>
            <a:chExt cx="2133600" cy="750353"/>
          </a:xfrm>
        </p:grpSpPr>
        <p:sp>
          <p:nvSpPr>
            <p:cNvPr id="151" name="Rectangle 150"/>
            <p:cNvSpPr/>
            <p:nvPr/>
          </p:nvSpPr>
          <p:spPr>
            <a:xfrm>
              <a:off x="1828800" y="3687420"/>
              <a:ext cx="137055" cy="331914"/>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2" name="Rectangle 151"/>
            <p:cNvSpPr/>
            <p:nvPr/>
          </p:nvSpPr>
          <p:spPr>
            <a:xfrm>
              <a:off x="2895600" y="3271462"/>
              <a:ext cx="147588" cy="750353"/>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3" name="Rectangle 152"/>
            <p:cNvSpPr/>
            <p:nvPr/>
          </p:nvSpPr>
          <p:spPr>
            <a:xfrm>
              <a:off x="3825345" y="3626207"/>
              <a:ext cx="137055" cy="395607"/>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141" name="Straight Arrow Connector 140"/>
          <p:cNvCxnSpPr>
            <a:stCxn id="119" idx="3"/>
          </p:cNvCxnSpPr>
          <p:nvPr/>
        </p:nvCxnSpPr>
        <p:spPr>
          <a:xfrm>
            <a:off x="6807353" y="2204602"/>
            <a:ext cx="917747" cy="966206"/>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64" name="Group 63"/>
          <p:cNvGrpSpPr/>
          <p:nvPr/>
        </p:nvGrpSpPr>
        <p:grpSpPr>
          <a:xfrm>
            <a:off x="2590800" y="971550"/>
            <a:ext cx="1981200" cy="976688"/>
            <a:chOff x="2590800" y="1052378"/>
            <a:chExt cx="1981200" cy="976688"/>
          </a:xfrm>
        </p:grpSpPr>
        <p:sp>
          <p:nvSpPr>
            <p:cNvPr id="65" name="TextBox 64"/>
            <p:cNvSpPr txBox="1"/>
            <p:nvPr/>
          </p:nvSpPr>
          <p:spPr>
            <a:xfrm>
              <a:off x="3453056" y="1052378"/>
              <a:ext cx="1118944" cy="400110"/>
            </a:xfrm>
            <a:prstGeom prst="rect">
              <a:avLst/>
            </a:prstGeom>
            <a:noFill/>
          </p:spPr>
          <p:txBody>
            <a:bodyPr wrap="square" rtlCol="0">
              <a:spAutoFit/>
            </a:bodyPr>
            <a:lstStyle/>
            <a:p>
              <a:r>
                <a:rPr lang="en-GB" sz="2000" dirty="0">
                  <a:solidFill>
                    <a:srgbClr val="FF0000"/>
                  </a:solidFill>
                </a:rPr>
                <a:t>outlier</a:t>
              </a:r>
            </a:p>
          </p:txBody>
        </p:sp>
        <p:grpSp>
          <p:nvGrpSpPr>
            <p:cNvPr id="66" name="Group 65"/>
            <p:cNvGrpSpPr/>
            <p:nvPr/>
          </p:nvGrpSpPr>
          <p:grpSpPr>
            <a:xfrm flipV="1">
              <a:off x="2590800" y="1452488"/>
              <a:ext cx="1665204" cy="576578"/>
              <a:chOff x="4812620" y="2848585"/>
              <a:chExt cx="1988429" cy="567482"/>
            </a:xfrm>
          </p:grpSpPr>
          <p:cxnSp>
            <p:nvCxnSpPr>
              <p:cNvPr id="67" name="Straight Connector 66"/>
              <p:cNvCxnSpPr/>
              <p:nvPr/>
            </p:nvCxnSpPr>
            <p:spPr>
              <a:xfrm>
                <a:off x="4812620" y="2848585"/>
                <a:ext cx="673779" cy="567482"/>
              </a:xfrm>
              <a:prstGeom prst="line">
                <a:avLst/>
              </a:prstGeom>
              <a:ln w="28575">
                <a:solidFill>
                  <a:srgbClr val="FF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a:off x="5486399" y="3416067"/>
                <a:ext cx="1314650" cy="0"/>
              </a:xfrm>
              <a:prstGeom prst="line">
                <a:avLst/>
              </a:prstGeom>
              <a:ln w="28575">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grpSp>
        <p:nvGrpSpPr>
          <p:cNvPr id="81" name="Group 80"/>
          <p:cNvGrpSpPr/>
          <p:nvPr/>
        </p:nvGrpSpPr>
        <p:grpSpPr>
          <a:xfrm>
            <a:off x="1066799" y="1910000"/>
            <a:ext cx="3124201" cy="2112109"/>
            <a:chOff x="533400" y="2850118"/>
            <a:chExt cx="2070927" cy="1314450"/>
          </a:xfrm>
        </p:grpSpPr>
        <p:cxnSp>
          <p:nvCxnSpPr>
            <p:cNvPr id="82" name="Straight Arrow Connector 81"/>
            <p:cNvCxnSpPr/>
            <p:nvPr/>
          </p:nvCxnSpPr>
          <p:spPr>
            <a:xfrm>
              <a:off x="533400" y="4164566"/>
              <a:ext cx="2070927" cy="0"/>
            </a:xfrm>
            <a:prstGeom prst="straightConnector1">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3" name="Straight Arrow Connector 82"/>
            <p:cNvCxnSpPr/>
            <p:nvPr/>
          </p:nvCxnSpPr>
          <p:spPr>
            <a:xfrm flipV="1">
              <a:off x="533400" y="2850118"/>
              <a:ext cx="0" cy="131445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84" name="TextBox 83"/>
          <p:cNvSpPr txBox="1"/>
          <p:nvPr/>
        </p:nvSpPr>
        <p:spPr>
          <a:xfrm rot="16200000">
            <a:off x="-195574" y="2565387"/>
            <a:ext cx="1930602" cy="461665"/>
          </a:xfrm>
          <a:prstGeom prst="rect">
            <a:avLst/>
          </a:prstGeom>
          <a:noFill/>
        </p:spPr>
        <p:txBody>
          <a:bodyPr wrap="square" rtlCol="0">
            <a:spAutoFit/>
          </a:bodyPr>
          <a:lstStyle/>
          <a:p>
            <a:r>
              <a:rPr lang="en-GB" sz="2400" dirty="0"/>
              <a:t>MC estimates</a:t>
            </a:r>
            <a:endParaRPr lang="en-GB" sz="2400" dirty="0">
              <a:solidFill>
                <a:schemeClr val="tx1"/>
              </a:solidFill>
            </a:endParaRPr>
          </a:p>
        </p:txBody>
      </p:sp>
      <mc:AlternateContent xmlns:mc="http://schemas.openxmlformats.org/markup-compatibility/2006" xmlns:a14="http://schemas.microsoft.com/office/drawing/2010/main">
        <mc:Choice Requires="a14">
          <p:sp>
            <p:nvSpPr>
              <p:cNvPr id="85" name="TextBox 84"/>
              <p:cNvSpPr txBox="1"/>
              <p:nvPr/>
            </p:nvSpPr>
            <p:spPr>
              <a:xfrm>
                <a:off x="1371600" y="4029730"/>
                <a:ext cx="619079" cy="52322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GB" sz="2800" b="0" i="1" smtClean="0">
                              <a:solidFill>
                                <a:schemeClr val="tx1"/>
                              </a:solidFill>
                              <a:latin typeface="Cambria Math" panose="02040503050406030204" pitchFamily="18" charset="0"/>
                            </a:rPr>
                          </m:ctrlPr>
                        </m:sSubPr>
                        <m:e>
                          <m:r>
                            <a:rPr lang="en-GB" sz="2800" b="0" i="1" smtClean="0">
                              <a:solidFill>
                                <a:schemeClr val="tx1"/>
                              </a:solidFill>
                              <a:latin typeface="Cambria Math"/>
                            </a:rPr>
                            <m:t>𝐶</m:t>
                          </m:r>
                        </m:e>
                        <m:sub>
                          <m:r>
                            <a:rPr lang="en-GB" sz="2800" b="0" i="1" smtClean="0">
                              <a:solidFill>
                                <a:schemeClr val="tx1"/>
                              </a:solidFill>
                              <a:latin typeface="Cambria Math"/>
                            </a:rPr>
                            <m:t>1</m:t>
                          </m:r>
                        </m:sub>
                      </m:sSub>
                    </m:oMath>
                  </m:oMathPara>
                </a14:m>
                <a:endParaRPr lang="en-GB" sz="2800" dirty="0">
                  <a:solidFill>
                    <a:schemeClr val="tx1"/>
                  </a:solidFill>
                </a:endParaRPr>
              </a:p>
            </p:txBody>
          </p:sp>
        </mc:Choice>
        <mc:Fallback xmlns="">
          <p:sp>
            <p:nvSpPr>
              <p:cNvPr id="85" name="TextBox 84"/>
              <p:cNvSpPr txBox="1">
                <a:spLocks noRot="1" noChangeAspect="1" noMove="1" noResize="1" noEditPoints="1" noAdjustHandles="1" noChangeArrowheads="1" noChangeShapeType="1" noTextEdit="1"/>
              </p:cNvSpPr>
              <p:nvPr/>
            </p:nvSpPr>
            <p:spPr>
              <a:xfrm>
                <a:off x="1371600" y="4029730"/>
                <a:ext cx="619079" cy="523220"/>
              </a:xfrm>
              <a:prstGeom prst="rect">
                <a:avLst/>
              </a:prstGeom>
              <a:blipFill rotWithShape="1">
                <a:blip r:embed="rId3"/>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6" name="TextBox 85"/>
              <p:cNvSpPr txBox="1"/>
              <p:nvPr/>
            </p:nvSpPr>
            <p:spPr>
              <a:xfrm>
                <a:off x="2420649" y="4022106"/>
                <a:ext cx="627351" cy="52322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GB" sz="2800" b="0" i="1" smtClean="0">
                              <a:solidFill>
                                <a:schemeClr val="tx1"/>
                              </a:solidFill>
                              <a:latin typeface="Cambria Math" panose="02040503050406030204" pitchFamily="18" charset="0"/>
                            </a:rPr>
                          </m:ctrlPr>
                        </m:sSubPr>
                        <m:e>
                          <m:r>
                            <a:rPr lang="en-GB" sz="2800" b="0" i="1" smtClean="0">
                              <a:solidFill>
                                <a:schemeClr val="tx1"/>
                              </a:solidFill>
                              <a:latin typeface="Cambria Math"/>
                            </a:rPr>
                            <m:t>𝐶</m:t>
                          </m:r>
                        </m:e>
                        <m:sub>
                          <m:r>
                            <a:rPr lang="en-GB" sz="2800" b="0" i="1" smtClean="0">
                              <a:solidFill>
                                <a:schemeClr val="tx1"/>
                              </a:solidFill>
                              <a:latin typeface="Cambria Math"/>
                            </a:rPr>
                            <m:t>2</m:t>
                          </m:r>
                        </m:sub>
                      </m:sSub>
                    </m:oMath>
                  </m:oMathPara>
                </a14:m>
                <a:endParaRPr lang="en-GB" sz="2800" dirty="0">
                  <a:solidFill>
                    <a:schemeClr val="tx1"/>
                  </a:solidFill>
                </a:endParaRPr>
              </a:p>
            </p:txBody>
          </p:sp>
        </mc:Choice>
        <mc:Fallback xmlns="">
          <p:sp>
            <p:nvSpPr>
              <p:cNvPr id="86" name="TextBox 85"/>
              <p:cNvSpPr txBox="1">
                <a:spLocks noRot="1" noChangeAspect="1" noMove="1" noResize="1" noEditPoints="1" noAdjustHandles="1" noChangeArrowheads="1" noChangeShapeType="1" noTextEdit="1"/>
              </p:cNvSpPr>
              <p:nvPr/>
            </p:nvSpPr>
            <p:spPr>
              <a:xfrm>
                <a:off x="2420649" y="4022106"/>
                <a:ext cx="627351" cy="523220"/>
              </a:xfrm>
              <a:prstGeom prst="rect">
                <a:avLst/>
              </a:prstGeom>
              <a:blipFill rotWithShape="1">
                <a:blip r:embed="rId4"/>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04" name="TextBox 103"/>
              <p:cNvSpPr txBox="1"/>
              <p:nvPr/>
            </p:nvSpPr>
            <p:spPr>
              <a:xfrm>
                <a:off x="3411249" y="4022110"/>
                <a:ext cx="627351" cy="52322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GB" sz="2800" b="0" i="1" smtClean="0">
                              <a:solidFill>
                                <a:schemeClr val="tx1"/>
                              </a:solidFill>
                              <a:latin typeface="Cambria Math" panose="02040503050406030204" pitchFamily="18" charset="0"/>
                            </a:rPr>
                          </m:ctrlPr>
                        </m:sSubPr>
                        <m:e>
                          <m:r>
                            <a:rPr lang="en-GB" sz="2800" b="0" i="1" smtClean="0">
                              <a:solidFill>
                                <a:schemeClr val="tx1"/>
                              </a:solidFill>
                              <a:latin typeface="Cambria Math"/>
                            </a:rPr>
                            <m:t>𝐶</m:t>
                          </m:r>
                        </m:e>
                        <m:sub>
                          <m:r>
                            <a:rPr lang="en-GB" sz="2800" b="0" i="1" smtClean="0">
                              <a:solidFill>
                                <a:schemeClr val="tx1"/>
                              </a:solidFill>
                              <a:latin typeface="Cambria Math"/>
                            </a:rPr>
                            <m:t>3</m:t>
                          </m:r>
                        </m:sub>
                      </m:sSub>
                    </m:oMath>
                  </m:oMathPara>
                </a14:m>
                <a:endParaRPr lang="en-GB" sz="2800" dirty="0">
                  <a:solidFill>
                    <a:schemeClr val="tx1"/>
                  </a:solidFill>
                </a:endParaRPr>
              </a:p>
            </p:txBody>
          </p:sp>
        </mc:Choice>
        <mc:Fallback xmlns="">
          <p:sp>
            <p:nvSpPr>
              <p:cNvPr id="104" name="TextBox 103"/>
              <p:cNvSpPr txBox="1">
                <a:spLocks noRot="1" noChangeAspect="1" noMove="1" noResize="1" noEditPoints="1" noAdjustHandles="1" noChangeArrowheads="1" noChangeShapeType="1" noTextEdit="1"/>
              </p:cNvSpPr>
              <p:nvPr/>
            </p:nvSpPr>
            <p:spPr>
              <a:xfrm>
                <a:off x="3411249" y="4022110"/>
                <a:ext cx="627351" cy="523220"/>
              </a:xfrm>
              <a:prstGeom prst="rect">
                <a:avLst/>
              </a:prstGeom>
              <a:blipFill rotWithShape="1">
                <a:blip r:embed="rId5"/>
                <a:stretch>
                  <a:fillRect/>
                </a:stretch>
              </a:blipFill>
            </p:spPr>
            <p:txBody>
              <a:bodyPr/>
              <a:lstStyle/>
              <a:p>
                <a:r>
                  <a:rPr lang="en-GB">
                    <a:noFill/>
                  </a:rPr>
                  <a:t> </a:t>
                </a:r>
              </a:p>
            </p:txBody>
          </p:sp>
        </mc:Fallback>
      </mc:AlternateContent>
      <p:grpSp>
        <p:nvGrpSpPr>
          <p:cNvPr id="105" name="Group 104"/>
          <p:cNvGrpSpPr/>
          <p:nvPr/>
        </p:nvGrpSpPr>
        <p:grpSpPr>
          <a:xfrm>
            <a:off x="2112519" y="1845320"/>
            <a:ext cx="1104149" cy="2176790"/>
            <a:chOff x="2249811" y="1845320"/>
            <a:chExt cx="829564" cy="2176790"/>
          </a:xfrm>
        </p:grpSpPr>
        <p:cxnSp>
          <p:nvCxnSpPr>
            <p:cNvPr id="106" name="Straight Connector 105"/>
            <p:cNvCxnSpPr/>
            <p:nvPr/>
          </p:nvCxnSpPr>
          <p:spPr>
            <a:xfrm>
              <a:off x="2249811" y="1845320"/>
              <a:ext cx="0" cy="217679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a:off x="3079375" y="1845320"/>
              <a:ext cx="0" cy="2176790"/>
            </a:xfrm>
            <a:prstGeom prst="line">
              <a:avLst/>
            </a:prstGeom>
            <a:ln>
              <a:prstDash val="dash"/>
            </a:ln>
          </p:spPr>
          <p:style>
            <a:lnRef idx="1">
              <a:schemeClr val="accent1"/>
            </a:lnRef>
            <a:fillRef idx="0">
              <a:schemeClr val="accent1"/>
            </a:fillRef>
            <a:effectRef idx="0">
              <a:schemeClr val="accent1"/>
            </a:effectRef>
            <a:fontRef idx="minor">
              <a:schemeClr val="tx1"/>
            </a:fontRef>
          </p:style>
        </p:cxnSp>
      </p:grpSp>
      <p:grpSp>
        <p:nvGrpSpPr>
          <p:cNvPr id="8" name="Group 7"/>
          <p:cNvGrpSpPr/>
          <p:nvPr/>
        </p:nvGrpSpPr>
        <p:grpSpPr>
          <a:xfrm>
            <a:off x="1314617" y="1885950"/>
            <a:ext cx="2123619" cy="2143780"/>
            <a:chOff x="1314617" y="1885950"/>
            <a:chExt cx="2123619" cy="2143780"/>
          </a:xfrm>
        </p:grpSpPr>
        <p:cxnSp>
          <p:nvCxnSpPr>
            <p:cNvPr id="7" name="Straight Connector 6"/>
            <p:cNvCxnSpPr/>
            <p:nvPr/>
          </p:nvCxnSpPr>
          <p:spPr>
            <a:xfrm>
              <a:off x="1314617" y="1910000"/>
              <a:ext cx="0" cy="2119730"/>
            </a:xfrm>
            <a:prstGeom prst="line">
              <a:avLst/>
            </a:prstGeom>
            <a:ln>
              <a:prstDash val="solid"/>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a:off x="2362200" y="1885950"/>
              <a:ext cx="0" cy="2119730"/>
            </a:xfrm>
            <a:prstGeom prst="line">
              <a:avLst/>
            </a:prstGeom>
            <a:ln>
              <a:prstDash val="solid"/>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a:off x="3438236" y="1885950"/>
              <a:ext cx="0" cy="2119730"/>
            </a:xfrm>
            <a:prstGeom prst="line">
              <a:avLst/>
            </a:prstGeom>
            <a:ln>
              <a:prstDash val="solid"/>
              <a:headEnd type="arrow"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110" name="Group 109"/>
          <p:cNvGrpSpPr/>
          <p:nvPr/>
        </p:nvGrpSpPr>
        <p:grpSpPr>
          <a:xfrm>
            <a:off x="4191000" y="1895921"/>
            <a:ext cx="652437" cy="2132033"/>
            <a:chOff x="4191000" y="1895921"/>
            <a:chExt cx="652437" cy="2132033"/>
          </a:xfrm>
        </p:grpSpPr>
        <p:cxnSp>
          <p:nvCxnSpPr>
            <p:cNvPr id="111" name="Straight Arrow Connector 110"/>
            <p:cNvCxnSpPr/>
            <p:nvPr/>
          </p:nvCxnSpPr>
          <p:spPr>
            <a:xfrm flipV="1">
              <a:off x="4191000" y="1915845"/>
              <a:ext cx="0" cy="2112109"/>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12" name="TextBox 111"/>
            <p:cNvSpPr txBox="1"/>
            <p:nvPr/>
          </p:nvSpPr>
          <p:spPr>
            <a:xfrm>
              <a:off x="4285673" y="1895921"/>
              <a:ext cx="557764" cy="461665"/>
            </a:xfrm>
            <a:prstGeom prst="rect">
              <a:avLst/>
            </a:prstGeom>
            <a:noFill/>
          </p:spPr>
          <p:txBody>
            <a:bodyPr wrap="square" rtlCol="0">
              <a:spAutoFit/>
            </a:bodyPr>
            <a:lstStyle/>
            <a:p>
              <a:r>
                <a:rPr lang="en-GB" sz="2400" dirty="0"/>
                <a:t>P</a:t>
              </a:r>
              <a:endParaRPr lang="en-GB" sz="2400" dirty="0">
                <a:solidFill>
                  <a:schemeClr val="tx1"/>
                </a:solidFill>
              </a:endParaRPr>
            </a:p>
          </p:txBody>
        </p:sp>
      </p:grpSp>
      <p:grpSp>
        <p:nvGrpSpPr>
          <p:cNvPr id="95" name="Group 94"/>
          <p:cNvGrpSpPr/>
          <p:nvPr/>
        </p:nvGrpSpPr>
        <p:grpSpPr>
          <a:xfrm>
            <a:off x="3562084" y="3654755"/>
            <a:ext cx="2628013" cy="400110"/>
            <a:chOff x="2114213" y="1065361"/>
            <a:chExt cx="2628013" cy="400110"/>
          </a:xfrm>
        </p:grpSpPr>
        <p:sp>
          <p:nvSpPr>
            <p:cNvPr id="96" name="TextBox 95"/>
            <p:cNvSpPr txBox="1"/>
            <p:nvPr/>
          </p:nvSpPr>
          <p:spPr>
            <a:xfrm>
              <a:off x="3138164" y="1065361"/>
              <a:ext cx="1604062" cy="400110"/>
            </a:xfrm>
            <a:prstGeom prst="rect">
              <a:avLst/>
            </a:prstGeom>
            <a:noFill/>
          </p:spPr>
          <p:txBody>
            <a:bodyPr wrap="square" rtlCol="0">
              <a:spAutoFit/>
            </a:bodyPr>
            <a:lstStyle/>
            <a:p>
              <a:r>
                <a:rPr lang="en-GB" sz="2000" dirty="0">
                  <a:solidFill>
                    <a:srgbClr val="FF0000"/>
                  </a:solidFill>
                </a:rPr>
                <a:t>Model x Prior</a:t>
              </a:r>
            </a:p>
          </p:txBody>
        </p:sp>
        <p:grpSp>
          <p:nvGrpSpPr>
            <p:cNvPr id="97" name="Group 96"/>
            <p:cNvGrpSpPr/>
            <p:nvPr/>
          </p:nvGrpSpPr>
          <p:grpSpPr>
            <a:xfrm flipV="1">
              <a:off x="2114213" y="1278287"/>
              <a:ext cx="2621211" cy="174206"/>
              <a:chOff x="4243527" y="3416067"/>
              <a:chExt cx="3130003" cy="171458"/>
            </a:xfrm>
          </p:grpSpPr>
          <p:cxnSp>
            <p:nvCxnSpPr>
              <p:cNvPr id="98" name="Straight Connector 97"/>
              <p:cNvCxnSpPr/>
              <p:nvPr/>
            </p:nvCxnSpPr>
            <p:spPr>
              <a:xfrm flipV="1">
                <a:off x="4243527" y="3416067"/>
                <a:ext cx="1242872" cy="171458"/>
              </a:xfrm>
              <a:prstGeom prst="line">
                <a:avLst/>
              </a:prstGeom>
              <a:ln w="28575">
                <a:solidFill>
                  <a:srgbClr val="FF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flipV="1">
                <a:off x="5486399" y="3416067"/>
                <a:ext cx="1887131" cy="0"/>
              </a:xfrm>
              <a:prstGeom prst="line">
                <a:avLst/>
              </a:prstGeom>
              <a:ln w="28575">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1274945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5"/>
                                        </p:tgtEl>
                                        <p:attrNameLst>
                                          <p:attrName>style.visibility</p:attrName>
                                        </p:attrNameLst>
                                      </p:cBhvr>
                                      <p:to>
                                        <p:strVal val="visible"/>
                                      </p:to>
                                    </p:set>
                                    <p:animEffect transition="in" filter="fade">
                                      <p:cBhvr>
                                        <p:cTn id="7" dur="500"/>
                                        <p:tgtEl>
                                          <p:spTgt spid="9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41"/>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149"/>
                                        </p:tgtEl>
                                        <p:attrNameLst>
                                          <p:attrName>style.visibility</p:attrName>
                                        </p:attrNameLst>
                                      </p:cBhvr>
                                      <p:to>
                                        <p:strVal val="visible"/>
                                      </p:to>
                                    </p:set>
                                  </p:childTnLst>
                                </p:cTn>
                              </p:par>
                              <p:par>
                                <p:cTn id="14" presetID="10" presetClass="entr" presetSubtype="0" fill="hold" nodeType="withEffect">
                                  <p:stCondLst>
                                    <p:cond delay="0"/>
                                  </p:stCondLst>
                                  <p:childTnLst>
                                    <p:set>
                                      <p:cBhvr>
                                        <p:cTn id="15" dur="1" fill="hold">
                                          <p:stCondLst>
                                            <p:cond delay="0"/>
                                          </p:stCondLst>
                                        </p:cTn>
                                        <p:tgtEl>
                                          <p:spTgt spid="64"/>
                                        </p:tgtEl>
                                        <p:attrNameLst>
                                          <p:attrName>style.visibility</p:attrName>
                                        </p:attrNameLst>
                                      </p:cBhvr>
                                      <p:to>
                                        <p:strVal val="visible"/>
                                      </p:to>
                                    </p:set>
                                    <p:animEffect transition="in" filter="fade">
                                      <p:cBhvr>
                                        <p:cTn id="16" dur="500"/>
                                        <p:tgtEl>
                                          <p:spTgt spid="64"/>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mph" presetSubtype="0" fill="hold" grpId="0" nodeType="clickEffect">
                                  <p:stCondLst>
                                    <p:cond delay="0"/>
                                  </p:stCondLst>
                                  <p:childTnLst>
                                    <p:animScale>
                                      <p:cBhvr>
                                        <p:cTn id="20" dur="500" fill="hold"/>
                                        <p:tgtEl>
                                          <p:spTgt spid="148"/>
                                        </p:tgtEl>
                                      </p:cBhvr>
                                      <p:by x="100000" y="120000"/>
                                    </p:animScale>
                                  </p:childTnLst>
                                </p:cTn>
                              </p:par>
                              <p:par>
                                <p:cTn id="21" presetID="10" presetClass="exit" presetSubtype="0" fill="hold" nodeType="withEffect">
                                  <p:stCondLst>
                                    <p:cond delay="0"/>
                                  </p:stCondLst>
                                  <p:childTnLst>
                                    <p:animEffect transition="out" filter="fade">
                                      <p:cBhvr>
                                        <p:cTn id="22" dur="500"/>
                                        <p:tgtEl>
                                          <p:spTgt spid="142"/>
                                        </p:tgtEl>
                                      </p:cBhvr>
                                    </p:animEffect>
                                    <p:set>
                                      <p:cBhvr>
                                        <p:cTn id="23" dur="1" fill="hold">
                                          <p:stCondLst>
                                            <p:cond delay="499"/>
                                          </p:stCondLst>
                                        </p:cTn>
                                        <p:tgtEl>
                                          <p:spTgt spid="142"/>
                                        </p:tgtEl>
                                        <p:attrNameLst>
                                          <p:attrName>style.visibility</p:attrName>
                                        </p:attrNameLst>
                                      </p:cBhvr>
                                      <p:to>
                                        <p:strVal val="hidden"/>
                                      </p:to>
                                    </p:set>
                                  </p:childTnLst>
                                </p:cTn>
                              </p:par>
                              <p:par>
                                <p:cTn id="24" presetID="10" presetClass="entr" presetSubtype="0" fill="hold" nodeType="withEffect">
                                  <p:stCondLst>
                                    <p:cond delay="0"/>
                                  </p:stCondLst>
                                  <p:childTnLst>
                                    <p:set>
                                      <p:cBhvr>
                                        <p:cTn id="25" dur="1" fill="hold">
                                          <p:stCondLst>
                                            <p:cond delay="0"/>
                                          </p:stCondLst>
                                        </p:cTn>
                                        <p:tgtEl>
                                          <p:spTgt spid="150"/>
                                        </p:tgtEl>
                                        <p:attrNameLst>
                                          <p:attrName>style.visibility</p:attrName>
                                        </p:attrNameLst>
                                      </p:cBhvr>
                                      <p:to>
                                        <p:strVal val="visible"/>
                                      </p:to>
                                    </p:set>
                                    <p:animEffect transition="in" filter="fade">
                                      <p:cBhvr>
                                        <p:cTn id="26" dur="500"/>
                                        <p:tgtEl>
                                          <p:spTgt spid="1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8" grpId="0" animBg="1"/>
      <p:bldP spid="14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2" name="Rectangle 471"/>
          <p:cNvSpPr/>
          <p:nvPr/>
        </p:nvSpPr>
        <p:spPr>
          <a:xfrm>
            <a:off x="3886200" y="3259209"/>
            <a:ext cx="152400" cy="62290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3" name="Rectangle 472"/>
          <p:cNvSpPr/>
          <p:nvPr/>
        </p:nvSpPr>
        <p:spPr>
          <a:xfrm>
            <a:off x="4254256" y="3243294"/>
            <a:ext cx="152400" cy="62290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p:txBody>
          <a:bodyPr/>
          <a:lstStyle/>
          <a:p>
            <a:r>
              <a:rPr lang="en-US" dirty="0"/>
              <a:t>Cluster-region pairs</a:t>
            </a:r>
            <a:endParaRPr lang="cs-CZ" dirty="0"/>
          </a:p>
        </p:txBody>
      </p:sp>
      <p:sp>
        <p:nvSpPr>
          <p:cNvPr id="4" name="Footer Placeholder 3"/>
          <p:cNvSpPr>
            <a:spLocks noGrp="1"/>
          </p:cNvSpPr>
          <p:nvPr>
            <p:ph type="ftr" sz="quarter" idx="11"/>
          </p:nvPr>
        </p:nvSpPr>
        <p:spPr/>
        <p:txBody>
          <a:bodyPr/>
          <a:lstStyle/>
          <a:p>
            <a:r>
              <a:rPr lang="en-US"/>
              <a:t>Vévoda, Kondapaneni, Křivánek - Bayesian online regression for adaptive illumination sampling</a:t>
            </a:r>
          </a:p>
        </p:txBody>
      </p:sp>
      <p:sp>
        <p:nvSpPr>
          <p:cNvPr id="3" name="Slide Number Placeholder 2"/>
          <p:cNvSpPr>
            <a:spLocks noGrp="1"/>
          </p:cNvSpPr>
          <p:nvPr>
            <p:ph type="sldNum" sz="quarter" idx="4"/>
          </p:nvPr>
        </p:nvSpPr>
        <p:spPr/>
        <p:txBody>
          <a:bodyPr/>
          <a:lstStyle/>
          <a:p>
            <a:fld id="{B6F15528-21DE-4FAA-801E-634DDDAF4B2B}" type="slidenum">
              <a:rPr lang="en-US" smtClean="0"/>
              <a:pPr/>
              <a:t>27</a:t>
            </a:fld>
            <a:endParaRPr lang="en-US"/>
          </a:p>
        </p:txBody>
      </p:sp>
      <p:sp>
        <p:nvSpPr>
          <p:cNvPr id="471" name="Rectangle 470"/>
          <p:cNvSpPr/>
          <p:nvPr/>
        </p:nvSpPr>
        <p:spPr>
          <a:xfrm>
            <a:off x="3886200" y="2974087"/>
            <a:ext cx="520456" cy="3273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p:cNvSpPr/>
          <p:nvPr/>
        </p:nvSpPr>
        <p:spPr>
          <a:xfrm>
            <a:off x="3512609" y="1735935"/>
            <a:ext cx="2138008" cy="215235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5" name="Group 4"/>
          <p:cNvGrpSpPr/>
          <p:nvPr/>
        </p:nvGrpSpPr>
        <p:grpSpPr>
          <a:xfrm>
            <a:off x="3512609" y="1735935"/>
            <a:ext cx="2138008" cy="2152356"/>
            <a:chOff x="3512609" y="1735935"/>
            <a:chExt cx="2138008" cy="2152356"/>
          </a:xfrm>
        </p:grpSpPr>
        <p:cxnSp>
          <p:nvCxnSpPr>
            <p:cNvPr id="36" name="Straight Connector 35"/>
            <p:cNvCxnSpPr/>
            <p:nvPr/>
          </p:nvCxnSpPr>
          <p:spPr>
            <a:xfrm>
              <a:off x="4245640" y="1735935"/>
              <a:ext cx="0" cy="215235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4978672" y="1735935"/>
              <a:ext cx="0" cy="215235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3512609" y="2422228"/>
              <a:ext cx="213800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3512609" y="3155260"/>
              <a:ext cx="213800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76" name="Group 475"/>
          <p:cNvGrpSpPr/>
          <p:nvPr/>
        </p:nvGrpSpPr>
        <p:grpSpPr>
          <a:xfrm>
            <a:off x="3821118" y="2003515"/>
            <a:ext cx="1520989" cy="689515"/>
            <a:chOff x="1371600" y="2266950"/>
            <a:chExt cx="3124200" cy="1676400"/>
          </a:xfrm>
        </p:grpSpPr>
        <p:grpSp>
          <p:nvGrpSpPr>
            <p:cNvPr id="480" name="Group 479"/>
            <p:cNvGrpSpPr/>
            <p:nvPr/>
          </p:nvGrpSpPr>
          <p:grpSpPr>
            <a:xfrm>
              <a:off x="1371600" y="3016250"/>
              <a:ext cx="533400" cy="533400"/>
              <a:chOff x="1981200" y="3187700"/>
              <a:chExt cx="762000" cy="762000"/>
            </a:xfrm>
            <a:solidFill>
              <a:srgbClr val="FFC000"/>
            </a:solidFill>
          </p:grpSpPr>
          <p:sp>
            <p:nvSpPr>
              <p:cNvPr id="493" name="5-Point Star 492"/>
              <p:cNvSpPr/>
              <p:nvPr/>
            </p:nvSpPr>
            <p:spPr>
              <a:xfrm>
                <a:off x="1981200" y="3187700"/>
                <a:ext cx="762000" cy="762000"/>
              </a:xfrm>
              <a:prstGeom prst="star5">
                <a:avLst>
                  <a:gd name="adj" fmla="val 28143"/>
                  <a:gd name="hf" fmla="val 105146"/>
                  <a:gd name="vf" fmla="val 110557"/>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4" name="Oval 493"/>
              <p:cNvSpPr/>
              <p:nvPr/>
            </p:nvSpPr>
            <p:spPr>
              <a:xfrm>
                <a:off x="2133600" y="3390900"/>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81" name="Group 480"/>
            <p:cNvGrpSpPr/>
            <p:nvPr/>
          </p:nvGrpSpPr>
          <p:grpSpPr>
            <a:xfrm>
              <a:off x="1907540" y="2937510"/>
              <a:ext cx="533400" cy="533400"/>
              <a:chOff x="1981200" y="3187700"/>
              <a:chExt cx="762000" cy="762000"/>
            </a:xfrm>
            <a:solidFill>
              <a:srgbClr val="FFC000"/>
            </a:solidFill>
          </p:grpSpPr>
          <p:sp>
            <p:nvSpPr>
              <p:cNvPr id="491" name="5-Point Star 490"/>
              <p:cNvSpPr/>
              <p:nvPr/>
            </p:nvSpPr>
            <p:spPr>
              <a:xfrm>
                <a:off x="1981200" y="3187700"/>
                <a:ext cx="762000" cy="762000"/>
              </a:xfrm>
              <a:prstGeom prst="star5">
                <a:avLst>
                  <a:gd name="adj" fmla="val 28143"/>
                  <a:gd name="hf" fmla="val 105146"/>
                  <a:gd name="vf" fmla="val 110557"/>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2" name="Oval 491"/>
              <p:cNvSpPr/>
              <p:nvPr/>
            </p:nvSpPr>
            <p:spPr>
              <a:xfrm>
                <a:off x="2133600" y="3390900"/>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82" name="Group 481"/>
            <p:cNvGrpSpPr/>
            <p:nvPr/>
          </p:nvGrpSpPr>
          <p:grpSpPr>
            <a:xfrm>
              <a:off x="3429000" y="3064510"/>
              <a:ext cx="533400" cy="533400"/>
              <a:chOff x="1981200" y="3187700"/>
              <a:chExt cx="762000" cy="762000"/>
            </a:xfrm>
            <a:solidFill>
              <a:srgbClr val="FFC000"/>
            </a:solidFill>
          </p:grpSpPr>
          <p:sp>
            <p:nvSpPr>
              <p:cNvPr id="489" name="5-Point Star 488"/>
              <p:cNvSpPr/>
              <p:nvPr/>
            </p:nvSpPr>
            <p:spPr>
              <a:xfrm>
                <a:off x="1981200" y="3187700"/>
                <a:ext cx="762000" cy="762000"/>
              </a:xfrm>
              <a:prstGeom prst="star5">
                <a:avLst>
                  <a:gd name="adj" fmla="val 28143"/>
                  <a:gd name="hf" fmla="val 105146"/>
                  <a:gd name="vf" fmla="val 110557"/>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0" name="Oval 489"/>
              <p:cNvSpPr/>
              <p:nvPr/>
            </p:nvSpPr>
            <p:spPr>
              <a:xfrm>
                <a:off x="2133600" y="3390900"/>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83" name="Group 482"/>
            <p:cNvGrpSpPr/>
            <p:nvPr/>
          </p:nvGrpSpPr>
          <p:grpSpPr>
            <a:xfrm>
              <a:off x="3962400" y="3409950"/>
              <a:ext cx="533400" cy="533400"/>
              <a:chOff x="1981200" y="3187700"/>
              <a:chExt cx="762000" cy="762000"/>
            </a:xfrm>
            <a:solidFill>
              <a:srgbClr val="FFC000"/>
            </a:solidFill>
          </p:grpSpPr>
          <p:sp>
            <p:nvSpPr>
              <p:cNvPr id="487" name="5-Point Star 486"/>
              <p:cNvSpPr/>
              <p:nvPr/>
            </p:nvSpPr>
            <p:spPr>
              <a:xfrm>
                <a:off x="1981200" y="3187700"/>
                <a:ext cx="762000" cy="762000"/>
              </a:xfrm>
              <a:prstGeom prst="star5">
                <a:avLst>
                  <a:gd name="adj" fmla="val 28143"/>
                  <a:gd name="hf" fmla="val 105146"/>
                  <a:gd name="vf" fmla="val 110557"/>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8" name="Oval 487"/>
              <p:cNvSpPr/>
              <p:nvPr/>
            </p:nvSpPr>
            <p:spPr>
              <a:xfrm>
                <a:off x="2133600" y="3390900"/>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84" name="Group 483"/>
            <p:cNvGrpSpPr/>
            <p:nvPr/>
          </p:nvGrpSpPr>
          <p:grpSpPr>
            <a:xfrm>
              <a:off x="3954780" y="2266950"/>
              <a:ext cx="533400" cy="533400"/>
              <a:chOff x="1981200" y="3187700"/>
              <a:chExt cx="762000" cy="762000"/>
            </a:xfrm>
            <a:solidFill>
              <a:srgbClr val="FFC000"/>
            </a:solidFill>
          </p:grpSpPr>
          <p:sp>
            <p:nvSpPr>
              <p:cNvPr id="485" name="5-Point Star 484"/>
              <p:cNvSpPr/>
              <p:nvPr/>
            </p:nvSpPr>
            <p:spPr>
              <a:xfrm>
                <a:off x="1981200" y="3187700"/>
                <a:ext cx="762000" cy="762000"/>
              </a:xfrm>
              <a:prstGeom prst="star5">
                <a:avLst>
                  <a:gd name="adj" fmla="val 28143"/>
                  <a:gd name="hf" fmla="val 105146"/>
                  <a:gd name="vf" fmla="val 110557"/>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6" name="Oval 485"/>
              <p:cNvSpPr/>
              <p:nvPr/>
            </p:nvSpPr>
            <p:spPr>
              <a:xfrm>
                <a:off x="2133600" y="3390900"/>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140" name="Group 139"/>
          <p:cNvGrpSpPr/>
          <p:nvPr/>
        </p:nvGrpSpPr>
        <p:grpSpPr>
          <a:xfrm>
            <a:off x="2489192" y="1099772"/>
            <a:ext cx="4313168" cy="3477966"/>
            <a:chOff x="2489192" y="1099772"/>
            <a:chExt cx="4313168" cy="3477966"/>
          </a:xfrm>
        </p:grpSpPr>
        <p:grpSp>
          <p:nvGrpSpPr>
            <p:cNvPr id="69" name="Group 68"/>
            <p:cNvGrpSpPr/>
            <p:nvPr/>
          </p:nvGrpSpPr>
          <p:grpSpPr>
            <a:xfrm>
              <a:off x="2489192" y="1099772"/>
              <a:ext cx="4313168" cy="3477966"/>
              <a:chOff x="2489192" y="1099772"/>
              <a:chExt cx="4313168" cy="3477966"/>
            </a:xfrm>
          </p:grpSpPr>
          <p:grpSp>
            <p:nvGrpSpPr>
              <p:cNvPr id="46" name="Group 45"/>
              <p:cNvGrpSpPr/>
              <p:nvPr/>
            </p:nvGrpSpPr>
            <p:grpSpPr>
              <a:xfrm>
                <a:off x="2895600" y="1220558"/>
                <a:ext cx="544826" cy="275806"/>
                <a:chOff x="1059813" y="1395913"/>
                <a:chExt cx="2902620" cy="1469387"/>
              </a:xfrm>
            </p:grpSpPr>
            <p:grpSp>
              <p:nvGrpSpPr>
                <p:cNvPr id="47" name="Group 46"/>
                <p:cNvGrpSpPr/>
                <p:nvPr/>
              </p:nvGrpSpPr>
              <p:grpSpPr>
                <a:xfrm>
                  <a:off x="1059813" y="1395913"/>
                  <a:ext cx="2902620" cy="1469387"/>
                  <a:chOff x="1016000" y="2218292"/>
                  <a:chExt cx="4206240" cy="2129316"/>
                </a:xfrm>
              </p:grpSpPr>
              <p:sp>
                <p:nvSpPr>
                  <p:cNvPr id="67" name="Oval 66"/>
                  <p:cNvSpPr/>
                  <p:nvPr/>
                </p:nvSpPr>
                <p:spPr>
                  <a:xfrm>
                    <a:off x="1016000" y="2673350"/>
                    <a:ext cx="1828800" cy="12192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Oval 69"/>
                  <p:cNvSpPr/>
                  <p:nvPr/>
                </p:nvSpPr>
                <p:spPr>
                  <a:xfrm>
                    <a:off x="2915920" y="2218292"/>
                    <a:ext cx="2306320" cy="212931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8" name="Group 47"/>
                <p:cNvGrpSpPr/>
                <p:nvPr/>
              </p:nvGrpSpPr>
              <p:grpSpPr>
                <a:xfrm>
                  <a:off x="1466671" y="1590151"/>
                  <a:ext cx="1905000" cy="863600"/>
                  <a:chOff x="1371600" y="2266950"/>
                  <a:chExt cx="3124200" cy="1676400"/>
                </a:xfrm>
              </p:grpSpPr>
              <p:grpSp>
                <p:nvGrpSpPr>
                  <p:cNvPr id="52" name="Group 51"/>
                  <p:cNvGrpSpPr/>
                  <p:nvPr/>
                </p:nvGrpSpPr>
                <p:grpSpPr>
                  <a:xfrm>
                    <a:off x="1371600" y="3016250"/>
                    <a:ext cx="533400" cy="533400"/>
                    <a:chOff x="1981200" y="3187700"/>
                    <a:chExt cx="762000" cy="762000"/>
                  </a:xfrm>
                  <a:solidFill>
                    <a:srgbClr val="FFC000"/>
                  </a:solidFill>
                </p:grpSpPr>
                <p:sp>
                  <p:nvSpPr>
                    <p:cNvPr id="65" name="5-Point Star 64"/>
                    <p:cNvSpPr/>
                    <p:nvPr/>
                  </p:nvSpPr>
                  <p:spPr>
                    <a:xfrm>
                      <a:off x="1981200" y="3187700"/>
                      <a:ext cx="762000" cy="762000"/>
                    </a:xfrm>
                    <a:prstGeom prst="star5">
                      <a:avLst>
                        <a:gd name="adj" fmla="val 28143"/>
                        <a:gd name="hf" fmla="val 105146"/>
                        <a:gd name="vf" fmla="val 110557"/>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Oval 65"/>
                    <p:cNvSpPr/>
                    <p:nvPr/>
                  </p:nvSpPr>
                  <p:spPr>
                    <a:xfrm>
                      <a:off x="2133600" y="3390900"/>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53" name="Group 52"/>
                  <p:cNvGrpSpPr/>
                  <p:nvPr/>
                </p:nvGrpSpPr>
                <p:grpSpPr>
                  <a:xfrm>
                    <a:off x="1907540" y="2937510"/>
                    <a:ext cx="533400" cy="533400"/>
                    <a:chOff x="1981200" y="3187700"/>
                    <a:chExt cx="762000" cy="762000"/>
                  </a:xfrm>
                  <a:solidFill>
                    <a:srgbClr val="FFC000"/>
                  </a:solidFill>
                </p:grpSpPr>
                <p:sp>
                  <p:nvSpPr>
                    <p:cNvPr id="63" name="5-Point Star 62"/>
                    <p:cNvSpPr/>
                    <p:nvPr/>
                  </p:nvSpPr>
                  <p:spPr>
                    <a:xfrm>
                      <a:off x="1981200" y="3187700"/>
                      <a:ext cx="762000" cy="762000"/>
                    </a:xfrm>
                    <a:prstGeom prst="star5">
                      <a:avLst>
                        <a:gd name="adj" fmla="val 28143"/>
                        <a:gd name="hf" fmla="val 105146"/>
                        <a:gd name="vf" fmla="val 110557"/>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 name="Oval 63"/>
                    <p:cNvSpPr/>
                    <p:nvPr/>
                  </p:nvSpPr>
                  <p:spPr>
                    <a:xfrm>
                      <a:off x="2133600" y="3390900"/>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54" name="Group 53"/>
                  <p:cNvGrpSpPr/>
                  <p:nvPr/>
                </p:nvGrpSpPr>
                <p:grpSpPr>
                  <a:xfrm>
                    <a:off x="3429000" y="3064510"/>
                    <a:ext cx="533400" cy="533400"/>
                    <a:chOff x="1981200" y="3187700"/>
                    <a:chExt cx="762000" cy="762000"/>
                  </a:xfrm>
                  <a:solidFill>
                    <a:srgbClr val="FFC000"/>
                  </a:solidFill>
                </p:grpSpPr>
                <p:sp>
                  <p:nvSpPr>
                    <p:cNvPr id="61" name="5-Point Star 60"/>
                    <p:cNvSpPr/>
                    <p:nvPr/>
                  </p:nvSpPr>
                  <p:spPr>
                    <a:xfrm>
                      <a:off x="1981200" y="3187700"/>
                      <a:ext cx="762000" cy="762000"/>
                    </a:xfrm>
                    <a:prstGeom prst="star5">
                      <a:avLst>
                        <a:gd name="adj" fmla="val 28143"/>
                        <a:gd name="hf" fmla="val 105146"/>
                        <a:gd name="vf" fmla="val 110557"/>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 name="Oval 61"/>
                    <p:cNvSpPr/>
                    <p:nvPr/>
                  </p:nvSpPr>
                  <p:spPr>
                    <a:xfrm>
                      <a:off x="2133600" y="3390900"/>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55" name="Group 54"/>
                  <p:cNvGrpSpPr/>
                  <p:nvPr/>
                </p:nvGrpSpPr>
                <p:grpSpPr>
                  <a:xfrm>
                    <a:off x="3962400" y="3409950"/>
                    <a:ext cx="533400" cy="533400"/>
                    <a:chOff x="1981200" y="3187700"/>
                    <a:chExt cx="762000" cy="762000"/>
                  </a:xfrm>
                  <a:solidFill>
                    <a:srgbClr val="FFC000"/>
                  </a:solidFill>
                </p:grpSpPr>
                <p:sp>
                  <p:nvSpPr>
                    <p:cNvPr id="59" name="5-Point Star 58"/>
                    <p:cNvSpPr/>
                    <p:nvPr/>
                  </p:nvSpPr>
                  <p:spPr>
                    <a:xfrm>
                      <a:off x="1981200" y="3187700"/>
                      <a:ext cx="762000" cy="762000"/>
                    </a:xfrm>
                    <a:prstGeom prst="star5">
                      <a:avLst>
                        <a:gd name="adj" fmla="val 28143"/>
                        <a:gd name="hf" fmla="val 105146"/>
                        <a:gd name="vf" fmla="val 110557"/>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Oval 59"/>
                    <p:cNvSpPr/>
                    <p:nvPr/>
                  </p:nvSpPr>
                  <p:spPr>
                    <a:xfrm>
                      <a:off x="2133600" y="3390900"/>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56" name="Group 55"/>
                  <p:cNvGrpSpPr/>
                  <p:nvPr/>
                </p:nvGrpSpPr>
                <p:grpSpPr>
                  <a:xfrm>
                    <a:off x="3954780" y="2266950"/>
                    <a:ext cx="533400" cy="533400"/>
                    <a:chOff x="1981200" y="3187700"/>
                    <a:chExt cx="762000" cy="762000"/>
                  </a:xfrm>
                  <a:solidFill>
                    <a:srgbClr val="FFC000"/>
                  </a:solidFill>
                </p:grpSpPr>
                <p:sp>
                  <p:nvSpPr>
                    <p:cNvPr id="57" name="5-Point Star 56"/>
                    <p:cNvSpPr/>
                    <p:nvPr/>
                  </p:nvSpPr>
                  <p:spPr>
                    <a:xfrm>
                      <a:off x="1981200" y="3187700"/>
                      <a:ext cx="762000" cy="762000"/>
                    </a:xfrm>
                    <a:prstGeom prst="star5">
                      <a:avLst>
                        <a:gd name="adj" fmla="val 28143"/>
                        <a:gd name="hf" fmla="val 105146"/>
                        <a:gd name="vf" fmla="val 110557"/>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Oval 57"/>
                    <p:cNvSpPr/>
                    <p:nvPr/>
                  </p:nvSpPr>
                  <p:spPr>
                    <a:xfrm>
                      <a:off x="2133600" y="3390900"/>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49" name="Group 48"/>
                <p:cNvGrpSpPr/>
                <p:nvPr/>
              </p:nvGrpSpPr>
              <p:grpSpPr>
                <a:xfrm>
                  <a:off x="1059813" y="1395913"/>
                  <a:ext cx="2902620" cy="1469387"/>
                  <a:chOff x="1016000" y="2218292"/>
                  <a:chExt cx="4206240" cy="2129316"/>
                </a:xfrm>
              </p:grpSpPr>
              <p:sp>
                <p:nvSpPr>
                  <p:cNvPr id="50" name="Oval 49"/>
                  <p:cNvSpPr/>
                  <p:nvPr/>
                </p:nvSpPr>
                <p:spPr>
                  <a:xfrm>
                    <a:off x="1016000" y="2673350"/>
                    <a:ext cx="1828800" cy="12192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Oval 50"/>
                  <p:cNvSpPr/>
                  <p:nvPr/>
                </p:nvSpPr>
                <p:spPr>
                  <a:xfrm>
                    <a:off x="2915920" y="2218292"/>
                    <a:ext cx="2306320" cy="212931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71" name="Group 70"/>
              <p:cNvGrpSpPr/>
              <p:nvPr/>
            </p:nvGrpSpPr>
            <p:grpSpPr>
              <a:xfrm>
                <a:off x="4344796" y="1099772"/>
                <a:ext cx="544826" cy="275806"/>
                <a:chOff x="1059813" y="1395913"/>
                <a:chExt cx="2902620" cy="1469387"/>
              </a:xfrm>
            </p:grpSpPr>
            <p:grpSp>
              <p:nvGrpSpPr>
                <p:cNvPr id="72" name="Group 71"/>
                <p:cNvGrpSpPr/>
                <p:nvPr/>
              </p:nvGrpSpPr>
              <p:grpSpPr>
                <a:xfrm>
                  <a:off x="1059813" y="1395913"/>
                  <a:ext cx="2902620" cy="1469387"/>
                  <a:chOff x="1016000" y="2218292"/>
                  <a:chExt cx="4206240" cy="2129316"/>
                </a:xfrm>
              </p:grpSpPr>
              <p:sp>
                <p:nvSpPr>
                  <p:cNvPr id="92" name="Oval 91"/>
                  <p:cNvSpPr/>
                  <p:nvPr/>
                </p:nvSpPr>
                <p:spPr>
                  <a:xfrm>
                    <a:off x="1016000" y="2673350"/>
                    <a:ext cx="1828800" cy="12192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3" name="Oval 92"/>
                  <p:cNvSpPr/>
                  <p:nvPr/>
                </p:nvSpPr>
                <p:spPr>
                  <a:xfrm>
                    <a:off x="2915920" y="2218292"/>
                    <a:ext cx="2306320" cy="212931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73" name="Group 72"/>
                <p:cNvGrpSpPr/>
                <p:nvPr/>
              </p:nvGrpSpPr>
              <p:grpSpPr>
                <a:xfrm>
                  <a:off x="1466671" y="1590151"/>
                  <a:ext cx="1905000" cy="863600"/>
                  <a:chOff x="1371600" y="2266950"/>
                  <a:chExt cx="3124200" cy="1676400"/>
                </a:xfrm>
              </p:grpSpPr>
              <p:grpSp>
                <p:nvGrpSpPr>
                  <p:cNvPr id="77" name="Group 76"/>
                  <p:cNvGrpSpPr/>
                  <p:nvPr/>
                </p:nvGrpSpPr>
                <p:grpSpPr>
                  <a:xfrm>
                    <a:off x="1371600" y="3016250"/>
                    <a:ext cx="533400" cy="533400"/>
                    <a:chOff x="1981200" y="3187700"/>
                    <a:chExt cx="762000" cy="762000"/>
                  </a:xfrm>
                  <a:solidFill>
                    <a:srgbClr val="FFC000"/>
                  </a:solidFill>
                </p:grpSpPr>
                <p:sp>
                  <p:nvSpPr>
                    <p:cNvPr id="90" name="5-Point Star 89"/>
                    <p:cNvSpPr/>
                    <p:nvPr/>
                  </p:nvSpPr>
                  <p:spPr>
                    <a:xfrm>
                      <a:off x="1981200" y="3187700"/>
                      <a:ext cx="762000" cy="762000"/>
                    </a:xfrm>
                    <a:prstGeom prst="star5">
                      <a:avLst>
                        <a:gd name="adj" fmla="val 28143"/>
                        <a:gd name="hf" fmla="val 105146"/>
                        <a:gd name="vf" fmla="val 110557"/>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1" name="Oval 90"/>
                    <p:cNvSpPr/>
                    <p:nvPr/>
                  </p:nvSpPr>
                  <p:spPr>
                    <a:xfrm>
                      <a:off x="2133600" y="3390900"/>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78" name="Group 77"/>
                  <p:cNvGrpSpPr/>
                  <p:nvPr/>
                </p:nvGrpSpPr>
                <p:grpSpPr>
                  <a:xfrm>
                    <a:off x="1907540" y="2937510"/>
                    <a:ext cx="533400" cy="533400"/>
                    <a:chOff x="1981200" y="3187700"/>
                    <a:chExt cx="762000" cy="762000"/>
                  </a:xfrm>
                  <a:solidFill>
                    <a:srgbClr val="FFC000"/>
                  </a:solidFill>
                </p:grpSpPr>
                <p:sp>
                  <p:nvSpPr>
                    <p:cNvPr id="88" name="5-Point Star 87"/>
                    <p:cNvSpPr/>
                    <p:nvPr/>
                  </p:nvSpPr>
                  <p:spPr>
                    <a:xfrm>
                      <a:off x="1981200" y="3187700"/>
                      <a:ext cx="762000" cy="762000"/>
                    </a:xfrm>
                    <a:prstGeom prst="star5">
                      <a:avLst>
                        <a:gd name="adj" fmla="val 28143"/>
                        <a:gd name="hf" fmla="val 105146"/>
                        <a:gd name="vf" fmla="val 110557"/>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9" name="Oval 88"/>
                    <p:cNvSpPr/>
                    <p:nvPr/>
                  </p:nvSpPr>
                  <p:spPr>
                    <a:xfrm>
                      <a:off x="2133600" y="3390900"/>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79" name="Group 78"/>
                  <p:cNvGrpSpPr/>
                  <p:nvPr/>
                </p:nvGrpSpPr>
                <p:grpSpPr>
                  <a:xfrm>
                    <a:off x="3429000" y="3064510"/>
                    <a:ext cx="533400" cy="533400"/>
                    <a:chOff x="1981200" y="3187700"/>
                    <a:chExt cx="762000" cy="762000"/>
                  </a:xfrm>
                  <a:solidFill>
                    <a:srgbClr val="FFC000"/>
                  </a:solidFill>
                </p:grpSpPr>
                <p:sp>
                  <p:nvSpPr>
                    <p:cNvPr id="86" name="5-Point Star 85"/>
                    <p:cNvSpPr/>
                    <p:nvPr/>
                  </p:nvSpPr>
                  <p:spPr>
                    <a:xfrm>
                      <a:off x="1981200" y="3187700"/>
                      <a:ext cx="762000" cy="762000"/>
                    </a:xfrm>
                    <a:prstGeom prst="star5">
                      <a:avLst>
                        <a:gd name="adj" fmla="val 28143"/>
                        <a:gd name="hf" fmla="val 105146"/>
                        <a:gd name="vf" fmla="val 110557"/>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7" name="Oval 86"/>
                    <p:cNvSpPr/>
                    <p:nvPr/>
                  </p:nvSpPr>
                  <p:spPr>
                    <a:xfrm>
                      <a:off x="2133600" y="3390900"/>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80" name="Group 79"/>
                  <p:cNvGrpSpPr/>
                  <p:nvPr/>
                </p:nvGrpSpPr>
                <p:grpSpPr>
                  <a:xfrm>
                    <a:off x="3962400" y="3409950"/>
                    <a:ext cx="533400" cy="533400"/>
                    <a:chOff x="1981200" y="3187700"/>
                    <a:chExt cx="762000" cy="762000"/>
                  </a:xfrm>
                  <a:solidFill>
                    <a:srgbClr val="FFC000"/>
                  </a:solidFill>
                </p:grpSpPr>
                <p:sp>
                  <p:nvSpPr>
                    <p:cNvPr id="84" name="5-Point Star 83"/>
                    <p:cNvSpPr/>
                    <p:nvPr/>
                  </p:nvSpPr>
                  <p:spPr>
                    <a:xfrm>
                      <a:off x="1981200" y="3187700"/>
                      <a:ext cx="762000" cy="762000"/>
                    </a:xfrm>
                    <a:prstGeom prst="star5">
                      <a:avLst>
                        <a:gd name="adj" fmla="val 28143"/>
                        <a:gd name="hf" fmla="val 105146"/>
                        <a:gd name="vf" fmla="val 110557"/>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5" name="Oval 84"/>
                    <p:cNvSpPr/>
                    <p:nvPr/>
                  </p:nvSpPr>
                  <p:spPr>
                    <a:xfrm>
                      <a:off x="2133600" y="3390900"/>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81" name="Group 80"/>
                  <p:cNvGrpSpPr/>
                  <p:nvPr/>
                </p:nvGrpSpPr>
                <p:grpSpPr>
                  <a:xfrm>
                    <a:off x="3954780" y="2266950"/>
                    <a:ext cx="533400" cy="533400"/>
                    <a:chOff x="1981200" y="3187700"/>
                    <a:chExt cx="762000" cy="762000"/>
                  </a:xfrm>
                  <a:solidFill>
                    <a:srgbClr val="FFC000"/>
                  </a:solidFill>
                </p:grpSpPr>
                <p:sp>
                  <p:nvSpPr>
                    <p:cNvPr id="82" name="5-Point Star 81"/>
                    <p:cNvSpPr/>
                    <p:nvPr/>
                  </p:nvSpPr>
                  <p:spPr>
                    <a:xfrm>
                      <a:off x="1981200" y="3187700"/>
                      <a:ext cx="762000" cy="762000"/>
                    </a:xfrm>
                    <a:prstGeom prst="star5">
                      <a:avLst>
                        <a:gd name="adj" fmla="val 28143"/>
                        <a:gd name="hf" fmla="val 105146"/>
                        <a:gd name="vf" fmla="val 110557"/>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3" name="Oval 82"/>
                    <p:cNvSpPr/>
                    <p:nvPr/>
                  </p:nvSpPr>
                  <p:spPr>
                    <a:xfrm>
                      <a:off x="2133600" y="3390900"/>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74" name="Group 73"/>
                <p:cNvGrpSpPr/>
                <p:nvPr/>
              </p:nvGrpSpPr>
              <p:grpSpPr>
                <a:xfrm>
                  <a:off x="1059813" y="1395913"/>
                  <a:ext cx="2902620" cy="1469387"/>
                  <a:chOff x="1016000" y="2218292"/>
                  <a:chExt cx="4206240" cy="2129316"/>
                </a:xfrm>
              </p:grpSpPr>
              <p:sp>
                <p:nvSpPr>
                  <p:cNvPr id="75" name="Oval 74"/>
                  <p:cNvSpPr/>
                  <p:nvPr/>
                </p:nvSpPr>
                <p:spPr>
                  <a:xfrm>
                    <a:off x="1016000" y="2673350"/>
                    <a:ext cx="1828800" cy="12192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6" name="Oval 75"/>
                  <p:cNvSpPr/>
                  <p:nvPr/>
                </p:nvSpPr>
                <p:spPr>
                  <a:xfrm>
                    <a:off x="2915920" y="2218292"/>
                    <a:ext cx="2306320" cy="212931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94" name="Group 93"/>
              <p:cNvGrpSpPr/>
              <p:nvPr/>
            </p:nvGrpSpPr>
            <p:grpSpPr>
              <a:xfrm>
                <a:off x="6019800" y="1387757"/>
                <a:ext cx="544826" cy="275806"/>
                <a:chOff x="1059813" y="1395913"/>
                <a:chExt cx="2902620" cy="1469387"/>
              </a:xfrm>
            </p:grpSpPr>
            <p:grpSp>
              <p:nvGrpSpPr>
                <p:cNvPr id="95" name="Group 94"/>
                <p:cNvGrpSpPr/>
                <p:nvPr/>
              </p:nvGrpSpPr>
              <p:grpSpPr>
                <a:xfrm>
                  <a:off x="1059813" y="1395913"/>
                  <a:ext cx="2902620" cy="1469387"/>
                  <a:chOff x="1016000" y="2218292"/>
                  <a:chExt cx="4206240" cy="2129316"/>
                </a:xfrm>
              </p:grpSpPr>
              <p:sp>
                <p:nvSpPr>
                  <p:cNvPr id="115" name="Oval 114"/>
                  <p:cNvSpPr/>
                  <p:nvPr/>
                </p:nvSpPr>
                <p:spPr>
                  <a:xfrm>
                    <a:off x="1016000" y="2673350"/>
                    <a:ext cx="1828800" cy="12192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6" name="Oval 115"/>
                  <p:cNvSpPr/>
                  <p:nvPr/>
                </p:nvSpPr>
                <p:spPr>
                  <a:xfrm>
                    <a:off x="2915920" y="2218292"/>
                    <a:ext cx="2306320" cy="212931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96" name="Group 95"/>
                <p:cNvGrpSpPr/>
                <p:nvPr/>
              </p:nvGrpSpPr>
              <p:grpSpPr>
                <a:xfrm>
                  <a:off x="1466671" y="1590151"/>
                  <a:ext cx="1905000" cy="863600"/>
                  <a:chOff x="1371600" y="2266950"/>
                  <a:chExt cx="3124200" cy="1676400"/>
                </a:xfrm>
              </p:grpSpPr>
              <p:grpSp>
                <p:nvGrpSpPr>
                  <p:cNvPr id="100" name="Group 99"/>
                  <p:cNvGrpSpPr/>
                  <p:nvPr/>
                </p:nvGrpSpPr>
                <p:grpSpPr>
                  <a:xfrm>
                    <a:off x="1371600" y="3016250"/>
                    <a:ext cx="533400" cy="533400"/>
                    <a:chOff x="1981200" y="3187700"/>
                    <a:chExt cx="762000" cy="762000"/>
                  </a:xfrm>
                  <a:solidFill>
                    <a:srgbClr val="FFC000"/>
                  </a:solidFill>
                </p:grpSpPr>
                <p:sp>
                  <p:nvSpPr>
                    <p:cNvPr id="113" name="5-Point Star 112"/>
                    <p:cNvSpPr/>
                    <p:nvPr/>
                  </p:nvSpPr>
                  <p:spPr>
                    <a:xfrm>
                      <a:off x="1981200" y="3187700"/>
                      <a:ext cx="762000" cy="762000"/>
                    </a:xfrm>
                    <a:prstGeom prst="star5">
                      <a:avLst>
                        <a:gd name="adj" fmla="val 28143"/>
                        <a:gd name="hf" fmla="val 105146"/>
                        <a:gd name="vf" fmla="val 110557"/>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4" name="Oval 113"/>
                    <p:cNvSpPr/>
                    <p:nvPr/>
                  </p:nvSpPr>
                  <p:spPr>
                    <a:xfrm>
                      <a:off x="2133600" y="3390900"/>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01" name="Group 100"/>
                  <p:cNvGrpSpPr/>
                  <p:nvPr/>
                </p:nvGrpSpPr>
                <p:grpSpPr>
                  <a:xfrm>
                    <a:off x="1907540" y="2937510"/>
                    <a:ext cx="533400" cy="533400"/>
                    <a:chOff x="1981200" y="3187700"/>
                    <a:chExt cx="762000" cy="762000"/>
                  </a:xfrm>
                  <a:solidFill>
                    <a:srgbClr val="FFC000"/>
                  </a:solidFill>
                </p:grpSpPr>
                <p:sp>
                  <p:nvSpPr>
                    <p:cNvPr id="111" name="5-Point Star 110"/>
                    <p:cNvSpPr/>
                    <p:nvPr/>
                  </p:nvSpPr>
                  <p:spPr>
                    <a:xfrm>
                      <a:off x="1981200" y="3187700"/>
                      <a:ext cx="762000" cy="762000"/>
                    </a:xfrm>
                    <a:prstGeom prst="star5">
                      <a:avLst>
                        <a:gd name="adj" fmla="val 28143"/>
                        <a:gd name="hf" fmla="val 105146"/>
                        <a:gd name="vf" fmla="val 110557"/>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2" name="Oval 111"/>
                    <p:cNvSpPr/>
                    <p:nvPr/>
                  </p:nvSpPr>
                  <p:spPr>
                    <a:xfrm>
                      <a:off x="2133600" y="3390900"/>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02" name="Group 101"/>
                  <p:cNvGrpSpPr/>
                  <p:nvPr/>
                </p:nvGrpSpPr>
                <p:grpSpPr>
                  <a:xfrm>
                    <a:off x="3429000" y="3064510"/>
                    <a:ext cx="533400" cy="533400"/>
                    <a:chOff x="1981200" y="3187700"/>
                    <a:chExt cx="762000" cy="762000"/>
                  </a:xfrm>
                  <a:solidFill>
                    <a:srgbClr val="FFC000"/>
                  </a:solidFill>
                </p:grpSpPr>
                <p:sp>
                  <p:nvSpPr>
                    <p:cNvPr id="109" name="5-Point Star 108"/>
                    <p:cNvSpPr/>
                    <p:nvPr/>
                  </p:nvSpPr>
                  <p:spPr>
                    <a:xfrm>
                      <a:off x="1981200" y="3187700"/>
                      <a:ext cx="762000" cy="762000"/>
                    </a:xfrm>
                    <a:prstGeom prst="star5">
                      <a:avLst>
                        <a:gd name="adj" fmla="val 28143"/>
                        <a:gd name="hf" fmla="val 105146"/>
                        <a:gd name="vf" fmla="val 110557"/>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0" name="Oval 109"/>
                    <p:cNvSpPr/>
                    <p:nvPr/>
                  </p:nvSpPr>
                  <p:spPr>
                    <a:xfrm>
                      <a:off x="2133600" y="3390900"/>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03" name="Group 102"/>
                  <p:cNvGrpSpPr/>
                  <p:nvPr/>
                </p:nvGrpSpPr>
                <p:grpSpPr>
                  <a:xfrm>
                    <a:off x="3962400" y="3409950"/>
                    <a:ext cx="533400" cy="533400"/>
                    <a:chOff x="1981200" y="3187700"/>
                    <a:chExt cx="762000" cy="762000"/>
                  </a:xfrm>
                  <a:solidFill>
                    <a:srgbClr val="FFC000"/>
                  </a:solidFill>
                </p:grpSpPr>
                <p:sp>
                  <p:nvSpPr>
                    <p:cNvPr id="107" name="5-Point Star 106"/>
                    <p:cNvSpPr/>
                    <p:nvPr/>
                  </p:nvSpPr>
                  <p:spPr>
                    <a:xfrm>
                      <a:off x="1981200" y="3187700"/>
                      <a:ext cx="762000" cy="762000"/>
                    </a:xfrm>
                    <a:prstGeom prst="star5">
                      <a:avLst>
                        <a:gd name="adj" fmla="val 28143"/>
                        <a:gd name="hf" fmla="val 105146"/>
                        <a:gd name="vf" fmla="val 110557"/>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8" name="Oval 107"/>
                    <p:cNvSpPr/>
                    <p:nvPr/>
                  </p:nvSpPr>
                  <p:spPr>
                    <a:xfrm>
                      <a:off x="2133600" y="3390900"/>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04" name="Group 103"/>
                  <p:cNvGrpSpPr/>
                  <p:nvPr/>
                </p:nvGrpSpPr>
                <p:grpSpPr>
                  <a:xfrm>
                    <a:off x="3954780" y="2266950"/>
                    <a:ext cx="533400" cy="533400"/>
                    <a:chOff x="1981200" y="3187700"/>
                    <a:chExt cx="762000" cy="762000"/>
                  </a:xfrm>
                  <a:solidFill>
                    <a:srgbClr val="FFC000"/>
                  </a:solidFill>
                </p:grpSpPr>
                <p:sp>
                  <p:nvSpPr>
                    <p:cNvPr id="105" name="5-Point Star 104"/>
                    <p:cNvSpPr/>
                    <p:nvPr/>
                  </p:nvSpPr>
                  <p:spPr>
                    <a:xfrm>
                      <a:off x="1981200" y="3187700"/>
                      <a:ext cx="762000" cy="762000"/>
                    </a:xfrm>
                    <a:prstGeom prst="star5">
                      <a:avLst>
                        <a:gd name="adj" fmla="val 28143"/>
                        <a:gd name="hf" fmla="val 105146"/>
                        <a:gd name="vf" fmla="val 110557"/>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6" name="Oval 105"/>
                    <p:cNvSpPr/>
                    <p:nvPr/>
                  </p:nvSpPr>
                  <p:spPr>
                    <a:xfrm>
                      <a:off x="2133600" y="3390900"/>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97" name="Group 96"/>
                <p:cNvGrpSpPr/>
                <p:nvPr/>
              </p:nvGrpSpPr>
              <p:grpSpPr>
                <a:xfrm>
                  <a:off x="1059813" y="1395913"/>
                  <a:ext cx="2902620" cy="1469387"/>
                  <a:chOff x="1016000" y="2218292"/>
                  <a:chExt cx="4206240" cy="2129316"/>
                </a:xfrm>
              </p:grpSpPr>
              <p:sp>
                <p:nvSpPr>
                  <p:cNvPr id="98" name="Oval 97"/>
                  <p:cNvSpPr/>
                  <p:nvPr/>
                </p:nvSpPr>
                <p:spPr>
                  <a:xfrm>
                    <a:off x="1016000" y="2673350"/>
                    <a:ext cx="1828800" cy="12192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9" name="Oval 98"/>
                  <p:cNvSpPr/>
                  <p:nvPr/>
                </p:nvSpPr>
                <p:spPr>
                  <a:xfrm>
                    <a:off x="2915920" y="2218292"/>
                    <a:ext cx="2306320" cy="212931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117" name="Group 116"/>
              <p:cNvGrpSpPr/>
              <p:nvPr/>
            </p:nvGrpSpPr>
            <p:grpSpPr>
              <a:xfrm>
                <a:off x="2489192" y="2613208"/>
                <a:ext cx="632643" cy="265022"/>
                <a:chOff x="1059813" y="1590151"/>
                <a:chExt cx="2737860" cy="1146922"/>
              </a:xfrm>
            </p:grpSpPr>
            <p:grpSp>
              <p:nvGrpSpPr>
                <p:cNvPr id="118" name="Group 117"/>
                <p:cNvGrpSpPr/>
                <p:nvPr/>
              </p:nvGrpSpPr>
              <p:grpSpPr>
                <a:xfrm>
                  <a:off x="1059813" y="1709938"/>
                  <a:ext cx="2737857" cy="1027135"/>
                  <a:chOff x="1016000" y="2673350"/>
                  <a:chExt cx="3967480" cy="1488440"/>
                </a:xfrm>
              </p:grpSpPr>
              <p:sp>
                <p:nvSpPr>
                  <p:cNvPr id="138" name="Oval 137"/>
                  <p:cNvSpPr/>
                  <p:nvPr/>
                </p:nvSpPr>
                <p:spPr>
                  <a:xfrm>
                    <a:off x="1016000" y="2673350"/>
                    <a:ext cx="1828800" cy="12192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9" name="Oval 138"/>
                  <p:cNvSpPr/>
                  <p:nvPr/>
                </p:nvSpPr>
                <p:spPr>
                  <a:xfrm>
                    <a:off x="3154680" y="2942590"/>
                    <a:ext cx="1828800" cy="12192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19" name="Group 118"/>
                <p:cNvGrpSpPr/>
                <p:nvPr/>
              </p:nvGrpSpPr>
              <p:grpSpPr>
                <a:xfrm>
                  <a:off x="1466671" y="1590151"/>
                  <a:ext cx="1905000" cy="863600"/>
                  <a:chOff x="1371600" y="2266950"/>
                  <a:chExt cx="3124200" cy="1676400"/>
                </a:xfrm>
              </p:grpSpPr>
              <p:grpSp>
                <p:nvGrpSpPr>
                  <p:cNvPr id="123" name="Group 122"/>
                  <p:cNvGrpSpPr/>
                  <p:nvPr/>
                </p:nvGrpSpPr>
                <p:grpSpPr>
                  <a:xfrm>
                    <a:off x="1371600" y="3016250"/>
                    <a:ext cx="533400" cy="533400"/>
                    <a:chOff x="1981200" y="3187700"/>
                    <a:chExt cx="762000" cy="762000"/>
                  </a:xfrm>
                  <a:solidFill>
                    <a:srgbClr val="FFC000"/>
                  </a:solidFill>
                </p:grpSpPr>
                <p:sp>
                  <p:nvSpPr>
                    <p:cNvPr id="136" name="5-Point Star 135"/>
                    <p:cNvSpPr/>
                    <p:nvPr/>
                  </p:nvSpPr>
                  <p:spPr>
                    <a:xfrm>
                      <a:off x="1981200" y="3187700"/>
                      <a:ext cx="762000" cy="762000"/>
                    </a:xfrm>
                    <a:prstGeom prst="star5">
                      <a:avLst>
                        <a:gd name="adj" fmla="val 28143"/>
                        <a:gd name="hf" fmla="val 105146"/>
                        <a:gd name="vf" fmla="val 110557"/>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7" name="Oval 136"/>
                    <p:cNvSpPr/>
                    <p:nvPr/>
                  </p:nvSpPr>
                  <p:spPr>
                    <a:xfrm>
                      <a:off x="2133600" y="3390900"/>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24" name="Group 123"/>
                  <p:cNvGrpSpPr/>
                  <p:nvPr/>
                </p:nvGrpSpPr>
                <p:grpSpPr>
                  <a:xfrm>
                    <a:off x="1907540" y="2937510"/>
                    <a:ext cx="533400" cy="533400"/>
                    <a:chOff x="1981200" y="3187700"/>
                    <a:chExt cx="762000" cy="762000"/>
                  </a:xfrm>
                  <a:solidFill>
                    <a:srgbClr val="FFC000"/>
                  </a:solidFill>
                </p:grpSpPr>
                <p:sp>
                  <p:nvSpPr>
                    <p:cNvPr id="134" name="5-Point Star 133"/>
                    <p:cNvSpPr/>
                    <p:nvPr/>
                  </p:nvSpPr>
                  <p:spPr>
                    <a:xfrm>
                      <a:off x="1981200" y="3187700"/>
                      <a:ext cx="762000" cy="762000"/>
                    </a:xfrm>
                    <a:prstGeom prst="star5">
                      <a:avLst>
                        <a:gd name="adj" fmla="val 28143"/>
                        <a:gd name="hf" fmla="val 105146"/>
                        <a:gd name="vf" fmla="val 110557"/>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5" name="Oval 134"/>
                    <p:cNvSpPr/>
                    <p:nvPr/>
                  </p:nvSpPr>
                  <p:spPr>
                    <a:xfrm>
                      <a:off x="2133600" y="3390900"/>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25" name="Group 124"/>
                  <p:cNvGrpSpPr/>
                  <p:nvPr/>
                </p:nvGrpSpPr>
                <p:grpSpPr>
                  <a:xfrm>
                    <a:off x="3429000" y="3064510"/>
                    <a:ext cx="533400" cy="533400"/>
                    <a:chOff x="1981200" y="3187700"/>
                    <a:chExt cx="762000" cy="762000"/>
                  </a:xfrm>
                  <a:solidFill>
                    <a:srgbClr val="FFC000"/>
                  </a:solidFill>
                </p:grpSpPr>
                <p:sp>
                  <p:nvSpPr>
                    <p:cNvPr id="132" name="5-Point Star 131"/>
                    <p:cNvSpPr/>
                    <p:nvPr/>
                  </p:nvSpPr>
                  <p:spPr>
                    <a:xfrm>
                      <a:off x="1981200" y="3187700"/>
                      <a:ext cx="762000" cy="762000"/>
                    </a:xfrm>
                    <a:prstGeom prst="star5">
                      <a:avLst>
                        <a:gd name="adj" fmla="val 28143"/>
                        <a:gd name="hf" fmla="val 105146"/>
                        <a:gd name="vf" fmla="val 110557"/>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3" name="Oval 132"/>
                    <p:cNvSpPr/>
                    <p:nvPr/>
                  </p:nvSpPr>
                  <p:spPr>
                    <a:xfrm>
                      <a:off x="2133600" y="3390900"/>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26" name="Group 125"/>
                  <p:cNvGrpSpPr/>
                  <p:nvPr/>
                </p:nvGrpSpPr>
                <p:grpSpPr>
                  <a:xfrm>
                    <a:off x="3962400" y="3409950"/>
                    <a:ext cx="533400" cy="533400"/>
                    <a:chOff x="1981200" y="3187700"/>
                    <a:chExt cx="762000" cy="762000"/>
                  </a:xfrm>
                  <a:solidFill>
                    <a:srgbClr val="FFC000"/>
                  </a:solidFill>
                </p:grpSpPr>
                <p:sp>
                  <p:nvSpPr>
                    <p:cNvPr id="130" name="5-Point Star 129"/>
                    <p:cNvSpPr/>
                    <p:nvPr/>
                  </p:nvSpPr>
                  <p:spPr>
                    <a:xfrm>
                      <a:off x="1981200" y="3187700"/>
                      <a:ext cx="762000" cy="762000"/>
                    </a:xfrm>
                    <a:prstGeom prst="star5">
                      <a:avLst>
                        <a:gd name="adj" fmla="val 28143"/>
                        <a:gd name="hf" fmla="val 105146"/>
                        <a:gd name="vf" fmla="val 110557"/>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1" name="Oval 130"/>
                    <p:cNvSpPr/>
                    <p:nvPr/>
                  </p:nvSpPr>
                  <p:spPr>
                    <a:xfrm>
                      <a:off x="2133600" y="3390900"/>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27" name="Group 126"/>
                  <p:cNvGrpSpPr/>
                  <p:nvPr/>
                </p:nvGrpSpPr>
                <p:grpSpPr>
                  <a:xfrm>
                    <a:off x="3954780" y="2266950"/>
                    <a:ext cx="533400" cy="533400"/>
                    <a:chOff x="1981200" y="3187700"/>
                    <a:chExt cx="762000" cy="762000"/>
                  </a:xfrm>
                  <a:solidFill>
                    <a:srgbClr val="FFC000"/>
                  </a:solidFill>
                </p:grpSpPr>
                <p:sp>
                  <p:nvSpPr>
                    <p:cNvPr id="128" name="5-Point Star 127"/>
                    <p:cNvSpPr/>
                    <p:nvPr/>
                  </p:nvSpPr>
                  <p:spPr>
                    <a:xfrm>
                      <a:off x="1981200" y="3187700"/>
                      <a:ext cx="762000" cy="762000"/>
                    </a:xfrm>
                    <a:prstGeom prst="star5">
                      <a:avLst>
                        <a:gd name="adj" fmla="val 28143"/>
                        <a:gd name="hf" fmla="val 105146"/>
                        <a:gd name="vf" fmla="val 110557"/>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9" name="Oval 128"/>
                    <p:cNvSpPr/>
                    <p:nvPr/>
                  </p:nvSpPr>
                  <p:spPr>
                    <a:xfrm>
                      <a:off x="2133600" y="3390900"/>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120" name="Group 119"/>
                <p:cNvGrpSpPr/>
                <p:nvPr/>
              </p:nvGrpSpPr>
              <p:grpSpPr>
                <a:xfrm>
                  <a:off x="1059813" y="1709938"/>
                  <a:ext cx="2737860" cy="1027135"/>
                  <a:chOff x="1016000" y="2673350"/>
                  <a:chExt cx="3967483" cy="1488440"/>
                </a:xfrm>
              </p:grpSpPr>
              <p:sp>
                <p:nvSpPr>
                  <p:cNvPr id="121" name="Oval 120"/>
                  <p:cNvSpPr/>
                  <p:nvPr/>
                </p:nvSpPr>
                <p:spPr>
                  <a:xfrm>
                    <a:off x="1016000" y="2673350"/>
                    <a:ext cx="1828800" cy="12192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2" name="Oval 121"/>
                  <p:cNvSpPr/>
                  <p:nvPr/>
                </p:nvSpPr>
                <p:spPr>
                  <a:xfrm>
                    <a:off x="3154683" y="2955435"/>
                    <a:ext cx="1828800" cy="120635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142" name="Group 141"/>
              <p:cNvGrpSpPr/>
              <p:nvPr/>
            </p:nvGrpSpPr>
            <p:grpSpPr>
              <a:xfrm>
                <a:off x="6169717" y="3432375"/>
                <a:ext cx="632643" cy="265022"/>
                <a:chOff x="1059813" y="1590151"/>
                <a:chExt cx="2737860" cy="1146922"/>
              </a:xfrm>
            </p:grpSpPr>
            <p:grpSp>
              <p:nvGrpSpPr>
                <p:cNvPr id="143" name="Group 142"/>
                <p:cNvGrpSpPr/>
                <p:nvPr/>
              </p:nvGrpSpPr>
              <p:grpSpPr>
                <a:xfrm>
                  <a:off x="1059813" y="1709938"/>
                  <a:ext cx="2737857" cy="1027135"/>
                  <a:chOff x="1016000" y="2673350"/>
                  <a:chExt cx="3967480" cy="1488440"/>
                </a:xfrm>
              </p:grpSpPr>
              <p:sp>
                <p:nvSpPr>
                  <p:cNvPr id="163" name="Oval 162"/>
                  <p:cNvSpPr/>
                  <p:nvPr/>
                </p:nvSpPr>
                <p:spPr>
                  <a:xfrm>
                    <a:off x="1016000" y="2673350"/>
                    <a:ext cx="1828800" cy="12192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4" name="Oval 163"/>
                  <p:cNvSpPr/>
                  <p:nvPr/>
                </p:nvSpPr>
                <p:spPr>
                  <a:xfrm>
                    <a:off x="3154680" y="2942590"/>
                    <a:ext cx="1828800" cy="12192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44" name="Group 143"/>
                <p:cNvGrpSpPr/>
                <p:nvPr/>
              </p:nvGrpSpPr>
              <p:grpSpPr>
                <a:xfrm>
                  <a:off x="1466671" y="1590151"/>
                  <a:ext cx="1905000" cy="863600"/>
                  <a:chOff x="1371600" y="2266950"/>
                  <a:chExt cx="3124200" cy="1676400"/>
                </a:xfrm>
              </p:grpSpPr>
              <p:grpSp>
                <p:nvGrpSpPr>
                  <p:cNvPr id="148" name="Group 147"/>
                  <p:cNvGrpSpPr/>
                  <p:nvPr/>
                </p:nvGrpSpPr>
                <p:grpSpPr>
                  <a:xfrm>
                    <a:off x="1371600" y="3016250"/>
                    <a:ext cx="533400" cy="533400"/>
                    <a:chOff x="1981200" y="3187700"/>
                    <a:chExt cx="762000" cy="762000"/>
                  </a:xfrm>
                  <a:solidFill>
                    <a:srgbClr val="FFC000"/>
                  </a:solidFill>
                </p:grpSpPr>
                <p:sp>
                  <p:nvSpPr>
                    <p:cNvPr id="161" name="5-Point Star 160"/>
                    <p:cNvSpPr/>
                    <p:nvPr/>
                  </p:nvSpPr>
                  <p:spPr>
                    <a:xfrm>
                      <a:off x="1981200" y="3187700"/>
                      <a:ext cx="762000" cy="762000"/>
                    </a:xfrm>
                    <a:prstGeom prst="star5">
                      <a:avLst>
                        <a:gd name="adj" fmla="val 28143"/>
                        <a:gd name="hf" fmla="val 105146"/>
                        <a:gd name="vf" fmla="val 110557"/>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2" name="Oval 161"/>
                    <p:cNvSpPr/>
                    <p:nvPr/>
                  </p:nvSpPr>
                  <p:spPr>
                    <a:xfrm>
                      <a:off x="2133600" y="3390900"/>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49" name="Group 148"/>
                  <p:cNvGrpSpPr/>
                  <p:nvPr/>
                </p:nvGrpSpPr>
                <p:grpSpPr>
                  <a:xfrm>
                    <a:off x="1907540" y="2937510"/>
                    <a:ext cx="533400" cy="533400"/>
                    <a:chOff x="1981200" y="3187700"/>
                    <a:chExt cx="762000" cy="762000"/>
                  </a:xfrm>
                  <a:solidFill>
                    <a:srgbClr val="FFC000"/>
                  </a:solidFill>
                </p:grpSpPr>
                <p:sp>
                  <p:nvSpPr>
                    <p:cNvPr id="159" name="5-Point Star 158"/>
                    <p:cNvSpPr/>
                    <p:nvPr/>
                  </p:nvSpPr>
                  <p:spPr>
                    <a:xfrm>
                      <a:off x="1981200" y="3187700"/>
                      <a:ext cx="762000" cy="762000"/>
                    </a:xfrm>
                    <a:prstGeom prst="star5">
                      <a:avLst>
                        <a:gd name="adj" fmla="val 28143"/>
                        <a:gd name="hf" fmla="val 105146"/>
                        <a:gd name="vf" fmla="val 110557"/>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0" name="Oval 159"/>
                    <p:cNvSpPr/>
                    <p:nvPr/>
                  </p:nvSpPr>
                  <p:spPr>
                    <a:xfrm>
                      <a:off x="2133600" y="3390900"/>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50" name="Group 149"/>
                  <p:cNvGrpSpPr/>
                  <p:nvPr/>
                </p:nvGrpSpPr>
                <p:grpSpPr>
                  <a:xfrm>
                    <a:off x="3429000" y="3064510"/>
                    <a:ext cx="533400" cy="533400"/>
                    <a:chOff x="1981200" y="3187700"/>
                    <a:chExt cx="762000" cy="762000"/>
                  </a:xfrm>
                  <a:solidFill>
                    <a:srgbClr val="FFC000"/>
                  </a:solidFill>
                </p:grpSpPr>
                <p:sp>
                  <p:nvSpPr>
                    <p:cNvPr id="157" name="5-Point Star 156"/>
                    <p:cNvSpPr/>
                    <p:nvPr/>
                  </p:nvSpPr>
                  <p:spPr>
                    <a:xfrm>
                      <a:off x="1981200" y="3187700"/>
                      <a:ext cx="762000" cy="762000"/>
                    </a:xfrm>
                    <a:prstGeom prst="star5">
                      <a:avLst>
                        <a:gd name="adj" fmla="val 28143"/>
                        <a:gd name="hf" fmla="val 105146"/>
                        <a:gd name="vf" fmla="val 110557"/>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8" name="Oval 157"/>
                    <p:cNvSpPr/>
                    <p:nvPr/>
                  </p:nvSpPr>
                  <p:spPr>
                    <a:xfrm>
                      <a:off x="2133600" y="3390900"/>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51" name="Group 150"/>
                  <p:cNvGrpSpPr/>
                  <p:nvPr/>
                </p:nvGrpSpPr>
                <p:grpSpPr>
                  <a:xfrm>
                    <a:off x="3962400" y="3409950"/>
                    <a:ext cx="533400" cy="533400"/>
                    <a:chOff x="1981200" y="3187700"/>
                    <a:chExt cx="762000" cy="762000"/>
                  </a:xfrm>
                  <a:solidFill>
                    <a:srgbClr val="FFC000"/>
                  </a:solidFill>
                </p:grpSpPr>
                <p:sp>
                  <p:nvSpPr>
                    <p:cNvPr id="155" name="5-Point Star 154"/>
                    <p:cNvSpPr/>
                    <p:nvPr/>
                  </p:nvSpPr>
                  <p:spPr>
                    <a:xfrm>
                      <a:off x="1981200" y="3187700"/>
                      <a:ext cx="762000" cy="762000"/>
                    </a:xfrm>
                    <a:prstGeom prst="star5">
                      <a:avLst>
                        <a:gd name="adj" fmla="val 28143"/>
                        <a:gd name="hf" fmla="val 105146"/>
                        <a:gd name="vf" fmla="val 110557"/>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6" name="Oval 155"/>
                    <p:cNvSpPr/>
                    <p:nvPr/>
                  </p:nvSpPr>
                  <p:spPr>
                    <a:xfrm>
                      <a:off x="2133600" y="3390900"/>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52" name="Group 151"/>
                  <p:cNvGrpSpPr/>
                  <p:nvPr/>
                </p:nvGrpSpPr>
                <p:grpSpPr>
                  <a:xfrm>
                    <a:off x="3954780" y="2266950"/>
                    <a:ext cx="533400" cy="533400"/>
                    <a:chOff x="1981200" y="3187700"/>
                    <a:chExt cx="762000" cy="762000"/>
                  </a:xfrm>
                  <a:solidFill>
                    <a:srgbClr val="FFC000"/>
                  </a:solidFill>
                </p:grpSpPr>
                <p:sp>
                  <p:nvSpPr>
                    <p:cNvPr id="153" name="5-Point Star 152"/>
                    <p:cNvSpPr/>
                    <p:nvPr/>
                  </p:nvSpPr>
                  <p:spPr>
                    <a:xfrm>
                      <a:off x="1981200" y="3187700"/>
                      <a:ext cx="762000" cy="762000"/>
                    </a:xfrm>
                    <a:prstGeom prst="star5">
                      <a:avLst>
                        <a:gd name="adj" fmla="val 28143"/>
                        <a:gd name="hf" fmla="val 105146"/>
                        <a:gd name="vf" fmla="val 110557"/>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4" name="Oval 153"/>
                    <p:cNvSpPr/>
                    <p:nvPr/>
                  </p:nvSpPr>
                  <p:spPr>
                    <a:xfrm>
                      <a:off x="2133600" y="3390900"/>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145" name="Group 144"/>
                <p:cNvGrpSpPr/>
                <p:nvPr/>
              </p:nvGrpSpPr>
              <p:grpSpPr>
                <a:xfrm>
                  <a:off x="1059813" y="1709938"/>
                  <a:ext cx="2737860" cy="1027135"/>
                  <a:chOff x="1016000" y="2673350"/>
                  <a:chExt cx="3967483" cy="1488440"/>
                </a:xfrm>
              </p:grpSpPr>
              <p:sp>
                <p:nvSpPr>
                  <p:cNvPr id="146" name="Oval 145"/>
                  <p:cNvSpPr/>
                  <p:nvPr/>
                </p:nvSpPr>
                <p:spPr>
                  <a:xfrm>
                    <a:off x="1016000" y="2673350"/>
                    <a:ext cx="1828800" cy="12192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7" name="Oval 146"/>
                  <p:cNvSpPr/>
                  <p:nvPr/>
                </p:nvSpPr>
                <p:spPr>
                  <a:xfrm>
                    <a:off x="3154683" y="2955435"/>
                    <a:ext cx="1828800" cy="120635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165" name="Group 164"/>
              <p:cNvGrpSpPr/>
              <p:nvPr/>
            </p:nvGrpSpPr>
            <p:grpSpPr>
              <a:xfrm>
                <a:off x="5861232" y="4262336"/>
                <a:ext cx="632643" cy="265022"/>
                <a:chOff x="1059813" y="1590151"/>
                <a:chExt cx="2737860" cy="1146922"/>
              </a:xfrm>
            </p:grpSpPr>
            <p:grpSp>
              <p:nvGrpSpPr>
                <p:cNvPr id="166" name="Group 165"/>
                <p:cNvGrpSpPr/>
                <p:nvPr/>
              </p:nvGrpSpPr>
              <p:grpSpPr>
                <a:xfrm>
                  <a:off x="1059813" y="1709938"/>
                  <a:ext cx="2737857" cy="1027135"/>
                  <a:chOff x="1016000" y="2673350"/>
                  <a:chExt cx="3967480" cy="1488440"/>
                </a:xfrm>
              </p:grpSpPr>
              <p:sp>
                <p:nvSpPr>
                  <p:cNvPr id="186" name="Oval 185"/>
                  <p:cNvSpPr/>
                  <p:nvPr/>
                </p:nvSpPr>
                <p:spPr>
                  <a:xfrm>
                    <a:off x="1016000" y="2673350"/>
                    <a:ext cx="1828800" cy="12192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7" name="Oval 186"/>
                  <p:cNvSpPr/>
                  <p:nvPr/>
                </p:nvSpPr>
                <p:spPr>
                  <a:xfrm>
                    <a:off x="3154680" y="2942590"/>
                    <a:ext cx="1828800" cy="12192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67" name="Group 166"/>
                <p:cNvGrpSpPr/>
                <p:nvPr/>
              </p:nvGrpSpPr>
              <p:grpSpPr>
                <a:xfrm>
                  <a:off x="1466671" y="1590151"/>
                  <a:ext cx="1905000" cy="863600"/>
                  <a:chOff x="1371600" y="2266950"/>
                  <a:chExt cx="3124200" cy="1676400"/>
                </a:xfrm>
              </p:grpSpPr>
              <p:grpSp>
                <p:nvGrpSpPr>
                  <p:cNvPr id="171" name="Group 170"/>
                  <p:cNvGrpSpPr/>
                  <p:nvPr/>
                </p:nvGrpSpPr>
                <p:grpSpPr>
                  <a:xfrm>
                    <a:off x="1371600" y="3016250"/>
                    <a:ext cx="533400" cy="533400"/>
                    <a:chOff x="1981200" y="3187700"/>
                    <a:chExt cx="762000" cy="762000"/>
                  </a:xfrm>
                  <a:solidFill>
                    <a:srgbClr val="FFC000"/>
                  </a:solidFill>
                </p:grpSpPr>
                <p:sp>
                  <p:nvSpPr>
                    <p:cNvPr id="184" name="5-Point Star 183"/>
                    <p:cNvSpPr/>
                    <p:nvPr/>
                  </p:nvSpPr>
                  <p:spPr>
                    <a:xfrm>
                      <a:off x="1981200" y="3187700"/>
                      <a:ext cx="762000" cy="762000"/>
                    </a:xfrm>
                    <a:prstGeom prst="star5">
                      <a:avLst>
                        <a:gd name="adj" fmla="val 28143"/>
                        <a:gd name="hf" fmla="val 105146"/>
                        <a:gd name="vf" fmla="val 110557"/>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5" name="Oval 184"/>
                    <p:cNvSpPr/>
                    <p:nvPr/>
                  </p:nvSpPr>
                  <p:spPr>
                    <a:xfrm>
                      <a:off x="2133600" y="3390900"/>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72" name="Group 171"/>
                  <p:cNvGrpSpPr/>
                  <p:nvPr/>
                </p:nvGrpSpPr>
                <p:grpSpPr>
                  <a:xfrm>
                    <a:off x="1907540" y="2937510"/>
                    <a:ext cx="533400" cy="533400"/>
                    <a:chOff x="1981200" y="3187700"/>
                    <a:chExt cx="762000" cy="762000"/>
                  </a:xfrm>
                  <a:solidFill>
                    <a:srgbClr val="FFC000"/>
                  </a:solidFill>
                </p:grpSpPr>
                <p:sp>
                  <p:nvSpPr>
                    <p:cNvPr id="182" name="5-Point Star 181"/>
                    <p:cNvSpPr/>
                    <p:nvPr/>
                  </p:nvSpPr>
                  <p:spPr>
                    <a:xfrm>
                      <a:off x="1981200" y="3187700"/>
                      <a:ext cx="762000" cy="762000"/>
                    </a:xfrm>
                    <a:prstGeom prst="star5">
                      <a:avLst>
                        <a:gd name="adj" fmla="val 28143"/>
                        <a:gd name="hf" fmla="val 105146"/>
                        <a:gd name="vf" fmla="val 110557"/>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3" name="Oval 182"/>
                    <p:cNvSpPr/>
                    <p:nvPr/>
                  </p:nvSpPr>
                  <p:spPr>
                    <a:xfrm>
                      <a:off x="2133600" y="3390900"/>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73" name="Group 172"/>
                  <p:cNvGrpSpPr/>
                  <p:nvPr/>
                </p:nvGrpSpPr>
                <p:grpSpPr>
                  <a:xfrm>
                    <a:off x="3429000" y="3064510"/>
                    <a:ext cx="533400" cy="533400"/>
                    <a:chOff x="1981200" y="3187700"/>
                    <a:chExt cx="762000" cy="762000"/>
                  </a:xfrm>
                  <a:solidFill>
                    <a:srgbClr val="FFC000"/>
                  </a:solidFill>
                </p:grpSpPr>
                <p:sp>
                  <p:nvSpPr>
                    <p:cNvPr id="180" name="5-Point Star 179"/>
                    <p:cNvSpPr/>
                    <p:nvPr/>
                  </p:nvSpPr>
                  <p:spPr>
                    <a:xfrm>
                      <a:off x="1981200" y="3187700"/>
                      <a:ext cx="762000" cy="762000"/>
                    </a:xfrm>
                    <a:prstGeom prst="star5">
                      <a:avLst>
                        <a:gd name="adj" fmla="val 28143"/>
                        <a:gd name="hf" fmla="val 105146"/>
                        <a:gd name="vf" fmla="val 110557"/>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1" name="Oval 180"/>
                    <p:cNvSpPr/>
                    <p:nvPr/>
                  </p:nvSpPr>
                  <p:spPr>
                    <a:xfrm>
                      <a:off x="2133600" y="3390900"/>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74" name="Group 173"/>
                  <p:cNvGrpSpPr/>
                  <p:nvPr/>
                </p:nvGrpSpPr>
                <p:grpSpPr>
                  <a:xfrm>
                    <a:off x="3962400" y="3409950"/>
                    <a:ext cx="533400" cy="533400"/>
                    <a:chOff x="1981200" y="3187700"/>
                    <a:chExt cx="762000" cy="762000"/>
                  </a:xfrm>
                  <a:solidFill>
                    <a:srgbClr val="FFC000"/>
                  </a:solidFill>
                </p:grpSpPr>
                <p:sp>
                  <p:nvSpPr>
                    <p:cNvPr id="178" name="5-Point Star 177"/>
                    <p:cNvSpPr/>
                    <p:nvPr/>
                  </p:nvSpPr>
                  <p:spPr>
                    <a:xfrm>
                      <a:off x="1981200" y="3187700"/>
                      <a:ext cx="762000" cy="762000"/>
                    </a:xfrm>
                    <a:prstGeom prst="star5">
                      <a:avLst>
                        <a:gd name="adj" fmla="val 28143"/>
                        <a:gd name="hf" fmla="val 105146"/>
                        <a:gd name="vf" fmla="val 110557"/>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9" name="Oval 178"/>
                    <p:cNvSpPr/>
                    <p:nvPr/>
                  </p:nvSpPr>
                  <p:spPr>
                    <a:xfrm>
                      <a:off x="2133600" y="3390900"/>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75" name="Group 174"/>
                  <p:cNvGrpSpPr/>
                  <p:nvPr/>
                </p:nvGrpSpPr>
                <p:grpSpPr>
                  <a:xfrm>
                    <a:off x="3954780" y="2266950"/>
                    <a:ext cx="533400" cy="533400"/>
                    <a:chOff x="1981200" y="3187700"/>
                    <a:chExt cx="762000" cy="762000"/>
                  </a:xfrm>
                  <a:solidFill>
                    <a:srgbClr val="FFC000"/>
                  </a:solidFill>
                </p:grpSpPr>
                <p:sp>
                  <p:nvSpPr>
                    <p:cNvPr id="176" name="5-Point Star 175"/>
                    <p:cNvSpPr/>
                    <p:nvPr/>
                  </p:nvSpPr>
                  <p:spPr>
                    <a:xfrm>
                      <a:off x="1981200" y="3187700"/>
                      <a:ext cx="762000" cy="762000"/>
                    </a:xfrm>
                    <a:prstGeom prst="star5">
                      <a:avLst>
                        <a:gd name="adj" fmla="val 28143"/>
                        <a:gd name="hf" fmla="val 105146"/>
                        <a:gd name="vf" fmla="val 110557"/>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7" name="Oval 176"/>
                    <p:cNvSpPr/>
                    <p:nvPr/>
                  </p:nvSpPr>
                  <p:spPr>
                    <a:xfrm>
                      <a:off x="2133600" y="3390900"/>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168" name="Group 167"/>
                <p:cNvGrpSpPr/>
                <p:nvPr/>
              </p:nvGrpSpPr>
              <p:grpSpPr>
                <a:xfrm>
                  <a:off x="1059813" y="1709938"/>
                  <a:ext cx="2737860" cy="1027135"/>
                  <a:chOff x="1016000" y="2673350"/>
                  <a:chExt cx="3967483" cy="1488440"/>
                </a:xfrm>
              </p:grpSpPr>
              <p:sp>
                <p:nvSpPr>
                  <p:cNvPr id="169" name="Oval 168"/>
                  <p:cNvSpPr/>
                  <p:nvPr/>
                </p:nvSpPr>
                <p:spPr>
                  <a:xfrm>
                    <a:off x="1016000" y="2673350"/>
                    <a:ext cx="1828800" cy="12192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0" name="Oval 169"/>
                  <p:cNvSpPr/>
                  <p:nvPr/>
                </p:nvSpPr>
                <p:spPr>
                  <a:xfrm>
                    <a:off x="3154683" y="2955435"/>
                    <a:ext cx="1828800" cy="120635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188" name="Group 187"/>
              <p:cNvGrpSpPr/>
              <p:nvPr/>
            </p:nvGrpSpPr>
            <p:grpSpPr>
              <a:xfrm>
                <a:off x="4373371" y="4267061"/>
                <a:ext cx="572238" cy="310677"/>
                <a:chOff x="912579" y="1219156"/>
                <a:chExt cx="3389895" cy="1840429"/>
              </a:xfrm>
            </p:grpSpPr>
            <p:sp>
              <p:nvSpPr>
                <p:cNvPr id="211" name="Oval 210"/>
                <p:cNvSpPr/>
                <p:nvPr/>
              </p:nvSpPr>
              <p:spPr>
                <a:xfrm>
                  <a:off x="912579" y="1219156"/>
                  <a:ext cx="3389895" cy="184042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90" name="Group 189"/>
                <p:cNvGrpSpPr/>
                <p:nvPr/>
              </p:nvGrpSpPr>
              <p:grpSpPr>
                <a:xfrm>
                  <a:off x="1466671" y="1590151"/>
                  <a:ext cx="1905000" cy="863600"/>
                  <a:chOff x="1371600" y="2266950"/>
                  <a:chExt cx="3124200" cy="1676400"/>
                </a:xfrm>
              </p:grpSpPr>
              <p:grpSp>
                <p:nvGrpSpPr>
                  <p:cNvPr id="194" name="Group 193"/>
                  <p:cNvGrpSpPr/>
                  <p:nvPr/>
                </p:nvGrpSpPr>
                <p:grpSpPr>
                  <a:xfrm>
                    <a:off x="1371600" y="3016250"/>
                    <a:ext cx="533400" cy="533400"/>
                    <a:chOff x="1981200" y="3187700"/>
                    <a:chExt cx="762000" cy="762000"/>
                  </a:xfrm>
                  <a:solidFill>
                    <a:srgbClr val="FFC000"/>
                  </a:solidFill>
                </p:grpSpPr>
                <p:sp>
                  <p:nvSpPr>
                    <p:cNvPr id="207" name="5-Point Star 206"/>
                    <p:cNvSpPr/>
                    <p:nvPr/>
                  </p:nvSpPr>
                  <p:spPr>
                    <a:xfrm>
                      <a:off x="1981200" y="3187700"/>
                      <a:ext cx="762000" cy="762000"/>
                    </a:xfrm>
                    <a:prstGeom prst="star5">
                      <a:avLst>
                        <a:gd name="adj" fmla="val 28143"/>
                        <a:gd name="hf" fmla="val 105146"/>
                        <a:gd name="vf" fmla="val 110557"/>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8" name="Oval 207"/>
                    <p:cNvSpPr/>
                    <p:nvPr/>
                  </p:nvSpPr>
                  <p:spPr>
                    <a:xfrm>
                      <a:off x="2133600" y="3390900"/>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95" name="Group 194"/>
                  <p:cNvGrpSpPr/>
                  <p:nvPr/>
                </p:nvGrpSpPr>
                <p:grpSpPr>
                  <a:xfrm>
                    <a:off x="1907540" y="2937510"/>
                    <a:ext cx="533400" cy="533400"/>
                    <a:chOff x="1981200" y="3187700"/>
                    <a:chExt cx="762000" cy="762000"/>
                  </a:xfrm>
                  <a:solidFill>
                    <a:srgbClr val="FFC000"/>
                  </a:solidFill>
                </p:grpSpPr>
                <p:sp>
                  <p:nvSpPr>
                    <p:cNvPr id="205" name="5-Point Star 204"/>
                    <p:cNvSpPr/>
                    <p:nvPr/>
                  </p:nvSpPr>
                  <p:spPr>
                    <a:xfrm>
                      <a:off x="1981200" y="3187700"/>
                      <a:ext cx="762000" cy="762000"/>
                    </a:xfrm>
                    <a:prstGeom prst="star5">
                      <a:avLst>
                        <a:gd name="adj" fmla="val 28143"/>
                        <a:gd name="hf" fmla="val 105146"/>
                        <a:gd name="vf" fmla="val 110557"/>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6" name="Oval 205"/>
                    <p:cNvSpPr/>
                    <p:nvPr/>
                  </p:nvSpPr>
                  <p:spPr>
                    <a:xfrm>
                      <a:off x="2133600" y="3390900"/>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96" name="Group 195"/>
                  <p:cNvGrpSpPr/>
                  <p:nvPr/>
                </p:nvGrpSpPr>
                <p:grpSpPr>
                  <a:xfrm>
                    <a:off x="3429000" y="3064510"/>
                    <a:ext cx="533400" cy="533400"/>
                    <a:chOff x="1981200" y="3187700"/>
                    <a:chExt cx="762000" cy="762000"/>
                  </a:xfrm>
                  <a:solidFill>
                    <a:srgbClr val="FFC000"/>
                  </a:solidFill>
                </p:grpSpPr>
                <p:sp>
                  <p:nvSpPr>
                    <p:cNvPr id="203" name="5-Point Star 202"/>
                    <p:cNvSpPr/>
                    <p:nvPr/>
                  </p:nvSpPr>
                  <p:spPr>
                    <a:xfrm>
                      <a:off x="1981200" y="3187700"/>
                      <a:ext cx="762000" cy="762000"/>
                    </a:xfrm>
                    <a:prstGeom prst="star5">
                      <a:avLst>
                        <a:gd name="adj" fmla="val 28143"/>
                        <a:gd name="hf" fmla="val 105146"/>
                        <a:gd name="vf" fmla="val 110557"/>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4" name="Oval 203"/>
                    <p:cNvSpPr/>
                    <p:nvPr/>
                  </p:nvSpPr>
                  <p:spPr>
                    <a:xfrm>
                      <a:off x="2133600" y="3390900"/>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97" name="Group 196"/>
                  <p:cNvGrpSpPr/>
                  <p:nvPr/>
                </p:nvGrpSpPr>
                <p:grpSpPr>
                  <a:xfrm>
                    <a:off x="3962400" y="3409950"/>
                    <a:ext cx="533400" cy="533400"/>
                    <a:chOff x="1981200" y="3187700"/>
                    <a:chExt cx="762000" cy="762000"/>
                  </a:xfrm>
                  <a:solidFill>
                    <a:srgbClr val="FFC000"/>
                  </a:solidFill>
                </p:grpSpPr>
                <p:sp>
                  <p:nvSpPr>
                    <p:cNvPr id="201" name="5-Point Star 200"/>
                    <p:cNvSpPr/>
                    <p:nvPr/>
                  </p:nvSpPr>
                  <p:spPr>
                    <a:xfrm>
                      <a:off x="1981200" y="3187700"/>
                      <a:ext cx="762000" cy="762000"/>
                    </a:xfrm>
                    <a:prstGeom prst="star5">
                      <a:avLst>
                        <a:gd name="adj" fmla="val 28143"/>
                        <a:gd name="hf" fmla="val 105146"/>
                        <a:gd name="vf" fmla="val 110557"/>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2" name="Oval 201"/>
                    <p:cNvSpPr/>
                    <p:nvPr/>
                  </p:nvSpPr>
                  <p:spPr>
                    <a:xfrm>
                      <a:off x="2133600" y="3390900"/>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98" name="Group 197"/>
                  <p:cNvGrpSpPr/>
                  <p:nvPr/>
                </p:nvGrpSpPr>
                <p:grpSpPr>
                  <a:xfrm>
                    <a:off x="3954780" y="2266950"/>
                    <a:ext cx="533400" cy="533400"/>
                    <a:chOff x="1981200" y="3187700"/>
                    <a:chExt cx="762000" cy="762000"/>
                  </a:xfrm>
                  <a:solidFill>
                    <a:srgbClr val="FFC000"/>
                  </a:solidFill>
                </p:grpSpPr>
                <p:sp>
                  <p:nvSpPr>
                    <p:cNvPr id="199" name="5-Point Star 198"/>
                    <p:cNvSpPr/>
                    <p:nvPr/>
                  </p:nvSpPr>
                  <p:spPr>
                    <a:xfrm>
                      <a:off x="1981200" y="3187700"/>
                      <a:ext cx="762000" cy="762000"/>
                    </a:xfrm>
                    <a:prstGeom prst="star5">
                      <a:avLst>
                        <a:gd name="adj" fmla="val 28143"/>
                        <a:gd name="hf" fmla="val 105146"/>
                        <a:gd name="vf" fmla="val 110557"/>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0" name="Oval 199"/>
                    <p:cNvSpPr/>
                    <p:nvPr/>
                  </p:nvSpPr>
                  <p:spPr>
                    <a:xfrm>
                      <a:off x="2133600" y="3390900"/>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sp>
              <p:nvSpPr>
                <p:cNvPr id="193" name="Oval 192"/>
                <p:cNvSpPr/>
                <p:nvPr/>
              </p:nvSpPr>
              <p:spPr>
                <a:xfrm>
                  <a:off x="912582" y="1219156"/>
                  <a:ext cx="3389892" cy="184042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32" name="Group 231"/>
              <p:cNvGrpSpPr/>
              <p:nvPr/>
            </p:nvGrpSpPr>
            <p:grpSpPr>
              <a:xfrm>
                <a:off x="2602001" y="4077891"/>
                <a:ext cx="572238" cy="310677"/>
                <a:chOff x="912579" y="1219156"/>
                <a:chExt cx="3389895" cy="1840429"/>
              </a:xfrm>
            </p:grpSpPr>
            <p:sp>
              <p:nvSpPr>
                <p:cNvPr id="233" name="Oval 232"/>
                <p:cNvSpPr/>
                <p:nvPr/>
              </p:nvSpPr>
              <p:spPr>
                <a:xfrm>
                  <a:off x="912579" y="1219156"/>
                  <a:ext cx="3389895" cy="184042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34" name="Group 233"/>
                <p:cNvGrpSpPr/>
                <p:nvPr/>
              </p:nvGrpSpPr>
              <p:grpSpPr>
                <a:xfrm>
                  <a:off x="1466671" y="1590151"/>
                  <a:ext cx="1905000" cy="863600"/>
                  <a:chOff x="1371600" y="2266950"/>
                  <a:chExt cx="3124200" cy="1676400"/>
                </a:xfrm>
              </p:grpSpPr>
              <p:grpSp>
                <p:nvGrpSpPr>
                  <p:cNvPr id="236" name="Group 235"/>
                  <p:cNvGrpSpPr/>
                  <p:nvPr/>
                </p:nvGrpSpPr>
                <p:grpSpPr>
                  <a:xfrm>
                    <a:off x="1371600" y="3016250"/>
                    <a:ext cx="533400" cy="533400"/>
                    <a:chOff x="1981200" y="3187700"/>
                    <a:chExt cx="762000" cy="762000"/>
                  </a:xfrm>
                  <a:solidFill>
                    <a:srgbClr val="FFC000"/>
                  </a:solidFill>
                </p:grpSpPr>
                <p:sp>
                  <p:nvSpPr>
                    <p:cNvPr id="249" name="5-Point Star 248"/>
                    <p:cNvSpPr/>
                    <p:nvPr/>
                  </p:nvSpPr>
                  <p:spPr>
                    <a:xfrm>
                      <a:off x="1981200" y="3187700"/>
                      <a:ext cx="762000" cy="762000"/>
                    </a:xfrm>
                    <a:prstGeom prst="star5">
                      <a:avLst>
                        <a:gd name="adj" fmla="val 28143"/>
                        <a:gd name="hf" fmla="val 105146"/>
                        <a:gd name="vf" fmla="val 110557"/>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0" name="Oval 249"/>
                    <p:cNvSpPr/>
                    <p:nvPr/>
                  </p:nvSpPr>
                  <p:spPr>
                    <a:xfrm>
                      <a:off x="2133600" y="3390900"/>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37" name="Group 236"/>
                  <p:cNvGrpSpPr/>
                  <p:nvPr/>
                </p:nvGrpSpPr>
                <p:grpSpPr>
                  <a:xfrm>
                    <a:off x="1907540" y="2937510"/>
                    <a:ext cx="533400" cy="533400"/>
                    <a:chOff x="1981200" y="3187700"/>
                    <a:chExt cx="762000" cy="762000"/>
                  </a:xfrm>
                  <a:solidFill>
                    <a:srgbClr val="FFC000"/>
                  </a:solidFill>
                </p:grpSpPr>
                <p:sp>
                  <p:nvSpPr>
                    <p:cNvPr id="247" name="5-Point Star 246"/>
                    <p:cNvSpPr/>
                    <p:nvPr/>
                  </p:nvSpPr>
                  <p:spPr>
                    <a:xfrm>
                      <a:off x="1981200" y="3187700"/>
                      <a:ext cx="762000" cy="762000"/>
                    </a:xfrm>
                    <a:prstGeom prst="star5">
                      <a:avLst>
                        <a:gd name="adj" fmla="val 28143"/>
                        <a:gd name="hf" fmla="val 105146"/>
                        <a:gd name="vf" fmla="val 110557"/>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8" name="Oval 247"/>
                    <p:cNvSpPr/>
                    <p:nvPr/>
                  </p:nvSpPr>
                  <p:spPr>
                    <a:xfrm>
                      <a:off x="2133600" y="3390900"/>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38" name="Group 237"/>
                  <p:cNvGrpSpPr/>
                  <p:nvPr/>
                </p:nvGrpSpPr>
                <p:grpSpPr>
                  <a:xfrm>
                    <a:off x="3429000" y="3064510"/>
                    <a:ext cx="533400" cy="533400"/>
                    <a:chOff x="1981200" y="3187700"/>
                    <a:chExt cx="762000" cy="762000"/>
                  </a:xfrm>
                  <a:solidFill>
                    <a:srgbClr val="FFC000"/>
                  </a:solidFill>
                </p:grpSpPr>
                <p:sp>
                  <p:nvSpPr>
                    <p:cNvPr id="245" name="5-Point Star 244"/>
                    <p:cNvSpPr/>
                    <p:nvPr/>
                  </p:nvSpPr>
                  <p:spPr>
                    <a:xfrm>
                      <a:off x="1981200" y="3187700"/>
                      <a:ext cx="762000" cy="762000"/>
                    </a:xfrm>
                    <a:prstGeom prst="star5">
                      <a:avLst>
                        <a:gd name="adj" fmla="val 28143"/>
                        <a:gd name="hf" fmla="val 105146"/>
                        <a:gd name="vf" fmla="val 110557"/>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6" name="Oval 245"/>
                    <p:cNvSpPr/>
                    <p:nvPr/>
                  </p:nvSpPr>
                  <p:spPr>
                    <a:xfrm>
                      <a:off x="2133600" y="3390900"/>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39" name="Group 238"/>
                  <p:cNvGrpSpPr/>
                  <p:nvPr/>
                </p:nvGrpSpPr>
                <p:grpSpPr>
                  <a:xfrm>
                    <a:off x="3962400" y="3409950"/>
                    <a:ext cx="533400" cy="533400"/>
                    <a:chOff x="1981200" y="3187700"/>
                    <a:chExt cx="762000" cy="762000"/>
                  </a:xfrm>
                  <a:solidFill>
                    <a:srgbClr val="FFC000"/>
                  </a:solidFill>
                </p:grpSpPr>
                <p:sp>
                  <p:nvSpPr>
                    <p:cNvPr id="243" name="5-Point Star 242"/>
                    <p:cNvSpPr/>
                    <p:nvPr/>
                  </p:nvSpPr>
                  <p:spPr>
                    <a:xfrm>
                      <a:off x="1981200" y="3187700"/>
                      <a:ext cx="762000" cy="762000"/>
                    </a:xfrm>
                    <a:prstGeom prst="star5">
                      <a:avLst>
                        <a:gd name="adj" fmla="val 28143"/>
                        <a:gd name="hf" fmla="val 105146"/>
                        <a:gd name="vf" fmla="val 110557"/>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4" name="Oval 243"/>
                    <p:cNvSpPr/>
                    <p:nvPr/>
                  </p:nvSpPr>
                  <p:spPr>
                    <a:xfrm>
                      <a:off x="2133600" y="3390900"/>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40" name="Group 239"/>
                  <p:cNvGrpSpPr/>
                  <p:nvPr/>
                </p:nvGrpSpPr>
                <p:grpSpPr>
                  <a:xfrm>
                    <a:off x="3954780" y="2266950"/>
                    <a:ext cx="533400" cy="533400"/>
                    <a:chOff x="1981200" y="3187700"/>
                    <a:chExt cx="762000" cy="762000"/>
                  </a:xfrm>
                  <a:solidFill>
                    <a:srgbClr val="FFC000"/>
                  </a:solidFill>
                </p:grpSpPr>
                <p:sp>
                  <p:nvSpPr>
                    <p:cNvPr id="241" name="5-Point Star 240"/>
                    <p:cNvSpPr/>
                    <p:nvPr/>
                  </p:nvSpPr>
                  <p:spPr>
                    <a:xfrm>
                      <a:off x="1981200" y="3187700"/>
                      <a:ext cx="762000" cy="762000"/>
                    </a:xfrm>
                    <a:prstGeom prst="star5">
                      <a:avLst>
                        <a:gd name="adj" fmla="val 28143"/>
                        <a:gd name="hf" fmla="val 105146"/>
                        <a:gd name="vf" fmla="val 110557"/>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2" name="Oval 241"/>
                    <p:cNvSpPr/>
                    <p:nvPr/>
                  </p:nvSpPr>
                  <p:spPr>
                    <a:xfrm>
                      <a:off x="2133600" y="3390900"/>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sp>
              <p:nvSpPr>
                <p:cNvPr id="235" name="Oval 234"/>
                <p:cNvSpPr/>
                <p:nvPr/>
              </p:nvSpPr>
              <p:spPr>
                <a:xfrm>
                  <a:off x="912582" y="1219156"/>
                  <a:ext cx="3389892" cy="184042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51" name="Group 250"/>
              <p:cNvGrpSpPr/>
              <p:nvPr/>
            </p:nvGrpSpPr>
            <p:grpSpPr>
              <a:xfrm>
                <a:off x="6216339" y="2584096"/>
                <a:ext cx="572238" cy="310677"/>
                <a:chOff x="912579" y="1219156"/>
                <a:chExt cx="3389895" cy="1840429"/>
              </a:xfrm>
            </p:grpSpPr>
            <p:sp>
              <p:nvSpPr>
                <p:cNvPr id="252" name="Oval 251"/>
                <p:cNvSpPr/>
                <p:nvPr/>
              </p:nvSpPr>
              <p:spPr>
                <a:xfrm>
                  <a:off x="912579" y="1219156"/>
                  <a:ext cx="3389895" cy="184042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53" name="Group 252"/>
                <p:cNvGrpSpPr/>
                <p:nvPr/>
              </p:nvGrpSpPr>
              <p:grpSpPr>
                <a:xfrm>
                  <a:off x="1466671" y="1590151"/>
                  <a:ext cx="1905000" cy="863600"/>
                  <a:chOff x="1371600" y="2266950"/>
                  <a:chExt cx="3124200" cy="1676400"/>
                </a:xfrm>
              </p:grpSpPr>
              <p:grpSp>
                <p:nvGrpSpPr>
                  <p:cNvPr id="255" name="Group 254"/>
                  <p:cNvGrpSpPr/>
                  <p:nvPr/>
                </p:nvGrpSpPr>
                <p:grpSpPr>
                  <a:xfrm>
                    <a:off x="1371600" y="3016250"/>
                    <a:ext cx="533400" cy="533400"/>
                    <a:chOff x="1981200" y="3187700"/>
                    <a:chExt cx="762000" cy="762000"/>
                  </a:xfrm>
                  <a:solidFill>
                    <a:srgbClr val="FFC000"/>
                  </a:solidFill>
                </p:grpSpPr>
                <p:sp>
                  <p:nvSpPr>
                    <p:cNvPr id="268" name="5-Point Star 267"/>
                    <p:cNvSpPr/>
                    <p:nvPr/>
                  </p:nvSpPr>
                  <p:spPr>
                    <a:xfrm>
                      <a:off x="1981200" y="3187700"/>
                      <a:ext cx="762000" cy="762000"/>
                    </a:xfrm>
                    <a:prstGeom prst="star5">
                      <a:avLst>
                        <a:gd name="adj" fmla="val 28143"/>
                        <a:gd name="hf" fmla="val 105146"/>
                        <a:gd name="vf" fmla="val 110557"/>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9" name="Oval 268"/>
                    <p:cNvSpPr/>
                    <p:nvPr/>
                  </p:nvSpPr>
                  <p:spPr>
                    <a:xfrm>
                      <a:off x="2133600" y="3390900"/>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56" name="Group 255"/>
                  <p:cNvGrpSpPr/>
                  <p:nvPr/>
                </p:nvGrpSpPr>
                <p:grpSpPr>
                  <a:xfrm>
                    <a:off x="1907540" y="2937510"/>
                    <a:ext cx="533400" cy="533400"/>
                    <a:chOff x="1981200" y="3187700"/>
                    <a:chExt cx="762000" cy="762000"/>
                  </a:xfrm>
                  <a:solidFill>
                    <a:srgbClr val="FFC000"/>
                  </a:solidFill>
                </p:grpSpPr>
                <p:sp>
                  <p:nvSpPr>
                    <p:cNvPr id="266" name="5-Point Star 265"/>
                    <p:cNvSpPr/>
                    <p:nvPr/>
                  </p:nvSpPr>
                  <p:spPr>
                    <a:xfrm>
                      <a:off x="1981200" y="3187700"/>
                      <a:ext cx="762000" cy="762000"/>
                    </a:xfrm>
                    <a:prstGeom prst="star5">
                      <a:avLst>
                        <a:gd name="adj" fmla="val 28143"/>
                        <a:gd name="hf" fmla="val 105146"/>
                        <a:gd name="vf" fmla="val 110557"/>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7" name="Oval 266"/>
                    <p:cNvSpPr/>
                    <p:nvPr/>
                  </p:nvSpPr>
                  <p:spPr>
                    <a:xfrm>
                      <a:off x="2133600" y="3390900"/>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57" name="Group 256"/>
                  <p:cNvGrpSpPr/>
                  <p:nvPr/>
                </p:nvGrpSpPr>
                <p:grpSpPr>
                  <a:xfrm>
                    <a:off x="3429000" y="3064510"/>
                    <a:ext cx="533400" cy="533400"/>
                    <a:chOff x="1981200" y="3187700"/>
                    <a:chExt cx="762000" cy="762000"/>
                  </a:xfrm>
                  <a:solidFill>
                    <a:srgbClr val="FFC000"/>
                  </a:solidFill>
                </p:grpSpPr>
                <p:sp>
                  <p:nvSpPr>
                    <p:cNvPr id="264" name="5-Point Star 263"/>
                    <p:cNvSpPr/>
                    <p:nvPr/>
                  </p:nvSpPr>
                  <p:spPr>
                    <a:xfrm>
                      <a:off x="1981200" y="3187700"/>
                      <a:ext cx="762000" cy="762000"/>
                    </a:xfrm>
                    <a:prstGeom prst="star5">
                      <a:avLst>
                        <a:gd name="adj" fmla="val 28143"/>
                        <a:gd name="hf" fmla="val 105146"/>
                        <a:gd name="vf" fmla="val 110557"/>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5" name="Oval 264"/>
                    <p:cNvSpPr/>
                    <p:nvPr/>
                  </p:nvSpPr>
                  <p:spPr>
                    <a:xfrm>
                      <a:off x="2133600" y="3390900"/>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58" name="Group 257"/>
                  <p:cNvGrpSpPr/>
                  <p:nvPr/>
                </p:nvGrpSpPr>
                <p:grpSpPr>
                  <a:xfrm>
                    <a:off x="3962400" y="3409950"/>
                    <a:ext cx="533400" cy="533400"/>
                    <a:chOff x="1981200" y="3187700"/>
                    <a:chExt cx="762000" cy="762000"/>
                  </a:xfrm>
                  <a:solidFill>
                    <a:srgbClr val="FFC000"/>
                  </a:solidFill>
                </p:grpSpPr>
                <p:sp>
                  <p:nvSpPr>
                    <p:cNvPr id="262" name="5-Point Star 261"/>
                    <p:cNvSpPr/>
                    <p:nvPr/>
                  </p:nvSpPr>
                  <p:spPr>
                    <a:xfrm>
                      <a:off x="1981200" y="3187700"/>
                      <a:ext cx="762000" cy="762000"/>
                    </a:xfrm>
                    <a:prstGeom prst="star5">
                      <a:avLst>
                        <a:gd name="adj" fmla="val 28143"/>
                        <a:gd name="hf" fmla="val 105146"/>
                        <a:gd name="vf" fmla="val 110557"/>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3" name="Oval 262"/>
                    <p:cNvSpPr/>
                    <p:nvPr/>
                  </p:nvSpPr>
                  <p:spPr>
                    <a:xfrm>
                      <a:off x="2133600" y="3390900"/>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59" name="Group 258"/>
                  <p:cNvGrpSpPr/>
                  <p:nvPr/>
                </p:nvGrpSpPr>
                <p:grpSpPr>
                  <a:xfrm>
                    <a:off x="3954780" y="2266950"/>
                    <a:ext cx="533400" cy="533400"/>
                    <a:chOff x="1981200" y="3187700"/>
                    <a:chExt cx="762000" cy="762000"/>
                  </a:xfrm>
                  <a:solidFill>
                    <a:srgbClr val="FFC000"/>
                  </a:solidFill>
                </p:grpSpPr>
                <p:sp>
                  <p:nvSpPr>
                    <p:cNvPr id="260" name="5-Point Star 259"/>
                    <p:cNvSpPr/>
                    <p:nvPr/>
                  </p:nvSpPr>
                  <p:spPr>
                    <a:xfrm>
                      <a:off x="1981200" y="3187700"/>
                      <a:ext cx="762000" cy="762000"/>
                    </a:xfrm>
                    <a:prstGeom prst="star5">
                      <a:avLst>
                        <a:gd name="adj" fmla="val 28143"/>
                        <a:gd name="hf" fmla="val 105146"/>
                        <a:gd name="vf" fmla="val 110557"/>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1" name="Oval 260"/>
                    <p:cNvSpPr/>
                    <p:nvPr/>
                  </p:nvSpPr>
                  <p:spPr>
                    <a:xfrm>
                      <a:off x="2133600" y="3390900"/>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sp>
              <p:nvSpPr>
                <p:cNvPr id="254" name="Oval 253"/>
                <p:cNvSpPr/>
                <p:nvPr/>
              </p:nvSpPr>
              <p:spPr>
                <a:xfrm>
                  <a:off x="912582" y="1219156"/>
                  <a:ext cx="3389892" cy="184042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68" name="Group 67"/>
            <p:cNvGrpSpPr/>
            <p:nvPr/>
          </p:nvGrpSpPr>
          <p:grpSpPr>
            <a:xfrm>
              <a:off x="3219652" y="1514844"/>
              <a:ext cx="2876516" cy="2638042"/>
              <a:chOff x="3219652" y="1514844"/>
              <a:chExt cx="2876516" cy="2638042"/>
            </a:xfrm>
          </p:grpSpPr>
          <p:cxnSp>
            <p:nvCxnSpPr>
              <p:cNvPr id="32" name="Straight Connector 31"/>
              <p:cNvCxnSpPr/>
              <p:nvPr/>
            </p:nvCxnSpPr>
            <p:spPr>
              <a:xfrm>
                <a:off x="3440426" y="1579438"/>
                <a:ext cx="445774" cy="493054"/>
              </a:xfrm>
              <a:prstGeom prst="line">
                <a:avLst/>
              </a:prstGeom>
              <a:ln w="19050">
                <a:solidFill>
                  <a:schemeClr val="accent1"/>
                </a:solidFill>
                <a:tailEnd type="oval"/>
              </a:ln>
            </p:spPr>
            <p:style>
              <a:lnRef idx="1">
                <a:schemeClr val="accent1"/>
              </a:lnRef>
              <a:fillRef idx="0">
                <a:schemeClr val="accent1"/>
              </a:fillRef>
              <a:effectRef idx="0">
                <a:schemeClr val="accent1"/>
              </a:effectRef>
              <a:fontRef idx="minor">
                <a:schemeClr val="tx1"/>
              </a:fontRef>
            </p:style>
          </p:cxnSp>
          <p:cxnSp>
            <p:nvCxnSpPr>
              <p:cNvPr id="499" name="Straight Connector 498"/>
              <p:cNvCxnSpPr/>
              <p:nvPr/>
            </p:nvCxnSpPr>
            <p:spPr>
              <a:xfrm flipH="1">
                <a:off x="4581613" y="1514844"/>
                <a:ext cx="26512" cy="574379"/>
              </a:xfrm>
              <a:prstGeom prst="line">
                <a:avLst/>
              </a:prstGeom>
              <a:ln w="19050">
                <a:solidFill>
                  <a:schemeClr val="accent1"/>
                </a:solidFill>
                <a:tailEnd type="oval"/>
              </a:ln>
            </p:spPr>
            <p:style>
              <a:lnRef idx="1">
                <a:schemeClr val="accent1"/>
              </a:lnRef>
              <a:fillRef idx="0">
                <a:schemeClr val="accent1"/>
              </a:fillRef>
              <a:effectRef idx="0">
                <a:schemeClr val="accent1"/>
              </a:effectRef>
              <a:fontRef idx="minor">
                <a:schemeClr val="tx1"/>
              </a:fontRef>
            </p:style>
          </p:cxnSp>
          <p:cxnSp>
            <p:nvCxnSpPr>
              <p:cNvPr id="500" name="Straight Connector 499"/>
              <p:cNvCxnSpPr>
                <a:endCxn id="485" idx="4"/>
              </p:cNvCxnSpPr>
              <p:nvPr/>
            </p:nvCxnSpPr>
            <p:spPr>
              <a:xfrm flipH="1">
                <a:off x="5338397" y="1655100"/>
                <a:ext cx="654426" cy="432215"/>
              </a:xfrm>
              <a:prstGeom prst="line">
                <a:avLst/>
              </a:prstGeom>
              <a:ln w="19050">
                <a:solidFill>
                  <a:schemeClr val="accent1"/>
                </a:solidFill>
                <a:tailEnd type="oval"/>
              </a:ln>
            </p:spPr>
            <p:style>
              <a:lnRef idx="1">
                <a:schemeClr val="accent1"/>
              </a:lnRef>
              <a:fillRef idx="0">
                <a:schemeClr val="accent1"/>
              </a:fillRef>
              <a:effectRef idx="0">
                <a:schemeClr val="accent1"/>
              </a:effectRef>
              <a:fontRef idx="minor">
                <a:schemeClr val="tx1"/>
              </a:fontRef>
            </p:style>
          </p:cxnSp>
          <p:cxnSp>
            <p:nvCxnSpPr>
              <p:cNvPr id="501" name="Straight Connector 500"/>
              <p:cNvCxnSpPr/>
              <p:nvPr/>
            </p:nvCxnSpPr>
            <p:spPr>
              <a:xfrm flipV="1">
                <a:off x="3237966" y="2768223"/>
                <a:ext cx="648234" cy="3418"/>
              </a:xfrm>
              <a:prstGeom prst="line">
                <a:avLst/>
              </a:prstGeom>
              <a:ln w="19050">
                <a:solidFill>
                  <a:schemeClr val="accent1"/>
                </a:solidFill>
                <a:tailEnd type="oval"/>
              </a:ln>
            </p:spPr>
            <p:style>
              <a:lnRef idx="1">
                <a:schemeClr val="accent1"/>
              </a:lnRef>
              <a:fillRef idx="0">
                <a:schemeClr val="accent1"/>
              </a:fillRef>
              <a:effectRef idx="0">
                <a:schemeClr val="accent1"/>
              </a:effectRef>
              <a:fontRef idx="minor">
                <a:schemeClr val="tx1"/>
              </a:fontRef>
            </p:style>
          </p:cxnSp>
          <p:cxnSp>
            <p:nvCxnSpPr>
              <p:cNvPr id="502" name="Straight Connector 501"/>
              <p:cNvCxnSpPr/>
              <p:nvPr/>
            </p:nvCxnSpPr>
            <p:spPr>
              <a:xfrm flipV="1">
                <a:off x="3219652" y="3530455"/>
                <a:ext cx="689288" cy="537365"/>
              </a:xfrm>
              <a:prstGeom prst="line">
                <a:avLst/>
              </a:prstGeom>
              <a:ln w="19050">
                <a:solidFill>
                  <a:schemeClr val="accent1"/>
                </a:solidFill>
                <a:tailEnd type="oval"/>
              </a:ln>
            </p:spPr>
            <p:style>
              <a:lnRef idx="1">
                <a:schemeClr val="accent1"/>
              </a:lnRef>
              <a:fillRef idx="0">
                <a:schemeClr val="accent1"/>
              </a:fillRef>
              <a:effectRef idx="0">
                <a:schemeClr val="accent1"/>
              </a:effectRef>
              <a:fontRef idx="minor">
                <a:schemeClr val="tx1"/>
              </a:fontRef>
            </p:style>
          </p:cxnSp>
          <p:cxnSp>
            <p:nvCxnSpPr>
              <p:cNvPr id="504" name="Straight Connector 503"/>
              <p:cNvCxnSpPr/>
              <p:nvPr/>
            </p:nvCxnSpPr>
            <p:spPr>
              <a:xfrm flipV="1">
                <a:off x="4608125" y="3530456"/>
                <a:ext cx="0" cy="622430"/>
              </a:xfrm>
              <a:prstGeom prst="line">
                <a:avLst/>
              </a:prstGeom>
              <a:ln w="19050">
                <a:solidFill>
                  <a:schemeClr val="accent1"/>
                </a:solidFill>
                <a:tailEnd type="oval"/>
              </a:ln>
            </p:spPr>
            <p:style>
              <a:lnRef idx="1">
                <a:schemeClr val="accent1"/>
              </a:lnRef>
              <a:fillRef idx="0">
                <a:schemeClr val="accent1"/>
              </a:fillRef>
              <a:effectRef idx="0">
                <a:schemeClr val="accent1"/>
              </a:effectRef>
              <a:fontRef idx="minor">
                <a:schemeClr val="tx1"/>
              </a:fontRef>
            </p:style>
          </p:cxnSp>
          <p:cxnSp>
            <p:nvCxnSpPr>
              <p:cNvPr id="506" name="Straight Connector 505"/>
              <p:cNvCxnSpPr/>
              <p:nvPr/>
            </p:nvCxnSpPr>
            <p:spPr>
              <a:xfrm flipH="1" flipV="1">
                <a:off x="5326897" y="3530456"/>
                <a:ext cx="534335" cy="622430"/>
              </a:xfrm>
              <a:prstGeom prst="line">
                <a:avLst/>
              </a:prstGeom>
              <a:ln w="19050">
                <a:solidFill>
                  <a:schemeClr val="accent1"/>
                </a:solidFill>
                <a:tailEnd type="oval"/>
              </a:ln>
            </p:spPr>
            <p:style>
              <a:lnRef idx="1">
                <a:schemeClr val="accent1"/>
              </a:lnRef>
              <a:fillRef idx="0">
                <a:schemeClr val="accent1"/>
              </a:fillRef>
              <a:effectRef idx="0">
                <a:schemeClr val="accent1"/>
              </a:effectRef>
              <a:fontRef idx="minor">
                <a:schemeClr val="tx1"/>
              </a:fontRef>
            </p:style>
          </p:cxnSp>
          <p:cxnSp>
            <p:nvCxnSpPr>
              <p:cNvPr id="508" name="Straight Connector 507"/>
              <p:cNvCxnSpPr/>
              <p:nvPr/>
            </p:nvCxnSpPr>
            <p:spPr>
              <a:xfrm flipH="1" flipV="1">
                <a:off x="4612061" y="2797370"/>
                <a:ext cx="1484107" cy="639438"/>
              </a:xfrm>
              <a:prstGeom prst="line">
                <a:avLst/>
              </a:prstGeom>
              <a:ln w="19050">
                <a:solidFill>
                  <a:schemeClr val="accent1"/>
                </a:solidFill>
                <a:tailEnd type="oval"/>
              </a:ln>
            </p:spPr>
            <p:style>
              <a:lnRef idx="1">
                <a:schemeClr val="accent1"/>
              </a:lnRef>
              <a:fillRef idx="0">
                <a:schemeClr val="accent1"/>
              </a:fillRef>
              <a:effectRef idx="0">
                <a:schemeClr val="accent1"/>
              </a:effectRef>
              <a:fontRef idx="minor">
                <a:schemeClr val="tx1"/>
              </a:fontRef>
            </p:style>
          </p:cxnSp>
          <p:cxnSp>
            <p:nvCxnSpPr>
              <p:cNvPr id="510" name="Straight Connector 509"/>
              <p:cNvCxnSpPr/>
              <p:nvPr/>
            </p:nvCxnSpPr>
            <p:spPr>
              <a:xfrm flipH="1">
                <a:off x="5304471" y="2781024"/>
                <a:ext cx="786412" cy="35390"/>
              </a:xfrm>
              <a:prstGeom prst="line">
                <a:avLst/>
              </a:prstGeom>
              <a:ln w="19050">
                <a:solidFill>
                  <a:schemeClr val="accent1"/>
                </a:solidFill>
                <a:tailEnd type="ova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4175303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140"/>
                                        </p:tgtEl>
                                        <p:attrNameLst>
                                          <p:attrName>style.visibility</p:attrName>
                                        </p:attrNameLst>
                                      </p:cBhvr>
                                      <p:to>
                                        <p:strVal val="visible"/>
                                      </p:to>
                                    </p:set>
                                    <p:animEffect transition="in" filter="wheel(1)">
                                      <p:cBhvr>
                                        <p:cTn id="12" dur="1000"/>
                                        <p:tgtEl>
                                          <p:spTgt spid="1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209550"/>
            <a:ext cx="8229600" cy="857250"/>
          </a:xfrm>
        </p:spPr>
        <p:txBody>
          <a:bodyPr/>
          <a:lstStyle/>
          <a:p>
            <a:r>
              <a:rPr lang="en-US" dirty="0"/>
              <a:t>Cluster-Region data</a:t>
            </a:r>
            <a:endParaRPr lang="en-GB" dirty="0"/>
          </a:p>
        </p:txBody>
      </p:sp>
      <p:sp>
        <p:nvSpPr>
          <p:cNvPr id="4" name="Footer Placeholder 3"/>
          <p:cNvSpPr>
            <a:spLocks noGrp="1"/>
          </p:cNvSpPr>
          <p:nvPr>
            <p:ph type="ftr" sz="quarter" idx="11"/>
          </p:nvPr>
        </p:nvSpPr>
        <p:spPr/>
        <p:txBody>
          <a:bodyPr/>
          <a:lstStyle/>
          <a:p>
            <a:r>
              <a:rPr lang="en-US"/>
              <a:t>Vévoda, Kondapaneni, Křivánek - Bayesian online regression for adaptive illumination sampling</a:t>
            </a:r>
            <a:endParaRPr lang="en-US" dirty="0"/>
          </a:p>
        </p:txBody>
      </p:sp>
      <p:sp>
        <p:nvSpPr>
          <p:cNvPr id="5" name="Slide Number Placeholder 4"/>
          <p:cNvSpPr>
            <a:spLocks noGrp="1"/>
          </p:cNvSpPr>
          <p:nvPr>
            <p:ph type="sldNum" sz="quarter" idx="4"/>
          </p:nvPr>
        </p:nvSpPr>
        <p:spPr/>
        <p:txBody>
          <a:bodyPr/>
          <a:lstStyle/>
          <a:p>
            <a:fld id="{B6F15528-21DE-4FAA-801E-634DDDAF4B2B}" type="slidenum">
              <a:rPr lang="en-US" smtClean="0"/>
              <a:pPr/>
              <a:t>28</a:t>
            </a:fld>
            <a:endParaRPr lang="en-US" dirty="0"/>
          </a:p>
        </p:txBody>
      </p:sp>
      <p:grpSp>
        <p:nvGrpSpPr>
          <p:cNvPr id="6" name="Group 5"/>
          <p:cNvGrpSpPr/>
          <p:nvPr/>
        </p:nvGrpSpPr>
        <p:grpSpPr>
          <a:xfrm>
            <a:off x="1447800" y="2500866"/>
            <a:ext cx="2323689" cy="1495106"/>
            <a:chOff x="1447800" y="2500866"/>
            <a:chExt cx="2323689" cy="1495106"/>
          </a:xfrm>
        </p:grpSpPr>
        <p:sp>
          <p:nvSpPr>
            <p:cNvPr id="75" name="Oval 74"/>
            <p:cNvSpPr/>
            <p:nvPr/>
          </p:nvSpPr>
          <p:spPr>
            <a:xfrm>
              <a:off x="2638653" y="3195258"/>
              <a:ext cx="75379" cy="78239"/>
            </a:xfrm>
            <a:prstGeom prst="ellipse">
              <a:avLst/>
            </a:prstGeom>
            <a:solidFill>
              <a:schemeClr val="accent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6" name="Oval 75"/>
            <p:cNvSpPr/>
            <p:nvPr/>
          </p:nvSpPr>
          <p:spPr>
            <a:xfrm>
              <a:off x="2019710" y="2972576"/>
              <a:ext cx="75379" cy="78239"/>
            </a:xfrm>
            <a:prstGeom prst="ellipse">
              <a:avLst/>
            </a:prstGeom>
            <a:solidFill>
              <a:schemeClr val="accent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7" name="Oval 76"/>
            <p:cNvSpPr/>
            <p:nvPr/>
          </p:nvSpPr>
          <p:spPr>
            <a:xfrm>
              <a:off x="2366074" y="3073780"/>
              <a:ext cx="75379" cy="78239"/>
            </a:xfrm>
            <a:prstGeom prst="ellipse">
              <a:avLst/>
            </a:prstGeom>
            <a:solidFill>
              <a:schemeClr val="accent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Oval 77"/>
            <p:cNvSpPr/>
            <p:nvPr/>
          </p:nvSpPr>
          <p:spPr>
            <a:xfrm>
              <a:off x="2438400" y="3137423"/>
              <a:ext cx="75379" cy="78239"/>
            </a:xfrm>
            <a:prstGeom prst="ellipse">
              <a:avLst/>
            </a:prstGeom>
            <a:solidFill>
              <a:schemeClr val="accent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9" name="Oval 78"/>
            <p:cNvSpPr/>
            <p:nvPr/>
          </p:nvSpPr>
          <p:spPr>
            <a:xfrm>
              <a:off x="3287703" y="3302687"/>
              <a:ext cx="75379" cy="78239"/>
            </a:xfrm>
            <a:prstGeom prst="ellipse">
              <a:avLst/>
            </a:prstGeom>
            <a:solidFill>
              <a:schemeClr val="accent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2" name="Oval 81"/>
            <p:cNvSpPr/>
            <p:nvPr/>
          </p:nvSpPr>
          <p:spPr>
            <a:xfrm>
              <a:off x="3277421" y="3110466"/>
              <a:ext cx="75379" cy="78239"/>
            </a:xfrm>
            <a:prstGeom prst="ellipse">
              <a:avLst/>
            </a:prstGeom>
            <a:solidFill>
              <a:schemeClr val="accent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3" name="Oval 82"/>
            <p:cNvSpPr/>
            <p:nvPr/>
          </p:nvSpPr>
          <p:spPr>
            <a:xfrm>
              <a:off x="3162710" y="3254700"/>
              <a:ext cx="75379" cy="78239"/>
            </a:xfrm>
            <a:prstGeom prst="ellipse">
              <a:avLst/>
            </a:prstGeom>
            <a:solidFill>
              <a:schemeClr val="accent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4" name="Oval 83"/>
            <p:cNvSpPr/>
            <p:nvPr/>
          </p:nvSpPr>
          <p:spPr>
            <a:xfrm>
              <a:off x="3044870" y="3131687"/>
              <a:ext cx="75379" cy="78239"/>
            </a:xfrm>
            <a:prstGeom prst="ellipse">
              <a:avLst/>
            </a:prstGeom>
            <a:solidFill>
              <a:schemeClr val="accent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5" name="Oval 84"/>
            <p:cNvSpPr/>
            <p:nvPr/>
          </p:nvSpPr>
          <p:spPr>
            <a:xfrm>
              <a:off x="1447800" y="2619011"/>
              <a:ext cx="75379" cy="78239"/>
            </a:xfrm>
            <a:prstGeom prst="ellipse">
              <a:avLst/>
            </a:prstGeom>
            <a:solidFill>
              <a:schemeClr val="accent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6" name="Oval 85"/>
            <p:cNvSpPr/>
            <p:nvPr/>
          </p:nvSpPr>
          <p:spPr>
            <a:xfrm>
              <a:off x="1524000" y="2500866"/>
              <a:ext cx="75379" cy="78239"/>
            </a:xfrm>
            <a:prstGeom prst="ellipse">
              <a:avLst/>
            </a:prstGeom>
            <a:solidFill>
              <a:schemeClr val="accent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7" name="Oval 86"/>
            <p:cNvSpPr/>
            <p:nvPr/>
          </p:nvSpPr>
          <p:spPr>
            <a:xfrm>
              <a:off x="1676400" y="2616580"/>
              <a:ext cx="75379" cy="78239"/>
            </a:xfrm>
            <a:prstGeom prst="ellipse">
              <a:avLst/>
            </a:prstGeom>
            <a:solidFill>
              <a:schemeClr val="accent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8" name="Oval 87"/>
            <p:cNvSpPr/>
            <p:nvPr/>
          </p:nvSpPr>
          <p:spPr>
            <a:xfrm>
              <a:off x="1753421" y="2680223"/>
              <a:ext cx="75379" cy="78239"/>
            </a:xfrm>
            <a:prstGeom prst="ellipse">
              <a:avLst/>
            </a:prstGeom>
            <a:solidFill>
              <a:schemeClr val="accent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Oval 60"/>
            <p:cNvSpPr/>
            <p:nvPr/>
          </p:nvSpPr>
          <p:spPr>
            <a:xfrm>
              <a:off x="3429821" y="3306850"/>
              <a:ext cx="75379" cy="78239"/>
            </a:xfrm>
            <a:prstGeom prst="ellipse">
              <a:avLst/>
            </a:prstGeom>
            <a:solidFill>
              <a:schemeClr val="accent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Oval 64"/>
            <p:cNvSpPr/>
            <p:nvPr/>
          </p:nvSpPr>
          <p:spPr>
            <a:xfrm>
              <a:off x="3581400" y="3381011"/>
              <a:ext cx="75379" cy="78239"/>
            </a:xfrm>
            <a:prstGeom prst="ellipse">
              <a:avLst/>
            </a:prstGeom>
            <a:solidFill>
              <a:schemeClr val="accent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Oval 68"/>
            <p:cNvSpPr/>
            <p:nvPr/>
          </p:nvSpPr>
          <p:spPr>
            <a:xfrm>
              <a:off x="3429821" y="3378580"/>
              <a:ext cx="75379" cy="78239"/>
            </a:xfrm>
            <a:prstGeom prst="ellipse">
              <a:avLst/>
            </a:prstGeom>
            <a:solidFill>
              <a:schemeClr val="accent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Oval 70"/>
            <p:cNvSpPr/>
            <p:nvPr/>
          </p:nvSpPr>
          <p:spPr>
            <a:xfrm>
              <a:off x="3696110" y="3368257"/>
              <a:ext cx="75379" cy="78239"/>
            </a:xfrm>
            <a:prstGeom prst="ellipse">
              <a:avLst/>
            </a:prstGeom>
            <a:solidFill>
              <a:schemeClr val="accent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1" name="Oval 80"/>
            <p:cNvSpPr/>
            <p:nvPr/>
          </p:nvSpPr>
          <p:spPr>
            <a:xfrm>
              <a:off x="2366074" y="3914411"/>
              <a:ext cx="75379" cy="78239"/>
            </a:xfrm>
            <a:prstGeom prst="ellipse">
              <a:avLst/>
            </a:prstGeom>
            <a:solidFill>
              <a:schemeClr val="accent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9" name="Oval 88"/>
            <p:cNvSpPr/>
            <p:nvPr/>
          </p:nvSpPr>
          <p:spPr>
            <a:xfrm>
              <a:off x="2286821" y="3914411"/>
              <a:ext cx="75379" cy="78239"/>
            </a:xfrm>
            <a:prstGeom prst="ellipse">
              <a:avLst/>
            </a:prstGeom>
            <a:solidFill>
              <a:schemeClr val="accent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0" name="Oval 89"/>
            <p:cNvSpPr/>
            <p:nvPr/>
          </p:nvSpPr>
          <p:spPr>
            <a:xfrm>
              <a:off x="2366074" y="3914411"/>
              <a:ext cx="75379" cy="78239"/>
            </a:xfrm>
            <a:prstGeom prst="ellipse">
              <a:avLst/>
            </a:prstGeom>
            <a:solidFill>
              <a:schemeClr val="accent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1" name="Oval 90"/>
            <p:cNvSpPr/>
            <p:nvPr/>
          </p:nvSpPr>
          <p:spPr>
            <a:xfrm>
              <a:off x="2438400" y="3914411"/>
              <a:ext cx="75379" cy="78239"/>
            </a:xfrm>
            <a:prstGeom prst="ellipse">
              <a:avLst/>
            </a:prstGeom>
            <a:solidFill>
              <a:schemeClr val="accent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2" name="Oval 91"/>
            <p:cNvSpPr/>
            <p:nvPr/>
          </p:nvSpPr>
          <p:spPr>
            <a:xfrm>
              <a:off x="3277421" y="3914411"/>
              <a:ext cx="75379" cy="78239"/>
            </a:xfrm>
            <a:prstGeom prst="ellipse">
              <a:avLst/>
            </a:prstGeom>
            <a:solidFill>
              <a:schemeClr val="accent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3" name="Oval 92"/>
            <p:cNvSpPr/>
            <p:nvPr/>
          </p:nvSpPr>
          <p:spPr>
            <a:xfrm>
              <a:off x="3277421" y="3914411"/>
              <a:ext cx="75379" cy="78239"/>
            </a:xfrm>
            <a:prstGeom prst="ellipse">
              <a:avLst/>
            </a:prstGeom>
            <a:solidFill>
              <a:schemeClr val="accent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4" name="Oval 93"/>
            <p:cNvSpPr/>
            <p:nvPr/>
          </p:nvSpPr>
          <p:spPr>
            <a:xfrm>
              <a:off x="3277421" y="3914411"/>
              <a:ext cx="75379" cy="78239"/>
            </a:xfrm>
            <a:prstGeom prst="ellipse">
              <a:avLst/>
            </a:prstGeom>
            <a:solidFill>
              <a:schemeClr val="accent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9" name="Oval 118"/>
            <p:cNvSpPr/>
            <p:nvPr/>
          </p:nvSpPr>
          <p:spPr>
            <a:xfrm>
              <a:off x="3125021" y="3914411"/>
              <a:ext cx="75379" cy="78239"/>
            </a:xfrm>
            <a:prstGeom prst="ellipse">
              <a:avLst/>
            </a:prstGeom>
            <a:solidFill>
              <a:schemeClr val="accent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0" name="Oval 119"/>
            <p:cNvSpPr/>
            <p:nvPr/>
          </p:nvSpPr>
          <p:spPr>
            <a:xfrm>
              <a:off x="1447800" y="3914411"/>
              <a:ext cx="75379" cy="78239"/>
            </a:xfrm>
            <a:prstGeom prst="ellipse">
              <a:avLst/>
            </a:prstGeom>
            <a:solidFill>
              <a:schemeClr val="accent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1" name="Oval 120"/>
            <p:cNvSpPr/>
            <p:nvPr/>
          </p:nvSpPr>
          <p:spPr>
            <a:xfrm>
              <a:off x="1726070" y="3917733"/>
              <a:ext cx="75379" cy="78239"/>
            </a:xfrm>
            <a:prstGeom prst="ellipse">
              <a:avLst/>
            </a:prstGeom>
            <a:solidFill>
              <a:schemeClr val="accent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2" name="Oval 121"/>
            <p:cNvSpPr/>
            <p:nvPr/>
          </p:nvSpPr>
          <p:spPr>
            <a:xfrm>
              <a:off x="1676400" y="3914411"/>
              <a:ext cx="75379" cy="78239"/>
            </a:xfrm>
            <a:prstGeom prst="ellipse">
              <a:avLst/>
            </a:prstGeom>
            <a:solidFill>
              <a:schemeClr val="accent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3" name="Oval 122"/>
            <p:cNvSpPr/>
            <p:nvPr/>
          </p:nvSpPr>
          <p:spPr>
            <a:xfrm>
              <a:off x="1828800" y="3914411"/>
              <a:ext cx="75379" cy="78239"/>
            </a:xfrm>
            <a:prstGeom prst="ellipse">
              <a:avLst/>
            </a:prstGeom>
            <a:solidFill>
              <a:schemeClr val="accent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4" name="Oval 123"/>
            <p:cNvSpPr/>
            <p:nvPr/>
          </p:nvSpPr>
          <p:spPr>
            <a:xfrm>
              <a:off x="3429821" y="3914411"/>
              <a:ext cx="75379" cy="78239"/>
            </a:xfrm>
            <a:prstGeom prst="ellipse">
              <a:avLst/>
            </a:prstGeom>
            <a:solidFill>
              <a:schemeClr val="accent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5" name="Oval 124"/>
            <p:cNvSpPr/>
            <p:nvPr/>
          </p:nvSpPr>
          <p:spPr>
            <a:xfrm>
              <a:off x="3581400" y="3914411"/>
              <a:ext cx="75379" cy="78239"/>
            </a:xfrm>
            <a:prstGeom prst="ellipse">
              <a:avLst/>
            </a:prstGeom>
            <a:solidFill>
              <a:schemeClr val="accent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6" name="Oval 125"/>
            <p:cNvSpPr/>
            <p:nvPr/>
          </p:nvSpPr>
          <p:spPr>
            <a:xfrm>
              <a:off x="3354442" y="3834013"/>
              <a:ext cx="75379" cy="78239"/>
            </a:xfrm>
            <a:prstGeom prst="ellipse">
              <a:avLst/>
            </a:prstGeom>
            <a:solidFill>
              <a:schemeClr val="accent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7" name="Oval 126"/>
            <p:cNvSpPr/>
            <p:nvPr/>
          </p:nvSpPr>
          <p:spPr>
            <a:xfrm>
              <a:off x="3505200" y="3914411"/>
              <a:ext cx="75379" cy="78239"/>
            </a:xfrm>
            <a:prstGeom prst="ellipse">
              <a:avLst/>
            </a:prstGeom>
            <a:solidFill>
              <a:schemeClr val="accent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6" name="Oval 95"/>
            <p:cNvSpPr/>
            <p:nvPr/>
          </p:nvSpPr>
          <p:spPr>
            <a:xfrm>
              <a:off x="2563274" y="3912252"/>
              <a:ext cx="75379" cy="78239"/>
            </a:xfrm>
            <a:prstGeom prst="ellipse">
              <a:avLst/>
            </a:prstGeom>
            <a:solidFill>
              <a:schemeClr val="accent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7" name="Oval 96"/>
            <p:cNvSpPr/>
            <p:nvPr/>
          </p:nvSpPr>
          <p:spPr>
            <a:xfrm>
              <a:off x="2484021" y="3912252"/>
              <a:ext cx="75379" cy="78239"/>
            </a:xfrm>
            <a:prstGeom prst="ellipse">
              <a:avLst/>
            </a:prstGeom>
            <a:solidFill>
              <a:schemeClr val="accent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1" name="Oval 100"/>
            <p:cNvSpPr/>
            <p:nvPr/>
          </p:nvSpPr>
          <p:spPr>
            <a:xfrm>
              <a:off x="2563274" y="3912252"/>
              <a:ext cx="75379" cy="78239"/>
            </a:xfrm>
            <a:prstGeom prst="ellipse">
              <a:avLst/>
            </a:prstGeom>
            <a:solidFill>
              <a:schemeClr val="accent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2" name="Oval 101"/>
            <p:cNvSpPr/>
            <p:nvPr/>
          </p:nvSpPr>
          <p:spPr>
            <a:xfrm>
              <a:off x="2635600" y="3912252"/>
              <a:ext cx="75379" cy="78239"/>
            </a:xfrm>
            <a:prstGeom prst="ellipse">
              <a:avLst/>
            </a:prstGeom>
            <a:solidFill>
              <a:schemeClr val="accent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42" name="Group 141"/>
          <p:cNvGrpSpPr/>
          <p:nvPr/>
        </p:nvGrpSpPr>
        <p:grpSpPr>
          <a:xfrm>
            <a:off x="6373078" y="1888510"/>
            <a:ext cx="1780322" cy="2048340"/>
            <a:chOff x="3264887" y="1371943"/>
            <a:chExt cx="2709648" cy="3117571"/>
          </a:xfrm>
        </p:grpSpPr>
        <p:sp>
          <p:nvSpPr>
            <p:cNvPr id="143" name="Rectangle 142"/>
            <p:cNvSpPr/>
            <p:nvPr/>
          </p:nvSpPr>
          <p:spPr>
            <a:xfrm>
              <a:off x="5486400" y="2817455"/>
              <a:ext cx="488135" cy="16720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45" name="Group 144"/>
            <p:cNvGrpSpPr/>
            <p:nvPr/>
          </p:nvGrpSpPr>
          <p:grpSpPr>
            <a:xfrm>
              <a:off x="3271999" y="1488717"/>
              <a:ext cx="723435" cy="909065"/>
              <a:chOff x="3429000" y="2266950"/>
              <a:chExt cx="1059180" cy="1330960"/>
            </a:xfrm>
          </p:grpSpPr>
          <p:grpSp>
            <p:nvGrpSpPr>
              <p:cNvPr id="162" name="Group 161"/>
              <p:cNvGrpSpPr/>
              <p:nvPr/>
            </p:nvGrpSpPr>
            <p:grpSpPr>
              <a:xfrm>
                <a:off x="3429000" y="3064510"/>
                <a:ext cx="533400" cy="533400"/>
                <a:chOff x="1981200" y="3187700"/>
                <a:chExt cx="762000" cy="762000"/>
              </a:xfrm>
              <a:solidFill>
                <a:srgbClr val="FFC000"/>
              </a:solidFill>
            </p:grpSpPr>
            <p:sp>
              <p:nvSpPr>
                <p:cNvPr id="169" name="5-Point Star 168"/>
                <p:cNvSpPr/>
                <p:nvPr/>
              </p:nvSpPr>
              <p:spPr>
                <a:xfrm>
                  <a:off x="1981200" y="3187700"/>
                  <a:ext cx="762000" cy="762000"/>
                </a:xfrm>
                <a:prstGeom prst="star5">
                  <a:avLst>
                    <a:gd name="adj" fmla="val 28143"/>
                    <a:gd name="hf" fmla="val 105146"/>
                    <a:gd name="vf" fmla="val 110557"/>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0" name="Oval 169"/>
                <p:cNvSpPr/>
                <p:nvPr/>
              </p:nvSpPr>
              <p:spPr>
                <a:xfrm>
                  <a:off x="2133600" y="3390900"/>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64" name="Group 163"/>
              <p:cNvGrpSpPr/>
              <p:nvPr/>
            </p:nvGrpSpPr>
            <p:grpSpPr>
              <a:xfrm>
                <a:off x="3954780" y="2266950"/>
                <a:ext cx="533400" cy="533400"/>
                <a:chOff x="1981200" y="3187700"/>
                <a:chExt cx="762000" cy="762000"/>
              </a:xfrm>
              <a:solidFill>
                <a:srgbClr val="FFC000"/>
              </a:solidFill>
            </p:grpSpPr>
            <p:sp>
              <p:nvSpPr>
                <p:cNvPr id="165" name="5-Point Star 164"/>
                <p:cNvSpPr/>
                <p:nvPr/>
              </p:nvSpPr>
              <p:spPr>
                <a:xfrm>
                  <a:off x="1981200" y="3187700"/>
                  <a:ext cx="762000" cy="762000"/>
                </a:xfrm>
                <a:prstGeom prst="star5">
                  <a:avLst>
                    <a:gd name="adj" fmla="val 28143"/>
                    <a:gd name="hf" fmla="val 105146"/>
                    <a:gd name="vf" fmla="val 110557"/>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6" name="Oval 165"/>
                <p:cNvSpPr/>
                <p:nvPr/>
              </p:nvSpPr>
              <p:spPr>
                <a:xfrm>
                  <a:off x="2133600" y="3390900"/>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sp>
          <p:nvSpPr>
            <p:cNvPr id="158" name="Oval 157"/>
            <p:cNvSpPr/>
            <p:nvPr/>
          </p:nvSpPr>
          <p:spPr>
            <a:xfrm rot="1838276">
              <a:off x="3264887" y="1371943"/>
              <a:ext cx="707631" cy="132743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7" name="Rectangle 146"/>
            <p:cNvSpPr/>
            <p:nvPr/>
          </p:nvSpPr>
          <p:spPr>
            <a:xfrm>
              <a:off x="4404134" y="2566278"/>
              <a:ext cx="244068" cy="19232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48" name="Group 147"/>
            <p:cNvGrpSpPr/>
            <p:nvPr/>
          </p:nvGrpSpPr>
          <p:grpSpPr>
            <a:xfrm>
              <a:off x="3271997" y="2033401"/>
              <a:ext cx="364319" cy="364320"/>
              <a:chOff x="3424397" y="2185862"/>
              <a:chExt cx="364319" cy="364320"/>
            </a:xfrm>
            <a:solidFill>
              <a:schemeClr val="bg1">
                <a:lumMod val="50000"/>
              </a:schemeClr>
            </a:solidFill>
          </p:grpSpPr>
          <p:sp>
            <p:nvSpPr>
              <p:cNvPr id="153" name="5-Point Star 152"/>
              <p:cNvSpPr/>
              <p:nvPr/>
            </p:nvSpPr>
            <p:spPr>
              <a:xfrm>
                <a:off x="3424397" y="2185862"/>
                <a:ext cx="364319" cy="364320"/>
              </a:xfrm>
              <a:prstGeom prst="star5">
                <a:avLst>
                  <a:gd name="adj" fmla="val 28143"/>
                  <a:gd name="hf" fmla="val 105146"/>
                  <a:gd name="vf" fmla="val 110557"/>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4" name="Oval 153"/>
              <p:cNvSpPr/>
              <p:nvPr/>
            </p:nvSpPr>
            <p:spPr>
              <a:xfrm>
                <a:off x="3497261" y="2283014"/>
                <a:ext cx="218591" cy="218592"/>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62" name="Group 61"/>
          <p:cNvGrpSpPr/>
          <p:nvPr/>
        </p:nvGrpSpPr>
        <p:grpSpPr>
          <a:xfrm>
            <a:off x="7421944" y="1767901"/>
            <a:ext cx="574611" cy="1425842"/>
            <a:chOff x="2105683" y="-615609"/>
            <a:chExt cx="1236838" cy="1425842"/>
          </a:xfrm>
        </p:grpSpPr>
        <p:sp>
          <p:nvSpPr>
            <p:cNvPr id="63" name="Right Brace 62"/>
            <p:cNvSpPr/>
            <p:nvPr/>
          </p:nvSpPr>
          <p:spPr>
            <a:xfrm rot="19073220">
              <a:off x="2105683" y="-615609"/>
              <a:ext cx="496099" cy="1425842"/>
            </a:xfrm>
            <a:prstGeom prst="righ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mc:AlternateContent xmlns:mc="http://schemas.openxmlformats.org/markup-compatibility/2006" xmlns:a14="http://schemas.microsoft.com/office/drawing/2010/main">
          <mc:Choice Requires="a14">
            <p:sp>
              <p:nvSpPr>
                <p:cNvPr id="64" name="TextBox 63"/>
                <p:cNvSpPr txBox="1"/>
                <p:nvPr/>
              </p:nvSpPr>
              <p:spPr>
                <a:xfrm>
                  <a:off x="2637046" y="-354444"/>
                  <a:ext cx="705475" cy="523220"/>
                </a:xfrm>
                <a:prstGeom prst="rect">
                  <a:avLst/>
                </a:prstGeom>
                <a:noFill/>
                <a:ln>
                  <a:noFill/>
                </a:ln>
              </p:spPr>
              <p:txBody>
                <a:bodyPr wrap="square" rtlCol="0">
                  <a:spAutoFit/>
                </a:bodyPr>
                <a:lstStyle/>
                <a:p>
                  <a:pPr/>
                  <a14:m>
                    <m:oMathPara xmlns:m="http://schemas.openxmlformats.org/officeDocument/2006/math">
                      <m:oMathParaPr>
                        <m:jc m:val="centerGroup"/>
                      </m:oMathParaPr>
                      <m:oMath xmlns:m="http://schemas.openxmlformats.org/officeDocument/2006/math">
                        <m:r>
                          <a:rPr lang="en-GB" sz="2800" b="0" i="1" smtClean="0">
                            <a:solidFill>
                              <a:schemeClr val="tx1"/>
                            </a:solidFill>
                            <a:latin typeface="Cambria Math"/>
                          </a:rPr>
                          <m:t>𝑑</m:t>
                        </m:r>
                      </m:oMath>
                    </m:oMathPara>
                  </a14:m>
                  <a:endParaRPr lang="en-GB" sz="2800" dirty="0">
                    <a:solidFill>
                      <a:schemeClr val="tx1"/>
                    </a:solidFill>
                  </a:endParaRPr>
                </a:p>
              </p:txBody>
            </p:sp>
          </mc:Choice>
          <mc:Fallback xmlns="">
            <p:sp>
              <p:nvSpPr>
                <p:cNvPr id="64" name="TextBox 63"/>
                <p:cNvSpPr txBox="1">
                  <a:spLocks noRot="1" noChangeAspect="1" noMove="1" noResize="1" noEditPoints="1" noAdjustHandles="1" noChangeArrowheads="1" noChangeShapeType="1" noTextEdit="1"/>
                </p:cNvSpPr>
                <p:nvPr/>
              </p:nvSpPr>
              <p:spPr>
                <a:xfrm>
                  <a:off x="2637046" y="-354444"/>
                  <a:ext cx="705475" cy="523220"/>
                </a:xfrm>
                <a:prstGeom prst="rect">
                  <a:avLst/>
                </a:prstGeom>
                <a:blipFill rotWithShape="1">
                  <a:blip r:embed="rId6"/>
                  <a:stretch>
                    <a:fillRect/>
                  </a:stretch>
                </a:blipFill>
                <a:ln>
                  <a:noFill/>
                </a:ln>
              </p:spPr>
              <p:txBody>
                <a:bodyPr/>
                <a:lstStyle/>
                <a:p>
                  <a:r>
                    <a:rPr lang="en-GB">
                      <a:noFill/>
                    </a:rPr>
                    <a:t> </a:t>
                  </a:r>
                </a:p>
              </p:txBody>
            </p:sp>
          </mc:Fallback>
        </mc:AlternateContent>
      </p:grpSp>
      <p:grpSp>
        <p:nvGrpSpPr>
          <p:cNvPr id="3" name="Group 2"/>
          <p:cNvGrpSpPr/>
          <p:nvPr/>
        </p:nvGrpSpPr>
        <p:grpSpPr>
          <a:xfrm>
            <a:off x="7611978" y="2637893"/>
            <a:ext cx="1078963" cy="1235240"/>
            <a:chOff x="7611978" y="2637893"/>
            <a:chExt cx="1078963" cy="1235240"/>
          </a:xfrm>
        </p:grpSpPr>
        <mc:AlternateContent xmlns:mc="http://schemas.openxmlformats.org/markup-compatibility/2006" xmlns:a14="http://schemas.microsoft.com/office/drawing/2010/main">
          <mc:Choice Requires="a14">
            <p:sp>
              <p:nvSpPr>
                <p:cNvPr id="60" name="TextBox 59"/>
                <p:cNvSpPr txBox="1"/>
                <p:nvPr/>
              </p:nvSpPr>
              <p:spPr>
                <a:xfrm>
                  <a:off x="8184777" y="2637893"/>
                  <a:ext cx="506164" cy="52322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sz="2800" b="0" i="1" smtClean="0">
                            <a:solidFill>
                              <a:schemeClr val="tx1"/>
                            </a:solidFill>
                            <a:latin typeface="Cambria Math"/>
                          </a:rPr>
                          <m:t>𝑅</m:t>
                        </m:r>
                      </m:oMath>
                    </m:oMathPara>
                  </a14:m>
                  <a:endParaRPr lang="en-GB" sz="2800" dirty="0">
                    <a:solidFill>
                      <a:schemeClr val="tx1"/>
                    </a:solidFill>
                  </a:endParaRPr>
                </a:p>
              </p:txBody>
            </p:sp>
          </mc:Choice>
          <mc:Fallback xmlns="">
            <p:sp>
              <p:nvSpPr>
                <p:cNvPr id="60" name="TextBox 59"/>
                <p:cNvSpPr txBox="1">
                  <a:spLocks noRot="1" noChangeAspect="1" noMove="1" noResize="1" noEditPoints="1" noAdjustHandles="1" noChangeArrowheads="1" noChangeShapeType="1" noTextEdit="1"/>
                </p:cNvSpPr>
                <p:nvPr/>
              </p:nvSpPr>
              <p:spPr>
                <a:xfrm>
                  <a:off x="8184777" y="2637893"/>
                  <a:ext cx="506164" cy="523220"/>
                </a:xfrm>
                <a:prstGeom prst="rect">
                  <a:avLst/>
                </a:prstGeom>
                <a:blipFill rotWithShape="1">
                  <a:blip r:embed="rId7"/>
                  <a:stretch>
                    <a:fillRect/>
                  </a:stretch>
                </a:blipFill>
              </p:spPr>
              <p:txBody>
                <a:bodyPr/>
                <a:lstStyle/>
                <a:p>
                  <a:r>
                    <a:rPr lang="en-GB">
                      <a:noFill/>
                    </a:rPr>
                    <a:t> </a:t>
                  </a:r>
                </a:p>
              </p:txBody>
            </p:sp>
          </mc:Fallback>
        </mc:AlternateContent>
        <p:sp>
          <p:nvSpPr>
            <p:cNvPr id="59" name="Rectangle 58"/>
            <p:cNvSpPr/>
            <p:nvPr/>
          </p:nvSpPr>
          <p:spPr>
            <a:xfrm>
              <a:off x="7611978" y="3179311"/>
              <a:ext cx="693822" cy="69382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09" name="Group 108"/>
          <p:cNvGrpSpPr/>
          <p:nvPr/>
        </p:nvGrpSpPr>
        <p:grpSpPr>
          <a:xfrm>
            <a:off x="538894" y="1830919"/>
            <a:ext cx="3681128" cy="2684947"/>
            <a:chOff x="538894" y="1830919"/>
            <a:chExt cx="3681128" cy="2684947"/>
          </a:xfrm>
        </p:grpSpPr>
        <mc:AlternateContent xmlns:mc="http://schemas.openxmlformats.org/markup-compatibility/2006" xmlns:a14="http://schemas.microsoft.com/office/drawing/2010/main">
          <mc:Choice Requires="a14">
            <p:sp>
              <p:nvSpPr>
                <p:cNvPr id="110" name="TextBox 109"/>
                <p:cNvSpPr txBox="1"/>
                <p:nvPr/>
              </p:nvSpPr>
              <p:spPr>
                <a:xfrm>
                  <a:off x="3733800" y="3992646"/>
                  <a:ext cx="486222" cy="52322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sz="2800" b="0" i="1" smtClean="0">
                            <a:solidFill>
                              <a:schemeClr val="tx1"/>
                            </a:solidFill>
                            <a:latin typeface="Cambria Math"/>
                          </a:rPr>
                          <m:t>𝑑</m:t>
                        </m:r>
                      </m:oMath>
                    </m:oMathPara>
                  </a14:m>
                  <a:endParaRPr lang="en-GB" sz="2800" dirty="0">
                    <a:solidFill>
                      <a:schemeClr val="tx1"/>
                    </a:solidFill>
                  </a:endParaRPr>
                </a:p>
              </p:txBody>
            </p:sp>
          </mc:Choice>
          <mc:Fallback xmlns="">
            <p:sp>
              <p:nvSpPr>
                <p:cNvPr id="127" name="TextBox 126"/>
                <p:cNvSpPr txBox="1">
                  <a:spLocks noRot="1" noChangeAspect="1" noMove="1" noResize="1" noEditPoints="1" noAdjustHandles="1" noChangeArrowheads="1" noChangeShapeType="1" noTextEdit="1"/>
                </p:cNvSpPr>
                <p:nvPr/>
              </p:nvSpPr>
              <p:spPr>
                <a:xfrm>
                  <a:off x="3733800" y="3992646"/>
                  <a:ext cx="486222" cy="523220"/>
                </a:xfrm>
                <a:prstGeom prst="rect">
                  <a:avLst/>
                </a:prstGeom>
                <a:blipFill rotWithShape="1">
                  <a:blip r:embed="rId8"/>
                  <a:stretch>
                    <a:fillRect/>
                  </a:stretch>
                </a:blipFill>
              </p:spPr>
              <p:txBody>
                <a:bodyPr/>
                <a:lstStyle/>
                <a:p>
                  <a:r>
                    <a:rPr lang="en-GB">
                      <a:noFill/>
                    </a:rPr>
                    <a:t> </a:t>
                  </a:r>
                </a:p>
              </p:txBody>
            </p:sp>
          </mc:Fallback>
        </mc:AlternateContent>
        <p:grpSp>
          <p:nvGrpSpPr>
            <p:cNvPr id="111" name="Group 110"/>
            <p:cNvGrpSpPr/>
            <p:nvPr/>
          </p:nvGrpSpPr>
          <p:grpSpPr>
            <a:xfrm>
              <a:off x="1066799" y="1910000"/>
              <a:ext cx="3124201" cy="2112109"/>
              <a:chOff x="533400" y="2850118"/>
              <a:chExt cx="2070927" cy="1314450"/>
            </a:xfrm>
          </p:grpSpPr>
          <p:cxnSp>
            <p:nvCxnSpPr>
              <p:cNvPr id="113" name="Straight Arrow Connector 112"/>
              <p:cNvCxnSpPr/>
              <p:nvPr/>
            </p:nvCxnSpPr>
            <p:spPr>
              <a:xfrm>
                <a:off x="533400" y="4164566"/>
                <a:ext cx="2070927" cy="0"/>
              </a:xfrm>
              <a:prstGeom prst="straightConnector1">
                <a:avLst/>
              </a:prstGeom>
              <a:ln w="190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14" name="Straight Arrow Connector 113"/>
              <p:cNvCxnSpPr/>
              <p:nvPr/>
            </p:nvCxnSpPr>
            <p:spPr>
              <a:xfrm flipV="1">
                <a:off x="533400" y="2850118"/>
                <a:ext cx="0" cy="131445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112" name="TextBox 111"/>
            <p:cNvSpPr txBox="1"/>
            <p:nvPr/>
          </p:nvSpPr>
          <p:spPr>
            <a:xfrm rot="16200000">
              <a:off x="-195574" y="2565387"/>
              <a:ext cx="1930602" cy="461665"/>
            </a:xfrm>
            <a:prstGeom prst="rect">
              <a:avLst/>
            </a:prstGeom>
            <a:noFill/>
          </p:spPr>
          <p:txBody>
            <a:bodyPr wrap="square" rtlCol="0">
              <a:spAutoFit/>
            </a:bodyPr>
            <a:lstStyle/>
            <a:p>
              <a:r>
                <a:rPr lang="en-GB" sz="2400" dirty="0"/>
                <a:t>MC estimates</a:t>
              </a:r>
              <a:endParaRPr lang="en-GB" sz="2400" dirty="0">
                <a:solidFill>
                  <a:schemeClr val="tx1"/>
                </a:solidFill>
              </a:endParaRPr>
            </a:p>
          </p:txBody>
        </p:sp>
      </p:grpSp>
      <p:sp>
        <p:nvSpPr>
          <p:cNvPr id="7" name="Arc 6"/>
          <p:cNvSpPr/>
          <p:nvPr/>
        </p:nvSpPr>
        <p:spPr>
          <a:xfrm rot="10800000">
            <a:off x="1242151" y="396087"/>
            <a:ext cx="5719858" cy="3027826"/>
          </a:xfrm>
          <a:prstGeom prst="arc">
            <a:avLst>
              <a:gd name="adj1" fmla="val 16200000"/>
              <a:gd name="adj2" fmla="val 21068776"/>
            </a:avLst>
          </a:prstGeom>
          <a:ln w="19050">
            <a:solidFill>
              <a:srgbClr val="FF0000"/>
            </a:solidFill>
            <a:prstDash val="lg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nvGrpSpPr>
          <p:cNvPr id="21" name="Group 20"/>
          <p:cNvGrpSpPr/>
          <p:nvPr/>
        </p:nvGrpSpPr>
        <p:grpSpPr>
          <a:xfrm>
            <a:off x="6548211" y="2151654"/>
            <a:ext cx="1215563" cy="1609867"/>
            <a:chOff x="6548211" y="2151654"/>
            <a:chExt cx="1215563" cy="1609867"/>
          </a:xfrm>
        </p:grpSpPr>
        <p:grpSp>
          <p:nvGrpSpPr>
            <p:cNvPr id="98" name="Group 97"/>
            <p:cNvGrpSpPr/>
            <p:nvPr/>
          </p:nvGrpSpPr>
          <p:grpSpPr>
            <a:xfrm>
              <a:off x="6548211" y="2151654"/>
              <a:ext cx="1215563" cy="1609867"/>
              <a:chOff x="6548211" y="2151654"/>
              <a:chExt cx="1215563" cy="1609867"/>
            </a:xfrm>
          </p:grpSpPr>
          <p:cxnSp>
            <p:nvCxnSpPr>
              <p:cNvPr id="100" name="Straight Arrow Connector 99"/>
              <p:cNvCxnSpPr>
                <a:stCxn id="166" idx="5"/>
              </p:cNvCxnSpPr>
              <p:nvPr/>
            </p:nvCxnSpPr>
            <p:spPr>
              <a:xfrm>
                <a:off x="6784162" y="2151654"/>
                <a:ext cx="940938" cy="1121843"/>
              </a:xfrm>
              <a:prstGeom prst="straightConnector1">
                <a:avLst/>
              </a:prstGeom>
              <a:ln>
                <a:solidFill>
                  <a:schemeClr val="accent1"/>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104" name="Straight Arrow Connector 103"/>
              <p:cNvCxnSpPr>
                <a:stCxn id="154" idx="6"/>
              </p:cNvCxnSpPr>
              <p:nvPr/>
            </p:nvCxnSpPr>
            <p:spPr>
              <a:xfrm>
                <a:off x="6569244" y="2458751"/>
                <a:ext cx="1194530" cy="1000441"/>
              </a:xfrm>
              <a:prstGeom prst="straightConnector1">
                <a:avLst/>
              </a:prstGeom>
              <a:ln>
                <a:solidFill>
                  <a:schemeClr val="accent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105" name="Straight Arrow Connector 104"/>
              <p:cNvCxnSpPr>
                <a:stCxn id="154" idx="5"/>
              </p:cNvCxnSpPr>
              <p:nvPr/>
            </p:nvCxnSpPr>
            <p:spPr>
              <a:xfrm>
                <a:off x="6548211" y="2509528"/>
                <a:ext cx="1176889" cy="1251993"/>
              </a:xfrm>
              <a:prstGeom prst="straightConnector1">
                <a:avLst/>
              </a:prstGeom>
              <a:ln>
                <a:solidFill>
                  <a:schemeClr val="accent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108" name="Straight Arrow Connector 107"/>
              <p:cNvCxnSpPr>
                <a:stCxn id="154" idx="5"/>
              </p:cNvCxnSpPr>
              <p:nvPr/>
            </p:nvCxnSpPr>
            <p:spPr>
              <a:xfrm>
                <a:off x="6548211" y="2509528"/>
                <a:ext cx="550872" cy="585648"/>
              </a:xfrm>
              <a:prstGeom prst="straightConnector1">
                <a:avLst/>
              </a:prstGeom>
              <a:ln>
                <a:solidFill>
                  <a:schemeClr val="accent1"/>
                </a:solidFill>
                <a:prstDash val="solid"/>
                <a:tailEnd type="arrow"/>
              </a:ln>
            </p:spPr>
            <p:style>
              <a:lnRef idx="1">
                <a:schemeClr val="accent1"/>
              </a:lnRef>
              <a:fillRef idx="0">
                <a:schemeClr val="accent1"/>
              </a:fillRef>
              <a:effectRef idx="0">
                <a:schemeClr val="accent1"/>
              </a:effectRef>
              <a:fontRef idx="minor">
                <a:schemeClr val="tx1"/>
              </a:fontRef>
            </p:style>
          </p:cxnSp>
        </p:grpSp>
        <p:cxnSp>
          <p:nvCxnSpPr>
            <p:cNvPr id="107" name="Straight Arrow Connector 106"/>
            <p:cNvCxnSpPr/>
            <p:nvPr/>
          </p:nvCxnSpPr>
          <p:spPr>
            <a:xfrm>
              <a:off x="6581279" y="2465833"/>
              <a:ext cx="517804" cy="433670"/>
            </a:xfrm>
            <a:prstGeom prst="straightConnector1">
              <a:avLst/>
            </a:prstGeom>
            <a:ln>
              <a:solidFill>
                <a:schemeClr val="accent1"/>
              </a:solidFill>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199652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fade">
                                      <p:cBhvr>
                                        <p:cTn id="7" dur="500"/>
                                        <p:tgtEl>
                                          <p:spTgt spid="6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Regresion Data model</a:t>
            </a:r>
            <a:endParaRPr lang="cs-CZ" dirty="0"/>
          </a:p>
        </p:txBody>
      </p:sp>
      <p:sp>
        <p:nvSpPr>
          <p:cNvPr id="4" name="Footer Placeholder 3"/>
          <p:cNvSpPr>
            <a:spLocks noGrp="1"/>
          </p:cNvSpPr>
          <p:nvPr>
            <p:ph type="ftr" sz="quarter" idx="11"/>
          </p:nvPr>
        </p:nvSpPr>
        <p:spPr/>
        <p:txBody>
          <a:bodyPr/>
          <a:lstStyle/>
          <a:p>
            <a:r>
              <a:rPr lang="en-US"/>
              <a:t>Vévoda, Kondapaneni, Křivánek - Bayesian online regression for adaptive illumination sampling</a:t>
            </a:r>
          </a:p>
        </p:txBody>
      </p:sp>
      <p:sp>
        <p:nvSpPr>
          <p:cNvPr id="5" name="Slide Number Placeholder 4"/>
          <p:cNvSpPr>
            <a:spLocks noGrp="1"/>
          </p:cNvSpPr>
          <p:nvPr>
            <p:ph type="sldNum" sz="quarter" idx="4"/>
          </p:nvPr>
        </p:nvSpPr>
        <p:spPr/>
        <p:txBody>
          <a:bodyPr/>
          <a:lstStyle/>
          <a:p>
            <a:fld id="{B6F15528-21DE-4FAA-801E-634DDDAF4B2B}" type="slidenum">
              <a:rPr lang="en-US" smtClean="0"/>
              <a:pPr/>
              <a:t>29</a:t>
            </a:fld>
            <a:endParaRPr lang="en-US"/>
          </a:p>
        </p:txBody>
      </p:sp>
      <mc:AlternateContent xmlns:mc="http://schemas.openxmlformats.org/markup-compatibility/2006" xmlns:a14="http://schemas.microsoft.com/office/drawing/2010/main">
        <mc:Choice Requires="a14">
          <p:sp>
            <p:nvSpPr>
              <p:cNvPr id="19" name="TextBox 18"/>
              <p:cNvSpPr txBox="1"/>
              <p:nvPr/>
            </p:nvSpPr>
            <p:spPr>
              <a:xfrm>
                <a:off x="6324600" y="2800350"/>
                <a:ext cx="2561214" cy="910377"/>
              </a:xfrm>
              <a:prstGeom prst="rect">
                <a:avLst/>
              </a:prstGeom>
              <a:noFill/>
            </p:spPr>
            <p:txBody>
              <a:bodyPr wrap="none" rtlCol="0">
                <a:spAutoFit/>
              </a:bodyPr>
              <a:lstStyle/>
              <a:p>
                <a:pPr/>
                <a14:m>
                  <m:oMathPara xmlns:m="http://schemas.openxmlformats.org/officeDocument/2006/math">
                    <m:oMathParaPr>
                      <m:jc m:val="left"/>
                    </m:oMathParaPr>
                    <m:oMath xmlns:m="http://schemas.openxmlformats.org/officeDocument/2006/math">
                      <m:r>
                        <a:rPr lang="en-GB" sz="2800" b="0" i="1" smtClean="0">
                          <a:latin typeface="Cambria Math"/>
                        </a:rPr>
                        <m:t>𝑁</m:t>
                      </m:r>
                      <m:r>
                        <a:rPr lang="en-GB" sz="2800" b="0" i="1" smtClean="0">
                          <a:latin typeface="Cambria Math"/>
                        </a:rPr>
                        <m:t>(</m:t>
                      </m:r>
                      <m:r>
                        <m:rPr>
                          <m:sty m:val="p"/>
                        </m:rPr>
                        <a:rPr lang="en-GB" sz="2800" b="0" i="0" smtClean="0">
                          <a:latin typeface="Cambria Math"/>
                        </a:rPr>
                        <m:t>est</m:t>
                      </m:r>
                      <m:r>
                        <a:rPr lang="en-GB" sz="2800" b="0" i="0" smtClean="0">
                          <a:latin typeface="Cambria Math"/>
                        </a:rPr>
                        <m:t>.</m:t>
                      </m:r>
                      <m:r>
                        <a:rPr lang="en-GB" sz="2800" b="0" i="1" smtClean="0">
                          <a:latin typeface="Cambria Math"/>
                        </a:rPr>
                        <m:t>|</m:t>
                      </m:r>
                      <m:f>
                        <m:fPr>
                          <m:ctrlPr>
                            <a:rPr lang="en-GB" sz="2800" b="0" i="1" smtClean="0">
                              <a:latin typeface="Cambria Math" panose="02040503050406030204" pitchFamily="18" charset="0"/>
                            </a:rPr>
                          </m:ctrlPr>
                        </m:fPr>
                        <m:num>
                          <m:r>
                            <a:rPr lang="en-GB" sz="2800" b="0" i="1" smtClean="0">
                              <a:latin typeface="Cambria Math"/>
                            </a:rPr>
                            <m:t>𝑘</m:t>
                          </m:r>
                        </m:num>
                        <m:den>
                          <m:sSup>
                            <m:sSupPr>
                              <m:ctrlPr>
                                <a:rPr lang="en-GB" sz="2800" b="0" i="1" smtClean="0">
                                  <a:latin typeface="Cambria Math" panose="02040503050406030204" pitchFamily="18" charset="0"/>
                                </a:rPr>
                              </m:ctrlPr>
                            </m:sSupPr>
                            <m:e>
                              <m:r>
                                <a:rPr lang="en-GB" sz="2800" b="0" i="1" smtClean="0">
                                  <a:latin typeface="Cambria Math"/>
                                </a:rPr>
                                <m:t>𝑑</m:t>
                              </m:r>
                            </m:e>
                            <m:sup>
                              <m:r>
                                <a:rPr lang="en-GB" sz="2800" b="0" i="1" smtClean="0">
                                  <a:latin typeface="Cambria Math"/>
                                </a:rPr>
                                <m:t>2</m:t>
                              </m:r>
                            </m:sup>
                          </m:sSup>
                        </m:den>
                      </m:f>
                      <m:r>
                        <a:rPr lang="en-GB" sz="2800" b="0" i="1" smtClean="0">
                          <a:latin typeface="Cambria Math"/>
                        </a:rPr>
                        <m:t>,</m:t>
                      </m:r>
                      <m:f>
                        <m:fPr>
                          <m:ctrlPr>
                            <a:rPr lang="en-GB" sz="2800" b="0" i="1" smtClean="0">
                              <a:latin typeface="Cambria Math" panose="02040503050406030204" pitchFamily="18" charset="0"/>
                            </a:rPr>
                          </m:ctrlPr>
                        </m:fPr>
                        <m:num>
                          <m:r>
                            <a:rPr lang="en-GB" sz="2800" b="0" i="1" smtClean="0">
                              <a:latin typeface="Cambria Math"/>
                            </a:rPr>
                            <m:t>h</m:t>
                          </m:r>
                        </m:num>
                        <m:den>
                          <m:sSup>
                            <m:sSupPr>
                              <m:ctrlPr>
                                <a:rPr lang="en-GB" sz="2800" b="0" i="1" smtClean="0">
                                  <a:latin typeface="Cambria Math" panose="02040503050406030204" pitchFamily="18" charset="0"/>
                                </a:rPr>
                              </m:ctrlPr>
                            </m:sSupPr>
                            <m:e>
                              <m:r>
                                <a:rPr lang="en-GB" sz="2800" b="0" i="1" smtClean="0">
                                  <a:latin typeface="Cambria Math"/>
                                </a:rPr>
                                <m:t>𝑑</m:t>
                              </m:r>
                            </m:e>
                            <m:sup>
                              <m:r>
                                <a:rPr lang="en-GB" sz="2800" b="0" i="1" smtClean="0">
                                  <a:latin typeface="Cambria Math"/>
                                </a:rPr>
                                <m:t>4</m:t>
                              </m:r>
                            </m:sup>
                          </m:sSup>
                        </m:den>
                      </m:f>
                      <m:r>
                        <a:rPr lang="en-GB" sz="2800" b="0" i="1" smtClean="0">
                          <a:latin typeface="Cambria Math"/>
                        </a:rPr>
                        <m:t>)</m:t>
                      </m:r>
                    </m:oMath>
                  </m:oMathPara>
                </a14:m>
                <a:endParaRPr lang="en-GB" sz="2800" b="0" dirty="0"/>
              </a:p>
            </p:txBody>
          </p:sp>
        </mc:Choice>
        <mc:Fallback xmlns="">
          <p:sp>
            <p:nvSpPr>
              <p:cNvPr id="19" name="TextBox 18"/>
              <p:cNvSpPr txBox="1">
                <a:spLocks noRot="1" noChangeAspect="1" noMove="1" noResize="1" noEditPoints="1" noAdjustHandles="1" noChangeArrowheads="1" noChangeShapeType="1" noTextEdit="1"/>
              </p:cNvSpPr>
              <p:nvPr/>
            </p:nvSpPr>
            <p:spPr>
              <a:xfrm>
                <a:off x="6324600" y="2800350"/>
                <a:ext cx="2561214" cy="910377"/>
              </a:xfrm>
              <a:prstGeom prst="rect">
                <a:avLst/>
              </a:prstGeom>
              <a:blipFill rotWithShape="1">
                <a:blip r:embed="rId3"/>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0" name="TextBox 19"/>
              <p:cNvSpPr txBox="1"/>
              <p:nvPr/>
            </p:nvSpPr>
            <p:spPr>
              <a:xfrm>
                <a:off x="5334000" y="3041868"/>
                <a:ext cx="3733800" cy="1384995"/>
              </a:xfrm>
              <a:prstGeom prst="rect">
                <a:avLst/>
              </a:prstGeom>
              <a:noFill/>
            </p:spPr>
            <p:txBody>
              <a:bodyPr wrap="square" rtlCol="0">
                <a:spAutoFit/>
              </a:bodyPr>
              <a:lstStyle/>
              <a:p>
                <a:pPr>
                  <a:lnSpc>
                    <a:spcPct val="300000"/>
                  </a:lnSpc>
                </a:pPr>
                <a14:m>
                  <m:oMathPara xmlns:m="http://schemas.openxmlformats.org/officeDocument/2006/math">
                    <m:oMathParaPr>
                      <m:jc m:val="left"/>
                    </m:oMathParaPr>
                    <m:oMath xmlns:m="http://schemas.openxmlformats.org/officeDocument/2006/math">
                      <m:sSub>
                        <m:sSubPr>
                          <m:ctrlPr>
                            <a:rPr lang="en-GB" sz="2800" i="1" smtClean="0">
                              <a:latin typeface="Cambria Math" panose="02040503050406030204" pitchFamily="18" charset="0"/>
                            </a:rPr>
                          </m:ctrlPr>
                        </m:sSubPr>
                        <m:e>
                          <m:r>
                            <a:rPr lang="en-GB" sz="2800" i="1">
                              <a:latin typeface="Cambria Math"/>
                            </a:rPr>
                            <m:t>𝑝</m:t>
                          </m:r>
                        </m:e>
                        <m:sub>
                          <m:r>
                            <a:rPr lang="en-GB" sz="2800" i="1">
                              <a:latin typeface="Cambria Math"/>
                            </a:rPr>
                            <m:t>0</m:t>
                          </m:r>
                        </m:sub>
                      </m:sSub>
                      <m:r>
                        <a:rPr lang="en-GB" sz="2800" b="0" i="1" smtClean="0">
                          <a:latin typeface="Cambria Math"/>
                        </a:rPr>
                        <m:t>  × </m:t>
                      </m:r>
                      <m:r>
                        <a:rPr lang="en-GB" sz="2800" b="0" i="1" smtClean="0">
                          <a:latin typeface="Cambria Math"/>
                        </a:rPr>
                        <m:t>𝛿</m:t>
                      </m:r>
                      <m:d>
                        <m:dPr>
                          <m:ctrlPr>
                            <a:rPr lang="en-GB" sz="2800" b="0" i="1" smtClean="0">
                              <a:latin typeface="Cambria Math" panose="02040503050406030204" pitchFamily="18" charset="0"/>
                            </a:rPr>
                          </m:ctrlPr>
                        </m:dPr>
                        <m:e>
                          <m:r>
                            <m:rPr>
                              <m:sty m:val="p"/>
                            </m:rPr>
                            <a:rPr lang="en-GB" sz="2800" b="0" i="0" smtClean="0">
                              <a:latin typeface="Cambria Math"/>
                            </a:rPr>
                            <m:t>est</m:t>
                          </m:r>
                          <m:r>
                            <a:rPr lang="en-GB" sz="2800" b="0" i="1" smtClean="0">
                              <a:latin typeface="Cambria Math"/>
                            </a:rPr>
                            <m:t>.</m:t>
                          </m:r>
                        </m:e>
                      </m:d>
                    </m:oMath>
                  </m:oMathPara>
                </a14:m>
                <a:endParaRPr lang="en-GB" sz="2800" b="0" dirty="0"/>
              </a:p>
            </p:txBody>
          </p:sp>
        </mc:Choice>
        <mc:Fallback xmlns="">
          <p:sp>
            <p:nvSpPr>
              <p:cNvPr id="20" name="TextBox 19"/>
              <p:cNvSpPr txBox="1">
                <a:spLocks noRot="1" noChangeAspect="1" noMove="1" noResize="1" noEditPoints="1" noAdjustHandles="1" noChangeArrowheads="1" noChangeShapeType="1" noTextEdit="1"/>
              </p:cNvSpPr>
              <p:nvPr/>
            </p:nvSpPr>
            <p:spPr>
              <a:xfrm>
                <a:off x="5334000" y="3041868"/>
                <a:ext cx="3733800" cy="1384995"/>
              </a:xfrm>
              <a:prstGeom prst="rect">
                <a:avLst/>
              </a:prstGeom>
              <a:blipFill rotWithShape="1">
                <a:blip r:embed="rId4"/>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 name="TextBox 7"/>
              <p:cNvSpPr txBox="1"/>
              <p:nvPr/>
            </p:nvSpPr>
            <p:spPr>
              <a:xfrm>
                <a:off x="4419600" y="1331530"/>
                <a:ext cx="4416787" cy="1200329"/>
              </a:xfrm>
              <a:prstGeom prst="rect">
                <a:avLst/>
              </a:prstGeom>
              <a:noFill/>
            </p:spPr>
            <p:txBody>
              <a:bodyPr wrap="none" rtlCol="0">
                <a:spAutoFit/>
              </a:bodyPr>
              <a:lstStyle/>
              <a:p>
                <a:r>
                  <a:rPr lang="en-GB" sz="2400" dirty="0"/>
                  <a:t>Parameters:</a:t>
                </a:r>
              </a:p>
              <a:p>
                <a:pPr lvl="1"/>
                <a14:m>
                  <m:oMath xmlns:m="http://schemas.openxmlformats.org/officeDocument/2006/math">
                    <m:r>
                      <a:rPr lang="en-GB" sz="2400" i="1">
                        <a:latin typeface="Cambria Math"/>
                      </a:rPr>
                      <m:t>𝑘</m:t>
                    </m:r>
                    <m:r>
                      <a:rPr lang="en-GB" sz="2400" i="1">
                        <a:latin typeface="Cambria Math"/>
                      </a:rPr>
                      <m:t>,</m:t>
                    </m:r>
                    <m:r>
                      <a:rPr lang="en-GB" sz="2400" i="1">
                        <a:latin typeface="Cambria Math"/>
                      </a:rPr>
                      <m:t>h</m:t>
                    </m:r>
                  </m:oMath>
                </a14:m>
                <a:r>
                  <a:rPr lang="en-GB" sz="2400" dirty="0"/>
                  <a:t> - normal distr. parameters</a:t>
                </a:r>
                <a:endParaRPr lang="en-GB" sz="2400" b="0" i="1" dirty="0">
                  <a:latin typeface="Cambria Math"/>
                </a:endParaRPr>
              </a:p>
              <a:p>
                <a:pPr lvl="1"/>
                <a14:m>
                  <m:oMath xmlns:m="http://schemas.openxmlformats.org/officeDocument/2006/math">
                    <m:sSub>
                      <m:sSubPr>
                        <m:ctrlPr>
                          <a:rPr lang="en-GB" sz="2400" b="0" i="1" smtClean="0">
                            <a:latin typeface="Cambria Math" panose="02040503050406030204" pitchFamily="18" charset="0"/>
                          </a:rPr>
                        </m:ctrlPr>
                      </m:sSubPr>
                      <m:e>
                        <m:r>
                          <a:rPr lang="en-GB" sz="2400" b="0" i="1" smtClean="0">
                            <a:latin typeface="Cambria Math"/>
                          </a:rPr>
                          <m:t>𝑝</m:t>
                        </m:r>
                      </m:e>
                      <m:sub>
                        <m:r>
                          <a:rPr lang="en-GB" sz="2400" b="0" i="1" smtClean="0">
                            <a:latin typeface="Cambria Math"/>
                          </a:rPr>
                          <m:t>0</m:t>
                        </m:r>
                      </m:sub>
                    </m:sSub>
                  </m:oMath>
                </a14:m>
                <a:r>
                  <a:rPr lang="en-GB" sz="2400" dirty="0"/>
                  <a:t>   - probability of occlusion</a:t>
                </a:r>
              </a:p>
            </p:txBody>
          </p:sp>
        </mc:Choice>
        <mc:Fallback xmlns="">
          <p:sp>
            <p:nvSpPr>
              <p:cNvPr id="8" name="TextBox 7"/>
              <p:cNvSpPr txBox="1">
                <a:spLocks noRot="1" noChangeAspect="1" noMove="1" noResize="1" noEditPoints="1" noAdjustHandles="1" noChangeArrowheads="1" noChangeShapeType="1" noTextEdit="1"/>
              </p:cNvSpPr>
              <p:nvPr/>
            </p:nvSpPr>
            <p:spPr>
              <a:xfrm>
                <a:off x="4419600" y="1331530"/>
                <a:ext cx="4416787" cy="1200329"/>
              </a:xfrm>
              <a:prstGeom prst="rect">
                <a:avLst/>
              </a:prstGeom>
              <a:blipFill rotWithShape="1">
                <a:blip r:embed="rId5"/>
                <a:stretch>
                  <a:fillRect l="-2069" t="-4061" r="-966" b="-10660"/>
                </a:stretch>
              </a:blipFill>
            </p:spPr>
            <p:txBody>
              <a:bodyPr/>
              <a:lstStyle/>
              <a:p>
                <a:r>
                  <a:rPr lang="en-GB">
                    <a:noFill/>
                  </a:rPr>
                  <a:t> </a:t>
                </a:r>
              </a:p>
            </p:txBody>
          </p:sp>
        </mc:Fallback>
      </mc:AlternateContent>
      <p:sp>
        <p:nvSpPr>
          <p:cNvPr id="126" name="TextBox 125"/>
          <p:cNvSpPr txBox="1"/>
          <p:nvPr/>
        </p:nvSpPr>
        <p:spPr>
          <a:xfrm>
            <a:off x="1295400" y="1315664"/>
            <a:ext cx="2628027" cy="461665"/>
          </a:xfrm>
          <a:prstGeom prst="rect">
            <a:avLst/>
          </a:prstGeom>
          <a:noFill/>
        </p:spPr>
        <p:txBody>
          <a:bodyPr wrap="none" rtlCol="0">
            <a:spAutoFit/>
          </a:bodyPr>
          <a:lstStyle/>
          <a:p>
            <a:r>
              <a:rPr lang="en-GB" sz="2400" dirty="0">
                <a:solidFill>
                  <a:schemeClr val="accent1"/>
                </a:solidFill>
              </a:rPr>
              <a:t>Cluster-Region data</a:t>
            </a:r>
          </a:p>
        </p:txBody>
      </p:sp>
      <p:grpSp>
        <p:nvGrpSpPr>
          <p:cNvPr id="9" name="Group 8"/>
          <p:cNvGrpSpPr/>
          <p:nvPr/>
        </p:nvGrpSpPr>
        <p:grpSpPr>
          <a:xfrm>
            <a:off x="1447800" y="2500866"/>
            <a:ext cx="2323689" cy="958384"/>
            <a:chOff x="1447800" y="2500866"/>
            <a:chExt cx="2323689" cy="958384"/>
          </a:xfrm>
        </p:grpSpPr>
        <p:sp>
          <p:nvSpPr>
            <p:cNvPr id="129" name="Oval 128"/>
            <p:cNvSpPr/>
            <p:nvPr/>
          </p:nvSpPr>
          <p:spPr>
            <a:xfrm>
              <a:off x="2638653" y="3195258"/>
              <a:ext cx="75379" cy="78239"/>
            </a:xfrm>
            <a:prstGeom prst="ellipse">
              <a:avLst/>
            </a:prstGeom>
            <a:solidFill>
              <a:schemeClr val="accent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0" name="Oval 129"/>
            <p:cNvSpPr/>
            <p:nvPr/>
          </p:nvSpPr>
          <p:spPr>
            <a:xfrm>
              <a:off x="2019710" y="2972576"/>
              <a:ext cx="75379" cy="78239"/>
            </a:xfrm>
            <a:prstGeom prst="ellipse">
              <a:avLst/>
            </a:prstGeom>
            <a:solidFill>
              <a:schemeClr val="accent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1" name="Oval 130"/>
            <p:cNvSpPr/>
            <p:nvPr/>
          </p:nvSpPr>
          <p:spPr>
            <a:xfrm>
              <a:off x="2366074" y="3073780"/>
              <a:ext cx="75379" cy="78239"/>
            </a:xfrm>
            <a:prstGeom prst="ellipse">
              <a:avLst/>
            </a:prstGeom>
            <a:solidFill>
              <a:schemeClr val="accent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2" name="Oval 131"/>
            <p:cNvSpPr/>
            <p:nvPr/>
          </p:nvSpPr>
          <p:spPr>
            <a:xfrm>
              <a:off x="2438400" y="3137423"/>
              <a:ext cx="75379" cy="78239"/>
            </a:xfrm>
            <a:prstGeom prst="ellipse">
              <a:avLst/>
            </a:prstGeom>
            <a:solidFill>
              <a:schemeClr val="accent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3" name="Oval 132"/>
            <p:cNvSpPr/>
            <p:nvPr/>
          </p:nvSpPr>
          <p:spPr>
            <a:xfrm>
              <a:off x="3287703" y="3302687"/>
              <a:ext cx="75379" cy="78239"/>
            </a:xfrm>
            <a:prstGeom prst="ellipse">
              <a:avLst/>
            </a:prstGeom>
            <a:solidFill>
              <a:schemeClr val="accent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4" name="Oval 133"/>
            <p:cNvSpPr/>
            <p:nvPr/>
          </p:nvSpPr>
          <p:spPr>
            <a:xfrm>
              <a:off x="3277421" y="3110466"/>
              <a:ext cx="75379" cy="78239"/>
            </a:xfrm>
            <a:prstGeom prst="ellipse">
              <a:avLst/>
            </a:prstGeom>
            <a:solidFill>
              <a:schemeClr val="accent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5" name="Oval 134"/>
            <p:cNvSpPr/>
            <p:nvPr/>
          </p:nvSpPr>
          <p:spPr>
            <a:xfrm>
              <a:off x="3162710" y="3254700"/>
              <a:ext cx="75379" cy="78239"/>
            </a:xfrm>
            <a:prstGeom prst="ellipse">
              <a:avLst/>
            </a:prstGeom>
            <a:solidFill>
              <a:schemeClr val="accent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6" name="Oval 135"/>
            <p:cNvSpPr/>
            <p:nvPr/>
          </p:nvSpPr>
          <p:spPr>
            <a:xfrm>
              <a:off x="3044870" y="3131687"/>
              <a:ext cx="75379" cy="78239"/>
            </a:xfrm>
            <a:prstGeom prst="ellipse">
              <a:avLst/>
            </a:prstGeom>
            <a:solidFill>
              <a:schemeClr val="accent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7" name="Oval 136"/>
            <p:cNvSpPr/>
            <p:nvPr/>
          </p:nvSpPr>
          <p:spPr>
            <a:xfrm>
              <a:off x="1447800" y="2619011"/>
              <a:ext cx="75379" cy="78239"/>
            </a:xfrm>
            <a:prstGeom prst="ellipse">
              <a:avLst/>
            </a:prstGeom>
            <a:solidFill>
              <a:schemeClr val="accent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8" name="Oval 137"/>
            <p:cNvSpPr/>
            <p:nvPr/>
          </p:nvSpPr>
          <p:spPr>
            <a:xfrm>
              <a:off x="1524000" y="2500866"/>
              <a:ext cx="75379" cy="78239"/>
            </a:xfrm>
            <a:prstGeom prst="ellipse">
              <a:avLst/>
            </a:prstGeom>
            <a:solidFill>
              <a:schemeClr val="accent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9" name="Oval 138"/>
            <p:cNvSpPr/>
            <p:nvPr/>
          </p:nvSpPr>
          <p:spPr>
            <a:xfrm>
              <a:off x="1676400" y="2616580"/>
              <a:ext cx="75379" cy="78239"/>
            </a:xfrm>
            <a:prstGeom prst="ellipse">
              <a:avLst/>
            </a:prstGeom>
            <a:solidFill>
              <a:schemeClr val="accent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0" name="Oval 139"/>
            <p:cNvSpPr/>
            <p:nvPr/>
          </p:nvSpPr>
          <p:spPr>
            <a:xfrm>
              <a:off x="1753421" y="2680223"/>
              <a:ext cx="75379" cy="78239"/>
            </a:xfrm>
            <a:prstGeom prst="ellipse">
              <a:avLst/>
            </a:prstGeom>
            <a:solidFill>
              <a:schemeClr val="accent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1" name="Oval 140"/>
            <p:cNvSpPr/>
            <p:nvPr/>
          </p:nvSpPr>
          <p:spPr>
            <a:xfrm>
              <a:off x="3429821" y="3306850"/>
              <a:ext cx="75379" cy="78239"/>
            </a:xfrm>
            <a:prstGeom prst="ellipse">
              <a:avLst/>
            </a:prstGeom>
            <a:solidFill>
              <a:schemeClr val="accent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2" name="Oval 141"/>
            <p:cNvSpPr/>
            <p:nvPr/>
          </p:nvSpPr>
          <p:spPr>
            <a:xfrm>
              <a:off x="3581400" y="3381011"/>
              <a:ext cx="75379" cy="78239"/>
            </a:xfrm>
            <a:prstGeom prst="ellipse">
              <a:avLst/>
            </a:prstGeom>
            <a:solidFill>
              <a:schemeClr val="accent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3" name="Oval 142"/>
            <p:cNvSpPr/>
            <p:nvPr/>
          </p:nvSpPr>
          <p:spPr>
            <a:xfrm>
              <a:off x="3429821" y="3378580"/>
              <a:ext cx="75379" cy="78239"/>
            </a:xfrm>
            <a:prstGeom prst="ellipse">
              <a:avLst/>
            </a:prstGeom>
            <a:solidFill>
              <a:schemeClr val="accent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4" name="Oval 143"/>
            <p:cNvSpPr/>
            <p:nvPr/>
          </p:nvSpPr>
          <p:spPr>
            <a:xfrm>
              <a:off x="3696110" y="3368257"/>
              <a:ext cx="75379" cy="78239"/>
            </a:xfrm>
            <a:prstGeom prst="ellipse">
              <a:avLst/>
            </a:prstGeom>
            <a:solidFill>
              <a:schemeClr val="accent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0" name="Group 9"/>
          <p:cNvGrpSpPr/>
          <p:nvPr/>
        </p:nvGrpSpPr>
        <p:grpSpPr>
          <a:xfrm>
            <a:off x="1447800" y="3834013"/>
            <a:ext cx="2208979" cy="161959"/>
            <a:chOff x="1447800" y="3834013"/>
            <a:chExt cx="2208979" cy="161959"/>
          </a:xfrm>
        </p:grpSpPr>
        <p:sp>
          <p:nvSpPr>
            <p:cNvPr id="145" name="Oval 144"/>
            <p:cNvSpPr/>
            <p:nvPr/>
          </p:nvSpPr>
          <p:spPr>
            <a:xfrm>
              <a:off x="2366074" y="3914411"/>
              <a:ext cx="75379" cy="78239"/>
            </a:xfrm>
            <a:prstGeom prst="ellipse">
              <a:avLst/>
            </a:prstGeom>
            <a:solidFill>
              <a:schemeClr val="accent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6" name="Oval 145"/>
            <p:cNvSpPr/>
            <p:nvPr/>
          </p:nvSpPr>
          <p:spPr>
            <a:xfrm>
              <a:off x="2286821" y="3914411"/>
              <a:ext cx="75379" cy="78239"/>
            </a:xfrm>
            <a:prstGeom prst="ellipse">
              <a:avLst/>
            </a:prstGeom>
            <a:solidFill>
              <a:schemeClr val="accent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7" name="Oval 146"/>
            <p:cNvSpPr/>
            <p:nvPr/>
          </p:nvSpPr>
          <p:spPr>
            <a:xfrm>
              <a:off x="2366074" y="3914411"/>
              <a:ext cx="75379" cy="78239"/>
            </a:xfrm>
            <a:prstGeom prst="ellipse">
              <a:avLst/>
            </a:prstGeom>
            <a:solidFill>
              <a:schemeClr val="accent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8" name="Oval 147"/>
            <p:cNvSpPr/>
            <p:nvPr/>
          </p:nvSpPr>
          <p:spPr>
            <a:xfrm>
              <a:off x="2438400" y="3914411"/>
              <a:ext cx="75379" cy="78239"/>
            </a:xfrm>
            <a:prstGeom prst="ellipse">
              <a:avLst/>
            </a:prstGeom>
            <a:solidFill>
              <a:schemeClr val="accent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9" name="Oval 148"/>
            <p:cNvSpPr/>
            <p:nvPr/>
          </p:nvSpPr>
          <p:spPr>
            <a:xfrm>
              <a:off x="3277421" y="3914411"/>
              <a:ext cx="75379" cy="78239"/>
            </a:xfrm>
            <a:prstGeom prst="ellipse">
              <a:avLst/>
            </a:prstGeom>
            <a:solidFill>
              <a:schemeClr val="accent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0" name="Oval 149"/>
            <p:cNvSpPr/>
            <p:nvPr/>
          </p:nvSpPr>
          <p:spPr>
            <a:xfrm>
              <a:off x="3277421" y="3914411"/>
              <a:ext cx="75379" cy="78239"/>
            </a:xfrm>
            <a:prstGeom prst="ellipse">
              <a:avLst/>
            </a:prstGeom>
            <a:solidFill>
              <a:schemeClr val="accent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1" name="Oval 150"/>
            <p:cNvSpPr/>
            <p:nvPr/>
          </p:nvSpPr>
          <p:spPr>
            <a:xfrm>
              <a:off x="3277421" y="3914411"/>
              <a:ext cx="75379" cy="78239"/>
            </a:xfrm>
            <a:prstGeom prst="ellipse">
              <a:avLst/>
            </a:prstGeom>
            <a:solidFill>
              <a:schemeClr val="accent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2" name="Oval 151"/>
            <p:cNvSpPr/>
            <p:nvPr/>
          </p:nvSpPr>
          <p:spPr>
            <a:xfrm>
              <a:off x="3125021" y="3914411"/>
              <a:ext cx="75379" cy="78239"/>
            </a:xfrm>
            <a:prstGeom prst="ellipse">
              <a:avLst/>
            </a:prstGeom>
            <a:solidFill>
              <a:schemeClr val="accent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3" name="Oval 152"/>
            <p:cNvSpPr/>
            <p:nvPr/>
          </p:nvSpPr>
          <p:spPr>
            <a:xfrm>
              <a:off x="1447800" y="3914411"/>
              <a:ext cx="75379" cy="78239"/>
            </a:xfrm>
            <a:prstGeom prst="ellipse">
              <a:avLst/>
            </a:prstGeom>
            <a:solidFill>
              <a:schemeClr val="accent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4" name="Oval 153"/>
            <p:cNvSpPr/>
            <p:nvPr/>
          </p:nvSpPr>
          <p:spPr>
            <a:xfrm>
              <a:off x="1726070" y="3917733"/>
              <a:ext cx="75379" cy="78239"/>
            </a:xfrm>
            <a:prstGeom prst="ellipse">
              <a:avLst/>
            </a:prstGeom>
            <a:solidFill>
              <a:schemeClr val="accent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5" name="Oval 154"/>
            <p:cNvSpPr/>
            <p:nvPr/>
          </p:nvSpPr>
          <p:spPr>
            <a:xfrm>
              <a:off x="1676400" y="3914411"/>
              <a:ext cx="75379" cy="78239"/>
            </a:xfrm>
            <a:prstGeom prst="ellipse">
              <a:avLst/>
            </a:prstGeom>
            <a:solidFill>
              <a:schemeClr val="accent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6" name="Oval 155"/>
            <p:cNvSpPr/>
            <p:nvPr/>
          </p:nvSpPr>
          <p:spPr>
            <a:xfrm>
              <a:off x="1828800" y="3914411"/>
              <a:ext cx="75379" cy="78239"/>
            </a:xfrm>
            <a:prstGeom prst="ellipse">
              <a:avLst/>
            </a:prstGeom>
            <a:solidFill>
              <a:schemeClr val="accent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7" name="Oval 156"/>
            <p:cNvSpPr/>
            <p:nvPr/>
          </p:nvSpPr>
          <p:spPr>
            <a:xfrm>
              <a:off x="3429821" y="3914411"/>
              <a:ext cx="75379" cy="78239"/>
            </a:xfrm>
            <a:prstGeom prst="ellipse">
              <a:avLst/>
            </a:prstGeom>
            <a:solidFill>
              <a:schemeClr val="accent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8" name="Oval 157"/>
            <p:cNvSpPr/>
            <p:nvPr/>
          </p:nvSpPr>
          <p:spPr>
            <a:xfrm>
              <a:off x="3581400" y="3914411"/>
              <a:ext cx="75379" cy="78239"/>
            </a:xfrm>
            <a:prstGeom prst="ellipse">
              <a:avLst/>
            </a:prstGeom>
            <a:solidFill>
              <a:schemeClr val="accent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9" name="Oval 158"/>
            <p:cNvSpPr/>
            <p:nvPr/>
          </p:nvSpPr>
          <p:spPr>
            <a:xfrm>
              <a:off x="3354442" y="3834013"/>
              <a:ext cx="75379" cy="78239"/>
            </a:xfrm>
            <a:prstGeom prst="ellipse">
              <a:avLst/>
            </a:prstGeom>
            <a:solidFill>
              <a:schemeClr val="accent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0" name="Oval 159"/>
            <p:cNvSpPr/>
            <p:nvPr/>
          </p:nvSpPr>
          <p:spPr>
            <a:xfrm>
              <a:off x="3505200" y="3914411"/>
              <a:ext cx="75379" cy="78239"/>
            </a:xfrm>
            <a:prstGeom prst="ellipse">
              <a:avLst/>
            </a:prstGeom>
            <a:solidFill>
              <a:schemeClr val="accent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1" name="Oval 160"/>
            <p:cNvSpPr/>
            <p:nvPr/>
          </p:nvSpPr>
          <p:spPr>
            <a:xfrm>
              <a:off x="2563274" y="3912252"/>
              <a:ext cx="75379" cy="78239"/>
            </a:xfrm>
            <a:prstGeom prst="ellipse">
              <a:avLst/>
            </a:prstGeom>
            <a:solidFill>
              <a:schemeClr val="accent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2" name="Oval 161"/>
            <p:cNvSpPr/>
            <p:nvPr/>
          </p:nvSpPr>
          <p:spPr>
            <a:xfrm>
              <a:off x="2484021" y="3912252"/>
              <a:ext cx="75379" cy="78239"/>
            </a:xfrm>
            <a:prstGeom prst="ellipse">
              <a:avLst/>
            </a:prstGeom>
            <a:solidFill>
              <a:schemeClr val="accent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3" name="Oval 162"/>
            <p:cNvSpPr/>
            <p:nvPr/>
          </p:nvSpPr>
          <p:spPr>
            <a:xfrm>
              <a:off x="2563274" y="3912252"/>
              <a:ext cx="75379" cy="78239"/>
            </a:xfrm>
            <a:prstGeom prst="ellipse">
              <a:avLst/>
            </a:prstGeom>
            <a:solidFill>
              <a:schemeClr val="accent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4" name="Oval 163"/>
            <p:cNvSpPr/>
            <p:nvPr/>
          </p:nvSpPr>
          <p:spPr>
            <a:xfrm>
              <a:off x="2635600" y="3912252"/>
              <a:ext cx="75379" cy="78239"/>
            </a:xfrm>
            <a:prstGeom prst="ellipse">
              <a:avLst/>
            </a:prstGeom>
            <a:solidFill>
              <a:schemeClr val="accent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65" name="Group 164"/>
          <p:cNvGrpSpPr/>
          <p:nvPr/>
        </p:nvGrpSpPr>
        <p:grpSpPr>
          <a:xfrm>
            <a:off x="1447800" y="2500866"/>
            <a:ext cx="2323689" cy="958384"/>
            <a:chOff x="1447800" y="2500866"/>
            <a:chExt cx="2323689" cy="958384"/>
          </a:xfrm>
          <a:solidFill>
            <a:srgbClr val="FF0000"/>
          </a:solidFill>
        </p:grpSpPr>
        <p:sp>
          <p:nvSpPr>
            <p:cNvPr id="166" name="Oval 165"/>
            <p:cNvSpPr/>
            <p:nvPr/>
          </p:nvSpPr>
          <p:spPr>
            <a:xfrm>
              <a:off x="2638653" y="3195258"/>
              <a:ext cx="75379" cy="78239"/>
            </a:xfrm>
            <a:prstGeom prst="ellipse">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7" name="Oval 166"/>
            <p:cNvSpPr/>
            <p:nvPr/>
          </p:nvSpPr>
          <p:spPr>
            <a:xfrm>
              <a:off x="2019710" y="2972576"/>
              <a:ext cx="75379" cy="78239"/>
            </a:xfrm>
            <a:prstGeom prst="ellipse">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8" name="Oval 167"/>
            <p:cNvSpPr/>
            <p:nvPr/>
          </p:nvSpPr>
          <p:spPr>
            <a:xfrm>
              <a:off x="2366074" y="3073780"/>
              <a:ext cx="75379" cy="78239"/>
            </a:xfrm>
            <a:prstGeom prst="ellipse">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9" name="Oval 168"/>
            <p:cNvSpPr/>
            <p:nvPr/>
          </p:nvSpPr>
          <p:spPr>
            <a:xfrm>
              <a:off x="2438400" y="3137423"/>
              <a:ext cx="75379" cy="78239"/>
            </a:xfrm>
            <a:prstGeom prst="ellipse">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0" name="Oval 169"/>
            <p:cNvSpPr/>
            <p:nvPr/>
          </p:nvSpPr>
          <p:spPr>
            <a:xfrm>
              <a:off x="3287703" y="3302687"/>
              <a:ext cx="75379" cy="78239"/>
            </a:xfrm>
            <a:prstGeom prst="ellipse">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1" name="Oval 170"/>
            <p:cNvSpPr/>
            <p:nvPr/>
          </p:nvSpPr>
          <p:spPr>
            <a:xfrm>
              <a:off x="3277421" y="3110466"/>
              <a:ext cx="75379" cy="78239"/>
            </a:xfrm>
            <a:prstGeom prst="ellipse">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2" name="Oval 171"/>
            <p:cNvSpPr/>
            <p:nvPr/>
          </p:nvSpPr>
          <p:spPr>
            <a:xfrm>
              <a:off x="3162710" y="3254700"/>
              <a:ext cx="75379" cy="78239"/>
            </a:xfrm>
            <a:prstGeom prst="ellipse">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3" name="Oval 172"/>
            <p:cNvSpPr/>
            <p:nvPr/>
          </p:nvSpPr>
          <p:spPr>
            <a:xfrm>
              <a:off x="3044870" y="3131687"/>
              <a:ext cx="75379" cy="78239"/>
            </a:xfrm>
            <a:prstGeom prst="ellipse">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4" name="Oval 173"/>
            <p:cNvSpPr/>
            <p:nvPr/>
          </p:nvSpPr>
          <p:spPr>
            <a:xfrm>
              <a:off x="1447800" y="2619011"/>
              <a:ext cx="75379" cy="78239"/>
            </a:xfrm>
            <a:prstGeom prst="ellipse">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5" name="Oval 174"/>
            <p:cNvSpPr/>
            <p:nvPr/>
          </p:nvSpPr>
          <p:spPr>
            <a:xfrm>
              <a:off x="1524000" y="2500866"/>
              <a:ext cx="75379" cy="78239"/>
            </a:xfrm>
            <a:prstGeom prst="ellipse">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6" name="Oval 175"/>
            <p:cNvSpPr/>
            <p:nvPr/>
          </p:nvSpPr>
          <p:spPr>
            <a:xfrm>
              <a:off x="1676400" y="2616580"/>
              <a:ext cx="75379" cy="78239"/>
            </a:xfrm>
            <a:prstGeom prst="ellipse">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7" name="Oval 176"/>
            <p:cNvSpPr/>
            <p:nvPr/>
          </p:nvSpPr>
          <p:spPr>
            <a:xfrm>
              <a:off x="1753421" y="2680223"/>
              <a:ext cx="75379" cy="78239"/>
            </a:xfrm>
            <a:prstGeom prst="ellipse">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8" name="Oval 177"/>
            <p:cNvSpPr/>
            <p:nvPr/>
          </p:nvSpPr>
          <p:spPr>
            <a:xfrm>
              <a:off x="3429821" y="3306850"/>
              <a:ext cx="75379" cy="78239"/>
            </a:xfrm>
            <a:prstGeom prst="ellipse">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9" name="Oval 178"/>
            <p:cNvSpPr/>
            <p:nvPr/>
          </p:nvSpPr>
          <p:spPr>
            <a:xfrm>
              <a:off x="3581400" y="3381011"/>
              <a:ext cx="75379" cy="78239"/>
            </a:xfrm>
            <a:prstGeom prst="ellipse">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0" name="Oval 179"/>
            <p:cNvSpPr/>
            <p:nvPr/>
          </p:nvSpPr>
          <p:spPr>
            <a:xfrm>
              <a:off x="3429821" y="3378580"/>
              <a:ext cx="75379" cy="78239"/>
            </a:xfrm>
            <a:prstGeom prst="ellipse">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1" name="Oval 180"/>
            <p:cNvSpPr/>
            <p:nvPr/>
          </p:nvSpPr>
          <p:spPr>
            <a:xfrm>
              <a:off x="3696110" y="3368257"/>
              <a:ext cx="75379" cy="78239"/>
            </a:xfrm>
            <a:prstGeom prst="ellipse">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82" name="Group 181"/>
          <p:cNvGrpSpPr/>
          <p:nvPr/>
        </p:nvGrpSpPr>
        <p:grpSpPr>
          <a:xfrm>
            <a:off x="1447800" y="3834840"/>
            <a:ext cx="2208979" cy="161959"/>
            <a:chOff x="1447800" y="3834013"/>
            <a:chExt cx="2208979" cy="161959"/>
          </a:xfrm>
          <a:solidFill>
            <a:srgbClr val="FF0000"/>
          </a:solidFill>
        </p:grpSpPr>
        <p:sp>
          <p:nvSpPr>
            <p:cNvPr id="183" name="Oval 182"/>
            <p:cNvSpPr/>
            <p:nvPr/>
          </p:nvSpPr>
          <p:spPr>
            <a:xfrm>
              <a:off x="2366074" y="3914411"/>
              <a:ext cx="75379" cy="78239"/>
            </a:xfrm>
            <a:prstGeom prst="ellipse">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4" name="Oval 183"/>
            <p:cNvSpPr/>
            <p:nvPr/>
          </p:nvSpPr>
          <p:spPr>
            <a:xfrm>
              <a:off x="2286821" y="3914411"/>
              <a:ext cx="75379" cy="78239"/>
            </a:xfrm>
            <a:prstGeom prst="ellipse">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5" name="Oval 184"/>
            <p:cNvSpPr/>
            <p:nvPr/>
          </p:nvSpPr>
          <p:spPr>
            <a:xfrm>
              <a:off x="2366074" y="3914411"/>
              <a:ext cx="75379" cy="78239"/>
            </a:xfrm>
            <a:prstGeom prst="ellipse">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6" name="Oval 185"/>
            <p:cNvSpPr/>
            <p:nvPr/>
          </p:nvSpPr>
          <p:spPr>
            <a:xfrm>
              <a:off x="2438400" y="3914411"/>
              <a:ext cx="75379" cy="78239"/>
            </a:xfrm>
            <a:prstGeom prst="ellipse">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7" name="Oval 186"/>
            <p:cNvSpPr/>
            <p:nvPr/>
          </p:nvSpPr>
          <p:spPr>
            <a:xfrm>
              <a:off x="3277421" y="3914411"/>
              <a:ext cx="75379" cy="78239"/>
            </a:xfrm>
            <a:prstGeom prst="ellipse">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8" name="Oval 187"/>
            <p:cNvSpPr/>
            <p:nvPr/>
          </p:nvSpPr>
          <p:spPr>
            <a:xfrm>
              <a:off x="3277421" y="3914411"/>
              <a:ext cx="75379" cy="78239"/>
            </a:xfrm>
            <a:prstGeom prst="ellipse">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9" name="Oval 188"/>
            <p:cNvSpPr/>
            <p:nvPr/>
          </p:nvSpPr>
          <p:spPr>
            <a:xfrm>
              <a:off x="3277421" y="3914411"/>
              <a:ext cx="75379" cy="78239"/>
            </a:xfrm>
            <a:prstGeom prst="ellipse">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0" name="Oval 189"/>
            <p:cNvSpPr/>
            <p:nvPr/>
          </p:nvSpPr>
          <p:spPr>
            <a:xfrm>
              <a:off x="3125021" y="3914411"/>
              <a:ext cx="75379" cy="78239"/>
            </a:xfrm>
            <a:prstGeom prst="ellipse">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1" name="Oval 190"/>
            <p:cNvSpPr/>
            <p:nvPr/>
          </p:nvSpPr>
          <p:spPr>
            <a:xfrm>
              <a:off x="1447800" y="3914411"/>
              <a:ext cx="75379" cy="78239"/>
            </a:xfrm>
            <a:prstGeom prst="ellipse">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2" name="Oval 191"/>
            <p:cNvSpPr/>
            <p:nvPr/>
          </p:nvSpPr>
          <p:spPr>
            <a:xfrm>
              <a:off x="1726070" y="3917733"/>
              <a:ext cx="75379" cy="78239"/>
            </a:xfrm>
            <a:prstGeom prst="ellipse">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3" name="Oval 192"/>
            <p:cNvSpPr/>
            <p:nvPr/>
          </p:nvSpPr>
          <p:spPr>
            <a:xfrm>
              <a:off x="1676400" y="3914411"/>
              <a:ext cx="75379" cy="78239"/>
            </a:xfrm>
            <a:prstGeom prst="ellipse">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4" name="Oval 193"/>
            <p:cNvSpPr/>
            <p:nvPr/>
          </p:nvSpPr>
          <p:spPr>
            <a:xfrm>
              <a:off x="1828800" y="3914411"/>
              <a:ext cx="75379" cy="78239"/>
            </a:xfrm>
            <a:prstGeom prst="ellipse">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5" name="Oval 194"/>
            <p:cNvSpPr/>
            <p:nvPr/>
          </p:nvSpPr>
          <p:spPr>
            <a:xfrm>
              <a:off x="3429821" y="3914411"/>
              <a:ext cx="75379" cy="78239"/>
            </a:xfrm>
            <a:prstGeom prst="ellipse">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6" name="Oval 195"/>
            <p:cNvSpPr/>
            <p:nvPr/>
          </p:nvSpPr>
          <p:spPr>
            <a:xfrm>
              <a:off x="3581400" y="3914411"/>
              <a:ext cx="75379" cy="78239"/>
            </a:xfrm>
            <a:prstGeom prst="ellipse">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7" name="Oval 196"/>
            <p:cNvSpPr/>
            <p:nvPr/>
          </p:nvSpPr>
          <p:spPr>
            <a:xfrm>
              <a:off x="3354442" y="3834013"/>
              <a:ext cx="75379" cy="78239"/>
            </a:xfrm>
            <a:prstGeom prst="ellipse">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8" name="Oval 197"/>
            <p:cNvSpPr/>
            <p:nvPr/>
          </p:nvSpPr>
          <p:spPr>
            <a:xfrm>
              <a:off x="3505200" y="3914411"/>
              <a:ext cx="75379" cy="78239"/>
            </a:xfrm>
            <a:prstGeom prst="ellipse">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9" name="Oval 198"/>
            <p:cNvSpPr/>
            <p:nvPr/>
          </p:nvSpPr>
          <p:spPr>
            <a:xfrm>
              <a:off x="2563274" y="3912252"/>
              <a:ext cx="75379" cy="78239"/>
            </a:xfrm>
            <a:prstGeom prst="ellipse">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0" name="Oval 199"/>
            <p:cNvSpPr/>
            <p:nvPr/>
          </p:nvSpPr>
          <p:spPr>
            <a:xfrm>
              <a:off x="2484021" y="3912252"/>
              <a:ext cx="75379" cy="78239"/>
            </a:xfrm>
            <a:prstGeom prst="ellipse">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1" name="Oval 200"/>
            <p:cNvSpPr/>
            <p:nvPr/>
          </p:nvSpPr>
          <p:spPr>
            <a:xfrm>
              <a:off x="2563274" y="3912252"/>
              <a:ext cx="75379" cy="78239"/>
            </a:xfrm>
            <a:prstGeom prst="ellipse">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2" name="Oval 201"/>
            <p:cNvSpPr/>
            <p:nvPr/>
          </p:nvSpPr>
          <p:spPr>
            <a:xfrm>
              <a:off x="2635600" y="3912252"/>
              <a:ext cx="75379" cy="78239"/>
            </a:xfrm>
            <a:prstGeom prst="ellipse">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93" name="Freeform 92"/>
          <p:cNvSpPr/>
          <p:nvPr/>
        </p:nvSpPr>
        <p:spPr>
          <a:xfrm>
            <a:off x="1634210" y="2168575"/>
            <a:ext cx="434242" cy="1812039"/>
          </a:xfrm>
          <a:custGeom>
            <a:avLst/>
            <a:gdLst>
              <a:gd name="connsiteX0" fmla="*/ 14922 w 280949"/>
              <a:gd name="connsiteY0" fmla="*/ 0 h 2238375"/>
              <a:gd name="connsiteX1" fmla="*/ 24447 w 280949"/>
              <a:gd name="connsiteY1" fmla="*/ 533400 h 2238375"/>
              <a:gd name="connsiteX2" fmla="*/ 243522 w 280949"/>
              <a:gd name="connsiteY2" fmla="*/ 952500 h 2238375"/>
              <a:gd name="connsiteX3" fmla="*/ 272097 w 280949"/>
              <a:gd name="connsiteY3" fmla="*/ 1143000 h 2238375"/>
              <a:gd name="connsiteX4" fmla="*/ 148272 w 280949"/>
              <a:gd name="connsiteY4" fmla="*/ 1381125 h 2238375"/>
              <a:gd name="connsiteX5" fmla="*/ 81597 w 280949"/>
              <a:gd name="connsiteY5" fmla="*/ 1628775 h 2238375"/>
              <a:gd name="connsiteX6" fmla="*/ 43497 w 280949"/>
              <a:gd name="connsiteY6" fmla="*/ 2238375 h 2238375"/>
              <a:gd name="connsiteX0" fmla="*/ 5435 w 270379"/>
              <a:gd name="connsiteY0" fmla="*/ 0 h 2238375"/>
              <a:gd name="connsiteX1" fmla="*/ 43535 w 270379"/>
              <a:gd name="connsiteY1" fmla="*/ 523875 h 2238375"/>
              <a:gd name="connsiteX2" fmla="*/ 234035 w 270379"/>
              <a:gd name="connsiteY2" fmla="*/ 952500 h 2238375"/>
              <a:gd name="connsiteX3" fmla="*/ 262610 w 270379"/>
              <a:gd name="connsiteY3" fmla="*/ 1143000 h 2238375"/>
              <a:gd name="connsiteX4" fmla="*/ 138785 w 270379"/>
              <a:gd name="connsiteY4" fmla="*/ 1381125 h 2238375"/>
              <a:gd name="connsiteX5" fmla="*/ 72110 w 270379"/>
              <a:gd name="connsiteY5" fmla="*/ 1628775 h 2238375"/>
              <a:gd name="connsiteX6" fmla="*/ 34010 w 270379"/>
              <a:gd name="connsiteY6" fmla="*/ 2238375 h 2238375"/>
              <a:gd name="connsiteX0" fmla="*/ 5435 w 462166"/>
              <a:gd name="connsiteY0" fmla="*/ 0 h 2238375"/>
              <a:gd name="connsiteX1" fmla="*/ 43535 w 462166"/>
              <a:gd name="connsiteY1" fmla="*/ 523875 h 2238375"/>
              <a:gd name="connsiteX2" fmla="*/ 234035 w 462166"/>
              <a:gd name="connsiteY2" fmla="*/ 952500 h 2238375"/>
              <a:gd name="connsiteX3" fmla="*/ 262610 w 462166"/>
              <a:gd name="connsiteY3" fmla="*/ 1143000 h 2238375"/>
              <a:gd name="connsiteX4" fmla="*/ 138785 w 462166"/>
              <a:gd name="connsiteY4" fmla="*/ 1381125 h 2238375"/>
              <a:gd name="connsiteX5" fmla="*/ 72110 w 462166"/>
              <a:gd name="connsiteY5" fmla="*/ 1628775 h 2238375"/>
              <a:gd name="connsiteX6" fmla="*/ 462094 w 462166"/>
              <a:gd name="connsiteY6" fmla="*/ 2166620 h 2238375"/>
              <a:gd name="connsiteX7" fmla="*/ 34010 w 462166"/>
              <a:gd name="connsiteY7" fmla="*/ 2238375 h 2238375"/>
              <a:gd name="connsiteX0" fmla="*/ 5435 w 468252"/>
              <a:gd name="connsiteY0" fmla="*/ 0 h 2238375"/>
              <a:gd name="connsiteX1" fmla="*/ 43535 w 468252"/>
              <a:gd name="connsiteY1" fmla="*/ 523875 h 2238375"/>
              <a:gd name="connsiteX2" fmla="*/ 234035 w 468252"/>
              <a:gd name="connsiteY2" fmla="*/ 952500 h 2238375"/>
              <a:gd name="connsiteX3" fmla="*/ 262610 w 468252"/>
              <a:gd name="connsiteY3" fmla="*/ 1143000 h 2238375"/>
              <a:gd name="connsiteX4" fmla="*/ 138785 w 468252"/>
              <a:gd name="connsiteY4" fmla="*/ 1381125 h 2238375"/>
              <a:gd name="connsiteX5" fmla="*/ 72110 w 468252"/>
              <a:gd name="connsiteY5" fmla="*/ 1628775 h 2238375"/>
              <a:gd name="connsiteX6" fmla="*/ 94231 w 468252"/>
              <a:gd name="connsiteY6" fmla="*/ 2057230 h 2238375"/>
              <a:gd name="connsiteX7" fmla="*/ 462094 w 468252"/>
              <a:gd name="connsiteY7" fmla="*/ 2166620 h 2238375"/>
              <a:gd name="connsiteX8" fmla="*/ 34010 w 468252"/>
              <a:gd name="connsiteY8" fmla="*/ 2238375 h 2238375"/>
              <a:gd name="connsiteX0" fmla="*/ 5435 w 468252"/>
              <a:gd name="connsiteY0" fmla="*/ 0 h 2238375"/>
              <a:gd name="connsiteX1" fmla="*/ 43535 w 468252"/>
              <a:gd name="connsiteY1" fmla="*/ 523875 h 2238375"/>
              <a:gd name="connsiteX2" fmla="*/ 234035 w 468252"/>
              <a:gd name="connsiteY2" fmla="*/ 952500 h 2238375"/>
              <a:gd name="connsiteX3" fmla="*/ 262610 w 468252"/>
              <a:gd name="connsiteY3" fmla="*/ 1143000 h 2238375"/>
              <a:gd name="connsiteX4" fmla="*/ 138785 w 468252"/>
              <a:gd name="connsiteY4" fmla="*/ 1381125 h 2238375"/>
              <a:gd name="connsiteX5" fmla="*/ 72110 w 468252"/>
              <a:gd name="connsiteY5" fmla="*/ 1628775 h 2238375"/>
              <a:gd name="connsiteX6" fmla="*/ 94231 w 468252"/>
              <a:gd name="connsiteY6" fmla="*/ 2057230 h 2238375"/>
              <a:gd name="connsiteX7" fmla="*/ 462094 w 468252"/>
              <a:gd name="connsiteY7" fmla="*/ 2166620 h 2238375"/>
              <a:gd name="connsiteX8" fmla="*/ 34010 w 468252"/>
              <a:gd name="connsiteY8" fmla="*/ 2238375 h 2238375"/>
              <a:gd name="connsiteX0" fmla="*/ 9525 w 434242"/>
              <a:gd name="connsiteY0" fmla="*/ 0 h 1714500"/>
              <a:gd name="connsiteX1" fmla="*/ 200025 w 434242"/>
              <a:gd name="connsiteY1" fmla="*/ 428625 h 1714500"/>
              <a:gd name="connsiteX2" fmla="*/ 228600 w 434242"/>
              <a:gd name="connsiteY2" fmla="*/ 619125 h 1714500"/>
              <a:gd name="connsiteX3" fmla="*/ 104775 w 434242"/>
              <a:gd name="connsiteY3" fmla="*/ 857250 h 1714500"/>
              <a:gd name="connsiteX4" fmla="*/ 38100 w 434242"/>
              <a:gd name="connsiteY4" fmla="*/ 1104900 h 1714500"/>
              <a:gd name="connsiteX5" fmla="*/ 60221 w 434242"/>
              <a:gd name="connsiteY5" fmla="*/ 1533355 h 1714500"/>
              <a:gd name="connsiteX6" fmla="*/ 428084 w 434242"/>
              <a:gd name="connsiteY6" fmla="*/ 1642745 h 1714500"/>
              <a:gd name="connsiteX7" fmla="*/ 0 w 434242"/>
              <a:gd name="connsiteY7" fmla="*/ 1714500 h 1714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4242" h="1714500">
                <a:moveTo>
                  <a:pt x="9525" y="0"/>
                </a:moveTo>
                <a:cubicBezTo>
                  <a:pt x="47625" y="158750"/>
                  <a:pt x="163513" y="325438"/>
                  <a:pt x="200025" y="428625"/>
                </a:cubicBezTo>
                <a:cubicBezTo>
                  <a:pt x="236537" y="531812"/>
                  <a:pt x="244475" y="547688"/>
                  <a:pt x="228600" y="619125"/>
                </a:cubicBezTo>
                <a:cubicBezTo>
                  <a:pt x="212725" y="690562"/>
                  <a:pt x="136525" y="776288"/>
                  <a:pt x="104775" y="857250"/>
                </a:cubicBezTo>
                <a:cubicBezTo>
                  <a:pt x="73025" y="938213"/>
                  <a:pt x="34088" y="961602"/>
                  <a:pt x="38100" y="1104900"/>
                </a:cubicBezTo>
                <a:cubicBezTo>
                  <a:pt x="42112" y="1248198"/>
                  <a:pt x="-4776" y="1443714"/>
                  <a:pt x="60221" y="1533355"/>
                </a:cubicBezTo>
                <a:cubicBezTo>
                  <a:pt x="125218" y="1622996"/>
                  <a:pt x="485417" y="1609239"/>
                  <a:pt x="428084" y="1642745"/>
                </a:cubicBezTo>
                <a:cubicBezTo>
                  <a:pt x="421734" y="1744345"/>
                  <a:pt x="1278" y="1687624"/>
                  <a:pt x="0" y="171450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 name="Group 2"/>
          <p:cNvGrpSpPr/>
          <p:nvPr/>
        </p:nvGrpSpPr>
        <p:grpSpPr>
          <a:xfrm>
            <a:off x="538894" y="1830919"/>
            <a:ext cx="3681128" cy="2684947"/>
            <a:chOff x="538894" y="1830919"/>
            <a:chExt cx="3681128" cy="2684947"/>
          </a:xfrm>
        </p:grpSpPr>
        <mc:AlternateContent xmlns:mc="http://schemas.openxmlformats.org/markup-compatibility/2006" xmlns:a14="http://schemas.microsoft.com/office/drawing/2010/main">
          <mc:Choice Requires="a14">
            <p:sp>
              <p:nvSpPr>
                <p:cNvPr id="127" name="TextBox 126"/>
                <p:cNvSpPr txBox="1"/>
                <p:nvPr/>
              </p:nvSpPr>
              <p:spPr>
                <a:xfrm>
                  <a:off x="3733800" y="3992646"/>
                  <a:ext cx="486222" cy="52322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sz="2800" b="0" i="1" smtClean="0">
                            <a:solidFill>
                              <a:schemeClr val="tx1"/>
                            </a:solidFill>
                            <a:latin typeface="Cambria Math"/>
                          </a:rPr>
                          <m:t>𝑑</m:t>
                        </m:r>
                      </m:oMath>
                    </m:oMathPara>
                  </a14:m>
                  <a:endParaRPr lang="en-GB" sz="2800" dirty="0">
                    <a:solidFill>
                      <a:schemeClr val="tx1"/>
                    </a:solidFill>
                  </a:endParaRPr>
                </a:p>
              </p:txBody>
            </p:sp>
          </mc:Choice>
          <mc:Fallback xmlns="">
            <p:sp>
              <p:nvSpPr>
                <p:cNvPr id="127" name="TextBox 126"/>
                <p:cNvSpPr txBox="1">
                  <a:spLocks noRot="1" noChangeAspect="1" noMove="1" noResize="1" noEditPoints="1" noAdjustHandles="1" noChangeArrowheads="1" noChangeShapeType="1" noTextEdit="1"/>
                </p:cNvSpPr>
                <p:nvPr/>
              </p:nvSpPr>
              <p:spPr>
                <a:xfrm>
                  <a:off x="3733800" y="3992646"/>
                  <a:ext cx="486222" cy="523220"/>
                </a:xfrm>
                <a:prstGeom prst="rect">
                  <a:avLst/>
                </a:prstGeom>
                <a:blipFill rotWithShape="1">
                  <a:blip r:embed="rId8"/>
                  <a:stretch>
                    <a:fillRect/>
                  </a:stretch>
                </a:blipFill>
              </p:spPr>
              <p:txBody>
                <a:bodyPr/>
                <a:lstStyle/>
                <a:p>
                  <a:r>
                    <a:rPr lang="en-GB">
                      <a:noFill/>
                    </a:rPr>
                    <a:t> </a:t>
                  </a:r>
                </a:p>
              </p:txBody>
            </p:sp>
          </mc:Fallback>
        </mc:AlternateContent>
        <p:grpSp>
          <p:nvGrpSpPr>
            <p:cNvPr id="100" name="Group 99"/>
            <p:cNvGrpSpPr/>
            <p:nvPr/>
          </p:nvGrpSpPr>
          <p:grpSpPr>
            <a:xfrm>
              <a:off x="1066799" y="1910000"/>
              <a:ext cx="3124201" cy="2112109"/>
              <a:chOff x="533400" y="2850118"/>
              <a:chExt cx="2070927" cy="1314450"/>
            </a:xfrm>
          </p:grpSpPr>
          <p:cxnSp>
            <p:nvCxnSpPr>
              <p:cNvPr id="101" name="Straight Arrow Connector 100"/>
              <p:cNvCxnSpPr/>
              <p:nvPr/>
            </p:nvCxnSpPr>
            <p:spPr>
              <a:xfrm>
                <a:off x="533400" y="4164566"/>
                <a:ext cx="2070927" cy="0"/>
              </a:xfrm>
              <a:prstGeom prst="straightConnector1">
                <a:avLst/>
              </a:prstGeom>
              <a:ln w="190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02" name="Straight Arrow Connector 101"/>
              <p:cNvCxnSpPr/>
              <p:nvPr/>
            </p:nvCxnSpPr>
            <p:spPr>
              <a:xfrm flipV="1">
                <a:off x="533400" y="2850118"/>
                <a:ext cx="0" cy="131445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103" name="TextBox 102"/>
            <p:cNvSpPr txBox="1"/>
            <p:nvPr/>
          </p:nvSpPr>
          <p:spPr>
            <a:xfrm rot="16200000">
              <a:off x="-195574" y="2565387"/>
              <a:ext cx="1930602" cy="461665"/>
            </a:xfrm>
            <a:prstGeom prst="rect">
              <a:avLst/>
            </a:prstGeom>
            <a:noFill/>
          </p:spPr>
          <p:txBody>
            <a:bodyPr wrap="square" rtlCol="0">
              <a:spAutoFit/>
            </a:bodyPr>
            <a:lstStyle/>
            <a:p>
              <a:r>
                <a:rPr lang="en-GB" sz="2400" dirty="0"/>
                <a:t>MC estimates</a:t>
              </a:r>
              <a:endParaRPr lang="en-GB" sz="2400" dirty="0">
                <a:solidFill>
                  <a:schemeClr val="tx1"/>
                </a:solidFill>
              </a:endParaRPr>
            </a:p>
          </p:txBody>
        </p:sp>
      </p:grpSp>
      <p:cxnSp>
        <p:nvCxnSpPr>
          <p:cNvPr id="105" name="Straight Connector 104"/>
          <p:cNvCxnSpPr/>
          <p:nvPr/>
        </p:nvCxnSpPr>
        <p:spPr>
          <a:xfrm>
            <a:off x="1600200" y="1899820"/>
            <a:ext cx="0" cy="2119730"/>
          </a:xfrm>
          <a:prstGeom prst="line">
            <a:avLst/>
          </a:prstGeom>
          <a:ln>
            <a:prstDash val="solid"/>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99" name="Freeform 98"/>
          <p:cNvSpPr/>
          <p:nvPr/>
        </p:nvSpPr>
        <p:spPr>
          <a:xfrm>
            <a:off x="2960748" y="2535950"/>
            <a:ext cx="468252" cy="1451416"/>
          </a:xfrm>
          <a:custGeom>
            <a:avLst/>
            <a:gdLst>
              <a:gd name="connsiteX0" fmla="*/ 14922 w 280949"/>
              <a:gd name="connsiteY0" fmla="*/ 0 h 2238375"/>
              <a:gd name="connsiteX1" fmla="*/ 24447 w 280949"/>
              <a:gd name="connsiteY1" fmla="*/ 533400 h 2238375"/>
              <a:gd name="connsiteX2" fmla="*/ 243522 w 280949"/>
              <a:gd name="connsiteY2" fmla="*/ 952500 h 2238375"/>
              <a:gd name="connsiteX3" fmla="*/ 272097 w 280949"/>
              <a:gd name="connsiteY3" fmla="*/ 1143000 h 2238375"/>
              <a:gd name="connsiteX4" fmla="*/ 148272 w 280949"/>
              <a:gd name="connsiteY4" fmla="*/ 1381125 h 2238375"/>
              <a:gd name="connsiteX5" fmla="*/ 81597 w 280949"/>
              <a:gd name="connsiteY5" fmla="*/ 1628775 h 2238375"/>
              <a:gd name="connsiteX6" fmla="*/ 43497 w 280949"/>
              <a:gd name="connsiteY6" fmla="*/ 2238375 h 2238375"/>
              <a:gd name="connsiteX0" fmla="*/ 5435 w 270379"/>
              <a:gd name="connsiteY0" fmla="*/ 0 h 2238375"/>
              <a:gd name="connsiteX1" fmla="*/ 43535 w 270379"/>
              <a:gd name="connsiteY1" fmla="*/ 523875 h 2238375"/>
              <a:gd name="connsiteX2" fmla="*/ 234035 w 270379"/>
              <a:gd name="connsiteY2" fmla="*/ 952500 h 2238375"/>
              <a:gd name="connsiteX3" fmla="*/ 262610 w 270379"/>
              <a:gd name="connsiteY3" fmla="*/ 1143000 h 2238375"/>
              <a:gd name="connsiteX4" fmla="*/ 138785 w 270379"/>
              <a:gd name="connsiteY4" fmla="*/ 1381125 h 2238375"/>
              <a:gd name="connsiteX5" fmla="*/ 72110 w 270379"/>
              <a:gd name="connsiteY5" fmla="*/ 1628775 h 2238375"/>
              <a:gd name="connsiteX6" fmla="*/ 34010 w 270379"/>
              <a:gd name="connsiteY6" fmla="*/ 2238375 h 2238375"/>
              <a:gd name="connsiteX0" fmla="*/ 5435 w 462166"/>
              <a:gd name="connsiteY0" fmla="*/ 0 h 2238375"/>
              <a:gd name="connsiteX1" fmla="*/ 43535 w 462166"/>
              <a:gd name="connsiteY1" fmla="*/ 523875 h 2238375"/>
              <a:gd name="connsiteX2" fmla="*/ 234035 w 462166"/>
              <a:gd name="connsiteY2" fmla="*/ 952500 h 2238375"/>
              <a:gd name="connsiteX3" fmla="*/ 262610 w 462166"/>
              <a:gd name="connsiteY3" fmla="*/ 1143000 h 2238375"/>
              <a:gd name="connsiteX4" fmla="*/ 138785 w 462166"/>
              <a:gd name="connsiteY4" fmla="*/ 1381125 h 2238375"/>
              <a:gd name="connsiteX5" fmla="*/ 72110 w 462166"/>
              <a:gd name="connsiteY5" fmla="*/ 1628775 h 2238375"/>
              <a:gd name="connsiteX6" fmla="*/ 462094 w 462166"/>
              <a:gd name="connsiteY6" fmla="*/ 2166620 h 2238375"/>
              <a:gd name="connsiteX7" fmla="*/ 34010 w 462166"/>
              <a:gd name="connsiteY7" fmla="*/ 2238375 h 2238375"/>
              <a:gd name="connsiteX0" fmla="*/ 5435 w 468252"/>
              <a:gd name="connsiteY0" fmla="*/ 0 h 2238375"/>
              <a:gd name="connsiteX1" fmla="*/ 43535 w 468252"/>
              <a:gd name="connsiteY1" fmla="*/ 523875 h 2238375"/>
              <a:gd name="connsiteX2" fmla="*/ 234035 w 468252"/>
              <a:gd name="connsiteY2" fmla="*/ 952500 h 2238375"/>
              <a:gd name="connsiteX3" fmla="*/ 262610 w 468252"/>
              <a:gd name="connsiteY3" fmla="*/ 1143000 h 2238375"/>
              <a:gd name="connsiteX4" fmla="*/ 138785 w 468252"/>
              <a:gd name="connsiteY4" fmla="*/ 1381125 h 2238375"/>
              <a:gd name="connsiteX5" fmla="*/ 72110 w 468252"/>
              <a:gd name="connsiteY5" fmla="*/ 1628775 h 2238375"/>
              <a:gd name="connsiteX6" fmla="*/ 94231 w 468252"/>
              <a:gd name="connsiteY6" fmla="*/ 2057230 h 2238375"/>
              <a:gd name="connsiteX7" fmla="*/ 462094 w 468252"/>
              <a:gd name="connsiteY7" fmla="*/ 2166620 h 2238375"/>
              <a:gd name="connsiteX8" fmla="*/ 34010 w 468252"/>
              <a:gd name="connsiteY8" fmla="*/ 2238375 h 2238375"/>
              <a:gd name="connsiteX0" fmla="*/ 5435 w 468252"/>
              <a:gd name="connsiteY0" fmla="*/ 0 h 2238375"/>
              <a:gd name="connsiteX1" fmla="*/ 43535 w 468252"/>
              <a:gd name="connsiteY1" fmla="*/ 523875 h 2238375"/>
              <a:gd name="connsiteX2" fmla="*/ 234035 w 468252"/>
              <a:gd name="connsiteY2" fmla="*/ 952500 h 2238375"/>
              <a:gd name="connsiteX3" fmla="*/ 262610 w 468252"/>
              <a:gd name="connsiteY3" fmla="*/ 1143000 h 2238375"/>
              <a:gd name="connsiteX4" fmla="*/ 138785 w 468252"/>
              <a:gd name="connsiteY4" fmla="*/ 1381125 h 2238375"/>
              <a:gd name="connsiteX5" fmla="*/ 72110 w 468252"/>
              <a:gd name="connsiteY5" fmla="*/ 1628775 h 2238375"/>
              <a:gd name="connsiteX6" fmla="*/ 94231 w 468252"/>
              <a:gd name="connsiteY6" fmla="*/ 2057230 h 2238375"/>
              <a:gd name="connsiteX7" fmla="*/ 462094 w 468252"/>
              <a:gd name="connsiteY7" fmla="*/ 2166620 h 2238375"/>
              <a:gd name="connsiteX8" fmla="*/ 34010 w 468252"/>
              <a:gd name="connsiteY8" fmla="*/ 2238375 h 2238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8252" h="2238375">
                <a:moveTo>
                  <a:pt x="5435" y="0"/>
                </a:moveTo>
                <a:cubicBezTo>
                  <a:pt x="-8853" y="187325"/>
                  <a:pt x="5435" y="365125"/>
                  <a:pt x="43535" y="523875"/>
                </a:cubicBezTo>
                <a:cubicBezTo>
                  <a:pt x="81635" y="682625"/>
                  <a:pt x="197523" y="849313"/>
                  <a:pt x="234035" y="952500"/>
                </a:cubicBezTo>
                <a:cubicBezTo>
                  <a:pt x="270547" y="1055687"/>
                  <a:pt x="278485" y="1071563"/>
                  <a:pt x="262610" y="1143000"/>
                </a:cubicBezTo>
                <a:cubicBezTo>
                  <a:pt x="246735" y="1214437"/>
                  <a:pt x="170535" y="1300163"/>
                  <a:pt x="138785" y="1381125"/>
                </a:cubicBezTo>
                <a:cubicBezTo>
                  <a:pt x="107035" y="1462088"/>
                  <a:pt x="86027" y="1519406"/>
                  <a:pt x="72110" y="1628775"/>
                </a:cubicBezTo>
                <a:cubicBezTo>
                  <a:pt x="58193" y="1738144"/>
                  <a:pt x="29234" y="1967589"/>
                  <a:pt x="94231" y="2057230"/>
                </a:cubicBezTo>
                <a:cubicBezTo>
                  <a:pt x="159228" y="2146871"/>
                  <a:pt x="519427" y="2133114"/>
                  <a:pt x="462094" y="2166620"/>
                </a:cubicBezTo>
                <a:cubicBezTo>
                  <a:pt x="455744" y="2268220"/>
                  <a:pt x="35288" y="2211499"/>
                  <a:pt x="34010" y="2238375"/>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8" name="Straight Connector 107"/>
          <p:cNvCxnSpPr/>
          <p:nvPr/>
        </p:nvCxnSpPr>
        <p:spPr>
          <a:xfrm>
            <a:off x="2952583" y="1875770"/>
            <a:ext cx="0" cy="2119730"/>
          </a:xfrm>
          <a:prstGeom prst="line">
            <a:avLst/>
          </a:prstGeom>
          <a:ln>
            <a:prstDash val="solid"/>
            <a:headEnd type="arrow" w="med" len="med"/>
            <a:tailEnd type="non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 name="Rectangle 5"/>
              <p:cNvSpPr/>
              <p:nvPr/>
            </p:nvSpPr>
            <p:spPr>
              <a:xfrm>
                <a:off x="4566736" y="3050815"/>
                <a:ext cx="2481943" cy="523220"/>
              </a:xfrm>
              <a:prstGeom prst="rect">
                <a:avLst/>
              </a:prstGeom>
            </p:spPr>
            <p:txBody>
              <a:bodyPr wrap="square">
                <a:spAutoFit/>
              </a:bodyPr>
              <a:lstStyle/>
              <a:p>
                <a:pPr/>
                <a14:m>
                  <m:oMathPara xmlns:m="http://schemas.openxmlformats.org/officeDocument/2006/math">
                    <m:oMathParaPr>
                      <m:jc m:val="left"/>
                    </m:oMathParaPr>
                    <m:oMath xmlns:m="http://schemas.openxmlformats.org/officeDocument/2006/math">
                      <m:d>
                        <m:dPr>
                          <m:ctrlPr>
                            <a:rPr lang="en-GB" sz="2800" i="1" smtClean="0">
                              <a:latin typeface="Cambria Math" panose="02040503050406030204" pitchFamily="18" charset="0"/>
                            </a:rPr>
                          </m:ctrlPr>
                        </m:dPr>
                        <m:e>
                          <m:r>
                            <a:rPr lang="en-GB" sz="2800" i="1">
                              <a:latin typeface="Cambria Math"/>
                            </a:rPr>
                            <m:t>1−</m:t>
                          </m:r>
                          <m:sSub>
                            <m:sSubPr>
                              <m:ctrlPr>
                                <a:rPr lang="en-GB" sz="2800" i="1">
                                  <a:latin typeface="Cambria Math" panose="02040503050406030204" pitchFamily="18" charset="0"/>
                                </a:rPr>
                              </m:ctrlPr>
                            </m:sSubPr>
                            <m:e>
                              <m:r>
                                <a:rPr lang="en-GB" sz="2800" i="1">
                                  <a:latin typeface="Cambria Math"/>
                                </a:rPr>
                                <m:t>𝑝</m:t>
                              </m:r>
                            </m:e>
                            <m:sub>
                              <m:r>
                                <a:rPr lang="en-GB" sz="2800" i="1">
                                  <a:latin typeface="Cambria Math"/>
                                </a:rPr>
                                <m:t>0</m:t>
                              </m:r>
                            </m:sub>
                          </m:sSub>
                        </m:e>
                      </m:d>
                      <m:r>
                        <a:rPr lang="en-GB" sz="2800" b="0" i="1" smtClean="0">
                          <a:latin typeface="Cambria Math"/>
                        </a:rPr>
                        <m:t>×</m:t>
                      </m:r>
                    </m:oMath>
                  </m:oMathPara>
                </a14:m>
                <a:endParaRPr lang="en-GB" sz="2800" dirty="0"/>
              </a:p>
            </p:txBody>
          </p:sp>
        </mc:Choice>
        <mc:Fallback xmlns="">
          <p:sp>
            <p:nvSpPr>
              <p:cNvPr id="6" name="Rectangle 5"/>
              <p:cNvSpPr>
                <a:spLocks noRot="1" noChangeAspect="1" noMove="1" noResize="1" noEditPoints="1" noAdjustHandles="1" noChangeArrowheads="1" noChangeShapeType="1" noTextEdit="1"/>
              </p:cNvSpPr>
              <p:nvPr/>
            </p:nvSpPr>
            <p:spPr>
              <a:xfrm>
                <a:off x="4566736" y="3050815"/>
                <a:ext cx="2481943" cy="523220"/>
              </a:xfrm>
              <a:prstGeom prst="rect">
                <a:avLst/>
              </a:prstGeom>
              <a:blipFill rotWithShape="1">
                <a:blip r:embed="rId9"/>
                <a:stretch>
                  <a:fillRect/>
                </a:stretch>
              </a:blipFill>
            </p:spPr>
            <p:txBody>
              <a:bodyPr/>
              <a:lstStyle/>
              <a:p>
                <a:r>
                  <a:rPr lang="en-GB">
                    <a:noFill/>
                  </a:rPr>
                  <a:t> </a:t>
                </a:r>
              </a:p>
            </p:txBody>
          </p:sp>
        </mc:Fallback>
      </mc:AlternateContent>
    </p:spTree>
    <p:extLst>
      <p:ext uri="{BB962C8B-B14F-4D97-AF65-F5344CB8AC3E}">
        <p14:creationId xmlns:p14="http://schemas.microsoft.com/office/powerpoint/2010/main" val="2715872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childTnLst>
                                </p:cTn>
                              </p:par>
                              <p:par>
                                <p:cTn id="19" presetID="1" presetClass="exit" presetSubtype="0" fill="hold" nodeType="withEffect">
                                  <p:stCondLst>
                                    <p:cond delay="0"/>
                                  </p:stCondLst>
                                  <p:childTnLst>
                                    <p:set>
                                      <p:cBhvr>
                                        <p:cTn id="20" dur="1" fill="hold">
                                          <p:stCondLst>
                                            <p:cond delay="0"/>
                                          </p:stCondLst>
                                        </p:cTn>
                                        <p:tgtEl>
                                          <p:spTgt spid="165"/>
                                        </p:tgtEl>
                                        <p:attrNameLst>
                                          <p:attrName>style.visibility</p:attrName>
                                        </p:attrNameLst>
                                      </p:cBhvr>
                                      <p:to>
                                        <p:strVal val="hidden"/>
                                      </p:to>
                                    </p:set>
                                  </p:childTnLst>
                                </p:cTn>
                              </p:par>
                              <p:par>
                                <p:cTn id="21" presetID="1" presetClass="entr" presetSubtype="0" fill="hold" nodeType="withEffect">
                                  <p:stCondLst>
                                    <p:cond delay="0"/>
                                  </p:stCondLst>
                                  <p:childTnLst>
                                    <p:set>
                                      <p:cBhvr>
                                        <p:cTn id="22" dur="1" fill="hold">
                                          <p:stCondLst>
                                            <p:cond delay="0"/>
                                          </p:stCondLst>
                                        </p:cTn>
                                        <p:tgtEl>
                                          <p:spTgt spid="18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6" presetClass="emph" presetSubtype="0" repeatCount="3000" fill="hold" grpId="0" nodeType="clickEffect">
                                  <p:stCondLst>
                                    <p:cond delay="0"/>
                                  </p:stCondLst>
                                  <p:childTnLst>
                                    <p:animEffect transition="out" filter="fade">
                                      <p:cBhvr>
                                        <p:cTn id="28" dur="500" tmFilter="0, 0; .2, .5; .8, .5; 1, 0"/>
                                        <p:tgtEl>
                                          <p:spTgt spid="8">
                                            <p:txEl>
                                              <p:pRg st="0" end="0"/>
                                            </p:txEl>
                                          </p:spTgt>
                                        </p:tgtEl>
                                      </p:cBhvr>
                                    </p:animEffect>
                                    <p:animScale>
                                      <p:cBhvr>
                                        <p:cTn id="29" dur="250" autoRev="1" fill="hold"/>
                                        <p:tgtEl>
                                          <p:spTgt spid="8">
                                            <p:txEl>
                                              <p:pRg st="0" end="0"/>
                                            </p:txEl>
                                          </p:spTgt>
                                        </p:tgtEl>
                                      </p:cBhvr>
                                      <p:by x="105000" y="105000"/>
                                    </p:animScale>
                                  </p:childTnLst>
                                </p:cTn>
                              </p:par>
                              <p:par>
                                <p:cTn id="30" presetID="26" presetClass="emph" presetSubtype="0" repeatCount="3000" fill="hold" grpId="0" nodeType="withEffect">
                                  <p:stCondLst>
                                    <p:cond delay="0"/>
                                  </p:stCondLst>
                                  <p:childTnLst>
                                    <p:animEffect transition="out" filter="fade">
                                      <p:cBhvr>
                                        <p:cTn id="31" dur="500" tmFilter="0, 0; .2, .5; .8, .5; 1, 0"/>
                                        <p:tgtEl>
                                          <p:spTgt spid="8">
                                            <p:txEl>
                                              <p:pRg st="1" end="1"/>
                                            </p:txEl>
                                          </p:spTgt>
                                        </p:tgtEl>
                                      </p:cBhvr>
                                    </p:animEffect>
                                    <p:animScale>
                                      <p:cBhvr>
                                        <p:cTn id="32" dur="250" autoRev="1" fill="hold"/>
                                        <p:tgtEl>
                                          <p:spTgt spid="8">
                                            <p:txEl>
                                              <p:pRg st="1" end="1"/>
                                            </p:txEl>
                                          </p:spTgt>
                                        </p:tgtEl>
                                      </p:cBhvr>
                                      <p:by x="105000" y="105000"/>
                                    </p:animScale>
                                  </p:childTnLst>
                                </p:cTn>
                              </p:par>
                              <p:par>
                                <p:cTn id="33" presetID="26" presetClass="emph" presetSubtype="0" repeatCount="3000" fill="hold" grpId="0" nodeType="withEffect">
                                  <p:stCondLst>
                                    <p:cond delay="0"/>
                                  </p:stCondLst>
                                  <p:childTnLst>
                                    <p:animEffect transition="out" filter="fade">
                                      <p:cBhvr>
                                        <p:cTn id="34" dur="500" tmFilter="0, 0; .2, .5; .8, .5; 1, 0"/>
                                        <p:tgtEl>
                                          <p:spTgt spid="8">
                                            <p:txEl>
                                              <p:pRg st="2" end="2"/>
                                            </p:txEl>
                                          </p:spTgt>
                                        </p:tgtEl>
                                      </p:cBhvr>
                                    </p:animEffect>
                                    <p:animScale>
                                      <p:cBhvr>
                                        <p:cTn id="35" dur="250" autoRev="1" fill="hold"/>
                                        <p:tgtEl>
                                          <p:spTgt spid="8">
                                            <p:txEl>
                                              <p:pRg st="2" end="2"/>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8" grpId="0" uiExpand="1" build="allAtOnce"/>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D:\Work\Papers\directlight\presentation\livingroom\ref_gi_ton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2800" y="0"/>
            <a:ext cx="7716600" cy="5144400"/>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4"/>
          </p:nvPr>
        </p:nvSpPr>
        <p:spPr>
          <a:prstGeom prst="rect">
            <a:avLst/>
          </a:prstGeom>
        </p:spPr>
        <p:txBody>
          <a:bodyPr/>
          <a:lstStyle/>
          <a:p>
            <a:fld id="{B6F15528-21DE-4FAA-801E-634DDDAF4B2B}" type="slidenum">
              <a:rPr lang="en-US" smtClean="0"/>
              <a:pPr/>
              <a:t>3</a:t>
            </a:fld>
            <a:endParaRPr lang="en-US" dirty="0"/>
          </a:p>
        </p:txBody>
      </p:sp>
      <p:pic>
        <p:nvPicPr>
          <p:cNvPr id="2" name="Obrázek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2800" y="0"/>
            <a:ext cx="3857625" cy="5143500"/>
          </a:xfrm>
          <a:prstGeom prst="rect">
            <a:avLst/>
          </a:prstGeom>
        </p:spPr>
      </p:pic>
      <p:cxnSp>
        <p:nvCxnSpPr>
          <p:cNvPr id="8" name="Straight Connector 7"/>
          <p:cNvCxnSpPr/>
          <p:nvPr/>
        </p:nvCxnSpPr>
        <p:spPr>
          <a:xfrm>
            <a:off x="4572000" y="0"/>
            <a:ext cx="0" cy="514440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E5F97B58-28E4-4898-BBF1-B8D5E3EB1B11}"/>
              </a:ext>
            </a:extLst>
          </p:cNvPr>
          <p:cNvSpPr txBox="1"/>
          <p:nvPr/>
        </p:nvSpPr>
        <p:spPr>
          <a:xfrm>
            <a:off x="2895600" y="4793218"/>
            <a:ext cx="3352800" cy="369332"/>
          </a:xfrm>
          <a:prstGeom prst="rect">
            <a:avLst/>
          </a:prstGeom>
          <a:solidFill>
            <a:schemeClr val="tx1">
              <a:lumMod val="50000"/>
              <a:lumOff val="50000"/>
            </a:schemeClr>
          </a:solidFill>
        </p:spPr>
        <p:txBody>
          <a:bodyPr wrap="square" rtlCol="0">
            <a:spAutoFit/>
          </a:bodyPr>
          <a:lstStyle/>
          <a:p>
            <a:pPr algn="ctr"/>
            <a:r>
              <a:rPr lang="en-US" dirty="0">
                <a:solidFill>
                  <a:schemeClr val="bg1"/>
                </a:solidFill>
              </a:rPr>
              <a:t>Direct + indirect illumination</a:t>
            </a:r>
            <a:endParaRPr lang="cs-CZ" dirty="0">
              <a:solidFill>
                <a:schemeClr val="bg1"/>
              </a:solidFill>
            </a:endParaRPr>
          </a:p>
        </p:txBody>
      </p:sp>
    </p:spTree>
    <p:extLst>
      <p:ext uri="{BB962C8B-B14F-4D97-AF65-F5344CB8AC3E}">
        <p14:creationId xmlns:p14="http://schemas.microsoft.com/office/powerpoint/2010/main" val="703207074"/>
      </p:ext>
    </p:extLst>
  </p:cSld>
  <p:clrMapOvr>
    <a:masterClrMapping/>
  </p:clrMapOvr>
  <p:transition spd="slow">
    <p:wipe dir="u"/>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Conjugate prior</a:t>
            </a:r>
          </a:p>
        </p:txBody>
      </p:sp>
      <p:sp>
        <p:nvSpPr>
          <p:cNvPr id="4" name="Footer Placeholder 3"/>
          <p:cNvSpPr>
            <a:spLocks noGrp="1"/>
          </p:cNvSpPr>
          <p:nvPr>
            <p:ph type="ftr" sz="quarter" idx="11"/>
          </p:nvPr>
        </p:nvSpPr>
        <p:spPr/>
        <p:txBody>
          <a:bodyPr/>
          <a:lstStyle/>
          <a:p>
            <a:r>
              <a:rPr lang="en-US" dirty="0"/>
              <a:t>Vévoda, Kondapaneni, Křivánek - Bayesian online regression for adaptive illumination sampling</a:t>
            </a:r>
          </a:p>
        </p:txBody>
      </p:sp>
      <p:sp>
        <p:nvSpPr>
          <p:cNvPr id="3" name="Slide Number Placeholder 2"/>
          <p:cNvSpPr>
            <a:spLocks noGrp="1"/>
          </p:cNvSpPr>
          <p:nvPr>
            <p:ph type="sldNum" sz="quarter" idx="4"/>
          </p:nvPr>
        </p:nvSpPr>
        <p:spPr/>
        <p:txBody>
          <a:bodyPr/>
          <a:lstStyle/>
          <a:p>
            <a:fld id="{B6F15528-21DE-4FAA-801E-634DDDAF4B2B}" type="slidenum">
              <a:rPr lang="en-US" smtClean="0"/>
              <a:pPr/>
              <a:t>30</a:t>
            </a:fld>
            <a:endParaRPr lang="en-US"/>
          </a:p>
        </p:txBody>
      </p:sp>
      <mc:AlternateContent xmlns:mc="http://schemas.openxmlformats.org/markup-compatibility/2006" xmlns:a14="http://schemas.microsoft.com/office/drawing/2010/main">
        <mc:Choice Requires="a14">
          <p:sp>
            <p:nvSpPr>
              <p:cNvPr id="27" name="Rectangle 26"/>
              <p:cNvSpPr/>
              <p:nvPr/>
            </p:nvSpPr>
            <p:spPr>
              <a:xfrm>
                <a:off x="1143000" y="1886691"/>
                <a:ext cx="6934200" cy="738664"/>
              </a:xfrm>
              <a:prstGeom prst="rect">
                <a:avLst/>
              </a:prstGeom>
            </p:spPr>
            <p:txBody>
              <a:bodyPr wrap="square">
                <a:spAutoFit/>
              </a:bodyPr>
              <a:lstStyle/>
              <a:p>
                <a:pPr lvl="2">
                  <a:lnSpc>
                    <a:spcPct val="150000"/>
                  </a:lnSpc>
                </a:pPr>
                <a14:m>
                  <m:oMathPara xmlns:m="http://schemas.openxmlformats.org/officeDocument/2006/math">
                    <m:oMathParaPr>
                      <m:jc m:val="left"/>
                    </m:oMathParaPr>
                    <m:oMath xmlns:m="http://schemas.openxmlformats.org/officeDocument/2006/math">
                      <m:r>
                        <a:rPr lang="en-GB" sz="2800" b="1" i="0" smtClean="0">
                          <a:solidFill>
                            <a:srgbClr val="FF0000"/>
                          </a:solidFill>
                          <a:latin typeface="Cambria Math"/>
                        </a:rPr>
                        <m:t>𝐩𝐨𝐬𝐭𝐞𝐫𝐢𝐨𝐫</m:t>
                      </m:r>
                      <m:r>
                        <a:rPr lang="en-GB" sz="2800" i="1">
                          <a:latin typeface="Cambria Math"/>
                        </a:rPr>
                        <m:t>∝</m:t>
                      </m:r>
                      <m:r>
                        <m:rPr>
                          <m:sty m:val="p"/>
                        </m:rPr>
                        <a:rPr lang="en-GB" sz="2800" b="0" i="0" smtClean="0">
                          <a:latin typeface="Cambria Math"/>
                        </a:rPr>
                        <m:t>likelihood</m:t>
                      </m:r>
                      <m:r>
                        <a:rPr lang="en-GB" sz="2800" b="0" i="1" smtClean="0">
                          <a:latin typeface="Cambria Math"/>
                        </a:rPr>
                        <m:t>×</m:t>
                      </m:r>
                      <m:r>
                        <a:rPr lang="en-GB" sz="2800" b="1" i="0" smtClean="0">
                          <a:solidFill>
                            <a:srgbClr val="FF0000"/>
                          </a:solidFill>
                          <a:latin typeface="Cambria Math"/>
                        </a:rPr>
                        <m:t>𝐩𝐫𝐢𝐨𝐫</m:t>
                      </m:r>
                    </m:oMath>
                  </m:oMathPara>
                </a14:m>
                <a:endParaRPr lang="en-GB" sz="2400" b="1" dirty="0"/>
              </a:p>
            </p:txBody>
          </p:sp>
        </mc:Choice>
        <mc:Fallback xmlns="">
          <p:sp>
            <p:nvSpPr>
              <p:cNvPr id="27" name="Rectangle 26"/>
              <p:cNvSpPr>
                <a:spLocks noRot="1" noChangeAspect="1" noMove="1" noResize="1" noEditPoints="1" noAdjustHandles="1" noChangeArrowheads="1" noChangeShapeType="1" noTextEdit="1"/>
              </p:cNvSpPr>
              <p:nvPr/>
            </p:nvSpPr>
            <p:spPr>
              <a:xfrm>
                <a:off x="1143000" y="1886691"/>
                <a:ext cx="6934200" cy="738664"/>
              </a:xfrm>
              <a:prstGeom prst="rect">
                <a:avLst/>
              </a:prstGeom>
              <a:blipFill rotWithShape="1">
                <a:blip r:embed="rId3"/>
                <a:stretch>
                  <a:fillRect/>
                </a:stretch>
              </a:blipFill>
            </p:spPr>
            <p:txBody>
              <a:bodyPr/>
              <a:lstStyle/>
              <a:p>
                <a:r>
                  <a:rPr lang="en-GB">
                    <a:noFill/>
                  </a:rPr>
                  <a:t> </a:t>
                </a:r>
              </a:p>
            </p:txBody>
          </p:sp>
        </mc:Fallback>
      </mc:AlternateContent>
      <p:grpSp>
        <p:nvGrpSpPr>
          <p:cNvPr id="28" name="Group 27"/>
          <p:cNvGrpSpPr/>
          <p:nvPr/>
        </p:nvGrpSpPr>
        <p:grpSpPr>
          <a:xfrm>
            <a:off x="1219200" y="2656914"/>
            <a:ext cx="5638802" cy="1372283"/>
            <a:chOff x="1299596" y="2297726"/>
            <a:chExt cx="5638802" cy="1372283"/>
          </a:xfrm>
        </p:grpSpPr>
        <p:grpSp>
          <p:nvGrpSpPr>
            <p:cNvPr id="29" name="Group 28"/>
            <p:cNvGrpSpPr/>
            <p:nvPr/>
          </p:nvGrpSpPr>
          <p:grpSpPr>
            <a:xfrm>
              <a:off x="1299596" y="2297727"/>
              <a:ext cx="4694962" cy="1372282"/>
              <a:chOff x="11101" y="2532382"/>
              <a:chExt cx="4694962" cy="1372282"/>
            </a:xfrm>
          </p:grpSpPr>
          <p:sp>
            <p:nvSpPr>
              <p:cNvPr id="35" name="Right Brace 34"/>
              <p:cNvSpPr/>
              <p:nvPr/>
            </p:nvSpPr>
            <p:spPr>
              <a:xfrm rot="16200000" flipH="1">
                <a:off x="1707506" y="1978978"/>
                <a:ext cx="198062" cy="1304870"/>
              </a:xfrm>
              <a:prstGeom prst="righ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cxnSp>
            <p:nvCxnSpPr>
              <p:cNvPr id="36" name="Straight Connector 35"/>
              <p:cNvCxnSpPr>
                <a:stCxn id="35" idx="1"/>
              </p:cNvCxnSpPr>
              <p:nvPr/>
            </p:nvCxnSpPr>
            <p:spPr>
              <a:xfrm>
                <a:off x="1806537" y="2730444"/>
                <a:ext cx="2899526" cy="117422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11101" y="3295597"/>
                <a:ext cx="3325398" cy="523220"/>
              </a:xfrm>
              <a:prstGeom prst="rect">
                <a:avLst/>
              </a:prstGeom>
              <a:noFill/>
              <a:ln>
                <a:noFill/>
              </a:ln>
            </p:spPr>
            <p:txBody>
              <a:bodyPr wrap="none" rtlCol="0">
                <a:spAutoFit/>
              </a:bodyPr>
              <a:lstStyle/>
              <a:p>
                <a:r>
                  <a:rPr lang="en-GB" sz="2800" dirty="0">
                    <a:solidFill>
                      <a:schemeClr val="accent1"/>
                    </a:solidFill>
                  </a:rPr>
                  <a:t>Same functional form</a:t>
                </a:r>
              </a:p>
            </p:txBody>
          </p:sp>
        </p:grpSp>
        <p:grpSp>
          <p:nvGrpSpPr>
            <p:cNvPr id="30" name="Group 29"/>
            <p:cNvGrpSpPr/>
            <p:nvPr/>
          </p:nvGrpSpPr>
          <p:grpSpPr>
            <a:xfrm>
              <a:off x="1329664" y="2297726"/>
              <a:ext cx="5608734" cy="1362636"/>
              <a:chOff x="-2290824" y="2532381"/>
              <a:chExt cx="5608734" cy="1362636"/>
            </a:xfrm>
          </p:grpSpPr>
          <p:sp>
            <p:nvSpPr>
              <p:cNvPr id="31" name="Right Brace 30"/>
              <p:cNvSpPr/>
              <p:nvPr/>
            </p:nvSpPr>
            <p:spPr>
              <a:xfrm rot="16200000" flipH="1">
                <a:off x="2838227" y="2250763"/>
                <a:ext cx="198065" cy="761301"/>
              </a:xfrm>
              <a:prstGeom prst="righ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grpSp>
            <p:nvGrpSpPr>
              <p:cNvPr id="32" name="Group 31"/>
              <p:cNvGrpSpPr/>
              <p:nvPr/>
            </p:nvGrpSpPr>
            <p:grpSpPr>
              <a:xfrm flipH="1">
                <a:off x="-2290824" y="2730446"/>
                <a:ext cx="5228084" cy="1164571"/>
                <a:chOff x="5311697" y="2736563"/>
                <a:chExt cx="5599963" cy="1164571"/>
              </a:xfrm>
            </p:grpSpPr>
            <p:cxnSp>
              <p:nvCxnSpPr>
                <p:cNvPr id="33" name="Straight Connector 32"/>
                <p:cNvCxnSpPr>
                  <a:stCxn id="31" idx="1"/>
                </p:cNvCxnSpPr>
                <p:nvPr/>
              </p:nvCxnSpPr>
              <p:spPr>
                <a:xfrm>
                  <a:off x="5311697" y="2736563"/>
                  <a:ext cx="407725" cy="1164571"/>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732094" y="3901134"/>
                  <a:ext cx="5179566" cy="0"/>
                </a:xfrm>
                <a:prstGeom prst="line">
                  <a:avLst/>
                </a:prstGeom>
                <a:ln w="28575"/>
              </p:spPr>
              <p:style>
                <a:lnRef idx="1">
                  <a:schemeClr val="accent1"/>
                </a:lnRef>
                <a:fillRef idx="0">
                  <a:schemeClr val="accent1"/>
                </a:fillRef>
                <a:effectRef idx="0">
                  <a:schemeClr val="accent1"/>
                </a:effectRef>
                <a:fontRef idx="minor">
                  <a:schemeClr val="tx1"/>
                </a:fontRef>
              </p:style>
            </p:cxnSp>
          </p:grpSp>
        </p:grpSp>
      </p:grpSp>
    </p:spTree>
    <p:extLst>
      <p:ext uri="{BB962C8B-B14F-4D97-AF65-F5344CB8AC3E}">
        <p14:creationId xmlns:p14="http://schemas.microsoft.com/office/powerpoint/2010/main" val="1439372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Our (conjugate) Priors</a:t>
            </a:r>
            <a:endParaRPr lang="cs-CZ" dirty="0"/>
          </a:p>
        </p:txBody>
      </p:sp>
      <p:sp>
        <p:nvSpPr>
          <p:cNvPr id="6" name="Footer Placeholder 5"/>
          <p:cNvSpPr>
            <a:spLocks noGrp="1"/>
          </p:cNvSpPr>
          <p:nvPr>
            <p:ph type="ftr" sz="quarter" idx="11"/>
          </p:nvPr>
        </p:nvSpPr>
        <p:spPr/>
        <p:txBody>
          <a:bodyPr/>
          <a:lstStyle/>
          <a:p>
            <a:r>
              <a:rPr lang="en-US"/>
              <a:t>Vévoda, Kondapaneni, Křivánek - Bayesian online regression for adaptive illumination sampling</a:t>
            </a:r>
          </a:p>
        </p:txBody>
      </p:sp>
      <p:sp>
        <p:nvSpPr>
          <p:cNvPr id="4" name="Slide Number Placeholder 3"/>
          <p:cNvSpPr>
            <a:spLocks noGrp="1"/>
          </p:cNvSpPr>
          <p:nvPr>
            <p:ph type="sldNum" sz="quarter" idx="4"/>
          </p:nvPr>
        </p:nvSpPr>
        <p:spPr/>
        <p:txBody>
          <a:bodyPr/>
          <a:lstStyle/>
          <a:p>
            <a:fld id="{B6F15528-21DE-4FAA-801E-634DDDAF4B2B}" type="slidenum">
              <a:rPr lang="en-US" smtClean="0"/>
              <a:pPr/>
              <a:t>31</a:t>
            </a:fld>
            <a:endParaRPr lang="en-US" dirty="0"/>
          </a:p>
        </p:txBody>
      </p:sp>
      <mc:AlternateContent xmlns:mc="http://schemas.openxmlformats.org/markup-compatibility/2006" xmlns:a14="http://schemas.microsoft.com/office/drawing/2010/main">
        <mc:Choice Requires="a14">
          <p:sp>
            <p:nvSpPr>
              <p:cNvPr id="3" name="TextBox 2"/>
              <p:cNvSpPr txBox="1"/>
              <p:nvPr/>
            </p:nvSpPr>
            <p:spPr>
              <a:xfrm>
                <a:off x="825754" y="1160999"/>
                <a:ext cx="6711774" cy="1384995"/>
              </a:xfrm>
              <a:prstGeom prst="rect">
                <a:avLst/>
              </a:prstGeom>
              <a:noFill/>
            </p:spPr>
            <p:txBody>
              <a:bodyPr wrap="none" rtlCol="0">
                <a:spAutoFit/>
              </a:bodyPr>
              <a:lstStyle/>
              <a:p>
                <a:pPr>
                  <a:lnSpc>
                    <a:spcPct val="200000"/>
                  </a:lnSpc>
                </a:pPr>
                <a14:m>
                  <m:oMathPara xmlns:m="http://schemas.openxmlformats.org/officeDocument/2006/math">
                    <m:oMathParaPr>
                      <m:jc m:val="left"/>
                    </m:oMathParaPr>
                    <m:oMath xmlns:m="http://schemas.openxmlformats.org/officeDocument/2006/math">
                      <m:sSub>
                        <m:sSubPr>
                          <m:ctrlPr>
                            <a:rPr lang="en-GB" sz="2800" b="0" i="1" smtClean="0">
                              <a:latin typeface="Cambria Math" panose="02040503050406030204" pitchFamily="18" charset="0"/>
                            </a:rPr>
                          </m:ctrlPr>
                        </m:sSubPr>
                        <m:e>
                          <m:r>
                            <m:rPr>
                              <m:sty m:val="p"/>
                            </m:rPr>
                            <a:rPr lang="en-GB" sz="2800" b="0" i="0" smtClean="0">
                              <a:latin typeface="Cambria Math"/>
                            </a:rPr>
                            <m:t>p</m:t>
                          </m:r>
                        </m:e>
                        <m:sub>
                          <m:r>
                            <a:rPr lang="en-GB" sz="2800" b="0" i="0" smtClean="0">
                              <a:latin typeface="Cambria Math"/>
                            </a:rPr>
                            <m:t>0</m:t>
                          </m:r>
                        </m:sub>
                      </m:sSub>
                      <m:r>
                        <a:rPr lang="en-GB" sz="2800" b="0" i="0" smtClean="0">
                          <a:latin typeface="Cambria Math"/>
                        </a:rPr>
                        <m:t>   ~ </m:t>
                      </m:r>
                      <m:r>
                        <m:rPr>
                          <m:sty m:val="p"/>
                        </m:rPr>
                        <a:rPr lang="en-GB" sz="2800" b="0" i="0" smtClean="0">
                          <a:latin typeface="Cambria Math"/>
                        </a:rPr>
                        <m:t>Beta</m:t>
                      </m:r>
                      <m:d>
                        <m:dPr>
                          <m:ctrlPr>
                            <a:rPr lang="en-GB" sz="2800" b="0" i="1" smtClean="0">
                              <a:latin typeface="Cambria Math" panose="02040503050406030204" pitchFamily="18" charset="0"/>
                            </a:rPr>
                          </m:ctrlPr>
                        </m:dPr>
                        <m:e>
                          <m:sSub>
                            <m:sSubPr>
                              <m:ctrlPr>
                                <a:rPr lang="en-GB" sz="2800" b="0" i="1" smtClean="0">
                                  <a:latin typeface="Cambria Math" panose="02040503050406030204" pitchFamily="18" charset="0"/>
                                </a:rPr>
                              </m:ctrlPr>
                            </m:sSubPr>
                            <m:e>
                              <m:r>
                                <a:rPr lang="en-GB" sz="2800" b="0" i="1" smtClean="0">
                                  <a:latin typeface="Cambria Math"/>
                                </a:rPr>
                                <m:t>𝑝</m:t>
                              </m:r>
                            </m:e>
                            <m:sub>
                              <m:r>
                                <a:rPr lang="en-GB" sz="2800" b="0" i="1" smtClean="0">
                                  <a:latin typeface="Cambria Math"/>
                                </a:rPr>
                                <m:t>0</m:t>
                              </m:r>
                            </m:sub>
                          </m:sSub>
                        </m:e>
                        <m:e>
                          <m:r>
                            <a:rPr lang="en-GB" sz="2800" b="0" i="1" smtClean="0">
                              <a:latin typeface="Cambria Math"/>
                            </a:rPr>
                            <m:t>  …  </m:t>
                          </m:r>
                        </m:e>
                      </m:d>
                    </m:oMath>
                  </m:oMathPara>
                </a14:m>
                <a:endParaRPr lang="en-GB" sz="2800" b="0" i="1" dirty="0">
                  <a:latin typeface="Cambria Math"/>
                </a:endParaRPr>
              </a:p>
              <a:p>
                <a:pPr/>
                <a14:m>
                  <m:oMathPara xmlns:m="http://schemas.openxmlformats.org/officeDocument/2006/math">
                    <m:oMathParaPr>
                      <m:jc m:val="left"/>
                    </m:oMathParaPr>
                    <m:oMath xmlns:m="http://schemas.openxmlformats.org/officeDocument/2006/math">
                      <m:r>
                        <m:rPr>
                          <m:sty m:val="p"/>
                        </m:rPr>
                        <a:rPr lang="en-GB" sz="2800" b="0" i="0" smtClean="0">
                          <a:latin typeface="Cambria Math"/>
                        </a:rPr>
                        <m:t>k</m:t>
                      </m:r>
                      <m:r>
                        <a:rPr lang="en-GB" sz="2800" b="0" i="0" smtClean="0">
                          <a:latin typeface="Cambria Math"/>
                        </a:rPr>
                        <m:t>,</m:t>
                      </m:r>
                      <m:r>
                        <m:rPr>
                          <m:sty m:val="p"/>
                        </m:rPr>
                        <a:rPr lang="en-GB" sz="2800" b="0" i="0" smtClean="0">
                          <a:latin typeface="Cambria Math"/>
                        </a:rPr>
                        <m:t>h</m:t>
                      </m:r>
                      <m:r>
                        <a:rPr lang="en-GB" sz="2800" b="0" i="0" smtClean="0">
                          <a:latin typeface="Cambria Math"/>
                        </a:rPr>
                        <m:t> ~ </m:t>
                      </m:r>
                      <m:r>
                        <m:rPr>
                          <m:sty m:val="p"/>
                        </m:rPr>
                        <a:rPr lang="en-GB" sz="2800" b="0" i="0" smtClean="0">
                          <a:latin typeface="Cambria Math"/>
                        </a:rPr>
                        <m:t>Normal</m:t>
                      </m:r>
                      <m:r>
                        <a:rPr lang="en-GB" sz="2800" b="0" i="1" smtClean="0">
                          <a:latin typeface="Cambria Math"/>
                        </a:rPr>
                        <m:t> </m:t>
                      </m:r>
                      <m:r>
                        <m:rPr>
                          <m:sty m:val="p"/>
                        </m:rPr>
                        <a:rPr lang="en-GB" sz="2800" b="0" i="0" smtClean="0">
                          <a:latin typeface="Cambria Math"/>
                        </a:rPr>
                        <m:t>inverse</m:t>
                      </m:r>
                      <m:r>
                        <a:rPr lang="en-GB" sz="2800" b="0" i="0" smtClean="0">
                          <a:latin typeface="Cambria Math"/>
                        </a:rPr>
                        <m:t> </m:t>
                      </m:r>
                      <m:r>
                        <m:rPr>
                          <m:sty m:val="p"/>
                        </m:rPr>
                        <a:rPr lang="en-GB" sz="2800" b="0" i="0" smtClean="0">
                          <a:latin typeface="Cambria Math"/>
                        </a:rPr>
                        <m:t>gamma</m:t>
                      </m:r>
                      <m:d>
                        <m:dPr>
                          <m:endChr m:val="|"/>
                          <m:ctrlPr>
                            <a:rPr lang="en-GB" sz="2800" b="0" i="1" smtClean="0">
                              <a:latin typeface="Cambria Math" panose="02040503050406030204" pitchFamily="18" charset="0"/>
                            </a:rPr>
                          </m:ctrlPr>
                        </m:dPr>
                        <m:e>
                          <m:r>
                            <a:rPr lang="en-GB" sz="2800" b="0" i="1" smtClean="0">
                              <a:latin typeface="Cambria Math"/>
                            </a:rPr>
                            <m:t>𝑘</m:t>
                          </m:r>
                          <m:r>
                            <a:rPr lang="en-GB" sz="2800" b="0" i="1" smtClean="0">
                              <a:latin typeface="Cambria Math"/>
                            </a:rPr>
                            <m:t>, </m:t>
                          </m:r>
                          <m:r>
                            <a:rPr lang="en-GB" sz="2800" b="0" i="1" smtClean="0">
                              <a:latin typeface="Cambria Math"/>
                            </a:rPr>
                            <m:t>h</m:t>
                          </m:r>
                        </m:e>
                      </m:d>
                      <m:sSub>
                        <m:sSubPr>
                          <m:ctrlPr>
                            <a:rPr lang="en-GB" sz="2800" b="0" i="1" smtClean="0">
                              <a:latin typeface="Cambria Math" panose="02040503050406030204" pitchFamily="18" charset="0"/>
                            </a:rPr>
                          </m:ctrlPr>
                        </m:sSubPr>
                        <m:e>
                          <m:r>
                            <a:rPr lang="en-GB" sz="2800" b="0" i="1" smtClean="0">
                              <a:latin typeface="Cambria Math"/>
                            </a:rPr>
                            <m:t>𝜇</m:t>
                          </m:r>
                        </m:e>
                        <m:sub>
                          <m:r>
                            <a:rPr lang="en-GB" sz="2800" b="0" i="1" smtClean="0">
                              <a:latin typeface="Cambria Math"/>
                            </a:rPr>
                            <m:t>0</m:t>
                          </m:r>
                        </m:sub>
                      </m:sSub>
                      <m:r>
                        <a:rPr lang="en-GB" sz="2800" b="0" i="1" smtClean="0">
                          <a:latin typeface="Cambria Math"/>
                        </a:rPr>
                        <m:t>, …  )</m:t>
                      </m:r>
                    </m:oMath>
                  </m:oMathPara>
                </a14:m>
                <a:endParaRPr lang="en-GB" sz="2800" dirty="0"/>
              </a:p>
            </p:txBody>
          </p:sp>
        </mc:Choice>
        <mc:Fallback xmlns="">
          <p:sp>
            <p:nvSpPr>
              <p:cNvPr id="3" name="TextBox 2"/>
              <p:cNvSpPr txBox="1">
                <a:spLocks noRot="1" noChangeAspect="1" noMove="1" noResize="1" noEditPoints="1" noAdjustHandles="1" noChangeArrowheads="1" noChangeShapeType="1" noTextEdit="1"/>
              </p:cNvSpPr>
              <p:nvPr/>
            </p:nvSpPr>
            <p:spPr>
              <a:xfrm>
                <a:off x="825754" y="1160999"/>
                <a:ext cx="6711774" cy="1384995"/>
              </a:xfrm>
              <a:prstGeom prst="rect">
                <a:avLst/>
              </a:prstGeom>
              <a:blipFill rotWithShape="1">
                <a:blip r:embed="rId3"/>
                <a:stretch>
                  <a:fillRect/>
                </a:stretch>
              </a:blipFill>
            </p:spPr>
            <p:txBody>
              <a:bodyPr/>
              <a:lstStyle/>
              <a:p>
                <a:r>
                  <a:rPr lang="en-GB">
                    <a:noFill/>
                  </a:rPr>
                  <a:t> </a:t>
                </a:r>
              </a:p>
            </p:txBody>
          </p:sp>
        </mc:Fallback>
      </mc:AlternateContent>
      <p:grpSp>
        <p:nvGrpSpPr>
          <p:cNvPr id="21" name="Group 20"/>
          <p:cNvGrpSpPr/>
          <p:nvPr/>
        </p:nvGrpSpPr>
        <p:grpSpPr>
          <a:xfrm>
            <a:off x="1299596" y="1899486"/>
            <a:ext cx="5825005" cy="1439656"/>
            <a:chOff x="1299596" y="1710037"/>
            <a:chExt cx="5825005" cy="1439656"/>
          </a:xfrm>
        </p:grpSpPr>
        <p:grpSp>
          <p:nvGrpSpPr>
            <p:cNvPr id="13" name="Group 12"/>
            <p:cNvGrpSpPr/>
            <p:nvPr/>
          </p:nvGrpSpPr>
          <p:grpSpPr>
            <a:xfrm>
              <a:off x="1299596" y="1710037"/>
              <a:ext cx="4854033" cy="1439656"/>
              <a:chOff x="11101" y="1944692"/>
              <a:chExt cx="4854033" cy="1439656"/>
            </a:xfrm>
          </p:grpSpPr>
          <p:sp>
            <p:nvSpPr>
              <p:cNvPr id="14" name="Right Brace 13"/>
              <p:cNvSpPr/>
              <p:nvPr/>
            </p:nvSpPr>
            <p:spPr>
              <a:xfrm rot="16200000" flipH="1">
                <a:off x="2044755" y="1777022"/>
                <a:ext cx="198061" cy="533401"/>
              </a:xfrm>
              <a:prstGeom prst="righ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cxnSp>
            <p:nvCxnSpPr>
              <p:cNvPr id="17" name="Straight Connector 16"/>
              <p:cNvCxnSpPr>
                <a:stCxn id="14" idx="1"/>
              </p:cNvCxnSpPr>
              <p:nvPr/>
            </p:nvCxnSpPr>
            <p:spPr>
              <a:xfrm>
                <a:off x="2143785" y="2142753"/>
                <a:ext cx="2721349" cy="1174222"/>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11101" y="2861128"/>
                <a:ext cx="2730171" cy="523220"/>
              </a:xfrm>
              <a:prstGeom prst="rect">
                <a:avLst/>
              </a:prstGeom>
              <a:noFill/>
              <a:ln>
                <a:noFill/>
              </a:ln>
            </p:spPr>
            <p:txBody>
              <a:bodyPr wrap="none" rtlCol="0">
                <a:spAutoFit/>
              </a:bodyPr>
              <a:lstStyle/>
              <a:p>
                <a:r>
                  <a:rPr lang="en-GB" sz="2800" dirty="0">
                    <a:solidFill>
                      <a:schemeClr val="accent1"/>
                    </a:solidFill>
                  </a:rPr>
                  <a:t>Hyperparameters</a:t>
                </a:r>
              </a:p>
            </p:txBody>
          </p:sp>
        </p:grpSp>
        <p:grpSp>
          <p:nvGrpSpPr>
            <p:cNvPr id="22" name="Group 21"/>
            <p:cNvGrpSpPr/>
            <p:nvPr/>
          </p:nvGrpSpPr>
          <p:grpSpPr>
            <a:xfrm>
              <a:off x="1329663" y="2297725"/>
              <a:ext cx="5794938" cy="784595"/>
              <a:chOff x="-2290825" y="2532380"/>
              <a:chExt cx="5794938" cy="784595"/>
            </a:xfrm>
          </p:grpSpPr>
          <p:sp>
            <p:nvSpPr>
              <p:cNvPr id="23" name="Right Brace 22"/>
              <p:cNvSpPr/>
              <p:nvPr/>
            </p:nvSpPr>
            <p:spPr>
              <a:xfrm rot="16200000" flipH="1">
                <a:off x="2931330" y="2157659"/>
                <a:ext cx="198061" cy="947504"/>
              </a:xfrm>
              <a:prstGeom prst="righ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grpSp>
            <p:nvGrpSpPr>
              <p:cNvPr id="24" name="Group 23"/>
              <p:cNvGrpSpPr/>
              <p:nvPr/>
            </p:nvGrpSpPr>
            <p:grpSpPr>
              <a:xfrm flipH="1">
                <a:off x="-2290825" y="2730442"/>
                <a:ext cx="5321186" cy="586533"/>
                <a:chOff x="5211973" y="2736559"/>
                <a:chExt cx="5699687" cy="586533"/>
              </a:xfrm>
            </p:grpSpPr>
            <p:cxnSp>
              <p:nvCxnSpPr>
                <p:cNvPr id="26" name="Straight Connector 25"/>
                <p:cNvCxnSpPr>
                  <a:stCxn id="23" idx="1"/>
                </p:cNvCxnSpPr>
                <p:nvPr/>
              </p:nvCxnSpPr>
              <p:spPr>
                <a:xfrm>
                  <a:off x="5211973" y="2736559"/>
                  <a:ext cx="507451" cy="586533"/>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5732094" y="3323092"/>
                  <a:ext cx="5179566" cy="0"/>
                </a:xfrm>
                <a:prstGeom prst="line">
                  <a:avLst/>
                </a:prstGeom>
                <a:ln w="28575"/>
              </p:spPr>
              <p:style>
                <a:lnRef idx="1">
                  <a:schemeClr val="accent1"/>
                </a:lnRef>
                <a:fillRef idx="0">
                  <a:schemeClr val="accent1"/>
                </a:fillRef>
                <a:effectRef idx="0">
                  <a:schemeClr val="accent1"/>
                </a:effectRef>
                <a:fontRef idx="minor">
                  <a:schemeClr val="tx1"/>
                </a:fontRef>
              </p:style>
            </p:cxnSp>
          </p:grpSp>
        </p:grpSp>
      </p:grpSp>
      <p:grpSp>
        <p:nvGrpSpPr>
          <p:cNvPr id="31" name="Group 30"/>
          <p:cNvGrpSpPr/>
          <p:nvPr/>
        </p:nvGrpSpPr>
        <p:grpSpPr>
          <a:xfrm>
            <a:off x="3733800" y="2487174"/>
            <a:ext cx="3767491" cy="1303776"/>
            <a:chOff x="399585" y="2631410"/>
            <a:chExt cx="3767491" cy="1303776"/>
          </a:xfrm>
        </p:grpSpPr>
        <p:sp>
          <p:nvSpPr>
            <p:cNvPr id="37" name="Right Brace 36"/>
            <p:cNvSpPr/>
            <p:nvPr/>
          </p:nvSpPr>
          <p:spPr>
            <a:xfrm rot="16200000" flipH="1">
              <a:off x="2872079" y="2556730"/>
              <a:ext cx="229720" cy="379080"/>
            </a:xfrm>
            <a:prstGeom prst="rightBrace">
              <a:avLst/>
            </a:prstGeom>
            <a:ln w="28575">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grpSp>
          <p:nvGrpSpPr>
            <p:cNvPr id="38" name="Group 37"/>
            <p:cNvGrpSpPr/>
            <p:nvPr/>
          </p:nvGrpSpPr>
          <p:grpSpPr>
            <a:xfrm flipH="1">
              <a:off x="399585" y="2861130"/>
              <a:ext cx="3767491" cy="540656"/>
              <a:chOff x="3994405" y="2867247"/>
              <a:chExt cx="4035478" cy="540656"/>
            </a:xfrm>
          </p:grpSpPr>
          <p:cxnSp>
            <p:nvCxnSpPr>
              <p:cNvPr id="40" name="Straight Connector 39"/>
              <p:cNvCxnSpPr>
                <a:stCxn id="37" idx="1"/>
              </p:cNvCxnSpPr>
              <p:nvPr/>
            </p:nvCxnSpPr>
            <p:spPr>
              <a:xfrm flipH="1">
                <a:off x="3997686" y="2867247"/>
                <a:ext cx="1260801" cy="540656"/>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3994405" y="3407903"/>
                <a:ext cx="4035478"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grpSp>
        <p:sp>
          <p:nvSpPr>
            <p:cNvPr id="39" name="TextBox 38"/>
            <p:cNvSpPr txBox="1"/>
            <p:nvPr/>
          </p:nvSpPr>
          <p:spPr>
            <a:xfrm>
              <a:off x="399585" y="3411966"/>
              <a:ext cx="3764428" cy="523220"/>
            </a:xfrm>
            <a:prstGeom prst="rect">
              <a:avLst/>
            </a:prstGeom>
            <a:noFill/>
            <a:ln>
              <a:noFill/>
            </a:ln>
          </p:spPr>
          <p:txBody>
            <a:bodyPr wrap="none" rtlCol="0">
              <a:spAutoFit/>
            </a:bodyPr>
            <a:lstStyle/>
            <a:p>
              <a:r>
                <a:rPr lang="en-GB" sz="2800" dirty="0">
                  <a:solidFill>
                    <a:srgbClr val="00B050"/>
                  </a:solidFill>
                </a:rPr>
                <a:t>Cluster contrib. estimate</a:t>
              </a:r>
            </a:p>
          </p:txBody>
        </p:sp>
      </p:grpSp>
      <p:grpSp>
        <p:nvGrpSpPr>
          <p:cNvPr id="5" name="Group 4"/>
          <p:cNvGrpSpPr/>
          <p:nvPr/>
        </p:nvGrpSpPr>
        <p:grpSpPr>
          <a:xfrm>
            <a:off x="2021388" y="2716894"/>
            <a:ext cx="1125732" cy="1295205"/>
            <a:chOff x="3264887" y="1371943"/>
            <a:chExt cx="2709648" cy="3117571"/>
          </a:xfrm>
        </p:grpSpPr>
        <p:sp>
          <p:nvSpPr>
            <p:cNvPr id="25" name="Rectangle 24"/>
            <p:cNvSpPr/>
            <p:nvPr/>
          </p:nvSpPr>
          <p:spPr>
            <a:xfrm>
              <a:off x="5486400" y="2817455"/>
              <a:ext cx="488135" cy="16720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Oval 27"/>
            <p:cNvSpPr/>
            <p:nvPr/>
          </p:nvSpPr>
          <p:spPr>
            <a:xfrm>
              <a:off x="5446268" y="3420283"/>
              <a:ext cx="80264" cy="8492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9" name="Group 28"/>
            <p:cNvGrpSpPr/>
            <p:nvPr/>
          </p:nvGrpSpPr>
          <p:grpSpPr>
            <a:xfrm>
              <a:off x="3271996" y="1488717"/>
              <a:ext cx="723434" cy="909065"/>
              <a:chOff x="3429000" y="2266950"/>
              <a:chExt cx="1059180" cy="1330960"/>
            </a:xfrm>
          </p:grpSpPr>
          <p:grpSp>
            <p:nvGrpSpPr>
              <p:cNvPr id="33" name="Group 32"/>
              <p:cNvGrpSpPr/>
              <p:nvPr/>
            </p:nvGrpSpPr>
            <p:grpSpPr>
              <a:xfrm>
                <a:off x="3429000" y="3064510"/>
                <a:ext cx="533400" cy="533400"/>
                <a:chOff x="1981200" y="3187700"/>
                <a:chExt cx="762000" cy="762000"/>
              </a:xfrm>
              <a:solidFill>
                <a:srgbClr val="FFC000"/>
              </a:solidFill>
            </p:grpSpPr>
            <p:sp>
              <p:nvSpPr>
                <p:cNvPr id="45" name="5-Point Star 44"/>
                <p:cNvSpPr/>
                <p:nvPr/>
              </p:nvSpPr>
              <p:spPr>
                <a:xfrm>
                  <a:off x="1981200" y="3187700"/>
                  <a:ext cx="762000" cy="762000"/>
                </a:xfrm>
                <a:prstGeom prst="star5">
                  <a:avLst>
                    <a:gd name="adj" fmla="val 28143"/>
                    <a:gd name="hf" fmla="val 105146"/>
                    <a:gd name="vf" fmla="val 110557"/>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Oval 45"/>
                <p:cNvSpPr/>
                <p:nvPr/>
              </p:nvSpPr>
              <p:spPr>
                <a:xfrm>
                  <a:off x="2133600" y="3390900"/>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5" name="Group 34"/>
              <p:cNvGrpSpPr/>
              <p:nvPr/>
            </p:nvGrpSpPr>
            <p:grpSpPr>
              <a:xfrm>
                <a:off x="3954780" y="2266950"/>
                <a:ext cx="533400" cy="533400"/>
                <a:chOff x="1981200" y="3187700"/>
                <a:chExt cx="762000" cy="762000"/>
              </a:xfrm>
              <a:solidFill>
                <a:srgbClr val="FFC000"/>
              </a:solidFill>
            </p:grpSpPr>
            <p:sp>
              <p:nvSpPr>
                <p:cNvPr id="36" name="5-Point Star 35"/>
                <p:cNvSpPr/>
                <p:nvPr/>
              </p:nvSpPr>
              <p:spPr>
                <a:xfrm>
                  <a:off x="1981200" y="3187700"/>
                  <a:ext cx="762000" cy="762000"/>
                </a:xfrm>
                <a:prstGeom prst="star5">
                  <a:avLst>
                    <a:gd name="adj" fmla="val 28143"/>
                    <a:gd name="hf" fmla="val 105146"/>
                    <a:gd name="vf" fmla="val 110557"/>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Oval 41"/>
                <p:cNvSpPr/>
                <p:nvPr/>
              </p:nvSpPr>
              <p:spPr>
                <a:xfrm>
                  <a:off x="2133600" y="3390900"/>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sp>
          <p:nvSpPr>
            <p:cNvPr id="53" name="Oval 52"/>
            <p:cNvSpPr/>
            <p:nvPr/>
          </p:nvSpPr>
          <p:spPr>
            <a:xfrm rot="1838276">
              <a:off x="3264887" y="1371943"/>
              <a:ext cx="707632" cy="132743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7" name="Straight Arrow Connector 56"/>
            <p:cNvCxnSpPr>
              <a:stCxn id="53" idx="6"/>
            </p:cNvCxnSpPr>
            <p:nvPr/>
          </p:nvCxnSpPr>
          <p:spPr>
            <a:xfrm>
              <a:off x="3923127" y="2215971"/>
              <a:ext cx="1369160" cy="1041580"/>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575974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fade">
                                      <p:cBhvr>
                                        <p:cTn id="11" dur="500"/>
                                        <p:tgtEl>
                                          <p:spTgt spid="31"/>
                                        </p:tgtEl>
                                      </p:cBhvr>
                                    </p:animEffect>
                                  </p:childTnLst>
                                </p:cTn>
                              </p:par>
                              <p:par>
                                <p:cTn id="12" presetID="1" presetClass="exit" presetSubtype="0" fill="hold" nodeType="withEffect">
                                  <p:stCondLst>
                                    <p:cond delay="0"/>
                                  </p:stCondLst>
                                  <p:childTnLst>
                                    <p:set>
                                      <p:cBhvr>
                                        <p:cTn id="13" dur="1" fill="hold">
                                          <p:stCondLst>
                                            <p:cond delay="0"/>
                                          </p:stCondLst>
                                        </p:cTn>
                                        <p:tgtEl>
                                          <p:spTgt spid="21"/>
                                        </p:tgtEl>
                                        <p:attrNameLst>
                                          <p:attrName>style.visibility</p:attrName>
                                        </p:attrNameLst>
                                      </p:cBhvr>
                                      <p:to>
                                        <p:strVal val="hidden"/>
                                      </p:to>
                                    </p:set>
                                  </p:childTnLst>
                                </p:cTn>
                              </p:par>
                              <p:par>
                                <p:cTn id="14" presetID="10" presetClass="entr" presetSubtype="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Summary</a:t>
            </a:r>
          </a:p>
        </p:txBody>
      </p:sp>
      <p:sp>
        <p:nvSpPr>
          <p:cNvPr id="5" name="Content Placeholder 4"/>
          <p:cNvSpPr>
            <a:spLocks noGrp="1"/>
          </p:cNvSpPr>
          <p:nvPr>
            <p:ph idx="1"/>
          </p:nvPr>
        </p:nvSpPr>
        <p:spPr/>
        <p:txBody>
          <a:bodyPr>
            <a:normAutofit lnSpcReduction="10000"/>
          </a:bodyPr>
          <a:lstStyle/>
          <a:p>
            <a:r>
              <a:rPr lang="en-GB" dirty="0"/>
              <a:t>Light preprocess (clustering)</a:t>
            </a:r>
          </a:p>
          <a:p>
            <a:r>
              <a:rPr lang="en-GB" dirty="0"/>
              <a:t>During each Next event estimation:</a:t>
            </a:r>
          </a:p>
          <a:p>
            <a:pPr lvl="1"/>
            <a:r>
              <a:rPr lang="en-GB" dirty="0"/>
              <a:t>Obtain clustering (Cut) cached in a region</a:t>
            </a:r>
          </a:p>
          <a:p>
            <a:pPr lvl="1"/>
            <a:r>
              <a:rPr lang="en-GB" dirty="0"/>
              <a:t>Compute distributions of estimates for each cluster in Cut </a:t>
            </a:r>
            <a:br>
              <a:rPr lang="en-GB" dirty="0"/>
            </a:br>
            <a:r>
              <a:rPr lang="en-GB" dirty="0"/>
              <a:t>	-&gt; mean, variance</a:t>
            </a:r>
          </a:p>
          <a:p>
            <a:pPr lvl="1"/>
            <a:r>
              <a:rPr lang="en-GB" dirty="0"/>
              <a:t>Build distribution over clusters</a:t>
            </a:r>
          </a:p>
          <a:p>
            <a:pPr lvl="1"/>
            <a:r>
              <a:rPr lang="en-GB" dirty="0"/>
              <a:t>Sample direct illumination</a:t>
            </a:r>
          </a:p>
          <a:p>
            <a:pPr lvl="1"/>
            <a:r>
              <a:rPr lang="en-GB" dirty="0"/>
              <a:t>Record new data for sampled cluster</a:t>
            </a:r>
          </a:p>
          <a:p>
            <a:pPr lvl="1"/>
            <a:endParaRPr lang="en-GB" dirty="0"/>
          </a:p>
        </p:txBody>
      </p:sp>
      <p:sp>
        <p:nvSpPr>
          <p:cNvPr id="4" name="Footer Placeholder 3"/>
          <p:cNvSpPr>
            <a:spLocks noGrp="1"/>
          </p:cNvSpPr>
          <p:nvPr>
            <p:ph type="ftr" sz="quarter" idx="11"/>
          </p:nvPr>
        </p:nvSpPr>
        <p:spPr/>
        <p:txBody>
          <a:bodyPr/>
          <a:lstStyle/>
          <a:p>
            <a:r>
              <a:rPr lang="en-US" dirty="0"/>
              <a:t>Vévoda, Kondapaneni, Křivánek - Bayesian online regression for adaptive illumination sampling</a:t>
            </a:r>
          </a:p>
        </p:txBody>
      </p:sp>
      <p:sp>
        <p:nvSpPr>
          <p:cNvPr id="3" name="Slide Number Placeholder 2"/>
          <p:cNvSpPr>
            <a:spLocks noGrp="1"/>
          </p:cNvSpPr>
          <p:nvPr>
            <p:ph type="sldNum" sz="quarter" idx="4"/>
          </p:nvPr>
        </p:nvSpPr>
        <p:spPr/>
        <p:txBody>
          <a:bodyPr/>
          <a:lstStyle/>
          <a:p>
            <a:fld id="{B6F15528-21DE-4FAA-801E-634DDDAF4B2B}" type="slidenum">
              <a:rPr lang="en-US" smtClean="0"/>
              <a:pPr/>
              <a:t>32</a:t>
            </a:fld>
            <a:endParaRPr lang="en-US"/>
          </a:p>
        </p:txBody>
      </p:sp>
    </p:spTree>
    <p:extLst>
      <p:ext uri="{BB962C8B-B14F-4D97-AF65-F5344CB8AC3E}">
        <p14:creationId xmlns:p14="http://schemas.microsoft.com/office/powerpoint/2010/main" val="2553507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fade">
                                      <p:cBhvr>
                                        <p:cTn id="15" dur="500"/>
                                        <p:tgtEl>
                                          <p:spTgt spid="5">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5">
                                            <p:txEl>
                                              <p:pRg st="3" end="3"/>
                                            </p:txEl>
                                          </p:spTgt>
                                        </p:tgtEl>
                                        <p:attrNameLst>
                                          <p:attrName>style.visibility</p:attrName>
                                        </p:attrNameLst>
                                      </p:cBhvr>
                                      <p:to>
                                        <p:strVal val="visible"/>
                                      </p:to>
                                    </p:set>
                                    <p:animEffect transition="in" filter="fade">
                                      <p:cBhvr>
                                        <p:cTn id="20" dur="500"/>
                                        <p:tgtEl>
                                          <p:spTgt spid="5">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5">
                                            <p:txEl>
                                              <p:pRg st="4" end="4"/>
                                            </p:txEl>
                                          </p:spTgt>
                                        </p:tgtEl>
                                        <p:attrNameLst>
                                          <p:attrName>style.visibility</p:attrName>
                                        </p:attrNameLst>
                                      </p:cBhvr>
                                      <p:to>
                                        <p:strVal val="visible"/>
                                      </p:to>
                                    </p:set>
                                    <p:animEffect transition="in" filter="fade">
                                      <p:cBhvr>
                                        <p:cTn id="25" dur="500"/>
                                        <p:tgtEl>
                                          <p:spTgt spid="5">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5">
                                            <p:txEl>
                                              <p:pRg st="5" end="5"/>
                                            </p:txEl>
                                          </p:spTgt>
                                        </p:tgtEl>
                                        <p:attrNameLst>
                                          <p:attrName>style.visibility</p:attrName>
                                        </p:attrNameLst>
                                      </p:cBhvr>
                                      <p:to>
                                        <p:strVal val="visible"/>
                                      </p:to>
                                    </p:set>
                                    <p:animEffect transition="in" filter="fade">
                                      <p:cBhvr>
                                        <p:cTn id="30" dur="500"/>
                                        <p:tgtEl>
                                          <p:spTgt spid="5">
                                            <p:txEl>
                                              <p:pRg st="5" end="5"/>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5">
                                            <p:txEl>
                                              <p:pRg st="6" end="6"/>
                                            </p:txEl>
                                          </p:spTgt>
                                        </p:tgtEl>
                                        <p:attrNameLst>
                                          <p:attrName>style.visibility</p:attrName>
                                        </p:attrNameLst>
                                      </p:cBhvr>
                                      <p:to>
                                        <p:strVal val="visible"/>
                                      </p:to>
                                    </p:set>
                                    <p:animEffect transition="in" filter="fade">
                                      <p:cBhvr>
                                        <p:cTn id="35"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Results</a:t>
            </a:r>
            <a:endParaRPr lang="cs-CZ" dirty="0"/>
          </a:p>
        </p:txBody>
      </p:sp>
      <p:sp>
        <p:nvSpPr>
          <p:cNvPr id="4" name="Slide Number Placeholder 3"/>
          <p:cNvSpPr>
            <a:spLocks noGrp="1"/>
          </p:cNvSpPr>
          <p:nvPr>
            <p:ph type="sldNum" sz="quarter" idx="4"/>
          </p:nvPr>
        </p:nvSpPr>
        <p:spPr/>
        <p:txBody>
          <a:bodyPr/>
          <a:lstStyle/>
          <a:p>
            <a:fld id="{B6F15528-21DE-4FAA-801E-634DDDAF4B2B}" type="slidenum">
              <a:rPr lang="en-US" smtClean="0"/>
              <a:pPr/>
              <a:t>33</a:t>
            </a:fld>
            <a:endParaRPr lang="en-US" dirty="0"/>
          </a:p>
        </p:txBody>
      </p:sp>
      <p:sp>
        <p:nvSpPr>
          <p:cNvPr id="3" name="Footer Placeholder 2"/>
          <p:cNvSpPr>
            <a:spLocks noGrp="1"/>
          </p:cNvSpPr>
          <p:nvPr>
            <p:ph type="ftr" sz="quarter" idx="11"/>
          </p:nvPr>
        </p:nvSpPr>
        <p:spPr/>
        <p:txBody>
          <a:bodyPr/>
          <a:lstStyle/>
          <a:p>
            <a:r>
              <a:rPr lang="en-US"/>
              <a:t>Vévoda, Kondapaneni, Křivánek - Bayesian online regression for adaptive illumination sampling</a:t>
            </a:r>
          </a:p>
        </p:txBody>
      </p:sp>
    </p:spTree>
    <p:extLst>
      <p:ext uri="{BB962C8B-B14F-4D97-AF65-F5344CB8AC3E}">
        <p14:creationId xmlns:p14="http://schemas.microsoft.com/office/powerpoint/2010/main" val="146763702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Tests</a:t>
            </a:r>
            <a:endParaRPr lang="cs-CZ" dirty="0"/>
          </a:p>
        </p:txBody>
      </p:sp>
      <p:sp>
        <p:nvSpPr>
          <p:cNvPr id="3" name="Content Placeholder 2"/>
          <p:cNvSpPr>
            <a:spLocks noGrp="1"/>
          </p:cNvSpPr>
          <p:nvPr>
            <p:ph idx="1"/>
          </p:nvPr>
        </p:nvSpPr>
        <p:spPr/>
        <p:txBody>
          <a:bodyPr>
            <a:normAutofit/>
          </a:bodyPr>
          <a:lstStyle/>
          <a:p>
            <a:r>
              <a:rPr lang="en-US" sz="2400" dirty="0"/>
              <a:t>Performance</a:t>
            </a:r>
          </a:p>
          <a:p>
            <a:endParaRPr lang="en-US" sz="2400" dirty="0"/>
          </a:p>
          <a:p>
            <a:endParaRPr lang="en-US" sz="1400" dirty="0"/>
          </a:p>
          <a:p>
            <a:endParaRPr lang="en-US" sz="2400" dirty="0"/>
          </a:p>
          <a:p>
            <a:endParaRPr lang="en-US" sz="1400" dirty="0"/>
          </a:p>
          <a:p>
            <a:r>
              <a:rPr lang="en-US" sz="2400" dirty="0"/>
              <a:t>Grid resolution</a:t>
            </a:r>
          </a:p>
          <a:p>
            <a:pPr marL="0" indent="0">
              <a:buNone/>
            </a:pPr>
            <a:endParaRPr lang="en-US" sz="1400" dirty="0"/>
          </a:p>
          <a:p>
            <a:r>
              <a:rPr lang="en-US" sz="2400" dirty="0"/>
              <a:t>Temporal coherence</a:t>
            </a:r>
          </a:p>
        </p:txBody>
      </p:sp>
      <p:sp>
        <p:nvSpPr>
          <p:cNvPr id="5" name="Footer Placeholder 4"/>
          <p:cNvSpPr>
            <a:spLocks noGrp="1"/>
          </p:cNvSpPr>
          <p:nvPr>
            <p:ph type="ftr" sz="quarter" idx="11"/>
          </p:nvPr>
        </p:nvSpPr>
        <p:spPr/>
        <p:txBody>
          <a:bodyPr/>
          <a:lstStyle/>
          <a:p>
            <a:r>
              <a:rPr lang="en-US"/>
              <a:t>Vévoda, Kondapaneni, Křivánek - Bayesian online regression for adaptive illumination sampling</a:t>
            </a:r>
          </a:p>
        </p:txBody>
      </p:sp>
      <p:graphicFrame>
        <p:nvGraphicFramePr>
          <p:cNvPr id="4" name="Tabulka 3"/>
          <p:cNvGraphicFramePr>
            <a:graphicFrameLocks noGrp="1"/>
          </p:cNvGraphicFramePr>
          <p:nvPr/>
        </p:nvGraphicFramePr>
        <p:xfrm>
          <a:off x="1295400" y="1657350"/>
          <a:ext cx="6096000" cy="1112520"/>
        </p:xfrm>
        <a:graphic>
          <a:graphicData uri="http://schemas.openxmlformats.org/drawingml/2006/table">
            <a:tbl>
              <a:tblPr firstRow="1" bandRow="1">
                <a:tableStyleId>{5940675A-B579-460E-94D1-54222C63F5DA}</a:tableStyleId>
              </a:tblPr>
              <a:tblGrid>
                <a:gridCol w="2032000">
                  <a:extLst>
                    <a:ext uri="{9D8B030D-6E8A-4147-A177-3AD203B41FA5}">
                      <a16:colId xmlns:a16="http://schemas.microsoft.com/office/drawing/2014/main" val="20000"/>
                    </a:ext>
                  </a:extLst>
                </a:gridCol>
                <a:gridCol w="2032000">
                  <a:extLst>
                    <a:ext uri="{9D8B030D-6E8A-4147-A177-3AD203B41FA5}">
                      <a16:colId xmlns:a16="http://schemas.microsoft.com/office/drawing/2014/main" val="20001"/>
                    </a:ext>
                  </a:extLst>
                </a:gridCol>
                <a:gridCol w="2032000">
                  <a:extLst>
                    <a:ext uri="{9D8B030D-6E8A-4147-A177-3AD203B41FA5}">
                      <a16:colId xmlns:a16="http://schemas.microsoft.com/office/drawing/2014/main" val="20002"/>
                    </a:ext>
                  </a:extLst>
                </a:gridCol>
              </a:tblGrid>
              <a:tr h="370840">
                <a:tc>
                  <a:txBody>
                    <a:bodyPr/>
                    <a:lstStyle/>
                    <a:p>
                      <a:endParaRPr lang="cs-CZ" dirty="0"/>
                    </a:p>
                  </a:txBody>
                  <a:tcPr>
                    <a:lnL w="12700" cmpd="sng">
                      <a:noFill/>
                    </a:lnL>
                    <a:lnT w="12700" cmpd="sng">
                      <a:noFill/>
                    </a:lnT>
                  </a:tcPr>
                </a:tc>
                <a:tc>
                  <a:txBody>
                    <a:bodyPr/>
                    <a:lstStyle/>
                    <a:p>
                      <a:r>
                        <a:rPr lang="en-US" dirty="0"/>
                        <a:t>Direct only</a:t>
                      </a:r>
                      <a:endParaRPr lang="cs-CZ" dirty="0"/>
                    </a:p>
                  </a:txBody>
                  <a:tcPr>
                    <a:lnT w="12700" cmpd="sng">
                      <a:noFill/>
                    </a:lnT>
                  </a:tcPr>
                </a:tc>
                <a:tc>
                  <a:txBody>
                    <a:bodyPr/>
                    <a:lstStyle/>
                    <a:p>
                      <a:r>
                        <a:rPr lang="en-US" dirty="0"/>
                        <a:t>Direct + indirect</a:t>
                      </a:r>
                      <a:endParaRPr lang="cs-CZ" dirty="0"/>
                    </a:p>
                  </a:txBody>
                  <a:tcPr>
                    <a:lnR w="12700" cmpd="sng">
                      <a:noFill/>
                    </a:lnR>
                    <a:lnT w="12700" cmpd="sng">
                      <a:noFill/>
                    </a:lnT>
                  </a:tcPr>
                </a:tc>
                <a:extLst>
                  <a:ext uri="{0D108BD9-81ED-4DB2-BD59-A6C34878D82A}">
                    <a16:rowId xmlns:a16="http://schemas.microsoft.com/office/drawing/2014/main" val="10000"/>
                  </a:ext>
                </a:extLst>
              </a:tr>
              <a:tr h="370840">
                <a:tc>
                  <a:txBody>
                    <a:bodyPr/>
                    <a:lstStyle/>
                    <a:p>
                      <a:r>
                        <a:rPr lang="en-US" dirty="0"/>
                        <a:t>Simple occlusion</a:t>
                      </a:r>
                      <a:endParaRPr lang="cs-CZ" dirty="0"/>
                    </a:p>
                  </a:txBody>
                  <a:tcPr>
                    <a:lnL w="12700" cmpd="sng">
                      <a:noFill/>
                    </a:lnL>
                  </a:tcPr>
                </a:tc>
                <a:tc>
                  <a:txBody>
                    <a:bodyPr/>
                    <a:lstStyle/>
                    <a:p>
                      <a:endParaRPr lang="cs-CZ" dirty="0"/>
                    </a:p>
                  </a:txBody>
                  <a:tcPr/>
                </a:tc>
                <a:tc>
                  <a:txBody>
                    <a:bodyPr/>
                    <a:lstStyle/>
                    <a:p>
                      <a:endParaRPr lang="cs-CZ" dirty="0"/>
                    </a:p>
                  </a:txBody>
                  <a:tcPr>
                    <a:lnR w="12700" cmpd="sng">
                      <a:noFill/>
                    </a:lnR>
                  </a:tcPr>
                </a:tc>
                <a:extLst>
                  <a:ext uri="{0D108BD9-81ED-4DB2-BD59-A6C34878D82A}">
                    <a16:rowId xmlns:a16="http://schemas.microsoft.com/office/drawing/2014/main" val="10001"/>
                  </a:ext>
                </a:extLst>
              </a:tr>
              <a:tr h="370840">
                <a:tc>
                  <a:txBody>
                    <a:bodyPr/>
                    <a:lstStyle/>
                    <a:p>
                      <a:r>
                        <a:rPr lang="en-US" dirty="0"/>
                        <a:t>Complex occlusion</a:t>
                      </a:r>
                      <a:endParaRPr lang="cs-CZ" dirty="0"/>
                    </a:p>
                  </a:txBody>
                  <a:tcPr>
                    <a:lnL w="12700" cmpd="sng">
                      <a:noFill/>
                    </a:lnL>
                    <a:lnB w="12700" cmpd="sng">
                      <a:noFill/>
                    </a:lnB>
                  </a:tcPr>
                </a:tc>
                <a:tc>
                  <a:txBody>
                    <a:bodyPr/>
                    <a:lstStyle/>
                    <a:p>
                      <a:endParaRPr lang="cs-CZ" dirty="0"/>
                    </a:p>
                  </a:txBody>
                  <a:tcPr>
                    <a:lnB w="12700" cmpd="sng">
                      <a:noFill/>
                    </a:lnB>
                  </a:tcPr>
                </a:tc>
                <a:tc>
                  <a:txBody>
                    <a:bodyPr/>
                    <a:lstStyle/>
                    <a:p>
                      <a:endParaRPr lang="cs-CZ" dirty="0"/>
                    </a:p>
                  </a:txBody>
                  <a:tcPr>
                    <a:lnR w="12700" cmpd="sng">
                      <a:noFill/>
                    </a:lnR>
                    <a:lnB w="12700" cmpd="sng">
                      <a:noFill/>
                    </a:lnB>
                  </a:tcPr>
                </a:tc>
                <a:extLst>
                  <a:ext uri="{0D108BD9-81ED-4DB2-BD59-A6C34878D82A}">
                    <a16:rowId xmlns:a16="http://schemas.microsoft.com/office/drawing/2014/main" val="10002"/>
                  </a:ext>
                </a:extLst>
              </a:tr>
            </a:tbl>
          </a:graphicData>
        </a:graphic>
      </p:graphicFrame>
      <p:sp>
        <p:nvSpPr>
          <p:cNvPr id="6" name="Slide Number Placeholder 3"/>
          <p:cNvSpPr>
            <a:spLocks noGrp="1"/>
          </p:cNvSpPr>
          <p:nvPr>
            <p:ph type="sldNum" sz="quarter" idx="4"/>
          </p:nvPr>
        </p:nvSpPr>
        <p:spPr>
          <a:xfrm>
            <a:off x="8153400" y="133350"/>
            <a:ext cx="762000" cy="273844"/>
          </a:xfrm>
        </p:spPr>
        <p:txBody>
          <a:bodyPr/>
          <a:lstStyle/>
          <a:p>
            <a:fld id="{0FA26BAB-D5C0-4A5F-A80E-F3DC9DF36BC4}" type="slidenum">
              <a:rPr lang="en-US" smtClean="0"/>
              <a:t>34</a:t>
            </a:fld>
            <a:endParaRPr lang="en-US" dirty="0"/>
          </a:p>
        </p:txBody>
      </p:sp>
      <p:sp>
        <p:nvSpPr>
          <p:cNvPr id="7" name="Obdélník 6"/>
          <p:cNvSpPr/>
          <p:nvPr/>
        </p:nvSpPr>
        <p:spPr>
          <a:xfrm>
            <a:off x="3317760" y="2028870"/>
            <a:ext cx="2016000" cy="360000"/>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ln>
                <a:solidFill>
                  <a:schemeClr val="tx1"/>
                </a:solidFill>
              </a:ln>
            </a:endParaRPr>
          </a:p>
        </p:txBody>
      </p:sp>
    </p:spTree>
    <p:extLst>
      <p:ext uri="{BB962C8B-B14F-4D97-AF65-F5344CB8AC3E}">
        <p14:creationId xmlns:p14="http://schemas.microsoft.com/office/powerpoint/2010/main" val="2577440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6" presetClass="emph" presetSubtype="0" fill="hold" nodeType="withEffect">
                                  <p:stCondLst>
                                    <p:cond delay="0"/>
                                  </p:stCondLst>
                                  <p:iterate type="lt">
                                    <p:tmPct val="0"/>
                                  </p:iterate>
                                  <p:childTnLst>
                                    <p:set>
                                      <p:cBhvr override="childStyle">
                                        <p:cTn id="8" dur="500" fill="hold"/>
                                        <p:tgtEl>
                                          <p:spTgt spid="3">
                                            <p:txEl>
                                              <p:pRg st="0" end="0"/>
                                            </p:txEl>
                                          </p:spTgt>
                                        </p:tgtEl>
                                        <p:attrNameLst>
                                          <p:attrName>style.color</p:attrName>
                                        </p:attrNameLst>
                                      </p:cBhvr>
                                      <p:to>
                                        <p:clrVal>
                                          <a:schemeClr val="accent2"/>
                                        </p:clrVal>
                                      </p:to>
                                    </p:set>
                                    <p:set>
                                      <p:cBhvr>
                                        <p:cTn id="9" dur="500" fill="hold"/>
                                        <p:tgtEl>
                                          <p:spTgt spid="3">
                                            <p:txEl>
                                              <p:pRg st="0" end="0"/>
                                            </p:txEl>
                                          </p:spTgt>
                                        </p:tgtEl>
                                        <p:attrNameLst>
                                          <p:attrName>fillcolor</p:attrName>
                                        </p:attrNameLst>
                                      </p:cBhvr>
                                      <p:to>
                                        <p:clrVal>
                                          <a:schemeClr val="accent2"/>
                                        </p:clrVal>
                                      </p:to>
                                    </p:set>
                                    <p:set>
                                      <p:cBhvr>
                                        <p:cTn id="10" dur="500" fill="hold"/>
                                        <p:tgtEl>
                                          <p:spTgt spid="3">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4"/>
          </p:nvPr>
        </p:nvSpPr>
        <p:spPr>
          <a:prstGeom prst="rect">
            <a:avLst/>
          </a:prstGeom>
        </p:spPr>
        <p:txBody>
          <a:bodyPr/>
          <a:lstStyle/>
          <a:p>
            <a:fld id="{B6F15528-21DE-4FAA-801E-634DDDAF4B2B}" type="slidenum">
              <a:rPr lang="en-US" smtClean="0"/>
              <a:pPr/>
              <a:t>35</a:t>
            </a:fld>
            <a:endParaRPr lang="en-US" dirty="0"/>
          </a:p>
        </p:txBody>
      </p:sp>
      <p:pic>
        <p:nvPicPr>
          <p:cNvPr id="3074" name="Picture 2" descr="D:\Work\Papers\directlight\presentation\livingroom\ref_di_ton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2800" y="0"/>
            <a:ext cx="7716600" cy="51444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10">
            <a:extLst>
              <a:ext uri="{FF2B5EF4-FFF2-40B4-BE49-F238E27FC236}">
                <a16:creationId xmlns:a16="http://schemas.microsoft.com/office/drawing/2014/main" id="{3C710694-4C9E-4E11-802E-85B94BA9ED8B}"/>
              </a:ext>
            </a:extLst>
          </p:cNvPr>
          <p:cNvSpPr txBox="1"/>
          <p:nvPr/>
        </p:nvSpPr>
        <p:spPr>
          <a:xfrm>
            <a:off x="2895600" y="4793218"/>
            <a:ext cx="3352800" cy="369332"/>
          </a:xfrm>
          <a:prstGeom prst="rect">
            <a:avLst/>
          </a:prstGeom>
          <a:solidFill>
            <a:schemeClr val="tx1">
              <a:lumMod val="50000"/>
              <a:lumOff val="50000"/>
            </a:schemeClr>
          </a:solidFill>
        </p:spPr>
        <p:txBody>
          <a:bodyPr wrap="square" rtlCol="0">
            <a:spAutoFit/>
          </a:bodyPr>
          <a:lstStyle/>
          <a:p>
            <a:pPr algn="ctr"/>
            <a:r>
              <a:rPr lang="en-US" dirty="0">
                <a:solidFill>
                  <a:schemeClr val="bg1"/>
                </a:solidFill>
              </a:rPr>
              <a:t>Direct illumination only</a:t>
            </a:r>
            <a:endParaRPr lang="cs-CZ" dirty="0">
              <a:solidFill>
                <a:schemeClr val="bg1"/>
              </a:solidFill>
            </a:endParaRPr>
          </a:p>
        </p:txBody>
      </p:sp>
    </p:spTree>
    <p:extLst>
      <p:ext uri="{BB962C8B-B14F-4D97-AF65-F5344CB8AC3E}">
        <p14:creationId xmlns:p14="http://schemas.microsoft.com/office/powerpoint/2010/main" val="264468710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4"/>
          </p:nvPr>
        </p:nvSpPr>
        <p:spPr>
          <a:prstGeom prst="rect">
            <a:avLst/>
          </a:prstGeom>
        </p:spPr>
        <p:txBody>
          <a:bodyPr/>
          <a:lstStyle/>
          <a:p>
            <a:fld id="{B6F15528-21DE-4FAA-801E-634DDDAF4B2B}" type="slidenum">
              <a:rPr lang="en-US" smtClean="0"/>
              <a:pPr/>
              <a:t>36</a:t>
            </a:fld>
            <a:endParaRPr lang="en-US" dirty="0"/>
          </a:p>
        </p:txBody>
      </p:sp>
      <p:pic>
        <p:nvPicPr>
          <p:cNvPr id="1026" name="Picture 2" descr="D:\Work\Papers\directlight\presentation\livingroom\ref_di_tone_gray.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2800" y="0"/>
            <a:ext cx="7716600" cy="51444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4533900" y="2876550"/>
            <a:ext cx="1181100" cy="119636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1027" name="Picture 3" descr="D:\Work\Papers\directlight\presentation\results\processed\compDI\livingroom\1_scale_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1600" y="453415"/>
            <a:ext cx="1760400" cy="1760400"/>
          </a:xfrm>
          <a:prstGeom prst="rect">
            <a:avLst/>
          </a:prstGeom>
          <a:noFill/>
          <a:ln w="12700">
            <a:solidFill>
              <a:srgbClr val="FF0000"/>
            </a:solidFill>
          </a:ln>
          <a:extLst>
            <a:ext uri="{909E8E84-426E-40DD-AFC4-6F175D3DCCD1}">
              <a14:hiddenFill xmlns:a14="http://schemas.microsoft.com/office/drawing/2010/main">
                <a:solidFill>
                  <a:srgbClr val="FFFFFF"/>
                </a:solidFill>
              </a14:hiddenFill>
            </a:ext>
          </a:extLst>
        </p:spPr>
      </p:pic>
      <p:pic>
        <p:nvPicPr>
          <p:cNvPr id="1029" name="Picture 5" descr="D:\Work\Papers\directlight\presentation\results\processed\compDI\livingroom\3_mine_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57600" y="442765"/>
            <a:ext cx="1760400" cy="1760400"/>
          </a:xfrm>
          <a:prstGeom prst="rect">
            <a:avLst/>
          </a:prstGeom>
          <a:noFill/>
          <a:ln w="12700">
            <a:solidFill>
              <a:srgbClr val="FF0000"/>
            </a:solidFill>
          </a:ln>
          <a:extLst>
            <a:ext uri="{909E8E84-426E-40DD-AFC4-6F175D3DCCD1}">
              <a14:hiddenFill xmlns:a14="http://schemas.microsoft.com/office/drawing/2010/main">
                <a:solidFill>
                  <a:srgbClr val="FFFFFF"/>
                </a:solidFill>
              </a14:hiddenFill>
            </a:ext>
          </a:extLst>
        </p:spPr>
      </p:pic>
      <p:cxnSp>
        <p:nvCxnSpPr>
          <p:cNvPr id="10" name="Straight Connector 9"/>
          <p:cNvCxnSpPr/>
          <p:nvPr/>
        </p:nvCxnSpPr>
        <p:spPr>
          <a:xfrm flipH="1" flipV="1">
            <a:off x="1371600" y="2213815"/>
            <a:ext cx="3162300" cy="673385"/>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5715000" y="2213815"/>
            <a:ext cx="1981200" cy="644585"/>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1371600" y="-18900"/>
            <a:ext cx="1760400" cy="461665"/>
          </a:xfrm>
          <a:prstGeom prst="rect">
            <a:avLst/>
          </a:prstGeom>
          <a:noFill/>
          <a:ln w="12700">
            <a:noFill/>
          </a:ln>
        </p:spPr>
        <p:txBody>
          <a:bodyPr wrap="square" rtlCol="0">
            <a:spAutoFit/>
          </a:bodyPr>
          <a:lstStyle/>
          <a:p>
            <a:r>
              <a:rPr lang="en-US" sz="2400" dirty="0">
                <a:solidFill>
                  <a:schemeClr val="bg1"/>
                </a:solidFill>
              </a:rPr>
              <a:t>Wang</a:t>
            </a:r>
            <a:endParaRPr lang="en-GB" sz="2400" dirty="0">
              <a:solidFill>
                <a:schemeClr val="bg1"/>
              </a:solidFill>
            </a:endParaRPr>
          </a:p>
        </p:txBody>
      </p:sp>
      <p:sp>
        <p:nvSpPr>
          <p:cNvPr id="27" name="TextBox 26"/>
          <p:cNvSpPr txBox="1"/>
          <p:nvPr/>
        </p:nvSpPr>
        <p:spPr>
          <a:xfrm>
            <a:off x="3657600" y="-19050"/>
            <a:ext cx="1760400" cy="461665"/>
          </a:xfrm>
          <a:prstGeom prst="rect">
            <a:avLst/>
          </a:prstGeom>
          <a:noFill/>
          <a:ln w="12700">
            <a:noFill/>
          </a:ln>
        </p:spPr>
        <p:txBody>
          <a:bodyPr wrap="square" rtlCol="0">
            <a:spAutoFit/>
          </a:bodyPr>
          <a:lstStyle/>
          <a:p>
            <a:r>
              <a:rPr lang="en-US" sz="2400" dirty="0">
                <a:solidFill>
                  <a:schemeClr val="bg1"/>
                </a:solidFill>
              </a:rPr>
              <a:t>Ours</a:t>
            </a:r>
            <a:endParaRPr lang="en-GB" sz="1400" dirty="0">
              <a:solidFill>
                <a:sysClr val="windowText" lastClr="000000"/>
              </a:solidFill>
            </a:endParaRPr>
          </a:p>
        </p:txBody>
      </p:sp>
      <p:pic>
        <p:nvPicPr>
          <p:cNvPr id="20" name="Picture 4" descr="D:\Work\Papers\directlight\presentation\results\processed\compDI\livingroom\2_don_2.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35800" y="442615"/>
            <a:ext cx="1760400" cy="1760400"/>
          </a:xfrm>
          <a:prstGeom prst="rect">
            <a:avLst/>
          </a:prstGeom>
          <a:noFill/>
          <a:ln w="12700">
            <a:solidFill>
              <a:srgbClr val="FF0000"/>
            </a:solidFill>
          </a:ln>
          <a:extLst>
            <a:ext uri="{909E8E84-426E-40DD-AFC4-6F175D3DCCD1}">
              <a14:hiddenFill xmlns:a14="http://schemas.microsoft.com/office/drawing/2010/main">
                <a:solidFill>
                  <a:srgbClr val="FFFFFF"/>
                </a:solidFill>
              </a14:hiddenFill>
            </a:ext>
          </a:extLst>
        </p:spPr>
      </p:pic>
      <p:sp>
        <p:nvSpPr>
          <p:cNvPr id="21" name="TextBox 20"/>
          <p:cNvSpPr txBox="1"/>
          <p:nvPr/>
        </p:nvSpPr>
        <p:spPr>
          <a:xfrm>
            <a:off x="5931900" y="-18900"/>
            <a:ext cx="1760400" cy="461665"/>
          </a:xfrm>
          <a:prstGeom prst="rect">
            <a:avLst/>
          </a:prstGeom>
          <a:noFill/>
          <a:ln w="12700">
            <a:noFill/>
          </a:ln>
          <a:effectLst>
            <a:softEdge rad="12700"/>
          </a:effectLst>
        </p:spPr>
        <p:txBody>
          <a:bodyPr wrap="square" rtlCol="0">
            <a:spAutoFit/>
          </a:bodyPr>
          <a:lstStyle/>
          <a:p>
            <a:r>
              <a:rPr lang="en-US" sz="2400" dirty="0" err="1">
                <a:solidFill>
                  <a:schemeClr val="bg1"/>
                </a:solidFill>
                <a:effectLst/>
              </a:rPr>
              <a:t>Donikian</a:t>
            </a:r>
            <a:endParaRPr lang="en-GB" sz="2400" dirty="0">
              <a:solidFill>
                <a:schemeClr val="bg1"/>
              </a:solidFill>
              <a:effectLst/>
            </a:endParaRPr>
          </a:p>
        </p:txBody>
      </p:sp>
      <p:sp>
        <p:nvSpPr>
          <p:cNvPr id="19" name="Šipka doleva 18"/>
          <p:cNvSpPr/>
          <p:nvPr/>
        </p:nvSpPr>
        <p:spPr>
          <a:xfrm flipH="1">
            <a:off x="2751938" y="971550"/>
            <a:ext cx="1304292" cy="678946"/>
          </a:xfrm>
          <a:prstGeom prst="leftArrow">
            <a:avLst/>
          </a:prstGeom>
          <a:solidFill>
            <a:schemeClr val="bg1">
              <a:lumMod val="95000"/>
            </a:schemeClr>
          </a:solidFill>
          <a:ln>
            <a:noFill/>
          </a:ln>
          <a:effectLst>
            <a:glow rad="38100">
              <a:schemeClr val="tx1">
                <a:alpha val="7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2" name="TextBox 14"/>
          <p:cNvSpPr txBox="1"/>
          <p:nvPr/>
        </p:nvSpPr>
        <p:spPr>
          <a:xfrm>
            <a:off x="2743200" y="1131445"/>
            <a:ext cx="1236830" cy="369332"/>
          </a:xfrm>
          <a:prstGeom prst="rect">
            <a:avLst/>
          </a:prstGeom>
          <a:noFill/>
        </p:spPr>
        <p:txBody>
          <a:bodyPr wrap="square" rtlCol="0">
            <a:spAutoFit/>
          </a:bodyPr>
          <a:lstStyle/>
          <a:p>
            <a:r>
              <a:rPr lang="en-US" dirty="0"/>
              <a:t>510x faster</a:t>
            </a:r>
            <a:endParaRPr lang="cs-CZ" dirty="0"/>
          </a:p>
        </p:txBody>
      </p:sp>
      <p:sp>
        <p:nvSpPr>
          <p:cNvPr id="25" name="Šipka doleva 24"/>
          <p:cNvSpPr/>
          <p:nvPr/>
        </p:nvSpPr>
        <p:spPr>
          <a:xfrm>
            <a:off x="5020308" y="971550"/>
            <a:ext cx="1304292" cy="678946"/>
          </a:xfrm>
          <a:prstGeom prst="leftArrow">
            <a:avLst/>
          </a:prstGeom>
          <a:solidFill>
            <a:schemeClr val="bg1">
              <a:lumMod val="95000"/>
            </a:schemeClr>
          </a:solidFill>
          <a:ln>
            <a:noFill/>
          </a:ln>
          <a:effectLst>
            <a:glow rad="38100">
              <a:schemeClr val="tx1">
                <a:alpha val="7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8" name="TextBox 14"/>
          <p:cNvSpPr txBox="1"/>
          <p:nvPr/>
        </p:nvSpPr>
        <p:spPr>
          <a:xfrm>
            <a:off x="5336501" y="1129861"/>
            <a:ext cx="838749" cy="369332"/>
          </a:xfrm>
          <a:prstGeom prst="rect">
            <a:avLst/>
          </a:prstGeom>
          <a:noFill/>
        </p:spPr>
        <p:txBody>
          <a:bodyPr wrap="square" rtlCol="0">
            <a:spAutoFit/>
          </a:bodyPr>
          <a:lstStyle/>
          <a:p>
            <a:pPr algn="ctr"/>
            <a:r>
              <a:rPr lang="en-US" dirty="0"/>
              <a:t>Robust</a:t>
            </a:r>
          </a:p>
        </p:txBody>
      </p:sp>
      <p:sp>
        <p:nvSpPr>
          <p:cNvPr id="33" name="TextBox 10">
            <a:extLst>
              <a:ext uri="{FF2B5EF4-FFF2-40B4-BE49-F238E27FC236}">
                <a16:creationId xmlns:a16="http://schemas.microsoft.com/office/drawing/2014/main" id="{3C710694-4C9E-4E11-802E-85B94BA9ED8B}"/>
              </a:ext>
            </a:extLst>
          </p:cNvPr>
          <p:cNvSpPr txBox="1"/>
          <p:nvPr/>
        </p:nvSpPr>
        <p:spPr>
          <a:xfrm>
            <a:off x="2895600" y="4793218"/>
            <a:ext cx="3352800" cy="369332"/>
          </a:xfrm>
          <a:prstGeom prst="rect">
            <a:avLst/>
          </a:prstGeom>
          <a:solidFill>
            <a:schemeClr val="tx1">
              <a:lumMod val="50000"/>
              <a:lumOff val="50000"/>
            </a:schemeClr>
          </a:solidFill>
        </p:spPr>
        <p:txBody>
          <a:bodyPr wrap="square" rtlCol="0">
            <a:spAutoFit/>
          </a:bodyPr>
          <a:lstStyle/>
          <a:p>
            <a:pPr algn="ctr"/>
            <a:r>
              <a:rPr lang="en-US" dirty="0">
                <a:solidFill>
                  <a:schemeClr val="bg1"/>
                </a:solidFill>
              </a:rPr>
              <a:t>Direct illumination only</a:t>
            </a:r>
            <a:endParaRPr lang="cs-CZ" dirty="0">
              <a:solidFill>
                <a:schemeClr val="bg1"/>
              </a:solidFill>
            </a:endParaRPr>
          </a:p>
        </p:txBody>
      </p:sp>
      <p:grpSp>
        <p:nvGrpSpPr>
          <p:cNvPr id="6" name="Skupina 5"/>
          <p:cNvGrpSpPr/>
          <p:nvPr/>
        </p:nvGrpSpPr>
        <p:grpSpPr>
          <a:xfrm>
            <a:off x="1371995" y="2531886"/>
            <a:ext cx="2285605" cy="1984486"/>
            <a:chOff x="1371995" y="2531886"/>
            <a:chExt cx="2285605" cy="1984486"/>
          </a:xfrm>
        </p:grpSpPr>
        <p:sp>
          <p:nvSpPr>
            <p:cNvPr id="23" name="Obdélník 22"/>
            <p:cNvSpPr/>
            <p:nvPr/>
          </p:nvSpPr>
          <p:spPr>
            <a:xfrm>
              <a:off x="1371995" y="2531886"/>
              <a:ext cx="2285605" cy="1984486"/>
            </a:xfrm>
            <a:prstGeom prst="rect">
              <a:avLst/>
            </a:prstGeom>
            <a:solidFill>
              <a:schemeClr val="bg1"/>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pic>
          <p:nvPicPr>
            <p:cNvPr id="26" name="Obrázek 2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20225" y="2640964"/>
              <a:ext cx="1981200" cy="1795921"/>
            </a:xfrm>
            <a:prstGeom prst="rect">
              <a:avLst/>
            </a:prstGeom>
          </p:spPr>
        </p:pic>
        <p:sp>
          <p:nvSpPr>
            <p:cNvPr id="29" name="TextovéPole 28"/>
            <p:cNvSpPr txBox="1"/>
            <p:nvPr/>
          </p:nvSpPr>
          <p:spPr>
            <a:xfrm>
              <a:off x="1395202" y="3204132"/>
              <a:ext cx="400110" cy="513923"/>
            </a:xfrm>
            <a:prstGeom prst="rect">
              <a:avLst/>
            </a:prstGeom>
            <a:noFill/>
          </p:spPr>
          <p:txBody>
            <a:bodyPr vert="vert270" wrap="none" rtlCol="0">
              <a:spAutoFit/>
            </a:bodyPr>
            <a:lstStyle/>
            <a:p>
              <a:r>
                <a:rPr lang="en-US" sz="1400" dirty="0"/>
                <a:t>RMSE</a:t>
              </a:r>
              <a:endParaRPr lang="cs-CZ" sz="1400" dirty="0"/>
            </a:p>
          </p:txBody>
        </p:sp>
        <p:sp>
          <p:nvSpPr>
            <p:cNvPr id="30" name="TextovéPole 29"/>
            <p:cNvSpPr txBox="1"/>
            <p:nvPr/>
          </p:nvSpPr>
          <p:spPr>
            <a:xfrm>
              <a:off x="2151744" y="4200978"/>
              <a:ext cx="947695" cy="307777"/>
            </a:xfrm>
            <a:prstGeom prst="rect">
              <a:avLst/>
            </a:prstGeom>
            <a:noFill/>
          </p:spPr>
          <p:txBody>
            <a:bodyPr wrap="none" rtlCol="0">
              <a:spAutoFit/>
            </a:bodyPr>
            <a:lstStyle/>
            <a:p>
              <a:r>
                <a:rPr lang="en-US" sz="1400" dirty="0"/>
                <a:t>time [min]</a:t>
              </a:r>
              <a:endParaRPr lang="cs-CZ" sz="1400" dirty="0"/>
            </a:p>
          </p:txBody>
        </p:sp>
        <p:sp>
          <p:nvSpPr>
            <p:cNvPr id="4" name="Obdélník 3"/>
            <p:cNvSpPr/>
            <p:nvPr/>
          </p:nvSpPr>
          <p:spPr>
            <a:xfrm>
              <a:off x="2946090" y="2718540"/>
              <a:ext cx="533400" cy="1342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 name="TextovéPole 2"/>
            <p:cNvSpPr txBox="1"/>
            <p:nvPr/>
          </p:nvSpPr>
          <p:spPr>
            <a:xfrm>
              <a:off x="2859602" y="2659820"/>
              <a:ext cx="516488" cy="261610"/>
            </a:xfrm>
            <a:prstGeom prst="rect">
              <a:avLst/>
            </a:prstGeom>
            <a:noFill/>
          </p:spPr>
          <p:txBody>
            <a:bodyPr wrap="none" rtlCol="0">
              <a:spAutoFit/>
            </a:bodyPr>
            <a:lstStyle/>
            <a:p>
              <a:r>
                <a:rPr lang="en-US" sz="1100" dirty="0"/>
                <a:t>Wang</a:t>
              </a:r>
              <a:endParaRPr lang="cs-CZ" sz="1100" dirty="0"/>
            </a:p>
          </p:txBody>
        </p:sp>
      </p:grpSp>
    </p:spTree>
    <p:extLst>
      <p:ext uri="{BB962C8B-B14F-4D97-AF65-F5344CB8AC3E}">
        <p14:creationId xmlns:p14="http://schemas.microsoft.com/office/powerpoint/2010/main" val="163251874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500"/>
                                        <p:tgtEl>
                                          <p:spTgt spid="21"/>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029"/>
                                        </p:tgtEl>
                                        <p:attrNameLst>
                                          <p:attrName>style.visibility</p:attrName>
                                        </p:attrNameLst>
                                      </p:cBhvr>
                                      <p:to>
                                        <p:strVal val="visible"/>
                                      </p:to>
                                    </p:set>
                                    <p:animEffect transition="in" filter="fade">
                                      <p:cBhvr>
                                        <p:cTn id="18" dur="500"/>
                                        <p:tgtEl>
                                          <p:spTgt spid="1029"/>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fade">
                                      <p:cBhvr>
                                        <p:cTn id="21" dur="500"/>
                                        <p:tgtEl>
                                          <p:spTgt spid="27"/>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wipe(left)">
                                      <p:cBhvr>
                                        <p:cTn id="26" dur="500"/>
                                        <p:tgtEl>
                                          <p:spTgt spid="22"/>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wipe(left)">
                                      <p:cBhvr>
                                        <p:cTn id="29" dur="500"/>
                                        <p:tgtEl>
                                          <p:spTgt spid="19"/>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6"/>
                                        </p:tgtEl>
                                        <p:attrNameLst>
                                          <p:attrName>style.visibility</p:attrName>
                                        </p:attrNameLst>
                                      </p:cBhvr>
                                      <p:to>
                                        <p:strVal val="visible"/>
                                      </p:to>
                                    </p:set>
                                    <p:anim calcmode="lin" valueType="num">
                                      <p:cBhvr additive="base">
                                        <p:cTn id="34" dur="500" fill="hold"/>
                                        <p:tgtEl>
                                          <p:spTgt spid="6"/>
                                        </p:tgtEl>
                                        <p:attrNameLst>
                                          <p:attrName>ppt_x</p:attrName>
                                        </p:attrNameLst>
                                      </p:cBhvr>
                                      <p:tavLst>
                                        <p:tav tm="0">
                                          <p:val>
                                            <p:strVal val="#ppt_x"/>
                                          </p:val>
                                        </p:tav>
                                        <p:tav tm="100000">
                                          <p:val>
                                            <p:strVal val="#ppt_x"/>
                                          </p:val>
                                        </p:tav>
                                      </p:tavLst>
                                    </p:anim>
                                    <p:anim calcmode="lin" valueType="num">
                                      <p:cBhvr additive="base">
                                        <p:cTn id="3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2" presetClass="entr" presetSubtype="2" fill="hold" grpId="0" nodeType="click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wipe(right)">
                                      <p:cBhvr>
                                        <p:cTn id="40" dur="500"/>
                                        <p:tgtEl>
                                          <p:spTgt spid="28"/>
                                        </p:tgtEl>
                                      </p:cBhvr>
                                    </p:animEffect>
                                  </p:childTnLst>
                                </p:cTn>
                              </p:par>
                              <p:par>
                                <p:cTn id="41" presetID="22" presetClass="entr" presetSubtype="2" fill="hold" grpId="0" nodeType="with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wipe(right)">
                                      <p:cBhvr>
                                        <p:cTn id="4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1" grpId="0"/>
      <p:bldP spid="19" grpId="0" animBg="1"/>
      <p:bldP spid="22" grpId="0"/>
      <p:bldP spid="25" grpId="0" animBg="1"/>
      <p:bldP spid="28"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Tests</a:t>
            </a:r>
            <a:endParaRPr lang="cs-CZ" dirty="0"/>
          </a:p>
        </p:txBody>
      </p:sp>
      <p:sp>
        <p:nvSpPr>
          <p:cNvPr id="3" name="Content Placeholder 2"/>
          <p:cNvSpPr>
            <a:spLocks noGrp="1"/>
          </p:cNvSpPr>
          <p:nvPr>
            <p:ph idx="1"/>
          </p:nvPr>
        </p:nvSpPr>
        <p:spPr/>
        <p:txBody>
          <a:bodyPr>
            <a:normAutofit/>
          </a:bodyPr>
          <a:lstStyle/>
          <a:p>
            <a:r>
              <a:rPr lang="en-US" sz="2400" dirty="0">
                <a:solidFill>
                  <a:schemeClr val="accent2"/>
                </a:solidFill>
              </a:rPr>
              <a:t>Performance</a:t>
            </a:r>
          </a:p>
          <a:p>
            <a:endParaRPr lang="en-US" sz="2400" dirty="0"/>
          </a:p>
          <a:p>
            <a:endParaRPr lang="en-US" sz="1400" dirty="0"/>
          </a:p>
          <a:p>
            <a:endParaRPr lang="en-US" sz="2400" dirty="0"/>
          </a:p>
          <a:p>
            <a:endParaRPr lang="en-US" sz="1400" dirty="0"/>
          </a:p>
          <a:p>
            <a:r>
              <a:rPr lang="en-US" sz="2400" dirty="0"/>
              <a:t>Grid resolution</a:t>
            </a:r>
          </a:p>
          <a:p>
            <a:pPr marL="0" indent="0">
              <a:buNone/>
            </a:pPr>
            <a:endParaRPr lang="en-US" sz="1400" dirty="0"/>
          </a:p>
          <a:p>
            <a:r>
              <a:rPr lang="en-US" sz="2400" dirty="0"/>
              <a:t>Temporal coherence</a:t>
            </a:r>
          </a:p>
        </p:txBody>
      </p:sp>
      <p:sp>
        <p:nvSpPr>
          <p:cNvPr id="5" name="Footer Placeholder 4"/>
          <p:cNvSpPr>
            <a:spLocks noGrp="1"/>
          </p:cNvSpPr>
          <p:nvPr>
            <p:ph type="ftr" sz="quarter" idx="11"/>
          </p:nvPr>
        </p:nvSpPr>
        <p:spPr/>
        <p:txBody>
          <a:bodyPr/>
          <a:lstStyle/>
          <a:p>
            <a:r>
              <a:rPr lang="en-US"/>
              <a:t>Vévoda, Kondapaneni, Křivánek - Bayesian online regression for adaptive illumination sampling</a:t>
            </a:r>
          </a:p>
        </p:txBody>
      </p:sp>
      <p:graphicFrame>
        <p:nvGraphicFramePr>
          <p:cNvPr id="4" name="Tabulka 3"/>
          <p:cNvGraphicFramePr>
            <a:graphicFrameLocks noGrp="1"/>
          </p:cNvGraphicFramePr>
          <p:nvPr/>
        </p:nvGraphicFramePr>
        <p:xfrm>
          <a:off x="1295400" y="1657350"/>
          <a:ext cx="6096000" cy="1112520"/>
        </p:xfrm>
        <a:graphic>
          <a:graphicData uri="http://schemas.openxmlformats.org/drawingml/2006/table">
            <a:tbl>
              <a:tblPr firstRow="1" bandRow="1">
                <a:tableStyleId>{5940675A-B579-460E-94D1-54222C63F5DA}</a:tableStyleId>
              </a:tblPr>
              <a:tblGrid>
                <a:gridCol w="2032000">
                  <a:extLst>
                    <a:ext uri="{9D8B030D-6E8A-4147-A177-3AD203B41FA5}">
                      <a16:colId xmlns:a16="http://schemas.microsoft.com/office/drawing/2014/main" val="20000"/>
                    </a:ext>
                  </a:extLst>
                </a:gridCol>
                <a:gridCol w="2032000">
                  <a:extLst>
                    <a:ext uri="{9D8B030D-6E8A-4147-A177-3AD203B41FA5}">
                      <a16:colId xmlns:a16="http://schemas.microsoft.com/office/drawing/2014/main" val="20001"/>
                    </a:ext>
                  </a:extLst>
                </a:gridCol>
                <a:gridCol w="2032000">
                  <a:extLst>
                    <a:ext uri="{9D8B030D-6E8A-4147-A177-3AD203B41FA5}">
                      <a16:colId xmlns:a16="http://schemas.microsoft.com/office/drawing/2014/main" val="20002"/>
                    </a:ext>
                  </a:extLst>
                </a:gridCol>
              </a:tblGrid>
              <a:tr h="370840">
                <a:tc>
                  <a:txBody>
                    <a:bodyPr/>
                    <a:lstStyle/>
                    <a:p>
                      <a:endParaRPr lang="cs-CZ" dirty="0"/>
                    </a:p>
                  </a:txBody>
                  <a:tcPr>
                    <a:lnL w="12700" cmpd="sng">
                      <a:noFill/>
                    </a:lnL>
                    <a:lnT w="12700" cmpd="sng">
                      <a:noFill/>
                    </a:lnT>
                  </a:tcPr>
                </a:tc>
                <a:tc>
                  <a:txBody>
                    <a:bodyPr/>
                    <a:lstStyle/>
                    <a:p>
                      <a:r>
                        <a:rPr lang="en-US" dirty="0"/>
                        <a:t>Direct only</a:t>
                      </a:r>
                      <a:endParaRPr lang="cs-CZ" dirty="0"/>
                    </a:p>
                  </a:txBody>
                  <a:tcPr>
                    <a:lnT w="12700" cmpd="sng">
                      <a:noFill/>
                    </a:lnT>
                  </a:tcPr>
                </a:tc>
                <a:tc>
                  <a:txBody>
                    <a:bodyPr/>
                    <a:lstStyle/>
                    <a:p>
                      <a:r>
                        <a:rPr lang="en-US" dirty="0"/>
                        <a:t>Direct + indirect</a:t>
                      </a:r>
                      <a:endParaRPr lang="cs-CZ" dirty="0"/>
                    </a:p>
                  </a:txBody>
                  <a:tcPr>
                    <a:lnR w="12700" cmpd="sng">
                      <a:noFill/>
                    </a:lnR>
                    <a:lnT w="12700" cmpd="sng">
                      <a:noFill/>
                    </a:lnT>
                  </a:tcPr>
                </a:tc>
                <a:extLst>
                  <a:ext uri="{0D108BD9-81ED-4DB2-BD59-A6C34878D82A}">
                    <a16:rowId xmlns:a16="http://schemas.microsoft.com/office/drawing/2014/main" val="10000"/>
                  </a:ext>
                </a:extLst>
              </a:tr>
              <a:tr h="370840">
                <a:tc>
                  <a:txBody>
                    <a:bodyPr/>
                    <a:lstStyle/>
                    <a:p>
                      <a:r>
                        <a:rPr lang="en-US" dirty="0"/>
                        <a:t>Simple occlusion</a:t>
                      </a:r>
                      <a:endParaRPr lang="cs-CZ" dirty="0"/>
                    </a:p>
                  </a:txBody>
                  <a:tcPr>
                    <a:lnL w="12700" cmpd="sng">
                      <a:noFill/>
                    </a:lnL>
                  </a:tcPr>
                </a:tc>
                <a:tc>
                  <a:txBody>
                    <a:bodyPr/>
                    <a:lstStyle/>
                    <a:p>
                      <a:endParaRPr lang="cs-CZ" dirty="0"/>
                    </a:p>
                  </a:txBody>
                  <a:tcPr/>
                </a:tc>
                <a:tc>
                  <a:txBody>
                    <a:bodyPr/>
                    <a:lstStyle/>
                    <a:p>
                      <a:endParaRPr lang="cs-CZ" dirty="0"/>
                    </a:p>
                  </a:txBody>
                  <a:tcPr>
                    <a:lnR w="12700" cmpd="sng">
                      <a:noFill/>
                    </a:lnR>
                  </a:tcPr>
                </a:tc>
                <a:extLst>
                  <a:ext uri="{0D108BD9-81ED-4DB2-BD59-A6C34878D82A}">
                    <a16:rowId xmlns:a16="http://schemas.microsoft.com/office/drawing/2014/main" val="10001"/>
                  </a:ext>
                </a:extLst>
              </a:tr>
              <a:tr h="370840">
                <a:tc>
                  <a:txBody>
                    <a:bodyPr/>
                    <a:lstStyle/>
                    <a:p>
                      <a:r>
                        <a:rPr lang="en-US" dirty="0"/>
                        <a:t>Complex occlusion</a:t>
                      </a:r>
                      <a:endParaRPr lang="cs-CZ" dirty="0"/>
                    </a:p>
                  </a:txBody>
                  <a:tcPr>
                    <a:lnL w="12700" cmpd="sng">
                      <a:noFill/>
                    </a:lnL>
                    <a:lnB w="12700" cmpd="sng">
                      <a:noFill/>
                    </a:lnB>
                  </a:tcPr>
                </a:tc>
                <a:tc>
                  <a:txBody>
                    <a:bodyPr/>
                    <a:lstStyle/>
                    <a:p>
                      <a:endParaRPr lang="cs-CZ" dirty="0"/>
                    </a:p>
                  </a:txBody>
                  <a:tcPr>
                    <a:lnB w="12700" cmpd="sng">
                      <a:noFill/>
                    </a:lnB>
                  </a:tcPr>
                </a:tc>
                <a:tc>
                  <a:txBody>
                    <a:bodyPr/>
                    <a:lstStyle/>
                    <a:p>
                      <a:endParaRPr lang="cs-CZ" dirty="0"/>
                    </a:p>
                  </a:txBody>
                  <a:tcPr>
                    <a:lnR w="12700" cmpd="sng">
                      <a:noFill/>
                    </a:lnR>
                    <a:lnB w="12700" cmpd="sng">
                      <a:noFill/>
                    </a:lnB>
                  </a:tcPr>
                </a:tc>
                <a:extLst>
                  <a:ext uri="{0D108BD9-81ED-4DB2-BD59-A6C34878D82A}">
                    <a16:rowId xmlns:a16="http://schemas.microsoft.com/office/drawing/2014/main" val="10002"/>
                  </a:ext>
                </a:extLst>
              </a:tr>
            </a:tbl>
          </a:graphicData>
        </a:graphic>
      </p:graphicFrame>
      <p:sp>
        <p:nvSpPr>
          <p:cNvPr id="6" name="Slide Number Placeholder 3"/>
          <p:cNvSpPr>
            <a:spLocks noGrp="1"/>
          </p:cNvSpPr>
          <p:nvPr>
            <p:ph type="sldNum" sz="quarter" idx="4"/>
          </p:nvPr>
        </p:nvSpPr>
        <p:spPr>
          <a:xfrm>
            <a:off x="8153400" y="133350"/>
            <a:ext cx="762000" cy="273844"/>
          </a:xfrm>
        </p:spPr>
        <p:txBody>
          <a:bodyPr/>
          <a:lstStyle/>
          <a:p>
            <a:fld id="{0FA26BAB-D5C0-4A5F-A80E-F3DC9DF36BC4}" type="slidenum">
              <a:rPr lang="en-US" smtClean="0"/>
              <a:t>37</a:t>
            </a:fld>
            <a:endParaRPr lang="en-US" dirty="0"/>
          </a:p>
        </p:txBody>
      </p:sp>
      <p:sp>
        <p:nvSpPr>
          <p:cNvPr id="7" name="Obdélník 6"/>
          <p:cNvSpPr/>
          <p:nvPr/>
        </p:nvSpPr>
        <p:spPr>
          <a:xfrm>
            <a:off x="3317760" y="2028870"/>
            <a:ext cx="2016000" cy="360000"/>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ln>
                <a:solidFill>
                  <a:schemeClr val="tx1"/>
                </a:solidFill>
              </a:ln>
            </a:endParaRPr>
          </a:p>
        </p:txBody>
      </p:sp>
      <p:sp>
        <p:nvSpPr>
          <p:cNvPr id="8" name="TextovéPole 7"/>
          <p:cNvSpPr txBox="1"/>
          <p:nvPr/>
        </p:nvSpPr>
        <p:spPr>
          <a:xfrm>
            <a:off x="4121304" y="2033885"/>
            <a:ext cx="542136" cy="461665"/>
          </a:xfrm>
          <a:prstGeom prst="rect">
            <a:avLst/>
          </a:prstGeom>
          <a:noFill/>
          <a:effectLst>
            <a:softEdge rad="76200"/>
          </a:effectLst>
        </p:spPr>
        <p:txBody>
          <a:bodyPr wrap="none" rtlCol="0">
            <a:spAutoFit/>
          </a:bodyPr>
          <a:lstStyle/>
          <a:p>
            <a:pPr marL="285750" indent="-285750">
              <a:buFont typeface="Wingdings" panose="05000000000000000000" pitchFamily="2" charset="2"/>
              <a:buChar char="ü"/>
            </a:pPr>
            <a:r>
              <a:rPr lang="en-US" sz="2400" dirty="0"/>
              <a:t> </a:t>
            </a:r>
            <a:endParaRPr lang="cs-CZ" sz="2400" dirty="0"/>
          </a:p>
        </p:txBody>
      </p:sp>
      <p:sp>
        <p:nvSpPr>
          <p:cNvPr id="9" name="Obdélník 8"/>
          <p:cNvSpPr/>
          <p:nvPr/>
        </p:nvSpPr>
        <p:spPr>
          <a:xfrm>
            <a:off x="5376126" y="2039076"/>
            <a:ext cx="2016000" cy="360000"/>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ln>
                <a:solidFill>
                  <a:schemeClr val="tx1"/>
                </a:solidFill>
              </a:ln>
            </a:endParaRPr>
          </a:p>
        </p:txBody>
      </p:sp>
    </p:spTree>
    <p:extLst>
      <p:ext uri="{BB962C8B-B14F-4D97-AF65-F5344CB8AC3E}">
        <p14:creationId xmlns:p14="http://schemas.microsoft.com/office/powerpoint/2010/main" val="2397780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D:\Work\Papers\directlight\presentation\livingroom\ref_gi_ton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2800" y="0"/>
            <a:ext cx="7716600" cy="51444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6">
            <a:extLst>
              <a:ext uri="{FF2B5EF4-FFF2-40B4-BE49-F238E27FC236}">
                <a16:creationId xmlns:a16="http://schemas.microsoft.com/office/drawing/2014/main" id="{E491F892-4645-431B-B407-F02D5DDB066F}"/>
              </a:ext>
            </a:extLst>
          </p:cNvPr>
          <p:cNvSpPr txBox="1"/>
          <p:nvPr/>
        </p:nvSpPr>
        <p:spPr>
          <a:xfrm>
            <a:off x="2895600" y="4793218"/>
            <a:ext cx="3352800" cy="369332"/>
          </a:xfrm>
          <a:prstGeom prst="rect">
            <a:avLst/>
          </a:prstGeom>
          <a:solidFill>
            <a:schemeClr val="tx1">
              <a:lumMod val="50000"/>
              <a:lumOff val="50000"/>
            </a:schemeClr>
          </a:solidFill>
        </p:spPr>
        <p:txBody>
          <a:bodyPr wrap="square" rtlCol="0">
            <a:spAutoFit/>
          </a:bodyPr>
          <a:lstStyle/>
          <a:p>
            <a:pPr algn="ctr"/>
            <a:r>
              <a:rPr lang="en-US" dirty="0">
                <a:solidFill>
                  <a:schemeClr val="bg1"/>
                </a:solidFill>
              </a:rPr>
              <a:t>Direct + indirect illumination</a:t>
            </a:r>
            <a:endParaRPr lang="cs-CZ" dirty="0">
              <a:solidFill>
                <a:schemeClr val="bg1"/>
              </a:solidFill>
            </a:endParaRPr>
          </a:p>
        </p:txBody>
      </p:sp>
      <p:sp>
        <p:nvSpPr>
          <p:cNvPr id="5" name="Slide Number Placeholder 5"/>
          <p:cNvSpPr>
            <a:spLocks noGrp="1"/>
          </p:cNvSpPr>
          <p:nvPr>
            <p:ph type="sldNum" sz="quarter" idx="4"/>
          </p:nvPr>
        </p:nvSpPr>
        <p:spPr>
          <a:xfrm>
            <a:off x="8153400" y="133350"/>
            <a:ext cx="7620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BDF1A341-B33A-4C31-872F-845A79CE9B9E}" type="slidenum">
              <a:rPr lang="en-US" smtClean="0"/>
              <a:t>38</a:t>
            </a:fld>
            <a:endParaRPr lang="en-US" dirty="0"/>
          </a:p>
        </p:txBody>
      </p:sp>
    </p:spTree>
    <p:extLst>
      <p:ext uri="{BB962C8B-B14F-4D97-AF65-F5344CB8AC3E}">
        <p14:creationId xmlns:p14="http://schemas.microsoft.com/office/powerpoint/2010/main" val="412214192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4375" y="0"/>
            <a:ext cx="7715250" cy="5143500"/>
          </a:xfrm>
          <a:prstGeom prst="rect">
            <a:avLst/>
          </a:prstGeom>
        </p:spPr>
      </p:pic>
      <p:pic>
        <p:nvPicPr>
          <p:cNvPr id="4" name="Obrázek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68399" y="2586756"/>
            <a:ext cx="1766942" cy="1766942"/>
          </a:xfrm>
          <a:prstGeom prst="rect">
            <a:avLst/>
          </a:prstGeom>
          <a:ln w="12700">
            <a:solidFill>
              <a:srgbClr val="FF0000"/>
            </a:solidFill>
          </a:ln>
        </p:spPr>
      </p:pic>
      <p:pic>
        <p:nvPicPr>
          <p:cNvPr id="3" name="Obrázek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45678" y="438418"/>
            <a:ext cx="1798264" cy="1798264"/>
          </a:xfrm>
          <a:prstGeom prst="rect">
            <a:avLst/>
          </a:prstGeom>
          <a:ln w="12700">
            <a:solidFill>
              <a:srgbClr val="FF0000"/>
            </a:solidFill>
          </a:ln>
        </p:spPr>
      </p:pic>
      <p:pic>
        <p:nvPicPr>
          <p:cNvPr id="16" name="Obrázek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29579" y="445651"/>
            <a:ext cx="1766621" cy="1766621"/>
          </a:xfrm>
          <a:prstGeom prst="rect">
            <a:avLst/>
          </a:prstGeom>
          <a:ln w="12700">
            <a:solidFill>
              <a:srgbClr val="FF0000"/>
            </a:solidFill>
          </a:ln>
        </p:spPr>
      </p:pic>
      <p:pic>
        <p:nvPicPr>
          <p:cNvPr id="17" name="Obrázek 1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35800" y="2563951"/>
            <a:ext cx="1760399" cy="1760399"/>
          </a:xfrm>
          <a:prstGeom prst="rect">
            <a:avLst/>
          </a:prstGeom>
          <a:ln w="12700">
            <a:solidFill>
              <a:srgbClr val="FF0000"/>
            </a:solidFill>
          </a:ln>
        </p:spPr>
      </p:pic>
      <p:sp>
        <p:nvSpPr>
          <p:cNvPr id="9" name="TextBox 6">
            <a:extLst>
              <a:ext uri="{FF2B5EF4-FFF2-40B4-BE49-F238E27FC236}">
                <a16:creationId xmlns:a16="http://schemas.microsoft.com/office/drawing/2014/main" id="{E491F892-4645-431B-B407-F02D5DDB066F}"/>
              </a:ext>
            </a:extLst>
          </p:cNvPr>
          <p:cNvSpPr txBox="1"/>
          <p:nvPr/>
        </p:nvSpPr>
        <p:spPr>
          <a:xfrm>
            <a:off x="2895600" y="4793218"/>
            <a:ext cx="3352800" cy="369332"/>
          </a:xfrm>
          <a:prstGeom prst="rect">
            <a:avLst/>
          </a:prstGeom>
          <a:solidFill>
            <a:schemeClr val="tx1">
              <a:lumMod val="50000"/>
              <a:lumOff val="50000"/>
            </a:schemeClr>
          </a:solidFill>
        </p:spPr>
        <p:txBody>
          <a:bodyPr wrap="square" rtlCol="0">
            <a:spAutoFit/>
          </a:bodyPr>
          <a:lstStyle/>
          <a:p>
            <a:pPr algn="ctr"/>
            <a:r>
              <a:rPr lang="en-US" dirty="0">
                <a:solidFill>
                  <a:schemeClr val="bg1"/>
                </a:solidFill>
              </a:rPr>
              <a:t>Direct + indirect illumination</a:t>
            </a:r>
            <a:endParaRPr lang="cs-CZ" dirty="0">
              <a:solidFill>
                <a:schemeClr val="bg1"/>
              </a:solidFill>
            </a:endParaRPr>
          </a:p>
        </p:txBody>
      </p:sp>
      <p:cxnSp>
        <p:nvCxnSpPr>
          <p:cNvPr id="7" name="Straight Connector 9"/>
          <p:cNvCxnSpPr/>
          <p:nvPr/>
        </p:nvCxnSpPr>
        <p:spPr>
          <a:xfrm flipV="1">
            <a:off x="5715000" y="438150"/>
            <a:ext cx="209135" cy="243840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9"/>
          <p:cNvCxnSpPr/>
          <p:nvPr/>
        </p:nvCxnSpPr>
        <p:spPr>
          <a:xfrm>
            <a:off x="5715000" y="4072917"/>
            <a:ext cx="214579" cy="251433"/>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24" name="Rectangle 7"/>
          <p:cNvSpPr/>
          <p:nvPr/>
        </p:nvSpPr>
        <p:spPr>
          <a:xfrm>
            <a:off x="4533900" y="2876550"/>
            <a:ext cx="1181100" cy="119636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7" name="Rectangle 7"/>
          <p:cNvSpPr/>
          <p:nvPr/>
        </p:nvSpPr>
        <p:spPr>
          <a:xfrm>
            <a:off x="3496571" y="1178816"/>
            <a:ext cx="1181100" cy="119636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0" name="TextBox 23"/>
          <p:cNvSpPr txBox="1"/>
          <p:nvPr/>
        </p:nvSpPr>
        <p:spPr>
          <a:xfrm>
            <a:off x="1445544" y="-19050"/>
            <a:ext cx="1297656" cy="461665"/>
          </a:xfrm>
          <a:prstGeom prst="rect">
            <a:avLst/>
          </a:prstGeom>
          <a:noFill/>
          <a:ln w="12700">
            <a:noFill/>
          </a:ln>
          <a:effectLst>
            <a:softEdge rad="165100"/>
          </a:effectLst>
        </p:spPr>
        <p:txBody>
          <a:bodyPr vert="horz" wrap="square" rtlCol="0">
            <a:spAutoFit/>
          </a:bodyPr>
          <a:lstStyle/>
          <a:p>
            <a:r>
              <a:rPr lang="en-US" sz="2400" dirty="0">
                <a:solidFill>
                  <a:schemeClr val="bg1"/>
                </a:solidFill>
              </a:rPr>
              <a:t>Wang</a:t>
            </a:r>
            <a:endParaRPr lang="en-GB" sz="2400" dirty="0">
              <a:solidFill>
                <a:schemeClr val="bg1"/>
              </a:solidFill>
            </a:endParaRPr>
          </a:p>
        </p:txBody>
      </p:sp>
      <p:sp>
        <p:nvSpPr>
          <p:cNvPr id="31" name="TextBox 26"/>
          <p:cNvSpPr txBox="1"/>
          <p:nvPr/>
        </p:nvSpPr>
        <p:spPr>
          <a:xfrm>
            <a:off x="1481759" y="4352543"/>
            <a:ext cx="880441" cy="461665"/>
          </a:xfrm>
          <a:prstGeom prst="rect">
            <a:avLst/>
          </a:prstGeom>
          <a:noFill/>
          <a:ln w="12700">
            <a:noFill/>
          </a:ln>
          <a:effectLst>
            <a:softEdge rad="165100"/>
          </a:effectLst>
        </p:spPr>
        <p:txBody>
          <a:bodyPr vert="horz" wrap="square" rtlCol="0">
            <a:spAutoFit/>
          </a:bodyPr>
          <a:lstStyle/>
          <a:p>
            <a:r>
              <a:rPr lang="en-US" sz="2400" dirty="0">
                <a:solidFill>
                  <a:schemeClr val="bg1"/>
                </a:solidFill>
              </a:rPr>
              <a:t>Ours</a:t>
            </a:r>
            <a:endParaRPr lang="en-GB" sz="1400" dirty="0">
              <a:solidFill>
                <a:sysClr val="windowText" lastClr="000000"/>
              </a:solidFill>
            </a:endParaRPr>
          </a:p>
        </p:txBody>
      </p:sp>
      <p:sp>
        <p:nvSpPr>
          <p:cNvPr id="32" name="Šipka doleva 31"/>
          <p:cNvSpPr/>
          <p:nvPr/>
        </p:nvSpPr>
        <p:spPr>
          <a:xfrm rot="5400000" flipH="1">
            <a:off x="1894701" y="1645881"/>
            <a:ext cx="914400" cy="1808202"/>
          </a:xfrm>
          <a:prstGeom prst="leftArrow">
            <a:avLst>
              <a:gd name="adj1" fmla="val 62500"/>
              <a:gd name="adj2" fmla="val 67532"/>
            </a:avLst>
          </a:prstGeom>
          <a:solidFill>
            <a:schemeClr val="bg1">
              <a:lumMod val="95000"/>
            </a:schemeClr>
          </a:solidFill>
          <a:ln w="3175">
            <a:noFill/>
          </a:ln>
          <a:effectLst>
            <a:glow rad="38100">
              <a:schemeClr val="tx1">
                <a:alpha val="7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3" name="TextBox 14"/>
          <p:cNvSpPr txBox="1"/>
          <p:nvPr/>
        </p:nvSpPr>
        <p:spPr>
          <a:xfrm>
            <a:off x="1794841" y="2197647"/>
            <a:ext cx="1236830" cy="369332"/>
          </a:xfrm>
          <a:prstGeom prst="rect">
            <a:avLst/>
          </a:prstGeom>
          <a:noFill/>
        </p:spPr>
        <p:txBody>
          <a:bodyPr wrap="square" rtlCol="0">
            <a:spAutoFit/>
          </a:bodyPr>
          <a:lstStyle/>
          <a:p>
            <a:r>
              <a:rPr lang="en-US" dirty="0"/>
              <a:t>6.7x faster</a:t>
            </a:r>
            <a:endParaRPr lang="cs-CZ" dirty="0"/>
          </a:p>
        </p:txBody>
      </p:sp>
      <p:cxnSp>
        <p:nvCxnSpPr>
          <p:cNvPr id="34" name="Straight Connector 9"/>
          <p:cNvCxnSpPr/>
          <p:nvPr/>
        </p:nvCxnSpPr>
        <p:spPr>
          <a:xfrm flipV="1">
            <a:off x="3247006" y="2374455"/>
            <a:ext cx="243434" cy="1957753"/>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9"/>
          <p:cNvCxnSpPr/>
          <p:nvPr/>
        </p:nvCxnSpPr>
        <p:spPr>
          <a:xfrm>
            <a:off x="3256002" y="445651"/>
            <a:ext cx="234438" cy="733165"/>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25" name="Šipka doleva 24"/>
          <p:cNvSpPr/>
          <p:nvPr/>
        </p:nvSpPr>
        <p:spPr>
          <a:xfrm rot="5400000" flipH="1">
            <a:off x="6355689" y="1640310"/>
            <a:ext cx="914400" cy="1808202"/>
          </a:xfrm>
          <a:prstGeom prst="leftArrow">
            <a:avLst>
              <a:gd name="adj1" fmla="val 62500"/>
              <a:gd name="adj2" fmla="val 67532"/>
            </a:avLst>
          </a:prstGeom>
          <a:solidFill>
            <a:schemeClr val="bg1">
              <a:lumMod val="95000"/>
            </a:schemeClr>
          </a:solidFill>
          <a:ln w="3175">
            <a:noFill/>
          </a:ln>
          <a:effectLst>
            <a:glow rad="38100">
              <a:schemeClr val="tx1">
                <a:alpha val="7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6" name="TextBox 14"/>
          <p:cNvSpPr txBox="1"/>
          <p:nvPr/>
        </p:nvSpPr>
        <p:spPr>
          <a:xfrm>
            <a:off x="6255829" y="2192076"/>
            <a:ext cx="1236830" cy="369332"/>
          </a:xfrm>
          <a:prstGeom prst="rect">
            <a:avLst/>
          </a:prstGeom>
          <a:noFill/>
        </p:spPr>
        <p:txBody>
          <a:bodyPr wrap="square" rtlCol="0">
            <a:spAutoFit/>
          </a:bodyPr>
          <a:lstStyle/>
          <a:p>
            <a:r>
              <a:rPr lang="en-US" dirty="0"/>
              <a:t>6.7x faster</a:t>
            </a:r>
            <a:endParaRPr lang="cs-CZ" dirty="0"/>
          </a:p>
        </p:txBody>
      </p:sp>
      <p:sp>
        <p:nvSpPr>
          <p:cNvPr id="35" name="TextBox 23"/>
          <p:cNvSpPr txBox="1"/>
          <p:nvPr/>
        </p:nvSpPr>
        <p:spPr>
          <a:xfrm>
            <a:off x="5941344" y="-19050"/>
            <a:ext cx="1297656" cy="461665"/>
          </a:xfrm>
          <a:prstGeom prst="rect">
            <a:avLst/>
          </a:prstGeom>
          <a:noFill/>
          <a:ln w="12700">
            <a:noFill/>
          </a:ln>
          <a:effectLst>
            <a:softEdge rad="165100"/>
          </a:effectLst>
        </p:spPr>
        <p:txBody>
          <a:bodyPr vert="horz" wrap="square" rtlCol="0">
            <a:spAutoFit/>
          </a:bodyPr>
          <a:lstStyle/>
          <a:p>
            <a:r>
              <a:rPr lang="en-US" sz="2400" dirty="0">
                <a:solidFill>
                  <a:schemeClr val="bg1"/>
                </a:solidFill>
              </a:rPr>
              <a:t>Wang</a:t>
            </a:r>
            <a:endParaRPr lang="en-GB" sz="2400" dirty="0">
              <a:solidFill>
                <a:schemeClr val="bg1"/>
              </a:solidFill>
            </a:endParaRPr>
          </a:p>
        </p:txBody>
      </p:sp>
      <p:sp>
        <p:nvSpPr>
          <p:cNvPr id="36" name="TextBox 26"/>
          <p:cNvSpPr txBox="1"/>
          <p:nvPr/>
        </p:nvSpPr>
        <p:spPr>
          <a:xfrm>
            <a:off x="5977559" y="4313466"/>
            <a:ext cx="880441" cy="461665"/>
          </a:xfrm>
          <a:prstGeom prst="rect">
            <a:avLst/>
          </a:prstGeom>
          <a:noFill/>
          <a:ln w="12700">
            <a:noFill/>
          </a:ln>
          <a:effectLst>
            <a:softEdge rad="165100"/>
          </a:effectLst>
        </p:spPr>
        <p:txBody>
          <a:bodyPr vert="horz" wrap="square" rtlCol="0">
            <a:spAutoFit/>
          </a:bodyPr>
          <a:lstStyle/>
          <a:p>
            <a:r>
              <a:rPr lang="en-US" sz="2400" dirty="0">
                <a:solidFill>
                  <a:schemeClr val="bg1"/>
                </a:solidFill>
              </a:rPr>
              <a:t>Ours</a:t>
            </a:r>
            <a:endParaRPr lang="en-GB" sz="1400" dirty="0">
              <a:solidFill>
                <a:sysClr val="windowText" lastClr="000000"/>
              </a:solidFill>
            </a:endParaRPr>
          </a:p>
        </p:txBody>
      </p:sp>
      <p:sp>
        <p:nvSpPr>
          <p:cNvPr id="22" name="Slide Number Placeholder 5"/>
          <p:cNvSpPr>
            <a:spLocks noGrp="1"/>
          </p:cNvSpPr>
          <p:nvPr>
            <p:ph type="sldNum" sz="quarter" idx="4"/>
          </p:nvPr>
        </p:nvSpPr>
        <p:spPr>
          <a:xfrm>
            <a:off x="8153400" y="133350"/>
            <a:ext cx="7620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D98BCC05-DB20-4D3E-8044-E29899D17100}" type="slidenum">
              <a:rPr lang="en-US" smtClean="0"/>
              <a:t>39</a:t>
            </a:fld>
            <a:endParaRPr lang="en-US" dirty="0"/>
          </a:p>
        </p:txBody>
      </p:sp>
    </p:spTree>
    <p:extLst>
      <p:ext uri="{BB962C8B-B14F-4D97-AF65-F5344CB8AC3E}">
        <p14:creationId xmlns:p14="http://schemas.microsoft.com/office/powerpoint/2010/main" val="54985167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par>
                                <p:cTn id="11" presetID="10"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6"/>
                                        </p:tgtEl>
                                        <p:attrNameLst>
                                          <p:attrName>style.visibility</p:attrName>
                                        </p:attrNameLst>
                                      </p:cBhvr>
                                      <p:to>
                                        <p:strVal val="visible"/>
                                      </p:to>
                                    </p:set>
                                    <p:animEffect transition="in" filter="fade">
                                      <p:cBhvr>
                                        <p:cTn id="16" dur="500"/>
                                        <p:tgtEl>
                                          <p:spTgt spid="36"/>
                                        </p:tgtEl>
                                      </p:cBhvr>
                                    </p:animEffect>
                                  </p:childTnLst>
                                </p:cTn>
                              </p:par>
                              <p:par>
                                <p:cTn id="17" presetID="10" presetClass="entr" presetSubtype="0" fill="hold" nodeType="with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fade">
                                      <p:cBhvr>
                                        <p:cTn id="19" dur="500"/>
                                        <p:tgtEl>
                                          <p:spTgt spid="34"/>
                                        </p:tgtEl>
                                      </p:cBhvr>
                                    </p:animEffect>
                                  </p:childTnLst>
                                </p:cTn>
                              </p:par>
                              <p:par>
                                <p:cTn id="20" presetID="10" presetClass="entr" presetSubtype="0"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wipe(up)">
                                      <p:cBhvr>
                                        <p:cTn id="27" dur="500"/>
                                        <p:tgtEl>
                                          <p:spTgt spid="33"/>
                                        </p:tgtEl>
                                      </p:cBhvr>
                                    </p:animEffect>
                                  </p:childTnLst>
                                </p:cTn>
                              </p:par>
                              <p:par>
                                <p:cTn id="28" presetID="22" presetClass="entr" presetSubtype="1" fill="hold" grpId="0" nodeType="withEffect">
                                  <p:stCondLst>
                                    <p:cond delay="0"/>
                                  </p:stCondLst>
                                  <p:childTnLst>
                                    <p:set>
                                      <p:cBhvr>
                                        <p:cTn id="29" dur="1" fill="hold">
                                          <p:stCondLst>
                                            <p:cond delay="0"/>
                                          </p:stCondLst>
                                        </p:cTn>
                                        <p:tgtEl>
                                          <p:spTgt spid="32"/>
                                        </p:tgtEl>
                                        <p:attrNameLst>
                                          <p:attrName>style.visibility</p:attrName>
                                        </p:attrNameLst>
                                      </p:cBhvr>
                                      <p:to>
                                        <p:strVal val="visible"/>
                                      </p:to>
                                    </p:set>
                                    <p:animEffect transition="in" filter="wipe(up)">
                                      <p:cBhvr>
                                        <p:cTn id="30" dur="500"/>
                                        <p:tgtEl>
                                          <p:spTgt spid="32"/>
                                        </p:tgtEl>
                                      </p:cBhvr>
                                    </p:animEffect>
                                  </p:childTnLst>
                                </p:cTn>
                              </p:par>
                              <p:par>
                                <p:cTn id="31" presetID="22" presetClass="entr" presetSubtype="1" fill="hold" grpId="0" nodeType="with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wipe(up)">
                                      <p:cBhvr>
                                        <p:cTn id="33" dur="500"/>
                                        <p:tgtEl>
                                          <p:spTgt spid="25"/>
                                        </p:tgtEl>
                                      </p:cBhvr>
                                    </p:animEffect>
                                  </p:childTnLst>
                                </p:cTn>
                              </p:par>
                              <p:par>
                                <p:cTn id="34" presetID="22" presetClass="entr" presetSubtype="1" fill="hold" grpId="0" nodeType="withEffect">
                                  <p:stCondLst>
                                    <p:cond delay="0"/>
                                  </p:stCondLst>
                                  <p:childTnLst>
                                    <p:set>
                                      <p:cBhvr>
                                        <p:cTn id="35" dur="1" fill="hold">
                                          <p:stCondLst>
                                            <p:cond delay="0"/>
                                          </p:stCondLst>
                                        </p:cTn>
                                        <p:tgtEl>
                                          <p:spTgt spid="26"/>
                                        </p:tgtEl>
                                        <p:attrNameLst>
                                          <p:attrName>style.visibility</p:attrName>
                                        </p:attrNameLst>
                                      </p:cBhvr>
                                      <p:to>
                                        <p:strVal val="visible"/>
                                      </p:to>
                                    </p:set>
                                    <p:animEffect transition="in" filter="wipe(up)">
                                      <p:cBhvr>
                                        <p:cTn id="36"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animBg="1"/>
      <p:bldP spid="33" grpId="0"/>
      <p:bldP spid="25" grpId="0" animBg="1"/>
      <p:bldP spid="26" grpId="0"/>
      <p:bldP spid="3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D:\Work\Papers\directlight\presentation\livingroom\ref_di_ton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2800" y="0"/>
            <a:ext cx="7716600" cy="5144400"/>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4"/>
          </p:nvPr>
        </p:nvSpPr>
        <p:spPr>
          <a:prstGeom prst="rect">
            <a:avLst/>
          </a:prstGeom>
        </p:spPr>
        <p:txBody>
          <a:bodyPr/>
          <a:lstStyle/>
          <a:p>
            <a:fld id="{B6F15528-21DE-4FAA-801E-634DDDAF4B2B}" type="slidenum">
              <a:rPr lang="en-US" smtClean="0"/>
              <a:pPr/>
              <a:t>4</a:t>
            </a:fld>
            <a:endParaRPr lang="en-US" dirty="0"/>
          </a:p>
        </p:txBody>
      </p:sp>
      <p:pic>
        <p:nvPicPr>
          <p:cNvPr id="2" name="Obrázek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2800" y="0"/>
            <a:ext cx="3857625" cy="5143500"/>
          </a:xfrm>
          <a:prstGeom prst="rect">
            <a:avLst/>
          </a:prstGeom>
        </p:spPr>
      </p:pic>
      <p:cxnSp>
        <p:nvCxnSpPr>
          <p:cNvPr id="10" name="Straight Connector 7"/>
          <p:cNvCxnSpPr/>
          <p:nvPr/>
        </p:nvCxnSpPr>
        <p:spPr>
          <a:xfrm>
            <a:off x="4572000" y="0"/>
            <a:ext cx="0" cy="514440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3C710694-4C9E-4E11-802E-85B94BA9ED8B}"/>
              </a:ext>
            </a:extLst>
          </p:cNvPr>
          <p:cNvSpPr txBox="1"/>
          <p:nvPr/>
        </p:nvSpPr>
        <p:spPr>
          <a:xfrm>
            <a:off x="2895600" y="4793218"/>
            <a:ext cx="3352800" cy="369332"/>
          </a:xfrm>
          <a:prstGeom prst="rect">
            <a:avLst/>
          </a:prstGeom>
          <a:solidFill>
            <a:schemeClr val="tx1">
              <a:lumMod val="50000"/>
              <a:lumOff val="50000"/>
            </a:schemeClr>
          </a:solidFill>
        </p:spPr>
        <p:txBody>
          <a:bodyPr wrap="square" rtlCol="0">
            <a:spAutoFit/>
          </a:bodyPr>
          <a:lstStyle/>
          <a:p>
            <a:pPr algn="ctr"/>
            <a:r>
              <a:rPr lang="en-US" dirty="0">
                <a:solidFill>
                  <a:schemeClr val="bg1"/>
                </a:solidFill>
              </a:rPr>
              <a:t>Direct illumination only</a:t>
            </a:r>
            <a:endParaRPr lang="cs-CZ" dirty="0">
              <a:solidFill>
                <a:schemeClr val="bg1"/>
              </a:solidFill>
            </a:endParaRPr>
          </a:p>
        </p:txBody>
      </p:sp>
      <p:sp>
        <p:nvSpPr>
          <p:cNvPr id="13" name="TextBox 13"/>
          <p:cNvSpPr txBox="1"/>
          <p:nvPr/>
        </p:nvSpPr>
        <p:spPr>
          <a:xfrm>
            <a:off x="685800" y="0"/>
            <a:ext cx="2602871" cy="707886"/>
          </a:xfrm>
          <a:prstGeom prst="rect">
            <a:avLst/>
          </a:prstGeom>
          <a:noFill/>
        </p:spPr>
        <p:txBody>
          <a:bodyPr wrap="square" rtlCol="0">
            <a:spAutoFit/>
          </a:bodyPr>
          <a:lstStyle/>
          <a:p>
            <a:r>
              <a:rPr lang="cs-CZ" sz="2000" dirty="0">
                <a:solidFill>
                  <a:schemeClr val="bg1"/>
                </a:solidFill>
              </a:rPr>
              <a:t>Non-</a:t>
            </a:r>
            <a:r>
              <a:rPr lang="cs-CZ" sz="2000" dirty="0" err="1">
                <a:solidFill>
                  <a:schemeClr val="bg1"/>
                </a:solidFill>
              </a:rPr>
              <a:t>adaptive</a:t>
            </a:r>
            <a:r>
              <a:rPr lang="cs-CZ" sz="2000" dirty="0">
                <a:solidFill>
                  <a:schemeClr val="bg1"/>
                </a:solidFill>
              </a:rPr>
              <a:t> </a:t>
            </a:r>
            <a:r>
              <a:rPr lang="cs-CZ" sz="2000" dirty="0" err="1">
                <a:solidFill>
                  <a:schemeClr val="bg1"/>
                </a:solidFill>
              </a:rPr>
              <a:t>sampling</a:t>
            </a:r>
            <a:endParaRPr lang="cs-CZ" sz="2000" dirty="0">
              <a:solidFill>
                <a:schemeClr val="bg1"/>
              </a:solidFill>
            </a:endParaRPr>
          </a:p>
          <a:p>
            <a:r>
              <a:rPr lang="en-US" sz="2000" i="1" dirty="0">
                <a:solidFill>
                  <a:schemeClr val="bg1"/>
                </a:solidFill>
              </a:rPr>
              <a:t>[</a:t>
            </a:r>
            <a:r>
              <a:rPr lang="en-GB" sz="2000" i="1" dirty="0">
                <a:solidFill>
                  <a:schemeClr val="bg1"/>
                </a:solidFill>
              </a:rPr>
              <a:t>Wang et al. 2009]</a:t>
            </a:r>
          </a:p>
        </p:txBody>
      </p:sp>
    </p:spTree>
    <p:extLst>
      <p:ext uri="{BB962C8B-B14F-4D97-AF65-F5344CB8AC3E}">
        <p14:creationId xmlns:p14="http://schemas.microsoft.com/office/powerpoint/2010/main" val="1792726131"/>
      </p:ext>
    </p:extLst>
  </p:cSld>
  <p:clrMapOvr>
    <a:masterClrMapping/>
  </p:clrMapOvr>
  <p:transition spd="slow">
    <p:wipe dir="u"/>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Tests</a:t>
            </a:r>
            <a:endParaRPr lang="cs-CZ" dirty="0"/>
          </a:p>
        </p:txBody>
      </p:sp>
      <p:sp>
        <p:nvSpPr>
          <p:cNvPr id="3" name="Content Placeholder 2"/>
          <p:cNvSpPr>
            <a:spLocks noGrp="1"/>
          </p:cNvSpPr>
          <p:nvPr>
            <p:ph idx="1"/>
          </p:nvPr>
        </p:nvSpPr>
        <p:spPr/>
        <p:txBody>
          <a:bodyPr>
            <a:normAutofit/>
          </a:bodyPr>
          <a:lstStyle/>
          <a:p>
            <a:r>
              <a:rPr lang="en-US" sz="2400" dirty="0">
                <a:solidFill>
                  <a:schemeClr val="accent2"/>
                </a:solidFill>
              </a:rPr>
              <a:t>Performance</a:t>
            </a:r>
          </a:p>
          <a:p>
            <a:endParaRPr lang="en-US" sz="2400" dirty="0"/>
          </a:p>
          <a:p>
            <a:endParaRPr lang="en-US" sz="1400" dirty="0"/>
          </a:p>
          <a:p>
            <a:endParaRPr lang="en-US" sz="2400" dirty="0"/>
          </a:p>
          <a:p>
            <a:endParaRPr lang="en-US" sz="1400" dirty="0"/>
          </a:p>
          <a:p>
            <a:r>
              <a:rPr lang="en-US" sz="2400" dirty="0"/>
              <a:t>Grid resolution</a:t>
            </a:r>
          </a:p>
          <a:p>
            <a:pPr marL="0" indent="0">
              <a:buNone/>
            </a:pPr>
            <a:endParaRPr lang="en-US" sz="1400" dirty="0"/>
          </a:p>
          <a:p>
            <a:r>
              <a:rPr lang="en-US" sz="2400" dirty="0"/>
              <a:t>Temporal coherence</a:t>
            </a:r>
          </a:p>
        </p:txBody>
      </p:sp>
      <p:sp>
        <p:nvSpPr>
          <p:cNvPr id="5" name="Footer Placeholder 4"/>
          <p:cNvSpPr>
            <a:spLocks noGrp="1"/>
          </p:cNvSpPr>
          <p:nvPr>
            <p:ph type="ftr" sz="quarter" idx="11"/>
          </p:nvPr>
        </p:nvSpPr>
        <p:spPr/>
        <p:txBody>
          <a:bodyPr/>
          <a:lstStyle/>
          <a:p>
            <a:r>
              <a:rPr lang="en-US"/>
              <a:t>Vévoda, Kondapaneni, Křivánek - Bayesian online regression for adaptive illumination sampling</a:t>
            </a:r>
          </a:p>
        </p:txBody>
      </p:sp>
      <p:graphicFrame>
        <p:nvGraphicFramePr>
          <p:cNvPr id="4" name="Tabulka 3"/>
          <p:cNvGraphicFramePr>
            <a:graphicFrameLocks noGrp="1"/>
          </p:cNvGraphicFramePr>
          <p:nvPr/>
        </p:nvGraphicFramePr>
        <p:xfrm>
          <a:off x="1295400" y="1657350"/>
          <a:ext cx="6096000" cy="1112520"/>
        </p:xfrm>
        <a:graphic>
          <a:graphicData uri="http://schemas.openxmlformats.org/drawingml/2006/table">
            <a:tbl>
              <a:tblPr firstRow="1" bandRow="1">
                <a:tableStyleId>{5940675A-B579-460E-94D1-54222C63F5DA}</a:tableStyleId>
              </a:tblPr>
              <a:tblGrid>
                <a:gridCol w="2032000">
                  <a:extLst>
                    <a:ext uri="{9D8B030D-6E8A-4147-A177-3AD203B41FA5}">
                      <a16:colId xmlns:a16="http://schemas.microsoft.com/office/drawing/2014/main" val="20000"/>
                    </a:ext>
                  </a:extLst>
                </a:gridCol>
                <a:gridCol w="2032000">
                  <a:extLst>
                    <a:ext uri="{9D8B030D-6E8A-4147-A177-3AD203B41FA5}">
                      <a16:colId xmlns:a16="http://schemas.microsoft.com/office/drawing/2014/main" val="20001"/>
                    </a:ext>
                  </a:extLst>
                </a:gridCol>
                <a:gridCol w="2032000">
                  <a:extLst>
                    <a:ext uri="{9D8B030D-6E8A-4147-A177-3AD203B41FA5}">
                      <a16:colId xmlns:a16="http://schemas.microsoft.com/office/drawing/2014/main" val="20002"/>
                    </a:ext>
                  </a:extLst>
                </a:gridCol>
              </a:tblGrid>
              <a:tr h="370840">
                <a:tc>
                  <a:txBody>
                    <a:bodyPr/>
                    <a:lstStyle/>
                    <a:p>
                      <a:endParaRPr lang="cs-CZ" dirty="0"/>
                    </a:p>
                  </a:txBody>
                  <a:tcPr>
                    <a:lnL w="12700" cmpd="sng">
                      <a:noFill/>
                    </a:lnL>
                    <a:lnT w="12700" cmpd="sng">
                      <a:noFill/>
                    </a:lnT>
                  </a:tcPr>
                </a:tc>
                <a:tc>
                  <a:txBody>
                    <a:bodyPr/>
                    <a:lstStyle/>
                    <a:p>
                      <a:r>
                        <a:rPr lang="en-US" dirty="0"/>
                        <a:t>Direct only</a:t>
                      </a:r>
                      <a:endParaRPr lang="cs-CZ" dirty="0"/>
                    </a:p>
                  </a:txBody>
                  <a:tcPr>
                    <a:lnT w="12700" cmpd="sng">
                      <a:noFill/>
                    </a:lnT>
                  </a:tcPr>
                </a:tc>
                <a:tc>
                  <a:txBody>
                    <a:bodyPr/>
                    <a:lstStyle/>
                    <a:p>
                      <a:r>
                        <a:rPr lang="en-US" dirty="0"/>
                        <a:t>Direct + indirect</a:t>
                      </a:r>
                      <a:endParaRPr lang="cs-CZ" dirty="0"/>
                    </a:p>
                  </a:txBody>
                  <a:tcPr>
                    <a:lnR w="12700" cmpd="sng">
                      <a:noFill/>
                    </a:lnR>
                    <a:lnT w="12700" cmpd="sng">
                      <a:noFill/>
                    </a:lnT>
                  </a:tcPr>
                </a:tc>
                <a:extLst>
                  <a:ext uri="{0D108BD9-81ED-4DB2-BD59-A6C34878D82A}">
                    <a16:rowId xmlns:a16="http://schemas.microsoft.com/office/drawing/2014/main" val="10000"/>
                  </a:ext>
                </a:extLst>
              </a:tr>
              <a:tr h="370840">
                <a:tc>
                  <a:txBody>
                    <a:bodyPr/>
                    <a:lstStyle/>
                    <a:p>
                      <a:r>
                        <a:rPr lang="en-US" dirty="0"/>
                        <a:t>Simple occlusion</a:t>
                      </a:r>
                      <a:endParaRPr lang="cs-CZ" dirty="0"/>
                    </a:p>
                  </a:txBody>
                  <a:tcPr>
                    <a:lnL w="12700" cmpd="sng">
                      <a:noFill/>
                    </a:lnL>
                  </a:tcPr>
                </a:tc>
                <a:tc>
                  <a:txBody>
                    <a:bodyPr/>
                    <a:lstStyle/>
                    <a:p>
                      <a:endParaRPr lang="cs-CZ" dirty="0"/>
                    </a:p>
                  </a:txBody>
                  <a:tcPr/>
                </a:tc>
                <a:tc>
                  <a:txBody>
                    <a:bodyPr/>
                    <a:lstStyle/>
                    <a:p>
                      <a:endParaRPr lang="cs-CZ" dirty="0"/>
                    </a:p>
                  </a:txBody>
                  <a:tcPr>
                    <a:lnR w="12700" cmpd="sng">
                      <a:noFill/>
                    </a:lnR>
                  </a:tcPr>
                </a:tc>
                <a:extLst>
                  <a:ext uri="{0D108BD9-81ED-4DB2-BD59-A6C34878D82A}">
                    <a16:rowId xmlns:a16="http://schemas.microsoft.com/office/drawing/2014/main" val="10001"/>
                  </a:ext>
                </a:extLst>
              </a:tr>
              <a:tr h="370840">
                <a:tc>
                  <a:txBody>
                    <a:bodyPr/>
                    <a:lstStyle/>
                    <a:p>
                      <a:r>
                        <a:rPr lang="en-US" dirty="0"/>
                        <a:t>Complex occlusion</a:t>
                      </a:r>
                      <a:endParaRPr lang="cs-CZ" dirty="0"/>
                    </a:p>
                  </a:txBody>
                  <a:tcPr>
                    <a:lnL w="12700" cmpd="sng">
                      <a:noFill/>
                    </a:lnL>
                    <a:lnB w="12700" cmpd="sng">
                      <a:noFill/>
                    </a:lnB>
                  </a:tcPr>
                </a:tc>
                <a:tc>
                  <a:txBody>
                    <a:bodyPr/>
                    <a:lstStyle/>
                    <a:p>
                      <a:endParaRPr lang="cs-CZ" dirty="0"/>
                    </a:p>
                  </a:txBody>
                  <a:tcPr>
                    <a:lnB w="12700" cmpd="sng">
                      <a:noFill/>
                    </a:lnB>
                  </a:tcPr>
                </a:tc>
                <a:tc>
                  <a:txBody>
                    <a:bodyPr/>
                    <a:lstStyle/>
                    <a:p>
                      <a:endParaRPr lang="cs-CZ" dirty="0"/>
                    </a:p>
                  </a:txBody>
                  <a:tcPr>
                    <a:lnR w="12700" cmpd="sng">
                      <a:noFill/>
                    </a:lnR>
                    <a:lnB w="12700" cmpd="sng">
                      <a:noFill/>
                    </a:lnB>
                  </a:tcPr>
                </a:tc>
                <a:extLst>
                  <a:ext uri="{0D108BD9-81ED-4DB2-BD59-A6C34878D82A}">
                    <a16:rowId xmlns:a16="http://schemas.microsoft.com/office/drawing/2014/main" val="10002"/>
                  </a:ext>
                </a:extLst>
              </a:tr>
            </a:tbl>
          </a:graphicData>
        </a:graphic>
      </p:graphicFrame>
      <p:sp>
        <p:nvSpPr>
          <p:cNvPr id="6" name="Slide Number Placeholder 3"/>
          <p:cNvSpPr>
            <a:spLocks noGrp="1"/>
          </p:cNvSpPr>
          <p:nvPr>
            <p:ph type="sldNum" sz="quarter" idx="4"/>
          </p:nvPr>
        </p:nvSpPr>
        <p:spPr>
          <a:xfrm>
            <a:off x="8153400" y="133350"/>
            <a:ext cx="762000" cy="273844"/>
          </a:xfrm>
        </p:spPr>
        <p:txBody>
          <a:bodyPr/>
          <a:lstStyle/>
          <a:p>
            <a:fld id="{0FA26BAB-D5C0-4A5F-A80E-F3DC9DF36BC4}" type="slidenum">
              <a:rPr lang="en-US" smtClean="0"/>
              <a:t>40</a:t>
            </a:fld>
            <a:endParaRPr lang="en-US" dirty="0"/>
          </a:p>
        </p:txBody>
      </p:sp>
      <p:sp>
        <p:nvSpPr>
          <p:cNvPr id="7" name="Obdélník 6"/>
          <p:cNvSpPr/>
          <p:nvPr/>
        </p:nvSpPr>
        <p:spPr>
          <a:xfrm>
            <a:off x="3317760" y="2394630"/>
            <a:ext cx="2016000" cy="360000"/>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ln>
                <a:solidFill>
                  <a:schemeClr val="tx1"/>
                </a:solidFill>
              </a:ln>
            </a:endParaRPr>
          </a:p>
        </p:txBody>
      </p:sp>
      <p:sp>
        <p:nvSpPr>
          <p:cNvPr id="8" name="TextovéPole 7"/>
          <p:cNvSpPr txBox="1"/>
          <p:nvPr/>
        </p:nvSpPr>
        <p:spPr>
          <a:xfrm>
            <a:off x="4121304" y="2033885"/>
            <a:ext cx="542136" cy="461665"/>
          </a:xfrm>
          <a:prstGeom prst="rect">
            <a:avLst/>
          </a:prstGeom>
          <a:noFill/>
          <a:effectLst>
            <a:softEdge rad="76200"/>
          </a:effectLst>
        </p:spPr>
        <p:txBody>
          <a:bodyPr wrap="none" rtlCol="0">
            <a:spAutoFit/>
          </a:bodyPr>
          <a:lstStyle/>
          <a:p>
            <a:pPr marL="285750" indent="-285750">
              <a:buFont typeface="Wingdings" panose="05000000000000000000" pitchFamily="2" charset="2"/>
              <a:buChar char="ü"/>
            </a:pPr>
            <a:r>
              <a:rPr lang="en-US" sz="2400" dirty="0"/>
              <a:t> </a:t>
            </a:r>
            <a:endParaRPr lang="cs-CZ" sz="2400" dirty="0"/>
          </a:p>
        </p:txBody>
      </p:sp>
      <p:sp>
        <p:nvSpPr>
          <p:cNvPr id="9" name="Obdélník 8"/>
          <p:cNvSpPr/>
          <p:nvPr/>
        </p:nvSpPr>
        <p:spPr>
          <a:xfrm>
            <a:off x="5376126" y="2039076"/>
            <a:ext cx="2016000" cy="360000"/>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ln>
                <a:solidFill>
                  <a:schemeClr val="tx1"/>
                </a:solidFill>
              </a:ln>
            </a:endParaRPr>
          </a:p>
        </p:txBody>
      </p:sp>
      <p:sp>
        <p:nvSpPr>
          <p:cNvPr id="10" name="TextovéPole 9"/>
          <p:cNvSpPr txBox="1"/>
          <p:nvPr/>
        </p:nvSpPr>
        <p:spPr>
          <a:xfrm>
            <a:off x="6163464" y="2023110"/>
            <a:ext cx="542136" cy="461665"/>
          </a:xfrm>
          <a:prstGeom prst="rect">
            <a:avLst/>
          </a:prstGeom>
          <a:noFill/>
          <a:effectLst>
            <a:softEdge rad="76200"/>
          </a:effectLst>
        </p:spPr>
        <p:txBody>
          <a:bodyPr wrap="none" rtlCol="0">
            <a:spAutoFit/>
          </a:bodyPr>
          <a:lstStyle/>
          <a:p>
            <a:pPr marL="285750" indent="-285750">
              <a:buFont typeface="Wingdings" panose="05000000000000000000" pitchFamily="2" charset="2"/>
              <a:buChar char="ü"/>
            </a:pPr>
            <a:r>
              <a:rPr lang="en-US" sz="2400" dirty="0"/>
              <a:t> </a:t>
            </a:r>
            <a:endParaRPr lang="cs-CZ" sz="2400" dirty="0"/>
          </a:p>
        </p:txBody>
      </p:sp>
    </p:spTree>
    <p:extLst>
      <p:ext uri="{BB962C8B-B14F-4D97-AF65-F5344CB8AC3E}">
        <p14:creationId xmlns:p14="http://schemas.microsoft.com/office/powerpoint/2010/main" val="1076165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4375" y="0"/>
            <a:ext cx="7715250" cy="5143500"/>
          </a:xfrm>
          <a:prstGeom prst="rect">
            <a:avLst/>
          </a:prstGeom>
        </p:spPr>
      </p:pic>
      <p:sp>
        <p:nvSpPr>
          <p:cNvPr id="7" name="TextBox 10">
            <a:extLst>
              <a:ext uri="{FF2B5EF4-FFF2-40B4-BE49-F238E27FC236}">
                <a16:creationId xmlns:a16="http://schemas.microsoft.com/office/drawing/2014/main" id="{3C710694-4C9E-4E11-802E-85B94BA9ED8B}"/>
              </a:ext>
            </a:extLst>
          </p:cNvPr>
          <p:cNvSpPr txBox="1"/>
          <p:nvPr/>
        </p:nvSpPr>
        <p:spPr>
          <a:xfrm>
            <a:off x="2895600" y="4793218"/>
            <a:ext cx="3352800" cy="369332"/>
          </a:xfrm>
          <a:prstGeom prst="rect">
            <a:avLst/>
          </a:prstGeom>
          <a:solidFill>
            <a:schemeClr val="tx1">
              <a:lumMod val="50000"/>
              <a:lumOff val="50000"/>
            </a:schemeClr>
          </a:solidFill>
        </p:spPr>
        <p:txBody>
          <a:bodyPr wrap="square" rtlCol="0">
            <a:spAutoFit/>
          </a:bodyPr>
          <a:lstStyle/>
          <a:p>
            <a:pPr algn="ctr"/>
            <a:r>
              <a:rPr lang="en-US" dirty="0">
                <a:solidFill>
                  <a:schemeClr val="bg1"/>
                </a:solidFill>
              </a:rPr>
              <a:t>Direct illumination only</a:t>
            </a:r>
            <a:endParaRPr lang="cs-CZ" dirty="0">
              <a:solidFill>
                <a:schemeClr val="bg1"/>
              </a:solidFill>
            </a:endParaRPr>
          </a:p>
        </p:txBody>
      </p:sp>
      <p:sp>
        <p:nvSpPr>
          <p:cNvPr id="4" name="Slide Number Placeholder 3"/>
          <p:cNvSpPr>
            <a:spLocks noGrp="1"/>
          </p:cNvSpPr>
          <p:nvPr>
            <p:ph type="sldNum" sz="quarter" idx="4"/>
          </p:nvPr>
        </p:nvSpPr>
        <p:spPr>
          <a:xfrm>
            <a:off x="8153400" y="133350"/>
            <a:ext cx="762000" cy="273844"/>
          </a:xfrm>
        </p:spPr>
        <p:txBody>
          <a:bodyPr/>
          <a:lstStyle/>
          <a:p>
            <a:fld id="{3DE47B9E-9A29-44E5-BDB3-D89E32649FEC}" type="slidenum">
              <a:rPr lang="en-US" smtClean="0"/>
              <a:t>41</a:t>
            </a:fld>
            <a:endParaRPr lang="en-US" dirty="0"/>
          </a:p>
        </p:txBody>
      </p:sp>
    </p:spTree>
    <p:extLst>
      <p:ext uri="{BB962C8B-B14F-4D97-AF65-F5344CB8AC3E}">
        <p14:creationId xmlns:p14="http://schemas.microsoft.com/office/powerpoint/2010/main" val="311429405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4375" y="0"/>
            <a:ext cx="7715250" cy="5143500"/>
          </a:xfrm>
          <a:prstGeom prst="rect">
            <a:avLst/>
          </a:prstGeom>
        </p:spPr>
      </p:pic>
      <p:pic>
        <p:nvPicPr>
          <p:cNvPr id="2" name="Obrázek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17731" y="612410"/>
            <a:ext cx="1760400" cy="1760400"/>
          </a:xfrm>
          <a:prstGeom prst="rect">
            <a:avLst/>
          </a:prstGeom>
          <a:ln w="12700">
            <a:solidFill>
              <a:srgbClr val="FF0000"/>
            </a:solidFill>
          </a:ln>
        </p:spPr>
      </p:pic>
      <p:pic>
        <p:nvPicPr>
          <p:cNvPr id="12" name="Obrázek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72852" y="611878"/>
            <a:ext cx="1760400" cy="1760400"/>
          </a:xfrm>
          <a:prstGeom prst="rect">
            <a:avLst/>
          </a:prstGeom>
          <a:ln w="12700">
            <a:solidFill>
              <a:srgbClr val="FF0000"/>
            </a:solidFill>
          </a:ln>
        </p:spPr>
      </p:pic>
      <p:pic>
        <p:nvPicPr>
          <p:cNvPr id="13" name="Obrázek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42279" y="611878"/>
            <a:ext cx="1760400" cy="1760400"/>
          </a:xfrm>
          <a:prstGeom prst="rect">
            <a:avLst/>
          </a:prstGeom>
          <a:ln w="12700">
            <a:solidFill>
              <a:srgbClr val="FF0000"/>
            </a:solidFill>
          </a:ln>
        </p:spPr>
      </p:pic>
      <p:sp>
        <p:nvSpPr>
          <p:cNvPr id="5" name="TextBox 10">
            <a:extLst>
              <a:ext uri="{FF2B5EF4-FFF2-40B4-BE49-F238E27FC236}">
                <a16:creationId xmlns:a16="http://schemas.microsoft.com/office/drawing/2014/main" id="{3C710694-4C9E-4E11-802E-85B94BA9ED8B}"/>
              </a:ext>
            </a:extLst>
          </p:cNvPr>
          <p:cNvSpPr txBox="1"/>
          <p:nvPr/>
        </p:nvSpPr>
        <p:spPr>
          <a:xfrm>
            <a:off x="2895600" y="4793218"/>
            <a:ext cx="3352800" cy="369332"/>
          </a:xfrm>
          <a:prstGeom prst="rect">
            <a:avLst/>
          </a:prstGeom>
          <a:solidFill>
            <a:schemeClr val="tx1">
              <a:lumMod val="50000"/>
              <a:lumOff val="50000"/>
            </a:schemeClr>
          </a:solidFill>
        </p:spPr>
        <p:txBody>
          <a:bodyPr wrap="square" rtlCol="0">
            <a:spAutoFit/>
          </a:bodyPr>
          <a:lstStyle/>
          <a:p>
            <a:pPr algn="ctr"/>
            <a:r>
              <a:rPr lang="en-US" dirty="0">
                <a:solidFill>
                  <a:schemeClr val="bg1"/>
                </a:solidFill>
              </a:rPr>
              <a:t>Direct illumination only</a:t>
            </a:r>
            <a:endParaRPr lang="cs-CZ" dirty="0">
              <a:solidFill>
                <a:schemeClr val="bg1"/>
              </a:solidFill>
            </a:endParaRPr>
          </a:p>
        </p:txBody>
      </p:sp>
      <p:sp>
        <p:nvSpPr>
          <p:cNvPr id="4" name="Rectangle 4"/>
          <p:cNvSpPr/>
          <p:nvPr/>
        </p:nvSpPr>
        <p:spPr>
          <a:xfrm>
            <a:off x="5285096" y="3504225"/>
            <a:ext cx="1344304" cy="126994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6" name="TextBox 13"/>
          <p:cNvSpPr txBox="1"/>
          <p:nvPr/>
        </p:nvSpPr>
        <p:spPr>
          <a:xfrm>
            <a:off x="3706587" y="141787"/>
            <a:ext cx="772519" cy="461665"/>
          </a:xfrm>
          <a:prstGeom prst="rect">
            <a:avLst/>
          </a:prstGeom>
          <a:noFill/>
        </p:spPr>
        <p:txBody>
          <a:bodyPr wrap="none" rtlCol="0">
            <a:spAutoFit/>
          </a:bodyPr>
          <a:lstStyle/>
          <a:p>
            <a:r>
              <a:rPr lang="en-US" sz="2400" dirty="0">
                <a:solidFill>
                  <a:schemeClr val="bg1"/>
                </a:solidFill>
              </a:rPr>
              <a:t>Ours</a:t>
            </a:r>
            <a:endParaRPr lang="cs-CZ" sz="2400" dirty="0">
              <a:solidFill>
                <a:schemeClr val="bg1"/>
              </a:solidFill>
            </a:endParaRPr>
          </a:p>
        </p:txBody>
      </p:sp>
      <p:sp>
        <p:nvSpPr>
          <p:cNvPr id="9" name="TextBox 8"/>
          <p:cNvSpPr txBox="1"/>
          <p:nvPr/>
        </p:nvSpPr>
        <p:spPr>
          <a:xfrm>
            <a:off x="5733841" y="144237"/>
            <a:ext cx="1287532" cy="461665"/>
          </a:xfrm>
          <a:prstGeom prst="rect">
            <a:avLst/>
          </a:prstGeom>
          <a:noFill/>
        </p:spPr>
        <p:txBody>
          <a:bodyPr wrap="none" rtlCol="0">
            <a:spAutoFit/>
          </a:bodyPr>
          <a:lstStyle/>
          <a:p>
            <a:r>
              <a:rPr lang="en-US" sz="2400" dirty="0" err="1">
                <a:solidFill>
                  <a:schemeClr val="bg1"/>
                </a:solidFill>
              </a:rPr>
              <a:t>Donikian</a:t>
            </a:r>
            <a:endParaRPr lang="cs-CZ" sz="2400" dirty="0">
              <a:solidFill>
                <a:schemeClr val="bg1"/>
              </a:solidFill>
            </a:endParaRPr>
          </a:p>
        </p:txBody>
      </p:sp>
      <p:sp>
        <p:nvSpPr>
          <p:cNvPr id="10" name="TextBox 3"/>
          <p:cNvSpPr txBox="1"/>
          <p:nvPr/>
        </p:nvSpPr>
        <p:spPr>
          <a:xfrm>
            <a:off x="1676400" y="144238"/>
            <a:ext cx="901785" cy="461665"/>
          </a:xfrm>
          <a:prstGeom prst="rect">
            <a:avLst/>
          </a:prstGeom>
          <a:noFill/>
        </p:spPr>
        <p:txBody>
          <a:bodyPr wrap="none" rtlCol="0">
            <a:spAutoFit/>
          </a:bodyPr>
          <a:lstStyle/>
          <a:p>
            <a:r>
              <a:rPr lang="en-US" sz="2400" dirty="0">
                <a:solidFill>
                  <a:schemeClr val="bg1"/>
                </a:solidFill>
              </a:rPr>
              <a:t>Wang</a:t>
            </a:r>
            <a:endParaRPr lang="cs-CZ" sz="2400" dirty="0">
              <a:solidFill>
                <a:schemeClr val="bg1"/>
              </a:solidFill>
            </a:endParaRPr>
          </a:p>
        </p:txBody>
      </p:sp>
      <p:cxnSp>
        <p:nvCxnSpPr>
          <p:cNvPr id="8" name="Přímá spojnice 7"/>
          <p:cNvCxnSpPr/>
          <p:nvPr/>
        </p:nvCxnSpPr>
        <p:spPr>
          <a:xfrm>
            <a:off x="1672852" y="2372278"/>
            <a:ext cx="3612244" cy="1131947"/>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Přímá spojnice 13"/>
          <p:cNvCxnSpPr/>
          <p:nvPr/>
        </p:nvCxnSpPr>
        <p:spPr>
          <a:xfrm flipV="1">
            <a:off x="6629400" y="2372278"/>
            <a:ext cx="873279" cy="1131947"/>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Šipka doleva 14"/>
          <p:cNvSpPr/>
          <p:nvPr/>
        </p:nvSpPr>
        <p:spPr>
          <a:xfrm flipH="1">
            <a:off x="2937150" y="1207004"/>
            <a:ext cx="1304292" cy="678946"/>
          </a:xfrm>
          <a:prstGeom prst="leftArrow">
            <a:avLst/>
          </a:prstGeom>
          <a:solidFill>
            <a:schemeClr val="bg1">
              <a:lumMod val="95000"/>
            </a:schemeClr>
          </a:solidFill>
          <a:ln>
            <a:noFill/>
          </a:ln>
          <a:effectLst>
            <a:glow rad="38100">
              <a:schemeClr val="tx1">
                <a:alpha val="7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6" name="TextBox 14"/>
          <p:cNvSpPr txBox="1"/>
          <p:nvPr/>
        </p:nvSpPr>
        <p:spPr>
          <a:xfrm>
            <a:off x="2928412" y="1354020"/>
            <a:ext cx="1236830" cy="369332"/>
          </a:xfrm>
          <a:prstGeom prst="rect">
            <a:avLst/>
          </a:prstGeom>
          <a:noFill/>
        </p:spPr>
        <p:txBody>
          <a:bodyPr wrap="square" rtlCol="0">
            <a:spAutoFit/>
          </a:bodyPr>
          <a:lstStyle/>
          <a:p>
            <a:r>
              <a:rPr lang="en-US" dirty="0"/>
              <a:t>9.3x faster</a:t>
            </a:r>
            <a:endParaRPr lang="cs-CZ" dirty="0"/>
          </a:p>
        </p:txBody>
      </p:sp>
      <p:sp>
        <p:nvSpPr>
          <p:cNvPr id="20" name="Slide Number Placeholder 3"/>
          <p:cNvSpPr>
            <a:spLocks noGrp="1"/>
          </p:cNvSpPr>
          <p:nvPr>
            <p:ph type="sldNum" sz="quarter" idx="4"/>
          </p:nvPr>
        </p:nvSpPr>
        <p:spPr>
          <a:xfrm>
            <a:off x="8153400" y="133350"/>
            <a:ext cx="762000" cy="273844"/>
          </a:xfrm>
        </p:spPr>
        <p:txBody>
          <a:bodyPr/>
          <a:lstStyle/>
          <a:p>
            <a:fld id="{AFE0B7DD-3AFA-4E97-9072-9E88E79FF369}" type="slidenum">
              <a:rPr lang="en-US" smtClean="0"/>
              <a:t>42</a:t>
            </a:fld>
            <a:endParaRPr lang="en-US" dirty="0"/>
          </a:p>
        </p:txBody>
      </p:sp>
      <p:grpSp>
        <p:nvGrpSpPr>
          <p:cNvPr id="23" name="Skupina 22"/>
          <p:cNvGrpSpPr/>
          <p:nvPr/>
        </p:nvGrpSpPr>
        <p:grpSpPr>
          <a:xfrm>
            <a:off x="1647767" y="2628092"/>
            <a:ext cx="2285605" cy="2002503"/>
            <a:chOff x="1647767" y="2628092"/>
            <a:chExt cx="2285605" cy="2002503"/>
          </a:xfrm>
        </p:grpSpPr>
        <p:sp>
          <p:nvSpPr>
            <p:cNvPr id="17" name="Obdélník 16"/>
            <p:cNvSpPr/>
            <p:nvPr/>
          </p:nvSpPr>
          <p:spPr>
            <a:xfrm>
              <a:off x="1647767" y="2628092"/>
              <a:ext cx="2285605" cy="1984486"/>
            </a:xfrm>
            <a:prstGeom prst="rect">
              <a:avLst/>
            </a:prstGeom>
            <a:solidFill>
              <a:schemeClr val="bg1"/>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pic>
          <p:nvPicPr>
            <p:cNvPr id="11" name="Obrázek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99686" y="2737169"/>
              <a:ext cx="1981286" cy="1795921"/>
            </a:xfrm>
            <a:prstGeom prst="rect">
              <a:avLst/>
            </a:prstGeom>
          </p:spPr>
        </p:pic>
        <p:sp>
          <p:nvSpPr>
            <p:cNvPr id="19" name="TextovéPole 18"/>
            <p:cNvSpPr txBox="1"/>
            <p:nvPr/>
          </p:nvSpPr>
          <p:spPr>
            <a:xfrm>
              <a:off x="1670974" y="3300338"/>
              <a:ext cx="400110" cy="513923"/>
            </a:xfrm>
            <a:prstGeom prst="rect">
              <a:avLst/>
            </a:prstGeom>
            <a:noFill/>
          </p:spPr>
          <p:txBody>
            <a:bodyPr vert="vert270" wrap="none" rtlCol="0">
              <a:spAutoFit/>
            </a:bodyPr>
            <a:lstStyle/>
            <a:p>
              <a:r>
                <a:rPr lang="en-US" sz="1400" dirty="0"/>
                <a:t>RMSE</a:t>
              </a:r>
              <a:endParaRPr lang="cs-CZ" sz="1400" dirty="0"/>
            </a:p>
          </p:txBody>
        </p:sp>
        <p:sp>
          <p:nvSpPr>
            <p:cNvPr id="7" name="TextovéPole 6"/>
            <p:cNvSpPr txBox="1"/>
            <p:nvPr/>
          </p:nvSpPr>
          <p:spPr>
            <a:xfrm>
              <a:off x="2453508" y="4322818"/>
              <a:ext cx="947695" cy="307777"/>
            </a:xfrm>
            <a:prstGeom prst="rect">
              <a:avLst/>
            </a:prstGeom>
            <a:noFill/>
          </p:spPr>
          <p:txBody>
            <a:bodyPr wrap="none" rtlCol="0">
              <a:spAutoFit/>
            </a:bodyPr>
            <a:lstStyle/>
            <a:p>
              <a:r>
                <a:rPr lang="en-US" sz="1400" dirty="0"/>
                <a:t>time [min]</a:t>
              </a:r>
              <a:endParaRPr lang="cs-CZ" sz="1400" dirty="0"/>
            </a:p>
          </p:txBody>
        </p:sp>
        <p:sp>
          <p:nvSpPr>
            <p:cNvPr id="21" name="Obdélník 20"/>
            <p:cNvSpPr/>
            <p:nvPr/>
          </p:nvSpPr>
          <p:spPr>
            <a:xfrm>
              <a:off x="3209280" y="2831670"/>
              <a:ext cx="533400" cy="1342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2" name="TextovéPole 21"/>
            <p:cNvSpPr txBox="1"/>
            <p:nvPr/>
          </p:nvSpPr>
          <p:spPr>
            <a:xfrm>
              <a:off x="3122792" y="2772950"/>
              <a:ext cx="516488" cy="261610"/>
            </a:xfrm>
            <a:prstGeom prst="rect">
              <a:avLst/>
            </a:prstGeom>
            <a:noFill/>
          </p:spPr>
          <p:txBody>
            <a:bodyPr wrap="none" rtlCol="0">
              <a:spAutoFit/>
            </a:bodyPr>
            <a:lstStyle/>
            <a:p>
              <a:r>
                <a:rPr lang="en-US" sz="1100" dirty="0"/>
                <a:t>Wang</a:t>
              </a:r>
              <a:endParaRPr lang="cs-CZ" sz="1100" dirty="0"/>
            </a:p>
          </p:txBody>
        </p:sp>
      </p:grpSp>
    </p:spTree>
    <p:extLst>
      <p:ext uri="{BB962C8B-B14F-4D97-AF65-F5344CB8AC3E}">
        <p14:creationId xmlns:p14="http://schemas.microsoft.com/office/powerpoint/2010/main" val="197652421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par>
                                <p:cTn id="19" presetID="10" presetClass="entr" presetSubtype="0"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5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wipe(left)">
                                      <p:cBhvr>
                                        <p:cTn id="26" dur="500"/>
                                        <p:tgtEl>
                                          <p:spTgt spid="16"/>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left)">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23"/>
                                        </p:tgtEl>
                                        <p:attrNameLst>
                                          <p:attrName>style.visibility</p:attrName>
                                        </p:attrNameLst>
                                      </p:cBhvr>
                                      <p:to>
                                        <p:strVal val="visible"/>
                                      </p:to>
                                    </p:set>
                                    <p:anim calcmode="lin" valueType="num">
                                      <p:cBhvr additive="base">
                                        <p:cTn id="34" dur="500" fill="hold"/>
                                        <p:tgtEl>
                                          <p:spTgt spid="23"/>
                                        </p:tgtEl>
                                        <p:attrNameLst>
                                          <p:attrName>ppt_x</p:attrName>
                                        </p:attrNameLst>
                                      </p:cBhvr>
                                      <p:tavLst>
                                        <p:tav tm="0">
                                          <p:val>
                                            <p:strVal val="#ppt_x"/>
                                          </p:val>
                                        </p:tav>
                                        <p:tav tm="100000">
                                          <p:val>
                                            <p:strVal val="#ppt_x"/>
                                          </p:val>
                                        </p:tav>
                                      </p:tavLst>
                                    </p:anim>
                                    <p:anim calcmode="lin" valueType="num">
                                      <p:cBhvr additive="base">
                                        <p:cTn id="35"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500"/>
                                        <p:tgtEl>
                                          <p:spTgt spid="14"/>
                                        </p:tgtEl>
                                      </p:cBhvr>
                                    </p:animEffect>
                                  </p:childTnLst>
                                </p:cTn>
                              </p:par>
                              <p:par>
                                <p:cTn id="41" presetID="10" presetClass="entr" presetSubtype="0" fill="hold" nodeType="with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500"/>
                                        <p:tgtEl>
                                          <p:spTgt spid="13"/>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fade">
                                      <p:cBhvr>
                                        <p:cTn id="4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0" grpId="0"/>
      <p:bldP spid="15" grpId="0" animBg="1"/>
      <p:bldP spid="16"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4375" y="0"/>
            <a:ext cx="7715250" cy="5143500"/>
          </a:xfrm>
          <a:prstGeom prst="rect">
            <a:avLst/>
          </a:prstGeom>
        </p:spPr>
      </p:pic>
      <p:pic>
        <p:nvPicPr>
          <p:cNvPr id="9"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75626" t="28621" r="13440" b="52121"/>
          <a:stretch/>
        </p:blipFill>
        <p:spPr bwMode="auto">
          <a:xfrm>
            <a:off x="5750171" y="617280"/>
            <a:ext cx="1777300" cy="1760979"/>
          </a:xfrm>
          <a:prstGeom prst="rect">
            <a:avLst/>
          </a:prstGeom>
          <a:noFill/>
          <a:ln w="12700">
            <a:solidFill>
              <a:srgbClr val="FF0000"/>
            </a:solidFill>
            <a:miter lim="800000"/>
            <a:headEnd/>
            <a:tailEnd/>
          </a:ln>
          <a:extLst>
            <a:ext uri="{909E8E84-426E-40DD-AFC4-6F175D3DCCD1}">
              <a14:hiddenFill xmlns:a14="http://schemas.microsoft.com/office/drawing/2010/main">
                <a:solidFill>
                  <a:schemeClr val="accent1"/>
                </a:solidFill>
              </a14:hiddenFill>
            </a:ext>
          </a:extLst>
        </p:spPr>
      </p:pic>
      <p:sp>
        <p:nvSpPr>
          <p:cNvPr id="11" name="TextBox 13"/>
          <p:cNvSpPr txBox="1"/>
          <p:nvPr/>
        </p:nvSpPr>
        <p:spPr>
          <a:xfrm>
            <a:off x="3706587" y="141787"/>
            <a:ext cx="772519" cy="461665"/>
          </a:xfrm>
          <a:prstGeom prst="rect">
            <a:avLst/>
          </a:prstGeom>
          <a:noFill/>
        </p:spPr>
        <p:txBody>
          <a:bodyPr wrap="none" rtlCol="0">
            <a:spAutoFit/>
          </a:bodyPr>
          <a:lstStyle/>
          <a:p>
            <a:r>
              <a:rPr lang="en-US" sz="2400" dirty="0">
                <a:solidFill>
                  <a:schemeClr val="bg1"/>
                </a:solidFill>
              </a:rPr>
              <a:t>Ours</a:t>
            </a:r>
            <a:endParaRPr lang="cs-CZ" sz="2400" dirty="0">
              <a:solidFill>
                <a:schemeClr val="bg1"/>
              </a:solidFill>
            </a:endParaRPr>
          </a:p>
        </p:txBody>
      </p:sp>
      <p:pic>
        <p:nvPicPr>
          <p:cNvPr id="12"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88127" t="28621" r="939" b="52121"/>
          <a:stretch/>
        </p:blipFill>
        <p:spPr bwMode="auto">
          <a:xfrm>
            <a:off x="3706587" y="614829"/>
            <a:ext cx="1777300" cy="1760979"/>
          </a:xfrm>
          <a:prstGeom prst="rect">
            <a:avLst/>
          </a:prstGeom>
          <a:noFill/>
          <a:ln w="12700">
            <a:solidFill>
              <a:srgbClr val="FF0000"/>
            </a:solidFill>
            <a:miter lim="800000"/>
            <a:headEnd/>
            <a:tailEnd/>
          </a:ln>
          <a:extLst>
            <a:ext uri="{909E8E84-426E-40DD-AFC4-6F175D3DCCD1}">
              <a14:hiddenFill xmlns:a14="http://schemas.microsoft.com/office/drawing/2010/main">
                <a:solidFill>
                  <a:schemeClr val="accent1"/>
                </a:solidFill>
              </a14:hiddenFill>
            </a:ext>
          </a:extLst>
        </p:spPr>
      </p:pic>
      <p:pic>
        <p:nvPicPr>
          <p:cNvPr id="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63125" t="28621" r="25941" b="52121"/>
          <a:stretch/>
        </p:blipFill>
        <p:spPr bwMode="auto">
          <a:xfrm>
            <a:off x="1676400" y="617280"/>
            <a:ext cx="1777300" cy="1760979"/>
          </a:xfrm>
          <a:prstGeom prst="rect">
            <a:avLst/>
          </a:prstGeom>
          <a:noFill/>
          <a:ln w="12700">
            <a:solidFill>
              <a:srgbClr val="FF0000"/>
            </a:solidFill>
            <a:miter lim="800000"/>
            <a:headEnd/>
            <a:tailEnd/>
          </a:ln>
          <a:extLst>
            <a:ext uri="{909E8E84-426E-40DD-AFC4-6F175D3DCCD1}">
              <a14:hiddenFill xmlns:a14="http://schemas.microsoft.com/office/drawing/2010/main">
                <a:solidFill>
                  <a:schemeClr val="accent1"/>
                </a:solidFill>
              </a14:hiddenFill>
            </a:ext>
          </a:extLst>
        </p:spPr>
      </p:pic>
      <p:sp>
        <p:nvSpPr>
          <p:cNvPr id="6" name="TextBox 8"/>
          <p:cNvSpPr txBox="1"/>
          <p:nvPr/>
        </p:nvSpPr>
        <p:spPr>
          <a:xfrm>
            <a:off x="5733841" y="144237"/>
            <a:ext cx="1287532" cy="461665"/>
          </a:xfrm>
          <a:prstGeom prst="rect">
            <a:avLst/>
          </a:prstGeom>
          <a:noFill/>
        </p:spPr>
        <p:txBody>
          <a:bodyPr wrap="none" rtlCol="0">
            <a:spAutoFit/>
          </a:bodyPr>
          <a:lstStyle/>
          <a:p>
            <a:r>
              <a:rPr lang="en-US" sz="2400" dirty="0" err="1">
                <a:solidFill>
                  <a:schemeClr val="bg1"/>
                </a:solidFill>
              </a:rPr>
              <a:t>Donikian</a:t>
            </a:r>
            <a:endParaRPr lang="cs-CZ" sz="2400" dirty="0">
              <a:solidFill>
                <a:schemeClr val="bg1"/>
              </a:solidFill>
            </a:endParaRPr>
          </a:p>
        </p:txBody>
      </p:sp>
      <p:sp>
        <p:nvSpPr>
          <p:cNvPr id="8" name="TextBox 3"/>
          <p:cNvSpPr txBox="1"/>
          <p:nvPr/>
        </p:nvSpPr>
        <p:spPr>
          <a:xfrm>
            <a:off x="1676400" y="144238"/>
            <a:ext cx="901785" cy="461665"/>
          </a:xfrm>
          <a:prstGeom prst="rect">
            <a:avLst/>
          </a:prstGeom>
          <a:noFill/>
        </p:spPr>
        <p:txBody>
          <a:bodyPr wrap="none" rtlCol="0">
            <a:spAutoFit/>
          </a:bodyPr>
          <a:lstStyle/>
          <a:p>
            <a:r>
              <a:rPr lang="en-US" sz="2400" dirty="0">
                <a:solidFill>
                  <a:schemeClr val="bg1"/>
                </a:solidFill>
              </a:rPr>
              <a:t>Wang</a:t>
            </a:r>
            <a:endParaRPr lang="cs-CZ" sz="2400" dirty="0">
              <a:solidFill>
                <a:schemeClr val="bg1"/>
              </a:solidFill>
            </a:endParaRPr>
          </a:p>
        </p:txBody>
      </p:sp>
      <p:sp>
        <p:nvSpPr>
          <p:cNvPr id="13" name="Rectangle 4"/>
          <p:cNvSpPr/>
          <p:nvPr/>
        </p:nvSpPr>
        <p:spPr>
          <a:xfrm>
            <a:off x="1462643" y="3379121"/>
            <a:ext cx="1418574" cy="132622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5" name="TextBox 10">
            <a:extLst>
              <a:ext uri="{FF2B5EF4-FFF2-40B4-BE49-F238E27FC236}">
                <a16:creationId xmlns:a16="http://schemas.microsoft.com/office/drawing/2014/main" id="{3C710694-4C9E-4E11-802E-85B94BA9ED8B}"/>
              </a:ext>
            </a:extLst>
          </p:cNvPr>
          <p:cNvSpPr txBox="1"/>
          <p:nvPr/>
        </p:nvSpPr>
        <p:spPr>
          <a:xfrm>
            <a:off x="2895600" y="4793218"/>
            <a:ext cx="3352800" cy="369332"/>
          </a:xfrm>
          <a:prstGeom prst="rect">
            <a:avLst/>
          </a:prstGeom>
          <a:solidFill>
            <a:schemeClr val="tx1">
              <a:lumMod val="50000"/>
              <a:lumOff val="50000"/>
            </a:schemeClr>
          </a:solidFill>
        </p:spPr>
        <p:txBody>
          <a:bodyPr wrap="square" rtlCol="0">
            <a:spAutoFit/>
          </a:bodyPr>
          <a:lstStyle/>
          <a:p>
            <a:pPr algn="ctr"/>
            <a:r>
              <a:rPr lang="en-US" dirty="0">
                <a:solidFill>
                  <a:schemeClr val="bg1"/>
                </a:solidFill>
              </a:rPr>
              <a:t>Direct illumination only</a:t>
            </a:r>
            <a:endParaRPr lang="cs-CZ" dirty="0">
              <a:solidFill>
                <a:schemeClr val="bg1"/>
              </a:solidFill>
            </a:endParaRPr>
          </a:p>
        </p:txBody>
      </p:sp>
      <p:grpSp>
        <p:nvGrpSpPr>
          <p:cNvPr id="14" name="Skupina 13"/>
          <p:cNvGrpSpPr/>
          <p:nvPr/>
        </p:nvGrpSpPr>
        <p:grpSpPr>
          <a:xfrm>
            <a:off x="3705650" y="1200150"/>
            <a:ext cx="1602592" cy="2889450"/>
            <a:chOff x="3705650" y="1200150"/>
            <a:chExt cx="1602592" cy="2889450"/>
          </a:xfrm>
        </p:grpSpPr>
        <p:pic>
          <p:nvPicPr>
            <p:cNvPr id="16" name="Obrázek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68242" y="2649600"/>
              <a:ext cx="1440000" cy="1440000"/>
            </a:xfrm>
            <a:prstGeom prst="rect">
              <a:avLst/>
            </a:prstGeom>
            <a:ln w="12700">
              <a:solidFill>
                <a:srgbClr val="00B050"/>
              </a:solidFill>
            </a:ln>
          </p:spPr>
        </p:pic>
        <p:sp>
          <p:nvSpPr>
            <p:cNvPr id="17" name="Obdélník 16"/>
            <p:cNvSpPr/>
            <p:nvPr/>
          </p:nvSpPr>
          <p:spPr>
            <a:xfrm>
              <a:off x="3705650" y="1200150"/>
              <a:ext cx="650629" cy="609600"/>
            </a:xfrm>
            <a:prstGeom prst="rect">
              <a:avLst/>
            </a:prstGeom>
            <a:no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cxnSp>
          <p:nvCxnSpPr>
            <p:cNvPr id="19" name="Přímá spojnice 18"/>
            <p:cNvCxnSpPr/>
            <p:nvPr/>
          </p:nvCxnSpPr>
          <p:spPr>
            <a:xfrm>
              <a:off x="3705650" y="1808676"/>
              <a:ext cx="162592" cy="839273"/>
            </a:xfrm>
            <a:prstGeom prst="line">
              <a:avLst/>
            </a:prstGeom>
            <a:ln w="127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1" name="Přímá spojnice 20"/>
            <p:cNvCxnSpPr/>
            <p:nvPr/>
          </p:nvCxnSpPr>
          <p:spPr>
            <a:xfrm>
              <a:off x="4356279" y="1819564"/>
              <a:ext cx="951963" cy="828384"/>
            </a:xfrm>
            <a:prstGeom prst="line">
              <a:avLst/>
            </a:prstGeom>
            <a:ln w="12700">
              <a:solidFill>
                <a:srgbClr val="00B050"/>
              </a:solidFill>
            </a:ln>
          </p:spPr>
          <p:style>
            <a:lnRef idx="1">
              <a:schemeClr val="accent1"/>
            </a:lnRef>
            <a:fillRef idx="0">
              <a:schemeClr val="accent1"/>
            </a:fillRef>
            <a:effectRef idx="0">
              <a:schemeClr val="accent1"/>
            </a:effectRef>
            <a:fontRef idx="minor">
              <a:schemeClr val="tx1"/>
            </a:fontRef>
          </p:style>
        </p:cxnSp>
      </p:grpSp>
      <p:grpSp>
        <p:nvGrpSpPr>
          <p:cNvPr id="15" name="Skupina 14"/>
          <p:cNvGrpSpPr/>
          <p:nvPr/>
        </p:nvGrpSpPr>
        <p:grpSpPr>
          <a:xfrm>
            <a:off x="5750171" y="1199076"/>
            <a:ext cx="1603666" cy="2888873"/>
            <a:chOff x="5750171" y="1199076"/>
            <a:chExt cx="1603666" cy="2888873"/>
          </a:xfrm>
        </p:grpSpPr>
        <p:sp>
          <p:nvSpPr>
            <p:cNvPr id="2" name="Obdélník 1"/>
            <p:cNvSpPr/>
            <p:nvPr/>
          </p:nvSpPr>
          <p:spPr>
            <a:xfrm>
              <a:off x="5750171" y="1199076"/>
              <a:ext cx="650629" cy="609600"/>
            </a:xfrm>
            <a:prstGeom prst="rect">
              <a:avLst/>
            </a:prstGeom>
            <a:no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7" name="Obrázek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13837" y="2647949"/>
              <a:ext cx="1440000" cy="1440000"/>
            </a:xfrm>
            <a:prstGeom prst="rect">
              <a:avLst/>
            </a:prstGeom>
            <a:ln w="12700">
              <a:solidFill>
                <a:srgbClr val="00B050"/>
              </a:solidFill>
            </a:ln>
          </p:spPr>
        </p:pic>
        <p:cxnSp>
          <p:nvCxnSpPr>
            <p:cNvPr id="20" name="Přímá spojnice 19"/>
            <p:cNvCxnSpPr/>
            <p:nvPr/>
          </p:nvCxnSpPr>
          <p:spPr>
            <a:xfrm>
              <a:off x="5751197" y="1808675"/>
              <a:ext cx="162592" cy="839273"/>
            </a:xfrm>
            <a:prstGeom prst="line">
              <a:avLst/>
            </a:prstGeom>
            <a:ln w="127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3" name="Přímá spojnice 22"/>
            <p:cNvCxnSpPr/>
            <p:nvPr/>
          </p:nvCxnSpPr>
          <p:spPr>
            <a:xfrm>
              <a:off x="6400800" y="1800515"/>
              <a:ext cx="951963" cy="828384"/>
            </a:xfrm>
            <a:prstGeom prst="line">
              <a:avLst/>
            </a:prstGeom>
            <a:ln w="12700">
              <a:solidFill>
                <a:srgbClr val="00B050"/>
              </a:solidFill>
            </a:ln>
          </p:spPr>
          <p:style>
            <a:lnRef idx="1">
              <a:schemeClr val="accent1"/>
            </a:lnRef>
            <a:fillRef idx="0">
              <a:schemeClr val="accent1"/>
            </a:fillRef>
            <a:effectRef idx="0">
              <a:schemeClr val="accent1"/>
            </a:effectRef>
            <a:fontRef idx="minor">
              <a:schemeClr val="tx1"/>
            </a:fontRef>
          </p:style>
        </p:cxnSp>
      </p:grpSp>
      <p:sp>
        <p:nvSpPr>
          <p:cNvPr id="26" name="Šipka doleva 25"/>
          <p:cNvSpPr/>
          <p:nvPr/>
        </p:nvSpPr>
        <p:spPr>
          <a:xfrm>
            <a:off x="4876800" y="3028950"/>
            <a:ext cx="1304292" cy="678946"/>
          </a:xfrm>
          <a:prstGeom prst="leftArrow">
            <a:avLst/>
          </a:prstGeom>
          <a:solidFill>
            <a:schemeClr val="bg1">
              <a:lumMod val="95000"/>
            </a:schemeClr>
          </a:solidFill>
          <a:ln>
            <a:noFill/>
          </a:ln>
          <a:effectLst>
            <a:glow rad="38100">
              <a:schemeClr val="tx1">
                <a:alpha val="7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7" name="TextBox 14"/>
          <p:cNvSpPr txBox="1"/>
          <p:nvPr/>
        </p:nvSpPr>
        <p:spPr>
          <a:xfrm>
            <a:off x="5192993" y="3187261"/>
            <a:ext cx="838749" cy="369332"/>
          </a:xfrm>
          <a:prstGeom prst="rect">
            <a:avLst/>
          </a:prstGeom>
          <a:noFill/>
        </p:spPr>
        <p:txBody>
          <a:bodyPr wrap="square" rtlCol="0">
            <a:spAutoFit/>
          </a:bodyPr>
          <a:lstStyle/>
          <a:p>
            <a:pPr algn="ctr"/>
            <a:r>
              <a:rPr lang="en-US" dirty="0"/>
              <a:t>Robust</a:t>
            </a:r>
          </a:p>
        </p:txBody>
      </p:sp>
      <p:sp>
        <p:nvSpPr>
          <p:cNvPr id="24" name="Slide Number Placeholder 3"/>
          <p:cNvSpPr>
            <a:spLocks noGrp="1"/>
          </p:cNvSpPr>
          <p:nvPr>
            <p:ph type="sldNum" sz="quarter" idx="4"/>
          </p:nvPr>
        </p:nvSpPr>
        <p:spPr>
          <a:xfrm>
            <a:off x="8153400" y="133350"/>
            <a:ext cx="762000" cy="273844"/>
          </a:xfrm>
        </p:spPr>
        <p:txBody>
          <a:bodyPr/>
          <a:lstStyle/>
          <a:p>
            <a:fld id="{41A2C695-FDC1-4AD7-A802-A6A22700A235}" type="slidenum">
              <a:rPr lang="en-US" smtClean="0"/>
              <a:t>43</a:t>
            </a:fld>
            <a:endParaRPr lang="en-US" dirty="0"/>
          </a:p>
        </p:txBody>
      </p:sp>
    </p:spTree>
    <p:extLst>
      <p:ext uri="{BB962C8B-B14F-4D97-AF65-F5344CB8AC3E}">
        <p14:creationId xmlns:p14="http://schemas.microsoft.com/office/powerpoint/2010/main" val="69293901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par>
                                <p:cTn id="17" presetID="10"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up)">
                                      <p:cBhvr>
                                        <p:cTn id="27" dur="500"/>
                                        <p:tgtEl>
                                          <p:spTgt spid="15"/>
                                        </p:tgtEl>
                                      </p:cBhvr>
                                    </p:animEffect>
                                  </p:childTnLst>
                                </p:cTn>
                              </p:par>
                              <p:par>
                                <p:cTn id="28" presetID="22" presetClass="entr" presetSubtype="1" fill="hold"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wipe(up)">
                                      <p:cBhvr>
                                        <p:cTn id="30" dur="5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2" fill="hold" grpId="0" nodeType="click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wipe(right)">
                                      <p:cBhvr>
                                        <p:cTn id="35" dur="500"/>
                                        <p:tgtEl>
                                          <p:spTgt spid="27"/>
                                        </p:tgtEl>
                                      </p:cBhvr>
                                    </p:animEffect>
                                  </p:childTnLst>
                                </p:cTn>
                              </p:par>
                              <p:par>
                                <p:cTn id="36" presetID="22" presetClass="entr" presetSubtype="2" fill="hold" grpId="0" nodeType="withEffect">
                                  <p:stCondLst>
                                    <p:cond delay="0"/>
                                  </p:stCondLst>
                                  <p:childTnLst>
                                    <p:set>
                                      <p:cBhvr>
                                        <p:cTn id="37" dur="1" fill="hold">
                                          <p:stCondLst>
                                            <p:cond delay="0"/>
                                          </p:stCondLst>
                                        </p:cTn>
                                        <p:tgtEl>
                                          <p:spTgt spid="26"/>
                                        </p:tgtEl>
                                        <p:attrNameLst>
                                          <p:attrName>style.visibility</p:attrName>
                                        </p:attrNameLst>
                                      </p:cBhvr>
                                      <p:to>
                                        <p:strVal val="visible"/>
                                      </p:to>
                                    </p:set>
                                    <p:animEffect transition="in" filter="wipe(right)">
                                      <p:cBhvr>
                                        <p:cTn id="3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6" grpId="0"/>
      <p:bldP spid="8" grpId="0"/>
      <p:bldP spid="26" grpId="0" animBg="1"/>
      <p:bldP spid="27"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Tests</a:t>
            </a:r>
            <a:endParaRPr lang="cs-CZ" dirty="0"/>
          </a:p>
        </p:txBody>
      </p:sp>
      <p:sp>
        <p:nvSpPr>
          <p:cNvPr id="3" name="Content Placeholder 2"/>
          <p:cNvSpPr>
            <a:spLocks noGrp="1"/>
          </p:cNvSpPr>
          <p:nvPr>
            <p:ph idx="1"/>
          </p:nvPr>
        </p:nvSpPr>
        <p:spPr/>
        <p:txBody>
          <a:bodyPr>
            <a:normAutofit/>
          </a:bodyPr>
          <a:lstStyle/>
          <a:p>
            <a:r>
              <a:rPr lang="en-US" sz="2400" dirty="0">
                <a:solidFill>
                  <a:schemeClr val="accent2"/>
                </a:solidFill>
              </a:rPr>
              <a:t>Performance</a:t>
            </a:r>
          </a:p>
          <a:p>
            <a:endParaRPr lang="en-US" sz="2400" dirty="0"/>
          </a:p>
          <a:p>
            <a:endParaRPr lang="en-US" sz="1400" dirty="0"/>
          </a:p>
          <a:p>
            <a:endParaRPr lang="en-US" sz="2400" dirty="0"/>
          </a:p>
          <a:p>
            <a:endParaRPr lang="en-US" sz="1400" dirty="0"/>
          </a:p>
          <a:p>
            <a:r>
              <a:rPr lang="en-US" sz="2400" dirty="0"/>
              <a:t>Grid resolution</a:t>
            </a:r>
          </a:p>
          <a:p>
            <a:pPr marL="0" indent="0">
              <a:buNone/>
            </a:pPr>
            <a:endParaRPr lang="en-US" sz="1400" dirty="0"/>
          </a:p>
          <a:p>
            <a:r>
              <a:rPr lang="en-US" sz="2400" dirty="0"/>
              <a:t>Temporal coherence</a:t>
            </a:r>
          </a:p>
        </p:txBody>
      </p:sp>
      <p:sp>
        <p:nvSpPr>
          <p:cNvPr id="5" name="Footer Placeholder 4"/>
          <p:cNvSpPr>
            <a:spLocks noGrp="1"/>
          </p:cNvSpPr>
          <p:nvPr>
            <p:ph type="ftr" sz="quarter" idx="11"/>
          </p:nvPr>
        </p:nvSpPr>
        <p:spPr/>
        <p:txBody>
          <a:bodyPr/>
          <a:lstStyle/>
          <a:p>
            <a:r>
              <a:rPr lang="en-US"/>
              <a:t>Vévoda, Kondapaneni, Křivánek - Bayesian online regression for adaptive illumination sampling</a:t>
            </a:r>
          </a:p>
        </p:txBody>
      </p:sp>
      <p:graphicFrame>
        <p:nvGraphicFramePr>
          <p:cNvPr id="4" name="Tabulka 3"/>
          <p:cNvGraphicFramePr>
            <a:graphicFrameLocks noGrp="1"/>
          </p:cNvGraphicFramePr>
          <p:nvPr/>
        </p:nvGraphicFramePr>
        <p:xfrm>
          <a:off x="1295400" y="1657350"/>
          <a:ext cx="6096000" cy="1112520"/>
        </p:xfrm>
        <a:graphic>
          <a:graphicData uri="http://schemas.openxmlformats.org/drawingml/2006/table">
            <a:tbl>
              <a:tblPr firstRow="1" bandRow="1">
                <a:tableStyleId>{5940675A-B579-460E-94D1-54222C63F5DA}</a:tableStyleId>
              </a:tblPr>
              <a:tblGrid>
                <a:gridCol w="2032000">
                  <a:extLst>
                    <a:ext uri="{9D8B030D-6E8A-4147-A177-3AD203B41FA5}">
                      <a16:colId xmlns:a16="http://schemas.microsoft.com/office/drawing/2014/main" val="20000"/>
                    </a:ext>
                  </a:extLst>
                </a:gridCol>
                <a:gridCol w="2032000">
                  <a:extLst>
                    <a:ext uri="{9D8B030D-6E8A-4147-A177-3AD203B41FA5}">
                      <a16:colId xmlns:a16="http://schemas.microsoft.com/office/drawing/2014/main" val="20001"/>
                    </a:ext>
                  </a:extLst>
                </a:gridCol>
                <a:gridCol w="2032000">
                  <a:extLst>
                    <a:ext uri="{9D8B030D-6E8A-4147-A177-3AD203B41FA5}">
                      <a16:colId xmlns:a16="http://schemas.microsoft.com/office/drawing/2014/main" val="20002"/>
                    </a:ext>
                  </a:extLst>
                </a:gridCol>
              </a:tblGrid>
              <a:tr h="370840">
                <a:tc>
                  <a:txBody>
                    <a:bodyPr/>
                    <a:lstStyle/>
                    <a:p>
                      <a:endParaRPr lang="cs-CZ" dirty="0"/>
                    </a:p>
                  </a:txBody>
                  <a:tcPr>
                    <a:lnL w="12700" cmpd="sng">
                      <a:noFill/>
                    </a:lnL>
                    <a:lnT w="12700" cmpd="sng">
                      <a:noFill/>
                    </a:lnT>
                  </a:tcPr>
                </a:tc>
                <a:tc>
                  <a:txBody>
                    <a:bodyPr/>
                    <a:lstStyle/>
                    <a:p>
                      <a:r>
                        <a:rPr lang="en-US" dirty="0"/>
                        <a:t>Direct only</a:t>
                      </a:r>
                      <a:endParaRPr lang="cs-CZ" dirty="0"/>
                    </a:p>
                  </a:txBody>
                  <a:tcPr>
                    <a:lnT w="12700" cmpd="sng">
                      <a:noFill/>
                    </a:lnT>
                  </a:tcPr>
                </a:tc>
                <a:tc>
                  <a:txBody>
                    <a:bodyPr/>
                    <a:lstStyle/>
                    <a:p>
                      <a:r>
                        <a:rPr lang="en-US" dirty="0"/>
                        <a:t>Direct + indirect</a:t>
                      </a:r>
                      <a:endParaRPr lang="cs-CZ" dirty="0"/>
                    </a:p>
                  </a:txBody>
                  <a:tcPr>
                    <a:lnR w="12700" cmpd="sng">
                      <a:noFill/>
                    </a:lnR>
                    <a:lnT w="12700" cmpd="sng">
                      <a:noFill/>
                    </a:lnT>
                  </a:tcPr>
                </a:tc>
                <a:extLst>
                  <a:ext uri="{0D108BD9-81ED-4DB2-BD59-A6C34878D82A}">
                    <a16:rowId xmlns:a16="http://schemas.microsoft.com/office/drawing/2014/main" val="10000"/>
                  </a:ext>
                </a:extLst>
              </a:tr>
              <a:tr h="370840">
                <a:tc>
                  <a:txBody>
                    <a:bodyPr/>
                    <a:lstStyle/>
                    <a:p>
                      <a:r>
                        <a:rPr lang="en-US" dirty="0"/>
                        <a:t>Simple occlusion</a:t>
                      </a:r>
                      <a:endParaRPr lang="cs-CZ" dirty="0"/>
                    </a:p>
                  </a:txBody>
                  <a:tcPr>
                    <a:lnL w="12700" cmpd="sng">
                      <a:noFill/>
                    </a:lnL>
                  </a:tcPr>
                </a:tc>
                <a:tc>
                  <a:txBody>
                    <a:bodyPr/>
                    <a:lstStyle/>
                    <a:p>
                      <a:endParaRPr lang="cs-CZ" dirty="0"/>
                    </a:p>
                  </a:txBody>
                  <a:tcPr/>
                </a:tc>
                <a:tc>
                  <a:txBody>
                    <a:bodyPr/>
                    <a:lstStyle/>
                    <a:p>
                      <a:endParaRPr lang="cs-CZ" dirty="0"/>
                    </a:p>
                  </a:txBody>
                  <a:tcPr>
                    <a:lnR w="12700" cmpd="sng">
                      <a:noFill/>
                    </a:lnR>
                  </a:tcPr>
                </a:tc>
                <a:extLst>
                  <a:ext uri="{0D108BD9-81ED-4DB2-BD59-A6C34878D82A}">
                    <a16:rowId xmlns:a16="http://schemas.microsoft.com/office/drawing/2014/main" val="10001"/>
                  </a:ext>
                </a:extLst>
              </a:tr>
              <a:tr h="370840">
                <a:tc>
                  <a:txBody>
                    <a:bodyPr/>
                    <a:lstStyle/>
                    <a:p>
                      <a:r>
                        <a:rPr lang="en-US" dirty="0"/>
                        <a:t>Complex occlusion</a:t>
                      </a:r>
                      <a:endParaRPr lang="cs-CZ" dirty="0"/>
                    </a:p>
                  </a:txBody>
                  <a:tcPr>
                    <a:lnL w="12700" cmpd="sng">
                      <a:noFill/>
                    </a:lnL>
                    <a:lnB w="12700" cmpd="sng">
                      <a:noFill/>
                    </a:lnB>
                  </a:tcPr>
                </a:tc>
                <a:tc>
                  <a:txBody>
                    <a:bodyPr/>
                    <a:lstStyle/>
                    <a:p>
                      <a:endParaRPr lang="cs-CZ" dirty="0"/>
                    </a:p>
                  </a:txBody>
                  <a:tcPr>
                    <a:lnB w="12700" cmpd="sng">
                      <a:noFill/>
                    </a:lnB>
                  </a:tcPr>
                </a:tc>
                <a:tc>
                  <a:txBody>
                    <a:bodyPr/>
                    <a:lstStyle/>
                    <a:p>
                      <a:endParaRPr lang="cs-CZ" dirty="0"/>
                    </a:p>
                  </a:txBody>
                  <a:tcPr>
                    <a:lnR w="12700" cmpd="sng">
                      <a:noFill/>
                    </a:lnR>
                    <a:lnB w="12700" cmpd="sng">
                      <a:noFill/>
                    </a:lnB>
                  </a:tcPr>
                </a:tc>
                <a:extLst>
                  <a:ext uri="{0D108BD9-81ED-4DB2-BD59-A6C34878D82A}">
                    <a16:rowId xmlns:a16="http://schemas.microsoft.com/office/drawing/2014/main" val="10002"/>
                  </a:ext>
                </a:extLst>
              </a:tr>
            </a:tbl>
          </a:graphicData>
        </a:graphic>
      </p:graphicFrame>
      <p:sp>
        <p:nvSpPr>
          <p:cNvPr id="6" name="Slide Number Placeholder 3"/>
          <p:cNvSpPr>
            <a:spLocks noGrp="1"/>
          </p:cNvSpPr>
          <p:nvPr>
            <p:ph type="sldNum" sz="quarter" idx="4"/>
          </p:nvPr>
        </p:nvSpPr>
        <p:spPr>
          <a:xfrm>
            <a:off x="8153400" y="133350"/>
            <a:ext cx="762000" cy="273844"/>
          </a:xfrm>
        </p:spPr>
        <p:txBody>
          <a:bodyPr/>
          <a:lstStyle/>
          <a:p>
            <a:fld id="{0FA26BAB-D5C0-4A5F-A80E-F3DC9DF36BC4}" type="slidenum">
              <a:rPr lang="en-US" smtClean="0"/>
              <a:t>44</a:t>
            </a:fld>
            <a:endParaRPr lang="en-US" dirty="0"/>
          </a:p>
        </p:txBody>
      </p:sp>
      <p:sp>
        <p:nvSpPr>
          <p:cNvPr id="7" name="Obdélník 6"/>
          <p:cNvSpPr/>
          <p:nvPr/>
        </p:nvSpPr>
        <p:spPr>
          <a:xfrm>
            <a:off x="3317760" y="2394630"/>
            <a:ext cx="2016000" cy="360000"/>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ln>
                <a:solidFill>
                  <a:schemeClr val="tx1"/>
                </a:solidFill>
              </a:ln>
            </a:endParaRPr>
          </a:p>
        </p:txBody>
      </p:sp>
      <p:sp>
        <p:nvSpPr>
          <p:cNvPr id="8" name="TextovéPole 7"/>
          <p:cNvSpPr txBox="1"/>
          <p:nvPr/>
        </p:nvSpPr>
        <p:spPr>
          <a:xfrm>
            <a:off x="4121304" y="2033885"/>
            <a:ext cx="542136" cy="461665"/>
          </a:xfrm>
          <a:prstGeom prst="rect">
            <a:avLst/>
          </a:prstGeom>
          <a:noFill/>
          <a:effectLst>
            <a:softEdge rad="76200"/>
          </a:effectLst>
        </p:spPr>
        <p:txBody>
          <a:bodyPr wrap="none" rtlCol="0">
            <a:spAutoFit/>
          </a:bodyPr>
          <a:lstStyle/>
          <a:p>
            <a:pPr marL="285750" indent="-285750">
              <a:buFont typeface="Wingdings" panose="05000000000000000000" pitchFamily="2" charset="2"/>
              <a:buChar char="ü"/>
            </a:pPr>
            <a:r>
              <a:rPr lang="en-US" sz="2400" dirty="0"/>
              <a:t> </a:t>
            </a:r>
            <a:endParaRPr lang="cs-CZ" sz="2400" dirty="0"/>
          </a:p>
        </p:txBody>
      </p:sp>
      <p:sp>
        <p:nvSpPr>
          <p:cNvPr id="9" name="Obdélník 8"/>
          <p:cNvSpPr/>
          <p:nvPr/>
        </p:nvSpPr>
        <p:spPr>
          <a:xfrm>
            <a:off x="5376126" y="2404110"/>
            <a:ext cx="2016000" cy="360000"/>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ln>
                <a:solidFill>
                  <a:schemeClr val="tx1"/>
                </a:solidFill>
              </a:ln>
            </a:endParaRPr>
          </a:p>
        </p:txBody>
      </p:sp>
      <p:sp>
        <p:nvSpPr>
          <p:cNvPr id="10" name="TextovéPole 9"/>
          <p:cNvSpPr txBox="1"/>
          <p:nvPr/>
        </p:nvSpPr>
        <p:spPr>
          <a:xfrm>
            <a:off x="6163464" y="2023110"/>
            <a:ext cx="542136" cy="461665"/>
          </a:xfrm>
          <a:prstGeom prst="rect">
            <a:avLst/>
          </a:prstGeom>
          <a:noFill/>
          <a:effectLst>
            <a:softEdge rad="76200"/>
          </a:effectLst>
        </p:spPr>
        <p:txBody>
          <a:bodyPr wrap="none" rtlCol="0">
            <a:spAutoFit/>
          </a:bodyPr>
          <a:lstStyle/>
          <a:p>
            <a:pPr marL="285750" indent="-285750">
              <a:buFont typeface="Wingdings" panose="05000000000000000000" pitchFamily="2" charset="2"/>
              <a:buChar char="ü"/>
            </a:pPr>
            <a:r>
              <a:rPr lang="en-US" sz="2400" dirty="0"/>
              <a:t> </a:t>
            </a:r>
            <a:endParaRPr lang="cs-CZ" sz="2400" dirty="0"/>
          </a:p>
        </p:txBody>
      </p:sp>
      <p:sp>
        <p:nvSpPr>
          <p:cNvPr id="11" name="TextovéPole 10"/>
          <p:cNvSpPr txBox="1"/>
          <p:nvPr/>
        </p:nvSpPr>
        <p:spPr>
          <a:xfrm>
            <a:off x="4121304" y="2414885"/>
            <a:ext cx="542136" cy="461665"/>
          </a:xfrm>
          <a:prstGeom prst="rect">
            <a:avLst/>
          </a:prstGeom>
          <a:noFill/>
          <a:effectLst>
            <a:softEdge rad="76200"/>
          </a:effectLst>
        </p:spPr>
        <p:txBody>
          <a:bodyPr wrap="none" rtlCol="0">
            <a:spAutoFit/>
          </a:bodyPr>
          <a:lstStyle/>
          <a:p>
            <a:pPr marL="285750" indent="-285750">
              <a:buFont typeface="Wingdings" panose="05000000000000000000" pitchFamily="2" charset="2"/>
              <a:buChar char="ü"/>
            </a:pPr>
            <a:r>
              <a:rPr lang="en-US" sz="2400" dirty="0"/>
              <a:t> </a:t>
            </a:r>
            <a:endParaRPr lang="cs-CZ" sz="2400" dirty="0"/>
          </a:p>
        </p:txBody>
      </p:sp>
    </p:spTree>
    <p:extLst>
      <p:ext uri="{BB962C8B-B14F-4D97-AF65-F5344CB8AC3E}">
        <p14:creationId xmlns:p14="http://schemas.microsoft.com/office/powerpoint/2010/main" val="3424635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p:cNvSpPr>
            <a:spLocks noGrp="1"/>
          </p:cNvSpPr>
          <p:nvPr>
            <p:ph type="sldNum" sz="quarter" idx="4"/>
          </p:nvPr>
        </p:nvSpPr>
        <p:spPr/>
        <p:txBody>
          <a:bodyPr/>
          <a:lstStyle/>
          <a:p>
            <a:fld id="{B6F15528-21DE-4FAA-801E-634DDDAF4B2B}" type="slidenum">
              <a:rPr lang="en-US" smtClean="0"/>
              <a:pPr/>
              <a:t>45</a:t>
            </a:fld>
            <a:endParaRPr lang="en-US"/>
          </a:p>
        </p:txBody>
      </p:sp>
      <p:pic>
        <p:nvPicPr>
          <p:cNvPr id="3" name="Obrázek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4375" y="0"/>
            <a:ext cx="7715250" cy="5143500"/>
          </a:xfrm>
          <a:prstGeom prst="rect">
            <a:avLst/>
          </a:prstGeom>
        </p:spPr>
      </p:pic>
      <p:sp>
        <p:nvSpPr>
          <p:cNvPr id="4" name="TextBox 6">
            <a:extLst>
              <a:ext uri="{FF2B5EF4-FFF2-40B4-BE49-F238E27FC236}">
                <a16:creationId xmlns:a16="http://schemas.microsoft.com/office/drawing/2014/main" id="{E491F892-4645-431B-B407-F02D5DDB066F}"/>
              </a:ext>
            </a:extLst>
          </p:cNvPr>
          <p:cNvSpPr txBox="1"/>
          <p:nvPr/>
        </p:nvSpPr>
        <p:spPr>
          <a:xfrm>
            <a:off x="2895600" y="4793218"/>
            <a:ext cx="3352800" cy="369332"/>
          </a:xfrm>
          <a:prstGeom prst="rect">
            <a:avLst/>
          </a:prstGeom>
          <a:solidFill>
            <a:schemeClr val="tx1">
              <a:lumMod val="50000"/>
              <a:lumOff val="50000"/>
            </a:schemeClr>
          </a:solidFill>
        </p:spPr>
        <p:txBody>
          <a:bodyPr wrap="square" rtlCol="0">
            <a:spAutoFit/>
          </a:bodyPr>
          <a:lstStyle/>
          <a:p>
            <a:pPr algn="ctr"/>
            <a:r>
              <a:rPr lang="en-US" dirty="0">
                <a:solidFill>
                  <a:schemeClr val="bg1"/>
                </a:solidFill>
              </a:rPr>
              <a:t>Direct + indirect illumination</a:t>
            </a:r>
            <a:endParaRPr lang="cs-CZ" dirty="0">
              <a:solidFill>
                <a:schemeClr val="bg1"/>
              </a:solidFill>
            </a:endParaRPr>
          </a:p>
        </p:txBody>
      </p:sp>
    </p:spTree>
    <p:extLst>
      <p:ext uri="{BB962C8B-B14F-4D97-AF65-F5344CB8AC3E}">
        <p14:creationId xmlns:p14="http://schemas.microsoft.com/office/powerpoint/2010/main" val="116777383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4375" y="0"/>
            <a:ext cx="7715250" cy="5143500"/>
          </a:xfrm>
          <a:prstGeom prst="rect">
            <a:avLst/>
          </a:prstGeom>
        </p:spPr>
      </p:pic>
      <p:sp>
        <p:nvSpPr>
          <p:cNvPr id="2" name="Zástupný symbol pro číslo snímku 1"/>
          <p:cNvSpPr>
            <a:spLocks noGrp="1"/>
          </p:cNvSpPr>
          <p:nvPr>
            <p:ph type="sldNum" sz="quarter" idx="4"/>
          </p:nvPr>
        </p:nvSpPr>
        <p:spPr/>
        <p:txBody>
          <a:bodyPr/>
          <a:lstStyle/>
          <a:p>
            <a:fld id="{B6F15528-21DE-4FAA-801E-634DDDAF4B2B}" type="slidenum">
              <a:rPr lang="en-US" smtClean="0"/>
              <a:pPr/>
              <a:t>46</a:t>
            </a:fld>
            <a:endParaRPr lang="en-US"/>
          </a:p>
        </p:txBody>
      </p:sp>
      <p:sp>
        <p:nvSpPr>
          <p:cNvPr id="4" name="TextBox 6">
            <a:extLst>
              <a:ext uri="{FF2B5EF4-FFF2-40B4-BE49-F238E27FC236}">
                <a16:creationId xmlns:a16="http://schemas.microsoft.com/office/drawing/2014/main" id="{E491F892-4645-431B-B407-F02D5DDB066F}"/>
              </a:ext>
            </a:extLst>
          </p:cNvPr>
          <p:cNvSpPr txBox="1"/>
          <p:nvPr/>
        </p:nvSpPr>
        <p:spPr>
          <a:xfrm>
            <a:off x="2895600" y="4793218"/>
            <a:ext cx="3352800" cy="369332"/>
          </a:xfrm>
          <a:prstGeom prst="rect">
            <a:avLst/>
          </a:prstGeom>
          <a:solidFill>
            <a:schemeClr val="tx1">
              <a:lumMod val="50000"/>
              <a:lumOff val="50000"/>
            </a:schemeClr>
          </a:solidFill>
        </p:spPr>
        <p:txBody>
          <a:bodyPr wrap="square" rtlCol="0">
            <a:spAutoFit/>
          </a:bodyPr>
          <a:lstStyle/>
          <a:p>
            <a:pPr algn="ctr"/>
            <a:r>
              <a:rPr lang="en-US" dirty="0">
                <a:solidFill>
                  <a:schemeClr val="bg1"/>
                </a:solidFill>
              </a:rPr>
              <a:t>Direct + indirect illumination</a:t>
            </a:r>
            <a:endParaRPr lang="cs-CZ" dirty="0">
              <a:solidFill>
                <a:schemeClr val="bg1"/>
              </a:solidFill>
            </a:endParaRPr>
          </a:p>
        </p:txBody>
      </p:sp>
      <p:sp>
        <p:nvSpPr>
          <p:cNvPr id="6" name="Rectangle 4"/>
          <p:cNvSpPr/>
          <p:nvPr/>
        </p:nvSpPr>
        <p:spPr>
          <a:xfrm>
            <a:off x="1462643" y="3379121"/>
            <a:ext cx="1418574" cy="132622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7" name="Rectangle 4"/>
          <p:cNvSpPr/>
          <p:nvPr/>
        </p:nvSpPr>
        <p:spPr>
          <a:xfrm>
            <a:off x="5285096" y="3504225"/>
            <a:ext cx="1344304" cy="126994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pic>
        <p:nvPicPr>
          <p:cNvPr id="8"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77088" t="49515" r="10235" b="28170"/>
          <a:stretch/>
        </p:blipFill>
        <p:spPr bwMode="auto">
          <a:xfrm>
            <a:off x="2457449" y="1228994"/>
            <a:ext cx="1777300" cy="1759805"/>
          </a:xfrm>
          <a:prstGeom prst="rect">
            <a:avLst/>
          </a:prstGeom>
          <a:noFill/>
          <a:ln w="12700">
            <a:solidFill>
              <a:srgbClr val="FF0000"/>
            </a:solidFill>
            <a:miter lim="800000"/>
            <a:headEnd/>
            <a:tailEnd/>
          </a:ln>
          <a:extLst>
            <a:ext uri="{909E8E84-426E-40DD-AFC4-6F175D3DCCD1}">
              <a14:hiddenFill xmlns:a14="http://schemas.microsoft.com/office/drawing/2010/main">
                <a:solidFill>
                  <a:schemeClr val="accent1"/>
                </a:solidFill>
              </a14:hiddenFill>
            </a:ext>
          </a:extLst>
        </p:spPr>
      </p:pic>
      <p:pic>
        <p:nvPicPr>
          <p:cNvPr id="9" name="Picture 6"/>
          <p:cNvPicPr>
            <a:picLocks noChangeAspect="1" noChangeArrowheads="1"/>
          </p:cNvPicPr>
          <p:nvPr/>
        </p:nvPicPr>
        <p:blipFill rotWithShape="1">
          <a:blip r:embed="rId4">
            <a:extLst>
              <a:ext uri="{28A0092B-C50C-407E-A947-70E740481C1C}">
                <a14:useLocalDpi xmlns:a14="http://schemas.microsoft.com/office/drawing/2010/main" val="0"/>
              </a:ext>
            </a:extLst>
          </a:blip>
          <a:srcRect l="63872" t="50000" r="23451" b="27685"/>
          <a:stretch/>
        </p:blipFill>
        <p:spPr bwMode="auto">
          <a:xfrm>
            <a:off x="272349" y="1228995"/>
            <a:ext cx="1777300" cy="1759805"/>
          </a:xfrm>
          <a:prstGeom prst="rect">
            <a:avLst/>
          </a:prstGeom>
          <a:noFill/>
          <a:ln w="12700">
            <a:solidFill>
              <a:srgbClr val="FF0000"/>
            </a:solidFill>
            <a:miter lim="800000"/>
            <a:headEnd/>
            <a:tailEnd/>
          </a:ln>
          <a:extLst>
            <a:ext uri="{909E8E84-426E-40DD-AFC4-6F175D3DCCD1}">
              <a14:hiddenFill xmlns:a14="http://schemas.microsoft.com/office/drawing/2010/main">
                <a:solidFill>
                  <a:schemeClr val="accent1"/>
                </a:solidFill>
              </a14:hiddenFill>
            </a:ext>
          </a:extLst>
        </p:spPr>
      </p:pic>
      <p:sp>
        <p:nvSpPr>
          <p:cNvPr id="10" name="TextBox 8"/>
          <p:cNvSpPr txBox="1"/>
          <p:nvPr/>
        </p:nvSpPr>
        <p:spPr>
          <a:xfrm>
            <a:off x="2457449" y="742950"/>
            <a:ext cx="772519" cy="461665"/>
          </a:xfrm>
          <a:prstGeom prst="rect">
            <a:avLst/>
          </a:prstGeom>
          <a:solidFill>
            <a:schemeClr val="tx1">
              <a:lumMod val="65000"/>
              <a:lumOff val="35000"/>
            </a:schemeClr>
          </a:solidFill>
          <a:effectLst>
            <a:softEdge rad="152400"/>
          </a:effectLst>
        </p:spPr>
        <p:txBody>
          <a:bodyPr wrap="none" rtlCol="0">
            <a:spAutoFit/>
          </a:bodyPr>
          <a:lstStyle/>
          <a:p>
            <a:r>
              <a:rPr lang="en-US" sz="2400" dirty="0">
                <a:solidFill>
                  <a:schemeClr val="bg1"/>
                </a:solidFill>
              </a:rPr>
              <a:t>Ours</a:t>
            </a:r>
            <a:endParaRPr lang="cs-CZ" sz="2400" dirty="0">
              <a:solidFill>
                <a:schemeClr val="bg1"/>
              </a:solidFill>
            </a:endParaRPr>
          </a:p>
        </p:txBody>
      </p:sp>
      <p:pic>
        <p:nvPicPr>
          <p:cNvPr id="11" name="Picture 10"/>
          <p:cNvPicPr>
            <a:picLocks noChangeAspect="1" noChangeArrowheads="1"/>
          </p:cNvPicPr>
          <p:nvPr/>
        </p:nvPicPr>
        <p:blipFill rotWithShape="1">
          <a:blip r:embed="rId4">
            <a:extLst>
              <a:ext uri="{28A0092B-C50C-407E-A947-70E740481C1C}">
                <a14:useLocalDpi xmlns:a14="http://schemas.microsoft.com/office/drawing/2010/main" val="0"/>
              </a:ext>
            </a:extLst>
          </a:blip>
          <a:srcRect l="77205" t="73136" r="10118" b="4549"/>
          <a:stretch/>
        </p:blipFill>
        <p:spPr bwMode="auto">
          <a:xfrm>
            <a:off x="7121867" y="1228994"/>
            <a:ext cx="1777300" cy="1759805"/>
          </a:xfrm>
          <a:prstGeom prst="rect">
            <a:avLst/>
          </a:prstGeom>
          <a:noFill/>
          <a:ln w="12700">
            <a:solidFill>
              <a:srgbClr val="FF0000"/>
            </a:solidFill>
            <a:miter lim="800000"/>
            <a:headEnd/>
            <a:tailEnd/>
          </a:ln>
          <a:extLst>
            <a:ext uri="{909E8E84-426E-40DD-AFC4-6F175D3DCCD1}">
              <a14:hiddenFill xmlns:a14="http://schemas.microsoft.com/office/drawing/2010/main">
                <a:solidFill>
                  <a:schemeClr val="accent1"/>
                </a:solidFill>
              </a14:hiddenFill>
            </a:ext>
          </a:extLst>
        </p:spPr>
      </p:pic>
      <p:pic>
        <p:nvPicPr>
          <p:cNvPr id="12" name="Picture 11"/>
          <p:cNvPicPr>
            <a:picLocks noChangeAspect="1" noChangeArrowheads="1"/>
          </p:cNvPicPr>
          <p:nvPr/>
        </p:nvPicPr>
        <p:blipFill rotWithShape="1">
          <a:blip r:embed="rId4">
            <a:extLst>
              <a:ext uri="{28A0092B-C50C-407E-A947-70E740481C1C}">
                <a14:useLocalDpi xmlns:a14="http://schemas.microsoft.com/office/drawing/2010/main" val="0"/>
              </a:ext>
            </a:extLst>
          </a:blip>
          <a:srcRect l="63882" t="73525" r="23441" b="4160"/>
          <a:stretch/>
        </p:blipFill>
        <p:spPr bwMode="auto">
          <a:xfrm>
            <a:off x="4936767" y="1228995"/>
            <a:ext cx="1777300" cy="1759805"/>
          </a:xfrm>
          <a:prstGeom prst="rect">
            <a:avLst/>
          </a:prstGeom>
          <a:noFill/>
          <a:ln w="12700">
            <a:solidFill>
              <a:srgbClr val="FF0000"/>
            </a:solidFill>
            <a:miter lim="800000"/>
            <a:headEnd/>
            <a:tailEnd/>
          </a:ln>
          <a:extLst>
            <a:ext uri="{909E8E84-426E-40DD-AFC4-6F175D3DCCD1}">
              <a14:hiddenFill xmlns:a14="http://schemas.microsoft.com/office/drawing/2010/main">
                <a:solidFill>
                  <a:schemeClr val="accent1"/>
                </a:solidFill>
              </a14:hiddenFill>
            </a:ext>
          </a:extLst>
        </p:spPr>
      </p:pic>
      <p:sp>
        <p:nvSpPr>
          <p:cNvPr id="13" name="TextBox 12"/>
          <p:cNvSpPr txBox="1"/>
          <p:nvPr/>
        </p:nvSpPr>
        <p:spPr>
          <a:xfrm>
            <a:off x="4936767" y="755650"/>
            <a:ext cx="901785" cy="461665"/>
          </a:xfrm>
          <a:prstGeom prst="rect">
            <a:avLst/>
          </a:prstGeom>
          <a:solidFill>
            <a:schemeClr val="tx1">
              <a:lumMod val="65000"/>
              <a:lumOff val="35000"/>
            </a:schemeClr>
          </a:solidFill>
          <a:effectLst>
            <a:softEdge rad="152400"/>
          </a:effectLst>
        </p:spPr>
        <p:txBody>
          <a:bodyPr wrap="none" rtlCol="0">
            <a:spAutoFit/>
          </a:bodyPr>
          <a:lstStyle/>
          <a:p>
            <a:r>
              <a:rPr lang="en-US" sz="2400" dirty="0">
                <a:solidFill>
                  <a:schemeClr val="bg1"/>
                </a:solidFill>
              </a:rPr>
              <a:t>Wang</a:t>
            </a:r>
            <a:endParaRPr lang="cs-CZ" sz="2400" dirty="0">
              <a:solidFill>
                <a:schemeClr val="bg1"/>
              </a:solidFill>
            </a:endParaRPr>
          </a:p>
        </p:txBody>
      </p:sp>
      <p:cxnSp>
        <p:nvCxnSpPr>
          <p:cNvPr id="14" name="Straight Connector 14"/>
          <p:cNvCxnSpPr/>
          <p:nvPr/>
        </p:nvCxnSpPr>
        <p:spPr>
          <a:xfrm flipH="1">
            <a:off x="2881217" y="2988800"/>
            <a:ext cx="1369862" cy="39032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TextBox 13"/>
          <p:cNvSpPr txBox="1"/>
          <p:nvPr/>
        </p:nvSpPr>
        <p:spPr>
          <a:xfrm>
            <a:off x="7121867" y="742950"/>
            <a:ext cx="772519" cy="461665"/>
          </a:xfrm>
          <a:prstGeom prst="rect">
            <a:avLst/>
          </a:prstGeom>
          <a:solidFill>
            <a:schemeClr val="tx1">
              <a:lumMod val="65000"/>
              <a:lumOff val="35000"/>
            </a:schemeClr>
          </a:solidFill>
          <a:effectLst>
            <a:softEdge rad="101600"/>
          </a:effectLst>
        </p:spPr>
        <p:txBody>
          <a:bodyPr wrap="none" rtlCol="0">
            <a:spAutoFit/>
          </a:bodyPr>
          <a:lstStyle/>
          <a:p>
            <a:r>
              <a:rPr lang="en-US" sz="2400" dirty="0">
                <a:solidFill>
                  <a:schemeClr val="bg1"/>
                </a:solidFill>
              </a:rPr>
              <a:t>Ours</a:t>
            </a:r>
            <a:endParaRPr lang="cs-CZ" sz="2400" dirty="0">
              <a:solidFill>
                <a:schemeClr val="bg1"/>
              </a:solidFill>
            </a:endParaRPr>
          </a:p>
        </p:txBody>
      </p:sp>
      <p:sp>
        <p:nvSpPr>
          <p:cNvPr id="16" name="TextBox 3"/>
          <p:cNvSpPr txBox="1"/>
          <p:nvPr/>
        </p:nvSpPr>
        <p:spPr>
          <a:xfrm>
            <a:off x="272349" y="755650"/>
            <a:ext cx="901785" cy="461665"/>
          </a:xfrm>
          <a:prstGeom prst="rect">
            <a:avLst/>
          </a:prstGeom>
          <a:noFill/>
          <a:effectLst>
            <a:softEdge rad="152400"/>
          </a:effectLst>
        </p:spPr>
        <p:txBody>
          <a:bodyPr wrap="none" rtlCol="0">
            <a:spAutoFit/>
          </a:bodyPr>
          <a:lstStyle/>
          <a:p>
            <a:r>
              <a:rPr lang="en-US" sz="2400" dirty="0">
                <a:solidFill>
                  <a:schemeClr val="bg1"/>
                </a:solidFill>
              </a:rPr>
              <a:t>Wang</a:t>
            </a:r>
            <a:endParaRPr lang="cs-CZ" sz="2400" dirty="0">
              <a:solidFill>
                <a:schemeClr val="bg1"/>
              </a:solidFill>
            </a:endParaRPr>
          </a:p>
        </p:txBody>
      </p:sp>
      <p:cxnSp>
        <p:nvCxnSpPr>
          <p:cNvPr id="17" name="Straight Connector 17"/>
          <p:cNvCxnSpPr/>
          <p:nvPr/>
        </p:nvCxnSpPr>
        <p:spPr>
          <a:xfrm>
            <a:off x="272349" y="2988800"/>
            <a:ext cx="1190294" cy="39032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20"/>
          <p:cNvCxnSpPr/>
          <p:nvPr/>
        </p:nvCxnSpPr>
        <p:spPr>
          <a:xfrm flipH="1">
            <a:off x="6629400" y="2989974"/>
            <a:ext cx="2269769" cy="51425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22"/>
          <p:cNvCxnSpPr/>
          <p:nvPr/>
        </p:nvCxnSpPr>
        <p:spPr>
          <a:xfrm>
            <a:off x="4936767" y="2988799"/>
            <a:ext cx="321033" cy="50485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21" name="Šipka doleva 20"/>
          <p:cNvSpPr/>
          <p:nvPr/>
        </p:nvSpPr>
        <p:spPr>
          <a:xfrm flipH="1">
            <a:off x="1667508" y="1785245"/>
            <a:ext cx="1304292" cy="678946"/>
          </a:xfrm>
          <a:prstGeom prst="leftArrow">
            <a:avLst/>
          </a:prstGeom>
          <a:solidFill>
            <a:schemeClr val="bg1">
              <a:lumMod val="95000"/>
            </a:schemeClr>
          </a:solidFill>
          <a:ln>
            <a:noFill/>
          </a:ln>
          <a:effectLst>
            <a:glow rad="38100">
              <a:schemeClr val="tx1">
                <a:alpha val="7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2" name="TextBox 14"/>
          <p:cNvSpPr txBox="1"/>
          <p:nvPr/>
        </p:nvSpPr>
        <p:spPr>
          <a:xfrm>
            <a:off x="1658770" y="1932261"/>
            <a:ext cx="1236830" cy="369332"/>
          </a:xfrm>
          <a:prstGeom prst="rect">
            <a:avLst/>
          </a:prstGeom>
          <a:noFill/>
        </p:spPr>
        <p:txBody>
          <a:bodyPr wrap="square" rtlCol="0">
            <a:spAutoFit/>
          </a:bodyPr>
          <a:lstStyle/>
          <a:p>
            <a:r>
              <a:rPr lang="en-US" dirty="0"/>
              <a:t>4.3x faster</a:t>
            </a:r>
            <a:endParaRPr lang="cs-CZ" dirty="0"/>
          </a:p>
        </p:txBody>
      </p:sp>
      <p:sp>
        <p:nvSpPr>
          <p:cNvPr id="23" name="Šipka doleva 22"/>
          <p:cNvSpPr/>
          <p:nvPr/>
        </p:nvSpPr>
        <p:spPr>
          <a:xfrm flipH="1">
            <a:off x="6315708" y="1784520"/>
            <a:ext cx="1304292" cy="678946"/>
          </a:xfrm>
          <a:prstGeom prst="leftArrow">
            <a:avLst/>
          </a:prstGeom>
          <a:solidFill>
            <a:schemeClr val="bg1">
              <a:lumMod val="95000"/>
            </a:schemeClr>
          </a:solidFill>
          <a:ln>
            <a:noFill/>
          </a:ln>
          <a:effectLst>
            <a:glow rad="38100">
              <a:schemeClr val="tx1">
                <a:alpha val="7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4" name="TextBox 14"/>
          <p:cNvSpPr txBox="1"/>
          <p:nvPr/>
        </p:nvSpPr>
        <p:spPr>
          <a:xfrm>
            <a:off x="6306970" y="1931536"/>
            <a:ext cx="1236830" cy="369332"/>
          </a:xfrm>
          <a:prstGeom prst="rect">
            <a:avLst/>
          </a:prstGeom>
          <a:noFill/>
        </p:spPr>
        <p:txBody>
          <a:bodyPr wrap="square" rtlCol="0">
            <a:spAutoFit/>
          </a:bodyPr>
          <a:lstStyle/>
          <a:p>
            <a:r>
              <a:rPr lang="en-US" dirty="0"/>
              <a:t>4.3x faster</a:t>
            </a:r>
            <a:endParaRPr lang="cs-CZ" dirty="0"/>
          </a:p>
        </p:txBody>
      </p:sp>
    </p:spTree>
    <p:extLst>
      <p:ext uri="{BB962C8B-B14F-4D97-AF65-F5344CB8AC3E}">
        <p14:creationId xmlns:p14="http://schemas.microsoft.com/office/powerpoint/2010/main" val="62949466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500"/>
                                        <p:tgtEl>
                                          <p:spTgt spid="18"/>
                                        </p:tgtEl>
                                      </p:cBhvr>
                                    </p:animEffect>
                                  </p:childTnLst>
                                </p:cTn>
                              </p:par>
                              <p:par>
                                <p:cTn id="17" presetID="10"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wipe(left)">
                                      <p:cBhvr>
                                        <p:cTn id="27" dur="500"/>
                                        <p:tgtEl>
                                          <p:spTgt spid="22"/>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wipe(left)">
                                      <p:cBhvr>
                                        <p:cTn id="30" dur="500"/>
                                        <p:tgtEl>
                                          <p:spTgt spid="21"/>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wipe(left)">
                                      <p:cBhvr>
                                        <p:cTn id="33" dur="500"/>
                                        <p:tgtEl>
                                          <p:spTgt spid="23"/>
                                        </p:tgtEl>
                                      </p:cBhvr>
                                    </p:animEffect>
                                  </p:childTnLst>
                                </p:cTn>
                              </p:par>
                              <p:par>
                                <p:cTn id="34" presetID="22" presetClass="entr" presetSubtype="8" fill="hold" grpId="0" nodeType="with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wipe(left)">
                                      <p:cBhvr>
                                        <p:cTn id="36"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5" grpId="0" animBg="1"/>
      <p:bldP spid="21" grpId="0" animBg="1"/>
      <p:bldP spid="22" grpId="0"/>
      <p:bldP spid="23" grpId="0" animBg="1"/>
      <p:bldP spid="24"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4375" y="0"/>
            <a:ext cx="7715250" cy="5143500"/>
          </a:xfrm>
          <a:prstGeom prst="rect">
            <a:avLst/>
          </a:prstGeom>
        </p:spPr>
      </p:pic>
      <p:sp>
        <p:nvSpPr>
          <p:cNvPr id="2" name="Zástupný symbol pro číslo snímku 1"/>
          <p:cNvSpPr>
            <a:spLocks noGrp="1"/>
          </p:cNvSpPr>
          <p:nvPr>
            <p:ph type="sldNum" sz="quarter" idx="4"/>
          </p:nvPr>
        </p:nvSpPr>
        <p:spPr/>
        <p:txBody>
          <a:bodyPr/>
          <a:lstStyle/>
          <a:p>
            <a:fld id="{B6F15528-21DE-4FAA-801E-634DDDAF4B2B}" type="slidenum">
              <a:rPr lang="en-US" smtClean="0"/>
              <a:pPr/>
              <a:t>47</a:t>
            </a:fld>
            <a:endParaRPr lang="en-US"/>
          </a:p>
        </p:txBody>
      </p:sp>
      <p:sp>
        <p:nvSpPr>
          <p:cNvPr id="4" name="TextBox 6">
            <a:extLst>
              <a:ext uri="{FF2B5EF4-FFF2-40B4-BE49-F238E27FC236}">
                <a16:creationId xmlns:a16="http://schemas.microsoft.com/office/drawing/2014/main" id="{E491F892-4645-431B-B407-F02D5DDB066F}"/>
              </a:ext>
            </a:extLst>
          </p:cNvPr>
          <p:cNvSpPr txBox="1"/>
          <p:nvPr/>
        </p:nvSpPr>
        <p:spPr>
          <a:xfrm>
            <a:off x="2895600" y="4793218"/>
            <a:ext cx="3352800" cy="369332"/>
          </a:xfrm>
          <a:prstGeom prst="rect">
            <a:avLst/>
          </a:prstGeom>
          <a:solidFill>
            <a:schemeClr val="tx1">
              <a:lumMod val="50000"/>
              <a:lumOff val="50000"/>
            </a:schemeClr>
          </a:solidFill>
        </p:spPr>
        <p:txBody>
          <a:bodyPr wrap="square" rtlCol="0">
            <a:spAutoFit/>
          </a:bodyPr>
          <a:lstStyle/>
          <a:p>
            <a:pPr algn="ctr"/>
            <a:r>
              <a:rPr lang="en-US" dirty="0">
                <a:solidFill>
                  <a:schemeClr val="bg1"/>
                </a:solidFill>
              </a:rPr>
              <a:t>Direct + indirect illumination</a:t>
            </a:r>
            <a:endParaRPr lang="cs-CZ" dirty="0">
              <a:solidFill>
                <a:schemeClr val="bg1"/>
              </a:solidFill>
            </a:endParaRPr>
          </a:p>
        </p:txBody>
      </p:sp>
      <p:sp>
        <p:nvSpPr>
          <p:cNvPr id="6" name="Rectangle 4"/>
          <p:cNvSpPr/>
          <p:nvPr/>
        </p:nvSpPr>
        <p:spPr>
          <a:xfrm>
            <a:off x="6656057" y="742950"/>
            <a:ext cx="1344304" cy="126994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pic>
        <p:nvPicPr>
          <p:cNvPr id="3" name="Obrázek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88000" y="2411550"/>
            <a:ext cx="1760400" cy="1760400"/>
          </a:xfrm>
          <a:prstGeom prst="rect">
            <a:avLst/>
          </a:prstGeom>
          <a:ln w="12700">
            <a:solidFill>
              <a:srgbClr val="FF0000"/>
            </a:solidFill>
          </a:ln>
        </p:spPr>
      </p:pic>
      <p:pic>
        <p:nvPicPr>
          <p:cNvPr id="7" name="Obrázek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33600" y="2411550"/>
            <a:ext cx="1760400" cy="1760400"/>
          </a:xfrm>
          <a:prstGeom prst="rect">
            <a:avLst/>
          </a:prstGeom>
          <a:ln w="12700">
            <a:solidFill>
              <a:srgbClr val="FF0000"/>
            </a:solidFill>
          </a:ln>
        </p:spPr>
      </p:pic>
      <p:cxnSp>
        <p:nvCxnSpPr>
          <p:cNvPr id="9" name="Přímá spojnice 8"/>
          <p:cNvCxnSpPr/>
          <p:nvPr/>
        </p:nvCxnSpPr>
        <p:spPr>
          <a:xfrm flipH="1">
            <a:off x="2133600" y="2012893"/>
            <a:ext cx="4522458" cy="396846"/>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Přímá spojnice 11"/>
          <p:cNvCxnSpPr/>
          <p:nvPr/>
        </p:nvCxnSpPr>
        <p:spPr>
          <a:xfrm flipH="1">
            <a:off x="6248400" y="2012893"/>
            <a:ext cx="1751961" cy="396846"/>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TextBox 8"/>
          <p:cNvSpPr txBox="1"/>
          <p:nvPr/>
        </p:nvSpPr>
        <p:spPr>
          <a:xfrm>
            <a:off x="4485281" y="1907106"/>
            <a:ext cx="772519" cy="461665"/>
          </a:xfrm>
          <a:prstGeom prst="rect">
            <a:avLst/>
          </a:prstGeom>
          <a:solidFill>
            <a:schemeClr val="tx1">
              <a:lumMod val="65000"/>
              <a:lumOff val="35000"/>
            </a:schemeClr>
          </a:solidFill>
          <a:effectLst>
            <a:softEdge rad="152400"/>
          </a:effectLst>
        </p:spPr>
        <p:txBody>
          <a:bodyPr wrap="none" rtlCol="0">
            <a:spAutoFit/>
          </a:bodyPr>
          <a:lstStyle/>
          <a:p>
            <a:r>
              <a:rPr lang="en-US" sz="2400" dirty="0">
                <a:solidFill>
                  <a:schemeClr val="bg1"/>
                </a:solidFill>
              </a:rPr>
              <a:t>Ours</a:t>
            </a:r>
            <a:endParaRPr lang="cs-CZ" sz="2400" dirty="0">
              <a:solidFill>
                <a:schemeClr val="bg1"/>
              </a:solidFill>
            </a:endParaRPr>
          </a:p>
        </p:txBody>
      </p:sp>
      <p:sp>
        <p:nvSpPr>
          <p:cNvPr id="14" name="TextBox 3"/>
          <p:cNvSpPr txBox="1"/>
          <p:nvPr/>
        </p:nvSpPr>
        <p:spPr>
          <a:xfrm>
            <a:off x="2133599" y="1919806"/>
            <a:ext cx="901785" cy="461665"/>
          </a:xfrm>
          <a:prstGeom prst="rect">
            <a:avLst/>
          </a:prstGeom>
          <a:noFill/>
          <a:effectLst>
            <a:softEdge rad="152400"/>
          </a:effectLst>
        </p:spPr>
        <p:txBody>
          <a:bodyPr wrap="none" rtlCol="0">
            <a:spAutoFit/>
          </a:bodyPr>
          <a:lstStyle/>
          <a:p>
            <a:r>
              <a:rPr lang="en-US" sz="2400" dirty="0">
                <a:solidFill>
                  <a:schemeClr val="bg1"/>
                </a:solidFill>
              </a:rPr>
              <a:t>Wang</a:t>
            </a:r>
            <a:endParaRPr lang="cs-CZ" sz="2400" dirty="0">
              <a:solidFill>
                <a:schemeClr val="bg1"/>
              </a:solidFill>
            </a:endParaRPr>
          </a:p>
        </p:txBody>
      </p:sp>
    </p:spTree>
    <p:extLst>
      <p:ext uri="{BB962C8B-B14F-4D97-AF65-F5344CB8AC3E}">
        <p14:creationId xmlns:p14="http://schemas.microsoft.com/office/powerpoint/2010/main" val="78788792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10"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par>
                                <p:cTn id="20" presetID="10" presetClass="entr" presetSubtype="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Tests</a:t>
            </a:r>
            <a:endParaRPr lang="cs-CZ" dirty="0"/>
          </a:p>
        </p:txBody>
      </p:sp>
      <p:sp>
        <p:nvSpPr>
          <p:cNvPr id="3" name="Content Placeholder 2"/>
          <p:cNvSpPr>
            <a:spLocks noGrp="1"/>
          </p:cNvSpPr>
          <p:nvPr>
            <p:ph idx="1"/>
          </p:nvPr>
        </p:nvSpPr>
        <p:spPr/>
        <p:txBody>
          <a:bodyPr>
            <a:normAutofit/>
          </a:bodyPr>
          <a:lstStyle/>
          <a:p>
            <a:r>
              <a:rPr lang="en-US" sz="2400" dirty="0"/>
              <a:t>Performance</a:t>
            </a:r>
          </a:p>
          <a:p>
            <a:endParaRPr lang="en-US" sz="2400" dirty="0"/>
          </a:p>
          <a:p>
            <a:endParaRPr lang="en-US" sz="1400" dirty="0"/>
          </a:p>
          <a:p>
            <a:endParaRPr lang="en-US" sz="2400" dirty="0"/>
          </a:p>
          <a:p>
            <a:endParaRPr lang="en-US" sz="1400" dirty="0"/>
          </a:p>
          <a:p>
            <a:r>
              <a:rPr lang="en-US" sz="2400" dirty="0"/>
              <a:t>Grid resolution</a:t>
            </a:r>
          </a:p>
          <a:p>
            <a:pPr marL="0" indent="0">
              <a:buNone/>
            </a:pPr>
            <a:endParaRPr lang="en-US" sz="1400" dirty="0"/>
          </a:p>
          <a:p>
            <a:r>
              <a:rPr lang="en-US" sz="2400" dirty="0"/>
              <a:t>Temporal coherence</a:t>
            </a:r>
          </a:p>
        </p:txBody>
      </p:sp>
      <p:sp>
        <p:nvSpPr>
          <p:cNvPr id="5" name="Footer Placeholder 4"/>
          <p:cNvSpPr>
            <a:spLocks noGrp="1"/>
          </p:cNvSpPr>
          <p:nvPr>
            <p:ph type="ftr" sz="quarter" idx="11"/>
          </p:nvPr>
        </p:nvSpPr>
        <p:spPr/>
        <p:txBody>
          <a:bodyPr/>
          <a:lstStyle/>
          <a:p>
            <a:r>
              <a:rPr lang="en-US"/>
              <a:t>Vévoda, Kondapaneni, Křivánek - Bayesian online regression for adaptive illumination sampling</a:t>
            </a:r>
          </a:p>
        </p:txBody>
      </p:sp>
      <p:graphicFrame>
        <p:nvGraphicFramePr>
          <p:cNvPr id="4" name="Tabulka 3"/>
          <p:cNvGraphicFramePr>
            <a:graphicFrameLocks noGrp="1"/>
          </p:cNvGraphicFramePr>
          <p:nvPr/>
        </p:nvGraphicFramePr>
        <p:xfrm>
          <a:off x="1295400" y="1657350"/>
          <a:ext cx="6096000" cy="1112520"/>
        </p:xfrm>
        <a:graphic>
          <a:graphicData uri="http://schemas.openxmlformats.org/drawingml/2006/table">
            <a:tbl>
              <a:tblPr firstRow="1" bandRow="1">
                <a:tableStyleId>{5940675A-B579-460E-94D1-54222C63F5DA}</a:tableStyleId>
              </a:tblPr>
              <a:tblGrid>
                <a:gridCol w="2032000">
                  <a:extLst>
                    <a:ext uri="{9D8B030D-6E8A-4147-A177-3AD203B41FA5}">
                      <a16:colId xmlns:a16="http://schemas.microsoft.com/office/drawing/2014/main" val="20000"/>
                    </a:ext>
                  </a:extLst>
                </a:gridCol>
                <a:gridCol w="2032000">
                  <a:extLst>
                    <a:ext uri="{9D8B030D-6E8A-4147-A177-3AD203B41FA5}">
                      <a16:colId xmlns:a16="http://schemas.microsoft.com/office/drawing/2014/main" val="20001"/>
                    </a:ext>
                  </a:extLst>
                </a:gridCol>
                <a:gridCol w="2032000">
                  <a:extLst>
                    <a:ext uri="{9D8B030D-6E8A-4147-A177-3AD203B41FA5}">
                      <a16:colId xmlns:a16="http://schemas.microsoft.com/office/drawing/2014/main" val="20002"/>
                    </a:ext>
                  </a:extLst>
                </a:gridCol>
              </a:tblGrid>
              <a:tr h="370840">
                <a:tc>
                  <a:txBody>
                    <a:bodyPr/>
                    <a:lstStyle/>
                    <a:p>
                      <a:endParaRPr lang="cs-CZ" dirty="0"/>
                    </a:p>
                  </a:txBody>
                  <a:tcPr>
                    <a:lnL w="12700" cmpd="sng">
                      <a:noFill/>
                    </a:lnL>
                    <a:lnT w="12700" cmpd="sng">
                      <a:noFill/>
                    </a:lnT>
                  </a:tcPr>
                </a:tc>
                <a:tc>
                  <a:txBody>
                    <a:bodyPr/>
                    <a:lstStyle/>
                    <a:p>
                      <a:r>
                        <a:rPr lang="en-US" dirty="0"/>
                        <a:t>Direct only</a:t>
                      </a:r>
                      <a:endParaRPr lang="cs-CZ" dirty="0"/>
                    </a:p>
                  </a:txBody>
                  <a:tcPr>
                    <a:lnT w="12700" cmpd="sng">
                      <a:noFill/>
                    </a:lnT>
                  </a:tcPr>
                </a:tc>
                <a:tc>
                  <a:txBody>
                    <a:bodyPr/>
                    <a:lstStyle/>
                    <a:p>
                      <a:r>
                        <a:rPr lang="en-US" dirty="0"/>
                        <a:t>Direct + indirect</a:t>
                      </a:r>
                      <a:endParaRPr lang="cs-CZ" dirty="0"/>
                    </a:p>
                  </a:txBody>
                  <a:tcPr>
                    <a:lnR w="12700" cmpd="sng">
                      <a:noFill/>
                    </a:lnR>
                    <a:lnT w="12700" cmpd="sng">
                      <a:noFill/>
                    </a:lnT>
                  </a:tcPr>
                </a:tc>
                <a:extLst>
                  <a:ext uri="{0D108BD9-81ED-4DB2-BD59-A6C34878D82A}">
                    <a16:rowId xmlns:a16="http://schemas.microsoft.com/office/drawing/2014/main" val="10000"/>
                  </a:ext>
                </a:extLst>
              </a:tr>
              <a:tr h="370840">
                <a:tc>
                  <a:txBody>
                    <a:bodyPr/>
                    <a:lstStyle/>
                    <a:p>
                      <a:r>
                        <a:rPr lang="en-US" dirty="0"/>
                        <a:t>Simple occlusion</a:t>
                      </a:r>
                      <a:endParaRPr lang="cs-CZ" dirty="0"/>
                    </a:p>
                  </a:txBody>
                  <a:tcPr>
                    <a:lnL w="12700" cmpd="sng">
                      <a:noFill/>
                    </a:lnL>
                  </a:tcPr>
                </a:tc>
                <a:tc>
                  <a:txBody>
                    <a:bodyPr/>
                    <a:lstStyle/>
                    <a:p>
                      <a:endParaRPr lang="cs-CZ" dirty="0"/>
                    </a:p>
                  </a:txBody>
                  <a:tcPr/>
                </a:tc>
                <a:tc>
                  <a:txBody>
                    <a:bodyPr/>
                    <a:lstStyle/>
                    <a:p>
                      <a:endParaRPr lang="cs-CZ" dirty="0"/>
                    </a:p>
                  </a:txBody>
                  <a:tcPr>
                    <a:lnR w="12700" cmpd="sng">
                      <a:noFill/>
                    </a:lnR>
                  </a:tcPr>
                </a:tc>
                <a:extLst>
                  <a:ext uri="{0D108BD9-81ED-4DB2-BD59-A6C34878D82A}">
                    <a16:rowId xmlns:a16="http://schemas.microsoft.com/office/drawing/2014/main" val="10001"/>
                  </a:ext>
                </a:extLst>
              </a:tr>
              <a:tr h="370840">
                <a:tc>
                  <a:txBody>
                    <a:bodyPr/>
                    <a:lstStyle/>
                    <a:p>
                      <a:r>
                        <a:rPr lang="en-US" dirty="0"/>
                        <a:t>Complex occlusion</a:t>
                      </a:r>
                      <a:endParaRPr lang="cs-CZ" dirty="0"/>
                    </a:p>
                  </a:txBody>
                  <a:tcPr>
                    <a:lnL w="12700" cmpd="sng">
                      <a:noFill/>
                    </a:lnL>
                    <a:lnB w="12700" cmpd="sng">
                      <a:noFill/>
                    </a:lnB>
                  </a:tcPr>
                </a:tc>
                <a:tc>
                  <a:txBody>
                    <a:bodyPr/>
                    <a:lstStyle/>
                    <a:p>
                      <a:endParaRPr lang="cs-CZ" dirty="0"/>
                    </a:p>
                  </a:txBody>
                  <a:tcPr>
                    <a:lnB w="12700" cmpd="sng">
                      <a:noFill/>
                    </a:lnB>
                  </a:tcPr>
                </a:tc>
                <a:tc>
                  <a:txBody>
                    <a:bodyPr/>
                    <a:lstStyle/>
                    <a:p>
                      <a:endParaRPr lang="cs-CZ" dirty="0"/>
                    </a:p>
                  </a:txBody>
                  <a:tcPr>
                    <a:lnR w="12700" cmpd="sng">
                      <a:noFill/>
                    </a:lnR>
                    <a:lnB w="12700" cmpd="sng">
                      <a:noFill/>
                    </a:lnB>
                  </a:tcPr>
                </a:tc>
                <a:extLst>
                  <a:ext uri="{0D108BD9-81ED-4DB2-BD59-A6C34878D82A}">
                    <a16:rowId xmlns:a16="http://schemas.microsoft.com/office/drawing/2014/main" val="10002"/>
                  </a:ext>
                </a:extLst>
              </a:tr>
            </a:tbl>
          </a:graphicData>
        </a:graphic>
      </p:graphicFrame>
      <p:sp>
        <p:nvSpPr>
          <p:cNvPr id="6" name="Slide Number Placeholder 3"/>
          <p:cNvSpPr>
            <a:spLocks noGrp="1"/>
          </p:cNvSpPr>
          <p:nvPr>
            <p:ph type="sldNum" sz="quarter" idx="4"/>
          </p:nvPr>
        </p:nvSpPr>
        <p:spPr>
          <a:xfrm>
            <a:off x="8153400" y="133350"/>
            <a:ext cx="762000" cy="273844"/>
          </a:xfrm>
        </p:spPr>
        <p:txBody>
          <a:bodyPr/>
          <a:lstStyle/>
          <a:p>
            <a:fld id="{0FA26BAB-D5C0-4A5F-A80E-F3DC9DF36BC4}" type="slidenum">
              <a:rPr lang="en-US" smtClean="0"/>
              <a:t>48</a:t>
            </a:fld>
            <a:endParaRPr lang="en-US" dirty="0"/>
          </a:p>
        </p:txBody>
      </p:sp>
      <p:sp>
        <p:nvSpPr>
          <p:cNvPr id="8" name="TextovéPole 7"/>
          <p:cNvSpPr txBox="1"/>
          <p:nvPr/>
        </p:nvSpPr>
        <p:spPr>
          <a:xfrm>
            <a:off x="4121304" y="2033885"/>
            <a:ext cx="542136" cy="461665"/>
          </a:xfrm>
          <a:prstGeom prst="rect">
            <a:avLst/>
          </a:prstGeom>
          <a:noFill/>
          <a:effectLst>
            <a:softEdge rad="76200"/>
          </a:effectLst>
        </p:spPr>
        <p:txBody>
          <a:bodyPr wrap="none" rtlCol="0">
            <a:spAutoFit/>
          </a:bodyPr>
          <a:lstStyle/>
          <a:p>
            <a:pPr marL="285750" indent="-285750">
              <a:buFont typeface="Wingdings" panose="05000000000000000000" pitchFamily="2" charset="2"/>
              <a:buChar char="ü"/>
            </a:pPr>
            <a:r>
              <a:rPr lang="en-US" sz="2400" dirty="0"/>
              <a:t> </a:t>
            </a:r>
            <a:endParaRPr lang="cs-CZ" sz="2400" dirty="0"/>
          </a:p>
        </p:txBody>
      </p:sp>
      <p:sp>
        <p:nvSpPr>
          <p:cNvPr id="10" name="TextovéPole 9"/>
          <p:cNvSpPr txBox="1"/>
          <p:nvPr/>
        </p:nvSpPr>
        <p:spPr>
          <a:xfrm>
            <a:off x="6163464" y="2023110"/>
            <a:ext cx="542136" cy="461665"/>
          </a:xfrm>
          <a:prstGeom prst="rect">
            <a:avLst/>
          </a:prstGeom>
          <a:noFill/>
          <a:effectLst>
            <a:softEdge rad="76200"/>
          </a:effectLst>
        </p:spPr>
        <p:txBody>
          <a:bodyPr wrap="none" rtlCol="0">
            <a:spAutoFit/>
          </a:bodyPr>
          <a:lstStyle/>
          <a:p>
            <a:pPr marL="285750" indent="-285750">
              <a:buFont typeface="Wingdings" panose="05000000000000000000" pitchFamily="2" charset="2"/>
              <a:buChar char="ü"/>
            </a:pPr>
            <a:r>
              <a:rPr lang="en-US" sz="2400" dirty="0"/>
              <a:t> </a:t>
            </a:r>
            <a:endParaRPr lang="cs-CZ" sz="2400" dirty="0"/>
          </a:p>
        </p:txBody>
      </p:sp>
      <p:sp>
        <p:nvSpPr>
          <p:cNvPr id="11" name="TextovéPole 10"/>
          <p:cNvSpPr txBox="1"/>
          <p:nvPr/>
        </p:nvSpPr>
        <p:spPr>
          <a:xfrm>
            <a:off x="4121304" y="2414885"/>
            <a:ext cx="542136" cy="461665"/>
          </a:xfrm>
          <a:prstGeom prst="rect">
            <a:avLst/>
          </a:prstGeom>
          <a:noFill/>
          <a:effectLst>
            <a:softEdge rad="76200"/>
          </a:effectLst>
        </p:spPr>
        <p:txBody>
          <a:bodyPr wrap="none" rtlCol="0">
            <a:spAutoFit/>
          </a:bodyPr>
          <a:lstStyle/>
          <a:p>
            <a:pPr marL="285750" indent="-285750">
              <a:buFont typeface="Wingdings" panose="05000000000000000000" pitchFamily="2" charset="2"/>
              <a:buChar char="ü"/>
            </a:pPr>
            <a:r>
              <a:rPr lang="en-US" sz="2400" dirty="0"/>
              <a:t> </a:t>
            </a:r>
            <a:endParaRPr lang="cs-CZ" sz="2400" dirty="0"/>
          </a:p>
        </p:txBody>
      </p:sp>
      <p:sp>
        <p:nvSpPr>
          <p:cNvPr id="12" name="TextovéPole 11"/>
          <p:cNvSpPr txBox="1"/>
          <p:nvPr/>
        </p:nvSpPr>
        <p:spPr>
          <a:xfrm>
            <a:off x="6163464" y="2414885"/>
            <a:ext cx="542136" cy="461665"/>
          </a:xfrm>
          <a:prstGeom prst="rect">
            <a:avLst/>
          </a:prstGeom>
          <a:noFill/>
          <a:effectLst>
            <a:softEdge rad="76200"/>
          </a:effectLst>
        </p:spPr>
        <p:txBody>
          <a:bodyPr wrap="none" rtlCol="0">
            <a:spAutoFit/>
          </a:bodyPr>
          <a:lstStyle/>
          <a:p>
            <a:pPr marL="285750" indent="-285750">
              <a:buFont typeface="Wingdings" panose="05000000000000000000" pitchFamily="2" charset="2"/>
              <a:buChar char="ü"/>
            </a:pPr>
            <a:r>
              <a:rPr lang="en-US" sz="2400" dirty="0"/>
              <a:t> </a:t>
            </a:r>
            <a:endParaRPr lang="cs-CZ" sz="2400" dirty="0"/>
          </a:p>
        </p:txBody>
      </p:sp>
      <p:sp>
        <p:nvSpPr>
          <p:cNvPr id="13" name="TextovéPole 12"/>
          <p:cNvSpPr txBox="1"/>
          <p:nvPr/>
        </p:nvSpPr>
        <p:spPr>
          <a:xfrm>
            <a:off x="2514600" y="1224588"/>
            <a:ext cx="542136" cy="461665"/>
          </a:xfrm>
          <a:prstGeom prst="rect">
            <a:avLst/>
          </a:prstGeom>
          <a:noFill/>
          <a:effectLst>
            <a:softEdge rad="76200"/>
          </a:effectLst>
        </p:spPr>
        <p:txBody>
          <a:bodyPr wrap="none" rtlCol="0">
            <a:spAutoFit/>
          </a:bodyPr>
          <a:lstStyle/>
          <a:p>
            <a:pPr marL="285750" indent="-285750">
              <a:buFont typeface="Wingdings" panose="05000000000000000000" pitchFamily="2" charset="2"/>
              <a:buChar char="ü"/>
            </a:pPr>
            <a:r>
              <a:rPr lang="en-US" sz="2400" dirty="0"/>
              <a:t> </a:t>
            </a:r>
            <a:endParaRPr lang="cs-CZ" sz="2400" dirty="0"/>
          </a:p>
        </p:txBody>
      </p:sp>
    </p:spTree>
    <p:extLst>
      <p:ext uri="{BB962C8B-B14F-4D97-AF65-F5344CB8AC3E}">
        <p14:creationId xmlns:p14="http://schemas.microsoft.com/office/powerpoint/2010/main" val="2980839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nodeType="clickEffect">
                                  <p:stCondLst>
                                    <p:cond delay="0"/>
                                  </p:stCondLst>
                                  <p:iterate type="lt">
                                    <p:tmPct val="0"/>
                                  </p:iterate>
                                  <p:childTnLst>
                                    <p:set>
                                      <p:cBhvr override="childStyle">
                                        <p:cTn id="6" dur="500" fill="hold"/>
                                        <p:tgtEl>
                                          <p:spTgt spid="3">
                                            <p:txEl>
                                              <p:pRg st="5" end="5"/>
                                            </p:txEl>
                                          </p:spTgt>
                                        </p:tgtEl>
                                        <p:attrNameLst>
                                          <p:attrName>style.color</p:attrName>
                                        </p:attrNameLst>
                                      </p:cBhvr>
                                      <p:to>
                                        <p:clrVal>
                                          <a:schemeClr val="accent2"/>
                                        </p:clrVal>
                                      </p:to>
                                    </p:set>
                                    <p:set>
                                      <p:cBhvr>
                                        <p:cTn id="7" dur="500" fill="hold"/>
                                        <p:tgtEl>
                                          <p:spTgt spid="3">
                                            <p:txEl>
                                              <p:pRg st="5" end="5"/>
                                            </p:txEl>
                                          </p:spTgt>
                                        </p:tgtEl>
                                        <p:attrNameLst>
                                          <p:attrName>fillcolor</p:attrName>
                                        </p:attrNameLst>
                                      </p:cBhvr>
                                      <p:to>
                                        <p:clrVal>
                                          <a:schemeClr val="accent2"/>
                                        </p:clrVal>
                                      </p:to>
                                    </p:set>
                                    <p:set>
                                      <p:cBhvr>
                                        <p:cTn id="8" dur="500" fill="hold"/>
                                        <p:tgtEl>
                                          <p:spTgt spid="3">
                                            <p:txEl>
                                              <p:pRg st="5" end="5"/>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4"/>
          </p:nvPr>
        </p:nvSpPr>
        <p:spPr>
          <a:prstGeom prst="rect">
            <a:avLst/>
          </a:prstGeom>
        </p:spPr>
        <p:txBody>
          <a:bodyPr/>
          <a:lstStyle/>
          <a:p>
            <a:fld id="{B6F15528-21DE-4FAA-801E-634DDDAF4B2B}" type="slidenum">
              <a:rPr lang="en-US" smtClean="0"/>
              <a:pPr/>
              <a:t>49</a:t>
            </a:fld>
            <a:endParaRPr lang="en-US" dirty="0"/>
          </a:p>
        </p:txBody>
      </p:sp>
      <p:pic>
        <p:nvPicPr>
          <p:cNvPr id="6" name="Obrázek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4375" y="0"/>
            <a:ext cx="7715250" cy="5143500"/>
          </a:xfrm>
          <a:prstGeom prst="rect">
            <a:avLst/>
          </a:prstGeom>
        </p:spPr>
      </p:pic>
      <p:sp>
        <p:nvSpPr>
          <p:cNvPr id="4" name="TextBox 10">
            <a:extLst>
              <a:ext uri="{FF2B5EF4-FFF2-40B4-BE49-F238E27FC236}">
                <a16:creationId xmlns:a16="http://schemas.microsoft.com/office/drawing/2014/main" id="{3C710694-4C9E-4E11-802E-85B94BA9ED8B}"/>
              </a:ext>
            </a:extLst>
          </p:cNvPr>
          <p:cNvSpPr txBox="1"/>
          <p:nvPr/>
        </p:nvSpPr>
        <p:spPr>
          <a:xfrm>
            <a:off x="2895600" y="4793218"/>
            <a:ext cx="3352800" cy="369332"/>
          </a:xfrm>
          <a:prstGeom prst="rect">
            <a:avLst/>
          </a:prstGeom>
          <a:solidFill>
            <a:schemeClr val="tx1">
              <a:lumMod val="50000"/>
              <a:lumOff val="50000"/>
            </a:schemeClr>
          </a:solidFill>
        </p:spPr>
        <p:txBody>
          <a:bodyPr wrap="square" rtlCol="0">
            <a:spAutoFit/>
          </a:bodyPr>
          <a:lstStyle/>
          <a:p>
            <a:pPr algn="ctr"/>
            <a:r>
              <a:rPr lang="en-US" dirty="0">
                <a:solidFill>
                  <a:schemeClr val="bg1"/>
                </a:solidFill>
              </a:rPr>
              <a:t>Direct illumination only</a:t>
            </a:r>
            <a:endParaRPr lang="cs-CZ" dirty="0">
              <a:solidFill>
                <a:schemeClr val="bg1"/>
              </a:solidFill>
            </a:endParaRPr>
          </a:p>
        </p:txBody>
      </p:sp>
    </p:spTree>
    <p:extLst>
      <p:ext uri="{BB962C8B-B14F-4D97-AF65-F5344CB8AC3E}">
        <p14:creationId xmlns:p14="http://schemas.microsoft.com/office/powerpoint/2010/main" val="3011515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4"/>
          </p:nvPr>
        </p:nvSpPr>
        <p:spPr>
          <a:prstGeom prst="rect">
            <a:avLst/>
          </a:prstGeom>
        </p:spPr>
        <p:txBody>
          <a:bodyPr/>
          <a:lstStyle/>
          <a:p>
            <a:fld id="{B6F15528-21DE-4FAA-801E-634DDDAF4B2B}" type="slidenum">
              <a:rPr lang="en-US" smtClean="0"/>
              <a:pPr/>
              <a:t>5</a:t>
            </a:fld>
            <a:endParaRPr lang="en-US" dirty="0"/>
          </a:p>
        </p:txBody>
      </p:sp>
      <p:sp>
        <p:nvSpPr>
          <p:cNvPr id="10" name="TextBox 9"/>
          <p:cNvSpPr txBox="1"/>
          <p:nvPr/>
        </p:nvSpPr>
        <p:spPr>
          <a:xfrm>
            <a:off x="5665960" y="28083"/>
            <a:ext cx="2716040" cy="646331"/>
          </a:xfrm>
          <a:prstGeom prst="rect">
            <a:avLst/>
          </a:prstGeom>
          <a:noFill/>
        </p:spPr>
        <p:txBody>
          <a:bodyPr wrap="square" rtlCol="0">
            <a:spAutoFit/>
          </a:bodyPr>
          <a:lstStyle/>
          <a:p>
            <a:pPr algn="r"/>
            <a:r>
              <a:rPr lang="en-US" dirty="0">
                <a:solidFill>
                  <a:schemeClr val="bg1"/>
                </a:solidFill>
              </a:rPr>
              <a:t>Adaptive sampling</a:t>
            </a:r>
            <a:br>
              <a:rPr lang="en-US" dirty="0">
                <a:solidFill>
                  <a:schemeClr val="bg1"/>
                </a:solidFill>
              </a:rPr>
            </a:br>
            <a:r>
              <a:rPr lang="en-US" dirty="0">
                <a:solidFill>
                  <a:schemeClr val="bg1"/>
                </a:solidFill>
              </a:rPr>
              <a:t>[</a:t>
            </a:r>
            <a:r>
              <a:rPr lang="en-US" dirty="0" err="1">
                <a:solidFill>
                  <a:schemeClr val="bg1"/>
                </a:solidFill>
              </a:rPr>
              <a:t>Donikian</a:t>
            </a:r>
            <a:r>
              <a:rPr lang="en-US" dirty="0">
                <a:solidFill>
                  <a:schemeClr val="bg1"/>
                </a:solidFill>
              </a:rPr>
              <a:t> et al. 2006]</a:t>
            </a:r>
            <a:endParaRPr lang="cs-CZ" dirty="0">
              <a:solidFill>
                <a:schemeClr val="bg1"/>
              </a:solidFill>
            </a:endParaRPr>
          </a:p>
        </p:txBody>
      </p:sp>
      <p:sp>
        <p:nvSpPr>
          <p:cNvPr id="13" name="TextBox 12">
            <a:extLst>
              <a:ext uri="{FF2B5EF4-FFF2-40B4-BE49-F238E27FC236}">
                <a16:creationId xmlns:a16="http://schemas.microsoft.com/office/drawing/2014/main" id="{7723A8AB-2A50-4D70-AEB5-16169311FDB4}"/>
              </a:ext>
            </a:extLst>
          </p:cNvPr>
          <p:cNvSpPr txBox="1"/>
          <p:nvPr/>
        </p:nvSpPr>
        <p:spPr>
          <a:xfrm>
            <a:off x="2912198" y="4476750"/>
            <a:ext cx="3319604" cy="365675"/>
          </a:xfrm>
          <a:prstGeom prst="rect">
            <a:avLst/>
          </a:prstGeom>
          <a:solidFill>
            <a:schemeClr val="tx1">
              <a:lumMod val="50000"/>
              <a:lumOff val="50000"/>
            </a:schemeClr>
          </a:solidFill>
        </p:spPr>
        <p:txBody>
          <a:bodyPr wrap="square" rtlCol="0">
            <a:spAutoFit/>
          </a:bodyPr>
          <a:lstStyle/>
          <a:p>
            <a:pPr algn="ctr"/>
            <a:r>
              <a:rPr lang="en-US" dirty="0">
                <a:solidFill>
                  <a:schemeClr val="bg1"/>
                </a:solidFill>
              </a:rPr>
              <a:t>Direct illumination only</a:t>
            </a:r>
            <a:endParaRPr lang="cs-CZ" dirty="0">
              <a:solidFill>
                <a:schemeClr val="bg1"/>
              </a:solidFill>
            </a:endParaRPr>
          </a:p>
        </p:txBody>
      </p:sp>
      <p:pic>
        <p:nvPicPr>
          <p:cNvPr id="2" name="Obrázek 1"/>
          <p:cNvPicPr>
            <a:picLocks/>
          </p:cNvPicPr>
          <p:nvPr/>
        </p:nvPicPr>
        <p:blipFill>
          <a:blip r:embed="rId3">
            <a:extLst>
              <a:ext uri="{28A0092B-C50C-407E-A947-70E740481C1C}">
                <a14:useLocalDpi xmlns:a14="http://schemas.microsoft.com/office/drawing/2010/main" val="0"/>
              </a:ext>
            </a:extLst>
          </a:blip>
          <a:stretch>
            <a:fillRect/>
          </a:stretch>
        </p:blipFill>
        <p:spPr>
          <a:xfrm>
            <a:off x="714375" y="0"/>
            <a:ext cx="7714800" cy="5143500"/>
          </a:xfrm>
          <a:prstGeom prst="rect">
            <a:avLst/>
          </a:prstGeom>
        </p:spPr>
      </p:pic>
      <p:pic>
        <p:nvPicPr>
          <p:cNvPr id="3" name="Obrázek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2800" y="0"/>
            <a:ext cx="3857625" cy="5143500"/>
          </a:xfrm>
          <a:prstGeom prst="rect">
            <a:avLst/>
          </a:prstGeom>
        </p:spPr>
      </p:pic>
      <p:cxnSp>
        <p:nvCxnSpPr>
          <p:cNvPr id="15" name="Straight Connector 7"/>
          <p:cNvCxnSpPr/>
          <p:nvPr/>
        </p:nvCxnSpPr>
        <p:spPr>
          <a:xfrm>
            <a:off x="4572000" y="0"/>
            <a:ext cx="0" cy="514440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TextBox 10">
            <a:extLst>
              <a:ext uri="{FF2B5EF4-FFF2-40B4-BE49-F238E27FC236}">
                <a16:creationId xmlns:a16="http://schemas.microsoft.com/office/drawing/2014/main" id="{3C710694-4C9E-4E11-802E-85B94BA9ED8B}"/>
              </a:ext>
            </a:extLst>
          </p:cNvPr>
          <p:cNvSpPr txBox="1"/>
          <p:nvPr/>
        </p:nvSpPr>
        <p:spPr>
          <a:xfrm>
            <a:off x="2895600" y="4793218"/>
            <a:ext cx="3352800" cy="369332"/>
          </a:xfrm>
          <a:prstGeom prst="rect">
            <a:avLst/>
          </a:prstGeom>
          <a:solidFill>
            <a:schemeClr val="tx1">
              <a:lumMod val="50000"/>
              <a:lumOff val="50000"/>
            </a:schemeClr>
          </a:solidFill>
        </p:spPr>
        <p:txBody>
          <a:bodyPr wrap="square" rtlCol="0">
            <a:spAutoFit/>
          </a:bodyPr>
          <a:lstStyle/>
          <a:p>
            <a:pPr algn="ctr"/>
            <a:r>
              <a:rPr lang="en-US" dirty="0">
                <a:solidFill>
                  <a:schemeClr val="bg1"/>
                </a:solidFill>
              </a:rPr>
              <a:t>Direct illumination only</a:t>
            </a:r>
            <a:endParaRPr lang="cs-CZ" dirty="0">
              <a:solidFill>
                <a:schemeClr val="bg1"/>
              </a:solidFill>
            </a:endParaRPr>
          </a:p>
        </p:txBody>
      </p:sp>
      <p:sp>
        <p:nvSpPr>
          <p:cNvPr id="20" name="TextBox 20"/>
          <p:cNvSpPr txBox="1"/>
          <p:nvPr/>
        </p:nvSpPr>
        <p:spPr>
          <a:xfrm>
            <a:off x="5739982" y="0"/>
            <a:ext cx="2716040" cy="707886"/>
          </a:xfrm>
          <a:prstGeom prst="rect">
            <a:avLst/>
          </a:prstGeom>
          <a:noFill/>
        </p:spPr>
        <p:txBody>
          <a:bodyPr wrap="square" rtlCol="0">
            <a:spAutoFit/>
          </a:bodyPr>
          <a:lstStyle/>
          <a:p>
            <a:pPr algn="r"/>
            <a:r>
              <a:rPr lang="en-US" sz="2000" dirty="0">
                <a:solidFill>
                  <a:schemeClr val="bg1"/>
                </a:solidFill>
              </a:rPr>
              <a:t>Adaptive sampling</a:t>
            </a:r>
            <a:br>
              <a:rPr lang="en-US" sz="2000" dirty="0">
                <a:solidFill>
                  <a:schemeClr val="bg1"/>
                </a:solidFill>
              </a:rPr>
            </a:br>
            <a:r>
              <a:rPr lang="en-US" sz="2000" i="1" dirty="0">
                <a:solidFill>
                  <a:schemeClr val="bg1"/>
                </a:solidFill>
              </a:rPr>
              <a:t>[</a:t>
            </a:r>
            <a:r>
              <a:rPr lang="en-US" sz="2000" i="1" dirty="0" err="1">
                <a:solidFill>
                  <a:schemeClr val="bg1"/>
                </a:solidFill>
              </a:rPr>
              <a:t>Donikian</a:t>
            </a:r>
            <a:r>
              <a:rPr lang="en-US" sz="2000" i="1" dirty="0">
                <a:solidFill>
                  <a:schemeClr val="bg1"/>
                </a:solidFill>
              </a:rPr>
              <a:t> et al. 2006]</a:t>
            </a:r>
            <a:endParaRPr lang="cs-CZ" sz="2000" i="1" dirty="0">
              <a:solidFill>
                <a:schemeClr val="bg1"/>
              </a:solidFill>
            </a:endParaRPr>
          </a:p>
        </p:txBody>
      </p:sp>
      <p:sp>
        <p:nvSpPr>
          <p:cNvPr id="21" name="TextBox 13"/>
          <p:cNvSpPr txBox="1"/>
          <p:nvPr/>
        </p:nvSpPr>
        <p:spPr>
          <a:xfrm>
            <a:off x="685800" y="0"/>
            <a:ext cx="2602871" cy="707886"/>
          </a:xfrm>
          <a:prstGeom prst="rect">
            <a:avLst/>
          </a:prstGeom>
          <a:noFill/>
        </p:spPr>
        <p:txBody>
          <a:bodyPr wrap="square" rtlCol="0">
            <a:spAutoFit/>
          </a:bodyPr>
          <a:lstStyle/>
          <a:p>
            <a:r>
              <a:rPr lang="cs-CZ" sz="2000" dirty="0">
                <a:solidFill>
                  <a:schemeClr val="bg1"/>
                </a:solidFill>
              </a:rPr>
              <a:t>Non-</a:t>
            </a:r>
            <a:r>
              <a:rPr lang="cs-CZ" sz="2000" dirty="0" err="1">
                <a:solidFill>
                  <a:schemeClr val="bg1"/>
                </a:solidFill>
              </a:rPr>
              <a:t>adaptive</a:t>
            </a:r>
            <a:r>
              <a:rPr lang="cs-CZ" sz="2000" dirty="0">
                <a:solidFill>
                  <a:schemeClr val="bg1"/>
                </a:solidFill>
              </a:rPr>
              <a:t> </a:t>
            </a:r>
            <a:r>
              <a:rPr lang="cs-CZ" sz="2000" dirty="0" err="1">
                <a:solidFill>
                  <a:schemeClr val="bg1"/>
                </a:solidFill>
              </a:rPr>
              <a:t>sampling</a:t>
            </a:r>
            <a:endParaRPr lang="cs-CZ" sz="2000" dirty="0">
              <a:solidFill>
                <a:schemeClr val="bg1"/>
              </a:solidFill>
            </a:endParaRPr>
          </a:p>
          <a:p>
            <a:r>
              <a:rPr lang="en-US" sz="2000" i="1" dirty="0">
                <a:solidFill>
                  <a:schemeClr val="bg1"/>
                </a:solidFill>
              </a:rPr>
              <a:t>[</a:t>
            </a:r>
            <a:r>
              <a:rPr lang="en-GB" sz="2000" i="1" dirty="0">
                <a:solidFill>
                  <a:schemeClr val="bg1"/>
                </a:solidFill>
              </a:rPr>
              <a:t>Wang et al. 2009]</a:t>
            </a:r>
          </a:p>
        </p:txBody>
      </p:sp>
    </p:spTree>
    <p:extLst>
      <p:ext uri="{BB962C8B-B14F-4D97-AF65-F5344CB8AC3E}">
        <p14:creationId xmlns:p14="http://schemas.microsoft.com/office/powerpoint/2010/main" val="3262842130"/>
      </p:ext>
    </p:extLst>
  </p:cSld>
  <p:clrMapOvr>
    <a:masterClrMapping/>
  </p:clrMapOvr>
  <p:transition spd="slow">
    <p:wipe dir="u"/>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4"/>
          </p:nvPr>
        </p:nvSpPr>
        <p:spPr>
          <a:prstGeom prst="rect">
            <a:avLst/>
          </a:prstGeom>
        </p:spPr>
        <p:txBody>
          <a:bodyPr/>
          <a:lstStyle/>
          <a:p>
            <a:fld id="{B6F15528-21DE-4FAA-801E-634DDDAF4B2B}" type="slidenum">
              <a:rPr lang="en-US" smtClean="0"/>
              <a:pPr/>
              <a:t>50</a:t>
            </a:fld>
            <a:endParaRPr lang="en-US" dirty="0"/>
          </a:p>
        </p:txBody>
      </p:sp>
      <p:pic>
        <p:nvPicPr>
          <p:cNvPr id="2" name="Obráze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4375" y="0"/>
            <a:ext cx="7715250" cy="5143500"/>
          </a:xfrm>
          <a:prstGeom prst="rect">
            <a:avLst/>
          </a:prstGeom>
        </p:spPr>
      </p:pic>
      <p:sp>
        <p:nvSpPr>
          <p:cNvPr id="3" name="Obdélník 2"/>
          <p:cNvSpPr/>
          <p:nvPr/>
        </p:nvSpPr>
        <p:spPr>
          <a:xfrm>
            <a:off x="7239000" y="3714750"/>
            <a:ext cx="1066800" cy="762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4" name="Obrázek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01748" y="579958"/>
            <a:ext cx="2006231" cy="1320560"/>
          </a:xfrm>
          <a:prstGeom prst="rect">
            <a:avLst/>
          </a:prstGeom>
          <a:ln w="12700">
            <a:solidFill>
              <a:srgbClr val="FF0000"/>
            </a:solidFill>
          </a:ln>
        </p:spPr>
      </p:pic>
      <p:pic>
        <p:nvPicPr>
          <p:cNvPr id="7" name="Obrázek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23977" y="603446"/>
            <a:ext cx="2006231" cy="1320556"/>
          </a:xfrm>
          <a:prstGeom prst="rect">
            <a:avLst/>
          </a:prstGeom>
          <a:ln w="12700">
            <a:solidFill>
              <a:srgbClr val="FF0000"/>
            </a:solidFill>
          </a:ln>
        </p:spPr>
      </p:pic>
      <p:pic>
        <p:nvPicPr>
          <p:cNvPr id="10" name="Obrázek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79519" y="580632"/>
            <a:ext cx="2005853" cy="1320311"/>
          </a:xfrm>
          <a:prstGeom prst="rect">
            <a:avLst/>
          </a:prstGeom>
          <a:ln w="12700">
            <a:solidFill>
              <a:srgbClr val="FF0000"/>
            </a:solidFill>
          </a:ln>
        </p:spPr>
      </p:pic>
      <p:sp>
        <p:nvSpPr>
          <p:cNvPr id="17" name="TextBox 23"/>
          <p:cNvSpPr txBox="1"/>
          <p:nvPr/>
        </p:nvSpPr>
        <p:spPr>
          <a:xfrm>
            <a:off x="1216842" y="188590"/>
            <a:ext cx="889328" cy="400110"/>
          </a:xfrm>
          <a:prstGeom prst="rect">
            <a:avLst/>
          </a:prstGeom>
          <a:solidFill>
            <a:schemeClr val="tx1"/>
          </a:solidFill>
          <a:ln w="12700">
            <a:noFill/>
          </a:ln>
          <a:effectLst>
            <a:softEdge rad="114300"/>
          </a:effectLst>
        </p:spPr>
        <p:txBody>
          <a:bodyPr wrap="square" rtlCol="0">
            <a:spAutoFit/>
          </a:bodyPr>
          <a:lstStyle/>
          <a:p>
            <a:r>
              <a:rPr lang="en-US" sz="2000" dirty="0">
                <a:solidFill>
                  <a:schemeClr val="bg1"/>
                </a:solidFill>
              </a:rPr>
              <a:t>Wang</a:t>
            </a:r>
            <a:endParaRPr lang="en-GB" sz="2000" dirty="0">
              <a:solidFill>
                <a:schemeClr val="bg1"/>
              </a:solidFill>
            </a:endParaRPr>
          </a:p>
        </p:txBody>
      </p:sp>
      <p:sp>
        <p:nvSpPr>
          <p:cNvPr id="23" name="TextBox 23"/>
          <p:cNvSpPr txBox="1"/>
          <p:nvPr/>
        </p:nvSpPr>
        <p:spPr>
          <a:xfrm>
            <a:off x="3598669" y="163830"/>
            <a:ext cx="1256811" cy="400110"/>
          </a:xfrm>
          <a:prstGeom prst="rect">
            <a:avLst/>
          </a:prstGeom>
          <a:solidFill>
            <a:schemeClr val="tx1">
              <a:lumMod val="75000"/>
              <a:lumOff val="25000"/>
            </a:schemeClr>
          </a:solidFill>
          <a:ln w="12700">
            <a:noFill/>
          </a:ln>
          <a:effectLst>
            <a:softEdge rad="114300"/>
          </a:effectLst>
        </p:spPr>
        <p:txBody>
          <a:bodyPr wrap="square" rtlCol="0">
            <a:spAutoFit/>
          </a:bodyPr>
          <a:lstStyle/>
          <a:p>
            <a:r>
              <a:rPr lang="en-US" sz="2000" dirty="0">
                <a:solidFill>
                  <a:schemeClr val="bg1"/>
                </a:solidFill>
              </a:rPr>
              <a:t>Ours (64)</a:t>
            </a:r>
            <a:endParaRPr lang="en-GB" sz="2000" dirty="0">
              <a:solidFill>
                <a:schemeClr val="bg1"/>
              </a:solidFill>
            </a:endParaRPr>
          </a:p>
        </p:txBody>
      </p:sp>
      <p:sp>
        <p:nvSpPr>
          <p:cNvPr id="27" name="TextBox 23"/>
          <p:cNvSpPr txBox="1"/>
          <p:nvPr/>
        </p:nvSpPr>
        <p:spPr>
          <a:xfrm>
            <a:off x="5956988" y="161472"/>
            <a:ext cx="1638296" cy="400110"/>
          </a:xfrm>
          <a:prstGeom prst="rect">
            <a:avLst/>
          </a:prstGeom>
          <a:solidFill>
            <a:schemeClr val="tx1"/>
          </a:solidFill>
          <a:ln w="12700">
            <a:noFill/>
          </a:ln>
          <a:effectLst>
            <a:softEdge rad="127000"/>
          </a:effectLst>
        </p:spPr>
        <p:txBody>
          <a:bodyPr wrap="square" rtlCol="0">
            <a:spAutoFit/>
          </a:bodyPr>
          <a:lstStyle/>
          <a:p>
            <a:r>
              <a:rPr lang="en-US" sz="2000" dirty="0">
                <a:solidFill>
                  <a:schemeClr val="bg1"/>
                </a:solidFill>
              </a:rPr>
              <a:t>No regression</a:t>
            </a:r>
            <a:endParaRPr lang="en-GB" sz="2000" dirty="0">
              <a:solidFill>
                <a:schemeClr val="bg1"/>
              </a:solidFill>
            </a:endParaRPr>
          </a:p>
        </p:txBody>
      </p:sp>
      <p:sp>
        <p:nvSpPr>
          <p:cNvPr id="15" name="Obdélník 14"/>
          <p:cNvSpPr/>
          <p:nvPr/>
        </p:nvSpPr>
        <p:spPr>
          <a:xfrm>
            <a:off x="4219154" y="2084962"/>
            <a:ext cx="2562646" cy="2496325"/>
          </a:xfrm>
          <a:prstGeom prst="rect">
            <a:avLst/>
          </a:prstGeom>
          <a:solidFill>
            <a:schemeClr val="bg1"/>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14" name="Obrázek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17264" y="2225631"/>
            <a:ext cx="2261442" cy="2247309"/>
          </a:xfrm>
          <a:prstGeom prst="rect">
            <a:avLst/>
          </a:prstGeom>
        </p:spPr>
      </p:pic>
      <p:sp>
        <p:nvSpPr>
          <p:cNvPr id="38" name="TextBox 10">
            <a:extLst>
              <a:ext uri="{FF2B5EF4-FFF2-40B4-BE49-F238E27FC236}">
                <a16:creationId xmlns:a16="http://schemas.microsoft.com/office/drawing/2014/main" id="{3C710694-4C9E-4E11-802E-85B94BA9ED8B}"/>
              </a:ext>
            </a:extLst>
          </p:cNvPr>
          <p:cNvSpPr txBox="1"/>
          <p:nvPr/>
        </p:nvSpPr>
        <p:spPr>
          <a:xfrm>
            <a:off x="2895600" y="4793218"/>
            <a:ext cx="3352800" cy="369332"/>
          </a:xfrm>
          <a:prstGeom prst="rect">
            <a:avLst/>
          </a:prstGeom>
          <a:solidFill>
            <a:schemeClr val="tx1">
              <a:lumMod val="50000"/>
              <a:lumOff val="50000"/>
            </a:schemeClr>
          </a:solidFill>
        </p:spPr>
        <p:txBody>
          <a:bodyPr wrap="square" rtlCol="0">
            <a:spAutoFit/>
          </a:bodyPr>
          <a:lstStyle/>
          <a:p>
            <a:pPr algn="ctr"/>
            <a:r>
              <a:rPr lang="en-US" dirty="0">
                <a:solidFill>
                  <a:schemeClr val="bg1"/>
                </a:solidFill>
              </a:rPr>
              <a:t>Direct illumination only</a:t>
            </a:r>
            <a:endParaRPr lang="cs-CZ" dirty="0">
              <a:solidFill>
                <a:schemeClr val="bg1"/>
              </a:solidFill>
            </a:endParaRPr>
          </a:p>
        </p:txBody>
      </p:sp>
      <p:cxnSp>
        <p:nvCxnSpPr>
          <p:cNvPr id="41" name="Přímá spojnice se šipkou 40"/>
          <p:cNvCxnSpPr/>
          <p:nvPr/>
        </p:nvCxnSpPr>
        <p:spPr>
          <a:xfrm flipH="1" flipV="1">
            <a:off x="6346375" y="1305735"/>
            <a:ext cx="304800" cy="149114"/>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42" name="Šipka doleva 41"/>
          <p:cNvSpPr/>
          <p:nvPr/>
        </p:nvSpPr>
        <p:spPr>
          <a:xfrm flipH="1">
            <a:off x="2782418" y="956310"/>
            <a:ext cx="1304292" cy="678946"/>
          </a:xfrm>
          <a:prstGeom prst="leftArrow">
            <a:avLst/>
          </a:prstGeom>
          <a:solidFill>
            <a:schemeClr val="bg1">
              <a:lumMod val="95000"/>
            </a:schemeClr>
          </a:solidFill>
          <a:ln>
            <a:noFill/>
          </a:ln>
          <a:effectLst>
            <a:glow rad="38100">
              <a:schemeClr val="tx1">
                <a:alpha val="7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4" name="TextBox 14"/>
          <p:cNvSpPr txBox="1"/>
          <p:nvPr/>
        </p:nvSpPr>
        <p:spPr>
          <a:xfrm>
            <a:off x="2773680" y="1103326"/>
            <a:ext cx="1236830" cy="369332"/>
          </a:xfrm>
          <a:prstGeom prst="rect">
            <a:avLst/>
          </a:prstGeom>
          <a:noFill/>
        </p:spPr>
        <p:txBody>
          <a:bodyPr wrap="square" rtlCol="0">
            <a:spAutoFit/>
          </a:bodyPr>
          <a:lstStyle/>
          <a:p>
            <a:r>
              <a:rPr lang="en-US" dirty="0"/>
              <a:t>3.6x faster</a:t>
            </a:r>
            <a:endParaRPr lang="cs-CZ" dirty="0"/>
          </a:p>
        </p:txBody>
      </p:sp>
      <p:grpSp>
        <p:nvGrpSpPr>
          <p:cNvPr id="16" name="Skupina 15"/>
          <p:cNvGrpSpPr/>
          <p:nvPr/>
        </p:nvGrpSpPr>
        <p:grpSpPr>
          <a:xfrm>
            <a:off x="1219200" y="2724150"/>
            <a:ext cx="2554278" cy="990599"/>
            <a:chOff x="1210002" y="2724150"/>
            <a:chExt cx="2554278" cy="990599"/>
          </a:xfrm>
        </p:grpSpPr>
        <p:sp>
          <p:nvSpPr>
            <p:cNvPr id="12" name="Obdélník 11"/>
            <p:cNvSpPr/>
            <p:nvPr/>
          </p:nvSpPr>
          <p:spPr>
            <a:xfrm>
              <a:off x="1210002" y="2724150"/>
              <a:ext cx="2523798" cy="990599"/>
            </a:xfrm>
            <a:prstGeom prst="rect">
              <a:avLst/>
            </a:prstGeom>
            <a:solidFill>
              <a:schemeClr val="bg1"/>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mc:AlternateContent xmlns:mc="http://schemas.openxmlformats.org/markup-compatibility/2006" xmlns:a14="http://schemas.microsoft.com/office/drawing/2010/main">
          <mc:Choice Requires="a14">
            <p:sp>
              <p:nvSpPr>
                <p:cNvPr id="46" name="Rectangle 5"/>
                <p:cNvSpPr/>
                <p:nvPr/>
              </p:nvSpPr>
              <p:spPr>
                <a:xfrm>
                  <a:off x="1223977" y="2800350"/>
                  <a:ext cx="2540303" cy="777585"/>
                </a:xfrm>
                <a:prstGeom prst="rect">
                  <a:avLst/>
                </a:prstGeom>
              </p:spPr>
              <p:txBody>
                <a:bodyPr wrap="square">
                  <a:spAutoFit/>
                </a:bodyPr>
                <a:lstStyle/>
                <a:p>
                  <a:pPr/>
                  <a14:m>
                    <m:oMathPara xmlns:m="http://schemas.openxmlformats.org/officeDocument/2006/math">
                      <m:oMathParaPr>
                        <m:jc m:val="left"/>
                      </m:oMathParaPr>
                      <m:oMath xmlns:m="http://schemas.openxmlformats.org/officeDocument/2006/math">
                        <m:d>
                          <m:dPr>
                            <m:ctrlPr>
                              <a:rPr lang="en-GB" sz="1600" i="1" smtClean="0">
                                <a:latin typeface="Cambria Math" panose="02040503050406030204" pitchFamily="18" charset="0"/>
                              </a:rPr>
                            </m:ctrlPr>
                          </m:dPr>
                          <m:e>
                            <m:r>
                              <a:rPr lang="en-GB" sz="1600" i="1">
                                <a:latin typeface="Cambria Math"/>
                              </a:rPr>
                              <m:t>1−</m:t>
                            </m:r>
                            <m:sSub>
                              <m:sSubPr>
                                <m:ctrlPr>
                                  <a:rPr lang="en-GB" sz="1600" i="1">
                                    <a:latin typeface="Cambria Math" panose="02040503050406030204" pitchFamily="18" charset="0"/>
                                  </a:rPr>
                                </m:ctrlPr>
                              </m:sSubPr>
                              <m:e>
                                <m:r>
                                  <a:rPr lang="en-GB" sz="1600" i="1">
                                    <a:latin typeface="Cambria Math"/>
                                  </a:rPr>
                                  <m:t>𝑝</m:t>
                                </m:r>
                              </m:e>
                              <m:sub>
                                <m:r>
                                  <a:rPr lang="en-GB" sz="1600" i="1">
                                    <a:latin typeface="Cambria Math"/>
                                  </a:rPr>
                                  <m:t>0</m:t>
                                </m:r>
                              </m:sub>
                            </m:sSub>
                          </m:e>
                        </m:d>
                        <m:r>
                          <a:rPr lang="en-GB" sz="1600" b="0" i="1" smtClean="0">
                            <a:latin typeface="Cambria Math"/>
                          </a:rPr>
                          <m:t>×</m:t>
                        </m:r>
                        <m:r>
                          <a:rPr lang="en-GB" sz="1600" i="1">
                            <a:latin typeface="Cambria Math"/>
                          </a:rPr>
                          <m:t>𝑁</m:t>
                        </m:r>
                        <m:d>
                          <m:dPr>
                            <m:ctrlPr>
                              <a:rPr lang="en-GB" sz="1600" i="1">
                                <a:latin typeface="Cambria Math" panose="02040503050406030204" pitchFamily="18" charset="0"/>
                              </a:rPr>
                            </m:ctrlPr>
                          </m:dPr>
                          <m:e>
                            <m:r>
                              <m:rPr>
                                <m:sty m:val="p"/>
                              </m:rPr>
                              <a:rPr lang="en-GB" sz="1600">
                                <a:latin typeface="Cambria Math"/>
                              </a:rPr>
                              <m:t>est</m:t>
                            </m:r>
                            <m:r>
                              <a:rPr lang="en-GB" sz="1600">
                                <a:latin typeface="Cambria Math"/>
                              </a:rPr>
                              <m:t>.</m:t>
                            </m:r>
                          </m:e>
                          <m:e>
                            <m:f>
                              <m:fPr>
                                <m:ctrlPr>
                                  <a:rPr lang="en-GB" sz="1600" i="1">
                                    <a:latin typeface="Cambria Math" panose="02040503050406030204" pitchFamily="18" charset="0"/>
                                  </a:rPr>
                                </m:ctrlPr>
                              </m:fPr>
                              <m:num>
                                <m:r>
                                  <a:rPr lang="en-GB" sz="1600" i="1">
                                    <a:latin typeface="Cambria Math"/>
                                  </a:rPr>
                                  <m:t>𝑘</m:t>
                                </m:r>
                              </m:num>
                              <m:den>
                                <m:sSup>
                                  <m:sSupPr>
                                    <m:ctrlPr>
                                      <a:rPr lang="en-GB" sz="1600" i="1">
                                        <a:latin typeface="Cambria Math" panose="02040503050406030204" pitchFamily="18" charset="0"/>
                                      </a:rPr>
                                    </m:ctrlPr>
                                  </m:sSupPr>
                                  <m:e>
                                    <m:r>
                                      <a:rPr lang="en-GB" sz="1600" i="1">
                                        <a:latin typeface="Cambria Math"/>
                                      </a:rPr>
                                      <m:t>𝑑</m:t>
                                    </m:r>
                                  </m:e>
                                  <m:sup>
                                    <m:r>
                                      <a:rPr lang="en-GB" sz="1600" i="1">
                                        <a:latin typeface="Cambria Math"/>
                                      </a:rPr>
                                      <m:t>2</m:t>
                                    </m:r>
                                  </m:sup>
                                </m:sSup>
                              </m:den>
                            </m:f>
                            <m:r>
                              <a:rPr lang="en-GB" sz="1600" i="1">
                                <a:latin typeface="Cambria Math"/>
                              </a:rPr>
                              <m:t>,</m:t>
                            </m:r>
                            <m:f>
                              <m:fPr>
                                <m:ctrlPr>
                                  <a:rPr lang="en-GB" sz="1600" i="1">
                                    <a:latin typeface="Cambria Math" panose="02040503050406030204" pitchFamily="18" charset="0"/>
                                  </a:rPr>
                                </m:ctrlPr>
                              </m:fPr>
                              <m:num>
                                <m:r>
                                  <a:rPr lang="en-GB" sz="1600" i="1">
                                    <a:latin typeface="Cambria Math"/>
                                  </a:rPr>
                                  <m:t>h</m:t>
                                </m:r>
                              </m:num>
                              <m:den>
                                <m:sSup>
                                  <m:sSupPr>
                                    <m:ctrlPr>
                                      <a:rPr lang="en-GB" sz="1600" i="1">
                                        <a:latin typeface="Cambria Math" panose="02040503050406030204" pitchFamily="18" charset="0"/>
                                      </a:rPr>
                                    </m:ctrlPr>
                                  </m:sSupPr>
                                  <m:e>
                                    <m:r>
                                      <a:rPr lang="en-GB" sz="1600" i="1">
                                        <a:latin typeface="Cambria Math"/>
                                      </a:rPr>
                                      <m:t>𝑑</m:t>
                                    </m:r>
                                  </m:e>
                                  <m:sup>
                                    <m:r>
                                      <a:rPr lang="en-GB" sz="1600" i="1">
                                        <a:latin typeface="Cambria Math"/>
                                      </a:rPr>
                                      <m:t>4</m:t>
                                    </m:r>
                                  </m:sup>
                                </m:sSup>
                              </m:den>
                            </m:f>
                          </m:e>
                        </m:d>
                      </m:oMath>
                    </m:oMathPara>
                  </a14:m>
                  <a:endParaRPr lang="en-US" sz="1600" dirty="0"/>
                </a:p>
                <a:p>
                  <a:pPr/>
                  <a14:m>
                    <m:oMathPara xmlns:m="http://schemas.openxmlformats.org/officeDocument/2006/math">
                      <m:oMathParaPr>
                        <m:jc m:val="left"/>
                      </m:oMathParaPr>
                      <m:oMath xmlns:m="http://schemas.openxmlformats.org/officeDocument/2006/math">
                        <m:sSub>
                          <m:sSubPr>
                            <m:ctrlPr>
                              <a:rPr lang="en-GB" sz="1600" i="1">
                                <a:latin typeface="Cambria Math" panose="02040503050406030204" pitchFamily="18" charset="0"/>
                              </a:rPr>
                            </m:ctrlPr>
                          </m:sSubPr>
                          <m:e>
                            <m:r>
                              <a:rPr lang="en-US" sz="1600" b="0" i="1" smtClean="0">
                                <a:latin typeface="Cambria Math" panose="02040503050406030204" pitchFamily="18" charset="0"/>
                              </a:rPr>
                              <m:t>         </m:t>
                            </m:r>
                            <m:r>
                              <a:rPr lang="en-GB" sz="1600" i="1">
                                <a:latin typeface="Cambria Math"/>
                              </a:rPr>
                              <m:t>𝑝</m:t>
                            </m:r>
                          </m:e>
                          <m:sub>
                            <m:r>
                              <a:rPr lang="en-GB" sz="1600" i="1">
                                <a:latin typeface="Cambria Math"/>
                              </a:rPr>
                              <m:t>0</m:t>
                            </m:r>
                          </m:sub>
                        </m:sSub>
                        <m:r>
                          <a:rPr lang="en-US" sz="1600" b="0" i="1">
                            <a:latin typeface="Cambria Math" panose="02040503050406030204" pitchFamily="18" charset="0"/>
                          </a:rPr>
                          <m:t>  </m:t>
                        </m:r>
                        <m:r>
                          <a:rPr lang="en-GB" sz="1600" i="1">
                            <a:latin typeface="Cambria Math"/>
                          </a:rPr>
                          <m:t>  × </m:t>
                        </m:r>
                        <m:r>
                          <a:rPr lang="en-GB" sz="1600" i="1">
                            <a:latin typeface="Cambria Math"/>
                          </a:rPr>
                          <m:t>𝛿</m:t>
                        </m:r>
                        <m:d>
                          <m:dPr>
                            <m:ctrlPr>
                              <a:rPr lang="en-GB" sz="1600" i="1">
                                <a:latin typeface="Cambria Math" panose="02040503050406030204" pitchFamily="18" charset="0"/>
                              </a:rPr>
                            </m:ctrlPr>
                          </m:dPr>
                          <m:e>
                            <m:r>
                              <m:rPr>
                                <m:sty m:val="p"/>
                              </m:rPr>
                              <a:rPr lang="en-GB" sz="1600">
                                <a:latin typeface="Cambria Math"/>
                              </a:rPr>
                              <m:t>est</m:t>
                            </m:r>
                            <m:r>
                              <a:rPr lang="en-GB" sz="1600" i="1">
                                <a:latin typeface="Cambria Math"/>
                              </a:rPr>
                              <m:t>.</m:t>
                            </m:r>
                          </m:e>
                        </m:d>
                      </m:oMath>
                    </m:oMathPara>
                  </a14:m>
                  <a:endParaRPr lang="en-GB" sz="2800" dirty="0"/>
                </a:p>
              </p:txBody>
            </p:sp>
          </mc:Choice>
          <mc:Fallback xmlns="">
            <p:sp>
              <p:nvSpPr>
                <p:cNvPr id="46" name="Rectangle 5"/>
                <p:cNvSpPr>
                  <a:spLocks noRot="1" noChangeAspect="1" noMove="1" noResize="1" noEditPoints="1" noAdjustHandles="1" noChangeArrowheads="1" noChangeShapeType="1" noTextEdit="1"/>
                </p:cNvSpPr>
                <p:nvPr/>
              </p:nvSpPr>
              <p:spPr>
                <a:xfrm>
                  <a:off x="1223977" y="2800350"/>
                  <a:ext cx="2540303" cy="777585"/>
                </a:xfrm>
                <a:prstGeom prst="rect">
                  <a:avLst/>
                </a:prstGeom>
                <a:blipFill rotWithShape="0">
                  <a:blip r:embed="rId8"/>
                  <a:stretch>
                    <a:fillRect b="-1563"/>
                  </a:stretch>
                </a:blipFill>
              </p:spPr>
              <p:txBody>
                <a:bodyPr/>
                <a:lstStyle/>
                <a:p>
                  <a:r>
                    <a:rPr lang="cs-CZ">
                      <a:noFill/>
                    </a:rPr>
                    <a:t> </a:t>
                  </a:r>
                </a:p>
              </p:txBody>
            </p:sp>
          </mc:Fallback>
        </mc:AlternateContent>
        <p:sp>
          <p:nvSpPr>
            <p:cNvPr id="13" name="Ovál 12"/>
            <p:cNvSpPr/>
            <p:nvPr/>
          </p:nvSpPr>
          <p:spPr>
            <a:xfrm>
              <a:off x="2912430" y="3034560"/>
              <a:ext cx="334608"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8" name="Ovál 47"/>
            <p:cNvSpPr/>
            <p:nvPr/>
          </p:nvSpPr>
          <p:spPr>
            <a:xfrm>
              <a:off x="3246792" y="3028950"/>
              <a:ext cx="334608"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sp>
        <p:nvSpPr>
          <p:cNvPr id="49" name="Šipka doleva 48"/>
          <p:cNvSpPr/>
          <p:nvPr/>
        </p:nvSpPr>
        <p:spPr>
          <a:xfrm flipH="1">
            <a:off x="3688708" y="2959604"/>
            <a:ext cx="587384" cy="678946"/>
          </a:xfrm>
          <a:prstGeom prst="leftArrow">
            <a:avLst/>
          </a:prstGeom>
          <a:solidFill>
            <a:schemeClr val="bg1">
              <a:lumMod val="95000"/>
            </a:schemeClr>
          </a:solidFill>
          <a:ln>
            <a:noFill/>
          </a:ln>
          <a:effectLst>
            <a:glow rad="38100">
              <a:schemeClr val="tx1">
                <a:alpha val="7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191522366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2"/>
                                        </p:tgtEl>
                                        <p:attrNameLst>
                                          <p:attrName>style.visibility</p:attrName>
                                        </p:attrNameLst>
                                      </p:cBhvr>
                                      <p:to>
                                        <p:strVal val="visible"/>
                                      </p:to>
                                    </p:set>
                                    <p:animEffect transition="in" filter="fade">
                                      <p:cBhvr>
                                        <p:cTn id="10" dur="500"/>
                                        <p:tgtEl>
                                          <p:spTgt spid="4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par>
                                <p:cTn id="21" presetID="10"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49"/>
                                        </p:tgtEl>
                                        <p:attrNameLst>
                                          <p:attrName>style.visibility</p:attrName>
                                        </p:attrNameLst>
                                      </p:cBhvr>
                                      <p:to>
                                        <p:strVal val="visible"/>
                                      </p:to>
                                    </p:set>
                                    <p:animEffect transition="in" filter="fade">
                                      <p:cBhvr>
                                        <p:cTn id="26" dur="500"/>
                                        <p:tgtEl>
                                          <p:spTgt spid="49"/>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fade">
                                      <p:cBhvr>
                                        <p:cTn id="34" dur="500"/>
                                        <p:tgtEl>
                                          <p:spTgt spid="27"/>
                                        </p:tgtEl>
                                      </p:cBhvr>
                                    </p:animEffect>
                                  </p:childTnLst>
                                </p:cTn>
                              </p:par>
                              <p:par>
                                <p:cTn id="35" presetID="10" presetClass="entr" presetSubtype="0" fill="hold" nodeType="withEffect">
                                  <p:stCondLst>
                                    <p:cond delay="0"/>
                                  </p:stCondLst>
                                  <p:childTnLst>
                                    <p:set>
                                      <p:cBhvr>
                                        <p:cTn id="36" dur="1" fill="hold">
                                          <p:stCondLst>
                                            <p:cond delay="0"/>
                                          </p:stCondLst>
                                        </p:cTn>
                                        <p:tgtEl>
                                          <p:spTgt spid="41"/>
                                        </p:tgtEl>
                                        <p:attrNameLst>
                                          <p:attrName>style.visibility</p:attrName>
                                        </p:attrNameLst>
                                      </p:cBhvr>
                                      <p:to>
                                        <p:strVal val="visible"/>
                                      </p:to>
                                    </p:set>
                                    <p:animEffect transition="in" filter="fade">
                                      <p:cBhvr>
                                        <p:cTn id="37"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15" grpId="0" animBg="1"/>
      <p:bldP spid="42" grpId="0" animBg="1"/>
      <p:bldP spid="44" grpId="0"/>
      <p:bldP spid="49"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Tests</a:t>
            </a:r>
            <a:endParaRPr lang="cs-CZ" dirty="0"/>
          </a:p>
        </p:txBody>
      </p:sp>
      <p:sp>
        <p:nvSpPr>
          <p:cNvPr id="3" name="Content Placeholder 2"/>
          <p:cNvSpPr>
            <a:spLocks noGrp="1"/>
          </p:cNvSpPr>
          <p:nvPr>
            <p:ph idx="1"/>
          </p:nvPr>
        </p:nvSpPr>
        <p:spPr/>
        <p:txBody>
          <a:bodyPr>
            <a:normAutofit/>
          </a:bodyPr>
          <a:lstStyle/>
          <a:p>
            <a:r>
              <a:rPr lang="en-US" sz="2400" dirty="0"/>
              <a:t>Performance</a:t>
            </a:r>
          </a:p>
          <a:p>
            <a:endParaRPr lang="en-US" sz="2400" dirty="0"/>
          </a:p>
          <a:p>
            <a:endParaRPr lang="en-US" sz="1400" dirty="0"/>
          </a:p>
          <a:p>
            <a:endParaRPr lang="en-US" sz="2400" dirty="0"/>
          </a:p>
          <a:p>
            <a:endParaRPr lang="en-US" sz="1400" dirty="0"/>
          </a:p>
          <a:p>
            <a:r>
              <a:rPr lang="en-US" sz="2400" dirty="0"/>
              <a:t>Grid resolution</a:t>
            </a:r>
          </a:p>
          <a:p>
            <a:pPr marL="0" indent="0">
              <a:buNone/>
            </a:pPr>
            <a:endParaRPr lang="en-US" sz="1400" dirty="0"/>
          </a:p>
          <a:p>
            <a:r>
              <a:rPr lang="en-US" sz="2400" dirty="0"/>
              <a:t>Temporal coherence</a:t>
            </a:r>
          </a:p>
        </p:txBody>
      </p:sp>
      <p:sp>
        <p:nvSpPr>
          <p:cNvPr id="5" name="Footer Placeholder 4"/>
          <p:cNvSpPr>
            <a:spLocks noGrp="1"/>
          </p:cNvSpPr>
          <p:nvPr>
            <p:ph type="ftr" sz="quarter" idx="11"/>
          </p:nvPr>
        </p:nvSpPr>
        <p:spPr/>
        <p:txBody>
          <a:bodyPr/>
          <a:lstStyle/>
          <a:p>
            <a:r>
              <a:rPr lang="en-US"/>
              <a:t>Vévoda, Kondapaneni, Křivánek - Bayesian online regression for adaptive illumination sampling</a:t>
            </a:r>
          </a:p>
        </p:txBody>
      </p:sp>
      <p:graphicFrame>
        <p:nvGraphicFramePr>
          <p:cNvPr id="4" name="Tabulka 3"/>
          <p:cNvGraphicFramePr>
            <a:graphicFrameLocks noGrp="1"/>
          </p:cNvGraphicFramePr>
          <p:nvPr/>
        </p:nvGraphicFramePr>
        <p:xfrm>
          <a:off x="1295400" y="1657350"/>
          <a:ext cx="6096000" cy="1112520"/>
        </p:xfrm>
        <a:graphic>
          <a:graphicData uri="http://schemas.openxmlformats.org/drawingml/2006/table">
            <a:tbl>
              <a:tblPr firstRow="1" bandRow="1">
                <a:tableStyleId>{5940675A-B579-460E-94D1-54222C63F5DA}</a:tableStyleId>
              </a:tblPr>
              <a:tblGrid>
                <a:gridCol w="2032000">
                  <a:extLst>
                    <a:ext uri="{9D8B030D-6E8A-4147-A177-3AD203B41FA5}">
                      <a16:colId xmlns:a16="http://schemas.microsoft.com/office/drawing/2014/main" val="20000"/>
                    </a:ext>
                  </a:extLst>
                </a:gridCol>
                <a:gridCol w="2032000">
                  <a:extLst>
                    <a:ext uri="{9D8B030D-6E8A-4147-A177-3AD203B41FA5}">
                      <a16:colId xmlns:a16="http://schemas.microsoft.com/office/drawing/2014/main" val="20001"/>
                    </a:ext>
                  </a:extLst>
                </a:gridCol>
                <a:gridCol w="2032000">
                  <a:extLst>
                    <a:ext uri="{9D8B030D-6E8A-4147-A177-3AD203B41FA5}">
                      <a16:colId xmlns:a16="http://schemas.microsoft.com/office/drawing/2014/main" val="20002"/>
                    </a:ext>
                  </a:extLst>
                </a:gridCol>
              </a:tblGrid>
              <a:tr h="370840">
                <a:tc>
                  <a:txBody>
                    <a:bodyPr/>
                    <a:lstStyle/>
                    <a:p>
                      <a:endParaRPr lang="cs-CZ" dirty="0"/>
                    </a:p>
                  </a:txBody>
                  <a:tcPr>
                    <a:lnL w="12700" cmpd="sng">
                      <a:noFill/>
                    </a:lnL>
                    <a:lnT w="12700" cmpd="sng">
                      <a:noFill/>
                    </a:lnT>
                  </a:tcPr>
                </a:tc>
                <a:tc>
                  <a:txBody>
                    <a:bodyPr/>
                    <a:lstStyle/>
                    <a:p>
                      <a:r>
                        <a:rPr lang="en-US" dirty="0"/>
                        <a:t>Direct only</a:t>
                      </a:r>
                      <a:endParaRPr lang="cs-CZ" dirty="0"/>
                    </a:p>
                  </a:txBody>
                  <a:tcPr>
                    <a:lnT w="12700" cmpd="sng">
                      <a:noFill/>
                    </a:lnT>
                  </a:tcPr>
                </a:tc>
                <a:tc>
                  <a:txBody>
                    <a:bodyPr/>
                    <a:lstStyle/>
                    <a:p>
                      <a:r>
                        <a:rPr lang="en-US" dirty="0"/>
                        <a:t>Direct + indirect</a:t>
                      </a:r>
                      <a:endParaRPr lang="cs-CZ" dirty="0"/>
                    </a:p>
                  </a:txBody>
                  <a:tcPr>
                    <a:lnR w="12700" cmpd="sng">
                      <a:noFill/>
                    </a:lnR>
                    <a:lnT w="12700" cmpd="sng">
                      <a:noFill/>
                    </a:lnT>
                  </a:tcPr>
                </a:tc>
                <a:extLst>
                  <a:ext uri="{0D108BD9-81ED-4DB2-BD59-A6C34878D82A}">
                    <a16:rowId xmlns:a16="http://schemas.microsoft.com/office/drawing/2014/main" val="10000"/>
                  </a:ext>
                </a:extLst>
              </a:tr>
              <a:tr h="370840">
                <a:tc>
                  <a:txBody>
                    <a:bodyPr/>
                    <a:lstStyle/>
                    <a:p>
                      <a:r>
                        <a:rPr lang="en-US" dirty="0"/>
                        <a:t>Simple occlusion</a:t>
                      </a:r>
                      <a:endParaRPr lang="cs-CZ" dirty="0"/>
                    </a:p>
                  </a:txBody>
                  <a:tcPr>
                    <a:lnL w="12700" cmpd="sng">
                      <a:noFill/>
                    </a:lnL>
                  </a:tcPr>
                </a:tc>
                <a:tc>
                  <a:txBody>
                    <a:bodyPr/>
                    <a:lstStyle/>
                    <a:p>
                      <a:endParaRPr lang="cs-CZ" dirty="0"/>
                    </a:p>
                  </a:txBody>
                  <a:tcPr/>
                </a:tc>
                <a:tc>
                  <a:txBody>
                    <a:bodyPr/>
                    <a:lstStyle/>
                    <a:p>
                      <a:endParaRPr lang="cs-CZ" dirty="0"/>
                    </a:p>
                  </a:txBody>
                  <a:tcPr>
                    <a:lnR w="12700" cmpd="sng">
                      <a:noFill/>
                    </a:lnR>
                  </a:tcPr>
                </a:tc>
                <a:extLst>
                  <a:ext uri="{0D108BD9-81ED-4DB2-BD59-A6C34878D82A}">
                    <a16:rowId xmlns:a16="http://schemas.microsoft.com/office/drawing/2014/main" val="10001"/>
                  </a:ext>
                </a:extLst>
              </a:tr>
              <a:tr h="370840">
                <a:tc>
                  <a:txBody>
                    <a:bodyPr/>
                    <a:lstStyle/>
                    <a:p>
                      <a:r>
                        <a:rPr lang="en-US" dirty="0"/>
                        <a:t>Complex occlusion</a:t>
                      </a:r>
                      <a:endParaRPr lang="cs-CZ" dirty="0"/>
                    </a:p>
                  </a:txBody>
                  <a:tcPr>
                    <a:lnL w="12700" cmpd="sng">
                      <a:noFill/>
                    </a:lnL>
                    <a:lnB w="12700" cmpd="sng">
                      <a:noFill/>
                    </a:lnB>
                  </a:tcPr>
                </a:tc>
                <a:tc>
                  <a:txBody>
                    <a:bodyPr/>
                    <a:lstStyle/>
                    <a:p>
                      <a:endParaRPr lang="cs-CZ" dirty="0"/>
                    </a:p>
                  </a:txBody>
                  <a:tcPr>
                    <a:lnB w="12700" cmpd="sng">
                      <a:noFill/>
                    </a:lnB>
                  </a:tcPr>
                </a:tc>
                <a:tc>
                  <a:txBody>
                    <a:bodyPr/>
                    <a:lstStyle/>
                    <a:p>
                      <a:endParaRPr lang="cs-CZ" dirty="0"/>
                    </a:p>
                  </a:txBody>
                  <a:tcPr>
                    <a:lnR w="12700" cmpd="sng">
                      <a:noFill/>
                    </a:lnR>
                    <a:lnB w="12700" cmpd="sng">
                      <a:noFill/>
                    </a:lnB>
                  </a:tcPr>
                </a:tc>
                <a:extLst>
                  <a:ext uri="{0D108BD9-81ED-4DB2-BD59-A6C34878D82A}">
                    <a16:rowId xmlns:a16="http://schemas.microsoft.com/office/drawing/2014/main" val="10002"/>
                  </a:ext>
                </a:extLst>
              </a:tr>
            </a:tbl>
          </a:graphicData>
        </a:graphic>
      </p:graphicFrame>
      <p:sp>
        <p:nvSpPr>
          <p:cNvPr id="6" name="Slide Number Placeholder 3"/>
          <p:cNvSpPr>
            <a:spLocks noGrp="1"/>
          </p:cNvSpPr>
          <p:nvPr>
            <p:ph type="sldNum" sz="quarter" idx="4"/>
          </p:nvPr>
        </p:nvSpPr>
        <p:spPr>
          <a:xfrm>
            <a:off x="8153400" y="133350"/>
            <a:ext cx="762000" cy="273844"/>
          </a:xfrm>
        </p:spPr>
        <p:txBody>
          <a:bodyPr/>
          <a:lstStyle/>
          <a:p>
            <a:fld id="{0FA26BAB-D5C0-4A5F-A80E-F3DC9DF36BC4}" type="slidenum">
              <a:rPr lang="en-US" smtClean="0"/>
              <a:t>51</a:t>
            </a:fld>
            <a:endParaRPr lang="en-US" dirty="0"/>
          </a:p>
        </p:txBody>
      </p:sp>
      <p:sp>
        <p:nvSpPr>
          <p:cNvPr id="8" name="TextovéPole 7"/>
          <p:cNvSpPr txBox="1"/>
          <p:nvPr/>
        </p:nvSpPr>
        <p:spPr>
          <a:xfrm>
            <a:off x="4121304" y="2033885"/>
            <a:ext cx="542136" cy="461665"/>
          </a:xfrm>
          <a:prstGeom prst="rect">
            <a:avLst/>
          </a:prstGeom>
          <a:noFill/>
          <a:effectLst>
            <a:softEdge rad="76200"/>
          </a:effectLst>
        </p:spPr>
        <p:txBody>
          <a:bodyPr wrap="none" rtlCol="0">
            <a:spAutoFit/>
          </a:bodyPr>
          <a:lstStyle/>
          <a:p>
            <a:pPr marL="285750" indent="-285750">
              <a:buFont typeface="Wingdings" panose="05000000000000000000" pitchFamily="2" charset="2"/>
              <a:buChar char="ü"/>
            </a:pPr>
            <a:r>
              <a:rPr lang="en-US" sz="2400" dirty="0"/>
              <a:t> </a:t>
            </a:r>
            <a:endParaRPr lang="cs-CZ" sz="2400" dirty="0"/>
          </a:p>
        </p:txBody>
      </p:sp>
      <p:sp>
        <p:nvSpPr>
          <p:cNvPr id="10" name="TextovéPole 9"/>
          <p:cNvSpPr txBox="1"/>
          <p:nvPr/>
        </p:nvSpPr>
        <p:spPr>
          <a:xfrm>
            <a:off x="6163464" y="2023110"/>
            <a:ext cx="542136" cy="461665"/>
          </a:xfrm>
          <a:prstGeom prst="rect">
            <a:avLst/>
          </a:prstGeom>
          <a:noFill/>
          <a:effectLst>
            <a:softEdge rad="76200"/>
          </a:effectLst>
        </p:spPr>
        <p:txBody>
          <a:bodyPr wrap="none" rtlCol="0">
            <a:spAutoFit/>
          </a:bodyPr>
          <a:lstStyle/>
          <a:p>
            <a:pPr marL="285750" indent="-285750">
              <a:buFont typeface="Wingdings" panose="05000000000000000000" pitchFamily="2" charset="2"/>
              <a:buChar char="ü"/>
            </a:pPr>
            <a:r>
              <a:rPr lang="en-US" sz="2400" dirty="0"/>
              <a:t> </a:t>
            </a:r>
            <a:endParaRPr lang="cs-CZ" sz="2400" dirty="0"/>
          </a:p>
        </p:txBody>
      </p:sp>
      <p:sp>
        <p:nvSpPr>
          <p:cNvPr id="11" name="TextovéPole 10"/>
          <p:cNvSpPr txBox="1"/>
          <p:nvPr/>
        </p:nvSpPr>
        <p:spPr>
          <a:xfrm>
            <a:off x="4121304" y="2414885"/>
            <a:ext cx="542136" cy="461665"/>
          </a:xfrm>
          <a:prstGeom prst="rect">
            <a:avLst/>
          </a:prstGeom>
          <a:noFill/>
          <a:effectLst>
            <a:softEdge rad="76200"/>
          </a:effectLst>
        </p:spPr>
        <p:txBody>
          <a:bodyPr wrap="none" rtlCol="0">
            <a:spAutoFit/>
          </a:bodyPr>
          <a:lstStyle/>
          <a:p>
            <a:pPr marL="285750" indent="-285750">
              <a:buFont typeface="Wingdings" panose="05000000000000000000" pitchFamily="2" charset="2"/>
              <a:buChar char="ü"/>
            </a:pPr>
            <a:r>
              <a:rPr lang="en-US" sz="2400" dirty="0"/>
              <a:t> </a:t>
            </a:r>
            <a:endParaRPr lang="cs-CZ" sz="2400" dirty="0"/>
          </a:p>
        </p:txBody>
      </p:sp>
      <p:sp>
        <p:nvSpPr>
          <p:cNvPr id="12" name="TextovéPole 11"/>
          <p:cNvSpPr txBox="1"/>
          <p:nvPr/>
        </p:nvSpPr>
        <p:spPr>
          <a:xfrm>
            <a:off x="6163464" y="2414885"/>
            <a:ext cx="542136" cy="461665"/>
          </a:xfrm>
          <a:prstGeom prst="rect">
            <a:avLst/>
          </a:prstGeom>
          <a:noFill/>
          <a:effectLst>
            <a:softEdge rad="76200"/>
          </a:effectLst>
        </p:spPr>
        <p:txBody>
          <a:bodyPr wrap="none" rtlCol="0">
            <a:spAutoFit/>
          </a:bodyPr>
          <a:lstStyle/>
          <a:p>
            <a:pPr marL="285750" indent="-285750">
              <a:buFont typeface="Wingdings" panose="05000000000000000000" pitchFamily="2" charset="2"/>
              <a:buChar char="ü"/>
            </a:pPr>
            <a:r>
              <a:rPr lang="en-US" sz="2400" dirty="0"/>
              <a:t> </a:t>
            </a:r>
            <a:endParaRPr lang="cs-CZ" sz="2400" dirty="0"/>
          </a:p>
        </p:txBody>
      </p:sp>
      <p:sp>
        <p:nvSpPr>
          <p:cNvPr id="13" name="TextovéPole 12"/>
          <p:cNvSpPr txBox="1"/>
          <p:nvPr/>
        </p:nvSpPr>
        <p:spPr>
          <a:xfrm>
            <a:off x="2514600" y="1224588"/>
            <a:ext cx="542136" cy="461665"/>
          </a:xfrm>
          <a:prstGeom prst="rect">
            <a:avLst/>
          </a:prstGeom>
          <a:noFill/>
          <a:effectLst>
            <a:softEdge rad="76200"/>
          </a:effectLst>
        </p:spPr>
        <p:txBody>
          <a:bodyPr wrap="none" rtlCol="0">
            <a:spAutoFit/>
          </a:bodyPr>
          <a:lstStyle/>
          <a:p>
            <a:pPr marL="285750" indent="-285750">
              <a:buFont typeface="Wingdings" panose="05000000000000000000" pitchFamily="2" charset="2"/>
              <a:buChar char="ü"/>
            </a:pPr>
            <a:r>
              <a:rPr lang="en-US" sz="2400" dirty="0"/>
              <a:t> </a:t>
            </a:r>
            <a:endParaRPr lang="cs-CZ" sz="2400" dirty="0"/>
          </a:p>
        </p:txBody>
      </p:sp>
      <p:sp>
        <p:nvSpPr>
          <p:cNvPr id="14" name="TextovéPole 13"/>
          <p:cNvSpPr txBox="1"/>
          <p:nvPr/>
        </p:nvSpPr>
        <p:spPr>
          <a:xfrm>
            <a:off x="2780184" y="3059430"/>
            <a:ext cx="542136" cy="461665"/>
          </a:xfrm>
          <a:prstGeom prst="rect">
            <a:avLst/>
          </a:prstGeom>
          <a:noFill/>
          <a:effectLst>
            <a:softEdge rad="76200"/>
          </a:effectLst>
        </p:spPr>
        <p:txBody>
          <a:bodyPr wrap="none" rtlCol="0">
            <a:spAutoFit/>
          </a:bodyPr>
          <a:lstStyle/>
          <a:p>
            <a:pPr marL="285750" indent="-285750">
              <a:buFont typeface="Wingdings" panose="05000000000000000000" pitchFamily="2" charset="2"/>
              <a:buChar char="ü"/>
            </a:pPr>
            <a:r>
              <a:rPr lang="en-US" sz="2400" dirty="0"/>
              <a:t> </a:t>
            </a:r>
            <a:endParaRPr lang="cs-CZ" sz="2400" dirty="0"/>
          </a:p>
        </p:txBody>
      </p:sp>
    </p:spTree>
    <p:extLst>
      <p:ext uri="{BB962C8B-B14F-4D97-AF65-F5344CB8AC3E}">
        <p14:creationId xmlns:p14="http://schemas.microsoft.com/office/powerpoint/2010/main" val="533582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nodeType="clickEffect">
                                  <p:stCondLst>
                                    <p:cond delay="0"/>
                                  </p:stCondLst>
                                  <p:iterate type="lt">
                                    <p:tmPct val="0"/>
                                  </p:iterate>
                                  <p:childTnLst>
                                    <p:set>
                                      <p:cBhvr override="childStyle">
                                        <p:cTn id="6" dur="500" fill="hold"/>
                                        <p:tgtEl>
                                          <p:spTgt spid="3">
                                            <p:txEl>
                                              <p:pRg st="7" end="7"/>
                                            </p:txEl>
                                          </p:spTgt>
                                        </p:tgtEl>
                                        <p:attrNameLst>
                                          <p:attrName>style.color</p:attrName>
                                        </p:attrNameLst>
                                      </p:cBhvr>
                                      <p:to>
                                        <p:clrVal>
                                          <a:schemeClr val="accent2"/>
                                        </p:clrVal>
                                      </p:to>
                                    </p:set>
                                    <p:set>
                                      <p:cBhvr>
                                        <p:cTn id="7" dur="500" fill="hold"/>
                                        <p:tgtEl>
                                          <p:spTgt spid="3">
                                            <p:txEl>
                                              <p:pRg st="7" end="7"/>
                                            </p:txEl>
                                          </p:spTgt>
                                        </p:tgtEl>
                                        <p:attrNameLst>
                                          <p:attrName>fillcolor</p:attrName>
                                        </p:attrNameLst>
                                      </p:cBhvr>
                                      <p:to>
                                        <p:clrVal>
                                          <a:schemeClr val="accent2"/>
                                        </p:clrVal>
                                      </p:to>
                                    </p:set>
                                    <p:set>
                                      <p:cBhvr>
                                        <p:cTn id="8" dur="500" fill="hold"/>
                                        <p:tgtEl>
                                          <p:spTgt spid="3">
                                            <p:txEl>
                                              <p:pRg st="7" end="7"/>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ástupný symbol pro číslo snímku 4"/>
          <p:cNvSpPr>
            <a:spLocks noGrp="1"/>
          </p:cNvSpPr>
          <p:nvPr>
            <p:ph type="sldNum" sz="quarter" idx="4"/>
          </p:nvPr>
        </p:nvSpPr>
        <p:spPr/>
        <p:txBody>
          <a:bodyPr/>
          <a:lstStyle/>
          <a:p>
            <a:fld id="{B6F15528-21DE-4FAA-801E-634DDDAF4B2B}" type="slidenum">
              <a:rPr lang="en-US" smtClean="0"/>
              <a:pPr/>
              <a:t>52</a:t>
            </a:fld>
            <a:endParaRPr lang="en-US"/>
          </a:p>
        </p:txBody>
      </p:sp>
      <p:pic>
        <p:nvPicPr>
          <p:cNvPr id="2" name="oursVSscale_D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5143500"/>
          </a:xfrm>
          <a:prstGeom prst="rect">
            <a:avLst/>
          </a:prstGeom>
        </p:spPr>
      </p:pic>
      <p:sp>
        <p:nvSpPr>
          <p:cNvPr id="6" name="TextBox 8"/>
          <p:cNvSpPr txBox="1"/>
          <p:nvPr/>
        </p:nvSpPr>
        <p:spPr>
          <a:xfrm>
            <a:off x="990600" y="50869"/>
            <a:ext cx="772519" cy="461665"/>
          </a:xfrm>
          <a:prstGeom prst="rect">
            <a:avLst/>
          </a:prstGeom>
          <a:solidFill>
            <a:schemeClr val="tx1"/>
          </a:solidFill>
          <a:effectLst>
            <a:softEdge rad="152400"/>
          </a:effectLst>
        </p:spPr>
        <p:txBody>
          <a:bodyPr wrap="none" rtlCol="0">
            <a:spAutoFit/>
          </a:bodyPr>
          <a:lstStyle/>
          <a:p>
            <a:r>
              <a:rPr lang="en-US" sz="2400" dirty="0">
                <a:solidFill>
                  <a:schemeClr val="bg1"/>
                </a:solidFill>
              </a:rPr>
              <a:t>Ours</a:t>
            </a:r>
            <a:endParaRPr lang="cs-CZ" sz="2400" dirty="0">
              <a:solidFill>
                <a:schemeClr val="bg1"/>
              </a:solidFill>
            </a:endParaRPr>
          </a:p>
        </p:txBody>
      </p:sp>
      <p:sp>
        <p:nvSpPr>
          <p:cNvPr id="7" name="TextBox 3"/>
          <p:cNvSpPr txBox="1"/>
          <p:nvPr/>
        </p:nvSpPr>
        <p:spPr>
          <a:xfrm>
            <a:off x="6781800" y="50400"/>
            <a:ext cx="901785" cy="461665"/>
          </a:xfrm>
          <a:prstGeom prst="rect">
            <a:avLst/>
          </a:prstGeom>
          <a:noFill/>
          <a:effectLst>
            <a:softEdge rad="152400"/>
          </a:effectLst>
        </p:spPr>
        <p:txBody>
          <a:bodyPr wrap="none" rtlCol="0">
            <a:spAutoFit/>
          </a:bodyPr>
          <a:lstStyle/>
          <a:p>
            <a:r>
              <a:rPr lang="en-US" sz="2400" dirty="0">
                <a:solidFill>
                  <a:schemeClr val="bg1"/>
                </a:solidFill>
              </a:rPr>
              <a:t>Wang</a:t>
            </a:r>
            <a:endParaRPr lang="cs-CZ" sz="2400" dirty="0">
              <a:solidFill>
                <a:schemeClr val="bg1"/>
              </a:solidFill>
            </a:endParaRPr>
          </a:p>
        </p:txBody>
      </p:sp>
      <p:sp>
        <p:nvSpPr>
          <p:cNvPr id="8" name="TextBox 10">
            <a:extLst>
              <a:ext uri="{FF2B5EF4-FFF2-40B4-BE49-F238E27FC236}">
                <a16:creationId xmlns:a16="http://schemas.microsoft.com/office/drawing/2014/main" id="{3C710694-4C9E-4E11-802E-85B94BA9ED8B}"/>
              </a:ext>
            </a:extLst>
          </p:cNvPr>
          <p:cNvSpPr txBox="1"/>
          <p:nvPr/>
        </p:nvSpPr>
        <p:spPr>
          <a:xfrm>
            <a:off x="2895600" y="4793218"/>
            <a:ext cx="3352800" cy="369332"/>
          </a:xfrm>
          <a:prstGeom prst="rect">
            <a:avLst/>
          </a:prstGeom>
          <a:solidFill>
            <a:schemeClr val="tx1">
              <a:lumMod val="50000"/>
              <a:lumOff val="50000"/>
            </a:schemeClr>
          </a:solidFill>
        </p:spPr>
        <p:txBody>
          <a:bodyPr wrap="square" rtlCol="0">
            <a:spAutoFit/>
          </a:bodyPr>
          <a:lstStyle/>
          <a:p>
            <a:pPr algn="ctr"/>
            <a:r>
              <a:rPr lang="en-US" dirty="0">
                <a:solidFill>
                  <a:schemeClr val="bg1"/>
                </a:solidFill>
              </a:rPr>
              <a:t>Direct illumination only</a:t>
            </a:r>
            <a:endParaRPr lang="cs-CZ" dirty="0">
              <a:solidFill>
                <a:schemeClr val="bg1"/>
              </a:solidFill>
            </a:endParaRPr>
          </a:p>
        </p:txBody>
      </p:sp>
      <p:sp>
        <p:nvSpPr>
          <p:cNvPr id="10" name="Slide Number Placeholder 3"/>
          <p:cNvSpPr txBox="1">
            <a:spLocks/>
          </p:cNvSpPr>
          <p:nvPr/>
        </p:nvSpPr>
        <p:spPr>
          <a:xfrm>
            <a:off x="8154000" y="133200"/>
            <a:ext cx="762000" cy="273844"/>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49AAEFE-476D-4D20-BD23-533617FE6A0C}" type="slidenum">
              <a:rPr lang="en-US" smtClean="0"/>
              <a:t>52</a:t>
            </a:fld>
            <a:endParaRPr lang="en-US" dirty="0"/>
          </a:p>
        </p:txBody>
      </p:sp>
    </p:spTree>
    <p:extLst>
      <p:ext uri="{BB962C8B-B14F-4D97-AF65-F5344CB8AC3E}">
        <p14:creationId xmlns:p14="http://schemas.microsoft.com/office/powerpoint/2010/main" val="262225635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Conclusion</a:t>
            </a:r>
            <a:endParaRPr lang="cs-CZ" dirty="0"/>
          </a:p>
        </p:txBody>
      </p:sp>
      <p:sp>
        <p:nvSpPr>
          <p:cNvPr id="4" name="Slide Number Placeholder 3"/>
          <p:cNvSpPr>
            <a:spLocks noGrp="1"/>
          </p:cNvSpPr>
          <p:nvPr>
            <p:ph type="sldNum" sz="quarter" idx="4"/>
          </p:nvPr>
        </p:nvSpPr>
        <p:spPr/>
        <p:txBody>
          <a:bodyPr/>
          <a:lstStyle/>
          <a:p>
            <a:fld id="{B6F15528-21DE-4FAA-801E-634DDDAF4B2B}" type="slidenum">
              <a:rPr lang="en-US" smtClean="0"/>
              <a:pPr/>
              <a:t>53</a:t>
            </a:fld>
            <a:endParaRPr lang="en-US" dirty="0"/>
          </a:p>
        </p:txBody>
      </p:sp>
      <p:sp>
        <p:nvSpPr>
          <p:cNvPr id="3" name="Footer Placeholder 2"/>
          <p:cNvSpPr>
            <a:spLocks noGrp="1"/>
          </p:cNvSpPr>
          <p:nvPr>
            <p:ph type="ftr" sz="quarter" idx="11"/>
          </p:nvPr>
        </p:nvSpPr>
        <p:spPr/>
        <p:txBody>
          <a:bodyPr/>
          <a:lstStyle/>
          <a:p>
            <a:r>
              <a:rPr lang="en-US"/>
              <a:t>Vévoda, Kondapaneni, Křivánek - Bayesian online regression for adaptive illumination sampling</a:t>
            </a:r>
          </a:p>
        </p:txBody>
      </p:sp>
    </p:spTree>
    <p:extLst>
      <p:ext uri="{BB962C8B-B14F-4D97-AF65-F5344CB8AC3E}">
        <p14:creationId xmlns:p14="http://schemas.microsoft.com/office/powerpoint/2010/main" val="91713635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Future work</a:t>
            </a:r>
            <a:endParaRPr lang="cs-CZ" dirty="0"/>
          </a:p>
        </p:txBody>
      </p:sp>
      <p:sp>
        <p:nvSpPr>
          <p:cNvPr id="3" name="Content Placeholder 2"/>
          <p:cNvSpPr>
            <a:spLocks noGrp="1"/>
          </p:cNvSpPr>
          <p:nvPr>
            <p:ph idx="1"/>
          </p:nvPr>
        </p:nvSpPr>
        <p:spPr/>
        <p:txBody>
          <a:bodyPr>
            <a:normAutofit/>
          </a:bodyPr>
          <a:lstStyle/>
          <a:p>
            <a:r>
              <a:rPr lang="cs-CZ" dirty="0"/>
              <a:t>BRDF</a:t>
            </a:r>
            <a:r>
              <a:rPr lang="en-US" dirty="0"/>
              <a:t> incorporation</a:t>
            </a:r>
          </a:p>
          <a:p>
            <a:pPr>
              <a:lnSpc>
                <a:spcPct val="150000"/>
              </a:lnSpc>
            </a:pPr>
            <a:r>
              <a:rPr lang="en-US" dirty="0"/>
              <a:t>Adaptive s</a:t>
            </a:r>
            <a:r>
              <a:rPr lang="cs-CZ" dirty="0" err="1"/>
              <a:t>cene</a:t>
            </a:r>
            <a:r>
              <a:rPr lang="cs-CZ" dirty="0"/>
              <a:t> subdivision</a:t>
            </a:r>
            <a:endParaRPr lang="en-US" dirty="0"/>
          </a:p>
          <a:p>
            <a:pPr>
              <a:lnSpc>
                <a:spcPct val="150000"/>
              </a:lnSpc>
            </a:pPr>
            <a:r>
              <a:rPr lang="en-US" dirty="0"/>
              <a:t>Rigorous h</a:t>
            </a:r>
            <a:r>
              <a:rPr lang="cs-CZ" dirty="0" err="1"/>
              <a:t>yperparameter</a:t>
            </a:r>
            <a:r>
              <a:rPr lang="en-US" dirty="0"/>
              <a:t>s derivation</a:t>
            </a:r>
          </a:p>
          <a:p>
            <a:pPr>
              <a:lnSpc>
                <a:spcPct val="110000"/>
              </a:lnSpc>
            </a:pPr>
            <a:r>
              <a:rPr lang="en-US" dirty="0"/>
              <a:t>Combination with path guiding</a:t>
            </a:r>
            <a:br>
              <a:rPr lang="en-US" dirty="0"/>
            </a:br>
            <a:r>
              <a:rPr lang="en-GB" dirty="0"/>
              <a:t>[</a:t>
            </a:r>
            <a:r>
              <a:rPr lang="en-GB" i="1" dirty="0" err="1"/>
              <a:t>Vorba</a:t>
            </a:r>
            <a:r>
              <a:rPr lang="en-GB" i="1" dirty="0"/>
              <a:t> et al. 2014, Muller et al. 2017</a:t>
            </a:r>
            <a:r>
              <a:rPr lang="en-GB" dirty="0"/>
              <a:t>]</a:t>
            </a:r>
            <a:endParaRPr lang="en-US" dirty="0"/>
          </a:p>
        </p:txBody>
      </p:sp>
      <p:sp>
        <p:nvSpPr>
          <p:cNvPr id="5" name="Footer Placeholder 4"/>
          <p:cNvSpPr>
            <a:spLocks noGrp="1"/>
          </p:cNvSpPr>
          <p:nvPr>
            <p:ph type="ftr" sz="quarter" idx="11"/>
          </p:nvPr>
        </p:nvSpPr>
        <p:spPr/>
        <p:txBody>
          <a:bodyPr/>
          <a:lstStyle/>
          <a:p>
            <a:r>
              <a:rPr lang="en-US"/>
              <a:t>Vévoda, Kondapaneni, Křivánek - Bayesian online regression for adaptive illumination sampling</a:t>
            </a:r>
          </a:p>
        </p:txBody>
      </p:sp>
      <p:sp>
        <p:nvSpPr>
          <p:cNvPr id="4" name="Slide Number Placeholder 3"/>
          <p:cNvSpPr>
            <a:spLocks noGrp="1"/>
          </p:cNvSpPr>
          <p:nvPr>
            <p:ph type="sldNum" sz="quarter" idx="4"/>
          </p:nvPr>
        </p:nvSpPr>
        <p:spPr/>
        <p:txBody>
          <a:bodyPr/>
          <a:lstStyle/>
          <a:p>
            <a:fld id="{B6F15528-21DE-4FAA-801E-634DDDAF4B2B}" type="slidenum">
              <a:rPr lang="en-US" smtClean="0"/>
              <a:pPr/>
              <a:t>54</a:t>
            </a:fld>
            <a:endParaRPr lang="en-US" dirty="0"/>
          </a:p>
        </p:txBody>
      </p:sp>
    </p:spTree>
    <p:extLst>
      <p:ext uri="{BB962C8B-B14F-4D97-AF65-F5344CB8AC3E}">
        <p14:creationId xmlns:p14="http://schemas.microsoft.com/office/powerpoint/2010/main" val="369432694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Contribution</a:t>
            </a:r>
            <a:endParaRPr lang="cs-CZ" dirty="0"/>
          </a:p>
        </p:txBody>
      </p:sp>
      <p:sp>
        <p:nvSpPr>
          <p:cNvPr id="3" name="Content Placeholder 2"/>
          <p:cNvSpPr>
            <a:spLocks noGrp="1"/>
          </p:cNvSpPr>
          <p:nvPr>
            <p:ph idx="1"/>
          </p:nvPr>
        </p:nvSpPr>
        <p:spPr/>
        <p:txBody>
          <a:bodyPr>
            <a:normAutofit/>
          </a:bodyPr>
          <a:lstStyle/>
          <a:p>
            <a:r>
              <a:rPr lang="en-US" b="1" dirty="0"/>
              <a:t>Bayesian framework for robust </a:t>
            </a:r>
            <a:r>
              <a:rPr lang="en-US" b="1" dirty="0" err="1"/>
              <a:t>adaptivity</a:t>
            </a:r>
            <a:endParaRPr lang="en-US" b="1" dirty="0"/>
          </a:p>
          <a:p>
            <a:pPr>
              <a:lnSpc>
                <a:spcPct val="150000"/>
              </a:lnSpc>
            </a:pPr>
            <a:r>
              <a:rPr lang="en-US" dirty="0"/>
              <a:t>Optimal cluster sampling</a:t>
            </a:r>
          </a:p>
          <a:p>
            <a:pPr>
              <a:lnSpc>
                <a:spcPct val="150000"/>
              </a:lnSpc>
            </a:pPr>
            <a:r>
              <a:rPr lang="en-US" dirty="0"/>
              <a:t>Algorithm for direct illumination</a:t>
            </a:r>
          </a:p>
          <a:p>
            <a:pPr lvl="1"/>
            <a:r>
              <a:rPr lang="en-US" dirty="0"/>
              <a:t>Unbiased, adaptive, robust</a:t>
            </a:r>
          </a:p>
          <a:p>
            <a:pPr lvl="1"/>
            <a:r>
              <a:rPr lang="en-US" dirty="0"/>
              <a:t>Easy to integrate into a path tracer</a:t>
            </a:r>
          </a:p>
        </p:txBody>
      </p:sp>
      <p:sp>
        <p:nvSpPr>
          <p:cNvPr id="5" name="Footer Placeholder 4"/>
          <p:cNvSpPr>
            <a:spLocks noGrp="1"/>
          </p:cNvSpPr>
          <p:nvPr>
            <p:ph type="ftr" sz="quarter" idx="11"/>
          </p:nvPr>
        </p:nvSpPr>
        <p:spPr/>
        <p:txBody>
          <a:bodyPr/>
          <a:lstStyle/>
          <a:p>
            <a:r>
              <a:rPr lang="en-US"/>
              <a:t>Vévoda, Kondapaneni, Křivánek - Bayesian online regression for adaptive illumination sampling</a:t>
            </a:r>
          </a:p>
        </p:txBody>
      </p:sp>
      <p:sp>
        <p:nvSpPr>
          <p:cNvPr id="6" name="Slide Number Placeholder 3"/>
          <p:cNvSpPr>
            <a:spLocks noGrp="1"/>
          </p:cNvSpPr>
          <p:nvPr>
            <p:ph type="sldNum" sz="quarter" idx="4"/>
          </p:nvPr>
        </p:nvSpPr>
        <p:spPr>
          <a:xfrm>
            <a:off x="8153400" y="133350"/>
            <a:ext cx="762000" cy="273844"/>
          </a:xfrm>
        </p:spPr>
        <p:txBody>
          <a:bodyPr/>
          <a:lstStyle/>
          <a:p>
            <a:fld id="{3E1DF2C9-6842-4264-8F11-271A013AC150}" type="slidenum">
              <a:rPr lang="en-US" smtClean="0"/>
              <a:t>55</a:t>
            </a:fld>
            <a:endParaRPr lang="en-US" dirty="0"/>
          </a:p>
        </p:txBody>
      </p:sp>
    </p:spTree>
    <p:extLst>
      <p:ext uri="{BB962C8B-B14F-4D97-AF65-F5344CB8AC3E}">
        <p14:creationId xmlns:p14="http://schemas.microsoft.com/office/powerpoint/2010/main" val="205604041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Acknowledgments</a:t>
            </a:r>
            <a:endParaRPr lang="cs-CZ" dirty="0"/>
          </a:p>
        </p:txBody>
      </p:sp>
      <p:sp>
        <p:nvSpPr>
          <p:cNvPr id="3" name="Content Placeholder 2"/>
          <p:cNvSpPr>
            <a:spLocks noGrp="1"/>
          </p:cNvSpPr>
          <p:nvPr>
            <p:ph idx="1"/>
          </p:nvPr>
        </p:nvSpPr>
        <p:spPr/>
        <p:txBody>
          <a:bodyPr>
            <a:normAutofit/>
          </a:bodyPr>
          <a:lstStyle/>
          <a:p>
            <a:r>
              <a:rPr lang="en-US" dirty="0" err="1"/>
              <a:t>Ludvík</a:t>
            </a:r>
            <a:r>
              <a:rPr lang="en-US" dirty="0"/>
              <a:t> </a:t>
            </a:r>
            <a:r>
              <a:rPr lang="en-US" dirty="0" err="1"/>
              <a:t>Koutný</a:t>
            </a:r>
            <a:r>
              <a:rPr lang="en-US" dirty="0"/>
              <a:t> (a.k.a. </a:t>
            </a:r>
            <a:r>
              <a:rPr lang="en-US" dirty="0" err="1"/>
              <a:t>rawalanche</a:t>
            </a:r>
            <a:r>
              <a:rPr lang="en-US" dirty="0"/>
              <a:t>)</a:t>
            </a:r>
          </a:p>
          <a:p>
            <a:endParaRPr lang="en-US" dirty="0"/>
          </a:p>
          <a:p>
            <a:r>
              <a:rPr lang="en-US" dirty="0"/>
              <a:t>Charles University Grant Agency project GAUK 1172416, by the grant SVV-2017-260452 </a:t>
            </a:r>
          </a:p>
          <a:p>
            <a:endParaRPr lang="en-US" dirty="0"/>
          </a:p>
          <a:p>
            <a:r>
              <a:rPr lang="en-US" dirty="0"/>
              <a:t>Czech Science Foundation grant 16-18964S</a:t>
            </a:r>
          </a:p>
          <a:p>
            <a:endParaRPr lang="cs-CZ" dirty="0"/>
          </a:p>
        </p:txBody>
      </p:sp>
      <p:sp>
        <p:nvSpPr>
          <p:cNvPr id="5" name="Footer Placeholder 4"/>
          <p:cNvSpPr>
            <a:spLocks noGrp="1"/>
          </p:cNvSpPr>
          <p:nvPr>
            <p:ph type="ftr" sz="quarter" idx="11"/>
          </p:nvPr>
        </p:nvSpPr>
        <p:spPr/>
        <p:txBody>
          <a:bodyPr/>
          <a:lstStyle/>
          <a:p>
            <a:r>
              <a:rPr lang="en-US"/>
              <a:t>Vévoda, Kondapaneni, Křivánek - Bayesian online regression for adaptive illumination sampling</a:t>
            </a:r>
          </a:p>
        </p:txBody>
      </p:sp>
      <p:sp>
        <p:nvSpPr>
          <p:cNvPr id="4" name="Slide Number Placeholder 3"/>
          <p:cNvSpPr>
            <a:spLocks noGrp="1"/>
          </p:cNvSpPr>
          <p:nvPr>
            <p:ph type="sldNum" sz="quarter" idx="4"/>
          </p:nvPr>
        </p:nvSpPr>
        <p:spPr/>
        <p:txBody>
          <a:bodyPr/>
          <a:lstStyle/>
          <a:p>
            <a:fld id="{B6F15528-21DE-4FAA-801E-634DDDAF4B2B}" type="slidenum">
              <a:rPr lang="en-US" smtClean="0"/>
              <a:pPr/>
              <a:t>56</a:t>
            </a:fld>
            <a:endParaRPr lang="en-US" dirty="0"/>
          </a:p>
        </p:txBody>
      </p:sp>
    </p:spTree>
    <p:extLst>
      <p:ext uri="{BB962C8B-B14F-4D97-AF65-F5344CB8AC3E}">
        <p14:creationId xmlns:p14="http://schemas.microsoft.com/office/powerpoint/2010/main" val="223557231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D:\Work\Papers\directlight\presentation\livingroom\ref_gi_tone.png"/>
          <p:cNvPicPr>
            <a:picLocks noChangeAspect="1" noChangeArrowheads="1"/>
          </p:cNvPicPr>
          <p:nvPr/>
        </p:nvPicPr>
        <p:blipFill rotWithShape="1">
          <a:blip r:embed="rId3">
            <a:extLst>
              <a:ext uri="{28A0092B-C50C-407E-A947-70E740481C1C}">
                <a14:useLocalDpi xmlns:a14="http://schemas.microsoft.com/office/drawing/2010/main" val="0"/>
              </a:ext>
            </a:extLst>
          </a:blip>
          <a:srcRect t="28594" b="19688"/>
          <a:stretch/>
        </p:blipFill>
        <p:spPr bwMode="auto">
          <a:xfrm>
            <a:off x="0" y="895350"/>
            <a:ext cx="9144000" cy="33528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0" y="895350"/>
            <a:ext cx="9144000" cy="3352800"/>
          </a:xfrm>
          <a:prstGeom prst="rect">
            <a:avLst/>
          </a:prstGeom>
          <a:gradFill>
            <a:gsLst>
              <a:gs pos="15000">
                <a:schemeClr val="bg1">
                  <a:alpha val="59000"/>
                </a:schemeClr>
              </a:gs>
              <a:gs pos="0">
                <a:schemeClr val="bg1"/>
              </a:gs>
              <a:gs pos="87000">
                <a:schemeClr val="bg1">
                  <a:alpha val="60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ctrTitle"/>
          </p:nvPr>
        </p:nvSpPr>
        <p:spPr/>
        <p:txBody>
          <a:bodyPr/>
          <a:lstStyle/>
          <a:p>
            <a:r>
              <a:rPr lang="en-US" dirty="0"/>
              <a:t>Thank you!</a:t>
            </a:r>
            <a:endParaRPr lang="cs-CZ" dirty="0"/>
          </a:p>
        </p:txBody>
      </p:sp>
      <p:sp>
        <p:nvSpPr>
          <p:cNvPr id="3" name="Slide Number Placeholder 2"/>
          <p:cNvSpPr>
            <a:spLocks noGrp="1"/>
          </p:cNvSpPr>
          <p:nvPr>
            <p:ph type="sldNum" sz="quarter" idx="4"/>
          </p:nvPr>
        </p:nvSpPr>
        <p:spPr/>
        <p:txBody>
          <a:bodyPr/>
          <a:lstStyle/>
          <a:p>
            <a:fld id="{B6F15528-21DE-4FAA-801E-634DDDAF4B2B}" type="slidenum">
              <a:rPr lang="en-US" smtClean="0"/>
              <a:pPr/>
              <a:t>57</a:t>
            </a:fld>
            <a:endParaRPr lang="en-US"/>
          </a:p>
        </p:txBody>
      </p:sp>
      <p:pic>
        <p:nvPicPr>
          <p:cNvPr id="8" name="Obrázek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34200" y="3867150"/>
            <a:ext cx="1706061" cy="914400"/>
          </a:xfrm>
          <a:prstGeom prst="rect">
            <a:avLst/>
          </a:prstGeom>
        </p:spPr>
      </p:pic>
      <p:pic>
        <p:nvPicPr>
          <p:cNvPr id="9"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218" t="38889" r="17188" b="28611"/>
          <a:stretch/>
        </p:blipFill>
        <p:spPr bwMode="auto">
          <a:xfrm>
            <a:off x="457200" y="4245148"/>
            <a:ext cx="2306066" cy="5364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29615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4"/>
          </p:nvPr>
        </p:nvSpPr>
        <p:spPr>
          <a:prstGeom prst="rect">
            <a:avLst/>
          </a:prstGeom>
        </p:spPr>
        <p:txBody>
          <a:bodyPr/>
          <a:lstStyle/>
          <a:p>
            <a:fld id="{B6F15528-21DE-4FAA-801E-634DDDAF4B2B}" type="slidenum">
              <a:rPr lang="en-US" smtClean="0"/>
              <a:pPr/>
              <a:t>6</a:t>
            </a:fld>
            <a:endParaRPr lang="en-US" dirty="0"/>
          </a:p>
        </p:txBody>
      </p:sp>
      <p:sp>
        <p:nvSpPr>
          <p:cNvPr id="10" name="TextBox 9"/>
          <p:cNvSpPr txBox="1"/>
          <p:nvPr/>
        </p:nvSpPr>
        <p:spPr>
          <a:xfrm>
            <a:off x="5665960" y="28083"/>
            <a:ext cx="2716040" cy="646331"/>
          </a:xfrm>
          <a:prstGeom prst="rect">
            <a:avLst/>
          </a:prstGeom>
          <a:noFill/>
        </p:spPr>
        <p:txBody>
          <a:bodyPr wrap="square" rtlCol="0">
            <a:spAutoFit/>
          </a:bodyPr>
          <a:lstStyle/>
          <a:p>
            <a:pPr algn="r"/>
            <a:r>
              <a:rPr lang="en-US" dirty="0">
                <a:solidFill>
                  <a:schemeClr val="bg1"/>
                </a:solidFill>
              </a:rPr>
              <a:t>Adaptive sampling</a:t>
            </a:r>
            <a:br>
              <a:rPr lang="en-US" dirty="0">
                <a:solidFill>
                  <a:schemeClr val="bg1"/>
                </a:solidFill>
              </a:rPr>
            </a:br>
            <a:r>
              <a:rPr lang="en-US" dirty="0">
                <a:solidFill>
                  <a:schemeClr val="bg1"/>
                </a:solidFill>
              </a:rPr>
              <a:t>[</a:t>
            </a:r>
            <a:r>
              <a:rPr lang="en-US" dirty="0" err="1">
                <a:solidFill>
                  <a:schemeClr val="bg1"/>
                </a:solidFill>
              </a:rPr>
              <a:t>Donikian</a:t>
            </a:r>
            <a:r>
              <a:rPr lang="en-US" dirty="0">
                <a:solidFill>
                  <a:schemeClr val="bg1"/>
                </a:solidFill>
              </a:rPr>
              <a:t> et al. 2006]</a:t>
            </a:r>
            <a:endParaRPr lang="cs-CZ" dirty="0">
              <a:solidFill>
                <a:schemeClr val="bg1"/>
              </a:solidFill>
            </a:endParaRPr>
          </a:p>
        </p:txBody>
      </p:sp>
      <p:sp>
        <p:nvSpPr>
          <p:cNvPr id="13" name="TextBox 12">
            <a:extLst>
              <a:ext uri="{FF2B5EF4-FFF2-40B4-BE49-F238E27FC236}">
                <a16:creationId xmlns:a16="http://schemas.microsoft.com/office/drawing/2014/main" id="{7723A8AB-2A50-4D70-AEB5-16169311FDB4}"/>
              </a:ext>
            </a:extLst>
          </p:cNvPr>
          <p:cNvSpPr txBox="1"/>
          <p:nvPr/>
        </p:nvSpPr>
        <p:spPr>
          <a:xfrm>
            <a:off x="2912198" y="4476750"/>
            <a:ext cx="3319604" cy="365675"/>
          </a:xfrm>
          <a:prstGeom prst="rect">
            <a:avLst/>
          </a:prstGeom>
          <a:solidFill>
            <a:schemeClr val="tx1">
              <a:lumMod val="50000"/>
              <a:lumOff val="50000"/>
            </a:schemeClr>
          </a:solidFill>
        </p:spPr>
        <p:txBody>
          <a:bodyPr wrap="square" rtlCol="0">
            <a:spAutoFit/>
          </a:bodyPr>
          <a:lstStyle/>
          <a:p>
            <a:pPr algn="ctr"/>
            <a:r>
              <a:rPr lang="en-US" dirty="0">
                <a:solidFill>
                  <a:schemeClr val="bg1"/>
                </a:solidFill>
              </a:rPr>
              <a:t>Direct illumination only</a:t>
            </a:r>
            <a:endParaRPr lang="cs-CZ" dirty="0">
              <a:solidFill>
                <a:schemeClr val="bg1"/>
              </a:solidFill>
            </a:endParaRPr>
          </a:p>
        </p:txBody>
      </p:sp>
      <p:pic>
        <p:nvPicPr>
          <p:cNvPr id="2" name="Obrázek 1"/>
          <p:cNvPicPr>
            <a:picLocks/>
          </p:cNvPicPr>
          <p:nvPr/>
        </p:nvPicPr>
        <p:blipFill>
          <a:blip r:embed="rId3">
            <a:extLst>
              <a:ext uri="{28A0092B-C50C-407E-A947-70E740481C1C}">
                <a14:useLocalDpi xmlns:a14="http://schemas.microsoft.com/office/drawing/2010/main" val="0"/>
              </a:ext>
            </a:extLst>
          </a:blip>
          <a:stretch>
            <a:fillRect/>
          </a:stretch>
        </p:blipFill>
        <p:spPr>
          <a:xfrm>
            <a:off x="714375" y="0"/>
            <a:ext cx="7714800" cy="5143500"/>
          </a:xfrm>
          <a:prstGeom prst="rect">
            <a:avLst/>
          </a:prstGeom>
        </p:spPr>
      </p:pic>
      <p:pic>
        <p:nvPicPr>
          <p:cNvPr id="3" name="Obrázek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2800" y="0"/>
            <a:ext cx="3857625" cy="5143500"/>
          </a:xfrm>
          <a:prstGeom prst="rect">
            <a:avLst/>
          </a:prstGeom>
        </p:spPr>
      </p:pic>
      <p:cxnSp>
        <p:nvCxnSpPr>
          <p:cNvPr id="15" name="Straight Connector 7"/>
          <p:cNvCxnSpPr/>
          <p:nvPr/>
        </p:nvCxnSpPr>
        <p:spPr>
          <a:xfrm>
            <a:off x="4572000" y="0"/>
            <a:ext cx="0" cy="514440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TextBox 10">
            <a:extLst>
              <a:ext uri="{FF2B5EF4-FFF2-40B4-BE49-F238E27FC236}">
                <a16:creationId xmlns:a16="http://schemas.microsoft.com/office/drawing/2014/main" id="{3C710694-4C9E-4E11-802E-85B94BA9ED8B}"/>
              </a:ext>
            </a:extLst>
          </p:cNvPr>
          <p:cNvSpPr txBox="1"/>
          <p:nvPr/>
        </p:nvSpPr>
        <p:spPr>
          <a:xfrm>
            <a:off x="2895600" y="4793218"/>
            <a:ext cx="3352800" cy="369332"/>
          </a:xfrm>
          <a:prstGeom prst="rect">
            <a:avLst/>
          </a:prstGeom>
          <a:solidFill>
            <a:schemeClr val="tx1">
              <a:lumMod val="50000"/>
              <a:lumOff val="50000"/>
            </a:schemeClr>
          </a:solidFill>
        </p:spPr>
        <p:txBody>
          <a:bodyPr wrap="square" rtlCol="0">
            <a:spAutoFit/>
          </a:bodyPr>
          <a:lstStyle/>
          <a:p>
            <a:pPr algn="ctr"/>
            <a:r>
              <a:rPr lang="en-US" dirty="0">
                <a:solidFill>
                  <a:schemeClr val="bg1"/>
                </a:solidFill>
              </a:rPr>
              <a:t>Direct illumination only</a:t>
            </a:r>
            <a:endParaRPr lang="cs-CZ" dirty="0">
              <a:solidFill>
                <a:schemeClr val="bg1"/>
              </a:solidFill>
            </a:endParaRPr>
          </a:p>
        </p:txBody>
      </p:sp>
      <p:sp>
        <p:nvSpPr>
          <p:cNvPr id="20" name="TextBox 20"/>
          <p:cNvSpPr txBox="1"/>
          <p:nvPr/>
        </p:nvSpPr>
        <p:spPr>
          <a:xfrm>
            <a:off x="5739982" y="0"/>
            <a:ext cx="2716040" cy="707886"/>
          </a:xfrm>
          <a:prstGeom prst="rect">
            <a:avLst/>
          </a:prstGeom>
          <a:noFill/>
        </p:spPr>
        <p:txBody>
          <a:bodyPr wrap="square" rtlCol="0">
            <a:spAutoFit/>
          </a:bodyPr>
          <a:lstStyle/>
          <a:p>
            <a:pPr algn="r"/>
            <a:r>
              <a:rPr lang="en-US" sz="2000" dirty="0">
                <a:solidFill>
                  <a:schemeClr val="bg1"/>
                </a:solidFill>
              </a:rPr>
              <a:t>Adaptive sampling</a:t>
            </a:r>
            <a:br>
              <a:rPr lang="en-US" sz="2000" dirty="0">
                <a:solidFill>
                  <a:schemeClr val="bg1"/>
                </a:solidFill>
              </a:rPr>
            </a:br>
            <a:r>
              <a:rPr lang="en-US" sz="2000" i="1" dirty="0">
                <a:solidFill>
                  <a:schemeClr val="bg1"/>
                </a:solidFill>
              </a:rPr>
              <a:t>[</a:t>
            </a:r>
            <a:r>
              <a:rPr lang="en-US" sz="2000" i="1" dirty="0" err="1">
                <a:solidFill>
                  <a:schemeClr val="bg1"/>
                </a:solidFill>
              </a:rPr>
              <a:t>Donikian</a:t>
            </a:r>
            <a:r>
              <a:rPr lang="en-US" sz="2000" i="1" dirty="0">
                <a:solidFill>
                  <a:schemeClr val="bg1"/>
                </a:solidFill>
              </a:rPr>
              <a:t> et al. 2006]</a:t>
            </a:r>
            <a:endParaRPr lang="cs-CZ" sz="2000" i="1" dirty="0">
              <a:solidFill>
                <a:schemeClr val="bg1"/>
              </a:solidFill>
            </a:endParaRPr>
          </a:p>
        </p:txBody>
      </p:sp>
      <p:sp>
        <p:nvSpPr>
          <p:cNvPr id="21" name="TextBox 13"/>
          <p:cNvSpPr txBox="1"/>
          <p:nvPr/>
        </p:nvSpPr>
        <p:spPr>
          <a:xfrm>
            <a:off x="685800" y="0"/>
            <a:ext cx="2602871" cy="707886"/>
          </a:xfrm>
          <a:prstGeom prst="rect">
            <a:avLst/>
          </a:prstGeom>
          <a:noFill/>
        </p:spPr>
        <p:txBody>
          <a:bodyPr wrap="square" rtlCol="0">
            <a:spAutoFit/>
          </a:bodyPr>
          <a:lstStyle/>
          <a:p>
            <a:r>
              <a:rPr lang="cs-CZ" sz="2000" dirty="0">
                <a:solidFill>
                  <a:schemeClr val="bg1"/>
                </a:solidFill>
              </a:rPr>
              <a:t>Non-</a:t>
            </a:r>
            <a:r>
              <a:rPr lang="cs-CZ" sz="2000" dirty="0" err="1">
                <a:solidFill>
                  <a:schemeClr val="bg1"/>
                </a:solidFill>
              </a:rPr>
              <a:t>adaptive</a:t>
            </a:r>
            <a:r>
              <a:rPr lang="cs-CZ" sz="2000" dirty="0">
                <a:solidFill>
                  <a:schemeClr val="bg1"/>
                </a:solidFill>
              </a:rPr>
              <a:t> </a:t>
            </a:r>
            <a:r>
              <a:rPr lang="cs-CZ" sz="2000" dirty="0" err="1">
                <a:solidFill>
                  <a:schemeClr val="bg1"/>
                </a:solidFill>
              </a:rPr>
              <a:t>sampling</a:t>
            </a:r>
            <a:endParaRPr lang="cs-CZ" sz="2000" dirty="0">
              <a:solidFill>
                <a:schemeClr val="bg1"/>
              </a:solidFill>
            </a:endParaRPr>
          </a:p>
          <a:p>
            <a:r>
              <a:rPr lang="en-US" sz="2000" i="1" dirty="0">
                <a:solidFill>
                  <a:schemeClr val="bg1"/>
                </a:solidFill>
              </a:rPr>
              <a:t>[</a:t>
            </a:r>
            <a:r>
              <a:rPr lang="en-GB" sz="2000" i="1" dirty="0">
                <a:solidFill>
                  <a:schemeClr val="bg1"/>
                </a:solidFill>
              </a:rPr>
              <a:t>Wang et al. 2009]</a:t>
            </a:r>
          </a:p>
        </p:txBody>
      </p:sp>
      <p:pic>
        <p:nvPicPr>
          <p:cNvPr id="12" name="Obrázek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267" y="2419350"/>
            <a:ext cx="2133333" cy="2133333"/>
          </a:xfrm>
          <a:prstGeom prst="rect">
            <a:avLst/>
          </a:prstGeom>
          <a:ln w="12700">
            <a:solidFill>
              <a:srgbClr val="FF0000"/>
            </a:solidFill>
          </a:ln>
        </p:spPr>
      </p:pic>
      <p:sp>
        <p:nvSpPr>
          <p:cNvPr id="14" name="Obdélník 13"/>
          <p:cNvSpPr/>
          <p:nvPr/>
        </p:nvSpPr>
        <p:spPr>
          <a:xfrm>
            <a:off x="4598126" y="2876550"/>
            <a:ext cx="1169557" cy="1143000"/>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cxnSp>
        <p:nvCxnSpPr>
          <p:cNvPr id="6" name="Přímá spojnice 5"/>
          <p:cNvCxnSpPr/>
          <p:nvPr/>
        </p:nvCxnSpPr>
        <p:spPr>
          <a:xfrm flipV="1">
            <a:off x="5767683" y="2419350"/>
            <a:ext cx="328584" cy="45720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Přímá spojnice 7"/>
          <p:cNvCxnSpPr/>
          <p:nvPr/>
        </p:nvCxnSpPr>
        <p:spPr>
          <a:xfrm>
            <a:off x="5767683" y="4019550"/>
            <a:ext cx="328584" cy="533133"/>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34107031"/>
      </p:ext>
    </p:extLst>
  </p:cSld>
  <p:clrMapOvr>
    <a:masterClrMapping/>
  </p:clrMapOvr>
  <p:transition spd="slow">
    <p:wipe dir="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Obrázek 12"/>
          <p:cNvPicPr>
            <a:picLocks/>
          </p:cNvPicPr>
          <p:nvPr/>
        </p:nvPicPr>
        <p:blipFill>
          <a:blip r:embed="rId3">
            <a:extLst>
              <a:ext uri="{28A0092B-C50C-407E-A947-70E740481C1C}">
                <a14:useLocalDpi xmlns:a14="http://schemas.microsoft.com/office/drawing/2010/main" val="0"/>
              </a:ext>
            </a:extLst>
          </a:blip>
          <a:stretch>
            <a:fillRect/>
          </a:stretch>
        </p:blipFill>
        <p:spPr>
          <a:xfrm>
            <a:off x="714375" y="0"/>
            <a:ext cx="7714800" cy="5143500"/>
          </a:xfrm>
          <a:prstGeom prst="rect">
            <a:avLst/>
          </a:prstGeom>
        </p:spPr>
      </p:pic>
      <p:pic>
        <p:nvPicPr>
          <p:cNvPr id="17" name="Obrázek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2800" y="0"/>
            <a:ext cx="3857625" cy="5143500"/>
          </a:xfrm>
          <a:prstGeom prst="rect">
            <a:avLst/>
          </a:prstGeom>
        </p:spPr>
      </p:pic>
      <p:sp>
        <p:nvSpPr>
          <p:cNvPr id="5" name="Slide Number Placeholder 4"/>
          <p:cNvSpPr>
            <a:spLocks noGrp="1"/>
          </p:cNvSpPr>
          <p:nvPr>
            <p:ph type="sldNum" sz="quarter" idx="4"/>
          </p:nvPr>
        </p:nvSpPr>
        <p:spPr>
          <a:prstGeom prst="rect">
            <a:avLst/>
          </a:prstGeom>
        </p:spPr>
        <p:txBody>
          <a:bodyPr/>
          <a:lstStyle/>
          <a:p>
            <a:fld id="{B6F15528-21DE-4FAA-801E-634DDDAF4B2B}" type="slidenum">
              <a:rPr lang="en-US" smtClean="0"/>
              <a:pPr/>
              <a:t>7</a:t>
            </a:fld>
            <a:endParaRPr lang="en-US"/>
          </a:p>
        </p:txBody>
      </p:sp>
      <p:pic>
        <p:nvPicPr>
          <p:cNvPr id="3" name="Obrázek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86125" y="0"/>
            <a:ext cx="2571750" cy="5143500"/>
          </a:xfrm>
          <a:prstGeom prst="rect">
            <a:avLst/>
          </a:prstGeom>
        </p:spPr>
      </p:pic>
      <p:cxnSp>
        <p:nvCxnSpPr>
          <p:cNvPr id="8" name="Straight Connector 7"/>
          <p:cNvCxnSpPr/>
          <p:nvPr/>
        </p:nvCxnSpPr>
        <p:spPr>
          <a:xfrm>
            <a:off x="3286800" y="0"/>
            <a:ext cx="0" cy="514440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3472542" y="40944"/>
            <a:ext cx="2210766" cy="400110"/>
          </a:xfrm>
          <a:prstGeom prst="rect">
            <a:avLst/>
          </a:prstGeom>
          <a:noFill/>
          <a:effectLst>
            <a:softEdge rad="101600"/>
          </a:effectLst>
        </p:spPr>
        <p:txBody>
          <a:bodyPr wrap="square" rtlCol="0">
            <a:spAutoFit/>
          </a:bodyPr>
          <a:lstStyle/>
          <a:p>
            <a:pPr algn="ctr"/>
            <a:r>
              <a:rPr lang="en-US" sz="2000" dirty="0"/>
              <a:t>Ours</a:t>
            </a:r>
            <a:endParaRPr lang="cs-CZ" sz="2000" dirty="0"/>
          </a:p>
        </p:txBody>
      </p:sp>
      <p:cxnSp>
        <p:nvCxnSpPr>
          <p:cNvPr id="14" name="Straight Connector 13"/>
          <p:cNvCxnSpPr/>
          <p:nvPr/>
        </p:nvCxnSpPr>
        <p:spPr>
          <a:xfrm>
            <a:off x="5858774" y="0"/>
            <a:ext cx="0" cy="514440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5739982" y="0"/>
            <a:ext cx="2716040" cy="707886"/>
          </a:xfrm>
          <a:prstGeom prst="rect">
            <a:avLst/>
          </a:prstGeom>
          <a:noFill/>
        </p:spPr>
        <p:txBody>
          <a:bodyPr wrap="square" rtlCol="0">
            <a:spAutoFit/>
          </a:bodyPr>
          <a:lstStyle/>
          <a:p>
            <a:pPr algn="r"/>
            <a:r>
              <a:rPr lang="en-US" sz="2000" dirty="0">
                <a:solidFill>
                  <a:schemeClr val="bg1"/>
                </a:solidFill>
              </a:rPr>
              <a:t>Adaptive sampling</a:t>
            </a:r>
            <a:br>
              <a:rPr lang="en-US" sz="2000" dirty="0">
                <a:solidFill>
                  <a:schemeClr val="bg1"/>
                </a:solidFill>
              </a:rPr>
            </a:br>
            <a:r>
              <a:rPr lang="en-US" sz="2000" i="1" dirty="0">
                <a:solidFill>
                  <a:schemeClr val="bg1"/>
                </a:solidFill>
              </a:rPr>
              <a:t>[</a:t>
            </a:r>
            <a:r>
              <a:rPr lang="en-US" sz="2000" i="1" dirty="0" err="1">
                <a:solidFill>
                  <a:schemeClr val="bg1"/>
                </a:solidFill>
              </a:rPr>
              <a:t>Donikian</a:t>
            </a:r>
            <a:r>
              <a:rPr lang="en-US" sz="2000" i="1" dirty="0">
                <a:solidFill>
                  <a:schemeClr val="bg1"/>
                </a:solidFill>
              </a:rPr>
              <a:t> et al. 2006]</a:t>
            </a:r>
            <a:endParaRPr lang="cs-CZ" sz="2000" i="1" dirty="0">
              <a:solidFill>
                <a:schemeClr val="bg1"/>
              </a:solidFill>
            </a:endParaRPr>
          </a:p>
        </p:txBody>
      </p:sp>
      <p:sp>
        <p:nvSpPr>
          <p:cNvPr id="16" name="TextBox 13"/>
          <p:cNvSpPr txBox="1"/>
          <p:nvPr/>
        </p:nvSpPr>
        <p:spPr>
          <a:xfrm>
            <a:off x="685800" y="0"/>
            <a:ext cx="2602871" cy="707886"/>
          </a:xfrm>
          <a:prstGeom prst="rect">
            <a:avLst/>
          </a:prstGeom>
          <a:noFill/>
        </p:spPr>
        <p:txBody>
          <a:bodyPr wrap="square" rtlCol="0">
            <a:spAutoFit/>
          </a:bodyPr>
          <a:lstStyle/>
          <a:p>
            <a:r>
              <a:rPr lang="cs-CZ" sz="2000" dirty="0">
                <a:solidFill>
                  <a:schemeClr val="bg1"/>
                </a:solidFill>
              </a:rPr>
              <a:t>Non-</a:t>
            </a:r>
            <a:r>
              <a:rPr lang="cs-CZ" sz="2000" dirty="0" err="1">
                <a:solidFill>
                  <a:schemeClr val="bg1"/>
                </a:solidFill>
              </a:rPr>
              <a:t>adaptive</a:t>
            </a:r>
            <a:r>
              <a:rPr lang="cs-CZ" sz="2000" dirty="0">
                <a:solidFill>
                  <a:schemeClr val="bg1"/>
                </a:solidFill>
              </a:rPr>
              <a:t> </a:t>
            </a:r>
            <a:r>
              <a:rPr lang="cs-CZ" sz="2000" dirty="0" err="1">
                <a:solidFill>
                  <a:schemeClr val="bg1"/>
                </a:solidFill>
              </a:rPr>
              <a:t>sampling</a:t>
            </a:r>
            <a:endParaRPr lang="cs-CZ" sz="2000" dirty="0">
              <a:solidFill>
                <a:schemeClr val="bg1"/>
              </a:solidFill>
            </a:endParaRPr>
          </a:p>
          <a:p>
            <a:r>
              <a:rPr lang="en-US" sz="2000" i="1" dirty="0">
                <a:solidFill>
                  <a:schemeClr val="bg1"/>
                </a:solidFill>
              </a:rPr>
              <a:t>[</a:t>
            </a:r>
            <a:r>
              <a:rPr lang="en-GB" sz="2000" i="1" dirty="0">
                <a:solidFill>
                  <a:schemeClr val="bg1"/>
                </a:solidFill>
              </a:rPr>
              <a:t>Wang et al. 2009]</a:t>
            </a:r>
          </a:p>
        </p:txBody>
      </p:sp>
      <p:pic>
        <p:nvPicPr>
          <p:cNvPr id="18" name="Obrázek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96267" y="2419350"/>
            <a:ext cx="2133333" cy="2133333"/>
          </a:xfrm>
          <a:prstGeom prst="rect">
            <a:avLst/>
          </a:prstGeom>
          <a:ln w="12700">
            <a:solidFill>
              <a:srgbClr val="FF0000"/>
            </a:solidFill>
          </a:ln>
        </p:spPr>
      </p:pic>
      <p:sp>
        <p:nvSpPr>
          <p:cNvPr id="20" name="TextBox 10">
            <a:extLst>
              <a:ext uri="{FF2B5EF4-FFF2-40B4-BE49-F238E27FC236}">
                <a16:creationId xmlns:a16="http://schemas.microsoft.com/office/drawing/2014/main" id="{3C710694-4C9E-4E11-802E-85B94BA9ED8B}"/>
              </a:ext>
            </a:extLst>
          </p:cNvPr>
          <p:cNvSpPr txBox="1"/>
          <p:nvPr/>
        </p:nvSpPr>
        <p:spPr>
          <a:xfrm>
            <a:off x="2895600" y="4793218"/>
            <a:ext cx="3352800" cy="369332"/>
          </a:xfrm>
          <a:prstGeom prst="rect">
            <a:avLst/>
          </a:prstGeom>
          <a:solidFill>
            <a:schemeClr val="tx1">
              <a:lumMod val="50000"/>
              <a:lumOff val="50000"/>
            </a:schemeClr>
          </a:solidFill>
        </p:spPr>
        <p:txBody>
          <a:bodyPr wrap="square" rtlCol="0">
            <a:spAutoFit/>
          </a:bodyPr>
          <a:lstStyle/>
          <a:p>
            <a:pPr algn="ctr"/>
            <a:r>
              <a:rPr lang="en-US" dirty="0">
                <a:solidFill>
                  <a:schemeClr val="bg1"/>
                </a:solidFill>
              </a:rPr>
              <a:t>Direct illumination only</a:t>
            </a:r>
            <a:endParaRPr lang="cs-CZ" dirty="0">
              <a:solidFill>
                <a:schemeClr val="bg1"/>
              </a:solidFill>
            </a:endParaRPr>
          </a:p>
        </p:txBody>
      </p:sp>
      <p:sp>
        <p:nvSpPr>
          <p:cNvPr id="19" name="TextBox 14"/>
          <p:cNvSpPr txBox="1"/>
          <p:nvPr/>
        </p:nvSpPr>
        <p:spPr>
          <a:xfrm>
            <a:off x="3475206" y="339210"/>
            <a:ext cx="2210766" cy="400110"/>
          </a:xfrm>
          <a:prstGeom prst="rect">
            <a:avLst/>
          </a:prstGeom>
          <a:gradFill flip="none" rotWithShape="1">
            <a:gsLst>
              <a:gs pos="0">
                <a:srgbClr val="6A6468">
                  <a:alpha val="0"/>
                </a:srgbClr>
              </a:gs>
              <a:gs pos="30000">
                <a:srgbClr val="FDF9FD">
                  <a:alpha val="26000"/>
                </a:srgbClr>
              </a:gs>
              <a:gs pos="39000">
                <a:srgbClr val="FFFEFF"/>
              </a:gs>
              <a:gs pos="100000">
                <a:srgbClr val="FFFFFF"/>
              </a:gs>
            </a:gsLst>
            <a:lin ang="1200000" scaled="0"/>
            <a:tileRect/>
          </a:gradFill>
          <a:effectLst>
            <a:softEdge rad="50800"/>
          </a:effectLst>
        </p:spPr>
        <p:txBody>
          <a:bodyPr wrap="square" rtlCol="0">
            <a:spAutoFit/>
          </a:bodyPr>
          <a:lstStyle/>
          <a:p>
            <a:pPr algn="ctr"/>
            <a:r>
              <a:rPr lang="en-US" sz="2000" dirty="0"/>
              <a:t>(Bayesian learning)</a:t>
            </a:r>
            <a:endParaRPr lang="cs-CZ" sz="2000" dirty="0"/>
          </a:p>
        </p:txBody>
      </p:sp>
    </p:spTree>
    <p:extLst>
      <p:ext uri="{BB962C8B-B14F-4D97-AF65-F5344CB8AC3E}">
        <p14:creationId xmlns:p14="http://schemas.microsoft.com/office/powerpoint/2010/main" val="396161520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Obrázek 12"/>
          <p:cNvPicPr>
            <a:picLocks/>
          </p:cNvPicPr>
          <p:nvPr/>
        </p:nvPicPr>
        <p:blipFill>
          <a:blip r:embed="rId3">
            <a:extLst>
              <a:ext uri="{28A0092B-C50C-407E-A947-70E740481C1C}">
                <a14:useLocalDpi xmlns:a14="http://schemas.microsoft.com/office/drawing/2010/main" val="0"/>
              </a:ext>
            </a:extLst>
          </a:blip>
          <a:stretch>
            <a:fillRect/>
          </a:stretch>
        </p:blipFill>
        <p:spPr>
          <a:xfrm>
            <a:off x="714375" y="0"/>
            <a:ext cx="7714800" cy="5143500"/>
          </a:xfrm>
          <a:prstGeom prst="rect">
            <a:avLst/>
          </a:prstGeom>
        </p:spPr>
      </p:pic>
      <p:pic>
        <p:nvPicPr>
          <p:cNvPr id="17" name="Obrázek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2800" y="0"/>
            <a:ext cx="3857625" cy="5143500"/>
          </a:xfrm>
          <a:prstGeom prst="rect">
            <a:avLst/>
          </a:prstGeom>
        </p:spPr>
      </p:pic>
      <p:sp>
        <p:nvSpPr>
          <p:cNvPr id="5" name="Slide Number Placeholder 4"/>
          <p:cNvSpPr>
            <a:spLocks noGrp="1"/>
          </p:cNvSpPr>
          <p:nvPr>
            <p:ph type="sldNum" sz="quarter" idx="4"/>
          </p:nvPr>
        </p:nvSpPr>
        <p:spPr>
          <a:prstGeom prst="rect">
            <a:avLst/>
          </a:prstGeom>
        </p:spPr>
        <p:txBody>
          <a:bodyPr/>
          <a:lstStyle/>
          <a:p>
            <a:fld id="{B6F15528-21DE-4FAA-801E-634DDDAF4B2B}" type="slidenum">
              <a:rPr lang="en-US" smtClean="0"/>
              <a:pPr/>
              <a:t>8</a:t>
            </a:fld>
            <a:endParaRPr lang="en-US"/>
          </a:p>
        </p:txBody>
      </p:sp>
      <p:pic>
        <p:nvPicPr>
          <p:cNvPr id="3" name="Obrázek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86125" y="0"/>
            <a:ext cx="2571750" cy="5143500"/>
          </a:xfrm>
          <a:prstGeom prst="rect">
            <a:avLst/>
          </a:prstGeom>
        </p:spPr>
      </p:pic>
      <p:cxnSp>
        <p:nvCxnSpPr>
          <p:cNvPr id="8" name="Straight Connector 7"/>
          <p:cNvCxnSpPr/>
          <p:nvPr/>
        </p:nvCxnSpPr>
        <p:spPr>
          <a:xfrm>
            <a:off x="3286800" y="0"/>
            <a:ext cx="0" cy="514440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5858774" y="0"/>
            <a:ext cx="0" cy="514440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5739982" y="0"/>
            <a:ext cx="2716040" cy="707886"/>
          </a:xfrm>
          <a:prstGeom prst="rect">
            <a:avLst/>
          </a:prstGeom>
          <a:noFill/>
        </p:spPr>
        <p:txBody>
          <a:bodyPr wrap="square" rtlCol="0">
            <a:spAutoFit/>
          </a:bodyPr>
          <a:lstStyle/>
          <a:p>
            <a:pPr algn="r"/>
            <a:r>
              <a:rPr lang="en-US" sz="2000" dirty="0">
                <a:solidFill>
                  <a:schemeClr val="bg1"/>
                </a:solidFill>
              </a:rPr>
              <a:t>Adaptive sampling</a:t>
            </a:r>
            <a:br>
              <a:rPr lang="en-US" sz="2000" dirty="0">
                <a:solidFill>
                  <a:schemeClr val="bg1"/>
                </a:solidFill>
              </a:rPr>
            </a:br>
            <a:r>
              <a:rPr lang="en-US" sz="2000" i="1" dirty="0">
                <a:solidFill>
                  <a:schemeClr val="bg1"/>
                </a:solidFill>
              </a:rPr>
              <a:t>[</a:t>
            </a:r>
            <a:r>
              <a:rPr lang="en-US" sz="2000" i="1" dirty="0" err="1">
                <a:solidFill>
                  <a:schemeClr val="bg1"/>
                </a:solidFill>
              </a:rPr>
              <a:t>Donikian</a:t>
            </a:r>
            <a:r>
              <a:rPr lang="en-US" sz="2000" i="1" dirty="0">
                <a:solidFill>
                  <a:schemeClr val="bg1"/>
                </a:solidFill>
              </a:rPr>
              <a:t> et al. 2006]</a:t>
            </a:r>
            <a:endParaRPr lang="cs-CZ" sz="2000" i="1" dirty="0">
              <a:solidFill>
                <a:schemeClr val="bg1"/>
              </a:solidFill>
            </a:endParaRPr>
          </a:p>
        </p:txBody>
      </p:sp>
      <p:sp>
        <p:nvSpPr>
          <p:cNvPr id="16" name="TextBox 13"/>
          <p:cNvSpPr txBox="1"/>
          <p:nvPr/>
        </p:nvSpPr>
        <p:spPr>
          <a:xfrm>
            <a:off x="685800" y="0"/>
            <a:ext cx="2602871" cy="707886"/>
          </a:xfrm>
          <a:prstGeom prst="rect">
            <a:avLst/>
          </a:prstGeom>
          <a:noFill/>
        </p:spPr>
        <p:txBody>
          <a:bodyPr wrap="square" rtlCol="0">
            <a:spAutoFit/>
          </a:bodyPr>
          <a:lstStyle/>
          <a:p>
            <a:r>
              <a:rPr lang="cs-CZ" sz="2000" dirty="0">
                <a:solidFill>
                  <a:schemeClr val="bg1"/>
                </a:solidFill>
              </a:rPr>
              <a:t>Non-</a:t>
            </a:r>
            <a:r>
              <a:rPr lang="cs-CZ" sz="2000" dirty="0" err="1">
                <a:solidFill>
                  <a:schemeClr val="bg1"/>
                </a:solidFill>
              </a:rPr>
              <a:t>adaptive</a:t>
            </a:r>
            <a:r>
              <a:rPr lang="cs-CZ" sz="2000" dirty="0">
                <a:solidFill>
                  <a:schemeClr val="bg1"/>
                </a:solidFill>
              </a:rPr>
              <a:t> </a:t>
            </a:r>
            <a:r>
              <a:rPr lang="cs-CZ" sz="2000" dirty="0" err="1">
                <a:solidFill>
                  <a:schemeClr val="bg1"/>
                </a:solidFill>
              </a:rPr>
              <a:t>sampling</a:t>
            </a:r>
            <a:endParaRPr lang="cs-CZ" sz="2000" dirty="0">
              <a:solidFill>
                <a:schemeClr val="bg1"/>
              </a:solidFill>
            </a:endParaRPr>
          </a:p>
          <a:p>
            <a:r>
              <a:rPr lang="en-US" sz="2000" i="1" dirty="0">
                <a:solidFill>
                  <a:schemeClr val="bg1"/>
                </a:solidFill>
              </a:rPr>
              <a:t>[</a:t>
            </a:r>
            <a:r>
              <a:rPr lang="en-GB" sz="2000" i="1" dirty="0">
                <a:solidFill>
                  <a:schemeClr val="bg1"/>
                </a:solidFill>
              </a:rPr>
              <a:t>Wang et al. 2009]</a:t>
            </a:r>
          </a:p>
        </p:txBody>
      </p:sp>
      <p:pic>
        <p:nvPicPr>
          <p:cNvPr id="18" name="Obrázek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96267" y="2419350"/>
            <a:ext cx="2133333" cy="2133333"/>
          </a:xfrm>
          <a:prstGeom prst="rect">
            <a:avLst/>
          </a:prstGeom>
          <a:ln w="12700">
            <a:solidFill>
              <a:srgbClr val="FF0000"/>
            </a:solidFill>
          </a:ln>
        </p:spPr>
      </p:pic>
      <p:sp>
        <p:nvSpPr>
          <p:cNvPr id="20" name="TextBox 10">
            <a:extLst>
              <a:ext uri="{FF2B5EF4-FFF2-40B4-BE49-F238E27FC236}">
                <a16:creationId xmlns:a16="http://schemas.microsoft.com/office/drawing/2014/main" id="{3C710694-4C9E-4E11-802E-85B94BA9ED8B}"/>
              </a:ext>
            </a:extLst>
          </p:cNvPr>
          <p:cNvSpPr txBox="1"/>
          <p:nvPr/>
        </p:nvSpPr>
        <p:spPr>
          <a:xfrm>
            <a:off x="2895600" y="4793218"/>
            <a:ext cx="3352800" cy="369332"/>
          </a:xfrm>
          <a:prstGeom prst="rect">
            <a:avLst/>
          </a:prstGeom>
          <a:solidFill>
            <a:schemeClr val="tx1">
              <a:lumMod val="50000"/>
              <a:lumOff val="50000"/>
            </a:schemeClr>
          </a:solidFill>
        </p:spPr>
        <p:txBody>
          <a:bodyPr wrap="square" rtlCol="0">
            <a:spAutoFit/>
          </a:bodyPr>
          <a:lstStyle/>
          <a:p>
            <a:pPr algn="ctr"/>
            <a:r>
              <a:rPr lang="en-US" dirty="0">
                <a:solidFill>
                  <a:schemeClr val="bg1"/>
                </a:solidFill>
              </a:rPr>
              <a:t>Direct illumination only</a:t>
            </a:r>
            <a:endParaRPr lang="cs-CZ" dirty="0">
              <a:solidFill>
                <a:schemeClr val="bg1"/>
              </a:solidFill>
            </a:endParaRPr>
          </a:p>
        </p:txBody>
      </p:sp>
      <p:sp>
        <p:nvSpPr>
          <p:cNvPr id="19" name="Šipka doleva 18"/>
          <p:cNvSpPr/>
          <p:nvPr/>
        </p:nvSpPr>
        <p:spPr>
          <a:xfrm flipH="1">
            <a:off x="2675738" y="1130804"/>
            <a:ext cx="1304292" cy="678946"/>
          </a:xfrm>
          <a:prstGeom prst="leftArrow">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2" name="TextBox 14"/>
          <p:cNvSpPr txBox="1"/>
          <p:nvPr/>
        </p:nvSpPr>
        <p:spPr>
          <a:xfrm>
            <a:off x="2667000" y="1274370"/>
            <a:ext cx="1236830" cy="369332"/>
          </a:xfrm>
          <a:prstGeom prst="rect">
            <a:avLst/>
          </a:prstGeom>
          <a:noFill/>
        </p:spPr>
        <p:txBody>
          <a:bodyPr wrap="square" rtlCol="0">
            <a:spAutoFit/>
          </a:bodyPr>
          <a:lstStyle/>
          <a:p>
            <a:r>
              <a:rPr lang="en-US" dirty="0"/>
              <a:t>510x faster</a:t>
            </a:r>
            <a:endParaRPr lang="cs-CZ" dirty="0"/>
          </a:p>
        </p:txBody>
      </p:sp>
      <p:sp>
        <p:nvSpPr>
          <p:cNvPr id="15" name="TextBox 14"/>
          <p:cNvSpPr txBox="1"/>
          <p:nvPr/>
        </p:nvSpPr>
        <p:spPr>
          <a:xfrm>
            <a:off x="3472542" y="40944"/>
            <a:ext cx="2210766" cy="400110"/>
          </a:xfrm>
          <a:prstGeom prst="rect">
            <a:avLst/>
          </a:prstGeom>
          <a:noFill/>
          <a:effectLst>
            <a:softEdge rad="101600"/>
          </a:effectLst>
        </p:spPr>
        <p:txBody>
          <a:bodyPr wrap="square" rtlCol="0">
            <a:spAutoFit/>
          </a:bodyPr>
          <a:lstStyle/>
          <a:p>
            <a:pPr algn="ctr"/>
            <a:r>
              <a:rPr lang="en-US" sz="2000" dirty="0"/>
              <a:t>Ours</a:t>
            </a:r>
            <a:endParaRPr lang="cs-CZ" sz="2000" dirty="0"/>
          </a:p>
        </p:txBody>
      </p:sp>
      <p:sp>
        <p:nvSpPr>
          <p:cNvPr id="24" name="TextBox 14"/>
          <p:cNvSpPr txBox="1"/>
          <p:nvPr/>
        </p:nvSpPr>
        <p:spPr>
          <a:xfrm>
            <a:off x="3475206" y="339210"/>
            <a:ext cx="2210766" cy="400110"/>
          </a:xfrm>
          <a:prstGeom prst="rect">
            <a:avLst/>
          </a:prstGeom>
          <a:gradFill flip="none" rotWithShape="1">
            <a:gsLst>
              <a:gs pos="0">
                <a:srgbClr val="6A6468">
                  <a:alpha val="0"/>
                </a:srgbClr>
              </a:gs>
              <a:gs pos="30000">
                <a:srgbClr val="FDF9FD">
                  <a:alpha val="26000"/>
                </a:srgbClr>
              </a:gs>
              <a:gs pos="39000">
                <a:srgbClr val="FFFEFF"/>
              </a:gs>
              <a:gs pos="100000">
                <a:srgbClr val="FFFFFF"/>
              </a:gs>
            </a:gsLst>
            <a:lin ang="1200000" scaled="0"/>
            <a:tileRect/>
          </a:gradFill>
          <a:effectLst>
            <a:softEdge rad="50800"/>
          </a:effectLst>
        </p:spPr>
        <p:txBody>
          <a:bodyPr wrap="square" rtlCol="0">
            <a:spAutoFit/>
          </a:bodyPr>
          <a:lstStyle/>
          <a:p>
            <a:pPr algn="ctr"/>
            <a:r>
              <a:rPr lang="en-US" sz="2000" dirty="0"/>
              <a:t>(Bayesian learning)</a:t>
            </a:r>
            <a:endParaRPr lang="cs-CZ" sz="2000" dirty="0"/>
          </a:p>
        </p:txBody>
      </p:sp>
    </p:spTree>
    <p:extLst>
      <p:ext uri="{BB962C8B-B14F-4D97-AF65-F5344CB8AC3E}">
        <p14:creationId xmlns:p14="http://schemas.microsoft.com/office/powerpoint/2010/main" val="2513494249"/>
      </p:ext>
    </p:extLst>
  </p:cSld>
  <p:clrMapOvr>
    <a:masterClrMapping/>
  </p:clrMapOvr>
  <p:transition spd="slow">
    <p:wipe dir="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Obrázek 12"/>
          <p:cNvPicPr>
            <a:picLocks/>
          </p:cNvPicPr>
          <p:nvPr/>
        </p:nvPicPr>
        <p:blipFill>
          <a:blip r:embed="rId3">
            <a:extLst>
              <a:ext uri="{28A0092B-C50C-407E-A947-70E740481C1C}">
                <a14:useLocalDpi xmlns:a14="http://schemas.microsoft.com/office/drawing/2010/main" val="0"/>
              </a:ext>
            </a:extLst>
          </a:blip>
          <a:stretch>
            <a:fillRect/>
          </a:stretch>
        </p:blipFill>
        <p:spPr>
          <a:xfrm>
            <a:off x="714375" y="0"/>
            <a:ext cx="7714800" cy="5143500"/>
          </a:xfrm>
          <a:prstGeom prst="rect">
            <a:avLst/>
          </a:prstGeom>
        </p:spPr>
      </p:pic>
      <p:pic>
        <p:nvPicPr>
          <p:cNvPr id="17" name="Obrázek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2800" y="0"/>
            <a:ext cx="3857625" cy="5143500"/>
          </a:xfrm>
          <a:prstGeom prst="rect">
            <a:avLst/>
          </a:prstGeom>
        </p:spPr>
      </p:pic>
      <p:sp>
        <p:nvSpPr>
          <p:cNvPr id="5" name="Slide Number Placeholder 4"/>
          <p:cNvSpPr>
            <a:spLocks noGrp="1"/>
          </p:cNvSpPr>
          <p:nvPr>
            <p:ph type="sldNum" sz="quarter" idx="4"/>
          </p:nvPr>
        </p:nvSpPr>
        <p:spPr>
          <a:prstGeom prst="rect">
            <a:avLst/>
          </a:prstGeom>
        </p:spPr>
        <p:txBody>
          <a:bodyPr/>
          <a:lstStyle/>
          <a:p>
            <a:fld id="{B6F15528-21DE-4FAA-801E-634DDDAF4B2B}" type="slidenum">
              <a:rPr lang="en-US" smtClean="0"/>
              <a:pPr/>
              <a:t>9</a:t>
            </a:fld>
            <a:endParaRPr lang="en-US"/>
          </a:p>
        </p:txBody>
      </p:sp>
      <p:pic>
        <p:nvPicPr>
          <p:cNvPr id="3" name="Obrázek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86125" y="0"/>
            <a:ext cx="2571750" cy="5143500"/>
          </a:xfrm>
          <a:prstGeom prst="rect">
            <a:avLst/>
          </a:prstGeom>
        </p:spPr>
      </p:pic>
      <p:cxnSp>
        <p:nvCxnSpPr>
          <p:cNvPr id="8" name="Straight Connector 7"/>
          <p:cNvCxnSpPr/>
          <p:nvPr/>
        </p:nvCxnSpPr>
        <p:spPr>
          <a:xfrm>
            <a:off x="3286800" y="0"/>
            <a:ext cx="0" cy="514440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5858774" y="0"/>
            <a:ext cx="0" cy="514440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5739982" y="0"/>
            <a:ext cx="2716040" cy="707886"/>
          </a:xfrm>
          <a:prstGeom prst="rect">
            <a:avLst/>
          </a:prstGeom>
          <a:noFill/>
        </p:spPr>
        <p:txBody>
          <a:bodyPr wrap="square" rtlCol="0">
            <a:spAutoFit/>
          </a:bodyPr>
          <a:lstStyle/>
          <a:p>
            <a:pPr algn="r"/>
            <a:r>
              <a:rPr lang="en-US" sz="2000" dirty="0">
                <a:solidFill>
                  <a:schemeClr val="bg1"/>
                </a:solidFill>
              </a:rPr>
              <a:t>Adaptive sampling</a:t>
            </a:r>
            <a:br>
              <a:rPr lang="en-US" sz="2000" dirty="0">
                <a:solidFill>
                  <a:schemeClr val="bg1"/>
                </a:solidFill>
              </a:rPr>
            </a:br>
            <a:r>
              <a:rPr lang="en-US" sz="2000" i="1" dirty="0">
                <a:solidFill>
                  <a:schemeClr val="bg1"/>
                </a:solidFill>
              </a:rPr>
              <a:t>[</a:t>
            </a:r>
            <a:r>
              <a:rPr lang="en-US" sz="2000" i="1" dirty="0" err="1">
                <a:solidFill>
                  <a:schemeClr val="bg1"/>
                </a:solidFill>
              </a:rPr>
              <a:t>Donikian</a:t>
            </a:r>
            <a:r>
              <a:rPr lang="en-US" sz="2000" i="1" dirty="0">
                <a:solidFill>
                  <a:schemeClr val="bg1"/>
                </a:solidFill>
              </a:rPr>
              <a:t> et al. 2006]</a:t>
            </a:r>
            <a:endParaRPr lang="cs-CZ" sz="2000" i="1" dirty="0">
              <a:solidFill>
                <a:schemeClr val="bg1"/>
              </a:solidFill>
            </a:endParaRPr>
          </a:p>
        </p:txBody>
      </p:sp>
      <p:sp>
        <p:nvSpPr>
          <p:cNvPr id="16" name="TextBox 13"/>
          <p:cNvSpPr txBox="1"/>
          <p:nvPr/>
        </p:nvSpPr>
        <p:spPr>
          <a:xfrm>
            <a:off x="685800" y="0"/>
            <a:ext cx="2602871" cy="707886"/>
          </a:xfrm>
          <a:prstGeom prst="rect">
            <a:avLst/>
          </a:prstGeom>
          <a:noFill/>
        </p:spPr>
        <p:txBody>
          <a:bodyPr wrap="square" rtlCol="0">
            <a:spAutoFit/>
          </a:bodyPr>
          <a:lstStyle/>
          <a:p>
            <a:r>
              <a:rPr lang="cs-CZ" sz="2000" dirty="0">
                <a:solidFill>
                  <a:schemeClr val="bg1"/>
                </a:solidFill>
              </a:rPr>
              <a:t>Non-</a:t>
            </a:r>
            <a:r>
              <a:rPr lang="cs-CZ" sz="2000" dirty="0" err="1">
                <a:solidFill>
                  <a:schemeClr val="bg1"/>
                </a:solidFill>
              </a:rPr>
              <a:t>adaptive</a:t>
            </a:r>
            <a:r>
              <a:rPr lang="cs-CZ" sz="2000" dirty="0">
                <a:solidFill>
                  <a:schemeClr val="bg1"/>
                </a:solidFill>
              </a:rPr>
              <a:t> </a:t>
            </a:r>
            <a:r>
              <a:rPr lang="cs-CZ" sz="2000" dirty="0" err="1">
                <a:solidFill>
                  <a:schemeClr val="bg1"/>
                </a:solidFill>
              </a:rPr>
              <a:t>sampling</a:t>
            </a:r>
            <a:endParaRPr lang="cs-CZ" sz="2000" dirty="0">
              <a:solidFill>
                <a:schemeClr val="bg1"/>
              </a:solidFill>
            </a:endParaRPr>
          </a:p>
          <a:p>
            <a:r>
              <a:rPr lang="en-US" sz="2000" i="1" dirty="0">
                <a:solidFill>
                  <a:schemeClr val="bg1"/>
                </a:solidFill>
              </a:rPr>
              <a:t>[</a:t>
            </a:r>
            <a:r>
              <a:rPr lang="en-GB" sz="2000" i="1" dirty="0">
                <a:solidFill>
                  <a:schemeClr val="bg1"/>
                </a:solidFill>
              </a:rPr>
              <a:t>Wang et al. 2009]</a:t>
            </a:r>
          </a:p>
        </p:txBody>
      </p:sp>
      <p:pic>
        <p:nvPicPr>
          <p:cNvPr id="18" name="Obrázek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96267" y="2419350"/>
            <a:ext cx="2133333" cy="2133333"/>
          </a:xfrm>
          <a:prstGeom prst="rect">
            <a:avLst/>
          </a:prstGeom>
          <a:ln w="12700">
            <a:solidFill>
              <a:srgbClr val="FF0000"/>
            </a:solidFill>
          </a:ln>
        </p:spPr>
      </p:pic>
      <p:sp>
        <p:nvSpPr>
          <p:cNvPr id="20" name="TextBox 10">
            <a:extLst>
              <a:ext uri="{FF2B5EF4-FFF2-40B4-BE49-F238E27FC236}">
                <a16:creationId xmlns:a16="http://schemas.microsoft.com/office/drawing/2014/main" id="{3C710694-4C9E-4E11-802E-85B94BA9ED8B}"/>
              </a:ext>
            </a:extLst>
          </p:cNvPr>
          <p:cNvSpPr txBox="1"/>
          <p:nvPr/>
        </p:nvSpPr>
        <p:spPr>
          <a:xfrm>
            <a:off x="2895600" y="4793218"/>
            <a:ext cx="3352800" cy="369332"/>
          </a:xfrm>
          <a:prstGeom prst="rect">
            <a:avLst/>
          </a:prstGeom>
          <a:solidFill>
            <a:schemeClr val="tx1">
              <a:lumMod val="50000"/>
              <a:lumOff val="50000"/>
            </a:schemeClr>
          </a:solidFill>
        </p:spPr>
        <p:txBody>
          <a:bodyPr wrap="square" rtlCol="0">
            <a:spAutoFit/>
          </a:bodyPr>
          <a:lstStyle/>
          <a:p>
            <a:pPr algn="ctr"/>
            <a:r>
              <a:rPr lang="en-US" dirty="0">
                <a:solidFill>
                  <a:schemeClr val="bg1"/>
                </a:solidFill>
              </a:rPr>
              <a:t>Direct illumination only</a:t>
            </a:r>
            <a:endParaRPr lang="cs-CZ" dirty="0">
              <a:solidFill>
                <a:schemeClr val="bg1"/>
              </a:solidFill>
            </a:endParaRPr>
          </a:p>
        </p:txBody>
      </p:sp>
      <p:pic>
        <p:nvPicPr>
          <p:cNvPr id="2" name="Obrázek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04208" y="2419350"/>
            <a:ext cx="2133333" cy="2133333"/>
          </a:xfrm>
          <a:prstGeom prst="rect">
            <a:avLst/>
          </a:prstGeom>
          <a:ln w="12700">
            <a:solidFill>
              <a:srgbClr val="FF0000"/>
            </a:solidFill>
          </a:ln>
        </p:spPr>
      </p:pic>
      <p:sp>
        <p:nvSpPr>
          <p:cNvPr id="4" name="Šipka doleva 3"/>
          <p:cNvSpPr/>
          <p:nvPr/>
        </p:nvSpPr>
        <p:spPr>
          <a:xfrm flipH="1">
            <a:off x="2675738" y="1130804"/>
            <a:ext cx="1304292" cy="678946"/>
          </a:xfrm>
          <a:prstGeom prst="leftArrow">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9" name="TextBox 14"/>
          <p:cNvSpPr txBox="1"/>
          <p:nvPr/>
        </p:nvSpPr>
        <p:spPr>
          <a:xfrm>
            <a:off x="2667000" y="1274370"/>
            <a:ext cx="1236830" cy="369332"/>
          </a:xfrm>
          <a:prstGeom prst="rect">
            <a:avLst/>
          </a:prstGeom>
          <a:noFill/>
        </p:spPr>
        <p:txBody>
          <a:bodyPr wrap="square" rtlCol="0">
            <a:spAutoFit/>
          </a:bodyPr>
          <a:lstStyle/>
          <a:p>
            <a:r>
              <a:rPr lang="en-US" dirty="0"/>
              <a:t>510x faster</a:t>
            </a:r>
            <a:endParaRPr lang="cs-CZ" dirty="0"/>
          </a:p>
        </p:txBody>
      </p:sp>
      <p:sp>
        <p:nvSpPr>
          <p:cNvPr id="22" name="Šipka doleva 21"/>
          <p:cNvSpPr/>
          <p:nvPr/>
        </p:nvSpPr>
        <p:spPr>
          <a:xfrm>
            <a:off x="5191266" y="3127236"/>
            <a:ext cx="1304292" cy="678946"/>
          </a:xfrm>
          <a:prstGeom prst="leftArrow">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3" name="TextBox 14"/>
          <p:cNvSpPr txBox="1"/>
          <p:nvPr/>
        </p:nvSpPr>
        <p:spPr>
          <a:xfrm>
            <a:off x="5507459" y="3269218"/>
            <a:ext cx="838749" cy="369332"/>
          </a:xfrm>
          <a:prstGeom prst="rect">
            <a:avLst/>
          </a:prstGeom>
          <a:noFill/>
        </p:spPr>
        <p:txBody>
          <a:bodyPr wrap="square" rtlCol="0">
            <a:spAutoFit/>
          </a:bodyPr>
          <a:lstStyle/>
          <a:p>
            <a:pPr algn="ctr"/>
            <a:r>
              <a:rPr lang="en-US" dirty="0"/>
              <a:t>Robust</a:t>
            </a:r>
          </a:p>
        </p:txBody>
      </p:sp>
      <p:sp>
        <p:nvSpPr>
          <p:cNvPr id="25" name="TextBox 14"/>
          <p:cNvSpPr txBox="1"/>
          <p:nvPr/>
        </p:nvSpPr>
        <p:spPr>
          <a:xfrm>
            <a:off x="3472542" y="40944"/>
            <a:ext cx="2210766" cy="400110"/>
          </a:xfrm>
          <a:prstGeom prst="rect">
            <a:avLst/>
          </a:prstGeom>
          <a:noFill/>
          <a:effectLst>
            <a:softEdge rad="101600"/>
          </a:effectLst>
        </p:spPr>
        <p:txBody>
          <a:bodyPr wrap="square" rtlCol="0">
            <a:spAutoFit/>
          </a:bodyPr>
          <a:lstStyle/>
          <a:p>
            <a:pPr algn="ctr"/>
            <a:r>
              <a:rPr lang="en-US" sz="2000" dirty="0"/>
              <a:t>Ours</a:t>
            </a:r>
            <a:endParaRPr lang="cs-CZ" sz="2000" dirty="0"/>
          </a:p>
        </p:txBody>
      </p:sp>
      <p:sp>
        <p:nvSpPr>
          <p:cNvPr id="26" name="TextBox 14"/>
          <p:cNvSpPr txBox="1"/>
          <p:nvPr/>
        </p:nvSpPr>
        <p:spPr>
          <a:xfrm>
            <a:off x="3475206" y="339210"/>
            <a:ext cx="2210766" cy="400110"/>
          </a:xfrm>
          <a:prstGeom prst="rect">
            <a:avLst/>
          </a:prstGeom>
          <a:gradFill flip="none" rotWithShape="1">
            <a:gsLst>
              <a:gs pos="0">
                <a:srgbClr val="6A6468">
                  <a:alpha val="0"/>
                </a:srgbClr>
              </a:gs>
              <a:gs pos="30000">
                <a:srgbClr val="FDF9FD">
                  <a:alpha val="26000"/>
                </a:srgbClr>
              </a:gs>
              <a:gs pos="39000">
                <a:srgbClr val="FFFEFF"/>
              </a:gs>
              <a:gs pos="100000">
                <a:srgbClr val="FFFFFF"/>
              </a:gs>
            </a:gsLst>
            <a:lin ang="1200000" scaled="0"/>
            <a:tileRect/>
          </a:gradFill>
          <a:effectLst>
            <a:softEdge rad="50800"/>
          </a:effectLst>
        </p:spPr>
        <p:txBody>
          <a:bodyPr wrap="square" rtlCol="0">
            <a:spAutoFit/>
          </a:bodyPr>
          <a:lstStyle/>
          <a:p>
            <a:pPr algn="ctr"/>
            <a:r>
              <a:rPr lang="en-US" sz="2000" dirty="0"/>
              <a:t>(Bayesian learning)</a:t>
            </a:r>
            <a:endParaRPr lang="cs-CZ" sz="2000" dirty="0"/>
          </a:p>
        </p:txBody>
      </p:sp>
    </p:spTree>
    <p:extLst>
      <p:ext uri="{BB962C8B-B14F-4D97-AF65-F5344CB8AC3E}">
        <p14:creationId xmlns:p14="http://schemas.microsoft.com/office/powerpoint/2010/main" val="850377443"/>
      </p:ext>
    </p:extLst>
  </p:cSld>
  <p:clrMapOvr>
    <a:masterClrMapping/>
  </p:clrMapOvr>
  <p:transition spd="slow">
    <p:wip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24071</TotalTime>
  <Words>4454</Words>
  <Application>Microsoft Office PowerPoint</Application>
  <PresentationFormat>On-screen Show (16:9)</PresentationFormat>
  <Paragraphs>703</Paragraphs>
  <Slides>57</Slides>
  <Notes>56</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57</vt:i4>
      </vt:variant>
    </vt:vector>
  </HeadingPairs>
  <TitlesOfParts>
    <vt:vector size="63" baseType="lpstr">
      <vt:lpstr>Arial</vt:lpstr>
      <vt:lpstr>Calibri</vt:lpstr>
      <vt:lpstr>Cambria Math</vt:lpstr>
      <vt:lpstr>Symbol</vt:lpstr>
      <vt:lpstr>Wingdings</vt:lpstr>
      <vt:lpstr>Office Theme</vt:lpstr>
      <vt:lpstr>Bayesian online regression for adaptive direct illumination sampling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Previous work</vt:lpstr>
      <vt:lpstr>Adaptive sampling</vt:lpstr>
      <vt:lpstr>Bayesian methods in rendering</vt:lpstr>
      <vt:lpstr>Background</vt:lpstr>
      <vt:lpstr>Direct illumination</vt:lpstr>
      <vt:lpstr>Clustering (Lightcuts)</vt:lpstr>
      <vt:lpstr>Cluster sampling</vt:lpstr>
      <vt:lpstr>Adaptive light sampling</vt:lpstr>
      <vt:lpstr>Problem summary</vt:lpstr>
      <vt:lpstr>Our approach</vt:lpstr>
      <vt:lpstr>Contributions</vt:lpstr>
      <vt:lpstr>Optimal cluster sampling</vt:lpstr>
      <vt:lpstr>PowerPoint Presentation</vt:lpstr>
      <vt:lpstr>PowerPoint Presentation</vt:lpstr>
      <vt:lpstr>Contributions</vt:lpstr>
      <vt:lpstr>Naive adaptive cluster sampling</vt:lpstr>
      <vt:lpstr>Bayes cluster adaptive sampling</vt:lpstr>
      <vt:lpstr>Cluster-region pairs</vt:lpstr>
      <vt:lpstr>Cluster-Region data</vt:lpstr>
      <vt:lpstr>Regresion Data model</vt:lpstr>
      <vt:lpstr>Conjugate prior</vt:lpstr>
      <vt:lpstr>Our (conjugate) Priors</vt:lpstr>
      <vt:lpstr>Summary</vt:lpstr>
      <vt:lpstr>Results</vt:lpstr>
      <vt:lpstr>Tests</vt:lpstr>
      <vt:lpstr>PowerPoint Presentation</vt:lpstr>
      <vt:lpstr>PowerPoint Presentation</vt:lpstr>
      <vt:lpstr>Tests</vt:lpstr>
      <vt:lpstr>PowerPoint Presentation</vt:lpstr>
      <vt:lpstr>PowerPoint Presentation</vt:lpstr>
      <vt:lpstr>Tests</vt:lpstr>
      <vt:lpstr>PowerPoint Presentation</vt:lpstr>
      <vt:lpstr>PowerPoint Presentation</vt:lpstr>
      <vt:lpstr>PowerPoint Presentation</vt:lpstr>
      <vt:lpstr>Tests</vt:lpstr>
      <vt:lpstr>PowerPoint Presentation</vt:lpstr>
      <vt:lpstr>PowerPoint Presentation</vt:lpstr>
      <vt:lpstr>PowerPoint Presentation</vt:lpstr>
      <vt:lpstr>Tests</vt:lpstr>
      <vt:lpstr>PowerPoint Presentation</vt:lpstr>
      <vt:lpstr>PowerPoint Presentation</vt:lpstr>
      <vt:lpstr>Tests</vt:lpstr>
      <vt:lpstr>PowerPoint Presentation</vt:lpstr>
      <vt:lpstr>Conclusion</vt:lpstr>
      <vt:lpstr>Future work</vt:lpstr>
      <vt:lpstr>Contribution</vt:lpstr>
      <vt:lpstr>Acknowledgments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Ivo</dc:creator>
  <cp:lastModifiedBy>Jaroslav Krivanek</cp:lastModifiedBy>
  <cp:revision>922</cp:revision>
  <cp:lastPrinted>2018-05-31T11:51:37Z</cp:lastPrinted>
  <dcterms:created xsi:type="dcterms:W3CDTF">2006-08-16T00:00:00Z</dcterms:created>
  <dcterms:modified xsi:type="dcterms:W3CDTF">2018-09-03T10:06:04Z</dcterms:modified>
</cp:coreProperties>
</file>