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1"/>
  </p:notesMasterIdLst>
  <p:sldIdLst>
    <p:sldId id="256" r:id="rId2"/>
    <p:sldId id="396" r:id="rId3"/>
    <p:sldId id="397" r:id="rId4"/>
    <p:sldId id="398" r:id="rId5"/>
    <p:sldId id="399" r:id="rId6"/>
    <p:sldId id="400" r:id="rId7"/>
    <p:sldId id="401" r:id="rId8"/>
    <p:sldId id="402" r:id="rId9"/>
    <p:sldId id="40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99FF"/>
    <a:srgbClr val="FFCC00"/>
    <a:srgbClr val="FFFF00"/>
    <a:srgbClr val="FF00FF"/>
    <a:srgbClr val="00FFFF"/>
    <a:srgbClr val="00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6482" autoAdjust="0"/>
  </p:normalViewPr>
  <p:slideViewPr>
    <p:cSldViewPr>
      <p:cViewPr>
        <p:scale>
          <a:sx n="75" d="100"/>
          <a:sy n="75" d="100"/>
        </p:scale>
        <p:origin x="-10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Klepnutím lze upravit styly předlohy textu.</a:t>
            </a:r>
          </a:p>
          <a:p>
            <a:pPr lvl="1"/>
            <a:r>
              <a:rPr lang="en-US" noProof="0" smtClean="0"/>
              <a:t>Druhá úroveň</a:t>
            </a:r>
          </a:p>
          <a:p>
            <a:pPr lvl="2"/>
            <a:r>
              <a:rPr lang="en-US" noProof="0" smtClean="0"/>
              <a:t>Třetí úroveň</a:t>
            </a:r>
          </a:p>
          <a:p>
            <a:pPr lvl="3"/>
            <a:r>
              <a:rPr lang="en-US" noProof="0" smtClean="0"/>
              <a:t>Čtvrtá úroveň</a:t>
            </a:r>
          </a:p>
          <a:p>
            <a:pPr lvl="4"/>
            <a:r>
              <a:rPr lang="en-US" noProof="0" smtClean="0"/>
              <a:t>Pátá úroveň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193184A-B19B-4B8E-9E7D-76FD5B3FD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altLang="en-US"/>
              <a:t>Klepnutím lze upravit styl předlohy nadpisů.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 altLang="en-US"/>
              <a:t>Klepnutím lze upravit styl předlohy podnadpisů.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PG III (NPGR010) </a:t>
            </a:r>
            <a:endParaRPr lang="cs-CZ" altLang="en-US" dirty="0" smtClean="0"/>
          </a:p>
          <a:p>
            <a:pPr>
              <a:defRPr/>
            </a:pPr>
            <a:r>
              <a:rPr lang="en-US" altLang="en-US" dirty="0" smtClean="0"/>
              <a:t> J. Křivánek 2011</a:t>
            </a:r>
            <a:endParaRPr lang="en-US" alt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736DA-9EC8-4C5D-A819-DF8025DE51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39E66-8862-4318-8FCC-B36EF010FB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C687D-0553-4E8F-B50D-778393E693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8B706-0ACD-40B3-AB95-4E5D869EDC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0EFF5-42FE-4857-86A7-726EDF73FA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D136D-F7F6-4687-8AF5-8DD3B44F69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31B0E-0D36-48F6-8B83-9FB9BC865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D4DDC-3877-46A6-ADFA-63D64A8661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F24B9-7C0C-4B4F-82A6-2E812FE33B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DD9CE-F701-461C-B89C-FFB4301998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04892-885C-4952-AB7F-4033DB8147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74B3E-777B-4A0F-8CA0-7C90F9FFFC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84AC6-BBE4-40F9-8123-1EEF9B763C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6B09E-6C07-4E8D-8FFB-2A03C4B2BC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81A3E-06ED-4858-9E95-C47F753CD7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F1E95-6F33-49A8-81B6-573098CE38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 předlohy nadpisů.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styly předlohy textu.</a:t>
            </a:r>
          </a:p>
          <a:p>
            <a:pPr lvl="1"/>
            <a:r>
              <a:rPr lang="en-US" altLang="en-US" smtClean="0"/>
              <a:t>Druhá úroveň</a:t>
            </a:r>
          </a:p>
          <a:p>
            <a:pPr lvl="2"/>
            <a:r>
              <a:rPr lang="en-US" altLang="en-US" smtClean="0"/>
              <a:t>Třetí úroveň</a:t>
            </a:r>
          </a:p>
          <a:p>
            <a:pPr lvl="3"/>
            <a:r>
              <a:rPr lang="en-US" altLang="en-US" smtClean="0"/>
              <a:t>Čtvrtá úroveň</a:t>
            </a:r>
          </a:p>
          <a:p>
            <a:pPr lvl="4"/>
            <a:r>
              <a:rPr lang="en-US" altLang="en-US" smtClean="0"/>
              <a:t>Pátá úroveň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7DD9C3A3-A5F7-4232-B253-D7CE550980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939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401" name="Rectangle 9"/>
          <p:cNvSpPr>
            <a:spLocks noChangeArrowheads="1"/>
          </p:cNvSpPr>
          <p:nvPr userDrawn="1"/>
        </p:nvSpPr>
        <p:spPr bwMode="auto">
          <a:xfrm>
            <a:off x="395288" y="6092825"/>
            <a:ext cx="8353425" cy="144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xkrivanj@fel.cvut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kesen.realtimerendering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kesen.realtimerendering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people.cs.kuleuven.be/~philip.dutre/GI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Po</a:t>
            </a:r>
            <a:r>
              <a:rPr lang="cs-CZ" b="1" dirty="0" smtClean="0"/>
              <a:t>čítačová grafika III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Organizace</a:t>
            </a:r>
            <a:endParaRPr lang="en-US" b="1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sz="2000" dirty="0" smtClean="0"/>
              <a:t>Jaroslav Křivánek, MFF UK</a:t>
            </a:r>
          </a:p>
          <a:p>
            <a:pPr eaLnBrk="1" hangingPunct="1"/>
            <a:r>
              <a:rPr lang="en-US" sz="2000" dirty="0" smtClean="0">
                <a:hlinkClick r:id="rId2"/>
              </a:rPr>
              <a:t>Jaroslav.Krivanek@mff.cuni.cz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a forma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Pokročilé partie 3D počítačové grafiky</a:t>
            </a:r>
          </a:p>
          <a:p>
            <a:pPr lvl="1"/>
            <a:r>
              <a:rPr lang="cs-CZ" dirty="0" smtClean="0"/>
              <a:t>navazuje na přednášku </a:t>
            </a:r>
            <a:r>
              <a:rPr lang="cs-CZ" i="1" dirty="0" smtClean="0"/>
              <a:t>Počítačová grafika II </a:t>
            </a:r>
            <a:r>
              <a:rPr lang="cs-CZ" dirty="0" smtClean="0"/>
              <a:t>(NPGR004)</a:t>
            </a:r>
            <a:endParaRPr lang="en-US" dirty="0" smtClean="0"/>
          </a:p>
          <a:p>
            <a:pPr lvl="2"/>
            <a:r>
              <a:rPr lang="cs-CZ" dirty="0" smtClean="0"/>
              <a:t>předpokládá se znalost sledování paprsku (</a:t>
            </a:r>
            <a:r>
              <a:rPr lang="cs-CZ" dirty="0" err="1" smtClean="0"/>
              <a:t>ray</a:t>
            </a:r>
            <a:r>
              <a:rPr lang="cs-CZ" dirty="0" smtClean="0"/>
              <a:t> </a:t>
            </a:r>
            <a:r>
              <a:rPr lang="cs-CZ" dirty="0" err="1" smtClean="0"/>
              <a:t>tracing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hlavní téma: </a:t>
            </a:r>
            <a:r>
              <a:rPr lang="cs-CZ" b="1" dirty="0" smtClean="0"/>
              <a:t>Syntéza realistického obrazu, Globální osvětlení</a:t>
            </a:r>
          </a:p>
          <a:p>
            <a:pPr lvl="1"/>
            <a:r>
              <a:rPr lang="cs-CZ" dirty="0" smtClean="0"/>
              <a:t>Další témata ke konci semestru</a:t>
            </a:r>
          </a:p>
          <a:p>
            <a:pPr lvl="1"/>
            <a:endParaRPr lang="cs-CZ" dirty="0" smtClean="0"/>
          </a:p>
          <a:p>
            <a:r>
              <a:rPr lang="cs-CZ" b="1" dirty="0" smtClean="0"/>
              <a:t>2/2 Z, </a:t>
            </a:r>
            <a:r>
              <a:rPr lang="cs-CZ" b="1" dirty="0" err="1" smtClean="0"/>
              <a:t>Zk</a:t>
            </a:r>
            <a:endParaRPr lang="cs-CZ" b="1" dirty="0" smtClean="0"/>
          </a:p>
          <a:p>
            <a:pPr lvl="1"/>
            <a:r>
              <a:rPr lang="cs-CZ" dirty="0" smtClean="0"/>
              <a:t>Přednáška 1x týdně</a:t>
            </a:r>
          </a:p>
          <a:p>
            <a:pPr lvl="1"/>
            <a:r>
              <a:rPr lang="cs-CZ" dirty="0" smtClean="0"/>
              <a:t>Cvičení v laboratoři SW1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 přednášky 1/2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Fyzikální a matematické základy syntézy obrazu</a:t>
            </a:r>
          </a:p>
          <a:p>
            <a:pPr lvl="1"/>
            <a:r>
              <a:rPr lang="cs-CZ" dirty="0" smtClean="0"/>
              <a:t>Světlo, radiometrie, odrazivé vlastnosti materiálů, rovnice odrazu, zobrazovací rovnice („</a:t>
            </a:r>
            <a:r>
              <a:rPr lang="cs-CZ" dirty="0" err="1" smtClean="0"/>
              <a:t>rendering</a:t>
            </a:r>
            <a:r>
              <a:rPr lang="cs-CZ" dirty="0" smtClean="0"/>
              <a:t> </a:t>
            </a:r>
            <a:r>
              <a:rPr lang="cs-CZ" dirty="0" err="1" smtClean="0"/>
              <a:t>equation</a:t>
            </a:r>
            <a:r>
              <a:rPr lang="cs-CZ" dirty="0" smtClean="0"/>
              <a:t>“</a:t>
            </a:r>
            <a:r>
              <a:rPr lang="en-US" dirty="0" smtClean="0"/>
              <a:t>)</a:t>
            </a:r>
          </a:p>
          <a:p>
            <a:endParaRPr lang="cs-CZ" dirty="0" smtClean="0"/>
          </a:p>
          <a:p>
            <a:r>
              <a:rPr lang="cs-CZ" b="1" dirty="0" err="1" smtClean="0"/>
              <a:t>Monte</a:t>
            </a:r>
            <a:r>
              <a:rPr lang="cs-CZ" b="1" dirty="0" smtClean="0"/>
              <a:t> </a:t>
            </a:r>
            <a:r>
              <a:rPr lang="cs-CZ" b="1" dirty="0" err="1" smtClean="0"/>
              <a:t>Carlo</a:t>
            </a:r>
            <a:r>
              <a:rPr lang="cs-CZ" b="1" dirty="0" smtClean="0"/>
              <a:t> integrování</a:t>
            </a:r>
          </a:p>
          <a:p>
            <a:pPr lvl="1"/>
            <a:r>
              <a:rPr lang="cs-CZ" dirty="0" smtClean="0"/>
              <a:t>Statistické </a:t>
            </a:r>
            <a:r>
              <a:rPr lang="cs-CZ" dirty="0" err="1" smtClean="0"/>
              <a:t>estimátory</a:t>
            </a:r>
            <a:r>
              <a:rPr lang="cs-CZ" dirty="0" smtClean="0"/>
              <a:t> a jejich vlastnosti, metody snížení variance, kombinované </a:t>
            </a:r>
            <a:r>
              <a:rPr lang="cs-CZ" dirty="0" err="1" smtClean="0"/>
              <a:t>estimátory</a:t>
            </a:r>
            <a:endParaRPr lang="cs-CZ" dirty="0" smtClean="0"/>
          </a:p>
          <a:p>
            <a:pPr lvl="1"/>
            <a:endParaRPr lang="cs-CZ" dirty="0" smtClean="0"/>
          </a:p>
          <a:p>
            <a:r>
              <a:rPr lang="cs-CZ" b="1" dirty="0" smtClean="0"/>
              <a:t>Řešení zobrazovací </a:t>
            </a:r>
            <a:r>
              <a:rPr lang="cs-CZ" b="1" dirty="0" err="1" smtClean="0"/>
              <a:t>rce</a:t>
            </a:r>
            <a:r>
              <a:rPr lang="cs-CZ" b="1" dirty="0" smtClean="0"/>
              <a:t> metodami </a:t>
            </a:r>
            <a:r>
              <a:rPr lang="cs-CZ" b="1" dirty="0" err="1" smtClean="0"/>
              <a:t>Monte</a:t>
            </a:r>
            <a:r>
              <a:rPr lang="cs-CZ" b="1" dirty="0" smtClean="0"/>
              <a:t> </a:t>
            </a:r>
            <a:r>
              <a:rPr lang="cs-CZ" b="1" dirty="0" err="1" smtClean="0"/>
              <a:t>Carlo</a:t>
            </a:r>
            <a:endParaRPr lang="cs-CZ" b="1" dirty="0" smtClean="0"/>
          </a:p>
          <a:p>
            <a:pPr lvl="1"/>
            <a:r>
              <a:rPr lang="cs-CZ" dirty="0" smtClean="0"/>
              <a:t>Sledování cest („</a:t>
            </a:r>
            <a:r>
              <a:rPr lang="cs-CZ" dirty="0" err="1" smtClean="0"/>
              <a:t>path</a:t>
            </a:r>
            <a:r>
              <a:rPr lang="cs-CZ" dirty="0" smtClean="0"/>
              <a:t> </a:t>
            </a:r>
            <a:r>
              <a:rPr lang="cs-CZ" dirty="0" err="1" smtClean="0"/>
              <a:t>tracing</a:t>
            </a:r>
            <a:r>
              <a:rPr lang="cs-CZ" dirty="0" smtClean="0"/>
              <a:t>“)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 přednášky 2/2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Pokročilé metody syntézy obrazu</a:t>
            </a:r>
          </a:p>
          <a:p>
            <a:pPr lvl="1"/>
            <a:r>
              <a:rPr lang="cs-CZ" dirty="0" smtClean="0"/>
              <a:t>Obousměrné sledování cest („</a:t>
            </a:r>
            <a:r>
              <a:rPr lang="cs-CZ" dirty="0" err="1" smtClean="0"/>
              <a:t>bidirectional</a:t>
            </a:r>
            <a:r>
              <a:rPr lang="cs-CZ" dirty="0" smtClean="0"/>
              <a:t> </a:t>
            </a:r>
            <a:r>
              <a:rPr lang="cs-CZ" dirty="0" err="1" smtClean="0"/>
              <a:t>path</a:t>
            </a:r>
            <a:r>
              <a:rPr lang="cs-CZ" dirty="0" smtClean="0"/>
              <a:t> </a:t>
            </a:r>
            <a:r>
              <a:rPr lang="cs-CZ" dirty="0" err="1" smtClean="0"/>
              <a:t>tracing</a:t>
            </a:r>
            <a:r>
              <a:rPr lang="cs-CZ" dirty="0" smtClean="0"/>
              <a:t>“), fotonové mapy, </a:t>
            </a:r>
            <a:r>
              <a:rPr lang="cs-CZ" dirty="0" err="1" smtClean="0"/>
              <a:t>irradiance</a:t>
            </a:r>
            <a:r>
              <a:rPr lang="cs-CZ" dirty="0" smtClean="0"/>
              <a:t> </a:t>
            </a:r>
            <a:r>
              <a:rPr lang="cs-CZ" dirty="0" err="1" smtClean="0"/>
              <a:t>caching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virtu</a:t>
            </a:r>
            <a:r>
              <a:rPr lang="cs-CZ" dirty="0" smtClean="0"/>
              <a:t>á</a:t>
            </a:r>
            <a:r>
              <a:rPr lang="en-US" dirty="0" err="1" smtClean="0"/>
              <a:t>ln</a:t>
            </a:r>
            <a:r>
              <a:rPr lang="cs-CZ" dirty="0" smtClean="0"/>
              <a:t>í</a:t>
            </a:r>
            <a:r>
              <a:rPr lang="en-US" dirty="0" smtClean="0"/>
              <a:t> </a:t>
            </a:r>
            <a:r>
              <a:rPr lang="en-US" dirty="0" err="1" smtClean="0"/>
              <a:t>bodov</a:t>
            </a:r>
            <a:r>
              <a:rPr lang="cs-CZ" dirty="0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zdroje</a:t>
            </a:r>
            <a:r>
              <a:rPr lang="cs-CZ" dirty="0" smtClean="0"/>
              <a:t>, </a:t>
            </a:r>
            <a:r>
              <a:rPr lang="cs-CZ" dirty="0" err="1" smtClean="0"/>
              <a:t>Metropolis</a:t>
            </a:r>
            <a:r>
              <a:rPr lang="cs-CZ" dirty="0" smtClean="0"/>
              <a:t> </a:t>
            </a:r>
            <a:r>
              <a:rPr lang="cs-CZ" dirty="0" err="1" smtClean="0"/>
              <a:t>light</a:t>
            </a:r>
            <a:r>
              <a:rPr lang="cs-CZ" dirty="0" smtClean="0"/>
              <a:t> transport </a:t>
            </a:r>
            <a:r>
              <a:rPr lang="cs-CZ" dirty="0" err="1" smtClean="0"/>
              <a:t>etc</a:t>
            </a:r>
            <a:r>
              <a:rPr lang="cs-CZ" dirty="0" smtClean="0"/>
              <a:t>. </a:t>
            </a:r>
          </a:p>
          <a:p>
            <a:pPr lvl="1">
              <a:buNone/>
            </a:pPr>
            <a:endParaRPr lang="cs-CZ" dirty="0" smtClean="0"/>
          </a:p>
          <a:p>
            <a:r>
              <a:rPr lang="cs-CZ" b="1" dirty="0" smtClean="0"/>
              <a:t>Obsah zbytku přednášky je stále otevřený</a:t>
            </a:r>
          </a:p>
          <a:p>
            <a:pPr lvl="1"/>
            <a:r>
              <a:rPr lang="cs-CZ" dirty="0" err="1" smtClean="0"/>
              <a:t>Rendering</a:t>
            </a:r>
            <a:r>
              <a:rPr lang="cs-CZ" dirty="0" smtClean="0"/>
              <a:t>: objemová média, vlasy, kůže, …</a:t>
            </a:r>
          </a:p>
          <a:p>
            <a:pPr lvl="1"/>
            <a:r>
              <a:rPr lang="cs-CZ" dirty="0" smtClean="0"/>
              <a:t>Anebo něco úplně jiného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 cvičení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/>
          <a:lstStyle/>
          <a:p>
            <a:endParaRPr lang="cs-CZ" dirty="0" smtClean="0"/>
          </a:p>
          <a:p>
            <a:r>
              <a:rPr lang="cs-CZ" b="1" dirty="0" smtClean="0"/>
              <a:t>Procvičování látky z přednášek </a:t>
            </a:r>
            <a:r>
              <a:rPr lang="cs-CZ" dirty="0" smtClean="0"/>
              <a:t>(řešení příkladů)</a:t>
            </a:r>
          </a:p>
          <a:p>
            <a:endParaRPr lang="cs-CZ" dirty="0" smtClean="0"/>
          </a:p>
          <a:p>
            <a:r>
              <a:rPr lang="cs-CZ" b="1" dirty="0" smtClean="0"/>
              <a:t>Domácí úlohy</a:t>
            </a:r>
          </a:p>
          <a:p>
            <a:pPr lvl="1"/>
            <a:r>
              <a:rPr lang="cs-CZ" dirty="0" smtClean="0"/>
              <a:t>Implementace sledování cest („</a:t>
            </a:r>
            <a:r>
              <a:rPr lang="cs-CZ" dirty="0" err="1" smtClean="0"/>
              <a:t>path</a:t>
            </a:r>
            <a:r>
              <a:rPr lang="cs-CZ" dirty="0" smtClean="0"/>
              <a:t> </a:t>
            </a:r>
            <a:r>
              <a:rPr lang="cs-CZ" dirty="0" err="1" smtClean="0"/>
              <a:t>tracing</a:t>
            </a:r>
            <a:r>
              <a:rPr lang="cs-CZ" dirty="0" smtClean="0"/>
              <a:t>“) s kombinovanými </a:t>
            </a:r>
            <a:r>
              <a:rPr lang="cs-CZ" dirty="0" err="1" smtClean="0"/>
              <a:t>estimátory</a:t>
            </a:r>
            <a:r>
              <a:rPr lang="cs-CZ" dirty="0" smtClean="0"/>
              <a:t> pro výpočet přímého osvětlení (2 úlohy)</a:t>
            </a:r>
          </a:p>
          <a:p>
            <a:pPr lvl="1"/>
            <a:endParaRPr lang="cs-CZ" dirty="0" smtClean="0"/>
          </a:p>
          <a:p>
            <a:r>
              <a:rPr lang="cs-CZ" b="1" dirty="0" smtClean="0"/>
              <a:t>Prezentace článku</a:t>
            </a:r>
            <a:r>
              <a:rPr lang="cs-CZ" dirty="0" smtClean="0"/>
              <a:t> dle vlastního výběru</a:t>
            </a:r>
          </a:p>
          <a:p>
            <a:pPr lvl="1"/>
            <a:r>
              <a:rPr lang="cs-CZ" dirty="0" smtClean="0"/>
              <a:t>15 - 20 min</a:t>
            </a:r>
            <a:endParaRPr lang="en-US" dirty="0" smtClean="0"/>
          </a:p>
          <a:p>
            <a:pPr lvl="1"/>
            <a:r>
              <a:rPr lang="cs-CZ" dirty="0" smtClean="0"/>
              <a:t>Jakékoli téma z počítačové grafiky (nemusí jít o </a:t>
            </a:r>
            <a:r>
              <a:rPr lang="cs-CZ" dirty="0" err="1" smtClean="0"/>
              <a:t>rendering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Zdroje: </a:t>
            </a:r>
            <a:r>
              <a:rPr lang="cs-CZ" dirty="0" smtClean="0">
                <a:hlinkClick r:id="rId2"/>
              </a:rPr>
              <a:t>http://kesen.realtimerendering.com/</a:t>
            </a:r>
            <a:endParaRPr lang="cs-CZ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na zápočet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r>
              <a:rPr lang="cs-CZ" b="1" dirty="0" smtClean="0"/>
              <a:t>Dvě programovací úlohy</a:t>
            </a:r>
          </a:p>
          <a:p>
            <a:pPr lvl="1"/>
            <a:r>
              <a:rPr lang="cs-CZ" dirty="0" smtClean="0"/>
              <a:t>Dvojčlenné týmy</a:t>
            </a:r>
          </a:p>
          <a:p>
            <a:pPr lvl="1"/>
            <a:r>
              <a:rPr lang="cs-CZ" dirty="0" smtClean="0"/>
              <a:t>Úlohy se odevzdávají přímo na cvičení v předem stanoveném termínu</a:t>
            </a:r>
          </a:p>
          <a:p>
            <a:pPr lvl="1"/>
            <a:r>
              <a:rPr lang="cs-CZ" dirty="0" smtClean="0"/>
              <a:t>Součástí úlohy je zpráva s popisem implementace a s vyhodnocením výsledků</a:t>
            </a:r>
          </a:p>
          <a:p>
            <a:endParaRPr lang="cs-CZ" dirty="0" smtClean="0"/>
          </a:p>
          <a:p>
            <a:r>
              <a:rPr lang="cs-CZ" b="1" dirty="0" smtClean="0"/>
              <a:t>Prezentace článku</a:t>
            </a:r>
          </a:p>
          <a:p>
            <a:pPr lvl="1"/>
            <a:r>
              <a:rPr lang="cs-CZ" dirty="0" smtClean="0"/>
              <a:t>15 – 20 minut, dva studenti prezentují jeden článek</a:t>
            </a:r>
          </a:p>
          <a:p>
            <a:endParaRPr lang="cs-CZ" dirty="0" smtClean="0"/>
          </a:p>
          <a:p>
            <a:r>
              <a:rPr lang="cs-CZ" b="1" dirty="0" smtClean="0"/>
              <a:t>Poznámky z přednášek</a:t>
            </a:r>
            <a:r>
              <a:rPr lang="cs-CZ" dirty="0" smtClean="0"/>
              <a:t> (1-2x za semestr)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Zkouška a hodnocení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Zkouška</a:t>
            </a:r>
          </a:p>
          <a:p>
            <a:pPr lvl="1"/>
            <a:r>
              <a:rPr lang="cs-CZ" dirty="0" smtClean="0"/>
              <a:t>Dvě otázky na látku z přednášek</a:t>
            </a:r>
          </a:p>
          <a:p>
            <a:pPr lvl="1"/>
            <a:r>
              <a:rPr lang="cs-CZ" dirty="0" smtClean="0"/>
              <a:t>Vysvětlení obsahu vědeckého článku dle vlastního výběru</a:t>
            </a:r>
          </a:p>
          <a:p>
            <a:pPr lvl="2"/>
            <a:r>
              <a:rPr lang="cs-CZ" dirty="0" smtClean="0"/>
              <a:t>Téma článků by mělo souviset  se syntézou obrazu</a:t>
            </a:r>
          </a:p>
          <a:p>
            <a:pPr lvl="2"/>
            <a:r>
              <a:rPr lang="cs-CZ" dirty="0" smtClean="0"/>
              <a:t>Zdroj: </a:t>
            </a:r>
            <a:r>
              <a:rPr lang="cs-CZ" dirty="0" smtClean="0">
                <a:hlinkClick r:id="rId2"/>
              </a:rPr>
              <a:t>http://kesen.realtimerendering.com/</a:t>
            </a:r>
            <a:endParaRPr lang="cs-CZ" dirty="0" smtClean="0"/>
          </a:p>
          <a:p>
            <a:pPr lvl="2"/>
            <a:r>
              <a:rPr lang="cs-CZ" dirty="0" smtClean="0"/>
              <a:t>U zkoušky se vybere jeden ze tří</a:t>
            </a:r>
          </a:p>
          <a:p>
            <a:endParaRPr lang="cs-CZ" dirty="0" smtClean="0"/>
          </a:p>
          <a:p>
            <a:r>
              <a:rPr lang="cs-CZ" b="1" dirty="0" smtClean="0"/>
              <a:t>Hodnocení</a:t>
            </a:r>
          </a:p>
          <a:p>
            <a:pPr lvl="1"/>
            <a:r>
              <a:rPr lang="cs-CZ" dirty="0" smtClean="0"/>
              <a:t>Zkouška: 50</a:t>
            </a:r>
            <a:r>
              <a:rPr lang="en-US" dirty="0" smtClean="0"/>
              <a:t>%</a:t>
            </a:r>
            <a:r>
              <a:rPr lang="cs-CZ" dirty="0" smtClean="0"/>
              <a:t> (20+20+10)</a:t>
            </a:r>
          </a:p>
          <a:p>
            <a:pPr lvl="1"/>
            <a:r>
              <a:rPr lang="cs-CZ" dirty="0" smtClean="0"/>
              <a:t>Úlohy: 2 x 15</a:t>
            </a:r>
            <a:r>
              <a:rPr lang="en-US" dirty="0" smtClean="0"/>
              <a:t>%</a:t>
            </a:r>
            <a:endParaRPr lang="cs-CZ" dirty="0" smtClean="0"/>
          </a:p>
          <a:p>
            <a:pPr lvl="1"/>
            <a:r>
              <a:rPr lang="cs-CZ" dirty="0" smtClean="0"/>
              <a:t>Prezentace: 10</a:t>
            </a:r>
            <a:r>
              <a:rPr lang="en-US" dirty="0" smtClean="0"/>
              <a:t>%</a:t>
            </a:r>
          </a:p>
          <a:p>
            <a:pPr lvl="1"/>
            <a:r>
              <a:rPr lang="cs-CZ" dirty="0" smtClean="0"/>
              <a:t>Poznámky z přednášek: 10</a:t>
            </a:r>
            <a:r>
              <a:rPr lang="en-US" dirty="0" smtClean="0"/>
              <a:t>%</a:t>
            </a:r>
            <a:endParaRPr lang="cs-CZ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Rozdělení do dvojic pro řešení programovacích úloh</a:t>
            </a:r>
          </a:p>
          <a:p>
            <a:pPr lvl="1"/>
            <a:r>
              <a:rPr lang="cs-CZ" dirty="0" smtClean="0"/>
              <a:t>Stačí až při zadání první úlohy (cca 3. – 4. týden)</a:t>
            </a:r>
          </a:p>
          <a:p>
            <a:r>
              <a:rPr lang="cs-CZ" b="1" dirty="0" smtClean="0"/>
              <a:t>Rozdělení do dvojic pro prezentaci článku</a:t>
            </a:r>
          </a:p>
          <a:p>
            <a:pPr lvl="1"/>
            <a:r>
              <a:rPr lang="cs-CZ" dirty="0" smtClean="0"/>
              <a:t>Čím dříve tím lépe, abyste se mohli společně pustit do výběru článku</a:t>
            </a:r>
          </a:p>
          <a:p>
            <a:pPr lvl="1"/>
            <a:r>
              <a:rPr lang="cs-CZ" dirty="0" smtClean="0"/>
              <a:t>Oznámit výběr článku pro prezentaci do 4. týdne semestru</a:t>
            </a:r>
          </a:p>
          <a:p>
            <a:r>
              <a:rPr lang="cs-CZ" b="1" dirty="0" smtClean="0"/>
              <a:t>Výběr tří článků ke zkoušce</a:t>
            </a:r>
          </a:p>
          <a:p>
            <a:pPr lvl="1"/>
            <a:r>
              <a:rPr lang="cs-CZ" dirty="0" smtClean="0"/>
              <a:t>Cca do 10. týdne semestru</a:t>
            </a:r>
          </a:p>
          <a:p>
            <a:r>
              <a:rPr lang="cs-CZ" b="1" dirty="0" smtClean="0"/>
              <a:t>Poznámky k přednáškám</a:t>
            </a:r>
          </a:p>
          <a:p>
            <a:pPr lvl="1"/>
            <a:r>
              <a:rPr lang="cs-CZ" dirty="0" smtClean="0"/>
              <a:t>Na začátku každé přednášky, odevzdání do dalšího týdne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90157"/>
          </a:xfrm>
        </p:spPr>
        <p:txBody>
          <a:bodyPr/>
          <a:lstStyle/>
          <a:p>
            <a:r>
              <a:rPr lang="en-US" dirty="0" smtClean="0"/>
              <a:t>M. Cohen, J. Wallace: </a:t>
            </a:r>
            <a:r>
              <a:rPr lang="en-US" i="1" dirty="0" err="1" smtClean="0"/>
              <a:t>Radiosity</a:t>
            </a:r>
            <a:r>
              <a:rPr lang="en-US" i="1" dirty="0" smtClean="0"/>
              <a:t> and Realistic Image Synthesis</a:t>
            </a:r>
            <a:r>
              <a:rPr lang="en-US" dirty="0" smtClean="0"/>
              <a:t>, Academic Press, 1993</a:t>
            </a:r>
            <a:r>
              <a:rPr lang="cs-CZ" dirty="0" smtClean="0"/>
              <a:t>. (Kapitola 1-2)</a:t>
            </a:r>
            <a:endParaRPr lang="en-US" dirty="0" smtClean="0"/>
          </a:p>
          <a:p>
            <a:r>
              <a:rPr lang="cs-CZ" dirty="0" smtClean="0"/>
              <a:t>E. </a:t>
            </a:r>
            <a:r>
              <a:rPr lang="cs-CZ" dirty="0" err="1" smtClean="0"/>
              <a:t>Veach</a:t>
            </a:r>
            <a:r>
              <a:rPr lang="cs-CZ" dirty="0" smtClean="0"/>
              <a:t>: </a:t>
            </a:r>
            <a:r>
              <a:rPr lang="cs-CZ" i="1" dirty="0" err="1" smtClean="0"/>
              <a:t>Robust</a:t>
            </a:r>
            <a:r>
              <a:rPr lang="cs-CZ" i="1" dirty="0" smtClean="0"/>
              <a:t> </a:t>
            </a:r>
            <a:r>
              <a:rPr lang="cs-CZ" i="1" dirty="0" err="1" smtClean="0"/>
              <a:t>Monte</a:t>
            </a:r>
            <a:r>
              <a:rPr lang="cs-CZ" i="1" dirty="0" smtClean="0"/>
              <a:t> </a:t>
            </a:r>
            <a:r>
              <a:rPr lang="cs-CZ" i="1" dirty="0" err="1" smtClean="0"/>
              <a:t>Carlo</a:t>
            </a:r>
            <a:r>
              <a:rPr lang="cs-CZ" i="1" dirty="0" smtClean="0"/>
              <a:t> </a:t>
            </a:r>
            <a:r>
              <a:rPr lang="cs-CZ" i="1" dirty="0" err="1" smtClean="0"/>
              <a:t>Methods</a:t>
            </a:r>
            <a:r>
              <a:rPr lang="cs-CZ" i="1" dirty="0" smtClean="0"/>
              <a:t> </a:t>
            </a:r>
            <a:r>
              <a:rPr lang="cs-CZ" i="1" dirty="0" err="1" smtClean="0"/>
              <a:t>for</a:t>
            </a:r>
            <a:r>
              <a:rPr lang="cs-CZ" i="1" dirty="0" smtClean="0"/>
              <a:t> </a:t>
            </a:r>
            <a:r>
              <a:rPr lang="cs-CZ" i="1" dirty="0" err="1" smtClean="0"/>
              <a:t>Light</a:t>
            </a:r>
            <a:r>
              <a:rPr lang="cs-CZ" i="1" dirty="0" smtClean="0"/>
              <a:t> Transport </a:t>
            </a:r>
            <a:r>
              <a:rPr lang="cs-CZ" i="1" dirty="0" err="1" smtClean="0"/>
              <a:t>simulation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r>
              <a:rPr lang="cs-CZ" dirty="0" smtClean="0"/>
              <a:t>. Thesis, </a:t>
            </a:r>
            <a:r>
              <a:rPr lang="cs-CZ" dirty="0" err="1" smtClean="0"/>
              <a:t>Stanform</a:t>
            </a:r>
            <a:r>
              <a:rPr lang="cs-CZ" dirty="0" smtClean="0"/>
              <a:t> University, 1998.</a:t>
            </a:r>
          </a:p>
          <a:p>
            <a:r>
              <a:rPr lang="cs-CZ" dirty="0" smtClean="0"/>
              <a:t>M. </a:t>
            </a:r>
            <a:r>
              <a:rPr lang="cs-CZ" dirty="0" err="1" smtClean="0"/>
              <a:t>Pharr</a:t>
            </a:r>
            <a:r>
              <a:rPr lang="cs-CZ" dirty="0" smtClean="0"/>
              <a:t>, G. </a:t>
            </a:r>
            <a:r>
              <a:rPr lang="cs-CZ" dirty="0" err="1" smtClean="0"/>
              <a:t>Humphreys</a:t>
            </a:r>
            <a:r>
              <a:rPr lang="cs-CZ" dirty="0" smtClean="0"/>
              <a:t>: </a:t>
            </a:r>
            <a:r>
              <a:rPr lang="cs-CZ" i="1" dirty="0" err="1" smtClean="0"/>
              <a:t>Physically</a:t>
            </a:r>
            <a:r>
              <a:rPr lang="cs-CZ" i="1" dirty="0" smtClean="0"/>
              <a:t>-</a:t>
            </a:r>
            <a:r>
              <a:rPr lang="cs-CZ" i="1" dirty="0" err="1" smtClean="0"/>
              <a:t>based</a:t>
            </a:r>
            <a:r>
              <a:rPr lang="cs-CZ" i="1" dirty="0" smtClean="0"/>
              <a:t> </a:t>
            </a:r>
            <a:r>
              <a:rPr lang="cs-CZ" i="1" dirty="0" err="1" smtClean="0"/>
              <a:t>Rendering</a:t>
            </a:r>
            <a:r>
              <a:rPr lang="cs-CZ" i="1" dirty="0" smtClean="0"/>
              <a:t>: </a:t>
            </a:r>
            <a:r>
              <a:rPr lang="cs-CZ" i="1" dirty="0" err="1" smtClean="0"/>
              <a:t>From</a:t>
            </a:r>
            <a:r>
              <a:rPr lang="cs-CZ" i="1" dirty="0" smtClean="0"/>
              <a:t> </a:t>
            </a:r>
            <a:r>
              <a:rPr lang="cs-CZ" i="1" dirty="0" err="1" smtClean="0"/>
              <a:t>Theory</a:t>
            </a:r>
            <a:r>
              <a:rPr lang="cs-CZ" i="1" dirty="0" smtClean="0"/>
              <a:t> to </a:t>
            </a:r>
            <a:r>
              <a:rPr lang="cs-CZ" i="1" dirty="0" err="1" smtClean="0"/>
              <a:t>Implementation</a:t>
            </a:r>
            <a:r>
              <a:rPr lang="cs-CZ" dirty="0" smtClean="0"/>
              <a:t>, 2nd </a:t>
            </a:r>
            <a:r>
              <a:rPr lang="cs-CZ" dirty="0" err="1" smtClean="0"/>
              <a:t>ed</a:t>
            </a:r>
            <a:r>
              <a:rPr lang="cs-CZ" dirty="0" smtClean="0"/>
              <a:t>. Morgan </a:t>
            </a:r>
            <a:r>
              <a:rPr lang="cs-CZ" dirty="0" err="1" smtClean="0"/>
              <a:t>Kaufmann</a:t>
            </a:r>
            <a:r>
              <a:rPr lang="cs-CZ" dirty="0" smtClean="0"/>
              <a:t>, 2010. </a:t>
            </a:r>
          </a:p>
          <a:p>
            <a:r>
              <a:rPr lang="cs-CZ" dirty="0" smtClean="0"/>
              <a:t>P. </a:t>
            </a:r>
            <a:r>
              <a:rPr lang="en-US" dirty="0" err="1" smtClean="0"/>
              <a:t>D</a:t>
            </a:r>
            <a:r>
              <a:rPr lang="cs-CZ" dirty="0" err="1" smtClean="0"/>
              <a:t>utré</a:t>
            </a:r>
            <a:r>
              <a:rPr lang="cs-CZ" dirty="0" smtClean="0"/>
              <a:t>, K. </a:t>
            </a:r>
            <a:r>
              <a:rPr lang="cs-CZ" dirty="0" err="1" smtClean="0"/>
              <a:t>Bala</a:t>
            </a:r>
            <a:r>
              <a:rPr lang="cs-CZ" dirty="0" smtClean="0"/>
              <a:t>, P. </a:t>
            </a:r>
            <a:r>
              <a:rPr lang="cs-CZ" dirty="0" err="1" smtClean="0"/>
              <a:t>Bekaert</a:t>
            </a:r>
            <a:r>
              <a:rPr lang="cs-CZ" dirty="0" smtClean="0"/>
              <a:t>: </a:t>
            </a:r>
            <a:r>
              <a:rPr lang="cs-CZ" i="1" dirty="0" err="1" smtClean="0"/>
              <a:t>Advanced</a:t>
            </a:r>
            <a:r>
              <a:rPr lang="cs-CZ" i="1" dirty="0" smtClean="0"/>
              <a:t> </a:t>
            </a:r>
            <a:r>
              <a:rPr lang="cs-CZ" i="1" dirty="0" err="1" smtClean="0"/>
              <a:t>Global</a:t>
            </a:r>
            <a:r>
              <a:rPr lang="cs-CZ" i="1" dirty="0" smtClean="0"/>
              <a:t> </a:t>
            </a:r>
            <a:r>
              <a:rPr lang="cs-CZ" i="1" dirty="0" err="1" smtClean="0"/>
              <a:t>Illumination</a:t>
            </a:r>
            <a:r>
              <a:rPr lang="cs-CZ" dirty="0" smtClean="0"/>
              <a:t>, 2nd </a:t>
            </a:r>
            <a:r>
              <a:rPr lang="cs-CZ" dirty="0" err="1" smtClean="0"/>
              <a:t>ed</a:t>
            </a:r>
            <a:r>
              <a:rPr lang="cs-CZ" dirty="0" smtClean="0"/>
              <a:t>., A. K.  </a:t>
            </a:r>
            <a:r>
              <a:rPr lang="cs-CZ" dirty="0" err="1" smtClean="0"/>
              <a:t>Peters</a:t>
            </a:r>
            <a:r>
              <a:rPr lang="cs-CZ" dirty="0" smtClean="0"/>
              <a:t> 2006.</a:t>
            </a:r>
            <a:endParaRPr lang="en-US" dirty="0" smtClean="0"/>
          </a:p>
          <a:p>
            <a:r>
              <a:rPr lang="en-US" dirty="0" smtClean="0"/>
              <a:t>P. </a:t>
            </a:r>
            <a:r>
              <a:rPr lang="en-US" dirty="0" err="1" smtClean="0"/>
              <a:t>Dutr</a:t>
            </a:r>
            <a:r>
              <a:rPr lang="cs-CZ" dirty="0" smtClean="0"/>
              <a:t>é, </a:t>
            </a:r>
            <a:r>
              <a:rPr lang="cs-CZ" dirty="0" err="1" smtClean="0"/>
              <a:t>Global</a:t>
            </a:r>
            <a:r>
              <a:rPr lang="cs-CZ" dirty="0" smtClean="0"/>
              <a:t> </a:t>
            </a:r>
            <a:r>
              <a:rPr lang="cs-CZ" dirty="0" err="1" smtClean="0"/>
              <a:t>Illumination</a:t>
            </a:r>
            <a:r>
              <a:rPr lang="cs-CZ" dirty="0" smtClean="0"/>
              <a:t> </a:t>
            </a:r>
            <a:r>
              <a:rPr lang="cs-CZ" dirty="0" err="1" smtClean="0"/>
              <a:t>Compendium</a:t>
            </a:r>
            <a:r>
              <a:rPr lang="cs-CZ" dirty="0" smtClean="0"/>
              <a:t>, </a:t>
            </a:r>
            <a:r>
              <a:rPr lang="cs-CZ" dirty="0" smtClean="0">
                <a:hlinkClick r:id="rId2"/>
              </a:rPr>
              <a:t>http://people.cs.kuleuven.be/~philip.dutre/GI/</a:t>
            </a:r>
            <a:endParaRPr lang="cs-CZ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ran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rany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3904</TotalTime>
  <Words>603</Words>
  <Application>Microsoft Office PowerPoint</Application>
  <PresentationFormat>On-screen Show (4:3)</PresentationFormat>
  <Paragraphs>95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Hrany</vt:lpstr>
      <vt:lpstr>Počítačová grafika III  Organizace</vt:lpstr>
      <vt:lpstr>Obsah a forma</vt:lpstr>
      <vt:lpstr>Plán přednášky 1/2</vt:lpstr>
      <vt:lpstr>Plán přednášky 2/2</vt:lpstr>
      <vt:lpstr>Plán cvičení</vt:lpstr>
      <vt:lpstr>Požadavky na zápočet</vt:lpstr>
      <vt:lpstr>Zkouška a hodnocení</vt:lpstr>
      <vt:lpstr>Organizace</vt:lpstr>
      <vt:lpstr>Literatura</vt:lpstr>
    </vt:vector>
  </TitlesOfParts>
  <Company>CTU Prague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Organizace - Počítačová grafika III (NPGR010) </dc:title>
  <dc:creator>Jaroslav Křivánek</dc:creator>
  <cp:lastModifiedBy>Jaroslav Křivánek</cp:lastModifiedBy>
  <cp:revision>2565</cp:revision>
  <dcterms:created xsi:type="dcterms:W3CDTF">2006-11-17T09:10:54Z</dcterms:created>
  <dcterms:modified xsi:type="dcterms:W3CDTF">2011-11-07T08:52:19Z</dcterms:modified>
</cp:coreProperties>
</file>