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8"/>
  </p:notesMasterIdLst>
  <p:sldIdLst>
    <p:sldId id="256" r:id="rId2"/>
    <p:sldId id="405" r:id="rId3"/>
    <p:sldId id="406" r:id="rId4"/>
    <p:sldId id="443" r:id="rId5"/>
    <p:sldId id="407" r:id="rId6"/>
    <p:sldId id="408" r:id="rId7"/>
    <p:sldId id="409" r:id="rId8"/>
    <p:sldId id="411" r:id="rId9"/>
    <p:sldId id="412" r:id="rId10"/>
    <p:sldId id="424" r:id="rId11"/>
    <p:sldId id="413" r:id="rId12"/>
    <p:sldId id="414" r:id="rId13"/>
    <p:sldId id="415" r:id="rId14"/>
    <p:sldId id="416" r:id="rId15"/>
    <p:sldId id="426" r:id="rId16"/>
    <p:sldId id="427" r:id="rId17"/>
    <p:sldId id="417" r:id="rId18"/>
    <p:sldId id="418" r:id="rId19"/>
    <p:sldId id="419" r:id="rId20"/>
    <p:sldId id="420" r:id="rId21"/>
    <p:sldId id="421" r:id="rId22"/>
    <p:sldId id="422" r:id="rId23"/>
    <p:sldId id="429" r:id="rId24"/>
    <p:sldId id="428" r:id="rId25"/>
    <p:sldId id="430" r:id="rId26"/>
    <p:sldId id="431" r:id="rId27"/>
    <p:sldId id="432" r:id="rId28"/>
    <p:sldId id="433" r:id="rId29"/>
    <p:sldId id="434" r:id="rId30"/>
    <p:sldId id="435" r:id="rId31"/>
    <p:sldId id="436" r:id="rId32"/>
    <p:sldId id="438" r:id="rId33"/>
    <p:sldId id="439" r:id="rId34"/>
    <p:sldId id="440" r:id="rId35"/>
    <p:sldId id="441" r:id="rId36"/>
    <p:sldId id="44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5477" autoAdjust="0"/>
  </p:normalViewPr>
  <p:slideViewPr>
    <p:cSldViewPr>
      <p:cViewPr>
        <p:scale>
          <a:sx n="75" d="100"/>
          <a:sy n="75" d="100"/>
        </p:scale>
        <p:origin x="-1032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76826-DA31-4046-8B87-A59AD9C21EDA}" type="slidenum">
              <a:rPr lang="en-US"/>
              <a:pPr/>
              <a:t>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C77E7-EF28-42A3-8E6B-EF96ECCCDC86}" type="slidenum">
              <a:rPr lang="en-US"/>
              <a:pPr/>
              <a:t>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015C8-84EE-4A5D-9341-D1F4DAEC6356}" type="slidenum">
              <a:rPr lang="en-US"/>
              <a:pPr/>
              <a:t>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6742EE-33EA-4FCB-8661-05CE5BBE3EAE}" type="slidenum">
              <a:rPr lang="en-US"/>
              <a:pPr/>
              <a:t>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58EAD-729C-48EF-A1A9-06A57831423B}" type="slidenum">
              <a:rPr lang="en-US"/>
              <a:pPr/>
              <a:t>11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smtClean="0"/>
              <a:t>PG III (NPGR010) – J. </a:t>
            </a:r>
            <a:r>
              <a:rPr lang="cs-CZ" altLang="en-US" dirty="0" smtClean="0"/>
              <a:t>Křivánek 2011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xkrivanj@fel.cvut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Po</a:t>
            </a:r>
            <a:r>
              <a:rPr lang="cs-CZ" b="1" dirty="0" smtClean="0"/>
              <a:t>čítačová grafika III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Úvod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687888" y="1676400"/>
            <a:ext cx="3875087" cy="4956175"/>
          </a:xfrm>
          <a:prstGeom prst="rect">
            <a:avLst/>
          </a:prstGeom>
          <a:solidFill>
            <a:srgbClr val="6699FF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cs-CZ"/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Globální osvětlení</a:t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cs-CZ" dirty="0" err="1" smtClean="0"/>
              <a:t>Global</a:t>
            </a:r>
            <a:r>
              <a:rPr lang="cs-CZ" dirty="0" smtClean="0"/>
              <a:t> </a:t>
            </a:r>
            <a:r>
              <a:rPr lang="cs-CZ" dirty="0" err="1" smtClean="0"/>
              <a:t>illumination</a:t>
            </a:r>
            <a:r>
              <a:rPr lang="cs-CZ" dirty="0" smtClean="0"/>
              <a:t> – GI</a:t>
            </a:r>
            <a:r>
              <a:rPr lang="en-US" dirty="0" smtClean="0"/>
              <a:t>)</a:t>
            </a:r>
            <a:endParaRPr lang="cs-CZ" dirty="0" smtClean="0"/>
          </a:p>
        </p:txBody>
      </p:sp>
      <p:pic>
        <p:nvPicPr>
          <p:cNvPr id="18436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75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437" name="Picture 5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00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76475" y="5556250"/>
            <a:ext cx="1843088" cy="1022351"/>
            <a:chOff x="1292" y="1909"/>
            <a:chExt cx="3901" cy="2163"/>
          </a:xfrm>
        </p:grpSpPr>
        <p:sp>
          <p:nvSpPr>
            <p:cNvPr id="18466" name="Freeform 7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7" name="Line 8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39" name="Picture 9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184525" y="5497513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Line 11"/>
          <p:cNvSpPr>
            <a:spLocks noChangeShapeType="1"/>
          </p:cNvSpPr>
          <p:nvPr/>
        </p:nvSpPr>
        <p:spPr bwMode="auto">
          <a:xfrm flipH="1">
            <a:off x="3241675" y="5789613"/>
            <a:ext cx="58738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2" name="Oval 12"/>
          <p:cNvSpPr>
            <a:spLocks noChangeArrowheads="1"/>
          </p:cNvSpPr>
          <p:nvPr/>
        </p:nvSpPr>
        <p:spPr bwMode="auto">
          <a:xfrm>
            <a:off x="3206750" y="6392863"/>
            <a:ext cx="68263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516688" y="5514975"/>
            <a:ext cx="1843087" cy="1022350"/>
            <a:chOff x="1292" y="1909"/>
            <a:chExt cx="3901" cy="2163"/>
          </a:xfrm>
        </p:grpSpPr>
        <p:sp>
          <p:nvSpPr>
            <p:cNvPr id="18464" name="Freeform 1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5" name="Line 1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44" name="Picture 16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424738" y="5456238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Line 18"/>
          <p:cNvSpPr>
            <a:spLocks noChangeShapeType="1"/>
          </p:cNvSpPr>
          <p:nvPr/>
        </p:nvSpPr>
        <p:spPr bwMode="auto">
          <a:xfrm flipH="1">
            <a:off x="7481888" y="5748338"/>
            <a:ext cx="58737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7" name="Oval 19"/>
          <p:cNvSpPr>
            <a:spLocks noChangeArrowheads="1"/>
          </p:cNvSpPr>
          <p:nvPr/>
        </p:nvSpPr>
        <p:spPr bwMode="auto">
          <a:xfrm>
            <a:off x="7446963" y="6351588"/>
            <a:ext cx="68262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481888" y="6099175"/>
            <a:ext cx="877887" cy="252413"/>
            <a:chOff x="3334" y="3144"/>
            <a:chExt cx="1859" cy="534"/>
          </a:xfrm>
        </p:grpSpPr>
        <p:sp>
          <p:nvSpPr>
            <p:cNvPr id="18462" name="Line 21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3" name="Line 22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969125" y="5514975"/>
            <a:ext cx="1390650" cy="836613"/>
            <a:chOff x="2250" y="1909"/>
            <a:chExt cx="2943" cy="1769"/>
          </a:xfrm>
        </p:grpSpPr>
        <p:sp>
          <p:nvSpPr>
            <p:cNvPr id="18458" name="Line 24"/>
            <p:cNvSpPr>
              <a:spLocks noChangeShapeType="1"/>
            </p:cNvSpPr>
            <p:nvPr/>
          </p:nvSpPr>
          <p:spPr bwMode="auto">
            <a:xfrm flipH="1">
              <a:off x="3334" y="1909"/>
              <a:ext cx="938" cy="1769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9" name="Line 25"/>
            <p:cNvSpPr>
              <a:spLocks noChangeShapeType="1"/>
            </p:cNvSpPr>
            <p:nvPr/>
          </p:nvSpPr>
          <p:spPr bwMode="auto">
            <a:xfrm flipH="1">
              <a:off x="3345" y="2016"/>
              <a:ext cx="1848" cy="166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0" name="Line 26"/>
            <p:cNvSpPr>
              <a:spLocks noChangeShapeType="1"/>
            </p:cNvSpPr>
            <p:nvPr/>
          </p:nvSpPr>
          <p:spPr bwMode="auto">
            <a:xfrm flipH="1">
              <a:off x="3345" y="2652"/>
              <a:ext cx="1848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1" name="Line 27"/>
            <p:cNvSpPr>
              <a:spLocks noChangeShapeType="1"/>
            </p:cNvSpPr>
            <p:nvPr/>
          </p:nvSpPr>
          <p:spPr bwMode="auto">
            <a:xfrm>
              <a:off x="2250" y="2112"/>
              <a:ext cx="1095" cy="156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775450" y="5865813"/>
            <a:ext cx="706438" cy="485775"/>
            <a:chOff x="1842" y="2652"/>
            <a:chExt cx="1492" cy="1026"/>
          </a:xfrm>
        </p:grpSpPr>
        <p:sp>
          <p:nvSpPr>
            <p:cNvPr id="18456" name="Line 29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7" name="Line 30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454" name="Text Box 34"/>
          <p:cNvSpPr txBox="1">
            <a:spLocks noChangeArrowheads="1"/>
          </p:cNvSpPr>
          <p:nvPr/>
        </p:nvSpPr>
        <p:spPr bwMode="auto">
          <a:xfrm>
            <a:off x="4800600" y="5489356"/>
            <a:ext cx="159370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Globální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=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/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 </a:t>
            </a:r>
            <a:r>
              <a:rPr lang="cs-CZ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přímé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+ </a:t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</a:t>
            </a:r>
            <a:r>
              <a:rPr lang="cs-CZ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nepřímé</a:t>
            </a:r>
            <a:endParaRPr lang="cs-CZ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1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ectangle 5"/>
          <p:cNvSpPr txBox="1">
            <a:spLocks noChangeArrowheads="1"/>
          </p:cNvSpPr>
          <p:nvPr/>
        </p:nvSpPr>
        <p:spPr bwMode="auto">
          <a:xfrm>
            <a:off x="539552" y="5445224"/>
            <a:ext cx="3240360" cy="93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cs-CZ" sz="2200" b="1" kern="0" dirty="0" smtClean="0">
                <a:latin typeface="+mn-lt"/>
              </a:rPr>
              <a:t>P</a:t>
            </a:r>
            <a:r>
              <a:rPr kumimoji="0" lang="cs-CZ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římé</a:t>
            </a:r>
            <a:r>
              <a:rPr kumimoji="0" lang="cs-CZ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osvětlení</a:t>
            </a:r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>
          <a:xfrm>
            <a:off x="-195808" y="6428184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PG III (NPGR010) – J. Křivánek 2011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B3FD03-C16D-41AD-96CE-5BAC7D48FD1B}" type="slidenum">
              <a:rPr lang="en-US" altLang="en-US"/>
              <a:pPr/>
              <a:t>11</a:t>
            </a:fld>
            <a:endParaRPr lang="en-US" altLang="en-US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2833688" cy="3527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780928"/>
            <a:ext cx="2859087" cy="355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67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628800"/>
            <a:ext cx="4536628" cy="1152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 smtClean="0"/>
              <a:t>Pouze </a:t>
            </a:r>
            <a:r>
              <a:rPr lang="cs-CZ" b="1" dirty="0" smtClean="0"/>
              <a:t>přímé osvětlení</a:t>
            </a:r>
            <a:endParaRPr lang="en-US" b="1" dirty="0" smtClean="0"/>
          </a:p>
          <a:p>
            <a:pPr marL="742950" lvl="1" indent="-285750" eaLnBrk="1" hangingPunct="1">
              <a:lnSpc>
                <a:spcPct val="90000"/>
              </a:lnSpc>
            </a:pPr>
            <a:r>
              <a:rPr lang="cs-CZ" dirty="0" smtClean="0"/>
              <a:t>Světlo se odrazí JEDNOU na cestě ze zdroje do kamery</a:t>
            </a:r>
            <a:endParaRPr lang="en-US" dirty="0" smtClean="0"/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0" y="6521450"/>
            <a:ext cx="2755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Images </a:t>
            </a:r>
            <a:r>
              <a:rPr lang="en-US" sz="1600" dirty="0" smtClean="0">
                <a:solidFill>
                  <a:schemeClr val="tx2"/>
                </a:solidFill>
                <a:latin typeface="+mn-lt"/>
                <a:cs typeface="Arial" charset="0"/>
              </a:rPr>
              <a:t>© </a:t>
            </a:r>
            <a:r>
              <a:rPr lang="en-US" sz="1600" dirty="0">
                <a:solidFill>
                  <a:schemeClr val="tx2"/>
                </a:solidFill>
                <a:latin typeface="+mn-lt"/>
                <a:cs typeface="Arial" charset="0"/>
              </a:rPr>
              <a:t>PDI/</a:t>
            </a:r>
            <a:r>
              <a:rPr lang="en-US" sz="1600" dirty="0" err="1">
                <a:solidFill>
                  <a:schemeClr val="tx2"/>
                </a:solidFill>
                <a:latin typeface="+mn-lt"/>
                <a:cs typeface="Arial" charset="0"/>
              </a:rPr>
              <a:t>Dreamworks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4572000" y="5213350"/>
            <a:ext cx="4571999" cy="1644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200" b="1" dirty="0" smtClean="0">
                <a:latin typeface="+mn-lt"/>
              </a:rPr>
              <a:t>Globální osvětlení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 smtClean="0">
                <a:latin typeface="+mn-lt"/>
              </a:rPr>
              <a:t>Glob</a:t>
            </a:r>
            <a:r>
              <a:rPr lang="cs-CZ" sz="2200" dirty="0">
                <a:latin typeface="+mn-lt"/>
              </a:rPr>
              <a:t>á</a:t>
            </a:r>
            <a:r>
              <a:rPr lang="en-US" sz="2200" dirty="0">
                <a:latin typeface="+mn-lt"/>
              </a:rPr>
              <a:t>l</a:t>
            </a:r>
            <a:r>
              <a:rPr lang="cs-CZ" sz="2200" dirty="0">
                <a:latin typeface="+mn-lt"/>
              </a:rPr>
              <a:t>ní</a:t>
            </a:r>
            <a:r>
              <a:rPr lang="en-US" sz="2200" dirty="0">
                <a:latin typeface="+mn-lt"/>
              </a:rPr>
              <a:t> = </a:t>
            </a:r>
            <a:r>
              <a:rPr lang="cs-CZ" sz="2200" dirty="0">
                <a:latin typeface="+mn-lt"/>
              </a:rPr>
              <a:t>Přímé + Nepřímé</a:t>
            </a:r>
            <a:endParaRPr lang="en-US" sz="22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Transport </a:t>
            </a:r>
            <a:r>
              <a:rPr lang="cs-CZ" sz="2200" dirty="0">
                <a:latin typeface="+mn-lt"/>
              </a:rPr>
              <a:t>světla mezi plochami ve scéně</a:t>
            </a:r>
            <a:endParaRPr lang="en-US" sz="22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>
                <a:latin typeface="+mn-lt"/>
              </a:rPr>
              <a:t>Mnoho odrazů světla</a:t>
            </a:r>
            <a:endParaRPr lang="en-US" sz="2200" dirty="0">
              <a:latin typeface="+mn-lt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Globální osvětlení</a:t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cs-CZ" dirty="0" err="1" smtClean="0"/>
              <a:t>Global</a:t>
            </a:r>
            <a:r>
              <a:rPr lang="cs-CZ" dirty="0" smtClean="0"/>
              <a:t> </a:t>
            </a:r>
            <a:r>
              <a:rPr lang="cs-CZ" dirty="0" err="1" smtClean="0"/>
              <a:t>illumination</a:t>
            </a:r>
            <a:r>
              <a:rPr lang="cs-CZ" dirty="0" smtClean="0"/>
              <a:t> – GI</a:t>
            </a:r>
            <a:r>
              <a:rPr lang="en-US" dirty="0" smtClean="0"/>
              <a:t>)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A11B0E-DFDC-4181-B810-9DACB9971C18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Efekty globálního osvětlení</a:t>
            </a:r>
            <a:endParaRPr lang="en-US" dirty="0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Ideální </a:t>
            </a:r>
            <a:r>
              <a:rPr lang="cs-CZ" b="1" dirty="0" smtClean="0"/>
              <a:t>odraz/lom</a:t>
            </a:r>
            <a:r>
              <a:rPr lang="cs-CZ" dirty="0" smtClean="0"/>
              <a:t> světla</a:t>
            </a:r>
          </a:p>
          <a:p>
            <a:pPr eaLnBrk="1" hangingPunct="1"/>
            <a:r>
              <a:rPr lang="cs-CZ" b="1" dirty="0" smtClean="0"/>
              <a:t>Půjčování barev</a:t>
            </a:r>
            <a:r>
              <a:rPr lang="cs-CZ" dirty="0" smtClean="0"/>
              <a:t> (</a:t>
            </a:r>
            <a:r>
              <a:rPr lang="cs-CZ" dirty="0" err="1" smtClean="0"/>
              <a:t>color</a:t>
            </a:r>
            <a:r>
              <a:rPr lang="cs-CZ" dirty="0" smtClean="0"/>
              <a:t> </a:t>
            </a:r>
            <a:r>
              <a:rPr lang="cs-CZ" dirty="0" err="1" smtClean="0"/>
              <a:t>bleeding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b="1" dirty="0" smtClean="0"/>
              <a:t>Kaustiky</a:t>
            </a:r>
            <a:r>
              <a:rPr lang="cs-CZ" dirty="0" smtClean="0"/>
              <a:t> – „prasátka“ (</a:t>
            </a:r>
            <a:r>
              <a:rPr lang="cs-CZ" dirty="0" err="1" smtClean="0"/>
              <a:t>Caustics</a:t>
            </a:r>
            <a:r>
              <a:rPr lang="cs-CZ" dirty="0" smtClean="0"/>
              <a:t>)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002" y="2956768"/>
            <a:ext cx="52752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737861-BA02-4AC2-88AC-A19569975B97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Ideální odraz/lom</a:t>
            </a:r>
            <a:endParaRPr lang="en-US" dirty="0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Sklo, zrcadlo, vodní hladina</a:t>
            </a:r>
          </a:p>
          <a:p>
            <a:pPr eaLnBrk="1" hangingPunct="1"/>
            <a:r>
              <a:rPr lang="cs-CZ" dirty="0" smtClean="0"/>
              <a:t>Obraz na povrchu vody je dán rozložením světla v úplně jiné části scény (dno, okolí, nebe, slunce)</a:t>
            </a:r>
          </a:p>
          <a:p>
            <a:pPr eaLnBrk="1" hangingPunct="1"/>
            <a:endParaRPr lang="cs-CZ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140968"/>
            <a:ext cx="39052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51792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PG III (NPGR010) – J. Křivánek 2011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DEA7B9-5203-49F0-8CA6-46A5CCCC30EF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Půjčování barev</a:t>
            </a:r>
            <a:r>
              <a:rPr lang="en-US" dirty="0" smtClean="0"/>
              <a:t> (Color Bleeding)</a:t>
            </a:r>
          </a:p>
        </p:txBody>
      </p:sp>
      <p:pic>
        <p:nvPicPr>
          <p:cNvPr id="31748" name="Picture 4" descr="figure_01a-color_bleed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412776"/>
            <a:ext cx="417512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CornellSce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412776"/>
            <a:ext cx="335756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Line 14"/>
          <p:cNvSpPr>
            <a:spLocks noChangeShapeType="1"/>
          </p:cNvSpPr>
          <p:nvPr/>
        </p:nvSpPr>
        <p:spPr bwMode="auto">
          <a:xfrm flipH="1" flipV="1">
            <a:off x="1259632" y="2508945"/>
            <a:ext cx="936104" cy="72008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5364088" y="1572841"/>
            <a:ext cx="216024" cy="576064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7452320" y="1572841"/>
            <a:ext cx="504056" cy="504056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4941168"/>
            <a:ext cx="82184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Odraz světla z jednoho difúzního povrchu na jiný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Důležité např. v malbě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cs-CZ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Lidé podvědomě využívají půjčování barev k pochopení vzájemného prostorového uspořádání objektů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195808" y="6356176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PG III (NPGR010) – J. Křivánek 2011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Půjčování barev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redCarp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55403" y="1869099"/>
            <a:ext cx="5380893" cy="4080181"/>
          </a:xfrm>
          <a:prstGeom prst="rect">
            <a:avLst/>
          </a:prstGeo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-36512" y="6525345"/>
            <a:ext cx="3428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 smtClean="0">
                <a:latin typeface="+mn-lt"/>
              </a:rPr>
              <a:t>Obrázek</a:t>
            </a:r>
            <a:r>
              <a:rPr lang="en-US" sz="1400" dirty="0" smtClean="0">
                <a:latin typeface="+mn-lt"/>
              </a:rPr>
              <a:t>: Michael </a:t>
            </a:r>
            <a:r>
              <a:rPr lang="en-US" sz="1400" dirty="0" err="1" smtClean="0">
                <a:latin typeface="+mn-lt"/>
              </a:rPr>
              <a:t>Bunnell</a:t>
            </a:r>
            <a:endParaRPr lang="en-US" sz="1400" dirty="0">
              <a:latin typeface="+mn-lt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6084168" y="5517232"/>
            <a:ext cx="288032" cy="360040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onstersI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6536" y="1400026"/>
            <a:ext cx="6019800" cy="3613150"/>
          </a:xfrm>
          <a:prstGeom prst="rect">
            <a:avLst/>
          </a:prstGeom>
          <a:noFill/>
          <a:ln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17998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dirty="0" smtClean="0"/>
              <a:t>Manuálně umístěné zdroje světla nahrazují GI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cs-CZ" sz="2200" dirty="0" smtClean="0"/>
              <a:t>Např. </a:t>
            </a:r>
            <a:r>
              <a:rPr lang="cs-CZ" dirty="0" smtClean="0"/>
              <a:t>m</a:t>
            </a:r>
            <a:r>
              <a:rPr lang="cs-CZ" sz="2200" dirty="0" smtClean="0"/>
              <a:t>odré světlo na zelené příšerce</a:t>
            </a:r>
            <a:endParaRPr lang="en-US" sz="22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“Manu</a:t>
            </a:r>
            <a:r>
              <a:rPr lang="cs-CZ" dirty="0" smtClean="0"/>
              <a:t>á</a:t>
            </a:r>
            <a:r>
              <a:rPr lang="en-US" dirty="0" smtClean="0"/>
              <a:t>l</a:t>
            </a:r>
            <a:r>
              <a:rPr lang="cs-CZ" dirty="0" smtClean="0"/>
              <a:t>ní</a:t>
            </a:r>
            <a:r>
              <a:rPr lang="en-US" dirty="0" smtClean="0"/>
              <a:t>” </a:t>
            </a:r>
            <a:r>
              <a:rPr lang="cs-CZ" dirty="0" smtClean="0"/>
              <a:t>globální osvětlení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62100" y="1373386"/>
            <a:ext cx="3024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Monsters Inc.,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2001 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 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3435C3-26F4-418B-A8DD-185CE7F72CBD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</a:t>
            </a:r>
            <a:r>
              <a:rPr lang="en-US" dirty="0" smtClean="0"/>
              <a:t>(</a:t>
            </a:r>
            <a:r>
              <a:rPr lang="cs-CZ" dirty="0" err="1" smtClean="0"/>
              <a:t>Caustics</a:t>
            </a:r>
            <a:r>
              <a:rPr lang="en-US" dirty="0" smtClean="0"/>
              <a:t>)</a:t>
            </a:r>
          </a:p>
        </p:txBody>
      </p:sp>
      <p:pic>
        <p:nvPicPr>
          <p:cNvPr id="33796" name="Picture 4" descr="figure_01b-cau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153668"/>
            <a:ext cx="37449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cogland-caust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32325" y="3140968"/>
            <a:ext cx="3743325" cy="2808287"/>
          </a:xfrm>
          <a:noFill/>
        </p:spPr>
      </p:pic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2022475" y="5928518"/>
            <a:ext cx="1350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+mn-lt"/>
              </a:rPr>
              <a:t>Fotografie</a:t>
            </a:r>
            <a:endParaRPr lang="en-US" sz="2000" dirty="0">
              <a:latin typeface="+mn-lt"/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4524612" y="5928518"/>
            <a:ext cx="40078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+mn-lt"/>
              </a:rPr>
              <a:t>Simulace pomocí </a:t>
            </a:r>
            <a:r>
              <a:rPr lang="cs-CZ" sz="2000" dirty="0" smtClean="0">
                <a:latin typeface="+mn-lt"/>
              </a:rPr>
              <a:t>fotonových </a:t>
            </a:r>
            <a:r>
              <a:rPr lang="cs-CZ" sz="2000" dirty="0">
                <a:latin typeface="+mn-lt"/>
              </a:rPr>
              <a:t>map</a:t>
            </a:r>
            <a:endParaRPr lang="en-US" sz="2000" dirty="0">
              <a:latin typeface="+mn-lt"/>
            </a:endParaRP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457200" y="1484313"/>
            <a:ext cx="8218488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200" dirty="0">
                <a:latin typeface="+mn-lt"/>
              </a:rPr>
              <a:t>„Prasátka“</a:t>
            </a:r>
          </a:p>
          <a:p>
            <a:pPr marL="914400" lvl="1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AutoNum type="arabicPeriod"/>
            </a:pPr>
            <a:r>
              <a:rPr lang="cs-CZ" sz="2200" dirty="0">
                <a:latin typeface="+mn-lt"/>
              </a:rPr>
              <a:t>Zaostření světla při odrazu nebo lomu – lokální zvýšení intenzity světla</a:t>
            </a:r>
            <a:endParaRPr lang="en-US" sz="2200" dirty="0">
              <a:latin typeface="+mn-lt"/>
            </a:endParaRPr>
          </a:p>
          <a:p>
            <a:pPr marL="914400" lvl="1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AutoNum type="arabicPeriod"/>
            </a:pPr>
            <a:r>
              <a:rPr lang="cs-CZ" sz="2200" dirty="0">
                <a:latin typeface="+mn-lt"/>
              </a:rPr>
              <a:t>Dopad zaostřeného světla na difúzní plochu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PG III (NPGR010) – J. Křivánek 2011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4A07C4-AA2B-4B0B-8532-EF96D8999193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Kaustiky</a:t>
            </a:r>
            <a:endParaRPr lang="en-US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Ve fyzice a v počítačovém vidění se </a:t>
            </a:r>
            <a:r>
              <a:rPr lang="cs-CZ" dirty="0" err="1" smtClean="0"/>
              <a:t>kaustikou</a:t>
            </a:r>
            <a:r>
              <a:rPr lang="cs-CZ" dirty="0" smtClean="0"/>
              <a:t> rozumí buď lokální maximum hustoty světla nebo singularita (nekonečná hustota světelné energie)</a:t>
            </a:r>
          </a:p>
        </p:txBody>
      </p:sp>
      <p:pic>
        <p:nvPicPr>
          <p:cNvPr id="34821" name="Picture 4" descr="si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293290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22" name="Line 5"/>
          <p:cNvSpPr>
            <a:spLocks noChangeShapeType="1"/>
          </p:cNvSpPr>
          <p:nvPr/>
        </p:nvSpPr>
        <p:spPr bwMode="auto">
          <a:xfrm flipH="1">
            <a:off x="2430463" y="3272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 flipH="1">
            <a:off x="2876550" y="32948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4" name="Line 7"/>
          <p:cNvSpPr>
            <a:spLocks noChangeShapeType="1"/>
          </p:cNvSpPr>
          <p:nvPr/>
        </p:nvSpPr>
        <p:spPr bwMode="auto">
          <a:xfrm flipH="1">
            <a:off x="3028950" y="34472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5" name="Line 8"/>
          <p:cNvSpPr>
            <a:spLocks noChangeShapeType="1"/>
          </p:cNvSpPr>
          <p:nvPr/>
        </p:nvSpPr>
        <p:spPr bwMode="auto">
          <a:xfrm flipH="1">
            <a:off x="2582863" y="35774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6" name="Line 9"/>
          <p:cNvSpPr>
            <a:spLocks noChangeShapeType="1"/>
          </p:cNvSpPr>
          <p:nvPr/>
        </p:nvSpPr>
        <p:spPr bwMode="auto">
          <a:xfrm flipH="1">
            <a:off x="2800350" y="3752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7" name="Line 10"/>
          <p:cNvSpPr>
            <a:spLocks noChangeShapeType="1"/>
          </p:cNvSpPr>
          <p:nvPr/>
        </p:nvSpPr>
        <p:spPr bwMode="auto">
          <a:xfrm flipH="1">
            <a:off x="3257550" y="39044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8" name="Line 11"/>
          <p:cNvSpPr>
            <a:spLocks noChangeShapeType="1"/>
          </p:cNvSpPr>
          <p:nvPr/>
        </p:nvSpPr>
        <p:spPr bwMode="auto">
          <a:xfrm flipH="1">
            <a:off x="2735263" y="4034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9" name="Line 12"/>
          <p:cNvSpPr>
            <a:spLocks noChangeShapeType="1"/>
          </p:cNvSpPr>
          <p:nvPr/>
        </p:nvSpPr>
        <p:spPr bwMode="auto">
          <a:xfrm flipH="1">
            <a:off x="3028950" y="4133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4830" name="Picture 14" descr="metal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291385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31" name="Line 16"/>
          <p:cNvSpPr>
            <a:spLocks noChangeShapeType="1"/>
          </p:cNvSpPr>
          <p:nvPr/>
        </p:nvSpPr>
        <p:spPr bwMode="auto">
          <a:xfrm flipH="1">
            <a:off x="7219950" y="3752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 flipH="1">
            <a:off x="6915150" y="39044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3" name="Line 18"/>
          <p:cNvSpPr>
            <a:spLocks noChangeShapeType="1"/>
          </p:cNvSpPr>
          <p:nvPr/>
        </p:nvSpPr>
        <p:spPr bwMode="auto">
          <a:xfrm flipH="1">
            <a:off x="6610350" y="40568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4" name="Line 19"/>
          <p:cNvSpPr>
            <a:spLocks noChangeShapeType="1"/>
          </p:cNvSpPr>
          <p:nvPr/>
        </p:nvSpPr>
        <p:spPr bwMode="auto">
          <a:xfrm flipH="1">
            <a:off x="6534150" y="42092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5" name="Line 20"/>
          <p:cNvSpPr>
            <a:spLocks noChangeShapeType="1"/>
          </p:cNvSpPr>
          <p:nvPr/>
        </p:nvSpPr>
        <p:spPr bwMode="auto">
          <a:xfrm flipH="1">
            <a:off x="6534150" y="43616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6" name="Line 21"/>
          <p:cNvSpPr>
            <a:spLocks noChangeShapeType="1"/>
          </p:cNvSpPr>
          <p:nvPr/>
        </p:nvSpPr>
        <p:spPr bwMode="auto">
          <a:xfrm flipH="1">
            <a:off x="6686550" y="4514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7" name="Line 22"/>
          <p:cNvSpPr>
            <a:spLocks noChangeShapeType="1"/>
          </p:cNvSpPr>
          <p:nvPr/>
        </p:nvSpPr>
        <p:spPr bwMode="auto">
          <a:xfrm flipH="1">
            <a:off x="6827838" y="463470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151" name="Oval 23"/>
          <p:cNvSpPr>
            <a:spLocks noChangeArrowheads="1"/>
          </p:cNvSpPr>
          <p:nvPr/>
        </p:nvSpPr>
        <p:spPr bwMode="auto">
          <a:xfrm>
            <a:off x="1330325" y="4982368"/>
            <a:ext cx="304800" cy="130175"/>
          </a:xfrm>
          <a:prstGeom prst="ellipse">
            <a:avLst/>
          </a:prstGeom>
          <a:solidFill>
            <a:schemeClr val="hlink">
              <a:alpha val="50195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927725" y="4048918"/>
            <a:ext cx="1249363" cy="1231900"/>
            <a:chOff x="3794" y="1867"/>
            <a:chExt cx="787" cy="776"/>
          </a:xfrm>
        </p:grpSpPr>
        <p:sp>
          <p:nvSpPr>
            <p:cNvPr id="34840" name="Arc 25"/>
            <p:cNvSpPr>
              <a:spLocks/>
            </p:cNvSpPr>
            <p:nvPr/>
          </p:nvSpPr>
          <p:spPr bwMode="auto">
            <a:xfrm rot="-1540933">
              <a:off x="3794" y="2121"/>
              <a:ext cx="310" cy="522"/>
            </a:xfrm>
            <a:custGeom>
              <a:avLst/>
              <a:gdLst>
                <a:gd name="T0" fmla="*/ 0 w 23193"/>
                <a:gd name="T1" fmla="*/ 75 h 21600"/>
                <a:gd name="T2" fmla="*/ 310 w 23193"/>
                <a:gd name="T3" fmla="*/ 88 h 21600"/>
                <a:gd name="T4" fmla="*/ 149 w 23193"/>
                <a:gd name="T5" fmla="*/ 522 h 21600"/>
                <a:gd name="T6" fmla="*/ 0 60000 65536"/>
                <a:gd name="T7" fmla="*/ 0 60000 65536"/>
                <a:gd name="T8" fmla="*/ 0 60000 65536"/>
                <a:gd name="T9" fmla="*/ 0 w 23193"/>
                <a:gd name="T10" fmla="*/ 0 h 21600"/>
                <a:gd name="T11" fmla="*/ 23193 w 231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93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</a:path>
                <a:path w="23193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Arc 26"/>
            <p:cNvSpPr>
              <a:spLocks/>
            </p:cNvSpPr>
            <p:nvPr/>
          </p:nvSpPr>
          <p:spPr bwMode="auto">
            <a:xfrm rot="-4805394">
              <a:off x="4078" y="1704"/>
              <a:ext cx="340" cy="666"/>
            </a:xfrm>
            <a:custGeom>
              <a:avLst/>
              <a:gdLst>
                <a:gd name="T0" fmla="*/ 0 w 28661"/>
                <a:gd name="T1" fmla="*/ 96 h 21600"/>
                <a:gd name="T2" fmla="*/ 340 w 28661"/>
                <a:gd name="T3" fmla="*/ 275 h 21600"/>
                <a:gd name="T4" fmla="*/ 133 w 28661"/>
                <a:gd name="T5" fmla="*/ 666 h 21600"/>
                <a:gd name="T6" fmla="*/ 0 60000 65536"/>
                <a:gd name="T7" fmla="*/ 0 60000 65536"/>
                <a:gd name="T8" fmla="*/ 0 60000 65536"/>
                <a:gd name="T9" fmla="*/ 0 w 28661"/>
                <a:gd name="T10" fmla="*/ 0 h 21600"/>
                <a:gd name="T11" fmla="*/ 28661 w 286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61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</a:path>
                <a:path w="28661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51" grpId="0" animBg="1"/>
      <p:bldP spid="17615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1EB66-4169-41BC-8615-72F42091A10C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Pohled na vodu</a:t>
            </a:r>
            <a:endParaRPr lang="en-US" dirty="0" smtClean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68863"/>
            <a:ext cx="8229600" cy="1262062"/>
          </a:xfrm>
        </p:spPr>
        <p:txBody>
          <a:bodyPr/>
          <a:lstStyle/>
          <a:p>
            <a:pPr eaLnBrk="1" hangingPunct="1"/>
            <a:r>
              <a:rPr lang="cs-CZ" smtClean="0"/>
              <a:t>Odraz + lom na povrchu vody</a:t>
            </a:r>
          </a:p>
          <a:p>
            <a:pPr eaLnBrk="1" hangingPunct="1"/>
            <a:r>
              <a:rPr lang="cs-CZ" smtClean="0"/>
              <a:t>Kaustiky na dně bazénu</a:t>
            </a:r>
            <a:endParaRPr lang="en-US" smtClean="0"/>
          </a:p>
        </p:txBody>
      </p:sp>
      <p:pic>
        <p:nvPicPr>
          <p:cNvPr id="35845" name="Picture 14" descr="Seminar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83978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5" descr="pool%20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327525"/>
            <a:ext cx="3743325" cy="154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979337-52CE-4737-9EEA-F77167895ECA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cs-CZ" b="1" dirty="0" smtClean="0"/>
              <a:t>Syntéza obrazu (</a:t>
            </a:r>
            <a:r>
              <a:rPr lang="en-US" b="1" dirty="0" smtClean="0"/>
              <a:t>Rendering</a:t>
            </a:r>
            <a:r>
              <a:rPr lang="cs-CZ" b="1" dirty="0" smtClean="0"/>
              <a:t>)</a:t>
            </a:r>
            <a:endParaRPr lang="fr-FR" b="1" dirty="0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84313"/>
            <a:ext cx="4040188" cy="4646612"/>
          </a:xfrm>
        </p:spPr>
        <p:txBody>
          <a:bodyPr/>
          <a:lstStyle/>
          <a:p>
            <a:pPr eaLnBrk="1" hangingPunct="1"/>
            <a:r>
              <a:rPr lang="cs-CZ" sz="2200" dirty="0" smtClean="0"/>
              <a:t>Vytvoř obrázek</a:t>
            </a:r>
            <a:r>
              <a:rPr lang="en-US" sz="2200" dirty="0" smtClean="0"/>
              <a:t>…</a:t>
            </a:r>
          </a:p>
          <a:p>
            <a:pPr eaLnBrk="1" hangingPunct="1"/>
            <a:endParaRPr lang="en-US" sz="2200" dirty="0" smtClean="0"/>
          </a:p>
          <a:p>
            <a:pPr eaLnBrk="1" hangingPunct="1"/>
            <a:endParaRPr lang="fr-FR" sz="2200" dirty="0" smtClean="0"/>
          </a:p>
        </p:txBody>
      </p:sp>
      <p:pic>
        <p:nvPicPr>
          <p:cNvPr id="1030" name="Picture 4" descr="chemi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03863" y="1141413"/>
            <a:ext cx="3317875" cy="2643187"/>
          </a:xfrm>
          <a:noFill/>
        </p:spPr>
      </p:pic>
      <p:graphicFrame>
        <p:nvGraphicFramePr>
          <p:cNvPr id="1026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457200" y="2463800"/>
          <a:ext cx="4862513" cy="3652838"/>
        </p:xfrm>
        <a:graphic>
          <a:graphicData uri="http://schemas.openxmlformats.org/presentationml/2006/ole">
            <p:oleObj spid="_x0000_s1026" name="Image bitmap" r:id="rId5" imgW="9952381" imgH="7992591" progId="PBrush">
              <p:embed/>
            </p:oleObj>
          </a:graphicData>
        </a:graphic>
      </p:graphicFrame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5503863" y="5067300"/>
            <a:ext cx="3317875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200" dirty="0">
                <a:latin typeface="+mn-lt"/>
              </a:rPr>
              <a:t>…</a:t>
            </a:r>
            <a:r>
              <a:rPr lang="cs-CZ" sz="2200" dirty="0">
                <a:latin typeface="+mn-lt"/>
              </a:rPr>
              <a:t>z </a:t>
            </a:r>
            <a:r>
              <a:rPr lang="cs-CZ" sz="2200" dirty="0" smtClean="0">
                <a:latin typeface="+mn-lt"/>
              </a:rPr>
              <a:t>matematického</a:t>
            </a:r>
            <a:r>
              <a:rPr lang="en-US" sz="2200" dirty="0" smtClean="0">
                <a:latin typeface="+mn-lt"/>
              </a:rPr>
              <a:t> </a:t>
            </a:r>
            <a:r>
              <a:rPr lang="cs-CZ" sz="2200" dirty="0" smtClean="0">
                <a:latin typeface="+mn-lt"/>
              </a:rPr>
              <a:t>popisu </a:t>
            </a:r>
            <a:r>
              <a:rPr lang="cs-CZ" sz="2200" dirty="0">
                <a:latin typeface="+mn-lt"/>
              </a:rPr>
              <a:t>scény</a:t>
            </a:r>
            <a:r>
              <a:rPr lang="en-US" sz="2200" dirty="0">
                <a:latin typeface="+mn-lt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</a:t>
            </a:r>
            <a:r>
              <a:rPr lang="cs-CZ" altLang="en-US" smtClean="0"/>
              <a:t>Křivánek 2011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30FD0E-2CF6-4CE9-819F-7AF762B203A4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pod vodou</a:t>
            </a:r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1116013" y="3357563"/>
            <a:ext cx="7200900" cy="960437"/>
          </a:xfrm>
          <a:custGeom>
            <a:avLst/>
            <a:gdLst>
              <a:gd name="T0" fmla="*/ 0 w 4536"/>
              <a:gd name="T1" fmla="*/ 333 h 605"/>
              <a:gd name="T2" fmla="*/ 590 w 4536"/>
              <a:gd name="T3" fmla="*/ 605 h 605"/>
              <a:gd name="T4" fmla="*/ 1043 w 4536"/>
              <a:gd name="T5" fmla="*/ 333 h 605"/>
              <a:gd name="T6" fmla="*/ 1043 w 4536"/>
              <a:gd name="T7" fmla="*/ 151 h 605"/>
              <a:gd name="T8" fmla="*/ 1633 w 4536"/>
              <a:gd name="T9" fmla="*/ 469 h 605"/>
              <a:gd name="T10" fmla="*/ 2041 w 4536"/>
              <a:gd name="T11" fmla="*/ 469 h 605"/>
              <a:gd name="T12" fmla="*/ 2223 w 4536"/>
              <a:gd name="T13" fmla="*/ 151 h 605"/>
              <a:gd name="T14" fmla="*/ 2177 w 4536"/>
              <a:gd name="T15" fmla="*/ 106 h 605"/>
              <a:gd name="T16" fmla="*/ 2540 w 4536"/>
              <a:gd name="T17" fmla="*/ 151 h 605"/>
              <a:gd name="T18" fmla="*/ 3175 w 4536"/>
              <a:gd name="T19" fmla="*/ 469 h 605"/>
              <a:gd name="T20" fmla="*/ 3674 w 4536"/>
              <a:gd name="T21" fmla="*/ 197 h 605"/>
              <a:gd name="T22" fmla="*/ 3765 w 4536"/>
              <a:gd name="T23" fmla="*/ 61 h 605"/>
              <a:gd name="T24" fmla="*/ 4536 w 4536"/>
              <a:gd name="T25" fmla="*/ 560 h 6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6"/>
              <a:gd name="T40" fmla="*/ 0 h 605"/>
              <a:gd name="T41" fmla="*/ 4536 w 4536"/>
              <a:gd name="T42" fmla="*/ 605 h 60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6" h="605">
                <a:moveTo>
                  <a:pt x="0" y="333"/>
                </a:moveTo>
                <a:cubicBezTo>
                  <a:pt x="208" y="469"/>
                  <a:pt x="416" y="605"/>
                  <a:pt x="590" y="605"/>
                </a:cubicBezTo>
                <a:cubicBezTo>
                  <a:pt x="764" y="605"/>
                  <a:pt x="968" y="409"/>
                  <a:pt x="1043" y="333"/>
                </a:cubicBezTo>
                <a:cubicBezTo>
                  <a:pt x="1118" y="257"/>
                  <a:pt x="945" y="128"/>
                  <a:pt x="1043" y="151"/>
                </a:cubicBezTo>
                <a:cubicBezTo>
                  <a:pt x="1141" y="174"/>
                  <a:pt x="1467" y="416"/>
                  <a:pt x="1633" y="469"/>
                </a:cubicBezTo>
                <a:cubicBezTo>
                  <a:pt x="1799" y="522"/>
                  <a:pt x="1943" y="522"/>
                  <a:pt x="2041" y="469"/>
                </a:cubicBezTo>
                <a:cubicBezTo>
                  <a:pt x="2139" y="416"/>
                  <a:pt x="2200" y="211"/>
                  <a:pt x="2223" y="151"/>
                </a:cubicBezTo>
                <a:cubicBezTo>
                  <a:pt x="2246" y="91"/>
                  <a:pt x="2124" y="106"/>
                  <a:pt x="2177" y="106"/>
                </a:cubicBezTo>
                <a:cubicBezTo>
                  <a:pt x="2230" y="106"/>
                  <a:pt x="2374" y="91"/>
                  <a:pt x="2540" y="151"/>
                </a:cubicBezTo>
                <a:cubicBezTo>
                  <a:pt x="2706" y="211"/>
                  <a:pt x="2986" y="461"/>
                  <a:pt x="3175" y="469"/>
                </a:cubicBezTo>
                <a:cubicBezTo>
                  <a:pt x="3364" y="477"/>
                  <a:pt x="3576" y="265"/>
                  <a:pt x="3674" y="197"/>
                </a:cubicBezTo>
                <a:cubicBezTo>
                  <a:pt x="3772" y="129"/>
                  <a:pt x="3621" y="0"/>
                  <a:pt x="3765" y="61"/>
                </a:cubicBezTo>
                <a:cubicBezTo>
                  <a:pt x="3909" y="122"/>
                  <a:pt x="4408" y="477"/>
                  <a:pt x="4536" y="560"/>
                </a:cubicBezTo>
              </a:path>
            </a:pathLst>
          </a:custGeom>
          <a:noFill/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971550" y="5373688"/>
            <a:ext cx="7488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 rot="-2694385">
            <a:off x="6732588" y="1628775"/>
            <a:ext cx="792162" cy="576263"/>
          </a:xfrm>
          <a:prstGeom prst="leftArrow">
            <a:avLst>
              <a:gd name="adj1" fmla="val 50000"/>
              <a:gd name="adj2" fmla="val 34366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5219700" y="2060575"/>
            <a:ext cx="15843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5580063" y="2205038"/>
            <a:ext cx="1296987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5867400" y="2205038"/>
            <a:ext cx="11525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>
            <a:off x="4859338" y="1916113"/>
            <a:ext cx="1944687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7" name="Line 11"/>
          <p:cNvSpPr>
            <a:spLocks noChangeShapeType="1"/>
          </p:cNvSpPr>
          <p:nvPr/>
        </p:nvSpPr>
        <p:spPr bwMode="auto">
          <a:xfrm flipH="1">
            <a:off x="4500563" y="3573463"/>
            <a:ext cx="358775" cy="18002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8" name="Line 12"/>
          <p:cNvSpPr>
            <a:spLocks noChangeShapeType="1"/>
          </p:cNvSpPr>
          <p:nvPr/>
        </p:nvSpPr>
        <p:spPr bwMode="auto">
          <a:xfrm flipH="1">
            <a:off x="4572000" y="3644900"/>
            <a:ext cx="647700" cy="17287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9" name="Line 13"/>
          <p:cNvSpPr>
            <a:spLocks noChangeShapeType="1"/>
          </p:cNvSpPr>
          <p:nvPr/>
        </p:nvSpPr>
        <p:spPr bwMode="auto">
          <a:xfrm flipH="1">
            <a:off x="4572000" y="3860800"/>
            <a:ext cx="1008063" cy="15128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0" name="Line 14"/>
          <p:cNvSpPr>
            <a:spLocks noChangeShapeType="1"/>
          </p:cNvSpPr>
          <p:nvPr/>
        </p:nvSpPr>
        <p:spPr bwMode="auto">
          <a:xfrm flipH="1">
            <a:off x="4932363" y="4005263"/>
            <a:ext cx="935037" cy="13684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>
            <a:off x="6156325" y="2276475"/>
            <a:ext cx="936625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2" name="Line 16"/>
          <p:cNvSpPr>
            <a:spLocks noChangeShapeType="1"/>
          </p:cNvSpPr>
          <p:nvPr/>
        </p:nvSpPr>
        <p:spPr bwMode="auto">
          <a:xfrm flipH="1">
            <a:off x="6011863" y="4149725"/>
            <a:ext cx="144462" cy="1223963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3" name="Oval 17"/>
          <p:cNvSpPr>
            <a:spLocks noChangeArrowheads="1"/>
          </p:cNvSpPr>
          <p:nvPr/>
        </p:nvSpPr>
        <p:spPr bwMode="auto">
          <a:xfrm>
            <a:off x="4211638" y="4941888"/>
            <a:ext cx="936625" cy="792162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Oval 18"/>
          <p:cNvSpPr>
            <a:spLocks noChangeArrowheads="1"/>
          </p:cNvSpPr>
          <p:nvPr/>
        </p:nvSpPr>
        <p:spPr bwMode="auto">
          <a:xfrm>
            <a:off x="5508625" y="5013325"/>
            <a:ext cx="863600" cy="741363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5" name="Line 19"/>
          <p:cNvSpPr>
            <a:spLocks noChangeShapeType="1"/>
          </p:cNvSpPr>
          <p:nvPr/>
        </p:nvSpPr>
        <p:spPr bwMode="auto">
          <a:xfrm flipV="1">
            <a:off x="3348038" y="5373688"/>
            <a:ext cx="13684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6" name="Text Box 20"/>
          <p:cNvSpPr txBox="1">
            <a:spLocks noChangeArrowheads="1"/>
          </p:cNvSpPr>
          <p:nvPr/>
        </p:nvSpPr>
        <p:spPr bwMode="auto">
          <a:xfrm>
            <a:off x="467544" y="5611887"/>
            <a:ext cx="34563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200" dirty="0" smtClean="0">
                <a:latin typeface="+mn-lt"/>
              </a:rPr>
              <a:t>Vysoká „koncentrace“ (hustota) světelné energie</a:t>
            </a:r>
            <a:endParaRPr lang="en-US" sz="2200" dirty="0">
              <a:latin typeface="+mn-lt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H="1" flipV="1">
            <a:off x="5940425" y="5373688"/>
            <a:ext cx="1444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8" name="Text Box 22"/>
          <p:cNvSpPr txBox="1">
            <a:spLocks noChangeArrowheads="1"/>
          </p:cNvSpPr>
          <p:nvPr/>
        </p:nvSpPr>
        <p:spPr bwMode="auto">
          <a:xfrm>
            <a:off x="6227763" y="5661025"/>
            <a:ext cx="29162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200" dirty="0" smtClean="0">
                <a:latin typeface="+mn-lt"/>
              </a:rPr>
              <a:t>Nízká hustota světlené energie </a:t>
            </a:r>
            <a:endParaRPr lang="en-US" sz="2200" dirty="0">
              <a:latin typeface="+mn-lt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animBg="1"/>
      <p:bldP spid="183308" grpId="0" animBg="1"/>
      <p:bldP spid="183309" grpId="0" animBg="1"/>
      <p:bldP spid="183310" grpId="0" animBg="1"/>
      <p:bldP spid="183312" grpId="0" animBg="1"/>
      <p:bldP spid="183313" grpId="0" animBg="1"/>
      <p:bldP spid="183314" grpId="0" animBg="1"/>
      <p:bldP spid="183315" grpId="0" animBg="1"/>
      <p:bldP spid="183316" grpId="0"/>
      <p:bldP spid="183317" grpId="0" animBg="1"/>
      <p:bldP spid="1833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E98935A-B057-40A0-B95C-4B19656A1AF6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Efekty globálního osvětlení …</a:t>
            </a:r>
            <a:endParaRPr lang="en-US" dirty="0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eaLnBrk="1" hangingPunct="1"/>
            <a:r>
              <a:rPr lang="cs-CZ" dirty="0" smtClean="0"/>
              <a:t>… jsou důsledkem: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cs-CZ" b="1" dirty="0" smtClean="0"/>
              <a:t>Modulace intenzity světla </a:t>
            </a:r>
            <a:r>
              <a:rPr lang="cs-CZ" dirty="0" smtClean="0"/>
              <a:t>jako funkce prostoru a úhlu při odrazu světla na površích objektů </a:t>
            </a:r>
            <a:r>
              <a:rPr lang="en-US" dirty="0" smtClean="0"/>
              <a:t>(</a:t>
            </a:r>
            <a:r>
              <a:rPr lang="cs-CZ" i="1" dirty="0" smtClean="0"/>
              <a:t>kaustiky</a:t>
            </a:r>
            <a:r>
              <a:rPr lang="en-US" dirty="0" smtClean="0"/>
              <a:t>)</a:t>
            </a:r>
            <a:endParaRPr lang="cs-CZ" dirty="0" smtClean="0"/>
          </a:p>
          <a:p>
            <a:pPr lvl="2" eaLnBrk="1" hangingPunct="1"/>
            <a:r>
              <a:rPr lang="cs-CZ" dirty="0" smtClean="0"/>
              <a:t>Dáno geometrií objektů</a:t>
            </a:r>
          </a:p>
          <a:p>
            <a:pPr lvl="2" eaLnBrk="1" hangingPunct="1"/>
            <a:r>
              <a:rPr lang="cs-CZ" dirty="0" smtClean="0"/>
              <a:t>Materiálovými vlastnostmi objektů (matný x lesklý)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cs-CZ" b="1" dirty="0" smtClean="0"/>
              <a:t>Modulací spektra (barvy) světla</a:t>
            </a:r>
            <a:r>
              <a:rPr lang="cs-CZ" dirty="0" smtClean="0"/>
              <a:t> při odrazu/lomu </a:t>
            </a:r>
            <a:r>
              <a:rPr lang="en-US" dirty="0" smtClean="0"/>
              <a:t>(</a:t>
            </a:r>
            <a:r>
              <a:rPr lang="cs-CZ" i="1" dirty="0" smtClean="0"/>
              <a:t>půjčování barev</a:t>
            </a:r>
            <a:r>
              <a:rPr lang="en-US" dirty="0" smtClean="0"/>
              <a:t>)</a:t>
            </a:r>
            <a:endParaRPr lang="cs-CZ" dirty="0" smtClean="0"/>
          </a:p>
          <a:p>
            <a:pPr lvl="2" eaLnBrk="1" hangingPunct="1"/>
            <a:r>
              <a:rPr lang="cs-CZ" dirty="0" smtClean="0"/>
              <a:t>Tj. změn intenzity světla jako funkce vlnové délky</a:t>
            </a:r>
          </a:p>
          <a:p>
            <a:pPr lvl="2" eaLnBrk="1" hangingPunct="1"/>
            <a:r>
              <a:rPr lang="cs-CZ" dirty="0" smtClean="0"/>
              <a:t>Dáno spektrální odrazivostí materiálů</a:t>
            </a:r>
          </a:p>
          <a:p>
            <a:pPr lvl="3" eaLnBrk="1" hangingPunct="1"/>
            <a:r>
              <a:rPr lang="cs-CZ" dirty="0" smtClean="0"/>
              <a:t>jak moc objekt odráží světlo různých vlnových délek</a:t>
            </a:r>
          </a:p>
          <a:p>
            <a:pPr eaLnBrk="1" hangingPunct="1"/>
            <a:endParaRPr lang="cs-CZ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E6C3BA5-9858-4BD3-8348-8E26CCC2787F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Realistická syntéza obrazu: Ingredience</a:t>
            </a:r>
            <a:endParaRPr lang="en-US" dirty="0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Popis „množství světla“ v prostoru – </a:t>
            </a:r>
            <a:r>
              <a:rPr lang="cs-CZ" b="1" dirty="0" smtClean="0"/>
              <a:t>Radiometrie</a:t>
            </a:r>
          </a:p>
          <a:p>
            <a:pPr eaLnBrk="1" hangingPunct="1"/>
            <a:r>
              <a:rPr lang="cs-CZ" dirty="0" smtClean="0"/>
              <a:t>Popis odrazu světla na povrchu – </a:t>
            </a:r>
            <a:r>
              <a:rPr lang="cs-CZ" b="1" dirty="0" smtClean="0"/>
              <a:t>BRDF</a:t>
            </a:r>
          </a:p>
          <a:p>
            <a:pPr eaLnBrk="1" hangingPunct="1"/>
            <a:r>
              <a:rPr lang="cs-CZ" dirty="0" smtClean="0"/>
              <a:t>Popis rozložení světla v rovnovážném stavu – </a:t>
            </a:r>
            <a:r>
              <a:rPr lang="cs-CZ" b="1" dirty="0" smtClean="0"/>
              <a:t>zobrazovací rovnice </a:t>
            </a:r>
            <a:r>
              <a:rPr lang="cs-CZ" dirty="0" smtClean="0"/>
              <a:t>(</a:t>
            </a:r>
            <a:r>
              <a:rPr lang="cs-CZ" dirty="0" err="1" smtClean="0"/>
              <a:t>rendering</a:t>
            </a:r>
            <a:r>
              <a:rPr lang="cs-CZ" dirty="0" smtClean="0"/>
              <a:t> </a:t>
            </a:r>
            <a:r>
              <a:rPr lang="cs-CZ" dirty="0" err="1" smtClean="0"/>
              <a:t>equation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Numerické metody řešení zobrazovací rovnice</a:t>
            </a:r>
          </a:p>
          <a:p>
            <a:pPr lvl="1" eaLnBrk="1" hangingPunct="1"/>
            <a:r>
              <a:rPr lang="cs-CZ" dirty="0" smtClean="0"/>
              <a:t>Nalezení rozložení světla ve scéně, která odpovídá</a:t>
            </a:r>
          </a:p>
          <a:p>
            <a:pPr lvl="2" eaLnBrk="1" hangingPunct="1"/>
            <a:r>
              <a:rPr lang="cs-CZ" dirty="0" smtClean="0"/>
              <a:t>Zobrazovací rovnici</a:t>
            </a:r>
          </a:p>
          <a:p>
            <a:pPr lvl="2" eaLnBrk="1" hangingPunct="1"/>
            <a:r>
              <a:rPr lang="cs-CZ" dirty="0" smtClean="0"/>
              <a:t>„Okrajovým podmínkám“ = tj. popisu scény</a:t>
            </a:r>
          </a:p>
          <a:p>
            <a:pPr lvl="1" eaLnBrk="1" hangingPunct="1"/>
            <a:r>
              <a:rPr lang="cs-CZ" dirty="0" smtClean="0"/>
              <a:t>Radiační metoda (</a:t>
            </a:r>
            <a:r>
              <a:rPr lang="cs-CZ" dirty="0" err="1" smtClean="0"/>
              <a:t>radiozita</a:t>
            </a:r>
            <a:r>
              <a:rPr lang="cs-CZ" dirty="0" smtClean="0"/>
              <a:t>), </a:t>
            </a:r>
            <a:r>
              <a:rPr lang="cs-CZ" b="1" dirty="0" smtClean="0"/>
              <a:t>metody </a:t>
            </a:r>
            <a:r>
              <a:rPr lang="cs-CZ" b="1" dirty="0" err="1" smtClean="0"/>
              <a:t>Monte</a:t>
            </a:r>
            <a:r>
              <a:rPr lang="cs-CZ" b="1" dirty="0" smtClean="0"/>
              <a:t> </a:t>
            </a:r>
            <a:r>
              <a:rPr lang="cs-CZ" b="1" dirty="0" err="1" smtClean="0"/>
              <a:t>Carlo</a:t>
            </a:r>
            <a:r>
              <a:rPr lang="cs-CZ" b="1" dirty="0" smtClean="0"/>
              <a:t> </a:t>
            </a:r>
            <a:r>
              <a:rPr lang="cs-CZ" dirty="0" smtClean="0"/>
              <a:t>(stochastický 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tracing</a:t>
            </a:r>
            <a:r>
              <a:rPr lang="cs-CZ" dirty="0" smtClean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Globální osvětlení ve filmu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onstersI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6536" y="2048098"/>
            <a:ext cx="6019800" cy="3613150"/>
          </a:xfrm>
          <a:prstGeom prst="rect">
            <a:avLst/>
          </a:prstGeom>
          <a:noFill/>
          <a:ln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2001: </a:t>
            </a:r>
            <a:r>
              <a:rPr lang="en-US" dirty="0" smtClean="0"/>
              <a:t>“Manu</a:t>
            </a:r>
            <a:r>
              <a:rPr lang="cs-CZ" dirty="0" smtClean="0"/>
              <a:t>á</a:t>
            </a:r>
            <a:r>
              <a:rPr lang="en-US" dirty="0" smtClean="0"/>
              <a:t>l</a:t>
            </a:r>
            <a:r>
              <a:rPr lang="cs-CZ" dirty="0" smtClean="0"/>
              <a:t>ní</a:t>
            </a:r>
            <a:r>
              <a:rPr lang="en-US" dirty="0" smtClean="0"/>
              <a:t>” </a:t>
            </a:r>
            <a:r>
              <a:rPr lang="cs-CZ" dirty="0" smtClean="0"/>
              <a:t>globální osvětlení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62100" y="2021458"/>
            <a:ext cx="3024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Monsters Inc.,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2001 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 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2004: </a:t>
            </a:r>
            <a:r>
              <a:rPr lang="en-US" dirty="0" smtClean="0"/>
              <a:t>“Shrek 2”</a:t>
            </a:r>
            <a:r>
              <a:rPr lang="cs-CZ" dirty="0" smtClean="0"/>
              <a:t> – </a:t>
            </a:r>
            <a:r>
              <a:rPr lang="cs-CZ" dirty="0" err="1" smtClean="0"/>
              <a:t>Irradiance</a:t>
            </a:r>
            <a:r>
              <a:rPr lang="cs-CZ" dirty="0" smtClean="0"/>
              <a:t> </a:t>
            </a:r>
            <a:r>
              <a:rPr lang="cs-CZ" dirty="0" err="1" smtClean="0"/>
              <a:t>caching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použití GI v animovaném celovečerním filmu</a:t>
            </a:r>
            <a:endParaRPr lang="en-US" dirty="0" smtClean="0"/>
          </a:p>
          <a:p>
            <a:r>
              <a:rPr lang="cs-CZ" dirty="0" err="1" smtClean="0"/>
              <a:t>Irradiance</a:t>
            </a:r>
            <a:r>
              <a:rPr lang="cs-CZ" dirty="0" smtClean="0"/>
              <a:t> </a:t>
            </a:r>
            <a:r>
              <a:rPr lang="cs-CZ" dirty="0" err="1" smtClean="0"/>
              <a:t>caching</a:t>
            </a:r>
            <a:endParaRPr lang="en-US" dirty="0"/>
          </a:p>
        </p:txBody>
      </p:sp>
      <p:pic>
        <p:nvPicPr>
          <p:cNvPr id="4" name="Picture 4" descr="shrek2"/>
          <p:cNvPicPr>
            <a:picLocks noChangeAspect="1" noChangeArrowheads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1763688" y="2558479"/>
            <a:ext cx="2743200" cy="3429000"/>
          </a:xfrm>
          <a:prstGeom prst="rect">
            <a:avLst/>
          </a:prstGeom>
          <a:noFill/>
          <a:ln/>
        </p:spPr>
      </p:pic>
      <p:pic>
        <p:nvPicPr>
          <p:cNvPr id="5" name="Picture 4" descr="shrek2"/>
          <p:cNvPicPr>
            <a:picLocks noChangeAspect="1" noChangeArrowheads="1"/>
          </p:cNvPicPr>
          <p:nvPr/>
        </p:nvPicPr>
        <p:blipFill>
          <a:blip r:embed="rId2" cstate="print"/>
          <a:srcRect r="50000"/>
          <a:stretch>
            <a:fillRect/>
          </a:stretch>
        </p:blipFill>
        <p:spPr>
          <a:xfrm>
            <a:off x="4853136" y="2558479"/>
            <a:ext cx="2743200" cy="3429000"/>
          </a:xfrm>
          <a:prstGeom prst="rect">
            <a:avLst/>
          </a:prstGeo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00800" y="6211669"/>
            <a:ext cx="274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PDI </a:t>
            </a:r>
            <a:r>
              <a:rPr lang="en-US" sz="1600" dirty="0" err="1" smtClean="0">
                <a:latin typeface="+mn-lt"/>
              </a:rPr>
              <a:t>Dreamworks</a:t>
            </a: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Eric </a:t>
            </a:r>
            <a:r>
              <a:rPr lang="en-US" sz="1600" dirty="0" err="1" smtClean="0">
                <a:latin typeface="+mn-lt"/>
              </a:rPr>
              <a:t>Tabellion</a:t>
            </a:r>
            <a:endParaRPr lang="en-US" sz="1600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Irradiance caching</a:t>
            </a:r>
            <a:endParaRPr lang="en-US"/>
          </a:p>
        </p:txBody>
      </p:sp>
      <p:pic>
        <p:nvPicPr>
          <p:cNvPr id="5" name="Picture 4" descr="rndr_mel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5386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rndr_melman-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40075"/>
            <a:ext cx="5715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Image </a:t>
            </a:r>
            <a:r>
              <a:rPr lang="en-US" sz="1600" dirty="0" smtClean="0">
                <a:latin typeface="+mn-lt"/>
              </a:rPr>
              <a:t>credit: Eric </a:t>
            </a:r>
            <a:r>
              <a:rPr lang="en-US" sz="1600" dirty="0" err="1" smtClean="0">
                <a:latin typeface="+mn-lt"/>
              </a:rPr>
              <a:t>Tabellion</a:t>
            </a:r>
            <a:r>
              <a:rPr lang="en-US" sz="1600" dirty="0" smtClean="0">
                <a:latin typeface="+mn-lt"/>
              </a:rPr>
              <a:t>, PDI DreamWorks</a:t>
            </a:r>
            <a:endParaRPr lang="cs-CZ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caching</a:t>
            </a:r>
            <a:endParaRPr lang="en-US" dirty="0"/>
          </a:p>
        </p:txBody>
      </p:sp>
      <p:pic>
        <p:nvPicPr>
          <p:cNvPr id="6" name="Picture 5" descr="shifu-ca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6275"/>
            <a:ext cx="82708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Image </a:t>
            </a:r>
            <a:r>
              <a:rPr lang="en-US" sz="1600" dirty="0" smtClean="0">
                <a:latin typeface="+mn-lt"/>
              </a:rPr>
              <a:t>credit: Eric </a:t>
            </a:r>
            <a:r>
              <a:rPr lang="en-US" sz="1600" dirty="0" err="1" smtClean="0">
                <a:latin typeface="+mn-lt"/>
              </a:rPr>
              <a:t>Tabellion</a:t>
            </a:r>
            <a:r>
              <a:rPr lang="en-US" sz="1600" dirty="0" smtClean="0">
                <a:latin typeface="+mn-lt"/>
              </a:rPr>
              <a:t>, PDI DreamWorks</a:t>
            </a:r>
            <a:endParaRPr lang="cs-CZ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125016" y="5051822"/>
            <a:ext cx="8893969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Columbia Pictures.  © 2006 Columbia Pictures Industries, Inc.  All rights reserved.</a:t>
            </a:r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900908"/>
            <a:ext cx="7286625" cy="3099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2006: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„Monster house“ – </a:t>
            </a:r>
            <a:b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75" y="5051822"/>
            <a:ext cx="8867180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Sony Pictures Animation.  © 2009 Sony Pictures Animation, Inc.  All rights reserved.</a:t>
            </a:r>
          </a:p>
        </p:txBody>
      </p:sp>
      <p:pic>
        <p:nvPicPr>
          <p:cNvPr id="276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828" y="1848445"/>
            <a:ext cx="7322344" cy="31700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359637-491B-46F2-92B3-152B5010E27F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Popis scény</a:t>
            </a:r>
            <a:endParaRPr lang="en-US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dirty="0" smtClean="0"/>
              <a:t>Geometrie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Kde je jaký objekt ve scéně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err="1" smtClean="0"/>
              <a:t>Ray</a:t>
            </a:r>
            <a:r>
              <a:rPr lang="cs-CZ" dirty="0" smtClean="0"/>
              <a:t> casting</a:t>
            </a:r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Materiál povrchů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Barva, lesklost, průsvitnost atd.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BRDF</a:t>
            </a:r>
            <a:endParaRPr lang="cs-CZ" i="1" u="sng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Zdroje světla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Směrové a prostorové rozložení emitovaného světla, barva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Radiometrie</a:t>
            </a:r>
            <a:endParaRPr 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Kamera (</a:t>
            </a:r>
            <a:r>
              <a:rPr lang="cs-CZ" b="1" dirty="0" err="1" smtClean="0"/>
              <a:t>sensor</a:t>
            </a:r>
            <a:r>
              <a:rPr lang="cs-CZ" b="1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Perspektivní, sférická, …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„Měřící rovnice“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116086" y="5562600"/>
            <a:ext cx="8911828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Columbia Pictures.  © 2009 Columbia Pictures Industries, Inc.  All rights reserved.</a:t>
            </a:r>
          </a:p>
        </p:txBody>
      </p:sp>
      <p:pic>
        <p:nvPicPr>
          <p:cNvPr id="2867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131" y="1419820"/>
            <a:ext cx="7334622" cy="41255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3105" y="1285875"/>
            <a:ext cx="2870895" cy="25449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41" y="3830836"/>
            <a:ext cx="4227091" cy="3036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rrowheads="1"/>
          </p:cNvPicPr>
          <p:nvPr/>
        </p:nvPicPr>
        <p:blipFill>
          <a:blip r:embed="rId5" cstate="print"/>
          <a:srcRect t="3099" b="5029"/>
          <a:stretch>
            <a:fillRect/>
          </a:stretch>
        </p:blipFill>
        <p:spPr bwMode="auto">
          <a:xfrm>
            <a:off x="-36512" y="3152775"/>
            <a:ext cx="5116712" cy="3732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rrowheads="1"/>
          </p:cNvPicPr>
          <p:nvPr/>
        </p:nvPicPr>
        <p:blipFill>
          <a:blip r:embed="rId6" cstate="print"/>
          <a:srcRect l="31985" t="8003" r="21738" b="10556"/>
          <a:stretch>
            <a:fillRect/>
          </a:stretch>
        </p:blipFill>
        <p:spPr bwMode="auto">
          <a:xfrm>
            <a:off x="3897809" y="1293689"/>
            <a:ext cx="2562820" cy="25371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6" name="Rectangle 10"/>
          <p:cNvSpPr>
            <a:spLocks/>
          </p:cNvSpPr>
          <p:nvPr/>
        </p:nvSpPr>
        <p:spPr bwMode="auto">
          <a:xfrm>
            <a:off x="3090684" y="6581180"/>
            <a:ext cx="2955937" cy="20005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rPr>
              <a:t>Images courtesy of Walt Disney Pictures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107504" y="1340768"/>
            <a:ext cx="3794308" cy="33855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Alice in </a:t>
            </a:r>
            <a:r>
              <a:rPr lang="cs-CZ" sz="2200" dirty="0" err="1" smtClean="0">
                <a:latin typeface="+mn-lt"/>
                <a:ea typeface="Gill Sans" charset="0"/>
                <a:cs typeface="Gill Sans" charset="0"/>
              </a:rPr>
              <a:t>the</a:t>
            </a:r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 </a:t>
            </a:r>
            <a:r>
              <a:rPr lang="cs-CZ" sz="2200" dirty="0" err="1" smtClean="0">
                <a:latin typeface="+mn-lt"/>
                <a:ea typeface="Gill Sans" charset="0"/>
                <a:cs typeface="Gill Sans" charset="0"/>
              </a:rPr>
              <a:t>Wonderland</a:t>
            </a:r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, 2010</a:t>
            </a:r>
            <a:endParaRPr lang="en-US" sz="2200" dirty="0">
              <a:latin typeface="+mn-lt"/>
              <a:ea typeface="Gill Sans" charset="0"/>
              <a:cs typeface="Gill Sans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“Up” (</a:t>
            </a:r>
            <a:r>
              <a:rPr lang="cs-CZ" dirty="0" smtClean="0"/>
              <a:t>bez </a:t>
            </a:r>
            <a:r>
              <a:rPr lang="en-US" dirty="0" smtClean="0"/>
              <a:t>GI)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92069"/>
            <a:ext cx="79057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Algorithm: POINT-BASED GI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“Up” (</a:t>
            </a:r>
            <a:r>
              <a:rPr lang="cs-CZ" dirty="0" smtClean="0"/>
              <a:t>s </a:t>
            </a:r>
            <a:r>
              <a:rPr lang="en-US" dirty="0" smtClean="0"/>
              <a:t>GI)</a:t>
            </a: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792069"/>
            <a:ext cx="78962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“Toy Story 3” (</a:t>
            </a:r>
            <a:r>
              <a:rPr lang="cs-CZ" dirty="0" smtClean="0"/>
              <a:t>bez</a:t>
            </a:r>
            <a:r>
              <a:rPr lang="en-US" dirty="0" smtClean="0"/>
              <a:t> GI)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" y="1715869"/>
            <a:ext cx="79057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Algorithm: POINT-BASED GI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6069EF-2218-4AB1-8D37-562BB864C219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“Toy Story 3” example (with GI)</a:t>
            </a:r>
            <a:endParaRPr lang="en-US" dirty="0"/>
          </a:p>
        </p:txBody>
      </p:sp>
      <p:pic>
        <p:nvPicPr>
          <p:cNvPr id="9625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200" y="1715868"/>
            <a:ext cx="7905600" cy="44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Příště: Fyzika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Světlo, rozložení světla v prostoru, popis světelných zdrojů, odrazivé vlastnosti materiálů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Rendering</a:t>
            </a:r>
            <a:r>
              <a:rPr lang="cs-CZ" dirty="0" smtClean="0"/>
              <a:t> v kontextu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15201"/>
            <a:ext cx="8064896" cy="533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182294" y="6563890"/>
            <a:ext cx="3961706" cy="2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cs-CZ" sz="1600" dirty="0" smtClean="0">
                <a:latin typeface="+mn-lt"/>
              </a:rPr>
              <a:t>Obrázek: </a:t>
            </a:r>
            <a:r>
              <a:rPr lang="cs-CZ" sz="1600" dirty="0" err="1" smtClean="0">
                <a:latin typeface="+mn-lt"/>
              </a:rPr>
              <a:t>Lászlo</a:t>
            </a:r>
            <a:r>
              <a:rPr lang="cs-CZ" sz="1600" dirty="0" smtClean="0">
                <a:latin typeface="+mn-lt"/>
              </a:rPr>
              <a:t>-</a:t>
            </a:r>
            <a:r>
              <a:rPr lang="cs-CZ" sz="1600" dirty="0" err="1" smtClean="0">
                <a:latin typeface="+mn-lt"/>
              </a:rPr>
              <a:t>Szirmay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Kalos</a:t>
            </a: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1600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BA8713-97C7-424A-B5D2-68DC338832BF}" type="slidenum">
              <a:rPr lang="en-US" altLang="en-US"/>
              <a:pPr/>
              <a:t>5</a:t>
            </a:fld>
            <a:endParaRPr lang="en-US" altLang="en-US"/>
          </a:p>
        </p:txBody>
      </p:sp>
      <p:pic>
        <p:nvPicPr>
          <p:cNvPr id="25603" name="Picture 4" descr="teapo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1713" y="1417638"/>
            <a:ext cx="2738437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14362"/>
          </a:xfrm>
        </p:spPr>
        <p:txBody>
          <a:bodyPr/>
          <a:lstStyle/>
          <a:p>
            <a:pPr eaLnBrk="1" hangingPunct="1"/>
            <a:r>
              <a:rPr lang="cs-CZ" dirty="0" smtClean="0"/>
              <a:t>Různé přístupy k </a:t>
            </a:r>
            <a:r>
              <a:rPr lang="cs-CZ" dirty="0" err="1" smtClean="0"/>
              <a:t>renderingu</a:t>
            </a:r>
            <a:endParaRPr lang="cs-CZ" dirty="0" smtClean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675" y="1606550"/>
            <a:ext cx="5835650" cy="2398713"/>
          </a:xfrm>
        </p:spPr>
        <p:txBody>
          <a:bodyPr/>
          <a:lstStyle/>
          <a:p>
            <a:pPr eaLnBrk="1" hangingPunct="1"/>
            <a:r>
              <a:rPr lang="cs-CZ" b="1" dirty="0" err="1" smtClean="0"/>
              <a:t>Nefotorealistický</a:t>
            </a:r>
            <a:r>
              <a:rPr lang="cs-CZ" b="1" dirty="0" smtClean="0"/>
              <a:t> </a:t>
            </a:r>
            <a:r>
              <a:rPr lang="cs-CZ" b="1" dirty="0" err="1" smtClean="0"/>
              <a:t>rendering</a:t>
            </a:r>
            <a:endParaRPr lang="cs-CZ" b="1" dirty="0" smtClean="0"/>
          </a:p>
          <a:p>
            <a:pPr marL="742950" lvl="1" indent="-285750" eaLnBrk="1" hangingPunct="1"/>
            <a:r>
              <a:rPr lang="cs-CZ" dirty="0" smtClean="0"/>
              <a:t>Napodobení uměleckých stylů</a:t>
            </a:r>
          </a:p>
          <a:p>
            <a:pPr marL="742950" lvl="1" indent="-285750" eaLnBrk="1" hangingPunct="1"/>
            <a:r>
              <a:rPr lang="cs-CZ" dirty="0" smtClean="0"/>
              <a:t>Technické nákresy</a:t>
            </a:r>
          </a:p>
          <a:p>
            <a:pPr marL="742950" lvl="1" indent="-285750" eaLnBrk="1" hangingPunct="1"/>
            <a:r>
              <a:rPr lang="cs-CZ" dirty="0" smtClean="0"/>
              <a:t>Zdůraznění nějaké informace</a:t>
            </a:r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25606" name="Picture 5" descr="teapot1_syn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1713" y="4035425"/>
            <a:ext cx="2738437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307975" y="3789363"/>
            <a:ext cx="5835650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400" b="1" dirty="0">
                <a:latin typeface="+mn-lt"/>
              </a:rPr>
              <a:t>Fotorealistický </a:t>
            </a:r>
            <a:r>
              <a:rPr lang="cs-CZ" sz="2400" b="1" dirty="0" err="1">
                <a:latin typeface="+mn-lt"/>
              </a:rPr>
              <a:t>rendering</a:t>
            </a:r>
            <a:endParaRPr lang="cs-CZ" sz="2400" b="1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i="1" dirty="0">
                <a:latin typeface="+mn-lt"/>
              </a:rPr>
              <a:t>Cíl:</a:t>
            </a:r>
            <a:r>
              <a:rPr lang="cs-CZ" sz="2200" dirty="0">
                <a:latin typeface="+mn-lt"/>
              </a:rPr>
              <a:t> obrázky jako </a:t>
            </a:r>
            <a:r>
              <a:rPr lang="cs-CZ" sz="2200" dirty="0" smtClean="0">
                <a:latin typeface="+mn-lt"/>
              </a:rPr>
              <a:t>fotografie</a:t>
            </a:r>
            <a:endParaRPr lang="cs-CZ" sz="220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i="1" dirty="0">
                <a:latin typeface="+mn-lt"/>
              </a:rPr>
              <a:t>Metoda:</a:t>
            </a:r>
            <a:r>
              <a:rPr lang="cs-CZ" sz="2200" dirty="0">
                <a:latin typeface="+mn-lt"/>
              </a:rPr>
              <a:t> simulace přenosu světla ve scéně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b="1" dirty="0">
                <a:latin typeface="+mn-lt"/>
              </a:rPr>
              <a:t>NAŠE TÉMA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Aplikace realistické syntézy obrazu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Filmy</a:t>
            </a:r>
          </a:p>
          <a:p>
            <a:r>
              <a:rPr lang="cs-CZ" dirty="0" smtClean="0"/>
              <a:t>Interaktivní zábava (hry)</a:t>
            </a:r>
          </a:p>
          <a:p>
            <a:r>
              <a:rPr lang="cs-CZ" dirty="0" smtClean="0"/>
              <a:t>Průmyslový design</a:t>
            </a:r>
          </a:p>
          <a:p>
            <a:r>
              <a:rPr lang="cs-CZ" dirty="0" smtClean="0"/>
              <a:t>Architektura</a:t>
            </a:r>
          </a:p>
          <a:p>
            <a:r>
              <a:rPr lang="cs-CZ" dirty="0" smtClean="0"/>
              <a:t>Virtuální </a:t>
            </a:r>
            <a:r>
              <a:rPr lang="cs-CZ" dirty="0" err="1" smtClean="0"/>
              <a:t>showroomy</a:t>
            </a:r>
            <a:endParaRPr lang="cs-CZ" dirty="0" smtClean="0"/>
          </a:p>
          <a:p>
            <a:r>
              <a:rPr lang="cs-CZ" dirty="0" smtClean="0"/>
              <a:t>On-line obchodování</a:t>
            </a:r>
          </a:p>
          <a:p>
            <a:r>
              <a:rPr lang="cs-CZ" dirty="0" smtClean="0"/>
              <a:t>Kulturní dědictví</a:t>
            </a:r>
          </a:p>
          <a:p>
            <a:r>
              <a:rPr lang="cs-CZ" dirty="0" smtClean="0"/>
              <a:t>Virtuální a rozšířená realita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Interdisciplinarita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cs-CZ" b="1" dirty="0" smtClean="0"/>
              <a:t>Fyzika</a:t>
            </a:r>
            <a:endParaRPr lang="en-US" b="1" dirty="0" smtClean="0"/>
          </a:p>
          <a:p>
            <a:pPr lvl="1"/>
            <a:r>
              <a:rPr lang="cs-CZ" dirty="0" smtClean="0"/>
              <a:t>Radiometrie</a:t>
            </a:r>
          </a:p>
          <a:p>
            <a:pPr lvl="1"/>
            <a:r>
              <a:rPr lang="cs-CZ" dirty="0" smtClean="0"/>
              <a:t>Modely interakce světla s materiály</a:t>
            </a:r>
            <a:endParaRPr lang="en-US" b="1" dirty="0" smtClean="0"/>
          </a:p>
          <a:p>
            <a:pPr lvl="1"/>
            <a:r>
              <a:rPr lang="cs-CZ" dirty="0" smtClean="0"/>
              <a:t>Teorie transportu světla</a:t>
            </a:r>
            <a:endParaRPr lang="en-US" b="1" dirty="0" smtClean="0"/>
          </a:p>
          <a:p>
            <a:r>
              <a:rPr lang="en-US" b="1" dirty="0" smtClean="0"/>
              <a:t>Ma</a:t>
            </a:r>
            <a:r>
              <a:rPr lang="cs-CZ" b="1" dirty="0" smtClean="0"/>
              <a:t>tematika</a:t>
            </a:r>
            <a:endParaRPr lang="en-US" b="1" dirty="0" smtClean="0"/>
          </a:p>
          <a:p>
            <a:pPr lvl="1"/>
            <a:r>
              <a:rPr lang="cs-CZ" dirty="0" smtClean="0"/>
              <a:t>Integrální rovnice</a:t>
            </a:r>
            <a:endParaRPr lang="en-US" b="1" dirty="0" smtClean="0"/>
          </a:p>
          <a:p>
            <a:pPr lvl="1"/>
            <a:r>
              <a:rPr lang="cs-CZ" dirty="0" smtClean="0"/>
              <a:t>Metody </a:t>
            </a:r>
            <a:r>
              <a:rPr lang="cs-CZ" dirty="0" err="1" smtClean="0"/>
              <a:t>Monte</a:t>
            </a:r>
            <a:r>
              <a:rPr lang="cs-CZ" dirty="0" smtClean="0"/>
              <a:t> </a:t>
            </a:r>
            <a:r>
              <a:rPr lang="cs-CZ" dirty="0" err="1" smtClean="0"/>
              <a:t>Carlo</a:t>
            </a:r>
            <a:endParaRPr lang="cs-CZ" dirty="0" smtClean="0"/>
          </a:p>
          <a:p>
            <a:r>
              <a:rPr lang="cs-CZ" b="1" dirty="0" smtClean="0"/>
              <a:t>Informatika</a:t>
            </a:r>
          </a:p>
          <a:p>
            <a:pPr lvl="1"/>
            <a:r>
              <a:rPr lang="cs-CZ" dirty="0" smtClean="0"/>
              <a:t>Výpočetní geometrie</a:t>
            </a:r>
          </a:p>
          <a:p>
            <a:pPr lvl="1"/>
            <a:r>
              <a:rPr lang="cs-CZ" dirty="0" smtClean="0"/>
              <a:t>Programování, Softwarové inženýrství </a:t>
            </a:r>
            <a:endParaRPr lang="en-US" b="1" dirty="0" smtClean="0"/>
          </a:p>
          <a:p>
            <a:r>
              <a:rPr lang="cs-CZ" b="1" dirty="0" smtClean="0"/>
              <a:t>Vizuální percepce</a:t>
            </a:r>
          </a:p>
          <a:p>
            <a:r>
              <a:rPr lang="cs-CZ" b="1" dirty="0" smtClean="0"/>
              <a:t>Umění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20675" y="1341438"/>
            <a:ext cx="8501063" cy="5010150"/>
          </a:xfrm>
        </p:spPr>
        <p:txBody>
          <a:bodyPr/>
          <a:lstStyle/>
          <a:p>
            <a:pPr eaLnBrk="1" hangingPunct="1"/>
            <a:r>
              <a:rPr lang="cs-CZ" dirty="0" smtClean="0"/>
              <a:t>Pro každý viditelný bod </a:t>
            </a:r>
            <a:r>
              <a:rPr lang="en-US" b="1" dirty="0" smtClean="0"/>
              <a:t>p</a:t>
            </a:r>
            <a:r>
              <a:rPr lang="cs-CZ" dirty="0" smtClean="0"/>
              <a:t> ve scéně</a:t>
            </a:r>
            <a:endParaRPr lang="en-US" dirty="0" smtClean="0"/>
          </a:p>
          <a:p>
            <a:pPr marL="742950" lvl="1" indent="-285750" eaLnBrk="1" hangingPunct="1"/>
            <a:r>
              <a:rPr lang="cs-CZ" dirty="0" smtClean="0"/>
              <a:t>Spočítej množství světla odražené směrem ke kameře</a:t>
            </a:r>
            <a:endParaRPr lang="en-US" dirty="0" smtClean="0"/>
          </a:p>
          <a:p>
            <a:pPr marL="742950" lvl="1" indent="-285750" eaLnBrk="1" hangingPunct="1"/>
            <a:endParaRPr lang="en-US" dirty="0" smtClean="0"/>
          </a:p>
        </p:txBody>
      </p:sp>
      <p:sp>
        <p:nvSpPr>
          <p:cNvPr id="266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114DEB6-74BE-431A-98C4-55321A576E27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cs-CZ" dirty="0" smtClean="0"/>
              <a:t>Fotorealistická syntéza obrazu</a:t>
            </a:r>
            <a:endParaRPr lang="fr-FR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1050" y="3030538"/>
            <a:ext cx="6192838" cy="3433762"/>
            <a:chOff x="1292" y="1909"/>
            <a:chExt cx="3901" cy="2163"/>
          </a:xfrm>
        </p:grpSpPr>
        <p:sp>
          <p:nvSpPr>
            <p:cNvPr id="26641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2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6629" name="Picture 6" descr="camer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463" y="2781300"/>
            <a:ext cx="150495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051050" y="3789363"/>
            <a:ext cx="6121400" cy="2519362"/>
            <a:chOff x="1292" y="2387"/>
            <a:chExt cx="3856" cy="1587"/>
          </a:xfrm>
        </p:grpSpPr>
        <p:sp>
          <p:nvSpPr>
            <p:cNvPr id="26637" name="Line 8"/>
            <p:cNvSpPr>
              <a:spLocks noChangeShapeType="1"/>
            </p:cNvSpPr>
            <p:nvPr/>
          </p:nvSpPr>
          <p:spPr bwMode="auto">
            <a:xfrm>
              <a:off x="1292" y="2478"/>
              <a:ext cx="1270" cy="14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8" name="Line 9"/>
            <p:cNvSpPr>
              <a:spLocks noChangeShapeType="1"/>
            </p:cNvSpPr>
            <p:nvPr/>
          </p:nvSpPr>
          <p:spPr bwMode="auto">
            <a:xfrm>
              <a:off x="1306" y="2446"/>
              <a:ext cx="2028" cy="1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9" name="Line 10"/>
            <p:cNvSpPr>
              <a:spLocks noChangeShapeType="1"/>
            </p:cNvSpPr>
            <p:nvPr/>
          </p:nvSpPr>
          <p:spPr bwMode="auto">
            <a:xfrm>
              <a:off x="1338" y="2432"/>
              <a:ext cx="3810" cy="11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40" name="Line 11"/>
            <p:cNvSpPr>
              <a:spLocks noChangeShapeType="1"/>
            </p:cNvSpPr>
            <p:nvPr/>
          </p:nvSpPr>
          <p:spPr bwMode="auto">
            <a:xfrm>
              <a:off x="1338" y="2387"/>
              <a:ext cx="3810" cy="3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3827463" y="4422775"/>
            <a:ext cx="176683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</a:pPr>
            <a:r>
              <a:rPr lang="cs-CZ" sz="2200" dirty="0">
                <a:latin typeface="+mn-lt"/>
              </a:rPr>
              <a:t>Kolik světla</a:t>
            </a:r>
            <a:r>
              <a:rPr lang="en-US" sz="2200" dirty="0">
                <a:latin typeface="+mn-lt"/>
              </a:rPr>
              <a:t>?</a:t>
            </a:r>
            <a:endParaRPr lang="fr-FR" sz="2200" dirty="0">
              <a:latin typeface="+mn-lt"/>
            </a:endParaRPr>
          </a:p>
        </p:txBody>
      </p:sp>
      <p:sp>
        <p:nvSpPr>
          <p:cNvPr id="26632" name="Oval 13"/>
          <p:cNvSpPr>
            <a:spLocks noChangeArrowheads="1"/>
          </p:cNvSpPr>
          <p:nvPr/>
        </p:nvSpPr>
        <p:spPr bwMode="auto">
          <a:xfrm>
            <a:off x="5178425" y="58388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3" name="Oval 14"/>
          <p:cNvSpPr>
            <a:spLocks noChangeArrowheads="1"/>
          </p:cNvSpPr>
          <p:nvPr/>
        </p:nvSpPr>
        <p:spPr bwMode="auto">
          <a:xfrm>
            <a:off x="3952875" y="62579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4" name="Oval 15"/>
          <p:cNvSpPr>
            <a:spLocks noChangeArrowheads="1"/>
          </p:cNvSpPr>
          <p:nvPr/>
        </p:nvSpPr>
        <p:spPr bwMode="auto">
          <a:xfrm>
            <a:off x="8058150" y="561975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5" name="Oval 16"/>
          <p:cNvSpPr>
            <a:spLocks noChangeArrowheads="1"/>
          </p:cNvSpPr>
          <p:nvPr/>
        </p:nvSpPr>
        <p:spPr bwMode="auto">
          <a:xfrm>
            <a:off x="8129588" y="417830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776A906-91DE-4D43-93EA-74AA9AF0324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14363"/>
          </a:xfrm>
        </p:spPr>
        <p:txBody>
          <a:bodyPr/>
          <a:lstStyle/>
          <a:p>
            <a:pPr eaLnBrk="1" hangingPunct="1"/>
            <a:r>
              <a:rPr lang="cs-CZ" b="1" dirty="0" smtClean="0"/>
              <a:t>Odkud se přichází světlo?</a:t>
            </a:r>
            <a:endParaRPr lang="fr-FR" b="1" dirty="0" smtClean="0"/>
          </a:p>
        </p:txBody>
      </p:sp>
      <p:pic>
        <p:nvPicPr>
          <p:cNvPr id="27653" name="Picture 6" descr="MCj019899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087938" y="1628775"/>
            <a:ext cx="779462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323850" y="1412875"/>
            <a:ext cx="84248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…</a:t>
            </a:r>
            <a:r>
              <a:rPr lang="cs-CZ" sz="2200" dirty="0">
                <a:latin typeface="+mn-lt"/>
              </a:rPr>
              <a:t>přímo </a:t>
            </a:r>
            <a:r>
              <a:rPr lang="cs-CZ" sz="2200" b="1" dirty="0">
                <a:latin typeface="+mn-lt"/>
              </a:rPr>
              <a:t>ze </a:t>
            </a:r>
            <a:r>
              <a:rPr lang="cs-CZ" sz="2200" b="1" dirty="0" smtClean="0">
                <a:latin typeface="+mn-lt"/>
              </a:rPr>
              <a:t>zdroje</a:t>
            </a:r>
            <a:r>
              <a:rPr lang="en-US" sz="2200" dirty="0" smtClean="0">
                <a:latin typeface="+mn-lt"/>
              </a:rPr>
              <a:t> </a:t>
            </a:r>
            <a:r>
              <a:rPr lang="cs-CZ" sz="2200" dirty="0">
                <a:latin typeface="+mn-lt"/>
              </a:rPr>
              <a:t/>
            </a:r>
            <a:br>
              <a:rPr lang="cs-CZ" sz="2200" dirty="0">
                <a:latin typeface="+mn-lt"/>
              </a:rPr>
            </a:br>
            <a:r>
              <a:rPr lang="en-US" sz="2200" dirty="0">
                <a:latin typeface="+mn-lt"/>
              </a:rPr>
              <a:t>(=</a:t>
            </a:r>
            <a:r>
              <a:rPr lang="cs-CZ" sz="2200" dirty="0">
                <a:latin typeface="+mn-lt"/>
              </a:rPr>
              <a:t>přímé osvětlení, </a:t>
            </a:r>
            <a:r>
              <a:rPr lang="cs-CZ" sz="2200" dirty="0" err="1">
                <a:latin typeface="+mn-lt"/>
              </a:rPr>
              <a:t>direct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illumination</a:t>
            </a:r>
            <a:r>
              <a:rPr lang="en-US" sz="2200" dirty="0">
                <a:latin typeface="+mn-lt"/>
              </a:rPr>
              <a:t>)</a:t>
            </a:r>
          </a:p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… </a:t>
            </a:r>
            <a:r>
              <a:rPr lang="cs-CZ" sz="2200" b="1" dirty="0" smtClean="0">
                <a:latin typeface="+mn-lt"/>
              </a:rPr>
              <a:t>ze </a:t>
            </a:r>
            <a:r>
              <a:rPr lang="cs-CZ" sz="2200" b="1" dirty="0">
                <a:latin typeface="+mn-lt"/>
              </a:rPr>
              <a:t>všech ploch ve scéně</a:t>
            </a:r>
            <a:r>
              <a:rPr lang="en-US" sz="2200" dirty="0">
                <a:latin typeface="+mn-lt"/>
              </a:rPr>
              <a:t> </a:t>
            </a:r>
            <a:r>
              <a:rPr lang="cs-CZ" sz="2200" dirty="0">
                <a:latin typeface="+mn-lt"/>
              </a:rPr>
              <a:t/>
            </a:r>
            <a:br>
              <a:rPr lang="cs-CZ" sz="2200" dirty="0">
                <a:latin typeface="+mn-lt"/>
              </a:rPr>
            </a:br>
            <a:r>
              <a:rPr lang="en-US" sz="2200" dirty="0">
                <a:latin typeface="+mn-lt"/>
              </a:rPr>
              <a:t>(= </a:t>
            </a:r>
            <a:r>
              <a:rPr lang="cs-CZ" sz="2200" dirty="0">
                <a:latin typeface="+mn-lt"/>
              </a:rPr>
              <a:t>nepřímé osvětlení, </a:t>
            </a:r>
            <a:r>
              <a:rPr lang="cs-CZ" sz="2200" dirty="0" err="1">
                <a:latin typeface="+mn-lt"/>
              </a:rPr>
              <a:t>indirect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illumination</a:t>
            </a:r>
            <a:r>
              <a:rPr lang="en-US" sz="2200" dirty="0"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5108575" y="6007100"/>
            <a:ext cx="396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</a:t>
            </a:r>
            <a:endParaRPr lang="fr-FR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 flipH="1">
            <a:off x="5292725" y="2565400"/>
            <a:ext cx="215900" cy="32734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5178425" y="58388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292725" y="4991100"/>
            <a:ext cx="2951163" cy="847725"/>
            <a:chOff x="3334" y="3144"/>
            <a:chExt cx="1859" cy="534"/>
          </a:xfrm>
        </p:grpSpPr>
        <p:sp>
          <p:nvSpPr>
            <p:cNvPr id="27668" name="Line 13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9" name="Line 14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571875" y="3030538"/>
            <a:ext cx="4672013" cy="2808287"/>
            <a:chOff x="2250" y="1909"/>
            <a:chExt cx="2943" cy="1769"/>
          </a:xfrm>
        </p:grpSpPr>
        <p:sp>
          <p:nvSpPr>
            <p:cNvPr id="27664" name="Line 16"/>
            <p:cNvSpPr>
              <a:spLocks noChangeShapeType="1"/>
            </p:cNvSpPr>
            <p:nvPr/>
          </p:nvSpPr>
          <p:spPr bwMode="auto">
            <a:xfrm flipH="1">
              <a:off x="3334" y="1909"/>
              <a:ext cx="938" cy="17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5" name="Line 17"/>
            <p:cNvSpPr>
              <a:spLocks noChangeShapeType="1"/>
            </p:cNvSpPr>
            <p:nvPr/>
          </p:nvSpPr>
          <p:spPr bwMode="auto">
            <a:xfrm flipH="1">
              <a:off x="3345" y="2016"/>
              <a:ext cx="1848" cy="16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6" name="Line 18"/>
            <p:cNvSpPr>
              <a:spLocks noChangeShapeType="1"/>
            </p:cNvSpPr>
            <p:nvPr/>
          </p:nvSpPr>
          <p:spPr bwMode="auto">
            <a:xfrm flipH="1">
              <a:off x="3345" y="2652"/>
              <a:ext cx="1848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7" name="Line 19"/>
            <p:cNvSpPr>
              <a:spLocks noChangeShapeType="1"/>
            </p:cNvSpPr>
            <p:nvPr/>
          </p:nvSpPr>
          <p:spPr bwMode="auto">
            <a:xfrm>
              <a:off x="2250" y="2112"/>
              <a:ext cx="1095" cy="15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924175" y="4210050"/>
            <a:ext cx="2368550" cy="1628775"/>
            <a:chOff x="1842" y="2652"/>
            <a:chExt cx="1492" cy="1026"/>
          </a:xfrm>
        </p:grpSpPr>
        <p:sp>
          <p:nvSpPr>
            <p:cNvPr id="27662" name="Line 21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3" name="Line 22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2051050" y="3030538"/>
            <a:ext cx="6192838" cy="3433762"/>
            <a:chOff x="1292" y="1909"/>
            <a:chExt cx="3901" cy="2163"/>
          </a:xfrm>
        </p:grpSpPr>
        <p:sp>
          <p:nvSpPr>
            <p:cNvPr id="25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2011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6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6|1.3"/>
</p:tagLst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3992</TotalTime>
  <Words>1150</Words>
  <Application>Microsoft Office PowerPoint</Application>
  <PresentationFormat>On-screen Show (4:3)</PresentationFormat>
  <Paragraphs>229</Paragraphs>
  <Slides>36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Hrany</vt:lpstr>
      <vt:lpstr>Image bitmap</vt:lpstr>
      <vt:lpstr>Počítačová grafika III  Úvod</vt:lpstr>
      <vt:lpstr>Syntéza obrazu (Rendering)</vt:lpstr>
      <vt:lpstr>Popis scény</vt:lpstr>
      <vt:lpstr>Rendering v kontextu</vt:lpstr>
      <vt:lpstr>Různé přístupy k renderingu</vt:lpstr>
      <vt:lpstr>Aplikace realistické syntézy obrazu</vt:lpstr>
      <vt:lpstr>Interdisciplinarita</vt:lpstr>
      <vt:lpstr>Fotorealistická syntéza obrazu</vt:lpstr>
      <vt:lpstr>Odkud se přichází světlo?</vt:lpstr>
      <vt:lpstr>Globální osvětlení (Global illumination – GI)</vt:lpstr>
      <vt:lpstr>Globální osvětlení (Global illumination – GI)</vt:lpstr>
      <vt:lpstr>Efekty globálního osvětlení</vt:lpstr>
      <vt:lpstr>Ideální odraz/lom</vt:lpstr>
      <vt:lpstr>Půjčování barev (Color Bleeding)</vt:lpstr>
      <vt:lpstr>Půjčování barev</vt:lpstr>
      <vt:lpstr>“Manuální” globální osvětlení</vt:lpstr>
      <vt:lpstr>Kaustiky (Caustics)</vt:lpstr>
      <vt:lpstr>Kaustiky</vt:lpstr>
      <vt:lpstr>Pohled na vodu</vt:lpstr>
      <vt:lpstr>Kaustiky pod vodou</vt:lpstr>
      <vt:lpstr>Efekty globálního osvětlení …</vt:lpstr>
      <vt:lpstr>Realistická syntéza obrazu: Ingredience</vt:lpstr>
      <vt:lpstr>Globální osvětlení ve filmu</vt:lpstr>
      <vt:lpstr>2001: “Manuální” globální osvětlení</vt:lpstr>
      <vt:lpstr>2004: “Shrek 2” – Irradiance caching</vt:lpstr>
      <vt:lpstr>Irradiance caching</vt:lpstr>
      <vt:lpstr>Irradiance caching</vt:lpstr>
      <vt:lpstr>Image courtesy of Columbia Pictures.  © 2006 Columbia Pictures Industries, Inc.  All rights reserved.</vt:lpstr>
      <vt:lpstr>Image courtesy of Sony Pictures Animation.  © 2009 Sony Pictures Animation, Inc.  All rights reserved.</vt:lpstr>
      <vt:lpstr>Image courtesy of Columbia Pictures.  © 2009 Columbia Pictures Industries, Inc.  All rights reserved.</vt:lpstr>
      <vt:lpstr>Slide 31</vt:lpstr>
      <vt:lpstr>Point-based GI: “Up” (bez GI)</vt:lpstr>
      <vt:lpstr>Point-based GI: “Up” (s GI)</vt:lpstr>
      <vt:lpstr>Point-based GI: “Toy Story 3” (bez GI)</vt:lpstr>
      <vt:lpstr>Point-based GI: “Toy Story 3” example (with GI)</vt:lpstr>
      <vt:lpstr>Příště: Fyzika</vt:lpstr>
    </vt:vector>
  </TitlesOfParts>
  <Company>CTU Prague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- Počítačová grafika III (NPGR010)</dc:title>
  <dc:creator>Jaroslav Křivánek</dc:creator>
  <cp:lastModifiedBy>Jaroslav Křivánek</cp:lastModifiedBy>
  <cp:revision>2664</cp:revision>
  <dcterms:created xsi:type="dcterms:W3CDTF">2006-11-17T09:10:54Z</dcterms:created>
  <dcterms:modified xsi:type="dcterms:W3CDTF">2011-11-07T08:53:11Z</dcterms:modified>
</cp:coreProperties>
</file>