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82"/>
  </p:notesMasterIdLst>
  <p:handoutMasterIdLst>
    <p:handoutMasterId r:id="rId83"/>
  </p:handoutMasterIdLst>
  <p:sldIdLst>
    <p:sldId id="256" r:id="rId2"/>
    <p:sldId id="348" r:id="rId3"/>
    <p:sldId id="349" r:id="rId4"/>
    <p:sldId id="395" r:id="rId5"/>
    <p:sldId id="350" r:id="rId6"/>
    <p:sldId id="351" r:id="rId7"/>
    <p:sldId id="352" r:id="rId8"/>
    <p:sldId id="430" r:id="rId9"/>
    <p:sldId id="411" r:id="rId10"/>
    <p:sldId id="425" r:id="rId11"/>
    <p:sldId id="427" r:id="rId12"/>
    <p:sldId id="428" r:id="rId13"/>
    <p:sldId id="429" r:id="rId14"/>
    <p:sldId id="353" r:id="rId15"/>
    <p:sldId id="433" r:id="rId16"/>
    <p:sldId id="437" r:id="rId17"/>
    <p:sldId id="438" r:id="rId18"/>
    <p:sldId id="441" r:id="rId19"/>
    <p:sldId id="439" r:id="rId20"/>
    <p:sldId id="440" r:id="rId21"/>
    <p:sldId id="442" r:id="rId22"/>
    <p:sldId id="435" r:id="rId23"/>
    <p:sldId id="436" r:id="rId24"/>
    <p:sldId id="434" r:id="rId25"/>
    <p:sldId id="355" r:id="rId26"/>
    <p:sldId id="446" r:id="rId27"/>
    <p:sldId id="356" r:id="rId28"/>
    <p:sldId id="443" r:id="rId29"/>
    <p:sldId id="357" r:id="rId30"/>
    <p:sldId id="420" r:id="rId31"/>
    <p:sldId id="444" r:id="rId32"/>
    <p:sldId id="445" r:id="rId33"/>
    <p:sldId id="447" r:id="rId34"/>
    <p:sldId id="360" r:id="rId35"/>
    <p:sldId id="361" r:id="rId36"/>
    <p:sldId id="362" r:id="rId37"/>
    <p:sldId id="412" r:id="rId38"/>
    <p:sldId id="363" r:id="rId39"/>
    <p:sldId id="405" r:id="rId40"/>
    <p:sldId id="448" r:id="rId41"/>
    <p:sldId id="364" r:id="rId42"/>
    <p:sldId id="454" r:id="rId43"/>
    <p:sldId id="365" r:id="rId44"/>
    <p:sldId id="455" r:id="rId45"/>
    <p:sldId id="449" r:id="rId46"/>
    <p:sldId id="366" r:id="rId47"/>
    <p:sldId id="367" r:id="rId48"/>
    <p:sldId id="368" r:id="rId49"/>
    <p:sldId id="417" r:id="rId50"/>
    <p:sldId id="418" r:id="rId51"/>
    <p:sldId id="408" r:id="rId52"/>
    <p:sldId id="409" r:id="rId53"/>
    <p:sldId id="450" r:id="rId54"/>
    <p:sldId id="369" r:id="rId55"/>
    <p:sldId id="370" r:id="rId56"/>
    <p:sldId id="407" r:id="rId57"/>
    <p:sldId id="451" r:id="rId58"/>
    <p:sldId id="374" r:id="rId59"/>
    <p:sldId id="375" r:id="rId60"/>
    <p:sldId id="376" r:id="rId61"/>
    <p:sldId id="377" r:id="rId62"/>
    <p:sldId id="378" r:id="rId63"/>
    <p:sldId id="379" r:id="rId64"/>
    <p:sldId id="424" r:id="rId65"/>
    <p:sldId id="456" r:id="rId66"/>
    <p:sldId id="457" r:id="rId67"/>
    <p:sldId id="458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89" r:id="rId76"/>
    <p:sldId id="390" r:id="rId77"/>
    <p:sldId id="391" r:id="rId78"/>
    <p:sldId id="392" r:id="rId79"/>
    <p:sldId id="393" r:id="rId80"/>
    <p:sldId id="394" r:id="rId81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2082" autoAdjust="0"/>
  </p:normalViewPr>
  <p:slideViewPr>
    <p:cSldViewPr>
      <p:cViewPr>
        <p:scale>
          <a:sx n="60" d="100"/>
          <a:sy n="60" d="100"/>
        </p:scale>
        <p:origin x="-145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1F43-93B1-4BBD-A343-86A43FEB693A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C6D-B24D-4CC0-BB7E-5236BDC868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896"/>
            <a:ext cx="789940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4350"/>
            <a:ext cx="3387725" cy="25400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9512" y="6243638"/>
            <a:ext cx="5840288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altLang="en-US" dirty="0" smtClean="0"/>
              <a:t>PG III (NPGR010) - J. Křivánek 2011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Jaroslav.Krivanek@mff.cuni.c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0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8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34.bin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Po</a:t>
            </a:r>
            <a:r>
              <a:rPr lang="cs-CZ" b="1" dirty="0" smtClean="0"/>
              <a:t>čítačová grafika III – </a:t>
            </a:r>
            <a:br>
              <a:rPr lang="cs-CZ" b="1" dirty="0" smtClean="0"/>
            </a:br>
            <a:r>
              <a:rPr lang="cs-CZ" b="1" dirty="0" smtClean="0"/>
              <a:t>			Odraz světla</a:t>
            </a:r>
            <a:r>
              <a:rPr lang="en-US" b="1" dirty="0" smtClean="0"/>
              <a:t>, BRDF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47" y="5805264"/>
            <a:ext cx="9064757" cy="980728"/>
            <a:chOff x="0" y="5181600"/>
            <a:chExt cx="15494768" cy="1676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5181600"/>
              <a:ext cx="14509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48464" y="5201096"/>
              <a:ext cx="2209800" cy="16569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52720" y="5213350"/>
              <a:ext cx="21336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284968" y="5202238"/>
              <a:ext cx="22098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5194766"/>
              <a:ext cx="2212502" cy="166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5196309"/>
              <a:ext cx="2517995" cy="1661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191680"/>
              <a:ext cx="2221760" cy="166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10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 – (</a:t>
            </a:r>
            <a:r>
              <a:rPr lang="cs-CZ" dirty="0" err="1" smtClean="0"/>
              <a:t>An</a:t>
            </a:r>
            <a:r>
              <a:rPr lang="cs-CZ" dirty="0" smtClean="0"/>
              <a:t>)izotropie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30725"/>
          </a:xfrm>
        </p:spPr>
        <p:txBody>
          <a:bodyPr/>
          <a:lstStyle/>
          <a:p>
            <a:r>
              <a:rPr lang="cs-CZ" b="1" dirty="0" smtClean="0"/>
              <a:t>Izotropní BRDF</a:t>
            </a:r>
            <a:r>
              <a:rPr lang="cs-CZ" dirty="0" smtClean="0"/>
              <a:t> = invariantní k otočení kolem normály</a:t>
            </a:r>
            <a:endParaRPr lang="cs-CZ" dirty="0" smtClean="0">
              <a:latin typeface="Times New Roman CE" charset="-1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56992"/>
            <a:ext cx="6732240" cy="268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8419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1259632" y="2133600"/>
          <a:ext cx="6256338" cy="1050925"/>
        </p:xfrm>
        <a:graphic>
          <a:graphicData uri="http://schemas.openxmlformats.org/presentationml/2006/ole">
            <p:oleObj spid="_x0000_s188419" name="Rovnice" r:id="rId4" imgW="250164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581525"/>
            <a:ext cx="16462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2481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3670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8" name="Picture 10" descr="09F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581525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186238"/>
            <a:ext cx="38433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Různá mikroskopická hrubost povrchu v různých </a:t>
            </a:r>
            <a:r>
              <a:rPr lang="cs-CZ" dirty="0" smtClean="0"/>
              <a:t>směrech (broušené kovy, tkaniny, …) </a:t>
            </a:r>
            <a:endParaRPr lang="cs-CZ" dirty="0"/>
          </a:p>
          <a:p>
            <a:endParaRPr lang="en-US" dirty="0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494"/>
            <a:ext cx="56165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 – Shrnutí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02588" cy="4897437"/>
          </a:xfrm>
        </p:spPr>
        <p:txBody>
          <a:bodyPr/>
          <a:lstStyle/>
          <a:p>
            <a:r>
              <a:rPr lang="cs-CZ" dirty="0"/>
              <a:t>Otočím-li plochu kolem normály, změní se </a:t>
            </a:r>
            <a:r>
              <a:rPr lang="cs-CZ" dirty="0" smtClean="0"/>
              <a:t>vzhled</a:t>
            </a:r>
            <a:endParaRPr lang="cs-CZ" dirty="0"/>
          </a:p>
          <a:p>
            <a:endParaRPr lang="cs-CZ" b="1" dirty="0" smtClean="0"/>
          </a:p>
          <a:p>
            <a:r>
              <a:rPr lang="cs-CZ" b="1" dirty="0" smtClean="0"/>
              <a:t>Izotropní</a:t>
            </a:r>
            <a:r>
              <a:rPr lang="cs-CZ" dirty="0" smtClean="0"/>
              <a:t> </a:t>
            </a:r>
            <a:r>
              <a:rPr lang="cs-CZ" dirty="0"/>
              <a:t>BRDF </a:t>
            </a:r>
            <a:r>
              <a:rPr lang="en-US" dirty="0" err="1" smtClean="0"/>
              <a:t>maj</a:t>
            </a:r>
            <a:r>
              <a:rPr lang="cs-CZ" dirty="0" smtClean="0"/>
              <a:t>í jen 3 stupně volnosti</a:t>
            </a:r>
            <a:endParaRPr lang="cs-CZ" b="1" dirty="0"/>
          </a:p>
          <a:p>
            <a:pPr lvl="1"/>
            <a:r>
              <a:rPr lang="cs-CZ" dirty="0"/>
              <a:t>Místo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dirty="0"/>
              <a:t> stačí uvažovat pouze </a:t>
            </a:r>
            <a:r>
              <a:rPr lang="cs-CZ" dirty="0" err="1">
                <a:latin typeface="Symbol" pitchFamily="18" charset="2"/>
              </a:rPr>
              <a:t>Df</a:t>
            </a:r>
            <a:r>
              <a:rPr lang="cs-CZ" dirty="0">
                <a:latin typeface="Symbol" pitchFamily="18" charset="2"/>
              </a:rPr>
              <a:t> =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–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endParaRPr lang="cs-CZ" baseline="-25000" dirty="0"/>
          </a:p>
          <a:p>
            <a:pPr lvl="1"/>
            <a:r>
              <a:rPr lang="cs-CZ" dirty="0"/>
              <a:t>To pro </a:t>
            </a:r>
            <a:r>
              <a:rPr lang="cs-CZ" dirty="0" smtClean="0"/>
              <a:t>popis anizotropní </a:t>
            </a:r>
            <a:r>
              <a:rPr lang="cs-CZ" dirty="0"/>
              <a:t>BRDF nestačí</a:t>
            </a:r>
          </a:p>
          <a:p>
            <a:endParaRPr lang="cs-CZ" dirty="0" smtClean="0"/>
          </a:p>
          <a:p>
            <a:r>
              <a:rPr lang="cs-CZ" dirty="0" smtClean="0"/>
              <a:t>Popis </a:t>
            </a:r>
            <a:r>
              <a:rPr lang="cs-CZ" b="1" dirty="0"/>
              <a:t>anizotropní</a:t>
            </a:r>
            <a:r>
              <a:rPr lang="cs-CZ" dirty="0"/>
              <a:t> BRDF</a:t>
            </a:r>
          </a:p>
          <a:p>
            <a:pPr lvl="1"/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baseline="-25000" dirty="0"/>
              <a:t> </a:t>
            </a:r>
            <a:r>
              <a:rPr lang="cs-CZ" dirty="0"/>
              <a:t>se musí vztáhnout k </a:t>
            </a:r>
            <a:r>
              <a:rPr lang="cs-CZ" b="1" dirty="0"/>
              <a:t>referenčnímu souřadnému systému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i="1" dirty="0" smtClean="0"/>
              <a:t>U</a:t>
            </a:r>
            <a:r>
              <a:rPr lang="cs-CZ" dirty="0" smtClean="0"/>
              <a:t>, </a:t>
            </a:r>
            <a:r>
              <a:rPr lang="cs-CZ" i="1" dirty="0" smtClean="0"/>
              <a:t>V</a:t>
            </a:r>
            <a:r>
              <a:rPr lang="cs-CZ" dirty="0" smtClean="0"/>
              <a:t>, </a:t>
            </a:r>
            <a:r>
              <a:rPr lang="cs-CZ" i="1" dirty="0" smtClean="0"/>
              <a:t>N</a:t>
            </a:r>
            <a:r>
              <a:rPr lang="cs-CZ" dirty="0" smtClean="0"/>
              <a:t>)</a:t>
            </a:r>
            <a:endParaRPr lang="cs-CZ" dirty="0"/>
          </a:p>
          <a:p>
            <a:pPr lvl="2"/>
            <a:r>
              <a:rPr lang="cs-CZ" i="1" dirty="0"/>
              <a:t>U</a:t>
            </a:r>
            <a:r>
              <a:rPr lang="cs-CZ" dirty="0"/>
              <a:t> … tangenta – směr broušení kovu</a:t>
            </a:r>
          </a:p>
          <a:p>
            <a:pPr lvl="2"/>
            <a:r>
              <a:rPr lang="cs-CZ" i="1" dirty="0"/>
              <a:t>V</a:t>
            </a:r>
            <a:r>
              <a:rPr lang="cs-CZ" dirty="0"/>
              <a:t> … </a:t>
            </a:r>
            <a:r>
              <a:rPr lang="cs-CZ" dirty="0" err="1"/>
              <a:t>binormála</a:t>
            </a:r>
            <a:endParaRPr lang="cs-CZ" dirty="0"/>
          </a:p>
          <a:p>
            <a:pPr lvl="2"/>
            <a:r>
              <a:rPr lang="cs-CZ" i="1" dirty="0"/>
              <a:t>N</a:t>
            </a:r>
            <a:r>
              <a:rPr lang="cs-CZ" dirty="0"/>
              <a:t> … normála … osa </a:t>
            </a:r>
            <a:r>
              <a:rPr lang="cs-CZ" i="1" dirty="0" smtClean="0"/>
              <a:t>Z</a:t>
            </a:r>
            <a:r>
              <a:rPr lang="cs-CZ" dirty="0" smtClean="0"/>
              <a:t> </a:t>
            </a:r>
            <a:r>
              <a:rPr lang="cs-CZ" dirty="0"/>
              <a:t>lokálního souřadného systému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Rovnice odrazu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91264" cy="4574133"/>
          </a:xfrm>
        </p:spPr>
        <p:txBody>
          <a:bodyPr/>
          <a:lstStyle/>
          <a:p>
            <a:r>
              <a:rPr lang="cs-CZ" dirty="0" err="1" smtClean="0"/>
              <a:t>Reflectance</a:t>
            </a:r>
            <a:r>
              <a:rPr lang="cs-CZ" dirty="0" smtClean="0"/>
              <a:t> </a:t>
            </a:r>
            <a:r>
              <a:rPr lang="cs-CZ" dirty="0" err="1"/>
              <a:t>equation</a:t>
            </a:r>
            <a:r>
              <a:rPr lang="cs-CZ" dirty="0"/>
              <a:t>, </a:t>
            </a:r>
            <a:r>
              <a:rPr lang="cs-CZ" dirty="0" err="1"/>
              <a:t>illumination</a:t>
            </a:r>
            <a:r>
              <a:rPr lang="cs-CZ" dirty="0"/>
              <a:t> </a:t>
            </a:r>
            <a:r>
              <a:rPr lang="cs-CZ" dirty="0" err="1" smtClean="0"/>
              <a:t>integral</a:t>
            </a:r>
            <a:r>
              <a:rPr lang="cs-CZ" dirty="0" smtClean="0"/>
              <a:t>, OVTIGRE </a:t>
            </a:r>
            <a:r>
              <a:rPr lang="cs-CZ" sz="2200" dirty="0" smtClean="0"/>
              <a:t>(“</a:t>
            </a:r>
            <a:r>
              <a:rPr lang="cs-CZ" sz="2200" dirty="0" err="1" smtClean="0"/>
              <a:t>outgoing</a:t>
            </a:r>
            <a:r>
              <a:rPr lang="cs-CZ" sz="2200" dirty="0" smtClean="0"/>
              <a:t>, </a:t>
            </a:r>
            <a:r>
              <a:rPr lang="cs-CZ" sz="2200" dirty="0" err="1" smtClean="0"/>
              <a:t>vacuum</a:t>
            </a:r>
            <a:r>
              <a:rPr lang="cs-CZ" sz="2200" dirty="0" smtClean="0"/>
              <a:t>, </a:t>
            </a:r>
            <a:r>
              <a:rPr lang="cs-CZ" sz="2200" dirty="0" err="1" smtClean="0"/>
              <a:t>time</a:t>
            </a:r>
            <a:r>
              <a:rPr lang="cs-CZ" sz="2200" dirty="0" smtClean="0"/>
              <a:t>-invariant, </a:t>
            </a:r>
            <a:r>
              <a:rPr lang="cs-CZ" sz="2200" dirty="0" err="1" smtClean="0"/>
              <a:t>gray</a:t>
            </a:r>
            <a:r>
              <a:rPr lang="cs-CZ" sz="2200" dirty="0" smtClean="0"/>
              <a:t> radiance </a:t>
            </a:r>
            <a:r>
              <a:rPr lang="cs-CZ" sz="2200" dirty="0" err="1" smtClean="0"/>
              <a:t>equation</a:t>
            </a:r>
            <a:r>
              <a:rPr lang="cs-CZ" sz="2200" dirty="0" smtClean="0"/>
              <a:t>”)</a:t>
            </a:r>
          </a:p>
          <a:p>
            <a:endParaRPr lang="cs-CZ" dirty="0" smtClean="0"/>
          </a:p>
          <a:p>
            <a:r>
              <a:rPr lang="en-US" dirty="0" smtClean="0"/>
              <a:t>“</a:t>
            </a:r>
            <a:r>
              <a:rPr lang="en-US" dirty="0" err="1"/>
              <a:t>Kolik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cs-CZ" dirty="0" err="1"/>
              <a:t>ětla</a:t>
            </a:r>
            <a:r>
              <a:rPr lang="cs-CZ" dirty="0"/>
              <a:t> je odraženo do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?“</a:t>
            </a:r>
            <a:br>
              <a:rPr lang="cs-CZ" dirty="0"/>
            </a:br>
            <a:r>
              <a:rPr lang="cs-CZ" dirty="0"/>
              <a:t>(v závislosti na množství </a:t>
            </a:r>
            <a:r>
              <a:rPr lang="cs-CZ" dirty="0" smtClean="0"/>
              <a:t>příchozího </a:t>
            </a:r>
            <a:r>
              <a:rPr lang="cs-CZ" dirty="0"/>
              <a:t>světla </a:t>
            </a:r>
            <a:r>
              <a:rPr lang="cs-CZ" i="1" dirty="0"/>
              <a:t>L</a:t>
            </a:r>
            <a:r>
              <a:rPr lang="cs-CZ" baseline="-25000" dirty="0"/>
              <a:t>i</a:t>
            </a:r>
            <a:r>
              <a:rPr lang="cs-CZ" dirty="0"/>
              <a:t> a </a:t>
            </a:r>
            <a:r>
              <a:rPr lang="cs-CZ" dirty="0" smtClean="0"/>
              <a:t>materiálu </a:t>
            </a:r>
            <a:r>
              <a:rPr lang="cs-CZ" dirty="0"/>
              <a:t>povrchu </a:t>
            </a:r>
            <a:r>
              <a:rPr lang="cs-CZ" i="1" dirty="0"/>
              <a:t>f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Z definice BRDF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/>
        </p:nvGraphicFramePr>
        <p:xfrm>
          <a:off x="1633538" y="5207000"/>
          <a:ext cx="5826125" cy="525463"/>
        </p:xfrm>
        <a:graphic>
          <a:graphicData uri="http://schemas.openxmlformats.org/presentationml/2006/ole">
            <p:oleObj spid="_x0000_s98306" name="Rovnice" r:id="rId3" imgW="25272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Rovnice odrazu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r>
              <a:rPr lang="cs-CZ" dirty="0" smtClean="0"/>
              <a:t>„Sečtení“ (integrál) příspěvků </a:t>
            </a:r>
            <a:r>
              <a:rPr lang="cs-CZ" dirty="0" err="1" smtClean="0"/>
              <a:t>d</a:t>
            </a:r>
            <a:r>
              <a:rPr lang="cs-CZ" i="1" dirty="0" err="1" smtClean="0"/>
              <a:t>L</a:t>
            </a:r>
            <a:r>
              <a:rPr lang="en-US" baseline="-25000" dirty="0" smtClean="0"/>
              <a:t>r</a:t>
            </a:r>
            <a:r>
              <a:rPr lang="cs-CZ" dirty="0" smtClean="0"/>
              <a:t> přes celou hemisféru: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0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1163638" y="2420888"/>
          <a:ext cx="6975475" cy="903287"/>
        </p:xfrm>
        <a:graphic>
          <a:graphicData uri="http://schemas.openxmlformats.org/presentationml/2006/ole">
            <p:oleObj spid="_x0000_s191491" name="Rovnice" r:id="rId4" imgW="3035160" imgH="393480" progId="Equation.3">
              <p:embed/>
            </p:oleObj>
          </a:graphicData>
        </a:graphic>
      </p:graphicFrame>
      <p:grpSp>
        <p:nvGrpSpPr>
          <p:cNvPr id="59" name="Group 22"/>
          <p:cNvGrpSpPr>
            <a:grpSpLocks/>
          </p:cNvGrpSpPr>
          <p:nvPr/>
        </p:nvGrpSpPr>
        <p:grpSpPr bwMode="auto">
          <a:xfrm>
            <a:off x="166591" y="3356992"/>
            <a:ext cx="5927724" cy="3025775"/>
            <a:chOff x="759" y="1258"/>
            <a:chExt cx="3734" cy="1906"/>
          </a:xfrm>
        </p:grpSpPr>
        <p:sp>
          <p:nvSpPr>
            <p:cNvPr id="6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+mj-lt"/>
                </a:rPr>
                <a:t>d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987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b="1" dirty="0" smtClean="0">
                  <a:latin typeface="+mn-lt"/>
                </a:rPr>
                <a:t>x</a:t>
              </a:r>
              <a:r>
                <a:rPr lang="cs-CZ" sz="2800" dirty="0" smtClean="0">
                  <a:latin typeface="+mn-lt"/>
                </a:rPr>
                <a:t>, 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6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6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Rectangle 16"/>
            <p:cNvSpPr>
              <a:spLocks noChangeArrowheads="1"/>
            </p:cNvSpPr>
            <p:nvPr/>
          </p:nvSpPr>
          <p:spPr bwMode="auto">
            <a:xfrm>
              <a:off x="3579" y="1338"/>
              <a:ext cx="9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smtClean="0">
                  <a:latin typeface="+mj-lt"/>
                </a:rPr>
                <a:t>L</a:t>
              </a:r>
              <a:r>
                <a:rPr lang="cs-CZ" sz="2800" baseline="-25000" dirty="0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(</a:t>
              </a:r>
              <a:r>
                <a:rPr lang="cs-CZ" sz="2800" b="1" dirty="0" smtClean="0">
                  <a:latin typeface="+mj-lt"/>
                </a:rPr>
                <a:t>x</a:t>
              </a:r>
              <a:r>
                <a:rPr lang="cs-CZ" sz="2800" dirty="0" smtClean="0">
                  <a:latin typeface="+mj-lt"/>
                </a:rPr>
                <a:t>, 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)</a:t>
              </a:r>
              <a:endParaRPr lang="cs-CZ" sz="2800" dirty="0">
                <a:latin typeface="+mj-lt"/>
              </a:endParaRPr>
            </a:p>
          </p:txBody>
        </p:sp>
        <p:sp>
          <p:nvSpPr>
            <p:cNvPr id="7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7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" name="Rectangle 6"/>
          <p:cNvSpPr>
            <a:spLocks noChangeArrowheads="1"/>
          </p:cNvSpPr>
          <p:nvPr/>
        </p:nvSpPr>
        <p:spPr bwMode="auto">
          <a:xfrm>
            <a:off x="948090" y="5620772"/>
            <a:ext cx="153567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 err="1" smtClean="0">
                <a:latin typeface="+mn-lt"/>
              </a:rPr>
              <a:t>L</a:t>
            </a:r>
            <a:r>
              <a:rPr lang="cs-CZ" sz="2800" baseline="-25000" dirty="0" err="1" smtClean="0">
                <a:latin typeface="+mn-lt"/>
              </a:rPr>
              <a:t>r</a:t>
            </a:r>
            <a:r>
              <a:rPr lang="cs-CZ" sz="2800" dirty="0" smtClean="0">
                <a:latin typeface="+mn-lt"/>
              </a:rPr>
              <a:t>(</a:t>
            </a:r>
            <a:r>
              <a:rPr lang="cs-CZ" sz="2800" b="1" dirty="0" smtClean="0">
                <a:latin typeface="+mn-lt"/>
              </a:rPr>
              <a:t>x</a:t>
            </a:r>
            <a:r>
              <a:rPr lang="cs-CZ" sz="2800" dirty="0" smtClean="0">
                <a:latin typeface="+mn-lt"/>
              </a:rPr>
              <a:t>, </a:t>
            </a:r>
            <a:r>
              <a:rPr lang="cs-CZ" sz="2800" dirty="0" err="1" smtClean="0">
                <a:latin typeface="Symbol" pitchFamily="18" charset="2"/>
              </a:rPr>
              <a:t>w</a:t>
            </a:r>
            <a:r>
              <a:rPr lang="cs-CZ" sz="2800" baseline="-25000" dirty="0" err="1" smtClean="0">
                <a:latin typeface="+mn-lt"/>
              </a:rPr>
              <a:t>o</a:t>
            </a:r>
            <a:r>
              <a:rPr lang="cs-CZ" sz="2800" dirty="0" smtClean="0">
                <a:latin typeface="+mn-lt"/>
              </a:rPr>
              <a:t>)</a:t>
            </a:r>
            <a:endParaRPr lang="cs-CZ" sz="2800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4355976" y="3717032"/>
            <a:ext cx="4770581" cy="2807151"/>
            <a:chOff x="4355976" y="3717032"/>
            <a:chExt cx="4770581" cy="2807151"/>
          </a:xfrm>
        </p:grpSpPr>
        <p:graphicFrame>
          <p:nvGraphicFramePr>
            <p:cNvPr id="191492" name="Object 4"/>
            <p:cNvGraphicFramePr>
              <a:graphicFrameLocks noChangeAspect="1"/>
            </p:cNvGraphicFramePr>
            <p:nvPr/>
          </p:nvGraphicFramePr>
          <p:xfrm>
            <a:off x="5580112" y="4653136"/>
            <a:ext cx="3036888" cy="1047750"/>
          </p:xfrm>
          <a:graphic>
            <a:graphicData uri="http://schemas.openxmlformats.org/presentationml/2006/ole">
              <p:oleObj spid="_x0000_s191492" name="Rovnice" r:id="rId5" imgW="1320480" imgH="457200" progId="Equation.3">
                <p:embed/>
              </p:oleObj>
            </a:graphicData>
          </a:graphic>
        </p:graphicFrame>
        <p:grpSp>
          <p:nvGrpSpPr>
            <p:cNvPr id="93" name="Group 92"/>
            <p:cNvGrpSpPr/>
            <p:nvPr/>
          </p:nvGrpSpPr>
          <p:grpSpPr>
            <a:xfrm>
              <a:off x="4355976" y="5229200"/>
              <a:ext cx="2710999" cy="1294983"/>
              <a:chOff x="4932040" y="5157192"/>
              <a:chExt cx="2710999" cy="1294983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6156176" y="5157192"/>
                <a:ext cx="216024" cy="7920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4932040" y="6021288"/>
                <a:ext cx="271099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200" dirty="0" smtClean="0">
                    <a:latin typeface="+mn-lt"/>
                  </a:rPr>
                  <a:t>celková odchozí rad.</a:t>
                </a:r>
                <a:endParaRPr lang="en-US" sz="2200" dirty="0" smtClean="0">
                  <a:latin typeface="+mn-lt"/>
                </a:endParaRP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>
                <a:off x="5067112" y="6412860"/>
                <a:ext cx="2376264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6948264" y="3717032"/>
              <a:ext cx="2056973" cy="1080120"/>
              <a:chOff x="5148064" y="5949280"/>
              <a:chExt cx="2056973" cy="1080120"/>
            </a:xfrm>
          </p:grpSpPr>
          <p:cxnSp>
            <p:nvCxnSpPr>
              <p:cNvPr id="95" name="Straight Arrow Connector 94"/>
              <p:cNvCxnSpPr/>
              <p:nvPr/>
            </p:nvCxnSpPr>
            <p:spPr>
              <a:xfrm flipH="1">
                <a:off x="5652120" y="6381328"/>
                <a:ext cx="360040" cy="6480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5148064" y="5949280"/>
                <a:ext cx="205697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200" dirty="0" smtClean="0">
                    <a:latin typeface="+mn-lt"/>
                  </a:rPr>
                  <a:t>emitovaná rad.</a:t>
                </a:r>
                <a:endParaRPr lang="en-US" sz="2200" dirty="0" smtClean="0">
                  <a:latin typeface="+mn-lt"/>
                </a:endParaRPr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5220072" y="6309320"/>
                <a:ext cx="187220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7236296" y="5589240"/>
              <a:ext cx="1890261" cy="934943"/>
              <a:chOff x="5148064" y="5445224"/>
              <a:chExt cx="1890261" cy="934943"/>
            </a:xfrm>
          </p:grpSpPr>
          <p:cxnSp>
            <p:nvCxnSpPr>
              <p:cNvPr id="99" name="Straight Arrow Connector 98"/>
              <p:cNvCxnSpPr/>
              <p:nvPr/>
            </p:nvCxnSpPr>
            <p:spPr>
              <a:xfrm flipH="1" flipV="1">
                <a:off x="5364088" y="5445224"/>
                <a:ext cx="144016" cy="5040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5148064" y="5949280"/>
                <a:ext cx="189026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200" dirty="0" smtClean="0">
                    <a:latin typeface="+mn-lt"/>
                  </a:rPr>
                  <a:t>odražená rad.</a:t>
                </a:r>
                <a:endParaRPr lang="en-US" sz="2200" dirty="0" smtClean="0">
                  <a:latin typeface="+mn-lt"/>
                </a:endParaRPr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5197484" y="6325086"/>
                <a:ext cx="176368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Rovnice odrazu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Vyhodnocením rovnice odrazu se dají </a:t>
            </a:r>
            <a:r>
              <a:rPr lang="cs-CZ" dirty="0" err="1" smtClean="0"/>
              <a:t>renderovat</a:t>
            </a:r>
            <a:r>
              <a:rPr lang="cs-CZ" dirty="0" smtClean="0"/>
              <a:t> obrázky</a:t>
            </a:r>
            <a:r>
              <a:rPr lang="en-US" dirty="0" smtClean="0"/>
              <a:t>!!!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Přímé osvětlení </a:t>
            </a:r>
          </a:p>
          <a:p>
            <a:pPr lvl="2"/>
            <a:r>
              <a:rPr lang="cs-CZ" dirty="0" smtClean="0"/>
              <a:t>mapy prostředí</a:t>
            </a:r>
          </a:p>
          <a:p>
            <a:pPr lvl="2"/>
            <a:r>
              <a:rPr lang="cs-CZ" dirty="0" smtClean="0"/>
              <a:t>plošné zdroje</a:t>
            </a:r>
          </a:p>
          <a:p>
            <a:pPr lvl="2"/>
            <a:r>
              <a:rPr lang="cs-CZ" dirty="0" smtClean="0"/>
              <a:t>atd.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220072" y="4005064"/>
            <a:ext cx="3744416" cy="21602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lokálního odrazu ke globálnímu šíření světla</a:t>
            </a:r>
            <a:endParaRPr lang="en-US" dirty="0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997450"/>
          </a:xfrm>
        </p:spPr>
        <p:txBody>
          <a:bodyPr/>
          <a:lstStyle/>
          <a:p>
            <a:r>
              <a:rPr lang="cs-CZ" dirty="0" smtClean="0"/>
              <a:t>Rovnice odrazu (lokální odraz)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Odkud </a:t>
            </a:r>
            <a:r>
              <a:rPr lang="cs-CZ" dirty="0"/>
              <a:t>přichází </a:t>
            </a:r>
            <a:r>
              <a:rPr lang="cs-CZ" dirty="0" smtClean="0"/>
              <a:t>radiance</a:t>
            </a:r>
            <a:r>
              <a:rPr lang="en-US" dirty="0" smtClean="0"/>
              <a:t> </a:t>
            </a:r>
            <a:r>
              <a:rPr lang="cs-CZ" i="1" dirty="0" smtClean="0"/>
              <a:t>L</a:t>
            </a:r>
            <a:r>
              <a:rPr lang="cs-CZ" baseline="-25000" dirty="0" smtClean="0"/>
              <a:t>i</a:t>
            </a:r>
            <a:r>
              <a:rPr lang="cs-CZ" dirty="0" smtClean="0"/>
              <a:t>(</a:t>
            </a:r>
            <a:r>
              <a:rPr lang="cs-CZ" b="1" dirty="0" smtClean="0"/>
              <a:t>x</a:t>
            </a:r>
            <a:r>
              <a:rPr lang="cs-CZ" dirty="0" smtClean="0"/>
              <a:t>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) ?</a:t>
            </a:r>
            <a:endParaRPr lang="cs-CZ" dirty="0"/>
          </a:p>
          <a:p>
            <a:pPr lvl="1"/>
            <a:r>
              <a:rPr lang="cs-CZ" dirty="0" smtClean="0"/>
              <a:t>Z ostatních míst ve scéně</a:t>
            </a:r>
            <a:r>
              <a:rPr lang="en-US" dirty="0" smtClean="0"/>
              <a:t> !!!</a:t>
            </a:r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en-US" dirty="0" smtClean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64088" y="4149088"/>
            <a:ext cx="3744416" cy="2016218"/>
            <a:chOff x="6257960" y="4509120"/>
            <a:chExt cx="2800755" cy="1508092"/>
          </a:xfrm>
        </p:grpSpPr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 flipV="1">
              <a:off x="6365680" y="5694054"/>
              <a:ext cx="1628775" cy="158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 flipV="1">
              <a:off x="8145760" y="4509120"/>
              <a:ext cx="0" cy="9366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 flipV="1">
              <a:off x="7173590" y="4993859"/>
              <a:ext cx="915633" cy="646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7007695" y="5671896"/>
              <a:ext cx="273616" cy="345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2400" b="1" dirty="0">
                  <a:latin typeface="+mj-lt"/>
                </a:rPr>
                <a:t>x</a:t>
              </a:r>
            </a:p>
          </p:txBody>
        </p:sp>
        <p:sp>
          <p:nvSpPr>
            <p:cNvPr id="164895" name="Text Box 31"/>
            <p:cNvSpPr txBox="1">
              <a:spLocks noChangeArrowheads="1"/>
            </p:cNvSpPr>
            <p:nvPr/>
          </p:nvSpPr>
          <p:spPr bwMode="auto">
            <a:xfrm>
              <a:off x="8184392" y="4756263"/>
              <a:ext cx="874323" cy="345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2400" dirty="0">
                  <a:latin typeface="+mj-lt"/>
                </a:rPr>
                <a:t>r(</a:t>
              </a:r>
              <a:r>
                <a:rPr lang="en-US" sz="2400" b="1" dirty="0">
                  <a:latin typeface="+mj-lt"/>
                </a:rPr>
                <a:t>x</a:t>
              </a:r>
              <a:r>
                <a:rPr lang="en-US" sz="2400" dirty="0" smtClean="0">
                  <a:latin typeface="+mj-lt"/>
                </a:rPr>
                <a:t>, </a:t>
              </a:r>
              <a:r>
                <a:rPr lang="en-US" sz="2400" dirty="0" err="1" smtClean="0">
                  <a:latin typeface="Symbol" pitchFamily="18" charset="2"/>
                </a:rPr>
                <a:t>w</a:t>
              </a:r>
              <a:r>
                <a:rPr lang="en-US" sz="2400" baseline="-25000" dirty="0" err="1" smtClean="0">
                  <a:latin typeface="+mj-lt"/>
                </a:rPr>
                <a:t>i</a:t>
              </a:r>
              <a:r>
                <a:rPr lang="cs-CZ" sz="2400" dirty="0">
                  <a:latin typeface="+mj-lt"/>
                </a:rPr>
                <a:t>)</a:t>
              </a:r>
            </a:p>
          </p:txBody>
        </p:sp>
        <p:sp>
          <p:nvSpPr>
            <p:cNvPr id="164898" name="Text Box 34"/>
            <p:cNvSpPr txBox="1">
              <a:spLocks noChangeArrowheads="1"/>
            </p:cNvSpPr>
            <p:nvPr/>
          </p:nvSpPr>
          <p:spPr bwMode="auto">
            <a:xfrm>
              <a:off x="6257960" y="5281647"/>
              <a:ext cx="909095" cy="345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>
                  <a:latin typeface="+mj-lt"/>
                </a:rPr>
                <a:t>L</a:t>
              </a:r>
              <a:r>
                <a:rPr lang="en-US" sz="2400" baseline="-25000" dirty="0">
                  <a:latin typeface="+mj-lt"/>
                </a:rPr>
                <a:t>i</a:t>
              </a:r>
              <a:r>
                <a:rPr lang="cs-CZ" sz="2400" dirty="0">
                  <a:latin typeface="+mj-lt"/>
                </a:rPr>
                <a:t>(</a:t>
              </a:r>
              <a:r>
                <a:rPr lang="en-US" sz="2400" b="1" dirty="0" err="1">
                  <a:latin typeface="+mj-lt"/>
                </a:rPr>
                <a:t>x</a:t>
              </a:r>
              <a:r>
                <a:rPr lang="en-US" sz="2400" dirty="0" err="1">
                  <a:latin typeface="+mj-lt"/>
                </a:rPr>
                <a:t>,</a:t>
              </a:r>
              <a:r>
                <a:rPr lang="en-US" sz="2400" dirty="0" err="1">
                  <a:latin typeface="Symbol" pitchFamily="18" charset="2"/>
                </a:rPr>
                <a:t>w</a:t>
              </a:r>
              <a:r>
                <a:rPr lang="en-US" sz="2400" baseline="-25000" dirty="0" err="1">
                  <a:latin typeface="+mj-lt"/>
                </a:rPr>
                <a:t>i</a:t>
              </a:r>
              <a:r>
                <a:rPr lang="cs-CZ" sz="2400" dirty="0">
                  <a:latin typeface="+mj-lt"/>
                </a:rPr>
                <a:t>)</a:t>
              </a:r>
            </a:p>
          </p:txBody>
        </p:sp>
        <p:sp>
          <p:nvSpPr>
            <p:cNvPr id="164900" name="Text Box 36"/>
            <p:cNvSpPr txBox="1">
              <a:spLocks noChangeArrowheads="1"/>
            </p:cNvSpPr>
            <p:nvPr/>
          </p:nvSpPr>
          <p:spPr bwMode="auto">
            <a:xfrm>
              <a:off x="6460022" y="4618271"/>
              <a:ext cx="1743610" cy="345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>
                  <a:latin typeface="+mj-lt"/>
                </a:rPr>
                <a:t>L</a:t>
              </a:r>
              <a:r>
                <a:rPr lang="en-US" sz="2400" baseline="-25000" dirty="0">
                  <a:latin typeface="+mj-lt"/>
                </a:rPr>
                <a:t>o</a:t>
              </a:r>
              <a:r>
                <a:rPr lang="cs-CZ" sz="2400" dirty="0" smtClean="0">
                  <a:latin typeface="+mj-lt"/>
                </a:rPr>
                <a:t>(</a:t>
              </a:r>
              <a:r>
                <a:rPr lang="en-US" sz="2400" dirty="0" smtClean="0">
                  <a:latin typeface="+mj-lt"/>
                </a:rPr>
                <a:t> r(</a:t>
              </a:r>
              <a:r>
                <a:rPr lang="en-US" sz="2400" b="1" dirty="0" smtClean="0">
                  <a:latin typeface="+mj-lt"/>
                </a:rPr>
                <a:t>x</a:t>
              </a:r>
              <a:r>
                <a:rPr lang="en-US" sz="2400" dirty="0" smtClean="0">
                  <a:latin typeface="+mj-lt"/>
                </a:rPr>
                <a:t>, </a:t>
              </a:r>
              <a:r>
                <a:rPr lang="en-US" sz="2400" dirty="0" err="1" smtClean="0">
                  <a:latin typeface="Symbol" pitchFamily="18" charset="2"/>
                </a:rPr>
                <a:t>w</a:t>
              </a:r>
              <a:r>
                <a:rPr lang="en-US" sz="2400" baseline="-25000" dirty="0" err="1" smtClean="0">
                  <a:latin typeface="+mj-lt"/>
                </a:rPr>
                <a:t>i</a:t>
              </a:r>
              <a:r>
                <a:rPr lang="cs-CZ" sz="2400" dirty="0">
                  <a:latin typeface="+mj-lt"/>
                </a:rPr>
                <a:t>)</a:t>
              </a:r>
              <a:r>
                <a:rPr lang="en-US" sz="2400" dirty="0">
                  <a:latin typeface="+mj-lt"/>
                </a:rPr>
                <a:t>, -</a:t>
              </a:r>
              <a:r>
                <a:rPr lang="en-US" sz="2400" dirty="0" err="1">
                  <a:latin typeface="Symbol" pitchFamily="18" charset="2"/>
                </a:rPr>
                <a:t>w</a:t>
              </a:r>
              <a:r>
                <a:rPr lang="en-US" sz="2400" i="1" baseline="-25000" dirty="0" err="1">
                  <a:latin typeface="+mj-lt"/>
                </a:rPr>
                <a:t>i</a:t>
              </a:r>
              <a:r>
                <a:rPr lang="en-US" sz="2400" dirty="0">
                  <a:latin typeface="+mj-lt"/>
                </a:rPr>
                <a:t>)</a:t>
              </a:r>
              <a:endParaRPr lang="cs-CZ" sz="2400" dirty="0">
                <a:latin typeface="+mj-lt"/>
              </a:endParaRPr>
            </a:p>
          </p:txBody>
        </p:sp>
      </p:grpSp>
      <p:graphicFrame>
        <p:nvGraphicFramePr>
          <p:cNvPr id="197638" name="Object 6"/>
          <p:cNvGraphicFramePr>
            <a:graphicFrameLocks noChangeAspect="1"/>
          </p:cNvGraphicFramePr>
          <p:nvPr/>
        </p:nvGraphicFramePr>
        <p:xfrm>
          <a:off x="395536" y="2237681"/>
          <a:ext cx="8550275" cy="903287"/>
        </p:xfrm>
        <a:graphic>
          <a:graphicData uri="http://schemas.openxmlformats.org/presentationml/2006/ole">
            <p:oleObj spid="_x0000_s197638" name="Rovnice" r:id="rId3" imgW="3720960" imgH="393480" progId="Equation.3">
              <p:embed/>
            </p:oleObj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1043608" y="3212976"/>
            <a:ext cx="6984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6012160" y="4716433"/>
            <a:ext cx="4491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i="1" dirty="0" smtClean="0">
                <a:latin typeface="+mj-lt"/>
              </a:rPr>
              <a:t>=</a:t>
            </a:r>
            <a:endParaRPr lang="cs-CZ" sz="3200" dirty="0">
              <a:latin typeface="+mj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3528" y="4653136"/>
            <a:ext cx="4680520" cy="936104"/>
            <a:chOff x="467544" y="4365104"/>
            <a:chExt cx="4680520" cy="936104"/>
          </a:xfrm>
        </p:grpSpPr>
        <p:graphicFrame>
          <p:nvGraphicFramePr>
            <p:cNvPr id="164874" name="Object 10"/>
            <p:cNvGraphicFramePr>
              <a:graphicFrameLocks noChangeAspect="1"/>
            </p:cNvGraphicFramePr>
            <p:nvPr/>
          </p:nvGraphicFramePr>
          <p:xfrm>
            <a:off x="604838" y="4508500"/>
            <a:ext cx="4354512" cy="573088"/>
          </p:xfrm>
          <a:graphic>
            <a:graphicData uri="http://schemas.openxmlformats.org/presentationml/2006/ole">
              <p:oleObj spid="_x0000_s197635" name="Rovnice" r:id="rId4" imgW="1739880" imgH="228600" progId="Equation.3">
                <p:embed/>
              </p:oleObj>
            </a:graphicData>
          </a:graphic>
        </p:graphicFrame>
        <p:sp>
          <p:nvSpPr>
            <p:cNvPr id="21" name="Rectangle 20"/>
            <p:cNvSpPr/>
            <p:nvPr/>
          </p:nvSpPr>
          <p:spPr>
            <a:xfrm>
              <a:off x="467544" y="4365104"/>
              <a:ext cx="4680520" cy="93610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15616" y="594928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+mj-lt"/>
              </a:rPr>
              <a:t>Funkce vržení paprsku</a:t>
            </a:r>
            <a:r>
              <a:rPr lang="en-US" dirty="0" smtClean="0">
                <a:latin typeface="+mj-lt"/>
              </a:rPr>
              <a:t>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(ray casting function)</a:t>
            </a:r>
            <a:endParaRPr lang="en-US" sz="2200" dirty="0" smtClean="0">
              <a:latin typeface="+mj-lt"/>
            </a:endParaRP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 flipV="1">
            <a:off x="2519772" y="5301208"/>
            <a:ext cx="252028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44791" y="5617815"/>
            <a:ext cx="0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40352" y="4744194"/>
            <a:ext cx="2790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lokálního odrazu ke globálnímu šíření světla</a:t>
            </a:r>
            <a:endParaRPr lang="en-US" dirty="0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r>
              <a:rPr lang="cs-CZ" dirty="0" smtClean="0"/>
              <a:t>Dosazení za </a:t>
            </a:r>
            <a:r>
              <a:rPr lang="cs-CZ" i="1" dirty="0" smtClean="0"/>
              <a:t>L</a:t>
            </a:r>
            <a:r>
              <a:rPr lang="cs-CZ" baseline="-25000" dirty="0" smtClean="0"/>
              <a:t>i  </a:t>
            </a:r>
            <a:r>
              <a:rPr lang="cs-CZ" dirty="0" smtClean="0"/>
              <a:t>do </a:t>
            </a:r>
            <a:r>
              <a:rPr lang="cs-CZ" dirty="0"/>
              <a:t>rovnice </a:t>
            </a:r>
            <a:r>
              <a:rPr lang="cs-CZ" dirty="0" smtClean="0"/>
              <a:t>odrazu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Příchozí </a:t>
            </a:r>
            <a:r>
              <a:rPr lang="cs-CZ" dirty="0"/>
              <a:t>radiance </a:t>
            </a:r>
            <a:r>
              <a:rPr lang="cs-CZ" i="1" dirty="0"/>
              <a:t>L</a:t>
            </a:r>
            <a:r>
              <a:rPr lang="cs-CZ" baseline="-25000" dirty="0"/>
              <a:t>i</a:t>
            </a:r>
            <a:r>
              <a:rPr lang="cs-CZ" dirty="0"/>
              <a:t> </a:t>
            </a:r>
            <a:r>
              <a:rPr lang="cs-CZ" dirty="0" smtClean="0"/>
              <a:t>vyloučena</a:t>
            </a:r>
            <a:r>
              <a:rPr lang="cs-CZ" dirty="0"/>
              <a:t>.</a:t>
            </a:r>
          </a:p>
          <a:p>
            <a:r>
              <a:rPr lang="cs-CZ" dirty="0"/>
              <a:t>Odchozí radiance </a:t>
            </a:r>
            <a:r>
              <a:rPr lang="cs-CZ" i="1" dirty="0" err="1"/>
              <a:t>L</a:t>
            </a:r>
            <a:r>
              <a:rPr lang="cs-CZ" baseline="-25000" dirty="0" err="1"/>
              <a:t>o</a:t>
            </a:r>
            <a:r>
              <a:rPr lang="cs-CZ" dirty="0"/>
              <a:t> popsána jako funkce </a:t>
            </a:r>
            <a:r>
              <a:rPr lang="cs-CZ" i="1" dirty="0" err="1"/>
              <a:t>L</a:t>
            </a:r>
            <a:r>
              <a:rPr lang="cs-CZ" baseline="-25000" dirty="0" err="1"/>
              <a:t>o</a:t>
            </a:r>
            <a:r>
              <a:rPr lang="cs-CZ" dirty="0"/>
              <a:t> jinde ve scéně.</a:t>
            </a:r>
            <a:endParaRPr lang="en-US" dirty="0"/>
          </a:p>
          <a:p>
            <a:pPr lvl="1"/>
            <a:endParaRPr lang="cs-CZ" dirty="0"/>
          </a:p>
        </p:txBody>
      </p:sp>
      <p:graphicFrame>
        <p:nvGraphicFramePr>
          <p:cNvPr id="164877" name="Object 13"/>
          <p:cNvGraphicFramePr>
            <a:graphicFrameLocks noChangeAspect="1"/>
          </p:cNvGraphicFramePr>
          <p:nvPr/>
        </p:nvGraphicFramePr>
        <p:xfrm>
          <a:off x="467544" y="2330127"/>
          <a:ext cx="8297862" cy="1458913"/>
        </p:xfrm>
        <a:graphic>
          <a:graphicData uri="http://schemas.openxmlformats.org/presentationml/2006/ole">
            <p:oleObj spid="_x0000_s200709" name="Rovnice" r:id="rId3" imgW="3606480" imgH="6346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Zobrazovací rovnice – </a:t>
            </a:r>
            <a:br>
              <a:rPr lang="cs-CZ"/>
            </a:br>
            <a:r>
              <a:rPr lang="cs-CZ"/>
              <a:t>				Rendering equation</a:t>
            </a:r>
            <a:endParaRPr 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00200"/>
            <a:ext cx="8676456" cy="4530725"/>
          </a:xfrm>
        </p:spPr>
        <p:txBody>
          <a:bodyPr/>
          <a:lstStyle/>
          <a:p>
            <a:r>
              <a:rPr lang="cs-CZ" dirty="0"/>
              <a:t>Odstranění indexu „o“ u </a:t>
            </a:r>
            <a:r>
              <a:rPr lang="cs-CZ" dirty="0" smtClean="0"/>
              <a:t>odchozí radiance</a:t>
            </a:r>
            <a:r>
              <a:rPr lang="cs-CZ" dirty="0"/>
              <a:t>: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Popis </a:t>
            </a:r>
            <a:r>
              <a:rPr lang="cs-CZ" dirty="0"/>
              <a:t>ustáleného stavu = </a:t>
            </a:r>
            <a:r>
              <a:rPr lang="cs-CZ" b="1" dirty="0"/>
              <a:t>energetické rovnováhy</a:t>
            </a:r>
            <a:r>
              <a:rPr lang="cs-CZ" dirty="0"/>
              <a:t> ve scéně</a:t>
            </a:r>
            <a:r>
              <a:rPr lang="en-US" dirty="0" smtClean="0"/>
              <a:t>.</a:t>
            </a:r>
            <a:endParaRPr lang="cs-CZ" dirty="0"/>
          </a:p>
          <a:p>
            <a:r>
              <a:rPr lang="cs-CZ" b="1" dirty="0" err="1" smtClean="0"/>
              <a:t>Rendering</a:t>
            </a:r>
            <a:r>
              <a:rPr lang="cs-CZ" dirty="0" smtClean="0"/>
              <a:t> = výpočet </a:t>
            </a:r>
            <a:r>
              <a:rPr lang="cs-CZ" i="1" dirty="0" smtClean="0"/>
              <a:t>L</a:t>
            </a:r>
            <a:r>
              <a:rPr lang="cs-CZ" dirty="0" smtClean="0"/>
              <a:t>(</a:t>
            </a:r>
            <a:r>
              <a:rPr lang="cs-CZ" b="1" dirty="0" smtClean="0"/>
              <a:t>x</a:t>
            </a:r>
            <a:r>
              <a:rPr lang="cs-CZ" dirty="0" smtClean="0"/>
              <a:t>,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 pro </a:t>
            </a:r>
            <a:r>
              <a:rPr lang="cs-CZ" dirty="0"/>
              <a:t>místa </a:t>
            </a:r>
            <a:r>
              <a:rPr lang="cs-CZ" dirty="0" smtClean="0"/>
              <a:t>viditelná přes </a:t>
            </a:r>
            <a:r>
              <a:rPr lang="cs-CZ" dirty="0" err="1"/>
              <a:t>pixely</a:t>
            </a:r>
            <a:r>
              <a:rPr lang="en-US" dirty="0"/>
              <a:t>.</a:t>
            </a:r>
            <a:endParaRPr lang="cs-CZ" dirty="0"/>
          </a:p>
        </p:txBody>
      </p:sp>
      <p:graphicFrame>
        <p:nvGraphicFramePr>
          <p:cNvPr id="198660" name="Object 4"/>
          <p:cNvGraphicFramePr>
            <a:graphicFrameLocks noChangeAspect="1"/>
          </p:cNvGraphicFramePr>
          <p:nvPr/>
        </p:nvGraphicFramePr>
        <p:xfrm>
          <a:off x="482600" y="2301875"/>
          <a:ext cx="8269288" cy="1516063"/>
        </p:xfrm>
        <a:graphic>
          <a:graphicData uri="http://schemas.openxmlformats.org/presentationml/2006/ole">
            <p:oleObj spid="_x0000_s198660" name="Rovnice" r:id="rId3" imgW="3593880" imgH="660240" progId="Equation.3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323528" y="2204864"/>
            <a:ext cx="8568952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Interakce světla s povrchem</a:t>
            </a:r>
            <a:endParaRPr lang="en-US" sz="320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84313"/>
            <a:ext cx="8229600" cy="4646612"/>
          </a:xfrm>
        </p:spPr>
        <p:txBody>
          <a:bodyPr/>
          <a:lstStyle/>
          <a:p>
            <a:r>
              <a:rPr lang="en-US" dirty="0" err="1" smtClean="0"/>
              <a:t>Absorpce</a:t>
            </a:r>
            <a:endParaRPr lang="en-US" dirty="0" smtClean="0"/>
          </a:p>
          <a:p>
            <a:r>
              <a:rPr lang="cs-CZ" dirty="0" smtClean="0"/>
              <a:t>Odraz</a:t>
            </a:r>
            <a:endParaRPr lang="cs-CZ" dirty="0"/>
          </a:p>
          <a:p>
            <a:r>
              <a:rPr lang="cs-CZ" dirty="0"/>
              <a:t>Lom</a:t>
            </a:r>
          </a:p>
          <a:p>
            <a:r>
              <a:rPr lang="cs-CZ" dirty="0"/>
              <a:t>Rozptyl pod </a:t>
            </a:r>
            <a:r>
              <a:rPr lang="cs-CZ" dirty="0" smtClean="0"/>
              <a:t>povrchem</a:t>
            </a:r>
            <a:endParaRPr lang="en-US" dirty="0" smtClean="0"/>
          </a:p>
          <a:p>
            <a:pPr>
              <a:buNone/>
            </a:pPr>
            <a:endParaRPr lang="cs-CZ" dirty="0"/>
          </a:p>
          <a:p>
            <a:r>
              <a:rPr lang="cs-CZ" dirty="0" smtClean="0"/>
              <a:t>Odrazivé vlastnosti </a:t>
            </a:r>
            <a:r>
              <a:rPr lang="cs-CZ" dirty="0"/>
              <a:t>materiálu </a:t>
            </a:r>
            <a:r>
              <a:rPr lang="cs-CZ" dirty="0" smtClean="0"/>
              <a:t>určují </a:t>
            </a:r>
          </a:p>
          <a:p>
            <a:pPr lvl="1"/>
            <a:r>
              <a:rPr lang="cs-CZ" dirty="0" smtClean="0"/>
              <a:t>Vztah </a:t>
            </a:r>
            <a:r>
              <a:rPr lang="cs-CZ" b="1" dirty="0" smtClean="0"/>
              <a:t>odražené</a:t>
            </a:r>
            <a:r>
              <a:rPr lang="en-US" dirty="0" smtClean="0"/>
              <a:t> </a:t>
            </a:r>
            <a:r>
              <a:rPr lang="en-US" dirty="0"/>
              <a:t>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i="1" baseline="30000" dirty="0" smtClean="0"/>
              <a:t> </a:t>
            </a:r>
            <a:r>
              <a:rPr lang="cs-CZ" dirty="0" smtClean="0"/>
              <a:t>k </a:t>
            </a:r>
            <a:r>
              <a:rPr lang="en-US" b="1" dirty="0" smtClean="0"/>
              <a:t>p</a:t>
            </a:r>
            <a:r>
              <a:rPr lang="cs-CZ" b="1" dirty="0" err="1"/>
              <a:t>říchozí</a:t>
            </a:r>
            <a:r>
              <a:rPr lang="cs-CZ" dirty="0"/>
              <a:t> radianci </a:t>
            </a:r>
            <a:r>
              <a:rPr lang="cs-CZ" i="1" dirty="0"/>
              <a:t>L</a:t>
            </a:r>
            <a:r>
              <a:rPr lang="cs-CZ" baseline="-25000" dirty="0"/>
              <a:t>i</a:t>
            </a:r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pPr lvl="1"/>
            <a:r>
              <a:rPr lang="en-US" b="1" dirty="0" smtClean="0"/>
              <a:t>V</a:t>
            </a:r>
            <a:r>
              <a:rPr lang="cs-CZ" b="1" dirty="0" smtClean="0"/>
              <a:t>zhled</a:t>
            </a:r>
            <a:r>
              <a:rPr lang="cs-CZ" dirty="0" smtClean="0"/>
              <a:t> </a:t>
            </a:r>
            <a:r>
              <a:rPr lang="cs-CZ" dirty="0"/>
              <a:t>objektu: barva, lesklost atd.</a:t>
            </a:r>
            <a:endParaRPr lang="en-US" dirty="0"/>
          </a:p>
          <a:p>
            <a:endParaRPr lang="en-US" dirty="0"/>
          </a:p>
          <a:p>
            <a:r>
              <a:rPr lang="cs-CZ" dirty="0"/>
              <a:t>Neboli: materiál určuje odezvu povrchu na osvětlení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8" name="Rectangle 10"/>
          <p:cNvSpPr>
            <a:spLocks noChangeArrowheads="1"/>
          </p:cNvSpPr>
          <p:nvPr/>
        </p:nvSpPr>
        <p:spPr bwMode="auto">
          <a:xfrm>
            <a:off x="323528" y="1916832"/>
            <a:ext cx="7272337" cy="25202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z="2400" dirty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z="2400" b="1" dirty="0" smtClean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400" b="1" dirty="0" smtClean="0">
                <a:latin typeface="+mj-lt"/>
              </a:rPr>
              <a:t>Rovnice </a:t>
            </a:r>
            <a:r>
              <a:rPr lang="cs-CZ" sz="2400" b="1" dirty="0">
                <a:latin typeface="+mj-lt"/>
              </a:rPr>
              <a:t>odrazu</a:t>
            </a:r>
          </a:p>
          <a:p>
            <a:pPr marL="669925" lvl="1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>
                <a:latin typeface="+mj-lt"/>
              </a:rPr>
              <a:t>popisuje </a:t>
            </a:r>
            <a:r>
              <a:rPr lang="cs-CZ" sz="2200" b="1" dirty="0">
                <a:latin typeface="+mj-lt"/>
              </a:rPr>
              <a:t>lokální odraz světla </a:t>
            </a:r>
            <a:r>
              <a:rPr lang="cs-CZ" sz="2200" dirty="0">
                <a:latin typeface="+mj-lt"/>
              </a:rPr>
              <a:t>v jednom místě</a:t>
            </a:r>
          </a:p>
          <a:p>
            <a:pPr marL="669925" lvl="1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>
                <a:latin typeface="+mj-lt"/>
              </a:rPr>
              <a:t>Integrál, pomocí něhož lze spočítat odchozí radianci z příchozí radiance v daném bodě</a:t>
            </a:r>
            <a:endParaRPr lang="en-US" sz="2200" dirty="0">
              <a:latin typeface="+mj-lt"/>
            </a:endParaRPr>
          </a:p>
        </p:txBody>
      </p: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1043608" y="4581648"/>
            <a:ext cx="7920880" cy="21597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z="2400" dirty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z="2400" b="1" dirty="0" smtClean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400" b="1" dirty="0" smtClean="0">
                <a:latin typeface="+mj-lt"/>
              </a:rPr>
              <a:t>Zobrazovací </a:t>
            </a:r>
            <a:r>
              <a:rPr lang="cs-CZ" sz="2400" b="1" dirty="0">
                <a:latin typeface="+mj-lt"/>
              </a:rPr>
              <a:t>rovnice</a:t>
            </a:r>
          </a:p>
          <a:p>
            <a:pPr marL="669925" lvl="1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>
                <a:latin typeface="+mj-lt"/>
              </a:rPr>
              <a:t>Podmínka na </a:t>
            </a:r>
            <a:r>
              <a:rPr lang="cs-CZ" sz="2200" b="1" dirty="0">
                <a:latin typeface="+mj-lt"/>
              </a:rPr>
              <a:t>globální rozložení světla ve scéně</a:t>
            </a:r>
          </a:p>
          <a:p>
            <a:pPr marL="669925" lvl="1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>
                <a:latin typeface="+mj-lt"/>
              </a:rPr>
              <a:t>Integrální rovnice – neznámá </a:t>
            </a:r>
            <a:r>
              <a:rPr lang="cs-CZ" sz="2200" i="1" dirty="0">
                <a:latin typeface="+mj-lt"/>
              </a:rPr>
              <a:t>L</a:t>
            </a:r>
            <a:r>
              <a:rPr lang="cs-CZ" sz="2200" dirty="0">
                <a:latin typeface="+mj-lt"/>
              </a:rPr>
              <a:t> vlevo i vpravo</a:t>
            </a:r>
            <a:endParaRPr lang="en-US" sz="2200" dirty="0">
              <a:latin typeface="+mj-lt"/>
            </a:endParaRPr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91264" cy="1139825"/>
          </a:xfrm>
        </p:spPr>
        <p:txBody>
          <a:bodyPr/>
          <a:lstStyle/>
          <a:p>
            <a:r>
              <a:rPr lang="cs-CZ" dirty="0" smtClean="0"/>
              <a:t>Rovnice </a:t>
            </a:r>
            <a:r>
              <a:rPr lang="cs-CZ" dirty="0"/>
              <a:t>odrazu </a:t>
            </a:r>
            <a:r>
              <a:rPr lang="cs-CZ" dirty="0" smtClean="0"/>
              <a:t>vs.  </a:t>
            </a:r>
            <a:br>
              <a:rPr lang="cs-CZ" dirty="0" smtClean="0"/>
            </a:br>
            <a:r>
              <a:rPr lang="cs-CZ" dirty="0" smtClean="0"/>
              <a:t>				zobrazovací rovnice</a:t>
            </a:r>
            <a:endParaRPr lang="en-US" dirty="0"/>
          </a:p>
        </p:txBody>
      </p:sp>
      <p:graphicFrame>
        <p:nvGraphicFramePr>
          <p:cNvPr id="165892" name="Object 4"/>
          <p:cNvGraphicFramePr>
            <a:graphicFrameLocks noChangeAspect="1"/>
          </p:cNvGraphicFramePr>
          <p:nvPr/>
        </p:nvGraphicFramePr>
        <p:xfrm>
          <a:off x="1188913" y="4873724"/>
          <a:ext cx="7775575" cy="571500"/>
        </p:xfrm>
        <a:graphic>
          <a:graphicData uri="http://schemas.openxmlformats.org/presentationml/2006/ole">
            <p:oleObj spid="_x0000_s199682" name="Rovnice" r:id="rId3" imgW="4305240" imgH="317160" progId="Equation.3">
              <p:embed/>
            </p:oleObj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/>
        </p:nvGraphicFramePr>
        <p:xfrm>
          <a:off x="466775" y="2132856"/>
          <a:ext cx="7011987" cy="571500"/>
        </p:xfrm>
        <a:graphic>
          <a:graphicData uri="http://schemas.openxmlformats.org/presentationml/2006/ole">
            <p:oleObj spid="_x0000_s199683" name="Rovnice" r:id="rId4" imgW="3848040" imgH="317160" progId="Equation.3">
              <p:embed/>
            </p:oleObj>
          </a:graphicData>
        </a:graphic>
      </p:graphicFrame>
      <p:sp>
        <p:nvSpPr>
          <p:cNvPr id="165895" name="Rectangle 7"/>
          <p:cNvSpPr>
            <a:spLocks noChangeArrowheads="1"/>
          </p:cNvSpPr>
          <p:nvPr/>
        </p:nvSpPr>
        <p:spPr bwMode="auto">
          <a:xfrm>
            <a:off x="539750" y="1412776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cs-CZ" sz="2400" dirty="0">
                <a:latin typeface="+mj-lt"/>
              </a:rPr>
              <a:t>Podobný tvar – </a:t>
            </a:r>
            <a:r>
              <a:rPr lang="cs-CZ" sz="2400" dirty="0" smtClean="0">
                <a:latin typeface="+mj-lt"/>
              </a:rPr>
              <a:t>jiný význam</a:t>
            </a:r>
            <a:endParaRPr lang="cs-CZ" sz="2400" dirty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Zpět k </a:t>
            </a:r>
            <a:r>
              <a:rPr lang="en-US" b="1" dirty="0" smtClean="0"/>
              <a:t>BRDF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Odrazivost (reflektance)</a:t>
            </a: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06925"/>
          </a:xfrm>
        </p:spPr>
        <p:txBody>
          <a:bodyPr/>
          <a:lstStyle/>
          <a:p>
            <a:r>
              <a:rPr lang="cs-CZ" dirty="0"/>
              <a:t>Poměr </a:t>
            </a:r>
            <a:r>
              <a:rPr lang="cs-CZ" b="1" dirty="0"/>
              <a:t>příchozího</a:t>
            </a:r>
            <a:r>
              <a:rPr lang="cs-CZ" dirty="0"/>
              <a:t> a </a:t>
            </a:r>
            <a:r>
              <a:rPr lang="cs-CZ" b="1" dirty="0" smtClean="0"/>
              <a:t>odraženého</a:t>
            </a:r>
            <a:r>
              <a:rPr lang="cs-CZ" dirty="0" smtClean="0"/>
              <a:t> </a:t>
            </a:r>
            <a:r>
              <a:rPr lang="cs-CZ" b="1" dirty="0" smtClean="0"/>
              <a:t>toku</a:t>
            </a:r>
            <a:r>
              <a:rPr lang="cs-CZ" dirty="0"/>
              <a:t>.</a:t>
            </a:r>
          </a:p>
          <a:p>
            <a:pPr lvl="1"/>
            <a:r>
              <a:rPr lang="cs-CZ" dirty="0" smtClean="0"/>
              <a:t>A.k.a. „albedo“ (pro difúzní odraz)</a:t>
            </a:r>
          </a:p>
          <a:p>
            <a:endParaRPr lang="cs-CZ" dirty="0" smtClean="0"/>
          </a:p>
          <a:p>
            <a:r>
              <a:rPr lang="cs-CZ" b="1" dirty="0" smtClean="0"/>
              <a:t>Hemisféricko-hemisférická</a:t>
            </a:r>
            <a:r>
              <a:rPr lang="cs-CZ" dirty="0" smtClean="0"/>
              <a:t> odrazivost</a:t>
            </a:r>
          </a:p>
          <a:p>
            <a:pPr lvl="1"/>
            <a:r>
              <a:rPr lang="cs-CZ" dirty="0" smtClean="0"/>
              <a:t>Viz slide „zachování energie“</a:t>
            </a:r>
          </a:p>
          <a:p>
            <a:pPr lvl="1"/>
            <a:endParaRPr lang="cs-CZ" dirty="0" smtClean="0"/>
          </a:p>
          <a:p>
            <a:r>
              <a:rPr lang="cs-CZ" b="1" dirty="0" smtClean="0"/>
              <a:t>Hemisféricko-směrová</a:t>
            </a:r>
            <a:r>
              <a:rPr lang="cs-CZ" dirty="0" smtClean="0"/>
              <a:t> odrazivost</a:t>
            </a:r>
            <a:endParaRPr lang="cs-CZ" dirty="0"/>
          </a:p>
          <a:p>
            <a:pPr lvl="1"/>
            <a:r>
              <a:rPr lang="cs-CZ" dirty="0"/>
              <a:t>„Kolik světla se odrazí do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baseline="-25000" dirty="0"/>
              <a:t>  </a:t>
            </a:r>
            <a:r>
              <a:rPr lang="cs-CZ" dirty="0"/>
              <a:t>při osvětlení </a:t>
            </a:r>
            <a:r>
              <a:rPr lang="cs-CZ" b="1" dirty="0"/>
              <a:t>uniformní jednotkovou </a:t>
            </a:r>
            <a:r>
              <a:rPr lang="cs-CZ" b="1" dirty="0" smtClean="0"/>
              <a:t>příchozí </a:t>
            </a:r>
            <a:r>
              <a:rPr lang="cs-CZ" b="1" dirty="0"/>
              <a:t>radiancí</a:t>
            </a:r>
            <a:r>
              <a:rPr lang="cs-CZ" dirty="0" smtClean="0"/>
              <a:t>.“</a:t>
            </a:r>
            <a:endParaRPr lang="cs-CZ" dirty="0"/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1215727" y="5445224"/>
          <a:ext cx="6524625" cy="903287"/>
        </p:xfrm>
        <a:graphic>
          <a:graphicData uri="http://schemas.openxmlformats.org/presentationml/2006/ole">
            <p:oleObj spid="_x0000_s195586" name="Rovnice" r:id="rId3" imgW="283176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Hemisféricko-směrová odrazivost</a:t>
            </a: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5007"/>
          </a:xfrm>
        </p:spPr>
        <p:txBody>
          <a:bodyPr/>
          <a:lstStyle/>
          <a:p>
            <a:r>
              <a:rPr lang="cs-CZ" sz="2600" dirty="0" smtClean="0"/>
              <a:t>Nezáporná</a:t>
            </a:r>
          </a:p>
          <a:p>
            <a:r>
              <a:rPr lang="cs-CZ" sz="2600" dirty="0" smtClean="0"/>
              <a:t>Menší </a:t>
            </a:r>
            <a:r>
              <a:rPr lang="cs-CZ" sz="2600" dirty="0"/>
              <a:t>nebo rovna </a:t>
            </a:r>
            <a:r>
              <a:rPr lang="cs-CZ" sz="2600" dirty="0" smtClean="0"/>
              <a:t>1</a:t>
            </a:r>
            <a:r>
              <a:rPr lang="en-US" sz="2600" dirty="0" smtClean="0"/>
              <a:t>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en-US" sz="2600" dirty="0" smtClean="0"/>
              <a:t>(</a:t>
            </a:r>
            <a:r>
              <a:rPr lang="cs-CZ" sz="2600" dirty="0" smtClean="0"/>
              <a:t>zachování energie)</a:t>
            </a:r>
            <a:endParaRPr lang="cs-CZ" sz="2600" dirty="0"/>
          </a:p>
          <a:p>
            <a:pPr lvl="1"/>
            <a:endParaRPr lang="cs-CZ" sz="2400" dirty="0" smtClean="0"/>
          </a:p>
          <a:p>
            <a:r>
              <a:rPr lang="cs-CZ" sz="2600" dirty="0" smtClean="0"/>
              <a:t>Ekvivalentní </a:t>
            </a:r>
            <a:r>
              <a:rPr lang="cs-CZ" sz="2600" dirty="0"/>
              <a:t>se </a:t>
            </a:r>
            <a:r>
              <a:rPr lang="cs-CZ" sz="2600" b="1" dirty="0" err="1"/>
              <a:t>směrovo</a:t>
            </a:r>
            <a:r>
              <a:rPr lang="cs-CZ" sz="2600" b="1" dirty="0"/>
              <a:t>-hemisférickou</a:t>
            </a:r>
            <a:r>
              <a:rPr lang="cs-CZ" sz="2600" dirty="0"/>
              <a:t> </a:t>
            </a:r>
            <a:r>
              <a:rPr lang="cs-CZ" sz="2600" dirty="0" smtClean="0"/>
              <a:t>odrazivostí</a:t>
            </a:r>
            <a:endParaRPr lang="cs-CZ" sz="2600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„Jaké procento </a:t>
            </a:r>
            <a:r>
              <a:rPr lang="cs-CZ" dirty="0"/>
              <a:t>světelného toku příchozího ze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je odraženo (do libovolného směru</a:t>
            </a:r>
            <a:r>
              <a:rPr lang="cs-CZ" dirty="0" smtClean="0"/>
              <a:t>)?“</a:t>
            </a:r>
            <a:endParaRPr lang="cs-CZ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Ekvivalence z </a:t>
            </a:r>
            <a:r>
              <a:rPr lang="cs-CZ" dirty="0" err="1" smtClean="0"/>
              <a:t>Helmholzovy</a:t>
            </a:r>
            <a:r>
              <a:rPr lang="cs-CZ" dirty="0" smtClean="0"/>
              <a:t> </a:t>
            </a:r>
            <a:r>
              <a:rPr lang="cs-CZ" dirty="0"/>
              <a:t>reciprocity pro BRDF</a:t>
            </a:r>
          </a:p>
          <a:p>
            <a:pPr lvl="1"/>
            <a:endParaRPr lang="en-US" sz="2400" dirty="0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4542383" y="1772816"/>
          <a:ext cx="1901825" cy="523875"/>
        </p:xfrm>
        <a:graphic>
          <a:graphicData uri="http://schemas.openxmlformats.org/presentationml/2006/ole">
            <p:oleObj spid="_x0000_s196610" name="Rovnice" r:id="rId3" imgW="8254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</a:t>
            </a:r>
            <a:r>
              <a:rPr lang="cs-CZ" dirty="0"/>
              <a:t>BRDF</a:t>
            </a: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4" name="Picture 4" descr="figure_brdf_components"/>
          <p:cNvPicPr>
            <a:picLocks noChangeAspect="1" noChangeArrowheads="1"/>
          </p:cNvPicPr>
          <p:nvPr/>
        </p:nvPicPr>
        <p:blipFill>
          <a:blip r:embed="rId2" cstate="print"/>
          <a:srcRect b="10520"/>
          <a:stretch>
            <a:fillRect/>
          </a:stretch>
        </p:blipFill>
        <p:spPr bwMode="auto">
          <a:xfrm>
            <a:off x="323850" y="1556792"/>
            <a:ext cx="8496300" cy="20881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16933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Obecná BRDF</a:t>
            </a:r>
            <a:endParaRPr lang="en-US" sz="20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3716933"/>
            <a:ext cx="2093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Ideálně difúzní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cs-CZ" sz="2000" dirty="0" err="1" smtClean="0">
                <a:latin typeface="+mn-lt"/>
              </a:rPr>
              <a:t>Lambertovská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874" y="3716933"/>
            <a:ext cx="2178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Ideálně zrcadlová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cs-CZ" sz="2000" dirty="0" err="1" smtClean="0">
                <a:latin typeface="+mn-lt"/>
              </a:rPr>
              <a:t>specular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5198" y="3788941"/>
            <a:ext cx="1473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>
                <a:latin typeface="+mn-lt"/>
              </a:rPr>
              <a:t>Lesklá </a:t>
            </a:r>
          </a:p>
          <a:p>
            <a:pPr algn="ctr"/>
            <a:r>
              <a:rPr lang="en-US" sz="2000" dirty="0" smtClean="0">
                <a:latin typeface="+mn-lt"/>
              </a:rPr>
              <a:t>(glossy,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directional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diffuse)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Ideálně difúzní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pic>
        <p:nvPicPr>
          <p:cNvPr id="134152" name="Picture 8" descr="09F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069975"/>
            <a:ext cx="6507163" cy="4879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A.k.a. </a:t>
            </a:r>
            <a:r>
              <a:rPr lang="en-US" dirty="0" err="1"/>
              <a:t>Lambertovsk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en-US" dirty="0" err="1"/>
              <a:t>odraz</a:t>
            </a:r>
            <a:endParaRPr lang="cs-CZ" dirty="0"/>
          </a:p>
          <a:p>
            <a:pPr lvl="1"/>
            <a:r>
              <a:rPr lang="en-US" sz="1400" dirty="0"/>
              <a:t>Johann Heinrich Lambert, </a:t>
            </a:r>
            <a:r>
              <a:rPr lang="cs-CZ" sz="1400" dirty="0"/>
              <a:t>„</a:t>
            </a:r>
            <a:r>
              <a:rPr lang="en-US" sz="1400" dirty="0" err="1"/>
              <a:t>Photometria</a:t>
            </a:r>
            <a:r>
              <a:rPr lang="cs-CZ" sz="1400" dirty="0"/>
              <a:t>“</a:t>
            </a:r>
            <a:r>
              <a:rPr lang="en-US" sz="1400" dirty="0"/>
              <a:t>, 1760.</a:t>
            </a:r>
            <a:endParaRPr lang="cs-CZ" sz="1400" dirty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Předpoklad – světlo se se stejnou pravděpodobností odrazí do všech směrů (nezávisle na příchozím směru)</a:t>
            </a:r>
          </a:p>
          <a:p>
            <a:endParaRPr lang="cs-CZ" dirty="0" smtClean="0"/>
          </a:p>
          <a:p>
            <a:r>
              <a:rPr lang="cs-CZ" dirty="0" smtClean="0"/>
              <a:t>Konstantní </a:t>
            </a:r>
            <a:r>
              <a:rPr lang="cs-CZ" dirty="0"/>
              <a:t>BRDF (nezávislá na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885" y="1412875"/>
            <a:ext cx="9302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3123406" y="5229225"/>
          <a:ext cx="2897188" cy="554038"/>
        </p:xfrm>
        <a:graphic>
          <a:graphicData uri="http://schemas.openxmlformats.org/presentationml/2006/ole">
            <p:oleObj spid="_x0000_s201733" name="Rovnice" r:id="rId5" imgW="125712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Odraz </a:t>
            </a:r>
            <a:r>
              <a:rPr lang="cs-CZ" dirty="0"/>
              <a:t>na </a:t>
            </a:r>
            <a:r>
              <a:rPr lang="cs-CZ" dirty="0" err="1"/>
              <a:t>Lambertovském</a:t>
            </a:r>
            <a:r>
              <a:rPr lang="cs-CZ" dirty="0"/>
              <a:t> povrchu:</a:t>
            </a:r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r>
              <a:rPr lang="cs-CZ" b="1" dirty="0" smtClean="0"/>
              <a:t>Pohledově nezávislý odraz</a:t>
            </a:r>
          </a:p>
          <a:p>
            <a:pPr lvl="1"/>
            <a:r>
              <a:rPr lang="cs-CZ" i="1" dirty="0" err="1" smtClean="0"/>
              <a:t>L</a:t>
            </a:r>
            <a:r>
              <a:rPr lang="cs-CZ" baseline="-25000" dirty="0" err="1" smtClean="0"/>
              <a:t>o</a:t>
            </a:r>
            <a:r>
              <a:rPr lang="cs-CZ" dirty="0" smtClean="0"/>
              <a:t> </a:t>
            </a:r>
            <a:r>
              <a:rPr lang="cs-CZ" dirty="0"/>
              <a:t>nezávisí na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r>
              <a:rPr lang="cs-CZ" b="1" dirty="0" smtClean="0"/>
              <a:t>Odrazivost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r>
              <a:rPr lang="cs-CZ" dirty="0"/>
              <a:t>Odrazivost </a:t>
            </a:r>
            <a:r>
              <a:rPr lang="cs-CZ" dirty="0" err="1"/>
              <a:t>Lambertovském</a:t>
            </a:r>
            <a:r>
              <a:rPr lang="cs-CZ" dirty="0"/>
              <a:t> povrchu:</a:t>
            </a:r>
          </a:p>
          <a:p>
            <a:pPr lvl="1"/>
            <a:r>
              <a:rPr lang="cs-CZ" dirty="0" err="1"/>
              <a:t>Lambertovská</a:t>
            </a:r>
            <a:r>
              <a:rPr lang="cs-CZ" dirty="0"/>
              <a:t> BRDF je </a:t>
            </a:r>
            <a:r>
              <a:rPr lang="en-US" dirty="0"/>
              <a:t>&lt;= 1/</a:t>
            </a:r>
            <a:r>
              <a:rPr lang="en-US" dirty="0">
                <a:latin typeface="Symbol" pitchFamily="18" charset="2"/>
              </a:rPr>
              <a:t>p</a:t>
            </a:r>
          </a:p>
          <a:p>
            <a:pPr lvl="1"/>
            <a:endParaRPr lang="cs-CZ" dirty="0">
              <a:latin typeface="Symbol" pitchFamily="18" charset="2"/>
            </a:endParaRPr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143000" y="2349500"/>
          <a:ext cx="4673600" cy="1457325"/>
        </p:xfrm>
        <a:graphic>
          <a:graphicData uri="http://schemas.openxmlformats.org/presentationml/2006/ole">
            <p:oleObj spid="_x0000_s100355" name="Rovnice" r:id="rId3" imgW="2031840" imgH="634680" progId="Equation.3">
              <p:embed/>
            </p:oleObj>
          </a:graphicData>
        </a:graphic>
      </p:graphicFrame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graphicFrame>
        <p:nvGraphicFramePr>
          <p:cNvPr id="107528" name="Object 8"/>
          <p:cNvGraphicFramePr>
            <a:graphicFrameLocks noChangeAspect="1"/>
          </p:cNvGraphicFramePr>
          <p:nvPr/>
        </p:nvGraphicFramePr>
        <p:xfrm>
          <a:off x="3775869" y="5733256"/>
          <a:ext cx="1592262" cy="512763"/>
        </p:xfrm>
        <a:graphic>
          <a:graphicData uri="http://schemas.openxmlformats.org/presentationml/2006/ole">
            <p:oleObj spid="_x0000_s100356" name="Rovnice" r:id="rId5" imgW="74916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Interakce světla s povrchem</a:t>
            </a:r>
            <a:endParaRPr lang="en-US" sz="32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178175" cy="4646612"/>
          </a:xfrm>
        </p:spPr>
        <p:txBody>
          <a:bodyPr/>
          <a:lstStyle/>
          <a:p>
            <a:r>
              <a:rPr lang="cs-CZ"/>
              <a:t>Stejné osvětlení</a:t>
            </a:r>
          </a:p>
          <a:p>
            <a:r>
              <a:rPr lang="cs-CZ"/>
              <a:t>Různé materiály</a:t>
            </a: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6" y="1268760"/>
            <a:ext cx="4727414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16200000">
            <a:off x="7563644" y="4744815"/>
            <a:ext cx="2824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>
                <a:latin typeface="+mn-lt"/>
              </a:rPr>
              <a:t>Zdroj: MERL BRDF </a:t>
            </a:r>
            <a:r>
              <a:rPr lang="cs-CZ" sz="1600" dirty="0" err="1">
                <a:latin typeface="+mn-lt"/>
              </a:rPr>
              <a:t>database</a:t>
            </a:r>
            <a:endParaRPr lang="cs-CZ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difúzní odraz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Neexistuje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cs-CZ" dirty="0" smtClean="0"/>
              <a:t>Výrobci barev se snaží</a:t>
            </a:r>
          </a:p>
          <a:p>
            <a:endParaRPr lang="cs-CZ" dirty="0" smtClean="0"/>
          </a:p>
          <a:p>
            <a:r>
              <a:rPr lang="cs-CZ" dirty="0" smtClean="0"/>
              <a:t>Neplatí obzvláště pro velké úhly incidence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tma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Palatino Linotype" pitchFamily="18" charset="0"/>
              </a:rPr>
              <a:t>Při zatažené obloze nepoznáme tvar terénu pokrytého sněhem.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Blízko zdroje osvětlení tento </a:t>
            </a:r>
            <a:br>
              <a:rPr lang="cs-CZ" dirty="0" smtClean="0">
                <a:latin typeface="Palatino Linotype" pitchFamily="18" charset="0"/>
              </a:rPr>
            </a:br>
            <a:r>
              <a:rPr lang="cs-CZ" dirty="0" smtClean="0">
                <a:latin typeface="Palatino Linotype" pitchFamily="18" charset="0"/>
              </a:rPr>
              <a:t>problém nemáme.</a:t>
            </a:r>
            <a:endParaRPr lang="en-US" dirty="0" smtClean="0">
              <a:latin typeface="Palatino Linotype" pitchFamily="18" charset="0"/>
            </a:endParaRPr>
          </a:p>
          <a:p>
            <a:endParaRPr lang="en-US" b="1" dirty="0" smtClean="0">
              <a:latin typeface="Palatino Linotype" pitchFamily="18" charset="0"/>
            </a:endParaRPr>
          </a:p>
          <a:p>
            <a:r>
              <a:rPr lang="cs-CZ" b="1" dirty="0" smtClean="0">
                <a:latin typeface="Palatino Linotype" pitchFamily="18" charset="0"/>
              </a:rPr>
              <a:t>PROČ?</a:t>
            </a:r>
            <a:endParaRPr lang="en-US" b="1" dirty="0" smtClean="0">
              <a:latin typeface="Palatino Linotype" pitchFamily="18" charset="0"/>
            </a:endParaRPr>
          </a:p>
          <a:p>
            <a:endParaRPr lang="en-US" dirty="0" smtClean="0">
              <a:latin typeface="Palatino Linotype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32500"/>
          <a:stretch>
            <a:fillRect/>
          </a:stretch>
        </p:blipFill>
        <p:spPr bwMode="auto">
          <a:xfrm>
            <a:off x="2736010" y="2060848"/>
            <a:ext cx="207307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3528392" cy="230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437112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tma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Palatino Linotype" pitchFamily="18" charset="0"/>
              </a:rPr>
              <a:t>Předpokládáme </a:t>
            </a:r>
            <a:r>
              <a:rPr lang="cs-CZ" dirty="0" err="1" smtClean="0">
                <a:latin typeface="Palatino Linotype" pitchFamily="18" charset="0"/>
              </a:rPr>
              <a:t>konstatní</a:t>
            </a:r>
            <a:r>
              <a:rPr lang="cs-CZ" dirty="0" smtClean="0">
                <a:latin typeface="Palatino Linotype" pitchFamily="18" charset="0"/>
              </a:rPr>
              <a:t> radianci z oblohy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Předpokládejme </a:t>
            </a:r>
            <a:r>
              <a:rPr lang="cs-CZ" dirty="0" err="1" smtClean="0">
                <a:latin typeface="Palatino Linotype" pitchFamily="18" charset="0"/>
              </a:rPr>
              <a:t>Lambertovský</a:t>
            </a:r>
            <a:r>
              <a:rPr lang="cs-CZ" dirty="0" smtClean="0">
                <a:latin typeface="Palatino Linotype" pitchFamily="18" charset="0"/>
              </a:rPr>
              <a:t> sníh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Odražená radiance:</a:t>
            </a:r>
          </a:p>
          <a:p>
            <a:endParaRPr lang="cs-CZ" dirty="0" smtClean="0">
              <a:latin typeface="Palatino Linotype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/>
        </p:nvGraphicFramePr>
        <p:xfrm>
          <a:off x="3436938" y="2183458"/>
          <a:ext cx="2393950" cy="525462"/>
        </p:xfrm>
        <a:graphic>
          <a:graphicData uri="http://schemas.openxmlformats.org/presentationml/2006/ole">
            <p:oleObj spid="_x0000_s202755" name="Rovnice" r:id="rId3" imgW="1041120" imgH="228600" progId="Equation.3">
              <p:embed/>
            </p:oleObj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27784" y="4365104"/>
            <a:ext cx="3672408" cy="864096"/>
            <a:chOff x="2627784" y="4293096"/>
            <a:chExt cx="3672408" cy="864096"/>
          </a:xfrm>
        </p:grpSpPr>
        <p:graphicFrame>
          <p:nvGraphicFramePr>
            <p:cNvPr id="202757" name="Object 5"/>
            <p:cNvGraphicFramePr>
              <a:graphicFrameLocks noChangeAspect="1"/>
            </p:cNvGraphicFramePr>
            <p:nvPr/>
          </p:nvGraphicFramePr>
          <p:xfrm>
            <a:off x="3290888" y="4437112"/>
            <a:ext cx="2630487" cy="554038"/>
          </p:xfrm>
          <a:graphic>
            <a:graphicData uri="http://schemas.openxmlformats.org/presentationml/2006/ole">
              <p:oleObj spid="_x0000_s202757" name="Rovnice" r:id="rId4" imgW="1143000" imgH="241200" progId="Equation.3">
                <p:embed/>
              </p:oleObj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627784" y="4293096"/>
              <a:ext cx="36724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5517232"/>
            <a:ext cx="15103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Bílá tma</a:t>
            </a:r>
            <a:r>
              <a:rPr lang="en-US" sz="2200" dirty="0" smtClean="0">
                <a:latin typeface="+mn-lt"/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Ideální zrcadlový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odraz</a:t>
            </a: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2" name="Picture 4" descr="09F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550025" cy="4911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 cstate="print"/>
          <a:srcRect b="7374"/>
          <a:stretch>
            <a:fillRect/>
          </a:stretch>
        </p:blipFill>
        <p:spPr bwMode="auto">
          <a:xfrm>
            <a:off x="457200" y="1414264"/>
            <a:ext cx="8229600" cy="48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6612" name="Picture 4" descr="huris8ma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206375"/>
            <a:ext cx="9144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707904" y="6580188"/>
            <a:ext cx="448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Nishino</a:t>
            </a:r>
            <a:r>
              <a:rPr lang="cs-CZ" sz="1400" dirty="0">
                <a:latin typeface="+mj-lt"/>
              </a:rPr>
              <a:t>, </a:t>
            </a:r>
            <a:r>
              <a:rPr lang="cs-CZ" sz="1400" dirty="0" err="1">
                <a:latin typeface="+mj-lt"/>
              </a:rPr>
              <a:t>Nayar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Eyes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for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Relighting</a:t>
            </a:r>
            <a:r>
              <a:rPr lang="cs-CZ" sz="1400" dirty="0">
                <a:latin typeface="+mj-lt"/>
              </a:rPr>
              <a:t>, SIGGRAPH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 odrazu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dirty="0" smtClean="0"/>
              <a:t>Směr odraženého paprsku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3227115" y="5567833"/>
          <a:ext cx="2713037" cy="525463"/>
        </p:xfrm>
        <a:graphic>
          <a:graphicData uri="http://schemas.openxmlformats.org/presentationml/2006/ole">
            <p:oleObj spid="_x0000_s156673" name="Rovnice" r:id="rId3" imgW="1180800" imgH="228600" progId="Equation.3">
              <p:embed/>
            </p:oleObj>
          </a:graphicData>
        </a:graphic>
      </p:graphicFrame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614487" y="1052736"/>
            <a:ext cx="4173537" cy="3025775"/>
            <a:chOff x="957" y="1258"/>
            <a:chExt cx="2629" cy="1906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06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1389" y="2729"/>
              <a:ext cx="2182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567" y="204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503514" y="4133875"/>
            <a:ext cx="135133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</a:t>
            </a:r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/>
              <a:t>i</a:t>
            </a:r>
            <a:r>
              <a:rPr lang="cs-CZ" sz="2800" baseline="-25000" dirty="0" smtClean="0"/>
              <a:t> </a:t>
            </a:r>
            <a:endParaRPr lang="cs-CZ" sz="2800" baseline="-25000" dirty="0">
              <a:latin typeface="+mj-lt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508104" y="4149080"/>
            <a:ext cx="334386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(</a:t>
            </a:r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/>
              <a:t>i</a:t>
            </a:r>
            <a:r>
              <a:rPr lang="cs-CZ" sz="2800" dirty="0" smtClean="0">
                <a:latin typeface="+mj-lt"/>
              </a:rPr>
              <a:t> + </a:t>
            </a:r>
            <a:r>
              <a:rPr lang="cs-CZ" sz="2800" dirty="0" smtClean="0">
                <a:latin typeface="Symbol" pitchFamily="18" charset="2"/>
              </a:rPr>
              <a:t>p)</a:t>
            </a:r>
            <a:r>
              <a:rPr lang="cs-CZ" sz="2800" dirty="0" smtClean="0">
                <a:latin typeface="+mj-lt"/>
              </a:rPr>
              <a:t> </a:t>
            </a:r>
            <a:r>
              <a:rPr lang="cs-CZ" sz="2800" dirty="0" err="1" smtClean="0">
                <a:latin typeface="+mj-lt"/>
              </a:rPr>
              <a:t>mod</a:t>
            </a:r>
            <a:r>
              <a:rPr lang="cs-CZ" sz="2800" dirty="0" smtClean="0">
                <a:latin typeface="+mj-lt"/>
              </a:rPr>
              <a:t> 2</a:t>
            </a:r>
            <a:r>
              <a:rPr lang="cs-CZ" sz="2800" dirty="0" smtClean="0">
                <a:latin typeface="Symbol" pitchFamily="18" charset="2"/>
              </a:rPr>
              <a:t>p</a:t>
            </a:r>
            <a:endParaRPr lang="cs-CZ" sz="2800" dirty="0">
              <a:latin typeface="Symbol" pitchFamily="18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44208" y="1844824"/>
            <a:ext cx="15121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200292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2200" y="2600908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32240" y="2636912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36296" y="1988840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80312" y="2132856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/>
              <a:t>o</a:t>
            </a:r>
            <a:endParaRPr lang="en-US" sz="2200" dirty="0"/>
          </a:p>
        </p:txBody>
      </p:sp>
      <p:sp>
        <p:nvSpPr>
          <p:cNvPr id="40" name="Rectangle 39"/>
          <p:cNvSpPr/>
          <p:nvPr/>
        </p:nvSpPr>
        <p:spPr>
          <a:xfrm>
            <a:off x="6588224" y="2542315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/>
              <a:t>i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odraz – BRDF</a:t>
            </a:r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je </a:t>
            </a:r>
            <a:r>
              <a:rPr lang="en-US" dirty="0" smtClean="0"/>
              <a:t>delta-</a:t>
            </a:r>
            <a:r>
              <a:rPr lang="en-US" dirty="0" err="1" smtClean="0"/>
              <a:t>distribuce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011" t="16726" r="1480" b="8740"/>
          <a:stretch>
            <a:fillRect/>
          </a:stretch>
        </p:blipFill>
        <p:spPr bwMode="auto">
          <a:xfrm>
            <a:off x="555318" y="2060848"/>
            <a:ext cx="8064896" cy="47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3789040"/>
            <a:ext cx="914400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608512"/>
            <a:ext cx="9144000" cy="220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195736" cy="1340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052736"/>
            <a:ext cx="8229600" cy="5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Bidirectional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reflectance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distribution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function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Dvousměrová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distribuční funkce odrazu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87685" y="2059409"/>
            <a:ext cx="5703887" cy="3025775"/>
            <a:chOff x="759" y="1258"/>
            <a:chExt cx="3593" cy="1906"/>
          </a:xfrm>
        </p:grpSpPr>
        <p:sp>
          <p:nvSpPr>
            <p:cNvPr id="103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+mj-lt"/>
                </a:rPr>
                <a:t>d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71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r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03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6"/>
            <p:cNvSpPr>
              <a:spLocks noChangeArrowheads="1"/>
            </p:cNvSpPr>
            <p:nvPr/>
          </p:nvSpPr>
          <p:spPr bwMode="auto">
            <a:xfrm>
              <a:off x="3687" y="1306"/>
              <a:ext cx="66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smtClean="0">
                  <a:latin typeface="+mj-lt"/>
                </a:rPr>
                <a:t>L</a:t>
              </a:r>
              <a:r>
                <a:rPr lang="cs-CZ" sz="2800" baseline="-25000" dirty="0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)</a:t>
              </a:r>
              <a:endParaRPr lang="cs-CZ" sz="2800" dirty="0">
                <a:latin typeface="+mj-lt"/>
              </a:endParaRPr>
            </a:p>
          </p:txBody>
        </p:sp>
        <p:sp>
          <p:nvSpPr>
            <p:cNvPr id="104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4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762000" y="5373688"/>
          <a:ext cx="7620000" cy="1036637"/>
        </p:xfrm>
        <a:graphic>
          <a:graphicData uri="http://schemas.openxmlformats.org/presentationml/2006/ole">
            <p:oleObj spid="_x0000_s108547" name="Rovnice" r:id="rId4" imgW="3162240" imgH="431640" progId="Equation.3">
              <p:embed/>
            </p:oleObj>
          </a:graphicData>
        </a:graphic>
      </p:graphicFrame>
      <p:sp>
        <p:nvSpPr>
          <p:cNvPr id="27" name="Rectangle 26"/>
          <p:cNvSpPr/>
          <p:nvPr/>
        </p:nvSpPr>
        <p:spPr>
          <a:xfrm>
            <a:off x="539552" y="5301208"/>
            <a:ext cx="806489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855505" y="3501008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59561" y="3645024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„</a:t>
            </a:r>
            <a:r>
              <a:rPr lang="en-US" sz="2200" b="1" dirty="0" smtClean="0">
                <a:latin typeface="+mn-lt"/>
              </a:rPr>
              <a:t>i</a:t>
            </a:r>
            <a:r>
              <a:rPr lang="en-US" sz="2200" dirty="0" smtClean="0">
                <a:latin typeface="+mn-lt"/>
              </a:rPr>
              <a:t>ncoming“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535109" y="4061306"/>
            <a:ext cx="12241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83305" y="2132856"/>
            <a:ext cx="2123728" cy="864096"/>
            <a:chOff x="504056" y="3933056"/>
            <a:chExt cx="2123728" cy="86409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907704" y="4221088"/>
              <a:ext cx="720080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056" y="3933056"/>
              <a:ext cx="1545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o</a:t>
              </a:r>
              <a:r>
                <a:rPr lang="cs-CZ" sz="2200" dirty="0" err="1" smtClean="0">
                  <a:latin typeface="+mn-lt"/>
                </a:rPr>
                <a:t>utgoing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16430" y="3356992"/>
            <a:ext cx="1886547" cy="862935"/>
            <a:chOff x="504056" y="3501008"/>
            <a:chExt cx="1886547" cy="86293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16224" y="3501008"/>
              <a:ext cx="374379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056" y="3933056"/>
              <a:ext cx="15311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r</a:t>
              </a:r>
              <a:r>
                <a:rPr lang="cs-CZ" sz="2200" dirty="0" err="1" smtClean="0">
                  <a:latin typeface="+mn-lt"/>
                </a:rPr>
                <a:t>eflected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Ideální zrcadlový lom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136198" name="Picture 6" descr="09F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6713" cy="3133725"/>
          </a:xfrm>
          <a:prstGeom prst="rect">
            <a:avLst/>
          </a:prstGeom>
          <a:noFill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3097212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Index </a:t>
            </a:r>
            <a:r>
              <a:rPr lang="en-US" dirty="0" err="1"/>
              <a:t>lomu</a:t>
            </a:r>
            <a:r>
              <a:rPr lang="en-US" dirty="0"/>
              <a:t> (</a:t>
            </a:r>
            <a:r>
              <a:rPr lang="cs-CZ" dirty="0"/>
              <a:t>voda 1.33, </a:t>
            </a:r>
            <a:r>
              <a:rPr lang="en-US" dirty="0" err="1"/>
              <a:t>sklo</a:t>
            </a:r>
            <a:r>
              <a:rPr lang="cs-CZ" dirty="0"/>
              <a:t> </a:t>
            </a:r>
            <a:r>
              <a:rPr lang="en-US" dirty="0"/>
              <a:t>1.6, </a:t>
            </a:r>
            <a:r>
              <a:rPr lang="en-US" dirty="0" err="1"/>
              <a:t>diamant</a:t>
            </a:r>
            <a:r>
              <a:rPr lang="cs-CZ" dirty="0"/>
              <a:t> 2.4</a:t>
            </a:r>
            <a:r>
              <a:rPr lang="en-US" dirty="0"/>
              <a:t>)</a:t>
            </a:r>
            <a:endParaRPr lang="cs-CZ" dirty="0"/>
          </a:p>
          <a:p>
            <a:endParaRPr lang="cs-CZ" dirty="0" smtClean="0"/>
          </a:p>
          <a:p>
            <a:r>
              <a:rPr lang="en-US" b="1" dirty="0" smtClean="0"/>
              <a:t>Snell</a:t>
            </a:r>
            <a:r>
              <a:rPr lang="cs-CZ" b="1" dirty="0"/>
              <a:t>ů</a:t>
            </a:r>
            <a:r>
              <a:rPr lang="en-US" b="1" dirty="0"/>
              <a:t>v z</a:t>
            </a:r>
            <a:r>
              <a:rPr lang="cs-CZ" b="1" dirty="0"/>
              <a:t>á</a:t>
            </a:r>
            <a:r>
              <a:rPr lang="en-US" b="1" dirty="0" err="1" smtClean="0"/>
              <a:t>kon</a:t>
            </a:r>
            <a:endParaRPr lang="en-US" b="1" dirty="0"/>
          </a:p>
          <a:p>
            <a:pPr lvl="1"/>
            <a:endParaRPr lang="en-US" dirty="0">
              <a:solidFill>
                <a:srgbClr val="00FF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/>
        </p:nvGraphicFramePr>
        <p:xfrm>
          <a:off x="1259632" y="3068960"/>
          <a:ext cx="2482850" cy="512762"/>
        </p:xfrm>
        <a:graphic>
          <a:graphicData uri="http://schemas.openxmlformats.org/presentationml/2006/ole">
            <p:oleObj spid="_x0000_s254978" name="Rovnice" r:id="rId3" imgW="1168200" imgH="241200" progId="Equation.3">
              <p:embed/>
            </p:oleObj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644008" y="2420888"/>
            <a:ext cx="3888681" cy="3878474"/>
            <a:chOff x="5724525" y="3573016"/>
            <a:chExt cx="3024188" cy="3016250"/>
          </a:xfrm>
        </p:grpSpPr>
        <p:pic>
          <p:nvPicPr>
            <p:cNvPr id="11060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525" y="3573016"/>
              <a:ext cx="3024188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603" name="Text Box 11"/>
            <p:cNvSpPr txBox="1">
              <a:spLocks noChangeArrowheads="1"/>
            </p:cNvSpPr>
            <p:nvPr/>
          </p:nvSpPr>
          <p:spPr bwMode="auto">
            <a:xfrm>
              <a:off x="5867400" y="4508500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i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5867400" y="5229225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o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6011863" y="3933825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i</a:t>
              </a:r>
            </a:p>
          </p:txBody>
        </p:sp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7308850" y="5876925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Směr </a:t>
            </a:r>
            <a:r>
              <a:rPr lang="cs-CZ" b="1" dirty="0"/>
              <a:t>lomeného paprsku</a:t>
            </a:r>
            <a:r>
              <a:rPr lang="cs-CZ" dirty="0" smtClean="0"/>
              <a:t>:</a:t>
            </a:r>
            <a:endParaRPr lang="cs-CZ" dirty="0"/>
          </a:p>
          <a:p>
            <a:endParaRPr lang="en-US" dirty="0"/>
          </a:p>
        </p:txBody>
      </p:sp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144588" y="2132856"/>
          <a:ext cx="6694487" cy="669925"/>
        </p:xfrm>
        <a:graphic>
          <a:graphicData uri="http://schemas.openxmlformats.org/presentationml/2006/ole">
            <p:oleObj spid="_x0000_s103428" name="Rovnice" r:id="rId3" imgW="2920680" imgH="291960" progId="Equation.3">
              <p:embed/>
            </p:oleObj>
          </a:graphicData>
        </a:graphic>
      </p:graphicFrame>
      <p:graphicFrame>
        <p:nvGraphicFramePr>
          <p:cNvPr id="110599" name="Object 7"/>
          <p:cNvGraphicFramePr>
            <a:graphicFrameLocks noChangeAspect="1"/>
          </p:cNvGraphicFramePr>
          <p:nvPr/>
        </p:nvGraphicFramePr>
        <p:xfrm>
          <a:off x="1259632" y="2852936"/>
          <a:ext cx="1133475" cy="917575"/>
        </p:xfrm>
        <a:graphic>
          <a:graphicData uri="http://schemas.openxmlformats.org/presentationml/2006/ole">
            <p:oleObj spid="_x0000_s103429" name="Rovnice" r:id="rId4" imgW="533160" imgH="431640" progId="Equation.3">
              <p:embed/>
            </p:oleObj>
          </a:graphicData>
        </a:graphic>
      </p:graphicFrame>
      <p:sp>
        <p:nvSpPr>
          <p:cNvPr id="26" name="Left Brace 25"/>
          <p:cNvSpPr/>
          <p:nvPr/>
        </p:nvSpPr>
        <p:spPr>
          <a:xfrm rot="16200000">
            <a:off x="6048164" y="1808821"/>
            <a:ext cx="288032" cy="23762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82166" y="3212977"/>
            <a:ext cx="33345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smtClean="0">
                <a:latin typeface="+mn-lt"/>
              </a:rPr>
              <a:t>pokud </a:t>
            </a:r>
            <a:r>
              <a:rPr lang="en-US" sz="2200" dirty="0" smtClean="0">
                <a:latin typeface="+mn-lt"/>
              </a:rPr>
              <a:t>&lt; 0</a:t>
            </a:r>
            <a:r>
              <a:rPr lang="cs-CZ" sz="2200" dirty="0" smtClean="0">
                <a:latin typeface="+mn-lt"/>
              </a:rPr>
              <a:t>, </a:t>
            </a:r>
            <a:r>
              <a:rPr lang="cs-CZ" sz="2200" b="1" dirty="0" smtClean="0">
                <a:latin typeface="+mn-lt"/>
              </a:rPr>
              <a:t>úplný odraz</a:t>
            </a:r>
            <a:endParaRPr lang="en-US" sz="2200" b="1" dirty="0" smtClean="0">
              <a:latin typeface="+mn-lt"/>
            </a:endParaRPr>
          </a:p>
          <a:p>
            <a:pPr algn="ctr"/>
            <a:r>
              <a:rPr lang="en-US" sz="2200" dirty="0" smtClean="0">
                <a:latin typeface="+mn-lt"/>
              </a:rPr>
              <a:t>(total internal reflection)</a:t>
            </a:r>
            <a:endParaRPr lang="cs-CZ" sz="2200" dirty="0" smtClean="0">
              <a:latin typeface="+mn-lt"/>
            </a:endParaRPr>
          </a:p>
          <a:p>
            <a:pPr algn="ctr"/>
            <a:endParaRPr lang="cs-CZ" sz="2200" dirty="0" smtClean="0">
              <a:latin typeface="+mn-lt"/>
            </a:endParaRPr>
          </a:p>
          <a:p>
            <a:r>
              <a:rPr lang="cs-CZ" sz="2200" b="1" dirty="0" smtClean="0">
                <a:latin typeface="+mn-lt"/>
              </a:rPr>
              <a:t>Kritický úhel</a:t>
            </a:r>
            <a:r>
              <a:rPr lang="cs-CZ" sz="2200" dirty="0" smtClean="0">
                <a:latin typeface="+mn-lt"/>
              </a:rPr>
              <a:t>:</a:t>
            </a:r>
            <a:endParaRPr lang="en-US" sz="2200" dirty="0" smtClean="0">
              <a:latin typeface="+mn-lt"/>
            </a:endParaRP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5292080" y="4851747"/>
          <a:ext cx="2347912" cy="1025525"/>
        </p:xfrm>
        <a:graphic>
          <a:graphicData uri="http://schemas.openxmlformats.org/presentationml/2006/ole">
            <p:oleObj spid="_x0000_s103430" name="Rovnice" r:id="rId5" imgW="1104840" imgH="482400" progId="Equation.3">
              <p:embed/>
            </p:oleObj>
          </a:graphicData>
        </a:graphic>
      </p:graphicFrame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996300"/>
            <a:ext cx="3233936" cy="2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995936" y="3645024"/>
            <a:ext cx="648072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01704" y="5090336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+mn-lt"/>
              </a:rPr>
              <a:t>zdroj: </a:t>
            </a:r>
            <a:r>
              <a:rPr lang="cs-CZ" sz="1600" dirty="0" err="1" smtClean="0">
                <a:latin typeface="+mn-lt"/>
              </a:rPr>
              <a:t>wikipedia</a:t>
            </a:r>
            <a:endParaRPr lang="en-US" sz="16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r>
              <a:rPr lang="cs-CZ" b="1" dirty="0" smtClean="0"/>
              <a:t>Změna radiance</a:t>
            </a:r>
          </a:p>
          <a:p>
            <a:pPr lvl="1"/>
            <a:r>
              <a:rPr lang="cs-CZ" dirty="0" smtClean="0"/>
              <a:t>Ze zachování energie (toku)</a:t>
            </a:r>
          </a:p>
          <a:p>
            <a:pPr lvl="1"/>
            <a:r>
              <a:rPr lang="cs-CZ" dirty="0" smtClean="0"/>
              <a:t>Při přechodu světla z řidšího do hustšího prostředí je světlo „stlačeno“ =</a:t>
            </a:r>
            <a:r>
              <a:rPr lang="en-US" dirty="0" smtClean="0"/>
              <a:t>&gt; </a:t>
            </a:r>
            <a:r>
              <a:rPr lang="en-US" dirty="0" err="1" smtClean="0"/>
              <a:t>vy</a:t>
            </a:r>
            <a:r>
              <a:rPr lang="cs-CZ" dirty="0" err="1" smtClean="0"/>
              <a:t>šší</a:t>
            </a:r>
            <a:r>
              <a:rPr lang="cs-CZ" dirty="0" smtClean="0"/>
              <a:t> radiance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3923928" y="4149080"/>
          <a:ext cx="1430338" cy="971550"/>
        </p:xfrm>
        <a:graphic>
          <a:graphicData uri="http://schemas.openxmlformats.org/presentationml/2006/ole">
            <p:oleObj spid="_x0000_s256002" name="Rovnice" r:id="rId3" imgW="67284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Fresnelovy rovnice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Fresnelovy </a:t>
            </a:r>
            <a:r>
              <a:rPr lang="cs-CZ" dirty="0" smtClean="0"/>
              <a:t>rovnice</a:t>
            </a:r>
            <a:endParaRPr lang="en-US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Čti </a:t>
            </a:r>
            <a:r>
              <a:rPr lang="en-US" dirty="0"/>
              <a:t>[</a:t>
            </a:r>
            <a:r>
              <a:rPr lang="cs-CZ" dirty="0" err="1"/>
              <a:t>frenel</a:t>
            </a:r>
            <a:r>
              <a:rPr lang="en-US" dirty="0"/>
              <a:t>]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Poměr lomeného a odraženého světla závisí na směru pohledu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Shora – více lomeného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Ze strany – více odraženého</a:t>
            </a:r>
          </a:p>
          <a:p>
            <a:pPr>
              <a:lnSpc>
                <a:spcPct val="90000"/>
              </a:lnSpc>
            </a:pPr>
            <a:r>
              <a:rPr lang="cs-CZ" dirty="0"/>
              <a:t>Důležité pro realistický </a:t>
            </a:r>
            <a:r>
              <a:rPr lang="cs-CZ" dirty="0" err="1"/>
              <a:t>rendering</a:t>
            </a:r>
            <a:r>
              <a:rPr lang="cs-CZ" dirty="0"/>
              <a:t> skla nebo vody, ale i jiných lesklých materiálů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Neplést s Fresnelovými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čočkami</a:t>
            </a:r>
            <a:br>
              <a:rPr lang="cs-CZ" dirty="0"/>
            </a:br>
            <a:r>
              <a:rPr lang="cs-CZ" dirty="0"/>
              <a:t>(používají se pro majáky)</a:t>
            </a:r>
            <a:endParaRPr lang="en-US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04813"/>
            <a:ext cx="10001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402138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500" y="4221163"/>
            <a:ext cx="2082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Fresnelovy </a:t>
            </a:r>
            <a:r>
              <a:rPr lang="cs-CZ" dirty="0" smtClean="0"/>
              <a:t>rovnice</a:t>
            </a:r>
            <a:endParaRPr lang="cs-CZ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6084888" y="5013325"/>
            <a:ext cx="16001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>
                <a:latin typeface="+mj-lt"/>
              </a:rPr>
              <a:t>Shora </a:t>
            </a:r>
            <a:r>
              <a:rPr lang="cs-CZ">
                <a:latin typeface="+mj-lt"/>
              </a:rPr>
              <a:t/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málo odrazu</a:t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hodně lomu</a:t>
            </a: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17299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i="1" u="sng">
                <a:latin typeface="+mj-lt"/>
              </a:rPr>
              <a:t>Ze strany</a:t>
            </a:r>
            <a:r>
              <a:rPr lang="en-US">
                <a:latin typeface="+mj-lt"/>
              </a:rPr>
              <a:t> </a:t>
            </a:r>
            <a:r>
              <a:rPr lang="cs-CZ">
                <a:latin typeface="+mj-lt"/>
              </a:rPr>
              <a:t/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málo lomu</a:t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hodně odrazu</a:t>
            </a: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3635375" y="5373688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>
                <a:latin typeface="+mj-lt"/>
              </a:rPr>
              <a:t>Vyzkoušejte</a:t>
            </a:r>
            <a:r>
              <a:rPr lang="en-US">
                <a:latin typeface="+mj-lt"/>
              </a:rPr>
              <a:t>!!!</a:t>
            </a:r>
            <a:endParaRPr lang="cs-CZ">
              <a:latin typeface="+mj-lt"/>
            </a:endParaRPr>
          </a:p>
        </p:txBody>
      </p:sp>
      <p:pic>
        <p:nvPicPr>
          <p:cNvPr id="194570" name="Picture 10"/>
          <p:cNvPicPr>
            <a:picLocks noChangeAspect="1" noChangeArrowheads="1"/>
          </p:cNvPicPr>
          <p:nvPr/>
        </p:nvPicPr>
        <p:blipFill>
          <a:blip r:embed="rId2" cstate="print"/>
          <a:srcRect t="6852" b="11111"/>
          <a:stretch>
            <a:fillRect/>
          </a:stretch>
        </p:blipFill>
        <p:spPr bwMode="auto">
          <a:xfrm>
            <a:off x="539750" y="1196752"/>
            <a:ext cx="813593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7636" name="Picture 4" descr="patfres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14300"/>
            <a:ext cx="89154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229600" cy="4430117"/>
          </a:xfrm>
        </p:spPr>
        <p:txBody>
          <a:bodyPr/>
          <a:lstStyle/>
          <a:p>
            <a:r>
              <a:rPr lang="cs-CZ" dirty="0" smtClean="0"/>
              <a:t>Matematický </a:t>
            </a:r>
            <a:r>
              <a:rPr lang="cs-CZ" dirty="0"/>
              <a:t>popis odrazivých vlastností povrchu</a:t>
            </a:r>
          </a:p>
          <a:p>
            <a:endParaRPr lang="cs-CZ" dirty="0" smtClean="0"/>
          </a:p>
          <a:p>
            <a:r>
              <a:rPr lang="cs-CZ" dirty="0" smtClean="0"/>
              <a:t>Intuice </a:t>
            </a:r>
            <a:endParaRPr lang="cs-CZ" dirty="0"/>
          </a:p>
          <a:p>
            <a:pPr lvl="1"/>
            <a:r>
              <a:rPr lang="cs-CZ" sz="2400" b="1" dirty="0" smtClean="0"/>
              <a:t>Hodnota </a:t>
            </a:r>
            <a:r>
              <a:rPr lang="cs-CZ" sz="2400" dirty="0" smtClean="0"/>
              <a:t>BRDF = </a:t>
            </a:r>
            <a:r>
              <a:rPr lang="en-US" sz="2400" b="1" dirty="0" err="1" smtClean="0"/>
              <a:t>hustota</a:t>
            </a:r>
            <a:r>
              <a:rPr lang="en-US" sz="2400" b="1" dirty="0" smtClean="0"/>
              <a:t> pr</a:t>
            </a:r>
            <a:r>
              <a:rPr lang="cs-CZ" sz="2400" b="1" dirty="0" err="1" smtClean="0"/>
              <a:t>avděpodobnost</a:t>
            </a:r>
            <a:r>
              <a:rPr lang="en-US" sz="2400" b="1" dirty="0" err="1" smtClean="0"/>
              <a:t>i</a:t>
            </a:r>
            <a:r>
              <a:rPr lang="cs-CZ" sz="2400" dirty="0" smtClean="0"/>
              <a:t>, </a:t>
            </a:r>
            <a:r>
              <a:rPr lang="cs-CZ" sz="2400" dirty="0"/>
              <a:t>že </a:t>
            </a:r>
            <a:r>
              <a:rPr lang="cs-CZ" sz="2400" dirty="0" smtClean="0"/>
              <a:t>„foton“, </a:t>
            </a:r>
            <a:r>
              <a:rPr lang="cs-CZ" sz="2400" dirty="0"/>
              <a:t>který dopadne </a:t>
            </a:r>
            <a:r>
              <a:rPr lang="cs-CZ" sz="2400" dirty="0" smtClean="0"/>
              <a:t>na </a:t>
            </a:r>
            <a:r>
              <a:rPr lang="cs-CZ" sz="2400" dirty="0"/>
              <a:t>plochu ze směru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i</a:t>
            </a:r>
            <a:r>
              <a:rPr lang="cs-CZ" sz="2400" dirty="0" smtClean="0"/>
              <a:t> </a:t>
            </a:r>
            <a:r>
              <a:rPr lang="cs-CZ" sz="2400" dirty="0"/>
              <a:t>bude odražen ve směru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o</a:t>
            </a:r>
            <a:r>
              <a:rPr lang="en-US" sz="2400" dirty="0" smtClean="0"/>
              <a:t>.</a:t>
            </a:r>
            <a:endParaRPr lang="cs-CZ" sz="2400" dirty="0"/>
          </a:p>
          <a:p>
            <a:pPr lvl="1"/>
            <a:endParaRPr lang="cs-CZ" sz="2400" dirty="0" smtClean="0"/>
          </a:p>
          <a:p>
            <a:r>
              <a:rPr lang="en-US" dirty="0" err="1" smtClean="0"/>
              <a:t>Obor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/>
        </p:nvGraphicFramePr>
        <p:xfrm>
          <a:off x="2987675" y="5254625"/>
          <a:ext cx="3060700" cy="550863"/>
        </p:xfrm>
        <a:graphic>
          <a:graphicData uri="http://schemas.openxmlformats.org/presentationml/2006/ole">
            <p:oleObj spid="_x0000_s133121" name="Rovnice" r:id="rId3" imgW="1269720" imgH="228600" progId="Equation.3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6" y="5157192"/>
            <a:ext cx="331236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Lesklý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  <p:pic>
        <p:nvPicPr>
          <p:cNvPr id="6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2700337" cy="28797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Lesklý odraz</a:t>
            </a: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770563" cy="4646612"/>
          </a:xfrm>
        </p:spPr>
        <p:txBody>
          <a:bodyPr/>
          <a:lstStyle/>
          <a:p>
            <a:r>
              <a:rPr lang="cs-CZ" dirty="0"/>
              <a:t>Ani </a:t>
            </a:r>
            <a:r>
              <a:rPr lang="cs-CZ" dirty="0" smtClean="0"/>
              <a:t>ideálně difúzní</a:t>
            </a:r>
            <a:r>
              <a:rPr lang="cs-CZ" dirty="0"/>
              <a:t>, ani ideálně zrcadlový</a:t>
            </a:r>
          </a:p>
          <a:p>
            <a:r>
              <a:rPr lang="cs-CZ" dirty="0"/>
              <a:t>Všechny skutečné materiály spadají do této kategorie</a:t>
            </a:r>
            <a:endParaRPr lang="en-US" dirty="0"/>
          </a:p>
          <a:p>
            <a:endParaRPr lang="en-US" dirty="0"/>
          </a:p>
        </p:txBody>
      </p:sp>
      <p:pic>
        <p:nvPicPr>
          <p:cNvPr id="112644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00337" cy="2879725"/>
          </a:xfrm>
          <a:prstGeom prst="rect">
            <a:avLst/>
          </a:prstGeom>
          <a:noFill/>
        </p:spPr>
      </p:pic>
      <p:pic>
        <p:nvPicPr>
          <p:cNvPr id="112646" name="Picture 6" descr="10F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3357563"/>
            <a:ext cx="4303712" cy="3227387"/>
          </a:xfrm>
          <a:prstGeom prst="rect">
            <a:avLst/>
          </a:prstGeom>
          <a:noFill/>
        </p:spPr>
      </p:pic>
      <p:pic>
        <p:nvPicPr>
          <p:cNvPr id="112647" name="Picture 7" descr="dzban_venku02-vyr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3357563"/>
            <a:ext cx="3743325" cy="3182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Hrubost povrchu a rozmazané odrazy</a:t>
            </a:r>
            <a:endParaRPr lang="en-US" sz="320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0948" name="Picture 4" descr="sigm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49" name="Picture 5" descr="sigm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0" name="Picture 6" descr="sigma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51" name="Picture 7" descr="sigma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2" name="Picture 8" descr="sigma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4572000"/>
            <a:ext cx="8223250" cy="457200"/>
            <a:chOff x="1155" y="2095"/>
            <a:chExt cx="1616" cy="288"/>
          </a:xfrm>
        </p:grpSpPr>
        <p:sp>
          <p:nvSpPr>
            <p:cNvPr id="210954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0955" name="Text Box 11"/>
            <p:cNvSpPr txBox="1">
              <a:spLocks noChangeArrowheads="1"/>
            </p:cNvSpPr>
            <p:nvPr/>
          </p:nvSpPr>
          <p:spPr bwMode="auto">
            <a:xfrm>
              <a:off x="1575" y="2095"/>
              <a:ext cx="8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>
                  <a:latin typeface="Times New Roman" pitchFamily="18" charset="0"/>
                </a:rPr>
                <a:t>Mikroskopická hrubost povrchu</a:t>
              </a:r>
              <a:endParaRPr lang="en-US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BRDF modely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Modelování BRDF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035300" cy="4646612"/>
          </a:xfrm>
        </p:spPr>
        <p:txBody>
          <a:bodyPr/>
          <a:lstStyle/>
          <a:p>
            <a:pPr marL="457200" indent="-457200"/>
            <a:r>
              <a:rPr lang="cs-CZ"/>
              <a:t>BRDF je modelem mikrostruktury při pohledu z dálky</a:t>
            </a:r>
          </a:p>
          <a:p>
            <a:pPr marL="457200" indent="-457200"/>
            <a:endParaRPr lang="cs-CZ"/>
          </a:p>
          <a:p>
            <a:pPr marL="457200" indent="-457200"/>
            <a:r>
              <a:rPr lang="cs-CZ"/>
              <a:t>Modely BRDF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Empirické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Fyzikálně motivované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Aproximace měřených dat</a:t>
            </a:r>
          </a:p>
          <a:p>
            <a:pPr marL="763588" lvl="1" indent="-419100"/>
            <a:endParaRPr lang="cs-CZ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268413"/>
            <a:ext cx="55086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084513" y="4292600"/>
            <a:ext cx="1474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itchFamily="18" charset="0"/>
              </a:rPr>
              <a:t>(a.k.a </a:t>
            </a:r>
            <a:r>
              <a:rPr lang="cs-CZ" sz="1400" dirty="0" err="1">
                <a:latin typeface="Times New Roman" pitchFamily="18" charset="0"/>
              </a:rPr>
              <a:t>meso</a:t>
            </a:r>
            <a:r>
              <a:rPr lang="cs-CZ" sz="1400" dirty="0">
                <a:latin typeface="Times New Roman" pitchFamily="18" charset="0"/>
              </a:rPr>
              <a:t>-</a:t>
            </a:r>
            <a:r>
              <a:rPr lang="cs-CZ" sz="1400" dirty="0" err="1">
                <a:latin typeface="Times New Roman" pitchFamily="18" charset="0"/>
              </a:rPr>
              <a:t>scale</a:t>
            </a:r>
            <a:r>
              <a:rPr lang="cs-CZ" sz="1400" dirty="0">
                <a:latin typeface="Times New Roman" pitchFamily="18" charset="0"/>
              </a:rPr>
              <a:t>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4192588" y="4095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Empirické BRDF modely</a:t>
            </a:r>
            <a:endParaRPr lang="en-US" sz="3200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Libovolný </a:t>
            </a:r>
            <a:r>
              <a:rPr lang="cs-CZ" dirty="0"/>
              <a:t>vzoreček mající za argumenty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endParaRPr lang="cs-CZ" baseline="-25000" dirty="0"/>
          </a:p>
          <a:p>
            <a:endParaRPr lang="cs-CZ" dirty="0" smtClean="0">
              <a:latin typeface="Symbol" pitchFamily="18" charset="2"/>
            </a:endParaRPr>
          </a:p>
          <a:p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 se někdy značí </a:t>
            </a:r>
            <a:r>
              <a:rPr lang="cs-CZ" i="1" dirty="0"/>
              <a:t>L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L</a:t>
            </a:r>
            <a:r>
              <a:rPr lang="cs-CZ" dirty="0" err="1" smtClean="0"/>
              <a:t>ight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  a </a:t>
            </a:r>
            <a:r>
              <a:rPr lang="cs-CZ" i="1" dirty="0"/>
              <a:t>V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V</a:t>
            </a:r>
            <a:r>
              <a:rPr lang="cs-CZ" dirty="0" err="1" smtClean="0"/>
              <a:t>iewing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r>
              <a:rPr lang="cs-CZ" dirty="0" smtClean="0"/>
              <a:t>Např</a:t>
            </a:r>
            <a:r>
              <a:rPr lang="cs-CZ" dirty="0"/>
              <a:t>. Phongův </a:t>
            </a:r>
            <a:r>
              <a:rPr lang="cs-CZ" dirty="0" smtClean="0"/>
              <a:t>model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Libovolné </a:t>
            </a:r>
            <a:r>
              <a:rPr lang="cs-CZ" dirty="0" err="1" smtClean="0"/>
              <a:t>stínovací</a:t>
            </a:r>
            <a:r>
              <a:rPr lang="cs-CZ" dirty="0" smtClean="0"/>
              <a:t> programy (</a:t>
            </a:r>
            <a:r>
              <a:rPr lang="cs-CZ" dirty="0" err="1" smtClean="0"/>
              <a:t>shadery</a:t>
            </a:r>
            <a:r>
              <a:rPr lang="cs-CZ" dirty="0" smtClean="0"/>
              <a:t>)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897" y="2012165"/>
            <a:ext cx="4312206" cy="415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 rot="16200000">
            <a:off x="5531519" y="3308399"/>
            <a:ext cx="659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dirty="0" err="1">
                <a:latin typeface="+mn-lt"/>
              </a:rPr>
              <a:t>Westin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wt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al</a:t>
            </a:r>
            <a:r>
              <a:rPr lang="cs-CZ" sz="1200" dirty="0">
                <a:latin typeface="+mn-lt"/>
              </a:rPr>
              <a:t>. </a:t>
            </a:r>
            <a:r>
              <a:rPr lang="cs-CZ" sz="1200" dirty="0" err="1">
                <a:latin typeface="+mn-lt"/>
              </a:rPr>
              <a:t>Predicting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Reflectance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Functions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Complex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Surfaces</a:t>
            </a:r>
            <a:r>
              <a:rPr lang="cs-CZ" sz="1200" dirty="0">
                <a:latin typeface="+mn-lt"/>
              </a:rPr>
              <a:t>, SIGGRAPH 1992.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75240" cy="4646612"/>
          </a:xfrm>
        </p:spPr>
        <p:txBody>
          <a:bodyPr/>
          <a:lstStyle/>
          <a:p>
            <a:r>
              <a:rPr lang="cs-CZ" dirty="0"/>
              <a:t>BRDF je </a:t>
            </a:r>
            <a:r>
              <a:rPr lang="cs-CZ" b="1" dirty="0"/>
              <a:t>modelem</a:t>
            </a:r>
            <a:r>
              <a:rPr lang="cs-CZ" dirty="0"/>
              <a:t> mikrostruktury při pohledu z dálky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Phongův </a:t>
            </a:r>
            <a:r>
              <a:rPr lang="cs-CZ" sz="3200" dirty="0" smtClean="0"/>
              <a:t>osvětlovací </a:t>
            </a:r>
            <a:r>
              <a:rPr lang="cs-CZ" sz="3200" dirty="0"/>
              <a:t>model</a:t>
            </a:r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2556669" y="4503738"/>
          <a:ext cx="4030662" cy="554037"/>
        </p:xfrm>
        <a:graphic>
          <a:graphicData uri="http://schemas.openxmlformats.org/presentationml/2006/ole">
            <p:oleObj spid="_x0000_s104450" name="Rovnice" r:id="rId3" imgW="1752480" imgH="241200" progId="Equation.3">
              <p:embed/>
            </p:oleObj>
          </a:graphicData>
        </a:graphic>
      </p:graphicFrame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236559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0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1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2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2750839" y="2153568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L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5327352" y="19487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R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6063952" y="270919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V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3971627" y="16566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N</a:t>
            </a:r>
          </a:p>
        </p:txBody>
      </p:sp>
      <p:graphicFrame>
        <p:nvGraphicFramePr>
          <p:cNvPr id="236568" name="Object 24"/>
          <p:cNvGraphicFramePr>
            <a:graphicFrameLocks noChangeAspect="1"/>
          </p:cNvGraphicFramePr>
          <p:nvPr/>
        </p:nvGraphicFramePr>
        <p:xfrm>
          <a:off x="3271044" y="5353050"/>
          <a:ext cx="2601913" cy="468313"/>
        </p:xfrm>
        <a:graphic>
          <a:graphicData uri="http://schemas.openxmlformats.org/presentationml/2006/ole">
            <p:oleObj spid="_x0000_s104451" name="Rovnice" r:id="rId4" imgW="113004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Phong </a:t>
            </a:r>
            <a:r>
              <a:rPr lang="en-US" sz="3200" dirty="0" smtClean="0"/>
              <a:t>v </a:t>
            </a:r>
            <a:r>
              <a:rPr lang="cs-CZ" sz="3200" dirty="0"/>
              <a:t>radiometrickém názvosloví</a:t>
            </a: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602038" y="3857625"/>
          <a:ext cx="4632325" cy="482600"/>
        </p:xfrm>
        <a:graphic>
          <a:graphicData uri="http://schemas.openxmlformats.org/presentationml/2006/ole">
            <p:oleObj spid="_x0000_s105474" name="Rovnice" r:id="rId3" imgW="2311200" imgH="241200" progId="Equation.3">
              <p:embed/>
            </p:oleObj>
          </a:graphicData>
        </a:graphic>
      </p:graphicFrame>
      <p:graphicFrame>
        <p:nvGraphicFramePr>
          <p:cNvPr id="237591" name="Object 23"/>
          <p:cNvGraphicFramePr>
            <a:graphicFrameLocks noChangeAspect="1"/>
          </p:cNvGraphicFramePr>
          <p:nvPr/>
        </p:nvGraphicFramePr>
        <p:xfrm>
          <a:off x="3635896" y="4483968"/>
          <a:ext cx="4397375" cy="457200"/>
        </p:xfrm>
        <a:graphic>
          <a:graphicData uri="http://schemas.openxmlformats.org/presentationml/2006/ole">
            <p:oleObj spid="_x0000_s105475" name="Rovnice" r:id="rId4" imgW="2197080" imgH="228600" progId="Equation.3">
              <p:embed/>
            </p:oleObj>
          </a:graphicData>
        </a:graphic>
      </p:graphicFrame>
      <p:sp>
        <p:nvSpPr>
          <p:cNvPr id="237599" name="Text Box 31"/>
          <p:cNvSpPr txBox="1">
            <a:spLocks noChangeArrowheads="1"/>
          </p:cNvSpPr>
          <p:nvPr/>
        </p:nvSpPr>
        <p:spPr bwMode="auto">
          <a:xfrm>
            <a:off x="307762" y="5512325"/>
            <a:ext cx="989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Times New Roman" pitchFamily="18" charset="0"/>
              </a:rPr>
              <a:t>BRDF</a:t>
            </a:r>
            <a:endParaRPr lang="cs-CZ" sz="2400" dirty="0">
              <a:latin typeface="Times New Roman" pitchFamily="18" charset="0"/>
            </a:endParaRPr>
          </a:p>
        </p:txBody>
      </p:sp>
      <p:graphicFrame>
        <p:nvGraphicFramePr>
          <p:cNvPr id="237600" name="Object 32"/>
          <p:cNvGraphicFramePr>
            <a:graphicFrameLocks noChangeAspect="1"/>
          </p:cNvGraphicFramePr>
          <p:nvPr/>
        </p:nvGraphicFramePr>
        <p:xfrm>
          <a:off x="1315874" y="5342156"/>
          <a:ext cx="1706562" cy="868362"/>
        </p:xfrm>
        <a:graphic>
          <a:graphicData uri="http://schemas.openxmlformats.org/presentationml/2006/ole">
            <p:oleObj spid="_x0000_s105478" name="Rovnice" r:id="rId5" imgW="850680" imgH="431640" progId="Equation.3">
              <p:embed/>
            </p:oleObj>
          </a:graphicData>
        </a:graphic>
      </p:graphicFrame>
      <p:graphicFrame>
        <p:nvGraphicFramePr>
          <p:cNvPr id="237601" name="Object 33"/>
          <p:cNvGraphicFramePr>
            <a:graphicFrameLocks noChangeAspect="1"/>
          </p:cNvGraphicFramePr>
          <p:nvPr/>
        </p:nvGraphicFramePr>
        <p:xfrm>
          <a:off x="3954934" y="5300663"/>
          <a:ext cx="3281362" cy="917575"/>
        </p:xfrm>
        <a:graphic>
          <a:graphicData uri="http://schemas.openxmlformats.org/presentationml/2006/ole">
            <p:oleObj spid="_x0000_s105479" name="Rovnice" r:id="rId6" imgW="1638000" imgH="457200" progId="Equation.3">
              <p:embed/>
            </p:oleObj>
          </a:graphicData>
        </a:graphic>
      </p:graphicFrame>
      <p:sp>
        <p:nvSpPr>
          <p:cNvPr id="237602" name="Text Box 34"/>
          <p:cNvSpPr txBox="1">
            <a:spLocks noChangeArrowheads="1"/>
          </p:cNvSpPr>
          <p:nvPr/>
        </p:nvSpPr>
        <p:spPr bwMode="auto">
          <a:xfrm>
            <a:off x="295163" y="3966155"/>
            <a:ext cx="16530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Osvětlovací</a:t>
            </a:r>
            <a:br>
              <a:rPr lang="cs-CZ" sz="2400" dirty="0">
                <a:latin typeface="Times New Roman" pitchFamily="18" charset="0"/>
              </a:rPr>
            </a:br>
            <a:r>
              <a:rPr lang="cs-CZ" sz="2400" dirty="0" smtClean="0">
                <a:latin typeface="Times New Roman" pitchFamily="18" charset="0"/>
              </a:rPr>
              <a:t>model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237624" name="Line 56"/>
          <p:cNvSpPr>
            <a:spLocks noChangeShapeType="1"/>
          </p:cNvSpPr>
          <p:nvPr/>
        </p:nvSpPr>
        <p:spPr bwMode="auto">
          <a:xfrm>
            <a:off x="179388" y="5084763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6" name="Line 58"/>
          <p:cNvSpPr>
            <a:spLocks noChangeShapeType="1"/>
          </p:cNvSpPr>
          <p:nvPr/>
        </p:nvSpPr>
        <p:spPr bwMode="auto">
          <a:xfrm>
            <a:off x="179388" y="3716338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7" name="Line 59"/>
          <p:cNvSpPr>
            <a:spLocks noChangeShapeType="1"/>
          </p:cNvSpPr>
          <p:nvPr/>
        </p:nvSpPr>
        <p:spPr bwMode="auto">
          <a:xfrm>
            <a:off x="179388" y="6453336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9" name="Line 61"/>
          <p:cNvSpPr>
            <a:spLocks noChangeShapeType="1"/>
          </p:cNvSpPr>
          <p:nvPr/>
        </p:nvSpPr>
        <p:spPr bwMode="auto">
          <a:xfrm flipH="1">
            <a:off x="3131840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 flipH="1">
            <a:off x="179512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61"/>
          <p:cNvSpPr>
            <a:spLocks noChangeShapeType="1"/>
          </p:cNvSpPr>
          <p:nvPr/>
        </p:nvSpPr>
        <p:spPr bwMode="auto">
          <a:xfrm flipH="1">
            <a:off x="8964488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0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2712557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i</a:t>
            </a:r>
            <a:endParaRPr lang="en-US" sz="2800" b="1" baseline="-25000" dirty="0" smtClean="0">
              <a:latin typeface="Times New Roman" pitchFamily="18" charset="0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5376333" y="1948780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6008738" y="2709193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o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99" grpId="0"/>
      <p:bldP spid="237602" grpId="0"/>
      <p:bldP spid="237624" grpId="0" animBg="1"/>
      <p:bldP spid="237626" grpId="0" animBg="1"/>
      <p:bldP spid="237627" grpId="0" animBg="1"/>
      <p:bldP spid="237629" grpId="0" animBg="1"/>
      <p:bldP spid="40" grpId="0" animBg="1"/>
      <p:bldP spid="4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Fyzikálně korektní Phongův model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Modifikace pro zajištění reciprocity a zachování energie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r>
              <a:rPr lang="cs-CZ"/>
              <a:t>Zachování energie: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cs-CZ"/>
              <a:t>Stále empirická BRDF (tj. není fyzikálně motivovaná), ale alespoň splňuje základní vlastnosti BRDF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graphicFrame>
        <p:nvGraphicFramePr>
          <p:cNvPr id="165893" name="Object 5"/>
          <p:cNvGraphicFramePr>
            <a:graphicFrameLocks noChangeAspect="1"/>
          </p:cNvGraphicFramePr>
          <p:nvPr/>
        </p:nvGraphicFramePr>
        <p:xfrm>
          <a:off x="2231231" y="2197100"/>
          <a:ext cx="4681538" cy="903288"/>
        </p:xfrm>
        <a:graphic>
          <a:graphicData uri="http://schemas.openxmlformats.org/presentationml/2006/ole">
            <p:oleObj spid="_x0000_s106498" name="Rovnice" r:id="rId3" imgW="2044440" imgH="393480" progId="Equation.3">
              <p:embed/>
            </p:oleObj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/>
        </p:nvGraphicFramePr>
        <p:xfrm>
          <a:off x="3769519" y="3906838"/>
          <a:ext cx="1604963" cy="525462"/>
        </p:xfrm>
        <a:graphic>
          <a:graphicData uri="http://schemas.openxmlformats.org/presentationml/2006/ole">
            <p:oleObj spid="_x0000_s106499" name="Rovnice" r:id="rId4" imgW="6984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Fyzikálně </a:t>
            </a:r>
            <a:r>
              <a:rPr lang="cs-CZ" sz="3200" dirty="0"/>
              <a:t>motivované </a:t>
            </a:r>
            <a:r>
              <a:rPr lang="cs-CZ" sz="3200" dirty="0" smtClean="0"/>
              <a:t>BRDF modely</a:t>
            </a:r>
            <a:endParaRPr lang="en-US" sz="32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Např. </a:t>
            </a:r>
            <a:r>
              <a:rPr lang="cs-CZ" dirty="0" err="1" smtClean="0"/>
              <a:t>Torrance</a:t>
            </a:r>
            <a:r>
              <a:rPr lang="cs-CZ" dirty="0" smtClean="0"/>
              <a:t>-</a:t>
            </a:r>
            <a:r>
              <a:rPr lang="cs-CZ" dirty="0" err="1" smtClean="0"/>
              <a:t>Sparrow</a:t>
            </a:r>
            <a:r>
              <a:rPr lang="cs-CZ" dirty="0" smtClean="0"/>
              <a:t> nebo </a:t>
            </a:r>
            <a:r>
              <a:rPr lang="cs-CZ" dirty="0" err="1" smtClean="0"/>
              <a:t>Cook</a:t>
            </a:r>
            <a:r>
              <a:rPr lang="cs-CZ" dirty="0" smtClean="0"/>
              <a:t>-</a:t>
            </a:r>
            <a:r>
              <a:rPr lang="cs-CZ" dirty="0" err="1" smtClean="0"/>
              <a:t>Torrance</a:t>
            </a:r>
            <a:r>
              <a:rPr lang="cs-CZ" dirty="0" smtClean="0"/>
              <a:t> </a:t>
            </a:r>
            <a:r>
              <a:rPr lang="cs-CZ" dirty="0"/>
              <a:t>model</a:t>
            </a:r>
          </a:p>
          <a:p>
            <a:endParaRPr lang="cs-CZ" dirty="0" smtClean="0"/>
          </a:p>
          <a:p>
            <a:r>
              <a:rPr lang="cs-CZ" dirty="0" smtClean="0"/>
              <a:t>Založeno </a:t>
            </a:r>
            <a:r>
              <a:rPr lang="cs-CZ" dirty="0"/>
              <a:t>na teorii </a:t>
            </a:r>
            <a:r>
              <a:rPr lang="cs-CZ" dirty="0" err="1"/>
              <a:t>mikrofacet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Funguje pro </a:t>
            </a:r>
            <a:r>
              <a:rPr lang="cs-CZ" dirty="0"/>
              <a:t>hrubé plochy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Torrance-Sparrow BRDF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dirty="0" smtClean="0"/>
              <a:t>Analyticky odvozená BRDF</a:t>
            </a:r>
          </a:p>
          <a:p>
            <a:endParaRPr lang="cs-CZ" dirty="0" smtClean="0"/>
          </a:p>
          <a:p>
            <a:r>
              <a:rPr lang="cs-CZ" dirty="0" smtClean="0"/>
              <a:t>T-S se používá pro modelování lesklých ploch (jako Phongův model)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Přesnější než Phong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Více parametrů, lepší možnost modelovat různé materiály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Odvozena z předpokladů o </a:t>
            </a:r>
            <a:r>
              <a:rPr lang="cs-CZ" dirty="0" err="1" smtClean="0"/>
              <a:t>mikrogeometrii</a:t>
            </a:r>
            <a:r>
              <a:rPr lang="cs-CZ" dirty="0" smtClean="0"/>
              <a:t> plochy (nikoli „protože vypadá dobře“ jako u </a:t>
            </a:r>
            <a:r>
              <a:rPr lang="cs-CZ" dirty="0" err="1" smtClean="0"/>
              <a:t>Phogova</a:t>
            </a:r>
            <a:r>
              <a:rPr lang="cs-CZ" dirty="0" smtClean="0"/>
              <a:t> modelu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</a:t>
            </a:r>
            <a:r>
              <a:rPr lang="cs-CZ" dirty="0" smtClean="0"/>
              <a:t> BRDF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400" dirty="0" smtClean="0"/>
              <a:t>Předpokládáme, že plocha sestává z náhodně orientovaných plošek, tzv. „</a:t>
            </a:r>
            <a:r>
              <a:rPr lang="cs-CZ" sz="2400" dirty="0" err="1" smtClean="0"/>
              <a:t>mikrofacet</a:t>
            </a:r>
            <a:r>
              <a:rPr lang="cs-CZ" sz="2400" dirty="0" smtClean="0"/>
              <a:t>“</a:t>
            </a:r>
            <a:r>
              <a:rPr lang="en-US" sz="2400" dirty="0" smtClean="0"/>
              <a:t>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cs-CZ" dirty="0" smtClean="0"/>
              <a:t>Předpokládáme, že </a:t>
            </a:r>
            <a:r>
              <a:rPr lang="cs-CZ" dirty="0" err="1" smtClean="0"/>
              <a:t>mikrofacety</a:t>
            </a:r>
            <a:r>
              <a:rPr lang="cs-CZ" dirty="0" smtClean="0"/>
              <a:t> se chovají jako dokonalá zrcadla</a:t>
            </a:r>
            <a:r>
              <a:rPr lang="en-US" sz="2400" dirty="0" smtClean="0"/>
              <a:t>.</a:t>
            </a:r>
          </a:p>
          <a:p>
            <a:pPr eaLnBrk="1" hangingPunct="1"/>
            <a:r>
              <a:rPr lang="cs-CZ" sz="2400" dirty="0" smtClean="0"/>
              <a:t>Bereme v úvahu 3 jevy:</a:t>
            </a:r>
            <a:endParaRPr lang="en-US" sz="2400" dirty="0" smtClean="0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2147483647 h 502"/>
              <a:gd name="T2" fmla="*/ 2147483647 w 3818"/>
              <a:gd name="T3" fmla="*/ 2147483647 h 502"/>
              <a:gd name="T4" fmla="*/ 2147483647 w 3818"/>
              <a:gd name="T5" fmla="*/ 2147483647 h 502"/>
              <a:gd name="T6" fmla="*/ 2147483647 w 3818"/>
              <a:gd name="T7" fmla="*/ 2147483647 h 502"/>
              <a:gd name="T8" fmla="*/ 2147483647 w 3818"/>
              <a:gd name="T9" fmla="*/ 2147483647 h 502"/>
              <a:gd name="T10" fmla="*/ 2147483647 w 3818"/>
              <a:gd name="T11" fmla="*/ 2147483647 h 502"/>
              <a:gd name="T12" fmla="*/ 2147483647 w 3818"/>
              <a:gd name="T13" fmla="*/ 2147483647 h 502"/>
              <a:gd name="T14" fmla="*/ 2147483647 w 3818"/>
              <a:gd name="T15" fmla="*/ 2147483647 h 502"/>
              <a:gd name="T16" fmla="*/ 2147483647 w 3818"/>
              <a:gd name="T17" fmla="*/ 2147483647 h 502"/>
              <a:gd name="T18" fmla="*/ 2147483647 w 3818"/>
              <a:gd name="T19" fmla="*/ 2147483647 h 502"/>
              <a:gd name="T20" fmla="*/ 2147483647 w 3818"/>
              <a:gd name="T21" fmla="*/ 0 h 502"/>
              <a:gd name="T22" fmla="*/ 2147483647 w 3818"/>
              <a:gd name="T23" fmla="*/ 2147483647 h 502"/>
              <a:gd name="T24" fmla="*/ 2147483647 w 3818"/>
              <a:gd name="T25" fmla="*/ 2147483647 h 5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18"/>
              <a:gd name="T40" fmla="*/ 0 h 502"/>
              <a:gd name="T41" fmla="*/ 3818 w 3818"/>
              <a:gd name="T42" fmla="*/ 502 h 5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6682927" y="4887093"/>
            <a:ext cx="533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V="1">
            <a:off x="7216327" y="4887093"/>
            <a:ext cx="304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6682927" y="4201293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flipH="1">
            <a:off x="6835327" y="503949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 flipV="1">
            <a:off x="6835327" y="4446588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55029" y="4734693"/>
            <a:ext cx="1944763" cy="1727935"/>
            <a:chOff x="755029" y="5056188"/>
            <a:chExt cx="1944763" cy="1727935"/>
          </a:xfrm>
        </p:grpSpPr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>
              <a:off x="1270098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1803498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965298" y="5056188"/>
              <a:ext cx="990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755029" y="5953126"/>
              <a:ext cx="194476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400" dirty="0" smtClean="0">
                  <a:latin typeface="+mj-lt"/>
                  <a:cs typeface="Times New Roman" pitchFamily="18" charset="0"/>
                </a:rPr>
                <a:t>Zastínění</a:t>
              </a:r>
            </a:p>
            <a:p>
              <a:pPr algn="l"/>
              <a:r>
                <a:rPr lang="cs-CZ" sz="2400" dirty="0" smtClean="0">
                  <a:latin typeface="+mj-lt"/>
                  <a:cs typeface="Times New Roman" pitchFamily="18" charset="0"/>
                </a:rPr>
                <a:t>„</a:t>
              </a:r>
              <a:r>
                <a:rPr lang="en-US" sz="2400" b="0" dirty="0" smtClean="0">
                  <a:latin typeface="+mj-lt"/>
                  <a:cs typeface="Times New Roman" pitchFamily="18" charset="0"/>
                </a:rPr>
                <a:t>Shadowing</a:t>
              </a:r>
              <a:r>
                <a:rPr lang="cs-CZ" sz="2400" b="0" dirty="0" smtClean="0">
                  <a:latin typeface="+mj-lt"/>
                  <a:cs typeface="Times New Roman" pitchFamily="18" charset="0"/>
                </a:rPr>
                <a:t>“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35896" y="4810893"/>
            <a:ext cx="1723468" cy="1651735"/>
            <a:chOff x="3635896" y="5132388"/>
            <a:chExt cx="1723468" cy="1651735"/>
          </a:xfrm>
        </p:grpSpPr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>
              <a:off x="3864496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4397896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H="1" flipV="1">
              <a:off x="3635896" y="513238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Text Box 17"/>
            <p:cNvSpPr txBox="1">
              <a:spLocks noChangeArrowheads="1"/>
            </p:cNvSpPr>
            <p:nvPr/>
          </p:nvSpPr>
          <p:spPr bwMode="auto">
            <a:xfrm>
              <a:off x="3690317" y="5953126"/>
              <a:ext cx="166904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 smtClean="0">
                  <a:latin typeface="+mj-lt"/>
                  <a:cs typeface="Times New Roman" pitchFamily="18" charset="0"/>
                </a:rPr>
                <a:t>Maskování</a:t>
              </a:r>
            </a:p>
            <a:p>
              <a:pPr algn="l"/>
              <a:r>
                <a:rPr lang="cs-CZ" sz="2400" b="0" dirty="0" smtClean="0">
                  <a:latin typeface="+mj-lt"/>
                  <a:cs typeface="Times New Roman" pitchFamily="18" charset="0"/>
                </a:rPr>
                <a:t>„</a:t>
              </a:r>
              <a:r>
                <a:rPr lang="en-US" sz="2400" b="0" dirty="0" smtClean="0">
                  <a:latin typeface="+mj-lt"/>
                  <a:cs typeface="Times New Roman" pitchFamily="18" charset="0"/>
                </a:rPr>
                <a:t>Masking</a:t>
              </a:r>
              <a:r>
                <a:rPr lang="cs-CZ" sz="2400" dirty="0" smtClean="0">
                  <a:latin typeface="+mj-lt"/>
                  <a:cs typeface="Times New Roman" pitchFamily="18" charset="0"/>
                </a:rPr>
                <a:t>“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6153644" y="5631631"/>
            <a:ext cx="24160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0" dirty="0" smtClean="0">
                <a:latin typeface="+mj-lt"/>
                <a:cs typeface="Times New Roman" pitchFamily="18" charset="0"/>
              </a:rPr>
              <a:t>Odrazy</a:t>
            </a:r>
          </a:p>
          <a:p>
            <a:pPr algn="l"/>
            <a:r>
              <a:rPr lang="cs-CZ" sz="2400" b="0" dirty="0" smtClean="0">
                <a:latin typeface="+mj-lt"/>
                <a:cs typeface="Times New Roman" pitchFamily="18" charset="0"/>
              </a:rPr>
              <a:t>„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Interreflection</a:t>
            </a:r>
            <a:r>
              <a:rPr lang="cs-CZ" sz="2400" b="0" dirty="0" smtClean="0">
                <a:latin typeface="+mj-lt"/>
                <a:cs typeface="Times New Roman" pitchFamily="18" charset="0"/>
              </a:rPr>
              <a:t>“</a:t>
            </a:r>
            <a:endParaRPr lang="en-US" sz="2400" b="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 </a:t>
            </a:r>
            <a:r>
              <a:rPr lang="cs-CZ" dirty="0" smtClean="0"/>
              <a:t>BRDF: Výsledek</a:t>
            </a:r>
            <a:endParaRPr lang="en-US" dirty="0" smtClean="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449513" y="3173413"/>
          <a:ext cx="4048125" cy="1068387"/>
        </p:xfrm>
        <a:graphic>
          <a:graphicData uri="http://schemas.openxmlformats.org/presentationml/2006/ole">
            <p:oleObj spid="_x0000_s276482" name="Equation" r:id="rId3" imgW="1587240" imgH="419040" progId="">
              <p:embed/>
            </p:oleObj>
          </a:graphicData>
        </a:graphic>
      </p:graphicFrame>
      <p:sp>
        <p:nvSpPr>
          <p:cNvPr id="5124" name="AutoShape 4"/>
          <p:cNvSpPr>
            <a:spLocks/>
          </p:cNvSpPr>
          <p:nvPr/>
        </p:nvSpPr>
        <p:spPr bwMode="auto">
          <a:xfrm>
            <a:off x="438150" y="1389063"/>
            <a:ext cx="2468563" cy="1031825"/>
          </a:xfrm>
          <a:prstGeom prst="borderCallout1">
            <a:avLst>
              <a:gd name="adj1" fmla="val 8125"/>
              <a:gd name="adj2" fmla="val 103093"/>
              <a:gd name="adj3" fmla="val 167388"/>
              <a:gd name="adj4" fmla="val 1196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Fresnelův člen</a:t>
            </a:r>
            <a:endParaRPr lang="cs-CZ" sz="2000" b="0" dirty="0" smtClean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Závislost na vlnové délce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4694238" y="1346200"/>
            <a:ext cx="4011612" cy="1002680"/>
          </a:xfrm>
          <a:prstGeom prst="borderCallout1">
            <a:avLst>
              <a:gd name="adj1" fmla="val 9301"/>
              <a:gd name="adj2" fmla="val -1898"/>
              <a:gd name="adj3" fmla="val 186505"/>
              <a:gd name="adj4" fmla="val -1108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Geometrický útlum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Omezení BRDF na základě zastínění a maskování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6638925" y="2894013"/>
            <a:ext cx="2371725" cy="2551211"/>
          </a:xfrm>
          <a:prstGeom prst="borderCallout1">
            <a:avLst>
              <a:gd name="adj1" fmla="val 4250"/>
              <a:gd name="adj2" fmla="val -3213"/>
              <a:gd name="adj3" fmla="val 10754"/>
              <a:gd name="adj4" fmla="val -365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Distribuce </a:t>
            </a:r>
            <a:r>
              <a:rPr lang="cs-CZ" sz="2000" b="1" dirty="0" err="1" smtClean="0">
                <a:latin typeface="+mj-lt"/>
                <a:cs typeface="Times New Roman" pitchFamily="18" charset="0"/>
              </a:rPr>
              <a:t>mikrofacet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Procento </a:t>
            </a:r>
            <a:r>
              <a:rPr lang="cs-CZ" sz="2000" b="0" dirty="0" err="1" smtClean="0">
                <a:latin typeface="+mj-lt"/>
                <a:cs typeface="Times New Roman" pitchFamily="18" charset="0"/>
              </a:rPr>
              <a:t>mikrofacet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 natočených tak, aby odrážely světlo směrem k pozorovateli.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dirty="0" smtClean="0">
                <a:latin typeface="+mn-lt"/>
                <a:cs typeface="Times New Roman" pitchFamily="18" charset="0"/>
              </a:rPr>
              <a:t>Část makroskopické plochy viditelná zdrojem světla.</a:t>
            </a:r>
            <a:endParaRPr lang="cs-CZ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dirty="0" smtClean="0">
                <a:latin typeface="+mj-lt"/>
                <a:cs typeface="Times New Roman" pitchFamily="18" charset="0"/>
              </a:rPr>
              <a:t>Část makroskopické plochy viditelná pozorovatelem.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Aproximace </a:t>
            </a:r>
            <a:r>
              <a:rPr lang="cs-CZ" sz="3200" dirty="0"/>
              <a:t>naměřených </a:t>
            </a:r>
            <a:r>
              <a:rPr lang="cs-CZ" sz="3200" dirty="0" smtClean="0"/>
              <a:t>BRDF dat</a:t>
            </a:r>
            <a:endParaRPr lang="en-US" sz="3200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Buď </a:t>
            </a:r>
            <a:r>
              <a:rPr lang="cs-CZ" dirty="0"/>
              <a:t>pomocí fyzikálního modelu</a:t>
            </a:r>
          </a:p>
          <a:p>
            <a:endParaRPr lang="cs-CZ" dirty="0" smtClean="0"/>
          </a:p>
          <a:p>
            <a:r>
              <a:rPr lang="cs-CZ" dirty="0" smtClean="0"/>
              <a:t>Nebo </a:t>
            </a:r>
            <a:r>
              <a:rPr lang="cs-CZ" dirty="0"/>
              <a:t>pomocí funkce navržené pro aproximaci naměřených dat: např. </a:t>
            </a:r>
            <a:r>
              <a:rPr lang="cs-CZ" dirty="0" err="1"/>
              <a:t>Ward</a:t>
            </a:r>
            <a:r>
              <a:rPr lang="cs-CZ" dirty="0"/>
              <a:t> BRDF, </a:t>
            </a:r>
            <a:r>
              <a:rPr lang="cs-CZ" dirty="0" err="1"/>
              <a:t>Lafortune</a:t>
            </a:r>
            <a:r>
              <a:rPr lang="cs-CZ" dirty="0"/>
              <a:t> BRDF</a:t>
            </a:r>
          </a:p>
          <a:p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nalezení parametrů BRDF modelu z dat je třeba provést </a:t>
            </a:r>
            <a:r>
              <a:rPr lang="cs-CZ" b="1" dirty="0"/>
              <a:t>nelineární </a:t>
            </a:r>
            <a:r>
              <a:rPr lang="cs-CZ" b="1" dirty="0" smtClean="0"/>
              <a:t>optimalizaci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Měření BRDF - Gonioreflektometr</a:t>
            </a:r>
            <a:endParaRPr lang="en-US" sz="320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4261" name="Picture 5" descr="gantry-w-bu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775" y="1341438"/>
            <a:ext cx="3059113" cy="5029200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3238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Linearita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907704" y="2708920"/>
            <a:ext cx="5307584" cy="2114550"/>
            <a:chOff x="1825699" y="2394570"/>
            <a:chExt cx="5307584" cy="2114550"/>
          </a:xfrm>
        </p:grpSpPr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1945"/>
            <a:stretch>
              <a:fillRect/>
            </a:stretch>
          </p:blipFill>
          <p:spPr bwMode="auto">
            <a:xfrm>
              <a:off x="2010718" y="2394570"/>
              <a:ext cx="5122565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825699" y="2564904"/>
              <a:ext cx="64807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420846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409575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1557338"/>
            <a:ext cx="468153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06513"/>
            <a:ext cx="4130675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133600"/>
            <a:ext cx="36988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405923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620838"/>
            <a:ext cx="4392612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84313"/>
            <a:ext cx="40227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 </a:t>
            </a:r>
            <a:r>
              <a:rPr lang="cs-CZ" dirty="0" smtClean="0"/>
              <a:t>modely – Metodologie</a:t>
            </a:r>
            <a:endParaRPr lang="en-US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 nahrazuje simulaci světla na mikroskopické úrovni hotovou matematickou funkcí</a:t>
            </a:r>
          </a:p>
          <a:p>
            <a:r>
              <a:rPr lang="cs-CZ" dirty="0"/>
              <a:t>Stejný přístup lze použít i pro jiný případ než plochu,</a:t>
            </a:r>
            <a:br>
              <a:rPr lang="cs-CZ" dirty="0"/>
            </a:br>
            <a:r>
              <a:rPr lang="cs-CZ" dirty="0"/>
              <a:t>např. interakce světla s vlákny vlasů</a:t>
            </a:r>
          </a:p>
          <a:p>
            <a:pPr lvl="1"/>
            <a:r>
              <a:rPr lang="cs-CZ" dirty="0"/>
              <a:t>odrazy uvnitř vlákna</a:t>
            </a:r>
          </a:p>
          <a:p>
            <a:pPr lvl="2"/>
            <a:r>
              <a:rPr lang="cs-CZ" dirty="0"/>
              <a:t>mikroskopická úroveň = popíše se modelem</a:t>
            </a:r>
          </a:p>
          <a:p>
            <a:pPr lvl="2"/>
            <a:r>
              <a:rPr lang="cs-CZ" dirty="0"/>
              <a:t>při </a:t>
            </a:r>
            <a:r>
              <a:rPr lang="cs-CZ" dirty="0" err="1"/>
              <a:t>renderingu</a:t>
            </a:r>
            <a:r>
              <a:rPr lang="cs-CZ" dirty="0"/>
              <a:t> vlasů je už není třeba uvažovat, neboť jsou zahrnuty v modelu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4365104"/>
            <a:ext cx="3627437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5" name="Text Box 5"/>
          <p:cNvSpPr txBox="1">
            <a:spLocks noChangeArrowheads="1"/>
          </p:cNvSpPr>
          <p:nvPr/>
        </p:nvSpPr>
        <p:spPr bwMode="auto">
          <a:xfrm rot="16200000">
            <a:off x="5843944" y="3295807"/>
            <a:ext cx="62953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Marschner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et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al</a:t>
            </a:r>
            <a:r>
              <a:rPr lang="cs-CZ" sz="1400" dirty="0">
                <a:latin typeface="+mj-lt"/>
              </a:rPr>
              <a:t>. </a:t>
            </a:r>
            <a:r>
              <a:rPr lang="en-US" sz="1400" dirty="0">
                <a:latin typeface="+mj-lt"/>
              </a:rPr>
              <a:t>Light Scattering from Human Hair Fibers</a:t>
            </a:r>
            <a:r>
              <a:rPr lang="cs-CZ" sz="1400" dirty="0">
                <a:latin typeface="+mj-lt"/>
              </a:rPr>
              <a:t>, SIGGRAPH 2003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SDF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699989"/>
            <a:ext cx="3641725" cy="4105275"/>
          </a:xfrm>
          <a:prstGeom prst="rect">
            <a:avLst/>
          </a:prstGeom>
          <a:noFill/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BRDF, BTDF, BSDF: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Co </a:t>
            </a:r>
            <a:r>
              <a:rPr lang="cs-CZ" sz="3200" dirty="0"/>
              <a:t>to všechno znamená?</a:t>
            </a:r>
            <a:endParaRPr lang="en-US" sz="3200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554663" cy="4646612"/>
          </a:xfrm>
        </p:spPr>
        <p:txBody>
          <a:bodyPr/>
          <a:lstStyle/>
          <a:p>
            <a:r>
              <a:rPr lang="cs-CZ" b="1" dirty="0"/>
              <a:t>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transmittance</a:t>
            </a:r>
            <a:r>
              <a:rPr lang="cs-CZ" b="1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cs-CZ" dirty="0" err="1"/>
              <a:t>Dvousměrová</a:t>
            </a:r>
            <a:r>
              <a:rPr lang="cs-CZ" dirty="0"/>
              <a:t> distribuční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funkce </a:t>
            </a:r>
            <a:r>
              <a:rPr lang="cs-CZ" dirty="0"/>
              <a:t>lomu</a:t>
            </a:r>
          </a:p>
          <a:p>
            <a:pPr lvl="1"/>
            <a:r>
              <a:rPr lang="cs-CZ" dirty="0"/>
              <a:t>popisuje průchod světla povrchem</a:t>
            </a:r>
          </a:p>
          <a:p>
            <a:endParaRPr lang="cs-CZ" sz="2000" b="1" dirty="0" smtClean="0"/>
          </a:p>
          <a:p>
            <a:r>
              <a:rPr lang="cs-CZ" b="1" dirty="0" smtClean="0"/>
              <a:t>BSDF</a:t>
            </a:r>
            <a:r>
              <a:rPr lang="cs-CZ" dirty="0" smtClean="0"/>
              <a:t> </a:t>
            </a:r>
            <a:r>
              <a:rPr lang="cs-CZ" dirty="0"/>
              <a:t>= BRDF+BTDF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scattering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cs-CZ" dirty="0" err="1"/>
              <a:t>Dvousměrová</a:t>
            </a:r>
            <a:r>
              <a:rPr lang="cs-CZ" dirty="0"/>
              <a:t> distribuční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funkce </a:t>
            </a:r>
            <a:r>
              <a:rPr lang="cs-CZ" b="1" dirty="0"/>
              <a:t>rozptylu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SBRDF, BTF</a:t>
            </a: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30725"/>
          </a:xfrm>
        </p:spPr>
        <p:txBody>
          <a:bodyPr/>
          <a:lstStyle/>
          <a:p>
            <a:r>
              <a:rPr lang="cs-CZ" b="1" dirty="0"/>
              <a:t>SBRDF</a:t>
            </a:r>
            <a:r>
              <a:rPr lang="cs-CZ" dirty="0"/>
              <a:t> … </a:t>
            </a:r>
            <a:r>
              <a:rPr lang="cs-CZ" b="1" dirty="0" err="1" smtClean="0"/>
              <a:t>Spatially</a:t>
            </a:r>
            <a:r>
              <a:rPr lang="cs-CZ" b="1" dirty="0" smtClean="0"/>
              <a:t> </a:t>
            </a:r>
            <a:r>
              <a:rPr lang="cs-CZ" b="1" dirty="0" err="1" smtClean="0"/>
              <a:t>Varying</a:t>
            </a:r>
            <a:r>
              <a:rPr lang="cs-CZ" b="1" dirty="0" smtClean="0"/>
              <a:t> </a:t>
            </a:r>
            <a:r>
              <a:rPr lang="cs-CZ" b="1" dirty="0"/>
              <a:t>BRDF</a:t>
            </a:r>
          </a:p>
          <a:p>
            <a:pPr lvl="1"/>
            <a:r>
              <a:rPr lang="cs-CZ" dirty="0"/>
              <a:t>Parametry BRDF se mění jako </a:t>
            </a:r>
            <a:r>
              <a:rPr lang="cs-CZ" dirty="0" err="1"/>
              <a:t>fce</a:t>
            </a:r>
            <a:r>
              <a:rPr lang="cs-CZ" dirty="0"/>
              <a:t> pozice na povrchu</a:t>
            </a:r>
          </a:p>
          <a:p>
            <a:endParaRPr lang="cs-CZ" dirty="0"/>
          </a:p>
          <a:p>
            <a:r>
              <a:rPr lang="cs-CZ" b="1" dirty="0"/>
              <a:t>BTF</a:t>
            </a:r>
            <a:r>
              <a:rPr lang="cs-CZ" dirty="0"/>
              <a:t> … </a:t>
            </a:r>
            <a:r>
              <a:rPr lang="cs-CZ" b="1" dirty="0" err="1"/>
              <a:t>B</a:t>
            </a:r>
            <a:r>
              <a:rPr lang="cs-CZ" b="1" dirty="0" err="1" smtClean="0"/>
              <a:t>idirectional</a:t>
            </a:r>
            <a:r>
              <a:rPr lang="cs-CZ" b="1" dirty="0" smtClean="0"/>
              <a:t> </a:t>
            </a:r>
            <a:r>
              <a:rPr lang="cs-CZ" b="1" dirty="0" err="1"/>
              <a:t>T</a:t>
            </a:r>
            <a:r>
              <a:rPr lang="cs-CZ" b="1" dirty="0" err="1" smtClean="0"/>
              <a:t>exture</a:t>
            </a:r>
            <a:r>
              <a:rPr lang="cs-CZ" b="1" dirty="0" smtClean="0"/>
              <a:t> </a:t>
            </a:r>
            <a:r>
              <a:rPr lang="cs-CZ" b="1" dirty="0" err="1"/>
              <a:t>F</a:t>
            </a:r>
            <a:r>
              <a:rPr lang="cs-CZ" b="1" dirty="0" err="1" smtClean="0"/>
              <a:t>unction</a:t>
            </a:r>
            <a:endParaRPr lang="cs-CZ" b="1" dirty="0"/>
          </a:p>
          <a:p>
            <a:pPr lvl="1"/>
            <a:r>
              <a:rPr lang="cs-CZ" dirty="0"/>
              <a:t>Pro materiály se složitou odrazivostí a texturou</a:t>
            </a:r>
          </a:p>
          <a:p>
            <a:pPr lvl="1"/>
            <a:r>
              <a:rPr lang="cs-CZ" dirty="0"/>
              <a:t>Na rozdíl od BRDF modeluje materiál i na </a:t>
            </a:r>
            <a:r>
              <a:rPr lang="cs-CZ" dirty="0" err="1"/>
              <a:t>meso</a:t>
            </a:r>
            <a:r>
              <a:rPr lang="cs-CZ" dirty="0"/>
              <a:t>-</a:t>
            </a:r>
            <a:r>
              <a:rPr lang="cs-CZ" dirty="0" err="1"/>
              <a:t>scale</a:t>
            </a:r>
            <a:endParaRPr lang="cs-CZ" dirty="0"/>
          </a:p>
          <a:p>
            <a:pPr lvl="2"/>
            <a:r>
              <a:rPr lang="cs-CZ" dirty="0"/>
              <a:t>Nahrazuje použití </a:t>
            </a:r>
            <a:r>
              <a:rPr lang="cs-CZ" dirty="0" err="1"/>
              <a:t>bump</a:t>
            </a:r>
            <a:r>
              <a:rPr lang="cs-CZ" dirty="0"/>
              <a:t> map / </a:t>
            </a:r>
            <a:r>
              <a:rPr lang="cs-CZ" dirty="0" err="1"/>
              <a:t>normal</a:t>
            </a:r>
            <a:r>
              <a:rPr lang="cs-CZ" dirty="0"/>
              <a:t> map</a:t>
            </a:r>
          </a:p>
          <a:p>
            <a:pPr lvl="1"/>
            <a:endParaRPr lang="en-US" dirty="0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4585096"/>
            <a:ext cx="5138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</a:t>
            </a:r>
          </a:p>
          <a:p>
            <a:pPr lvl="1"/>
            <a:r>
              <a:rPr lang="cs-CZ" dirty="0"/>
              <a:t>světlo přicházející v bodě </a:t>
            </a:r>
            <a:r>
              <a:rPr lang="cs-CZ" b="1" dirty="0"/>
              <a:t>x</a:t>
            </a:r>
            <a:r>
              <a:rPr lang="cs-CZ" dirty="0"/>
              <a:t> se odrazí ve stejném bodě</a:t>
            </a:r>
          </a:p>
          <a:p>
            <a:pPr lvl="1"/>
            <a:r>
              <a:rPr lang="cs-CZ" dirty="0"/>
              <a:t>žádné cestování světla po povrchem</a:t>
            </a:r>
          </a:p>
          <a:p>
            <a:r>
              <a:rPr lang="cs-CZ" b="1" dirty="0" smtClean="0"/>
              <a:t>BSSRDF</a:t>
            </a:r>
            <a:endParaRPr lang="cs-CZ" dirty="0"/>
          </a:p>
          <a:p>
            <a:pPr lvl="1"/>
            <a:r>
              <a:rPr lang="en-US" dirty="0" smtClean="0"/>
              <a:t>bi-directional </a:t>
            </a:r>
            <a:r>
              <a:rPr lang="en-US" b="1" dirty="0" smtClean="0"/>
              <a:t>sub-surface scattering</a:t>
            </a:r>
            <a:r>
              <a:rPr lang="en-US" dirty="0" smtClean="0"/>
              <a:t> reflectance distribution function</a:t>
            </a:r>
          </a:p>
          <a:p>
            <a:pPr lvl="1"/>
            <a:r>
              <a:rPr lang="cs-CZ" dirty="0" smtClean="0"/>
              <a:t>modeluje odrazy světla pod povrchem</a:t>
            </a:r>
            <a:endParaRPr lang="en-US" dirty="0"/>
          </a:p>
        </p:txBody>
      </p:sp>
      <p:pic>
        <p:nvPicPr>
          <p:cNvPr id="188420" name="Picture 4" descr="BSSDF0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4403725"/>
            <a:ext cx="4932362" cy="2454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Sub-surface scattering způsobuje změkčení vzhledu materiálů</a:t>
            </a:r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08175" y="56356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BRDF</a:t>
            </a:r>
            <a:endParaRPr lang="en-US">
              <a:latin typeface="+mj-lt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011863" y="56356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BSSRDF</a:t>
            </a:r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 smtClean="0"/>
              <a:t>Helmholzova</a:t>
            </a:r>
            <a:r>
              <a:rPr lang="cs-CZ" b="1" dirty="0" smtClean="0"/>
              <a:t> reciprocita</a:t>
            </a:r>
            <a:r>
              <a:rPr lang="cs-CZ" dirty="0" smtClean="0"/>
              <a:t> (fyzikálně korektní BRDF)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3501009"/>
            <a:ext cx="6696744" cy="26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483768" y="2348880"/>
            <a:ext cx="4176464" cy="792088"/>
            <a:chOff x="2483768" y="5332740"/>
            <a:chExt cx="4176464" cy="792088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564929" y="5465763"/>
            <a:ext cx="3951287" cy="525462"/>
          </p:xfrm>
          <a:graphic>
            <a:graphicData uri="http://schemas.openxmlformats.org/presentationml/2006/ole">
              <p:oleObj spid="_x0000_s187395" name="Rovnice" r:id="rId4" imgW="1714320" imgH="228600" progId="Equation.3">
                <p:embed/>
              </p:oleObj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483768" y="5332740"/>
              <a:ext cx="4176464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3286125"/>
            <a:ext cx="23050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2861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00563" y="56610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BRDF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816447" y="56610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BSSRDF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436688"/>
            <a:ext cx="57594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5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2667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 l="4980" t="22312" r="6373" b="17179"/>
          <a:stretch>
            <a:fillRect/>
          </a:stretch>
        </p:blipFill>
        <p:spPr bwMode="auto">
          <a:xfrm>
            <a:off x="1043608" y="2221854"/>
            <a:ext cx="7056784" cy="365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Zachování energie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5302</TotalTime>
  <Words>1546</Words>
  <Application>Microsoft Office PowerPoint</Application>
  <PresentationFormat>On-screen Show (4:3)</PresentationFormat>
  <Paragraphs>461</Paragraphs>
  <Slides>80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Hrany</vt:lpstr>
      <vt:lpstr>Rovnice</vt:lpstr>
      <vt:lpstr>Equation</vt:lpstr>
      <vt:lpstr>Počítačová grafika III –     Odraz světla, BRDF</vt:lpstr>
      <vt:lpstr>Interakce světla s povrchem</vt:lpstr>
      <vt:lpstr>Interakce světla s povrchem</vt:lpstr>
      <vt:lpstr>BRDF</vt:lpstr>
      <vt:lpstr>BRDF</vt:lpstr>
      <vt:lpstr>BRDF</vt:lpstr>
      <vt:lpstr>Vlastnosti BRDF</vt:lpstr>
      <vt:lpstr>Vlastnosti BRDF</vt:lpstr>
      <vt:lpstr>Vlastnosti BRDF</vt:lpstr>
      <vt:lpstr>Vlastnosti BRDF – (An)izotropie</vt:lpstr>
      <vt:lpstr>Anizotropní BRDF</vt:lpstr>
      <vt:lpstr>Anizotropní BRDF</vt:lpstr>
      <vt:lpstr>Anizotropní BRDF – Shrnutí</vt:lpstr>
      <vt:lpstr>Rovnice odrazu</vt:lpstr>
      <vt:lpstr>Rovnice odrazu</vt:lpstr>
      <vt:lpstr>Rovnice odrazu</vt:lpstr>
      <vt:lpstr>Od lokálního odrazu ke globálnímu šíření světla</vt:lpstr>
      <vt:lpstr>Od lokálního odrazu ke globálnímu šíření světla</vt:lpstr>
      <vt:lpstr>Zobrazovací rovnice –      Rendering equation</vt:lpstr>
      <vt:lpstr>Rovnice odrazu vs.       zobrazovací rovnice</vt:lpstr>
      <vt:lpstr>Zpět k BRDF</vt:lpstr>
      <vt:lpstr>Odrazivost (reflektance)</vt:lpstr>
      <vt:lpstr>Hemisféricko-směrová odrazivost</vt:lpstr>
      <vt:lpstr>Slide 24</vt:lpstr>
      <vt:lpstr>Druhy BRDF</vt:lpstr>
      <vt:lpstr>Ideálně difúzní odraz</vt:lpstr>
      <vt:lpstr>Ideálně difúzní odraz</vt:lpstr>
      <vt:lpstr>Ideálně difúzní odraz</vt:lpstr>
      <vt:lpstr>Ideálně difúzní odraz</vt:lpstr>
      <vt:lpstr>Ideálně difúzní odraz</vt:lpstr>
      <vt:lpstr>Bílá tma</vt:lpstr>
      <vt:lpstr>Bílá tma</vt:lpstr>
      <vt:lpstr>Ideální zrcadlový odraz</vt:lpstr>
      <vt:lpstr>Ideální zrcadlový odraz</vt:lpstr>
      <vt:lpstr>Slide 35</vt:lpstr>
      <vt:lpstr>Slide 36</vt:lpstr>
      <vt:lpstr>Zákon odrazu</vt:lpstr>
      <vt:lpstr>Ideální zrcadlový odraz – BRDF</vt:lpstr>
      <vt:lpstr>Slide 39</vt:lpstr>
      <vt:lpstr>Ideální zrcadlový lom</vt:lpstr>
      <vt:lpstr>Ideální zrcadlový lom</vt:lpstr>
      <vt:lpstr>Ideální zrcadlový lom</vt:lpstr>
      <vt:lpstr>Ideální zrcadlový lom</vt:lpstr>
      <vt:lpstr>Ideální zrcadlový lom</vt:lpstr>
      <vt:lpstr>Fresnelovy rovnice</vt:lpstr>
      <vt:lpstr>Fresnelovy rovnice</vt:lpstr>
      <vt:lpstr>Fresnelovy rovnice</vt:lpstr>
      <vt:lpstr>Slide 48</vt:lpstr>
      <vt:lpstr>Slide 49</vt:lpstr>
      <vt:lpstr>Slide 50</vt:lpstr>
      <vt:lpstr>Slide 51</vt:lpstr>
      <vt:lpstr>Slide 52</vt:lpstr>
      <vt:lpstr>Lesklý odraz</vt:lpstr>
      <vt:lpstr>Lesklý odraz</vt:lpstr>
      <vt:lpstr>Hrubost povrchu a rozmazané odrazy</vt:lpstr>
      <vt:lpstr>Slide 56</vt:lpstr>
      <vt:lpstr>BRDF modely</vt:lpstr>
      <vt:lpstr>Modelování BRDF</vt:lpstr>
      <vt:lpstr>Empirické BRDF modely</vt:lpstr>
      <vt:lpstr>Phongův osvětlovací model</vt:lpstr>
      <vt:lpstr>Phong v radiometrickém názvosloví</vt:lpstr>
      <vt:lpstr>Fyzikálně korektní Phongův model</vt:lpstr>
      <vt:lpstr>Fyzikálně motivované BRDF modely</vt:lpstr>
      <vt:lpstr>Slide 64</vt:lpstr>
      <vt:lpstr>Torrance-Sparrow BRDF</vt:lpstr>
      <vt:lpstr>Torrance-Sparrow BRDF</vt:lpstr>
      <vt:lpstr>Torrance-Sparrow BRDF: Výsledek</vt:lpstr>
      <vt:lpstr>Aproximace naměřených BRDF dat</vt:lpstr>
      <vt:lpstr>Měření BRDF - Gonioreflektometr</vt:lpstr>
      <vt:lpstr>BRDF modely vs skutečnost</vt:lpstr>
      <vt:lpstr>BRDF modely vs skutečnost</vt:lpstr>
      <vt:lpstr>BRDF modely vs skutečnost</vt:lpstr>
      <vt:lpstr>BRDF modely vs skutečnost</vt:lpstr>
      <vt:lpstr>BRDF modely vs skutečnost</vt:lpstr>
      <vt:lpstr>BRDF modely – Metodologie</vt:lpstr>
      <vt:lpstr>BRDF, BTDF, BSDF:  Co to všechno znamená?</vt:lpstr>
      <vt:lpstr>SBRDF, BTF</vt:lpstr>
      <vt:lpstr>BSSRDF</vt:lpstr>
      <vt:lpstr>BSSRDF</vt:lpstr>
      <vt:lpstr>BSSRDF</vt:lpstr>
    </vt:vector>
  </TitlesOfParts>
  <Company>CTU Prague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Odraz světla, BRDF - Počítačová grafika III (NPGR010)</dc:title>
  <dc:creator>Jaroslav Křivánek</dc:creator>
  <cp:lastModifiedBy>Jaroslav Křivánek</cp:lastModifiedBy>
  <cp:revision>3357</cp:revision>
  <dcterms:created xsi:type="dcterms:W3CDTF">2006-11-17T09:10:54Z</dcterms:created>
  <dcterms:modified xsi:type="dcterms:W3CDTF">2011-11-07T08:55:57Z</dcterms:modified>
</cp:coreProperties>
</file>