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7"/>
  </p:notesMasterIdLst>
  <p:sldIdLst>
    <p:sldId id="306" r:id="rId2"/>
    <p:sldId id="307" r:id="rId3"/>
    <p:sldId id="293" r:id="rId4"/>
    <p:sldId id="280" r:id="rId5"/>
    <p:sldId id="303" r:id="rId6"/>
    <p:sldId id="294" r:id="rId7"/>
    <p:sldId id="281" r:id="rId8"/>
    <p:sldId id="295" r:id="rId9"/>
    <p:sldId id="296" r:id="rId10"/>
    <p:sldId id="302" r:id="rId11"/>
    <p:sldId id="299" r:id="rId12"/>
    <p:sldId id="297" r:id="rId13"/>
    <p:sldId id="300" r:id="rId14"/>
    <p:sldId id="301" r:id="rId15"/>
    <p:sldId id="304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99FF"/>
    <a:srgbClr val="FFCC00"/>
    <a:srgbClr val="FFFF00"/>
    <a:srgbClr val="FF00FF"/>
    <a:srgbClr val="00FFFF"/>
    <a:srgbClr val="00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6482" autoAdjust="0"/>
  </p:normalViewPr>
  <p:slideViewPr>
    <p:cSldViewPr>
      <p:cViewPr>
        <p:scale>
          <a:sx n="70" d="100"/>
          <a:sy n="70" d="100"/>
        </p:scale>
        <p:origin x="-2676" y="-18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Klepnutím lze upravit styly předlohy textu.</a:t>
            </a:r>
          </a:p>
          <a:p>
            <a:pPr lvl="1"/>
            <a:r>
              <a:rPr lang="en-US" noProof="0" smtClean="0"/>
              <a:t>Druhá úroveň</a:t>
            </a:r>
          </a:p>
          <a:p>
            <a:pPr lvl="2"/>
            <a:r>
              <a:rPr lang="en-US" noProof="0" smtClean="0"/>
              <a:t>Třetí úroveň</a:t>
            </a:r>
          </a:p>
          <a:p>
            <a:pPr lvl="3"/>
            <a:r>
              <a:rPr lang="en-US" noProof="0" smtClean="0"/>
              <a:t>Čtvrtá úroveň</a:t>
            </a:r>
          </a:p>
          <a:p>
            <a:pPr lvl="4"/>
            <a:r>
              <a:rPr lang="en-US" noProof="0" smtClean="0"/>
              <a:t>Pátá úroveň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193184A-B19B-4B8E-9E7D-76FD5B3FD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altLang="en-US"/>
              <a:t>Klepnutím lze upravit styl předlohy nadpisů.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r>
              <a:rPr lang="en-US" altLang="en-US"/>
              <a:t>Klepnutím lze upravit styl předlohy podnadpisů.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736DA-9EC8-4C5D-A819-DF8025DE51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39E66-8862-4318-8FCC-B36EF010F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C687D-0553-4E8F-B50D-778393E693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8B706-0ACD-40B3-AB95-4E5D869ED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0EFF5-42FE-4857-86A7-726EDF73FA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D136D-F7F6-4687-8AF5-8DD3B44F69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31B0E-0D36-48F6-8B83-9FB9BC865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D4DDC-3877-46A6-ADFA-63D64A8661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F24B9-7C0C-4B4F-82A6-2E812FE33B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94967-73EE-4A75-A827-47B02327E0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DD9CE-F701-461C-B89C-FFB4301998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4892-885C-4952-AB7F-4033DB8147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74B3E-777B-4A0F-8CA0-7C90F9FFF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84AC6-BBE4-40F9-8123-1EEF9B763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6B09E-6C07-4E8D-8FFB-2A03C4B2BC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81A3E-06ED-4858-9E95-C47F753CD7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F1E95-6F33-49A8-81B6-573098CE38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 předlohy nadpisů.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styly předlohy textu.</a:t>
            </a:r>
          </a:p>
          <a:p>
            <a:pPr lvl="1"/>
            <a:r>
              <a:rPr lang="en-US" altLang="en-US" smtClean="0"/>
              <a:t>Druhá úroveň</a:t>
            </a:r>
          </a:p>
          <a:p>
            <a:pPr lvl="2"/>
            <a:r>
              <a:rPr lang="en-US" altLang="en-US" smtClean="0"/>
              <a:t>Třetí úroveň</a:t>
            </a:r>
          </a:p>
          <a:p>
            <a:pPr lvl="3"/>
            <a:r>
              <a:rPr lang="en-US" altLang="en-US" smtClean="0"/>
              <a:t>Čtvrtá úroveň</a:t>
            </a:r>
          </a:p>
          <a:p>
            <a:pPr lvl="4"/>
            <a:r>
              <a:rPr lang="en-US" altLang="en-US" smtClean="0"/>
              <a:t>Pátá úroveň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DD9C3A3-A5F7-4232-B253-D7CE55098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939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1" name="Rectangle 9"/>
          <p:cNvSpPr>
            <a:spLocks noChangeArrowheads="1"/>
          </p:cNvSpPr>
          <p:nvPr userDrawn="1"/>
        </p:nvSpPr>
        <p:spPr bwMode="auto">
          <a:xfrm>
            <a:off x="395288" y="6092825"/>
            <a:ext cx="835342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aroslav.Krivanek@mff.c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en-US" b="1" dirty="0" smtClean="0"/>
              <a:t>Po</a:t>
            </a:r>
            <a:r>
              <a:rPr lang="cs-CZ" b="1" dirty="0" smtClean="0"/>
              <a:t>čítačová grafika III </a:t>
            </a:r>
            <a:r>
              <a:rPr lang="en-US" b="1" dirty="0" smtClean="0"/>
              <a:t>– </a:t>
            </a:r>
            <a:r>
              <a:rPr lang="cs-CZ" b="1" dirty="0" smtClean="0"/>
              <a:t>Cvičení </a:t>
            </a:r>
            <a:r>
              <a:rPr lang="en-US" b="1" smtClean="0"/>
              <a:t>3</a:t>
            </a:r>
            <a:endParaRPr lang="cs-CZ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r>
              <a:rPr lang="cs-CZ" sz="2000" dirty="0" smtClean="0"/>
              <a:t>Jaroslav Křivánek, MFF UK</a:t>
            </a:r>
          </a:p>
          <a:p>
            <a:pPr eaLnBrk="1" hangingPunct="1"/>
            <a:r>
              <a:rPr lang="en-US" sz="2000" dirty="0" smtClean="0">
                <a:hlinkClick r:id="rId2"/>
              </a:rPr>
              <a:t>Jaroslav.Krivanek@mff.cuni.cz</a:t>
            </a:r>
            <a:endParaRPr lang="cs-CZ" sz="2000" dirty="0" smtClean="0"/>
          </a:p>
          <a:p>
            <a:pPr eaLnBrk="1" hangingPunct="1"/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2384AF-EFD5-40A7-9B52-4C93DB5AA0BB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Plošné světelné zdroje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6684"/>
            <a:ext cx="8229600" cy="4646612"/>
          </a:xfrm>
        </p:spPr>
        <p:txBody>
          <a:bodyPr/>
          <a:lstStyle/>
          <a:p>
            <a:pPr eaLnBrk="1" hangingPunct="1"/>
            <a:r>
              <a:rPr lang="cs-CZ" dirty="0" smtClean="0"/>
              <a:t>Záření plně popsáno vyzářenou radiancí </a:t>
            </a:r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 pro všechna místa a směry na zdroji světla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Celkový zářivý tok</a:t>
            </a:r>
          </a:p>
          <a:p>
            <a:pPr lvl="1" eaLnBrk="1" hangingPunct="1"/>
            <a:r>
              <a:rPr lang="cs-CZ" dirty="0" smtClean="0"/>
              <a:t>Integrál </a:t>
            </a:r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 přes plochu zdroje a úhly</a:t>
            </a:r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lvl="1" eaLnBrk="1" hangingPunct="1"/>
            <a:endParaRPr lang="cs-CZ" sz="2000" i="1" dirty="0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2696369" y="4149080"/>
          <a:ext cx="3751263" cy="835025"/>
        </p:xfrm>
        <a:graphic>
          <a:graphicData uri="http://schemas.openxmlformats.org/presentationml/2006/ole">
            <p:oleObj spid="_x0000_s43010" name="Rovnice" r:id="rId3" imgW="1765080" imgH="393480" progId="Equation.3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2483768" y="3933056"/>
            <a:ext cx="4104456" cy="115212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Jaký je vztah mezi emitovanou intenzitou vyzařování (</a:t>
            </a:r>
            <a:r>
              <a:rPr lang="cs-CZ" dirty="0" err="1" smtClean="0"/>
              <a:t>radiositou</a:t>
            </a:r>
            <a:r>
              <a:rPr lang="cs-CZ" dirty="0" smtClean="0"/>
              <a:t>) </a:t>
            </a:r>
            <a:r>
              <a:rPr lang="cs-CZ" i="1" dirty="0" err="1" smtClean="0"/>
              <a:t>B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) a emitovanou radiancí </a:t>
            </a:r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 pro </a:t>
            </a:r>
            <a:r>
              <a:rPr lang="cs-CZ" dirty="0" err="1" smtClean="0"/>
              <a:t>Lambertovský</a:t>
            </a:r>
            <a:r>
              <a:rPr lang="cs-CZ" dirty="0" smtClean="0"/>
              <a:t> plošný zdroj. </a:t>
            </a:r>
          </a:p>
          <a:p>
            <a:pPr lvl="1" eaLnBrk="1" hangingPunct="1"/>
            <a:endParaRPr lang="cs-CZ" dirty="0" smtClean="0"/>
          </a:p>
          <a:p>
            <a:pPr lvl="1" eaLnBrk="1" hangingPunct="1"/>
            <a:r>
              <a:rPr lang="cs-CZ" dirty="0" err="1" smtClean="0"/>
              <a:t>Lambertovský</a:t>
            </a:r>
            <a:r>
              <a:rPr lang="cs-CZ" dirty="0" smtClean="0"/>
              <a:t> zdroj = radiance nezávisí na směru </a:t>
            </a:r>
            <a:r>
              <a:rPr lang="cs-CZ" dirty="0" smtClean="0">
                <a:latin typeface="Symbol" pitchFamily="18" charset="2"/>
              </a:rPr>
              <a:t>w, </a:t>
            </a:r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 = </a:t>
            </a:r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). </a:t>
            </a:r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74BBEC-43C5-4D58-A5A1-96575E04737B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Otázka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2384AF-EFD5-40A7-9B52-4C93DB5AA0BB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Difúzní (</a:t>
            </a:r>
            <a:r>
              <a:rPr lang="cs-CZ" dirty="0" err="1" smtClean="0"/>
              <a:t>Lambertovský</a:t>
            </a:r>
            <a:r>
              <a:rPr lang="cs-CZ" dirty="0" smtClean="0"/>
              <a:t>) zdroj světla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1454"/>
            <a:ext cx="8229600" cy="5149874"/>
          </a:xfrm>
        </p:spPr>
        <p:txBody>
          <a:bodyPr/>
          <a:lstStyle/>
          <a:p>
            <a:pPr eaLnBrk="1" hangingPunct="1"/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 je konstantní v </a:t>
            </a:r>
            <a:r>
              <a:rPr lang="cs-CZ" dirty="0" smtClean="0">
                <a:latin typeface="Symbol" pitchFamily="18" charset="2"/>
              </a:rPr>
              <a:t>w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dirty="0" err="1" smtClean="0"/>
              <a:t>Radiozita</a:t>
            </a:r>
            <a:r>
              <a:rPr lang="cs-CZ" dirty="0" smtClean="0"/>
              <a:t>: </a:t>
            </a:r>
            <a:r>
              <a:rPr lang="cs-CZ" dirty="0" err="1" smtClean="0"/>
              <a:t>B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) = </a:t>
            </a:r>
            <a:r>
              <a:rPr lang="cs-CZ" dirty="0" err="1" smtClean="0">
                <a:latin typeface="Symbol" pitchFamily="18" charset="2"/>
              </a:rPr>
              <a:t>p</a:t>
            </a:r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)</a:t>
            </a:r>
          </a:p>
          <a:p>
            <a:pPr lvl="1" eaLnBrk="1" hangingPunct="1"/>
            <a:endParaRPr lang="cs-CZ" sz="2000" i="1" dirty="0" smtClean="0"/>
          </a:p>
          <a:p>
            <a:pPr lvl="1" eaLnBrk="1" hangingPunct="1"/>
            <a:endParaRPr lang="cs-CZ" sz="2000" i="1" dirty="0" smtClean="0"/>
          </a:p>
          <a:p>
            <a:pPr lvl="1" eaLnBrk="1" hangingPunct="1"/>
            <a:endParaRPr lang="cs-CZ" sz="2000" i="1" dirty="0" smtClean="0"/>
          </a:p>
          <a:p>
            <a:pPr lvl="1" eaLnBrk="1" hangingPunct="1"/>
            <a:endParaRPr lang="cs-CZ" sz="2000" i="1" dirty="0" smtClean="0"/>
          </a:p>
          <a:p>
            <a:pPr lvl="1" eaLnBrk="1" hangingPunct="1"/>
            <a:endParaRPr lang="cs-CZ" sz="2000" i="1" dirty="0" smtClean="0"/>
          </a:p>
          <a:p>
            <a:pPr lvl="1" eaLnBrk="1" hangingPunct="1">
              <a:buNone/>
            </a:pPr>
            <a:endParaRPr lang="cs-CZ" sz="2000" i="1" dirty="0" smtClean="0"/>
          </a:p>
        </p:txBody>
      </p:sp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6444208" y="3789040"/>
            <a:ext cx="4392612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endParaRPr lang="cs-CZ" sz="2000" i="1" dirty="0">
              <a:solidFill>
                <a:srgbClr val="FF0000"/>
              </a:solidFill>
            </a:endParaRPr>
          </a:p>
        </p:txBody>
      </p:sp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2646363" y="3057525"/>
          <a:ext cx="3913187" cy="1884363"/>
        </p:xfrm>
        <a:graphic>
          <a:graphicData uri="http://schemas.openxmlformats.org/presentationml/2006/ole">
            <p:oleObj spid="_x0000_s5122" name="Rovnice" r:id="rId3" imgW="1841400" imgH="8888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Jaký je celkový výkon (tok) </a:t>
            </a:r>
            <a:r>
              <a:rPr lang="cs-CZ" dirty="0" smtClean="0">
                <a:latin typeface="Symbol" pitchFamily="18" charset="2"/>
              </a:rPr>
              <a:t>F</a:t>
            </a:r>
            <a:r>
              <a:rPr lang="cs-CZ" dirty="0" smtClean="0"/>
              <a:t> </a:t>
            </a:r>
            <a:r>
              <a:rPr lang="cs-CZ" b="1" dirty="0" smtClean="0"/>
              <a:t>uniformního</a:t>
            </a:r>
            <a:r>
              <a:rPr lang="cs-CZ" dirty="0" smtClean="0"/>
              <a:t> </a:t>
            </a:r>
            <a:r>
              <a:rPr lang="cs-CZ" dirty="0" err="1" smtClean="0"/>
              <a:t>Lambertovského</a:t>
            </a:r>
            <a:r>
              <a:rPr lang="cs-CZ" dirty="0" smtClean="0"/>
              <a:t> plošného zdroje s emitovanou radiancí </a:t>
            </a:r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endParaRPr lang="cs-CZ" i="1" baseline="-25000" dirty="0" smtClean="0"/>
          </a:p>
          <a:p>
            <a:pPr lvl="1" eaLnBrk="1" hangingPunct="1"/>
            <a:r>
              <a:rPr lang="cs-CZ" dirty="0" smtClean="0"/>
              <a:t>Uniformní zdroj – radiance nezávisí na pozici</a:t>
            </a:r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74BBEC-43C5-4D58-A5A1-96575E04737B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Otázka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2384AF-EFD5-40A7-9B52-4C93DB5AA0BB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Uniformní difúzní (</a:t>
            </a:r>
            <a:r>
              <a:rPr lang="cs-CZ" dirty="0" err="1" smtClean="0"/>
              <a:t>Lambertovský</a:t>
            </a:r>
            <a:r>
              <a:rPr lang="cs-CZ" dirty="0" smtClean="0"/>
              <a:t>) zdroj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1454"/>
            <a:ext cx="8229600" cy="5149874"/>
          </a:xfrm>
        </p:spPr>
        <p:txBody>
          <a:bodyPr/>
          <a:lstStyle/>
          <a:p>
            <a:pPr lvl="1" eaLnBrk="1" hangingPunct="1">
              <a:buNone/>
            </a:pPr>
            <a:endParaRPr lang="cs-CZ" sz="2000" i="1" dirty="0" smtClean="0"/>
          </a:p>
          <a:p>
            <a:endParaRPr lang="cs-CZ" i="1" dirty="0" smtClean="0"/>
          </a:p>
          <a:p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 je konstantní v </a:t>
            </a:r>
            <a:r>
              <a:rPr lang="cs-CZ" b="1" dirty="0" smtClean="0"/>
              <a:t>x</a:t>
            </a:r>
            <a:r>
              <a:rPr lang="cs-CZ" dirty="0" smtClean="0"/>
              <a:t> i v </a:t>
            </a:r>
            <a:r>
              <a:rPr lang="cs-CZ" b="1" dirty="0" smtClean="0">
                <a:latin typeface="Symbol" pitchFamily="18" charset="2"/>
              </a:rPr>
              <a:t>w</a:t>
            </a:r>
          </a:p>
          <a:p>
            <a:pPr lvl="1"/>
            <a:endParaRPr lang="cs-CZ" dirty="0" smtClean="0"/>
          </a:p>
          <a:p>
            <a:pPr algn="ctr">
              <a:buNone/>
            </a:pPr>
            <a:r>
              <a:rPr lang="cs-CZ" b="1" dirty="0" err="1" smtClean="0">
                <a:latin typeface="Symbol" pitchFamily="18" charset="2"/>
              </a:rPr>
              <a:t>F</a:t>
            </a:r>
            <a:r>
              <a:rPr lang="cs-CZ" b="1" i="1" baseline="-25000" dirty="0" err="1" smtClean="0"/>
              <a:t>e</a:t>
            </a:r>
            <a:r>
              <a:rPr lang="cs-CZ" b="1" dirty="0" smtClean="0"/>
              <a:t> = A </a:t>
            </a:r>
            <a:r>
              <a:rPr lang="cs-CZ" b="1" dirty="0" err="1" smtClean="0"/>
              <a:t>B</a:t>
            </a:r>
            <a:r>
              <a:rPr lang="cs-CZ" b="1" i="1" baseline="-25000" dirty="0" err="1" smtClean="0"/>
              <a:t>e</a:t>
            </a:r>
            <a:r>
              <a:rPr lang="cs-CZ" b="1" i="1" dirty="0" smtClean="0"/>
              <a:t> = </a:t>
            </a:r>
            <a:r>
              <a:rPr lang="cs-CZ" b="1" dirty="0" smtClean="0">
                <a:latin typeface="Symbol" pitchFamily="18" charset="2"/>
              </a:rPr>
              <a:t>p </a:t>
            </a:r>
            <a:r>
              <a:rPr lang="cs-CZ" b="1" dirty="0" smtClean="0"/>
              <a:t>A</a:t>
            </a:r>
            <a:r>
              <a:rPr lang="cs-CZ" b="1" dirty="0" smtClean="0">
                <a:latin typeface="Symbol" pitchFamily="18" charset="2"/>
              </a:rPr>
              <a:t> </a:t>
            </a:r>
            <a:r>
              <a:rPr lang="cs-CZ" b="1" i="1" dirty="0" err="1" smtClean="0"/>
              <a:t>L</a:t>
            </a:r>
            <a:r>
              <a:rPr lang="cs-CZ" b="1" i="1" baseline="-25000" dirty="0" err="1" smtClean="0"/>
              <a:t>e</a:t>
            </a:r>
            <a:endParaRPr lang="cs-CZ" b="1" dirty="0" smtClean="0"/>
          </a:p>
        </p:txBody>
      </p:sp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6444208" y="3789040"/>
            <a:ext cx="4392612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endParaRPr lang="cs-CZ" sz="2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Odrazivost </a:t>
            </a:r>
            <a:r>
              <a:rPr lang="cs-CZ" dirty="0" err="1" smtClean="0"/>
              <a:t>Lambertovského</a:t>
            </a:r>
            <a:r>
              <a:rPr lang="cs-CZ" dirty="0" smtClean="0"/>
              <a:t> povrchu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Odvoďte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3629397" y="2122562"/>
          <a:ext cx="1590675" cy="514350"/>
        </p:xfrm>
        <a:graphic>
          <a:graphicData uri="http://schemas.openxmlformats.org/presentationml/2006/ole">
            <p:oleObj spid="_x0000_s45058" name="Rovnice" r:id="rId3" imgW="74916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Kvíz na přestávku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cs-CZ" dirty="0" err="1" smtClean="0"/>
              <a:t>Predpokladejme</a:t>
            </a:r>
            <a:r>
              <a:rPr lang="cs-CZ" dirty="0" smtClean="0"/>
              <a:t> </a:t>
            </a:r>
            <a:r>
              <a:rPr lang="cs-CZ" dirty="0" err="1" smtClean="0"/>
              <a:t>scenu</a:t>
            </a:r>
            <a:r>
              <a:rPr lang="cs-CZ" dirty="0" smtClean="0"/>
              <a:t> </a:t>
            </a:r>
            <a:r>
              <a:rPr lang="cs-CZ" dirty="0" err="1" smtClean="0"/>
              <a:t>sestavajici</a:t>
            </a:r>
            <a:r>
              <a:rPr lang="cs-CZ" dirty="0" smtClean="0"/>
              <a:t> z </a:t>
            </a:r>
            <a:r>
              <a:rPr lang="cs-CZ" dirty="0" err="1" smtClean="0"/>
              <a:t>jedineho</a:t>
            </a:r>
            <a:r>
              <a:rPr lang="cs-CZ" dirty="0" smtClean="0"/>
              <a:t> </a:t>
            </a:r>
            <a:r>
              <a:rPr lang="cs-CZ" dirty="0" err="1" smtClean="0"/>
              <a:t>konvexniho</a:t>
            </a:r>
            <a:r>
              <a:rPr lang="cs-CZ" dirty="0" smtClean="0"/>
              <a:t> objektu s </a:t>
            </a:r>
            <a:r>
              <a:rPr lang="cs-CZ" dirty="0" err="1" smtClean="0"/>
              <a:t>Lambertovskou</a:t>
            </a:r>
            <a:r>
              <a:rPr lang="cs-CZ" dirty="0" smtClean="0"/>
              <a:t> (</a:t>
            </a:r>
            <a:r>
              <a:rPr lang="cs-CZ" dirty="0" err="1" smtClean="0"/>
              <a:t>idealne</a:t>
            </a:r>
            <a:r>
              <a:rPr lang="cs-CZ" dirty="0" smtClean="0"/>
              <a:t> </a:t>
            </a:r>
            <a:r>
              <a:rPr lang="cs-CZ" dirty="0" err="1" smtClean="0"/>
              <a:t>difuzni</a:t>
            </a:r>
            <a:r>
              <a:rPr lang="cs-CZ" dirty="0" smtClean="0"/>
              <a:t>) BRDF s </a:t>
            </a:r>
            <a:r>
              <a:rPr lang="cs-CZ" dirty="0" err="1" smtClean="0"/>
              <a:t>konstatnim</a:t>
            </a:r>
            <a:r>
              <a:rPr lang="cs-CZ" dirty="0" smtClean="0"/>
              <a:t> albedem (tj. bez textury) </a:t>
            </a:r>
            <a:r>
              <a:rPr lang="cs-CZ" dirty="0" err="1" smtClean="0"/>
              <a:t>osvetlenou</a:t>
            </a:r>
            <a:r>
              <a:rPr lang="cs-CZ" dirty="0" smtClean="0"/>
              <a:t> mapou </a:t>
            </a:r>
            <a:r>
              <a:rPr lang="cs-CZ" dirty="0" err="1" smtClean="0"/>
              <a:t>prostredi</a:t>
            </a:r>
            <a:r>
              <a:rPr lang="cs-CZ" dirty="0" smtClean="0"/>
              <a:t>. </a:t>
            </a:r>
            <a:br>
              <a:rPr lang="cs-CZ" dirty="0" smtClean="0"/>
            </a:br>
            <a:r>
              <a:rPr lang="cs-CZ" dirty="0" err="1" smtClean="0"/>
              <a:t>Cim</a:t>
            </a:r>
            <a:r>
              <a:rPr lang="cs-CZ" dirty="0" smtClean="0"/>
              <a:t> je </a:t>
            </a:r>
            <a:r>
              <a:rPr lang="cs-CZ" dirty="0" err="1" smtClean="0"/>
              <a:t>parametrizovana</a:t>
            </a:r>
            <a:r>
              <a:rPr lang="cs-CZ" dirty="0" smtClean="0"/>
              <a:t> </a:t>
            </a:r>
            <a:r>
              <a:rPr lang="cs-CZ" dirty="0" err="1" smtClean="0"/>
              <a:t>odchozi</a:t>
            </a:r>
            <a:r>
              <a:rPr lang="cs-CZ" dirty="0" smtClean="0"/>
              <a:t> radiance. Tj. na </a:t>
            </a:r>
            <a:r>
              <a:rPr lang="cs-CZ" dirty="0" err="1" smtClean="0"/>
              <a:t>jake</a:t>
            </a:r>
            <a:r>
              <a:rPr lang="cs-CZ" dirty="0" smtClean="0"/>
              <a:t> </a:t>
            </a:r>
            <a:r>
              <a:rPr lang="cs-CZ" dirty="0" err="1" smtClean="0"/>
              <a:t>velicine</a:t>
            </a:r>
            <a:r>
              <a:rPr lang="cs-CZ" dirty="0" smtClean="0"/>
              <a:t> </a:t>
            </a:r>
            <a:r>
              <a:rPr lang="cs-CZ" dirty="0" err="1" smtClean="0"/>
              <a:t>zavisi</a:t>
            </a:r>
            <a:r>
              <a:rPr lang="cs-CZ" dirty="0" smtClean="0"/>
              <a:t> a na </a:t>
            </a:r>
            <a:r>
              <a:rPr lang="cs-CZ" dirty="0" err="1" smtClean="0"/>
              <a:t>jake</a:t>
            </a:r>
            <a:r>
              <a:rPr lang="cs-CZ" dirty="0" smtClean="0"/>
              <a:t> ne:  </a:t>
            </a:r>
            <a:r>
              <a:rPr lang="cs-CZ" b="1" dirty="0" smtClean="0"/>
              <a:t>x</a:t>
            </a:r>
            <a:r>
              <a:rPr lang="cs-CZ" dirty="0" smtClean="0"/>
              <a:t>, </a:t>
            </a:r>
            <a:r>
              <a:rPr lang="cs-CZ" b="1" dirty="0" err="1" smtClean="0"/>
              <a:t>n</a:t>
            </a:r>
            <a:r>
              <a:rPr lang="cs-CZ" b="1" baseline="-25000" dirty="0" err="1" smtClean="0"/>
              <a:t>x</a:t>
            </a:r>
            <a:r>
              <a:rPr lang="cs-CZ" dirty="0" smtClean="0"/>
              <a:t>, 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baseline="-25000" dirty="0" err="1" smtClean="0"/>
              <a:t>o</a:t>
            </a:r>
            <a:r>
              <a:rPr lang="cs-CZ" dirty="0" smtClean="0"/>
              <a:t>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Jakou hodnotu ozáření (</a:t>
            </a:r>
            <a:r>
              <a:rPr lang="cs-CZ" dirty="0" err="1" smtClean="0"/>
              <a:t>irradiance</a:t>
            </a:r>
            <a:r>
              <a:rPr lang="cs-CZ" dirty="0" smtClean="0"/>
              <a:t>) </a:t>
            </a:r>
            <a:r>
              <a:rPr lang="cs-CZ" i="1" dirty="0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) v bodě </a:t>
            </a:r>
            <a:r>
              <a:rPr lang="cs-CZ" b="1" dirty="0" smtClean="0"/>
              <a:t>x</a:t>
            </a:r>
            <a:r>
              <a:rPr lang="cs-CZ" dirty="0" smtClean="0"/>
              <a:t> způsobí uniformní </a:t>
            </a:r>
            <a:r>
              <a:rPr lang="cs-CZ" dirty="0" err="1" smtClean="0"/>
              <a:t>Lambertovský</a:t>
            </a:r>
            <a:r>
              <a:rPr lang="cs-CZ" dirty="0" smtClean="0"/>
              <a:t> plošný zdroj </a:t>
            </a:r>
            <a:r>
              <a:rPr lang="cs-CZ" dirty="0" err="1" smtClean="0"/>
              <a:t>pozorovnaný</a:t>
            </a:r>
            <a:r>
              <a:rPr lang="cs-CZ" dirty="0" smtClean="0"/>
              <a:t> z </a:t>
            </a:r>
            <a:r>
              <a:rPr lang="cs-CZ" b="1" dirty="0" smtClean="0"/>
              <a:t>x</a:t>
            </a:r>
            <a:r>
              <a:rPr lang="cs-CZ" dirty="0" smtClean="0"/>
              <a:t> pod prostorovým úhlem 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?</a:t>
            </a:r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74BBEC-43C5-4D58-A5A1-96575E04737B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Otázka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 descr="slide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76B09E-6C07-4E8D-8FFB-2A03C4B2BCBE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-1"/>
            <a:ext cx="8964488" cy="692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Pod jakým </a:t>
            </a:r>
            <a:r>
              <a:rPr lang="cs-CZ" b="1" dirty="0" smtClean="0"/>
              <a:t>promítnutým prostorovým úhlem</a:t>
            </a:r>
            <a:r>
              <a:rPr lang="cs-CZ" dirty="0" smtClean="0"/>
              <a:t> 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 pozorujeme z bodu </a:t>
            </a:r>
            <a:r>
              <a:rPr lang="cs-CZ" b="1" dirty="0" smtClean="0"/>
              <a:t>x</a:t>
            </a:r>
            <a:r>
              <a:rPr lang="cs-CZ" dirty="0" smtClean="0"/>
              <a:t> kruh o poloměru </a:t>
            </a:r>
            <a:r>
              <a:rPr lang="cs-CZ" i="1" dirty="0" smtClean="0"/>
              <a:t>r</a:t>
            </a:r>
            <a:r>
              <a:rPr lang="cs-CZ" dirty="0" smtClean="0"/>
              <a:t> jehož střed je umístěn ve vzdálenosti </a:t>
            </a:r>
            <a:r>
              <a:rPr lang="cs-CZ" i="1" dirty="0" smtClean="0"/>
              <a:t>h</a:t>
            </a:r>
            <a:r>
              <a:rPr lang="cs-CZ" dirty="0" smtClean="0"/>
              <a:t> od bodu </a:t>
            </a:r>
            <a:r>
              <a:rPr lang="cs-CZ" b="1" dirty="0" err="1" smtClean="0"/>
              <a:t>x</a:t>
            </a:r>
            <a:r>
              <a:rPr lang="cs-CZ" dirty="0" smtClean="0"/>
              <a:t>.</a:t>
            </a:r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74BBEC-43C5-4D58-A5A1-96575E04737B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Otázka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4" descr="slide0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Jakou hodnotu ozáření (</a:t>
            </a:r>
            <a:r>
              <a:rPr lang="cs-CZ" dirty="0" err="1" smtClean="0"/>
              <a:t>irradiance</a:t>
            </a:r>
            <a:r>
              <a:rPr lang="cs-CZ" dirty="0" smtClean="0"/>
              <a:t>) na rovině vyvolá bodový zdroj se zářivostí (intenzitou) </a:t>
            </a:r>
            <a:r>
              <a:rPr lang="cs-CZ" i="1" dirty="0" smtClean="0"/>
              <a:t>I</a:t>
            </a:r>
            <a:r>
              <a:rPr lang="cs-CZ" dirty="0" smtClean="0"/>
              <a:t>(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 umístěný ve výšce </a:t>
            </a:r>
            <a:r>
              <a:rPr lang="cs-CZ" i="1" dirty="0" smtClean="0"/>
              <a:t>h</a:t>
            </a:r>
            <a:r>
              <a:rPr lang="cs-CZ" dirty="0" smtClean="0"/>
              <a:t> nad rovinou.</a:t>
            </a:r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74BBEC-43C5-4D58-A5A1-96575E04737B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Otázka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9CEBC6-56D9-4C6B-B67E-2B926326A532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Bodové světlo</a:t>
            </a:r>
            <a:endParaRPr lang="en-US" smtClean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435975" cy="4133850"/>
          </a:xfrm>
        </p:spPr>
        <p:txBody>
          <a:bodyPr/>
          <a:lstStyle/>
          <a:p>
            <a:pPr eaLnBrk="1" hangingPunct="1"/>
            <a:r>
              <a:rPr lang="cs-CZ" smtClean="0"/>
              <a:t>Irradiance bodu na ploše osvětlené bodovým zdrojem</a:t>
            </a:r>
          </a:p>
          <a:p>
            <a:pPr lvl="1" eaLnBrk="1" hangingPunct="1"/>
            <a:endParaRPr lang="cs-CZ" sz="2400" smtClean="0"/>
          </a:p>
          <a:p>
            <a:pPr lvl="1" eaLnBrk="1" hangingPunct="1"/>
            <a:endParaRPr lang="en-US" sz="2400" smtClean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611188" y="1753269"/>
          <a:ext cx="3354387" cy="3763963"/>
        </p:xfrm>
        <a:graphic>
          <a:graphicData uri="http://schemas.openxmlformats.org/presentationml/2006/ole">
            <p:oleObj spid="_x0000_s4098" name="Rovnice" r:id="rId3" imgW="1536480" imgH="1726920" progId="Equation.3">
              <p:embed/>
            </p:oleObj>
          </a:graphicData>
        </a:graphic>
      </p:graphicFrame>
      <p:graphicFrame>
        <p:nvGraphicFramePr>
          <p:cNvPr id="2051" name="Object 8"/>
          <p:cNvGraphicFramePr>
            <a:graphicFrameLocks noChangeAspect="1"/>
          </p:cNvGraphicFramePr>
          <p:nvPr/>
        </p:nvGraphicFramePr>
        <p:xfrm>
          <a:off x="3708400" y="1954213"/>
          <a:ext cx="4897438" cy="3851275"/>
        </p:xfrm>
        <a:graphic>
          <a:graphicData uri="http://schemas.openxmlformats.org/presentationml/2006/ole">
            <p:oleObj spid="_x0000_s4099" name="CorelDRAW" r:id="rId4" imgW="5287320" imgH="4989600" progId="CorelDRAW.Graphic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ran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4311</TotalTime>
  <Words>358</Words>
  <Application>Microsoft Office PowerPoint</Application>
  <PresentationFormat>Předvádění na obrazovce (4:3)</PresentationFormat>
  <Paragraphs>62</Paragraphs>
  <Slides>15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Hrany</vt:lpstr>
      <vt:lpstr>Rovnice</vt:lpstr>
      <vt:lpstr>CorelDRAW</vt:lpstr>
      <vt:lpstr>Počítačová grafika III – Cvičení 3</vt:lpstr>
      <vt:lpstr>Kvíz na přestávku 2</vt:lpstr>
      <vt:lpstr>Otázka</vt:lpstr>
      <vt:lpstr>Snímek 4</vt:lpstr>
      <vt:lpstr>Snímek 5</vt:lpstr>
      <vt:lpstr>Otázka</vt:lpstr>
      <vt:lpstr>Snímek 7</vt:lpstr>
      <vt:lpstr>Otázka</vt:lpstr>
      <vt:lpstr>Bodové světlo</vt:lpstr>
      <vt:lpstr>Plošné světelné zdroje</vt:lpstr>
      <vt:lpstr>Otázka</vt:lpstr>
      <vt:lpstr>Difúzní (Lambertovský) zdroj světla</vt:lpstr>
      <vt:lpstr>Otázka</vt:lpstr>
      <vt:lpstr>Uniformní difúzní (Lambertovský) zdroj</vt:lpstr>
      <vt:lpstr>Odrazivost Lambertovského povrchu</vt:lpstr>
    </vt:vector>
  </TitlesOfParts>
  <Company>CTU Prague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Cvičení 3 - Počítačová grafika III (NPGR010)</dc:title>
  <dc:creator>Jaroslav Křivánek</dc:creator>
  <cp:lastModifiedBy>jarda</cp:lastModifiedBy>
  <cp:revision>2782</cp:revision>
  <dcterms:created xsi:type="dcterms:W3CDTF">2006-11-17T09:10:54Z</dcterms:created>
  <dcterms:modified xsi:type="dcterms:W3CDTF">2012-10-18T11:36:14Z</dcterms:modified>
</cp:coreProperties>
</file>