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75" r:id="rId2"/>
  </p:sldMasterIdLst>
  <p:notesMasterIdLst>
    <p:notesMasterId r:id="rId67"/>
  </p:notesMasterIdLst>
  <p:sldIdLst>
    <p:sldId id="306" r:id="rId3"/>
    <p:sldId id="449" r:id="rId4"/>
    <p:sldId id="450" r:id="rId5"/>
    <p:sldId id="452" r:id="rId6"/>
    <p:sldId id="515" r:id="rId7"/>
    <p:sldId id="516" r:id="rId8"/>
    <p:sldId id="517" r:id="rId9"/>
    <p:sldId id="518" r:id="rId10"/>
    <p:sldId id="453" r:id="rId11"/>
    <p:sldId id="454" r:id="rId12"/>
    <p:sldId id="455" r:id="rId13"/>
    <p:sldId id="456" r:id="rId14"/>
    <p:sldId id="457" r:id="rId15"/>
    <p:sldId id="435" r:id="rId16"/>
    <p:sldId id="458" r:id="rId17"/>
    <p:sldId id="460" r:id="rId18"/>
    <p:sldId id="461" r:id="rId19"/>
    <p:sldId id="462" r:id="rId20"/>
    <p:sldId id="463" r:id="rId21"/>
    <p:sldId id="464" r:id="rId22"/>
    <p:sldId id="465" r:id="rId23"/>
    <p:sldId id="466" r:id="rId24"/>
    <p:sldId id="468" r:id="rId25"/>
    <p:sldId id="467" r:id="rId26"/>
    <p:sldId id="469" r:id="rId27"/>
    <p:sldId id="471" r:id="rId28"/>
    <p:sldId id="484" r:id="rId29"/>
    <p:sldId id="485" r:id="rId30"/>
    <p:sldId id="486" r:id="rId31"/>
    <p:sldId id="487" r:id="rId32"/>
    <p:sldId id="488" r:id="rId33"/>
    <p:sldId id="479" r:id="rId34"/>
    <p:sldId id="480" r:id="rId35"/>
    <p:sldId id="482" r:id="rId36"/>
    <p:sldId id="489" r:id="rId37"/>
    <p:sldId id="490" r:id="rId38"/>
    <p:sldId id="491" r:id="rId39"/>
    <p:sldId id="492" r:id="rId40"/>
    <p:sldId id="493" r:id="rId41"/>
    <p:sldId id="494" r:id="rId42"/>
    <p:sldId id="495" r:id="rId43"/>
    <p:sldId id="496" r:id="rId44"/>
    <p:sldId id="497" r:id="rId45"/>
    <p:sldId id="498" r:id="rId46"/>
    <p:sldId id="499" r:id="rId47"/>
    <p:sldId id="500" r:id="rId48"/>
    <p:sldId id="501" r:id="rId49"/>
    <p:sldId id="502" r:id="rId50"/>
    <p:sldId id="503" r:id="rId51"/>
    <p:sldId id="504" r:id="rId52"/>
    <p:sldId id="505" r:id="rId53"/>
    <p:sldId id="506" r:id="rId54"/>
    <p:sldId id="507" r:id="rId55"/>
    <p:sldId id="509" r:id="rId56"/>
    <p:sldId id="508" r:id="rId57"/>
    <p:sldId id="396" r:id="rId58"/>
    <p:sldId id="397" r:id="rId59"/>
    <p:sldId id="398" r:id="rId60"/>
    <p:sldId id="401" r:id="rId61"/>
    <p:sldId id="399" r:id="rId62"/>
    <p:sldId id="407" r:id="rId63"/>
    <p:sldId id="402" r:id="rId64"/>
    <p:sldId id="404" r:id="rId65"/>
    <p:sldId id="403" r:id="rId66"/>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0000FF"/>
    <a:srgbClr val="00FF00"/>
    <a:srgbClr val="FFCC00"/>
    <a:srgbClr val="FFFF00"/>
    <a:srgbClr val="FF00FF"/>
    <a:srgbClr val="00FF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96482" autoAdjust="0"/>
  </p:normalViewPr>
  <p:slideViewPr>
    <p:cSldViewPr>
      <p:cViewPr>
        <p:scale>
          <a:sx n="70" d="100"/>
          <a:sy n="70" d="100"/>
        </p:scale>
        <p:origin x="-1110" y="-115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7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Klepnutím lze upravit styly předlohy textu.</a:t>
            </a:r>
          </a:p>
          <a:p>
            <a:pPr lvl="1"/>
            <a:r>
              <a:rPr lang="en-US" noProof="0" smtClean="0"/>
              <a:t>Druhá úroveň</a:t>
            </a:r>
          </a:p>
          <a:p>
            <a:pPr lvl="2"/>
            <a:r>
              <a:rPr lang="en-US" noProof="0" smtClean="0"/>
              <a:t>Třetí úroveň</a:t>
            </a:r>
          </a:p>
          <a:p>
            <a:pPr lvl="3"/>
            <a:r>
              <a:rPr lang="en-US" noProof="0" smtClean="0"/>
              <a:t>Čtvrtá úroveň</a:t>
            </a:r>
          </a:p>
          <a:p>
            <a:pPr lvl="4"/>
            <a:r>
              <a:rPr lang="en-US" noProof="0" smtClean="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939800" y="747713"/>
            <a:ext cx="4918075" cy="3689350"/>
          </a:xfrm>
          <a:ln cap="flat"/>
        </p:spPr>
      </p:sp>
      <p:sp>
        <p:nvSpPr>
          <p:cNvPr id="6656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1140814" y="747426"/>
            <a:ext cx="4516048" cy="3689130"/>
          </a:xfrm>
          <a:ln cap="flat"/>
        </p:spPr>
      </p:sp>
      <p:sp>
        <p:nvSpPr>
          <p:cNvPr id="74755"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939800" y="747713"/>
            <a:ext cx="4918075" cy="3689350"/>
          </a:xfrm>
          <a:ln cap="flat"/>
        </p:spPr>
      </p:sp>
      <p:sp>
        <p:nvSpPr>
          <p:cNvPr id="75779"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939800" y="747713"/>
            <a:ext cx="4918075" cy="3689350"/>
          </a:xfrm>
          <a:ln cap="flat"/>
        </p:spPr>
      </p:sp>
      <p:sp>
        <p:nvSpPr>
          <p:cNvPr id="7782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FFD011-EAFC-46FF-BD79-9293FAB85F5F}" type="slidenum">
              <a:rPr lang="en-US" smtClean="0">
                <a:solidFill>
                  <a:prstClr val="black"/>
                </a:solidFill>
              </a:rPr>
              <a:pPr/>
              <a:t>46</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smtClean="0"/>
              <a:t>PG III (NPGR010) - J. Křivánek 2011</a:t>
            </a: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fld id="{16106F34-6F2F-4716-A7EC-D1845DD5D1E7}" type="datetime1">
              <a:rPr lang="en-US" smtClean="0">
                <a:solidFill>
                  <a:srgbClr val="FFFFFF"/>
                </a:solidFill>
              </a:rPr>
              <a:pPr/>
              <a:t>12/6/2011</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63399A5-7D58-400F-8222-FEFF6E9CA5C1}"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dt" sz="half" idx="10"/>
          </p:nvPr>
        </p:nvSpPr>
        <p:spPr>
          <a:ln/>
        </p:spPr>
        <p:txBody>
          <a:bodyPr/>
          <a:lstStyle>
            <a:lvl1pPr>
              <a:defRPr/>
            </a:lvl1pPr>
          </a:lstStyle>
          <a:p>
            <a:fld id="{42943C3E-55C6-43A3-B3C9-740CC03875BA}" type="datetime1">
              <a:rPr lang="en-US" smtClean="0">
                <a:solidFill>
                  <a:srgbClr val="FFFFFF"/>
                </a:solidFill>
              </a:rPr>
              <a:pPr/>
              <a:t>12/6/2011</a:t>
            </a:fld>
            <a:endParaRPr lang="en-US">
              <a:solidFill>
                <a:srgbClr val="FFFFFF"/>
              </a:solidFill>
            </a:endParaRPr>
          </a:p>
        </p:txBody>
      </p:sp>
      <p:sp>
        <p:nvSpPr>
          <p:cNvPr id="5" name="Rectangle 5"/>
          <p:cNvSpPr>
            <a:spLocks noGrp="1" noChangeArrowheads="1"/>
          </p:cNvSpPr>
          <p:nvPr>
            <p:ph type="sldNum" sz="quarter" idx="11"/>
          </p:nvPr>
        </p:nvSpPr>
        <p:spPr>
          <a:xfrm>
            <a:off x="7010400" y="6477000"/>
            <a:ext cx="2133600" cy="381000"/>
          </a:xfrm>
          <a:ln/>
        </p:spPr>
        <p:txBody>
          <a:bodyPr/>
          <a:lstStyle>
            <a:lvl1pPr>
              <a:defRPr/>
            </a:lvl1pPr>
          </a:lstStyle>
          <a:p>
            <a:pPr>
              <a:defRPr/>
            </a:pPr>
            <a:fld id="{436069EF-2218-4AB1-8D37-562BB864C219}"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1494967-73EE-4A75-A827-47B02327E019}"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fld id="{A4F37FC2-C2C6-4314-9791-BDA29737912A}" type="datetime1">
              <a:rPr lang="en-US" smtClean="0">
                <a:solidFill>
                  <a:srgbClr val="FFFFFF"/>
                </a:solidFill>
              </a:rPr>
              <a:pPr/>
              <a:t>12/6/2011</a:t>
            </a:fld>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9A68F69-5FF7-484D-A0E9-376D606C271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fld id="{3655C876-2DB3-4BBC-8189-5F4FF61CCEB7}" type="datetime1">
              <a:rPr lang="en-US" smtClean="0">
                <a:solidFill>
                  <a:srgbClr val="FFFFFF"/>
                </a:solidFill>
              </a:rPr>
              <a:pPr/>
              <a:t>12/6/2011</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A5BB768F-2CCD-412A-8D63-012715D3E4D1}" type="slidenum">
              <a:rPr lang="en-US">
                <a:solidFill>
                  <a:srgbClr val="FFFFFF"/>
                </a:solidFill>
              </a:rPr>
              <a:pPr>
                <a:defRPr/>
              </a:pPr>
              <a:t>‹#›</a:t>
            </a:fld>
            <a:endParaRPr lang="en-US" dirty="0">
              <a:solidFill>
                <a:srgbClr val="FFFFFF"/>
              </a:solidFill>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CC541CB-785A-4524-8F25-64CD281ED82B}" type="datetime1">
              <a:rPr lang="en-US" smtClean="0">
                <a:solidFill>
                  <a:srgbClr val="FFFFFF"/>
                </a:solidFill>
              </a:rPr>
              <a:pPr/>
              <a:t>12/6/2011</a:t>
            </a:fld>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endParaRPr lang="en-US">
              <a:solidFill>
                <a:srgbClr val="FFFFFF"/>
              </a:solidFill>
              <a:latin typeface="Arial" charset="0"/>
            </a:endParaRPr>
          </a:p>
        </p:txBody>
      </p:sp>
      <p:sp>
        <p:nvSpPr>
          <p:cNvPr id="9" name="Slide Number Placeholder 8"/>
          <p:cNvSpPr>
            <a:spLocks noGrp="1"/>
          </p:cNvSpPr>
          <p:nvPr>
            <p:ph type="sldNum" sz="quarter" idx="12"/>
          </p:nvPr>
        </p:nvSpPr>
        <p:spPr>
          <a:xfrm>
            <a:off x="6553200" y="6245225"/>
            <a:ext cx="2133600" cy="477838"/>
          </a:xfrm>
        </p:spPr>
        <p:txBody>
          <a:bodyPr/>
          <a:lstStyle>
            <a:lvl1pPr>
              <a:defRPr smtClean="0"/>
            </a:lvl1pPr>
          </a:lstStyle>
          <a:p>
            <a:pPr>
              <a:defRPr/>
            </a:pPr>
            <a:fld id="{B3802E0E-C0A4-44B8-8995-DE92B8A82086}"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9ABC6265-62A8-4114-8F5A-B04A2CB57BD7}" type="datetime1">
              <a:rPr lang="en-US" smtClean="0">
                <a:solidFill>
                  <a:srgbClr val="FFFFFF"/>
                </a:solidFill>
              </a:rPr>
              <a:pPr/>
              <a:t>12/6/2011</a:t>
            </a:fld>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endParaRPr lang="en-US">
              <a:solidFill>
                <a:srgbClr val="FFFFFF"/>
              </a:solidFill>
              <a:latin typeface="Arial" charset="0"/>
            </a:endParaRPr>
          </a:p>
        </p:txBody>
      </p:sp>
      <p:sp>
        <p:nvSpPr>
          <p:cNvPr id="5" name="Slide Number Placeholder 4"/>
          <p:cNvSpPr>
            <a:spLocks noGrp="1"/>
          </p:cNvSpPr>
          <p:nvPr>
            <p:ph type="sldNum" sz="quarter" idx="12"/>
          </p:nvPr>
        </p:nvSpPr>
        <p:spPr>
          <a:xfrm>
            <a:off x="6553200" y="6245225"/>
            <a:ext cx="2133600" cy="477838"/>
          </a:xfrm>
        </p:spPr>
        <p:txBody>
          <a:bodyPr/>
          <a:lstStyle>
            <a:lvl1pPr>
              <a:defRPr smtClean="0"/>
            </a:lvl1pPr>
          </a:lstStyle>
          <a:p>
            <a:pPr>
              <a:defRPr/>
            </a:pPr>
            <a:fld id="{CA91CD84-6A4F-4F23-96C6-1BABBB692B31}"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79A5FA7-9846-42F3-92AC-499A66F10EEC}" type="datetime1">
              <a:rPr lang="en-US" smtClean="0">
                <a:solidFill>
                  <a:srgbClr val="FFFFFF"/>
                </a:solidFill>
              </a:rPr>
              <a:pPr/>
              <a:t>12/6/2011</a:t>
            </a:fld>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E0F7D031-70D9-4E45-88E6-1A0BFBF386D9}"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811C7A5C-AAF6-450D-85F8-49E77F36ED6A}" type="datetime1">
              <a:rPr lang="en-US" smtClean="0">
                <a:solidFill>
                  <a:srgbClr val="FFFFFF"/>
                </a:solidFill>
              </a:rPr>
              <a:pPr/>
              <a:t>12/6/2011</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6D3BC5B2-31F5-4DE1-9862-1A1E526885D7}"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E26CB31-873D-4D14-8B08-D3FC2D5021D7}" type="datetime1">
              <a:rPr lang="en-US" smtClean="0">
                <a:solidFill>
                  <a:srgbClr val="FFFFFF"/>
                </a:solidFill>
              </a:rPr>
              <a:pPr/>
              <a:t>12/6/2011</a:t>
            </a:fld>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FDDE6B8C-A290-4B34-8AF7-26629CACCE2C}"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DBA6DD5-FE61-4175-B03F-1CC9B25B9BC9}" type="datetime1">
              <a:rPr lang="en-US" smtClean="0">
                <a:solidFill>
                  <a:srgbClr val="FFFFFF"/>
                </a:solidFill>
              </a:rPr>
              <a:pPr/>
              <a:t>12/6/2011</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50C64734-04E5-4469-84B3-FDA2A4F2596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9DA63EF-7E45-4746-8F0F-B1C6F7BF4391}" type="datetime1">
              <a:rPr lang="en-US" smtClean="0">
                <a:solidFill>
                  <a:srgbClr val="FFFFFF"/>
                </a:solidFill>
              </a:rPr>
              <a:pPr/>
              <a:t>12/6/2011</a:t>
            </a:fld>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D78FABDB-0B8B-4DCD-84FD-A21B9084C91A}"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fld id="{4939ACD8-81E7-4309-B844-698C817E5062}" type="datetime1">
              <a:rPr lang="en-US" smtClean="0">
                <a:solidFill>
                  <a:srgbClr val="FFFFFF"/>
                </a:solidFill>
              </a:rPr>
              <a:pPr/>
              <a:t>12/6/2011</a:t>
            </a:fld>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pPr>
              <a:defRPr/>
            </a:pPr>
            <a:fld id="{33C24DBB-35FA-49B5-8947-2950E366E0B9}"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5AE088-C87F-401B-896A-09A0941076CF}" type="datetime1">
              <a:rPr lang="en-US" smtClean="0">
                <a:solidFill>
                  <a:srgbClr val="FFFFFF"/>
                </a:solidFill>
              </a:rPr>
              <a:pPr/>
              <a:t>12/6/2011</a:t>
            </a:fld>
            <a:endParaRPr lang="en-US">
              <a:solidFill>
                <a:srgbClr val="FFFFFF"/>
              </a:solidFill>
            </a:endParaRPr>
          </a:p>
        </p:txBody>
      </p:sp>
      <p:sp>
        <p:nvSpPr>
          <p:cNvPr id="4" name="Slide Number Placeholder 3"/>
          <p:cNvSpPr>
            <a:spLocks noGrp="1"/>
          </p:cNvSpPr>
          <p:nvPr>
            <p:ph type="sldNum" sz="quarter" idx="11"/>
          </p:nvPr>
        </p:nvSpPr>
        <p:spPr/>
        <p:txBody>
          <a:bodyPr/>
          <a:lstStyle/>
          <a:p>
            <a:pPr>
              <a:defRPr/>
            </a:pPr>
            <a:fld id="{D5665FD8-4E9E-4973-B34D-EF03A9487E5B}" type="slidenum">
              <a:rPr lang="en-US">
                <a:solidFill>
                  <a:srgbClr val="FFFFFF"/>
                </a:solidFill>
              </a:rPr>
              <a:pPr>
                <a:defRPr/>
              </a:p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2011</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smtClean="0"/>
              <a:t>PG III (NPGR010) - J. Křivánek 2011</a:t>
            </a:r>
            <a:endParaRPr lang="en-US" altLang="en-US"/>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594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
        <p:nvSpPr>
          <p:cNvPr id="59401" name="Rectangle 9"/>
          <p:cNvSpPr>
            <a:spLocks noChangeArrowheads="1"/>
          </p:cNvSpPr>
          <p:nvPr userDrawn="1"/>
        </p:nvSpPr>
        <p:spPr bwMode="auto">
          <a:xfrm>
            <a:off x="395288" y="6092825"/>
            <a:ext cx="8353425" cy="144463"/>
          </a:xfrm>
          <a:prstGeom prst="rect">
            <a:avLst/>
          </a:prstGeom>
          <a:solidFill>
            <a:schemeClr val="bg1"/>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fld id="{7643F43E-D981-4214-A134-C2F83DCF8878}" type="datetime1">
              <a:rPr lang="en-US" smtClean="0">
                <a:solidFill>
                  <a:srgbClr val="FFFFFF"/>
                </a:solidFill>
                <a:latin typeface="Arial" charset="0"/>
              </a:rPr>
              <a:pPr/>
              <a:t>12/6/2011</a:t>
            </a:fld>
            <a:endParaRPr lang="en-US">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smtClean="0"/>
            </a:lvl1pPr>
          </a:lstStyle>
          <a:p>
            <a:pPr>
              <a:defRPr/>
            </a:pPr>
            <a:fld id="{D5665FD8-4E9E-4973-B34D-EF03A9487E5B}" type="slidenum">
              <a:rPr lang="en-US">
                <a:solidFill>
                  <a:srgbClr val="FFFFFF"/>
                </a:solidFill>
                <a:latin typeface="Arial" charset="0"/>
              </a:rPr>
              <a:pPr>
                <a:defRPr/>
              </a:pPr>
              <a:t>‹#›</a:t>
            </a:fld>
            <a:endParaRPr lang="en-US">
              <a:solidFill>
                <a:srgbClr val="FFFFFF"/>
              </a:solidFill>
              <a:latin typeface="Arial" charset="0"/>
            </a:endParaRPr>
          </a:p>
        </p:txBody>
      </p:sp>
      <p:sp>
        <p:nvSpPr>
          <p:cNvPr id="23558" name="Line 6"/>
          <p:cNvSpPr>
            <a:spLocks noChangeShapeType="1"/>
          </p:cNvSpPr>
          <p:nvPr userDrawn="1"/>
        </p:nvSpPr>
        <p:spPr bwMode="auto">
          <a:xfrm>
            <a:off x="428625" y="942975"/>
            <a:ext cx="8228013" cy="1588"/>
          </a:xfrm>
          <a:prstGeom prst="line">
            <a:avLst/>
          </a:prstGeom>
          <a:noFill/>
          <a:ln w="28575">
            <a:solidFill>
              <a:srgbClr val="FF9900"/>
            </a:solidFill>
            <a:miter lim="800000"/>
            <a:headEnd/>
            <a:tailEnd/>
          </a:ln>
          <a:effectLst/>
        </p:spPr>
        <p:txBody>
          <a:bodyPr/>
          <a:lstStyle/>
          <a:p>
            <a:pPr eaLnBrk="0" hangingPunct="0">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endParaRPr lang="en-US" dirty="0" smtClean="0"/>
          </a:p>
        </p:txBody>
      </p:sp>
    </p:spTree>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roslav.Krivanek@mff.c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9.bin"/></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13.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14.bin"/></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oleObject" Target="../embeddings/oleObject17.bin"/></Relationships>
</file>

<file path=ppt/slides/_rels/slide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49.pn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7.tiff"/><Relationship Id="rId2" Type="http://schemas.openxmlformats.org/officeDocument/2006/relationships/image" Target="../media/image54.tiff"/><Relationship Id="rId1" Type="http://schemas.openxmlformats.org/officeDocument/2006/relationships/slideLayout" Target="../slideLayouts/slideLayout1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59.tiff"/><Relationship Id="rId7" Type="http://schemas.openxmlformats.org/officeDocument/2006/relationships/image" Target="../media/image62.jpeg"/><Relationship Id="rId2" Type="http://schemas.openxmlformats.org/officeDocument/2006/relationships/image" Target="../media/image58.tiff"/><Relationship Id="rId1" Type="http://schemas.openxmlformats.org/officeDocument/2006/relationships/slideLayout" Target="../slideLayouts/slideLayout19.xml"/><Relationship Id="rId6" Type="http://schemas.openxmlformats.org/officeDocument/2006/relationships/image" Target="../media/image61.jpeg"/><Relationship Id="rId5" Type="http://schemas.openxmlformats.org/officeDocument/2006/relationships/image" Target="../media/image44.png"/><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19.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oleObject" Target="../embeddings/oleObject20.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8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smtClean="0"/>
              <a:t>Počítačová grafika III –</a:t>
            </a:r>
            <a:br>
              <a:rPr lang="cs-CZ" b="1" dirty="0" smtClean="0"/>
            </a:br>
            <a:r>
              <a:rPr lang="cs-CZ" b="1" dirty="0" smtClean="0"/>
              <a:t>	</a:t>
            </a:r>
            <a:r>
              <a:rPr lang="cs-CZ" b="1" dirty="0" err="1" smtClean="0"/>
              <a:t>Monte</a:t>
            </a:r>
            <a:r>
              <a:rPr lang="cs-CZ" b="1" dirty="0" smtClean="0"/>
              <a:t> </a:t>
            </a:r>
            <a:r>
              <a:rPr lang="cs-CZ" b="1" dirty="0" err="1" smtClean="0"/>
              <a:t>Carlo</a:t>
            </a:r>
            <a:r>
              <a:rPr lang="cs-CZ" b="1" dirty="0" smtClean="0"/>
              <a:t> </a:t>
            </a:r>
            <a:r>
              <a:rPr lang="cs-CZ" b="1" dirty="0" err="1" smtClean="0"/>
              <a:t>rendering</a:t>
            </a:r>
            <a:r>
              <a:rPr lang="en-US" b="1" dirty="0" smtClean="0"/>
              <a:t> 2</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cs-CZ" sz="2000" dirty="0" smtClean="0"/>
              <a:t>Jaroslav Křivánek, MFF UK</a:t>
            </a:r>
          </a:p>
          <a:p>
            <a:pPr eaLnBrk="1" hangingPunct="1"/>
            <a:r>
              <a:rPr lang="en-US" sz="2000" dirty="0" smtClean="0">
                <a:hlinkClick r:id="rId2"/>
              </a:rPr>
              <a:t>Jaroslav.Krivanek@mff.cuni.cz</a:t>
            </a:r>
            <a:endParaRPr lang="cs-CZ" sz="2000" dirty="0" smtClean="0"/>
          </a:p>
          <a:p>
            <a:pPr eaLnBrk="1" hangingPunct="1"/>
            <a:endParaRPr lang="cs-CZ" sz="2000" dirty="0"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Výběr náhodného směru – BRDF IS</a:t>
            </a:r>
            <a:endParaRPr lang="en-US" dirty="0"/>
          </a:p>
        </p:txBody>
      </p:sp>
      <p:sp>
        <p:nvSpPr>
          <p:cNvPr id="3" name="Content Placeholder 2"/>
          <p:cNvSpPr>
            <a:spLocks noGrp="1"/>
          </p:cNvSpPr>
          <p:nvPr>
            <p:ph idx="1"/>
          </p:nvPr>
        </p:nvSpPr>
        <p:spPr/>
        <p:txBody>
          <a:bodyPr/>
          <a:lstStyle/>
          <a:p>
            <a:r>
              <a:rPr lang="cs-CZ" dirty="0" smtClean="0"/>
              <a:t>Obyčejně vzorkujeme s hustotou „co nejpodobnější“ součinu   </a:t>
            </a:r>
            <a:br>
              <a:rPr lang="cs-CZ" dirty="0" smtClean="0"/>
            </a:br>
            <a:r>
              <a:rPr lang="cs-CZ" dirty="0" smtClean="0"/>
              <a:t>			</a:t>
            </a:r>
            <a:r>
              <a:rPr lang="cs-CZ" i="1" dirty="0" smtClean="0"/>
              <a:t>f</a:t>
            </a:r>
            <a:r>
              <a:rPr lang="cs-CZ" i="1" baseline="-25000" dirty="0" smtClean="0"/>
              <a:t>r</a:t>
            </a:r>
            <a:r>
              <a:rPr lang="cs-CZ" dirty="0" smtClean="0"/>
              <a:t>(</a:t>
            </a:r>
            <a:r>
              <a:rPr lang="cs-CZ" dirty="0" err="1" smtClean="0">
                <a:latin typeface="Symbol" pitchFamily="18" charset="2"/>
              </a:rPr>
              <a:t>w</a:t>
            </a:r>
            <a:r>
              <a:rPr lang="cs-CZ" baseline="-25000" dirty="0" err="1" smtClean="0"/>
              <a:t>i</a:t>
            </a:r>
            <a:r>
              <a:rPr lang="cs-CZ" dirty="0" smtClean="0"/>
              <a:t>, </a:t>
            </a:r>
            <a:r>
              <a:rPr lang="cs-CZ" dirty="0" err="1" smtClean="0">
                <a:latin typeface="Symbol" pitchFamily="18" charset="2"/>
              </a:rPr>
              <a:t>w</a:t>
            </a:r>
            <a:r>
              <a:rPr lang="cs-CZ" baseline="-25000" dirty="0" err="1" smtClean="0"/>
              <a:t>o</a:t>
            </a:r>
            <a:r>
              <a:rPr lang="cs-CZ" dirty="0" smtClean="0"/>
              <a:t>) cos </a:t>
            </a:r>
            <a:r>
              <a:rPr lang="cs-CZ" dirty="0" err="1" smtClean="0">
                <a:latin typeface="Symbol" pitchFamily="18" charset="2"/>
              </a:rPr>
              <a:t>q</a:t>
            </a:r>
            <a:r>
              <a:rPr lang="cs-CZ" baseline="-25000" dirty="0" err="1" smtClean="0"/>
              <a:t>i</a:t>
            </a:r>
            <a:endParaRPr lang="cs-CZ" baseline="-25000" dirty="0" smtClean="0"/>
          </a:p>
          <a:p>
            <a:pPr lvl="1"/>
            <a:endParaRPr lang="cs-CZ" dirty="0" smtClean="0"/>
          </a:p>
          <a:p>
            <a:pPr lvl="1"/>
            <a:r>
              <a:rPr lang="cs-CZ" dirty="0" smtClean="0"/>
              <a:t>Ideálně bychom chtěli vzorkovat podle </a:t>
            </a:r>
            <a:br>
              <a:rPr lang="cs-CZ" dirty="0" smtClean="0"/>
            </a:br>
            <a:r>
              <a:rPr lang="cs-CZ" dirty="0" smtClean="0"/>
              <a:t/>
            </a:r>
            <a:br>
              <a:rPr lang="cs-CZ" dirty="0" smtClean="0"/>
            </a:br>
            <a:r>
              <a:rPr lang="cs-CZ" dirty="0" smtClean="0"/>
              <a:t>			</a:t>
            </a:r>
            <a:r>
              <a:rPr lang="cs-CZ" i="1" dirty="0" smtClean="0"/>
              <a:t>L</a:t>
            </a:r>
            <a:r>
              <a:rPr lang="cs-CZ" baseline="-25000" dirty="0" smtClean="0"/>
              <a:t>i</a:t>
            </a:r>
            <a:r>
              <a:rPr lang="cs-CZ" dirty="0" smtClean="0"/>
              <a:t>(</a:t>
            </a:r>
            <a:r>
              <a:rPr lang="cs-CZ" dirty="0" err="1" smtClean="0">
                <a:latin typeface="Symbol" pitchFamily="18" charset="2"/>
              </a:rPr>
              <a:t>w</a:t>
            </a:r>
            <a:r>
              <a:rPr lang="cs-CZ" baseline="-25000" dirty="0" err="1" smtClean="0"/>
              <a:t>i</a:t>
            </a:r>
            <a:r>
              <a:rPr lang="cs-CZ" dirty="0" smtClean="0"/>
              <a:t>) </a:t>
            </a:r>
            <a:r>
              <a:rPr lang="cs-CZ" i="1" dirty="0" smtClean="0"/>
              <a:t>f</a:t>
            </a:r>
            <a:r>
              <a:rPr lang="cs-CZ" i="1" baseline="-25000" dirty="0" smtClean="0"/>
              <a:t>r</a:t>
            </a:r>
            <a:r>
              <a:rPr lang="cs-CZ" dirty="0" smtClean="0"/>
              <a:t>(</a:t>
            </a:r>
            <a:r>
              <a:rPr lang="cs-CZ" dirty="0" err="1" smtClean="0">
                <a:latin typeface="Symbol" pitchFamily="18" charset="2"/>
              </a:rPr>
              <a:t>w</a:t>
            </a:r>
            <a:r>
              <a:rPr lang="cs-CZ" baseline="-25000" dirty="0" err="1" smtClean="0"/>
              <a:t>i</a:t>
            </a:r>
            <a:r>
              <a:rPr lang="cs-CZ" dirty="0" smtClean="0"/>
              <a:t>, </a:t>
            </a:r>
            <a:r>
              <a:rPr lang="cs-CZ" dirty="0" err="1" smtClean="0">
                <a:latin typeface="Symbol" pitchFamily="18" charset="2"/>
              </a:rPr>
              <a:t>w</a:t>
            </a:r>
            <a:r>
              <a:rPr lang="cs-CZ" baseline="-25000" dirty="0" err="1" smtClean="0"/>
              <a:t>o</a:t>
            </a:r>
            <a:r>
              <a:rPr lang="cs-CZ" dirty="0" smtClean="0"/>
              <a:t>) cos </a:t>
            </a:r>
            <a:r>
              <a:rPr lang="cs-CZ" dirty="0" err="1" smtClean="0">
                <a:latin typeface="Symbol" pitchFamily="18" charset="2"/>
              </a:rPr>
              <a:t>q</a:t>
            </a:r>
            <a:r>
              <a:rPr lang="cs-CZ" baseline="-25000" dirty="0" err="1" smtClean="0"/>
              <a:t>i</a:t>
            </a:r>
            <a:r>
              <a:rPr lang="cs-CZ" dirty="0" smtClean="0"/>
              <a:t>, </a:t>
            </a:r>
            <a:br>
              <a:rPr lang="cs-CZ" dirty="0" smtClean="0"/>
            </a:br>
            <a:r>
              <a:rPr lang="cs-CZ" dirty="0" smtClean="0"/>
              <a:t/>
            </a:r>
            <a:br>
              <a:rPr lang="cs-CZ" dirty="0" smtClean="0"/>
            </a:br>
            <a:r>
              <a:rPr lang="cs-CZ" dirty="0" smtClean="0"/>
              <a:t>ale to neumíme, protože neznáme </a:t>
            </a:r>
            <a:r>
              <a:rPr lang="cs-CZ" i="1" dirty="0" smtClean="0"/>
              <a:t>L</a:t>
            </a:r>
            <a:r>
              <a:rPr lang="cs-CZ" baseline="-25000" dirty="0" smtClean="0"/>
              <a:t>i</a:t>
            </a:r>
          </a:p>
          <a:p>
            <a:endParaRPr lang="cs-CZ" dirty="0" smtClean="0"/>
          </a:p>
          <a:p>
            <a:r>
              <a:rPr lang="cs-CZ" dirty="0" smtClean="0"/>
              <a:t>Co když bude hustota přesně úměrná </a:t>
            </a:r>
            <a:r>
              <a:rPr lang="cs-CZ" i="1" dirty="0" smtClean="0"/>
              <a:t>f</a:t>
            </a:r>
            <a:r>
              <a:rPr lang="cs-CZ" i="1" baseline="-25000" dirty="0" smtClean="0"/>
              <a:t>r</a:t>
            </a:r>
            <a:r>
              <a:rPr lang="cs-CZ" dirty="0" smtClean="0"/>
              <a:t>(</a:t>
            </a:r>
            <a:r>
              <a:rPr lang="cs-CZ" dirty="0" err="1" smtClean="0">
                <a:latin typeface="Symbol" pitchFamily="18" charset="2"/>
              </a:rPr>
              <a:t>w</a:t>
            </a:r>
            <a:r>
              <a:rPr lang="cs-CZ" baseline="-25000" dirty="0" err="1" smtClean="0"/>
              <a:t>i</a:t>
            </a:r>
            <a:r>
              <a:rPr lang="cs-CZ" dirty="0" smtClean="0"/>
              <a:t>, </a:t>
            </a:r>
            <a:r>
              <a:rPr lang="cs-CZ" dirty="0" err="1" smtClean="0">
                <a:latin typeface="Symbol" pitchFamily="18" charset="2"/>
              </a:rPr>
              <a:t>w</a:t>
            </a:r>
            <a:r>
              <a:rPr lang="cs-CZ" baseline="-25000" dirty="0" err="1" smtClean="0"/>
              <a:t>o</a:t>
            </a:r>
            <a:r>
              <a:rPr lang="cs-CZ" dirty="0" smtClean="0"/>
              <a:t>) cos </a:t>
            </a:r>
            <a:r>
              <a:rPr lang="cs-CZ" dirty="0" err="1" smtClean="0">
                <a:latin typeface="Symbol" pitchFamily="18" charset="2"/>
              </a:rPr>
              <a:t>q</a:t>
            </a:r>
            <a:r>
              <a:rPr lang="cs-CZ" baseline="-25000" dirty="0" err="1" smtClean="0"/>
              <a:t>i</a:t>
            </a:r>
            <a:r>
              <a:rPr lang="cs-CZ" dirty="0" smtClean="0"/>
              <a:t> ?</a:t>
            </a:r>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10</a:t>
            </a:fld>
            <a:endParaRPr lang="en-US"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„Ideální“ BRDF </a:t>
            </a:r>
            <a:r>
              <a:rPr lang="cs-CZ" dirty="0" err="1" smtClean="0"/>
              <a:t>Importance</a:t>
            </a:r>
            <a:r>
              <a:rPr lang="cs-CZ" dirty="0" smtClean="0"/>
              <a:t> </a:t>
            </a:r>
            <a:r>
              <a:rPr lang="cs-CZ" dirty="0" err="1" smtClean="0"/>
              <a:t>Sampling</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11</a:t>
            </a:fld>
            <a:endParaRPr lang="en-US" altLang="en-US"/>
          </a:p>
        </p:txBody>
      </p:sp>
      <p:graphicFrame>
        <p:nvGraphicFramePr>
          <p:cNvPr id="406530" name="Object 2"/>
          <p:cNvGraphicFramePr>
            <a:graphicFrameLocks noChangeAspect="1"/>
          </p:cNvGraphicFramePr>
          <p:nvPr/>
        </p:nvGraphicFramePr>
        <p:xfrm>
          <a:off x="3392576" y="3356719"/>
          <a:ext cx="3803650" cy="1368425"/>
        </p:xfrm>
        <a:graphic>
          <a:graphicData uri="http://schemas.openxmlformats.org/presentationml/2006/ole">
            <p:oleObj spid="_x0000_s406530" name="Rovnice" r:id="rId3" imgW="1650960" imgH="596880" progId="Equation.3">
              <p:embed/>
            </p:oleObj>
          </a:graphicData>
        </a:graphic>
      </p:graphicFrame>
      <p:graphicFrame>
        <p:nvGraphicFramePr>
          <p:cNvPr id="406531" name="Object 3"/>
          <p:cNvGraphicFramePr>
            <a:graphicFrameLocks noChangeAspect="1"/>
          </p:cNvGraphicFramePr>
          <p:nvPr/>
        </p:nvGraphicFramePr>
        <p:xfrm>
          <a:off x="2532063" y="2041029"/>
          <a:ext cx="3978275" cy="523875"/>
        </p:xfrm>
        <a:graphic>
          <a:graphicData uri="http://schemas.openxmlformats.org/presentationml/2006/ole">
            <p:oleObj spid="_x0000_s406531" name="Rovnice" r:id="rId4" imgW="1726920" imgH="228600" progId="Equation.3">
              <p:embed/>
            </p:oleObj>
          </a:graphicData>
        </a:graphic>
      </p:graphicFrame>
      <p:graphicFrame>
        <p:nvGraphicFramePr>
          <p:cNvPr id="406532" name="Object 4"/>
          <p:cNvGraphicFramePr>
            <a:graphicFrameLocks noChangeAspect="1"/>
          </p:cNvGraphicFramePr>
          <p:nvPr/>
        </p:nvGraphicFramePr>
        <p:xfrm>
          <a:off x="2139950" y="3573463"/>
          <a:ext cx="1169988" cy="495300"/>
        </p:xfrm>
        <a:graphic>
          <a:graphicData uri="http://schemas.openxmlformats.org/presentationml/2006/ole">
            <p:oleObj spid="_x0000_s406532" name="Rovnice" r:id="rId5" imgW="507960" imgH="215640" progId="Equation.3">
              <p:embed/>
            </p:oleObj>
          </a:graphicData>
        </a:graphic>
      </p:graphicFrame>
      <p:grpSp>
        <p:nvGrpSpPr>
          <p:cNvPr id="14" name="Group 13"/>
          <p:cNvGrpSpPr/>
          <p:nvPr/>
        </p:nvGrpSpPr>
        <p:grpSpPr>
          <a:xfrm>
            <a:off x="2123728" y="3861048"/>
            <a:ext cx="5184576" cy="1901825"/>
            <a:chOff x="2123728" y="3861048"/>
            <a:chExt cx="5184576" cy="1901825"/>
          </a:xfrm>
        </p:grpSpPr>
        <p:sp>
          <p:nvSpPr>
            <p:cNvPr id="10" name="TextBox 9"/>
            <p:cNvSpPr txBox="1"/>
            <p:nvPr/>
          </p:nvSpPr>
          <p:spPr>
            <a:xfrm>
              <a:off x="2123728" y="5301208"/>
              <a:ext cx="1468672" cy="461665"/>
            </a:xfrm>
            <a:prstGeom prst="rect">
              <a:avLst/>
            </a:prstGeom>
            <a:noFill/>
          </p:spPr>
          <p:txBody>
            <a:bodyPr wrap="none" rtlCol="0">
              <a:spAutoFit/>
            </a:bodyPr>
            <a:lstStyle/>
            <a:p>
              <a:r>
                <a:rPr lang="cs-CZ" dirty="0" smtClean="0">
                  <a:latin typeface="+mj-lt"/>
                </a:rPr>
                <a:t>odrazivost </a:t>
              </a:r>
              <a:r>
                <a:rPr lang="cs-CZ" sz="2400" dirty="0" smtClean="0">
                  <a:latin typeface="Symbol" pitchFamily="18" charset="2"/>
                </a:rPr>
                <a:t>r</a:t>
              </a:r>
              <a:endParaRPr lang="en-US" sz="2400" dirty="0">
                <a:latin typeface="Symbol" pitchFamily="18" charset="2"/>
              </a:endParaRPr>
            </a:p>
          </p:txBody>
        </p:sp>
        <p:sp>
          <p:nvSpPr>
            <p:cNvPr id="11" name="Rectangle 10"/>
            <p:cNvSpPr/>
            <p:nvPr/>
          </p:nvSpPr>
          <p:spPr>
            <a:xfrm>
              <a:off x="3347864" y="3861048"/>
              <a:ext cx="3960440" cy="7920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2843808" y="4738792"/>
              <a:ext cx="48980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530"/>
                                        </p:tgtEl>
                                        <p:attrNameLst>
                                          <p:attrName>style.visibility</p:attrName>
                                        </p:attrNameLst>
                                      </p:cBhvr>
                                      <p:to>
                                        <p:strVal val="visible"/>
                                      </p:to>
                                    </p:set>
                                    <p:animEffect transition="in" filter="fade">
                                      <p:cBhvr>
                                        <p:cTn id="7" dur="500"/>
                                        <p:tgtEl>
                                          <p:spTgt spid="406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9512" y="5414160"/>
            <a:ext cx="878497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9512" y="2492896"/>
            <a:ext cx="8784976"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cs-CZ" dirty="0" smtClean="0"/>
              <a:t>„Ideální“ BRDF IS v </a:t>
            </a:r>
            <a:r>
              <a:rPr lang="cs-CZ" dirty="0" err="1" smtClean="0"/>
              <a:t>Path</a:t>
            </a:r>
            <a:r>
              <a:rPr lang="cs-CZ" dirty="0" smtClean="0"/>
              <a:t> </a:t>
            </a:r>
            <a:r>
              <a:rPr lang="cs-CZ" dirty="0" err="1" smtClean="0"/>
              <a:t>Traceru</a:t>
            </a:r>
            <a:endParaRPr lang="en-US" dirty="0"/>
          </a:p>
        </p:txBody>
      </p:sp>
      <p:sp>
        <p:nvSpPr>
          <p:cNvPr id="3" name="Content Placeholder 2"/>
          <p:cNvSpPr>
            <a:spLocks noGrp="1"/>
          </p:cNvSpPr>
          <p:nvPr>
            <p:ph idx="1"/>
          </p:nvPr>
        </p:nvSpPr>
        <p:spPr>
          <a:xfrm>
            <a:off x="251520" y="1600200"/>
            <a:ext cx="8712968" cy="4781128"/>
          </a:xfrm>
        </p:spPr>
        <p:txBody>
          <a:bodyPr>
            <a:normAutofit/>
          </a:bodyPr>
          <a:lstStyle/>
          <a:p>
            <a:r>
              <a:rPr lang="cs-CZ" dirty="0" smtClean="0">
                <a:latin typeface="+mj-lt"/>
                <a:cs typeface="Courier New" pitchFamily="49" charset="0"/>
              </a:rPr>
              <a:t>Obecná hustota (</a:t>
            </a:r>
            <a:r>
              <a:rPr lang="cs-CZ" dirty="0" err="1" smtClean="0">
                <a:latin typeface="+mj-lt"/>
                <a:cs typeface="Courier New" pitchFamily="49" charset="0"/>
              </a:rPr>
              <a:t>pdf</a:t>
            </a:r>
            <a:r>
              <a:rPr lang="cs-CZ" dirty="0" smtClean="0">
                <a:latin typeface="+mj-lt"/>
                <a:cs typeface="Courier New" pitchFamily="49" charset="0"/>
              </a:rPr>
              <a:t>)</a:t>
            </a:r>
          </a:p>
          <a:p>
            <a:endParaRPr lang="cs-CZ" dirty="0" smtClean="0">
              <a:latin typeface="+mj-lt"/>
              <a:cs typeface="Courier New" pitchFamily="49" charset="0"/>
            </a:endParaRPr>
          </a:p>
          <a:p>
            <a:pPr>
              <a:buNone/>
            </a:pPr>
            <a:r>
              <a:rPr lang="cs-CZ" sz="2000" b="1" dirty="0" smtClean="0">
                <a:latin typeface="Courier New" pitchFamily="49" charset="0"/>
                <a:cs typeface="Courier New" pitchFamily="49" charset="0"/>
              </a:rPr>
              <a:t>		...</a:t>
            </a:r>
            <a:r>
              <a:rPr lang="en-US" sz="2000" b="1" dirty="0" smtClean="0">
                <a:latin typeface="Courier New" pitchFamily="49" charset="0"/>
                <a:cs typeface="Courier New" pitchFamily="49" charset="0"/>
              </a:rPr>
              <a:t>	</a:t>
            </a:r>
            <a:endParaRPr lang="cs-CZ" sz="2000" b="1" dirty="0" smtClean="0">
              <a:latin typeface="Courier New" pitchFamily="49" charset="0"/>
              <a:cs typeface="Courier New" pitchFamily="49" charset="0"/>
            </a:endParaRPr>
          </a:p>
          <a:p>
            <a:pPr>
              <a:buNone/>
            </a:pPr>
            <a:r>
              <a:rPr lang="cs-CZ" sz="2000" b="1" dirty="0" smtClean="0">
                <a:latin typeface="Courier New" pitchFamily="49" charset="0"/>
                <a:cs typeface="Courier New" pitchFamily="49" charset="0"/>
              </a:rPr>
              <a:t>		</a:t>
            </a:r>
            <a:r>
              <a:rPr lang="en-US" sz="2000" b="1" dirty="0" err="1" smtClean="0">
                <a:latin typeface="Courier New" pitchFamily="49" charset="0"/>
                <a:cs typeface="Courier New" pitchFamily="49" charset="0"/>
              </a:rPr>
              <a:t>thrput</a:t>
            </a:r>
            <a:r>
              <a:rPr lang="en-US" sz="2000" b="1" dirty="0" smtClean="0">
                <a:latin typeface="Courier New" pitchFamily="49" charset="0"/>
                <a:cs typeface="Courier New" pitchFamily="49" charset="0"/>
              </a:rPr>
              <a:t> *= </a:t>
            </a:r>
            <a:r>
              <a:rPr lang="en-US" sz="2000" b="1" dirty="0" err="1" smtClean="0">
                <a:latin typeface="Courier New" pitchFamily="49" charset="0"/>
                <a:cs typeface="Courier New" pitchFamily="49" charset="0"/>
              </a:rPr>
              <a:t>fr</a:t>
            </a:r>
            <a:r>
              <a:rPr lang="en-US" sz="2000" b="1" dirty="0" smtClean="0">
                <a:latin typeface="Courier New" pitchFamily="49" charset="0"/>
                <a:cs typeface="Courier New" pitchFamily="49" charset="0"/>
              </a:rPr>
              <a:t>(</a:t>
            </a:r>
            <a:r>
              <a:rPr lang="cs-CZ" sz="2000" b="1" dirty="0" smtClean="0">
                <a:latin typeface="Courier New" pitchFamily="49" charset="0"/>
                <a:cs typeface="Courier New" pitchFamily="49" charset="0"/>
              </a:rPr>
              <a:t>.</a:t>
            </a:r>
            <a:r>
              <a:rPr lang="en-US" sz="2000" b="1" dirty="0" smtClean="0">
                <a:latin typeface="Courier New" pitchFamily="49" charset="0"/>
                <a:cs typeface="Courier New" pitchFamily="49" charset="0"/>
              </a:rPr>
              <a:t>) * </a:t>
            </a:r>
            <a:r>
              <a:rPr lang="en-US" sz="2000" b="1" dirty="0" smtClean="0">
                <a:latin typeface="Courier New" pitchFamily="49" charset="0"/>
              </a:rPr>
              <a:t>dot(</a:t>
            </a:r>
            <a:r>
              <a:rPr lang="cs-CZ" sz="2000" b="1" dirty="0" smtClean="0">
                <a:latin typeface="Courier New" pitchFamily="49" charset="0"/>
              </a:rPr>
              <a:t>.</a:t>
            </a:r>
            <a:r>
              <a:rPr lang="en-US" sz="2000" b="1" dirty="0" smtClean="0">
                <a:latin typeface="Courier New" pitchFamily="49" charset="0"/>
              </a:rPr>
              <a:t>) / (</a:t>
            </a:r>
            <a:r>
              <a:rPr lang="cs-CZ" sz="2000" b="1" dirty="0" smtClean="0">
                <a:latin typeface="Courier New" pitchFamily="49" charset="0"/>
              </a:rPr>
              <a:t> </a:t>
            </a:r>
            <a:r>
              <a:rPr lang="el-GR" sz="2000" b="1" dirty="0" smtClean="0">
                <a:latin typeface="Courier New" pitchFamily="49" charset="0"/>
                <a:cs typeface="Courier New" pitchFamily="49" charset="0"/>
              </a:rPr>
              <a:t>ρ</a:t>
            </a:r>
            <a:r>
              <a:rPr lang="cs-CZ" sz="2000" b="1" dirty="0" smtClean="0">
                <a:latin typeface="Courier New" pitchFamily="49" charset="0"/>
                <a:cs typeface="Courier New" pitchFamily="49" charset="0"/>
              </a:rPr>
              <a:t> </a:t>
            </a:r>
            <a:r>
              <a:rPr lang="en-US" sz="2000" b="1" dirty="0" smtClean="0">
                <a:latin typeface="Courier New" pitchFamily="49" charset="0"/>
                <a:cs typeface="Courier New" pitchFamily="49" charset="0"/>
              </a:rPr>
              <a:t>*</a:t>
            </a:r>
            <a:r>
              <a:rPr lang="cs-CZ" sz="2000" b="1" dirty="0" smtClean="0">
                <a:latin typeface="Courier New" pitchFamily="49" charset="0"/>
                <a:cs typeface="Courier New" pitchFamily="49" charset="0"/>
              </a:rPr>
              <a:t> </a:t>
            </a:r>
            <a:r>
              <a:rPr lang="en-US" sz="2000" b="1" dirty="0" smtClean="0">
                <a:latin typeface="Courier New" pitchFamily="49" charset="0"/>
              </a:rPr>
              <a:t>p</a:t>
            </a:r>
            <a:r>
              <a:rPr lang="cs-CZ" sz="2000" b="1" dirty="0" smtClean="0">
                <a:latin typeface="Courier New" pitchFamily="49" charset="0"/>
              </a:rPr>
              <a:t>(w</a:t>
            </a:r>
            <a:r>
              <a:rPr lang="en-US" sz="2000" b="1" dirty="0" err="1" smtClean="0">
                <a:latin typeface="Courier New" pitchFamily="49" charset="0"/>
              </a:rPr>
              <a:t>i</a:t>
            </a:r>
            <a:r>
              <a:rPr lang="cs-CZ" sz="2000" b="1" dirty="0" smtClean="0">
                <a:latin typeface="Courier New" pitchFamily="49" charset="0"/>
              </a:rPr>
              <a:t>) </a:t>
            </a:r>
            <a:r>
              <a:rPr lang="en-US" sz="2000" b="1" dirty="0" smtClean="0">
                <a:latin typeface="Courier New" pitchFamily="49" charset="0"/>
              </a:rPr>
              <a:t>)</a:t>
            </a:r>
            <a:endParaRPr lang="en-US" sz="2000" b="1" dirty="0" smtClean="0">
              <a:latin typeface="Courier New" pitchFamily="49" charset="0"/>
              <a:cs typeface="Courier New" pitchFamily="49" charset="0"/>
            </a:endParaRPr>
          </a:p>
          <a:p>
            <a:endParaRPr lang="cs-CZ" dirty="0" smtClean="0"/>
          </a:p>
          <a:p>
            <a:r>
              <a:rPr lang="cs-CZ" dirty="0" smtClean="0">
                <a:latin typeface="+mj-lt"/>
                <a:cs typeface="Courier New" pitchFamily="49" charset="0"/>
              </a:rPr>
              <a:t>„Ideální“ BRDF </a:t>
            </a:r>
            <a:r>
              <a:rPr lang="cs-CZ" dirty="0" err="1" smtClean="0">
                <a:latin typeface="+mj-lt"/>
                <a:cs typeface="Courier New" pitchFamily="49" charset="0"/>
              </a:rPr>
              <a:t>importance</a:t>
            </a:r>
            <a:r>
              <a:rPr lang="cs-CZ" dirty="0" smtClean="0">
                <a:latin typeface="+mj-lt"/>
                <a:cs typeface="Courier New" pitchFamily="49" charset="0"/>
              </a:rPr>
              <a:t> </a:t>
            </a:r>
            <a:r>
              <a:rPr lang="cs-CZ" dirty="0" err="1" smtClean="0">
                <a:latin typeface="+mj-lt"/>
                <a:cs typeface="Courier New" pitchFamily="49" charset="0"/>
              </a:rPr>
              <a:t>sampling</a:t>
            </a:r>
            <a:endParaRPr lang="cs-CZ" dirty="0" smtClean="0">
              <a:latin typeface="+mj-lt"/>
              <a:cs typeface="Courier New" pitchFamily="49" charset="0"/>
            </a:endParaRPr>
          </a:p>
          <a:p>
            <a:pPr>
              <a:buNone/>
            </a:pPr>
            <a:endParaRPr lang="cs-CZ" b="1" dirty="0" smtClean="0">
              <a:latin typeface="Courier New" pitchFamily="49" charset="0"/>
              <a:cs typeface="Courier New" pitchFamily="49" charset="0"/>
            </a:endParaRPr>
          </a:p>
          <a:p>
            <a:pPr>
              <a:buNone/>
            </a:pPr>
            <a:endParaRPr lang="cs-CZ" b="1" dirty="0" smtClean="0">
              <a:latin typeface="Courier New" pitchFamily="49" charset="0"/>
              <a:cs typeface="Courier New" pitchFamily="49" charset="0"/>
            </a:endParaRPr>
          </a:p>
          <a:p>
            <a:pPr>
              <a:buNone/>
            </a:pPr>
            <a:endParaRPr lang="cs-CZ" b="1" dirty="0" smtClean="0">
              <a:latin typeface="Courier New" pitchFamily="49" charset="0"/>
              <a:cs typeface="Courier New" pitchFamily="49" charset="0"/>
            </a:endParaRPr>
          </a:p>
          <a:p>
            <a:pPr>
              <a:buNone/>
            </a:pPr>
            <a:r>
              <a:rPr lang="cs-CZ" b="1" dirty="0" smtClean="0">
                <a:latin typeface="Courier New" pitchFamily="49" charset="0"/>
                <a:cs typeface="Courier New" pitchFamily="49" charset="0"/>
              </a:rPr>
              <a:t>		</a:t>
            </a:r>
            <a:r>
              <a:rPr lang="cs-CZ" sz="2000" b="1" dirty="0" smtClean="0">
                <a:latin typeface="Courier New" pitchFamily="49" charset="0"/>
                <a:cs typeface="Courier New" pitchFamily="49" charset="0"/>
              </a:rPr>
              <a:t>...</a:t>
            </a:r>
            <a:r>
              <a:rPr lang="en-US" sz="2000" b="1" dirty="0" smtClean="0">
                <a:latin typeface="Courier New" pitchFamily="49" charset="0"/>
                <a:cs typeface="Courier New" pitchFamily="49" charset="0"/>
              </a:rPr>
              <a:t>	</a:t>
            </a:r>
            <a:endParaRPr lang="cs-CZ" sz="2000" b="1" dirty="0" smtClean="0">
              <a:latin typeface="Courier New" pitchFamily="49" charset="0"/>
              <a:cs typeface="Courier New" pitchFamily="49" charset="0"/>
            </a:endParaRPr>
          </a:p>
          <a:p>
            <a:pPr>
              <a:buNone/>
            </a:pPr>
            <a:r>
              <a:rPr lang="cs-CZ" sz="2000" b="1" dirty="0" smtClean="0">
                <a:latin typeface="Courier New" pitchFamily="49" charset="0"/>
                <a:cs typeface="Courier New" pitchFamily="49" charset="0"/>
              </a:rPr>
              <a:t>		</a:t>
            </a:r>
            <a:r>
              <a:rPr lang="en-US" sz="2000" b="1" dirty="0" err="1" smtClean="0">
                <a:latin typeface="Courier New" pitchFamily="49" charset="0"/>
                <a:cs typeface="Courier New" pitchFamily="49" charset="0"/>
              </a:rPr>
              <a:t>thrput</a:t>
            </a:r>
            <a:r>
              <a:rPr lang="en-US" sz="2000" b="1" dirty="0" smtClean="0">
                <a:latin typeface="Courier New" pitchFamily="49" charset="0"/>
                <a:cs typeface="Courier New" pitchFamily="49" charset="0"/>
              </a:rPr>
              <a:t> *= </a:t>
            </a:r>
            <a:r>
              <a:rPr lang="cs-CZ" sz="2000" b="1" dirty="0" smtClean="0">
                <a:latin typeface="Courier New" pitchFamily="49" charset="0"/>
                <a:cs typeface="Courier New" pitchFamily="49" charset="0"/>
              </a:rPr>
              <a:t>1</a:t>
            </a:r>
            <a:endParaRPr lang="en-US" sz="2000" b="1" dirty="0" smtClean="0">
              <a:latin typeface="Courier New" pitchFamily="49" charset="0"/>
              <a:cs typeface="Courier New" pitchFamily="49" charset="0"/>
            </a:endParaRPr>
          </a:p>
          <a:p>
            <a:pPr>
              <a:buNone/>
            </a:pPr>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12</a:t>
            </a:fld>
            <a:endParaRPr lang="en-US" altLang="en-US"/>
          </a:p>
        </p:txBody>
      </p:sp>
      <p:graphicFrame>
        <p:nvGraphicFramePr>
          <p:cNvPr id="407554" name="Object 2"/>
          <p:cNvGraphicFramePr>
            <a:graphicFrameLocks noChangeAspect="1"/>
          </p:cNvGraphicFramePr>
          <p:nvPr/>
        </p:nvGraphicFramePr>
        <p:xfrm>
          <a:off x="2290763" y="4443413"/>
          <a:ext cx="4560887" cy="523875"/>
        </p:xfrm>
        <a:graphic>
          <a:graphicData uri="http://schemas.openxmlformats.org/presentationml/2006/ole">
            <p:oleObj spid="_x0000_s407554" name="Rovnice" r:id="rId3" imgW="1981080" imgH="2286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7554"/>
                                        </p:tgtEl>
                                        <p:attrNameLst>
                                          <p:attrName>style.visibility</p:attrName>
                                        </p:attrNameLst>
                                      </p:cBhvr>
                                      <p:to>
                                        <p:strVal val="visible"/>
                                      </p:to>
                                    </p:set>
                                    <p:animEffect transition="in" filter="fade">
                                      <p:cBhvr>
                                        <p:cTn id="10" dur="500"/>
                                        <p:tgtEl>
                                          <p:spTgt spid="4075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fade">
                                      <p:cBhvr>
                                        <p:cTn id="18" dur="500"/>
                                        <p:tgtEl>
                                          <p:spTgt spid="3">
                                            <p:txEl>
                                              <p:pRg st="9" end="9"/>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cs-CZ" dirty="0" smtClean="0"/>
              <a:t>Pravděpodobnost přežití cesty</a:t>
            </a:r>
            <a:endParaRPr lang="cs-CZ" dirty="0"/>
          </a:p>
        </p:txBody>
      </p:sp>
      <p:sp>
        <p:nvSpPr>
          <p:cNvPr id="307203" name="Rectangle 3"/>
          <p:cNvSpPr>
            <a:spLocks noGrp="1" noChangeArrowheads="1"/>
          </p:cNvSpPr>
          <p:nvPr>
            <p:ph type="body" idx="1"/>
          </p:nvPr>
        </p:nvSpPr>
        <p:spPr>
          <a:xfrm>
            <a:off x="457200" y="1052737"/>
            <a:ext cx="8686800" cy="5256584"/>
          </a:xfrm>
        </p:spPr>
        <p:txBody>
          <a:bodyPr/>
          <a:lstStyle/>
          <a:p>
            <a:pPr>
              <a:buNone/>
            </a:pPr>
            <a:r>
              <a:rPr lang="en-US" sz="1400" b="1" dirty="0" smtClean="0">
                <a:latin typeface="Courier New" pitchFamily="49" charset="0"/>
              </a:rPr>
              <a:t>get</a:t>
            </a:r>
            <a:r>
              <a:rPr lang="cs-CZ" sz="1400" b="1" dirty="0" smtClean="0">
                <a:latin typeface="Courier New" pitchFamily="49" charset="0"/>
              </a:rPr>
              <a:t>Li</a:t>
            </a:r>
            <a:r>
              <a:rPr lang="en-US" sz="1400" b="1" dirty="0" smtClean="0">
                <a:latin typeface="Courier New" pitchFamily="49" charset="0"/>
              </a:rPr>
              <a:t>(x, w)</a:t>
            </a:r>
            <a:endParaRPr lang="cs-CZ" sz="1400" b="1" dirty="0" smtClean="0">
              <a:latin typeface="Courier New" pitchFamily="49" charset="0"/>
            </a:endParaRPr>
          </a:p>
          <a:p>
            <a:pPr>
              <a:buNone/>
            </a:pPr>
            <a:r>
              <a:rPr lang="en-US" sz="1400" b="1" dirty="0" smtClean="0">
                <a:latin typeface="Courier New" pitchFamily="49" charset="0"/>
              </a:rPr>
              <a:t>{</a:t>
            </a:r>
            <a:endParaRPr lang="cs-CZ" sz="1400" b="1" dirty="0" smtClean="0">
              <a:latin typeface="Courier New" pitchFamily="49" charset="0"/>
            </a:endParaRPr>
          </a:p>
          <a:p>
            <a:pPr>
              <a:buNone/>
            </a:pPr>
            <a:r>
              <a:rPr lang="cs-CZ"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Color</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thrput</a:t>
            </a:r>
            <a:r>
              <a:rPr lang="en-US" sz="1400" b="1" dirty="0" smtClean="0">
                <a:latin typeface="Courier New" pitchFamily="49" charset="0"/>
                <a:cs typeface="Courier New" pitchFamily="49" charset="0"/>
              </a:rPr>
              <a:t> = </a:t>
            </a:r>
            <a:r>
              <a:rPr lang="cs-CZ" sz="1400" b="1" dirty="0" smtClean="0">
                <a:latin typeface="Courier New" pitchFamily="49" charset="0"/>
                <a:cs typeface="Courier New" pitchFamily="49" charset="0"/>
              </a:rPr>
              <a:t>(</a:t>
            </a:r>
            <a:r>
              <a:rPr lang="en-US" sz="1400" b="1" dirty="0" smtClean="0">
                <a:latin typeface="Courier New" pitchFamily="49" charset="0"/>
                <a:cs typeface="Courier New" pitchFamily="49" charset="0"/>
              </a:rPr>
              <a:t>1</a:t>
            </a:r>
            <a:r>
              <a:rPr lang="cs-CZ" sz="1400" b="1" dirty="0" smtClean="0">
                <a:latin typeface="Courier New" pitchFamily="49" charset="0"/>
                <a:cs typeface="Courier New" pitchFamily="49" charset="0"/>
              </a:rPr>
              <a:t>,1,1)</a:t>
            </a:r>
            <a:endParaRPr lang="en-US" sz="1400" b="1" dirty="0" smtClean="0">
              <a:latin typeface="Courier New" pitchFamily="49" charset="0"/>
              <a:cs typeface="Courier New" pitchFamily="49" charset="0"/>
            </a:endParaRP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Color</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accum</a:t>
            </a:r>
            <a:r>
              <a:rPr lang="en-US" sz="1400" b="1" dirty="0" smtClean="0">
                <a:latin typeface="Courier New" pitchFamily="49" charset="0"/>
                <a:cs typeface="Courier New" pitchFamily="49" charset="0"/>
              </a:rPr>
              <a:t>  = </a:t>
            </a:r>
            <a:r>
              <a:rPr lang="cs-CZ" sz="1400" b="1" dirty="0" smtClean="0">
                <a:latin typeface="Courier New" pitchFamily="49" charset="0"/>
                <a:cs typeface="Courier New" pitchFamily="49" charset="0"/>
              </a:rPr>
              <a:t>(</a:t>
            </a:r>
            <a:r>
              <a:rPr lang="en-US" sz="1400" b="1" dirty="0" smtClean="0">
                <a:latin typeface="Courier New" pitchFamily="49" charset="0"/>
                <a:cs typeface="Courier New" pitchFamily="49" charset="0"/>
              </a:rPr>
              <a:t>0</a:t>
            </a:r>
            <a:r>
              <a:rPr lang="cs-CZ" sz="1400" b="1" dirty="0" smtClean="0">
                <a:latin typeface="Courier New" pitchFamily="49" charset="0"/>
                <a:cs typeface="Courier New" pitchFamily="49" charset="0"/>
              </a:rPr>
              <a:t>,</a:t>
            </a:r>
            <a:r>
              <a:rPr lang="en-US" sz="1400" b="1" dirty="0" smtClean="0">
                <a:latin typeface="Courier New" pitchFamily="49" charset="0"/>
                <a:cs typeface="Courier New" pitchFamily="49" charset="0"/>
              </a:rPr>
              <a:t>0</a:t>
            </a:r>
            <a:r>
              <a:rPr lang="cs-CZ" sz="1400" b="1" dirty="0" smtClean="0">
                <a:latin typeface="Courier New" pitchFamily="49" charset="0"/>
                <a:cs typeface="Courier New" pitchFamily="49" charset="0"/>
              </a:rPr>
              <a:t>,</a:t>
            </a:r>
            <a:r>
              <a:rPr lang="en-US" sz="1400" b="1" dirty="0" smtClean="0">
                <a:latin typeface="Courier New" pitchFamily="49" charset="0"/>
                <a:cs typeface="Courier New" pitchFamily="49" charset="0"/>
              </a:rPr>
              <a:t>0</a:t>
            </a:r>
            <a:r>
              <a:rPr lang="cs-CZ" sz="1400" b="1" dirty="0" smtClean="0">
                <a:latin typeface="Courier New" pitchFamily="49" charset="0"/>
                <a:cs typeface="Courier New" pitchFamily="49" charset="0"/>
              </a:rPr>
              <a:t>)</a:t>
            </a:r>
            <a:endParaRPr lang="en-US" sz="1400" b="1" dirty="0" smtClean="0">
              <a:latin typeface="Courier New" pitchFamily="49" charset="0"/>
              <a:cs typeface="Courier New" pitchFamily="49" charset="0"/>
            </a:endParaRPr>
          </a:p>
          <a:p>
            <a:pPr>
              <a:buNone/>
            </a:pPr>
            <a:r>
              <a:rPr lang="cs-CZ" sz="1400" b="1" dirty="0" smtClean="0">
                <a:latin typeface="Courier New" pitchFamily="49" charset="0"/>
                <a:cs typeface="Courier New" pitchFamily="49" charset="0"/>
              </a:rPr>
              <a:t>	</a:t>
            </a:r>
            <a:r>
              <a:rPr lang="en-US" sz="1400" b="1" dirty="0" smtClean="0">
                <a:latin typeface="Courier New" pitchFamily="49" charset="0"/>
                <a:cs typeface="Courier New" pitchFamily="49" charset="0"/>
              </a:rPr>
              <a:t>while(1)</a:t>
            </a:r>
            <a:endParaRPr lang="cs-CZ" sz="1400" b="1" dirty="0" smtClean="0">
              <a:latin typeface="Courier New" pitchFamily="49" charset="0"/>
              <a:cs typeface="Courier New" pitchFamily="49" charset="0"/>
            </a:endParaRPr>
          </a:p>
          <a:p>
            <a:pPr>
              <a:buNone/>
            </a:pPr>
            <a:r>
              <a:rPr lang="cs-CZ" sz="1400" b="1" dirty="0" smtClean="0">
                <a:latin typeface="Courier New" pitchFamily="49" charset="0"/>
                <a:cs typeface="Courier New" pitchFamily="49" charset="0"/>
              </a:rPr>
              <a:t>	</a:t>
            </a:r>
            <a:r>
              <a:rPr lang="en-US" sz="1400" b="1" dirty="0" smtClean="0">
                <a:latin typeface="Courier New" pitchFamily="49" charset="0"/>
                <a:cs typeface="Courier New" pitchFamily="49" charset="0"/>
              </a:rPr>
              <a:t>{</a:t>
            </a:r>
          </a:p>
          <a:p>
            <a:pPr>
              <a:buNone/>
            </a:pPr>
            <a:r>
              <a:rPr lang="en-US" sz="1400" b="1" dirty="0" smtClean="0">
                <a:latin typeface="Courier New" pitchFamily="49" charset="0"/>
                <a:cs typeface="Courier New" pitchFamily="49" charset="0"/>
              </a:rPr>
              <a:t>		hit = </a:t>
            </a:r>
            <a:r>
              <a:rPr lang="en-US" sz="1400" b="1" dirty="0" err="1" smtClean="0">
                <a:latin typeface="Courier New" pitchFamily="49" charset="0"/>
                <a:cs typeface="Courier New" pitchFamily="49" charset="0"/>
              </a:rPr>
              <a:t>NearestIntersect</a:t>
            </a:r>
            <a:r>
              <a:rPr lang="en-US" sz="1400" b="1" dirty="0" smtClean="0">
                <a:latin typeface="Courier New" pitchFamily="49" charset="0"/>
                <a:cs typeface="Courier New" pitchFamily="49" charset="0"/>
              </a:rPr>
              <a:t>(x, w)</a:t>
            </a: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if</a:t>
            </a:r>
            <a:r>
              <a:rPr lang="en-US" sz="1400" b="1" dirty="0" smtClean="0">
                <a:latin typeface="Courier New" pitchFamily="49" charset="0"/>
                <a:cs typeface="Courier New" pitchFamily="49" charset="0"/>
              </a:rPr>
              <a:t> no intersection</a:t>
            </a: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return</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accum</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thrput</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bgRadiance</a:t>
            </a:r>
            <a:r>
              <a:rPr lang="en-US" sz="1400" b="1" dirty="0" smtClean="0">
                <a:latin typeface="Courier New" pitchFamily="49" charset="0"/>
                <a:cs typeface="Courier New" pitchFamily="49" charset="0"/>
              </a:rPr>
              <a:t>(x, w)</a:t>
            </a: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if</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isOnLightSource</a:t>
            </a:r>
            <a:r>
              <a:rPr lang="en-US" sz="1400" b="1" dirty="0" smtClean="0">
                <a:latin typeface="Courier New" pitchFamily="49" charset="0"/>
                <a:cs typeface="Courier New" pitchFamily="49" charset="0"/>
              </a:rPr>
              <a:t>(hit)</a:t>
            </a:r>
          </a:p>
          <a:p>
            <a:pPr>
              <a:buNone/>
            </a:pP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accum</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thrput</a:t>
            </a:r>
            <a:r>
              <a:rPr lang="en-US" sz="1400" b="1" dirty="0" smtClean="0">
                <a:latin typeface="Courier New" pitchFamily="49" charset="0"/>
                <a:cs typeface="Courier New" pitchFamily="49" charset="0"/>
              </a:rPr>
              <a:t> * Le(hit.pos, -w)</a:t>
            </a:r>
          </a:p>
          <a:p>
            <a:pPr>
              <a:buNone/>
            </a:pPr>
            <a:r>
              <a:rPr lang="en-US" sz="1400" b="1" dirty="0" smtClean="0">
                <a:latin typeface="Courier New" pitchFamily="49" charset="0"/>
                <a:cs typeface="Courier New" pitchFamily="49" charset="0"/>
              </a:rPr>
              <a:t>		</a:t>
            </a:r>
            <a:r>
              <a:rPr lang="el-GR" sz="1400" b="1" dirty="0" smtClean="0">
                <a:latin typeface="Courier New" pitchFamily="49" charset="0"/>
                <a:cs typeface="Courier New" pitchFamily="49" charset="0"/>
              </a:rPr>
              <a:t>ρ = </a:t>
            </a:r>
            <a:r>
              <a:rPr lang="en-US" sz="1400" b="1" dirty="0" smtClean="0">
                <a:latin typeface="Courier New" pitchFamily="49" charset="0"/>
                <a:cs typeface="Courier New" pitchFamily="49" charset="0"/>
              </a:rPr>
              <a:t>reflectance(hit.pos, -w)</a:t>
            </a: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if</a:t>
            </a:r>
            <a:r>
              <a:rPr lang="en-US" sz="1400" b="1" dirty="0" smtClean="0">
                <a:latin typeface="Courier New" pitchFamily="49" charset="0"/>
                <a:cs typeface="Courier New" pitchFamily="49" charset="0"/>
              </a:rPr>
              <a:t> rand() &lt; </a:t>
            </a:r>
            <a:r>
              <a:rPr lang="el-GR" sz="1400" b="1" dirty="0" smtClean="0">
                <a:latin typeface="Courier New" pitchFamily="49" charset="0"/>
                <a:cs typeface="Courier New" pitchFamily="49" charset="0"/>
              </a:rPr>
              <a:t>ρ </a:t>
            </a:r>
            <a:r>
              <a:rPr lang="el-GR" sz="1400" b="1" dirty="0" smtClean="0">
                <a:solidFill>
                  <a:srgbClr val="6699FF"/>
                </a:solidFill>
                <a:latin typeface="Courier New" pitchFamily="49" charset="0"/>
                <a:cs typeface="Courier New" pitchFamily="49" charset="0"/>
              </a:rPr>
              <a:t>// </a:t>
            </a:r>
            <a:r>
              <a:rPr lang="en-US" sz="1400" b="1" dirty="0" err="1" smtClean="0">
                <a:solidFill>
                  <a:srgbClr val="6699FF"/>
                </a:solidFill>
                <a:latin typeface="Courier New" pitchFamily="49" charset="0"/>
                <a:cs typeface="Courier New" pitchFamily="49" charset="0"/>
              </a:rPr>
              <a:t>russian</a:t>
            </a:r>
            <a:r>
              <a:rPr lang="en-US" sz="1400" b="1" dirty="0" smtClean="0">
                <a:solidFill>
                  <a:srgbClr val="6699FF"/>
                </a:solidFill>
                <a:latin typeface="Courier New" pitchFamily="49" charset="0"/>
                <a:cs typeface="Courier New" pitchFamily="49" charset="0"/>
              </a:rPr>
              <a:t> roulette – survive (reflect)</a:t>
            </a:r>
          </a:p>
          <a:p>
            <a:pPr>
              <a:buNone/>
            </a:pP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wi</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SampleDir</a:t>
            </a:r>
            <a:r>
              <a:rPr lang="en-US" sz="1400" b="1" dirty="0" smtClean="0">
                <a:latin typeface="Courier New" pitchFamily="49" charset="0"/>
                <a:cs typeface="Courier New" pitchFamily="49" charset="0"/>
              </a:rPr>
              <a:t>(hit)</a:t>
            </a:r>
          </a:p>
          <a:p>
            <a:pPr>
              <a:buNone/>
            </a:pP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thrput</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fr</a:t>
            </a:r>
            <a:r>
              <a:rPr lang="en-US" sz="1400" b="1" dirty="0" smtClean="0">
                <a:latin typeface="Courier New" pitchFamily="49" charset="0"/>
                <a:cs typeface="Courier New" pitchFamily="49" charset="0"/>
              </a:rPr>
              <a:t>(hit.pos, </a:t>
            </a:r>
            <a:r>
              <a:rPr lang="en-US" sz="1400" b="1" dirty="0" err="1" smtClean="0">
                <a:latin typeface="Courier New" pitchFamily="49" charset="0"/>
                <a:cs typeface="Courier New" pitchFamily="49" charset="0"/>
              </a:rPr>
              <a:t>wi</a:t>
            </a:r>
            <a:r>
              <a:rPr lang="en-US" sz="1400" b="1" dirty="0" smtClean="0">
                <a:latin typeface="Courier New" pitchFamily="49" charset="0"/>
                <a:cs typeface="Courier New" pitchFamily="49" charset="0"/>
              </a:rPr>
              <a:t>, -w) * </a:t>
            </a:r>
            <a:r>
              <a:rPr lang="en-US" sz="1400" b="1" dirty="0" smtClean="0">
                <a:latin typeface="Courier New" pitchFamily="49" charset="0"/>
              </a:rPr>
              <a:t>dot(</a:t>
            </a:r>
            <a:r>
              <a:rPr lang="en-US" sz="1400" b="1" dirty="0" err="1" smtClean="0">
                <a:latin typeface="Courier New" pitchFamily="49" charset="0"/>
              </a:rPr>
              <a:t>hit.n</a:t>
            </a:r>
            <a:r>
              <a:rPr lang="en-US" sz="1400" b="1" dirty="0" smtClean="0">
                <a:latin typeface="Courier New" pitchFamily="49" charset="0"/>
              </a:rPr>
              <a:t>,</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wi</a:t>
            </a:r>
            <a:r>
              <a:rPr lang="en-US" sz="1400" b="1" dirty="0" smtClean="0">
                <a:latin typeface="Courier New" pitchFamily="49" charset="0"/>
              </a:rPr>
              <a:t>) / (</a:t>
            </a:r>
            <a:r>
              <a:rPr lang="el-GR" sz="1400" b="1" dirty="0" smtClean="0">
                <a:latin typeface="Courier New" pitchFamily="49" charset="0"/>
                <a:cs typeface="Courier New" pitchFamily="49" charset="0"/>
              </a:rPr>
              <a:t>ρ</a:t>
            </a:r>
            <a:r>
              <a:rPr lang="cs-CZ" sz="1400" b="1" dirty="0" smtClean="0">
                <a:latin typeface="Courier New" pitchFamily="49" charset="0"/>
                <a:cs typeface="Courier New" pitchFamily="49" charset="0"/>
              </a:rPr>
              <a:t> </a:t>
            </a:r>
            <a:r>
              <a:rPr lang="en-US" sz="1400" b="1" dirty="0" smtClean="0">
                <a:latin typeface="Courier New" pitchFamily="49" charset="0"/>
                <a:cs typeface="Courier New" pitchFamily="49" charset="0"/>
              </a:rPr>
              <a:t>*</a:t>
            </a:r>
            <a:r>
              <a:rPr lang="cs-CZ" sz="1400" b="1" dirty="0" smtClean="0">
                <a:latin typeface="Courier New" pitchFamily="49" charset="0"/>
                <a:cs typeface="Courier New" pitchFamily="49" charset="0"/>
              </a:rPr>
              <a:t> </a:t>
            </a:r>
            <a:r>
              <a:rPr lang="en-US" sz="1400" b="1" dirty="0" smtClean="0">
                <a:latin typeface="Courier New" pitchFamily="49" charset="0"/>
              </a:rPr>
              <a:t>p</a:t>
            </a:r>
            <a:r>
              <a:rPr lang="cs-CZ" sz="1400" b="1" dirty="0" smtClean="0">
                <a:latin typeface="Courier New" pitchFamily="49" charset="0"/>
              </a:rPr>
              <a:t>(w</a:t>
            </a:r>
            <a:r>
              <a:rPr lang="en-US" sz="1400" b="1" dirty="0" smtClean="0">
                <a:latin typeface="Courier New" pitchFamily="49" charset="0"/>
              </a:rPr>
              <a:t>i</a:t>
            </a:r>
            <a:r>
              <a:rPr lang="cs-CZ" sz="1400" b="1" dirty="0" smtClean="0">
                <a:latin typeface="Courier New" pitchFamily="49" charset="0"/>
              </a:rPr>
              <a:t>)</a:t>
            </a:r>
            <a:r>
              <a:rPr lang="en-US" sz="1400" b="1" dirty="0" smtClean="0">
                <a:latin typeface="Courier New" pitchFamily="49" charset="0"/>
              </a:rPr>
              <a:t>)</a:t>
            </a:r>
            <a:endParaRPr lang="en-US" sz="1400" b="1" dirty="0" smtClean="0">
              <a:latin typeface="Courier New" pitchFamily="49" charset="0"/>
              <a:cs typeface="Courier New" pitchFamily="49" charset="0"/>
            </a:endParaRPr>
          </a:p>
          <a:p>
            <a:pPr>
              <a:buNone/>
            </a:pPr>
            <a:r>
              <a:rPr lang="en-US" sz="1400" b="1" dirty="0" smtClean="0">
                <a:latin typeface="Courier New" pitchFamily="49" charset="0"/>
                <a:cs typeface="Courier New" pitchFamily="49" charset="0"/>
              </a:rPr>
              <a:t>			x  := hit.pos</a:t>
            </a:r>
          </a:p>
          <a:p>
            <a:pPr>
              <a:buNone/>
            </a:pPr>
            <a:r>
              <a:rPr lang="en-US" sz="1400" b="1" dirty="0" smtClean="0">
                <a:latin typeface="Courier New" pitchFamily="49" charset="0"/>
                <a:cs typeface="Courier New" pitchFamily="49" charset="0"/>
              </a:rPr>
              <a:t>			w  := </a:t>
            </a:r>
            <a:r>
              <a:rPr lang="en-US" sz="1400" b="1" dirty="0" err="1" smtClean="0">
                <a:latin typeface="Courier New" pitchFamily="49" charset="0"/>
                <a:cs typeface="Courier New" pitchFamily="49" charset="0"/>
              </a:rPr>
              <a:t>wi</a:t>
            </a:r>
            <a:endParaRPr lang="en-US" sz="1400" b="1" dirty="0" smtClean="0">
              <a:latin typeface="Courier New" pitchFamily="49" charset="0"/>
              <a:cs typeface="Courier New" pitchFamily="49" charset="0"/>
            </a:endParaRPr>
          </a:p>
          <a:p>
            <a:pPr>
              <a:buNone/>
            </a:pPr>
            <a:r>
              <a:rPr lang="en-US" sz="1400" b="1" dirty="0" smtClean="0">
                <a:latin typeface="Courier New" pitchFamily="49" charset="0"/>
                <a:cs typeface="Courier New" pitchFamily="49" charset="0"/>
              </a:rPr>
              <a:t>		else </a:t>
            </a:r>
            <a:r>
              <a:rPr lang="en-US" sz="1400" b="1" dirty="0" smtClean="0">
                <a:solidFill>
                  <a:srgbClr val="6699FF"/>
                </a:solidFill>
                <a:latin typeface="Courier New" pitchFamily="49" charset="0"/>
                <a:cs typeface="Courier New" pitchFamily="49" charset="0"/>
              </a:rPr>
              <a:t>// absorb</a:t>
            </a:r>
          </a:p>
          <a:p>
            <a:pPr>
              <a:buNone/>
            </a:pPr>
            <a:r>
              <a:rPr lang="en-US" sz="1400" b="1" dirty="0" smtClean="0">
                <a:latin typeface="Courier New" pitchFamily="49" charset="0"/>
                <a:cs typeface="Courier New" pitchFamily="49" charset="0"/>
              </a:rPr>
              <a:t>		    break;</a:t>
            </a:r>
          </a:p>
          <a:p>
            <a:pPr>
              <a:buNone/>
            </a:pPr>
            <a:r>
              <a:rPr lang="en-US" sz="1400" b="1" dirty="0" smtClean="0">
                <a:latin typeface="Courier New" pitchFamily="49" charset="0"/>
                <a:cs typeface="Courier New" pitchFamily="49" charset="0"/>
              </a:rPr>
              <a:t>	}</a:t>
            </a:r>
          </a:p>
          <a:p>
            <a:pPr>
              <a:buNone/>
            </a:pPr>
            <a:r>
              <a:rPr lang="en-US" sz="1400" b="1" dirty="0" smtClean="0">
                <a:latin typeface="Courier New" pitchFamily="49" charset="0"/>
                <a:cs typeface="Courier New" pitchFamily="49" charset="0"/>
              </a:rPr>
              <a:t>	</a:t>
            </a:r>
            <a:r>
              <a:rPr lang="en-US" sz="1400" b="1" dirty="0" err="1" smtClean="0">
                <a:solidFill>
                  <a:srgbClr val="0000FF"/>
                </a:solidFill>
                <a:latin typeface="Courier New" pitchFamily="49" charset="0"/>
                <a:cs typeface="Courier New" pitchFamily="49" charset="0"/>
              </a:rPr>
              <a:t>retu</a:t>
            </a:r>
            <a:r>
              <a:rPr lang="cs-CZ" sz="1400" b="1" dirty="0" smtClean="0">
                <a:solidFill>
                  <a:srgbClr val="0000FF"/>
                </a:solidFill>
                <a:latin typeface="Courier New" pitchFamily="49" charset="0"/>
                <a:cs typeface="Courier New" pitchFamily="49" charset="0"/>
              </a:rPr>
              <a:t>r</a:t>
            </a:r>
            <a:r>
              <a:rPr lang="en-US" sz="1400" b="1" dirty="0" smtClean="0">
                <a:solidFill>
                  <a:srgbClr val="0000FF"/>
                </a:solidFill>
                <a:latin typeface="Courier New" pitchFamily="49" charset="0"/>
                <a:cs typeface="Courier New" pitchFamily="49" charset="0"/>
              </a:rPr>
              <a:t>n</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accum</a:t>
            </a:r>
            <a:r>
              <a:rPr lang="en-US" sz="1400" b="1" dirty="0" smtClean="0">
                <a:latin typeface="Courier New" pitchFamily="49" charset="0"/>
                <a:cs typeface="Courier New" pitchFamily="49" charset="0"/>
              </a:rPr>
              <a:t>;</a:t>
            </a:r>
          </a:p>
          <a:p>
            <a:pPr>
              <a:buNone/>
            </a:pPr>
            <a:r>
              <a:rPr lang="en-US" sz="1400" b="1" dirty="0" smtClean="0">
                <a:latin typeface="Courier New" pitchFamily="49" charset="0"/>
                <a:cs typeface="Courier New" pitchFamily="49" charset="0"/>
              </a:rPr>
              <a:t>}</a:t>
            </a:r>
            <a:endParaRPr lang="en-US" sz="1400" b="1" dirty="0" smtClean="0"/>
          </a:p>
        </p:txBody>
      </p:sp>
      <p:sp>
        <p:nvSpPr>
          <p:cNvPr id="4" name="Rectangle 3"/>
          <p:cNvSpPr/>
          <p:nvPr/>
        </p:nvSpPr>
        <p:spPr>
          <a:xfrm>
            <a:off x="1403648" y="3861048"/>
            <a:ext cx="3096344" cy="288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96336" y="4653136"/>
            <a:ext cx="288032" cy="288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00080" y="4149080"/>
            <a:ext cx="1224136" cy="288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Pravděpodobnost přežití cesty</a:t>
            </a:r>
            <a:endParaRPr lang="en-US" dirty="0"/>
          </a:p>
        </p:txBody>
      </p:sp>
      <p:sp>
        <p:nvSpPr>
          <p:cNvPr id="3" name="Content Placeholder 2"/>
          <p:cNvSpPr>
            <a:spLocks noGrp="1"/>
          </p:cNvSpPr>
          <p:nvPr>
            <p:ph idx="1"/>
          </p:nvPr>
        </p:nvSpPr>
        <p:spPr/>
        <p:txBody>
          <a:bodyPr/>
          <a:lstStyle/>
          <a:p>
            <a:r>
              <a:rPr lang="cs-CZ" dirty="0" smtClean="0"/>
              <a:t>Použití odrazivosti </a:t>
            </a:r>
            <a:r>
              <a:rPr lang="cs-CZ" dirty="0" smtClean="0">
                <a:latin typeface="Symbol" pitchFamily="18" charset="2"/>
              </a:rPr>
              <a:t>r</a:t>
            </a:r>
            <a:r>
              <a:rPr lang="cs-CZ" dirty="0" smtClean="0"/>
              <a:t> jako p-</a:t>
            </a:r>
            <a:r>
              <a:rPr lang="cs-CZ" dirty="0" err="1" smtClean="0"/>
              <a:t>nosti</a:t>
            </a:r>
            <a:r>
              <a:rPr lang="cs-CZ" dirty="0" smtClean="0"/>
              <a:t> přežití dává smysl</a:t>
            </a:r>
          </a:p>
          <a:p>
            <a:pPr lvl="1"/>
            <a:r>
              <a:rPr lang="cs-CZ" dirty="0" smtClean="0"/>
              <a:t>Pokud plocha odráží jen 30</a:t>
            </a:r>
            <a:r>
              <a:rPr lang="en-US" dirty="0" smtClean="0"/>
              <a:t>% </a:t>
            </a:r>
            <a:r>
              <a:rPr lang="cs-CZ" dirty="0" smtClean="0"/>
              <a:t>energie, </a:t>
            </a:r>
            <a:br>
              <a:rPr lang="cs-CZ" dirty="0" smtClean="0"/>
            </a:br>
            <a:r>
              <a:rPr lang="cs-CZ" dirty="0" smtClean="0"/>
              <a:t>pokračujeme pouze s 30</a:t>
            </a:r>
            <a:r>
              <a:rPr lang="en-US" dirty="0" smtClean="0"/>
              <a:t>%</a:t>
            </a:r>
            <a:r>
              <a:rPr lang="cs-CZ" dirty="0" smtClean="0"/>
              <a:t> pravděpodobností.</a:t>
            </a:r>
          </a:p>
          <a:p>
            <a:pPr lvl="1"/>
            <a:endParaRPr lang="cs-CZ" dirty="0" smtClean="0"/>
          </a:p>
          <a:p>
            <a:r>
              <a:rPr lang="cs-CZ" dirty="0" smtClean="0"/>
              <a:t>Co když neumím spočítat </a:t>
            </a:r>
            <a:r>
              <a:rPr lang="cs-CZ" dirty="0" smtClean="0">
                <a:latin typeface="Symbol" pitchFamily="18" charset="2"/>
              </a:rPr>
              <a:t>r</a:t>
            </a:r>
            <a:r>
              <a:rPr lang="cs-CZ" dirty="0" smtClean="0"/>
              <a:t> ? </a:t>
            </a:r>
          </a:p>
          <a:p>
            <a:r>
              <a:rPr lang="cs-CZ" dirty="0" smtClean="0"/>
              <a:t>Alternativa</a:t>
            </a:r>
          </a:p>
          <a:p>
            <a:pPr marL="801687" lvl="1" indent="-457200">
              <a:buFont typeface="+mj-lt"/>
              <a:buAutoNum type="arabicPeriod"/>
            </a:pPr>
            <a:r>
              <a:rPr lang="cs-CZ" dirty="0" smtClean="0"/>
              <a:t>Nejdříve vygeneruj náhodný směr podle </a:t>
            </a:r>
            <a:r>
              <a:rPr lang="cs-CZ" i="1" dirty="0" smtClean="0"/>
              <a:t>p</a:t>
            </a:r>
            <a:r>
              <a:rPr lang="cs-CZ" dirty="0" smtClean="0"/>
              <a:t>(</a:t>
            </a:r>
            <a:r>
              <a:rPr lang="cs-CZ" dirty="0" err="1" smtClean="0">
                <a:latin typeface="Symbol" pitchFamily="18" charset="2"/>
              </a:rPr>
              <a:t>w</a:t>
            </a:r>
            <a:r>
              <a:rPr lang="cs-CZ" baseline="-25000" dirty="0" err="1" smtClean="0"/>
              <a:t>i</a:t>
            </a:r>
            <a:r>
              <a:rPr lang="cs-CZ" dirty="0" smtClean="0"/>
              <a:t>)</a:t>
            </a:r>
          </a:p>
          <a:p>
            <a:pPr marL="801687" lvl="1" indent="-457200">
              <a:buFont typeface="+mj-lt"/>
              <a:buAutoNum type="arabicPeriod"/>
            </a:pPr>
            <a:r>
              <a:rPr lang="cs-CZ" dirty="0" smtClean="0"/>
              <a:t> </a:t>
            </a:r>
          </a:p>
          <a:p>
            <a:pPr lvl="1"/>
            <a:endParaRPr lang="cs-CZ" dirty="0" smtClean="0"/>
          </a:p>
          <a:p>
            <a:pPr lvl="1"/>
            <a:endParaRPr lang="cs-CZ" dirty="0" smtClean="0"/>
          </a:p>
          <a:p>
            <a:pPr lvl="1"/>
            <a:r>
              <a:rPr lang="cs-CZ" dirty="0" smtClean="0"/>
              <a:t>Pro „ideální“ BRDF IS  stejné jako původní metoda</a:t>
            </a:r>
          </a:p>
        </p:txBody>
      </p:sp>
      <p:sp>
        <p:nvSpPr>
          <p:cNvPr id="4" name="Footer Placeholder 3"/>
          <p:cNvSpPr>
            <a:spLocks noGrp="1"/>
          </p:cNvSpPr>
          <p:nvPr>
            <p:ph type="ftr" sz="quarter" idx="11"/>
          </p:nvPr>
        </p:nvSpPr>
        <p:spPr/>
        <p:txBody>
          <a:bodyPr/>
          <a:lstStyle/>
          <a:p>
            <a:pPr>
              <a:defRPr/>
            </a:pPr>
            <a:r>
              <a:rPr lang="en-US" altLang="en-US" dirty="0" smtClean="0"/>
              <a:t>PG III (NPGR010) - J. Křivánek 2011</a:t>
            </a:r>
            <a:endParaRPr lang="en-US" altLang="en-US" dirty="0"/>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14</a:t>
            </a:fld>
            <a:endParaRPr lang="en-US" altLang="en-US"/>
          </a:p>
        </p:txBody>
      </p:sp>
      <p:graphicFrame>
        <p:nvGraphicFramePr>
          <p:cNvPr id="408581" name="Object 2"/>
          <p:cNvGraphicFramePr>
            <a:graphicFrameLocks noChangeAspect="1"/>
          </p:cNvGraphicFramePr>
          <p:nvPr/>
        </p:nvGraphicFramePr>
        <p:xfrm>
          <a:off x="1763688" y="4581128"/>
          <a:ext cx="4840287" cy="1011238"/>
        </p:xfrm>
        <a:graphic>
          <a:graphicData uri="http://schemas.openxmlformats.org/presentationml/2006/ole">
            <p:oleObj spid="_x0000_s408581" name="Rovnice" r:id="rId3" imgW="2311200" imgH="4824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08581"/>
                                        </p:tgtEl>
                                        <p:attrNameLst>
                                          <p:attrName>style.visibility</p:attrName>
                                        </p:attrNameLst>
                                      </p:cBhvr>
                                      <p:to>
                                        <p:strVal val="visible"/>
                                      </p:to>
                                    </p:set>
                                    <p:animEffect transition="in" filter="fade">
                                      <p:cBhvr>
                                        <p:cTn id="25" dur="500"/>
                                        <p:tgtEl>
                                          <p:spTgt spid="4085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7618040" cy="1752600"/>
          </a:xfrm>
        </p:spPr>
        <p:txBody>
          <a:bodyPr/>
          <a:lstStyle/>
          <a:p>
            <a:pPr eaLnBrk="1" hangingPunct="1"/>
            <a:r>
              <a:rPr lang="cs-CZ" b="1" dirty="0" smtClean="0"/>
              <a:t>Výpočet přímého osvětlení</a:t>
            </a:r>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Problém: Najde </a:t>
            </a:r>
            <a:r>
              <a:rPr lang="cs-CZ" dirty="0" err="1" smtClean="0"/>
              <a:t>path</a:t>
            </a:r>
            <a:r>
              <a:rPr lang="cs-CZ" dirty="0" smtClean="0"/>
              <a:t> </a:t>
            </a:r>
            <a:r>
              <a:rPr lang="cs-CZ" dirty="0" err="1" smtClean="0"/>
              <a:t>tracer</a:t>
            </a:r>
            <a:r>
              <a:rPr lang="cs-CZ" dirty="0" smtClean="0"/>
              <a:t> světlo?</a:t>
            </a:r>
            <a:endParaRPr lang="cs-CZ"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16</a:t>
            </a:fld>
            <a:endParaRPr lang="en-US" altLang="en-US"/>
          </a:p>
        </p:txBody>
      </p:sp>
      <p:pic>
        <p:nvPicPr>
          <p:cNvPr id="451588" name="Picture 4"/>
          <p:cNvPicPr>
            <a:picLocks noChangeAspect="1" noChangeArrowheads="1"/>
          </p:cNvPicPr>
          <p:nvPr/>
        </p:nvPicPr>
        <p:blipFill>
          <a:blip r:embed="rId2" cstate="print"/>
          <a:srcRect/>
          <a:stretch>
            <a:fillRect/>
          </a:stretch>
        </p:blipFill>
        <p:spPr bwMode="auto">
          <a:xfrm>
            <a:off x="914508" y="1628800"/>
            <a:ext cx="3556452" cy="3600000"/>
          </a:xfrm>
          <a:prstGeom prst="rect">
            <a:avLst/>
          </a:prstGeom>
          <a:noFill/>
          <a:ln w="9525">
            <a:noFill/>
            <a:miter lim="800000"/>
            <a:headEnd/>
            <a:tailEnd/>
          </a:ln>
        </p:spPr>
      </p:pic>
      <p:pic>
        <p:nvPicPr>
          <p:cNvPr id="451590" name="Picture 6"/>
          <p:cNvPicPr>
            <a:picLocks noChangeAspect="1" noChangeArrowheads="1"/>
          </p:cNvPicPr>
          <p:nvPr/>
        </p:nvPicPr>
        <p:blipFill>
          <a:blip r:embed="rId3" cstate="print"/>
          <a:srcRect/>
          <a:stretch>
            <a:fillRect/>
          </a:stretch>
        </p:blipFill>
        <p:spPr bwMode="auto">
          <a:xfrm>
            <a:off x="4658925" y="1628800"/>
            <a:ext cx="3585483" cy="3600000"/>
          </a:xfrm>
          <a:prstGeom prst="rect">
            <a:avLst/>
          </a:prstGeom>
          <a:noFill/>
          <a:ln w="9525">
            <a:noFill/>
            <a:miter lim="800000"/>
            <a:headEnd/>
            <a:tailEnd/>
          </a:ln>
        </p:spPr>
      </p:pic>
      <p:sp>
        <p:nvSpPr>
          <p:cNvPr id="12" name="TextBox 11"/>
          <p:cNvSpPr txBox="1"/>
          <p:nvPr/>
        </p:nvSpPr>
        <p:spPr>
          <a:xfrm>
            <a:off x="2267744" y="5301208"/>
            <a:ext cx="1138453" cy="369332"/>
          </a:xfrm>
          <a:prstGeom prst="rect">
            <a:avLst/>
          </a:prstGeom>
          <a:noFill/>
        </p:spPr>
        <p:txBody>
          <a:bodyPr wrap="none" rtlCol="0">
            <a:spAutoFit/>
          </a:bodyPr>
          <a:lstStyle/>
          <a:p>
            <a:r>
              <a:rPr lang="en-US" dirty="0" smtClean="0">
                <a:latin typeface="+mj-lt"/>
              </a:rPr>
              <a:t>reference</a:t>
            </a:r>
            <a:endParaRPr lang="en-US" dirty="0">
              <a:latin typeface="+mj-lt"/>
            </a:endParaRPr>
          </a:p>
        </p:txBody>
      </p:sp>
      <p:sp>
        <p:nvSpPr>
          <p:cNvPr id="13" name="TextBox 12"/>
          <p:cNvSpPr txBox="1"/>
          <p:nvPr/>
        </p:nvSpPr>
        <p:spPr>
          <a:xfrm>
            <a:off x="5553789" y="5301208"/>
            <a:ext cx="2042547" cy="646331"/>
          </a:xfrm>
          <a:prstGeom prst="rect">
            <a:avLst/>
          </a:prstGeom>
          <a:noFill/>
        </p:spPr>
        <p:txBody>
          <a:bodyPr wrap="none" rtlCol="0">
            <a:spAutoFit/>
          </a:bodyPr>
          <a:lstStyle/>
          <a:p>
            <a:r>
              <a:rPr lang="en-US" dirty="0" smtClean="0">
                <a:latin typeface="+mj-lt"/>
              </a:rPr>
              <a:t>simple path tracer</a:t>
            </a:r>
            <a:endParaRPr lang="cs-CZ" dirty="0" smtClean="0">
              <a:latin typeface="+mj-lt"/>
            </a:endParaRPr>
          </a:p>
          <a:p>
            <a:r>
              <a:rPr lang="cs-CZ" dirty="0" smtClean="0">
                <a:latin typeface="+mj-lt"/>
              </a:rPr>
              <a:t>(150 cest na pixel)</a:t>
            </a:r>
            <a:endParaRPr lang="en-US" dirty="0">
              <a:latin typeface="+mj-lt"/>
            </a:endParaRPr>
          </a:p>
        </p:txBody>
      </p:sp>
      <p:sp>
        <p:nvSpPr>
          <p:cNvPr id="14" name="TextBox 13"/>
          <p:cNvSpPr txBox="1"/>
          <p:nvPr/>
        </p:nvSpPr>
        <p:spPr>
          <a:xfrm rot="16200000">
            <a:off x="7095088" y="3282176"/>
            <a:ext cx="2811988" cy="369332"/>
          </a:xfrm>
          <a:prstGeom prst="rect">
            <a:avLst/>
          </a:prstGeom>
          <a:noFill/>
        </p:spPr>
        <p:txBody>
          <a:bodyPr wrap="none" rtlCol="0">
            <a:spAutoFit/>
          </a:bodyPr>
          <a:lstStyle/>
          <a:p>
            <a:r>
              <a:rPr lang="cs-CZ" dirty="0" err="1" smtClean="0">
                <a:latin typeface="+mj-lt"/>
              </a:rPr>
              <a:t>Images</a:t>
            </a:r>
            <a:r>
              <a:rPr lang="cs-CZ" dirty="0" smtClean="0">
                <a:latin typeface="+mj-lt"/>
              </a:rPr>
              <a:t>: Alexander </a:t>
            </a:r>
            <a:r>
              <a:rPr lang="cs-CZ" dirty="0" err="1" smtClean="0">
                <a:latin typeface="+mj-lt"/>
              </a:rPr>
              <a:t>Wilkie</a:t>
            </a:r>
            <a:endParaRPr lang="en-US" dirty="0">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Přímé osvětlení</a:t>
            </a:r>
            <a:endParaRPr lang="en-US" dirty="0"/>
          </a:p>
        </p:txBody>
      </p:sp>
      <p:sp>
        <p:nvSpPr>
          <p:cNvPr id="3" name="Content Placeholder 2"/>
          <p:cNvSpPr>
            <a:spLocks noGrp="1"/>
          </p:cNvSpPr>
          <p:nvPr>
            <p:ph idx="1"/>
          </p:nvPr>
        </p:nvSpPr>
        <p:spPr/>
        <p:txBody>
          <a:bodyPr/>
          <a:lstStyle/>
          <a:p>
            <a:r>
              <a:rPr lang="cs-CZ" dirty="0" smtClean="0"/>
              <a:t>Zapomeňme na chvíli na </a:t>
            </a:r>
            <a:r>
              <a:rPr lang="cs-CZ" dirty="0" err="1" smtClean="0"/>
              <a:t>path</a:t>
            </a:r>
            <a:r>
              <a:rPr lang="cs-CZ" dirty="0" smtClean="0"/>
              <a:t> </a:t>
            </a:r>
            <a:r>
              <a:rPr lang="cs-CZ" dirty="0" err="1" smtClean="0"/>
              <a:t>tracing</a:t>
            </a:r>
            <a:endParaRPr lang="cs-CZ" dirty="0" smtClean="0"/>
          </a:p>
          <a:p>
            <a:endParaRPr lang="cs-CZ" dirty="0" smtClean="0"/>
          </a:p>
          <a:p>
            <a:r>
              <a:rPr lang="cs-CZ" dirty="0" smtClean="0"/>
              <a:t>Řešíme jednodušší problém: </a:t>
            </a:r>
            <a:br>
              <a:rPr lang="cs-CZ" dirty="0" smtClean="0"/>
            </a:br>
            <a:r>
              <a:rPr lang="cs-CZ" dirty="0" smtClean="0"/>
              <a:t/>
            </a:r>
            <a:br>
              <a:rPr lang="cs-CZ" dirty="0" smtClean="0"/>
            </a:br>
            <a:r>
              <a:rPr lang="cs-CZ" b="1" dirty="0" smtClean="0"/>
              <a:t>přímé osvětlení z daného zdroje světla</a:t>
            </a:r>
            <a:br>
              <a:rPr lang="cs-CZ" b="1" dirty="0" smtClean="0"/>
            </a:br>
            <a:r>
              <a:rPr lang="cs-CZ" b="1" dirty="0" smtClean="0"/>
              <a:t/>
            </a:r>
            <a:br>
              <a:rPr lang="cs-CZ" b="1" dirty="0" smtClean="0"/>
            </a:br>
            <a:r>
              <a:rPr lang="cs-CZ" dirty="0" smtClean="0"/>
              <a:t>tj. odražená radiance z bodu </a:t>
            </a:r>
            <a:r>
              <a:rPr lang="cs-CZ" b="1" dirty="0" smtClean="0"/>
              <a:t>x</a:t>
            </a:r>
            <a:r>
              <a:rPr lang="cs-CZ" dirty="0" smtClean="0"/>
              <a:t> způsobená osvětlením ze zdroje světla</a:t>
            </a:r>
          </a:p>
          <a:p>
            <a:endParaRPr lang="en-US" b="1"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17</a:t>
            </a:fld>
            <a:endParaRPr lang="en-US"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Přímé osvětlení: Dva možné přístupy</a:t>
            </a:r>
            <a:endParaRPr lang="en-US" dirty="0"/>
          </a:p>
        </p:txBody>
      </p:sp>
      <p:sp>
        <p:nvSpPr>
          <p:cNvPr id="3" name="Content Placeholder 2"/>
          <p:cNvSpPr>
            <a:spLocks noGrp="1"/>
          </p:cNvSpPr>
          <p:nvPr>
            <p:ph idx="1"/>
          </p:nvPr>
        </p:nvSpPr>
        <p:spPr/>
        <p:txBody>
          <a:bodyPr/>
          <a:lstStyle/>
          <a:p>
            <a:r>
              <a:rPr lang="cs-CZ" b="1" dirty="0" err="1" smtClean="0"/>
              <a:t>Vzrorkování</a:t>
            </a:r>
            <a:r>
              <a:rPr lang="cs-CZ" b="1" dirty="0" smtClean="0"/>
              <a:t> BRDF</a:t>
            </a:r>
            <a:endParaRPr lang="en-US" b="1" dirty="0" smtClean="0"/>
          </a:p>
          <a:p>
            <a:pPr lvl="1">
              <a:buNone/>
            </a:pPr>
            <a:endParaRPr lang="cs-CZ" b="1" dirty="0" smtClean="0"/>
          </a:p>
          <a:p>
            <a:endParaRPr lang="cs-CZ" b="1" dirty="0" smtClean="0"/>
          </a:p>
          <a:p>
            <a:endParaRPr lang="cs-CZ" b="1" dirty="0" smtClean="0"/>
          </a:p>
          <a:p>
            <a:endParaRPr lang="cs-CZ" b="1" dirty="0" smtClean="0"/>
          </a:p>
          <a:p>
            <a:r>
              <a:rPr lang="cs-CZ" b="1" dirty="0" smtClean="0"/>
              <a:t>Vzorkování plochy světel</a:t>
            </a:r>
            <a:endParaRPr lang="en-US" b="1"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18</a:t>
            </a:fld>
            <a:endParaRPr lang="en-US"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Přímé osvětlení: Vzorkování BRDF</a:t>
            </a:r>
            <a:br>
              <a:rPr lang="cs-CZ" dirty="0" smtClean="0"/>
            </a:br>
            <a:endParaRPr lang="en-US" dirty="0"/>
          </a:p>
        </p:txBody>
      </p:sp>
      <p:sp>
        <p:nvSpPr>
          <p:cNvPr id="3" name="Content Placeholder 2"/>
          <p:cNvSpPr>
            <a:spLocks noGrp="1"/>
          </p:cNvSpPr>
          <p:nvPr>
            <p:ph idx="1"/>
          </p:nvPr>
        </p:nvSpPr>
        <p:spPr>
          <a:xfrm>
            <a:off x="457200" y="1600200"/>
            <a:ext cx="8435280" cy="4530725"/>
          </a:xfrm>
        </p:spPr>
        <p:txBody>
          <a:bodyPr/>
          <a:lstStyle/>
          <a:p>
            <a:r>
              <a:rPr lang="cs-CZ" b="1" dirty="0" smtClean="0"/>
              <a:t>Formulace integrálu </a:t>
            </a:r>
            <a:r>
              <a:rPr lang="cs-CZ" dirty="0" smtClean="0"/>
              <a:t>(integrování přes hemisféru)</a:t>
            </a:r>
          </a:p>
          <a:p>
            <a:endParaRPr lang="cs-CZ" b="1" dirty="0" smtClean="0"/>
          </a:p>
          <a:p>
            <a:endParaRPr lang="cs-CZ" b="1" dirty="0" smtClean="0"/>
          </a:p>
          <a:p>
            <a:endParaRPr lang="cs-CZ" b="1" dirty="0" smtClean="0"/>
          </a:p>
          <a:p>
            <a:r>
              <a:rPr lang="cs-CZ" b="1" dirty="0" smtClean="0"/>
              <a:t>MC estimátor</a:t>
            </a:r>
          </a:p>
          <a:p>
            <a:pPr lvl="1"/>
            <a:r>
              <a:rPr lang="cs-CZ" dirty="0" smtClean="0"/>
              <a:t>Generujeme náhodný směr </a:t>
            </a:r>
            <a:r>
              <a:rPr lang="cs-CZ" dirty="0" err="1" smtClean="0">
                <a:latin typeface="Symbol" pitchFamily="18" charset="2"/>
              </a:rPr>
              <a:t>w</a:t>
            </a:r>
            <a:r>
              <a:rPr lang="cs-CZ" baseline="-25000" dirty="0" err="1" smtClean="0"/>
              <a:t>i</a:t>
            </a:r>
            <a:r>
              <a:rPr lang="cs-CZ" baseline="-25000" dirty="0" smtClean="0"/>
              <a:t>,</a:t>
            </a:r>
            <a:r>
              <a:rPr lang="cs-CZ" i="1" baseline="-25000" dirty="0" smtClean="0"/>
              <a:t>k</a:t>
            </a:r>
            <a:r>
              <a:rPr lang="cs-CZ" dirty="0" smtClean="0"/>
              <a:t> podle hustoty </a:t>
            </a:r>
            <a:r>
              <a:rPr lang="cs-CZ" i="1" dirty="0" smtClean="0"/>
              <a:t>p</a:t>
            </a:r>
          </a:p>
          <a:p>
            <a:pPr lvl="1"/>
            <a:r>
              <a:rPr lang="cs-CZ" dirty="0" smtClean="0"/>
              <a:t>Vrhneme paprsek z </a:t>
            </a:r>
            <a:r>
              <a:rPr lang="cs-CZ" b="1" dirty="0" smtClean="0"/>
              <a:t>x</a:t>
            </a:r>
            <a:r>
              <a:rPr lang="cs-CZ" dirty="0" smtClean="0"/>
              <a:t> ve směru </a:t>
            </a:r>
            <a:r>
              <a:rPr lang="cs-CZ" dirty="0" err="1" smtClean="0">
                <a:latin typeface="Symbol" pitchFamily="18" charset="2"/>
              </a:rPr>
              <a:t>w</a:t>
            </a:r>
            <a:r>
              <a:rPr lang="cs-CZ" baseline="-25000" dirty="0" err="1" smtClean="0"/>
              <a:t>i</a:t>
            </a:r>
            <a:r>
              <a:rPr lang="cs-CZ" baseline="-25000" dirty="0" smtClean="0"/>
              <a:t>,</a:t>
            </a:r>
            <a:r>
              <a:rPr lang="cs-CZ" i="1" baseline="-25000" dirty="0" smtClean="0"/>
              <a:t>k</a:t>
            </a:r>
            <a:endParaRPr lang="cs-CZ" dirty="0" smtClean="0"/>
          </a:p>
          <a:p>
            <a:pPr lvl="1"/>
            <a:r>
              <a:rPr lang="cs-CZ" dirty="0" smtClean="0"/>
              <a:t>Pokud protne nějaký zdroj světla, přičteme </a:t>
            </a:r>
            <a:r>
              <a:rPr lang="cs-CZ" i="1" dirty="0" err="1" smtClean="0"/>
              <a:t>L</a:t>
            </a:r>
            <a:r>
              <a:rPr lang="cs-CZ" baseline="-25000" dirty="0" err="1" smtClean="0"/>
              <a:t>e</a:t>
            </a:r>
            <a:r>
              <a:rPr lang="cs-CZ" dirty="0" smtClean="0"/>
              <a:t>(.) </a:t>
            </a:r>
            <a:r>
              <a:rPr lang="cs-CZ" i="1" dirty="0" smtClean="0"/>
              <a:t>f</a:t>
            </a:r>
            <a:r>
              <a:rPr lang="cs-CZ" i="1" baseline="-25000" dirty="0" smtClean="0"/>
              <a:t>r</a:t>
            </a:r>
            <a:r>
              <a:rPr lang="cs-CZ" dirty="0" smtClean="0"/>
              <a:t>(.) cos/</a:t>
            </a:r>
            <a:r>
              <a:rPr lang="cs-CZ" dirty="0" err="1" smtClean="0"/>
              <a:t>pdf</a:t>
            </a:r>
            <a:r>
              <a:rPr lang="cs-CZ" dirty="0" smtClean="0"/>
              <a:t> </a:t>
            </a:r>
          </a:p>
          <a:p>
            <a:endParaRPr lang="cs-CZ" b="1" dirty="0" smtClean="0"/>
          </a:p>
          <a:p>
            <a:endParaRPr lang="cs-CZ" b="1" dirty="0" smtClean="0"/>
          </a:p>
          <a:p>
            <a:endParaRPr lang="cs-CZ" b="1" dirty="0" smtClean="0"/>
          </a:p>
          <a:p>
            <a:endParaRPr lang="cs-CZ" b="1" dirty="0" smtClean="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19</a:t>
            </a:fld>
            <a:endParaRPr lang="en-US" altLang="en-US"/>
          </a:p>
        </p:txBody>
      </p:sp>
      <p:graphicFrame>
        <p:nvGraphicFramePr>
          <p:cNvPr id="452610" name="Object 2"/>
          <p:cNvGraphicFramePr>
            <a:graphicFrameLocks noChangeAspect="1"/>
          </p:cNvGraphicFramePr>
          <p:nvPr/>
        </p:nvGraphicFramePr>
        <p:xfrm>
          <a:off x="550863" y="2236788"/>
          <a:ext cx="8181975" cy="904875"/>
        </p:xfrm>
        <a:graphic>
          <a:graphicData uri="http://schemas.openxmlformats.org/presentationml/2006/ole">
            <p:oleObj spid="_x0000_s453634" name="Rovnice" r:id="rId3" imgW="3555720" imgH="393480" progId="Equation.3">
              <p:embed/>
            </p:oleObj>
          </a:graphicData>
        </a:graphic>
      </p:graphicFrame>
      <p:graphicFrame>
        <p:nvGraphicFramePr>
          <p:cNvPr id="453635" name="Object 3"/>
          <p:cNvGraphicFramePr>
            <a:graphicFrameLocks noChangeAspect="1"/>
          </p:cNvGraphicFramePr>
          <p:nvPr/>
        </p:nvGraphicFramePr>
        <p:xfrm>
          <a:off x="212725" y="5186363"/>
          <a:ext cx="8736013" cy="1050925"/>
        </p:xfrm>
        <a:graphic>
          <a:graphicData uri="http://schemas.openxmlformats.org/presentationml/2006/ole">
            <p:oleObj spid="_x0000_s453635" name="Rovnice" r:id="rId4" imgW="3797280" imgH="457200" progId="Equation.3">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cs-CZ" dirty="0" err="1" smtClean="0"/>
              <a:t>Path</a:t>
            </a:r>
            <a:r>
              <a:rPr lang="cs-CZ" dirty="0" smtClean="0"/>
              <a:t> </a:t>
            </a:r>
            <a:r>
              <a:rPr lang="cs-CZ" dirty="0" err="1" smtClean="0"/>
              <a:t>Tracing</a:t>
            </a:r>
            <a:r>
              <a:rPr lang="cs-CZ" dirty="0" smtClean="0"/>
              <a:t> – Implicitní osvětlení</a:t>
            </a:r>
            <a:endParaRPr lang="cs-CZ" dirty="0"/>
          </a:p>
        </p:txBody>
      </p:sp>
      <p:sp>
        <p:nvSpPr>
          <p:cNvPr id="307203" name="Rectangle 3"/>
          <p:cNvSpPr>
            <a:spLocks noGrp="1" noChangeArrowheads="1"/>
          </p:cNvSpPr>
          <p:nvPr>
            <p:ph type="body" idx="1"/>
          </p:nvPr>
        </p:nvSpPr>
        <p:spPr>
          <a:xfrm>
            <a:off x="457200" y="1052737"/>
            <a:ext cx="8686800" cy="5256584"/>
          </a:xfrm>
        </p:spPr>
        <p:txBody>
          <a:bodyPr/>
          <a:lstStyle/>
          <a:p>
            <a:pPr>
              <a:buNone/>
            </a:pPr>
            <a:r>
              <a:rPr lang="en-US" sz="1400" b="1" dirty="0" smtClean="0">
                <a:latin typeface="Courier New" pitchFamily="49" charset="0"/>
              </a:rPr>
              <a:t>get</a:t>
            </a:r>
            <a:r>
              <a:rPr lang="cs-CZ" sz="1400" b="1" dirty="0" smtClean="0">
                <a:latin typeface="Courier New" pitchFamily="49" charset="0"/>
              </a:rPr>
              <a:t>Li</a:t>
            </a:r>
            <a:r>
              <a:rPr lang="en-US" sz="1400" b="1" dirty="0" smtClean="0">
                <a:latin typeface="Courier New" pitchFamily="49" charset="0"/>
              </a:rPr>
              <a:t>(x, w)</a:t>
            </a:r>
            <a:endParaRPr lang="cs-CZ" sz="1400" b="1" dirty="0" smtClean="0">
              <a:latin typeface="Courier New" pitchFamily="49" charset="0"/>
            </a:endParaRPr>
          </a:p>
          <a:p>
            <a:pPr>
              <a:buNone/>
            </a:pPr>
            <a:r>
              <a:rPr lang="en-US" sz="1400" b="1" dirty="0" smtClean="0">
                <a:latin typeface="Courier New" pitchFamily="49" charset="0"/>
              </a:rPr>
              <a:t>{</a:t>
            </a:r>
            <a:endParaRPr lang="cs-CZ" sz="1400" b="1" dirty="0" smtClean="0">
              <a:latin typeface="Courier New" pitchFamily="49" charset="0"/>
            </a:endParaRPr>
          </a:p>
          <a:p>
            <a:pPr>
              <a:buNone/>
            </a:pPr>
            <a:r>
              <a:rPr lang="cs-CZ"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Color</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thrput</a:t>
            </a:r>
            <a:r>
              <a:rPr lang="en-US" sz="1400" b="1" dirty="0" smtClean="0">
                <a:latin typeface="Courier New" pitchFamily="49" charset="0"/>
                <a:cs typeface="Courier New" pitchFamily="49" charset="0"/>
              </a:rPr>
              <a:t> = </a:t>
            </a:r>
            <a:r>
              <a:rPr lang="cs-CZ" sz="1400" b="1" dirty="0" smtClean="0">
                <a:latin typeface="Courier New" pitchFamily="49" charset="0"/>
                <a:cs typeface="Courier New" pitchFamily="49" charset="0"/>
              </a:rPr>
              <a:t>(</a:t>
            </a:r>
            <a:r>
              <a:rPr lang="en-US" sz="1400" b="1" dirty="0" smtClean="0">
                <a:latin typeface="Courier New" pitchFamily="49" charset="0"/>
                <a:cs typeface="Courier New" pitchFamily="49" charset="0"/>
              </a:rPr>
              <a:t>1</a:t>
            </a:r>
            <a:r>
              <a:rPr lang="cs-CZ" sz="1400" b="1" dirty="0" smtClean="0">
                <a:latin typeface="Courier New" pitchFamily="49" charset="0"/>
                <a:cs typeface="Courier New" pitchFamily="49" charset="0"/>
              </a:rPr>
              <a:t>,1,1)</a:t>
            </a:r>
            <a:endParaRPr lang="en-US" sz="1400" b="1" dirty="0" smtClean="0">
              <a:latin typeface="Courier New" pitchFamily="49" charset="0"/>
              <a:cs typeface="Courier New" pitchFamily="49" charset="0"/>
            </a:endParaRP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Color</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accum</a:t>
            </a:r>
            <a:r>
              <a:rPr lang="en-US" sz="1400" b="1" dirty="0" smtClean="0">
                <a:latin typeface="Courier New" pitchFamily="49" charset="0"/>
                <a:cs typeface="Courier New" pitchFamily="49" charset="0"/>
              </a:rPr>
              <a:t>  = </a:t>
            </a:r>
            <a:r>
              <a:rPr lang="cs-CZ" sz="1400" b="1" dirty="0" smtClean="0">
                <a:latin typeface="Courier New" pitchFamily="49" charset="0"/>
                <a:cs typeface="Courier New" pitchFamily="49" charset="0"/>
              </a:rPr>
              <a:t>(</a:t>
            </a:r>
            <a:r>
              <a:rPr lang="en-US" sz="1400" b="1" dirty="0" smtClean="0">
                <a:latin typeface="Courier New" pitchFamily="49" charset="0"/>
                <a:cs typeface="Courier New" pitchFamily="49" charset="0"/>
              </a:rPr>
              <a:t>0</a:t>
            </a:r>
            <a:r>
              <a:rPr lang="cs-CZ" sz="1400" b="1" dirty="0" smtClean="0">
                <a:latin typeface="Courier New" pitchFamily="49" charset="0"/>
                <a:cs typeface="Courier New" pitchFamily="49" charset="0"/>
              </a:rPr>
              <a:t>,</a:t>
            </a:r>
            <a:r>
              <a:rPr lang="en-US" sz="1400" b="1" dirty="0" smtClean="0">
                <a:latin typeface="Courier New" pitchFamily="49" charset="0"/>
                <a:cs typeface="Courier New" pitchFamily="49" charset="0"/>
              </a:rPr>
              <a:t>0</a:t>
            </a:r>
            <a:r>
              <a:rPr lang="cs-CZ" sz="1400" b="1" dirty="0" smtClean="0">
                <a:latin typeface="Courier New" pitchFamily="49" charset="0"/>
                <a:cs typeface="Courier New" pitchFamily="49" charset="0"/>
              </a:rPr>
              <a:t>,</a:t>
            </a:r>
            <a:r>
              <a:rPr lang="en-US" sz="1400" b="1" dirty="0" smtClean="0">
                <a:latin typeface="Courier New" pitchFamily="49" charset="0"/>
                <a:cs typeface="Courier New" pitchFamily="49" charset="0"/>
              </a:rPr>
              <a:t>0</a:t>
            </a:r>
            <a:r>
              <a:rPr lang="cs-CZ" sz="1400" b="1" dirty="0" smtClean="0">
                <a:latin typeface="Courier New" pitchFamily="49" charset="0"/>
                <a:cs typeface="Courier New" pitchFamily="49" charset="0"/>
              </a:rPr>
              <a:t>)</a:t>
            </a:r>
            <a:endParaRPr lang="en-US" sz="1400" b="1" dirty="0" smtClean="0">
              <a:latin typeface="Courier New" pitchFamily="49" charset="0"/>
              <a:cs typeface="Courier New" pitchFamily="49" charset="0"/>
            </a:endParaRPr>
          </a:p>
          <a:p>
            <a:pPr>
              <a:buNone/>
            </a:pPr>
            <a:r>
              <a:rPr lang="cs-CZ" sz="1400" b="1" dirty="0" smtClean="0">
                <a:latin typeface="Courier New" pitchFamily="49" charset="0"/>
                <a:cs typeface="Courier New" pitchFamily="49" charset="0"/>
              </a:rPr>
              <a:t>	</a:t>
            </a:r>
            <a:r>
              <a:rPr lang="en-US" sz="1400" b="1" dirty="0" smtClean="0">
                <a:latin typeface="Courier New" pitchFamily="49" charset="0"/>
                <a:cs typeface="Courier New" pitchFamily="49" charset="0"/>
              </a:rPr>
              <a:t>while(1)</a:t>
            </a:r>
            <a:endParaRPr lang="cs-CZ" sz="1400" b="1" dirty="0" smtClean="0">
              <a:latin typeface="Courier New" pitchFamily="49" charset="0"/>
              <a:cs typeface="Courier New" pitchFamily="49" charset="0"/>
            </a:endParaRPr>
          </a:p>
          <a:p>
            <a:pPr>
              <a:buNone/>
            </a:pPr>
            <a:r>
              <a:rPr lang="cs-CZ" sz="1400" b="1" dirty="0" smtClean="0">
                <a:latin typeface="Courier New" pitchFamily="49" charset="0"/>
                <a:cs typeface="Courier New" pitchFamily="49" charset="0"/>
              </a:rPr>
              <a:t>	</a:t>
            </a:r>
            <a:r>
              <a:rPr lang="en-US" sz="1400" b="1" dirty="0" smtClean="0">
                <a:latin typeface="Courier New" pitchFamily="49" charset="0"/>
                <a:cs typeface="Courier New" pitchFamily="49" charset="0"/>
              </a:rPr>
              <a:t>{</a:t>
            </a:r>
          </a:p>
          <a:p>
            <a:pPr>
              <a:buNone/>
            </a:pPr>
            <a:r>
              <a:rPr lang="en-US" sz="1400" b="1" dirty="0" smtClean="0">
                <a:latin typeface="Courier New" pitchFamily="49" charset="0"/>
                <a:cs typeface="Courier New" pitchFamily="49" charset="0"/>
              </a:rPr>
              <a:t>		hit = </a:t>
            </a:r>
            <a:r>
              <a:rPr lang="en-US" sz="1400" b="1" dirty="0" err="1" smtClean="0">
                <a:latin typeface="Courier New" pitchFamily="49" charset="0"/>
                <a:cs typeface="Courier New" pitchFamily="49" charset="0"/>
              </a:rPr>
              <a:t>NearestIntersect</a:t>
            </a:r>
            <a:r>
              <a:rPr lang="en-US" sz="1400" b="1" dirty="0" smtClean="0">
                <a:latin typeface="Courier New" pitchFamily="49" charset="0"/>
                <a:cs typeface="Courier New" pitchFamily="49" charset="0"/>
              </a:rPr>
              <a:t>(x, w)</a:t>
            </a: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if</a:t>
            </a:r>
            <a:r>
              <a:rPr lang="en-US" sz="1400" b="1" dirty="0" smtClean="0">
                <a:latin typeface="Courier New" pitchFamily="49" charset="0"/>
                <a:cs typeface="Courier New" pitchFamily="49" charset="0"/>
              </a:rPr>
              <a:t> no intersection</a:t>
            </a: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return</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accum</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thrput</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bgRadiance</a:t>
            </a:r>
            <a:r>
              <a:rPr lang="en-US" sz="1400" b="1" dirty="0" smtClean="0">
                <a:latin typeface="Courier New" pitchFamily="49" charset="0"/>
                <a:cs typeface="Courier New" pitchFamily="49" charset="0"/>
              </a:rPr>
              <a:t>(x, w)</a:t>
            </a: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if</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isOnLightSource</a:t>
            </a:r>
            <a:r>
              <a:rPr lang="en-US" sz="1400" b="1" dirty="0" smtClean="0">
                <a:latin typeface="Courier New" pitchFamily="49" charset="0"/>
                <a:cs typeface="Courier New" pitchFamily="49" charset="0"/>
              </a:rPr>
              <a:t>(hit)</a:t>
            </a:r>
          </a:p>
          <a:p>
            <a:pPr>
              <a:buNone/>
            </a:pP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accum</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thrput</a:t>
            </a:r>
            <a:r>
              <a:rPr lang="en-US" sz="1400" b="1" dirty="0" smtClean="0">
                <a:latin typeface="Courier New" pitchFamily="49" charset="0"/>
                <a:cs typeface="Courier New" pitchFamily="49" charset="0"/>
              </a:rPr>
              <a:t> * Le(hit.pos, -w)</a:t>
            </a:r>
          </a:p>
          <a:p>
            <a:pPr>
              <a:buNone/>
            </a:pPr>
            <a:r>
              <a:rPr lang="en-US" sz="1400" b="1" dirty="0" smtClean="0">
                <a:latin typeface="Courier New" pitchFamily="49" charset="0"/>
                <a:cs typeface="Courier New" pitchFamily="49" charset="0"/>
              </a:rPr>
              <a:t>		</a:t>
            </a:r>
            <a:r>
              <a:rPr lang="el-GR" sz="1400" b="1" dirty="0" smtClean="0">
                <a:latin typeface="Courier New" pitchFamily="49" charset="0"/>
                <a:cs typeface="Courier New" pitchFamily="49" charset="0"/>
              </a:rPr>
              <a:t>ρ = </a:t>
            </a:r>
            <a:r>
              <a:rPr lang="en-US" sz="1400" b="1" dirty="0" smtClean="0">
                <a:latin typeface="Courier New" pitchFamily="49" charset="0"/>
                <a:cs typeface="Courier New" pitchFamily="49" charset="0"/>
              </a:rPr>
              <a:t>reflectance(hit.pos, -w)</a:t>
            </a: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if</a:t>
            </a:r>
            <a:r>
              <a:rPr lang="en-US" sz="1400" b="1" dirty="0" smtClean="0">
                <a:latin typeface="Courier New" pitchFamily="49" charset="0"/>
                <a:cs typeface="Courier New" pitchFamily="49" charset="0"/>
              </a:rPr>
              <a:t> rand() &lt; </a:t>
            </a:r>
            <a:r>
              <a:rPr lang="el-GR" sz="1400" b="1" dirty="0" smtClean="0">
                <a:latin typeface="Courier New" pitchFamily="49" charset="0"/>
                <a:cs typeface="Courier New" pitchFamily="49" charset="0"/>
              </a:rPr>
              <a:t>ρ </a:t>
            </a:r>
            <a:r>
              <a:rPr lang="el-GR" sz="1400" b="1" dirty="0" smtClean="0">
                <a:solidFill>
                  <a:srgbClr val="6699FF"/>
                </a:solidFill>
                <a:latin typeface="Courier New" pitchFamily="49" charset="0"/>
                <a:cs typeface="Courier New" pitchFamily="49" charset="0"/>
              </a:rPr>
              <a:t>// </a:t>
            </a:r>
            <a:r>
              <a:rPr lang="en-US" sz="1400" b="1" dirty="0" err="1" smtClean="0">
                <a:solidFill>
                  <a:srgbClr val="6699FF"/>
                </a:solidFill>
                <a:latin typeface="Courier New" pitchFamily="49" charset="0"/>
                <a:cs typeface="Courier New" pitchFamily="49" charset="0"/>
              </a:rPr>
              <a:t>russian</a:t>
            </a:r>
            <a:r>
              <a:rPr lang="en-US" sz="1400" b="1" dirty="0" smtClean="0">
                <a:solidFill>
                  <a:srgbClr val="6699FF"/>
                </a:solidFill>
                <a:latin typeface="Courier New" pitchFamily="49" charset="0"/>
                <a:cs typeface="Courier New" pitchFamily="49" charset="0"/>
              </a:rPr>
              <a:t> roulette – survive (reflect)</a:t>
            </a:r>
          </a:p>
          <a:p>
            <a:pPr>
              <a:buNone/>
            </a:pP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wi</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SampleDir</a:t>
            </a:r>
            <a:r>
              <a:rPr lang="en-US" sz="1400" b="1" dirty="0" smtClean="0">
                <a:latin typeface="Courier New" pitchFamily="49" charset="0"/>
                <a:cs typeface="Courier New" pitchFamily="49" charset="0"/>
              </a:rPr>
              <a:t>(hit)</a:t>
            </a:r>
          </a:p>
          <a:p>
            <a:pPr>
              <a:buNone/>
            </a:pP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thrput</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fr</a:t>
            </a:r>
            <a:r>
              <a:rPr lang="en-US" sz="1400" b="1" dirty="0" smtClean="0">
                <a:latin typeface="Courier New" pitchFamily="49" charset="0"/>
                <a:cs typeface="Courier New" pitchFamily="49" charset="0"/>
              </a:rPr>
              <a:t>(hit.pos, </a:t>
            </a:r>
            <a:r>
              <a:rPr lang="en-US" sz="1400" b="1" dirty="0" err="1" smtClean="0">
                <a:latin typeface="Courier New" pitchFamily="49" charset="0"/>
                <a:cs typeface="Courier New" pitchFamily="49" charset="0"/>
              </a:rPr>
              <a:t>wi</a:t>
            </a:r>
            <a:r>
              <a:rPr lang="en-US" sz="1400" b="1" dirty="0" smtClean="0">
                <a:latin typeface="Courier New" pitchFamily="49" charset="0"/>
                <a:cs typeface="Courier New" pitchFamily="49" charset="0"/>
              </a:rPr>
              <a:t>, -w) * </a:t>
            </a:r>
            <a:r>
              <a:rPr lang="en-US" sz="1400" b="1" dirty="0" smtClean="0">
                <a:latin typeface="Courier New" pitchFamily="49" charset="0"/>
              </a:rPr>
              <a:t>dot(</a:t>
            </a:r>
            <a:r>
              <a:rPr lang="en-US" sz="1400" b="1" dirty="0" err="1" smtClean="0">
                <a:latin typeface="Courier New" pitchFamily="49" charset="0"/>
              </a:rPr>
              <a:t>hit.n</a:t>
            </a:r>
            <a:r>
              <a:rPr lang="en-US" sz="1400" b="1" dirty="0" smtClean="0">
                <a:latin typeface="Courier New" pitchFamily="49" charset="0"/>
              </a:rPr>
              <a:t>,</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wi</a:t>
            </a:r>
            <a:r>
              <a:rPr lang="en-US" sz="1400" b="1" dirty="0" smtClean="0">
                <a:latin typeface="Courier New" pitchFamily="49" charset="0"/>
              </a:rPr>
              <a:t>) / (</a:t>
            </a:r>
            <a:r>
              <a:rPr lang="el-GR" sz="1400" b="1" dirty="0" smtClean="0">
                <a:latin typeface="Courier New" pitchFamily="49" charset="0"/>
                <a:cs typeface="Courier New" pitchFamily="49" charset="0"/>
              </a:rPr>
              <a:t>ρ</a:t>
            </a:r>
            <a:r>
              <a:rPr lang="en-US" sz="1400" b="1" dirty="0" smtClean="0">
                <a:latin typeface="Courier New" pitchFamily="49" charset="0"/>
                <a:cs typeface="Courier New" pitchFamily="49" charset="0"/>
              </a:rPr>
              <a:t>*</a:t>
            </a:r>
            <a:r>
              <a:rPr lang="en-US" sz="1400" b="1" dirty="0" smtClean="0">
                <a:latin typeface="Courier New" pitchFamily="49" charset="0"/>
              </a:rPr>
              <a:t>p</a:t>
            </a:r>
            <a:r>
              <a:rPr lang="cs-CZ" sz="1400" b="1" dirty="0" smtClean="0">
                <a:latin typeface="Courier New" pitchFamily="49" charset="0"/>
              </a:rPr>
              <a:t>(w</a:t>
            </a:r>
            <a:r>
              <a:rPr lang="en-US" sz="1400" b="1" dirty="0" smtClean="0">
                <a:latin typeface="Courier New" pitchFamily="49" charset="0"/>
              </a:rPr>
              <a:t>i</a:t>
            </a:r>
            <a:r>
              <a:rPr lang="cs-CZ" sz="1400" b="1" dirty="0" smtClean="0">
                <a:latin typeface="Courier New" pitchFamily="49" charset="0"/>
              </a:rPr>
              <a:t>)</a:t>
            </a:r>
            <a:r>
              <a:rPr lang="en-US" sz="1400" b="1" dirty="0" smtClean="0">
                <a:latin typeface="Courier New" pitchFamily="49" charset="0"/>
              </a:rPr>
              <a:t>)</a:t>
            </a:r>
            <a:endParaRPr lang="en-US" sz="1400" b="1" dirty="0" smtClean="0">
              <a:latin typeface="Courier New" pitchFamily="49" charset="0"/>
              <a:cs typeface="Courier New" pitchFamily="49" charset="0"/>
            </a:endParaRPr>
          </a:p>
          <a:p>
            <a:pPr>
              <a:buNone/>
            </a:pPr>
            <a:r>
              <a:rPr lang="en-US" sz="1400" b="1" dirty="0" smtClean="0">
                <a:latin typeface="Courier New" pitchFamily="49" charset="0"/>
                <a:cs typeface="Courier New" pitchFamily="49" charset="0"/>
              </a:rPr>
              <a:t>			x  := hit.pos</a:t>
            </a:r>
          </a:p>
          <a:p>
            <a:pPr>
              <a:buNone/>
            </a:pPr>
            <a:r>
              <a:rPr lang="en-US" sz="1400" b="1" dirty="0" smtClean="0">
                <a:latin typeface="Courier New" pitchFamily="49" charset="0"/>
                <a:cs typeface="Courier New" pitchFamily="49" charset="0"/>
              </a:rPr>
              <a:t>			w  := </a:t>
            </a:r>
            <a:r>
              <a:rPr lang="en-US" sz="1400" b="1" dirty="0" err="1" smtClean="0">
                <a:latin typeface="Courier New" pitchFamily="49" charset="0"/>
                <a:cs typeface="Courier New" pitchFamily="49" charset="0"/>
              </a:rPr>
              <a:t>wi</a:t>
            </a:r>
            <a:endParaRPr lang="en-US" sz="1400" b="1" dirty="0" smtClean="0">
              <a:latin typeface="Courier New" pitchFamily="49" charset="0"/>
              <a:cs typeface="Courier New" pitchFamily="49" charset="0"/>
            </a:endParaRPr>
          </a:p>
          <a:p>
            <a:pPr>
              <a:buNone/>
            </a:pPr>
            <a:r>
              <a:rPr lang="en-US" sz="1400" b="1" dirty="0" smtClean="0">
                <a:latin typeface="Courier New" pitchFamily="49" charset="0"/>
                <a:cs typeface="Courier New" pitchFamily="49" charset="0"/>
              </a:rPr>
              <a:t>		else </a:t>
            </a:r>
            <a:r>
              <a:rPr lang="en-US" sz="1400" b="1" dirty="0" smtClean="0">
                <a:solidFill>
                  <a:srgbClr val="6699FF"/>
                </a:solidFill>
                <a:latin typeface="Courier New" pitchFamily="49" charset="0"/>
                <a:cs typeface="Courier New" pitchFamily="49" charset="0"/>
              </a:rPr>
              <a:t>// absorb</a:t>
            </a:r>
          </a:p>
          <a:p>
            <a:pPr>
              <a:buNone/>
            </a:pPr>
            <a:r>
              <a:rPr lang="en-US" sz="1400" b="1" dirty="0" smtClean="0">
                <a:latin typeface="Courier New" pitchFamily="49" charset="0"/>
                <a:cs typeface="Courier New" pitchFamily="49" charset="0"/>
              </a:rPr>
              <a:t>		    break;</a:t>
            </a:r>
          </a:p>
          <a:p>
            <a:pPr>
              <a:buNone/>
            </a:pPr>
            <a:r>
              <a:rPr lang="en-US" sz="1400" b="1" dirty="0" smtClean="0">
                <a:latin typeface="Courier New" pitchFamily="49" charset="0"/>
                <a:cs typeface="Courier New" pitchFamily="49" charset="0"/>
              </a:rPr>
              <a:t>	}</a:t>
            </a:r>
          </a:p>
          <a:p>
            <a:pPr>
              <a:buNone/>
            </a:pPr>
            <a:r>
              <a:rPr lang="en-US" sz="1400" b="1" dirty="0" smtClean="0">
                <a:latin typeface="Courier New" pitchFamily="49" charset="0"/>
                <a:cs typeface="Courier New" pitchFamily="49" charset="0"/>
              </a:rPr>
              <a:t>	</a:t>
            </a:r>
            <a:r>
              <a:rPr lang="en-US" sz="1400" b="1" dirty="0" err="1" smtClean="0">
                <a:solidFill>
                  <a:srgbClr val="0000FF"/>
                </a:solidFill>
                <a:latin typeface="Courier New" pitchFamily="49" charset="0"/>
                <a:cs typeface="Courier New" pitchFamily="49" charset="0"/>
              </a:rPr>
              <a:t>retu</a:t>
            </a:r>
            <a:r>
              <a:rPr lang="cs-CZ" sz="1400" b="1" dirty="0" smtClean="0">
                <a:solidFill>
                  <a:srgbClr val="0000FF"/>
                </a:solidFill>
                <a:latin typeface="Courier New" pitchFamily="49" charset="0"/>
                <a:cs typeface="Courier New" pitchFamily="49" charset="0"/>
              </a:rPr>
              <a:t>r</a:t>
            </a:r>
            <a:r>
              <a:rPr lang="en-US" sz="1400" b="1" dirty="0" smtClean="0">
                <a:solidFill>
                  <a:srgbClr val="0000FF"/>
                </a:solidFill>
                <a:latin typeface="Courier New" pitchFamily="49" charset="0"/>
                <a:cs typeface="Courier New" pitchFamily="49" charset="0"/>
              </a:rPr>
              <a:t>n</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accum</a:t>
            </a:r>
            <a:r>
              <a:rPr lang="en-US" sz="1400" b="1" dirty="0" smtClean="0">
                <a:latin typeface="Courier New" pitchFamily="49" charset="0"/>
                <a:cs typeface="Courier New" pitchFamily="49" charset="0"/>
              </a:rPr>
              <a:t>;</a:t>
            </a:r>
          </a:p>
          <a:p>
            <a:pPr>
              <a:buNone/>
            </a:pPr>
            <a:r>
              <a:rPr lang="en-US" sz="1400" b="1" dirty="0" smtClean="0">
                <a:latin typeface="Courier New" pitchFamily="49" charset="0"/>
                <a:cs typeface="Courier New" pitchFamily="49" charset="0"/>
              </a:rPr>
              <a:t>}</a:t>
            </a:r>
            <a:endParaRPr lang="en-US" sz="1400"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Přímé osvětlení: Vzorkování světel</a:t>
            </a:r>
            <a:br>
              <a:rPr lang="cs-CZ" dirty="0" smtClean="0"/>
            </a:br>
            <a:endParaRPr lang="en-US" dirty="0"/>
          </a:p>
        </p:txBody>
      </p:sp>
      <p:sp>
        <p:nvSpPr>
          <p:cNvPr id="3" name="Content Placeholder 2"/>
          <p:cNvSpPr>
            <a:spLocks noGrp="1"/>
          </p:cNvSpPr>
          <p:nvPr>
            <p:ph idx="1"/>
          </p:nvPr>
        </p:nvSpPr>
        <p:spPr>
          <a:xfrm>
            <a:off x="457200" y="1600200"/>
            <a:ext cx="8435280" cy="4530725"/>
          </a:xfrm>
        </p:spPr>
        <p:txBody>
          <a:bodyPr/>
          <a:lstStyle/>
          <a:p>
            <a:r>
              <a:rPr lang="cs-CZ" b="1" dirty="0" smtClean="0"/>
              <a:t>Formulace integrálu </a:t>
            </a:r>
            <a:r>
              <a:rPr lang="cs-CZ" dirty="0" smtClean="0"/>
              <a:t>(integrování přes plochu zdroje)</a:t>
            </a:r>
          </a:p>
          <a:p>
            <a:endParaRPr lang="cs-CZ" b="1" dirty="0" smtClean="0"/>
          </a:p>
          <a:p>
            <a:endParaRPr lang="cs-CZ" b="1" dirty="0" smtClean="0"/>
          </a:p>
          <a:p>
            <a:endParaRPr lang="cs-CZ" b="1" dirty="0" smtClean="0"/>
          </a:p>
          <a:p>
            <a:r>
              <a:rPr lang="cs-CZ" b="1" dirty="0" smtClean="0"/>
              <a:t>MC estimátor</a:t>
            </a:r>
          </a:p>
          <a:p>
            <a:pPr lvl="1"/>
            <a:r>
              <a:rPr lang="cs-CZ" dirty="0" smtClean="0"/>
              <a:t>Generujeme náhodnou pozici </a:t>
            </a:r>
            <a:r>
              <a:rPr lang="cs-CZ" b="1" dirty="0" smtClean="0"/>
              <a:t>y</a:t>
            </a:r>
            <a:r>
              <a:rPr lang="en-US" i="1" baseline="-25000" dirty="0" smtClean="0"/>
              <a:t>k</a:t>
            </a:r>
            <a:r>
              <a:rPr lang="cs-CZ" dirty="0" smtClean="0"/>
              <a:t> na zdroji</a:t>
            </a:r>
            <a:endParaRPr lang="cs-CZ" i="1" dirty="0" smtClean="0"/>
          </a:p>
          <a:p>
            <a:pPr lvl="1"/>
            <a:r>
              <a:rPr lang="cs-CZ" dirty="0" smtClean="0"/>
              <a:t>Testujeme viditelnost mezi x a y</a:t>
            </a:r>
          </a:p>
          <a:p>
            <a:pPr lvl="1"/>
            <a:r>
              <a:rPr lang="cs-CZ" dirty="0" smtClean="0"/>
              <a:t>Pokud V(x,y)=1, přičteme </a:t>
            </a:r>
            <a:r>
              <a:rPr lang="en-US" dirty="0" smtClean="0"/>
              <a:t>|A| </a:t>
            </a:r>
            <a:r>
              <a:rPr lang="cs-CZ" i="1" dirty="0" err="1" smtClean="0"/>
              <a:t>L</a:t>
            </a:r>
            <a:r>
              <a:rPr lang="cs-CZ" baseline="-25000" dirty="0" err="1" smtClean="0"/>
              <a:t>e</a:t>
            </a:r>
            <a:r>
              <a:rPr lang="cs-CZ" dirty="0" smtClean="0"/>
              <a:t>(y) </a:t>
            </a:r>
            <a:r>
              <a:rPr lang="cs-CZ" i="1" dirty="0" smtClean="0"/>
              <a:t>f</a:t>
            </a:r>
            <a:r>
              <a:rPr lang="cs-CZ" i="1" baseline="-25000" dirty="0" smtClean="0"/>
              <a:t>r</a:t>
            </a:r>
            <a:r>
              <a:rPr lang="cs-CZ" dirty="0" smtClean="0"/>
              <a:t>(.) cos/</a:t>
            </a:r>
            <a:r>
              <a:rPr lang="cs-CZ" dirty="0" err="1" smtClean="0"/>
              <a:t>pdf</a:t>
            </a:r>
            <a:r>
              <a:rPr lang="cs-CZ" dirty="0" smtClean="0"/>
              <a:t> </a:t>
            </a:r>
          </a:p>
          <a:p>
            <a:endParaRPr lang="cs-CZ" b="1" dirty="0" smtClean="0"/>
          </a:p>
          <a:p>
            <a:endParaRPr lang="cs-CZ" b="1" dirty="0" smtClean="0"/>
          </a:p>
          <a:p>
            <a:endParaRPr lang="cs-CZ" b="1" dirty="0" smtClean="0"/>
          </a:p>
          <a:p>
            <a:endParaRPr lang="cs-CZ" b="1" dirty="0" smtClean="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20</a:t>
            </a:fld>
            <a:endParaRPr lang="en-US" altLang="en-US"/>
          </a:p>
        </p:txBody>
      </p:sp>
      <p:graphicFrame>
        <p:nvGraphicFramePr>
          <p:cNvPr id="454660" name="Object 4"/>
          <p:cNvGraphicFramePr>
            <a:graphicFrameLocks noChangeAspect="1"/>
          </p:cNvGraphicFramePr>
          <p:nvPr/>
        </p:nvGraphicFramePr>
        <p:xfrm>
          <a:off x="271463" y="2368550"/>
          <a:ext cx="8718550" cy="773113"/>
        </p:xfrm>
        <a:graphic>
          <a:graphicData uri="http://schemas.openxmlformats.org/presentationml/2006/ole">
            <p:oleObj spid="_x0000_s454660" name="Rovnice" r:id="rId3" imgW="4140000" imgH="368280" progId="Equation.3">
              <p:embed/>
            </p:oleObj>
          </a:graphicData>
        </a:graphic>
      </p:graphicFrame>
      <p:graphicFrame>
        <p:nvGraphicFramePr>
          <p:cNvPr id="454661" name="Object 5">
            <a:hlinkClick r:id="" action="ppaction://ole?verb=0"/>
          </p:cNvPr>
          <p:cNvGraphicFramePr>
            <a:graphicFrameLocks noChangeAspect="1"/>
          </p:cNvGraphicFramePr>
          <p:nvPr/>
        </p:nvGraphicFramePr>
        <p:xfrm>
          <a:off x="11798" y="5301208"/>
          <a:ext cx="9137650" cy="911225"/>
        </p:xfrm>
        <a:graphic>
          <a:graphicData uri="http://schemas.openxmlformats.org/presentationml/2006/ole">
            <p:oleObj spid="_x0000_s454661" name="Rovnice" r:id="rId4" imgW="4457520" imgH="444240" progId="Equation.3">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Dvě vzorkovací techniky</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21</a:t>
            </a:fld>
            <a:endParaRPr lang="en-US" altLang="en-US"/>
          </a:p>
        </p:txBody>
      </p:sp>
      <p:pic>
        <p:nvPicPr>
          <p:cNvPr id="455682" name="Picture 2"/>
          <p:cNvPicPr>
            <a:picLocks noChangeAspect="1" noChangeArrowheads="1"/>
          </p:cNvPicPr>
          <p:nvPr/>
        </p:nvPicPr>
        <p:blipFill>
          <a:blip r:embed="rId2" cstate="print"/>
          <a:srcRect/>
          <a:stretch>
            <a:fillRect/>
          </a:stretch>
        </p:blipFill>
        <p:spPr bwMode="auto">
          <a:xfrm>
            <a:off x="1403648" y="1988840"/>
            <a:ext cx="6677025" cy="3895725"/>
          </a:xfrm>
          <a:prstGeom prst="rect">
            <a:avLst/>
          </a:prstGeom>
          <a:noFill/>
          <a:ln w="9525">
            <a:noFill/>
            <a:miter lim="800000"/>
            <a:headEnd/>
            <a:tailEnd/>
          </a:ln>
        </p:spPr>
      </p:pic>
      <p:sp>
        <p:nvSpPr>
          <p:cNvPr id="7" name="TextBox 6"/>
          <p:cNvSpPr txBox="1"/>
          <p:nvPr/>
        </p:nvSpPr>
        <p:spPr>
          <a:xfrm rot="16200000">
            <a:off x="7095088" y="3282176"/>
            <a:ext cx="2811988" cy="369332"/>
          </a:xfrm>
          <a:prstGeom prst="rect">
            <a:avLst/>
          </a:prstGeom>
          <a:noFill/>
        </p:spPr>
        <p:txBody>
          <a:bodyPr wrap="none" rtlCol="0">
            <a:spAutoFit/>
          </a:bodyPr>
          <a:lstStyle/>
          <a:p>
            <a:r>
              <a:rPr lang="cs-CZ" dirty="0" smtClean="0">
                <a:latin typeface="+mj-lt"/>
              </a:rPr>
              <a:t>Image: Alexander </a:t>
            </a:r>
            <a:r>
              <a:rPr lang="cs-CZ" dirty="0" err="1" smtClean="0">
                <a:latin typeface="+mj-lt"/>
              </a:rPr>
              <a:t>Wilkie</a:t>
            </a:r>
            <a:endParaRPr lang="en-US" dirty="0">
              <a:latin typeface="+mj-lt"/>
            </a:endParaRPr>
          </a:p>
        </p:txBody>
      </p:sp>
      <p:sp>
        <p:nvSpPr>
          <p:cNvPr id="8" name="Rectangle 7"/>
          <p:cNvSpPr/>
          <p:nvPr/>
        </p:nvSpPr>
        <p:spPr>
          <a:xfrm>
            <a:off x="3851920" y="2996952"/>
            <a:ext cx="201622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40152" y="4797152"/>
            <a:ext cx="2088232"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Přímé osvětlení: Dva možné přístupy</a:t>
            </a:r>
            <a:endParaRPr lang="en-US" dirty="0"/>
          </a:p>
        </p:txBody>
      </p:sp>
      <p:sp>
        <p:nvSpPr>
          <p:cNvPr id="3" name="Content Placeholder 2"/>
          <p:cNvSpPr>
            <a:spLocks noGrp="1"/>
          </p:cNvSpPr>
          <p:nvPr>
            <p:ph idx="1"/>
          </p:nvPr>
        </p:nvSpPr>
        <p:spPr/>
        <p:txBody>
          <a:bodyPr/>
          <a:lstStyle/>
          <a:p>
            <a:r>
              <a:rPr lang="cs-CZ" b="1" dirty="0" smtClean="0"/>
              <a:t>Vzorkování BRDF</a:t>
            </a:r>
          </a:p>
          <a:p>
            <a:pPr lvl="1"/>
            <a:r>
              <a:rPr lang="cs-CZ" dirty="0" smtClean="0"/>
              <a:t>Výhodnější pro velké zdroje světla</a:t>
            </a:r>
          </a:p>
          <a:p>
            <a:pPr lvl="1"/>
            <a:r>
              <a:rPr lang="cs-CZ" dirty="0" smtClean="0"/>
              <a:t>Pro malé zdroje světla je pravděpodobnost zásahu zdroje velmi malá -</a:t>
            </a:r>
            <a:r>
              <a:rPr lang="en-US" dirty="0" smtClean="0"/>
              <a:t>&gt; </a:t>
            </a:r>
            <a:r>
              <a:rPr lang="en-US" dirty="0" err="1" smtClean="0"/>
              <a:t>vysok</a:t>
            </a:r>
            <a:r>
              <a:rPr lang="cs-CZ" dirty="0" smtClean="0"/>
              <a:t>ý rozptyl, šum</a:t>
            </a:r>
            <a:endParaRPr lang="cs-CZ" b="1" dirty="0" smtClean="0"/>
          </a:p>
          <a:p>
            <a:endParaRPr lang="cs-CZ" b="1" dirty="0" smtClean="0"/>
          </a:p>
          <a:p>
            <a:r>
              <a:rPr lang="cs-CZ" b="1" dirty="0" smtClean="0"/>
              <a:t>Vzorkování světel</a:t>
            </a:r>
          </a:p>
          <a:p>
            <a:pPr lvl="1"/>
            <a:r>
              <a:rPr lang="cs-CZ" dirty="0" smtClean="0"/>
              <a:t>Výhodnější pro malé zdroje</a:t>
            </a:r>
          </a:p>
          <a:p>
            <a:pPr lvl="1"/>
            <a:r>
              <a:rPr lang="cs-CZ" dirty="0" smtClean="0"/>
              <a:t>Jediná možná alternativa pro bodové zdroje</a:t>
            </a:r>
          </a:p>
          <a:p>
            <a:pPr lvl="1"/>
            <a:r>
              <a:rPr lang="cs-CZ" dirty="0" smtClean="0"/>
              <a:t>Pro velké zdroje mnoho vzorků mimo lalok BRDF </a:t>
            </a:r>
            <a:r>
              <a:rPr lang="en-US" dirty="0" smtClean="0"/>
              <a:t/>
            </a:r>
            <a:br>
              <a:rPr lang="en-US" dirty="0" smtClean="0"/>
            </a:br>
            <a:r>
              <a:rPr lang="en-US" dirty="0" smtClean="0"/>
              <a:t>-&gt; </a:t>
            </a:r>
            <a:r>
              <a:rPr lang="en-US" dirty="0" err="1" smtClean="0"/>
              <a:t>vysok</a:t>
            </a:r>
            <a:r>
              <a:rPr lang="cs-CZ" dirty="0" smtClean="0"/>
              <a:t>ý </a:t>
            </a:r>
            <a:r>
              <a:rPr lang="en-US" dirty="0" err="1" smtClean="0"/>
              <a:t>rozptyl</a:t>
            </a:r>
            <a:r>
              <a:rPr lang="en-US" dirty="0" smtClean="0"/>
              <a:t>, </a:t>
            </a:r>
            <a:r>
              <a:rPr lang="cs-CZ" dirty="0" smtClean="0"/>
              <a:t>šum</a:t>
            </a:r>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22</a:t>
            </a:fld>
            <a:endParaRPr lang="en-US"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Přímé osvětlení: Dva možné přístupy</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23</a:t>
            </a:fld>
            <a:endParaRPr lang="en-US" altLang="en-US"/>
          </a:p>
        </p:txBody>
      </p:sp>
      <p:pic>
        <p:nvPicPr>
          <p:cNvPr id="456706" name="Picture 2"/>
          <p:cNvPicPr>
            <a:picLocks noChangeAspect="1" noChangeArrowheads="1"/>
          </p:cNvPicPr>
          <p:nvPr/>
        </p:nvPicPr>
        <p:blipFill>
          <a:blip r:embed="rId2" cstate="print"/>
          <a:srcRect/>
          <a:stretch>
            <a:fillRect/>
          </a:stretch>
        </p:blipFill>
        <p:spPr bwMode="auto">
          <a:xfrm>
            <a:off x="611560" y="1628800"/>
            <a:ext cx="3960000" cy="3960000"/>
          </a:xfrm>
          <a:prstGeom prst="rect">
            <a:avLst/>
          </a:prstGeom>
          <a:noFill/>
          <a:ln w="9525">
            <a:noFill/>
            <a:miter lim="800000"/>
            <a:headEnd/>
            <a:tailEnd/>
          </a:ln>
        </p:spPr>
      </p:pic>
      <p:pic>
        <p:nvPicPr>
          <p:cNvPr id="456707" name="Picture 3"/>
          <p:cNvPicPr>
            <a:picLocks noChangeAspect="1" noChangeArrowheads="1"/>
          </p:cNvPicPr>
          <p:nvPr/>
        </p:nvPicPr>
        <p:blipFill>
          <a:blip r:embed="rId3" cstate="print"/>
          <a:srcRect/>
          <a:stretch>
            <a:fillRect/>
          </a:stretch>
        </p:blipFill>
        <p:spPr bwMode="auto">
          <a:xfrm>
            <a:off x="4644008" y="1628800"/>
            <a:ext cx="3952016" cy="3960000"/>
          </a:xfrm>
          <a:prstGeom prst="rect">
            <a:avLst/>
          </a:prstGeom>
          <a:noFill/>
          <a:ln w="9525">
            <a:noFill/>
            <a:miter lim="800000"/>
            <a:headEnd/>
            <a:tailEnd/>
          </a:ln>
        </p:spPr>
      </p:pic>
      <p:sp>
        <p:nvSpPr>
          <p:cNvPr id="8" name="TextBox 7"/>
          <p:cNvSpPr txBox="1"/>
          <p:nvPr/>
        </p:nvSpPr>
        <p:spPr>
          <a:xfrm rot="16200000">
            <a:off x="7715743" y="3539115"/>
            <a:ext cx="2146742" cy="369332"/>
          </a:xfrm>
          <a:prstGeom prst="rect">
            <a:avLst/>
          </a:prstGeom>
          <a:noFill/>
        </p:spPr>
        <p:txBody>
          <a:bodyPr wrap="none" rtlCol="0">
            <a:spAutoFit/>
          </a:bodyPr>
          <a:lstStyle/>
          <a:p>
            <a:r>
              <a:rPr lang="cs-CZ" dirty="0" err="1" smtClean="0">
                <a:latin typeface="+mj-lt"/>
              </a:rPr>
              <a:t>Images</a:t>
            </a:r>
            <a:r>
              <a:rPr lang="cs-CZ" dirty="0" smtClean="0">
                <a:latin typeface="+mj-lt"/>
              </a:rPr>
              <a:t>: </a:t>
            </a:r>
            <a:r>
              <a:rPr lang="cs-CZ" dirty="0" err="1" smtClean="0">
                <a:latin typeface="+mj-lt"/>
              </a:rPr>
              <a:t>Eric</a:t>
            </a:r>
            <a:r>
              <a:rPr lang="cs-CZ" dirty="0" smtClean="0">
                <a:latin typeface="+mj-lt"/>
              </a:rPr>
              <a:t> </a:t>
            </a:r>
            <a:r>
              <a:rPr lang="cs-CZ" dirty="0" err="1" smtClean="0">
                <a:latin typeface="+mj-lt"/>
              </a:rPr>
              <a:t>Veach</a:t>
            </a:r>
            <a:endParaRPr lang="en-US" dirty="0">
              <a:latin typeface="+mj-lt"/>
            </a:endParaRPr>
          </a:p>
        </p:txBody>
      </p:sp>
      <p:sp>
        <p:nvSpPr>
          <p:cNvPr id="9" name="TextBox 8"/>
          <p:cNvSpPr txBox="1"/>
          <p:nvPr/>
        </p:nvSpPr>
        <p:spPr>
          <a:xfrm>
            <a:off x="1619672" y="5661248"/>
            <a:ext cx="2024913" cy="369332"/>
          </a:xfrm>
          <a:prstGeom prst="rect">
            <a:avLst/>
          </a:prstGeom>
          <a:noFill/>
        </p:spPr>
        <p:txBody>
          <a:bodyPr wrap="none" rtlCol="0">
            <a:spAutoFit/>
          </a:bodyPr>
          <a:lstStyle/>
          <a:p>
            <a:r>
              <a:rPr lang="cs-CZ" dirty="0" smtClean="0">
                <a:latin typeface="+mj-lt"/>
              </a:rPr>
              <a:t>Vzorkování BRDF</a:t>
            </a:r>
            <a:endParaRPr lang="en-US" dirty="0">
              <a:latin typeface="+mj-lt"/>
            </a:endParaRPr>
          </a:p>
        </p:txBody>
      </p:sp>
      <p:sp>
        <p:nvSpPr>
          <p:cNvPr id="10" name="TextBox 9"/>
          <p:cNvSpPr txBox="1"/>
          <p:nvPr/>
        </p:nvSpPr>
        <p:spPr>
          <a:xfrm>
            <a:off x="5643431" y="5661248"/>
            <a:ext cx="1986441" cy="369332"/>
          </a:xfrm>
          <a:prstGeom prst="rect">
            <a:avLst/>
          </a:prstGeom>
          <a:noFill/>
        </p:spPr>
        <p:txBody>
          <a:bodyPr wrap="none" rtlCol="0">
            <a:spAutoFit/>
          </a:bodyPr>
          <a:lstStyle/>
          <a:p>
            <a:r>
              <a:rPr lang="cs-CZ" dirty="0" smtClean="0">
                <a:latin typeface="+mj-lt"/>
              </a:rPr>
              <a:t>Vzorkování světel</a:t>
            </a:r>
            <a:endParaRPr lang="en-US" dirty="0">
              <a:latin typeface="+mj-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Přímé osvětlení: Dva možné přístupy</a:t>
            </a:r>
            <a:endParaRPr lang="en-US" dirty="0"/>
          </a:p>
        </p:txBody>
      </p:sp>
      <p:sp>
        <p:nvSpPr>
          <p:cNvPr id="3" name="Content Placeholder 2"/>
          <p:cNvSpPr>
            <a:spLocks noGrp="1"/>
          </p:cNvSpPr>
          <p:nvPr>
            <p:ph idx="1"/>
          </p:nvPr>
        </p:nvSpPr>
        <p:spPr/>
        <p:txBody>
          <a:bodyPr/>
          <a:lstStyle/>
          <a:p>
            <a:r>
              <a:rPr lang="cs-CZ" dirty="0" smtClean="0"/>
              <a:t>Kterou techniku zvolit?</a:t>
            </a:r>
          </a:p>
          <a:p>
            <a:pPr lvl="1"/>
            <a:r>
              <a:rPr lang="cs-CZ" b="1" dirty="0" smtClean="0"/>
              <a:t>OBĚ</a:t>
            </a:r>
          </a:p>
          <a:p>
            <a:pPr lvl="1"/>
            <a:endParaRPr lang="cs-CZ" b="1" dirty="0" smtClean="0"/>
          </a:p>
          <a:p>
            <a:r>
              <a:rPr lang="cs-CZ" b="1" dirty="0" smtClean="0"/>
              <a:t>Problém</a:t>
            </a:r>
          </a:p>
          <a:p>
            <a:pPr lvl="1"/>
            <a:r>
              <a:rPr lang="cs-CZ" dirty="0" smtClean="0"/>
              <a:t>Obě techniky odhadují stejnou veličinu </a:t>
            </a:r>
            <a:r>
              <a:rPr lang="cs-CZ" i="1" dirty="0" err="1" smtClean="0"/>
              <a:t>L</a:t>
            </a:r>
            <a:r>
              <a:rPr lang="cs-CZ" baseline="-25000" dirty="0" err="1" smtClean="0"/>
              <a:t>r</a:t>
            </a:r>
            <a:r>
              <a:rPr lang="cs-CZ" dirty="0" smtClean="0"/>
              <a:t>(</a:t>
            </a:r>
            <a:r>
              <a:rPr lang="cs-CZ" b="1" dirty="0" smtClean="0"/>
              <a:t>x</a:t>
            </a:r>
            <a:r>
              <a:rPr lang="cs-CZ" dirty="0" smtClean="0"/>
              <a:t>, </a:t>
            </a:r>
            <a:r>
              <a:rPr lang="cs-CZ" dirty="0" err="1" smtClean="0">
                <a:latin typeface="Symbol" pitchFamily="18" charset="2"/>
              </a:rPr>
              <a:t>w</a:t>
            </a:r>
            <a:r>
              <a:rPr lang="cs-CZ" baseline="-25000" dirty="0" err="1" smtClean="0"/>
              <a:t>o</a:t>
            </a:r>
            <a:r>
              <a:rPr lang="cs-CZ" dirty="0" smtClean="0"/>
              <a:t>)</a:t>
            </a:r>
            <a:endParaRPr lang="en-US" dirty="0" smtClean="0"/>
          </a:p>
          <a:p>
            <a:pPr lvl="2"/>
            <a:r>
              <a:rPr lang="cs-CZ" dirty="0" smtClean="0"/>
              <a:t>Pouhým s</a:t>
            </a:r>
            <a:r>
              <a:rPr lang="en-US" dirty="0" smtClean="0"/>
              <a:t>e</a:t>
            </a:r>
            <a:r>
              <a:rPr lang="cs-CZ" dirty="0" smtClean="0"/>
              <a:t>čtením bychom dostali odhad 2 </a:t>
            </a:r>
            <a:r>
              <a:rPr lang="cs-CZ" i="1" dirty="0" err="1" smtClean="0"/>
              <a:t>L</a:t>
            </a:r>
            <a:r>
              <a:rPr lang="cs-CZ" baseline="-25000" dirty="0" err="1" smtClean="0"/>
              <a:t>r</a:t>
            </a:r>
            <a:r>
              <a:rPr lang="cs-CZ" dirty="0" smtClean="0"/>
              <a:t>(</a:t>
            </a:r>
            <a:r>
              <a:rPr lang="cs-CZ" b="1" dirty="0" smtClean="0"/>
              <a:t>x</a:t>
            </a:r>
            <a:r>
              <a:rPr lang="cs-CZ" dirty="0" smtClean="0"/>
              <a:t>, </a:t>
            </a:r>
            <a:r>
              <a:rPr lang="cs-CZ" dirty="0" err="1" smtClean="0">
                <a:latin typeface="Symbol" pitchFamily="18" charset="2"/>
              </a:rPr>
              <a:t>w</a:t>
            </a:r>
            <a:r>
              <a:rPr lang="cs-CZ" baseline="-25000" dirty="0" err="1" smtClean="0"/>
              <a:t>o</a:t>
            </a:r>
            <a:r>
              <a:rPr lang="cs-CZ" dirty="0" smtClean="0"/>
              <a:t>) - špatně</a:t>
            </a:r>
          </a:p>
          <a:p>
            <a:pPr lvl="1"/>
            <a:endParaRPr lang="cs-CZ" dirty="0" smtClean="0"/>
          </a:p>
          <a:p>
            <a:pPr lvl="1"/>
            <a:r>
              <a:rPr lang="cs-CZ" dirty="0" smtClean="0"/>
              <a:t>Potřebuji vážený průměr příspěvků obou technik</a:t>
            </a:r>
          </a:p>
          <a:p>
            <a:pPr lvl="1"/>
            <a:endParaRPr lang="cs-CZ" b="1" dirty="0" smtClean="0"/>
          </a:p>
          <a:p>
            <a:pPr lvl="1"/>
            <a:r>
              <a:rPr lang="cs-CZ" b="1" dirty="0" smtClean="0"/>
              <a:t>Jak zvolit váhy</a:t>
            </a:r>
            <a:r>
              <a:rPr lang="cs-CZ" dirty="0" smtClean="0"/>
              <a:t>?</a:t>
            </a:r>
          </a:p>
        </p:txBody>
      </p:sp>
      <p:sp>
        <p:nvSpPr>
          <p:cNvPr id="4" name="Footer Placeholder 3"/>
          <p:cNvSpPr>
            <a:spLocks noGrp="1"/>
          </p:cNvSpPr>
          <p:nvPr>
            <p:ph type="ftr" sz="quarter" idx="11"/>
          </p:nvPr>
        </p:nvSpPr>
        <p:spPr/>
        <p:txBody>
          <a:bodyPr/>
          <a:lstStyle/>
          <a:p>
            <a:pPr>
              <a:defRPr/>
            </a:pPr>
            <a:r>
              <a:rPr lang="en-US" altLang="en-US" dirty="0" smtClean="0"/>
              <a:t>PG III (NPGR010) - J. Křivánek 2011</a:t>
            </a:r>
            <a:endParaRPr lang="en-US" altLang="en-US" dirty="0"/>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24</a:t>
            </a:fld>
            <a:endParaRPr lang="en-US"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Jak zvolit váhy?</a:t>
            </a:r>
            <a:endParaRPr lang="en-US" dirty="0"/>
          </a:p>
        </p:txBody>
      </p:sp>
      <p:sp>
        <p:nvSpPr>
          <p:cNvPr id="3" name="Content Placeholder 2"/>
          <p:cNvSpPr>
            <a:spLocks noGrp="1"/>
          </p:cNvSpPr>
          <p:nvPr>
            <p:ph idx="1"/>
          </p:nvPr>
        </p:nvSpPr>
        <p:spPr/>
        <p:txBody>
          <a:bodyPr/>
          <a:lstStyle/>
          <a:p>
            <a:r>
              <a:rPr lang="cs-CZ" b="1" dirty="0" smtClean="0"/>
              <a:t>Multiple </a:t>
            </a:r>
            <a:r>
              <a:rPr lang="cs-CZ" b="1" dirty="0" err="1" smtClean="0"/>
              <a:t>importance</a:t>
            </a:r>
            <a:r>
              <a:rPr lang="cs-CZ" b="1" dirty="0" smtClean="0"/>
              <a:t> </a:t>
            </a:r>
            <a:r>
              <a:rPr lang="cs-CZ" b="1" dirty="0" err="1" smtClean="0"/>
              <a:t>sampling</a:t>
            </a:r>
            <a:r>
              <a:rPr lang="cs-CZ" dirty="0" smtClean="0"/>
              <a:t> (</a:t>
            </a:r>
            <a:r>
              <a:rPr lang="cs-CZ" dirty="0" err="1" smtClean="0"/>
              <a:t>Veach</a:t>
            </a:r>
            <a:r>
              <a:rPr lang="cs-CZ" dirty="0" smtClean="0"/>
              <a:t> </a:t>
            </a:r>
            <a:r>
              <a:rPr lang="en-US" dirty="0" smtClean="0"/>
              <a:t>&amp; </a:t>
            </a:r>
            <a:r>
              <a:rPr lang="en-US" dirty="0" err="1" smtClean="0"/>
              <a:t>Guibas</a:t>
            </a:r>
            <a:r>
              <a:rPr lang="en-US" dirty="0" smtClean="0"/>
              <a:t>, 95)</a:t>
            </a:r>
          </a:p>
          <a:p>
            <a:endParaRPr lang="en-US" dirty="0" smtClean="0"/>
          </a:p>
          <a:p>
            <a:r>
              <a:rPr lang="cs-CZ" dirty="0" smtClean="0"/>
              <a:t>Váhy závislé na </a:t>
            </a:r>
            <a:r>
              <a:rPr lang="cs-CZ" dirty="0" err="1" smtClean="0"/>
              <a:t>pdf</a:t>
            </a:r>
            <a:r>
              <a:rPr lang="cs-CZ" dirty="0" smtClean="0"/>
              <a:t> vzorků</a:t>
            </a:r>
          </a:p>
          <a:p>
            <a:endParaRPr lang="cs-CZ" dirty="0" smtClean="0"/>
          </a:p>
          <a:p>
            <a:r>
              <a:rPr lang="cs-CZ" dirty="0" smtClean="0"/>
              <a:t>Minimalizuje rozptyl </a:t>
            </a:r>
            <a:br>
              <a:rPr lang="cs-CZ" dirty="0" smtClean="0"/>
            </a:br>
            <a:r>
              <a:rPr lang="cs-CZ" dirty="0" smtClean="0"/>
              <a:t>kombinovaného </a:t>
            </a:r>
            <a:r>
              <a:rPr lang="cs-CZ" dirty="0" err="1" smtClean="0"/>
              <a:t>estimátoru</a:t>
            </a:r>
            <a:endParaRPr lang="cs-CZ" dirty="0" smtClean="0"/>
          </a:p>
          <a:p>
            <a:endParaRPr lang="cs-CZ" dirty="0" smtClean="0"/>
          </a:p>
          <a:p>
            <a:r>
              <a:rPr lang="cs-CZ" dirty="0" smtClean="0"/>
              <a:t>Téměř optimální řešení</a:t>
            </a:r>
            <a:endParaRPr lang="cs-CZ"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25</a:t>
            </a:fld>
            <a:endParaRPr lang="en-US" altLang="en-US"/>
          </a:p>
        </p:txBody>
      </p:sp>
      <p:pic>
        <p:nvPicPr>
          <p:cNvPr id="457730" name="Picture 2"/>
          <p:cNvPicPr>
            <a:picLocks noChangeAspect="1" noChangeArrowheads="1"/>
          </p:cNvPicPr>
          <p:nvPr/>
        </p:nvPicPr>
        <p:blipFill>
          <a:blip r:embed="rId2" cstate="print"/>
          <a:srcRect/>
          <a:stretch>
            <a:fillRect/>
          </a:stretch>
        </p:blipFill>
        <p:spPr bwMode="auto">
          <a:xfrm>
            <a:off x="4932040" y="2276872"/>
            <a:ext cx="3672408" cy="3672408"/>
          </a:xfrm>
          <a:prstGeom prst="rect">
            <a:avLst/>
          </a:prstGeom>
          <a:noFill/>
          <a:ln w="9525">
            <a:noFill/>
            <a:miter lim="800000"/>
            <a:headEnd/>
            <a:tailEnd/>
          </a:ln>
        </p:spPr>
      </p:pic>
      <p:sp>
        <p:nvSpPr>
          <p:cNvPr id="7" name="TextBox 6"/>
          <p:cNvSpPr txBox="1"/>
          <p:nvPr/>
        </p:nvSpPr>
        <p:spPr>
          <a:xfrm rot="16200000">
            <a:off x="7765436" y="3539115"/>
            <a:ext cx="2047355" cy="369332"/>
          </a:xfrm>
          <a:prstGeom prst="rect">
            <a:avLst/>
          </a:prstGeom>
          <a:noFill/>
        </p:spPr>
        <p:txBody>
          <a:bodyPr wrap="none" rtlCol="0">
            <a:spAutoFit/>
          </a:bodyPr>
          <a:lstStyle/>
          <a:p>
            <a:r>
              <a:rPr lang="cs-CZ" dirty="0" smtClean="0">
                <a:latin typeface="+mj-lt"/>
              </a:rPr>
              <a:t>Image: </a:t>
            </a:r>
            <a:r>
              <a:rPr lang="cs-CZ" dirty="0" err="1" smtClean="0">
                <a:latin typeface="+mj-lt"/>
              </a:rPr>
              <a:t>Eric</a:t>
            </a:r>
            <a:r>
              <a:rPr lang="cs-CZ" dirty="0" smtClean="0">
                <a:latin typeface="+mj-lt"/>
              </a:rPr>
              <a:t> </a:t>
            </a:r>
            <a:r>
              <a:rPr lang="cs-CZ" dirty="0" err="1" smtClean="0">
                <a:latin typeface="+mj-lt"/>
              </a:rPr>
              <a:t>Veach</a:t>
            </a:r>
            <a:endParaRPr lang="en-US" dirty="0">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noFill/>
        </p:spPr>
        <p:txBody>
          <a:bodyPr/>
          <a:lstStyle/>
          <a:p>
            <a:r>
              <a:rPr lang="en-US" dirty="0" smtClean="0"/>
              <a:t>Multiple Importance Sampling</a:t>
            </a:r>
            <a:endParaRPr lang="en-US" dirty="0" smtClean="0">
              <a:latin typeface="Arial CE" charset="-18"/>
            </a:endParaRPr>
          </a:p>
        </p:txBody>
      </p:sp>
      <p:sp>
        <p:nvSpPr>
          <p:cNvPr id="41987" name="Freeform 3"/>
          <p:cNvSpPr>
            <a:spLocks/>
          </p:cNvSpPr>
          <p:nvPr/>
        </p:nvSpPr>
        <p:spPr bwMode="auto">
          <a:xfrm>
            <a:off x="1371600" y="2743200"/>
            <a:ext cx="6097588" cy="2897188"/>
          </a:xfrm>
          <a:custGeom>
            <a:avLst/>
            <a:gdLst>
              <a:gd name="T0" fmla="*/ 192 w 3841"/>
              <a:gd name="T1" fmla="*/ 1680 h 1825"/>
              <a:gd name="T2" fmla="*/ 384 w 3841"/>
              <a:gd name="T3" fmla="*/ 1440 h 1825"/>
              <a:gd name="T4" fmla="*/ 480 w 3841"/>
              <a:gd name="T5" fmla="*/ 1248 h 1825"/>
              <a:gd name="T6" fmla="*/ 624 w 3841"/>
              <a:gd name="T7" fmla="*/ 720 h 1825"/>
              <a:gd name="T8" fmla="*/ 720 w 3841"/>
              <a:gd name="T9" fmla="*/ 336 h 1825"/>
              <a:gd name="T10" fmla="*/ 816 w 3841"/>
              <a:gd name="T11" fmla="*/ 144 h 1825"/>
              <a:gd name="T12" fmla="*/ 912 w 3841"/>
              <a:gd name="T13" fmla="*/ 0 h 1825"/>
              <a:gd name="T14" fmla="*/ 1008 w 3841"/>
              <a:gd name="T15" fmla="*/ 0 h 1825"/>
              <a:gd name="T16" fmla="*/ 1104 w 3841"/>
              <a:gd name="T17" fmla="*/ 144 h 1825"/>
              <a:gd name="T18" fmla="*/ 1296 w 3841"/>
              <a:gd name="T19" fmla="*/ 528 h 1825"/>
              <a:gd name="T20" fmla="*/ 1488 w 3841"/>
              <a:gd name="T21" fmla="*/ 960 h 1825"/>
              <a:gd name="T22" fmla="*/ 1632 w 3841"/>
              <a:gd name="T23" fmla="*/ 1248 h 1825"/>
              <a:gd name="T24" fmla="*/ 1824 w 3841"/>
              <a:gd name="T25" fmla="*/ 1392 h 1825"/>
              <a:gd name="T26" fmla="*/ 2016 w 3841"/>
              <a:gd name="T27" fmla="*/ 1440 h 1825"/>
              <a:gd name="T28" fmla="*/ 2208 w 3841"/>
              <a:gd name="T29" fmla="*/ 1440 h 1825"/>
              <a:gd name="T30" fmla="*/ 2352 w 3841"/>
              <a:gd name="T31" fmla="*/ 1392 h 1825"/>
              <a:gd name="T32" fmla="*/ 2448 w 3841"/>
              <a:gd name="T33" fmla="*/ 1200 h 1825"/>
              <a:gd name="T34" fmla="*/ 2544 w 3841"/>
              <a:gd name="T35" fmla="*/ 864 h 1825"/>
              <a:gd name="T36" fmla="*/ 2640 w 3841"/>
              <a:gd name="T37" fmla="*/ 672 h 1825"/>
              <a:gd name="T38" fmla="*/ 2736 w 3841"/>
              <a:gd name="T39" fmla="*/ 624 h 1825"/>
              <a:gd name="T40" fmla="*/ 2832 w 3841"/>
              <a:gd name="T41" fmla="*/ 672 h 1825"/>
              <a:gd name="T42" fmla="*/ 3024 w 3841"/>
              <a:gd name="T43" fmla="*/ 1056 h 1825"/>
              <a:gd name="T44" fmla="*/ 3216 w 3841"/>
              <a:gd name="T45" fmla="*/ 1440 h 1825"/>
              <a:gd name="T46" fmla="*/ 3408 w 3841"/>
              <a:gd name="T47" fmla="*/ 1632 h 1825"/>
              <a:gd name="T48" fmla="*/ 3600 w 3841"/>
              <a:gd name="T49" fmla="*/ 1728 h 1825"/>
              <a:gd name="T50" fmla="*/ 3840 w 3841"/>
              <a:gd name="T51" fmla="*/ 1776 h 1825"/>
              <a:gd name="T52" fmla="*/ 3840 w 3841"/>
              <a:gd name="T53" fmla="*/ 1824 h 1825"/>
              <a:gd name="T54" fmla="*/ 0 w 3841"/>
              <a:gd name="T55" fmla="*/ 1824 h 1825"/>
              <a:gd name="T56" fmla="*/ 192 w 3841"/>
              <a:gd name="T57" fmla="*/ 1680 h 1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41"/>
              <a:gd name="T88" fmla="*/ 0 h 1825"/>
              <a:gd name="T89" fmla="*/ 3841 w 3841"/>
              <a:gd name="T90" fmla="*/ 1825 h 18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41" h="1825">
                <a:moveTo>
                  <a:pt x="192" y="1680"/>
                </a:moveTo>
                <a:lnTo>
                  <a:pt x="384" y="1440"/>
                </a:lnTo>
                <a:lnTo>
                  <a:pt x="480" y="1248"/>
                </a:lnTo>
                <a:lnTo>
                  <a:pt x="624" y="720"/>
                </a:lnTo>
                <a:lnTo>
                  <a:pt x="720" y="336"/>
                </a:lnTo>
                <a:lnTo>
                  <a:pt x="816" y="144"/>
                </a:lnTo>
                <a:lnTo>
                  <a:pt x="912" y="0"/>
                </a:lnTo>
                <a:lnTo>
                  <a:pt x="1008" y="0"/>
                </a:lnTo>
                <a:lnTo>
                  <a:pt x="1104" y="144"/>
                </a:lnTo>
                <a:lnTo>
                  <a:pt x="1296" y="528"/>
                </a:lnTo>
                <a:lnTo>
                  <a:pt x="1488" y="960"/>
                </a:lnTo>
                <a:lnTo>
                  <a:pt x="1632" y="1248"/>
                </a:lnTo>
                <a:lnTo>
                  <a:pt x="1824" y="1392"/>
                </a:lnTo>
                <a:lnTo>
                  <a:pt x="2016" y="1440"/>
                </a:lnTo>
                <a:lnTo>
                  <a:pt x="2208" y="1440"/>
                </a:lnTo>
                <a:lnTo>
                  <a:pt x="2352" y="1392"/>
                </a:lnTo>
                <a:lnTo>
                  <a:pt x="2448" y="1200"/>
                </a:lnTo>
                <a:lnTo>
                  <a:pt x="2544" y="864"/>
                </a:lnTo>
                <a:lnTo>
                  <a:pt x="2640" y="672"/>
                </a:lnTo>
                <a:lnTo>
                  <a:pt x="2736" y="624"/>
                </a:lnTo>
                <a:lnTo>
                  <a:pt x="2832" y="672"/>
                </a:lnTo>
                <a:lnTo>
                  <a:pt x="3024" y="1056"/>
                </a:lnTo>
                <a:lnTo>
                  <a:pt x="3216" y="1440"/>
                </a:lnTo>
                <a:lnTo>
                  <a:pt x="3408" y="1632"/>
                </a:lnTo>
                <a:lnTo>
                  <a:pt x="3600" y="1728"/>
                </a:lnTo>
                <a:lnTo>
                  <a:pt x="3840" y="1776"/>
                </a:lnTo>
                <a:lnTo>
                  <a:pt x="3840" y="1824"/>
                </a:lnTo>
                <a:lnTo>
                  <a:pt x="0" y="1824"/>
                </a:lnTo>
                <a:lnTo>
                  <a:pt x="192" y="1680"/>
                </a:lnTo>
              </a:path>
            </a:pathLst>
          </a:custGeom>
          <a:pattFill prst="lgConfetti">
            <a:fgClr>
              <a:srgbClr val="FCFEB9"/>
            </a:fgClr>
            <a:bgClr>
              <a:schemeClr val="bg1"/>
            </a:bgClr>
          </a:pattFill>
          <a:ln w="12700" cap="rnd" cmpd="sng">
            <a:solidFill>
              <a:schemeClr val="tx1"/>
            </a:solidFill>
            <a:prstDash val="solid"/>
            <a:round/>
            <a:headEnd type="none" w="med" len="med"/>
            <a:tailEnd type="none" w="med" len="med"/>
          </a:ln>
        </p:spPr>
        <p:txBody>
          <a:bodyPr/>
          <a:lstStyle/>
          <a:p>
            <a:endParaRPr lang="en-US"/>
          </a:p>
        </p:txBody>
      </p:sp>
      <p:sp>
        <p:nvSpPr>
          <p:cNvPr id="41988" name="Rectangle 4"/>
          <p:cNvSpPr>
            <a:spLocks noChangeArrowheads="1"/>
          </p:cNvSpPr>
          <p:nvPr/>
        </p:nvSpPr>
        <p:spPr bwMode="auto">
          <a:xfrm>
            <a:off x="1384300" y="1993900"/>
            <a:ext cx="6070600" cy="3632200"/>
          </a:xfrm>
          <a:prstGeom prst="rect">
            <a:avLst/>
          </a:prstGeom>
          <a:noFill/>
          <a:ln w="25400">
            <a:solidFill>
              <a:schemeClr val="tx1"/>
            </a:solidFill>
            <a:miter lim="800000"/>
            <a:headEnd/>
            <a:tailEnd/>
          </a:ln>
        </p:spPr>
        <p:txBody>
          <a:bodyPr wrap="none" anchor="ctr"/>
          <a:lstStyle/>
          <a:p>
            <a:endParaRPr lang="en-US"/>
          </a:p>
        </p:txBody>
      </p:sp>
      <p:sp>
        <p:nvSpPr>
          <p:cNvPr id="41989" name="Rectangle 5"/>
          <p:cNvSpPr>
            <a:spLocks noChangeArrowheads="1"/>
          </p:cNvSpPr>
          <p:nvPr/>
        </p:nvSpPr>
        <p:spPr bwMode="auto">
          <a:xfrm>
            <a:off x="3109913" y="2454275"/>
            <a:ext cx="733425" cy="515938"/>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f(x)</a:t>
            </a:r>
            <a:endParaRPr lang="cs-CZ" sz="2800" b="1">
              <a:latin typeface="Arial CE" charset="-18"/>
            </a:endParaRPr>
          </a:p>
        </p:txBody>
      </p:sp>
      <p:sp>
        <p:nvSpPr>
          <p:cNvPr id="41990" name="Rectangle 6"/>
          <p:cNvSpPr>
            <a:spLocks noChangeArrowheads="1"/>
          </p:cNvSpPr>
          <p:nvPr/>
        </p:nvSpPr>
        <p:spPr bwMode="auto">
          <a:xfrm>
            <a:off x="1220788" y="57165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41991" name="Rectangle 7"/>
          <p:cNvSpPr>
            <a:spLocks noChangeArrowheads="1"/>
          </p:cNvSpPr>
          <p:nvPr/>
        </p:nvSpPr>
        <p:spPr bwMode="auto">
          <a:xfrm>
            <a:off x="7300913" y="57165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1</a:t>
            </a:r>
            <a:endParaRPr lang="cs-CZ" sz="2800" b="1">
              <a:latin typeface="Arial CE" charset="-18"/>
            </a:endParaRPr>
          </a:p>
        </p:txBody>
      </p:sp>
      <p:sp>
        <p:nvSpPr>
          <p:cNvPr id="41992" name="Freeform 8"/>
          <p:cNvSpPr>
            <a:spLocks/>
          </p:cNvSpPr>
          <p:nvPr/>
        </p:nvSpPr>
        <p:spPr bwMode="auto">
          <a:xfrm>
            <a:off x="1371600" y="4038600"/>
            <a:ext cx="4573588" cy="1601788"/>
          </a:xfrm>
          <a:custGeom>
            <a:avLst/>
            <a:gdLst>
              <a:gd name="T0" fmla="*/ 0 w 2881"/>
              <a:gd name="T1" fmla="*/ 1008 h 1009"/>
              <a:gd name="T2" fmla="*/ 336 w 2881"/>
              <a:gd name="T3" fmla="*/ 889 h 1009"/>
              <a:gd name="T4" fmla="*/ 576 w 2881"/>
              <a:gd name="T5" fmla="*/ 712 h 1009"/>
              <a:gd name="T6" fmla="*/ 768 w 2881"/>
              <a:gd name="T7" fmla="*/ 415 h 1009"/>
              <a:gd name="T8" fmla="*/ 912 w 2881"/>
              <a:gd name="T9" fmla="*/ 59 h 1009"/>
              <a:gd name="T10" fmla="*/ 1008 w 2881"/>
              <a:gd name="T11" fmla="*/ 0 h 1009"/>
              <a:gd name="T12" fmla="*/ 1104 w 2881"/>
              <a:gd name="T13" fmla="*/ 59 h 1009"/>
              <a:gd name="T14" fmla="*/ 1200 w 2881"/>
              <a:gd name="T15" fmla="*/ 237 h 1009"/>
              <a:gd name="T16" fmla="*/ 1296 w 2881"/>
              <a:gd name="T17" fmla="*/ 415 h 1009"/>
              <a:gd name="T18" fmla="*/ 1536 w 2881"/>
              <a:gd name="T19" fmla="*/ 720 h 1009"/>
              <a:gd name="T20" fmla="*/ 1824 w 2881"/>
              <a:gd name="T21" fmla="*/ 830 h 1009"/>
              <a:gd name="T22" fmla="*/ 2112 w 2881"/>
              <a:gd name="T23" fmla="*/ 889 h 1009"/>
              <a:gd name="T24" fmla="*/ 2496 w 2881"/>
              <a:gd name="T25" fmla="*/ 949 h 1009"/>
              <a:gd name="T26" fmla="*/ 2880 w 2881"/>
              <a:gd name="T27" fmla="*/ 1008 h 10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1"/>
              <a:gd name="T43" fmla="*/ 0 h 1009"/>
              <a:gd name="T44" fmla="*/ 2881 w 2881"/>
              <a:gd name="T45" fmla="*/ 1009 h 10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1" h="1009">
                <a:moveTo>
                  <a:pt x="0" y="1008"/>
                </a:moveTo>
                <a:lnTo>
                  <a:pt x="336" y="889"/>
                </a:lnTo>
                <a:lnTo>
                  <a:pt x="576" y="712"/>
                </a:lnTo>
                <a:lnTo>
                  <a:pt x="768" y="415"/>
                </a:lnTo>
                <a:lnTo>
                  <a:pt x="912" y="59"/>
                </a:lnTo>
                <a:lnTo>
                  <a:pt x="1008" y="0"/>
                </a:lnTo>
                <a:lnTo>
                  <a:pt x="1104" y="59"/>
                </a:lnTo>
                <a:lnTo>
                  <a:pt x="1200" y="237"/>
                </a:lnTo>
                <a:lnTo>
                  <a:pt x="1296" y="415"/>
                </a:lnTo>
                <a:lnTo>
                  <a:pt x="1536" y="720"/>
                </a:lnTo>
                <a:lnTo>
                  <a:pt x="1824" y="830"/>
                </a:lnTo>
                <a:lnTo>
                  <a:pt x="2112" y="889"/>
                </a:lnTo>
                <a:lnTo>
                  <a:pt x="2496" y="949"/>
                </a:lnTo>
                <a:lnTo>
                  <a:pt x="2880" y="1008"/>
                </a:lnTo>
              </a:path>
            </a:pathLst>
          </a:custGeom>
          <a:noFill/>
          <a:ln w="25400" cap="rnd" cmpd="sng">
            <a:solidFill>
              <a:srgbClr val="B50069"/>
            </a:solidFill>
            <a:prstDash val="solid"/>
            <a:round/>
            <a:headEnd type="none" w="med" len="med"/>
            <a:tailEnd type="none" w="med" len="med"/>
          </a:ln>
        </p:spPr>
        <p:txBody>
          <a:bodyPr/>
          <a:lstStyle/>
          <a:p>
            <a:endParaRPr lang="en-US"/>
          </a:p>
        </p:txBody>
      </p:sp>
      <p:sp>
        <p:nvSpPr>
          <p:cNvPr id="41993" name="Freeform 9"/>
          <p:cNvSpPr>
            <a:spLocks/>
          </p:cNvSpPr>
          <p:nvPr/>
        </p:nvSpPr>
        <p:spPr bwMode="auto">
          <a:xfrm>
            <a:off x="2819400" y="4495800"/>
            <a:ext cx="4649788" cy="1144588"/>
          </a:xfrm>
          <a:custGeom>
            <a:avLst/>
            <a:gdLst>
              <a:gd name="T0" fmla="*/ 2928 w 2929"/>
              <a:gd name="T1" fmla="*/ 672 h 721"/>
              <a:gd name="T2" fmla="*/ 2544 w 2929"/>
              <a:gd name="T3" fmla="*/ 635 h 721"/>
              <a:gd name="T4" fmla="*/ 2304 w 2929"/>
              <a:gd name="T5" fmla="*/ 508 h 721"/>
              <a:gd name="T6" fmla="*/ 2112 w 2929"/>
              <a:gd name="T7" fmla="*/ 296 h 721"/>
              <a:gd name="T8" fmla="*/ 1968 w 2929"/>
              <a:gd name="T9" fmla="*/ 96 h 721"/>
              <a:gd name="T10" fmla="*/ 1872 w 2929"/>
              <a:gd name="T11" fmla="*/ 0 h 721"/>
              <a:gd name="T12" fmla="*/ 1776 w 2929"/>
              <a:gd name="T13" fmla="*/ 42 h 721"/>
              <a:gd name="T14" fmla="*/ 1680 w 2929"/>
              <a:gd name="T15" fmla="*/ 169 h 721"/>
              <a:gd name="T16" fmla="*/ 1584 w 2929"/>
              <a:gd name="T17" fmla="*/ 296 h 721"/>
              <a:gd name="T18" fmla="*/ 1344 w 2929"/>
              <a:gd name="T19" fmla="*/ 480 h 721"/>
              <a:gd name="T20" fmla="*/ 1056 w 2929"/>
              <a:gd name="T21" fmla="*/ 593 h 721"/>
              <a:gd name="T22" fmla="*/ 768 w 2929"/>
              <a:gd name="T23" fmla="*/ 635 h 721"/>
              <a:gd name="T24" fmla="*/ 384 w 2929"/>
              <a:gd name="T25" fmla="*/ 678 h 721"/>
              <a:gd name="T26" fmla="*/ 0 w 2929"/>
              <a:gd name="T27" fmla="*/ 720 h 7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29"/>
              <a:gd name="T43" fmla="*/ 0 h 721"/>
              <a:gd name="T44" fmla="*/ 2929 w 2929"/>
              <a:gd name="T45" fmla="*/ 721 h 7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29" h="721">
                <a:moveTo>
                  <a:pt x="2928" y="672"/>
                </a:moveTo>
                <a:lnTo>
                  <a:pt x="2544" y="635"/>
                </a:lnTo>
                <a:lnTo>
                  <a:pt x="2304" y="508"/>
                </a:lnTo>
                <a:lnTo>
                  <a:pt x="2112" y="296"/>
                </a:lnTo>
                <a:lnTo>
                  <a:pt x="1968" y="96"/>
                </a:lnTo>
                <a:lnTo>
                  <a:pt x="1872" y="0"/>
                </a:lnTo>
                <a:lnTo>
                  <a:pt x="1776" y="42"/>
                </a:lnTo>
                <a:lnTo>
                  <a:pt x="1680" y="169"/>
                </a:lnTo>
                <a:lnTo>
                  <a:pt x="1584" y="296"/>
                </a:lnTo>
                <a:lnTo>
                  <a:pt x="1344" y="480"/>
                </a:lnTo>
                <a:lnTo>
                  <a:pt x="1056" y="593"/>
                </a:lnTo>
                <a:lnTo>
                  <a:pt x="768" y="635"/>
                </a:lnTo>
                <a:lnTo>
                  <a:pt x="384" y="678"/>
                </a:lnTo>
                <a:lnTo>
                  <a:pt x="0" y="720"/>
                </a:lnTo>
              </a:path>
            </a:pathLst>
          </a:custGeom>
          <a:noFill/>
          <a:ln w="25400" cap="rnd" cmpd="sng">
            <a:solidFill>
              <a:schemeClr val="accent2"/>
            </a:solidFill>
            <a:prstDash val="solid"/>
            <a:round/>
            <a:headEnd type="none" w="med" len="med"/>
            <a:tailEnd type="none" w="med" len="med"/>
          </a:ln>
        </p:spPr>
        <p:txBody>
          <a:bodyPr/>
          <a:lstStyle/>
          <a:p>
            <a:endParaRPr lang="en-US"/>
          </a:p>
        </p:txBody>
      </p:sp>
      <p:sp>
        <p:nvSpPr>
          <p:cNvPr id="41994" name="Rectangle 10"/>
          <p:cNvSpPr>
            <a:spLocks noChangeArrowheads="1"/>
          </p:cNvSpPr>
          <p:nvPr/>
        </p:nvSpPr>
        <p:spPr bwMode="auto">
          <a:xfrm>
            <a:off x="2500313" y="4664075"/>
            <a:ext cx="968375" cy="515938"/>
          </a:xfrm>
          <a:prstGeom prst="rect">
            <a:avLst/>
          </a:prstGeom>
          <a:noFill/>
          <a:ln w="12700">
            <a:noFill/>
            <a:miter lim="800000"/>
            <a:headEnd/>
            <a:tailEnd/>
          </a:ln>
        </p:spPr>
        <p:txBody>
          <a:bodyPr wrap="none" lIns="90488" tIns="44450" rIns="90488" bIns="44450">
            <a:spAutoFit/>
          </a:bodyPr>
          <a:lstStyle/>
          <a:p>
            <a:r>
              <a:rPr lang="cs-CZ" sz="2800" b="1">
                <a:solidFill>
                  <a:srgbClr val="B50069"/>
                </a:solidFill>
                <a:latin typeface="Arial" pitchFamily="34" charset="0"/>
              </a:rPr>
              <a:t>p</a:t>
            </a:r>
            <a:r>
              <a:rPr lang="cs-CZ" sz="2800" b="1" baseline="-25000">
                <a:solidFill>
                  <a:srgbClr val="B50069"/>
                </a:solidFill>
                <a:latin typeface="Arial" pitchFamily="34" charset="0"/>
              </a:rPr>
              <a:t>1</a:t>
            </a:r>
            <a:r>
              <a:rPr lang="cs-CZ" sz="2800" b="1">
                <a:solidFill>
                  <a:srgbClr val="B50069"/>
                </a:solidFill>
                <a:latin typeface="Arial" pitchFamily="34" charset="0"/>
              </a:rPr>
              <a:t>(x)</a:t>
            </a:r>
            <a:endParaRPr lang="cs-CZ" sz="2800" b="1">
              <a:solidFill>
                <a:srgbClr val="B50069"/>
              </a:solidFill>
              <a:latin typeface="Arial CE" charset="-18"/>
            </a:endParaRPr>
          </a:p>
        </p:txBody>
      </p:sp>
      <p:sp>
        <p:nvSpPr>
          <p:cNvPr id="41995" name="Rectangle 11"/>
          <p:cNvSpPr>
            <a:spLocks noChangeArrowheads="1"/>
          </p:cNvSpPr>
          <p:nvPr/>
        </p:nvSpPr>
        <p:spPr bwMode="auto">
          <a:xfrm>
            <a:off x="5243513" y="4892675"/>
            <a:ext cx="968375" cy="515938"/>
          </a:xfrm>
          <a:prstGeom prst="rect">
            <a:avLst/>
          </a:prstGeom>
          <a:noFill/>
          <a:ln w="12700">
            <a:noFill/>
            <a:miter lim="800000"/>
            <a:headEnd/>
            <a:tailEnd/>
          </a:ln>
        </p:spPr>
        <p:txBody>
          <a:bodyPr wrap="none" lIns="90488" tIns="44450" rIns="90488" bIns="44450">
            <a:spAutoFit/>
          </a:bodyPr>
          <a:lstStyle/>
          <a:p>
            <a:r>
              <a:rPr lang="cs-CZ" sz="2800" b="1">
                <a:solidFill>
                  <a:schemeClr val="accent2"/>
                </a:solidFill>
                <a:latin typeface="Arial" pitchFamily="34" charset="0"/>
              </a:rPr>
              <a:t>p</a:t>
            </a:r>
            <a:r>
              <a:rPr lang="cs-CZ" sz="2800" b="1" baseline="-25000">
                <a:solidFill>
                  <a:schemeClr val="accent2"/>
                </a:solidFill>
                <a:latin typeface="Arial" pitchFamily="34" charset="0"/>
              </a:rPr>
              <a:t>2</a:t>
            </a:r>
            <a:r>
              <a:rPr lang="cs-CZ" sz="2800" b="1">
                <a:solidFill>
                  <a:schemeClr val="accent2"/>
                </a:solidFill>
                <a:latin typeface="Arial" pitchFamily="34" charset="0"/>
              </a:rPr>
              <a:t>(x)</a:t>
            </a:r>
            <a:endParaRPr lang="cs-CZ" sz="2800" b="1">
              <a:solidFill>
                <a:schemeClr val="accent2"/>
              </a:solidFill>
              <a:latin typeface="Arial CE" charset="-18"/>
            </a:endParaRPr>
          </a:p>
        </p:txBody>
      </p:sp>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importance sampling</a:t>
            </a:r>
            <a:endParaRPr lang="en-US" dirty="0"/>
          </a:p>
        </p:txBody>
      </p:sp>
      <p:sp>
        <p:nvSpPr>
          <p:cNvPr id="3" name="Content Placeholder 2"/>
          <p:cNvSpPr>
            <a:spLocks noGrp="1"/>
          </p:cNvSpPr>
          <p:nvPr>
            <p:ph idx="1"/>
          </p:nvPr>
        </p:nvSpPr>
        <p:spPr>
          <a:xfrm>
            <a:off x="457200" y="1600200"/>
            <a:ext cx="8435280" cy="4530725"/>
          </a:xfrm>
        </p:spPr>
        <p:txBody>
          <a:bodyPr/>
          <a:lstStyle/>
          <a:p>
            <a:r>
              <a:rPr lang="cs-CZ" dirty="0" smtClean="0"/>
              <a:t>Máme dáno </a:t>
            </a:r>
            <a:r>
              <a:rPr lang="cs-CZ" i="1" dirty="0" smtClean="0"/>
              <a:t>n</a:t>
            </a:r>
            <a:r>
              <a:rPr lang="cs-CZ" dirty="0" smtClean="0"/>
              <a:t> vzorkovacích technik (hustot pravděpodobnosti) </a:t>
            </a:r>
            <a:r>
              <a:rPr lang="cs-CZ" i="1" dirty="0" smtClean="0"/>
              <a:t>p</a:t>
            </a:r>
            <a:r>
              <a:rPr lang="cs-CZ" i="1" baseline="-25000" dirty="0" smtClean="0"/>
              <a:t>1</a:t>
            </a:r>
            <a:r>
              <a:rPr lang="cs-CZ" dirty="0" smtClean="0"/>
              <a:t>(x), .. , </a:t>
            </a:r>
            <a:r>
              <a:rPr lang="cs-CZ" i="1" dirty="0" err="1" smtClean="0"/>
              <a:t>p</a:t>
            </a:r>
            <a:r>
              <a:rPr lang="cs-CZ" i="1" baseline="-25000" dirty="0" err="1" smtClean="0"/>
              <a:t>n</a:t>
            </a:r>
            <a:r>
              <a:rPr lang="cs-CZ" dirty="0" smtClean="0"/>
              <a:t>(x)</a:t>
            </a:r>
          </a:p>
          <a:p>
            <a:r>
              <a:rPr lang="cs-CZ" dirty="0" smtClean="0"/>
              <a:t>Z každé techniky (hustoty) vybereme </a:t>
            </a:r>
            <a:r>
              <a:rPr lang="cs-CZ" i="1" dirty="0" smtClean="0"/>
              <a:t>n</a:t>
            </a:r>
            <a:r>
              <a:rPr lang="cs-CZ" i="1" baseline="-25000" dirty="0" smtClean="0"/>
              <a:t>i</a:t>
            </a:r>
            <a:r>
              <a:rPr lang="cs-CZ" dirty="0" smtClean="0"/>
              <a:t> vzorků </a:t>
            </a:r>
            <a:r>
              <a:rPr lang="cs-CZ" i="1" dirty="0" err="1" smtClean="0"/>
              <a:t>X</a:t>
            </a:r>
            <a:r>
              <a:rPr lang="cs-CZ" i="1" baseline="-25000" dirty="0" err="1" smtClean="0"/>
              <a:t>i</a:t>
            </a:r>
            <a:r>
              <a:rPr lang="cs-CZ" i="1" baseline="-25000" dirty="0" smtClean="0"/>
              <a:t>,1</a:t>
            </a:r>
            <a:r>
              <a:rPr lang="cs-CZ" i="1" dirty="0" smtClean="0"/>
              <a:t>, .. , </a:t>
            </a:r>
            <a:r>
              <a:rPr lang="cs-CZ" i="1" dirty="0" err="1" smtClean="0"/>
              <a:t>X</a:t>
            </a:r>
            <a:r>
              <a:rPr lang="cs-CZ" i="1" baseline="-25000" dirty="0" err="1" smtClean="0"/>
              <a:t>i</a:t>
            </a:r>
            <a:r>
              <a:rPr lang="cs-CZ" i="1" baseline="-25000" dirty="0" smtClean="0"/>
              <a:t>,n</a:t>
            </a:r>
            <a:r>
              <a:rPr lang="cs-CZ" i="1" baseline="-40000" dirty="0" smtClean="0"/>
              <a:t>i</a:t>
            </a:r>
          </a:p>
          <a:p>
            <a:endParaRPr lang="cs-CZ" dirty="0" smtClean="0"/>
          </a:p>
          <a:p>
            <a:r>
              <a:rPr lang="cs-CZ" b="1" dirty="0" smtClean="0"/>
              <a:t>Kombinovaný estimátor</a:t>
            </a:r>
          </a:p>
          <a:p>
            <a:endParaRPr lang="cs-CZ" dirty="0" smtClean="0"/>
          </a:p>
          <a:p>
            <a:endParaRPr lang="cs-CZ" dirty="0" smtClean="0"/>
          </a:p>
          <a:p>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27</a:t>
            </a:fld>
            <a:endParaRPr lang="en-US" altLang="en-US"/>
          </a:p>
        </p:txBody>
      </p:sp>
      <p:grpSp>
        <p:nvGrpSpPr>
          <p:cNvPr id="8" name="Group 7"/>
          <p:cNvGrpSpPr/>
          <p:nvPr/>
        </p:nvGrpSpPr>
        <p:grpSpPr>
          <a:xfrm>
            <a:off x="1763688" y="4171032"/>
            <a:ext cx="5259164" cy="1346200"/>
            <a:chOff x="1689100" y="3365500"/>
            <a:chExt cx="5259164" cy="1346200"/>
          </a:xfrm>
        </p:grpSpPr>
        <p:sp>
          <p:nvSpPr>
            <p:cNvPr id="6" name="Rectangle 6"/>
            <p:cNvSpPr>
              <a:spLocks noChangeArrowheads="1"/>
            </p:cNvSpPr>
            <p:nvPr/>
          </p:nvSpPr>
          <p:spPr bwMode="auto">
            <a:xfrm>
              <a:off x="1689100" y="3365500"/>
              <a:ext cx="5259164" cy="1346200"/>
            </a:xfrm>
            <a:prstGeom prst="rect">
              <a:avLst/>
            </a:prstGeom>
            <a:noFill/>
            <a:ln w="25400">
              <a:solidFill>
                <a:srgbClr val="B50069"/>
              </a:solidFill>
              <a:miter lim="800000"/>
              <a:headEnd/>
              <a:tailEnd/>
            </a:ln>
          </p:spPr>
          <p:txBody>
            <a:bodyPr wrap="none" anchor="ctr"/>
            <a:lstStyle/>
            <a:p>
              <a:endParaRPr lang="en-US"/>
            </a:p>
          </p:txBody>
        </p:sp>
        <p:pic>
          <p:nvPicPr>
            <p:cNvPr id="7" name="Picture 3"/>
            <p:cNvPicPr>
              <a:picLocks noChangeAspect="1" noChangeArrowheads="1"/>
            </p:cNvPicPr>
            <p:nvPr/>
          </p:nvPicPr>
          <p:blipFill>
            <a:blip r:embed="rId2" cstate="print"/>
            <a:srcRect/>
            <a:stretch>
              <a:fillRect/>
            </a:stretch>
          </p:blipFill>
          <p:spPr bwMode="auto">
            <a:xfrm>
              <a:off x="1778476" y="3451776"/>
              <a:ext cx="5097780" cy="1143000"/>
            </a:xfrm>
            <a:prstGeom prst="rect">
              <a:avLst/>
            </a:prstGeom>
            <a:noFill/>
            <a:ln w="9525">
              <a:noFill/>
              <a:miter lim="800000"/>
              <a:headEnd/>
              <a:tailEnd/>
            </a:ln>
          </p:spPr>
        </p:pic>
      </p:grpSp>
      <p:cxnSp>
        <p:nvCxnSpPr>
          <p:cNvPr id="10" name="Straight Arrow Connector 9"/>
          <p:cNvCxnSpPr/>
          <p:nvPr/>
        </p:nvCxnSpPr>
        <p:spPr>
          <a:xfrm flipV="1">
            <a:off x="2380696" y="5373216"/>
            <a:ext cx="432048"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09574" y="5949280"/>
            <a:ext cx="1532792" cy="646331"/>
          </a:xfrm>
          <a:prstGeom prst="rect">
            <a:avLst/>
          </a:prstGeom>
          <a:noFill/>
        </p:spPr>
        <p:txBody>
          <a:bodyPr wrap="none" rtlCol="0">
            <a:spAutoFit/>
          </a:bodyPr>
          <a:lstStyle/>
          <a:p>
            <a:pPr algn="ctr"/>
            <a:r>
              <a:rPr lang="cs-CZ" b="1" dirty="0" smtClean="0">
                <a:latin typeface="+mj-lt"/>
              </a:rPr>
              <a:t>vzorkovací </a:t>
            </a:r>
            <a:br>
              <a:rPr lang="cs-CZ" b="1" dirty="0" smtClean="0">
                <a:latin typeface="+mj-lt"/>
              </a:rPr>
            </a:br>
            <a:r>
              <a:rPr lang="cs-CZ" b="1" dirty="0" smtClean="0">
                <a:latin typeface="+mj-lt"/>
              </a:rPr>
              <a:t>techniky</a:t>
            </a:r>
            <a:endParaRPr lang="en-US" b="1" dirty="0">
              <a:latin typeface="+mj-lt"/>
            </a:endParaRPr>
          </a:p>
        </p:txBody>
      </p:sp>
      <p:sp>
        <p:nvSpPr>
          <p:cNvPr id="12" name="TextBox 11"/>
          <p:cNvSpPr txBox="1"/>
          <p:nvPr/>
        </p:nvSpPr>
        <p:spPr>
          <a:xfrm>
            <a:off x="3297662" y="5733256"/>
            <a:ext cx="2598789" cy="646331"/>
          </a:xfrm>
          <a:prstGeom prst="rect">
            <a:avLst/>
          </a:prstGeom>
          <a:noFill/>
        </p:spPr>
        <p:txBody>
          <a:bodyPr wrap="none" rtlCol="0">
            <a:spAutoFit/>
          </a:bodyPr>
          <a:lstStyle/>
          <a:p>
            <a:pPr algn="ctr"/>
            <a:r>
              <a:rPr lang="cs-CZ" b="1" dirty="0" smtClean="0">
                <a:latin typeface="+mj-lt"/>
              </a:rPr>
              <a:t>vzorky z </a:t>
            </a:r>
            <a:br>
              <a:rPr lang="cs-CZ" b="1" dirty="0" smtClean="0">
                <a:latin typeface="+mj-lt"/>
              </a:rPr>
            </a:br>
            <a:r>
              <a:rPr lang="cs-CZ" b="1" dirty="0" smtClean="0">
                <a:latin typeface="+mj-lt"/>
              </a:rPr>
              <a:t>jednotlivých technik</a:t>
            </a:r>
            <a:endParaRPr lang="en-US" b="1" dirty="0">
              <a:latin typeface="+mj-lt"/>
            </a:endParaRPr>
          </a:p>
        </p:txBody>
      </p:sp>
      <p:cxnSp>
        <p:nvCxnSpPr>
          <p:cNvPr id="13" name="Straight Arrow Connector 12"/>
          <p:cNvCxnSpPr/>
          <p:nvPr/>
        </p:nvCxnSpPr>
        <p:spPr>
          <a:xfrm flipH="1" flipV="1">
            <a:off x="4139952" y="5400308"/>
            <a:ext cx="195103" cy="3329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16098" y="3212976"/>
            <a:ext cx="3876382" cy="646331"/>
          </a:xfrm>
          <a:prstGeom prst="rect">
            <a:avLst/>
          </a:prstGeom>
          <a:noFill/>
        </p:spPr>
        <p:txBody>
          <a:bodyPr wrap="none" rtlCol="0">
            <a:spAutoFit/>
          </a:bodyPr>
          <a:lstStyle/>
          <a:p>
            <a:pPr algn="ctr"/>
            <a:r>
              <a:rPr lang="cs-CZ" b="1" dirty="0" smtClean="0">
                <a:latin typeface="+mj-lt"/>
              </a:rPr>
              <a:t>kombinační váhy </a:t>
            </a:r>
            <a:r>
              <a:rPr lang="cs-CZ" dirty="0" smtClean="0">
                <a:latin typeface="+mj-lt"/>
              </a:rPr>
              <a:t/>
            </a:r>
            <a:br>
              <a:rPr lang="cs-CZ" dirty="0" smtClean="0">
                <a:latin typeface="+mj-lt"/>
              </a:rPr>
            </a:br>
            <a:r>
              <a:rPr lang="cs-CZ" dirty="0" smtClean="0">
                <a:latin typeface="+mj-lt"/>
              </a:rPr>
              <a:t>(mohou být různé pro každý vzorek)</a:t>
            </a:r>
            <a:endParaRPr lang="en-US" dirty="0">
              <a:latin typeface="+mj-lt"/>
            </a:endParaRPr>
          </a:p>
        </p:txBody>
      </p:sp>
      <p:cxnSp>
        <p:nvCxnSpPr>
          <p:cNvPr id="17" name="Straight Arrow Connector 16"/>
          <p:cNvCxnSpPr>
            <a:stCxn id="16" idx="2"/>
          </p:cNvCxnSpPr>
          <p:nvPr/>
        </p:nvCxnSpPr>
        <p:spPr>
          <a:xfrm flipH="1">
            <a:off x="4644008" y="3859307"/>
            <a:ext cx="2310281" cy="7218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Nestrannost kombinovaného odhadu</a:t>
            </a:r>
            <a:endParaRPr lang="en-US" dirty="0"/>
          </a:p>
        </p:txBody>
      </p:sp>
      <p:sp>
        <p:nvSpPr>
          <p:cNvPr id="3" name="Content Placeholder 2"/>
          <p:cNvSpPr>
            <a:spLocks noGrp="1"/>
          </p:cNvSpPr>
          <p:nvPr>
            <p:ph idx="1"/>
          </p:nvPr>
        </p:nvSpPr>
        <p:spPr/>
        <p:txBody>
          <a:bodyPr/>
          <a:lstStyle/>
          <a:p>
            <a:endParaRPr lang="cs-CZ" dirty="0" smtClean="0"/>
          </a:p>
          <a:p>
            <a:endParaRPr lang="cs-CZ" dirty="0" smtClean="0"/>
          </a:p>
          <a:p>
            <a:endParaRPr lang="cs-CZ" dirty="0" smtClean="0"/>
          </a:p>
          <a:p>
            <a:endParaRPr lang="cs-CZ" dirty="0" smtClean="0"/>
          </a:p>
          <a:p>
            <a:endParaRPr lang="cs-CZ" dirty="0" smtClean="0"/>
          </a:p>
          <a:p>
            <a:r>
              <a:rPr lang="cs-CZ" dirty="0" smtClean="0"/>
              <a:t>Podmínka pro váhové funkce</a:t>
            </a:r>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28</a:t>
            </a:fld>
            <a:endParaRPr lang="en-US" altLang="en-US"/>
          </a:p>
        </p:txBody>
      </p:sp>
      <p:graphicFrame>
        <p:nvGraphicFramePr>
          <p:cNvPr id="470018" name="Object 3">
            <a:hlinkClick r:id="" action="ppaction://ole?verb=0"/>
          </p:cNvPr>
          <p:cNvGraphicFramePr>
            <a:graphicFrameLocks noChangeAspect="1"/>
          </p:cNvGraphicFramePr>
          <p:nvPr/>
        </p:nvGraphicFramePr>
        <p:xfrm>
          <a:off x="1675606" y="2060575"/>
          <a:ext cx="5792788" cy="1144588"/>
        </p:xfrm>
        <a:graphic>
          <a:graphicData uri="http://schemas.openxmlformats.org/presentationml/2006/ole">
            <p:oleObj spid="_x0000_s470018" name="Rovnice" r:id="rId3" imgW="2514600" imgH="495000" progId="Equation.3">
              <p:embed/>
            </p:oleObj>
          </a:graphicData>
        </a:graphic>
      </p:graphicFrame>
      <p:grpSp>
        <p:nvGrpSpPr>
          <p:cNvPr id="9" name="Group 8"/>
          <p:cNvGrpSpPr/>
          <p:nvPr/>
        </p:nvGrpSpPr>
        <p:grpSpPr>
          <a:xfrm>
            <a:off x="3131840" y="4293096"/>
            <a:ext cx="2880320" cy="1080120"/>
            <a:chOff x="4572000" y="3212976"/>
            <a:chExt cx="2880320" cy="1080120"/>
          </a:xfrm>
        </p:grpSpPr>
        <p:graphicFrame>
          <p:nvGraphicFramePr>
            <p:cNvPr id="7" name="Object 8">
              <a:hlinkClick r:id="" action="ppaction://ole?verb=0"/>
            </p:cNvPr>
            <p:cNvGraphicFramePr>
              <a:graphicFrameLocks noChangeAspect="1"/>
            </p:cNvGraphicFramePr>
            <p:nvPr/>
          </p:nvGraphicFramePr>
          <p:xfrm>
            <a:off x="4644008" y="3268836"/>
            <a:ext cx="2692400" cy="996950"/>
          </p:xfrm>
          <a:graphic>
            <a:graphicData uri="http://schemas.openxmlformats.org/presentationml/2006/ole">
              <p:oleObj spid="_x0000_s470019" name="Rovnice" r:id="rId4" imgW="1168200" imgH="431640" progId="Equation.3">
                <p:embed/>
              </p:oleObj>
            </a:graphicData>
          </a:graphic>
        </p:graphicFrame>
        <p:sp>
          <p:nvSpPr>
            <p:cNvPr id="8" name="Rectangle 9"/>
            <p:cNvSpPr>
              <a:spLocks noChangeArrowheads="1"/>
            </p:cNvSpPr>
            <p:nvPr/>
          </p:nvSpPr>
          <p:spPr bwMode="auto">
            <a:xfrm>
              <a:off x="4572000" y="3212976"/>
              <a:ext cx="2880320" cy="1080120"/>
            </a:xfrm>
            <a:prstGeom prst="rect">
              <a:avLst/>
            </a:prstGeom>
            <a:noFill/>
            <a:ln w="25400">
              <a:solidFill>
                <a:schemeClr val="accent1"/>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Volba váhových funkcí</a:t>
            </a:r>
            <a:endParaRPr lang="cs-CZ" dirty="0"/>
          </a:p>
        </p:txBody>
      </p:sp>
      <p:sp>
        <p:nvSpPr>
          <p:cNvPr id="3" name="Content Placeholder 2"/>
          <p:cNvSpPr>
            <a:spLocks noGrp="1"/>
          </p:cNvSpPr>
          <p:nvPr>
            <p:ph idx="1"/>
          </p:nvPr>
        </p:nvSpPr>
        <p:spPr/>
        <p:txBody>
          <a:bodyPr/>
          <a:lstStyle/>
          <a:p>
            <a:r>
              <a:rPr lang="cs-CZ" b="1" dirty="0" smtClean="0"/>
              <a:t>Cíl:</a:t>
            </a:r>
            <a:r>
              <a:rPr lang="cs-CZ" dirty="0" smtClean="0"/>
              <a:t> minimalizovat rozptyl kombinovaného </a:t>
            </a:r>
            <a:r>
              <a:rPr lang="cs-CZ" dirty="0" err="1" smtClean="0"/>
              <a:t>estimátoru</a:t>
            </a:r>
            <a:endParaRPr lang="cs-CZ" dirty="0" smtClean="0"/>
          </a:p>
          <a:p>
            <a:endParaRPr lang="cs-CZ" dirty="0" smtClean="0"/>
          </a:p>
          <a:p>
            <a:pPr marL="457200" indent="-457200">
              <a:buFont typeface="+mj-lt"/>
              <a:buAutoNum type="arabicPeriod"/>
            </a:pPr>
            <a:r>
              <a:rPr lang="cs-CZ" dirty="0" smtClean="0"/>
              <a:t>Aritmetický průměr (velmi špatná kombinace)</a:t>
            </a:r>
          </a:p>
          <a:p>
            <a:pPr marL="457200" indent="-457200">
              <a:buFont typeface="+mj-lt"/>
              <a:buAutoNum type="arabicPeriod"/>
            </a:pPr>
            <a:endParaRPr lang="cs-CZ" dirty="0" smtClean="0"/>
          </a:p>
          <a:p>
            <a:pPr marL="457200" indent="-457200">
              <a:buFont typeface="+mj-lt"/>
              <a:buAutoNum type="arabicPeriod"/>
            </a:pPr>
            <a:endParaRPr lang="cs-CZ" dirty="0" smtClean="0"/>
          </a:p>
          <a:p>
            <a:pPr marL="457200" indent="-457200">
              <a:buFont typeface="+mj-lt"/>
              <a:buAutoNum type="arabicPeriod"/>
            </a:pPr>
            <a:endParaRPr lang="cs-CZ" dirty="0" smtClean="0"/>
          </a:p>
          <a:p>
            <a:pPr marL="457200" indent="-457200">
              <a:buFont typeface="+mj-lt"/>
              <a:buAutoNum type="arabicPeriod"/>
            </a:pPr>
            <a:endParaRPr lang="cs-CZ" dirty="0" smtClean="0"/>
          </a:p>
          <a:p>
            <a:pPr marL="457200" indent="-457200">
              <a:buFont typeface="+mj-lt"/>
              <a:buAutoNum type="arabicPeriod"/>
            </a:pPr>
            <a:r>
              <a:rPr lang="cs-CZ" dirty="0" smtClean="0"/>
              <a:t>Vyrovnaná heuristika (velmi dobrá kombinace)</a:t>
            </a:r>
          </a:p>
          <a:p>
            <a:pPr marL="784225" lvl="1" indent="-457200"/>
            <a:r>
              <a:rPr lang="cs-CZ" dirty="0" smtClean="0"/>
              <a:t>….</a:t>
            </a:r>
          </a:p>
          <a:p>
            <a:pPr marL="457200" indent="-457200">
              <a:buFont typeface="+mj-lt"/>
              <a:buAutoNum type="arabicPeriod"/>
            </a:pPr>
            <a:endParaRPr lang="cs-CZ" dirty="0" smtClean="0"/>
          </a:p>
          <a:p>
            <a:pPr marL="457200" indent="-457200">
              <a:buFont typeface="+mj-lt"/>
              <a:buAutoNum type="arabicPeriod"/>
            </a:pPr>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29</a:t>
            </a:fld>
            <a:endParaRPr lang="en-US" altLang="en-US"/>
          </a:p>
        </p:txBody>
      </p:sp>
      <p:graphicFrame>
        <p:nvGraphicFramePr>
          <p:cNvPr id="471042" name="Object 3">
            <a:hlinkClick r:id="" action="ppaction://ole?verb=0"/>
          </p:cNvPr>
          <p:cNvGraphicFramePr>
            <a:graphicFrameLocks noChangeAspect="1"/>
          </p:cNvGraphicFramePr>
          <p:nvPr/>
        </p:nvGraphicFramePr>
        <p:xfrm>
          <a:off x="3856038" y="3167435"/>
          <a:ext cx="1431925" cy="909637"/>
        </p:xfrm>
        <a:graphic>
          <a:graphicData uri="http://schemas.openxmlformats.org/presentationml/2006/ole">
            <p:oleObj spid="_x0000_s471042" name="Rovnice" r:id="rId3" imgW="622080" imgH="393480" progId="Equation.3">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cs-CZ" b="1" dirty="0" smtClean="0"/>
              <a:t>Náhodné vzorkování (nezávislé vzorky pro každý pixel)</a:t>
            </a:r>
            <a:endParaRPr lang="en-US" b="1" dirty="0"/>
          </a:p>
        </p:txBody>
      </p:sp>
      <p:pic>
        <p:nvPicPr>
          <p:cNvPr id="304131" name="Picture 3"/>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304132" name="Text Box 4"/>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4133" name="Text Box 5"/>
          <p:cNvSpPr txBox="1">
            <a:spLocks noChangeArrowheads="1"/>
          </p:cNvSpPr>
          <p:nvPr/>
        </p:nvSpPr>
        <p:spPr bwMode="auto">
          <a:xfrm>
            <a:off x="3546475" y="5870575"/>
            <a:ext cx="1736373" cy="369332"/>
          </a:xfrm>
          <a:prstGeom prst="rect">
            <a:avLst/>
          </a:prstGeom>
          <a:noFill/>
          <a:ln w="9525">
            <a:noFill/>
            <a:miter lim="800000"/>
            <a:headEnd/>
            <a:tailEnd/>
          </a:ln>
          <a:effectLst/>
        </p:spPr>
        <p:txBody>
          <a:bodyPr wrap="none">
            <a:spAutoFit/>
          </a:bodyPr>
          <a:lstStyle/>
          <a:p>
            <a:r>
              <a:rPr lang="cs-CZ" dirty="0">
                <a:latin typeface="+mj-lt"/>
              </a:rPr>
              <a:t>10 cest na pixel</a:t>
            </a:r>
            <a:endParaRPr lang="en-US" dirty="0">
              <a:latin typeface="+mj-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Vyrovnaná heuristika </a:t>
            </a:r>
            <a:br>
              <a:rPr lang="cs-CZ" dirty="0" smtClean="0"/>
            </a:br>
            <a:r>
              <a:rPr lang="cs-CZ" dirty="0" smtClean="0"/>
              <a:t>(Balance </a:t>
            </a:r>
            <a:r>
              <a:rPr lang="cs-CZ" dirty="0" err="1" smtClean="0"/>
              <a:t>heuristic</a:t>
            </a:r>
            <a:r>
              <a:rPr lang="cs-CZ" dirty="0" smtClean="0"/>
              <a:t>)</a:t>
            </a:r>
            <a:endParaRPr lang="en-US" dirty="0"/>
          </a:p>
        </p:txBody>
      </p:sp>
      <p:sp>
        <p:nvSpPr>
          <p:cNvPr id="3" name="Content Placeholder 2"/>
          <p:cNvSpPr>
            <a:spLocks noGrp="1"/>
          </p:cNvSpPr>
          <p:nvPr>
            <p:ph idx="1"/>
          </p:nvPr>
        </p:nvSpPr>
        <p:spPr>
          <a:xfrm>
            <a:off x="457200" y="1600200"/>
            <a:ext cx="8229600" cy="4781128"/>
          </a:xfrm>
        </p:spPr>
        <p:txBody>
          <a:bodyPr/>
          <a:lstStyle/>
          <a:p>
            <a:pPr marL="457200" indent="-457200"/>
            <a:r>
              <a:rPr lang="cs-CZ" dirty="0" smtClean="0"/>
              <a:t>Kombinační váhy</a:t>
            </a:r>
          </a:p>
          <a:p>
            <a:pPr marL="457200" indent="-457200"/>
            <a:endParaRPr lang="cs-CZ" dirty="0" smtClean="0"/>
          </a:p>
          <a:p>
            <a:pPr marL="457200" indent="-457200"/>
            <a:endParaRPr lang="cs-CZ" dirty="0" smtClean="0"/>
          </a:p>
          <a:p>
            <a:pPr marL="457200" indent="-457200"/>
            <a:endParaRPr lang="cs-CZ" dirty="0" smtClean="0"/>
          </a:p>
          <a:p>
            <a:pPr marL="457200" indent="-457200"/>
            <a:r>
              <a:rPr lang="cs-CZ" dirty="0" smtClean="0"/>
              <a:t>Výsledný estimátor (po dosazení vah)</a:t>
            </a:r>
          </a:p>
          <a:p>
            <a:pPr marL="457200" indent="-457200"/>
            <a:endParaRPr lang="cs-CZ" dirty="0" smtClean="0"/>
          </a:p>
          <a:p>
            <a:pPr marL="457200" indent="-457200"/>
            <a:endParaRPr lang="cs-CZ" dirty="0" smtClean="0"/>
          </a:p>
          <a:p>
            <a:pPr marL="457200" indent="-457200"/>
            <a:endParaRPr lang="cs-CZ" dirty="0" smtClean="0"/>
          </a:p>
          <a:p>
            <a:pPr marL="457200" indent="-457200"/>
            <a:endParaRPr lang="cs-CZ" dirty="0" smtClean="0"/>
          </a:p>
          <a:p>
            <a:pPr marL="784225" lvl="1" indent="-457200"/>
            <a:r>
              <a:rPr lang="cs-CZ" dirty="0" smtClean="0"/>
              <a:t>příspěvek vzorku nezávisí na tom, ze které byl pořízen techniky (tj. </a:t>
            </a:r>
            <a:r>
              <a:rPr lang="cs-CZ" dirty="0" err="1" smtClean="0"/>
              <a:t>pdf</a:t>
            </a:r>
            <a:r>
              <a:rPr lang="cs-CZ" dirty="0" smtClean="0"/>
              <a:t>)</a:t>
            </a:r>
          </a:p>
          <a:p>
            <a:pPr marL="457200" indent="-457200">
              <a:buFont typeface="+mj-lt"/>
              <a:buAutoNum type="arabicPeriod" startAt="3"/>
            </a:pPr>
            <a:endParaRPr lang="cs-CZ" dirty="0" smtClean="0"/>
          </a:p>
          <a:p>
            <a:pPr marL="457200" indent="-457200">
              <a:buFont typeface="+mj-lt"/>
              <a:buAutoNum type="arabicPeriod" startAt="3"/>
            </a:pPr>
            <a:endParaRPr lang="cs-CZ" dirty="0" smtClean="0"/>
          </a:p>
          <a:p>
            <a:pPr marL="457200" indent="-457200">
              <a:buFont typeface="+mj-lt"/>
              <a:buAutoNum type="arabicPeriod" startAt="3"/>
            </a:pPr>
            <a:endParaRPr lang="cs-CZ" dirty="0" smtClean="0"/>
          </a:p>
          <a:p>
            <a:pPr marL="457200" indent="-457200">
              <a:buFont typeface="+mj-lt"/>
              <a:buAutoNum type="arabicPeriod" startAt="3"/>
            </a:pPr>
            <a:endParaRPr lang="cs-CZ" dirty="0" smtClean="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30</a:t>
            </a:fld>
            <a:endParaRPr lang="en-US" altLang="en-US"/>
          </a:p>
        </p:txBody>
      </p:sp>
      <p:pic>
        <p:nvPicPr>
          <p:cNvPr id="472068" name="Picture 4"/>
          <p:cNvPicPr>
            <a:picLocks noChangeAspect="1" noChangeArrowheads="1"/>
          </p:cNvPicPr>
          <p:nvPr/>
        </p:nvPicPr>
        <p:blipFill>
          <a:blip r:embed="rId2" cstate="print"/>
          <a:srcRect/>
          <a:stretch>
            <a:fillRect/>
          </a:stretch>
        </p:blipFill>
        <p:spPr bwMode="auto">
          <a:xfrm>
            <a:off x="2796540" y="2060848"/>
            <a:ext cx="3550920" cy="1112520"/>
          </a:xfrm>
          <a:prstGeom prst="rect">
            <a:avLst/>
          </a:prstGeom>
          <a:noFill/>
          <a:ln w="9525">
            <a:noFill/>
            <a:miter lim="800000"/>
            <a:headEnd/>
            <a:tailEnd/>
          </a:ln>
        </p:spPr>
      </p:pic>
      <p:pic>
        <p:nvPicPr>
          <p:cNvPr id="472069" name="Picture 5"/>
          <p:cNvPicPr>
            <a:picLocks noChangeAspect="1" noChangeArrowheads="1"/>
          </p:cNvPicPr>
          <p:nvPr/>
        </p:nvPicPr>
        <p:blipFill>
          <a:blip r:embed="rId3" cstate="print"/>
          <a:srcRect/>
          <a:stretch>
            <a:fillRect/>
          </a:stretch>
        </p:blipFill>
        <p:spPr bwMode="auto">
          <a:xfrm>
            <a:off x="2324100" y="4013428"/>
            <a:ext cx="4495800" cy="1287780"/>
          </a:xfrm>
          <a:prstGeom prst="rect">
            <a:avLst/>
          </a:prstGeom>
          <a:noFill/>
          <a:ln w="28575">
            <a:solidFill>
              <a:schemeClr val="accent1"/>
            </a:solid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Vyrovnaná heuristika</a:t>
            </a:r>
            <a:br>
              <a:rPr lang="cs-CZ" dirty="0" smtClean="0"/>
            </a:br>
            <a:r>
              <a:rPr lang="cs-CZ" dirty="0" smtClean="0"/>
              <a:t> (Balance </a:t>
            </a:r>
            <a:r>
              <a:rPr lang="cs-CZ" dirty="0" err="1" smtClean="0"/>
              <a:t>heuristic</a:t>
            </a:r>
            <a:r>
              <a:rPr lang="cs-CZ" dirty="0" smtClean="0"/>
              <a:t>)</a:t>
            </a:r>
            <a:endParaRPr lang="en-US" dirty="0"/>
          </a:p>
        </p:txBody>
      </p:sp>
      <p:sp>
        <p:nvSpPr>
          <p:cNvPr id="3" name="Content Placeholder 2"/>
          <p:cNvSpPr>
            <a:spLocks noGrp="1"/>
          </p:cNvSpPr>
          <p:nvPr>
            <p:ph idx="1"/>
          </p:nvPr>
        </p:nvSpPr>
        <p:spPr/>
        <p:txBody>
          <a:bodyPr/>
          <a:lstStyle/>
          <a:p>
            <a:r>
              <a:rPr lang="cs-CZ" dirty="0" smtClean="0"/>
              <a:t>Vyrovnaná heuristika je téměř optimální</a:t>
            </a:r>
          </a:p>
          <a:p>
            <a:pPr lvl="1"/>
            <a:endParaRPr lang="cs-CZ" dirty="0" smtClean="0"/>
          </a:p>
          <a:p>
            <a:pPr lvl="1"/>
            <a:r>
              <a:rPr lang="cs-CZ" dirty="0" smtClean="0"/>
              <a:t>Žádný kombinovaný estimátor nemůže mít rozptyl „o mnoho“ menší než vyrovnaná heuristika</a:t>
            </a:r>
          </a:p>
          <a:p>
            <a:pPr lvl="1"/>
            <a:endParaRPr lang="cs-CZ" dirty="0" smtClean="0"/>
          </a:p>
          <a:p>
            <a:r>
              <a:rPr lang="cs-CZ" dirty="0" smtClean="0"/>
              <a:t>Další možné kombinační heuristiky</a:t>
            </a:r>
          </a:p>
          <a:p>
            <a:pPr lvl="1"/>
            <a:r>
              <a:rPr lang="cs-CZ" dirty="0" smtClean="0"/>
              <a:t>Maximální heuristika</a:t>
            </a:r>
          </a:p>
          <a:p>
            <a:pPr lvl="1"/>
            <a:r>
              <a:rPr lang="cs-CZ" dirty="0" smtClean="0"/>
              <a:t>Mocninná heuristika</a:t>
            </a:r>
          </a:p>
          <a:p>
            <a:pPr lvl="1"/>
            <a:r>
              <a:rPr lang="cs-CZ" dirty="0" smtClean="0"/>
              <a:t>viz. </a:t>
            </a:r>
            <a:r>
              <a:rPr lang="cs-CZ" dirty="0" err="1" smtClean="0"/>
              <a:t>Veach</a:t>
            </a:r>
            <a:r>
              <a:rPr lang="cs-CZ" dirty="0" smtClean="0"/>
              <a:t> 1997 </a:t>
            </a:r>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31</a:t>
            </a:fld>
            <a:endParaRPr lang="en-US"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noFill/>
        </p:spPr>
        <p:txBody>
          <a:bodyPr/>
          <a:lstStyle/>
          <a:p>
            <a:r>
              <a:rPr lang="cs-CZ" smtClean="0"/>
              <a:t>Jeden člen kombin. odhadu</a:t>
            </a:r>
            <a:endParaRPr lang="cs-CZ" smtClean="0">
              <a:latin typeface="Arial CE" charset="-18"/>
            </a:endParaRPr>
          </a:p>
        </p:txBody>
      </p:sp>
      <p:sp>
        <p:nvSpPr>
          <p:cNvPr id="43011" name="Freeform 3"/>
          <p:cNvSpPr>
            <a:spLocks/>
          </p:cNvSpPr>
          <p:nvPr/>
        </p:nvSpPr>
        <p:spPr bwMode="auto">
          <a:xfrm>
            <a:off x="1371600" y="2743200"/>
            <a:ext cx="6097588" cy="2897188"/>
          </a:xfrm>
          <a:custGeom>
            <a:avLst/>
            <a:gdLst>
              <a:gd name="T0" fmla="*/ 192 w 3841"/>
              <a:gd name="T1" fmla="*/ 1680 h 1825"/>
              <a:gd name="T2" fmla="*/ 384 w 3841"/>
              <a:gd name="T3" fmla="*/ 1440 h 1825"/>
              <a:gd name="T4" fmla="*/ 480 w 3841"/>
              <a:gd name="T5" fmla="*/ 1248 h 1825"/>
              <a:gd name="T6" fmla="*/ 624 w 3841"/>
              <a:gd name="T7" fmla="*/ 720 h 1825"/>
              <a:gd name="T8" fmla="*/ 720 w 3841"/>
              <a:gd name="T9" fmla="*/ 336 h 1825"/>
              <a:gd name="T10" fmla="*/ 816 w 3841"/>
              <a:gd name="T11" fmla="*/ 144 h 1825"/>
              <a:gd name="T12" fmla="*/ 912 w 3841"/>
              <a:gd name="T13" fmla="*/ 0 h 1825"/>
              <a:gd name="T14" fmla="*/ 1008 w 3841"/>
              <a:gd name="T15" fmla="*/ 0 h 1825"/>
              <a:gd name="T16" fmla="*/ 1104 w 3841"/>
              <a:gd name="T17" fmla="*/ 144 h 1825"/>
              <a:gd name="T18" fmla="*/ 1296 w 3841"/>
              <a:gd name="T19" fmla="*/ 528 h 1825"/>
              <a:gd name="T20" fmla="*/ 1488 w 3841"/>
              <a:gd name="T21" fmla="*/ 960 h 1825"/>
              <a:gd name="T22" fmla="*/ 1632 w 3841"/>
              <a:gd name="T23" fmla="*/ 1248 h 1825"/>
              <a:gd name="T24" fmla="*/ 1824 w 3841"/>
              <a:gd name="T25" fmla="*/ 1392 h 1825"/>
              <a:gd name="T26" fmla="*/ 2016 w 3841"/>
              <a:gd name="T27" fmla="*/ 1440 h 1825"/>
              <a:gd name="T28" fmla="*/ 2208 w 3841"/>
              <a:gd name="T29" fmla="*/ 1440 h 1825"/>
              <a:gd name="T30" fmla="*/ 2352 w 3841"/>
              <a:gd name="T31" fmla="*/ 1392 h 1825"/>
              <a:gd name="T32" fmla="*/ 2448 w 3841"/>
              <a:gd name="T33" fmla="*/ 1200 h 1825"/>
              <a:gd name="T34" fmla="*/ 2544 w 3841"/>
              <a:gd name="T35" fmla="*/ 864 h 1825"/>
              <a:gd name="T36" fmla="*/ 2640 w 3841"/>
              <a:gd name="T37" fmla="*/ 672 h 1825"/>
              <a:gd name="T38" fmla="*/ 2736 w 3841"/>
              <a:gd name="T39" fmla="*/ 624 h 1825"/>
              <a:gd name="T40" fmla="*/ 2832 w 3841"/>
              <a:gd name="T41" fmla="*/ 672 h 1825"/>
              <a:gd name="T42" fmla="*/ 3024 w 3841"/>
              <a:gd name="T43" fmla="*/ 1056 h 1825"/>
              <a:gd name="T44" fmla="*/ 3216 w 3841"/>
              <a:gd name="T45" fmla="*/ 1440 h 1825"/>
              <a:gd name="T46" fmla="*/ 3408 w 3841"/>
              <a:gd name="T47" fmla="*/ 1632 h 1825"/>
              <a:gd name="T48" fmla="*/ 3600 w 3841"/>
              <a:gd name="T49" fmla="*/ 1728 h 1825"/>
              <a:gd name="T50" fmla="*/ 3840 w 3841"/>
              <a:gd name="T51" fmla="*/ 1776 h 1825"/>
              <a:gd name="T52" fmla="*/ 3840 w 3841"/>
              <a:gd name="T53" fmla="*/ 1824 h 1825"/>
              <a:gd name="T54" fmla="*/ 0 w 3841"/>
              <a:gd name="T55" fmla="*/ 1824 h 1825"/>
              <a:gd name="T56" fmla="*/ 192 w 3841"/>
              <a:gd name="T57" fmla="*/ 1680 h 1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41"/>
              <a:gd name="T88" fmla="*/ 0 h 1825"/>
              <a:gd name="T89" fmla="*/ 3841 w 3841"/>
              <a:gd name="T90" fmla="*/ 1825 h 18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41" h="1825">
                <a:moveTo>
                  <a:pt x="192" y="1680"/>
                </a:moveTo>
                <a:lnTo>
                  <a:pt x="384" y="1440"/>
                </a:lnTo>
                <a:lnTo>
                  <a:pt x="480" y="1248"/>
                </a:lnTo>
                <a:lnTo>
                  <a:pt x="624" y="720"/>
                </a:lnTo>
                <a:lnTo>
                  <a:pt x="720" y="336"/>
                </a:lnTo>
                <a:lnTo>
                  <a:pt x="816" y="144"/>
                </a:lnTo>
                <a:lnTo>
                  <a:pt x="912" y="0"/>
                </a:lnTo>
                <a:lnTo>
                  <a:pt x="1008" y="0"/>
                </a:lnTo>
                <a:lnTo>
                  <a:pt x="1104" y="144"/>
                </a:lnTo>
                <a:lnTo>
                  <a:pt x="1296" y="528"/>
                </a:lnTo>
                <a:lnTo>
                  <a:pt x="1488" y="960"/>
                </a:lnTo>
                <a:lnTo>
                  <a:pt x="1632" y="1248"/>
                </a:lnTo>
                <a:lnTo>
                  <a:pt x="1824" y="1392"/>
                </a:lnTo>
                <a:lnTo>
                  <a:pt x="2016" y="1440"/>
                </a:lnTo>
                <a:lnTo>
                  <a:pt x="2208" y="1440"/>
                </a:lnTo>
                <a:lnTo>
                  <a:pt x="2352" y="1392"/>
                </a:lnTo>
                <a:lnTo>
                  <a:pt x="2448" y="1200"/>
                </a:lnTo>
                <a:lnTo>
                  <a:pt x="2544" y="864"/>
                </a:lnTo>
                <a:lnTo>
                  <a:pt x="2640" y="672"/>
                </a:lnTo>
                <a:lnTo>
                  <a:pt x="2736" y="624"/>
                </a:lnTo>
                <a:lnTo>
                  <a:pt x="2832" y="672"/>
                </a:lnTo>
                <a:lnTo>
                  <a:pt x="3024" y="1056"/>
                </a:lnTo>
                <a:lnTo>
                  <a:pt x="3216" y="1440"/>
                </a:lnTo>
                <a:lnTo>
                  <a:pt x="3408" y="1632"/>
                </a:lnTo>
                <a:lnTo>
                  <a:pt x="3600" y="1728"/>
                </a:lnTo>
                <a:lnTo>
                  <a:pt x="3840" y="1776"/>
                </a:lnTo>
                <a:lnTo>
                  <a:pt x="3840" y="1824"/>
                </a:lnTo>
                <a:lnTo>
                  <a:pt x="0" y="1824"/>
                </a:lnTo>
                <a:lnTo>
                  <a:pt x="192" y="1680"/>
                </a:lnTo>
              </a:path>
            </a:pathLst>
          </a:custGeom>
          <a:pattFill prst="lgConfetti">
            <a:fgClr>
              <a:srgbClr val="FCFEB9"/>
            </a:fgClr>
            <a:bgClr>
              <a:schemeClr val="bg1"/>
            </a:bgClr>
          </a:pattFill>
          <a:ln w="12700" cap="rnd" cmpd="sng">
            <a:solidFill>
              <a:schemeClr val="tx1"/>
            </a:solidFill>
            <a:prstDash val="solid"/>
            <a:round/>
            <a:headEnd type="none" w="med" len="med"/>
            <a:tailEnd type="none" w="med" len="med"/>
          </a:ln>
        </p:spPr>
        <p:txBody>
          <a:bodyPr/>
          <a:lstStyle/>
          <a:p>
            <a:endParaRPr lang="en-US"/>
          </a:p>
        </p:txBody>
      </p:sp>
      <p:sp>
        <p:nvSpPr>
          <p:cNvPr id="43012" name="Rectangle 4"/>
          <p:cNvSpPr>
            <a:spLocks noChangeArrowheads="1"/>
          </p:cNvSpPr>
          <p:nvPr/>
        </p:nvSpPr>
        <p:spPr bwMode="auto">
          <a:xfrm>
            <a:off x="1384300" y="1993900"/>
            <a:ext cx="6070600" cy="3632200"/>
          </a:xfrm>
          <a:prstGeom prst="rect">
            <a:avLst/>
          </a:prstGeom>
          <a:noFill/>
          <a:ln w="25400">
            <a:solidFill>
              <a:schemeClr val="tx1"/>
            </a:solidFill>
            <a:miter lim="800000"/>
            <a:headEnd/>
            <a:tailEnd/>
          </a:ln>
        </p:spPr>
        <p:txBody>
          <a:bodyPr wrap="none" anchor="ctr"/>
          <a:lstStyle/>
          <a:p>
            <a:endParaRPr lang="en-US"/>
          </a:p>
        </p:txBody>
      </p:sp>
      <p:sp>
        <p:nvSpPr>
          <p:cNvPr id="43013" name="Rectangle 5"/>
          <p:cNvSpPr>
            <a:spLocks noChangeArrowheads="1"/>
          </p:cNvSpPr>
          <p:nvPr/>
        </p:nvSpPr>
        <p:spPr bwMode="auto">
          <a:xfrm>
            <a:off x="3109913" y="2409825"/>
            <a:ext cx="812800" cy="576263"/>
          </a:xfrm>
          <a:prstGeom prst="rect">
            <a:avLst/>
          </a:prstGeom>
          <a:noFill/>
          <a:ln w="12700">
            <a:noFill/>
            <a:miter lim="800000"/>
            <a:headEnd/>
            <a:tailEnd/>
          </a:ln>
        </p:spPr>
        <p:txBody>
          <a:bodyPr wrap="none" lIns="90488" tIns="44450" rIns="90488" bIns="44450">
            <a:spAutoFit/>
          </a:bodyPr>
          <a:lstStyle/>
          <a:p>
            <a:r>
              <a:rPr lang="cs-CZ" sz="3200" b="1">
                <a:latin typeface="Arial" pitchFamily="34" charset="0"/>
              </a:rPr>
              <a:t>f(x)</a:t>
            </a:r>
            <a:endParaRPr lang="cs-CZ" sz="3200" b="1">
              <a:latin typeface="Arial CE" charset="-18"/>
            </a:endParaRPr>
          </a:p>
        </p:txBody>
      </p:sp>
      <p:sp>
        <p:nvSpPr>
          <p:cNvPr id="43014" name="Rectangle 6"/>
          <p:cNvSpPr>
            <a:spLocks noChangeArrowheads="1"/>
          </p:cNvSpPr>
          <p:nvPr/>
        </p:nvSpPr>
        <p:spPr bwMode="auto">
          <a:xfrm>
            <a:off x="1220788" y="57165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43015" name="Rectangle 7"/>
          <p:cNvSpPr>
            <a:spLocks noChangeArrowheads="1"/>
          </p:cNvSpPr>
          <p:nvPr/>
        </p:nvSpPr>
        <p:spPr bwMode="auto">
          <a:xfrm>
            <a:off x="7300913" y="57165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1</a:t>
            </a:r>
            <a:endParaRPr lang="cs-CZ" sz="2800" b="1">
              <a:latin typeface="Arial CE" charset="-18"/>
            </a:endParaRPr>
          </a:p>
        </p:txBody>
      </p:sp>
      <p:sp>
        <p:nvSpPr>
          <p:cNvPr id="43016" name="Freeform 8"/>
          <p:cNvSpPr>
            <a:spLocks/>
          </p:cNvSpPr>
          <p:nvPr/>
        </p:nvSpPr>
        <p:spPr bwMode="auto">
          <a:xfrm>
            <a:off x="1371600" y="4038600"/>
            <a:ext cx="6097588" cy="1601788"/>
          </a:xfrm>
          <a:custGeom>
            <a:avLst/>
            <a:gdLst>
              <a:gd name="T0" fmla="*/ 0 w 3841"/>
              <a:gd name="T1" fmla="*/ 1008 h 1009"/>
              <a:gd name="T2" fmla="*/ 336 w 3841"/>
              <a:gd name="T3" fmla="*/ 889 h 1009"/>
              <a:gd name="T4" fmla="*/ 576 w 3841"/>
              <a:gd name="T5" fmla="*/ 712 h 1009"/>
              <a:gd name="T6" fmla="*/ 768 w 3841"/>
              <a:gd name="T7" fmla="*/ 415 h 1009"/>
              <a:gd name="T8" fmla="*/ 912 w 3841"/>
              <a:gd name="T9" fmla="*/ 59 h 1009"/>
              <a:gd name="T10" fmla="*/ 1008 w 3841"/>
              <a:gd name="T11" fmla="*/ 0 h 1009"/>
              <a:gd name="T12" fmla="*/ 1104 w 3841"/>
              <a:gd name="T13" fmla="*/ 59 h 1009"/>
              <a:gd name="T14" fmla="*/ 1200 w 3841"/>
              <a:gd name="T15" fmla="*/ 237 h 1009"/>
              <a:gd name="T16" fmla="*/ 1296 w 3841"/>
              <a:gd name="T17" fmla="*/ 415 h 1009"/>
              <a:gd name="T18" fmla="*/ 1536 w 3841"/>
              <a:gd name="T19" fmla="*/ 720 h 1009"/>
              <a:gd name="T20" fmla="*/ 1824 w 3841"/>
              <a:gd name="T21" fmla="*/ 830 h 1009"/>
              <a:gd name="T22" fmla="*/ 2112 w 3841"/>
              <a:gd name="T23" fmla="*/ 889 h 1009"/>
              <a:gd name="T24" fmla="*/ 2496 w 3841"/>
              <a:gd name="T25" fmla="*/ 949 h 1009"/>
              <a:gd name="T26" fmla="*/ 3027 w 3841"/>
              <a:gd name="T27" fmla="*/ 986 h 1009"/>
              <a:gd name="T28" fmla="*/ 3840 w 3841"/>
              <a:gd name="T29" fmla="*/ 1008 h 10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41"/>
              <a:gd name="T46" fmla="*/ 0 h 1009"/>
              <a:gd name="T47" fmla="*/ 3841 w 3841"/>
              <a:gd name="T48" fmla="*/ 1009 h 10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41" h="1009">
                <a:moveTo>
                  <a:pt x="0" y="1008"/>
                </a:moveTo>
                <a:lnTo>
                  <a:pt x="336" y="889"/>
                </a:lnTo>
                <a:lnTo>
                  <a:pt x="576" y="712"/>
                </a:lnTo>
                <a:lnTo>
                  <a:pt x="768" y="415"/>
                </a:lnTo>
                <a:lnTo>
                  <a:pt x="912" y="59"/>
                </a:lnTo>
                <a:lnTo>
                  <a:pt x="1008" y="0"/>
                </a:lnTo>
                <a:lnTo>
                  <a:pt x="1104" y="59"/>
                </a:lnTo>
                <a:lnTo>
                  <a:pt x="1200" y="237"/>
                </a:lnTo>
                <a:lnTo>
                  <a:pt x="1296" y="415"/>
                </a:lnTo>
                <a:lnTo>
                  <a:pt x="1536" y="720"/>
                </a:lnTo>
                <a:lnTo>
                  <a:pt x="1824" y="830"/>
                </a:lnTo>
                <a:lnTo>
                  <a:pt x="2112" y="889"/>
                </a:lnTo>
                <a:lnTo>
                  <a:pt x="2496" y="949"/>
                </a:lnTo>
                <a:lnTo>
                  <a:pt x="3027" y="986"/>
                </a:lnTo>
                <a:lnTo>
                  <a:pt x="3840" y="1008"/>
                </a:lnTo>
              </a:path>
            </a:pathLst>
          </a:custGeom>
          <a:noFill/>
          <a:ln w="25400" cap="rnd" cmpd="sng">
            <a:solidFill>
              <a:srgbClr val="B50069"/>
            </a:solidFill>
            <a:prstDash val="solid"/>
            <a:round/>
            <a:headEnd type="none" w="med" len="med"/>
            <a:tailEnd type="none" w="med" len="med"/>
          </a:ln>
        </p:spPr>
        <p:txBody>
          <a:bodyPr/>
          <a:lstStyle/>
          <a:p>
            <a:endParaRPr lang="en-US"/>
          </a:p>
        </p:txBody>
      </p:sp>
      <p:sp>
        <p:nvSpPr>
          <p:cNvPr id="43017" name="Rectangle 9"/>
          <p:cNvSpPr>
            <a:spLocks noChangeArrowheads="1"/>
          </p:cNvSpPr>
          <p:nvPr/>
        </p:nvSpPr>
        <p:spPr bwMode="auto">
          <a:xfrm>
            <a:off x="2500313" y="4695825"/>
            <a:ext cx="1073150" cy="576263"/>
          </a:xfrm>
          <a:prstGeom prst="rect">
            <a:avLst/>
          </a:prstGeom>
          <a:noFill/>
          <a:ln w="12700">
            <a:noFill/>
            <a:miter lim="800000"/>
            <a:headEnd/>
            <a:tailEnd/>
          </a:ln>
        </p:spPr>
        <p:txBody>
          <a:bodyPr wrap="none" lIns="90488" tIns="44450" rIns="90488" bIns="44450">
            <a:spAutoFit/>
          </a:bodyPr>
          <a:lstStyle/>
          <a:p>
            <a:r>
              <a:rPr lang="cs-CZ" sz="3200" b="1">
                <a:solidFill>
                  <a:srgbClr val="B50069"/>
                </a:solidFill>
                <a:latin typeface="Arial" pitchFamily="34" charset="0"/>
              </a:rPr>
              <a:t>p</a:t>
            </a:r>
            <a:r>
              <a:rPr lang="cs-CZ" sz="3200" b="1" baseline="-25000">
                <a:solidFill>
                  <a:srgbClr val="B50069"/>
                </a:solidFill>
                <a:latin typeface="Arial" pitchFamily="34" charset="0"/>
              </a:rPr>
              <a:t>1</a:t>
            </a:r>
            <a:r>
              <a:rPr lang="cs-CZ" sz="3200" b="1">
                <a:solidFill>
                  <a:srgbClr val="B50069"/>
                </a:solidFill>
                <a:latin typeface="Arial" pitchFamily="34" charset="0"/>
              </a:rPr>
              <a:t>(x)</a:t>
            </a:r>
            <a:endParaRPr lang="cs-CZ" sz="3200" b="1">
              <a:solidFill>
                <a:srgbClr val="B50069"/>
              </a:solidFill>
              <a:latin typeface="Arial CE" charset="-18"/>
            </a:endParaRPr>
          </a:p>
        </p:txBody>
      </p:sp>
      <p:sp>
        <p:nvSpPr>
          <p:cNvPr id="43018" name="Freeform 10"/>
          <p:cNvSpPr>
            <a:spLocks/>
          </p:cNvSpPr>
          <p:nvPr/>
        </p:nvSpPr>
        <p:spPr bwMode="auto">
          <a:xfrm>
            <a:off x="2819400" y="4495800"/>
            <a:ext cx="4649788" cy="1144588"/>
          </a:xfrm>
          <a:custGeom>
            <a:avLst/>
            <a:gdLst>
              <a:gd name="T0" fmla="*/ 2928 w 2929"/>
              <a:gd name="T1" fmla="*/ 672 h 721"/>
              <a:gd name="T2" fmla="*/ 2544 w 2929"/>
              <a:gd name="T3" fmla="*/ 635 h 721"/>
              <a:gd name="T4" fmla="*/ 2304 w 2929"/>
              <a:gd name="T5" fmla="*/ 508 h 721"/>
              <a:gd name="T6" fmla="*/ 2112 w 2929"/>
              <a:gd name="T7" fmla="*/ 296 h 721"/>
              <a:gd name="T8" fmla="*/ 1968 w 2929"/>
              <a:gd name="T9" fmla="*/ 96 h 721"/>
              <a:gd name="T10" fmla="*/ 1872 w 2929"/>
              <a:gd name="T11" fmla="*/ 0 h 721"/>
              <a:gd name="T12" fmla="*/ 1776 w 2929"/>
              <a:gd name="T13" fmla="*/ 42 h 721"/>
              <a:gd name="T14" fmla="*/ 1680 w 2929"/>
              <a:gd name="T15" fmla="*/ 169 h 721"/>
              <a:gd name="T16" fmla="*/ 1584 w 2929"/>
              <a:gd name="T17" fmla="*/ 296 h 721"/>
              <a:gd name="T18" fmla="*/ 1344 w 2929"/>
              <a:gd name="T19" fmla="*/ 480 h 721"/>
              <a:gd name="T20" fmla="*/ 1056 w 2929"/>
              <a:gd name="T21" fmla="*/ 593 h 721"/>
              <a:gd name="T22" fmla="*/ 768 w 2929"/>
              <a:gd name="T23" fmla="*/ 635 h 721"/>
              <a:gd name="T24" fmla="*/ 384 w 2929"/>
              <a:gd name="T25" fmla="*/ 678 h 721"/>
              <a:gd name="T26" fmla="*/ 0 w 2929"/>
              <a:gd name="T27" fmla="*/ 720 h 7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29"/>
              <a:gd name="T43" fmla="*/ 0 h 721"/>
              <a:gd name="T44" fmla="*/ 2929 w 2929"/>
              <a:gd name="T45" fmla="*/ 721 h 7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29" h="721">
                <a:moveTo>
                  <a:pt x="2928" y="672"/>
                </a:moveTo>
                <a:lnTo>
                  <a:pt x="2544" y="635"/>
                </a:lnTo>
                <a:lnTo>
                  <a:pt x="2304" y="508"/>
                </a:lnTo>
                <a:lnTo>
                  <a:pt x="2112" y="296"/>
                </a:lnTo>
                <a:lnTo>
                  <a:pt x="1968" y="96"/>
                </a:lnTo>
                <a:lnTo>
                  <a:pt x="1872" y="0"/>
                </a:lnTo>
                <a:lnTo>
                  <a:pt x="1776" y="42"/>
                </a:lnTo>
                <a:lnTo>
                  <a:pt x="1680" y="169"/>
                </a:lnTo>
                <a:lnTo>
                  <a:pt x="1584" y="296"/>
                </a:lnTo>
                <a:lnTo>
                  <a:pt x="1344" y="480"/>
                </a:lnTo>
                <a:lnTo>
                  <a:pt x="1056" y="593"/>
                </a:lnTo>
                <a:lnTo>
                  <a:pt x="768" y="635"/>
                </a:lnTo>
                <a:lnTo>
                  <a:pt x="384" y="678"/>
                </a:lnTo>
                <a:lnTo>
                  <a:pt x="0" y="720"/>
                </a:lnTo>
              </a:path>
            </a:pathLst>
          </a:custGeom>
          <a:noFill/>
          <a:ln w="12700" cap="rnd" cmpd="sng">
            <a:solidFill>
              <a:schemeClr val="accent2"/>
            </a:solidFill>
            <a:prstDash val="solid"/>
            <a:round/>
            <a:headEnd type="none" w="med" len="med"/>
            <a:tailEnd type="none" w="med" len="med"/>
          </a:ln>
        </p:spPr>
        <p:txBody>
          <a:bodyPr/>
          <a:lstStyle/>
          <a:p>
            <a:endParaRPr lang="en-US"/>
          </a:p>
        </p:txBody>
      </p:sp>
      <p:sp>
        <p:nvSpPr>
          <p:cNvPr id="43019" name="Rectangle 11"/>
          <p:cNvSpPr>
            <a:spLocks noChangeArrowheads="1"/>
          </p:cNvSpPr>
          <p:nvPr/>
        </p:nvSpPr>
        <p:spPr bwMode="auto">
          <a:xfrm>
            <a:off x="5395913" y="4832350"/>
            <a:ext cx="739775" cy="393700"/>
          </a:xfrm>
          <a:prstGeom prst="rect">
            <a:avLst/>
          </a:prstGeom>
          <a:noFill/>
          <a:ln w="12700">
            <a:noFill/>
            <a:miter lim="800000"/>
            <a:headEnd/>
            <a:tailEnd/>
          </a:ln>
        </p:spPr>
        <p:txBody>
          <a:bodyPr wrap="none" lIns="90488" tIns="44450" rIns="90488" bIns="44450">
            <a:spAutoFit/>
          </a:bodyPr>
          <a:lstStyle/>
          <a:p>
            <a:r>
              <a:rPr lang="cs-CZ" sz="2000" b="1">
                <a:solidFill>
                  <a:schemeClr val="accent2"/>
                </a:solidFill>
                <a:latin typeface="Arial" pitchFamily="34" charset="0"/>
              </a:rPr>
              <a:t>p</a:t>
            </a:r>
            <a:r>
              <a:rPr lang="cs-CZ" sz="2000" b="1" baseline="-25000">
                <a:solidFill>
                  <a:schemeClr val="accent2"/>
                </a:solidFill>
                <a:latin typeface="Arial" pitchFamily="34" charset="0"/>
              </a:rPr>
              <a:t>2</a:t>
            </a:r>
            <a:r>
              <a:rPr lang="cs-CZ" sz="2000" b="1">
                <a:solidFill>
                  <a:schemeClr val="accent2"/>
                </a:solidFill>
                <a:latin typeface="Arial" pitchFamily="34" charset="0"/>
              </a:rPr>
              <a:t>(x)</a:t>
            </a:r>
            <a:endParaRPr lang="cs-CZ" sz="2000" b="1">
              <a:solidFill>
                <a:schemeClr val="accent2"/>
              </a:solidFill>
              <a:latin typeface="Arial CE" charset="-18"/>
            </a:endParaRPr>
          </a:p>
        </p:txBody>
      </p:sp>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noFill/>
        </p:spPr>
        <p:txBody>
          <a:bodyPr/>
          <a:lstStyle/>
          <a:p>
            <a:r>
              <a:rPr lang="cs-CZ" smtClean="0"/>
              <a:t>Aritmetický průměr</a:t>
            </a:r>
            <a:endParaRPr lang="cs-CZ" smtClean="0">
              <a:latin typeface="Arial CE" charset="-18"/>
            </a:endParaRPr>
          </a:p>
        </p:txBody>
      </p:sp>
      <p:sp>
        <p:nvSpPr>
          <p:cNvPr id="18436" name="Freeform 3"/>
          <p:cNvSpPr>
            <a:spLocks/>
          </p:cNvSpPr>
          <p:nvPr/>
        </p:nvSpPr>
        <p:spPr bwMode="auto">
          <a:xfrm>
            <a:off x="1371600" y="1981200"/>
            <a:ext cx="6097588" cy="3659188"/>
          </a:xfrm>
          <a:custGeom>
            <a:avLst/>
            <a:gdLst>
              <a:gd name="T0" fmla="*/ 48 w 3841"/>
              <a:gd name="T1" fmla="*/ 2148 h 2305"/>
              <a:gd name="T2" fmla="*/ 384 w 3841"/>
              <a:gd name="T3" fmla="*/ 2070 h 2305"/>
              <a:gd name="T4" fmla="*/ 624 w 3841"/>
              <a:gd name="T5" fmla="*/ 2070 h 2305"/>
              <a:gd name="T6" fmla="*/ 1104 w 3841"/>
              <a:gd name="T7" fmla="*/ 2031 h 2305"/>
              <a:gd name="T8" fmla="*/ 1584 w 3841"/>
              <a:gd name="T9" fmla="*/ 1992 h 2305"/>
              <a:gd name="T10" fmla="*/ 1968 w 3841"/>
              <a:gd name="T11" fmla="*/ 2031 h 2305"/>
              <a:gd name="T12" fmla="*/ 2208 w 3841"/>
              <a:gd name="T13" fmla="*/ 1992 h 2305"/>
              <a:gd name="T14" fmla="*/ 2544 w 3841"/>
              <a:gd name="T15" fmla="*/ 2031 h 2305"/>
              <a:gd name="T16" fmla="*/ 2736 w 3841"/>
              <a:gd name="T17" fmla="*/ 2031 h 2305"/>
              <a:gd name="T18" fmla="*/ 3024 w 3841"/>
              <a:gd name="T19" fmla="*/ 2070 h 2305"/>
              <a:gd name="T20" fmla="*/ 3312 w 3841"/>
              <a:gd name="T21" fmla="*/ 2070 h 2305"/>
              <a:gd name="T22" fmla="*/ 3456 w 3841"/>
              <a:gd name="T23" fmla="*/ 1992 h 2305"/>
              <a:gd name="T24" fmla="*/ 3552 w 3841"/>
              <a:gd name="T25" fmla="*/ 1758 h 2305"/>
              <a:gd name="T26" fmla="*/ 3648 w 3841"/>
              <a:gd name="T27" fmla="*/ 1290 h 2305"/>
              <a:gd name="T28" fmla="*/ 3744 w 3841"/>
              <a:gd name="T29" fmla="*/ 0 h 2305"/>
              <a:gd name="T30" fmla="*/ 3840 w 3841"/>
              <a:gd name="T31" fmla="*/ 0 h 2305"/>
              <a:gd name="T32" fmla="*/ 3840 w 3841"/>
              <a:gd name="T33" fmla="*/ 2304 h 2305"/>
              <a:gd name="T34" fmla="*/ 0 w 3841"/>
              <a:gd name="T35" fmla="*/ 2304 h 2305"/>
              <a:gd name="T36" fmla="*/ 48 w 3841"/>
              <a:gd name="T37" fmla="*/ 2148 h 23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41"/>
              <a:gd name="T58" fmla="*/ 0 h 2305"/>
              <a:gd name="T59" fmla="*/ 3841 w 3841"/>
              <a:gd name="T60" fmla="*/ 2305 h 23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41" h="2305">
                <a:moveTo>
                  <a:pt x="48" y="2148"/>
                </a:moveTo>
                <a:lnTo>
                  <a:pt x="384" y="2070"/>
                </a:lnTo>
                <a:lnTo>
                  <a:pt x="624" y="2070"/>
                </a:lnTo>
                <a:lnTo>
                  <a:pt x="1104" y="2031"/>
                </a:lnTo>
                <a:lnTo>
                  <a:pt x="1584" y="1992"/>
                </a:lnTo>
                <a:lnTo>
                  <a:pt x="1968" y="2031"/>
                </a:lnTo>
                <a:lnTo>
                  <a:pt x="2208" y="1992"/>
                </a:lnTo>
                <a:lnTo>
                  <a:pt x="2544" y="2031"/>
                </a:lnTo>
                <a:lnTo>
                  <a:pt x="2736" y="2031"/>
                </a:lnTo>
                <a:lnTo>
                  <a:pt x="3024" y="2070"/>
                </a:lnTo>
                <a:lnTo>
                  <a:pt x="3312" y="2070"/>
                </a:lnTo>
                <a:lnTo>
                  <a:pt x="3456" y="1992"/>
                </a:lnTo>
                <a:lnTo>
                  <a:pt x="3552" y="1758"/>
                </a:lnTo>
                <a:lnTo>
                  <a:pt x="3648" y="1290"/>
                </a:lnTo>
                <a:lnTo>
                  <a:pt x="3744" y="0"/>
                </a:lnTo>
                <a:lnTo>
                  <a:pt x="3840" y="0"/>
                </a:lnTo>
                <a:lnTo>
                  <a:pt x="3840" y="2304"/>
                </a:lnTo>
                <a:lnTo>
                  <a:pt x="0" y="2304"/>
                </a:lnTo>
                <a:lnTo>
                  <a:pt x="48" y="2148"/>
                </a:lnTo>
              </a:path>
            </a:pathLst>
          </a:custGeom>
          <a:solidFill>
            <a:srgbClr val="FDE3BA"/>
          </a:solidFill>
          <a:ln w="12700" cap="rnd" cmpd="sng">
            <a:solidFill>
              <a:schemeClr val="tx1"/>
            </a:solidFill>
            <a:prstDash val="solid"/>
            <a:round/>
            <a:headEnd type="none" w="med" len="med"/>
            <a:tailEnd type="none" w="med" len="med"/>
          </a:ln>
        </p:spPr>
        <p:txBody>
          <a:bodyPr/>
          <a:lstStyle/>
          <a:p>
            <a:endParaRPr lang="en-US"/>
          </a:p>
        </p:txBody>
      </p:sp>
      <p:sp>
        <p:nvSpPr>
          <p:cNvPr id="18437" name="Rectangle 4"/>
          <p:cNvSpPr>
            <a:spLocks noChangeArrowheads="1"/>
          </p:cNvSpPr>
          <p:nvPr/>
        </p:nvSpPr>
        <p:spPr bwMode="auto">
          <a:xfrm>
            <a:off x="1384300" y="1993900"/>
            <a:ext cx="6070600" cy="3632200"/>
          </a:xfrm>
          <a:prstGeom prst="rect">
            <a:avLst/>
          </a:prstGeom>
          <a:noFill/>
          <a:ln w="25400">
            <a:solidFill>
              <a:schemeClr val="tx1"/>
            </a:solidFill>
            <a:miter lim="800000"/>
            <a:headEnd/>
            <a:tailEnd/>
          </a:ln>
        </p:spPr>
        <p:txBody>
          <a:bodyPr wrap="none" anchor="ctr"/>
          <a:lstStyle/>
          <a:p>
            <a:endParaRPr lang="en-US"/>
          </a:p>
        </p:txBody>
      </p:sp>
      <p:sp>
        <p:nvSpPr>
          <p:cNvPr id="18438" name="Rectangle 5"/>
          <p:cNvSpPr>
            <a:spLocks noChangeArrowheads="1"/>
          </p:cNvSpPr>
          <p:nvPr/>
        </p:nvSpPr>
        <p:spPr bwMode="auto">
          <a:xfrm>
            <a:off x="1220788" y="57165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18439" name="Rectangle 6"/>
          <p:cNvSpPr>
            <a:spLocks noChangeArrowheads="1"/>
          </p:cNvSpPr>
          <p:nvPr/>
        </p:nvSpPr>
        <p:spPr bwMode="auto">
          <a:xfrm>
            <a:off x="7300913" y="57165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1</a:t>
            </a:r>
            <a:endParaRPr lang="cs-CZ" sz="2800" b="1">
              <a:latin typeface="Arial CE" charset="-18"/>
            </a:endParaRPr>
          </a:p>
        </p:txBody>
      </p:sp>
      <p:graphicFrame>
        <p:nvGraphicFramePr>
          <p:cNvPr id="18434" name="Object 7">
            <a:hlinkClick r:id="" action="ppaction://ole?verb=0"/>
          </p:cNvPr>
          <p:cNvGraphicFramePr>
            <a:graphicFrameLocks noChangeAspect="1"/>
          </p:cNvGraphicFramePr>
          <p:nvPr/>
        </p:nvGraphicFramePr>
        <p:xfrm>
          <a:off x="2339752" y="2636912"/>
          <a:ext cx="1343025" cy="992187"/>
        </p:xfrm>
        <a:graphic>
          <a:graphicData uri="http://schemas.openxmlformats.org/presentationml/2006/ole">
            <p:oleObj spid="_x0000_s465922" name="Rovnice" r:id="rId4" imgW="583920" imgH="431640" progId="Equation.3">
              <p:embed/>
            </p:oleObj>
          </a:graphicData>
        </a:graphic>
      </p:graphicFrame>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Freeform 2"/>
          <p:cNvSpPr>
            <a:spLocks/>
          </p:cNvSpPr>
          <p:nvPr/>
        </p:nvSpPr>
        <p:spPr bwMode="auto">
          <a:xfrm>
            <a:off x="1371600" y="4648200"/>
            <a:ext cx="6097588" cy="992188"/>
          </a:xfrm>
          <a:custGeom>
            <a:avLst/>
            <a:gdLst>
              <a:gd name="T0" fmla="*/ 48 w 3841"/>
              <a:gd name="T1" fmla="*/ 312 h 625"/>
              <a:gd name="T2" fmla="*/ 384 w 3841"/>
              <a:gd name="T3" fmla="*/ 156 h 625"/>
              <a:gd name="T4" fmla="*/ 624 w 3841"/>
              <a:gd name="T5" fmla="*/ 156 h 625"/>
              <a:gd name="T6" fmla="*/ 1104 w 3841"/>
              <a:gd name="T7" fmla="*/ 78 h 625"/>
              <a:gd name="T8" fmla="*/ 1584 w 3841"/>
              <a:gd name="T9" fmla="*/ 0 h 625"/>
              <a:gd name="T10" fmla="*/ 1968 w 3841"/>
              <a:gd name="T11" fmla="*/ 78 h 625"/>
              <a:gd name="T12" fmla="*/ 2208 w 3841"/>
              <a:gd name="T13" fmla="*/ 0 h 625"/>
              <a:gd name="T14" fmla="*/ 2544 w 3841"/>
              <a:gd name="T15" fmla="*/ 78 h 625"/>
              <a:gd name="T16" fmla="*/ 2736 w 3841"/>
              <a:gd name="T17" fmla="*/ 78 h 625"/>
              <a:gd name="T18" fmla="*/ 3024 w 3841"/>
              <a:gd name="T19" fmla="*/ 156 h 625"/>
              <a:gd name="T20" fmla="*/ 3312 w 3841"/>
              <a:gd name="T21" fmla="*/ 156 h 625"/>
              <a:gd name="T22" fmla="*/ 3456 w 3841"/>
              <a:gd name="T23" fmla="*/ 49 h 625"/>
              <a:gd name="T24" fmla="*/ 3600 w 3841"/>
              <a:gd name="T25" fmla="*/ 49 h 625"/>
              <a:gd name="T26" fmla="*/ 3744 w 3841"/>
              <a:gd name="T27" fmla="*/ 192 h 625"/>
              <a:gd name="T28" fmla="*/ 3840 w 3841"/>
              <a:gd name="T29" fmla="*/ 432 h 625"/>
              <a:gd name="T30" fmla="*/ 3840 w 3841"/>
              <a:gd name="T31" fmla="*/ 624 h 625"/>
              <a:gd name="T32" fmla="*/ 0 w 3841"/>
              <a:gd name="T33" fmla="*/ 624 h 625"/>
              <a:gd name="T34" fmla="*/ 48 w 3841"/>
              <a:gd name="T35" fmla="*/ 312 h 6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41"/>
              <a:gd name="T55" fmla="*/ 0 h 625"/>
              <a:gd name="T56" fmla="*/ 3841 w 3841"/>
              <a:gd name="T57" fmla="*/ 625 h 6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41" h="625">
                <a:moveTo>
                  <a:pt x="48" y="312"/>
                </a:moveTo>
                <a:lnTo>
                  <a:pt x="384" y="156"/>
                </a:lnTo>
                <a:lnTo>
                  <a:pt x="624" y="156"/>
                </a:lnTo>
                <a:lnTo>
                  <a:pt x="1104" y="78"/>
                </a:lnTo>
                <a:lnTo>
                  <a:pt x="1584" y="0"/>
                </a:lnTo>
                <a:lnTo>
                  <a:pt x="1968" y="78"/>
                </a:lnTo>
                <a:lnTo>
                  <a:pt x="2208" y="0"/>
                </a:lnTo>
                <a:lnTo>
                  <a:pt x="2544" y="78"/>
                </a:lnTo>
                <a:lnTo>
                  <a:pt x="2736" y="78"/>
                </a:lnTo>
                <a:lnTo>
                  <a:pt x="3024" y="156"/>
                </a:lnTo>
                <a:lnTo>
                  <a:pt x="3312" y="156"/>
                </a:lnTo>
                <a:lnTo>
                  <a:pt x="3456" y="49"/>
                </a:lnTo>
                <a:lnTo>
                  <a:pt x="3600" y="49"/>
                </a:lnTo>
                <a:lnTo>
                  <a:pt x="3744" y="192"/>
                </a:lnTo>
                <a:lnTo>
                  <a:pt x="3840" y="432"/>
                </a:lnTo>
                <a:lnTo>
                  <a:pt x="3840" y="624"/>
                </a:lnTo>
                <a:lnTo>
                  <a:pt x="0" y="624"/>
                </a:lnTo>
                <a:lnTo>
                  <a:pt x="48" y="312"/>
                </a:lnTo>
              </a:path>
            </a:pathLst>
          </a:custGeom>
          <a:solidFill>
            <a:srgbClr val="FDE3BA"/>
          </a:solidFill>
          <a:ln w="12700" cap="rnd" cmpd="sng">
            <a:solidFill>
              <a:schemeClr val="tx1"/>
            </a:solidFill>
            <a:prstDash val="solid"/>
            <a:round/>
            <a:headEnd type="none" w="med" len="med"/>
            <a:tailEnd type="none" w="med" len="med"/>
          </a:ln>
        </p:spPr>
        <p:txBody>
          <a:bodyPr/>
          <a:lstStyle/>
          <a:p>
            <a:endParaRPr lang="en-US"/>
          </a:p>
        </p:txBody>
      </p:sp>
      <p:sp>
        <p:nvSpPr>
          <p:cNvPr id="20484" name="Rectangle 3"/>
          <p:cNvSpPr>
            <a:spLocks noGrp="1" noChangeArrowheads="1"/>
          </p:cNvSpPr>
          <p:nvPr>
            <p:ph type="title"/>
          </p:nvPr>
        </p:nvSpPr>
        <p:spPr>
          <a:noFill/>
        </p:spPr>
        <p:txBody>
          <a:bodyPr/>
          <a:lstStyle/>
          <a:p>
            <a:r>
              <a:rPr lang="cs-CZ" smtClean="0"/>
              <a:t>Vyrovnaná heuristika</a:t>
            </a:r>
            <a:endParaRPr lang="cs-CZ" smtClean="0">
              <a:latin typeface="Arial CE" charset="-18"/>
            </a:endParaRPr>
          </a:p>
        </p:txBody>
      </p:sp>
      <p:sp>
        <p:nvSpPr>
          <p:cNvPr id="20485" name="Rectangle 4"/>
          <p:cNvSpPr>
            <a:spLocks noChangeArrowheads="1"/>
          </p:cNvSpPr>
          <p:nvPr/>
        </p:nvSpPr>
        <p:spPr bwMode="auto">
          <a:xfrm>
            <a:off x="1384300" y="1993900"/>
            <a:ext cx="6070600" cy="3632200"/>
          </a:xfrm>
          <a:prstGeom prst="rect">
            <a:avLst/>
          </a:prstGeom>
          <a:noFill/>
          <a:ln w="25400">
            <a:solidFill>
              <a:schemeClr val="tx1"/>
            </a:solidFill>
            <a:miter lim="800000"/>
            <a:headEnd/>
            <a:tailEnd/>
          </a:ln>
        </p:spPr>
        <p:txBody>
          <a:bodyPr wrap="none" anchor="ctr"/>
          <a:lstStyle/>
          <a:p>
            <a:endParaRPr lang="en-US"/>
          </a:p>
        </p:txBody>
      </p:sp>
      <p:sp>
        <p:nvSpPr>
          <p:cNvPr id="20486" name="Rectangle 5"/>
          <p:cNvSpPr>
            <a:spLocks noChangeArrowheads="1"/>
          </p:cNvSpPr>
          <p:nvPr/>
        </p:nvSpPr>
        <p:spPr bwMode="auto">
          <a:xfrm>
            <a:off x="1220788" y="57165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0</a:t>
            </a:r>
            <a:endParaRPr lang="cs-CZ" sz="2800" b="1">
              <a:latin typeface="Arial CE" charset="-18"/>
            </a:endParaRPr>
          </a:p>
        </p:txBody>
      </p:sp>
      <p:sp>
        <p:nvSpPr>
          <p:cNvPr id="20487" name="Rectangle 6"/>
          <p:cNvSpPr>
            <a:spLocks noChangeArrowheads="1"/>
          </p:cNvSpPr>
          <p:nvPr/>
        </p:nvSpPr>
        <p:spPr bwMode="auto">
          <a:xfrm>
            <a:off x="7300913" y="5716588"/>
            <a:ext cx="379412" cy="515937"/>
          </a:xfrm>
          <a:prstGeom prst="rect">
            <a:avLst/>
          </a:prstGeom>
          <a:noFill/>
          <a:ln w="12700">
            <a:noFill/>
            <a:miter lim="800000"/>
            <a:headEnd/>
            <a:tailEnd/>
          </a:ln>
        </p:spPr>
        <p:txBody>
          <a:bodyPr wrap="none" lIns="90488" tIns="44450" rIns="90488" bIns="44450">
            <a:spAutoFit/>
          </a:bodyPr>
          <a:lstStyle/>
          <a:p>
            <a:r>
              <a:rPr lang="cs-CZ" sz="2800" b="1">
                <a:latin typeface="Arial" pitchFamily="34" charset="0"/>
              </a:rPr>
              <a:t>1</a:t>
            </a:r>
            <a:endParaRPr lang="cs-CZ" sz="2800" b="1">
              <a:latin typeface="Arial CE" charset="-18"/>
            </a:endParaRPr>
          </a:p>
        </p:txBody>
      </p:sp>
      <p:graphicFrame>
        <p:nvGraphicFramePr>
          <p:cNvPr id="467971" name="Object 7">
            <a:hlinkClick r:id="" action="ppaction://ole?verb=0"/>
          </p:cNvPr>
          <p:cNvGraphicFramePr>
            <a:graphicFrameLocks noChangeAspect="1"/>
          </p:cNvGraphicFramePr>
          <p:nvPr/>
        </p:nvGraphicFramePr>
        <p:xfrm>
          <a:off x="2033588" y="2636838"/>
          <a:ext cx="1955800" cy="992187"/>
        </p:xfrm>
        <a:graphic>
          <a:graphicData uri="http://schemas.openxmlformats.org/presentationml/2006/ole">
            <p:oleObj spid="_x0000_s467971" name="Rovnice" r:id="rId4" imgW="850680" imgH="431640" progId="Equation.3">
              <p:embed/>
            </p:oleObj>
          </a:graphicData>
        </a:graphic>
      </p:graphicFrame>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435280" cy="1139825"/>
          </a:xfrm>
        </p:spPr>
        <p:txBody>
          <a:bodyPr/>
          <a:lstStyle/>
          <a:p>
            <a:r>
              <a:rPr lang="cs-CZ" dirty="0" smtClean="0"/>
              <a:t>Výpočet přímého osvětlení pomocí MIS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35</a:t>
            </a:fld>
            <a:endParaRPr lang="en-US" altLang="en-US"/>
          </a:p>
        </p:txBody>
      </p:sp>
      <p:pic>
        <p:nvPicPr>
          <p:cNvPr id="474114" name="Picture 2"/>
          <p:cNvPicPr>
            <a:picLocks noChangeAspect="1" noChangeArrowheads="1"/>
          </p:cNvPicPr>
          <p:nvPr/>
        </p:nvPicPr>
        <p:blipFill>
          <a:blip r:embed="rId2" cstate="print"/>
          <a:srcRect/>
          <a:stretch>
            <a:fillRect/>
          </a:stretch>
        </p:blipFill>
        <p:spPr bwMode="auto">
          <a:xfrm>
            <a:off x="971600" y="1916832"/>
            <a:ext cx="7200900" cy="3667125"/>
          </a:xfrm>
          <a:prstGeom prst="rect">
            <a:avLst/>
          </a:prstGeom>
          <a:noFill/>
          <a:ln w="9525">
            <a:noFill/>
            <a:miter lim="800000"/>
            <a:headEnd/>
            <a:tailEnd/>
          </a:ln>
        </p:spPr>
      </p:pic>
      <p:sp>
        <p:nvSpPr>
          <p:cNvPr id="7" name="TextBox 6"/>
          <p:cNvSpPr txBox="1"/>
          <p:nvPr/>
        </p:nvSpPr>
        <p:spPr>
          <a:xfrm>
            <a:off x="899592" y="5661248"/>
            <a:ext cx="3637534" cy="646331"/>
          </a:xfrm>
          <a:prstGeom prst="rect">
            <a:avLst/>
          </a:prstGeom>
          <a:noFill/>
        </p:spPr>
        <p:txBody>
          <a:bodyPr wrap="none" rtlCol="0">
            <a:spAutoFit/>
          </a:bodyPr>
          <a:lstStyle/>
          <a:p>
            <a:r>
              <a:rPr lang="cs-CZ" b="1" dirty="0" smtClean="0">
                <a:latin typeface="+mj-lt"/>
              </a:rPr>
              <a:t>Vzorkovací technika (</a:t>
            </a:r>
            <a:r>
              <a:rPr lang="cs-CZ" b="1" dirty="0" err="1" smtClean="0">
                <a:latin typeface="+mj-lt"/>
              </a:rPr>
              <a:t>pdf</a:t>
            </a:r>
            <a:r>
              <a:rPr lang="cs-CZ" b="1" dirty="0" smtClean="0">
                <a:latin typeface="+mj-lt"/>
              </a:rPr>
              <a:t>) p</a:t>
            </a:r>
            <a:r>
              <a:rPr lang="cs-CZ" b="1" baseline="-25000" dirty="0" smtClean="0">
                <a:latin typeface="+mj-lt"/>
              </a:rPr>
              <a:t>1</a:t>
            </a:r>
            <a:r>
              <a:rPr lang="cs-CZ" b="1" dirty="0" smtClean="0">
                <a:latin typeface="+mj-lt"/>
              </a:rPr>
              <a:t>:</a:t>
            </a:r>
          </a:p>
          <a:p>
            <a:pPr algn="ctr"/>
            <a:r>
              <a:rPr lang="cs-CZ" b="1" dirty="0" smtClean="0">
                <a:latin typeface="+mj-lt"/>
              </a:rPr>
              <a:t>Vzorkování BRDF</a:t>
            </a:r>
            <a:endParaRPr lang="en-US" b="1" dirty="0">
              <a:latin typeface="+mj-lt"/>
            </a:endParaRPr>
          </a:p>
        </p:txBody>
      </p:sp>
      <p:sp>
        <p:nvSpPr>
          <p:cNvPr id="8" name="TextBox 7"/>
          <p:cNvSpPr txBox="1"/>
          <p:nvPr/>
        </p:nvSpPr>
        <p:spPr>
          <a:xfrm>
            <a:off x="4572000" y="5661248"/>
            <a:ext cx="3658374" cy="646331"/>
          </a:xfrm>
          <a:prstGeom prst="rect">
            <a:avLst/>
          </a:prstGeom>
          <a:noFill/>
        </p:spPr>
        <p:txBody>
          <a:bodyPr wrap="none" rtlCol="0">
            <a:spAutoFit/>
          </a:bodyPr>
          <a:lstStyle/>
          <a:p>
            <a:r>
              <a:rPr lang="cs-CZ" b="1" dirty="0" smtClean="0">
                <a:latin typeface="+mj-lt"/>
              </a:rPr>
              <a:t>Vzorkovací technika (</a:t>
            </a:r>
            <a:r>
              <a:rPr lang="cs-CZ" b="1" dirty="0" err="1" smtClean="0">
                <a:latin typeface="+mj-lt"/>
              </a:rPr>
              <a:t>pdf</a:t>
            </a:r>
            <a:r>
              <a:rPr lang="cs-CZ" b="1" dirty="0" smtClean="0">
                <a:latin typeface="+mj-lt"/>
              </a:rPr>
              <a:t>) p</a:t>
            </a:r>
            <a:r>
              <a:rPr lang="cs-CZ" b="1" baseline="-25000" dirty="0" smtClean="0">
                <a:latin typeface="+mj-lt"/>
              </a:rPr>
              <a:t>2</a:t>
            </a:r>
            <a:r>
              <a:rPr lang="cs-CZ" b="1" dirty="0" smtClean="0">
                <a:latin typeface="+mj-lt"/>
              </a:rPr>
              <a:t>:</a:t>
            </a:r>
          </a:p>
          <a:p>
            <a:pPr algn="ctr"/>
            <a:r>
              <a:rPr lang="cs-CZ" b="1" dirty="0" smtClean="0">
                <a:latin typeface="+mj-lt"/>
              </a:rPr>
              <a:t>Vzorkování světel</a:t>
            </a:r>
            <a:endParaRPr lang="en-US" b="1" dirty="0">
              <a:latin typeface="+mj-lt"/>
            </a:endParaRPr>
          </a:p>
        </p:txBody>
      </p:sp>
      <p:sp>
        <p:nvSpPr>
          <p:cNvPr id="9" name="TextBox 8"/>
          <p:cNvSpPr txBox="1"/>
          <p:nvPr/>
        </p:nvSpPr>
        <p:spPr>
          <a:xfrm rot="16200000">
            <a:off x="7095088" y="3282176"/>
            <a:ext cx="2811988" cy="369332"/>
          </a:xfrm>
          <a:prstGeom prst="rect">
            <a:avLst/>
          </a:prstGeom>
          <a:noFill/>
        </p:spPr>
        <p:txBody>
          <a:bodyPr wrap="none" rtlCol="0">
            <a:spAutoFit/>
          </a:bodyPr>
          <a:lstStyle/>
          <a:p>
            <a:r>
              <a:rPr lang="cs-CZ" dirty="0" smtClean="0">
                <a:latin typeface="+mj-lt"/>
              </a:rPr>
              <a:t>Image: Alexander </a:t>
            </a:r>
            <a:r>
              <a:rPr lang="cs-CZ" dirty="0" err="1" smtClean="0">
                <a:latin typeface="+mj-lt"/>
              </a:rPr>
              <a:t>Wilkie</a:t>
            </a:r>
            <a:endParaRPr lang="en-US" dirty="0">
              <a:latin typeface="+mj-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Kombinace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36</a:t>
            </a:fld>
            <a:endParaRPr lang="en-US" altLang="en-US"/>
          </a:p>
        </p:txBody>
      </p:sp>
      <p:pic>
        <p:nvPicPr>
          <p:cNvPr id="475138" name="Picture 2"/>
          <p:cNvPicPr>
            <a:picLocks noChangeAspect="1" noChangeArrowheads="1"/>
          </p:cNvPicPr>
          <p:nvPr/>
        </p:nvPicPr>
        <p:blipFill>
          <a:blip r:embed="rId2" cstate="print"/>
          <a:srcRect/>
          <a:stretch>
            <a:fillRect/>
          </a:stretch>
        </p:blipFill>
        <p:spPr bwMode="auto">
          <a:xfrm>
            <a:off x="683568" y="1641574"/>
            <a:ext cx="3648075" cy="3638550"/>
          </a:xfrm>
          <a:prstGeom prst="rect">
            <a:avLst/>
          </a:prstGeom>
          <a:noFill/>
          <a:ln w="9525">
            <a:noFill/>
            <a:miter lim="800000"/>
            <a:headEnd/>
            <a:tailEnd/>
          </a:ln>
        </p:spPr>
      </p:pic>
      <p:sp>
        <p:nvSpPr>
          <p:cNvPr id="7" name="TextBox 6"/>
          <p:cNvSpPr txBox="1"/>
          <p:nvPr/>
        </p:nvSpPr>
        <p:spPr>
          <a:xfrm>
            <a:off x="1051905" y="5313982"/>
            <a:ext cx="3044423" cy="923330"/>
          </a:xfrm>
          <a:prstGeom prst="rect">
            <a:avLst/>
          </a:prstGeom>
          <a:noFill/>
        </p:spPr>
        <p:txBody>
          <a:bodyPr wrap="none" rtlCol="0">
            <a:spAutoFit/>
          </a:bodyPr>
          <a:lstStyle/>
          <a:p>
            <a:pPr algn="ctr"/>
            <a:r>
              <a:rPr lang="cs-CZ" b="1" dirty="0" smtClean="0">
                <a:latin typeface="+mj-lt"/>
              </a:rPr>
              <a:t>Aritmetický průměr</a:t>
            </a:r>
            <a:r>
              <a:rPr lang="cs-CZ" dirty="0" smtClean="0">
                <a:latin typeface="+mj-lt"/>
              </a:rPr>
              <a:t/>
            </a:r>
            <a:br>
              <a:rPr lang="cs-CZ" dirty="0" smtClean="0">
                <a:latin typeface="+mj-lt"/>
              </a:rPr>
            </a:br>
            <a:r>
              <a:rPr lang="cs-CZ" dirty="0" smtClean="0">
                <a:latin typeface="+mj-lt"/>
              </a:rPr>
              <a:t>Zachovává špatné vlastnosti</a:t>
            </a:r>
            <a:br>
              <a:rPr lang="cs-CZ" dirty="0" smtClean="0">
                <a:latin typeface="+mj-lt"/>
              </a:rPr>
            </a:br>
            <a:r>
              <a:rPr lang="cs-CZ" dirty="0" smtClean="0">
                <a:latin typeface="+mj-lt"/>
              </a:rPr>
              <a:t>obou technik</a:t>
            </a:r>
            <a:endParaRPr lang="en-US" dirty="0">
              <a:latin typeface="+mj-lt"/>
            </a:endParaRPr>
          </a:p>
        </p:txBody>
      </p:sp>
      <p:pic>
        <p:nvPicPr>
          <p:cNvPr id="475139" name="Picture 3"/>
          <p:cNvPicPr>
            <a:picLocks noChangeAspect="1" noChangeArrowheads="1"/>
          </p:cNvPicPr>
          <p:nvPr/>
        </p:nvPicPr>
        <p:blipFill>
          <a:blip r:embed="rId3" cstate="print"/>
          <a:srcRect/>
          <a:stretch>
            <a:fillRect/>
          </a:stretch>
        </p:blipFill>
        <p:spPr bwMode="auto">
          <a:xfrm>
            <a:off x="4716016" y="1661605"/>
            <a:ext cx="3629025" cy="3619500"/>
          </a:xfrm>
          <a:prstGeom prst="rect">
            <a:avLst/>
          </a:prstGeom>
          <a:noFill/>
          <a:ln w="9525">
            <a:noFill/>
            <a:miter lim="800000"/>
            <a:headEnd/>
            <a:tailEnd/>
          </a:ln>
        </p:spPr>
      </p:pic>
      <p:sp>
        <p:nvSpPr>
          <p:cNvPr id="9" name="TextBox 8"/>
          <p:cNvSpPr txBox="1"/>
          <p:nvPr/>
        </p:nvSpPr>
        <p:spPr>
          <a:xfrm>
            <a:off x="5144310" y="5334013"/>
            <a:ext cx="2763898" cy="646331"/>
          </a:xfrm>
          <a:prstGeom prst="rect">
            <a:avLst/>
          </a:prstGeom>
          <a:noFill/>
        </p:spPr>
        <p:txBody>
          <a:bodyPr wrap="none" rtlCol="0">
            <a:spAutoFit/>
          </a:bodyPr>
          <a:lstStyle/>
          <a:p>
            <a:pPr algn="ctr"/>
            <a:r>
              <a:rPr lang="cs-CZ" b="1" dirty="0" smtClean="0">
                <a:latin typeface="+mj-lt"/>
              </a:rPr>
              <a:t>Vyrovnaná heuristika</a:t>
            </a:r>
            <a:r>
              <a:rPr lang="cs-CZ" dirty="0" smtClean="0">
                <a:latin typeface="+mj-lt"/>
              </a:rPr>
              <a:t/>
            </a:r>
            <a:br>
              <a:rPr lang="cs-CZ" dirty="0" smtClean="0">
                <a:latin typeface="+mj-lt"/>
              </a:rPr>
            </a:br>
            <a:r>
              <a:rPr lang="en-US" dirty="0" smtClean="0">
                <a:latin typeface="+mj-lt"/>
              </a:rPr>
              <a:t>B</a:t>
            </a:r>
            <a:r>
              <a:rPr lang="cs-CZ" dirty="0" smtClean="0">
                <a:latin typeface="+mj-lt"/>
              </a:rPr>
              <a:t>i</a:t>
            </a:r>
            <a:r>
              <a:rPr lang="en-US" dirty="0" err="1" smtClean="0">
                <a:latin typeface="+mj-lt"/>
              </a:rPr>
              <a:t>ngo</a:t>
            </a:r>
            <a:r>
              <a:rPr lang="en-US" dirty="0" smtClean="0">
                <a:latin typeface="+mj-lt"/>
              </a:rPr>
              <a:t>!!!</a:t>
            </a:r>
            <a:endParaRPr lang="en-US" dirty="0">
              <a:latin typeface="+mj-lt"/>
            </a:endParaRPr>
          </a:p>
        </p:txBody>
      </p:sp>
      <p:sp>
        <p:nvSpPr>
          <p:cNvPr id="10" name="TextBox 9"/>
          <p:cNvSpPr txBox="1"/>
          <p:nvPr/>
        </p:nvSpPr>
        <p:spPr>
          <a:xfrm rot="16200000">
            <a:off x="7095088" y="3282176"/>
            <a:ext cx="2811988" cy="369332"/>
          </a:xfrm>
          <a:prstGeom prst="rect">
            <a:avLst/>
          </a:prstGeom>
          <a:noFill/>
        </p:spPr>
        <p:txBody>
          <a:bodyPr wrap="none" rtlCol="0">
            <a:spAutoFit/>
          </a:bodyPr>
          <a:lstStyle/>
          <a:p>
            <a:r>
              <a:rPr lang="cs-CZ" dirty="0" smtClean="0">
                <a:latin typeface="+mj-lt"/>
              </a:rPr>
              <a:t>Image: Alexander </a:t>
            </a:r>
            <a:r>
              <a:rPr lang="cs-CZ" dirty="0" err="1" smtClean="0">
                <a:latin typeface="+mj-lt"/>
              </a:rPr>
              <a:t>Wilkie</a:t>
            </a:r>
            <a:endParaRPr lang="en-US" dirty="0">
              <a:latin typeface="+mj-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Dvě vzorkovací techniky</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37</a:t>
            </a:fld>
            <a:endParaRPr lang="en-US" altLang="en-US"/>
          </a:p>
        </p:txBody>
      </p:sp>
      <p:pic>
        <p:nvPicPr>
          <p:cNvPr id="455682" name="Picture 2"/>
          <p:cNvPicPr>
            <a:picLocks noChangeAspect="1" noChangeArrowheads="1"/>
          </p:cNvPicPr>
          <p:nvPr/>
        </p:nvPicPr>
        <p:blipFill>
          <a:blip r:embed="rId2" cstate="print"/>
          <a:srcRect/>
          <a:stretch>
            <a:fillRect/>
          </a:stretch>
        </p:blipFill>
        <p:spPr bwMode="auto">
          <a:xfrm>
            <a:off x="1403648" y="1988840"/>
            <a:ext cx="6677025" cy="3895725"/>
          </a:xfrm>
          <a:prstGeom prst="rect">
            <a:avLst/>
          </a:prstGeom>
          <a:noFill/>
          <a:ln w="9525">
            <a:noFill/>
            <a:miter lim="800000"/>
            <a:headEnd/>
            <a:tailEnd/>
          </a:ln>
        </p:spPr>
      </p:pic>
      <p:sp>
        <p:nvSpPr>
          <p:cNvPr id="7" name="TextBox 6"/>
          <p:cNvSpPr txBox="1"/>
          <p:nvPr/>
        </p:nvSpPr>
        <p:spPr>
          <a:xfrm rot="16200000">
            <a:off x="7095088" y="3282176"/>
            <a:ext cx="2811988" cy="369332"/>
          </a:xfrm>
          <a:prstGeom prst="rect">
            <a:avLst/>
          </a:prstGeom>
          <a:noFill/>
        </p:spPr>
        <p:txBody>
          <a:bodyPr wrap="none" rtlCol="0">
            <a:spAutoFit/>
          </a:bodyPr>
          <a:lstStyle/>
          <a:p>
            <a:r>
              <a:rPr lang="cs-CZ" dirty="0" smtClean="0">
                <a:latin typeface="+mj-lt"/>
              </a:rPr>
              <a:t>Image: Alexander </a:t>
            </a:r>
            <a:r>
              <a:rPr lang="cs-CZ" dirty="0" err="1" smtClean="0">
                <a:latin typeface="+mj-lt"/>
              </a:rPr>
              <a:t>Wilkie</a:t>
            </a:r>
            <a:endParaRPr lang="en-US" dirty="0">
              <a:latin typeface="+mj-lt"/>
            </a:endParaRPr>
          </a:p>
        </p:txBody>
      </p:sp>
      <p:sp>
        <p:nvSpPr>
          <p:cNvPr id="8" name="Rectangle 7"/>
          <p:cNvSpPr/>
          <p:nvPr/>
        </p:nvSpPr>
        <p:spPr>
          <a:xfrm>
            <a:off x="3851920" y="2996952"/>
            <a:ext cx="201622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40152" y="4797152"/>
            <a:ext cx="2088232"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27984" y="3068960"/>
            <a:ext cx="1160895" cy="369332"/>
          </a:xfrm>
          <a:prstGeom prst="rect">
            <a:avLst/>
          </a:prstGeom>
          <a:noFill/>
        </p:spPr>
        <p:txBody>
          <a:bodyPr wrap="none" rtlCol="0">
            <a:spAutoFit/>
          </a:bodyPr>
          <a:lstStyle/>
          <a:p>
            <a:r>
              <a:rPr lang="cs-CZ" dirty="0" smtClean="0"/>
              <a:t>w1 </a:t>
            </a:r>
            <a:r>
              <a:rPr lang="en-US" dirty="0" smtClean="0"/>
              <a:t>* A1</a:t>
            </a:r>
            <a:endParaRPr lang="en-US" dirty="0"/>
          </a:p>
        </p:txBody>
      </p:sp>
      <p:sp>
        <p:nvSpPr>
          <p:cNvPr id="11" name="TextBox 10"/>
          <p:cNvSpPr txBox="1"/>
          <p:nvPr/>
        </p:nvSpPr>
        <p:spPr>
          <a:xfrm>
            <a:off x="6363433" y="4797152"/>
            <a:ext cx="1160895" cy="369332"/>
          </a:xfrm>
          <a:prstGeom prst="rect">
            <a:avLst/>
          </a:prstGeom>
          <a:noFill/>
        </p:spPr>
        <p:txBody>
          <a:bodyPr wrap="none" rtlCol="0">
            <a:spAutoFit/>
          </a:bodyPr>
          <a:lstStyle/>
          <a:p>
            <a:r>
              <a:rPr lang="cs-CZ" dirty="0" smtClean="0"/>
              <a:t>w</a:t>
            </a:r>
            <a:r>
              <a:rPr lang="en-US" dirty="0" smtClean="0"/>
              <a:t>2</a:t>
            </a:r>
            <a:r>
              <a:rPr lang="cs-CZ" dirty="0" smtClean="0"/>
              <a:t> </a:t>
            </a:r>
            <a:r>
              <a:rPr lang="en-US" dirty="0" smtClean="0"/>
              <a:t>* A2</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Výpočet vah</a:t>
            </a:r>
            <a:endParaRPr lang="en-US" dirty="0"/>
          </a:p>
        </p:txBody>
      </p:sp>
      <p:sp>
        <p:nvSpPr>
          <p:cNvPr id="3" name="Content Placeholder 2"/>
          <p:cNvSpPr>
            <a:spLocks noGrp="1"/>
          </p:cNvSpPr>
          <p:nvPr>
            <p:ph idx="1"/>
          </p:nvPr>
        </p:nvSpPr>
        <p:spPr>
          <a:xfrm>
            <a:off x="457200" y="5517232"/>
            <a:ext cx="8229600" cy="613693"/>
          </a:xfrm>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38</a:t>
            </a:fld>
            <a:endParaRPr lang="en-US" altLang="en-US"/>
          </a:p>
        </p:txBody>
      </p:sp>
      <p:graphicFrame>
        <p:nvGraphicFramePr>
          <p:cNvPr id="476162" name="Object 7">
            <a:hlinkClick r:id="" action="ppaction://ole?verb=0"/>
          </p:cNvPr>
          <p:cNvGraphicFramePr>
            <a:graphicFrameLocks noChangeAspect="1"/>
          </p:cNvGraphicFramePr>
          <p:nvPr/>
        </p:nvGraphicFramePr>
        <p:xfrm>
          <a:off x="2466975" y="2522538"/>
          <a:ext cx="3589338" cy="1079500"/>
        </p:xfrm>
        <a:graphic>
          <a:graphicData uri="http://schemas.openxmlformats.org/presentationml/2006/ole">
            <p:oleObj spid="_x0000_s476162" name="Rovnice" r:id="rId3" imgW="1562040" imgH="469800" progId="Equation.3">
              <p:embed/>
            </p:oleObj>
          </a:graphicData>
        </a:graphic>
      </p:graphicFrame>
      <p:cxnSp>
        <p:nvCxnSpPr>
          <p:cNvPr id="8" name="Straight Arrow Connector 7"/>
          <p:cNvCxnSpPr/>
          <p:nvPr/>
        </p:nvCxnSpPr>
        <p:spPr>
          <a:xfrm>
            <a:off x="2123728" y="2060848"/>
            <a:ext cx="720080" cy="720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8326" y="1414517"/>
            <a:ext cx="1986441" cy="646331"/>
          </a:xfrm>
          <a:prstGeom prst="rect">
            <a:avLst/>
          </a:prstGeom>
          <a:noFill/>
        </p:spPr>
        <p:txBody>
          <a:bodyPr wrap="none" rtlCol="0">
            <a:spAutoFit/>
          </a:bodyPr>
          <a:lstStyle/>
          <a:p>
            <a:pPr algn="ctr"/>
            <a:r>
              <a:rPr lang="cs-CZ" dirty="0" smtClean="0">
                <a:latin typeface="+mj-lt"/>
              </a:rPr>
              <a:t>Váha vzorku z </a:t>
            </a:r>
            <a:br>
              <a:rPr lang="cs-CZ" dirty="0" smtClean="0">
                <a:latin typeface="+mj-lt"/>
              </a:rPr>
            </a:br>
            <a:r>
              <a:rPr lang="cs-CZ" dirty="0" smtClean="0">
                <a:latin typeface="+mj-lt"/>
              </a:rPr>
              <a:t>BRDF vzorkování</a:t>
            </a:r>
            <a:endParaRPr lang="en-US" dirty="0">
              <a:latin typeface="+mj-lt"/>
            </a:endParaRPr>
          </a:p>
        </p:txBody>
      </p:sp>
      <p:cxnSp>
        <p:nvCxnSpPr>
          <p:cNvPr id="10" name="Straight Arrow Connector 9"/>
          <p:cNvCxnSpPr>
            <a:stCxn id="12" idx="0"/>
          </p:cNvCxnSpPr>
          <p:nvPr/>
        </p:nvCxnSpPr>
        <p:spPr>
          <a:xfrm flipV="1">
            <a:off x="1523243" y="3573016"/>
            <a:ext cx="2328677" cy="6480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5496" y="4221088"/>
            <a:ext cx="2975494" cy="646331"/>
          </a:xfrm>
          <a:prstGeom prst="rect">
            <a:avLst/>
          </a:prstGeom>
          <a:noFill/>
        </p:spPr>
        <p:txBody>
          <a:bodyPr wrap="none" rtlCol="0">
            <a:spAutoFit/>
          </a:bodyPr>
          <a:lstStyle/>
          <a:p>
            <a:pPr algn="ctr"/>
            <a:r>
              <a:rPr lang="cs-CZ" dirty="0" smtClean="0">
                <a:latin typeface="+mj-lt"/>
              </a:rPr>
              <a:t>Hustota pravděpodobnosti </a:t>
            </a:r>
            <a:br>
              <a:rPr lang="cs-CZ" dirty="0" smtClean="0">
                <a:latin typeface="+mj-lt"/>
              </a:rPr>
            </a:br>
            <a:r>
              <a:rPr lang="cs-CZ" dirty="0" smtClean="0">
                <a:latin typeface="+mj-lt"/>
              </a:rPr>
              <a:t>vzorkování z BRDF</a:t>
            </a:r>
            <a:endParaRPr lang="en-US" dirty="0">
              <a:latin typeface="+mj-lt"/>
            </a:endParaRPr>
          </a:p>
        </p:txBody>
      </p:sp>
      <p:sp>
        <p:nvSpPr>
          <p:cNvPr id="15" name="TextBox 14"/>
          <p:cNvSpPr txBox="1"/>
          <p:nvPr/>
        </p:nvSpPr>
        <p:spPr>
          <a:xfrm>
            <a:off x="3372838" y="4222829"/>
            <a:ext cx="5580375" cy="646331"/>
          </a:xfrm>
          <a:prstGeom prst="rect">
            <a:avLst/>
          </a:prstGeom>
          <a:noFill/>
          <a:ln w="28575">
            <a:solidFill>
              <a:srgbClr val="C00000"/>
            </a:solidFill>
          </a:ln>
        </p:spPr>
        <p:txBody>
          <a:bodyPr wrap="none" rtlCol="0">
            <a:spAutoFit/>
          </a:bodyPr>
          <a:lstStyle/>
          <a:p>
            <a:pPr algn="ctr"/>
            <a:r>
              <a:rPr lang="cs-CZ" b="1" dirty="0" smtClean="0">
                <a:latin typeface="+mj-lt"/>
              </a:rPr>
              <a:t>Hustota, s jakou by byl směr </a:t>
            </a:r>
            <a:r>
              <a:rPr lang="cs-CZ" b="1" dirty="0" err="1" smtClean="0">
                <a:latin typeface="Symbol" pitchFamily="18" charset="2"/>
              </a:rPr>
              <a:t>w</a:t>
            </a:r>
            <a:r>
              <a:rPr lang="cs-CZ" b="1" baseline="-25000" dirty="0" err="1" smtClean="0">
                <a:latin typeface="+mj-lt"/>
              </a:rPr>
              <a:t>j</a:t>
            </a:r>
            <a:r>
              <a:rPr lang="cs-CZ" b="1" dirty="0" smtClean="0">
                <a:latin typeface="+mj-lt"/>
              </a:rPr>
              <a:t> vygenerován, </a:t>
            </a:r>
            <a:br>
              <a:rPr lang="cs-CZ" b="1" dirty="0" smtClean="0">
                <a:latin typeface="+mj-lt"/>
              </a:rPr>
            </a:br>
            <a:r>
              <a:rPr lang="cs-CZ" b="1" dirty="0" smtClean="0">
                <a:latin typeface="+mj-lt"/>
              </a:rPr>
              <a:t>kdybychom použili vzorkování plochy zdroje</a:t>
            </a:r>
            <a:endParaRPr lang="en-US" b="1" dirty="0">
              <a:latin typeface="+mj-lt"/>
            </a:endParaRPr>
          </a:p>
        </p:txBody>
      </p:sp>
      <p:cxnSp>
        <p:nvCxnSpPr>
          <p:cNvPr id="19" name="Straight Arrow Connector 18"/>
          <p:cNvCxnSpPr>
            <a:stCxn id="15" idx="0"/>
          </p:cNvCxnSpPr>
          <p:nvPr/>
        </p:nvCxnSpPr>
        <p:spPr>
          <a:xfrm flipH="1" flipV="1">
            <a:off x="5436097" y="3645025"/>
            <a:ext cx="726929" cy="5778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Hustoty pravděpodobnosti</a:t>
            </a:r>
            <a:endParaRPr lang="en-US" dirty="0"/>
          </a:p>
        </p:txBody>
      </p:sp>
      <p:sp>
        <p:nvSpPr>
          <p:cNvPr id="3" name="Content Placeholder 2"/>
          <p:cNvSpPr>
            <a:spLocks noGrp="1"/>
          </p:cNvSpPr>
          <p:nvPr>
            <p:ph idx="1"/>
          </p:nvPr>
        </p:nvSpPr>
        <p:spPr/>
        <p:txBody>
          <a:bodyPr/>
          <a:lstStyle/>
          <a:p>
            <a:r>
              <a:rPr lang="cs-CZ" b="1" dirty="0" smtClean="0"/>
              <a:t>Vzorkování BRDF: p</a:t>
            </a:r>
            <a:r>
              <a:rPr lang="cs-CZ" b="1" baseline="-25000" dirty="0" smtClean="0"/>
              <a:t>1</a:t>
            </a:r>
            <a:r>
              <a:rPr lang="cs-CZ" b="1" dirty="0" smtClean="0"/>
              <a:t>(</a:t>
            </a:r>
            <a:r>
              <a:rPr lang="cs-CZ" b="1" dirty="0" smtClean="0">
                <a:latin typeface="Symbol" pitchFamily="18" charset="2"/>
              </a:rPr>
              <a:t>w</a:t>
            </a:r>
            <a:r>
              <a:rPr lang="cs-CZ" b="1" dirty="0" smtClean="0"/>
              <a:t>)</a:t>
            </a:r>
          </a:p>
          <a:p>
            <a:pPr lvl="1"/>
            <a:r>
              <a:rPr lang="cs-CZ" dirty="0" smtClean="0"/>
              <a:t>Závisí na BRDF, např. pro </a:t>
            </a:r>
            <a:r>
              <a:rPr lang="cs-CZ" dirty="0" err="1" smtClean="0"/>
              <a:t>Lambertovskou</a:t>
            </a:r>
            <a:r>
              <a:rPr lang="cs-CZ" dirty="0" smtClean="0"/>
              <a:t> BRDF</a:t>
            </a:r>
          </a:p>
          <a:p>
            <a:endParaRPr lang="cs-CZ" dirty="0" smtClean="0"/>
          </a:p>
          <a:p>
            <a:endParaRPr lang="cs-CZ" dirty="0" smtClean="0"/>
          </a:p>
          <a:p>
            <a:endParaRPr lang="cs-CZ" b="1" dirty="0" smtClean="0"/>
          </a:p>
          <a:p>
            <a:r>
              <a:rPr lang="cs-CZ" b="1" dirty="0" smtClean="0"/>
              <a:t>Vzorkování zdroje: p</a:t>
            </a:r>
            <a:r>
              <a:rPr lang="cs-CZ" b="1" baseline="-25000" dirty="0" smtClean="0"/>
              <a:t>2</a:t>
            </a:r>
            <a:r>
              <a:rPr lang="cs-CZ" b="1" dirty="0" smtClean="0"/>
              <a:t>(</a:t>
            </a:r>
            <a:r>
              <a:rPr lang="cs-CZ" b="1" dirty="0" smtClean="0">
                <a:latin typeface="Symbol" pitchFamily="18" charset="2"/>
              </a:rPr>
              <a:t>w</a:t>
            </a:r>
            <a:r>
              <a:rPr lang="cs-CZ" b="1" dirty="0" smtClean="0"/>
              <a:t>)</a:t>
            </a:r>
            <a:endParaRPr lang="cs-CZ" dirty="0" smtClean="0"/>
          </a:p>
          <a:p>
            <a:endParaRPr lang="cs-CZ" dirty="0" smtClean="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39</a:t>
            </a:fld>
            <a:endParaRPr lang="en-US" altLang="en-US"/>
          </a:p>
        </p:txBody>
      </p:sp>
      <p:graphicFrame>
        <p:nvGraphicFramePr>
          <p:cNvPr id="477187" name="Object 6"/>
          <p:cNvGraphicFramePr>
            <a:graphicFrameLocks noChangeAspect="1"/>
          </p:cNvGraphicFramePr>
          <p:nvPr/>
        </p:nvGraphicFramePr>
        <p:xfrm>
          <a:off x="3516313" y="2641600"/>
          <a:ext cx="2047875" cy="858838"/>
        </p:xfrm>
        <a:graphic>
          <a:graphicData uri="http://schemas.openxmlformats.org/presentationml/2006/ole">
            <p:oleObj spid="_x0000_s477187" name="Rovnice" r:id="rId3" imgW="939600" imgH="393480" progId="Equation.3">
              <p:embed/>
            </p:oleObj>
          </a:graphicData>
        </a:graphic>
      </p:graphicFrame>
      <p:graphicFrame>
        <p:nvGraphicFramePr>
          <p:cNvPr id="477189" name="Object 5"/>
          <p:cNvGraphicFramePr>
            <a:graphicFrameLocks noChangeAspect="1"/>
          </p:cNvGraphicFramePr>
          <p:nvPr/>
        </p:nvGraphicFramePr>
        <p:xfrm>
          <a:off x="899592" y="4437112"/>
          <a:ext cx="2990850" cy="1023938"/>
        </p:xfrm>
        <a:graphic>
          <a:graphicData uri="http://schemas.openxmlformats.org/presentationml/2006/ole">
            <p:oleObj spid="_x0000_s477189" name="Rovnice" r:id="rId4" imgW="1371600" imgH="469800" progId="Equation.3">
              <p:embed/>
            </p:oleObj>
          </a:graphicData>
        </a:graphic>
      </p:graphicFrame>
      <p:cxnSp>
        <p:nvCxnSpPr>
          <p:cNvPr id="12" name="Straight Connector 11"/>
          <p:cNvCxnSpPr/>
          <p:nvPr/>
        </p:nvCxnSpPr>
        <p:spPr>
          <a:xfrm>
            <a:off x="2727088" y="5445224"/>
            <a:ext cx="100811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203848" y="5589240"/>
            <a:ext cx="504056" cy="3249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79912" y="5590981"/>
            <a:ext cx="5277406" cy="646331"/>
          </a:xfrm>
          <a:prstGeom prst="rect">
            <a:avLst/>
          </a:prstGeom>
          <a:noFill/>
          <a:ln w="28575">
            <a:solidFill>
              <a:srgbClr val="C00000"/>
            </a:solidFill>
          </a:ln>
        </p:spPr>
        <p:txBody>
          <a:bodyPr wrap="none" rtlCol="0">
            <a:spAutoFit/>
          </a:bodyPr>
          <a:lstStyle/>
          <a:p>
            <a:pPr algn="ctr"/>
            <a:r>
              <a:rPr lang="cs-CZ" b="1" dirty="0" smtClean="0">
                <a:latin typeface="+mj-lt"/>
              </a:rPr>
              <a:t>Převedení hustoty 1/</a:t>
            </a:r>
            <a:r>
              <a:rPr lang="en-US" b="1" dirty="0" smtClean="0">
                <a:latin typeface="+mj-lt"/>
              </a:rPr>
              <a:t>|A| z </a:t>
            </a:r>
            <a:r>
              <a:rPr lang="en-US" b="1" dirty="0" err="1" smtClean="0">
                <a:latin typeface="+mj-lt"/>
              </a:rPr>
              <a:t>plo</a:t>
            </a:r>
            <a:r>
              <a:rPr lang="cs-CZ" b="1" dirty="0" err="1" smtClean="0">
                <a:latin typeface="+mj-lt"/>
              </a:rPr>
              <a:t>šné</a:t>
            </a:r>
            <a:r>
              <a:rPr lang="cs-CZ" b="1" dirty="0" smtClean="0">
                <a:latin typeface="+mj-lt"/>
              </a:rPr>
              <a:t> míry (</a:t>
            </a:r>
            <a:r>
              <a:rPr lang="cs-CZ" b="1" dirty="0" err="1" smtClean="0">
                <a:latin typeface="+mj-lt"/>
              </a:rPr>
              <a:t>dA</a:t>
            </a:r>
            <a:r>
              <a:rPr lang="cs-CZ" b="1" dirty="0" smtClean="0">
                <a:latin typeface="+mj-lt"/>
              </a:rPr>
              <a:t>) </a:t>
            </a:r>
            <a:br>
              <a:rPr lang="cs-CZ" b="1" dirty="0" smtClean="0">
                <a:latin typeface="+mj-lt"/>
              </a:rPr>
            </a:br>
            <a:r>
              <a:rPr lang="cs-CZ" b="1" dirty="0" smtClean="0">
                <a:latin typeface="+mj-lt"/>
              </a:rPr>
              <a:t>do míry prostorového úhlu (</a:t>
            </a:r>
            <a:r>
              <a:rPr lang="cs-CZ" b="1" dirty="0" err="1" smtClean="0">
                <a:latin typeface="+mj-lt"/>
              </a:rPr>
              <a:t>d</a:t>
            </a:r>
            <a:r>
              <a:rPr lang="cs-CZ" b="1" dirty="0" err="1" smtClean="0">
                <a:latin typeface="Symbol" pitchFamily="18" charset="2"/>
              </a:rPr>
              <a:t>w</a:t>
            </a:r>
            <a:r>
              <a:rPr lang="cs-CZ" b="1" dirty="0" smtClean="0">
                <a:latin typeface="+mj-lt"/>
              </a:rPr>
              <a:t>)</a:t>
            </a:r>
            <a:endParaRPr lang="en-US" b="1" dirty="0">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cs-CZ" b="1" dirty="0"/>
              <a:t>Fixní náhodná sekvence</a:t>
            </a:r>
            <a:endParaRPr lang="en-US" b="1" dirty="0"/>
          </a:p>
        </p:txBody>
      </p:sp>
      <p:sp>
        <p:nvSpPr>
          <p:cNvPr id="307203" name="Text Box 3"/>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7204" name="Text Box 4"/>
          <p:cNvSpPr txBox="1">
            <a:spLocks noChangeArrowheads="1"/>
          </p:cNvSpPr>
          <p:nvPr/>
        </p:nvSpPr>
        <p:spPr bwMode="auto">
          <a:xfrm>
            <a:off x="3546475" y="5870575"/>
            <a:ext cx="1736373" cy="369332"/>
          </a:xfrm>
          <a:prstGeom prst="rect">
            <a:avLst/>
          </a:prstGeom>
          <a:noFill/>
          <a:ln w="9525">
            <a:noFill/>
            <a:miter lim="800000"/>
            <a:headEnd/>
            <a:tailEnd/>
          </a:ln>
          <a:effectLst/>
        </p:spPr>
        <p:txBody>
          <a:bodyPr wrap="none">
            <a:spAutoFit/>
          </a:bodyPr>
          <a:lstStyle/>
          <a:p>
            <a:r>
              <a:rPr lang="cs-CZ" dirty="0">
                <a:latin typeface="+mj-lt"/>
              </a:rPr>
              <a:t>10 cest na pixel</a:t>
            </a:r>
            <a:endParaRPr lang="en-US" dirty="0">
              <a:latin typeface="+mj-lt"/>
            </a:endParaRPr>
          </a:p>
        </p:txBody>
      </p:sp>
      <p:pic>
        <p:nvPicPr>
          <p:cNvPr id="307206" name="Picture 6"/>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Příspěvky vzorkovacích technik</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40</a:t>
            </a:fld>
            <a:endParaRPr lang="en-US" altLang="en-US"/>
          </a:p>
        </p:txBody>
      </p:sp>
      <p:pic>
        <p:nvPicPr>
          <p:cNvPr id="478210" name="Picture 2"/>
          <p:cNvPicPr>
            <a:picLocks noChangeAspect="1" noChangeArrowheads="1"/>
          </p:cNvPicPr>
          <p:nvPr/>
        </p:nvPicPr>
        <p:blipFill>
          <a:blip r:embed="rId2" cstate="print"/>
          <a:srcRect/>
          <a:stretch>
            <a:fillRect/>
          </a:stretch>
        </p:blipFill>
        <p:spPr bwMode="auto">
          <a:xfrm>
            <a:off x="971600" y="1628800"/>
            <a:ext cx="7200900" cy="3629025"/>
          </a:xfrm>
          <a:prstGeom prst="rect">
            <a:avLst/>
          </a:prstGeom>
          <a:noFill/>
          <a:ln w="9525">
            <a:noFill/>
            <a:miter lim="800000"/>
            <a:headEnd/>
            <a:tailEnd/>
          </a:ln>
        </p:spPr>
      </p:pic>
      <p:sp>
        <p:nvSpPr>
          <p:cNvPr id="7" name="TextBox 6"/>
          <p:cNvSpPr txBox="1"/>
          <p:nvPr/>
        </p:nvSpPr>
        <p:spPr>
          <a:xfrm rot="16200000">
            <a:off x="7095088" y="3282176"/>
            <a:ext cx="2811988" cy="369332"/>
          </a:xfrm>
          <a:prstGeom prst="rect">
            <a:avLst/>
          </a:prstGeom>
          <a:noFill/>
        </p:spPr>
        <p:txBody>
          <a:bodyPr wrap="none" rtlCol="0">
            <a:spAutoFit/>
          </a:bodyPr>
          <a:lstStyle/>
          <a:p>
            <a:r>
              <a:rPr lang="cs-CZ" dirty="0" smtClean="0">
                <a:latin typeface="+mj-lt"/>
              </a:rPr>
              <a:t>Image: Alexander </a:t>
            </a:r>
            <a:r>
              <a:rPr lang="cs-CZ" dirty="0" err="1" smtClean="0">
                <a:latin typeface="+mj-lt"/>
              </a:rPr>
              <a:t>Wilkie</a:t>
            </a:r>
            <a:endParaRPr lang="en-US" dirty="0">
              <a:latin typeface="+mj-lt"/>
            </a:endParaRPr>
          </a:p>
        </p:txBody>
      </p:sp>
      <p:sp>
        <p:nvSpPr>
          <p:cNvPr id="8" name="TextBox 7"/>
          <p:cNvSpPr txBox="1"/>
          <p:nvPr/>
        </p:nvSpPr>
        <p:spPr>
          <a:xfrm>
            <a:off x="1259632" y="5373216"/>
            <a:ext cx="2876108" cy="369332"/>
          </a:xfrm>
          <a:prstGeom prst="rect">
            <a:avLst/>
          </a:prstGeom>
          <a:noFill/>
        </p:spPr>
        <p:txBody>
          <a:bodyPr wrap="none" rtlCol="0">
            <a:spAutoFit/>
          </a:bodyPr>
          <a:lstStyle/>
          <a:p>
            <a:r>
              <a:rPr lang="cs-CZ" b="1" dirty="0" smtClean="0">
                <a:latin typeface="+mj-lt"/>
              </a:rPr>
              <a:t>w1 </a:t>
            </a:r>
            <a:r>
              <a:rPr lang="en-US" b="1" dirty="0" smtClean="0">
                <a:latin typeface="+mj-lt"/>
              </a:rPr>
              <a:t>* </a:t>
            </a:r>
            <a:r>
              <a:rPr lang="en-US" b="1" dirty="0" err="1" smtClean="0">
                <a:latin typeface="+mj-lt"/>
              </a:rPr>
              <a:t>vzorkov</a:t>
            </a:r>
            <a:r>
              <a:rPr lang="cs-CZ" b="1" dirty="0" err="1" smtClean="0">
                <a:latin typeface="+mj-lt"/>
              </a:rPr>
              <a:t>ání</a:t>
            </a:r>
            <a:r>
              <a:rPr lang="cs-CZ" b="1" dirty="0" smtClean="0">
                <a:latin typeface="+mj-lt"/>
              </a:rPr>
              <a:t> </a:t>
            </a:r>
            <a:r>
              <a:rPr lang="en-US" b="1" dirty="0" smtClean="0">
                <a:latin typeface="+mj-lt"/>
              </a:rPr>
              <a:t>BRDF </a:t>
            </a:r>
            <a:endParaRPr lang="en-US" b="1" dirty="0">
              <a:latin typeface="+mj-lt"/>
            </a:endParaRPr>
          </a:p>
        </p:txBody>
      </p:sp>
      <p:sp>
        <p:nvSpPr>
          <p:cNvPr id="9" name="TextBox 8"/>
          <p:cNvSpPr txBox="1"/>
          <p:nvPr/>
        </p:nvSpPr>
        <p:spPr>
          <a:xfrm>
            <a:off x="4936252" y="5373216"/>
            <a:ext cx="2953053" cy="369332"/>
          </a:xfrm>
          <a:prstGeom prst="rect">
            <a:avLst/>
          </a:prstGeom>
          <a:noFill/>
        </p:spPr>
        <p:txBody>
          <a:bodyPr wrap="none" rtlCol="0">
            <a:spAutoFit/>
          </a:bodyPr>
          <a:lstStyle/>
          <a:p>
            <a:r>
              <a:rPr lang="cs-CZ" b="1" dirty="0" smtClean="0">
                <a:latin typeface="+mj-lt"/>
              </a:rPr>
              <a:t>w2 </a:t>
            </a:r>
            <a:r>
              <a:rPr lang="en-US" b="1" dirty="0" smtClean="0">
                <a:latin typeface="+mj-lt"/>
              </a:rPr>
              <a:t>* </a:t>
            </a:r>
            <a:r>
              <a:rPr lang="en-US" b="1" dirty="0" err="1" smtClean="0">
                <a:latin typeface="+mj-lt"/>
              </a:rPr>
              <a:t>vzorkov</a:t>
            </a:r>
            <a:r>
              <a:rPr lang="cs-CZ" b="1" dirty="0" err="1" smtClean="0">
                <a:latin typeface="+mj-lt"/>
              </a:rPr>
              <a:t>ání</a:t>
            </a:r>
            <a:r>
              <a:rPr lang="cs-CZ" b="1" dirty="0" smtClean="0">
                <a:latin typeface="+mj-lt"/>
              </a:rPr>
              <a:t> zdroje</a:t>
            </a:r>
            <a:endParaRPr lang="en-US" b="1" dirty="0">
              <a:latin typeface="+mj-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Použití MIS v </a:t>
            </a:r>
            <a:r>
              <a:rPr lang="cs-CZ" dirty="0" err="1" smtClean="0"/>
              <a:t>path</a:t>
            </a:r>
            <a:r>
              <a:rPr lang="cs-CZ" dirty="0" smtClean="0"/>
              <a:t> </a:t>
            </a:r>
            <a:r>
              <a:rPr lang="cs-CZ" dirty="0" err="1" smtClean="0"/>
              <a:t>traceru</a:t>
            </a:r>
            <a:endParaRPr lang="en-US" dirty="0"/>
          </a:p>
        </p:txBody>
      </p:sp>
      <p:sp>
        <p:nvSpPr>
          <p:cNvPr id="3" name="Content Placeholder 2"/>
          <p:cNvSpPr>
            <a:spLocks noGrp="1"/>
          </p:cNvSpPr>
          <p:nvPr>
            <p:ph idx="1"/>
          </p:nvPr>
        </p:nvSpPr>
        <p:spPr/>
        <p:txBody>
          <a:bodyPr/>
          <a:lstStyle/>
          <a:p>
            <a:r>
              <a:rPr lang="cs-CZ" dirty="0" smtClean="0"/>
              <a:t>Generování explicitního stínového paprsku pro techniku p</a:t>
            </a:r>
            <a:r>
              <a:rPr lang="cs-CZ" baseline="-25000" dirty="0" smtClean="0"/>
              <a:t>2</a:t>
            </a:r>
            <a:r>
              <a:rPr lang="cs-CZ" dirty="0" smtClean="0"/>
              <a:t> (vzorkování zdroje)</a:t>
            </a:r>
          </a:p>
          <a:p>
            <a:endParaRPr lang="cs-CZ" dirty="0" smtClean="0"/>
          </a:p>
          <a:p>
            <a:r>
              <a:rPr lang="cs-CZ" dirty="0" smtClean="0"/>
              <a:t>Sekundární paprsek pro techniku p</a:t>
            </a:r>
            <a:r>
              <a:rPr lang="cs-CZ" baseline="-25000" dirty="0" smtClean="0"/>
              <a:t>1</a:t>
            </a:r>
            <a:r>
              <a:rPr lang="cs-CZ" dirty="0" smtClean="0"/>
              <a:t> (vzorkování zdroje)</a:t>
            </a:r>
          </a:p>
          <a:p>
            <a:pPr lvl="1"/>
            <a:r>
              <a:rPr lang="cs-CZ" dirty="0" smtClean="0"/>
              <a:t>Sdílený pro výpočet </a:t>
            </a:r>
            <a:r>
              <a:rPr lang="cs-CZ" b="1" dirty="0" smtClean="0"/>
              <a:t>přímého </a:t>
            </a:r>
            <a:r>
              <a:rPr lang="cs-CZ" dirty="0" smtClean="0"/>
              <a:t>i </a:t>
            </a:r>
            <a:r>
              <a:rPr lang="cs-CZ" b="1" dirty="0" smtClean="0"/>
              <a:t>nepřímého </a:t>
            </a:r>
            <a:r>
              <a:rPr lang="cs-CZ" dirty="0" smtClean="0"/>
              <a:t>osvětlení</a:t>
            </a:r>
          </a:p>
          <a:p>
            <a:pPr lvl="1"/>
            <a:r>
              <a:rPr lang="cs-CZ" dirty="0" smtClean="0"/>
              <a:t>Pouze na přímé osvětlení se aplikuje MIS váha (nepřímé osvětlení se připočte celé) </a:t>
            </a:r>
          </a:p>
          <a:p>
            <a:pPr lvl="1"/>
            <a:endParaRPr lang="cs-CZ" dirty="0" smtClean="0"/>
          </a:p>
          <a:p>
            <a:r>
              <a:rPr lang="cs-CZ" dirty="0" smtClean="0"/>
              <a:t>Při výpočtu MIS vah je potřeba vzít v úvahu pravděpodobnost ukončení cesty (ruská ruleta) </a:t>
            </a:r>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41</a:t>
            </a:fld>
            <a:endParaRPr lang="en-US"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Více zdrojů světla</a:t>
            </a:r>
            <a:endParaRPr lang="cs-CZ" dirty="0"/>
          </a:p>
        </p:txBody>
      </p:sp>
      <p:sp>
        <p:nvSpPr>
          <p:cNvPr id="3" name="Content Placeholder 2"/>
          <p:cNvSpPr>
            <a:spLocks noGrp="1"/>
          </p:cNvSpPr>
          <p:nvPr>
            <p:ph idx="1"/>
          </p:nvPr>
        </p:nvSpPr>
        <p:spPr/>
        <p:txBody>
          <a:bodyPr/>
          <a:lstStyle/>
          <a:p>
            <a:r>
              <a:rPr lang="cs-CZ" dirty="0" smtClean="0"/>
              <a:t>Možnost 1:</a:t>
            </a:r>
          </a:p>
          <a:p>
            <a:pPr lvl="1"/>
            <a:r>
              <a:rPr lang="cs-CZ" dirty="0" smtClean="0"/>
              <a:t>Stínový paprsek pro náhodný bod na každém zdroji světla</a:t>
            </a:r>
          </a:p>
          <a:p>
            <a:r>
              <a:rPr lang="cs-CZ" dirty="0" smtClean="0"/>
              <a:t>Možnost 2:</a:t>
            </a:r>
          </a:p>
          <a:p>
            <a:pPr lvl="1"/>
            <a:r>
              <a:rPr lang="cs-CZ" dirty="0" smtClean="0"/>
              <a:t>Náhodný výběr zdroje (s p-</a:t>
            </a:r>
            <a:r>
              <a:rPr lang="cs-CZ" dirty="0" err="1" smtClean="0"/>
              <a:t>ností</a:t>
            </a:r>
            <a:r>
              <a:rPr lang="cs-CZ" dirty="0" smtClean="0"/>
              <a:t> podle výkonu)</a:t>
            </a:r>
          </a:p>
          <a:p>
            <a:pPr lvl="1"/>
            <a:r>
              <a:rPr lang="cs-CZ" dirty="0" smtClean="0"/>
              <a:t>Stínový paprsek k náhodně vybranému bodu na vybraném zdroji</a:t>
            </a:r>
          </a:p>
          <a:p>
            <a:r>
              <a:rPr lang="cs-CZ" dirty="0" smtClean="0"/>
              <a:t>Pozor: Pravděpodobnost výběru zdroje ovlivňuje hustoty (a tedy i váhy) v MIS</a:t>
            </a:r>
          </a:p>
          <a:p>
            <a:endParaRPr lang="cs-CZ" dirty="0" smtClean="0"/>
          </a:p>
          <a:p>
            <a:r>
              <a:rPr lang="cs-CZ" dirty="0" smtClean="0"/>
              <a:t>Dobrá heuristika</a:t>
            </a:r>
          </a:p>
          <a:p>
            <a:pPr lvl="1"/>
            <a:r>
              <a:rPr lang="cs-CZ" dirty="0" smtClean="0"/>
              <a:t>Možnost 2 až po prvním nelesklém odrazu</a:t>
            </a:r>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42</a:t>
            </a:fld>
            <a:endParaRPr lang="en-US"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7618040" cy="1752600"/>
          </a:xfrm>
        </p:spPr>
        <p:txBody>
          <a:bodyPr/>
          <a:lstStyle/>
          <a:p>
            <a:pPr eaLnBrk="1" hangingPunct="1"/>
            <a:r>
              <a:rPr lang="cs-CZ" b="1" dirty="0" smtClean="0"/>
              <a:t>Osvětlení z mapy prostředí</a:t>
            </a:r>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Introduced by Paul </a:t>
            </a:r>
            <a:r>
              <a:rPr lang="en-US" dirty="0" err="1" smtClean="0"/>
              <a:t>Debevec</a:t>
            </a:r>
            <a:r>
              <a:rPr lang="en-US" dirty="0" smtClean="0"/>
              <a:t>  (</a:t>
            </a:r>
            <a:r>
              <a:rPr lang="en-US" dirty="0" err="1" smtClean="0"/>
              <a:t>Siggraph</a:t>
            </a:r>
            <a:r>
              <a:rPr lang="en-US" dirty="0" smtClean="0"/>
              <a:t> 98)</a:t>
            </a:r>
          </a:p>
          <a:p>
            <a:endParaRPr lang="en-US" dirty="0" smtClean="0"/>
          </a:p>
          <a:p>
            <a:r>
              <a:rPr lang="en-US" dirty="0" smtClean="0"/>
              <a:t>Routinely used for special effects in films &amp; games</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44</a:t>
            </a:fld>
            <a:endParaRPr lang="en-US" dirty="0">
              <a:solidFill>
                <a:srgbClr val="FFFFFF"/>
              </a:solidFill>
            </a:endParaRPr>
          </a:p>
        </p:txBody>
      </p:sp>
      <p:sp>
        <p:nvSpPr>
          <p:cNvPr id="4" name="Title 3"/>
          <p:cNvSpPr>
            <a:spLocks noGrp="1"/>
          </p:cNvSpPr>
          <p:nvPr>
            <p:ph type="title"/>
          </p:nvPr>
        </p:nvSpPr>
        <p:spPr/>
        <p:txBody>
          <a:bodyPr/>
          <a:lstStyle/>
          <a:p>
            <a:r>
              <a:rPr lang="en-US" dirty="0" smtClean="0"/>
              <a:t>Image-based lighting</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45</a:t>
            </a:fld>
            <a:endParaRPr lang="en-US" dirty="0">
              <a:solidFill>
                <a:srgbClr val="FFFFFF"/>
              </a:solidFill>
            </a:endParaRPr>
          </a:p>
        </p:txBody>
      </p:sp>
      <p:sp>
        <p:nvSpPr>
          <p:cNvPr id="4" name="Title 3"/>
          <p:cNvSpPr>
            <a:spLocks noGrp="1"/>
          </p:cNvSpPr>
          <p:nvPr>
            <p:ph type="title"/>
          </p:nvPr>
        </p:nvSpPr>
        <p:spPr/>
        <p:txBody>
          <a:bodyPr/>
          <a:lstStyle/>
          <a:p>
            <a:r>
              <a:rPr lang="en-US" dirty="0" smtClean="0"/>
              <a:t>Image-based lighting</a:t>
            </a:r>
            <a:endParaRPr lang="en-US" dirty="0"/>
          </a:p>
        </p:txBody>
      </p:sp>
      <p:pic>
        <p:nvPicPr>
          <p:cNvPr id="52226" name="Picture 2"/>
          <p:cNvPicPr>
            <a:picLocks noChangeAspect="1" noChangeArrowheads="1"/>
          </p:cNvPicPr>
          <p:nvPr/>
        </p:nvPicPr>
        <p:blipFill>
          <a:blip r:embed="rId2" cstate="print"/>
          <a:srcRect/>
          <a:stretch>
            <a:fillRect/>
          </a:stretch>
        </p:blipFill>
        <p:spPr bwMode="auto">
          <a:xfrm>
            <a:off x="3583404" y="1828800"/>
            <a:ext cx="5179595" cy="4800600"/>
          </a:xfrm>
          <a:prstGeom prst="rect">
            <a:avLst/>
          </a:prstGeom>
          <a:noFill/>
          <a:ln w="9525">
            <a:noFill/>
            <a:miter lim="800000"/>
            <a:headEnd/>
            <a:tailEnd/>
          </a:ln>
        </p:spPr>
      </p:pic>
      <p:pic>
        <p:nvPicPr>
          <p:cNvPr id="52228" name="Picture 4"/>
          <p:cNvPicPr>
            <a:picLocks noChangeAspect="1" noChangeArrowheads="1"/>
          </p:cNvPicPr>
          <p:nvPr/>
        </p:nvPicPr>
        <p:blipFill>
          <a:blip r:embed="rId3" cstate="print"/>
          <a:srcRect/>
          <a:stretch>
            <a:fillRect/>
          </a:stretch>
        </p:blipFill>
        <p:spPr bwMode="auto">
          <a:xfrm>
            <a:off x="1085850" y="2228850"/>
            <a:ext cx="1428750" cy="1428750"/>
          </a:xfrm>
          <a:prstGeom prst="rect">
            <a:avLst/>
          </a:prstGeom>
          <a:noFill/>
          <a:ln w="9525">
            <a:noFill/>
            <a:miter lim="800000"/>
            <a:headEnd/>
            <a:tailEnd/>
          </a:ln>
        </p:spPr>
      </p:pic>
      <p:pic>
        <p:nvPicPr>
          <p:cNvPr id="52229" name="Picture 5"/>
          <p:cNvPicPr>
            <a:picLocks noChangeAspect="1" noChangeArrowheads="1"/>
          </p:cNvPicPr>
          <p:nvPr/>
        </p:nvPicPr>
        <p:blipFill>
          <a:blip r:embed="rId4" cstate="print"/>
          <a:srcRect/>
          <a:stretch>
            <a:fillRect/>
          </a:stretch>
        </p:blipFill>
        <p:spPr bwMode="auto">
          <a:xfrm>
            <a:off x="1543050" y="3733800"/>
            <a:ext cx="1428750" cy="1428750"/>
          </a:xfrm>
          <a:prstGeom prst="rect">
            <a:avLst/>
          </a:prstGeom>
          <a:noFill/>
          <a:ln w="9525">
            <a:noFill/>
            <a:miter lim="800000"/>
            <a:headEnd/>
            <a:tailEnd/>
          </a:ln>
        </p:spPr>
      </p:pic>
      <p:pic>
        <p:nvPicPr>
          <p:cNvPr id="52230" name="Picture 6"/>
          <p:cNvPicPr>
            <a:picLocks noChangeAspect="1" noChangeArrowheads="1"/>
          </p:cNvPicPr>
          <p:nvPr/>
        </p:nvPicPr>
        <p:blipFill>
          <a:blip r:embed="rId5" cstate="print"/>
          <a:srcRect/>
          <a:stretch>
            <a:fillRect/>
          </a:stretch>
        </p:blipFill>
        <p:spPr bwMode="auto">
          <a:xfrm>
            <a:off x="1924050" y="5257800"/>
            <a:ext cx="1428750" cy="1428750"/>
          </a:xfrm>
          <a:prstGeom prst="rect">
            <a:avLst/>
          </a:prstGeom>
          <a:noFill/>
          <a:ln w="9525">
            <a:noFill/>
            <a:miter lim="800000"/>
            <a:headEnd/>
            <a:tailEnd/>
          </a:ln>
        </p:spPr>
      </p:pic>
      <p:sp>
        <p:nvSpPr>
          <p:cNvPr id="10" name="TextBox 9"/>
          <p:cNvSpPr txBox="1"/>
          <p:nvPr/>
        </p:nvSpPr>
        <p:spPr>
          <a:xfrm>
            <a:off x="-70794" y="2554069"/>
            <a:ext cx="1213794" cy="646331"/>
          </a:xfrm>
          <a:prstGeom prst="rect">
            <a:avLst/>
          </a:prstGeom>
          <a:noFill/>
        </p:spPr>
        <p:txBody>
          <a:bodyPr wrap="none" rtlCol="0">
            <a:spAutoFit/>
          </a:bodyPr>
          <a:lstStyle/>
          <a:p>
            <a:pPr algn="r" fontAlgn="auto">
              <a:spcBef>
                <a:spcPts val="0"/>
              </a:spcBef>
              <a:spcAft>
                <a:spcPts val="0"/>
              </a:spcAft>
            </a:pP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Eucaliptus</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 </a:t>
            </a:r>
          </a:p>
          <a:p>
            <a:pPr algn="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grove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1" name="TextBox 10"/>
          <p:cNvSpPr txBox="1"/>
          <p:nvPr/>
        </p:nvSpPr>
        <p:spPr>
          <a:xfrm>
            <a:off x="514646" y="4154269"/>
            <a:ext cx="1085554" cy="646331"/>
          </a:xfrm>
          <a:prstGeom prst="rect">
            <a:avLst/>
          </a:prstGeom>
          <a:noFill/>
        </p:spPr>
        <p:txBody>
          <a:bodyPr wrap="none" rtlCol="0">
            <a:spAutoFit/>
          </a:bodyPr>
          <a:lstStyle/>
          <a:p>
            <a:pPr algn="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Grace </a:t>
            </a:r>
          </a:p>
          <a:p>
            <a:pPr algn="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cathedral</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2" name="TextBox 11"/>
          <p:cNvSpPr txBox="1"/>
          <p:nvPr/>
        </p:nvSpPr>
        <p:spPr>
          <a:xfrm>
            <a:off x="1075927" y="5678269"/>
            <a:ext cx="829073" cy="646331"/>
          </a:xfrm>
          <a:prstGeom prst="rect">
            <a:avLst/>
          </a:prstGeom>
          <a:noFill/>
        </p:spPr>
        <p:txBody>
          <a:bodyPr wrap="none" rtlCol="0">
            <a:spAutoFit/>
          </a:bodyPr>
          <a:lstStyle/>
          <a:p>
            <a:pPr algn="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Uffizi </a:t>
            </a:r>
          </a:p>
          <a:p>
            <a:pPr algn="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gallery</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cxnSp>
        <p:nvCxnSpPr>
          <p:cNvPr id="14" name="Straight Arrow Connector 13"/>
          <p:cNvCxnSpPr/>
          <p:nvPr/>
        </p:nvCxnSpPr>
        <p:spPr bwMode="auto">
          <a:xfrm rot="5400000">
            <a:off x="5943600" y="2971800"/>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rot="5400000" flipH="1" flipV="1">
            <a:off x="5981700" y="5676900"/>
            <a:ext cx="533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rot="10800000">
            <a:off x="7467600" y="4267200"/>
            <a:ext cx="533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a:off x="4648200" y="4267200"/>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4" name="Straight Arrow Connector 23"/>
          <p:cNvCxnSpPr/>
          <p:nvPr/>
        </p:nvCxnSpPr>
        <p:spPr bwMode="auto">
          <a:xfrm>
            <a:off x="5181600" y="31242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p:nvPr/>
        </p:nvCxnSpPr>
        <p:spPr bwMode="auto">
          <a:xfrm rot="10800000" flipV="1">
            <a:off x="7086600" y="32766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p:nvPr/>
        </p:nvCxnSpPr>
        <p:spPr bwMode="auto">
          <a:xfrm rot="16200000" flipV="1">
            <a:off x="7162800" y="5105400"/>
            <a:ext cx="3048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p:nvPr/>
        </p:nvCxnSpPr>
        <p:spPr bwMode="auto">
          <a:xfrm flipV="1">
            <a:off x="5257800" y="5105400"/>
            <a:ext cx="3810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7527885" y="2209800"/>
            <a:ext cx="851515" cy="461665"/>
          </a:xfrm>
          <a:prstGeom prst="rect">
            <a:avLst/>
          </a:prstGeom>
          <a:noFill/>
        </p:spPr>
        <p:txBody>
          <a:bodyPr wrap="none" rtlCol="0">
            <a:spAutoFit/>
          </a:bodyPr>
          <a:lstStyle/>
          <a:p>
            <a:pPr algn="r" fontAlgn="auto">
              <a:spcBef>
                <a:spcPts val="0"/>
              </a:spcBef>
              <a:spcAft>
                <a:spcPts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Light</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33" name="TextBox 32"/>
          <p:cNvSpPr txBox="1"/>
          <p:nvPr/>
        </p:nvSpPr>
        <p:spPr>
          <a:xfrm>
            <a:off x="5737924" y="4038600"/>
            <a:ext cx="1043876" cy="461665"/>
          </a:xfrm>
          <a:prstGeom prst="rect">
            <a:avLst/>
          </a:prstGeom>
          <a:noFill/>
        </p:spPr>
        <p:txBody>
          <a:bodyPr wrap="none" rtlCol="0">
            <a:spAutoFit/>
          </a:bodyPr>
          <a:lstStyle/>
          <a:p>
            <a:pPr algn="r" fontAlgn="auto">
              <a:spcBef>
                <a:spcPts val="0"/>
              </a:spcBef>
              <a:spcAft>
                <a:spcPts val="0"/>
              </a:spcAft>
            </a:pP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Object</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2" name="Content Placeholder 1"/>
          <p:cNvSpPr>
            <a:spLocks noGrp="1"/>
          </p:cNvSpPr>
          <p:nvPr>
            <p:ph idx="1"/>
          </p:nvPr>
        </p:nvSpPr>
        <p:spPr/>
        <p:txBody>
          <a:bodyPr/>
          <a:lstStyle/>
          <a:p>
            <a:r>
              <a:rPr lang="en-US" dirty="0" smtClean="0"/>
              <a:t>Illuminating CG objects using measurements of real light (=light probes)</a:t>
            </a:r>
            <a:endParaRPr lang="en-US" dirty="0"/>
          </a:p>
        </p:txBody>
      </p:sp>
      <p:sp>
        <p:nvSpPr>
          <p:cNvPr id="22" name="TextovéPole 21"/>
          <p:cNvSpPr txBox="1"/>
          <p:nvPr/>
        </p:nvSpPr>
        <p:spPr>
          <a:xfrm>
            <a:off x="0" y="6488668"/>
            <a:ext cx="1719189" cy="369332"/>
          </a:xfrm>
          <a:prstGeom prst="rect">
            <a:avLst/>
          </a:prstGeom>
          <a:noFill/>
        </p:spPr>
        <p:txBody>
          <a:bodyPr wrap="none" rtlCol="0">
            <a:spAutoFit/>
          </a:bodyPr>
          <a:lstStyle/>
          <a:p>
            <a:pPr fontAlgn="auto">
              <a:spcBef>
                <a:spcPts val="0"/>
              </a:spcBef>
              <a:spcAft>
                <a:spcPts val="0"/>
              </a:spcAft>
            </a:pPr>
            <a:r>
              <a:rPr lang="en-US" dirty="0" smtClean="0">
                <a:solidFill>
                  <a:srgbClr val="FFFFFF"/>
                </a:solidFill>
                <a:latin typeface="Corbel"/>
              </a:rPr>
              <a:t>© Paul </a:t>
            </a:r>
            <a:r>
              <a:rPr lang="en-US" dirty="0" err="1" smtClean="0">
                <a:solidFill>
                  <a:srgbClr val="FFFFFF"/>
                </a:solidFill>
                <a:latin typeface="Corbel"/>
              </a:rPr>
              <a:t>Debevec</a:t>
            </a:r>
            <a:endParaRPr lang="en-US" dirty="0">
              <a:solidFill>
                <a:srgbClr val="FFFFFF"/>
              </a:solidFill>
              <a:latin typeface="Corbe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46</a:t>
            </a:fld>
            <a:endParaRPr lang="en-US" dirty="0">
              <a:solidFill>
                <a:srgbClr val="FFFFFF"/>
              </a:solidFill>
            </a:endParaRPr>
          </a:p>
        </p:txBody>
      </p:sp>
      <p:sp>
        <p:nvSpPr>
          <p:cNvPr id="4" name="Title 3"/>
          <p:cNvSpPr>
            <a:spLocks noGrp="1"/>
          </p:cNvSpPr>
          <p:nvPr>
            <p:ph type="title"/>
          </p:nvPr>
        </p:nvSpPr>
        <p:spPr/>
        <p:txBody>
          <a:bodyPr/>
          <a:lstStyle/>
          <a:p>
            <a:r>
              <a:rPr lang="en-US" dirty="0" smtClean="0"/>
              <a:t>Point Light Source</a:t>
            </a:r>
            <a:endParaRPr lang="en-US" dirty="0"/>
          </a:p>
        </p:txBody>
      </p:sp>
      <p:pic>
        <p:nvPicPr>
          <p:cNvPr id="47107" name="Picture 3"/>
          <p:cNvPicPr>
            <a:picLocks noChangeAspect="1" noChangeArrowheads="1"/>
          </p:cNvPicPr>
          <p:nvPr/>
        </p:nvPicPr>
        <p:blipFill>
          <a:blip r:embed="rId3" cstate="print"/>
          <a:srcRect/>
          <a:stretch>
            <a:fillRect/>
          </a:stretch>
        </p:blipFill>
        <p:spPr bwMode="auto">
          <a:xfrm>
            <a:off x="762000" y="223837"/>
            <a:ext cx="7620000" cy="4805363"/>
          </a:xfrm>
          <a:prstGeom prst="rect">
            <a:avLst/>
          </a:prstGeom>
          <a:noFill/>
          <a:ln w="6350">
            <a:solidFill>
              <a:schemeClr val="tx1"/>
            </a:solidFill>
            <a:miter lim="800000"/>
            <a:headEnd/>
            <a:tailEnd/>
          </a:ln>
        </p:spPr>
      </p:pic>
      <p:pic>
        <p:nvPicPr>
          <p:cNvPr id="47108" name="Picture 4"/>
          <p:cNvPicPr>
            <a:picLocks noChangeAspect="1" noChangeArrowheads="1"/>
          </p:cNvPicPr>
          <p:nvPr/>
        </p:nvPicPr>
        <p:blipFill>
          <a:blip r:embed="rId4" cstate="print"/>
          <a:srcRect/>
          <a:stretch>
            <a:fillRect/>
          </a:stretch>
        </p:blipFill>
        <p:spPr bwMode="auto">
          <a:xfrm>
            <a:off x="885825" y="5181600"/>
            <a:ext cx="1552575" cy="1552575"/>
          </a:xfrm>
          <a:prstGeom prst="rect">
            <a:avLst/>
          </a:prstGeom>
          <a:noFill/>
          <a:ln w="9525">
            <a:noFill/>
            <a:miter lim="800000"/>
            <a:headEnd/>
            <a:tailEnd/>
          </a:ln>
        </p:spPr>
      </p:pic>
      <p:pic>
        <p:nvPicPr>
          <p:cNvPr id="47109" name="Picture 5"/>
          <p:cNvPicPr>
            <a:picLocks noChangeAspect="1" noChangeArrowheads="1"/>
          </p:cNvPicPr>
          <p:nvPr/>
        </p:nvPicPr>
        <p:blipFill>
          <a:blip r:embed="rId5" cstate="print"/>
          <a:srcRect/>
          <a:stretch>
            <a:fillRect/>
          </a:stretch>
        </p:blipFill>
        <p:spPr bwMode="auto">
          <a:xfrm>
            <a:off x="2825750" y="5181600"/>
            <a:ext cx="1552575" cy="1552575"/>
          </a:xfrm>
          <a:prstGeom prst="rect">
            <a:avLst/>
          </a:prstGeom>
          <a:noFill/>
          <a:ln w="9525">
            <a:noFill/>
            <a:miter lim="800000"/>
            <a:headEnd/>
            <a:tailEnd/>
          </a:ln>
        </p:spPr>
      </p:pic>
      <p:pic>
        <p:nvPicPr>
          <p:cNvPr id="47110" name="Picture 6"/>
          <p:cNvPicPr>
            <a:picLocks noChangeAspect="1" noChangeArrowheads="1"/>
          </p:cNvPicPr>
          <p:nvPr/>
        </p:nvPicPr>
        <p:blipFill>
          <a:blip r:embed="rId6" cstate="print"/>
          <a:srcRect/>
          <a:stretch>
            <a:fillRect/>
          </a:stretch>
        </p:blipFill>
        <p:spPr bwMode="auto">
          <a:xfrm>
            <a:off x="4765675" y="5181600"/>
            <a:ext cx="1552575" cy="1552575"/>
          </a:xfrm>
          <a:prstGeom prst="rect">
            <a:avLst/>
          </a:prstGeom>
          <a:noFill/>
          <a:ln w="9525">
            <a:noFill/>
            <a:miter lim="800000"/>
            <a:headEnd/>
            <a:tailEnd/>
          </a:ln>
        </p:spPr>
      </p:pic>
      <p:pic>
        <p:nvPicPr>
          <p:cNvPr id="47111" name="Picture 7"/>
          <p:cNvPicPr>
            <a:picLocks noChangeAspect="1" noChangeArrowheads="1"/>
          </p:cNvPicPr>
          <p:nvPr/>
        </p:nvPicPr>
        <p:blipFill>
          <a:blip r:embed="rId7" cstate="print"/>
          <a:srcRect/>
          <a:stretch>
            <a:fillRect/>
          </a:stretch>
        </p:blipFill>
        <p:spPr bwMode="auto">
          <a:xfrm>
            <a:off x="6705600" y="5181600"/>
            <a:ext cx="1552575" cy="1552575"/>
          </a:xfrm>
          <a:prstGeom prst="rect">
            <a:avLst/>
          </a:prstGeom>
          <a:noFill/>
          <a:ln w="9525">
            <a:noFill/>
            <a:miter lim="800000"/>
            <a:headEnd/>
            <a:tailEnd/>
          </a:ln>
        </p:spPr>
      </p:pic>
      <p:sp>
        <p:nvSpPr>
          <p:cNvPr id="12" name="TextBox 11"/>
          <p:cNvSpPr txBox="1"/>
          <p:nvPr/>
        </p:nvSpPr>
        <p:spPr>
          <a:xfrm>
            <a:off x="5715000" y="304800"/>
            <a:ext cx="2452531" cy="584775"/>
          </a:xfrm>
          <a:prstGeom prst="rect">
            <a:avLst/>
          </a:prstGeom>
          <a:noFill/>
        </p:spPr>
        <p:txBody>
          <a:bodyPr wrap="none" rtlCol="0">
            <a:spAutoFit/>
          </a:bodyPr>
          <a:lstStyle/>
          <a:p>
            <a:pPr fontAlgn="auto">
              <a:spcBef>
                <a:spcPts val="0"/>
              </a:spcBef>
              <a:spcAft>
                <a:spcPts val="0"/>
              </a:spcAft>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Point lighting</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3" name="TextovéPole 12"/>
          <p:cNvSpPr txBox="1"/>
          <p:nvPr/>
        </p:nvSpPr>
        <p:spPr>
          <a:xfrm>
            <a:off x="0" y="6488668"/>
            <a:ext cx="1719189" cy="369332"/>
          </a:xfrm>
          <a:prstGeom prst="rect">
            <a:avLst/>
          </a:prstGeom>
          <a:noFill/>
        </p:spPr>
        <p:txBody>
          <a:bodyPr wrap="none" rtlCol="0">
            <a:spAutoFit/>
          </a:bodyPr>
          <a:lstStyle/>
          <a:p>
            <a:pPr fontAlgn="auto">
              <a:spcBef>
                <a:spcPts val="0"/>
              </a:spcBef>
              <a:spcAft>
                <a:spcPts val="0"/>
              </a:spcAft>
            </a:pPr>
            <a:r>
              <a:rPr lang="en-US" dirty="0" smtClean="0">
                <a:solidFill>
                  <a:srgbClr val="FFFFFF"/>
                </a:solidFill>
                <a:latin typeface="Corbel"/>
              </a:rPr>
              <a:t>© Paul </a:t>
            </a:r>
            <a:r>
              <a:rPr lang="en-US" dirty="0" err="1" smtClean="0">
                <a:solidFill>
                  <a:srgbClr val="FFFFFF"/>
                </a:solidFill>
                <a:latin typeface="Corbel"/>
              </a:rPr>
              <a:t>Debevec</a:t>
            </a:r>
            <a:endParaRPr lang="en-US" dirty="0">
              <a:solidFill>
                <a:srgbClr val="FFFFFF"/>
              </a:solidFill>
              <a:latin typeface="Corbel"/>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pic>
        <p:nvPicPr>
          <p:cNvPr id="48130" name="Picture 2"/>
          <p:cNvPicPr>
            <a:picLocks noChangeAspect="1" noChangeArrowheads="1"/>
          </p:cNvPicPr>
          <p:nvPr/>
        </p:nvPicPr>
        <p:blipFill>
          <a:blip r:embed="rId2"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47</a:t>
            </a:fld>
            <a:endParaRPr lang="en-US" dirty="0">
              <a:solidFill>
                <a:srgbClr val="FFFFFF"/>
              </a:solidFill>
            </a:endParaRPr>
          </a:p>
        </p:txBody>
      </p:sp>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4" name="Rectangle 13"/>
          <p:cNvSpPr/>
          <p:nvPr/>
        </p:nvSpPr>
        <p:spPr bwMode="auto">
          <a:xfrm>
            <a:off x="8382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pic>
        <p:nvPicPr>
          <p:cNvPr id="15" name="Picture 4"/>
          <p:cNvPicPr>
            <a:picLocks noChangeAspect="1" noChangeArrowheads="1"/>
          </p:cNvPicPr>
          <p:nvPr/>
        </p:nvPicPr>
        <p:blipFill>
          <a:blip r:embed="rId3" cstate="print"/>
          <a:srcRect/>
          <a:stretch>
            <a:fillRect/>
          </a:stretch>
        </p:blipFill>
        <p:spPr bwMode="auto">
          <a:xfrm>
            <a:off x="885825" y="5181600"/>
            <a:ext cx="1552575" cy="1552575"/>
          </a:xfrm>
          <a:prstGeom prst="rect">
            <a:avLst/>
          </a:prstGeom>
          <a:noFill/>
          <a:ln w="9525">
            <a:noFill/>
            <a:miter lim="800000"/>
            <a:headEnd/>
            <a:tailEnd/>
          </a:ln>
        </p:spPr>
      </p:pic>
      <p:pic>
        <p:nvPicPr>
          <p:cNvPr id="16" name="Picture 5"/>
          <p:cNvPicPr>
            <a:picLocks noChangeAspect="1" noChangeArrowheads="1"/>
          </p:cNvPicPr>
          <p:nvPr/>
        </p:nvPicPr>
        <p:blipFill>
          <a:blip r:embed="rId4" cstate="print"/>
          <a:srcRect/>
          <a:stretch>
            <a:fillRect/>
          </a:stretch>
        </p:blipFill>
        <p:spPr bwMode="auto">
          <a:xfrm>
            <a:off x="2825750" y="5181600"/>
            <a:ext cx="1552575" cy="1552575"/>
          </a:xfrm>
          <a:prstGeom prst="rect">
            <a:avLst/>
          </a:prstGeom>
          <a:noFill/>
          <a:ln w="9525">
            <a:noFill/>
            <a:miter lim="800000"/>
            <a:headEnd/>
            <a:tailEnd/>
          </a:ln>
        </p:spPr>
      </p:pic>
      <p:pic>
        <p:nvPicPr>
          <p:cNvPr id="17" name="Picture 6"/>
          <p:cNvPicPr>
            <a:picLocks noChangeAspect="1" noChangeArrowheads="1"/>
          </p:cNvPicPr>
          <p:nvPr/>
        </p:nvPicPr>
        <p:blipFill>
          <a:blip r:embed="rId5" cstate="print"/>
          <a:srcRect/>
          <a:stretch>
            <a:fillRect/>
          </a:stretch>
        </p:blipFill>
        <p:spPr bwMode="auto">
          <a:xfrm>
            <a:off x="4765675" y="5181600"/>
            <a:ext cx="1552575" cy="1552575"/>
          </a:xfrm>
          <a:prstGeom prst="rect">
            <a:avLst/>
          </a:prstGeom>
          <a:noFill/>
          <a:ln w="9525">
            <a:noFill/>
            <a:miter lim="800000"/>
            <a:headEnd/>
            <a:tailEnd/>
          </a:ln>
        </p:spPr>
      </p:pic>
      <p:pic>
        <p:nvPicPr>
          <p:cNvPr id="18" name="Picture 7"/>
          <p:cNvPicPr>
            <a:picLocks noChangeAspect="1" noChangeArrowheads="1"/>
          </p:cNvPicPr>
          <p:nvPr/>
        </p:nvPicPr>
        <p:blipFill>
          <a:blip r:embed="rId6" cstate="print"/>
          <a:srcRect/>
          <a:stretch>
            <a:fillRect/>
          </a:stretch>
        </p:blipFill>
        <p:spPr bwMode="auto">
          <a:xfrm>
            <a:off x="6705600" y="5181600"/>
            <a:ext cx="1552575" cy="1552575"/>
          </a:xfrm>
          <a:prstGeom prst="rect">
            <a:avLst/>
          </a:prstGeom>
          <a:noFill/>
          <a:ln w="9525">
            <a:noFill/>
            <a:miter lim="800000"/>
            <a:headEnd/>
            <a:tailEnd/>
          </a:ln>
        </p:spPr>
      </p:pic>
      <p:sp>
        <p:nvSpPr>
          <p:cNvPr id="19" name="TextovéPole 18"/>
          <p:cNvSpPr txBox="1"/>
          <p:nvPr/>
        </p:nvSpPr>
        <p:spPr>
          <a:xfrm>
            <a:off x="0" y="6488668"/>
            <a:ext cx="1719189" cy="369332"/>
          </a:xfrm>
          <a:prstGeom prst="rect">
            <a:avLst/>
          </a:prstGeom>
          <a:noFill/>
        </p:spPr>
        <p:txBody>
          <a:bodyPr wrap="none" rtlCol="0">
            <a:spAutoFit/>
          </a:bodyPr>
          <a:lstStyle/>
          <a:p>
            <a:pPr fontAlgn="auto">
              <a:spcBef>
                <a:spcPts val="0"/>
              </a:spcBef>
              <a:spcAft>
                <a:spcPts val="0"/>
              </a:spcAft>
            </a:pPr>
            <a:r>
              <a:rPr lang="en-US" dirty="0" smtClean="0">
                <a:solidFill>
                  <a:srgbClr val="FFFFFF"/>
                </a:solidFill>
                <a:latin typeface="Corbel"/>
              </a:rPr>
              <a:t>© Paul </a:t>
            </a:r>
            <a:r>
              <a:rPr lang="en-US" dirty="0" err="1" smtClean="0">
                <a:solidFill>
                  <a:srgbClr val="FFFFFF"/>
                </a:solidFill>
                <a:latin typeface="Corbel"/>
              </a:rPr>
              <a:t>Debevec</a:t>
            </a:r>
            <a:endParaRPr lang="en-US" dirty="0">
              <a:solidFill>
                <a:srgbClr val="FFFFFF"/>
              </a:solidFill>
              <a:latin typeface="Corbel"/>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48</a:t>
            </a:fld>
            <a:endParaRPr lang="en-US" dirty="0">
              <a:solidFill>
                <a:srgbClr val="FFFFFF"/>
              </a:solidFill>
            </a:endParaRPr>
          </a:p>
        </p:txBody>
      </p:sp>
      <p:sp>
        <p:nvSpPr>
          <p:cNvPr id="14" name="Rectangle 13"/>
          <p:cNvSpPr/>
          <p:nvPr/>
        </p:nvSpPr>
        <p:spPr bwMode="auto">
          <a:xfrm>
            <a:off x="27432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pic>
        <p:nvPicPr>
          <p:cNvPr id="49154" name="Picture 2"/>
          <p:cNvPicPr>
            <a:picLocks noChangeAspect="1" noChangeArrowheads="1"/>
          </p:cNvPicPr>
          <p:nvPr/>
        </p:nvPicPr>
        <p:blipFill>
          <a:blip r:embed="rId2"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pic>
        <p:nvPicPr>
          <p:cNvPr id="13" name="Picture 4"/>
          <p:cNvPicPr>
            <a:picLocks noChangeAspect="1" noChangeArrowheads="1"/>
          </p:cNvPicPr>
          <p:nvPr/>
        </p:nvPicPr>
        <p:blipFill>
          <a:blip r:embed="rId3"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4"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5"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6" cstate="print"/>
          <a:srcRect/>
          <a:stretch>
            <a:fillRect/>
          </a:stretch>
        </p:blipFill>
        <p:spPr bwMode="auto">
          <a:xfrm>
            <a:off x="6705600" y="5181600"/>
            <a:ext cx="1552575" cy="1552575"/>
          </a:xfrm>
          <a:prstGeom prst="rect">
            <a:avLst/>
          </a:prstGeom>
          <a:noFill/>
          <a:ln w="9525">
            <a:noFill/>
            <a:miter lim="800000"/>
            <a:headEnd/>
            <a:tailEnd/>
          </a:ln>
        </p:spPr>
      </p:pic>
      <p:sp>
        <p:nvSpPr>
          <p:cNvPr id="18" name="TextovéPole 17"/>
          <p:cNvSpPr txBox="1"/>
          <p:nvPr/>
        </p:nvSpPr>
        <p:spPr>
          <a:xfrm>
            <a:off x="0" y="6488668"/>
            <a:ext cx="1719189" cy="369332"/>
          </a:xfrm>
          <a:prstGeom prst="rect">
            <a:avLst/>
          </a:prstGeom>
          <a:noFill/>
        </p:spPr>
        <p:txBody>
          <a:bodyPr wrap="none" rtlCol="0">
            <a:spAutoFit/>
          </a:bodyPr>
          <a:lstStyle/>
          <a:p>
            <a:pPr fontAlgn="auto">
              <a:spcBef>
                <a:spcPts val="0"/>
              </a:spcBef>
              <a:spcAft>
                <a:spcPts val="0"/>
              </a:spcAft>
            </a:pPr>
            <a:r>
              <a:rPr lang="en-US" dirty="0" smtClean="0">
                <a:solidFill>
                  <a:srgbClr val="FFFFFF"/>
                </a:solidFill>
                <a:latin typeface="Corbel"/>
              </a:rPr>
              <a:t>© Paul </a:t>
            </a:r>
            <a:r>
              <a:rPr lang="en-US" dirty="0" err="1" smtClean="0">
                <a:solidFill>
                  <a:srgbClr val="FFFFFF"/>
                </a:solidFill>
                <a:latin typeface="Corbel"/>
              </a:rPr>
              <a:t>Debevec</a:t>
            </a:r>
            <a:endParaRPr lang="en-US" dirty="0">
              <a:solidFill>
                <a:srgbClr val="FFFFFF"/>
              </a:solidFill>
              <a:latin typeface="Corbel"/>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49</a:t>
            </a:fld>
            <a:endParaRPr lang="en-US" dirty="0">
              <a:solidFill>
                <a:srgbClr val="FFFFFF"/>
              </a:solidFill>
            </a:endParaRPr>
          </a:p>
        </p:txBody>
      </p:sp>
      <p:sp>
        <p:nvSpPr>
          <p:cNvPr id="14" name="Rectangle 13"/>
          <p:cNvSpPr/>
          <p:nvPr/>
        </p:nvSpPr>
        <p:spPr bwMode="auto">
          <a:xfrm>
            <a:off x="4697104"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pic>
        <p:nvPicPr>
          <p:cNvPr id="13" name="Picture 4"/>
          <p:cNvPicPr>
            <a:picLocks noChangeAspect="1" noChangeArrowheads="1"/>
          </p:cNvPicPr>
          <p:nvPr/>
        </p:nvPicPr>
        <p:blipFill>
          <a:blip r:embed="rId2"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3"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4"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5" cstate="print"/>
          <a:srcRect/>
          <a:stretch>
            <a:fillRect/>
          </a:stretch>
        </p:blipFill>
        <p:spPr bwMode="auto">
          <a:xfrm>
            <a:off x="6705600" y="5181600"/>
            <a:ext cx="1552575" cy="1552575"/>
          </a:xfrm>
          <a:prstGeom prst="rect">
            <a:avLst/>
          </a:prstGeom>
          <a:noFill/>
          <a:ln w="9525">
            <a:noFill/>
            <a:miter lim="800000"/>
            <a:headEnd/>
            <a:tailEnd/>
          </a:ln>
        </p:spPr>
      </p:pic>
      <p:pic>
        <p:nvPicPr>
          <p:cNvPr id="50178" name="Picture 2"/>
          <p:cNvPicPr>
            <a:picLocks noChangeAspect="1" noChangeArrowheads="1"/>
          </p:cNvPicPr>
          <p:nvPr/>
        </p:nvPicPr>
        <p:blipFill>
          <a:blip r:embed="rId6" cstate="print"/>
          <a:srcRect/>
          <a:stretch>
            <a:fillRect/>
          </a:stretch>
        </p:blipFill>
        <p:spPr bwMode="auto">
          <a:xfrm>
            <a:off x="762000" y="228600"/>
            <a:ext cx="7620000" cy="4810125"/>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8" name="TextovéPole 17"/>
          <p:cNvSpPr txBox="1"/>
          <p:nvPr/>
        </p:nvSpPr>
        <p:spPr>
          <a:xfrm>
            <a:off x="0" y="6488668"/>
            <a:ext cx="1719189" cy="369332"/>
          </a:xfrm>
          <a:prstGeom prst="rect">
            <a:avLst/>
          </a:prstGeom>
          <a:noFill/>
        </p:spPr>
        <p:txBody>
          <a:bodyPr wrap="none" rtlCol="0">
            <a:spAutoFit/>
          </a:bodyPr>
          <a:lstStyle/>
          <a:p>
            <a:pPr fontAlgn="auto">
              <a:spcBef>
                <a:spcPts val="0"/>
              </a:spcBef>
              <a:spcAft>
                <a:spcPts val="0"/>
              </a:spcAft>
            </a:pPr>
            <a:r>
              <a:rPr lang="en-US" dirty="0" smtClean="0">
                <a:solidFill>
                  <a:srgbClr val="FFFFFF"/>
                </a:solidFill>
                <a:latin typeface="Corbel"/>
              </a:rPr>
              <a:t>© Paul </a:t>
            </a:r>
            <a:r>
              <a:rPr lang="en-US" dirty="0" err="1" smtClean="0">
                <a:solidFill>
                  <a:srgbClr val="FFFFFF"/>
                </a:solidFill>
                <a:latin typeface="Corbel"/>
              </a:rPr>
              <a:t>Debevec</a:t>
            </a:r>
            <a:endParaRPr lang="en-US" dirty="0">
              <a:solidFill>
                <a:srgbClr val="FFFFFF"/>
              </a:solidFill>
              <a:latin typeface="Corbe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125016" y="5051822"/>
            <a:ext cx="8893969" cy="1196578"/>
          </a:xfrm>
          <a:ln/>
          <a:effectLst/>
        </p:spPr>
        <p:txBody>
          <a:bodyPr/>
          <a:lstStyle/>
          <a:p>
            <a:pPr algn="ctr"/>
            <a:r>
              <a:rPr lang="en-US" sz="1300" b="0" dirty="0"/>
              <a:t>Image courtesy of Columbia Pictures.  © 2006 Columbia Pictures Industries, Inc.  All rights reserved.</a:t>
            </a:r>
          </a:p>
        </p:txBody>
      </p:sp>
      <p:pic>
        <p:nvPicPr>
          <p:cNvPr id="26626" name="Picture 2"/>
          <p:cNvPicPr>
            <a:picLocks noChangeArrowheads="1"/>
          </p:cNvPicPr>
          <p:nvPr/>
        </p:nvPicPr>
        <p:blipFill>
          <a:blip r:embed="rId2" cstate="print"/>
          <a:srcRect/>
          <a:stretch>
            <a:fillRect/>
          </a:stretch>
        </p:blipFill>
        <p:spPr bwMode="auto">
          <a:xfrm>
            <a:off x="928688" y="1900908"/>
            <a:ext cx="7286625" cy="3099717"/>
          </a:xfrm>
          <a:prstGeom prst="rect">
            <a:avLst/>
          </a:prstGeom>
          <a:noFill/>
          <a:ln w="12700">
            <a:noFill/>
            <a:miter lim="800000"/>
            <a:headEnd/>
            <a:tailEnd/>
          </a:ln>
        </p:spPr>
      </p:pic>
      <p:pic>
        <p:nvPicPr>
          <p:cNvPr id="26628" name="Picture 4"/>
          <p:cNvPicPr>
            <a:picLocks noChangeArrowheads="1"/>
          </p:cNvPicPr>
          <p:nvPr/>
        </p:nvPicPr>
        <p:blipFill>
          <a:blip r:embed="rId3" cstate="print"/>
          <a:srcRect/>
          <a:stretch>
            <a:fillRect/>
          </a:stretch>
        </p:blipFill>
        <p:spPr bwMode="auto">
          <a:xfrm>
            <a:off x="7974211" y="6592342"/>
            <a:ext cx="1116211" cy="235521"/>
          </a:xfrm>
          <a:prstGeom prst="rect">
            <a:avLst/>
          </a:prstGeom>
          <a:noFill/>
          <a:ln w="12700">
            <a:noFill/>
            <a:miter lim="800000"/>
            <a:headEnd/>
            <a:tailEnd/>
          </a:ln>
        </p:spPr>
      </p:pic>
      <p:sp>
        <p:nvSpPr>
          <p:cNvPr id="6" name="Title 3"/>
          <p:cNvSpPr txBox="1">
            <a:spLocks/>
          </p:cNvSpPr>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200" b="1" i="0" u="none" strike="noStrike" kern="0" cap="none" spc="0" normalizeH="0" baseline="0" noProof="0" dirty="0" smtClean="0">
                <a:ln>
                  <a:noFill/>
                </a:ln>
                <a:solidFill>
                  <a:schemeClr val="tx2"/>
                </a:solidFill>
                <a:effectLst/>
                <a:uLnTx/>
                <a:uFillTx/>
                <a:latin typeface="+mj-lt"/>
                <a:ea typeface="+mj-ea"/>
                <a:cs typeface="+mj-cs"/>
              </a:rPr>
              <a:t>2006:</a:t>
            </a:r>
            <a:r>
              <a:rPr kumimoji="0" lang="cs-CZ" sz="3200" b="1" i="0" u="none" strike="noStrike" kern="0" cap="none" spc="0" normalizeH="0" noProof="0" dirty="0" smtClean="0">
                <a:ln>
                  <a:noFill/>
                </a:ln>
                <a:solidFill>
                  <a:schemeClr val="tx2"/>
                </a:solidFill>
                <a:effectLst/>
                <a:uLnTx/>
                <a:uFillTx/>
                <a:latin typeface="+mj-lt"/>
                <a:ea typeface="+mj-ea"/>
                <a:cs typeface="+mj-cs"/>
              </a:rPr>
              <a:t> „Monster house“ – </a:t>
            </a:r>
            <a:br>
              <a:rPr kumimoji="0" lang="cs-CZ" sz="3200" b="1" i="0" u="none" strike="noStrike" kern="0" cap="none" spc="0" normalizeH="0" noProof="0" dirty="0" smtClean="0">
                <a:ln>
                  <a:noFill/>
                </a:ln>
                <a:solidFill>
                  <a:schemeClr val="tx2"/>
                </a:solidFill>
                <a:effectLst/>
                <a:uLnTx/>
                <a:uFillTx/>
                <a:latin typeface="+mj-lt"/>
                <a:ea typeface="+mj-ea"/>
                <a:cs typeface="+mj-cs"/>
              </a:rPr>
            </a:br>
            <a:r>
              <a:rPr kumimoji="0" lang="cs-CZ" sz="3200" b="1" i="0" u="none" strike="noStrike" kern="0" cap="none" spc="0" normalizeH="0" noProof="0" dirty="0" smtClean="0">
                <a:ln>
                  <a:noFill/>
                </a:ln>
                <a:solidFill>
                  <a:schemeClr val="tx2"/>
                </a:solidFill>
                <a:effectLst/>
                <a:uLnTx/>
                <a:uFillTx/>
                <a:latin typeface="+mj-lt"/>
                <a:ea typeface="+mj-ea"/>
                <a:cs typeface="+mj-cs"/>
              </a:rPr>
              <a:t>Sledování cest (</a:t>
            </a:r>
            <a:r>
              <a:rPr kumimoji="0" lang="cs-CZ" sz="3200" b="1" i="0" u="none" strike="noStrike" kern="0" cap="none" spc="0" normalizeH="0" noProof="0" dirty="0" err="1" smtClean="0">
                <a:ln>
                  <a:noFill/>
                </a:ln>
                <a:solidFill>
                  <a:schemeClr val="tx2"/>
                </a:solidFill>
                <a:effectLst/>
                <a:uLnTx/>
                <a:uFillTx/>
                <a:latin typeface="+mj-lt"/>
                <a:ea typeface="+mj-ea"/>
                <a:cs typeface="+mj-cs"/>
              </a:rPr>
              <a:t>Path</a:t>
            </a:r>
            <a:r>
              <a:rPr kumimoji="0" lang="cs-CZ" sz="3200" b="1" i="0" u="none" strike="noStrike" kern="0" cap="none" spc="0" normalizeH="0" noProof="0" dirty="0" smtClean="0">
                <a:ln>
                  <a:noFill/>
                </a:ln>
                <a:solidFill>
                  <a:schemeClr val="tx2"/>
                </a:solidFill>
                <a:effectLst/>
                <a:uLnTx/>
                <a:uFillTx/>
                <a:latin typeface="+mj-lt"/>
                <a:ea typeface="+mj-ea"/>
                <a:cs typeface="+mj-cs"/>
              </a:rPr>
              <a:t> </a:t>
            </a:r>
            <a:r>
              <a:rPr kumimoji="0" lang="cs-CZ" sz="3200" b="1" i="0" u="none" strike="noStrike" kern="0" cap="none" spc="0" normalizeH="0" noProof="0" dirty="0" err="1" smtClean="0">
                <a:ln>
                  <a:noFill/>
                </a:ln>
                <a:solidFill>
                  <a:schemeClr val="tx2"/>
                </a:solidFill>
                <a:effectLst/>
                <a:uLnTx/>
                <a:uFillTx/>
                <a:latin typeface="+mj-lt"/>
                <a:ea typeface="+mj-ea"/>
                <a:cs typeface="+mj-cs"/>
              </a:rPr>
              <a:t>tracing</a:t>
            </a:r>
            <a:r>
              <a:rPr lang="cs-CZ" sz="3200" b="1" kern="0" dirty="0" smtClean="0">
                <a:solidFill>
                  <a:schemeClr val="tx2"/>
                </a:solidFill>
                <a:latin typeface="+mj-lt"/>
                <a:ea typeface="+mj-ea"/>
                <a:cs typeface="+mj-cs"/>
              </a:rPr>
              <a:t>)</a:t>
            </a:r>
            <a:endParaRPr kumimoji="0" lang="en-US" sz="3200" b="1" i="0" u="none" strike="noStrike" kern="0" cap="none" spc="0" normalizeH="0" baseline="0" noProof="0" dirty="0">
              <a:ln>
                <a:noFill/>
              </a:ln>
              <a:solidFill>
                <a:schemeClr val="tx2"/>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81494967-73EE-4A75-A827-47B02327E019}" type="slidenum">
              <a:rPr lang="en-US" altLang="en-US" smtClean="0"/>
              <a:pPr>
                <a:defRPr/>
              </a:pPr>
              <a:t>5</a:t>
            </a:fld>
            <a:endParaRPr lang="en-US" altLang="en-US"/>
          </a:p>
        </p:txBody>
      </p:sp>
      <p:sp>
        <p:nvSpPr>
          <p:cNvPr id="8" name="Footer Placeholder 7"/>
          <p:cNvSpPr>
            <a:spLocks noGrp="1"/>
          </p:cNvSpPr>
          <p:nvPr>
            <p:ph type="ftr" sz="quarter" idx="11"/>
          </p:nvPr>
        </p:nvSpPr>
        <p:spPr/>
        <p:txBody>
          <a:bodyPr/>
          <a:lstStyle/>
          <a:p>
            <a:pPr>
              <a:defRPr/>
            </a:pPr>
            <a:r>
              <a:rPr lang="en-US" altLang="en-US" smtClean="0"/>
              <a:t>PG III (NPGR010) – J. Křivánek 2011</a:t>
            </a:r>
            <a:endParaRPr lang="en-US" altLang="en-US"/>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04800" y="762000"/>
            <a:ext cx="86106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50</a:t>
            </a:fld>
            <a:endParaRPr lang="en-US" dirty="0">
              <a:solidFill>
                <a:srgbClr val="FFFFFF"/>
              </a:solidFill>
            </a:endParaRPr>
          </a:p>
        </p:txBody>
      </p:sp>
      <p:sp>
        <p:nvSpPr>
          <p:cNvPr id="14" name="Rectangle 13"/>
          <p:cNvSpPr/>
          <p:nvPr/>
        </p:nvSpPr>
        <p:spPr bwMode="auto">
          <a:xfrm>
            <a:off x="6629400" y="5105400"/>
            <a:ext cx="1676400" cy="1676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mtClean="0">
              <a:solidFill>
                <a:srgbClr val="FFFFFF"/>
              </a:solidFill>
              <a:latin typeface="Arial" charset="0"/>
            </a:endParaRPr>
          </a:p>
        </p:txBody>
      </p:sp>
      <p:pic>
        <p:nvPicPr>
          <p:cNvPr id="13" name="Picture 4"/>
          <p:cNvPicPr>
            <a:picLocks noChangeAspect="1" noChangeArrowheads="1"/>
          </p:cNvPicPr>
          <p:nvPr/>
        </p:nvPicPr>
        <p:blipFill>
          <a:blip r:embed="rId2" cstate="print"/>
          <a:srcRect/>
          <a:stretch>
            <a:fillRect/>
          </a:stretch>
        </p:blipFill>
        <p:spPr bwMode="auto">
          <a:xfrm>
            <a:off x="885825" y="5181600"/>
            <a:ext cx="1552575" cy="1552575"/>
          </a:xfrm>
          <a:prstGeom prst="rect">
            <a:avLst/>
          </a:prstGeom>
          <a:noFill/>
          <a:ln w="9525">
            <a:noFill/>
            <a:miter lim="800000"/>
            <a:headEnd/>
            <a:tailEnd/>
          </a:ln>
        </p:spPr>
      </p:pic>
      <p:pic>
        <p:nvPicPr>
          <p:cNvPr id="15" name="Picture 5"/>
          <p:cNvPicPr>
            <a:picLocks noChangeAspect="1" noChangeArrowheads="1"/>
          </p:cNvPicPr>
          <p:nvPr/>
        </p:nvPicPr>
        <p:blipFill>
          <a:blip r:embed="rId3" cstate="print"/>
          <a:srcRect/>
          <a:stretch>
            <a:fillRect/>
          </a:stretch>
        </p:blipFill>
        <p:spPr bwMode="auto">
          <a:xfrm>
            <a:off x="2825750" y="5181600"/>
            <a:ext cx="1552575" cy="1552575"/>
          </a:xfrm>
          <a:prstGeom prst="rect">
            <a:avLst/>
          </a:prstGeom>
          <a:noFill/>
          <a:ln w="9525">
            <a:noFill/>
            <a:miter lim="800000"/>
            <a:headEnd/>
            <a:tailEnd/>
          </a:ln>
        </p:spPr>
      </p:pic>
      <p:pic>
        <p:nvPicPr>
          <p:cNvPr id="16" name="Picture 6"/>
          <p:cNvPicPr>
            <a:picLocks noChangeAspect="1" noChangeArrowheads="1"/>
          </p:cNvPicPr>
          <p:nvPr/>
        </p:nvPicPr>
        <p:blipFill>
          <a:blip r:embed="rId4" cstate="print"/>
          <a:srcRect/>
          <a:stretch>
            <a:fillRect/>
          </a:stretch>
        </p:blipFill>
        <p:spPr bwMode="auto">
          <a:xfrm>
            <a:off x="4765675" y="5181600"/>
            <a:ext cx="1552575" cy="1552575"/>
          </a:xfrm>
          <a:prstGeom prst="rect">
            <a:avLst/>
          </a:prstGeom>
          <a:noFill/>
          <a:ln w="9525">
            <a:noFill/>
            <a:miter lim="800000"/>
            <a:headEnd/>
            <a:tailEnd/>
          </a:ln>
        </p:spPr>
      </p:pic>
      <p:pic>
        <p:nvPicPr>
          <p:cNvPr id="17" name="Picture 7"/>
          <p:cNvPicPr>
            <a:picLocks noChangeAspect="1" noChangeArrowheads="1"/>
          </p:cNvPicPr>
          <p:nvPr/>
        </p:nvPicPr>
        <p:blipFill>
          <a:blip r:embed="rId5" cstate="print"/>
          <a:srcRect/>
          <a:stretch>
            <a:fillRect/>
          </a:stretch>
        </p:blipFill>
        <p:spPr bwMode="auto">
          <a:xfrm>
            <a:off x="6705600" y="5181600"/>
            <a:ext cx="1552575" cy="1552575"/>
          </a:xfrm>
          <a:prstGeom prst="rect">
            <a:avLst/>
          </a:prstGeom>
          <a:noFill/>
          <a:ln w="9525">
            <a:noFill/>
            <a:miter lim="800000"/>
            <a:headEnd/>
            <a:tailEnd/>
          </a:ln>
        </p:spPr>
      </p:pic>
      <p:pic>
        <p:nvPicPr>
          <p:cNvPr id="51202" name="Picture 2"/>
          <p:cNvPicPr>
            <a:picLocks noChangeAspect="1" noChangeArrowheads="1"/>
          </p:cNvPicPr>
          <p:nvPr/>
        </p:nvPicPr>
        <p:blipFill>
          <a:blip r:embed="rId6" cstate="print"/>
          <a:srcRect/>
          <a:stretch>
            <a:fillRect/>
          </a:stretch>
        </p:blipFill>
        <p:spPr bwMode="auto">
          <a:xfrm>
            <a:off x="761999" y="228600"/>
            <a:ext cx="7604911" cy="4800600"/>
          </a:xfrm>
          <a:prstGeom prst="rect">
            <a:avLst/>
          </a:prstGeom>
          <a:noFill/>
          <a:ln w="6350">
            <a:solidFill>
              <a:schemeClr val="tx1"/>
            </a:solidFill>
            <a:miter lim="800000"/>
            <a:headEnd/>
            <a:tailEnd/>
          </a:ln>
        </p:spPr>
      </p:pic>
      <p:sp>
        <p:nvSpPr>
          <p:cNvPr id="12" name="TextBox 11"/>
          <p:cNvSpPr txBox="1"/>
          <p:nvPr/>
        </p:nvSpPr>
        <p:spPr>
          <a:xfrm>
            <a:off x="4648200" y="304800"/>
            <a:ext cx="3772186" cy="584775"/>
          </a:xfrm>
          <a:prstGeom prst="rect">
            <a:avLst/>
          </a:prstGeom>
          <a:noFill/>
        </p:spPr>
        <p:txBody>
          <a:bodyPr wrap="none" rtlCol="0">
            <a:spAutoFit/>
          </a:bodyPr>
          <a:lstStyle/>
          <a:p>
            <a:pPr fontAlgn="auto">
              <a:spcBef>
                <a:spcPts val="0"/>
              </a:spcBef>
              <a:spcAft>
                <a:spcPts val="0"/>
              </a:spcAft>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Image-based lighting</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8" name="TextovéPole 17"/>
          <p:cNvSpPr txBox="1"/>
          <p:nvPr/>
        </p:nvSpPr>
        <p:spPr>
          <a:xfrm>
            <a:off x="0" y="6488668"/>
            <a:ext cx="1719189" cy="369332"/>
          </a:xfrm>
          <a:prstGeom prst="rect">
            <a:avLst/>
          </a:prstGeom>
          <a:noFill/>
        </p:spPr>
        <p:txBody>
          <a:bodyPr wrap="none" rtlCol="0">
            <a:spAutoFit/>
          </a:bodyPr>
          <a:lstStyle/>
          <a:p>
            <a:pPr fontAlgn="auto">
              <a:spcBef>
                <a:spcPts val="0"/>
              </a:spcBef>
              <a:spcAft>
                <a:spcPts val="0"/>
              </a:spcAft>
            </a:pPr>
            <a:r>
              <a:rPr lang="en-US" dirty="0" smtClean="0">
                <a:solidFill>
                  <a:srgbClr val="FFFFFF"/>
                </a:solidFill>
                <a:latin typeface="Corbel"/>
              </a:rPr>
              <a:t>© Paul </a:t>
            </a:r>
            <a:r>
              <a:rPr lang="en-US" dirty="0" err="1" smtClean="0">
                <a:solidFill>
                  <a:srgbClr val="FFFFFF"/>
                </a:solidFill>
                <a:latin typeface="Corbel"/>
              </a:rPr>
              <a:t>Debevec</a:t>
            </a:r>
            <a:endParaRPr lang="en-US" dirty="0">
              <a:solidFill>
                <a:srgbClr val="FFFFFF"/>
              </a:solidFill>
              <a:latin typeface="Corbel"/>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devel\rotation\probes\rnl_cross.tif"/>
          <p:cNvPicPr>
            <a:picLocks noChangeAspect="1" noChangeArrowheads="1"/>
          </p:cNvPicPr>
          <p:nvPr/>
        </p:nvPicPr>
        <p:blipFill>
          <a:blip r:embed="rId2" cstate="print"/>
          <a:srcRect/>
          <a:stretch>
            <a:fillRect/>
          </a:stretch>
        </p:blipFill>
        <p:spPr bwMode="auto">
          <a:xfrm>
            <a:off x="7308000" y="1332000"/>
            <a:ext cx="1620000" cy="2160000"/>
          </a:xfrm>
          <a:prstGeom prst="rect">
            <a:avLst/>
          </a:prstGeom>
          <a:noFill/>
        </p:spPr>
      </p:pic>
      <p:sp>
        <p:nvSpPr>
          <p:cNvPr id="4" name="Title 3"/>
          <p:cNvSpPr>
            <a:spLocks noGrp="1"/>
          </p:cNvSpPr>
          <p:nvPr>
            <p:ph type="title"/>
          </p:nvPr>
        </p:nvSpPr>
        <p:spPr/>
        <p:txBody>
          <a:bodyPr/>
          <a:lstStyle/>
          <a:p>
            <a:r>
              <a:rPr lang="en-US" dirty="0" smtClean="0"/>
              <a:t>Mapping</a:t>
            </a:r>
            <a:endParaRPr lang="en-US" dirty="0"/>
          </a:p>
        </p:txBody>
      </p:sp>
      <p:pic>
        <p:nvPicPr>
          <p:cNvPr id="5" name="Picture 4"/>
          <p:cNvPicPr>
            <a:picLocks noChangeAspect="1" noChangeArrowheads="1"/>
          </p:cNvPicPr>
          <p:nvPr/>
        </p:nvPicPr>
        <p:blipFill>
          <a:blip r:embed="rId3" cstate="print"/>
          <a:srcRect/>
          <a:stretch>
            <a:fillRect/>
          </a:stretch>
        </p:blipFill>
        <p:spPr bwMode="auto">
          <a:xfrm>
            <a:off x="612000" y="1332000"/>
            <a:ext cx="2160000" cy="21600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612000" y="4032000"/>
            <a:ext cx="2160000" cy="2160000"/>
          </a:xfrm>
          <a:prstGeom prst="rect">
            <a:avLst/>
          </a:prstGeom>
          <a:noFill/>
          <a:ln w="9525">
            <a:noFill/>
            <a:miter lim="800000"/>
            <a:headEnd/>
            <a:tailEnd/>
          </a:ln>
        </p:spPr>
      </p:pic>
      <p:sp>
        <p:nvSpPr>
          <p:cNvPr id="8" name="TextBox 7"/>
          <p:cNvSpPr txBox="1"/>
          <p:nvPr/>
        </p:nvSpPr>
        <p:spPr>
          <a:xfrm rot="16200000">
            <a:off x="-729734" y="2253734"/>
            <a:ext cx="2133600" cy="369332"/>
          </a:xfrm>
          <a:prstGeom prst="rect">
            <a:avLst/>
          </a:prstGeom>
          <a:noFill/>
        </p:spPr>
        <p:txBody>
          <a:bodyPr wrap="square" rtlCol="0">
            <a:spAutoFit/>
          </a:bodyPr>
          <a:lstStyle/>
          <a:p>
            <a:pPr algn="ctr" fontAlgn="auto">
              <a:spcBef>
                <a:spcPts val="0"/>
              </a:spcBef>
              <a:spcAft>
                <a:spcPts val="0"/>
              </a:spcAft>
            </a:pP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Eucaliptus</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  grove</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9" name="TextBox 8"/>
          <p:cNvSpPr txBox="1"/>
          <p:nvPr/>
        </p:nvSpPr>
        <p:spPr>
          <a:xfrm rot="16200000">
            <a:off x="-509480" y="4912388"/>
            <a:ext cx="1693092" cy="369332"/>
          </a:xfrm>
          <a:prstGeom prst="rect">
            <a:avLst/>
          </a:prstGeom>
          <a:noFill/>
        </p:spPr>
        <p:txBody>
          <a:bodyPr wrap="none" rtlCol="0">
            <a:spAutoFit/>
          </a:bodyPr>
          <a:lstStyle/>
          <a:p>
            <a:pPr algn="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Grace cathedral</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pic>
        <p:nvPicPr>
          <p:cNvPr id="1026" name="Picture 2" descr="C:\devel\rotation\probes\grace-ll.exr.jpg"/>
          <p:cNvPicPr>
            <a:picLocks noChangeAspect="1" noChangeArrowheads="1"/>
          </p:cNvPicPr>
          <p:nvPr/>
        </p:nvPicPr>
        <p:blipFill>
          <a:blip r:embed="rId5" cstate="print"/>
          <a:srcRect/>
          <a:stretch>
            <a:fillRect/>
          </a:stretch>
        </p:blipFill>
        <p:spPr bwMode="auto">
          <a:xfrm>
            <a:off x="2880000" y="4032000"/>
            <a:ext cx="4319998" cy="2160000"/>
          </a:xfrm>
          <a:prstGeom prst="rect">
            <a:avLst/>
          </a:prstGeom>
          <a:noFill/>
        </p:spPr>
      </p:pic>
      <p:pic>
        <p:nvPicPr>
          <p:cNvPr id="1030" name="Picture 6" descr="C:\devel\rotation\probes\rnl-ll.exr.jpg"/>
          <p:cNvPicPr>
            <a:picLocks noChangeAspect="1" noChangeArrowheads="1"/>
          </p:cNvPicPr>
          <p:nvPr/>
        </p:nvPicPr>
        <p:blipFill>
          <a:blip r:embed="rId6" cstate="print"/>
          <a:srcRect/>
          <a:stretch>
            <a:fillRect/>
          </a:stretch>
        </p:blipFill>
        <p:spPr bwMode="auto">
          <a:xfrm>
            <a:off x="2880000" y="1332000"/>
            <a:ext cx="4320000" cy="2160000"/>
          </a:xfrm>
          <a:prstGeom prst="rect">
            <a:avLst/>
          </a:prstGeom>
          <a:noFill/>
        </p:spPr>
      </p:pic>
      <p:pic>
        <p:nvPicPr>
          <p:cNvPr id="1032" name="Picture 8" descr="C:\devel\rotation\probes\grace_cross.tif"/>
          <p:cNvPicPr>
            <a:picLocks noChangeAspect="1" noChangeArrowheads="1"/>
          </p:cNvPicPr>
          <p:nvPr/>
        </p:nvPicPr>
        <p:blipFill>
          <a:blip r:embed="rId7" cstate="print"/>
          <a:srcRect/>
          <a:stretch>
            <a:fillRect/>
          </a:stretch>
        </p:blipFill>
        <p:spPr bwMode="auto">
          <a:xfrm>
            <a:off x="7308000" y="4032000"/>
            <a:ext cx="1620000" cy="2160000"/>
          </a:xfrm>
          <a:prstGeom prst="rect">
            <a:avLst/>
          </a:prstGeom>
          <a:noFill/>
        </p:spPr>
      </p:pic>
      <p:sp>
        <p:nvSpPr>
          <p:cNvPr id="11" name="TextBox 10"/>
          <p:cNvSpPr txBox="1"/>
          <p:nvPr/>
        </p:nvSpPr>
        <p:spPr>
          <a:xfrm>
            <a:off x="592336" y="6412468"/>
            <a:ext cx="2052293" cy="369332"/>
          </a:xfrm>
          <a:prstGeom prst="rect">
            <a:avLst/>
          </a:prstGeom>
          <a:noFill/>
        </p:spPr>
        <p:txBody>
          <a:bodyPr wrap="none" rtlCol="0">
            <a:spAutoFit/>
          </a:bodyPr>
          <a:lstStyle/>
          <a:p>
            <a:pPr algn="r" fontAlgn="auto">
              <a:spcBef>
                <a:spcPts val="0"/>
              </a:spcBef>
              <a:spcAft>
                <a:spcPts val="0"/>
              </a:spcAft>
            </a:pP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Debevec’s</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 spherical</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2" name="TextBox 11"/>
          <p:cNvSpPr txBox="1"/>
          <p:nvPr/>
        </p:nvSpPr>
        <p:spPr>
          <a:xfrm>
            <a:off x="2756848" y="6412468"/>
            <a:ext cx="4490332" cy="369332"/>
          </a:xfrm>
          <a:prstGeom prst="rect">
            <a:avLst/>
          </a:prstGeom>
          <a:noFill/>
        </p:spPr>
        <p:txBody>
          <a:bodyPr wrap="none" rtlCol="0">
            <a:spAutoFit/>
          </a:bodyPr>
          <a:lstStyle/>
          <a:p>
            <a:pPr algn="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“Latitude – longitude” (spherical coordinates)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3" name="TextBox 12"/>
          <p:cNvSpPr txBox="1"/>
          <p:nvPr/>
        </p:nvSpPr>
        <p:spPr>
          <a:xfrm>
            <a:off x="7506624" y="6400800"/>
            <a:ext cx="1152880" cy="369332"/>
          </a:xfrm>
          <a:prstGeom prst="rect">
            <a:avLst/>
          </a:prstGeom>
          <a:noFill/>
        </p:spPr>
        <p:txBody>
          <a:bodyPr wrap="none" rtlCol="0">
            <a:spAutoFit/>
          </a:bodyPr>
          <a:lstStyle/>
          <a:p>
            <a:pPr algn="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Cube map</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devel\rotation\probes\uffizi_cross.tif"/>
          <p:cNvPicPr>
            <a:picLocks noChangeAspect="1" noChangeArrowheads="1"/>
          </p:cNvPicPr>
          <p:nvPr/>
        </p:nvPicPr>
        <p:blipFill>
          <a:blip r:embed="rId2" cstate="print"/>
          <a:srcRect/>
          <a:stretch>
            <a:fillRect/>
          </a:stretch>
        </p:blipFill>
        <p:spPr bwMode="auto">
          <a:xfrm>
            <a:off x="7308000" y="1332000"/>
            <a:ext cx="1620000" cy="2160000"/>
          </a:xfrm>
          <a:prstGeom prst="rect">
            <a:avLst/>
          </a:prstGeom>
          <a:noFill/>
        </p:spPr>
      </p:pic>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52</a:t>
            </a:fld>
            <a:endParaRPr lang="en-US" dirty="0">
              <a:solidFill>
                <a:srgbClr val="FFFFFF"/>
              </a:solidFill>
            </a:endParaRPr>
          </a:p>
        </p:txBody>
      </p:sp>
      <p:sp>
        <p:nvSpPr>
          <p:cNvPr id="4" name="Title 3"/>
          <p:cNvSpPr>
            <a:spLocks noGrp="1"/>
          </p:cNvSpPr>
          <p:nvPr>
            <p:ph type="title"/>
          </p:nvPr>
        </p:nvSpPr>
        <p:spPr/>
        <p:txBody>
          <a:bodyPr/>
          <a:lstStyle/>
          <a:p>
            <a:r>
              <a:rPr lang="en-US" dirty="0" smtClean="0"/>
              <a:t>Mapping</a:t>
            </a:r>
            <a:endParaRPr lang="en-US" dirty="0"/>
          </a:p>
        </p:txBody>
      </p:sp>
      <p:sp>
        <p:nvSpPr>
          <p:cNvPr id="10" name="TextBox 9"/>
          <p:cNvSpPr txBox="1"/>
          <p:nvPr/>
        </p:nvSpPr>
        <p:spPr>
          <a:xfrm rot="16200000">
            <a:off x="-379637" y="2284637"/>
            <a:ext cx="1433406" cy="369332"/>
          </a:xfrm>
          <a:prstGeom prst="rect">
            <a:avLst/>
          </a:prstGeom>
          <a:noFill/>
        </p:spPr>
        <p:txBody>
          <a:bodyPr wrap="none" rtlCol="0">
            <a:spAutoFit/>
          </a:bodyPr>
          <a:lstStyle/>
          <a:p>
            <a:pPr algn="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Uffizi  gallery</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4" name="TextBox 13"/>
          <p:cNvSpPr txBox="1"/>
          <p:nvPr/>
        </p:nvSpPr>
        <p:spPr>
          <a:xfrm rot="16200000">
            <a:off x="-725371" y="4992572"/>
            <a:ext cx="2124877" cy="369332"/>
          </a:xfrm>
          <a:prstGeom prst="rect">
            <a:avLst/>
          </a:prstGeom>
          <a:noFill/>
        </p:spPr>
        <p:txBody>
          <a:bodyPr wrap="none" rtlCol="0">
            <a:spAutoFit/>
          </a:bodyPr>
          <a:lstStyle/>
          <a:p>
            <a:pPr algn="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St. Peter’s Cathedral</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pic>
        <p:nvPicPr>
          <p:cNvPr id="1034" name="Picture 10" descr="C:\devel\rotation\probes\stpeters_cross.tif"/>
          <p:cNvPicPr>
            <a:picLocks noChangeAspect="1" noChangeArrowheads="1"/>
          </p:cNvPicPr>
          <p:nvPr/>
        </p:nvPicPr>
        <p:blipFill>
          <a:blip r:embed="rId3" cstate="print"/>
          <a:srcRect/>
          <a:stretch>
            <a:fillRect/>
          </a:stretch>
        </p:blipFill>
        <p:spPr bwMode="auto">
          <a:xfrm>
            <a:off x="7308000" y="4032000"/>
            <a:ext cx="1619999" cy="2160000"/>
          </a:xfrm>
          <a:prstGeom prst="rect">
            <a:avLst/>
          </a:prstGeom>
          <a:noFill/>
        </p:spPr>
      </p:pic>
      <p:pic>
        <p:nvPicPr>
          <p:cNvPr id="20" name="Picture 4" descr="C:\devel\rotation\probes\stpeters.exr.jpg"/>
          <p:cNvPicPr>
            <a:picLocks noChangeAspect="1" noChangeArrowheads="1"/>
          </p:cNvPicPr>
          <p:nvPr/>
        </p:nvPicPr>
        <p:blipFill>
          <a:blip r:embed="rId4" cstate="print"/>
          <a:srcRect/>
          <a:stretch>
            <a:fillRect/>
          </a:stretch>
        </p:blipFill>
        <p:spPr bwMode="auto">
          <a:xfrm>
            <a:off x="612000" y="4032000"/>
            <a:ext cx="2160000" cy="2160000"/>
          </a:xfrm>
          <a:prstGeom prst="rect">
            <a:avLst/>
          </a:prstGeom>
          <a:noFill/>
        </p:spPr>
      </p:pic>
      <p:pic>
        <p:nvPicPr>
          <p:cNvPr id="21" name="Picture 20"/>
          <p:cNvPicPr>
            <a:picLocks noChangeAspect="1" noChangeArrowheads="1"/>
          </p:cNvPicPr>
          <p:nvPr/>
        </p:nvPicPr>
        <p:blipFill>
          <a:blip r:embed="rId5" cstate="print"/>
          <a:srcRect/>
          <a:stretch>
            <a:fillRect/>
          </a:stretch>
        </p:blipFill>
        <p:spPr bwMode="auto">
          <a:xfrm>
            <a:off x="612000" y="1332000"/>
            <a:ext cx="2160000" cy="2160000"/>
          </a:xfrm>
          <a:prstGeom prst="rect">
            <a:avLst/>
          </a:prstGeom>
          <a:noFill/>
          <a:ln w="9525">
            <a:noFill/>
            <a:miter lim="800000"/>
            <a:headEnd/>
            <a:tailEnd/>
          </a:ln>
        </p:spPr>
      </p:pic>
      <p:pic>
        <p:nvPicPr>
          <p:cNvPr id="22" name="Picture 3" descr="C:\devel\rotation\probes\stpeters-ll.exr.jpg"/>
          <p:cNvPicPr>
            <a:picLocks noChangeAspect="1" noChangeArrowheads="1"/>
          </p:cNvPicPr>
          <p:nvPr/>
        </p:nvPicPr>
        <p:blipFill>
          <a:blip r:embed="rId6" cstate="print"/>
          <a:srcRect/>
          <a:stretch>
            <a:fillRect/>
          </a:stretch>
        </p:blipFill>
        <p:spPr bwMode="auto">
          <a:xfrm>
            <a:off x="2880000" y="4032000"/>
            <a:ext cx="4320000" cy="2160000"/>
          </a:xfrm>
          <a:prstGeom prst="rect">
            <a:avLst/>
          </a:prstGeom>
          <a:noFill/>
        </p:spPr>
      </p:pic>
      <p:pic>
        <p:nvPicPr>
          <p:cNvPr id="23" name="Picture 5" descr="C:\devel\rotation\probes\uffizi-ll.exr.jpg"/>
          <p:cNvPicPr>
            <a:picLocks noChangeAspect="1" noChangeArrowheads="1"/>
          </p:cNvPicPr>
          <p:nvPr/>
        </p:nvPicPr>
        <p:blipFill>
          <a:blip r:embed="rId7" cstate="print"/>
          <a:srcRect/>
          <a:stretch>
            <a:fillRect/>
          </a:stretch>
        </p:blipFill>
        <p:spPr bwMode="auto">
          <a:xfrm>
            <a:off x="2880000" y="1332000"/>
            <a:ext cx="4320000" cy="2160000"/>
          </a:xfrm>
          <a:prstGeom prst="rect">
            <a:avLst/>
          </a:prstGeom>
          <a:noFill/>
        </p:spPr>
      </p:pic>
      <p:sp>
        <p:nvSpPr>
          <p:cNvPr id="12" name="TextBox 11"/>
          <p:cNvSpPr txBox="1"/>
          <p:nvPr/>
        </p:nvSpPr>
        <p:spPr>
          <a:xfrm>
            <a:off x="592336" y="6412468"/>
            <a:ext cx="2052293" cy="369332"/>
          </a:xfrm>
          <a:prstGeom prst="rect">
            <a:avLst/>
          </a:prstGeom>
          <a:noFill/>
        </p:spPr>
        <p:txBody>
          <a:bodyPr wrap="none" rtlCol="0">
            <a:spAutoFit/>
          </a:bodyPr>
          <a:lstStyle/>
          <a:p>
            <a:pPr algn="r" fontAlgn="auto">
              <a:spcBef>
                <a:spcPts val="0"/>
              </a:spcBef>
              <a:spcAft>
                <a:spcPts val="0"/>
              </a:spcAft>
            </a:pPr>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Debevec’s</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 spherical</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3" name="TextBox 12"/>
          <p:cNvSpPr txBox="1"/>
          <p:nvPr/>
        </p:nvSpPr>
        <p:spPr>
          <a:xfrm>
            <a:off x="2756848" y="6412468"/>
            <a:ext cx="4490332" cy="369332"/>
          </a:xfrm>
          <a:prstGeom prst="rect">
            <a:avLst/>
          </a:prstGeom>
          <a:noFill/>
        </p:spPr>
        <p:txBody>
          <a:bodyPr wrap="none" rtlCol="0">
            <a:spAutoFit/>
          </a:bodyPr>
          <a:lstStyle/>
          <a:p>
            <a:pPr algn="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“Latitude – longitude” (spherical coordinates)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5" name="TextBox 14"/>
          <p:cNvSpPr txBox="1"/>
          <p:nvPr/>
        </p:nvSpPr>
        <p:spPr>
          <a:xfrm>
            <a:off x="7506624" y="6400800"/>
            <a:ext cx="1152880" cy="369332"/>
          </a:xfrm>
          <a:prstGeom prst="rect">
            <a:avLst/>
          </a:prstGeom>
          <a:noFill/>
        </p:spPr>
        <p:txBody>
          <a:bodyPr wrap="none" rtlCol="0">
            <a:spAutoFit/>
          </a:bodyPr>
          <a:lstStyle/>
          <a:p>
            <a:pPr algn="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Cube map</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Mapping from direction in Cartesian coordinates to image UV. </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53</a:t>
            </a:fld>
            <a:endParaRPr lang="en-US" dirty="0">
              <a:solidFill>
                <a:srgbClr val="FFFFFF"/>
              </a:solidFill>
            </a:endParaRPr>
          </a:p>
        </p:txBody>
      </p:sp>
      <p:sp>
        <p:nvSpPr>
          <p:cNvPr id="4" name="Title 3"/>
          <p:cNvSpPr>
            <a:spLocks noGrp="1"/>
          </p:cNvSpPr>
          <p:nvPr>
            <p:ph type="title"/>
          </p:nvPr>
        </p:nvSpPr>
        <p:spPr/>
        <p:txBody>
          <a:bodyPr/>
          <a:lstStyle/>
          <a:p>
            <a:r>
              <a:rPr lang="en-US" dirty="0" smtClean="0"/>
              <a:t>Mapping</a:t>
            </a:r>
            <a:endParaRPr lang="en-US" dirty="0"/>
          </a:p>
        </p:txBody>
      </p:sp>
      <p:pic>
        <p:nvPicPr>
          <p:cNvPr id="5" name="Picture 4" descr="C:\devel\rotation\probes\stpeters.exr.jpg"/>
          <p:cNvPicPr>
            <a:picLocks noChangeAspect="1" noChangeArrowheads="1"/>
          </p:cNvPicPr>
          <p:nvPr/>
        </p:nvPicPr>
        <p:blipFill>
          <a:blip r:embed="rId2" cstate="print"/>
          <a:srcRect/>
          <a:stretch>
            <a:fillRect/>
          </a:stretch>
        </p:blipFill>
        <p:spPr bwMode="auto">
          <a:xfrm>
            <a:off x="6400800" y="1676400"/>
            <a:ext cx="2230200" cy="2230200"/>
          </a:xfrm>
          <a:prstGeom prst="rect">
            <a:avLst/>
          </a:prstGeom>
          <a:noFill/>
        </p:spPr>
      </p:pic>
      <p:sp>
        <p:nvSpPr>
          <p:cNvPr id="7" name="Rectangle 6"/>
          <p:cNvSpPr/>
          <p:nvPr/>
        </p:nvSpPr>
        <p:spPr>
          <a:xfrm>
            <a:off x="914400" y="2286000"/>
            <a:ext cx="4572000" cy="1200329"/>
          </a:xfrm>
          <a:prstGeom prst="rect">
            <a:avLst/>
          </a:prstGeom>
          <a:ln>
            <a:solidFill>
              <a:schemeClr val="bg2">
                <a:lumMod val="60000"/>
                <a:lumOff val="40000"/>
              </a:schemeClr>
            </a:solidFill>
          </a:ln>
        </p:spPr>
        <p:txBody>
          <a:bodyPr>
            <a:spAutoFit/>
          </a:bodyPr>
          <a:lstStyle/>
          <a:p>
            <a:pPr fontAlgn="auto">
              <a:spcBef>
                <a:spcPts val="0"/>
              </a:spcBef>
              <a:spcAft>
                <a:spcPts val="0"/>
              </a:spcAft>
            </a:pPr>
            <a:r>
              <a:rPr lang="en-US" dirty="0" smtClean="0">
                <a:solidFill>
                  <a:srgbClr val="FFFFFF"/>
                </a:solidFill>
                <a:latin typeface="Corbel"/>
              </a:rPr>
              <a:t>float d = </a:t>
            </a:r>
            <a:r>
              <a:rPr lang="en-US" dirty="0" err="1" smtClean="0">
                <a:solidFill>
                  <a:srgbClr val="FFFFFF"/>
                </a:solidFill>
                <a:latin typeface="Corbel"/>
              </a:rPr>
              <a:t>sqrt</a:t>
            </a:r>
            <a:r>
              <a:rPr lang="en-US" dirty="0" smtClean="0">
                <a:solidFill>
                  <a:srgbClr val="FFFFFF"/>
                </a:solidFill>
                <a:latin typeface="Corbel"/>
              </a:rPr>
              <a:t>(</a:t>
            </a:r>
            <a:r>
              <a:rPr lang="en-US" dirty="0" err="1" smtClean="0">
                <a:solidFill>
                  <a:srgbClr val="FFFFFF"/>
                </a:solidFill>
                <a:latin typeface="Corbel"/>
              </a:rPr>
              <a:t>dir.x</a:t>
            </a:r>
            <a:r>
              <a:rPr lang="en-US" dirty="0" smtClean="0">
                <a:solidFill>
                  <a:srgbClr val="FFFFFF"/>
                </a:solidFill>
                <a:latin typeface="Corbel"/>
              </a:rPr>
              <a:t>*</a:t>
            </a:r>
            <a:r>
              <a:rPr lang="en-US" dirty="0" err="1" smtClean="0">
                <a:solidFill>
                  <a:srgbClr val="FFFFFF"/>
                </a:solidFill>
                <a:latin typeface="Corbel"/>
              </a:rPr>
              <a:t>dir.x</a:t>
            </a:r>
            <a:r>
              <a:rPr lang="en-US" dirty="0" smtClean="0">
                <a:solidFill>
                  <a:srgbClr val="FFFFFF"/>
                </a:solidFill>
                <a:latin typeface="Corbel"/>
              </a:rPr>
              <a:t> + </a:t>
            </a:r>
            <a:r>
              <a:rPr lang="en-US" dirty="0" err="1" smtClean="0">
                <a:solidFill>
                  <a:srgbClr val="FFFFFF"/>
                </a:solidFill>
                <a:latin typeface="Corbel"/>
              </a:rPr>
              <a:t>dir.y</a:t>
            </a:r>
            <a:r>
              <a:rPr lang="en-US" dirty="0" smtClean="0">
                <a:solidFill>
                  <a:srgbClr val="FFFFFF"/>
                </a:solidFill>
                <a:latin typeface="Corbel"/>
              </a:rPr>
              <a:t>*</a:t>
            </a:r>
            <a:r>
              <a:rPr lang="en-US" dirty="0" err="1" smtClean="0">
                <a:solidFill>
                  <a:srgbClr val="FFFFFF"/>
                </a:solidFill>
                <a:latin typeface="Corbel"/>
              </a:rPr>
              <a:t>dir.y</a:t>
            </a:r>
            <a:r>
              <a:rPr lang="en-US" dirty="0" smtClean="0">
                <a:solidFill>
                  <a:srgbClr val="FFFFFF"/>
                </a:solidFill>
                <a:latin typeface="Corbel"/>
              </a:rPr>
              <a:t>);</a:t>
            </a:r>
            <a:br>
              <a:rPr lang="en-US" dirty="0" smtClean="0">
                <a:solidFill>
                  <a:srgbClr val="FFFFFF"/>
                </a:solidFill>
                <a:latin typeface="Corbel"/>
              </a:rPr>
            </a:br>
            <a:r>
              <a:rPr lang="en-US" dirty="0" smtClean="0">
                <a:solidFill>
                  <a:srgbClr val="FFFFFF"/>
                </a:solidFill>
                <a:latin typeface="Corbel"/>
              </a:rPr>
              <a:t>float r = d&gt;0 ? 0.159154943*</a:t>
            </a:r>
            <a:r>
              <a:rPr lang="en-US" dirty="0" err="1" smtClean="0">
                <a:solidFill>
                  <a:srgbClr val="FFFFFF"/>
                </a:solidFill>
                <a:latin typeface="Corbel"/>
              </a:rPr>
              <a:t>acos</a:t>
            </a:r>
            <a:r>
              <a:rPr lang="en-US" dirty="0" smtClean="0">
                <a:solidFill>
                  <a:srgbClr val="FFFFFF"/>
                </a:solidFill>
                <a:latin typeface="Corbel"/>
              </a:rPr>
              <a:t>(</a:t>
            </a:r>
            <a:r>
              <a:rPr lang="en-US" dirty="0" err="1" smtClean="0">
                <a:solidFill>
                  <a:srgbClr val="FFFFFF"/>
                </a:solidFill>
                <a:latin typeface="Corbel"/>
              </a:rPr>
              <a:t>dir.z</a:t>
            </a:r>
            <a:r>
              <a:rPr lang="en-US" dirty="0" smtClean="0">
                <a:solidFill>
                  <a:srgbClr val="FFFFFF"/>
                </a:solidFill>
                <a:latin typeface="Corbel"/>
              </a:rPr>
              <a:t>)/d : 0.0;</a:t>
            </a:r>
            <a:br>
              <a:rPr lang="en-US" dirty="0" smtClean="0">
                <a:solidFill>
                  <a:srgbClr val="FFFFFF"/>
                </a:solidFill>
                <a:latin typeface="Corbel"/>
              </a:rPr>
            </a:br>
            <a:r>
              <a:rPr lang="en-US" dirty="0" smtClean="0">
                <a:solidFill>
                  <a:srgbClr val="FFFFFF"/>
                </a:solidFill>
                <a:latin typeface="Corbel"/>
              </a:rPr>
              <a:t>u = 0.5 + </a:t>
            </a:r>
            <a:r>
              <a:rPr lang="en-US" dirty="0" err="1" smtClean="0">
                <a:solidFill>
                  <a:srgbClr val="FFFFFF"/>
                </a:solidFill>
                <a:latin typeface="Corbel"/>
              </a:rPr>
              <a:t>dir.x</a:t>
            </a:r>
            <a:r>
              <a:rPr lang="en-US" dirty="0" smtClean="0">
                <a:solidFill>
                  <a:srgbClr val="FFFFFF"/>
                </a:solidFill>
                <a:latin typeface="Corbel"/>
              </a:rPr>
              <a:t> * r;</a:t>
            </a:r>
            <a:br>
              <a:rPr lang="en-US" dirty="0" smtClean="0">
                <a:solidFill>
                  <a:srgbClr val="FFFFFF"/>
                </a:solidFill>
                <a:latin typeface="Corbel"/>
              </a:rPr>
            </a:br>
            <a:r>
              <a:rPr lang="en-US" dirty="0" smtClean="0">
                <a:solidFill>
                  <a:srgbClr val="FFFFFF"/>
                </a:solidFill>
                <a:latin typeface="Corbel"/>
              </a:rPr>
              <a:t>v = 0.5 + </a:t>
            </a:r>
            <a:r>
              <a:rPr lang="en-US" dirty="0" err="1" smtClean="0">
                <a:solidFill>
                  <a:srgbClr val="FFFFFF"/>
                </a:solidFill>
                <a:latin typeface="Corbel"/>
              </a:rPr>
              <a:t>dir.y</a:t>
            </a:r>
            <a:r>
              <a:rPr lang="en-US" dirty="0" smtClean="0">
                <a:solidFill>
                  <a:srgbClr val="FFFFFF"/>
                </a:solidFill>
                <a:latin typeface="Corbel"/>
              </a:rPr>
              <a:t> * r;</a:t>
            </a:r>
            <a:endParaRPr lang="en-US" dirty="0">
              <a:solidFill>
                <a:srgbClr val="FFFFFF"/>
              </a:solidFill>
              <a:latin typeface="Corbel"/>
            </a:endParaRPr>
          </a:p>
        </p:txBody>
      </p:sp>
      <p:sp>
        <p:nvSpPr>
          <p:cNvPr id="9" name="TextBox 8"/>
          <p:cNvSpPr txBox="1"/>
          <p:nvPr/>
        </p:nvSpPr>
        <p:spPr>
          <a:xfrm>
            <a:off x="152400" y="3718679"/>
            <a:ext cx="8839200" cy="3046988"/>
          </a:xfrm>
          <a:prstGeom prst="rect">
            <a:avLst/>
          </a:prstGeom>
          <a:noFill/>
        </p:spPr>
        <p:txBody>
          <a:bodyPr wrap="square" rtlCol="0">
            <a:spAutoFit/>
          </a:bodyPr>
          <a:lstStyle/>
          <a:p>
            <a:pPr algn="just" fontAlgn="auto">
              <a:spcBef>
                <a:spcPts val="0"/>
              </a:spcBef>
              <a:spcAft>
                <a:spcPts val="0"/>
              </a:spcAft>
            </a:pPr>
            <a:r>
              <a:rPr lang="en-US" sz="1600" dirty="0" smtClean="0">
                <a:solidFill>
                  <a:srgbClr val="FFFFFF"/>
                </a:solidFill>
                <a:latin typeface="Corbel"/>
              </a:rPr>
              <a:t>Quote from “http://ict.debevec.org/~debevec/Probes/”</a:t>
            </a:r>
          </a:p>
          <a:p>
            <a:pPr algn="just" fontAlgn="auto">
              <a:spcBef>
                <a:spcPts val="0"/>
              </a:spcBef>
              <a:spcAft>
                <a:spcPts val="0"/>
              </a:spcAft>
            </a:pPr>
            <a:r>
              <a:rPr lang="en-US" sz="1600" i="1" dirty="0" smtClean="0">
                <a:solidFill>
                  <a:srgbClr val="FFFFFF"/>
                </a:solidFill>
                <a:latin typeface="Corbel"/>
              </a:rPr>
              <a:t>The following light probe images were created by taking two pictures of a mirrored ball at ninety degrees of separation and assembling the two radiance maps into this registered dataset. The coordinate mapping of these images is such that the center of the image is straight forward, the circumference of the image is straight backwards, and the horizontal line through the center linearly maps </a:t>
            </a:r>
            <a:r>
              <a:rPr lang="en-US" sz="1600" i="1" dirty="0" err="1" smtClean="0">
                <a:solidFill>
                  <a:srgbClr val="FFFFFF"/>
                </a:solidFill>
                <a:latin typeface="Corbel"/>
              </a:rPr>
              <a:t>azimuthal</a:t>
            </a:r>
            <a:r>
              <a:rPr lang="en-US" sz="1600" i="1" dirty="0" smtClean="0">
                <a:solidFill>
                  <a:srgbClr val="FFFFFF"/>
                </a:solidFill>
                <a:latin typeface="Corbel"/>
              </a:rPr>
              <a:t> angle to pixel coordinate.</a:t>
            </a:r>
          </a:p>
          <a:p>
            <a:pPr algn="just" fontAlgn="auto">
              <a:spcBef>
                <a:spcPts val="0"/>
              </a:spcBef>
              <a:spcAft>
                <a:spcPts val="0"/>
              </a:spcAft>
            </a:pPr>
            <a:r>
              <a:rPr lang="en-US" sz="1600" i="1" dirty="0" smtClean="0">
                <a:solidFill>
                  <a:srgbClr val="FFFFFF"/>
                </a:solidFill>
                <a:latin typeface="Corbel"/>
              </a:rPr>
              <a:t>Thus, if we consider the images to be normalized to have coordinates </a:t>
            </a:r>
            <a:r>
              <a:rPr lang="en-US" sz="1600" b="1" i="1" dirty="0" smtClean="0">
                <a:solidFill>
                  <a:srgbClr val="FFFFFF"/>
                </a:solidFill>
                <a:latin typeface="Corbel"/>
              </a:rPr>
              <a:t>u=[-1,1]</a:t>
            </a:r>
            <a:r>
              <a:rPr lang="en-US" sz="1600" i="1" dirty="0" smtClean="0">
                <a:solidFill>
                  <a:srgbClr val="FFFFFF"/>
                </a:solidFill>
                <a:latin typeface="Corbel"/>
              </a:rPr>
              <a:t>, </a:t>
            </a:r>
            <a:r>
              <a:rPr lang="en-US" sz="1600" b="1" i="1" dirty="0" smtClean="0">
                <a:solidFill>
                  <a:srgbClr val="FFFFFF"/>
                </a:solidFill>
                <a:latin typeface="Corbel"/>
              </a:rPr>
              <a:t>v=[-1,1]</a:t>
            </a:r>
            <a:r>
              <a:rPr lang="en-US" sz="1600" i="1" dirty="0" smtClean="0">
                <a:solidFill>
                  <a:srgbClr val="FFFFFF"/>
                </a:solidFill>
                <a:latin typeface="Corbel"/>
              </a:rPr>
              <a:t>, we have </a:t>
            </a:r>
            <a:r>
              <a:rPr lang="en-US" sz="1600" b="1" i="1" dirty="0" smtClean="0">
                <a:solidFill>
                  <a:srgbClr val="FFFFFF"/>
                </a:solidFill>
                <a:latin typeface="Corbel"/>
              </a:rPr>
              <a:t>theta=atan2(</a:t>
            </a:r>
            <a:r>
              <a:rPr lang="en-US" sz="1600" b="1" i="1" dirty="0" err="1" smtClean="0">
                <a:solidFill>
                  <a:srgbClr val="FFFFFF"/>
                </a:solidFill>
                <a:latin typeface="Corbel"/>
              </a:rPr>
              <a:t>v,u</a:t>
            </a:r>
            <a:r>
              <a:rPr lang="en-US" sz="1600" b="1" i="1" dirty="0" smtClean="0">
                <a:solidFill>
                  <a:srgbClr val="FFFFFF"/>
                </a:solidFill>
                <a:latin typeface="Corbel"/>
              </a:rPr>
              <a:t>)</a:t>
            </a:r>
            <a:r>
              <a:rPr lang="en-US" sz="1600" i="1" dirty="0" smtClean="0">
                <a:solidFill>
                  <a:srgbClr val="FFFFFF"/>
                </a:solidFill>
                <a:latin typeface="Corbel"/>
              </a:rPr>
              <a:t>, </a:t>
            </a:r>
            <a:r>
              <a:rPr lang="en-US" sz="1600" b="1" i="1" dirty="0" smtClean="0">
                <a:solidFill>
                  <a:srgbClr val="FFFFFF"/>
                </a:solidFill>
                <a:latin typeface="Corbel"/>
              </a:rPr>
              <a:t>phi=pi*</a:t>
            </a:r>
            <a:r>
              <a:rPr lang="en-US" sz="1600" b="1" i="1" dirty="0" err="1" smtClean="0">
                <a:solidFill>
                  <a:srgbClr val="FFFFFF"/>
                </a:solidFill>
                <a:latin typeface="Corbel"/>
              </a:rPr>
              <a:t>sqrt</a:t>
            </a:r>
            <a:r>
              <a:rPr lang="en-US" sz="1600" b="1" i="1" dirty="0" smtClean="0">
                <a:solidFill>
                  <a:srgbClr val="FFFFFF"/>
                </a:solidFill>
                <a:latin typeface="Corbel"/>
              </a:rPr>
              <a:t>(u*</a:t>
            </a:r>
            <a:r>
              <a:rPr lang="en-US" sz="1600" b="1" i="1" dirty="0" err="1" smtClean="0">
                <a:solidFill>
                  <a:srgbClr val="FFFFFF"/>
                </a:solidFill>
                <a:latin typeface="Corbel"/>
              </a:rPr>
              <a:t>u+v</a:t>
            </a:r>
            <a:r>
              <a:rPr lang="en-US" sz="1600" b="1" i="1" dirty="0" smtClean="0">
                <a:solidFill>
                  <a:srgbClr val="FFFFFF"/>
                </a:solidFill>
                <a:latin typeface="Corbel"/>
              </a:rPr>
              <a:t>*v)</a:t>
            </a:r>
            <a:r>
              <a:rPr lang="en-US" sz="1600" i="1" dirty="0" smtClean="0">
                <a:solidFill>
                  <a:srgbClr val="FFFFFF"/>
                </a:solidFill>
                <a:latin typeface="Corbel"/>
              </a:rPr>
              <a:t>. The unit vector pointing in the corresponding direction is obtained by rotating </a:t>
            </a:r>
            <a:r>
              <a:rPr lang="en-US" sz="1600" b="1" i="1" dirty="0" smtClean="0">
                <a:solidFill>
                  <a:srgbClr val="FFFFFF"/>
                </a:solidFill>
                <a:latin typeface="Corbel"/>
              </a:rPr>
              <a:t>(0,0,-1)</a:t>
            </a:r>
            <a:r>
              <a:rPr lang="en-US" sz="1600" i="1" dirty="0" smtClean="0">
                <a:solidFill>
                  <a:srgbClr val="FFFFFF"/>
                </a:solidFill>
                <a:latin typeface="Corbel"/>
              </a:rPr>
              <a:t> by </a:t>
            </a:r>
            <a:r>
              <a:rPr lang="en-US" sz="1600" b="1" i="1" dirty="0" smtClean="0">
                <a:solidFill>
                  <a:srgbClr val="FFFFFF"/>
                </a:solidFill>
                <a:latin typeface="Corbel"/>
              </a:rPr>
              <a:t>phi</a:t>
            </a:r>
            <a:r>
              <a:rPr lang="en-US" sz="1600" i="1" dirty="0" smtClean="0">
                <a:solidFill>
                  <a:srgbClr val="FFFFFF"/>
                </a:solidFill>
                <a:latin typeface="Corbel"/>
              </a:rPr>
              <a:t> degrees around the </a:t>
            </a:r>
            <a:r>
              <a:rPr lang="en-US" sz="1600" b="1" i="1" dirty="0" smtClean="0">
                <a:solidFill>
                  <a:srgbClr val="FFFFFF"/>
                </a:solidFill>
                <a:latin typeface="Corbel"/>
              </a:rPr>
              <a:t>y</a:t>
            </a:r>
            <a:r>
              <a:rPr lang="en-US" sz="1600" i="1" dirty="0" smtClean="0">
                <a:solidFill>
                  <a:srgbClr val="FFFFFF"/>
                </a:solidFill>
                <a:latin typeface="Corbel"/>
              </a:rPr>
              <a:t> (up) axis and then </a:t>
            </a:r>
            <a:r>
              <a:rPr lang="en-US" sz="1600" b="1" i="1" dirty="0" smtClean="0">
                <a:solidFill>
                  <a:srgbClr val="FFFFFF"/>
                </a:solidFill>
                <a:latin typeface="Corbel"/>
              </a:rPr>
              <a:t>theta</a:t>
            </a:r>
            <a:r>
              <a:rPr lang="en-US" sz="1600" i="1" dirty="0" smtClean="0">
                <a:solidFill>
                  <a:srgbClr val="FFFFFF"/>
                </a:solidFill>
                <a:latin typeface="Corbel"/>
              </a:rPr>
              <a:t> degrees around the </a:t>
            </a:r>
            <a:r>
              <a:rPr lang="en-US" sz="1600" b="1" i="1" dirty="0" smtClean="0">
                <a:solidFill>
                  <a:srgbClr val="FFFFFF"/>
                </a:solidFill>
                <a:latin typeface="Corbel"/>
              </a:rPr>
              <a:t>-z</a:t>
            </a:r>
            <a:r>
              <a:rPr lang="en-US" sz="1600" i="1" dirty="0" smtClean="0">
                <a:solidFill>
                  <a:srgbClr val="FFFFFF"/>
                </a:solidFill>
                <a:latin typeface="Corbel"/>
              </a:rPr>
              <a:t> (forward) axis. If for a direction vector in the world </a:t>
            </a:r>
            <a:r>
              <a:rPr lang="en-US" sz="1600" b="1" i="1" dirty="0" smtClean="0">
                <a:solidFill>
                  <a:srgbClr val="FFFFFF"/>
                </a:solidFill>
                <a:latin typeface="Corbel"/>
              </a:rPr>
              <a:t>(</a:t>
            </a:r>
            <a:r>
              <a:rPr lang="en-US" sz="1600" b="1" i="1" dirty="0" err="1" smtClean="0">
                <a:solidFill>
                  <a:srgbClr val="FFFFFF"/>
                </a:solidFill>
                <a:latin typeface="Corbel"/>
              </a:rPr>
              <a:t>Dx</a:t>
            </a:r>
            <a:r>
              <a:rPr lang="en-US" sz="1600" b="1" i="1" dirty="0" smtClean="0">
                <a:solidFill>
                  <a:srgbClr val="FFFFFF"/>
                </a:solidFill>
                <a:latin typeface="Corbel"/>
              </a:rPr>
              <a:t>, </a:t>
            </a:r>
            <a:r>
              <a:rPr lang="en-US" sz="1600" b="1" i="1" dirty="0" err="1" smtClean="0">
                <a:solidFill>
                  <a:srgbClr val="FFFFFF"/>
                </a:solidFill>
                <a:latin typeface="Corbel"/>
              </a:rPr>
              <a:t>Dy</a:t>
            </a:r>
            <a:r>
              <a:rPr lang="en-US" sz="1600" b="1" i="1" dirty="0" smtClean="0">
                <a:solidFill>
                  <a:srgbClr val="FFFFFF"/>
                </a:solidFill>
                <a:latin typeface="Corbel"/>
              </a:rPr>
              <a:t>, </a:t>
            </a:r>
            <a:r>
              <a:rPr lang="en-US" sz="1600" b="1" i="1" dirty="0" err="1" smtClean="0">
                <a:solidFill>
                  <a:srgbClr val="FFFFFF"/>
                </a:solidFill>
                <a:latin typeface="Corbel"/>
              </a:rPr>
              <a:t>Dz</a:t>
            </a:r>
            <a:r>
              <a:rPr lang="en-US" sz="1600" b="1" i="1" dirty="0" smtClean="0">
                <a:solidFill>
                  <a:srgbClr val="FFFFFF"/>
                </a:solidFill>
                <a:latin typeface="Corbel"/>
              </a:rPr>
              <a:t>)</a:t>
            </a:r>
            <a:r>
              <a:rPr lang="en-US" sz="1600" i="1" dirty="0" smtClean="0">
                <a:solidFill>
                  <a:srgbClr val="FFFFFF"/>
                </a:solidFill>
                <a:latin typeface="Corbel"/>
              </a:rPr>
              <a:t>, the corresponding </a:t>
            </a:r>
            <a:r>
              <a:rPr lang="en-US" sz="1600" b="1" i="1" dirty="0" smtClean="0">
                <a:solidFill>
                  <a:srgbClr val="FFFFFF"/>
                </a:solidFill>
                <a:latin typeface="Corbel"/>
              </a:rPr>
              <a:t>(</a:t>
            </a:r>
            <a:r>
              <a:rPr lang="en-US" sz="1600" b="1" i="1" dirty="0" err="1" smtClean="0">
                <a:solidFill>
                  <a:srgbClr val="FFFFFF"/>
                </a:solidFill>
                <a:latin typeface="Corbel"/>
              </a:rPr>
              <a:t>u,v</a:t>
            </a:r>
            <a:r>
              <a:rPr lang="en-US" sz="1600" b="1" i="1" dirty="0" smtClean="0">
                <a:solidFill>
                  <a:srgbClr val="FFFFFF"/>
                </a:solidFill>
                <a:latin typeface="Corbel"/>
              </a:rPr>
              <a:t>)</a:t>
            </a:r>
            <a:r>
              <a:rPr lang="en-US" sz="1600" i="1" dirty="0" smtClean="0">
                <a:solidFill>
                  <a:srgbClr val="FFFFFF"/>
                </a:solidFill>
                <a:latin typeface="Corbel"/>
              </a:rPr>
              <a:t> coordinate in the light probe image is </a:t>
            </a:r>
            <a:r>
              <a:rPr lang="en-US" sz="1600" b="1" i="1" dirty="0" smtClean="0">
                <a:solidFill>
                  <a:srgbClr val="FFFFFF"/>
                </a:solidFill>
                <a:latin typeface="Corbel"/>
              </a:rPr>
              <a:t>(</a:t>
            </a:r>
            <a:r>
              <a:rPr lang="en-US" sz="1600" b="1" i="1" dirty="0" err="1" smtClean="0">
                <a:solidFill>
                  <a:srgbClr val="FFFFFF"/>
                </a:solidFill>
                <a:latin typeface="Corbel"/>
              </a:rPr>
              <a:t>Dx</a:t>
            </a:r>
            <a:r>
              <a:rPr lang="en-US" sz="1600" b="1" i="1" dirty="0" smtClean="0">
                <a:solidFill>
                  <a:srgbClr val="FFFFFF"/>
                </a:solidFill>
                <a:latin typeface="Corbel"/>
              </a:rPr>
              <a:t>*</a:t>
            </a:r>
            <a:r>
              <a:rPr lang="en-US" sz="1600" b="1" i="1" dirty="0" err="1" smtClean="0">
                <a:solidFill>
                  <a:srgbClr val="FFFFFF"/>
                </a:solidFill>
                <a:latin typeface="Corbel"/>
              </a:rPr>
              <a:t>r,Dy</a:t>
            </a:r>
            <a:r>
              <a:rPr lang="en-US" sz="1600" b="1" i="1" dirty="0" smtClean="0">
                <a:solidFill>
                  <a:srgbClr val="FFFFFF"/>
                </a:solidFill>
                <a:latin typeface="Corbel"/>
              </a:rPr>
              <a:t>*r)</a:t>
            </a:r>
            <a:r>
              <a:rPr lang="en-US" sz="1600" i="1" dirty="0" smtClean="0">
                <a:solidFill>
                  <a:srgbClr val="FFFFFF"/>
                </a:solidFill>
                <a:latin typeface="Corbel"/>
              </a:rPr>
              <a:t> where </a:t>
            </a:r>
            <a:r>
              <a:rPr lang="en-US" sz="1600" b="1" i="1" dirty="0" smtClean="0">
                <a:solidFill>
                  <a:srgbClr val="FFFFFF"/>
                </a:solidFill>
                <a:latin typeface="Corbel"/>
              </a:rPr>
              <a:t>r=(1/pi)*</a:t>
            </a:r>
            <a:r>
              <a:rPr lang="en-US" sz="1600" b="1" i="1" dirty="0" err="1" smtClean="0">
                <a:solidFill>
                  <a:srgbClr val="FFFFFF"/>
                </a:solidFill>
                <a:latin typeface="Corbel"/>
              </a:rPr>
              <a:t>acos</a:t>
            </a:r>
            <a:r>
              <a:rPr lang="en-US" sz="1600" b="1" i="1" dirty="0" smtClean="0">
                <a:solidFill>
                  <a:srgbClr val="FFFFFF"/>
                </a:solidFill>
                <a:latin typeface="Corbel"/>
              </a:rPr>
              <a:t>(</a:t>
            </a:r>
            <a:r>
              <a:rPr lang="en-US" sz="1600" b="1" i="1" dirty="0" err="1" smtClean="0">
                <a:solidFill>
                  <a:srgbClr val="FFFFFF"/>
                </a:solidFill>
                <a:latin typeface="Corbel"/>
              </a:rPr>
              <a:t>Dz</a:t>
            </a:r>
            <a:r>
              <a:rPr lang="en-US" sz="1600" b="1" i="1" dirty="0" smtClean="0">
                <a:solidFill>
                  <a:srgbClr val="FFFFFF"/>
                </a:solidFill>
                <a:latin typeface="Corbel"/>
              </a:rPr>
              <a:t>)/</a:t>
            </a:r>
            <a:r>
              <a:rPr lang="en-US" sz="1600" b="1" i="1" dirty="0" err="1" smtClean="0">
                <a:solidFill>
                  <a:srgbClr val="FFFFFF"/>
                </a:solidFill>
                <a:latin typeface="Corbel"/>
              </a:rPr>
              <a:t>sqrt</a:t>
            </a:r>
            <a:r>
              <a:rPr lang="en-US" sz="1600" b="1" i="1" dirty="0" smtClean="0">
                <a:solidFill>
                  <a:srgbClr val="FFFFFF"/>
                </a:solidFill>
                <a:latin typeface="Corbel"/>
              </a:rPr>
              <a:t>(Dx^2 + Dy^2)</a:t>
            </a:r>
            <a:r>
              <a:rPr lang="en-US" sz="1600" i="1" dirty="0" smtClean="0">
                <a:solidFill>
                  <a:srgbClr val="FFFFFF"/>
                </a:solidFill>
                <a:latin typeface="Corbel"/>
              </a:rPr>
              <a:t>.</a:t>
            </a:r>
          </a:p>
          <a:p>
            <a:pPr algn="just" fontAlgn="auto">
              <a:spcBef>
                <a:spcPts val="0"/>
              </a:spcBef>
              <a:spcAft>
                <a:spcPts val="0"/>
              </a:spcAft>
            </a:pPr>
            <a:endParaRPr lang="en-US" sz="1600" dirty="0">
              <a:solidFill>
                <a:srgbClr val="FFFFFF"/>
              </a:solidFill>
              <a:latin typeface="Corbe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Technique (</a:t>
            </a:r>
            <a:r>
              <a:rPr lang="en-US" dirty="0" err="1" smtClean="0"/>
              <a:t>pdf</a:t>
            </a:r>
            <a:r>
              <a:rPr lang="en-US" dirty="0" smtClean="0"/>
              <a:t>) 1: </a:t>
            </a:r>
            <a:br>
              <a:rPr lang="en-US" dirty="0" smtClean="0"/>
            </a:br>
            <a:r>
              <a:rPr lang="en-US" b="1" dirty="0" smtClean="0"/>
              <a:t>BRDF importance sampling</a:t>
            </a:r>
          </a:p>
          <a:p>
            <a:pPr marL="742950" lvl="2" indent="-342900">
              <a:buFont typeface="Times" charset="0"/>
              <a:buChar char="•"/>
            </a:pPr>
            <a:r>
              <a:rPr lang="en-US" dirty="0" smtClean="0"/>
              <a:t>Generate directions with a </a:t>
            </a:r>
            <a:r>
              <a:rPr lang="en-US" dirty="0" err="1" smtClean="0"/>
              <a:t>pdf</a:t>
            </a:r>
            <a:r>
              <a:rPr lang="en-US" dirty="0" smtClean="0"/>
              <a:t> proportional to the BRDF</a:t>
            </a:r>
          </a:p>
          <a:p>
            <a:endParaRPr lang="en-US" dirty="0" smtClean="0"/>
          </a:p>
          <a:p>
            <a:r>
              <a:rPr lang="en-US" dirty="0" smtClean="0"/>
              <a:t>Technique (</a:t>
            </a:r>
            <a:r>
              <a:rPr lang="en-US" dirty="0" err="1" smtClean="0"/>
              <a:t>pdf</a:t>
            </a:r>
            <a:r>
              <a:rPr lang="en-US" dirty="0" smtClean="0"/>
              <a:t>) 2: </a:t>
            </a:r>
            <a:br>
              <a:rPr lang="en-US" dirty="0" smtClean="0"/>
            </a:br>
            <a:r>
              <a:rPr lang="en-US" b="1" dirty="0" smtClean="0"/>
              <a:t>Environment map importance sampling</a:t>
            </a:r>
          </a:p>
          <a:p>
            <a:pPr lvl="1"/>
            <a:r>
              <a:rPr lang="en-US" dirty="0" smtClean="0"/>
              <a:t>Generate directions with a </a:t>
            </a:r>
            <a:r>
              <a:rPr lang="en-US" dirty="0" err="1" smtClean="0"/>
              <a:t>pdf</a:t>
            </a:r>
            <a:r>
              <a:rPr lang="en-US" dirty="0" smtClean="0"/>
              <a:t> proportional to </a:t>
            </a:r>
            <a:r>
              <a:rPr lang="en-US" i="1" dirty="0" smtClean="0"/>
              <a:t>L</a:t>
            </a:r>
            <a:r>
              <a:rPr lang="en-US" dirty="0" smtClean="0"/>
              <a:t>(</a:t>
            </a:r>
            <a:r>
              <a:rPr lang="en-US" dirty="0" smtClean="0">
                <a:latin typeface="Symbol" pitchFamily="18" charset="2"/>
              </a:rPr>
              <a:t>w</a:t>
            </a:r>
            <a:r>
              <a:rPr lang="en-US" dirty="0" smtClean="0"/>
              <a:t>) represented by the EM </a:t>
            </a:r>
            <a:endParaRPr lang="en-US" dirty="0"/>
          </a:p>
        </p:txBody>
      </p:sp>
      <p:sp>
        <p:nvSpPr>
          <p:cNvPr id="3" name="Slide Number Placeholder 2"/>
          <p:cNvSpPr>
            <a:spLocks noGrp="1"/>
          </p:cNvSpPr>
          <p:nvPr>
            <p:ph type="sldNum" sz="quarter" idx="11"/>
          </p:nvPr>
        </p:nvSpPr>
        <p:spPr/>
        <p:txBody>
          <a:bodyPr/>
          <a:lstStyle/>
          <a:p>
            <a:pPr>
              <a:defRPr/>
            </a:pPr>
            <a:fld id="{436069EF-2218-4AB1-8D37-562BB864C219}" type="slidenum">
              <a:rPr lang="en-US" smtClean="0">
                <a:solidFill>
                  <a:srgbClr val="FFFFFF"/>
                </a:solidFill>
              </a:rPr>
              <a:pPr>
                <a:defRPr/>
              </a:pPr>
              <a:t>54</a:t>
            </a:fld>
            <a:endParaRPr lang="en-US" dirty="0">
              <a:solidFill>
                <a:srgbClr val="FFFFFF"/>
              </a:solidFill>
            </a:endParaRPr>
          </a:p>
        </p:txBody>
      </p:sp>
      <p:sp>
        <p:nvSpPr>
          <p:cNvPr id="4" name="Title 3"/>
          <p:cNvSpPr>
            <a:spLocks noGrp="1"/>
          </p:cNvSpPr>
          <p:nvPr>
            <p:ph type="title"/>
          </p:nvPr>
        </p:nvSpPr>
        <p:spPr/>
        <p:txBody>
          <a:bodyPr/>
          <a:lstStyle/>
          <a:p>
            <a:r>
              <a:rPr lang="en-US" dirty="0" smtClean="0"/>
              <a:t>Sampling strategies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Sampling strategies</a:t>
            </a:r>
            <a:endParaRPr lang="en-US" dirty="0"/>
          </a:p>
        </p:txBody>
      </p:sp>
      <p:pic>
        <p:nvPicPr>
          <p:cNvPr id="1027" name="Picture 3" descr="C:\!SGI\vyuka\2010-zima\PGIII\envmap\rotation\brdf-diffuse.exr.png"/>
          <p:cNvPicPr>
            <a:picLocks noChangeAspect="1" noChangeArrowheads="1"/>
          </p:cNvPicPr>
          <p:nvPr/>
        </p:nvPicPr>
        <p:blipFill>
          <a:blip r:embed="rId2" cstate="print"/>
          <a:srcRect l="11073" t="4921" r="11073" b="4921"/>
          <a:stretch>
            <a:fillRect/>
          </a:stretch>
        </p:blipFill>
        <p:spPr bwMode="auto">
          <a:xfrm>
            <a:off x="749396" y="1138812"/>
            <a:ext cx="1898392" cy="1648810"/>
          </a:xfrm>
          <a:prstGeom prst="rect">
            <a:avLst/>
          </a:prstGeom>
          <a:noFill/>
        </p:spPr>
      </p:pic>
      <p:pic>
        <p:nvPicPr>
          <p:cNvPr id="1028" name="Picture 4" descr="C:\!SGI\vyuka\2010-zima\PGIII\envmap\rotation\brdf-alpha0.20.exr.png"/>
          <p:cNvPicPr>
            <a:picLocks noChangeAspect="1" noChangeArrowheads="1"/>
          </p:cNvPicPr>
          <p:nvPr/>
        </p:nvPicPr>
        <p:blipFill>
          <a:blip r:embed="rId3" cstate="print"/>
          <a:srcRect l="11073" t="4921" r="11073" b="4921"/>
          <a:stretch>
            <a:fillRect/>
          </a:stretch>
        </p:blipFill>
        <p:spPr bwMode="auto">
          <a:xfrm>
            <a:off x="2832196" y="1138812"/>
            <a:ext cx="1898392" cy="1648810"/>
          </a:xfrm>
          <a:prstGeom prst="rect">
            <a:avLst/>
          </a:prstGeom>
          <a:noFill/>
        </p:spPr>
      </p:pic>
      <p:pic>
        <p:nvPicPr>
          <p:cNvPr id="1029" name="Picture 5" descr="C:\!SGI\vyuka\2010-zima\PGIII\envmap\rotation\brdf-alpha0.05.exr.png"/>
          <p:cNvPicPr>
            <a:picLocks noChangeAspect="1" noChangeArrowheads="1"/>
          </p:cNvPicPr>
          <p:nvPr/>
        </p:nvPicPr>
        <p:blipFill>
          <a:blip r:embed="rId4" cstate="print"/>
          <a:srcRect l="11073" t="4921" r="11073" b="4921"/>
          <a:stretch>
            <a:fillRect/>
          </a:stretch>
        </p:blipFill>
        <p:spPr bwMode="auto">
          <a:xfrm>
            <a:off x="4914996" y="1138812"/>
            <a:ext cx="1898392" cy="1648810"/>
          </a:xfrm>
          <a:prstGeom prst="rect">
            <a:avLst/>
          </a:prstGeom>
          <a:noFill/>
        </p:spPr>
      </p:pic>
      <p:pic>
        <p:nvPicPr>
          <p:cNvPr id="1030" name="Picture 6" descr="C:\!SGI\vyuka\2010-zima\PGIII\envmap\rotation\brdf-alpha0.01.exr.png"/>
          <p:cNvPicPr>
            <a:picLocks noChangeAspect="1" noChangeArrowheads="1"/>
          </p:cNvPicPr>
          <p:nvPr/>
        </p:nvPicPr>
        <p:blipFill>
          <a:blip r:embed="rId5" cstate="print"/>
          <a:srcRect l="11073" t="4921" r="11073" b="4921"/>
          <a:stretch>
            <a:fillRect/>
          </a:stretch>
        </p:blipFill>
        <p:spPr bwMode="auto">
          <a:xfrm>
            <a:off x="6997796" y="1138812"/>
            <a:ext cx="1898392" cy="1648810"/>
          </a:xfrm>
          <a:prstGeom prst="rect">
            <a:avLst/>
          </a:prstGeom>
          <a:noFill/>
        </p:spPr>
      </p:pic>
      <p:pic>
        <p:nvPicPr>
          <p:cNvPr id="1031" name="Picture 7" descr="C:\!SGI\vyuka\2010-zima\PGIII\envmap\rotation\em-diffuse.exr.png"/>
          <p:cNvPicPr>
            <a:picLocks noChangeAspect="1" noChangeArrowheads="1"/>
          </p:cNvPicPr>
          <p:nvPr/>
        </p:nvPicPr>
        <p:blipFill>
          <a:blip r:embed="rId6" cstate="print"/>
          <a:srcRect l="11073" t="4921" r="11073" b="4921"/>
          <a:stretch>
            <a:fillRect/>
          </a:stretch>
        </p:blipFill>
        <p:spPr bwMode="auto">
          <a:xfrm>
            <a:off x="749396" y="2931606"/>
            <a:ext cx="1898392" cy="1648810"/>
          </a:xfrm>
          <a:prstGeom prst="rect">
            <a:avLst/>
          </a:prstGeom>
          <a:noFill/>
        </p:spPr>
      </p:pic>
      <p:pic>
        <p:nvPicPr>
          <p:cNvPr id="1032" name="Picture 8" descr="C:\!SGI\vyuka\2010-zima\PGIII\envmap\rotation\em-alpha0.20.exr.png"/>
          <p:cNvPicPr>
            <a:picLocks noChangeAspect="1" noChangeArrowheads="1"/>
          </p:cNvPicPr>
          <p:nvPr/>
        </p:nvPicPr>
        <p:blipFill>
          <a:blip r:embed="rId7" cstate="print"/>
          <a:srcRect l="11073" t="4921" r="11073" b="4921"/>
          <a:stretch>
            <a:fillRect/>
          </a:stretch>
        </p:blipFill>
        <p:spPr bwMode="auto">
          <a:xfrm>
            <a:off x="2832196" y="2931606"/>
            <a:ext cx="1898392" cy="1648810"/>
          </a:xfrm>
          <a:prstGeom prst="rect">
            <a:avLst/>
          </a:prstGeom>
          <a:noFill/>
        </p:spPr>
      </p:pic>
      <p:pic>
        <p:nvPicPr>
          <p:cNvPr id="1033" name="Picture 9" descr="C:\!SGI\vyuka\2010-zima\PGIII\envmap\rotation\em-alpha0.05.exr.png"/>
          <p:cNvPicPr>
            <a:picLocks noChangeAspect="1" noChangeArrowheads="1"/>
          </p:cNvPicPr>
          <p:nvPr/>
        </p:nvPicPr>
        <p:blipFill>
          <a:blip r:embed="rId8" cstate="print"/>
          <a:srcRect l="11073" t="4921" r="11073" b="4921"/>
          <a:stretch>
            <a:fillRect/>
          </a:stretch>
        </p:blipFill>
        <p:spPr bwMode="auto">
          <a:xfrm>
            <a:off x="4914996" y="2931606"/>
            <a:ext cx="1898392" cy="1648810"/>
          </a:xfrm>
          <a:prstGeom prst="rect">
            <a:avLst/>
          </a:prstGeom>
          <a:noFill/>
        </p:spPr>
      </p:pic>
      <p:pic>
        <p:nvPicPr>
          <p:cNvPr id="1034" name="Picture 10" descr="C:\!SGI\vyuka\2010-zima\PGIII\envmap\rotation\em-alpha0.01.exr.png"/>
          <p:cNvPicPr>
            <a:picLocks noChangeAspect="1" noChangeArrowheads="1"/>
          </p:cNvPicPr>
          <p:nvPr/>
        </p:nvPicPr>
        <p:blipFill>
          <a:blip r:embed="rId9" cstate="print"/>
          <a:srcRect l="11073" t="4921" r="11073" b="4921"/>
          <a:stretch>
            <a:fillRect/>
          </a:stretch>
        </p:blipFill>
        <p:spPr bwMode="auto">
          <a:xfrm>
            <a:off x="6997796" y="2931606"/>
            <a:ext cx="1898392" cy="1648810"/>
          </a:xfrm>
          <a:prstGeom prst="rect">
            <a:avLst/>
          </a:prstGeom>
          <a:noFill/>
        </p:spPr>
      </p:pic>
      <p:pic>
        <p:nvPicPr>
          <p:cNvPr id="1035" name="Picture 11" descr="C:\!SGI\vyuka\2010-zima\PGIII\envmap\rotation\mis-diffuse.exr.png"/>
          <p:cNvPicPr>
            <a:picLocks noChangeAspect="1" noChangeArrowheads="1"/>
          </p:cNvPicPr>
          <p:nvPr/>
        </p:nvPicPr>
        <p:blipFill>
          <a:blip r:embed="rId10" cstate="print"/>
          <a:srcRect l="11073" t="4921" r="11073" b="4921"/>
          <a:stretch>
            <a:fillRect/>
          </a:stretch>
        </p:blipFill>
        <p:spPr bwMode="auto">
          <a:xfrm>
            <a:off x="749396" y="4724400"/>
            <a:ext cx="1898392" cy="1648810"/>
          </a:xfrm>
          <a:prstGeom prst="rect">
            <a:avLst/>
          </a:prstGeom>
          <a:noFill/>
        </p:spPr>
      </p:pic>
      <p:pic>
        <p:nvPicPr>
          <p:cNvPr id="1036" name="Picture 12" descr="C:\!SGI\vyuka\2010-zima\PGIII\envmap\rotation\mis-a0.20.exr.png"/>
          <p:cNvPicPr>
            <a:picLocks noChangeAspect="1" noChangeArrowheads="1"/>
          </p:cNvPicPr>
          <p:nvPr/>
        </p:nvPicPr>
        <p:blipFill>
          <a:blip r:embed="rId11" cstate="print"/>
          <a:srcRect l="11073" t="4921" r="11073" b="4921"/>
          <a:stretch>
            <a:fillRect/>
          </a:stretch>
        </p:blipFill>
        <p:spPr bwMode="auto">
          <a:xfrm>
            <a:off x="2832196" y="4724400"/>
            <a:ext cx="1898392" cy="1648810"/>
          </a:xfrm>
          <a:prstGeom prst="rect">
            <a:avLst/>
          </a:prstGeom>
          <a:noFill/>
        </p:spPr>
      </p:pic>
      <p:pic>
        <p:nvPicPr>
          <p:cNvPr id="1037" name="Picture 13" descr="C:\!SGI\vyuka\2010-zima\PGIII\envmap\rotation\mis-a0.05.exr.png"/>
          <p:cNvPicPr>
            <a:picLocks noChangeAspect="1" noChangeArrowheads="1"/>
          </p:cNvPicPr>
          <p:nvPr/>
        </p:nvPicPr>
        <p:blipFill>
          <a:blip r:embed="rId12" cstate="print"/>
          <a:srcRect l="11073" t="4921" r="11073" b="4921"/>
          <a:stretch>
            <a:fillRect/>
          </a:stretch>
        </p:blipFill>
        <p:spPr bwMode="auto">
          <a:xfrm>
            <a:off x="4914996" y="4724400"/>
            <a:ext cx="1898392" cy="1648810"/>
          </a:xfrm>
          <a:prstGeom prst="rect">
            <a:avLst/>
          </a:prstGeom>
          <a:noFill/>
        </p:spPr>
      </p:pic>
      <p:pic>
        <p:nvPicPr>
          <p:cNvPr id="1038" name="Picture 14" descr="C:\!SGI\vyuka\2010-zima\PGIII\envmap\rotation\mis-a0.01.exr.png"/>
          <p:cNvPicPr>
            <a:picLocks noChangeAspect="1" noChangeArrowheads="1"/>
          </p:cNvPicPr>
          <p:nvPr/>
        </p:nvPicPr>
        <p:blipFill>
          <a:blip r:embed="rId13" cstate="print"/>
          <a:srcRect l="11073" t="4921" r="11073" b="4921"/>
          <a:stretch>
            <a:fillRect/>
          </a:stretch>
        </p:blipFill>
        <p:spPr bwMode="auto">
          <a:xfrm>
            <a:off x="6997796" y="4724400"/>
            <a:ext cx="1898392" cy="1648810"/>
          </a:xfrm>
          <a:prstGeom prst="rect">
            <a:avLst/>
          </a:prstGeom>
          <a:noFill/>
        </p:spPr>
      </p:pic>
      <p:sp>
        <p:nvSpPr>
          <p:cNvPr id="18" name="TextBox 17"/>
          <p:cNvSpPr txBox="1"/>
          <p:nvPr/>
        </p:nvSpPr>
        <p:spPr>
          <a:xfrm rot="16200000">
            <a:off x="-362278" y="1630382"/>
            <a:ext cx="1370888" cy="646331"/>
          </a:xfrm>
          <a:prstGeom prst="rect">
            <a:avLst/>
          </a:prstGeom>
          <a:noFill/>
        </p:spPr>
        <p:txBody>
          <a:bodyPr wrap="none" rtlCol="0">
            <a:spAutoFit/>
          </a:bodyPr>
          <a:lstStyle/>
          <a:p>
            <a:pPr algn="ct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BRDF  IS</a:t>
            </a:r>
          </a:p>
          <a:p>
            <a:pPr algn="ct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600 samples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19" name="TextBox 18"/>
          <p:cNvSpPr txBox="1"/>
          <p:nvPr/>
        </p:nvSpPr>
        <p:spPr>
          <a:xfrm rot="16200000">
            <a:off x="-362278" y="3410990"/>
            <a:ext cx="1370888" cy="646331"/>
          </a:xfrm>
          <a:prstGeom prst="rect">
            <a:avLst/>
          </a:prstGeom>
          <a:noFill/>
        </p:spPr>
        <p:txBody>
          <a:bodyPr wrap="none" rtlCol="0">
            <a:spAutoFit/>
          </a:bodyPr>
          <a:lstStyle/>
          <a:p>
            <a:pPr algn="ct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EM IS</a:t>
            </a:r>
          </a:p>
          <a:p>
            <a:pPr algn="ct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600 samples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20" name="TextBox 19"/>
          <p:cNvSpPr txBox="1"/>
          <p:nvPr/>
        </p:nvSpPr>
        <p:spPr>
          <a:xfrm rot="16200000">
            <a:off x="-629979" y="5276889"/>
            <a:ext cx="1906291" cy="646331"/>
          </a:xfrm>
          <a:prstGeom prst="rect">
            <a:avLst/>
          </a:prstGeom>
          <a:noFill/>
        </p:spPr>
        <p:txBody>
          <a:bodyPr wrap="none" rtlCol="0">
            <a:spAutoFit/>
          </a:bodyPr>
          <a:lstStyle/>
          <a:p>
            <a:pPr algn="ct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MIS</a:t>
            </a:r>
          </a:p>
          <a:p>
            <a:pPr algn="ct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300 + 300 samples</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21" name="TextBox 20"/>
          <p:cNvSpPr txBox="1"/>
          <p:nvPr/>
        </p:nvSpPr>
        <p:spPr>
          <a:xfrm>
            <a:off x="1066800" y="6488668"/>
            <a:ext cx="1324401" cy="369332"/>
          </a:xfrm>
          <a:prstGeom prst="rect">
            <a:avLst/>
          </a:prstGeom>
          <a:noFill/>
        </p:spPr>
        <p:txBody>
          <a:bodyPr wrap="none" rtlCol="0">
            <a:spAutoFit/>
          </a:bodyPr>
          <a:lstStyle/>
          <a:p>
            <a:pPr algn="ct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Diffuse only</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22" name="TextBox 21"/>
          <p:cNvSpPr txBox="1"/>
          <p:nvPr/>
        </p:nvSpPr>
        <p:spPr>
          <a:xfrm>
            <a:off x="2859489" y="6488668"/>
            <a:ext cx="1948226" cy="369332"/>
          </a:xfrm>
          <a:prstGeom prst="rect">
            <a:avLst/>
          </a:prstGeom>
          <a:noFill/>
        </p:spPr>
        <p:txBody>
          <a:bodyPr wrap="none" rtlCol="0">
            <a:spAutoFit/>
          </a:bodyPr>
          <a:lstStyle/>
          <a:p>
            <a:pPr algn="ct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Ward BRDF,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a</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=0.2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23" name="TextBox 22"/>
          <p:cNvSpPr txBox="1"/>
          <p:nvPr/>
        </p:nvSpPr>
        <p:spPr>
          <a:xfrm>
            <a:off x="4821498" y="6477000"/>
            <a:ext cx="2058832" cy="369332"/>
          </a:xfrm>
          <a:prstGeom prst="rect">
            <a:avLst/>
          </a:prstGeom>
          <a:noFill/>
        </p:spPr>
        <p:txBody>
          <a:bodyPr wrap="none" rtlCol="0">
            <a:spAutoFit/>
          </a:bodyPr>
          <a:lstStyle/>
          <a:p>
            <a:pPr algn="ct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Ward BRDF,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a</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=0.05</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
        <p:nvSpPr>
          <p:cNvPr id="24" name="TextBox 23"/>
          <p:cNvSpPr txBox="1"/>
          <p:nvPr/>
        </p:nvSpPr>
        <p:spPr>
          <a:xfrm>
            <a:off x="7012174" y="6477000"/>
            <a:ext cx="2052421" cy="369332"/>
          </a:xfrm>
          <a:prstGeom prst="rect">
            <a:avLst/>
          </a:prstGeom>
          <a:noFill/>
        </p:spPr>
        <p:txBody>
          <a:bodyPr wrap="none" rtlCol="0">
            <a:spAutoFit/>
          </a:bodyPr>
          <a:lstStyle/>
          <a:p>
            <a:pPr algn="ctr" fontAlgn="auto">
              <a:spcBef>
                <a:spcPts val="0"/>
              </a:spcBef>
              <a:spcAft>
                <a:spcPts val="0"/>
              </a:spcAft>
            </a:pP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Ward BRDF,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Symbol" pitchFamily="18" charset="2"/>
              </a:rPr>
              <a:t>a</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rPr>
              <a:t>=0.01</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smtClean="0"/>
              <a:t>Vlastnosti </a:t>
            </a:r>
            <a:r>
              <a:rPr lang="cs-CZ" b="1" dirty="0" err="1" smtClean="0"/>
              <a:t>estimátorů</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Nestrannost obecného </a:t>
            </a:r>
            <a:r>
              <a:rPr lang="cs-CZ" dirty="0" err="1" smtClean="0"/>
              <a:t>estimátoru</a:t>
            </a:r>
            <a:endParaRPr lang="en-US" dirty="0"/>
          </a:p>
        </p:txBody>
      </p:sp>
      <p:sp>
        <p:nvSpPr>
          <p:cNvPr id="3" name="Content Placeholder 2"/>
          <p:cNvSpPr>
            <a:spLocks noGrp="1"/>
          </p:cNvSpPr>
          <p:nvPr>
            <p:ph idx="1"/>
          </p:nvPr>
        </p:nvSpPr>
        <p:spPr/>
        <p:txBody>
          <a:bodyPr/>
          <a:lstStyle/>
          <a:p>
            <a:r>
              <a:rPr lang="cs-CZ" b="1" dirty="0" smtClean="0"/>
              <a:t>Nestrannost </a:t>
            </a:r>
            <a:r>
              <a:rPr lang="cs-CZ" b="1" dirty="0" err="1" smtClean="0"/>
              <a:t>estimátoru</a:t>
            </a:r>
            <a:r>
              <a:rPr lang="cs-CZ" dirty="0" smtClean="0"/>
              <a:t> (obecně):</a:t>
            </a:r>
          </a:p>
          <a:p>
            <a:pPr lvl="1"/>
            <a:endParaRPr lang="cs-CZ" dirty="0" smtClean="0"/>
          </a:p>
          <a:p>
            <a:pPr lvl="1"/>
            <a:r>
              <a:rPr lang="cs-CZ" dirty="0" smtClean="0"/>
              <a:t>V průměru estimátor dává správnou veličinu (bez systematické chyby)</a:t>
            </a:r>
          </a:p>
          <a:p>
            <a:pPr lvl="1"/>
            <a:endParaRPr lang="cs-CZ" dirty="0" smtClean="0"/>
          </a:p>
          <a:p>
            <a:pPr>
              <a:buNone/>
            </a:pPr>
            <a:endParaRPr lang="cs-CZ" dirty="0" smtClean="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57</a:t>
            </a:fld>
            <a:endParaRPr lang="en-US" altLang="en-US"/>
          </a:p>
        </p:txBody>
      </p:sp>
      <p:grpSp>
        <p:nvGrpSpPr>
          <p:cNvPr id="6" name="Group 8"/>
          <p:cNvGrpSpPr/>
          <p:nvPr/>
        </p:nvGrpSpPr>
        <p:grpSpPr>
          <a:xfrm>
            <a:off x="3491880" y="3789040"/>
            <a:ext cx="2160240" cy="720080"/>
            <a:chOff x="3491880" y="3717032"/>
            <a:chExt cx="2160240" cy="720080"/>
          </a:xfrm>
        </p:grpSpPr>
        <p:graphicFrame>
          <p:nvGraphicFramePr>
            <p:cNvPr id="264194" name="Object 2"/>
            <p:cNvGraphicFramePr>
              <a:graphicFrameLocks noChangeAspect="1"/>
            </p:cNvGraphicFramePr>
            <p:nvPr/>
          </p:nvGraphicFramePr>
          <p:xfrm>
            <a:off x="3621088" y="3847530"/>
            <a:ext cx="1905000" cy="496887"/>
          </p:xfrm>
          <a:graphic>
            <a:graphicData uri="http://schemas.openxmlformats.org/presentationml/2006/ole">
              <p:oleObj spid="_x0000_s338946" name="Rovnice" r:id="rId3" imgW="825480" imgH="215640" progId="Equation.3">
                <p:embed/>
              </p:oleObj>
            </a:graphicData>
          </a:graphic>
        </p:graphicFrame>
        <p:sp>
          <p:nvSpPr>
            <p:cNvPr id="8" name="Rectangle 7"/>
            <p:cNvSpPr/>
            <p:nvPr/>
          </p:nvSpPr>
          <p:spPr>
            <a:xfrm>
              <a:off x="3491880" y="3717032"/>
              <a:ext cx="216024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p:cNvCxnSpPr/>
          <p:nvPr/>
        </p:nvCxnSpPr>
        <p:spPr>
          <a:xfrm flipH="1" flipV="1">
            <a:off x="5436096" y="4365104"/>
            <a:ext cx="648072" cy="7920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84168" y="5157192"/>
            <a:ext cx="2382383" cy="646331"/>
          </a:xfrm>
          <a:prstGeom prst="rect">
            <a:avLst/>
          </a:prstGeom>
          <a:noFill/>
        </p:spPr>
        <p:txBody>
          <a:bodyPr wrap="none" rtlCol="0">
            <a:spAutoFit/>
          </a:bodyPr>
          <a:lstStyle/>
          <a:p>
            <a:r>
              <a:rPr lang="cs-CZ" dirty="0" smtClean="0">
                <a:latin typeface="+mj-lt"/>
              </a:rPr>
              <a:t>Odhadovaná veličina </a:t>
            </a:r>
          </a:p>
          <a:p>
            <a:r>
              <a:rPr lang="cs-CZ" dirty="0" smtClean="0">
                <a:latin typeface="+mj-lt"/>
              </a:rPr>
              <a:t>(např. integrál)</a:t>
            </a:r>
            <a:endParaRPr lang="en-US" dirty="0">
              <a:latin typeface="+mj-lt"/>
            </a:endParaRPr>
          </a:p>
        </p:txBody>
      </p:sp>
      <p:cxnSp>
        <p:nvCxnSpPr>
          <p:cNvPr id="14" name="Straight Arrow Connector 13"/>
          <p:cNvCxnSpPr/>
          <p:nvPr/>
        </p:nvCxnSpPr>
        <p:spPr>
          <a:xfrm flipV="1">
            <a:off x="3419872" y="4293096"/>
            <a:ext cx="648072" cy="7920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115616" y="5085184"/>
            <a:ext cx="2268570" cy="646331"/>
          </a:xfrm>
          <a:prstGeom prst="rect">
            <a:avLst/>
          </a:prstGeom>
          <a:noFill/>
        </p:spPr>
        <p:txBody>
          <a:bodyPr wrap="none" rtlCol="0">
            <a:spAutoFit/>
          </a:bodyPr>
          <a:lstStyle/>
          <a:p>
            <a:r>
              <a:rPr lang="cs-CZ" dirty="0" smtClean="0">
                <a:latin typeface="+mj-lt"/>
              </a:rPr>
              <a:t>Estimátor veličiny </a:t>
            </a:r>
            <a:r>
              <a:rPr lang="cs-CZ" i="1" dirty="0" smtClean="0">
                <a:latin typeface="+mj-lt"/>
              </a:rPr>
              <a:t>Q</a:t>
            </a:r>
          </a:p>
          <a:p>
            <a:r>
              <a:rPr lang="cs-CZ" dirty="0" smtClean="0">
                <a:latin typeface="+mj-lt"/>
              </a:rPr>
              <a:t>(náhodná veličina)</a:t>
            </a:r>
            <a:endParaRPr lang="en-US" dirty="0">
              <a:latin typeface="+mj-l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Výchylka obecného </a:t>
            </a:r>
            <a:r>
              <a:rPr lang="cs-CZ" dirty="0" err="1" smtClean="0"/>
              <a:t>estimátoru</a:t>
            </a:r>
            <a:r>
              <a:rPr lang="cs-CZ" dirty="0" smtClean="0"/>
              <a:t> (</a:t>
            </a:r>
            <a:r>
              <a:rPr lang="cs-CZ" dirty="0" err="1" smtClean="0"/>
              <a:t>bias</a:t>
            </a:r>
            <a:r>
              <a:rPr lang="cs-CZ" dirty="0" smtClean="0"/>
              <a:t>)</a:t>
            </a:r>
            <a:endParaRPr lang="en-US" dirty="0"/>
          </a:p>
        </p:txBody>
      </p:sp>
      <p:sp>
        <p:nvSpPr>
          <p:cNvPr id="3" name="Content Placeholder 2"/>
          <p:cNvSpPr>
            <a:spLocks noGrp="1"/>
          </p:cNvSpPr>
          <p:nvPr>
            <p:ph idx="1"/>
          </p:nvPr>
        </p:nvSpPr>
        <p:spPr/>
        <p:txBody>
          <a:bodyPr/>
          <a:lstStyle/>
          <a:p>
            <a:r>
              <a:rPr lang="cs-CZ" dirty="0" smtClean="0"/>
              <a:t>Pokud</a:t>
            </a:r>
            <a:br>
              <a:rPr lang="cs-CZ" dirty="0" smtClean="0"/>
            </a:br>
            <a:r>
              <a:rPr lang="cs-CZ" dirty="0" smtClean="0"/>
              <a:t/>
            </a:r>
            <a:br>
              <a:rPr lang="cs-CZ" dirty="0" smtClean="0"/>
            </a:br>
            <a:r>
              <a:rPr lang="cs-CZ" dirty="0" smtClean="0"/>
              <a:t/>
            </a:r>
            <a:br>
              <a:rPr lang="cs-CZ" dirty="0" smtClean="0"/>
            </a:br>
            <a:endParaRPr lang="cs-CZ" dirty="0" smtClean="0"/>
          </a:p>
          <a:p>
            <a:r>
              <a:rPr lang="cs-CZ" dirty="0" smtClean="0"/>
              <a:t>pak estimátor není nestranný (je vychýlený, „</a:t>
            </a:r>
            <a:r>
              <a:rPr lang="cs-CZ" b="1" dirty="0" err="1" smtClean="0"/>
              <a:t>biased</a:t>
            </a:r>
            <a:r>
              <a:rPr lang="cs-CZ" dirty="0" smtClean="0"/>
              <a:t>“).</a:t>
            </a:r>
          </a:p>
          <a:p>
            <a:endParaRPr lang="cs-CZ" dirty="0" smtClean="0"/>
          </a:p>
          <a:p>
            <a:r>
              <a:rPr lang="cs-CZ" dirty="0" smtClean="0"/>
              <a:t>Systematická chyba, </a:t>
            </a:r>
            <a:r>
              <a:rPr lang="cs-CZ" b="1" dirty="0" err="1" smtClean="0"/>
              <a:t>bias</a:t>
            </a:r>
            <a:endParaRPr lang="cs-CZ" b="1" dirty="0" smtClean="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58</a:t>
            </a:fld>
            <a:endParaRPr lang="en-US" altLang="en-US"/>
          </a:p>
        </p:txBody>
      </p:sp>
      <p:graphicFrame>
        <p:nvGraphicFramePr>
          <p:cNvPr id="335874" name="Object 2"/>
          <p:cNvGraphicFramePr>
            <a:graphicFrameLocks noChangeAspect="1"/>
          </p:cNvGraphicFramePr>
          <p:nvPr/>
        </p:nvGraphicFramePr>
        <p:xfrm>
          <a:off x="3867150" y="2295525"/>
          <a:ext cx="1408113" cy="496888"/>
        </p:xfrm>
        <a:graphic>
          <a:graphicData uri="http://schemas.openxmlformats.org/presentationml/2006/ole">
            <p:oleObj spid="_x0000_s339970" name="Rovnice" r:id="rId3" imgW="609480" imgH="215640" progId="Equation.3">
              <p:embed/>
            </p:oleObj>
          </a:graphicData>
        </a:graphic>
      </p:graphicFrame>
      <p:graphicFrame>
        <p:nvGraphicFramePr>
          <p:cNvPr id="335875" name="Object 3"/>
          <p:cNvGraphicFramePr>
            <a:graphicFrameLocks noChangeAspect="1"/>
          </p:cNvGraphicFramePr>
          <p:nvPr/>
        </p:nvGraphicFramePr>
        <p:xfrm>
          <a:off x="3459163" y="4773613"/>
          <a:ext cx="1962150" cy="498475"/>
        </p:xfrm>
        <a:graphic>
          <a:graphicData uri="http://schemas.openxmlformats.org/presentationml/2006/ole">
            <p:oleObj spid="_x0000_s339971" name="Rovnice" r:id="rId4" imgW="850680" imgH="215640" progId="Equation.3">
              <p:embed/>
            </p:oleObj>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435280" cy="1139825"/>
          </a:xfrm>
        </p:spPr>
        <p:txBody>
          <a:bodyPr/>
          <a:lstStyle/>
          <a:p>
            <a:r>
              <a:rPr lang="cs-CZ" dirty="0" smtClean="0"/>
              <a:t>Konzistentnost (obecného </a:t>
            </a:r>
            <a:r>
              <a:rPr lang="cs-CZ" dirty="0" err="1" smtClean="0"/>
              <a:t>estimátoru</a:t>
            </a:r>
            <a:r>
              <a:rPr lang="cs-CZ" dirty="0" smtClean="0"/>
              <a:t>)</a:t>
            </a:r>
            <a:endParaRPr lang="en-US" dirty="0"/>
          </a:p>
        </p:txBody>
      </p:sp>
      <p:sp>
        <p:nvSpPr>
          <p:cNvPr id="3" name="Content Placeholder 2"/>
          <p:cNvSpPr>
            <a:spLocks noGrp="1"/>
          </p:cNvSpPr>
          <p:nvPr>
            <p:ph idx="1"/>
          </p:nvPr>
        </p:nvSpPr>
        <p:spPr/>
        <p:txBody>
          <a:bodyPr/>
          <a:lstStyle/>
          <a:p>
            <a:r>
              <a:rPr lang="cs-CZ" dirty="0" smtClean="0"/>
              <a:t>Nechť</a:t>
            </a:r>
          </a:p>
          <a:p>
            <a:endParaRPr lang="cs-CZ" dirty="0" smtClean="0"/>
          </a:p>
          <a:p>
            <a:endParaRPr lang="cs-CZ" dirty="0" smtClean="0"/>
          </a:p>
          <a:p>
            <a:endParaRPr lang="cs-CZ" dirty="0" smtClean="0"/>
          </a:p>
          <a:p>
            <a:r>
              <a:rPr lang="cs-CZ" dirty="0" smtClean="0"/>
              <a:t>Estimátor </a:t>
            </a:r>
            <a:r>
              <a:rPr lang="cs-CZ" i="1" dirty="0" smtClean="0"/>
              <a:t>F</a:t>
            </a:r>
            <a:r>
              <a:rPr lang="cs-CZ" i="1" baseline="-25000" dirty="0" smtClean="0"/>
              <a:t>N</a:t>
            </a:r>
            <a:r>
              <a:rPr lang="cs-CZ" dirty="0" smtClean="0"/>
              <a:t> je </a:t>
            </a:r>
            <a:r>
              <a:rPr lang="cs-CZ" b="1" dirty="0" smtClean="0"/>
              <a:t>konzistentní</a:t>
            </a:r>
            <a:r>
              <a:rPr lang="cs-CZ" dirty="0" smtClean="0"/>
              <a:t> pokud</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tj. pokud </a:t>
            </a:r>
            <a:r>
              <a:rPr lang="cs-CZ" b="1" dirty="0" smtClean="0"/>
              <a:t>chyba</a:t>
            </a:r>
            <a:r>
              <a:rPr lang="cs-CZ" dirty="0" smtClean="0"/>
              <a:t> </a:t>
            </a:r>
            <a:r>
              <a:rPr lang="cs-CZ" i="1" dirty="0" smtClean="0"/>
              <a:t>F</a:t>
            </a:r>
            <a:r>
              <a:rPr lang="cs-CZ" i="1" baseline="-25000" dirty="0" smtClean="0"/>
              <a:t>N</a:t>
            </a:r>
            <a:r>
              <a:rPr lang="cs-CZ" dirty="0" smtClean="0"/>
              <a:t> – </a:t>
            </a:r>
            <a:r>
              <a:rPr lang="cs-CZ" i="1" dirty="0" smtClean="0"/>
              <a:t>Q</a:t>
            </a:r>
            <a:r>
              <a:rPr lang="cs-CZ" dirty="0" smtClean="0"/>
              <a:t> jde k nule s pravděpodobností 1.</a:t>
            </a:r>
          </a:p>
          <a:p>
            <a:endParaRPr lang="cs-CZ" dirty="0" smtClean="0"/>
          </a:p>
          <a:p>
            <a:endParaRPr lang="cs-CZ" dirty="0" smtClean="0"/>
          </a:p>
          <a:p>
            <a:endParaRPr lang="cs-CZ" dirty="0" smtClean="0"/>
          </a:p>
          <a:p>
            <a:pPr lvl="1"/>
            <a:endParaRPr lang="cs-CZ" dirty="0" smtClean="0"/>
          </a:p>
          <a:p>
            <a:pPr lvl="1"/>
            <a:endParaRPr lang="cs-CZ" dirty="0" smtClean="0"/>
          </a:p>
          <a:p>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59</a:t>
            </a:fld>
            <a:endParaRPr lang="en-US" altLang="en-US"/>
          </a:p>
        </p:txBody>
      </p:sp>
      <p:graphicFrame>
        <p:nvGraphicFramePr>
          <p:cNvPr id="10" name="Object 3">
            <a:hlinkClick r:id="" action="ppaction://ole?verb=0"/>
          </p:cNvPr>
          <p:cNvGraphicFramePr>
            <a:graphicFrameLocks noChangeAspect="1"/>
          </p:cNvGraphicFramePr>
          <p:nvPr/>
        </p:nvGraphicFramePr>
        <p:xfrm>
          <a:off x="2849563" y="2204864"/>
          <a:ext cx="3444875" cy="525463"/>
        </p:xfrm>
        <a:graphic>
          <a:graphicData uri="http://schemas.openxmlformats.org/presentationml/2006/ole">
            <p:oleObj spid="_x0000_s342020" name="Rovnice" r:id="rId3" imgW="1498320" imgH="228600" progId="Equation.3">
              <p:embed/>
            </p:oleObj>
          </a:graphicData>
        </a:graphic>
      </p:graphicFrame>
      <p:pic>
        <p:nvPicPr>
          <p:cNvPr id="342021" name="Picture 5"/>
          <p:cNvPicPr>
            <a:picLocks noChangeAspect="1" noChangeArrowheads="1"/>
          </p:cNvPicPr>
          <p:nvPr/>
        </p:nvPicPr>
        <p:blipFill>
          <a:blip r:embed="rId4" cstate="print"/>
          <a:srcRect/>
          <a:stretch>
            <a:fillRect/>
          </a:stretch>
        </p:blipFill>
        <p:spPr bwMode="auto">
          <a:xfrm>
            <a:off x="2632139" y="4221088"/>
            <a:ext cx="3879723" cy="965073"/>
          </a:xfrm>
          <a:prstGeom prst="rect">
            <a:avLst/>
          </a:prstGeom>
          <a:noFill/>
          <a:ln w="28575">
            <a:solidFill>
              <a:srgbClr val="FF0000"/>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142875" y="5051822"/>
            <a:ext cx="8867180" cy="1196578"/>
          </a:xfrm>
          <a:ln/>
          <a:effectLst/>
        </p:spPr>
        <p:txBody>
          <a:bodyPr/>
          <a:lstStyle/>
          <a:p>
            <a:pPr algn="ctr"/>
            <a:r>
              <a:rPr lang="en-US" sz="1300" b="0" dirty="0"/>
              <a:t>Image courtesy of Sony Pictures Animation.  © 2009 Sony Pictures Animation, Inc.  All rights reserved.</a:t>
            </a:r>
          </a:p>
        </p:txBody>
      </p:sp>
      <p:pic>
        <p:nvPicPr>
          <p:cNvPr id="27650" name="Picture 2"/>
          <p:cNvPicPr>
            <a:picLocks noChangeArrowheads="1"/>
          </p:cNvPicPr>
          <p:nvPr/>
        </p:nvPicPr>
        <p:blipFill>
          <a:blip r:embed="rId2" cstate="print"/>
          <a:srcRect/>
          <a:stretch>
            <a:fillRect/>
          </a:stretch>
        </p:blipFill>
        <p:spPr bwMode="auto">
          <a:xfrm>
            <a:off x="910828" y="1848445"/>
            <a:ext cx="7322344" cy="3170039"/>
          </a:xfrm>
          <a:prstGeom prst="rect">
            <a:avLst/>
          </a:prstGeom>
          <a:noFill/>
          <a:ln w="12700">
            <a:noFill/>
            <a:miter lim="800000"/>
            <a:headEnd/>
            <a:tailEnd/>
          </a:ln>
        </p:spPr>
      </p:pic>
      <p:pic>
        <p:nvPicPr>
          <p:cNvPr id="27652" name="Picture 4"/>
          <p:cNvPicPr>
            <a:picLocks noChangeArrowheads="1"/>
          </p:cNvPicPr>
          <p:nvPr/>
        </p:nvPicPr>
        <p:blipFill>
          <a:blip r:embed="rId3" cstate="print"/>
          <a:srcRect/>
          <a:stretch>
            <a:fillRect/>
          </a:stretch>
        </p:blipFill>
        <p:spPr bwMode="auto">
          <a:xfrm>
            <a:off x="7974211" y="6592342"/>
            <a:ext cx="1116211" cy="235521"/>
          </a:xfrm>
          <a:prstGeom prst="rect">
            <a:avLst/>
          </a:prstGeom>
          <a:noFill/>
          <a:ln w="12700">
            <a:noFill/>
            <a:miter lim="800000"/>
            <a:headEnd/>
            <a:tailEnd/>
          </a:ln>
        </p:spPr>
      </p:pic>
      <p:sp>
        <p:nvSpPr>
          <p:cNvPr id="6" name="Title 3"/>
          <p:cNvSpPr txBox="1">
            <a:spLocks/>
          </p:cNvSpPr>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200" b="1" i="0" u="none" strike="noStrike" kern="0" cap="none" spc="0" normalizeH="0" noProof="0" dirty="0" smtClean="0">
                <a:ln>
                  <a:noFill/>
                </a:ln>
                <a:solidFill>
                  <a:schemeClr val="tx2"/>
                </a:solidFill>
                <a:effectLst/>
                <a:uLnTx/>
                <a:uFillTx/>
                <a:latin typeface="+mj-lt"/>
                <a:ea typeface="+mj-ea"/>
                <a:cs typeface="+mj-cs"/>
              </a:rPr>
              <a:t>Sledování cest (</a:t>
            </a:r>
            <a:r>
              <a:rPr kumimoji="0" lang="cs-CZ" sz="3200" b="1" i="0" u="none" strike="noStrike" kern="0" cap="none" spc="0" normalizeH="0" noProof="0" dirty="0" err="1" smtClean="0">
                <a:ln>
                  <a:noFill/>
                </a:ln>
                <a:solidFill>
                  <a:schemeClr val="tx2"/>
                </a:solidFill>
                <a:effectLst/>
                <a:uLnTx/>
                <a:uFillTx/>
                <a:latin typeface="+mj-lt"/>
                <a:ea typeface="+mj-ea"/>
                <a:cs typeface="+mj-cs"/>
              </a:rPr>
              <a:t>Path</a:t>
            </a:r>
            <a:r>
              <a:rPr kumimoji="0" lang="cs-CZ" sz="3200" b="1" i="0" u="none" strike="noStrike" kern="0" cap="none" spc="0" normalizeH="0" noProof="0" dirty="0" smtClean="0">
                <a:ln>
                  <a:noFill/>
                </a:ln>
                <a:solidFill>
                  <a:schemeClr val="tx2"/>
                </a:solidFill>
                <a:effectLst/>
                <a:uLnTx/>
                <a:uFillTx/>
                <a:latin typeface="+mj-lt"/>
                <a:ea typeface="+mj-ea"/>
                <a:cs typeface="+mj-cs"/>
              </a:rPr>
              <a:t> </a:t>
            </a:r>
            <a:r>
              <a:rPr kumimoji="0" lang="cs-CZ" sz="3200" b="1" i="0" u="none" strike="noStrike" kern="0" cap="none" spc="0" normalizeH="0" noProof="0" dirty="0" err="1" smtClean="0">
                <a:ln>
                  <a:noFill/>
                </a:ln>
                <a:solidFill>
                  <a:schemeClr val="tx2"/>
                </a:solidFill>
                <a:effectLst/>
                <a:uLnTx/>
                <a:uFillTx/>
                <a:latin typeface="+mj-lt"/>
                <a:ea typeface="+mj-ea"/>
                <a:cs typeface="+mj-cs"/>
              </a:rPr>
              <a:t>tracing</a:t>
            </a:r>
            <a:r>
              <a:rPr lang="cs-CZ" sz="3200" b="1" kern="0" dirty="0" smtClean="0">
                <a:solidFill>
                  <a:schemeClr val="tx2"/>
                </a:solidFill>
                <a:latin typeface="+mj-lt"/>
                <a:ea typeface="+mj-ea"/>
                <a:cs typeface="+mj-cs"/>
              </a:rPr>
              <a:t>)</a:t>
            </a:r>
            <a:endParaRPr kumimoji="0" lang="en-US" sz="3200" b="1" i="0" u="none" strike="noStrike" kern="0" cap="none" spc="0" normalizeH="0" baseline="0" noProof="0" dirty="0">
              <a:ln>
                <a:noFill/>
              </a:ln>
              <a:solidFill>
                <a:schemeClr val="tx2"/>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81494967-73EE-4A75-A827-47B02327E019}" type="slidenum">
              <a:rPr lang="en-US" altLang="en-US" smtClean="0"/>
              <a:pPr>
                <a:defRPr/>
              </a:pPr>
              <a:t>6</a:t>
            </a:fld>
            <a:endParaRPr lang="en-US" altLang="en-US"/>
          </a:p>
        </p:txBody>
      </p:sp>
      <p:sp>
        <p:nvSpPr>
          <p:cNvPr id="8" name="Footer Placeholder 7"/>
          <p:cNvSpPr>
            <a:spLocks noGrp="1"/>
          </p:cNvSpPr>
          <p:nvPr>
            <p:ph type="ftr" sz="quarter" idx="11"/>
          </p:nvPr>
        </p:nvSpPr>
        <p:spPr/>
        <p:txBody>
          <a:bodyPr/>
          <a:lstStyle/>
          <a:p>
            <a:pPr>
              <a:defRPr/>
            </a:pPr>
            <a:r>
              <a:rPr lang="en-US" altLang="en-US" smtClean="0"/>
              <a:t>PG III (NPGR010) – J. Křivánek 2011</a:t>
            </a:r>
            <a:endParaRPr lang="en-US" altLang="en-US"/>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435280" cy="1139825"/>
          </a:xfrm>
        </p:spPr>
        <p:txBody>
          <a:bodyPr/>
          <a:lstStyle/>
          <a:p>
            <a:r>
              <a:rPr lang="cs-CZ" dirty="0" smtClean="0"/>
              <a:t>Konzistentnost (obecného </a:t>
            </a:r>
            <a:r>
              <a:rPr lang="cs-CZ" dirty="0" err="1" smtClean="0"/>
              <a:t>estimátoru</a:t>
            </a:r>
            <a:r>
              <a:rPr lang="cs-CZ" dirty="0" smtClean="0"/>
              <a:t>)</a:t>
            </a:r>
            <a:endParaRPr lang="en-US" dirty="0"/>
          </a:p>
        </p:txBody>
      </p:sp>
      <p:sp>
        <p:nvSpPr>
          <p:cNvPr id="3" name="Content Placeholder 2"/>
          <p:cNvSpPr>
            <a:spLocks noGrp="1"/>
          </p:cNvSpPr>
          <p:nvPr>
            <p:ph idx="1"/>
          </p:nvPr>
        </p:nvSpPr>
        <p:spPr/>
        <p:txBody>
          <a:bodyPr/>
          <a:lstStyle/>
          <a:p>
            <a:r>
              <a:rPr lang="cs-CZ" dirty="0" smtClean="0"/>
              <a:t>Postačující podmínka pro konzistentnost </a:t>
            </a:r>
            <a:r>
              <a:rPr lang="cs-CZ" dirty="0" err="1" smtClean="0"/>
              <a:t>estimátoru</a:t>
            </a:r>
            <a:r>
              <a:rPr lang="cs-CZ" dirty="0" smtClean="0"/>
              <a:t>:</a:t>
            </a:r>
            <a:br>
              <a:rPr lang="cs-CZ" dirty="0" smtClean="0"/>
            </a:br>
            <a:r>
              <a:rPr lang="cs-CZ" dirty="0" smtClean="0"/>
              <a:t/>
            </a:r>
            <a:br>
              <a:rPr lang="cs-CZ" dirty="0" smtClean="0"/>
            </a:br>
            <a:endParaRPr lang="cs-CZ" dirty="0" smtClean="0"/>
          </a:p>
          <a:p>
            <a:pPr>
              <a:buNone/>
            </a:pPr>
            <a:endParaRPr lang="cs-CZ" dirty="0" smtClean="0"/>
          </a:p>
          <a:p>
            <a:pPr>
              <a:buNone/>
            </a:pPr>
            <a:r>
              <a:rPr lang="cs-CZ" dirty="0" smtClean="0"/>
              <a:t/>
            </a:r>
            <a:br>
              <a:rPr lang="cs-CZ" dirty="0" smtClean="0"/>
            </a:br>
            <a:endParaRPr lang="cs-CZ" dirty="0" smtClean="0"/>
          </a:p>
          <a:p>
            <a:pPr>
              <a:buNone/>
            </a:pPr>
            <a:r>
              <a:rPr lang="cs-CZ" dirty="0" smtClean="0"/>
              <a:t/>
            </a:r>
            <a:br>
              <a:rPr lang="cs-CZ" dirty="0" smtClean="0"/>
            </a:br>
            <a:r>
              <a:rPr lang="cs-CZ" dirty="0" smtClean="0"/>
              <a:t>(tj. ne každý nestranný estimátor je konzistentní)</a:t>
            </a:r>
          </a:p>
          <a:p>
            <a:pPr lvl="1"/>
            <a:endParaRPr lang="cs-CZ" dirty="0" smtClean="0"/>
          </a:p>
          <a:p>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60</a:t>
            </a:fld>
            <a:endParaRPr lang="en-US" altLang="en-US"/>
          </a:p>
        </p:txBody>
      </p:sp>
      <p:pic>
        <p:nvPicPr>
          <p:cNvPr id="340996" name="Picture 4"/>
          <p:cNvPicPr>
            <a:picLocks noChangeAspect="1" noChangeArrowheads="1"/>
          </p:cNvPicPr>
          <p:nvPr/>
        </p:nvPicPr>
        <p:blipFill>
          <a:blip r:embed="rId2" cstate="print"/>
          <a:srcRect/>
          <a:stretch>
            <a:fillRect/>
          </a:stretch>
        </p:blipFill>
        <p:spPr bwMode="auto">
          <a:xfrm>
            <a:off x="2136648" y="2636912"/>
            <a:ext cx="4870704" cy="731901"/>
          </a:xfrm>
          <a:prstGeom prst="rect">
            <a:avLst/>
          </a:prstGeom>
          <a:noFill/>
          <a:ln w="9525">
            <a:noFill/>
            <a:miter lim="800000"/>
            <a:headEnd/>
            <a:tailEnd/>
          </a:ln>
        </p:spPr>
      </p:pic>
      <p:cxnSp>
        <p:nvCxnSpPr>
          <p:cNvPr id="11" name="Straight Arrow Connector 10"/>
          <p:cNvCxnSpPr>
            <a:stCxn id="12" idx="0"/>
          </p:cNvCxnSpPr>
          <p:nvPr/>
        </p:nvCxnSpPr>
        <p:spPr>
          <a:xfrm flipV="1">
            <a:off x="3023223" y="3275692"/>
            <a:ext cx="36609"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77615" y="3851756"/>
            <a:ext cx="691215" cy="430887"/>
          </a:xfrm>
          <a:prstGeom prst="rect">
            <a:avLst/>
          </a:prstGeom>
          <a:noFill/>
        </p:spPr>
        <p:txBody>
          <a:bodyPr wrap="none" rtlCol="0">
            <a:spAutoFit/>
          </a:bodyPr>
          <a:lstStyle/>
          <a:p>
            <a:r>
              <a:rPr lang="cs-CZ" sz="2200" dirty="0" err="1" smtClean="0">
                <a:latin typeface="+mj-lt"/>
              </a:rPr>
              <a:t>bias</a:t>
            </a:r>
            <a:endParaRPr lang="en-US" sz="2200" dirty="0">
              <a:latin typeface="+mj-l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Zobrazovac</a:t>
            </a:r>
            <a:r>
              <a:rPr lang="cs-CZ" dirty="0" smtClean="0"/>
              <a:t>í algoritmy</a:t>
            </a:r>
            <a:endParaRPr lang="en-US" dirty="0"/>
          </a:p>
        </p:txBody>
      </p:sp>
      <p:sp>
        <p:nvSpPr>
          <p:cNvPr id="3" name="Content Placeholder 2"/>
          <p:cNvSpPr>
            <a:spLocks noGrp="1"/>
          </p:cNvSpPr>
          <p:nvPr>
            <p:ph idx="1"/>
          </p:nvPr>
        </p:nvSpPr>
        <p:spPr/>
        <p:txBody>
          <a:bodyPr/>
          <a:lstStyle/>
          <a:p>
            <a:r>
              <a:rPr lang="cs-CZ" b="1" dirty="0" smtClean="0"/>
              <a:t>Nestranné (</a:t>
            </a:r>
            <a:r>
              <a:rPr lang="cs-CZ" b="1" dirty="0" err="1" smtClean="0"/>
              <a:t>unbiased</a:t>
            </a:r>
            <a:r>
              <a:rPr lang="cs-CZ" b="1" dirty="0" smtClean="0"/>
              <a:t>)</a:t>
            </a:r>
          </a:p>
          <a:p>
            <a:pPr lvl="1"/>
            <a:r>
              <a:rPr lang="cs-CZ" dirty="0" smtClean="0"/>
              <a:t>Sledování cest (</a:t>
            </a:r>
            <a:r>
              <a:rPr lang="cs-CZ" dirty="0" err="1" smtClean="0"/>
              <a:t>path</a:t>
            </a:r>
            <a:r>
              <a:rPr lang="cs-CZ" dirty="0" smtClean="0"/>
              <a:t> </a:t>
            </a:r>
            <a:r>
              <a:rPr lang="cs-CZ" dirty="0" err="1" smtClean="0"/>
              <a:t>tracing</a:t>
            </a:r>
            <a:r>
              <a:rPr lang="cs-CZ" dirty="0" smtClean="0"/>
              <a:t>)</a:t>
            </a:r>
          </a:p>
          <a:p>
            <a:pPr lvl="1"/>
            <a:r>
              <a:rPr lang="cs-CZ" dirty="0" smtClean="0"/>
              <a:t>Obousměrné sledování cest (</a:t>
            </a:r>
            <a:r>
              <a:rPr lang="cs-CZ" dirty="0" err="1" smtClean="0"/>
              <a:t>bidirectional</a:t>
            </a:r>
            <a:r>
              <a:rPr lang="cs-CZ" dirty="0" smtClean="0"/>
              <a:t> </a:t>
            </a:r>
            <a:r>
              <a:rPr lang="cs-CZ" dirty="0" err="1" smtClean="0"/>
              <a:t>path</a:t>
            </a:r>
            <a:r>
              <a:rPr lang="cs-CZ" dirty="0" smtClean="0"/>
              <a:t> </a:t>
            </a:r>
            <a:r>
              <a:rPr lang="cs-CZ" dirty="0" err="1" smtClean="0"/>
              <a:t>tracing</a:t>
            </a:r>
            <a:r>
              <a:rPr lang="cs-CZ" dirty="0" smtClean="0"/>
              <a:t>)</a:t>
            </a:r>
          </a:p>
          <a:p>
            <a:pPr lvl="1"/>
            <a:r>
              <a:rPr lang="cs-CZ" dirty="0" err="1" smtClean="0"/>
              <a:t>Metropolis</a:t>
            </a:r>
            <a:r>
              <a:rPr lang="cs-CZ" dirty="0" smtClean="0"/>
              <a:t> </a:t>
            </a:r>
            <a:r>
              <a:rPr lang="cs-CZ" dirty="0" err="1" smtClean="0"/>
              <a:t>light</a:t>
            </a:r>
            <a:r>
              <a:rPr lang="cs-CZ" dirty="0" smtClean="0"/>
              <a:t> transport</a:t>
            </a:r>
          </a:p>
          <a:p>
            <a:pPr lvl="1"/>
            <a:endParaRPr lang="cs-CZ" dirty="0" smtClean="0"/>
          </a:p>
          <a:p>
            <a:r>
              <a:rPr lang="cs-CZ" b="1" dirty="0" smtClean="0"/>
              <a:t>Konzistentní (</a:t>
            </a:r>
            <a:r>
              <a:rPr lang="cs-CZ" b="1" dirty="0" err="1" smtClean="0"/>
              <a:t>consistent</a:t>
            </a:r>
            <a:r>
              <a:rPr lang="cs-CZ" b="1" dirty="0" smtClean="0"/>
              <a:t>)</a:t>
            </a:r>
          </a:p>
          <a:p>
            <a:pPr lvl="1"/>
            <a:r>
              <a:rPr lang="cs-CZ" dirty="0" smtClean="0"/>
              <a:t>Progresivní fotonové mapy (</a:t>
            </a:r>
            <a:r>
              <a:rPr lang="cs-CZ" dirty="0" err="1" smtClean="0"/>
              <a:t>progressive</a:t>
            </a:r>
            <a:r>
              <a:rPr lang="cs-CZ" dirty="0" smtClean="0"/>
              <a:t> </a:t>
            </a:r>
            <a:r>
              <a:rPr lang="cs-CZ" dirty="0" err="1" smtClean="0"/>
              <a:t>photon</a:t>
            </a:r>
            <a:r>
              <a:rPr lang="cs-CZ" dirty="0" smtClean="0"/>
              <a:t> </a:t>
            </a:r>
            <a:r>
              <a:rPr lang="cs-CZ" dirty="0" err="1" smtClean="0"/>
              <a:t>mapping</a:t>
            </a:r>
            <a:r>
              <a:rPr lang="cs-CZ" dirty="0" smtClean="0"/>
              <a:t>)</a:t>
            </a:r>
          </a:p>
          <a:p>
            <a:pPr lvl="1"/>
            <a:endParaRPr lang="cs-CZ" dirty="0" smtClean="0"/>
          </a:p>
          <a:p>
            <a:r>
              <a:rPr lang="cs-CZ" b="1" dirty="0" smtClean="0"/>
              <a:t>Nekonzistentní, vychýlené (bia</a:t>
            </a:r>
            <a:r>
              <a:rPr lang="en-US" b="1" dirty="0" smtClean="0"/>
              <a:t>s</a:t>
            </a:r>
            <a:r>
              <a:rPr lang="cs-CZ" b="1" dirty="0" err="1" smtClean="0"/>
              <a:t>ed</a:t>
            </a:r>
            <a:r>
              <a:rPr lang="cs-CZ" b="1" dirty="0" smtClean="0"/>
              <a:t>)</a:t>
            </a:r>
          </a:p>
          <a:p>
            <a:pPr lvl="1"/>
            <a:r>
              <a:rPr lang="cs-CZ" dirty="0" smtClean="0"/>
              <a:t>Fotonové mapy (</a:t>
            </a:r>
            <a:r>
              <a:rPr lang="cs-CZ" dirty="0" err="1" smtClean="0"/>
              <a:t>photon</a:t>
            </a:r>
            <a:r>
              <a:rPr lang="cs-CZ" dirty="0" smtClean="0"/>
              <a:t> </a:t>
            </a:r>
            <a:r>
              <a:rPr lang="cs-CZ" dirty="0" err="1" smtClean="0"/>
              <a:t>mapping</a:t>
            </a:r>
            <a:r>
              <a:rPr lang="cs-CZ" dirty="0" smtClean="0"/>
              <a:t>)</a:t>
            </a:r>
          </a:p>
          <a:p>
            <a:pPr lvl="1"/>
            <a:r>
              <a:rPr lang="cs-CZ" dirty="0" err="1" smtClean="0"/>
              <a:t>Irradiance</a:t>
            </a:r>
            <a:r>
              <a:rPr lang="cs-CZ" dirty="0" smtClean="0"/>
              <a:t> / radiance </a:t>
            </a:r>
            <a:r>
              <a:rPr lang="cs-CZ" dirty="0" err="1" smtClean="0"/>
              <a:t>caching</a:t>
            </a:r>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61</a:t>
            </a:fld>
            <a:endParaRPr lang="en-US" alt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Střední kvadratická chyba</a:t>
            </a:r>
            <a:br>
              <a:rPr lang="cs-CZ" dirty="0" smtClean="0"/>
            </a:br>
            <a:r>
              <a:rPr lang="cs-CZ" dirty="0" smtClean="0"/>
              <a:t>(</a:t>
            </a:r>
            <a:r>
              <a:rPr lang="cs-CZ" dirty="0" err="1" smtClean="0"/>
              <a:t>Mean</a:t>
            </a:r>
            <a:r>
              <a:rPr lang="cs-CZ" dirty="0" smtClean="0"/>
              <a:t> </a:t>
            </a:r>
            <a:r>
              <a:rPr lang="cs-CZ" dirty="0" err="1" smtClean="0"/>
              <a:t>Squared</a:t>
            </a:r>
            <a:r>
              <a:rPr lang="cs-CZ" dirty="0" smtClean="0"/>
              <a:t> </a:t>
            </a:r>
            <a:r>
              <a:rPr lang="cs-CZ" dirty="0" err="1" smtClean="0"/>
              <a:t>Error</a:t>
            </a:r>
            <a:r>
              <a:rPr lang="cs-CZ" dirty="0" smtClean="0"/>
              <a:t> – MSE) </a:t>
            </a:r>
            <a:endParaRPr lang="en-US" dirty="0"/>
          </a:p>
        </p:txBody>
      </p:sp>
      <p:sp>
        <p:nvSpPr>
          <p:cNvPr id="3" name="Content Placeholder 2"/>
          <p:cNvSpPr>
            <a:spLocks noGrp="1"/>
          </p:cNvSpPr>
          <p:nvPr>
            <p:ph idx="1"/>
          </p:nvPr>
        </p:nvSpPr>
        <p:spPr/>
        <p:txBody>
          <a:bodyPr/>
          <a:lstStyle/>
          <a:p>
            <a:r>
              <a:rPr lang="cs-CZ" b="1" dirty="0" smtClean="0"/>
              <a:t>Definice</a:t>
            </a:r>
          </a:p>
          <a:p>
            <a:endParaRPr lang="cs-CZ" b="1" dirty="0" smtClean="0"/>
          </a:p>
          <a:p>
            <a:endParaRPr lang="cs-CZ" b="1" dirty="0" smtClean="0"/>
          </a:p>
          <a:p>
            <a:endParaRPr lang="cs-CZ" b="1" dirty="0" smtClean="0"/>
          </a:p>
          <a:p>
            <a:r>
              <a:rPr lang="cs-CZ" b="1" dirty="0" smtClean="0"/>
              <a:t>Platí</a:t>
            </a:r>
          </a:p>
          <a:p>
            <a:endParaRPr lang="cs-CZ" b="1" dirty="0" smtClean="0"/>
          </a:p>
          <a:p>
            <a:endParaRPr lang="cs-CZ" b="1" dirty="0" smtClean="0"/>
          </a:p>
          <a:p>
            <a:pPr lvl="1"/>
            <a:r>
              <a:rPr lang="cs-CZ" dirty="0" smtClean="0"/>
              <a:t>Důkaz</a:t>
            </a:r>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62</a:t>
            </a:fld>
            <a:endParaRPr lang="en-US" altLang="en-US"/>
          </a:p>
        </p:txBody>
      </p:sp>
      <p:pic>
        <p:nvPicPr>
          <p:cNvPr id="343044" name="Picture 4"/>
          <p:cNvPicPr>
            <a:picLocks noChangeAspect="1" noChangeArrowheads="1"/>
          </p:cNvPicPr>
          <p:nvPr/>
        </p:nvPicPr>
        <p:blipFill>
          <a:blip r:embed="rId3" cstate="print"/>
          <a:srcRect/>
          <a:stretch>
            <a:fillRect/>
          </a:stretch>
        </p:blipFill>
        <p:spPr bwMode="auto">
          <a:xfrm>
            <a:off x="1150620" y="5116179"/>
            <a:ext cx="7230268" cy="1193141"/>
          </a:xfrm>
          <a:prstGeom prst="rect">
            <a:avLst/>
          </a:prstGeom>
          <a:noFill/>
          <a:ln w="9525">
            <a:noFill/>
            <a:miter lim="800000"/>
            <a:headEnd/>
            <a:tailEnd/>
          </a:ln>
        </p:spPr>
      </p:pic>
      <p:graphicFrame>
        <p:nvGraphicFramePr>
          <p:cNvPr id="343045" name="Object 5">
            <a:hlinkClick r:id="" action="ppaction://ole?verb=0"/>
          </p:cNvPr>
          <p:cNvGraphicFramePr>
            <a:graphicFrameLocks noChangeAspect="1"/>
          </p:cNvGraphicFramePr>
          <p:nvPr/>
        </p:nvGraphicFramePr>
        <p:xfrm>
          <a:off x="2639219" y="2060848"/>
          <a:ext cx="3865562" cy="615950"/>
        </p:xfrm>
        <a:graphic>
          <a:graphicData uri="http://schemas.openxmlformats.org/presentationml/2006/ole">
            <p:oleObj spid="_x0000_s343045" name="Rovnice" r:id="rId4" imgW="1434960" imgH="228600" progId="Equation.3">
              <p:embed/>
            </p:oleObj>
          </a:graphicData>
        </a:graphic>
      </p:graphicFrame>
      <p:sp>
        <p:nvSpPr>
          <p:cNvPr id="11" name="Rectangle 10"/>
          <p:cNvSpPr/>
          <p:nvPr/>
        </p:nvSpPr>
        <p:spPr>
          <a:xfrm>
            <a:off x="2483768" y="2060848"/>
            <a:ext cx="4248472" cy="72008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43046" name="Object 6">
            <a:hlinkClick r:id="" action="ppaction://ole?verb=0"/>
          </p:cNvPr>
          <p:cNvGraphicFramePr>
            <a:graphicFrameLocks noChangeAspect="1"/>
          </p:cNvGraphicFramePr>
          <p:nvPr/>
        </p:nvGraphicFramePr>
        <p:xfrm>
          <a:off x="2820988" y="3860800"/>
          <a:ext cx="3502025" cy="525463"/>
        </p:xfrm>
        <a:graphic>
          <a:graphicData uri="http://schemas.openxmlformats.org/presentationml/2006/ole">
            <p:oleObj spid="_x0000_s343046" name="Rovnice" r:id="rId5" imgW="1523880" imgH="228600" progId="Equation.3">
              <p:embed/>
            </p:oleObj>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Střední kvadratická chyba</a:t>
            </a:r>
            <a:br>
              <a:rPr lang="cs-CZ" dirty="0" smtClean="0"/>
            </a:br>
            <a:r>
              <a:rPr lang="cs-CZ" dirty="0" smtClean="0"/>
              <a:t>(</a:t>
            </a:r>
            <a:r>
              <a:rPr lang="cs-CZ" dirty="0" err="1" smtClean="0"/>
              <a:t>Mean</a:t>
            </a:r>
            <a:r>
              <a:rPr lang="cs-CZ" dirty="0" smtClean="0"/>
              <a:t> </a:t>
            </a:r>
            <a:r>
              <a:rPr lang="cs-CZ" dirty="0" err="1" smtClean="0"/>
              <a:t>Squared</a:t>
            </a:r>
            <a:r>
              <a:rPr lang="cs-CZ" dirty="0" smtClean="0"/>
              <a:t> </a:t>
            </a:r>
            <a:r>
              <a:rPr lang="cs-CZ" dirty="0" err="1" smtClean="0"/>
              <a:t>Error</a:t>
            </a:r>
            <a:r>
              <a:rPr lang="cs-CZ" dirty="0" smtClean="0"/>
              <a:t> – MSE) </a:t>
            </a:r>
            <a:endParaRPr lang="en-US" dirty="0"/>
          </a:p>
        </p:txBody>
      </p:sp>
      <p:sp>
        <p:nvSpPr>
          <p:cNvPr id="3" name="Content Placeholder 2"/>
          <p:cNvSpPr>
            <a:spLocks noGrp="1"/>
          </p:cNvSpPr>
          <p:nvPr>
            <p:ph idx="1"/>
          </p:nvPr>
        </p:nvSpPr>
        <p:spPr/>
        <p:txBody>
          <a:bodyPr/>
          <a:lstStyle/>
          <a:p>
            <a:r>
              <a:rPr lang="cs-CZ" dirty="0" smtClean="0"/>
              <a:t>Pokud </a:t>
            </a:r>
            <a:r>
              <a:rPr lang="cs-CZ" i="1" dirty="0" smtClean="0"/>
              <a:t>F</a:t>
            </a:r>
            <a:r>
              <a:rPr lang="cs-CZ" dirty="0" smtClean="0"/>
              <a:t> je nestranný, pak</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tj. pro nestranný estimátor je snazší odhadnout chybu, protože rozptyl </a:t>
            </a:r>
            <a:r>
              <a:rPr lang="cs-CZ" dirty="0" err="1" smtClean="0"/>
              <a:t>estimátoru</a:t>
            </a:r>
            <a:r>
              <a:rPr lang="cs-CZ" dirty="0" smtClean="0"/>
              <a:t> lze odhadnout ze vzorků </a:t>
            </a:r>
            <a:r>
              <a:rPr lang="cs-CZ" i="1" dirty="0" err="1" smtClean="0"/>
              <a:t>Y</a:t>
            </a:r>
            <a:r>
              <a:rPr lang="cs-CZ" i="1" baseline="-25000" dirty="0" err="1" smtClean="0"/>
              <a:t>i</a:t>
            </a:r>
            <a:r>
              <a:rPr lang="cs-CZ" dirty="0" smtClean="0"/>
              <a:t>:</a:t>
            </a:r>
          </a:p>
          <a:p>
            <a:r>
              <a:rPr lang="cs-CZ" dirty="0" smtClean="0"/>
              <a:t>Nestranný </a:t>
            </a:r>
            <a:r>
              <a:rPr lang="cs-CZ" b="1" dirty="0" smtClean="0"/>
              <a:t>estimátor rozptylu</a:t>
            </a:r>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63</a:t>
            </a:fld>
            <a:endParaRPr lang="en-US" altLang="en-US"/>
          </a:p>
        </p:txBody>
      </p:sp>
      <p:graphicFrame>
        <p:nvGraphicFramePr>
          <p:cNvPr id="343046" name="Object 6">
            <a:hlinkClick r:id="" action="ppaction://ole?verb=0"/>
          </p:cNvPr>
          <p:cNvGraphicFramePr>
            <a:graphicFrameLocks noChangeAspect="1"/>
          </p:cNvGraphicFramePr>
          <p:nvPr/>
        </p:nvGraphicFramePr>
        <p:xfrm>
          <a:off x="3400425" y="2528639"/>
          <a:ext cx="2343150" cy="468313"/>
        </p:xfrm>
        <a:graphic>
          <a:graphicData uri="http://schemas.openxmlformats.org/presentationml/2006/ole">
            <p:oleObj spid="_x0000_s344067" name="Rovnice" r:id="rId3" imgW="1015920" imgH="203040" progId="Equation.3">
              <p:embed/>
            </p:oleObj>
          </a:graphicData>
        </a:graphic>
      </p:graphicFrame>
      <p:pic>
        <p:nvPicPr>
          <p:cNvPr id="344068" name="Picture 4"/>
          <p:cNvPicPr>
            <a:picLocks noChangeAspect="1" noChangeArrowheads="1"/>
          </p:cNvPicPr>
          <p:nvPr/>
        </p:nvPicPr>
        <p:blipFill>
          <a:blip r:embed="rId4" cstate="print"/>
          <a:srcRect/>
          <a:stretch>
            <a:fillRect/>
          </a:stretch>
        </p:blipFill>
        <p:spPr bwMode="auto">
          <a:xfrm>
            <a:off x="755576" y="4889335"/>
            <a:ext cx="7772400" cy="12759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Účinnost </a:t>
            </a:r>
            <a:r>
              <a:rPr lang="cs-CZ" dirty="0" err="1" smtClean="0"/>
              <a:t>estimátoru</a:t>
            </a:r>
            <a:endParaRPr lang="en-US" dirty="0"/>
          </a:p>
        </p:txBody>
      </p:sp>
      <p:sp>
        <p:nvSpPr>
          <p:cNvPr id="3" name="Content Placeholder 2"/>
          <p:cNvSpPr>
            <a:spLocks noGrp="1"/>
          </p:cNvSpPr>
          <p:nvPr>
            <p:ph idx="1"/>
          </p:nvPr>
        </p:nvSpPr>
        <p:spPr/>
        <p:txBody>
          <a:bodyPr/>
          <a:lstStyle/>
          <a:p>
            <a:r>
              <a:rPr lang="cs-CZ" dirty="0" smtClean="0"/>
              <a:t>Pro nestranný estimátor je </a:t>
            </a:r>
            <a:r>
              <a:rPr lang="cs-CZ" b="1" dirty="0" smtClean="0"/>
              <a:t>účinnost</a:t>
            </a:r>
            <a:r>
              <a:rPr lang="cs-CZ" dirty="0" smtClean="0"/>
              <a:t> (eficience, </a:t>
            </a:r>
            <a:r>
              <a:rPr lang="cs-CZ" dirty="0" err="1" smtClean="0"/>
              <a:t>angl</a:t>
            </a:r>
            <a:r>
              <a:rPr lang="cs-CZ" dirty="0" smtClean="0"/>
              <a:t>. </a:t>
            </a:r>
            <a:r>
              <a:rPr lang="cs-CZ" dirty="0" err="1" smtClean="0"/>
              <a:t>efficiency</a:t>
            </a:r>
            <a:r>
              <a:rPr lang="cs-CZ" dirty="0" smtClean="0"/>
              <a:t>) </a:t>
            </a:r>
            <a:r>
              <a:rPr lang="cs-CZ" smtClean="0"/>
              <a:t>dána vztahem:</a:t>
            </a:r>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2011</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64</a:t>
            </a:fld>
            <a:endParaRPr lang="en-US" altLang="en-US"/>
          </a:p>
        </p:txBody>
      </p:sp>
      <p:pic>
        <p:nvPicPr>
          <p:cNvPr id="345090" name="Picture 2"/>
          <p:cNvPicPr>
            <a:picLocks noChangeAspect="1" noChangeArrowheads="1"/>
          </p:cNvPicPr>
          <p:nvPr/>
        </p:nvPicPr>
        <p:blipFill>
          <a:blip r:embed="rId2" cstate="print"/>
          <a:srcRect/>
          <a:stretch>
            <a:fillRect/>
          </a:stretch>
        </p:blipFill>
        <p:spPr bwMode="auto">
          <a:xfrm>
            <a:off x="2813298" y="3037873"/>
            <a:ext cx="3342878" cy="1039199"/>
          </a:xfrm>
          <a:prstGeom prst="rect">
            <a:avLst/>
          </a:prstGeom>
          <a:noFill/>
          <a:ln w="28575">
            <a:solidFill>
              <a:srgbClr val="FF0000"/>
            </a:solidFill>
            <a:miter lim="800000"/>
            <a:headEnd/>
            <a:tailEnd/>
          </a:ln>
        </p:spPr>
      </p:pic>
      <p:cxnSp>
        <p:nvCxnSpPr>
          <p:cNvPr id="7" name="Straight Arrow Connector 6"/>
          <p:cNvCxnSpPr>
            <a:stCxn id="8" idx="0"/>
          </p:cNvCxnSpPr>
          <p:nvPr/>
        </p:nvCxnSpPr>
        <p:spPr>
          <a:xfrm flipV="1">
            <a:off x="3810745" y="4149080"/>
            <a:ext cx="617239" cy="9361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03848" y="5085184"/>
            <a:ext cx="1213794" cy="430887"/>
          </a:xfrm>
          <a:prstGeom prst="rect">
            <a:avLst/>
          </a:prstGeom>
          <a:noFill/>
        </p:spPr>
        <p:txBody>
          <a:bodyPr wrap="none" rtlCol="0">
            <a:spAutoFit/>
          </a:bodyPr>
          <a:lstStyle/>
          <a:p>
            <a:r>
              <a:rPr lang="cs-CZ" sz="2200" b="1" dirty="0" smtClean="0">
                <a:latin typeface="+mj-lt"/>
              </a:rPr>
              <a:t>rozptyl</a:t>
            </a:r>
            <a:endParaRPr lang="en-US" sz="2200" b="1" dirty="0">
              <a:latin typeface="+mj-lt"/>
            </a:endParaRPr>
          </a:p>
        </p:txBody>
      </p:sp>
      <p:sp>
        <p:nvSpPr>
          <p:cNvPr id="10" name="TextBox 9"/>
          <p:cNvSpPr txBox="1"/>
          <p:nvPr/>
        </p:nvSpPr>
        <p:spPr>
          <a:xfrm>
            <a:off x="6084168" y="5085184"/>
            <a:ext cx="2775119" cy="1107996"/>
          </a:xfrm>
          <a:prstGeom prst="rect">
            <a:avLst/>
          </a:prstGeom>
          <a:noFill/>
        </p:spPr>
        <p:txBody>
          <a:bodyPr wrap="none" rtlCol="0">
            <a:spAutoFit/>
          </a:bodyPr>
          <a:lstStyle/>
          <a:p>
            <a:r>
              <a:rPr lang="cs-CZ" sz="2200" b="1" dirty="0" smtClean="0">
                <a:latin typeface="+mj-lt"/>
              </a:rPr>
              <a:t>čas výpočtu</a:t>
            </a:r>
            <a:r>
              <a:rPr lang="cs-CZ" sz="2200" dirty="0" smtClean="0">
                <a:latin typeface="+mj-lt"/>
              </a:rPr>
              <a:t> (počet </a:t>
            </a:r>
            <a:br>
              <a:rPr lang="cs-CZ" sz="2200" dirty="0" smtClean="0">
                <a:latin typeface="+mj-lt"/>
              </a:rPr>
            </a:br>
            <a:r>
              <a:rPr lang="cs-CZ" sz="2200" dirty="0" smtClean="0">
                <a:latin typeface="+mj-lt"/>
              </a:rPr>
              <a:t>operací, např. počet</a:t>
            </a:r>
            <a:br>
              <a:rPr lang="cs-CZ" sz="2200" dirty="0" smtClean="0">
                <a:latin typeface="+mj-lt"/>
              </a:rPr>
            </a:br>
            <a:r>
              <a:rPr lang="cs-CZ" sz="2200" dirty="0" smtClean="0">
                <a:latin typeface="+mj-lt"/>
              </a:rPr>
              <a:t>vržených paprsků) </a:t>
            </a:r>
            <a:endParaRPr lang="en-US" sz="2200" dirty="0">
              <a:latin typeface="+mj-lt"/>
            </a:endParaRPr>
          </a:p>
        </p:txBody>
      </p:sp>
      <p:cxnSp>
        <p:nvCxnSpPr>
          <p:cNvPr id="11" name="Straight Arrow Connector 10"/>
          <p:cNvCxnSpPr/>
          <p:nvPr/>
        </p:nvCxnSpPr>
        <p:spPr>
          <a:xfrm flipH="1" flipV="1">
            <a:off x="5436096" y="4149080"/>
            <a:ext cx="1199373" cy="1008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116086" y="5562600"/>
            <a:ext cx="8911828" cy="1196578"/>
          </a:xfrm>
          <a:ln/>
          <a:effectLst/>
        </p:spPr>
        <p:txBody>
          <a:bodyPr/>
          <a:lstStyle/>
          <a:p>
            <a:pPr algn="ctr"/>
            <a:r>
              <a:rPr lang="en-US" sz="1300" b="0" dirty="0"/>
              <a:t>Image courtesy of Columbia Pictures.  © 2009 Columbia Pictures Industries, Inc.  All rights reserved.</a:t>
            </a:r>
          </a:p>
        </p:txBody>
      </p:sp>
      <p:pic>
        <p:nvPicPr>
          <p:cNvPr id="28674" name="Picture 2"/>
          <p:cNvPicPr>
            <a:picLocks noChangeArrowheads="1"/>
          </p:cNvPicPr>
          <p:nvPr/>
        </p:nvPicPr>
        <p:blipFill>
          <a:blip r:embed="rId2" cstate="print"/>
          <a:srcRect/>
          <a:stretch>
            <a:fillRect/>
          </a:stretch>
        </p:blipFill>
        <p:spPr bwMode="auto">
          <a:xfrm>
            <a:off x="904131" y="1419820"/>
            <a:ext cx="7334622" cy="4125516"/>
          </a:xfrm>
          <a:prstGeom prst="rect">
            <a:avLst/>
          </a:prstGeom>
          <a:noFill/>
          <a:ln w="12700">
            <a:noFill/>
            <a:miter lim="800000"/>
            <a:headEnd/>
            <a:tailEnd/>
          </a:ln>
        </p:spPr>
      </p:pic>
      <p:pic>
        <p:nvPicPr>
          <p:cNvPr id="28676" name="Picture 4"/>
          <p:cNvPicPr>
            <a:picLocks noChangeArrowheads="1"/>
          </p:cNvPicPr>
          <p:nvPr/>
        </p:nvPicPr>
        <p:blipFill>
          <a:blip r:embed="rId3" cstate="print"/>
          <a:srcRect/>
          <a:stretch>
            <a:fillRect/>
          </a:stretch>
        </p:blipFill>
        <p:spPr bwMode="auto">
          <a:xfrm>
            <a:off x="7974211" y="6592342"/>
            <a:ext cx="1116211" cy="235521"/>
          </a:xfrm>
          <a:prstGeom prst="rect">
            <a:avLst/>
          </a:prstGeom>
          <a:noFill/>
          <a:ln w="12700">
            <a:noFill/>
            <a:miter lim="800000"/>
            <a:headEnd/>
            <a:tailEnd/>
          </a:ln>
        </p:spPr>
      </p:pic>
      <p:sp>
        <p:nvSpPr>
          <p:cNvPr id="6" name="Title 3"/>
          <p:cNvSpPr txBox="1">
            <a:spLocks/>
          </p:cNvSpPr>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200" b="1" i="0" u="none" strike="noStrike" kern="0" cap="none" spc="0" normalizeH="0" noProof="0" dirty="0" smtClean="0">
                <a:ln>
                  <a:noFill/>
                </a:ln>
                <a:solidFill>
                  <a:schemeClr val="tx2"/>
                </a:solidFill>
                <a:effectLst/>
                <a:uLnTx/>
                <a:uFillTx/>
                <a:latin typeface="+mj-lt"/>
                <a:ea typeface="+mj-ea"/>
                <a:cs typeface="+mj-cs"/>
              </a:rPr>
              <a:t>Sledování cest (</a:t>
            </a:r>
            <a:r>
              <a:rPr kumimoji="0" lang="cs-CZ" sz="3200" b="1" i="0" u="none" strike="noStrike" kern="0" cap="none" spc="0" normalizeH="0" noProof="0" dirty="0" err="1" smtClean="0">
                <a:ln>
                  <a:noFill/>
                </a:ln>
                <a:solidFill>
                  <a:schemeClr val="tx2"/>
                </a:solidFill>
                <a:effectLst/>
                <a:uLnTx/>
                <a:uFillTx/>
                <a:latin typeface="+mj-lt"/>
                <a:ea typeface="+mj-ea"/>
                <a:cs typeface="+mj-cs"/>
              </a:rPr>
              <a:t>Path</a:t>
            </a:r>
            <a:r>
              <a:rPr kumimoji="0" lang="cs-CZ" sz="3200" b="1" i="0" u="none" strike="noStrike" kern="0" cap="none" spc="0" normalizeH="0" noProof="0" dirty="0" smtClean="0">
                <a:ln>
                  <a:noFill/>
                </a:ln>
                <a:solidFill>
                  <a:schemeClr val="tx2"/>
                </a:solidFill>
                <a:effectLst/>
                <a:uLnTx/>
                <a:uFillTx/>
                <a:latin typeface="+mj-lt"/>
                <a:ea typeface="+mj-ea"/>
                <a:cs typeface="+mj-cs"/>
              </a:rPr>
              <a:t> </a:t>
            </a:r>
            <a:r>
              <a:rPr kumimoji="0" lang="cs-CZ" sz="3200" b="1" i="0" u="none" strike="noStrike" kern="0" cap="none" spc="0" normalizeH="0" noProof="0" dirty="0" err="1" smtClean="0">
                <a:ln>
                  <a:noFill/>
                </a:ln>
                <a:solidFill>
                  <a:schemeClr val="tx2"/>
                </a:solidFill>
                <a:effectLst/>
                <a:uLnTx/>
                <a:uFillTx/>
                <a:latin typeface="+mj-lt"/>
                <a:ea typeface="+mj-ea"/>
                <a:cs typeface="+mj-cs"/>
              </a:rPr>
              <a:t>tracing</a:t>
            </a:r>
            <a:r>
              <a:rPr lang="cs-CZ" sz="3200" b="1" kern="0" dirty="0" smtClean="0">
                <a:solidFill>
                  <a:schemeClr val="tx2"/>
                </a:solidFill>
                <a:latin typeface="+mj-lt"/>
                <a:ea typeface="+mj-ea"/>
                <a:cs typeface="+mj-cs"/>
              </a:rPr>
              <a:t>)</a:t>
            </a:r>
            <a:endParaRPr kumimoji="0" lang="en-US" sz="3200" b="1" i="0" u="none" strike="noStrike" kern="0" cap="none" spc="0" normalizeH="0" baseline="0" noProof="0" dirty="0">
              <a:ln>
                <a:noFill/>
              </a:ln>
              <a:solidFill>
                <a:schemeClr val="tx2"/>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81494967-73EE-4A75-A827-47B02327E019}" type="slidenum">
              <a:rPr lang="en-US" altLang="en-US" smtClean="0"/>
              <a:pPr>
                <a:defRPr/>
              </a:pPr>
              <a:t>7</a:t>
            </a:fld>
            <a:endParaRPr lang="en-US" altLang="en-US"/>
          </a:p>
        </p:txBody>
      </p:sp>
      <p:sp>
        <p:nvSpPr>
          <p:cNvPr id="8" name="Footer Placeholder 7"/>
          <p:cNvSpPr>
            <a:spLocks noGrp="1"/>
          </p:cNvSpPr>
          <p:nvPr>
            <p:ph type="ftr" sz="quarter" idx="11"/>
          </p:nvPr>
        </p:nvSpPr>
        <p:spPr/>
        <p:txBody>
          <a:bodyPr/>
          <a:lstStyle/>
          <a:p>
            <a:pPr>
              <a:defRPr/>
            </a:pPr>
            <a:r>
              <a:rPr lang="en-US" altLang="en-US" smtClean="0"/>
              <a:t>PG III (NPGR010) – J. Křivánek 2011</a:t>
            </a:r>
            <a:endParaRPr lang="en-US" altLang="en-US"/>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rrowheads="1"/>
          </p:cNvPicPr>
          <p:nvPr/>
        </p:nvPicPr>
        <p:blipFill>
          <a:blip r:embed="rId2" cstate="print"/>
          <a:srcRect/>
          <a:stretch>
            <a:fillRect/>
          </a:stretch>
        </p:blipFill>
        <p:spPr bwMode="auto">
          <a:xfrm>
            <a:off x="7974211" y="6592342"/>
            <a:ext cx="1116211" cy="235521"/>
          </a:xfrm>
          <a:prstGeom prst="rect">
            <a:avLst/>
          </a:prstGeom>
          <a:noFill/>
          <a:ln w="12700">
            <a:noFill/>
            <a:miter lim="800000"/>
            <a:headEnd/>
            <a:tailEnd/>
          </a:ln>
        </p:spPr>
      </p:pic>
      <p:pic>
        <p:nvPicPr>
          <p:cNvPr id="29699" name="Picture 3"/>
          <p:cNvPicPr>
            <a:picLocks noChangeArrowheads="1"/>
          </p:cNvPicPr>
          <p:nvPr/>
        </p:nvPicPr>
        <p:blipFill>
          <a:blip r:embed="rId3" cstate="print"/>
          <a:srcRect/>
          <a:stretch>
            <a:fillRect/>
          </a:stretch>
        </p:blipFill>
        <p:spPr bwMode="auto">
          <a:xfrm>
            <a:off x="6273105" y="1285875"/>
            <a:ext cx="2870895" cy="2544961"/>
          </a:xfrm>
          <a:prstGeom prst="rect">
            <a:avLst/>
          </a:prstGeom>
          <a:noFill/>
          <a:ln w="12700">
            <a:noFill/>
            <a:miter lim="800000"/>
            <a:headEnd/>
            <a:tailEnd/>
          </a:ln>
        </p:spPr>
      </p:pic>
      <p:pic>
        <p:nvPicPr>
          <p:cNvPr id="29700" name="Picture 4"/>
          <p:cNvPicPr>
            <a:picLocks noChangeArrowheads="1"/>
          </p:cNvPicPr>
          <p:nvPr/>
        </p:nvPicPr>
        <p:blipFill>
          <a:blip r:embed="rId4" cstate="print"/>
          <a:srcRect/>
          <a:stretch>
            <a:fillRect/>
          </a:stretch>
        </p:blipFill>
        <p:spPr bwMode="auto">
          <a:xfrm>
            <a:off x="4636741" y="3830836"/>
            <a:ext cx="4227091" cy="3036094"/>
          </a:xfrm>
          <a:prstGeom prst="rect">
            <a:avLst/>
          </a:prstGeom>
          <a:noFill/>
          <a:ln w="12700">
            <a:noFill/>
            <a:miter lim="800000"/>
            <a:headEnd/>
            <a:tailEnd/>
          </a:ln>
        </p:spPr>
      </p:pic>
      <p:pic>
        <p:nvPicPr>
          <p:cNvPr id="29701" name="Picture 5"/>
          <p:cNvPicPr>
            <a:picLocks noChangeArrowheads="1"/>
          </p:cNvPicPr>
          <p:nvPr/>
        </p:nvPicPr>
        <p:blipFill>
          <a:blip r:embed="rId5" cstate="print"/>
          <a:srcRect t="3099" b="5029"/>
          <a:stretch>
            <a:fillRect/>
          </a:stretch>
        </p:blipFill>
        <p:spPr bwMode="auto">
          <a:xfrm>
            <a:off x="-36512" y="3152775"/>
            <a:ext cx="5116712" cy="3732609"/>
          </a:xfrm>
          <a:prstGeom prst="rect">
            <a:avLst/>
          </a:prstGeom>
          <a:noFill/>
          <a:ln w="12700">
            <a:noFill/>
            <a:miter lim="800000"/>
            <a:headEnd/>
            <a:tailEnd/>
          </a:ln>
        </p:spPr>
      </p:pic>
      <p:pic>
        <p:nvPicPr>
          <p:cNvPr id="29702" name="Picture 6"/>
          <p:cNvPicPr>
            <a:picLocks noChangeArrowheads="1"/>
          </p:cNvPicPr>
          <p:nvPr/>
        </p:nvPicPr>
        <p:blipFill>
          <a:blip r:embed="rId6" cstate="print"/>
          <a:srcRect l="31985" t="8003" r="21738" b="10556"/>
          <a:stretch>
            <a:fillRect/>
          </a:stretch>
        </p:blipFill>
        <p:spPr bwMode="auto">
          <a:xfrm>
            <a:off x="3897809" y="1293689"/>
            <a:ext cx="2562820" cy="2537147"/>
          </a:xfrm>
          <a:prstGeom prst="rect">
            <a:avLst/>
          </a:prstGeom>
          <a:noFill/>
          <a:ln w="12700">
            <a:noFill/>
            <a:miter lim="800000"/>
            <a:headEnd/>
            <a:tailEnd/>
          </a:ln>
        </p:spPr>
      </p:pic>
      <p:pic>
        <p:nvPicPr>
          <p:cNvPr id="29705" name="Picture 9"/>
          <p:cNvPicPr>
            <a:picLocks noChangeArrowheads="1"/>
          </p:cNvPicPr>
          <p:nvPr/>
        </p:nvPicPr>
        <p:blipFill>
          <a:blip r:embed="rId2" cstate="print"/>
          <a:srcRect/>
          <a:stretch>
            <a:fillRect/>
          </a:stretch>
        </p:blipFill>
        <p:spPr bwMode="auto">
          <a:xfrm>
            <a:off x="7974211" y="6592342"/>
            <a:ext cx="1116211" cy="235521"/>
          </a:xfrm>
          <a:prstGeom prst="rect">
            <a:avLst/>
          </a:prstGeom>
          <a:noFill/>
          <a:ln w="12700">
            <a:noFill/>
            <a:miter lim="800000"/>
            <a:headEnd/>
            <a:tailEnd/>
          </a:ln>
        </p:spPr>
      </p:pic>
      <p:sp>
        <p:nvSpPr>
          <p:cNvPr id="29706" name="Rectangle 10"/>
          <p:cNvSpPr>
            <a:spLocks/>
          </p:cNvSpPr>
          <p:nvPr/>
        </p:nvSpPr>
        <p:spPr bwMode="auto">
          <a:xfrm>
            <a:off x="3090684" y="6581180"/>
            <a:ext cx="2955937" cy="200055"/>
          </a:xfrm>
          <a:prstGeom prst="rect">
            <a:avLst/>
          </a:prstGeom>
          <a:noFill/>
          <a:ln w="12700">
            <a:noFill/>
            <a:miter lim="800000"/>
            <a:headEnd type="none" w="med" len="med"/>
            <a:tailEnd type="none" w="med" len="med"/>
          </a:ln>
        </p:spPr>
        <p:txBody>
          <a:bodyPr wrap="none" lIns="0" tIns="0" rIns="0" bIns="0">
            <a:spAutoFit/>
          </a:bodyPr>
          <a:lstStyle/>
          <a:p>
            <a:pPr algn="ctr"/>
            <a:r>
              <a:rPr lang="en-US" sz="1300" dirty="0">
                <a:solidFill>
                  <a:schemeClr val="bg1"/>
                </a:solidFill>
                <a:latin typeface="+mn-lt"/>
                <a:ea typeface="Gill Sans" charset="0"/>
                <a:cs typeface="Gill Sans" charset="0"/>
              </a:rPr>
              <a:t>Images courtesy of Walt Disney Pictures</a:t>
            </a:r>
          </a:p>
        </p:txBody>
      </p:sp>
      <p:sp>
        <p:nvSpPr>
          <p:cNvPr id="12" name="Title 3"/>
          <p:cNvSpPr txBox="1">
            <a:spLocks/>
          </p:cNvSpPr>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200" b="1" i="0" u="none" strike="noStrike" kern="0" cap="none" spc="0" normalizeH="0" noProof="0" dirty="0" smtClean="0">
                <a:ln>
                  <a:noFill/>
                </a:ln>
                <a:solidFill>
                  <a:schemeClr val="tx2"/>
                </a:solidFill>
                <a:effectLst/>
                <a:uLnTx/>
                <a:uFillTx/>
                <a:latin typeface="+mj-lt"/>
                <a:ea typeface="+mj-ea"/>
                <a:cs typeface="+mj-cs"/>
              </a:rPr>
              <a:t>Sledování cest (</a:t>
            </a:r>
            <a:r>
              <a:rPr kumimoji="0" lang="cs-CZ" sz="3200" b="1" i="0" u="none" strike="noStrike" kern="0" cap="none" spc="0" normalizeH="0" noProof="0" dirty="0" err="1" smtClean="0">
                <a:ln>
                  <a:noFill/>
                </a:ln>
                <a:solidFill>
                  <a:schemeClr val="tx2"/>
                </a:solidFill>
                <a:effectLst/>
                <a:uLnTx/>
                <a:uFillTx/>
                <a:latin typeface="+mj-lt"/>
                <a:ea typeface="+mj-ea"/>
                <a:cs typeface="+mj-cs"/>
              </a:rPr>
              <a:t>Path</a:t>
            </a:r>
            <a:r>
              <a:rPr kumimoji="0" lang="cs-CZ" sz="3200" b="1" i="0" u="none" strike="noStrike" kern="0" cap="none" spc="0" normalizeH="0" noProof="0" dirty="0" smtClean="0">
                <a:ln>
                  <a:noFill/>
                </a:ln>
                <a:solidFill>
                  <a:schemeClr val="tx2"/>
                </a:solidFill>
                <a:effectLst/>
                <a:uLnTx/>
                <a:uFillTx/>
                <a:latin typeface="+mj-lt"/>
                <a:ea typeface="+mj-ea"/>
                <a:cs typeface="+mj-cs"/>
              </a:rPr>
              <a:t> </a:t>
            </a:r>
            <a:r>
              <a:rPr kumimoji="0" lang="cs-CZ" sz="3200" b="1" i="0" u="none" strike="noStrike" kern="0" cap="none" spc="0" normalizeH="0" noProof="0" dirty="0" err="1" smtClean="0">
                <a:ln>
                  <a:noFill/>
                </a:ln>
                <a:solidFill>
                  <a:schemeClr val="tx2"/>
                </a:solidFill>
                <a:effectLst/>
                <a:uLnTx/>
                <a:uFillTx/>
                <a:latin typeface="+mj-lt"/>
                <a:ea typeface="+mj-ea"/>
                <a:cs typeface="+mj-cs"/>
              </a:rPr>
              <a:t>tracing</a:t>
            </a:r>
            <a:r>
              <a:rPr lang="cs-CZ" sz="3200" b="1" kern="0" dirty="0" smtClean="0">
                <a:solidFill>
                  <a:schemeClr val="tx2"/>
                </a:solidFill>
                <a:latin typeface="+mj-lt"/>
                <a:ea typeface="+mj-ea"/>
                <a:cs typeface="+mj-cs"/>
              </a:rPr>
              <a:t>)</a:t>
            </a:r>
            <a:endParaRPr kumimoji="0" lang="en-US" sz="3200" b="1" i="0" u="none" strike="noStrike" kern="0" cap="none" spc="0" normalizeH="0" baseline="0" noProof="0" dirty="0">
              <a:ln>
                <a:noFill/>
              </a:ln>
              <a:solidFill>
                <a:schemeClr val="tx2"/>
              </a:solidFill>
              <a:effectLst/>
              <a:uLnTx/>
              <a:uFillTx/>
              <a:latin typeface="+mj-lt"/>
              <a:ea typeface="+mj-ea"/>
              <a:cs typeface="+mj-cs"/>
            </a:endParaRPr>
          </a:p>
        </p:txBody>
      </p:sp>
      <p:sp>
        <p:nvSpPr>
          <p:cNvPr id="13" name="Rectangle 10"/>
          <p:cNvSpPr>
            <a:spLocks/>
          </p:cNvSpPr>
          <p:nvPr/>
        </p:nvSpPr>
        <p:spPr bwMode="auto">
          <a:xfrm>
            <a:off x="107504" y="1340768"/>
            <a:ext cx="3794308" cy="338554"/>
          </a:xfrm>
          <a:prstGeom prst="rect">
            <a:avLst/>
          </a:prstGeom>
          <a:noFill/>
          <a:ln w="12700">
            <a:noFill/>
            <a:miter lim="800000"/>
            <a:headEnd type="none" w="med" len="med"/>
            <a:tailEnd type="none" w="med" len="med"/>
          </a:ln>
        </p:spPr>
        <p:txBody>
          <a:bodyPr wrap="none" lIns="0" tIns="0" rIns="0" bIns="0">
            <a:spAutoFit/>
          </a:bodyPr>
          <a:lstStyle/>
          <a:p>
            <a:pPr algn="ctr"/>
            <a:r>
              <a:rPr lang="cs-CZ" sz="2200" dirty="0" smtClean="0">
                <a:latin typeface="+mn-lt"/>
                <a:ea typeface="Gill Sans" charset="0"/>
                <a:cs typeface="Gill Sans" charset="0"/>
              </a:rPr>
              <a:t>Alice in </a:t>
            </a:r>
            <a:r>
              <a:rPr lang="cs-CZ" sz="2200" dirty="0" err="1" smtClean="0">
                <a:latin typeface="+mn-lt"/>
                <a:ea typeface="Gill Sans" charset="0"/>
                <a:cs typeface="Gill Sans" charset="0"/>
              </a:rPr>
              <a:t>the</a:t>
            </a:r>
            <a:r>
              <a:rPr lang="cs-CZ" sz="2200" dirty="0" smtClean="0">
                <a:latin typeface="+mn-lt"/>
                <a:ea typeface="Gill Sans" charset="0"/>
                <a:cs typeface="Gill Sans" charset="0"/>
              </a:rPr>
              <a:t> </a:t>
            </a:r>
            <a:r>
              <a:rPr lang="cs-CZ" sz="2200" dirty="0" err="1" smtClean="0">
                <a:latin typeface="+mn-lt"/>
                <a:ea typeface="Gill Sans" charset="0"/>
                <a:cs typeface="Gill Sans" charset="0"/>
              </a:rPr>
              <a:t>Wonderland</a:t>
            </a:r>
            <a:r>
              <a:rPr lang="cs-CZ" sz="2200" dirty="0" smtClean="0">
                <a:latin typeface="+mn-lt"/>
                <a:ea typeface="Gill Sans" charset="0"/>
                <a:cs typeface="Gill Sans" charset="0"/>
              </a:rPr>
              <a:t>, 2010</a:t>
            </a:r>
            <a:endParaRPr lang="en-US" sz="2200" dirty="0">
              <a:latin typeface="+mn-lt"/>
              <a:ea typeface="Gill Sans" charset="0"/>
              <a:cs typeface="Gill Sans" charset="0"/>
            </a:endParaRPr>
          </a:p>
        </p:txBody>
      </p:sp>
      <p:sp>
        <p:nvSpPr>
          <p:cNvPr id="11" name="Slide Number Placeholder 10"/>
          <p:cNvSpPr>
            <a:spLocks noGrp="1"/>
          </p:cNvSpPr>
          <p:nvPr>
            <p:ph type="sldNum" sz="quarter" idx="12"/>
          </p:nvPr>
        </p:nvSpPr>
        <p:spPr/>
        <p:txBody>
          <a:bodyPr/>
          <a:lstStyle/>
          <a:p>
            <a:pPr>
              <a:defRPr/>
            </a:pPr>
            <a:fld id="{81494967-73EE-4A75-A827-47B02327E019}" type="slidenum">
              <a:rPr lang="en-US" altLang="en-US" smtClean="0"/>
              <a:pPr>
                <a:defRPr/>
              </a:pPr>
              <a:t>8</a:t>
            </a:fld>
            <a:endParaRPr lang="en-US" altLang="en-US"/>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cs-CZ" dirty="0" smtClean="0"/>
              <a:t>Výběr náhodného směru – BRDF IS</a:t>
            </a:r>
            <a:endParaRPr lang="cs-CZ" dirty="0"/>
          </a:p>
        </p:txBody>
      </p:sp>
      <p:sp>
        <p:nvSpPr>
          <p:cNvPr id="307203" name="Rectangle 3"/>
          <p:cNvSpPr>
            <a:spLocks noGrp="1" noChangeArrowheads="1"/>
          </p:cNvSpPr>
          <p:nvPr>
            <p:ph type="body" idx="1"/>
          </p:nvPr>
        </p:nvSpPr>
        <p:spPr>
          <a:xfrm>
            <a:off x="457200" y="1052737"/>
            <a:ext cx="8686800" cy="5256584"/>
          </a:xfrm>
        </p:spPr>
        <p:txBody>
          <a:bodyPr/>
          <a:lstStyle/>
          <a:p>
            <a:pPr>
              <a:buNone/>
            </a:pPr>
            <a:r>
              <a:rPr lang="en-US" sz="1400" b="1" dirty="0" smtClean="0">
                <a:latin typeface="Courier New" pitchFamily="49" charset="0"/>
              </a:rPr>
              <a:t>get</a:t>
            </a:r>
            <a:r>
              <a:rPr lang="cs-CZ" sz="1400" b="1" dirty="0" smtClean="0">
                <a:latin typeface="Courier New" pitchFamily="49" charset="0"/>
              </a:rPr>
              <a:t>Li</a:t>
            </a:r>
            <a:r>
              <a:rPr lang="en-US" sz="1400" b="1" dirty="0" smtClean="0">
                <a:latin typeface="Courier New" pitchFamily="49" charset="0"/>
              </a:rPr>
              <a:t>(x, w)</a:t>
            </a:r>
            <a:endParaRPr lang="cs-CZ" sz="1400" b="1" dirty="0" smtClean="0">
              <a:latin typeface="Courier New" pitchFamily="49" charset="0"/>
            </a:endParaRPr>
          </a:p>
          <a:p>
            <a:pPr>
              <a:buNone/>
            </a:pPr>
            <a:r>
              <a:rPr lang="en-US" sz="1400" b="1" dirty="0" smtClean="0">
                <a:latin typeface="Courier New" pitchFamily="49" charset="0"/>
              </a:rPr>
              <a:t>{</a:t>
            </a:r>
            <a:endParaRPr lang="cs-CZ" sz="1400" b="1" dirty="0" smtClean="0">
              <a:latin typeface="Courier New" pitchFamily="49" charset="0"/>
            </a:endParaRPr>
          </a:p>
          <a:p>
            <a:pPr>
              <a:buNone/>
            </a:pPr>
            <a:r>
              <a:rPr lang="cs-CZ"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Color</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thrput</a:t>
            </a:r>
            <a:r>
              <a:rPr lang="en-US" sz="1400" b="1" dirty="0" smtClean="0">
                <a:latin typeface="Courier New" pitchFamily="49" charset="0"/>
                <a:cs typeface="Courier New" pitchFamily="49" charset="0"/>
              </a:rPr>
              <a:t> = </a:t>
            </a:r>
            <a:r>
              <a:rPr lang="cs-CZ" sz="1400" b="1" dirty="0" smtClean="0">
                <a:latin typeface="Courier New" pitchFamily="49" charset="0"/>
                <a:cs typeface="Courier New" pitchFamily="49" charset="0"/>
              </a:rPr>
              <a:t>(</a:t>
            </a:r>
            <a:r>
              <a:rPr lang="en-US" sz="1400" b="1" dirty="0" smtClean="0">
                <a:latin typeface="Courier New" pitchFamily="49" charset="0"/>
                <a:cs typeface="Courier New" pitchFamily="49" charset="0"/>
              </a:rPr>
              <a:t>1</a:t>
            </a:r>
            <a:r>
              <a:rPr lang="cs-CZ" sz="1400" b="1" dirty="0" smtClean="0">
                <a:latin typeface="Courier New" pitchFamily="49" charset="0"/>
                <a:cs typeface="Courier New" pitchFamily="49" charset="0"/>
              </a:rPr>
              <a:t>,1,1)</a:t>
            </a:r>
            <a:endParaRPr lang="en-US" sz="1400" b="1" dirty="0" smtClean="0">
              <a:latin typeface="Courier New" pitchFamily="49" charset="0"/>
              <a:cs typeface="Courier New" pitchFamily="49" charset="0"/>
            </a:endParaRP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Color</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accum</a:t>
            </a:r>
            <a:r>
              <a:rPr lang="en-US" sz="1400" b="1" dirty="0" smtClean="0">
                <a:latin typeface="Courier New" pitchFamily="49" charset="0"/>
                <a:cs typeface="Courier New" pitchFamily="49" charset="0"/>
              </a:rPr>
              <a:t>  = </a:t>
            </a:r>
            <a:r>
              <a:rPr lang="cs-CZ" sz="1400" b="1" dirty="0" smtClean="0">
                <a:latin typeface="Courier New" pitchFamily="49" charset="0"/>
                <a:cs typeface="Courier New" pitchFamily="49" charset="0"/>
              </a:rPr>
              <a:t>(</a:t>
            </a:r>
            <a:r>
              <a:rPr lang="en-US" sz="1400" b="1" dirty="0" smtClean="0">
                <a:latin typeface="Courier New" pitchFamily="49" charset="0"/>
                <a:cs typeface="Courier New" pitchFamily="49" charset="0"/>
              </a:rPr>
              <a:t>0</a:t>
            </a:r>
            <a:r>
              <a:rPr lang="cs-CZ" sz="1400" b="1" dirty="0" smtClean="0">
                <a:latin typeface="Courier New" pitchFamily="49" charset="0"/>
                <a:cs typeface="Courier New" pitchFamily="49" charset="0"/>
              </a:rPr>
              <a:t>,</a:t>
            </a:r>
            <a:r>
              <a:rPr lang="en-US" sz="1400" b="1" dirty="0" smtClean="0">
                <a:latin typeface="Courier New" pitchFamily="49" charset="0"/>
                <a:cs typeface="Courier New" pitchFamily="49" charset="0"/>
              </a:rPr>
              <a:t>0</a:t>
            </a:r>
            <a:r>
              <a:rPr lang="cs-CZ" sz="1400" b="1" dirty="0" smtClean="0">
                <a:latin typeface="Courier New" pitchFamily="49" charset="0"/>
                <a:cs typeface="Courier New" pitchFamily="49" charset="0"/>
              </a:rPr>
              <a:t>,</a:t>
            </a:r>
            <a:r>
              <a:rPr lang="en-US" sz="1400" b="1" dirty="0" smtClean="0">
                <a:latin typeface="Courier New" pitchFamily="49" charset="0"/>
                <a:cs typeface="Courier New" pitchFamily="49" charset="0"/>
              </a:rPr>
              <a:t>0</a:t>
            </a:r>
            <a:r>
              <a:rPr lang="cs-CZ" sz="1400" b="1" dirty="0" smtClean="0">
                <a:latin typeface="Courier New" pitchFamily="49" charset="0"/>
                <a:cs typeface="Courier New" pitchFamily="49" charset="0"/>
              </a:rPr>
              <a:t>)</a:t>
            </a:r>
            <a:endParaRPr lang="en-US" sz="1400" b="1" dirty="0" smtClean="0">
              <a:latin typeface="Courier New" pitchFamily="49" charset="0"/>
              <a:cs typeface="Courier New" pitchFamily="49" charset="0"/>
            </a:endParaRPr>
          </a:p>
          <a:p>
            <a:pPr>
              <a:buNone/>
            </a:pPr>
            <a:r>
              <a:rPr lang="cs-CZ" sz="1400" b="1" dirty="0" smtClean="0">
                <a:latin typeface="Courier New" pitchFamily="49" charset="0"/>
                <a:cs typeface="Courier New" pitchFamily="49" charset="0"/>
              </a:rPr>
              <a:t>	</a:t>
            </a:r>
            <a:r>
              <a:rPr lang="en-US" sz="1400" b="1" dirty="0" smtClean="0">
                <a:latin typeface="Courier New" pitchFamily="49" charset="0"/>
                <a:cs typeface="Courier New" pitchFamily="49" charset="0"/>
              </a:rPr>
              <a:t>while(1)</a:t>
            </a:r>
            <a:endParaRPr lang="cs-CZ" sz="1400" b="1" dirty="0" smtClean="0">
              <a:latin typeface="Courier New" pitchFamily="49" charset="0"/>
              <a:cs typeface="Courier New" pitchFamily="49" charset="0"/>
            </a:endParaRPr>
          </a:p>
          <a:p>
            <a:pPr>
              <a:buNone/>
            </a:pPr>
            <a:r>
              <a:rPr lang="cs-CZ" sz="1400" b="1" dirty="0" smtClean="0">
                <a:latin typeface="Courier New" pitchFamily="49" charset="0"/>
                <a:cs typeface="Courier New" pitchFamily="49" charset="0"/>
              </a:rPr>
              <a:t>	</a:t>
            </a:r>
            <a:r>
              <a:rPr lang="en-US" sz="1400" b="1" dirty="0" smtClean="0">
                <a:latin typeface="Courier New" pitchFamily="49" charset="0"/>
                <a:cs typeface="Courier New" pitchFamily="49" charset="0"/>
              </a:rPr>
              <a:t>{</a:t>
            </a:r>
          </a:p>
          <a:p>
            <a:pPr>
              <a:buNone/>
            </a:pPr>
            <a:r>
              <a:rPr lang="en-US" sz="1400" b="1" dirty="0" smtClean="0">
                <a:latin typeface="Courier New" pitchFamily="49" charset="0"/>
                <a:cs typeface="Courier New" pitchFamily="49" charset="0"/>
              </a:rPr>
              <a:t>		hit = </a:t>
            </a:r>
            <a:r>
              <a:rPr lang="en-US" sz="1400" b="1" dirty="0" err="1" smtClean="0">
                <a:latin typeface="Courier New" pitchFamily="49" charset="0"/>
                <a:cs typeface="Courier New" pitchFamily="49" charset="0"/>
              </a:rPr>
              <a:t>NearestIntersect</a:t>
            </a:r>
            <a:r>
              <a:rPr lang="en-US" sz="1400" b="1" dirty="0" smtClean="0">
                <a:latin typeface="Courier New" pitchFamily="49" charset="0"/>
                <a:cs typeface="Courier New" pitchFamily="49" charset="0"/>
              </a:rPr>
              <a:t>(x, w)</a:t>
            </a: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if</a:t>
            </a:r>
            <a:r>
              <a:rPr lang="en-US" sz="1400" b="1" dirty="0" smtClean="0">
                <a:latin typeface="Courier New" pitchFamily="49" charset="0"/>
                <a:cs typeface="Courier New" pitchFamily="49" charset="0"/>
              </a:rPr>
              <a:t> no intersection</a:t>
            </a: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return</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accum</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thrput</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bgRadiance</a:t>
            </a:r>
            <a:r>
              <a:rPr lang="en-US" sz="1400" b="1" dirty="0" smtClean="0">
                <a:latin typeface="Courier New" pitchFamily="49" charset="0"/>
                <a:cs typeface="Courier New" pitchFamily="49" charset="0"/>
              </a:rPr>
              <a:t>(x, w)</a:t>
            </a: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if</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isOnLightSource</a:t>
            </a:r>
            <a:r>
              <a:rPr lang="en-US" sz="1400" b="1" dirty="0" smtClean="0">
                <a:latin typeface="Courier New" pitchFamily="49" charset="0"/>
                <a:cs typeface="Courier New" pitchFamily="49" charset="0"/>
              </a:rPr>
              <a:t>(hit)</a:t>
            </a:r>
          </a:p>
          <a:p>
            <a:pPr>
              <a:buNone/>
            </a:pP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accum</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thrput</a:t>
            </a:r>
            <a:r>
              <a:rPr lang="en-US" sz="1400" b="1" dirty="0" smtClean="0">
                <a:latin typeface="Courier New" pitchFamily="49" charset="0"/>
                <a:cs typeface="Courier New" pitchFamily="49" charset="0"/>
              </a:rPr>
              <a:t> * Le(hit.pos, -w)</a:t>
            </a:r>
          </a:p>
          <a:p>
            <a:pPr>
              <a:buNone/>
            </a:pPr>
            <a:r>
              <a:rPr lang="en-US" sz="1400" b="1" dirty="0" smtClean="0">
                <a:latin typeface="Courier New" pitchFamily="49" charset="0"/>
                <a:cs typeface="Courier New" pitchFamily="49" charset="0"/>
              </a:rPr>
              <a:t>		</a:t>
            </a:r>
            <a:r>
              <a:rPr lang="el-GR" sz="1400" b="1" dirty="0" smtClean="0">
                <a:latin typeface="Courier New" pitchFamily="49" charset="0"/>
                <a:cs typeface="Courier New" pitchFamily="49" charset="0"/>
              </a:rPr>
              <a:t>ρ = </a:t>
            </a:r>
            <a:r>
              <a:rPr lang="en-US" sz="1400" b="1" dirty="0" smtClean="0">
                <a:latin typeface="Courier New" pitchFamily="49" charset="0"/>
                <a:cs typeface="Courier New" pitchFamily="49" charset="0"/>
              </a:rPr>
              <a:t>reflectance(hit.pos, -w)</a:t>
            </a:r>
          </a:p>
          <a:p>
            <a:pPr>
              <a:buNone/>
            </a:pPr>
            <a:r>
              <a:rPr lang="en-US" sz="1400" b="1" dirty="0" smtClean="0">
                <a:latin typeface="Courier New" pitchFamily="49" charset="0"/>
                <a:cs typeface="Courier New" pitchFamily="49" charset="0"/>
              </a:rPr>
              <a:t>		</a:t>
            </a:r>
            <a:r>
              <a:rPr lang="en-US" sz="1400" b="1" dirty="0" smtClean="0">
                <a:solidFill>
                  <a:srgbClr val="0000FF"/>
                </a:solidFill>
                <a:latin typeface="Courier New" pitchFamily="49" charset="0"/>
                <a:cs typeface="Courier New" pitchFamily="49" charset="0"/>
              </a:rPr>
              <a:t>if</a:t>
            </a:r>
            <a:r>
              <a:rPr lang="en-US" sz="1400" b="1" dirty="0" smtClean="0">
                <a:latin typeface="Courier New" pitchFamily="49" charset="0"/>
                <a:cs typeface="Courier New" pitchFamily="49" charset="0"/>
              </a:rPr>
              <a:t> rand() &lt; </a:t>
            </a:r>
            <a:r>
              <a:rPr lang="el-GR" sz="1400" b="1" dirty="0" smtClean="0">
                <a:latin typeface="Courier New" pitchFamily="49" charset="0"/>
                <a:cs typeface="Courier New" pitchFamily="49" charset="0"/>
              </a:rPr>
              <a:t>ρ </a:t>
            </a:r>
            <a:r>
              <a:rPr lang="el-GR" sz="1400" b="1" dirty="0" smtClean="0">
                <a:solidFill>
                  <a:srgbClr val="6699FF"/>
                </a:solidFill>
                <a:latin typeface="Courier New" pitchFamily="49" charset="0"/>
                <a:cs typeface="Courier New" pitchFamily="49" charset="0"/>
              </a:rPr>
              <a:t>// </a:t>
            </a:r>
            <a:r>
              <a:rPr lang="en-US" sz="1400" b="1" dirty="0" err="1" smtClean="0">
                <a:solidFill>
                  <a:srgbClr val="6699FF"/>
                </a:solidFill>
                <a:latin typeface="Courier New" pitchFamily="49" charset="0"/>
                <a:cs typeface="Courier New" pitchFamily="49" charset="0"/>
              </a:rPr>
              <a:t>russian</a:t>
            </a:r>
            <a:r>
              <a:rPr lang="en-US" sz="1400" b="1" dirty="0" smtClean="0">
                <a:solidFill>
                  <a:srgbClr val="6699FF"/>
                </a:solidFill>
                <a:latin typeface="Courier New" pitchFamily="49" charset="0"/>
                <a:cs typeface="Courier New" pitchFamily="49" charset="0"/>
              </a:rPr>
              <a:t> roulette – survive (reflect)</a:t>
            </a:r>
          </a:p>
          <a:p>
            <a:pPr>
              <a:buNone/>
            </a:pP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wi</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SampleDir</a:t>
            </a:r>
            <a:r>
              <a:rPr lang="en-US" sz="1400" b="1" dirty="0" smtClean="0">
                <a:latin typeface="Courier New" pitchFamily="49" charset="0"/>
                <a:cs typeface="Courier New" pitchFamily="49" charset="0"/>
              </a:rPr>
              <a:t>(hit)</a:t>
            </a:r>
          </a:p>
          <a:p>
            <a:pPr>
              <a:buNone/>
            </a:pP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thrput</a:t>
            </a:r>
            <a:r>
              <a:rPr lang="en-US" sz="1400" b="1" dirty="0" smtClean="0">
                <a:latin typeface="Courier New" pitchFamily="49" charset="0"/>
                <a:cs typeface="Courier New" pitchFamily="49" charset="0"/>
              </a:rPr>
              <a:t> *= </a:t>
            </a:r>
            <a:r>
              <a:rPr lang="en-US" sz="1400" b="1" dirty="0" err="1" smtClean="0">
                <a:latin typeface="Courier New" pitchFamily="49" charset="0"/>
                <a:cs typeface="Courier New" pitchFamily="49" charset="0"/>
              </a:rPr>
              <a:t>fr</a:t>
            </a:r>
            <a:r>
              <a:rPr lang="en-US" sz="1400" b="1" dirty="0" smtClean="0">
                <a:latin typeface="Courier New" pitchFamily="49" charset="0"/>
                <a:cs typeface="Courier New" pitchFamily="49" charset="0"/>
              </a:rPr>
              <a:t>(hit.pos, </a:t>
            </a:r>
            <a:r>
              <a:rPr lang="en-US" sz="1400" b="1" dirty="0" err="1" smtClean="0">
                <a:latin typeface="Courier New" pitchFamily="49" charset="0"/>
                <a:cs typeface="Courier New" pitchFamily="49" charset="0"/>
              </a:rPr>
              <a:t>wi</a:t>
            </a:r>
            <a:r>
              <a:rPr lang="en-US" sz="1400" b="1" dirty="0" smtClean="0">
                <a:latin typeface="Courier New" pitchFamily="49" charset="0"/>
                <a:cs typeface="Courier New" pitchFamily="49" charset="0"/>
              </a:rPr>
              <a:t>, -w) * </a:t>
            </a:r>
            <a:r>
              <a:rPr lang="en-US" sz="1400" b="1" dirty="0" smtClean="0">
                <a:latin typeface="Courier New" pitchFamily="49" charset="0"/>
              </a:rPr>
              <a:t>dot(</a:t>
            </a:r>
            <a:r>
              <a:rPr lang="en-US" sz="1400" b="1" dirty="0" err="1" smtClean="0">
                <a:latin typeface="Courier New" pitchFamily="49" charset="0"/>
              </a:rPr>
              <a:t>hit.n</a:t>
            </a:r>
            <a:r>
              <a:rPr lang="en-US" sz="1400" b="1" dirty="0" smtClean="0">
                <a:latin typeface="Courier New" pitchFamily="49" charset="0"/>
              </a:rPr>
              <a:t>,</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wi</a:t>
            </a:r>
            <a:r>
              <a:rPr lang="en-US" sz="1400" b="1" dirty="0" smtClean="0">
                <a:latin typeface="Courier New" pitchFamily="49" charset="0"/>
              </a:rPr>
              <a:t>) / (</a:t>
            </a:r>
            <a:r>
              <a:rPr lang="el-GR" sz="1400" b="1" dirty="0" smtClean="0">
                <a:latin typeface="Courier New" pitchFamily="49" charset="0"/>
                <a:cs typeface="Courier New" pitchFamily="49" charset="0"/>
              </a:rPr>
              <a:t>ρ</a:t>
            </a:r>
            <a:r>
              <a:rPr lang="cs-CZ" sz="1400" b="1" dirty="0" smtClean="0">
                <a:latin typeface="Courier New" pitchFamily="49" charset="0"/>
                <a:cs typeface="Courier New" pitchFamily="49" charset="0"/>
              </a:rPr>
              <a:t> </a:t>
            </a:r>
            <a:r>
              <a:rPr lang="en-US" sz="1400" b="1" dirty="0" smtClean="0">
                <a:latin typeface="Courier New" pitchFamily="49" charset="0"/>
                <a:cs typeface="Courier New" pitchFamily="49" charset="0"/>
              </a:rPr>
              <a:t>*</a:t>
            </a:r>
            <a:r>
              <a:rPr lang="cs-CZ" sz="1400" b="1" dirty="0" smtClean="0">
                <a:latin typeface="Courier New" pitchFamily="49" charset="0"/>
                <a:cs typeface="Courier New" pitchFamily="49" charset="0"/>
              </a:rPr>
              <a:t> </a:t>
            </a:r>
            <a:r>
              <a:rPr lang="en-US" sz="1400" b="1" dirty="0" smtClean="0">
                <a:latin typeface="Courier New" pitchFamily="49" charset="0"/>
              </a:rPr>
              <a:t>p</a:t>
            </a:r>
            <a:r>
              <a:rPr lang="cs-CZ" sz="1400" b="1" dirty="0" smtClean="0">
                <a:latin typeface="Courier New" pitchFamily="49" charset="0"/>
              </a:rPr>
              <a:t>(w</a:t>
            </a:r>
            <a:r>
              <a:rPr lang="en-US" sz="1400" b="1" dirty="0" smtClean="0">
                <a:latin typeface="Courier New" pitchFamily="49" charset="0"/>
              </a:rPr>
              <a:t>i</a:t>
            </a:r>
            <a:r>
              <a:rPr lang="cs-CZ" sz="1400" b="1" dirty="0" smtClean="0">
                <a:latin typeface="Courier New" pitchFamily="49" charset="0"/>
              </a:rPr>
              <a:t>)</a:t>
            </a:r>
            <a:r>
              <a:rPr lang="en-US" sz="1400" b="1" dirty="0" smtClean="0">
                <a:latin typeface="Courier New" pitchFamily="49" charset="0"/>
              </a:rPr>
              <a:t>)</a:t>
            </a:r>
            <a:endParaRPr lang="en-US" sz="1400" b="1" dirty="0" smtClean="0">
              <a:latin typeface="Courier New" pitchFamily="49" charset="0"/>
              <a:cs typeface="Courier New" pitchFamily="49" charset="0"/>
            </a:endParaRPr>
          </a:p>
          <a:p>
            <a:pPr>
              <a:buNone/>
            </a:pPr>
            <a:r>
              <a:rPr lang="en-US" sz="1400" b="1" dirty="0" smtClean="0">
                <a:latin typeface="Courier New" pitchFamily="49" charset="0"/>
                <a:cs typeface="Courier New" pitchFamily="49" charset="0"/>
              </a:rPr>
              <a:t>			x  := hit.pos</a:t>
            </a:r>
          </a:p>
          <a:p>
            <a:pPr>
              <a:buNone/>
            </a:pPr>
            <a:r>
              <a:rPr lang="en-US" sz="1400" b="1" dirty="0" smtClean="0">
                <a:latin typeface="Courier New" pitchFamily="49" charset="0"/>
                <a:cs typeface="Courier New" pitchFamily="49" charset="0"/>
              </a:rPr>
              <a:t>			w  := </a:t>
            </a:r>
            <a:r>
              <a:rPr lang="en-US" sz="1400" b="1" dirty="0" err="1" smtClean="0">
                <a:latin typeface="Courier New" pitchFamily="49" charset="0"/>
                <a:cs typeface="Courier New" pitchFamily="49" charset="0"/>
              </a:rPr>
              <a:t>wi</a:t>
            </a:r>
            <a:endParaRPr lang="en-US" sz="1400" b="1" dirty="0" smtClean="0">
              <a:latin typeface="Courier New" pitchFamily="49" charset="0"/>
              <a:cs typeface="Courier New" pitchFamily="49" charset="0"/>
            </a:endParaRPr>
          </a:p>
          <a:p>
            <a:pPr>
              <a:buNone/>
            </a:pPr>
            <a:r>
              <a:rPr lang="en-US" sz="1400" b="1" dirty="0" smtClean="0">
                <a:latin typeface="Courier New" pitchFamily="49" charset="0"/>
                <a:cs typeface="Courier New" pitchFamily="49" charset="0"/>
              </a:rPr>
              <a:t>		else </a:t>
            </a:r>
            <a:r>
              <a:rPr lang="en-US" sz="1400" b="1" dirty="0" smtClean="0">
                <a:solidFill>
                  <a:srgbClr val="6699FF"/>
                </a:solidFill>
                <a:latin typeface="Courier New" pitchFamily="49" charset="0"/>
                <a:cs typeface="Courier New" pitchFamily="49" charset="0"/>
              </a:rPr>
              <a:t>// absorb</a:t>
            </a:r>
          </a:p>
          <a:p>
            <a:pPr>
              <a:buNone/>
            </a:pPr>
            <a:r>
              <a:rPr lang="en-US" sz="1400" b="1" dirty="0" smtClean="0">
                <a:latin typeface="Courier New" pitchFamily="49" charset="0"/>
                <a:cs typeface="Courier New" pitchFamily="49" charset="0"/>
              </a:rPr>
              <a:t>		    break;</a:t>
            </a:r>
          </a:p>
          <a:p>
            <a:pPr>
              <a:buNone/>
            </a:pPr>
            <a:r>
              <a:rPr lang="en-US" sz="1400" b="1" dirty="0" smtClean="0">
                <a:latin typeface="Courier New" pitchFamily="49" charset="0"/>
                <a:cs typeface="Courier New" pitchFamily="49" charset="0"/>
              </a:rPr>
              <a:t>	}</a:t>
            </a:r>
          </a:p>
          <a:p>
            <a:pPr>
              <a:buNone/>
            </a:pPr>
            <a:r>
              <a:rPr lang="en-US" sz="1400" b="1" dirty="0" smtClean="0">
                <a:latin typeface="Courier New" pitchFamily="49" charset="0"/>
                <a:cs typeface="Courier New" pitchFamily="49" charset="0"/>
              </a:rPr>
              <a:t>	</a:t>
            </a:r>
            <a:r>
              <a:rPr lang="en-US" sz="1400" b="1" dirty="0" err="1" smtClean="0">
                <a:solidFill>
                  <a:srgbClr val="0000FF"/>
                </a:solidFill>
                <a:latin typeface="Courier New" pitchFamily="49" charset="0"/>
                <a:cs typeface="Courier New" pitchFamily="49" charset="0"/>
              </a:rPr>
              <a:t>retu</a:t>
            </a:r>
            <a:r>
              <a:rPr lang="cs-CZ" sz="1400" b="1" dirty="0" smtClean="0">
                <a:solidFill>
                  <a:srgbClr val="0000FF"/>
                </a:solidFill>
                <a:latin typeface="Courier New" pitchFamily="49" charset="0"/>
                <a:cs typeface="Courier New" pitchFamily="49" charset="0"/>
              </a:rPr>
              <a:t>r</a:t>
            </a:r>
            <a:r>
              <a:rPr lang="en-US" sz="1400" b="1" dirty="0" smtClean="0">
                <a:solidFill>
                  <a:srgbClr val="0000FF"/>
                </a:solidFill>
                <a:latin typeface="Courier New" pitchFamily="49" charset="0"/>
                <a:cs typeface="Courier New" pitchFamily="49" charset="0"/>
              </a:rPr>
              <a:t>n</a:t>
            </a:r>
            <a:r>
              <a:rPr lang="en-US" sz="1400" b="1" dirty="0" smtClean="0">
                <a:latin typeface="Courier New" pitchFamily="49" charset="0"/>
                <a:cs typeface="Courier New" pitchFamily="49" charset="0"/>
              </a:rPr>
              <a:t> </a:t>
            </a:r>
            <a:r>
              <a:rPr lang="en-US" sz="1400" b="1" dirty="0" err="1" smtClean="0">
                <a:latin typeface="Courier New" pitchFamily="49" charset="0"/>
                <a:cs typeface="Courier New" pitchFamily="49" charset="0"/>
              </a:rPr>
              <a:t>accum</a:t>
            </a:r>
            <a:r>
              <a:rPr lang="en-US" sz="1400" b="1" dirty="0" smtClean="0">
                <a:latin typeface="Courier New" pitchFamily="49" charset="0"/>
                <a:cs typeface="Courier New" pitchFamily="49" charset="0"/>
              </a:rPr>
              <a:t>;</a:t>
            </a:r>
          </a:p>
          <a:p>
            <a:pPr>
              <a:buNone/>
            </a:pPr>
            <a:r>
              <a:rPr lang="en-US" sz="1400" b="1" dirty="0" smtClean="0">
                <a:latin typeface="Courier New" pitchFamily="49" charset="0"/>
                <a:cs typeface="Courier New" pitchFamily="49" charset="0"/>
              </a:rPr>
              <a:t>}</a:t>
            </a:r>
            <a:endParaRPr lang="en-US" sz="1400" b="1" dirty="0" smtClean="0"/>
          </a:p>
        </p:txBody>
      </p:sp>
      <p:sp>
        <p:nvSpPr>
          <p:cNvPr id="4" name="Rectangle 3"/>
          <p:cNvSpPr/>
          <p:nvPr/>
        </p:nvSpPr>
        <p:spPr>
          <a:xfrm>
            <a:off x="2281392" y="4365104"/>
            <a:ext cx="2304256" cy="288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71514" y="4653136"/>
            <a:ext cx="576064" cy="28803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5814</TotalTime>
  <Words>1837</Words>
  <Application>Microsoft Office PowerPoint</Application>
  <PresentationFormat>Předvádění na obrazovce (4:3)</PresentationFormat>
  <Paragraphs>516</Paragraphs>
  <Slides>64</Slides>
  <Notes>5</Notes>
  <HiddenSlides>0</HiddenSlides>
  <MMClips>0</MMClips>
  <ScaleCrop>false</ScaleCrop>
  <HeadingPairs>
    <vt:vector size="6" baseType="variant">
      <vt:variant>
        <vt:lpstr>Motiv</vt:lpstr>
      </vt:variant>
      <vt:variant>
        <vt:i4>2</vt:i4>
      </vt:variant>
      <vt:variant>
        <vt:lpstr>Vložené servery OLE</vt:lpstr>
      </vt:variant>
      <vt:variant>
        <vt:i4>1</vt:i4>
      </vt:variant>
      <vt:variant>
        <vt:lpstr>Nadpisy snímků</vt:lpstr>
      </vt:variant>
      <vt:variant>
        <vt:i4>64</vt:i4>
      </vt:variant>
    </vt:vector>
  </HeadingPairs>
  <TitlesOfParts>
    <vt:vector size="67" baseType="lpstr">
      <vt:lpstr>Hrany</vt:lpstr>
      <vt:lpstr>Default Design</vt:lpstr>
      <vt:lpstr>Rovnice</vt:lpstr>
      <vt:lpstr>Počítačová grafika III –  Monte Carlo rendering 2</vt:lpstr>
      <vt:lpstr>Path Tracing – Implicitní osvětlení</vt:lpstr>
      <vt:lpstr>Náhodné vzorkování (nezávislé vzorky pro každý pixel)</vt:lpstr>
      <vt:lpstr>Fixní náhodná sekvence</vt:lpstr>
      <vt:lpstr>Image courtesy of Columbia Pictures.  © 2006 Columbia Pictures Industries, Inc.  All rights reserved.</vt:lpstr>
      <vt:lpstr>Image courtesy of Sony Pictures Animation.  © 2009 Sony Pictures Animation, Inc.  All rights reserved.</vt:lpstr>
      <vt:lpstr>Image courtesy of Columbia Pictures.  © 2009 Columbia Pictures Industries, Inc.  All rights reserved.</vt:lpstr>
      <vt:lpstr>Snímek 8</vt:lpstr>
      <vt:lpstr>Výběr náhodného směru – BRDF IS</vt:lpstr>
      <vt:lpstr>Výběr náhodného směru – BRDF IS</vt:lpstr>
      <vt:lpstr>„Ideální“ BRDF Importance Sampling</vt:lpstr>
      <vt:lpstr>„Ideální“ BRDF IS v Path Traceru</vt:lpstr>
      <vt:lpstr>Pravděpodobnost přežití cesty</vt:lpstr>
      <vt:lpstr>Pravděpodobnost přežití cesty</vt:lpstr>
      <vt:lpstr>Výpočet přímého osvětlení</vt:lpstr>
      <vt:lpstr>Problém: Najde path tracer světlo?</vt:lpstr>
      <vt:lpstr>Přímé osvětlení</vt:lpstr>
      <vt:lpstr>Přímé osvětlení: Dva možné přístupy</vt:lpstr>
      <vt:lpstr>Přímé osvětlení: Vzorkování BRDF </vt:lpstr>
      <vt:lpstr>Přímé osvětlení: Vzorkování světel </vt:lpstr>
      <vt:lpstr>Dvě vzorkovací techniky</vt:lpstr>
      <vt:lpstr>Přímé osvětlení: Dva možné přístupy</vt:lpstr>
      <vt:lpstr>Přímé osvětlení: Dva možné přístupy</vt:lpstr>
      <vt:lpstr>Přímé osvětlení: Dva možné přístupy</vt:lpstr>
      <vt:lpstr>Jak zvolit váhy?</vt:lpstr>
      <vt:lpstr>Multiple Importance Sampling</vt:lpstr>
      <vt:lpstr>Multiple importance sampling</vt:lpstr>
      <vt:lpstr>Nestrannost kombinovaného odhadu</vt:lpstr>
      <vt:lpstr>Volba váhových funkcí</vt:lpstr>
      <vt:lpstr>Vyrovnaná heuristika  (Balance heuristic)</vt:lpstr>
      <vt:lpstr>Vyrovnaná heuristika  (Balance heuristic)</vt:lpstr>
      <vt:lpstr>Jeden člen kombin. odhadu</vt:lpstr>
      <vt:lpstr>Aritmetický průměr</vt:lpstr>
      <vt:lpstr>Vyrovnaná heuristika</vt:lpstr>
      <vt:lpstr>Výpočet přímého osvětlení pomocí MIS</vt:lpstr>
      <vt:lpstr>Kombinace</vt:lpstr>
      <vt:lpstr>Dvě vzorkovací techniky</vt:lpstr>
      <vt:lpstr>Výpočet vah</vt:lpstr>
      <vt:lpstr>Hustoty pravděpodobnosti</vt:lpstr>
      <vt:lpstr>Příspěvky vzorkovacích technik</vt:lpstr>
      <vt:lpstr>Použití MIS v path traceru</vt:lpstr>
      <vt:lpstr>Více zdrojů světla</vt:lpstr>
      <vt:lpstr>Osvětlení z mapy prostředí</vt:lpstr>
      <vt:lpstr>Image-based lighting</vt:lpstr>
      <vt:lpstr>Image-based lighting</vt:lpstr>
      <vt:lpstr>Point Light Source</vt:lpstr>
      <vt:lpstr>Snímek 47</vt:lpstr>
      <vt:lpstr>Snímek 48</vt:lpstr>
      <vt:lpstr>Snímek 49</vt:lpstr>
      <vt:lpstr>Snímek 50</vt:lpstr>
      <vt:lpstr>Mapping</vt:lpstr>
      <vt:lpstr>Mapping</vt:lpstr>
      <vt:lpstr>Mapping</vt:lpstr>
      <vt:lpstr>Sampling strategies</vt:lpstr>
      <vt:lpstr>Sampling strategies</vt:lpstr>
      <vt:lpstr>Vlastnosti estimátorů</vt:lpstr>
      <vt:lpstr>Nestrannost obecného estimátoru</vt:lpstr>
      <vt:lpstr>Výchylka obecného estimátoru (bias)</vt:lpstr>
      <vt:lpstr>Konzistentnost (obecného estimátoru)</vt:lpstr>
      <vt:lpstr>Konzistentnost (obecného estimátoru)</vt:lpstr>
      <vt:lpstr>Zobrazovací algoritmy</vt:lpstr>
      <vt:lpstr>Střední kvadratická chyba (Mean Squared Error – MSE) </vt:lpstr>
      <vt:lpstr>Střední kvadratická chyba (Mean Squared Error – MSE) </vt:lpstr>
      <vt:lpstr>Účinnost estimátoru</vt:lpstr>
    </vt:vector>
  </TitlesOfParts>
  <Company>CTU Prague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Monte Carlo rendering 2 - Počítačová grafika III (NPGR010)</dc:title>
  <dc:creator>Jaroslav Křivánek</dc:creator>
  <cp:lastModifiedBy>jarda</cp:lastModifiedBy>
  <cp:revision>3764</cp:revision>
  <dcterms:created xsi:type="dcterms:W3CDTF">2006-11-17T09:10:54Z</dcterms:created>
  <dcterms:modified xsi:type="dcterms:W3CDTF">2011-12-06T14:03:54Z</dcterms:modified>
</cp:coreProperties>
</file>