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75" r:id="rId2"/>
  </p:sldMasterIdLst>
  <p:notesMasterIdLst>
    <p:notesMasterId r:id="rId50"/>
  </p:notesMasterIdLst>
  <p:sldIdLst>
    <p:sldId id="306" r:id="rId3"/>
    <p:sldId id="527" r:id="rId4"/>
    <p:sldId id="528" r:id="rId5"/>
    <p:sldId id="534" r:id="rId6"/>
    <p:sldId id="535" r:id="rId7"/>
    <p:sldId id="536" r:id="rId8"/>
    <p:sldId id="537" r:id="rId9"/>
    <p:sldId id="538" r:id="rId10"/>
    <p:sldId id="531" r:id="rId11"/>
    <p:sldId id="553" r:id="rId12"/>
    <p:sldId id="539" r:id="rId13"/>
    <p:sldId id="533" r:id="rId14"/>
    <p:sldId id="563" r:id="rId15"/>
    <p:sldId id="554" r:id="rId16"/>
    <p:sldId id="555" r:id="rId17"/>
    <p:sldId id="556" r:id="rId18"/>
    <p:sldId id="557" r:id="rId19"/>
    <p:sldId id="559" r:id="rId20"/>
    <p:sldId id="566" r:id="rId21"/>
    <p:sldId id="567" r:id="rId22"/>
    <p:sldId id="561" r:id="rId23"/>
    <p:sldId id="544" r:id="rId24"/>
    <p:sldId id="547" r:id="rId25"/>
    <p:sldId id="548" r:id="rId26"/>
    <p:sldId id="549" r:id="rId27"/>
    <p:sldId id="550" r:id="rId28"/>
    <p:sldId id="551" r:id="rId29"/>
    <p:sldId id="565" r:id="rId30"/>
    <p:sldId id="437" r:id="rId31"/>
    <p:sldId id="516" r:id="rId32"/>
    <p:sldId id="511" r:id="rId33"/>
    <p:sldId id="517" r:id="rId34"/>
    <p:sldId id="446" r:id="rId35"/>
    <p:sldId id="523" r:id="rId36"/>
    <p:sldId id="518" r:id="rId37"/>
    <p:sldId id="524" r:id="rId38"/>
    <p:sldId id="525" r:id="rId39"/>
    <p:sldId id="513" r:id="rId40"/>
    <p:sldId id="581" r:id="rId41"/>
    <p:sldId id="439" r:id="rId42"/>
    <p:sldId id="440" r:id="rId43"/>
    <p:sldId id="441" r:id="rId44"/>
    <p:sldId id="442" r:id="rId45"/>
    <p:sldId id="443" r:id="rId46"/>
    <p:sldId id="444" r:id="rId47"/>
    <p:sldId id="445" r:id="rId48"/>
    <p:sldId id="526" r:id="rId49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FF"/>
    <a:srgbClr val="00FF00"/>
    <a:srgbClr val="FFCC00"/>
    <a:srgbClr val="FFFF00"/>
    <a:srgbClr val="FF00FF"/>
    <a:srgbClr val="00FFFF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2" autoAdjust="0"/>
    <p:restoredTop sz="83250" autoAdjust="0"/>
  </p:normalViewPr>
  <p:slideViewPr>
    <p:cSldViewPr>
      <p:cViewPr>
        <p:scale>
          <a:sx n="60" d="100"/>
          <a:sy n="60" d="100"/>
        </p:scale>
        <p:origin x="-1380" y="-13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7" Type="http://schemas.openxmlformats.org/officeDocument/2006/relationships/image" Target="../media/image26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6" Type="http://schemas.openxmlformats.org/officeDocument/2006/relationships/image" Target="../media/image25.wmf"/><Relationship Id="rId5" Type="http://schemas.openxmlformats.org/officeDocument/2006/relationships/image" Target="../media/image24.wmf"/><Relationship Id="rId4" Type="http://schemas.openxmlformats.org/officeDocument/2006/relationships/image" Target="../media/image23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0814" y="747426"/>
            <a:ext cx="4516048" cy="368913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106F34-6F2F-4716-A7EC-D1845DD5D1E7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3399A5-7D58-400F-8222-FEFF6E9CA5C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2943C3E-55C6-43A3-B3C9-740CC03875BA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010400" y="6477000"/>
            <a:ext cx="2133600" cy="3810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069EF-2218-4AB1-8D37-562BB864C2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37FC2-C2C6-4314-9791-BDA29737912A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A68F69-5FF7-484D-A0E9-376D606C271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4425"/>
            <a:ext cx="4038600" cy="50117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655C876-2DB3-4BBC-8189-5F4FF61CCEB7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5BB768F-2CCD-412A-8D63-012715D3E4D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CC541CB-785A-4524-8F25-64CD281ED82B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802E0E-C0A4-44B8-8995-DE92B8A8208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ABC6265-62A8-4114-8F5A-B04A2CB57BD7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A91CD84-6A4F-4F23-96C6-1BABBB692B3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79A5FA7-9846-42F3-92AC-499A66F10EEC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2400"/>
            </a:lvl1pPr>
          </a:lstStyle>
          <a:p>
            <a:fld id="{E0F7D031-70D9-4E45-88E6-1A0BFBF386D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1C7A5C-AAF6-450D-85F8-49E77F36ED6A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D3BC5B2-31F5-4DE1-9862-1A1E526885D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26CB31-873D-4D14-8B08-D3FC2D5021D7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DDE6B8C-A290-4B34-8AF7-26629CACCE2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BA6DD5-FE61-4175-B03F-1CC9B25B9BC9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0C64734-04E5-4469-84B3-FDA2A4F2596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85725"/>
            <a:ext cx="2057400" cy="6040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85725"/>
            <a:ext cx="6019800" cy="6040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DA63EF-7E45-4746-8F0F-B1C6F7BF4391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463" y="6242050"/>
            <a:ext cx="8045450" cy="34131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hangingPunct="0"/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7838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78FABDB-0B8B-4DCD-84FD-A21B9084C91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fld id="{4939ACD8-81E7-4309-B844-698C817E5062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6492875" y="136525"/>
            <a:ext cx="2133600" cy="4778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24DBB-35FA-49B5-8947-2950E366E0B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AE088-C87F-401B-896A-09A0941076CF}" type="datetime1">
              <a:rPr lang="en-US" smtClean="0">
                <a:solidFill>
                  <a:srgbClr val="FFFFFF"/>
                </a:solidFill>
              </a:rPr>
              <a:pPr/>
              <a:t>12/6/2011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5665FD8-4E9E-4973-B34D-EF03A9487E5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14425"/>
            <a:ext cx="8229600" cy="501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300"/>
            </a:lvl1pPr>
          </a:lstStyle>
          <a:p>
            <a:fld id="{7643F43E-D981-4214-A134-C2F83DCF8878}" type="datetime1">
              <a:rPr lang="en-US" smtClean="0">
                <a:solidFill>
                  <a:srgbClr val="FFFFFF"/>
                </a:solidFill>
                <a:latin typeface="Arial" charset="0"/>
              </a:rPr>
              <a:pPr/>
              <a:t>12/6/2011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92875" y="136525"/>
            <a:ext cx="21336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300" smtClean="0"/>
            </a:lvl1pPr>
          </a:lstStyle>
          <a:p>
            <a:pPr>
              <a:defRPr/>
            </a:pPr>
            <a:fld id="{D5665FD8-4E9E-4973-B34D-EF03A9487E5B}" type="slidenum">
              <a:rPr lang="en-US">
                <a:solidFill>
                  <a:srgbClr val="FFFFFF"/>
                </a:solidFill>
                <a:latin typeface="Arial" charset="0"/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3558" name="Line 6"/>
          <p:cNvSpPr>
            <a:spLocks noChangeShapeType="1"/>
          </p:cNvSpPr>
          <p:nvPr userDrawn="1"/>
        </p:nvSpPr>
        <p:spPr bwMode="auto">
          <a:xfrm>
            <a:off x="428625" y="942975"/>
            <a:ext cx="8228013" cy="1588"/>
          </a:xfrm>
          <a:prstGeom prst="line">
            <a:avLst/>
          </a:prstGeom>
          <a:noFill/>
          <a:ln w="28575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5725"/>
            <a:ext cx="8142288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dirty="0" smtClean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Font typeface="Times" charset="0"/>
        <a:buChar char="•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9900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oleObject" Target="../embeddings/oleObject6.bin"/><Relationship Id="rId4" Type="http://schemas.openxmlformats.org/officeDocument/2006/relationships/oleObject" Target="../embeddings/oleObject5.bin"/><Relationship Id="rId9" Type="http://schemas.openxmlformats.org/officeDocument/2006/relationships/oleObject" Target="../embeddings/oleObject10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12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1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1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oleObject" Target="../embeddings/oleObject18.bin"/><Relationship Id="rId4" Type="http://schemas.openxmlformats.org/officeDocument/2006/relationships/oleObject" Target="../embeddings/oleObject17.bin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</a:t>
            </a:r>
            <a:br>
              <a:rPr lang="cs-CZ" b="1" dirty="0" smtClean="0"/>
            </a:br>
            <a:r>
              <a:rPr lang="cs-CZ" b="1" dirty="0" smtClean="0"/>
              <a:t>	</a:t>
            </a:r>
            <a:r>
              <a:rPr lang="cs-CZ" b="1" dirty="0" err="1" smtClean="0"/>
              <a:t>Monte</a:t>
            </a:r>
            <a:r>
              <a:rPr lang="cs-CZ" b="1" dirty="0" smtClean="0"/>
              <a:t> </a:t>
            </a:r>
            <a:r>
              <a:rPr lang="cs-CZ" b="1" dirty="0" err="1" smtClean="0"/>
              <a:t>Carlo</a:t>
            </a:r>
            <a:r>
              <a:rPr lang="cs-CZ" b="1" dirty="0" smtClean="0"/>
              <a:t> </a:t>
            </a:r>
            <a:r>
              <a:rPr lang="cs-CZ" b="1" dirty="0" err="1" smtClean="0"/>
              <a:t>rendering</a:t>
            </a:r>
            <a:r>
              <a:rPr lang="en-US" b="1" dirty="0" smtClean="0"/>
              <a:t> 3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Kombinace vzorkování po částech s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2348880"/>
            <a:ext cx="5616624" cy="3847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 rot="19914683">
            <a:off x="4168" y="3713410"/>
            <a:ext cx="32512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stratifikace v prostoru </a:t>
            </a:r>
          </a:p>
          <a:p>
            <a:r>
              <a:rPr lang="cs-CZ" sz="2400" dirty="0" smtClean="0">
                <a:latin typeface="+mj-lt"/>
              </a:rPr>
              <a:t>náhodných čísel</a:t>
            </a:r>
            <a:endParaRPr lang="en-US" sz="2400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 rot="1228748">
            <a:off x="5795828" y="2037083"/>
            <a:ext cx="33073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transformace pomocí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inverzní distribuční </a:t>
            </a:r>
            <a:r>
              <a:rPr lang="cs-CZ" sz="2400" dirty="0" err="1" smtClean="0">
                <a:latin typeface="+mj-lt"/>
              </a:rPr>
              <a:t>fce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 částech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Potlačuje shlukování vzorků</a:t>
            </a:r>
          </a:p>
          <a:p>
            <a:endParaRPr lang="cs-CZ" dirty="0" smtClean="0"/>
          </a:p>
          <a:p>
            <a:r>
              <a:rPr lang="cs-CZ" dirty="0" smtClean="0"/>
              <a:t>Redukuje rozptyl odhadu</a:t>
            </a:r>
          </a:p>
          <a:p>
            <a:pPr lvl="1"/>
            <a:r>
              <a:rPr lang="cs-CZ" dirty="0" smtClean="0"/>
              <a:t>Rozptyl menší nebo roven rozptylu sekundárního </a:t>
            </a:r>
            <a:r>
              <a:rPr lang="cs-CZ" dirty="0" err="1" smtClean="0"/>
              <a:t>estimátoru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en-US" dirty="0" err="1" smtClean="0"/>
              <a:t>Učinné</a:t>
            </a:r>
            <a:r>
              <a:rPr lang="en-US" dirty="0" smtClean="0"/>
              <a:t> </a:t>
            </a:r>
            <a:r>
              <a:rPr lang="en-US" dirty="0" err="1" smtClean="0"/>
              <a:t>jen</a:t>
            </a:r>
            <a:r>
              <a:rPr lang="en-US" dirty="0" smtClean="0"/>
              <a:t> pro </a:t>
            </a:r>
            <a:r>
              <a:rPr lang="en-US" dirty="0" err="1" smtClean="0"/>
              <a:t>nízkou</a:t>
            </a:r>
            <a:r>
              <a:rPr lang="en-US" dirty="0" smtClean="0"/>
              <a:t> </a:t>
            </a:r>
            <a:r>
              <a:rPr lang="en-US" dirty="0" err="1" smtClean="0"/>
              <a:t>dimenzi</a:t>
            </a:r>
            <a:r>
              <a:rPr lang="en-US" dirty="0" smtClean="0"/>
              <a:t> </a:t>
            </a:r>
            <a:r>
              <a:rPr lang="en-US" dirty="0" err="1" smtClean="0"/>
              <a:t>integrandu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724400"/>
          </a:xfrm>
          <a:noFill/>
        </p:spPr>
        <p:txBody>
          <a:bodyPr/>
          <a:lstStyle/>
          <a:p>
            <a:pPr>
              <a:spcBef>
                <a:spcPct val="75000"/>
              </a:spcBef>
              <a:buClr>
                <a:schemeClr val="accent1"/>
              </a:buClr>
              <a:buSzPct val="90000"/>
            </a:pPr>
            <a:r>
              <a:rPr lang="cs-CZ" dirty="0" smtClean="0"/>
              <a:t> </a:t>
            </a:r>
            <a:r>
              <a:rPr lang="cs-CZ" b="1" dirty="0" smtClean="0"/>
              <a:t>uniformní</a:t>
            </a:r>
            <a:r>
              <a:rPr lang="cs-CZ" dirty="0" smtClean="0"/>
              <a:t> rozklad intervalu </a:t>
            </a:r>
            <a:r>
              <a:rPr lang="cs-CZ" b="1" dirty="0" smtClean="0">
                <a:latin typeface="Arial" pitchFamily="34" charset="0"/>
              </a:rPr>
              <a:t>(0,1)</a:t>
            </a:r>
            <a:endParaRPr lang="cs-CZ" dirty="0" smtClean="0"/>
          </a:p>
          <a:p>
            <a:pPr lvl="1">
              <a:spcBef>
                <a:spcPct val="15000"/>
              </a:spcBef>
              <a:buSzPct val="75000"/>
            </a:pPr>
            <a:r>
              <a:rPr lang="cs-CZ" dirty="0" smtClean="0"/>
              <a:t>přirozená metoda pro zcela neznámou funkci </a:t>
            </a:r>
            <a:r>
              <a:rPr lang="cs-CZ" b="1" i="1" dirty="0" smtClean="0">
                <a:latin typeface="Arial" pitchFamily="34" charset="0"/>
              </a:rPr>
              <a:t>f</a:t>
            </a:r>
            <a:endParaRPr lang="cs-CZ" i="1" dirty="0" smtClean="0"/>
          </a:p>
          <a:p>
            <a:pPr>
              <a:lnSpc>
                <a:spcPct val="95000"/>
              </a:lnSpc>
              <a:spcBef>
                <a:spcPct val="65000"/>
              </a:spcBef>
              <a:buSzPct val="90000"/>
            </a:pPr>
            <a:r>
              <a:rPr lang="cs-CZ" dirty="0" smtClean="0"/>
              <a:t> známe-li alespoň přibližně </a:t>
            </a:r>
            <a:r>
              <a:rPr lang="cs-CZ" b="1" dirty="0" smtClean="0"/>
              <a:t>průběh funkce </a:t>
            </a:r>
            <a:r>
              <a:rPr lang="cs-CZ" b="1" i="1" dirty="0" smtClean="0">
                <a:latin typeface="Arial" pitchFamily="34" charset="0"/>
              </a:rPr>
              <a:t>f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snažíme se o takový rozklad, aby byl rozptyl funkce na </a:t>
            </a:r>
            <a:r>
              <a:rPr lang="cs-CZ" dirty="0" err="1" smtClean="0"/>
              <a:t>subintervalech</a:t>
            </a:r>
            <a:r>
              <a:rPr lang="cs-CZ" dirty="0" smtClean="0"/>
              <a:t> co nejmenší</a:t>
            </a:r>
          </a:p>
          <a:p>
            <a:pPr>
              <a:lnSpc>
                <a:spcPct val="95000"/>
              </a:lnSpc>
              <a:spcBef>
                <a:spcPct val="65000"/>
              </a:spcBef>
              <a:buClr>
                <a:srgbClr val="438E00"/>
              </a:buClr>
              <a:buSzPct val="90000"/>
            </a:pPr>
            <a:r>
              <a:rPr lang="cs-CZ" dirty="0" smtClean="0"/>
              <a:t> rozklad </a:t>
            </a:r>
            <a:r>
              <a:rPr lang="cs-CZ" b="1" i="1" dirty="0" smtClean="0"/>
              <a:t>d</a:t>
            </a:r>
            <a:r>
              <a:rPr lang="cs-CZ" b="1" dirty="0" smtClean="0"/>
              <a:t>-rozměrného intervalu </a:t>
            </a:r>
            <a:r>
              <a:rPr lang="cs-CZ" dirty="0" smtClean="0"/>
              <a:t>vede na </a:t>
            </a:r>
            <a:r>
              <a:rPr lang="cs-CZ" b="1" i="1" dirty="0" err="1" smtClean="0">
                <a:latin typeface="Arial" pitchFamily="34" charset="0"/>
              </a:rPr>
              <a:t>N</a:t>
            </a:r>
            <a:r>
              <a:rPr lang="cs-CZ" b="1" baseline="40000" dirty="0" err="1" smtClean="0">
                <a:latin typeface="Arial" pitchFamily="34" charset="0"/>
              </a:rPr>
              <a:t>d</a:t>
            </a:r>
            <a:r>
              <a:rPr lang="cs-CZ" dirty="0" smtClean="0"/>
              <a:t> výpočtů</a:t>
            </a:r>
          </a:p>
          <a:p>
            <a:pPr lvl="1">
              <a:spcBef>
                <a:spcPct val="15000"/>
              </a:spcBef>
              <a:buSzPct val="75000"/>
            </a:pPr>
            <a:r>
              <a:rPr lang="cs-CZ" dirty="0" smtClean="0"/>
              <a:t>úspornější metodou je vzorkování </a:t>
            </a:r>
            <a:r>
              <a:rPr lang="cs-CZ" b="1" dirty="0" smtClean="0"/>
              <a:t>“</a:t>
            </a:r>
            <a:r>
              <a:rPr lang="cs-CZ" b="1" i="1" dirty="0" smtClean="0"/>
              <a:t>N</a:t>
            </a:r>
            <a:r>
              <a:rPr lang="cs-CZ" b="1" dirty="0" smtClean="0"/>
              <a:t> věží”</a:t>
            </a:r>
            <a:endParaRPr lang="cs-CZ" b="1" dirty="0" smtClean="0">
              <a:latin typeface="Times New Roman CE" charset="-1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Rozklad intervalu na části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Metody Quasi </a:t>
            </a:r>
            <a:r>
              <a:rPr lang="cs-CZ" sz="2800" dirty="0" err="1"/>
              <a:t>Monte</a:t>
            </a:r>
            <a:r>
              <a:rPr lang="cs-CZ" sz="2800" dirty="0"/>
              <a:t> </a:t>
            </a:r>
            <a:r>
              <a:rPr lang="cs-CZ" sz="2800" dirty="0" err="1"/>
              <a:t>Carlo</a:t>
            </a:r>
            <a:r>
              <a:rPr lang="cs-CZ" sz="2800" dirty="0"/>
              <a:t> (QMC)</a:t>
            </a:r>
            <a:endParaRPr lang="en-US" sz="280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Použití striktně deterministických sekvencí místo náhodných čísel</a:t>
            </a:r>
          </a:p>
          <a:p>
            <a:endParaRPr lang="cs-CZ" dirty="0" smtClean="0"/>
          </a:p>
          <a:p>
            <a:r>
              <a:rPr lang="cs-CZ" dirty="0" smtClean="0"/>
              <a:t>Vše funguje jako v MC, důkazy se ale nemohou opírat o statistiku (nic není náhodné)</a:t>
            </a:r>
          </a:p>
          <a:p>
            <a:endParaRPr lang="cs-CZ" dirty="0" smtClean="0"/>
          </a:p>
          <a:p>
            <a:r>
              <a:rPr lang="cs-CZ" dirty="0" smtClean="0"/>
              <a:t>Použité sekvence čísel s nízkou </a:t>
            </a:r>
            <a:r>
              <a:rPr lang="cs-CZ" dirty="0" err="1" smtClean="0"/>
              <a:t>dikrepancí</a:t>
            </a:r>
            <a:r>
              <a:rPr lang="cs-CZ" dirty="0" smtClean="0"/>
              <a:t> (</a:t>
            </a:r>
            <a:r>
              <a:rPr lang="cs-CZ" b="1" dirty="0" err="1" smtClean="0"/>
              <a:t>low</a:t>
            </a:r>
            <a:r>
              <a:rPr lang="cs-CZ" b="1" dirty="0" smtClean="0"/>
              <a:t>-</a:t>
            </a:r>
            <a:r>
              <a:rPr lang="cs-CZ" b="1" dirty="0" err="1" smtClean="0"/>
              <a:t>discrepancy</a:t>
            </a:r>
            <a:r>
              <a:rPr lang="cs-CZ" b="1" dirty="0" smtClean="0"/>
              <a:t> </a:t>
            </a:r>
            <a:r>
              <a:rPr lang="cs-CZ" b="1" dirty="0" err="1" smtClean="0"/>
              <a:t>sequences</a:t>
            </a:r>
            <a:r>
              <a:rPr lang="cs-CZ" dirty="0" smtClean="0"/>
              <a:t>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Diskrepance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401594" cy="22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4793" y="4365104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Low Discrepancy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(more uniform)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511" y="4365104"/>
            <a:ext cx="209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High Discrepancy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(clusters of points)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</a:t>
            </a:r>
            <a:r>
              <a:rPr lang="en-US" dirty="0" smtClean="0"/>
              <a:t>-dimensional “brick” function: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cs-CZ" dirty="0" smtClean="0"/>
          </a:p>
          <a:p>
            <a:r>
              <a:rPr lang="en-US" dirty="0" smtClean="0"/>
              <a:t>True volume of the “brick” function:</a:t>
            </a:r>
          </a:p>
          <a:p>
            <a:endParaRPr lang="en-US" dirty="0" smtClean="0"/>
          </a:p>
          <a:p>
            <a:r>
              <a:rPr lang="en-US" dirty="0" smtClean="0"/>
              <a:t>MC estimate of the volume of the “brick”: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132856"/>
            <a:ext cx="6540818" cy="98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9615"/>
            <a:ext cx="1877378" cy="351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4939441"/>
            <a:ext cx="2494598" cy="865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699792" y="5939988"/>
            <a:ext cx="3256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+mj-lt"/>
              </a:rPr>
              <a:t>total number of sample points</a:t>
            </a:r>
            <a:endParaRPr lang="en-US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12160" y="5661248"/>
            <a:ext cx="3256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+mj-lt"/>
              </a:rPr>
              <a:t>number of sample points that </a:t>
            </a:r>
            <a:br>
              <a:rPr lang="en-US" dirty="0" smtClean="0">
                <a:solidFill>
                  <a:srgbClr val="0070C0"/>
                </a:solidFill>
                <a:latin typeface="+mj-lt"/>
              </a:rPr>
            </a:br>
            <a:r>
              <a:rPr lang="en-US" dirty="0" smtClean="0">
                <a:solidFill>
                  <a:srgbClr val="0070C0"/>
                </a:solidFill>
                <a:latin typeface="+mj-lt"/>
              </a:rPr>
              <a:t>actually fell inside the “brick”</a:t>
            </a: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5436096" y="5229200"/>
            <a:ext cx="64807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4427984" y="5661248"/>
            <a:ext cx="432048" cy="36004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22"/>
          <p:cNvGrpSpPr/>
          <p:nvPr/>
        </p:nvGrpSpPr>
        <p:grpSpPr>
          <a:xfrm>
            <a:off x="539552" y="4869160"/>
            <a:ext cx="2028426" cy="1477186"/>
            <a:chOff x="5580112" y="2564904"/>
            <a:chExt cx="3017218" cy="2197266"/>
          </a:xfrm>
        </p:grpSpPr>
        <p:pic>
          <p:nvPicPr>
            <p:cNvPr id="21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l="52868" t="3173"/>
            <a:stretch>
              <a:fillRect/>
            </a:stretch>
          </p:blipFill>
          <p:spPr bwMode="auto">
            <a:xfrm>
              <a:off x="5580112" y="2564904"/>
              <a:ext cx="3017218" cy="2197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Rectangle 21"/>
            <p:cNvSpPr/>
            <p:nvPr/>
          </p:nvSpPr>
          <p:spPr>
            <a:xfrm>
              <a:off x="5776380" y="3140968"/>
              <a:ext cx="1387908" cy="1440160"/>
            </a:xfrm>
            <a:prstGeom prst="rect">
              <a:avLst/>
            </a:prstGeom>
            <a:solidFill>
              <a:schemeClr val="accent1">
                <a:alpha val="27000"/>
              </a:schemeClr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Discrepancy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Discrepancy (of a point sequence) is the maximum possible error of the MC </a:t>
            </a:r>
            <a:r>
              <a:rPr lang="en-US" dirty="0" err="1" smtClean="0"/>
              <a:t>quadrature</a:t>
            </a:r>
            <a:r>
              <a:rPr lang="en-US" dirty="0" smtClean="0"/>
              <a:t> of the “brick” function over all possible brick shapes: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serves as a measure of the uniformity of a point set</a:t>
            </a:r>
          </a:p>
          <a:p>
            <a:pPr lvl="1"/>
            <a:r>
              <a:rPr lang="en-US" dirty="0" smtClean="0"/>
              <a:t>must converge to zero as N -&gt; </a:t>
            </a:r>
            <a:r>
              <a:rPr lang="en-US" dirty="0" err="1" smtClean="0"/>
              <a:t>infty</a:t>
            </a:r>
            <a:endParaRPr lang="en-US" dirty="0" smtClean="0"/>
          </a:p>
          <a:p>
            <a:pPr lvl="1"/>
            <a:r>
              <a:rPr lang="en-US" dirty="0" smtClean="0"/>
              <a:t>the lower the better (cf. </a:t>
            </a:r>
            <a:r>
              <a:rPr lang="en-US" b="1" dirty="0" err="1" smtClean="0"/>
              <a:t>Koksma-Hlawka</a:t>
            </a:r>
            <a:r>
              <a:rPr lang="en-US" b="1" dirty="0" smtClean="0"/>
              <a:t> Inequality</a:t>
            </a:r>
            <a:r>
              <a:rPr lang="en-US" dirty="0" smtClean="0"/>
              <a:t>) 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3068960"/>
            <a:ext cx="5735003" cy="89154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Koksma-Hlawka</a:t>
            </a:r>
            <a:r>
              <a:rPr lang="en-US" dirty="0" smtClean="0"/>
              <a:t> inequality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Koksma-Hlawka</a:t>
            </a:r>
            <a:r>
              <a:rPr lang="en-US" dirty="0" smtClean="0"/>
              <a:t> inequality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pPr lvl="1"/>
            <a:r>
              <a:rPr lang="en-US" dirty="0" smtClean="0"/>
              <a:t>the KH inequality only applies to </a:t>
            </a:r>
            <a:r>
              <a:rPr lang="en-US" i="1" dirty="0" smtClean="0"/>
              <a:t>f</a:t>
            </a:r>
            <a:r>
              <a:rPr lang="en-US" dirty="0" smtClean="0"/>
              <a:t> with finite variation</a:t>
            </a:r>
          </a:p>
          <a:p>
            <a:pPr lvl="1"/>
            <a:r>
              <a:rPr lang="en-US" dirty="0" smtClean="0"/>
              <a:t>QMC can still be applied even if the variation of f is infinite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924944"/>
            <a:ext cx="6643688" cy="1071563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/>
          <p:nvPr/>
        </p:nvCxnSpPr>
        <p:spPr>
          <a:xfrm flipH="1">
            <a:off x="5652120" y="2132856"/>
            <a:ext cx="36004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940152" y="1700808"/>
            <a:ext cx="2173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„</a:t>
            </a:r>
            <a:r>
              <a:rPr lang="cs-CZ" sz="2400" dirty="0" err="1" smtClean="0">
                <a:latin typeface="+mj-lt"/>
              </a:rPr>
              <a:t>variation</a:t>
            </a:r>
            <a:r>
              <a:rPr lang="cs-CZ" sz="2400" dirty="0" smtClean="0">
                <a:latin typeface="+mj-lt"/>
              </a:rPr>
              <a:t>“ </a:t>
            </a:r>
            <a:r>
              <a:rPr lang="cs-CZ" sz="2400" dirty="0" err="1" smtClean="0">
                <a:latin typeface="+mj-lt"/>
              </a:rPr>
              <a:t>of</a:t>
            </a:r>
            <a:r>
              <a:rPr lang="cs-CZ" sz="2400" dirty="0" smtClean="0">
                <a:latin typeface="+mj-lt"/>
              </a:rPr>
              <a:t> </a:t>
            </a:r>
            <a:r>
              <a:rPr lang="cs-CZ" sz="2400" i="1" dirty="0" smtClean="0">
                <a:latin typeface="+mj-lt"/>
              </a:rPr>
              <a:t>f</a:t>
            </a:r>
            <a:endParaRPr lang="en-US" sz="2400" i="1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Van der </a:t>
            </a:r>
            <a:r>
              <a:rPr lang="cs-CZ" dirty="0" err="1" smtClean="0"/>
              <a:t>Corput</a:t>
            </a:r>
            <a:r>
              <a:rPr lang="cs-CZ" dirty="0" smtClean="0"/>
              <a:t> </a:t>
            </a:r>
            <a:r>
              <a:rPr lang="cs-CZ" dirty="0" err="1" smtClean="0"/>
              <a:t>Sequence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b ... </a:t>
            </a:r>
            <a:r>
              <a:rPr lang="cs-CZ" b="1" dirty="0" smtClean="0"/>
              <a:t>base</a:t>
            </a:r>
            <a:r>
              <a:rPr lang="cs-CZ" dirty="0" smtClean="0"/>
              <a:t>, </a:t>
            </a:r>
            <a:r>
              <a:rPr lang="cs-CZ" dirty="0" err="1" smtClean="0"/>
              <a:t>must</a:t>
            </a:r>
            <a:r>
              <a:rPr lang="cs-CZ" dirty="0" smtClean="0"/>
              <a:t> </a:t>
            </a:r>
            <a:r>
              <a:rPr lang="cs-CZ" dirty="0" err="1" smtClean="0"/>
              <a:t>be</a:t>
            </a:r>
            <a:r>
              <a:rPr lang="cs-CZ" dirty="0" smtClean="0"/>
              <a:t> </a:t>
            </a:r>
            <a:r>
              <a:rPr lang="cs-CZ" dirty="0" err="1" smtClean="0"/>
              <a:t>relative</a:t>
            </a:r>
            <a:r>
              <a:rPr lang="cs-CZ" dirty="0" smtClean="0"/>
              <a:t> prime (2,3,5,7,....)</a:t>
            </a:r>
          </a:p>
          <a:p>
            <a:endParaRPr lang="cs-CZ" dirty="0" smtClean="0"/>
          </a:p>
          <a:p>
            <a:r>
              <a:rPr lang="cs-CZ" dirty="0" err="1" smtClean="0"/>
              <a:t>radical</a:t>
            </a:r>
            <a:r>
              <a:rPr lang="cs-CZ" dirty="0" smtClean="0"/>
              <a:t> inverse</a:t>
            </a:r>
            <a:endParaRPr lang="en-US" dirty="0" smtClean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050" y="3641576"/>
            <a:ext cx="52959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Van der Corput Sequence </a:t>
            </a:r>
            <a:r>
              <a:rPr lang="en-US" dirty="0" smtClean="0"/>
              <a:t>(base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cs-CZ" dirty="0" smtClean="0"/>
          </a:p>
          <a:p>
            <a:endParaRPr lang="cs-CZ" dirty="0" smtClean="0"/>
          </a:p>
          <a:p>
            <a:endParaRPr lang="en-US" dirty="0" smtClean="0"/>
          </a:p>
          <a:p>
            <a:r>
              <a:rPr lang="en-US" dirty="0" smtClean="0"/>
              <a:t>point placed in the middle of the interval</a:t>
            </a:r>
          </a:p>
          <a:p>
            <a:r>
              <a:rPr lang="en-US" dirty="0" smtClean="0"/>
              <a:t>then the interval is divided in half</a:t>
            </a:r>
            <a:endParaRPr lang="cs-CZ" dirty="0" smtClean="0"/>
          </a:p>
          <a:p>
            <a:r>
              <a:rPr lang="cs-CZ" dirty="0" smtClean="0"/>
              <a:t>has </a:t>
            </a:r>
            <a:r>
              <a:rPr lang="cs-CZ" dirty="0" err="1" smtClean="0"/>
              <a:t>low</a:t>
            </a:r>
            <a:r>
              <a:rPr lang="cs-CZ" dirty="0" smtClean="0"/>
              <a:t>-</a:t>
            </a:r>
            <a:r>
              <a:rPr lang="cs-CZ" dirty="0" err="1" smtClean="0"/>
              <a:t>discrepancy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7420" y="1919084"/>
            <a:ext cx="4709160" cy="2446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332494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Table credit: Laszlo </a:t>
            </a:r>
            <a:r>
              <a:rPr lang="en-US" sz="1600" dirty="0" err="1" smtClean="0">
                <a:latin typeface="+mj-lt"/>
              </a:rPr>
              <a:t>Szirmay-Kalos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Metody snížení rozptylu MC </a:t>
            </a:r>
            <a:r>
              <a:rPr lang="cs-CZ" b="1" dirty="0" err="1" smtClean="0"/>
              <a:t>estimátorů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Van der </a:t>
            </a:r>
            <a:r>
              <a:rPr lang="cs-CZ" dirty="0" err="1" smtClean="0"/>
              <a:t>Corput</a:t>
            </a:r>
            <a:r>
              <a:rPr lang="cs-CZ" dirty="0" smtClean="0"/>
              <a:t> </a:t>
            </a:r>
            <a:r>
              <a:rPr lang="cs-CZ" dirty="0" err="1" smtClean="0"/>
              <a:t>Sequence</a:t>
            </a:r>
            <a:r>
              <a:rPr lang="cs-CZ" dirty="0" smtClean="0"/>
              <a:t> (base </a:t>
            </a:r>
            <a:r>
              <a:rPr lang="cs-CZ" i="1" dirty="0" smtClean="0"/>
              <a:t>b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55576" y="2152015"/>
            <a:ext cx="784887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>
                <a:latin typeface="Courier New" pitchFamily="49" charset="0"/>
                <a:cs typeface="Courier New" pitchFamily="49" charset="0"/>
              </a:rPr>
              <a:t>double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RadicalInverse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const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Base, </a:t>
            </a:r>
            <a:r>
              <a:rPr lang="fr-FR" sz="1600" dirty="0" err="1">
                <a:latin typeface="Courier New" pitchFamily="49" charset="0"/>
                <a:cs typeface="Courier New" pitchFamily="49" charset="0"/>
              </a:rPr>
              <a:t>int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 i)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double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Digit, Radical, Inverse;</a:t>
            </a:r>
          </a:p>
          <a:p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	Digit 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= Radical = 1.0 / (double) Base;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Inverse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= 0.0;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while(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{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fr-FR" sz="1600" dirty="0" smtClean="0">
                <a:latin typeface="Courier New" pitchFamily="49" charset="0"/>
                <a:cs typeface="Courier New" pitchFamily="49" charset="0"/>
              </a:rPr>
              <a:t>		Inverse </a:t>
            </a:r>
            <a:r>
              <a:rPr lang="fr-FR" sz="1600" dirty="0">
                <a:latin typeface="Courier New" pitchFamily="49" charset="0"/>
                <a:cs typeface="Courier New" pitchFamily="49" charset="0"/>
              </a:rPr>
              <a:t>+= Digit * (double) (i % Base);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Digit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*= Radical;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sz="1600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/= Base;</a:t>
            </a: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}</a:t>
            </a:r>
            <a:endParaRPr lang="en-US" sz="16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1600" dirty="0" smtClean="0">
                <a:latin typeface="Courier New" pitchFamily="49" charset="0"/>
                <a:cs typeface="Courier New" pitchFamily="49" charset="0"/>
              </a:rPr>
              <a:t>	return </a:t>
            </a:r>
            <a:r>
              <a:rPr lang="en-US" sz="1600" dirty="0">
                <a:latin typeface="Courier New" pitchFamily="49" charset="0"/>
                <a:cs typeface="Courier New" pitchFamily="49" charset="0"/>
              </a:rPr>
              <a:t>Inverse;</a:t>
            </a:r>
          </a:p>
          <a:p>
            <a:r>
              <a:rPr lang="en-US" sz="1600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Radical inversion based points in higher dimension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88840"/>
            <a:ext cx="883920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/>
              <a:t>Transformace náhodných čísel</a:t>
            </a:r>
            <a:endParaRPr lang="en-US" b="1" dirty="0"/>
          </a:p>
        </p:txBody>
      </p:sp>
      <p:pic>
        <p:nvPicPr>
          <p:cNvPr id="28365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124744"/>
            <a:ext cx="7200000" cy="531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70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cs-CZ" b="1" dirty="0"/>
              <a:t>Ukázka </a:t>
            </a:r>
            <a:r>
              <a:rPr lang="cs-CZ" b="1" dirty="0" smtClean="0"/>
              <a:t>výsledků pro </a:t>
            </a:r>
            <a:r>
              <a:rPr lang="cs-CZ" b="1" dirty="0"/>
              <a:t>MC a QMC</a:t>
            </a:r>
            <a:endParaRPr lang="en-US" b="1" dirty="0"/>
          </a:p>
        </p:txBody>
      </p:sp>
      <p:pic>
        <p:nvPicPr>
          <p:cNvPr id="2857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2000" y="1412776"/>
            <a:ext cx="7200000" cy="4866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630237"/>
          </a:xfrm>
        </p:spPr>
        <p:txBody>
          <a:bodyPr/>
          <a:lstStyle/>
          <a:p>
            <a:r>
              <a:rPr lang="cs-CZ" b="1" dirty="0"/>
              <a:t>Přímé osvětlení</a:t>
            </a:r>
            <a:endParaRPr lang="en-US" b="1" dirty="0"/>
          </a:p>
        </p:txBody>
      </p:sp>
      <p:pic>
        <p:nvPicPr>
          <p:cNvPr id="2877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0839" y="980728"/>
            <a:ext cx="6822322" cy="54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0" y="6519446"/>
            <a:ext cx="29642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dirty="0" smtClean="0">
                <a:latin typeface="+mj-lt"/>
              </a:rPr>
              <a:t>Image credit: Alexander Keller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Stratified</a:t>
            </a:r>
            <a:r>
              <a:rPr lang="cs-CZ" b="1" dirty="0"/>
              <a:t> </a:t>
            </a:r>
            <a:r>
              <a:rPr lang="cs-CZ" b="1" dirty="0" err="1"/>
              <a:t>sampling</a:t>
            </a:r>
            <a:endParaRPr lang="en-US" b="1" dirty="0"/>
          </a:p>
        </p:txBody>
      </p:sp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4132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cest na pixel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Quasi-</a:t>
            </a:r>
            <a:r>
              <a:rPr lang="cs-CZ" b="1" dirty="0" err="1"/>
              <a:t>Monte</a:t>
            </a:r>
            <a:r>
              <a:rPr lang="cs-CZ" b="1" dirty="0"/>
              <a:t> </a:t>
            </a:r>
            <a:r>
              <a:rPr lang="cs-CZ" b="1" dirty="0" err="1"/>
              <a:t>Carlo</a:t>
            </a:r>
            <a:endParaRPr lang="en-US" b="1" dirty="0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cest na pixel</a:t>
            </a:r>
            <a:endParaRPr lang="en-US" dirty="0">
              <a:latin typeface="+mj-lt"/>
            </a:endParaRPr>
          </a:p>
        </p:txBody>
      </p:sp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Fixní náhodná sekvence</a:t>
            </a:r>
            <a:endParaRPr lang="en-US" b="1" dirty="0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10 cest na pixel</a:t>
            </a:r>
            <a:endParaRPr lang="en-US">
              <a:latin typeface="+mj-lt"/>
            </a:endParaRPr>
          </a:p>
        </p:txBody>
      </p:sp>
      <p:pic>
        <p:nvPicPr>
          <p:cNvPr id="307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/>
              <a:t>Metody Quasi Monte Carlo (QMC)</a:t>
            </a:r>
            <a:endParaRPr lang="en-US" sz="280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Nevýhody QMC:</a:t>
            </a:r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 obrázku mohou vzniknout viditelné „vzory“ (místo šumu v MC)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Generování vzorků z distribuce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snížení rozptylu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cs-CZ" dirty="0" smtClean="0"/>
          </a:p>
          <a:p>
            <a:pPr marL="801687" lvl="1" indent="-457200">
              <a:buFont typeface="+mj-lt"/>
              <a:buAutoNum type="alphaLcParenR"/>
            </a:pPr>
            <a:r>
              <a:rPr lang="cs-CZ" dirty="0" smtClean="0"/>
              <a:t>Podle BRDF (nejčastější)</a:t>
            </a:r>
          </a:p>
          <a:p>
            <a:pPr marL="801687" lvl="1" indent="-457200">
              <a:buFont typeface="+mj-lt"/>
              <a:buAutoNum type="alphaLcParenR"/>
            </a:pPr>
            <a:r>
              <a:rPr lang="cs-CZ" dirty="0" smtClean="0"/>
              <a:t>Podle </a:t>
            </a:r>
            <a:r>
              <a:rPr lang="cs-CZ" i="1" dirty="0" smtClean="0"/>
              <a:t>L</a:t>
            </a:r>
            <a:r>
              <a:rPr lang="cs-CZ" baseline="-25000" dirty="0" smtClean="0"/>
              <a:t>i</a:t>
            </a:r>
            <a:r>
              <a:rPr lang="cs-CZ" dirty="0" smtClean="0"/>
              <a:t> (pokud známo: přímé osvětlení)</a:t>
            </a:r>
          </a:p>
          <a:p>
            <a:pPr lvl="1"/>
            <a:r>
              <a:rPr lang="cs-CZ" dirty="0" smtClean="0"/>
              <a:t>V syntéze obrazu je IS nejčastěji používaná metoda</a:t>
            </a:r>
          </a:p>
          <a:p>
            <a:endParaRPr lang="cs-CZ" dirty="0" smtClean="0"/>
          </a:p>
          <a:p>
            <a:r>
              <a:rPr lang="cs-CZ" dirty="0" smtClean="0"/>
              <a:t>Řídící funkce (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variates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Lepší rozložení vzorků</a:t>
            </a:r>
          </a:p>
          <a:p>
            <a:pPr lvl="1"/>
            <a:r>
              <a:rPr lang="cs-CZ" dirty="0" smtClean="0"/>
              <a:t>Stratifikace</a:t>
            </a:r>
          </a:p>
          <a:p>
            <a:pPr lvl="1"/>
            <a:r>
              <a:rPr lang="cs-CZ" dirty="0" smtClean="0"/>
              <a:t>quasi-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(QMC)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1D diskrétní náhodná veličina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Dána p-</a:t>
            </a:r>
            <a:r>
              <a:rPr lang="cs-CZ" dirty="0" err="1" smtClean="0"/>
              <a:t>nostní</a:t>
            </a:r>
            <a:r>
              <a:rPr lang="cs-CZ" dirty="0" smtClean="0"/>
              <a:t> </a:t>
            </a:r>
            <a:r>
              <a:rPr lang="cs-CZ" dirty="0" err="1" smtClean="0"/>
              <a:t>fce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i</a:t>
            </a:r>
            <a:r>
              <a:rPr lang="cs-CZ" dirty="0" smtClean="0"/>
              <a:t>), </a:t>
            </a:r>
            <a:r>
              <a:rPr lang="cs-CZ" dirty="0" err="1" smtClean="0"/>
              <a:t>distrib</a:t>
            </a:r>
            <a:r>
              <a:rPr lang="en-US" dirty="0" smtClean="0"/>
              <a:t>u</a:t>
            </a:r>
            <a:r>
              <a:rPr lang="cs-CZ" dirty="0" smtClean="0"/>
              <a:t>ční </a:t>
            </a:r>
            <a:r>
              <a:rPr lang="cs-CZ" dirty="0" err="1" smtClean="0"/>
              <a:t>fce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Postup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/>
              <a:t>Vygeneruj </a:t>
            </a:r>
            <a:r>
              <a:rPr lang="cs-CZ" i="1" dirty="0" smtClean="0"/>
              <a:t>u</a:t>
            </a:r>
            <a:r>
              <a:rPr lang="cs-CZ" dirty="0" smtClean="0"/>
              <a:t> z </a:t>
            </a:r>
            <a:r>
              <a:rPr lang="cs-CZ" i="1" dirty="0" smtClean="0"/>
              <a:t>R</a:t>
            </a:r>
            <a:r>
              <a:rPr lang="cs-CZ" dirty="0" smtClean="0"/>
              <a:t>(0,1)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/>
              <a:t>Vyber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 pro které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sz="1800" dirty="0" smtClean="0"/>
              <a:t>(definujeme </a:t>
            </a:r>
            <a:r>
              <a:rPr lang="cs-CZ" sz="1800" i="1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800" dirty="0" smtClean="0">
                <a:latin typeface="Times New Roman" pitchFamily="18" charset="0"/>
                <a:cs typeface="Times New Roman" pitchFamily="18" charset="0"/>
              </a:rPr>
              <a:t>(0) = </a:t>
            </a:r>
            <a:r>
              <a:rPr lang="cs-CZ" sz="1800" dirty="0" err="1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cs-CZ" sz="1800" dirty="0" smtClean="0"/>
              <a:t>)</a:t>
            </a:r>
            <a:br>
              <a:rPr lang="cs-CZ" sz="1800" dirty="0" smtClean="0"/>
            </a:br>
            <a:endParaRPr lang="cs-CZ" dirty="0" smtClean="0"/>
          </a:p>
          <a:p>
            <a:r>
              <a:rPr lang="cs-CZ" dirty="0" smtClean="0"/>
              <a:t>Nalezení </a:t>
            </a:r>
            <a:r>
              <a:rPr lang="cs-CZ" i="1" dirty="0" smtClean="0"/>
              <a:t>i</a:t>
            </a:r>
            <a:r>
              <a:rPr lang="cs-CZ" dirty="0" smtClean="0"/>
              <a:t> se provádí půlením intervalu</a:t>
            </a:r>
          </a:p>
          <a:p>
            <a:endParaRPr lang="cs-CZ" dirty="0" smtClean="0"/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pSp>
        <p:nvGrpSpPr>
          <p:cNvPr id="7" name="Group 61"/>
          <p:cNvGrpSpPr/>
          <p:nvPr/>
        </p:nvGrpSpPr>
        <p:grpSpPr>
          <a:xfrm>
            <a:off x="5004048" y="2348880"/>
            <a:ext cx="3888432" cy="2880320"/>
            <a:chOff x="5076056" y="3645024"/>
            <a:chExt cx="3888432" cy="2880320"/>
          </a:xfrm>
        </p:grpSpPr>
        <p:sp>
          <p:nvSpPr>
            <p:cNvPr id="37" name="Rectangle 36"/>
            <p:cNvSpPr/>
            <p:nvPr/>
          </p:nvSpPr>
          <p:spPr>
            <a:xfrm>
              <a:off x="5076056" y="3645024"/>
              <a:ext cx="3888432" cy="2880320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724128" y="6013530"/>
              <a:ext cx="28803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724128" y="3861048"/>
              <a:ext cx="0" cy="21329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228184" y="5509474"/>
              <a:ext cx="0" cy="55652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48275" y="5052541"/>
            <a:ext cx="293688" cy="320675"/>
          </p:xfrm>
          <a:graphic>
            <a:graphicData uri="http://schemas.openxmlformats.org/presentationml/2006/ole">
              <p:oleObj spid="_x0000_s451592" name="Rovnice" r:id="rId3" imgW="126720" imgH="139680" progId="Equation.3">
                <p:embed/>
              </p:oleObj>
            </a:graphicData>
          </a:graphic>
        </p:graphicFrame>
        <p:graphicFrame>
          <p:nvGraphicFramePr>
            <p:cNvPr id="44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083871" y="5942881"/>
            <a:ext cx="352425" cy="496887"/>
          </p:xfrm>
          <a:graphic>
            <a:graphicData uri="http://schemas.openxmlformats.org/presentationml/2006/ole">
              <p:oleObj spid="_x0000_s451593" name="Rovnice" r:id="rId4" imgW="152280" imgH="215640" progId="Equation.3">
                <p:embed/>
              </p:oleObj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 flipH="1">
              <a:off x="5652120" y="5229200"/>
              <a:ext cx="1080120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076056" y="3645024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latin typeface="+mj-lt"/>
                </a:rPr>
                <a:t>Distribuční funkce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6732240" y="4931288"/>
              <a:ext cx="0" cy="11347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236296" y="4639488"/>
              <a:ext cx="0" cy="14265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740352" y="4121784"/>
              <a:ext cx="0" cy="194421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652120" y="4135432"/>
              <a:ext cx="2074584" cy="1364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823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65750" y="3932238"/>
            <a:ext cx="204788" cy="381000"/>
          </p:xfrm>
          <a:graphic>
            <a:graphicData uri="http://schemas.openxmlformats.org/presentationml/2006/ole">
              <p:oleObj spid="_x0000_s451594" name="Rovnice" r:id="rId5" imgW="88560" imgH="164880" progId="Equation.3">
                <p:embed/>
              </p:oleObj>
            </a:graphicData>
          </a:graphic>
        </p:graphicFrame>
      </p:grpSp>
      <p:graphicFrame>
        <p:nvGraphicFramePr>
          <p:cNvPr id="41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6508750" y="4653087"/>
          <a:ext cx="382588" cy="496887"/>
        </p:xfrm>
        <a:graphic>
          <a:graphicData uri="http://schemas.openxmlformats.org/presentationml/2006/ole">
            <p:oleObj spid="_x0000_s451595" name="Rovnice" r:id="rId6" imgW="164880" imgH="215640" progId="Equation.3">
              <p:embed/>
            </p:oleObj>
          </a:graphicData>
        </a:graphic>
      </p:graphicFrame>
      <p:graphicFrame>
        <p:nvGraphicFramePr>
          <p:cNvPr id="451596" name="Object 12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13575" y="4638799"/>
          <a:ext cx="381000" cy="527050"/>
        </p:xfrm>
        <a:graphic>
          <a:graphicData uri="http://schemas.openxmlformats.org/presentationml/2006/ole">
            <p:oleObj spid="_x0000_s451596" name="Rovnice" r:id="rId7" imgW="164880" imgH="228600" progId="Equation.3">
              <p:embed/>
            </p:oleObj>
          </a:graphicData>
        </a:graphic>
      </p:graphicFrame>
      <p:graphicFrame>
        <p:nvGraphicFramePr>
          <p:cNvPr id="451597" name="Object 13">
            <a:hlinkClick r:id="" action="ppaction://ole?verb=0"/>
          </p:cNvPr>
          <p:cNvGraphicFramePr>
            <a:graphicFrameLocks/>
          </p:cNvGraphicFramePr>
          <p:nvPr/>
        </p:nvGraphicFramePr>
        <p:xfrm>
          <a:off x="7518400" y="4653087"/>
          <a:ext cx="382588" cy="496887"/>
        </p:xfrm>
        <a:graphic>
          <a:graphicData uri="http://schemas.openxmlformats.org/presentationml/2006/ole">
            <p:oleObj spid="_x0000_s451597" name="Rovnice" r:id="rId8" imgW="164880" imgH="215640" progId="Equation.3">
              <p:embed/>
            </p:oleObj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1043608" y="4005064"/>
            <a:ext cx="3240360" cy="792088"/>
            <a:chOff x="1043608" y="3919408"/>
            <a:chExt cx="3240360" cy="792088"/>
          </a:xfrm>
        </p:grpSpPr>
        <p:graphicFrame>
          <p:nvGraphicFramePr>
            <p:cNvPr id="308226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1204913" y="4077072"/>
            <a:ext cx="2962275" cy="466725"/>
          </p:xfrm>
          <a:graphic>
            <a:graphicData uri="http://schemas.openxmlformats.org/presentationml/2006/ole">
              <p:oleObj spid="_x0000_s451586" name="Rovnice" r:id="rId9" imgW="1282680" imgH="203040" progId="Equation.3">
                <p:embed/>
              </p:oleObj>
            </a:graphicData>
          </a:graphic>
        </p:graphicFrame>
        <p:sp>
          <p:nvSpPr>
            <p:cNvPr id="24" name="Rectangle 23"/>
            <p:cNvSpPr/>
            <p:nvPr/>
          </p:nvSpPr>
          <p:spPr>
            <a:xfrm>
              <a:off x="1043608" y="3919408"/>
              <a:ext cx="3240360" cy="79208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2D diskrétní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cs-CZ" sz="2400" dirty="0" smtClean="0"/>
              <a:t>Dána p-</a:t>
            </a:r>
            <a:r>
              <a:rPr lang="cs-CZ" sz="2400" dirty="0" err="1" smtClean="0"/>
              <a:t>nostní</a:t>
            </a:r>
            <a:r>
              <a:rPr lang="cs-CZ" sz="2400" dirty="0" smtClean="0"/>
              <a:t> </a:t>
            </a:r>
            <a:r>
              <a:rPr lang="cs-CZ" sz="2400" dirty="0" err="1" smtClean="0"/>
              <a:t>fce</a:t>
            </a:r>
            <a:r>
              <a:rPr lang="cs-CZ" sz="2400" dirty="0" smtClean="0"/>
              <a:t> </a:t>
            </a:r>
            <a:r>
              <a:rPr lang="cs-CZ" sz="2400" i="1" dirty="0" smtClean="0"/>
              <a:t>p</a:t>
            </a:r>
            <a:r>
              <a:rPr lang="cs-CZ" sz="2400" dirty="0" smtClean="0"/>
              <a:t>(</a:t>
            </a:r>
            <a:r>
              <a:rPr lang="cs-CZ" sz="2400" i="1" dirty="0" smtClean="0"/>
              <a:t>i, j</a:t>
            </a:r>
            <a:r>
              <a:rPr lang="cs-CZ" sz="2400" dirty="0" smtClean="0"/>
              <a:t>)</a:t>
            </a:r>
          </a:p>
          <a:p>
            <a:endParaRPr lang="en-US" dirty="0" smtClean="0"/>
          </a:p>
          <a:p>
            <a:r>
              <a:rPr lang="cs-CZ" dirty="0" smtClean="0"/>
              <a:t>Možnost 1: </a:t>
            </a:r>
          </a:p>
          <a:p>
            <a:pPr lvl="1"/>
            <a:r>
              <a:rPr lang="cs-CZ" dirty="0" smtClean="0"/>
              <a:t>Interpretovat jako 1D vektor pravděpodobností</a:t>
            </a:r>
          </a:p>
          <a:p>
            <a:pPr lvl="1"/>
            <a:r>
              <a:rPr lang="cs-CZ" dirty="0" smtClean="0"/>
              <a:t>Vzorkovat jako 1D distribuci</a:t>
            </a: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2D diskrétní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Možnost 2 (lepší)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/>
              <a:t>„Řádek“ </a:t>
            </a:r>
            <a:r>
              <a:rPr lang="cs-CZ" i="1" dirty="0" err="1" smtClean="0"/>
              <a:t>i</a:t>
            </a:r>
            <a:r>
              <a:rPr lang="cs-CZ" baseline="-25000" dirty="0" err="1" smtClean="0"/>
              <a:t>sel</a:t>
            </a:r>
            <a:r>
              <a:rPr lang="cs-CZ" dirty="0" smtClean="0"/>
              <a:t> vybrat podle marginálního rozdělení, popsaného 1D p-</a:t>
            </a:r>
            <a:r>
              <a:rPr lang="cs-CZ" dirty="0" err="1" smtClean="0"/>
              <a:t>nostní</a:t>
            </a:r>
            <a:r>
              <a:rPr lang="cs-CZ" dirty="0" smtClean="0"/>
              <a:t> </a:t>
            </a:r>
            <a:r>
              <a:rPr lang="cs-CZ" dirty="0" err="1" smtClean="0"/>
              <a:t>fcí</a:t>
            </a:r>
            <a:endParaRPr lang="cs-CZ" dirty="0" smtClean="0"/>
          </a:p>
          <a:p>
            <a:pPr marL="801687" lvl="1" indent="-457200">
              <a:buFont typeface="+mj-lt"/>
              <a:buAutoNum type="arabicPeriod"/>
            </a:pPr>
            <a:endParaRPr lang="cs-CZ" dirty="0" smtClean="0"/>
          </a:p>
          <a:p>
            <a:pPr marL="801687" lvl="1" indent="-457200">
              <a:buFont typeface="+mj-lt"/>
              <a:buAutoNum type="arabicPeriod"/>
            </a:pPr>
            <a:endParaRPr lang="cs-CZ" dirty="0" smtClean="0"/>
          </a:p>
          <a:p>
            <a:pPr marL="801687" lvl="1" indent="-457200">
              <a:buFont typeface="+mj-lt"/>
              <a:buAutoNum type="arabicPeriod"/>
            </a:pPr>
            <a:endParaRPr lang="cs-CZ" dirty="0" smtClean="0"/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/>
              <a:t>„Sloupec“ </a:t>
            </a:r>
            <a:r>
              <a:rPr lang="cs-CZ" i="1" dirty="0" err="1" smtClean="0"/>
              <a:t>j</a:t>
            </a:r>
            <a:r>
              <a:rPr lang="cs-CZ" baseline="-25000" dirty="0" err="1" smtClean="0"/>
              <a:t>sel</a:t>
            </a:r>
            <a:r>
              <a:rPr lang="cs-CZ" dirty="0" smtClean="0"/>
              <a:t> vybrat podle podmíněného rozdělení příslušejícího vybranému „řádku“ </a:t>
            </a:r>
            <a:r>
              <a:rPr lang="cs-CZ" i="1" dirty="0" err="1" smtClean="0"/>
              <a:t>i</a:t>
            </a:r>
            <a:r>
              <a:rPr lang="cs-CZ" baseline="-25000" dirty="0" err="1" smtClean="0"/>
              <a:t>sel</a:t>
            </a:r>
            <a:endParaRPr lang="cs-CZ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graphicFrame>
        <p:nvGraphicFramePr>
          <p:cNvPr id="411649" name="Object 1">
            <a:hlinkClick r:id="" action="ppaction://ole?verb=0"/>
          </p:cNvPr>
          <p:cNvGraphicFramePr>
            <a:graphicFrameLocks/>
          </p:cNvGraphicFramePr>
          <p:nvPr/>
        </p:nvGraphicFramePr>
        <p:xfrm>
          <a:off x="3339306" y="2780928"/>
          <a:ext cx="2465388" cy="1079500"/>
        </p:xfrm>
        <a:graphic>
          <a:graphicData uri="http://schemas.openxmlformats.org/presentationml/2006/ole">
            <p:oleObj spid="_x0000_s452610" name="Rovnice" r:id="rId3" imgW="1066680" imgH="469800" progId="Equation.3">
              <p:embed/>
            </p:oleObj>
          </a:graphicData>
        </a:graphic>
      </p:graphicFrame>
      <p:graphicFrame>
        <p:nvGraphicFramePr>
          <p:cNvPr id="4116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09863" y="4884738"/>
          <a:ext cx="3724275" cy="992187"/>
        </p:xfrm>
        <a:graphic>
          <a:graphicData uri="http://schemas.openxmlformats.org/presentationml/2006/ole">
            <p:oleObj spid="_x0000_s452611" name="Rovnice" r:id="rId4" imgW="1612800" imgH="4316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směrů podle mapy prostředí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Intenzita mapy prostředí definuje hustotu (</a:t>
            </a:r>
            <a:r>
              <a:rPr lang="cs-CZ" dirty="0" err="1" smtClean="0"/>
              <a:t>pdf</a:t>
            </a:r>
            <a:r>
              <a:rPr lang="cs-CZ" dirty="0" smtClean="0"/>
              <a:t>) na jednotkové kouli</a:t>
            </a:r>
          </a:p>
          <a:p>
            <a:endParaRPr lang="cs-CZ" dirty="0" smtClean="0"/>
          </a:p>
          <a:p>
            <a:r>
              <a:rPr lang="cs-CZ" dirty="0" smtClean="0"/>
              <a:t>Pro účely vzorkování ji aproximujeme jako 2D diskrétní distribuci nad </a:t>
            </a:r>
            <a:r>
              <a:rPr lang="cs-CZ" dirty="0" err="1" smtClean="0"/>
              <a:t>pixely</a:t>
            </a:r>
            <a:r>
              <a:rPr lang="cs-CZ" dirty="0" smtClean="0"/>
              <a:t> mapy</a:t>
            </a:r>
          </a:p>
          <a:p>
            <a:endParaRPr lang="cs-CZ" dirty="0" smtClean="0"/>
          </a:p>
          <a:p>
            <a:r>
              <a:rPr lang="cs-CZ" dirty="0" smtClean="0"/>
              <a:t>Pravděpodobnost výběru </a:t>
            </a:r>
            <a:r>
              <a:rPr lang="cs-CZ" dirty="0" err="1" smtClean="0"/>
              <a:t>pixelu</a:t>
            </a:r>
            <a:r>
              <a:rPr lang="cs-CZ" dirty="0" smtClean="0"/>
              <a:t> je dána součinem</a:t>
            </a:r>
          </a:p>
          <a:p>
            <a:pPr lvl="1"/>
            <a:r>
              <a:rPr lang="cs-CZ" dirty="0" smtClean="0"/>
              <a:t>Intenzity </a:t>
            </a:r>
            <a:r>
              <a:rPr lang="cs-CZ" dirty="0" err="1" smtClean="0"/>
              <a:t>pixelu</a:t>
            </a:r>
            <a:endParaRPr lang="cs-CZ" dirty="0" smtClean="0"/>
          </a:p>
          <a:p>
            <a:pPr lvl="1"/>
            <a:r>
              <a:rPr lang="cs-CZ" dirty="0" smtClean="0"/>
              <a:t>Velikostí </a:t>
            </a:r>
            <a:r>
              <a:rPr lang="cs-CZ" dirty="0" err="1" smtClean="0"/>
              <a:t>pixelu</a:t>
            </a:r>
            <a:r>
              <a:rPr lang="cs-CZ" dirty="0" smtClean="0"/>
              <a:t> na jednotkové kouli (závisí na mapování)</a:t>
            </a:r>
          </a:p>
          <a:p>
            <a:endParaRPr lang="cs-CZ" dirty="0" smtClean="0"/>
          </a:p>
          <a:p>
            <a:r>
              <a:rPr lang="cs-CZ" dirty="0" smtClean="0"/>
              <a:t>Detaily viz. </a:t>
            </a:r>
            <a:r>
              <a:rPr lang="cs-CZ" dirty="0" err="1" smtClean="0"/>
              <a:t>writeup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1D spojité náhodné veličiny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Transformací rovnoměrné náhodné veličiny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Zamítací metoda (</a:t>
            </a:r>
            <a:r>
              <a:rPr lang="cs-CZ" dirty="0" err="1" smtClean="0"/>
              <a:t>rejection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r>
              <a:rPr lang="cs-CZ" dirty="0" smtClean="0"/>
              <a:t>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3262"/>
          </a:xfrm>
        </p:spPr>
        <p:txBody>
          <a:bodyPr/>
          <a:lstStyle/>
          <a:p>
            <a:r>
              <a:rPr lang="cs-CZ" dirty="0" smtClean="0"/>
              <a:t>Vzorkování 1D spojité náhodné veličiny transformací 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00809"/>
            <a:ext cx="8229600" cy="4430116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Je-li </a:t>
            </a:r>
            <a:r>
              <a:rPr lang="cs-CZ" i="1" dirty="0" smtClean="0"/>
              <a:t>U</a:t>
            </a:r>
            <a:r>
              <a:rPr lang="cs-CZ" dirty="0" smtClean="0"/>
              <a:t> je náhodná veličina s rozdělením R(0,1), pak náhodná veličina </a:t>
            </a:r>
            <a:r>
              <a:rPr lang="cs-CZ" i="1" dirty="0" smtClean="0"/>
              <a:t>X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má rozdělení popsané distribuční funkcí </a:t>
            </a:r>
            <a:r>
              <a:rPr lang="cs-CZ" i="1" dirty="0" smtClean="0"/>
              <a:t>P</a:t>
            </a:r>
            <a:r>
              <a:rPr lang="cs-CZ" dirty="0" smtClean="0"/>
              <a:t>.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Pro generování vzorků podle </a:t>
            </a:r>
            <a:br>
              <a:rPr lang="cs-CZ" dirty="0" smtClean="0"/>
            </a:br>
            <a:r>
              <a:rPr lang="cs-CZ" dirty="0" smtClean="0"/>
              <a:t>hustoty </a:t>
            </a:r>
            <a:r>
              <a:rPr lang="cs-CZ" i="1" dirty="0" smtClean="0"/>
              <a:t>p</a:t>
            </a:r>
            <a:r>
              <a:rPr lang="cs-CZ" dirty="0" smtClean="0"/>
              <a:t> potřebujeme 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Spočítat </a:t>
            </a:r>
            <a:r>
              <a:rPr lang="cs-CZ" dirty="0" err="1" smtClean="0"/>
              <a:t>cdf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 z </a:t>
            </a:r>
            <a:r>
              <a:rPr lang="cs-CZ" dirty="0" err="1" smtClean="0"/>
              <a:t>pdf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Spočítat inverzní funkci</a:t>
            </a:r>
            <a:r>
              <a:rPr lang="en-US" dirty="0" smtClean="0"/>
              <a:t> </a:t>
            </a:r>
            <a:r>
              <a:rPr lang="en-US" i="1" dirty="0" smtClean="0"/>
              <a:t>P</a:t>
            </a:r>
            <a:r>
              <a:rPr lang="en-US" baseline="30000" dirty="0" smtClean="0"/>
              <a:t>-1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dirty="0" smtClean="0"/>
              <a:t>)</a:t>
            </a:r>
            <a:endParaRPr lang="cs-CZ" dirty="0" smtClean="0"/>
          </a:p>
          <a:p>
            <a:pPr lvl="2">
              <a:lnSpc>
                <a:spcPct val="90000"/>
              </a:lnSpc>
              <a:buFont typeface="Wingdings" pitchFamily="2" charset="2"/>
              <a:buNone/>
            </a:pPr>
            <a:endParaRPr lang="cs-CZ" dirty="0"/>
          </a:p>
          <a:p>
            <a:pPr lvl="1">
              <a:lnSpc>
                <a:spcPct val="90000"/>
              </a:lnSpc>
              <a:buFont typeface="Wingdings" pitchFamily="2" charset="2"/>
              <a:buNone/>
            </a:pPr>
            <a:r>
              <a:rPr lang="cs-CZ" dirty="0"/>
              <a:t>              </a:t>
            </a:r>
            <a:endParaRPr lang="en-US" dirty="0"/>
          </a:p>
        </p:txBody>
      </p:sp>
      <p:pic>
        <p:nvPicPr>
          <p:cNvPr id="2478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09096" y="3429000"/>
            <a:ext cx="3327400" cy="321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53635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3691732" y="2420888"/>
          <a:ext cx="1760537" cy="525463"/>
        </p:xfrm>
        <a:graphic>
          <a:graphicData uri="http://schemas.openxmlformats.org/presentationml/2006/ole">
            <p:oleObj spid="_x0000_s453635" name="Rovnice" r:id="rId4" imgW="761760" imgH="2286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19256" cy="1139825"/>
          </a:xfrm>
        </p:spPr>
        <p:txBody>
          <a:bodyPr/>
          <a:lstStyle/>
          <a:p>
            <a:r>
              <a:rPr lang="cs-CZ" dirty="0" smtClean="0"/>
              <a:t>Vzorkování 1D spojité náhodné veličiny zamítací metodou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 dirty="0" smtClean="0"/>
              <a:t>Algoritmus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Vyber náhodné </a:t>
            </a:r>
            <a:r>
              <a:rPr lang="cs-CZ" i="1" dirty="0" smtClean="0"/>
              <a:t>u</a:t>
            </a:r>
            <a:r>
              <a:rPr lang="cs-CZ" baseline="-25000" dirty="0" smtClean="0"/>
              <a:t>1</a:t>
            </a:r>
            <a:r>
              <a:rPr lang="cs-CZ" dirty="0" smtClean="0"/>
              <a:t> </a:t>
            </a:r>
            <a:r>
              <a:rPr lang="en-US" dirty="0" smtClean="0"/>
              <a:t>z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lvl="1">
              <a:lnSpc>
                <a:spcPct val="90000"/>
              </a:lnSpc>
            </a:pPr>
            <a:r>
              <a:rPr lang="cs-CZ" dirty="0" smtClean="0"/>
              <a:t>Vyber náhodné a </a:t>
            </a:r>
            <a:r>
              <a:rPr lang="cs-CZ" i="1" dirty="0" smtClean="0"/>
              <a:t>u</a:t>
            </a:r>
            <a:r>
              <a:rPr lang="cs-CZ" baseline="-25000" dirty="0" smtClean="0"/>
              <a:t>2</a:t>
            </a:r>
            <a:r>
              <a:rPr lang="cs-CZ" dirty="0" smtClean="0"/>
              <a:t> </a:t>
            </a:r>
            <a:r>
              <a:rPr lang="en-US" dirty="0" smtClean="0"/>
              <a:t>z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MAX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cs-CZ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0000"/>
              </a:lnSpc>
            </a:pPr>
            <a:r>
              <a:rPr lang="cs-CZ" dirty="0" smtClean="0"/>
              <a:t>Přijmi vzorek, pokud </a:t>
            </a:r>
            <a:r>
              <a:rPr lang="cs-CZ" i="1" dirty="0" smtClean="0"/>
              <a:t>p</a:t>
            </a:r>
            <a:r>
              <a:rPr lang="en-US" dirty="0" smtClean="0"/>
              <a:t>(</a:t>
            </a:r>
            <a:r>
              <a:rPr lang="cs-CZ" i="1" dirty="0" smtClean="0"/>
              <a:t>u</a:t>
            </a:r>
            <a:r>
              <a:rPr lang="cs-CZ" baseline="-25000" dirty="0" smtClean="0"/>
              <a:t>1</a:t>
            </a:r>
            <a:r>
              <a:rPr lang="en-US" dirty="0" smtClean="0"/>
              <a:t>) &lt; </a:t>
            </a:r>
            <a:r>
              <a:rPr lang="cs-CZ" i="1" dirty="0" smtClean="0"/>
              <a:t>u</a:t>
            </a:r>
            <a:r>
              <a:rPr lang="cs-CZ" baseline="-25000" dirty="0" smtClean="0"/>
              <a:t>2</a:t>
            </a:r>
            <a:endParaRPr lang="cs-CZ" dirty="0" smtClean="0"/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Přijaté vzorky mají rozložení dané</a:t>
            </a:r>
            <a:br>
              <a:rPr lang="cs-CZ" dirty="0" smtClean="0"/>
            </a:br>
            <a:r>
              <a:rPr lang="cs-CZ" dirty="0" smtClean="0"/>
              <a:t>hustotou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 </a:t>
            </a:r>
          </a:p>
          <a:p>
            <a:pPr>
              <a:lnSpc>
                <a:spcPct val="90000"/>
              </a:lnSpc>
            </a:pPr>
            <a:endParaRPr lang="cs-CZ" dirty="0" smtClean="0"/>
          </a:p>
          <a:p>
            <a:pPr>
              <a:lnSpc>
                <a:spcPct val="90000"/>
              </a:lnSpc>
            </a:pPr>
            <a:r>
              <a:rPr lang="cs-CZ" dirty="0" smtClean="0"/>
              <a:t>Účinnost = </a:t>
            </a:r>
            <a:r>
              <a:rPr lang="en-US" dirty="0" smtClean="0"/>
              <a:t>% </a:t>
            </a:r>
            <a:r>
              <a:rPr lang="cs-CZ" dirty="0" smtClean="0"/>
              <a:t>přijatých vzorků</a:t>
            </a:r>
            <a:endParaRPr lang="en-US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Plocha funkce pod křivkou </a:t>
            </a:r>
            <a:r>
              <a:rPr lang="en-US" dirty="0" smtClean="0"/>
              <a:t>/</a:t>
            </a:r>
            <a:r>
              <a:rPr lang="cs-CZ" dirty="0" smtClean="0"/>
              <a:t> </a:t>
            </a:r>
            <a:r>
              <a:rPr lang="en-US" dirty="0" err="1" smtClean="0"/>
              <a:t>plocha</a:t>
            </a:r>
            <a:r>
              <a:rPr lang="en-US" dirty="0" smtClean="0"/>
              <a:t> </a:t>
            </a:r>
            <a:r>
              <a:rPr lang="en-US" dirty="0" err="1" smtClean="0"/>
              <a:t>obd</a:t>
            </a:r>
            <a:r>
              <a:rPr lang="cs-CZ" dirty="0" err="1" smtClean="0"/>
              <a:t>élníka</a:t>
            </a:r>
            <a:endParaRPr lang="cs-CZ" dirty="0" smtClean="0"/>
          </a:p>
          <a:p>
            <a:pPr lvl="1">
              <a:lnSpc>
                <a:spcPct val="90000"/>
              </a:lnSpc>
            </a:pPr>
            <a:r>
              <a:rPr lang="cs-CZ" dirty="0" smtClean="0"/>
              <a:t>Transformační metoda vždy efektivnější (ale vyžaduje integrovat hustotu a invertovat distribuční </a:t>
            </a:r>
            <a:r>
              <a:rPr lang="cs-CZ" dirty="0" err="1" smtClean="0"/>
              <a:t>fci</a:t>
            </a:r>
            <a:r>
              <a:rPr lang="cs-CZ" dirty="0" smtClean="0"/>
              <a:t>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220072" y="1527175"/>
            <a:ext cx="3434898" cy="3011562"/>
            <a:chOff x="5220072" y="1527175"/>
            <a:chExt cx="3434898" cy="301156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19425"/>
            <a:stretch>
              <a:fillRect/>
            </a:stretch>
          </p:blipFill>
          <p:spPr bwMode="auto">
            <a:xfrm>
              <a:off x="5940152" y="1628801"/>
              <a:ext cx="2688159" cy="25924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7" name="TextBox 6"/>
            <p:cNvSpPr txBox="1"/>
            <p:nvPr/>
          </p:nvSpPr>
          <p:spPr>
            <a:xfrm>
              <a:off x="6301326" y="2212988"/>
              <a:ext cx="6158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i="1" dirty="0" smtClean="0">
                  <a:latin typeface="+mj-lt"/>
                </a:rPr>
                <a:t>p</a:t>
              </a:r>
              <a:r>
                <a:rPr lang="en-US" dirty="0" smtClean="0">
                  <a:latin typeface="+mj-lt"/>
                </a:rPr>
                <a:t>(</a:t>
              </a:r>
              <a:r>
                <a:rPr lang="en-US" i="1" dirty="0" smtClean="0">
                  <a:latin typeface="+mj-lt"/>
                </a:rPr>
                <a:t>x</a:t>
              </a:r>
              <a:r>
                <a:rPr lang="en-US" dirty="0" smtClean="0">
                  <a:latin typeface="+mj-lt"/>
                </a:rPr>
                <a:t>)</a:t>
              </a:r>
              <a:endParaRPr lang="en-US" dirty="0">
                <a:latin typeface="+mj-l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840848" y="407707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646310" y="390199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20072" y="1527175"/>
              <a:ext cx="81624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MAX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316416" y="4077072"/>
              <a:ext cx="33855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507288" cy="1139825"/>
          </a:xfrm>
        </p:spPr>
        <p:txBody>
          <a:bodyPr/>
          <a:lstStyle/>
          <a:p>
            <a:r>
              <a:rPr lang="cs-CZ" dirty="0" smtClean="0"/>
              <a:t>Vzorkování 2D spojité náhodné veličiny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Jako pro 2D diskrétní veličinu</a:t>
            </a:r>
          </a:p>
          <a:p>
            <a:r>
              <a:rPr lang="cs-CZ" dirty="0" smtClean="0"/>
              <a:t>Dána hustota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, </a:t>
            </a:r>
            <a:r>
              <a:rPr lang="cs-CZ" i="1" dirty="0" smtClean="0"/>
              <a:t>y</a:t>
            </a:r>
            <a:r>
              <a:rPr lang="cs-CZ" dirty="0" smtClean="0"/>
              <a:t>)</a:t>
            </a:r>
          </a:p>
          <a:p>
            <a:r>
              <a:rPr lang="cs-CZ" dirty="0" smtClean="0"/>
              <a:t>Postup</a:t>
            </a:r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Vyber </a:t>
            </a:r>
            <a:r>
              <a:rPr lang="cs-CZ" i="1" dirty="0" err="1" smtClean="0"/>
              <a:t>x</a:t>
            </a:r>
            <a:r>
              <a:rPr lang="cs-CZ" baseline="-25000" dirty="0" err="1" smtClean="0"/>
              <a:t>sel</a:t>
            </a:r>
            <a:r>
              <a:rPr lang="cs-CZ" dirty="0" smtClean="0"/>
              <a:t> z marginální hustoty</a:t>
            </a:r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endParaRPr lang="cs-CZ" dirty="0" smtClean="0"/>
          </a:p>
          <a:p>
            <a:pPr marL="457200" indent="-457200">
              <a:buFont typeface="+mj-lt"/>
              <a:buAutoNum type="arabicPeriod"/>
            </a:pPr>
            <a:r>
              <a:rPr lang="cs-CZ" dirty="0" smtClean="0"/>
              <a:t>Vyber </a:t>
            </a:r>
            <a:r>
              <a:rPr lang="cs-CZ" i="1" dirty="0" err="1" smtClean="0"/>
              <a:t>y</a:t>
            </a:r>
            <a:r>
              <a:rPr lang="cs-CZ" i="1" baseline="-25000" dirty="0" err="1" smtClean="0"/>
              <a:t>sel</a:t>
            </a:r>
            <a:r>
              <a:rPr lang="cs-CZ" dirty="0" smtClean="0"/>
              <a:t> z podmíněné hustoty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graphicFrame>
        <p:nvGraphicFramePr>
          <p:cNvPr id="456706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699792" y="3429000"/>
          <a:ext cx="2935287" cy="642937"/>
        </p:xfrm>
        <a:graphic>
          <a:graphicData uri="http://schemas.openxmlformats.org/presentationml/2006/ole">
            <p:oleObj spid="_x0000_s456706" name="Rovnice" r:id="rId3" imgW="1269720" imgH="279360" progId="Equation.3">
              <p:embed/>
            </p:oleObj>
          </a:graphicData>
        </a:graphic>
      </p:graphicFrame>
      <p:graphicFrame>
        <p:nvGraphicFramePr>
          <p:cNvPr id="456707" name="Object 3">
            <a:hlinkClick r:id="" action="ppaction://ole?verb=0"/>
          </p:cNvPr>
          <p:cNvGraphicFramePr>
            <a:graphicFrameLocks/>
          </p:cNvGraphicFramePr>
          <p:nvPr/>
        </p:nvGraphicFramePr>
        <p:xfrm>
          <a:off x="2347913" y="4797425"/>
          <a:ext cx="3902075" cy="992188"/>
        </p:xfrm>
        <a:graphic>
          <a:graphicData uri="http://schemas.openxmlformats.org/presentationml/2006/ole">
            <p:oleObj spid="_x0000_s456707" name="Rovnice" r:id="rId4" imgW="1688760" imgH="43164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481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1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Transformační vzorce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P. </a:t>
            </a:r>
            <a:r>
              <a:rPr lang="cs-CZ" dirty="0" err="1" smtClean="0"/>
              <a:t>Dutré</a:t>
            </a:r>
            <a:r>
              <a:rPr lang="cs-CZ" dirty="0" smtClean="0"/>
              <a:t>: </a:t>
            </a:r>
            <a:r>
              <a:rPr lang="cs-CZ" b="1" dirty="0" err="1" smtClean="0"/>
              <a:t>Global</a:t>
            </a:r>
            <a:r>
              <a:rPr lang="cs-CZ" b="1" dirty="0" smtClean="0"/>
              <a:t> </a:t>
            </a:r>
            <a:r>
              <a:rPr lang="cs-CZ" b="1" dirty="0" err="1" smtClean="0"/>
              <a:t>Illumination</a:t>
            </a:r>
            <a:r>
              <a:rPr lang="cs-CZ" b="1" dirty="0" smtClean="0"/>
              <a:t> </a:t>
            </a:r>
            <a:r>
              <a:rPr lang="cs-CZ" b="1" dirty="0" err="1" smtClean="0"/>
              <a:t>Compendium</a:t>
            </a:r>
            <a:r>
              <a:rPr lang="cs-CZ" dirty="0" smtClean="0"/>
              <a:t>, http://people.cs.kuleuven.be/~philip.dutre/GI/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  <p:pic>
        <p:nvPicPr>
          <p:cNvPr id="546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9175" y="2708920"/>
            <a:ext cx="710565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</p:spPr>
        <p:txBody>
          <a:bodyPr/>
          <a:lstStyle/>
          <a:p>
            <a:r>
              <a:rPr lang="cs-CZ" dirty="0" smtClean="0"/>
              <a:t>Řídící funkce</a:t>
            </a:r>
            <a:endParaRPr lang="cs-CZ" dirty="0" smtClean="0">
              <a:latin typeface="Arial CE" charset="-18"/>
            </a:endParaRPr>
          </a:p>
        </p:txBody>
      </p:sp>
      <p:graphicFrame>
        <p:nvGraphicFramePr>
          <p:cNvPr id="22530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69963" y="2781300"/>
          <a:ext cx="6397625" cy="1141413"/>
        </p:xfrm>
        <a:graphic>
          <a:graphicData uri="http://schemas.openxmlformats.org/presentationml/2006/ole">
            <p:oleObj spid="_x0000_s501762" name="Rovnice" r:id="rId4" imgW="2781000" imgH="495000" progId="Equation.3">
              <p:embed/>
            </p:oleObj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74713" y="1692275"/>
            <a:ext cx="6521017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400" dirty="0">
                <a:latin typeface="+mj-lt"/>
              </a:rPr>
              <a:t>Funkce </a:t>
            </a:r>
            <a:r>
              <a:rPr lang="cs-CZ" sz="2400" b="1" dirty="0">
                <a:latin typeface="+mj-lt"/>
              </a:rPr>
              <a:t>g(x)</a:t>
            </a:r>
            <a:r>
              <a:rPr lang="cs-CZ" sz="2400" dirty="0">
                <a:latin typeface="+mj-lt"/>
              </a:rPr>
              <a:t>, která </a:t>
            </a:r>
            <a:r>
              <a:rPr lang="cs-CZ" sz="2400" b="1" dirty="0">
                <a:latin typeface="+mj-lt"/>
              </a:rPr>
              <a:t>aproximuje </a:t>
            </a:r>
            <a:r>
              <a:rPr lang="cs-CZ" sz="2400" b="1" dirty="0" err="1">
                <a:latin typeface="+mj-lt"/>
              </a:rPr>
              <a:t>integrand</a:t>
            </a:r>
            <a:r>
              <a:rPr lang="cs-CZ" sz="2400" b="1" dirty="0">
                <a:latin typeface="+mj-lt"/>
              </a:rPr>
              <a:t> </a:t>
            </a:r>
            <a:r>
              <a:rPr lang="cs-CZ" sz="2400" dirty="0">
                <a:latin typeface="+mj-lt"/>
              </a:rPr>
              <a:t>a</a:t>
            </a:r>
          </a:p>
          <a:p>
            <a:r>
              <a:rPr lang="cs-CZ" sz="2400" dirty="0">
                <a:latin typeface="+mj-lt"/>
              </a:rPr>
              <a:t>dokážeme ji </a:t>
            </a:r>
            <a:r>
              <a:rPr lang="cs-CZ" sz="2400" b="1" dirty="0">
                <a:latin typeface="+mj-lt"/>
              </a:rPr>
              <a:t>analyticky </a:t>
            </a:r>
            <a:r>
              <a:rPr lang="cs-CZ" sz="2400" b="1" dirty="0" err="1">
                <a:latin typeface="+mj-lt"/>
              </a:rPr>
              <a:t>zintegrovat</a:t>
            </a:r>
            <a:r>
              <a:rPr lang="cs-CZ" sz="2400" dirty="0">
                <a:latin typeface="+mj-lt"/>
              </a:rPr>
              <a:t>: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963692" y="3717032"/>
            <a:ext cx="1344612" cy="0"/>
          </a:xfrm>
          <a:prstGeom prst="line">
            <a:avLst/>
          </a:prstGeom>
          <a:noFill/>
          <a:ln w="25400">
            <a:solidFill>
              <a:srgbClr val="00AE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371404" y="3717032"/>
            <a:ext cx="236185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3139568" y="3861048"/>
            <a:ext cx="10003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5616" y="4581128"/>
            <a:ext cx="4047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numerické integrování (MC)</a:t>
            </a:r>
          </a:p>
          <a:p>
            <a:r>
              <a:rPr lang="cs-CZ" sz="2400" dirty="0" smtClean="0">
                <a:latin typeface="+mj-lt"/>
              </a:rPr>
              <a:t>menší rozptyl než </a:t>
            </a:r>
            <a:r>
              <a:rPr lang="cs-CZ" sz="2400" i="1" dirty="0" smtClean="0">
                <a:latin typeface="+mj-lt"/>
              </a:rPr>
              <a:t>f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b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6529864" y="3861048"/>
            <a:ext cx="432048" cy="1512168"/>
          </a:xfrm>
          <a:prstGeom prst="line">
            <a:avLst/>
          </a:prstGeom>
          <a:noFill/>
          <a:ln w="9525">
            <a:solidFill>
              <a:srgbClr val="00AE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80112" y="5445224"/>
            <a:ext cx="2674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umíme analyticky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integrovat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Importance sampling Phongovy BRDF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cs-CZ" dirty="0" smtClean="0"/>
              <a:t>Paprsek </a:t>
            </a:r>
            <a:r>
              <a:rPr lang="cs-CZ" dirty="0"/>
              <a:t>dopadne na plochu s </a:t>
            </a:r>
            <a:r>
              <a:rPr lang="cs-CZ" dirty="0" err="1"/>
              <a:t>Phongovou</a:t>
            </a:r>
            <a:r>
              <a:rPr lang="cs-CZ" dirty="0"/>
              <a:t> BRDF. Jak vygenerovat sekundární paprsek pro </a:t>
            </a:r>
            <a:r>
              <a:rPr lang="cs-CZ" dirty="0" smtClean="0"/>
              <a:t>vzorkování nepřímého osvětlení?</a:t>
            </a:r>
          </a:p>
          <a:p>
            <a:pPr marL="457200" indent="-457200">
              <a:lnSpc>
                <a:spcPct val="90000"/>
              </a:lnSpc>
            </a:pPr>
            <a:endParaRPr lang="cs-CZ" dirty="0" smtClean="0"/>
          </a:p>
          <a:p>
            <a:pPr marL="457200" indent="-457200">
              <a:lnSpc>
                <a:spcPct val="90000"/>
              </a:lnSpc>
            </a:pPr>
            <a:r>
              <a:rPr lang="cs-CZ" dirty="0" err="1" smtClean="0"/>
              <a:t>Path</a:t>
            </a:r>
            <a:r>
              <a:rPr lang="cs-CZ" dirty="0" smtClean="0"/>
              <a:t> </a:t>
            </a:r>
            <a:r>
              <a:rPr lang="cs-CZ" dirty="0" err="1"/>
              <a:t>tracing</a:t>
            </a:r>
            <a:endParaRPr lang="cs-CZ" dirty="0"/>
          </a:p>
          <a:p>
            <a:pPr marL="763588" lvl="1" indent="-419100">
              <a:lnSpc>
                <a:spcPct val="90000"/>
              </a:lnSpc>
            </a:pPr>
            <a:endParaRPr lang="cs-CZ" dirty="0" smtClean="0"/>
          </a:p>
          <a:p>
            <a:pPr marL="763588" lvl="1" indent="-419100">
              <a:lnSpc>
                <a:spcPct val="90000"/>
              </a:lnSpc>
            </a:pPr>
            <a:r>
              <a:rPr lang="cs-CZ" dirty="0" smtClean="0"/>
              <a:t>Pouze </a:t>
            </a:r>
            <a:r>
              <a:rPr lang="cs-CZ" dirty="0"/>
              <a:t>1 sekundární paprsek – je třeba zvolit </a:t>
            </a:r>
            <a:r>
              <a:rPr lang="cs-CZ" dirty="0" smtClean="0"/>
              <a:t>komponentu BRDF (druh interakce)</a:t>
            </a:r>
            <a:endParaRPr lang="cs-CZ" dirty="0"/>
          </a:p>
          <a:p>
            <a:pPr marL="763588" lvl="1" indent="-419100">
              <a:lnSpc>
                <a:spcPct val="90000"/>
              </a:lnSpc>
            </a:pPr>
            <a:endParaRPr lang="cs-CZ" dirty="0" smtClean="0"/>
          </a:p>
          <a:p>
            <a:pPr marL="763588" lvl="1" indent="-419100">
              <a:lnSpc>
                <a:spcPct val="90000"/>
              </a:lnSpc>
            </a:pPr>
            <a:r>
              <a:rPr lang="cs-CZ" dirty="0" smtClean="0"/>
              <a:t>Postup:</a:t>
            </a:r>
            <a:endParaRPr lang="cs-CZ" dirty="0"/>
          </a:p>
          <a:p>
            <a:pPr marL="1052513" lvl="2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dirty="0" smtClean="0"/>
              <a:t>Vyber komponentu BRDF (difúzní odraz </a:t>
            </a:r>
            <a:r>
              <a:rPr lang="cs-CZ" dirty="0"/>
              <a:t>/ lesklý odraz / lom)</a:t>
            </a:r>
          </a:p>
          <a:p>
            <a:pPr marL="1052513" lvl="2" indent="-381000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cs-CZ" dirty="0" smtClean="0"/>
              <a:t>Vzorkuj </a:t>
            </a:r>
            <a:r>
              <a:rPr lang="cs-CZ" dirty="0"/>
              <a:t>vybranou </a:t>
            </a:r>
            <a:r>
              <a:rPr lang="cs-CZ" dirty="0" smtClean="0"/>
              <a:t>komponentu</a:t>
            </a:r>
            <a:endParaRPr lang="cs-CZ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Fyzik</a:t>
            </a:r>
            <a:r>
              <a:rPr lang="cs-CZ" sz="3200"/>
              <a:t>álně věrohodná Phongova BRDF</a:t>
            </a:r>
            <a:endParaRPr lang="en-US" sz="3200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r>
              <a:rPr lang="cs-CZ" dirty="0"/>
              <a:t>Kde:</a:t>
            </a:r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endParaRPr lang="cs-CZ" dirty="0"/>
          </a:p>
          <a:p>
            <a:pPr marL="457200" indent="-457200"/>
            <a:r>
              <a:rPr lang="cs-CZ" dirty="0"/>
              <a:t>Zachování energie:</a:t>
            </a:r>
            <a:endParaRPr lang="en-US" dirty="0"/>
          </a:p>
        </p:txBody>
      </p:sp>
      <p:graphicFrame>
        <p:nvGraphicFramePr>
          <p:cNvPr id="314372" name="Object 4"/>
          <p:cNvGraphicFramePr>
            <a:graphicFrameLocks noChangeAspect="1"/>
          </p:cNvGraphicFramePr>
          <p:nvPr/>
        </p:nvGraphicFramePr>
        <p:xfrm>
          <a:off x="2171476" y="1628775"/>
          <a:ext cx="4776788" cy="784225"/>
        </p:xfrm>
        <a:graphic>
          <a:graphicData uri="http://schemas.openxmlformats.org/presentationml/2006/ole">
            <p:oleObj spid="_x0000_s404482" name="Rovnice" r:id="rId3" imgW="2400120" imgH="393480" progId="Equation.3">
              <p:embed/>
            </p:oleObj>
          </a:graphicData>
        </a:graphic>
      </p:graphicFrame>
      <p:graphicFrame>
        <p:nvGraphicFramePr>
          <p:cNvPr id="314373" name="Object 5"/>
          <p:cNvGraphicFramePr>
            <a:graphicFrameLocks noChangeAspect="1"/>
          </p:cNvGraphicFramePr>
          <p:nvPr/>
        </p:nvGraphicFramePr>
        <p:xfrm>
          <a:off x="3491880" y="2924175"/>
          <a:ext cx="2449513" cy="958850"/>
        </p:xfrm>
        <a:graphic>
          <a:graphicData uri="http://schemas.openxmlformats.org/presentationml/2006/ole">
            <p:oleObj spid="_x0000_s404483" name="Rovnice" r:id="rId4" imgW="1168200" imgH="457200" progId="Equation.3">
              <p:embed/>
            </p:oleObj>
          </a:graphicData>
        </a:graphic>
      </p:graphicFrame>
      <p:graphicFrame>
        <p:nvGraphicFramePr>
          <p:cNvPr id="314374" name="Object 6"/>
          <p:cNvGraphicFramePr>
            <a:graphicFrameLocks noChangeAspect="1"/>
          </p:cNvGraphicFramePr>
          <p:nvPr/>
        </p:nvGraphicFramePr>
        <p:xfrm>
          <a:off x="3779838" y="4245719"/>
          <a:ext cx="1465262" cy="479425"/>
        </p:xfrm>
        <a:graphic>
          <a:graphicData uri="http://schemas.openxmlformats.org/presentationml/2006/ole">
            <p:oleObj spid="_x0000_s404484" name="Rovnice" r:id="rId5" imgW="698400" imgH="228600" progId="Equation.3">
              <p:embed/>
            </p:oleObj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Výběr interakce</a:t>
            </a:r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sz="1800" dirty="0">
                <a:latin typeface="Courier New" pitchFamily="49" charset="0"/>
              </a:rPr>
              <a:t>pd = max(</a:t>
            </a:r>
            <a:r>
              <a:rPr lang="en-US" sz="1800" dirty="0" err="1">
                <a:latin typeface="Courier New" pitchFamily="49" charset="0"/>
              </a:rPr>
              <a:t>rho_d.r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rho_d.g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rho_d.b</a:t>
            </a:r>
            <a:r>
              <a:rPr lang="en-US" sz="1800" dirty="0">
                <a:latin typeface="Courier New" pitchFamily="49" charset="0"/>
              </a:rPr>
              <a:t>); </a:t>
            </a:r>
            <a:r>
              <a:rPr lang="en-US" sz="1800" dirty="0">
                <a:solidFill>
                  <a:srgbClr val="6699FF"/>
                </a:solidFill>
                <a:latin typeface="Courier New" pitchFamily="49" charset="0"/>
              </a:rPr>
              <a:t>// </a:t>
            </a:r>
            <a:r>
              <a:rPr lang="en-US" sz="1800" dirty="0" err="1" smtClean="0">
                <a:solidFill>
                  <a:srgbClr val="6699FF"/>
                </a:solidFill>
                <a:latin typeface="Courier New" pitchFamily="49" charset="0"/>
              </a:rPr>
              <a:t>prob</a:t>
            </a:r>
            <a:r>
              <a:rPr lang="cs-CZ" sz="1800" dirty="0" smtClean="0">
                <a:solidFill>
                  <a:srgbClr val="6699FF"/>
                </a:solidFill>
                <a:latin typeface="Courier New" pitchFamily="49" charset="0"/>
              </a:rPr>
              <a:t>.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</a:rPr>
              <a:t> </a:t>
            </a:r>
            <a:r>
              <a:rPr lang="en-US" sz="1800" dirty="0">
                <a:solidFill>
                  <a:srgbClr val="6699FF"/>
                </a:solidFill>
                <a:latin typeface="Courier New" pitchFamily="49" charset="0"/>
              </a:rPr>
              <a:t>of 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</a:rPr>
              <a:t>d</a:t>
            </a:r>
            <a:r>
              <a:rPr lang="cs-CZ" sz="1800" dirty="0" err="1" smtClean="0">
                <a:solidFill>
                  <a:srgbClr val="6699FF"/>
                </a:solidFill>
                <a:latin typeface="Courier New" pitchFamily="49" charset="0"/>
              </a:rPr>
              <a:t>iffuse</a:t>
            </a:r>
            <a:endParaRPr lang="en-US" sz="1800" dirty="0">
              <a:solidFill>
                <a:srgbClr val="6699FF"/>
              </a:solidFill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1800" dirty="0" err="1">
                <a:latin typeface="Courier New" pitchFamily="49" charset="0"/>
              </a:rPr>
              <a:t>ps</a:t>
            </a:r>
            <a:r>
              <a:rPr lang="en-US" sz="1800" dirty="0">
                <a:latin typeface="Courier New" pitchFamily="49" charset="0"/>
              </a:rPr>
              <a:t> = max(</a:t>
            </a:r>
            <a:r>
              <a:rPr lang="en-US" sz="1800" dirty="0" err="1">
                <a:latin typeface="Courier New" pitchFamily="49" charset="0"/>
              </a:rPr>
              <a:t>rho_s.r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rho_s.g</a:t>
            </a:r>
            <a:r>
              <a:rPr lang="en-US" sz="1800" dirty="0">
                <a:latin typeface="Courier New" pitchFamily="49" charset="0"/>
              </a:rPr>
              <a:t>, </a:t>
            </a:r>
            <a:r>
              <a:rPr lang="en-US" sz="1800" dirty="0" err="1">
                <a:latin typeface="Courier New" pitchFamily="49" charset="0"/>
              </a:rPr>
              <a:t>rho_s.b</a:t>
            </a:r>
            <a:r>
              <a:rPr lang="en-US" sz="1800" dirty="0">
                <a:latin typeface="Courier New" pitchFamily="49" charset="0"/>
              </a:rPr>
              <a:t>); </a:t>
            </a:r>
            <a:r>
              <a:rPr lang="en-US" sz="1800" dirty="0">
                <a:solidFill>
                  <a:srgbClr val="6699FF"/>
                </a:solidFill>
                <a:latin typeface="Courier New" pitchFamily="49" charset="0"/>
              </a:rPr>
              <a:t>// </a:t>
            </a:r>
            <a:r>
              <a:rPr lang="en-US" sz="1800" dirty="0" err="1" smtClean="0">
                <a:solidFill>
                  <a:srgbClr val="6699FF"/>
                </a:solidFill>
                <a:latin typeface="Courier New" pitchFamily="49" charset="0"/>
              </a:rPr>
              <a:t>prob</a:t>
            </a:r>
            <a:r>
              <a:rPr lang="cs-CZ" sz="1800" dirty="0" smtClean="0">
                <a:solidFill>
                  <a:srgbClr val="6699FF"/>
                </a:solidFill>
                <a:latin typeface="Courier New" pitchFamily="49" charset="0"/>
              </a:rPr>
              <a:t>.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</a:rPr>
              <a:t> </a:t>
            </a:r>
            <a:r>
              <a:rPr lang="en-US" sz="1800" dirty="0">
                <a:solidFill>
                  <a:srgbClr val="6699FF"/>
                </a:solidFill>
                <a:latin typeface="Courier New" pitchFamily="49" charset="0"/>
              </a:rPr>
              <a:t>of 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</a:rPr>
              <a:t>s</a:t>
            </a:r>
            <a:r>
              <a:rPr lang="cs-CZ" sz="1800" dirty="0" err="1" smtClean="0">
                <a:solidFill>
                  <a:srgbClr val="6699FF"/>
                </a:solidFill>
                <a:latin typeface="Courier New" pitchFamily="49" charset="0"/>
              </a:rPr>
              <a:t>pecular</a:t>
            </a:r>
            <a:endParaRPr lang="en-US" sz="1800" dirty="0">
              <a:solidFill>
                <a:srgbClr val="6699FF"/>
              </a:solidFill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endParaRPr lang="cs-CZ" sz="1800" dirty="0" smtClean="0"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cs-CZ" sz="1800" dirty="0" smtClean="0">
                <a:latin typeface="Courier New" pitchFamily="49" charset="0"/>
              </a:rPr>
              <a:t>u </a:t>
            </a:r>
            <a:r>
              <a:rPr lang="en-US" sz="1800" dirty="0">
                <a:latin typeface="Courier New" pitchFamily="49" charset="0"/>
              </a:rPr>
              <a:t>= rand(0</a:t>
            </a:r>
            <a:r>
              <a:rPr lang="en-US" sz="1800" dirty="0" smtClean="0">
                <a:latin typeface="Courier New" pitchFamily="49" charset="0"/>
              </a:rPr>
              <a:t>,</a:t>
            </a:r>
            <a:r>
              <a:rPr lang="cs-CZ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pd</a:t>
            </a:r>
            <a:r>
              <a:rPr lang="cs-CZ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+</a:t>
            </a:r>
            <a:r>
              <a:rPr lang="cs-CZ" sz="1800" dirty="0" smtClean="0"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ps</a:t>
            </a:r>
            <a:r>
              <a:rPr lang="en-US" sz="1800" dirty="0" smtClean="0">
                <a:latin typeface="Courier New" pitchFamily="49" charset="0"/>
              </a:rPr>
              <a:t>);</a:t>
            </a:r>
            <a:endParaRPr lang="en-US" sz="1800" dirty="0">
              <a:solidFill>
                <a:srgbClr val="6699FF"/>
              </a:solidFill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endParaRPr lang="cs-CZ" sz="1800" b="1" dirty="0" smtClean="0">
              <a:solidFill>
                <a:srgbClr val="0000FF"/>
              </a:solidFill>
              <a:latin typeface="Courier New" pitchFamily="49" charset="0"/>
            </a:endParaRPr>
          </a:p>
          <a:p>
            <a:pPr lvl="1">
              <a:buNone/>
            </a:pPr>
            <a:r>
              <a:rPr lang="cs-CZ" sz="1800" dirty="0" smtClean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cs-CZ" sz="1800" dirty="0" smtClean="0"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dir, </a:t>
            </a:r>
            <a:r>
              <a:rPr lang="cs-CZ" sz="1800" dirty="0" err="1" smtClean="0">
                <a:solidFill>
                  <a:srgbClr val="0000FF"/>
                </a:solidFill>
                <a:latin typeface="Courier New" pitchFamily="49" charset="0"/>
              </a:rPr>
              <a:t>float</a:t>
            </a:r>
            <a:r>
              <a:rPr lang="cs-CZ" sz="1800" dirty="0" smtClean="0">
                <a:solidFill>
                  <a:srgbClr val="0000FF"/>
                </a:solidFill>
                <a:latin typeface="Courier New" pitchFamily="49" charset="0"/>
              </a:rPr>
              <a:t> </a:t>
            </a:r>
            <a:r>
              <a:rPr lang="en-US" sz="1800" dirty="0" err="1" smtClean="0">
                <a:latin typeface="Courier New" pitchFamily="49" charset="0"/>
              </a:rPr>
              <a:t>pdf</a:t>
            </a:r>
            <a:r>
              <a:rPr lang="cs-CZ" sz="1800" dirty="0" smtClean="0">
                <a:latin typeface="Courier New" pitchFamily="49" charset="0"/>
              </a:rPr>
              <a:t>, </a:t>
            </a:r>
            <a:r>
              <a:rPr lang="cs-CZ" sz="1800" dirty="0" smtClean="0">
                <a:solidFill>
                  <a:srgbClr val="0000FF"/>
                </a:solidFill>
                <a:latin typeface="Courier New" pitchFamily="49" charset="0"/>
              </a:rPr>
              <a:t>Col3 </a:t>
            </a:r>
            <a:r>
              <a:rPr lang="cs-CZ" sz="1800" dirty="0" err="1" smtClean="0">
                <a:latin typeface="Courier New" pitchFamily="49" charset="0"/>
              </a:rPr>
              <a:t>brdfVal</a:t>
            </a:r>
            <a:r>
              <a:rPr lang="en-US" sz="1800" dirty="0" smtClean="0">
                <a:latin typeface="Courier New" pitchFamily="49" charset="0"/>
              </a:rPr>
              <a:t>;</a:t>
            </a:r>
            <a:endParaRPr lang="cs-CZ" sz="1800" b="1" dirty="0" smtClean="0">
              <a:solidFill>
                <a:srgbClr val="0000FF"/>
              </a:solidFill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 sz="1800" dirty="0" smtClean="0">
                <a:latin typeface="Courier New" pitchFamily="49" charset="0"/>
              </a:rPr>
              <a:t> (</a:t>
            </a:r>
            <a:r>
              <a:rPr lang="cs-CZ" sz="1800" dirty="0" smtClean="0">
                <a:latin typeface="Courier New" pitchFamily="49" charset="0"/>
              </a:rPr>
              <a:t>u</a:t>
            </a:r>
            <a:r>
              <a:rPr lang="en-US" sz="1800" dirty="0" smtClean="0">
                <a:latin typeface="Courier New" pitchFamily="49" charset="0"/>
              </a:rPr>
              <a:t> &lt;</a:t>
            </a:r>
            <a:r>
              <a:rPr lang="cs-CZ" sz="1800" dirty="0" smtClean="0">
                <a:latin typeface="Courier New" pitchFamily="49" charset="0"/>
              </a:rPr>
              <a:t>=</a:t>
            </a:r>
            <a:r>
              <a:rPr lang="en-US" sz="1800" dirty="0" smtClean="0">
                <a:latin typeface="Courier New" pitchFamily="49" charset="0"/>
              </a:rPr>
              <a:t> </a:t>
            </a:r>
            <a:r>
              <a:rPr lang="cs-CZ" sz="1800" dirty="0" smtClean="0">
                <a:latin typeface="Courier New" pitchFamily="49" charset="0"/>
              </a:rPr>
              <a:t>p</a:t>
            </a:r>
            <a:r>
              <a:rPr lang="en-US" sz="1800" dirty="0" smtClean="0">
                <a:latin typeface="Courier New" pitchFamily="49" charset="0"/>
              </a:rPr>
              <a:t>d</a:t>
            </a:r>
            <a:r>
              <a:rPr lang="en-US" sz="1800" dirty="0">
                <a:latin typeface="Courier New" pitchFamily="49" charset="0"/>
              </a:rPr>
              <a:t>)</a:t>
            </a:r>
          </a:p>
          <a:p>
            <a:pPr lvl="2">
              <a:buFont typeface="Wingdings" pitchFamily="2" charset="2"/>
              <a:buNone/>
            </a:pPr>
            <a:r>
              <a:rPr lang="en-US" sz="1800" dirty="0" smtClean="0">
                <a:latin typeface="Courier New" pitchFamily="49" charset="0"/>
              </a:rPr>
              <a:t>{dir, </a:t>
            </a:r>
            <a:r>
              <a:rPr lang="en-US" sz="1800" dirty="0" err="1" smtClean="0">
                <a:latin typeface="Courier New" pitchFamily="49" charset="0"/>
              </a:rPr>
              <a:t>pdf</a:t>
            </a:r>
            <a:r>
              <a:rPr lang="cs-CZ" sz="1800" dirty="0" smtClean="0">
                <a:latin typeface="Courier New" pitchFamily="49" charset="0"/>
              </a:rPr>
              <a:t>, </a:t>
            </a:r>
            <a:r>
              <a:rPr lang="cs-CZ" sz="1800" dirty="0" err="1" smtClean="0">
                <a:latin typeface="Courier New" pitchFamily="49" charset="0"/>
              </a:rPr>
              <a:t>brdfVal</a:t>
            </a:r>
            <a:r>
              <a:rPr lang="en-US" sz="1800" dirty="0" smtClean="0">
                <a:latin typeface="Courier New" pitchFamily="49" charset="0"/>
              </a:rPr>
              <a:t>} = </a:t>
            </a:r>
            <a:r>
              <a:rPr lang="cs-CZ" sz="1800" b="1" dirty="0" smtClean="0">
                <a:latin typeface="Courier New" pitchFamily="49" charset="0"/>
              </a:rPr>
              <a:t>s</a:t>
            </a:r>
            <a:r>
              <a:rPr lang="en-US" sz="1800" b="1" dirty="0" err="1" smtClean="0">
                <a:latin typeface="Courier New" pitchFamily="49" charset="0"/>
              </a:rPr>
              <a:t>ampleDiffuse</a:t>
            </a:r>
            <a:r>
              <a:rPr lang="en-US" sz="1800" dirty="0" smtClean="0">
                <a:latin typeface="Courier New" pitchFamily="49" charset="0"/>
              </a:rPr>
              <a:t>();</a:t>
            </a:r>
          </a:p>
          <a:p>
            <a:pPr lvl="2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</a:rPr>
              <a:t>return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{dir, </a:t>
            </a:r>
            <a:r>
              <a:rPr lang="en-US" sz="1800" dirty="0" err="1" smtClean="0">
                <a:latin typeface="Courier New" pitchFamily="49" charset="0"/>
              </a:rPr>
              <a:t>pdf</a:t>
            </a:r>
            <a:r>
              <a:rPr lang="en-US" sz="1800" dirty="0" smtClean="0">
                <a:latin typeface="Courier New" pitchFamily="49" charset="0"/>
              </a:rPr>
              <a:t> * pd</a:t>
            </a:r>
            <a:r>
              <a:rPr lang="cs-CZ" sz="1800" dirty="0" smtClean="0">
                <a:latin typeface="Courier New" pitchFamily="49" charset="0"/>
              </a:rPr>
              <a:t>, </a:t>
            </a:r>
            <a:r>
              <a:rPr lang="cs-CZ" sz="1800" dirty="0" err="1" smtClean="0">
                <a:latin typeface="Courier New" pitchFamily="49" charset="0"/>
              </a:rPr>
              <a:t>brdfVal</a:t>
            </a: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>
              <a:solidFill>
                <a:srgbClr val="6699FF"/>
              </a:solidFill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endParaRPr lang="cs-CZ" sz="1800" b="1" dirty="0" smtClean="0">
              <a:solidFill>
                <a:srgbClr val="0000FF"/>
              </a:solidFill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</a:rPr>
              <a:t>else </a:t>
            </a:r>
            <a:r>
              <a:rPr lang="cs-CZ" sz="1800" dirty="0" smtClean="0">
                <a:solidFill>
                  <a:srgbClr val="6699FF"/>
                </a:solidFill>
                <a:latin typeface="Courier New" pitchFamily="49" charset="0"/>
              </a:rPr>
              <a:t>// 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</a:rPr>
              <a:t>if (</a:t>
            </a:r>
            <a:r>
              <a:rPr lang="cs-CZ" sz="1800" dirty="0" smtClean="0">
                <a:solidFill>
                  <a:srgbClr val="6699FF"/>
                </a:solidFill>
                <a:latin typeface="Courier New" pitchFamily="49" charset="0"/>
              </a:rPr>
              <a:t>u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</a:rPr>
              <a:t> &lt;</a:t>
            </a:r>
            <a:r>
              <a:rPr lang="cs-CZ" sz="1800" dirty="0" smtClean="0">
                <a:solidFill>
                  <a:srgbClr val="6699FF"/>
                </a:solidFill>
                <a:latin typeface="Courier New" pitchFamily="49" charset="0"/>
              </a:rPr>
              <a:t>=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</a:rPr>
              <a:t> </a:t>
            </a:r>
            <a:r>
              <a:rPr lang="cs-CZ" sz="1800" dirty="0" smtClean="0">
                <a:solidFill>
                  <a:srgbClr val="6699FF"/>
                </a:solidFill>
                <a:latin typeface="Courier New" pitchFamily="49" charset="0"/>
              </a:rPr>
              <a:t>p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</a:rPr>
              <a:t>d+</a:t>
            </a:r>
            <a:r>
              <a:rPr lang="cs-CZ" sz="1800" dirty="0" smtClean="0">
                <a:solidFill>
                  <a:srgbClr val="6699FF"/>
                </a:solidFill>
                <a:latin typeface="Courier New" pitchFamily="49" charset="0"/>
              </a:rPr>
              <a:t>p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</a:rPr>
              <a:t>s</a:t>
            </a:r>
            <a:r>
              <a:rPr lang="en-US" sz="1800" dirty="0">
                <a:solidFill>
                  <a:srgbClr val="6699FF"/>
                </a:solidFill>
                <a:latin typeface="Courier New" pitchFamily="49" charset="0"/>
              </a:rPr>
              <a:t>)</a:t>
            </a:r>
          </a:p>
          <a:p>
            <a:pPr lvl="2">
              <a:buNone/>
            </a:pPr>
            <a:r>
              <a:rPr lang="en-US" sz="1800" dirty="0" smtClean="0">
                <a:latin typeface="Courier New" pitchFamily="49" charset="0"/>
              </a:rPr>
              <a:t>{dir, </a:t>
            </a:r>
            <a:r>
              <a:rPr lang="en-US" sz="1800" dirty="0" err="1" smtClean="0">
                <a:latin typeface="Courier New" pitchFamily="49" charset="0"/>
              </a:rPr>
              <a:t>pdf</a:t>
            </a:r>
            <a:r>
              <a:rPr lang="cs-CZ" sz="1800" dirty="0" smtClean="0">
                <a:latin typeface="Courier New" pitchFamily="49" charset="0"/>
              </a:rPr>
              <a:t>, </a:t>
            </a:r>
            <a:r>
              <a:rPr lang="cs-CZ" sz="1800" dirty="0" err="1" smtClean="0">
                <a:latin typeface="Courier New" pitchFamily="49" charset="0"/>
              </a:rPr>
              <a:t>brdfVal</a:t>
            </a:r>
            <a:r>
              <a:rPr lang="en-US" sz="1800" dirty="0" smtClean="0">
                <a:latin typeface="Courier New" pitchFamily="49" charset="0"/>
              </a:rPr>
              <a:t>} = </a:t>
            </a:r>
            <a:r>
              <a:rPr lang="cs-CZ" sz="1800" b="1" dirty="0" smtClean="0">
                <a:latin typeface="Courier New" pitchFamily="49" charset="0"/>
              </a:rPr>
              <a:t>s</a:t>
            </a:r>
            <a:r>
              <a:rPr lang="en-US" sz="1800" b="1" dirty="0" err="1" smtClean="0">
                <a:latin typeface="Courier New" pitchFamily="49" charset="0"/>
              </a:rPr>
              <a:t>ampleSpecular</a:t>
            </a:r>
            <a:r>
              <a:rPr lang="en-US" sz="1800" dirty="0" smtClean="0">
                <a:latin typeface="Courier New" pitchFamily="49" charset="0"/>
              </a:rPr>
              <a:t>();</a:t>
            </a:r>
          </a:p>
          <a:p>
            <a:pPr lvl="2">
              <a:buNone/>
            </a:pPr>
            <a:r>
              <a:rPr lang="en-US" sz="1800" b="1" dirty="0" smtClean="0">
                <a:solidFill>
                  <a:srgbClr val="0000FF"/>
                </a:solidFill>
                <a:latin typeface="Courier New" pitchFamily="49" charset="0"/>
              </a:rPr>
              <a:t>return</a:t>
            </a:r>
            <a:r>
              <a:rPr lang="en-US" sz="1800" dirty="0" smtClean="0">
                <a:solidFill>
                  <a:srgbClr val="6699FF"/>
                </a:solidFill>
                <a:latin typeface="Courier New" pitchFamily="49" charset="0"/>
              </a:rPr>
              <a:t> </a:t>
            </a:r>
            <a:r>
              <a:rPr lang="en-US" sz="1800" dirty="0" smtClean="0">
                <a:latin typeface="Courier New" pitchFamily="49" charset="0"/>
              </a:rPr>
              <a:t>{dir, </a:t>
            </a:r>
            <a:r>
              <a:rPr lang="en-US" sz="1800" dirty="0" err="1" smtClean="0">
                <a:latin typeface="Courier New" pitchFamily="49" charset="0"/>
              </a:rPr>
              <a:t>pdf</a:t>
            </a:r>
            <a:r>
              <a:rPr lang="en-US" sz="1800" dirty="0" smtClean="0">
                <a:latin typeface="Courier New" pitchFamily="49" charset="0"/>
              </a:rPr>
              <a:t> * </a:t>
            </a:r>
            <a:r>
              <a:rPr lang="en-US" sz="1800" dirty="0" err="1" smtClean="0">
                <a:latin typeface="Courier New" pitchFamily="49" charset="0"/>
              </a:rPr>
              <a:t>ps</a:t>
            </a:r>
            <a:r>
              <a:rPr lang="cs-CZ" sz="1800" dirty="0" smtClean="0">
                <a:latin typeface="Courier New" pitchFamily="49" charset="0"/>
              </a:rPr>
              <a:t>, </a:t>
            </a:r>
            <a:r>
              <a:rPr lang="cs-CZ" sz="1800" dirty="0" err="1" smtClean="0">
                <a:latin typeface="Courier New" pitchFamily="49" charset="0"/>
              </a:rPr>
              <a:t>brdfVal</a:t>
            </a:r>
            <a:r>
              <a:rPr lang="en-US" sz="1800" dirty="0" smtClean="0">
                <a:latin typeface="Courier New" pitchFamily="49" charset="0"/>
              </a:rPr>
              <a:t>}</a:t>
            </a:r>
            <a:endParaRPr lang="en-US" sz="1800" dirty="0" smtClean="0">
              <a:solidFill>
                <a:srgbClr val="6699FF"/>
              </a:solidFill>
              <a:latin typeface="Courier New" pitchFamily="49" charset="0"/>
            </a:endParaRPr>
          </a:p>
          <a:p>
            <a:pPr lvl="2">
              <a:buFont typeface="Wingdings" pitchFamily="2" charset="2"/>
              <a:buNone/>
            </a:pPr>
            <a:endParaRPr lang="en-US" sz="1800" dirty="0" smtClean="0">
              <a:solidFill>
                <a:srgbClr val="6699FF"/>
              </a:solidFill>
              <a:latin typeface="Courier New" pitchFamily="49" charset="0"/>
            </a:endParaRPr>
          </a:p>
          <a:p>
            <a:pPr lvl="1">
              <a:buFont typeface="Wingdings" pitchFamily="2" charset="2"/>
              <a:buNone/>
            </a:pPr>
            <a:endParaRPr lang="cs-CZ" sz="1800" dirty="0" smtClean="0">
              <a:solidFill>
                <a:srgbClr val="6699FF"/>
              </a:solidFill>
              <a:latin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Vzorkov</a:t>
            </a:r>
            <a:r>
              <a:rPr lang="cs-CZ"/>
              <a:t>ání difúzního odrazu</a:t>
            </a:r>
            <a:endParaRPr lang="en-US"/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Importance</a:t>
            </a:r>
            <a:r>
              <a:rPr lang="cs-CZ" dirty="0"/>
              <a:t> </a:t>
            </a:r>
            <a:r>
              <a:rPr lang="cs-CZ" dirty="0" err="1"/>
              <a:t>sampling</a:t>
            </a:r>
            <a:r>
              <a:rPr lang="cs-CZ" dirty="0"/>
              <a:t> s hustotou </a:t>
            </a:r>
            <a:r>
              <a:rPr lang="cs-CZ" i="1" dirty="0"/>
              <a:t>p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/>
              <a:t>) = </a:t>
            </a:r>
            <a:r>
              <a:rPr lang="en-US" dirty="0" err="1"/>
              <a:t>cos</a:t>
            </a:r>
            <a:r>
              <a:rPr lang="en-US" dirty="0"/>
              <a:t>(</a:t>
            </a:r>
            <a:r>
              <a:rPr lang="en-US" dirty="0">
                <a:latin typeface="Symbol" pitchFamily="18" charset="2"/>
              </a:rPr>
              <a:t>q</a:t>
            </a:r>
            <a:r>
              <a:rPr lang="en-US" dirty="0"/>
              <a:t>) / </a:t>
            </a:r>
            <a:r>
              <a:rPr lang="en-US" dirty="0">
                <a:latin typeface="Symbol" pitchFamily="18" charset="2"/>
              </a:rPr>
              <a:t>p</a:t>
            </a:r>
            <a:endParaRPr lang="en-US" dirty="0"/>
          </a:p>
          <a:p>
            <a:pPr lvl="1"/>
            <a:r>
              <a:rPr lang="en-US" i="1" dirty="0">
                <a:latin typeface="Symbol" pitchFamily="18" charset="2"/>
              </a:rPr>
              <a:t>q</a:t>
            </a:r>
            <a:r>
              <a:rPr lang="en-US" baseline="-25000" dirty="0"/>
              <a:t> </a:t>
            </a:r>
            <a:r>
              <a:rPr lang="en-US" dirty="0"/>
              <a:t>…</a:t>
            </a:r>
            <a:r>
              <a:rPr lang="cs-CZ" dirty="0"/>
              <a:t>úhel mezi normálou a vygenerovaným sekundárním paprskem</a:t>
            </a:r>
          </a:p>
          <a:p>
            <a:pPr lvl="1"/>
            <a:r>
              <a:rPr lang="cs-CZ" dirty="0"/>
              <a:t>Generování směru:</a:t>
            </a:r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2"/>
            <a:r>
              <a:rPr lang="cs-CZ" dirty="0"/>
              <a:t>r1, r2 … uniformní na </a:t>
            </a:r>
            <a:r>
              <a:rPr lang="en-US" dirty="0"/>
              <a:t>&lt;0,1&gt;</a:t>
            </a:r>
          </a:p>
          <a:p>
            <a:pPr lvl="1"/>
            <a:r>
              <a:rPr lang="en-US" dirty="0" err="1"/>
              <a:t>Zdroj</a:t>
            </a:r>
            <a:r>
              <a:rPr lang="en-US" dirty="0"/>
              <a:t>: </a:t>
            </a:r>
            <a:r>
              <a:rPr lang="en-US" dirty="0" err="1"/>
              <a:t>Dutre</a:t>
            </a:r>
            <a:r>
              <a:rPr lang="cs-CZ" dirty="0"/>
              <a:t>, </a:t>
            </a:r>
            <a:r>
              <a:rPr lang="en-US" dirty="0"/>
              <a:t>Global illumination Compendium</a:t>
            </a:r>
            <a:r>
              <a:rPr lang="cs-CZ" dirty="0"/>
              <a:t> (on-line)</a:t>
            </a:r>
            <a:endParaRPr lang="en-US" dirty="0"/>
          </a:p>
          <a:p>
            <a:pPr lvl="1"/>
            <a:r>
              <a:rPr lang="en-US" dirty="0" err="1"/>
              <a:t>Odvozen</a:t>
            </a:r>
            <a:r>
              <a:rPr lang="cs-CZ" dirty="0"/>
              <a:t>í: </a:t>
            </a:r>
            <a:r>
              <a:rPr lang="cs-CZ" dirty="0" err="1" smtClean="0"/>
              <a:t>Pharr</a:t>
            </a:r>
            <a:r>
              <a:rPr lang="cs-CZ" dirty="0" smtClean="0"/>
              <a:t> </a:t>
            </a:r>
            <a:r>
              <a:rPr lang="en-US" dirty="0" smtClean="0"/>
              <a:t>&amp; </a:t>
            </a:r>
            <a:r>
              <a:rPr lang="en-US" dirty="0" err="1" smtClean="0"/>
              <a:t>Huphreys</a:t>
            </a:r>
            <a:r>
              <a:rPr lang="cs-CZ" dirty="0" smtClean="0"/>
              <a:t>, PBRT</a:t>
            </a:r>
            <a:endParaRPr lang="cs-CZ" dirty="0"/>
          </a:p>
        </p:txBody>
      </p:sp>
      <p:pic>
        <p:nvPicPr>
          <p:cNvPr id="316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2191" y="3207273"/>
            <a:ext cx="4968081" cy="1621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b="1" dirty="0" smtClean="0">
                <a:latin typeface="Courier New" pitchFamily="49" charset="0"/>
              </a:rPr>
              <a:t>s</a:t>
            </a:r>
            <a:r>
              <a:rPr lang="en-US" sz="3200" b="1" dirty="0" err="1" smtClean="0">
                <a:latin typeface="Courier New" pitchFamily="49" charset="0"/>
              </a:rPr>
              <a:t>ampleDiffuse</a:t>
            </a:r>
            <a:r>
              <a:rPr lang="en-US" sz="3200" b="1" dirty="0">
                <a:latin typeface="Courier New" pitchFamily="49" charset="0"/>
              </a:rPr>
              <a:t>()</a:t>
            </a: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50912"/>
            <a:ext cx="8229600" cy="5646439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// build the local coordinate frame</a:t>
            </a:r>
            <a:r>
              <a:rPr lang="cs-CZ" sz="1500" dirty="0">
                <a:solidFill>
                  <a:srgbClr val="6699FF"/>
                </a:solidFill>
                <a:latin typeface="Courier New" pitchFamily="49" charset="0"/>
              </a:rPr>
              <a:t> </a:t>
            </a:r>
            <a:r>
              <a:rPr lang="cs-CZ" sz="1500" dirty="0" err="1">
                <a:solidFill>
                  <a:srgbClr val="6699FF"/>
                </a:solidFill>
                <a:latin typeface="Courier New" pitchFamily="49" charset="0"/>
              </a:rPr>
              <a:t>with</a:t>
            </a:r>
            <a:r>
              <a:rPr lang="cs-CZ" sz="1500" dirty="0">
                <a:solidFill>
                  <a:srgbClr val="6699FF"/>
                </a:solidFill>
                <a:latin typeface="Courier New" pitchFamily="49" charset="0"/>
              </a:rPr>
              <a:t> N = z-axis</a:t>
            </a:r>
            <a:endParaRPr lang="en-US" sz="1500" dirty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</a:rPr>
              <a:t>U = </a:t>
            </a:r>
            <a:r>
              <a:rPr lang="en-US" sz="1500" dirty="0" err="1">
                <a:latin typeface="Courier New" pitchFamily="49" charset="0"/>
              </a:rPr>
              <a:t>a</a:t>
            </a:r>
            <a:r>
              <a:rPr lang="en-US" sz="1500" dirty="0" err="1" smtClean="0">
                <a:latin typeface="Courier New" pitchFamily="49" charset="0"/>
              </a:rPr>
              <a:t>rbitraryNormal</a:t>
            </a:r>
            <a:r>
              <a:rPr lang="en-US" sz="1500" dirty="0" smtClean="0">
                <a:latin typeface="Courier New" pitchFamily="49" charset="0"/>
              </a:rPr>
              <a:t>(N);  </a:t>
            </a: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// </a:t>
            </a: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U is perpendicular to </a:t>
            </a:r>
            <a:r>
              <a:rPr lang="cs-CZ" sz="1500" dirty="0" err="1">
                <a:solidFill>
                  <a:srgbClr val="6699FF"/>
                </a:solidFill>
                <a:latin typeface="Courier New" pitchFamily="49" charset="0"/>
              </a:rPr>
              <a:t>the</a:t>
            </a:r>
            <a:r>
              <a:rPr lang="cs-CZ" sz="1500" dirty="0">
                <a:solidFill>
                  <a:srgbClr val="6699FF"/>
                </a:solidFill>
                <a:latin typeface="Courier New" pitchFamily="49" charset="0"/>
              </a:rPr>
              <a:t> </a:t>
            </a:r>
            <a:r>
              <a:rPr lang="cs-CZ" sz="1500" dirty="0" err="1">
                <a:solidFill>
                  <a:srgbClr val="6699FF"/>
                </a:solidFill>
                <a:latin typeface="Courier New" pitchFamily="49" charset="0"/>
              </a:rPr>
              <a:t>normal</a:t>
            </a:r>
            <a:r>
              <a:rPr lang="cs-CZ" sz="1500" dirty="0">
                <a:solidFill>
                  <a:srgbClr val="6699FF"/>
                </a:solidFill>
                <a:latin typeface="Courier New" pitchFamily="49" charset="0"/>
              </a:rPr>
              <a:t> N</a:t>
            </a:r>
            <a:endParaRPr lang="en-US" sz="1500" dirty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</a:rPr>
              <a:t>V = </a:t>
            </a:r>
            <a:r>
              <a:rPr lang="en-US" sz="1500" dirty="0" err="1">
                <a:latin typeface="Courier New" pitchFamily="49" charset="0"/>
              </a:rPr>
              <a:t>c</a:t>
            </a:r>
            <a:r>
              <a:rPr lang="en-US" sz="1500" dirty="0" err="1" smtClean="0">
                <a:latin typeface="Courier New" pitchFamily="49" charset="0"/>
              </a:rPr>
              <a:t>rossProd</a:t>
            </a:r>
            <a:r>
              <a:rPr lang="en-US" sz="1500" dirty="0" smtClean="0">
                <a:latin typeface="Courier New" pitchFamily="49" charset="0"/>
              </a:rPr>
              <a:t>(N, U</a:t>
            </a:r>
            <a:r>
              <a:rPr lang="en-US" sz="1500" dirty="0">
                <a:latin typeface="Courier New" pitchFamily="49" charset="0"/>
              </a:rPr>
              <a:t>);    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// </a:t>
            </a:r>
            <a:r>
              <a:rPr lang="en-US" sz="1500" dirty="0" err="1">
                <a:solidFill>
                  <a:srgbClr val="6699FF"/>
                </a:solidFill>
                <a:latin typeface="Courier New" pitchFamily="49" charset="0"/>
              </a:rPr>
              <a:t>orthonormal</a:t>
            </a: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 base with N and U</a:t>
            </a:r>
            <a:endParaRPr lang="cs-CZ" sz="1500" dirty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500" dirty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// generate direction in the local coordinate frame</a:t>
            </a:r>
            <a:endParaRPr lang="cs-CZ" sz="1500" dirty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>
                <a:solidFill>
                  <a:srgbClr val="0000FF"/>
                </a:solidFill>
                <a:latin typeface="Courier New" pitchFamily="49" charset="0"/>
              </a:rPr>
              <a:t>float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cs-CZ" sz="1500" dirty="0">
                <a:latin typeface="Courier New" pitchFamily="49" charset="0"/>
              </a:rPr>
              <a:t>r1</a:t>
            </a:r>
            <a:r>
              <a:rPr lang="en-US" sz="1500" dirty="0">
                <a:latin typeface="Courier New" pitchFamily="49" charset="0"/>
              </a:rPr>
              <a:t> = rand(0,1), r2 = rand(0,1);</a:t>
            </a:r>
            <a:endParaRPr lang="cs-CZ" sz="15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cs-CZ" sz="1500" dirty="0" err="1">
                <a:solidFill>
                  <a:srgbClr val="0000FF"/>
                </a:solidFill>
                <a:latin typeface="Courier New" pitchFamily="49" charset="0"/>
              </a:rPr>
              <a:t>float</a:t>
            </a:r>
            <a:r>
              <a:rPr lang="cs-CZ" sz="1500" dirty="0">
                <a:latin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</a:rPr>
              <a:t>sin_theta</a:t>
            </a:r>
            <a:r>
              <a:rPr lang="cs-CZ" sz="1500" dirty="0">
                <a:latin typeface="Courier New" pitchFamily="49" charset="0"/>
              </a:rPr>
              <a:t> = </a:t>
            </a:r>
            <a:r>
              <a:rPr lang="cs-CZ" sz="1500" dirty="0" err="1">
                <a:latin typeface="Courier New" pitchFamily="49" charset="0"/>
              </a:rPr>
              <a:t>sqrt</a:t>
            </a:r>
            <a:r>
              <a:rPr lang="cs-CZ" sz="1500" dirty="0">
                <a:latin typeface="Courier New" pitchFamily="49" charset="0"/>
              </a:rPr>
              <a:t>(1 – r1);</a:t>
            </a:r>
          </a:p>
          <a:p>
            <a:pPr>
              <a:buFont typeface="Wingdings" pitchFamily="2" charset="2"/>
              <a:buNone/>
            </a:pPr>
            <a:r>
              <a:rPr lang="cs-CZ" sz="1500" dirty="0" err="1">
                <a:solidFill>
                  <a:srgbClr val="0000FF"/>
                </a:solidFill>
                <a:latin typeface="Courier New" pitchFamily="49" charset="0"/>
              </a:rPr>
              <a:t>float</a:t>
            </a:r>
            <a:r>
              <a:rPr lang="cs-CZ" sz="1500" dirty="0">
                <a:latin typeface="Courier New" pitchFamily="49" charset="0"/>
              </a:rPr>
              <a:t> cos_</a:t>
            </a:r>
            <a:r>
              <a:rPr lang="cs-CZ" sz="1500" dirty="0" err="1">
                <a:latin typeface="Courier New" pitchFamily="49" charset="0"/>
              </a:rPr>
              <a:t>theta</a:t>
            </a:r>
            <a:r>
              <a:rPr lang="cs-CZ" sz="1500" dirty="0">
                <a:latin typeface="Courier New" pitchFamily="49" charset="0"/>
              </a:rPr>
              <a:t> = </a:t>
            </a:r>
            <a:r>
              <a:rPr lang="cs-CZ" sz="1500" dirty="0" err="1">
                <a:latin typeface="Courier New" pitchFamily="49" charset="0"/>
              </a:rPr>
              <a:t>sqrt</a:t>
            </a:r>
            <a:r>
              <a:rPr lang="cs-CZ" sz="1500" dirty="0">
                <a:latin typeface="Courier New" pitchFamily="49" charset="0"/>
              </a:rPr>
              <a:t>(</a:t>
            </a:r>
            <a:r>
              <a:rPr lang="en-US" sz="1500" dirty="0">
                <a:latin typeface="Courier New" pitchFamily="49" charset="0"/>
              </a:rPr>
              <a:t>r1</a:t>
            </a:r>
            <a:r>
              <a:rPr lang="cs-CZ" sz="1500" dirty="0">
                <a:latin typeface="Courier New" pitchFamily="49" charset="0"/>
              </a:rPr>
              <a:t>);</a:t>
            </a:r>
          </a:p>
          <a:p>
            <a:pPr>
              <a:buFont typeface="Wingdings" pitchFamily="2" charset="2"/>
              <a:buNone/>
            </a:pPr>
            <a:r>
              <a:rPr lang="cs-CZ" sz="1500" dirty="0" err="1">
                <a:solidFill>
                  <a:srgbClr val="0000FF"/>
                </a:solidFill>
                <a:latin typeface="Courier New" pitchFamily="49" charset="0"/>
              </a:rPr>
              <a:t>float</a:t>
            </a:r>
            <a:r>
              <a:rPr lang="cs-CZ" sz="1500" dirty="0">
                <a:latin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</a:rPr>
              <a:t>phi   </a:t>
            </a:r>
            <a:r>
              <a:rPr lang="cs-CZ" sz="1500" dirty="0">
                <a:latin typeface="Courier New" pitchFamily="49" charset="0"/>
              </a:rPr>
              <a:t>    = </a:t>
            </a:r>
            <a:r>
              <a:rPr lang="cs-CZ" sz="1500" dirty="0" smtClean="0">
                <a:latin typeface="Courier New" pitchFamily="49" charset="0"/>
              </a:rPr>
              <a:t>2.0*PI*</a:t>
            </a:r>
            <a:r>
              <a:rPr lang="en-US" sz="1500" dirty="0">
                <a:latin typeface="Courier New" pitchFamily="49" charset="0"/>
              </a:rPr>
              <a:t>r2</a:t>
            </a:r>
            <a:r>
              <a:rPr lang="cs-CZ" sz="1500" dirty="0">
                <a:latin typeface="Courier New" pitchFamily="49" charset="0"/>
              </a:rPr>
              <a:t>;</a:t>
            </a:r>
            <a:endParaRPr lang="en-US" sz="15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>
                <a:solidFill>
                  <a:srgbClr val="0000FF"/>
                </a:solidFill>
                <a:latin typeface="Courier New" pitchFamily="49" charset="0"/>
              </a:rPr>
              <a:t>float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</a:rPr>
              <a:t>pdf</a:t>
            </a:r>
            <a:r>
              <a:rPr lang="en-US" sz="1500" dirty="0" smtClean="0">
                <a:latin typeface="Courier New" pitchFamily="49" charset="0"/>
              </a:rPr>
              <a:t>       </a:t>
            </a:r>
            <a:r>
              <a:rPr lang="en-US" sz="1500" dirty="0">
                <a:latin typeface="Courier New" pitchFamily="49" charset="0"/>
              </a:rPr>
              <a:t>= </a:t>
            </a:r>
            <a:r>
              <a:rPr lang="cs-CZ" sz="1500" dirty="0">
                <a:latin typeface="Courier New" pitchFamily="49" charset="0"/>
              </a:rPr>
              <a:t>cos_</a:t>
            </a:r>
            <a:r>
              <a:rPr lang="cs-CZ" sz="1500" dirty="0" err="1">
                <a:latin typeface="Courier New" pitchFamily="49" charset="0"/>
              </a:rPr>
              <a:t>theta</a:t>
            </a:r>
            <a:r>
              <a:rPr lang="en-US" sz="1500" dirty="0" smtClean="0">
                <a:latin typeface="Courier New" pitchFamily="49" charset="0"/>
              </a:rPr>
              <a:t>/PI;</a:t>
            </a:r>
          </a:p>
          <a:p>
            <a:pPr>
              <a:buNone/>
            </a:pP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// to Cartesian coordinates</a:t>
            </a:r>
            <a:endParaRPr lang="en-US" sz="15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</a:rPr>
              <a:t>ldir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</a:rPr>
              <a:t>(</a:t>
            </a:r>
            <a:r>
              <a:rPr lang="cs-CZ" sz="1500" dirty="0">
                <a:latin typeface="Courier New" pitchFamily="49" charset="0"/>
              </a:rPr>
              <a:t>cos(</a:t>
            </a:r>
            <a:r>
              <a:rPr lang="en-US" sz="1500" dirty="0">
                <a:latin typeface="Courier New" pitchFamily="49" charset="0"/>
              </a:rPr>
              <a:t>phi</a:t>
            </a:r>
            <a:r>
              <a:rPr lang="cs-CZ" sz="1500" dirty="0">
                <a:latin typeface="Courier New" pitchFamily="49" charset="0"/>
              </a:rPr>
              <a:t>)*</a:t>
            </a:r>
            <a:r>
              <a:rPr lang="en-US" sz="1500" dirty="0" err="1">
                <a:latin typeface="Courier New" pitchFamily="49" charset="0"/>
              </a:rPr>
              <a:t>sin_theta</a:t>
            </a:r>
            <a:r>
              <a:rPr lang="cs-CZ" sz="1500" dirty="0">
                <a:latin typeface="Courier New" pitchFamily="49" charset="0"/>
              </a:rPr>
              <a:t>, sin(</a:t>
            </a:r>
            <a:r>
              <a:rPr lang="en-US" sz="1500" dirty="0">
                <a:latin typeface="Courier New" pitchFamily="49" charset="0"/>
              </a:rPr>
              <a:t>phi</a:t>
            </a:r>
            <a:r>
              <a:rPr lang="cs-CZ" sz="1500" dirty="0">
                <a:latin typeface="Courier New" pitchFamily="49" charset="0"/>
              </a:rPr>
              <a:t>)*</a:t>
            </a:r>
            <a:r>
              <a:rPr lang="en-US" sz="1500" dirty="0" err="1">
                <a:latin typeface="Courier New" pitchFamily="49" charset="0"/>
              </a:rPr>
              <a:t>sin_theta</a:t>
            </a:r>
            <a:r>
              <a:rPr lang="cs-CZ" sz="1500" dirty="0">
                <a:latin typeface="Courier New" pitchFamily="49" charset="0"/>
              </a:rPr>
              <a:t>, cos_</a:t>
            </a:r>
            <a:r>
              <a:rPr lang="en-US" sz="1500" dirty="0">
                <a:latin typeface="Courier New" pitchFamily="49" charset="0"/>
              </a:rPr>
              <a:t>theta);</a:t>
            </a:r>
          </a:p>
          <a:p>
            <a:pPr>
              <a:buFont typeface="Wingdings" pitchFamily="2" charset="2"/>
              <a:buNone/>
            </a:pPr>
            <a:endParaRPr lang="en-US" sz="1500" dirty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// transform to global </a:t>
            </a: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coordinate </a:t>
            </a: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frame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</a:rPr>
              <a:t>gdir</a:t>
            </a:r>
            <a:r>
              <a:rPr lang="en-US" sz="1500" dirty="0">
                <a:latin typeface="Courier New" pitchFamily="49" charset="0"/>
              </a:rPr>
              <a:t> = </a:t>
            </a:r>
            <a:r>
              <a:rPr lang="en-US" sz="1500" dirty="0" err="1" smtClean="0">
                <a:latin typeface="Courier New" pitchFamily="49" charset="0"/>
              </a:rPr>
              <a:t>ldir.x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</a:rPr>
              <a:t>* U + </a:t>
            </a:r>
            <a:r>
              <a:rPr lang="en-US" sz="1500" dirty="0" err="1" smtClean="0">
                <a:latin typeface="Courier New" pitchFamily="49" charset="0"/>
              </a:rPr>
              <a:t>ldir.y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</a:rPr>
              <a:t>* V + </a:t>
            </a:r>
            <a:r>
              <a:rPr lang="en-US" sz="1500" dirty="0" err="1" smtClean="0">
                <a:latin typeface="Courier New" pitchFamily="49" charset="0"/>
              </a:rPr>
              <a:t>ldir.z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</a:rPr>
              <a:t>* </a:t>
            </a:r>
            <a:r>
              <a:rPr lang="en-US" sz="1500" dirty="0" smtClean="0">
                <a:latin typeface="Courier New" pitchFamily="49" charset="0"/>
              </a:rPr>
              <a:t>Z</a:t>
            </a:r>
            <a:endParaRPr lang="cs-CZ" sz="1500" dirty="0" smtClean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cs-CZ" sz="1500" dirty="0" smtClean="0">
              <a:latin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// evaluate BRDF component</a:t>
            </a:r>
          </a:p>
          <a:p>
            <a:pPr>
              <a:buFont typeface="Wingdings" pitchFamily="2" charset="2"/>
              <a:buNone/>
            </a:pPr>
            <a:r>
              <a:rPr lang="cs-CZ" sz="1500" dirty="0" err="1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  <a:r>
              <a:rPr lang="cs-CZ" sz="1500" dirty="0" smtClean="0">
                <a:latin typeface="Courier New" pitchFamily="49" charset="0"/>
              </a:rPr>
              <a:t> </a:t>
            </a:r>
            <a:r>
              <a:rPr lang="cs-CZ" sz="1500" dirty="0" err="1" smtClean="0">
                <a:latin typeface="Courier New" pitchFamily="49" charset="0"/>
              </a:rPr>
              <a:t>brdfVal</a:t>
            </a:r>
            <a:r>
              <a:rPr lang="cs-CZ" sz="1500" dirty="0" smtClean="0">
                <a:latin typeface="Courier New" pitchFamily="49" charset="0"/>
              </a:rPr>
              <a:t> = </a:t>
            </a:r>
            <a:r>
              <a:rPr lang="cs-CZ" sz="1500" dirty="0" err="1" smtClean="0">
                <a:latin typeface="Courier New" pitchFamily="49" charset="0"/>
              </a:rPr>
              <a:t>rho</a:t>
            </a:r>
            <a:r>
              <a:rPr lang="en-US" sz="1500" dirty="0" smtClean="0">
                <a:latin typeface="Courier New" pitchFamily="49" charset="0"/>
              </a:rPr>
              <a:t>_d / PI;</a:t>
            </a:r>
            <a:endParaRPr lang="en-US" sz="15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500" dirty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return </a:t>
            </a:r>
            <a:r>
              <a:rPr lang="en-US" sz="1500" dirty="0" smtClean="0">
                <a:latin typeface="Courier New" pitchFamily="49" charset="0"/>
              </a:rPr>
              <a:t>{</a:t>
            </a:r>
            <a:r>
              <a:rPr lang="en-US" sz="1500" dirty="0" err="1" smtClean="0">
                <a:latin typeface="Courier New" pitchFamily="49" charset="0"/>
              </a:rPr>
              <a:t>gdir</a:t>
            </a:r>
            <a:r>
              <a:rPr lang="en-US" sz="1500" dirty="0" smtClean="0">
                <a:latin typeface="Courier New" pitchFamily="49" charset="0"/>
              </a:rPr>
              <a:t>, </a:t>
            </a:r>
            <a:r>
              <a:rPr lang="en-US" sz="1500" dirty="0" err="1" smtClean="0">
                <a:latin typeface="Courier New" pitchFamily="49" charset="0"/>
              </a:rPr>
              <a:t>pdf</a:t>
            </a:r>
            <a:r>
              <a:rPr lang="cs-CZ" sz="1500" dirty="0" smtClean="0">
                <a:latin typeface="Courier New" pitchFamily="49" charset="0"/>
              </a:rPr>
              <a:t>, </a:t>
            </a:r>
            <a:r>
              <a:rPr lang="cs-CZ" sz="1500" dirty="0" err="1" smtClean="0">
                <a:latin typeface="Courier New" pitchFamily="49" charset="0"/>
              </a:rPr>
              <a:t>brdfVal</a:t>
            </a:r>
            <a:r>
              <a:rPr lang="en-US" sz="1500" dirty="0" smtClean="0">
                <a:latin typeface="Courier New" pitchFamily="49" charset="0"/>
              </a:rPr>
              <a:t>}</a:t>
            </a:r>
            <a:endParaRPr lang="en-US" sz="1500" dirty="0">
              <a:latin typeface="Courier New" pitchFamily="49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Vzorkov</a:t>
            </a:r>
            <a:r>
              <a:rPr lang="cs-CZ"/>
              <a:t>ání </a:t>
            </a:r>
            <a:r>
              <a:rPr lang="en-US"/>
              <a:t>leskl</a:t>
            </a:r>
            <a:r>
              <a:rPr lang="cs-CZ"/>
              <a:t>ého odrazu</a:t>
            </a:r>
            <a:endParaRPr lang="en-US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cs-CZ"/>
              <a:t>Importance sampling s hustotou </a:t>
            </a:r>
            <a:r>
              <a:rPr lang="cs-CZ" i="1"/>
              <a:t>p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) = (n+1)/(2</a:t>
            </a:r>
            <a:r>
              <a:rPr lang="en-US">
                <a:latin typeface="Symbol" pitchFamily="18" charset="2"/>
              </a:rPr>
              <a:t>p</a:t>
            </a:r>
            <a:r>
              <a:rPr lang="en-US"/>
              <a:t>) cos</a:t>
            </a:r>
            <a:r>
              <a:rPr lang="en-US" i="1" baseline="30000"/>
              <a:t>n</a:t>
            </a:r>
            <a:r>
              <a:rPr lang="en-US"/>
              <a:t>(</a:t>
            </a:r>
            <a:r>
              <a:rPr lang="en-US">
                <a:latin typeface="Symbol" pitchFamily="18" charset="2"/>
              </a:rPr>
              <a:t>q</a:t>
            </a:r>
            <a:r>
              <a:rPr lang="en-US"/>
              <a:t>)</a:t>
            </a:r>
          </a:p>
          <a:p>
            <a:pPr lvl="1">
              <a:lnSpc>
                <a:spcPct val="90000"/>
              </a:lnSpc>
            </a:pPr>
            <a:r>
              <a:rPr lang="en-US" i="1">
                <a:latin typeface="Symbol" pitchFamily="18" charset="2"/>
              </a:rPr>
              <a:t>q</a:t>
            </a:r>
            <a:r>
              <a:rPr lang="en-US" baseline="-25000"/>
              <a:t> </a:t>
            </a:r>
            <a:r>
              <a:rPr lang="en-US"/>
              <a:t>…</a:t>
            </a:r>
            <a:r>
              <a:rPr lang="cs-CZ"/>
              <a:t>úhel mezi </a:t>
            </a:r>
            <a:r>
              <a:rPr lang="en-US"/>
              <a:t>ide</a:t>
            </a:r>
            <a:r>
              <a:rPr lang="cs-CZ"/>
              <a:t>álně zrcadlově odraženým </a:t>
            </a:r>
            <a:r>
              <a:rPr lang="cs-CZ">
                <a:latin typeface="Symbol" pitchFamily="18" charset="2"/>
              </a:rPr>
              <a:t>w</a:t>
            </a:r>
            <a:r>
              <a:rPr lang="cs-CZ" baseline="-25000"/>
              <a:t>o</a:t>
            </a:r>
            <a:r>
              <a:rPr lang="cs-CZ"/>
              <a:t> a</a:t>
            </a:r>
            <a:r>
              <a:rPr lang="cs-CZ" baseline="-25000"/>
              <a:t> </a:t>
            </a:r>
            <a:r>
              <a:rPr lang="cs-CZ"/>
              <a:t>vygenerovaným sekundárním paprskem</a:t>
            </a:r>
          </a:p>
          <a:p>
            <a:pPr lvl="1">
              <a:lnSpc>
                <a:spcPct val="90000"/>
              </a:lnSpc>
            </a:pPr>
            <a:r>
              <a:rPr lang="cs-CZ"/>
              <a:t>Generování směru:</a:t>
            </a:r>
          </a:p>
          <a:p>
            <a:pPr lvl="1">
              <a:lnSpc>
                <a:spcPct val="90000"/>
              </a:lnSpc>
            </a:pPr>
            <a:endParaRPr lang="cs-CZ"/>
          </a:p>
          <a:p>
            <a:pPr lvl="1">
              <a:lnSpc>
                <a:spcPct val="90000"/>
              </a:lnSpc>
            </a:pPr>
            <a:endParaRPr lang="cs-CZ"/>
          </a:p>
          <a:p>
            <a:pPr lvl="1">
              <a:lnSpc>
                <a:spcPct val="90000"/>
              </a:lnSpc>
            </a:pPr>
            <a:endParaRPr lang="cs-CZ"/>
          </a:p>
          <a:p>
            <a:pPr lvl="1">
              <a:lnSpc>
                <a:spcPct val="90000"/>
              </a:lnSpc>
            </a:pPr>
            <a:endParaRPr lang="cs-CZ"/>
          </a:p>
          <a:p>
            <a:pPr lvl="2">
              <a:lnSpc>
                <a:spcPct val="90000"/>
              </a:lnSpc>
            </a:pPr>
            <a:endParaRPr lang="cs-CZ"/>
          </a:p>
          <a:p>
            <a:pPr lvl="2">
              <a:lnSpc>
                <a:spcPct val="90000"/>
              </a:lnSpc>
            </a:pPr>
            <a:endParaRPr lang="cs-CZ"/>
          </a:p>
          <a:p>
            <a:pPr lvl="2">
              <a:lnSpc>
                <a:spcPct val="90000"/>
              </a:lnSpc>
            </a:pPr>
            <a:endParaRPr lang="cs-CZ"/>
          </a:p>
          <a:p>
            <a:pPr lvl="2">
              <a:lnSpc>
                <a:spcPct val="90000"/>
              </a:lnSpc>
            </a:pPr>
            <a:r>
              <a:rPr lang="cs-CZ"/>
              <a:t>r1, r2 … uniformní na </a:t>
            </a:r>
            <a:r>
              <a:rPr lang="en-US"/>
              <a:t>&lt;0,1&gt;</a:t>
            </a:r>
          </a:p>
          <a:p>
            <a:pPr>
              <a:lnSpc>
                <a:spcPct val="90000"/>
              </a:lnSpc>
            </a:pPr>
            <a:endParaRPr lang="en-US"/>
          </a:p>
        </p:txBody>
      </p:sp>
      <p:pic>
        <p:nvPicPr>
          <p:cNvPr id="3184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068638"/>
            <a:ext cx="5462588" cy="232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8469" name="Picture 5" descr="sampl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88" y="3141663"/>
            <a:ext cx="91440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>
                <a:latin typeface="Courier New" pitchFamily="49" charset="0"/>
              </a:rPr>
              <a:t>SampleSpecular()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050"/>
            <a:ext cx="8686800" cy="54006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// build the local coordinate frame</a:t>
            </a:r>
            <a:r>
              <a:rPr lang="cs-CZ" sz="1500" dirty="0">
                <a:solidFill>
                  <a:srgbClr val="6699FF"/>
                </a:solidFill>
                <a:latin typeface="Courier New" pitchFamily="49" charset="0"/>
              </a:rPr>
              <a:t> </a:t>
            </a:r>
            <a:r>
              <a:rPr lang="cs-CZ" sz="1500" dirty="0" err="1">
                <a:solidFill>
                  <a:srgbClr val="6699FF"/>
                </a:solidFill>
                <a:latin typeface="Courier New" pitchFamily="49" charset="0"/>
              </a:rPr>
              <a:t>with</a:t>
            </a:r>
            <a:r>
              <a:rPr lang="cs-CZ" sz="1500" dirty="0">
                <a:solidFill>
                  <a:srgbClr val="6699FF"/>
                </a:solidFill>
                <a:latin typeface="Courier New" pitchFamily="49" charset="0"/>
              </a:rPr>
              <a:t> R = z-axis</a:t>
            </a:r>
            <a:r>
              <a:rPr lang="en-US" sz="1500" dirty="0">
                <a:latin typeface="Courier New" pitchFamily="49" charset="0"/>
              </a:rPr>
              <a:t> </a:t>
            </a:r>
            <a:endParaRPr lang="cs-CZ" sz="15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rgbClr val="0000FF"/>
                </a:solidFill>
                <a:latin typeface="Courier New" pitchFamily="49" charset="0"/>
              </a:rPr>
              <a:t>Vec3 </a:t>
            </a:r>
            <a:r>
              <a:rPr lang="en-US" sz="1500" dirty="0">
                <a:latin typeface="Courier New" pitchFamily="49" charset="0"/>
              </a:rPr>
              <a:t>R = </a:t>
            </a:r>
            <a:r>
              <a:rPr lang="cs-CZ" sz="1500" dirty="0">
                <a:latin typeface="Courier New" pitchFamily="49" charset="0"/>
              </a:rPr>
              <a:t>2</a:t>
            </a:r>
            <a:r>
              <a:rPr lang="en-US" sz="1500" dirty="0">
                <a:latin typeface="Courier New" pitchFamily="49" charset="0"/>
              </a:rPr>
              <a:t>*</a:t>
            </a:r>
            <a:r>
              <a:rPr lang="cs-CZ" sz="1500" dirty="0" err="1">
                <a:latin typeface="Courier New" pitchFamily="49" charset="0"/>
              </a:rPr>
              <a:t>dot</a:t>
            </a:r>
            <a:r>
              <a:rPr lang="en-US" sz="1500" dirty="0">
                <a:latin typeface="Courier New" pitchFamily="49" charset="0"/>
              </a:rPr>
              <a:t>(</a:t>
            </a:r>
            <a:r>
              <a:rPr lang="en-US" sz="1500" dirty="0" err="1">
                <a:latin typeface="Courier New" pitchFamily="49" charset="0"/>
              </a:rPr>
              <a:t>N,wi</a:t>
            </a:r>
            <a:r>
              <a:rPr lang="en-US" sz="1500" dirty="0">
                <a:latin typeface="Courier New" pitchFamily="49" charset="0"/>
              </a:rPr>
              <a:t>)*N – </a:t>
            </a:r>
            <a:r>
              <a:rPr lang="en-US" sz="1500" dirty="0" err="1">
                <a:latin typeface="Courier New" pitchFamily="49" charset="0"/>
              </a:rPr>
              <a:t>wi</a:t>
            </a:r>
            <a:r>
              <a:rPr lang="en-US" sz="1500" dirty="0">
                <a:latin typeface="Courier New" pitchFamily="49" charset="0"/>
              </a:rPr>
              <a:t>; </a:t>
            </a:r>
            <a:r>
              <a:rPr lang="en-US" sz="1500" dirty="0" smtClean="0">
                <a:latin typeface="Courier New" pitchFamily="49" charset="0"/>
              </a:rPr>
              <a:t>     </a:t>
            </a: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// </a:t>
            </a: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ideal reflected dir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</a:rPr>
              <a:t>U = </a:t>
            </a:r>
            <a:r>
              <a:rPr lang="en-US" sz="1500" dirty="0" err="1">
                <a:latin typeface="Courier New" pitchFamily="49" charset="0"/>
              </a:rPr>
              <a:t>a</a:t>
            </a:r>
            <a:r>
              <a:rPr lang="en-US" sz="1500" dirty="0" err="1" smtClean="0">
                <a:latin typeface="Courier New" pitchFamily="49" charset="0"/>
              </a:rPr>
              <a:t>rbitraryNormal</a:t>
            </a:r>
            <a:r>
              <a:rPr lang="en-US" sz="1500" dirty="0" smtClean="0">
                <a:latin typeface="Courier New" pitchFamily="49" charset="0"/>
              </a:rPr>
              <a:t>(R</a:t>
            </a:r>
            <a:r>
              <a:rPr lang="en-US" sz="1500" dirty="0">
                <a:latin typeface="Courier New" pitchFamily="49" charset="0"/>
              </a:rPr>
              <a:t>);   </a:t>
            </a:r>
            <a:r>
              <a:rPr lang="en-US" sz="1500" dirty="0" smtClean="0">
                <a:latin typeface="Courier New" pitchFamily="49" charset="0"/>
              </a:rPr>
              <a:t>   </a:t>
            </a: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// U is perpendicular to R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</a:rPr>
              <a:t>V = </a:t>
            </a:r>
            <a:r>
              <a:rPr lang="en-US" sz="1500" dirty="0" err="1">
                <a:latin typeface="Courier New" pitchFamily="49" charset="0"/>
              </a:rPr>
              <a:t>c</a:t>
            </a:r>
            <a:r>
              <a:rPr lang="en-US" sz="1500" dirty="0" err="1" smtClean="0">
                <a:latin typeface="Courier New" pitchFamily="49" charset="0"/>
              </a:rPr>
              <a:t>rossProd</a:t>
            </a:r>
            <a:r>
              <a:rPr lang="en-US" sz="1500" dirty="0" smtClean="0">
                <a:latin typeface="Courier New" pitchFamily="49" charset="0"/>
              </a:rPr>
              <a:t>(R, U</a:t>
            </a:r>
            <a:r>
              <a:rPr lang="en-US" sz="1500" dirty="0">
                <a:latin typeface="Courier New" pitchFamily="49" charset="0"/>
              </a:rPr>
              <a:t>);         </a:t>
            </a: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// </a:t>
            </a:r>
            <a:r>
              <a:rPr lang="en-US" sz="1500" dirty="0" err="1">
                <a:solidFill>
                  <a:srgbClr val="6699FF"/>
                </a:solidFill>
                <a:latin typeface="Courier New" pitchFamily="49" charset="0"/>
              </a:rPr>
              <a:t>orthonormal</a:t>
            </a: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 base with R and U</a:t>
            </a:r>
          </a:p>
          <a:p>
            <a:pPr>
              <a:buFont typeface="Wingdings" pitchFamily="2" charset="2"/>
              <a:buNone/>
            </a:pPr>
            <a:endParaRPr lang="en-US" sz="1500" dirty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// generate </a:t>
            </a: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direction in local coordinate frame</a:t>
            </a:r>
            <a:endParaRPr lang="en-US" sz="15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latin typeface="Courier New" pitchFamily="49" charset="0"/>
              </a:rPr>
              <a:t>{</a:t>
            </a:r>
            <a:r>
              <a:rPr lang="en-US" sz="1500" dirty="0" smtClean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</a:rPr>
              <a:t>ldir</a:t>
            </a:r>
            <a:r>
              <a:rPr lang="en-US" sz="1500" dirty="0" smtClean="0">
                <a:latin typeface="Courier New" pitchFamily="49" charset="0"/>
              </a:rPr>
              <a:t>, </a:t>
            </a:r>
            <a:r>
              <a:rPr lang="en-US" sz="1500" dirty="0" smtClean="0">
                <a:solidFill>
                  <a:srgbClr val="0000FF"/>
                </a:solidFill>
                <a:latin typeface="Courier New" pitchFamily="49" charset="0"/>
              </a:rPr>
              <a:t>float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</a:rPr>
              <a:t>pdf</a:t>
            </a:r>
            <a:r>
              <a:rPr lang="en-US" sz="1500" dirty="0" smtClean="0">
                <a:latin typeface="Courier New" pitchFamily="49" charset="0"/>
              </a:rPr>
              <a:t>} </a:t>
            </a:r>
            <a:r>
              <a:rPr lang="en-US" sz="1500" dirty="0">
                <a:latin typeface="Courier New" pitchFamily="49" charset="0"/>
              </a:rPr>
              <a:t>= </a:t>
            </a:r>
            <a:r>
              <a:rPr lang="en-US" sz="1500" dirty="0" err="1" smtClean="0">
                <a:latin typeface="Courier New" pitchFamily="49" charset="0"/>
              </a:rPr>
              <a:t>rndHemiCosN</a:t>
            </a:r>
            <a:r>
              <a:rPr lang="en-US" sz="1500" dirty="0" smtClean="0">
                <a:latin typeface="Courier New" pitchFamily="49" charset="0"/>
              </a:rPr>
              <a:t> (n</a:t>
            </a:r>
            <a:r>
              <a:rPr lang="en-US" sz="1500" dirty="0">
                <a:latin typeface="Courier New" pitchFamily="49" charset="0"/>
              </a:rPr>
              <a:t>); 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// </a:t>
            </a: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formulas form </a:t>
            </a: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prev. slide</a:t>
            </a:r>
            <a:endParaRPr lang="en-US" sz="1500" dirty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None/>
            </a:pPr>
            <a:endParaRPr lang="en-US" sz="1500" dirty="0" smtClean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// transform to global coordinate frame</a:t>
            </a: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rgbClr val="0000FF"/>
                </a:solidFill>
                <a:latin typeface="Courier New" pitchFamily="49" charset="0"/>
              </a:rPr>
              <a:t>Vec3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</a:rPr>
              <a:t>gdir</a:t>
            </a:r>
            <a:r>
              <a:rPr lang="en-US" sz="1500" dirty="0">
                <a:latin typeface="Courier New" pitchFamily="49" charset="0"/>
              </a:rPr>
              <a:t> = </a:t>
            </a:r>
            <a:r>
              <a:rPr lang="en-US" sz="1500" dirty="0" err="1" smtClean="0">
                <a:latin typeface="Courier New" pitchFamily="49" charset="0"/>
              </a:rPr>
              <a:t>ldir.x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</a:rPr>
              <a:t>* U + </a:t>
            </a:r>
            <a:r>
              <a:rPr lang="en-US" sz="1500" dirty="0" err="1" smtClean="0">
                <a:latin typeface="Courier New" pitchFamily="49" charset="0"/>
              </a:rPr>
              <a:t>ldir.y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</a:rPr>
              <a:t>* V + </a:t>
            </a:r>
            <a:r>
              <a:rPr lang="en-US" sz="1500" dirty="0" err="1" smtClean="0">
                <a:latin typeface="Courier New" pitchFamily="49" charset="0"/>
              </a:rPr>
              <a:t>ldir.z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>
                <a:latin typeface="Courier New" pitchFamily="49" charset="0"/>
              </a:rPr>
              <a:t>* </a:t>
            </a:r>
            <a:r>
              <a:rPr lang="en-US" sz="1500" dirty="0" smtClean="0">
                <a:latin typeface="Courier New" pitchFamily="49" charset="0"/>
              </a:rPr>
              <a:t>R</a:t>
            </a:r>
            <a:endParaRPr lang="en-US" sz="15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5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// reject if </a:t>
            </a: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direction under </a:t>
            </a: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the </a:t>
            </a: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tangent plane</a:t>
            </a:r>
            <a:endParaRPr lang="en-US" sz="1500" dirty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>
                <a:solidFill>
                  <a:srgbClr val="0000FF"/>
                </a:solidFill>
                <a:latin typeface="Courier New" pitchFamily="49" charset="0"/>
              </a:rPr>
              <a:t>float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err="1">
                <a:latin typeface="Courier New" pitchFamily="49" charset="0"/>
              </a:rPr>
              <a:t>cos_theta_i</a:t>
            </a:r>
            <a:r>
              <a:rPr lang="en-US" sz="1500" dirty="0">
                <a:latin typeface="Courier New" pitchFamily="49" charset="0"/>
              </a:rPr>
              <a:t> = dot(N, </a:t>
            </a:r>
            <a:r>
              <a:rPr lang="en-US" sz="1500" dirty="0" err="1">
                <a:latin typeface="Courier New" pitchFamily="49" charset="0"/>
              </a:rPr>
              <a:t>gdir</a:t>
            </a:r>
            <a:r>
              <a:rPr lang="en-US" sz="1500" dirty="0">
                <a:latin typeface="Courier New" pitchFamily="49" charset="0"/>
              </a:rPr>
              <a:t>);</a:t>
            </a:r>
          </a:p>
          <a:p>
            <a:pPr>
              <a:buNone/>
            </a:pP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if</a:t>
            </a:r>
            <a:r>
              <a:rPr lang="en-US" sz="1500" dirty="0" smtClean="0">
                <a:latin typeface="Courier New" pitchFamily="49" charset="0"/>
              </a:rPr>
              <a:t>(</a:t>
            </a:r>
            <a:r>
              <a:rPr lang="en-US" sz="1500" dirty="0" err="1" smtClean="0">
                <a:latin typeface="Courier New" pitchFamily="49" charset="0"/>
              </a:rPr>
              <a:t>cos_theta_i</a:t>
            </a:r>
            <a:r>
              <a:rPr lang="en-US" sz="1500" dirty="0" smtClean="0">
                <a:latin typeface="Courier New" pitchFamily="49" charset="0"/>
              </a:rPr>
              <a:t> &lt;= 0</a:t>
            </a:r>
            <a:r>
              <a:rPr lang="en-US" sz="1500" dirty="0">
                <a:latin typeface="Courier New" pitchFamily="49" charset="0"/>
              </a:rPr>
              <a:t>)  </a:t>
            </a:r>
            <a:r>
              <a:rPr lang="en-US" sz="1500" b="1" dirty="0">
                <a:solidFill>
                  <a:srgbClr val="0000FF"/>
                </a:solidFill>
                <a:latin typeface="Courier New" pitchFamily="49" charset="0"/>
              </a:rPr>
              <a:t>return</a:t>
            </a:r>
            <a:r>
              <a:rPr lang="en-US" sz="1500" dirty="0">
                <a:latin typeface="Courier New" pitchFamily="49" charset="0"/>
              </a:rPr>
              <a:t> </a:t>
            </a:r>
            <a:r>
              <a:rPr lang="en-US" sz="1500" dirty="0" smtClean="0">
                <a:latin typeface="Courier New" pitchFamily="49" charset="0"/>
              </a:rPr>
              <a:t>{</a:t>
            </a:r>
            <a:r>
              <a:rPr lang="en-US" sz="1500" dirty="0" err="1" smtClean="0">
                <a:latin typeface="Courier New" pitchFamily="49" charset="0"/>
              </a:rPr>
              <a:t>gdir</a:t>
            </a:r>
            <a:r>
              <a:rPr lang="en-US" sz="1500" dirty="0" smtClean="0">
                <a:latin typeface="Courier New" pitchFamily="49" charset="0"/>
              </a:rPr>
              <a:t>, </a:t>
            </a:r>
            <a:r>
              <a:rPr lang="en-US" sz="1500" dirty="0" err="1" smtClean="0">
                <a:latin typeface="Courier New" pitchFamily="49" charset="0"/>
              </a:rPr>
              <a:t>pdf</a:t>
            </a:r>
            <a:r>
              <a:rPr lang="cs-CZ" sz="1500" dirty="0" smtClean="0">
                <a:latin typeface="Courier New" pitchFamily="49" charset="0"/>
              </a:rPr>
              <a:t>, </a:t>
            </a:r>
            <a:r>
              <a:rPr lang="en-US" sz="1500" dirty="0" smtClean="0">
                <a:latin typeface="Courier New" pitchFamily="49" charset="0"/>
              </a:rPr>
              <a:t>Col3(0)};</a:t>
            </a:r>
            <a:endParaRPr lang="en-US" sz="15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500" dirty="0"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// </a:t>
            </a: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evaluate </a:t>
            </a: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BRDF component</a:t>
            </a:r>
            <a:endParaRPr lang="en-US" sz="1500" dirty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r>
              <a:rPr lang="en-US" sz="1500" dirty="0" smtClean="0">
                <a:solidFill>
                  <a:srgbClr val="0000FF"/>
                </a:solidFill>
                <a:latin typeface="Courier New" pitchFamily="49" charset="0"/>
              </a:rPr>
              <a:t>Col</a:t>
            </a:r>
            <a:r>
              <a:rPr lang="en-US" sz="1500" dirty="0" smtClean="0">
                <a:latin typeface="Courier New" pitchFamily="49" charset="0"/>
              </a:rPr>
              <a:t> </a:t>
            </a:r>
            <a:r>
              <a:rPr lang="en-US" sz="1500" dirty="0" err="1" smtClean="0">
                <a:latin typeface="Courier New" pitchFamily="49" charset="0"/>
              </a:rPr>
              <a:t>brdfVal</a:t>
            </a:r>
            <a:r>
              <a:rPr lang="en-US" sz="1500" dirty="0" smtClean="0">
                <a:latin typeface="Courier New" pitchFamily="49" charset="0"/>
              </a:rPr>
              <a:t> = </a:t>
            </a:r>
            <a:r>
              <a:rPr lang="en-US" sz="1500" dirty="0" err="1">
                <a:latin typeface="Courier New" pitchFamily="49" charset="0"/>
              </a:rPr>
              <a:t>rho_s</a:t>
            </a:r>
            <a:r>
              <a:rPr lang="en-US" sz="1500" dirty="0">
                <a:latin typeface="Courier New" pitchFamily="49" charset="0"/>
              </a:rPr>
              <a:t> * (n+2)/(M_PI*2) * </a:t>
            </a:r>
            <a:r>
              <a:rPr lang="en-US" sz="1500" dirty="0" err="1">
                <a:latin typeface="Courier New" pitchFamily="49" charset="0"/>
              </a:rPr>
              <a:t>pow</a:t>
            </a:r>
            <a:r>
              <a:rPr lang="en-US" sz="1500" dirty="0">
                <a:latin typeface="Courier New" pitchFamily="49" charset="0"/>
              </a:rPr>
              <a:t>(</a:t>
            </a:r>
            <a:r>
              <a:rPr lang="en-US" sz="1500" dirty="0" err="1">
                <a:latin typeface="Courier New" pitchFamily="49" charset="0"/>
              </a:rPr>
              <a:t>dir.z</a:t>
            </a:r>
            <a:r>
              <a:rPr lang="en-US" sz="1500" dirty="0">
                <a:latin typeface="Courier New" pitchFamily="49" charset="0"/>
              </a:rPr>
              <a:t>, n</a:t>
            </a:r>
            <a:r>
              <a:rPr lang="en-US" sz="1500" dirty="0" smtClean="0">
                <a:latin typeface="Courier New" pitchFamily="49" charset="0"/>
              </a:rPr>
              <a:t>);</a:t>
            </a:r>
            <a:r>
              <a:rPr lang="en-US" sz="1500" dirty="0" smtClean="0">
                <a:solidFill>
                  <a:srgbClr val="6699FF"/>
                </a:solidFill>
                <a:latin typeface="Courier New" pitchFamily="49" charset="0"/>
              </a:rPr>
              <a:t>//</a:t>
            </a:r>
            <a:r>
              <a:rPr lang="en-US" sz="1500" dirty="0" err="1">
                <a:solidFill>
                  <a:srgbClr val="6699FF"/>
                </a:solidFill>
                <a:latin typeface="Courier New" pitchFamily="49" charset="0"/>
              </a:rPr>
              <a:t>dir.z</a:t>
            </a:r>
            <a:r>
              <a:rPr lang="en-US" sz="1500" dirty="0">
                <a:solidFill>
                  <a:srgbClr val="6699FF"/>
                </a:solidFill>
                <a:latin typeface="Courier New" pitchFamily="49" charset="0"/>
              </a:rPr>
              <a:t>=</a:t>
            </a:r>
            <a:r>
              <a:rPr lang="en-US" sz="1500" dirty="0" err="1">
                <a:solidFill>
                  <a:srgbClr val="6699FF"/>
                </a:solidFill>
                <a:latin typeface="Courier New" pitchFamily="49" charset="0"/>
              </a:rPr>
              <a:t>cos_theta_r</a:t>
            </a:r>
            <a:endParaRPr lang="en-US" sz="1500" dirty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Font typeface="Wingdings" pitchFamily="2" charset="2"/>
              <a:buNone/>
            </a:pPr>
            <a:endParaRPr lang="en-US" sz="1500" dirty="0" smtClean="0">
              <a:solidFill>
                <a:srgbClr val="6699FF"/>
              </a:solidFill>
              <a:latin typeface="Courier New" pitchFamily="49" charset="0"/>
            </a:endParaRPr>
          </a:p>
          <a:p>
            <a:pPr>
              <a:buNone/>
            </a:pPr>
            <a:r>
              <a:rPr lang="en-US" sz="1500" b="1" dirty="0" smtClean="0">
                <a:solidFill>
                  <a:srgbClr val="0000FF"/>
                </a:solidFill>
                <a:latin typeface="Courier New" pitchFamily="49" charset="0"/>
              </a:rPr>
              <a:t>return </a:t>
            </a:r>
            <a:r>
              <a:rPr lang="en-US" sz="1500" dirty="0" smtClean="0">
                <a:latin typeface="Courier New" pitchFamily="49" charset="0"/>
              </a:rPr>
              <a:t>{</a:t>
            </a:r>
            <a:r>
              <a:rPr lang="en-US" sz="1500" dirty="0" err="1" smtClean="0">
                <a:latin typeface="Courier New" pitchFamily="49" charset="0"/>
              </a:rPr>
              <a:t>gdir</a:t>
            </a:r>
            <a:r>
              <a:rPr lang="en-US" sz="1500" dirty="0" smtClean="0">
                <a:latin typeface="Courier New" pitchFamily="49" charset="0"/>
              </a:rPr>
              <a:t>, </a:t>
            </a:r>
            <a:r>
              <a:rPr lang="en-US" sz="1500" dirty="0" err="1" smtClean="0">
                <a:latin typeface="Courier New" pitchFamily="49" charset="0"/>
              </a:rPr>
              <a:t>pdf</a:t>
            </a:r>
            <a:r>
              <a:rPr lang="cs-CZ" sz="1500" dirty="0" smtClean="0">
                <a:latin typeface="Courier New" pitchFamily="49" charset="0"/>
              </a:rPr>
              <a:t>, </a:t>
            </a:r>
            <a:r>
              <a:rPr lang="cs-CZ" sz="1500" dirty="0" err="1" smtClean="0">
                <a:latin typeface="Courier New" pitchFamily="49" charset="0"/>
              </a:rPr>
              <a:t>brdfVal</a:t>
            </a:r>
            <a:r>
              <a:rPr lang="en-US" sz="1500" dirty="0" smtClean="0">
                <a:latin typeface="Courier New" pitchFamily="49" charset="0"/>
              </a:rPr>
              <a:t>}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Alternativní strategie pro výběr komponenty BRDF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endParaRPr lang="cs-CZ" dirty="0" smtClean="0"/>
          </a:p>
          <a:p>
            <a:r>
              <a:rPr lang="cs-CZ" dirty="0" smtClean="0"/>
              <a:t>Předchozí příklad vybere komponentu podle odrazivosti </a:t>
            </a:r>
            <a:r>
              <a:rPr lang="cs-CZ" dirty="0" smtClean="0">
                <a:latin typeface="Symbol" pitchFamily="18" charset="2"/>
              </a:rPr>
              <a:t>r</a:t>
            </a:r>
          </a:p>
          <a:p>
            <a:endParaRPr lang="cs-CZ" dirty="0" smtClean="0">
              <a:latin typeface="+mj-lt"/>
            </a:endParaRPr>
          </a:p>
          <a:p>
            <a:r>
              <a:rPr lang="cs-CZ" dirty="0" smtClean="0">
                <a:latin typeface="+mj-lt"/>
              </a:rPr>
              <a:t>Druhá možnost (</a:t>
            </a:r>
            <a:r>
              <a:rPr lang="cs-CZ" dirty="0" err="1" smtClean="0">
                <a:latin typeface="+mj-lt"/>
              </a:rPr>
              <a:t>embree</a:t>
            </a:r>
            <a:r>
              <a:rPr lang="cs-CZ" dirty="0" smtClean="0">
                <a:latin typeface="+mj-lt"/>
              </a:rPr>
              <a:t>)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>
                <a:latin typeface="+mj-lt"/>
              </a:rPr>
              <a:t>Vyber směr podle každé BRDF komponenty</a:t>
            </a:r>
          </a:p>
          <a:p>
            <a:pPr marL="801687" lvl="1" indent="-457200">
              <a:buFont typeface="+mj-lt"/>
              <a:buAutoNum type="arabicPeriod"/>
            </a:pPr>
            <a:r>
              <a:rPr lang="cs-CZ" dirty="0" smtClean="0">
                <a:latin typeface="+mj-lt"/>
              </a:rPr>
              <a:t>Vyber komponentu s p-</a:t>
            </a:r>
            <a:r>
              <a:rPr lang="cs-CZ" dirty="0" err="1" smtClean="0">
                <a:latin typeface="+mj-lt"/>
              </a:rPr>
              <a:t>ností</a:t>
            </a:r>
            <a:r>
              <a:rPr lang="cs-CZ" dirty="0" smtClean="0">
                <a:latin typeface="+mj-lt"/>
              </a:rPr>
              <a:t> danou hodnotou BRDF komponenty ve vygenerovaném směru</a:t>
            </a:r>
            <a:endParaRPr lang="en-US" dirty="0" smtClean="0">
              <a:latin typeface="+mj-lt"/>
            </a:endParaRPr>
          </a:p>
          <a:p>
            <a:pPr lvl="1"/>
            <a:endParaRPr lang="en-US" dirty="0" smtClean="0">
              <a:latin typeface="+mj-lt"/>
            </a:endParaRPr>
          </a:p>
          <a:p>
            <a:pPr lvl="1"/>
            <a:r>
              <a:rPr lang="en-US" dirty="0" err="1" smtClean="0">
                <a:latin typeface="+mj-lt"/>
              </a:rPr>
              <a:t>Nepot</a:t>
            </a:r>
            <a:r>
              <a:rPr lang="cs-CZ" dirty="0" err="1" smtClean="0">
                <a:latin typeface="+mj-lt"/>
              </a:rPr>
              <a:t>řebuje</a:t>
            </a:r>
            <a:r>
              <a:rPr lang="cs-CZ" dirty="0" smtClean="0">
                <a:latin typeface="+mj-lt"/>
              </a:rPr>
              <a:t> </a:t>
            </a:r>
            <a:r>
              <a:rPr lang="cs-CZ" dirty="0" smtClean="0"/>
              <a:t>odrazivosti </a:t>
            </a:r>
            <a:r>
              <a:rPr lang="cs-CZ" dirty="0" smtClean="0">
                <a:latin typeface="Symbol" pitchFamily="18" charset="2"/>
              </a:rPr>
              <a:t>r</a:t>
            </a:r>
            <a:r>
              <a:rPr lang="cs-CZ" dirty="0" smtClean="0">
                <a:latin typeface="+mj-lt"/>
              </a:rPr>
              <a:t> komponenty</a:t>
            </a:r>
          </a:p>
          <a:p>
            <a:pPr lvl="1"/>
            <a:r>
              <a:rPr lang="cs-CZ" dirty="0" smtClean="0">
                <a:latin typeface="+mj-lt"/>
              </a:rPr>
              <a:t>Může být neefektivní pro mnoho BRDF komponent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Transformace řídící funkcí</a:t>
            </a:r>
            <a:endParaRPr lang="cs-CZ" smtClean="0">
              <a:latin typeface="Arial CE" charset="-18"/>
            </a:endParaRP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1371600" y="1981200"/>
            <a:ext cx="6097588" cy="2897188"/>
          </a:xfrm>
          <a:custGeom>
            <a:avLst/>
            <a:gdLst>
              <a:gd name="T0" fmla="*/ 192 w 3841"/>
              <a:gd name="T1" fmla="*/ 1680 h 1825"/>
              <a:gd name="T2" fmla="*/ 384 w 3841"/>
              <a:gd name="T3" fmla="*/ 1440 h 1825"/>
              <a:gd name="T4" fmla="*/ 480 w 3841"/>
              <a:gd name="T5" fmla="*/ 1248 h 1825"/>
              <a:gd name="T6" fmla="*/ 624 w 3841"/>
              <a:gd name="T7" fmla="*/ 720 h 1825"/>
              <a:gd name="T8" fmla="*/ 720 w 3841"/>
              <a:gd name="T9" fmla="*/ 336 h 1825"/>
              <a:gd name="T10" fmla="*/ 816 w 3841"/>
              <a:gd name="T11" fmla="*/ 144 h 1825"/>
              <a:gd name="T12" fmla="*/ 912 w 3841"/>
              <a:gd name="T13" fmla="*/ 0 h 1825"/>
              <a:gd name="T14" fmla="*/ 1008 w 3841"/>
              <a:gd name="T15" fmla="*/ 0 h 1825"/>
              <a:gd name="T16" fmla="*/ 1104 w 3841"/>
              <a:gd name="T17" fmla="*/ 144 h 1825"/>
              <a:gd name="T18" fmla="*/ 1296 w 3841"/>
              <a:gd name="T19" fmla="*/ 528 h 1825"/>
              <a:gd name="T20" fmla="*/ 1488 w 3841"/>
              <a:gd name="T21" fmla="*/ 960 h 1825"/>
              <a:gd name="T22" fmla="*/ 1632 w 3841"/>
              <a:gd name="T23" fmla="*/ 1248 h 1825"/>
              <a:gd name="T24" fmla="*/ 1824 w 3841"/>
              <a:gd name="T25" fmla="*/ 1392 h 1825"/>
              <a:gd name="T26" fmla="*/ 2016 w 3841"/>
              <a:gd name="T27" fmla="*/ 1440 h 1825"/>
              <a:gd name="T28" fmla="*/ 2208 w 3841"/>
              <a:gd name="T29" fmla="*/ 1440 h 1825"/>
              <a:gd name="T30" fmla="*/ 2352 w 3841"/>
              <a:gd name="T31" fmla="*/ 1392 h 1825"/>
              <a:gd name="T32" fmla="*/ 2448 w 3841"/>
              <a:gd name="T33" fmla="*/ 1200 h 1825"/>
              <a:gd name="T34" fmla="*/ 2544 w 3841"/>
              <a:gd name="T35" fmla="*/ 864 h 1825"/>
              <a:gd name="T36" fmla="*/ 2640 w 3841"/>
              <a:gd name="T37" fmla="*/ 672 h 1825"/>
              <a:gd name="T38" fmla="*/ 2736 w 3841"/>
              <a:gd name="T39" fmla="*/ 624 h 1825"/>
              <a:gd name="T40" fmla="*/ 2832 w 3841"/>
              <a:gd name="T41" fmla="*/ 672 h 1825"/>
              <a:gd name="T42" fmla="*/ 3024 w 3841"/>
              <a:gd name="T43" fmla="*/ 1056 h 1825"/>
              <a:gd name="T44" fmla="*/ 3216 w 3841"/>
              <a:gd name="T45" fmla="*/ 1440 h 1825"/>
              <a:gd name="T46" fmla="*/ 3408 w 3841"/>
              <a:gd name="T47" fmla="*/ 1632 h 1825"/>
              <a:gd name="T48" fmla="*/ 3600 w 3841"/>
              <a:gd name="T49" fmla="*/ 1728 h 1825"/>
              <a:gd name="T50" fmla="*/ 3840 w 3841"/>
              <a:gd name="T51" fmla="*/ 1776 h 1825"/>
              <a:gd name="T52" fmla="*/ 3840 w 3841"/>
              <a:gd name="T53" fmla="*/ 1824 h 1825"/>
              <a:gd name="T54" fmla="*/ 0 w 3841"/>
              <a:gd name="T55" fmla="*/ 1824 h 1825"/>
              <a:gd name="T56" fmla="*/ 192 w 3841"/>
              <a:gd name="T57" fmla="*/ 1680 h 18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41"/>
              <a:gd name="T88" fmla="*/ 0 h 1825"/>
              <a:gd name="T89" fmla="*/ 3841 w 3841"/>
              <a:gd name="T90" fmla="*/ 1825 h 18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41" h="1825">
                <a:moveTo>
                  <a:pt x="192" y="1680"/>
                </a:moveTo>
                <a:lnTo>
                  <a:pt x="384" y="1440"/>
                </a:lnTo>
                <a:lnTo>
                  <a:pt x="480" y="1248"/>
                </a:lnTo>
                <a:lnTo>
                  <a:pt x="624" y="720"/>
                </a:lnTo>
                <a:lnTo>
                  <a:pt x="720" y="336"/>
                </a:lnTo>
                <a:lnTo>
                  <a:pt x="816" y="144"/>
                </a:lnTo>
                <a:lnTo>
                  <a:pt x="912" y="0"/>
                </a:lnTo>
                <a:lnTo>
                  <a:pt x="1008" y="0"/>
                </a:lnTo>
                <a:lnTo>
                  <a:pt x="1104" y="144"/>
                </a:lnTo>
                <a:lnTo>
                  <a:pt x="1296" y="528"/>
                </a:lnTo>
                <a:lnTo>
                  <a:pt x="1488" y="960"/>
                </a:lnTo>
                <a:lnTo>
                  <a:pt x="1632" y="1248"/>
                </a:lnTo>
                <a:lnTo>
                  <a:pt x="1824" y="1392"/>
                </a:lnTo>
                <a:lnTo>
                  <a:pt x="2016" y="1440"/>
                </a:lnTo>
                <a:lnTo>
                  <a:pt x="2208" y="1440"/>
                </a:lnTo>
                <a:lnTo>
                  <a:pt x="2352" y="1392"/>
                </a:lnTo>
                <a:lnTo>
                  <a:pt x="2448" y="1200"/>
                </a:lnTo>
                <a:lnTo>
                  <a:pt x="2544" y="864"/>
                </a:lnTo>
                <a:lnTo>
                  <a:pt x="2640" y="672"/>
                </a:lnTo>
                <a:lnTo>
                  <a:pt x="2736" y="624"/>
                </a:lnTo>
                <a:lnTo>
                  <a:pt x="2832" y="672"/>
                </a:lnTo>
                <a:lnTo>
                  <a:pt x="3024" y="1056"/>
                </a:lnTo>
                <a:lnTo>
                  <a:pt x="3216" y="1440"/>
                </a:lnTo>
                <a:lnTo>
                  <a:pt x="3408" y="1632"/>
                </a:lnTo>
                <a:lnTo>
                  <a:pt x="3600" y="1728"/>
                </a:lnTo>
                <a:lnTo>
                  <a:pt x="3840" y="1776"/>
                </a:lnTo>
                <a:lnTo>
                  <a:pt x="3840" y="1824"/>
                </a:lnTo>
                <a:lnTo>
                  <a:pt x="0" y="1824"/>
                </a:lnTo>
                <a:lnTo>
                  <a:pt x="192" y="1680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384300" y="1765300"/>
            <a:ext cx="6070600" cy="3937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262313" y="2073275"/>
            <a:ext cx="733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f(x)</a:t>
            </a:r>
            <a:endParaRPr lang="cs-CZ" sz="2800" b="1">
              <a:latin typeface="Arial CE" charset="-18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220788" y="57927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300913" y="57927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385888" y="4876800"/>
            <a:ext cx="606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992188" y="46497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4042" name="Freeform 10"/>
          <p:cNvSpPr>
            <a:spLocks/>
          </p:cNvSpPr>
          <p:nvPr/>
        </p:nvSpPr>
        <p:spPr bwMode="auto">
          <a:xfrm>
            <a:off x="1371600" y="3352800"/>
            <a:ext cx="6097588" cy="1373188"/>
          </a:xfrm>
          <a:custGeom>
            <a:avLst/>
            <a:gdLst>
              <a:gd name="T0" fmla="*/ 0 w 3841"/>
              <a:gd name="T1" fmla="*/ 864 h 865"/>
              <a:gd name="T2" fmla="*/ 192 w 3841"/>
              <a:gd name="T3" fmla="*/ 624 h 865"/>
              <a:gd name="T4" fmla="*/ 432 w 3841"/>
              <a:gd name="T5" fmla="*/ 336 h 865"/>
              <a:gd name="T6" fmla="*/ 720 w 3841"/>
              <a:gd name="T7" fmla="*/ 96 h 865"/>
              <a:gd name="T8" fmla="*/ 1008 w 3841"/>
              <a:gd name="T9" fmla="*/ 0 h 865"/>
              <a:gd name="T10" fmla="*/ 1344 w 3841"/>
              <a:gd name="T11" fmla="*/ 0 h 865"/>
              <a:gd name="T12" fmla="*/ 1632 w 3841"/>
              <a:gd name="T13" fmla="*/ 96 h 865"/>
              <a:gd name="T14" fmla="*/ 1872 w 3841"/>
              <a:gd name="T15" fmla="*/ 240 h 865"/>
              <a:gd name="T16" fmla="*/ 2064 w 3841"/>
              <a:gd name="T17" fmla="*/ 288 h 865"/>
              <a:gd name="T18" fmla="*/ 2208 w 3841"/>
              <a:gd name="T19" fmla="*/ 240 h 865"/>
              <a:gd name="T20" fmla="*/ 2496 w 3841"/>
              <a:gd name="T21" fmla="*/ 96 h 865"/>
              <a:gd name="T22" fmla="*/ 2688 w 3841"/>
              <a:gd name="T23" fmla="*/ 48 h 865"/>
              <a:gd name="T24" fmla="*/ 2880 w 3841"/>
              <a:gd name="T25" fmla="*/ 48 h 865"/>
              <a:gd name="T26" fmla="*/ 3120 w 3841"/>
              <a:gd name="T27" fmla="*/ 192 h 865"/>
              <a:gd name="T28" fmla="*/ 3504 w 3841"/>
              <a:gd name="T29" fmla="*/ 480 h 865"/>
              <a:gd name="T30" fmla="*/ 3840 w 3841"/>
              <a:gd name="T31" fmla="*/ 768 h 8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41"/>
              <a:gd name="T49" fmla="*/ 0 h 865"/>
              <a:gd name="T50" fmla="*/ 3841 w 3841"/>
              <a:gd name="T51" fmla="*/ 865 h 8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41" h="865">
                <a:moveTo>
                  <a:pt x="0" y="864"/>
                </a:moveTo>
                <a:lnTo>
                  <a:pt x="192" y="624"/>
                </a:lnTo>
                <a:lnTo>
                  <a:pt x="432" y="336"/>
                </a:lnTo>
                <a:lnTo>
                  <a:pt x="720" y="96"/>
                </a:lnTo>
                <a:lnTo>
                  <a:pt x="1008" y="0"/>
                </a:lnTo>
                <a:lnTo>
                  <a:pt x="1344" y="0"/>
                </a:lnTo>
                <a:lnTo>
                  <a:pt x="1632" y="96"/>
                </a:lnTo>
                <a:lnTo>
                  <a:pt x="1872" y="240"/>
                </a:lnTo>
                <a:lnTo>
                  <a:pt x="2064" y="288"/>
                </a:lnTo>
                <a:lnTo>
                  <a:pt x="2208" y="240"/>
                </a:lnTo>
                <a:lnTo>
                  <a:pt x="2496" y="96"/>
                </a:lnTo>
                <a:lnTo>
                  <a:pt x="2688" y="48"/>
                </a:lnTo>
                <a:lnTo>
                  <a:pt x="2880" y="48"/>
                </a:lnTo>
                <a:lnTo>
                  <a:pt x="3120" y="192"/>
                </a:lnTo>
                <a:lnTo>
                  <a:pt x="3504" y="480"/>
                </a:lnTo>
                <a:lnTo>
                  <a:pt x="3840" y="768"/>
                </a:lnTo>
              </a:path>
            </a:pathLst>
          </a:custGeom>
          <a:noFill/>
          <a:ln w="25400" cap="rnd" cmpd="sng">
            <a:solidFill>
              <a:srgbClr val="B500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252913" y="3063875"/>
            <a:ext cx="83343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rgbClr val="B50069"/>
                </a:solidFill>
                <a:latin typeface="Arial" pitchFamily="34" charset="0"/>
              </a:rPr>
              <a:t>g(x)</a:t>
            </a:r>
            <a:endParaRPr lang="cs-CZ" sz="2800" b="1">
              <a:solidFill>
                <a:srgbClr val="B50069"/>
              </a:solidFill>
              <a:latin typeface="Arial CE" charset="-18"/>
            </a:endParaRPr>
          </a:p>
        </p:txBody>
      </p:sp>
      <p:sp>
        <p:nvSpPr>
          <p:cNvPr id="44044" name="Freeform 12"/>
          <p:cNvSpPr>
            <a:spLocks/>
          </p:cNvSpPr>
          <p:nvPr/>
        </p:nvSpPr>
        <p:spPr bwMode="auto">
          <a:xfrm>
            <a:off x="1371600" y="3886200"/>
            <a:ext cx="6097588" cy="1449388"/>
          </a:xfrm>
          <a:custGeom>
            <a:avLst/>
            <a:gdLst>
              <a:gd name="T0" fmla="*/ 0 w 3841"/>
              <a:gd name="T1" fmla="*/ 720 h 913"/>
              <a:gd name="T2" fmla="*/ 179 w 3841"/>
              <a:gd name="T3" fmla="*/ 762 h 913"/>
              <a:gd name="T4" fmla="*/ 352 w 3841"/>
              <a:gd name="T5" fmla="*/ 755 h 913"/>
              <a:gd name="T6" fmla="*/ 515 w 3841"/>
              <a:gd name="T7" fmla="*/ 627 h 913"/>
              <a:gd name="T8" fmla="*/ 768 w 3841"/>
              <a:gd name="T9" fmla="*/ 192 h 913"/>
              <a:gd name="T10" fmla="*/ 912 w 3841"/>
              <a:gd name="T11" fmla="*/ 0 h 913"/>
              <a:gd name="T12" fmla="*/ 1014 w 3841"/>
              <a:gd name="T13" fmla="*/ 0 h 913"/>
              <a:gd name="T14" fmla="*/ 1139 w 3841"/>
              <a:gd name="T15" fmla="*/ 96 h 913"/>
              <a:gd name="T16" fmla="*/ 1248 w 3841"/>
              <a:gd name="T17" fmla="*/ 240 h 913"/>
              <a:gd name="T18" fmla="*/ 1357 w 3841"/>
              <a:gd name="T19" fmla="*/ 435 h 913"/>
              <a:gd name="T20" fmla="*/ 1462 w 3841"/>
              <a:gd name="T21" fmla="*/ 627 h 913"/>
              <a:gd name="T22" fmla="*/ 1651 w 3841"/>
              <a:gd name="T23" fmla="*/ 819 h 913"/>
              <a:gd name="T24" fmla="*/ 1824 w 3841"/>
              <a:gd name="T25" fmla="*/ 864 h 913"/>
              <a:gd name="T26" fmla="*/ 2016 w 3841"/>
              <a:gd name="T27" fmla="*/ 864 h 913"/>
              <a:gd name="T28" fmla="*/ 2208 w 3841"/>
              <a:gd name="T29" fmla="*/ 912 h 913"/>
              <a:gd name="T30" fmla="*/ 2352 w 3841"/>
              <a:gd name="T31" fmla="*/ 912 h 913"/>
              <a:gd name="T32" fmla="*/ 2448 w 3841"/>
              <a:gd name="T33" fmla="*/ 816 h 913"/>
              <a:gd name="T34" fmla="*/ 2544 w 3841"/>
              <a:gd name="T35" fmla="*/ 624 h 913"/>
              <a:gd name="T36" fmla="*/ 2640 w 3841"/>
              <a:gd name="T37" fmla="*/ 432 h 913"/>
              <a:gd name="T38" fmla="*/ 2784 w 3841"/>
              <a:gd name="T39" fmla="*/ 384 h 913"/>
              <a:gd name="T40" fmla="*/ 2880 w 3841"/>
              <a:gd name="T41" fmla="*/ 432 h 913"/>
              <a:gd name="T42" fmla="*/ 3002 w 3841"/>
              <a:gd name="T43" fmla="*/ 634 h 913"/>
              <a:gd name="T44" fmla="*/ 3194 w 3841"/>
              <a:gd name="T45" fmla="*/ 826 h 913"/>
              <a:gd name="T46" fmla="*/ 3408 w 3841"/>
              <a:gd name="T47" fmla="*/ 864 h 913"/>
              <a:gd name="T48" fmla="*/ 3648 w 3841"/>
              <a:gd name="T49" fmla="*/ 816 h 913"/>
              <a:gd name="T50" fmla="*/ 3840 w 3841"/>
              <a:gd name="T51" fmla="*/ 768 h 9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41"/>
              <a:gd name="T79" fmla="*/ 0 h 913"/>
              <a:gd name="T80" fmla="*/ 3841 w 3841"/>
              <a:gd name="T81" fmla="*/ 913 h 9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41" h="913">
                <a:moveTo>
                  <a:pt x="0" y="720"/>
                </a:moveTo>
                <a:lnTo>
                  <a:pt x="179" y="762"/>
                </a:lnTo>
                <a:lnTo>
                  <a:pt x="352" y="755"/>
                </a:lnTo>
                <a:lnTo>
                  <a:pt x="515" y="627"/>
                </a:lnTo>
                <a:lnTo>
                  <a:pt x="768" y="192"/>
                </a:lnTo>
                <a:lnTo>
                  <a:pt x="912" y="0"/>
                </a:lnTo>
                <a:lnTo>
                  <a:pt x="1014" y="0"/>
                </a:lnTo>
                <a:lnTo>
                  <a:pt x="1139" y="96"/>
                </a:lnTo>
                <a:lnTo>
                  <a:pt x="1248" y="240"/>
                </a:lnTo>
                <a:lnTo>
                  <a:pt x="1357" y="435"/>
                </a:lnTo>
                <a:lnTo>
                  <a:pt x="1462" y="627"/>
                </a:lnTo>
                <a:lnTo>
                  <a:pt x="1651" y="819"/>
                </a:lnTo>
                <a:lnTo>
                  <a:pt x="1824" y="864"/>
                </a:lnTo>
                <a:lnTo>
                  <a:pt x="2016" y="864"/>
                </a:lnTo>
                <a:lnTo>
                  <a:pt x="2208" y="912"/>
                </a:lnTo>
                <a:lnTo>
                  <a:pt x="2352" y="912"/>
                </a:lnTo>
                <a:lnTo>
                  <a:pt x="2448" y="816"/>
                </a:lnTo>
                <a:lnTo>
                  <a:pt x="2544" y="624"/>
                </a:lnTo>
                <a:lnTo>
                  <a:pt x="2640" y="432"/>
                </a:lnTo>
                <a:lnTo>
                  <a:pt x="2784" y="384"/>
                </a:lnTo>
                <a:lnTo>
                  <a:pt x="2880" y="432"/>
                </a:lnTo>
                <a:lnTo>
                  <a:pt x="3002" y="634"/>
                </a:lnTo>
                <a:lnTo>
                  <a:pt x="3194" y="826"/>
                </a:lnTo>
                <a:lnTo>
                  <a:pt x="3408" y="864"/>
                </a:lnTo>
                <a:lnTo>
                  <a:pt x="3648" y="816"/>
                </a:lnTo>
                <a:lnTo>
                  <a:pt x="3840" y="768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424113" y="5045075"/>
            <a:ext cx="15049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chemeClr val="accent2"/>
                </a:solidFill>
                <a:latin typeface="Arial" pitchFamily="34" charset="0"/>
              </a:rPr>
              <a:t>f(x)-g(x)</a:t>
            </a:r>
            <a:endParaRPr lang="cs-CZ" sz="2800" b="1">
              <a:solidFill>
                <a:schemeClr val="accent2"/>
              </a:solidFill>
              <a:latin typeface="Arial CE" charset="-18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Řídící funkce vs.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cs-CZ" dirty="0" smtClean="0"/>
          </a:p>
          <a:p>
            <a:pPr lvl="1"/>
            <a:r>
              <a:rPr lang="cs-CZ" dirty="0" smtClean="0"/>
              <a:t>Lepší pokud se funkce, podle níž umíme vzorkovat, vyskytuje v </a:t>
            </a:r>
            <a:r>
              <a:rPr lang="cs-CZ" dirty="0" err="1" smtClean="0"/>
              <a:t>integrandu</a:t>
            </a:r>
            <a:r>
              <a:rPr lang="cs-CZ" dirty="0" smtClean="0"/>
              <a:t> jako multiplikativní člen (rovnice odrazu, zobrazovací rovnice).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Řídící funkce</a:t>
            </a:r>
          </a:p>
          <a:p>
            <a:pPr lvl="1"/>
            <a:r>
              <a:rPr lang="cs-CZ" dirty="0" smtClean="0"/>
              <a:t>Lepší pokud se funkce, kterou umíme analyticky integrovat, vyskytuje v </a:t>
            </a:r>
            <a:r>
              <a:rPr lang="cs-CZ" dirty="0" err="1" smtClean="0"/>
              <a:t>integrandu</a:t>
            </a:r>
            <a:r>
              <a:rPr lang="cs-CZ" dirty="0" smtClean="0"/>
              <a:t> jako aditivní člen.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Proto v se v syntéze obrazu téměř vždy používá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Lepší rozmístění vzorků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výběru množiny nezávislých vzorků se stejnou hustotou pravděpodobnosti dochází ke shlukování</a:t>
            </a:r>
          </a:p>
          <a:p>
            <a:pPr lvl="1"/>
            <a:r>
              <a:rPr lang="cs-CZ" dirty="0" smtClean="0"/>
              <a:t>velký rozptyl odhadu</a:t>
            </a:r>
          </a:p>
          <a:p>
            <a:endParaRPr lang="cs-CZ" dirty="0" smtClean="0"/>
          </a:p>
          <a:p>
            <a:r>
              <a:rPr lang="cs-CZ" dirty="0" smtClean="0"/>
              <a:t>Lepší rozmístění vzorků = integrační oblast je pravidelněji pokryta</a:t>
            </a:r>
          </a:p>
          <a:p>
            <a:pPr lvl="1"/>
            <a:r>
              <a:rPr lang="cs-CZ" dirty="0" smtClean="0"/>
              <a:t>snížení rozptylu</a:t>
            </a:r>
          </a:p>
          <a:p>
            <a:endParaRPr lang="cs-CZ" dirty="0" smtClean="0"/>
          </a:p>
          <a:p>
            <a:r>
              <a:rPr lang="cs-CZ" dirty="0" smtClean="0"/>
              <a:t>Metody</a:t>
            </a:r>
          </a:p>
          <a:p>
            <a:pPr lvl="1"/>
            <a:r>
              <a:rPr lang="cs-CZ" dirty="0" smtClean="0"/>
              <a:t>Vzorkování po částech (stratifikace, </a:t>
            </a:r>
            <a:r>
              <a:rPr lang="cs-CZ" b="1" dirty="0" err="1" smtClean="0"/>
              <a:t>stratified</a:t>
            </a:r>
            <a:r>
              <a:rPr lang="cs-CZ" b="1" dirty="0" smtClean="0"/>
              <a:t> </a:t>
            </a:r>
            <a:r>
              <a:rPr lang="cs-CZ" b="1" dirty="0" err="1" smtClean="0"/>
              <a:t>sampling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quasi-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(QMC)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 částech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Interval se rozdělí na části, které se odhadují samostatně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2011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662835" y="2468373"/>
            <a:ext cx="5054504" cy="3501134"/>
            <a:chOff x="1062969" y="1989138"/>
            <a:chExt cx="6087047" cy="421635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95713" y="5578475"/>
              <a:ext cx="598446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>
                  <a:latin typeface="+mj-lt"/>
                </a:rPr>
                <a:t>x</a:t>
              </a:r>
              <a:r>
                <a:rPr lang="cs-CZ" sz="2800" baseline="-25000">
                  <a:latin typeface="+mj-lt"/>
                </a:rPr>
                <a:t>2</a:t>
              </a: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81200" y="2438400"/>
              <a:ext cx="4954588" cy="3049588"/>
            </a:xfrm>
            <a:custGeom>
              <a:avLst/>
              <a:gdLst>
                <a:gd name="T0" fmla="*/ 0 w 3121"/>
                <a:gd name="T1" fmla="*/ 1392 h 1921"/>
                <a:gd name="T2" fmla="*/ 192 w 3121"/>
                <a:gd name="T3" fmla="*/ 816 h 1921"/>
                <a:gd name="T4" fmla="*/ 432 w 3121"/>
                <a:gd name="T5" fmla="*/ 336 h 1921"/>
                <a:gd name="T6" fmla="*/ 720 w 3121"/>
                <a:gd name="T7" fmla="*/ 48 h 1921"/>
                <a:gd name="T8" fmla="*/ 864 w 3121"/>
                <a:gd name="T9" fmla="*/ 0 h 1921"/>
                <a:gd name="T10" fmla="*/ 960 w 3121"/>
                <a:gd name="T11" fmla="*/ 0 h 1921"/>
                <a:gd name="T12" fmla="*/ 1104 w 3121"/>
                <a:gd name="T13" fmla="*/ 48 h 1921"/>
                <a:gd name="T14" fmla="*/ 1248 w 3121"/>
                <a:gd name="T15" fmla="*/ 192 h 1921"/>
                <a:gd name="T16" fmla="*/ 1392 w 3121"/>
                <a:gd name="T17" fmla="*/ 432 h 1921"/>
                <a:gd name="T18" fmla="*/ 1536 w 3121"/>
                <a:gd name="T19" fmla="*/ 576 h 1921"/>
                <a:gd name="T20" fmla="*/ 1680 w 3121"/>
                <a:gd name="T21" fmla="*/ 624 h 1921"/>
                <a:gd name="T22" fmla="*/ 1824 w 3121"/>
                <a:gd name="T23" fmla="*/ 624 h 1921"/>
                <a:gd name="T24" fmla="*/ 1968 w 3121"/>
                <a:gd name="T25" fmla="*/ 528 h 1921"/>
                <a:gd name="T26" fmla="*/ 2064 w 3121"/>
                <a:gd name="T27" fmla="*/ 480 h 1921"/>
                <a:gd name="T28" fmla="*/ 2208 w 3121"/>
                <a:gd name="T29" fmla="*/ 480 h 1921"/>
                <a:gd name="T30" fmla="*/ 2352 w 3121"/>
                <a:gd name="T31" fmla="*/ 480 h 1921"/>
                <a:gd name="T32" fmla="*/ 2448 w 3121"/>
                <a:gd name="T33" fmla="*/ 528 h 1921"/>
                <a:gd name="T34" fmla="*/ 2592 w 3121"/>
                <a:gd name="T35" fmla="*/ 624 h 1921"/>
                <a:gd name="T36" fmla="*/ 2736 w 3121"/>
                <a:gd name="T37" fmla="*/ 768 h 1921"/>
                <a:gd name="T38" fmla="*/ 2832 w 3121"/>
                <a:gd name="T39" fmla="*/ 912 h 1921"/>
                <a:gd name="T40" fmla="*/ 2928 w 3121"/>
                <a:gd name="T41" fmla="*/ 1104 h 1921"/>
                <a:gd name="T42" fmla="*/ 3024 w 3121"/>
                <a:gd name="T43" fmla="*/ 1200 h 1921"/>
                <a:gd name="T44" fmla="*/ 3120 w 3121"/>
                <a:gd name="T45" fmla="*/ 1248 h 1921"/>
                <a:gd name="T46" fmla="*/ 3120 w 3121"/>
                <a:gd name="T47" fmla="*/ 1920 h 1921"/>
                <a:gd name="T48" fmla="*/ 0 w 3121"/>
                <a:gd name="T49" fmla="*/ 1920 h 1921"/>
                <a:gd name="T50" fmla="*/ 0 w 3121"/>
                <a:gd name="T51" fmla="*/ 1392 h 19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1"/>
                <a:gd name="T79" fmla="*/ 0 h 1921"/>
                <a:gd name="T80" fmla="*/ 3121 w 3121"/>
                <a:gd name="T81" fmla="*/ 1921 h 19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1" h="1921">
                  <a:moveTo>
                    <a:pt x="0" y="1392"/>
                  </a:moveTo>
                  <a:lnTo>
                    <a:pt x="192" y="816"/>
                  </a:lnTo>
                  <a:lnTo>
                    <a:pt x="432" y="336"/>
                  </a:lnTo>
                  <a:lnTo>
                    <a:pt x="720" y="48"/>
                  </a:lnTo>
                  <a:lnTo>
                    <a:pt x="864" y="0"/>
                  </a:lnTo>
                  <a:lnTo>
                    <a:pt x="960" y="0"/>
                  </a:lnTo>
                  <a:lnTo>
                    <a:pt x="1104" y="48"/>
                  </a:lnTo>
                  <a:lnTo>
                    <a:pt x="1248" y="192"/>
                  </a:lnTo>
                  <a:lnTo>
                    <a:pt x="1392" y="432"/>
                  </a:lnTo>
                  <a:lnTo>
                    <a:pt x="1536" y="576"/>
                  </a:lnTo>
                  <a:lnTo>
                    <a:pt x="1680" y="624"/>
                  </a:lnTo>
                  <a:lnTo>
                    <a:pt x="1824" y="624"/>
                  </a:lnTo>
                  <a:lnTo>
                    <a:pt x="1968" y="528"/>
                  </a:lnTo>
                  <a:lnTo>
                    <a:pt x="2064" y="480"/>
                  </a:lnTo>
                  <a:lnTo>
                    <a:pt x="2208" y="480"/>
                  </a:lnTo>
                  <a:lnTo>
                    <a:pt x="2352" y="480"/>
                  </a:lnTo>
                  <a:lnTo>
                    <a:pt x="2448" y="528"/>
                  </a:lnTo>
                  <a:lnTo>
                    <a:pt x="2592" y="624"/>
                  </a:lnTo>
                  <a:lnTo>
                    <a:pt x="2736" y="768"/>
                  </a:lnTo>
                  <a:lnTo>
                    <a:pt x="2832" y="912"/>
                  </a:lnTo>
                  <a:lnTo>
                    <a:pt x="2928" y="1104"/>
                  </a:lnTo>
                  <a:lnTo>
                    <a:pt x="3024" y="1200"/>
                  </a:lnTo>
                  <a:lnTo>
                    <a:pt x="3120" y="1248"/>
                  </a:lnTo>
                  <a:lnTo>
                    <a:pt x="3120" y="1920"/>
                  </a:lnTo>
                  <a:lnTo>
                    <a:pt x="0" y="1920"/>
                  </a:lnTo>
                  <a:lnTo>
                    <a:pt x="0" y="1392"/>
                  </a:lnTo>
                </a:path>
              </a:pathLst>
            </a:custGeom>
            <a:pattFill prst="lgConfetti">
              <a:fgClr>
                <a:srgbClr val="FCFEB9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993900" y="1993900"/>
              <a:ext cx="4927600" cy="3479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3962400" y="2738438"/>
              <a:ext cx="0" cy="2754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132138" y="2743200"/>
              <a:ext cx="1281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129769" y="2269003"/>
              <a:ext cx="903459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>
                  <a:latin typeface="+mj-lt"/>
                </a:rPr>
                <a:t>f</a:t>
              </a:r>
              <a:r>
                <a:rPr lang="cs-CZ" sz="2800" dirty="0">
                  <a:latin typeface="+mj-lt"/>
                </a:rPr>
                <a:t>(x)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62969" y="2835275"/>
              <a:ext cx="988401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>
                  <a:latin typeface="+mj-lt"/>
                </a:rPr>
                <a:t>f</a:t>
              </a:r>
              <a:r>
                <a:rPr lang="cs-CZ" sz="2800" dirty="0">
                  <a:latin typeface="+mj-lt"/>
                </a:rPr>
                <a:t>(</a:t>
              </a:r>
              <a:r>
                <a:rPr lang="cs-CZ" sz="2800" dirty="0" err="1">
                  <a:latin typeface="+mj-lt"/>
                </a:rPr>
                <a:t>x</a:t>
              </a:r>
              <a:r>
                <a:rPr lang="cs-CZ" sz="2800" baseline="-25000" dirty="0" err="1">
                  <a:latin typeface="+mj-lt"/>
                </a:rPr>
                <a:t>i</a:t>
              </a:r>
              <a:r>
                <a:rPr lang="cs-CZ" sz="2800" dirty="0">
                  <a:latin typeface="+mj-lt"/>
                </a:rPr>
                <a:t>)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70476" y="5578475"/>
              <a:ext cx="43628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713729" y="5578475"/>
              <a:ext cx="43628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419600" y="1989138"/>
              <a:ext cx="0" cy="3490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5715000" y="1989138"/>
              <a:ext cx="0" cy="3490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124200" y="1989138"/>
              <a:ext cx="0" cy="3490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5722938" y="3429000"/>
              <a:ext cx="1204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427538" y="3200400"/>
              <a:ext cx="1281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989138" y="3429000"/>
              <a:ext cx="11287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271712" y="5578475"/>
              <a:ext cx="56176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>
                  <a:latin typeface="+mj-lt"/>
                </a:rPr>
                <a:t>x</a:t>
              </a:r>
              <a:r>
                <a:rPr lang="cs-CZ" sz="2800" baseline="-25000" dirty="0">
                  <a:latin typeface="+mj-lt"/>
                </a:rPr>
                <a:t>1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2438400" y="3424238"/>
              <a:ext cx="0" cy="2068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091113" y="5578475"/>
              <a:ext cx="596516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>
                  <a:latin typeface="+mj-lt"/>
                </a:rPr>
                <a:t>x</a:t>
              </a:r>
              <a:r>
                <a:rPr lang="cs-CZ" sz="2800" baseline="-25000">
                  <a:latin typeface="+mj-lt"/>
                </a:rPr>
                <a:t>3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5257800" y="3195638"/>
              <a:ext cx="0" cy="2297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929312" y="5578475"/>
              <a:ext cx="60037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>
                  <a:latin typeface="+mj-lt"/>
                </a:rPr>
                <a:t>x</a:t>
              </a:r>
              <a:r>
                <a:rPr lang="cs-CZ" sz="2800" baseline="-25000">
                  <a:latin typeface="+mj-lt"/>
                </a:rPr>
                <a:t>4</a:t>
              </a: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6096000" y="3424238"/>
              <a:ext cx="0" cy="2068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69913" y="1660525"/>
            <a:ext cx="5027018" cy="4960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Rozdělení </a:t>
            </a:r>
            <a:r>
              <a:rPr lang="cs-CZ" sz="2400" dirty="0" smtClean="0">
                <a:latin typeface="+mj-lt"/>
              </a:rPr>
              <a:t>intervalu </a:t>
            </a: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>
                <a:latin typeface="+mj-lt"/>
              </a:rPr>
              <a:t> na </a:t>
            </a:r>
            <a:r>
              <a:rPr lang="cs-CZ" sz="2400" i="1" dirty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 částí </a:t>
            </a:r>
            <a:r>
              <a:rPr lang="cs-CZ" sz="2400" dirty="0" err="1" smtClean="0">
                <a:latin typeface="Symbol" pitchFamily="18" charset="2"/>
              </a:rPr>
              <a:t>W</a:t>
            </a:r>
            <a:r>
              <a:rPr lang="cs-CZ" sz="2400" i="1" baseline="-25000" dirty="0" err="1" smtClean="0">
                <a:latin typeface="+mj-lt"/>
              </a:rPr>
              <a:t>i</a:t>
            </a:r>
            <a:r>
              <a:rPr lang="cs-CZ" sz="2400" dirty="0">
                <a:latin typeface="+mj-lt"/>
              </a:rPr>
              <a:t>: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83561" y="3827391"/>
            <a:ext cx="1633462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+mj-lt"/>
              </a:rPr>
              <a:t>Estimátor: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5123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83768" y="4581128"/>
          <a:ext cx="4175125" cy="995362"/>
        </p:xfrm>
        <a:graphic>
          <a:graphicData uri="http://schemas.openxmlformats.org/presentationml/2006/ole">
            <p:oleObj spid="_x0000_s499715" name="Rovnice" r:id="rId4" imgW="1815840" imgH="431640" progId="Equation.3">
              <p:embed/>
            </p:oleObj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073275" y="2355850"/>
            <a:ext cx="4999038" cy="1144588"/>
            <a:chOff x="1419225" y="2355850"/>
            <a:chExt cx="4999038" cy="1144588"/>
          </a:xfrm>
        </p:grpSpPr>
        <p:graphicFrame>
          <p:nvGraphicFramePr>
            <p:cNvPr id="5122" name="Object 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19225" y="2355850"/>
            <a:ext cx="4999038" cy="1144588"/>
          </p:xfrm>
          <a:graphic>
            <a:graphicData uri="http://schemas.openxmlformats.org/presentationml/2006/ole">
              <p:oleObj spid="_x0000_s499714" name="Rovnice" r:id="rId5" imgW="2171520" imgH="495000" progId="Equation.3">
                <p:embed/>
              </p:oleObj>
            </a:graphicData>
          </a:graphic>
        </p:graphicFrame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3628306" y="3469258"/>
              <a:ext cx="180181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419872" y="5589240"/>
            <a:ext cx="18018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 částech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9">
      <a:dk1>
        <a:srgbClr val="336699"/>
      </a:dk1>
      <a:lt1>
        <a:srgbClr val="FFFFFF"/>
      </a:lt1>
      <a:dk2>
        <a:srgbClr val="000000"/>
      </a:dk2>
      <a:lt2>
        <a:srgbClr val="E3EBF1"/>
      </a:lt2>
      <a:accent1>
        <a:srgbClr val="003399"/>
      </a:accent1>
      <a:accent2>
        <a:srgbClr val="468A4B"/>
      </a:accent2>
      <a:accent3>
        <a:srgbClr val="AAAAAA"/>
      </a:accent3>
      <a:accent4>
        <a:srgbClr val="DADADA"/>
      </a:accent4>
      <a:accent5>
        <a:srgbClr val="AAADCA"/>
      </a:accent5>
      <a:accent6>
        <a:srgbClr val="3F7D43"/>
      </a:accent6>
      <a:hlink>
        <a:srgbClr val="66CCFF"/>
      </a:hlink>
      <a:folHlink>
        <a:srgbClr val="F0E5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6247</TotalTime>
  <Words>1715</Words>
  <Application>Microsoft Office PowerPoint</Application>
  <PresentationFormat>Předvádění na obrazovce (4:3)</PresentationFormat>
  <Paragraphs>377</Paragraphs>
  <Slides>47</Slides>
  <Notes>4</Notes>
  <HiddenSlides>0</HiddenSlides>
  <MMClips>0</MMClips>
  <ScaleCrop>false</ScaleCrop>
  <HeadingPairs>
    <vt:vector size="6" baseType="variant">
      <vt:variant>
        <vt:lpstr>Motiv</vt:lpstr>
      </vt:variant>
      <vt:variant>
        <vt:i4>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47</vt:i4>
      </vt:variant>
    </vt:vector>
  </HeadingPairs>
  <TitlesOfParts>
    <vt:vector size="50" baseType="lpstr">
      <vt:lpstr>Hrany</vt:lpstr>
      <vt:lpstr>Default Design</vt:lpstr>
      <vt:lpstr>Rovnice</vt:lpstr>
      <vt:lpstr>Počítačová grafika III –  Monte Carlo rendering 3</vt:lpstr>
      <vt:lpstr>Metody snížení rozptylu MC estimátorů</vt:lpstr>
      <vt:lpstr>Metody snížení rozptylu</vt:lpstr>
      <vt:lpstr>Řídící funkce</vt:lpstr>
      <vt:lpstr>Transformace řídící funkcí</vt:lpstr>
      <vt:lpstr>Řídící funkce vs. Importance sampling</vt:lpstr>
      <vt:lpstr>Lepší rozmístění vzorků</vt:lpstr>
      <vt:lpstr>Vzorkování po částech</vt:lpstr>
      <vt:lpstr>Vzorkování po částech</vt:lpstr>
      <vt:lpstr>Kombinace vzorkování po částech s Importance Sampling</vt:lpstr>
      <vt:lpstr>Vzorkování po částech</vt:lpstr>
      <vt:lpstr>Rozklad intervalu na části</vt:lpstr>
      <vt:lpstr>Metody Quasi Monte Carlo (QMC)</vt:lpstr>
      <vt:lpstr>Diskrepance</vt:lpstr>
      <vt:lpstr>Defining discrepancy</vt:lpstr>
      <vt:lpstr>Discrepancy</vt:lpstr>
      <vt:lpstr>Koksma-Hlawka inequality</vt:lpstr>
      <vt:lpstr>Van der Corput Sequence</vt:lpstr>
      <vt:lpstr>Van der Corput Sequence (base 2)</vt:lpstr>
      <vt:lpstr>Van der Corput Sequence (base b)</vt:lpstr>
      <vt:lpstr>Radical inversion based points in higher dimension</vt:lpstr>
      <vt:lpstr>Transformace náhodných čísel</vt:lpstr>
      <vt:lpstr>Ukázka výsledků pro MC a QMC</vt:lpstr>
      <vt:lpstr>Přímé osvětlení</vt:lpstr>
      <vt:lpstr>Stratified sampling</vt:lpstr>
      <vt:lpstr>Quasi-Monte Carlo</vt:lpstr>
      <vt:lpstr>Fixní náhodná sekvence</vt:lpstr>
      <vt:lpstr>Metody Quasi Monte Carlo (QMC)</vt:lpstr>
      <vt:lpstr>Generování vzorků z distribuce</vt:lpstr>
      <vt:lpstr>1D diskrétní náhodná veličina</vt:lpstr>
      <vt:lpstr>2D diskrétní náhodná veličina</vt:lpstr>
      <vt:lpstr>2D diskrétní náhodná veličina</vt:lpstr>
      <vt:lpstr>Vzorkování směrů podle mapy prostředí</vt:lpstr>
      <vt:lpstr>Vzorkování 1D spojité náhodné veličiny</vt:lpstr>
      <vt:lpstr>Vzorkování 1D spojité náhodné veličiny transformací  </vt:lpstr>
      <vt:lpstr>Vzorkování 1D spojité náhodné veličiny zamítací metodou</vt:lpstr>
      <vt:lpstr>Vzorkování 2D spojité náhodné veličiny</vt:lpstr>
      <vt:lpstr>Snímek 38</vt:lpstr>
      <vt:lpstr>Transformační vzorce</vt:lpstr>
      <vt:lpstr>Importance sampling Phongovy BRDF</vt:lpstr>
      <vt:lpstr>Fyzikálně věrohodná Phongova BRDF</vt:lpstr>
      <vt:lpstr>Výběr interakce</vt:lpstr>
      <vt:lpstr>Vzorkování difúzního odrazu</vt:lpstr>
      <vt:lpstr>sampleDiffuse()</vt:lpstr>
      <vt:lpstr>Vzorkování lesklého odrazu</vt:lpstr>
      <vt:lpstr>SampleSpecular()</vt:lpstr>
      <vt:lpstr>Alternativní strategie pro výběr komponenty BRDF</vt:lpstr>
    </vt:vector>
  </TitlesOfParts>
  <Company>CTU Prague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rendering 3 - Počítačová grafika III (NPGR010)</dc:title>
  <dc:creator>Jaroslav Křivánek</dc:creator>
  <cp:lastModifiedBy>jarda</cp:lastModifiedBy>
  <cp:revision>4105</cp:revision>
  <dcterms:created xsi:type="dcterms:W3CDTF">2006-11-17T09:10:54Z</dcterms:created>
  <dcterms:modified xsi:type="dcterms:W3CDTF">2011-12-06T14:03:04Z</dcterms:modified>
</cp:coreProperties>
</file>