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775" r:id="rId2"/>
  </p:sldMasterIdLst>
  <p:notesMasterIdLst>
    <p:notesMasterId r:id="rId49"/>
  </p:notesMasterIdLst>
  <p:sldIdLst>
    <p:sldId id="306" r:id="rId3"/>
    <p:sldId id="584" r:id="rId4"/>
    <p:sldId id="568" r:id="rId5"/>
    <p:sldId id="569" r:id="rId6"/>
    <p:sldId id="570" r:id="rId7"/>
    <p:sldId id="572" r:id="rId8"/>
    <p:sldId id="575" r:id="rId9"/>
    <p:sldId id="585" r:id="rId10"/>
    <p:sldId id="573" r:id="rId11"/>
    <p:sldId id="574" r:id="rId12"/>
    <p:sldId id="576" r:id="rId13"/>
    <p:sldId id="577" r:id="rId14"/>
    <p:sldId id="578" r:id="rId15"/>
    <p:sldId id="579" r:id="rId16"/>
    <p:sldId id="580" r:id="rId17"/>
    <p:sldId id="609" r:id="rId18"/>
    <p:sldId id="582" r:id="rId19"/>
    <p:sldId id="610" r:id="rId20"/>
    <p:sldId id="611" r:id="rId21"/>
    <p:sldId id="590" r:id="rId22"/>
    <p:sldId id="591" r:id="rId23"/>
    <p:sldId id="592" r:id="rId24"/>
    <p:sldId id="597" r:id="rId25"/>
    <p:sldId id="596" r:id="rId26"/>
    <p:sldId id="612" r:id="rId27"/>
    <p:sldId id="613" r:id="rId28"/>
    <p:sldId id="614" r:id="rId29"/>
    <p:sldId id="598" r:id="rId30"/>
    <p:sldId id="599" r:id="rId31"/>
    <p:sldId id="600" r:id="rId32"/>
    <p:sldId id="615" r:id="rId33"/>
    <p:sldId id="618" r:id="rId34"/>
    <p:sldId id="583" r:id="rId35"/>
    <p:sldId id="601" r:id="rId36"/>
    <p:sldId id="620" r:id="rId37"/>
    <p:sldId id="617" r:id="rId38"/>
    <p:sldId id="616" r:id="rId39"/>
    <p:sldId id="603" r:id="rId40"/>
    <p:sldId id="602" r:id="rId41"/>
    <p:sldId id="604" r:id="rId42"/>
    <p:sldId id="605" r:id="rId43"/>
    <p:sldId id="606" r:id="rId44"/>
    <p:sldId id="621" r:id="rId45"/>
    <p:sldId id="607" r:id="rId46"/>
    <p:sldId id="622" r:id="rId47"/>
    <p:sldId id="608" r:id="rId48"/>
  </p:sldIdLst>
  <p:sldSz cx="9144000" cy="6858000" type="screen4x3"/>
  <p:notesSz cx="6797675" cy="98742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99FF"/>
    <a:srgbClr val="00FF00"/>
    <a:srgbClr val="FFCC00"/>
    <a:srgbClr val="FFFF00"/>
    <a:srgbClr val="FF00FF"/>
    <a:srgbClr val="00FFFF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62" autoAdjust="0"/>
    <p:restoredTop sz="83250" autoAdjust="0"/>
  </p:normalViewPr>
  <p:slideViewPr>
    <p:cSldViewPr>
      <p:cViewPr>
        <p:scale>
          <a:sx n="60" d="100"/>
          <a:sy n="60" d="100"/>
        </p:scale>
        <p:origin x="-1380" y="-13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image" Target="../media/image21.wmf"/><Relationship Id="rId7" Type="http://schemas.openxmlformats.org/officeDocument/2006/relationships/image" Target="../media/image25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4" Type="http://schemas.openxmlformats.org/officeDocument/2006/relationships/image" Target="../media/image14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4" Type="http://schemas.openxmlformats.org/officeDocument/2006/relationships/image" Target="../media/image1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1863" y="741363"/>
            <a:ext cx="4933950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690269"/>
            <a:ext cx="5438140" cy="444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Klepnutím lze upravit styly předlohy textu.</a:t>
            </a:r>
          </a:p>
          <a:p>
            <a:pPr lvl="1"/>
            <a:r>
              <a:rPr lang="en-US" noProof="0" smtClean="0"/>
              <a:t>Druhá úroveň</a:t>
            </a:r>
          </a:p>
          <a:p>
            <a:pPr lvl="2"/>
            <a:r>
              <a:rPr lang="en-US" noProof="0" smtClean="0"/>
              <a:t>Třetí úroveň</a:t>
            </a:r>
          </a:p>
          <a:p>
            <a:pPr lvl="3"/>
            <a:r>
              <a:rPr lang="en-US" noProof="0" smtClean="0"/>
              <a:t>Čtvrtá úroveň</a:t>
            </a:r>
          </a:p>
          <a:p>
            <a:pPr lvl="4"/>
            <a:r>
              <a:rPr lang="en-US" noProof="0" smtClean="0"/>
              <a:t>Pátá úroveň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824"/>
            <a:ext cx="294565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378824"/>
            <a:ext cx="294565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193184A-B19B-4B8E-9E7D-76FD5B3FD1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Nakreslit</a:t>
            </a:r>
            <a:r>
              <a:rPr lang="en-US" dirty="0" smtClean="0"/>
              <a:t> model </a:t>
            </a:r>
            <a:r>
              <a:rPr lang="en-US" dirty="0" err="1" smtClean="0"/>
              <a:t>senzoru</a:t>
            </a:r>
            <a:r>
              <a:rPr lang="en-US" dirty="0" smtClean="0"/>
              <a:t> (pixel)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93184A-B19B-4B8E-9E7D-76FD5B3FD12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altLang="en-US"/>
              <a:t>Klepnutím lze upravit styl předlohy nadpisů.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200"/>
            </a:lvl1pPr>
          </a:lstStyle>
          <a:p>
            <a:r>
              <a:rPr lang="en-US" altLang="en-US"/>
              <a:t>Klepnutím lze upravit styl předlohy podnadpisů.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2011</a:t>
            </a: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736DA-9EC8-4C5D-A819-DF8025DE51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2011</a:t>
            </a: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739E66-8862-4318-8FCC-B36EF010FB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2011</a:t>
            </a: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0C687D-0553-4E8F-B50D-778393E693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2011</a:t>
            </a: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8B706-0ACD-40B3-AB95-4E5D869EDC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2011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0EFF5-42FE-4857-86A7-726EDF73FA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2011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D136D-F7F6-4687-8AF5-8DD3B44F69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2011</a:t>
            </a: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31B0E-0D36-48F6-8B83-9FB9BC865C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2011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5D4DDC-3877-46A6-ADFA-63D64A8661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2011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F24B9-7C0C-4B4F-82A6-2E812FE33B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106F34-6F2F-4716-A7EC-D1845DD5D1E7}" type="datetime1">
              <a:rPr lang="en-US" smtClean="0">
                <a:solidFill>
                  <a:srgbClr val="FFFFFF"/>
                </a:solidFill>
              </a:rPr>
              <a:pPr/>
              <a:t>12/6/2011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399A5-7D58-400F-8222-FEFF6E9CA5C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943C3E-55C6-43A3-B3C9-740CC03875BA}" type="datetime1">
              <a:rPr lang="en-US" smtClean="0">
                <a:solidFill>
                  <a:srgbClr val="FFFFFF"/>
                </a:solidFill>
              </a:rPr>
              <a:pPr/>
              <a:t>12/6/2011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010400" y="6477000"/>
            <a:ext cx="2133600" cy="3810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6069EF-2218-4AB1-8D37-562BB864C21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2011</a:t>
            </a: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494967-73EE-4A75-A827-47B02327E0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F37FC2-C2C6-4314-9791-BDA29737912A}" type="datetime1">
              <a:rPr lang="en-US" smtClean="0">
                <a:solidFill>
                  <a:srgbClr val="FFFFFF"/>
                </a:solidFill>
              </a:rPr>
              <a:pPr/>
              <a:t>12/6/2011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A68F69-5FF7-484D-A0E9-376D606C271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4425"/>
            <a:ext cx="4038600" cy="50117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4425"/>
            <a:ext cx="4038600" cy="50117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655C876-2DB3-4BBC-8189-5F4FF61CCEB7}" type="datetime1">
              <a:rPr lang="en-US" smtClean="0">
                <a:solidFill>
                  <a:srgbClr val="FFFFFF"/>
                </a:solidFill>
              </a:rPr>
              <a:pPr/>
              <a:t>12/6/2011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25463" y="6242050"/>
            <a:ext cx="8045450" cy="3413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0" hangingPunct="0"/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783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5BB768F-2CCD-412A-8D63-012715D3E4D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CC541CB-785A-4524-8F25-64CD281ED82B}" type="datetime1">
              <a:rPr lang="en-US" smtClean="0">
                <a:solidFill>
                  <a:srgbClr val="FFFFFF"/>
                </a:solidFill>
              </a:rPr>
              <a:pPr/>
              <a:t>12/6/2011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25463" y="6242050"/>
            <a:ext cx="8045450" cy="3413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0" hangingPunct="0"/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783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3802E0E-C0A4-44B8-8995-DE92B8A8208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BC6265-62A8-4114-8F5A-B04A2CB57BD7}" type="datetime1">
              <a:rPr lang="en-US" smtClean="0">
                <a:solidFill>
                  <a:srgbClr val="FFFFFF"/>
                </a:solidFill>
              </a:rPr>
              <a:pPr/>
              <a:t>12/6/2011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463" y="6242050"/>
            <a:ext cx="8045450" cy="3413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0" hangingPunct="0"/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783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A91CD84-6A4F-4F23-96C6-1BABBB692B3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79A5FA7-9846-42F3-92AC-499A66F10EEC}" type="datetime1">
              <a:rPr lang="en-US" smtClean="0">
                <a:solidFill>
                  <a:srgbClr val="FFFFFF"/>
                </a:solidFill>
              </a:rPr>
              <a:pPr/>
              <a:t>12/6/2011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2400"/>
            </a:lvl1pPr>
          </a:lstStyle>
          <a:p>
            <a:fld id="{E0F7D031-70D9-4E45-88E6-1A0BFBF386D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1C7A5C-AAF6-450D-85F8-49E77F36ED6A}" type="datetime1">
              <a:rPr lang="en-US" smtClean="0">
                <a:solidFill>
                  <a:srgbClr val="FFFFFF"/>
                </a:solidFill>
              </a:rPr>
              <a:pPr/>
              <a:t>12/6/2011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25463" y="6242050"/>
            <a:ext cx="8045450" cy="3413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0" hangingPunct="0"/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783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D3BC5B2-31F5-4DE1-9862-1A1E526885D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26CB31-873D-4D14-8B08-D3FC2D5021D7}" type="datetime1">
              <a:rPr lang="en-US" smtClean="0">
                <a:solidFill>
                  <a:srgbClr val="FFFFFF"/>
                </a:solidFill>
              </a:rPr>
              <a:pPr/>
              <a:t>12/6/2011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25463" y="6242050"/>
            <a:ext cx="8045450" cy="3413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0" hangingPunct="0"/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783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DDE6B8C-A290-4B34-8AF7-26629CACCE2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BA6DD5-FE61-4175-B03F-1CC9B25B9BC9}" type="datetime1">
              <a:rPr lang="en-US" smtClean="0">
                <a:solidFill>
                  <a:srgbClr val="FFFFFF"/>
                </a:solidFill>
              </a:rPr>
              <a:pPr/>
              <a:t>12/6/2011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5463" y="6242050"/>
            <a:ext cx="8045450" cy="3413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0" hangingPunct="0"/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783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0C64734-04E5-4469-84B3-FDA2A4F2596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85725"/>
            <a:ext cx="2057400" cy="6040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85725"/>
            <a:ext cx="6019800" cy="6040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DA63EF-7E45-4746-8F0F-B1C6F7BF4391}" type="datetime1">
              <a:rPr lang="en-US" smtClean="0">
                <a:solidFill>
                  <a:srgbClr val="FFFFFF"/>
                </a:solidFill>
              </a:rPr>
              <a:pPr/>
              <a:t>12/6/2011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5463" y="6242050"/>
            <a:ext cx="8045450" cy="3413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0" hangingPunct="0"/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783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78FABDB-0B8B-4DCD-84FD-A21B9084C91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7838"/>
          </a:xfrm>
        </p:spPr>
        <p:txBody>
          <a:bodyPr/>
          <a:lstStyle>
            <a:lvl1pPr>
              <a:defRPr/>
            </a:lvl1pPr>
          </a:lstStyle>
          <a:p>
            <a:fld id="{4939ACD8-81E7-4309-B844-698C817E5062}" type="datetime1">
              <a:rPr lang="en-US" smtClean="0">
                <a:solidFill>
                  <a:srgbClr val="FFFFFF"/>
                </a:solidFill>
              </a:rPr>
              <a:pPr/>
              <a:t>12/6/2011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6492875" y="136525"/>
            <a:ext cx="2133600" cy="4778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C24DBB-35FA-49B5-8947-2950E366E0B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2011</a:t>
            </a: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DD9CE-F701-461C-B89C-FFB4301998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AE088-C87F-401B-896A-09A0941076CF}" type="datetime1">
              <a:rPr lang="en-US" smtClean="0">
                <a:solidFill>
                  <a:srgbClr val="FFFFFF"/>
                </a:solidFill>
              </a:rPr>
              <a:pPr/>
              <a:t>12/6/2011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5665FD8-4E9E-4973-B34D-EF03A9487E5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2011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704892-885C-4952-AB7F-4033DB8147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2011</a:t>
            </a: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174B3E-777B-4A0F-8CA0-7C90F9FFFC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2011</a:t>
            </a: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484AC6-BBE4-40F9-8123-1EEF9B763C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2011</a:t>
            </a: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6B09E-6C07-4E8D-8FFB-2A03C4B2BC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2011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81A3E-06ED-4858-9E95-C47F753CD7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2011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CF1E95-6F33-49A8-81B6-573098CE38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Klepnutím lze upravit styl předlohy nadpisů.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Klepnutím lze upravit styly předlohy textu.</a:t>
            </a:r>
          </a:p>
          <a:p>
            <a:pPr lvl="1"/>
            <a:r>
              <a:rPr lang="en-US" altLang="en-US" smtClean="0"/>
              <a:t>Druhá úroveň</a:t>
            </a:r>
          </a:p>
          <a:p>
            <a:pPr lvl="2"/>
            <a:r>
              <a:rPr lang="en-US" altLang="en-US" smtClean="0"/>
              <a:t>Třetí úroveň</a:t>
            </a:r>
          </a:p>
          <a:p>
            <a:pPr lvl="3"/>
            <a:r>
              <a:rPr lang="en-US" altLang="en-US" smtClean="0"/>
              <a:t>Čtvrtá úroveň</a:t>
            </a:r>
          </a:p>
          <a:p>
            <a:pPr lvl="4"/>
            <a:r>
              <a:rPr lang="en-US" altLang="en-US" smtClean="0"/>
              <a:t>Pátá úroveň</a:t>
            </a:r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r>
              <a:rPr lang="en-US" altLang="en-US" smtClean="0"/>
              <a:t>PG III (NPGR010) - J. Křivánek 2011</a:t>
            </a:r>
            <a:endParaRPr lang="en-US" altLang="en-US"/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fld id="{7DD9C3A3-A5F7-4232-B253-D7CE550980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9399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9400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9401" name="Rectangle 9"/>
          <p:cNvSpPr>
            <a:spLocks noChangeArrowheads="1"/>
          </p:cNvSpPr>
          <p:nvPr userDrawn="1"/>
        </p:nvSpPr>
        <p:spPr bwMode="auto">
          <a:xfrm>
            <a:off x="395288" y="6092825"/>
            <a:ext cx="8353425" cy="144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14425"/>
            <a:ext cx="8229600" cy="501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/>
            </a:lvl1pPr>
          </a:lstStyle>
          <a:p>
            <a:fld id="{7643F43E-D981-4214-A134-C2F83DCF8878}" type="datetime1">
              <a:rPr lang="en-US" smtClean="0">
                <a:solidFill>
                  <a:srgbClr val="FFFFFF"/>
                </a:solidFill>
                <a:latin typeface="Arial" charset="0"/>
              </a:rPr>
              <a:pPr/>
              <a:t>12/6/2011</a:t>
            </a:fld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92875" y="136525"/>
            <a:ext cx="21336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 smtClean="0"/>
            </a:lvl1pPr>
          </a:lstStyle>
          <a:p>
            <a:pPr>
              <a:defRPr/>
            </a:pPr>
            <a:fld id="{D5665FD8-4E9E-4973-B34D-EF03A9487E5B}" type="slidenum">
              <a:rPr lang="en-US">
                <a:solidFill>
                  <a:srgbClr val="FFFFFF"/>
                </a:solidFill>
                <a:latin typeface="Arial" charset="0"/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3558" name="Line 6"/>
          <p:cNvSpPr>
            <a:spLocks noChangeShapeType="1"/>
          </p:cNvSpPr>
          <p:nvPr userDrawn="1"/>
        </p:nvSpPr>
        <p:spPr bwMode="auto">
          <a:xfrm>
            <a:off x="428625" y="942975"/>
            <a:ext cx="8228013" cy="1588"/>
          </a:xfrm>
          <a:prstGeom prst="line">
            <a:avLst/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30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85725"/>
            <a:ext cx="8142288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 smtClean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Time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Jaroslav.Krivanek@mff.cuni.cz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1.bin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15.png"/><Relationship Id="rId4" Type="http://schemas.openxmlformats.org/officeDocument/2006/relationships/oleObject" Target="../embeddings/oleObject14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image" Target="../media/image27.png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0.bin"/><Relationship Id="rId11" Type="http://schemas.openxmlformats.org/officeDocument/2006/relationships/oleObject" Target="../embeddings/oleObject25.bin"/><Relationship Id="rId5" Type="http://schemas.openxmlformats.org/officeDocument/2006/relationships/oleObject" Target="../embeddings/oleObject19.bin"/><Relationship Id="rId10" Type="http://schemas.openxmlformats.org/officeDocument/2006/relationships/oleObject" Target="../embeddings/oleObject24.bin"/><Relationship Id="rId4" Type="http://schemas.openxmlformats.org/officeDocument/2006/relationships/oleObject" Target="../embeddings/oleObject18.bin"/><Relationship Id="rId9" Type="http://schemas.openxmlformats.org/officeDocument/2006/relationships/oleObject" Target="../embeddings/oleObject23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oleObject" Target="../embeddings/oleObject27.bin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oleObject" Target="../embeddings/oleObject29.bin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32.bin"/><Relationship Id="rId5" Type="http://schemas.openxmlformats.org/officeDocument/2006/relationships/oleObject" Target="../embeddings/oleObject31.bin"/><Relationship Id="rId4" Type="http://schemas.openxmlformats.org/officeDocument/2006/relationships/oleObject" Target="../embeddings/oleObject30.bin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raphics.stanford.edu/papers/veach_thesis/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5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8229600" cy="1752600"/>
          </a:xfrm>
        </p:spPr>
        <p:txBody>
          <a:bodyPr/>
          <a:lstStyle/>
          <a:p>
            <a:pPr eaLnBrk="1" hangingPunct="1"/>
            <a:r>
              <a:rPr lang="cs-CZ" b="1" dirty="0" smtClean="0"/>
              <a:t>Počítačová grafika III –</a:t>
            </a:r>
            <a:br>
              <a:rPr lang="cs-CZ" b="1" dirty="0" smtClean="0"/>
            </a:br>
            <a:r>
              <a:rPr lang="cs-CZ" b="1" dirty="0" smtClean="0"/>
              <a:t>	Důležitost, BPT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2130896"/>
          </a:xfrm>
        </p:spPr>
        <p:txBody>
          <a:bodyPr/>
          <a:lstStyle/>
          <a:p>
            <a:pPr eaLnBrk="1" hangingPunct="1"/>
            <a:r>
              <a:rPr lang="cs-CZ" sz="2000" dirty="0" smtClean="0"/>
              <a:t>Jaroslav Křivánek, MFF UK</a:t>
            </a:r>
          </a:p>
          <a:p>
            <a:pPr eaLnBrk="1" hangingPunct="1"/>
            <a:r>
              <a:rPr lang="en-US" sz="2000" dirty="0" smtClean="0">
                <a:hlinkClick r:id="rId2"/>
              </a:rPr>
              <a:t>Jaroslav.Krivanek@mff.cuni.cz</a:t>
            </a:r>
            <a:endParaRPr lang="cs-CZ" sz="2000" dirty="0" smtClean="0"/>
          </a:p>
          <a:p>
            <a:pPr eaLnBrk="1" hangingPunct="1"/>
            <a:endParaRPr lang="cs-CZ" sz="20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Přenos důležitosti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Funkce důležitosti se přenáší podobně jako radiance a dosahuje </a:t>
            </a:r>
            <a:r>
              <a:rPr lang="cs-CZ" b="1" dirty="0" smtClean="0"/>
              <a:t>ustáleného stavu</a:t>
            </a:r>
            <a:r>
              <a:rPr lang="cs-CZ" dirty="0" smtClean="0"/>
              <a:t> popsaného </a:t>
            </a:r>
            <a:r>
              <a:rPr lang="cs-CZ" b="1" dirty="0" smtClean="0"/>
              <a:t>ustálenou funkcí důležitosti </a:t>
            </a:r>
            <a:r>
              <a:rPr lang="cs-CZ" b="1" i="1" dirty="0" smtClean="0"/>
              <a:t>W</a:t>
            </a:r>
            <a:r>
              <a:rPr lang="cs-CZ" dirty="0" smtClean="0"/>
              <a:t>: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2011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graphicFrame>
        <p:nvGraphicFramePr>
          <p:cNvPr id="508930" name="Object 2"/>
          <p:cNvGraphicFramePr>
            <a:graphicFrameLocks noChangeAspect="1"/>
          </p:cNvGraphicFramePr>
          <p:nvPr/>
        </p:nvGraphicFramePr>
        <p:xfrm>
          <a:off x="467544" y="2996952"/>
          <a:ext cx="8239125" cy="1458912"/>
        </p:xfrm>
        <a:graphic>
          <a:graphicData uri="http://schemas.openxmlformats.org/presentationml/2006/ole">
            <p:oleObj spid="_x0000_s508930" name="Rovnice" r:id="rId3" imgW="3581280" imgH="634680" progId="Equation.3">
              <p:embed/>
            </p:oleObj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5004048" y="4148509"/>
            <a:ext cx="208823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211960" y="4940597"/>
            <a:ext cx="44422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+mj-lt"/>
              </a:rPr>
              <a:t>Jako zobrazovací rovnice, s tím rozdílem, </a:t>
            </a:r>
          </a:p>
          <a:p>
            <a:r>
              <a:rPr lang="cs-CZ" dirty="0" smtClean="0">
                <a:latin typeface="+mj-lt"/>
              </a:rPr>
              <a:t>že argumenty BRDF jsou přehozeny </a:t>
            </a:r>
            <a:br>
              <a:rPr lang="cs-CZ" dirty="0" smtClean="0">
                <a:latin typeface="+mj-lt"/>
              </a:rPr>
            </a:br>
            <a:r>
              <a:rPr lang="cs-CZ" dirty="0" smtClean="0">
                <a:latin typeface="+mj-lt"/>
              </a:rPr>
              <a:t>(pro odraz identické, nikoli však pro lom)</a:t>
            </a:r>
            <a:endParaRPr lang="en-US" dirty="0">
              <a:latin typeface="+mj-lt"/>
            </a:endParaRPr>
          </a:p>
        </p:txBody>
      </p:sp>
      <p:cxnSp>
        <p:nvCxnSpPr>
          <p:cNvPr id="11" name="Straight Arrow Connector 10"/>
          <p:cNvCxnSpPr>
            <a:stCxn id="9" idx="0"/>
          </p:cNvCxnSpPr>
          <p:nvPr/>
        </p:nvCxnSpPr>
        <p:spPr>
          <a:xfrm flipH="1" flipV="1">
            <a:off x="6156176" y="4220517"/>
            <a:ext cx="276905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Dualita důležitosti a radiance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2011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/>
        </p:nvGraphicFramePr>
        <p:xfrm>
          <a:off x="3707904" y="2636912"/>
          <a:ext cx="1752600" cy="1223962"/>
        </p:xfrm>
        <a:graphic>
          <a:graphicData uri="http://schemas.openxmlformats.org/presentationml/2006/ole">
            <p:oleObj spid="_x0000_s510978" name="Rovnice" r:id="rId3" imgW="761760" imgH="533160" progId="Equation.3">
              <p:embed/>
            </p:oleObj>
          </a:graphicData>
        </a:graphic>
      </p:graphicFrame>
      <p:cxnSp>
        <p:nvCxnSpPr>
          <p:cNvPr id="10" name="Straight Arrow Connector 9"/>
          <p:cNvCxnSpPr>
            <a:stCxn id="11" idx="3"/>
          </p:cNvCxnSpPr>
          <p:nvPr/>
        </p:nvCxnSpPr>
        <p:spPr>
          <a:xfrm>
            <a:off x="2390832" y="2167990"/>
            <a:ext cx="2037152" cy="6129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27584" y="1844824"/>
            <a:ext cx="15632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latin typeface="+mj-lt"/>
              </a:rPr>
              <a:t>emitovaná</a:t>
            </a:r>
          </a:p>
          <a:p>
            <a:r>
              <a:rPr lang="cs-CZ" b="1" dirty="0" err="1" smtClean="0">
                <a:latin typeface="+mj-lt"/>
              </a:rPr>
              <a:t>importance</a:t>
            </a:r>
            <a:endParaRPr lang="en-US" b="1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16216" y="2204864"/>
            <a:ext cx="12282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latin typeface="+mj-lt"/>
              </a:rPr>
              <a:t>ustálená</a:t>
            </a:r>
            <a:br>
              <a:rPr lang="cs-CZ" b="1" dirty="0" smtClean="0">
                <a:latin typeface="+mj-lt"/>
              </a:rPr>
            </a:br>
            <a:r>
              <a:rPr lang="cs-CZ" b="1" dirty="0" smtClean="0">
                <a:latin typeface="+mj-lt"/>
              </a:rPr>
              <a:t>příchozí</a:t>
            </a:r>
          </a:p>
          <a:p>
            <a:r>
              <a:rPr lang="cs-CZ" b="1" dirty="0" smtClean="0">
                <a:latin typeface="+mj-lt"/>
              </a:rPr>
              <a:t>radiance</a:t>
            </a:r>
            <a:endParaRPr lang="en-US" b="1" dirty="0">
              <a:latin typeface="+mj-lt"/>
            </a:endParaRPr>
          </a:p>
        </p:txBody>
      </p:sp>
      <p:cxnSp>
        <p:nvCxnSpPr>
          <p:cNvPr id="13" name="Straight Arrow Connector 12"/>
          <p:cNvCxnSpPr>
            <a:stCxn id="12" idx="1"/>
          </p:cNvCxnSpPr>
          <p:nvPr/>
        </p:nvCxnSpPr>
        <p:spPr>
          <a:xfrm flipH="1">
            <a:off x="5220072" y="2666529"/>
            <a:ext cx="1296144" cy="258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635896" y="2564904"/>
            <a:ext cx="1872208" cy="136815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848512" y="3801814"/>
            <a:ext cx="15632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latin typeface="+mj-lt"/>
              </a:rPr>
              <a:t>ustálená</a:t>
            </a:r>
          </a:p>
          <a:p>
            <a:r>
              <a:rPr lang="cs-CZ" b="1" dirty="0" smtClean="0">
                <a:latin typeface="+mj-lt"/>
              </a:rPr>
              <a:t>příchozí</a:t>
            </a:r>
          </a:p>
          <a:p>
            <a:r>
              <a:rPr lang="cs-CZ" b="1" dirty="0" err="1" smtClean="0">
                <a:latin typeface="+mj-lt"/>
              </a:rPr>
              <a:t>importance</a:t>
            </a:r>
            <a:endParaRPr lang="en-US" b="1" dirty="0">
              <a:latin typeface="+mj-lt"/>
            </a:endParaRPr>
          </a:p>
        </p:txBody>
      </p:sp>
      <p:cxnSp>
        <p:nvCxnSpPr>
          <p:cNvPr id="20" name="Straight Arrow Connector 19"/>
          <p:cNvCxnSpPr>
            <a:stCxn id="19" idx="3"/>
          </p:cNvCxnSpPr>
          <p:nvPr/>
        </p:nvCxnSpPr>
        <p:spPr>
          <a:xfrm flipV="1">
            <a:off x="2411760" y="3789040"/>
            <a:ext cx="2016224" cy="47443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961080" y="4078813"/>
            <a:ext cx="14366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latin typeface="+mj-lt"/>
              </a:rPr>
              <a:t>emitovaná</a:t>
            </a:r>
          </a:p>
          <a:p>
            <a:r>
              <a:rPr lang="cs-CZ" b="1" dirty="0" smtClean="0">
                <a:latin typeface="+mj-lt"/>
              </a:rPr>
              <a:t>radiance</a:t>
            </a:r>
            <a:endParaRPr lang="en-US" b="1" dirty="0">
              <a:latin typeface="+mj-lt"/>
            </a:endParaRPr>
          </a:p>
        </p:txBody>
      </p:sp>
      <p:cxnSp>
        <p:nvCxnSpPr>
          <p:cNvPr id="26" name="Straight Arrow Connector 25"/>
          <p:cNvCxnSpPr>
            <a:stCxn id="24" idx="1"/>
          </p:cNvCxnSpPr>
          <p:nvPr/>
        </p:nvCxnSpPr>
        <p:spPr>
          <a:xfrm flipH="1" flipV="1">
            <a:off x="5076056" y="3789040"/>
            <a:ext cx="885024" cy="61293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Dualita důležitosti a radiance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 dané scéně je pouze jediná emitovaná a ustálená funkce radiance</a:t>
            </a:r>
          </a:p>
          <a:p>
            <a:endParaRPr lang="cs-CZ" dirty="0" smtClean="0"/>
          </a:p>
          <a:p>
            <a:r>
              <a:rPr lang="cs-CZ" dirty="0" smtClean="0"/>
              <a:t>Ale </a:t>
            </a:r>
            <a:r>
              <a:rPr lang="cs-CZ" b="1" dirty="0" smtClean="0"/>
              <a:t>každý pixel má jinou emitovanou a ustálenou funkci důležitosti</a:t>
            </a:r>
            <a:r>
              <a:rPr lang="cs-CZ" dirty="0" smtClean="0"/>
              <a:t> </a:t>
            </a:r>
          </a:p>
          <a:p>
            <a:endParaRPr lang="cs-CZ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2011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Dualita v praxi: Sledování světla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Sledovní</a:t>
            </a:r>
            <a:r>
              <a:rPr lang="cs-CZ" dirty="0" smtClean="0"/>
              <a:t> cest (</a:t>
            </a:r>
            <a:r>
              <a:rPr lang="en-US" dirty="0" err="1" smtClean="0"/>
              <a:t>p</a:t>
            </a:r>
            <a:r>
              <a:rPr lang="cs-CZ" dirty="0" err="1" smtClean="0"/>
              <a:t>ath</a:t>
            </a:r>
            <a:r>
              <a:rPr lang="cs-CZ" dirty="0" smtClean="0"/>
              <a:t> </a:t>
            </a:r>
            <a:r>
              <a:rPr lang="cs-CZ" dirty="0" err="1" smtClean="0"/>
              <a:t>tracing</a:t>
            </a:r>
            <a:r>
              <a:rPr lang="en-US" dirty="0" smtClean="0"/>
              <a:t>) </a:t>
            </a:r>
          </a:p>
          <a:p>
            <a:pPr lvl="1"/>
            <a:r>
              <a:rPr lang="cs-CZ" dirty="0" err="1" smtClean="0"/>
              <a:t>Rekurzivne</a:t>
            </a:r>
            <a:r>
              <a:rPr lang="cs-CZ" dirty="0" smtClean="0"/>
              <a:t> řeší zobrazovací rovnici</a:t>
            </a:r>
          </a:p>
          <a:p>
            <a:pPr lvl="1"/>
            <a:endParaRPr lang="cs-CZ" dirty="0" smtClean="0"/>
          </a:p>
          <a:p>
            <a:r>
              <a:rPr lang="en-US" b="1" dirty="0" err="1" smtClean="0"/>
              <a:t>Sledovn</a:t>
            </a:r>
            <a:r>
              <a:rPr lang="cs-CZ" b="1" dirty="0" smtClean="0"/>
              <a:t>í světla (</a:t>
            </a:r>
            <a:r>
              <a:rPr lang="cs-CZ" b="1" dirty="0" err="1" smtClean="0"/>
              <a:t>light</a:t>
            </a:r>
            <a:r>
              <a:rPr lang="cs-CZ" b="1" dirty="0" smtClean="0"/>
              <a:t> </a:t>
            </a:r>
            <a:r>
              <a:rPr lang="cs-CZ" b="1" dirty="0" err="1" smtClean="0"/>
              <a:t>tracing</a:t>
            </a:r>
            <a:r>
              <a:rPr lang="cs-CZ" b="1" dirty="0" smtClean="0"/>
              <a:t>) </a:t>
            </a:r>
          </a:p>
          <a:p>
            <a:pPr lvl="1"/>
            <a:r>
              <a:rPr lang="cs-CZ" dirty="0" smtClean="0"/>
              <a:t>Rekurzivně řeší rovnici přenosu důležitosti</a:t>
            </a:r>
          </a:p>
          <a:p>
            <a:endParaRPr lang="cs-CZ" dirty="0" smtClean="0"/>
          </a:p>
          <a:p>
            <a:pPr lvl="1"/>
            <a:r>
              <a:rPr lang="cs-CZ" dirty="0" smtClean="0"/>
              <a:t>Cesty začínají na zdrojích světla</a:t>
            </a:r>
          </a:p>
          <a:p>
            <a:pPr lvl="1"/>
            <a:r>
              <a:rPr lang="cs-CZ" dirty="0" smtClean="0"/>
              <a:t>Mohou náhodně zasáhnout senzor</a:t>
            </a:r>
          </a:p>
          <a:p>
            <a:pPr lvl="1"/>
            <a:r>
              <a:rPr lang="cs-CZ" dirty="0" smtClean="0"/>
              <a:t>Nebo explicitní napojení na senzor (jako přímé osvětlení v PT)</a:t>
            </a:r>
          </a:p>
          <a:p>
            <a:pPr lvl="1"/>
            <a:r>
              <a:rPr lang="cs-CZ" b="1" dirty="0" smtClean="0"/>
              <a:t>Pozor</a:t>
            </a:r>
            <a:r>
              <a:rPr lang="cs-CZ" dirty="0" smtClean="0"/>
              <a:t>: argumenty BRDF musí být obráceny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2011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Sledování světla (</a:t>
            </a:r>
            <a:r>
              <a:rPr lang="cs-CZ" dirty="0" err="1" smtClean="0"/>
              <a:t>light</a:t>
            </a:r>
            <a:r>
              <a:rPr lang="cs-CZ" dirty="0" smtClean="0"/>
              <a:t> </a:t>
            </a:r>
            <a:r>
              <a:rPr lang="cs-CZ" dirty="0" err="1" smtClean="0"/>
              <a:t>tracing</a:t>
            </a:r>
            <a:r>
              <a:rPr lang="cs-CZ" dirty="0" smtClean="0"/>
              <a:t>) v praxi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2011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  <p:pic>
        <p:nvPicPr>
          <p:cNvPr id="6" name="Picture 2" descr="D:\Teksten\agibook-slides\5\5-18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4380" y="1052736"/>
            <a:ext cx="5335240" cy="556859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 rot="16200000">
            <a:off x="6345478" y="3409919"/>
            <a:ext cx="5227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+mj-lt"/>
              </a:rPr>
              <a:t>Image: </a:t>
            </a:r>
            <a:r>
              <a:rPr lang="cs-CZ" dirty="0" err="1" smtClean="0">
                <a:latin typeface="+mj-lt"/>
              </a:rPr>
              <a:t>Dutre</a:t>
            </a:r>
            <a:r>
              <a:rPr lang="cs-CZ" dirty="0" smtClean="0">
                <a:latin typeface="+mj-lt"/>
              </a:rPr>
              <a:t> </a:t>
            </a:r>
            <a:r>
              <a:rPr lang="cs-CZ" dirty="0" err="1" smtClean="0">
                <a:latin typeface="+mj-lt"/>
              </a:rPr>
              <a:t>et</a:t>
            </a:r>
            <a:r>
              <a:rPr lang="cs-CZ" dirty="0" smtClean="0">
                <a:latin typeface="+mj-lt"/>
              </a:rPr>
              <a:t> </a:t>
            </a:r>
            <a:r>
              <a:rPr lang="cs-CZ" dirty="0" err="1" smtClean="0">
                <a:latin typeface="+mj-lt"/>
              </a:rPr>
              <a:t>al</a:t>
            </a:r>
            <a:r>
              <a:rPr lang="cs-CZ" dirty="0" smtClean="0">
                <a:latin typeface="+mj-lt"/>
              </a:rPr>
              <a:t>. </a:t>
            </a:r>
            <a:r>
              <a:rPr lang="cs-CZ" dirty="0" err="1" smtClean="0">
                <a:latin typeface="+mj-lt"/>
              </a:rPr>
              <a:t>Advanced</a:t>
            </a:r>
            <a:r>
              <a:rPr lang="cs-CZ" dirty="0" smtClean="0">
                <a:latin typeface="+mj-lt"/>
              </a:rPr>
              <a:t> </a:t>
            </a:r>
            <a:r>
              <a:rPr lang="cs-CZ" dirty="0" err="1" smtClean="0">
                <a:latin typeface="+mj-lt"/>
              </a:rPr>
              <a:t>Global</a:t>
            </a:r>
            <a:r>
              <a:rPr lang="cs-CZ" dirty="0" smtClean="0">
                <a:latin typeface="+mj-lt"/>
              </a:rPr>
              <a:t> </a:t>
            </a:r>
            <a:r>
              <a:rPr lang="cs-CZ" dirty="0" err="1" smtClean="0">
                <a:latin typeface="+mj-lt"/>
              </a:rPr>
              <a:t>Illumination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Sledování světla (</a:t>
            </a:r>
            <a:r>
              <a:rPr lang="cs-CZ" dirty="0" err="1" smtClean="0"/>
              <a:t>light</a:t>
            </a:r>
            <a:r>
              <a:rPr lang="cs-CZ" dirty="0" smtClean="0"/>
              <a:t> </a:t>
            </a:r>
            <a:r>
              <a:rPr lang="cs-CZ" dirty="0" err="1" smtClean="0"/>
              <a:t>tracing</a:t>
            </a:r>
            <a:r>
              <a:rPr lang="cs-CZ" dirty="0" smtClean="0"/>
              <a:t>) v praxi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30725"/>
          </a:xfrm>
        </p:spPr>
        <p:txBody>
          <a:bodyPr/>
          <a:lstStyle/>
          <a:p>
            <a:r>
              <a:rPr lang="cs-CZ" dirty="0" smtClean="0"/>
              <a:t>Obvykle mnohem menší účinnost než PT</a:t>
            </a:r>
          </a:p>
          <a:p>
            <a:endParaRPr lang="cs-CZ" dirty="0" smtClean="0"/>
          </a:p>
          <a:p>
            <a:r>
              <a:rPr lang="cs-CZ" dirty="0" smtClean="0"/>
              <a:t>Může být účinnější pro některé světelné efekty (kaustiky)</a:t>
            </a:r>
          </a:p>
          <a:p>
            <a:endParaRPr lang="cs-CZ" dirty="0" smtClean="0"/>
          </a:p>
          <a:p>
            <a:r>
              <a:rPr lang="cs-CZ" dirty="0" smtClean="0"/>
              <a:t>Základ obousměrných metod: </a:t>
            </a:r>
          </a:p>
          <a:p>
            <a:pPr lvl="1"/>
            <a:r>
              <a:rPr lang="cs-CZ" dirty="0" smtClean="0"/>
              <a:t>Obousměrné sledování cest (</a:t>
            </a:r>
            <a:r>
              <a:rPr lang="cs-CZ" dirty="0" err="1" smtClean="0"/>
              <a:t>bidirectional</a:t>
            </a:r>
            <a:r>
              <a:rPr lang="cs-CZ" dirty="0" smtClean="0"/>
              <a:t> </a:t>
            </a:r>
            <a:r>
              <a:rPr lang="cs-CZ" dirty="0" err="1" smtClean="0"/>
              <a:t>path</a:t>
            </a:r>
            <a:r>
              <a:rPr lang="cs-CZ" dirty="0" smtClean="0"/>
              <a:t> </a:t>
            </a:r>
            <a:r>
              <a:rPr lang="cs-CZ" dirty="0" err="1" smtClean="0"/>
              <a:t>tracing</a:t>
            </a:r>
            <a:r>
              <a:rPr lang="cs-CZ" dirty="0" smtClean="0"/>
              <a:t>, BPT)</a:t>
            </a:r>
          </a:p>
          <a:p>
            <a:pPr lvl="1"/>
            <a:r>
              <a:rPr lang="cs-CZ" dirty="0" err="1" smtClean="0"/>
              <a:t>photon</a:t>
            </a:r>
            <a:r>
              <a:rPr lang="cs-CZ" dirty="0" smtClean="0"/>
              <a:t> </a:t>
            </a:r>
            <a:r>
              <a:rPr lang="cs-CZ" dirty="0" err="1" smtClean="0"/>
              <a:t>mapping</a:t>
            </a:r>
            <a:r>
              <a:rPr lang="cs-CZ" dirty="0" smtClean="0"/>
              <a:t>, </a:t>
            </a:r>
            <a:r>
              <a:rPr lang="cs-CZ" dirty="0" err="1" smtClean="0"/>
              <a:t>etc</a:t>
            </a:r>
            <a:r>
              <a:rPr lang="cs-CZ" dirty="0" smtClean="0"/>
              <a:t>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2011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Obousměrné sledování cest (BPT) vs. </a:t>
            </a:r>
            <a:br>
              <a:rPr lang="cs-CZ" dirty="0" smtClean="0"/>
            </a:br>
            <a:r>
              <a:rPr lang="cs-CZ" dirty="0" smtClean="0"/>
              <a:t>Sledování cest (PT)</a:t>
            </a:r>
            <a:endParaRPr lang="en-US" dirty="0" smtClean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1628775"/>
            <a:ext cx="8640000" cy="42436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6149" name="TextBox 4"/>
          <p:cNvSpPr txBox="1">
            <a:spLocks noChangeArrowheads="1"/>
          </p:cNvSpPr>
          <p:nvPr/>
        </p:nvSpPr>
        <p:spPr bwMode="auto">
          <a:xfrm>
            <a:off x="611560" y="6092825"/>
            <a:ext cx="322235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latin typeface="+mj-lt"/>
              </a:rPr>
              <a:t>BPT, 25 vzorků (cest) na pixel</a:t>
            </a:r>
            <a:endParaRPr lang="en-US">
              <a:latin typeface="+mj-lt"/>
            </a:endParaRPr>
          </a:p>
        </p:txBody>
      </p:sp>
      <p:sp>
        <p:nvSpPr>
          <p:cNvPr id="6150" name="TextBox 5"/>
          <p:cNvSpPr txBox="1">
            <a:spLocks noChangeArrowheads="1"/>
          </p:cNvSpPr>
          <p:nvPr/>
        </p:nvSpPr>
        <p:spPr bwMode="auto">
          <a:xfrm>
            <a:off x="5281985" y="6092825"/>
            <a:ext cx="307327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latin typeface="+mj-lt"/>
              </a:rPr>
              <a:t>PT, 56 vzorků (cest) na pixel</a:t>
            </a:r>
            <a:endParaRPr lang="en-US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>
            <a:off x="7900160" y="3651472"/>
            <a:ext cx="2047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+mj-lt"/>
              </a:rPr>
              <a:t>Image: </a:t>
            </a:r>
            <a:r>
              <a:rPr lang="cs-CZ" dirty="0" err="1" smtClean="0">
                <a:latin typeface="+mj-lt"/>
              </a:rPr>
              <a:t>Eric</a:t>
            </a:r>
            <a:r>
              <a:rPr lang="cs-CZ" dirty="0" smtClean="0">
                <a:latin typeface="+mj-lt"/>
              </a:rPr>
              <a:t> </a:t>
            </a:r>
            <a:r>
              <a:rPr lang="cs-CZ" dirty="0" err="1" smtClean="0">
                <a:latin typeface="+mj-lt"/>
              </a:rPr>
              <a:t>Veach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8229600" cy="1752600"/>
          </a:xfrm>
        </p:spPr>
        <p:txBody>
          <a:bodyPr/>
          <a:lstStyle/>
          <a:p>
            <a:pPr eaLnBrk="1" hangingPunct="1"/>
            <a:r>
              <a:rPr lang="cs-CZ" b="1" dirty="0" smtClean="0"/>
              <a:t>Přenos světla jako integrál přes prostor cest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2130896"/>
          </a:xfrm>
        </p:spPr>
        <p:txBody>
          <a:bodyPr/>
          <a:lstStyle/>
          <a:p>
            <a:pPr eaLnBrk="1" hangingPunct="1"/>
            <a:endParaRPr lang="cs-CZ" sz="20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483768" y="3501008"/>
            <a:ext cx="4176464" cy="11521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Transport světla jako integrál</a:t>
            </a:r>
            <a:endParaRPr lang="en-US" smtClean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/>
          <a:lstStyle/>
          <a:p>
            <a:r>
              <a:rPr lang="cs-CZ" b="1" dirty="0" smtClean="0"/>
              <a:t>Cíl: </a:t>
            </a:r>
            <a:r>
              <a:rPr lang="cs-CZ" dirty="0" smtClean="0"/>
              <a:t>místo integrální rovnice chceme formulovat transport světla jako integrál přes cesty:</a:t>
            </a:r>
          </a:p>
        </p:txBody>
      </p:sp>
      <p:graphicFrame>
        <p:nvGraphicFramePr>
          <p:cNvPr id="550914" name="Object 2"/>
          <p:cNvGraphicFramePr>
            <a:graphicFrameLocks noChangeAspect="1"/>
          </p:cNvGraphicFramePr>
          <p:nvPr/>
        </p:nvGraphicFramePr>
        <p:xfrm>
          <a:off x="2749550" y="3645024"/>
          <a:ext cx="3644900" cy="874713"/>
        </p:xfrm>
        <a:graphic>
          <a:graphicData uri="http://schemas.openxmlformats.org/presentationml/2006/ole">
            <p:oleObj spid="_x0000_s550914" name="Rovnice" r:id="rId3" imgW="1206360" imgH="291960" progId="Equation.3">
              <p:embed/>
            </p:oleObj>
          </a:graphicData>
        </a:graphic>
      </p:graphicFrame>
      <p:grpSp>
        <p:nvGrpSpPr>
          <p:cNvPr id="23" name="Group 22"/>
          <p:cNvGrpSpPr/>
          <p:nvPr/>
        </p:nvGrpSpPr>
        <p:grpSpPr>
          <a:xfrm>
            <a:off x="179512" y="4365104"/>
            <a:ext cx="2592288" cy="1283950"/>
            <a:chOff x="179512" y="4365104"/>
            <a:chExt cx="2592288" cy="1283950"/>
          </a:xfrm>
        </p:grpSpPr>
        <p:sp>
          <p:nvSpPr>
            <p:cNvPr id="7" name="TextBox 6"/>
            <p:cNvSpPr txBox="1"/>
            <p:nvPr/>
          </p:nvSpPr>
          <p:spPr>
            <a:xfrm>
              <a:off x="179512" y="4941168"/>
              <a:ext cx="252184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>
                  <a:latin typeface="+mj-lt"/>
                </a:rPr>
                <a:t>Hodnota</a:t>
              </a:r>
              <a:r>
                <a:rPr lang="en-US" sz="2000" dirty="0" smtClean="0">
                  <a:latin typeface="+mj-lt"/>
                </a:rPr>
                <a:t> (“m</a:t>
              </a:r>
              <a:r>
                <a:rPr lang="cs-CZ" sz="2000" dirty="0" err="1" smtClean="0">
                  <a:latin typeface="+mj-lt"/>
                </a:rPr>
                <a:t>ěření</a:t>
              </a:r>
              <a:r>
                <a:rPr lang="cs-CZ" sz="2000" dirty="0" smtClean="0">
                  <a:latin typeface="+mj-lt"/>
                </a:rPr>
                <a:t>“) </a:t>
              </a:r>
              <a:br>
                <a:rPr lang="cs-CZ" sz="2000" dirty="0" smtClean="0">
                  <a:latin typeface="+mj-lt"/>
                </a:rPr>
              </a:br>
              <a:r>
                <a:rPr lang="cs-CZ" sz="2000" dirty="0" smtClean="0">
                  <a:latin typeface="+mj-lt"/>
                </a:rPr>
                <a:t>j-</a:t>
              </a:r>
              <a:r>
                <a:rPr lang="cs-CZ" sz="2000" dirty="0" err="1" smtClean="0">
                  <a:latin typeface="+mj-lt"/>
                </a:rPr>
                <a:t>tého</a:t>
              </a:r>
              <a:r>
                <a:rPr lang="cs-CZ" sz="2000" dirty="0" smtClean="0">
                  <a:latin typeface="+mj-lt"/>
                </a:rPr>
                <a:t> </a:t>
              </a:r>
              <a:r>
                <a:rPr lang="cs-CZ" sz="2000" dirty="0" err="1" smtClean="0">
                  <a:latin typeface="+mj-lt"/>
                </a:rPr>
                <a:t>pixelu</a:t>
              </a:r>
              <a:endParaRPr lang="en-US" sz="2000" dirty="0">
                <a:latin typeface="+mj-lt"/>
              </a:endParaRPr>
            </a:p>
          </p:txBody>
        </p:sp>
        <p:cxnSp>
          <p:nvCxnSpPr>
            <p:cNvPr id="9" name="Straight Arrow Connector 8"/>
            <p:cNvCxnSpPr>
              <a:stCxn id="7" idx="0"/>
            </p:cNvCxnSpPr>
            <p:nvPr/>
          </p:nvCxnSpPr>
          <p:spPr>
            <a:xfrm flipV="1">
              <a:off x="1440434" y="4365104"/>
              <a:ext cx="1331366" cy="57606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2411760" y="4509120"/>
            <a:ext cx="4073551" cy="1715998"/>
            <a:chOff x="2411760" y="4509120"/>
            <a:chExt cx="4073551" cy="1715998"/>
          </a:xfrm>
        </p:grpSpPr>
        <p:sp>
          <p:nvSpPr>
            <p:cNvPr id="12" name="TextBox 11"/>
            <p:cNvSpPr txBox="1"/>
            <p:nvPr/>
          </p:nvSpPr>
          <p:spPr>
            <a:xfrm>
              <a:off x="2411760" y="5517232"/>
              <a:ext cx="407355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000" dirty="0" smtClean="0">
                  <a:latin typeface="+mj-lt"/>
                </a:rPr>
                <a:t>Prostor všech světelných cest </a:t>
              </a:r>
            </a:p>
            <a:p>
              <a:r>
                <a:rPr lang="cs-CZ" sz="2000" dirty="0" smtClean="0">
                  <a:latin typeface="+mj-lt"/>
                </a:rPr>
                <a:t>Spojujících zdroj světla s </a:t>
              </a:r>
              <a:r>
                <a:rPr lang="cs-CZ" sz="2000" dirty="0" err="1" smtClean="0">
                  <a:latin typeface="+mj-lt"/>
                </a:rPr>
                <a:t>pixelem</a:t>
              </a:r>
              <a:r>
                <a:rPr lang="cs-CZ" sz="2000" dirty="0" smtClean="0">
                  <a:latin typeface="+mj-lt"/>
                </a:rPr>
                <a:t> </a:t>
              </a:r>
              <a:r>
                <a:rPr lang="cs-CZ" sz="2000" i="1" dirty="0" smtClean="0">
                  <a:latin typeface="+mj-lt"/>
                </a:rPr>
                <a:t>j</a:t>
              </a:r>
              <a:endParaRPr lang="en-US" sz="2000" i="1" dirty="0">
                <a:latin typeface="+mj-lt"/>
              </a:endParaRPr>
            </a:p>
          </p:txBody>
        </p:sp>
        <p:cxnSp>
          <p:nvCxnSpPr>
            <p:cNvPr id="13" name="Straight Arrow Connector 12"/>
            <p:cNvCxnSpPr>
              <a:stCxn id="12" idx="0"/>
            </p:cNvCxnSpPr>
            <p:nvPr/>
          </p:nvCxnSpPr>
          <p:spPr>
            <a:xfrm flipH="1" flipV="1">
              <a:off x="3995936" y="4509120"/>
              <a:ext cx="452600" cy="100811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251520" y="2564904"/>
            <a:ext cx="4068743" cy="1152128"/>
            <a:chOff x="251520" y="2564904"/>
            <a:chExt cx="4068743" cy="1152128"/>
          </a:xfrm>
        </p:grpSpPr>
        <p:sp>
          <p:nvSpPr>
            <p:cNvPr id="18" name="TextBox 17"/>
            <p:cNvSpPr txBox="1"/>
            <p:nvPr/>
          </p:nvSpPr>
          <p:spPr>
            <a:xfrm>
              <a:off x="251520" y="2564904"/>
              <a:ext cx="406874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000" dirty="0" smtClean="0">
                  <a:latin typeface="+mj-lt"/>
                </a:rPr>
                <a:t>Příspěvek cesty x k hodnotě </a:t>
              </a:r>
              <a:r>
                <a:rPr lang="cs-CZ" sz="2000" dirty="0" err="1" smtClean="0">
                  <a:latin typeface="+mj-lt"/>
                </a:rPr>
                <a:t>pixelu</a:t>
              </a:r>
              <a:endParaRPr lang="cs-CZ" sz="2000" dirty="0" smtClean="0">
                <a:latin typeface="+mj-lt"/>
              </a:endParaRPr>
            </a:p>
            <a:p>
              <a:r>
                <a:rPr lang="cs-CZ" sz="2000" dirty="0" smtClean="0">
                  <a:latin typeface="+mj-lt"/>
                </a:rPr>
                <a:t>(„</a:t>
              </a:r>
              <a:r>
                <a:rPr lang="cs-CZ" sz="2000" dirty="0" err="1" smtClean="0">
                  <a:latin typeface="+mj-lt"/>
                </a:rPr>
                <a:t>contribution</a:t>
              </a:r>
              <a:r>
                <a:rPr lang="cs-CZ" sz="2000" dirty="0" smtClean="0">
                  <a:latin typeface="+mj-lt"/>
                </a:rPr>
                <a:t> </a:t>
              </a:r>
              <a:r>
                <a:rPr lang="cs-CZ" sz="2000" dirty="0" err="1" smtClean="0">
                  <a:latin typeface="+mj-lt"/>
                </a:rPr>
                <a:t>function</a:t>
              </a:r>
              <a:r>
                <a:rPr lang="cs-CZ" sz="2000" dirty="0" smtClean="0">
                  <a:latin typeface="+mj-lt"/>
                </a:rPr>
                <a:t>)</a:t>
              </a:r>
              <a:endParaRPr lang="en-US" sz="2000" dirty="0">
                <a:latin typeface="+mj-lt"/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3419872" y="3068960"/>
              <a:ext cx="899318" cy="64807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5687342" y="2564904"/>
            <a:ext cx="2475644" cy="1296144"/>
            <a:chOff x="5687342" y="2564904"/>
            <a:chExt cx="2475644" cy="1296144"/>
          </a:xfrm>
        </p:grpSpPr>
        <p:sp>
          <p:nvSpPr>
            <p:cNvPr id="11" name="TextBox 10"/>
            <p:cNvSpPr txBox="1"/>
            <p:nvPr/>
          </p:nvSpPr>
          <p:spPr>
            <a:xfrm>
              <a:off x="5979375" y="2564904"/>
              <a:ext cx="218361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000" dirty="0" smtClean="0">
                  <a:latin typeface="+mj-lt"/>
                </a:rPr>
                <a:t>Míra na množině </a:t>
              </a:r>
              <a:br>
                <a:rPr lang="cs-CZ" sz="2000" dirty="0" smtClean="0">
                  <a:latin typeface="+mj-lt"/>
                </a:rPr>
              </a:br>
              <a:r>
                <a:rPr lang="cs-CZ" sz="2000" dirty="0" smtClean="0">
                  <a:latin typeface="+mj-lt"/>
                </a:rPr>
                <a:t>světelných cest</a:t>
              </a:r>
              <a:endParaRPr lang="en-US" sz="2000" dirty="0">
                <a:latin typeface="+mj-lt"/>
              </a:endParaRPr>
            </a:p>
          </p:txBody>
        </p:sp>
        <p:cxnSp>
          <p:nvCxnSpPr>
            <p:cNvPr id="21" name="Straight Arrow Connector 20"/>
            <p:cNvCxnSpPr>
              <a:stCxn id="11" idx="2"/>
            </p:cNvCxnSpPr>
            <p:nvPr/>
          </p:nvCxnSpPr>
          <p:spPr>
            <a:xfrm flipH="1">
              <a:off x="5687342" y="3272790"/>
              <a:ext cx="1383839" cy="58825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Transport světla jako integrál</a:t>
            </a:r>
            <a:endParaRPr lang="en-US" smtClean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/>
          <a:lstStyle/>
          <a:p>
            <a:r>
              <a:rPr lang="cs-CZ" b="1" dirty="0" smtClean="0"/>
              <a:t>Výhoda</a:t>
            </a:r>
          </a:p>
          <a:p>
            <a:pPr lvl="1"/>
            <a:r>
              <a:rPr lang="cs-CZ" dirty="0" smtClean="0"/>
              <a:t>Možnost aplikovat klasické MC metody</a:t>
            </a:r>
          </a:p>
          <a:p>
            <a:pPr lvl="1"/>
            <a:r>
              <a:rPr lang="cs-CZ" dirty="0" smtClean="0"/>
              <a:t>Aplikace kombinovaných </a:t>
            </a:r>
            <a:r>
              <a:rPr lang="cs-CZ" dirty="0" err="1" smtClean="0"/>
              <a:t>estimátorů</a:t>
            </a:r>
            <a:r>
              <a:rPr lang="cs-CZ" dirty="0" smtClean="0"/>
              <a:t> (MIS)</a:t>
            </a:r>
          </a:p>
          <a:p>
            <a:pPr lvl="1"/>
            <a:r>
              <a:rPr lang="cs-CZ" dirty="0" smtClean="0"/>
              <a:t>Aplikace </a:t>
            </a:r>
            <a:r>
              <a:rPr lang="cs-CZ" dirty="0" err="1" smtClean="0"/>
              <a:t>Metropolis</a:t>
            </a:r>
            <a:r>
              <a:rPr lang="cs-CZ" dirty="0" smtClean="0"/>
              <a:t> vzorkování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Omezení algoritmu sledování cest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b="1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2011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50205"/>
          <a:stretch>
            <a:fillRect/>
          </a:stretch>
        </p:blipFill>
        <p:spPr bwMode="auto">
          <a:xfrm>
            <a:off x="4139952" y="1628775"/>
            <a:ext cx="4427538" cy="43672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756142" y="4941168"/>
            <a:ext cx="1375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latin typeface="+mj-lt"/>
              </a:rPr>
              <a:t>Kaustiky</a:t>
            </a:r>
            <a:endParaRPr lang="en-US" sz="24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5" y="2852936"/>
            <a:ext cx="25202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+mj-lt"/>
              </a:rPr>
              <a:t>Sekundární </a:t>
            </a:r>
            <a:br>
              <a:rPr lang="cs-CZ" sz="2400" dirty="0" smtClean="0">
                <a:latin typeface="+mj-lt"/>
              </a:rPr>
            </a:br>
            <a:r>
              <a:rPr lang="cs-CZ" sz="2400" dirty="0" smtClean="0">
                <a:latin typeface="+mj-lt"/>
              </a:rPr>
              <a:t>světelné zdroje</a:t>
            </a:r>
            <a:endParaRPr lang="en-US" sz="2400" dirty="0">
              <a:latin typeface="+mj-lt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3211394" y="4293096"/>
            <a:ext cx="2728758" cy="878905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8" idx="3"/>
          </p:cNvCxnSpPr>
          <p:nvPr/>
        </p:nvCxnSpPr>
        <p:spPr>
          <a:xfrm flipV="1">
            <a:off x="2987824" y="2132856"/>
            <a:ext cx="1944217" cy="1135579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 rot="16200000">
            <a:off x="7796969" y="3651472"/>
            <a:ext cx="2047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+mj-lt"/>
              </a:rPr>
              <a:t>Image: </a:t>
            </a:r>
            <a:r>
              <a:rPr lang="cs-CZ" dirty="0" err="1" smtClean="0">
                <a:latin typeface="+mj-lt"/>
              </a:rPr>
              <a:t>Eric</a:t>
            </a:r>
            <a:r>
              <a:rPr lang="cs-CZ" dirty="0" smtClean="0">
                <a:latin typeface="+mj-lt"/>
              </a:rPr>
              <a:t> </a:t>
            </a:r>
            <a:r>
              <a:rPr lang="cs-CZ" dirty="0" err="1" smtClean="0">
                <a:latin typeface="+mj-lt"/>
              </a:rPr>
              <a:t>Veach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Eliminace směrů (pouze body na ploše)</a:t>
            </a:r>
            <a:endParaRPr lang="en-US" dirty="0" smtClean="0"/>
          </a:p>
        </p:txBody>
      </p:sp>
      <p:sp>
        <p:nvSpPr>
          <p:cNvPr id="7172" name="Title 1"/>
          <p:cNvSpPr>
            <a:spLocks noGrp="1"/>
          </p:cNvSpPr>
          <p:nvPr>
            <p:ph type="title"/>
          </p:nvPr>
        </p:nvSpPr>
        <p:spPr>
          <a:xfrm>
            <a:off x="381000" y="266700"/>
            <a:ext cx="8512175" cy="1104900"/>
          </a:xfrm>
        </p:spPr>
        <p:txBody>
          <a:bodyPr/>
          <a:lstStyle/>
          <a:p>
            <a:r>
              <a:rPr lang="cs-CZ" dirty="0" smtClean="0"/>
              <a:t>Tříbodová formulace přenosu světla</a:t>
            </a:r>
            <a:endParaRPr lang="en-US" dirty="0" smtClean="0"/>
          </a:p>
        </p:txBody>
      </p:sp>
      <p:grpSp>
        <p:nvGrpSpPr>
          <p:cNvPr id="20" name="Group 19"/>
          <p:cNvGrpSpPr/>
          <p:nvPr/>
        </p:nvGrpSpPr>
        <p:grpSpPr>
          <a:xfrm>
            <a:off x="1835150" y="2060575"/>
            <a:ext cx="5572125" cy="2962275"/>
            <a:chOff x="1835150" y="2060575"/>
            <a:chExt cx="5572125" cy="2962275"/>
          </a:xfrm>
        </p:grpSpPr>
        <p:grpSp>
          <p:nvGrpSpPr>
            <p:cNvPr id="16" name="Group 15"/>
            <p:cNvGrpSpPr/>
            <p:nvPr/>
          </p:nvGrpSpPr>
          <p:grpSpPr>
            <a:xfrm>
              <a:off x="1835150" y="2060575"/>
              <a:ext cx="5572125" cy="2962275"/>
              <a:chOff x="1835150" y="2060575"/>
              <a:chExt cx="5572125" cy="2962275"/>
            </a:xfrm>
          </p:grpSpPr>
          <p:pic>
            <p:nvPicPr>
              <p:cNvPr id="7170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835150" y="2060575"/>
                <a:ext cx="5572125" cy="296227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sp>
            <p:nvSpPr>
              <p:cNvPr id="14" name="Rectangle 13"/>
              <p:cNvSpPr/>
              <p:nvPr/>
            </p:nvSpPr>
            <p:spPr>
              <a:xfrm rot="20339525">
                <a:off x="5532612" y="2852936"/>
                <a:ext cx="288032" cy="2880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 rot="20339525">
                <a:off x="4529943" y="3478372"/>
                <a:ext cx="288032" cy="2880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aphicFrame>
          <p:nvGraphicFramePr>
            <p:cNvPr id="548866" name="Object 2"/>
            <p:cNvGraphicFramePr>
              <a:graphicFrameLocks noChangeAspect="1"/>
            </p:cNvGraphicFramePr>
            <p:nvPr/>
          </p:nvGraphicFramePr>
          <p:xfrm>
            <a:off x="5531034" y="2751668"/>
            <a:ext cx="381000" cy="523875"/>
          </p:xfrm>
          <a:graphic>
            <a:graphicData uri="http://schemas.openxmlformats.org/presentationml/2006/ole">
              <p:oleObj spid="_x0000_s548866" name="Rovnice" r:id="rId4" imgW="164880" imgH="228600" progId="Equation.3">
                <p:embed/>
              </p:oleObj>
            </a:graphicData>
          </a:graphic>
        </p:graphicFrame>
        <p:graphicFrame>
          <p:nvGraphicFramePr>
            <p:cNvPr id="548867" name="Object 3"/>
            <p:cNvGraphicFramePr>
              <a:graphicFrameLocks noChangeAspect="1"/>
            </p:cNvGraphicFramePr>
            <p:nvPr/>
          </p:nvGraphicFramePr>
          <p:xfrm>
            <a:off x="4471988" y="3279775"/>
            <a:ext cx="439737" cy="493713"/>
          </p:xfrm>
          <a:graphic>
            <a:graphicData uri="http://schemas.openxmlformats.org/presentationml/2006/ole">
              <p:oleObj spid="_x0000_s548867" name="Rovnice" r:id="rId5" imgW="190440" imgH="215640" progId="Equation.3">
                <p:embed/>
              </p:oleObj>
            </a:graphicData>
          </a:graphic>
        </p:graphicFrame>
      </p:grpSp>
      <p:graphicFrame>
        <p:nvGraphicFramePr>
          <p:cNvPr id="548868" name="Object 4"/>
          <p:cNvGraphicFramePr>
            <a:graphicFrameLocks noChangeAspect="1"/>
          </p:cNvGraphicFramePr>
          <p:nvPr/>
        </p:nvGraphicFramePr>
        <p:xfrm>
          <a:off x="2915816" y="5267554"/>
          <a:ext cx="2871788" cy="465137"/>
        </p:xfrm>
        <a:graphic>
          <a:graphicData uri="http://schemas.openxmlformats.org/presentationml/2006/ole">
            <p:oleObj spid="_x0000_s548868" name="Rovnice" r:id="rId6" imgW="1244520" imgH="203040" progId="Equation.3">
              <p:embed/>
            </p:oleObj>
          </a:graphicData>
        </a:graphic>
      </p:graphicFrame>
      <p:graphicFrame>
        <p:nvGraphicFramePr>
          <p:cNvPr id="548869" name="Object 5"/>
          <p:cNvGraphicFramePr>
            <a:graphicFrameLocks noChangeAspect="1"/>
          </p:cNvGraphicFramePr>
          <p:nvPr/>
        </p:nvGraphicFramePr>
        <p:xfrm>
          <a:off x="2027010" y="5771610"/>
          <a:ext cx="4922837" cy="522288"/>
        </p:xfrm>
        <a:graphic>
          <a:graphicData uri="http://schemas.openxmlformats.org/presentationml/2006/ole">
            <p:oleObj spid="_x0000_s548869" name="Rovnice" r:id="rId7" imgW="213336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Zobrazovací rovnice v 3b</a:t>
            </a:r>
            <a:r>
              <a:rPr lang="en-US" dirty="0" smtClean="0"/>
              <a:t> </a:t>
            </a:r>
            <a:r>
              <a:rPr lang="cs-CZ" dirty="0" smtClean="0"/>
              <a:t>formulaci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graphicFrame>
        <p:nvGraphicFramePr>
          <p:cNvPr id="549890" name="Object 2"/>
          <p:cNvGraphicFramePr>
            <a:graphicFrameLocks noChangeAspect="1"/>
          </p:cNvGraphicFramePr>
          <p:nvPr/>
        </p:nvGraphicFramePr>
        <p:xfrm>
          <a:off x="828675" y="3644900"/>
          <a:ext cx="7677150" cy="1217613"/>
        </p:xfrm>
        <a:graphic>
          <a:graphicData uri="http://schemas.openxmlformats.org/presentationml/2006/ole">
            <p:oleObj spid="_x0000_s549890" name="Rovnice" r:id="rId3" imgW="3327120" imgH="533160" progId="Equation.3">
              <p:embed/>
            </p:oleObj>
          </a:graphicData>
        </a:graphic>
      </p:graphicFrame>
      <p:graphicFrame>
        <p:nvGraphicFramePr>
          <p:cNvPr id="549891" name="Object 3"/>
          <p:cNvGraphicFramePr>
            <a:graphicFrameLocks noChangeAspect="1"/>
          </p:cNvGraphicFramePr>
          <p:nvPr/>
        </p:nvGraphicFramePr>
        <p:xfrm>
          <a:off x="1943100" y="5301208"/>
          <a:ext cx="5448300" cy="1131888"/>
        </p:xfrm>
        <a:graphic>
          <a:graphicData uri="http://schemas.openxmlformats.org/presentationml/2006/ole">
            <p:oleObj spid="_x0000_s549891" name="Rovnice" r:id="rId4" imgW="2361960" imgH="495000" progId="Equation.3">
              <p:embed/>
            </p:oleObj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4886246" y="1772816"/>
            <a:ext cx="3657127" cy="1944216"/>
            <a:chOff x="1835150" y="2060575"/>
            <a:chExt cx="5572125" cy="2962275"/>
          </a:xfrm>
        </p:grpSpPr>
        <p:grpSp>
          <p:nvGrpSpPr>
            <p:cNvPr id="11" name="Group 15"/>
            <p:cNvGrpSpPr/>
            <p:nvPr/>
          </p:nvGrpSpPr>
          <p:grpSpPr>
            <a:xfrm>
              <a:off x="1835150" y="2060575"/>
              <a:ext cx="5572125" cy="2962275"/>
              <a:chOff x="1835150" y="2060575"/>
              <a:chExt cx="5572125" cy="2962275"/>
            </a:xfrm>
          </p:grpSpPr>
          <p:pic>
            <p:nvPicPr>
              <p:cNvPr id="14" name="Picture 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835150" y="2060575"/>
                <a:ext cx="5572125" cy="296227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sp>
            <p:nvSpPr>
              <p:cNvPr id="15" name="Rectangle 14"/>
              <p:cNvSpPr/>
              <p:nvPr/>
            </p:nvSpPr>
            <p:spPr>
              <a:xfrm rot="20339525">
                <a:off x="5532612" y="2852936"/>
                <a:ext cx="288032" cy="2880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 rot="20339525">
                <a:off x="4529943" y="3478372"/>
                <a:ext cx="288032" cy="2880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aphicFrame>
          <p:nvGraphicFramePr>
            <p:cNvPr id="12" name="Object 2"/>
            <p:cNvGraphicFramePr>
              <a:graphicFrameLocks noChangeAspect="1"/>
            </p:cNvGraphicFramePr>
            <p:nvPr/>
          </p:nvGraphicFramePr>
          <p:xfrm>
            <a:off x="5531034" y="2751668"/>
            <a:ext cx="381000" cy="523875"/>
          </p:xfrm>
          <a:graphic>
            <a:graphicData uri="http://schemas.openxmlformats.org/presentationml/2006/ole">
              <p:oleObj spid="_x0000_s549892" name="Rovnice" r:id="rId6" imgW="164880" imgH="228600" progId="Equation.3">
                <p:embed/>
              </p:oleObj>
            </a:graphicData>
          </a:graphic>
        </p:graphicFrame>
        <p:graphicFrame>
          <p:nvGraphicFramePr>
            <p:cNvPr id="13" name="Object 3"/>
            <p:cNvGraphicFramePr>
              <a:graphicFrameLocks noChangeAspect="1"/>
            </p:cNvGraphicFramePr>
            <p:nvPr/>
          </p:nvGraphicFramePr>
          <p:xfrm>
            <a:off x="4471988" y="3279775"/>
            <a:ext cx="439737" cy="493713"/>
          </p:xfrm>
          <a:graphic>
            <a:graphicData uri="http://schemas.openxmlformats.org/presentationml/2006/ole">
              <p:oleObj spid="_x0000_s549893" name="Rovnice" r:id="rId7" imgW="190440" imgH="215640" progId="Equation.3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9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Měřicí rovnice v 3b formulaci</a:t>
            </a:r>
            <a:endParaRPr lang="en-US" dirty="0" smtClean="0"/>
          </a:p>
        </p:txBody>
      </p:sp>
      <p:sp>
        <p:nvSpPr>
          <p:cNvPr id="9223" name="TextBox 7"/>
          <p:cNvSpPr txBox="1">
            <a:spLocks noChangeArrowheads="1"/>
          </p:cNvSpPr>
          <p:nvPr/>
        </p:nvSpPr>
        <p:spPr bwMode="auto">
          <a:xfrm>
            <a:off x="1475656" y="3861048"/>
            <a:ext cx="632737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dirty="0" smtClean="0">
                <a:latin typeface="+mj-lt"/>
              </a:rPr>
              <a:t>Důležitost </a:t>
            </a:r>
            <a:r>
              <a:rPr lang="cs-CZ" sz="2400" dirty="0">
                <a:latin typeface="+mj-lt"/>
              </a:rPr>
              <a:t>emitovaná </a:t>
            </a:r>
            <a:r>
              <a:rPr lang="cs-CZ" sz="2400" dirty="0" smtClean="0">
                <a:latin typeface="+mj-lt"/>
              </a:rPr>
              <a:t>z </a:t>
            </a:r>
            <a:r>
              <a:rPr lang="cs-CZ" sz="2400" b="1" dirty="0">
                <a:latin typeface="+mj-lt"/>
              </a:rPr>
              <a:t>x</a:t>
            </a:r>
            <a:r>
              <a:rPr lang="en-US" sz="2400" dirty="0">
                <a:latin typeface="+mj-lt"/>
              </a:rPr>
              <a:t>’ do </a:t>
            </a:r>
            <a:r>
              <a:rPr lang="en-US" sz="2400" b="1" dirty="0" smtClean="0">
                <a:latin typeface="+mj-lt"/>
              </a:rPr>
              <a:t>x</a:t>
            </a:r>
            <a:endParaRPr lang="cs-CZ" sz="2400" dirty="0" smtClean="0">
              <a:latin typeface="+mj-lt"/>
            </a:endParaRPr>
          </a:p>
          <a:p>
            <a:r>
              <a:rPr lang="cs-CZ" sz="2000" dirty="0" smtClean="0">
                <a:latin typeface="+mj-lt"/>
              </a:rPr>
              <a:t>(Značení: šipka = směr šíření světla, nikoli důležitosti)</a:t>
            </a:r>
            <a:endParaRPr lang="en-US" sz="2000" dirty="0" smtClean="0">
              <a:latin typeface="+mj-lt"/>
            </a:endParaRPr>
          </a:p>
        </p:txBody>
      </p:sp>
      <p:sp>
        <p:nvSpPr>
          <p:cNvPr id="9224" name="TextBox 7"/>
          <p:cNvSpPr txBox="1">
            <a:spLocks noChangeArrowheads="1"/>
          </p:cNvSpPr>
          <p:nvPr/>
        </p:nvSpPr>
        <p:spPr bwMode="auto">
          <a:xfrm>
            <a:off x="1187450" y="5229200"/>
            <a:ext cx="289534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b="1">
                <a:latin typeface="+mj-lt"/>
              </a:rPr>
              <a:t>x</a:t>
            </a:r>
            <a:r>
              <a:rPr lang="en-US" sz="2400">
                <a:latin typeface="+mj-lt"/>
              </a:rPr>
              <a:t>’</a:t>
            </a:r>
            <a:r>
              <a:rPr lang="cs-CZ" sz="2400">
                <a:latin typeface="+mj-lt"/>
              </a:rPr>
              <a:t> ... na senzoru</a:t>
            </a:r>
            <a:endParaRPr lang="en-US" sz="2400">
              <a:latin typeface="+mj-lt"/>
            </a:endParaRPr>
          </a:p>
          <a:p>
            <a:r>
              <a:rPr lang="en-US" sz="2400" b="1">
                <a:latin typeface="+mj-lt"/>
              </a:rPr>
              <a:t>x</a:t>
            </a:r>
            <a:r>
              <a:rPr lang="en-US" sz="2400">
                <a:latin typeface="+mj-lt"/>
              </a:rPr>
              <a:t> … na plo</a:t>
            </a:r>
            <a:r>
              <a:rPr lang="cs-CZ" sz="2400">
                <a:latin typeface="+mj-lt"/>
              </a:rPr>
              <a:t>še scnény</a:t>
            </a:r>
            <a:endParaRPr lang="en-US" sz="2400">
              <a:latin typeface="+mj-lt"/>
            </a:endParaRPr>
          </a:p>
        </p:txBody>
      </p:sp>
      <p:graphicFrame>
        <p:nvGraphicFramePr>
          <p:cNvPr id="552962" name="Object 2"/>
          <p:cNvGraphicFramePr>
            <a:graphicFrameLocks noChangeAspect="1"/>
          </p:cNvGraphicFramePr>
          <p:nvPr/>
        </p:nvGraphicFramePr>
        <p:xfrm>
          <a:off x="755576" y="2204864"/>
          <a:ext cx="7618413" cy="666750"/>
        </p:xfrm>
        <a:graphic>
          <a:graphicData uri="http://schemas.openxmlformats.org/presentationml/2006/ole">
            <p:oleObj spid="_x0000_s552962" name="Rovnice" r:id="rId3" imgW="3301920" imgH="291960" progId="Equation.3">
              <p:embed/>
            </p:oleObj>
          </a:graphicData>
        </a:graphic>
      </p:graphicFrame>
      <p:cxnSp>
        <p:nvCxnSpPr>
          <p:cNvPr id="11" name="Straight Arrow Connector 10"/>
          <p:cNvCxnSpPr/>
          <p:nvPr/>
        </p:nvCxnSpPr>
        <p:spPr>
          <a:xfrm flipV="1">
            <a:off x="2123728" y="2780928"/>
            <a:ext cx="360041" cy="10801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/>
          <p:cNvPicPr>
            <a:picLocks noChangeAspect="1" noChangeArrowheads="1"/>
          </p:cNvPicPr>
          <p:nvPr/>
        </p:nvPicPr>
        <p:blipFill>
          <a:blip r:embed="rId3" cstate="print"/>
          <a:srcRect l="88361" t="11386" b="51528"/>
          <a:stretch>
            <a:fillRect/>
          </a:stretch>
        </p:blipFill>
        <p:spPr bwMode="auto">
          <a:xfrm>
            <a:off x="7596336" y="4437112"/>
            <a:ext cx="1008807" cy="93610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434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Např. </a:t>
            </a:r>
            <a:endParaRPr lang="en-US" smtClean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Definice „funkce příspěvku“ (</a:t>
            </a:r>
            <a:r>
              <a:rPr lang="cs-CZ" dirty="0" err="1" smtClean="0"/>
              <a:t>contribution</a:t>
            </a:r>
            <a:r>
              <a:rPr lang="cs-CZ" dirty="0" smtClean="0"/>
              <a:t> </a:t>
            </a:r>
            <a:r>
              <a:rPr lang="cs-CZ" dirty="0" err="1" smtClean="0"/>
              <a:t>function</a:t>
            </a:r>
            <a:r>
              <a:rPr lang="cs-CZ" dirty="0" smtClean="0"/>
              <a:t>)</a:t>
            </a:r>
            <a:endParaRPr lang="en-US" dirty="0" smtClean="0"/>
          </a:p>
        </p:txBody>
      </p:sp>
      <p:graphicFrame>
        <p:nvGraphicFramePr>
          <p:cNvPr id="553987" name="Object 3"/>
          <p:cNvGraphicFramePr>
            <a:graphicFrameLocks noChangeAspect="1"/>
          </p:cNvGraphicFramePr>
          <p:nvPr/>
        </p:nvGraphicFramePr>
        <p:xfrm>
          <a:off x="3648869" y="1772816"/>
          <a:ext cx="1846263" cy="522287"/>
        </p:xfrm>
        <a:graphic>
          <a:graphicData uri="http://schemas.openxmlformats.org/presentationml/2006/ole">
            <p:oleObj spid="_x0000_s553987" name="Rovnice" r:id="rId4" imgW="799920" imgH="228600" progId="Equation.3">
              <p:embed/>
            </p:oleObj>
          </a:graphicData>
        </a:graphic>
      </p:graphicFrame>
      <p:graphicFrame>
        <p:nvGraphicFramePr>
          <p:cNvPr id="553988" name="Object 4"/>
          <p:cNvGraphicFramePr>
            <a:graphicFrameLocks noChangeAspect="1"/>
          </p:cNvGraphicFramePr>
          <p:nvPr/>
        </p:nvGraphicFramePr>
        <p:xfrm>
          <a:off x="735013" y="2497138"/>
          <a:ext cx="8088312" cy="1625600"/>
        </p:xfrm>
        <a:graphic>
          <a:graphicData uri="http://schemas.openxmlformats.org/presentationml/2006/ole">
            <p:oleObj spid="_x0000_s553988" name="Rovnice" r:id="rId5" imgW="3504960" imgH="711000" progId="Equation.3">
              <p:embed/>
            </p:oleObj>
          </a:graphicData>
        </a:graphic>
      </p:graphicFrame>
      <p:graphicFrame>
        <p:nvGraphicFramePr>
          <p:cNvPr id="553989" name="Object 5"/>
          <p:cNvGraphicFramePr>
            <a:graphicFrameLocks noChangeAspect="1"/>
          </p:cNvGraphicFramePr>
          <p:nvPr/>
        </p:nvGraphicFramePr>
        <p:xfrm>
          <a:off x="7667625" y="5360988"/>
          <a:ext cx="1403350" cy="361950"/>
        </p:xfrm>
        <a:graphic>
          <a:graphicData uri="http://schemas.openxmlformats.org/presentationml/2006/ole">
            <p:oleObj spid="_x0000_s553989" name="Rovnice" r:id="rId6" imgW="927000" imgH="241200" progId="Equation.3">
              <p:embed/>
            </p:oleObj>
          </a:graphicData>
        </a:graphic>
      </p:graphicFrame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3" cstate="print"/>
          <a:srcRect r="85877" b="57208"/>
          <a:stretch>
            <a:fillRect/>
          </a:stretch>
        </p:blipFill>
        <p:spPr bwMode="auto">
          <a:xfrm>
            <a:off x="179512" y="4365104"/>
            <a:ext cx="1224136" cy="10801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cxnSp>
        <p:nvCxnSpPr>
          <p:cNvPr id="19" name="Straight Connector 18"/>
          <p:cNvCxnSpPr/>
          <p:nvPr/>
        </p:nvCxnSpPr>
        <p:spPr>
          <a:xfrm>
            <a:off x="1259632" y="5229200"/>
            <a:ext cx="1872208" cy="792088"/>
          </a:xfrm>
          <a:prstGeom prst="line">
            <a:avLst/>
          </a:prstGeom>
          <a:ln w="3810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131840" y="6021288"/>
            <a:ext cx="2880320" cy="0"/>
          </a:xfrm>
          <a:prstGeom prst="line">
            <a:avLst/>
          </a:prstGeom>
          <a:ln w="3810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6012160" y="5085184"/>
            <a:ext cx="1584176" cy="936104"/>
          </a:xfrm>
          <a:prstGeom prst="line">
            <a:avLst/>
          </a:prstGeom>
          <a:ln w="38100">
            <a:solidFill>
              <a:schemeClr val="tx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53990" name="Object 6"/>
          <p:cNvGraphicFramePr>
            <a:graphicFrameLocks noChangeAspect="1"/>
          </p:cNvGraphicFramePr>
          <p:nvPr/>
        </p:nvGraphicFramePr>
        <p:xfrm>
          <a:off x="226293" y="5445224"/>
          <a:ext cx="1249363" cy="342900"/>
        </p:xfrm>
        <a:graphic>
          <a:graphicData uri="http://schemas.openxmlformats.org/presentationml/2006/ole">
            <p:oleObj spid="_x0000_s553990" name="Rovnice" r:id="rId7" imgW="825480" imgH="228600" progId="Equation.3">
              <p:embed/>
            </p:oleObj>
          </a:graphicData>
        </a:graphic>
      </p:graphicFrame>
      <p:graphicFrame>
        <p:nvGraphicFramePr>
          <p:cNvPr id="553991" name="Object 7"/>
          <p:cNvGraphicFramePr>
            <a:graphicFrameLocks noChangeAspect="1"/>
          </p:cNvGraphicFramePr>
          <p:nvPr/>
        </p:nvGraphicFramePr>
        <p:xfrm>
          <a:off x="1349350" y="4703738"/>
          <a:ext cx="414338" cy="525462"/>
        </p:xfrm>
        <a:graphic>
          <a:graphicData uri="http://schemas.openxmlformats.org/presentationml/2006/ole">
            <p:oleObj spid="_x0000_s553991" name="Rovnice" r:id="rId8" imgW="177480" imgH="228600" progId="Equation.3">
              <p:embed/>
            </p:oleObj>
          </a:graphicData>
        </a:graphic>
      </p:graphicFrame>
      <p:graphicFrame>
        <p:nvGraphicFramePr>
          <p:cNvPr id="553992" name="Object 8"/>
          <p:cNvGraphicFramePr>
            <a:graphicFrameLocks noChangeAspect="1"/>
          </p:cNvGraphicFramePr>
          <p:nvPr/>
        </p:nvGraphicFramePr>
        <p:xfrm>
          <a:off x="2987824" y="5445224"/>
          <a:ext cx="384175" cy="495300"/>
        </p:xfrm>
        <a:graphic>
          <a:graphicData uri="http://schemas.openxmlformats.org/presentationml/2006/ole">
            <p:oleObj spid="_x0000_s553992" name="Rovnice" r:id="rId9" imgW="164880" imgH="215640" progId="Equation.3">
              <p:embed/>
            </p:oleObj>
          </a:graphicData>
        </a:graphic>
      </p:graphicFrame>
      <p:graphicFrame>
        <p:nvGraphicFramePr>
          <p:cNvPr id="553993" name="Object 9"/>
          <p:cNvGraphicFramePr>
            <a:graphicFrameLocks noChangeAspect="1"/>
          </p:cNvGraphicFramePr>
          <p:nvPr/>
        </p:nvGraphicFramePr>
        <p:xfrm>
          <a:off x="5757863" y="5445125"/>
          <a:ext cx="412750" cy="495300"/>
        </p:xfrm>
        <a:graphic>
          <a:graphicData uri="http://schemas.openxmlformats.org/presentationml/2006/ole">
            <p:oleObj spid="_x0000_s553993" name="Rovnice" r:id="rId10" imgW="177480" imgH="215640" progId="Equation.3">
              <p:embed/>
            </p:oleObj>
          </a:graphicData>
        </a:graphic>
      </p:graphicFrame>
      <p:graphicFrame>
        <p:nvGraphicFramePr>
          <p:cNvPr id="553994" name="Object 10"/>
          <p:cNvGraphicFramePr>
            <a:graphicFrameLocks noChangeAspect="1"/>
          </p:cNvGraphicFramePr>
          <p:nvPr/>
        </p:nvGraphicFramePr>
        <p:xfrm>
          <a:off x="7235825" y="4494213"/>
          <a:ext cx="412750" cy="523875"/>
        </p:xfrm>
        <a:graphic>
          <a:graphicData uri="http://schemas.openxmlformats.org/presentationml/2006/ole">
            <p:oleObj spid="_x0000_s553994" name="Rovnice" r:id="rId11" imgW="17748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Definice „funkce příspěvku“ (</a:t>
            </a:r>
            <a:r>
              <a:rPr lang="cs-CZ" dirty="0" err="1" smtClean="0"/>
              <a:t>contribution</a:t>
            </a:r>
            <a:r>
              <a:rPr lang="cs-CZ" dirty="0" smtClean="0"/>
              <a:t> </a:t>
            </a:r>
            <a:r>
              <a:rPr lang="cs-CZ" dirty="0" err="1" smtClean="0"/>
              <a:t>function</a:t>
            </a:r>
            <a:r>
              <a:rPr lang="cs-CZ" dirty="0" smtClean="0"/>
              <a:t>)</a:t>
            </a:r>
            <a:endParaRPr lang="en-US" dirty="0" smtClean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Z r</a:t>
            </a:r>
            <a:r>
              <a:rPr lang="cs-CZ" dirty="0" err="1" smtClean="0"/>
              <a:t>ekurzivní</a:t>
            </a:r>
            <a:r>
              <a:rPr lang="cs-CZ" dirty="0" smtClean="0"/>
              <a:t> expanze 3b formulace zobrazovací </a:t>
            </a:r>
            <a:r>
              <a:rPr lang="cs-CZ" dirty="0" err="1" smtClean="0"/>
              <a:t>rce</a:t>
            </a:r>
            <a:endParaRPr lang="cs-CZ" dirty="0" smtClean="0"/>
          </a:p>
          <a:p>
            <a:pPr>
              <a:buFont typeface="Monotype Sorts" charset="2"/>
              <a:buNone/>
            </a:pPr>
            <a:endParaRPr lang="en-US" dirty="0" smtClean="0"/>
          </a:p>
        </p:txBody>
      </p:sp>
      <p:sp>
        <p:nvSpPr>
          <p:cNvPr id="13316" name="Rectangle 5"/>
          <p:cNvSpPr>
            <a:spLocks noChangeArrowheads="1"/>
          </p:cNvSpPr>
          <p:nvPr/>
        </p:nvSpPr>
        <p:spPr bwMode="auto">
          <a:xfrm>
            <a:off x="8964613" y="3357563"/>
            <a:ext cx="179387" cy="647700"/>
          </a:xfrm>
          <a:prstGeom prst="rect">
            <a:avLst/>
          </a:prstGeom>
          <a:solidFill>
            <a:schemeClr val="bg1"/>
          </a:solidFill>
          <a:ln w="12700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555010" name="Object 2"/>
          <p:cNvGraphicFramePr>
            <a:graphicFrameLocks noChangeAspect="1"/>
          </p:cNvGraphicFramePr>
          <p:nvPr/>
        </p:nvGraphicFramePr>
        <p:xfrm>
          <a:off x="179512" y="2953940"/>
          <a:ext cx="8789988" cy="1627188"/>
        </p:xfrm>
        <a:graphic>
          <a:graphicData uri="http://schemas.openxmlformats.org/presentationml/2006/ole">
            <p:oleObj spid="_x0000_s555010" name="Rovnice" r:id="rId3" imgW="3809880" imgH="7110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Míra na prostoru cest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1989138"/>
            <a:ext cx="504825" cy="4095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1268" name="TextBox 5"/>
          <p:cNvSpPr txBox="1">
            <a:spLocks noChangeArrowheads="1"/>
          </p:cNvSpPr>
          <p:nvPr/>
        </p:nvSpPr>
        <p:spPr bwMode="auto">
          <a:xfrm>
            <a:off x="1331913" y="1916113"/>
            <a:ext cx="33297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+mj-lt"/>
              </a:rPr>
              <a:t>… </a:t>
            </a:r>
            <a:r>
              <a:rPr lang="cs-CZ" sz="2400" dirty="0" smtClean="0">
                <a:latin typeface="+mj-lt"/>
              </a:rPr>
              <a:t>množina cest </a:t>
            </a:r>
            <a:r>
              <a:rPr lang="cs-CZ" sz="2400" dirty="0">
                <a:latin typeface="+mj-lt"/>
              </a:rPr>
              <a:t>délky </a:t>
            </a:r>
            <a:r>
              <a:rPr lang="cs-CZ" sz="2400" i="1" dirty="0">
                <a:latin typeface="+mj-lt"/>
              </a:rPr>
              <a:t>k</a:t>
            </a:r>
            <a:endParaRPr lang="en-US" sz="2400" i="1" dirty="0">
              <a:latin typeface="+mj-lt"/>
            </a:endParaRPr>
          </a:p>
        </p:txBody>
      </p:sp>
      <p:pic>
        <p:nvPicPr>
          <p:cNvPr id="1126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675" y="2564904"/>
            <a:ext cx="2752725" cy="466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1271" name="TextBox 8"/>
          <p:cNvSpPr txBox="1">
            <a:spLocks noChangeArrowheads="1"/>
          </p:cNvSpPr>
          <p:nvPr/>
        </p:nvSpPr>
        <p:spPr bwMode="auto">
          <a:xfrm>
            <a:off x="755650" y="3789363"/>
            <a:ext cx="49568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dirty="0" smtClean="0">
                <a:latin typeface="+mj-lt"/>
              </a:rPr>
              <a:t>diferenciální míra pro cesty délky </a:t>
            </a:r>
            <a:r>
              <a:rPr lang="cs-CZ" sz="2400" i="1" dirty="0" smtClean="0">
                <a:latin typeface="+mj-lt"/>
              </a:rPr>
              <a:t>k</a:t>
            </a:r>
            <a:endParaRPr lang="en-US" sz="2400" i="1" dirty="0">
              <a:latin typeface="+mj-lt"/>
            </a:endParaRPr>
          </a:p>
        </p:txBody>
      </p:sp>
      <p:graphicFrame>
        <p:nvGraphicFramePr>
          <p:cNvPr id="560130" name="Object 2"/>
          <p:cNvGraphicFramePr>
            <a:graphicFrameLocks noChangeAspect="1"/>
          </p:cNvGraphicFramePr>
          <p:nvPr/>
        </p:nvGraphicFramePr>
        <p:xfrm>
          <a:off x="1833563" y="4676750"/>
          <a:ext cx="5480050" cy="552450"/>
        </p:xfrm>
        <a:graphic>
          <a:graphicData uri="http://schemas.openxmlformats.org/presentationml/2006/ole">
            <p:oleObj spid="_x0000_s560130" name="Rovnice" r:id="rId5" imgW="2374560" imgH="241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Obor integrace</a:t>
            </a:r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3203575" y="3140844"/>
            <a:ext cx="504817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dirty="0" smtClean="0">
                <a:latin typeface="+mj-lt"/>
              </a:rPr>
              <a:t>množina cest </a:t>
            </a:r>
            <a:r>
              <a:rPr lang="cs-CZ" sz="2400" dirty="0">
                <a:latin typeface="+mj-lt"/>
              </a:rPr>
              <a:t>všech možných délek</a:t>
            </a:r>
            <a:endParaRPr lang="en-US" sz="2400" i="1" dirty="0">
              <a:latin typeface="+mj-lt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924944"/>
            <a:ext cx="2028825" cy="952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483768" y="3501008"/>
            <a:ext cx="4176464" cy="11521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Transport světla jako integrál</a:t>
            </a:r>
            <a:endParaRPr lang="en-US" smtClean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/>
          <a:lstStyle/>
          <a:p>
            <a:endParaRPr lang="cs-CZ" dirty="0" smtClean="0"/>
          </a:p>
        </p:txBody>
      </p:sp>
      <p:graphicFrame>
        <p:nvGraphicFramePr>
          <p:cNvPr id="550914" name="Object 2"/>
          <p:cNvGraphicFramePr>
            <a:graphicFrameLocks noChangeAspect="1"/>
          </p:cNvGraphicFramePr>
          <p:nvPr/>
        </p:nvGraphicFramePr>
        <p:xfrm>
          <a:off x="2749550" y="3645024"/>
          <a:ext cx="3644900" cy="874713"/>
        </p:xfrm>
        <a:graphic>
          <a:graphicData uri="http://schemas.openxmlformats.org/presentationml/2006/ole">
            <p:oleObj spid="_x0000_s556034" name="Rovnice" r:id="rId3" imgW="1206360" imgH="2919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Aplikace integrálu přes cesty</a:t>
            </a:r>
            <a:endParaRPr lang="en-US" smtClean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5364" name="TextBox 4"/>
          <p:cNvSpPr txBox="1">
            <a:spLocks noChangeArrowheads="1"/>
          </p:cNvSpPr>
          <p:nvPr/>
        </p:nvSpPr>
        <p:spPr bwMode="auto">
          <a:xfrm>
            <a:off x="1042988" y="3141663"/>
            <a:ext cx="777809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 dirty="0">
                <a:latin typeface="+mn-lt"/>
              </a:rPr>
              <a:t>Odhad integrálu pomocí klasických </a:t>
            </a:r>
            <a:r>
              <a:rPr lang="cs-CZ" sz="2400" dirty="0" err="1">
                <a:latin typeface="+mn-lt"/>
              </a:rPr>
              <a:t>Monte</a:t>
            </a:r>
            <a:r>
              <a:rPr lang="cs-CZ" sz="2400" dirty="0">
                <a:latin typeface="+mn-lt"/>
              </a:rPr>
              <a:t> </a:t>
            </a:r>
            <a:r>
              <a:rPr lang="cs-CZ" sz="2400" dirty="0" err="1">
                <a:latin typeface="+mn-lt"/>
              </a:rPr>
              <a:t>Carlo</a:t>
            </a:r>
            <a:r>
              <a:rPr lang="cs-CZ" sz="2400" dirty="0">
                <a:latin typeface="+mn-lt"/>
              </a:rPr>
              <a:t> metod:</a:t>
            </a:r>
            <a:endParaRPr lang="en-US" sz="2400" dirty="0">
              <a:latin typeface="+mn-lt"/>
            </a:endParaRPr>
          </a:p>
        </p:txBody>
      </p:sp>
      <p:pic>
        <p:nvPicPr>
          <p:cNvPr id="1536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375" y="3716338"/>
            <a:ext cx="2009775" cy="1000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5367" name="TextBox 7"/>
          <p:cNvSpPr txBox="1">
            <a:spLocks noChangeArrowheads="1"/>
          </p:cNvSpPr>
          <p:nvPr/>
        </p:nvSpPr>
        <p:spPr bwMode="auto">
          <a:xfrm>
            <a:off x="1042988" y="4797425"/>
            <a:ext cx="69172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400">
                <a:latin typeface="+mn-lt"/>
              </a:rPr>
              <a:t>Jak definovat a spočítat hustotu na prostoru cest</a:t>
            </a:r>
            <a:r>
              <a:rPr lang="en-US" sz="2400">
                <a:latin typeface="+mn-lt"/>
              </a:rPr>
              <a:t>?</a:t>
            </a:r>
          </a:p>
        </p:txBody>
      </p:sp>
      <p:graphicFrame>
        <p:nvGraphicFramePr>
          <p:cNvPr id="558082" name="Object 2"/>
          <p:cNvGraphicFramePr>
            <a:graphicFrameLocks noChangeAspect="1"/>
          </p:cNvGraphicFramePr>
          <p:nvPr/>
        </p:nvGraphicFramePr>
        <p:xfrm>
          <a:off x="2749550" y="1906215"/>
          <a:ext cx="3644900" cy="874713"/>
        </p:xfrm>
        <a:graphic>
          <a:graphicData uri="http://schemas.openxmlformats.org/presentationml/2006/ole">
            <p:oleObj spid="_x0000_s558082" name="Rovnice" r:id="rId4" imgW="1206360" imgH="2919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381000" y="266700"/>
            <a:ext cx="8367713" cy="1104900"/>
          </a:xfrm>
        </p:spPr>
        <p:txBody>
          <a:bodyPr/>
          <a:lstStyle/>
          <a:p>
            <a:r>
              <a:rPr lang="cs-CZ" smtClean="0"/>
              <a:t>Hustota p-nosti na prostoru cest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Hustota pravděpodobnosti cesty</a:t>
            </a:r>
          </a:p>
          <a:p>
            <a:pPr lvl="1"/>
            <a:r>
              <a:rPr lang="cs-CZ" smtClean="0"/>
              <a:t>součin hustot pro jednotlivé vrcholy (vzhledem k plošné míře)</a:t>
            </a:r>
          </a:p>
          <a:p>
            <a:endParaRPr lang="cs-CZ" smtClean="0"/>
          </a:p>
          <a:p>
            <a:r>
              <a:rPr lang="cs-CZ" smtClean="0"/>
              <a:t>Hustoty pro vrcholy</a:t>
            </a:r>
          </a:p>
          <a:p>
            <a:pPr lvl="1"/>
            <a:r>
              <a:rPr lang="cs-CZ" smtClean="0"/>
              <a:t>Zdroj světla, čočka – dáno</a:t>
            </a:r>
          </a:p>
          <a:p>
            <a:pPr lvl="1"/>
            <a:r>
              <a:rPr lang="cs-CZ" smtClean="0"/>
              <a:t>Vzorkování směru ...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8229600" cy="1752600"/>
          </a:xfrm>
        </p:spPr>
        <p:txBody>
          <a:bodyPr/>
          <a:lstStyle/>
          <a:p>
            <a:pPr eaLnBrk="1" hangingPunct="1"/>
            <a:r>
              <a:rPr lang="cs-CZ" b="1" dirty="0" smtClean="0"/>
              <a:t>Důležitost a dualita </a:t>
            </a:r>
            <a:br>
              <a:rPr lang="cs-CZ" b="1" dirty="0" smtClean="0"/>
            </a:br>
            <a:r>
              <a:rPr lang="cs-CZ" b="1" dirty="0" smtClean="0"/>
              <a:t>v zobrazování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2130896"/>
          </a:xfrm>
        </p:spPr>
        <p:txBody>
          <a:bodyPr/>
          <a:lstStyle/>
          <a:p>
            <a:pPr eaLnBrk="1" hangingPunct="1"/>
            <a:endParaRPr lang="cs-CZ" sz="20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Hustota pro vzrokování směru </a:t>
            </a:r>
            <a:endParaRPr lang="en-US" smtClean="0"/>
          </a:p>
        </p:txBody>
      </p:sp>
      <p:sp>
        <p:nvSpPr>
          <p:cNvPr id="17412" name="Content Placeholder 2"/>
          <p:cNvSpPr>
            <a:spLocks noGrp="1"/>
          </p:cNvSpPr>
          <p:nvPr>
            <p:ph idx="1"/>
          </p:nvPr>
        </p:nvSpPr>
        <p:spPr>
          <a:xfrm>
            <a:off x="990600" y="1676400"/>
            <a:ext cx="7772400" cy="3292475"/>
          </a:xfrm>
        </p:spPr>
        <p:txBody>
          <a:bodyPr/>
          <a:lstStyle/>
          <a:p>
            <a:r>
              <a:rPr lang="cs-CZ" dirty="0" smtClean="0"/>
              <a:t>Hustota p-</a:t>
            </a:r>
            <a:r>
              <a:rPr lang="cs-CZ" dirty="0" err="1" smtClean="0"/>
              <a:t>nosti</a:t>
            </a:r>
            <a:r>
              <a:rPr lang="cs-CZ" dirty="0" smtClean="0"/>
              <a:t> není invariantní vůči míře</a:t>
            </a:r>
          </a:p>
          <a:p>
            <a:r>
              <a:rPr lang="cs-CZ" dirty="0" smtClean="0"/>
              <a:t>Nutno konvertovat z </a:t>
            </a:r>
            <a:r>
              <a:rPr lang="cs-CZ" dirty="0" err="1" smtClean="0"/>
              <a:t>d</a:t>
            </a:r>
            <a:r>
              <a:rPr lang="cs-CZ" dirty="0" err="1" smtClean="0">
                <a:latin typeface="Symbol" pitchFamily="18" charset="2"/>
              </a:rPr>
              <a:t>w</a:t>
            </a:r>
            <a:r>
              <a:rPr lang="cs-CZ" dirty="0" smtClean="0"/>
              <a:t> na </a:t>
            </a:r>
            <a:r>
              <a:rPr lang="cs-CZ" dirty="0" err="1" smtClean="0"/>
              <a:t>dA</a:t>
            </a:r>
            <a:endParaRPr lang="en-US" dirty="0" smtClean="0"/>
          </a:p>
        </p:txBody>
      </p:sp>
      <p:grpSp>
        <p:nvGrpSpPr>
          <p:cNvPr id="13" name="Group 12"/>
          <p:cNvGrpSpPr/>
          <p:nvPr/>
        </p:nvGrpSpPr>
        <p:grpSpPr>
          <a:xfrm>
            <a:off x="4424363" y="3563938"/>
            <a:ext cx="4251325" cy="3178175"/>
            <a:chOff x="4424363" y="3563938"/>
            <a:chExt cx="4251325" cy="3178175"/>
          </a:xfrm>
        </p:grpSpPr>
        <p:grpSp>
          <p:nvGrpSpPr>
            <p:cNvPr id="12" name="Group 11"/>
            <p:cNvGrpSpPr/>
            <p:nvPr/>
          </p:nvGrpSpPr>
          <p:grpSpPr>
            <a:xfrm>
              <a:off x="4424363" y="3563938"/>
              <a:ext cx="4251325" cy="3178175"/>
              <a:chOff x="4424363" y="3563938"/>
              <a:chExt cx="4251325" cy="3178175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4424363" y="3563938"/>
                <a:ext cx="4251325" cy="3178175"/>
                <a:chOff x="4424363" y="3563938"/>
                <a:chExt cx="4251325" cy="3178175"/>
              </a:xfrm>
            </p:grpSpPr>
            <p:pic>
              <p:nvPicPr>
                <p:cNvPr id="17410" name="Picture 2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4424363" y="3563938"/>
                  <a:ext cx="4251325" cy="3178175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</p:pic>
            <p:sp>
              <p:nvSpPr>
                <p:cNvPr id="8" name="Rectangle 7"/>
                <p:cNvSpPr/>
                <p:nvPr/>
              </p:nvSpPr>
              <p:spPr>
                <a:xfrm>
                  <a:off x="6732240" y="4448229"/>
                  <a:ext cx="288032" cy="36004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Rectangle 8"/>
                <p:cNvSpPr/>
                <p:nvPr/>
              </p:nvSpPr>
              <p:spPr>
                <a:xfrm>
                  <a:off x="5628370" y="5025051"/>
                  <a:ext cx="288032" cy="36004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" name="Rectangle 10"/>
              <p:cNvSpPr/>
              <p:nvPr/>
            </p:nvSpPr>
            <p:spPr>
              <a:xfrm>
                <a:off x="6804248" y="5289333"/>
                <a:ext cx="504056" cy="3600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aphicFrame>
          <p:nvGraphicFramePr>
            <p:cNvPr id="6" name="Object 2"/>
            <p:cNvGraphicFramePr>
              <a:graphicFrameLocks noChangeAspect="1"/>
            </p:cNvGraphicFramePr>
            <p:nvPr/>
          </p:nvGraphicFramePr>
          <p:xfrm>
            <a:off x="6711280" y="4351396"/>
            <a:ext cx="381000" cy="523875"/>
          </p:xfrm>
          <a:graphic>
            <a:graphicData uri="http://schemas.openxmlformats.org/presentationml/2006/ole">
              <p:oleObj spid="_x0000_s559106" name="Rovnice" r:id="rId4" imgW="164880" imgH="228600" progId="Equation.3">
                <p:embed/>
              </p:oleObj>
            </a:graphicData>
          </a:graphic>
        </p:graphicFrame>
        <p:graphicFrame>
          <p:nvGraphicFramePr>
            <p:cNvPr id="7" name="Object 3"/>
            <p:cNvGraphicFramePr>
              <a:graphicFrameLocks noChangeAspect="1"/>
            </p:cNvGraphicFramePr>
            <p:nvPr/>
          </p:nvGraphicFramePr>
          <p:xfrm>
            <a:off x="5652234" y="4879503"/>
            <a:ext cx="439737" cy="493713"/>
          </p:xfrm>
          <a:graphic>
            <a:graphicData uri="http://schemas.openxmlformats.org/presentationml/2006/ole">
              <p:oleObj spid="_x0000_s559107" name="Rovnice" r:id="rId5" imgW="190440" imgH="215640" progId="Equation.3">
                <p:embed/>
              </p:oleObj>
            </a:graphicData>
          </a:graphic>
        </p:graphicFrame>
      </p:grpSp>
      <p:graphicFrame>
        <p:nvGraphicFramePr>
          <p:cNvPr id="14" name="Object 2"/>
          <p:cNvGraphicFramePr>
            <a:graphicFrameLocks noChangeAspect="1"/>
          </p:cNvGraphicFramePr>
          <p:nvPr/>
        </p:nvGraphicFramePr>
        <p:xfrm>
          <a:off x="6835775" y="5137150"/>
          <a:ext cx="439738" cy="523875"/>
        </p:xfrm>
        <a:graphic>
          <a:graphicData uri="http://schemas.openxmlformats.org/presentationml/2006/ole">
            <p:oleObj spid="_x0000_s559108" name="Rovnice" r:id="rId6" imgW="190440" imgH="228600" progId="Equation.3">
              <p:embed/>
            </p:oleObj>
          </a:graphicData>
        </a:graphic>
      </p:graphicFrame>
      <p:pic>
        <p:nvPicPr>
          <p:cNvPr id="17413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63675" y="3024188"/>
            <a:ext cx="4476750" cy="981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Path</a:t>
            </a:r>
            <a:r>
              <a:rPr lang="cs-CZ" dirty="0" smtClean="0"/>
              <a:t> </a:t>
            </a:r>
            <a:r>
              <a:rPr lang="cs-CZ" dirty="0" err="1" smtClean="0"/>
              <a:t>tracing</a:t>
            </a:r>
            <a:r>
              <a:rPr lang="cs-CZ" dirty="0" smtClean="0"/>
              <a:t> v jako integrál přes prostor cest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Path</a:t>
            </a:r>
            <a:r>
              <a:rPr lang="cs-CZ" dirty="0" smtClean="0"/>
              <a:t> </a:t>
            </a:r>
            <a:r>
              <a:rPr lang="cs-CZ" dirty="0" err="1" smtClean="0"/>
              <a:t>tracing</a:t>
            </a:r>
            <a:r>
              <a:rPr lang="cs-CZ" dirty="0" smtClean="0"/>
              <a:t> je jedna možná technika pro vzorkování světlených cest</a:t>
            </a:r>
          </a:p>
          <a:p>
            <a:endParaRPr lang="cs-CZ" b="1" dirty="0" smtClean="0"/>
          </a:p>
          <a:p>
            <a:r>
              <a:rPr lang="cs-CZ" dirty="0" smtClean="0"/>
              <a:t>Hustota vzorkování cesty: vykrátí se geometrické faktory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2011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31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 </a:t>
            </a:r>
            <a:r>
              <a:rPr lang="cs-CZ" dirty="0" err="1" smtClean="0"/>
              <a:t>tracing</a:t>
            </a:r>
            <a:r>
              <a:rPr lang="cs-CZ" dirty="0" smtClean="0"/>
              <a:t> v jako integrál přes prostor cest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Light tracing </a:t>
            </a:r>
            <a:r>
              <a:rPr lang="cs-CZ" dirty="0" smtClean="0"/>
              <a:t>je jen jiná možná technika pro vzorkování světlených cest</a:t>
            </a:r>
          </a:p>
          <a:p>
            <a:endParaRPr lang="cs-CZ" b="1" dirty="0" smtClean="0"/>
          </a:p>
          <a:p>
            <a:r>
              <a:rPr lang="cs-CZ" dirty="0" smtClean="0"/>
              <a:t>Hustota vzorkování cesty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(Geometrické faktory se nevykrátí při použití </a:t>
            </a:r>
            <a:r>
              <a:rPr lang="cs-CZ" dirty="0" err="1" smtClean="0"/>
              <a:t>stínovacích</a:t>
            </a:r>
            <a:r>
              <a:rPr lang="cs-CZ" dirty="0" smtClean="0"/>
              <a:t> normál)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2011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32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8229600" cy="1752600"/>
          </a:xfrm>
        </p:spPr>
        <p:txBody>
          <a:bodyPr/>
          <a:lstStyle/>
          <a:p>
            <a:pPr eaLnBrk="1" hangingPunct="1"/>
            <a:r>
              <a:rPr lang="cs-CZ" b="1" dirty="0" smtClean="0"/>
              <a:t>Obousměrné sledování cest</a:t>
            </a:r>
            <a:br>
              <a:rPr lang="cs-CZ" b="1" dirty="0" smtClean="0"/>
            </a:br>
            <a:r>
              <a:rPr lang="cs-CZ" b="1" dirty="0" smtClean="0"/>
              <a:t>(</a:t>
            </a:r>
            <a:r>
              <a:rPr lang="cs-CZ" b="1" dirty="0" err="1" smtClean="0"/>
              <a:t>Bidirectional</a:t>
            </a:r>
            <a:r>
              <a:rPr lang="cs-CZ" b="1" dirty="0" smtClean="0"/>
              <a:t> </a:t>
            </a:r>
            <a:r>
              <a:rPr lang="cs-CZ" b="1" dirty="0" err="1" smtClean="0"/>
              <a:t>path</a:t>
            </a:r>
            <a:r>
              <a:rPr lang="cs-CZ" b="1" dirty="0" smtClean="0"/>
              <a:t> </a:t>
            </a:r>
            <a:r>
              <a:rPr lang="cs-CZ" b="1" dirty="0" err="1" smtClean="0"/>
              <a:t>tracing</a:t>
            </a:r>
            <a:r>
              <a:rPr lang="cs-CZ" b="1" dirty="0" smtClean="0"/>
              <a:t>)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2130896"/>
          </a:xfrm>
        </p:spPr>
        <p:txBody>
          <a:bodyPr/>
          <a:lstStyle/>
          <a:p>
            <a:pPr eaLnBrk="1" hangingPunct="1"/>
            <a:endParaRPr lang="cs-CZ" sz="20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381000" y="266700"/>
            <a:ext cx="8294688" cy="1104900"/>
          </a:xfrm>
        </p:spPr>
        <p:txBody>
          <a:bodyPr/>
          <a:lstStyle/>
          <a:p>
            <a:r>
              <a:rPr lang="cs-CZ" dirty="0" smtClean="0"/>
              <a:t>Obousměrné sledování cest</a:t>
            </a:r>
            <a:endParaRPr lang="en-US" dirty="0" smtClean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Kombinace různých vzorkovacích technik pro integrál na prostoru cest</a:t>
            </a:r>
            <a:endParaRPr lang="en-US" dirty="0" smtClean="0"/>
          </a:p>
        </p:txBody>
      </p:sp>
      <p:graphicFrame>
        <p:nvGraphicFramePr>
          <p:cNvPr id="561154" name="Object 2"/>
          <p:cNvGraphicFramePr>
            <a:graphicFrameLocks noChangeAspect="1"/>
          </p:cNvGraphicFramePr>
          <p:nvPr/>
        </p:nvGraphicFramePr>
        <p:xfrm>
          <a:off x="2749550" y="2626296"/>
          <a:ext cx="3644900" cy="874712"/>
        </p:xfrm>
        <a:graphic>
          <a:graphicData uri="http://schemas.openxmlformats.org/presentationml/2006/ole">
            <p:oleObj spid="_x0000_s561154" name="Rovnice" r:id="rId3" imgW="1206360" imgH="2919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Vzorkovací strategie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2011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35</a:t>
            </a:fld>
            <a:endParaRPr lang="en-US" altLang="en-US"/>
          </a:p>
        </p:txBody>
      </p:sp>
      <p:pic>
        <p:nvPicPr>
          <p:cNvPr id="7" name="Picture 2" descr="D:\Teksten\agibook-slides\7\7-3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" y="1405979"/>
            <a:ext cx="7848600" cy="475932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 rot="16200000">
            <a:off x="6345478" y="3409919"/>
            <a:ext cx="5227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+mj-lt"/>
              </a:rPr>
              <a:t>Image: </a:t>
            </a:r>
            <a:r>
              <a:rPr lang="cs-CZ" dirty="0" err="1" smtClean="0">
                <a:latin typeface="+mj-lt"/>
              </a:rPr>
              <a:t>Dutre</a:t>
            </a:r>
            <a:r>
              <a:rPr lang="cs-CZ" dirty="0" smtClean="0">
                <a:latin typeface="+mj-lt"/>
              </a:rPr>
              <a:t> </a:t>
            </a:r>
            <a:r>
              <a:rPr lang="cs-CZ" dirty="0" err="1" smtClean="0">
                <a:latin typeface="+mj-lt"/>
              </a:rPr>
              <a:t>et</a:t>
            </a:r>
            <a:r>
              <a:rPr lang="cs-CZ" dirty="0" smtClean="0">
                <a:latin typeface="+mj-lt"/>
              </a:rPr>
              <a:t> </a:t>
            </a:r>
            <a:r>
              <a:rPr lang="cs-CZ" dirty="0" err="1" smtClean="0">
                <a:latin typeface="+mj-lt"/>
              </a:rPr>
              <a:t>al</a:t>
            </a:r>
            <a:r>
              <a:rPr lang="cs-CZ" dirty="0" smtClean="0">
                <a:latin typeface="+mj-lt"/>
              </a:rPr>
              <a:t>. </a:t>
            </a:r>
            <a:r>
              <a:rPr lang="cs-CZ" dirty="0" err="1" smtClean="0">
                <a:latin typeface="+mj-lt"/>
              </a:rPr>
              <a:t>Advanced</a:t>
            </a:r>
            <a:r>
              <a:rPr lang="cs-CZ" dirty="0" smtClean="0">
                <a:latin typeface="+mj-lt"/>
              </a:rPr>
              <a:t> </a:t>
            </a:r>
            <a:r>
              <a:rPr lang="cs-CZ" dirty="0" err="1" smtClean="0">
                <a:latin typeface="+mj-lt"/>
              </a:rPr>
              <a:t>Global</a:t>
            </a:r>
            <a:r>
              <a:rPr lang="cs-CZ" dirty="0" smtClean="0">
                <a:latin typeface="+mj-lt"/>
              </a:rPr>
              <a:t> </a:t>
            </a:r>
            <a:r>
              <a:rPr lang="cs-CZ" dirty="0" err="1" smtClean="0">
                <a:latin typeface="+mj-lt"/>
              </a:rPr>
              <a:t>Illumination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Obousměrné sledování cest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Zobecnění kombinované strategie pro výpočet přímého osvětlení v </a:t>
            </a:r>
            <a:r>
              <a:rPr lang="cs-CZ" dirty="0" err="1" smtClean="0"/>
              <a:t>path</a:t>
            </a:r>
            <a:r>
              <a:rPr lang="cs-CZ" dirty="0" smtClean="0"/>
              <a:t> </a:t>
            </a:r>
            <a:r>
              <a:rPr lang="cs-CZ" dirty="0" err="1" smtClean="0"/>
              <a:t>traceru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Přímé osvětlení</a:t>
            </a:r>
          </a:p>
          <a:p>
            <a:pPr lvl="1"/>
            <a:r>
              <a:rPr lang="cs-CZ" dirty="0" smtClean="0"/>
              <a:t>Různé strategie nalezení vzorkování bodu na zdroji světla</a:t>
            </a:r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r>
              <a:rPr lang="cs-CZ" dirty="0" smtClean="0"/>
              <a:t>BPT</a:t>
            </a:r>
          </a:p>
          <a:p>
            <a:pPr lvl="1"/>
            <a:r>
              <a:rPr lang="cs-CZ" dirty="0" smtClean="0"/>
              <a:t>Různé strategie generovaní </a:t>
            </a:r>
            <a:r>
              <a:rPr lang="cs-CZ" b="1" dirty="0" smtClean="0"/>
              <a:t>celých světelných cest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2011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36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Obousměrné sledování cest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Světelná cesta</a:t>
            </a:r>
          </a:p>
          <a:p>
            <a:pPr lvl="1"/>
            <a:endParaRPr lang="cs-CZ" dirty="0" smtClean="0"/>
          </a:p>
          <a:p>
            <a:pPr lvl="1"/>
            <a:r>
              <a:rPr lang="cs-CZ" dirty="0" smtClean="0"/>
              <a:t>Funkce příspěvku </a:t>
            </a:r>
            <a:r>
              <a:rPr lang="cs-CZ" i="1" dirty="0" err="1" smtClean="0"/>
              <a:t>f</a:t>
            </a:r>
            <a:r>
              <a:rPr lang="cs-CZ" i="1" baseline="-25000" dirty="0" err="1" smtClean="0"/>
              <a:t>j</a:t>
            </a:r>
            <a:r>
              <a:rPr lang="cs-CZ" dirty="0" smtClean="0"/>
              <a:t>() </a:t>
            </a:r>
            <a:r>
              <a:rPr lang="cs-CZ" b="1" dirty="0" smtClean="0"/>
              <a:t>nezávisí</a:t>
            </a:r>
            <a:r>
              <a:rPr lang="cs-CZ" dirty="0" smtClean="0"/>
              <a:t> na způsobu vzorkování</a:t>
            </a:r>
          </a:p>
          <a:p>
            <a:pPr lvl="1"/>
            <a:endParaRPr lang="cs-CZ" dirty="0" smtClean="0"/>
          </a:p>
          <a:p>
            <a:pPr lvl="1"/>
            <a:r>
              <a:rPr lang="cs-CZ" dirty="0" smtClean="0"/>
              <a:t>Hustota pravděpodobnosti </a:t>
            </a:r>
            <a:r>
              <a:rPr lang="cs-CZ" b="1" dirty="0" smtClean="0"/>
              <a:t>závisí</a:t>
            </a:r>
            <a:r>
              <a:rPr lang="cs-CZ" dirty="0" smtClean="0"/>
              <a:t> na způsobu vzorkování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2011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37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Vzorkovací techniky v BPT</a:t>
            </a:r>
            <a:endParaRPr lang="en-US" smtClean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038" y="1981200"/>
            <a:ext cx="7219950" cy="4543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0485" name="TextBox 4"/>
          <p:cNvSpPr txBox="1">
            <a:spLocks noChangeArrowheads="1"/>
          </p:cNvSpPr>
          <p:nvPr/>
        </p:nvSpPr>
        <p:spPr bwMode="auto">
          <a:xfrm>
            <a:off x="827088" y="1527175"/>
            <a:ext cx="46634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latin typeface="+mj-lt"/>
              </a:rPr>
              <a:t>Příklad:  Čtyři vzorkovací techniky pro </a:t>
            </a:r>
            <a:r>
              <a:rPr lang="cs-CZ" i="1">
                <a:latin typeface="+mj-lt"/>
              </a:rPr>
              <a:t>k</a:t>
            </a:r>
            <a:r>
              <a:rPr lang="cs-CZ">
                <a:latin typeface="+mj-lt"/>
              </a:rPr>
              <a:t> = 2</a:t>
            </a:r>
            <a:endParaRPr lang="en-US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7796969" y="3651472"/>
            <a:ext cx="2047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+mj-lt"/>
              </a:rPr>
              <a:t>Image: </a:t>
            </a:r>
            <a:r>
              <a:rPr lang="cs-CZ" dirty="0" err="1" smtClean="0">
                <a:latin typeface="+mj-lt"/>
              </a:rPr>
              <a:t>Eric</a:t>
            </a:r>
            <a:r>
              <a:rPr lang="cs-CZ" dirty="0" smtClean="0">
                <a:latin typeface="+mj-lt"/>
              </a:rPr>
              <a:t> </a:t>
            </a:r>
            <a:r>
              <a:rPr lang="cs-CZ" dirty="0" err="1" smtClean="0">
                <a:latin typeface="+mj-lt"/>
              </a:rPr>
              <a:t>Veach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Vzorkovací techniky v BPT</a:t>
            </a:r>
            <a:endParaRPr lang="en-US" smtClean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611188" y="1676400"/>
            <a:ext cx="8151812" cy="4114800"/>
          </a:xfrm>
        </p:spPr>
        <p:txBody>
          <a:bodyPr/>
          <a:lstStyle/>
          <a:p>
            <a:r>
              <a:rPr lang="cs-CZ" smtClean="0"/>
              <a:t>Podcesta o </a:t>
            </a:r>
            <a:r>
              <a:rPr lang="cs-CZ" i="1" smtClean="0"/>
              <a:t>t</a:t>
            </a:r>
            <a:r>
              <a:rPr lang="cs-CZ" smtClean="0"/>
              <a:t> vrcholech vzorkovaná z kamery</a:t>
            </a:r>
          </a:p>
          <a:p>
            <a:r>
              <a:rPr lang="cs-CZ" smtClean="0"/>
              <a:t>Podcesta o </a:t>
            </a:r>
            <a:r>
              <a:rPr lang="cs-CZ" i="1" smtClean="0"/>
              <a:t>s</a:t>
            </a:r>
            <a:r>
              <a:rPr lang="cs-CZ" smtClean="0"/>
              <a:t> vrcholech vzorkovaná ze světla</a:t>
            </a:r>
          </a:p>
          <a:p>
            <a:r>
              <a:rPr lang="cs-CZ" smtClean="0"/>
              <a:t>Spojovací segment délky 1</a:t>
            </a:r>
          </a:p>
          <a:p>
            <a:r>
              <a:rPr lang="cs-CZ" smtClean="0"/>
              <a:t>Celková délka cesty: </a:t>
            </a:r>
            <a:r>
              <a:rPr lang="cs-CZ" i="1" smtClean="0"/>
              <a:t>k</a:t>
            </a:r>
            <a:r>
              <a:rPr lang="cs-CZ" smtClean="0"/>
              <a:t> = </a:t>
            </a:r>
            <a:r>
              <a:rPr lang="cs-CZ" i="1" smtClean="0"/>
              <a:t>s</a:t>
            </a:r>
            <a:r>
              <a:rPr lang="cs-CZ" smtClean="0"/>
              <a:t> + </a:t>
            </a:r>
            <a:r>
              <a:rPr lang="cs-CZ" i="1" smtClean="0"/>
              <a:t>t</a:t>
            </a:r>
            <a:r>
              <a:rPr lang="cs-CZ" smtClean="0"/>
              <a:t> – 1 (segmentů)</a:t>
            </a:r>
          </a:p>
          <a:p>
            <a:endParaRPr lang="cs-CZ" smtClean="0"/>
          </a:p>
          <a:p>
            <a:r>
              <a:rPr lang="cs-CZ" i="1" smtClean="0"/>
              <a:t>k</a:t>
            </a:r>
            <a:r>
              <a:rPr lang="cs-CZ" smtClean="0"/>
              <a:t>+2 možností pro generování cesty délky </a:t>
            </a:r>
            <a:r>
              <a:rPr lang="cs-CZ" i="1" smtClean="0"/>
              <a:t>k</a:t>
            </a:r>
            <a:endParaRPr lang="en-US" i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Měřicí rovnice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Dosud: výpočet radiance v izolovaných bodech</a:t>
            </a:r>
          </a:p>
          <a:p>
            <a:endParaRPr lang="cs-CZ" dirty="0" smtClean="0"/>
          </a:p>
          <a:p>
            <a:r>
              <a:rPr lang="cs-CZ" dirty="0" smtClean="0"/>
              <a:t>Ve skutečnosti nás zajímá průměrná radiance přes pixel: integrál</a:t>
            </a:r>
          </a:p>
          <a:p>
            <a:endParaRPr lang="cs-CZ" dirty="0" smtClean="0"/>
          </a:p>
          <a:p>
            <a:r>
              <a:rPr lang="cs-CZ" b="1" dirty="0" smtClean="0"/>
              <a:t>Měřicí rovnice </a:t>
            </a:r>
            <a:r>
              <a:rPr lang="cs-CZ" dirty="0" smtClean="0"/>
              <a:t>(</a:t>
            </a:r>
            <a:r>
              <a:rPr lang="cs-CZ" dirty="0" err="1" smtClean="0"/>
              <a:t>Measurement</a:t>
            </a:r>
            <a:r>
              <a:rPr lang="cs-CZ" dirty="0" smtClean="0"/>
              <a:t> </a:t>
            </a:r>
            <a:r>
              <a:rPr lang="cs-CZ" dirty="0" err="1" smtClean="0"/>
              <a:t>equation</a:t>
            </a:r>
            <a:r>
              <a:rPr lang="cs-CZ" dirty="0" smtClean="0"/>
              <a:t>)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2011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Vzorkovací techniky v BPT</a:t>
            </a:r>
            <a:endParaRPr lang="en-US" smtClean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Každá technika má </a:t>
            </a:r>
            <a:r>
              <a:rPr lang="cs-CZ" b="1" dirty="0" smtClean="0"/>
              <a:t>jinou hustotu </a:t>
            </a:r>
            <a:r>
              <a:rPr lang="cs-CZ" b="1" i="1" dirty="0" err="1" smtClean="0"/>
              <a:t>p</a:t>
            </a:r>
            <a:r>
              <a:rPr lang="cs-CZ" b="1" i="1" baseline="-25000" dirty="0" err="1" smtClean="0"/>
              <a:t>s</a:t>
            </a:r>
            <a:r>
              <a:rPr lang="cs-CZ" b="1" baseline="-25000" dirty="0" smtClean="0"/>
              <a:t>,</a:t>
            </a:r>
            <a:r>
              <a:rPr lang="cs-CZ" b="1" i="1" baseline="-25000" dirty="0" smtClean="0"/>
              <a:t>t</a:t>
            </a:r>
            <a:endParaRPr lang="cs-CZ" b="1" i="1" dirty="0" smtClean="0"/>
          </a:p>
          <a:p>
            <a:endParaRPr lang="cs-CZ" dirty="0" smtClean="0"/>
          </a:p>
          <a:p>
            <a:r>
              <a:rPr lang="cs-CZ" dirty="0" smtClean="0"/>
              <a:t>Každá je účinná při vzorkování jiných světelných efektů</a:t>
            </a:r>
          </a:p>
          <a:p>
            <a:endParaRPr lang="cs-CZ" dirty="0" smtClean="0"/>
          </a:p>
          <a:p>
            <a:r>
              <a:rPr lang="cs-CZ" dirty="0" smtClean="0"/>
              <a:t>Všechny techniky odhadují </a:t>
            </a:r>
            <a:r>
              <a:rPr lang="cs-CZ" b="1" dirty="0" smtClean="0"/>
              <a:t>stejný integrál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381000" y="266700"/>
            <a:ext cx="8367713" cy="1104900"/>
          </a:xfrm>
        </p:spPr>
        <p:txBody>
          <a:bodyPr/>
          <a:lstStyle/>
          <a:p>
            <a:r>
              <a:rPr lang="cs-CZ" smtClean="0"/>
              <a:t>Kombinace vzorkovacích technik</a:t>
            </a:r>
            <a:endParaRPr lang="en-US" smtClean="0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Kombinovaný estimátor (MIS)</a:t>
            </a:r>
          </a:p>
          <a:p>
            <a:endParaRPr lang="en-US" smtClean="0"/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513" y="2492375"/>
            <a:ext cx="4610100" cy="981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419475" y="4326195"/>
            <a:ext cx="3890809" cy="830997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400" dirty="0">
                <a:latin typeface="+mj-lt"/>
              </a:rPr>
              <a:t>kombinační strategie </a:t>
            </a:r>
            <a:br>
              <a:rPr lang="cs-CZ" sz="2400" dirty="0">
                <a:latin typeface="+mj-lt"/>
              </a:rPr>
            </a:br>
            <a:r>
              <a:rPr lang="en-US" sz="2400" dirty="0">
                <a:latin typeface="+mj-lt"/>
              </a:rPr>
              <a:t>(nap</a:t>
            </a:r>
            <a:r>
              <a:rPr lang="cs-CZ" sz="2400" dirty="0">
                <a:latin typeface="+mj-lt"/>
              </a:rPr>
              <a:t>ř. vyvážená heuristika)</a:t>
            </a:r>
            <a:endParaRPr lang="en-US" sz="2400" dirty="0">
              <a:latin typeface="+mj-lt"/>
            </a:endParaRPr>
          </a:p>
        </p:txBody>
      </p:sp>
      <p:cxnSp>
        <p:nvCxnSpPr>
          <p:cNvPr id="9" name="Straight Connector 8"/>
          <p:cNvCxnSpPr>
            <a:stCxn id="7" idx="0"/>
          </p:cNvCxnSpPr>
          <p:nvPr/>
        </p:nvCxnSpPr>
        <p:spPr bwMode="auto">
          <a:xfrm flipH="1" flipV="1">
            <a:off x="4499992" y="3212976"/>
            <a:ext cx="864888" cy="111321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Implementace: </a:t>
            </a:r>
            <a:br>
              <a:rPr lang="cs-CZ" dirty="0" smtClean="0"/>
            </a:br>
            <a:r>
              <a:rPr lang="cs-CZ" dirty="0" smtClean="0"/>
              <a:t>Generování cest po skupinách</a:t>
            </a:r>
            <a:endParaRPr lang="en-US" dirty="0" smtClean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Generuj </a:t>
            </a:r>
            <a:r>
              <a:rPr lang="cs-CZ" dirty="0" err="1" smtClean="0"/>
              <a:t>podcestu</a:t>
            </a:r>
            <a:r>
              <a:rPr lang="cs-CZ" dirty="0" smtClean="0"/>
              <a:t> náhodné délky </a:t>
            </a:r>
            <a:r>
              <a:rPr lang="cs-CZ" b="1" dirty="0" smtClean="0"/>
              <a:t>od světla</a:t>
            </a:r>
          </a:p>
          <a:p>
            <a:pPr>
              <a:buFont typeface="Monotype Sorts" charset="2"/>
              <a:buNone/>
            </a:pPr>
            <a:endParaRPr lang="cs-CZ" dirty="0" smtClean="0"/>
          </a:p>
          <a:p>
            <a:r>
              <a:rPr lang="cs-CZ" dirty="0" smtClean="0"/>
              <a:t>Generuj </a:t>
            </a:r>
            <a:r>
              <a:rPr lang="cs-CZ" dirty="0" err="1" smtClean="0"/>
              <a:t>podcestu</a:t>
            </a:r>
            <a:r>
              <a:rPr lang="cs-CZ" dirty="0" smtClean="0"/>
              <a:t> náhodné délky </a:t>
            </a:r>
            <a:r>
              <a:rPr lang="cs-CZ" b="1" dirty="0" smtClean="0"/>
              <a:t>od kamery</a:t>
            </a:r>
          </a:p>
          <a:p>
            <a:pPr>
              <a:buFont typeface="Monotype Sorts" charset="2"/>
              <a:buNone/>
            </a:pP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Spoj každý </a:t>
            </a:r>
            <a:r>
              <a:rPr lang="cs-CZ" b="1" dirty="0" smtClean="0"/>
              <a:t>prefix cesty od světla</a:t>
            </a:r>
            <a:r>
              <a:rPr lang="cs-CZ" dirty="0" smtClean="0"/>
              <a:t> s každým </a:t>
            </a:r>
            <a:r>
              <a:rPr lang="cs-CZ" b="1" dirty="0" smtClean="0"/>
              <a:t>sufixem cesty od kamery</a:t>
            </a:r>
            <a:r>
              <a:rPr lang="cs-CZ" dirty="0" smtClean="0"/>
              <a:t>  </a:t>
            </a:r>
            <a:endParaRPr lang="en-US" dirty="0" smtClean="0"/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3788" y="1988840"/>
            <a:ext cx="1876425" cy="495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355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475" y="2924944"/>
            <a:ext cx="18669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356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4869160"/>
            <a:ext cx="4171950" cy="466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3561" name="TextBox 9"/>
          <p:cNvSpPr txBox="1">
            <a:spLocks noChangeArrowheads="1"/>
          </p:cNvSpPr>
          <p:nvPr/>
        </p:nvSpPr>
        <p:spPr bwMode="auto">
          <a:xfrm>
            <a:off x="5540661" y="5445224"/>
            <a:ext cx="313579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latin typeface="+mj-lt"/>
              </a:rPr>
              <a:t>(cesta = vzorek z hustoty </a:t>
            </a:r>
            <a:r>
              <a:rPr lang="cs-CZ" i="1">
                <a:latin typeface="+mj-lt"/>
              </a:rPr>
              <a:t>p</a:t>
            </a:r>
            <a:r>
              <a:rPr lang="cs-CZ" i="1" baseline="-25000">
                <a:latin typeface="+mj-lt"/>
              </a:rPr>
              <a:t>s,t</a:t>
            </a:r>
            <a:r>
              <a:rPr lang="cs-CZ">
                <a:latin typeface="+mj-lt"/>
              </a:rPr>
              <a:t>)</a:t>
            </a:r>
            <a:endParaRPr lang="en-US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Generování cest po skupinách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2011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43</a:t>
            </a:fld>
            <a:endParaRPr lang="en-US" altLang="en-US"/>
          </a:p>
        </p:txBody>
      </p:sp>
      <p:pic>
        <p:nvPicPr>
          <p:cNvPr id="6" name="Picture 2" descr="D:\Teksten\agibook-slides\7\7-4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68760"/>
            <a:ext cx="8382000" cy="499427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 rot="16200000">
            <a:off x="6345478" y="3409919"/>
            <a:ext cx="5227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+mj-lt"/>
              </a:rPr>
              <a:t>Image: </a:t>
            </a:r>
            <a:r>
              <a:rPr lang="cs-CZ" dirty="0" err="1" smtClean="0">
                <a:latin typeface="+mj-lt"/>
              </a:rPr>
              <a:t>Dutre</a:t>
            </a:r>
            <a:r>
              <a:rPr lang="cs-CZ" dirty="0" smtClean="0">
                <a:latin typeface="+mj-lt"/>
              </a:rPr>
              <a:t> </a:t>
            </a:r>
            <a:r>
              <a:rPr lang="cs-CZ" dirty="0" err="1" smtClean="0">
                <a:latin typeface="+mj-lt"/>
              </a:rPr>
              <a:t>et</a:t>
            </a:r>
            <a:r>
              <a:rPr lang="cs-CZ" dirty="0" smtClean="0">
                <a:latin typeface="+mj-lt"/>
              </a:rPr>
              <a:t> </a:t>
            </a:r>
            <a:r>
              <a:rPr lang="cs-CZ" dirty="0" err="1" smtClean="0">
                <a:latin typeface="+mj-lt"/>
              </a:rPr>
              <a:t>al</a:t>
            </a:r>
            <a:r>
              <a:rPr lang="cs-CZ" dirty="0" smtClean="0">
                <a:latin typeface="+mj-lt"/>
              </a:rPr>
              <a:t>. </a:t>
            </a:r>
            <a:r>
              <a:rPr lang="cs-CZ" dirty="0" err="1" smtClean="0">
                <a:latin typeface="+mj-lt"/>
              </a:rPr>
              <a:t>Advanced</a:t>
            </a:r>
            <a:r>
              <a:rPr lang="cs-CZ" dirty="0" smtClean="0">
                <a:latin typeface="+mj-lt"/>
              </a:rPr>
              <a:t> </a:t>
            </a:r>
            <a:r>
              <a:rPr lang="cs-CZ" dirty="0" err="1" smtClean="0">
                <a:latin typeface="+mj-lt"/>
              </a:rPr>
              <a:t>Global</a:t>
            </a:r>
            <a:r>
              <a:rPr lang="cs-CZ" dirty="0" smtClean="0">
                <a:latin typeface="+mj-lt"/>
              </a:rPr>
              <a:t> </a:t>
            </a:r>
            <a:r>
              <a:rPr lang="cs-CZ" dirty="0" err="1" smtClean="0">
                <a:latin typeface="+mj-lt"/>
              </a:rPr>
              <a:t>Illumination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>
              <a:latin typeface="+mj-lt"/>
            </a:endParaRPr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3463" y="590550"/>
            <a:ext cx="7077075" cy="5676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4581" name="Rectangle 4"/>
          <p:cNvSpPr>
            <a:spLocks noChangeArrowheads="1"/>
          </p:cNvSpPr>
          <p:nvPr/>
        </p:nvSpPr>
        <p:spPr bwMode="auto">
          <a:xfrm>
            <a:off x="0" y="1125538"/>
            <a:ext cx="1619250" cy="574675"/>
          </a:xfrm>
          <a:prstGeom prst="rect">
            <a:avLst/>
          </a:prstGeom>
          <a:solidFill>
            <a:schemeClr val="bg1"/>
          </a:solidFill>
          <a:ln w="12700" algn="ctr">
            <a:noFill/>
            <a:round/>
            <a:headEnd/>
            <a:tailEnd/>
          </a:ln>
        </p:spPr>
        <p:txBody>
          <a:bodyPr/>
          <a:lstStyle/>
          <a:p>
            <a:endParaRPr lang="en-US">
              <a:latin typeface="+mj-lt"/>
            </a:endParaRPr>
          </a:p>
        </p:txBody>
      </p:sp>
      <p:sp>
        <p:nvSpPr>
          <p:cNvPr id="24582" name="TextBox 5"/>
          <p:cNvSpPr txBox="1">
            <a:spLocks noChangeArrowheads="1"/>
          </p:cNvSpPr>
          <p:nvPr/>
        </p:nvSpPr>
        <p:spPr bwMode="auto">
          <a:xfrm>
            <a:off x="8027988" y="981075"/>
            <a:ext cx="69602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i="1">
                <a:latin typeface="+mj-lt"/>
              </a:rPr>
              <a:t>k </a:t>
            </a:r>
            <a:r>
              <a:rPr lang="cs-CZ">
                <a:latin typeface="+mj-lt"/>
              </a:rPr>
              <a:t>= 2</a:t>
            </a:r>
            <a:endParaRPr lang="en-US">
              <a:latin typeface="+mj-lt"/>
            </a:endParaRPr>
          </a:p>
          <a:p>
            <a:r>
              <a:rPr lang="en-US">
                <a:latin typeface="+mj-lt"/>
              </a:rPr>
              <a:t>(2x)</a:t>
            </a:r>
          </a:p>
        </p:txBody>
      </p:sp>
      <p:sp>
        <p:nvSpPr>
          <p:cNvPr id="24583" name="TextBox 6"/>
          <p:cNvSpPr txBox="1">
            <a:spLocks noChangeArrowheads="1"/>
          </p:cNvSpPr>
          <p:nvPr/>
        </p:nvSpPr>
        <p:spPr bwMode="auto">
          <a:xfrm>
            <a:off x="8027988" y="2387600"/>
            <a:ext cx="75052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i="1">
                <a:latin typeface="+mj-lt"/>
              </a:rPr>
              <a:t>k </a:t>
            </a:r>
            <a:r>
              <a:rPr lang="cs-CZ">
                <a:latin typeface="+mj-lt"/>
              </a:rPr>
              <a:t>= 3 </a:t>
            </a:r>
            <a:r>
              <a:rPr lang="en-US">
                <a:latin typeface="+mj-lt"/>
              </a:rPr>
              <a:t/>
            </a:r>
            <a:br>
              <a:rPr lang="en-US">
                <a:latin typeface="+mj-lt"/>
              </a:rPr>
            </a:br>
            <a:r>
              <a:rPr lang="en-US">
                <a:latin typeface="+mj-lt"/>
              </a:rPr>
              <a:t>(4x)</a:t>
            </a:r>
          </a:p>
        </p:txBody>
      </p:sp>
      <p:sp>
        <p:nvSpPr>
          <p:cNvPr id="24584" name="TextBox 7"/>
          <p:cNvSpPr txBox="1">
            <a:spLocks noChangeArrowheads="1"/>
          </p:cNvSpPr>
          <p:nvPr/>
        </p:nvSpPr>
        <p:spPr bwMode="auto">
          <a:xfrm>
            <a:off x="8027988" y="3792538"/>
            <a:ext cx="69762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i="1">
                <a:latin typeface="+mj-lt"/>
              </a:rPr>
              <a:t>k </a:t>
            </a:r>
            <a:r>
              <a:rPr lang="cs-CZ">
                <a:latin typeface="+mj-lt"/>
              </a:rPr>
              <a:t>= 4</a:t>
            </a:r>
            <a:endParaRPr lang="en-US">
              <a:latin typeface="+mj-lt"/>
            </a:endParaRPr>
          </a:p>
          <a:p>
            <a:r>
              <a:rPr lang="en-US">
                <a:latin typeface="+mj-lt"/>
              </a:rPr>
              <a:t>(8x)</a:t>
            </a:r>
          </a:p>
        </p:txBody>
      </p:sp>
      <p:sp>
        <p:nvSpPr>
          <p:cNvPr id="24585" name="TextBox 8"/>
          <p:cNvSpPr txBox="1">
            <a:spLocks noChangeArrowheads="1"/>
          </p:cNvSpPr>
          <p:nvPr/>
        </p:nvSpPr>
        <p:spPr bwMode="auto">
          <a:xfrm>
            <a:off x="8027988" y="5199063"/>
            <a:ext cx="70403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i="1">
                <a:latin typeface="+mj-lt"/>
              </a:rPr>
              <a:t>k </a:t>
            </a:r>
            <a:r>
              <a:rPr lang="cs-CZ">
                <a:latin typeface="+mj-lt"/>
              </a:rPr>
              <a:t>= 5</a:t>
            </a:r>
            <a:endParaRPr lang="en-US">
              <a:latin typeface="+mj-lt"/>
            </a:endParaRPr>
          </a:p>
          <a:p>
            <a:r>
              <a:rPr lang="en-US">
                <a:latin typeface="+mj-lt"/>
              </a:rPr>
              <a:t>(16x)</a:t>
            </a:r>
          </a:p>
        </p:txBody>
      </p:sp>
      <p:sp>
        <p:nvSpPr>
          <p:cNvPr id="24586" name="TextBox 9"/>
          <p:cNvSpPr txBox="1">
            <a:spLocks noChangeArrowheads="1"/>
          </p:cNvSpPr>
          <p:nvPr/>
        </p:nvSpPr>
        <p:spPr bwMode="auto">
          <a:xfrm>
            <a:off x="1338263" y="6135688"/>
            <a:ext cx="6447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i="1">
                <a:latin typeface="+mj-lt"/>
              </a:rPr>
              <a:t>s </a:t>
            </a:r>
            <a:r>
              <a:rPr lang="cs-CZ">
                <a:latin typeface="+mj-lt"/>
              </a:rPr>
              <a:t>= 1</a:t>
            </a:r>
            <a:endParaRPr lang="en-US">
              <a:latin typeface="+mj-lt"/>
            </a:endParaRPr>
          </a:p>
        </p:txBody>
      </p:sp>
      <p:sp>
        <p:nvSpPr>
          <p:cNvPr id="24587" name="TextBox 10"/>
          <p:cNvSpPr txBox="1">
            <a:spLocks noChangeArrowheads="1"/>
          </p:cNvSpPr>
          <p:nvPr/>
        </p:nvSpPr>
        <p:spPr bwMode="auto">
          <a:xfrm>
            <a:off x="2830513" y="6135688"/>
            <a:ext cx="9172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i="1">
                <a:latin typeface="+mj-lt"/>
              </a:rPr>
              <a:t>s </a:t>
            </a:r>
            <a:r>
              <a:rPr lang="cs-CZ">
                <a:latin typeface="+mj-lt"/>
              </a:rPr>
              <a:t>= 2 ...</a:t>
            </a:r>
            <a:endParaRPr lang="en-US">
              <a:latin typeface="+mj-lt"/>
            </a:endParaRPr>
          </a:p>
        </p:txBody>
      </p:sp>
      <p:sp>
        <p:nvSpPr>
          <p:cNvPr id="24588" name="TextBox 11"/>
          <p:cNvSpPr txBox="1">
            <a:spLocks noChangeArrowheads="1"/>
          </p:cNvSpPr>
          <p:nvPr/>
        </p:nvSpPr>
        <p:spPr bwMode="auto">
          <a:xfrm>
            <a:off x="7061200" y="6108700"/>
            <a:ext cx="6254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i="1">
                <a:latin typeface="+mj-lt"/>
              </a:rPr>
              <a:t>t </a:t>
            </a:r>
            <a:r>
              <a:rPr lang="cs-CZ">
                <a:latin typeface="+mj-lt"/>
              </a:rPr>
              <a:t>= 1</a:t>
            </a:r>
            <a:endParaRPr lang="en-US">
              <a:latin typeface="+mj-lt"/>
            </a:endParaRPr>
          </a:p>
        </p:txBody>
      </p:sp>
      <p:sp>
        <p:nvSpPr>
          <p:cNvPr id="24589" name="TextBox 12"/>
          <p:cNvSpPr txBox="1">
            <a:spLocks noChangeArrowheads="1"/>
          </p:cNvSpPr>
          <p:nvPr/>
        </p:nvSpPr>
        <p:spPr bwMode="auto">
          <a:xfrm>
            <a:off x="5580063" y="6092825"/>
            <a:ext cx="6543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i="1">
                <a:latin typeface="+mj-lt"/>
              </a:rPr>
              <a:t>t </a:t>
            </a:r>
            <a:r>
              <a:rPr lang="cs-CZ">
                <a:latin typeface="+mj-lt"/>
              </a:rPr>
              <a:t>= 2</a:t>
            </a:r>
            <a:endParaRPr lang="en-US">
              <a:latin typeface="+mj-lt"/>
            </a:endParaRPr>
          </a:p>
        </p:txBody>
      </p:sp>
      <p:sp>
        <p:nvSpPr>
          <p:cNvPr id="24590" name="TextBox 13"/>
          <p:cNvSpPr txBox="1">
            <a:spLocks noChangeArrowheads="1"/>
          </p:cNvSpPr>
          <p:nvPr/>
        </p:nvSpPr>
        <p:spPr bwMode="auto">
          <a:xfrm>
            <a:off x="1403350" y="6396038"/>
            <a:ext cx="54377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>
                <a:latin typeface="+mj-lt"/>
              </a:rPr>
              <a:t>s / t = počet vrcholů na podcestě od světla / kamery</a:t>
            </a:r>
            <a:endParaRPr lang="en-US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Porovnání algoritmů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2011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45</a:t>
            </a:fld>
            <a:endParaRPr lang="en-US" altLang="en-US"/>
          </a:p>
        </p:txBody>
      </p:sp>
      <p:pic>
        <p:nvPicPr>
          <p:cNvPr id="6" name="Picture 2" descr="D:\Teksten\agibook-slides\7\7-5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288" y="2276872"/>
            <a:ext cx="8839200" cy="2624137"/>
          </a:xfrm>
          <a:prstGeom prst="rect">
            <a:avLst/>
          </a:prstGeom>
          <a:noFill/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7380312" y="2276872"/>
            <a:ext cx="15632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latin typeface="+mj-lt"/>
              </a:rPr>
              <a:t>© F. </a:t>
            </a:r>
            <a:r>
              <a:rPr lang="en-US" dirty="0" err="1">
                <a:latin typeface="+mj-lt"/>
              </a:rPr>
              <a:t>Suykens</a:t>
            </a:r>
            <a:endParaRPr lang="en-GB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09552" y="4941168"/>
            <a:ext cx="1430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>
                <a:latin typeface="+mj-lt"/>
              </a:rPr>
              <a:t>Path</a:t>
            </a:r>
            <a:r>
              <a:rPr lang="cs-CZ" dirty="0" smtClean="0">
                <a:latin typeface="+mj-lt"/>
              </a:rPr>
              <a:t> </a:t>
            </a:r>
            <a:r>
              <a:rPr lang="cs-CZ" dirty="0" err="1" smtClean="0">
                <a:latin typeface="+mj-lt"/>
              </a:rPr>
              <a:t>tracing</a:t>
            </a:r>
            <a:endParaRPr lang="en-US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61880" y="4941168"/>
            <a:ext cx="1495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>
                <a:latin typeface="+mj-lt"/>
              </a:rPr>
              <a:t>Light</a:t>
            </a:r>
            <a:r>
              <a:rPr lang="cs-CZ" dirty="0" smtClean="0">
                <a:latin typeface="+mj-lt"/>
              </a:rPr>
              <a:t> </a:t>
            </a:r>
            <a:r>
              <a:rPr lang="cs-CZ" dirty="0" err="1" smtClean="0">
                <a:latin typeface="+mj-lt"/>
              </a:rPr>
              <a:t>tracing</a:t>
            </a:r>
            <a:endParaRPr lang="en-US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19629" y="4941168"/>
            <a:ext cx="2797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>
                <a:latin typeface="+mj-lt"/>
              </a:rPr>
              <a:t>Bidirectional</a:t>
            </a:r>
            <a:r>
              <a:rPr lang="cs-CZ" dirty="0" smtClean="0">
                <a:latin typeface="+mj-lt"/>
              </a:rPr>
              <a:t> </a:t>
            </a:r>
            <a:r>
              <a:rPr lang="cs-CZ" dirty="0" err="1" smtClean="0">
                <a:latin typeface="+mj-lt"/>
              </a:rPr>
              <a:t>path</a:t>
            </a:r>
            <a:r>
              <a:rPr lang="cs-CZ" dirty="0" smtClean="0">
                <a:latin typeface="+mj-lt"/>
              </a:rPr>
              <a:t> </a:t>
            </a:r>
            <a:r>
              <a:rPr lang="cs-CZ" dirty="0" err="1" smtClean="0">
                <a:latin typeface="+mj-lt"/>
              </a:rPr>
              <a:t>tracing</a:t>
            </a:r>
            <a:endParaRPr lang="en-US" dirty="0">
              <a:latin typeface="+mj-lt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971600" y="4365104"/>
            <a:ext cx="5764720" cy="1800200"/>
            <a:chOff x="971600" y="4365104"/>
            <a:chExt cx="5764720" cy="1800200"/>
          </a:xfrm>
        </p:grpSpPr>
        <p:sp>
          <p:nvSpPr>
            <p:cNvPr id="11" name="TextBox 10"/>
            <p:cNvSpPr txBox="1"/>
            <p:nvPr/>
          </p:nvSpPr>
          <p:spPr>
            <a:xfrm>
              <a:off x="971600" y="5703639"/>
              <a:ext cx="57647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b="1" dirty="0" smtClean="0">
                  <a:latin typeface="+mj-lt"/>
                </a:rPr>
                <a:t>Kvíz: Proč je skleněná koule černá?</a:t>
              </a:r>
              <a:endParaRPr lang="en-US" sz="2400" b="1" dirty="0">
                <a:latin typeface="+mj-lt"/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V="1">
              <a:off x="2771800" y="4365104"/>
              <a:ext cx="1584176" cy="129614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cs-CZ" smtClean="0"/>
              <a:t>Konec</a:t>
            </a:r>
            <a:endParaRPr lang="cs-CZ" smtClean="0">
              <a:latin typeface="Arial CE" charset="-18"/>
            </a:endParaRP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381000" y="1676400"/>
            <a:ext cx="8382000" cy="487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>
              <a:spcBef>
                <a:spcPct val="50000"/>
              </a:spcBef>
            </a:pPr>
            <a:r>
              <a:rPr lang="cs-CZ" sz="3200" dirty="0">
                <a:latin typeface="Times New Roman" pitchFamily="18" charset="0"/>
              </a:rPr>
              <a:t>	</a:t>
            </a:r>
            <a:r>
              <a:rPr lang="cs-CZ" sz="3200" b="1" dirty="0" smtClean="0">
                <a:latin typeface="Times New Roman" pitchFamily="18" charset="0"/>
              </a:rPr>
              <a:t>E</a:t>
            </a:r>
            <a:r>
              <a:rPr lang="cs-CZ" sz="3200" b="1" dirty="0">
                <a:latin typeface="Times New Roman" pitchFamily="18" charset="0"/>
              </a:rPr>
              <a:t>. </a:t>
            </a:r>
            <a:r>
              <a:rPr lang="en-US" sz="3200" b="1" dirty="0" err="1">
                <a:latin typeface="Times New Roman" pitchFamily="18" charset="0"/>
              </a:rPr>
              <a:t>Veach</a:t>
            </a:r>
            <a:r>
              <a:rPr lang="cs-CZ" sz="3200" dirty="0">
                <a:latin typeface="Times New Roman" pitchFamily="18" charset="0"/>
              </a:rPr>
              <a:t>: </a:t>
            </a:r>
            <a:r>
              <a:rPr lang="en-US" sz="3200" b="1" i="1" dirty="0">
                <a:latin typeface="Times New Roman" pitchFamily="18" charset="0"/>
              </a:rPr>
              <a:t>Robust Monte Carlo methods for light transport simulation</a:t>
            </a:r>
            <a:r>
              <a:rPr lang="cs-CZ" sz="3200" dirty="0">
                <a:latin typeface="Times New Roman" pitchFamily="18" charset="0"/>
              </a:rPr>
              <a:t>, PhD thesis, </a:t>
            </a:r>
            <a:r>
              <a:rPr lang="en-US" sz="3200" dirty="0">
                <a:latin typeface="Times New Roman" pitchFamily="18" charset="0"/>
              </a:rPr>
              <a:t>Stanford University</a:t>
            </a:r>
            <a:r>
              <a:rPr lang="cs-CZ" sz="3200" dirty="0">
                <a:latin typeface="Times New Roman" pitchFamily="18" charset="0"/>
              </a:rPr>
              <a:t>, </a:t>
            </a:r>
            <a:r>
              <a:rPr lang="en-US" sz="3200" dirty="0">
                <a:latin typeface="Times New Roman" pitchFamily="18" charset="0"/>
              </a:rPr>
              <a:t>1997, pp. 219-230,  297-317</a:t>
            </a:r>
            <a:br>
              <a:rPr lang="en-US" sz="3200" dirty="0">
                <a:latin typeface="Times New Roman" pitchFamily="18" charset="0"/>
              </a:rPr>
            </a:br>
            <a:r>
              <a:rPr lang="en-US" dirty="0">
                <a:latin typeface="Times New Roman" pitchFamily="18" charset="0"/>
                <a:hlinkClick r:id="rId2"/>
              </a:rPr>
              <a:t>http://www.graphics.stanford.edu/papers/veach_thesis/</a:t>
            </a:r>
            <a:endParaRPr lang="en-US" dirty="0">
              <a:latin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Měřicí rovnice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2011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/>
        </p:nvGraphicFramePr>
        <p:xfrm>
          <a:off x="1803400" y="2997200"/>
          <a:ext cx="5610225" cy="1138238"/>
        </p:xfrm>
        <a:graphic>
          <a:graphicData uri="http://schemas.openxmlformats.org/presentationml/2006/ole">
            <p:oleObj spid="_x0000_s505859" name="Rovnice" r:id="rId4" imgW="2438280" imgH="495000" progId="Equation.3">
              <p:embed/>
            </p:oleObj>
          </a:graphicData>
        </a:graphic>
      </p:graphicFrame>
      <p:sp>
        <p:nvSpPr>
          <p:cNvPr id="8" name="Rectangle 7"/>
          <p:cNvSpPr/>
          <p:nvPr/>
        </p:nvSpPr>
        <p:spPr>
          <a:xfrm>
            <a:off x="1691680" y="3069456"/>
            <a:ext cx="5832648" cy="10801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2339752" y="4032360"/>
            <a:ext cx="360040" cy="11968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187624" y="2537608"/>
            <a:ext cx="648072" cy="7920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79512" y="1918573"/>
            <a:ext cx="3892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+mj-lt"/>
              </a:rPr>
              <a:t>odezva virtuálního (lineárního) </a:t>
            </a:r>
            <a:br>
              <a:rPr lang="cs-CZ" dirty="0" smtClean="0">
                <a:latin typeface="+mj-lt"/>
              </a:rPr>
            </a:br>
            <a:r>
              <a:rPr lang="cs-CZ" dirty="0" smtClean="0">
                <a:latin typeface="+mj-lt"/>
              </a:rPr>
              <a:t>senzoru na radianci (</a:t>
            </a:r>
            <a:r>
              <a:rPr lang="cs-CZ" b="1" dirty="0" smtClean="0">
                <a:latin typeface="+mj-lt"/>
              </a:rPr>
              <a:t>barva </a:t>
            </a:r>
            <a:r>
              <a:rPr lang="cs-CZ" b="1" dirty="0" err="1" smtClean="0">
                <a:latin typeface="+mj-lt"/>
              </a:rPr>
              <a:t>pixelu</a:t>
            </a:r>
            <a:r>
              <a:rPr lang="cs-CZ" dirty="0" smtClean="0">
                <a:latin typeface="+mj-lt"/>
              </a:rPr>
              <a:t>)</a:t>
            </a:r>
            <a:endParaRPr lang="en-US" dirty="0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1912" y="5229200"/>
            <a:ext cx="56989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+mj-lt"/>
              </a:rPr>
              <a:t>přes celou plochu scény a všechny směry</a:t>
            </a:r>
          </a:p>
          <a:p>
            <a:r>
              <a:rPr lang="cs-CZ" dirty="0" smtClean="0">
                <a:latin typeface="+mj-lt"/>
              </a:rPr>
              <a:t>(virtuální senzory musí být součástí scény,</a:t>
            </a:r>
          </a:p>
          <a:p>
            <a:r>
              <a:rPr lang="cs-CZ" dirty="0" smtClean="0">
                <a:latin typeface="+mj-lt"/>
              </a:rPr>
              <a:t>  nenulový příspěvek pouze na ploše senzoru kvůli </a:t>
            </a:r>
            <a:r>
              <a:rPr lang="cs-CZ" i="1" dirty="0" err="1" smtClean="0">
                <a:latin typeface="+mj-lt"/>
              </a:rPr>
              <a:t>W</a:t>
            </a:r>
            <a:r>
              <a:rPr lang="cs-CZ" baseline="-25000" dirty="0" err="1" smtClean="0">
                <a:latin typeface="+mj-lt"/>
              </a:rPr>
              <a:t>e</a:t>
            </a:r>
            <a:r>
              <a:rPr lang="cs-CZ" dirty="0" smtClean="0">
                <a:latin typeface="+mj-lt"/>
              </a:rPr>
              <a:t>)</a:t>
            </a:r>
            <a:endParaRPr lang="en-US" dirty="0">
              <a:latin typeface="+mj-lt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3347864" y="2564904"/>
            <a:ext cx="1584176" cy="75114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712036" y="1918573"/>
            <a:ext cx="3892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+mj-lt"/>
              </a:rPr>
              <a:t>relativní odezva senzoru (váha)</a:t>
            </a:r>
          </a:p>
          <a:p>
            <a:r>
              <a:rPr lang="cs-CZ" dirty="0" smtClean="0">
                <a:latin typeface="+mj-lt"/>
              </a:rPr>
              <a:t>různé </a:t>
            </a:r>
            <a:r>
              <a:rPr lang="cs-CZ" i="1" dirty="0" err="1" smtClean="0">
                <a:latin typeface="+mj-lt"/>
              </a:rPr>
              <a:t>W</a:t>
            </a:r>
            <a:r>
              <a:rPr lang="cs-CZ" baseline="-25000" dirty="0" err="1" smtClean="0">
                <a:latin typeface="+mj-lt"/>
              </a:rPr>
              <a:t>e</a:t>
            </a:r>
            <a:r>
              <a:rPr lang="cs-CZ" dirty="0" smtClean="0">
                <a:latin typeface="+mj-lt"/>
              </a:rPr>
              <a:t> pro každý senzor (pixel)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Příklad: Zářivý tok přes oblast jako měřicí rovnice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Dána oblast </a:t>
            </a:r>
            <a:r>
              <a:rPr lang="cs-CZ" i="1" dirty="0" smtClean="0"/>
              <a:t>S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(podmnožina povrchu scény a příslušných směrů)</a:t>
            </a:r>
          </a:p>
          <a:p>
            <a:endParaRPr lang="cs-CZ" dirty="0" smtClean="0"/>
          </a:p>
          <a:p>
            <a:r>
              <a:rPr lang="cs-CZ" dirty="0" smtClean="0"/>
              <a:t>Pro </a:t>
            </a:r>
            <a:r>
              <a:rPr lang="cs-CZ" i="1" dirty="0" err="1" smtClean="0"/>
              <a:t>W</a:t>
            </a:r>
            <a:r>
              <a:rPr lang="cs-CZ" baseline="-25000" dirty="0" err="1" smtClean="0"/>
              <a:t>e</a:t>
            </a:r>
            <a:r>
              <a:rPr lang="cs-CZ" dirty="0" smtClean="0"/>
              <a:t> definované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je výsledkem měřicí rovnice </a:t>
            </a:r>
            <a:r>
              <a:rPr lang="cs-CZ" b="1" dirty="0" smtClean="0"/>
              <a:t>zářivý tok </a:t>
            </a:r>
            <a:r>
              <a:rPr lang="cs-CZ" b="1" dirty="0" smtClean="0">
                <a:latin typeface="Symbol" pitchFamily="18" charset="2"/>
              </a:rPr>
              <a:t>F</a:t>
            </a:r>
            <a:r>
              <a:rPr lang="cs-CZ" b="1" dirty="0" smtClean="0"/>
              <a:t>(S)</a:t>
            </a:r>
            <a:r>
              <a:rPr lang="cs-CZ" dirty="0" smtClean="0"/>
              <a:t>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PG III (NPGR010) - J. Křivánek 2011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  <p:graphicFrame>
        <p:nvGraphicFramePr>
          <p:cNvPr id="507906" name="Object 2"/>
          <p:cNvGraphicFramePr>
            <a:graphicFrameLocks noChangeAspect="1"/>
          </p:cNvGraphicFramePr>
          <p:nvPr/>
        </p:nvGraphicFramePr>
        <p:xfrm>
          <a:off x="3739357" y="2204864"/>
          <a:ext cx="1665287" cy="407988"/>
        </p:xfrm>
        <a:graphic>
          <a:graphicData uri="http://schemas.openxmlformats.org/presentationml/2006/ole">
            <p:oleObj spid="_x0000_s507906" name="Rovnice" r:id="rId3" imgW="723600" imgH="177480" progId="Equation.3">
              <p:embed/>
            </p:oleObj>
          </a:graphicData>
        </a:graphic>
      </p:graphicFrame>
      <p:graphicFrame>
        <p:nvGraphicFramePr>
          <p:cNvPr id="507907" name="Object 3"/>
          <p:cNvGraphicFramePr>
            <a:graphicFrameLocks noChangeAspect="1"/>
          </p:cNvGraphicFramePr>
          <p:nvPr/>
        </p:nvGraphicFramePr>
        <p:xfrm>
          <a:off x="2468563" y="4179862"/>
          <a:ext cx="4206875" cy="1049338"/>
        </p:xfrm>
        <a:graphic>
          <a:graphicData uri="http://schemas.openxmlformats.org/presentationml/2006/ole">
            <p:oleObj spid="_x0000_s507907" name="Rovnice" r:id="rId4" imgW="1828800" imgH="457200" progId="Equation.3">
              <p:embed/>
            </p:oleObj>
          </a:graphicData>
        </a:graphic>
      </p:graphicFrame>
      <p:grpSp>
        <p:nvGrpSpPr>
          <p:cNvPr id="8" name="Group 24"/>
          <p:cNvGrpSpPr>
            <a:grpSpLocks/>
          </p:cNvGrpSpPr>
          <p:nvPr/>
        </p:nvGrpSpPr>
        <p:grpSpPr bwMode="auto">
          <a:xfrm>
            <a:off x="6790828" y="1340768"/>
            <a:ext cx="1525588" cy="1220788"/>
            <a:chOff x="2832" y="2208"/>
            <a:chExt cx="961" cy="769"/>
          </a:xfrm>
        </p:grpSpPr>
        <p:sp>
          <p:nvSpPr>
            <p:cNvPr id="9" name="Freeform 20"/>
            <p:cNvSpPr>
              <a:spLocks/>
            </p:cNvSpPr>
            <p:nvPr/>
          </p:nvSpPr>
          <p:spPr bwMode="auto">
            <a:xfrm>
              <a:off x="3024" y="2208"/>
              <a:ext cx="769" cy="2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68" y="0"/>
                </a:cxn>
                <a:cxn ang="0">
                  <a:pos x="576" y="240"/>
                </a:cxn>
                <a:cxn ang="0">
                  <a:pos x="0" y="240"/>
                </a:cxn>
                <a:cxn ang="0">
                  <a:pos x="0" y="0"/>
                </a:cxn>
              </a:cxnLst>
              <a:rect l="0" t="0" r="r" b="b"/>
              <a:pathLst>
                <a:path w="769" h="241">
                  <a:moveTo>
                    <a:pt x="0" y="0"/>
                  </a:moveTo>
                  <a:lnTo>
                    <a:pt x="768" y="0"/>
                  </a:lnTo>
                  <a:lnTo>
                    <a:pt x="576" y="240"/>
                  </a:lnTo>
                  <a:lnTo>
                    <a:pt x="0" y="240"/>
                  </a:lnTo>
                  <a:lnTo>
                    <a:pt x="0" y="0"/>
                  </a:lnTo>
                </a:path>
              </a:pathLst>
            </a:custGeom>
            <a:solidFill>
              <a:srgbClr val="FCFEB9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auto">
            <a:xfrm>
              <a:off x="2832" y="2448"/>
              <a:ext cx="769" cy="5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68" y="0"/>
                </a:cxn>
                <a:cxn ang="0">
                  <a:pos x="672" y="528"/>
                </a:cxn>
                <a:cxn ang="0">
                  <a:pos x="192" y="528"/>
                </a:cxn>
                <a:cxn ang="0">
                  <a:pos x="0" y="0"/>
                </a:cxn>
              </a:cxnLst>
              <a:rect l="0" t="0" r="r" b="b"/>
              <a:pathLst>
                <a:path w="769" h="529">
                  <a:moveTo>
                    <a:pt x="0" y="0"/>
                  </a:moveTo>
                  <a:lnTo>
                    <a:pt x="768" y="0"/>
                  </a:lnTo>
                  <a:lnTo>
                    <a:pt x="672" y="528"/>
                  </a:lnTo>
                  <a:lnTo>
                    <a:pt x="192" y="528"/>
                  </a:lnTo>
                  <a:lnTo>
                    <a:pt x="0" y="0"/>
                  </a:lnTo>
                </a:path>
              </a:pathLst>
            </a:custGeom>
            <a:pattFill prst="narVert">
              <a:fgClr>
                <a:srgbClr val="A3F25F"/>
              </a:fgClr>
              <a:bgClr>
                <a:schemeClr val="bg1"/>
              </a:bgClr>
            </a:patt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auto">
            <a:xfrm>
              <a:off x="3504" y="2208"/>
              <a:ext cx="289" cy="769"/>
            </a:xfrm>
            <a:custGeom>
              <a:avLst/>
              <a:gdLst/>
              <a:ahLst/>
              <a:cxnLst>
                <a:cxn ang="0">
                  <a:pos x="0" y="768"/>
                </a:cxn>
                <a:cxn ang="0">
                  <a:pos x="96" y="624"/>
                </a:cxn>
                <a:cxn ang="0">
                  <a:pos x="288" y="0"/>
                </a:cxn>
                <a:cxn ang="0">
                  <a:pos x="96" y="240"/>
                </a:cxn>
                <a:cxn ang="0">
                  <a:pos x="0" y="768"/>
                </a:cxn>
              </a:cxnLst>
              <a:rect l="0" t="0" r="r" b="b"/>
              <a:pathLst>
                <a:path w="289" h="769">
                  <a:moveTo>
                    <a:pt x="0" y="768"/>
                  </a:moveTo>
                  <a:lnTo>
                    <a:pt x="96" y="624"/>
                  </a:lnTo>
                  <a:lnTo>
                    <a:pt x="288" y="0"/>
                  </a:lnTo>
                  <a:lnTo>
                    <a:pt x="96" y="240"/>
                  </a:lnTo>
                  <a:lnTo>
                    <a:pt x="0" y="768"/>
                  </a:lnTo>
                </a:path>
              </a:pathLst>
            </a:custGeom>
            <a:pattFill prst="pct90">
              <a:fgClr>
                <a:srgbClr val="A3F25F"/>
              </a:fgClr>
              <a:bgClr>
                <a:schemeClr val="bg1"/>
              </a:bgClr>
            </a:patt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auto">
            <a:xfrm>
              <a:off x="2832" y="2208"/>
              <a:ext cx="193" cy="241"/>
            </a:xfrm>
            <a:custGeom>
              <a:avLst/>
              <a:gdLst/>
              <a:ahLst/>
              <a:cxnLst>
                <a:cxn ang="0">
                  <a:pos x="0" y="240"/>
                </a:cxn>
                <a:cxn ang="0">
                  <a:pos x="192" y="0"/>
                </a:cxn>
                <a:cxn ang="0">
                  <a:pos x="192" y="240"/>
                </a:cxn>
                <a:cxn ang="0">
                  <a:pos x="0" y="240"/>
                </a:cxn>
              </a:cxnLst>
              <a:rect l="0" t="0" r="r" b="b"/>
              <a:pathLst>
                <a:path w="193" h="241">
                  <a:moveTo>
                    <a:pt x="0" y="240"/>
                  </a:moveTo>
                  <a:lnTo>
                    <a:pt x="192" y="0"/>
                  </a:lnTo>
                  <a:lnTo>
                    <a:pt x="192" y="240"/>
                  </a:lnTo>
                  <a:lnTo>
                    <a:pt x="0" y="240"/>
                  </a:lnTo>
                </a:path>
              </a:pathLst>
            </a:custGeom>
            <a:solidFill>
              <a:schemeClr val="folHlink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Line 25"/>
          <p:cNvSpPr>
            <a:spLocks noChangeShapeType="1"/>
          </p:cNvSpPr>
          <p:nvPr/>
        </p:nvSpPr>
        <p:spPr bwMode="auto">
          <a:xfrm flipH="1" flipV="1">
            <a:off x="7167066" y="955006"/>
            <a:ext cx="87312" cy="6207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" name="Line 26"/>
          <p:cNvSpPr>
            <a:spLocks noChangeShapeType="1"/>
          </p:cNvSpPr>
          <p:nvPr/>
        </p:nvSpPr>
        <p:spPr bwMode="auto">
          <a:xfrm flipV="1">
            <a:off x="7865566" y="955006"/>
            <a:ext cx="214312" cy="6207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" name="Line 27"/>
          <p:cNvSpPr>
            <a:spLocks noChangeShapeType="1"/>
          </p:cNvSpPr>
          <p:nvPr/>
        </p:nvSpPr>
        <p:spPr bwMode="auto">
          <a:xfrm flipV="1">
            <a:off x="7552828" y="955006"/>
            <a:ext cx="0" cy="6207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Měřicí rovnice jako skalární součin funkcí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Definujeme </a:t>
            </a:r>
            <a:r>
              <a:rPr lang="cs-CZ" b="1" dirty="0" smtClean="0"/>
              <a:t>skalární součin</a:t>
            </a:r>
            <a:r>
              <a:rPr lang="en-US" b="1" dirty="0" smtClean="0"/>
              <a:t> </a:t>
            </a:r>
            <a:r>
              <a:rPr lang="en-US" b="1" dirty="0" err="1" smtClean="0"/>
              <a:t>funkc</a:t>
            </a:r>
            <a:r>
              <a:rPr lang="cs-CZ" b="1" dirty="0" smtClean="0"/>
              <a:t>í </a:t>
            </a:r>
            <a:r>
              <a:rPr lang="cs-CZ" b="1" i="1" dirty="0" smtClean="0"/>
              <a:t>f</a:t>
            </a:r>
            <a:r>
              <a:rPr lang="cs-CZ" b="1" dirty="0" smtClean="0"/>
              <a:t> a </a:t>
            </a:r>
            <a:r>
              <a:rPr lang="cs-CZ" b="1" i="1" dirty="0" smtClean="0"/>
              <a:t>g</a:t>
            </a:r>
            <a:r>
              <a:rPr lang="en-US" dirty="0" smtClean="0"/>
              <a:t>:</a:t>
            </a: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b="1" dirty="0" smtClean="0"/>
              <a:t>Měřicí rovnice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2011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graphicFrame>
        <p:nvGraphicFramePr>
          <p:cNvPr id="509954" name="Object 2"/>
          <p:cNvGraphicFramePr>
            <a:graphicFrameLocks noChangeAspect="1"/>
          </p:cNvGraphicFramePr>
          <p:nvPr/>
        </p:nvGraphicFramePr>
        <p:xfrm>
          <a:off x="1619672" y="2060848"/>
          <a:ext cx="5989637" cy="1138238"/>
        </p:xfrm>
        <a:graphic>
          <a:graphicData uri="http://schemas.openxmlformats.org/presentationml/2006/ole">
            <p:oleObj spid="_x0000_s509954" name="Rovnice" r:id="rId3" imgW="2603160" imgH="495000" progId="Equation.3">
              <p:embed/>
            </p:oleObj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3419872" y="4005064"/>
            <a:ext cx="2232248" cy="936104"/>
            <a:chOff x="3419872" y="4005064"/>
            <a:chExt cx="2232248" cy="936104"/>
          </a:xfrm>
        </p:grpSpPr>
        <p:graphicFrame>
          <p:nvGraphicFramePr>
            <p:cNvPr id="509955" name="Object 3"/>
            <p:cNvGraphicFramePr>
              <a:graphicFrameLocks noChangeAspect="1"/>
            </p:cNvGraphicFramePr>
            <p:nvPr/>
          </p:nvGraphicFramePr>
          <p:xfrm>
            <a:off x="3695700" y="4149725"/>
            <a:ext cx="1752600" cy="641350"/>
          </p:xfrm>
          <a:graphic>
            <a:graphicData uri="http://schemas.openxmlformats.org/presentationml/2006/ole">
              <p:oleObj spid="_x0000_s509955" name="Rovnice" r:id="rId4" imgW="761760" imgH="279360" progId="Equation.3">
                <p:embed/>
              </p:oleObj>
            </a:graphicData>
          </a:graphic>
        </p:graphicFrame>
        <p:sp>
          <p:nvSpPr>
            <p:cNvPr id="8" name="Rectangle 7"/>
            <p:cNvSpPr/>
            <p:nvPr/>
          </p:nvSpPr>
          <p:spPr>
            <a:xfrm>
              <a:off x="3419872" y="4005064"/>
              <a:ext cx="2232248" cy="93610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Propagace radiance a důležitosti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2011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grpSp>
        <p:nvGrpSpPr>
          <p:cNvPr id="6" name="Group 10"/>
          <p:cNvGrpSpPr>
            <a:grpSpLocks/>
          </p:cNvGrpSpPr>
          <p:nvPr/>
        </p:nvGrpSpPr>
        <p:grpSpPr bwMode="auto">
          <a:xfrm>
            <a:off x="5794375" y="4281488"/>
            <a:ext cx="604838" cy="474662"/>
            <a:chOff x="3650" y="2697"/>
            <a:chExt cx="381" cy="299"/>
          </a:xfrm>
        </p:grpSpPr>
        <p:sp>
          <p:nvSpPr>
            <p:cNvPr id="7" name="Oval 3"/>
            <p:cNvSpPr>
              <a:spLocks noChangeArrowheads="1"/>
            </p:cNvSpPr>
            <p:nvPr/>
          </p:nvSpPr>
          <p:spPr bwMode="auto">
            <a:xfrm rot="16620000">
              <a:off x="3822" y="2675"/>
              <a:ext cx="62" cy="134"/>
            </a:xfrm>
            <a:prstGeom prst="ellipse">
              <a:avLst/>
            </a:prstGeom>
            <a:solidFill>
              <a:srgbClr val="A2C1FE"/>
            </a:solidFill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Freeform 4"/>
            <p:cNvSpPr>
              <a:spLocks/>
            </p:cNvSpPr>
            <p:nvPr/>
          </p:nvSpPr>
          <p:spPr bwMode="auto">
            <a:xfrm>
              <a:off x="3726" y="2720"/>
              <a:ext cx="244" cy="276"/>
            </a:xfrm>
            <a:custGeom>
              <a:avLst/>
              <a:gdLst/>
              <a:ahLst/>
              <a:cxnLst>
                <a:cxn ang="0">
                  <a:pos x="54" y="1"/>
                </a:cxn>
                <a:cxn ang="0">
                  <a:pos x="0" y="0"/>
                </a:cxn>
                <a:cxn ang="0">
                  <a:pos x="78" y="275"/>
                </a:cxn>
                <a:cxn ang="0">
                  <a:pos x="243" y="65"/>
                </a:cxn>
                <a:cxn ang="0">
                  <a:pos x="199" y="34"/>
                </a:cxn>
              </a:cxnLst>
              <a:rect l="0" t="0" r="r" b="b"/>
              <a:pathLst>
                <a:path w="244" h="276">
                  <a:moveTo>
                    <a:pt x="54" y="1"/>
                  </a:moveTo>
                  <a:lnTo>
                    <a:pt x="0" y="0"/>
                  </a:lnTo>
                  <a:lnTo>
                    <a:pt x="78" y="275"/>
                  </a:lnTo>
                  <a:lnTo>
                    <a:pt x="243" y="65"/>
                  </a:lnTo>
                  <a:lnTo>
                    <a:pt x="199" y="34"/>
                  </a:lnTo>
                </a:path>
              </a:pathLst>
            </a:custGeom>
            <a:noFill/>
            <a:ln w="254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5"/>
            <p:cNvSpPr>
              <a:spLocks noChangeShapeType="1"/>
            </p:cNvSpPr>
            <p:nvPr/>
          </p:nvSpPr>
          <p:spPr bwMode="auto">
            <a:xfrm>
              <a:off x="3661" y="2697"/>
              <a:ext cx="36" cy="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3664" y="2741"/>
              <a:ext cx="30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7"/>
            <p:cNvSpPr>
              <a:spLocks noChangeShapeType="1"/>
            </p:cNvSpPr>
            <p:nvPr/>
          </p:nvSpPr>
          <p:spPr bwMode="auto">
            <a:xfrm>
              <a:off x="3650" y="2785"/>
              <a:ext cx="49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8"/>
            <p:cNvSpPr>
              <a:spLocks noChangeShapeType="1"/>
            </p:cNvSpPr>
            <p:nvPr/>
          </p:nvSpPr>
          <p:spPr bwMode="auto">
            <a:xfrm>
              <a:off x="4002" y="2792"/>
              <a:ext cx="29" cy="9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9"/>
            <p:cNvSpPr>
              <a:spLocks noChangeShapeType="1"/>
            </p:cNvSpPr>
            <p:nvPr/>
          </p:nvSpPr>
          <p:spPr bwMode="auto">
            <a:xfrm>
              <a:off x="3977" y="2827"/>
              <a:ext cx="33" cy="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17"/>
          <p:cNvGrpSpPr>
            <a:grpSpLocks/>
          </p:cNvGrpSpPr>
          <p:nvPr/>
        </p:nvGrpSpPr>
        <p:grpSpPr bwMode="auto">
          <a:xfrm>
            <a:off x="2357438" y="3805238"/>
            <a:ext cx="849312" cy="757237"/>
            <a:chOff x="1485" y="2397"/>
            <a:chExt cx="535" cy="477"/>
          </a:xfrm>
        </p:grpSpPr>
        <p:sp>
          <p:nvSpPr>
            <p:cNvPr id="15" name="Line 11"/>
            <p:cNvSpPr>
              <a:spLocks noChangeShapeType="1"/>
            </p:cNvSpPr>
            <p:nvPr/>
          </p:nvSpPr>
          <p:spPr bwMode="auto">
            <a:xfrm flipH="1" flipV="1">
              <a:off x="1617" y="2827"/>
              <a:ext cx="403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12"/>
            <p:cNvSpPr>
              <a:spLocks noChangeShapeType="1"/>
            </p:cNvSpPr>
            <p:nvPr/>
          </p:nvSpPr>
          <p:spPr bwMode="auto">
            <a:xfrm flipH="1" flipV="1">
              <a:off x="1485" y="2397"/>
              <a:ext cx="139" cy="43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13"/>
            <p:cNvSpPr>
              <a:spLocks noChangeShapeType="1"/>
            </p:cNvSpPr>
            <p:nvPr/>
          </p:nvSpPr>
          <p:spPr bwMode="auto">
            <a:xfrm flipV="1">
              <a:off x="1625" y="2621"/>
              <a:ext cx="343" cy="2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14"/>
            <p:cNvSpPr>
              <a:spLocks noChangeShapeType="1"/>
            </p:cNvSpPr>
            <p:nvPr/>
          </p:nvSpPr>
          <p:spPr bwMode="auto">
            <a:xfrm flipV="1">
              <a:off x="1625" y="2459"/>
              <a:ext cx="219" cy="37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15"/>
            <p:cNvSpPr>
              <a:spLocks noChangeShapeType="1"/>
            </p:cNvSpPr>
            <p:nvPr/>
          </p:nvSpPr>
          <p:spPr bwMode="auto">
            <a:xfrm flipV="1">
              <a:off x="1625" y="2397"/>
              <a:ext cx="51" cy="43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Oval 16"/>
            <p:cNvSpPr>
              <a:spLocks noChangeArrowheads="1"/>
            </p:cNvSpPr>
            <p:nvPr/>
          </p:nvSpPr>
          <p:spPr bwMode="auto">
            <a:xfrm>
              <a:off x="1570" y="2774"/>
              <a:ext cx="102" cy="100"/>
            </a:xfrm>
            <a:prstGeom prst="ellipse">
              <a:avLst/>
            </a:prstGeom>
            <a:solidFill>
              <a:srgbClr val="FCFEB9"/>
            </a:solidFill>
            <a:ln w="254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" name="Rectangle 18"/>
          <p:cNvSpPr>
            <a:spLocks noChangeArrowheads="1"/>
          </p:cNvSpPr>
          <p:nvPr/>
        </p:nvSpPr>
        <p:spPr bwMode="auto">
          <a:xfrm>
            <a:off x="4273550" y="3587750"/>
            <a:ext cx="139700" cy="2578100"/>
          </a:xfrm>
          <a:prstGeom prst="rect">
            <a:avLst/>
          </a:prstGeom>
          <a:solidFill>
            <a:srgbClr val="FFC5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Freeform 19"/>
          <p:cNvSpPr>
            <a:spLocks/>
          </p:cNvSpPr>
          <p:nvPr/>
        </p:nvSpPr>
        <p:spPr bwMode="auto">
          <a:xfrm>
            <a:off x="914400" y="1905000"/>
            <a:ext cx="7164388" cy="4268788"/>
          </a:xfrm>
          <a:custGeom>
            <a:avLst/>
            <a:gdLst/>
            <a:ahLst/>
            <a:cxnLst>
              <a:cxn ang="0">
                <a:pos x="96" y="2688"/>
              </a:cxn>
              <a:cxn ang="0">
                <a:pos x="0" y="2688"/>
              </a:cxn>
              <a:cxn ang="0">
                <a:pos x="0" y="0"/>
              </a:cxn>
              <a:cxn ang="0">
                <a:pos x="4512" y="0"/>
              </a:cxn>
              <a:cxn ang="0">
                <a:pos x="4512" y="2688"/>
              </a:cxn>
              <a:cxn ang="0">
                <a:pos x="4416" y="2688"/>
              </a:cxn>
              <a:cxn ang="0">
                <a:pos x="4416" y="96"/>
              </a:cxn>
              <a:cxn ang="0">
                <a:pos x="96" y="96"/>
              </a:cxn>
              <a:cxn ang="0">
                <a:pos x="96" y="2688"/>
              </a:cxn>
            </a:cxnLst>
            <a:rect l="0" t="0" r="r" b="b"/>
            <a:pathLst>
              <a:path w="4513" h="2689">
                <a:moveTo>
                  <a:pt x="96" y="2688"/>
                </a:moveTo>
                <a:lnTo>
                  <a:pt x="0" y="2688"/>
                </a:lnTo>
                <a:lnTo>
                  <a:pt x="0" y="0"/>
                </a:lnTo>
                <a:lnTo>
                  <a:pt x="4512" y="0"/>
                </a:lnTo>
                <a:lnTo>
                  <a:pt x="4512" y="2688"/>
                </a:lnTo>
                <a:lnTo>
                  <a:pt x="4416" y="2688"/>
                </a:lnTo>
                <a:lnTo>
                  <a:pt x="4416" y="96"/>
                </a:lnTo>
                <a:lnTo>
                  <a:pt x="96" y="96"/>
                </a:lnTo>
                <a:lnTo>
                  <a:pt x="96" y="2688"/>
                </a:lnTo>
              </a:path>
            </a:pathLst>
          </a:custGeom>
          <a:solidFill>
            <a:srgbClr val="FFC5CF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" name="Line 20"/>
          <p:cNvSpPr>
            <a:spLocks noChangeShapeType="1"/>
          </p:cNvSpPr>
          <p:nvPr/>
        </p:nvSpPr>
        <p:spPr bwMode="auto">
          <a:xfrm flipV="1">
            <a:off x="3055938" y="2052638"/>
            <a:ext cx="823912" cy="1611312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" name="Line 21"/>
          <p:cNvSpPr>
            <a:spLocks noChangeShapeType="1"/>
          </p:cNvSpPr>
          <p:nvPr/>
        </p:nvSpPr>
        <p:spPr bwMode="auto">
          <a:xfrm flipV="1">
            <a:off x="2674938" y="2052638"/>
            <a:ext cx="138112" cy="1535112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" name="Line 22"/>
          <p:cNvSpPr>
            <a:spLocks noChangeShapeType="1"/>
          </p:cNvSpPr>
          <p:nvPr/>
        </p:nvSpPr>
        <p:spPr bwMode="auto">
          <a:xfrm flipV="1">
            <a:off x="3513138" y="2052638"/>
            <a:ext cx="2881312" cy="1839912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" name="Line 23"/>
          <p:cNvSpPr>
            <a:spLocks noChangeShapeType="1"/>
          </p:cNvSpPr>
          <p:nvPr/>
        </p:nvSpPr>
        <p:spPr bwMode="auto">
          <a:xfrm flipH="1" flipV="1">
            <a:off x="1747838" y="2052638"/>
            <a:ext cx="544512" cy="1535112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" name="Line 24"/>
          <p:cNvSpPr>
            <a:spLocks noChangeShapeType="1"/>
          </p:cNvSpPr>
          <p:nvPr/>
        </p:nvSpPr>
        <p:spPr bwMode="auto">
          <a:xfrm>
            <a:off x="3894138" y="2065338"/>
            <a:ext cx="900112" cy="671512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" name="Line 25"/>
          <p:cNvSpPr>
            <a:spLocks noChangeShapeType="1"/>
          </p:cNvSpPr>
          <p:nvPr/>
        </p:nvSpPr>
        <p:spPr bwMode="auto">
          <a:xfrm>
            <a:off x="6408738" y="2065338"/>
            <a:ext cx="1509712" cy="1509712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" name="Line 26"/>
          <p:cNvSpPr>
            <a:spLocks noChangeShapeType="1"/>
          </p:cNvSpPr>
          <p:nvPr/>
        </p:nvSpPr>
        <p:spPr bwMode="auto">
          <a:xfrm flipH="1">
            <a:off x="1443038" y="2065338"/>
            <a:ext cx="315912" cy="976312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" name="Line 27"/>
          <p:cNvSpPr>
            <a:spLocks noChangeShapeType="1"/>
          </p:cNvSpPr>
          <p:nvPr/>
        </p:nvSpPr>
        <p:spPr bwMode="auto">
          <a:xfrm flipH="1">
            <a:off x="7234238" y="3589338"/>
            <a:ext cx="696912" cy="290512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" name="Line 28"/>
          <p:cNvSpPr>
            <a:spLocks noChangeShapeType="1"/>
          </p:cNvSpPr>
          <p:nvPr/>
        </p:nvSpPr>
        <p:spPr bwMode="auto">
          <a:xfrm flipV="1">
            <a:off x="6256338" y="2052638"/>
            <a:ext cx="1281112" cy="2144712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" name="Line 29"/>
          <p:cNvSpPr>
            <a:spLocks noChangeShapeType="1"/>
          </p:cNvSpPr>
          <p:nvPr/>
        </p:nvSpPr>
        <p:spPr bwMode="auto">
          <a:xfrm flipH="1" flipV="1">
            <a:off x="5862638" y="2052638"/>
            <a:ext cx="239712" cy="2144712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" name="Line 30"/>
          <p:cNvSpPr>
            <a:spLocks noChangeShapeType="1"/>
          </p:cNvSpPr>
          <p:nvPr/>
        </p:nvSpPr>
        <p:spPr bwMode="auto">
          <a:xfrm flipV="1">
            <a:off x="6408738" y="3881438"/>
            <a:ext cx="823912" cy="392112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" name="Line 31"/>
          <p:cNvSpPr>
            <a:spLocks noChangeShapeType="1"/>
          </p:cNvSpPr>
          <p:nvPr/>
        </p:nvSpPr>
        <p:spPr bwMode="auto">
          <a:xfrm flipH="1">
            <a:off x="5100638" y="2065338"/>
            <a:ext cx="773112" cy="366712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" name="Line 32"/>
          <p:cNvSpPr>
            <a:spLocks noChangeShapeType="1"/>
          </p:cNvSpPr>
          <p:nvPr/>
        </p:nvSpPr>
        <p:spPr bwMode="auto">
          <a:xfrm flipH="1" flipV="1">
            <a:off x="4719638" y="2052638"/>
            <a:ext cx="1230312" cy="2068512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" name="Line 33"/>
          <p:cNvSpPr>
            <a:spLocks noChangeShapeType="1"/>
          </p:cNvSpPr>
          <p:nvPr/>
        </p:nvSpPr>
        <p:spPr bwMode="auto">
          <a:xfrm flipH="1">
            <a:off x="3881438" y="2065338"/>
            <a:ext cx="849312" cy="519112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" name="Rectangle 34"/>
          <p:cNvSpPr>
            <a:spLocks noChangeArrowheads="1"/>
          </p:cNvSpPr>
          <p:nvPr/>
        </p:nvSpPr>
        <p:spPr bwMode="auto">
          <a:xfrm>
            <a:off x="1570038" y="4876800"/>
            <a:ext cx="2128837" cy="547688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cs-CZ" sz="2800" b="1">
                <a:latin typeface="Arial" pitchFamily="34" charset="0"/>
              </a:rPr>
              <a:t>L </a:t>
            </a:r>
            <a:r>
              <a:rPr lang="cs-CZ" sz="2800">
                <a:latin typeface="Arial" pitchFamily="34" charset="0"/>
              </a:rPr>
              <a:t>(radiance)</a:t>
            </a:r>
            <a:endParaRPr lang="cs-CZ" sz="2800">
              <a:latin typeface="Arial CE" charset="-18"/>
            </a:endParaRPr>
          </a:p>
        </p:txBody>
      </p:sp>
      <p:sp>
        <p:nvSpPr>
          <p:cNvPr id="38" name="Rectangle 35"/>
          <p:cNvSpPr>
            <a:spLocks noChangeArrowheads="1"/>
          </p:cNvSpPr>
          <p:nvPr/>
        </p:nvSpPr>
        <p:spPr bwMode="auto">
          <a:xfrm>
            <a:off x="4999038" y="5105400"/>
            <a:ext cx="2380461" cy="520655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cs-CZ" sz="2800" b="1" dirty="0">
                <a:latin typeface="Arial" pitchFamily="34" charset="0"/>
              </a:rPr>
              <a:t>W </a:t>
            </a:r>
            <a:r>
              <a:rPr lang="cs-CZ" sz="2800" dirty="0" smtClean="0">
                <a:latin typeface="Arial" pitchFamily="34" charset="0"/>
              </a:rPr>
              <a:t>(</a:t>
            </a:r>
            <a:r>
              <a:rPr lang="en-US" sz="2800" dirty="0" smtClean="0">
                <a:latin typeface="Arial" pitchFamily="34" charset="0"/>
              </a:rPr>
              <a:t>d</a:t>
            </a:r>
            <a:r>
              <a:rPr lang="cs-CZ" sz="2800" dirty="0" err="1" smtClean="0">
                <a:latin typeface="Arial" pitchFamily="34" charset="0"/>
              </a:rPr>
              <a:t>ůležitost</a:t>
            </a:r>
            <a:r>
              <a:rPr lang="cs-CZ" sz="2800" dirty="0" smtClean="0">
                <a:latin typeface="Arial" pitchFamily="34" charset="0"/>
              </a:rPr>
              <a:t>)</a:t>
            </a:r>
            <a:endParaRPr lang="cs-CZ" sz="2800" dirty="0">
              <a:latin typeface="Arial CE" charset="-1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Důležitost (</a:t>
            </a:r>
            <a:r>
              <a:rPr lang="cs-CZ" dirty="0" err="1" smtClean="0"/>
              <a:t>importance</a:t>
            </a:r>
            <a:r>
              <a:rPr lang="cs-CZ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30725"/>
          </a:xfrm>
        </p:spPr>
        <p:txBody>
          <a:bodyPr/>
          <a:lstStyle/>
          <a:p>
            <a:r>
              <a:rPr lang="cs-CZ" i="1" dirty="0" err="1" smtClean="0"/>
              <a:t>W</a:t>
            </a:r>
            <a:r>
              <a:rPr lang="cs-CZ" baseline="-25000" dirty="0" err="1" smtClean="0"/>
              <a:t>e</a:t>
            </a:r>
            <a:r>
              <a:rPr lang="cs-CZ" dirty="0" smtClean="0"/>
              <a:t> popisuje, jak důležitá je příchozí radiance pro odezvu senzoru</a:t>
            </a:r>
          </a:p>
          <a:p>
            <a:r>
              <a:rPr lang="cs-CZ" dirty="0" smtClean="0"/>
              <a:t>1 krok do scény: Příchozí radiance na senzoru = odchozí radiance z bodů scény</a:t>
            </a:r>
          </a:p>
          <a:p>
            <a:r>
              <a:rPr lang="cs-CZ" dirty="0" smtClean="0"/>
              <a:t>2, 3, …  kroky do scény: …</a:t>
            </a:r>
          </a:p>
          <a:p>
            <a:endParaRPr lang="cs-CZ" dirty="0" smtClean="0"/>
          </a:p>
          <a:p>
            <a:r>
              <a:rPr lang="cs-CZ" i="1" dirty="0" err="1" smtClean="0"/>
              <a:t>W</a:t>
            </a:r>
            <a:r>
              <a:rPr lang="cs-CZ" baseline="-25000" dirty="0" err="1" smtClean="0"/>
              <a:t>e</a:t>
            </a:r>
            <a:r>
              <a:rPr lang="cs-CZ" dirty="0" smtClean="0"/>
              <a:t> interpretujeme jako veličinu emitovanou ze senzorů (stejně jako je radiance </a:t>
            </a:r>
            <a:r>
              <a:rPr lang="cs-CZ" i="1" dirty="0" err="1" smtClean="0"/>
              <a:t>L</a:t>
            </a:r>
            <a:r>
              <a:rPr lang="cs-CZ" baseline="-25000" dirty="0" err="1" smtClean="0"/>
              <a:t>e</a:t>
            </a:r>
            <a:r>
              <a:rPr lang="cs-CZ" dirty="0" smtClean="0"/>
              <a:t> emitovaná ze zdrojů světla)</a:t>
            </a:r>
          </a:p>
          <a:p>
            <a:pPr lvl="1"/>
            <a:endParaRPr lang="cs-CZ" b="1" dirty="0" smtClean="0"/>
          </a:p>
          <a:p>
            <a:r>
              <a:rPr lang="cs-CZ" dirty="0" smtClean="0"/>
              <a:t>Takto interpretovanou veličinu </a:t>
            </a:r>
            <a:r>
              <a:rPr lang="cs-CZ" i="1" dirty="0" err="1" smtClean="0"/>
              <a:t>W</a:t>
            </a:r>
            <a:r>
              <a:rPr lang="cs-CZ" baseline="-25000" dirty="0" err="1" smtClean="0"/>
              <a:t>e</a:t>
            </a:r>
            <a:r>
              <a:rPr lang="cs-CZ" dirty="0" smtClean="0"/>
              <a:t> nazýváme </a:t>
            </a:r>
            <a:br>
              <a:rPr lang="cs-CZ" dirty="0" smtClean="0"/>
            </a:br>
            <a:r>
              <a:rPr lang="cs-CZ" dirty="0" smtClean="0"/>
              <a:t>		</a:t>
            </a:r>
            <a:r>
              <a:rPr lang="cs-CZ" b="1" dirty="0" smtClean="0"/>
              <a:t>emitovanou funkcí důležitosti </a:t>
            </a:r>
            <a:br>
              <a:rPr lang="cs-CZ" b="1" dirty="0" smtClean="0"/>
            </a:br>
            <a:r>
              <a:rPr lang="cs-CZ" dirty="0" smtClean="0"/>
              <a:t>(</a:t>
            </a:r>
            <a:r>
              <a:rPr lang="en-US" dirty="0" smtClean="0"/>
              <a:t>emitted importance function, emitted potential function</a:t>
            </a:r>
            <a:r>
              <a:rPr lang="cs-CZ" dirty="0" smtClean="0"/>
              <a:t>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PG III (NPGR010) - J. Křivánek 2011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rany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Hrany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rany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rany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9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6421</TotalTime>
  <Words>1229</Words>
  <Application>Microsoft Office PowerPoint</Application>
  <PresentationFormat>Předvádění na obrazovce (4:3)</PresentationFormat>
  <Paragraphs>256</Paragraphs>
  <Slides>46</Slides>
  <Notes>1</Notes>
  <HiddenSlides>0</HiddenSlides>
  <MMClips>0</MMClips>
  <ScaleCrop>false</ScaleCrop>
  <HeadingPairs>
    <vt:vector size="6" baseType="variant">
      <vt:variant>
        <vt:lpstr>Motiv</vt:lpstr>
      </vt:variant>
      <vt:variant>
        <vt:i4>2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46</vt:i4>
      </vt:variant>
    </vt:vector>
  </HeadingPairs>
  <TitlesOfParts>
    <vt:vector size="49" baseType="lpstr">
      <vt:lpstr>Hrany</vt:lpstr>
      <vt:lpstr>Default Design</vt:lpstr>
      <vt:lpstr>Rovnice</vt:lpstr>
      <vt:lpstr>Počítačová grafika III –  Důležitost, BPT</vt:lpstr>
      <vt:lpstr>Omezení algoritmu sledování cest</vt:lpstr>
      <vt:lpstr>Důležitost a dualita  v zobrazování</vt:lpstr>
      <vt:lpstr>Měřicí rovnice</vt:lpstr>
      <vt:lpstr>Měřicí rovnice</vt:lpstr>
      <vt:lpstr>Příklad: Zářivý tok přes oblast jako měřicí rovnice</vt:lpstr>
      <vt:lpstr>Měřicí rovnice jako skalární součin funkcí</vt:lpstr>
      <vt:lpstr>Propagace radiance a důležitosti</vt:lpstr>
      <vt:lpstr>Důležitost (importance)</vt:lpstr>
      <vt:lpstr>Přenos důležitosti</vt:lpstr>
      <vt:lpstr>Dualita důležitosti a radiance</vt:lpstr>
      <vt:lpstr>Dualita důležitosti a radiance</vt:lpstr>
      <vt:lpstr>Dualita v praxi: Sledování světla</vt:lpstr>
      <vt:lpstr>Sledování světla (light tracing) v praxi</vt:lpstr>
      <vt:lpstr>Sledování světla (light tracing) v praxi</vt:lpstr>
      <vt:lpstr>Obousměrné sledování cest (BPT) vs.  Sledování cest (PT)</vt:lpstr>
      <vt:lpstr>Přenos světla jako integrál přes prostor cest</vt:lpstr>
      <vt:lpstr>Transport světla jako integrál</vt:lpstr>
      <vt:lpstr>Transport světla jako integrál</vt:lpstr>
      <vt:lpstr>Tříbodová formulace přenosu světla</vt:lpstr>
      <vt:lpstr>Zobrazovací rovnice v 3b formulaci</vt:lpstr>
      <vt:lpstr>Měřicí rovnice v 3b formulaci</vt:lpstr>
      <vt:lpstr>Definice „funkce příspěvku“ (contribution function)</vt:lpstr>
      <vt:lpstr>Definice „funkce příspěvku“ (contribution function)</vt:lpstr>
      <vt:lpstr>Míra na prostoru cest</vt:lpstr>
      <vt:lpstr>Obor integrace</vt:lpstr>
      <vt:lpstr>Transport světla jako integrál</vt:lpstr>
      <vt:lpstr>Aplikace integrálu přes cesty</vt:lpstr>
      <vt:lpstr>Hustota p-nosti na prostoru cest</vt:lpstr>
      <vt:lpstr>Hustota pro vzrokování směru </vt:lpstr>
      <vt:lpstr>Path tracing v jako integrál přes prostor cest</vt:lpstr>
      <vt:lpstr>Light tracing v jako integrál přes prostor cest</vt:lpstr>
      <vt:lpstr>Obousměrné sledování cest (Bidirectional path tracing)</vt:lpstr>
      <vt:lpstr>Obousměrné sledování cest</vt:lpstr>
      <vt:lpstr>Vzorkovací strategie</vt:lpstr>
      <vt:lpstr>Obousměrné sledování cest</vt:lpstr>
      <vt:lpstr>Obousměrné sledování cest</vt:lpstr>
      <vt:lpstr>Vzorkovací techniky v BPT</vt:lpstr>
      <vt:lpstr>Vzorkovací techniky v BPT</vt:lpstr>
      <vt:lpstr>Vzorkovací techniky v BPT</vt:lpstr>
      <vt:lpstr>Kombinace vzorkovacích technik</vt:lpstr>
      <vt:lpstr>Implementace:  Generování cest po skupinách</vt:lpstr>
      <vt:lpstr>Generování cest po skupinách</vt:lpstr>
      <vt:lpstr>Snímek 44</vt:lpstr>
      <vt:lpstr>Porovnání algoritmů</vt:lpstr>
      <vt:lpstr>Konec</vt:lpstr>
    </vt:vector>
  </TitlesOfParts>
  <Company>CTU Prague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Důležitost, BPT - Počítačová grafika III (NPGR010)</dc:title>
  <dc:creator>Jaroslav Křivánek</dc:creator>
  <cp:lastModifiedBy>jarda</cp:lastModifiedBy>
  <cp:revision>4261</cp:revision>
  <dcterms:created xsi:type="dcterms:W3CDTF">2006-11-17T09:10:54Z</dcterms:created>
  <dcterms:modified xsi:type="dcterms:W3CDTF">2011-12-06T14:02:24Z</dcterms:modified>
</cp:coreProperties>
</file>