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81" r:id="rId5"/>
    <p:sldId id="258" r:id="rId6"/>
    <p:sldId id="283" r:id="rId7"/>
    <p:sldId id="259" r:id="rId8"/>
    <p:sldId id="260" r:id="rId9"/>
    <p:sldId id="261" r:id="rId10"/>
    <p:sldId id="264" r:id="rId11"/>
    <p:sldId id="265" r:id="rId12"/>
    <p:sldId id="262" r:id="rId13"/>
    <p:sldId id="266" r:id="rId14"/>
    <p:sldId id="267" r:id="rId15"/>
    <p:sldId id="268" r:id="rId16"/>
    <p:sldId id="269" r:id="rId17"/>
    <p:sldId id="270" r:id="rId18"/>
    <p:sldId id="263" r:id="rId19"/>
    <p:sldId id="271" r:id="rId20"/>
    <p:sldId id="272" r:id="rId21"/>
    <p:sldId id="278" r:id="rId22"/>
    <p:sldId id="277" r:id="rId23"/>
    <p:sldId id="285" r:id="rId24"/>
    <p:sldId id="284" r:id="rId25"/>
    <p:sldId id="275" r:id="rId26"/>
    <p:sldId id="273" r:id="rId27"/>
  </p:sldIdLst>
  <p:sldSz cx="9144000" cy="6858000" type="screen4x3"/>
  <p:notesSz cx="6797675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383"/>
    <a:srgbClr val="385D8A"/>
    <a:srgbClr val="4F81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5F52-F205-4B1A-A9BE-019B411F6C7B}" type="datetimeFigureOut">
              <a:rPr lang="cs-CZ" smtClean="0"/>
              <a:pPr/>
              <a:t>14.3.2012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9536-B02A-47E0-84B2-0D7B518F76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5F52-F205-4B1A-A9BE-019B411F6C7B}" type="datetimeFigureOut">
              <a:rPr lang="cs-CZ" smtClean="0"/>
              <a:pPr/>
              <a:t>14.3.2012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9536-B02A-47E0-84B2-0D7B518F76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5F52-F205-4B1A-A9BE-019B411F6C7B}" type="datetimeFigureOut">
              <a:rPr lang="cs-CZ" smtClean="0"/>
              <a:pPr/>
              <a:t>14.3.2012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9536-B02A-47E0-84B2-0D7B518F76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5F52-F205-4B1A-A9BE-019B411F6C7B}" type="datetimeFigureOut">
              <a:rPr lang="cs-CZ" smtClean="0"/>
              <a:pPr/>
              <a:t>14.3.2012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9536-B02A-47E0-84B2-0D7B518F76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5F52-F205-4B1A-A9BE-019B411F6C7B}" type="datetimeFigureOut">
              <a:rPr lang="cs-CZ" smtClean="0"/>
              <a:pPr/>
              <a:t>14.3.2012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9536-B02A-47E0-84B2-0D7B518F76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5F52-F205-4B1A-A9BE-019B411F6C7B}" type="datetimeFigureOut">
              <a:rPr lang="cs-CZ" smtClean="0"/>
              <a:pPr/>
              <a:t>14.3.2012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9536-B02A-47E0-84B2-0D7B518F76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5F52-F205-4B1A-A9BE-019B411F6C7B}" type="datetimeFigureOut">
              <a:rPr lang="cs-CZ" smtClean="0"/>
              <a:pPr/>
              <a:t>14.3.2012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9536-B02A-47E0-84B2-0D7B518F76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5F52-F205-4B1A-A9BE-019B411F6C7B}" type="datetimeFigureOut">
              <a:rPr lang="cs-CZ" smtClean="0"/>
              <a:pPr/>
              <a:t>14.3.2012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9536-B02A-47E0-84B2-0D7B518F76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5F52-F205-4B1A-A9BE-019B411F6C7B}" type="datetimeFigureOut">
              <a:rPr lang="cs-CZ" smtClean="0"/>
              <a:pPr/>
              <a:t>14.3.2012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9536-B02A-47E0-84B2-0D7B518F76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5F52-F205-4B1A-A9BE-019B411F6C7B}" type="datetimeFigureOut">
              <a:rPr lang="cs-CZ" smtClean="0"/>
              <a:pPr/>
              <a:t>14.3.2012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9536-B02A-47E0-84B2-0D7B518F76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5F52-F205-4B1A-A9BE-019B411F6C7B}" type="datetimeFigureOut">
              <a:rPr lang="cs-CZ" smtClean="0"/>
              <a:pPr/>
              <a:t>14.3.2012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9536-B02A-47E0-84B2-0D7B518F76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45F52-F205-4B1A-A9BE-019B411F6C7B}" type="datetimeFigureOut">
              <a:rPr lang="cs-CZ" smtClean="0"/>
              <a:pPr/>
              <a:t>14.3.2012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99536-B02A-47E0-84B2-0D7B518F762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5.png"/><Relationship Id="rId7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692696"/>
            <a:ext cx="8424936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Authoring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 </a:t>
            </a:r>
            <a:r>
              <a:rPr lang="en-US" sz="5300" dirty="0" smtClean="0"/>
              <a:t>Hierarchical Road Networks</a:t>
            </a:r>
            <a:r>
              <a:rPr lang="cs-CZ" sz="5300" dirty="0" smtClean="0"/>
              <a:t/>
            </a:r>
            <a:br>
              <a:rPr lang="cs-CZ" sz="5300" dirty="0" smtClean="0"/>
            </a:b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/>
              <a:t>E</a:t>
            </a:r>
            <a:r>
              <a:rPr lang="en-US" sz="2200" dirty="0" err="1" smtClean="0"/>
              <a:t>ric</a:t>
            </a:r>
            <a:r>
              <a:rPr lang="en-US" sz="2200" dirty="0" smtClean="0"/>
              <a:t> </a:t>
            </a:r>
            <a:r>
              <a:rPr lang="en-US" sz="2200" dirty="0" err="1" smtClean="0"/>
              <a:t>Galin</a:t>
            </a:r>
            <a:r>
              <a:rPr lang="cs-CZ" sz="2200" dirty="0" smtClean="0"/>
              <a:t> </a:t>
            </a:r>
            <a:r>
              <a:rPr lang="cs-CZ" sz="2200" dirty="0" smtClean="0">
                <a:solidFill>
                  <a:schemeClr val="bg1">
                    <a:lumMod val="50000"/>
                  </a:schemeClr>
                </a:solidFill>
              </a:rPr>
              <a:t>::</a:t>
            </a:r>
            <a:r>
              <a:rPr lang="cs-CZ" sz="2200" dirty="0" smtClean="0"/>
              <a:t> </a:t>
            </a:r>
            <a:r>
              <a:rPr lang="en-US" sz="2200" dirty="0" err="1" smtClean="0"/>
              <a:t>Adrien</a:t>
            </a:r>
            <a:r>
              <a:rPr lang="en-US" sz="2200" dirty="0" smtClean="0"/>
              <a:t> </a:t>
            </a:r>
            <a:r>
              <a:rPr lang="en-US" sz="2200" dirty="0" err="1" smtClean="0"/>
              <a:t>Peytavie</a:t>
            </a:r>
            <a:r>
              <a:rPr lang="cs-CZ" sz="2200" dirty="0" smtClean="0"/>
              <a:t> </a:t>
            </a:r>
            <a:r>
              <a:rPr lang="cs-CZ" sz="2200" dirty="0" smtClean="0">
                <a:solidFill>
                  <a:schemeClr val="bg1">
                    <a:lumMod val="50000"/>
                  </a:schemeClr>
                </a:solidFill>
              </a:rPr>
              <a:t>::</a:t>
            </a:r>
            <a:r>
              <a:rPr lang="cs-CZ" sz="2200" dirty="0" smtClean="0"/>
              <a:t> </a:t>
            </a:r>
            <a:r>
              <a:rPr lang="en-US" sz="2200" dirty="0" smtClean="0"/>
              <a:t>Eric Guerin</a:t>
            </a:r>
            <a:r>
              <a:rPr lang="cs-CZ" sz="2200" dirty="0" smtClean="0"/>
              <a:t>  </a:t>
            </a:r>
            <a:r>
              <a:rPr lang="cs-CZ" sz="2200" dirty="0" smtClean="0">
                <a:solidFill>
                  <a:schemeClr val="bg1">
                    <a:lumMod val="50000"/>
                  </a:schemeClr>
                </a:solidFill>
              </a:rPr>
              <a:t>::</a:t>
            </a:r>
            <a:r>
              <a:rPr lang="cs-CZ" sz="2200" dirty="0" smtClean="0"/>
              <a:t> </a:t>
            </a:r>
            <a:r>
              <a:rPr lang="en-US" sz="2200" dirty="0" smtClean="0"/>
              <a:t> Bed</a:t>
            </a:r>
            <a:r>
              <a:rPr lang="cs-CZ" sz="2200" dirty="0" err="1" smtClean="0"/>
              <a:t>řich</a:t>
            </a:r>
            <a:r>
              <a:rPr lang="cs-CZ" sz="2200" dirty="0" smtClean="0"/>
              <a:t> Beneš</a:t>
            </a:r>
            <a:endParaRPr lang="cs-CZ" sz="2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179" y="2708920"/>
            <a:ext cx="9266699" cy="333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 a road over terrain…</a:t>
            </a:r>
            <a:endParaRPr lang="cs-CZ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84784"/>
            <a:ext cx="4203700" cy="3162300"/>
          </a:xfrm>
          <a:prstGeom prst="rect">
            <a:avLst/>
          </a:prstGeom>
          <a:noFill/>
          <a:ln w="317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17032"/>
            <a:ext cx="2743185" cy="1274316"/>
          </a:xfrm>
          <a:prstGeom prst="rect">
            <a:avLst/>
          </a:prstGeom>
          <a:noFill/>
          <a:ln w="222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ovéPole 6"/>
          <p:cNvSpPr txBox="1"/>
          <p:nvPr/>
        </p:nvSpPr>
        <p:spPr>
          <a:xfrm>
            <a:off x="323528" y="2420888"/>
            <a:ext cx="1435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Isolines</a:t>
            </a:r>
            <a:endParaRPr lang="cs-CZ" sz="3200" dirty="0"/>
          </a:p>
        </p:txBody>
      </p:sp>
      <p:cxnSp>
        <p:nvCxnSpPr>
          <p:cNvPr id="9" name="Přímá spojovací šipka 8"/>
          <p:cNvCxnSpPr>
            <a:stCxn id="7" idx="3"/>
          </p:cNvCxnSpPr>
          <p:nvPr/>
        </p:nvCxnSpPr>
        <p:spPr>
          <a:xfrm flipV="1">
            <a:off x="1758536" y="2348880"/>
            <a:ext cx="1517320" cy="364396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>
            <a:stCxn id="7" idx="3"/>
          </p:cNvCxnSpPr>
          <p:nvPr/>
        </p:nvCxnSpPr>
        <p:spPr>
          <a:xfrm>
            <a:off x="1758536" y="2713276"/>
            <a:ext cx="1661336" cy="21166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V="1">
            <a:off x="1979712" y="3573016"/>
            <a:ext cx="1800200" cy="79208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6732240" y="3780329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Lattice</a:t>
            </a:r>
            <a:endParaRPr lang="cs-CZ" sz="3200" dirty="0"/>
          </a:p>
        </p:txBody>
      </p:sp>
      <p:cxnSp>
        <p:nvCxnSpPr>
          <p:cNvPr id="21" name="Přímá spojovací šipka 20"/>
          <p:cNvCxnSpPr>
            <a:stCxn id="20" idx="1"/>
          </p:cNvCxnSpPr>
          <p:nvPr/>
        </p:nvCxnSpPr>
        <p:spPr>
          <a:xfrm flipH="1" flipV="1">
            <a:off x="5580112" y="3780329"/>
            <a:ext cx="1152128" cy="292388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šipka 30"/>
          <p:cNvCxnSpPr>
            <a:stCxn id="20" idx="1"/>
          </p:cNvCxnSpPr>
          <p:nvPr/>
        </p:nvCxnSpPr>
        <p:spPr>
          <a:xfrm flipH="1" flipV="1">
            <a:off x="5436096" y="3924345"/>
            <a:ext cx="1296144" cy="148372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šipka 33"/>
          <p:cNvCxnSpPr>
            <a:stCxn id="20" idx="1"/>
          </p:cNvCxnSpPr>
          <p:nvPr/>
        </p:nvCxnSpPr>
        <p:spPr>
          <a:xfrm flipH="1" flipV="1">
            <a:off x="5652120" y="4068361"/>
            <a:ext cx="1080120" cy="4356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/>
          <p:cNvSpPr txBox="1"/>
          <p:nvPr/>
        </p:nvSpPr>
        <p:spPr>
          <a:xfrm>
            <a:off x="3491880" y="4797152"/>
            <a:ext cx="5328592" cy="1872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Generate graph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Find shortest path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Account for curvature, elevation, environment, “other”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…for each city pair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628800"/>
            <a:ext cx="5727700" cy="3238500"/>
          </a:xfrm>
          <a:prstGeom prst="rect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3707904" y="1556792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A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652120" y="1628800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B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339752" y="2492896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C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860032" y="2420888"/>
            <a:ext cx="442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D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876256" y="2204864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E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123728" y="3140968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F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948264" y="3140968"/>
            <a:ext cx="445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G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499992" y="4221088"/>
            <a:ext cx="444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H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331640" y="5013176"/>
            <a:ext cx="64087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i.e. AB, AC, AD, …, FG, FH, GH =&gt; </a:t>
            </a:r>
            <a:r>
              <a:rPr lang="en-US" sz="3200" dirty="0" smtClean="0"/>
              <a:t>Complete Graph over Cities</a:t>
            </a:r>
          </a:p>
          <a:p>
            <a:pPr algn="ctr"/>
            <a:r>
              <a:rPr lang="en-US" sz="3200" dirty="0" smtClean="0"/>
              <a:t>Road type depends on city size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- Overview</a:t>
            </a:r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52936"/>
            <a:ext cx="8593027" cy="163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251520" y="2132856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000" dirty="0" smtClean="0"/>
              <a:t>For each city pair, find a road over terrain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131840" y="2132856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dirty="0" smtClean="0"/>
              <a:t>2)  Discard some of the roads as redundant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012160" y="2132856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dirty="0" smtClean="0"/>
              <a:t>3)   Merge nearby pieces of road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51520" y="458112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Basically, </a:t>
            </a:r>
            <a:r>
              <a:rPr lang="en-US" dirty="0" err="1" smtClean="0"/>
              <a:t>Galin</a:t>
            </a:r>
            <a:r>
              <a:rPr lang="en-US" dirty="0" smtClean="0"/>
              <a:t> et al. 2010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131840" y="458112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Interesting graph theory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012160" y="458112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Some topology</a:t>
            </a:r>
            <a:endParaRPr lang="cs-CZ" dirty="0"/>
          </a:p>
        </p:txBody>
      </p:sp>
      <p:sp>
        <p:nvSpPr>
          <p:cNvPr id="16" name="Zaoblený obdélník 15"/>
          <p:cNvSpPr/>
          <p:nvPr/>
        </p:nvSpPr>
        <p:spPr>
          <a:xfrm>
            <a:off x="3059832" y="1772816"/>
            <a:ext cx="2952328" cy="3384376"/>
          </a:xfrm>
          <a:prstGeom prst="roundRect">
            <a:avLst/>
          </a:prstGeom>
          <a:solidFill>
            <a:srgbClr val="4F81BD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>
            <a:off x="2915816" y="4149080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10"/>
          <p:cNvSpPr/>
          <p:nvPr/>
        </p:nvSpPr>
        <p:spPr>
          <a:xfrm>
            <a:off x="5796136" y="4149080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Discard Redundant Roads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3224" y="1600201"/>
            <a:ext cx="8219256" cy="161277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Complete Graph – too dense</a:t>
            </a:r>
          </a:p>
          <a:p>
            <a:r>
              <a:rPr lang="en-US" dirty="0" smtClean="0"/>
              <a:t>MST – too sparse</a:t>
            </a:r>
          </a:p>
          <a:p>
            <a:r>
              <a:rPr lang="en-US" dirty="0" smtClean="0"/>
              <a:t>Some candidates:</a:t>
            </a:r>
          </a:p>
          <a:p>
            <a:endParaRPr lang="cs-CZ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0871" y="3861048"/>
            <a:ext cx="2093257" cy="202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861048"/>
            <a:ext cx="2264420" cy="212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789040"/>
            <a:ext cx="218650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971600" y="3212976"/>
            <a:ext cx="2250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β</a:t>
            </a:r>
            <a:r>
              <a:rPr lang="en-US" dirty="0" smtClean="0"/>
              <a:t>-skeleton, 1983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707904" y="3140968"/>
            <a:ext cx="1976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Relative </a:t>
            </a:r>
            <a:r>
              <a:rPr lang="en-US" dirty="0" err="1" smtClean="0"/>
              <a:t>Neighbour</a:t>
            </a:r>
            <a:endParaRPr lang="en-US" dirty="0" smtClean="0"/>
          </a:p>
          <a:p>
            <a:pPr algn="ctr"/>
            <a:r>
              <a:rPr lang="en-US" dirty="0" smtClean="0"/>
              <a:t>Graph, 1980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228184" y="3140968"/>
            <a:ext cx="207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Gabriel Graph, 1969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139952" y="6156012"/>
            <a:ext cx="1194558" cy="36933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Is a kind of</a:t>
            </a:r>
            <a:endParaRPr lang="cs-CZ" dirty="0"/>
          </a:p>
        </p:txBody>
      </p:sp>
      <p:sp>
        <p:nvSpPr>
          <p:cNvPr id="19" name="Šipka dolů 18"/>
          <p:cNvSpPr/>
          <p:nvPr/>
        </p:nvSpPr>
        <p:spPr>
          <a:xfrm>
            <a:off x="6228184" y="5229200"/>
            <a:ext cx="288032" cy="1800200"/>
          </a:xfrm>
          <a:prstGeom prst="downArrow">
            <a:avLst/>
          </a:prstGeom>
          <a:scene3d>
            <a:camera prst="orthographicFront">
              <a:rot lat="0" lon="0" rev="16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lů 19"/>
          <p:cNvSpPr/>
          <p:nvPr/>
        </p:nvSpPr>
        <p:spPr>
          <a:xfrm>
            <a:off x="4572000" y="5805264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leva 20"/>
          <p:cNvSpPr/>
          <p:nvPr/>
        </p:nvSpPr>
        <p:spPr>
          <a:xfrm>
            <a:off x="2267744" y="6021288"/>
            <a:ext cx="1728192" cy="288032"/>
          </a:xfrm>
          <a:prstGeom prst="leftArrow">
            <a:avLst/>
          </a:prstGeom>
          <a:scene3d>
            <a:camera prst="orthographicFront">
              <a:rot lat="0" lon="0" rev="209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Relative </a:t>
            </a:r>
            <a:r>
              <a:rPr lang="en-US" dirty="0" err="1" smtClean="0"/>
              <a:t>Neighbour</a:t>
            </a:r>
            <a:r>
              <a:rPr lang="en-US" dirty="0" smtClean="0"/>
              <a:t> and Gabriel Graphs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3645025"/>
            <a:ext cx="9144000" cy="57606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/>
              <a:t>Contains edge (</a:t>
            </a:r>
            <a:r>
              <a:rPr lang="en-US" dirty="0" err="1" smtClean="0"/>
              <a:t>p</a:t>
            </a:r>
            <a:r>
              <a:rPr lang="en-US" baseline="-25000" dirty="0" err="1" smtClean="0"/>
              <a:t>i</a:t>
            </a:r>
            <a:r>
              <a:rPr lang="en-US" dirty="0" err="1" smtClean="0"/>
              <a:t>,p</a:t>
            </a:r>
            <a:r>
              <a:rPr lang="en-US" baseline="-25000" dirty="0" err="1" smtClean="0"/>
              <a:t>j</a:t>
            </a:r>
            <a:r>
              <a:rPr lang="en-US" dirty="0" smtClean="0"/>
              <a:t>) </a:t>
            </a:r>
            <a:r>
              <a:rPr lang="en-US" dirty="0" smtClean="0">
                <a:sym typeface="Wingdings" pitchFamily="2" charset="2"/>
              </a:rPr>
              <a:t>no other point in </a:t>
            </a:r>
            <a:r>
              <a:rPr lang="el-GR" dirty="0" smtClean="0"/>
              <a:t>Ω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dirty="0" smtClean="0"/>
          </a:p>
          <a:p>
            <a:pPr algn="ctr">
              <a:buNone/>
            </a:pPr>
            <a:endParaRPr lang="cs-CZ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3" y="1916832"/>
            <a:ext cx="1656184" cy="160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16832"/>
            <a:ext cx="165872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2699792" y="1484784"/>
            <a:ext cx="1640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Relative </a:t>
            </a:r>
            <a:r>
              <a:rPr lang="en-US" sz="1400" dirty="0" err="1" smtClean="0"/>
              <a:t>Neighbour</a:t>
            </a:r>
            <a:endParaRPr lang="cs-CZ" sz="1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644008" y="1484784"/>
            <a:ext cx="1512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Gabriel</a:t>
            </a:r>
            <a:endParaRPr lang="cs-CZ" sz="16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757" y="4293096"/>
            <a:ext cx="1563019" cy="111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4293096"/>
            <a:ext cx="1594768" cy="118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Obdélník 30"/>
          <p:cNvSpPr/>
          <p:nvPr/>
        </p:nvSpPr>
        <p:spPr>
          <a:xfrm>
            <a:off x="3286448" y="4581128"/>
            <a:ext cx="432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l-GR" dirty="0" smtClean="0"/>
              <a:t>Ω</a:t>
            </a:r>
            <a:endParaRPr lang="cs-CZ" dirty="0"/>
          </a:p>
        </p:txBody>
      </p:sp>
      <p:sp>
        <p:nvSpPr>
          <p:cNvPr id="32" name="Obdélník 31"/>
          <p:cNvSpPr/>
          <p:nvPr/>
        </p:nvSpPr>
        <p:spPr>
          <a:xfrm>
            <a:off x="5302672" y="4581128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Ω</a:t>
            </a:r>
            <a:endParaRPr lang="cs-CZ" dirty="0"/>
          </a:p>
        </p:txBody>
      </p:sp>
      <p:sp>
        <p:nvSpPr>
          <p:cNvPr id="33" name="Zástupný symbol pro obsah 2"/>
          <p:cNvSpPr txBox="1">
            <a:spLocks/>
          </p:cNvSpPr>
          <p:nvPr/>
        </p:nvSpPr>
        <p:spPr>
          <a:xfrm>
            <a:off x="0" y="5661248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Both Contain MST as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subgraph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Euclidean Dist.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Version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1628800"/>
            <a:ext cx="7128792" cy="115212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Road length </a:t>
            </a:r>
            <a:r>
              <a:rPr lang="en-US" dirty="0" smtClean="0">
                <a:sym typeface="Wingdings" pitchFamily="2" charset="2"/>
              </a:rPr>
              <a:t></a:t>
            </a:r>
            <a:r>
              <a:rPr lang="en-US" dirty="0" smtClean="0"/>
              <a:t> Euclidean distance	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/>
              <a:t>Changes the shape of neighborhood balls</a:t>
            </a:r>
          </a:p>
          <a:p>
            <a:pPr marL="514350" indent="-514350">
              <a:buFont typeface="+mj-lt"/>
              <a:buAutoNum type="arabicParenR"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endParaRPr lang="en-US" dirty="0" smtClean="0"/>
          </a:p>
          <a:p>
            <a:pPr algn="ctr">
              <a:buNone/>
            </a:pPr>
            <a:endParaRPr lang="cs-CZ" dirty="0"/>
          </a:p>
        </p:txBody>
      </p:sp>
      <p:sp>
        <p:nvSpPr>
          <p:cNvPr id="31" name="Obdélník 30"/>
          <p:cNvSpPr/>
          <p:nvPr/>
        </p:nvSpPr>
        <p:spPr>
          <a:xfrm>
            <a:off x="3142432" y="3645024"/>
            <a:ext cx="432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endParaRPr lang="cs-CZ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636912"/>
            <a:ext cx="349459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7795" y="5013176"/>
            <a:ext cx="6500589" cy="818203"/>
          </a:xfrm>
          <a:prstGeom prst="rect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708920"/>
            <a:ext cx="1594768" cy="118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Šipka doprava 17"/>
          <p:cNvSpPr/>
          <p:nvPr/>
        </p:nvSpPr>
        <p:spPr>
          <a:xfrm>
            <a:off x="3707904" y="3284984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971600" y="4149080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2"/>
            </a:pPr>
            <a:r>
              <a:rPr lang="en-US" sz="3200" dirty="0" smtClean="0"/>
              <a:t> Parameterize graph density by </a:t>
            </a:r>
            <a:r>
              <a:rPr lang="el-GR" sz="3200" dirty="0" smtClean="0"/>
              <a:t>γ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Version, cont.</a:t>
            </a:r>
            <a:endParaRPr lang="cs-CZ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84784"/>
            <a:ext cx="5472608" cy="688815"/>
          </a:xfrm>
          <a:prstGeom prst="rect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789040"/>
            <a:ext cx="3672408" cy="423739"/>
          </a:xfrm>
          <a:prstGeom prst="rect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365104"/>
            <a:ext cx="165872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ovéPole 14"/>
          <p:cNvSpPr txBox="1"/>
          <p:nvPr/>
        </p:nvSpPr>
        <p:spPr>
          <a:xfrm>
            <a:off x="1835696" y="3388930"/>
            <a:ext cx="1512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Gabriel</a:t>
            </a:r>
            <a:endParaRPr lang="cs-CZ" sz="20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725144"/>
            <a:ext cx="1563019" cy="111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bdélník 16"/>
          <p:cNvSpPr/>
          <p:nvPr/>
        </p:nvSpPr>
        <p:spPr>
          <a:xfrm>
            <a:off x="3398715" y="5013176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Ω</a:t>
            </a:r>
            <a:endParaRPr lang="cs-CZ" dirty="0"/>
          </a:p>
        </p:txBody>
      </p:sp>
      <p:sp>
        <p:nvSpPr>
          <p:cNvPr id="21" name="Šipka dolů 20"/>
          <p:cNvSpPr/>
          <p:nvPr/>
        </p:nvSpPr>
        <p:spPr>
          <a:xfrm>
            <a:off x="2483768" y="2348880"/>
            <a:ext cx="216024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1835696" y="2636912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γ</a:t>
            </a:r>
            <a:r>
              <a:rPr lang="en-US" dirty="0" smtClean="0"/>
              <a:t> = 2</a:t>
            </a:r>
            <a:endParaRPr lang="cs-CZ" dirty="0"/>
          </a:p>
        </p:txBody>
      </p:sp>
      <p:sp>
        <p:nvSpPr>
          <p:cNvPr id="24" name="Obdélník 23"/>
          <p:cNvSpPr/>
          <p:nvPr/>
        </p:nvSpPr>
        <p:spPr>
          <a:xfrm>
            <a:off x="6854704" y="4581128"/>
            <a:ext cx="432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endParaRPr lang="cs-CZ" dirty="0"/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5879" y="3789040"/>
            <a:ext cx="3560537" cy="432048"/>
          </a:xfrm>
          <a:prstGeom prst="rect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55880" y="4653136"/>
            <a:ext cx="1594768" cy="118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Obdélník 26"/>
          <p:cNvSpPr/>
          <p:nvPr/>
        </p:nvSpPr>
        <p:spPr>
          <a:xfrm>
            <a:off x="5342536" y="4941168"/>
            <a:ext cx="432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l-GR" dirty="0" smtClean="0"/>
              <a:t>Ω</a:t>
            </a:r>
            <a:endParaRPr lang="cs-CZ" dirty="0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84072" y="4420351"/>
            <a:ext cx="1656184" cy="160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ovéPole 28"/>
          <p:cNvSpPr txBox="1"/>
          <p:nvPr/>
        </p:nvSpPr>
        <p:spPr>
          <a:xfrm>
            <a:off x="4755880" y="3356992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Relative </a:t>
            </a:r>
            <a:r>
              <a:rPr lang="en-US" sz="2000" dirty="0" err="1" smtClean="0"/>
              <a:t>Neighbour</a:t>
            </a:r>
            <a:endParaRPr lang="cs-CZ" sz="2000" dirty="0"/>
          </a:p>
        </p:txBody>
      </p:sp>
      <p:sp>
        <p:nvSpPr>
          <p:cNvPr id="30" name="Šipka dolů 29"/>
          <p:cNvSpPr/>
          <p:nvPr/>
        </p:nvSpPr>
        <p:spPr>
          <a:xfrm>
            <a:off x="6484072" y="2348880"/>
            <a:ext cx="216024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TextovéPole 31"/>
          <p:cNvSpPr txBox="1"/>
          <p:nvPr/>
        </p:nvSpPr>
        <p:spPr>
          <a:xfrm>
            <a:off x="6748153" y="2627620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γ</a:t>
            </a:r>
            <a:r>
              <a:rPr lang="en-US" dirty="0"/>
              <a:t> </a:t>
            </a:r>
            <a:r>
              <a:rPr lang="en-US" dirty="0" smtClean="0"/>
              <a:t>-&gt; ∞</a:t>
            </a:r>
            <a:endParaRPr lang="cs-CZ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611560" y="2636912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γ</a:t>
            </a:r>
            <a:r>
              <a:rPr lang="en-US" dirty="0" smtClean="0"/>
              <a:t> = 1</a:t>
            </a:r>
            <a:endParaRPr lang="cs-CZ" dirty="0"/>
          </a:p>
        </p:txBody>
      </p:sp>
      <p:sp>
        <p:nvSpPr>
          <p:cNvPr id="34" name="Šipka doprava 33"/>
          <p:cNvSpPr/>
          <p:nvPr/>
        </p:nvSpPr>
        <p:spPr>
          <a:xfrm>
            <a:off x="1331640" y="2708920"/>
            <a:ext cx="504056" cy="21602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Šipka doprava 34"/>
          <p:cNvSpPr/>
          <p:nvPr/>
        </p:nvSpPr>
        <p:spPr>
          <a:xfrm>
            <a:off x="2843808" y="2708920"/>
            <a:ext cx="3528392" cy="21602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TextovéPole 35"/>
          <p:cNvSpPr txBox="1"/>
          <p:nvPr/>
        </p:nvSpPr>
        <p:spPr>
          <a:xfrm>
            <a:off x="2987824" y="2348881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Continuum of densities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Density Continuum</a:t>
            </a:r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2996952"/>
            <a:ext cx="9345692" cy="176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ovéPole 19"/>
          <p:cNvSpPr txBox="1"/>
          <p:nvPr/>
        </p:nvSpPr>
        <p:spPr>
          <a:xfrm>
            <a:off x="3851920" y="2204864"/>
            <a:ext cx="1509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little sparse,</a:t>
            </a:r>
          </a:p>
          <a:p>
            <a:pPr algn="ctr"/>
            <a:r>
              <a:rPr lang="el-GR" dirty="0" smtClean="0"/>
              <a:t>γ</a:t>
            </a:r>
            <a:r>
              <a:rPr lang="en-US" dirty="0" smtClean="0"/>
              <a:t> = 2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7020272" y="2204864"/>
            <a:ext cx="1418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Quite sparse,</a:t>
            </a:r>
          </a:p>
          <a:p>
            <a:pPr algn="ctr"/>
            <a:r>
              <a:rPr lang="el-GR" dirty="0" smtClean="0"/>
              <a:t>γ</a:t>
            </a:r>
            <a:r>
              <a:rPr lang="en-US" dirty="0" smtClean="0"/>
              <a:t> = 8</a:t>
            </a:r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827584" y="2204864"/>
            <a:ext cx="148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Rather dense,</a:t>
            </a:r>
          </a:p>
          <a:p>
            <a:pPr algn="ctr"/>
            <a:r>
              <a:rPr lang="el-GR" dirty="0" smtClean="0"/>
              <a:t>γ</a:t>
            </a:r>
            <a:r>
              <a:rPr lang="en-US" dirty="0" smtClean="0"/>
              <a:t> = 1,2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- Overview</a:t>
            </a:r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52936"/>
            <a:ext cx="8593027" cy="163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251520" y="2132856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000" dirty="0" smtClean="0"/>
              <a:t>For each city pair, find a road over terrain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131840" y="2132856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dirty="0" smtClean="0"/>
              <a:t>2)  Discard some of the roads as redundant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012160" y="2132856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dirty="0" smtClean="0"/>
              <a:t>3)   Merge nearby pieces of road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51520" y="458112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Basically, </a:t>
            </a:r>
            <a:r>
              <a:rPr lang="en-US" dirty="0" err="1" smtClean="0"/>
              <a:t>Galin</a:t>
            </a:r>
            <a:r>
              <a:rPr lang="en-US" dirty="0" smtClean="0"/>
              <a:t> et al. 2010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131840" y="458112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Interesting graph theory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012160" y="458112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Some topology</a:t>
            </a:r>
            <a:endParaRPr lang="cs-CZ" dirty="0"/>
          </a:p>
        </p:txBody>
      </p:sp>
      <p:sp>
        <p:nvSpPr>
          <p:cNvPr id="16" name="Zaoblený obdélník 15"/>
          <p:cNvSpPr/>
          <p:nvPr/>
        </p:nvSpPr>
        <p:spPr>
          <a:xfrm>
            <a:off x="5940152" y="1772816"/>
            <a:ext cx="2952328" cy="3384376"/>
          </a:xfrm>
          <a:prstGeom prst="roundRect">
            <a:avLst/>
          </a:prstGeom>
          <a:solidFill>
            <a:srgbClr val="4F81BD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>
            <a:off x="2915816" y="4149080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10"/>
          <p:cNvSpPr/>
          <p:nvPr/>
        </p:nvSpPr>
        <p:spPr>
          <a:xfrm>
            <a:off x="5796136" y="4149080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Přímá spojovací šipka 46"/>
          <p:cNvCxnSpPr/>
          <p:nvPr/>
        </p:nvCxnSpPr>
        <p:spPr>
          <a:xfrm>
            <a:off x="6544792" y="3562470"/>
            <a:ext cx="10545" cy="17280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Merge nearby roads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39552" y="1600201"/>
            <a:ext cx="5256584" cy="2188839"/>
          </a:xfrm>
        </p:spPr>
        <p:txBody>
          <a:bodyPr>
            <a:normAutofit/>
          </a:bodyPr>
          <a:lstStyle/>
          <a:p>
            <a:r>
              <a:rPr lang="en-US" dirty="0" smtClean="0"/>
              <a:t>Distance between curves</a:t>
            </a:r>
          </a:p>
          <a:p>
            <a:pPr lvl="1"/>
            <a:r>
              <a:rPr lang="en-US" dirty="0" smtClean="0"/>
              <a:t>Length of leash?</a:t>
            </a:r>
          </a:p>
          <a:p>
            <a:r>
              <a:rPr lang="en-US" dirty="0" err="1" smtClean="0"/>
              <a:t>Frechet</a:t>
            </a:r>
            <a:r>
              <a:rPr lang="en-US" dirty="0" smtClean="0"/>
              <a:t> distance</a:t>
            </a:r>
          </a:p>
          <a:p>
            <a:pPr lvl="1"/>
            <a:r>
              <a:rPr lang="en-US" dirty="0" smtClean="0"/>
              <a:t>(over all </a:t>
            </a:r>
            <a:r>
              <a:rPr lang="en-US" dirty="0" err="1" smtClean="0"/>
              <a:t>reparameterizations</a:t>
            </a:r>
            <a:r>
              <a:rPr lang="en-US" dirty="0" smtClean="0"/>
              <a:t>)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en-US" dirty="0" smtClean="0"/>
          </a:p>
          <a:p>
            <a:endParaRPr lang="cs-CZ" dirty="0"/>
          </a:p>
        </p:txBody>
      </p:sp>
      <p:sp>
        <p:nvSpPr>
          <p:cNvPr id="13" name="Volný tvar 12"/>
          <p:cNvSpPr/>
          <p:nvPr/>
        </p:nvSpPr>
        <p:spPr>
          <a:xfrm>
            <a:off x="7608717" y="3574756"/>
            <a:ext cx="432638" cy="1697064"/>
          </a:xfrm>
          <a:custGeom>
            <a:avLst/>
            <a:gdLst>
              <a:gd name="connsiteX0" fmla="*/ 231160 w 432638"/>
              <a:gd name="connsiteY0" fmla="*/ 1697064 h 1697064"/>
              <a:gd name="connsiteX1" fmla="*/ 207912 w 432638"/>
              <a:gd name="connsiteY1" fmla="*/ 1673817 h 1697064"/>
              <a:gd name="connsiteX2" fmla="*/ 192414 w 432638"/>
              <a:gd name="connsiteY2" fmla="*/ 1619573 h 1697064"/>
              <a:gd name="connsiteX3" fmla="*/ 176916 w 432638"/>
              <a:gd name="connsiteY3" fmla="*/ 1573078 h 1697064"/>
              <a:gd name="connsiteX4" fmla="*/ 169167 w 432638"/>
              <a:gd name="connsiteY4" fmla="*/ 1549830 h 1697064"/>
              <a:gd name="connsiteX5" fmla="*/ 161417 w 432638"/>
              <a:gd name="connsiteY5" fmla="*/ 1526583 h 1697064"/>
              <a:gd name="connsiteX6" fmla="*/ 153668 w 432638"/>
              <a:gd name="connsiteY6" fmla="*/ 1487837 h 1697064"/>
              <a:gd name="connsiteX7" fmla="*/ 145919 w 432638"/>
              <a:gd name="connsiteY7" fmla="*/ 1441342 h 1697064"/>
              <a:gd name="connsiteX8" fmla="*/ 122672 w 432638"/>
              <a:gd name="connsiteY8" fmla="*/ 1363851 h 1697064"/>
              <a:gd name="connsiteX9" fmla="*/ 91675 w 432638"/>
              <a:gd name="connsiteY9" fmla="*/ 1270861 h 1697064"/>
              <a:gd name="connsiteX10" fmla="*/ 83926 w 432638"/>
              <a:gd name="connsiteY10" fmla="*/ 1247613 h 1697064"/>
              <a:gd name="connsiteX11" fmla="*/ 76177 w 432638"/>
              <a:gd name="connsiteY11" fmla="*/ 1224366 h 1697064"/>
              <a:gd name="connsiteX12" fmla="*/ 68428 w 432638"/>
              <a:gd name="connsiteY12" fmla="*/ 1162373 h 1697064"/>
              <a:gd name="connsiteX13" fmla="*/ 83926 w 432638"/>
              <a:gd name="connsiteY13" fmla="*/ 1015139 h 1697064"/>
              <a:gd name="connsiteX14" fmla="*/ 99424 w 432638"/>
              <a:gd name="connsiteY14" fmla="*/ 945397 h 1697064"/>
              <a:gd name="connsiteX15" fmla="*/ 114922 w 432638"/>
              <a:gd name="connsiteY15" fmla="*/ 898902 h 1697064"/>
              <a:gd name="connsiteX16" fmla="*/ 122672 w 432638"/>
              <a:gd name="connsiteY16" fmla="*/ 875654 h 1697064"/>
              <a:gd name="connsiteX17" fmla="*/ 138170 w 432638"/>
              <a:gd name="connsiteY17" fmla="*/ 852407 h 1697064"/>
              <a:gd name="connsiteX18" fmla="*/ 215661 w 432638"/>
              <a:gd name="connsiteY18" fmla="*/ 790413 h 1697064"/>
              <a:gd name="connsiteX19" fmla="*/ 238909 w 432638"/>
              <a:gd name="connsiteY19" fmla="*/ 782664 h 1697064"/>
              <a:gd name="connsiteX20" fmla="*/ 300902 w 432638"/>
              <a:gd name="connsiteY20" fmla="*/ 743919 h 1697064"/>
              <a:gd name="connsiteX21" fmla="*/ 324150 w 432638"/>
              <a:gd name="connsiteY21" fmla="*/ 736169 h 1697064"/>
              <a:gd name="connsiteX22" fmla="*/ 386143 w 432638"/>
              <a:gd name="connsiteY22" fmla="*/ 743919 h 1697064"/>
              <a:gd name="connsiteX23" fmla="*/ 424889 w 432638"/>
              <a:gd name="connsiteY23" fmla="*/ 782664 h 1697064"/>
              <a:gd name="connsiteX24" fmla="*/ 432638 w 432638"/>
              <a:gd name="connsiteY24" fmla="*/ 805912 h 1697064"/>
              <a:gd name="connsiteX25" fmla="*/ 424889 w 432638"/>
              <a:gd name="connsiteY25" fmla="*/ 860156 h 1697064"/>
              <a:gd name="connsiteX26" fmla="*/ 409390 w 432638"/>
              <a:gd name="connsiteY26" fmla="*/ 875654 h 1697064"/>
              <a:gd name="connsiteX27" fmla="*/ 362895 w 432638"/>
              <a:gd name="connsiteY27" fmla="*/ 898902 h 1697064"/>
              <a:gd name="connsiteX28" fmla="*/ 293153 w 432638"/>
              <a:gd name="connsiteY28" fmla="*/ 937647 h 1697064"/>
              <a:gd name="connsiteX29" fmla="*/ 269906 w 432638"/>
              <a:gd name="connsiteY29" fmla="*/ 945397 h 1697064"/>
              <a:gd name="connsiteX30" fmla="*/ 246658 w 432638"/>
              <a:gd name="connsiteY30" fmla="*/ 953146 h 1697064"/>
              <a:gd name="connsiteX31" fmla="*/ 223411 w 432638"/>
              <a:gd name="connsiteY31" fmla="*/ 968644 h 1697064"/>
              <a:gd name="connsiteX32" fmla="*/ 114922 w 432638"/>
              <a:gd name="connsiteY32" fmla="*/ 968644 h 1697064"/>
              <a:gd name="connsiteX33" fmla="*/ 68428 w 432638"/>
              <a:gd name="connsiteY33" fmla="*/ 937647 h 1697064"/>
              <a:gd name="connsiteX34" fmla="*/ 45180 w 432638"/>
              <a:gd name="connsiteY34" fmla="*/ 929898 h 1697064"/>
              <a:gd name="connsiteX35" fmla="*/ 14183 w 432638"/>
              <a:gd name="connsiteY35" fmla="*/ 860156 h 1697064"/>
              <a:gd name="connsiteX36" fmla="*/ 6434 w 432638"/>
              <a:gd name="connsiteY36" fmla="*/ 836908 h 1697064"/>
              <a:gd name="connsiteX37" fmla="*/ 21933 w 432638"/>
              <a:gd name="connsiteY37" fmla="*/ 666427 h 1697064"/>
              <a:gd name="connsiteX38" fmla="*/ 37431 w 432638"/>
              <a:gd name="connsiteY38" fmla="*/ 612183 h 1697064"/>
              <a:gd name="connsiteX39" fmla="*/ 52929 w 432638"/>
              <a:gd name="connsiteY39" fmla="*/ 588936 h 1697064"/>
              <a:gd name="connsiteX40" fmla="*/ 114922 w 432638"/>
              <a:gd name="connsiteY40" fmla="*/ 542441 h 1697064"/>
              <a:gd name="connsiteX41" fmla="*/ 130421 w 432638"/>
              <a:gd name="connsiteY41" fmla="*/ 526942 h 1697064"/>
              <a:gd name="connsiteX42" fmla="*/ 169167 w 432638"/>
              <a:gd name="connsiteY42" fmla="*/ 495946 h 1697064"/>
              <a:gd name="connsiteX43" fmla="*/ 176916 w 432638"/>
              <a:gd name="connsiteY43" fmla="*/ 472698 h 1697064"/>
              <a:gd name="connsiteX44" fmla="*/ 200163 w 432638"/>
              <a:gd name="connsiteY44" fmla="*/ 426203 h 1697064"/>
              <a:gd name="connsiteX45" fmla="*/ 192414 w 432638"/>
              <a:gd name="connsiteY45" fmla="*/ 294468 h 1697064"/>
              <a:gd name="connsiteX46" fmla="*/ 176916 w 432638"/>
              <a:gd name="connsiteY46" fmla="*/ 278969 h 1697064"/>
              <a:gd name="connsiteX47" fmla="*/ 169167 w 432638"/>
              <a:gd name="connsiteY47" fmla="*/ 255722 h 1697064"/>
              <a:gd name="connsiteX48" fmla="*/ 153668 w 432638"/>
              <a:gd name="connsiteY48" fmla="*/ 240224 h 1697064"/>
              <a:gd name="connsiteX49" fmla="*/ 122672 w 432638"/>
              <a:gd name="connsiteY49" fmla="*/ 193729 h 1697064"/>
              <a:gd name="connsiteX50" fmla="*/ 114922 w 432638"/>
              <a:gd name="connsiteY50" fmla="*/ 170481 h 1697064"/>
              <a:gd name="connsiteX51" fmla="*/ 91675 w 432638"/>
              <a:gd name="connsiteY51" fmla="*/ 154983 h 1697064"/>
              <a:gd name="connsiteX52" fmla="*/ 83926 w 432638"/>
              <a:gd name="connsiteY52" fmla="*/ 131736 h 1697064"/>
              <a:gd name="connsiteX53" fmla="*/ 52929 w 432638"/>
              <a:gd name="connsiteY53" fmla="*/ 100739 h 1697064"/>
              <a:gd name="connsiteX54" fmla="*/ 37431 w 432638"/>
              <a:gd name="connsiteY54" fmla="*/ 0 h 169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32638" h="1697064">
                <a:moveTo>
                  <a:pt x="231160" y="1697064"/>
                </a:moveTo>
                <a:cubicBezTo>
                  <a:pt x="223411" y="1689315"/>
                  <a:pt x="213991" y="1682935"/>
                  <a:pt x="207912" y="1673817"/>
                </a:cubicBezTo>
                <a:cubicBezTo>
                  <a:pt x="203178" y="1666716"/>
                  <a:pt x="193823" y="1624269"/>
                  <a:pt x="192414" y="1619573"/>
                </a:cubicBezTo>
                <a:cubicBezTo>
                  <a:pt x="187720" y="1603925"/>
                  <a:pt x="182082" y="1588576"/>
                  <a:pt x="176916" y="1573078"/>
                </a:cubicBezTo>
                <a:lnTo>
                  <a:pt x="169167" y="1549830"/>
                </a:lnTo>
                <a:cubicBezTo>
                  <a:pt x="166584" y="1542081"/>
                  <a:pt x="163019" y="1534593"/>
                  <a:pt x="161417" y="1526583"/>
                </a:cubicBezTo>
                <a:cubicBezTo>
                  <a:pt x="158834" y="1513668"/>
                  <a:pt x="156024" y="1500796"/>
                  <a:pt x="153668" y="1487837"/>
                </a:cubicBezTo>
                <a:cubicBezTo>
                  <a:pt x="150857" y="1472378"/>
                  <a:pt x="149000" y="1456749"/>
                  <a:pt x="145919" y="1441342"/>
                </a:cubicBezTo>
                <a:cubicBezTo>
                  <a:pt x="140064" y="1412067"/>
                  <a:pt x="132554" y="1393498"/>
                  <a:pt x="122672" y="1363851"/>
                </a:cubicBezTo>
                <a:lnTo>
                  <a:pt x="91675" y="1270861"/>
                </a:lnTo>
                <a:lnTo>
                  <a:pt x="83926" y="1247613"/>
                </a:lnTo>
                <a:lnTo>
                  <a:pt x="76177" y="1224366"/>
                </a:lnTo>
                <a:cubicBezTo>
                  <a:pt x="73594" y="1203702"/>
                  <a:pt x="68428" y="1183198"/>
                  <a:pt x="68428" y="1162373"/>
                </a:cubicBezTo>
                <a:cubicBezTo>
                  <a:pt x="68428" y="957591"/>
                  <a:pt x="64711" y="1092000"/>
                  <a:pt x="83926" y="1015139"/>
                </a:cubicBezTo>
                <a:cubicBezTo>
                  <a:pt x="94988" y="970892"/>
                  <a:pt x="87491" y="985175"/>
                  <a:pt x="99424" y="945397"/>
                </a:cubicBezTo>
                <a:cubicBezTo>
                  <a:pt x="104118" y="929749"/>
                  <a:pt x="109756" y="914400"/>
                  <a:pt x="114922" y="898902"/>
                </a:cubicBezTo>
                <a:cubicBezTo>
                  <a:pt x="117505" y="891153"/>
                  <a:pt x="118141" y="882451"/>
                  <a:pt x="122672" y="875654"/>
                </a:cubicBezTo>
                <a:cubicBezTo>
                  <a:pt x="127838" y="867905"/>
                  <a:pt x="132109" y="859478"/>
                  <a:pt x="138170" y="852407"/>
                </a:cubicBezTo>
                <a:cubicBezTo>
                  <a:pt x="155098" y="832657"/>
                  <a:pt x="191732" y="798389"/>
                  <a:pt x="215661" y="790413"/>
                </a:cubicBezTo>
                <a:lnTo>
                  <a:pt x="238909" y="782664"/>
                </a:lnTo>
                <a:cubicBezTo>
                  <a:pt x="263469" y="745824"/>
                  <a:pt x="245571" y="762363"/>
                  <a:pt x="300902" y="743919"/>
                </a:cubicBezTo>
                <a:lnTo>
                  <a:pt x="324150" y="736169"/>
                </a:lnTo>
                <a:cubicBezTo>
                  <a:pt x="344814" y="738752"/>
                  <a:pt x="367235" y="735192"/>
                  <a:pt x="386143" y="743919"/>
                </a:cubicBezTo>
                <a:cubicBezTo>
                  <a:pt x="402727" y="751573"/>
                  <a:pt x="424889" y="782664"/>
                  <a:pt x="424889" y="782664"/>
                </a:cubicBezTo>
                <a:cubicBezTo>
                  <a:pt x="427472" y="790413"/>
                  <a:pt x="432638" y="797744"/>
                  <a:pt x="432638" y="805912"/>
                </a:cubicBezTo>
                <a:cubicBezTo>
                  <a:pt x="432638" y="824177"/>
                  <a:pt x="430665" y="842828"/>
                  <a:pt x="424889" y="860156"/>
                </a:cubicBezTo>
                <a:cubicBezTo>
                  <a:pt x="422579" y="867087"/>
                  <a:pt x="415095" y="871090"/>
                  <a:pt x="409390" y="875654"/>
                </a:cubicBezTo>
                <a:cubicBezTo>
                  <a:pt x="387930" y="892822"/>
                  <a:pt x="387450" y="890716"/>
                  <a:pt x="362895" y="898902"/>
                </a:cubicBezTo>
                <a:cubicBezTo>
                  <a:pt x="328095" y="933702"/>
                  <a:pt x="350046" y="918682"/>
                  <a:pt x="293153" y="937647"/>
                </a:cubicBezTo>
                <a:lnTo>
                  <a:pt x="269906" y="945397"/>
                </a:lnTo>
                <a:lnTo>
                  <a:pt x="246658" y="953146"/>
                </a:lnTo>
                <a:cubicBezTo>
                  <a:pt x="238909" y="958312"/>
                  <a:pt x="231741" y="964479"/>
                  <a:pt x="223411" y="968644"/>
                </a:cubicBezTo>
                <a:cubicBezTo>
                  <a:pt x="187288" y="986705"/>
                  <a:pt x="158728" y="972626"/>
                  <a:pt x="114922" y="968644"/>
                </a:cubicBezTo>
                <a:cubicBezTo>
                  <a:pt x="59645" y="950218"/>
                  <a:pt x="126476" y="976346"/>
                  <a:pt x="68428" y="937647"/>
                </a:cubicBezTo>
                <a:cubicBezTo>
                  <a:pt x="61631" y="933116"/>
                  <a:pt x="52929" y="932481"/>
                  <a:pt x="45180" y="929898"/>
                </a:cubicBezTo>
                <a:cubicBezTo>
                  <a:pt x="26737" y="874568"/>
                  <a:pt x="38744" y="896996"/>
                  <a:pt x="14183" y="860156"/>
                </a:cubicBezTo>
                <a:cubicBezTo>
                  <a:pt x="11600" y="852407"/>
                  <a:pt x="6434" y="845076"/>
                  <a:pt x="6434" y="836908"/>
                </a:cubicBezTo>
                <a:cubicBezTo>
                  <a:pt x="6434" y="640050"/>
                  <a:pt x="0" y="743191"/>
                  <a:pt x="21933" y="666427"/>
                </a:cubicBezTo>
                <a:cubicBezTo>
                  <a:pt x="25244" y="654839"/>
                  <a:pt x="31237" y="624571"/>
                  <a:pt x="37431" y="612183"/>
                </a:cubicBezTo>
                <a:cubicBezTo>
                  <a:pt x="41596" y="603853"/>
                  <a:pt x="47111" y="596208"/>
                  <a:pt x="52929" y="588936"/>
                </a:cubicBezTo>
                <a:cubicBezTo>
                  <a:pt x="80426" y="554565"/>
                  <a:pt x="65338" y="592025"/>
                  <a:pt x="114922" y="542441"/>
                </a:cubicBezTo>
                <a:cubicBezTo>
                  <a:pt x="120088" y="537275"/>
                  <a:pt x="124716" y="531506"/>
                  <a:pt x="130421" y="526942"/>
                </a:cubicBezTo>
                <a:cubicBezTo>
                  <a:pt x="179305" y="487834"/>
                  <a:pt x="131739" y="533371"/>
                  <a:pt x="169167" y="495946"/>
                </a:cubicBezTo>
                <a:cubicBezTo>
                  <a:pt x="171750" y="488197"/>
                  <a:pt x="173263" y="480004"/>
                  <a:pt x="176916" y="472698"/>
                </a:cubicBezTo>
                <a:cubicBezTo>
                  <a:pt x="206960" y="412610"/>
                  <a:pt x="180685" y="484638"/>
                  <a:pt x="200163" y="426203"/>
                </a:cubicBezTo>
                <a:cubicBezTo>
                  <a:pt x="197580" y="382291"/>
                  <a:pt x="199274" y="337917"/>
                  <a:pt x="192414" y="294468"/>
                </a:cubicBezTo>
                <a:cubicBezTo>
                  <a:pt x="191275" y="287251"/>
                  <a:pt x="180675" y="285234"/>
                  <a:pt x="176916" y="278969"/>
                </a:cubicBezTo>
                <a:cubicBezTo>
                  <a:pt x="172714" y="271965"/>
                  <a:pt x="173370" y="262726"/>
                  <a:pt x="169167" y="255722"/>
                </a:cubicBezTo>
                <a:cubicBezTo>
                  <a:pt x="165408" y="249457"/>
                  <a:pt x="158052" y="246069"/>
                  <a:pt x="153668" y="240224"/>
                </a:cubicBezTo>
                <a:cubicBezTo>
                  <a:pt x="142492" y="225323"/>
                  <a:pt x="128563" y="211400"/>
                  <a:pt x="122672" y="193729"/>
                </a:cubicBezTo>
                <a:cubicBezTo>
                  <a:pt x="120089" y="185980"/>
                  <a:pt x="120025" y="176860"/>
                  <a:pt x="114922" y="170481"/>
                </a:cubicBezTo>
                <a:cubicBezTo>
                  <a:pt x="109104" y="163209"/>
                  <a:pt x="99424" y="160149"/>
                  <a:pt x="91675" y="154983"/>
                </a:cubicBezTo>
                <a:cubicBezTo>
                  <a:pt x="89092" y="147234"/>
                  <a:pt x="88674" y="138383"/>
                  <a:pt x="83926" y="131736"/>
                </a:cubicBezTo>
                <a:cubicBezTo>
                  <a:pt x="75433" y="119846"/>
                  <a:pt x="52929" y="100739"/>
                  <a:pt x="52929" y="100739"/>
                </a:cubicBezTo>
                <a:cubicBezTo>
                  <a:pt x="31713" y="37091"/>
                  <a:pt x="37431" y="70581"/>
                  <a:pt x="37431" y="0"/>
                </a:cubicBezTo>
              </a:path>
            </a:pathLst>
          </a:custGeom>
          <a:ln w="349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Elipsa 29"/>
          <p:cNvSpPr/>
          <p:nvPr/>
        </p:nvSpPr>
        <p:spPr>
          <a:xfrm>
            <a:off x="7812360" y="522920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Elipsa 30"/>
          <p:cNvSpPr/>
          <p:nvPr/>
        </p:nvSpPr>
        <p:spPr>
          <a:xfrm>
            <a:off x="7740352" y="5013176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Elipsa 31"/>
          <p:cNvSpPr/>
          <p:nvPr/>
        </p:nvSpPr>
        <p:spPr>
          <a:xfrm>
            <a:off x="7668344" y="479715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Elipsa 32"/>
          <p:cNvSpPr/>
          <p:nvPr/>
        </p:nvSpPr>
        <p:spPr>
          <a:xfrm>
            <a:off x="7740352" y="4365104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Elipsa 33"/>
          <p:cNvSpPr/>
          <p:nvPr/>
        </p:nvSpPr>
        <p:spPr>
          <a:xfrm>
            <a:off x="7884368" y="4293096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Elipsa 34"/>
          <p:cNvSpPr/>
          <p:nvPr/>
        </p:nvSpPr>
        <p:spPr>
          <a:xfrm>
            <a:off x="8028384" y="4365104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Elipsa 36"/>
          <p:cNvSpPr/>
          <p:nvPr/>
        </p:nvSpPr>
        <p:spPr>
          <a:xfrm>
            <a:off x="7812360" y="450912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Elipsa 37"/>
          <p:cNvSpPr/>
          <p:nvPr/>
        </p:nvSpPr>
        <p:spPr>
          <a:xfrm>
            <a:off x="7596336" y="443711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Elipsa 39"/>
          <p:cNvSpPr/>
          <p:nvPr/>
        </p:nvSpPr>
        <p:spPr>
          <a:xfrm>
            <a:off x="7596336" y="3573016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Elipsa 40"/>
          <p:cNvSpPr/>
          <p:nvPr/>
        </p:nvSpPr>
        <p:spPr>
          <a:xfrm>
            <a:off x="6516216" y="522920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Elipsa 41"/>
          <p:cNvSpPr/>
          <p:nvPr/>
        </p:nvSpPr>
        <p:spPr>
          <a:xfrm>
            <a:off x="6516216" y="5013176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Elipsa 42"/>
          <p:cNvSpPr/>
          <p:nvPr/>
        </p:nvSpPr>
        <p:spPr>
          <a:xfrm>
            <a:off x="6516216" y="479715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Elipsa 43"/>
          <p:cNvSpPr/>
          <p:nvPr/>
        </p:nvSpPr>
        <p:spPr>
          <a:xfrm>
            <a:off x="6516216" y="4581128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Elipsa 44"/>
          <p:cNvSpPr/>
          <p:nvPr/>
        </p:nvSpPr>
        <p:spPr>
          <a:xfrm>
            <a:off x="6516216" y="3501008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292" name="Picture 4" descr="http://www.cartoon-clipart.com/cartoon_clipart_images/boy_or_man_walking_his_mutt_dog_on_a_leash_0515-1105-1007-1254_SM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060848"/>
            <a:ext cx="2160240" cy="1296144"/>
          </a:xfrm>
          <a:prstGeom prst="rect">
            <a:avLst/>
          </a:prstGeom>
          <a:noFill/>
        </p:spPr>
      </p:pic>
      <p:sp>
        <p:nvSpPr>
          <p:cNvPr id="52" name="Elipsa 51"/>
          <p:cNvSpPr/>
          <p:nvPr/>
        </p:nvSpPr>
        <p:spPr>
          <a:xfrm>
            <a:off x="6516216" y="4365104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Elipsa 52"/>
          <p:cNvSpPr/>
          <p:nvPr/>
        </p:nvSpPr>
        <p:spPr>
          <a:xfrm>
            <a:off x="6516216" y="414908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Elipsa 53"/>
          <p:cNvSpPr/>
          <p:nvPr/>
        </p:nvSpPr>
        <p:spPr>
          <a:xfrm>
            <a:off x="6516216" y="3933056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Elipsa 54"/>
          <p:cNvSpPr/>
          <p:nvPr/>
        </p:nvSpPr>
        <p:spPr>
          <a:xfrm>
            <a:off x="6516216" y="371703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Motivation</a:t>
            </a:r>
            <a:endParaRPr lang="en-US" dirty="0" smtClean="0"/>
          </a:p>
          <a:p>
            <a:r>
              <a:rPr lang="en-US" dirty="0" smtClean="0"/>
              <a:t>Previous work</a:t>
            </a:r>
            <a:endParaRPr lang="cs-CZ" dirty="0" smtClean="0"/>
          </a:p>
          <a:p>
            <a:r>
              <a:rPr lang="cs-CZ" dirty="0" err="1" smtClean="0"/>
              <a:t>Algorithm</a:t>
            </a:r>
            <a:r>
              <a:rPr lang="cs-CZ" dirty="0" smtClean="0"/>
              <a:t> </a:t>
            </a:r>
          </a:p>
          <a:p>
            <a:pPr lvl="1"/>
            <a:r>
              <a:rPr lang="cs-CZ" dirty="0" err="1" smtClean="0"/>
              <a:t>Overview</a:t>
            </a:r>
            <a:endParaRPr lang="cs-CZ" dirty="0" smtClean="0"/>
          </a:p>
          <a:p>
            <a:pPr lvl="1"/>
            <a:r>
              <a:rPr lang="en-US" dirty="0" smtClean="0"/>
              <a:t>Road generation</a:t>
            </a:r>
          </a:p>
          <a:p>
            <a:pPr lvl="1"/>
            <a:r>
              <a:rPr lang="en-US" dirty="0" smtClean="0"/>
              <a:t>Removing redundant roads</a:t>
            </a:r>
            <a:endParaRPr lang="cs-CZ" dirty="0" smtClean="0"/>
          </a:p>
          <a:p>
            <a:pPr lvl="1"/>
            <a:r>
              <a:rPr lang="en-US" dirty="0" err="1" smtClean="0"/>
              <a:t>Mergin</a:t>
            </a:r>
            <a:r>
              <a:rPr lang="en-US" dirty="0" smtClean="0"/>
              <a:t> roads</a:t>
            </a:r>
            <a:endParaRPr lang="cs-CZ" dirty="0" smtClean="0"/>
          </a:p>
          <a:p>
            <a:r>
              <a:rPr lang="cs-CZ" dirty="0" err="1" smtClean="0"/>
              <a:t>Result</a:t>
            </a:r>
            <a:r>
              <a:rPr lang="en-US" dirty="0" smtClean="0"/>
              <a:t>s</a:t>
            </a:r>
            <a:endParaRPr lang="cs-CZ" dirty="0" smtClean="0"/>
          </a:p>
          <a:p>
            <a:endParaRPr lang="cs-CZ" dirty="0" smtClean="0"/>
          </a:p>
          <a:p>
            <a:endParaRPr lang="en-US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Merging, cont.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08912" cy="100811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/>
              <a:t>Roads are close AND road types allow it =&gt; MERGE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cs-CZ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678" y="2636912"/>
            <a:ext cx="784276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467544" y="5085184"/>
            <a:ext cx="8208912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Merge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e.g.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Highways and Highways, Major and Minor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smtClean="0"/>
              <a:t>Don’t Merge</a:t>
            </a:r>
            <a:r>
              <a:rPr lang="en-US" sz="3200" dirty="0" smtClean="0"/>
              <a:t>: e.g. Highways and Major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/>
          <a:lstStyle/>
          <a:p>
            <a:r>
              <a:rPr lang="en-US" dirty="0" smtClean="0"/>
              <a:t>And  more..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1180728"/>
          </a:xfrm>
        </p:spPr>
        <p:txBody>
          <a:bodyPr/>
          <a:lstStyle/>
          <a:p>
            <a:pPr algn="ctr"/>
            <a:r>
              <a:rPr lang="en-US" dirty="0" smtClean="0"/>
              <a:t>Waypoints</a:t>
            </a:r>
          </a:p>
          <a:p>
            <a:pPr algn="ctr"/>
            <a:r>
              <a:rPr lang="en-US" dirty="0" smtClean="0"/>
              <a:t>User steering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7301" y="2498402"/>
            <a:ext cx="5569035" cy="157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653136"/>
            <a:ext cx="5544616" cy="157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539552" y="407707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Road interaction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653136"/>
            <a:ext cx="8208912" cy="10081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We generate realistic road networks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cs-CZ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72828"/>
            <a:ext cx="8748464" cy="246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653136"/>
            <a:ext cx="8208912" cy="10081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We generate realistic road networks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cs-CZ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72828"/>
            <a:ext cx="8748464" cy="246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1691680" y="4005064"/>
            <a:ext cx="166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Real-life Corsica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300192" y="4005064"/>
            <a:ext cx="126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Our Corsica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063" y="1196752"/>
            <a:ext cx="87344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293096"/>
            <a:ext cx="370872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320000"/>
            <a:ext cx="4008430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827584" y="594928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512x512 ~ 380 m resolution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788024" y="594928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Grid size of 256x256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043608" y="3717032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FAST  - O(n</a:t>
            </a:r>
            <a:r>
              <a:rPr lang="en-US" sz="3200" baseline="30000" dirty="0" smtClean="0"/>
              <a:t>3</a:t>
            </a:r>
            <a:r>
              <a:rPr lang="en-US" sz="3200" dirty="0" smtClean="0"/>
              <a:t>) w/o heuristic</a:t>
            </a:r>
            <a:endParaRPr lang="en-US" sz="3200" baseline="30000" dirty="0" smtClean="0"/>
          </a:p>
          <a:p>
            <a:pPr algn="ctr"/>
            <a:endParaRPr lang="cs-CZ" sz="3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dirty="0" smtClean="0"/>
              <a:t>Future Work</a:t>
            </a:r>
            <a:endParaRPr lang="cs-CZ" dirty="0"/>
          </a:p>
        </p:txBody>
      </p:sp>
      <p:pic>
        <p:nvPicPr>
          <p:cNvPr id="31746" name="Picture 2" descr="http://www.welovedc.com/wp-content/uploads/2009/10/Highway-1-Intersection-105-110-Los-Angeles-Califor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8036" y="1844401"/>
            <a:ext cx="3600400" cy="2880320"/>
          </a:xfrm>
          <a:prstGeom prst="rect">
            <a:avLst/>
          </a:prstGeom>
          <a:noFill/>
        </p:spPr>
      </p:pic>
      <p:pic>
        <p:nvPicPr>
          <p:cNvPr id="31748" name="Picture 4" descr="http://www.theage.com.au/ffximage/2007/02/27/cmCAROLINESPRINGS_wideweb__470x310,0.jpg"/>
          <p:cNvPicPr>
            <a:picLocks noChangeAspect="1" noChangeArrowheads="1"/>
          </p:cNvPicPr>
          <p:nvPr/>
        </p:nvPicPr>
        <p:blipFill>
          <a:blip r:embed="rId3" cstate="print">
            <a:lum bright="-9000" contrast="30000"/>
          </a:blip>
          <a:srcRect/>
          <a:stretch>
            <a:fillRect/>
          </a:stretch>
        </p:blipFill>
        <p:spPr bwMode="auto">
          <a:xfrm>
            <a:off x="323528" y="2708497"/>
            <a:ext cx="4476750" cy="2952751"/>
          </a:xfrm>
          <a:prstGeom prst="rect">
            <a:avLst/>
          </a:prstGeom>
          <a:noFill/>
        </p:spPr>
      </p:pic>
      <p:sp>
        <p:nvSpPr>
          <p:cNvPr id="46" name="TextovéPole 45"/>
          <p:cNvSpPr txBox="1"/>
          <p:nvPr/>
        </p:nvSpPr>
        <p:spPr>
          <a:xfrm>
            <a:off x="539552" y="1988417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Urban fringe</a:t>
            </a:r>
            <a:endParaRPr lang="cs-CZ" sz="3200" dirty="0"/>
          </a:p>
        </p:txBody>
      </p:sp>
      <p:sp>
        <p:nvSpPr>
          <p:cNvPr id="47" name="TextovéPole 46"/>
          <p:cNvSpPr txBox="1"/>
          <p:nvPr/>
        </p:nvSpPr>
        <p:spPr>
          <a:xfrm>
            <a:off x="4932040" y="4940745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Highway intersections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862064"/>
            <a:ext cx="8229600" cy="11430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/>
        </p:nvSpPr>
        <p:spPr>
          <a:xfrm>
            <a:off x="442438" y="1412776"/>
            <a:ext cx="3960440" cy="25922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58462" y="148478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Roads in Cities?</a:t>
            </a:r>
            <a:endParaRPr lang="cs-CZ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6173" y="1994559"/>
            <a:ext cx="1924577" cy="182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442438" y="4221088"/>
            <a:ext cx="3960440" cy="2160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442438" y="1412776"/>
            <a:ext cx="3960440" cy="25922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58462" y="148478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Roads in Cities?</a:t>
            </a:r>
            <a:endParaRPr lang="cs-CZ" sz="3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9512" y="4255887"/>
            <a:ext cx="44393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dirty="0" smtClean="0"/>
              <a:t>Roads over Landscape?</a:t>
            </a:r>
            <a:endParaRPr lang="cs-CZ" sz="29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6173" y="1994559"/>
            <a:ext cx="1924577" cy="182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462" y="4797152"/>
            <a:ext cx="3533186" cy="134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ovéPole 16"/>
          <p:cNvSpPr txBox="1"/>
          <p:nvPr/>
        </p:nvSpPr>
        <p:spPr>
          <a:xfrm>
            <a:off x="1882598" y="2204864"/>
            <a:ext cx="10711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ln w="31750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Wingdings" pitchFamily="2" charset="2"/>
              </a:rPr>
              <a:t>ü</a:t>
            </a:r>
            <a:endParaRPr lang="cs-CZ" sz="8800" dirty="0">
              <a:ln w="31750">
                <a:solidFill>
                  <a:schemeClr val="accent3">
                    <a:lumMod val="50000"/>
                  </a:schemeClr>
                </a:solidFill>
              </a:ln>
              <a:solidFill>
                <a:srgbClr val="92D050"/>
              </a:solidFill>
              <a:latin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442438" y="4221088"/>
            <a:ext cx="3960440" cy="2160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442438" y="1412776"/>
            <a:ext cx="3960440" cy="25922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58462" y="148478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Roads in Cities?</a:t>
            </a:r>
            <a:endParaRPr lang="cs-CZ" sz="3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9512" y="4255887"/>
            <a:ext cx="44393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dirty="0" smtClean="0"/>
              <a:t>Roads over Landscape?</a:t>
            </a:r>
            <a:endParaRPr lang="cs-CZ" sz="29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6173" y="1994559"/>
            <a:ext cx="1924577" cy="182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462" y="4797152"/>
            <a:ext cx="3533186" cy="134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ovéPole 16"/>
          <p:cNvSpPr txBox="1"/>
          <p:nvPr/>
        </p:nvSpPr>
        <p:spPr>
          <a:xfrm>
            <a:off x="1882598" y="2204864"/>
            <a:ext cx="10711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ln w="31750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Wingdings" pitchFamily="2" charset="2"/>
              </a:rPr>
              <a:t>ü</a:t>
            </a:r>
            <a:endParaRPr lang="cs-CZ" sz="8800" dirty="0">
              <a:ln w="31750">
                <a:solidFill>
                  <a:schemeClr val="accent3">
                    <a:lumMod val="50000"/>
                  </a:schemeClr>
                </a:solidFill>
              </a:ln>
              <a:solidFill>
                <a:srgbClr val="92D050"/>
              </a:solidFill>
              <a:latin typeface="Wingdings" pitchFamily="2" charset="2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882598" y="4725144"/>
            <a:ext cx="10711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ln w="31750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Wingdings" pitchFamily="2" charset="2"/>
              </a:rPr>
              <a:t>ü</a:t>
            </a:r>
            <a:endParaRPr lang="cs-CZ" sz="8800" dirty="0">
              <a:ln w="31750">
                <a:solidFill>
                  <a:schemeClr val="accent3">
                    <a:lumMod val="50000"/>
                  </a:schemeClr>
                </a:solidFill>
              </a:ln>
              <a:solidFill>
                <a:srgbClr val="92D050"/>
              </a:solidFill>
              <a:latin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/>
          <p:cNvSpPr/>
          <p:nvPr/>
        </p:nvSpPr>
        <p:spPr>
          <a:xfrm>
            <a:off x="5076056" y="1844824"/>
            <a:ext cx="3672408" cy="41764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442438" y="4221088"/>
            <a:ext cx="3960440" cy="2160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442438" y="1412776"/>
            <a:ext cx="3960440" cy="25922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58462" y="148478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Roads in Cities?</a:t>
            </a:r>
            <a:endParaRPr lang="cs-CZ" sz="3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9512" y="4255887"/>
            <a:ext cx="44393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dirty="0" smtClean="0"/>
              <a:t>Roads over Landscape?</a:t>
            </a:r>
            <a:endParaRPr lang="cs-CZ" sz="29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6173" y="1994559"/>
            <a:ext cx="1924577" cy="182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462" y="4797152"/>
            <a:ext cx="3533186" cy="134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492896"/>
            <a:ext cx="3230240" cy="18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12"/>
          <p:cNvSpPr txBox="1"/>
          <p:nvPr/>
        </p:nvSpPr>
        <p:spPr>
          <a:xfrm>
            <a:off x="5292080" y="1916832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Road Hierarchies</a:t>
            </a:r>
            <a:r>
              <a:rPr lang="en-US" sz="3200" dirty="0" smtClean="0">
                <a:solidFill>
                  <a:srgbClr val="C00000"/>
                </a:solidFill>
              </a:rPr>
              <a:t>!</a:t>
            </a:r>
            <a:endParaRPr lang="cs-CZ" sz="3200" dirty="0">
              <a:solidFill>
                <a:srgbClr val="C0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148064" y="4509120"/>
            <a:ext cx="1512168" cy="1296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Cities</a:t>
            </a:r>
          </a:p>
          <a:p>
            <a:pPr algn="ctr"/>
            <a:r>
              <a:rPr lang="en-US" sz="2600" dirty="0" smtClean="0"/>
              <a:t>Towns</a:t>
            </a:r>
          </a:p>
          <a:p>
            <a:pPr algn="ctr"/>
            <a:r>
              <a:rPr lang="en-US" sz="2600" dirty="0" smtClean="0"/>
              <a:t>Villages</a:t>
            </a:r>
            <a:endParaRPr lang="cs-CZ" sz="26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1882598" y="2204864"/>
            <a:ext cx="10711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ln w="31750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Wingdings" pitchFamily="2" charset="2"/>
              </a:rPr>
              <a:t>ü</a:t>
            </a:r>
            <a:endParaRPr lang="cs-CZ" sz="8800" dirty="0">
              <a:ln w="31750">
                <a:solidFill>
                  <a:schemeClr val="accent3">
                    <a:lumMod val="50000"/>
                  </a:schemeClr>
                </a:solidFill>
              </a:ln>
              <a:solidFill>
                <a:srgbClr val="92D050"/>
              </a:solidFill>
              <a:latin typeface="Wingdings" pitchFamily="2" charset="2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882598" y="4725144"/>
            <a:ext cx="10711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ln w="31750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Wingdings" pitchFamily="2" charset="2"/>
              </a:rPr>
              <a:t>ü</a:t>
            </a:r>
            <a:endParaRPr lang="cs-CZ" sz="8800" dirty="0">
              <a:ln w="31750">
                <a:solidFill>
                  <a:schemeClr val="accent3">
                    <a:lumMod val="50000"/>
                  </a:schemeClr>
                </a:solidFill>
              </a:ln>
              <a:solidFill>
                <a:srgbClr val="92D050"/>
              </a:solidFill>
              <a:latin typeface="Wingdings" pitchFamily="2" charset="2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6588224" y="4509120"/>
            <a:ext cx="19442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Highways</a:t>
            </a:r>
          </a:p>
          <a:p>
            <a:pPr algn="ctr"/>
            <a:r>
              <a:rPr lang="en-US" sz="2600" dirty="0" smtClean="0"/>
              <a:t>Major roads</a:t>
            </a:r>
          </a:p>
          <a:p>
            <a:pPr algn="ctr"/>
            <a:r>
              <a:rPr lang="en-US" sz="2600" dirty="0" smtClean="0"/>
              <a:t>Minor roads</a:t>
            </a:r>
            <a:endParaRPr lang="cs-CZ" sz="2600" dirty="0"/>
          </a:p>
        </p:txBody>
      </p:sp>
      <p:sp>
        <p:nvSpPr>
          <p:cNvPr id="22" name="Šipka doprava 21"/>
          <p:cNvSpPr/>
          <p:nvPr/>
        </p:nvSpPr>
        <p:spPr>
          <a:xfrm>
            <a:off x="4283968" y="2564904"/>
            <a:ext cx="936104" cy="64807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doprava 22"/>
          <p:cNvSpPr/>
          <p:nvPr/>
        </p:nvSpPr>
        <p:spPr>
          <a:xfrm>
            <a:off x="4283968" y="4869160"/>
            <a:ext cx="936104" cy="64807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ln>
            <a:noFill/>
          </a:ln>
          <a:effectLst/>
        </p:spPr>
        <p:txBody>
          <a:bodyPr/>
          <a:lstStyle/>
          <a:p>
            <a:r>
              <a:rPr lang="en-US" dirty="0" smtClean="0"/>
              <a:t>Previous work</a:t>
            </a:r>
            <a:endParaRPr lang="cs-CZ" dirty="0"/>
          </a:p>
        </p:txBody>
      </p:sp>
      <p:pic>
        <p:nvPicPr>
          <p:cNvPr id="3075" name="Picture 3" descr="C:\Users\Honza Benes\Desktop\temp\pics\n_weber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340768"/>
            <a:ext cx="1584175" cy="158417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 descr="C:\Users\Honza Benes\Desktop\temp\pics\n_aliaga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068960"/>
            <a:ext cx="1577752" cy="157775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7" name="Picture 5" descr="C:\Users\Honza Benes\Desktop\temp\pics\n_brunet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068960"/>
            <a:ext cx="1584176" cy="158417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8" name="Picture 6" descr="C:\Users\Honza Benes\Desktop\temp\pics\n_deussen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4797152"/>
            <a:ext cx="1577752" cy="157775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9" name="Picture 7" descr="C:\Users\Honza Benes\Desktop\temp\pics\n_galin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3068960"/>
            <a:ext cx="1577752" cy="157775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0" name="Picture 8" descr="C:\Users\Honza Benes\Desktop\temp\pics\n_chen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1340768"/>
            <a:ext cx="1588591" cy="158859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2" name="Picture 10" descr="C:\Users\Honza Benes\Desktop\temp\pics\n_muller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70112" y="1340768"/>
            <a:ext cx="1577752" cy="157775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3" name="Picture 11" descr="C:\Users\Honza Benes\Desktop\temp\pics\n_muller0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39952" y="4797152"/>
            <a:ext cx="1584176" cy="158417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TextovéPole 30"/>
          <p:cNvSpPr txBox="1"/>
          <p:nvPr/>
        </p:nvSpPr>
        <p:spPr>
          <a:xfrm>
            <a:off x="5679968" y="5445224"/>
            <a:ext cx="1268296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Deussen</a:t>
            </a:r>
            <a:r>
              <a:rPr lang="en-US" dirty="0" smtClean="0"/>
              <a:t> 98</a:t>
            </a:r>
            <a:endParaRPr lang="cs-CZ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3303704" y="3717032"/>
            <a:ext cx="1268296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Galin10</a:t>
            </a:r>
            <a:endParaRPr lang="cs-CZ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3303704" y="1979548"/>
            <a:ext cx="1268296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Wonka09</a:t>
            </a:r>
            <a:endParaRPr lang="cs-CZ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5658544" y="3717032"/>
            <a:ext cx="1368152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Bruneton08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5652120" y="1988840"/>
            <a:ext cx="1268296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Chen08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899592" y="3707740"/>
            <a:ext cx="1268296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Aliaga08</a:t>
            </a:r>
            <a:endParaRPr lang="cs-CZ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927440" y="5445224"/>
            <a:ext cx="1268296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McCrae09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927440" y="1988840"/>
            <a:ext cx="1268296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Muller01</a:t>
            </a:r>
            <a:endParaRPr lang="cs-CZ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3303704" y="5435932"/>
            <a:ext cx="1268296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Muller06</a:t>
            </a:r>
            <a:endParaRPr lang="cs-CZ" dirty="0"/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63688" y="4797152"/>
            <a:ext cx="1577752" cy="157775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- Overview</a:t>
            </a:r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52936"/>
            <a:ext cx="8593027" cy="163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251520" y="2132856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000" dirty="0" smtClean="0"/>
              <a:t>For each city pair, find a road over terrain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131840" y="2132856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dirty="0" smtClean="0"/>
              <a:t>2)  Discard some of the roads as redundant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012160" y="2132856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dirty="0" smtClean="0"/>
              <a:t>3)   Merge nearby pieces of road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2915816" y="4149080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10"/>
          <p:cNvSpPr/>
          <p:nvPr/>
        </p:nvSpPr>
        <p:spPr>
          <a:xfrm>
            <a:off x="5796136" y="4149080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251520" y="458112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Basically, </a:t>
            </a:r>
            <a:r>
              <a:rPr lang="en-US" dirty="0" err="1" smtClean="0"/>
              <a:t>Galin</a:t>
            </a:r>
            <a:r>
              <a:rPr lang="en-US" dirty="0" smtClean="0"/>
              <a:t> et al. 2010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131840" y="458112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Interesting graph theory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012160" y="458112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Some topology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- Overview</a:t>
            </a:r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52936"/>
            <a:ext cx="8593027" cy="163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251520" y="2132856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000" dirty="0" smtClean="0"/>
              <a:t>For each city pair, find a road over terrain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131840" y="2132856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dirty="0" smtClean="0"/>
              <a:t>2)  Discard some of the roads as redundant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012160" y="2132856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dirty="0" smtClean="0"/>
              <a:t>3)   Merge nearby pieces of road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5796136" y="4149080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251520" y="458112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Basically, </a:t>
            </a:r>
            <a:r>
              <a:rPr lang="en-US" dirty="0" err="1" smtClean="0"/>
              <a:t>Galin</a:t>
            </a:r>
            <a:r>
              <a:rPr lang="en-US" dirty="0" smtClean="0"/>
              <a:t> et al. 2010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131840" y="458112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Interesting graph theory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012160" y="458112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Some topology</a:t>
            </a:r>
            <a:endParaRPr lang="cs-CZ" dirty="0"/>
          </a:p>
        </p:txBody>
      </p:sp>
      <p:sp>
        <p:nvSpPr>
          <p:cNvPr id="16" name="Zaoblený obdélník 15"/>
          <p:cNvSpPr/>
          <p:nvPr/>
        </p:nvSpPr>
        <p:spPr>
          <a:xfrm>
            <a:off x="179512" y="1772816"/>
            <a:ext cx="2952328" cy="3384376"/>
          </a:xfrm>
          <a:prstGeom prst="roundRect">
            <a:avLst/>
          </a:prstGeom>
          <a:solidFill>
            <a:srgbClr val="4F81BD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>
            <a:off x="2915816" y="4149080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6198</TotalTime>
  <Words>524</Words>
  <Application>Microsoft Office PowerPoint</Application>
  <PresentationFormat>Předvádění na obrazovce (4:3)</PresentationFormat>
  <Paragraphs>173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sady Office</vt:lpstr>
      <vt:lpstr>Authoring  Hierarchical Road Networks  Eric Galin :: Adrien Peytavie :: Eric Guerin  ::  Bedřich Beneš</vt:lpstr>
      <vt:lpstr>Outline</vt:lpstr>
      <vt:lpstr>Motivation</vt:lpstr>
      <vt:lpstr>Motivation</vt:lpstr>
      <vt:lpstr>Motivation</vt:lpstr>
      <vt:lpstr>Motivation</vt:lpstr>
      <vt:lpstr>Previous work</vt:lpstr>
      <vt:lpstr>Algorithm - Overview</vt:lpstr>
      <vt:lpstr>Algorithm - Overview</vt:lpstr>
      <vt:lpstr>Find a road over terrain…</vt:lpstr>
      <vt:lpstr>…for each city pair</vt:lpstr>
      <vt:lpstr>Algorithm - Overview</vt:lpstr>
      <vt:lpstr>Discard Redundant Roads</vt:lpstr>
      <vt:lpstr>Relative Neighbour and Gabriel Graphs</vt:lpstr>
      <vt:lpstr>Our Version</vt:lpstr>
      <vt:lpstr>Our Version, cont.</vt:lpstr>
      <vt:lpstr>Density Continuum</vt:lpstr>
      <vt:lpstr>Algorithm - Overview</vt:lpstr>
      <vt:lpstr>Merge nearby roads</vt:lpstr>
      <vt:lpstr>Road Merging, cont.</vt:lpstr>
      <vt:lpstr>And  more..</vt:lpstr>
      <vt:lpstr>Results</vt:lpstr>
      <vt:lpstr>Results</vt:lpstr>
      <vt:lpstr>Results</vt:lpstr>
      <vt:lpstr>Future Work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Authoring  Hierarchical Road Networks  Eric Galin :: Adrien Peytavie :: Eric Guerin  ::  Bedřich Beneš</dc:title>
  <dc:creator>Honza Benes</dc:creator>
  <cp:lastModifiedBy>Honza Benes</cp:lastModifiedBy>
  <cp:revision>16</cp:revision>
  <dcterms:created xsi:type="dcterms:W3CDTF">2012-03-10T15:07:35Z</dcterms:created>
  <dcterms:modified xsi:type="dcterms:W3CDTF">2012-03-14T22:28:52Z</dcterms:modified>
</cp:coreProperties>
</file>