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7"/>
  </p:notesMasterIdLst>
  <p:sldIdLst>
    <p:sldId id="256" r:id="rId2"/>
    <p:sldId id="404" r:id="rId3"/>
    <p:sldId id="405" r:id="rId4"/>
    <p:sldId id="406" r:id="rId5"/>
    <p:sldId id="412" r:id="rId6"/>
    <p:sldId id="419" r:id="rId7"/>
    <p:sldId id="407" r:id="rId8"/>
    <p:sldId id="409" r:id="rId9"/>
    <p:sldId id="410" r:id="rId10"/>
    <p:sldId id="411" r:id="rId11"/>
    <p:sldId id="413" r:id="rId12"/>
    <p:sldId id="417" r:id="rId13"/>
    <p:sldId id="414" r:id="rId14"/>
    <p:sldId id="415" r:id="rId15"/>
    <p:sldId id="416" r:id="rId16"/>
    <p:sldId id="418" r:id="rId17"/>
    <p:sldId id="420" r:id="rId18"/>
    <p:sldId id="421" r:id="rId19"/>
    <p:sldId id="428" r:id="rId20"/>
    <p:sldId id="422" r:id="rId21"/>
    <p:sldId id="423" r:id="rId22"/>
    <p:sldId id="424" r:id="rId23"/>
    <p:sldId id="425" r:id="rId24"/>
    <p:sldId id="426" r:id="rId25"/>
    <p:sldId id="427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1608" y="-1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3638"/>
            <a:ext cx="440283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ail.mit.edu/fredo/TalkAdvice.pdf" TargetMode="External"/><Relationship Id="rId2" Type="http://schemas.openxmlformats.org/officeDocument/2006/relationships/hyperlink" Target="http://www.slideshare.net/cameraculture/how-to-give-a-good-tal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gg.mff.cuni.cz/~kmoch/download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ail.mit.edu/fredo/PUBLI/writing.pdf" TargetMode="External"/><Relationship Id="rId2" Type="http://schemas.openxmlformats.org/officeDocument/2006/relationships/hyperlink" Target="http://web.media.mit.edu/~raskar/ForStud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csail.mit.edu/fredo/FredoBadWriting.pdf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Seminar on Scientific Soft Skills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Putting it down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Save for future use</a:t>
            </a:r>
          </a:p>
          <a:p>
            <a:pPr lvl="2" eaLnBrk="1" hangingPunct="1"/>
            <a:r>
              <a:rPr lang="en-US" smtClean="0"/>
              <a:t>be able to start bothering later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down full BibTeX entry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Short summary</a:t>
            </a:r>
          </a:p>
          <a:p>
            <a:pPr lvl="2" eaLnBrk="1" hangingPunct="1"/>
            <a:r>
              <a:rPr lang="en-US" smtClean="0"/>
              <a:t>“scanning level”</a:t>
            </a:r>
          </a:p>
          <a:p>
            <a:pPr lvl="2" eaLnBrk="1" hangingPunct="1"/>
            <a:r>
              <a:rPr lang="en-US" smtClean="0"/>
              <a:t>principle</a:t>
            </a:r>
          </a:p>
          <a:p>
            <a:pPr lvl="2" eaLnBrk="1" hangingPunct="1"/>
            <a:r>
              <a:rPr lang="en-US" smtClean="0"/>
              <a:t>best and worst cases</a:t>
            </a:r>
          </a:p>
          <a:p>
            <a:pPr lvl="2" eaLnBrk="1" hangingPunct="1"/>
            <a:r>
              <a:rPr lang="en-US" smtClean="0"/>
              <a:t>fundamental omissions</a:t>
            </a:r>
          </a:p>
          <a:p>
            <a:pPr lvl="2" eaLnBrk="1" hangingPunct="1"/>
            <a:r>
              <a:rPr lang="en-US" b="1" smtClean="0"/>
              <a:t>How is it relevant to what I do?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Presentation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Based on </a:t>
            </a:r>
            <a:r>
              <a:rPr lang="en-US" sz="2000" dirty="0" err="1" smtClean="0"/>
              <a:t>Lukáš</a:t>
            </a:r>
            <a:r>
              <a:rPr lang="en-US" sz="2000" dirty="0" smtClean="0"/>
              <a:t> </a:t>
            </a:r>
            <a:r>
              <a:rPr lang="en-US" sz="2000" dirty="0" err="1" smtClean="0"/>
              <a:t>Maršálek’s</a:t>
            </a:r>
            <a:r>
              <a:rPr lang="en-US" sz="2000" dirty="0" smtClean="0"/>
              <a:t> slides.  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Everything needs time to settle</a:t>
            </a:r>
          </a:p>
          <a:p>
            <a:endParaRPr lang="en-US" dirty="0" smtClean="0"/>
          </a:p>
          <a:p>
            <a:r>
              <a:rPr lang="en-US" dirty="0" smtClean="0"/>
              <a:t>Do it, let it rest for a while, then get back to it and judge.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iterations!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Ideally </a:t>
            </a:r>
            <a:r>
              <a:rPr lang="en-US" b="1" dirty="0" smtClean="0"/>
              <a:t>fresh audience</a:t>
            </a:r>
            <a:r>
              <a:rPr lang="en-US" dirty="0" smtClean="0"/>
              <a:t> for each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refuse getting rid of stuff that took you long to prepare but does not 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are the worst judge of the quality of your talk</a:t>
            </a:r>
          </a:p>
          <a:p>
            <a:pPr lvl="2"/>
            <a:r>
              <a:rPr lang="en-US" dirty="0" smtClean="0"/>
              <a:t>Do listen to your rehearsal audience comments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Your audience does not know what you know!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Know your audience &amp; gauge its knowledge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Give a proper intro 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But only after you’ve shown a teaser of what you will get to at the end.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 golden rule of any professional (and non-professional) communication.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seminar – A 3-stage process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in seminar = 1</a:t>
            </a:r>
            <a:r>
              <a:rPr lang="en-US" baseline="30000" dirty="0" smtClean="0"/>
              <a:t>st</a:t>
            </a:r>
            <a:r>
              <a:rPr lang="en-US" dirty="0" smtClean="0"/>
              <a:t> time in public</a:t>
            </a:r>
          </a:p>
          <a:p>
            <a:pPr lvl="1"/>
            <a:r>
              <a:rPr lang="en-US" dirty="0" smtClean="0"/>
              <a:t>But DO rehearse before (otherwise it’s a waste of time)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Pair up with somebody</a:t>
            </a:r>
          </a:p>
          <a:p>
            <a:pPr lvl="1"/>
            <a:r>
              <a:rPr lang="en-US" dirty="0" smtClean="0"/>
              <a:t>At least one practice talk offline, rather two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time in seminar = final result</a:t>
            </a:r>
          </a:p>
          <a:p>
            <a:pPr lvl="1"/>
            <a:r>
              <a:rPr lang="en-US" dirty="0" smtClean="0"/>
              <a:t>Nice &amp; clear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to read before you start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81128"/>
          </a:xfrm>
        </p:spPr>
        <p:txBody>
          <a:bodyPr/>
          <a:lstStyle/>
          <a:p>
            <a:r>
              <a:rPr lang="en-US" dirty="0" smtClean="0"/>
              <a:t>Ramesh </a:t>
            </a:r>
            <a:r>
              <a:rPr lang="en-US" dirty="0" err="1" smtClean="0"/>
              <a:t>Raskar</a:t>
            </a:r>
            <a:endParaRPr lang="en-US" dirty="0" smtClean="0"/>
          </a:p>
          <a:p>
            <a:pPr lvl="1"/>
            <a:r>
              <a:rPr lang="en-US" sz="2000" dirty="0" smtClean="0">
                <a:hlinkClick r:id="rId2"/>
              </a:rPr>
              <a:t>http://www.slideshare.net/cameraculture/how-to-give-a-good-talk</a:t>
            </a:r>
            <a:endParaRPr lang="en-US" sz="2000" dirty="0" smtClean="0"/>
          </a:p>
          <a:p>
            <a:pPr lvl="1"/>
            <a:r>
              <a:rPr lang="en-US" dirty="0" smtClean="0"/>
              <a:t>(and possible also some references therein)</a:t>
            </a:r>
          </a:p>
          <a:p>
            <a:endParaRPr lang="en-US" dirty="0" smtClean="0"/>
          </a:p>
          <a:p>
            <a:r>
              <a:rPr lang="en-US" dirty="0" err="1" smtClean="0"/>
              <a:t>Fredo</a:t>
            </a:r>
            <a:r>
              <a:rPr lang="en-US" dirty="0" smtClean="0"/>
              <a:t> Durand</a:t>
            </a:r>
          </a:p>
          <a:p>
            <a:pPr lvl="1"/>
            <a:r>
              <a:rPr lang="en-US" dirty="0" smtClean="0">
                <a:hlinkClick r:id="rId3"/>
              </a:rPr>
              <a:t>http://people.csail.mit.edu/fredo/TalkAdvice.pdf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Some technical hints &amp; things to avoid</a:t>
            </a:r>
          </a:p>
          <a:p>
            <a:pPr lvl="1"/>
            <a:r>
              <a:rPr lang="en-US" dirty="0" smtClean="0">
                <a:hlinkClick r:id="rId4"/>
              </a:rPr>
              <a:t>http://cgg.mff.cuni.cz/~kmoch/downloads/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Conflicting advice – pick what you like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Publication cycle</a:t>
            </a:r>
            <a:br>
              <a:rPr lang="en-US" b="1" dirty="0" smtClean="0"/>
            </a:br>
            <a:r>
              <a:rPr lang="en-US" b="1" dirty="0" smtClean="0"/>
              <a:t>(CG oriented)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paper</a:t>
            </a:r>
          </a:p>
          <a:p>
            <a:endParaRPr lang="en-US" dirty="0" smtClean="0"/>
          </a:p>
          <a:p>
            <a:r>
              <a:rPr lang="en-US" dirty="0" smtClean="0"/>
              <a:t>Submit to a conference / journal </a:t>
            </a:r>
          </a:p>
          <a:p>
            <a:endParaRPr lang="en-US" dirty="0" smtClean="0"/>
          </a:p>
          <a:p>
            <a:r>
              <a:rPr lang="en-US" dirty="0" smtClean="0"/>
              <a:t>Get reviews</a:t>
            </a:r>
          </a:p>
          <a:p>
            <a:pPr marL="695325" lvl="2" indent="-342900"/>
            <a:r>
              <a:rPr lang="en-US" dirty="0" smtClean="0"/>
              <a:t>If rejected – revise – resubmit (or publish as a </a:t>
            </a:r>
            <a:r>
              <a:rPr lang="en-US" dirty="0" err="1" smtClean="0"/>
              <a:t>techreport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Revise, send updated version</a:t>
            </a:r>
          </a:p>
          <a:p>
            <a:endParaRPr lang="en-US" dirty="0" smtClean="0"/>
          </a:p>
          <a:p>
            <a:r>
              <a:rPr lang="en-US" dirty="0" smtClean="0"/>
              <a:t>Present at the conference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submit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en-US" dirty="0" smtClean="0"/>
              <a:t>Ask your advisor</a:t>
            </a:r>
          </a:p>
          <a:p>
            <a:r>
              <a:rPr lang="en-US" dirty="0" smtClean="0"/>
              <a:t>Conferences (by impact)</a:t>
            </a:r>
          </a:p>
          <a:p>
            <a:pPr lvl="1"/>
            <a:r>
              <a:rPr lang="en-US" dirty="0" smtClean="0"/>
              <a:t>SIGGRAPH, SIGGRAPH Asia</a:t>
            </a:r>
          </a:p>
          <a:p>
            <a:pPr lvl="1"/>
            <a:r>
              <a:rPr lang="en-US" dirty="0" smtClean="0"/>
              <a:t>EUROGRAPHICS</a:t>
            </a:r>
          </a:p>
          <a:p>
            <a:pPr lvl="1"/>
            <a:r>
              <a:rPr lang="en-US" dirty="0" smtClean="0"/>
              <a:t>EGSR, I’3D, HPG, PG</a:t>
            </a:r>
          </a:p>
          <a:p>
            <a:endParaRPr lang="en-US" dirty="0" smtClean="0"/>
          </a:p>
          <a:p>
            <a:r>
              <a:rPr lang="en-US" dirty="0" smtClean="0"/>
              <a:t>Journals (by impact)</a:t>
            </a:r>
          </a:p>
          <a:p>
            <a:pPr lvl="1"/>
            <a:r>
              <a:rPr lang="en-US" dirty="0" smtClean="0"/>
              <a:t>ACM Transactions on Graphics (TOG)</a:t>
            </a:r>
          </a:p>
          <a:p>
            <a:pPr lvl="1"/>
            <a:r>
              <a:rPr lang="en-US" dirty="0" smtClean="0"/>
              <a:t>IEEE Trans. On Visualization &amp; Computer Graphics (TVCG)</a:t>
            </a:r>
          </a:p>
          <a:p>
            <a:pPr lvl="1"/>
            <a:r>
              <a:rPr lang="en-US" dirty="0" smtClean="0"/>
              <a:t>IEEE Computer Graphics &amp; Applications</a:t>
            </a:r>
          </a:p>
          <a:p>
            <a:pPr lvl="1"/>
            <a:r>
              <a:rPr lang="en-US" dirty="0" smtClean="0"/>
              <a:t>Computer Graphics </a:t>
            </a:r>
            <a:r>
              <a:rPr lang="en-US" dirty="0" err="1" smtClean="0"/>
              <a:t>Focum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paper assignment</a:t>
            </a:r>
          </a:p>
          <a:p>
            <a:endParaRPr lang="en-US" dirty="0" smtClean="0"/>
          </a:p>
          <a:p>
            <a:r>
              <a:rPr lang="en-US" dirty="0" smtClean="0"/>
              <a:t>English grammar practice</a:t>
            </a:r>
          </a:p>
          <a:p>
            <a:endParaRPr lang="en-US" dirty="0" smtClean="0"/>
          </a:p>
          <a:p>
            <a:r>
              <a:rPr lang="en-US" dirty="0" smtClean="0"/>
              <a:t>Lecture on</a:t>
            </a:r>
          </a:p>
          <a:p>
            <a:pPr lvl="1"/>
            <a:r>
              <a:rPr lang="en-US" dirty="0" smtClean="0"/>
              <a:t>Paper reading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Review process &amp; paper reviewing</a:t>
            </a:r>
          </a:p>
          <a:p>
            <a:pPr lvl="1"/>
            <a:r>
              <a:rPr lang="en-US" dirty="0" smtClean="0"/>
              <a:t>Paper writing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submission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itself</a:t>
            </a:r>
          </a:p>
          <a:p>
            <a:endParaRPr lang="en-US" dirty="0" smtClean="0"/>
          </a:p>
          <a:p>
            <a:r>
              <a:rPr lang="en-US" dirty="0" smtClean="0"/>
              <a:t>Supplemental documents, images, animations etc.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dirty="0" smtClean="0"/>
              <a:t>SIGGRAPH (Special issue of ACM TOG)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Reviews</a:t>
            </a:r>
          </a:p>
          <a:p>
            <a:endParaRPr lang="en-US" dirty="0" smtClean="0"/>
          </a:p>
          <a:p>
            <a:r>
              <a:rPr lang="en-US" dirty="0" smtClean="0"/>
              <a:t>Rebuttal</a:t>
            </a:r>
          </a:p>
          <a:p>
            <a:pPr lvl="1"/>
            <a:r>
              <a:rPr lang="en-US" dirty="0" smtClean="0"/>
              <a:t>Just answer questions and clarify</a:t>
            </a:r>
          </a:p>
          <a:p>
            <a:pPr lvl="1"/>
            <a:r>
              <a:rPr lang="en-US" dirty="0" smtClean="0"/>
              <a:t>No fighting</a:t>
            </a:r>
          </a:p>
          <a:p>
            <a:endParaRPr lang="en-US" dirty="0" smtClean="0"/>
          </a:p>
          <a:p>
            <a:r>
              <a:rPr lang="en-US" dirty="0" smtClean="0"/>
              <a:t>Acceptance / rejection decision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process from the other 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Actors</a:t>
            </a:r>
          </a:p>
          <a:p>
            <a:pPr lvl="1"/>
            <a:r>
              <a:rPr lang="en-US" dirty="0" smtClean="0"/>
              <a:t>Paper chairs (1 or 2)</a:t>
            </a:r>
          </a:p>
          <a:p>
            <a:pPr lvl="1"/>
            <a:r>
              <a:rPr lang="en-US" dirty="0" smtClean="0"/>
              <a:t>Papers committee (tens)</a:t>
            </a:r>
          </a:p>
          <a:p>
            <a:pPr lvl="1"/>
            <a:r>
              <a:rPr lang="en-US" dirty="0" smtClean="0"/>
              <a:t>Tertiary reviewers (tens – hundreds)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Paper sort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writing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Decision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Chairs</a:t>
            </a:r>
          </a:p>
          <a:p>
            <a:endParaRPr lang="en-US" dirty="0" smtClean="0"/>
          </a:p>
          <a:p>
            <a:r>
              <a:rPr lang="en-US" dirty="0" smtClean="0"/>
              <a:t>Assign papers to committee members</a:t>
            </a:r>
          </a:p>
          <a:p>
            <a:r>
              <a:rPr lang="en-US" dirty="0" smtClean="0"/>
              <a:t>1 primary, 1 secondary</a:t>
            </a:r>
          </a:p>
          <a:p>
            <a:r>
              <a:rPr lang="en-US" dirty="0" smtClean="0"/>
              <a:t>Primary looks for 2-3 external (tertiary) reviewers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writing &amp; discussion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Primary, secondary, tertiary (external) reviewers.</a:t>
            </a:r>
          </a:p>
          <a:p>
            <a:endParaRPr lang="en-US" dirty="0" smtClean="0"/>
          </a:p>
          <a:p>
            <a:r>
              <a:rPr lang="en-US" dirty="0" smtClean="0"/>
              <a:t>EGSR-style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Write reviews independently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On-line discussion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Papers chair can intervene if not converging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Primary suggests a decision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Approved by all reviewers &amp; papers chair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writing &amp; discussion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SIGGRAPH-style</a:t>
            </a:r>
          </a:p>
          <a:p>
            <a:pPr marL="801687" lvl="1" indent="-457200">
              <a:buFont typeface="+mj-lt"/>
              <a:buAutoNum type="arabicPeriod"/>
            </a:pPr>
            <a:endParaRPr lang="en-US" dirty="0" smtClean="0"/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Write reviews independently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Reviews sent to the authors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Rebuttal received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On-line discussion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Papers chair can intervene if not converging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Primary suggests a final decision (accept, reject, refer to TOG, discuss at committee meeting)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 smtClean="0"/>
              <a:t>Approved by all reviewers &amp; papers chair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Writing reviews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reviews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of conduct – provided by the conference / journal</a:t>
            </a:r>
          </a:p>
          <a:p>
            <a:endParaRPr lang="en-US" dirty="0" smtClean="0"/>
          </a:p>
          <a:p>
            <a:r>
              <a:rPr lang="en-US" dirty="0" smtClean="0"/>
              <a:t>Review form</a:t>
            </a:r>
          </a:p>
          <a:p>
            <a:endParaRPr lang="en-US" dirty="0" smtClean="0"/>
          </a:p>
          <a:p>
            <a:r>
              <a:rPr lang="en-US" dirty="0" smtClean="0"/>
              <a:t>Your duties as a paper reviewer</a:t>
            </a:r>
          </a:p>
          <a:p>
            <a:pPr lvl="1"/>
            <a:r>
              <a:rPr lang="en-US" dirty="0" smtClean="0"/>
              <a:t>Fairness, clarity, professionalism, reliability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Paper writing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Everything needs time to settle</a:t>
            </a:r>
          </a:p>
          <a:p>
            <a:endParaRPr lang="en-US" dirty="0" smtClean="0"/>
          </a:p>
          <a:p>
            <a:r>
              <a:rPr lang="en-US" dirty="0" smtClean="0"/>
              <a:t>Do it, let it rest for a while, then get back to it and judge.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Next week:</a:t>
            </a:r>
            <a:r>
              <a:rPr lang="en-US" dirty="0" smtClean="0"/>
              <a:t> 5-minute student’s work presentations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Introduce yourself</a:t>
            </a:r>
          </a:p>
          <a:p>
            <a:pPr lvl="1"/>
            <a:r>
              <a:rPr lang="en-US" dirty="0" smtClean="0"/>
              <a:t>Past work</a:t>
            </a:r>
          </a:p>
          <a:p>
            <a:pPr lvl="1"/>
            <a:r>
              <a:rPr lang="en-US" dirty="0" smtClean="0"/>
              <a:t>Current research in general, its relevance</a:t>
            </a:r>
          </a:p>
          <a:p>
            <a:pPr lvl="1"/>
            <a:r>
              <a:rPr lang="en-US" dirty="0" smtClean="0"/>
              <a:t>Your current work / project.  Why this? Expected results? Publication plan.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Images, examples, something we can all understand.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iterations!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Ideally </a:t>
            </a:r>
            <a:r>
              <a:rPr lang="en-US" b="1" dirty="0" smtClean="0"/>
              <a:t>fresh audience</a:t>
            </a:r>
            <a:r>
              <a:rPr lang="en-US" dirty="0" smtClean="0"/>
              <a:t> for each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refuse getting rid of stuff that took you long to prepare but does not 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are the worst judge of the quality of your paper</a:t>
            </a:r>
          </a:p>
          <a:p>
            <a:pPr lvl="2"/>
            <a:r>
              <a:rPr lang="en-US" dirty="0" smtClean="0"/>
              <a:t>Do listen to your reviewer comments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Your audience does not know what you know!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Know your audience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Give a proper intro 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But only after you’ve shown a teaser of what you will get to at the end.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 golden rule of any professional (and non-professional) communication.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is important</a:t>
            </a:r>
          </a:p>
          <a:p>
            <a:pPr lvl="1"/>
            <a:r>
              <a:rPr lang="en-US" dirty="0" smtClean="0"/>
              <a:t>If paper looks ugly and does not read well, people do not think you are presenting a good work.</a:t>
            </a:r>
          </a:p>
          <a:p>
            <a:endParaRPr lang="en-US" dirty="0" smtClean="0"/>
          </a:p>
          <a:p>
            <a:r>
              <a:rPr lang="en-US" dirty="0" smtClean="0"/>
              <a:t>Intro: Explain why relevant &amp; motivate to read further.</a:t>
            </a:r>
          </a:p>
          <a:p>
            <a:endParaRPr lang="en-US" dirty="0" smtClean="0"/>
          </a:p>
          <a:p>
            <a:r>
              <a:rPr lang="en-US" dirty="0" smtClean="0"/>
              <a:t>Paper is a story</a:t>
            </a:r>
          </a:p>
          <a:p>
            <a:endParaRPr lang="en-US" dirty="0" smtClean="0"/>
          </a:p>
          <a:p>
            <a:r>
              <a:rPr lang="en-US" dirty="0" smtClean="0"/>
              <a:t>Each paragraph has a message / purpose</a:t>
            </a:r>
          </a:p>
          <a:p>
            <a:pPr lvl="1"/>
            <a:r>
              <a:rPr lang="en-US" dirty="0" smtClean="0"/>
              <a:t>Annotate your own </a:t>
            </a:r>
            <a:r>
              <a:rPr lang="en-US" dirty="0" err="1" smtClean="0"/>
              <a:t>writeup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Consistent terminology &amp; notations!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is a story</a:t>
            </a:r>
          </a:p>
          <a:p>
            <a:endParaRPr lang="en-US" dirty="0" smtClean="0"/>
          </a:p>
          <a:p>
            <a:r>
              <a:rPr lang="en-US" dirty="0" smtClean="0"/>
              <a:t>Each paragraph has a message / purpose</a:t>
            </a:r>
          </a:p>
          <a:p>
            <a:pPr lvl="1"/>
            <a:r>
              <a:rPr lang="en-US" dirty="0" smtClean="0"/>
              <a:t>Annotate your own </a:t>
            </a:r>
            <a:r>
              <a:rPr lang="en-US" dirty="0" err="1" smtClean="0"/>
              <a:t>writeup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you explain D, have you already said A, B, C?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on writing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Ramesh </a:t>
            </a:r>
            <a:r>
              <a:rPr lang="en-US" dirty="0" err="1" smtClean="0"/>
              <a:t>Raskar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http://web.media.mit.edu/~raskar/ForStudents/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Fredo</a:t>
            </a:r>
            <a:r>
              <a:rPr lang="en-US" dirty="0" smtClean="0"/>
              <a:t> Durand</a:t>
            </a:r>
          </a:p>
          <a:p>
            <a:pPr lvl="1"/>
            <a:r>
              <a:rPr lang="en-US" dirty="0" smtClean="0">
                <a:hlinkClick r:id="rId3"/>
              </a:rPr>
              <a:t>http://people.csail.mit.edu/fredo/PUBLI/writing.pdf</a:t>
            </a:r>
            <a:endParaRPr lang="en-US" dirty="0" smtClean="0"/>
          </a:p>
          <a:p>
            <a:pPr lvl="1"/>
            <a:r>
              <a:rPr lang="en-US" smtClean="0">
                <a:hlinkClick r:id="rId4"/>
              </a:rPr>
              <a:t>http://people.csail.mit.edu/fredo/FredoBadWriting.pdf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write a BAD paper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purely descriptive 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did this, we did that, and we did that other 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discuss alternative choice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comment 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provide take-home messages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(From </a:t>
            </a:r>
            <a:r>
              <a:rPr lang="en-US" dirty="0" err="1" smtClean="0"/>
              <a:t>Fredo</a:t>
            </a:r>
            <a:r>
              <a:rPr lang="en-US" dirty="0" smtClean="0"/>
              <a:t> Durand, but it’s true, I swear)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Paper reading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Based on </a:t>
            </a:r>
            <a:r>
              <a:rPr lang="en-US" sz="2000" dirty="0" err="1" smtClean="0"/>
              <a:t>Lukáš</a:t>
            </a:r>
            <a:r>
              <a:rPr lang="en-US" sz="2000" dirty="0" smtClean="0"/>
              <a:t> </a:t>
            </a:r>
            <a:r>
              <a:rPr lang="en-US" sz="2000" dirty="0" err="1" smtClean="0"/>
              <a:t>Maršálek’s</a:t>
            </a:r>
            <a:r>
              <a:rPr lang="en-US" sz="2000" dirty="0" smtClean="0"/>
              <a:t> slides.  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Never </a:t>
            </a:r>
            <a:r>
              <a:rPr lang="en-US" b="1" dirty="0" smtClean="0"/>
              <a:t>trust</a:t>
            </a:r>
            <a:r>
              <a:rPr lang="en-US" dirty="0" smtClean="0"/>
              <a:t> anything you read in papers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Analyze, think, then either accept or reject.</a:t>
            </a:r>
          </a:p>
          <a:p>
            <a:r>
              <a:rPr lang="en-US" dirty="0" smtClean="0"/>
              <a:t>Watch for test cases – they are often wisely engineered.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Never trusting can be disturbing.</a:t>
            </a:r>
          </a:p>
          <a:p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b="1" dirty="0" smtClean="0"/>
              <a:t>trust books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sure to read the books before papers.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Processing articles</a:t>
            </a:r>
            <a:endParaRPr 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Huge number of articles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Scan</a:t>
            </a:r>
          </a:p>
          <a:p>
            <a:pPr lvl="2" eaLnBrk="1" hangingPunct="1"/>
            <a:r>
              <a:rPr lang="en-US" smtClean="0"/>
              <a:t>evaluate relevance</a:t>
            </a:r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smtClean="0"/>
              <a:t>Read</a:t>
            </a:r>
          </a:p>
          <a:p>
            <a:pPr lvl="2" eaLnBrk="1" hangingPunct="1"/>
            <a:r>
              <a:rPr lang="en-US" smtClean="0"/>
              <a:t>understand it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Put it down</a:t>
            </a:r>
          </a:p>
          <a:p>
            <a:pPr lvl="2" eaLnBrk="1" hangingPunct="1"/>
            <a:r>
              <a:rPr lang="en-US" smtClean="0"/>
              <a:t>save it for future use</a:t>
            </a:r>
          </a:p>
          <a:p>
            <a:pPr eaLnBrk="1" hangingPunct="1"/>
            <a:endParaRPr lang="en-US" smtClean="0"/>
          </a:p>
        </p:txBody>
      </p:sp>
      <p:pic>
        <p:nvPicPr>
          <p:cNvPr id="4100" name="Picture 4" descr="hairs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825" y="2616200"/>
            <a:ext cx="44958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46600" y="5089525"/>
            <a:ext cx="403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Image used from Real-Time Animation of Complex Hairstyles by Vollino and Magnenant-Thalmann</a:t>
            </a:r>
            <a:endParaRPr 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Scanning</a:t>
            </a:r>
            <a:endParaRPr lang="en-US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Evaluate article relevance</a:t>
            </a:r>
          </a:p>
          <a:p>
            <a:pPr lvl="2" eaLnBrk="1" hangingPunct="1"/>
            <a:r>
              <a:rPr lang="en-US" dirty="0" smtClean="0"/>
              <a:t>avoid being </a:t>
            </a:r>
            <a:r>
              <a:rPr lang="en-US" dirty="0" err="1" smtClean="0"/>
              <a:t>burried</a:t>
            </a:r>
            <a:endParaRPr lang="en-US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Introduction</a:t>
            </a:r>
          </a:p>
          <a:p>
            <a:pPr eaLnBrk="1" hangingPunct="1"/>
            <a:r>
              <a:rPr lang="en-US" sz="2000" dirty="0" smtClean="0"/>
              <a:t>Results</a:t>
            </a:r>
          </a:p>
          <a:p>
            <a:pPr eaLnBrk="1" hangingPunct="1"/>
            <a:r>
              <a:rPr lang="en-US" sz="2000" dirty="0" smtClean="0"/>
              <a:t>Discussion</a:t>
            </a:r>
          </a:p>
          <a:p>
            <a:pPr eaLnBrk="1" hangingPunct="1"/>
            <a:r>
              <a:rPr lang="en-US" sz="2000" dirty="0" smtClean="0"/>
              <a:t>Summary</a:t>
            </a:r>
          </a:p>
          <a:p>
            <a:pPr eaLnBrk="1" hangingPunct="1"/>
            <a:r>
              <a:rPr lang="en-US" sz="2000" dirty="0" smtClean="0"/>
              <a:t>Figures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If relevant, note it somewhere.</a:t>
            </a:r>
          </a:p>
          <a:p>
            <a:pPr lvl="1" eaLnBrk="1" hangingPunct="1"/>
            <a:r>
              <a:rPr lang="en-US" sz="1800" dirty="0" smtClean="0"/>
              <a:t>Why the heck did I want to read this paper?</a:t>
            </a:r>
          </a:p>
          <a:p>
            <a:pPr eaLnBrk="1" hangingPunct="1"/>
            <a:endParaRPr lang="en-US" sz="2000" dirty="0" smtClean="0"/>
          </a:p>
          <a:p>
            <a:pPr lvl="2" eaLnBrk="1" hangingPunct="1"/>
            <a:endParaRPr lang="en-US" sz="18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94225" y="2917825"/>
            <a:ext cx="3457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j-lt"/>
              </a:rPr>
              <a:t>Do I need to bother?</a:t>
            </a:r>
            <a:endParaRPr lang="cs-CZ" sz="240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98950" y="3889375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j-lt"/>
              </a:rPr>
              <a:t>Enough info to start bothering later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Reading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Understand the article in depth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mtClean="0"/>
              <a:t>More than one read necessary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mtClean="0"/>
              <a:t>Find flaws and shines</a:t>
            </a:r>
          </a:p>
          <a:p>
            <a:pPr lvl="2" eaLnBrk="1" hangingPunct="1"/>
            <a:r>
              <a:rPr lang="en-US" sz="1800" smtClean="0"/>
              <a:t>when it fails</a:t>
            </a:r>
          </a:p>
          <a:p>
            <a:pPr lvl="2" eaLnBrk="1" hangingPunct="1"/>
            <a:r>
              <a:rPr lang="en-US" sz="1800" smtClean="0"/>
              <a:t>when it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4281</TotalTime>
  <Words>1366</Words>
  <Application>Microsoft Office PowerPoint</Application>
  <PresentationFormat>Předvádění na obrazovce (4:3)</PresentationFormat>
  <Paragraphs>333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Hrany</vt:lpstr>
      <vt:lpstr>Seminar on Scientific Soft Skills</vt:lpstr>
      <vt:lpstr>Today’s plan</vt:lpstr>
      <vt:lpstr>Upcoming deadline</vt:lpstr>
      <vt:lpstr>Paper reading </vt:lpstr>
      <vt:lpstr>Rule</vt:lpstr>
      <vt:lpstr>Advice</vt:lpstr>
      <vt:lpstr>Processing articles</vt:lpstr>
      <vt:lpstr>Scanning</vt:lpstr>
      <vt:lpstr>Reading</vt:lpstr>
      <vt:lpstr>Putting it down</vt:lpstr>
      <vt:lpstr>Presentation </vt:lpstr>
      <vt:lpstr>My Advices</vt:lpstr>
      <vt:lpstr>My Advices</vt:lpstr>
      <vt:lpstr>My Advices</vt:lpstr>
      <vt:lpstr>In this seminar – A 3-stage process</vt:lpstr>
      <vt:lpstr>Resources to read before you start</vt:lpstr>
      <vt:lpstr>Publication cycle (CG oriented) </vt:lpstr>
      <vt:lpstr>Overview</vt:lpstr>
      <vt:lpstr>Where to submit</vt:lpstr>
      <vt:lpstr>Paper submission</vt:lpstr>
      <vt:lpstr>SIGGRAPH (Special issue of ACM TOG) </vt:lpstr>
      <vt:lpstr>Review process from the other side</vt:lpstr>
      <vt:lpstr>Paper sort</vt:lpstr>
      <vt:lpstr>Review writing &amp; discussion</vt:lpstr>
      <vt:lpstr>Review writing &amp; discussion</vt:lpstr>
      <vt:lpstr>Writing reviews </vt:lpstr>
      <vt:lpstr>Writing reviews</vt:lpstr>
      <vt:lpstr>Paper writing </vt:lpstr>
      <vt:lpstr>My Advices</vt:lpstr>
      <vt:lpstr>My Advices</vt:lpstr>
      <vt:lpstr>My Advices</vt:lpstr>
      <vt:lpstr>My advices</vt:lpstr>
      <vt:lpstr>My advices</vt:lpstr>
      <vt:lpstr>Resources on writing</vt:lpstr>
      <vt:lpstr>If you want to write a BAD paper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02 - Seminar on scientific soft skills (NPGR024) </dc:title>
  <dc:creator>Jaroslav Křivánek</dc:creator>
  <cp:lastModifiedBy>jarda</cp:lastModifiedBy>
  <cp:revision>2819</cp:revision>
  <dcterms:created xsi:type="dcterms:W3CDTF">2006-11-17T09:10:54Z</dcterms:created>
  <dcterms:modified xsi:type="dcterms:W3CDTF">2012-02-29T18:27:04Z</dcterms:modified>
</cp:coreProperties>
</file>