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02" r:id="rId1"/>
  </p:sldMasterIdLst>
  <p:notesMasterIdLst>
    <p:notesMasterId r:id="rId49"/>
  </p:notesMasterIdLst>
  <p:handoutMasterIdLst>
    <p:handoutMasterId r:id="rId50"/>
  </p:handoutMasterIdLst>
  <p:sldIdLst>
    <p:sldId id="259" r:id="rId2"/>
    <p:sldId id="256"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Lst>
  <p:sldSz cx="9144000" cy="5143500" type="screen16x9"/>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29E43BD-EF93-41E9-83F7-1886531032E7}">
          <p14:sldIdLst>
            <p14:sldId id="259"/>
            <p14:sldId id="256"/>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B4A3"/>
    <a:srgbClr val="668533"/>
    <a:srgbClr val="769B3B"/>
    <a:srgbClr val="5D7A2E"/>
    <a:srgbClr val="2E6F86"/>
    <a:srgbClr val="3989A5"/>
    <a:srgbClr val="95BE52"/>
    <a:srgbClr val="92D050"/>
    <a:srgbClr val="413B36"/>
    <a:srgbClr val="403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568" autoAdjust="0"/>
  </p:normalViewPr>
  <p:slideViewPr>
    <p:cSldViewPr snapToGrid="0" snapToObjects="1">
      <p:cViewPr varScale="1">
        <p:scale>
          <a:sx n="182" d="100"/>
          <a:sy n="182" d="100"/>
        </p:scale>
        <p:origin x="1242" y="-12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9" d="100"/>
          <a:sy n="79" d="100"/>
        </p:scale>
        <p:origin x="2011"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0740B5EC-F38B-425E-AB03-444E0DC1193C}" type="datetimeFigureOut">
              <a:rPr lang="en-US" smtClean="0"/>
              <a:t>8/27/2014</a:t>
            </a:fld>
            <a:endParaRPr lang="en-US"/>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0932A63D-33BF-4A00-9759-667581C17771}" type="slidenum">
              <a:rPr lang="en-US" smtClean="0"/>
              <a:t>‹#›</a:t>
            </a:fld>
            <a:endParaRPr lang="en-US"/>
          </a:p>
        </p:txBody>
      </p:sp>
    </p:spTree>
    <p:extLst>
      <p:ext uri="{BB962C8B-B14F-4D97-AF65-F5344CB8AC3E}">
        <p14:creationId xmlns:p14="http://schemas.microsoft.com/office/powerpoint/2010/main" val="851741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F03C5224-E7C9-7E44-89EA-DCB9174972C8}" type="datetimeFigureOut">
              <a:rPr lang="en-US" smtClean="0"/>
              <a:pPr/>
              <a:t>8/27/2014</a:t>
            </a:fld>
            <a:endParaRPr lang="en-US"/>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71708A8-9C89-084C-B416-24967D273C02}" type="slidenum">
              <a:rPr lang="en-US" smtClean="0"/>
              <a:pPr/>
              <a:t>‹#›</a:t>
            </a:fld>
            <a:endParaRPr lang="en-US"/>
          </a:p>
        </p:txBody>
      </p:sp>
    </p:spTree>
    <p:extLst>
      <p:ext uri="{BB962C8B-B14F-4D97-AF65-F5344CB8AC3E}">
        <p14:creationId xmlns:p14="http://schemas.microsoft.com/office/powerpoint/2010/main" val="4829277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1</a:t>
            </a:fld>
            <a:endParaRPr lang="en-US" dirty="0"/>
          </a:p>
        </p:txBody>
      </p:sp>
    </p:spTree>
    <p:extLst>
      <p:ext uri="{BB962C8B-B14F-4D97-AF65-F5344CB8AC3E}">
        <p14:creationId xmlns:p14="http://schemas.microsoft.com/office/powerpoint/2010/main" val="1806575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Eric</a:t>
            </a:r>
            <a:r>
              <a:rPr lang="en-US" baseline="0" dirty="0" smtClean="0"/>
              <a:t> </a:t>
            </a:r>
            <a:r>
              <a:rPr lang="en-US" baseline="0" dirty="0" err="1" smtClean="0"/>
              <a:t>Veach</a:t>
            </a:r>
            <a:r>
              <a:rPr lang="en-US" baseline="0" dirty="0" smtClean="0"/>
              <a:t> has first introduced MLT and proposed the original set of mutation strategies</a:t>
            </a:r>
            <a:r>
              <a:rPr lang="en-GB" baseline="0" dirty="0" smtClean="0"/>
              <a:t>.</a:t>
            </a:r>
          </a:p>
          <a:p>
            <a:r>
              <a:rPr lang="en-US" baseline="0" dirty="0" smtClean="0"/>
              <a:t>The first group perturbs the current path slightly, thus such mutations are called perturbations.</a:t>
            </a:r>
          </a:p>
          <a:p>
            <a:r>
              <a:rPr lang="en-US" baseline="0" dirty="0" smtClean="0"/>
              <a:t>They are crafted to efficiently explore certain effects such as caustics and chains of them.</a:t>
            </a:r>
          </a:p>
          <a:p>
            <a:r>
              <a:rPr lang="en-US" baseline="0" dirty="0" smtClean="0"/>
              <a:t>Another group of mutations tries to do large changes to the path.</a:t>
            </a:r>
          </a:p>
          <a:p>
            <a:r>
              <a:rPr lang="en-US" baseline="0" dirty="0" smtClean="0"/>
              <a:t> - Namely, bidirectional mutation works similarly to BDPT, but it resamples only a subpath of the current path.</a:t>
            </a:r>
          </a:p>
          <a:p>
            <a:r>
              <a:rPr lang="en-US" baseline="0" dirty="0" smtClean="0"/>
              <a:t> - Lens mutation reseeds the chain with a path from the pool of paths stratified over the image plane. </a:t>
            </a:r>
          </a:p>
        </p:txBody>
      </p:sp>
      <p:sp>
        <p:nvSpPr>
          <p:cNvPr id="4" name="Slide Number Placeholder 3"/>
          <p:cNvSpPr>
            <a:spLocks noGrp="1"/>
          </p:cNvSpPr>
          <p:nvPr>
            <p:ph type="sldNum" sz="quarter" idx="10"/>
          </p:nvPr>
        </p:nvSpPr>
        <p:spPr/>
        <p:txBody>
          <a:bodyPr/>
          <a:lstStyle/>
          <a:p>
            <a:fld id="{706F8D69-B00F-F44E-9B61-4DC184CA17F8}" type="slidenum">
              <a:rPr lang="en-US" smtClean="0"/>
              <a:pPr/>
              <a:t>10</a:t>
            </a:fld>
            <a:endParaRPr lang="en-US"/>
          </a:p>
        </p:txBody>
      </p:sp>
    </p:spTree>
    <p:extLst>
      <p:ext uri="{BB962C8B-B14F-4D97-AF65-F5344CB8AC3E}">
        <p14:creationId xmlns:p14="http://schemas.microsoft.com/office/powerpoint/2010/main" val="2904659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popular mutation proposed</a:t>
            </a:r>
            <a:r>
              <a:rPr lang="en-US" baseline="0" dirty="0" smtClean="0"/>
              <a:t> by </a:t>
            </a:r>
            <a:r>
              <a:rPr lang="en-US" baseline="0" dirty="0" err="1" smtClean="0"/>
              <a:t>Kelemen</a:t>
            </a:r>
            <a:r>
              <a:rPr lang="en-US" baseline="0" dirty="0" smtClean="0"/>
              <a:t> is to perturb the path in a so-called primary sample space, that is, the original space of the importance functions used for constructing the path in BDPT and PT.</a:t>
            </a:r>
          </a:p>
          <a:p>
            <a:r>
              <a:rPr lang="en-US" baseline="0" dirty="0" smtClean="0"/>
              <a:t>Usually it is represented as a vector of random numbers in the unit hypercube, which is perturbed using some symmetric probability, like a multidimensional Gaussian distribution.</a:t>
            </a:r>
          </a:p>
          <a:p>
            <a:r>
              <a:rPr lang="en-US" baseline="0" dirty="0" smtClean="0"/>
              <a:t>The major assumption is that the importance sampling functions already make the integrand flat enough that we can walk it using some uniform random walk in this primary space. This mutation is quite easy to implement.</a:t>
            </a:r>
          </a:p>
        </p:txBody>
      </p:sp>
      <p:sp>
        <p:nvSpPr>
          <p:cNvPr id="4" name="Slide Number Placeholder 3"/>
          <p:cNvSpPr>
            <a:spLocks noGrp="1"/>
          </p:cNvSpPr>
          <p:nvPr>
            <p:ph type="sldNum" sz="quarter" idx="10"/>
          </p:nvPr>
        </p:nvSpPr>
        <p:spPr/>
        <p:txBody>
          <a:bodyPr/>
          <a:lstStyle/>
          <a:p>
            <a:fld id="{706F8D69-B00F-F44E-9B61-4DC184CA17F8}" type="slidenum">
              <a:rPr lang="en-US" smtClean="0"/>
              <a:pPr/>
              <a:t>11</a:t>
            </a:fld>
            <a:endParaRPr lang="en-US"/>
          </a:p>
        </p:txBody>
      </p:sp>
    </p:spTree>
    <p:extLst>
      <p:ext uri="{BB962C8B-B14F-4D97-AF65-F5344CB8AC3E}">
        <p14:creationId xmlns:p14="http://schemas.microsoft.com/office/powerpoint/2010/main" val="1074409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Yet another recent mutation strategy</a:t>
            </a:r>
            <a:r>
              <a:rPr lang="en-US" baseline="0" dirty="0" smtClean="0"/>
              <a:t> is called manifold exploration.</a:t>
            </a:r>
          </a:p>
          <a:p>
            <a:r>
              <a:rPr lang="en-US" baseline="0" dirty="0" smtClean="0"/>
              <a:t>This supplementary mutation strategy is designed to replace the set of Veach’s perturbations.</a:t>
            </a:r>
          </a:p>
          <a:p>
            <a:r>
              <a:rPr lang="en-US" baseline="0" dirty="0" smtClean="0"/>
              <a:t>The idea is to perturb the path starting from some vertex, and then, in order to construct the new subpath, it first computes a local on-surface tangent frame around the current path and then tries to iteratively construct the new path in the space of this local tangent frame using its geometric derivatives and Newtonian iterations. </a:t>
            </a:r>
          </a:p>
          <a:p>
            <a:r>
              <a:rPr lang="en-US" baseline="0" dirty="0" smtClean="0"/>
              <a:t>This mutation tries to preserve hard constraints, such as specular reflections, by utilizing the local knowledge about the geometry around the current path.</a:t>
            </a:r>
          </a:p>
          <a:p>
            <a:r>
              <a:rPr lang="en-US" baseline="0" dirty="0" smtClean="0"/>
              <a:t>This way, manifold exploration can construct a connection from one point to another through a chain of specular or highly-glossy interactions. </a:t>
            </a:r>
          </a:p>
        </p:txBody>
      </p:sp>
      <p:sp>
        <p:nvSpPr>
          <p:cNvPr id="4" name="Slide Number Placeholder 3"/>
          <p:cNvSpPr>
            <a:spLocks noGrp="1"/>
          </p:cNvSpPr>
          <p:nvPr>
            <p:ph type="sldNum" sz="quarter" idx="10"/>
          </p:nvPr>
        </p:nvSpPr>
        <p:spPr/>
        <p:txBody>
          <a:bodyPr/>
          <a:lstStyle/>
          <a:p>
            <a:fld id="{706F8D69-B00F-F44E-9B61-4DC184CA17F8}" type="slidenum">
              <a:rPr lang="en-US" smtClean="0"/>
              <a:pPr/>
              <a:t>12</a:t>
            </a:fld>
            <a:endParaRPr lang="en-US"/>
          </a:p>
        </p:txBody>
      </p:sp>
    </p:spTree>
    <p:extLst>
      <p:ext uri="{BB962C8B-B14F-4D97-AF65-F5344CB8AC3E}">
        <p14:creationId xmlns:p14="http://schemas.microsoft.com/office/powerpoint/2010/main" val="1316689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ERPT is</a:t>
            </a:r>
            <a:r>
              <a:rPr lang="en-US" baseline="0" dirty="0" smtClean="0"/>
              <a:t> a variation of MLT. It </a:t>
            </a:r>
            <a:r>
              <a:rPr lang="en-US" dirty="0" smtClean="0"/>
              <a:t>utilizes</a:t>
            </a:r>
            <a:r>
              <a:rPr lang="en-US" baseline="0" dirty="0" smtClean="0"/>
              <a:t> the fact that independent samplers, such as BDPT, already provide a full distribution of light paths. </a:t>
            </a:r>
          </a:p>
          <a:p>
            <a:r>
              <a:rPr lang="en-US" baseline="0" dirty="0" smtClean="0"/>
              <a:t>The idea is to try to redistribute the amount of energy carried by each initial path using perturbations.</a:t>
            </a:r>
          </a:p>
          <a:p>
            <a:r>
              <a:rPr lang="en-US" baseline="0" dirty="0" smtClean="0"/>
              <a:t>In order to do that, multiple short Markov chains are started with the same seed path, the number of chains is computed adaptively based on the path energy.</a:t>
            </a:r>
          </a:p>
          <a:p>
            <a:endParaRPr lang="en-US" baseline="0" dirty="0" smtClean="0"/>
          </a:p>
          <a:p>
            <a:r>
              <a:rPr lang="en-US" baseline="0" dirty="0" smtClean="0"/>
              <a:t>Efficiency of ERPT heavily depends on how good is the seeding sampler. For example, BDPT </a:t>
            </a:r>
            <a:r>
              <a:rPr lang="en-US" i="1" baseline="0" dirty="0" smtClean="0"/>
              <a:t>without</a:t>
            </a:r>
            <a:r>
              <a:rPr lang="en-US" baseline="0" dirty="0" smtClean="0"/>
              <a:t> MIS provides very unbalanced sampling, leading ERPT to get stuck for a long time in some regions due to high redistribution workload.</a:t>
            </a:r>
          </a:p>
          <a:p>
            <a:r>
              <a:rPr lang="en-US" baseline="0" dirty="0" smtClean="0"/>
              <a:t>Moreover, the redistribution region is manually set by the length of the Markov chains, making it non-trivial to tweak the parameters to achieve the best redistribution vs. stratification trade-off.</a:t>
            </a:r>
            <a:endParaRPr lang="en-US" dirty="0"/>
          </a:p>
        </p:txBody>
      </p:sp>
      <p:sp>
        <p:nvSpPr>
          <p:cNvPr id="4" name="Номер слайда 3"/>
          <p:cNvSpPr>
            <a:spLocks noGrp="1"/>
          </p:cNvSpPr>
          <p:nvPr>
            <p:ph type="sldNum" sz="quarter" idx="10"/>
          </p:nvPr>
        </p:nvSpPr>
        <p:spPr/>
        <p:txBody>
          <a:bodyPr/>
          <a:lstStyle/>
          <a:p>
            <a:fld id="{706F8D69-B00F-F44E-9B61-4DC184CA17F8}" type="slidenum">
              <a:rPr lang="en-US" smtClean="0"/>
              <a:pPr/>
              <a:t>13</a:t>
            </a:fld>
            <a:endParaRPr lang="en-US"/>
          </a:p>
        </p:txBody>
      </p:sp>
    </p:spTree>
    <p:extLst>
      <p:ext uri="{BB962C8B-B14F-4D97-AF65-F5344CB8AC3E}">
        <p14:creationId xmlns:p14="http://schemas.microsoft.com/office/powerpoint/2010/main" val="1962874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Population Monte Carlo</a:t>
            </a:r>
            <a:r>
              <a:rPr lang="en-US" baseline="0" dirty="0" smtClean="0"/>
              <a:t> framework was applied to light transport by Lai et al. in the context of ERPT.</a:t>
            </a:r>
          </a:p>
          <a:p>
            <a:r>
              <a:rPr lang="en-US" baseline="0" dirty="0" smtClean="0"/>
              <a:t>The process keeps the constant population of chains by reseeding the chains with low contribution from a pool of stratified paths.</a:t>
            </a:r>
          </a:p>
          <a:p>
            <a:r>
              <a:rPr lang="en-US" baseline="0" dirty="0" smtClean="0"/>
              <a:t>The core idea is to use a set of existing mutation strategies, where each strategy can be </a:t>
            </a:r>
            <a:r>
              <a:rPr lang="en-US" b="0" baseline="0" dirty="0" smtClean="0"/>
              <a:t>present</a:t>
            </a:r>
            <a:r>
              <a:rPr lang="en-US" b="1" baseline="0" dirty="0" smtClean="0"/>
              <a:t> </a:t>
            </a:r>
            <a:r>
              <a:rPr lang="en-US" baseline="0" dirty="0" smtClean="0"/>
              <a:t>multiple times with different user-defined parameters, like step size. The process emphasizes mutations with good performance, making the transition probability adapting to the data.</a:t>
            </a:r>
          </a:p>
          <a:p>
            <a:endParaRPr lang="en-GB"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14</a:t>
            </a:fld>
            <a:endParaRPr lang="en-US"/>
          </a:p>
        </p:txBody>
      </p:sp>
    </p:spTree>
    <p:extLst>
      <p:ext uri="{BB962C8B-B14F-4D97-AF65-F5344CB8AC3E}">
        <p14:creationId xmlns:p14="http://schemas.microsoft.com/office/powerpoint/2010/main" val="1050277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would like to provide a</a:t>
            </a:r>
            <a:r>
              <a:rPr lang="en-US" baseline="0" dirty="0" smtClean="0"/>
              <a:t> qualitative comparison of various existing methods.</a:t>
            </a:r>
          </a:p>
          <a:p>
            <a:r>
              <a:rPr lang="en-US" baseline="0" dirty="0" smtClean="0"/>
              <a:t>Most of the renderings are done in equal time (1 hour) on the Nvidia GeForce 580 GTX GPU.</a:t>
            </a:r>
          </a:p>
          <a:p>
            <a:r>
              <a:rPr lang="en-US" baseline="0" dirty="0" smtClean="0"/>
              <a:t>Some images are rendered on CPU with Mitsuba renderer with a performance equivalent of 1 hour on GPU.</a:t>
            </a:r>
          </a:p>
          <a:p>
            <a:r>
              <a:rPr lang="en-US" baseline="0" dirty="0" smtClean="0"/>
              <a:t>I have set up a scene with multiple difficult lighting features in order to evaluate state-of-the-art light transport methods.</a:t>
            </a:r>
            <a:endParaRPr lang="en-GB" dirty="0"/>
          </a:p>
        </p:txBody>
      </p:sp>
    </p:spTree>
    <p:extLst>
      <p:ext uri="{BB962C8B-B14F-4D97-AF65-F5344CB8AC3E}">
        <p14:creationId xmlns:p14="http://schemas.microsoft.com/office/powerpoint/2010/main" val="2982135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scene configuration.</a:t>
            </a:r>
            <a:r>
              <a:rPr lang="en-US" baseline="0" dirty="0" smtClean="0"/>
              <a:t> </a:t>
            </a:r>
          </a:p>
          <a:p>
            <a:r>
              <a:rPr lang="en-US" baseline="0" dirty="0" smtClean="0"/>
              <a:t>Point light source is placed outside, illuminating the room through a glass window, causing a caustic on the floor.</a:t>
            </a:r>
          </a:p>
          <a:p>
            <a:r>
              <a:rPr lang="en-US" baseline="0" dirty="0" smtClean="0"/>
              <a:t>The scene has also a mirror wall causing a lot of reflections.</a:t>
            </a:r>
            <a:endParaRPr lang="ru-RU" dirty="0"/>
          </a:p>
        </p:txBody>
      </p:sp>
    </p:spTree>
    <p:extLst>
      <p:ext uri="{BB962C8B-B14F-4D97-AF65-F5344CB8AC3E}">
        <p14:creationId xmlns:p14="http://schemas.microsoft.com/office/powerpoint/2010/main" val="1704567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t>
            </a:r>
            <a:r>
              <a:rPr lang="en-US" baseline="0" dirty="0" smtClean="0"/>
              <a:t>t</a:t>
            </a:r>
            <a:r>
              <a:rPr lang="en-US" dirty="0" smtClean="0"/>
              <a:t>he </a:t>
            </a:r>
            <a:r>
              <a:rPr lang="en-US" baseline="0" dirty="0" smtClean="0"/>
              <a:t>“Kitchen” </a:t>
            </a:r>
            <a:r>
              <a:rPr lang="en-US" dirty="0" smtClean="0"/>
              <a:t>scene rendered only with </a:t>
            </a:r>
            <a:r>
              <a:rPr lang="en-US" baseline="0" dirty="0" smtClean="0"/>
              <a:t>diffuse and glass materials to show the geometric complexity.</a:t>
            </a:r>
            <a:endParaRPr lang="ru-RU" dirty="0"/>
          </a:p>
        </p:txBody>
      </p:sp>
    </p:spTree>
    <p:extLst>
      <p:ext uri="{BB962C8B-B14F-4D97-AF65-F5344CB8AC3E}">
        <p14:creationId xmlns:p14="http://schemas.microsoft.com/office/powerpoint/2010/main" val="2363700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reference</a:t>
            </a:r>
            <a:r>
              <a:rPr lang="en-US" baseline="0" dirty="0" smtClean="0"/>
              <a:t> image of t</a:t>
            </a:r>
            <a:r>
              <a:rPr lang="en-US" dirty="0" smtClean="0"/>
              <a:t>he </a:t>
            </a:r>
            <a:r>
              <a:rPr lang="en-US" baseline="0" dirty="0" smtClean="0"/>
              <a:t>“Kitchen” </a:t>
            </a:r>
            <a:r>
              <a:rPr lang="en-US" dirty="0" smtClean="0"/>
              <a:t>scene</a:t>
            </a:r>
            <a:r>
              <a:rPr lang="en-US" baseline="0" dirty="0" smtClean="0"/>
              <a:t> with final materials. Rendered with Vertex Connection and Merging technique in 24 hours.</a:t>
            </a:r>
            <a:endParaRPr lang="ru-RU" dirty="0"/>
          </a:p>
        </p:txBody>
      </p:sp>
    </p:spTree>
    <p:extLst>
      <p:ext uri="{BB962C8B-B14F-4D97-AF65-F5344CB8AC3E}">
        <p14:creationId xmlns:p14="http://schemas.microsoft.com/office/powerpoint/2010/main" val="3318022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difficult features.</a:t>
            </a:r>
          </a:p>
          <a:p>
            <a:r>
              <a:rPr lang="en-US" baseline="0" dirty="0" smtClean="0"/>
              <a:t>First of all, the direct lighting is highly occluded, since the window visible from the light source takes a small part of the emissive sphere of directions. </a:t>
            </a:r>
          </a:p>
          <a:p>
            <a:r>
              <a:rPr lang="en-US" baseline="0" dirty="0" smtClean="0"/>
              <a:t>This situation is similar to the classical complex light transport scenarios, like an ajar door [Veach97].</a:t>
            </a:r>
          </a:p>
        </p:txBody>
      </p:sp>
    </p:spTree>
    <p:extLst>
      <p:ext uri="{BB962C8B-B14F-4D97-AF65-F5344CB8AC3E}">
        <p14:creationId xmlns:p14="http://schemas.microsoft.com/office/powerpoint/2010/main" val="38124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2</a:t>
            </a:fld>
            <a:endParaRPr lang="en-US" dirty="0"/>
          </a:p>
        </p:txBody>
      </p:sp>
    </p:spTree>
    <p:extLst>
      <p:ext uri="{BB962C8B-B14F-4D97-AF65-F5344CB8AC3E}">
        <p14:creationId xmlns:p14="http://schemas.microsoft.com/office/powerpoint/2010/main" val="963995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the reflected caustics caused by the point light source are impossible to find with all unbiased methods.</a:t>
            </a:r>
          </a:p>
        </p:txBody>
      </p:sp>
    </p:spTree>
    <p:extLst>
      <p:ext uri="{BB962C8B-B14F-4D97-AF65-F5344CB8AC3E}">
        <p14:creationId xmlns:p14="http://schemas.microsoft.com/office/powerpoint/2010/main" val="3640504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Also multi-bounce glossy caustics (window-&gt;table-&gt;floor) pose a difficult sampling problem for some Monte Carlo methods.</a:t>
            </a:r>
          </a:p>
          <a:p>
            <a:endParaRPr lang="ru-RU" dirty="0"/>
          </a:p>
        </p:txBody>
      </p:sp>
    </p:spTree>
    <p:extLst>
      <p:ext uri="{BB962C8B-B14F-4D97-AF65-F5344CB8AC3E}">
        <p14:creationId xmlns:p14="http://schemas.microsoft.com/office/powerpoint/2010/main" val="895409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Refractions with multiple bounces (specular chains) has been also known to be a hard sampling problem [JakobMarschner12].</a:t>
            </a:r>
          </a:p>
          <a:p>
            <a:endParaRPr lang="ru-RU" dirty="0"/>
          </a:p>
        </p:txBody>
      </p:sp>
    </p:spTree>
    <p:extLst>
      <p:ext uri="{BB962C8B-B14F-4D97-AF65-F5344CB8AC3E}">
        <p14:creationId xmlns:p14="http://schemas.microsoft.com/office/powerpoint/2010/main" val="479681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Finally, caustics from highly glossy objects are hard to find in path space (they are the rare events), thus might be difficult to discover even by advanced MCMC methods.</a:t>
            </a:r>
          </a:p>
          <a:p>
            <a:endParaRPr lang="ru-RU" dirty="0"/>
          </a:p>
        </p:txBody>
      </p:sp>
    </p:spTree>
    <p:extLst>
      <p:ext uri="{BB962C8B-B14F-4D97-AF65-F5344CB8AC3E}">
        <p14:creationId xmlns:p14="http://schemas.microsoft.com/office/powerpoint/2010/main" val="1090538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3187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with ordinary Monte</a:t>
            </a:r>
            <a:r>
              <a:rPr lang="en-US" baseline="0" dirty="0" smtClean="0"/>
              <a:t> Carlo methods. They can usually handle majority of scenes. </a:t>
            </a:r>
          </a:p>
          <a:p>
            <a:r>
              <a:rPr lang="en-US" baseline="0" dirty="0" smtClean="0"/>
              <a:t>We will show the following Monte Carlo methods.</a:t>
            </a:r>
          </a:p>
        </p:txBody>
      </p:sp>
    </p:spTree>
    <p:extLst>
      <p:ext uri="{BB962C8B-B14F-4D97-AF65-F5344CB8AC3E}">
        <p14:creationId xmlns:p14="http://schemas.microsoft.com/office/powerpoint/2010/main" val="337315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method: path tracing. It can handle only the small fraction of light coming from the environment.</a:t>
            </a:r>
          </a:p>
          <a:p>
            <a:r>
              <a:rPr lang="en-GB" dirty="0" smtClean="0"/>
              <a:t>This</a:t>
            </a:r>
            <a:r>
              <a:rPr lang="en-GB" baseline="0" dirty="0" smtClean="0"/>
              <a:t> is due to the fact that all illumination coming from the point light source first comes through the glass. This makes it impossible to directly connect to the light source.</a:t>
            </a:r>
          </a:p>
          <a:p>
            <a:endParaRPr lang="en-GB" dirty="0" smtClean="0"/>
          </a:p>
          <a:p>
            <a:r>
              <a:rPr lang="en-GB" dirty="0" smtClean="0"/>
              <a:t>Note the close-ups</a:t>
            </a:r>
            <a:r>
              <a:rPr lang="en-GB" baseline="0" dirty="0" smtClean="0"/>
              <a:t> on the right show difficult regions of the image. Also the small illustration on the bottom right shows how the current method constructs light paths.</a:t>
            </a:r>
            <a:endParaRPr lang="en-GB" dirty="0" smtClean="0"/>
          </a:p>
        </p:txBody>
      </p:sp>
    </p:spTree>
    <p:extLst>
      <p:ext uri="{BB962C8B-B14F-4D97-AF65-F5344CB8AC3E}">
        <p14:creationId xmlns:p14="http://schemas.microsoft.com/office/powerpoint/2010/main" val="2321813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opposite, the light tracing technique handles caustics coming through the window</a:t>
            </a:r>
            <a:r>
              <a:rPr lang="en-US" baseline="0" dirty="0" smtClean="0"/>
              <a:t> quite well, yet </a:t>
            </a:r>
            <a:r>
              <a:rPr lang="en-US" b="0" baseline="0" dirty="0" smtClean="0"/>
              <a:t>failing</a:t>
            </a:r>
            <a:r>
              <a:rPr lang="en-US" baseline="0" dirty="0" smtClean="0"/>
              <a:t> all specular reflections and refractions, because they cannot be constructed using connection to camera through specular surfaces.</a:t>
            </a:r>
            <a:endParaRPr lang="en-US" dirty="0"/>
          </a:p>
        </p:txBody>
      </p:sp>
    </p:spTree>
    <p:extLst>
      <p:ext uri="{BB962C8B-B14F-4D97-AF65-F5344CB8AC3E}">
        <p14:creationId xmlns:p14="http://schemas.microsoft.com/office/powerpoint/2010/main" val="1061276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2886">
              <a:defRPr/>
            </a:pPr>
            <a:r>
              <a:rPr lang="en-GB" dirty="0" smtClean="0"/>
              <a:t>Bidirectional path tracing handles almost all possible paths,</a:t>
            </a:r>
            <a:r>
              <a:rPr lang="en-GB" baseline="0" dirty="0" smtClean="0"/>
              <a:t> however some difficult paths are noisy or missing</a:t>
            </a:r>
            <a:r>
              <a:rPr lang="en-GB" dirty="0" smtClean="0"/>
              <a:t>.</a:t>
            </a:r>
          </a:p>
        </p:txBody>
      </p:sp>
    </p:spTree>
    <p:extLst>
      <p:ext uri="{BB962C8B-B14F-4D97-AF65-F5344CB8AC3E}">
        <p14:creationId xmlns:p14="http://schemas.microsoft.com/office/powerpoint/2010/main" val="1826028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BDPT has difficulties sampling caustics that go through multiple bounces. The reason is that the mass of such caustics in the path space is small, making it difficult to find them stochastically.</a:t>
            </a:r>
          </a:p>
          <a:p>
            <a:r>
              <a:rPr lang="en-GB" dirty="0" smtClean="0"/>
              <a:t>And</a:t>
            </a:r>
            <a:r>
              <a:rPr lang="en-GB" baseline="0" dirty="0" smtClean="0"/>
              <a:t> the reflected caustics from point light cannot be sampled due to missing connection opportunity (that is, a path edge without singular materials).</a:t>
            </a:r>
            <a:endParaRPr lang="en-GB" dirty="0" smtClean="0"/>
          </a:p>
        </p:txBody>
      </p:sp>
    </p:spTree>
    <p:extLst>
      <p:ext uri="{BB962C8B-B14F-4D97-AF65-F5344CB8AC3E}">
        <p14:creationId xmlns:p14="http://schemas.microsoft.com/office/powerpoint/2010/main" val="24392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3</a:t>
            </a:fld>
            <a:endParaRPr lang="en-US"/>
          </a:p>
        </p:txBody>
      </p:sp>
    </p:spTree>
    <p:extLst>
      <p:ext uri="{BB962C8B-B14F-4D97-AF65-F5344CB8AC3E}">
        <p14:creationId xmlns:p14="http://schemas.microsoft.com/office/powerpoint/2010/main" val="3946558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Recent vertex connection and merging technique</a:t>
            </a:r>
            <a:r>
              <a:rPr lang="en-GB" baseline="0" dirty="0" smtClean="0"/>
              <a:t> can handle caustics much better. </a:t>
            </a:r>
          </a:p>
          <a:p>
            <a:r>
              <a:rPr lang="en-GB" baseline="0" dirty="0" smtClean="0"/>
              <a:t>Moreover it can even sample reflected caustics. However, the method has uniform image noise due to the highly occluded light source (which is being sampled stochastically).</a:t>
            </a:r>
            <a:endParaRPr lang="en-GB" dirty="0"/>
          </a:p>
        </p:txBody>
      </p:sp>
    </p:spTree>
    <p:extLst>
      <p:ext uri="{BB962C8B-B14F-4D97-AF65-F5344CB8AC3E}">
        <p14:creationId xmlns:p14="http://schemas.microsoft.com/office/powerpoint/2010/main" val="3229532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Monte Carlo methods work well in most of the cases?</a:t>
            </a:r>
          </a:p>
          <a:p>
            <a:r>
              <a:rPr lang="en-US" baseline="0" dirty="0" smtClean="0"/>
              <a:t>You have probably seen the recent femtosecond photography of real world light propagation. </a:t>
            </a:r>
          </a:p>
          <a:p>
            <a:r>
              <a:rPr lang="en-US" baseline="0" dirty="0" smtClean="0"/>
              <a:t>(Video #0) I decided to do the same, but with the light transport simulation.</a:t>
            </a:r>
          </a:p>
          <a:p>
            <a:r>
              <a:rPr lang="en-US" baseline="0" dirty="0" smtClean="0"/>
              <a:t>(Video #1) This video demonstrates that the light transport turns into a diffusion process very quickly.</a:t>
            </a:r>
          </a:p>
          <a:p>
            <a:r>
              <a:rPr lang="en-US" baseline="0" dirty="0" smtClean="0"/>
              <a:t>(Video #2) The same happens when I propagate the virtual wavefront of “importance” from the camera. Note that it is not a physically valid value, yet it shows how the adjoint quantity is propagated, e.g., in bidirectional path tracing.</a:t>
            </a:r>
          </a:p>
          <a:p>
            <a:r>
              <a:rPr lang="en-US" baseline="0" dirty="0" smtClean="0"/>
              <a:t>Both quantities spread around the scene very quickly, making it easy to establish the connection for unidirectional and bidirectional methods. </a:t>
            </a:r>
          </a:p>
          <a:p>
            <a:r>
              <a:rPr lang="en-US" baseline="0" dirty="0" smtClean="0"/>
              <a:t>(Video #3) However let’s take a look at the glossy example: the diffusion is not that prominent anymore. This makes such configuration difficult to sample by ordinary Monte Carlo methods, because occasional sampling and stochastic connections of two subpaths lead mostly to low or zero contribution of the path on the image plane.</a:t>
            </a:r>
          </a:p>
        </p:txBody>
      </p:sp>
    </p:spTree>
    <p:extLst>
      <p:ext uri="{BB962C8B-B14F-4D97-AF65-F5344CB8AC3E}">
        <p14:creationId xmlns:p14="http://schemas.microsoft.com/office/powerpoint/2010/main" val="1116805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However as we will see, some difficult illumination features and visibility situations can be handled more efficiently with Markov chain Monte Carlo methods.</a:t>
            </a:r>
          </a:p>
        </p:txBody>
      </p:sp>
    </p:spTree>
    <p:extLst>
      <p:ext uri="{BB962C8B-B14F-4D97-AF65-F5344CB8AC3E}">
        <p14:creationId xmlns:p14="http://schemas.microsoft.com/office/powerpoint/2010/main" val="1483963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I’ll present the following techniques. It is mostly various techniques in MLT framework.</a:t>
            </a:r>
            <a:endParaRPr lang="ru-RU" dirty="0"/>
          </a:p>
        </p:txBody>
      </p:sp>
    </p:spTree>
    <p:extLst>
      <p:ext uri="{BB962C8B-B14F-4D97-AF65-F5344CB8AC3E}">
        <p14:creationId xmlns:p14="http://schemas.microsoft.com/office/powerpoint/2010/main" val="504626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2886">
              <a:defRPr/>
            </a:pPr>
            <a:r>
              <a:rPr lang="en-US" baseline="0" dirty="0" smtClean="0"/>
              <a:t>I will also show these recent and advanced MCMC methods.</a:t>
            </a:r>
            <a:endParaRPr lang="ru-RU" dirty="0" smtClean="0"/>
          </a:p>
          <a:p>
            <a:endParaRPr lang="ru-RU" dirty="0"/>
          </a:p>
        </p:txBody>
      </p:sp>
    </p:spTree>
    <p:extLst>
      <p:ext uri="{BB962C8B-B14F-4D97-AF65-F5344CB8AC3E}">
        <p14:creationId xmlns:p14="http://schemas.microsoft.com/office/powerpoint/2010/main" val="2371568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2886">
              <a:defRPr/>
            </a:pPr>
            <a:r>
              <a:rPr lang="en-GB" dirty="0" smtClean="0"/>
              <a:t>The first</a:t>
            </a:r>
            <a:r>
              <a:rPr lang="en-GB" baseline="0" dirty="0" smtClean="0"/>
              <a:t> MCMC method (also chronologically) is the original Metropolis light transport algorithm </a:t>
            </a:r>
            <a:r>
              <a:rPr lang="en-GB" dirty="0" smtClean="0"/>
              <a:t>[Veach97] with the original set of mutation strategies.</a:t>
            </a:r>
          </a:p>
          <a:p>
            <a:pPr defTabSz="1072886">
              <a:defRPr/>
            </a:pPr>
            <a:r>
              <a:rPr lang="en-GB" dirty="0" smtClean="0"/>
              <a:t>The image is handled well, without noticeable noise. Yet reflected caustics</a:t>
            </a:r>
            <a:r>
              <a:rPr lang="en-GB" baseline="0" dirty="0" smtClean="0"/>
              <a:t> are missing, as expected from an unbiased method.</a:t>
            </a:r>
          </a:p>
          <a:p>
            <a:pPr defTabSz="1072886">
              <a:defRPr/>
            </a:pPr>
            <a:r>
              <a:rPr lang="en-GB" baseline="0" dirty="0" smtClean="0"/>
              <a:t>Note some under-sampling at geometric boundaries, especially around glossy surfaces (for example, the farther horizontal table leg on the floor has some bright splotches). </a:t>
            </a:r>
          </a:p>
          <a:p>
            <a:pPr defTabSz="1072886">
              <a:defRPr/>
            </a:pPr>
            <a:r>
              <a:rPr lang="en-GB" baseline="0" dirty="0" smtClean="0"/>
              <a:t>This is due to the fact that the glossy transport poses narrow constraints on the path, which are hard to satisfy with the original set of mutations.</a:t>
            </a:r>
            <a:endParaRPr lang="en-GB" dirty="0" smtClean="0"/>
          </a:p>
        </p:txBody>
      </p:sp>
    </p:spTree>
    <p:extLst>
      <p:ext uri="{BB962C8B-B14F-4D97-AF65-F5344CB8AC3E}">
        <p14:creationId xmlns:p14="http://schemas.microsoft.com/office/powerpoint/2010/main" val="180375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2886">
              <a:defRPr/>
            </a:pPr>
            <a:r>
              <a:rPr lang="en-GB" dirty="0" smtClean="0"/>
              <a:t>Here</a:t>
            </a:r>
            <a:r>
              <a:rPr lang="en-GB" baseline="0" dirty="0" smtClean="0"/>
              <a:t> is </a:t>
            </a:r>
            <a:r>
              <a:rPr lang="en-GB" dirty="0" smtClean="0"/>
              <a:t>Metropolis light transport with mutations in primary sample space [Kelemen02].</a:t>
            </a:r>
          </a:p>
          <a:p>
            <a:endParaRPr lang="en-GB" dirty="0"/>
          </a:p>
        </p:txBody>
      </p:sp>
    </p:spTree>
    <p:extLst>
      <p:ext uri="{BB962C8B-B14F-4D97-AF65-F5344CB8AC3E}">
        <p14:creationId xmlns:p14="http://schemas.microsoft.com/office/powerpoint/2010/main" val="2363396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2886">
              <a:defRPr/>
            </a:pPr>
            <a:r>
              <a:rPr lang="en-GB" dirty="0" smtClean="0"/>
              <a:t>Note that some chains get stuck</a:t>
            </a:r>
            <a:r>
              <a:rPr lang="en-GB" baseline="0" dirty="0" smtClean="0"/>
              <a:t> in complex caustics paths.</a:t>
            </a:r>
          </a:p>
          <a:p>
            <a:pPr defTabSz="1072886">
              <a:defRPr/>
            </a:pPr>
            <a:r>
              <a:rPr lang="en-GB" baseline="0" dirty="0" smtClean="0"/>
              <a:t>This happens because of many rejections </a:t>
            </a:r>
            <a:r>
              <a:rPr lang="en-GB" dirty="0" smtClean="0"/>
              <a:t>since the whole</a:t>
            </a:r>
            <a:r>
              <a:rPr lang="en-GB" baseline="0" dirty="0" smtClean="0"/>
              <a:t> path is usually perturbed, thus constantly jumping from its valid form.</a:t>
            </a:r>
          </a:p>
          <a:p>
            <a:pPr defTabSz="1072886">
              <a:defRPr/>
            </a:pPr>
            <a:r>
              <a:rPr lang="en-GB" baseline="0" dirty="0" smtClean="0"/>
              <a:t>Also the small step size is specified globally for random numbers and is not adapted for long or highly-occluded paths.</a:t>
            </a:r>
            <a:endParaRPr lang="en-GB" dirty="0" smtClean="0"/>
          </a:p>
        </p:txBody>
      </p:sp>
    </p:spTree>
    <p:extLst>
      <p:ext uri="{BB962C8B-B14F-4D97-AF65-F5344CB8AC3E}">
        <p14:creationId xmlns:p14="http://schemas.microsoft.com/office/powerpoint/2010/main" val="3017326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 is the original MLT algorithm</a:t>
            </a:r>
            <a:r>
              <a:rPr lang="en-US" baseline="0" dirty="0" smtClean="0"/>
              <a:t> </a:t>
            </a:r>
            <a:r>
              <a:rPr lang="en-US" dirty="0" smtClean="0"/>
              <a:t>with the recently</a:t>
            </a:r>
            <a:r>
              <a:rPr lang="en-US" baseline="0" dirty="0" smtClean="0"/>
              <a:t> introduced manifold exploration mutation [Jakob12]. </a:t>
            </a:r>
          </a:p>
          <a:p>
            <a:r>
              <a:rPr lang="en-US" dirty="0" smtClean="0"/>
              <a:t>Note how much better the multibounce refractions are handled. </a:t>
            </a:r>
          </a:p>
          <a:p>
            <a:r>
              <a:rPr lang="en-US" dirty="0" smtClean="0"/>
              <a:t>Also note that the</a:t>
            </a:r>
            <a:r>
              <a:rPr lang="en-US" baseline="0" dirty="0" smtClean="0"/>
              <a:t> reflection of the glossy caustics from the table leg are handled much better than with the original MLT.</a:t>
            </a:r>
          </a:p>
          <a:p>
            <a:r>
              <a:rPr lang="en-US" baseline="0" dirty="0" smtClean="0"/>
              <a:t>This is due to the fact that this mutation can connect through specular interactions, while satisfying specular constraints.</a:t>
            </a:r>
          </a:p>
        </p:txBody>
      </p:sp>
    </p:spTree>
    <p:extLst>
      <p:ext uri="{BB962C8B-B14F-4D97-AF65-F5344CB8AC3E}">
        <p14:creationId xmlns:p14="http://schemas.microsoft.com/office/powerpoint/2010/main" val="2369812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smtClean="0"/>
              <a:t>Also note that some subtle under-sampling is present along geometric edges, because of high rejection rate as the mutation still tries to perform a connection in between the fixed chains, jumping off the glossy highlights.</a:t>
            </a:r>
          </a:p>
          <a:p>
            <a:endParaRPr lang="en-US" baseline="0" dirty="0" smtClean="0"/>
          </a:p>
          <a:p>
            <a:r>
              <a:rPr lang="en-US" baseline="0" dirty="0" smtClean="0"/>
              <a:t>We will present a new mutation strategy, which improves on that issue, tomorrow.</a:t>
            </a:r>
          </a:p>
        </p:txBody>
      </p:sp>
    </p:spTree>
    <p:extLst>
      <p:ext uri="{BB962C8B-B14F-4D97-AF65-F5344CB8AC3E}">
        <p14:creationId xmlns:p14="http://schemas.microsoft.com/office/powerpoint/2010/main" val="2122126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defTabSz="1047034">
                  <a:defRPr/>
                </a:pPr>
                <a:r>
                  <a:rPr lang="en-US" dirty="0" smtClean="0"/>
                  <a:t>Assume we have some</a:t>
                </a:r>
                <a:r>
                  <a:rPr lang="en-US" baseline="0" dirty="0" smtClean="0"/>
                  <a:t> function </a:t>
                </a:r>
                <a14:m>
                  <m:oMath xmlns:m="http://schemas.openxmlformats.org/officeDocument/2006/math">
                    <m:r>
                      <a:rPr lang="en-US" i="1">
                        <a:latin typeface="Cambria Math"/>
                        <a:ea typeface="Cambria Math"/>
                      </a:rPr>
                      <m:t>𝑓</m:t>
                    </m:r>
                  </m:oMath>
                </a14:m>
                <a:r>
                  <a:rPr lang="en-US" dirty="0"/>
                  <a:t> that can be evaluated point-wise. We c</a:t>
                </a:r>
                <a:r>
                  <a:rPr lang="en-US" dirty="0" smtClean="0"/>
                  <a:t>annot directly sample from </a:t>
                </a:r>
                <a14:m>
                  <m:oMath xmlns:m="http://schemas.openxmlformats.org/officeDocument/2006/math">
                    <m:r>
                      <a:rPr lang="en-US" i="1">
                        <a:latin typeface="Cambria Math"/>
                        <a:ea typeface="Cambria Math"/>
                      </a:rPr>
                      <m:t>𝑓</m:t>
                    </m:r>
                  </m:oMath>
                </a14:m>
                <a:r>
                  <a:rPr lang="en-US" dirty="0" smtClean="0"/>
                  <a:t>. </a:t>
                </a:r>
                <a:r>
                  <a:rPr lang="en-US" baseline="0" dirty="0" smtClean="0"/>
                  <a:t>However, we still want to sample proportionally to </a:t>
                </a:r>
                <a14:m>
                  <m:oMath xmlns:m="http://schemas.openxmlformats.org/officeDocument/2006/math">
                    <m:r>
                      <a:rPr lang="en-US" i="1">
                        <a:latin typeface="Cambria Math"/>
                        <a:ea typeface="Cambria Math"/>
                      </a:rPr>
                      <m:t>𝑓</m:t>
                    </m:r>
                  </m:oMath>
                </a14:m>
                <a:r>
                  <a:rPr lang="en-US" baseline="0" dirty="0" smtClean="0"/>
                  <a:t>.</a:t>
                </a:r>
              </a:p>
              <a:p>
                <a:pPr defTabSz="1047034">
                  <a:defRPr/>
                </a:pPr>
                <a:r>
                  <a:rPr lang="en-US" baseline="0" dirty="0" smtClean="0"/>
                  <a:t>We can construct a random walk, whose </a:t>
                </a:r>
                <a:r>
                  <a:rPr lang="en-US" dirty="0" smtClean="0"/>
                  <a:t>posterior </a:t>
                </a:r>
                <a:r>
                  <a:rPr lang="en-US" baseline="0" dirty="0" smtClean="0"/>
                  <a:t>distribution converges to the function of interest </a:t>
                </a:r>
                <a14:m>
                  <m:oMath xmlns:m="http://schemas.openxmlformats.org/officeDocument/2006/math">
                    <m:r>
                      <a:rPr lang="en-US" i="1">
                        <a:latin typeface="Cambria Math"/>
                        <a:ea typeface="Cambria Math"/>
                      </a:rPr>
                      <m:t>𝑓</m:t>
                    </m:r>
                  </m:oMath>
                </a14:m>
                <a:r>
                  <a:rPr lang="en-US" dirty="0" smtClean="0"/>
                  <a:t> accurate to the</a:t>
                </a:r>
                <a:r>
                  <a:rPr lang="en-US" baseline="0" dirty="0" smtClean="0"/>
                  <a:t> normalization factor (since </a:t>
                </a:r>
                <a14:m>
                  <m:oMath xmlns:m="http://schemas.openxmlformats.org/officeDocument/2006/math">
                    <m:r>
                      <a:rPr lang="en-US" i="1">
                        <a:latin typeface="Cambria Math"/>
                        <a:ea typeface="Cambria Math"/>
                      </a:rPr>
                      <m:t>𝑓</m:t>
                    </m:r>
                  </m:oMath>
                </a14:m>
                <a:r>
                  <a:rPr lang="en-US" baseline="0" dirty="0" smtClean="0"/>
                  <a:t> is generally not normalized). The idea is to run a Markov chain and define a transition distribution of the random walk by a conditional rejection sampling based on ratio of the values of </a:t>
                </a:r>
                <a:r>
                  <a:rPr lang="en-US" i="1" baseline="0" dirty="0" smtClean="0"/>
                  <a:t>f</a:t>
                </a:r>
                <a:r>
                  <a:rPr lang="en-US" baseline="0" dirty="0" smtClean="0"/>
                  <a:t>. This is similar to the ordinary rejection sampling. However, the key difference is that it is conditional on the current state, that is, </a:t>
                </a:r>
                <a14:m>
                  <m:oMath xmlns:m="http://schemas.openxmlformats.org/officeDocument/2006/math">
                    <m:sSub>
                      <m:sSubPr>
                        <m:ctrlPr>
                          <a:rPr lang="en-US" i="1">
                            <a:latin typeface="Cambria Math" panose="02040503050406030204" pitchFamily="18" charset="0"/>
                          </a:rPr>
                        </m:ctrlPr>
                      </m:sSubPr>
                      <m:e>
                        <m:r>
                          <a:rPr lang="en-US" i="1">
                            <a:latin typeface="Cambria Math"/>
                          </a:rPr>
                          <m:t>𝑎</m:t>
                        </m:r>
                      </m:e>
                      <m:sub>
                        <m:r>
                          <a:rPr lang="en-US" i="1">
                            <a:latin typeface="Cambria Math"/>
                          </a:rPr>
                          <m:t>𝑖</m:t>
                        </m:r>
                        <m:r>
                          <a:rPr lang="en-US" i="1">
                            <a:latin typeface="Cambria Math"/>
                            <a:ea typeface="Cambria Math"/>
                          </a:rPr>
                          <m:t>→</m:t>
                        </m:r>
                        <m:r>
                          <a:rPr lang="en-US" i="1">
                            <a:latin typeface="Cambria Math"/>
                            <a:ea typeface="Cambria Math"/>
                          </a:rPr>
                          <m:t>𝑗</m:t>
                        </m:r>
                      </m:sub>
                    </m:sSub>
                  </m:oMath>
                </a14:m>
                <a:r>
                  <a:rPr lang="en-US" baseline="0" dirty="0" smtClean="0"/>
                  <a:t> is a conditional probability. </a:t>
                </a:r>
                <a:r>
                  <a:rPr lang="en-US" i="0" baseline="0" dirty="0" smtClean="0"/>
                  <a:t>At each move </a:t>
                </a:r>
                <a14:m>
                  <m:oMath xmlns:m="http://schemas.openxmlformats.org/officeDocument/2006/math">
                    <m:r>
                      <a:rPr lang="en-US" i="1" smtClean="0">
                        <a:latin typeface="Cambria Math"/>
                      </a:rPr>
                      <m:t>𝑛</m:t>
                    </m:r>
                  </m:oMath>
                </a14:m>
                <a:r>
                  <a:rPr lang="en-US" i="0" baseline="0" dirty="0" smtClean="0"/>
                  <a:t> we maintain a Markov chain by either accepting the new proposal state </a:t>
                </a:r>
                <a14:m>
                  <m:oMath xmlns:m="http://schemas.openxmlformats.org/officeDocument/2006/math">
                    <m:r>
                      <a:rPr lang="en-US" b="0" i="1" smtClean="0">
                        <a:latin typeface="Cambria Math"/>
                      </a:rPr>
                      <m:t>𝑗</m:t>
                    </m:r>
                  </m:oMath>
                </a14:m>
                <a:r>
                  <a:rPr lang="en-US" dirty="0" smtClean="0"/>
                  <a:t> with probability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𝑖</m:t>
                        </m:r>
                        <m:r>
                          <a:rPr lang="en-US" b="0" i="1" smtClean="0">
                            <a:latin typeface="Cambria Math"/>
                            <a:ea typeface="Cambria Math"/>
                          </a:rPr>
                          <m:t>→</m:t>
                        </m:r>
                        <m:r>
                          <a:rPr lang="en-US" b="0" i="1" smtClean="0">
                            <a:latin typeface="Cambria Math"/>
                          </a:rPr>
                          <m:t>𝑗</m:t>
                        </m:r>
                      </m:sub>
                    </m:sSub>
                  </m:oMath>
                </a14:m>
                <a:r>
                  <a:rPr lang="en-US" i="0" baseline="0" dirty="0" smtClean="0"/>
                  <a:t>  or otherwise rejecting it and keeping the previous state</a:t>
                </a:r>
                <a:r>
                  <a:rPr lang="en-US" dirty="0" smtClean="0"/>
                  <a:t> </a:t>
                </a:r>
                <a14:m>
                  <m:oMath xmlns:m="http://schemas.openxmlformats.org/officeDocument/2006/math">
                    <m:r>
                      <a:rPr lang="en-US" b="0" i="1" smtClean="0">
                        <a:latin typeface="Cambria Math"/>
                      </a:rPr>
                      <m:t>𝑖</m:t>
                    </m:r>
                  </m:oMath>
                </a14:m>
                <a:r>
                  <a:rPr lang="en-US" i="0" baseline="0" dirty="0" smtClean="0"/>
                  <a:t>.</a:t>
                </a:r>
              </a:p>
              <a:p>
                <a:r>
                  <a:rPr lang="en-US" dirty="0" smtClean="0"/>
                  <a:t>The transition probability should be selected such that</a:t>
                </a:r>
                <a:r>
                  <a:rPr lang="en-US" baseline="0" dirty="0" smtClean="0"/>
                  <a:t> the </a:t>
                </a:r>
                <a:r>
                  <a:rPr lang="en-US" dirty="0" smtClean="0"/>
                  <a:t>detailed balance is obeyed. </a:t>
                </a:r>
              </a:p>
            </p:txBody>
          </p:sp>
        </mc:Choice>
        <mc:Fallback xmlns="">
          <p:sp>
            <p:nvSpPr>
              <p:cNvPr id="3" name="Notes Placeholder 2"/>
              <p:cNvSpPr>
                <a:spLocks noGrp="1"/>
              </p:cNvSpPr>
              <p:nvPr>
                <p:ph type="body" idx="1"/>
              </p:nvPr>
            </p:nvSpPr>
            <p:spPr/>
            <p:txBody>
              <a:bodyPr/>
              <a:lstStyle/>
              <a:p>
                <a:pPr defTabSz="966612">
                  <a:defRPr/>
                </a:pPr>
                <a:r>
                  <a:rPr lang="en-US" dirty="0" smtClean="0"/>
                  <a:t>Assume we have some</a:t>
                </a:r>
                <a:r>
                  <a:rPr lang="en-US" baseline="0" dirty="0" smtClean="0"/>
                  <a:t> function </a:t>
                </a:r>
                <a:r>
                  <a:rPr lang="en-US" sz="1100" i="0">
                    <a:latin typeface="Cambria Math"/>
                    <a:ea typeface="Cambria Math"/>
                  </a:rPr>
                  <a:t>𝑓</a:t>
                </a:r>
                <a:r>
                  <a:rPr lang="en-US" sz="1100" dirty="0"/>
                  <a:t> that can be evaluated point-wise. We c</a:t>
                </a:r>
                <a:r>
                  <a:rPr lang="en-US" dirty="0" smtClean="0"/>
                  <a:t>annot directly sample from </a:t>
                </a:r>
                <a:r>
                  <a:rPr lang="en-US" sz="1100" i="0">
                    <a:latin typeface="Cambria Math"/>
                    <a:ea typeface="Cambria Math"/>
                  </a:rPr>
                  <a:t>𝑓</a:t>
                </a:r>
                <a:r>
                  <a:rPr lang="en-US" dirty="0" smtClean="0"/>
                  <a:t>. </a:t>
                </a:r>
                <a:r>
                  <a:rPr lang="en-US" baseline="0" dirty="0" smtClean="0"/>
                  <a:t>However we still want to sample proportionally to </a:t>
                </a:r>
                <a:r>
                  <a:rPr lang="en-US" sz="1100" i="0">
                    <a:latin typeface="Cambria Math"/>
                    <a:ea typeface="Cambria Math"/>
                  </a:rPr>
                  <a:t>𝑓</a:t>
                </a:r>
                <a:r>
                  <a:rPr lang="en-US" baseline="0" dirty="0" smtClean="0"/>
                  <a:t>.</a:t>
                </a:r>
              </a:p>
              <a:p>
                <a:pPr defTabSz="966612">
                  <a:defRPr/>
                </a:pPr>
                <a:r>
                  <a:rPr lang="en-US" baseline="0" dirty="0" smtClean="0"/>
                  <a:t>We can construct a random walk, whose </a:t>
                </a:r>
                <a:r>
                  <a:rPr lang="en-US" dirty="0" smtClean="0"/>
                  <a:t>posterior </a:t>
                </a:r>
                <a:r>
                  <a:rPr lang="en-US" baseline="0" dirty="0" smtClean="0"/>
                  <a:t>distribution converges to the function of interest </a:t>
                </a:r>
                <a:r>
                  <a:rPr lang="en-US" sz="1100" i="0">
                    <a:latin typeface="Cambria Math"/>
                    <a:ea typeface="Cambria Math"/>
                  </a:rPr>
                  <a:t>𝑓</a:t>
                </a:r>
                <a:r>
                  <a:rPr lang="en-US" dirty="0" smtClean="0"/>
                  <a:t> accurate to the</a:t>
                </a:r>
                <a:r>
                  <a:rPr lang="en-US" baseline="0" dirty="0" smtClean="0"/>
                  <a:t> normalization factor (since </a:t>
                </a:r>
                <a:r>
                  <a:rPr lang="en-US" sz="1100" i="0">
                    <a:latin typeface="Cambria Math"/>
                    <a:ea typeface="Cambria Math"/>
                  </a:rPr>
                  <a:t>𝑓</a:t>
                </a:r>
                <a:r>
                  <a:rPr lang="en-US" baseline="0" dirty="0" smtClean="0"/>
                  <a:t> is generally not normalized). The idea is to alter the transition distribution by affecting it by a conditional rejection sampling probability based on the desired target distribution. This probability is similar to the ordinary rejection sampling probability, however the key difference is that it is conditional on the current state, that is, </a:t>
                </a:r>
                <a:r>
                  <a:rPr lang="en-US" sz="1100" i="0">
                    <a:latin typeface="Cambria Math"/>
                  </a:rPr>
                  <a:t>𝑎</a:t>
                </a:r>
                <a:r>
                  <a:rPr lang="en-US" sz="1100" i="0">
                    <a:latin typeface="Cambria Math" panose="02040503050406030204" pitchFamily="18" charset="0"/>
                  </a:rPr>
                  <a:t>_(</a:t>
                </a:r>
                <a:r>
                  <a:rPr lang="en-US" sz="1100" i="0">
                    <a:latin typeface="Cambria Math"/>
                  </a:rPr>
                  <a:t>𝑖</a:t>
                </a:r>
                <a:r>
                  <a:rPr lang="en-US" sz="1100" i="0">
                    <a:latin typeface="Cambria Math"/>
                    <a:ea typeface="Cambria Math"/>
                  </a:rPr>
                  <a:t>→𝑗</a:t>
                </a:r>
                <a:r>
                  <a:rPr lang="en-US" sz="1100" i="0">
                    <a:latin typeface="Cambria Math" panose="02040503050406030204" pitchFamily="18" charset="0"/>
                    <a:ea typeface="Cambria Math"/>
                  </a:rPr>
                  <a:t>)</a:t>
                </a:r>
                <a:r>
                  <a:rPr lang="en-US" sz="1100" i="0">
                    <a:latin typeface="Cambria Math"/>
                  </a:rPr>
                  <a:t>=𝑓</a:t>
                </a:r>
                <a:r>
                  <a:rPr lang="en-US" sz="1100" i="0">
                    <a:latin typeface="Cambria Math" panose="02040503050406030204" pitchFamily="18" charset="0"/>
                  </a:rPr>
                  <a:t>_</a:t>
                </a:r>
                <a:r>
                  <a:rPr lang="en-US" sz="1100" i="0">
                    <a:latin typeface="Cambria Math"/>
                  </a:rPr>
                  <a:t>𝑗</a:t>
                </a:r>
                <a:r>
                  <a:rPr lang="en-US" sz="1100" i="0">
                    <a:latin typeface="Cambria Math" panose="02040503050406030204" pitchFamily="18" charset="0"/>
                  </a:rPr>
                  <a:t>/</a:t>
                </a:r>
                <a:r>
                  <a:rPr lang="en-US" sz="1100" i="0">
                    <a:latin typeface="Cambria Math"/>
                  </a:rPr>
                  <a:t>𝑓</a:t>
                </a:r>
                <a:r>
                  <a:rPr lang="en-US" sz="1100" i="0">
                    <a:latin typeface="Cambria Math" panose="02040503050406030204" pitchFamily="18" charset="0"/>
                  </a:rPr>
                  <a:t>_</a:t>
                </a:r>
                <a:r>
                  <a:rPr lang="en-US" sz="1100" i="0">
                    <a:latin typeface="Cambria Math"/>
                  </a:rPr>
                  <a:t>𝑖</a:t>
                </a:r>
                <a:r>
                  <a:rPr lang="en-US" sz="1100" i="0">
                    <a:latin typeface="Cambria Math" panose="02040503050406030204" pitchFamily="18" charset="0"/>
                  </a:rPr>
                  <a:t> </a:t>
                </a:r>
                <a:r>
                  <a:rPr lang="en-US" baseline="0" dirty="0" smtClean="0"/>
                  <a:t> means that it’s a conditional probability. </a:t>
                </a:r>
                <a:r>
                  <a:rPr lang="en-US" i="0" baseline="0" dirty="0" smtClean="0"/>
                  <a:t>At each move </a:t>
                </a:r>
                <a:r>
                  <a:rPr lang="en-US" i="0" smtClean="0">
                    <a:latin typeface="Cambria Math"/>
                  </a:rPr>
                  <a:t>𝑛</a:t>
                </a:r>
                <a:r>
                  <a:rPr lang="en-US" i="0" baseline="0" dirty="0" smtClean="0"/>
                  <a:t> we maintain a Markov chain by either accepting the proposal state </a:t>
                </a:r>
                <a:r>
                  <a:rPr lang="en-US" b="0" i="0" smtClean="0">
                    <a:latin typeface="Cambria Math"/>
                  </a:rPr>
                  <a:t>𝑗</a:t>
                </a:r>
                <a:r>
                  <a:rPr lang="en-US" dirty="0" smtClean="0"/>
                  <a:t> with probability </a:t>
                </a:r>
                <a:r>
                  <a:rPr lang="en-US" b="0" i="0" smtClean="0">
                    <a:latin typeface="Cambria Math"/>
                  </a:rPr>
                  <a:t>𝑎</a:t>
                </a:r>
                <a:r>
                  <a:rPr lang="en-US" b="0" i="0" smtClean="0">
                    <a:latin typeface="Cambria Math" panose="02040503050406030204" pitchFamily="18" charset="0"/>
                  </a:rPr>
                  <a:t>_(</a:t>
                </a:r>
                <a:r>
                  <a:rPr lang="en-US" b="0" i="0" smtClean="0">
                    <a:latin typeface="Cambria Math"/>
                  </a:rPr>
                  <a:t>𝑖</a:t>
                </a:r>
                <a:r>
                  <a:rPr lang="en-US" b="0" i="0" smtClean="0">
                    <a:latin typeface="Cambria Math"/>
                    <a:ea typeface="Cambria Math"/>
                  </a:rPr>
                  <a:t>→</a:t>
                </a:r>
                <a:r>
                  <a:rPr lang="en-US" b="0" i="0" smtClean="0">
                    <a:latin typeface="Cambria Math"/>
                  </a:rPr>
                  <a:t>𝑗</a:t>
                </a:r>
                <a:r>
                  <a:rPr lang="en-US" b="0" i="0" smtClean="0">
                    <a:latin typeface="Cambria Math" panose="02040503050406030204" pitchFamily="18" charset="0"/>
                  </a:rPr>
                  <a:t>)</a:t>
                </a:r>
                <a:r>
                  <a:rPr lang="en-US" i="0" baseline="0" dirty="0" smtClean="0"/>
                  <a:t>  or otherwise rejecting it and keeping the previous state</a:t>
                </a:r>
                <a:r>
                  <a:rPr lang="en-US" dirty="0" smtClean="0"/>
                  <a:t> </a:t>
                </a:r>
                <a:r>
                  <a:rPr lang="en-US" b="0" i="0" smtClean="0">
                    <a:latin typeface="Cambria Math"/>
                  </a:rPr>
                  <a:t>𝑖</a:t>
                </a:r>
                <a:r>
                  <a:rPr lang="en-US" i="0" baseline="0" dirty="0" smtClean="0"/>
                  <a:t>.</a:t>
                </a:r>
              </a:p>
              <a:p>
                <a:r>
                  <a:rPr lang="en-US" dirty="0" smtClean="0"/>
                  <a:t>The transition probability should be selected such that</a:t>
                </a:r>
                <a:r>
                  <a:rPr lang="en-US" baseline="0" dirty="0" smtClean="0"/>
                  <a:t> the </a:t>
                </a:r>
                <a:r>
                  <a:rPr lang="en-US" dirty="0" smtClean="0"/>
                  <a:t>detailed balance is obeyed. </a:t>
                </a:r>
              </a:p>
            </p:txBody>
          </p:sp>
        </mc:Fallback>
      </mc:AlternateContent>
      <p:sp>
        <p:nvSpPr>
          <p:cNvPr id="4" name="Slide Number Placeholder 3"/>
          <p:cNvSpPr>
            <a:spLocks noGrp="1"/>
          </p:cNvSpPr>
          <p:nvPr>
            <p:ph type="sldNum" sz="quarter" idx="10"/>
          </p:nvPr>
        </p:nvSpPr>
        <p:spPr/>
        <p:txBody>
          <a:bodyPr/>
          <a:lstStyle/>
          <a:p>
            <a:fld id="{706F8D69-B00F-F44E-9B61-4DC184CA17F8}" type="slidenum">
              <a:rPr lang="en-US" smtClean="0"/>
              <a:pPr/>
              <a:t>4</a:t>
            </a:fld>
            <a:endParaRPr lang="en-US"/>
          </a:p>
        </p:txBody>
      </p:sp>
    </p:spTree>
    <p:extLst>
      <p:ext uri="{BB962C8B-B14F-4D97-AF65-F5344CB8AC3E}">
        <p14:creationId xmlns:p14="http://schemas.microsoft.com/office/powerpoint/2010/main" val="12592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2886">
              <a:defRPr/>
            </a:pPr>
            <a:r>
              <a:rPr lang="en-GB" dirty="0" smtClean="0"/>
              <a:t>Here is MCPPM, another recent</a:t>
            </a:r>
            <a:r>
              <a:rPr lang="en-GB" baseline="0" dirty="0" smtClean="0"/>
              <a:t> method by Toshiya Hachisuka.</a:t>
            </a:r>
            <a:endParaRPr lang="en-GB" dirty="0" smtClean="0"/>
          </a:p>
          <a:p>
            <a:pPr defTabSz="1072886">
              <a:defRPr/>
            </a:pPr>
            <a:r>
              <a:rPr lang="en-GB" dirty="0" smtClean="0"/>
              <a:t>It is an extension to stochastic progressive photon</a:t>
            </a:r>
            <a:r>
              <a:rPr lang="en-GB" baseline="0" dirty="0" smtClean="0"/>
              <a:t> mapping [Hachisuka08] with Markov chain photon shooting [Hachisuka11].</a:t>
            </a:r>
          </a:p>
          <a:p>
            <a:pPr defTabSz="1072886">
              <a:defRPr/>
            </a:pPr>
            <a:r>
              <a:rPr lang="en-GB" baseline="0" dirty="0" smtClean="0"/>
              <a:t>The original </a:t>
            </a:r>
            <a:r>
              <a:rPr lang="en-GB" baseline="0" dirty="0" err="1" smtClean="0"/>
              <a:t>Kelemen</a:t>
            </a:r>
            <a:r>
              <a:rPr lang="en-GB" baseline="0" dirty="0" smtClean="0"/>
              <a:t> mutation strategy with recommended parameters was used to mutate photon paths.</a:t>
            </a:r>
          </a:p>
          <a:p>
            <a:pPr defTabSz="1072886">
              <a:defRPr/>
            </a:pPr>
            <a:r>
              <a:rPr lang="en-GB" baseline="0" dirty="0" smtClean="0"/>
              <a:t>In order to keep the target distribution constant, the camera subpaths should be updated rarely.</a:t>
            </a:r>
          </a:p>
          <a:p>
            <a:pPr defTabSz="1072886">
              <a:defRPr/>
            </a:pPr>
            <a:r>
              <a:rPr lang="en-GB" dirty="0" smtClean="0"/>
              <a:t>This leads to under-sampling</a:t>
            </a:r>
            <a:r>
              <a:rPr lang="en-GB" baseline="0" dirty="0" smtClean="0"/>
              <a:t> at directly visible glossy and refractive surfaces. </a:t>
            </a:r>
            <a:endParaRPr lang="en-GB" dirty="0" smtClean="0"/>
          </a:p>
        </p:txBody>
      </p:sp>
    </p:spTree>
    <p:extLst>
      <p:ext uri="{BB962C8B-B14F-4D97-AF65-F5344CB8AC3E}">
        <p14:creationId xmlns:p14="http://schemas.microsoft.com/office/powerpoint/2010/main" val="3715538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 is the original energy redistribution path tracing method [Cline05] with the original set of mutations [Veach97], seeded with BDPT.</a:t>
            </a:r>
          </a:p>
          <a:p>
            <a:r>
              <a:rPr lang="en-US" dirty="0" smtClean="0"/>
              <a:t>We used one chain per pixel (on average) and 100 mutations per chain (</a:t>
            </a:r>
            <a:r>
              <a:rPr lang="en-US" baseline="0" dirty="0" smtClean="0"/>
              <a:t>being the original values recommended by the author).</a:t>
            </a:r>
            <a:endParaRPr lang="en-US" dirty="0" smtClean="0"/>
          </a:p>
          <a:p>
            <a:r>
              <a:rPr lang="en-US" dirty="0" smtClean="0"/>
              <a:t>As we can see, ERPT has</a:t>
            </a:r>
            <a:r>
              <a:rPr lang="en-US" baseline="0" dirty="0" smtClean="0"/>
              <a:t> difficulties efficiently redistributing energy from glossy paths, especially if they also experience one or more perfect reflections/refractions. This is the “insufficient techniques” problem stemming from the original set of mutations, as discussed before.</a:t>
            </a:r>
          </a:p>
          <a:p>
            <a:r>
              <a:rPr lang="en-US" baseline="0" dirty="0" smtClean="0"/>
              <a:t>Moreover, some difficult parts of the image are under-sampled in the same rendering time comparing to MLT. This happens because Markov chains are re-seeded with BDPT much more often, yet BDPT doesn’t provide a good quality of seeding, as we have seen from the BDPT rendering (due to the highly occluded light source and complex light transport).</a:t>
            </a:r>
            <a:endParaRPr lang="en-US" dirty="0"/>
          </a:p>
        </p:txBody>
      </p:sp>
    </p:spTree>
    <p:extLst>
      <p:ext uri="{BB962C8B-B14F-4D97-AF65-F5344CB8AC3E}">
        <p14:creationId xmlns:p14="http://schemas.microsoft.com/office/powerpoint/2010/main" val="1627203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Another combination</a:t>
            </a:r>
            <a:r>
              <a:rPr lang="en-US" baseline="0" dirty="0" smtClean="0"/>
              <a:t> is ERPT with the original set of mutation, enriched by the new manifold exploration.</a:t>
            </a:r>
          </a:p>
          <a:p>
            <a:r>
              <a:rPr lang="en-US" baseline="0" dirty="0" smtClean="0"/>
              <a:t>As we can see, manifold exploration allows to redistribute the energy of complex specular and glossy paths much better, leaving just a few splotches on the image.</a:t>
            </a:r>
          </a:p>
          <a:p>
            <a:endParaRPr lang="en-US" dirty="0"/>
          </a:p>
        </p:txBody>
      </p:sp>
    </p:spTree>
    <p:extLst>
      <p:ext uri="{BB962C8B-B14F-4D97-AF65-F5344CB8AC3E}">
        <p14:creationId xmlns:p14="http://schemas.microsoft.com/office/powerpoint/2010/main" val="3463488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Another interesting experiment is to provide</a:t>
            </a:r>
            <a:r>
              <a:rPr lang="en-US" baseline="0" dirty="0" smtClean="0"/>
              <a:t> </a:t>
            </a:r>
            <a:r>
              <a:rPr lang="en-US" i="1" dirty="0" smtClean="0"/>
              <a:t>only</a:t>
            </a:r>
            <a:r>
              <a:rPr lang="en-US" dirty="0" smtClean="0"/>
              <a:t> manifold</a:t>
            </a:r>
            <a:r>
              <a:rPr lang="en-US" baseline="0" dirty="0" smtClean="0"/>
              <a:t> exploration as an available redistribution mutation, while relying on BDPT for the stratification and search of new features.</a:t>
            </a:r>
          </a:p>
          <a:p>
            <a:r>
              <a:rPr lang="en-US" baseline="0" dirty="0" smtClean="0"/>
              <a:t>As we can see it also works relatively well, leading to the conclusion that </a:t>
            </a:r>
            <a:r>
              <a:rPr lang="en-US" b="0" i="0" baseline="0" dirty="0" smtClean="0"/>
              <a:t>this</a:t>
            </a:r>
            <a:r>
              <a:rPr lang="en-US" baseline="0" dirty="0" smtClean="0"/>
              <a:t> single mutation strategy is enough for achieving good results with ERPT.</a:t>
            </a:r>
          </a:p>
          <a:p>
            <a:r>
              <a:rPr lang="en-US" baseline="0" dirty="0" smtClean="0"/>
              <a:t>However the equilibrium is not achieved with any of ERPT variations in a given time budget of 1 hour on this scene.</a:t>
            </a:r>
            <a:endParaRPr lang="en-US" dirty="0"/>
          </a:p>
        </p:txBody>
      </p:sp>
    </p:spTree>
    <p:extLst>
      <p:ext uri="{BB962C8B-B14F-4D97-AF65-F5344CB8AC3E}">
        <p14:creationId xmlns:p14="http://schemas.microsoft.com/office/powerpoint/2010/main" val="2849697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rendering</a:t>
            </a:r>
            <a:r>
              <a:rPr lang="en-US" baseline="0" dirty="0" smtClean="0"/>
              <a:t> we use the Population Monte Carlo framework applied on top of ERPT [Lai et al. 2007] with multiple manifold exploration mutations.</a:t>
            </a:r>
          </a:p>
          <a:p>
            <a:r>
              <a:rPr lang="en-US" baseline="0" dirty="0" smtClean="0"/>
              <a:t>We use a population of 1024 chains and various values of step parameter </a:t>
            </a:r>
            <a:r>
              <a:rPr lang="en-US" i="1" baseline="0" dirty="0" smtClean="0"/>
              <a:t>lambda</a:t>
            </a:r>
            <a:r>
              <a:rPr lang="en-US" baseline="0" dirty="0" smtClean="0"/>
              <a:t> ranging from 20 to 200 for manifold exploration mutation.</a:t>
            </a:r>
          </a:p>
          <a:p>
            <a:r>
              <a:rPr lang="en-US" baseline="0" dirty="0" smtClean="0"/>
              <a:t>Note, that edging of the glossy table is sampled much better, which is even more noticeable in the reflection of the table legs.</a:t>
            </a:r>
          </a:p>
          <a:p>
            <a:r>
              <a:rPr lang="en-US" baseline="0" dirty="0" smtClean="0"/>
              <a:t>This is due to the fact that the population adapts and selects the mutation strategy with smaller perturbation step.</a:t>
            </a:r>
            <a:endParaRPr lang="en-GB" dirty="0"/>
          </a:p>
        </p:txBody>
      </p:sp>
    </p:spTree>
    <p:extLst>
      <p:ext uri="{BB962C8B-B14F-4D97-AF65-F5344CB8AC3E}">
        <p14:creationId xmlns:p14="http://schemas.microsoft.com/office/powerpoint/2010/main" val="2318362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false-colored overlay of weights for different selected strategies. </a:t>
            </a:r>
          </a:p>
          <a:p>
            <a:r>
              <a:rPr lang="en-US" dirty="0" smtClean="0"/>
              <a:t>Greener color corresponds</a:t>
            </a:r>
            <a:r>
              <a:rPr lang="en-US" baseline="0" dirty="0" smtClean="0"/>
              <a:t> to the preference of mutations with smaller step sizes.</a:t>
            </a:r>
          </a:p>
          <a:p>
            <a:r>
              <a:rPr lang="en-US" baseline="0" dirty="0" smtClean="0"/>
              <a:t>These weights are reset every time the chain is re-seeded from BDPT, thus the weights are noisy.</a:t>
            </a:r>
          </a:p>
          <a:p>
            <a:r>
              <a:rPr lang="en-US" baseline="0" dirty="0" smtClean="0"/>
              <a:t>Note how the method prefers mutations with smaller step along geometric discontinuities.</a:t>
            </a:r>
          </a:p>
        </p:txBody>
      </p:sp>
    </p:spTree>
    <p:extLst>
      <p:ext uri="{BB962C8B-B14F-4D97-AF65-F5344CB8AC3E}">
        <p14:creationId xmlns:p14="http://schemas.microsoft.com/office/powerpoint/2010/main" val="4178127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
            </a:r>
            <a:r>
              <a:rPr lang="en-US" baseline="0" dirty="0" smtClean="0"/>
              <a:t>odern MCMC method survive the curse of dimensionality better than ordinary MC methods (like PT and BDPT). </a:t>
            </a:r>
          </a:p>
          <a:p>
            <a:r>
              <a:rPr lang="en-US" baseline="0" dirty="0" smtClean="0"/>
              <a:t>So, whenever the majority of light transport in the image is high-dimensional (that is, roughly more than 7-10 bounces), MCMC usually behaves better in such scenarios.</a:t>
            </a:r>
          </a:p>
          <a:p>
            <a:r>
              <a:rPr lang="en-US" baseline="0" dirty="0" smtClean="0"/>
              <a:t>It also helps exploring narrow islands and peaks in path space caused by highly occluded lighting configuration and/or highly glossy materials.</a:t>
            </a:r>
          </a:p>
          <a:p>
            <a:r>
              <a:rPr lang="en-US" baseline="0" dirty="0" smtClean="0"/>
              <a:t>However, MCMC is famous for its non-uniform convergence, that is, it might take a while before Markov chain finds some important feature on the image, like some distant reflected caustic. E.g., a feature can suddenly appear on the image rendered for a long time. </a:t>
            </a:r>
          </a:p>
          <a:p>
            <a:r>
              <a:rPr lang="en-US" baseline="0" dirty="0" smtClean="0"/>
              <a:t>Additionally, population Monte Carlo framework provides an easy and unbiased adoption of parameters for mutation strategies and also provides slightly better redistribution. </a:t>
            </a:r>
          </a:p>
        </p:txBody>
      </p:sp>
    </p:spTree>
    <p:extLst>
      <p:ext uri="{BB962C8B-B14F-4D97-AF65-F5344CB8AC3E}">
        <p14:creationId xmlns:p14="http://schemas.microsoft.com/office/powerpoint/2010/main" val="3597906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5978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practical situations</a:t>
            </a:r>
            <a:r>
              <a:rPr lang="en-US" baseline="0" dirty="0" smtClean="0"/>
              <a:t>, doing just a uniform random walk around the state space might lead to a poor exploration (important features might be missing or under-sampled).</a:t>
            </a:r>
          </a:p>
          <a:p>
            <a:r>
              <a:rPr lang="en-US" baseline="0" dirty="0" smtClean="0"/>
              <a:t>In this case, one can generate new proposals with some </a:t>
            </a:r>
            <a:r>
              <a:rPr lang="en-US" i="1" baseline="0" dirty="0" smtClean="0"/>
              <a:t>proposal distribution</a:t>
            </a:r>
            <a:r>
              <a:rPr lang="en-US" baseline="0" dirty="0" smtClean="0"/>
              <a:t> </a:t>
            </a:r>
            <a:r>
              <a:rPr lang="en-US" i="1" baseline="0" dirty="0" smtClean="0"/>
              <a:t>T</a:t>
            </a:r>
            <a:r>
              <a:rPr lang="en-US" i="0" baseline="0" dirty="0" smtClean="0"/>
              <a:t>, which is somewhat similar to </a:t>
            </a:r>
            <a:r>
              <a:rPr lang="en-US" i="1" baseline="0" dirty="0" smtClean="0"/>
              <a:t>f</a:t>
            </a:r>
            <a:r>
              <a:rPr lang="en-US" baseline="0" dirty="0" smtClean="0"/>
              <a:t>. The proposal distribution </a:t>
            </a:r>
            <a:r>
              <a:rPr lang="en-US" i="1" baseline="0" dirty="0" smtClean="0"/>
              <a:t>T</a:t>
            </a:r>
            <a:r>
              <a:rPr lang="en-US" baseline="0" dirty="0" smtClean="0"/>
              <a:t> is the conditional probability density of proposing a state </a:t>
            </a:r>
            <a:r>
              <a:rPr lang="en-US" baseline="0" dirty="0" err="1" smtClean="0"/>
              <a:t>x_j</a:t>
            </a:r>
            <a:r>
              <a:rPr lang="en-US" baseline="0" dirty="0" smtClean="0"/>
              <a:t> given </a:t>
            </a:r>
            <a:r>
              <a:rPr lang="en-US" baseline="0" dirty="0" err="1" smtClean="0"/>
              <a:t>x_i</a:t>
            </a:r>
            <a:r>
              <a:rPr lang="en-US" baseline="0" dirty="0" smtClean="0"/>
              <a:t>. This is almost equivalent to the importance sampling technique used in Monte Carlo.</a:t>
            </a:r>
          </a:p>
          <a:p>
            <a:endParaRPr lang="en-US" baseline="0" dirty="0" smtClean="0"/>
          </a:p>
          <a:p>
            <a:r>
              <a:rPr lang="en-US" baseline="0" dirty="0" smtClean="0"/>
              <a:t>The key difference is that such importance function in MCMC can conditionally depend and rely on the current state. </a:t>
            </a:r>
          </a:p>
          <a:p>
            <a:endParaRPr lang="en-US" baseline="0" dirty="0" smtClean="0"/>
          </a:p>
          <a:p>
            <a:r>
              <a:rPr lang="en-US" baseline="0" dirty="0" smtClean="0"/>
              <a:t>And the acceptance rate should account for this transition probability similarly to Monte Carlo methods (by dividing the value of </a:t>
            </a:r>
            <a:r>
              <a:rPr lang="en-US" i="1" baseline="0" dirty="0" smtClean="0"/>
              <a:t>f</a:t>
            </a:r>
            <a:r>
              <a:rPr lang="en-US" baseline="0" dirty="0" smtClean="0"/>
              <a:t> by the probability of sampling it).</a:t>
            </a:r>
            <a:endParaRPr lang="en-US" dirty="0"/>
          </a:p>
        </p:txBody>
      </p:sp>
      <p:sp>
        <p:nvSpPr>
          <p:cNvPr id="4" name="Номер слайда 3"/>
          <p:cNvSpPr>
            <a:spLocks noGrp="1"/>
          </p:cNvSpPr>
          <p:nvPr>
            <p:ph type="sldNum" sz="quarter" idx="10"/>
          </p:nvPr>
        </p:nvSpPr>
        <p:spPr/>
        <p:txBody>
          <a:bodyPr/>
          <a:lstStyle/>
          <a:p>
            <a:fld id="{706F8D69-B00F-F44E-9B61-4DC184CA17F8}" type="slidenum">
              <a:rPr lang="en-US" smtClean="0"/>
              <a:pPr/>
              <a:t>5</a:t>
            </a:fld>
            <a:endParaRPr lang="en-US"/>
          </a:p>
        </p:txBody>
      </p:sp>
    </p:spTree>
    <p:extLst>
      <p:ext uri="{BB962C8B-B14F-4D97-AF65-F5344CB8AC3E}">
        <p14:creationId xmlns:p14="http://schemas.microsoft.com/office/powerpoint/2010/main" val="723831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the MH algorithm on a simple example of</a:t>
            </a:r>
            <a:r>
              <a:rPr lang="en-US" baseline="0" dirty="0" smtClean="0"/>
              <a:t> copying an unknown image</a:t>
            </a:r>
            <a:r>
              <a:rPr lang="en-US" dirty="0" smtClean="0"/>
              <a:t>. The image (on the left) is a black</a:t>
            </a:r>
            <a:r>
              <a:rPr lang="en-US" baseline="0" dirty="0" smtClean="0"/>
              <a:t> box function and </a:t>
            </a:r>
            <a:r>
              <a:rPr lang="en-US" dirty="0" smtClean="0"/>
              <a:t>Markov</a:t>
            </a:r>
            <a:r>
              <a:rPr lang="en-US" baseline="0" dirty="0" smtClean="0"/>
              <a:t> chain evaluates the image </a:t>
            </a:r>
            <a:r>
              <a:rPr lang="en-US" baseline="0" smtClean="0"/>
              <a:t>only point-wise </a:t>
            </a:r>
            <a:r>
              <a:rPr lang="en-US" baseline="0" dirty="0" smtClean="0"/>
              <a:t>at the current and the proposal position. The image pixels </a:t>
            </a:r>
            <a:r>
              <a:rPr lang="en-US" i="1" baseline="0" dirty="0" smtClean="0"/>
              <a:t>are</a:t>
            </a:r>
            <a:r>
              <a:rPr lang="en-US" baseline="0" dirty="0" smtClean="0"/>
              <a:t> the states of the Markov chain. The proposal is selected from a narrow normal distribution around the current pixel.  The posterior histogram (so called “trace”) of the random walk is shown on the right and is always normalized.</a:t>
            </a:r>
          </a:p>
          <a:p>
            <a:r>
              <a:rPr lang="en-US" baseline="0" dirty="0" smtClean="0"/>
              <a:t>If we increase the step size, then the image exploration improves significantly.</a:t>
            </a:r>
          </a:p>
          <a:p>
            <a:r>
              <a:rPr lang="en-US" baseline="0" dirty="0" smtClean="0"/>
              <a:t>After speeding up the process, the histogram on the right finally converges to the actual unknown image.</a:t>
            </a:r>
          </a:p>
          <a:p>
            <a:endParaRPr lang="en-GB"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6</a:t>
            </a:fld>
            <a:endParaRPr lang="en-US"/>
          </a:p>
        </p:txBody>
      </p:sp>
    </p:spTree>
    <p:extLst>
      <p:ext uri="{BB962C8B-B14F-4D97-AF65-F5344CB8AC3E}">
        <p14:creationId xmlns:p14="http://schemas.microsoft.com/office/powerpoint/2010/main" val="98939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us see </a:t>
            </a:r>
            <a:r>
              <a:rPr lang="en-US" baseline="0" dirty="0" smtClean="0"/>
              <a:t>how to apply MH algorithm in the context of light transport.</a:t>
            </a:r>
            <a:endParaRPr lang="en-GB"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7</a:t>
            </a:fld>
            <a:endParaRPr lang="en-US"/>
          </a:p>
        </p:txBody>
      </p:sp>
    </p:spTree>
    <p:extLst>
      <p:ext uri="{BB962C8B-B14F-4D97-AF65-F5344CB8AC3E}">
        <p14:creationId xmlns:p14="http://schemas.microsoft.com/office/powerpoint/2010/main" val="173263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our Markov chain states are the complete light paths connecting light source to the camera. We want to mutate this light path and walk in the space of all possible paths according to the energy carried by these paths to the image plane.</a:t>
            </a:r>
          </a:p>
          <a:p>
            <a:r>
              <a:rPr lang="en-US" baseline="0" dirty="0" smtClean="0"/>
              <a:t>The outline of MLT is</a:t>
            </a:r>
          </a:p>
          <a:p>
            <a:pPr marL="261759" indent="-261759">
              <a:buAutoNum type="arabicPeriod"/>
            </a:pPr>
            <a:r>
              <a:rPr lang="en-US" baseline="0" dirty="0" smtClean="0"/>
              <a:t>We generate an initial state (full path) of a Markov chain using one of the existing sampling methods (e.g. PT or BDPT).</a:t>
            </a:r>
          </a:p>
          <a:p>
            <a:pPr marL="261759" indent="-261759">
              <a:buAutoNum type="arabicPeriod"/>
            </a:pPr>
            <a:r>
              <a:rPr lang="en-US" baseline="0" dirty="0" smtClean="0"/>
              <a:t>Then we start the actual mutation process. Mutate the current path using one of the available mutation strategies, compute the proposal density.</a:t>
            </a:r>
          </a:p>
          <a:p>
            <a:pPr marL="261759" indent="-261759">
              <a:buAutoNum type="arabicPeriod"/>
            </a:pPr>
            <a:r>
              <a:rPr lang="en-US" baseline="0" dirty="0" smtClean="0"/>
              <a:t>Compute the acceptance probability (discussed earlier), accept the new proposed path according to this probability.</a:t>
            </a:r>
          </a:p>
          <a:p>
            <a:pPr marL="261759" indent="-261759">
              <a:buAutoNum type="arabicPeriod"/>
            </a:pPr>
            <a:r>
              <a:rPr lang="en-US" baseline="0" dirty="0" smtClean="0"/>
              <a:t>Accumulate the contribution of the current path to the image plane, apply pixel filter to bin the path into the corresponding pixel in-place.</a:t>
            </a:r>
          </a:p>
          <a:p>
            <a:pPr marL="261759" indent="-261759">
              <a:buAutoNum type="arabicPeriod"/>
            </a:pPr>
            <a:r>
              <a:rPr lang="en-US" dirty="0" smtClean="0"/>
              <a:t>Proceed to step 2 to cycle the</a:t>
            </a:r>
            <a:r>
              <a:rPr lang="en-US" baseline="0" dirty="0" smtClean="0"/>
              <a:t> random walk.</a:t>
            </a:r>
            <a:endParaRPr lang="en-GB"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8</a:t>
            </a:fld>
            <a:endParaRPr lang="en-US"/>
          </a:p>
        </p:txBody>
      </p:sp>
    </p:spTree>
    <p:extLst>
      <p:ext uri="{BB962C8B-B14F-4D97-AF65-F5344CB8AC3E}">
        <p14:creationId xmlns:p14="http://schemas.microsoft.com/office/powerpoint/2010/main" val="129439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47034">
              <a:defRPr/>
            </a:pPr>
            <a:r>
              <a:rPr lang="en-US" dirty="0" smtClean="0"/>
              <a:t>Here comes an</a:t>
            </a:r>
            <a:r>
              <a:rPr lang="en-US" baseline="0" dirty="0" smtClean="0"/>
              <a:t> overview of the existing mutation strategies.</a:t>
            </a:r>
            <a:endParaRPr lang="en-GB" dirty="0" smtClean="0"/>
          </a:p>
          <a:p>
            <a:endParaRPr lang="en-GB"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9</a:t>
            </a:fld>
            <a:endParaRPr lang="en-US"/>
          </a:p>
        </p:txBody>
      </p:sp>
    </p:spTree>
    <p:extLst>
      <p:ext uri="{BB962C8B-B14F-4D97-AF65-F5344CB8AC3E}">
        <p14:creationId xmlns:p14="http://schemas.microsoft.com/office/powerpoint/2010/main" val="2399235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8560553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C1B4A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05979"/>
            <a:ext cx="8766628" cy="577792"/>
          </a:xfrm>
        </p:spPr>
        <p:txBody>
          <a:bodyPr/>
          <a:lstStyle/>
          <a:p>
            <a:r>
              <a:rPr lang="en-US" smtClean="0"/>
              <a:t>Click to edit Master title style</a:t>
            </a:r>
            <a:endParaRPr lang="en-US"/>
          </a:p>
        </p:txBody>
      </p:sp>
      <p:sp>
        <p:nvSpPr>
          <p:cNvPr id="3" name="Content Placeholder 2"/>
          <p:cNvSpPr>
            <a:spLocks noGrp="1"/>
          </p:cNvSpPr>
          <p:nvPr>
            <p:ph idx="1"/>
          </p:nvPr>
        </p:nvSpPr>
        <p:spPr>
          <a:xfrm>
            <a:off x="76199" y="965199"/>
            <a:ext cx="8842829" cy="3715657"/>
          </a:xfrm>
        </p:spPr>
        <p:txBody>
          <a:bodyPr/>
          <a:lstStyle>
            <a:lvl1pPr>
              <a:spcBef>
                <a:spcPts val="400"/>
              </a:spcBef>
              <a:defRPr sz="2400"/>
            </a:lvl1pPr>
            <a:lvl2pPr marL="612000">
              <a:spcBef>
                <a:spcPts val="400"/>
              </a:spcBef>
              <a:defRPr sz="2400"/>
            </a:lvl2pPr>
            <a:lvl3pPr marL="864000">
              <a:spcBef>
                <a:spcPts val="400"/>
              </a:spcBef>
              <a:defRPr sz="2400"/>
            </a:lvl3pPr>
            <a:lvl4pPr marL="1116000">
              <a:spcBef>
                <a:spcPts val="400"/>
              </a:spcBef>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CE80EC5-C1D9-439A-BE8E-5DC8DC92168D}" type="datetime1">
              <a:rPr lang="en-US" smtClean="0"/>
              <a:t>8/27/2014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C9EF6A4-C9A0-4F44-AA83-5864878FA867}" type="slidenum">
              <a:rPr lang="en-US" smtClean="0"/>
              <a:pPr/>
              <a:t>‹#›</a:t>
            </a:fld>
            <a:endParaRPr lang="en-US" dirty="0"/>
          </a:p>
        </p:txBody>
      </p:sp>
    </p:spTree>
    <p:extLst>
      <p:ext uri="{BB962C8B-B14F-4D97-AF65-F5344CB8AC3E}">
        <p14:creationId xmlns:p14="http://schemas.microsoft.com/office/powerpoint/2010/main" val="2521075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808817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918A6B7-9B8F-4CD2-BFED-7142BEC7AE28}" type="datetime1">
              <a:rPr lang="en-US" smtClean="0"/>
              <a:t>8/27/2014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9EF6A4-C9A0-4F44-AA83-5864878FA867}" type="slidenum">
              <a:rPr lang="en-US" smtClean="0"/>
              <a:pPr/>
              <a:t>‹#›</a:t>
            </a:fld>
            <a:endParaRPr lang="en-US" dirty="0"/>
          </a:p>
        </p:txBody>
      </p:sp>
    </p:spTree>
    <p:extLst>
      <p:ext uri="{BB962C8B-B14F-4D97-AF65-F5344CB8AC3E}">
        <p14:creationId xmlns:p14="http://schemas.microsoft.com/office/powerpoint/2010/main" val="1536033424"/>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399" y="205979"/>
            <a:ext cx="8766629" cy="577792"/>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399" y="965199"/>
            <a:ext cx="8766629" cy="3715657"/>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52400" y="4767263"/>
            <a:ext cx="2438400" cy="273844"/>
          </a:xfrm>
          <a:prstGeom prst="rect">
            <a:avLst/>
          </a:prstGeom>
        </p:spPr>
        <p:txBody>
          <a:bodyPr vert="horz" lIns="91440" tIns="45720" rIns="91440" bIns="45720" rtlCol="0" anchor="ctr"/>
          <a:lstStyle>
            <a:lvl1pPr algn="l">
              <a:defRPr sz="1200">
                <a:solidFill>
                  <a:srgbClr val="FFFFFF"/>
                </a:solidFill>
              </a:defRPr>
            </a:lvl1pPr>
          </a:lstStyle>
          <a:p>
            <a:fld id="{D82EA2D2-8CBE-4AA6-B5A9-8887043C2434}" type="datetime1">
              <a:rPr lang="en-US" smtClean="0"/>
              <a:t>8/27/2014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6553200" y="4767263"/>
            <a:ext cx="2365828" cy="273844"/>
          </a:xfrm>
          <a:prstGeom prst="rect">
            <a:avLst/>
          </a:prstGeom>
        </p:spPr>
        <p:txBody>
          <a:bodyPr vert="horz" lIns="91440" tIns="45720" rIns="91440" bIns="45720" rtlCol="0" anchor="ctr"/>
          <a:lstStyle>
            <a:lvl1pPr algn="r">
              <a:defRPr sz="1200">
                <a:ln>
                  <a:noFill/>
                </a:ln>
                <a:solidFill>
                  <a:schemeClr val="tx1"/>
                </a:solidFill>
              </a:defRPr>
            </a:lvl1pPr>
          </a:lstStyle>
          <a:p>
            <a:fld id="{0C9EF6A4-C9A0-4F44-AA83-5864878FA867}" type="slidenum">
              <a:rPr lang="en-US" smtClean="0"/>
              <a:pPr/>
              <a:t>‹#›</a:t>
            </a:fld>
            <a:endParaRPr lang="en-US" dirty="0"/>
          </a:p>
        </p:txBody>
      </p:sp>
    </p:spTree>
    <p:extLst>
      <p:ext uri="{BB962C8B-B14F-4D97-AF65-F5344CB8AC3E}">
        <p14:creationId xmlns:p14="http://schemas.microsoft.com/office/powerpoint/2010/main" val="178303663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Lst>
  <p:timing>
    <p:tnLst>
      <p:par>
        <p:cTn id="1" dur="indefinite" restart="never" nodeType="tmRoot"/>
      </p:par>
    </p:tnLst>
  </p:timing>
  <p:hf hdr="0" ftr="0" dt="0"/>
  <p:txStyles>
    <p:titleStyle>
      <a:lvl1pPr algn="l" defTabSz="457200" rtl="0" eaLnBrk="1" latinLnBrk="0" hangingPunct="1">
        <a:spcBef>
          <a:spcPct val="0"/>
        </a:spcBef>
        <a:buNone/>
        <a:defRPr sz="3600" b="1" kern="1200">
          <a:solidFill>
            <a:schemeClr val="tx1"/>
          </a:solidFill>
          <a:latin typeface="Calibri" panose="020F0502020204030204" pitchFamily="34" charset="0"/>
          <a:ea typeface="+mj-ea"/>
          <a:cs typeface="+mj-cs"/>
        </a:defRPr>
      </a:lvl1pPr>
    </p:titleStyle>
    <p:bodyStyle>
      <a:lvl1pPr marL="360000" indent="-230400" algn="l" defTabSz="457200" rtl="0" eaLnBrk="1" latinLnBrk="0" hangingPunct="1">
        <a:spcBef>
          <a:spcPts val="800"/>
        </a:spcBef>
        <a:buFont typeface="Arial"/>
        <a:buChar char="•"/>
        <a:defRPr lang="en-US" sz="2300" kern="1200" dirty="0" smtClean="0">
          <a:solidFill>
            <a:schemeClr val="tx1"/>
          </a:solidFill>
          <a:latin typeface="Calibri" panose="020F0502020204030204" pitchFamily="34" charset="0"/>
          <a:ea typeface="+mn-ea"/>
          <a:cs typeface="+mn-cs"/>
        </a:defRPr>
      </a:lvl1pPr>
      <a:lvl2pPr marL="504000" indent="-230400" algn="l" defTabSz="457200" rtl="0" eaLnBrk="1" latinLnBrk="0" hangingPunct="1">
        <a:spcBef>
          <a:spcPts val="800"/>
        </a:spcBef>
        <a:buFont typeface="Arial" panose="020B0604020202020204" pitchFamily="34" charset="0"/>
        <a:buChar char="•"/>
        <a:defRPr sz="2300" kern="1200">
          <a:solidFill>
            <a:schemeClr val="tx1"/>
          </a:solidFill>
          <a:latin typeface="Calibri" panose="020F0502020204030204" pitchFamily="34" charset="0"/>
          <a:ea typeface="+mn-ea"/>
          <a:cs typeface="+mn-cs"/>
        </a:defRPr>
      </a:lvl2pPr>
      <a:lvl3pPr marL="648000" indent="-228600" algn="l" defTabSz="457200" rtl="0" eaLnBrk="1" latinLnBrk="0" hangingPunct="1">
        <a:spcBef>
          <a:spcPts val="800"/>
        </a:spcBef>
        <a:buFont typeface="Arial"/>
        <a:buChar char="•"/>
        <a:defRPr sz="2300" kern="1200">
          <a:solidFill>
            <a:schemeClr val="tx1"/>
          </a:solidFill>
          <a:latin typeface="Calibri" panose="020F0502020204030204" pitchFamily="34" charset="0"/>
          <a:ea typeface="+mn-ea"/>
          <a:cs typeface="+mn-cs"/>
        </a:defRPr>
      </a:lvl3pPr>
      <a:lvl4pPr marL="792000" indent="-228600" algn="l" defTabSz="457200" rtl="0" eaLnBrk="1" latinLnBrk="0" hangingPunct="1">
        <a:spcBef>
          <a:spcPts val="800"/>
        </a:spcBef>
        <a:buFont typeface="Arial" panose="020B0604020202020204" pitchFamily="34" charset="0"/>
        <a:buChar char="•"/>
        <a:defRPr sz="23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ts val="800"/>
        </a:spcBef>
        <a:buFont typeface="Arial"/>
        <a:buChar char="»"/>
        <a:defRPr sz="2300" kern="1200">
          <a:solidFill>
            <a:schemeClr val="tx1"/>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file://localhost/Users/toddszymanski/Documents/01%20Work/S2014/Presenter%20Slides/S14_Logo1920.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file://localhost/Users/toddszymanski/Documents/01%20Work/S2014/Presenter%20Slides/S14_LogoH_TS2.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png"/><Relationship Id="rId7"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10.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14_Logo1920.pdf"/>
          <p:cNvPicPr>
            <a:picLocks noChangeAspect="1"/>
          </p:cNvPicPr>
          <p:nvPr/>
        </p:nvPicPr>
        <p:blipFill>
          <a:blip r:embed="rId3" r:link="rId4" cstate="screen">
            <a:extLst>
              <a:ext uri="{28A0092B-C50C-407E-A947-70E740481C1C}">
                <a14:useLocalDpi xmlns:a14="http://schemas.microsoft.com/office/drawing/2010/main"/>
              </a:ext>
            </a:extLst>
          </a:blip>
          <a:stretch>
            <a:fillRect/>
          </a:stretch>
        </p:blipFill>
        <p:spPr>
          <a:xfrm>
            <a:off x="917676" y="-81936"/>
            <a:ext cx="7315200" cy="5486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Veach Mutations</a:t>
            </a:r>
            <a:endParaRPr lang="en-US" dirty="0"/>
          </a:p>
        </p:txBody>
      </p:sp>
      <p:sp>
        <p:nvSpPr>
          <p:cNvPr id="2" name="Text Placeholder 1"/>
          <p:cNvSpPr>
            <a:spLocks noGrp="1"/>
          </p:cNvSpPr>
          <p:nvPr>
            <p:ph idx="1"/>
          </p:nvPr>
        </p:nvSpPr>
        <p:spPr/>
        <p:txBody>
          <a:bodyPr/>
          <a:lstStyle/>
          <a:p>
            <a:r>
              <a:rPr lang="en-US" dirty="0"/>
              <a:t>Minimal changes to the path</a:t>
            </a:r>
          </a:p>
          <a:p>
            <a:pPr lvl="1"/>
            <a:r>
              <a:rPr lang="en-US" dirty="0"/>
              <a:t>Lens, caustics, multi-chain perturbations</a:t>
            </a:r>
          </a:p>
          <a:p>
            <a:r>
              <a:rPr lang="en-US" dirty="0"/>
              <a:t>Large changes to the path</a:t>
            </a:r>
          </a:p>
          <a:p>
            <a:pPr lvl="1"/>
            <a:r>
              <a:rPr lang="en-US" dirty="0"/>
              <a:t>Bidirectional mutation</a:t>
            </a:r>
          </a:p>
          <a:p>
            <a:pPr lvl="2">
              <a:spcBef>
                <a:spcPts val="750"/>
              </a:spcBef>
              <a:spcAft>
                <a:spcPts val="750"/>
              </a:spcAft>
            </a:pPr>
            <a:r>
              <a:rPr lang="en-US" dirty="0"/>
              <a:t>BDPT-like large step</a:t>
            </a:r>
          </a:p>
          <a:p>
            <a:pPr lvl="1"/>
            <a:r>
              <a:rPr lang="en-US" dirty="0"/>
              <a:t>Lens mutation</a:t>
            </a:r>
          </a:p>
          <a:p>
            <a:pPr lvl="2">
              <a:spcBef>
                <a:spcPts val="750"/>
              </a:spcBef>
              <a:spcAft>
                <a:spcPts val="750"/>
              </a:spcAft>
            </a:pPr>
            <a:r>
              <a:rPr lang="en-US" dirty="0"/>
              <a:t>stratified seeding on </a:t>
            </a:r>
            <a:r>
              <a:rPr lang="en-US" dirty="0" smtClean="0"/>
              <a:t>the image plane</a:t>
            </a:r>
            <a:endParaRPr lang="en-US" dirty="0"/>
          </a:p>
        </p:txBody>
      </p:sp>
      <p:sp>
        <p:nvSpPr>
          <p:cNvPr id="4" name="Slide Number Placeholder 3"/>
          <p:cNvSpPr>
            <a:spLocks noGrp="1"/>
          </p:cNvSpPr>
          <p:nvPr>
            <p:ph type="sldNum" sz="quarter" idx="12"/>
          </p:nvPr>
        </p:nvSpPr>
        <p:spPr/>
        <p:txBody>
          <a:bodyPr/>
          <a:lstStyle/>
          <a:p>
            <a:fld id="{FF1FF72B-FD9A-47D5-8BF7-3039EF6E51FB}" type="slidenum">
              <a:rPr lang="en-US" smtClean="0"/>
              <a:t>10</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5584" y="3560530"/>
            <a:ext cx="1543164" cy="12059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05584" y="2210558"/>
            <a:ext cx="1543164" cy="12059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05586" y="841899"/>
            <a:ext cx="1543163" cy="1205939"/>
          </a:xfrm>
          <a:prstGeom prst="rect">
            <a:avLst/>
          </a:prstGeom>
        </p:spPr>
      </p:pic>
      <p:sp>
        <p:nvSpPr>
          <p:cNvPr id="8" name="TextBox 7"/>
          <p:cNvSpPr txBox="1"/>
          <p:nvPr/>
        </p:nvSpPr>
        <p:spPr bwMode="auto">
          <a:xfrm>
            <a:off x="6180624" y="1275919"/>
            <a:ext cx="1250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rtlCol="0">
            <a:spAutoFit/>
          </a:bodyPr>
          <a:lstStyle/>
          <a:p>
            <a:pPr algn="r" eaLnBrk="1" hangingPunct="1">
              <a:spcBef>
                <a:spcPct val="50000"/>
              </a:spcBef>
            </a:pPr>
            <a:r>
              <a:rPr lang="en-US" sz="1600" dirty="0">
                <a:latin typeface="Calibri" panose="020F0502020204030204" pitchFamily="34" charset="0"/>
              </a:rPr>
              <a:t>Lens</a:t>
            </a:r>
          </a:p>
          <a:p>
            <a:pPr algn="r"/>
            <a:r>
              <a:rPr lang="en-US" sz="1600" dirty="0">
                <a:latin typeface="Calibri" panose="020F0502020204030204" pitchFamily="34" charset="0"/>
              </a:rPr>
              <a:t>perturbation</a:t>
            </a:r>
            <a:endParaRPr lang="en-GB" sz="1600" dirty="0">
              <a:latin typeface="Calibri" panose="020F0502020204030204" pitchFamily="34" charset="0"/>
            </a:endParaRPr>
          </a:p>
        </p:txBody>
      </p:sp>
      <p:sp>
        <p:nvSpPr>
          <p:cNvPr id="9" name="TextBox 8"/>
          <p:cNvSpPr txBox="1"/>
          <p:nvPr/>
        </p:nvSpPr>
        <p:spPr bwMode="auto">
          <a:xfrm>
            <a:off x="6212374" y="2688794"/>
            <a:ext cx="1250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rtlCol="0">
            <a:spAutoFit/>
          </a:bodyPr>
          <a:lstStyle/>
          <a:p>
            <a:pPr algn="r" eaLnBrk="1" hangingPunct="1">
              <a:spcBef>
                <a:spcPct val="50000"/>
              </a:spcBef>
            </a:pPr>
            <a:r>
              <a:rPr lang="en-US" sz="1600" dirty="0">
                <a:latin typeface="Calibri" panose="020F0502020204030204" pitchFamily="34" charset="0"/>
              </a:rPr>
              <a:t>Caustics</a:t>
            </a:r>
          </a:p>
          <a:p>
            <a:pPr algn="r"/>
            <a:r>
              <a:rPr lang="en-US" sz="1600" dirty="0">
                <a:latin typeface="Calibri" panose="020F0502020204030204" pitchFamily="34" charset="0"/>
              </a:rPr>
              <a:t>perturbation</a:t>
            </a:r>
            <a:endParaRPr lang="en-GB" sz="1600" dirty="0">
              <a:latin typeface="Calibri" panose="020F0502020204030204" pitchFamily="34" charset="0"/>
            </a:endParaRPr>
          </a:p>
        </p:txBody>
      </p:sp>
      <p:sp>
        <p:nvSpPr>
          <p:cNvPr id="10" name="TextBox 9"/>
          <p:cNvSpPr txBox="1"/>
          <p:nvPr/>
        </p:nvSpPr>
        <p:spPr bwMode="auto">
          <a:xfrm>
            <a:off x="6262526" y="4038169"/>
            <a:ext cx="12319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rtlCol="0">
            <a:spAutoFit/>
          </a:bodyPr>
          <a:lstStyle/>
          <a:p>
            <a:pPr algn="r" eaLnBrk="1" hangingPunct="1">
              <a:spcBef>
                <a:spcPct val="50000"/>
              </a:spcBef>
            </a:pPr>
            <a:r>
              <a:rPr lang="en-US" sz="1600" dirty="0">
                <a:latin typeface="Calibri" panose="020F0502020204030204" pitchFamily="34" charset="0"/>
              </a:rPr>
              <a:t>Bidirectional</a:t>
            </a:r>
          </a:p>
          <a:p>
            <a:pPr algn="r"/>
            <a:r>
              <a:rPr lang="en-US" sz="1600" dirty="0">
                <a:latin typeface="Calibri" panose="020F0502020204030204" pitchFamily="34" charset="0"/>
              </a:rPr>
              <a:t>mutation</a:t>
            </a:r>
            <a:endParaRPr lang="en-GB" sz="1600" dirty="0">
              <a:latin typeface="Calibri" panose="020F0502020204030204" pitchFamily="34" charset="0"/>
            </a:endParaRPr>
          </a:p>
        </p:txBody>
      </p:sp>
    </p:spTree>
    <p:extLst>
      <p:ext uri="{BB962C8B-B14F-4D97-AF65-F5344CB8AC3E}">
        <p14:creationId xmlns:p14="http://schemas.microsoft.com/office/powerpoint/2010/main" val="3508074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Kelemen Mutation</a:t>
            </a:r>
            <a:endParaRPr lang="en-US" dirty="0"/>
          </a:p>
        </p:txBody>
      </p:sp>
      <p:sp>
        <p:nvSpPr>
          <p:cNvPr id="2" name="Text Placeholder 1"/>
          <p:cNvSpPr>
            <a:spLocks noGrp="1"/>
          </p:cNvSpPr>
          <p:nvPr>
            <p:ph idx="1"/>
          </p:nvPr>
        </p:nvSpPr>
        <p:spPr/>
        <p:txBody>
          <a:bodyPr/>
          <a:lstStyle/>
          <a:p>
            <a:r>
              <a:rPr lang="en-US" dirty="0" smtClean="0"/>
              <a:t>Mutate </a:t>
            </a:r>
            <a:r>
              <a:rPr lang="en-US" dirty="0"/>
              <a:t>a </a:t>
            </a:r>
            <a:r>
              <a:rPr lang="en-US" dirty="0" smtClean="0"/>
              <a:t>“random” </a:t>
            </a:r>
            <a:r>
              <a:rPr lang="en-US" dirty="0"/>
              <a:t>vector that maps to a path</a:t>
            </a:r>
          </a:p>
          <a:p>
            <a:r>
              <a:rPr lang="en-US" dirty="0" smtClean="0"/>
              <a:t>Use the “random” vector for importance pdfs</a:t>
            </a:r>
          </a:p>
          <a:p>
            <a:pPr lvl="1"/>
            <a:r>
              <a:rPr lang="en-US" dirty="0"/>
              <a:t>Primary space: importance function </a:t>
            </a:r>
            <a:r>
              <a:rPr lang="en-US" dirty="0" smtClean="0"/>
              <a:t>domain</a:t>
            </a:r>
          </a:p>
          <a:p>
            <a:pPr lvl="1"/>
            <a:r>
              <a:rPr lang="en-US" dirty="0" smtClean="0"/>
              <a:t>Assume the importance sampling is good</a:t>
            </a:r>
          </a:p>
        </p:txBody>
      </p:sp>
      <p:sp>
        <p:nvSpPr>
          <p:cNvPr id="4" name="Slide Number Placeholder 3"/>
          <p:cNvSpPr>
            <a:spLocks noGrp="1"/>
          </p:cNvSpPr>
          <p:nvPr>
            <p:ph type="sldNum" sz="quarter" idx="12"/>
          </p:nvPr>
        </p:nvSpPr>
        <p:spPr/>
        <p:txBody>
          <a:bodyPr/>
          <a:lstStyle/>
          <a:p>
            <a:fld id="{FF1FF72B-FD9A-47D5-8BF7-3039EF6E51FB}" type="slidenum">
              <a:rPr lang="en-US" smtClean="0"/>
              <a:t>11</a:t>
            </a:fld>
            <a:endParaRPr lang="en-US"/>
          </a:p>
        </p:txBody>
      </p:sp>
    </p:spTree>
    <p:extLst>
      <p:ext uri="{BB962C8B-B14F-4D97-AF65-F5344CB8AC3E}">
        <p14:creationId xmlns:p14="http://schemas.microsoft.com/office/powerpoint/2010/main" val="814440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Manifold Exploration Mutation</a:t>
            </a:r>
            <a:endParaRPr lang="en-US" dirty="0"/>
          </a:p>
        </p:txBody>
      </p:sp>
      <p:sp>
        <p:nvSpPr>
          <p:cNvPr id="2" name="Text Placeholder 1"/>
          <p:cNvSpPr>
            <a:spLocks noGrp="1"/>
          </p:cNvSpPr>
          <p:nvPr>
            <p:ph idx="1"/>
          </p:nvPr>
        </p:nvSpPr>
        <p:spPr/>
        <p:txBody>
          <a:bodyPr/>
          <a:lstStyle/>
          <a:p>
            <a:r>
              <a:rPr lang="en-US" dirty="0" smtClean="0"/>
              <a:t>Uses local parameterization of current path</a:t>
            </a:r>
          </a:p>
          <a:p>
            <a:r>
              <a:rPr lang="en-US" dirty="0" smtClean="0"/>
              <a:t>Can </a:t>
            </a:r>
            <a:r>
              <a:rPr lang="en-US" dirty="0"/>
              <a:t>connect through a specular chain</a:t>
            </a:r>
          </a:p>
          <a:p>
            <a:r>
              <a:rPr lang="en-GB" dirty="0" smtClean="0"/>
              <a:t>Fixes</a:t>
            </a:r>
            <a:r>
              <a:rPr lang="en-US" dirty="0" smtClean="0"/>
              <a:t> integration dimensions</a:t>
            </a:r>
          </a:p>
          <a:p>
            <a:pPr lvl="1"/>
            <a:r>
              <a:rPr lang="en-US" dirty="0"/>
              <a:t>Tries to </a:t>
            </a:r>
            <a:r>
              <a:rPr lang="en-US" dirty="0" smtClean="0"/>
              <a:t>obey specular constraints</a:t>
            </a:r>
          </a:p>
        </p:txBody>
      </p:sp>
      <p:sp>
        <p:nvSpPr>
          <p:cNvPr id="4" name="Slide Number Placeholder 3"/>
          <p:cNvSpPr>
            <a:spLocks noGrp="1"/>
          </p:cNvSpPr>
          <p:nvPr>
            <p:ph type="sldNum" sz="quarter" idx="12"/>
          </p:nvPr>
        </p:nvSpPr>
        <p:spPr/>
        <p:txBody>
          <a:bodyPr/>
          <a:lstStyle/>
          <a:p>
            <a:fld id="{FF1FF72B-FD9A-47D5-8BF7-3039EF6E51FB}" type="slidenum">
              <a:rPr lang="en-US" smtClean="0"/>
              <a:t>12</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7238" y="2874704"/>
            <a:ext cx="6000750" cy="1849355"/>
          </a:xfrm>
          <a:prstGeom prst="rect">
            <a:avLst/>
          </a:prstGeom>
        </p:spPr>
      </p:pic>
      <p:sp>
        <p:nvSpPr>
          <p:cNvPr id="6" name="TextBox 5"/>
          <p:cNvSpPr txBox="1"/>
          <p:nvPr/>
        </p:nvSpPr>
        <p:spPr bwMode="auto">
          <a:xfrm>
            <a:off x="2805113" y="4362422"/>
            <a:ext cx="333746"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rtlCol="0">
            <a:spAutoFit/>
          </a:bodyPr>
          <a:lstStyle/>
          <a:p>
            <a:pPr eaLnBrk="1" hangingPunct="1">
              <a:spcBef>
                <a:spcPct val="50000"/>
              </a:spcBef>
            </a:pPr>
            <a:r>
              <a:rPr lang="en-US" sz="1750" b="1" dirty="0">
                <a:solidFill>
                  <a:schemeClr val="bg2"/>
                </a:solidFill>
                <a:latin typeface="Arial Bold" charset="0"/>
              </a:rPr>
              <a:t>S</a:t>
            </a:r>
            <a:endParaRPr lang="en-GB" sz="1750" b="1" dirty="0">
              <a:solidFill>
                <a:schemeClr val="bg2"/>
              </a:solidFill>
              <a:latin typeface="Arial Bold" charset="0"/>
            </a:endParaRPr>
          </a:p>
        </p:txBody>
      </p:sp>
    </p:spTree>
    <p:extLst>
      <p:ext uri="{BB962C8B-B14F-4D97-AF65-F5344CB8AC3E}">
        <p14:creationId xmlns:p14="http://schemas.microsoft.com/office/powerpoint/2010/main" val="1916989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00000"/>
              </a:lnSpc>
            </a:pPr>
            <a:r>
              <a:rPr lang="en-US" dirty="0"/>
              <a:t>Energy </a:t>
            </a:r>
            <a:r>
              <a:rPr lang="en-US" dirty="0" smtClean="0"/>
              <a:t>Redistribution Path Tracing </a:t>
            </a:r>
            <a:r>
              <a:rPr lang="en-US" dirty="0"/>
              <a:t>[Cline05]</a:t>
            </a:r>
          </a:p>
        </p:txBody>
      </p:sp>
      <p:sp>
        <p:nvSpPr>
          <p:cNvPr id="2" name="Text Placeholder 1"/>
          <p:cNvSpPr>
            <a:spLocks noGrp="1"/>
          </p:cNvSpPr>
          <p:nvPr>
            <p:ph idx="1"/>
          </p:nvPr>
        </p:nvSpPr>
        <p:spPr/>
        <p:txBody>
          <a:bodyPr/>
          <a:lstStyle/>
          <a:p>
            <a:r>
              <a:rPr lang="en-US" dirty="0" smtClean="0"/>
              <a:t>Run many short </a:t>
            </a:r>
            <a:r>
              <a:rPr lang="en-US" dirty="0"/>
              <a:t>M</a:t>
            </a:r>
            <a:r>
              <a:rPr lang="en-US" dirty="0" smtClean="0"/>
              <a:t>arkov chains for each seed</a:t>
            </a:r>
          </a:p>
          <a:p>
            <a:r>
              <a:rPr lang="en-US" dirty="0" smtClean="0"/>
              <a:t>Adaptive number of chains according to </a:t>
            </a:r>
            <a:r>
              <a:rPr lang="en-US" dirty="0"/>
              <a:t>path </a:t>
            </a:r>
            <a:r>
              <a:rPr lang="en-US" dirty="0" smtClean="0"/>
              <a:t>energy</a:t>
            </a:r>
          </a:p>
          <a:p>
            <a:r>
              <a:rPr lang="en-US" dirty="0" smtClean="0"/>
              <a:t>Similar to Veach’s lens mutation</a:t>
            </a:r>
          </a:p>
        </p:txBody>
      </p:sp>
      <p:sp>
        <p:nvSpPr>
          <p:cNvPr id="4" name="Slide Number Placeholder 3"/>
          <p:cNvSpPr>
            <a:spLocks noGrp="1"/>
          </p:cNvSpPr>
          <p:nvPr>
            <p:ph type="sldNum" sz="quarter" idx="12"/>
          </p:nvPr>
        </p:nvSpPr>
        <p:spPr/>
        <p:txBody>
          <a:bodyPr/>
          <a:lstStyle/>
          <a:p>
            <a:fld id="{FF1FF72B-FD9A-47D5-8BF7-3039EF6E51FB}" type="slidenum">
              <a:rPr lang="en-US" smtClean="0"/>
              <a:t>13</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7839" y="2667749"/>
            <a:ext cx="6635750" cy="2099514"/>
          </a:xfrm>
          <a:prstGeom prst="rect">
            <a:avLst/>
          </a:prstGeom>
        </p:spPr>
      </p:pic>
    </p:spTree>
    <p:extLst>
      <p:ext uri="{BB962C8B-B14F-4D97-AF65-F5344CB8AC3E}">
        <p14:creationId xmlns:p14="http://schemas.microsoft.com/office/powerpoint/2010/main" val="3932974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Population Monte Carlo ERPT </a:t>
            </a:r>
            <a:r>
              <a:rPr lang="en-US" dirty="0"/>
              <a:t>[Lai07]</a:t>
            </a:r>
          </a:p>
        </p:txBody>
      </p:sp>
      <p:sp>
        <p:nvSpPr>
          <p:cNvPr id="2" name="Text Placeholder 1"/>
          <p:cNvSpPr>
            <a:spLocks noGrp="1"/>
          </p:cNvSpPr>
          <p:nvPr>
            <p:ph idx="1"/>
          </p:nvPr>
        </p:nvSpPr>
        <p:spPr/>
        <p:txBody>
          <a:bodyPr/>
          <a:lstStyle/>
          <a:p>
            <a:r>
              <a:rPr lang="en-US" dirty="0" smtClean="0"/>
              <a:t>Spawn a population </a:t>
            </a:r>
            <a:r>
              <a:rPr lang="en-US" dirty="0"/>
              <a:t>of </a:t>
            </a:r>
            <a:r>
              <a:rPr lang="en-US" dirty="0" smtClean="0"/>
              <a:t>chains with</a:t>
            </a:r>
            <a:r>
              <a:rPr lang="en-US" dirty="0"/>
              <a:t> </a:t>
            </a:r>
            <a:r>
              <a:rPr lang="en-US" dirty="0" smtClean="0"/>
              <a:t>paths</a:t>
            </a:r>
          </a:p>
          <a:p>
            <a:pPr lvl="1"/>
            <a:r>
              <a:rPr lang="en-US" dirty="0" smtClean="0"/>
              <a:t>Do elimination and reseeding based on path energy</a:t>
            </a:r>
          </a:p>
          <a:p>
            <a:r>
              <a:rPr lang="en-US" dirty="0" smtClean="0"/>
              <a:t>Use many mutations with different parameters</a:t>
            </a:r>
          </a:p>
          <a:p>
            <a:pPr lvl="1"/>
            <a:r>
              <a:rPr lang="en-US" dirty="0" smtClean="0"/>
              <a:t>Reweight them on-the-fly based on the efficiency</a:t>
            </a:r>
          </a:p>
          <a:p>
            <a:pPr lvl="1"/>
            <a:r>
              <a:rPr lang="en-US" dirty="0" smtClean="0"/>
              <a:t>Lens and caustics perturbations in the original paper</a:t>
            </a:r>
          </a:p>
          <a:p>
            <a:r>
              <a:rPr lang="en-US" dirty="0" smtClean="0"/>
              <a:t>We will show PMC with manifold exploration</a:t>
            </a:r>
            <a:endParaRPr lang="en-US" dirty="0"/>
          </a:p>
        </p:txBody>
      </p:sp>
      <p:sp>
        <p:nvSpPr>
          <p:cNvPr id="4" name="Slide Number Placeholder 3"/>
          <p:cNvSpPr>
            <a:spLocks noGrp="1"/>
          </p:cNvSpPr>
          <p:nvPr>
            <p:ph type="sldNum" sz="quarter" idx="12"/>
          </p:nvPr>
        </p:nvSpPr>
        <p:spPr/>
        <p:txBody>
          <a:bodyPr/>
          <a:lstStyle/>
          <a:p>
            <a:fld id="{FF1FF72B-FD9A-47D5-8BF7-3039EF6E51FB}" type="slidenum">
              <a:rPr lang="en-US" smtClean="0"/>
              <a:t>14</a:t>
            </a:fld>
            <a:endParaRPr lang="en-US"/>
          </a:p>
        </p:txBody>
      </p:sp>
    </p:spTree>
    <p:extLst>
      <p:ext uri="{BB962C8B-B14F-4D97-AF65-F5344CB8AC3E}">
        <p14:creationId xmlns:p14="http://schemas.microsoft.com/office/powerpoint/2010/main" val="726030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Equal Time Comparison</a:t>
            </a:r>
            <a:endParaRPr lang="en-GB" dirty="0"/>
          </a:p>
        </p:txBody>
      </p:sp>
      <p:sp>
        <p:nvSpPr>
          <p:cNvPr id="2" name="Text Placeholder 1"/>
          <p:cNvSpPr>
            <a:spLocks noGrp="1"/>
          </p:cNvSpPr>
          <p:nvPr>
            <p:ph idx="1"/>
          </p:nvPr>
        </p:nvSpPr>
        <p:spPr/>
        <p:txBody>
          <a:bodyPr/>
          <a:lstStyle/>
          <a:p>
            <a:pPr>
              <a:spcBef>
                <a:spcPts val="750"/>
              </a:spcBef>
              <a:spcAft>
                <a:spcPts val="750"/>
              </a:spcAft>
            </a:pPr>
            <a:r>
              <a:rPr lang="en-US" dirty="0" smtClean="0"/>
              <a:t>Rendering time: 1 hour on GeForce 580</a:t>
            </a:r>
          </a:p>
          <a:p>
            <a:pPr lvl="1">
              <a:spcBef>
                <a:spcPts val="750"/>
              </a:spcBef>
              <a:spcAft>
                <a:spcPts val="750"/>
              </a:spcAft>
            </a:pPr>
            <a:r>
              <a:rPr lang="en-US" dirty="0" smtClean="0"/>
              <a:t>Some are rendered with Mitsuba [Jakob10]</a:t>
            </a:r>
          </a:p>
          <a:p>
            <a:pPr>
              <a:spcBef>
                <a:spcPts val="750"/>
              </a:spcBef>
              <a:spcAft>
                <a:spcPts val="750"/>
              </a:spcAft>
            </a:pPr>
            <a:r>
              <a:rPr lang="en-US" i="1" dirty="0"/>
              <a:t>Kitchen </a:t>
            </a:r>
            <a:r>
              <a:rPr lang="en-US" dirty="0" smtClean="0"/>
              <a:t>– a hard-to-render scene</a:t>
            </a:r>
          </a:p>
          <a:p>
            <a:pPr lvl="1">
              <a:spcBef>
                <a:spcPts val="750"/>
              </a:spcBef>
              <a:spcAft>
                <a:spcPts val="750"/>
              </a:spcAft>
            </a:pPr>
            <a:r>
              <a:rPr lang="en-US" dirty="0"/>
              <a:t>L</a:t>
            </a:r>
            <a:r>
              <a:rPr lang="en-US" dirty="0" smtClean="0"/>
              <a:t>ight occluded by glass, caustics</a:t>
            </a:r>
          </a:p>
          <a:p>
            <a:pPr lvl="1">
              <a:spcBef>
                <a:spcPts val="750"/>
              </a:spcBef>
              <a:spcAft>
                <a:spcPts val="750"/>
              </a:spcAft>
            </a:pPr>
            <a:r>
              <a:rPr lang="en-US" dirty="0" smtClean="0"/>
              <a:t>Many </a:t>
            </a:r>
            <a:r>
              <a:rPr lang="en-US" dirty="0"/>
              <a:t>mirrors, </a:t>
            </a:r>
            <a:r>
              <a:rPr lang="en-US" dirty="0" smtClean="0"/>
              <a:t>reflected caustics</a:t>
            </a:r>
            <a:endParaRPr lang="en-US" dirty="0"/>
          </a:p>
          <a:p>
            <a:pPr lvl="1">
              <a:spcBef>
                <a:spcPts val="750"/>
              </a:spcBef>
              <a:spcAft>
                <a:spcPts val="750"/>
              </a:spcAft>
            </a:pPr>
            <a:r>
              <a:rPr lang="en-US" dirty="0" smtClean="0"/>
              <a:t>Glossy materials</a:t>
            </a:r>
          </a:p>
          <a:p>
            <a:pPr lvl="1">
              <a:spcBef>
                <a:spcPts val="750"/>
              </a:spcBef>
              <a:spcAft>
                <a:spcPts val="750"/>
              </a:spcAft>
            </a:pPr>
            <a:r>
              <a:rPr lang="en-US" dirty="0" smtClean="0"/>
              <a:t>Curved glass with many specular interactions</a:t>
            </a:r>
            <a:endParaRPr lang="en-US" dirty="0"/>
          </a:p>
        </p:txBody>
      </p:sp>
    </p:spTree>
    <p:extLst>
      <p:ext uri="{BB962C8B-B14F-4D97-AF65-F5344CB8AC3E}">
        <p14:creationId xmlns:p14="http://schemas.microsoft.com/office/powerpoint/2010/main" val="1744574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6250" y="275749"/>
            <a:ext cx="8221175" cy="4622510"/>
          </a:xfrm>
          <a:prstGeom prst="rect">
            <a:avLst/>
          </a:prstGeom>
          <a:ln>
            <a:noFill/>
          </a:ln>
        </p:spPr>
      </p:pic>
      <p:sp>
        <p:nvSpPr>
          <p:cNvPr id="4" name="Rectangle 3"/>
          <p:cNvSpPr/>
          <p:nvPr/>
        </p:nvSpPr>
        <p:spPr>
          <a:xfrm>
            <a:off x="99749" y="750838"/>
            <a:ext cx="1026691" cy="1200329"/>
          </a:xfrm>
          <a:prstGeom prst="rect">
            <a:avLst/>
          </a:prstGeom>
        </p:spPr>
        <p:txBody>
          <a:bodyPr wrap="none">
            <a:spAutoFit/>
          </a:bodyPr>
          <a:lstStyle/>
          <a:p>
            <a:pPr algn="ctr"/>
            <a:r>
              <a:rPr lang="en-GB" sz="2400" b="1" dirty="0">
                <a:latin typeface="Calibri" panose="020F0502020204030204" pitchFamily="34" charset="0"/>
                <a:ea typeface="+mj-ea"/>
                <a:cs typeface="+mj-cs"/>
              </a:rPr>
              <a:t>Point</a:t>
            </a:r>
          </a:p>
          <a:p>
            <a:pPr algn="ctr"/>
            <a:r>
              <a:rPr lang="en-GB" sz="2400" b="1" dirty="0">
                <a:latin typeface="Calibri" panose="020F0502020204030204" pitchFamily="34" charset="0"/>
                <a:ea typeface="+mj-ea"/>
                <a:cs typeface="+mj-cs"/>
              </a:rPr>
              <a:t>light</a:t>
            </a:r>
          </a:p>
          <a:p>
            <a:pPr algn="ctr"/>
            <a:r>
              <a:rPr lang="en-GB" sz="2400" b="1" dirty="0">
                <a:latin typeface="Calibri" panose="020F0502020204030204" pitchFamily="34" charset="0"/>
                <a:ea typeface="+mj-ea"/>
                <a:cs typeface="+mj-cs"/>
              </a:rPr>
              <a:t>source</a:t>
            </a:r>
          </a:p>
        </p:txBody>
      </p:sp>
      <p:sp>
        <p:nvSpPr>
          <p:cNvPr id="5" name="Rectangle 4"/>
          <p:cNvSpPr/>
          <p:nvPr/>
        </p:nvSpPr>
        <p:spPr>
          <a:xfrm>
            <a:off x="2974661" y="1002030"/>
            <a:ext cx="1149674" cy="830997"/>
          </a:xfrm>
          <a:prstGeom prst="rect">
            <a:avLst/>
          </a:prstGeom>
        </p:spPr>
        <p:txBody>
          <a:bodyPr wrap="none">
            <a:spAutoFit/>
          </a:bodyPr>
          <a:lstStyle/>
          <a:p>
            <a:pPr algn="ctr"/>
            <a:r>
              <a:rPr lang="en-GB" sz="2400" b="1" dirty="0">
                <a:latin typeface="Calibri" panose="020F0502020204030204" pitchFamily="34" charset="0"/>
                <a:ea typeface="+mj-ea"/>
                <a:cs typeface="+mj-cs"/>
              </a:rPr>
              <a:t>Pinhole</a:t>
            </a:r>
          </a:p>
          <a:p>
            <a:pPr algn="ctr"/>
            <a:r>
              <a:rPr lang="en-GB" sz="2400" b="1" dirty="0">
                <a:latin typeface="Calibri" panose="020F0502020204030204" pitchFamily="34" charset="0"/>
                <a:ea typeface="+mj-ea"/>
                <a:cs typeface="+mj-cs"/>
              </a:rPr>
              <a:t>camera</a:t>
            </a:r>
          </a:p>
        </p:txBody>
      </p:sp>
      <p:sp>
        <p:nvSpPr>
          <p:cNvPr id="6" name="Rectangle 5"/>
          <p:cNvSpPr/>
          <p:nvPr/>
        </p:nvSpPr>
        <p:spPr>
          <a:xfrm rot="16200000">
            <a:off x="1510535" y="2607083"/>
            <a:ext cx="1215846" cy="830997"/>
          </a:xfrm>
          <a:prstGeom prst="rect">
            <a:avLst/>
          </a:prstGeom>
        </p:spPr>
        <p:txBody>
          <a:bodyPr wrap="none">
            <a:spAutoFit/>
          </a:bodyPr>
          <a:lstStyle/>
          <a:p>
            <a:pPr algn="ctr"/>
            <a:r>
              <a:rPr lang="en-GB" sz="2400" b="1" dirty="0">
                <a:latin typeface="Calibri" panose="020F0502020204030204" pitchFamily="34" charset="0"/>
                <a:ea typeface="+mj-ea"/>
                <a:cs typeface="+mj-cs"/>
              </a:rPr>
              <a:t>Narrow </a:t>
            </a:r>
          </a:p>
          <a:p>
            <a:pPr algn="ctr"/>
            <a:r>
              <a:rPr lang="en-GB" sz="2400" b="1" dirty="0">
                <a:latin typeface="Calibri" panose="020F0502020204030204" pitchFamily="34" charset="0"/>
                <a:ea typeface="+mj-ea"/>
                <a:cs typeface="+mj-cs"/>
              </a:rPr>
              <a:t>window</a:t>
            </a:r>
          </a:p>
        </p:txBody>
      </p:sp>
      <p:sp>
        <p:nvSpPr>
          <p:cNvPr id="8" name="Rectangle 7"/>
          <p:cNvSpPr/>
          <p:nvPr/>
        </p:nvSpPr>
        <p:spPr>
          <a:xfrm rot="16200000">
            <a:off x="7401253" y="2030638"/>
            <a:ext cx="1615442" cy="461665"/>
          </a:xfrm>
          <a:prstGeom prst="rect">
            <a:avLst/>
          </a:prstGeom>
        </p:spPr>
        <p:txBody>
          <a:bodyPr wrap="none">
            <a:spAutoFit/>
          </a:bodyPr>
          <a:lstStyle/>
          <a:p>
            <a:pPr algn="ctr"/>
            <a:r>
              <a:rPr lang="en-GB" sz="2400" b="1" dirty="0">
                <a:latin typeface="Calibri" panose="020F0502020204030204" pitchFamily="34" charset="0"/>
                <a:ea typeface="+mj-ea"/>
                <a:cs typeface="+mj-cs"/>
              </a:rPr>
              <a:t>Mirror wall</a:t>
            </a:r>
          </a:p>
        </p:txBody>
      </p:sp>
      <p:sp>
        <p:nvSpPr>
          <p:cNvPr id="9" name="Rectangle 8"/>
          <p:cNvSpPr/>
          <p:nvPr/>
        </p:nvSpPr>
        <p:spPr>
          <a:xfrm>
            <a:off x="4731303" y="3875210"/>
            <a:ext cx="1219949" cy="461665"/>
          </a:xfrm>
          <a:prstGeom prst="rect">
            <a:avLst/>
          </a:prstGeom>
        </p:spPr>
        <p:txBody>
          <a:bodyPr wrap="none">
            <a:spAutoFit/>
          </a:bodyPr>
          <a:lstStyle/>
          <a:p>
            <a:pPr algn="ctr"/>
            <a:r>
              <a:rPr lang="en-GB" sz="2400" b="1" dirty="0">
                <a:latin typeface="Calibri" panose="020F0502020204030204" pitchFamily="34" charset="0"/>
                <a:ea typeface="+mj-ea"/>
                <a:cs typeface="+mj-cs"/>
              </a:rPr>
              <a:t>Caustics</a:t>
            </a:r>
          </a:p>
        </p:txBody>
      </p:sp>
      <p:sp>
        <p:nvSpPr>
          <p:cNvPr id="11" name="Title 10"/>
          <p:cNvSpPr>
            <a:spLocks noGrp="1"/>
          </p:cNvSpPr>
          <p:nvPr>
            <p:ph type="title"/>
          </p:nvPr>
        </p:nvSpPr>
        <p:spPr>
          <a:xfrm>
            <a:off x="158750" y="205979"/>
            <a:ext cx="8766628" cy="577792"/>
          </a:xfrm>
        </p:spPr>
        <p:txBody>
          <a:bodyPr/>
          <a:lstStyle/>
          <a:p>
            <a:pPr algn="ctr"/>
            <a:r>
              <a:rPr lang="en-GB" dirty="0"/>
              <a:t>Kitchen Scene: </a:t>
            </a:r>
            <a:r>
              <a:rPr lang="en-GB" dirty="0" smtClean="0"/>
              <a:t>Setup</a:t>
            </a:r>
            <a:endParaRPr lang="en-GB" dirty="0"/>
          </a:p>
        </p:txBody>
      </p:sp>
    </p:spTree>
    <p:extLst>
      <p:ext uri="{BB962C8B-B14F-4D97-AF65-F5344CB8AC3E}">
        <p14:creationId xmlns:p14="http://schemas.microsoft.com/office/powerpoint/2010/main" val="1905235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4" y="190501"/>
            <a:ext cx="8180068" cy="4793009"/>
          </a:xfrm>
          <a:prstGeom prst="rect">
            <a:avLst/>
          </a:prstGeom>
          <a:ln>
            <a:solidFill>
              <a:srgbClr val="81C9F0"/>
            </a:solidFill>
          </a:ln>
        </p:spPr>
      </p:pic>
      <p:sp>
        <p:nvSpPr>
          <p:cNvPr id="2" name="Text Box 10"/>
          <p:cNvSpPr txBox="1">
            <a:spLocks noChangeArrowheads="1"/>
          </p:cNvSpPr>
          <p:nvPr/>
        </p:nvSpPr>
        <p:spPr bwMode="auto">
          <a:xfrm>
            <a:off x="496804" y="4286250"/>
            <a:ext cx="8180068" cy="646331"/>
          </a:xfrm>
          <a:prstGeom prst="rect">
            <a:avLst/>
          </a:prstGeom>
          <a:extLst/>
        </p:spPr>
        <p:txBody>
          <a:bodyPr vert="horz" lIns="91440" tIns="45720" rIns="91440" bIns="45720" rtlCol="0" anchor="ctr">
            <a:noAutofit/>
          </a:bodyPr>
          <a:lstStyle>
            <a:lvl1pPr algn="ctr">
              <a:spcBef>
                <a:spcPct val="0"/>
              </a:spcBef>
              <a:buNone/>
              <a:defRPr sz="3600" b="1">
                <a:latin typeface="Calibri" panose="020F0502020204030204" pitchFamily="34" charset="0"/>
                <a:ea typeface="+mj-ea"/>
                <a:cs typeface="+mj-cs"/>
              </a:defRPr>
            </a:lvl1pPr>
          </a:lstStyle>
          <a:p>
            <a:r>
              <a:rPr lang="en-GB" dirty="0"/>
              <a:t>Kitchen scene (diffuse materials)</a:t>
            </a:r>
          </a:p>
        </p:txBody>
      </p:sp>
    </p:spTree>
    <p:extLst>
      <p:ext uri="{BB962C8B-B14F-4D97-AF65-F5344CB8AC3E}">
        <p14:creationId xmlns:p14="http://schemas.microsoft.com/office/powerpoint/2010/main" val="3441579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4" y="190500"/>
            <a:ext cx="8180068" cy="4793010"/>
          </a:xfrm>
          <a:prstGeom prst="rect">
            <a:avLst/>
          </a:prstGeom>
          <a:ln>
            <a:solidFill>
              <a:srgbClr val="81C9F0"/>
            </a:solidFill>
          </a:ln>
        </p:spPr>
      </p:pic>
      <p:sp>
        <p:nvSpPr>
          <p:cNvPr id="2" name="Text Box 10"/>
          <p:cNvSpPr txBox="1">
            <a:spLocks noChangeArrowheads="1"/>
          </p:cNvSpPr>
          <p:nvPr/>
        </p:nvSpPr>
        <p:spPr bwMode="auto">
          <a:xfrm>
            <a:off x="599281" y="4286251"/>
            <a:ext cx="7929563" cy="646331"/>
          </a:xfrm>
          <a:prstGeom prst="rect">
            <a:avLst/>
          </a:prstGeom>
          <a:extLst/>
        </p:spPr>
        <p:txBody>
          <a:bodyPr vert="horz" lIns="91440" tIns="45720" rIns="91440" bIns="45720" rtlCol="0" anchor="ctr">
            <a:noAutofit/>
          </a:bodyPr>
          <a:lstStyle>
            <a:lvl1pPr algn="ctr">
              <a:spcBef>
                <a:spcPct val="0"/>
              </a:spcBef>
              <a:buNone/>
              <a:defRPr sz="3600" b="1">
                <a:latin typeface="Calibri" panose="020F0502020204030204" pitchFamily="34" charset="0"/>
                <a:ea typeface="+mj-ea"/>
                <a:cs typeface="+mj-cs"/>
              </a:defRPr>
            </a:lvl1pPr>
          </a:lstStyle>
          <a:p>
            <a:r>
              <a:rPr lang="en-GB" dirty="0"/>
              <a:t>Kitchen scene (reference)</a:t>
            </a:r>
          </a:p>
        </p:txBody>
      </p:sp>
    </p:spTree>
    <p:extLst>
      <p:ext uri="{BB962C8B-B14F-4D97-AF65-F5344CB8AC3E}">
        <p14:creationId xmlns:p14="http://schemas.microsoft.com/office/powerpoint/2010/main" val="3707728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4" y="190500"/>
            <a:ext cx="8180068" cy="4793010"/>
          </a:xfrm>
          <a:prstGeom prst="rect">
            <a:avLst/>
          </a:prstGeom>
          <a:ln>
            <a:solidFill>
              <a:srgbClr val="81C9F0"/>
            </a:solidFill>
          </a:ln>
        </p:spPr>
      </p:pic>
      <p:grpSp>
        <p:nvGrpSpPr>
          <p:cNvPr id="32" name="Группа 31"/>
          <p:cNvGrpSpPr/>
          <p:nvPr/>
        </p:nvGrpSpPr>
        <p:grpSpPr>
          <a:xfrm>
            <a:off x="3429001" y="2698281"/>
            <a:ext cx="2806175" cy="2123751"/>
            <a:chOff x="3254775" y="989633"/>
            <a:chExt cx="2244940" cy="1699001"/>
          </a:xfrm>
        </p:grpSpPr>
        <p:cxnSp>
          <p:nvCxnSpPr>
            <p:cNvPr id="33" name="Прямая со стрелкой 32"/>
            <p:cNvCxnSpPr/>
            <p:nvPr/>
          </p:nvCxnSpPr>
          <p:spPr>
            <a:xfrm flipH="1">
              <a:off x="3254775" y="1624313"/>
              <a:ext cx="1521911" cy="1064321"/>
            </a:xfrm>
            <a:prstGeom prst="straightConnector1">
              <a:avLst/>
            </a:prstGeom>
            <a:ln>
              <a:solidFill>
                <a:srgbClr val="00B0F0"/>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bwMode="auto">
            <a:xfrm>
              <a:off x="3905433" y="989633"/>
              <a:ext cx="1594282" cy="68941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rtlCol="0">
              <a:spAutoFit/>
            </a:bodyPr>
            <a:lstStyle/>
            <a:p>
              <a:pPr algn="ctr"/>
              <a:r>
                <a:rPr lang="en-US" sz="2500" b="1" dirty="0">
                  <a:ln w="3175">
                    <a:noFill/>
                  </a:ln>
                  <a:solidFill>
                    <a:schemeClr val="bg2"/>
                  </a:solidFill>
                  <a:latin typeface="Georgia" panose="02040502050405020303" pitchFamily="18" charset="0"/>
                </a:rPr>
                <a:t>Occluded</a:t>
              </a:r>
            </a:p>
            <a:p>
              <a:pPr algn="ctr"/>
              <a:r>
                <a:rPr lang="en-US" sz="2500" b="1" dirty="0">
                  <a:ln w="3175">
                    <a:noFill/>
                  </a:ln>
                  <a:solidFill>
                    <a:schemeClr val="bg2"/>
                  </a:solidFill>
                  <a:latin typeface="Georgia" panose="02040502050405020303" pitchFamily="18" charset="0"/>
                </a:rPr>
                <a:t>direct light</a:t>
              </a:r>
            </a:p>
          </p:txBody>
        </p:sp>
      </p:grpSp>
    </p:spTree>
    <p:extLst>
      <p:ext uri="{BB962C8B-B14F-4D97-AF65-F5344CB8AC3E}">
        <p14:creationId xmlns:p14="http://schemas.microsoft.com/office/powerpoint/2010/main" val="93723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4777" y="1765718"/>
            <a:ext cx="5259223" cy="3377782"/>
          </a:xfrm>
          <a:prstGeom prst="rect">
            <a:avLst/>
          </a:prstGeom>
          <a:solidFill>
            <a:srgbClr val="413B36"/>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118872"/>
            <a:r>
              <a:rPr lang="en-US" dirty="0" smtClean="0">
                <a:solidFill>
                  <a:srgbClr val="FFFFFF"/>
                </a:solidFill>
              </a:rPr>
              <a:t>Comparison</a:t>
            </a:r>
          </a:p>
          <a:p>
            <a:pPr marL="118872"/>
            <a:r>
              <a:rPr lang="en-US" dirty="0" smtClean="0">
                <a:solidFill>
                  <a:srgbClr val="FFFFFF"/>
                </a:solidFill>
              </a:rPr>
              <a:t>of Advanced Light Transport Methods</a:t>
            </a:r>
          </a:p>
          <a:p>
            <a:pPr marL="118872"/>
            <a:endParaRPr lang="en-US" dirty="0" smtClean="0">
              <a:solidFill>
                <a:srgbClr val="FFFFFF"/>
              </a:solidFill>
            </a:endParaRPr>
          </a:p>
          <a:p>
            <a:pPr marL="118872"/>
            <a:r>
              <a:rPr lang="en-US" sz="1400" dirty="0" smtClean="0">
                <a:solidFill>
                  <a:srgbClr val="FFFFFF"/>
                </a:solidFill>
              </a:rPr>
              <a:t>Anton S. </a:t>
            </a:r>
            <a:r>
              <a:rPr lang="en-US" sz="1400" dirty="0" err="1" smtClean="0">
                <a:solidFill>
                  <a:srgbClr val="FFFFFF"/>
                </a:solidFill>
              </a:rPr>
              <a:t>Kaplanyan</a:t>
            </a:r>
            <a:r>
              <a:rPr lang="en-GB" sz="1400" baseline="30000" dirty="0" smtClean="0">
                <a:solidFill>
                  <a:srgbClr val="FFFFFF"/>
                </a:solidFill>
              </a:rPr>
              <a:t/>
            </a:r>
            <a:br>
              <a:rPr lang="en-GB" sz="1400" baseline="30000" dirty="0" smtClean="0">
                <a:solidFill>
                  <a:srgbClr val="FFFFFF"/>
                </a:solidFill>
              </a:rPr>
            </a:br>
            <a:endParaRPr lang="en-US" sz="1400" baseline="30000" dirty="0" smtClean="0">
              <a:solidFill>
                <a:srgbClr val="FFFFFF"/>
              </a:solidFill>
            </a:endParaRPr>
          </a:p>
          <a:p>
            <a:pPr marL="118872"/>
            <a:r>
              <a:rPr lang="en-US" sz="1400" dirty="0" smtClean="0">
                <a:solidFill>
                  <a:srgbClr val="FFFFFF"/>
                </a:solidFill>
              </a:rPr>
              <a:t>Karlsruhe Institute </a:t>
            </a:r>
            <a:r>
              <a:rPr lang="en-US" sz="1400" dirty="0">
                <a:solidFill>
                  <a:srgbClr val="FFFFFF"/>
                </a:solidFill>
              </a:rPr>
              <a:t>of </a:t>
            </a:r>
            <a:r>
              <a:rPr lang="en-US" sz="1400" dirty="0" smtClean="0">
                <a:solidFill>
                  <a:srgbClr val="FFFFFF"/>
                </a:solidFill>
              </a:rPr>
              <a:t>Technology, </a:t>
            </a:r>
            <a:r>
              <a:rPr lang="en-US" sz="1400" dirty="0" err="1" smtClean="0">
                <a:solidFill>
                  <a:srgbClr val="FFFFFF"/>
                </a:solidFill>
              </a:rPr>
              <a:t>Lightrig</a:t>
            </a:r>
            <a:endParaRPr lang="en-US" sz="1400" dirty="0">
              <a:solidFill>
                <a:srgbClr val="FFFFFF"/>
              </a:solidFill>
            </a:endParaRPr>
          </a:p>
        </p:txBody>
      </p:sp>
      <p:sp>
        <p:nvSpPr>
          <p:cNvPr id="7" name="Rectangle 6"/>
          <p:cNvSpPr/>
          <p:nvPr/>
        </p:nvSpPr>
        <p:spPr>
          <a:xfrm>
            <a:off x="0" y="1765717"/>
            <a:ext cx="3884777" cy="337778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S14_LogoH_2.pdf"/>
          <p:cNvPicPr>
            <a:picLocks noChangeAspect="1"/>
          </p:cNvPicPr>
          <p:nvPr/>
        </p:nvPicPr>
        <p:blipFill>
          <a:blip r:embed="rId3" r:link="rId4" cstate="screen">
            <a:extLst>
              <a:ext uri="{28A0092B-C50C-407E-A947-70E740481C1C}">
                <a14:useLocalDpi xmlns:a14="http://schemas.microsoft.com/office/drawing/2010/main"/>
              </a:ext>
            </a:extLst>
          </a:blip>
          <a:stretch>
            <a:fillRect/>
          </a:stretch>
        </p:blipFill>
        <p:spPr>
          <a:xfrm>
            <a:off x="0" y="286192"/>
            <a:ext cx="10972800" cy="1234440"/>
          </a:xfrm>
          <a:prstGeom prst="rect">
            <a:avLst/>
          </a:prstGeom>
        </p:spPr>
      </p:pic>
      <p:pic>
        <p:nvPicPr>
          <p:cNvPr id="1026" name="Picture 2" descr="http://www.photonics4life.eu/var/plain_site/storage/images/p4l/about-photonics4life/members-partners/karlsruhe-institute-of-technology/12353-5-eng-US/Karlsruhe-Institute-of-Technology.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5969" y="2550884"/>
            <a:ext cx="3065927" cy="1413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4" y="190500"/>
            <a:ext cx="8180068" cy="4793010"/>
          </a:xfrm>
          <a:prstGeom prst="rect">
            <a:avLst/>
          </a:prstGeom>
          <a:ln>
            <a:solidFill>
              <a:srgbClr val="81C9F0"/>
            </a:solidFill>
          </a:ln>
        </p:spPr>
      </p:pic>
      <p:grpSp>
        <p:nvGrpSpPr>
          <p:cNvPr id="7" name="Группа 6"/>
          <p:cNvGrpSpPr/>
          <p:nvPr/>
        </p:nvGrpSpPr>
        <p:grpSpPr>
          <a:xfrm>
            <a:off x="4330489" y="971462"/>
            <a:ext cx="4202869" cy="1886039"/>
            <a:chOff x="3464390" y="777169"/>
            <a:chExt cx="3362295" cy="1508831"/>
          </a:xfrm>
        </p:grpSpPr>
        <p:cxnSp>
          <p:nvCxnSpPr>
            <p:cNvPr id="5" name="Прямая со стрелкой 4"/>
            <p:cNvCxnSpPr/>
            <p:nvPr/>
          </p:nvCxnSpPr>
          <p:spPr>
            <a:xfrm>
              <a:off x="4191000" y="1447800"/>
              <a:ext cx="1219200" cy="838200"/>
            </a:xfrm>
            <a:prstGeom prst="straightConnector1">
              <a:avLst/>
            </a:prstGeom>
            <a:ln>
              <a:solidFill>
                <a:srgbClr val="00B0F0"/>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bwMode="auto">
            <a:xfrm>
              <a:off x="3464390" y="777169"/>
              <a:ext cx="1453218" cy="68941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rtlCol="0">
              <a:spAutoFit/>
            </a:bodyPr>
            <a:lstStyle/>
            <a:p>
              <a:pPr algn="ctr"/>
              <a:r>
                <a:rPr lang="en-US" sz="2500" b="1" dirty="0">
                  <a:ln w="3175">
                    <a:noFill/>
                  </a:ln>
                  <a:solidFill>
                    <a:schemeClr val="bg2"/>
                  </a:solidFill>
                  <a:latin typeface="Georgia" panose="02040502050405020303" pitchFamily="18" charset="0"/>
                </a:rPr>
                <a:t>Reflected </a:t>
              </a:r>
            </a:p>
            <a:p>
              <a:pPr algn="ctr"/>
              <a:r>
                <a:rPr lang="en-US" sz="2500" b="1" dirty="0">
                  <a:ln w="3175">
                    <a:noFill/>
                  </a:ln>
                  <a:solidFill>
                    <a:schemeClr val="bg2"/>
                  </a:solidFill>
                  <a:latin typeface="Georgia" panose="02040502050405020303" pitchFamily="18" charset="0"/>
                </a:rPr>
                <a:t>caustics</a:t>
              </a:r>
            </a:p>
          </p:txBody>
        </p:sp>
        <p:cxnSp>
          <p:nvCxnSpPr>
            <p:cNvPr id="26" name="Прямая со стрелкой 25"/>
            <p:cNvCxnSpPr/>
            <p:nvPr/>
          </p:nvCxnSpPr>
          <p:spPr>
            <a:xfrm>
              <a:off x="4860099" y="1121079"/>
              <a:ext cx="1168459" cy="764610"/>
            </a:xfrm>
            <a:prstGeom prst="straightConnector1">
              <a:avLst/>
            </a:prstGeom>
            <a:ln>
              <a:solidFill>
                <a:srgbClr val="00B0F0"/>
              </a:solidFill>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29" name="Прямая со стрелкой 28"/>
            <p:cNvCxnSpPr/>
            <p:nvPr/>
          </p:nvCxnSpPr>
          <p:spPr>
            <a:xfrm>
              <a:off x="4809995" y="1089764"/>
              <a:ext cx="2016690" cy="350729"/>
            </a:xfrm>
            <a:prstGeom prst="straightConnector1">
              <a:avLst/>
            </a:prstGeom>
            <a:ln>
              <a:solidFill>
                <a:srgbClr val="00B0F0"/>
              </a:solidFill>
              <a:tailEnd type="stealth" w="med"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827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4" y="190500"/>
            <a:ext cx="8180068" cy="4793010"/>
          </a:xfrm>
          <a:prstGeom prst="rect">
            <a:avLst/>
          </a:prstGeom>
          <a:ln>
            <a:solidFill>
              <a:srgbClr val="81C9F0"/>
            </a:solidFill>
          </a:ln>
        </p:spPr>
      </p:pic>
      <p:grpSp>
        <p:nvGrpSpPr>
          <p:cNvPr id="9" name="Группа 8"/>
          <p:cNvGrpSpPr/>
          <p:nvPr/>
        </p:nvGrpSpPr>
        <p:grpSpPr>
          <a:xfrm>
            <a:off x="1145824" y="2095501"/>
            <a:ext cx="2664695" cy="1886039"/>
            <a:chOff x="3278444" y="777169"/>
            <a:chExt cx="2131756" cy="1508831"/>
          </a:xfrm>
        </p:grpSpPr>
        <p:cxnSp>
          <p:nvCxnSpPr>
            <p:cNvPr id="10" name="Прямая со стрелкой 9"/>
            <p:cNvCxnSpPr/>
            <p:nvPr/>
          </p:nvCxnSpPr>
          <p:spPr>
            <a:xfrm>
              <a:off x="4191000" y="1447800"/>
              <a:ext cx="1219200" cy="838200"/>
            </a:xfrm>
            <a:prstGeom prst="straightConnector1">
              <a:avLst/>
            </a:prstGeom>
            <a:ln>
              <a:solidFill>
                <a:srgbClr val="00B0F0"/>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3278444" y="777169"/>
              <a:ext cx="1825115" cy="68941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rtlCol="0">
              <a:spAutoFit/>
            </a:bodyPr>
            <a:lstStyle/>
            <a:p>
              <a:pPr algn="ctr"/>
              <a:r>
                <a:rPr lang="en-US" sz="2500" b="1" dirty="0">
                  <a:ln w="3175">
                    <a:noFill/>
                  </a:ln>
                  <a:solidFill>
                    <a:schemeClr val="bg2"/>
                  </a:solidFill>
                  <a:latin typeface="Georgia" panose="02040502050405020303" pitchFamily="18" charset="0"/>
                </a:rPr>
                <a:t>Multibounce</a:t>
              </a:r>
            </a:p>
            <a:p>
              <a:pPr algn="ctr"/>
              <a:r>
                <a:rPr lang="en-US" sz="2500" b="1" dirty="0">
                  <a:ln w="3175">
                    <a:noFill/>
                  </a:ln>
                  <a:solidFill>
                    <a:schemeClr val="bg2"/>
                  </a:solidFill>
                  <a:latin typeface="Georgia" panose="02040502050405020303" pitchFamily="18" charset="0"/>
                </a:rPr>
                <a:t>caustics</a:t>
              </a:r>
            </a:p>
          </p:txBody>
        </p:sp>
      </p:grpSp>
    </p:spTree>
    <p:extLst>
      <p:ext uri="{BB962C8B-B14F-4D97-AF65-F5344CB8AC3E}">
        <p14:creationId xmlns:p14="http://schemas.microsoft.com/office/powerpoint/2010/main" val="7305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4" y="190500"/>
            <a:ext cx="8180068" cy="4793010"/>
          </a:xfrm>
          <a:prstGeom prst="rect">
            <a:avLst/>
          </a:prstGeom>
          <a:ln>
            <a:solidFill>
              <a:srgbClr val="81C9F0"/>
            </a:solidFill>
          </a:ln>
        </p:spPr>
      </p:pic>
      <p:grpSp>
        <p:nvGrpSpPr>
          <p:cNvPr id="12" name="Группа 11"/>
          <p:cNvGrpSpPr/>
          <p:nvPr/>
        </p:nvGrpSpPr>
        <p:grpSpPr>
          <a:xfrm>
            <a:off x="4814694" y="246669"/>
            <a:ext cx="3241107" cy="2000188"/>
            <a:chOff x="2621293" y="648794"/>
            <a:chExt cx="2592886" cy="1600150"/>
          </a:xfrm>
        </p:grpSpPr>
        <p:cxnSp>
          <p:nvCxnSpPr>
            <p:cNvPr id="13" name="Прямая со стрелкой 12"/>
            <p:cNvCxnSpPr/>
            <p:nvPr/>
          </p:nvCxnSpPr>
          <p:spPr>
            <a:xfrm>
              <a:off x="4412513" y="971289"/>
              <a:ext cx="801666" cy="281836"/>
            </a:xfrm>
            <a:prstGeom prst="straightConnector1">
              <a:avLst/>
            </a:prstGeom>
            <a:ln>
              <a:solidFill>
                <a:srgbClr val="00B0F0"/>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bwMode="auto">
            <a:xfrm>
              <a:off x="2783887" y="648794"/>
              <a:ext cx="1825115" cy="68941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rtlCol="0">
              <a:spAutoFit/>
            </a:bodyPr>
            <a:lstStyle/>
            <a:p>
              <a:pPr algn="ctr"/>
              <a:r>
                <a:rPr lang="en-US" sz="2500" b="1" dirty="0">
                  <a:ln w="3175">
                    <a:noFill/>
                  </a:ln>
                  <a:solidFill>
                    <a:schemeClr val="bg2"/>
                  </a:solidFill>
                  <a:latin typeface="Georgia" panose="02040502050405020303" pitchFamily="18" charset="0"/>
                </a:rPr>
                <a:t>Multibounce</a:t>
              </a:r>
            </a:p>
            <a:p>
              <a:pPr algn="ctr"/>
              <a:r>
                <a:rPr lang="en-US" sz="2500" b="1" dirty="0">
                  <a:ln w="3175">
                    <a:noFill/>
                  </a:ln>
                  <a:solidFill>
                    <a:schemeClr val="bg2"/>
                  </a:solidFill>
                  <a:latin typeface="Georgia" panose="02040502050405020303" pitchFamily="18" charset="0"/>
                </a:rPr>
                <a:t>refractions</a:t>
              </a:r>
            </a:p>
          </p:txBody>
        </p:sp>
        <p:cxnSp>
          <p:nvCxnSpPr>
            <p:cNvPr id="19" name="Прямая со стрелкой 18"/>
            <p:cNvCxnSpPr/>
            <p:nvPr/>
          </p:nvCxnSpPr>
          <p:spPr>
            <a:xfrm flipH="1">
              <a:off x="2621293" y="1322018"/>
              <a:ext cx="1108552" cy="926926"/>
            </a:xfrm>
            <a:prstGeom prst="straightConnector1">
              <a:avLst/>
            </a:prstGeom>
            <a:ln>
              <a:solidFill>
                <a:srgbClr val="00B0F0"/>
              </a:solidFill>
              <a:tailEnd type="stealth" w="med"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6989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4" y="190500"/>
            <a:ext cx="8180068" cy="4793010"/>
          </a:xfrm>
          <a:prstGeom prst="rect">
            <a:avLst/>
          </a:prstGeom>
          <a:ln>
            <a:solidFill>
              <a:srgbClr val="81C9F0"/>
            </a:solidFill>
          </a:ln>
        </p:spPr>
      </p:pic>
      <p:grpSp>
        <p:nvGrpSpPr>
          <p:cNvPr id="41" name="Группа 40"/>
          <p:cNvGrpSpPr/>
          <p:nvPr/>
        </p:nvGrpSpPr>
        <p:grpSpPr>
          <a:xfrm>
            <a:off x="3648205" y="2014256"/>
            <a:ext cx="3211674" cy="2346369"/>
            <a:chOff x="2222596" y="777169"/>
            <a:chExt cx="2569339" cy="1877095"/>
          </a:xfrm>
        </p:grpSpPr>
        <p:cxnSp>
          <p:nvCxnSpPr>
            <p:cNvPr id="42" name="Прямая со стрелкой 41"/>
            <p:cNvCxnSpPr/>
            <p:nvPr/>
          </p:nvCxnSpPr>
          <p:spPr>
            <a:xfrm flipH="1">
              <a:off x="2222596" y="1447800"/>
              <a:ext cx="1968404" cy="1206464"/>
            </a:xfrm>
            <a:prstGeom prst="straightConnector1">
              <a:avLst/>
            </a:prstGeom>
            <a:ln>
              <a:solidFill>
                <a:srgbClr val="00B0F0"/>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bwMode="auto">
            <a:xfrm>
              <a:off x="3590068" y="777169"/>
              <a:ext cx="1201867" cy="68941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rtlCol="0">
              <a:spAutoFit/>
            </a:bodyPr>
            <a:lstStyle/>
            <a:p>
              <a:pPr algn="ctr"/>
              <a:r>
                <a:rPr lang="en-US" sz="2500" b="1" dirty="0">
                  <a:ln w="3175">
                    <a:noFill/>
                  </a:ln>
                  <a:solidFill>
                    <a:schemeClr val="bg2"/>
                  </a:solidFill>
                  <a:latin typeface="Georgia" panose="02040502050405020303" pitchFamily="18" charset="0"/>
                </a:rPr>
                <a:t>Glossy</a:t>
              </a:r>
            </a:p>
            <a:p>
              <a:pPr algn="ctr"/>
              <a:r>
                <a:rPr lang="en-US" sz="2500" b="1" dirty="0">
                  <a:ln w="3175">
                    <a:noFill/>
                  </a:ln>
                  <a:solidFill>
                    <a:schemeClr val="bg2"/>
                  </a:solidFill>
                  <a:latin typeface="Georgia" panose="02040502050405020303" pitchFamily="18" charset="0"/>
                </a:rPr>
                <a:t>caustics</a:t>
              </a:r>
            </a:p>
          </p:txBody>
        </p:sp>
        <p:cxnSp>
          <p:nvCxnSpPr>
            <p:cNvPr id="45" name="Прямая со стрелкой 44"/>
            <p:cNvCxnSpPr>
              <a:stCxn id="43" idx="2"/>
            </p:cNvCxnSpPr>
            <p:nvPr/>
          </p:nvCxnSpPr>
          <p:spPr>
            <a:xfrm flipH="1">
              <a:off x="3757036" y="1466588"/>
              <a:ext cx="433966" cy="467429"/>
            </a:xfrm>
            <a:prstGeom prst="straightConnector1">
              <a:avLst/>
            </a:prstGeom>
            <a:ln>
              <a:solidFill>
                <a:srgbClr val="00B0F0"/>
              </a:solidFill>
              <a:tailEnd type="stealth" w="med"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7596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Ordinary</a:t>
            </a:r>
            <a:br>
              <a:rPr lang="en-US" dirty="0" smtClean="0"/>
            </a:br>
            <a:r>
              <a:rPr lang="en-US" dirty="0" smtClean="0"/>
              <a:t>Monte Carlo Methods</a:t>
            </a:r>
            <a:endParaRPr lang="en-US" dirty="0"/>
          </a:p>
        </p:txBody>
      </p:sp>
    </p:spTree>
    <p:extLst>
      <p:ext uri="{BB962C8B-B14F-4D97-AF65-F5344CB8AC3E}">
        <p14:creationId xmlns:p14="http://schemas.microsoft.com/office/powerpoint/2010/main" val="18441328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Ordinary Monte Carlo </a:t>
            </a:r>
            <a:r>
              <a:rPr lang="en-US" dirty="0" smtClean="0"/>
              <a:t>Methods</a:t>
            </a:r>
            <a:r>
              <a:rPr lang="en-US" dirty="0"/>
              <a:t/>
            </a:r>
            <a:br>
              <a:rPr lang="en-US" dirty="0"/>
            </a:br>
            <a:endParaRPr lang="ru-RU" dirty="0"/>
          </a:p>
        </p:txBody>
      </p:sp>
      <p:sp>
        <p:nvSpPr>
          <p:cNvPr id="2" name="Text Placeholder 1"/>
          <p:cNvSpPr>
            <a:spLocks noGrp="1"/>
          </p:cNvSpPr>
          <p:nvPr>
            <p:ph idx="1"/>
          </p:nvPr>
        </p:nvSpPr>
        <p:spPr/>
        <p:txBody>
          <a:bodyPr/>
          <a:lstStyle/>
          <a:p>
            <a:pPr>
              <a:spcBef>
                <a:spcPts val="750"/>
              </a:spcBef>
              <a:spcAft>
                <a:spcPts val="750"/>
              </a:spcAft>
            </a:pPr>
            <a:r>
              <a:rPr lang="en-US" dirty="0" smtClean="0"/>
              <a:t>Path tracing  </a:t>
            </a:r>
            <a:r>
              <a:rPr lang="en-US" sz="2250" dirty="0"/>
              <a:t>[Kajiya86]</a:t>
            </a:r>
          </a:p>
          <a:p>
            <a:pPr>
              <a:spcBef>
                <a:spcPts val="750"/>
              </a:spcBef>
              <a:spcAft>
                <a:spcPts val="750"/>
              </a:spcAft>
            </a:pPr>
            <a:r>
              <a:rPr lang="en-US" dirty="0" smtClean="0"/>
              <a:t>Light tracing  </a:t>
            </a:r>
            <a:r>
              <a:rPr lang="en-US" sz="2250" dirty="0"/>
              <a:t>[Arvo86, Dutre93]</a:t>
            </a:r>
          </a:p>
          <a:p>
            <a:pPr>
              <a:spcBef>
                <a:spcPts val="750"/>
              </a:spcBef>
              <a:spcAft>
                <a:spcPts val="750"/>
              </a:spcAft>
            </a:pPr>
            <a:r>
              <a:rPr lang="en-US" dirty="0" smtClean="0"/>
              <a:t>Bidirectional path tracing  </a:t>
            </a:r>
            <a:r>
              <a:rPr lang="en-US" sz="2250" dirty="0"/>
              <a:t>[LaFortune93, Veach94]</a:t>
            </a:r>
          </a:p>
          <a:p>
            <a:pPr>
              <a:spcBef>
                <a:spcPts val="750"/>
              </a:spcBef>
              <a:spcAft>
                <a:spcPts val="750"/>
              </a:spcAft>
            </a:pPr>
            <a:r>
              <a:rPr lang="en-US" dirty="0" smtClean="0"/>
              <a:t>Vertex connection and merging </a:t>
            </a:r>
            <a:r>
              <a:rPr lang="en-US" sz="2250" dirty="0"/>
              <a:t>[Hachisuka12, Georgiev12]</a:t>
            </a:r>
          </a:p>
        </p:txBody>
      </p:sp>
    </p:spTree>
    <p:extLst>
      <p:ext uri="{BB962C8B-B14F-4D97-AF65-F5344CB8AC3E}">
        <p14:creationId xmlns:p14="http://schemas.microsoft.com/office/powerpoint/2010/main" val="3230376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3827" y="942976"/>
            <a:ext cx="8907136" cy="4087514"/>
            <a:chOff x="99061" y="754380"/>
            <a:chExt cx="7125709" cy="3270011"/>
          </a:xfrm>
        </p:grpSpPr>
        <p:grpSp>
          <p:nvGrpSpPr>
            <p:cNvPr id="8" name="Group 7"/>
            <p:cNvGrpSpPr/>
            <p:nvPr/>
          </p:nvGrpSpPr>
          <p:grpSpPr>
            <a:xfrm>
              <a:off x="99061" y="754380"/>
              <a:ext cx="7125709" cy="3270011"/>
              <a:chOff x="99061" y="754380"/>
              <a:chExt cx="7125709" cy="3270011"/>
            </a:xfrm>
          </p:grpSpPr>
          <p:pic>
            <p:nvPicPr>
              <p:cNvPr id="10" name="Picture 9"/>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1" y="754380"/>
                <a:ext cx="5675408" cy="3270011"/>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1" name="Picture 10"/>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70" cy="104394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2" name="Picture 11"/>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7" y="1867415"/>
                <a:ext cx="1388096"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3" name="Picture 12"/>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59" y="2977910"/>
                <a:ext cx="1386352"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221375"/>
              <a:ext cx="1126270" cy="800474"/>
            </a:xfrm>
            <a:prstGeom prst="rect">
              <a:avLst/>
            </a:prstGeom>
            <a:ln>
              <a:solidFill>
                <a:srgbClr val="97D0DB"/>
              </a:solidFill>
            </a:ln>
          </p:spPr>
        </p:pic>
      </p:grpSp>
      <p:sp>
        <p:nvSpPr>
          <p:cNvPr id="3" name="Title 2"/>
          <p:cNvSpPr>
            <a:spLocks noGrp="1"/>
          </p:cNvSpPr>
          <p:nvPr>
            <p:ph type="title"/>
          </p:nvPr>
        </p:nvSpPr>
        <p:spPr/>
        <p:txBody>
          <a:bodyPr/>
          <a:lstStyle/>
          <a:p>
            <a:r>
              <a:rPr lang="en-US" dirty="0" smtClean="0"/>
              <a:t>Path Tracing</a:t>
            </a:r>
            <a:endParaRPr lang="en-GB" dirty="0"/>
          </a:p>
        </p:txBody>
      </p:sp>
      <p:sp>
        <p:nvSpPr>
          <p:cNvPr id="6" name="Rectangle 5"/>
          <p:cNvSpPr/>
          <p:nvPr/>
        </p:nvSpPr>
        <p:spPr>
          <a:xfrm>
            <a:off x="123826" y="952282"/>
            <a:ext cx="4891917" cy="646331"/>
          </a:xfrm>
          <a:prstGeom prst="rect">
            <a:avLst/>
          </a:prstGeom>
        </p:spPr>
        <p:txBody>
          <a:bodyPr wrap="none">
            <a:spAutoFit/>
            <a:scene3d>
              <a:camera prst="orthographicFront"/>
              <a:lightRig rig="soft" dir="t">
                <a:rot lat="0" lon="0" rev="10800000"/>
              </a:lightRig>
            </a:scene3d>
            <a:sp3d>
              <a:contourClr>
                <a:srgbClr val="DDDDDD"/>
              </a:contourClr>
            </a:sp3d>
          </a:bodyPr>
          <a:lstStyle/>
          <a:p>
            <a:r>
              <a:rPr lang="en-US" sz="3600" b="1" dirty="0">
                <a:ln w="6350">
                  <a:solidFill>
                    <a:schemeClr val="tx2"/>
                  </a:solidFill>
                </a:ln>
                <a:solidFill>
                  <a:schemeClr val="tx1">
                    <a:lumMod val="60000"/>
                    <a:lumOff val="40000"/>
                  </a:schemeClr>
                </a:solidFill>
                <a:latin typeface="Calibri" panose="020F0502020204030204" pitchFamily="34" charset="0"/>
                <a:ea typeface="+mj-ea"/>
                <a:cs typeface="+mj-cs"/>
              </a:rPr>
              <a:t>Caustics </a:t>
            </a:r>
            <a:r>
              <a:rPr lang="en-US" sz="3600" b="1" dirty="0" smtClean="0">
                <a:ln w="6350">
                  <a:solidFill>
                    <a:schemeClr val="tx2"/>
                  </a:solidFill>
                </a:ln>
                <a:solidFill>
                  <a:schemeClr val="tx1">
                    <a:lumMod val="60000"/>
                    <a:lumOff val="40000"/>
                  </a:schemeClr>
                </a:solidFill>
                <a:latin typeface="Calibri" panose="020F0502020204030204" pitchFamily="34" charset="0"/>
                <a:ea typeface="+mj-ea"/>
                <a:cs typeface="+mj-cs"/>
              </a:rPr>
              <a:t>are not </a:t>
            </a:r>
            <a:r>
              <a:rPr lang="en-US" sz="3600" b="1" dirty="0">
                <a:ln w="6350">
                  <a:solidFill>
                    <a:schemeClr val="tx2"/>
                  </a:solidFill>
                </a:ln>
                <a:solidFill>
                  <a:schemeClr val="tx1">
                    <a:lumMod val="60000"/>
                    <a:lumOff val="40000"/>
                  </a:schemeClr>
                </a:solidFill>
                <a:latin typeface="Calibri" panose="020F0502020204030204" pitchFamily="34" charset="0"/>
                <a:ea typeface="+mj-ea"/>
                <a:cs typeface="+mj-cs"/>
              </a:rPr>
              <a:t>handled</a:t>
            </a:r>
            <a:endParaRPr lang="en-GB" sz="3600" b="1" dirty="0">
              <a:ln w="6350">
                <a:solidFill>
                  <a:schemeClr val="tx2"/>
                </a:solidFill>
              </a:ln>
              <a:solidFill>
                <a:schemeClr val="tx1">
                  <a:lumMod val="60000"/>
                  <a:lumOff val="40000"/>
                </a:schemeClr>
              </a:solidFill>
              <a:latin typeface="Calibri" panose="020F0502020204030204" pitchFamily="34" charset="0"/>
              <a:ea typeface="+mj-ea"/>
              <a:cs typeface="+mj-cs"/>
            </a:endParaRPr>
          </a:p>
        </p:txBody>
      </p:sp>
    </p:spTree>
    <p:extLst>
      <p:ext uri="{BB962C8B-B14F-4D97-AF65-F5344CB8AC3E}">
        <p14:creationId xmlns:p14="http://schemas.microsoft.com/office/powerpoint/2010/main" val="17208013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3827" y="942976"/>
            <a:ext cx="8907136" cy="4087514"/>
            <a:chOff x="99061" y="754380"/>
            <a:chExt cx="7125709" cy="3270011"/>
          </a:xfrm>
        </p:grpSpPr>
        <p:grpSp>
          <p:nvGrpSpPr>
            <p:cNvPr id="8" name="Group 7"/>
            <p:cNvGrpSpPr/>
            <p:nvPr/>
          </p:nvGrpSpPr>
          <p:grpSpPr>
            <a:xfrm>
              <a:off x="99061" y="754380"/>
              <a:ext cx="7125709" cy="3270011"/>
              <a:chOff x="99061" y="754380"/>
              <a:chExt cx="7125709" cy="3270011"/>
            </a:xfrm>
          </p:grpSpPr>
          <p:pic>
            <p:nvPicPr>
              <p:cNvPr id="10" name="Picture 9"/>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1" y="754380"/>
                <a:ext cx="5675408" cy="3270011"/>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1" name="Picture 10"/>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70" cy="104394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2" name="Picture 11"/>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7" y="1867415"/>
                <a:ext cx="1388096"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3" name="Picture 12"/>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59" y="2977910"/>
                <a:ext cx="1386352"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221375"/>
              <a:ext cx="1126270" cy="800474"/>
            </a:xfrm>
            <a:prstGeom prst="rect">
              <a:avLst/>
            </a:prstGeom>
            <a:ln>
              <a:solidFill>
                <a:srgbClr val="97D0DB"/>
              </a:solidFill>
            </a:ln>
          </p:spPr>
        </p:pic>
      </p:grpSp>
      <p:sp>
        <p:nvSpPr>
          <p:cNvPr id="3" name="Title 2"/>
          <p:cNvSpPr>
            <a:spLocks noGrp="1"/>
          </p:cNvSpPr>
          <p:nvPr>
            <p:ph type="title"/>
          </p:nvPr>
        </p:nvSpPr>
        <p:spPr/>
        <p:txBody>
          <a:bodyPr/>
          <a:lstStyle/>
          <a:p>
            <a:r>
              <a:rPr lang="en-US" dirty="0" smtClean="0"/>
              <a:t>Light Tracing</a:t>
            </a:r>
            <a:endParaRPr lang="en-US" dirty="0"/>
          </a:p>
        </p:txBody>
      </p:sp>
      <p:sp>
        <p:nvSpPr>
          <p:cNvPr id="6" name="Rectangle 5"/>
          <p:cNvSpPr/>
          <p:nvPr/>
        </p:nvSpPr>
        <p:spPr>
          <a:xfrm>
            <a:off x="100013" y="942975"/>
            <a:ext cx="5266313" cy="646331"/>
          </a:xfrm>
          <a:prstGeom prst="rect">
            <a:avLst/>
          </a:prstGeom>
        </p:spPr>
        <p:txBody>
          <a:bodyPr wrap="none">
            <a:spAutoFit/>
            <a:scene3d>
              <a:camera prst="orthographicFront"/>
              <a:lightRig rig="soft" dir="t">
                <a:rot lat="0" lon="0" rev="10800000"/>
              </a:lightRig>
            </a:scene3d>
            <a:sp3d>
              <a:contourClr>
                <a:srgbClr val="DDDDDD"/>
              </a:contourClr>
            </a:sp3d>
          </a:bodyPr>
          <a:lstStyle/>
          <a:p>
            <a:r>
              <a:rPr lang="en-US" sz="3600" b="1" dirty="0">
                <a:ln w="6350">
                  <a:solidFill>
                    <a:schemeClr val="tx2"/>
                  </a:solidFill>
                </a:ln>
                <a:solidFill>
                  <a:schemeClr val="tx1">
                    <a:lumMod val="60000"/>
                    <a:lumOff val="40000"/>
                  </a:schemeClr>
                </a:solidFill>
                <a:latin typeface="Calibri" panose="020F0502020204030204" pitchFamily="34" charset="0"/>
                <a:ea typeface="+mj-ea"/>
                <a:cs typeface="+mj-cs"/>
              </a:rPr>
              <a:t>Specular paths are missing</a:t>
            </a:r>
            <a:endParaRPr lang="en-GB" sz="3600" b="1" dirty="0">
              <a:ln w="6350">
                <a:solidFill>
                  <a:schemeClr val="tx2"/>
                </a:solidFill>
              </a:ln>
              <a:solidFill>
                <a:schemeClr val="tx1">
                  <a:lumMod val="60000"/>
                  <a:lumOff val="40000"/>
                </a:schemeClr>
              </a:solidFill>
              <a:latin typeface="Calibri" panose="020F0502020204030204" pitchFamily="34" charset="0"/>
              <a:ea typeface="+mj-ea"/>
              <a:cs typeface="+mj-cs"/>
            </a:endParaRPr>
          </a:p>
        </p:txBody>
      </p:sp>
    </p:spTree>
    <p:extLst>
      <p:ext uri="{BB962C8B-B14F-4D97-AF65-F5344CB8AC3E}">
        <p14:creationId xmlns:p14="http://schemas.microsoft.com/office/powerpoint/2010/main" val="37819791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250" y="190500"/>
            <a:ext cx="7810500" cy="537908"/>
          </a:xfrm>
        </p:spPr>
        <p:txBody>
          <a:bodyPr/>
          <a:lstStyle/>
          <a:p>
            <a:r>
              <a:rPr lang="en-US" dirty="0" smtClean="0"/>
              <a:t>Bidirectional Path Tracing</a:t>
            </a:r>
            <a:endParaRPr lang="en-GB" dirty="0"/>
          </a:p>
        </p:txBody>
      </p:sp>
      <p:grpSp>
        <p:nvGrpSpPr>
          <p:cNvPr id="10" name="Group 9"/>
          <p:cNvGrpSpPr/>
          <p:nvPr/>
        </p:nvGrpSpPr>
        <p:grpSpPr>
          <a:xfrm>
            <a:off x="123826" y="942976"/>
            <a:ext cx="8907139" cy="4087514"/>
            <a:chOff x="99060" y="754380"/>
            <a:chExt cx="7125711" cy="3270011"/>
          </a:xfrm>
        </p:grpSpPr>
        <p:grpSp>
          <p:nvGrpSpPr>
            <p:cNvPr id="5" name="Group 4"/>
            <p:cNvGrpSpPr/>
            <p:nvPr/>
          </p:nvGrpSpPr>
          <p:grpSpPr>
            <a:xfrm>
              <a:off x="99060" y="754380"/>
              <a:ext cx="7125711" cy="3270011"/>
              <a:chOff x="99060" y="754380"/>
              <a:chExt cx="7125711" cy="3270011"/>
            </a:xfrm>
          </p:grpSpPr>
          <p:pic>
            <p:nvPicPr>
              <p:cNvPr id="6" name="Picture 5"/>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0" y="754380"/>
                <a:ext cx="5675410" cy="3270011"/>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7" name="Picture 6"/>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71" cy="104394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8" name="Picture 7"/>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7" y="1867415"/>
                <a:ext cx="1388096" cy="104394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9" name="Picture 8"/>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59" y="2977910"/>
                <a:ext cx="1386352" cy="104394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221375"/>
              <a:ext cx="1126270" cy="800475"/>
            </a:xfrm>
            <a:prstGeom prst="rect">
              <a:avLst/>
            </a:prstGeom>
            <a:ln>
              <a:solidFill>
                <a:srgbClr val="97D0DB"/>
              </a:solidFill>
            </a:ln>
          </p:spPr>
        </p:pic>
      </p:grpSp>
    </p:spTree>
    <p:extLst>
      <p:ext uri="{BB962C8B-B14F-4D97-AF65-F5344CB8AC3E}">
        <p14:creationId xmlns:p14="http://schemas.microsoft.com/office/powerpoint/2010/main" val="1352449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3826" y="942976"/>
            <a:ext cx="8907139" cy="4087514"/>
            <a:chOff x="99060" y="754380"/>
            <a:chExt cx="7125711" cy="3270011"/>
          </a:xfrm>
        </p:grpSpPr>
        <p:grpSp>
          <p:nvGrpSpPr>
            <p:cNvPr id="13" name="Group 12"/>
            <p:cNvGrpSpPr/>
            <p:nvPr/>
          </p:nvGrpSpPr>
          <p:grpSpPr>
            <a:xfrm>
              <a:off x="99060" y="754380"/>
              <a:ext cx="7125711" cy="3270011"/>
              <a:chOff x="99060" y="754380"/>
              <a:chExt cx="7125711" cy="3270011"/>
            </a:xfrm>
          </p:grpSpPr>
          <p:pic>
            <p:nvPicPr>
              <p:cNvPr id="15" name="Picture 14"/>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0" y="754380"/>
                <a:ext cx="5675410" cy="3270011"/>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6" name="Picture 15"/>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71" cy="104394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7" name="Picture 16"/>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7" y="1867415"/>
                <a:ext cx="1388096" cy="104394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8" name="Picture 17"/>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59" y="2977910"/>
                <a:ext cx="1386352" cy="104394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221375"/>
              <a:ext cx="1126270" cy="800475"/>
            </a:xfrm>
            <a:prstGeom prst="rect">
              <a:avLst/>
            </a:prstGeom>
            <a:ln>
              <a:solidFill>
                <a:srgbClr val="97D0DB"/>
              </a:solidFill>
            </a:ln>
          </p:spPr>
        </p:pic>
      </p:grpSp>
      <p:sp>
        <p:nvSpPr>
          <p:cNvPr id="3" name="Title 2"/>
          <p:cNvSpPr>
            <a:spLocks noGrp="1"/>
          </p:cNvSpPr>
          <p:nvPr>
            <p:ph type="title"/>
          </p:nvPr>
        </p:nvSpPr>
        <p:spPr>
          <a:xfrm>
            <a:off x="95250" y="190500"/>
            <a:ext cx="7810500" cy="537908"/>
          </a:xfrm>
        </p:spPr>
        <p:txBody>
          <a:bodyPr/>
          <a:lstStyle/>
          <a:p>
            <a:r>
              <a:rPr lang="en-US" dirty="0" smtClean="0"/>
              <a:t>Bidirectional Path Tracing</a:t>
            </a:r>
            <a:endParaRPr lang="en-GB" dirty="0"/>
          </a:p>
        </p:txBody>
      </p:sp>
      <p:sp>
        <p:nvSpPr>
          <p:cNvPr id="10" name="TextBox 9"/>
          <p:cNvSpPr txBox="1"/>
          <p:nvPr/>
        </p:nvSpPr>
        <p:spPr bwMode="auto">
          <a:xfrm>
            <a:off x="7307035" y="4162219"/>
            <a:ext cx="1604927" cy="923330"/>
          </a:xfrm>
          <a:prstGeom prst="rect">
            <a:avLst/>
          </a:prstGeom>
          <a:effectLst/>
          <a:extLst/>
        </p:spPr>
        <p:txBody>
          <a:bodyPr wrap="none">
            <a:spAutoFit/>
            <a:scene3d>
              <a:camera prst="orthographicFront"/>
              <a:lightRig rig="soft" dir="t">
                <a:rot lat="0" lon="0" rev="10800000"/>
              </a:lightRig>
            </a:scene3d>
            <a:sp3d>
              <a:contourClr>
                <a:srgbClr val="DDDDDD"/>
              </a:contourClr>
            </a:sp3d>
          </a:bodyPr>
          <a:lstStyle>
            <a:defPPr>
              <a:defRPr lang="en-US"/>
            </a:defPPr>
            <a:lvl1pPr>
              <a:defRPr b="1" spc="150">
                <a:ln w="6350">
                  <a:solidFill>
                    <a:schemeClr val="tx2"/>
                  </a:solidFill>
                </a:ln>
                <a:solidFill>
                  <a:schemeClr val="tx1">
                    <a:lumMod val="60000"/>
                    <a:lumOff val="40000"/>
                  </a:schemeClr>
                </a:solidFill>
                <a:effectLst>
                  <a:outerShdw blurRad="190500" dir="18900000" algn="bl" rotWithShape="0">
                    <a:schemeClr val="bg1"/>
                  </a:outerShdw>
                </a:effectLst>
                <a:latin typeface="Calibri" panose="020F0502020204030204" pitchFamily="34" charset="0"/>
                <a:ea typeface="+mj-ea"/>
                <a:cs typeface="+mj-cs"/>
              </a:defRPr>
            </a:lvl1pPr>
          </a:lstStyle>
          <a:p>
            <a:r>
              <a:rPr lang="en-US" dirty="0"/>
              <a:t>Noisy</a:t>
            </a:r>
          </a:p>
          <a:p>
            <a:r>
              <a:rPr lang="en-US" dirty="0"/>
              <a:t>multibounce</a:t>
            </a:r>
          </a:p>
          <a:p>
            <a:r>
              <a:rPr lang="en-US" dirty="0"/>
              <a:t>caustics</a:t>
            </a:r>
            <a:endParaRPr lang="en-GB" dirty="0"/>
          </a:p>
        </p:txBody>
      </p:sp>
      <p:sp>
        <p:nvSpPr>
          <p:cNvPr id="11" name="TextBox 10"/>
          <p:cNvSpPr txBox="1"/>
          <p:nvPr/>
        </p:nvSpPr>
        <p:spPr bwMode="auto">
          <a:xfrm>
            <a:off x="7297511" y="2763170"/>
            <a:ext cx="1208344" cy="923330"/>
          </a:xfrm>
          <a:prstGeom prst="rect">
            <a:avLst/>
          </a:prstGeom>
          <a:effectLst/>
          <a:extLst/>
        </p:spPr>
        <p:txBody>
          <a:bodyPr wrap="none">
            <a:spAutoFit/>
            <a:scene3d>
              <a:camera prst="orthographicFront"/>
              <a:lightRig rig="soft" dir="t">
                <a:rot lat="0" lon="0" rev="10800000"/>
              </a:lightRig>
            </a:scene3d>
            <a:sp3d>
              <a:contourClr>
                <a:srgbClr val="DDDDDD"/>
              </a:contourClr>
            </a:sp3d>
          </a:bodyPr>
          <a:lstStyle>
            <a:defPPr>
              <a:defRPr lang="en-US"/>
            </a:defPPr>
            <a:lvl1pPr>
              <a:defRPr sz="2800" b="1" spc="150">
                <a:ln w="11430">
                  <a:solidFill>
                    <a:schemeClr val="bg2"/>
                  </a:solidFill>
                </a:ln>
                <a:solidFill>
                  <a:schemeClr val="tx1">
                    <a:lumMod val="60000"/>
                    <a:lumOff val="40000"/>
                  </a:schemeClr>
                </a:solidFill>
                <a:effectLst>
                  <a:outerShdw blurRad="50800" dist="38100" dir="18900000" algn="bl" rotWithShape="0">
                    <a:prstClr val="black">
                      <a:alpha val="40000"/>
                    </a:prstClr>
                  </a:outerShdw>
                </a:effectLst>
              </a:defRPr>
            </a:lvl1pPr>
          </a:lstStyle>
          <a:p>
            <a:r>
              <a:rPr lang="en-US" sz="1800" dirty="0">
                <a:ln w="6350">
                  <a:solidFill>
                    <a:schemeClr val="tx2"/>
                  </a:solidFill>
                </a:ln>
                <a:effectLst>
                  <a:outerShdw blurRad="190500" dir="18900000" algn="bl" rotWithShape="0">
                    <a:schemeClr val="bg1"/>
                  </a:outerShdw>
                </a:effectLst>
                <a:latin typeface="Calibri" panose="020F0502020204030204" pitchFamily="34" charset="0"/>
                <a:ea typeface="+mj-ea"/>
                <a:cs typeface="+mj-cs"/>
              </a:rPr>
              <a:t>Missing</a:t>
            </a:r>
          </a:p>
          <a:p>
            <a:r>
              <a:rPr lang="en-US" sz="1800" dirty="0">
                <a:ln w="6350">
                  <a:solidFill>
                    <a:schemeClr val="tx2"/>
                  </a:solidFill>
                </a:ln>
                <a:effectLst>
                  <a:outerShdw blurRad="190500" dir="18900000" algn="bl" rotWithShape="0">
                    <a:schemeClr val="bg1"/>
                  </a:outerShdw>
                </a:effectLst>
                <a:latin typeface="Calibri" panose="020F0502020204030204" pitchFamily="34" charset="0"/>
                <a:ea typeface="+mj-ea"/>
                <a:cs typeface="+mj-cs"/>
              </a:rPr>
              <a:t>reflected</a:t>
            </a:r>
          </a:p>
          <a:p>
            <a:r>
              <a:rPr lang="en-US" sz="1800" dirty="0">
                <a:ln w="6350">
                  <a:solidFill>
                    <a:schemeClr val="tx2"/>
                  </a:solidFill>
                </a:ln>
                <a:effectLst>
                  <a:outerShdw blurRad="190500" dir="18900000" algn="bl" rotWithShape="0">
                    <a:schemeClr val="bg1"/>
                  </a:outerShdw>
                </a:effectLst>
                <a:latin typeface="Calibri" panose="020F0502020204030204" pitchFamily="34" charset="0"/>
                <a:ea typeface="+mj-ea"/>
                <a:cs typeface="+mj-cs"/>
              </a:rPr>
              <a:t>caustics</a:t>
            </a:r>
            <a:endParaRPr lang="en-GB" sz="1800" dirty="0">
              <a:ln w="6350">
                <a:solidFill>
                  <a:schemeClr val="tx2"/>
                </a:solidFill>
              </a:ln>
              <a:effectLst>
                <a:outerShdw blurRad="190500" dir="18900000" algn="bl" rotWithShape="0">
                  <a:schemeClr val="bg1"/>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958950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8119080" cy="1021556"/>
          </a:xfrm>
        </p:spPr>
        <p:txBody>
          <a:bodyPr/>
          <a:lstStyle/>
          <a:p>
            <a:r>
              <a:rPr lang="en-US" dirty="0" smtClean="0"/>
              <a:t>Metropolis-Hastings Algorithm</a:t>
            </a:r>
            <a:endParaRPr lang="en-US" dirty="0"/>
          </a:p>
        </p:txBody>
      </p:sp>
    </p:spTree>
    <p:extLst>
      <p:ext uri="{BB962C8B-B14F-4D97-AF65-F5344CB8AC3E}">
        <p14:creationId xmlns:p14="http://schemas.microsoft.com/office/powerpoint/2010/main" val="2881124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3827" y="942976"/>
            <a:ext cx="8907136" cy="4087514"/>
            <a:chOff x="99061" y="754380"/>
            <a:chExt cx="7125709" cy="3270011"/>
          </a:xfrm>
        </p:grpSpPr>
        <p:grpSp>
          <p:nvGrpSpPr>
            <p:cNvPr id="7" name="Group 6"/>
            <p:cNvGrpSpPr/>
            <p:nvPr/>
          </p:nvGrpSpPr>
          <p:grpSpPr>
            <a:xfrm>
              <a:off x="99061" y="754380"/>
              <a:ext cx="7125709" cy="3270011"/>
              <a:chOff x="99061" y="754380"/>
              <a:chExt cx="7125709" cy="3270011"/>
            </a:xfrm>
          </p:grpSpPr>
          <p:pic>
            <p:nvPicPr>
              <p:cNvPr id="9" name="Picture 8"/>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1" y="754380"/>
                <a:ext cx="5675408" cy="3270011"/>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0" name="Picture 9"/>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70" cy="104394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1" name="Picture 10"/>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7" y="1867415"/>
                <a:ext cx="1388096"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2" name="Picture 11"/>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59" y="2977910"/>
                <a:ext cx="1386352"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221375"/>
              <a:ext cx="1126270" cy="800475"/>
            </a:xfrm>
            <a:prstGeom prst="rect">
              <a:avLst/>
            </a:prstGeom>
            <a:ln>
              <a:solidFill>
                <a:srgbClr val="97D0DB"/>
              </a:solidFill>
            </a:ln>
          </p:spPr>
        </p:pic>
      </p:grpSp>
      <p:sp>
        <p:nvSpPr>
          <p:cNvPr id="3" name="Title 2"/>
          <p:cNvSpPr>
            <a:spLocks noGrp="1"/>
          </p:cNvSpPr>
          <p:nvPr>
            <p:ph type="title"/>
          </p:nvPr>
        </p:nvSpPr>
        <p:spPr>
          <a:xfrm>
            <a:off x="95250" y="190500"/>
            <a:ext cx="7191375" cy="537908"/>
          </a:xfrm>
        </p:spPr>
        <p:txBody>
          <a:bodyPr/>
          <a:lstStyle/>
          <a:p>
            <a:r>
              <a:rPr lang="en-US" dirty="0" smtClean="0"/>
              <a:t>Vertex Connection and Merging</a:t>
            </a:r>
            <a:endParaRPr lang="en-GB" dirty="0"/>
          </a:p>
        </p:txBody>
      </p:sp>
      <p:sp>
        <p:nvSpPr>
          <p:cNvPr id="4" name="TextBox 3"/>
          <p:cNvSpPr txBox="1"/>
          <p:nvPr/>
        </p:nvSpPr>
        <p:spPr bwMode="auto">
          <a:xfrm>
            <a:off x="123825" y="942975"/>
            <a:ext cx="4173835" cy="646331"/>
          </a:xfrm>
          <a:prstGeom prst="rect">
            <a:avLst/>
          </a:prstGeom>
          <a:extLst/>
        </p:spPr>
        <p:txBody>
          <a:bodyPr wrap="none">
            <a:spAutoFit/>
            <a:scene3d>
              <a:camera prst="orthographicFront"/>
              <a:lightRig rig="soft" dir="t">
                <a:rot lat="0" lon="0" rev="10800000"/>
              </a:lightRig>
            </a:scene3d>
            <a:sp3d>
              <a:contourClr>
                <a:srgbClr val="DDDDDD"/>
              </a:contourClr>
            </a:sp3d>
          </a:bodyPr>
          <a:lstStyle>
            <a:defPPr>
              <a:defRPr lang="en-US"/>
            </a:defPPr>
            <a:lvl1pPr>
              <a:defRPr sz="3600" b="1">
                <a:solidFill>
                  <a:schemeClr val="tx1">
                    <a:lumMod val="60000"/>
                    <a:lumOff val="40000"/>
                  </a:schemeClr>
                </a:solidFill>
                <a:latin typeface="Calibri" panose="020F0502020204030204" pitchFamily="34" charset="0"/>
                <a:ea typeface="+mj-ea"/>
                <a:cs typeface="+mj-cs"/>
              </a:defRPr>
            </a:lvl1pPr>
          </a:lstStyle>
          <a:p>
            <a:r>
              <a:rPr lang="en-US" dirty="0">
                <a:ln w="6350">
                  <a:solidFill>
                    <a:schemeClr val="tx2"/>
                  </a:solidFill>
                </a:ln>
              </a:rPr>
              <a:t>Uniform image noise</a:t>
            </a:r>
            <a:endParaRPr lang="en-GB" dirty="0">
              <a:ln w="6350">
                <a:solidFill>
                  <a:schemeClr val="tx2"/>
                </a:solidFill>
              </a:ln>
            </a:endParaRPr>
          </a:p>
        </p:txBody>
      </p:sp>
    </p:spTree>
    <p:extLst>
      <p:ext uri="{BB962C8B-B14F-4D97-AF65-F5344CB8AC3E}">
        <p14:creationId xmlns:p14="http://schemas.microsoft.com/office/powerpoint/2010/main" val="22778828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Femtosecond Video</a:t>
            </a:r>
            <a:endParaRPr lang="en-US" dirty="0"/>
          </a:p>
        </p:txBody>
      </p:sp>
      <p:pic>
        <p:nvPicPr>
          <p:cNvPr id="2" name="Femtosec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33265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Markov Chain</a:t>
            </a:r>
            <a:br>
              <a:rPr lang="en-US" dirty="0" smtClean="0"/>
            </a:br>
            <a:r>
              <a:rPr lang="en-US" dirty="0" smtClean="0"/>
              <a:t>Monte Carlo Methods</a:t>
            </a:r>
            <a:endParaRPr lang="en-US" dirty="0"/>
          </a:p>
        </p:txBody>
      </p:sp>
    </p:spTree>
    <p:extLst>
      <p:ext uri="{BB962C8B-B14F-4D97-AF65-F5344CB8AC3E}">
        <p14:creationId xmlns:p14="http://schemas.microsoft.com/office/powerpoint/2010/main" val="4149778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Markov Chain Monte Carlo Methods</a:t>
            </a:r>
            <a:endParaRPr lang="ru-RU" dirty="0"/>
          </a:p>
        </p:txBody>
      </p:sp>
      <p:sp>
        <p:nvSpPr>
          <p:cNvPr id="2" name="Text Placeholder 1"/>
          <p:cNvSpPr>
            <a:spLocks noGrp="1"/>
          </p:cNvSpPr>
          <p:nvPr>
            <p:ph idx="1"/>
          </p:nvPr>
        </p:nvSpPr>
        <p:spPr/>
        <p:txBody>
          <a:bodyPr/>
          <a:lstStyle/>
          <a:p>
            <a:pPr>
              <a:spcBef>
                <a:spcPts val="750"/>
              </a:spcBef>
              <a:spcAft>
                <a:spcPts val="750"/>
              </a:spcAft>
            </a:pPr>
            <a:r>
              <a:rPr lang="en-US" dirty="0" smtClean="0"/>
              <a:t>Metropolis light transport </a:t>
            </a:r>
            <a:r>
              <a:rPr lang="en-US" sz="2250" dirty="0"/>
              <a:t>[Veach97]</a:t>
            </a:r>
          </a:p>
          <a:p>
            <a:pPr>
              <a:spcBef>
                <a:spcPts val="750"/>
              </a:spcBef>
              <a:spcAft>
                <a:spcPts val="750"/>
              </a:spcAft>
            </a:pPr>
            <a:r>
              <a:rPr lang="en-US" dirty="0" smtClean="0"/>
              <a:t>Different mutations</a:t>
            </a:r>
          </a:p>
          <a:p>
            <a:pPr lvl="1">
              <a:spcBef>
                <a:spcPts val="750"/>
              </a:spcBef>
              <a:spcAft>
                <a:spcPts val="750"/>
              </a:spcAft>
            </a:pPr>
            <a:r>
              <a:rPr lang="en-US" dirty="0"/>
              <a:t>Primary </a:t>
            </a:r>
            <a:r>
              <a:rPr lang="en-US" dirty="0" smtClean="0"/>
              <a:t>sample space </a:t>
            </a:r>
            <a:r>
              <a:rPr lang="en-US" dirty="0"/>
              <a:t>mutation </a:t>
            </a:r>
            <a:r>
              <a:rPr lang="en-US" dirty="0" smtClean="0"/>
              <a:t>[Kelemen02]</a:t>
            </a:r>
            <a:endParaRPr lang="en-US" sz="2250" dirty="0"/>
          </a:p>
          <a:p>
            <a:pPr lvl="1">
              <a:spcBef>
                <a:spcPts val="750"/>
              </a:spcBef>
              <a:spcAft>
                <a:spcPts val="750"/>
              </a:spcAft>
            </a:pPr>
            <a:r>
              <a:rPr lang="en-US" dirty="0" smtClean="0"/>
              <a:t>Path space mutations [Veach97]</a:t>
            </a:r>
          </a:p>
          <a:p>
            <a:pPr lvl="1">
              <a:spcBef>
                <a:spcPts val="750"/>
              </a:spcBef>
              <a:spcAft>
                <a:spcPts val="750"/>
              </a:spcAft>
            </a:pPr>
            <a:r>
              <a:rPr lang="en-US" dirty="0" smtClean="0"/>
              <a:t>+ Manifold </a:t>
            </a:r>
            <a:r>
              <a:rPr lang="en-US" dirty="0"/>
              <a:t>e</a:t>
            </a:r>
            <a:r>
              <a:rPr lang="en-US" dirty="0" smtClean="0"/>
              <a:t>xploration mutation [Jakob12]</a:t>
            </a:r>
          </a:p>
          <a:p>
            <a:pPr>
              <a:spcBef>
                <a:spcPts val="750"/>
              </a:spcBef>
              <a:spcAft>
                <a:spcPts val="750"/>
              </a:spcAft>
            </a:pPr>
            <a:r>
              <a:rPr lang="en-US" dirty="0"/>
              <a:t>Energy redistribution path tracing [Cline05</a:t>
            </a:r>
            <a:r>
              <a:rPr lang="en-US" dirty="0" smtClean="0"/>
              <a:t>]</a:t>
            </a:r>
            <a:endParaRPr lang="en-US" dirty="0"/>
          </a:p>
        </p:txBody>
      </p:sp>
    </p:spTree>
    <p:extLst>
      <p:ext uri="{BB962C8B-B14F-4D97-AF65-F5344CB8AC3E}">
        <p14:creationId xmlns:p14="http://schemas.microsoft.com/office/powerpoint/2010/main" val="4895737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Markov Chain Monte Carlo Methods, part II</a:t>
            </a:r>
            <a:endParaRPr lang="ru-RU" dirty="0"/>
          </a:p>
        </p:txBody>
      </p:sp>
      <p:sp>
        <p:nvSpPr>
          <p:cNvPr id="2" name="Text Placeholder 1"/>
          <p:cNvSpPr>
            <a:spLocks noGrp="1"/>
          </p:cNvSpPr>
          <p:nvPr>
            <p:ph idx="1"/>
          </p:nvPr>
        </p:nvSpPr>
        <p:spPr/>
        <p:txBody>
          <a:bodyPr/>
          <a:lstStyle/>
          <a:p>
            <a:pPr>
              <a:spcBef>
                <a:spcPts val="750"/>
              </a:spcBef>
              <a:spcAft>
                <a:spcPts val="750"/>
              </a:spcAft>
            </a:pPr>
            <a:r>
              <a:rPr lang="en-US" dirty="0" smtClean="0"/>
              <a:t>PPM with MCMC photon tracing </a:t>
            </a:r>
            <a:r>
              <a:rPr lang="en-US" sz="2250" dirty="0"/>
              <a:t>[Hachisuka11] </a:t>
            </a:r>
          </a:p>
          <a:p>
            <a:pPr>
              <a:spcBef>
                <a:spcPts val="750"/>
              </a:spcBef>
              <a:spcAft>
                <a:spcPts val="750"/>
              </a:spcAft>
            </a:pPr>
            <a:r>
              <a:rPr lang="en-US" dirty="0" smtClean="0"/>
              <a:t>Population Monte Carlo energy redistribution </a:t>
            </a:r>
            <a:r>
              <a:rPr lang="en-US" sz="2250" dirty="0"/>
              <a:t>[Lai07]</a:t>
            </a:r>
            <a:endParaRPr lang="en-US" dirty="0" smtClean="0"/>
          </a:p>
        </p:txBody>
      </p:sp>
    </p:spTree>
    <p:extLst>
      <p:ext uri="{BB962C8B-B14F-4D97-AF65-F5344CB8AC3E}">
        <p14:creationId xmlns:p14="http://schemas.microsoft.com/office/powerpoint/2010/main" val="262388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3827" y="942975"/>
            <a:ext cx="8907136" cy="4087513"/>
            <a:chOff x="99061" y="754380"/>
            <a:chExt cx="7125709" cy="3270010"/>
          </a:xfrm>
        </p:grpSpPr>
        <p:grpSp>
          <p:nvGrpSpPr>
            <p:cNvPr id="8" name="Group 7"/>
            <p:cNvGrpSpPr/>
            <p:nvPr/>
          </p:nvGrpSpPr>
          <p:grpSpPr>
            <a:xfrm>
              <a:off x="99061" y="754380"/>
              <a:ext cx="7125709" cy="3270010"/>
              <a:chOff x="99061" y="754380"/>
              <a:chExt cx="7125709" cy="3270010"/>
            </a:xfrm>
          </p:grpSpPr>
          <p:pic>
            <p:nvPicPr>
              <p:cNvPr id="10" name="Picture 9"/>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1" y="754380"/>
                <a:ext cx="5675408" cy="327001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1" name="Picture 10"/>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70"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2" name="Picture 11"/>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4"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3" name="Picture 12"/>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7910"/>
                <a:ext cx="1386350"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221375"/>
              <a:ext cx="1126270" cy="800474"/>
            </a:xfrm>
            <a:prstGeom prst="rect">
              <a:avLst/>
            </a:prstGeom>
            <a:ln>
              <a:solidFill>
                <a:srgbClr val="97D0DB"/>
              </a:solidFill>
            </a:ln>
          </p:spPr>
        </p:pic>
      </p:grpSp>
      <p:sp>
        <p:nvSpPr>
          <p:cNvPr id="3" name="Title 2"/>
          <p:cNvSpPr>
            <a:spLocks noGrp="1"/>
          </p:cNvSpPr>
          <p:nvPr>
            <p:ph type="title"/>
          </p:nvPr>
        </p:nvSpPr>
        <p:spPr>
          <a:xfrm>
            <a:off x="95250" y="190500"/>
            <a:ext cx="6096000" cy="537908"/>
          </a:xfrm>
        </p:spPr>
        <p:txBody>
          <a:bodyPr/>
          <a:lstStyle/>
          <a:p>
            <a:r>
              <a:rPr lang="en-US" dirty="0" smtClean="0"/>
              <a:t>Metropolis Light Transport</a:t>
            </a:r>
            <a:endParaRPr lang="en-GB" dirty="0"/>
          </a:p>
        </p:txBody>
      </p:sp>
      <p:sp>
        <p:nvSpPr>
          <p:cNvPr id="5" name="TextBox 4"/>
          <p:cNvSpPr txBox="1"/>
          <p:nvPr/>
        </p:nvSpPr>
        <p:spPr bwMode="auto">
          <a:xfrm>
            <a:off x="123825" y="942975"/>
            <a:ext cx="5686172" cy="646331"/>
          </a:xfrm>
          <a:prstGeom prst="rect">
            <a:avLst/>
          </a:prstGeom>
          <a:extLst/>
        </p:spPr>
        <p:txBody>
          <a:bodyPr wrap="none">
            <a:spAutoFit/>
            <a:scene3d>
              <a:camera prst="orthographicFront"/>
              <a:lightRig rig="soft" dir="t">
                <a:rot lat="0" lon="0" rev="10800000"/>
              </a:lightRig>
            </a:scene3d>
            <a:sp3d>
              <a:contourClr>
                <a:srgbClr val="DDDDDD"/>
              </a:contourClr>
            </a:sp3d>
          </a:bodyPr>
          <a:lstStyle>
            <a:defPPr>
              <a:defRPr lang="en-US"/>
            </a:defPPr>
            <a:lvl1pPr>
              <a:defRPr sz="2800" b="1" spc="150">
                <a:ln w="11430">
                  <a:solidFill>
                    <a:schemeClr val="bg2"/>
                  </a:solidFill>
                </a:ln>
                <a:solidFill>
                  <a:schemeClr val="tx1">
                    <a:lumMod val="60000"/>
                    <a:lumOff val="40000"/>
                  </a:schemeClr>
                </a:solidFill>
                <a:effectLst>
                  <a:outerShdw blurRad="50800" dist="38100" dir="18900000" algn="bl" rotWithShape="0">
                    <a:prstClr val="black">
                      <a:alpha val="40000"/>
                    </a:prstClr>
                  </a:outerShdw>
                </a:effectLst>
              </a:defRPr>
            </a:lvl1pPr>
          </a:lstStyle>
          <a:p>
            <a:r>
              <a:rPr lang="en-US" sz="3600" dirty="0">
                <a:ln w="6350">
                  <a:solidFill>
                    <a:schemeClr val="tx2"/>
                  </a:solidFill>
                </a:ln>
                <a:latin typeface="Calibri" panose="020F0502020204030204" pitchFamily="34" charset="0"/>
                <a:ea typeface="+mj-ea"/>
                <a:cs typeface="+mj-cs"/>
              </a:rPr>
              <a:t>Missing</a:t>
            </a:r>
            <a:r>
              <a:rPr lang="en-US" sz="3000" dirty="0">
                <a:latin typeface="Georgia" panose="02040502050405020303" pitchFamily="18" charset="0"/>
              </a:rPr>
              <a:t> </a:t>
            </a:r>
            <a:r>
              <a:rPr lang="en-US" sz="3600" dirty="0">
                <a:ln w="6350">
                  <a:solidFill>
                    <a:schemeClr val="tx2"/>
                  </a:solidFill>
                </a:ln>
                <a:latin typeface="Calibri" panose="020F0502020204030204" pitchFamily="34" charset="0"/>
                <a:ea typeface="+mj-ea"/>
                <a:cs typeface="+mj-cs"/>
              </a:rPr>
              <a:t>reflected caustics</a:t>
            </a:r>
            <a:endParaRPr lang="en-GB" sz="3600" dirty="0">
              <a:ln w="6350">
                <a:solidFill>
                  <a:schemeClr val="tx2"/>
                </a:solidFill>
              </a:ln>
              <a:latin typeface="Calibri" panose="020F0502020204030204" pitchFamily="34" charset="0"/>
              <a:ea typeface="+mj-ea"/>
              <a:cs typeface="+mj-cs"/>
            </a:endParaRPr>
          </a:p>
        </p:txBody>
      </p:sp>
    </p:spTree>
    <p:extLst>
      <p:ext uri="{BB962C8B-B14F-4D97-AF65-F5344CB8AC3E}">
        <p14:creationId xmlns:p14="http://schemas.microsoft.com/office/powerpoint/2010/main" val="2667907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3827" y="942975"/>
            <a:ext cx="8907136" cy="4087513"/>
            <a:chOff x="99061" y="754380"/>
            <a:chExt cx="7125709" cy="3270010"/>
          </a:xfrm>
        </p:grpSpPr>
        <p:grpSp>
          <p:nvGrpSpPr>
            <p:cNvPr id="7" name="Group 6"/>
            <p:cNvGrpSpPr/>
            <p:nvPr/>
          </p:nvGrpSpPr>
          <p:grpSpPr>
            <a:xfrm>
              <a:off x="99061" y="754380"/>
              <a:ext cx="7125709" cy="3270010"/>
              <a:chOff x="99061" y="754380"/>
              <a:chExt cx="7125709" cy="3270010"/>
            </a:xfrm>
          </p:grpSpPr>
          <p:pic>
            <p:nvPicPr>
              <p:cNvPr id="9" name="Picture 8"/>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1" y="754380"/>
                <a:ext cx="5675408" cy="327001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0" name="Picture 9"/>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70"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1" name="Picture 10"/>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4"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2" name="Picture 11"/>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7910"/>
                <a:ext cx="1386350"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221375"/>
              <a:ext cx="1126270" cy="800474"/>
            </a:xfrm>
            <a:prstGeom prst="rect">
              <a:avLst/>
            </a:prstGeom>
            <a:ln>
              <a:solidFill>
                <a:srgbClr val="97D0DB"/>
              </a:solidFill>
            </a:ln>
          </p:spPr>
        </p:pic>
      </p:grpSp>
      <p:sp>
        <p:nvSpPr>
          <p:cNvPr id="3" name="Title 2"/>
          <p:cNvSpPr>
            <a:spLocks noGrp="1"/>
          </p:cNvSpPr>
          <p:nvPr>
            <p:ph type="title"/>
          </p:nvPr>
        </p:nvSpPr>
        <p:spPr>
          <a:xfrm>
            <a:off x="95250" y="190500"/>
            <a:ext cx="6572250" cy="537908"/>
          </a:xfrm>
        </p:spPr>
        <p:txBody>
          <a:bodyPr/>
          <a:lstStyle/>
          <a:p>
            <a:r>
              <a:rPr lang="en-US" dirty="0" smtClean="0"/>
              <a:t>MLT in Primary Sample Space</a:t>
            </a:r>
            <a:endParaRPr lang="en-GB" dirty="0"/>
          </a:p>
        </p:txBody>
      </p:sp>
      <p:sp>
        <p:nvSpPr>
          <p:cNvPr id="4" name="TextBox 3"/>
          <p:cNvSpPr txBox="1"/>
          <p:nvPr/>
        </p:nvSpPr>
        <p:spPr bwMode="auto">
          <a:xfrm>
            <a:off x="135342" y="942975"/>
            <a:ext cx="5686172" cy="646331"/>
          </a:xfrm>
          <a:prstGeom prst="rect">
            <a:avLst/>
          </a:prstGeom>
          <a:extLst/>
        </p:spPr>
        <p:txBody>
          <a:bodyPr wrap="none">
            <a:spAutoFit/>
            <a:scene3d>
              <a:camera prst="orthographicFront"/>
              <a:lightRig rig="soft" dir="t">
                <a:rot lat="0" lon="0" rev="10800000"/>
              </a:lightRig>
            </a:scene3d>
            <a:sp3d>
              <a:contourClr>
                <a:srgbClr val="DDDDDD"/>
              </a:contourClr>
            </a:sp3d>
          </a:bodyPr>
          <a:lstStyle>
            <a:defPPr>
              <a:defRPr lang="en-US"/>
            </a:defPPr>
            <a:lvl1pPr>
              <a:defRPr sz="2800" b="1" spc="150">
                <a:ln w="11430">
                  <a:solidFill>
                    <a:schemeClr val="bg2"/>
                  </a:solidFill>
                </a:ln>
                <a:solidFill>
                  <a:schemeClr val="tx1">
                    <a:lumMod val="60000"/>
                    <a:lumOff val="40000"/>
                  </a:schemeClr>
                </a:solidFill>
                <a:effectLst>
                  <a:outerShdw blurRad="50800" dist="38100" dir="18900000" algn="bl" rotWithShape="0">
                    <a:prstClr val="black">
                      <a:alpha val="40000"/>
                    </a:prstClr>
                  </a:outerShdw>
                </a:effectLst>
              </a:defRPr>
            </a:lvl1pPr>
          </a:lstStyle>
          <a:p>
            <a:r>
              <a:rPr lang="en-US" sz="3600" dirty="0">
                <a:ln w="6350">
                  <a:solidFill>
                    <a:schemeClr val="tx2"/>
                  </a:solidFill>
                </a:ln>
                <a:latin typeface="Calibri" panose="020F0502020204030204" pitchFamily="34" charset="0"/>
                <a:ea typeface="+mj-ea"/>
                <a:cs typeface="+mj-cs"/>
              </a:rPr>
              <a:t>Missing reflected caustics</a:t>
            </a:r>
            <a:endParaRPr lang="en-GB" sz="3600" dirty="0">
              <a:ln w="6350">
                <a:solidFill>
                  <a:schemeClr val="tx2"/>
                </a:solidFill>
              </a:ln>
              <a:latin typeface="Calibri" panose="020F0502020204030204" pitchFamily="34" charset="0"/>
              <a:ea typeface="+mj-ea"/>
              <a:cs typeface="+mj-cs"/>
            </a:endParaRPr>
          </a:p>
        </p:txBody>
      </p:sp>
    </p:spTree>
    <p:extLst>
      <p:ext uri="{BB962C8B-B14F-4D97-AF65-F5344CB8AC3E}">
        <p14:creationId xmlns:p14="http://schemas.microsoft.com/office/powerpoint/2010/main" val="24523260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3827" y="942975"/>
            <a:ext cx="8907136" cy="4087513"/>
            <a:chOff x="99061" y="754380"/>
            <a:chExt cx="7125709" cy="3270010"/>
          </a:xfrm>
        </p:grpSpPr>
        <p:grpSp>
          <p:nvGrpSpPr>
            <p:cNvPr id="9" name="Group 8"/>
            <p:cNvGrpSpPr/>
            <p:nvPr/>
          </p:nvGrpSpPr>
          <p:grpSpPr>
            <a:xfrm>
              <a:off x="99061" y="754380"/>
              <a:ext cx="7125709" cy="3270010"/>
              <a:chOff x="99061" y="754380"/>
              <a:chExt cx="7125709" cy="3270010"/>
            </a:xfrm>
          </p:grpSpPr>
          <p:pic>
            <p:nvPicPr>
              <p:cNvPr id="11" name="Picture 10"/>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1" y="754380"/>
                <a:ext cx="5675408" cy="327001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2" name="Picture 11"/>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70"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3" name="Picture 12"/>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4"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4" name="Picture 13"/>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7910"/>
                <a:ext cx="1386350"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221375"/>
              <a:ext cx="1126270" cy="800474"/>
            </a:xfrm>
            <a:prstGeom prst="rect">
              <a:avLst/>
            </a:prstGeom>
            <a:ln>
              <a:solidFill>
                <a:srgbClr val="97D0DB"/>
              </a:solidFill>
            </a:ln>
          </p:spPr>
        </p:pic>
      </p:grpSp>
      <p:sp>
        <p:nvSpPr>
          <p:cNvPr id="3" name="Title 2"/>
          <p:cNvSpPr>
            <a:spLocks noGrp="1"/>
          </p:cNvSpPr>
          <p:nvPr>
            <p:ph type="title"/>
          </p:nvPr>
        </p:nvSpPr>
        <p:spPr>
          <a:xfrm>
            <a:off x="95250" y="190500"/>
            <a:ext cx="6096000" cy="537908"/>
          </a:xfrm>
        </p:spPr>
        <p:txBody>
          <a:bodyPr/>
          <a:lstStyle/>
          <a:p>
            <a:r>
              <a:rPr lang="en-US" dirty="0" smtClean="0"/>
              <a:t>MLT in Primary </a:t>
            </a:r>
            <a:r>
              <a:rPr lang="en-US" dirty="0"/>
              <a:t>Sample </a:t>
            </a:r>
            <a:r>
              <a:rPr lang="en-US" dirty="0" smtClean="0"/>
              <a:t>Space</a:t>
            </a:r>
            <a:endParaRPr lang="en-GB" dirty="0"/>
          </a:p>
        </p:txBody>
      </p:sp>
      <p:sp>
        <p:nvSpPr>
          <p:cNvPr id="6" name="TextBox 5"/>
          <p:cNvSpPr txBox="1"/>
          <p:nvPr/>
        </p:nvSpPr>
        <p:spPr bwMode="auto">
          <a:xfrm>
            <a:off x="7286625" y="2334269"/>
            <a:ext cx="1522276" cy="646331"/>
          </a:xfrm>
          <a:prstGeom prst="rect">
            <a:avLst/>
          </a:prstGeom>
          <a:effectLst/>
          <a:extLst/>
        </p:spPr>
        <p:txBody>
          <a:bodyPr wrap="none">
            <a:spAutoFit/>
            <a:scene3d>
              <a:camera prst="orthographicFront"/>
              <a:lightRig rig="soft" dir="t">
                <a:rot lat="0" lon="0" rev="10800000"/>
              </a:lightRig>
            </a:scene3d>
            <a:sp3d>
              <a:contourClr>
                <a:srgbClr val="DDDDDD"/>
              </a:contourClr>
            </a:sp3d>
          </a:bodyPr>
          <a:lstStyle>
            <a:defPPr>
              <a:defRPr lang="en-US"/>
            </a:defPPr>
            <a:lvl1pPr>
              <a:defRPr b="1" spc="150">
                <a:ln w="6350">
                  <a:solidFill>
                    <a:schemeClr val="tx2"/>
                  </a:solidFill>
                </a:ln>
                <a:solidFill>
                  <a:schemeClr val="tx1">
                    <a:lumMod val="60000"/>
                    <a:lumOff val="40000"/>
                  </a:schemeClr>
                </a:solidFill>
                <a:effectLst>
                  <a:outerShdw blurRad="190500" dir="18900000" algn="bl" rotWithShape="0">
                    <a:schemeClr val="bg1"/>
                  </a:outerShdw>
                </a:effectLst>
                <a:latin typeface="Calibri" panose="020F0502020204030204" pitchFamily="34" charset="0"/>
                <a:ea typeface="+mj-ea"/>
                <a:cs typeface="+mj-cs"/>
              </a:defRPr>
            </a:lvl1pPr>
          </a:lstStyle>
          <a:p>
            <a:r>
              <a:rPr lang="en-US" dirty="0"/>
              <a:t>Chains tend</a:t>
            </a:r>
          </a:p>
          <a:p>
            <a:r>
              <a:rPr lang="en-US" dirty="0"/>
              <a:t>to get stuck</a:t>
            </a:r>
            <a:endParaRPr lang="en-GB" dirty="0"/>
          </a:p>
        </p:txBody>
      </p:sp>
      <p:sp>
        <p:nvSpPr>
          <p:cNvPr id="15" name="TextBox 14"/>
          <p:cNvSpPr txBox="1"/>
          <p:nvPr/>
        </p:nvSpPr>
        <p:spPr bwMode="auto">
          <a:xfrm>
            <a:off x="135342" y="942975"/>
            <a:ext cx="5569473" cy="646331"/>
          </a:xfrm>
          <a:prstGeom prst="rect">
            <a:avLst/>
          </a:prstGeom>
          <a:extLst/>
        </p:spPr>
        <p:txBody>
          <a:bodyPr wrap="none">
            <a:spAutoFit/>
            <a:scene3d>
              <a:camera prst="orthographicFront"/>
              <a:lightRig rig="soft" dir="t">
                <a:rot lat="0" lon="0" rev="10800000"/>
              </a:lightRig>
            </a:scene3d>
            <a:sp3d>
              <a:contourClr>
                <a:srgbClr val="DDDDDD"/>
              </a:contourClr>
            </a:sp3d>
          </a:bodyPr>
          <a:lstStyle>
            <a:defPPr>
              <a:defRPr lang="en-US"/>
            </a:defPPr>
            <a:lvl1pPr>
              <a:defRPr sz="2800" b="1" spc="150">
                <a:ln w="11430">
                  <a:solidFill>
                    <a:schemeClr val="bg2"/>
                  </a:solidFill>
                </a:ln>
                <a:solidFill>
                  <a:schemeClr val="tx1">
                    <a:lumMod val="60000"/>
                    <a:lumOff val="40000"/>
                  </a:schemeClr>
                </a:solidFill>
                <a:effectLst>
                  <a:outerShdw blurRad="50800" dist="38100" dir="18900000" algn="bl" rotWithShape="0">
                    <a:prstClr val="black">
                      <a:alpha val="40000"/>
                    </a:prstClr>
                  </a:outerShdw>
                </a:effectLst>
              </a:defRPr>
            </a:lvl1pPr>
          </a:lstStyle>
          <a:p>
            <a:r>
              <a:rPr lang="en-US" sz="3600" dirty="0">
                <a:ln w="6350">
                  <a:solidFill>
                    <a:schemeClr val="tx2"/>
                  </a:solidFill>
                </a:ln>
                <a:latin typeface="Calibri" panose="020F0502020204030204" pitchFamily="34" charset="0"/>
                <a:ea typeface="+mj-ea"/>
                <a:cs typeface="+mj-cs"/>
              </a:rPr>
              <a:t>Missing reflected caustics</a:t>
            </a:r>
            <a:endParaRPr lang="en-GB" sz="3600" dirty="0">
              <a:ln w="6350">
                <a:solidFill>
                  <a:schemeClr val="tx2"/>
                </a:solidFill>
              </a:ln>
              <a:latin typeface="Calibri" panose="020F0502020204030204" pitchFamily="34" charset="0"/>
              <a:ea typeface="+mj-ea"/>
              <a:cs typeface="+mj-cs"/>
            </a:endParaRPr>
          </a:p>
        </p:txBody>
      </p:sp>
    </p:spTree>
    <p:extLst>
      <p:ext uri="{BB962C8B-B14F-4D97-AF65-F5344CB8AC3E}">
        <p14:creationId xmlns:p14="http://schemas.microsoft.com/office/powerpoint/2010/main" val="33891017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3826" y="942975"/>
            <a:ext cx="8907135" cy="4087513"/>
            <a:chOff x="99061" y="754380"/>
            <a:chExt cx="7125708" cy="3270010"/>
          </a:xfrm>
        </p:grpSpPr>
        <p:grpSp>
          <p:nvGrpSpPr>
            <p:cNvPr id="8" name="Group 7"/>
            <p:cNvGrpSpPr/>
            <p:nvPr/>
          </p:nvGrpSpPr>
          <p:grpSpPr>
            <a:xfrm>
              <a:off x="99061" y="754380"/>
              <a:ext cx="7125708" cy="3270010"/>
              <a:chOff x="99061" y="754380"/>
              <a:chExt cx="7125708" cy="3270010"/>
            </a:xfrm>
          </p:grpSpPr>
          <p:pic>
            <p:nvPicPr>
              <p:cNvPr id="10" name="Picture 9"/>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1" y="754380"/>
                <a:ext cx="5675407" cy="327001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1" name="Picture 10"/>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69"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2" name="Picture 11"/>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4" cy="104393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3" name="Picture 12"/>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7910"/>
                <a:ext cx="1386350" cy="104393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1" y="3221375"/>
              <a:ext cx="1126268" cy="800474"/>
            </a:xfrm>
            <a:prstGeom prst="rect">
              <a:avLst/>
            </a:prstGeom>
            <a:ln>
              <a:solidFill>
                <a:srgbClr val="97D0DB"/>
              </a:solidFill>
            </a:ln>
          </p:spPr>
        </p:pic>
      </p:grpSp>
      <p:sp>
        <p:nvSpPr>
          <p:cNvPr id="3" name="Title 2"/>
          <p:cNvSpPr>
            <a:spLocks noGrp="1"/>
          </p:cNvSpPr>
          <p:nvPr>
            <p:ph type="title"/>
          </p:nvPr>
        </p:nvSpPr>
        <p:spPr>
          <a:xfrm>
            <a:off x="95250" y="190500"/>
            <a:ext cx="6991350" cy="537908"/>
          </a:xfrm>
        </p:spPr>
        <p:txBody>
          <a:bodyPr/>
          <a:lstStyle/>
          <a:p>
            <a:r>
              <a:rPr lang="en-US" dirty="0" smtClean="0"/>
              <a:t>MLT with Manifold Exploration</a:t>
            </a:r>
            <a:endParaRPr lang="en-US" dirty="0"/>
          </a:p>
        </p:txBody>
      </p:sp>
      <p:sp>
        <p:nvSpPr>
          <p:cNvPr id="5" name="TextBox 4"/>
          <p:cNvSpPr txBox="1"/>
          <p:nvPr/>
        </p:nvSpPr>
        <p:spPr bwMode="auto">
          <a:xfrm>
            <a:off x="123825" y="942975"/>
            <a:ext cx="5569473" cy="646331"/>
          </a:xfrm>
          <a:prstGeom prst="rect">
            <a:avLst/>
          </a:prstGeom>
          <a:extLst/>
        </p:spPr>
        <p:txBody>
          <a:bodyPr wrap="none">
            <a:spAutoFit/>
            <a:scene3d>
              <a:camera prst="orthographicFront"/>
              <a:lightRig rig="soft" dir="t">
                <a:rot lat="0" lon="0" rev="10800000"/>
              </a:lightRig>
            </a:scene3d>
            <a:sp3d>
              <a:contourClr>
                <a:srgbClr val="DDDDDD"/>
              </a:contourClr>
            </a:sp3d>
          </a:bodyPr>
          <a:lstStyle>
            <a:defPPr>
              <a:defRPr lang="en-US"/>
            </a:defPPr>
            <a:lvl1pPr>
              <a:defRPr sz="2800" b="1" spc="150">
                <a:ln w="11430">
                  <a:solidFill>
                    <a:schemeClr val="bg2"/>
                  </a:solidFill>
                </a:ln>
                <a:solidFill>
                  <a:schemeClr val="tx1">
                    <a:lumMod val="60000"/>
                    <a:lumOff val="40000"/>
                  </a:schemeClr>
                </a:solidFill>
                <a:effectLst>
                  <a:outerShdw blurRad="50800" dist="38100" dir="18900000" algn="bl" rotWithShape="0">
                    <a:prstClr val="black">
                      <a:alpha val="40000"/>
                    </a:prstClr>
                  </a:outerShdw>
                </a:effectLst>
              </a:defRPr>
            </a:lvl1pPr>
          </a:lstStyle>
          <a:p>
            <a:r>
              <a:rPr lang="en-US" sz="3600" dirty="0">
                <a:ln w="6350">
                  <a:solidFill>
                    <a:schemeClr val="tx2"/>
                  </a:solidFill>
                </a:ln>
                <a:latin typeface="Calibri" panose="020F0502020204030204" pitchFamily="34" charset="0"/>
                <a:ea typeface="+mj-ea"/>
                <a:cs typeface="+mj-cs"/>
              </a:rPr>
              <a:t>Missing reflected caustics</a:t>
            </a:r>
            <a:endParaRPr lang="en-GB" sz="3600" dirty="0">
              <a:ln w="6350">
                <a:solidFill>
                  <a:schemeClr val="tx2"/>
                </a:solidFill>
              </a:ln>
              <a:latin typeface="Calibri" panose="020F0502020204030204" pitchFamily="34" charset="0"/>
              <a:ea typeface="+mj-ea"/>
              <a:cs typeface="+mj-cs"/>
            </a:endParaRPr>
          </a:p>
        </p:txBody>
      </p:sp>
    </p:spTree>
    <p:extLst>
      <p:ext uri="{BB962C8B-B14F-4D97-AF65-F5344CB8AC3E}">
        <p14:creationId xmlns:p14="http://schemas.microsoft.com/office/powerpoint/2010/main" val="16430767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3826" y="942975"/>
            <a:ext cx="8907135" cy="4087513"/>
            <a:chOff x="99061" y="754380"/>
            <a:chExt cx="7125708" cy="3270010"/>
          </a:xfrm>
        </p:grpSpPr>
        <p:grpSp>
          <p:nvGrpSpPr>
            <p:cNvPr id="12" name="Group 11"/>
            <p:cNvGrpSpPr/>
            <p:nvPr/>
          </p:nvGrpSpPr>
          <p:grpSpPr>
            <a:xfrm>
              <a:off x="99061" y="754380"/>
              <a:ext cx="7125708" cy="3270010"/>
              <a:chOff x="99061" y="754380"/>
              <a:chExt cx="7125708" cy="3270010"/>
            </a:xfrm>
          </p:grpSpPr>
          <p:pic>
            <p:nvPicPr>
              <p:cNvPr id="15" name="Picture 14"/>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1" y="754380"/>
                <a:ext cx="5675407" cy="3270010"/>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6" name="Picture 15"/>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69" cy="104393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7" name="Picture 16"/>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4" cy="104393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8" name="Picture 17"/>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7910"/>
                <a:ext cx="1386350" cy="104393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1" y="3221375"/>
              <a:ext cx="1126268" cy="800474"/>
            </a:xfrm>
            <a:prstGeom prst="rect">
              <a:avLst/>
            </a:prstGeom>
            <a:ln>
              <a:solidFill>
                <a:srgbClr val="97D0DB"/>
              </a:solidFill>
            </a:ln>
          </p:spPr>
        </p:pic>
      </p:grpSp>
      <p:sp>
        <p:nvSpPr>
          <p:cNvPr id="19" name="TextBox 18"/>
          <p:cNvSpPr txBox="1"/>
          <p:nvPr/>
        </p:nvSpPr>
        <p:spPr bwMode="auto">
          <a:xfrm>
            <a:off x="123825" y="942975"/>
            <a:ext cx="5569473" cy="646331"/>
          </a:xfrm>
          <a:prstGeom prst="rect">
            <a:avLst/>
          </a:prstGeom>
          <a:extLst/>
        </p:spPr>
        <p:txBody>
          <a:bodyPr wrap="none">
            <a:spAutoFit/>
            <a:scene3d>
              <a:camera prst="orthographicFront"/>
              <a:lightRig rig="soft" dir="t">
                <a:rot lat="0" lon="0" rev="10800000"/>
              </a:lightRig>
            </a:scene3d>
            <a:sp3d>
              <a:contourClr>
                <a:srgbClr val="DDDDDD"/>
              </a:contourClr>
            </a:sp3d>
          </a:bodyPr>
          <a:lstStyle>
            <a:defPPr>
              <a:defRPr lang="en-US"/>
            </a:defPPr>
            <a:lvl1pPr>
              <a:defRPr sz="2800" b="1" spc="150">
                <a:ln w="11430">
                  <a:solidFill>
                    <a:schemeClr val="bg2"/>
                  </a:solidFill>
                </a:ln>
                <a:solidFill>
                  <a:schemeClr val="tx1">
                    <a:lumMod val="60000"/>
                    <a:lumOff val="40000"/>
                  </a:schemeClr>
                </a:solidFill>
                <a:effectLst>
                  <a:outerShdw blurRad="50800" dist="38100" dir="18900000" algn="bl" rotWithShape="0">
                    <a:prstClr val="black">
                      <a:alpha val="40000"/>
                    </a:prstClr>
                  </a:outerShdw>
                </a:effectLst>
              </a:defRPr>
            </a:lvl1pPr>
          </a:lstStyle>
          <a:p>
            <a:r>
              <a:rPr lang="en-US" sz="3600" dirty="0">
                <a:ln w="6350">
                  <a:solidFill>
                    <a:schemeClr val="tx2"/>
                  </a:solidFill>
                </a:ln>
                <a:latin typeface="Calibri" panose="020F0502020204030204" pitchFamily="34" charset="0"/>
                <a:ea typeface="+mj-ea"/>
                <a:cs typeface="+mj-cs"/>
              </a:rPr>
              <a:t>Missing reflected caustics</a:t>
            </a:r>
            <a:endParaRPr lang="en-GB" sz="3600" dirty="0">
              <a:ln w="6350">
                <a:solidFill>
                  <a:schemeClr val="tx2"/>
                </a:solidFill>
              </a:ln>
              <a:latin typeface="Calibri" panose="020F0502020204030204" pitchFamily="34" charset="0"/>
              <a:ea typeface="+mj-ea"/>
              <a:cs typeface="+mj-cs"/>
            </a:endParaRPr>
          </a:p>
        </p:txBody>
      </p:sp>
      <p:sp>
        <p:nvSpPr>
          <p:cNvPr id="3" name="Title 2"/>
          <p:cNvSpPr>
            <a:spLocks noGrp="1"/>
          </p:cNvSpPr>
          <p:nvPr>
            <p:ph type="title"/>
          </p:nvPr>
        </p:nvSpPr>
        <p:spPr>
          <a:xfrm>
            <a:off x="95249" y="190500"/>
            <a:ext cx="7122835" cy="537908"/>
          </a:xfrm>
        </p:spPr>
        <p:txBody>
          <a:bodyPr/>
          <a:lstStyle/>
          <a:p>
            <a:r>
              <a:rPr lang="en-US" dirty="0" smtClean="0"/>
              <a:t>MLT with Manifold Exploration</a:t>
            </a:r>
            <a:endParaRPr lang="en-US" dirty="0"/>
          </a:p>
        </p:txBody>
      </p:sp>
      <p:grpSp>
        <p:nvGrpSpPr>
          <p:cNvPr id="14" name="Group 13"/>
          <p:cNvGrpSpPr/>
          <p:nvPr/>
        </p:nvGrpSpPr>
        <p:grpSpPr>
          <a:xfrm>
            <a:off x="698500" y="1732673"/>
            <a:ext cx="5208368" cy="3301775"/>
            <a:chOff x="1371600" y="1360738"/>
            <a:chExt cx="4166694" cy="2641420"/>
          </a:xfrm>
        </p:grpSpPr>
        <p:grpSp>
          <p:nvGrpSpPr>
            <p:cNvPr id="4" name="Group 3"/>
            <p:cNvGrpSpPr/>
            <p:nvPr/>
          </p:nvGrpSpPr>
          <p:grpSpPr>
            <a:xfrm>
              <a:off x="3352800" y="1360738"/>
              <a:ext cx="2185494" cy="2017379"/>
              <a:chOff x="152400" y="1828800"/>
              <a:chExt cx="2185494" cy="2017379"/>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52400" y="1828800"/>
                <a:ext cx="2185494" cy="2017379"/>
              </a:xfrm>
              <a:prstGeom prst="rect">
                <a:avLst/>
              </a:prstGeom>
              <a:ln>
                <a:solidFill>
                  <a:srgbClr val="81C9F0"/>
                </a:solidFill>
              </a:ln>
            </p:spPr>
          </p:pic>
          <p:sp>
            <p:nvSpPr>
              <p:cNvPr id="5" name="TextBox 4"/>
              <p:cNvSpPr txBox="1"/>
              <p:nvPr/>
            </p:nvSpPr>
            <p:spPr bwMode="auto">
              <a:xfrm>
                <a:off x="152400" y="1828800"/>
                <a:ext cx="2030915" cy="1107996"/>
              </a:xfrm>
              <a:prstGeom prst="rect">
                <a:avLst/>
              </a:prstGeom>
              <a:ln w="12700">
                <a:noFill/>
              </a:ln>
              <a:extLst/>
            </p:spPr>
            <p:txBody>
              <a:bodyPr wrap="none">
                <a:spAutoFit/>
                <a:scene3d>
                  <a:camera prst="orthographicFront"/>
                  <a:lightRig rig="soft" dir="t">
                    <a:rot lat="0" lon="0" rev="10800000"/>
                  </a:lightRig>
                </a:scene3d>
                <a:sp3d>
                  <a:contourClr>
                    <a:srgbClr val="DDDDDD"/>
                  </a:contourClr>
                </a:sp3d>
              </a:bodyPr>
              <a:lstStyle>
                <a:defPPr>
                  <a:defRPr lang="en-US"/>
                </a:defPPr>
                <a:lvl1pPr>
                  <a:defRPr sz="2800" b="1" spc="150">
                    <a:ln w="11430">
                      <a:solidFill>
                        <a:schemeClr val="bg2"/>
                      </a:solidFill>
                    </a:ln>
                    <a:solidFill>
                      <a:schemeClr val="tx1">
                        <a:lumMod val="60000"/>
                        <a:lumOff val="40000"/>
                      </a:schemeClr>
                    </a:solidFill>
                    <a:effectLst>
                      <a:outerShdw blurRad="50800" dist="38100" dir="18900000" algn="bl" rotWithShape="0">
                        <a:prstClr val="black">
                          <a:alpha val="40000"/>
                        </a:prstClr>
                      </a:outerShdw>
                    </a:effectLst>
                  </a:defRPr>
                </a:lvl1pPr>
              </a:lstStyle>
              <a:p>
                <a:r>
                  <a:rPr lang="en-US" dirty="0">
                    <a:ln w="6350">
                      <a:solidFill>
                        <a:schemeClr val="tx2"/>
                      </a:solidFill>
                    </a:ln>
                    <a:latin typeface="Calibri" panose="020F0502020204030204" pitchFamily="34" charset="0"/>
                    <a:ea typeface="+mj-ea"/>
                    <a:cs typeface="+mj-cs"/>
                  </a:rPr>
                  <a:t>High rejection</a:t>
                </a:r>
              </a:p>
              <a:p>
                <a:r>
                  <a:rPr lang="en-US" dirty="0">
                    <a:ln w="6350">
                      <a:solidFill>
                        <a:schemeClr val="tx2"/>
                      </a:solidFill>
                    </a:ln>
                    <a:latin typeface="Calibri" panose="020F0502020204030204" pitchFamily="34" charset="0"/>
                    <a:ea typeface="+mj-ea"/>
                    <a:cs typeface="+mj-cs"/>
                  </a:rPr>
                  <a:t>at geometric</a:t>
                </a:r>
              </a:p>
              <a:p>
                <a:r>
                  <a:rPr lang="en-US" dirty="0">
                    <a:ln w="6350">
                      <a:solidFill>
                        <a:schemeClr val="tx2"/>
                      </a:solidFill>
                    </a:ln>
                    <a:latin typeface="Calibri" panose="020F0502020204030204" pitchFamily="34" charset="0"/>
                    <a:ea typeface="+mj-ea"/>
                    <a:cs typeface="+mj-cs"/>
                  </a:rPr>
                  <a:t>boundaries</a:t>
                </a:r>
                <a:endParaRPr lang="en-GB" dirty="0">
                  <a:ln w="6350">
                    <a:solidFill>
                      <a:schemeClr val="tx2"/>
                    </a:solidFill>
                  </a:ln>
                  <a:latin typeface="Calibri" panose="020F0502020204030204" pitchFamily="34" charset="0"/>
                  <a:ea typeface="+mj-ea"/>
                  <a:cs typeface="+mj-cs"/>
                </a:endParaRPr>
              </a:p>
            </p:txBody>
          </p:sp>
        </p:grpSp>
        <p:sp>
          <p:nvSpPr>
            <p:cNvPr id="7" name="Rectangle 6"/>
            <p:cNvSpPr/>
            <p:nvPr/>
          </p:nvSpPr>
          <p:spPr>
            <a:xfrm>
              <a:off x="1371600" y="3124200"/>
              <a:ext cx="967409" cy="877957"/>
            </a:xfrm>
            <a:prstGeom prst="rect">
              <a:avLst/>
            </a:prstGeom>
            <a:noFill/>
            <a:ln w="12700">
              <a:solidFill>
                <a:srgbClr val="97D0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50"/>
            </a:p>
          </p:txBody>
        </p:sp>
        <p:cxnSp>
          <p:nvCxnSpPr>
            <p:cNvPr id="9" name="Straight Connector 8"/>
            <p:cNvCxnSpPr/>
            <p:nvPr/>
          </p:nvCxnSpPr>
          <p:spPr>
            <a:xfrm flipV="1">
              <a:off x="1371600" y="1360738"/>
              <a:ext cx="1981200" cy="1763462"/>
            </a:xfrm>
            <a:prstGeom prst="line">
              <a:avLst/>
            </a:prstGeom>
            <a:ln w="12700">
              <a:solidFill>
                <a:srgbClr val="97D0D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339009" y="3378117"/>
              <a:ext cx="3176563" cy="624041"/>
            </a:xfrm>
            <a:prstGeom prst="line">
              <a:avLst/>
            </a:prstGeom>
            <a:ln w="12700">
              <a:solidFill>
                <a:srgbClr val="97D0DB"/>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63405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Metropolis-Hastings (MH) Algorithm</a:t>
            </a:r>
            <a:endParaRPr lang="en-GB" dirty="0"/>
          </a:p>
        </p:txBody>
      </p:sp>
      <mc:AlternateContent xmlns:mc="http://schemas.openxmlformats.org/markup-compatibility/2006" xmlns:a14="http://schemas.microsoft.com/office/drawing/2010/main">
        <mc:Choice Requires="a14">
          <p:sp>
            <p:nvSpPr>
              <p:cNvPr id="2" name="Text Placeholder 1"/>
              <p:cNvSpPr>
                <a:spLocks noGrp="1"/>
              </p:cNvSpPr>
              <p:nvPr>
                <p:ph idx="1"/>
              </p:nvPr>
            </p:nvSpPr>
            <p:spPr/>
            <p:txBody>
              <a:bodyPr/>
              <a:lstStyle/>
              <a:p>
                <a:pPr>
                  <a:lnSpc>
                    <a:spcPct val="100000"/>
                  </a:lnSpc>
                </a:pPr>
                <a:r>
                  <a:rPr lang="en-US" dirty="0" smtClean="0"/>
                  <a:t>Goal: Random walk according to a desired function </a:t>
                </a:r>
                <a14:m>
                  <m:oMath xmlns:m="http://schemas.openxmlformats.org/officeDocument/2006/math">
                    <m:r>
                      <a:rPr lang="en-US" b="0" i="1" smtClean="0">
                        <a:latin typeface="Cambria Math"/>
                        <a:ea typeface="Cambria Math"/>
                      </a:rPr>
                      <m:t>𝑓</m:t>
                    </m:r>
                  </m:oMath>
                </a14:m>
                <a:endParaRPr lang="en-US" dirty="0" smtClean="0"/>
              </a:p>
              <a:p>
                <a:pPr>
                  <a:lnSpc>
                    <a:spcPct val="100000"/>
                  </a:lnSpc>
                </a:pPr>
                <a:r>
                  <a:rPr lang="en-US" dirty="0"/>
                  <a:t>Posterior distribution is then proportional to </a:t>
                </a:r>
                <a14:m>
                  <m:oMath xmlns:m="http://schemas.openxmlformats.org/officeDocument/2006/math">
                    <m:r>
                      <a:rPr lang="en-US" i="1">
                        <a:latin typeface="Cambria Math"/>
                        <a:ea typeface="Cambria Math"/>
                      </a:rPr>
                      <m:t>𝑓</m:t>
                    </m:r>
                  </m:oMath>
                </a14:m>
                <a:endParaRPr lang="en-US" dirty="0"/>
              </a:p>
              <a:p>
                <a:pPr lvl="1">
                  <a:lnSpc>
                    <a:spcPct val="100000"/>
                  </a:lnSpc>
                </a:pPr>
                <a:r>
                  <a:rPr lang="en-US" dirty="0"/>
                  <a:t>Accurate to a scaling factor = normalization </a:t>
                </a:r>
                <a:r>
                  <a:rPr lang="en-US" dirty="0" smtClean="0"/>
                  <a:t>constant</a:t>
                </a:r>
              </a:p>
              <a:p>
                <a:pPr>
                  <a:lnSpc>
                    <a:spcPct val="100000"/>
                  </a:lnSpc>
                </a:pPr>
                <a:r>
                  <a:rPr lang="en-US" dirty="0" smtClean="0"/>
                  <a:t>Define conditional rejection sampling probability </a:t>
                </a:r>
                <a14:m>
                  <m:oMath xmlns:m="http://schemas.openxmlformats.org/officeDocument/2006/math">
                    <m:sSub>
                      <m:sSubPr>
                        <m:ctrlPr>
                          <a:rPr lang="en-US" i="1">
                            <a:latin typeface="Cambria Math" panose="02040503050406030204" pitchFamily="18" charset="0"/>
                          </a:rPr>
                        </m:ctrlPr>
                      </m:sSubPr>
                      <m:e>
                        <m:r>
                          <m:rPr>
                            <m:sty m:val="p"/>
                          </m:rPr>
                          <a:rPr lang="en-US" b="0" i="0" smtClean="0">
                            <a:latin typeface="Cambria Math" panose="02040503050406030204" pitchFamily="18" charset="0"/>
                          </a:rPr>
                          <m:t>min</m:t>
                        </m:r>
                        <m:r>
                          <a:rPr lang="en-US" b="0" i="1" smtClean="0">
                            <a:latin typeface="Cambria Math" panose="02040503050406030204" pitchFamily="18" charset="0"/>
                          </a:rPr>
                          <m:t>⁡(1,</m:t>
                        </m:r>
                        <m:r>
                          <a:rPr lang="en-US" i="1">
                            <a:latin typeface="Cambria Math"/>
                          </a:rPr>
                          <m:t>𝑎</m:t>
                        </m:r>
                      </m:e>
                      <m:sub>
                        <m:r>
                          <a:rPr lang="en-US" i="1">
                            <a:latin typeface="Cambria Math"/>
                          </a:rPr>
                          <m:t>𝑖</m:t>
                        </m:r>
                        <m:r>
                          <a:rPr lang="en-US" i="1">
                            <a:latin typeface="Cambria Math"/>
                            <a:ea typeface="Cambria Math"/>
                          </a:rPr>
                          <m:t>→</m:t>
                        </m:r>
                        <m:r>
                          <a:rPr lang="en-US" i="1">
                            <a:latin typeface="Cambria Math"/>
                            <a:ea typeface="Cambria Math"/>
                          </a:rPr>
                          <m:t>𝑗</m:t>
                        </m:r>
                      </m:sub>
                    </m:sSub>
                    <m:r>
                      <a:rPr lang="en-US" b="0" i="1" smtClean="0">
                        <a:latin typeface="Cambria Math" panose="02040503050406030204" pitchFamily="18" charset="0"/>
                        <a:ea typeface="Cambria Math"/>
                      </a:rPr>
                      <m:t>)</m:t>
                    </m:r>
                  </m:oMath>
                </a14:m>
                <a:r>
                  <a:rPr lang="en-US" dirty="0" smtClean="0"/>
                  <a:t> as</a:t>
                </a:r>
              </a:p>
              <a:p>
                <a:pPr marL="0" indent="0" algn="ctr">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0" i="1" smtClean="0">
                              <a:latin typeface="Cambria Math"/>
                            </a:rPr>
                            <m:t>𝑎</m:t>
                          </m:r>
                        </m:e>
                        <m:sub>
                          <m:r>
                            <a:rPr lang="en-US" i="1">
                              <a:latin typeface="Cambria Math"/>
                            </a:rPr>
                            <m:t>𝑖</m:t>
                          </m:r>
                          <m:r>
                            <a:rPr lang="en-US" i="1">
                              <a:latin typeface="Cambria Math"/>
                              <a:ea typeface="Cambria Math"/>
                            </a:rPr>
                            <m:t>→</m:t>
                          </m:r>
                          <m:r>
                            <a:rPr lang="en-US" i="1">
                              <a:latin typeface="Cambria Math"/>
                              <a:ea typeface="Cambria Math"/>
                            </a:rPr>
                            <m:t>𝑗</m:t>
                          </m:r>
                        </m:sub>
                      </m:sSub>
                      <m:r>
                        <a:rPr lang="en-US" i="1">
                          <a:latin typeface="Cambria Math"/>
                        </a:rPr>
                        <m:t>=</m:t>
                      </m:r>
                      <m:f>
                        <m:fPr>
                          <m:ctrlPr>
                            <a:rPr lang="en-US" i="1">
                              <a:latin typeface="Cambria Math" panose="02040503050406030204" pitchFamily="18" charset="0"/>
                            </a:rPr>
                          </m:ctrlPr>
                        </m:fPr>
                        <m:num>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e>
                          </m:d>
                        </m:num>
                        <m:den>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den>
                      </m:f>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𝑓</m:t>
                              </m:r>
                            </m:e>
                            <m:sub>
                              <m:r>
                                <a:rPr lang="en-US" i="1">
                                  <a:latin typeface="Cambria Math"/>
                                </a:rPr>
                                <m:t>𝑗</m:t>
                              </m:r>
                            </m:sub>
                          </m:sSub>
                        </m:num>
                        <m:den>
                          <m:sSub>
                            <m:sSubPr>
                              <m:ctrlPr>
                                <a:rPr lang="en-US" i="1">
                                  <a:latin typeface="Cambria Math" panose="02040503050406030204" pitchFamily="18" charset="0"/>
                                </a:rPr>
                              </m:ctrlPr>
                            </m:sSubPr>
                            <m:e>
                              <m:r>
                                <a:rPr lang="en-US" i="1">
                                  <a:latin typeface="Cambria Math"/>
                                </a:rPr>
                                <m:t>𝑓</m:t>
                              </m:r>
                            </m:e>
                            <m:sub>
                              <m:r>
                                <a:rPr lang="en-US" i="1">
                                  <a:latin typeface="Cambria Math"/>
                                </a:rPr>
                                <m:t>𝑖</m:t>
                              </m:r>
                            </m:sub>
                          </m:sSub>
                        </m:den>
                      </m:f>
                    </m:oMath>
                  </m:oMathPara>
                </a14:m>
                <a:endParaRPr lang="en-US" dirty="0" smtClean="0"/>
              </a:p>
              <a:p>
                <a:pPr lvl="1">
                  <a:lnSpc>
                    <a:spcPct val="100000"/>
                  </a:lnSpc>
                </a:pPr>
                <a14:m>
                  <m:oMath xmlns:m="http://schemas.openxmlformats.org/officeDocument/2006/math">
                    <m:sSub>
                      <m:sSubPr>
                        <m:ctrlPr>
                          <a:rPr lang="en-US" i="1">
                            <a:latin typeface="Cambria Math" panose="02040503050406030204" pitchFamily="18" charset="0"/>
                          </a:rPr>
                        </m:ctrlPr>
                      </m:sSubPr>
                      <m:e>
                        <m:r>
                          <a:rPr lang="en-US" i="1">
                            <a:latin typeface="Cambria Math"/>
                          </a:rPr>
                          <m:t>𝑎</m:t>
                        </m:r>
                      </m:e>
                      <m:sub>
                        <m:r>
                          <a:rPr lang="en-US" i="1">
                            <a:latin typeface="Cambria Math"/>
                          </a:rPr>
                          <m:t>𝑖</m:t>
                        </m:r>
                        <m:r>
                          <a:rPr lang="en-US" i="1">
                            <a:latin typeface="Cambria Math"/>
                            <a:ea typeface="Cambria Math"/>
                          </a:rPr>
                          <m:t>→</m:t>
                        </m:r>
                        <m:r>
                          <a:rPr lang="en-US" i="1">
                            <a:latin typeface="Cambria Math"/>
                            <a:ea typeface="Cambria Math"/>
                          </a:rPr>
                          <m:t>𝑗</m:t>
                        </m:r>
                      </m:sub>
                    </m:sSub>
                  </m:oMath>
                </a14:m>
                <a:r>
                  <a:rPr lang="en-US" dirty="0" smtClean="0"/>
                  <a:t> is </a:t>
                </a:r>
                <a:r>
                  <a:rPr lang="en-US" i="1" dirty="0" smtClean="0"/>
                  <a:t>acceptance probability </a:t>
                </a:r>
                <a:r>
                  <a:rPr lang="en-US" dirty="0"/>
                  <a:t>at state </a:t>
                </a:r>
                <a14:m>
                  <m:oMath xmlns:m="http://schemas.openxmlformats.org/officeDocument/2006/math">
                    <m:r>
                      <a:rPr lang="en-US" i="1">
                        <a:latin typeface="Cambria Math"/>
                      </a:rPr>
                      <m:t>𝑖</m:t>
                    </m:r>
                    <m:r>
                      <a:rPr lang="en-US" i="1">
                        <a:latin typeface="Cambria Math"/>
                      </a:rPr>
                      <m:t> </m:t>
                    </m:r>
                  </m:oMath>
                </a14:m>
                <a:r>
                  <a:rPr lang="en-US" dirty="0" smtClean="0"/>
                  <a:t>for proposal state </a:t>
                </a:r>
                <a14:m>
                  <m:oMath xmlns:m="http://schemas.openxmlformats.org/officeDocument/2006/math">
                    <m:r>
                      <a:rPr lang="en-US" sz="1750" i="1">
                        <a:latin typeface="Cambria Math"/>
                        <a:ea typeface="Cambria Math"/>
                      </a:rPr>
                      <m:t>𝑗</m:t>
                    </m:r>
                  </m:oMath>
                </a14:m>
                <a:endParaRPr lang="en-US" sz="1750" dirty="0">
                  <a:ea typeface="Cambria Math"/>
                </a:endParaRPr>
              </a:p>
              <a:p>
                <a:pPr>
                  <a:lnSpc>
                    <a:spcPct val="100000"/>
                  </a:lnSpc>
                </a:pPr>
                <a:r>
                  <a:rPr lang="en-US" dirty="0" smtClean="0"/>
                  <a:t>Detailed balance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𝑎</m:t>
                        </m:r>
                      </m:e>
                      <m:sub>
                        <m:r>
                          <a:rPr lang="en-US" b="0" i="1" smtClean="0">
                            <a:solidFill>
                              <a:srgbClr val="FF0000"/>
                            </a:solidFill>
                            <a:latin typeface="Cambria Math" panose="02040503050406030204" pitchFamily="18" charset="0"/>
                          </a:rPr>
                          <m:t>𝑖</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𝑗</m:t>
                        </m:r>
                      </m:sub>
                    </m:sSub>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a:rPr>
                          <m:t>𝑖</m:t>
                        </m:r>
                        <m:r>
                          <a:rPr lang="en-US" i="1">
                            <a:latin typeface="Cambria Math"/>
                            <a:ea typeface="Cambria Math"/>
                          </a:rPr>
                          <m:t>→</m:t>
                        </m:r>
                        <m:r>
                          <a:rPr lang="en-US" i="1">
                            <a:latin typeface="Cambria Math"/>
                          </a:rPr>
                          <m:t>𝑗</m:t>
                        </m:r>
                      </m:sub>
                    </m:sSub>
                    <m:r>
                      <a:rPr lang="en-US" i="1">
                        <a:latin typeface="Cambria Math"/>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𝑎</m:t>
                        </m:r>
                      </m:e>
                      <m:sub>
                        <m:r>
                          <a:rPr lang="en-US" b="0" i="1" smtClean="0">
                            <a:solidFill>
                              <a:srgbClr val="FF0000"/>
                            </a:solidFill>
                            <a:latin typeface="Cambria Math" panose="02040503050406030204" pitchFamily="18" charset="0"/>
                          </a:rPr>
                          <m:t>𝑗</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𝑖</m:t>
                        </m:r>
                      </m:sub>
                    </m:sSub>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a:rPr>
                          <m:t>𝑗</m:t>
                        </m:r>
                        <m:r>
                          <a:rPr lang="en-US" i="1">
                            <a:latin typeface="Cambria Math"/>
                            <a:ea typeface="Cambria Math"/>
                          </a:rPr>
                          <m:t>→</m:t>
                        </m:r>
                        <m:r>
                          <a:rPr lang="en-US" i="1">
                            <a:latin typeface="Cambria Math"/>
                            <a:ea typeface="Cambria Math"/>
                          </a:rPr>
                          <m:t>𝑖</m:t>
                        </m:r>
                      </m:sub>
                    </m:sSub>
                  </m:oMath>
                </a14:m>
                <a:r>
                  <a:rPr lang="en-US" dirty="0"/>
                  <a:t> </a:t>
                </a:r>
                <a:endParaRPr lang="en-US" dirty="0" smtClean="0"/>
              </a:p>
            </p:txBody>
          </p:sp>
        </mc:Choice>
        <mc:Fallback xmlns="">
          <p:sp>
            <p:nvSpPr>
              <p:cNvPr id="2" name="Text Placeholder 1"/>
              <p:cNvSpPr>
                <a:spLocks noGrp="1" noRot="1" noChangeAspect="1" noMove="1" noResize="1" noEditPoints="1" noAdjustHandles="1" noChangeArrowheads="1" noChangeShapeType="1" noTextEdit="1"/>
              </p:cNvSpPr>
              <p:nvPr>
                <p:ph idx="1"/>
              </p:nvPr>
            </p:nvSpPr>
            <p:spPr>
              <a:blipFill rotWithShape="0">
                <a:blip r:embed="rId3"/>
                <a:stretch>
                  <a:fillRect t="-1311"/>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FF1FF72B-FD9A-47D5-8BF7-3039EF6E51FB}" type="slidenum">
              <a:rPr lang="en-US" smtClean="0"/>
              <a:t>4</a:t>
            </a:fld>
            <a:endParaRPr lang="en-US"/>
          </a:p>
        </p:txBody>
      </p:sp>
    </p:spTree>
    <p:extLst>
      <p:ext uri="{BB962C8B-B14F-4D97-AF65-F5344CB8AC3E}">
        <p14:creationId xmlns:p14="http://schemas.microsoft.com/office/powerpoint/2010/main" val="382682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250" y="190500"/>
            <a:ext cx="6953250" cy="537908"/>
          </a:xfrm>
        </p:spPr>
        <p:txBody>
          <a:bodyPr/>
          <a:lstStyle/>
          <a:p>
            <a:r>
              <a:rPr lang="en-US" dirty="0" smtClean="0"/>
              <a:t>Markov Chain PPM</a:t>
            </a:r>
            <a:endParaRPr lang="en-GB" dirty="0"/>
          </a:p>
        </p:txBody>
      </p:sp>
      <p:grpSp>
        <p:nvGrpSpPr>
          <p:cNvPr id="5" name="Group 4"/>
          <p:cNvGrpSpPr/>
          <p:nvPr/>
        </p:nvGrpSpPr>
        <p:grpSpPr>
          <a:xfrm>
            <a:off x="123826" y="942976"/>
            <a:ext cx="8907135" cy="4087511"/>
            <a:chOff x="99061" y="754380"/>
            <a:chExt cx="7125708" cy="3270009"/>
          </a:xfrm>
        </p:grpSpPr>
        <p:grpSp>
          <p:nvGrpSpPr>
            <p:cNvPr id="6" name="Group 5"/>
            <p:cNvGrpSpPr/>
            <p:nvPr/>
          </p:nvGrpSpPr>
          <p:grpSpPr>
            <a:xfrm>
              <a:off x="99061" y="754380"/>
              <a:ext cx="7125708" cy="3270009"/>
              <a:chOff x="99061" y="754380"/>
              <a:chExt cx="7125708" cy="3270009"/>
            </a:xfrm>
          </p:grpSpPr>
          <p:pic>
            <p:nvPicPr>
              <p:cNvPr id="8" name="Picture 7"/>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1" y="754380"/>
                <a:ext cx="5675407" cy="327000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9" name="Picture 8"/>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69" cy="104393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0" name="Picture 9"/>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3" cy="104393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1" name="Picture 10"/>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7910"/>
                <a:ext cx="1386349" cy="104393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1" y="3221375"/>
              <a:ext cx="1126268" cy="800473"/>
            </a:xfrm>
            <a:prstGeom prst="rect">
              <a:avLst/>
            </a:prstGeom>
            <a:ln>
              <a:solidFill>
                <a:srgbClr val="97D0DB"/>
              </a:solidFill>
            </a:ln>
          </p:spPr>
        </p:pic>
      </p:grpSp>
      <p:sp>
        <p:nvSpPr>
          <p:cNvPr id="12" name="TextBox 11"/>
          <p:cNvSpPr txBox="1"/>
          <p:nvPr/>
        </p:nvSpPr>
        <p:spPr bwMode="auto">
          <a:xfrm>
            <a:off x="123825" y="942975"/>
            <a:ext cx="7094259" cy="646331"/>
          </a:xfrm>
          <a:prstGeom prst="rect">
            <a:avLst/>
          </a:prstGeom>
          <a:extLst/>
        </p:spPr>
        <p:txBody>
          <a:bodyPr wrap="square">
            <a:spAutoFit/>
            <a:scene3d>
              <a:camera prst="orthographicFront"/>
              <a:lightRig rig="soft" dir="t">
                <a:rot lat="0" lon="0" rev="10800000"/>
              </a:lightRig>
            </a:scene3d>
            <a:sp3d>
              <a:contourClr>
                <a:srgbClr val="DDDDDD"/>
              </a:contourClr>
            </a:sp3d>
          </a:bodyPr>
          <a:lstStyle>
            <a:defPPr>
              <a:defRPr lang="en-US"/>
            </a:defPPr>
            <a:lvl1pPr>
              <a:defRPr sz="2800" b="1" spc="150">
                <a:ln w="11430">
                  <a:solidFill>
                    <a:schemeClr val="bg2"/>
                  </a:solidFill>
                </a:ln>
                <a:solidFill>
                  <a:schemeClr val="tx1">
                    <a:lumMod val="60000"/>
                    <a:lumOff val="40000"/>
                  </a:schemeClr>
                </a:solidFill>
                <a:effectLst>
                  <a:outerShdw blurRad="50800" dist="38100" dir="18900000" algn="bl" rotWithShape="0">
                    <a:prstClr val="black">
                      <a:alpha val="40000"/>
                    </a:prstClr>
                  </a:outerShdw>
                </a:effectLst>
              </a:defRPr>
            </a:lvl1pPr>
          </a:lstStyle>
          <a:p>
            <a:r>
              <a:rPr lang="en-US" sz="3600" dirty="0">
                <a:ln w="6350">
                  <a:solidFill>
                    <a:schemeClr val="tx2"/>
                  </a:solidFill>
                </a:ln>
                <a:latin typeface="Calibri" panose="020F0502020204030204" pitchFamily="34" charset="0"/>
                <a:ea typeface="+mj-ea"/>
                <a:cs typeface="+mj-cs"/>
              </a:rPr>
              <a:t>Noisy </a:t>
            </a:r>
            <a:r>
              <a:rPr lang="en-US" sz="3600" dirty="0" smtClean="0">
                <a:ln w="6350">
                  <a:solidFill>
                    <a:schemeClr val="tx2"/>
                  </a:solidFill>
                </a:ln>
                <a:latin typeface="Calibri" panose="020F0502020204030204" pitchFamily="34" charset="0"/>
                <a:ea typeface="+mj-ea"/>
                <a:cs typeface="+mj-cs"/>
              </a:rPr>
              <a:t>glossy/specular </a:t>
            </a:r>
            <a:r>
              <a:rPr lang="en-US" sz="3600" dirty="0">
                <a:ln w="6350">
                  <a:solidFill>
                    <a:schemeClr val="tx2"/>
                  </a:solidFill>
                </a:ln>
                <a:latin typeface="Calibri" panose="020F0502020204030204" pitchFamily="34" charset="0"/>
                <a:ea typeface="+mj-ea"/>
                <a:cs typeface="+mj-cs"/>
              </a:rPr>
              <a:t>reflections</a:t>
            </a:r>
          </a:p>
        </p:txBody>
      </p:sp>
    </p:spTree>
    <p:extLst>
      <p:ext uri="{BB962C8B-B14F-4D97-AF65-F5344CB8AC3E}">
        <p14:creationId xmlns:p14="http://schemas.microsoft.com/office/powerpoint/2010/main" val="11245759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95250" y="190500"/>
            <a:ext cx="7715250" cy="537908"/>
          </a:xfrm>
          <a:prstGeom prst="rect">
            <a:avLst/>
          </a:prstGeom>
        </p:spPr>
        <p:txBody>
          <a:bodyPr/>
          <a:lstStyle>
            <a:lvl1pPr algn="l" rtl="0" eaLnBrk="1" fontAlgn="base" hangingPunct="1">
              <a:spcBef>
                <a:spcPct val="50000"/>
              </a:spcBef>
              <a:spcAft>
                <a:spcPct val="0"/>
              </a:spcAft>
              <a:defRPr lang="en-GB" sz="2000" b="1" kern="1200" dirty="0">
                <a:solidFill>
                  <a:schemeClr val="bg2"/>
                </a:solidFill>
                <a:effectLst>
                  <a:outerShdw blurRad="50800" dist="38100" dir="2700000" algn="tl" rotWithShape="0">
                    <a:schemeClr val="accent4">
                      <a:alpha val="43000"/>
                    </a:schemeClr>
                  </a:outerShdw>
                </a:effectLst>
                <a:latin typeface="Arial Bold" charset="0"/>
                <a:ea typeface="ＭＳ Ｐゴシック" charset="0"/>
                <a:cs typeface="ＭＳ Ｐゴシック" charset="0"/>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a:lstStyle>
          <a:p>
            <a:r>
              <a:rPr lang="en-US" sz="3600" dirty="0">
                <a:solidFill>
                  <a:schemeClr val="tx1"/>
                </a:solidFill>
                <a:latin typeface="Calibri" panose="020F0502020204030204" pitchFamily="34" charset="0"/>
                <a:ea typeface="+mj-ea"/>
                <a:cs typeface="+mj-cs"/>
              </a:rPr>
              <a:t>Energy Redistribution Path Tracing (ERPT)</a:t>
            </a:r>
          </a:p>
        </p:txBody>
      </p:sp>
      <p:grpSp>
        <p:nvGrpSpPr>
          <p:cNvPr id="7" name="Group 6"/>
          <p:cNvGrpSpPr/>
          <p:nvPr/>
        </p:nvGrpSpPr>
        <p:grpSpPr>
          <a:xfrm>
            <a:off x="123827" y="942976"/>
            <a:ext cx="8907133" cy="4087511"/>
            <a:chOff x="99062" y="754380"/>
            <a:chExt cx="7125706" cy="3270009"/>
          </a:xfrm>
        </p:grpSpPr>
        <p:grpSp>
          <p:nvGrpSpPr>
            <p:cNvPr id="8" name="Group 7"/>
            <p:cNvGrpSpPr/>
            <p:nvPr/>
          </p:nvGrpSpPr>
          <p:grpSpPr>
            <a:xfrm>
              <a:off x="99062" y="754380"/>
              <a:ext cx="7125706" cy="3270009"/>
              <a:chOff x="99062" y="754380"/>
              <a:chExt cx="7125706" cy="3270009"/>
            </a:xfrm>
          </p:grpSpPr>
          <p:pic>
            <p:nvPicPr>
              <p:cNvPr id="10" name="Picture 9"/>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2" y="754380"/>
                <a:ext cx="5675405" cy="3270009"/>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1" name="Picture 10"/>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68" cy="104393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2" name="Picture 11"/>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3" cy="1043937"/>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3" name="Picture 12"/>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7910"/>
                <a:ext cx="1386349" cy="1043937"/>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1" y="3221375"/>
              <a:ext cx="1126267" cy="800473"/>
            </a:xfrm>
            <a:prstGeom prst="rect">
              <a:avLst/>
            </a:prstGeom>
            <a:ln>
              <a:solidFill>
                <a:srgbClr val="97D0DB"/>
              </a:solidFill>
            </a:ln>
          </p:spPr>
        </p:pic>
      </p:grpSp>
    </p:spTree>
    <p:extLst>
      <p:ext uri="{BB962C8B-B14F-4D97-AF65-F5344CB8AC3E}">
        <p14:creationId xmlns:p14="http://schemas.microsoft.com/office/powerpoint/2010/main" val="10437424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95250" y="190500"/>
            <a:ext cx="7143750" cy="537908"/>
          </a:xfrm>
          <a:prstGeom prst="rect">
            <a:avLst/>
          </a:prstGeom>
        </p:spPr>
        <p:txBody>
          <a:bodyPr/>
          <a:lstStyle>
            <a:lvl1pPr algn="l" rtl="0" eaLnBrk="1" fontAlgn="base" hangingPunct="1">
              <a:spcBef>
                <a:spcPct val="50000"/>
              </a:spcBef>
              <a:spcAft>
                <a:spcPct val="0"/>
              </a:spcAft>
              <a:defRPr lang="en-GB" sz="2000" b="1" kern="1200" dirty="0">
                <a:solidFill>
                  <a:schemeClr val="bg2"/>
                </a:solidFill>
                <a:effectLst>
                  <a:outerShdw blurRad="50800" dist="38100" dir="2700000" algn="tl" rotWithShape="0">
                    <a:schemeClr val="accent4">
                      <a:alpha val="43000"/>
                    </a:schemeClr>
                  </a:outerShdw>
                </a:effectLst>
                <a:latin typeface="Arial Bold" charset="0"/>
                <a:ea typeface="ＭＳ Ｐゴシック" charset="0"/>
                <a:cs typeface="ＭＳ Ｐゴシック" charset="0"/>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a:lstStyle>
          <a:p>
            <a:r>
              <a:rPr lang="en-US" sz="3600" dirty="0">
                <a:solidFill>
                  <a:schemeClr val="tx1"/>
                </a:solidFill>
                <a:latin typeface="Calibri" panose="020F0502020204030204" pitchFamily="34" charset="0"/>
                <a:ea typeface="+mj-ea"/>
                <a:cs typeface="+mj-cs"/>
              </a:rPr>
              <a:t>ERPT + Manifold Exploration</a:t>
            </a:r>
          </a:p>
        </p:txBody>
      </p:sp>
      <p:grpSp>
        <p:nvGrpSpPr>
          <p:cNvPr id="5" name="Group 4"/>
          <p:cNvGrpSpPr/>
          <p:nvPr/>
        </p:nvGrpSpPr>
        <p:grpSpPr>
          <a:xfrm>
            <a:off x="123827" y="942975"/>
            <a:ext cx="8907133" cy="4087510"/>
            <a:chOff x="99062" y="754380"/>
            <a:chExt cx="7125706" cy="3270008"/>
          </a:xfrm>
        </p:grpSpPr>
        <p:grpSp>
          <p:nvGrpSpPr>
            <p:cNvPr id="7" name="Group 6"/>
            <p:cNvGrpSpPr/>
            <p:nvPr/>
          </p:nvGrpSpPr>
          <p:grpSpPr>
            <a:xfrm>
              <a:off x="99062" y="754380"/>
              <a:ext cx="7125706" cy="3270008"/>
              <a:chOff x="99062" y="754380"/>
              <a:chExt cx="7125706" cy="3270008"/>
            </a:xfrm>
          </p:grpSpPr>
          <p:pic>
            <p:nvPicPr>
              <p:cNvPr id="9" name="Picture 8"/>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2" y="754380"/>
                <a:ext cx="5675405" cy="327000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0" name="Picture 9"/>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68" cy="1043937"/>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1" name="Picture 10"/>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2" cy="1043937"/>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2" name="Picture 11"/>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7910"/>
                <a:ext cx="1386348" cy="1043937"/>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1" y="3221375"/>
              <a:ext cx="1126267" cy="800473"/>
            </a:xfrm>
            <a:prstGeom prst="rect">
              <a:avLst/>
            </a:prstGeom>
            <a:ln>
              <a:solidFill>
                <a:srgbClr val="97D0DB"/>
              </a:solidFill>
            </a:ln>
          </p:spPr>
        </p:pic>
      </p:grpSp>
    </p:spTree>
    <p:extLst>
      <p:ext uri="{BB962C8B-B14F-4D97-AF65-F5344CB8AC3E}">
        <p14:creationId xmlns:p14="http://schemas.microsoft.com/office/powerpoint/2010/main" val="17813136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3829" y="942975"/>
            <a:ext cx="8907129" cy="4087510"/>
            <a:chOff x="99063" y="754380"/>
            <a:chExt cx="7125703" cy="3270008"/>
          </a:xfrm>
        </p:grpSpPr>
        <p:grpSp>
          <p:nvGrpSpPr>
            <p:cNvPr id="7" name="Group 6"/>
            <p:cNvGrpSpPr/>
            <p:nvPr/>
          </p:nvGrpSpPr>
          <p:grpSpPr>
            <a:xfrm>
              <a:off x="99063" y="754380"/>
              <a:ext cx="7125703" cy="3270008"/>
              <a:chOff x="99063" y="754380"/>
              <a:chExt cx="7125703" cy="3270008"/>
            </a:xfrm>
          </p:grpSpPr>
          <p:pic>
            <p:nvPicPr>
              <p:cNvPr id="9" name="Picture 8"/>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3" y="754380"/>
                <a:ext cx="5675403" cy="327000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0" name="Picture 9"/>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1" y="756920"/>
                <a:ext cx="1395465" cy="1043937"/>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1" name="Picture 10"/>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2" cy="1043936"/>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2" name="Picture 11"/>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8565"/>
                <a:ext cx="1386348" cy="1042626"/>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1" y="3221375"/>
              <a:ext cx="1126267" cy="800473"/>
            </a:xfrm>
            <a:prstGeom prst="rect">
              <a:avLst/>
            </a:prstGeom>
            <a:ln>
              <a:solidFill>
                <a:srgbClr val="97D0DB"/>
              </a:solidFill>
            </a:ln>
          </p:spPr>
        </p:pic>
      </p:grpSp>
      <p:sp>
        <p:nvSpPr>
          <p:cNvPr id="14" name="Title 13"/>
          <p:cNvSpPr>
            <a:spLocks noGrp="1"/>
          </p:cNvSpPr>
          <p:nvPr>
            <p:ph type="title"/>
          </p:nvPr>
        </p:nvSpPr>
        <p:spPr/>
        <p:txBody>
          <a:bodyPr/>
          <a:lstStyle/>
          <a:p>
            <a:r>
              <a:rPr lang="en-US" dirty="0"/>
              <a:t>ERPT, Manifold Exploration Only</a:t>
            </a:r>
            <a:endParaRPr lang="en-GB" dirty="0"/>
          </a:p>
        </p:txBody>
      </p:sp>
    </p:spTree>
    <p:extLst>
      <p:ext uri="{BB962C8B-B14F-4D97-AF65-F5344CB8AC3E}">
        <p14:creationId xmlns:p14="http://schemas.microsoft.com/office/powerpoint/2010/main" val="26505351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250" y="190500"/>
            <a:ext cx="7886700" cy="537908"/>
          </a:xfrm>
        </p:spPr>
        <p:txBody>
          <a:bodyPr/>
          <a:lstStyle/>
          <a:p>
            <a:r>
              <a:rPr lang="en-US" dirty="0"/>
              <a:t>Population Monte Carlo </a:t>
            </a:r>
            <a:r>
              <a:rPr lang="en-US" dirty="0" smtClean="0"/>
              <a:t>ER + ME</a:t>
            </a:r>
            <a:endParaRPr lang="en-US" dirty="0"/>
          </a:p>
        </p:txBody>
      </p:sp>
      <p:grpSp>
        <p:nvGrpSpPr>
          <p:cNvPr id="4" name="Group 3"/>
          <p:cNvGrpSpPr/>
          <p:nvPr/>
        </p:nvGrpSpPr>
        <p:grpSpPr>
          <a:xfrm>
            <a:off x="123829" y="942975"/>
            <a:ext cx="8907130" cy="4087510"/>
            <a:chOff x="99063" y="754380"/>
            <a:chExt cx="7125704" cy="3270008"/>
          </a:xfrm>
        </p:grpSpPr>
        <p:grpSp>
          <p:nvGrpSpPr>
            <p:cNvPr id="5" name="Group 4"/>
            <p:cNvGrpSpPr/>
            <p:nvPr/>
          </p:nvGrpSpPr>
          <p:grpSpPr>
            <a:xfrm>
              <a:off x="99063" y="754380"/>
              <a:ext cx="7125704" cy="3270008"/>
              <a:chOff x="99063" y="754380"/>
              <a:chExt cx="7125704" cy="3270008"/>
            </a:xfrm>
          </p:grpSpPr>
          <p:pic>
            <p:nvPicPr>
              <p:cNvPr id="7" name="Picture 6"/>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3" y="754380"/>
                <a:ext cx="5675402" cy="3270008"/>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8" name="Picture 7"/>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67" cy="1043937"/>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9" name="Picture 8"/>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0" cy="1043937"/>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0" name="Picture 9"/>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8566"/>
                <a:ext cx="1386347" cy="1042625"/>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1" y="3221375"/>
              <a:ext cx="1126267" cy="800472"/>
            </a:xfrm>
            <a:prstGeom prst="rect">
              <a:avLst/>
            </a:prstGeom>
            <a:ln>
              <a:solidFill>
                <a:srgbClr val="97D0DB"/>
              </a:solidFill>
            </a:ln>
          </p:spPr>
        </p:pic>
      </p:grpSp>
    </p:spTree>
    <p:extLst>
      <p:ext uri="{BB962C8B-B14F-4D97-AF65-F5344CB8AC3E}">
        <p14:creationId xmlns:p14="http://schemas.microsoft.com/office/powerpoint/2010/main" val="3078564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250" y="190500"/>
            <a:ext cx="8147050" cy="537908"/>
          </a:xfrm>
        </p:spPr>
        <p:txBody>
          <a:bodyPr/>
          <a:lstStyle/>
          <a:p>
            <a:r>
              <a:rPr lang="en-US" dirty="0"/>
              <a:t>Population Monte Carlo </a:t>
            </a:r>
            <a:r>
              <a:rPr lang="en-US" dirty="0" smtClean="0"/>
              <a:t>ER + ME</a:t>
            </a:r>
            <a:endParaRPr lang="en-US" dirty="0"/>
          </a:p>
        </p:txBody>
      </p:sp>
      <p:grpSp>
        <p:nvGrpSpPr>
          <p:cNvPr id="4" name="Group 3"/>
          <p:cNvGrpSpPr/>
          <p:nvPr/>
        </p:nvGrpSpPr>
        <p:grpSpPr>
          <a:xfrm>
            <a:off x="123829" y="942976"/>
            <a:ext cx="8907130" cy="4087509"/>
            <a:chOff x="99063" y="754380"/>
            <a:chExt cx="7125704" cy="3270007"/>
          </a:xfrm>
        </p:grpSpPr>
        <p:grpSp>
          <p:nvGrpSpPr>
            <p:cNvPr id="5" name="Group 4"/>
            <p:cNvGrpSpPr/>
            <p:nvPr/>
          </p:nvGrpSpPr>
          <p:grpSpPr>
            <a:xfrm>
              <a:off x="99063" y="754380"/>
              <a:ext cx="7125704" cy="3270007"/>
              <a:chOff x="99063" y="754380"/>
              <a:chExt cx="7125704" cy="3270007"/>
            </a:xfrm>
          </p:grpSpPr>
          <p:pic>
            <p:nvPicPr>
              <p:cNvPr id="7" name="Picture 6"/>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3" y="754380"/>
                <a:ext cx="5675403" cy="3270007"/>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8" name="Picture 7"/>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9300" y="756920"/>
                <a:ext cx="1395467" cy="1043936"/>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9" name="Picture 8"/>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32988" y="1867415"/>
                <a:ext cx="1388091" cy="1043936"/>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pic>
            <p:nvPicPr>
              <p:cNvPr id="10" name="Picture 9"/>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3860" y="2977910"/>
                <a:ext cx="1386347" cy="1043936"/>
              </a:xfrm>
              <a:prstGeom prst="rect">
                <a:avLst/>
              </a:prstGeom>
              <a:noFill/>
              <a:ln>
                <a:solidFill>
                  <a:srgbClr val="97D0DB"/>
                </a:solidFill>
              </a:ln>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1" y="3221375"/>
              <a:ext cx="1126267" cy="800472"/>
            </a:xfrm>
            <a:prstGeom prst="rect">
              <a:avLst/>
            </a:prstGeom>
            <a:ln>
              <a:solidFill>
                <a:srgbClr val="97D0DB"/>
              </a:solidFill>
            </a:ln>
          </p:spPr>
        </p:pic>
      </p:grpSp>
    </p:spTree>
    <p:extLst>
      <p:ext uri="{BB962C8B-B14F-4D97-AF65-F5344CB8AC3E}">
        <p14:creationId xmlns:p14="http://schemas.microsoft.com/office/powerpoint/2010/main" val="40317381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a:t>
            </a:r>
            <a:endParaRPr lang="en-US" dirty="0"/>
          </a:p>
        </p:txBody>
      </p:sp>
      <p:sp>
        <p:nvSpPr>
          <p:cNvPr id="2" name="Text Placeholder 1"/>
          <p:cNvSpPr>
            <a:spLocks noGrp="1"/>
          </p:cNvSpPr>
          <p:nvPr>
            <p:ph idx="1"/>
          </p:nvPr>
        </p:nvSpPr>
        <p:spPr/>
        <p:txBody>
          <a:bodyPr/>
          <a:lstStyle/>
          <a:p>
            <a:pPr>
              <a:spcBef>
                <a:spcPts val="750"/>
              </a:spcBef>
              <a:spcAft>
                <a:spcPts val="750"/>
              </a:spcAft>
            </a:pPr>
            <a:r>
              <a:rPr lang="en-US" dirty="0" smtClean="0"/>
              <a:t>MCMC is more robust to complex lighting</a:t>
            </a:r>
          </a:p>
          <a:p>
            <a:pPr marL="456406" lvl="1" indent="0">
              <a:spcBef>
                <a:spcPts val="750"/>
              </a:spcBef>
              <a:spcAft>
                <a:spcPts val="750"/>
              </a:spcAft>
              <a:buNone/>
            </a:pPr>
            <a:r>
              <a:rPr lang="en-US" b="1" dirty="0" smtClean="0">
                <a:solidFill>
                  <a:schemeClr val="accent2"/>
                </a:solidFill>
                <a:latin typeface="Courier New" panose="02070309020205020404" pitchFamily="49" charset="0"/>
                <a:cs typeface="Courier New" panose="02070309020205020404" pitchFamily="49" charset="0"/>
              </a:rPr>
              <a:t>+ </a:t>
            </a:r>
            <a:r>
              <a:rPr lang="en-US" dirty="0" smtClean="0"/>
              <a:t>Better survives the </a:t>
            </a:r>
            <a:r>
              <a:rPr lang="en-US" i="1" dirty="0" smtClean="0"/>
              <a:t>curse of dimensionality</a:t>
            </a:r>
          </a:p>
          <a:p>
            <a:pPr marL="456406" lvl="1" indent="0">
              <a:spcBef>
                <a:spcPts val="750"/>
              </a:spcBef>
              <a:spcAft>
                <a:spcPts val="750"/>
              </a:spcAft>
              <a:buNone/>
            </a:pPr>
            <a:r>
              <a:rPr lang="en-US" b="1" dirty="0">
                <a:solidFill>
                  <a:schemeClr val="accent2"/>
                </a:solidFill>
                <a:latin typeface="Courier New" panose="02070309020205020404" pitchFamily="49" charset="0"/>
                <a:cs typeface="Courier New" panose="02070309020205020404" pitchFamily="49" charset="0"/>
              </a:rPr>
              <a:t>+ </a:t>
            </a:r>
            <a:r>
              <a:rPr lang="en-US" dirty="0" smtClean="0"/>
              <a:t>Useful for ≥ ~7-10 bounces</a:t>
            </a:r>
          </a:p>
          <a:p>
            <a:pPr marL="456406" lvl="1" indent="0">
              <a:spcBef>
                <a:spcPts val="750"/>
              </a:spcBef>
              <a:spcAft>
                <a:spcPts val="750"/>
              </a:spcAft>
              <a:buNone/>
            </a:pPr>
            <a:r>
              <a:rPr lang="en-US" b="1" dirty="0">
                <a:solidFill>
                  <a:schemeClr val="accent2"/>
                </a:solidFill>
                <a:latin typeface="Courier New" panose="02070309020205020404" pitchFamily="49" charset="0"/>
                <a:cs typeface="Courier New" panose="02070309020205020404" pitchFamily="49" charset="0"/>
              </a:rPr>
              <a:t>+ </a:t>
            </a:r>
            <a:r>
              <a:rPr lang="en-US" dirty="0" smtClean="0"/>
              <a:t>Robust at highly occluded and glossy scenes</a:t>
            </a:r>
          </a:p>
          <a:p>
            <a:pPr marL="456406" lvl="1" indent="0">
              <a:spcBef>
                <a:spcPts val="750"/>
              </a:spcBef>
              <a:spcAft>
                <a:spcPts val="750"/>
              </a:spcAft>
              <a:buNone/>
            </a:pPr>
            <a:r>
              <a:rPr lang="en-US" b="1" dirty="0">
                <a:solidFill>
                  <a:schemeClr val="accent2"/>
                </a:solidFill>
                <a:latin typeface="Courier New" panose="02070309020205020404" pitchFamily="49" charset="0"/>
                <a:cs typeface="Courier New" panose="02070309020205020404" pitchFamily="49" charset="0"/>
              </a:rPr>
              <a:t>- </a:t>
            </a:r>
            <a:r>
              <a:rPr lang="en-US" dirty="0" smtClean="0"/>
              <a:t>Non-uniform convergence: bad for animation and previews</a:t>
            </a:r>
          </a:p>
          <a:p>
            <a:pPr>
              <a:spcBef>
                <a:spcPts val="750"/>
              </a:spcBef>
              <a:spcAft>
                <a:spcPts val="750"/>
              </a:spcAft>
              <a:buFont typeface="Arial" panose="020B0604020202020204" pitchFamily="34" charset="0"/>
              <a:buChar char="•"/>
            </a:pPr>
            <a:r>
              <a:rPr lang="en-US" dirty="0" smtClean="0"/>
              <a:t>PMC adapts mutation parameters</a:t>
            </a:r>
            <a:endParaRPr lang="en-US" dirty="0"/>
          </a:p>
        </p:txBody>
      </p:sp>
    </p:spTree>
    <p:extLst>
      <p:ext uri="{BB962C8B-B14F-4D97-AF65-F5344CB8AC3E}">
        <p14:creationId xmlns:p14="http://schemas.microsoft.com/office/powerpoint/2010/main" val="341352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Text Placeholder 3"/>
          <p:cNvSpPr>
            <a:spLocks noGrp="1"/>
          </p:cNvSpPr>
          <p:nvPr>
            <p:ph type="body" idx="1"/>
          </p:nvPr>
        </p:nvSpPr>
        <p:spPr/>
        <p:txBody>
          <a:bodyPr/>
          <a:lstStyle/>
          <a:p>
            <a:r>
              <a:rPr lang="en-US" dirty="0"/>
              <a:t>Thank You for Your attention</a:t>
            </a:r>
            <a:r>
              <a:rPr lang="en-US" dirty="0" smtClean="0"/>
              <a:t>.</a:t>
            </a:r>
            <a:endParaRPr lang="en-US" dirty="0"/>
          </a:p>
        </p:txBody>
      </p:sp>
    </p:spTree>
    <p:extLst>
      <p:ext uri="{BB962C8B-B14F-4D97-AF65-F5344CB8AC3E}">
        <p14:creationId xmlns:p14="http://schemas.microsoft.com/office/powerpoint/2010/main" val="3739117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Importance Sampling for M-H</a:t>
            </a:r>
            <a:endParaRPr lang="en-US" dirty="0"/>
          </a:p>
        </p:txBody>
      </p:sp>
      <mc:AlternateContent xmlns:mc="http://schemas.openxmlformats.org/markup-compatibility/2006" xmlns:a14="http://schemas.microsoft.com/office/drawing/2010/main">
        <mc:Choice Requires="a14">
          <p:sp>
            <p:nvSpPr>
              <p:cNvPr id="2" name="Text Placeholder 1"/>
              <p:cNvSpPr>
                <a:spLocks noGrp="1"/>
              </p:cNvSpPr>
              <p:nvPr>
                <p:ph idx="1"/>
              </p:nvPr>
            </p:nvSpPr>
            <p:spPr/>
            <p:txBody>
              <a:bodyPr/>
              <a:lstStyle/>
              <a:p>
                <a:r>
                  <a:rPr lang="en-US" dirty="0" smtClean="0"/>
                  <a:t>Cannot fetch proposals directly from </a:t>
                </a:r>
                <a14:m>
                  <m:oMath xmlns:m="http://schemas.openxmlformats.org/officeDocument/2006/math">
                    <m:r>
                      <a:rPr lang="en-US" i="1">
                        <a:latin typeface="Cambria Math"/>
                      </a:rPr>
                      <m:t>𝑓</m:t>
                    </m:r>
                  </m:oMath>
                </a14:m>
                <a:endParaRPr lang="en-US" dirty="0" smtClean="0"/>
              </a:p>
              <a:p>
                <a:r>
                  <a:rPr lang="en-US" dirty="0" smtClean="0"/>
                  <a:t>Generate a proposal </a:t>
                </a:r>
                <a14:m>
                  <m:oMath xmlns:m="http://schemas.openxmlformats.org/officeDocument/2006/math">
                    <m:r>
                      <a:rPr lang="en-US" i="1">
                        <a:latin typeface="Cambria Math" panose="02040503050406030204" pitchFamily="18" charset="0"/>
                      </a:rPr>
                      <m:t>𝑗</m:t>
                    </m:r>
                    <m:r>
                      <a:rPr lang="en-US" i="1">
                        <a:latin typeface="Cambria Math" panose="02040503050406030204" pitchFamily="18" charset="0"/>
                      </a:rPr>
                      <m:t> </m:t>
                    </m:r>
                  </m:oMath>
                </a14:m>
                <a:r>
                  <a:rPr lang="en-US" dirty="0" smtClean="0"/>
                  <a:t>from some </a:t>
                </a:r>
                <a:r>
                  <a:rPr lang="en-US" i="1" dirty="0" smtClean="0"/>
                  <a:t>proposal distribution</a:t>
                </a:r>
                <a:r>
                  <a:rPr lang="en-US" dirty="0" smtClean="0"/>
                  <a:t> </a:t>
                </a:r>
                <a14:m>
                  <m:oMath xmlns:m="http://schemas.openxmlformats.org/officeDocument/2006/math">
                    <m:r>
                      <a:rPr lang="en-US" i="1" smtClean="0">
                        <a:latin typeface="Cambria Math" panose="02040503050406030204" pitchFamily="18" charset="0"/>
                      </a:rPr>
                      <m:t>𝑇</m:t>
                    </m:r>
                  </m:oMath>
                </a14:m>
                <a:endParaRPr lang="en-US" dirty="0" smtClean="0"/>
              </a:p>
              <a:p>
                <a:pPr lvl="1"/>
                <a14:m>
                  <m:oMath xmlns:m="http://schemas.openxmlformats.org/officeDocument/2006/math">
                    <m:r>
                      <a:rPr lang="en-US" sz="2250" i="1">
                        <a:latin typeface="Cambria Math" panose="02040503050406030204" pitchFamily="18" charset="0"/>
                      </a:rPr>
                      <m:t>𝑇</m:t>
                    </m:r>
                  </m:oMath>
                </a14:m>
                <a:r>
                  <a:rPr lang="en-US" dirty="0" smtClean="0">
                    <a:latin typeface="Georgia" panose="02040502050405020303" pitchFamily="18" charset="0"/>
                  </a:rPr>
                  <a:t> can depend on the current state </a:t>
                </a:r>
                <a14:m>
                  <m:oMath xmlns:m="http://schemas.openxmlformats.org/officeDocument/2006/math">
                    <m:r>
                      <a:rPr lang="en-US" i="1">
                        <a:latin typeface="Cambria Math"/>
                      </a:rPr>
                      <m:t>𝑖</m:t>
                    </m:r>
                  </m:oMath>
                </a14:m>
                <a:r>
                  <a:rPr lang="en-US" sz="1375" dirty="0">
                    <a:latin typeface="Georgia" panose="02040502050405020303" pitchFamily="18" charset="0"/>
                  </a:rPr>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a:rPr>
                          <m:t>𝑖</m:t>
                        </m:r>
                        <m:r>
                          <a:rPr lang="en-US" i="1">
                            <a:latin typeface="Cambria Math"/>
                            <a:ea typeface="Cambria Math"/>
                          </a:rPr>
                          <m:t>→</m:t>
                        </m:r>
                        <m:r>
                          <a:rPr lang="en-US" i="1">
                            <a:latin typeface="Cambria Math"/>
                            <a:ea typeface="Cambria Math"/>
                          </a:rPr>
                          <m:t>𝑗</m:t>
                        </m:r>
                      </m:sub>
                    </m:sSub>
                  </m:oMath>
                </a14:m>
                <a:endParaRPr lang="en-US" dirty="0" smtClean="0">
                  <a:latin typeface="Georgia" panose="02040502050405020303" pitchFamily="18" charset="0"/>
                </a:endParaRPr>
              </a:p>
              <a:p>
                <a:pPr lvl="1"/>
                <a:r>
                  <a:rPr lang="en-US" dirty="0"/>
                  <a:t>Similar to importance sampling in Monte </a:t>
                </a:r>
                <a:r>
                  <a:rPr lang="en-US" dirty="0" smtClean="0"/>
                  <a:t>Carlo</a:t>
                </a:r>
              </a:p>
              <a:p>
                <a:pPr lvl="1"/>
                <a:endParaRPr lang="en-US" dirty="0" smtClean="0">
                  <a:latin typeface="Georgia" panose="02040502050405020303" pitchFamily="18" charset="0"/>
                </a:endParaRPr>
              </a:p>
              <a:p>
                <a:r>
                  <a:rPr lang="en-US" dirty="0" smtClean="0"/>
                  <a:t>Acceptance probability is then (from detailed balance):</a:t>
                </a:r>
              </a:p>
              <a:p>
                <a:pPr marL="456406" lvl="1" indent="0">
                  <a:buNone/>
                </a:pPr>
                <a14:m>
                  <m:oMathPara xmlns:m="http://schemas.openxmlformats.org/officeDocument/2006/math">
                    <m:oMathParaPr>
                      <m:jc m:val="centerGroup"/>
                    </m:oMathParaPr>
                    <m:oMath xmlns:m="http://schemas.openxmlformats.org/officeDocument/2006/math">
                      <m:sSub>
                        <m:sSubPr>
                          <m:ctrlPr>
                            <a:rPr lang="en-US" sz="2250" i="1">
                              <a:latin typeface="Cambria Math" panose="02040503050406030204" pitchFamily="18" charset="0"/>
                            </a:rPr>
                          </m:ctrlPr>
                        </m:sSubPr>
                        <m:e>
                          <m:r>
                            <a:rPr lang="en-US" sz="2250" i="1">
                              <a:latin typeface="Cambria Math"/>
                            </a:rPr>
                            <m:t>𝑎</m:t>
                          </m:r>
                        </m:e>
                        <m:sub>
                          <m:r>
                            <a:rPr lang="en-US" sz="2250" i="1">
                              <a:latin typeface="Cambria Math"/>
                            </a:rPr>
                            <m:t>𝑖</m:t>
                          </m:r>
                          <m:r>
                            <a:rPr lang="en-US" sz="2250" i="1">
                              <a:latin typeface="Cambria Math"/>
                              <a:ea typeface="Cambria Math"/>
                            </a:rPr>
                            <m:t>→</m:t>
                          </m:r>
                          <m:r>
                            <a:rPr lang="en-US" sz="2250" i="1">
                              <a:latin typeface="Cambria Math"/>
                              <a:ea typeface="Cambria Math"/>
                            </a:rPr>
                            <m:t>𝑗</m:t>
                          </m:r>
                        </m:sub>
                      </m:sSub>
                      <m:r>
                        <a:rPr lang="en-US" sz="2250" i="1">
                          <a:latin typeface="Cambria Math"/>
                        </a:rPr>
                        <m:t>=</m:t>
                      </m:r>
                      <m:d>
                        <m:dPr>
                          <m:ctrlPr>
                            <a:rPr lang="en-US" sz="2250" i="1">
                              <a:latin typeface="Cambria Math" panose="02040503050406030204" pitchFamily="18" charset="0"/>
                            </a:rPr>
                          </m:ctrlPr>
                        </m:dPr>
                        <m:e>
                          <m:f>
                            <m:fPr>
                              <m:ctrlPr>
                                <a:rPr lang="en-US" sz="2250" i="1">
                                  <a:latin typeface="Cambria Math" panose="02040503050406030204" pitchFamily="18" charset="0"/>
                                </a:rPr>
                              </m:ctrlPr>
                            </m:fPr>
                            <m:num>
                              <m:sSub>
                                <m:sSubPr>
                                  <m:ctrlPr>
                                    <a:rPr lang="en-US" sz="2250" i="1">
                                      <a:latin typeface="Cambria Math" panose="02040503050406030204" pitchFamily="18" charset="0"/>
                                    </a:rPr>
                                  </m:ctrlPr>
                                </m:sSubPr>
                                <m:e>
                                  <m:r>
                                    <a:rPr lang="en-US" sz="2250" i="1">
                                      <a:latin typeface="Cambria Math"/>
                                    </a:rPr>
                                    <m:t>𝑓</m:t>
                                  </m:r>
                                </m:e>
                                <m:sub>
                                  <m:r>
                                    <a:rPr lang="en-US" sz="2250" i="1">
                                      <a:latin typeface="Cambria Math"/>
                                    </a:rPr>
                                    <m:t>𝑗</m:t>
                                  </m:r>
                                </m:sub>
                              </m:sSub>
                            </m:num>
                            <m:den>
                              <m:sSub>
                                <m:sSubPr>
                                  <m:ctrlPr>
                                    <a:rPr lang="en-US" sz="2250" i="1">
                                      <a:solidFill>
                                        <a:srgbClr val="FF0000"/>
                                      </a:solidFill>
                                      <a:latin typeface="Cambria Math" panose="02040503050406030204" pitchFamily="18" charset="0"/>
                                    </a:rPr>
                                  </m:ctrlPr>
                                </m:sSubPr>
                                <m:e>
                                  <m:r>
                                    <a:rPr lang="en-US" sz="2250" i="1">
                                      <a:solidFill>
                                        <a:srgbClr val="FF0000"/>
                                      </a:solidFill>
                                      <a:latin typeface="Cambria Math" panose="02040503050406030204" pitchFamily="18" charset="0"/>
                                    </a:rPr>
                                    <m:t>𝑇</m:t>
                                  </m:r>
                                </m:e>
                                <m:sub>
                                  <m:r>
                                    <a:rPr lang="en-US" sz="2250" i="1">
                                      <a:solidFill>
                                        <a:srgbClr val="FF0000"/>
                                      </a:solidFill>
                                      <a:latin typeface="Cambria Math" panose="02040503050406030204" pitchFamily="18" charset="0"/>
                                    </a:rPr>
                                    <m:t>𝑖</m:t>
                                  </m:r>
                                  <m:r>
                                    <a:rPr lang="en-US" sz="2250" i="1">
                                      <a:solidFill>
                                        <a:srgbClr val="FF0000"/>
                                      </a:solidFill>
                                      <a:latin typeface="Cambria Math"/>
                                      <a:ea typeface="Cambria Math"/>
                                    </a:rPr>
                                    <m:t>→</m:t>
                                  </m:r>
                                  <m:r>
                                    <a:rPr lang="en-US" sz="2250" i="1">
                                      <a:solidFill>
                                        <a:srgbClr val="FF0000"/>
                                      </a:solidFill>
                                      <a:latin typeface="Cambria Math"/>
                                      <a:ea typeface="Cambria Math"/>
                                    </a:rPr>
                                    <m:t>𝑗</m:t>
                                  </m:r>
                                </m:sub>
                              </m:sSub>
                            </m:den>
                          </m:f>
                        </m:e>
                      </m:d>
                      <m:r>
                        <a:rPr lang="en-US" sz="2250" i="1">
                          <a:latin typeface="Cambria Math" panose="02040503050406030204" pitchFamily="18" charset="0"/>
                        </a:rPr>
                        <m:t>/</m:t>
                      </m:r>
                      <m:d>
                        <m:dPr>
                          <m:ctrlPr>
                            <a:rPr lang="en-US" sz="2250" i="1">
                              <a:latin typeface="Cambria Math" panose="02040503050406030204" pitchFamily="18" charset="0"/>
                            </a:rPr>
                          </m:ctrlPr>
                        </m:dPr>
                        <m:e>
                          <m:f>
                            <m:fPr>
                              <m:ctrlPr>
                                <a:rPr lang="en-US" sz="2250" i="1">
                                  <a:latin typeface="Cambria Math" panose="02040503050406030204" pitchFamily="18" charset="0"/>
                                </a:rPr>
                              </m:ctrlPr>
                            </m:fPr>
                            <m:num>
                              <m:sSub>
                                <m:sSubPr>
                                  <m:ctrlPr>
                                    <a:rPr lang="en-US" sz="2250" i="1">
                                      <a:latin typeface="Cambria Math" panose="02040503050406030204" pitchFamily="18" charset="0"/>
                                    </a:rPr>
                                  </m:ctrlPr>
                                </m:sSubPr>
                                <m:e>
                                  <m:r>
                                    <a:rPr lang="en-US" sz="2250" i="1">
                                      <a:latin typeface="Cambria Math"/>
                                    </a:rPr>
                                    <m:t>𝑓</m:t>
                                  </m:r>
                                </m:e>
                                <m:sub>
                                  <m:r>
                                    <a:rPr lang="en-US" sz="2250" i="1">
                                      <a:latin typeface="Cambria Math" panose="02040503050406030204" pitchFamily="18" charset="0"/>
                                    </a:rPr>
                                    <m:t>𝑖</m:t>
                                  </m:r>
                                </m:sub>
                              </m:sSub>
                            </m:num>
                            <m:den>
                              <m:sSub>
                                <m:sSubPr>
                                  <m:ctrlPr>
                                    <a:rPr lang="en-US" sz="2250" i="1">
                                      <a:solidFill>
                                        <a:srgbClr val="FF0000"/>
                                      </a:solidFill>
                                      <a:latin typeface="Cambria Math" panose="02040503050406030204" pitchFamily="18" charset="0"/>
                                    </a:rPr>
                                  </m:ctrlPr>
                                </m:sSubPr>
                                <m:e>
                                  <m:r>
                                    <a:rPr lang="en-US" sz="2250" i="1">
                                      <a:solidFill>
                                        <a:srgbClr val="FF0000"/>
                                      </a:solidFill>
                                      <a:latin typeface="Cambria Math" panose="02040503050406030204" pitchFamily="18" charset="0"/>
                                    </a:rPr>
                                    <m:t>𝑇</m:t>
                                  </m:r>
                                </m:e>
                                <m:sub>
                                  <m:r>
                                    <a:rPr lang="en-US" sz="2250" i="1">
                                      <a:solidFill>
                                        <a:srgbClr val="FF0000"/>
                                      </a:solidFill>
                                      <a:latin typeface="Cambria Math" panose="02040503050406030204" pitchFamily="18" charset="0"/>
                                    </a:rPr>
                                    <m:t>𝑗</m:t>
                                  </m:r>
                                  <m:r>
                                    <a:rPr lang="en-US" sz="2250" i="1">
                                      <a:solidFill>
                                        <a:srgbClr val="FF0000"/>
                                      </a:solidFill>
                                      <a:latin typeface="Cambria Math"/>
                                      <a:ea typeface="Cambria Math"/>
                                    </a:rPr>
                                    <m:t>→</m:t>
                                  </m:r>
                                  <m:r>
                                    <a:rPr lang="en-US" sz="2250" i="1">
                                      <a:solidFill>
                                        <a:srgbClr val="FF0000"/>
                                      </a:solidFill>
                                      <a:latin typeface="Cambria Math" panose="02040503050406030204" pitchFamily="18" charset="0"/>
                                      <a:ea typeface="Cambria Math"/>
                                    </a:rPr>
                                    <m:t>𝑖</m:t>
                                  </m:r>
                                </m:sub>
                              </m:sSub>
                            </m:den>
                          </m:f>
                        </m:e>
                      </m:d>
                    </m:oMath>
                  </m:oMathPara>
                </a14:m>
                <a:endParaRPr lang="en-US" dirty="0" smtClean="0">
                  <a:latin typeface="Georgia" panose="02040502050405020303" pitchFamily="18" charset="0"/>
                </a:endParaRPr>
              </a:p>
            </p:txBody>
          </p:sp>
        </mc:Choice>
        <mc:Fallback xmlns="">
          <p:sp>
            <p:nvSpPr>
              <p:cNvPr id="2" name="Text Placeholder 1"/>
              <p:cNvSpPr>
                <a:spLocks noGrp="1" noRot="1" noChangeAspect="1" noMove="1" noResize="1" noEditPoints="1" noAdjustHandles="1" noChangeArrowheads="1" noChangeShapeType="1" noTextEdit="1"/>
              </p:cNvSpPr>
              <p:nvPr>
                <p:ph idx="1"/>
              </p:nvPr>
            </p:nvSpPr>
            <p:spPr>
              <a:blipFill rotWithShape="0">
                <a:blip r:embed="rId3"/>
                <a:stretch>
                  <a:fillRect t="-1311"/>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FF1FF72B-FD9A-47D5-8BF7-3039EF6E51FB}" type="slidenum">
              <a:rPr lang="en-US" smtClean="0"/>
              <a:t>5</a:t>
            </a:fld>
            <a:endParaRPr lang="en-US"/>
          </a:p>
        </p:txBody>
      </p:sp>
    </p:spTree>
    <p:extLst>
      <p:ext uri="{BB962C8B-B14F-4D97-AF65-F5344CB8AC3E}">
        <p14:creationId xmlns:p14="http://schemas.microsoft.com/office/powerpoint/2010/main" val="3048356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250" y="190500"/>
            <a:ext cx="7143750" cy="537908"/>
          </a:xfrm>
        </p:spPr>
        <p:txBody>
          <a:bodyPr/>
          <a:lstStyle/>
          <a:p>
            <a:r>
              <a:rPr lang="en-US" dirty="0" smtClean="0"/>
              <a:t>Example: MH Replicates an Image</a:t>
            </a:r>
            <a:endParaRPr lang="en-GB" dirty="0"/>
          </a:p>
        </p:txBody>
      </p:sp>
      <p:sp>
        <p:nvSpPr>
          <p:cNvPr id="4" name="Slide Number Placeholder 3"/>
          <p:cNvSpPr>
            <a:spLocks noGrp="1"/>
          </p:cNvSpPr>
          <p:nvPr>
            <p:ph type="sldNum" sz="quarter" idx="10"/>
          </p:nvPr>
        </p:nvSpPr>
        <p:spPr/>
        <p:txBody>
          <a:bodyPr/>
          <a:lstStyle/>
          <a:p>
            <a:fld id="{FF1FF72B-FD9A-47D5-8BF7-3039EF6E51FB}" type="slidenum">
              <a:rPr lang="en-US" smtClean="0"/>
              <a:t>6</a:t>
            </a:fld>
            <a:endParaRPr lang="en-US"/>
          </a:p>
        </p:txBody>
      </p:sp>
      <p:pic>
        <p:nvPicPr>
          <p:cNvPr id="5" name="Dian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778606"/>
            <a:ext cx="6085904" cy="4262501"/>
          </a:xfrm>
          <a:prstGeom prst="rect">
            <a:avLst/>
          </a:prstGeom>
        </p:spPr>
      </p:pic>
    </p:spTree>
    <p:extLst>
      <p:ext uri="{BB962C8B-B14F-4D97-AF65-F5344CB8AC3E}">
        <p14:creationId xmlns:p14="http://schemas.microsoft.com/office/powerpoint/2010/main" val="160328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Metropolis Light Transport</a:t>
            </a:r>
            <a:endParaRPr lang="en-US" dirty="0"/>
          </a:p>
        </p:txBody>
      </p:sp>
    </p:spTree>
    <p:extLst>
      <p:ext uri="{BB962C8B-B14F-4D97-AF65-F5344CB8AC3E}">
        <p14:creationId xmlns:p14="http://schemas.microsoft.com/office/powerpoint/2010/main" val="3042803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dirty="0" smtClean="0"/>
              <a:t>Metropolis Light Transport</a:t>
            </a:r>
            <a:endParaRPr lang="en-US" dirty="0"/>
          </a:p>
        </p:txBody>
      </p:sp>
      <mc:AlternateContent xmlns:mc="http://schemas.openxmlformats.org/markup-compatibility/2006" xmlns:a14="http://schemas.microsoft.com/office/drawing/2010/main">
        <mc:Choice Requires="a14">
          <p:sp>
            <p:nvSpPr>
              <p:cNvPr id="2" name="Текст 1"/>
              <p:cNvSpPr>
                <a:spLocks noGrp="1"/>
              </p:cNvSpPr>
              <p:nvPr>
                <p:ph idx="1"/>
              </p:nvPr>
            </p:nvSpPr>
            <p:spPr/>
            <p:txBody>
              <a:bodyPr/>
              <a:lstStyle/>
              <a:p>
                <a:pPr marL="571500" indent="-571500">
                  <a:buFont typeface="+mj-lt"/>
                  <a:buAutoNum type="arabicPeriod"/>
                </a:pPr>
                <a:r>
                  <a:rPr lang="en-US" dirty="0" smtClean="0"/>
                  <a:t>Generate initial path </a:t>
                </a:r>
                <a14:m>
                  <m:oMath xmlns:m="http://schemas.openxmlformats.org/officeDocument/2006/math">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0</m:t>
                        </m:r>
                      </m:sub>
                    </m:sSub>
                  </m:oMath>
                </a14:m>
                <a:r>
                  <a:rPr lang="en-US" dirty="0" smtClean="0"/>
                  <a:t> using PT/BDPT</a:t>
                </a:r>
              </a:p>
              <a:p>
                <a:pPr marL="571500" indent="-571500">
                  <a:buFont typeface="+mj-lt"/>
                  <a:buAutoNum type="arabicPeriod"/>
                </a:pPr>
                <a:r>
                  <a:rPr lang="en-US" dirty="0" smtClean="0"/>
                  <a:t>Mutate with some proposal distribution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𝑗</m:t>
                            </m:r>
                          </m:sub>
                        </m:sSub>
                      </m:sub>
                    </m:sSub>
                  </m:oMath>
                </a14:m>
                <a:endParaRPr lang="en-US" b="0" dirty="0" smtClean="0"/>
              </a:p>
              <a:p>
                <a:pPr marL="571500" indent="-571500">
                  <a:buFont typeface="+mj-lt"/>
                  <a:buAutoNum type="arabicPeriod"/>
                </a:pPr>
                <a:r>
                  <a:rPr lang="en-US" dirty="0" smtClean="0"/>
                  <a:t>Accept new path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𝑗</m:t>
                        </m:r>
                      </m:sub>
                    </m:sSub>
                  </m:oMath>
                </a14:m>
                <a:r>
                  <a:rPr lang="en-US" dirty="0" smtClean="0"/>
                  <a:t> with probability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𝑎</m:t>
                        </m:r>
                      </m:e>
                      <m: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𝑗</m:t>
                            </m:r>
                          </m:sub>
                        </m:sSub>
                      </m:sub>
                    </m:sSub>
                  </m:oMath>
                </a14:m>
                <a:endParaRPr lang="en-US" dirty="0" smtClean="0"/>
              </a:p>
              <a:p>
                <a:pPr marL="571500" indent="-571500">
                  <a:buFont typeface="+mj-lt"/>
                  <a:buAutoNum type="arabicPeriod"/>
                </a:pPr>
                <a:r>
                  <a:rPr lang="en-US" dirty="0" smtClean="0"/>
                  <a:t>Accumulate contribution to the image plane</a:t>
                </a:r>
              </a:p>
              <a:p>
                <a:pPr marL="571500" indent="-571500">
                  <a:buFont typeface="+mj-lt"/>
                  <a:buAutoNum type="arabicPeriod"/>
                </a:pPr>
                <a:r>
                  <a:rPr lang="en-US" dirty="0" smtClean="0"/>
                  <a:t>Go to step 2</a:t>
                </a:r>
                <a:endParaRPr lang="en-US" dirty="0"/>
              </a:p>
            </p:txBody>
          </p:sp>
        </mc:Choice>
        <mc:Fallback xmlns="">
          <p:sp>
            <p:nvSpPr>
              <p:cNvPr id="2" name="Текст 1"/>
              <p:cNvSpPr>
                <a:spLocks noGrp="1" noRot="1" noChangeAspect="1" noMove="1" noResize="1" noEditPoints="1" noAdjustHandles="1" noChangeArrowheads="1" noChangeShapeType="1" noTextEdit="1"/>
              </p:cNvSpPr>
              <p:nvPr>
                <p:ph idx="1"/>
              </p:nvPr>
            </p:nvSpPr>
            <p:spPr>
              <a:blipFill rotWithShape="0">
                <a:blip r:embed="rId3"/>
                <a:stretch>
                  <a:fillRect l="-1034" t="-1475"/>
                </a:stretch>
              </a:blipFill>
            </p:spPr>
            <p:txBody>
              <a:bodyPr/>
              <a:lstStyle/>
              <a:p>
                <a:r>
                  <a:rPr lang="en-GB">
                    <a:noFill/>
                  </a:rPr>
                  <a:t> </a:t>
                </a:r>
              </a:p>
            </p:txBody>
          </p:sp>
        </mc:Fallback>
      </mc:AlternateContent>
      <p:sp>
        <p:nvSpPr>
          <p:cNvPr id="4" name="Номер слайда 3"/>
          <p:cNvSpPr>
            <a:spLocks noGrp="1"/>
          </p:cNvSpPr>
          <p:nvPr>
            <p:ph type="sldNum" sz="quarter" idx="12"/>
          </p:nvPr>
        </p:nvSpPr>
        <p:spPr/>
        <p:txBody>
          <a:bodyPr/>
          <a:lstStyle/>
          <a:p>
            <a:fld id="{FF1FF72B-FD9A-47D5-8BF7-3039EF6E51FB}" type="slidenum">
              <a:rPr lang="en-US" smtClean="0"/>
              <a:t>8</a:t>
            </a:fld>
            <a:endParaRPr lang="en-US"/>
          </a:p>
        </p:txBody>
      </p:sp>
      <p:grpSp>
        <p:nvGrpSpPr>
          <p:cNvPr id="9" name="Group 8"/>
          <p:cNvGrpSpPr/>
          <p:nvPr/>
        </p:nvGrpSpPr>
        <p:grpSpPr>
          <a:xfrm>
            <a:off x="3714750" y="3143250"/>
            <a:ext cx="4791900" cy="1544333"/>
            <a:chOff x="3176880" y="2819401"/>
            <a:chExt cx="3833520" cy="1235466"/>
          </a:xfrm>
        </p:grpSpPr>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6880" y="2819401"/>
              <a:ext cx="3833520" cy="123546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905250" y="3500438"/>
                  <a:ext cx="309686" cy="2585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500" i="1">
                                <a:solidFill>
                                  <a:srgbClr val="1E0068"/>
                                </a:solidFill>
                                <a:latin typeface="Cambria Math" panose="02040503050406030204" pitchFamily="18" charset="0"/>
                              </a:rPr>
                            </m:ctrlPr>
                          </m:sSubPr>
                          <m:e>
                            <m:acc>
                              <m:accPr>
                                <m:chr m:val="̅"/>
                                <m:ctrlPr>
                                  <a:rPr lang="en-US" sz="1500" i="1">
                                    <a:solidFill>
                                      <a:srgbClr val="1E0068"/>
                                    </a:solidFill>
                                    <a:latin typeface="Cambria Math" panose="02040503050406030204" pitchFamily="18" charset="0"/>
                                  </a:rPr>
                                </m:ctrlPr>
                              </m:accPr>
                              <m:e>
                                <m:r>
                                  <a:rPr lang="en-US" sz="1500" i="1">
                                    <a:solidFill>
                                      <a:srgbClr val="1E0068"/>
                                    </a:solidFill>
                                    <a:latin typeface="Cambria Math" panose="02040503050406030204" pitchFamily="18" charset="0"/>
                                  </a:rPr>
                                  <m:t>𝑥</m:t>
                                </m:r>
                              </m:e>
                            </m:acc>
                          </m:e>
                          <m:sub>
                            <m:r>
                              <a:rPr lang="en-US" sz="1500" i="1">
                                <a:solidFill>
                                  <a:srgbClr val="1E0068"/>
                                </a:solidFill>
                                <a:latin typeface="Cambria Math" panose="02040503050406030204" pitchFamily="18" charset="0"/>
                              </a:rPr>
                              <m:t>0</m:t>
                            </m:r>
                          </m:sub>
                        </m:sSub>
                      </m:oMath>
                    </m:oMathPara>
                  </a14:m>
                  <a:endParaRPr lang="en-GB" sz="1500" dirty="0">
                    <a:solidFill>
                      <a:srgbClr val="1E0068"/>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905250" y="3500438"/>
                  <a:ext cx="309686" cy="258532"/>
                </a:xfrm>
                <a:prstGeom prst="rect">
                  <a:avLst/>
                </a:prstGeom>
                <a:blipFill rotWithShape="0">
                  <a:blip r:embed="rId5"/>
                  <a:stretch>
                    <a:fillRect r="-79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367214" y="3246247"/>
                  <a:ext cx="309686" cy="2585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500" i="1">
                                <a:solidFill>
                                  <a:srgbClr val="218141"/>
                                </a:solidFill>
                                <a:latin typeface="Cambria Math" panose="02040503050406030204" pitchFamily="18" charset="0"/>
                              </a:rPr>
                            </m:ctrlPr>
                          </m:sSubPr>
                          <m:e>
                            <m:acc>
                              <m:accPr>
                                <m:chr m:val="̅"/>
                                <m:ctrlPr>
                                  <a:rPr lang="en-US" sz="1500" i="1">
                                    <a:solidFill>
                                      <a:srgbClr val="218141"/>
                                    </a:solidFill>
                                    <a:latin typeface="Cambria Math" panose="02040503050406030204" pitchFamily="18" charset="0"/>
                                  </a:rPr>
                                </m:ctrlPr>
                              </m:accPr>
                              <m:e>
                                <m:r>
                                  <a:rPr lang="en-US" sz="1500" i="1">
                                    <a:solidFill>
                                      <a:srgbClr val="218141"/>
                                    </a:solidFill>
                                    <a:latin typeface="Cambria Math" panose="02040503050406030204" pitchFamily="18" charset="0"/>
                                  </a:rPr>
                                  <m:t>𝑥</m:t>
                                </m:r>
                              </m:e>
                            </m:acc>
                          </m:e>
                          <m:sub>
                            <m:r>
                              <a:rPr lang="en-US" sz="1500" i="1">
                                <a:solidFill>
                                  <a:srgbClr val="218141"/>
                                </a:solidFill>
                                <a:latin typeface="Cambria Math" panose="02040503050406030204" pitchFamily="18" charset="0"/>
                              </a:rPr>
                              <m:t>1</m:t>
                            </m:r>
                          </m:sub>
                        </m:sSub>
                      </m:oMath>
                    </m:oMathPara>
                  </a14:m>
                  <a:endParaRPr lang="en-GB" sz="1500" dirty="0">
                    <a:solidFill>
                      <a:srgbClr val="21814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67214" y="3246247"/>
                  <a:ext cx="309686" cy="258532"/>
                </a:xfrm>
                <a:prstGeom prst="rect">
                  <a:avLst/>
                </a:prstGeom>
                <a:blipFill rotWithShape="0">
                  <a:blip r:embed="rId6"/>
                  <a:stretch>
                    <a:fillRect r="-95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10090" y="3641147"/>
                  <a:ext cx="309686" cy="2585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500" i="1">
                                <a:solidFill>
                                  <a:schemeClr val="tx2">
                                    <a:lumMod val="50000"/>
                                  </a:schemeClr>
                                </a:solidFill>
                                <a:latin typeface="Cambria Math" panose="02040503050406030204" pitchFamily="18" charset="0"/>
                              </a:rPr>
                            </m:ctrlPr>
                          </m:sSubPr>
                          <m:e>
                            <m:acc>
                              <m:accPr>
                                <m:chr m:val="̅"/>
                                <m:ctrlPr>
                                  <a:rPr lang="en-US" sz="1500" i="1">
                                    <a:solidFill>
                                      <a:schemeClr val="tx2">
                                        <a:lumMod val="50000"/>
                                      </a:schemeClr>
                                    </a:solidFill>
                                    <a:latin typeface="Cambria Math" panose="02040503050406030204" pitchFamily="18" charset="0"/>
                                  </a:rPr>
                                </m:ctrlPr>
                              </m:accPr>
                              <m:e>
                                <m:r>
                                  <a:rPr lang="en-US" sz="1500" i="1">
                                    <a:solidFill>
                                      <a:schemeClr val="tx2">
                                        <a:lumMod val="50000"/>
                                      </a:schemeClr>
                                    </a:solidFill>
                                    <a:latin typeface="Cambria Math" panose="02040503050406030204" pitchFamily="18" charset="0"/>
                                  </a:rPr>
                                  <m:t>𝑥</m:t>
                                </m:r>
                              </m:e>
                            </m:acc>
                          </m:e>
                          <m:sub>
                            <m:r>
                              <a:rPr lang="en-US" sz="1500" i="1">
                                <a:solidFill>
                                  <a:schemeClr val="tx2">
                                    <a:lumMod val="50000"/>
                                  </a:schemeClr>
                                </a:solidFill>
                                <a:latin typeface="Cambria Math" panose="02040503050406030204" pitchFamily="18" charset="0"/>
                              </a:rPr>
                              <m:t>2</m:t>
                            </m:r>
                          </m:sub>
                        </m:sSub>
                      </m:oMath>
                    </m:oMathPara>
                  </a14:m>
                  <a:endParaRPr lang="en-GB" sz="1500" dirty="0">
                    <a:solidFill>
                      <a:schemeClr val="tx2">
                        <a:lumMod val="50000"/>
                      </a:schemeClr>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4510090" y="3641147"/>
                  <a:ext cx="309686" cy="258532"/>
                </a:xfrm>
                <a:prstGeom prst="rect">
                  <a:avLst/>
                </a:prstGeom>
                <a:blipFill rotWithShape="0">
                  <a:blip r:embed="rId7"/>
                  <a:stretch>
                    <a:fillRect r="-7937"/>
                  </a:stretch>
                </a:blipFill>
              </p:spPr>
              <p:txBody>
                <a:bodyPr/>
                <a:lstStyle/>
                <a:p>
                  <a:r>
                    <a:rPr lang="en-GB">
                      <a:noFill/>
                    </a:rPr>
                    <a:t> </a:t>
                  </a:r>
                </a:p>
              </p:txBody>
            </p:sp>
          </mc:Fallback>
        </mc:AlternateContent>
      </p:grpSp>
    </p:spTree>
    <p:extLst>
      <p:ext uri="{BB962C8B-B14F-4D97-AF65-F5344CB8AC3E}">
        <p14:creationId xmlns:p14="http://schemas.microsoft.com/office/powerpoint/2010/main" val="2154320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Mutation Strategies</a:t>
            </a:r>
            <a:endParaRPr lang="en-US" dirty="0"/>
          </a:p>
        </p:txBody>
      </p:sp>
    </p:spTree>
    <p:extLst>
      <p:ext uri="{BB962C8B-B14F-4D97-AF65-F5344CB8AC3E}">
        <p14:creationId xmlns:p14="http://schemas.microsoft.com/office/powerpoint/2010/main" val="2562208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S14_Preso">
  <a:themeElements>
    <a:clrScheme name="SIG2014">
      <a:dk1>
        <a:srgbClr val="413B36"/>
      </a:dk1>
      <a:lt1>
        <a:sysClr val="window" lastClr="FFFFFF"/>
      </a:lt1>
      <a:dk2>
        <a:srgbClr val="413B36"/>
      </a:dk2>
      <a:lt2>
        <a:srgbClr val="F8F8F8"/>
      </a:lt2>
      <a:accent1>
        <a:srgbClr val="413B36"/>
      </a:accent1>
      <a:accent2>
        <a:srgbClr val="D94E32"/>
      </a:accent2>
      <a:accent3>
        <a:srgbClr val="008F73"/>
      </a:accent3>
      <a:accent4>
        <a:srgbClr val="ACA091"/>
      </a:accent4>
      <a:accent5>
        <a:srgbClr val="5F5F5F"/>
      </a:accent5>
      <a:accent6>
        <a:srgbClr val="4D4D4D"/>
      </a:accent6>
      <a:hlink>
        <a:srgbClr val="D94E32"/>
      </a:hlink>
      <a:folHlink>
        <a:srgbClr val="DC79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B180FBF-6534-4535-81A4-C225B627A770}" vid="{BD712C42-1A69-4724-8D04-DC220ACB56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Template>
  <TotalTime>0</TotalTime>
  <Words>3559</Words>
  <Application>Microsoft Office PowerPoint</Application>
  <PresentationFormat>On-screen Show (16:9)</PresentationFormat>
  <Paragraphs>310</Paragraphs>
  <Slides>47</Slides>
  <Notes>47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MS PGothic</vt:lpstr>
      <vt:lpstr>Arial</vt:lpstr>
      <vt:lpstr>Arial Bold</vt:lpstr>
      <vt:lpstr>Calibri</vt:lpstr>
      <vt:lpstr>Cambria Math</vt:lpstr>
      <vt:lpstr>Courier New</vt:lpstr>
      <vt:lpstr>Georgia</vt:lpstr>
      <vt:lpstr>S14_Preso</vt:lpstr>
      <vt:lpstr>PowerPoint Presentation</vt:lpstr>
      <vt:lpstr>PowerPoint Presentation</vt:lpstr>
      <vt:lpstr>Metropolis-Hastings Algorithm</vt:lpstr>
      <vt:lpstr>Metropolis-Hastings (MH) Algorithm</vt:lpstr>
      <vt:lpstr>Importance Sampling for M-H</vt:lpstr>
      <vt:lpstr>Example: MH Replicates an Image</vt:lpstr>
      <vt:lpstr>Metropolis Light Transport</vt:lpstr>
      <vt:lpstr>Metropolis Light Transport</vt:lpstr>
      <vt:lpstr>Existing Mutation Strategies</vt:lpstr>
      <vt:lpstr>Veach Mutations</vt:lpstr>
      <vt:lpstr>Kelemen Mutation</vt:lpstr>
      <vt:lpstr>Manifold Exploration Mutation</vt:lpstr>
      <vt:lpstr>Energy Redistribution Path Tracing [Cline05]</vt:lpstr>
      <vt:lpstr>Population Monte Carlo ERPT [Lai07]</vt:lpstr>
      <vt:lpstr>Equal Time Comparison</vt:lpstr>
      <vt:lpstr>Kitchen Scene: Setup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Ordinary Monte Carlo Methods</vt:lpstr>
      <vt:lpstr>Ordinary Monte Carlo Methods </vt:lpstr>
      <vt:lpstr>Path Tracing</vt:lpstr>
      <vt:lpstr>Light Tracing</vt:lpstr>
      <vt:lpstr>Bidirectional Path Tracing</vt:lpstr>
      <vt:lpstr>Bidirectional Path Tracing</vt:lpstr>
      <vt:lpstr>Vertex Connection and Merging</vt:lpstr>
      <vt:lpstr>Femtosecond Video</vt:lpstr>
      <vt:lpstr>Markov Chain Monte Carlo Methods</vt:lpstr>
      <vt:lpstr>Markov Chain Monte Carlo Methods</vt:lpstr>
      <vt:lpstr>Markov Chain Monte Carlo Methods, part II</vt:lpstr>
      <vt:lpstr>Metropolis Light Transport</vt:lpstr>
      <vt:lpstr>MLT in Primary Sample Space</vt:lpstr>
      <vt:lpstr>MLT in Primary Sample Space</vt:lpstr>
      <vt:lpstr>MLT with Manifold Exploration</vt:lpstr>
      <vt:lpstr>MLT with Manifold Exploration</vt:lpstr>
      <vt:lpstr>Markov Chain PPM</vt:lpstr>
      <vt:lpstr>PowerPoint Presentation</vt:lpstr>
      <vt:lpstr>PowerPoint Presentation</vt:lpstr>
      <vt:lpstr>ERPT, Manifold Exploration Only</vt:lpstr>
      <vt:lpstr>Population Monte Carlo ER + ME</vt:lpstr>
      <vt:lpstr>Population Monte Carlo ER + ME</vt:lpstr>
      <vt:lpstr>Conclusion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2014-08-09T19:18:02Z</dcterms:created>
  <dcterms:modified xsi:type="dcterms:W3CDTF">2014-08-27T14:20:29Z</dcterms:modified>
</cp:coreProperties>
</file>