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0"/>
  </p:notesMasterIdLst>
  <p:handoutMasterIdLst>
    <p:handoutMasterId r:id="rId61"/>
  </p:handoutMasterIdLst>
  <p:sldIdLst>
    <p:sldId id="644" r:id="rId2"/>
    <p:sldId id="642" r:id="rId3"/>
    <p:sldId id="643" r:id="rId4"/>
    <p:sldId id="607" r:id="rId5"/>
    <p:sldId id="608" r:id="rId6"/>
    <p:sldId id="609" r:id="rId7"/>
    <p:sldId id="610" r:id="rId8"/>
    <p:sldId id="519" r:id="rId9"/>
    <p:sldId id="521" r:id="rId10"/>
    <p:sldId id="522" r:id="rId11"/>
    <p:sldId id="523" r:id="rId12"/>
    <p:sldId id="525" r:id="rId13"/>
    <p:sldId id="326" r:id="rId14"/>
    <p:sldId id="337" r:id="rId15"/>
    <p:sldId id="372" r:id="rId16"/>
    <p:sldId id="424" r:id="rId17"/>
    <p:sldId id="279" r:id="rId18"/>
    <p:sldId id="265" r:id="rId19"/>
    <p:sldId id="267" r:id="rId20"/>
    <p:sldId id="423" r:id="rId21"/>
    <p:sldId id="327" r:id="rId22"/>
    <p:sldId id="340" r:id="rId23"/>
    <p:sldId id="395" r:id="rId24"/>
    <p:sldId id="526" r:id="rId25"/>
    <p:sldId id="527" r:id="rId26"/>
    <p:sldId id="408" r:id="rId27"/>
    <p:sldId id="409" r:id="rId28"/>
    <p:sldId id="410" r:id="rId29"/>
    <p:sldId id="611" r:id="rId30"/>
    <p:sldId id="412" r:id="rId31"/>
    <p:sldId id="583" r:id="rId32"/>
    <p:sldId id="418" r:id="rId33"/>
    <p:sldId id="277" r:id="rId34"/>
    <p:sldId id="422" r:id="rId35"/>
    <p:sldId id="647" r:id="rId36"/>
    <p:sldId id="619" r:id="rId37"/>
    <p:sldId id="620" r:id="rId38"/>
    <p:sldId id="621" r:id="rId39"/>
    <p:sldId id="622" r:id="rId40"/>
    <p:sldId id="623" r:id="rId41"/>
    <p:sldId id="624" r:id="rId42"/>
    <p:sldId id="625" r:id="rId43"/>
    <p:sldId id="626" r:id="rId44"/>
    <p:sldId id="627" r:id="rId45"/>
    <p:sldId id="628" r:id="rId46"/>
    <p:sldId id="629" r:id="rId47"/>
    <p:sldId id="630" r:id="rId48"/>
    <p:sldId id="631" r:id="rId49"/>
    <p:sldId id="632" r:id="rId50"/>
    <p:sldId id="633" r:id="rId51"/>
    <p:sldId id="634" r:id="rId52"/>
    <p:sldId id="635" r:id="rId53"/>
    <p:sldId id="636" r:id="rId54"/>
    <p:sldId id="637" r:id="rId55"/>
    <p:sldId id="638" r:id="rId56"/>
    <p:sldId id="640" r:id="rId57"/>
    <p:sldId id="641" r:id="rId58"/>
    <p:sldId id="606" r:id="rId5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tivation" id="{26CD08CC-1966-4EB2-AC74-A7E03D102A72}">
          <p14:sldIdLst>
            <p14:sldId id="644"/>
            <p14:sldId id="642"/>
            <p14:sldId id="643"/>
            <p14:sldId id="607"/>
            <p14:sldId id="608"/>
            <p14:sldId id="609"/>
            <p14:sldId id="610"/>
            <p14:sldId id="519"/>
            <p14:sldId id="521"/>
            <p14:sldId id="522"/>
            <p14:sldId id="523"/>
            <p14:sldId id="525"/>
          </p14:sldIdLst>
        </p14:section>
        <p14:section name="Previous work" id="{1DEC2A12-04F9-4A69-AA1C-48173CF5144F}">
          <p14:sldIdLst>
            <p14:sldId id="326"/>
            <p14:sldId id="337"/>
            <p14:sldId id="372"/>
            <p14:sldId id="424"/>
            <p14:sldId id="279"/>
            <p14:sldId id="265"/>
            <p14:sldId id="267"/>
            <p14:sldId id="423"/>
          </p14:sldIdLst>
        </p14:section>
        <p14:section name="Our approach" id="{62638ED1-6DDC-472E-BE50-809BC7C77DE8}">
          <p14:sldIdLst>
            <p14:sldId id="327"/>
            <p14:sldId id="340"/>
            <p14:sldId id="395"/>
            <p14:sldId id="526"/>
            <p14:sldId id="527"/>
            <p14:sldId id="408"/>
            <p14:sldId id="409"/>
            <p14:sldId id="410"/>
            <p14:sldId id="611"/>
            <p14:sldId id="412"/>
            <p14:sldId id="583"/>
            <p14:sldId id="418"/>
            <p14:sldId id="277"/>
            <p14:sldId id="422"/>
            <p14:sldId id="647"/>
          </p14:sldIdLst>
        </p14:section>
        <p14:section name="Results" id="{B589B531-6797-49E7-99B4-D54ED702D613}">
          <p14:sldIdLst>
            <p14:sldId id="619"/>
            <p14:sldId id="620"/>
            <p14:sldId id="621"/>
            <p14:sldId id="622"/>
            <p14:sldId id="623"/>
            <p14:sldId id="624"/>
            <p14:sldId id="625"/>
            <p14:sldId id="626"/>
            <p14:sldId id="627"/>
            <p14:sldId id="628"/>
            <p14:sldId id="629"/>
            <p14:sldId id="630"/>
            <p14:sldId id="631"/>
            <p14:sldId id="632"/>
            <p14:sldId id="633"/>
            <p14:sldId id="634"/>
            <p14:sldId id="635"/>
            <p14:sldId id="636"/>
            <p14:sldId id="637"/>
            <p14:sldId id="638"/>
          </p14:sldIdLst>
        </p14:section>
        <p14:section name="Conclusion" id="{13E9C526-2C01-468F-928A-6EA94BF47736}">
          <p14:sldIdLst>
            <p14:sldId id="640"/>
            <p14:sldId id="641"/>
            <p14:sldId id="606"/>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roslav Krivanek" initials="JK" lastIdx="11" clrIdx="0"/>
  <p:cmAuthor id="2" name="Ivo" initials="I"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8" autoAdjust="0"/>
    <p:restoredTop sz="57538" autoAdjust="0"/>
  </p:normalViewPr>
  <p:slideViewPr>
    <p:cSldViewPr>
      <p:cViewPr varScale="1">
        <p:scale>
          <a:sx n="115" d="100"/>
          <a:sy n="115" d="100"/>
        </p:scale>
        <p:origin x="-114" y="-246"/>
      </p:cViewPr>
      <p:guideLst>
        <p:guide orient="horz" pos="1620"/>
        <p:guide pos="2880"/>
      </p:guideLst>
    </p:cSldViewPr>
  </p:slideViewPr>
  <p:outlineViewPr>
    <p:cViewPr>
      <p:scale>
        <a:sx n="33" d="100"/>
        <a:sy n="33" d="100"/>
      </p:scale>
      <p:origin x="0" y="7542"/>
    </p:cViewPr>
  </p:outlineViewPr>
  <p:notesTextViewPr>
    <p:cViewPr>
      <p:scale>
        <a:sx n="100" d="100"/>
        <a:sy n="100" d="100"/>
      </p:scale>
      <p:origin x="0" y="0"/>
    </p:cViewPr>
  </p:notesTextViewPr>
  <p:notesViewPr>
    <p:cSldViewPr>
      <p:cViewPr varScale="1">
        <p:scale>
          <a:sx n="70" d="100"/>
          <a:sy n="70" d="100"/>
        </p:scale>
        <p:origin x="-329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46084EE-8BE6-4BED-89F6-F53C9FF9583A}" type="datetimeFigureOut">
              <a:rPr lang="cs-CZ" smtClean="0"/>
              <a:t>10.9.2019</a:t>
            </a:fld>
            <a:endParaRPr lang="cs-CZ"/>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20A2F8F-4322-40AD-97C7-3304D4EDBA4B}" type="slidenum">
              <a:rPr lang="cs-CZ" smtClean="0"/>
              <a:t>‹#›</a:t>
            </a:fld>
            <a:endParaRPr lang="cs-CZ"/>
          </a:p>
        </p:txBody>
      </p:sp>
    </p:spTree>
    <p:extLst>
      <p:ext uri="{BB962C8B-B14F-4D97-AF65-F5344CB8AC3E}">
        <p14:creationId xmlns:p14="http://schemas.microsoft.com/office/powerpoint/2010/main" val="3988671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454ABE-B92A-4978-9D4F-C6A52247B237}" type="datetimeFigureOut">
              <a:rPr lang="cs-CZ" smtClean="0"/>
              <a:t>10.9.2019</a:t>
            </a:fld>
            <a:endParaRPr lang="cs-CZ"/>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AABFFC-1072-4DEE-AE28-0C9665BAD4C0}" type="slidenum">
              <a:rPr lang="cs-CZ" smtClean="0"/>
              <a:t>‹#›</a:t>
            </a:fld>
            <a:endParaRPr lang="cs-CZ"/>
          </a:p>
        </p:txBody>
      </p:sp>
    </p:spTree>
    <p:extLst>
      <p:ext uri="{BB962C8B-B14F-4D97-AF65-F5344CB8AC3E}">
        <p14:creationId xmlns:p14="http://schemas.microsoft.com/office/powerpoint/2010/main" val="72260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this part of the course, I will focus on guiding </a:t>
            </a:r>
            <a:r>
              <a:rPr lang="en-US" dirty="0" smtClean="0"/>
              <a:t>in direct </a:t>
            </a:r>
            <a:r>
              <a:rPr lang="en-US" dirty="0"/>
              <a:t>illumination </a:t>
            </a:r>
            <a:r>
              <a:rPr lang="en-US" dirty="0" smtClean="0"/>
              <a:t>sampling.</a:t>
            </a:r>
            <a:endParaRPr lang="en-US" dirty="0"/>
          </a:p>
        </p:txBody>
      </p:sp>
      <p:sp>
        <p:nvSpPr>
          <p:cNvPr id="4" name="Slide Number Placeholder 3"/>
          <p:cNvSpPr>
            <a:spLocks noGrp="1"/>
          </p:cNvSpPr>
          <p:nvPr>
            <p:ph type="sldNum" sz="quarter" idx="5"/>
          </p:nvPr>
        </p:nvSpPr>
        <p:spPr/>
        <p:txBody>
          <a:bodyPr/>
          <a:lstStyle/>
          <a:p>
            <a:fld id="{0EAABFFC-1072-4DEE-AE28-0C9665BAD4C0}" type="slidenum">
              <a:rPr lang="cs-CZ" smtClean="0"/>
              <a:t>1</a:t>
            </a:fld>
            <a:endParaRPr lang="cs-CZ"/>
          </a:p>
        </p:txBody>
      </p:sp>
    </p:spTree>
    <p:extLst>
      <p:ext uri="{BB962C8B-B14F-4D97-AF65-F5344CB8AC3E}">
        <p14:creationId xmlns:p14="http://schemas.microsoft.com/office/powerpoint/2010/main" val="3699080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0" baseline="0" dirty="0"/>
              <a:t>We propose a solid theoretical framework </a:t>
            </a:r>
            <a:r>
              <a:rPr lang="en-US" b="0" baseline="0" dirty="0" smtClean="0"/>
              <a:t>based on Bayesian learning that addresses the above questions, and thanks to that enables robust </a:t>
            </a:r>
            <a:r>
              <a:rPr lang="en-US" b="0" baseline="0" dirty="0"/>
              <a:t>adaptive sampling in </a:t>
            </a:r>
            <a:r>
              <a:rPr lang="en-US" b="0" baseline="0" dirty="0" smtClean="0"/>
              <a:t>rendering.</a:t>
            </a:r>
            <a:endParaRPr lang="en-US" baseline="0" dirty="0"/>
          </a:p>
        </p:txBody>
      </p:sp>
      <p:sp>
        <p:nvSpPr>
          <p:cNvPr id="4" name="Slide Number Placeholder 3"/>
          <p:cNvSpPr>
            <a:spLocks noGrp="1"/>
          </p:cNvSpPr>
          <p:nvPr>
            <p:ph type="sldNum" sz="quarter" idx="10"/>
          </p:nvPr>
        </p:nvSpPr>
        <p:spPr/>
        <p:txBody>
          <a:bodyPr/>
          <a:lstStyle/>
          <a:p>
            <a:fld id="{0EAABFFC-1072-4DEE-AE28-0C9665BAD4C0}" type="slidenum">
              <a:rPr lang="cs-CZ" smtClean="0"/>
              <a:t>10</a:t>
            </a:fld>
            <a:endParaRPr lang="cs-CZ"/>
          </a:p>
        </p:txBody>
      </p:sp>
    </p:spTree>
    <p:extLst>
      <p:ext uri="{BB962C8B-B14F-4D97-AF65-F5344CB8AC3E}">
        <p14:creationId xmlns:p14="http://schemas.microsoft.com/office/powerpoint/2010/main" val="687165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0" baseline="0" dirty="0"/>
              <a:t>In this scene, our solution is more than 500 times faster than the non-adaptive solution…</a:t>
            </a:r>
          </a:p>
          <a:p>
            <a:pPr marL="171450" marR="0" lvl="1"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p:txBody>
      </p:sp>
      <p:sp>
        <p:nvSpPr>
          <p:cNvPr id="4" name="Slide Number Placeholder 3"/>
          <p:cNvSpPr>
            <a:spLocks noGrp="1"/>
          </p:cNvSpPr>
          <p:nvPr>
            <p:ph type="sldNum" sz="quarter" idx="10"/>
          </p:nvPr>
        </p:nvSpPr>
        <p:spPr/>
        <p:txBody>
          <a:bodyPr/>
          <a:lstStyle/>
          <a:p>
            <a:fld id="{0EAABFFC-1072-4DEE-AE28-0C9665BAD4C0}" type="slidenum">
              <a:rPr lang="cs-CZ" smtClean="0"/>
              <a:t>11</a:t>
            </a:fld>
            <a:endParaRPr lang="cs-CZ"/>
          </a:p>
        </p:txBody>
      </p:sp>
    </p:spTree>
    <p:extLst>
      <p:ext uri="{BB962C8B-B14F-4D97-AF65-F5344CB8AC3E}">
        <p14:creationId xmlns:p14="http://schemas.microsoft.com/office/powerpoint/2010/main" val="3794878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0" baseline="0" dirty="0"/>
              <a:t>… and we can achieve much better robustness than the previous adaptive sampling method by </a:t>
            </a:r>
            <a:r>
              <a:rPr lang="en-US" b="0" baseline="0" dirty="0" err="1"/>
              <a:t>Donikian</a:t>
            </a:r>
            <a:r>
              <a:rPr lang="en-US" b="0" baseline="0" dirty="0"/>
              <a:t> et al. [2006].</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0" baseline="0" dirty="0"/>
              <a:t>The Bayesian framework we introduce here is not limited to guided direct illumination. Other guiding </a:t>
            </a:r>
            <a:r>
              <a:rPr lang="en-US" b="0" baseline="0" dirty="0" smtClean="0"/>
              <a:t>/ adaptive sampling methods </a:t>
            </a:r>
            <a:r>
              <a:rPr lang="en-US" b="0" baseline="0" dirty="0"/>
              <a:t>can benefit from it as well.</a:t>
            </a:r>
          </a:p>
        </p:txBody>
      </p:sp>
      <p:sp>
        <p:nvSpPr>
          <p:cNvPr id="4" name="Slide Number Placeholder 3"/>
          <p:cNvSpPr>
            <a:spLocks noGrp="1"/>
          </p:cNvSpPr>
          <p:nvPr>
            <p:ph type="sldNum" sz="quarter" idx="10"/>
          </p:nvPr>
        </p:nvSpPr>
        <p:spPr/>
        <p:txBody>
          <a:bodyPr/>
          <a:lstStyle/>
          <a:p>
            <a:fld id="{0EAABFFC-1072-4DEE-AE28-0C9665BAD4C0}" type="slidenum">
              <a:rPr lang="cs-CZ" smtClean="0"/>
              <a:t>12</a:t>
            </a:fld>
            <a:endParaRPr lang="cs-CZ"/>
          </a:p>
        </p:txBody>
      </p:sp>
    </p:spTree>
    <p:extLst>
      <p:ext uri="{BB962C8B-B14F-4D97-AF65-F5344CB8AC3E}">
        <p14:creationId xmlns:p14="http://schemas.microsoft.com/office/powerpoint/2010/main" val="4071394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 Much existing work is related</a:t>
            </a:r>
            <a:r>
              <a:rPr lang="en-GB" baseline="0" dirty="0" smtClean="0"/>
              <a:t> </a:t>
            </a:r>
            <a:r>
              <a:rPr lang="en-GB" baseline="0" dirty="0"/>
              <a:t>to </a:t>
            </a:r>
            <a:r>
              <a:rPr lang="en-GB" baseline="0" dirty="0" smtClean="0"/>
              <a:t>ours</a:t>
            </a:r>
            <a:r>
              <a:rPr lang="en-GB" dirty="0" smtClean="0"/>
              <a:t>.</a:t>
            </a:r>
            <a:endParaRPr lang="en-GB" dirty="0"/>
          </a:p>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0EAABFFC-1072-4DEE-AE28-0C9665BAD4C0}" type="slidenum">
              <a:rPr lang="cs-CZ" smtClean="0"/>
              <a:t>13</a:t>
            </a:fld>
            <a:endParaRPr lang="cs-CZ"/>
          </a:p>
        </p:txBody>
      </p:sp>
    </p:spTree>
    <p:extLst>
      <p:ext uri="{BB962C8B-B14F-4D97-AF65-F5344CB8AC3E}">
        <p14:creationId xmlns:p14="http://schemas.microsoft.com/office/powerpoint/2010/main" val="4236504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Adaptivity</a:t>
            </a:r>
            <a:r>
              <a:rPr lang="en-GB" baseline="0" dirty="0"/>
              <a:t> in Monte Carlo simulation is not a new concept</a:t>
            </a:r>
            <a:r>
              <a:rPr lang="en-GB" baseline="0" dirty="0" smtClean="0"/>
              <a:t>.</a:t>
            </a:r>
            <a:endParaRPr lang="en-GB" baseline="0" dirty="0"/>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There is </a:t>
            </a:r>
            <a:r>
              <a:rPr lang="en-GB" baseline="0" dirty="0" smtClean="0"/>
              <a:t>much work </a:t>
            </a:r>
            <a:r>
              <a:rPr lang="en-GB" baseline="0" dirty="0"/>
              <a:t>in general Monte Carlo as well as in rendering: for example works dealing with image sampling, indirect </a:t>
            </a:r>
            <a:r>
              <a:rPr lang="en-GB" baseline="0" dirty="0" smtClean="0"/>
              <a:t>illumination sampling, </a:t>
            </a:r>
            <a:r>
              <a:rPr lang="en-GB" baseline="0" dirty="0"/>
              <a:t>and </a:t>
            </a:r>
            <a:r>
              <a:rPr lang="en-GB" baseline="0" dirty="0" smtClean="0"/>
              <a:t>direct illumination sampling as well.</a:t>
            </a:r>
            <a:endParaRPr lang="en-GB" baseline="0" dirty="0"/>
          </a:p>
          <a:p>
            <a:pPr marL="171450" indent="-171450">
              <a:buFont typeface="Arial" panose="020B0604020202020204" pitchFamily="34" charset="0"/>
              <a:buChar char="•"/>
            </a:pPr>
            <a:r>
              <a:rPr lang="en-GB" baseline="0" dirty="0"/>
              <a:t>A classic adaptive algorithm for </a:t>
            </a:r>
            <a:r>
              <a:rPr lang="en-GB" baseline="0" dirty="0" smtClean="0"/>
              <a:t>general Monte </a:t>
            </a:r>
            <a:r>
              <a:rPr lang="en-GB" baseline="0" dirty="0"/>
              <a:t>Carlo estimation is the Vegas algorithm by Lepage [1980], which works by </a:t>
            </a:r>
            <a:r>
              <a:rPr lang="en-GB" baseline="0" dirty="0" err="1"/>
              <a:t>histogramming</a:t>
            </a:r>
            <a:r>
              <a:rPr lang="en-GB" baseline="0" dirty="0"/>
              <a:t> (stratifying) the integrand and using these histograms for better sampling in subsequent steps.</a:t>
            </a:r>
          </a:p>
          <a:p>
            <a:pPr marL="171450" indent="-171450">
              <a:buFont typeface="Arial" panose="020B0604020202020204" pitchFamily="34" charset="0"/>
              <a:buChar char="•"/>
            </a:pPr>
            <a:r>
              <a:rPr lang="en-GB" baseline="0" dirty="0"/>
              <a:t>Another example is Population Monte Carlo [Capp</a:t>
            </a:r>
            <a:r>
              <a:rPr lang="cs-CZ" baseline="0" dirty="0"/>
              <a:t>é</a:t>
            </a:r>
            <a:r>
              <a:rPr lang="en-GB" baseline="0" dirty="0"/>
              <a:t> et al. 2004], which uses a population of simulation particles and track</a:t>
            </a:r>
            <a:r>
              <a:rPr lang="cs-CZ" baseline="0" dirty="0"/>
              <a:t>s</a:t>
            </a:r>
            <a:r>
              <a:rPr lang="en-GB" baseline="0" dirty="0"/>
              <a:t> how well they sample the integrand. Based on that</a:t>
            </a:r>
            <a:r>
              <a:rPr lang="cs-CZ" baseline="0" dirty="0"/>
              <a:t>,</a:t>
            </a:r>
            <a:r>
              <a:rPr lang="en-GB" baseline="0" dirty="0"/>
              <a:t> they keep the best individuals</a:t>
            </a:r>
            <a:r>
              <a:rPr lang="cs-CZ" baseline="0" dirty="0"/>
              <a:t> </a:t>
            </a:r>
            <a:r>
              <a:rPr lang="en-US" baseline="0" noProof="0" dirty="0"/>
              <a:t>for subsequent sampling rounds</a:t>
            </a:r>
            <a:r>
              <a:rPr lang="cs-CZ" baseline="0" dirty="0"/>
              <a:t>.</a:t>
            </a:r>
            <a:r>
              <a:rPr lang="en-GB" baseline="0" dirty="0"/>
              <a:t>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A lot of adaptive sampling work exists in rendering. </a:t>
            </a:r>
          </a:p>
          <a:p>
            <a:pPr marL="171450" indent="-171450">
              <a:buFont typeface="Arial" panose="020B0604020202020204" pitchFamily="34" charset="0"/>
              <a:buChar char="•"/>
            </a:pPr>
            <a:r>
              <a:rPr lang="en-GB" baseline="0" dirty="0"/>
              <a:t>Of the many works, we mention Mitchell [1987] which deals with allocation of samples into image parts with high-frequency content. </a:t>
            </a:r>
          </a:p>
          <a:p>
            <a:pPr marL="171450" indent="-171450">
              <a:buFont typeface="Arial" panose="020B0604020202020204" pitchFamily="34" charset="0"/>
              <a:buChar char="•"/>
            </a:pPr>
            <a:r>
              <a:rPr lang="en-GB" baseline="0" dirty="0"/>
              <a:t>In adaptive indirect illumination computation, some of the early works were done by Dutre and Willems [1995], where the authors adaptively trace particles from lights; Jensen [1995] who used photon maps </a:t>
            </a:r>
            <a:r>
              <a:rPr lang="en-GB" baseline="0" dirty="0" smtClean="0"/>
              <a:t>to </a:t>
            </a:r>
            <a:r>
              <a:rPr lang="en-GB" baseline="0" dirty="0"/>
              <a:t>construct </a:t>
            </a:r>
            <a:r>
              <a:rPr lang="en-GB" baseline="0" dirty="0" smtClean="0"/>
              <a:t>path sampling distributions (this is probably the first work in graphics on direction guiding); </a:t>
            </a:r>
            <a:r>
              <a:rPr lang="en-GB" baseline="0" dirty="0"/>
              <a:t>and Lafortune et al. [1995] who applied a Vegas-like approach in Monte Carlo light transport simulation.</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The ongoing renewed </a:t>
            </a:r>
            <a:r>
              <a:rPr lang="en-GB" baseline="0" dirty="0"/>
              <a:t>interest in path guiding / adaptive path space sampling </a:t>
            </a:r>
            <a:r>
              <a:rPr lang="en-GB" baseline="0" dirty="0" smtClean="0"/>
              <a:t>could be attributed </a:t>
            </a:r>
            <a:r>
              <a:rPr lang="en-GB" baseline="0" dirty="0"/>
              <a:t>to our work [</a:t>
            </a:r>
            <a:r>
              <a:rPr lang="en-GB" baseline="0" dirty="0" err="1"/>
              <a:t>Vorba</a:t>
            </a:r>
            <a:r>
              <a:rPr lang="en-GB" baseline="0" dirty="0"/>
              <a:t> et al. 2014], which proposes online learning of Gaussian mixtures for direction guiding. The direction sampling algorithm by Muller et al. [2017] is a version of the Vegas-style algorithm by </a:t>
            </a:r>
            <a:r>
              <a:rPr lang="en-GB" baseline="0" dirty="0" err="1"/>
              <a:t>Lafortune</a:t>
            </a:r>
            <a:r>
              <a:rPr lang="en-GB" baseline="0" dirty="0"/>
              <a:t> from 1995.</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smtClean="0"/>
              <a:t>As for direct </a:t>
            </a:r>
            <a:r>
              <a:rPr lang="en-GB" baseline="0" dirty="0"/>
              <a:t>illumination, we mention the pioneering work by Shirley et al. [1996] who adaptively classified lights into important and unimportant ones. </a:t>
            </a:r>
          </a:p>
          <a:p>
            <a:pPr marL="171450" indent="-171450">
              <a:buFont typeface="Arial" panose="020B0604020202020204" pitchFamily="34" charset="0"/>
              <a:buChar char="•"/>
            </a:pPr>
            <a:r>
              <a:rPr lang="en-GB" baseline="0" dirty="0"/>
              <a:t>The most closely related is the work by </a:t>
            </a:r>
            <a:r>
              <a:rPr lang="en-GB" baseline="0" dirty="0" err="1"/>
              <a:t>Donikian</a:t>
            </a:r>
            <a:r>
              <a:rPr lang="en-GB" baseline="0" dirty="0"/>
              <a:t> et al. [2006] that we describe in more detail later. </a:t>
            </a:r>
          </a:p>
          <a:p>
            <a:pPr marL="171450" indent="-171450">
              <a:buFont typeface="Arial" panose="020B0604020202020204" pitchFamily="34" charset="0"/>
              <a:buChar char="•"/>
            </a:pPr>
            <a:r>
              <a:rPr lang="en-GB" baseline="0" dirty="0"/>
              <a:t>Wang et al. [2009] sample lights adaptively based on surface reflectance and estimates of lights' contributions.</a:t>
            </a:r>
          </a:p>
          <a:p>
            <a:pPr marL="171450" indent="-171450">
              <a:buFont typeface="Arial" panose="020B0604020202020204" pitchFamily="34" charset="0"/>
              <a:buChar char="•"/>
            </a:pPr>
            <a:r>
              <a:rPr lang="en-GB" b="0" i="0" baseline="0" dirty="0" smtClean="0"/>
              <a:t>None </a:t>
            </a:r>
            <a:r>
              <a:rPr lang="en-GB" b="0" i="0" baseline="0" dirty="0"/>
              <a:t>of these works deal with a problem of determining when and how to incorporate all the information into a robust, reliable </a:t>
            </a:r>
            <a:r>
              <a:rPr lang="en-GB" b="0" i="0" baseline="0" dirty="0" smtClean="0"/>
              <a:t>‘trained’ sampling </a:t>
            </a:r>
            <a:r>
              <a:rPr lang="en-GB" b="0" i="0" baseline="0" dirty="0"/>
              <a:t>distributions.</a:t>
            </a:r>
          </a:p>
        </p:txBody>
      </p:sp>
      <p:sp>
        <p:nvSpPr>
          <p:cNvPr id="4" name="Slide Number Placeholder 3"/>
          <p:cNvSpPr>
            <a:spLocks noGrp="1"/>
          </p:cNvSpPr>
          <p:nvPr>
            <p:ph type="sldNum" sz="quarter" idx="10"/>
          </p:nvPr>
        </p:nvSpPr>
        <p:spPr/>
        <p:txBody>
          <a:bodyPr/>
          <a:lstStyle/>
          <a:p>
            <a:fld id="{0EAABFFC-1072-4DEE-AE28-0C9665BAD4C0}" type="slidenum">
              <a:rPr lang="cs-CZ" smtClean="0"/>
              <a:t>14</a:t>
            </a:fld>
            <a:endParaRPr lang="cs-CZ"/>
          </a:p>
        </p:txBody>
      </p:sp>
    </p:spTree>
    <p:extLst>
      <p:ext uri="{BB962C8B-B14F-4D97-AF65-F5344CB8AC3E}">
        <p14:creationId xmlns:p14="http://schemas.microsoft.com/office/powerpoint/2010/main" val="2027482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Bayesian methodology has </a:t>
            </a:r>
            <a:r>
              <a:rPr lang="en-GB" baseline="0" dirty="0" smtClean="0"/>
              <a:t>so far not </a:t>
            </a:r>
            <a:r>
              <a:rPr lang="en-GB" baseline="0" dirty="0"/>
              <a:t>been widely applied in rendering.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The few Bayesian methods </a:t>
            </a:r>
            <a:r>
              <a:rPr lang="en-GB" baseline="0" dirty="0"/>
              <a:t>in image filtering and global </a:t>
            </a:r>
            <a:r>
              <a:rPr lang="en-GB" baseline="0" dirty="0" smtClean="0"/>
              <a:t>illumination are listed </a:t>
            </a:r>
            <a:r>
              <a:rPr lang="en-GB" baseline="0" dirty="0"/>
              <a:t>on the slide.</a:t>
            </a:r>
          </a:p>
        </p:txBody>
      </p:sp>
      <p:sp>
        <p:nvSpPr>
          <p:cNvPr id="4" name="Slide Number Placeholder 3"/>
          <p:cNvSpPr>
            <a:spLocks noGrp="1"/>
          </p:cNvSpPr>
          <p:nvPr>
            <p:ph type="sldNum" sz="quarter" idx="10"/>
          </p:nvPr>
        </p:nvSpPr>
        <p:spPr/>
        <p:txBody>
          <a:bodyPr/>
          <a:lstStyle/>
          <a:p>
            <a:fld id="{0EAABFFC-1072-4DEE-AE28-0C9665BAD4C0}" type="slidenum">
              <a:rPr lang="cs-CZ" smtClean="0"/>
              <a:t>15</a:t>
            </a:fld>
            <a:endParaRPr lang="cs-CZ"/>
          </a:p>
        </p:txBody>
      </p:sp>
    </p:spTree>
    <p:extLst>
      <p:ext uri="{BB962C8B-B14F-4D97-AF65-F5344CB8AC3E}">
        <p14:creationId xmlns:p14="http://schemas.microsoft.com/office/powerpoint/2010/main" val="2027482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Let me now provide some background related to the direct illumination problem.</a:t>
            </a:r>
          </a:p>
        </p:txBody>
      </p:sp>
      <p:sp>
        <p:nvSpPr>
          <p:cNvPr id="4" name="Slide Number Placeholder 3"/>
          <p:cNvSpPr>
            <a:spLocks noGrp="1"/>
          </p:cNvSpPr>
          <p:nvPr>
            <p:ph type="sldNum" sz="quarter" idx="10"/>
          </p:nvPr>
        </p:nvSpPr>
        <p:spPr/>
        <p:txBody>
          <a:bodyPr/>
          <a:lstStyle/>
          <a:p>
            <a:fld id="{0EAABFFC-1072-4DEE-AE28-0C9665BAD4C0}" type="slidenum">
              <a:rPr lang="cs-CZ" smtClean="0"/>
              <a:t>16</a:t>
            </a:fld>
            <a:endParaRPr lang="cs-CZ"/>
          </a:p>
        </p:txBody>
      </p:sp>
    </p:spTree>
    <p:extLst>
      <p:ext uri="{BB962C8B-B14F-4D97-AF65-F5344CB8AC3E}">
        <p14:creationId xmlns:p14="http://schemas.microsoft.com/office/powerpoint/2010/main" val="4236504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Consider a scene with several light sources (yellow stars) and geometry (blue blocks).</a:t>
            </a:r>
          </a:p>
          <a:p>
            <a:pPr marL="171450" indent="-171450">
              <a:buFont typeface="Arial" panose="020B0604020202020204" pitchFamily="34" charset="0"/>
              <a:buChar char="•"/>
            </a:pPr>
            <a:r>
              <a:rPr lang="en-US" baseline="0" dirty="0"/>
              <a:t>The goal is to calculate the</a:t>
            </a:r>
            <a:r>
              <a:rPr lang="en-US" b="0" baseline="0" dirty="0"/>
              <a:t> </a:t>
            </a:r>
            <a:r>
              <a:rPr lang="en-US" b="0" i="1" baseline="0" dirty="0"/>
              <a:t>direct </a:t>
            </a:r>
            <a:r>
              <a:rPr lang="en-US" baseline="0" dirty="0"/>
              <a:t>contribution of all lights toward any given point in the scene.  </a:t>
            </a:r>
          </a:p>
          <a:p>
            <a:pPr marL="171450" indent="-171450">
              <a:buFont typeface="Arial" panose="020B0604020202020204" pitchFamily="34" charset="0"/>
              <a:buChar char="•"/>
            </a:pPr>
            <a:r>
              <a:rPr lang="en-US" baseline="0" dirty="0"/>
              <a:t>That is a complex task due the potentially high number of light sources, their highly uneven contributions, and due to </a:t>
            </a:r>
            <a:r>
              <a:rPr lang="en-US" baseline="0" dirty="0" smtClean="0"/>
              <a:t>occlusion</a:t>
            </a:r>
          </a:p>
          <a:p>
            <a:pPr marL="171450" indent="-171450">
              <a:buFont typeface="Arial" panose="020B0604020202020204" pitchFamily="34" charset="0"/>
              <a:buChar char="•"/>
            </a:pPr>
            <a:r>
              <a:rPr lang="en-US" baseline="0" dirty="0" smtClean="0"/>
              <a:t>We assume that the sampling problem is broken down to two stages: </a:t>
            </a:r>
          </a:p>
          <a:p>
            <a:pPr marL="628650" lvl="1" indent="-171450">
              <a:buFont typeface="Arial" panose="020B0604020202020204" pitchFamily="34" charset="0"/>
              <a:buChar char="•"/>
            </a:pPr>
            <a:r>
              <a:rPr lang="en-US" baseline="0" dirty="0" smtClean="0"/>
              <a:t>A) pick a light at random</a:t>
            </a:r>
          </a:p>
          <a:p>
            <a:pPr marL="628650" lvl="1" indent="-171450">
              <a:buFont typeface="Arial" panose="020B0604020202020204" pitchFamily="34" charset="0"/>
              <a:buChar char="•"/>
            </a:pPr>
            <a:r>
              <a:rPr lang="en-US" baseline="0" dirty="0" smtClean="0"/>
              <a:t>B) randomly sample a position on the chosen light</a:t>
            </a:r>
          </a:p>
          <a:p>
            <a:pPr marL="171450" lvl="0" indent="-171450">
              <a:buFont typeface="Arial" panose="020B0604020202020204" pitchFamily="34" charset="0"/>
              <a:buChar char="•"/>
            </a:pPr>
            <a:r>
              <a:rPr lang="en-US" baseline="0" dirty="0" smtClean="0"/>
              <a:t>While much previous work has addressed optimal choices in the step B, we focus solely on step A: the random choice of a light source.</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0EAABFFC-1072-4DEE-AE28-0C9665BAD4C0}" type="slidenum">
              <a:rPr lang="cs-CZ" smtClean="0"/>
              <a:t>17</a:t>
            </a:fld>
            <a:endParaRPr lang="cs-CZ"/>
          </a:p>
        </p:txBody>
      </p:sp>
    </p:spTree>
    <p:extLst>
      <p:ext uri="{BB962C8B-B14F-4D97-AF65-F5344CB8AC3E}">
        <p14:creationId xmlns:p14="http://schemas.microsoft.com/office/powerpoint/2010/main" val="2964780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One common strategy for light sampling considers conservative bounds on the un-occluded light contribution to the surface point. </a:t>
            </a:r>
          </a:p>
          <a:p>
            <a:pPr marL="171450" indent="-171450">
              <a:buFont typeface="Arial" panose="020B0604020202020204" pitchFamily="34" charset="0"/>
              <a:buChar char="•"/>
            </a:pPr>
            <a:r>
              <a:rPr lang="en-US" baseline="0" dirty="0"/>
              <a:t>We can use the bounds to build a sampling distribution over the lights and then use it for choosing the lights at </a:t>
            </a:r>
            <a:r>
              <a:rPr lang="en-US" baseline="0" dirty="0" smtClean="0"/>
              <a:t>random (step A on the previous slide).</a:t>
            </a:r>
            <a:endParaRPr lang="en-US" baseline="0" dirty="0"/>
          </a:p>
          <a:p>
            <a:pPr marL="171450" indent="-171450">
              <a:buFont typeface="Arial" panose="020B0604020202020204" pitchFamily="34" charset="0"/>
              <a:buChar char="•"/>
            </a:pPr>
            <a:r>
              <a:rPr lang="en-US" baseline="0" dirty="0"/>
              <a:t>But this non-adaptive approach cannot approximate the true light contributions well </a:t>
            </a:r>
            <a:r>
              <a:rPr lang="en-US" baseline="0" dirty="0" smtClean="0"/>
              <a:t>especially when the individual lights are large and have complex emission distributions, and when of them many are (partially) occluded.</a:t>
            </a:r>
          </a:p>
        </p:txBody>
      </p:sp>
      <p:sp>
        <p:nvSpPr>
          <p:cNvPr id="4" name="Slide Number Placeholder 3"/>
          <p:cNvSpPr>
            <a:spLocks noGrp="1"/>
          </p:cNvSpPr>
          <p:nvPr>
            <p:ph type="sldNum" sz="quarter" idx="10"/>
          </p:nvPr>
        </p:nvSpPr>
        <p:spPr/>
        <p:txBody>
          <a:bodyPr/>
          <a:lstStyle/>
          <a:p>
            <a:fld id="{0EAABFFC-1072-4DEE-AE28-0C9665BAD4C0}" type="slidenum">
              <a:rPr lang="cs-CZ" smtClean="0"/>
              <a:t>18</a:t>
            </a:fld>
            <a:endParaRPr lang="cs-CZ"/>
          </a:p>
        </p:txBody>
      </p:sp>
    </p:spTree>
    <p:extLst>
      <p:ext uri="{BB962C8B-B14F-4D97-AF65-F5344CB8AC3E}">
        <p14:creationId xmlns:p14="http://schemas.microsoft.com/office/powerpoint/2010/main" val="402627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err="1"/>
              <a:t>Donikian</a:t>
            </a:r>
            <a:r>
              <a:rPr lang="en-US" baseline="0" dirty="0"/>
              <a:t> et al. [2006] propose an adaptive direct illumination sampling algorithm, which however suffers from limited robustness.</a:t>
            </a:r>
          </a:p>
          <a:p>
            <a:pPr marL="171450" indent="-171450">
              <a:buFont typeface="Arial" panose="020B0604020202020204" pitchFamily="34" charset="0"/>
              <a:buChar char="•"/>
            </a:pPr>
            <a:r>
              <a:rPr lang="en-US" baseline="0" dirty="0"/>
              <a:t>They gather statistics about true light contributions in screen space for each pixel.</a:t>
            </a:r>
          </a:p>
          <a:p>
            <a:pPr marL="171450" indent="-171450">
              <a:buFont typeface="Arial" panose="020B0604020202020204" pitchFamily="34" charset="0"/>
              <a:buChar char="•"/>
            </a:pPr>
            <a:r>
              <a:rPr lang="en-US" baseline="0" dirty="0"/>
              <a:t>But the per-pixel statics are too noisy, so they additionally gather average stats over entire blocks of pixels.</a:t>
            </a:r>
          </a:p>
          <a:p>
            <a:pPr marL="171450" indent="-171450">
              <a:buFont typeface="Arial" panose="020B0604020202020204" pitchFamily="34" charset="0"/>
              <a:buChar char="•"/>
            </a:pPr>
            <a:r>
              <a:rPr lang="en-US" baseline="0" dirty="0"/>
              <a:t>Then they mix both the per-pixel and per-block statistics to obtain the final sampling distributions: early on, the blocks are given more weight and as more samples arrive, the per-pixel statistics are given more weight.</a:t>
            </a:r>
          </a:p>
          <a:p>
            <a:pPr marL="171450" indent="-171450">
              <a:buFont typeface="Arial" panose="020B0604020202020204" pitchFamily="34" charset="0"/>
              <a:buChar char="•"/>
            </a:pPr>
            <a:r>
              <a:rPr lang="en-US" baseline="0" dirty="0"/>
              <a:t>But the mixing is done in an ad-hoc way, which </a:t>
            </a:r>
            <a:r>
              <a:rPr lang="en-US" baseline="0" dirty="0" smtClean="0"/>
              <a:t>often results </a:t>
            </a:r>
            <a:r>
              <a:rPr lang="en-US" baseline="0" dirty="0"/>
              <a:t>in overfitting </a:t>
            </a:r>
            <a:r>
              <a:rPr lang="en-US" baseline="0" dirty="0" smtClean="0"/>
              <a:t>of the </a:t>
            </a:r>
            <a:r>
              <a:rPr lang="en-US" baseline="0" dirty="0"/>
              <a:t>sampling </a:t>
            </a:r>
            <a:r>
              <a:rPr lang="en-US" baseline="0" dirty="0" smtClean="0"/>
              <a:t>distribution to the samples, </a:t>
            </a:r>
            <a:r>
              <a:rPr lang="en-US" baseline="0" dirty="0"/>
              <a:t>and consequently produces </a:t>
            </a:r>
            <a:r>
              <a:rPr lang="en-US" baseline="0" dirty="0" smtClean="0"/>
              <a:t>image artifacts, especially in the complex illuminations cases that we with to be handled by the adaptive sampling in the first place.</a:t>
            </a:r>
            <a:endParaRPr lang="cs-CZ" dirty="0"/>
          </a:p>
        </p:txBody>
      </p:sp>
      <p:sp>
        <p:nvSpPr>
          <p:cNvPr id="4" name="Slide Number Placeholder 3"/>
          <p:cNvSpPr>
            <a:spLocks noGrp="1"/>
          </p:cNvSpPr>
          <p:nvPr>
            <p:ph type="sldNum" sz="quarter" idx="10"/>
          </p:nvPr>
        </p:nvSpPr>
        <p:spPr/>
        <p:txBody>
          <a:bodyPr/>
          <a:lstStyle/>
          <a:p>
            <a:fld id="{0EAABFFC-1072-4DEE-AE28-0C9665BAD4C0}" type="slidenum">
              <a:rPr lang="cs-CZ" smtClean="0"/>
              <a:t>19</a:t>
            </a:fld>
            <a:endParaRPr lang="cs-CZ"/>
          </a:p>
        </p:txBody>
      </p:sp>
    </p:spTree>
    <p:extLst>
      <p:ext uri="{BB962C8B-B14F-4D97-AF65-F5344CB8AC3E}">
        <p14:creationId xmlns:p14="http://schemas.microsoft.com/office/powerpoint/2010/main" val="3669359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However, I </a:t>
            </a:r>
            <a:r>
              <a:rPr lang="en-US" dirty="0"/>
              <a:t>would like to go </a:t>
            </a:r>
            <a:r>
              <a:rPr lang="en-US" dirty="0" smtClean="0"/>
              <a:t>beyond </a:t>
            </a:r>
            <a:r>
              <a:rPr lang="en-US" dirty="0"/>
              <a:t>the specific problem of direct illumination and </a:t>
            </a:r>
            <a:r>
              <a:rPr lang="en-US" dirty="0" smtClean="0"/>
              <a:t>really focus </a:t>
            </a:r>
            <a:r>
              <a:rPr lang="en-US" dirty="0"/>
              <a:t>on the fundamental methodology we used to address this </a:t>
            </a:r>
            <a:r>
              <a:rPr lang="en-US" dirty="0" smtClean="0"/>
              <a:t>problem,</a:t>
            </a:r>
            <a:r>
              <a:rPr lang="en-US" baseline="0" dirty="0" smtClean="0"/>
              <a:t> since it is applicable in a wider context in guiding and adaptive sampling.</a:t>
            </a:r>
            <a:endParaRPr lang="en-US" dirty="0"/>
          </a:p>
          <a:p>
            <a:pPr marL="171450" indent="-171450">
              <a:buFontTx/>
              <a:buChar char="-"/>
            </a:pPr>
            <a:endParaRPr lang="en-US" dirty="0"/>
          </a:p>
          <a:p>
            <a:pPr marL="171450" indent="-171450">
              <a:buFontTx/>
              <a:buChar char="-"/>
            </a:pPr>
            <a:r>
              <a:rPr lang="en-US" dirty="0"/>
              <a:t>As we have seen in the </a:t>
            </a:r>
            <a:r>
              <a:rPr lang="en-US" dirty="0" smtClean="0"/>
              <a:t>course introduction</a:t>
            </a:r>
            <a:r>
              <a:rPr lang="en-US" dirty="0"/>
              <a:t>, any guided sampling requires some information about the radiance distribution in the scene.</a:t>
            </a:r>
          </a:p>
          <a:p>
            <a:pPr marL="171450" indent="-171450">
              <a:buFontTx/>
              <a:buChar char="-"/>
            </a:pPr>
            <a:r>
              <a:rPr lang="en-US" dirty="0"/>
              <a:t>The radiance is not available upfront, so we must resort to approximations.</a:t>
            </a:r>
          </a:p>
          <a:p>
            <a:pPr marL="171450" indent="-171450">
              <a:buFontTx/>
              <a:buChar char="-"/>
            </a:pPr>
            <a:r>
              <a:rPr lang="en-US" dirty="0"/>
              <a:t>The approximations can be obtained by learning from the Monte Carlo samples themselves – but these </a:t>
            </a:r>
            <a:r>
              <a:rPr lang="en-US" dirty="0" smtClean="0"/>
              <a:t>provide noisy </a:t>
            </a:r>
            <a:r>
              <a:rPr lang="en-US" dirty="0"/>
              <a:t>and </a:t>
            </a:r>
            <a:r>
              <a:rPr lang="en-US" dirty="0" smtClean="0"/>
              <a:t>unreliable estimates, especially early in the computation.</a:t>
            </a:r>
            <a:endParaRPr lang="en-US" dirty="0"/>
          </a:p>
          <a:p>
            <a:pPr marL="171450" indent="-171450">
              <a:buFontTx/>
              <a:buChar char="-"/>
            </a:pPr>
            <a:r>
              <a:rPr lang="en-US" dirty="0"/>
              <a:t>So the general question we are striving to address is how to obtain reliable </a:t>
            </a:r>
            <a:r>
              <a:rPr lang="en-US" dirty="0" smtClean="0"/>
              <a:t>information </a:t>
            </a:r>
            <a:r>
              <a:rPr lang="en-US" dirty="0"/>
              <a:t>from unreliable, noisy samples.</a:t>
            </a:r>
          </a:p>
          <a:p>
            <a:pPr marL="171450" indent="-171450">
              <a:buFontTx/>
              <a:buChar char="-"/>
            </a:pPr>
            <a:r>
              <a:rPr lang="en-US" dirty="0"/>
              <a:t>Our proposition is that machine </a:t>
            </a:r>
            <a:r>
              <a:rPr lang="en-US" dirty="0" smtClean="0"/>
              <a:t>learning, and specifically Bayesian statistics, provide </a:t>
            </a:r>
            <a:r>
              <a:rPr lang="en-US" dirty="0"/>
              <a:t>some excellent tools </a:t>
            </a:r>
            <a:r>
              <a:rPr lang="en-US" dirty="0" smtClean="0"/>
              <a:t>to tackle exactly </a:t>
            </a:r>
            <a:r>
              <a:rPr lang="en-US" dirty="0"/>
              <a:t>this problem.</a:t>
            </a:r>
          </a:p>
          <a:p>
            <a:pPr marL="171450" indent="-171450">
              <a:buFontTx/>
              <a:buChar char="-"/>
            </a:pPr>
            <a:r>
              <a:rPr lang="en-US" dirty="0"/>
              <a:t>This was the underlying idea both in our 2014 direction guiding work [</a:t>
            </a:r>
            <a:r>
              <a:rPr lang="en-US" dirty="0" err="1"/>
              <a:t>Vorba</a:t>
            </a:r>
            <a:r>
              <a:rPr lang="en-US" dirty="0"/>
              <a:t> et al. 2014] mentioned earlier, and also in the direct illumination guiding work by Petr V</a:t>
            </a:r>
            <a:r>
              <a:rPr lang="cs-CZ" dirty="0"/>
              <a:t>é</a:t>
            </a:r>
            <a:r>
              <a:rPr lang="en-US" dirty="0" err="1"/>
              <a:t>voda</a:t>
            </a:r>
            <a:r>
              <a:rPr lang="en-US" dirty="0"/>
              <a:t> and Ivo </a:t>
            </a:r>
            <a:r>
              <a:rPr lang="en-US" dirty="0" err="1"/>
              <a:t>Kondapaneni</a:t>
            </a:r>
            <a:r>
              <a:rPr lang="en-US" dirty="0"/>
              <a:t> that I will present now [V</a:t>
            </a:r>
            <a:r>
              <a:rPr lang="cs-CZ" dirty="0" err="1"/>
              <a:t>évoda</a:t>
            </a:r>
            <a:r>
              <a:rPr lang="cs-CZ" dirty="0"/>
              <a:t> et al. </a:t>
            </a:r>
            <a:r>
              <a:rPr lang="en-US" dirty="0"/>
              <a:t>2018].</a:t>
            </a:r>
          </a:p>
        </p:txBody>
      </p:sp>
      <p:sp>
        <p:nvSpPr>
          <p:cNvPr id="4" name="Slide Number Placeholder 3"/>
          <p:cNvSpPr>
            <a:spLocks noGrp="1"/>
          </p:cNvSpPr>
          <p:nvPr>
            <p:ph type="sldNum" sz="quarter" idx="5"/>
          </p:nvPr>
        </p:nvSpPr>
        <p:spPr/>
        <p:txBody>
          <a:bodyPr/>
          <a:lstStyle/>
          <a:p>
            <a:fld id="{0EAABFFC-1072-4DEE-AE28-0C9665BAD4C0}" type="slidenum">
              <a:rPr lang="cs-CZ" smtClean="0"/>
              <a:t>2</a:t>
            </a:fld>
            <a:endParaRPr lang="cs-CZ"/>
          </a:p>
        </p:txBody>
      </p:sp>
    </p:spTree>
    <p:extLst>
      <p:ext uri="{BB962C8B-B14F-4D97-AF65-F5344CB8AC3E}">
        <p14:creationId xmlns:p14="http://schemas.microsoft.com/office/powerpoint/2010/main" val="125918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 us </a:t>
            </a:r>
            <a:r>
              <a:rPr lang="en-US" dirty="0" smtClean="0"/>
              <a:t>now summarize </a:t>
            </a:r>
            <a:r>
              <a:rPr lang="en-US" dirty="0"/>
              <a:t>the problem at hand.</a:t>
            </a:r>
          </a:p>
          <a:p>
            <a:pPr marL="171450" indent="-171450">
              <a:buFont typeface="Arial" panose="020B0604020202020204" pitchFamily="34" charset="0"/>
              <a:buChar char="•"/>
            </a:pPr>
            <a:r>
              <a:rPr lang="en-US" dirty="0"/>
              <a:t>Our goal</a:t>
            </a:r>
            <a:r>
              <a:rPr lang="en-US" baseline="0" dirty="0"/>
              <a:t> is to compute direct illumination by means of Monte Carlo sampling, and for that we need to find </a:t>
            </a:r>
            <a:r>
              <a:rPr lang="en-US" b="1" baseline="0" dirty="0"/>
              <a:t>optimal</a:t>
            </a:r>
            <a:r>
              <a:rPr lang="en-US" baseline="0" dirty="0"/>
              <a:t> </a:t>
            </a:r>
            <a:r>
              <a:rPr lang="en-US" baseline="0" dirty="0" smtClean="0"/>
              <a:t>discrete sampling </a:t>
            </a:r>
            <a:r>
              <a:rPr lang="en-US" baseline="0" dirty="0"/>
              <a:t>distribution over </a:t>
            </a:r>
            <a:r>
              <a:rPr lang="en-US" baseline="0" dirty="0" smtClean="0"/>
              <a:t>individual lights</a:t>
            </a:r>
            <a:r>
              <a:rPr lang="en-US" baseline="0" dirty="0"/>
              <a:t>.</a:t>
            </a:r>
          </a:p>
          <a:p>
            <a:pPr marL="171450" indent="-171450">
              <a:buFont typeface="Arial" panose="020B0604020202020204" pitchFamily="34" charset="0"/>
              <a:buChar char="•"/>
            </a:pPr>
            <a:r>
              <a:rPr lang="en-US" baseline="0" dirty="0"/>
              <a:t>We choose to use </a:t>
            </a:r>
            <a:r>
              <a:rPr lang="en-US" b="1" baseline="0" dirty="0"/>
              <a:t>adaptive sampling </a:t>
            </a:r>
            <a:r>
              <a:rPr lang="en-US" b="1" baseline="0" dirty="0" smtClean="0"/>
              <a:t>(i.e. guiding) </a:t>
            </a:r>
            <a:r>
              <a:rPr lang="en-US" baseline="0" dirty="0" smtClean="0"/>
              <a:t>so </a:t>
            </a:r>
            <a:r>
              <a:rPr lang="en-US" baseline="0" dirty="0"/>
              <a:t>that we can deal with (partial) light occlusion, but we strive for a </a:t>
            </a:r>
            <a:r>
              <a:rPr lang="en-US" b="1" baseline="0" dirty="0"/>
              <a:t>robust, 100% reliable </a:t>
            </a:r>
            <a:r>
              <a:rPr lang="en-US" b="1" baseline="0" dirty="0" smtClean="0"/>
              <a:t>solution</a:t>
            </a:r>
            <a:r>
              <a:rPr lang="en-US" b="0" baseline="0" dirty="0" smtClean="0"/>
              <a:t>, even in complex edge cases.</a:t>
            </a:r>
            <a:endParaRPr lang="en-US" dirty="0"/>
          </a:p>
          <a:p>
            <a:pPr marL="171450" indent="-171450">
              <a:buFont typeface="Arial" panose="020B0604020202020204" pitchFamily="34" charset="0"/>
              <a:buChar char="•"/>
            </a:pPr>
            <a:r>
              <a:rPr lang="en-US" dirty="0"/>
              <a:t>W</a:t>
            </a:r>
            <a:r>
              <a:rPr lang="en-US" baseline="0" dirty="0"/>
              <a:t>e </a:t>
            </a:r>
            <a:r>
              <a:rPr lang="en-US" dirty="0"/>
              <a:t>have</a:t>
            </a:r>
            <a:r>
              <a:rPr lang="en-US" baseline="0" dirty="0"/>
              <a:t> two kinds of information at our disposal:</a:t>
            </a:r>
          </a:p>
          <a:p>
            <a:pPr marL="628650" lvl="1" indent="-171450">
              <a:buFont typeface="Arial" panose="020B0604020202020204" pitchFamily="34" charset="0"/>
              <a:buChar char="•"/>
            </a:pPr>
            <a:r>
              <a:rPr lang="en-US" baseline="0" dirty="0"/>
              <a:t>First, the bounds of light contribution towards a point, which are conservative and noise-free. These can be computed on the fly, so they are available for the start. As such, they can serve as our prior belief about the lights’ real contribution to any given scene point. </a:t>
            </a:r>
          </a:p>
          <a:p>
            <a:pPr marL="628650" lvl="1" indent="-171450">
              <a:buFont typeface="Arial" panose="020B0604020202020204" pitchFamily="34" charset="0"/>
              <a:buChar char="•"/>
            </a:pPr>
            <a:r>
              <a:rPr lang="en-US" baseline="0" dirty="0"/>
              <a:t>Second, the Monte Carlo estimates of direct illumination (i.e. lights’ real contribution). These are noisy at the start, but as more samples are taken, their average eventually converges to the correct answer - over time, they become more accurate than the conservative bounds.</a:t>
            </a:r>
          </a:p>
          <a:p>
            <a:pPr marL="171450" indent="-171450">
              <a:buFont typeface="Arial" panose="020B0604020202020204" pitchFamily="34" charset="0"/>
              <a:buChar char="•"/>
            </a:pPr>
            <a:r>
              <a:rPr lang="en-US" baseline="0" dirty="0"/>
              <a:t>We propose a well-founded approach to combining these two sources of information in a robust way based on Bayesian inference, as we explain shortly.</a:t>
            </a:r>
            <a:endParaRPr lang="cs-CZ" dirty="0"/>
          </a:p>
        </p:txBody>
      </p:sp>
      <p:sp>
        <p:nvSpPr>
          <p:cNvPr id="4" name="Slide Number Placeholder 3"/>
          <p:cNvSpPr>
            <a:spLocks noGrp="1"/>
          </p:cNvSpPr>
          <p:nvPr>
            <p:ph type="sldNum" sz="quarter" idx="10"/>
          </p:nvPr>
        </p:nvSpPr>
        <p:spPr/>
        <p:txBody>
          <a:bodyPr/>
          <a:lstStyle/>
          <a:p>
            <a:fld id="{0EAABFFC-1072-4DEE-AE28-0C9665BAD4C0}" type="slidenum">
              <a:rPr lang="cs-CZ" smtClean="0"/>
              <a:t>20</a:t>
            </a:fld>
            <a:endParaRPr lang="cs-CZ"/>
          </a:p>
        </p:txBody>
      </p:sp>
    </p:spTree>
    <p:extLst>
      <p:ext uri="{BB962C8B-B14F-4D97-AF65-F5344CB8AC3E}">
        <p14:creationId xmlns:p14="http://schemas.microsoft.com/office/powerpoint/2010/main" val="1012179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 us now introduce our approach ...</a:t>
            </a:r>
            <a:endParaRPr lang="cs-CZ" dirty="0"/>
          </a:p>
          <a:p>
            <a:endParaRPr lang="cs-CZ" dirty="0"/>
          </a:p>
        </p:txBody>
      </p:sp>
      <p:sp>
        <p:nvSpPr>
          <p:cNvPr id="4" name="Slide Number Placeholder 3"/>
          <p:cNvSpPr>
            <a:spLocks noGrp="1"/>
          </p:cNvSpPr>
          <p:nvPr>
            <p:ph type="sldNum" sz="quarter" idx="10"/>
          </p:nvPr>
        </p:nvSpPr>
        <p:spPr/>
        <p:txBody>
          <a:bodyPr/>
          <a:lstStyle/>
          <a:p>
            <a:fld id="{0EAABFFC-1072-4DEE-AE28-0C9665BAD4C0}" type="slidenum">
              <a:rPr lang="cs-CZ" smtClean="0"/>
              <a:t>21</a:t>
            </a:fld>
            <a:endParaRPr lang="cs-CZ"/>
          </a:p>
        </p:txBody>
      </p:sp>
    </p:spTree>
    <p:extLst>
      <p:ext uri="{BB962C8B-B14F-4D97-AF65-F5344CB8AC3E}">
        <p14:creationId xmlns:p14="http://schemas.microsoft.com/office/powerpoint/2010/main" val="3520765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make two main contributions:</a:t>
            </a:r>
            <a:endParaRPr lang="en-GB" baseline="0" dirty="0"/>
          </a:p>
          <a:p>
            <a:pPr marL="628650" lvl="1" indent="-171450">
              <a:buFont typeface="Arial" panose="020B0604020202020204" pitchFamily="34" charset="0"/>
              <a:buChar char="•"/>
            </a:pPr>
            <a:r>
              <a:rPr lang="en-GB" baseline="0" dirty="0"/>
              <a:t>First, we show what should be the optimal </a:t>
            </a:r>
            <a:r>
              <a:rPr lang="en-GB" baseline="0" dirty="0" smtClean="0"/>
              <a:t>discrete probability </a:t>
            </a:r>
            <a:r>
              <a:rPr lang="en-GB" baseline="0" dirty="0"/>
              <a:t>distribution for choosing the lights, given the statistics of light contributions.</a:t>
            </a:r>
          </a:p>
          <a:p>
            <a:pPr marL="628650" lvl="1" indent="-171450">
              <a:buFont typeface="Arial" panose="020B0604020202020204" pitchFamily="34" charset="0"/>
              <a:buChar char="•"/>
            </a:pPr>
            <a:r>
              <a:rPr lang="en-GB" baseline="0" dirty="0"/>
              <a:t>Our second and main contribution is the use of Bayesian inference to learn these sampling distributions. This gives us a robust solution and allows us to combine Monte Carlo samples with light contribution bounds in a principled manner.</a:t>
            </a:r>
          </a:p>
          <a:p>
            <a:pPr marL="171450" indent="-171450">
              <a:buFont typeface="Arial" panose="020B0604020202020204" pitchFamily="34" charset="0"/>
              <a:buChar char="•"/>
            </a:pPr>
            <a:r>
              <a:rPr lang="en-GB" baseline="0" dirty="0" smtClean="0"/>
              <a:t>Let us </a:t>
            </a:r>
            <a:r>
              <a:rPr lang="en-GB" baseline="0" dirty="0"/>
              <a:t>start with the first point.</a:t>
            </a:r>
          </a:p>
        </p:txBody>
      </p:sp>
      <p:sp>
        <p:nvSpPr>
          <p:cNvPr id="4" name="Slide Number Placeholder 3"/>
          <p:cNvSpPr>
            <a:spLocks noGrp="1"/>
          </p:cNvSpPr>
          <p:nvPr>
            <p:ph type="sldNum" sz="quarter" idx="10"/>
          </p:nvPr>
        </p:nvSpPr>
        <p:spPr/>
        <p:txBody>
          <a:bodyPr/>
          <a:lstStyle/>
          <a:p>
            <a:fld id="{0EAABFFC-1072-4DEE-AE28-0C9665BAD4C0}" type="slidenum">
              <a:rPr lang="cs-CZ" smtClean="0"/>
              <a:t>22</a:t>
            </a:fld>
            <a:endParaRPr lang="cs-CZ"/>
          </a:p>
        </p:txBody>
      </p:sp>
    </p:spTree>
    <p:extLst>
      <p:ext uri="{BB962C8B-B14F-4D97-AF65-F5344CB8AC3E}">
        <p14:creationId xmlns:p14="http://schemas.microsoft.com/office/powerpoint/2010/main" val="1421314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Given a point in the scene, we want to sum up contributions from all lights.</a:t>
            </a:r>
          </a:p>
          <a:p>
            <a:pPr marL="171450" indent="-171450">
              <a:buFont typeface="Arial" panose="020B0604020202020204" pitchFamily="34" charset="0"/>
              <a:buChar char="•"/>
            </a:pPr>
            <a:r>
              <a:rPr lang="en-US" baseline="0" dirty="0"/>
              <a:t>When the lights are too many, summing all the contributions would take too much time, so we randomly pick </a:t>
            </a:r>
            <a:r>
              <a:rPr lang="en-US" baseline="0" dirty="0" smtClean="0"/>
              <a:t>one or just </a:t>
            </a:r>
            <a:r>
              <a:rPr lang="en-US" baseline="0" dirty="0"/>
              <a:t>a few. So far nothing new, this is a standard way to go about computing direct </a:t>
            </a:r>
            <a:r>
              <a:rPr lang="en-US" baseline="0" dirty="0" smtClean="0"/>
              <a:t>illumination in a Monte Carlo renderer.</a:t>
            </a:r>
            <a:endParaRPr lang="en-US" baseline="0" dirty="0"/>
          </a:p>
          <a:p>
            <a:pPr marL="171450" indent="-171450">
              <a:buFont typeface="Arial" panose="020B0604020202020204" pitchFamily="34" charset="0"/>
              <a:buChar char="•"/>
            </a:pPr>
            <a:r>
              <a:rPr lang="en-US" baseline="0" dirty="0"/>
              <a:t>Choosing a few lights at random - instead of summing the contribution of all of them </a:t>
            </a:r>
            <a:r>
              <a:rPr lang="en-US" baseline="0" dirty="0" smtClean="0"/>
              <a:t>– can vastly increase </a:t>
            </a:r>
            <a:r>
              <a:rPr lang="en-US" baseline="0" dirty="0"/>
              <a:t>efficiency, but it also introduces variance.</a:t>
            </a:r>
          </a:p>
          <a:p>
            <a:pPr marL="171450" indent="-171450">
              <a:buFont typeface="Arial" panose="020B0604020202020204" pitchFamily="34" charset="0"/>
              <a:buChar char="•"/>
            </a:pPr>
            <a:r>
              <a:rPr lang="en-US" baseline="0" dirty="0"/>
              <a:t>The question is: What is the discrete probability mass function (PMF) for picking the lights at random that provides the lowest </a:t>
            </a:r>
            <a:r>
              <a:rPr lang="en-US" baseline="0" dirty="0" smtClean="0"/>
              <a:t>possible variance?</a:t>
            </a:r>
            <a:endParaRPr lang="en-US" baseline="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 usual approach in Monte Carlo sampling would be to make the lights’ sampling </a:t>
            </a:r>
            <a:r>
              <a:rPr lang="en-US" baseline="0" dirty="0" smtClean="0"/>
              <a:t>probabilities </a:t>
            </a:r>
            <a:r>
              <a:rPr lang="en-US" baseline="0" dirty="0"/>
              <a:t>proportional to their expected (or </a:t>
            </a:r>
            <a:r>
              <a:rPr lang="en-US" b="1" baseline="0" dirty="0"/>
              <a:t>mean</a:t>
            </a:r>
            <a:r>
              <a:rPr lang="en-US" b="0" baseline="0" dirty="0"/>
              <a:t>) contribution to a given point. </a:t>
            </a:r>
          </a:p>
          <a:p>
            <a:pPr marL="171450" indent="-171450">
              <a:buFont typeface="Arial" panose="020B0604020202020204" pitchFamily="34" charset="0"/>
              <a:buChar char="•"/>
            </a:pPr>
            <a:r>
              <a:rPr lang="en-US" baseline="0" dirty="0"/>
              <a:t>We show in the paper that this traditional choice may </a:t>
            </a:r>
            <a:r>
              <a:rPr lang="en-US" baseline="0" dirty="0" smtClean="0"/>
              <a:t>in fact be </a:t>
            </a:r>
            <a:r>
              <a:rPr lang="en-US" baseline="0" dirty="0"/>
              <a:t>far from optimal, and we derive the optimal solution.</a:t>
            </a:r>
          </a:p>
          <a:p>
            <a:pPr marL="171450" indent="-171450">
              <a:buFont typeface="Arial" panose="020B0604020202020204" pitchFamily="34" charset="0"/>
              <a:buChar char="•"/>
            </a:pPr>
            <a:r>
              <a:rPr lang="en-US" baseline="0" dirty="0"/>
              <a:t>To arrive at the optimal solution, it is important to realize that once we pick a light, another random decision follows, which selects a particular sample location on the light. The contributions from these sample locations will generally vary: usually the larger the </a:t>
            </a:r>
            <a:r>
              <a:rPr lang="en-US" baseline="0" dirty="0" smtClean="0"/>
              <a:t>light and/or the sharper the surface BRDF, </a:t>
            </a:r>
            <a:r>
              <a:rPr lang="en-US" baseline="0" dirty="0"/>
              <a:t>the more variance in the individual sample contributions. Since this variance eventually creeps into the </a:t>
            </a:r>
            <a:r>
              <a:rPr lang="en-US" baseline="0" dirty="0" smtClean="0"/>
              <a:t>overall direct </a:t>
            </a:r>
            <a:r>
              <a:rPr lang="en-US" baseline="0" dirty="0"/>
              <a:t>illumination estimator over all lights, we need to reduce it - by allocating more samples to </a:t>
            </a:r>
            <a:r>
              <a:rPr lang="en-US" baseline="0" dirty="0" smtClean="0"/>
              <a:t>those lights that yields samples with highly varying contributions.</a:t>
            </a:r>
            <a:endParaRPr lang="en-US" baseline="0" dirty="0"/>
          </a:p>
          <a:p>
            <a:pPr marL="171450" indent="-171450">
              <a:buFont typeface="Arial" panose="020B0604020202020204" pitchFamily="34" charset="0"/>
              <a:buChar char="•"/>
            </a:pPr>
            <a:r>
              <a:rPr lang="en-US" baseline="0" dirty="0"/>
              <a:t>The final optimal sampling should therefore take into account </a:t>
            </a:r>
            <a:r>
              <a:rPr lang="en-US" b="1" baseline="0" dirty="0"/>
              <a:t>both the mean </a:t>
            </a:r>
            <a:r>
              <a:rPr lang="en-US" baseline="0" dirty="0"/>
              <a:t>contribution but </a:t>
            </a:r>
            <a:r>
              <a:rPr lang="en-US" b="1" baseline="0" dirty="0"/>
              <a:t>also the variance </a:t>
            </a:r>
            <a:r>
              <a:rPr lang="en-US" baseline="0" dirty="0"/>
              <a:t>of the contributions for each light. </a:t>
            </a:r>
          </a:p>
          <a:p>
            <a:pPr marL="171450" indent="-171450">
              <a:buFont typeface="Arial" panose="020B0604020202020204" pitchFamily="34" charset="0"/>
              <a:buChar char="•"/>
            </a:pPr>
            <a:r>
              <a:rPr lang="en-US" baseline="0" dirty="0"/>
              <a:t>The specific formula is given on the slide. It is equivalent to making the light selection probability proportional to the </a:t>
            </a:r>
            <a:r>
              <a:rPr lang="en-US" b="1" baseline="0" dirty="0"/>
              <a:t>square root of the second moment</a:t>
            </a:r>
            <a:r>
              <a:rPr lang="en-US" baseline="0" dirty="0"/>
              <a:t> of the samples from that given light.</a:t>
            </a:r>
          </a:p>
        </p:txBody>
      </p:sp>
      <p:sp>
        <p:nvSpPr>
          <p:cNvPr id="4" name="Slide Number Placeholder 3"/>
          <p:cNvSpPr>
            <a:spLocks noGrp="1"/>
          </p:cNvSpPr>
          <p:nvPr>
            <p:ph type="sldNum" sz="quarter" idx="10"/>
          </p:nvPr>
        </p:nvSpPr>
        <p:spPr/>
        <p:txBody>
          <a:bodyPr/>
          <a:lstStyle/>
          <a:p>
            <a:fld id="{0EAABFFC-1072-4DEE-AE28-0C9665BAD4C0}" type="slidenum">
              <a:rPr lang="cs-CZ" smtClean="0"/>
              <a:t>23</a:t>
            </a:fld>
            <a:endParaRPr lang="cs-CZ"/>
          </a:p>
        </p:txBody>
      </p:sp>
    </p:spTree>
    <p:extLst>
      <p:ext uri="{BB962C8B-B14F-4D97-AF65-F5344CB8AC3E}">
        <p14:creationId xmlns:p14="http://schemas.microsoft.com/office/powerpoint/2010/main" val="1421314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Let me show a practical example</a:t>
            </a:r>
            <a:endParaRPr lang="cs-CZ" dirty="0"/>
          </a:p>
        </p:txBody>
      </p:sp>
      <p:sp>
        <p:nvSpPr>
          <p:cNvPr id="4" name="Slide Number Placeholder 3"/>
          <p:cNvSpPr>
            <a:spLocks noGrp="1"/>
          </p:cNvSpPr>
          <p:nvPr>
            <p:ph type="sldNum" sz="quarter" idx="10"/>
          </p:nvPr>
        </p:nvSpPr>
        <p:spPr/>
        <p:txBody>
          <a:bodyPr/>
          <a:lstStyle/>
          <a:p>
            <a:fld id="{0EAABFFC-1072-4DEE-AE28-0C9665BAD4C0}" type="slidenum">
              <a:rPr lang="cs-CZ" smtClean="0"/>
              <a:t>24</a:t>
            </a:fld>
            <a:endParaRPr lang="cs-CZ"/>
          </a:p>
        </p:txBody>
      </p:sp>
    </p:spTree>
    <p:extLst>
      <p:ext uri="{BB962C8B-B14F-4D97-AF65-F5344CB8AC3E}">
        <p14:creationId xmlns:p14="http://schemas.microsoft.com/office/powerpoint/2010/main" val="3780744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On the left </a:t>
            </a:r>
            <a:r>
              <a:rPr lang="en-GB" baseline="0" dirty="0"/>
              <a:t>we see an inset showing how sampling according to a mean performs. It </a:t>
            </a:r>
            <a:r>
              <a:rPr lang="en-GB" baseline="0" dirty="0" smtClean="0"/>
              <a:t>under-samples </a:t>
            </a:r>
            <a:r>
              <a:rPr lang="en-GB" baseline="0" dirty="0"/>
              <a:t>some tricky light which leads to spiky noise.</a:t>
            </a:r>
          </a:p>
          <a:p>
            <a:pPr marL="171450" indent="-171450">
              <a:buFont typeface="Arial" panose="020B0604020202020204" pitchFamily="34" charset="0"/>
              <a:buChar char="•"/>
            </a:pPr>
            <a:r>
              <a:rPr lang="en-GB" baseline="0" dirty="0"/>
              <a:t>And on the right we see that sampling according to both the mean and </a:t>
            </a:r>
            <a:r>
              <a:rPr lang="en-GB" baseline="0" dirty="0" smtClean="0"/>
              <a:t>variance </a:t>
            </a:r>
            <a:r>
              <a:rPr lang="en-GB" baseline="0" dirty="0"/>
              <a:t>eliminates this issue.</a:t>
            </a:r>
            <a:endParaRPr lang="cs-CZ" dirty="0"/>
          </a:p>
        </p:txBody>
      </p:sp>
      <p:sp>
        <p:nvSpPr>
          <p:cNvPr id="4" name="Slide Number Placeholder 3"/>
          <p:cNvSpPr>
            <a:spLocks noGrp="1"/>
          </p:cNvSpPr>
          <p:nvPr>
            <p:ph type="sldNum" sz="quarter" idx="10"/>
          </p:nvPr>
        </p:nvSpPr>
        <p:spPr/>
        <p:txBody>
          <a:bodyPr/>
          <a:lstStyle/>
          <a:p>
            <a:fld id="{0EAABFFC-1072-4DEE-AE28-0C9665BAD4C0}" type="slidenum">
              <a:rPr lang="cs-CZ" smtClean="0"/>
              <a:t>25</a:t>
            </a:fld>
            <a:endParaRPr lang="cs-CZ"/>
          </a:p>
        </p:txBody>
      </p:sp>
    </p:spTree>
    <p:extLst>
      <p:ext uri="{BB962C8B-B14F-4D97-AF65-F5344CB8AC3E}">
        <p14:creationId xmlns:p14="http://schemas.microsoft.com/office/powerpoint/2010/main" val="1338395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Having explained the </a:t>
            </a:r>
            <a:r>
              <a:rPr lang="en-US" baseline="0" dirty="0" smtClean="0"/>
              <a:t>target optimal sampling distribution that we strive to achieve, we now </a:t>
            </a:r>
            <a:r>
              <a:rPr lang="en-US" baseline="0" dirty="0"/>
              <a:t>show how to learn </a:t>
            </a:r>
            <a:r>
              <a:rPr lang="en-US" baseline="0" dirty="0" smtClean="0"/>
              <a:t>this desired </a:t>
            </a:r>
            <a:r>
              <a:rPr lang="en-US" baseline="0" dirty="0"/>
              <a:t>distribution using Bayesian </a:t>
            </a:r>
            <a:r>
              <a:rPr lang="en-US" baseline="0" dirty="0" smtClean="0"/>
              <a:t>regression.</a:t>
            </a:r>
            <a:endParaRPr lang="en-US" baseline="0" dirty="0"/>
          </a:p>
          <a:p>
            <a:pPr marL="171450" indent="-171450">
              <a:buFont typeface="Arial" panose="020B0604020202020204" pitchFamily="34" charset="0"/>
              <a:buChar char="•"/>
            </a:pPr>
            <a:r>
              <a:rPr lang="en-US" baseline="0" dirty="0"/>
              <a:t>The issue is that the mean and the variance needed for the optimal sampling are not known upfront and need to be learned during rendering.</a:t>
            </a:r>
            <a:endParaRPr lang="en-GB" baseline="0" dirty="0"/>
          </a:p>
        </p:txBody>
      </p:sp>
      <p:sp>
        <p:nvSpPr>
          <p:cNvPr id="4" name="Slide Number Placeholder 3"/>
          <p:cNvSpPr>
            <a:spLocks noGrp="1"/>
          </p:cNvSpPr>
          <p:nvPr>
            <p:ph type="sldNum" sz="quarter" idx="10"/>
          </p:nvPr>
        </p:nvSpPr>
        <p:spPr/>
        <p:txBody>
          <a:bodyPr/>
          <a:lstStyle/>
          <a:p>
            <a:fld id="{0EAABFFC-1072-4DEE-AE28-0C9665BAD4C0}" type="slidenum">
              <a:rPr lang="cs-CZ" smtClean="0"/>
              <a:t>26</a:t>
            </a:fld>
            <a:endParaRPr lang="cs-CZ"/>
          </a:p>
        </p:txBody>
      </p:sp>
    </p:spTree>
    <p:extLst>
      <p:ext uri="{BB962C8B-B14F-4D97-AF65-F5344CB8AC3E}">
        <p14:creationId xmlns:p14="http://schemas.microsoft.com/office/powerpoint/2010/main" val="1421314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To motivate our approach, let us first see </a:t>
            </a:r>
            <a:r>
              <a:rPr lang="en-GB" baseline="0" dirty="0"/>
              <a:t>how a naive adaptive approach would behave.</a:t>
            </a:r>
          </a:p>
          <a:p>
            <a:pPr marL="171450" indent="-171450">
              <a:buFont typeface="Arial" panose="020B0604020202020204" pitchFamily="34" charset="0"/>
              <a:buChar char="•"/>
            </a:pPr>
            <a:r>
              <a:rPr lang="en-GB" baseline="0" dirty="0"/>
              <a:t>Suppose we have </a:t>
            </a:r>
            <a:r>
              <a:rPr lang="en-GB" baseline="0" dirty="0" smtClean="0"/>
              <a:t>already taken </a:t>
            </a:r>
            <a:r>
              <a:rPr lang="en-GB" baseline="0" dirty="0"/>
              <a:t>some samples from </a:t>
            </a:r>
            <a:r>
              <a:rPr lang="en-GB" baseline="0" dirty="0" smtClean="0"/>
              <a:t>lights (blue dots) </a:t>
            </a:r>
            <a:r>
              <a:rPr lang="en-GB" baseline="0" dirty="0"/>
              <a:t>and obtained some light sampling </a:t>
            </a:r>
            <a:r>
              <a:rPr lang="en-GB" baseline="0" dirty="0" smtClean="0"/>
              <a:t>probabilities (green bars).</a:t>
            </a:r>
            <a:endParaRPr lang="en-GB" baseline="0" dirty="0"/>
          </a:p>
          <a:p>
            <a:pPr marL="171450" indent="-171450">
              <a:buFont typeface="Arial" panose="020B0604020202020204" pitchFamily="34" charset="0"/>
              <a:buChar char="•"/>
            </a:pPr>
            <a:r>
              <a:rPr lang="en-GB" baseline="0" dirty="0"/>
              <a:t>Now suppose we have taken a direct illumination sample which happens to be an outlier. For instance, </a:t>
            </a:r>
            <a:r>
              <a:rPr lang="en-GB" baseline="0" dirty="0" smtClean="0"/>
              <a:t>the </a:t>
            </a:r>
            <a:r>
              <a:rPr lang="en-GB" baseline="0" dirty="0"/>
              <a:t>sample </a:t>
            </a:r>
            <a:r>
              <a:rPr lang="en-GB" baseline="0" dirty="0" smtClean="0"/>
              <a:t>may lie on the light extremely close to the illuminated point.</a:t>
            </a:r>
            <a:endParaRPr lang="en-GB" baseline="0" dirty="0"/>
          </a:p>
          <a:p>
            <a:pPr marL="171450" indent="-171450">
              <a:buFont typeface="Arial" panose="020B0604020202020204" pitchFamily="34" charset="0"/>
              <a:buChar char="•"/>
            </a:pPr>
            <a:r>
              <a:rPr lang="en-GB" baseline="0" dirty="0"/>
              <a:t>If we estimated the sample means directly, our estimates </a:t>
            </a:r>
            <a:r>
              <a:rPr lang="en-GB" baseline="0" dirty="0" smtClean="0"/>
              <a:t>would change </a:t>
            </a:r>
            <a:r>
              <a:rPr lang="en-GB" baseline="0" dirty="0"/>
              <a:t>abruptly due to the outlier sample.</a:t>
            </a:r>
          </a:p>
          <a:p>
            <a:pPr marL="171450" indent="-171450">
              <a:buFont typeface="Arial" panose="020B0604020202020204" pitchFamily="34" charset="0"/>
              <a:buChar char="•"/>
            </a:pPr>
            <a:r>
              <a:rPr lang="en-GB" baseline="0" dirty="0"/>
              <a:t>That would have a disproportionately strong effect on further light sampling: one light </a:t>
            </a:r>
            <a:r>
              <a:rPr lang="en-GB" baseline="0" dirty="0" smtClean="0"/>
              <a:t>would get </a:t>
            </a:r>
            <a:r>
              <a:rPr lang="en-GB" baseline="0" dirty="0"/>
              <a:t>sampled very often at the expense of other lights, leading to increased image noise or even strong fireflies.</a:t>
            </a:r>
          </a:p>
        </p:txBody>
      </p:sp>
      <p:sp>
        <p:nvSpPr>
          <p:cNvPr id="4" name="Slide Number Placeholder 3"/>
          <p:cNvSpPr>
            <a:spLocks noGrp="1"/>
          </p:cNvSpPr>
          <p:nvPr>
            <p:ph type="sldNum" sz="quarter" idx="10"/>
          </p:nvPr>
        </p:nvSpPr>
        <p:spPr/>
        <p:txBody>
          <a:bodyPr/>
          <a:lstStyle/>
          <a:p>
            <a:fld id="{0EAABFFC-1072-4DEE-AE28-0C9665BAD4C0}" type="slidenum">
              <a:rPr lang="cs-CZ" smtClean="0"/>
              <a:t>27</a:t>
            </a:fld>
            <a:endParaRPr lang="cs-CZ"/>
          </a:p>
        </p:txBody>
      </p:sp>
    </p:spTree>
    <p:extLst>
      <p:ext uri="{BB962C8B-B14F-4D97-AF65-F5344CB8AC3E}">
        <p14:creationId xmlns:p14="http://schemas.microsoft.com/office/powerpoint/2010/main" val="1421314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propose to estimate the means (and variances) in</a:t>
            </a:r>
            <a:r>
              <a:rPr lang="en-GB" baseline="0" dirty="0"/>
              <a:t> a Bayesian manner: </a:t>
            </a:r>
            <a:r>
              <a:rPr lang="en-GB" b="1" baseline="0" dirty="0"/>
              <a:t>We model the distributions of MC estimates</a:t>
            </a:r>
            <a:r>
              <a:rPr lang="en-GB" baseline="0" dirty="0"/>
              <a:t> seen so far, while we also have some </a:t>
            </a:r>
            <a:r>
              <a:rPr lang="en-GB" b="1" baseline="0" dirty="0"/>
              <a:t>prior information about parameters of that distribution</a:t>
            </a:r>
            <a:r>
              <a:rPr lang="en-GB" b="0" baseline="0" dirty="0"/>
              <a:t>.</a:t>
            </a:r>
          </a:p>
          <a:p>
            <a:pPr marL="171450" indent="-171450">
              <a:buFont typeface="Arial" panose="020B0604020202020204" pitchFamily="34" charset="0"/>
              <a:buChar char="•"/>
            </a:pPr>
            <a:r>
              <a:rPr lang="en-GB" baseline="0" dirty="0"/>
              <a:t>As a result, when we get a </a:t>
            </a:r>
            <a:r>
              <a:rPr lang="en-GB" baseline="0" dirty="0" smtClean="0"/>
              <a:t>new – possibly outlier – sample</a:t>
            </a:r>
            <a:r>
              <a:rPr lang="en-GB" baseline="0" dirty="0"/>
              <a:t>, our distribution </a:t>
            </a:r>
            <a:r>
              <a:rPr lang="en-GB" baseline="0" dirty="0" smtClean="0"/>
              <a:t>is affected less </a:t>
            </a:r>
            <a:r>
              <a:rPr lang="en-GB" baseline="0" dirty="0"/>
              <a:t>abruptly and so do the cluster sampling probabilities derived from it.</a:t>
            </a:r>
          </a:p>
          <a:p>
            <a:pPr marL="171450" indent="-171450">
              <a:buFont typeface="Arial" panose="020B0604020202020204" pitchFamily="34" charset="0"/>
              <a:buChar char="•"/>
            </a:pPr>
            <a:r>
              <a:rPr lang="en-US" b="1" baseline="0" noProof="0" dirty="0" smtClean="0"/>
              <a:t>Resiliency to outlier samples without compromising the ability to learn from the new samples </a:t>
            </a:r>
            <a:r>
              <a:rPr lang="en-US" baseline="0" noProof="0" dirty="0" smtClean="0"/>
              <a:t>is the </a:t>
            </a:r>
            <a:r>
              <a:rPr lang="en-GB" baseline="0" dirty="0" smtClean="0"/>
              <a:t>basis </a:t>
            </a:r>
            <a:r>
              <a:rPr lang="en-GB" baseline="0" dirty="0"/>
              <a:t>of our </a:t>
            </a:r>
            <a:r>
              <a:rPr lang="en-GB" baseline="0" dirty="0" smtClean="0"/>
              <a:t>robust solution</a:t>
            </a:r>
            <a:r>
              <a:rPr lang="en-US" baseline="0" dirty="0" smtClean="0"/>
              <a:t>.</a:t>
            </a:r>
            <a:endParaRPr lang="en-GB" baseline="0" dirty="0"/>
          </a:p>
        </p:txBody>
      </p:sp>
      <p:sp>
        <p:nvSpPr>
          <p:cNvPr id="4" name="Slide Number Placeholder 3"/>
          <p:cNvSpPr>
            <a:spLocks noGrp="1"/>
          </p:cNvSpPr>
          <p:nvPr>
            <p:ph type="sldNum" sz="quarter" idx="10"/>
          </p:nvPr>
        </p:nvSpPr>
        <p:spPr/>
        <p:txBody>
          <a:bodyPr/>
          <a:lstStyle/>
          <a:p>
            <a:fld id="{0EAABFFC-1072-4DEE-AE28-0C9665BAD4C0}" type="slidenum">
              <a:rPr lang="cs-CZ" smtClean="0"/>
              <a:t>28</a:t>
            </a:fld>
            <a:endParaRPr lang="cs-CZ"/>
          </a:p>
        </p:txBody>
      </p:sp>
    </p:spTree>
    <p:extLst>
      <p:ext uri="{BB962C8B-B14F-4D97-AF65-F5344CB8AC3E}">
        <p14:creationId xmlns:p14="http://schemas.microsoft.com/office/powerpoint/2010/main" val="1421314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Before explaining how we model the data (i.e. lights’ direct illumination contributions), let us explain the basic set up.</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We split the scene into fixed spatial </a:t>
            </a:r>
            <a:r>
              <a:rPr lang="en-US" b="1" baseline="0" dirty="0"/>
              <a:t>Regions</a:t>
            </a:r>
            <a:r>
              <a:rPr lang="en-US" b="0" baseline="0" dirty="0"/>
              <a:t> (we use a regular grid, but that is not </a:t>
            </a:r>
            <a:r>
              <a:rPr lang="en-US" b="0" baseline="0" dirty="0" smtClean="0"/>
              <a:t>so important </a:t>
            </a:r>
            <a:r>
              <a:rPr lang="en-US" b="0" baseline="0" dirty="0"/>
              <a:t>– any space subdivision could be used).</a:t>
            </a:r>
          </a:p>
        </p:txBody>
      </p:sp>
      <p:sp>
        <p:nvSpPr>
          <p:cNvPr id="4" name="Slide Number Placeholder 3"/>
          <p:cNvSpPr>
            <a:spLocks noGrp="1"/>
          </p:cNvSpPr>
          <p:nvPr>
            <p:ph type="sldNum" sz="quarter" idx="10"/>
          </p:nvPr>
        </p:nvSpPr>
        <p:spPr/>
        <p:txBody>
          <a:bodyPr/>
          <a:lstStyle/>
          <a:p>
            <a:fld id="{0EAABFFC-1072-4DEE-AE28-0C9665BAD4C0}" type="slidenum">
              <a:rPr lang="cs-CZ" smtClean="0"/>
              <a:t>29</a:t>
            </a:fld>
            <a:endParaRPr lang="cs-CZ"/>
          </a:p>
        </p:txBody>
      </p:sp>
    </p:spTree>
    <p:extLst>
      <p:ext uri="{BB962C8B-B14F-4D97-AF65-F5344CB8AC3E}">
        <p14:creationId xmlns:p14="http://schemas.microsoft.com/office/powerpoint/2010/main" val="3624195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ABFFC-1072-4DEE-AE28-0C9665BAD4C0}" type="slidenum">
              <a:rPr lang="cs-CZ" smtClean="0"/>
              <a:t>3</a:t>
            </a:fld>
            <a:endParaRPr lang="cs-CZ"/>
          </a:p>
        </p:txBody>
      </p:sp>
    </p:spTree>
    <p:extLst>
      <p:ext uri="{BB962C8B-B14F-4D97-AF65-F5344CB8AC3E}">
        <p14:creationId xmlns:p14="http://schemas.microsoft.com/office/powerpoint/2010/main" val="1069157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Now we focus on samples collected from </a:t>
            </a:r>
            <a:r>
              <a:rPr lang="en-US" b="1" baseline="0" dirty="0"/>
              <a:t>one light </a:t>
            </a:r>
            <a:r>
              <a:rPr lang="en-US" baseline="0" dirty="0"/>
              <a:t>in a </a:t>
            </a:r>
            <a:r>
              <a:rPr lang="en-US" b="1" baseline="0" dirty="0"/>
              <a:t>single scene region</a:t>
            </a:r>
            <a:r>
              <a:rPr lang="en-US" baseline="0" dirty="0" smtClean="0"/>
              <a:t>, and </a:t>
            </a:r>
            <a:r>
              <a:rPr lang="en-US" baseline="0" dirty="0"/>
              <a:t>we keep track of the distance </a:t>
            </a:r>
            <a:r>
              <a:rPr lang="en-US" i="1" baseline="0" dirty="0"/>
              <a:t>d</a:t>
            </a:r>
            <a:r>
              <a:rPr lang="en-US" baseline="0" dirty="0"/>
              <a:t> in the geometry factor in each estimate.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We can now then plot the data (i.e. MC direct illumination estimates) for a light in a region. This reveals the nature of the relation of illumination estimates to the distance.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One may observe the inverse squared falloff with the distance, and a number of zero-valued (occluded) samples.</a:t>
            </a:r>
          </a:p>
        </p:txBody>
      </p:sp>
      <p:sp>
        <p:nvSpPr>
          <p:cNvPr id="4" name="Slide Number Placeholder 3"/>
          <p:cNvSpPr>
            <a:spLocks noGrp="1"/>
          </p:cNvSpPr>
          <p:nvPr>
            <p:ph type="sldNum" sz="quarter" idx="10"/>
          </p:nvPr>
        </p:nvSpPr>
        <p:spPr/>
        <p:txBody>
          <a:bodyPr/>
          <a:lstStyle/>
          <a:p>
            <a:fld id="{0EAABFFC-1072-4DEE-AE28-0C9665BAD4C0}" type="slidenum">
              <a:rPr lang="cs-CZ" smtClean="0"/>
              <a:t>30</a:t>
            </a:fld>
            <a:endParaRPr lang="cs-CZ"/>
          </a:p>
        </p:txBody>
      </p:sp>
    </p:spTree>
    <p:extLst>
      <p:ext uri="{BB962C8B-B14F-4D97-AF65-F5344CB8AC3E}">
        <p14:creationId xmlns:p14="http://schemas.microsoft.com/office/powerpoint/2010/main" val="1421314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that we understand the general characteristics of the gathered direct illumination samples (i.e. data), we proceed to establish </a:t>
            </a:r>
            <a:r>
              <a:rPr lang="en-US" b="1" dirty="0"/>
              <a:t>a model for the data</a:t>
            </a:r>
            <a:r>
              <a:rPr lang="en-US" dirty="0"/>
              <a:t>.</a:t>
            </a:r>
          </a:p>
          <a:p>
            <a:pPr marL="171450" indent="-171450">
              <a:buFont typeface="Arial" panose="020B0604020202020204" pitchFamily="34" charset="0"/>
              <a:buChar char="•"/>
            </a:pPr>
            <a:r>
              <a:rPr lang="en-US" dirty="0"/>
              <a:t>Our model is </a:t>
            </a:r>
            <a:r>
              <a:rPr lang="en-US" baseline="0" dirty="0"/>
              <a:t>a</a:t>
            </a:r>
            <a:r>
              <a:rPr lang="en-US" dirty="0"/>
              <a:t> </a:t>
            </a:r>
            <a:r>
              <a:rPr lang="en-US" b="1" dirty="0"/>
              <a:t>parametric</a:t>
            </a:r>
            <a:r>
              <a:rPr lang="en-US" b="1" baseline="0" dirty="0"/>
              <a:t> </a:t>
            </a:r>
            <a:r>
              <a:rPr lang="en-US" b="1" dirty="0"/>
              <a:t>regression model</a:t>
            </a:r>
            <a:r>
              <a:rPr lang="en-US" dirty="0"/>
              <a:t>, which</a:t>
            </a:r>
            <a:r>
              <a:rPr lang="en-US" baseline="0" dirty="0"/>
              <a:t> - for a given distance </a:t>
            </a:r>
            <a:r>
              <a:rPr lang="en-US" i="1" baseline="0" dirty="0"/>
              <a:t>d</a:t>
            </a:r>
            <a:r>
              <a:rPr lang="en-US" baseline="0" dirty="0"/>
              <a:t> - yields a distribution of direct illumination sample values. </a:t>
            </a:r>
            <a:r>
              <a:rPr lang="en-US" dirty="0"/>
              <a:t>We design </a:t>
            </a:r>
            <a:r>
              <a:rPr lang="en-US" dirty="0" smtClean="0"/>
              <a:t>our data model as </a:t>
            </a:r>
            <a:r>
              <a:rPr lang="en-US" dirty="0"/>
              <a:t>follows:</a:t>
            </a:r>
            <a:endParaRPr lang="en-US" baseline="0" dirty="0"/>
          </a:p>
          <a:p>
            <a:pPr marL="628650" lvl="1" indent="-171450">
              <a:buFont typeface="Arial" panose="020B0604020202020204" pitchFamily="34" charset="0"/>
              <a:buChar char="•"/>
            </a:pPr>
            <a:r>
              <a:rPr lang="en-US" baseline="0" dirty="0"/>
              <a:t>Non-zero samples are modeled by a normal distribution (i.e. a Gaussian) with mean and variance being a function of </a:t>
            </a:r>
            <a:r>
              <a:rPr lang="en-US" baseline="0" dirty="0" smtClean="0"/>
              <a:t>the distance </a:t>
            </a:r>
            <a:r>
              <a:rPr lang="en-US" baseline="0" dirty="0"/>
              <a:t>associated with </a:t>
            </a:r>
            <a:r>
              <a:rPr lang="en-US" baseline="0" dirty="0" smtClean="0"/>
              <a:t>direct illumination samples</a:t>
            </a:r>
            <a:r>
              <a:rPr lang="en-US" baseline="0" dirty="0"/>
              <a:t>. This part of the model has two parameters, </a:t>
            </a:r>
            <a:r>
              <a:rPr lang="en-US" i="1" baseline="0" dirty="0"/>
              <a:t>k</a:t>
            </a:r>
            <a:r>
              <a:rPr lang="en-US" baseline="0" dirty="0"/>
              <a:t> and </a:t>
            </a:r>
            <a:r>
              <a:rPr lang="en-US" i="1" baseline="0" dirty="0"/>
              <a:t>h</a:t>
            </a:r>
            <a:r>
              <a:rPr lang="en-US" baseline="0" dirty="0"/>
              <a:t>.</a:t>
            </a:r>
          </a:p>
          <a:p>
            <a:pPr marL="628650" lvl="1" indent="-171450">
              <a:buFont typeface="Arial" panose="020B0604020202020204" pitchFamily="34" charset="0"/>
              <a:buChar char="•"/>
            </a:pPr>
            <a:r>
              <a:rPr lang="en-US" baseline="0" dirty="0"/>
              <a:t>The zero valued samples are incorporated by mixing the inverse-square distance falloff model with a delta function, and it is controlled by the parameter </a:t>
            </a:r>
            <a:r>
              <a:rPr lang="en-US" i="1" baseline="0" dirty="0"/>
              <a:t>p</a:t>
            </a:r>
            <a:r>
              <a:rPr lang="en-US" baseline="-25000" dirty="0"/>
              <a:t>0</a:t>
            </a:r>
            <a:r>
              <a:rPr lang="en-US" baseline="0" dirty="0"/>
              <a:t>, which has the meaning of occlusion probability.</a:t>
            </a:r>
          </a:p>
          <a:p>
            <a:pPr marL="171450" indent="-171450">
              <a:buFont typeface="Arial" panose="020B0604020202020204" pitchFamily="34" charset="0"/>
              <a:buChar char="•"/>
            </a:pPr>
            <a:r>
              <a:rPr lang="en-US" baseline="0" dirty="0"/>
              <a:t>Having designed our data model, we proceed to define </a:t>
            </a:r>
            <a:r>
              <a:rPr lang="en-US" baseline="0" dirty="0" smtClean="0"/>
              <a:t>the prior distribution for all three model </a:t>
            </a:r>
            <a:r>
              <a:rPr lang="en-US" baseline="0" dirty="0"/>
              <a:t>parameters, </a:t>
            </a:r>
            <a:r>
              <a:rPr lang="en-US" i="1" baseline="0" dirty="0"/>
              <a:t>k</a:t>
            </a:r>
            <a:r>
              <a:rPr lang="en-US" baseline="0" dirty="0"/>
              <a:t>, </a:t>
            </a:r>
            <a:r>
              <a:rPr lang="en-US" i="1" baseline="0" dirty="0"/>
              <a:t>h</a:t>
            </a:r>
            <a:r>
              <a:rPr lang="en-US" baseline="0" dirty="0"/>
              <a:t>, and </a:t>
            </a:r>
            <a:r>
              <a:rPr lang="en-US" i="1" baseline="0" dirty="0"/>
              <a:t>p</a:t>
            </a:r>
            <a:r>
              <a:rPr lang="en-US" baseline="-25000" dirty="0"/>
              <a:t>0</a:t>
            </a:r>
            <a:r>
              <a:rPr lang="en-US" baseline="0" dirty="0"/>
              <a:t>.</a:t>
            </a:r>
          </a:p>
        </p:txBody>
      </p:sp>
      <p:sp>
        <p:nvSpPr>
          <p:cNvPr id="4" name="Slide Number Placeholder 3"/>
          <p:cNvSpPr>
            <a:spLocks noGrp="1"/>
          </p:cNvSpPr>
          <p:nvPr>
            <p:ph type="sldNum" sz="quarter" idx="10"/>
          </p:nvPr>
        </p:nvSpPr>
        <p:spPr/>
        <p:txBody>
          <a:bodyPr/>
          <a:lstStyle/>
          <a:p>
            <a:fld id="{0EAABFFC-1072-4DEE-AE28-0C9665BAD4C0}" type="slidenum">
              <a:rPr lang="cs-CZ" smtClean="0"/>
              <a:t>31</a:t>
            </a:fld>
            <a:endParaRPr lang="cs-CZ"/>
          </a:p>
        </p:txBody>
      </p:sp>
    </p:spTree>
    <p:extLst>
      <p:ext uri="{BB962C8B-B14F-4D97-AF65-F5344CB8AC3E}">
        <p14:creationId xmlns:p14="http://schemas.microsoft.com/office/powerpoint/2010/main" val="1194915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a:t>
            </a:r>
            <a:r>
              <a:rPr lang="en-GB" baseline="0" dirty="0"/>
              <a:t> model we have just defined </a:t>
            </a:r>
            <a:r>
              <a:rPr lang="en-GB" b="1" baseline="0" dirty="0"/>
              <a:t>has parameters </a:t>
            </a:r>
            <a:r>
              <a:rPr lang="en-GB" b="1" i="1" baseline="0" dirty="0"/>
              <a:t>k</a:t>
            </a:r>
            <a:r>
              <a:rPr lang="en-GB" b="1" baseline="0" dirty="0"/>
              <a:t>, </a:t>
            </a:r>
            <a:r>
              <a:rPr lang="en-GB" b="1" i="1" baseline="0" dirty="0"/>
              <a:t>h</a:t>
            </a:r>
            <a:r>
              <a:rPr lang="en-GB" b="1" baseline="0" dirty="0"/>
              <a:t> and </a:t>
            </a:r>
            <a:r>
              <a:rPr lang="en-GB" b="1" i="1" baseline="0" dirty="0"/>
              <a:t>p</a:t>
            </a:r>
            <a:r>
              <a:rPr lang="en-GB" b="1" i="0" baseline="-25000" dirty="0"/>
              <a:t>0</a:t>
            </a:r>
            <a:r>
              <a:rPr lang="en-GB" b="0" baseline="0" dirty="0"/>
              <a:t>. In the Bayesian treatment, these are </a:t>
            </a:r>
            <a:r>
              <a:rPr lang="en-GB" b="0" baseline="0" dirty="0" smtClean="0"/>
              <a:t>viewed as random </a:t>
            </a:r>
            <a:r>
              <a:rPr lang="en-GB" b="0" baseline="0" dirty="0"/>
              <a:t>variables governed by a certain probability distribution.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a:t>The “prior” is a specific probability distribution that we believe these parameters follow, without observing any data at all</a:t>
            </a:r>
            <a:r>
              <a:rPr lang="en-GB" b="0" baseline="0" dirty="0" smtClean="0"/>
              <a:t>.</a:t>
            </a:r>
            <a:endParaRPr lang="en-GB" b="0"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a:t>A “conjugate prior” is a convenience construction: we choose the prior to have a functional form that will be preserved when multiplied by the likelihood of observed data.</a:t>
            </a:r>
          </a:p>
        </p:txBody>
      </p:sp>
      <p:sp>
        <p:nvSpPr>
          <p:cNvPr id="4" name="Slide Number Placeholder 3"/>
          <p:cNvSpPr>
            <a:spLocks noGrp="1"/>
          </p:cNvSpPr>
          <p:nvPr>
            <p:ph type="sldNum" sz="quarter" idx="10"/>
          </p:nvPr>
        </p:nvSpPr>
        <p:spPr/>
        <p:txBody>
          <a:bodyPr/>
          <a:lstStyle/>
          <a:p>
            <a:fld id="{0EAABFFC-1072-4DEE-AE28-0C9665BAD4C0}" type="slidenum">
              <a:rPr lang="cs-CZ" smtClean="0"/>
              <a:t>32</a:t>
            </a:fld>
            <a:endParaRPr lang="cs-CZ"/>
          </a:p>
        </p:txBody>
      </p:sp>
    </p:spTree>
    <p:extLst>
      <p:ext uri="{BB962C8B-B14F-4D97-AF65-F5344CB8AC3E}">
        <p14:creationId xmlns:p14="http://schemas.microsoft.com/office/powerpoint/2010/main" val="4274530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a:t>The mathematical form of the likelihood function is that of our data model (recall that the data likelihood is calculated simply by plugging our data samples into the data model).</a:t>
            </a:r>
          </a:p>
          <a:p>
            <a:pPr marL="171450" indent="-171450">
              <a:buFont typeface="Arial" panose="020B0604020202020204" pitchFamily="34" charset="0"/>
              <a:buChar char="•"/>
            </a:pPr>
            <a:r>
              <a:rPr lang="en-US" dirty="0"/>
              <a:t>We </a:t>
            </a:r>
            <a:r>
              <a:rPr lang="en-US" dirty="0" smtClean="0"/>
              <a:t>show in the paper </a:t>
            </a:r>
            <a:r>
              <a:rPr lang="en-US" baseline="0" dirty="0" smtClean="0"/>
              <a:t>that the conjugate </a:t>
            </a:r>
            <a:r>
              <a:rPr lang="en-US" baseline="0" dirty="0"/>
              <a:t>prior in our case </a:t>
            </a:r>
            <a:r>
              <a:rPr lang="en-US" baseline="0" dirty="0" smtClean="0"/>
              <a:t>takes form of the Beta </a:t>
            </a:r>
            <a:r>
              <a:rPr lang="en-US" baseline="0" dirty="0"/>
              <a:t>distribution for </a:t>
            </a:r>
            <a:r>
              <a:rPr lang="en-US" i="1" baseline="0" dirty="0"/>
              <a:t>p</a:t>
            </a:r>
            <a:r>
              <a:rPr lang="en-US" baseline="-25000" dirty="0"/>
              <a:t>0</a:t>
            </a:r>
            <a:r>
              <a:rPr lang="en-US" baseline="0" dirty="0"/>
              <a:t> and </a:t>
            </a:r>
            <a:r>
              <a:rPr lang="en-US" baseline="0" dirty="0" smtClean="0"/>
              <a:t>the normal-inverse-gamma </a:t>
            </a:r>
            <a:r>
              <a:rPr lang="en-US" baseline="0" dirty="0"/>
              <a:t>distribution for the parameters </a:t>
            </a:r>
            <a:r>
              <a:rPr lang="en-US" i="1" baseline="0" dirty="0"/>
              <a:t>k</a:t>
            </a:r>
            <a:r>
              <a:rPr lang="en-US" baseline="0" dirty="0"/>
              <a:t> and </a:t>
            </a:r>
            <a:r>
              <a:rPr lang="en-US" i="1" baseline="0" dirty="0"/>
              <a:t>h</a:t>
            </a:r>
            <a:r>
              <a:rPr lang="en-US" baseline="0" dirty="0"/>
              <a:t>.</a:t>
            </a:r>
          </a:p>
          <a:p>
            <a:pPr marL="171450" indent="-171450">
              <a:buFont typeface="Arial" panose="020B0604020202020204" pitchFamily="34" charset="0"/>
              <a:buChar char="•"/>
            </a:pPr>
            <a:r>
              <a:rPr lang="en-US" baseline="0" dirty="0"/>
              <a:t>There are various </a:t>
            </a:r>
            <a:r>
              <a:rPr lang="en-US" b="1" baseline="0" dirty="0"/>
              <a:t>hyperparameters</a:t>
            </a:r>
            <a:r>
              <a:rPr lang="en-US" baseline="0" dirty="0"/>
              <a:t> in the </a:t>
            </a:r>
            <a:r>
              <a:rPr lang="en-US" baseline="0" dirty="0" smtClean="0"/>
              <a:t>equations, </a:t>
            </a:r>
            <a:r>
              <a:rPr lang="en-US" baseline="0" dirty="0"/>
              <a:t>but one parameter which stands out is </a:t>
            </a:r>
            <a:r>
              <a:rPr lang="en-US" b="0" baseline="0" dirty="0" smtClean="0">
                <a:latin typeface="Symbol" panose="05050102010706020507" pitchFamily="18" charset="2"/>
              </a:rPr>
              <a:t>mu</a:t>
            </a:r>
            <a:r>
              <a:rPr lang="en-US" b="0" baseline="-25000" dirty="0" smtClean="0"/>
              <a:t>0</a:t>
            </a:r>
            <a:r>
              <a:rPr lang="en-US" b="1" baseline="0" dirty="0"/>
              <a:t>, for which we use the conservative light contribution bound</a:t>
            </a:r>
            <a:r>
              <a:rPr lang="en-US" b="0" baseline="0" dirty="0"/>
              <a:t>.</a:t>
            </a:r>
          </a:p>
          <a:p>
            <a:pPr marL="171450" indent="-171450">
              <a:buFont typeface="Arial" panose="020B0604020202020204" pitchFamily="34" charset="0"/>
              <a:buChar char="•"/>
            </a:pPr>
            <a:r>
              <a:rPr lang="en-US" b="0" baseline="0" dirty="0"/>
              <a:t>This </a:t>
            </a:r>
            <a:r>
              <a:rPr lang="en-US" b="0" baseline="0" dirty="0" err="1" smtClean="0"/>
              <a:t>hyperparameter</a:t>
            </a:r>
            <a:r>
              <a:rPr lang="en-US" b="0" baseline="0" dirty="0" smtClean="0"/>
              <a:t> expresses our </a:t>
            </a:r>
            <a:r>
              <a:rPr lang="en-US" b="0" baseline="0" dirty="0"/>
              <a:t>a priori belief about the mean of our data: That is, the light contribution bounds provide a prior </a:t>
            </a:r>
            <a:r>
              <a:rPr lang="en-US" b="0" baseline="0" dirty="0" smtClean="0"/>
              <a:t>information about the expected contribution each light will make to each scene region. This belief is then continually refined as </a:t>
            </a:r>
            <a:r>
              <a:rPr lang="en-US" b="0" baseline="0" dirty="0"/>
              <a:t>we </a:t>
            </a:r>
            <a:r>
              <a:rPr lang="en-US" b="0" baseline="0" dirty="0" smtClean="0"/>
              <a:t>observe the actual direct illumination contributions made by sampling the lights.</a:t>
            </a:r>
            <a:endParaRPr lang="en-US" b="0" baseline="0" dirty="0"/>
          </a:p>
        </p:txBody>
      </p:sp>
      <p:sp>
        <p:nvSpPr>
          <p:cNvPr id="4" name="Slide Number Placeholder 3"/>
          <p:cNvSpPr>
            <a:spLocks noGrp="1"/>
          </p:cNvSpPr>
          <p:nvPr>
            <p:ph type="sldNum" sz="quarter" idx="10"/>
          </p:nvPr>
        </p:nvSpPr>
        <p:spPr/>
        <p:txBody>
          <a:bodyPr/>
          <a:lstStyle/>
          <a:p>
            <a:fld id="{0EAABFFC-1072-4DEE-AE28-0C9665BAD4C0}" type="slidenum">
              <a:rPr lang="cs-CZ" smtClean="0"/>
              <a:t>33</a:t>
            </a:fld>
            <a:endParaRPr lang="cs-CZ"/>
          </a:p>
        </p:txBody>
      </p:sp>
    </p:spTree>
    <p:extLst>
      <p:ext uri="{BB962C8B-B14F-4D97-AF65-F5344CB8AC3E}">
        <p14:creationId xmlns:p14="http://schemas.microsoft.com/office/powerpoint/2010/main" val="1194915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To wrap it up, </a:t>
            </a:r>
            <a:r>
              <a:rPr lang="en-GB" baseline="0" dirty="0"/>
              <a:t>our algorithm is as described on the slide.</a:t>
            </a:r>
            <a:endParaRPr lang="en-GB" dirty="0"/>
          </a:p>
        </p:txBody>
      </p:sp>
      <p:sp>
        <p:nvSpPr>
          <p:cNvPr id="4" name="Slide Number Placeholder 3"/>
          <p:cNvSpPr>
            <a:spLocks noGrp="1"/>
          </p:cNvSpPr>
          <p:nvPr>
            <p:ph type="sldNum" sz="quarter" idx="10"/>
          </p:nvPr>
        </p:nvSpPr>
        <p:spPr/>
        <p:txBody>
          <a:bodyPr/>
          <a:lstStyle/>
          <a:p>
            <a:fld id="{0EAABFFC-1072-4DEE-AE28-0C9665BAD4C0}" type="slidenum">
              <a:rPr lang="cs-CZ" smtClean="0"/>
              <a:t>34</a:t>
            </a:fld>
            <a:endParaRPr lang="cs-CZ"/>
          </a:p>
        </p:txBody>
      </p:sp>
    </p:spTree>
    <p:extLst>
      <p:ext uri="{BB962C8B-B14F-4D97-AF65-F5344CB8AC3E}">
        <p14:creationId xmlns:p14="http://schemas.microsoft.com/office/powerpoint/2010/main" val="42745300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see from the algorithm described on the previous slide that the overall complexity of calculating direct illumination at a given scene point is still linear with respect to the total number of </a:t>
            </a:r>
            <a:r>
              <a:rPr lang="en-US" dirty="0" smtClean="0"/>
              <a:t>lights. </a:t>
            </a:r>
            <a:endParaRPr lang="en-US" dirty="0"/>
          </a:p>
          <a:p>
            <a:pPr marL="171450" indent="-171450">
              <a:buFont typeface="Arial" panose="020B0604020202020204" pitchFamily="34" charset="0"/>
              <a:buChar char="•"/>
            </a:pPr>
            <a:r>
              <a:rPr lang="en-US" dirty="0"/>
              <a:t>This is because our probabilistic model has to be evaluated for each light, </a:t>
            </a:r>
            <a:r>
              <a:rPr lang="en-US" dirty="0" smtClean="0"/>
              <a:t>the </a:t>
            </a:r>
            <a:r>
              <a:rPr lang="en-US" dirty="0"/>
              <a:t>sampling distribution has to be constructed, turned to a cumulative distribution to facilitate the sampling, and properly normalized.</a:t>
            </a:r>
          </a:p>
          <a:p>
            <a:pPr marL="171450" indent="-171450">
              <a:buFont typeface="Arial" panose="020B0604020202020204" pitchFamily="34" charset="0"/>
              <a:buChar char="•"/>
            </a:pPr>
            <a:r>
              <a:rPr lang="en-US" dirty="0"/>
              <a:t>This linear complexity can be a </a:t>
            </a:r>
            <a:r>
              <a:rPr lang="en-US" dirty="0" smtClean="0"/>
              <a:t>bottleneck </a:t>
            </a:r>
            <a:r>
              <a:rPr lang="en-US" dirty="0"/>
              <a:t>in scenes with </a:t>
            </a:r>
            <a:r>
              <a:rPr lang="en-US" dirty="0" smtClean="0"/>
              <a:t>many lights</a:t>
            </a:r>
            <a:r>
              <a:rPr lang="en-US" dirty="0"/>
              <a:t>.</a:t>
            </a:r>
          </a:p>
          <a:p>
            <a:pPr marL="171450" indent="-171450">
              <a:buFont typeface="Arial" panose="020B0604020202020204" pitchFamily="34" charset="0"/>
              <a:buChar char="•"/>
            </a:pPr>
            <a:r>
              <a:rPr lang="en-US" dirty="0"/>
              <a:t>For this reason, we apply a classic solution: the </a:t>
            </a:r>
            <a:r>
              <a:rPr lang="en-US" dirty="0" smtClean="0"/>
              <a:t>lights </a:t>
            </a:r>
            <a:r>
              <a:rPr lang="en-US" dirty="0"/>
              <a:t>are clustered such that all lights in a </a:t>
            </a:r>
            <a:r>
              <a:rPr lang="en-US" dirty="0" smtClean="0"/>
              <a:t>cluster have </a:t>
            </a:r>
            <a:r>
              <a:rPr lang="en-US" dirty="0"/>
              <a:t>similar contribution to a given scene region</a:t>
            </a:r>
            <a:r>
              <a:rPr lang="en-US" dirty="0" smtClean="0"/>
              <a:t>. The </a:t>
            </a:r>
            <a:r>
              <a:rPr lang="en-US" dirty="0"/>
              <a:t>light clustering is generally different for each scene region. These </a:t>
            </a:r>
            <a:r>
              <a:rPr lang="en-US" dirty="0" err="1"/>
              <a:t>clusterings</a:t>
            </a:r>
            <a:r>
              <a:rPr lang="en-US" dirty="0"/>
              <a:t> are constructed up front, before the rendering starts</a:t>
            </a:r>
            <a:r>
              <a:rPr lang="en-US" dirty="0" smtClean="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To apply the Bayesian approach described so far to this more general case, simply replace “a light” by a “cluster of lights”</a:t>
            </a:r>
            <a:r>
              <a:rPr lang="en-US" baseline="0" dirty="0" smtClean="0"/>
              <a:t> on all previous slides: We are learning discrete distributions to randomly select a light cluster. A light from the cluster is then selected in a non-adaptive way (e.g. proportionately to the total emitted light power), and finally a sample is selected in the light.</a:t>
            </a:r>
            <a:endParaRPr lang="cs-CZ" dirty="0" smtClean="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smtClean="0"/>
              <a:t>With respect to our take-home idea</a:t>
            </a:r>
            <a:r>
              <a:rPr lang="en-US" baseline="0" dirty="0" smtClean="0"/>
              <a:t> (i.e. the use of </a:t>
            </a:r>
            <a:r>
              <a:rPr lang="en-US" dirty="0" smtClean="0"/>
              <a:t>Bayesian learning in adaptive sampling), the light clustering is </a:t>
            </a:r>
            <a:r>
              <a:rPr lang="en-US" dirty="0"/>
              <a:t>really just a technical </a:t>
            </a:r>
            <a:r>
              <a:rPr lang="en-US" dirty="0" smtClean="0"/>
              <a:t>detail. (Though most </a:t>
            </a:r>
            <a:r>
              <a:rPr lang="en-US" dirty="0"/>
              <a:t>of the </a:t>
            </a:r>
            <a:r>
              <a:rPr lang="en-US" dirty="0" smtClean="0"/>
              <a:t>code actually deals with handling the </a:t>
            </a:r>
            <a:r>
              <a:rPr lang="en-US" dirty="0" err="1" smtClean="0"/>
              <a:t>clusterings</a:t>
            </a:r>
            <a:r>
              <a:rPr lang="en-US" dirty="0" smtClean="0"/>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EAABFFC-1072-4DEE-AE28-0C9665BAD4C0}" type="slidenum">
              <a:rPr lang="cs-CZ" smtClean="0"/>
              <a:t>35</a:t>
            </a:fld>
            <a:endParaRPr lang="cs-CZ"/>
          </a:p>
        </p:txBody>
      </p:sp>
    </p:spTree>
    <p:extLst>
      <p:ext uri="{BB962C8B-B14F-4D97-AF65-F5344CB8AC3E}">
        <p14:creationId xmlns:p14="http://schemas.microsoft.com/office/powerpoint/2010/main" val="10121792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Let us now demonstrate</a:t>
            </a:r>
            <a:r>
              <a:rPr lang="en-US" baseline="0" dirty="0"/>
              <a:t> our solution in practice.</a:t>
            </a:r>
            <a:endParaRPr lang="cs-CZ" dirty="0"/>
          </a:p>
          <a:p>
            <a:endParaRPr lang="cs-CZ" dirty="0"/>
          </a:p>
        </p:txBody>
      </p:sp>
      <p:sp>
        <p:nvSpPr>
          <p:cNvPr id="4" name="Zástupný symbol pro číslo snímku 3"/>
          <p:cNvSpPr>
            <a:spLocks noGrp="1"/>
          </p:cNvSpPr>
          <p:nvPr>
            <p:ph type="sldNum" sz="quarter" idx="10"/>
          </p:nvPr>
        </p:nvSpPr>
        <p:spPr/>
        <p:txBody>
          <a:bodyPr/>
          <a:lstStyle/>
          <a:p>
            <a:fld id="{0EAABFFC-1072-4DEE-AE28-0C9665BAD4C0}" type="slidenum">
              <a:rPr lang="cs-CZ" smtClean="0"/>
              <a:t>36</a:t>
            </a:fld>
            <a:endParaRPr lang="cs-CZ"/>
          </a:p>
        </p:txBody>
      </p:sp>
    </p:spTree>
    <p:extLst>
      <p:ext uri="{BB962C8B-B14F-4D97-AF65-F5344CB8AC3E}">
        <p14:creationId xmlns:p14="http://schemas.microsoft.com/office/powerpoint/2010/main" val="38056888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buFontTx/>
              <a:buChar char="-"/>
            </a:pPr>
            <a:r>
              <a:rPr lang="en-US" dirty="0"/>
              <a:t>This</a:t>
            </a:r>
            <a:r>
              <a:rPr lang="en-US" baseline="0" dirty="0"/>
              <a:t> is a list of all</a:t>
            </a:r>
            <a:r>
              <a:rPr lang="en-US" dirty="0"/>
              <a:t> comparisons you will see.</a:t>
            </a:r>
            <a:endParaRPr lang="en-US" baseline="0" dirty="0"/>
          </a:p>
          <a:p>
            <a:pPr marL="171450" lvl="0" indent="-171450">
              <a:buFontTx/>
              <a:buChar char="-"/>
            </a:pPr>
            <a:r>
              <a:rPr lang="en-US" baseline="0" dirty="0"/>
              <a:t>Let me start with performance testing in a scene with simple occlusion in direct illumination only setting. </a:t>
            </a:r>
          </a:p>
        </p:txBody>
      </p:sp>
      <p:sp>
        <p:nvSpPr>
          <p:cNvPr id="4" name="Slide Number Placeholder 3"/>
          <p:cNvSpPr>
            <a:spLocks noGrp="1"/>
          </p:cNvSpPr>
          <p:nvPr>
            <p:ph type="sldNum" sz="quarter" idx="10"/>
          </p:nvPr>
        </p:nvSpPr>
        <p:spPr/>
        <p:txBody>
          <a:bodyPr/>
          <a:lstStyle/>
          <a:p>
            <a:fld id="{0EAABFFC-1072-4DEE-AE28-0C9665BAD4C0}" type="slidenum">
              <a:rPr lang="cs-CZ" smtClean="0"/>
              <a:t>37</a:t>
            </a:fld>
            <a:endParaRPr lang="cs-CZ"/>
          </a:p>
        </p:txBody>
      </p:sp>
    </p:spTree>
    <p:extLst>
      <p:ext uri="{BB962C8B-B14F-4D97-AF65-F5344CB8AC3E}">
        <p14:creationId xmlns:p14="http://schemas.microsoft.com/office/powerpoint/2010/main" val="36968903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This is the living room scene from the beginning of our presentation.</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It is lit mostly by a few small area lights on the ceiling, only in the left part sunlight can enter the room through the windows.</a:t>
            </a:r>
          </a:p>
        </p:txBody>
      </p:sp>
      <p:sp>
        <p:nvSpPr>
          <p:cNvPr id="4" name="Slide Number Placeholder 3"/>
          <p:cNvSpPr>
            <a:spLocks noGrp="1"/>
          </p:cNvSpPr>
          <p:nvPr>
            <p:ph type="sldNum" sz="quarter" idx="10"/>
          </p:nvPr>
        </p:nvSpPr>
        <p:spPr/>
        <p:txBody>
          <a:bodyPr/>
          <a:lstStyle/>
          <a:p>
            <a:fld id="{0EAABFFC-1072-4DEE-AE28-0C9665BAD4C0}" type="slidenum">
              <a:rPr lang="cs-CZ" smtClean="0"/>
              <a:t>38</a:t>
            </a:fld>
            <a:endParaRPr lang="cs-CZ"/>
          </a:p>
        </p:txBody>
      </p:sp>
    </p:spTree>
    <p:extLst>
      <p:ext uri="{BB962C8B-B14F-4D97-AF65-F5344CB8AC3E}">
        <p14:creationId xmlns:p14="http://schemas.microsoft.com/office/powerpoint/2010/main" val="2212096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As you could already see, the non-adaptive sampling of Wang at al. does not perform well in this scene. Why is that? The sun is much stronger than the ceiling lights and is therefore sampled much more often even though it is actually occluded - and so most of the samples are wasted.</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err="1"/>
              <a:t>Donikan</a:t>
            </a:r>
            <a:r>
              <a:rPr lang="en-US" baseline="0" dirty="0"/>
              <a:t> et al.’s algorithm improves the result significantly, as it quickly learns the sun occlusion. On the other hand, it struggles with the ceiling lights. They are covered by shades which block some of the samples. The method believes these lights are actually completely occluded, and consequently </a:t>
            </a:r>
            <a:r>
              <a:rPr lang="en-US" baseline="0" dirty="0" err="1"/>
              <a:t>undersamples</a:t>
            </a:r>
            <a:r>
              <a:rPr lang="en-US" baseline="0" dirty="0"/>
              <a:t> these lights and introduces spiky noise.</a:t>
            </a:r>
          </a:p>
          <a:p>
            <a:pPr marL="171450" marR="0" lvl="1"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Our method can also quickly learn the sun occlusion and converges more than 500× faster than the non-adaptive method of Wang et al.</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Interestingly, we can even observe a higher empirical convergence rate.</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At the same time, thanks to the Bayesian treatment, our method is robust, does not get confused by the occluded samples and avoids the spiky noise.</a:t>
            </a:r>
          </a:p>
        </p:txBody>
      </p:sp>
      <p:sp>
        <p:nvSpPr>
          <p:cNvPr id="4" name="Slide Number Placeholder 3"/>
          <p:cNvSpPr>
            <a:spLocks noGrp="1"/>
          </p:cNvSpPr>
          <p:nvPr>
            <p:ph type="sldNum" sz="quarter" idx="10"/>
          </p:nvPr>
        </p:nvSpPr>
        <p:spPr/>
        <p:txBody>
          <a:bodyPr/>
          <a:lstStyle/>
          <a:p>
            <a:fld id="{0EAABFFC-1072-4DEE-AE28-0C9665BAD4C0}" type="slidenum">
              <a:rPr lang="cs-CZ" smtClean="0"/>
              <a:t>39</a:t>
            </a:fld>
            <a:endParaRPr lang="cs-CZ"/>
          </a:p>
        </p:txBody>
      </p:sp>
    </p:spTree>
    <p:extLst>
      <p:ext uri="{BB962C8B-B14F-4D97-AF65-F5344CB8AC3E}">
        <p14:creationId xmlns:p14="http://schemas.microsoft.com/office/powerpoint/2010/main" val="1393380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I will now describe our guided direct illumination solver build around these ideas. </a:t>
            </a:r>
          </a:p>
          <a:p>
            <a:r>
              <a:rPr lang="en-US" dirty="0"/>
              <a:t>- </a:t>
            </a:r>
            <a:r>
              <a:rPr lang="en-US" dirty="0" smtClean="0"/>
              <a:t>It is </a:t>
            </a:r>
            <a:r>
              <a:rPr lang="en-US" dirty="0"/>
              <a:t>the default direct illumination solver </a:t>
            </a:r>
            <a:r>
              <a:rPr lang="en-US" dirty="0" smtClean="0"/>
              <a:t>used in </a:t>
            </a:r>
            <a:r>
              <a:rPr lang="en-US" dirty="0"/>
              <a:t>Corona </a:t>
            </a:r>
            <a:r>
              <a:rPr lang="en-US" dirty="0" smtClean="0"/>
              <a:t>Renderer</a:t>
            </a:r>
            <a:r>
              <a:rPr lang="en-US" baseline="0" dirty="0" smtClean="0"/>
              <a:t> since version 3.</a:t>
            </a:r>
            <a:endParaRPr lang="cs-CZ" dirty="0"/>
          </a:p>
        </p:txBody>
      </p:sp>
      <p:sp>
        <p:nvSpPr>
          <p:cNvPr id="4" name="Slide Number Placeholder 3"/>
          <p:cNvSpPr>
            <a:spLocks noGrp="1"/>
          </p:cNvSpPr>
          <p:nvPr>
            <p:ph type="sldNum" sz="quarter" idx="10"/>
          </p:nvPr>
        </p:nvSpPr>
        <p:spPr/>
        <p:txBody>
          <a:bodyPr/>
          <a:lstStyle/>
          <a:p>
            <a:fld id="{0EAABFFC-1072-4DEE-AE28-0C9665BAD4C0}" type="slidenum">
              <a:rPr lang="cs-CZ" smtClean="0"/>
              <a:t>4</a:t>
            </a:fld>
            <a:endParaRPr lang="cs-CZ"/>
          </a:p>
        </p:txBody>
      </p:sp>
    </p:spTree>
    <p:extLst>
      <p:ext uri="{BB962C8B-B14F-4D97-AF65-F5344CB8AC3E}">
        <p14:creationId xmlns:p14="http://schemas.microsoft.com/office/powerpoint/2010/main" val="11668716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buFontTx/>
              <a:buChar char="-"/>
            </a:pPr>
            <a:r>
              <a:rPr lang="en-US" baseline="0" dirty="0"/>
              <a:t>So, that was the direct illumination.</a:t>
            </a:r>
          </a:p>
          <a:p>
            <a:pPr marL="171450" lvl="0" indent="-171450">
              <a:buFontTx/>
              <a:buChar char="-"/>
            </a:pPr>
            <a:r>
              <a:rPr lang="en-US" baseline="0" dirty="0"/>
              <a:t>But in practice one is usually more interested in images containing both direct and indirect components…. </a:t>
            </a:r>
          </a:p>
        </p:txBody>
      </p:sp>
      <p:sp>
        <p:nvSpPr>
          <p:cNvPr id="4" name="Slide Number Placeholder 3"/>
          <p:cNvSpPr>
            <a:spLocks noGrp="1"/>
          </p:cNvSpPr>
          <p:nvPr>
            <p:ph type="sldNum" sz="quarter" idx="10"/>
          </p:nvPr>
        </p:nvSpPr>
        <p:spPr/>
        <p:txBody>
          <a:bodyPr/>
          <a:lstStyle/>
          <a:p>
            <a:fld id="{0EAABFFC-1072-4DEE-AE28-0C9665BAD4C0}" type="slidenum">
              <a:rPr lang="cs-CZ" smtClean="0"/>
              <a:t>40</a:t>
            </a:fld>
            <a:endParaRPr lang="cs-CZ"/>
          </a:p>
        </p:txBody>
      </p:sp>
    </p:spTree>
    <p:extLst>
      <p:ext uri="{BB962C8B-B14F-4D97-AF65-F5344CB8AC3E}">
        <p14:creationId xmlns:p14="http://schemas.microsoft.com/office/powerpoint/2010/main" val="3326918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 like this one.</a:t>
            </a:r>
          </a:p>
        </p:txBody>
      </p:sp>
      <p:sp>
        <p:nvSpPr>
          <p:cNvPr id="4" name="Slide Number Placeholder 3"/>
          <p:cNvSpPr>
            <a:spLocks noGrp="1"/>
          </p:cNvSpPr>
          <p:nvPr>
            <p:ph type="sldNum" sz="quarter" idx="10"/>
          </p:nvPr>
        </p:nvSpPr>
        <p:spPr/>
        <p:txBody>
          <a:bodyPr/>
          <a:lstStyle/>
          <a:p>
            <a:fld id="{0EAABFFC-1072-4DEE-AE28-0C9665BAD4C0}" type="slidenum">
              <a:rPr lang="cs-CZ" smtClean="0"/>
              <a:t>41</a:t>
            </a:fld>
            <a:endParaRPr lang="cs-CZ"/>
          </a:p>
        </p:txBody>
      </p:sp>
    </p:spTree>
    <p:extLst>
      <p:ext uri="{BB962C8B-B14F-4D97-AF65-F5344CB8AC3E}">
        <p14:creationId xmlns:p14="http://schemas.microsoft.com/office/powerpoint/2010/main" val="67351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We can see that the strong direct illumination noise of Wang et al. dominates also in the complete image. The direct component is definitely the main source of noise in this scene.</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By using our method in the next event estimation in path tracing, we are able to improve the light sampling on every path vertex and get more than 6x overall speedup.</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Note that the remaining noise at the bottom right of the image is caused solely by the indirect component and cannot be remedied by our method.</a:t>
            </a:r>
          </a:p>
        </p:txBody>
      </p:sp>
      <p:sp>
        <p:nvSpPr>
          <p:cNvPr id="4" name="Slide Number Placeholder 3"/>
          <p:cNvSpPr>
            <a:spLocks noGrp="1"/>
          </p:cNvSpPr>
          <p:nvPr>
            <p:ph type="sldNum" sz="quarter" idx="10"/>
          </p:nvPr>
        </p:nvSpPr>
        <p:spPr/>
        <p:txBody>
          <a:bodyPr/>
          <a:lstStyle/>
          <a:p>
            <a:fld id="{0EAABFFC-1072-4DEE-AE28-0C9665BAD4C0}" type="slidenum">
              <a:rPr lang="cs-CZ" smtClean="0"/>
              <a:t>42</a:t>
            </a:fld>
            <a:endParaRPr lang="cs-CZ"/>
          </a:p>
        </p:txBody>
      </p:sp>
    </p:spTree>
    <p:extLst>
      <p:ext uri="{BB962C8B-B14F-4D97-AF65-F5344CB8AC3E}">
        <p14:creationId xmlns:p14="http://schemas.microsoft.com/office/powerpoint/2010/main" val="8638579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buFontTx/>
              <a:buChar char="-"/>
            </a:pPr>
            <a:r>
              <a:rPr lang="en-US" baseline="0" dirty="0"/>
              <a:t>Now it is time to stress-test robustness of our method in a scene with complex occlusion.</a:t>
            </a:r>
          </a:p>
        </p:txBody>
      </p:sp>
      <p:sp>
        <p:nvSpPr>
          <p:cNvPr id="4" name="Slide Number Placeholder 3"/>
          <p:cNvSpPr>
            <a:spLocks noGrp="1"/>
          </p:cNvSpPr>
          <p:nvPr>
            <p:ph type="sldNum" sz="quarter" idx="10"/>
          </p:nvPr>
        </p:nvSpPr>
        <p:spPr/>
        <p:txBody>
          <a:bodyPr/>
          <a:lstStyle/>
          <a:p>
            <a:fld id="{0EAABFFC-1072-4DEE-AE28-0C9665BAD4C0}" type="slidenum">
              <a:rPr lang="cs-CZ" smtClean="0"/>
              <a:t>43</a:t>
            </a:fld>
            <a:endParaRPr lang="cs-CZ"/>
          </a:p>
        </p:txBody>
      </p:sp>
    </p:spTree>
    <p:extLst>
      <p:ext uri="{BB962C8B-B14F-4D97-AF65-F5344CB8AC3E}">
        <p14:creationId xmlns:p14="http://schemas.microsoft.com/office/powerpoint/2010/main" val="23803664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baseline="0" dirty="0"/>
              <a:t> This scene presents a real challenge due to its highly structured illumination plus there are high-intensity lights in the other room behind the door.</a:t>
            </a:r>
            <a:endParaRPr lang="cs-CZ" dirty="0"/>
          </a:p>
        </p:txBody>
      </p:sp>
      <p:sp>
        <p:nvSpPr>
          <p:cNvPr id="4" name="Slide Number Placeholder 3"/>
          <p:cNvSpPr>
            <a:spLocks noGrp="1"/>
          </p:cNvSpPr>
          <p:nvPr>
            <p:ph type="sldNum" sz="quarter" idx="10"/>
          </p:nvPr>
        </p:nvSpPr>
        <p:spPr/>
        <p:txBody>
          <a:bodyPr/>
          <a:lstStyle/>
          <a:p>
            <a:fld id="{0EAABFFC-1072-4DEE-AE28-0C9665BAD4C0}" type="slidenum">
              <a:rPr lang="cs-CZ" smtClean="0"/>
              <a:t>44</a:t>
            </a:fld>
            <a:endParaRPr lang="cs-CZ"/>
          </a:p>
        </p:txBody>
      </p:sp>
    </p:spTree>
    <p:extLst>
      <p:ext uri="{BB962C8B-B14F-4D97-AF65-F5344CB8AC3E}">
        <p14:creationId xmlns:p14="http://schemas.microsoft.com/office/powerpoint/2010/main" val="42930983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In this </a:t>
            </a:r>
            <a:r>
              <a:rPr lang="en-US" baseline="0" dirty="0"/>
              <a:t>part Wang et al.’s method produces a lot of noise again, as it wastes samples on the lights behind the door.</a:t>
            </a:r>
          </a:p>
          <a:p>
            <a:pPr marL="171450" indent="-171450">
              <a:buFontTx/>
              <a:buChar char="-"/>
            </a:pPr>
            <a:r>
              <a:rPr lang="en-US" baseline="0" dirty="0"/>
              <a:t>On the other hand, our method performs well.</a:t>
            </a:r>
          </a:p>
          <a:p>
            <a:pPr marL="171450" indent="-171450">
              <a:buFontTx/>
              <a:buChar char="-"/>
            </a:pPr>
            <a:r>
              <a:rPr lang="en-US" baseline="0" dirty="0"/>
              <a:t>It is more than 9 times faster, and again we can observe higher empirical convergence rate. And all that without introducing any artifacts in such a complicated illumination setting.</a:t>
            </a:r>
          </a:p>
          <a:p>
            <a:pPr marL="171450" indent="-171450">
              <a:buFontTx/>
              <a:buChar char="-"/>
            </a:pPr>
            <a:r>
              <a:rPr lang="en-US" baseline="0" dirty="0" err="1"/>
              <a:t>Donikian</a:t>
            </a:r>
            <a:r>
              <a:rPr lang="en-US" baseline="0" dirty="0"/>
              <a:t> et al.’s method at first also seems to perform well but further inspection would discover small blocky artifacts in the shadows.</a:t>
            </a:r>
          </a:p>
        </p:txBody>
      </p:sp>
      <p:sp>
        <p:nvSpPr>
          <p:cNvPr id="4" name="Slide Number Placeholder 3"/>
          <p:cNvSpPr>
            <a:spLocks noGrp="1"/>
          </p:cNvSpPr>
          <p:nvPr>
            <p:ph type="sldNum" sz="quarter" idx="10"/>
          </p:nvPr>
        </p:nvSpPr>
        <p:spPr/>
        <p:txBody>
          <a:bodyPr/>
          <a:lstStyle/>
          <a:p>
            <a:fld id="{0EAABFFC-1072-4DEE-AE28-0C9665BAD4C0}" type="slidenum">
              <a:rPr lang="cs-CZ" smtClean="0"/>
              <a:t>45</a:t>
            </a:fld>
            <a:endParaRPr lang="cs-CZ"/>
          </a:p>
        </p:txBody>
      </p:sp>
    </p:spTree>
    <p:extLst>
      <p:ext uri="{BB962C8B-B14F-4D97-AF65-F5344CB8AC3E}">
        <p14:creationId xmlns:p14="http://schemas.microsoft.com/office/powerpoint/2010/main" val="14207343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In</a:t>
            </a:r>
            <a:r>
              <a:rPr lang="en-US" baseline="0" dirty="0"/>
              <a:t> this inset, the non-adaptive sampling of </a:t>
            </a:r>
            <a:r>
              <a:rPr lang="en-US" dirty="0"/>
              <a:t>Wang et al. again does not perform well.</a:t>
            </a:r>
          </a:p>
          <a:p>
            <a:pPr marL="171450" indent="-171450">
              <a:buFontTx/>
              <a:buChar char="-"/>
            </a:pPr>
            <a:r>
              <a:rPr lang="en-US" dirty="0"/>
              <a:t>B</a:t>
            </a:r>
            <a:r>
              <a:rPr lang="en-US" baseline="0" dirty="0"/>
              <a:t>ut this time also the </a:t>
            </a:r>
            <a:r>
              <a:rPr lang="en-US" baseline="0" dirty="0" err="1"/>
              <a:t>Donikian</a:t>
            </a:r>
            <a:r>
              <a:rPr lang="en-US" baseline="0" dirty="0"/>
              <a:t> et al.’s method fails badly:  The illumination coming through the plant leaves is too complex for the ad-hoc learning to handle it well, the method overfits and produces square-shaped artifacts. </a:t>
            </a:r>
          </a:p>
          <a:p>
            <a:pPr marL="171450" indent="-171450">
              <a:buFontTx/>
              <a:buChar char="-"/>
            </a:pPr>
            <a:r>
              <a:rPr lang="en-US" baseline="0" dirty="0"/>
              <a:t>This is exactly the problem of essentially all previous adaptive methods: While they can sometime provide substantial speedup, </a:t>
            </a:r>
            <a:r>
              <a:rPr lang="en-US" b="1" baseline="0" dirty="0"/>
              <a:t>they do not fail gracefully,</a:t>
            </a:r>
            <a:r>
              <a:rPr lang="en-US" b="0" baseline="0" dirty="0"/>
              <a:t> and one cannot rely on them.</a:t>
            </a:r>
            <a:endParaRPr lang="en-US" baseline="0" dirty="0"/>
          </a:p>
          <a:p>
            <a:pPr marL="171450" indent="-171450">
              <a:buFontTx/>
              <a:buChar char="-"/>
            </a:pPr>
            <a:r>
              <a:rPr lang="en-US" baseline="0" dirty="0"/>
              <a:t>Our Bayesian learning makes our method much more robust and artifact-free.</a:t>
            </a:r>
          </a:p>
        </p:txBody>
      </p:sp>
      <p:sp>
        <p:nvSpPr>
          <p:cNvPr id="4" name="Slide Number Placeholder 3"/>
          <p:cNvSpPr>
            <a:spLocks noGrp="1"/>
          </p:cNvSpPr>
          <p:nvPr>
            <p:ph type="sldNum" sz="quarter" idx="10"/>
          </p:nvPr>
        </p:nvSpPr>
        <p:spPr/>
        <p:txBody>
          <a:bodyPr/>
          <a:lstStyle/>
          <a:p>
            <a:fld id="{0EAABFFC-1072-4DEE-AE28-0C9665BAD4C0}" type="slidenum">
              <a:rPr lang="cs-CZ" smtClean="0"/>
              <a:t>46</a:t>
            </a:fld>
            <a:endParaRPr lang="cs-CZ"/>
          </a:p>
        </p:txBody>
      </p:sp>
    </p:spTree>
    <p:extLst>
      <p:ext uri="{BB962C8B-B14F-4D97-AF65-F5344CB8AC3E}">
        <p14:creationId xmlns:p14="http://schemas.microsoft.com/office/powerpoint/2010/main" val="13684690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buFontTx/>
              <a:buChar char="-"/>
            </a:pPr>
            <a:r>
              <a:rPr lang="en-US" baseline="0" dirty="0"/>
              <a:t>Finally, let’s test the complex occlusion also with the indirect component.</a:t>
            </a:r>
          </a:p>
        </p:txBody>
      </p:sp>
      <p:sp>
        <p:nvSpPr>
          <p:cNvPr id="4" name="Slide Number Placeholder 3"/>
          <p:cNvSpPr>
            <a:spLocks noGrp="1"/>
          </p:cNvSpPr>
          <p:nvPr>
            <p:ph type="sldNum" sz="quarter" idx="10"/>
          </p:nvPr>
        </p:nvSpPr>
        <p:spPr/>
        <p:txBody>
          <a:bodyPr/>
          <a:lstStyle/>
          <a:p>
            <a:fld id="{0EAABFFC-1072-4DEE-AE28-0C9665BAD4C0}" type="slidenum">
              <a:rPr lang="cs-CZ" smtClean="0"/>
              <a:t>47</a:t>
            </a:fld>
            <a:endParaRPr lang="cs-CZ"/>
          </a:p>
        </p:txBody>
      </p:sp>
    </p:spTree>
    <p:extLst>
      <p:ext uri="{BB962C8B-B14F-4D97-AF65-F5344CB8AC3E}">
        <p14:creationId xmlns:p14="http://schemas.microsoft.com/office/powerpoint/2010/main" val="10425500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 If</a:t>
            </a:r>
            <a:r>
              <a:rPr lang="en-US" baseline="0" dirty="0"/>
              <a:t> we take a</a:t>
            </a:r>
            <a:r>
              <a:rPr lang="en-US" dirty="0"/>
              <a:t> look</a:t>
            </a:r>
            <a:r>
              <a:rPr lang="en-US" baseline="0" dirty="0"/>
              <a:t> at the same scene…</a:t>
            </a:r>
            <a:endParaRPr lang="cs-CZ" dirty="0"/>
          </a:p>
        </p:txBody>
      </p:sp>
      <p:sp>
        <p:nvSpPr>
          <p:cNvPr id="4" name="Zástupný symbol pro číslo snímku 3"/>
          <p:cNvSpPr>
            <a:spLocks noGrp="1"/>
          </p:cNvSpPr>
          <p:nvPr>
            <p:ph type="sldNum" sz="quarter" idx="10"/>
          </p:nvPr>
        </p:nvSpPr>
        <p:spPr/>
        <p:txBody>
          <a:bodyPr/>
          <a:lstStyle/>
          <a:p>
            <a:fld id="{0EAABFFC-1072-4DEE-AE28-0C9665BAD4C0}" type="slidenum">
              <a:rPr lang="cs-CZ" smtClean="0"/>
              <a:t>48</a:t>
            </a:fld>
            <a:endParaRPr lang="cs-CZ"/>
          </a:p>
        </p:txBody>
      </p:sp>
    </p:spTree>
    <p:extLst>
      <p:ext uri="{BB962C8B-B14F-4D97-AF65-F5344CB8AC3E}">
        <p14:creationId xmlns:p14="http://schemas.microsoft.com/office/powerpoint/2010/main" val="19004772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r>
              <a:rPr lang="en-US" dirty="0"/>
              <a:t>…we </a:t>
            </a:r>
            <a:r>
              <a:rPr lang="en-US" baseline="0" dirty="0"/>
              <a:t>see </a:t>
            </a:r>
            <a:r>
              <a:rPr lang="en-US" dirty="0"/>
              <a:t>the direct illumination noise again dominates the complete image</a:t>
            </a:r>
            <a:r>
              <a:rPr lang="en-US" baseline="0" dirty="0"/>
              <a:t>.</a:t>
            </a:r>
          </a:p>
          <a:p>
            <a:pPr marL="171450" indent="-171450">
              <a:buFontTx/>
              <a:buChar char="-"/>
            </a:pPr>
            <a:r>
              <a:rPr lang="en-US" baseline="0" dirty="0"/>
              <a:t>Our method eliminates it and renders the complete image more than four times faster and without any artifacts.</a:t>
            </a:r>
          </a:p>
        </p:txBody>
      </p:sp>
      <p:sp>
        <p:nvSpPr>
          <p:cNvPr id="4" name="Zástupný symbol pro číslo snímku 3"/>
          <p:cNvSpPr>
            <a:spLocks noGrp="1"/>
          </p:cNvSpPr>
          <p:nvPr>
            <p:ph type="sldNum" sz="quarter" idx="10"/>
          </p:nvPr>
        </p:nvSpPr>
        <p:spPr/>
        <p:txBody>
          <a:bodyPr/>
          <a:lstStyle/>
          <a:p>
            <a:fld id="{0EAABFFC-1072-4DEE-AE28-0C9665BAD4C0}" type="slidenum">
              <a:rPr lang="cs-CZ" smtClean="0"/>
              <a:t>49</a:t>
            </a:fld>
            <a:endParaRPr lang="cs-CZ"/>
          </a:p>
        </p:txBody>
      </p:sp>
    </p:spTree>
    <p:extLst>
      <p:ext uri="{BB962C8B-B14F-4D97-AF65-F5344CB8AC3E}">
        <p14:creationId xmlns:p14="http://schemas.microsoft.com/office/powerpoint/2010/main" val="2080391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Let us first motivate our work.</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cs-CZ" baseline="0" dirty="0" smtClean="0"/>
              <a:t>MC </a:t>
            </a:r>
            <a:r>
              <a:rPr lang="cs-CZ" baseline="0" dirty="0"/>
              <a:t>rendering algorithms are currently getting more and more popular</a:t>
            </a:r>
            <a:r>
              <a:rPr lang="en-GB" baseline="0" dirty="0"/>
              <a:t>, but they suffer from noise.</a:t>
            </a:r>
            <a:endParaRPr lang="cs-CZ" baseline="0" dirty="0"/>
          </a:p>
        </p:txBody>
      </p:sp>
      <p:sp>
        <p:nvSpPr>
          <p:cNvPr id="4" name="Slide Number Placeholder 3"/>
          <p:cNvSpPr>
            <a:spLocks noGrp="1"/>
          </p:cNvSpPr>
          <p:nvPr>
            <p:ph type="sldNum" sz="quarter" idx="10"/>
          </p:nvPr>
        </p:nvSpPr>
        <p:spPr/>
        <p:txBody>
          <a:bodyPr/>
          <a:lstStyle/>
          <a:p>
            <a:fld id="{0EAABFFC-1072-4DEE-AE28-0C9665BAD4C0}" type="slidenum">
              <a:rPr lang="cs-CZ" smtClean="0"/>
              <a:t>5</a:t>
            </a:fld>
            <a:endParaRPr lang="cs-CZ"/>
          </a:p>
        </p:txBody>
      </p:sp>
    </p:spTree>
    <p:extLst>
      <p:ext uri="{BB962C8B-B14F-4D97-AF65-F5344CB8AC3E}">
        <p14:creationId xmlns:p14="http://schemas.microsoft.com/office/powerpoint/2010/main" val="581207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r>
              <a:rPr lang="en-US" dirty="0"/>
              <a:t>There is one more</a:t>
            </a:r>
            <a:r>
              <a:rPr lang="en-US" baseline="0" dirty="0"/>
              <a:t> interesting area in this scene: The statue is made of glossy metal, and even though our method does not take the surface BRDF into account, it performs significantly better even there.</a:t>
            </a:r>
            <a:endParaRPr lang="cs-CZ" dirty="0"/>
          </a:p>
        </p:txBody>
      </p:sp>
      <p:sp>
        <p:nvSpPr>
          <p:cNvPr id="4" name="Zástupný symbol pro číslo snímku 3"/>
          <p:cNvSpPr>
            <a:spLocks noGrp="1"/>
          </p:cNvSpPr>
          <p:nvPr>
            <p:ph type="sldNum" sz="quarter" idx="10"/>
          </p:nvPr>
        </p:nvSpPr>
        <p:spPr/>
        <p:txBody>
          <a:bodyPr/>
          <a:lstStyle/>
          <a:p>
            <a:fld id="{0EAABFFC-1072-4DEE-AE28-0C9665BAD4C0}" type="slidenum">
              <a:rPr lang="cs-CZ" smtClean="0"/>
              <a:t>50</a:t>
            </a:fld>
            <a:endParaRPr lang="cs-CZ"/>
          </a:p>
        </p:txBody>
      </p:sp>
    </p:spTree>
    <p:extLst>
      <p:ext uri="{BB962C8B-B14F-4D97-AF65-F5344CB8AC3E}">
        <p14:creationId xmlns:p14="http://schemas.microsoft.com/office/powerpoint/2010/main" val="26919092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buFontTx/>
              <a:buChar char="-"/>
            </a:pPr>
            <a:r>
              <a:rPr lang="en-US" baseline="0" dirty="0"/>
              <a:t>Recall that we divide the scene into regions by a uniform grid of a fixed resolution. We now test how this resolution affects the </a:t>
            </a:r>
            <a:r>
              <a:rPr lang="en-US" baseline="0" dirty="0" smtClean="0"/>
              <a:t>algorithm’s </a:t>
            </a:r>
            <a:r>
              <a:rPr lang="en-US" baseline="0" dirty="0"/>
              <a:t>performance.</a:t>
            </a:r>
          </a:p>
        </p:txBody>
      </p:sp>
      <p:sp>
        <p:nvSpPr>
          <p:cNvPr id="4" name="Slide Number Placeholder 3"/>
          <p:cNvSpPr>
            <a:spLocks noGrp="1"/>
          </p:cNvSpPr>
          <p:nvPr>
            <p:ph type="sldNum" sz="quarter" idx="10"/>
          </p:nvPr>
        </p:nvSpPr>
        <p:spPr/>
        <p:txBody>
          <a:bodyPr/>
          <a:lstStyle/>
          <a:p>
            <a:fld id="{0EAABFFC-1072-4DEE-AE28-0C9665BAD4C0}" type="slidenum">
              <a:rPr lang="cs-CZ" smtClean="0"/>
              <a:t>51</a:t>
            </a:fld>
            <a:endParaRPr lang="cs-CZ"/>
          </a:p>
        </p:txBody>
      </p:sp>
    </p:spTree>
    <p:extLst>
      <p:ext uri="{BB962C8B-B14F-4D97-AF65-F5344CB8AC3E}">
        <p14:creationId xmlns:p14="http://schemas.microsoft.com/office/powerpoint/2010/main" val="38035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For that purpose we use this relatively large scene containing a many lights.</a:t>
            </a:r>
          </a:p>
        </p:txBody>
      </p:sp>
      <p:sp>
        <p:nvSpPr>
          <p:cNvPr id="4" name="Slide Number Placeholder 3"/>
          <p:cNvSpPr>
            <a:spLocks noGrp="1"/>
          </p:cNvSpPr>
          <p:nvPr>
            <p:ph type="sldNum" sz="quarter" idx="10"/>
          </p:nvPr>
        </p:nvSpPr>
        <p:spPr/>
        <p:txBody>
          <a:bodyPr/>
          <a:lstStyle/>
          <a:p>
            <a:fld id="{0EAABFFC-1072-4DEE-AE28-0C9665BAD4C0}" type="slidenum">
              <a:rPr lang="cs-CZ" smtClean="0"/>
              <a:t>52</a:t>
            </a:fld>
            <a:endParaRPr lang="cs-CZ"/>
          </a:p>
        </p:txBody>
      </p:sp>
    </p:spTree>
    <p:extLst>
      <p:ext uri="{BB962C8B-B14F-4D97-AF65-F5344CB8AC3E}">
        <p14:creationId xmlns:p14="http://schemas.microsoft.com/office/powerpoint/2010/main" val="20969975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With our default choice of 64 regions per the shortest grid dimension, our method performs more than three times faster than the method of Wang et al.</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So what about other grid resolutions?</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As it turns out, our method rather insensitive to the actual grid resolution. And so even much smaller as well as much higher resolutions all perform roughly the same.</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We hypothesize that this is due to the regression modeling of the distance falloff.</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Without the regression model we would have to use a much higher grid resolution, otherwise we would see sudden noise transitions between regions.</a:t>
            </a:r>
          </a:p>
        </p:txBody>
      </p:sp>
      <p:sp>
        <p:nvSpPr>
          <p:cNvPr id="4" name="Slide Number Placeholder 3"/>
          <p:cNvSpPr>
            <a:spLocks noGrp="1"/>
          </p:cNvSpPr>
          <p:nvPr>
            <p:ph type="sldNum" sz="quarter" idx="10"/>
          </p:nvPr>
        </p:nvSpPr>
        <p:spPr/>
        <p:txBody>
          <a:bodyPr/>
          <a:lstStyle/>
          <a:p>
            <a:fld id="{0EAABFFC-1072-4DEE-AE28-0C9665BAD4C0}" type="slidenum">
              <a:rPr lang="cs-CZ" smtClean="0"/>
              <a:t>53</a:t>
            </a:fld>
            <a:endParaRPr lang="cs-CZ"/>
          </a:p>
        </p:txBody>
      </p:sp>
    </p:spTree>
    <p:extLst>
      <p:ext uri="{BB962C8B-B14F-4D97-AF65-F5344CB8AC3E}">
        <p14:creationId xmlns:p14="http://schemas.microsoft.com/office/powerpoint/2010/main" val="29249682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buFontTx/>
              <a:buChar char="-"/>
            </a:pPr>
            <a:r>
              <a:rPr lang="en-US" baseline="0" dirty="0"/>
              <a:t>Ok, so our method works well in all our static scenes.</a:t>
            </a:r>
          </a:p>
          <a:p>
            <a:pPr marL="171450" lvl="0" indent="-171450">
              <a:buFontTx/>
              <a:buChar char="-"/>
            </a:pPr>
            <a:r>
              <a:rPr lang="en-US" baseline="0" dirty="0"/>
              <a:t>Now to our final test. It will verify temporal coherence in animations.</a:t>
            </a:r>
          </a:p>
          <a:p>
            <a:pPr marL="171450" lvl="0" indent="-171450">
              <a:buFontTx/>
              <a:buChar char="-"/>
            </a:pPr>
            <a:endParaRPr lang="en-US" baseline="0" dirty="0"/>
          </a:p>
        </p:txBody>
      </p:sp>
      <p:sp>
        <p:nvSpPr>
          <p:cNvPr id="4" name="Slide Number Placeholder 3"/>
          <p:cNvSpPr>
            <a:spLocks noGrp="1"/>
          </p:cNvSpPr>
          <p:nvPr>
            <p:ph type="sldNum" sz="quarter" idx="10"/>
          </p:nvPr>
        </p:nvSpPr>
        <p:spPr/>
        <p:txBody>
          <a:bodyPr/>
          <a:lstStyle/>
          <a:p>
            <a:fld id="{0EAABFFC-1072-4DEE-AE28-0C9665BAD4C0}" type="slidenum">
              <a:rPr lang="cs-CZ" smtClean="0"/>
              <a:t>54</a:t>
            </a:fld>
            <a:endParaRPr lang="cs-CZ"/>
          </a:p>
        </p:txBody>
      </p:sp>
    </p:spTree>
    <p:extLst>
      <p:ext uri="{BB962C8B-B14F-4D97-AF65-F5344CB8AC3E}">
        <p14:creationId xmlns:p14="http://schemas.microsoft.com/office/powerpoint/2010/main" val="37356537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r>
              <a:rPr lang="en-US" dirty="0"/>
              <a:t>We</a:t>
            </a:r>
            <a:r>
              <a:rPr lang="en-US" baseline="0" dirty="0"/>
              <a:t> now show a short animation of this scene. The only thing that changes is the position of the sun. It starts behind the scene and will go towards the camera. </a:t>
            </a:r>
          </a:p>
          <a:p>
            <a:pPr marL="171450" indent="-171450">
              <a:buFontTx/>
              <a:buChar char="-"/>
            </a:pPr>
            <a:r>
              <a:rPr lang="en-US" baseline="0" dirty="0"/>
              <a:t>Notice on the right that the non-adaptive method of Wang et al. works well on the back wall because the sun is behind it, so it is culled and no samples are wasted. </a:t>
            </a:r>
            <a:r>
              <a:rPr lang="en-US" dirty="0"/>
              <a:t>As the </a:t>
            </a:r>
            <a:r>
              <a:rPr lang="en-US" baseline="0" dirty="0"/>
              <a:t>sun moves towards the camera, it </a:t>
            </a:r>
            <a:r>
              <a:rPr lang="en-US" dirty="0"/>
              <a:t>starts contributing to the back wall, cannot be culled anymore, numerous samples are allocated to it because if its high intensity, resulting in severe </a:t>
            </a:r>
            <a:r>
              <a:rPr lang="en-US" dirty="0" err="1"/>
              <a:t>undersampling</a:t>
            </a:r>
            <a:r>
              <a:rPr lang="en-US" dirty="0"/>
              <a:t> of the interior lights</a:t>
            </a:r>
          </a:p>
          <a:p>
            <a:pPr marL="171450" indent="-171450">
              <a:buFontTx/>
              <a:buChar char="-"/>
            </a:pPr>
            <a:r>
              <a:rPr lang="en-US" dirty="0"/>
              <a:t>On the other hand, our method works </a:t>
            </a:r>
            <a:r>
              <a:rPr lang="en-US" baseline="0" dirty="0"/>
              <a:t>well </a:t>
            </a:r>
            <a:r>
              <a:rPr lang="en-US" dirty="0"/>
              <a:t>all the time </a:t>
            </a:r>
            <a:r>
              <a:rPr lang="en-US" baseline="0" dirty="0"/>
              <a:t>without any artifacts or blinking.</a:t>
            </a:r>
          </a:p>
        </p:txBody>
      </p:sp>
      <p:sp>
        <p:nvSpPr>
          <p:cNvPr id="4" name="Zástupný symbol pro číslo snímku 3"/>
          <p:cNvSpPr>
            <a:spLocks noGrp="1"/>
          </p:cNvSpPr>
          <p:nvPr>
            <p:ph type="sldNum" sz="quarter" idx="10"/>
          </p:nvPr>
        </p:nvSpPr>
        <p:spPr/>
        <p:txBody>
          <a:bodyPr/>
          <a:lstStyle/>
          <a:p>
            <a:fld id="{0EAABFFC-1072-4DEE-AE28-0C9665BAD4C0}" type="slidenum">
              <a:rPr lang="cs-CZ" smtClean="0"/>
              <a:t>55</a:t>
            </a:fld>
            <a:endParaRPr lang="cs-CZ"/>
          </a:p>
        </p:txBody>
      </p:sp>
    </p:spTree>
    <p:extLst>
      <p:ext uri="{BB962C8B-B14F-4D97-AF65-F5344CB8AC3E}">
        <p14:creationId xmlns:p14="http://schemas.microsoft.com/office/powerpoint/2010/main" val="8304992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To conclude, the main contribution of our work is a </a:t>
            </a:r>
            <a:r>
              <a:rPr lang="en-US" sz="1200" b="0" i="0" u="none" strike="noStrike" kern="1200" baseline="0" dirty="0" smtClean="0">
                <a:solidFill>
                  <a:schemeClr val="tx1"/>
                </a:solidFill>
                <a:latin typeface="+mn-lt"/>
                <a:ea typeface="+mn-ea"/>
                <a:cs typeface="+mn-cs"/>
              </a:rPr>
              <a:t>Bayesian </a:t>
            </a:r>
            <a:r>
              <a:rPr lang="en-US" sz="1200" b="0" i="0" u="none" strike="noStrike" kern="1200" baseline="0" dirty="0">
                <a:solidFill>
                  <a:schemeClr val="tx1"/>
                </a:solidFill>
                <a:latin typeface="+mn-lt"/>
                <a:ea typeface="+mn-ea"/>
                <a:cs typeface="+mn-cs"/>
              </a:rPr>
              <a:t>framework for adaptive/guided Monte Carlo quadrature.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It enables exploiting the large potential of the adaptive sampling approach in Monte Carlo methods, while avoiding the biggest weakness of previous attempts – the lack of robustness.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We applied this framework on the problem of direct illumination sampling.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In the process we derived the optimal sampling distribution, taking variance into account, and developed an unbiased adaptive direct illumination algorithm with online learning of light sampling distributions. It is easily </a:t>
            </a:r>
            <a:r>
              <a:rPr lang="en-US" sz="1200" b="0" i="0" u="none" strike="noStrike" kern="1200" baseline="0" dirty="0" smtClean="0">
                <a:solidFill>
                  <a:schemeClr val="tx1"/>
                </a:solidFill>
                <a:latin typeface="+mn-lt"/>
                <a:ea typeface="+mn-ea"/>
                <a:cs typeface="+mn-cs"/>
              </a:rPr>
              <a:t>to integrate into </a:t>
            </a:r>
            <a:r>
              <a:rPr lang="en-US" sz="1200" b="0" i="0" u="none" strike="noStrike" kern="1200" baseline="0" dirty="0">
                <a:solidFill>
                  <a:schemeClr val="tx1"/>
                </a:solidFill>
                <a:latin typeface="+mn-lt"/>
                <a:ea typeface="+mn-ea"/>
                <a:cs typeface="+mn-cs"/>
              </a:rPr>
              <a:t>a path tracer and suitable for interactive </a:t>
            </a:r>
            <a:r>
              <a:rPr lang="en-US" sz="1200" b="0" i="0" u="none" strike="noStrike" kern="1200" baseline="0" dirty="0" smtClean="0">
                <a:solidFill>
                  <a:schemeClr val="tx1"/>
                </a:solidFill>
                <a:latin typeface="+mn-lt"/>
                <a:ea typeface="+mn-ea"/>
                <a:cs typeface="+mn-cs"/>
              </a:rPr>
              <a:t>rendering (the up front cost is minimized as all learning happens on the fly during rendering).</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Our new framework is not limited to the direct illumination though and we are certain that other applications of adaptive sampling will benefit from it as well and </a:t>
            </a:r>
            <a:r>
              <a:rPr lang="en-US" sz="1200" b="0" i="0" u="none" strike="noStrike" kern="1200" baseline="0" dirty="0">
                <a:solidFill>
                  <a:schemeClr val="tx1"/>
                </a:solidFill>
                <a:latin typeface="+mn-lt"/>
                <a:ea typeface="+mn-ea"/>
                <a:cs typeface="+mn-cs"/>
              </a:rPr>
              <a:t>it opens the path for many other tools of statistical machine learning (such as full Bayes or variational Bayes).</a:t>
            </a:r>
            <a:endParaRPr lang="cs-CZ" dirty="0"/>
          </a:p>
        </p:txBody>
      </p:sp>
      <p:sp>
        <p:nvSpPr>
          <p:cNvPr id="4" name="Slide Number Placeholder 3"/>
          <p:cNvSpPr>
            <a:spLocks noGrp="1"/>
          </p:cNvSpPr>
          <p:nvPr>
            <p:ph type="sldNum" sz="quarter" idx="10"/>
          </p:nvPr>
        </p:nvSpPr>
        <p:spPr/>
        <p:txBody>
          <a:bodyPr/>
          <a:lstStyle/>
          <a:p>
            <a:fld id="{0EAABFFC-1072-4DEE-AE28-0C9665BAD4C0}" type="slidenum">
              <a:rPr lang="cs-CZ" smtClean="0"/>
              <a:t>56</a:t>
            </a:fld>
            <a:endParaRPr lang="cs-CZ"/>
          </a:p>
        </p:txBody>
      </p:sp>
    </p:spTree>
    <p:extLst>
      <p:ext uri="{BB962C8B-B14F-4D97-AF65-F5344CB8AC3E}">
        <p14:creationId xmlns:p14="http://schemas.microsoft.com/office/powerpoint/2010/main" val="16351524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Finally, We would like to thank </a:t>
            </a:r>
            <a:r>
              <a:rPr lang="en-US" sz="1200" b="0" i="0" u="none" strike="noStrike" kern="1200" baseline="0" dirty="0" err="1">
                <a:solidFill>
                  <a:schemeClr val="tx1"/>
                </a:solidFill>
                <a:latin typeface="+mn-lt"/>
                <a:ea typeface="+mn-ea"/>
                <a:cs typeface="+mn-cs"/>
              </a:rPr>
              <a:t>Ludvík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Koutný</a:t>
            </a:r>
            <a:r>
              <a:rPr lang="en-US" sz="1200" b="0" i="0" u="none" strike="noStrike" kern="1200" baseline="0" dirty="0">
                <a:solidFill>
                  <a:schemeClr val="tx1"/>
                </a:solidFill>
                <a:latin typeface="+mn-lt"/>
                <a:ea typeface="+mn-ea"/>
                <a:cs typeface="+mn-cs"/>
              </a:rPr>
              <a:t> for modeling the test scenes and Charles University and Czech Science Foundation for supporting our work.</a:t>
            </a:r>
          </a:p>
        </p:txBody>
      </p:sp>
      <p:sp>
        <p:nvSpPr>
          <p:cNvPr id="4" name="Slide Number Placeholder 3"/>
          <p:cNvSpPr>
            <a:spLocks noGrp="1"/>
          </p:cNvSpPr>
          <p:nvPr>
            <p:ph type="sldNum" sz="quarter" idx="10"/>
          </p:nvPr>
        </p:nvSpPr>
        <p:spPr/>
        <p:txBody>
          <a:bodyPr/>
          <a:lstStyle/>
          <a:p>
            <a:fld id="{0EAABFFC-1072-4DEE-AE28-0C9665BAD4C0}" type="slidenum">
              <a:rPr lang="cs-CZ" smtClean="0"/>
              <a:t>57</a:t>
            </a:fld>
            <a:endParaRPr lang="cs-CZ"/>
          </a:p>
        </p:txBody>
      </p:sp>
    </p:spTree>
    <p:extLst>
      <p:ext uri="{BB962C8B-B14F-4D97-AF65-F5344CB8AC3E}">
        <p14:creationId xmlns:p14="http://schemas.microsoft.com/office/powerpoint/2010/main" val="34419109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that’s all. Thank</a:t>
            </a:r>
            <a:r>
              <a:rPr lang="en-US" baseline="0" dirty="0"/>
              <a:t> you for your attention.</a:t>
            </a:r>
            <a:endParaRPr lang="cs-CZ" dirty="0"/>
          </a:p>
        </p:txBody>
      </p:sp>
      <p:sp>
        <p:nvSpPr>
          <p:cNvPr id="4" name="Slide Number Placeholder 3"/>
          <p:cNvSpPr>
            <a:spLocks noGrp="1"/>
          </p:cNvSpPr>
          <p:nvPr>
            <p:ph type="sldNum" sz="quarter" idx="10"/>
          </p:nvPr>
        </p:nvSpPr>
        <p:spPr/>
        <p:txBody>
          <a:bodyPr/>
          <a:lstStyle/>
          <a:p>
            <a:fld id="{0EAABFFC-1072-4DEE-AE28-0C9665BAD4C0}" type="slidenum">
              <a:rPr lang="cs-CZ" smtClean="0"/>
              <a:t>58</a:t>
            </a:fld>
            <a:endParaRPr lang="cs-CZ"/>
          </a:p>
        </p:txBody>
      </p:sp>
    </p:spTree>
    <p:extLst>
      <p:ext uri="{BB962C8B-B14F-4D97-AF65-F5344CB8AC3E}">
        <p14:creationId xmlns:p14="http://schemas.microsoft.com/office/powerpoint/2010/main" val="1746419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cs-CZ" baseline="0" dirty="0"/>
              <a:t>Traditionally, </a:t>
            </a:r>
            <a:r>
              <a:rPr lang="en-US" baseline="0" noProof="0" dirty="0"/>
              <a:t>the</a:t>
            </a:r>
            <a:r>
              <a:rPr lang="cs-CZ" i="0" baseline="0" dirty="0"/>
              <a:t> </a:t>
            </a:r>
            <a:r>
              <a:rPr lang="en-US" b="0" i="0" baseline="0" noProof="0" dirty="0"/>
              <a:t>indirect</a:t>
            </a:r>
            <a:r>
              <a:rPr lang="cs-CZ" b="0" i="0" baseline="0" dirty="0"/>
              <a:t> </a:t>
            </a:r>
            <a:r>
              <a:rPr lang="en-US" b="0" i="0" baseline="0" noProof="0" dirty="0"/>
              <a:t>illumination</a:t>
            </a:r>
            <a:r>
              <a:rPr lang="en-GB" b="0" i="1" baseline="0" dirty="0"/>
              <a:t> </a:t>
            </a:r>
            <a:r>
              <a:rPr lang="cs-CZ" baseline="0" dirty="0"/>
              <a:t>component </a:t>
            </a:r>
            <a:r>
              <a:rPr lang="en-US" baseline="0" dirty="0"/>
              <a:t>has been </a:t>
            </a:r>
            <a:r>
              <a:rPr lang="cs-CZ" baseline="0" dirty="0"/>
              <a:t>considered </a:t>
            </a:r>
            <a:r>
              <a:rPr lang="en-GB" baseline="0" dirty="0"/>
              <a:t>as the main source of noise</a:t>
            </a:r>
            <a:r>
              <a:rPr lang="en-US" baseline="0" dirty="0"/>
              <a:t>, </a:t>
            </a:r>
            <a:r>
              <a:rPr lang="cs-CZ" baseline="0" dirty="0"/>
              <a:t>and </a:t>
            </a:r>
            <a:r>
              <a:rPr lang="en-US" baseline="0" dirty="0"/>
              <a:t>it’s been </a:t>
            </a:r>
            <a:r>
              <a:rPr lang="cs-CZ" baseline="0" dirty="0"/>
              <a:t>subject to lot </a:t>
            </a:r>
            <a:r>
              <a:rPr lang="en-US" baseline="0" noProof="0" dirty="0" smtClean="0"/>
              <a:t>of research</a:t>
            </a:r>
            <a:r>
              <a:rPr lang="en-US" baseline="0" dirty="0" smtClean="0"/>
              <a:t>.</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noProof="0" dirty="0" smtClean="0"/>
              <a:t>But</a:t>
            </a:r>
            <a:r>
              <a:rPr lang="en-GB" baseline="0" dirty="0" smtClean="0"/>
              <a:t> </a:t>
            </a:r>
            <a:r>
              <a:rPr lang="en-GB" baseline="0" dirty="0"/>
              <a:t>in this, as well as in many other production scenes, it is the </a:t>
            </a:r>
            <a:r>
              <a:rPr lang="en-GB" i="1" baseline="0" dirty="0" smtClean="0"/>
              <a:t>direct </a:t>
            </a:r>
            <a:r>
              <a:rPr lang="en-GB" i="1" baseline="0" dirty="0"/>
              <a:t>component</a:t>
            </a:r>
            <a:r>
              <a:rPr lang="en-GB" baseline="0" dirty="0"/>
              <a:t> that causes the trouble.</a:t>
            </a:r>
            <a:endParaRPr lang="en-US" baseline="0" dirty="0"/>
          </a:p>
        </p:txBody>
      </p:sp>
      <p:sp>
        <p:nvSpPr>
          <p:cNvPr id="4" name="Slide Number Placeholder 3"/>
          <p:cNvSpPr>
            <a:spLocks noGrp="1"/>
          </p:cNvSpPr>
          <p:nvPr>
            <p:ph type="sldNum" sz="quarter" idx="10"/>
          </p:nvPr>
        </p:nvSpPr>
        <p:spPr/>
        <p:txBody>
          <a:bodyPr/>
          <a:lstStyle/>
          <a:p>
            <a:fld id="{0EAABFFC-1072-4DEE-AE28-0C9665BAD4C0}" type="slidenum">
              <a:rPr lang="cs-CZ" smtClean="0"/>
              <a:t>6</a:t>
            </a:fld>
            <a:endParaRPr lang="cs-CZ"/>
          </a:p>
        </p:txBody>
      </p:sp>
    </p:spTree>
    <p:extLst>
      <p:ext uri="{BB962C8B-B14F-4D97-AF65-F5344CB8AC3E}">
        <p14:creationId xmlns:p14="http://schemas.microsoft.com/office/powerpoint/2010/main" val="2052983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In this image with only direct illumination we can </a:t>
            </a:r>
            <a:r>
              <a:rPr lang="en-US" baseline="0" dirty="0" smtClean="0"/>
              <a:t>clearly see </a:t>
            </a:r>
            <a:r>
              <a:rPr lang="en-US" baseline="0" dirty="0"/>
              <a:t>the </a:t>
            </a:r>
            <a:r>
              <a:rPr lang="en-US" baseline="0" dirty="0" smtClean="0"/>
              <a:t>problem.</a:t>
            </a:r>
            <a:endParaRPr lang="en-US" baseline="0" dirty="0"/>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A non-adaptive </a:t>
            </a:r>
            <a:r>
              <a:rPr lang="en-US" baseline="0" dirty="0"/>
              <a:t>direct illumination sampling method </a:t>
            </a:r>
            <a:r>
              <a:rPr lang="en-US" baseline="0" dirty="0" smtClean="0"/>
              <a:t>that samples lights proportionately to the a conservative estimate of their unconcluded contribution is shown </a:t>
            </a:r>
            <a:r>
              <a:rPr lang="en-US" baseline="0" dirty="0"/>
              <a:t>on the </a:t>
            </a:r>
            <a:r>
              <a:rPr lang="en-US" baseline="0" dirty="0" smtClean="0"/>
              <a:t>left.</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It </a:t>
            </a:r>
            <a:r>
              <a:rPr lang="en-US" baseline="0" dirty="0"/>
              <a:t>struggles to work efficiently, because it wastes lot of samples on the strong but completely occluded sun. </a:t>
            </a:r>
          </a:p>
        </p:txBody>
      </p:sp>
      <p:sp>
        <p:nvSpPr>
          <p:cNvPr id="4" name="Slide Number Placeholder 3"/>
          <p:cNvSpPr>
            <a:spLocks noGrp="1"/>
          </p:cNvSpPr>
          <p:nvPr>
            <p:ph type="sldNum" sz="quarter" idx="10"/>
          </p:nvPr>
        </p:nvSpPr>
        <p:spPr/>
        <p:txBody>
          <a:bodyPr/>
          <a:lstStyle/>
          <a:p>
            <a:fld id="{0EAABFFC-1072-4DEE-AE28-0C9665BAD4C0}" type="slidenum">
              <a:rPr lang="cs-CZ" smtClean="0"/>
              <a:t>7</a:t>
            </a:fld>
            <a:endParaRPr lang="cs-CZ"/>
          </a:p>
        </p:txBody>
      </p:sp>
    </p:spTree>
    <p:extLst>
      <p:ext uri="{BB962C8B-B14F-4D97-AF65-F5344CB8AC3E}">
        <p14:creationId xmlns:p14="http://schemas.microsoft.com/office/powerpoint/2010/main" val="2498840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One possible solution is to </a:t>
            </a:r>
            <a:r>
              <a:rPr lang="en-US" baseline="0" dirty="0" smtClean="0"/>
              <a:t>use previous </a:t>
            </a:r>
            <a:r>
              <a:rPr lang="en-US" i="1" baseline="0" dirty="0"/>
              <a:t>adaptive methods </a:t>
            </a:r>
            <a:r>
              <a:rPr lang="en-US" i="0" baseline="0" dirty="0"/>
              <a:t>which try to improve sampling based on past samples</a:t>
            </a:r>
            <a:r>
              <a:rPr lang="en-US" baseline="0" dirty="0"/>
              <a:t>.</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But while they can decrease the amount of noise significantly, …</a:t>
            </a:r>
          </a:p>
        </p:txBody>
      </p:sp>
      <p:sp>
        <p:nvSpPr>
          <p:cNvPr id="4" name="Slide Number Placeholder 3"/>
          <p:cNvSpPr>
            <a:spLocks noGrp="1"/>
          </p:cNvSpPr>
          <p:nvPr>
            <p:ph type="sldNum" sz="quarter" idx="10"/>
          </p:nvPr>
        </p:nvSpPr>
        <p:spPr/>
        <p:txBody>
          <a:bodyPr/>
          <a:lstStyle/>
          <a:p>
            <a:fld id="{0EAABFFC-1072-4DEE-AE28-0C9665BAD4C0}" type="slidenum">
              <a:rPr lang="cs-CZ" smtClean="0"/>
              <a:t>8</a:t>
            </a:fld>
            <a:endParaRPr lang="cs-CZ"/>
          </a:p>
        </p:txBody>
      </p:sp>
    </p:spTree>
    <p:extLst>
      <p:ext uri="{BB962C8B-B14F-4D97-AF65-F5344CB8AC3E}">
        <p14:creationId xmlns:p14="http://schemas.microsoft.com/office/powerpoint/2010/main" val="2532161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 they can also introduce various artifacts and spiky noise because they are based on adhoc solutions and they tend to overfit to the input noisy data.</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This lack of </a:t>
            </a:r>
            <a:r>
              <a:rPr lang="en-US" i="1" baseline="0" dirty="0"/>
              <a:t>robustness</a:t>
            </a:r>
            <a:r>
              <a:rPr lang="en-US" baseline="0" dirty="0"/>
              <a:t> is a consequence of adhoc solutions to crucial questions in adaptive sampling: </a:t>
            </a:r>
          </a:p>
          <a:p>
            <a:pPr marL="628650" marR="0" lvl="2" indent="-171450" algn="l" defTabSz="914400" rtl="0" eaLnBrk="1" fontAlgn="auto" latinLnBrk="0" hangingPunct="1">
              <a:lnSpc>
                <a:spcPct val="100000"/>
              </a:lnSpc>
              <a:spcBef>
                <a:spcPts val="0"/>
              </a:spcBef>
              <a:spcAft>
                <a:spcPts val="0"/>
              </a:spcAft>
              <a:buClrTx/>
              <a:buSzTx/>
              <a:buFontTx/>
              <a:buChar char="-"/>
              <a:tabLst/>
              <a:defRPr/>
            </a:pPr>
            <a:r>
              <a:rPr lang="en-US" baseline="0" dirty="0"/>
              <a:t>When is it safe to rely on the noisy samples?</a:t>
            </a:r>
          </a:p>
          <a:p>
            <a:pPr marL="628650" marR="0" lvl="2" indent="-171450" algn="l" defTabSz="914400" rtl="0" eaLnBrk="1" fontAlgn="auto" latinLnBrk="0" hangingPunct="1">
              <a:lnSpc>
                <a:spcPct val="100000"/>
              </a:lnSpc>
              <a:spcBef>
                <a:spcPts val="0"/>
              </a:spcBef>
              <a:spcAft>
                <a:spcPts val="0"/>
              </a:spcAft>
              <a:buClrTx/>
              <a:buSzTx/>
              <a:buFontTx/>
              <a:buChar char="-"/>
              <a:tabLst/>
              <a:defRPr/>
            </a:pPr>
            <a:r>
              <a:rPr lang="en-US" baseline="0" dirty="0"/>
              <a:t>How should the noisy samples be combined with any previous, a priori knowledge</a:t>
            </a:r>
            <a:r>
              <a:rPr lang="cs-CZ" baseline="0" dirty="0"/>
              <a:t>?</a:t>
            </a:r>
            <a:endParaRPr lang="en-US" baseline="0" dirty="0"/>
          </a:p>
        </p:txBody>
      </p:sp>
      <p:sp>
        <p:nvSpPr>
          <p:cNvPr id="4" name="Slide Number Placeholder 3"/>
          <p:cNvSpPr>
            <a:spLocks noGrp="1"/>
          </p:cNvSpPr>
          <p:nvPr>
            <p:ph type="sldNum" sz="quarter" idx="10"/>
          </p:nvPr>
        </p:nvSpPr>
        <p:spPr/>
        <p:txBody>
          <a:bodyPr/>
          <a:lstStyle/>
          <a:p>
            <a:fld id="{0EAABFFC-1072-4DEE-AE28-0C9665BAD4C0}" type="slidenum">
              <a:rPr lang="cs-CZ" smtClean="0"/>
              <a:t>9</a:t>
            </a:fld>
            <a:endParaRPr lang="cs-CZ"/>
          </a:p>
        </p:txBody>
      </p:sp>
    </p:spTree>
    <p:extLst>
      <p:ext uri="{BB962C8B-B14F-4D97-AF65-F5344CB8AC3E}">
        <p14:creationId xmlns:p14="http://schemas.microsoft.com/office/powerpoint/2010/main" val="2246164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Footer Placeholder 4"/>
          <p:cNvSpPr>
            <a:spLocks noGrp="1"/>
          </p:cNvSpPr>
          <p:nvPr>
            <p:ph type="ftr" sz="quarter" idx="11"/>
          </p:nvPr>
        </p:nvSpPr>
        <p:spPr>
          <a:xfrm>
            <a:off x="1447800" y="4629150"/>
            <a:ext cx="6400800" cy="273844"/>
          </a:xfrm>
        </p:spPr>
        <p:txBody>
          <a:bodyPr/>
          <a:lstStyle/>
          <a:p>
            <a:r>
              <a:rPr lang="en-US" dirty="0"/>
              <a:t>Vévoda, Kondapaneni, Křivánek - Bayesian online regression for adaptive illumination sampling</a:t>
            </a:r>
          </a:p>
        </p:txBody>
      </p:sp>
      <p:sp>
        <p:nvSpPr>
          <p:cNvPr id="10" name="Slide Number Placeholder 5"/>
          <p:cNvSpPr>
            <a:spLocks noGrp="1"/>
          </p:cNvSpPr>
          <p:nvPr>
            <p:ph type="sldNum" sz="quarter" idx="4"/>
          </p:nvPr>
        </p:nvSpPr>
        <p:spPr>
          <a:xfrm>
            <a:off x="8153400" y="133350"/>
            <a:ext cx="7620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914400" cy="273844"/>
          </a:xfrm>
          <a:prstGeom prst="rect">
            <a:avLst/>
          </a:prstGeom>
        </p:spPr>
        <p:txBody>
          <a:bodyPr/>
          <a:lstStyle/>
          <a:p>
            <a:fld id="{1C77ECFA-0FB8-4691-A620-8C00B4A33C97}" type="datetime1">
              <a:rPr lang="en-US" smtClean="0"/>
              <a:t>9/10/2019</a:t>
            </a:fld>
            <a:endParaRPr lang="en-US"/>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914400" cy="273844"/>
          </a:xfrm>
          <a:prstGeom prst="rect">
            <a:avLst/>
          </a:prstGeom>
        </p:spPr>
        <p:txBody>
          <a:bodyPr/>
          <a:lstStyle/>
          <a:p>
            <a:fld id="{DBD49243-E955-429D-878D-96367693D606}" type="datetime1">
              <a:rPr lang="en-US" smtClean="0"/>
              <a:t>9/10/2019</a:t>
            </a:fld>
            <a:endParaRPr lang="en-US"/>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409380" y="4629150"/>
            <a:ext cx="6400800" cy="273844"/>
          </a:xfrm>
        </p:spPr>
        <p:txBody>
          <a:bodyPr/>
          <a:lstStyle/>
          <a:p>
            <a:r>
              <a:rPr lang="en-US" dirty="0"/>
              <a:t>Vévoda, Kondapaneni, Křivánek - Bayesian online regression for adaptive illumination sampling</a:t>
            </a: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4636" y="4473769"/>
            <a:ext cx="1000764" cy="536381"/>
          </a:xfrm>
          <a:prstGeom prst="rect">
            <a:avLst/>
          </a:prstGeom>
        </p:spPr>
      </p:pic>
      <p:pic>
        <p:nvPicPr>
          <p:cNvPr id="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218" t="38889" r="17188" b="28611"/>
          <a:stretch/>
        </p:blipFill>
        <p:spPr bwMode="auto">
          <a:xfrm>
            <a:off x="228600" y="4629150"/>
            <a:ext cx="1133455" cy="263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5"/>
          <p:cNvSpPr>
            <a:spLocks noGrp="1"/>
          </p:cNvSpPr>
          <p:nvPr>
            <p:ph type="sldNum" sz="quarter" idx="4"/>
          </p:nvPr>
        </p:nvSpPr>
        <p:spPr>
          <a:xfrm>
            <a:off x="8153400" y="133350"/>
            <a:ext cx="7620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Title 1"/>
          <p:cNvSpPr>
            <a:spLocks noGrp="1"/>
          </p:cNvSpPr>
          <p:nvPr>
            <p:ph type="title"/>
          </p:nvPr>
        </p:nvSpPr>
        <p:spPr>
          <a:xfrm>
            <a:off x="457200" y="2143125"/>
            <a:ext cx="8229600" cy="857250"/>
          </a:xfrm>
        </p:spPr>
        <p:txBody>
          <a:bodyPr/>
          <a:lstStyle/>
          <a:p>
            <a:r>
              <a:rPr lang="en-US"/>
              <a:t>Click to edit Master title style</a:t>
            </a:r>
          </a:p>
        </p:txBody>
      </p:sp>
      <p:sp>
        <p:nvSpPr>
          <p:cNvPr id="17" name="Slide Number Placeholder 5"/>
          <p:cNvSpPr>
            <a:spLocks noGrp="1"/>
          </p:cNvSpPr>
          <p:nvPr>
            <p:ph type="sldNum" sz="quarter" idx="4"/>
          </p:nvPr>
        </p:nvSpPr>
        <p:spPr>
          <a:xfrm>
            <a:off x="8153400" y="133350"/>
            <a:ext cx="7620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Footer Placeholder 4"/>
          <p:cNvSpPr>
            <a:spLocks noGrp="1"/>
          </p:cNvSpPr>
          <p:nvPr>
            <p:ph type="ftr" sz="quarter" idx="11"/>
          </p:nvPr>
        </p:nvSpPr>
        <p:spPr>
          <a:xfrm>
            <a:off x="1409380" y="4629150"/>
            <a:ext cx="6400800" cy="273844"/>
          </a:xfrm>
        </p:spPr>
        <p:txBody>
          <a:bodyPr/>
          <a:lstStyle/>
          <a:p>
            <a:r>
              <a:rPr lang="en-US" dirty="0"/>
              <a:t>Vévoda, Kondapaneni, Křivánek - Bayesian online regression for adaptive illumination sampling</a:t>
            </a:r>
          </a:p>
        </p:txBody>
      </p:sp>
      <p:pic>
        <p:nvPicPr>
          <p:cNvPr id="8"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4636" y="4473769"/>
            <a:ext cx="1000764" cy="536381"/>
          </a:xfrm>
          <a:prstGeom prst="rect">
            <a:avLst/>
          </a:prstGeom>
        </p:spPr>
      </p:pic>
      <p:pic>
        <p:nvPicPr>
          <p:cNvPr id="9"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218" t="38889" r="17188" b="28611"/>
          <a:stretch/>
        </p:blipFill>
        <p:spPr bwMode="auto">
          <a:xfrm>
            <a:off x="228600" y="4629150"/>
            <a:ext cx="1133455" cy="263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1447800" y="4629150"/>
            <a:ext cx="6400800" cy="273844"/>
          </a:xfrm>
        </p:spPr>
        <p:txBody>
          <a:bodyPr/>
          <a:lstStyle/>
          <a:p>
            <a:r>
              <a:rPr lang="en-US" dirty="0"/>
              <a:t>Vévoda, Kondapaneni, Křivánek - Bayesian online regression for adaptive illumination sampling</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pic>
        <p:nvPicPr>
          <p:cNvPr id="10"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4636" y="4473769"/>
            <a:ext cx="1000764" cy="536381"/>
          </a:xfrm>
          <a:prstGeom prst="rect">
            <a:avLst/>
          </a:prstGeom>
        </p:spPr>
      </p:pic>
      <p:pic>
        <p:nvPicPr>
          <p:cNvPr id="11"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218" t="38889" r="17188" b="28611"/>
          <a:stretch/>
        </p:blipFill>
        <p:spPr bwMode="auto">
          <a:xfrm>
            <a:off x="228600" y="4629150"/>
            <a:ext cx="1133455" cy="263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1371600" y="4629150"/>
            <a:ext cx="6400800" cy="273844"/>
          </a:xfrm>
        </p:spPr>
        <p:txBody>
          <a:bodyPr/>
          <a:lstStyle/>
          <a:p>
            <a:r>
              <a:rPr lang="en-US"/>
              <a:t>Vévoda, Kondapaneni, Křivánek - Bayesian online regression for adaptive illumination sampling</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pic>
        <p:nvPicPr>
          <p:cNvPr id="12"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4636" y="4473769"/>
            <a:ext cx="1000764" cy="536381"/>
          </a:xfrm>
          <a:prstGeom prst="rect">
            <a:avLst/>
          </a:prstGeom>
        </p:spPr>
      </p:pic>
      <p:pic>
        <p:nvPicPr>
          <p:cNvPr id="13"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218" t="38889" r="17188" b="28611"/>
          <a:stretch/>
        </p:blipFill>
        <p:spPr bwMode="auto">
          <a:xfrm>
            <a:off x="228600" y="4629150"/>
            <a:ext cx="1133455" cy="263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4"/>
          <p:cNvSpPr>
            <a:spLocks noGrp="1"/>
          </p:cNvSpPr>
          <p:nvPr>
            <p:ph type="ftr" sz="quarter" idx="11"/>
          </p:nvPr>
        </p:nvSpPr>
        <p:spPr>
          <a:xfrm>
            <a:off x="1409380" y="4629150"/>
            <a:ext cx="6400800" cy="273844"/>
          </a:xfrm>
        </p:spPr>
        <p:txBody>
          <a:bodyPr/>
          <a:lstStyle/>
          <a:p>
            <a:r>
              <a:rPr lang="en-US" dirty="0"/>
              <a:t>Vévoda, Kondapaneni, Křivánek - Bayesian online regression for adaptive illumination sampling</a:t>
            </a:r>
          </a:p>
        </p:txBody>
      </p:sp>
      <p:sp>
        <p:nvSpPr>
          <p:cNvPr id="11" name="Slide Number Placeholder 5"/>
          <p:cNvSpPr>
            <a:spLocks noGrp="1"/>
          </p:cNvSpPr>
          <p:nvPr>
            <p:ph type="sldNum" sz="quarter" idx="4"/>
          </p:nvPr>
        </p:nvSpPr>
        <p:spPr>
          <a:xfrm>
            <a:off x="8153400" y="133350"/>
            <a:ext cx="7620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2"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4636" y="4473769"/>
            <a:ext cx="1000764" cy="536381"/>
          </a:xfrm>
          <a:prstGeom prst="rect">
            <a:avLst/>
          </a:prstGeom>
        </p:spPr>
      </p:pic>
      <p:pic>
        <p:nvPicPr>
          <p:cNvPr id="13"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218" t="38889" r="17188" b="28611"/>
          <a:stretch/>
        </p:blipFill>
        <p:spPr bwMode="auto">
          <a:xfrm>
            <a:off x="228600" y="4629150"/>
            <a:ext cx="1133455" cy="263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153400" y="133350"/>
            <a:ext cx="7620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914400" cy="273844"/>
          </a:xfrm>
          <a:prstGeom prst="rect">
            <a:avLst/>
          </a:prstGeom>
        </p:spPr>
        <p:txBody>
          <a:bodyPr/>
          <a:lstStyle/>
          <a:p>
            <a:fld id="{B770B75B-9697-4AE0-8FFC-90A10F9C15D4}" type="datetime1">
              <a:rPr lang="en-US" smtClean="0"/>
              <a:t>9/10/2019</a:t>
            </a:fld>
            <a:endParaRPr lang="en-US"/>
          </a:p>
        </p:txBody>
      </p:sp>
      <p:sp>
        <p:nvSpPr>
          <p:cNvPr id="6" name="Footer Placeholder 5"/>
          <p:cNvSpPr>
            <a:spLocks noGrp="1"/>
          </p:cNvSpPr>
          <p:nvPr>
            <p:ph type="ftr" sz="quarter" idx="11"/>
          </p:nvPr>
        </p:nvSpPr>
        <p:spPr/>
        <p:txBody>
          <a:bodyPr/>
          <a:lstStyle/>
          <a:p>
            <a:r>
              <a:rPr lang="en-US"/>
              <a:t>Vévoda, Kondapaneni, Křivánek - Bayesian online regression for adaptive illumination sampling</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914400" cy="273844"/>
          </a:xfrm>
          <a:prstGeom prst="rect">
            <a:avLst/>
          </a:prstGeom>
        </p:spPr>
        <p:txBody>
          <a:bodyPr/>
          <a:lstStyle/>
          <a:p>
            <a:fld id="{CD259CE4-6C9E-4C82-BE36-8B86AD64AF92}" type="datetime1">
              <a:rPr lang="en-US" smtClean="0"/>
              <a:t>9/10/2019</a:t>
            </a:fld>
            <a:endParaRPr lang="en-US"/>
          </a:p>
        </p:txBody>
      </p:sp>
      <p:sp>
        <p:nvSpPr>
          <p:cNvPr id="6" name="Footer Placeholder 5"/>
          <p:cNvSpPr>
            <a:spLocks noGrp="1"/>
          </p:cNvSpPr>
          <p:nvPr>
            <p:ph type="ftr" sz="quarter" idx="11"/>
          </p:nvPr>
        </p:nvSpPr>
        <p:spPr/>
        <p:txBody>
          <a:bodyPr/>
          <a:lstStyle/>
          <a:p>
            <a:r>
              <a:rPr lang="en-US"/>
              <a:t>Vévoda, Kondapaneni, Křivánek - Bayesian online regression for adaptive illumination sampling</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447800" y="4629150"/>
            <a:ext cx="64008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Vévoda, Kondapaneni, Křivánek - Bayesian online regression for adaptive illumination sampling</a:t>
            </a:r>
          </a:p>
        </p:txBody>
      </p:sp>
      <p:sp>
        <p:nvSpPr>
          <p:cNvPr id="6" name="Slide Number Placeholder 5"/>
          <p:cNvSpPr>
            <a:spLocks noGrp="1"/>
          </p:cNvSpPr>
          <p:nvPr>
            <p:ph type="sldNum" sz="quarter" idx="4"/>
          </p:nvPr>
        </p:nvSpPr>
        <p:spPr>
          <a:xfrm>
            <a:off x="8153400" y="133350"/>
            <a:ext cx="7620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jp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jp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0.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0.png"/><Relationship Id="rId7"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7.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B9AB42-4E9E-4F63-82A5-451B5997CF75}"/>
              </a:ext>
            </a:extLst>
          </p:cNvPr>
          <p:cNvSpPr>
            <a:spLocks noGrp="1"/>
          </p:cNvSpPr>
          <p:nvPr>
            <p:ph type="title"/>
          </p:nvPr>
        </p:nvSpPr>
        <p:spPr>
          <a:xfrm>
            <a:off x="457200" y="1733550"/>
            <a:ext cx="8229600" cy="1676400"/>
          </a:xfrm>
        </p:spPr>
        <p:txBody>
          <a:bodyPr>
            <a:normAutofit/>
          </a:bodyPr>
          <a:lstStyle/>
          <a:p>
            <a:r>
              <a:rPr lang="en-US" b="1" dirty="0" smtClean="0"/>
              <a:t>Bayesian Learning for</a:t>
            </a:r>
            <a:br>
              <a:rPr lang="en-US" b="1" dirty="0" smtClean="0"/>
            </a:br>
            <a:r>
              <a:rPr lang="en-US" b="1" dirty="0" smtClean="0"/>
              <a:t>Guided </a:t>
            </a:r>
            <a:r>
              <a:rPr lang="en-US" b="1" dirty="0"/>
              <a:t>Direct Illumination Sampling</a:t>
            </a:r>
          </a:p>
        </p:txBody>
      </p:sp>
      <p:sp>
        <p:nvSpPr>
          <p:cNvPr id="5" name="Slide Number Placeholder 4">
            <a:extLst>
              <a:ext uri="{FF2B5EF4-FFF2-40B4-BE49-F238E27FC236}">
                <a16:creationId xmlns:a16="http://schemas.microsoft.com/office/drawing/2014/main" xmlns="" id="{7F247AB3-A0E1-478D-8902-746E38E49F35}"/>
              </a:ext>
            </a:extLst>
          </p:cNvPr>
          <p:cNvSpPr>
            <a:spLocks noGrp="1"/>
          </p:cNvSpPr>
          <p:nvPr>
            <p:ph type="sldNum" sz="quarter" idx="4"/>
          </p:nvPr>
        </p:nvSpPr>
        <p:spPr/>
        <p:txBody>
          <a:bodyPr/>
          <a:lstStyle/>
          <a:p>
            <a:fld id="{B6F15528-21DE-4FAA-801E-634DDDAF4B2B}" type="slidenum">
              <a:rPr lang="en-US" smtClean="0"/>
              <a:pPr/>
              <a:t>1</a:t>
            </a:fld>
            <a:endParaRPr lang="en-US"/>
          </a:p>
        </p:txBody>
      </p:sp>
      <p:sp>
        <p:nvSpPr>
          <p:cNvPr id="4" name="Footer Placeholder 3">
            <a:extLst>
              <a:ext uri="{FF2B5EF4-FFF2-40B4-BE49-F238E27FC236}">
                <a16:creationId xmlns:a16="http://schemas.microsoft.com/office/drawing/2014/main" xmlns="" id="{7ADBFE0F-5556-49D8-960B-388DACEBDCBA}"/>
              </a:ext>
            </a:extLst>
          </p:cNvPr>
          <p:cNvSpPr>
            <a:spLocks noGrp="1"/>
          </p:cNvSpPr>
          <p:nvPr>
            <p:ph type="ftr" sz="quarter" idx="11"/>
          </p:nvPr>
        </p:nvSpPr>
        <p:spPr/>
        <p:txBody>
          <a:bodyPr/>
          <a:lstStyle/>
          <a:p>
            <a:r>
              <a:rPr lang="en-US" dirty="0" err="1"/>
              <a:t>Vévoda</a:t>
            </a:r>
            <a:r>
              <a:rPr lang="en-US" dirty="0"/>
              <a:t>, </a:t>
            </a:r>
            <a:r>
              <a:rPr lang="en-US" dirty="0" err="1"/>
              <a:t>Kondapaneni</a:t>
            </a:r>
            <a:r>
              <a:rPr lang="en-US" dirty="0"/>
              <a:t>, </a:t>
            </a:r>
            <a:r>
              <a:rPr lang="en-US" dirty="0" err="1"/>
              <a:t>Křivánek</a:t>
            </a:r>
            <a:r>
              <a:rPr lang="en-US" dirty="0"/>
              <a:t> - Bayesian online regression for adaptive illumination sampling</a:t>
            </a:r>
          </a:p>
        </p:txBody>
      </p:sp>
    </p:spTree>
    <p:extLst>
      <p:ext uri="{BB962C8B-B14F-4D97-AF65-F5344CB8AC3E}">
        <p14:creationId xmlns:p14="http://schemas.microsoft.com/office/powerpoint/2010/main" val="686023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p:cNvPicPr>
            <a:picLocks/>
          </p:cNvPicPr>
          <p:nvPr/>
        </p:nvPicPr>
        <p:blipFill>
          <a:blip r:embed="rId3">
            <a:extLst>
              <a:ext uri="{28A0092B-C50C-407E-A947-70E740481C1C}">
                <a14:useLocalDpi xmlns:a14="http://schemas.microsoft.com/office/drawing/2010/main" val="0"/>
              </a:ext>
            </a:extLst>
          </a:blip>
          <a:stretch>
            <a:fillRect/>
          </a:stretch>
        </p:blipFill>
        <p:spPr>
          <a:xfrm>
            <a:off x="714375" y="0"/>
            <a:ext cx="7714800" cy="5143500"/>
          </a:xfrm>
          <a:prstGeom prst="rect">
            <a:avLst/>
          </a:prstGeom>
        </p:spPr>
      </p:pic>
      <p:pic>
        <p:nvPicPr>
          <p:cNvPr id="17" name="Obrázek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800" y="0"/>
            <a:ext cx="3857625" cy="5143500"/>
          </a:xfrm>
          <a:prstGeom prst="rect">
            <a:avLst/>
          </a:prstGeom>
        </p:spPr>
      </p:pic>
      <p:sp>
        <p:nvSpPr>
          <p:cNvPr id="5" name="Slide Number Placeholder 4"/>
          <p:cNvSpPr>
            <a:spLocks noGrp="1"/>
          </p:cNvSpPr>
          <p:nvPr>
            <p:ph type="sldNum" sz="quarter" idx="4"/>
          </p:nvPr>
        </p:nvSpPr>
        <p:spPr>
          <a:prstGeom prst="rect">
            <a:avLst/>
          </a:prstGeom>
        </p:spPr>
        <p:txBody>
          <a:bodyPr/>
          <a:lstStyle/>
          <a:p>
            <a:fld id="{B6F15528-21DE-4FAA-801E-634DDDAF4B2B}" type="slidenum">
              <a:rPr lang="en-US" smtClean="0"/>
              <a:pPr/>
              <a:t>10</a:t>
            </a:fld>
            <a:endParaRPr lang="en-US"/>
          </a:p>
        </p:txBody>
      </p:sp>
      <p:pic>
        <p:nvPicPr>
          <p:cNvPr id="3" name="Obráze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6125" y="0"/>
            <a:ext cx="2571750" cy="5143500"/>
          </a:xfrm>
          <a:prstGeom prst="rect">
            <a:avLst/>
          </a:prstGeom>
        </p:spPr>
      </p:pic>
      <p:cxnSp>
        <p:nvCxnSpPr>
          <p:cNvPr id="8" name="Straight Connector 7"/>
          <p:cNvCxnSpPr/>
          <p:nvPr/>
        </p:nvCxnSpPr>
        <p:spPr>
          <a:xfrm>
            <a:off x="3286800" y="0"/>
            <a:ext cx="0" cy="5144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472542" y="40944"/>
            <a:ext cx="2210766" cy="400110"/>
          </a:xfrm>
          <a:prstGeom prst="rect">
            <a:avLst/>
          </a:prstGeom>
          <a:noFill/>
          <a:effectLst>
            <a:softEdge rad="101600"/>
          </a:effectLst>
        </p:spPr>
        <p:txBody>
          <a:bodyPr wrap="square" rtlCol="0">
            <a:spAutoFit/>
          </a:bodyPr>
          <a:lstStyle/>
          <a:p>
            <a:pPr algn="ctr"/>
            <a:r>
              <a:rPr lang="en-US" sz="2000" dirty="0"/>
              <a:t>Ours</a:t>
            </a:r>
            <a:endParaRPr lang="cs-CZ" sz="2000" dirty="0"/>
          </a:p>
        </p:txBody>
      </p:sp>
      <p:cxnSp>
        <p:nvCxnSpPr>
          <p:cNvPr id="14" name="Straight Connector 13"/>
          <p:cNvCxnSpPr/>
          <p:nvPr/>
        </p:nvCxnSpPr>
        <p:spPr>
          <a:xfrm>
            <a:off x="5858774" y="0"/>
            <a:ext cx="0" cy="5144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39982" y="0"/>
            <a:ext cx="2716040" cy="707886"/>
          </a:xfrm>
          <a:prstGeom prst="rect">
            <a:avLst/>
          </a:prstGeom>
          <a:noFill/>
        </p:spPr>
        <p:txBody>
          <a:bodyPr wrap="square" rtlCol="0">
            <a:spAutoFit/>
          </a:bodyPr>
          <a:lstStyle/>
          <a:p>
            <a:pPr algn="r"/>
            <a:r>
              <a:rPr lang="en-US" sz="2000" dirty="0">
                <a:solidFill>
                  <a:schemeClr val="bg1"/>
                </a:solidFill>
              </a:rPr>
              <a:t>Adaptive sampling</a:t>
            </a:r>
            <a:br>
              <a:rPr lang="en-US" sz="2000" dirty="0">
                <a:solidFill>
                  <a:schemeClr val="bg1"/>
                </a:solidFill>
              </a:rPr>
            </a:br>
            <a:r>
              <a:rPr lang="en-US" sz="2000" i="1" dirty="0">
                <a:solidFill>
                  <a:schemeClr val="bg1"/>
                </a:solidFill>
              </a:rPr>
              <a:t>[</a:t>
            </a:r>
            <a:r>
              <a:rPr lang="en-US" sz="2000" i="1" dirty="0" err="1">
                <a:solidFill>
                  <a:schemeClr val="bg1"/>
                </a:solidFill>
              </a:rPr>
              <a:t>Donikian</a:t>
            </a:r>
            <a:r>
              <a:rPr lang="en-US" sz="2000" i="1" dirty="0">
                <a:solidFill>
                  <a:schemeClr val="bg1"/>
                </a:solidFill>
              </a:rPr>
              <a:t> et al. 2006]</a:t>
            </a:r>
            <a:endParaRPr lang="cs-CZ" sz="2000" i="1" dirty="0">
              <a:solidFill>
                <a:schemeClr val="bg1"/>
              </a:solidFill>
            </a:endParaRPr>
          </a:p>
        </p:txBody>
      </p:sp>
      <p:sp>
        <p:nvSpPr>
          <p:cNvPr id="16" name="TextBox 13"/>
          <p:cNvSpPr txBox="1"/>
          <p:nvPr/>
        </p:nvSpPr>
        <p:spPr>
          <a:xfrm>
            <a:off x="685800" y="0"/>
            <a:ext cx="2602871" cy="400110"/>
          </a:xfrm>
          <a:prstGeom prst="rect">
            <a:avLst/>
          </a:prstGeom>
          <a:noFill/>
        </p:spPr>
        <p:txBody>
          <a:bodyPr wrap="square" rtlCol="0">
            <a:spAutoFit/>
          </a:bodyPr>
          <a:lstStyle/>
          <a:p>
            <a:r>
              <a:rPr lang="cs-CZ" sz="2000" dirty="0">
                <a:solidFill>
                  <a:schemeClr val="bg1"/>
                </a:solidFill>
              </a:rPr>
              <a:t>Non-</a:t>
            </a:r>
            <a:r>
              <a:rPr lang="cs-CZ" sz="2000" dirty="0" err="1">
                <a:solidFill>
                  <a:schemeClr val="bg1"/>
                </a:solidFill>
              </a:rPr>
              <a:t>adaptive</a:t>
            </a:r>
            <a:r>
              <a:rPr lang="cs-CZ" sz="2000" dirty="0">
                <a:solidFill>
                  <a:schemeClr val="bg1"/>
                </a:solidFill>
              </a:rPr>
              <a:t> </a:t>
            </a:r>
            <a:r>
              <a:rPr lang="cs-CZ" sz="2000" dirty="0" err="1">
                <a:solidFill>
                  <a:schemeClr val="bg1"/>
                </a:solidFill>
              </a:rPr>
              <a:t>sampling</a:t>
            </a:r>
            <a:endParaRPr lang="cs-CZ" sz="2000" dirty="0">
              <a:solidFill>
                <a:schemeClr val="bg1"/>
              </a:solidFill>
            </a:endParaRPr>
          </a:p>
        </p:txBody>
      </p:sp>
      <p:pic>
        <p:nvPicPr>
          <p:cNvPr id="18" name="Obrázek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267" y="2419350"/>
            <a:ext cx="2133333" cy="2133333"/>
          </a:xfrm>
          <a:prstGeom prst="rect">
            <a:avLst/>
          </a:prstGeom>
          <a:ln w="12700">
            <a:solidFill>
              <a:srgbClr val="FF0000"/>
            </a:solidFill>
          </a:ln>
        </p:spPr>
      </p:pic>
      <p:sp>
        <p:nvSpPr>
          <p:cNvPr id="20" name="TextBox 10">
            <a:extLst>
              <a:ext uri="{FF2B5EF4-FFF2-40B4-BE49-F238E27FC236}">
                <a16:creationId xmlns:a16="http://schemas.microsoft.com/office/drawing/2014/main" xmlns=""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sp>
        <p:nvSpPr>
          <p:cNvPr id="19" name="TextBox 14"/>
          <p:cNvSpPr txBox="1"/>
          <p:nvPr/>
        </p:nvSpPr>
        <p:spPr>
          <a:xfrm>
            <a:off x="3475206" y="339210"/>
            <a:ext cx="2210766" cy="400110"/>
          </a:xfrm>
          <a:prstGeom prst="rect">
            <a:avLst/>
          </a:prstGeom>
          <a:gradFill flip="none" rotWithShape="1">
            <a:gsLst>
              <a:gs pos="0">
                <a:srgbClr val="6A6468">
                  <a:alpha val="0"/>
                </a:srgbClr>
              </a:gs>
              <a:gs pos="30000">
                <a:srgbClr val="FDF9FD">
                  <a:alpha val="26000"/>
                </a:srgbClr>
              </a:gs>
              <a:gs pos="39000">
                <a:srgbClr val="FFFEFF"/>
              </a:gs>
              <a:gs pos="100000">
                <a:srgbClr val="FFFFFF"/>
              </a:gs>
            </a:gsLst>
            <a:lin ang="1200000" scaled="0"/>
            <a:tileRect/>
          </a:gradFill>
          <a:effectLst>
            <a:softEdge rad="50800"/>
          </a:effectLst>
        </p:spPr>
        <p:txBody>
          <a:bodyPr wrap="square" rtlCol="0">
            <a:spAutoFit/>
          </a:bodyPr>
          <a:lstStyle/>
          <a:p>
            <a:pPr algn="ctr"/>
            <a:r>
              <a:rPr lang="en-US" sz="2000" dirty="0"/>
              <a:t>(Bayesian learning)</a:t>
            </a:r>
            <a:endParaRPr lang="cs-CZ" sz="2000" dirty="0"/>
          </a:p>
        </p:txBody>
      </p:sp>
    </p:spTree>
    <p:extLst>
      <p:ext uri="{BB962C8B-B14F-4D97-AF65-F5344CB8AC3E}">
        <p14:creationId xmlns:p14="http://schemas.microsoft.com/office/powerpoint/2010/main" val="3961615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p:cNvPicPr>
            <a:picLocks/>
          </p:cNvPicPr>
          <p:nvPr/>
        </p:nvPicPr>
        <p:blipFill>
          <a:blip r:embed="rId3">
            <a:extLst>
              <a:ext uri="{28A0092B-C50C-407E-A947-70E740481C1C}">
                <a14:useLocalDpi xmlns:a14="http://schemas.microsoft.com/office/drawing/2010/main" val="0"/>
              </a:ext>
            </a:extLst>
          </a:blip>
          <a:stretch>
            <a:fillRect/>
          </a:stretch>
        </p:blipFill>
        <p:spPr>
          <a:xfrm>
            <a:off x="714375" y="0"/>
            <a:ext cx="7714800" cy="5143500"/>
          </a:xfrm>
          <a:prstGeom prst="rect">
            <a:avLst/>
          </a:prstGeom>
        </p:spPr>
      </p:pic>
      <p:pic>
        <p:nvPicPr>
          <p:cNvPr id="17" name="Obrázek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800" y="0"/>
            <a:ext cx="3857625" cy="5143500"/>
          </a:xfrm>
          <a:prstGeom prst="rect">
            <a:avLst/>
          </a:prstGeom>
        </p:spPr>
      </p:pic>
      <p:sp>
        <p:nvSpPr>
          <p:cNvPr id="5" name="Slide Number Placeholder 4"/>
          <p:cNvSpPr>
            <a:spLocks noGrp="1"/>
          </p:cNvSpPr>
          <p:nvPr>
            <p:ph type="sldNum" sz="quarter" idx="4"/>
          </p:nvPr>
        </p:nvSpPr>
        <p:spPr>
          <a:prstGeom prst="rect">
            <a:avLst/>
          </a:prstGeom>
        </p:spPr>
        <p:txBody>
          <a:bodyPr/>
          <a:lstStyle/>
          <a:p>
            <a:fld id="{B6F15528-21DE-4FAA-801E-634DDDAF4B2B}" type="slidenum">
              <a:rPr lang="en-US" smtClean="0"/>
              <a:pPr/>
              <a:t>11</a:t>
            </a:fld>
            <a:endParaRPr lang="en-US"/>
          </a:p>
        </p:txBody>
      </p:sp>
      <p:pic>
        <p:nvPicPr>
          <p:cNvPr id="3" name="Obráze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6125" y="0"/>
            <a:ext cx="2571750" cy="5143500"/>
          </a:xfrm>
          <a:prstGeom prst="rect">
            <a:avLst/>
          </a:prstGeom>
        </p:spPr>
      </p:pic>
      <p:cxnSp>
        <p:nvCxnSpPr>
          <p:cNvPr id="8" name="Straight Connector 7"/>
          <p:cNvCxnSpPr/>
          <p:nvPr/>
        </p:nvCxnSpPr>
        <p:spPr>
          <a:xfrm>
            <a:off x="3286800" y="0"/>
            <a:ext cx="0" cy="5144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858774" y="0"/>
            <a:ext cx="0" cy="5144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39982" y="0"/>
            <a:ext cx="2716040" cy="707886"/>
          </a:xfrm>
          <a:prstGeom prst="rect">
            <a:avLst/>
          </a:prstGeom>
          <a:noFill/>
        </p:spPr>
        <p:txBody>
          <a:bodyPr wrap="square" rtlCol="0">
            <a:spAutoFit/>
          </a:bodyPr>
          <a:lstStyle/>
          <a:p>
            <a:pPr algn="r"/>
            <a:r>
              <a:rPr lang="en-US" sz="2000" dirty="0">
                <a:solidFill>
                  <a:schemeClr val="bg1"/>
                </a:solidFill>
              </a:rPr>
              <a:t>Adaptive sampling</a:t>
            </a:r>
            <a:br>
              <a:rPr lang="en-US" sz="2000" dirty="0">
                <a:solidFill>
                  <a:schemeClr val="bg1"/>
                </a:solidFill>
              </a:rPr>
            </a:br>
            <a:r>
              <a:rPr lang="en-US" sz="2000" i="1" dirty="0">
                <a:solidFill>
                  <a:schemeClr val="bg1"/>
                </a:solidFill>
              </a:rPr>
              <a:t>[</a:t>
            </a:r>
            <a:r>
              <a:rPr lang="en-US" sz="2000" i="1" dirty="0" err="1">
                <a:solidFill>
                  <a:schemeClr val="bg1"/>
                </a:solidFill>
              </a:rPr>
              <a:t>Donikian</a:t>
            </a:r>
            <a:r>
              <a:rPr lang="en-US" sz="2000" i="1" dirty="0">
                <a:solidFill>
                  <a:schemeClr val="bg1"/>
                </a:solidFill>
              </a:rPr>
              <a:t> et al. 2006]</a:t>
            </a:r>
            <a:endParaRPr lang="cs-CZ" sz="2000" i="1" dirty="0">
              <a:solidFill>
                <a:schemeClr val="bg1"/>
              </a:solidFill>
            </a:endParaRPr>
          </a:p>
        </p:txBody>
      </p:sp>
      <p:sp>
        <p:nvSpPr>
          <p:cNvPr id="16" name="TextBox 13"/>
          <p:cNvSpPr txBox="1"/>
          <p:nvPr/>
        </p:nvSpPr>
        <p:spPr>
          <a:xfrm>
            <a:off x="685800" y="0"/>
            <a:ext cx="2602871" cy="400110"/>
          </a:xfrm>
          <a:prstGeom prst="rect">
            <a:avLst/>
          </a:prstGeom>
          <a:noFill/>
        </p:spPr>
        <p:txBody>
          <a:bodyPr wrap="square" rtlCol="0">
            <a:spAutoFit/>
          </a:bodyPr>
          <a:lstStyle/>
          <a:p>
            <a:r>
              <a:rPr lang="cs-CZ" sz="2000" dirty="0">
                <a:solidFill>
                  <a:schemeClr val="bg1"/>
                </a:solidFill>
              </a:rPr>
              <a:t>Non-</a:t>
            </a:r>
            <a:r>
              <a:rPr lang="cs-CZ" sz="2000" dirty="0" err="1">
                <a:solidFill>
                  <a:schemeClr val="bg1"/>
                </a:solidFill>
              </a:rPr>
              <a:t>adaptive</a:t>
            </a:r>
            <a:r>
              <a:rPr lang="cs-CZ" sz="2000" dirty="0">
                <a:solidFill>
                  <a:schemeClr val="bg1"/>
                </a:solidFill>
              </a:rPr>
              <a:t> </a:t>
            </a:r>
            <a:r>
              <a:rPr lang="cs-CZ" sz="2000" dirty="0" err="1">
                <a:solidFill>
                  <a:schemeClr val="bg1"/>
                </a:solidFill>
              </a:rPr>
              <a:t>sampling</a:t>
            </a:r>
            <a:endParaRPr lang="cs-CZ" sz="2000" dirty="0">
              <a:solidFill>
                <a:schemeClr val="bg1"/>
              </a:solidFill>
            </a:endParaRPr>
          </a:p>
        </p:txBody>
      </p:sp>
      <p:pic>
        <p:nvPicPr>
          <p:cNvPr id="18" name="Obrázek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267" y="2419350"/>
            <a:ext cx="2133333" cy="2133333"/>
          </a:xfrm>
          <a:prstGeom prst="rect">
            <a:avLst/>
          </a:prstGeom>
          <a:ln w="12700">
            <a:solidFill>
              <a:srgbClr val="FF0000"/>
            </a:solidFill>
          </a:ln>
        </p:spPr>
      </p:pic>
      <p:sp>
        <p:nvSpPr>
          <p:cNvPr id="20" name="TextBox 10">
            <a:extLst>
              <a:ext uri="{FF2B5EF4-FFF2-40B4-BE49-F238E27FC236}">
                <a16:creationId xmlns:a16="http://schemas.microsoft.com/office/drawing/2014/main" xmlns=""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sp>
        <p:nvSpPr>
          <p:cNvPr id="19" name="Šipka doleva 18"/>
          <p:cNvSpPr/>
          <p:nvPr/>
        </p:nvSpPr>
        <p:spPr>
          <a:xfrm flipH="1">
            <a:off x="2675738" y="1130804"/>
            <a:ext cx="1304292" cy="678946"/>
          </a:xfrm>
          <a:prstGeom prst="lef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extBox 14"/>
          <p:cNvSpPr txBox="1"/>
          <p:nvPr/>
        </p:nvSpPr>
        <p:spPr>
          <a:xfrm>
            <a:off x="2667000" y="1274370"/>
            <a:ext cx="1236830" cy="369332"/>
          </a:xfrm>
          <a:prstGeom prst="rect">
            <a:avLst/>
          </a:prstGeom>
          <a:noFill/>
        </p:spPr>
        <p:txBody>
          <a:bodyPr wrap="square" rtlCol="0">
            <a:spAutoFit/>
          </a:bodyPr>
          <a:lstStyle/>
          <a:p>
            <a:r>
              <a:rPr lang="en-US" dirty="0"/>
              <a:t>510x faster</a:t>
            </a:r>
            <a:endParaRPr lang="cs-CZ" dirty="0"/>
          </a:p>
        </p:txBody>
      </p:sp>
      <p:sp>
        <p:nvSpPr>
          <p:cNvPr id="15" name="TextBox 14"/>
          <p:cNvSpPr txBox="1"/>
          <p:nvPr/>
        </p:nvSpPr>
        <p:spPr>
          <a:xfrm>
            <a:off x="3472542" y="40944"/>
            <a:ext cx="2210766" cy="400110"/>
          </a:xfrm>
          <a:prstGeom prst="rect">
            <a:avLst/>
          </a:prstGeom>
          <a:noFill/>
          <a:effectLst>
            <a:softEdge rad="101600"/>
          </a:effectLst>
        </p:spPr>
        <p:txBody>
          <a:bodyPr wrap="square" rtlCol="0">
            <a:spAutoFit/>
          </a:bodyPr>
          <a:lstStyle/>
          <a:p>
            <a:pPr algn="ctr"/>
            <a:r>
              <a:rPr lang="en-US" sz="2000" dirty="0"/>
              <a:t>Ours</a:t>
            </a:r>
            <a:endParaRPr lang="cs-CZ" sz="2000" dirty="0"/>
          </a:p>
        </p:txBody>
      </p:sp>
      <p:sp>
        <p:nvSpPr>
          <p:cNvPr id="24" name="TextBox 14"/>
          <p:cNvSpPr txBox="1"/>
          <p:nvPr/>
        </p:nvSpPr>
        <p:spPr>
          <a:xfrm>
            <a:off x="3475206" y="339210"/>
            <a:ext cx="2210766" cy="400110"/>
          </a:xfrm>
          <a:prstGeom prst="rect">
            <a:avLst/>
          </a:prstGeom>
          <a:gradFill flip="none" rotWithShape="1">
            <a:gsLst>
              <a:gs pos="0">
                <a:srgbClr val="6A6468">
                  <a:alpha val="0"/>
                </a:srgbClr>
              </a:gs>
              <a:gs pos="30000">
                <a:srgbClr val="FDF9FD">
                  <a:alpha val="26000"/>
                </a:srgbClr>
              </a:gs>
              <a:gs pos="39000">
                <a:srgbClr val="FFFEFF"/>
              </a:gs>
              <a:gs pos="100000">
                <a:srgbClr val="FFFFFF"/>
              </a:gs>
            </a:gsLst>
            <a:lin ang="1200000" scaled="0"/>
            <a:tileRect/>
          </a:gradFill>
          <a:effectLst>
            <a:softEdge rad="50800"/>
          </a:effectLst>
        </p:spPr>
        <p:txBody>
          <a:bodyPr wrap="square" rtlCol="0">
            <a:spAutoFit/>
          </a:bodyPr>
          <a:lstStyle/>
          <a:p>
            <a:pPr algn="ctr"/>
            <a:r>
              <a:rPr lang="en-US" sz="2000" dirty="0"/>
              <a:t>(Bayesian learning)</a:t>
            </a:r>
            <a:endParaRPr lang="cs-CZ" sz="2000" dirty="0"/>
          </a:p>
        </p:txBody>
      </p:sp>
    </p:spTree>
    <p:extLst>
      <p:ext uri="{BB962C8B-B14F-4D97-AF65-F5344CB8AC3E}">
        <p14:creationId xmlns:p14="http://schemas.microsoft.com/office/powerpoint/2010/main" val="2513494249"/>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p:cNvPicPr>
            <a:picLocks/>
          </p:cNvPicPr>
          <p:nvPr/>
        </p:nvPicPr>
        <p:blipFill>
          <a:blip r:embed="rId3">
            <a:extLst>
              <a:ext uri="{28A0092B-C50C-407E-A947-70E740481C1C}">
                <a14:useLocalDpi xmlns:a14="http://schemas.microsoft.com/office/drawing/2010/main" val="0"/>
              </a:ext>
            </a:extLst>
          </a:blip>
          <a:stretch>
            <a:fillRect/>
          </a:stretch>
        </p:blipFill>
        <p:spPr>
          <a:xfrm>
            <a:off x="714375" y="0"/>
            <a:ext cx="7714800" cy="5143500"/>
          </a:xfrm>
          <a:prstGeom prst="rect">
            <a:avLst/>
          </a:prstGeom>
        </p:spPr>
      </p:pic>
      <p:pic>
        <p:nvPicPr>
          <p:cNvPr id="17" name="Obrázek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800" y="0"/>
            <a:ext cx="3857625" cy="5143500"/>
          </a:xfrm>
          <a:prstGeom prst="rect">
            <a:avLst/>
          </a:prstGeom>
        </p:spPr>
      </p:pic>
      <p:sp>
        <p:nvSpPr>
          <p:cNvPr id="5" name="Slide Number Placeholder 4"/>
          <p:cNvSpPr>
            <a:spLocks noGrp="1"/>
          </p:cNvSpPr>
          <p:nvPr>
            <p:ph type="sldNum" sz="quarter" idx="4"/>
          </p:nvPr>
        </p:nvSpPr>
        <p:spPr>
          <a:prstGeom prst="rect">
            <a:avLst/>
          </a:prstGeom>
        </p:spPr>
        <p:txBody>
          <a:bodyPr/>
          <a:lstStyle/>
          <a:p>
            <a:fld id="{B6F15528-21DE-4FAA-801E-634DDDAF4B2B}" type="slidenum">
              <a:rPr lang="en-US" smtClean="0"/>
              <a:pPr/>
              <a:t>12</a:t>
            </a:fld>
            <a:endParaRPr lang="en-US"/>
          </a:p>
        </p:txBody>
      </p:sp>
      <p:pic>
        <p:nvPicPr>
          <p:cNvPr id="3" name="Obráze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6125" y="0"/>
            <a:ext cx="2571750" cy="5143500"/>
          </a:xfrm>
          <a:prstGeom prst="rect">
            <a:avLst/>
          </a:prstGeom>
        </p:spPr>
      </p:pic>
      <p:cxnSp>
        <p:nvCxnSpPr>
          <p:cNvPr id="8" name="Straight Connector 7"/>
          <p:cNvCxnSpPr/>
          <p:nvPr/>
        </p:nvCxnSpPr>
        <p:spPr>
          <a:xfrm>
            <a:off x="3286800" y="0"/>
            <a:ext cx="0" cy="5144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858774" y="0"/>
            <a:ext cx="0" cy="5144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39982" y="0"/>
            <a:ext cx="2716040" cy="707886"/>
          </a:xfrm>
          <a:prstGeom prst="rect">
            <a:avLst/>
          </a:prstGeom>
          <a:noFill/>
        </p:spPr>
        <p:txBody>
          <a:bodyPr wrap="square" rtlCol="0">
            <a:spAutoFit/>
          </a:bodyPr>
          <a:lstStyle/>
          <a:p>
            <a:pPr algn="r"/>
            <a:r>
              <a:rPr lang="en-US" sz="2000" dirty="0">
                <a:solidFill>
                  <a:schemeClr val="bg1"/>
                </a:solidFill>
              </a:rPr>
              <a:t>Adaptive sampling</a:t>
            </a:r>
            <a:br>
              <a:rPr lang="en-US" sz="2000" dirty="0">
                <a:solidFill>
                  <a:schemeClr val="bg1"/>
                </a:solidFill>
              </a:rPr>
            </a:br>
            <a:r>
              <a:rPr lang="en-US" sz="2000" i="1" dirty="0">
                <a:solidFill>
                  <a:schemeClr val="bg1"/>
                </a:solidFill>
              </a:rPr>
              <a:t>[</a:t>
            </a:r>
            <a:r>
              <a:rPr lang="en-US" sz="2000" i="1" dirty="0" err="1">
                <a:solidFill>
                  <a:schemeClr val="bg1"/>
                </a:solidFill>
              </a:rPr>
              <a:t>Donikian</a:t>
            </a:r>
            <a:r>
              <a:rPr lang="en-US" sz="2000" i="1" dirty="0">
                <a:solidFill>
                  <a:schemeClr val="bg1"/>
                </a:solidFill>
              </a:rPr>
              <a:t> et al. 2006]</a:t>
            </a:r>
            <a:endParaRPr lang="cs-CZ" sz="2000" i="1" dirty="0">
              <a:solidFill>
                <a:schemeClr val="bg1"/>
              </a:solidFill>
            </a:endParaRPr>
          </a:p>
        </p:txBody>
      </p:sp>
      <p:sp>
        <p:nvSpPr>
          <p:cNvPr id="16" name="TextBox 13"/>
          <p:cNvSpPr txBox="1"/>
          <p:nvPr/>
        </p:nvSpPr>
        <p:spPr>
          <a:xfrm>
            <a:off x="685800" y="0"/>
            <a:ext cx="2602871" cy="400110"/>
          </a:xfrm>
          <a:prstGeom prst="rect">
            <a:avLst/>
          </a:prstGeom>
          <a:noFill/>
        </p:spPr>
        <p:txBody>
          <a:bodyPr wrap="square" rtlCol="0">
            <a:spAutoFit/>
          </a:bodyPr>
          <a:lstStyle/>
          <a:p>
            <a:r>
              <a:rPr lang="cs-CZ" sz="2000" dirty="0">
                <a:solidFill>
                  <a:schemeClr val="bg1"/>
                </a:solidFill>
              </a:rPr>
              <a:t>Non-</a:t>
            </a:r>
            <a:r>
              <a:rPr lang="cs-CZ" sz="2000" dirty="0" err="1">
                <a:solidFill>
                  <a:schemeClr val="bg1"/>
                </a:solidFill>
              </a:rPr>
              <a:t>adaptive</a:t>
            </a:r>
            <a:r>
              <a:rPr lang="cs-CZ" sz="2000" dirty="0">
                <a:solidFill>
                  <a:schemeClr val="bg1"/>
                </a:solidFill>
              </a:rPr>
              <a:t> </a:t>
            </a:r>
            <a:r>
              <a:rPr lang="cs-CZ" sz="2000" dirty="0" err="1">
                <a:solidFill>
                  <a:schemeClr val="bg1"/>
                </a:solidFill>
              </a:rPr>
              <a:t>sampling</a:t>
            </a:r>
            <a:endParaRPr lang="cs-CZ" sz="2000" dirty="0">
              <a:solidFill>
                <a:schemeClr val="bg1"/>
              </a:solidFill>
            </a:endParaRPr>
          </a:p>
        </p:txBody>
      </p:sp>
      <p:pic>
        <p:nvPicPr>
          <p:cNvPr id="18" name="Obrázek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267" y="2419350"/>
            <a:ext cx="2133333" cy="2133333"/>
          </a:xfrm>
          <a:prstGeom prst="rect">
            <a:avLst/>
          </a:prstGeom>
          <a:ln w="12700">
            <a:solidFill>
              <a:srgbClr val="FF0000"/>
            </a:solidFill>
          </a:ln>
        </p:spPr>
      </p:pic>
      <p:sp>
        <p:nvSpPr>
          <p:cNvPr id="20" name="TextBox 10">
            <a:extLst>
              <a:ext uri="{FF2B5EF4-FFF2-40B4-BE49-F238E27FC236}">
                <a16:creationId xmlns:a16="http://schemas.microsoft.com/office/drawing/2014/main" xmlns=""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pic>
        <p:nvPicPr>
          <p:cNvPr id="2" name="Obrázek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4208" y="2419350"/>
            <a:ext cx="2133333" cy="2133333"/>
          </a:xfrm>
          <a:prstGeom prst="rect">
            <a:avLst/>
          </a:prstGeom>
          <a:ln w="12700">
            <a:solidFill>
              <a:srgbClr val="FF0000"/>
            </a:solidFill>
          </a:ln>
        </p:spPr>
      </p:pic>
      <p:sp>
        <p:nvSpPr>
          <p:cNvPr id="4" name="Šipka doleva 3"/>
          <p:cNvSpPr/>
          <p:nvPr/>
        </p:nvSpPr>
        <p:spPr>
          <a:xfrm flipH="1">
            <a:off x="2675738" y="1130804"/>
            <a:ext cx="1304292" cy="678946"/>
          </a:xfrm>
          <a:prstGeom prst="lef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Box 14"/>
          <p:cNvSpPr txBox="1"/>
          <p:nvPr/>
        </p:nvSpPr>
        <p:spPr>
          <a:xfrm>
            <a:off x="2667000" y="1274370"/>
            <a:ext cx="1236830" cy="369332"/>
          </a:xfrm>
          <a:prstGeom prst="rect">
            <a:avLst/>
          </a:prstGeom>
          <a:noFill/>
        </p:spPr>
        <p:txBody>
          <a:bodyPr wrap="square" rtlCol="0">
            <a:spAutoFit/>
          </a:bodyPr>
          <a:lstStyle/>
          <a:p>
            <a:r>
              <a:rPr lang="en-US" dirty="0"/>
              <a:t>510x faster</a:t>
            </a:r>
            <a:endParaRPr lang="cs-CZ" dirty="0"/>
          </a:p>
        </p:txBody>
      </p:sp>
      <p:sp>
        <p:nvSpPr>
          <p:cNvPr id="22" name="Šipka doleva 21"/>
          <p:cNvSpPr/>
          <p:nvPr/>
        </p:nvSpPr>
        <p:spPr>
          <a:xfrm>
            <a:off x="5191266" y="3127236"/>
            <a:ext cx="1304292" cy="678946"/>
          </a:xfrm>
          <a:prstGeom prst="lef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TextBox 14"/>
          <p:cNvSpPr txBox="1"/>
          <p:nvPr/>
        </p:nvSpPr>
        <p:spPr>
          <a:xfrm>
            <a:off x="5507459" y="3269218"/>
            <a:ext cx="838749" cy="369332"/>
          </a:xfrm>
          <a:prstGeom prst="rect">
            <a:avLst/>
          </a:prstGeom>
          <a:noFill/>
        </p:spPr>
        <p:txBody>
          <a:bodyPr wrap="square" rtlCol="0">
            <a:spAutoFit/>
          </a:bodyPr>
          <a:lstStyle/>
          <a:p>
            <a:pPr algn="ctr"/>
            <a:r>
              <a:rPr lang="en-US" dirty="0"/>
              <a:t>Robust</a:t>
            </a:r>
          </a:p>
        </p:txBody>
      </p:sp>
      <p:sp>
        <p:nvSpPr>
          <p:cNvPr id="25" name="TextBox 14"/>
          <p:cNvSpPr txBox="1"/>
          <p:nvPr/>
        </p:nvSpPr>
        <p:spPr>
          <a:xfrm>
            <a:off x="3472542" y="40944"/>
            <a:ext cx="2210766" cy="400110"/>
          </a:xfrm>
          <a:prstGeom prst="rect">
            <a:avLst/>
          </a:prstGeom>
          <a:noFill/>
          <a:effectLst>
            <a:softEdge rad="101600"/>
          </a:effectLst>
        </p:spPr>
        <p:txBody>
          <a:bodyPr wrap="square" rtlCol="0">
            <a:spAutoFit/>
          </a:bodyPr>
          <a:lstStyle/>
          <a:p>
            <a:pPr algn="ctr"/>
            <a:r>
              <a:rPr lang="en-US" sz="2000" dirty="0"/>
              <a:t>Ours</a:t>
            </a:r>
            <a:endParaRPr lang="cs-CZ" sz="2000" dirty="0"/>
          </a:p>
        </p:txBody>
      </p:sp>
      <p:sp>
        <p:nvSpPr>
          <p:cNvPr id="26" name="TextBox 14"/>
          <p:cNvSpPr txBox="1"/>
          <p:nvPr/>
        </p:nvSpPr>
        <p:spPr>
          <a:xfrm>
            <a:off x="3475206" y="339210"/>
            <a:ext cx="2210766" cy="400110"/>
          </a:xfrm>
          <a:prstGeom prst="rect">
            <a:avLst/>
          </a:prstGeom>
          <a:gradFill flip="none" rotWithShape="1">
            <a:gsLst>
              <a:gs pos="0">
                <a:srgbClr val="6A6468">
                  <a:alpha val="0"/>
                </a:srgbClr>
              </a:gs>
              <a:gs pos="30000">
                <a:srgbClr val="FDF9FD">
                  <a:alpha val="26000"/>
                </a:srgbClr>
              </a:gs>
              <a:gs pos="39000">
                <a:srgbClr val="FFFEFF"/>
              </a:gs>
              <a:gs pos="100000">
                <a:srgbClr val="FFFFFF"/>
              </a:gs>
            </a:gsLst>
            <a:lin ang="1200000" scaled="0"/>
            <a:tileRect/>
          </a:gradFill>
          <a:effectLst>
            <a:softEdge rad="50800"/>
          </a:effectLst>
        </p:spPr>
        <p:txBody>
          <a:bodyPr wrap="square" rtlCol="0">
            <a:spAutoFit/>
          </a:bodyPr>
          <a:lstStyle/>
          <a:p>
            <a:pPr algn="ctr"/>
            <a:r>
              <a:rPr lang="en-US" sz="2000" dirty="0"/>
              <a:t>(Bayesian learning)</a:t>
            </a:r>
            <a:endParaRPr lang="cs-CZ" sz="2000" dirty="0"/>
          </a:p>
        </p:txBody>
      </p:sp>
    </p:spTree>
    <p:extLst>
      <p:ext uri="{BB962C8B-B14F-4D97-AF65-F5344CB8AC3E}">
        <p14:creationId xmlns:p14="http://schemas.microsoft.com/office/powerpoint/2010/main" val="85037744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Previous work</a:t>
            </a:r>
            <a:endParaRPr lang="cs-CZ" dirty="0"/>
          </a:p>
        </p:txBody>
      </p:sp>
      <p:sp>
        <p:nvSpPr>
          <p:cNvPr id="3" name="Slide Number Placeholder 2"/>
          <p:cNvSpPr>
            <a:spLocks noGrp="1"/>
          </p:cNvSpPr>
          <p:nvPr>
            <p:ph type="sldNum" sz="quarter" idx="4"/>
          </p:nvPr>
        </p:nvSpPr>
        <p:spPr/>
        <p:txBody>
          <a:bodyPr/>
          <a:lstStyle/>
          <a:p>
            <a:fld id="{B6F15528-21DE-4FAA-801E-634DDDAF4B2B}" type="slidenum">
              <a:rPr lang="en-US" smtClean="0"/>
              <a:pPr/>
              <a:t>13</a:t>
            </a:fld>
            <a:endParaRPr lang="en-US" dirty="0"/>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endParaRPr lang="en-US" dirty="0"/>
          </a:p>
        </p:txBody>
      </p:sp>
    </p:spTree>
    <p:extLst>
      <p:ext uri="{BB962C8B-B14F-4D97-AF65-F5344CB8AC3E}">
        <p14:creationId xmlns:p14="http://schemas.microsoft.com/office/powerpoint/2010/main" val="194123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Adaptive sampling</a:t>
            </a:r>
          </a:p>
        </p:txBody>
      </p:sp>
      <p:sp>
        <p:nvSpPr>
          <p:cNvPr id="3" name="Content Placeholder 2"/>
          <p:cNvSpPr>
            <a:spLocks noGrp="1"/>
          </p:cNvSpPr>
          <p:nvPr>
            <p:ph idx="1"/>
          </p:nvPr>
        </p:nvSpPr>
        <p:spPr>
          <a:xfrm>
            <a:off x="457200" y="1200151"/>
            <a:ext cx="8229600" cy="3200399"/>
          </a:xfrm>
        </p:spPr>
        <p:txBody>
          <a:bodyPr>
            <a:normAutofit fontScale="62500" lnSpcReduction="20000"/>
          </a:bodyPr>
          <a:lstStyle/>
          <a:p>
            <a:r>
              <a:rPr lang="en-GB" dirty="0"/>
              <a:t>General Monte Carlo</a:t>
            </a:r>
          </a:p>
          <a:p>
            <a:pPr lvl="1"/>
            <a:r>
              <a:rPr lang="en-GB" dirty="0"/>
              <a:t>Vegas algorithm </a:t>
            </a:r>
          </a:p>
          <a:p>
            <a:pPr lvl="2"/>
            <a:r>
              <a:rPr lang="en-GB" dirty="0"/>
              <a:t>[</a:t>
            </a:r>
            <a:r>
              <a:rPr lang="en-GB" i="1" dirty="0"/>
              <a:t>Lepage 1980</a:t>
            </a:r>
            <a:r>
              <a:rPr lang="en-GB" dirty="0"/>
              <a:t>]</a:t>
            </a:r>
          </a:p>
          <a:p>
            <a:pPr lvl="1"/>
            <a:r>
              <a:rPr lang="en-GB" dirty="0"/>
              <a:t>Population MC</a:t>
            </a:r>
          </a:p>
          <a:p>
            <a:pPr lvl="2"/>
            <a:r>
              <a:rPr lang="en-GB" dirty="0"/>
              <a:t>[</a:t>
            </a:r>
            <a:r>
              <a:rPr lang="en-GB" i="1" dirty="0"/>
              <a:t>Capp</a:t>
            </a:r>
            <a:r>
              <a:rPr lang="cs-CZ" i="1" dirty="0"/>
              <a:t>é </a:t>
            </a:r>
            <a:r>
              <a:rPr lang="en-GB" i="1" dirty="0"/>
              <a:t>et al. 2004, ...</a:t>
            </a:r>
            <a:r>
              <a:rPr lang="en-GB" dirty="0"/>
              <a:t>]</a:t>
            </a:r>
            <a:endParaRPr lang="en-GB" b="1" dirty="0"/>
          </a:p>
          <a:p>
            <a:r>
              <a:rPr lang="en-GB" dirty="0"/>
              <a:t>Rendering</a:t>
            </a:r>
          </a:p>
          <a:p>
            <a:pPr lvl="1"/>
            <a:r>
              <a:rPr lang="en-GB" dirty="0"/>
              <a:t>Image sampling</a:t>
            </a:r>
          </a:p>
          <a:p>
            <a:pPr lvl="2"/>
            <a:r>
              <a:rPr lang="en-GB" dirty="0"/>
              <a:t>[</a:t>
            </a:r>
            <a:r>
              <a:rPr lang="en-GB" i="1" dirty="0"/>
              <a:t>Mitchell 1987, ...</a:t>
            </a:r>
            <a:r>
              <a:rPr lang="en-GB" dirty="0"/>
              <a:t>]</a:t>
            </a:r>
          </a:p>
          <a:p>
            <a:pPr lvl="1"/>
            <a:r>
              <a:rPr lang="en-GB" dirty="0"/>
              <a:t>Indirect illumination  (path guiding)</a:t>
            </a:r>
          </a:p>
          <a:p>
            <a:pPr lvl="2"/>
            <a:r>
              <a:rPr lang="en-GB" dirty="0"/>
              <a:t>[</a:t>
            </a:r>
            <a:r>
              <a:rPr lang="en-GB" i="1" dirty="0"/>
              <a:t>Dutre and Willems 1995</a:t>
            </a:r>
            <a:r>
              <a:rPr lang="en-GB" dirty="0"/>
              <a:t>, </a:t>
            </a:r>
            <a:r>
              <a:rPr lang="en-GB" i="1" dirty="0"/>
              <a:t>Jensen 1995</a:t>
            </a:r>
            <a:r>
              <a:rPr lang="en-GB" dirty="0"/>
              <a:t>,  </a:t>
            </a:r>
            <a:r>
              <a:rPr lang="en-GB" i="1" dirty="0"/>
              <a:t>Lafortune et al. 1995, ...</a:t>
            </a:r>
            <a:r>
              <a:rPr lang="en-GB" dirty="0"/>
              <a:t>]</a:t>
            </a:r>
          </a:p>
          <a:p>
            <a:pPr lvl="2"/>
            <a:r>
              <a:rPr lang="en-GB" dirty="0"/>
              <a:t>[</a:t>
            </a:r>
            <a:r>
              <a:rPr lang="en-GB" i="1" dirty="0"/>
              <a:t>Vorba et al. 2014, Muller et al. 2017</a:t>
            </a:r>
            <a:r>
              <a:rPr lang="en-GB" dirty="0"/>
              <a:t>]</a:t>
            </a:r>
          </a:p>
          <a:p>
            <a:pPr lvl="1"/>
            <a:r>
              <a:rPr lang="en-GB" dirty="0"/>
              <a:t>Direct illumination</a:t>
            </a:r>
          </a:p>
          <a:p>
            <a:pPr lvl="2"/>
            <a:r>
              <a:rPr lang="en-GB" dirty="0"/>
              <a:t>[</a:t>
            </a:r>
            <a:r>
              <a:rPr lang="en-GB" i="1" dirty="0"/>
              <a:t>Shirley et al. 1996</a:t>
            </a:r>
            <a:r>
              <a:rPr lang="en-GB" dirty="0"/>
              <a:t>, </a:t>
            </a:r>
            <a:r>
              <a:rPr lang="en-GB" i="1" dirty="0"/>
              <a:t>Donikian et al. 2006, Wang et al. 2009</a:t>
            </a:r>
            <a:r>
              <a:rPr lang="en-GB" dirty="0"/>
              <a:t>]</a:t>
            </a:r>
          </a:p>
          <a:p>
            <a:pPr lvl="1"/>
            <a:endParaRPr lang="en-GB" dirty="0"/>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sp>
        <p:nvSpPr>
          <p:cNvPr id="4" name="Slide Number Placeholder 3"/>
          <p:cNvSpPr>
            <a:spLocks noGrp="1"/>
          </p:cNvSpPr>
          <p:nvPr>
            <p:ph type="sldNum" sz="quarter" idx="4"/>
          </p:nvPr>
        </p:nvSpPr>
        <p:spPr/>
        <p:txBody>
          <a:bodyPr/>
          <a:lstStyle/>
          <a:p>
            <a:fld id="{B6F15528-21DE-4FAA-801E-634DDDAF4B2B}" type="slidenum">
              <a:rPr lang="en-US" smtClean="0"/>
              <a:pPr/>
              <a:t>14</a:t>
            </a:fld>
            <a:endParaRPr lang="en-US" dirty="0"/>
          </a:p>
        </p:txBody>
      </p:sp>
    </p:spTree>
    <p:extLst>
      <p:ext uri="{BB962C8B-B14F-4D97-AF65-F5344CB8AC3E}">
        <p14:creationId xmlns:p14="http://schemas.microsoft.com/office/powerpoint/2010/main" val="1412028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Bayesian methods in rendering</a:t>
            </a:r>
          </a:p>
        </p:txBody>
      </p:sp>
      <p:sp>
        <p:nvSpPr>
          <p:cNvPr id="3" name="Content Placeholder 2"/>
          <p:cNvSpPr>
            <a:spLocks noGrp="1"/>
          </p:cNvSpPr>
          <p:nvPr>
            <p:ph idx="1"/>
          </p:nvPr>
        </p:nvSpPr>
        <p:spPr>
          <a:xfrm>
            <a:off x="457200" y="1200151"/>
            <a:ext cx="8229600" cy="1600199"/>
          </a:xfrm>
        </p:spPr>
        <p:txBody>
          <a:bodyPr>
            <a:normAutofit fontScale="62500" lnSpcReduction="20000"/>
          </a:bodyPr>
          <a:lstStyle/>
          <a:p>
            <a:r>
              <a:rPr lang="en-GB" dirty="0"/>
              <a:t>Filtering</a:t>
            </a:r>
          </a:p>
          <a:p>
            <a:pPr lvl="1"/>
            <a:r>
              <a:rPr lang="en-GB" dirty="0"/>
              <a:t>NonLocal Bayes [</a:t>
            </a:r>
            <a:r>
              <a:rPr lang="en-GB" i="1" dirty="0"/>
              <a:t>Boughida and Boubekeur 2017</a:t>
            </a:r>
            <a:r>
              <a:rPr lang="en-GB" dirty="0"/>
              <a:t>]</a:t>
            </a:r>
          </a:p>
          <a:p>
            <a:endParaRPr lang="en-GB" dirty="0"/>
          </a:p>
          <a:p>
            <a:r>
              <a:rPr lang="en-GB" dirty="0"/>
              <a:t>Global illumination</a:t>
            </a:r>
          </a:p>
          <a:p>
            <a:pPr lvl="1"/>
            <a:r>
              <a:rPr lang="en-GB" dirty="0"/>
              <a:t>Bayesian Monte Carlo [</a:t>
            </a:r>
            <a:r>
              <a:rPr lang="en-GB" i="1" dirty="0"/>
              <a:t>Brouilat et al. 2009, Marques et al. 2013</a:t>
            </a:r>
            <a:r>
              <a:rPr lang="en-GB" dirty="0"/>
              <a:t>]</a:t>
            </a:r>
          </a:p>
          <a:p>
            <a:pPr lvl="1"/>
            <a:r>
              <a:rPr lang="en-GB" dirty="0"/>
              <a:t>Path guiding [</a:t>
            </a:r>
            <a:r>
              <a:rPr lang="en-GB" i="1" dirty="0"/>
              <a:t>Vorba et al. 2014</a:t>
            </a:r>
            <a:r>
              <a:rPr lang="en-GB" dirty="0"/>
              <a:t>]</a:t>
            </a:r>
          </a:p>
          <a:p>
            <a:pPr lvl="1"/>
            <a:endParaRPr lang="en-GB" dirty="0"/>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sp>
        <p:nvSpPr>
          <p:cNvPr id="4" name="Slide Number Placeholder 3"/>
          <p:cNvSpPr>
            <a:spLocks noGrp="1"/>
          </p:cNvSpPr>
          <p:nvPr>
            <p:ph type="sldNum" sz="quarter" idx="4"/>
          </p:nvPr>
        </p:nvSpPr>
        <p:spPr>
          <a:xfrm>
            <a:off x="8153400" y="4767263"/>
            <a:ext cx="762000" cy="273844"/>
          </a:xfrm>
        </p:spPr>
        <p:txBody>
          <a:bodyPr/>
          <a:lstStyle/>
          <a:p>
            <a:fld id="{B6F15528-21DE-4FAA-801E-634DDDAF4B2B}" type="slidenum">
              <a:rPr lang="en-US" smtClean="0"/>
              <a:pPr/>
              <a:t>15</a:t>
            </a:fld>
            <a:endParaRPr lang="en-US" dirty="0"/>
          </a:p>
        </p:txBody>
      </p:sp>
    </p:spTree>
    <p:extLst>
      <p:ext uri="{BB962C8B-B14F-4D97-AF65-F5344CB8AC3E}">
        <p14:creationId xmlns:p14="http://schemas.microsoft.com/office/powerpoint/2010/main" val="2971218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endParaRPr lang="cs-CZ" dirty="0"/>
          </a:p>
        </p:txBody>
      </p:sp>
      <p:sp>
        <p:nvSpPr>
          <p:cNvPr id="3" name="Slide Number Placeholder 2"/>
          <p:cNvSpPr>
            <a:spLocks noGrp="1"/>
          </p:cNvSpPr>
          <p:nvPr>
            <p:ph type="sldNum" sz="quarter" idx="4"/>
          </p:nvPr>
        </p:nvSpPr>
        <p:spPr/>
        <p:txBody>
          <a:bodyPr/>
          <a:lstStyle/>
          <a:p>
            <a:fld id="{B6F15528-21DE-4FAA-801E-634DDDAF4B2B}" type="slidenum">
              <a:rPr lang="en-US" smtClean="0"/>
              <a:pPr/>
              <a:t>16</a:t>
            </a:fld>
            <a:endParaRPr lang="en-US" dirty="0"/>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endParaRPr lang="en-US" dirty="0"/>
          </a:p>
        </p:txBody>
      </p:sp>
    </p:spTree>
    <p:extLst>
      <p:ext uri="{BB962C8B-B14F-4D97-AF65-F5344CB8AC3E}">
        <p14:creationId xmlns:p14="http://schemas.microsoft.com/office/powerpoint/2010/main" val="21733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5486400" y="2817455"/>
            <a:ext cx="488135" cy="1672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title"/>
          </p:nvPr>
        </p:nvSpPr>
        <p:spPr/>
        <p:txBody>
          <a:bodyPr/>
          <a:lstStyle/>
          <a:p>
            <a:r>
              <a:rPr lang="en-US" dirty="0"/>
              <a:t>Direct illumination problem</a:t>
            </a:r>
            <a:endParaRPr lang="cs-CZ" dirty="0"/>
          </a:p>
        </p:txBody>
      </p:sp>
      <p:sp>
        <p:nvSpPr>
          <p:cNvPr id="81" name="Footer Placeholder 80"/>
          <p:cNvSpPr>
            <a:spLocks noGrp="1"/>
          </p:cNvSpPr>
          <p:nvPr>
            <p:ph type="ftr" sz="quarter" idx="11"/>
          </p:nvPr>
        </p:nvSpPr>
        <p:spPr/>
        <p:txBody>
          <a:bodyPr/>
          <a:lstStyle/>
          <a:p>
            <a:r>
              <a:rPr lang="en-US"/>
              <a:t>Vévoda, Kondapaneni, Křivánek - Bayesian online regression for adaptive illumination sampling</a:t>
            </a:r>
          </a:p>
        </p:txBody>
      </p:sp>
      <p:sp>
        <p:nvSpPr>
          <p:cNvPr id="2" name="Slide Number Placeholder 1"/>
          <p:cNvSpPr>
            <a:spLocks noGrp="1"/>
          </p:cNvSpPr>
          <p:nvPr>
            <p:ph type="sldNum" sz="quarter" idx="4"/>
          </p:nvPr>
        </p:nvSpPr>
        <p:spPr/>
        <p:txBody>
          <a:bodyPr/>
          <a:lstStyle/>
          <a:p>
            <a:fld id="{B6F15528-21DE-4FAA-801E-634DDDAF4B2B}" type="slidenum">
              <a:rPr lang="en-US" smtClean="0"/>
              <a:pPr/>
              <a:t>17</a:t>
            </a:fld>
            <a:endParaRPr lang="en-US" dirty="0"/>
          </a:p>
        </p:txBody>
      </p:sp>
      <p:grpSp>
        <p:nvGrpSpPr>
          <p:cNvPr id="46" name="Group 45"/>
          <p:cNvGrpSpPr/>
          <p:nvPr/>
        </p:nvGrpSpPr>
        <p:grpSpPr>
          <a:xfrm>
            <a:off x="2232819" y="1488717"/>
            <a:ext cx="2110580" cy="1235433"/>
            <a:chOff x="1907540" y="2266950"/>
            <a:chExt cx="3090099" cy="1808795"/>
          </a:xfrm>
        </p:grpSpPr>
        <p:grpSp>
          <p:nvGrpSpPr>
            <p:cNvPr id="48" name="Group 47"/>
            <p:cNvGrpSpPr/>
            <p:nvPr/>
          </p:nvGrpSpPr>
          <p:grpSpPr>
            <a:xfrm>
              <a:off x="1907540" y="2937510"/>
              <a:ext cx="533400" cy="533400"/>
              <a:chOff x="1981200" y="3187700"/>
              <a:chExt cx="762000" cy="762000"/>
            </a:xfrm>
            <a:solidFill>
              <a:srgbClr val="FFC000"/>
            </a:solidFill>
          </p:grpSpPr>
          <p:sp>
            <p:nvSpPr>
              <p:cNvPr id="58" name="5-Point Star 57"/>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Group 49"/>
            <p:cNvGrpSpPr/>
            <p:nvPr/>
          </p:nvGrpSpPr>
          <p:grpSpPr>
            <a:xfrm>
              <a:off x="4464239" y="3542345"/>
              <a:ext cx="533400" cy="533400"/>
              <a:chOff x="2698114" y="3376836"/>
              <a:chExt cx="762000" cy="762000"/>
            </a:xfrm>
            <a:solidFill>
              <a:srgbClr val="FFC000"/>
            </a:solidFill>
          </p:grpSpPr>
          <p:sp>
            <p:nvSpPr>
              <p:cNvPr id="54" name="5-Point Star 53"/>
              <p:cNvSpPr/>
              <p:nvPr/>
            </p:nvSpPr>
            <p:spPr>
              <a:xfrm>
                <a:off x="2698114" y="3376836"/>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2850516" y="3580036"/>
                <a:ext cx="457198"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p:cNvGrpSpPr/>
            <p:nvPr/>
          </p:nvGrpSpPr>
          <p:grpSpPr>
            <a:xfrm>
              <a:off x="3954780" y="2266950"/>
              <a:ext cx="533400" cy="533400"/>
              <a:chOff x="1981200" y="3187700"/>
              <a:chExt cx="762000" cy="762000"/>
            </a:xfrm>
            <a:solidFill>
              <a:srgbClr val="FFC000"/>
            </a:solidFill>
          </p:grpSpPr>
          <p:sp>
            <p:nvSpPr>
              <p:cNvPr id="52" name="5-Point Star 51"/>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80" name="Group 79"/>
          <p:cNvGrpSpPr/>
          <p:nvPr/>
        </p:nvGrpSpPr>
        <p:grpSpPr>
          <a:xfrm>
            <a:off x="2639272" y="1853037"/>
            <a:ext cx="2672904" cy="1538205"/>
            <a:chOff x="2639272" y="1853037"/>
            <a:chExt cx="2672904" cy="1538205"/>
          </a:xfrm>
        </p:grpSpPr>
        <p:cxnSp>
          <p:nvCxnSpPr>
            <p:cNvPr id="75" name="Straight Arrow Connector 74"/>
            <p:cNvCxnSpPr/>
            <p:nvPr/>
          </p:nvCxnSpPr>
          <p:spPr>
            <a:xfrm>
              <a:off x="4114800" y="1853037"/>
              <a:ext cx="1197376" cy="14094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cxnSpLocks/>
            </p:cNvCxnSpPr>
            <p:nvPr/>
          </p:nvCxnSpPr>
          <p:spPr>
            <a:xfrm>
              <a:off x="4274664" y="2586568"/>
              <a:ext cx="906935" cy="6693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2639272" y="2397782"/>
              <a:ext cx="2618528" cy="9934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83" name="Rectangle 82"/>
          <p:cNvSpPr/>
          <p:nvPr/>
        </p:nvSpPr>
        <p:spPr>
          <a:xfrm>
            <a:off x="4404133" y="2566278"/>
            <a:ext cx="244067" cy="1923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5446268" y="3420283"/>
            <a:ext cx="80264" cy="84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p:cNvGrpSpPr/>
          <p:nvPr/>
        </p:nvGrpSpPr>
        <p:grpSpPr>
          <a:xfrm>
            <a:off x="1162571" y="1056446"/>
            <a:ext cx="2342629" cy="753304"/>
            <a:chOff x="4617956" y="1362730"/>
            <a:chExt cx="2342629" cy="753304"/>
          </a:xfrm>
        </p:grpSpPr>
        <p:sp>
          <p:nvSpPr>
            <p:cNvPr id="31" name="Right Brace 30"/>
            <p:cNvSpPr/>
            <p:nvPr/>
          </p:nvSpPr>
          <p:spPr>
            <a:xfrm rot="16200000">
              <a:off x="5714629" y="1658462"/>
              <a:ext cx="229343" cy="685801"/>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2" name="TextBox 31"/>
            <p:cNvSpPr txBox="1"/>
            <p:nvPr/>
          </p:nvSpPr>
          <p:spPr>
            <a:xfrm>
              <a:off x="4617956" y="1362730"/>
              <a:ext cx="2342629" cy="523220"/>
            </a:xfrm>
            <a:prstGeom prst="rect">
              <a:avLst/>
            </a:prstGeom>
            <a:noFill/>
            <a:ln>
              <a:noFill/>
            </a:ln>
          </p:spPr>
          <p:txBody>
            <a:bodyPr wrap="none" rtlCol="0">
              <a:spAutoFit/>
            </a:bodyPr>
            <a:lstStyle/>
            <a:p>
              <a:r>
                <a:rPr lang="en-GB" sz="2800" dirty="0">
                  <a:solidFill>
                    <a:schemeClr val="accent1"/>
                  </a:solidFill>
                </a:rPr>
                <a:t>Less important</a:t>
              </a:r>
            </a:p>
          </p:txBody>
        </p:sp>
      </p:grpSp>
      <p:grpSp>
        <p:nvGrpSpPr>
          <p:cNvPr id="3" name="Group 2"/>
          <p:cNvGrpSpPr/>
          <p:nvPr/>
        </p:nvGrpSpPr>
        <p:grpSpPr>
          <a:xfrm>
            <a:off x="2233686" y="1948453"/>
            <a:ext cx="364319" cy="364320"/>
            <a:chOff x="6175536" y="1264663"/>
            <a:chExt cx="364319" cy="364320"/>
          </a:xfrm>
          <a:solidFill>
            <a:schemeClr val="accent6">
              <a:lumMod val="40000"/>
              <a:lumOff val="60000"/>
            </a:schemeClr>
          </a:solidFill>
        </p:grpSpPr>
        <p:sp>
          <p:nvSpPr>
            <p:cNvPr id="35" name="5-Point Star 34"/>
            <p:cNvSpPr/>
            <p:nvPr/>
          </p:nvSpPr>
          <p:spPr>
            <a:xfrm>
              <a:off x="6175536" y="1264663"/>
              <a:ext cx="364319" cy="36432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6248400" y="1361815"/>
              <a:ext cx="218591" cy="21859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p:cNvGrpSpPr/>
          <p:nvPr/>
        </p:nvGrpSpPr>
        <p:grpSpPr>
          <a:xfrm>
            <a:off x="2232819" y="1946658"/>
            <a:ext cx="2110581" cy="777492"/>
            <a:chOff x="2385219" y="2099119"/>
            <a:chExt cx="2110581" cy="777492"/>
          </a:xfrm>
          <a:solidFill>
            <a:schemeClr val="bg1">
              <a:lumMod val="50000"/>
            </a:schemeClr>
          </a:solidFill>
        </p:grpSpPr>
        <p:sp>
          <p:nvSpPr>
            <p:cNvPr id="40" name="5-Point Star 39"/>
            <p:cNvSpPr/>
            <p:nvPr/>
          </p:nvSpPr>
          <p:spPr>
            <a:xfrm>
              <a:off x="2385219" y="2099119"/>
              <a:ext cx="364319" cy="36432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a:off x="2458083" y="2196271"/>
              <a:ext cx="218591" cy="21859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5-Point Star 43"/>
            <p:cNvSpPr/>
            <p:nvPr/>
          </p:nvSpPr>
          <p:spPr>
            <a:xfrm>
              <a:off x="4131481" y="2512291"/>
              <a:ext cx="364319" cy="36432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4204345" y="2609443"/>
              <a:ext cx="218591" cy="21859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2" name="Group 61"/>
          <p:cNvGrpSpPr/>
          <p:nvPr/>
        </p:nvGrpSpPr>
        <p:grpSpPr>
          <a:xfrm>
            <a:off x="2135200" y="2923018"/>
            <a:ext cx="2055800" cy="733936"/>
            <a:chOff x="5161654" y="1624340"/>
            <a:chExt cx="2055800" cy="733936"/>
          </a:xfrm>
        </p:grpSpPr>
        <p:sp>
          <p:nvSpPr>
            <p:cNvPr id="63" name="Right Brace 62"/>
            <p:cNvSpPr/>
            <p:nvPr/>
          </p:nvSpPr>
          <p:spPr>
            <a:xfrm rot="16200000" flipH="1">
              <a:off x="6058378" y="727616"/>
              <a:ext cx="262351" cy="20558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64" name="TextBox 63"/>
            <p:cNvSpPr txBox="1"/>
            <p:nvPr/>
          </p:nvSpPr>
          <p:spPr>
            <a:xfrm>
              <a:off x="5402193" y="1835056"/>
              <a:ext cx="1553630" cy="523220"/>
            </a:xfrm>
            <a:prstGeom prst="rect">
              <a:avLst/>
            </a:prstGeom>
            <a:noFill/>
            <a:ln>
              <a:noFill/>
            </a:ln>
          </p:spPr>
          <p:txBody>
            <a:bodyPr wrap="none" rtlCol="0">
              <a:spAutoFit/>
            </a:bodyPr>
            <a:lstStyle/>
            <a:p>
              <a:r>
                <a:rPr lang="en-GB" sz="2800" dirty="0">
                  <a:solidFill>
                    <a:schemeClr val="accent1"/>
                  </a:solidFill>
                </a:rPr>
                <a:t>Occluded</a:t>
              </a:r>
            </a:p>
          </p:txBody>
        </p:sp>
      </p:grpSp>
      <p:grpSp>
        <p:nvGrpSpPr>
          <p:cNvPr id="65" name="Group 64"/>
          <p:cNvGrpSpPr/>
          <p:nvPr/>
        </p:nvGrpSpPr>
        <p:grpSpPr>
          <a:xfrm>
            <a:off x="2639952" y="1855887"/>
            <a:ext cx="2672904" cy="1409409"/>
            <a:chOff x="2639272" y="1853037"/>
            <a:chExt cx="2672904" cy="1409409"/>
          </a:xfrm>
        </p:grpSpPr>
        <p:cxnSp>
          <p:nvCxnSpPr>
            <p:cNvPr id="66" name="Straight Arrow Connector 65"/>
            <p:cNvCxnSpPr/>
            <p:nvPr/>
          </p:nvCxnSpPr>
          <p:spPr>
            <a:xfrm>
              <a:off x="4114800" y="1853037"/>
              <a:ext cx="1197376" cy="1409409"/>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4269856" y="2583718"/>
              <a:ext cx="130429" cy="890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639272" y="2397782"/>
              <a:ext cx="1764181" cy="6693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359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fade">
                                      <p:cBhvr>
                                        <p:cTn id="15" dur="500"/>
                                        <p:tgtEl>
                                          <p:spTgt spid="8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500"/>
                                        <p:tgtEl>
                                          <p:spTgt spid="83"/>
                                        </p:tgtEl>
                                      </p:cBhvr>
                                    </p:animEffect>
                                  </p:childTnLst>
                                </p:cTn>
                              </p:par>
                              <p:par>
                                <p:cTn id="29" presetID="1" presetClass="exit" presetSubtype="0" fill="hold" nodeType="withEffect">
                                  <p:stCondLst>
                                    <p:cond delay="0"/>
                                  </p:stCondLst>
                                  <p:childTnLst>
                                    <p:set>
                                      <p:cBhvr>
                                        <p:cTn id="30" dur="1" fill="hold">
                                          <p:stCondLst>
                                            <p:cond delay="0"/>
                                          </p:stCondLst>
                                        </p:cTn>
                                        <p:tgtEl>
                                          <p:spTgt spid="3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10" presetClass="entr" presetSubtype="0" fill="hold"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fade">
                                      <p:cBhvr>
                                        <p:cTn id="38" dur="500"/>
                                        <p:tgtEl>
                                          <p:spTgt spid="62"/>
                                        </p:tgtEl>
                                      </p:cBhvr>
                                    </p:animEffect>
                                  </p:childTnLst>
                                </p:cTn>
                              </p:par>
                              <p:par>
                                <p:cTn id="39" presetID="10" presetClass="entr" presetSubtype="0"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par>
                                <p:cTn id="42" presetID="10" presetClass="exit" presetSubtype="0" fill="hold" nodeType="withEffect">
                                  <p:stCondLst>
                                    <p:cond delay="0"/>
                                  </p:stCondLst>
                                  <p:childTnLst>
                                    <p:animEffect transition="out" filter="fade">
                                      <p:cBhvr>
                                        <p:cTn id="43" dur="500"/>
                                        <p:tgtEl>
                                          <p:spTgt spid="80"/>
                                        </p:tgtEl>
                                      </p:cBhvr>
                                    </p:animEffect>
                                    <p:set>
                                      <p:cBhvr>
                                        <p:cTn id="44" dur="1" fill="hold">
                                          <p:stCondLst>
                                            <p:cond delay="499"/>
                                          </p:stCondLst>
                                        </p:cTn>
                                        <p:tgtEl>
                                          <p:spTgt spid="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83"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2627342" y="1946719"/>
            <a:ext cx="2664944" cy="1457403"/>
            <a:chOff x="2627342" y="1946719"/>
            <a:chExt cx="2664944" cy="1457403"/>
          </a:xfrm>
        </p:grpSpPr>
        <p:grpSp>
          <p:nvGrpSpPr>
            <p:cNvPr id="57" name="Group 56"/>
            <p:cNvGrpSpPr/>
            <p:nvPr/>
          </p:nvGrpSpPr>
          <p:grpSpPr>
            <a:xfrm>
              <a:off x="2627342" y="2262402"/>
              <a:ext cx="2630458" cy="1141720"/>
              <a:chOff x="2322662" y="1952646"/>
              <a:chExt cx="2630458" cy="1141720"/>
            </a:xfrm>
          </p:grpSpPr>
          <p:cxnSp>
            <p:nvCxnSpPr>
              <p:cNvPr id="59" name="Straight Arrow Connector 58"/>
              <p:cNvCxnSpPr/>
              <p:nvPr/>
            </p:nvCxnSpPr>
            <p:spPr>
              <a:xfrm>
                <a:off x="4032286" y="2414876"/>
                <a:ext cx="920834" cy="58162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cxnSpLocks/>
              </p:cNvCxnSpPr>
              <p:nvPr/>
            </p:nvCxnSpPr>
            <p:spPr>
              <a:xfrm>
                <a:off x="2322662" y="1952646"/>
                <a:ext cx="2630458" cy="114172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58" name="Straight Arrow Connector 57"/>
            <p:cNvCxnSpPr/>
            <p:nvPr/>
          </p:nvCxnSpPr>
          <p:spPr>
            <a:xfrm>
              <a:off x="4051945" y="1946719"/>
              <a:ext cx="1240341" cy="131083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57200" y="205979"/>
            <a:ext cx="8229600" cy="857250"/>
          </a:xfrm>
        </p:spPr>
        <p:txBody>
          <a:bodyPr/>
          <a:lstStyle/>
          <a:p>
            <a:r>
              <a:rPr lang="en-US" dirty="0"/>
              <a:t>Non-adaptive, un-occluded light sampling</a:t>
            </a:r>
            <a:endParaRPr lang="cs-CZ" dirty="0"/>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p>
        </p:txBody>
      </p:sp>
      <p:sp>
        <p:nvSpPr>
          <p:cNvPr id="5" name="Slide Number Placeholder 4"/>
          <p:cNvSpPr>
            <a:spLocks noGrp="1"/>
          </p:cNvSpPr>
          <p:nvPr>
            <p:ph type="sldNum" sz="quarter" idx="4"/>
          </p:nvPr>
        </p:nvSpPr>
        <p:spPr/>
        <p:txBody>
          <a:bodyPr/>
          <a:lstStyle/>
          <a:p>
            <a:fld id="{B6F15528-21DE-4FAA-801E-634DDDAF4B2B}" type="slidenum">
              <a:rPr lang="en-US" smtClean="0"/>
              <a:pPr/>
              <a:t>18</a:t>
            </a:fld>
            <a:endParaRPr lang="en-US" dirty="0"/>
          </a:p>
        </p:txBody>
      </p:sp>
      <p:sp>
        <p:nvSpPr>
          <p:cNvPr id="81" name="Rectangle 80"/>
          <p:cNvSpPr/>
          <p:nvPr/>
        </p:nvSpPr>
        <p:spPr>
          <a:xfrm>
            <a:off x="5486400" y="2817455"/>
            <a:ext cx="488135" cy="1672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Oval 91"/>
          <p:cNvSpPr/>
          <p:nvPr/>
        </p:nvSpPr>
        <p:spPr>
          <a:xfrm>
            <a:off x="5446268" y="3420283"/>
            <a:ext cx="80264" cy="84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3" name="Group 72"/>
          <p:cNvGrpSpPr/>
          <p:nvPr/>
        </p:nvGrpSpPr>
        <p:grpSpPr>
          <a:xfrm>
            <a:off x="2232820" y="1488717"/>
            <a:ext cx="2110581" cy="1235433"/>
            <a:chOff x="1907540" y="2266950"/>
            <a:chExt cx="3090099" cy="1808795"/>
          </a:xfrm>
        </p:grpSpPr>
        <p:grpSp>
          <p:nvGrpSpPr>
            <p:cNvPr id="75" name="Group 74"/>
            <p:cNvGrpSpPr/>
            <p:nvPr/>
          </p:nvGrpSpPr>
          <p:grpSpPr>
            <a:xfrm>
              <a:off x="1907540" y="2937510"/>
              <a:ext cx="533400" cy="533400"/>
              <a:chOff x="1981200" y="3187700"/>
              <a:chExt cx="762000" cy="762000"/>
            </a:xfrm>
            <a:solidFill>
              <a:srgbClr val="FFC000"/>
            </a:solidFill>
          </p:grpSpPr>
          <p:sp>
            <p:nvSpPr>
              <p:cNvPr id="103" name="5-Point Star 102"/>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7" name="Group 76"/>
            <p:cNvGrpSpPr/>
            <p:nvPr/>
          </p:nvGrpSpPr>
          <p:grpSpPr>
            <a:xfrm>
              <a:off x="4464239" y="3542345"/>
              <a:ext cx="533400" cy="533400"/>
              <a:chOff x="2698114" y="3376836"/>
              <a:chExt cx="762000" cy="762000"/>
            </a:xfrm>
            <a:solidFill>
              <a:srgbClr val="FFC000"/>
            </a:solidFill>
          </p:grpSpPr>
          <p:sp>
            <p:nvSpPr>
              <p:cNvPr id="99" name="5-Point Star 98"/>
              <p:cNvSpPr/>
              <p:nvPr/>
            </p:nvSpPr>
            <p:spPr>
              <a:xfrm>
                <a:off x="2698114" y="3376836"/>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Oval 99"/>
              <p:cNvSpPr/>
              <p:nvPr/>
            </p:nvSpPr>
            <p:spPr>
              <a:xfrm>
                <a:off x="2850516" y="3580036"/>
                <a:ext cx="457198"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8" name="Group 77"/>
            <p:cNvGrpSpPr/>
            <p:nvPr/>
          </p:nvGrpSpPr>
          <p:grpSpPr>
            <a:xfrm>
              <a:off x="3954780" y="2266950"/>
              <a:ext cx="533400" cy="533400"/>
              <a:chOff x="1981200" y="3187700"/>
              <a:chExt cx="762000" cy="762000"/>
            </a:xfrm>
            <a:solidFill>
              <a:srgbClr val="FFC000"/>
            </a:solidFill>
          </p:grpSpPr>
          <p:sp>
            <p:nvSpPr>
              <p:cNvPr id="79" name="5-Point Star 78"/>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11" name="Rectangle 110"/>
          <p:cNvSpPr/>
          <p:nvPr/>
        </p:nvSpPr>
        <p:spPr>
          <a:xfrm>
            <a:off x="4404133" y="2566278"/>
            <a:ext cx="244067" cy="1923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 name="Group 46"/>
          <p:cNvGrpSpPr/>
          <p:nvPr/>
        </p:nvGrpSpPr>
        <p:grpSpPr>
          <a:xfrm>
            <a:off x="2232819" y="1946658"/>
            <a:ext cx="2110581" cy="777492"/>
            <a:chOff x="2385219" y="2099119"/>
            <a:chExt cx="2110581" cy="777492"/>
          </a:xfrm>
          <a:solidFill>
            <a:schemeClr val="bg1">
              <a:lumMod val="50000"/>
            </a:schemeClr>
          </a:solidFill>
        </p:grpSpPr>
        <p:sp>
          <p:nvSpPr>
            <p:cNvPr id="50" name="5-Point Star 49"/>
            <p:cNvSpPr/>
            <p:nvPr/>
          </p:nvSpPr>
          <p:spPr>
            <a:xfrm>
              <a:off x="2385219" y="2099119"/>
              <a:ext cx="364319" cy="36432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2458083" y="2196271"/>
              <a:ext cx="218591" cy="21859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5-Point Star 53"/>
            <p:cNvSpPr/>
            <p:nvPr/>
          </p:nvSpPr>
          <p:spPr>
            <a:xfrm>
              <a:off x="4131481" y="2512291"/>
              <a:ext cx="364319" cy="36432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4204345" y="2609443"/>
              <a:ext cx="218591" cy="21859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3" name="Straight Arrow Connector 62"/>
          <p:cNvCxnSpPr>
            <a:stCxn id="80" idx="5"/>
          </p:cNvCxnSpPr>
          <p:nvPr/>
        </p:nvCxnSpPr>
        <p:spPr>
          <a:xfrm>
            <a:off x="3890557" y="1772449"/>
            <a:ext cx="1421619" cy="14899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2572893" y="2143025"/>
            <a:ext cx="2779415" cy="1305963"/>
            <a:chOff x="2523070" y="2129603"/>
            <a:chExt cx="2779415" cy="1305963"/>
          </a:xfrm>
        </p:grpSpPr>
        <p:cxnSp>
          <p:nvCxnSpPr>
            <p:cNvPr id="65" name="Straight Arrow Connector 64"/>
            <p:cNvCxnSpPr>
              <a:cxnSpLocks/>
            </p:cNvCxnSpPr>
            <p:nvPr/>
          </p:nvCxnSpPr>
          <p:spPr>
            <a:xfrm>
              <a:off x="2577519" y="2129603"/>
              <a:ext cx="2724966" cy="12772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cxnSpLocks/>
              <a:stCxn id="54" idx="3"/>
            </p:cNvCxnSpPr>
            <p:nvPr/>
          </p:nvCxnSpPr>
          <p:spPr>
            <a:xfrm>
              <a:off x="4223998" y="2710727"/>
              <a:ext cx="907779" cy="5334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cxnSpLocks/>
            </p:cNvCxnSpPr>
            <p:nvPr/>
          </p:nvCxnSpPr>
          <p:spPr>
            <a:xfrm>
              <a:off x="2523070" y="2341941"/>
              <a:ext cx="2743718" cy="1093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2572893" y="2143025"/>
            <a:ext cx="1822498" cy="928021"/>
            <a:chOff x="2523588" y="2133282"/>
            <a:chExt cx="1822498" cy="928021"/>
          </a:xfrm>
        </p:grpSpPr>
        <p:cxnSp>
          <p:nvCxnSpPr>
            <p:cNvPr id="89" name="Straight Arrow Connector 88"/>
            <p:cNvCxnSpPr>
              <a:cxnSpLocks/>
            </p:cNvCxnSpPr>
            <p:nvPr/>
          </p:nvCxnSpPr>
          <p:spPr>
            <a:xfrm>
              <a:off x="2578037" y="2133282"/>
              <a:ext cx="1756389" cy="8097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cxnSpLocks/>
            </p:cNvCxnSpPr>
            <p:nvPr/>
          </p:nvCxnSpPr>
          <p:spPr>
            <a:xfrm>
              <a:off x="4203531" y="2692170"/>
              <a:ext cx="142555" cy="882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cxnSpLocks/>
            </p:cNvCxnSpPr>
            <p:nvPr/>
          </p:nvCxnSpPr>
          <p:spPr>
            <a:xfrm>
              <a:off x="2523588" y="2343896"/>
              <a:ext cx="1810838" cy="7174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1371600" y="3028950"/>
            <a:ext cx="2140402" cy="1208905"/>
            <a:chOff x="5172731" y="738444"/>
            <a:chExt cx="3731956" cy="2126188"/>
          </a:xfrm>
          <a:solidFill>
            <a:srgbClr val="00B050"/>
          </a:solidFill>
        </p:grpSpPr>
        <p:grpSp>
          <p:nvGrpSpPr>
            <p:cNvPr id="62" name="Group 61"/>
            <p:cNvGrpSpPr/>
            <p:nvPr/>
          </p:nvGrpSpPr>
          <p:grpSpPr>
            <a:xfrm>
              <a:off x="5780486" y="752523"/>
              <a:ext cx="3124201" cy="2112109"/>
              <a:chOff x="533400" y="2850118"/>
              <a:chExt cx="2070927" cy="1314450"/>
            </a:xfrm>
            <a:grpFill/>
          </p:grpSpPr>
          <p:cxnSp>
            <p:nvCxnSpPr>
              <p:cNvPr id="68" name="Straight Arrow Connector 67"/>
              <p:cNvCxnSpPr/>
              <p:nvPr/>
            </p:nvCxnSpPr>
            <p:spPr>
              <a:xfrm>
                <a:off x="533400" y="4164566"/>
                <a:ext cx="2070927" cy="0"/>
              </a:xfrm>
              <a:prstGeom prst="straightConnector1">
                <a:avLst/>
              </a:prstGeom>
              <a:grpFill/>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533400" y="2850118"/>
                <a:ext cx="0" cy="1314450"/>
              </a:xfrm>
              <a:prstGeom prst="straightConnector1">
                <a:avLst/>
              </a:prstGeom>
              <a:grp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a:off x="6190497" y="1932754"/>
              <a:ext cx="1968880" cy="922354"/>
              <a:chOff x="2890755" y="2195689"/>
              <a:chExt cx="1968880" cy="1834064"/>
            </a:xfrm>
            <a:grpFill/>
          </p:grpSpPr>
          <p:sp>
            <p:nvSpPr>
              <p:cNvPr id="71" name="Rectangle 70"/>
              <p:cNvSpPr/>
              <p:nvPr/>
            </p:nvSpPr>
            <p:spPr>
              <a:xfrm>
                <a:off x="4533372" y="2195689"/>
                <a:ext cx="326263" cy="183406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p:cNvSpPr/>
              <p:nvPr/>
            </p:nvSpPr>
            <p:spPr>
              <a:xfrm>
                <a:off x="3736208" y="3061457"/>
                <a:ext cx="326263" cy="96829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p:cNvSpPr/>
              <p:nvPr/>
            </p:nvSpPr>
            <p:spPr>
              <a:xfrm>
                <a:off x="2890755" y="3454481"/>
                <a:ext cx="326263" cy="57527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7" name="TextBox 86"/>
            <p:cNvSpPr txBox="1"/>
            <p:nvPr/>
          </p:nvSpPr>
          <p:spPr>
            <a:xfrm>
              <a:off x="5172731" y="738444"/>
              <a:ext cx="557763" cy="461665"/>
            </a:xfrm>
            <a:prstGeom prst="rect">
              <a:avLst/>
            </a:prstGeom>
            <a:noFill/>
          </p:spPr>
          <p:txBody>
            <a:bodyPr wrap="square" rtlCol="0">
              <a:spAutoFit/>
            </a:bodyPr>
            <a:lstStyle/>
            <a:p>
              <a:r>
                <a:rPr lang="en-GB" sz="2400" dirty="0"/>
                <a:t>P</a:t>
              </a:r>
              <a:endParaRPr lang="en-GB" sz="2400" dirty="0">
                <a:solidFill>
                  <a:schemeClr val="tx1"/>
                </a:solidFill>
              </a:endParaRPr>
            </a:p>
          </p:txBody>
        </p:sp>
      </p:grpSp>
    </p:spTree>
    <p:extLst>
      <p:ext uri="{BB962C8B-B14F-4D97-AF65-F5344CB8AC3E}">
        <p14:creationId xmlns:p14="http://schemas.microsoft.com/office/powerpoint/2010/main" val="285451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56"/>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1"/>
                                        </p:tgtEl>
                                        <p:attrNameLst>
                                          <p:attrName>style.visibility</p:attrName>
                                        </p:attrNameLst>
                                      </p:cBhvr>
                                      <p:to>
                                        <p:strVal val="visible"/>
                                      </p:to>
                                    </p:set>
                                    <p:animEffect transition="in" filter="fade">
                                      <p:cBhvr>
                                        <p:cTn id="20" dur="500"/>
                                        <p:tgtEl>
                                          <p:spTgt spid="111"/>
                                        </p:tgtEl>
                                      </p:cBhvr>
                                    </p:animEffect>
                                  </p:childTnLst>
                                </p:cTn>
                              </p:par>
                              <p:par>
                                <p:cTn id="21" presetID="10"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par>
                                <p:cTn id="24" presetID="10" presetClass="exit" presetSubtype="0" fill="hold" nodeType="with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7" name="Straight Arrow Connector 156">
            <a:extLst>
              <a:ext uri="{FF2B5EF4-FFF2-40B4-BE49-F238E27FC236}">
                <a16:creationId xmlns:a16="http://schemas.microsoft.com/office/drawing/2014/main" xmlns="" id="{6C5863EA-E90C-4DB8-B8BB-3D5F2FCDB63F}"/>
              </a:ext>
            </a:extLst>
          </p:cNvPr>
          <p:cNvCxnSpPr>
            <a:cxnSpLocks/>
            <a:stCxn id="147" idx="5"/>
          </p:cNvCxnSpPr>
          <p:nvPr/>
        </p:nvCxnSpPr>
        <p:spPr>
          <a:xfrm>
            <a:off x="3890557" y="1772449"/>
            <a:ext cx="1421619" cy="14899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Adaptive light sampling</a:t>
            </a:r>
            <a:endParaRPr lang="cs-CZ" dirty="0"/>
          </a:p>
        </p:txBody>
      </p:sp>
      <p:sp>
        <p:nvSpPr>
          <p:cNvPr id="30" name="Footer Placeholder 29"/>
          <p:cNvSpPr>
            <a:spLocks noGrp="1"/>
          </p:cNvSpPr>
          <p:nvPr>
            <p:ph type="ftr" sz="quarter" idx="11"/>
          </p:nvPr>
        </p:nvSpPr>
        <p:spPr/>
        <p:txBody>
          <a:bodyPr/>
          <a:lstStyle/>
          <a:p>
            <a:r>
              <a:rPr lang="en-US"/>
              <a:t>Vévoda, Kondapaneni, Křivánek - Bayesian online regression for adaptive illumination sampling</a:t>
            </a:r>
          </a:p>
        </p:txBody>
      </p:sp>
      <p:sp>
        <p:nvSpPr>
          <p:cNvPr id="4" name="Slide Number Placeholder 3"/>
          <p:cNvSpPr>
            <a:spLocks noGrp="1"/>
          </p:cNvSpPr>
          <p:nvPr>
            <p:ph type="sldNum" sz="quarter" idx="4"/>
          </p:nvPr>
        </p:nvSpPr>
        <p:spPr/>
        <p:txBody>
          <a:bodyPr/>
          <a:lstStyle/>
          <a:p>
            <a:fld id="{B6F15528-21DE-4FAA-801E-634DDDAF4B2B}" type="slidenum">
              <a:rPr lang="en-US" smtClean="0"/>
              <a:pPr/>
              <a:t>19</a:t>
            </a:fld>
            <a:endParaRPr lang="en-US" dirty="0"/>
          </a:p>
        </p:txBody>
      </p:sp>
      <p:sp>
        <p:nvSpPr>
          <p:cNvPr id="81" name="Rectangle 80"/>
          <p:cNvSpPr/>
          <p:nvPr/>
        </p:nvSpPr>
        <p:spPr>
          <a:xfrm>
            <a:off x="5486400" y="2817455"/>
            <a:ext cx="488135" cy="1672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Content Placeholder 2"/>
          <p:cNvSpPr txBox="1">
            <a:spLocks/>
          </p:cNvSpPr>
          <p:nvPr/>
        </p:nvSpPr>
        <p:spPr>
          <a:xfrm>
            <a:off x="5549470" y="1453802"/>
            <a:ext cx="3454656" cy="38700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None/>
            </a:pPr>
            <a:r>
              <a:rPr lang="en-US" sz="2000" dirty="0"/>
              <a:t>[</a:t>
            </a:r>
            <a:r>
              <a:rPr lang="en-US" sz="2000" i="1" dirty="0"/>
              <a:t>Donikian et al. 2006</a:t>
            </a:r>
            <a:r>
              <a:rPr lang="en-US" sz="2000" dirty="0"/>
              <a:t>]</a:t>
            </a:r>
            <a:endParaRPr lang="en-GB" sz="2000" dirty="0"/>
          </a:p>
        </p:txBody>
      </p:sp>
      <p:grpSp>
        <p:nvGrpSpPr>
          <p:cNvPr id="93" name="Group 92"/>
          <p:cNvGrpSpPr/>
          <p:nvPr/>
        </p:nvGrpSpPr>
        <p:grpSpPr>
          <a:xfrm>
            <a:off x="6705600" y="2757861"/>
            <a:ext cx="1945987" cy="1413946"/>
            <a:chOff x="1925751" y="2056921"/>
            <a:chExt cx="1982256" cy="2454008"/>
          </a:xfrm>
        </p:grpSpPr>
        <p:cxnSp>
          <p:nvCxnSpPr>
            <p:cNvPr id="95" name="Straight Connector 94"/>
            <p:cNvCxnSpPr/>
            <p:nvPr/>
          </p:nvCxnSpPr>
          <p:spPr>
            <a:xfrm>
              <a:off x="1925751" y="2056921"/>
              <a:ext cx="12987" cy="245400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667501" y="2056921"/>
              <a:ext cx="0" cy="243934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375177" y="2056921"/>
              <a:ext cx="0" cy="23987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1933852" y="3450700"/>
              <a:ext cx="1957836" cy="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1933852" y="4195766"/>
              <a:ext cx="19590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1933852" y="2705632"/>
              <a:ext cx="196766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2313662" y="2056921"/>
              <a:ext cx="0" cy="24534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021339" y="2056921"/>
              <a:ext cx="0" cy="24534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729015" y="2056921"/>
              <a:ext cx="0" cy="245324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123757" y="2056921"/>
              <a:ext cx="12987" cy="245400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844420" y="2056921"/>
              <a:ext cx="0" cy="243934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552096" y="2056921"/>
              <a:ext cx="0" cy="23987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2490581" y="2056921"/>
              <a:ext cx="0" cy="24534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3198258" y="2056921"/>
              <a:ext cx="0" cy="24534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3905930" y="2056921"/>
              <a:ext cx="0" cy="245324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1933852" y="3078166"/>
              <a:ext cx="196766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1933852" y="3823235"/>
              <a:ext cx="19590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1933852" y="2333098"/>
              <a:ext cx="197415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7949392" y="3581352"/>
            <a:ext cx="183807" cy="1949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p:cNvSpPr/>
          <p:nvPr/>
        </p:nvSpPr>
        <p:spPr>
          <a:xfrm>
            <a:off x="7765585" y="3142609"/>
            <a:ext cx="702303" cy="847608"/>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p:cNvSpPr/>
          <p:nvPr/>
        </p:nvSpPr>
        <p:spPr>
          <a:xfrm>
            <a:off x="4404133" y="2566278"/>
            <a:ext cx="244067" cy="1923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6984224" y="2419350"/>
            <a:ext cx="1390317" cy="369332"/>
          </a:xfrm>
          <a:prstGeom prst="rect">
            <a:avLst/>
          </a:prstGeom>
          <a:noFill/>
        </p:spPr>
        <p:txBody>
          <a:bodyPr wrap="none" rtlCol="0">
            <a:spAutoFit/>
          </a:bodyPr>
          <a:lstStyle/>
          <a:p>
            <a:r>
              <a:rPr lang="en-GB" dirty="0"/>
              <a:t>screen space</a:t>
            </a:r>
          </a:p>
        </p:txBody>
      </p:sp>
      <p:grpSp>
        <p:nvGrpSpPr>
          <p:cNvPr id="83" name="Group 82"/>
          <p:cNvGrpSpPr/>
          <p:nvPr/>
        </p:nvGrpSpPr>
        <p:grpSpPr>
          <a:xfrm>
            <a:off x="496787" y="3295542"/>
            <a:ext cx="1560613" cy="1095246"/>
            <a:chOff x="5172731" y="738444"/>
            <a:chExt cx="3283270" cy="2126188"/>
          </a:xfrm>
          <a:solidFill>
            <a:srgbClr val="00B050"/>
          </a:solidFill>
        </p:grpSpPr>
        <p:grpSp>
          <p:nvGrpSpPr>
            <p:cNvPr id="84" name="Group 83"/>
            <p:cNvGrpSpPr/>
            <p:nvPr/>
          </p:nvGrpSpPr>
          <p:grpSpPr>
            <a:xfrm>
              <a:off x="5780486" y="752523"/>
              <a:ext cx="2675515" cy="2112109"/>
              <a:chOff x="533400" y="2850118"/>
              <a:chExt cx="1773508" cy="1314450"/>
            </a:xfrm>
            <a:grpFill/>
          </p:grpSpPr>
          <p:cxnSp>
            <p:nvCxnSpPr>
              <p:cNvPr id="90" name="Straight Arrow Connector 89"/>
              <p:cNvCxnSpPr/>
              <p:nvPr/>
            </p:nvCxnSpPr>
            <p:spPr>
              <a:xfrm>
                <a:off x="533400" y="4164566"/>
                <a:ext cx="1773508" cy="2"/>
              </a:xfrm>
              <a:prstGeom prst="straightConnector1">
                <a:avLst/>
              </a:prstGeom>
              <a:grpFill/>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533400" y="2850118"/>
                <a:ext cx="0" cy="1314450"/>
              </a:xfrm>
              <a:prstGeom prst="straightConnector1">
                <a:avLst/>
              </a:prstGeom>
              <a:grp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6190497" y="2087008"/>
              <a:ext cx="1968880" cy="768099"/>
              <a:chOff x="2890755" y="2502418"/>
              <a:chExt cx="1968880" cy="1527335"/>
            </a:xfrm>
            <a:grpFill/>
          </p:grpSpPr>
          <p:sp>
            <p:nvSpPr>
              <p:cNvPr id="87" name="Rectangle 86"/>
              <p:cNvSpPr/>
              <p:nvPr/>
            </p:nvSpPr>
            <p:spPr>
              <a:xfrm>
                <a:off x="4533373" y="2502418"/>
                <a:ext cx="326262" cy="152733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p:cNvSpPr/>
              <p:nvPr/>
            </p:nvSpPr>
            <p:spPr>
              <a:xfrm>
                <a:off x="3736207" y="2502418"/>
                <a:ext cx="326262" cy="152733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p:cNvSpPr/>
              <p:nvPr/>
            </p:nvSpPr>
            <p:spPr>
              <a:xfrm>
                <a:off x="2890755" y="3042518"/>
                <a:ext cx="326262" cy="98723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6" name="TextBox 85"/>
            <p:cNvSpPr txBox="1"/>
            <p:nvPr/>
          </p:nvSpPr>
          <p:spPr>
            <a:xfrm>
              <a:off x="5172731" y="738444"/>
              <a:ext cx="557763" cy="461665"/>
            </a:xfrm>
            <a:prstGeom prst="rect">
              <a:avLst/>
            </a:prstGeom>
            <a:noFill/>
          </p:spPr>
          <p:txBody>
            <a:bodyPr wrap="square" rtlCol="0">
              <a:spAutoFit/>
            </a:bodyPr>
            <a:lstStyle/>
            <a:p>
              <a:r>
                <a:rPr lang="en-GB" sz="2400" dirty="0"/>
                <a:t>P</a:t>
              </a:r>
              <a:endParaRPr lang="en-GB" sz="2400" dirty="0">
                <a:solidFill>
                  <a:schemeClr val="tx1"/>
                </a:solidFill>
              </a:endParaRPr>
            </a:p>
          </p:txBody>
        </p:sp>
      </p:grpSp>
      <p:grpSp>
        <p:nvGrpSpPr>
          <p:cNvPr id="92" name="Group 91"/>
          <p:cNvGrpSpPr/>
          <p:nvPr/>
        </p:nvGrpSpPr>
        <p:grpSpPr>
          <a:xfrm>
            <a:off x="2340916" y="3290636"/>
            <a:ext cx="1773884" cy="1095246"/>
            <a:chOff x="5172731" y="738444"/>
            <a:chExt cx="3731956" cy="2126188"/>
          </a:xfrm>
          <a:solidFill>
            <a:srgbClr val="00B050"/>
          </a:solidFill>
        </p:grpSpPr>
        <p:grpSp>
          <p:nvGrpSpPr>
            <p:cNvPr id="136" name="Group 135"/>
            <p:cNvGrpSpPr/>
            <p:nvPr/>
          </p:nvGrpSpPr>
          <p:grpSpPr>
            <a:xfrm>
              <a:off x="5780486" y="752523"/>
              <a:ext cx="3124201" cy="2112109"/>
              <a:chOff x="533400" y="2850118"/>
              <a:chExt cx="2070927" cy="1314450"/>
            </a:xfrm>
            <a:grpFill/>
          </p:grpSpPr>
          <p:cxnSp>
            <p:nvCxnSpPr>
              <p:cNvPr id="142" name="Straight Arrow Connector 141"/>
              <p:cNvCxnSpPr/>
              <p:nvPr/>
            </p:nvCxnSpPr>
            <p:spPr>
              <a:xfrm>
                <a:off x="533400" y="4164566"/>
                <a:ext cx="2070927" cy="0"/>
              </a:xfrm>
              <a:prstGeom prst="straightConnector1">
                <a:avLst/>
              </a:prstGeom>
              <a:grpFill/>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flipV="1">
                <a:off x="533400" y="2850118"/>
                <a:ext cx="0" cy="1314450"/>
              </a:xfrm>
              <a:prstGeom prst="straightConnector1">
                <a:avLst/>
              </a:prstGeom>
              <a:grp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37" name="Group 136"/>
            <p:cNvGrpSpPr/>
            <p:nvPr/>
          </p:nvGrpSpPr>
          <p:grpSpPr>
            <a:xfrm>
              <a:off x="6190497" y="1932754"/>
              <a:ext cx="1968880" cy="922354"/>
              <a:chOff x="2890755" y="2195689"/>
              <a:chExt cx="1968880" cy="1834064"/>
            </a:xfrm>
            <a:grpFill/>
          </p:grpSpPr>
          <p:sp>
            <p:nvSpPr>
              <p:cNvPr id="139" name="Rectangle 138"/>
              <p:cNvSpPr/>
              <p:nvPr/>
            </p:nvSpPr>
            <p:spPr>
              <a:xfrm>
                <a:off x="4533372" y="2195689"/>
                <a:ext cx="326263" cy="183406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p:cNvSpPr/>
              <p:nvPr/>
            </p:nvSpPr>
            <p:spPr>
              <a:xfrm>
                <a:off x="3736208" y="3061457"/>
                <a:ext cx="326263" cy="96829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p:cNvSpPr/>
              <p:nvPr/>
            </p:nvSpPr>
            <p:spPr>
              <a:xfrm>
                <a:off x="2890755" y="3454481"/>
                <a:ext cx="326263" cy="57527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8" name="TextBox 137"/>
            <p:cNvSpPr txBox="1"/>
            <p:nvPr/>
          </p:nvSpPr>
          <p:spPr>
            <a:xfrm>
              <a:off x="5172731" y="738444"/>
              <a:ext cx="557763" cy="461665"/>
            </a:xfrm>
            <a:prstGeom prst="rect">
              <a:avLst/>
            </a:prstGeom>
            <a:noFill/>
          </p:spPr>
          <p:txBody>
            <a:bodyPr wrap="square" rtlCol="0">
              <a:spAutoFit/>
            </a:bodyPr>
            <a:lstStyle/>
            <a:p>
              <a:r>
                <a:rPr lang="en-GB" sz="2400" dirty="0"/>
                <a:t>P</a:t>
              </a:r>
              <a:endParaRPr lang="en-GB" sz="2400" dirty="0">
                <a:solidFill>
                  <a:schemeClr val="tx1"/>
                </a:solidFill>
              </a:endParaRPr>
            </a:p>
          </p:txBody>
        </p:sp>
      </p:grpSp>
      <p:grpSp>
        <p:nvGrpSpPr>
          <p:cNvPr id="11" name="Group 10"/>
          <p:cNvGrpSpPr/>
          <p:nvPr/>
        </p:nvGrpSpPr>
        <p:grpSpPr>
          <a:xfrm>
            <a:off x="1295400" y="2888218"/>
            <a:ext cx="2084994" cy="1405390"/>
            <a:chOff x="1295400" y="2888218"/>
            <a:chExt cx="2084994" cy="1405390"/>
          </a:xfrm>
        </p:grpSpPr>
        <p:sp>
          <p:nvSpPr>
            <p:cNvPr id="6" name="TextBox 5"/>
            <p:cNvSpPr txBox="1"/>
            <p:nvPr/>
          </p:nvSpPr>
          <p:spPr>
            <a:xfrm>
              <a:off x="1295400" y="2888218"/>
              <a:ext cx="2084994" cy="369332"/>
            </a:xfrm>
            <a:prstGeom prst="rect">
              <a:avLst/>
            </a:prstGeom>
            <a:noFill/>
          </p:spPr>
          <p:txBody>
            <a:bodyPr wrap="none" rtlCol="0">
              <a:spAutoFit/>
            </a:bodyPr>
            <a:lstStyle/>
            <a:p>
              <a:r>
                <a:rPr lang="en-GB" b="1" dirty="0"/>
                <a:t>Ad-hoc</a:t>
              </a:r>
              <a:r>
                <a:rPr lang="en-GB" dirty="0"/>
                <a:t> combination</a:t>
              </a:r>
            </a:p>
          </p:txBody>
        </p:sp>
        <p:sp>
          <p:nvSpPr>
            <p:cNvPr id="145" name="TextBox 144"/>
            <p:cNvSpPr txBox="1"/>
            <p:nvPr/>
          </p:nvSpPr>
          <p:spPr>
            <a:xfrm>
              <a:off x="2138318" y="3770388"/>
              <a:ext cx="364202" cy="523220"/>
            </a:xfrm>
            <a:prstGeom prst="rect">
              <a:avLst/>
            </a:prstGeom>
            <a:noFill/>
          </p:spPr>
          <p:txBody>
            <a:bodyPr wrap="none" rtlCol="0">
              <a:spAutoFit/>
            </a:bodyPr>
            <a:lstStyle/>
            <a:p>
              <a:r>
                <a:rPr lang="en-GB" sz="2800" b="1" dirty="0"/>
                <a:t>+</a:t>
              </a:r>
            </a:p>
          </p:txBody>
        </p:sp>
      </p:grpSp>
      <p:sp>
        <p:nvSpPr>
          <p:cNvPr id="118" name="Oval 117">
            <a:extLst>
              <a:ext uri="{FF2B5EF4-FFF2-40B4-BE49-F238E27FC236}">
                <a16:creationId xmlns:a16="http://schemas.microsoft.com/office/drawing/2014/main" xmlns="" id="{ED37B68A-D024-43C5-8D89-E25368E42EC8}"/>
              </a:ext>
            </a:extLst>
          </p:cNvPr>
          <p:cNvSpPr/>
          <p:nvPr/>
        </p:nvSpPr>
        <p:spPr>
          <a:xfrm>
            <a:off x="5446268" y="3420283"/>
            <a:ext cx="80264" cy="84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9" name="Group 118">
            <a:extLst>
              <a:ext uri="{FF2B5EF4-FFF2-40B4-BE49-F238E27FC236}">
                <a16:creationId xmlns:a16="http://schemas.microsoft.com/office/drawing/2014/main" xmlns="" id="{086CA2BE-62D4-48D3-84B0-387AAB3EBE81}"/>
              </a:ext>
            </a:extLst>
          </p:cNvPr>
          <p:cNvGrpSpPr/>
          <p:nvPr/>
        </p:nvGrpSpPr>
        <p:grpSpPr>
          <a:xfrm>
            <a:off x="2232820" y="1488717"/>
            <a:ext cx="2110581" cy="1235433"/>
            <a:chOff x="1907540" y="2266950"/>
            <a:chExt cx="3090099" cy="1808795"/>
          </a:xfrm>
        </p:grpSpPr>
        <p:grpSp>
          <p:nvGrpSpPr>
            <p:cNvPr id="134" name="Group 133">
              <a:extLst>
                <a:ext uri="{FF2B5EF4-FFF2-40B4-BE49-F238E27FC236}">
                  <a16:creationId xmlns:a16="http://schemas.microsoft.com/office/drawing/2014/main" xmlns="" id="{039E72F5-5BF4-4DE7-B07D-972D54A7E439}"/>
                </a:ext>
              </a:extLst>
            </p:cNvPr>
            <p:cNvGrpSpPr/>
            <p:nvPr/>
          </p:nvGrpSpPr>
          <p:grpSpPr>
            <a:xfrm>
              <a:off x="1907540" y="2937510"/>
              <a:ext cx="533400" cy="533400"/>
              <a:chOff x="1981200" y="3187700"/>
              <a:chExt cx="762000" cy="762000"/>
            </a:xfrm>
            <a:solidFill>
              <a:srgbClr val="FFC000"/>
            </a:solidFill>
          </p:grpSpPr>
          <p:sp>
            <p:nvSpPr>
              <p:cNvPr id="150" name="5-Point Star 102">
                <a:extLst>
                  <a:ext uri="{FF2B5EF4-FFF2-40B4-BE49-F238E27FC236}">
                    <a16:creationId xmlns:a16="http://schemas.microsoft.com/office/drawing/2014/main" xmlns="" id="{F5D6E765-60A0-45C0-9767-411197A1FD75}"/>
                  </a:ext>
                </a:extLst>
              </p:cNvPr>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Oval 150">
                <a:extLst>
                  <a:ext uri="{FF2B5EF4-FFF2-40B4-BE49-F238E27FC236}">
                    <a16:creationId xmlns:a16="http://schemas.microsoft.com/office/drawing/2014/main" xmlns="" id="{10766707-4C1B-4DD6-A17E-E80F65C39408}"/>
                  </a:ext>
                </a:extLst>
              </p:cNvPr>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5" name="Group 134">
              <a:extLst>
                <a:ext uri="{FF2B5EF4-FFF2-40B4-BE49-F238E27FC236}">
                  <a16:creationId xmlns:a16="http://schemas.microsoft.com/office/drawing/2014/main" xmlns="" id="{3EB319EE-B29A-4D4C-8C8B-1299944993D0}"/>
                </a:ext>
              </a:extLst>
            </p:cNvPr>
            <p:cNvGrpSpPr/>
            <p:nvPr/>
          </p:nvGrpSpPr>
          <p:grpSpPr>
            <a:xfrm>
              <a:off x="4464239" y="3542345"/>
              <a:ext cx="533400" cy="533400"/>
              <a:chOff x="2698114" y="3376836"/>
              <a:chExt cx="762000" cy="762000"/>
            </a:xfrm>
            <a:solidFill>
              <a:srgbClr val="FFC000"/>
            </a:solidFill>
          </p:grpSpPr>
          <p:sp>
            <p:nvSpPr>
              <p:cNvPr id="148" name="5-Point Star 98">
                <a:extLst>
                  <a:ext uri="{FF2B5EF4-FFF2-40B4-BE49-F238E27FC236}">
                    <a16:creationId xmlns:a16="http://schemas.microsoft.com/office/drawing/2014/main" xmlns="" id="{698F4E17-9DF7-4F54-AEDC-4887137B8043}"/>
                  </a:ext>
                </a:extLst>
              </p:cNvPr>
              <p:cNvSpPr/>
              <p:nvPr/>
            </p:nvSpPr>
            <p:spPr>
              <a:xfrm>
                <a:off x="2698114" y="3376836"/>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Oval 148">
                <a:extLst>
                  <a:ext uri="{FF2B5EF4-FFF2-40B4-BE49-F238E27FC236}">
                    <a16:creationId xmlns:a16="http://schemas.microsoft.com/office/drawing/2014/main" xmlns="" id="{943A8326-B7A5-48CA-8D60-D87CF3369A30}"/>
                  </a:ext>
                </a:extLst>
              </p:cNvPr>
              <p:cNvSpPr/>
              <p:nvPr/>
            </p:nvSpPr>
            <p:spPr>
              <a:xfrm>
                <a:off x="2850516" y="3580036"/>
                <a:ext cx="457198"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4" name="Group 143">
              <a:extLst>
                <a:ext uri="{FF2B5EF4-FFF2-40B4-BE49-F238E27FC236}">
                  <a16:creationId xmlns:a16="http://schemas.microsoft.com/office/drawing/2014/main" xmlns="" id="{C1977C93-C0EE-4C04-95CF-785494FA2A09}"/>
                </a:ext>
              </a:extLst>
            </p:cNvPr>
            <p:cNvGrpSpPr/>
            <p:nvPr/>
          </p:nvGrpSpPr>
          <p:grpSpPr>
            <a:xfrm>
              <a:off x="3954780" y="2266950"/>
              <a:ext cx="533400" cy="533400"/>
              <a:chOff x="1981200" y="3187700"/>
              <a:chExt cx="762000" cy="762000"/>
            </a:xfrm>
            <a:solidFill>
              <a:srgbClr val="FFC000"/>
            </a:solidFill>
          </p:grpSpPr>
          <p:sp>
            <p:nvSpPr>
              <p:cNvPr id="146" name="5-Point Star 78">
                <a:extLst>
                  <a:ext uri="{FF2B5EF4-FFF2-40B4-BE49-F238E27FC236}">
                    <a16:creationId xmlns:a16="http://schemas.microsoft.com/office/drawing/2014/main" xmlns="" id="{B333E70B-95B2-468A-946C-402DDAB7021E}"/>
                  </a:ext>
                </a:extLst>
              </p:cNvPr>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Oval 146">
                <a:extLst>
                  <a:ext uri="{FF2B5EF4-FFF2-40B4-BE49-F238E27FC236}">
                    <a16:creationId xmlns:a16="http://schemas.microsoft.com/office/drawing/2014/main" xmlns="" id="{568F22CF-6937-4C36-9268-10275E5F213E}"/>
                  </a:ext>
                </a:extLst>
              </p:cNvPr>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52" name="Group 151">
            <a:extLst>
              <a:ext uri="{FF2B5EF4-FFF2-40B4-BE49-F238E27FC236}">
                <a16:creationId xmlns:a16="http://schemas.microsoft.com/office/drawing/2014/main" xmlns="" id="{2F90A1AB-B1D7-4577-8FE8-5227311A7DDC}"/>
              </a:ext>
            </a:extLst>
          </p:cNvPr>
          <p:cNvGrpSpPr/>
          <p:nvPr/>
        </p:nvGrpSpPr>
        <p:grpSpPr>
          <a:xfrm>
            <a:off x="2232819" y="1946658"/>
            <a:ext cx="2110581" cy="777492"/>
            <a:chOff x="2385219" y="2099119"/>
            <a:chExt cx="2110581" cy="777492"/>
          </a:xfrm>
          <a:solidFill>
            <a:schemeClr val="bg1">
              <a:lumMod val="50000"/>
            </a:schemeClr>
          </a:solidFill>
        </p:grpSpPr>
        <p:sp>
          <p:nvSpPr>
            <p:cNvPr id="153" name="5-Point Star 49">
              <a:extLst>
                <a:ext uri="{FF2B5EF4-FFF2-40B4-BE49-F238E27FC236}">
                  <a16:creationId xmlns:a16="http://schemas.microsoft.com/office/drawing/2014/main" xmlns="" id="{B7DC76FB-EAC4-4A0C-B735-BFA00ECD545C}"/>
                </a:ext>
              </a:extLst>
            </p:cNvPr>
            <p:cNvSpPr/>
            <p:nvPr/>
          </p:nvSpPr>
          <p:spPr>
            <a:xfrm>
              <a:off x="2385219" y="2099119"/>
              <a:ext cx="364319" cy="36432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Oval 153">
              <a:extLst>
                <a:ext uri="{FF2B5EF4-FFF2-40B4-BE49-F238E27FC236}">
                  <a16:creationId xmlns:a16="http://schemas.microsoft.com/office/drawing/2014/main" xmlns="" id="{60147812-9238-4DC1-BD97-A835D5A267F7}"/>
                </a:ext>
              </a:extLst>
            </p:cNvPr>
            <p:cNvSpPr/>
            <p:nvPr/>
          </p:nvSpPr>
          <p:spPr>
            <a:xfrm>
              <a:off x="2458083" y="2196271"/>
              <a:ext cx="218591" cy="21859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5-Point Star 53">
              <a:extLst>
                <a:ext uri="{FF2B5EF4-FFF2-40B4-BE49-F238E27FC236}">
                  <a16:creationId xmlns:a16="http://schemas.microsoft.com/office/drawing/2014/main" xmlns="" id="{4D2F2EFF-E2DB-49E8-AE62-D4C2B637BE64}"/>
                </a:ext>
              </a:extLst>
            </p:cNvPr>
            <p:cNvSpPr/>
            <p:nvPr/>
          </p:nvSpPr>
          <p:spPr>
            <a:xfrm>
              <a:off x="4131481" y="2512291"/>
              <a:ext cx="364319" cy="36432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Oval 155">
              <a:extLst>
                <a:ext uri="{FF2B5EF4-FFF2-40B4-BE49-F238E27FC236}">
                  <a16:creationId xmlns:a16="http://schemas.microsoft.com/office/drawing/2014/main" xmlns="" id="{51D1750F-DC59-43BA-9F90-BF2C8167AD91}"/>
                </a:ext>
              </a:extLst>
            </p:cNvPr>
            <p:cNvSpPr/>
            <p:nvPr/>
          </p:nvSpPr>
          <p:spPr>
            <a:xfrm>
              <a:off x="4204345" y="2609443"/>
              <a:ext cx="218591" cy="21859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2" name="Group 161">
            <a:extLst>
              <a:ext uri="{FF2B5EF4-FFF2-40B4-BE49-F238E27FC236}">
                <a16:creationId xmlns:a16="http://schemas.microsoft.com/office/drawing/2014/main" xmlns="" id="{1AAB9C43-ECEC-4C67-A6F8-81E21DFA2897}"/>
              </a:ext>
            </a:extLst>
          </p:cNvPr>
          <p:cNvGrpSpPr/>
          <p:nvPr/>
        </p:nvGrpSpPr>
        <p:grpSpPr>
          <a:xfrm>
            <a:off x="2572893" y="2143025"/>
            <a:ext cx="1822498" cy="928021"/>
            <a:chOff x="2523588" y="2133282"/>
            <a:chExt cx="1822498" cy="928021"/>
          </a:xfrm>
        </p:grpSpPr>
        <p:cxnSp>
          <p:nvCxnSpPr>
            <p:cNvPr id="163" name="Straight Arrow Connector 162">
              <a:extLst>
                <a:ext uri="{FF2B5EF4-FFF2-40B4-BE49-F238E27FC236}">
                  <a16:creationId xmlns:a16="http://schemas.microsoft.com/office/drawing/2014/main" xmlns="" id="{AC8692D6-DE0F-42F4-B76E-8E6DAD6E93C9}"/>
                </a:ext>
              </a:extLst>
            </p:cNvPr>
            <p:cNvCxnSpPr>
              <a:cxnSpLocks/>
            </p:cNvCxnSpPr>
            <p:nvPr/>
          </p:nvCxnSpPr>
          <p:spPr>
            <a:xfrm>
              <a:off x="2578037" y="2133282"/>
              <a:ext cx="1756389" cy="8097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xmlns="" id="{C0F9F540-56A0-45D6-A171-9CA58A62F5B5}"/>
                </a:ext>
              </a:extLst>
            </p:cNvPr>
            <p:cNvCxnSpPr>
              <a:cxnSpLocks/>
            </p:cNvCxnSpPr>
            <p:nvPr/>
          </p:nvCxnSpPr>
          <p:spPr>
            <a:xfrm>
              <a:off x="4203531" y="2692170"/>
              <a:ext cx="142555" cy="882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xmlns="" id="{443377C6-79EA-4468-94CF-1D1AB5C92A55}"/>
                </a:ext>
              </a:extLst>
            </p:cNvPr>
            <p:cNvCxnSpPr>
              <a:cxnSpLocks/>
            </p:cNvCxnSpPr>
            <p:nvPr/>
          </p:nvCxnSpPr>
          <p:spPr>
            <a:xfrm>
              <a:off x="2523588" y="2343896"/>
              <a:ext cx="1810838" cy="7174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451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par>
                                <p:cTn id="15" presetID="10" presetClass="entr" presetSubtype="0" fill="hold"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500"/>
                                        <p:tgtEl>
                                          <p:spTgt spid="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500"/>
                                        <p:tgtEl>
                                          <p:spTgt spid="115"/>
                                        </p:tgtEl>
                                      </p:cBhvr>
                                    </p:animEffect>
                                  </p:childTnLst>
                                </p:cTn>
                              </p:par>
                              <p:par>
                                <p:cTn id="23" presetID="10" presetClass="entr" presetSubtype="0" fill="hold" nodeType="withEffect">
                                  <p:stCondLst>
                                    <p:cond delay="0"/>
                                  </p:stCondLst>
                                  <p:childTnLst>
                                    <p:set>
                                      <p:cBhvr>
                                        <p:cTn id="24" dur="1" fill="hold">
                                          <p:stCondLst>
                                            <p:cond delay="0"/>
                                          </p:stCondLst>
                                        </p:cTn>
                                        <p:tgtEl>
                                          <p:spTgt spid="83"/>
                                        </p:tgtEl>
                                        <p:attrNameLst>
                                          <p:attrName>style.visibility</p:attrName>
                                        </p:attrNameLst>
                                      </p:cBhvr>
                                      <p:to>
                                        <p:strVal val="visible"/>
                                      </p:to>
                                    </p:set>
                                    <p:animEffect transition="in" filter="fade">
                                      <p:cBhvr>
                                        <p:cTn id="25" dur="500"/>
                                        <p:tgtEl>
                                          <p:spTgt spid="8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15"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377D5F-5C9F-4389-A1D3-0A5C8CB0B420}"/>
              </a:ext>
            </a:extLst>
          </p:cNvPr>
          <p:cNvSpPr>
            <a:spLocks noGrp="1"/>
          </p:cNvSpPr>
          <p:nvPr>
            <p:ph idx="1"/>
          </p:nvPr>
        </p:nvSpPr>
        <p:spPr>
          <a:xfrm>
            <a:off x="457200" y="701278"/>
            <a:ext cx="8229600" cy="3394472"/>
          </a:xfrm>
        </p:spPr>
        <p:txBody>
          <a:bodyPr>
            <a:normAutofit lnSpcReduction="10000"/>
          </a:bodyPr>
          <a:lstStyle/>
          <a:p>
            <a:r>
              <a:rPr lang="en-US" dirty="0"/>
              <a:t>Guiding needs </a:t>
            </a:r>
            <a:r>
              <a:rPr lang="en-US" b="1" dirty="0"/>
              <a:t>radiance approximations</a:t>
            </a:r>
            <a:endParaRPr lang="cs-CZ" b="1" dirty="0"/>
          </a:p>
          <a:p>
            <a:pPr marL="0" indent="0">
              <a:buNone/>
            </a:pPr>
            <a:endParaRPr lang="en-US" dirty="0"/>
          </a:p>
          <a:p>
            <a:r>
              <a:rPr lang="en-US" dirty="0"/>
              <a:t>How to learn them </a:t>
            </a:r>
            <a:r>
              <a:rPr lang="en-US" b="1" dirty="0"/>
              <a:t>reliably</a:t>
            </a:r>
            <a:r>
              <a:rPr lang="en-US" dirty="0"/>
              <a:t>?</a:t>
            </a:r>
          </a:p>
          <a:p>
            <a:endParaRPr lang="en-US" dirty="0"/>
          </a:p>
          <a:p>
            <a:r>
              <a:rPr lang="en-US" dirty="0"/>
              <a:t>Our proposition: </a:t>
            </a:r>
          </a:p>
          <a:p>
            <a:pPr marL="0" indent="0" algn="ctr">
              <a:buNone/>
            </a:pPr>
            <a:r>
              <a:rPr lang="en-US" dirty="0"/>
              <a:t>(Online, Bayesian)</a:t>
            </a:r>
            <a:r>
              <a:rPr lang="en-US" b="1" dirty="0"/>
              <a:t> Machine learning</a:t>
            </a:r>
            <a:r>
              <a:rPr lang="en-US" dirty="0"/>
              <a:t> </a:t>
            </a:r>
            <a:endParaRPr lang="cs-CZ" dirty="0"/>
          </a:p>
          <a:p>
            <a:pPr marL="0" indent="0" algn="ctr">
              <a:buNone/>
            </a:pPr>
            <a:r>
              <a:rPr lang="en-US" sz="2400" dirty="0"/>
              <a:t>[</a:t>
            </a:r>
            <a:r>
              <a:rPr lang="en-US" sz="2400" i="1" dirty="0" err="1"/>
              <a:t>Vorba</a:t>
            </a:r>
            <a:r>
              <a:rPr lang="en-US" sz="2400" i="1" dirty="0"/>
              <a:t> et al. 2014, V</a:t>
            </a:r>
            <a:r>
              <a:rPr lang="cs-CZ" sz="2400" i="1" dirty="0" err="1"/>
              <a:t>évoda</a:t>
            </a:r>
            <a:r>
              <a:rPr lang="cs-CZ" sz="2400" i="1" dirty="0"/>
              <a:t> et al. 2018</a:t>
            </a:r>
            <a:r>
              <a:rPr lang="en-US" sz="2400" dirty="0"/>
              <a:t>]</a:t>
            </a:r>
            <a:endParaRPr lang="en-US" dirty="0"/>
          </a:p>
          <a:p>
            <a:endParaRPr lang="en-US" dirty="0"/>
          </a:p>
        </p:txBody>
      </p:sp>
      <p:sp>
        <p:nvSpPr>
          <p:cNvPr id="4" name="Footer Placeholder 3">
            <a:extLst>
              <a:ext uri="{FF2B5EF4-FFF2-40B4-BE49-F238E27FC236}">
                <a16:creationId xmlns:a16="http://schemas.microsoft.com/office/drawing/2014/main" xmlns="" id="{F237E00E-6F41-4733-9F51-9BE4BE81B491}"/>
              </a:ext>
            </a:extLst>
          </p:cNvPr>
          <p:cNvSpPr>
            <a:spLocks noGrp="1"/>
          </p:cNvSpPr>
          <p:nvPr>
            <p:ph type="ftr" sz="quarter" idx="11"/>
          </p:nvPr>
        </p:nvSpPr>
        <p:spPr/>
        <p:txBody>
          <a:bodyPr/>
          <a:lstStyle/>
          <a:p>
            <a:r>
              <a:rPr lang="en-US"/>
              <a:t>Vévoda, Kondapaneni, Křivánek - Bayesian online regression for adaptive illumination sampling</a:t>
            </a:r>
            <a:endParaRPr lang="en-US" dirty="0"/>
          </a:p>
        </p:txBody>
      </p:sp>
      <p:sp>
        <p:nvSpPr>
          <p:cNvPr id="5" name="Slide Number Placeholder 4">
            <a:extLst>
              <a:ext uri="{FF2B5EF4-FFF2-40B4-BE49-F238E27FC236}">
                <a16:creationId xmlns:a16="http://schemas.microsoft.com/office/drawing/2014/main" xmlns="" id="{D6744F6F-AB46-46C8-B015-8998CFB4B579}"/>
              </a:ext>
            </a:extLst>
          </p:cNvPr>
          <p:cNvSpPr>
            <a:spLocks noGrp="1"/>
          </p:cNvSpPr>
          <p:nvPr>
            <p:ph type="sldNum" sz="quarter" idx="4"/>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112466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summary</a:t>
            </a:r>
            <a:endParaRPr lang="cs-CZ" dirty="0"/>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p>
        </p:txBody>
      </p:sp>
      <p:sp>
        <p:nvSpPr>
          <p:cNvPr id="5" name="Slide Number Placeholder 4"/>
          <p:cNvSpPr>
            <a:spLocks noGrp="1"/>
          </p:cNvSpPr>
          <p:nvPr>
            <p:ph type="sldNum" sz="quarter" idx="4"/>
          </p:nvPr>
        </p:nvSpPr>
        <p:spPr/>
        <p:txBody>
          <a:bodyPr/>
          <a:lstStyle/>
          <a:p>
            <a:fld id="{B6F15528-21DE-4FAA-801E-634DDDAF4B2B}" type="slidenum">
              <a:rPr lang="en-US" smtClean="0"/>
              <a:pPr/>
              <a:t>20</a:t>
            </a:fld>
            <a:endParaRPr lang="en-US" dirty="0"/>
          </a:p>
        </p:txBody>
      </p:sp>
      <p:sp>
        <p:nvSpPr>
          <p:cNvPr id="56" name="Rectangle 55"/>
          <p:cNvSpPr/>
          <p:nvPr/>
        </p:nvSpPr>
        <p:spPr>
          <a:xfrm>
            <a:off x="5486400" y="2817455"/>
            <a:ext cx="488135" cy="1672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5446268" y="3420283"/>
            <a:ext cx="80264" cy="84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Group 43"/>
          <p:cNvGrpSpPr/>
          <p:nvPr/>
        </p:nvGrpSpPr>
        <p:grpSpPr>
          <a:xfrm>
            <a:off x="2232820" y="1488717"/>
            <a:ext cx="2110581" cy="1235433"/>
            <a:chOff x="1907540" y="2266950"/>
            <a:chExt cx="3090099" cy="1808795"/>
          </a:xfrm>
        </p:grpSpPr>
        <p:grpSp>
          <p:nvGrpSpPr>
            <p:cNvPr id="46" name="Group 45"/>
            <p:cNvGrpSpPr/>
            <p:nvPr/>
          </p:nvGrpSpPr>
          <p:grpSpPr>
            <a:xfrm>
              <a:off x="1907540" y="2937510"/>
              <a:ext cx="533400" cy="533400"/>
              <a:chOff x="1981200" y="3187700"/>
              <a:chExt cx="762000" cy="762000"/>
            </a:xfrm>
            <a:solidFill>
              <a:srgbClr val="FFC000"/>
            </a:solidFill>
          </p:grpSpPr>
          <p:sp>
            <p:nvSpPr>
              <p:cNvPr id="58" name="5-Point Star 57"/>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p:cNvGrpSpPr/>
            <p:nvPr/>
          </p:nvGrpSpPr>
          <p:grpSpPr>
            <a:xfrm>
              <a:off x="4464239" y="3542345"/>
              <a:ext cx="533400" cy="533400"/>
              <a:chOff x="2698114" y="3376836"/>
              <a:chExt cx="762000" cy="762000"/>
            </a:xfrm>
            <a:solidFill>
              <a:srgbClr val="FFC000"/>
            </a:solidFill>
          </p:grpSpPr>
          <p:sp>
            <p:nvSpPr>
              <p:cNvPr id="52" name="5-Point Star 51"/>
              <p:cNvSpPr/>
              <p:nvPr/>
            </p:nvSpPr>
            <p:spPr>
              <a:xfrm>
                <a:off x="2698114" y="3376836"/>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2850516" y="3580036"/>
                <a:ext cx="457198"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 name="Group 48"/>
            <p:cNvGrpSpPr/>
            <p:nvPr/>
          </p:nvGrpSpPr>
          <p:grpSpPr>
            <a:xfrm>
              <a:off x="3954780" y="2266950"/>
              <a:ext cx="533400" cy="533400"/>
              <a:chOff x="1981200" y="3187700"/>
              <a:chExt cx="762000" cy="762000"/>
            </a:xfrm>
            <a:solidFill>
              <a:srgbClr val="FFC000"/>
            </a:solidFill>
          </p:grpSpPr>
          <p:sp>
            <p:nvSpPr>
              <p:cNvPr id="50" name="5-Point Star 49"/>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7" name="Group 36"/>
          <p:cNvGrpSpPr/>
          <p:nvPr/>
        </p:nvGrpSpPr>
        <p:grpSpPr>
          <a:xfrm>
            <a:off x="2597139" y="1946719"/>
            <a:ext cx="2695147" cy="1457403"/>
            <a:chOff x="2597139" y="1946719"/>
            <a:chExt cx="2695147" cy="1457403"/>
          </a:xfrm>
        </p:grpSpPr>
        <p:grpSp>
          <p:nvGrpSpPr>
            <p:cNvPr id="38" name="Group 37"/>
            <p:cNvGrpSpPr/>
            <p:nvPr/>
          </p:nvGrpSpPr>
          <p:grpSpPr>
            <a:xfrm>
              <a:off x="2597139" y="2311039"/>
              <a:ext cx="2660661" cy="1093083"/>
              <a:chOff x="2292459" y="2001283"/>
              <a:chExt cx="2660661" cy="1093083"/>
            </a:xfrm>
          </p:grpSpPr>
          <p:cxnSp>
            <p:nvCxnSpPr>
              <p:cNvPr id="69" name="Straight Arrow Connector 68"/>
              <p:cNvCxnSpPr/>
              <p:nvPr/>
            </p:nvCxnSpPr>
            <p:spPr>
              <a:xfrm>
                <a:off x="4032286" y="2414876"/>
                <a:ext cx="920834" cy="58162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cxnSpLocks/>
              </p:cNvCxnSpPr>
              <p:nvPr/>
            </p:nvCxnSpPr>
            <p:spPr>
              <a:xfrm>
                <a:off x="2292459" y="2001283"/>
                <a:ext cx="2660661" cy="109308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39" name="Straight Arrow Connector 38"/>
            <p:cNvCxnSpPr/>
            <p:nvPr/>
          </p:nvCxnSpPr>
          <p:spPr>
            <a:xfrm>
              <a:off x="4051945" y="1946719"/>
              <a:ext cx="1240341" cy="131083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2743200" y="1772449"/>
            <a:ext cx="2714822" cy="1688645"/>
            <a:chOff x="2743200" y="1772449"/>
            <a:chExt cx="2714822" cy="1688645"/>
          </a:xfrm>
        </p:grpSpPr>
        <p:cxnSp>
          <p:nvCxnSpPr>
            <p:cNvPr id="71" name="Straight Arrow Connector 70"/>
            <p:cNvCxnSpPr/>
            <p:nvPr/>
          </p:nvCxnSpPr>
          <p:spPr>
            <a:xfrm>
              <a:off x="3890557" y="1772449"/>
              <a:ext cx="1421619" cy="14899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2743200" y="2000500"/>
              <a:ext cx="2714822" cy="1460594"/>
              <a:chOff x="2693377" y="1987078"/>
              <a:chExt cx="2714822" cy="1460594"/>
            </a:xfrm>
          </p:grpSpPr>
          <p:cxnSp>
            <p:nvCxnSpPr>
              <p:cNvPr id="73" name="Straight Arrow Connector 72"/>
              <p:cNvCxnSpPr/>
              <p:nvPr/>
            </p:nvCxnSpPr>
            <p:spPr>
              <a:xfrm>
                <a:off x="4238524" y="2643562"/>
                <a:ext cx="1019276" cy="618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cxnSpLocks/>
                <a:endCxn id="30" idx="1"/>
              </p:cNvCxnSpPr>
              <p:nvPr/>
            </p:nvCxnSpPr>
            <p:spPr>
              <a:xfrm>
                <a:off x="3840734" y="1987078"/>
                <a:ext cx="1567465" cy="14322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cxnSpLocks/>
              </p:cNvCxnSpPr>
              <p:nvPr/>
            </p:nvCxnSpPr>
            <p:spPr>
              <a:xfrm>
                <a:off x="2693377" y="2249041"/>
                <a:ext cx="2412023" cy="9323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cxnSpLocks/>
              </p:cNvCxnSpPr>
              <p:nvPr/>
            </p:nvCxnSpPr>
            <p:spPr>
              <a:xfrm>
                <a:off x="2769577" y="2443560"/>
                <a:ext cx="2591481" cy="1004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grpSp>
        <p:nvGrpSpPr>
          <p:cNvPr id="7" name="Group 6"/>
          <p:cNvGrpSpPr/>
          <p:nvPr/>
        </p:nvGrpSpPr>
        <p:grpSpPr>
          <a:xfrm>
            <a:off x="1939629" y="3878818"/>
            <a:ext cx="1912537" cy="369332"/>
            <a:chOff x="1939629" y="3139645"/>
            <a:chExt cx="1912537" cy="369332"/>
          </a:xfrm>
        </p:grpSpPr>
        <p:cxnSp>
          <p:nvCxnSpPr>
            <p:cNvPr id="14" name="Straight Connector 13"/>
            <p:cNvCxnSpPr/>
            <p:nvPr/>
          </p:nvCxnSpPr>
          <p:spPr>
            <a:xfrm>
              <a:off x="1939629" y="3333750"/>
              <a:ext cx="29319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389073" y="3139645"/>
              <a:ext cx="1463093" cy="369332"/>
            </a:xfrm>
            <a:prstGeom prst="rect">
              <a:avLst/>
            </a:prstGeom>
            <a:noFill/>
          </p:spPr>
          <p:txBody>
            <a:bodyPr wrap="none" rtlCol="0">
              <a:spAutoFit/>
            </a:bodyPr>
            <a:lstStyle/>
            <a:p>
              <a:r>
                <a:rPr lang="en-GB" dirty="0"/>
                <a:t>MC estimates</a:t>
              </a:r>
            </a:p>
          </p:txBody>
        </p:sp>
      </p:grpSp>
      <p:grpSp>
        <p:nvGrpSpPr>
          <p:cNvPr id="3" name="Group 2"/>
          <p:cNvGrpSpPr/>
          <p:nvPr/>
        </p:nvGrpSpPr>
        <p:grpSpPr>
          <a:xfrm>
            <a:off x="1937895" y="3486150"/>
            <a:ext cx="3155637" cy="369332"/>
            <a:chOff x="1937895" y="3530084"/>
            <a:chExt cx="3155637" cy="369332"/>
          </a:xfrm>
        </p:grpSpPr>
        <p:cxnSp>
          <p:nvCxnSpPr>
            <p:cNvPr id="84" name="Straight Connector 83"/>
            <p:cNvCxnSpPr/>
            <p:nvPr/>
          </p:nvCxnSpPr>
          <p:spPr>
            <a:xfrm>
              <a:off x="1937895" y="3714750"/>
              <a:ext cx="29319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2389074" y="3530084"/>
              <a:ext cx="2704458" cy="369332"/>
            </a:xfrm>
            <a:prstGeom prst="rect">
              <a:avLst/>
            </a:prstGeom>
            <a:noFill/>
          </p:spPr>
          <p:txBody>
            <a:bodyPr wrap="none" rtlCol="0">
              <a:spAutoFit/>
            </a:bodyPr>
            <a:lstStyle/>
            <a:p>
              <a:r>
                <a:rPr lang="en-GB" dirty="0"/>
                <a:t>Light contribution bounds</a:t>
              </a:r>
            </a:p>
          </p:txBody>
        </p:sp>
      </p:grpSp>
    </p:spTree>
    <p:extLst>
      <p:ext uri="{BB962C8B-B14F-4D97-AF65-F5344CB8AC3E}">
        <p14:creationId xmlns:p14="http://schemas.microsoft.com/office/powerpoint/2010/main" val="120434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0"/>
                                          </p:stCondLst>
                                        </p:cTn>
                                        <p:tgtEl>
                                          <p:spTgt spid="3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approach</a:t>
            </a:r>
            <a:endParaRPr lang="cs-CZ" dirty="0"/>
          </a:p>
        </p:txBody>
      </p:sp>
      <p:sp>
        <p:nvSpPr>
          <p:cNvPr id="3" name="Slide Number Placeholder 2"/>
          <p:cNvSpPr>
            <a:spLocks noGrp="1"/>
          </p:cNvSpPr>
          <p:nvPr>
            <p:ph type="sldNum" sz="quarter" idx="4"/>
          </p:nvPr>
        </p:nvSpPr>
        <p:spPr/>
        <p:txBody>
          <a:bodyPr/>
          <a:lstStyle/>
          <a:p>
            <a:fld id="{B6F15528-21DE-4FAA-801E-634DDDAF4B2B}" type="slidenum">
              <a:rPr lang="en-US" smtClean="0"/>
              <a:pPr/>
              <a:t>21</a:t>
            </a:fld>
            <a:endParaRPr lang="en-US" dirty="0"/>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p>
        </p:txBody>
      </p:sp>
    </p:spTree>
    <p:extLst>
      <p:ext uri="{BB962C8B-B14F-4D97-AF65-F5344CB8AC3E}">
        <p14:creationId xmlns:p14="http://schemas.microsoft.com/office/powerpoint/2010/main" val="194123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Contributions</a:t>
            </a:r>
          </a:p>
        </p:txBody>
      </p:sp>
      <p:sp>
        <p:nvSpPr>
          <p:cNvPr id="3" name="Content Placeholder 2"/>
          <p:cNvSpPr>
            <a:spLocks noGrp="1"/>
          </p:cNvSpPr>
          <p:nvPr>
            <p:ph idx="1"/>
          </p:nvPr>
        </p:nvSpPr>
        <p:spPr/>
        <p:txBody>
          <a:bodyPr/>
          <a:lstStyle/>
          <a:p>
            <a:endParaRPr lang="en-GB" dirty="0"/>
          </a:p>
          <a:p>
            <a:r>
              <a:rPr lang="en-GB" dirty="0"/>
              <a:t>What distribution should we learn?</a:t>
            </a:r>
          </a:p>
          <a:p>
            <a:endParaRPr lang="en-GB" dirty="0"/>
          </a:p>
          <a:p>
            <a:r>
              <a:rPr lang="en-GB" dirty="0"/>
              <a:t>Learning the distribution through Bayesian inference</a:t>
            </a:r>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endParaRPr lang="en-US" dirty="0"/>
          </a:p>
        </p:txBody>
      </p:sp>
      <p:sp>
        <p:nvSpPr>
          <p:cNvPr id="5" name="Slide Number Placeholder 4"/>
          <p:cNvSpPr>
            <a:spLocks noGrp="1"/>
          </p:cNvSpPr>
          <p:nvPr>
            <p:ph type="sldNum" sz="quarter" idx="4"/>
          </p:nvPr>
        </p:nvSpPr>
        <p:spPr/>
        <p:txBody>
          <a:bodyPr/>
          <a:lstStyle/>
          <a:p>
            <a:fld id="{B6F15528-21DE-4FAA-801E-634DDDAF4B2B}" type="slidenum">
              <a:rPr lang="en-US" smtClean="0"/>
              <a:pPr/>
              <a:t>22</a:t>
            </a:fld>
            <a:endParaRPr lang="en-US" dirty="0"/>
          </a:p>
        </p:txBody>
      </p:sp>
    </p:spTree>
    <p:extLst>
      <p:ext uri="{BB962C8B-B14F-4D97-AF65-F5344CB8AC3E}">
        <p14:creationId xmlns:p14="http://schemas.microsoft.com/office/powerpoint/2010/main" val="418084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0"/>
                                  </p:iterate>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nodeType="clickEffect">
                                  <p:stCondLst>
                                    <p:cond delay="0"/>
                                  </p:stCondLst>
                                  <p:iterate type="lt">
                                    <p:tmPct val="4000"/>
                                  </p:iterate>
                                  <p:childTnLst>
                                    <p:set>
                                      <p:cBhvr override="childStyle">
                                        <p:cTn id="14" dur="500" fill="hold"/>
                                        <p:tgtEl>
                                          <p:spTgt spid="3">
                                            <p:txEl>
                                              <p:pRg st="1" end="1"/>
                                            </p:txEl>
                                          </p:spTgt>
                                        </p:tgtEl>
                                        <p:attrNameLst>
                                          <p:attrName>style.color</p:attrName>
                                        </p:attrNameLst>
                                      </p:cBhvr>
                                      <p:to>
                                        <p:clrVal>
                                          <a:schemeClr val="accent2"/>
                                        </p:clrVal>
                                      </p:to>
                                    </p:set>
                                    <p:set>
                                      <p:cBhvr>
                                        <p:cTn id="15" dur="500" fill="hold"/>
                                        <p:tgtEl>
                                          <p:spTgt spid="3">
                                            <p:txEl>
                                              <p:pRg st="1" end="1"/>
                                            </p:txEl>
                                          </p:spTgt>
                                        </p:tgtEl>
                                        <p:attrNameLst>
                                          <p:attrName>fillcolor</p:attrName>
                                        </p:attrNameLst>
                                      </p:cBhvr>
                                      <p:to>
                                        <p:clrVal>
                                          <a:schemeClr val="accent2"/>
                                        </p:clrVal>
                                      </p:to>
                                    </p:set>
                                    <p:set>
                                      <p:cBhvr>
                                        <p:cTn id="16" dur="500" fill="hold"/>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8" name="TextBox 127"/>
              <p:cNvSpPr txBox="1"/>
              <p:nvPr/>
            </p:nvSpPr>
            <p:spPr>
              <a:xfrm>
                <a:off x="588356" y="1066163"/>
                <a:ext cx="3953390" cy="549766"/>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400" b="0" i="1" smtClean="0">
                          <a:solidFill>
                            <a:srgbClr val="00B050"/>
                          </a:solidFill>
                          <a:latin typeface="Cambria Math"/>
                        </a:rPr>
                        <m:t>𝑃</m:t>
                      </m:r>
                      <m:d>
                        <m:dPr>
                          <m:ctrlPr>
                            <a:rPr lang="en-GB" sz="2400" b="0" i="1" smtClean="0">
                              <a:solidFill>
                                <a:srgbClr val="00B050"/>
                              </a:solidFill>
                              <a:latin typeface="Cambria Math"/>
                            </a:rPr>
                          </m:ctrlPr>
                        </m:dPr>
                        <m:e>
                          <m:r>
                            <a:rPr lang="en-US" sz="2400" b="0" i="1" smtClean="0">
                              <a:solidFill>
                                <a:srgbClr val="00B050"/>
                              </a:solidFill>
                              <a:latin typeface="Cambria Math" panose="02040503050406030204" pitchFamily="18" charset="0"/>
                            </a:rPr>
                            <m:t>𝐿</m:t>
                          </m:r>
                        </m:e>
                      </m:d>
                      <m:r>
                        <a:rPr lang="en-GB" sz="2400" b="0" i="1" smtClean="0">
                          <a:solidFill>
                            <a:srgbClr val="00B050"/>
                          </a:solidFill>
                          <a:latin typeface="Cambria Math"/>
                        </a:rPr>
                        <m:t>∝ </m:t>
                      </m:r>
                      <m:rad>
                        <m:radPr>
                          <m:degHide m:val="on"/>
                          <m:ctrlPr>
                            <a:rPr lang="en-GB" sz="2400" b="0" i="1" smtClean="0">
                              <a:solidFill>
                                <a:srgbClr val="00B050"/>
                              </a:solidFill>
                              <a:latin typeface="Cambria Math"/>
                            </a:rPr>
                          </m:ctrlPr>
                        </m:radPr>
                        <m:deg/>
                        <m:e>
                          <m:sSup>
                            <m:sSupPr>
                              <m:ctrlPr>
                                <a:rPr lang="en-GB" sz="2400" b="0" i="1" smtClean="0">
                                  <a:solidFill>
                                    <a:srgbClr val="00B050"/>
                                  </a:solidFill>
                                  <a:latin typeface="Cambria Math"/>
                                </a:rPr>
                              </m:ctrlPr>
                            </m:sSupPr>
                            <m:e>
                              <m:r>
                                <m:rPr>
                                  <m:sty m:val="p"/>
                                </m:rPr>
                                <a:rPr lang="en-GB" sz="2400" b="0" i="0" smtClean="0">
                                  <a:solidFill>
                                    <a:srgbClr val="00B050"/>
                                  </a:solidFill>
                                  <a:latin typeface="Cambria Math"/>
                                </a:rPr>
                                <m:t>mean</m:t>
                              </m:r>
                            </m:e>
                            <m:sup>
                              <m:r>
                                <a:rPr lang="en-GB" sz="2400" b="0" i="0" smtClean="0">
                                  <a:solidFill>
                                    <a:srgbClr val="00B050"/>
                                  </a:solidFill>
                                  <a:latin typeface="Cambria Math"/>
                                </a:rPr>
                                <m:t>2</m:t>
                              </m:r>
                            </m:sup>
                          </m:sSup>
                          <m:r>
                            <a:rPr lang="en-GB" sz="2400" b="0" i="1" smtClean="0">
                              <a:solidFill>
                                <a:srgbClr val="00B050"/>
                              </a:solidFill>
                              <a:latin typeface="Cambria Math"/>
                            </a:rPr>
                            <m:t>+</m:t>
                          </m:r>
                          <m:r>
                            <m:rPr>
                              <m:sty m:val="p"/>
                            </m:rPr>
                            <a:rPr lang="en-GB" sz="2400" b="0" i="0" smtClean="0">
                              <a:solidFill>
                                <a:srgbClr val="00B050"/>
                              </a:solidFill>
                              <a:latin typeface="Cambria Math"/>
                            </a:rPr>
                            <m:t>variance</m:t>
                          </m:r>
                        </m:e>
                      </m:rad>
                    </m:oMath>
                  </m:oMathPara>
                </a14:m>
                <a:endParaRPr lang="en-GB" sz="2400" dirty="0">
                  <a:solidFill>
                    <a:srgbClr val="00B050"/>
                  </a:solidFill>
                </a:endParaRPr>
              </a:p>
            </p:txBody>
          </p:sp>
        </mc:Choice>
        <mc:Fallback xmlns="">
          <p:sp>
            <p:nvSpPr>
              <p:cNvPr id="128" name="TextBox 127"/>
              <p:cNvSpPr txBox="1">
                <a:spLocks noRot="1" noChangeAspect="1" noMove="1" noResize="1" noEditPoints="1" noAdjustHandles="1" noChangeArrowheads="1" noChangeShapeType="1" noTextEdit="1"/>
              </p:cNvSpPr>
              <p:nvPr/>
            </p:nvSpPr>
            <p:spPr>
              <a:xfrm>
                <a:off x="588356" y="1066163"/>
                <a:ext cx="3953390" cy="54976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3" name="TextBox 202"/>
              <p:cNvSpPr txBox="1"/>
              <p:nvPr/>
            </p:nvSpPr>
            <p:spPr>
              <a:xfrm>
                <a:off x="584532" y="1151109"/>
                <a:ext cx="233044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400" b="0" i="1" smtClean="0">
                          <a:solidFill>
                            <a:srgbClr val="FF0000"/>
                          </a:solidFill>
                          <a:latin typeface="Cambria Math"/>
                        </a:rPr>
                        <m:t>𝑃</m:t>
                      </m:r>
                      <m:r>
                        <a:rPr lang="en-GB"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𝐿</m:t>
                      </m:r>
                      <m:r>
                        <a:rPr lang="en-US" sz="2400" b="0" i="1" smtClean="0">
                          <a:solidFill>
                            <a:srgbClr val="FF0000"/>
                          </a:solidFill>
                          <a:latin typeface="Cambria Math" panose="02040503050406030204" pitchFamily="18" charset="0"/>
                        </a:rPr>
                        <m:t>)∝</m:t>
                      </m:r>
                      <m:r>
                        <a:rPr lang="en-GB" sz="2400" b="0" i="0" smtClean="0">
                          <a:solidFill>
                            <a:srgbClr val="FF0000"/>
                          </a:solidFill>
                          <a:latin typeface="Cambria Math"/>
                        </a:rPr>
                        <m:t>    </m:t>
                      </m:r>
                      <m:r>
                        <m:rPr>
                          <m:sty m:val="p"/>
                        </m:rPr>
                        <a:rPr lang="en-GB" sz="2400">
                          <a:solidFill>
                            <a:srgbClr val="FF0000"/>
                          </a:solidFill>
                          <a:latin typeface="Cambria Math"/>
                        </a:rPr>
                        <m:t>mean</m:t>
                      </m:r>
                    </m:oMath>
                  </m:oMathPara>
                </a14:m>
                <a:endParaRPr lang="en-GB" sz="2400" dirty="0">
                  <a:solidFill>
                    <a:srgbClr val="FF0000"/>
                  </a:solidFill>
                </a:endParaRPr>
              </a:p>
            </p:txBody>
          </p:sp>
        </mc:Choice>
        <mc:Fallback xmlns="">
          <p:sp>
            <p:nvSpPr>
              <p:cNvPr id="203" name="TextBox 202"/>
              <p:cNvSpPr txBox="1">
                <a:spLocks noRot="1" noChangeAspect="1" noMove="1" noResize="1" noEditPoints="1" noAdjustHandles="1" noChangeArrowheads="1" noChangeShapeType="1" noTextEdit="1"/>
              </p:cNvSpPr>
              <p:nvPr/>
            </p:nvSpPr>
            <p:spPr>
              <a:xfrm>
                <a:off x="584532" y="1151109"/>
                <a:ext cx="2330445" cy="461665"/>
              </a:xfrm>
              <a:prstGeom prst="rect">
                <a:avLst/>
              </a:prstGeom>
              <a:blipFill>
                <a:blip r:embed="rId5"/>
                <a:stretch>
                  <a:fillRect b="-17105"/>
                </a:stretch>
              </a:blipFill>
            </p:spPr>
            <p:txBody>
              <a:bodyPr/>
              <a:lstStyle/>
              <a:p>
                <a:r>
                  <a:rPr lang="en-US">
                    <a:noFill/>
                  </a:rPr>
                  <a:t> </a:t>
                </a:r>
              </a:p>
            </p:txBody>
          </p:sp>
        </mc:Fallback>
      </mc:AlternateContent>
      <p:sp>
        <p:nvSpPr>
          <p:cNvPr id="2" name="Title 1"/>
          <p:cNvSpPr>
            <a:spLocks noGrp="1"/>
          </p:cNvSpPr>
          <p:nvPr>
            <p:ph type="title"/>
          </p:nvPr>
        </p:nvSpPr>
        <p:spPr>
          <a:xfrm>
            <a:off x="457199" y="209550"/>
            <a:ext cx="8229600" cy="857250"/>
          </a:xfrm>
        </p:spPr>
        <p:txBody>
          <a:bodyPr/>
          <a:lstStyle/>
          <a:p>
            <a:r>
              <a:rPr lang="en-GB" dirty="0"/>
              <a:t>Optimal light sampling distribution</a:t>
            </a:r>
          </a:p>
        </p:txBody>
      </p:sp>
      <p:sp>
        <p:nvSpPr>
          <p:cNvPr id="4" name="Footer Placeholder 3"/>
          <p:cNvSpPr>
            <a:spLocks noGrp="1"/>
          </p:cNvSpPr>
          <p:nvPr>
            <p:ph type="ftr" sz="quarter" idx="11"/>
          </p:nvPr>
        </p:nvSpPr>
        <p:spPr/>
        <p:txBody>
          <a:bodyPr/>
          <a:lstStyle/>
          <a:p>
            <a:r>
              <a:rPr lang="en-US" dirty="0"/>
              <a:t>Vévoda, Kondapaneni, Křivánek - Bayesian online regression for adaptive illumination sampling</a:t>
            </a:r>
          </a:p>
        </p:txBody>
      </p:sp>
      <p:sp>
        <p:nvSpPr>
          <p:cNvPr id="5" name="Slide Number Placeholder 4"/>
          <p:cNvSpPr>
            <a:spLocks noGrp="1"/>
          </p:cNvSpPr>
          <p:nvPr>
            <p:ph type="sldNum" sz="quarter" idx="4"/>
          </p:nvPr>
        </p:nvSpPr>
        <p:spPr/>
        <p:txBody>
          <a:bodyPr/>
          <a:lstStyle/>
          <a:p>
            <a:fld id="{B6F15528-21DE-4FAA-801E-634DDDAF4B2B}" type="slidenum">
              <a:rPr lang="en-US" smtClean="0"/>
              <a:pPr/>
              <a:t>23</a:t>
            </a:fld>
            <a:endParaRPr lang="en-US" dirty="0"/>
          </a:p>
        </p:txBody>
      </p:sp>
      <p:grpSp>
        <p:nvGrpSpPr>
          <p:cNvPr id="14" name="Group 13"/>
          <p:cNvGrpSpPr/>
          <p:nvPr/>
        </p:nvGrpSpPr>
        <p:grpSpPr>
          <a:xfrm>
            <a:off x="1066799" y="1910000"/>
            <a:ext cx="3124201" cy="2112109"/>
            <a:chOff x="533400" y="2850118"/>
            <a:chExt cx="2070927" cy="1314450"/>
          </a:xfrm>
        </p:grpSpPr>
        <p:cxnSp>
          <p:nvCxnSpPr>
            <p:cNvPr id="15" name="Straight Arrow Connector 14"/>
            <p:cNvCxnSpPr/>
            <p:nvPr/>
          </p:nvCxnSpPr>
          <p:spPr>
            <a:xfrm>
              <a:off x="533400" y="4164566"/>
              <a:ext cx="2070927"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33400" y="2850118"/>
              <a:ext cx="0" cy="13144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rot="16200000">
            <a:off x="-195574" y="2565387"/>
            <a:ext cx="1930602" cy="461665"/>
          </a:xfrm>
          <a:prstGeom prst="rect">
            <a:avLst/>
          </a:prstGeom>
          <a:noFill/>
        </p:spPr>
        <p:txBody>
          <a:bodyPr wrap="square" rtlCol="0">
            <a:spAutoFit/>
          </a:bodyPr>
          <a:lstStyle/>
          <a:p>
            <a:r>
              <a:rPr lang="en-GB" sz="2400" dirty="0"/>
              <a:t>MC estimates</a:t>
            </a:r>
            <a:endParaRPr lang="en-GB" sz="2400" dirty="0">
              <a:solidFill>
                <a:schemeClr val="tx1"/>
              </a:solidFill>
            </a:endParaRPr>
          </a:p>
        </p:txBody>
      </p:sp>
      <mc:AlternateContent xmlns:mc="http://schemas.openxmlformats.org/markup-compatibility/2006" xmlns:a14="http://schemas.microsoft.com/office/drawing/2010/main">
        <mc:Choice Requires="a14">
          <p:sp>
            <p:nvSpPr>
              <p:cNvPr id="80" name="TextBox 79"/>
              <p:cNvSpPr txBox="1"/>
              <p:nvPr/>
            </p:nvSpPr>
            <p:spPr>
              <a:xfrm>
                <a:off x="1371600" y="4029730"/>
                <a:ext cx="616066"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b="0" i="1" smtClean="0">
                              <a:solidFill>
                                <a:schemeClr val="tx1"/>
                              </a:solidFill>
                              <a:latin typeface="Cambria Math"/>
                            </a:rPr>
                          </m:ctrlPr>
                        </m:sSubPr>
                        <m:e>
                          <m:r>
                            <a:rPr lang="en-US" sz="2800" b="0" i="1" smtClean="0">
                              <a:solidFill>
                                <a:schemeClr val="tx1"/>
                              </a:solidFill>
                              <a:latin typeface="Cambria Math" panose="02040503050406030204" pitchFamily="18" charset="0"/>
                            </a:rPr>
                            <m:t>𝐿</m:t>
                          </m:r>
                        </m:e>
                        <m:sub>
                          <m:r>
                            <a:rPr lang="en-GB" sz="2800" b="0" i="1" smtClean="0">
                              <a:solidFill>
                                <a:schemeClr val="tx1"/>
                              </a:solidFill>
                              <a:latin typeface="Cambria Math"/>
                            </a:rPr>
                            <m:t>1</m:t>
                          </m:r>
                        </m:sub>
                      </m:sSub>
                    </m:oMath>
                  </m:oMathPara>
                </a14:m>
                <a:endParaRPr lang="en-GB" sz="2800" dirty="0">
                  <a:solidFill>
                    <a:schemeClr val="tx1"/>
                  </a:solidFill>
                </a:endParaRPr>
              </a:p>
            </p:txBody>
          </p:sp>
        </mc:Choice>
        <mc:Fallback xmlns="">
          <p:sp>
            <p:nvSpPr>
              <p:cNvPr id="80" name="TextBox 79"/>
              <p:cNvSpPr txBox="1">
                <a:spLocks noRot="1" noChangeAspect="1" noMove="1" noResize="1" noEditPoints="1" noAdjustHandles="1" noChangeArrowheads="1" noChangeShapeType="1" noTextEdit="1"/>
              </p:cNvSpPr>
              <p:nvPr/>
            </p:nvSpPr>
            <p:spPr>
              <a:xfrm>
                <a:off x="1371600" y="4029730"/>
                <a:ext cx="616066"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p:cNvSpPr txBox="1"/>
              <p:nvPr/>
            </p:nvSpPr>
            <p:spPr>
              <a:xfrm>
                <a:off x="2420649" y="4022106"/>
                <a:ext cx="62433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b="0" i="1" smtClean="0">
                              <a:solidFill>
                                <a:schemeClr val="tx1"/>
                              </a:solidFill>
                              <a:latin typeface="Cambria Math"/>
                            </a:rPr>
                          </m:ctrlPr>
                        </m:sSubPr>
                        <m:e>
                          <m:r>
                            <a:rPr lang="en-US" sz="2800" b="0" i="1" smtClean="0">
                              <a:solidFill>
                                <a:schemeClr val="tx1"/>
                              </a:solidFill>
                              <a:latin typeface="Cambria Math" panose="02040503050406030204" pitchFamily="18" charset="0"/>
                            </a:rPr>
                            <m:t>𝐿</m:t>
                          </m:r>
                        </m:e>
                        <m:sub>
                          <m:r>
                            <a:rPr lang="en-GB" sz="2800" b="0" i="1" smtClean="0">
                              <a:solidFill>
                                <a:schemeClr val="tx1"/>
                              </a:solidFill>
                              <a:latin typeface="Cambria Math"/>
                            </a:rPr>
                            <m:t>2</m:t>
                          </m:r>
                        </m:sub>
                      </m:sSub>
                    </m:oMath>
                  </m:oMathPara>
                </a14:m>
                <a:endParaRPr lang="en-GB" sz="2800" dirty="0">
                  <a:solidFill>
                    <a:schemeClr val="tx1"/>
                  </a:solidFill>
                </a:endParaRPr>
              </a:p>
            </p:txBody>
          </p:sp>
        </mc:Choice>
        <mc:Fallback xmlns="">
          <p:sp>
            <p:nvSpPr>
              <p:cNvPr id="81" name="TextBox 80"/>
              <p:cNvSpPr txBox="1">
                <a:spLocks noRot="1" noChangeAspect="1" noMove="1" noResize="1" noEditPoints="1" noAdjustHandles="1" noChangeArrowheads="1" noChangeShapeType="1" noTextEdit="1"/>
              </p:cNvSpPr>
              <p:nvPr/>
            </p:nvSpPr>
            <p:spPr>
              <a:xfrm>
                <a:off x="2420649" y="4022106"/>
                <a:ext cx="624337" cy="523220"/>
              </a:xfrm>
              <a:prstGeom prst="rect">
                <a:avLst/>
              </a:prstGeom>
              <a:blipFill>
                <a:blip r:embed="rId7"/>
                <a:stretch>
                  <a:fillRect/>
                </a:stretch>
              </a:blipFill>
            </p:spPr>
            <p:txBody>
              <a:bodyPr/>
              <a:lstStyle/>
              <a:p>
                <a:r>
                  <a:rPr lang="en-US">
                    <a:noFill/>
                  </a:rPr>
                  <a:t> </a:t>
                </a:r>
              </a:p>
            </p:txBody>
          </p:sp>
        </mc:Fallback>
      </mc:AlternateContent>
      <p:grpSp>
        <p:nvGrpSpPr>
          <p:cNvPr id="119" name="Group 118"/>
          <p:cNvGrpSpPr/>
          <p:nvPr/>
        </p:nvGrpSpPr>
        <p:grpSpPr>
          <a:xfrm>
            <a:off x="1752600" y="3090231"/>
            <a:ext cx="2209800" cy="922354"/>
            <a:chOff x="3166545" y="2195689"/>
            <a:chExt cx="2209800" cy="1834064"/>
          </a:xfrm>
          <a:solidFill>
            <a:srgbClr val="FF0000"/>
          </a:solidFill>
        </p:grpSpPr>
        <p:sp>
          <p:nvSpPr>
            <p:cNvPr id="120" name="Rectangle 119"/>
            <p:cNvSpPr/>
            <p:nvPr/>
          </p:nvSpPr>
          <p:spPr>
            <a:xfrm>
              <a:off x="5237979" y="2195689"/>
              <a:ext cx="138366" cy="183406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p:cNvSpPr/>
            <p:nvPr/>
          </p:nvSpPr>
          <p:spPr>
            <a:xfrm>
              <a:off x="4247379" y="3061455"/>
              <a:ext cx="138366" cy="96829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p:cNvSpPr/>
            <p:nvPr/>
          </p:nvSpPr>
          <p:spPr>
            <a:xfrm>
              <a:off x="3166545" y="3454480"/>
              <a:ext cx="138366" cy="57527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4" name="Group 123"/>
          <p:cNvGrpSpPr/>
          <p:nvPr/>
        </p:nvGrpSpPr>
        <p:grpSpPr>
          <a:xfrm>
            <a:off x="1905000" y="3090231"/>
            <a:ext cx="2209800" cy="922531"/>
            <a:chOff x="3031615" y="1061830"/>
            <a:chExt cx="2209800" cy="2815523"/>
          </a:xfrm>
          <a:solidFill>
            <a:srgbClr val="00B050"/>
          </a:solidFill>
        </p:grpSpPr>
        <p:sp>
          <p:nvSpPr>
            <p:cNvPr id="125" name="Rectangle 124"/>
            <p:cNvSpPr/>
            <p:nvPr/>
          </p:nvSpPr>
          <p:spPr>
            <a:xfrm>
              <a:off x="5093827" y="1784908"/>
              <a:ext cx="147588" cy="208487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Rectangle 125"/>
            <p:cNvSpPr/>
            <p:nvPr/>
          </p:nvSpPr>
          <p:spPr>
            <a:xfrm>
              <a:off x="4098415" y="1061830"/>
              <a:ext cx="147588" cy="281552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126"/>
            <p:cNvSpPr/>
            <p:nvPr/>
          </p:nvSpPr>
          <p:spPr>
            <a:xfrm>
              <a:off x="3031615" y="3196053"/>
              <a:ext cx="147588" cy="681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5694979" y="1965234"/>
            <a:ext cx="2458422" cy="1971616"/>
            <a:chOff x="2232820" y="1488717"/>
            <a:chExt cx="3741715" cy="3000797"/>
          </a:xfrm>
        </p:grpSpPr>
        <p:sp>
          <p:nvSpPr>
            <p:cNvPr id="131" name="Rectangle 130"/>
            <p:cNvSpPr/>
            <p:nvPr/>
          </p:nvSpPr>
          <p:spPr>
            <a:xfrm>
              <a:off x="5486400" y="2817455"/>
              <a:ext cx="488135" cy="1672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Oval 132"/>
            <p:cNvSpPr/>
            <p:nvPr/>
          </p:nvSpPr>
          <p:spPr>
            <a:xfrm>
              <a:off x="5446268" y="3420282"/>
              <a:ext cx="80264" cy="84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5" name="Group 134"/>
            <p:cNvGrpSpPr/>
            <p:nvPr/>
          </p:nvGrpSpPr>
          <p:grpSpPr>
            <a:xfrm>
              <a:off x="2232820" y="1488717"/>
              <a:ext cx="2110581" cy="1235433"/>
              <a:chOff x="1907540" y="2266950"/>
              <a:chExt cx="3090099" cy="1808795"/>
            </a:xfrm>
          </p:grpSpPr>
          <p:grpSp>
            <p:nvGrpSpPr>
              <p:cNvPr id="137" name="Group 136"/>
              <p:cNvGrpSpPr/>
              <p:nvPr/>
            </p:nvGrpSpPr>
            <p:grpSpPr>
              <a:xfrm>
                <a:off x="1907540" y="2937510"/>
                <a:ext cx="533400" cy="533400"/>
                <a:chOff x="1981200" y="3187700"/>
                <a:chExt cx="762000" cy="762000"/>
              </a:xfrm>
              <a:solidFill>
                <a:srgbClr val="FFC000"/>
              </a:solidFill>
            </p:grpSpPr>
            <p:sp>
              <p:nvSpPr>
                <p:cNvPr id="147" name="5-Point Star 146"/>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Oval 147"/>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9" name="Group 138"/>
              <p:cNvGrpSpPr/>
              <p:nvPr/>
            </p:nvGrpSpPr>
            <p:grpSpPr>
              <a:xfrm>
                <a:off x="4464239" y="3542345"/>
                <a:ext cx="533400" cy="533400"/>
                <a:chOff x="2698114" y="3376836"/>
                <a:chExt cx="762000" cy="762000"/>
              </a:xfrm>
              <a:solidFill>
                <a:srgbClr val="FFC000"/>
              </a:solidFill>
            </p:grpSpPr>
            <p:sp>
              <p:nvSpPr>
                <p:cNvPr id="143" name="5-Point Star 142"/>
                <p:cNvSpPr/>
                <p:nvPr/>
              </p:nvSpPr>
              <p:spPr>
                <a:xfrm>
                  <a:off x="2698114" y="3376836"/>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Oval 143"/>
                <p:cNvSpPr/>
                <p:nvPr/>
              </p:nvSpPr>
              <p:spPr>
                <a:xfrm>
                  <a:off x="2850516" y="3580036"/>
                  <a:ext cx="457198"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0" name="Group 139"/>
              <p:cNvGrpSpPr/>
              <p:nvPr/>
            </p:nvGrpSpPr>
            <p:grpSpPr>
              <a:xfrm>
                <a:off x="3954780" y="2266950"/>
                <a:ext cx="533400" cy="533400"/>
                <a:chOff x="1981200" y="3187700"/>
                <a:chExt cx="762000" cy="762000"/>
              </a:xfrm>
              <a:solidFill>
                <a:srgbClr val="FFC000"/>
              </a:solidFill>
            </p:grpSpPr>
            <p:sp>
              <p:nvSpPr>
                <p:cNvPr id="141" name="5-Point Star 140"/>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Oval 141"/>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nvGrpSpPr>
          <p:cNvPr id="165" name="Group 164"/>
          <p:cNvGrpSpPr/>
          <p:nvPr/>
        </p:nvGrpSpPr>
        <p:grpSpPr>
          <a:xfrm rot="13906409">
            <a:off x="6350903" y="1994371"/>
            <a:ext cx="1157860" cy="1827713"/>
            <a:chOff x="4042360" y="35979"/>
            <a:chExt cx="2522034" cy="3981092"/>
          </a:xfrm>
        </p:grpSpPr>
        <p:cxnSp>
          <p:nvCxnSpPr>
            <p:cNvPr id="166" name="Straight Arrow Connector 165"/>
            <p:cNvCxnSpPr>
              <a:stCxn id="142" idx="5"/>
            </p:cNvCxnSpPr>
            <p:nvPr/>
          </p:nvCxnSpPr>
          <p:spPr>
            <a:xfrm rot="7693591">
              <a:off x="4517719" y="1857377"/>
              <a:ext cx="1820607" cy="20443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stCxn id="147" idx="4"/>
            </p:cNvCxnSpPr>
            <p:nvPr/>
          </p:nvCxnSpPr>
          <p:spPr>
            <a:xfrm rot="7693591">
              <a:off x="3600183" y="1052859"/>
              <a:ext cx="3981092" cy="19473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a:cxnSpLocks/>
            </p:cNvCxnSpPr>
            <p:nvPr/>
          </p:nvCxnSpPr>
          <p:spPr>
            <a:xfrm rot="7693591">
              <a:off x="4035986" y="2157206"/>
              <a:ext cx="1172524" cy="10003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a:stCxn id="142" idx="6"/>
            </p:cNvCxnSpPr>
            <p:nvPr/>
          </p:nvCxnSpPr>
          <p:spPr>
            <a:xfrm rot="7693591">
              <a:off x="4213106" y="1756711"/>
              <a:ext cx="2084229" cy="24257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2" name="TextBox 171"/>
              <p:cNvSpPr txBox="1"/>
              <p:nvPr/>
            </p:nvSpPr>
            <p:spPr>
              <a:xfrm>
                <a:off x="3411249" y="4022110"/>
                <a:ext cx="62433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b="0" i="1" smtClean="0">
                              <a:solidFill>
                                <a:schemeClr val="tx1"/>
                              </a:solidFill>
                              <a:latin typeface="Cambria Math"/>
                            </a:rPr>
                          </m:ctrlPr>
                        </m:sSubPr>
                        <m:e>
                          <m:r>
                            <a:rPr lang="en-US" sz="2800" b="0" i="1" smtClean="0">
                              <a:solidFill>
                                <a:schemeClr val="tx1"/>
                              </a:solidFill>
                              <a:latin typeface="Cambria Math" panose="02040503050406030204" pitchFamily="18" charset="0"/>
                            </a:rPr>
                            <m:t>𝐿</m:t>
                          </m:r>
                        </m:e>
                        <m:sub>
                          <m:r>
                            <a:rPr lang="en-GB" sz="2800" b="0" i="1" smtClean="0">
                              <a:solidFill>
                                <a:schemeClr val="tx1"/>
                              </a:solidFill>
                              <a:latin typeface="Cambria Math"/>
                            </a:rPr>
                            <m:t>3</m:t>
                          </m:r>
                        </m:sub>
                      </m:sSub>
                    </m:oMath>
                  </m:oMathPara>
                </a14:m>
                <a:endParaRPr lang="en-GB" sz="2800" dirty="0">
                  <a:solidFill>
                    <a:schemeClr val="tx1"/>
                  </a:solidFill>
                </a:endParaRPr>
              </a:p>
            </p:txBody>
          </p:sp>
        </mc:Choice>
        <mc:Fallback xmlns="">
          <p:sp>
            <p:nvSpPr>
              <p:cNvPr id="172" name="TextBox 171"/>
              <p:cNvSpPr txBox="1">
                <a:spLocks noRot="1" noChangeAspect="1" noMove="1" noResize="1" noEditPoints="1" noAdjustHandles="1" noChangeArrowheads="1" noChangeShapeType="1" noTextEdit="1"/>
              </p:cNvSpPr>
              <p:nvPr/>
            </p:nvSpPr>
            <p:spPr>
              <a:xfrm>
                <a:off x="3411249" y="4022110"/>
                <a:ext cx="624338" cy="523220"/>
              </a:xfrm>
              <a:prstGeom prst="rect">
                <a:avLst/>
              </a:prstGeom>
              <a:blipFill>
                <a:blip r:embed="rId8"/>
                <a:stretch>
                  <a:fillRect/>
                </a:stretch>
              </a:blipFill>
            </p:spPr>
            <p:txBody>
              <a:bodyPr/>
              <a:lstStyle/>
              <a:p>
                <a:r>
                  <a:rPr lang="en-US">
                    <a:noFill/>
                  </a:rPr>
                  <a:t> </a:t>
                </a:r>
              </a:p>
            </p:txBody>
          </p:sp>
        </mc:Fallback>
      </mc:AlternateContent>
      <p:grpSp>
        <p:nvGrpSpPr>
          <p:cNvPr id="19" name="Group 18"/>
          <p:cNvGrpSpPr/>
          <p:nvPr/>
        </p:nvGrpSpPr>
        <p:grpSpPr>
          <a:xfrm>
            <a:off x="1216549" y="2814630"/>
            <a:ext cx="2517251" cy="900637"/>
            <a:chOff x="1216549" y="2814630"/>
            <a:chExt cx="2517251" cy="900637"/>
          </a:xfrm>
        </p:grpSpPr>
        <p:cxnSp>
          <p:nvCxnSpPr>
            <p:cNvPr id="173" name="Straight Connector 172"/>
            <p:cNvCxnSpPr/>
            <p:nvPr/>
          </p:nvCxnSpPr>
          <p:spPr>
            <a:xfrm>
              <a:off x="3361437" y="2814630"/>
              <a:ext cx="3723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2277703" y="3233593"/>
              <a:ext cx="3723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1216549" y="3715267"/>
              <a:ext cx="3723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1298005" y="2518699"/>
            <a:ext cx="2356991" cy="1454784"/>
            <a:chOff x="1298005" y="2518699"/>
            <a:chExt cx="2356991" cy="1454784"/>
          </a:xfrm>
        </p:grpSpPr>
        <p:grpSp>
          <p:nvGrpSpPr>
            <p:cNvPr id="175" name="Group 174"/>
            <p:cNvGrpSpPr/>
            <p:nvPr/>
          </p:nvGrpSpPr>
          <p:grpSpPr>
            <a:xfrm>
              <a:off x="3452415" y="2607551"/>
              <a:ext cx="202581" cy="421399"/>
              <a:chOff x="3452416" y="2128476"/>
              <a:chExt cx="202581" cy="678667"/>
            </a:xfrm>
          </p:grpSpPr>
          <p:cxnSp>
            <p:nvCxnSpPr>
              <p:cNvPr id="176" name="Straight Connector 175"/>
              <p:cNvCxnSpPr/>
              <p:nvPr/>
            </p:nvCxnSpPr>
            <p:spPr>
              <a:xfrm>
                <a:off x="3452416" y="2128476"/>
                <a:ext cx="2025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H="1">
                <a:off x="3553600" y="2133617"/>
                <a:ext cx="212" cy="6735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3452416" y="2797491"/>
                <a:ext cx="2025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3" name="Group 192"/>
            <p:cNvGrpSpPr/>
            <p:nvPr/>
          </p:nvGrpSpPr>
          <p:grpSpPr>
            <a:xfrm>
              <a:off x="2370727" y="2518699"/>
              <a:ext cx="202581" cy="1454784"/>
              <a:chOff x="1638579" y="2128476"/>
              <a:chExt cx="202581" cy="678667"/>
            </a:xfrm>
          </p:grpSpPr>
          <p:cxnSp>
            <p:nvCxnSpPr>
              <p:cNvPr id="194" name="Straight Connector 193"/>
              <p:cNvCxnSpPr/>
              <p:nvPr/>
            </p:nvCxnSpPr>
            <p:spPr>
              <a:xfrm>
                <a:off x="1638579" y="2128476"/>
                <a:ext cx="2025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1739763" y="2133617"/>
                <a:ext cx="212" cy="6735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1638579" y="2801439"/>
                <a:ext cx="2025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p:nvGrpSpPr>
          <p:grpSpPr>
            <a:xfrm>
              <a:off x="1298005" y="3589245"/>
              <a:ext cx="202581" cy="237869"/>
              <a:chOff x="-196290" y="2205210"/>
              <a:chExt cx="202581" cy="678667"/>
            </a:xfrm>
          </p:grpSpPr>
          <p:cxnSp>
            <p:nvCxnSpPr>
              <p:cNvPr id="200" name="Straight Connector 199"/>
              <p:cNvCxnSpPr/>
              <p:nvPr/>
            </p:nvCxnSpPr>
            <p:spPr>
              <a:xfrm>
                <a:off x="-196290" y="2205210"/>
                <a:ext cx="2025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H="1">
                <a:off x="-95106" y="2210351"/>
                <a:ext cx="212" cy="6735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196290" y="2874225"/>
                <a:ext cx="2025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22" name="Group 21"/>
          <p:cNvGrpSpPr/>
          <p:nvPr/>
        </p:nvGrpSpPr>
        <p:grpSpPr>
          <a:xfrm>
            <a:off x="1363134" y="2642969"/>
            <a:ext cx="2226732" cy="1224181"/>
            <a:chOff x="1627594" y="2642969"/>
            <a:chExt cx="2226732" cy="1224181"/>
          </a:xfrm>
        </p:grpSpPr>
        <p:sp>
          <p:nvSpPr>
            <p:cNvPr id="51" name="Oval 50"/>
            <p:cNvSpPr/>
            <p:nvPr/>
          </p:nvSpPr>
          <p:spPr>
            <a:xfrm>
              <a:off x="1627594" y="3676851"/>
              <a:ext cx="75379" cy="78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2700859" y="2642969"/>
              <a:ext cx="1153467" cy="1224181"/>
              <a:chOff x="2700859" y="2642969"/>
              <a:chExt cx="1153467" cy="1224181"/>
            </a:xfrm>
          </p:grpSpPr>
          <p:sp>
            <p:nvSpPr>
              <p:cNvPr id="44" name="Oval 43"/>
              <p:cNvSpPr/>
              <p:nvPr/>
            </p:nvSpPr>
            <p:spPr>
              <a:xfrm>
                <a:off x="3778947" y="2642969"/>
                <a:ext cx="75379" cy="78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3778947" y="2932781"/>
                <a:ext cx="75379" cy="78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2700859" y="37889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2700859" y="3028950"/>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p:nvSpPr>
            <p:spPr>
              <a:xfrm>
                <a:off x="2700859" y="2647950"/>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a:off x="2700859" y="34841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 name="Group 2"/>
          <p:cNvGrpSpPr/>
          <p:nvPr/>
        </p:nvGrpSpPr>
        <p:grpSpPr>
          <a:xfrm>
            <a:off x="4191000" y="1895921"/>
            <a:ext cx="866789" cy="2132033"/>
            <a:chOff x="4191000" y="1895921"/>
            <a:chExt cx="866789" cy="2132033"/>
          </a:xfrm>
        </p:grpSpPr>
        <p:cxnSp>
          <p:nvCxnSpPr>
            <p:cNvPr id="86" name="Straight Arrow Connector 85"/>
            <p:cNvCxnSpPr/>
            <p:nvPr/>
          </p:nvCxnSpPr>
          <p:spPr>
            <a:xfrm flipV="1">
              <a:off x="4191000" y="1915845"/>
              <a:ext cx="0" cy="211210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4285673" y="1895921"/>
              <a:ext cx="772116" cy="461665"/>
            </a:xfrm>
            <a:prstGeom prst="rect">
              <a:avLst/>
            </a:prstGeom>
            <a:noFill/>
          </p:spPr>
          <p:txBody>
            <a:bodyPr wrap="square" rtlCol="0">
              <a:spAutoFit/>
            </a:bodyPr>
            <a:lstStyle/>
            <a:p>
              <a:r>
                <a:rPr lang="en-GB" sz="2400" dirty="0"/>
                <a:t>Prob</a:t>
              </a:r>
              <a:endParaRPr lang="en-GB" sz="2400" dirty="0">
                <a:solidFill>
                  <a:schemeClr val="tx1"/>
                </a:solidFill>
              </a:endParaRPr>
            </a:p>
          </p:txBody>
        </p:sp>
      </p:grpSp>
      <p:grpSp>
        <p:nvGrpSpPr>
          <p:cNvPr id="88" name="Group 87"/>
          <p:cNvGrpSpPr/>
          <p:nvPr/>
        </p:nvGrpSpPr>
        <p:grpSpPr>
          <a:xfrm>
            <a:off x="2112519" y="1845320"/>
            <a:ext cx="1104149" cy="2176790"/>
            <a:chOff x="2249811" y="1845320"/>
            <a:chExt cx="829564" cy="2176790"/>
          </a:xfrm>
        </p:grpSpPr>
        <p:cxnSp>
          <p:nvCxnSpPr>
            <p:cNvPr id="89" name="Straight Connector 88"/>
            <p:cNvCxnSpPr/>
            <p:nvPr/>
          </p:nvCxnSpPr>
          <p:spPr>
            <a:xfrm>
              <a:off x="2249811" y="1845320"/>
              <a:ext cx="0" cy="217679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3079375" y="1845320"/>
              <a:ext cx="0" cy="217679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0905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65"/>
                                        </p:tgtEl>
                                        <p:attrNameLst>
                                          <p:attrName>style.visibility</p:attrName>
                                        </p:attrNameLst>
                                      </p:cBhvr>
                                      <p:to>
                                        <p:strVal val="visible"/>
                                      </p:to>
                                    </p:set>
                                    <p:animEffect transition="in" filter="fade">
                                      <p:cBhvr>
                                        <p:cTn id="10" dur="500"/>
                                        <p:tgtEl>
                                          <p:spTgt spid="16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500"/>
                            </p:stCondLst>
                            <p:childTnLst>
                              <p:par>
                                <p:cTn id="29" presetID="32" presetClass="emph" presetSubtype="0" repeatCount="2000" fill="hold" nodeType="afterEffect">
                                  <p:stCondLst>
                                    <p:cond delay="0"/>
                                  </p:stCondLst>
                                  <p:childTnLst>
                                    <p:animRot by="120000">
                                      <p:cBhvr>
                                        <p:cTn id="30" dur="50" fill="hold">
                                          <p:stCondLst>
                                            <p:cond delay="0"/>
                                          </p:stCondLst>
                                        </p:cTn>
                                        <p:tgtEl>
                                          <p:spTgt spid="23"/>
                                        </p:tgtEl>
                                        <p:attrNameLst>
                                          <p:attrName>r</p:attrName>
                                        </p:attrNameLst>
                                      </p:cBhvr>
                                    </p:animRot>
                                    <p:animRot by="-240000">
                                      <p:cBhvr>
                                        <p:cTn id="31" dur="100" fill="hold">
                                          <p:stCondLst>
                                            <p:cond delay="100"/>
                                          </p:stCondLst>
                                        </p:cTn>
                                        <p:tgtEl>
                                          <p:spTgt spid="23"/>
                                        </p:tgtEl>
                                        <p:attrNameLst>
                                          <p:attrName>r</p:attrName>
                                        </p:attrNameLst>
                                      </p:cBhvr>
                                    </p:animRot>
                                    <p:animRot by="240000">
                                      <p:cBhvr>
                                        <p:cTn id="32" dur="100" fill="hold">
                                          <p:stCondLst>
                                            <p:cond delay="200"/>
                                          </p:stCondLst>
                                        </p:cTn>
                                        <p:tgtEl>
                                          <p:spTgt spid="23"/>
                                        </p:tgtEl>
                                        <p:attrNameLst>
                                          <p:attrName>r</p:attrName>
                                        </p:attrNameLst>
                                      </p:cBhvr>
                                    </p:animRot>
                                    <p:animRot by="-240000">
                                      <p:cBhvr>
                                        <p:cTn id="33" dur="100" fill="hold">
                                          <p:stCondLst>
                                            <p:cond delay="300"/>
                                          </p:stCondLst>
                                        </p:cTn>
                                        <p:tgtEl>
                                          <p:spTgt spid="23"/>
                                        </p:tgtEl>
                                        <p:attrNameLst>
                                          <p:attrName>r</p:attrName>
                                        </p:attrNameLst>
                                      </p:cBhvr>
                                    </p:animRot>
                                    <p:animRot by="120000">
                                      <p:cBhvr>
                                        <p:cTn id="34" dur="100" fill="hold">
                                          <p:stCondLst>
                                            <p:cond delay="400"/>
                                          </p:stCondLst>
                                        </p:cTn>
                                        <p:tgtEl>
                                          <p:spTgt spid="23"/>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03"/>
                                        </p:tgtEl>
                                      </p:cBhvr>
                                    </p:animEffect>
                                    <p:set>
                                      <p:cBhvr>
                                        <p:cTn id="39" dur="1" fill="hold">
                                          <p:stCondLst>
                                            <p:cond delay="499"/>
                                          </p:stCondLst>
                                        </p:cTn>
                                        <p:tgtEl>
                                          <p:spTgt spid="203"/>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12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203" grpId="0"/>
      <p:bldP spid="20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Work\Papers\directlight\presentation\city\ref_di_t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00" y="0"/>
            <a:ext cx="7717195" cy="5144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B6F15528-21DE-4FAA-801E-634DDDAF4B2B}" type="slidenum">
              <a:rPr lang="en-US" smtClean="0"/>
              <a:pPr/>
              <a:t>24</a:t>
            </a:fld>
            <a:endParaRPr lang="en-US" dirty="0"/>
          </a:p>
        </p:txBody>
      </p:sp>
      <p:sp>
        <p:nvSpPr>
          <p:cNvPr id="5" name="TextBox 10">
            <a:extLst>
              <a:ext uri="{FF2B5EF4-FFF2-40B4-BE49-F238E27FC236}">
                <a16:creationId xmlns:a16="http://schemas.microsoft.com/office/drawing/2014/main" xmlns=""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spTree>
    <p:extLst>
      <p:ext uri="{BB962C8B-B14F-4D97-AF65-F5344CB8AC3E}">
        <p14:creationId xmlns:p14="http://schemas.microsoft.com/office/powerpoint/2010/main" val="1355156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Work\Papers\directlight\presentation\city\ref_di_tone_gra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00" y="0"/>
            <a:ext cx="7717196" cy="51444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087282" y="3627666"/>
            <a:ext cx="734318" cy="46808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Box 12"/>
          <p:cNvSpPr txBox="1"/>
          <p:nvPr/>
        </p:nvSpPr>
        <p:spPr>
          <a:xfrm>
            <a:off x="1219201" y="666750"/>
            <a:ext cx="3174602" cy="461665"/>
          </a:xfrm>
          <a:prstGeom prst="rect">
            <a:avLst/>
          </a:prstGeom>
          <a:solidFill>
            <a:schemeClr val="tx1">
              <a:lumMod val="65000"/>
              <a:lumOff val="35000"/>
            </a:schemeClr>
          </a:solidFill>
          <a:effectLst>
            <a:softEdge rad="127000"/>
          </a:effectLst>
        </p:spPr>
        <p:txBody>
          <a:bodyPr wrap="square" rtlCol="0">
            <a:spAutoFit/>
          </a:bodyPr>
          <a:lstStyle/>
          <a:p>
            <a:r>
              <a:rPr lang="en-US" sz="2400" dirty="0">
                <a:solidFill>
                  <a:schemeClr val="bg1"/>
                </a:solidFill>
              </a:rPr>
              <a:t>Mean only (Previous)</a:t>
            </a:r>
            <a:endParaRPr lang="cs-CZ" sz="2400" dirty="0">
              <a:solidFill>
                <a:schemeClr val="bg1"/>
              </a:solidFill>
            </a:endParaRPr>
          </a:p>
        </p:txBody>
      </p:sp>
      <p:cxnSp>
        <p:nvCxnSpPr>
          <p:cNvPr id="19" name="Straight Connector 18"/>
          <p:cNvCxnSpPr/>
          <p:nvPr/>
        </p:nvCxnSpPr>
        <p:spPr>
          <a:xfrm>
            <a:off x="1219200" y="3020745"/>
            <a:ext cx="5868082" cy="60692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p:txBody>
          <a:bodyPr/>
          <a:lstStyle/>
          <a:p>
            <a:fld id="{B6F15528-21DE-4FAA-801E-634DDDAF4B2B}" type="slidenum">
              <a:rPr lang="en-US" smtClean="0"/>
              <a:pPr/>
              <a:t>25</a:t>
            </a:fld>
            <a:endParaRPr lang="en-US" dirty="0"/>
          </a:p>
        </p:txBody>
      </p:sp>
      <p:sp>
        <p:nvSpPr>
          <p:cNvPr id="14" name="TextBox 10">
            <a:extLst>
              <a:ext uri="{FF2B5EF4-FFF2-40B4-BE49-F238E27FC236}">
                <a16:creationId xmlns:a16="http://schemas.microsoft.com/office/drawing/2014/main" xmlns=""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pic>
        <p:nvPicPr>
          <p:cNvPr id="11" name="Obráze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141381"/>
            <a:ext cx="3174603" cy="1879365"/>
          </a:xfrm>
          <a:prstGeom prst="rect">
            <a:avLst/>
          </a:prstGeom>
          <a:ln w="12700">
            <a:solidFill>
              <a:srgbClr val="FF0000"/>
            </a:solidFill>
          </a:ln>
        </p:spPr>
      </p:pic>
      <p:pic>
        <p:nvPicPr>
          <p:cNvPr id="12" name="Obráze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9060" y="1141380"/>
            <a:ext cx="3174603" cy="1879365"/>
          </a:xfrm>
          <a:prstGeom prst="rect">
            <a:avLst/>
          </a:prstGeom>
          <a:ln w="12700">
            <a:solidFill>
              <a:srgbClr val="FF0000"/>
            </a:solidFill>
          </a:ln>
        </p:spPr>
      </p:pic>
      <p:sp>
        <p:nvSpPr>
          <p:cNvPr id="21" name="TextBox 14"/>
          <p:cNvSpPr txBox="1"/>
          <p:nvPr/>
        </p:nvSpPr>
        <p:spPr>
          <a:xfrm>
            <a:off x="4724399" y="666750"/>
            <a:ext cx="3138231" cy="461665"/>
          </a:xfrm>
          <a:prstGeom prst="rect">
            <a:avLst/>
          </a:prstGeom>
          <a:solidFill>
            <a:schemeClr val="tx1">
              <a:lumMod val="65000"/>
              <a:lumOff val="35000"/>
            </a:schemeClr>
          </a:solidFill>
          <a:effectLst>
            <a:softEdge rad="127000"/>
          </a:effectLst>
        </p:spPr>
        <p:txBody>
          <a:bodyPr wrap="square" rtlCol="0">
            <a:spAutoFit/>
          </a:bodyPr>
          <a:lstStyle/>
          <a:p>
            <a:r>
              <a:rPr lang="en-US" sz="2400" dirty="0">
                <a:solidFill>
                  <a:schemeClr val="bg1"/>
                </a:solidFill>
              </a:rPr>
              <a:t>Mean + Variance (Ours)</a:t>
            </a:r>
            <a:endParaRPr lang="cs-CZ" sz="2400" dirty="0">
              <a:solidFill>
                <a:schemeClr val="bg1"/>
              </a:solidFill>
            </a:endParaRPr>
          </a:p>
        </p:txBody>
      </p:sp>
      <p:cxnSp>
        <p:nvCxnSpPr>
          <p:cNvPr id="23" name="Straight Connector 18"/>
          <p:cNvCxnSpPr/>
          <p:nvPr/>
        </p:nvCxnSpPr>
        <p:spPr>
          <a:xfrm flipH="1">
            <a:off x="7821600" y="3020744"/>
            <a:ext cx="82063" cy="60692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60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Contributions</a:t>
            </a:r>
          </a:p>
        </p:txBody>
      </p:sp>
      <p:sp>
        <p:nvSpPr>
          <p:cNvPr id="3" name="Content Placeholder 2"/>
          <p:cNvSpPr>
            <a:spLocks noGrp="1"/>
          </p:cNvSpPr>
          <p:nvPr>
            <p:ph idx="1"/>
          </p:nvPr>
        </p:nvSpPr>
        <p:spPr/>
        <p:txBody>
          <a:bodyPr/>
          <a:lstStyle/>
          <a:p>
            <a:endParaRPr lang="en-GB" dirty="0"/>
          </a:p>
          <a:p>
            <a:r>
              <a:rPr lang="en-GB" dirty="0"/>
              <a:t>Optimal sampling distribution</a:t>
            </a:r>
          </a:p>
          <a:p>
            <a:endParaRPr lang="en-GB" dirty="0"/>
          </a:p>
          <a:p>
            <a:r>
              <a:rPr lang="en-GB" dirty="0"/>
              <a:t>Learning the distribution through Bayesian inference</a:t>
            </a:r>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endParaRPr lang="en-US" dirty="0"/>
          </a:p>
        </p:txBody>
      </p:sp>
      <p:sp>
        <p:nvSpPr>
          <p:cNvPr id="5" name="Slide Number Placeholder 4"/>
          <p:cNvSpPr>
            <a:spLocks noGrp="1"/>
          </p:cNvSpPr>
          <p:nvPr>
            <p:ph type="sldNum" sz="quarter" idx="4"/>
          </p:nvPr>
        </p:nvSpPr>
        <p:spPr/>
        <p:txBody>
          <a:bodyPr/>
          <a:lstStyle/>
          <a:p>
            <a:fld id="{B6F15528-21DE-4FAA-801E-634DDDAF4B2B}" type="slidenum">
              <a:rPr lang="en-US" smtClean="0"/>
              <a:pPr/>
              <a:t>26</a:t>
            </a:fld>
            <a:endParaRPr lang="en-US" dirty="0"/>
          </a:p>
        </p:txBody>
      </p:sp>
    </p:spTree>
    <p:extLst>
      <p:ext uri="{BB962C8B-B14F-4D97-AF65-F5344CB8AC3E}">
        <p14:creationId xmlns:p14="http://schemas.microsoft.com/office/powerpoint/2010/main" val="948544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5" name="Straight Connector 144"/>
          <p:cNvCxnSpPr/>
          <p:nvPr/>
        </p:nvCxnSpPr>
        <p:spPr>
          <a:xfrm>
            <a:off x="1143000" y="3765549"/>
            <a:ext cx="3723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2218437" y="3105150"/>
            <a:ext cx="3723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285237" y="3679861"/>
            <a:ext cx="3723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5694979" y="1965234"/>
            <a:ext cx="2458422" cy="1971616"/>
            <a:chOff x="2232820" y="1488717"/>
            <a:chExt cx="3741715" cy="3000797"/>
          </a:xfrm>
        </p:grpSpPr>
        <p:sp>
          <p:nvSpPr>
            <p:cNvPr id="76" name="Rectangle 75"/>
            <p:cNvSpPr/>
            <p:nvPr/>
          </p:nvSpPr>
          <p:spPr>
            <a:xfrm>
              <a:off x="5486400" y="2817455"/>
              <a:ext cx="488135" cy="1672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Oval 137"/>
            <p:cNvSpPr/>
            <p:nvPr/>
          </p:nvSpPr>
          <p:spPr>
            <a:xfrm>
              <a:off x="5446268" y="3420282"/>
              <a:ext cx="80264" cy="84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8" name="Group 77"/>
            <p:cNvGrpSpPr/>
            <p:nvPr/>
          </p:nvGrpSpPr>
          <p:grpSpPr>
            <a:xfrm>
              <a:off x="2232820" y="1488717"/>
              <a:ext cx="2110581" cy="1235433"/>
              <a:chOff x="1907540" y="2266950"/>
              <a:chExt cx="3090099" cy="1808795"/>
            </a:xfrm>
          </p:grpSpPr>
          <p:grpSp>
            <p:nvGrpSpPr>
              <p:cNvPr id="120" name="Group 119"/>
              <p:cNvGrpSpPr/>
              <p:nvPr/>
            </p:nvGrpSpPr>
            <p:grpSpPr>
              <a:xfrm>
                <a:off x="1907540" y="2937510"/>
                <a:ext cx="533400" cy="533400"/>
                <a:chOff x="1981200" y="3187700"/>
                <a:chExt cx="762000" cy="762000"/>
              </a:xfrm>
              <a:solidFill>
                <a:srgbClr val="FFC000"/>
              </a:solidFill>
            </p:grpSpPr>
            <p:sp>
              <p:nvSpPr>
                <p:cNvPr id="134" name="5-Point Star 133"/>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Oval 134"/>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2" name="Group 121"/>
              <p:cNvGrpSpPr/>
              <p:nvPr/>
            </p:nvGrpSpPr>
            <p:grpSpPr>
              <a:xfrm>
                <a:off x="4464239" y="3542345"/>
                <a:ext cx="533400" cy="533400"/>
                <a:chOff x="2698114" y="3376836"/>
                <a:chExt cx="762000" cy="762000"/>
              </a:xfrm>
              <a:solidFill>
                <a:srgbClr val="FFC000"/>
              </a:solidFill>
            </p:grpSpPr>
            <p:sp>
              <p:nvSpPr>
                <p:cNvPr id="130" name="5-Point Star 129"/>
                <p:cNvSpPr/>
                <p:nvPr/>
              </p:nvSpPr>
              <p:spPr>
                <a:xfrm>
                  <a:off x="2698114" y="3376836"/>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Oval 130"/>
                <p:cNvSpPr/>
                <p:nvPr/>
              </p:nvSpPr>
              <p:spPr>
                <a:xfrm>
                  <a:off x="2850516" y="3580036"/>
                  <a:ext cx="457198"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3" name="Group 122"/>
              <p:cNvGrpSpPr/>
              <p:nvPr/>
            </p:nvGrpSpPr>
            <p:grpSpPr>
              <a:xfrm>
                <a:off x="3954780" y="2266950"/>
                <a:ext cx="533400" cy="533400"/>
                <a:chOff x="1981200" y="3187700"/>
                <a:chExt cx="762000" cy="762000"/>
              </a:xfrm>
              <a:solidFill>
                <a:srgbClr val="FFC000"/>
              </a:solidFill>
            </p:grpSpPr>
            <p:sp>
              <p:nvSpPr>
                <p:cNvPr id="128" name="5-Point Star 127"/>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Oval 128"/>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
        <p:nvSpPr>
          <p:cNvPr id="2" name="Title 1"/>
          <p:cNvSpPr>
            <a:spLocks noGrp="1"/>
          </p:cNvSpPr>
          <p:nvPr>
            <p:ph type="title"/>
          </p:nvPr>
        </p:nvSpPr>
        <p:spPr>
          <a:xfrm>
            <a:off x="457199" y="209550"/>
            <a:ext cx="8229600" cy="857250"/>
          </a:xfrm>
        </p:spPr>
        <p:txBody>
          <a:bodyPr/>
          <a:lstStyle/>
          <a:p>
            <a:r>
              <a:rPr lang="en-GB" dirty="0"/>
              <a:t>Naive adaptive light sampling</a:t>
            </a:r>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endParaRPr lang="en-US" dirty="0"/>
          </a:p>
        </p:txBody>
      </p:sp>
      <p:sp>
        <p:nvSpPr>
          <p:cNvPr id="5" name="Slide Number Placeholder 4"/>
          <p:cNvSpPr>
            <a:spLocks noGrp="1"/>
          </p:cNvSpPr>
          <p:nvPr>
            <p:ph type="sldNum" sz="quarter" idx="4"/>
          </p:nvPr>
        </p:nvSpPr>
        <p:spPr/>
        <p:txBody>
          <a:bodyPr/>
          <a:lstStyle/>
          <a:p>
            <a:fld id="{B6F15528-21DE-4FAA-801E-634DDDAF4B2B}" type="slidenum">
              <a:rPr lang="en-US" smtClean="0"/>
              <a:pPr/>
              <a:t>27</a:t>
            </a:fld>
            <a:endParaRPr lang="en-US" dirty="0"/>
          </a:p>
        </p:txBody>
      </p:sp>
      <p:sp>
        <p:nvSpPr>
          <p:cNvPr id="44" name="Oval 43"/>
          <p:cNvSpPr/>
          <p:nvPr/>
        </p:nvSpPr>
        <p:spPr>
          <a:xfrm>
            <a:off x="1295400" y="3577859"/>
            <a:ext cx="75379" cy="78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1295400" y="3867671"/>
            <a:ext cx="75379" cy="78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3429821" y="3639071"/>
            <a:ext cx="75379" cy="78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p:nvSpPr>
        <p:spPr>
          <a:xfrm>
            <a:off x="2374711" y="1733550"/>
            <a:ext cx="75379" cy="782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p:cNvGrpSpPr/>
          <p:nvPr/>
        </p:nvGrpSpPr>
        <p:grpSpPr>
          <a:xfrm>
            <a:off x="1828800" y="3310326"/>
            <a:ext cx="2133600" cy="702436"/>
            <a:chOff x="1828800" y="3319379"/>
            <a:chExt cx="2133600" cy="702436"/>
          </a:xfrm>
        </p:grpSpPr>
        <p:sp>
          <p:nvSpPr>
            <p:cNvPr id="125" name="Rectangle 124"/>
            <p:cNvSpPr/>
            <p:nvPr/>
          </p:nvSpPr>
          <p:spPr>
            <a:xfrm>
              <a:off x="1828800" y="3648124"/>
              <a:ext cx="146090" cy="37121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Rectangle 125"/>
            <p:cNvSpPr/>
            <p:nvPr/>
          </p:nvSpPr>
          <p:spPr>
            <a:xfrm>
              <a:off x="2900412" y="3319379"/>
              <a:ext cx="147588" cy="70243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126"/>
            <p:cNvSpPr/>
            <p:nvPr/>
          </p:nvSpPr>
          <p:spPr>
            <a:xfrm>
              <a:off x="3825345" y="3586912"/>
              <a:ext cx="137055" cy="43490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1" name="Oval 140"/>
          <p:cNvSpPr/>
          <p:nvPr/>
        </p:nvSpPr>
        <p:spPr>
          <a:xfrm>
            <a:off x="2374711" y="325807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Oval 141"/>
          <p:cNvSpPr/>
          <p:nvPr/>
        </p:nvSpPr>
        <p:spPr>
          <a:xfrm>
            <a:off x="2374711" y="2911326"/>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Oval 142"/>
          <p:cNvSpPr/>
          <p:nvPr/>
        </p:nvSpPr>
        <p:spPr>
          <a:xfrm>
            <a:off x="2374711" y="3090683"/>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8" name="Group 147"/>
          <p:cNvGrpSpPr/>
          <p:nvPr/>
        </p:nvGrpSpPr>
        <p:grpSpPr>
          <a:xfrm>
            <a:off x="1828800" y="2778468"/>
            <a:ext cx="2133600" cy="1235485"/>
            <a:chOff x="1828800" y="2786330"/>
            <a:chExt cx="2133600" cy="1235485"/>
          </a:xfrm>
        </p:grpSpPr>
        <p:sp>
          <p:nvSpPr>
            <p:cNvPr id="149" name="Rectangle 148"/>
            <p:cNvSpPr/>
            <p:nvPr/>
          </p:nvSpPr>
          <p:spPr>
            <a:xfrm>
              <a:off x="1828800" y="3783357"/>
              <a:ext cx="147588" cy="23597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p:cNvSpPr/>
            <p:nvPr/>
          </p:nvSpPr>
          <p:spPr>
            <a:xfrm>
              <a:off x="2900412" y="2786330"/>
              <a:ext cx="147588" cy="123548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p:cNvSpPr/>
            <p:nvPr/>
          </p:nvSpPr>
          <p:spPr>
            <a:xfrm>
              <a:off x="3825345" y="3723129"/>
              <a:ext cx="137055" cy="29868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74" name="Straight Arrow Connector 73"/>
          <p:cNvCxnSpPr>
            <a:stCxn id="128" idx="3"/>
          </p:cNvCxnSpPr>
          <p:nvPr/>
        </p:nvCxnSpPr>
        <p:spPr>
          <a:xfrm>
            <a:off x="6807353" y="2204602"/>
            <a:ext cx="917747" cy="9662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1066799" y="1910000"/>
            <a:ext cx="3124201" cy="2112109"/>
            <a:chOff x="533400" y="2850118"/>
            <a:chExt cx="2070927" cy="1314450"/>
          </a:xfrm>
        </p:grpSpPr>
        <p:cxnSp>
          <p:nvCxnSpPr>
            <p:cNvPr id="65" name="Straight Arrow Connector 64"/>
            <p:cNvCxnSpPr/>
            <p:nvPr/>
          </p:nvCxnSpPr>
          <p:spPr>
            <a:xfrm>
              <a:off x="533400" y="4164566"/>
              <a:ext cx="2070927"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533400" y="2850118"/>
              <a:ext cx="0" cy="13144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7" name="TextBox 66"/>
          <p:cNvSpPr txBox="1"/>
          <p:nvPr/>
        </p:nvSpPr>
        <p:spPr>
          <a:xfrm rot="16200000">
            <a:off x="-195574" y="2565387"/>
            <a:ext cx="1930602" cy="461665"/>
          </a:xfrm>
          <a:prstGeom prst="rect">
            <a:avLst/>
          </a:prstGeom>
          <a:noFill/>
        </p:spPr>
        <p:txBody>
          <a:bodyPr wrap="square" rtlCol="0">
            <a:spAutoFit/>
          </a:bodyPr>
          <a:lstStyle/>
          <a:p>
            <a:r>
              <a:rPr lang="en-GB" sz="2400" dirty="0"/>
              <a:t>MC estimates</a:t>
            </a:r>
            <a:endParaRPr lang="en-GB" sz="2400" dirty="0">
              <a:solidFill>
                <a:schemeClr val="tx1"/>
              </a:solidFill>
            </a:endParaRPr>
          </a:p>
        </p:txBody>
      </p:sp>
      <mc:AlternateContent xmlns:mc="http://schemas.openxmlformats.org/markup-compatibility/2006" xmlns:a14="http://schemas.microsoft.com/office/drawing/2010/main">
        <mc:Choice Requires="a14">
          <p:sp>
            <p:nvSpPr>
              <p:cNvPr id="68" name="TextBox 67"/>
              <p:cNvSpPr txBox="1"/>
              <p:nvPr/>
            </p:nvSpPr>
            <p:spPr>
              <a:xfrm>
                <a:off x="1371600" y="4029730"/>
                <a:ext cx="616066"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b="0" i="1" smtClean="0">
                              <a:solidFill>
                                <a:schemeClr val="tx1"/>
                              </a:solidFill>
                              <a:latin typeface="Cambria Math"/>
                            </a:rPr>
                          </m:ctrlPr>
                        </m:sSubPr>
                        <m:e>
                          <m:r>
                            <a:rPr lang="en-US" sz="2800" b="0" i="1" smtClean="0">
                              <a:solidFill>
                                <a:schemeClr val="tx1"/>
                              </a:solidFill>
                              <a:latin typeface="Cambria Math" panose="02040503050406030204" pitchFamily="18" charset="0"/>
                            </a:rPr>
                            <m:t>𝐿</m:t>
                          </m:r>
                        </m:e>
                        <m:sub>
                          <m:r>
                            <a:rPr lang="en-GB" sz="2800" b="0" i="1" smtClean="0">
                              <a:solidFill>
                                <a:schemeClr val="tx1"/>
                              </a:solidFill>
                              <a:latin typeface="Cambria Math"/>
                            </a:rPr>
                            <m:t>1</m:t>
                          </m:r>
                        </m:sub>
                      </m:sSub>
                    </m:oMath>
                  </m:oMathPara>
                </a14:m>
                <a:endParaRPr lang="en-GB" sz="2800" dirty="0">
                  <a:solidFill>
                    <a:schemeClr val="tx1"/>
                  </a:solidFill>
                </a:endParaRPr>
              </a:p>
            </p:txBody>
          </p:sp>
        </mc:Choice>
        <mc:Fallback xmlns="">
          <p:sp>
            <p:nvSpPr>
              <p:cNvPr id="68" name="TextBox 67"/>
              <p:cNvSpPr txBox="1">
                <a:spLocks noRot="1" noChangeAspect="1" noMove="1" noResize="1" noEditPoints="1" noAdjustHandles="1" noChangeArrowheads="1" noChangeShapeType="1" noTextEdit="1"/>
              </p:cNvSpPr>
              <p:nvPr/>
            </p:nvSpPr>
            <p:spPr>
              <a:xfrm>
                <a:off x="1371600" y="4029730"/>
                <a:ext cx="616066" cy="52322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a:off x="2420649" y="4022106"/>
                <a:ext cx="62433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b="0" i="1" smtClean="0">
                              <a:solidFill>
                                <a:schemeClr val="tx1"/>
                              </a:solidFill>
                              <a:latin typeface="Cambria Math"/>
                            </a:rPr>
                          </m:ctrlPr>
                        </m:sSubPr>
                        <m:e>
                          <m:r>
                            <a:rPr lang="en-US" sz="2800" b="0" i="1" smtClean="0">
                              <a:solidFill>
                                <a:schemeClr val="tx1"/>
                              </a:solidFill>
                              <a:latin typeface="Cambria Math" panose="02040503050406030204" pitchFamily="18" charset="0"/>
                            </a:rPr>
                            <m:t>𝐿</m:t>
                          </m:r>
                        </m:e>
                        <m:sub>
                          <m:r>
                            <a:rPr lang="en-GB" sz="2800" b="0" i="1" smtClean="0">
                              <a:solidFill>
                                <a:schemeClr val="tx1"/>
                              </a:solidFill>
                              <a:latin typeface="Cambria Math"/>
                            </a:rPr>
                            <m:t>2</m:t>
                          </m:r>
                        </m:sub>
                      </m:sSub>
                    </m:oMath>
                  </m:oMathPara>
                </a14:m>
                <a:endParaRPr lang="en-GB" sz="2800" dirty="0">
                  <a:solidFill>
                    <a:schemeClr val="tx1"/>
                  </a:solidFill>
                </a:endParaRPr>
              </a:p>
            </p:txBody>
          </p:sp>
        </mc:Choice>
        <mc:Fallback xmlns="">
          <p:sp>
            <p:nvSpPr>
              <p:cNvPr id="70" name="TextBox 69"/>
              <p:cNvSpPr txBox="1">
                <a:spLocks noRot="1" noChangeAspect="1" noMove="1" noResize="1" noEditPoints="1" noAdjustHandles="1" noChangeArrowheads="1" noChangeShapeType="1" noTextEdit="1"/>
              </p:cNvSpPr>
              <p:nvPr/>
            </p:nvSpPr>
            <p:spPr>
              <a:xfrm>
                <a:off x="2420649" y="4022106"/>
                <a:ext cx="624337"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3411249" y="4022110"/>
                <a:ext cx="62433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b="0" i="1" smtClean="0">
                              <a:solidFill>
                                <a:schemeClr val="tx1"/>
                              </a:solidFill>
                              <a:latin typeface="Cambria Math"/>
                            </a:rPr>
                          </m:ctrlPr>
                        </m:sSubPr>
                        <m:e>
                          <m:r>
                            <a:rPr lang="en-US" sz="2800" b="0" i="1" smtClean="0">
                              <a:solidFill>
                                <a:schemeClr val="tx1"/>
                              </a:solidFill>
                              <a:latin typeface="Cambria Math" panose="02040503050406030204" pitchFamily="18" charset="0"/>
                            </a:rPr>
                            <m:t>𝐿</m:t>
                          </m:r>
                        </m:e>
                        <m:sub>
                          <m:r>
                            <a:rPr lang="en-GB" sz="2800" b="0" i="1" smtClean="0">
                              <a:solidFill>
                                <a:schemeClr val="tx1"/>
                              </a:solidFill>
                              <a:latin typeface="Cambria Math"/>
                            </a:rPr>
                            <m:t>3</m:t>
                          </m:r>
                        </m:sub>
                      </m:sSub>
                    </m:oMath>
                  </m:oMathPara>
                </a14:m>
                <a:endParaRPr lang="en-GB" sz="2800" dirty="0">
                  <a:solidFill>
                    <a:schemeClr val="tx1"/>
                  </a:solidFill>
                </a:endParaRPr>
              </a:p>
            </p:txBody>
          </p:sp>
        </mc:Choice>
        <mc:Fallback xmlns="">
          <p:sp>
            <p:nvSpPr>
              <p:cNvPr id="73" name="TextBox 72"/>
              <p:cNvSpPr txBox="1">
                <a:spLocks noRot="1" noChangeAspect="1" noMove="1" noResize="1" noEditPoints="1" noAdjustHandles="1" noChangeArrowheads="1" noChangeShapeType="1" noTextEdit="1"/>
              </p:cNvSpPr>
              <p:nvPr/>
            </p:nvSpPr>
            <p:spPr>
              <a:xfrm>
                <a:off x="3411249" y="4022110"/>
                <a:ext cx="624337" cy="523220"/>
              </a:xfrm>
              <a:prstGeom prst="rect">
                <a:avLst/>
              </a:prstGeom>
              <a:blipFill>
                <a:blip r:embed="rId5"/>
                <a:stretch>
                  <a:fillRect/>
                </a:stretch>
              </a:blipFill>
            </p:spPr>
            <p:txBody>
              <a:bodyPr/>
              <a:lstStyle/>
              <a:p>
                <a:r>
                  <a:rPr lang="en-US">
                    <a:noFill/>
                  </a:rPr>
                  <a:t> </a:t>
                </a:r>
              </a:p>
            </p:txBody>
          </p:sp>
        </mc:Fallback>
      </mc:AlternateContent>
      <p:grpSp>
        <p:nvGrpSpPr>
          <p:cNvPr id="6" name="Group 5"/>
          <p:cNvGrpSpPr/>
          <p:nvPr/>
        </p:nvGrpSpPr>
        <p:grpSpPr>
          <a:xfrm>
            <a:off x="2636426" y="971550"/>
            <a:ext cx="1935574" cy="725261"/>
            <a:chOff x="2636426" y="1052378"/>
            <a:chExt cx="1935574" cy="725261"/>
          </a:xfrm>
        </p:grpSpPr>
        <p:sp>
          <p:nvSpPr>
            <p:cNvPr id="84" name="TextBox 83"/>
            <p:cNvSpPr txBox="1"/>
            <p:nvPr/>
          </p:nvSpPr>
          <p:spPr>
            <a:xfrm>
              <a:off x="3453056" y="1052378"/>
              <a:ext cx="1118944" cy="400110"/>
            </a:xfrm>
            <a:prstGeom prst="rect">
              <a:avLst/>
            </a:prstGeom>
            <a:noFill/>
          </p:spPr>
          <p:txBody>
            <a:bodyPr wrap="square" rtlCol="0">
              <a:spAutoFit/>
            </a:bodyPr>
            <a:lstStyle/>
            <a:p>
              <a:r>
                <a:rPr lang="en-GB" sz="2000" dirty="0">
                  <a:solidFill>
                    <a:srgbClr val="FF0000"/>
                  </a:solidFill>
                </a:rPr>
                <a:t>outlier</a:t>
              </a:r>
            </a:p>
          </p:txBody>
        </p:sp>
        <p:grpSp>
          <p:nvGrpSpPr>
            <p:cNvPr id="86" name="Group 85"/>
            <p:cNvGrpSpPr/>
            <p:nvPr/>
          </p:nvGrpSpPr>
          <p:grpSpPr>
            <a:xfrm flipV="1">
              <a:off x="2636426" y="1452484"/>
              <a:ext cx="1619577" cy="325155"/>
              <a:chOff x="4867103" y="3096042"/>
              <a:chExt cx="1933946" cy="320025"/>
            </a:xfrm>
          </p:grpSpPr>
          <p:cxnSp>
            <p:nvCxnSpPr>
              <p:cNvPr id="88" name="Straight Connector 87"/>
              <p:cNvCxnSpPr>
                <a:cxnSpLocks/>
              </p:cNvCxnSpPr>
              <p:nvPr/>
            </p:nvCxnSpPr>
            <p:spPr>
              <a:xfrm>
                <a:off x="4867103" y="3096042"/>
                <a:ext cx="619295" cy="320025"/>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5486399" y="3416067"/>
                <a:ext cx="1314650"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90" name="Group 89"/>
          <p:cNvGrpSpPr/>
          <p:nvPr/>
        </p:nvGrpSpPr>
        <p:grpSpPr>
          <a:xfrm>
            <a:off x="2112519" y="1845320"/>
            <a:ext cx="1104149" cy="2176790"/>
            <a:chOff x="2249811" y="1845320"/>
            <a:chExt cx="829564" cy="2176790"/>
          </a:xfrm>
        </p:grpSpPr>
        <p:cxnSp>
          <p:nvCxnSpPr>
            <p:cNvPr id="91" name="Straight Connector 90"/>
            <p:cNvCxnSpPr/>
            <p:nvPr/>
          </p:nvCxnSpPr>
          <p:spPr>
            <a:xfrm>
              <a:off x="2249811" y="1845320"/>
              <a:ext cx="0" cy="217679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3079375" y="1845320"/>
              <a:ext cx="0" cy="217679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4191000" y="1895921"/>
            <a:ext cx="652437" cy="2132033"/>
            <a:chOff x="4191000" y="1895921"/>
            <a:chExt cx="652437" cy="2132033"/>
          </a:xfrm>
        </p:grpSpPr>
        <p:cxnSp>
          <p:nvCxnSpPr>
            <p:cNvPr id="103" name="Straight Arrow Connector 102"/>
            <p:cNvCxnSpPr/>
            <p:nvPr/>
          </p:nvCxnSpPr>
          <p:spPr>
            <a:xfrm flipV="1">
              <a:off x="4191000" y="1915845"/>
              <a:ext cx="0" cy="211210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4285673" y="1895921"/>
              <a:ext cx="557764" cy="461665"/>
            </a:xfrm>
            <a:prstGeom prst="rect">
              <a:avLst/>
            </a:prstGeom>
            <a:noFill/>
          </p:spPr>
          <p:txBody>
            <a:bodyPr wrap="square" rtlCol="0">
              <a:spAutoFit/>
            </a:bodyPr>
            <a:lstStyle/>
            <a:p>
              <a:r>
                <a:rPr lang="en-GB" sz="2400" dirty="0"/>
                <a:t>P</a:t>
              </a:r>
              <a:endParaRPr lang="en-GB" sz="2400" dirty="0">
                <a:solidFill>
                  <a:schemeClr val="tx1"/>
                </a:solidFill>
              </a:endParaRPr>
            </a:p>
          </p:txBody>
        </p:sp>
      </p:grpSp>
    </p:spTree>
    <p:extLst>
      <p:ext uri="{BB962C8B-B14F-4D97-AF65-F5344CB8AC3E}">
        <p14:creationId xmlns:p14="http://schemas.microsoft.com/office/powerpoint/2010/main" val="382265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8.33333E-7 -3.7037E-6 L 8.33333E-7 -0.13333 " pathEditMode="relative" rAng="0" ptsTypes="AA">
                                      <p:cBhvr>
                                        <p:cTn id="15" dur="500" fill="hold"/>
                                        <p:tgtEl>
                                          <p:spTgt spid="146"/>
                                        </p:tgtEl>
                                        <p:attrNameLst>
                                          <p:attrName>ppt_x</p:attrName>
                                          <p:attrName>ppt_y</p:attrName>
                                        </p:attrNameLst>
                                      </p:cBhvr>
                                      <p:rCtr x="0" y="-6667"/>
                                    </p:animMotion>
                                  </p:childTnLst>
                                </p:cTn>
                              </p:par>
                              <p:par>
                                <p:cTn id="16" presetID="10" presetClass="exit" presetSubtype="0" fill="hold" nodeType="with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48"/>
                                        </p:tgtEl>
                                        <p:attrNameLst>
                                          <p:attrName>style.visibility</p:attrName>
                                        </p:attrNameLst>
                                      </p:cBhvr>
                                      <p:to>
                                        <p:strVal val="visible"/>
                                      </p:to>
                                    </p:set>
                                    <p:animEffect transition="in" filter="fade">
                                      <p:cBhvr>
                                        <p:cTn id="21"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09550"/>
            <a:ext cx="8229600" cy="857250"/>
          </a:xfrm>
        </p:spPr>
        <p:txBody>
          <a:bodyPr/>
          <a:lstStyle/>
          <a:p>
            <a:r>
              <a:rPr lang="en-GB" b="1" dirty="0"/>
              <a:t>Bayesian</a:t>
            </a:r>
            <a:r>
              <a:rPr lang="en-GB" dirty="0"/>
              <a:t> adaptive light sampling</a:t>
            </a:r>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endParaRPr lang="en-US" dirty="0"/>
          </a:p>
        </p:txBody>
      </p:sp>
      <p:sp>
        <p:nvSpPr>
          <p:cNvPr id="5" name="Slide Number Placeholder 4"/>
          <p:cNvSpPr>
            <a:spLocks noGrp="1"/>
          </p:cNvSpPr>
          <p:nvPr>
            <p:ph type="sldNum" sz="quarter" idx="4"/>
          </p:nvPr>
        </p:nvSpPr>
        <p:spPr/>
        <p:txBody>
          <a:bodyPr/>
          <a:lstStyle/>
          <a:p>
            <a:fld id="{B6F15528-21DE-4FAA-801E-634DDDAF4B2B}" type="slidenum">
              <a:rPr lang="en-US" smtClean="0"/>
              <a:pPr/>
              <a:t>28</a:t>
            </a:fld>
            <a:endParaRPr lang="en-US" dirty="0"/>
          </a:p>
        </p:txBody>
      </p:sp>
      <p:sp>
        <p:nvSpPr>
          <p:cNvPr id="44" name="Oval 43"/>
          <p:cNvSpPr/>
          <p:nvPr/>
        </p:nvSpPr>
        <p:spPr>
          <a:xfrm>
            <a:off x="1295400" y="3577859"/>
            <a:ext cx="75379" cy="78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1295400" y="3867671"/>
            <a:ext cx="75379" cy="78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2366074" y="325807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3429821" y="3639071"/>
            <a:ext cx="75379" cy="78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2366074" y="2911326"/>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a:off x="2366074" y="3090683"/>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8" name="Group 67"/>
          <p:cNvGrpSpPr/>
          <p:nvPr/>
        </p:nvGrpSpPr>
        <p:grpSpPr>
          <a:xfrm>
            <a:off x="5694978" y="1965234"/>
            <a:ext cx="2458422" cy="1971616"/>
            <a:chOff x="2232819" y="1488717"/>
            <a:chExt cx="3741716" cy="3000797"/>
          </a:xfrm>
        </p:grpSpPr>
        <p:sp>
          <p:nvSpPr>
            <p:cNvPr id="70" name="Rectangle 69"/>
            <p:cNvSpPr/>
            <p:nvPr/>
          </p:nvSpPr>
          <p:spPr>
            <a:xfrm>
              <a:off x="5486400" y="2817455"/>
              <a:ext cx="488135" cy="1672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Oval 132"/>
            <p:cNvSpPr/>
            <p:nvPr/>
          </p:nvSpPr>
          <p:spPr>
            <a:xfrm>
              <a:off x="5446268" y="3420282"/>
              <a:ext cx="80264" cy="84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3" name="Group 72"/>
            <p:cNvGrpSpPr/>
            <p:nvPr/>
          </p:nvGrpSpPr>
          <p:grpSpPr>
            <a:xfrm>
              <a:off x="2232819" y="1488717"/>
              <a:ext cx="2110580" cy="1235433"/>
              <a:chOff x="1907540" y="2266950"/>
              <a:chExt cx="3090099" cy="1808795"/>
            </a:xfrm>
          </p:grpSpPr>
          <p:grpSp>
            <p:nvGrpSpPr>
              <p:cNvPr id="91" name="Group 90"/>
              <p:cNvGrpSpPr/>
              <p:nvPr/>
            </p:nvGrpSpPr>
            <p:grpSpPr>
              <a:xfrm>
                <a:off x="1907540" y="2937510"/>
                <a:ext cx="533400" cy="533400"/>
                <a:chOff x="1981200" y="3187700"/>
                <a:chExt cx="762000" cy="762000"/>
              </a:xfrm>
              <a:solidFill>
                <a:srgbClr val="FFC000"/>
              </a:solidFill>
            </p:grpSpPr>
            <p:sp>
              <p:nvSpPr>
                <p:cNvPr id="129" name="5-Point Star 128"/>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Oval 129"/>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3" name="Group 92"/>
              <p:cNvGrpSpPr/>
              <p:nvPr/>
            </p:nvGrpSpPr>
            <p:grpSpPr>
              <a:xfrm>
                <a:off x="4464239" y="3542345"/>
                <a:ext cx="533400" cy="533400"/>
                <a:chOff x="2698114" y="3376836"/>
                <a:chExt cx="762000" cy="762000"/>
              </a:xfrm>
              <a:solidFill>
                <a:srgbClr val="FFC000"/>
              </a:solidFill>
            </p:grpSpPr>
            <p:sp>
              <p:nvSpPr>
                <p:cNvPr id="121" name="5-Point Star 120"/>
                <p:cNvSpPr/>
                <p:nvPr/>
              </p:nvSpPr>
              <p:spPr>
                <a:xfrm>
                  <a:off x="2698114" y="3376836"/>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Oval 121"/>
                <p:cNvSpPr/>
                <p:nvPr/>
              </p:nvSpPr>
              <p:spPr>
                <a:xfrm>
                  <a:off x="2850516" y="3580036"/>
                  <a:ext cx="457198"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4" name="Group 93"/>
              <p:cNvGrpSpPr/>
              <p:nvPr/>
            </p:nvGrpSpPr>
            <p:grpSpPr>
              <a:xfrm>
                <a:off x="3954780" y="2266950"/>
                <a:ext cx="533400" cy="533400"/>
                <a:chOff x="1981200" y="3187700"/>
                <a:chExt cx="762000" cy="762000"/>
              </a:xfrm>
              <a:solidFill>
                <a:srgbClr val="FFC000"/>
              </a:solidFill>
            </p:grpSpPr>
            <p:sp>
              <p:nvSpPr>
                <p:cNvPr id="119" name="5-Point Star 118"/>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Oval 119"/>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nvGrpSpPr>
          <p:cNvPr id="142" name="Group 141"/>
          <p:cNvGrpSpPr/>
          <p:nvPr/>
        </p:nvGrpSpPr>
        <p:grpSpPr>
          <a:xfrm>
            <a:off x="1828800" y="3310326"/>
            <a:ext cx="2133600" cy="702436"/>
            <a:chOff x="1828800" y="3319379"/>
            <a:chExt cx="2133600" cy="702436"/>
          </a:xfrm>
        </p:grpSpPr>
        <p:sp>
          <p:nvSpPr>
            <p:cNvPr id="143" name="Rectangle 142"/>
            <p:cNvSpPr/>
            <p:nvPr/>
          </p:nvSpPr>
          <p:spPr>
            <a:xfrm>
              <a:off x="1828800" y="3648124"/>
              <a:ext cx="137055" cy="37121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p:cNvSpPr/>
            <p:nvPr/>
          </p:nvSpPr>
          <p:spPr>
            <a:xfrm>
              <a:off x="2895600" y="3319379"/>
              <a:ext cx="147588" cy="70243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p:cNvSpPr/>
            <p:nvPr/>
          </p:nvSpPr>
          <p:spPr>
            <a:xfrm>
              <a:off x="3825345" y="3586912"/>
              <a:ext cx="137055" cy="43490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p:cNvGrpSpPr/>
          <p:nvPr/>
        </p:nvGrpSpPr>
        <p:grpSpPr>
          <a:xfrm>
            <a:off x="1317534" y="3011697"/>
            <a:ext cx="2416266" cy="993058"/>
            <a:chOff x="1317534" y="3011697"/>
            <a:chExt cx="2416266" cy="993058"/>
          </a:xfrm>
        </p:grpSpPr>
        <p:sp>
          <p:nvSpPr>
            <p:cNvPr id="57" name="Freeform 56"/>
            <p:cNvSpPr/>
            <p:nvPr/>
          </p:nvSpPr>
          <p:spPr>
            <a:xfrm>
              <a:off x="3451134" y="3011697"/>
              <a:ext cx="282666" cy="993058"/>
            </a:xfrm>
            <a:custGeom>
              <a:avLst/>
              <a:gdLst>
                <a:gd name="connsiteX0" fmla="*/ 14922 w 280949"/>
                <a:gd name="connsiteY0" fmla="*/ 0 h 2238375"/>
                <a:gd name="connsiteX1" fmla="*/ 24447 w 280949"/>
                <a:gd name="connsiteY1" fmla="*/ 533400 h 2238375"/>
                <a:gd name="connsiteX2" fmla="*/ 243522 w 280949"/>
                <a:gd name="connsiteY2" fmla="*/ 952500 h 2238375"/>
                <a:gd name="connsiteX3" fmla="*/ 272097 w 280949"/>
                <a:gd name="connsiteY3" fmla="*/ 1143000 h 2238375"/>
                <a:gd name="connsiteX4" fmla="*/ 148272 w 280949"/>
                <a:gd name="connsiteY4" fmla="*/ 1381125 h 2238375"/>
                <a:gd name="connsiteX5" fmla="*/ 81597 w 280949"/>
                <a:gd name="connsiteY5" fmla="*/ 1628775 h 2238375"/>
                <a:gd name="connsiteX6" fmla="*/ 43497 w 280949"/>
                <a:gd name="connsiteY6" fmla="*/ 2238375 h 2238375"/>
                <a:gd name="connsiteX0" fmla="*/ 5435 w 270379"/>
                <a:gd name="connsiteY0" fmla="*/ 0 h 2238375"/>
                <a:gd name="connsiteX1" fmla="*/ 43535 w 270379"/>
                <a:gd name="connsiteY1" fmla="*/ 523875 h 2238375"/>
                <a:gd name="connsiteX2" fmla="*/ 234035 w 270379"/>
                <a:gd name="connsiteY2" fmla="*/ 952500 h 2238375"/>
                <a:gd name="connsiteX3" fmla="*/ 262610 w 270379"/>
                <a:gd name="connsiteY3" fmla="*/ 1143000 h 2238375"/>
                <a:gd name="connsiteX4" fmla="*/ 138785 w 270379"/>
                <a:gd name="connsiteY4" fmla="*/ 1381125 h 2238375"/>
                <a:gd name="connsiteX5" fmla="*/ 72110 w 270379"/>
                <a:gd name="connsiteY5" fmla="*/ 1628775 h 2238375"/>
                <a:gd name="connsiteX6" fmla="*/ 34010 w 270379"/>
                <a:gd name="connsiteY6" fmla="*/ 2238375 h 2238375"/>
                <a:gd name="connsiteX0" fmla="*/ 5435 w 270379"/>
                <a:gd name="connsiteY0" fmla="*/ 0 h 2238375"/>
                <a:gd name="connsiteX1" fmla="*/ 43535 w 270379"/>
                <a:gd name="connsiteY1" fmla="*/ 523875 h 2238375"/>
                <a:gd name="connsiteX2" fmla="*/ 234035 w 270379"/>
                <a:gd name="connsiteY2" fmla="*/ 952500 h 2238375"/>
                <a:gd name="connsiteX3" fmla="*/ 262610 w 270379"/>
                <a:gd name="connsiteY3" fmla="*/ 1143000 h 2238375"/>
                <a:gd name="connsiteX4" fmla="*/ 138785 w 270379"/>
                <a:gd name="connsiteY4" fmla="*/ 1381125 h 2238375"/>
                <a:gd name="connsiteX5" fmla="*/ 44950 w 270379"/>
                <a:gd name="connsiteY5" fmla="*/ 1927319 h 2238375"/>
                <a:gd name="connsiteX6" fmla="*/ 34010 w 270379"/>
                <a:gd name="connsiteY6" fmla="*/ 2238375 h 2238375"/>
                <a:gd name="connsiteX0" fmla="*/ 5435 w 272390"/>
                <a:gd name="connsiteY0" fmla="*/ 0 h 2238375"/>
                <a:gd name="connsiteX1" fmla="*/ 43535 w 272390"/>
                <a:gd name="connsiteY1" fmla="*/ 523875 h 2238375"/>
                <a:gd name="connsiteX2" fmla="*/ 234035 w 272390"/>
                <a:gd name="connsiteY2" fmla="*/ 952500 h 2238375"/>
                <a:gd name="connsiteX3" fmla="*/ 262610 w 272390"/>
                <a:gd name="connsiteY3" fmla="*/ 1143000 h 2238375"/>
                <a:gd name="connsiteX4" fmla="*/ 111624 w 272390"/>
                <a:gd name="connsiteY4" fmla="*/ 1489685 h 2238375"/>
                <a:gd name="connsiteX5" fmla="*/ 44950 w 272390"/>
                <a:gd name="connsiteY5" fmla="*/ 1927319 h 2238375"/>
                <a:gd name="connsiteX6" fmla="*/ 34010 w 272390"/>
                <a:gd name="connsiteY6" fmla="*/ 2238375 h 2238375"/>
                <a:gd name="connsiteX0" fmla="*/ 5435 w 279792"/>
                <a:gd name="connsiteY0" fmla="*/ 0 h 2238375"/>
                <a:gd name="connsiteX1" fmla="*/ 43535 w 279792"/>
                <a:gd name="connsiteY1" fmla="*/ 523875 h 2238375"/>
                <a:gd name="connsiteX2" fmla="*/ 234035 w 279792"/>
                <a:gd name="connsiteY2" fmla="*/ 952500 h 2238375"/>
                <a:gd name="connsiteX3" fmla="*/ 271663 w 279792"/>
                <a:gd name="connsiteY3" fmla="*/ 1251558 h 2238375"/>
                <a:gd name="connsiteX4" fmla="*/ 111624 w 279792"/>
                <a:gd name="connsiteY4" fmla="*/ 1489685 h 2238375"/>
                <a:gd name="connsiteX5" fmla="*/ 44950 w 279792"/>
                <a:gd name="connsiteY5" fmla="*/ 1927319 h 2238375"/>
                <a:gd name="connsiteX6" fmla="*/ 34010 w 279792"/>
                <a:gd name="connsiteY6" fmla="*/ 2238375 h 2238375"/>
                <a:gd name="connsiteX0" fmla="*/ 5435 w 279792"/>
                <a:gd name="connsiteY0" fmla="*/ 0 h 2238375"/>
                <a:gd name="connsiteX1" fmla="*/ 43535 w 279792"/>
                <a:gd name="connsiteY1" fmla="*/ 523875 h 2238375"/>
                <a:gd name="connsiteX2" fmla="*/ 234035 w 279792"/>
                <a:gd name="connsiteY2" fmla="*/ 952500 h 2238375"/>
                <a:gd name="connsiteX3" fmla="*/ 271663 w 279792"/>
                <a:gd name="connsiteY3" fmla="*/ 1251558 h 2238375"/>
                <a:gd name="connsiteX4" fmla="*/ 111624 w 279792"/>
                <a:gd name="connsiteY4" fmla="*/ 1652526 h 2238375"/>
                <a:gd name="connsiteX5" fmla="*/ 44950 w 279792"/>
                <a:gd name="connsiteY5" fmla="*/ 1927319 h 2238375"/>
                <a:gd name="connsiteX6" fmla="*/ 34010 w 279792"/>
                <a:gd name="connsiteY6" fmla="*/ 2238375 h 2238375"/>
                <a:gd name="connsiteX0" fmla="*/ 2169 w 275422"/>
                <a:gd name="connsiteY0" fmla="*/ 0 h 2238375"/>
                <a:gd name="connsiteX1" fmla="*/ 85537 w 275422"/>
                <a:gd name="connsiteY1" fmla="*/ 523876 h 2238375"/>
                <a:gd name="connsiteX2" fmla="*/ 230769 w 275422"/>
                <a:gd name="connsiteY2" fmla="*/ 952500 h 2238375"/>
                <a:gd name="connsiteX3" fmla="*/ 268397 w 275422"/>
                <a:gd name="connsiteY3" fmla="*/ 1251558 h 2238375"/>
                <a:gd name="connsiteX4" fmla="*/ 108358 w 275422"/>
                <a:gd name="connsiteY4" fmla="*/ 1652526 h 2238375"/>
                <a:gd name="connsiteX5" fmla="*/ 41684 w 275422"/>
                <a:gd name="connsiteY5" fmla="*/ 1927319 h 2238375"/>
                <a:gd name="connsiteX6" fmla="*/ 30744 w 275422"/>
                <a:gd name="connsiteY6" fmla="*/ 2238375 h 2238375"/>
                <a:gd name="connsiteX0" fmla="*/ 7639 w 244678"/>
                <a:gd name="connsiteY0" fmla="*/ 0 h 2509774"/>
                <a:gd name="connsiteX1" fmla="*/ 54793 w 244678"/>
                <a:gd name="connsiteY1" fmla="*/ 795275 h 2509774"/>
                <a:gd name="connsiteX2" fmla="*/ 200025 w 244678"/>
                <a:gd name="connsiteY2" fmla="*/ 1223899 h 2509774"/>
                <a:gd name="connsiteX3" fmla="*/ 237653 w 244678"/>
                <a:gd name="connsiteY3" fmla="*/ 1522957 h 2509774"/>
                <a:gd name="connsiteX4" fmla="*/ 77614 w 244678"/>
                <a:gd name="connsiteY4" fmla="*/ 1923925 h 2509774"/>
                <a:gd name="connsiteX5" fmla="*/ 10940 w 244678"/>
                <a:gd name="connsiteY5" fmla="*/ 2198718 h 2509774"/>
                <a:gd name="connsiteX6" fmla="*/ 0 w 244678"/>
                <a:gd name="connsiteY6" fmla="*/ 2509774 h 2509774"/>
                <a:gd name="connsiteX0" fmla="*/ 2743 w 257889"/>
                <a:gd name="connsiteY0" fmla="*/ 0 h 2536916"/>
                <a:gd name="connsiteX1" fmla="*/ 68004 w 257889"/>
                <a:gd name="connsiteY1" fmla="*/ 822417 h 2536916"/>
                <a:gd name="connsiteX2" fmla="*/ 213236 w 257889"/>
                <a:gd name="connsiteY2" fmla="*/ 1251041 h 2536916"/>
                <a:gd name="connsiteX3" fmla="*/ 250864 w 257889"/>
                <a:gd name="connsiteY3" fmla="*/ 1550099 h 2536916"/>
                <a:gd name="connsiteX4" fmla="*/ 90825 w 257889"/>
                <a:gd name="connsiteY4" fmla="*/ 1951067 h 2536916"/>
                <a:gd name="connsiteX5" fmla="*/ 24151 w 257889"/>
                <a:gd name="connsiteY5" fmla="*/ 2225860 h 2536916"/>
                <a:gd name="connsiteX6" fmla="*/ 13211 w 257889"/>
                <a:gd name="connsiteY6" fmla="*/ 2536916 h 2536916"/>
                <a:gd name="connsiteX0" fmla="*/ 2743 w 230762"/>
                <a:gd name="connsiteY0" fmla="*/ 0 h 2536916"/>
                <a:gd name="connsiteX1" fmla="*/ 68004 w 230762"/>
                <a:gd name="connsiteY1" fmla="*/ 822417 h 2536916"/>
                <a:gd name="connsiteX2" fmla="*/ 213236 w 230762"/>
                <a:gd name="connsiteY2" fmla="*/ 1251041 h 2536916"/>
                <a:gd name="connsiteX3" fmla="*/ 214650 w 230762"/>
                <a:gd name="connsiteY3" fmla="*/ 1642612 h 2536916"/>
                <a:gd name="connsiteX4" fmla="*/ 90825 w 230762"/>
                <a:gd name="connsiteY4" fmla="*/ 1951067 h 2536916"/>
                <a:gd name="connsiteX5" fmla="*/ 24151 w 230762"/>
                <a:gd name="connsiteY5" fmla="*/ 2225860 h 2536916"/>
                <a:gd name="connsiteX6" fmla="*/ 13211 w 230762"/>
                <a:gd name="connsiteY6" fmla="*/ 2536916 h 2536916"/>
                <a:gd name="connsiteX0" fmla="*/ 6661 w 237036"/>
                <a:gd name="connsiteY0" fmla="*/ 0 h 2536916"/>
                <a:gd name="connsiteX1" fmla="*/ 35708 w 237036"/>
                <a:gd name="connsiteY1" fmla="*/ 799286 h 2536916"/>
                <a:gd name="connsiteX2" fmla="*/ 217154 w 237036"/>
                <a:gd name="connsiteY2" fmla="*/ 1251041 h 2536916"/>
                <a:gd name="connsiteX3" fmla="*/ 218568 w 237036"/>
                <a:gd name="connsiteY3" fmla="*/ 1642612 h 2536916"/>
                <a:gd name="connsiteX4" fmla="*/ 94743 w 237036"/>
                <a:gd name="connsiteY4" fmla="*/ 1951067 h 2536916"/>
                <a:gd name="connsiteX5" fmla="*/ 28069 w 237036"/>
                <a:gd name="connsiteY5" fmla="*/ 2225860 h 2536916"/>
                <a:gd name="connsiteX6" fmla="*/ 17129 w 237036"/>
                <a:gd name="connsiteY6" fmla="*/ 2536916 h 2536916"/>
                <a:gd name="connsiteX0" fmla="*/ 2744 w 230763"/>
                <a:gd name="connsiteY0" fmla="*/ 0 h 2536916"/>
                <a:gd name="connsiteX1" fmla="*/ 68005 w 230763"/>
                <a:gd name="connsiteY1" fmla="*/ 799286 h 2536916"/>
                <a:gd name="connsiteX2" fmla="*/ 213237 w 230763"/>
                <a:gd name="connsiteY2" fmla="*/ 1251041 h 2536916"/>
                <a:gd name="connsiteX3" fmla="*/ 214651 w 230763"/>
                <a:gd name="connsiteY3" fmla="*/ 1642612 h 2536916"/>
                <a:gd name="connsiteX4" fmla="*/ 90826 w 230763"/>
                <a:gd name="connsiteY4" fmla="*/ 1951067 h 2536916"/>
                <a:gd name="connsiteX5" fmla="*/ 24152 w 230763"/>
                <a:gd name="connsiteY5" fmla="*/ 2225860 h 2536916"/>
                <a:gd name="connsiteX6" fmla="*/ 13212 w 230763"/>
                <a:gd name="connsiteY6" fmla="*/ 2536916 h 2536916"/>
                <a:gd name="connsiteX0" fmla="*/ 2744 w 285865"/>
                <a:gd name="connsiteY0" fmla="*/ 0 h 2536916"/>
                <a:gd name="connsiteX1" fmla="*/ 68005 w 285865"/>
                <a:gd name="connsiteY1" fmla="*/ 799286 h 2536916"/>
                <a:gd name="connsiteX2" fmla="*/ 213237 w 285865"/>
                <a:gd name="connsiteY2" fmla="*/ 1251041 h 2536916"/>
                <a:gd name="connsiteX3" fmla="*/ 281326 w 285865"/>
                <a:gd name="connsiteY3" fmla="*/ 1496614 h 2536916"/>
                <a:gd name="connsiteX4" fmla="*/ 90826 w 285865"/>
                <a:gd name="connsiteY4" fmla="*/ 1951067 h 2536916"/>
                <a:gd name="connsiteX5" fmla="*/ 24152 w 285865"/>
                <a:gd name="connsiteY5" fmla="*/ 2225860 h 2536916"/>
                <a:gd name="connsiteX6" fmla="*/ 13212 w 285865"/>
                <a:gd name="connsiteY6" fmla="*/ 2536916 h 2536916"/>
                <a:gd name="connsiteX0" fmla="*/ 2315 w 281458"/>
                <a:gd name="connsiteY0" fmla="*/ 0 h 2536916"/>
                <a:gd name="connsiteX1" fmla="*/ 67576 w 281458"/>
                <a:gd name="connsiteY1" fmla="*/ 799286 h 2536916"/>
                <a:gd name="connsiteX2" fmla="*/ 146133 w 281458"/>
                <a:gd name="connsiteY2" fmla="*/ 1153708 h 2536916"/>
                <a:gd name="connsiteX3" fmla="*/ 280897 w 281458"/>
                <a:gd name="connsiteY3" fmla="*/ 1496614 h 2536916"/>
                <a:gd name="connsiteX4" fmla="*/ 90397 w 281458"/>
                <a:gd name="connsiteY4" fmla="*/ 1951067 h 2536916"/>
                <a:gd name="connsiteX5" fmla="*/ 23723 w 281458"/>
                <a:gd name="connsiteY5" fmla="*/ 2225860 h 2536916"/>
                <a:gd name="connsiteX6" fmla="*/ 12783 w 281458"/>
                <a:gd name="connsiteY6" fmla="*/ 2536916 h 2536916"/>
                <a:gd name="connsiteX0" fmla="*/ 3559 w 282722"/>
                <a:gd name="connsiteY0" fmla="*/ 0 h 2536916"/>
                <a:gd name="connsiteX1" fmla="*/ 45008 w 282722"/>
                <a:gd name="connsiteY1" fmla="*/ 787118 h 2536916"/>
                <a:gd name="connsiteX2" fmla="*/ 147377 w 282722"/>
                <a:gd name="connsiteY2" fmla="*/ 1153708 h 2536916"/>
                <a:gd name="connsiteX3" fmla="*/ 282141 w 282722"/>
                <a:gd name="connsiteY3" fmla="*/ 1496614 h 2536916"/>
                <a:gd name="connsiteX4" fmla="*/ 91641 w 282722"/>
                <a:gd name="connsiteY4" fmla="*/ 1951067 h 2536916"/>
                <a:gd name="connsiteX5" fmla="*/ 24967 w 282722"/>
                <a:gd name="connsiteY5" fmla="*/ 2225860 h 2536916"/>
                <a:gd name="connsiteX6" fmla="*/ 14027 w 282722"/>
                <a:gd name="connsiteY6" fmla="*/ 2536916 h 2536916"/>
                <a:gd name="connsiteX0" fmla="*/ 3559 w 282918"/>
                <a:gd name="connsiteY0" fmla="*/ 0 h 2536916"/>
                <a:gd name="connsiteX1" fmla="*/ 45008 w 282918"/>
                <a:gd name="connsiteY1" fmla="*/ 787118 h 2536916"/>
                <a:gd name="connsiteX2" fmla="*/ 147377 w 282918"/>
                <a:gd name="connsiteY2" fmla="*/ 1153708 h 2536916"/>
                <a:gd name="connsiteX3" fmla="*/ 282141 w 282918"/>
                <a:gd name="connsiteY3" fmla="*/ 1496614 h 2536916"/>
                <a:gd name="connsiteX4" fmla="*/ 82116 w 282918"/>
                <a:gd name="connsiteY4" fmla="*/ 1890234 h 2536916"/>
                <a:gd name="connsiteX5" fmla="*/ 24967 w 282918"/>
                <a:gd name="connsiteY5" fmla="*/ 2225860 h 2536916"/>
                <a:gd name="connsiteX6" fmla="*/ 14027 w 282918"/>
                <a:gd name="connsiteY6" fmla="*/ 2536916 h 2536916"/>
                <a:gd name="connsiteX0" fmla="*/ 0 w 279359"/>
                <a:gd name="connsiteY0" fmla="*/ 0 h 2536916"/>
                <a:gd name="connsiteX1" fmla="*/ 41449 w 279359"/>
                <a:gd name="connsiteY1" fmla="*/ 787118 h 2536916"/>
                <a:gd name="connsiteX2" fmla="*/ 143818 w 279359"/>
                <a:gd name="connsiteY2" fmla="*/ 1153708 h 2536916"/>
                <a:gd name="connsiteX3" fmla="*/ 278582 w 279359"/>
                <a:gd name="connsiteY3" fmla="*/ 1496614 h 2536916"/>
                <a:gd name="connsiteX4" fmla="*/ 78557 w 279359"/>
                <a:gd name="connsiteY4" fmla="*/ 1890234 h 2536916"/>
                <a:gd name="connsiteX5" fmla="*/ 21408 w 279359"/>
                <a:gd name="connsiteY5" fmla="*/ 2225860 h 2536916"/>
                <a:gd name="connsiteX6" fmla="*/ 10468 w 279359"/>
                <a:gd name="connsiteY6" fmla="*/ 2536916 h 2536916"/>
                <a:gd name="connsiteX0" fmla="*/ 648 w 280007"/>
                <a:gd name="connsiteY0" fmla="*/ 0 h 2536916"/>
                <a:gd name="connsiteX1" fmla="*/ 42097 w 280007"/>
                <a:gd name="connsiteY1" fmla="*/ 787118 h 2536916"/>
                <a:gd name="connsiteX2" fmla="*/ 144466 w 280007"/>
                <a:gd name="connsiteY2" fmla="*/ 1153708 h 2536916"/>
                <a:gd name="connsiteX3" fmla="*/ 279230 w 280007"/>
                <a:gd name="connsiteY3" fmla="*/ 1496614 h 2536916"/>
                <a:gd name="connsiteX4" fmla="*/ 79205 w 280007"/>
                <a:gd name="connsiteY4" fmla="*/ 1890234 h 2536916"/>
                <a:gd name="connsiteX5" fmla="*/ 22056 w 280007"/>
                <a:gd name="connsiteY5" fmla="*/ 2225860 h 2536916"/>
                <a:gd name="connsiteX6" fmla="*/ 11116 w 280007"/>
                <a:gd name="connsiteY6" fmla="*/ 2536916 h 2536916"/>
                <a:gd name="connsiteX0" fmla="*/ 648 w 279494"/>
                <a:gd name="connsiteY0" fmla="*/ 0 h 2536916"/>
                <a:gd name="connsiteX1" fmla="*/ 42097 w 279494"/>
                <a:gd name="connsiteY1" fmla="*/ 787118 h 2536916"/>
                <a:gd name="connsiteX2" fmla="*/ 144466 w 279494"/>
                <a:gd name="connsiteY2" fmla="*/ 1153708 h 2536916"/>
                <a:gd name="connsiteX3" fmla="*/ 279230 w 279494"/>
                <a:gd name="connsiteY3" fmla="*/ 1496614 h 2536916"/>
                <a:gd name="connsiteX4" fmla="*/ 107780 w 279494"/>
                <a:gd name="connsiteY4" fmla="*/ 1853734 h 2536916"/>
                <a:gd name="connsiteX5" fmla="*/ 22056 w 279494"/>
                <a:gd name="connsiteY5" fmla="*/ 2225860 h 2536916"/>
                <a:gd name="connsiteX6" fmla="*/ 11116 w 279494"/>
                <a:gd name="connsiteY6" fmla="*/ 2536916 h 2536916"/>
                <a:gd name="connsiteX0" fmla="*/ 3820 w 282666"/>
                <a:gd name="connsiteY0" fmla="*/ 0 h 2536916"/>
                <a:gd name="connsiteX1" fmla="*/ 45269 w 282666"/>
                <a:gd name="connsiteY1" fmla="*/ 787118 h 2536916"/>
                <a:gd name="connsiteX2" fmla="*/ 147638 w 282666"/>
                <a:gd name="connsiteY2" fmla="*/ 1153708 h 2536916"/>
                <a:gd name="connsiteX3" fmla="*/ 282402 w 282666"/>
                <a:gd name="connsiteY3" fmla="*/ 1496614 h 2536916"/>
                <a:gd name="connsiteX4" fmla="*/ 110952 w 282666"/>
                <a:gd name="connsiteY4" fmla="*/ 1853734 h 2536916"/>
                <a:gd name="connsiteX5" fmla="*/ 25228 w 282666"/>
                <a:gd name="connsiteY5" fmla="*/ 2225860 h 2536916"/>
                <a:gd name="connsiteX6" fmla="*/ 0 w 282666"/>
                <a:gd name="connsiteY6" fmla="*/ 2536916 h 2536916"/>
                <a:gd name="connsiteX0" fmla="*/ 3820 w 282666"/>
                <a:gd name="connsiteY0" fmla="*/ 0 h 2536916"/>
                <a:gd name="connsiteX1" fmla="*/ 45269 w 282666"/>
                <a:gd name="connsiteY1" fmla="*/ 787118 h 2536916"/>
                <a:gd name="connsiteX2" fmla="*/ 147638 w 282666"/>
                <a:gd name="connsiteY2" fmla="*/ 1153708 h 2536916"/>
                <a:gd name="connsiteX3" fmla="*/ 282402 w 282666"/>
                <a:gd name="connsiteY3" fmla="*/ 1496614 h 2536916"/>
                <a:gd name="connsiteX4" fmla="*/ 110952 w 282666"/>
                <a:gd name="connsiteY4" fmla="*/ 1853734 h 2536916"/>
                <a:gd name="connsiteX5" fmla="*/ 15703 w 282666"/>
                <a:gd name="connsiteY5" fmla="*/ 2225859 h 2536916"/>
                <a:gd name="connsiteX6" fmla="*/ 0 w 282666"/>
                <a:gd name="connsiteY6" fmla="*/ 2536916 h 2536916"/>
                <a:gd name="connsiteX0" fmla="*/ 3820 w 282666"/>
                <a:gd name="connsiteY0" fmla="*/ 0 h 2536916"/>
                <a:gd name="connsiteX1" fmla="*/ 45269 w 282666"/>
                <a:gd name="connsiteY1" fmla="*/ 787118 h 2536916"/>
                <a:gd name="connsiteX2" fmla="*/ 147638 w 282666"/>
                <a:gd name="connsiteY2" fmla="*/ 1153708 h 2536916"/>
                <a:gd name="connsiteX3" fmla="*/ 282402 w 282666"/>
                <a:gd name="connsiteY3" fmla="*/ 1496614 h 2536916"/>
                <a:gd name="connsiteX4" fmla="*/ 110952 w 282666"/>
                <a:gd name="connsiteY4" fmla="*/ 1853734 h 2536916"/>
                <a:gd name="connsiteX5" fmla="*/ 15703 w 282666"/>
                <a:gd name="connsiteY5" fmla="*/ 2128527 h 2536916"/>
                <a:gd name="connsiteX6" fmla="*/ 0 w 282666"/>
                <a:gd name="connsiteY6" fmla="*/ 2536916 h 2536916"/>
                <a:gd name="connsiteX0" fmla="*/ 3820 w 282666"/>
                <a:gd name="connsiteY0" fmla="*/ 0 h 2536916"/>
                <a:gd name="connsiteX1" fmla="*/ 45269 w 282666"/>
                <a:gd name="connsiteY1" fmla="*/ 787118 h 2536916"/>
                <a:gd name="connsiteX2" fmla="*/ 147638 w 282666"/>
                <a:gd name="connsiteY2" fmla="*/ 1153708 h 2536916"/>
                <a:gd name="connsiteX3" fmla="*/ 282402 w 282666"/>
                <a:gd name="connsiteY3" fmla="*/ 1496614 h 2536916"/>
                <a:gd name="connsiteX4" fmla="*/ 110952 w 282666"/>
                <a:gd name="connsiteY4" fmla="*/ 1853734 h 2536916"/>
                <a:gd name="connsiteX5" fmla="*/ 29991 w 282666"/>
                <a:gd name="connsiteY5" fmla="*/ 2140692 h 2536916"/>
                <a:gd name="connsiteX6" fmla="*/ 0 w 282666"/>
                <a:gd name="connsiteY6" fmla="*/ 2536916 h 253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66" h="2536916">
                  <a:moveTo>
                    <a:pt x="3820" y="0"/>
                  </a:moveTo>
                  <a:cubicBezTo>
                    <a:pt x="-942" y="369824"/>
                    <a:pt x="21299" y="594833"/>
                    <a:pt x="45269" y="787118"/>
                  </a:cubicBezTo>
                  <a:cubicBezTo>
                    <a:pt x="69239" y="979403"/>
                    <a:pt x="108116" y="1035459"/>
                    <a:pt x="147638" y="1153708"/>
                  </a:cubicBezTo>
                  <a:cubicBezTo>
                    <a:pt x="187160" y="1271957"/>
                    <a:pt x="288516" y="1379943"/>
                    <a:pt x="282402" y="1496614"/>
                  </a:cubicBezTo>
                  <a:cubicBezTo>
                    <a:pt x="276288" y="1613285"/>
                    <a:pt x="153020" y="1746388"/>
                    <a:pt x="110952" y="1853734"/>
                  </a:cubicBezTo>
                  <a:cubicBezTo>
                    <a:pt x="68884" y="1961080"/>
                    <a:pt x="47453" y="1997817"/>
                    <a:pt x="29991" y="2140692"/>
                  </a:cubicBezTo>
                  <a:cubicBezTo>
                    <a:pt x="12529" y="2283567"/>
                    <a:pt x="10319" y="2303553"/>
                    <a:pt x="0" y="253691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Freeform 146"/>
            <p:cNvSpPr/>
            <p:nvPr/>
          </p:nvSpPr>
          <p:spPr>
            <a:xfrm>
              <a:off x="1317534" y="3168921"/>
              <a:ext cx="282666" cy="835833"/>
            </a:xfrm>
            <a:custGeom>
              <a:avLst/>
              <a:gdLst>
                <a:gd name="connsiteX0" fmla="*/ 14922 w 280949"/>
                <a:gd name="connsiteY0" fmla="*/ 0 h 2238375"/>
                <a:gd name="connsiteX1" fmla="*/ 24447 w 280949"/>
                <a:gd name="connsiteY1" fmla="*/ 533400 h 2238375"/>
                <a:gd name="connsiteX2" fmla="*/ 243522 w 280949"/>
                <a:gd name="connsiteY2" fmla="*/ 952500 h 2238375"/>
                <a:gd name="connsiteX3" fmla="*/ 272097 w 280949"/>
                <a:gd name="connsiteY3" fmla="*/ 1143000 h 2238375"/>
                <a:gd name="connsiteX4" fmla="*/ 148272 w 280949"/>
                <a:gd name="connsiteY4" fmla="*/ 1381125 h 2238375"/>
                <a:gd name="connsiteX5" fmla="*/ 81597 w 280949"/>
                <a:gd name="connsiteY5" fmla="*/ 1628775 h 2238375"/>
                <a:gd name="connsiteX6" fmla="*/ 43497 w 280949"/>
                <a:gd name="connsiteY6" fmla="*/ 2238375 h 2238375"/>
                <a:gd name="connsiteX0" fmla="*/ 5435 w 270379"/>
                <a:gd name="connsiteY0" fmla="*/ 0 h 2238375"/>
                <a:gd name="connsiteX1" fmla="*/ 43535 w 270379"/>
                <a:gd name="connsiteY1" fmla="*/ 523875 h 2238375"/>
                <a:gd name="connsiteX2" fmla="*/ 234035 w 270379"/>
                <a:gd name="connsiteY2" fmla="*/ 952500 h 2238375"/>
                <a:gd name="connsiteX3" fmla="*/ 262610 w 270379"/>
                <a:gd name="connsiteY3" fmla="*/ 1143000 h 2238375"/>
                <a:gd name="connsiteX4" fmla="*/ 138785 w 270379"/>
                <a:gd name="connsiteY4" fmla="*/ 1381125 h 2238375"/>
                <a:gd name="connsiteX5" fmla="*/ 72110 w 270379"/>
                <a:gd name="connsiteY5" fmla="*/ 1628775 h 2238375"/>
                <a:gd name="connsiteX6" fmla="*/ 34010 w 270379"/>
                <a:gd name="connsiteY6" fmla="*/ 2238375 h 2238375"/>
                <a:gd name="connsiteX0" fmla="*/ 5435 w 270379"/>
                <a:gd name="connsiteY0" fmla="*/ 0 h 2238375"/>
                <a:gd name="connsiteX1" fmla="*/ 43535 w 270379"/>
                <a:gd name="connsiteY1" fmla="*/ 523875 h 2238375"/>
                <a:gd name="connsiteX2" fmla="*/ 234035 w 270379"/>
                <a:gd name="connsiteY2" fmla="*/ 952500 h 2238375"/>
                <a:gd name="connsiteX3" fmla="*/ 262610 w 270379"/>
                <a:gd name="connsiteY3" fmla="*/ 1143000 h 2238375"/>
                <a:gd name="connsiteX4" fmla="*/ 138785 w 270379"/>
                <a:gd name="connsiteY4" fmla="*/ 1381125 h 2238375"/>
                <a:gd name="connsiteX5" fmla="*/ 44950 w 270379"/>
                <a:gd name="connsiteY5" fmla="*/ 1927319 h 2238375"/>
                <a:gd name="connsiteX6" fmla="*/ 34010 w 270379"/>
                <a:gd name="connsiteY6" fmla="*/ 2238375 h 2238375"/>
                <a:gd name="connsiteX0" fmla="*/ 5435 w 272390"/>
                <a:gd name="connsiteY0" fmla="*/ 0 h 2238375"/>
                <a:gd name="connsiteX1" fmla="*/ 43535 w 272390"/>
                <a:gd name="connsiteY1" fmla="*/ 523875 h 2238375"/>
                <a:gd name="connsiteX2" fmla="*/ 234035 w 272390"/>
                <a:gd name="connsiteY2" fmla="*/ 952500 h 2238375"/>
                <a:gd name="connsiteX3" fmla="*/ 262610 w 272390"/>
                <a:gd name="connsiteY3" fmla="*/ 1143000 h 2238375"/>
                <a:gd name="connsiteX4" fmla="*/ 111624 w 272390"/>
                <a:gd name="connsiteY4" fmla="*/ 1489685 h 2238375"/>
                <a:gd name="connsiteX5" fmla="*/ 44950 w 272390"/>
                <a:gd name="connsiteY5" fmla="*/ 1927319 h 2238375"/>
                <a:gd name="connsiteX6" fmla="*/ 34010 w 272390"/>
                <a:gd name="connsiteY6" fmla="*/ 2238375 h 2238375"/>
                <a:gd name="connsiteX0" fmla="*/ 5435 w 279792"/>
                <a:gd name="connsiteY0" fmla="*/ 0 h 2238375"/>
                <a:gd name="connsiteX1" fmla="*/ 43535 w 279792"/>
                <a:gd name="connsiteY1" fmla="*/ 523875 h 2238375"/>
                <a:gd name="connsiteX2" fmla="*/ 234035 w 279792"/>
                <a:gd name="connsiteY2" fmla="*/ 952500 h 2238375"/>
                <a:gd name="connsiteX3" fmla="*/ 271663 w 279792"/>
                <a:gd name="connsiteY3" fmla="*/ 1251558 h 2238375"/>
                <a:gd name="connsiteX4" fmla="*/ 111624 w 279792"/>
                <a:gd name="connsiteY4" fmla="*/ 1489685 h 2238375"/>
                <a:gd name="connsiteX5" fmla="*/ 44950 w 279792"/>
                <a:gd name="connsiteY5" fmla="*/ 1927319 h 2238375"/>
                <a:gd name="connsiteX6" fmla="*/ 34010 w 279792"/>
                <a:gd name="connsiteY6" fmla="*/ 2238375 h 2238375"/>
                <a:gd name="connsiteX0" fmla="*/ 5435 w 279792"/>
                <a:gd name="connsiteY0" fmla="*/ 0 h 2238375"/>
                <a:gd name="connsiteX1" fmla="*/ 43535 w 279792"/>
                <a:gd name="connsiteY1" fmla="*/ 523875 h 2238375"/>
                <a:gd name="connsiteX2" fmla="*/ 234035 w 279792"/>
                <a:gd name="connsiteY2" fmla="*/ 952500 h 2238375"/>
                <a:gd name="connsiteX3" fmla="*/ 271663 w 279792"/>
                <a:gd name="connsiteY3" fmla="*/ 1251558 h 2238375"/>
                <a:gd name="connsiteX4" fmla="*/ 111624 w 279792"/>
                <a:gd name="connsiteY4" fmla="*/ 1652526 h 2238375"/>
                <a:gd name="connsiteX5" fmla="*/ 44950 w 279792"/>
                <a:gd name="connsiteY5" fmla="*/ 1927319 h 2238375"/>
                <a:gd name="connsiteX6" fmla="*/ 34010 w 279792"/>
                <a:gd name="connsiteY6" fmla="*/ 2238375 h 2238375"/>
                <a:gd name="connsiteX0" fmla="*/ 2169 w 275422"/>
                <a:gd name="connsiteY0" fmla="*/ 0 h 2238375"/>
                <a:gd name="connsiteX1" fmla="*/ 85537 w 275422"/>
                <a:gd name="connsiteY1" fmla="*/ 523876 h 2238375"/>
                <a:gd name="connsiteX2" fmla="*/ 230769 w 275422"/>
                <a:gd name="connsiteY2" fmla="*/ 952500 h 2238375"/>
                <a:gd name="connsiteX3" fmla="*/ 268397 w 275422"/>
                <a:gd name="connsiteY3" fmla="*/ 1251558 h 2238375"/>
                <a:gd name="connsiteX4" fmla="*/ 108358 w 275422"/>
                <a:gd name="connsiteY4" fmla="*/ 1652526 h 2238375"/>
                <a:gd name="connsiteX5" fmla="*/ 41684 w 275422"/>
                <a:gd name="connsiteY5" fmla="*/ 1927319 h 2238375"/>
                <a:gd name="connsiteX6" fmla="*/ 30744 w 275422"/>
                <a:gd name="connsiteY6" fmla="*/ 2238375 h 2238375"/>
                <a:gd name="connsiteX0" fmla="*/ 7639 w 244678"/>
                <a:gd name="connsiteY0" fmla="*/ 0 h 2509774"/>
                <a:gd name="connsiteX1" fmla="*/ 54793 w 244678"/>
                <a:gd name="connsiteY1" fmla="*/ 795275 h 2509774"/>
                <a:gd name="connsiteX2" fmla="*/ 200025 w 244678"/>
                <a:gd name="connsiteY2" fmla="*/ 1223899 h 2509774"/>
                <a:gd name="connsiteX3" fmla="*/ 237653 w 244678"/>
                <a:gd name="connsiteY3" fmla="*/ 1522957 h 2509774"/>
                <a:gd name="connsiteX4" fmla="*/ 77614 w 244678"/>
                <a:gd name="connsiteY4" fmla="*/ 1923925 h 2509774"/>
                <a:gd name="connsiteX5" fmla="*/ 10940 w 244678"/>
                <a:gd name="connsiteY5" fmla="*/ 2198718 h 2509774"/>
                <a:gd name="connsiteX6" fmla="*/ 0 w 244678"/>
                <a:gd name="connsiteY6" fmla="*/ 2509774 h 2509774"/>
                <a:gd name="connsiteX0" fmla="*/ 2743 w 257889"/>
                <a:gd name="connsiteY0" fmla="*/ 0 h 2536916"/>
                <a:gd name="connsiteX1" fmla="*/ 68004 w 257889"/>
                <a:gd name="connsiteY1" fmla="*/ 822417 h 2536916"/>
                <a:gd name="connsiteX2" fmla="*/ 213236 w 257889"/>
                <a:gd name="connsiteY2" fmla="*/ 1251041 h 2536916"/>
                <a:gd name="connsiteX3" fmla="*/ 250864 w 257889"/>
                <a:gd name="connsiteY3" fmla="*/ 1550099 h 2536916"/>
                <a:gd name="connsiteX4" fmla="*/ 90825 w 257889"/>
                <a:gd name="connsiteY4" fmla="*/ 1951067 h 2536916"/>
                <a:gd name="connsiteX5" fmla="*/ 24151 w 257889"/>
                <a:gd name="connsiteY5" fmla="*/ 2225860 h 2536916"/>
                <a:gd name="connsiteX6" fmla="*/ 13211 w 257889"/>
                <a:gd name="connsiteY6" fmla="*/ 2536916 h 2536916"/>
                <a:gd name="connsiteX0" fmla="*/ 2743 w 230762"/>
                <a:gd name="connsiteY0" fmla="*/ 0 h 2536916"/>
                <a:gd name="connsiteX1" fmla="*/ 68004 w 230762"/>
                <a:gd name="connsiteY1" fmla="*/ 822417 h 2536916"/>
                <a:gd name="connsiteX2" fmla="*/ 213236 w 230762"/>
                <a:gd name="connsiteY2" fmla="*/ 1251041 h 2536916"/>
                <a:gd name="connsiteX3" fmla="*/ 214650 w 230762"/>
                <a:gd name="connsiteY3" fmla="*/ 1642612 h 2536916"/>
                <a:gd name="connsiteX4" fmla="*/ 90825 w 230762"/>
                <a:gd name="connsiteY4" fmla="*/ 1951067 h 2536916"/>
                <a:gd name="connsiteX5" fmla="*/ 24151 w 230762"/>
                <a:gd name="connsiteY5" fmla="*/ 2225860 h 2536916"/>
                <a:gd name="connsiteX6" fmla="*/ 13211 w 230762"/>
                <a:gd name="connsiteY6" fmla="*/ 2536916 h 2536916"/>
                <a:gd name="connsiteX0" fmla="*/ 6661 w 237036"/>
                <a:gd name="connsiteY0" fmla="*/ 0 h 2536916"/>
                <a:gd name="connsiteX1" fmla="*/ 35708 w 237036"/>
                <a:gd name="connsiteY1" fmla="*/ 799286 h 2536916"/>
                <a:gd name="connsiteX2" fmla="*/ 217154 w 237036"/>
                <a:gd name="connsiteY2" fmla="*/ 1251041 h 2536916"/>
                <a:gd name="connsiteX3" fmla="*/ 218568 w 237036"/>
                <a:gd name="connsiteY3" fmla="*/ 1642612 h 2536916"/>
                <a:gd name="connsiteX4" fmla="*/ 94743 w 237036"/>
                <a:gd name="connsiteY4" fmla="*/ 1951067 h 2536916"/>
                <a:gd name="connsiteX5" fmla="*/ 28069 w 237036"/>
                <a:gd name="connsiteY5" fmla="*/ 2225860 h 2536916"/>
                <a:gd name="connsiteX6" fmla="*/ 17129 w 237036"/>
                <a:gd name="connsiteY6" fmla="*/ 2536916 h 2536916"/>
                <a:gd name="connsiteX0" fmla="*/ 2744 w 230763"/>
                <a:gd name="connsiteY0" fmla="*/ 0 h 2536916"/>
                <a:gd name="connsiteX1" fmla="*/ 68005 w 230763"/>
                <a:gd name="connsiteY1" fmla="*/ 799286 h 2536916"/>
                <a:gd name="connsiteX2" fmla="*/ 213237 w 230763"/>
                <a:gd name="connsiteY2" fmla="*/ 1251041 h 2536916"/>
                <a:gd name="connsiteX3" fmla="*/ 214651 w 230763"/>
                <a:gd name="connsiteY3" fmla="*/ 1642612 h 2536916"/>
                <a:gd name="connsiteX4" fmla="*/ 90826 w 230763"/>
                <a:gd name="connsiteY4" fmla="*/ 1951067 h 2536916"/>
                <a:gd name="connsiteX5" fmla="*/ 24152 w 230763"/>
                <a:gd name="connsiteY5" fmla="*/ 2225860 h 2536916"/>
                <a:gd name="connsiteX6" fmla="*/ 13212 w 230763"/>
                <a:gd name="connsiteY6" fmla="*/ 2536916 h 2536916"/>
                <a:gd name="connsiteX0" fmla="*/ 2744 w 285865"/>
                <a:gd name="connsiteY0" fmla="*/ 0 h 2536916"/>
                <a:gd name="connsiteX1" fmla="*/ 68005 w 285865"/>
                <a:gd name="connsiteY1" fmla="*/ 799286 h 2536916"/>
                <a:gd name="connsiteX2" fmla="*/ 213237 w 285865"/>
                <a:gd name="connsiteY2" fmla="*/ 1251041 h 2536916"/>
                <a:gd name="connsiteX3" fmla="*/ 281326 w 285865"/>
                <a:gd name="connsiteY3" fmla="*/ 1496614 h 2536916"/>
                <a:gd name="connsiteX4" fmla="*/ 90826 w 285865"/>
                <a:gd name="connsiteY4" fmla="*/ 1951067 h 2536916"/>
                <a:gd name="connsiteX5" fmla="*/ 24152 w 285865"/>
                <a:gd name="connsiteY5" fmla="*/ 2225860 h 2536916"/>
                <a:gd name="connsiteX6" fmla="*/ 13212 w 285865"/>
                <a:gd name="connsiteY6" fmla="*/ 2536916 h 2536916"/>
                <a:gd name="connsiteX0" fmla="*/ 2315 w 281458"/>
                <a:gd name="connsiteY0" fmla="*/ 0 h 2536916"/>
                <a:gd name="connsiteX1" fmla="*/ 67576 w 281458"/>
                <a:gd name="connsiteY1" fmla="*/ 799286 h 2536916"/>
                <a:gd name="connsiteX2" fmla="*/ 146133 w 281458"/>
                <a:gd name="connsiteY2" fmla="*/ 1153708 h 2536916"/>
                <a:gd name="connsiteX3" fmla="*/ 280897 w 281458"/>
                <a:gd name="connsiteY3" fmla="*/ 1496614 h 2536916"/>
                <a:gd name="connsiteX4" fmla="*/ 90397 w 281458"/>
                <a:gd name="connsiteY4" fmla="*/ 1951067 h 2536916"/>
                <a:gd name="connsiteX5" fmla="*/ 23723 w 281458"/>
                <a:gd name="connsiteY5" fmla="*/ 2225860 h 2536916"/>
                <a:gd name="connsiteX6" fmla="*/ 12783 w 281458"/>
                <a:gd name="connsiteY6" fmla="*/ 2536916 h 2536916"/>
                <a:gd name="connsiteX0" fmla="*/ 3559 w 282722"/>
                <a:gd name="connsiteY0" fmla="*/ 0 h 2536916"/>
                <a:gd name="connsiteX1" fmla="*/ 45008 w 282722"/>
                <a:gd name="connsiteY1" fmla="*/ 787118 h 2536916"/>
                <a:gd name="connsiteX2" fmla="*/ 147377 w 282722"/>
                <a:gd name="connsiteY2" fmla="*/ 1153708 h 2536916"/>
                <a:gd name="connsiteX3" fmla="*/ 282141 w 282722"/>
                <a:gd name="connsiteY3" fmla="*/ 1496614 h 2536916"/>
                <a:gd name="connsiteX4" fmla="*/ 91641 w 282722"/>
                <a:gd name="connsiteY4" fmla="*/ 1951067 h 2536916"/>
                <a:gd name="connsiteX5" fmla="*/ 24967 w 282722"/>
                <a:gd name="connsiteY5" fmla="*/ 2225860 h 2536916"/>
                <a:gd name="connsiteX6" fmla="*/ 14027 w 282722"/>
                <a:gd name="connsiteY6" fmla="*/ 2536916 h 2536916"/>
                <a:gd name="connsiteX0" fmla="*/ 3559 w 282918"/>
                <a:gd name="connsiteY0" fmla="*/ 0 h 2536916"/>
                <a:gd name="connsiteX1" fmla="*/ 45008 w 282918"/>
                <a:gd name="connsiteY1" fmla="*/ 787118 h 2536916"/>
                <a:gd name="connsiteX2" fmla="*/ 147377 w 282918"/>
                <a:gd name="connsiteY2" fmla="*/ 1153708 h 2536916"/>
                <a:gd name="connsiteX3" fmla="*/ 282141 w 282918"/>
                <a:gd name="connsiteY3" fmla="*/ 1496614 h 2536916"/>
                <a:gd name="connsiteX4" fmla="*/ 82116 w 282918"/>
                <a:gd name="connsiteY4" fmla="*/ 1890234 h 2536916"/>
                <a:gd name="connsiteX5" fmla="*/ 24967 w 282918"/>
                <a:gd name="connsiteY5" fmla="*/ 2225860 h 2536916"/>
                <a:gd name="connsiteX6" fmla="*/ 14027 w 282918"/>
                <a:gd name="connsiteY6" fmla="*/ 2536916 h 2536916"/>
                <a:gd name="connsiteX0" fmla="*/ 0 w 279359"/>
                <a:gd name="connsiteY0" fmla="*/ 0 h 2536916"/>
                <a:gd name="connsiteX1" fmla="*/ 41449 w 279359"/>
                <a:gd name="connsiteY1" fmla="*/ 787118 h 2536916"/>
                <a:gd name="connsiteX2" fmla="*/ 143818 w 279359"/>
                <a:gd name="connsiteY2" fmla="*/ 1153708 h 2536916"/>
                <a:gd name="connsiteX3" fmla="*/ 278582 w 279359"/>
                <a:gd name="connsiteY3" fmla="*/ 1496614 h 2536916"/>
                <a:gd name="connsiteX4" fmla="*/ 78557 w 279359"/>
                <a:gd name="connsiteY4" fmla="*/ 1890234 h 2536916"/>
                <a:gd name="connsiteX5" fmla="*/ 21408 w 279359"/>
                <a:gd name="connsiteY5" fmla="*/ 2225860 h 2536916"/>
                <a:gd name="connsiteX6" fmla="*/ 10468 w 279359"/>
                <a:gd name="connsiteY6" fmla="*/ 2536916 h 2536916"/>
                <a:gd name="connsiteX0" fmla="*/ 648 w 280007"/>
                <a:gd name="connsiteY0" fmla="*/ 0 h 2536916"/>
                <a:gd name="connsiteX1" fmla="*/ 42097 w 280007"/>
                <a:gd name="connsiteY1" fmla="*/ 787118 h 2536916"/>
                <a:gd name="connsiteX2" fmla="*/ 144466 w 280007"/>
                <a:gd name="connsiteY2" fmla="*/ 1153708 h 2536916"/>
                <a:gd name="connsiteX3" fmla="*/ 279230 w 280007"/>
                <a:gd name="connsiteY3" fmla="*/ 1496614 h 2536916"/>
                <a:gd name="connsiteX4" fmla="*/ 79205 w 280007"/>
                <a:gd name="connsiteY4" fmla="*/ 1890234 h 2536916"/>
                <a:gd name="connsiteX5" fmla="*/ 22056 w 280007"/>
                <a:gd name="connsiteY5" fmla="*/ 2225860 h 2536916"/>
                <a:gd name="connsiteX6" fmla="*/ 11116 w 280007"/>
                <a:gd name="connsiteY6" fmla="*/ 2536916 h 2536916"/>
                <a:gd name="connsiteX0" fmla="*/ 648 w 279494"/>
                <a:gd name="connsiteY0" fmla="*/ 0 h 2536916"/>
                <a:gd name="connsiteX1" fmla="*/ 42097 w 279494"/>
                <a:gd name="connsiteY1" fmla="*/ 787118 h 2536916"/>
                <a:gd name="connsiteX2" fmla="*/ 144466 w 279494"/>
                <a:gd name="connsiteY2" fmla="*/ 1153708 h 2536916"/>
                <a:gd name="connsiteX3" fmla="*/ 279230 w 279494"/>
                <a:gd name="connsiteY3" fmla="*/ 1496614 h 2536916"/>
                <a:gd name="connsiteX4" fmla="*/ 107780 w 279494"/>
                <a:gd name="connsiteY4" fmla="*/ 1853734 h 2536916"/>
                <a:gd name="connsiteX5" fmla="*/ 22056 w 279494"/>
                <a:gd name="connsiteY5" fmla="*/ 2225860 h 2536916"/>
                <a:gd name="connsiteX6" fmla="*/ 11116 w 279494"/>
                <a:gd name="connsiteY6" fmla="*/ 2536916 h 2536916"/>
                <a:gd name="connsiteX0" fmla="*/ 3820 w 282666"/>
                <a:gd name="connsiteY0" fmla="*/ 0 h 2536916"/>
                <a:gd name="connsiteX1" fmla="*/ 45269 w 282666"/>
                <a:gd name="connsiteY1" fmla="*/ 787118 h 2536916"/>
                <a:gd name="connsiteX2" fmla="*/ 147638 w 282666"/>
                <a:gd name="connsiteY2" fmla="*/ 1153708 h 2536916"/>
                <a:gd name="connsiteX3" fmla="*/ 282402 w 282666"/>
                <a:gd name="connsiteY3" fmla="*/ 1496614 h 2536916"/>
                <a:gd name="connsiteX4" fmla="*/ 110952 w 282666"/>
                <a:gd name="connsiteY4" fmla="*/ 1853734 h 2536916"/>
                <a:gd name="connsiteX5" fmla="*/ 25228 w 282666"/>
                <a:gd name="connsiteY5" fmla="*/ 2225860 h 2536916"/>
                <a:gd name="connsiteX6" fmla="*/ 0 w 282666"/>
                <a:gd name="connsiteY6" fmla="*/ 2536916 h 2536916"/>
                <a:gd name="connsiteX0" fmla="*/ 3820 w 282666"/>
                <a:gd name="connsiteY0" fmla="*/ 0 h 2536916"/>
                <a:gd name="connsiteX1" fmla="*/ 45269 w 282666"/>
                <a:gd name="connsiteY1" fmla="*/ 787118 h 2536916"/>
                <a:gd name="connsiteX2" fmla="*/ 147638 w 282666"/>
                <a:gd name="connsiteY2" fmla="*/ 1153708 h 2536916"/>
                <a:gd name="connsiteX3" fmla="*/ 282402 w 282666"/>
                <a:gd name="connsiteY3" fmla="*/ 1496614 h 2536916"/>
                <a:gd name="connsiteX4" fmla="*/ 110952 w 282666"/>
                <a:gd name="connsiteY4" fmla="*/ 1853734 h 2536916"/>
                <a:gd name="connsiteX5" fmla="*/ 15703 w 282666"/>
                <a:gd name="connsiteY5" fmla="*/ 2225859 h 2536916"/>
                <a:gd name="connsiteX6" fmla="*/ 0 w 282666"/>
                <a:gd name="connsiteY6" fmla="*/ 2536916 h 2536916"/>
                <a:gd name="connsiteX0" fmla="*/ 3820 w 282666"/>
                <a:gd name="connsiteY0" fmla="*/ 0 h 2536916"/>
                <a:gd name="connsiteX1" fmla="*/ 45269 w 282666"/>
                <a:gd name="connsiteY1" fmla="*/ 787118 h 2536916"/>
                <a:gd name="connsiteX2" fmla="*/ 147638 w 282666"/>
                <a:gd name="connsiteY2" fmla="*/ 1153708 h 2536916"/>
                <a:gd name="connsiteX3" fmla="*/ 282402 w 282666"/>
                <a:gd name="connsiteY3" fmla="*/ 1496614 h 2536916"/>
                <a:gd name="connsiteX4" fmla="*/ 110952 w 282666"/>
                <a:gd name="connsiteY4" fmla="*/ 1853734 h 2536916"/>
                <a:gd name="connsiteX5" fmla="*/ 15703 w 282666"/>
                <a:gd name="connsiteY5" fmla="*/ 2128527 h 2536916"/>
                <a:gd name="connsiteX6" fmla="*/ 0 w 282666"/>
                <a:gd name="connsiteY6" fmla="*/ 2536916 h 2536916"/>
                <a:gd name="connsiteX0" fmla="*/ 3820 w 282666"/>
                <a:gd name="connsiteY0" fmla="*/ 0 h 2536916"/>
                <a:gd name="connsiteX1" fmla="*/ 45269 w 282666"/>
                <a:gd name="connsiteY1" fmla="*/ 787118 h 2536916"/>
                <a:gd name="connsiteX2" fmla="*/ 147638 w 282666"/>
                <a:gd name="connsiteY2" fmla="*/ 1153708 h 2536916"/>
                <a:gd name="connsiteX3" fmla="*/ 282402 w 282666"/>
                <a:gd name="connsiteY3" fmla="*/ 1496614 h 2536916"/>
                <a:gd name="connsiteX4" fmla="*/ 110952 w 282666"/>
                <a:gd name="connsiteY4" fmla="*/ 1853734 h 2536916"/>
                <a:gd name="connsiteX5" fmla="*/ 29991 w 282666"/>
                <a:gd name="connsiteY5" fmla="*/ 2140692 h 2536916"/>
                <a:gd name="connsiteX6" fmla="*/ 0 w 282666"/>
                <a:gd name="connsiteY6" fmla="*/ 2536916 h 253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66" h="2536916">
                  <a:moveTo>
                    <a:pt x="3820" y="0"/>
                  </a:moveTo>
                  <a:cubicBezTo>
                    <a:pt x="-942" y="369824"/>
                    <a:pt x="21299" y="594833"/>
                    <a:pt x="45269" y="787118"/>
                  </a:cubicBezTo>
                  <a:cubicBezTo>
                    <a:pt x="69239" y="979403"/>
                    <a:pt x="108116" y="1035459"/>
                    <a:pt x="147638" y="1153708"/>
                  </a:cubicBezTo>
                  <a:cubicBezTo>
                    <a:pt x="187160" y="1271957"/>
                    <a:pt x="288516" y="1379943"/>
                    <a:pt x="282402" y="1496614"/>
                  </a:cubicBezTo>
                  <a:cubicBezTo>
                    <a:pt x="276288" y="1613285"/>
                    <a:pt x="153020" y="1746388"/>
                    <a:pt x="110952" y="1853734"/>
                  </a:cubicBezTo>
                  <a:cubicBezTo>
                    <a:pt x="68884" y="1961080"/>
                    <a:pt x="47453" y="1997817"/>
                    <a:pt x="29991" y="2140692"/>
                  </a:cubicBezTo>
                  <a:cubicBezTo>
                    <a:pt x="12529" y="2283567"/>
                    <a:pt x="10319" y="2303553"/>
                    <a:pt x="0" y="253691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8" name="Freeform 147"/>
          <p:cNvSpPr/>
          <p:nvPr/>
        </p:nvSpPr>
        <p:spPr>
          <a:xfrm>
            <a:off x="2384334" y="2190750"/>
            <a:ext cx="282666" cy="1694324"/>
          </a:xfrm>
          <a:custGeom>
            <a:avLst/>
            <a:gdLst>
              <a:gd name="connsiteX0" fmla="*/ 14922 w 280949"/>
              <a:gd name="connsiteY0" fmla="*/ 0 h 2238375"/>
              <a:gd name="connsiteX1" fmla="*/ 24447 w 280949"/>
              <a:gd name="connsiteY1" fmla="*/ 533400 h 2238375"/>
              <a:gd name="connsiteX2" fmla="*/ 243522 w 280949"/>
              <a:gd name="connsiteY2" fmla="*/ 952500 h 2238375"/>
              <a:gd name="connsiteX3" fmla="*/ 272097 w 280949"/>
              <a:gd name="connsiteY3" fmla="*/ 1143000 h 2238375"/>
              <a:gd name="connsiteX4" fmla="*/ 148272 w 280949"/>
              <a:gd name="connsiteY4" fmla="*/ 1381125 h 2238375"/>
              <a:gd name="connsiteX5" fmla="*/ 81597 w 280949"/>
              <a:gd name="connsiteY5" fmla="*/ 1628775 h 2238375"/>
              <a:gd name="connsiteX6" fmla="*/ 43497 w 280949"/>
              <a:gd name="connsiteY6" fmla="*/ 2238375 h 2238375"/>
              <a:gd name="connsiteX0" fmla="*/ 5435 w 270379"/>
              <a:gd name="connsiteY0" fmla="*/ 0 h 2238375"/>
              <a:gd name="connsiteX1" fmla="*/ 43535 w 270379"/>
              <a:gd name="connsiteY1" fmla="*/ 523875 h 2238375"/>
              <a:gd name="connsiteX2" fmla="*/ 234035 w 270379"/>
              <a:gd name="connsiteY2" fmla="*/ 952500 h 2238375"/>
              <a:gd name="connsiteX3" fmla="*/ 262610 w 270379"/>
              <a:gd name="connsiteY3" fmla="*/ 1143000 h 2238375"/>
              <a:gd name="connsiteX4" fmla="*/ 138785 w 270379"/>
              <a:gd name="connsiteY4" fmla="*/ 1381125 h 2238375"/>
              <a:gd name="connsiteX5" fmla="*/ 72110 w 270379"/>
              <a:gd name="connsiteY5" fmla="*/ 1628775 h 2238375"/>
              <a:gd name="connsiteX6" fmla="*/ 34010 w 270379"/>
              <a:gd name="connsiteY6" fmla="*/ 2238375 h 2238375"/>
              <a:gd name="connsiteX0" fmla="*/ 5435 w 270379"/>
              <a:gd name="connsiteY0" fmla="*/ 0 h 2238375"/>
              <a:gd name="connsiteX1" fmla="*/ 43535 w 270379"/>
              <a:gd name="connsiteY1" fmla="*/ 523875 h 2238375"/>
              <a:gd name="connsiteX2" fmla="*/ 234035 w 270379"/>
              <a:gd name="connsiteY2" fmla="*/ 952500 h 2238375"/>
              <a:gd name="connsiteX3" fmla="*/ 262610 w 270379"/>
              <a:gd name="connsiteY3" fmla="*/ 1143000 h 2238375"/>
              <a:gd name="connsiteX4" fmla="*/ 138785 w 270379"/>
              <a:gd name="connsiteY4" fmla="*/ 1381125 h 2238375"/>
              <a:gd name="connsiteX5" fmla="*/ 44950 w 270379"/>
              <a:gd name="connsiteY5" fmla="*/ 1927319 h 2238375"/>
              <a:gd name="connsiteX6" fmla="*/ 34010 w 270379"/>
              <a:gd name="connsiteY6" fmla="*/ 2238375 h 2238375"/>
              <a:gd name="connsiteX0" fmla="*/ 5435 w 272390"/>
              <a:gd name="connsiteY0" fmla="*/ 0 h 2238375"/>
              <a:gd name="connsiteX1" fmla="*/ 43535 w 272390"/>
              <a:gd name="connsiteY1" fmla="*/ 523875 h 2238375"/>
              <a:gd name="connsiteX2" fmla="*/ 234035 w 272390"/>
              <a:gd name="connsiteY2" fmla="*/ 952500 h 2238375"/>
              <a:gd name="connsiteX3" fmla="*/ 262610 w 272390"/>
              <a:gd name="connsiteY3" fmla="*/ 1143000 h 2238375"/>
              <a:gd name="connsiteX4" fmla="*/ 111624 w 272390"/>
              <a:gd name="connsiteY4" fmla="*/ 1489685 h 2238375"/>
              <a:gd name="connsiteX5" fmla="*/ 44950 w 272390"/>
              <a:gd name="connsiteY5" fmla="*/ 1927319 h 2238375"/>
              <a:gd name="connsiteX6" fmla="*/ 34010 w 272390"/>
              <a:gd name="connsiteY6" fmla="*/ 2238375 h 2238375"/>
              <a:gd name="connsiteX0" fmla="*/ 5435 w 279792"/>
              <a:gd name="connsiteY0" fmla="*/ 0 h 2238375"/>
              <a:gd name="connsiteX1" fmla="*/ 43535 w 279792"/>
              <a:gd name="connsiteY1" fmla="*/ 523875 h 2238375"/>
              <a:gd name="connsiteX2" fmla="*/ 234035 w 279792"/>
              <a:gd name="connsiteY2" fmla="*/ 952500 h 2238375"/>
              <a:gd name="connsiteX3" fmla="*/ 271663 w 279792"/>
              <a:gd name="connsiteY3" fmla="*/ 1251558 h 2238375"/>
              <a:gd name="connsiteX4" fmla="*/ 111624 w 279792"/>
              <a:gd name="connsiteY4" fmla="*/ 1489685 h 2238375"/>
              <a:gd name="connsiteX5" fmla="*/ 44950 w 279792"/>
              <a:gd name="connsiteY5" fmla="*/ 1927319 h 2238375"/>
              <a:gd name="connsiteX6" fmla="*/ 34010 w 279792"/>
              <a:gd name="connsiteY6" fmla="*/ 2238375 h 2238375"/>
              <a:gd name="connsiteX0" fmla="*/ 5435 w 279792"/>
              <a:gd name="connsiteY0" fmla="*/ 0 h 2238375"/>
              <a:gd name="connsiteX1" fmla="*/ 43535 w 279792"/>
              <a:gd name="connsiteY1" fmla="*/ 523875 h 2238375"/>
              <a:gd name="connsiteX2" fmla="*/ 234035 w 279792"/>
              <a:gd name="connsiteY2" fmla="*/ 952500 h 2238375"/>
              <a:gd name="connsiteX3" fmla="*/ 271663 w 279792"/>
              <a:gd name="connsiteY3" fmla="*/ 1251558 h 2238375"/>
              <a:gd name="connsiteX4" fmla="*/ 111624 w 279792"/>
              <a:gd name="connsiteY4" fmla="*/ 1652526 h 2238375"/>
              <a:gd name="connsiteX5" fmla="*/ 44950 w 279792"/>
              <a:gd name="connsiteY5" fmla="*/ 1927319 h 2238375"/>
              <a:gd name="connsiteX6" fmla="*/ 34010 w 279792"/>
              <a:gd name="connsiteY6" fmla="*/ 2238375 h 2238375"/>
              <a:gd name="connsiteX0" fmla="*/ 2169 w 275422"/>
              <a:gd name="connsiteY0" fmla="*/ 0 h 2238375"/>
              <a:gd name="connsiteX1" fmla="*/ 85537 w 275422"/>
              <a:gd name="connsiteY1" fmla="*/ 523876 h 2238375"/>
              <a:gd name="connsiteX2" fmla="*/ 230769 w 275422"/>
              <a:gd name="connsiteY2" fmla="*/ 952500 h 2238375"/>
              <a:gd name="connsiteX3" fmla="*/ 268397 w 275422"/>
              <a:gd name="connsiteY3" fmla="*/ 1251558 h 2238375"/>
              <a:gd name="connsiteX4" fmla="*/ 108358 w 275422"/>
              <a:gd name="connsiteY4" fmla="*/ 1652526 h 2238375"/>
              <a:gd name="connsiteX5" fmla="*/ 41684 w 275422"/>
              <a:gd name="connsiteY5" fmla="*/ 1927319 h 2238375"/>
              <a:gd name="connsiteX6" fmla="*/ 30744 w 275422"/>
              <a:gd name="connsiteY6" fmla="*/ 2238375 h 2238375"/>
              <a:gd name="connsiteX0" fmla="*/ 7639 w 244678"/>
              <a:gd name="connsiteY0" fmla="*/ 0 h 2509774"/>
              <a:gd name="connsiteX1" fmla="*/ 54793 w 244678"/>
              <a:gd name="connsiteY1" fmla="*/ 795275 h 2509774"/>
              <a:gd name="connsiteX2" fmla="*/ 200025 w 244678"/>
              <a:gd name="connsiteY2" fmla="*/ 1223899 h 2509774"/>
              <a:gd name="connsiteX3" fmla="*/ 237653 w 244678"/>
              <a:gd name="connsiteY3" fmla="*/ 1522957 h 2509774"/>
              <a:gd name="connsiteX4" fmla="*/ 77614 w 244678"/>
              <a:gd name="connsiteY4" fmla="*/ 1923925 h 2509774"/>
              <a:gd name="connsiteX5" fmla="*/ 10940 w 244678"/>
              <a:gd name="connsiteY5" fmla="*/ 2198718 h 2509774"/>
              <a:gd name="connsiteX6" fmla="*/ 0 w 244678"/>
              <a:gd name="connsiteY6" fmla="*/ 2509774 h 2509774"/>
              <a:gd name="connsiteX0" fmla="*/ 2743 w 257889"/>
              <a:gd name="connsiteY0" fmla="*/ 0 h 2536916"/>
              <a:gd name="connsiteX1" fmla="*/ 68004 w 257889"/>
              <a:gd name="connsiteY1" fmla="*/ 822417 h 2536916"/>
              <a:gd name="connsiteX2" fmla="*/ 213236 w 257889"/>
              <a:gd name="connsiteY2" fmla="*/ 1251041 h 2536916"/>
              <a:gd name="connsiteX3" fmla="*/ 250864 w 257889"/>
              <a:gd name="connsiteY3" fmla="*/ 1550099 h 2536916"/>
              <a:gd name="connsiteX4" fmla="*/ 90825 w 257889"/>
              <a:gd name="connsiteY4" fmla="*/ 1951067 h 2536916"/>
              <a:gd name="connsiteX5" fmla="*/ 24151 w 257889"/>
              <a:gd name="connsiteY5" fmla="*/ 2225860 h 2536916"/>
              <a:gd name="connsiteX6" fmla="*/ 13211 w 257889"/>
              <a:gd name="connsiteY6" fmla="*/ 2536916 h 2536916"/>
              <a:gd name="connsiteX0" fmla="*/ 2743 w 230762"/>
              <a:gd name="connsiteY0" fmla="*/ 0 h 2536916"/>
              <a:gd name="connsiteX1" fmla="*/ 68004 w 230762"/>
              <a:gd name="connsiteY1" fmla="*/ 822417 h 2536916"/>
              <a:gd name="connsiteX2" fmla="*/ 213236 w 230762"/>
              <a:gd name="connsiteY2" fmla="*/ 1251041 h 2536916"/>
              <a:gd name="connsiteX3" fmla="*/ 214650 w 230762"/>
              <a:gd name="connsiteY3" fmla="*/ 1642612 h 2536916"/>
              <a:gd name="connsiteX4" fmla="*/ 90825 w 230762"/>
              <a:gd name="connsiteY4" fmla="*/ 1951067 h 2536916"/>
              <a:gd name="connsiteX5" fmla="*/ 24151 w 230762"/>
              <a:gd name="connsiteY5" fmla="*/ 2225860 h 2536916"/>
              <a:gd name="connsiteX6" fmla="*/ 13211 w 230762"/>
              <a:gd name="connsiteY6" fmla="*/ 2536916 h 2536916"/>
              <a:gd name="connsiteX0" fmla="*/ 6661 w 237036"/>
              <a:gd name="connsiteY0" fmla="*/ 0 h 2536916"/>
              <a:gd name="connsiteX1" fmla="*/ 35708 w 237036"/>
              <a:gd name="connsiteY1" fmla="*/ 799286 h 2536916"/>
              <a:gd name="connsiteX2" fmla="*/ 217154 w 237036"/>
              <a:gd name="connsiteY2" fmla="*/ 1251041 h 2536916"/>
              <a:gd name="connsiteX3" fmla="*/ 218568 w 237036"/>
              <a:gd name="connsiteY3" fmla="*/ 1642612 h 2536916"/>
              <a:gd name="connsiteX4" fmla="*/ 94743 w 237036"/>
              <a:gd name="connsiteY4" fmla="*/ 1951067 h 2536916"/>
              <a:gd name="connsiteX5" fmla="*/ 28069 w 237036"/>
              <a:gd name="connsiteY5" fmla="*/ 2225860 h 2536916"/>
              <a:gd name="connsiteX6" fmla="*/ 17129 w 237036"/>
              <a:gd name="connsiteY6" fmla="*/ 2536916 h 2536916"/>
              <a:gd name="connsiteX0" fmla="*/ 2744 w 230763"/>
              <a:gd name="connsiteY0" fmla="*/ 0 h 2536916"/>
              <a:gd name="connsiteX1" fmla="*/ 68005 w 230763"/>
              <a:gd name="connsiteY1" fmla="*/ 799286 h 2536916"/>
              <a:gd name="connsiteX2" fmla="*/ 213237 w 230763"/>
              <a:gd name="connsiteY2" fmla="*/ 1251041 h 2536916"/>
              <a:gd name="connsiteX3" fmla="*/ 214651 w 230763"/>
              <a:gd name="connsiteY3" fmla="*/ 1642612 h 2536916"/>
              <a:gd name="connsiteX4" fmla="*/ 90826 w 230763"/>
              <a:gd name="connsiteY4" fmla="*/ 1951067 h 2536916"/>
              <a:gd name="connsiteX5" fmla="*/ 24152 w 230763"/>
              <a:gd name="connsiteY5" fmla="*/ 2225860 h 2536916"/>
              <a:gd name="connsiteX6" fmla="*/ 13212 w 230763"/>
              <a:gd name="connsiteY6" fmla="*/ 2536916 h 2536916"/>
              <a:gd name="connsiteX0" fmla="*/ 2744 w 285865"/>
              <a:gd name="connsiteY0" fmla="*/ 0 h 2536916"/>
              <a:gd name="connsiteX1" fmla="*/ 68005 w 285865"/>
              <a:gd name="connsiteY1" fmla="*/ 799286 h 2536916"/>
              <a:gd name="connsiteX2" fmla="*/ 213237 w 285865"/>
              <a:gd name="connsiteY2" fmla="*/ 1251041 h 2536916"/>
              <a:gd name="connsiteX3" fmla="*/ 281326 w 285865"/>
              <a:gd name="connsiteY3" fmla="*/ 1496614 h 2536916"/>
              <a:gd name="connsiteX4" fmla="*/ 90826 w 285865"/>
              <a:gd name="connsiteY4" fmla="*/ 1951067 h 2536916"/>
              <a:gd name="connsiteX5" fmla="*/ 24152 w 285865"/>
              <a:gd name="connsiteY5" fmla="*/ 2225860 h 2536916"/>
              <a:gd name="connsiteX6" fmla="*/ 13212 w 285865"/>
              <a:gd name="connsiteY6" fmla="*/ 2536916 h 2536916"/>
              <a:gd name="connsiteX0" fmla="*/ 2315 w 281458"/>
              <a:gd name="connsiteY0" fmla="*/ 0 h 2536916"/>
              <a:gd name="connsiteX1" fmla="*/ 67576 w 281458"/>
              <a:gd name="connsiteY1" fmla="*/ 799286 h 2536916"/>
              <a:gd name="connsiteX2" fmla="*/ 146133 w 281458"/>
              <a:gd name="connsiteY2" fmla="*/ 1153708 h 2536916"/>
              <a:gd name="connsiteX3" fmla="*/ 280897 w 281458"/>
              <a:gd name="connsiteY3" fmla="*/ 1496614 h 2536916"/>
              <a:gd name="connsiteX4" fmla="*/ 90397 w 281458"/>
              <a:gd name="connsiteY4" fmla="*/ 1951067 h 2536916"/>
              <a:gd name="connsiteX5" fmla="*/ 23723 w 281458"/>
              <a:gd name="connsiteY5" fmla="*/ 2225860 h 2536916"/>
              <a:gd name="connsiteX6" fmla="*/ 12783 w 281458"/>
              <a:gd name="connsiteY6" fmla="*/ 2536916 h 2536916"/>
              <a:gd name="connsiteX0" fmla="*/ 3559 w 282722"/>
              <a:gd name="connsiteY0" fmla="*/ 0 h 2536916"/>
              <a:gd name="connsiteX1" fmla="*/ 45008 w 282722"/>
              <a:gd name="connsiteY1" fmla="*/ 787118 h 2536916"/>
              <a:gd name="connsiteX2" fmla="*/ 147377 w 282722"/>
              <a:gd name="connsiteY2" fmla="*/ 1153708 h 2536916"/>
              <a:gd name="connsiteX3" fmla="*/ 282141 w 282722"/>
              <a:gd name="connsiteY3" fmla="*/ 1496614 h 2536916"/>
              <a:gd name="connsiteX4" fmla="*/ 91641 w 282722"/>
              <a:gd name="connsiteY4" fmla="*/ 1951067 h 2536916"/>
              <a:gd name="connsiteX5" fmla="*/ 24967 w 282722"/>
              <a:gd name="connsiteY5" fmla="*/ 2225860 h 2536916"/>
              <a:gd name="connsiteX6" fmla="*/ 14027 w 282722"/>
              <a:gd name="connsiteY6" fmla="*/ 2536916 h 2536916"/>
              <a:gd name="connsiteX0" fmla="*/ 3559 w 282918"/>
              <a:gd name="connsiteY0" fmla="*/ 0 h 2536916"/>
              <a:gd name="connsiteX1" fmla="*/ 45008 w 282918"/>
              <a:gd name="connsiteY1" fmla="*/ 787118 h 2536916"/>
              <a:gd name="connsiteX2" fmla="*/ 147377 w 282918"/>
              <a:gd name="connsiteY2" fmla="*/ 1153708 h 2536916"/>
              <a:gd name="connsiteX3" fmla="*/ 282141 w 282918"/>
              <a:gd name="connsiteY3" fmla="*/ 1496614 h 2536916"/>
              <a:gd name="connsiteX4" fmla="*/ 82116 w 282918"/>
              <a:gd name="connsiteY4" fmla="*/ 1890234 h 2536916"/>
              <a:gd name="connsiteX5" fmla="*/ 24967 w 282918"/>
              <a:gd name="connsiteY5" fmla="*/ 2225860 h 2536916"/>
              <a:gd name="connsiteX6" fmla="*/ 14027 w 282918"/>
              <a:gd name="connsiteY6" fmla="*/ 2536916 h 2536916"/>
              <a:gd name="connsiteX0" fmla="*/ 0 w 279359"/>
              <a:gd name="connsiteY0" fmla="*/ 0 h 2536916"/>
              <a:gd name="connsiteX1" fmla="*/ 41449 w 279359"/>
              <a:gd name="connsiteY1" fmla="*/ 787118 h 2536916"/>
              <a:gd name="connsiteX2" fmla="*/ 143818 w 279359"/>
              <a:gd name="connsiteY2" fmla="*/ 1153708 h 2536916"/>
              <a:gd name="connsiteX3" fmla="*/ 278582 w 279359"/>
              <a:gd name="connsiteY3" fmla="*/ 1496614 h 2536916"/>
              <a:gd name="connsiteX4" fmla="*/ 78557 w 279359"/>
              <a:gd name="connsiteY4" fmla="*/ 1890234 h 2536916"/>
              <a:gd name="connsiteX5" fmla="*/ 21408 w 279359"/>
              <a:gd name="connsiteY5" fmla="*/ 2225860 h 2536916"/>
              <a:gd name="connsiteX6" fmla="*/ 10468 w 279359"/>
              <a:gd name="connsiteY6" fmla="*/ 2536916 h 2536916"/>
              <a:gd name="connsiteX0" fmla="*/ 648 w 280007"/>
              <a:gd name="connsiteY0" fmla="*/ 0 h 2536916"/>
              <a:gd name="connsiteX1" fmla="*/ 42097 w 280007"/>
              <a:gd name="connsiteY1" fmla="*/ 787118 h 2536916"/>
              <a:gd name="connsiteX2" fmla="*/ 144466 w 280007"/>
              <a:gd name="connsiteY2" fmla="*/ 1153708 h 2536916"/>
              <a:gd name="connsiteX3" fmla="*/ 279230 w 280007"/>
              <a:gd name="connsiteY3" fmla="*/ 1496614 h 2536916"/>
              <a:gd name="connsiteX4" fmla="*/ 79205 w 280007"/>
              <a:gd name="connsiteY4" fmla="*/ 1890234 h 2536916"/>
              <a:gd name="connsiteX5" fmla="*/ 22056 w 280007"/>
              <a:gd name="connsiteY5" fmla="*/ 2225860 h 2536916"/>
              <a:gd name="connsiteX6" fmla="*/ 11116 w 280007"/>
              <a:gd name="connsiteY6" fmla="*/ 2536916 h 2536916"/>
              <a:gd name="connsiteX0" fmla="*/ 648 w 279494"/>
              <a:gd name="connsiteY0" fmla="*/ 0 h 2536916"/>
              <a:gd name="connsiteX1" fmla="*/ 42097 w 279494"/>
              <a:gd name="connsiteY1" fmla="*/ 787118 h 2536916"/>
              <a:gd name="connsiteX2" fmla="*/ 144466 w 279494"/>
              <a:gd name="connsiteY2" fmla="*/ 1153708 h 2536916"/>
              <a:gd name="connsiteX3" fmla="*/ 279230 w 279494"/>
              <a:gd name="connsiteY3" fmla="*/ 1496614 h 2536916"/>
              <a:gd name="connsiteX4" fmla="*/ 107780 w 279494"/>
              <a:gd name="connsiteY4" fmla="*/ 1853734 h 2536916"/>
              <a:gd name="connsiteX5" fmla="*/ 22056 w 279494"/>
              <a:gd name="connsiteY5" fmla="*/ 2225860 h 2536916"/>
              <a:gd name="connsiteX6" fmla="*/ 11116 w 279494"/>
              <a:gd name="connsiteY6" fmla="*/ 2536916 h 2536916"/>
              <a:gd name="connsiteX0" fmla="*/ 3820 w 282666"/>
              <a:gd name="connsiteY0" fmla="*/ 0 h 2536916"/>
              <a:gd name="connsiteX1" fmla="*/ 45269 w 282666"/>
              <a:gd name="connsiteY1" fmla="*/ 787118 h 2536916"/>
              <a:gd name="connsiteX2" fmla="*/ 147638 w 282666"/>
              <a:gd name="connsiteY2" fmla="*/ 1153708 h 2536916"/>
              <a:gd name="connsiteX3" fmla="*/ 282402 w 282666"/>
              <a:gd name="connsiteY3" fmla="*/ 1496614 h 2536916"/>
              <a:gd name="connsiteX4" fmla="*/ 110952 w 282666"/>
              <a:gd name="connsiteY4" fmla="*/ 1853734 h 2536916"/>
              <a:gd name="connsiteX5" fmla="*/ 25228 w 282666"/>
              <a:gd name="connsiteY5" fmla="*/ 2225860 h 2536916"/>
              <a:gd name="connsiteX6" fmla="*/ 0 w 282666"/>
              <a:gd name="connsiteY6" fmla="*/ 2536916 h 2536916"/>
              <a:gd name="connsiteX0" fmla="*/ 3820 w 282666"/>
              <a:gd name="connsiteY0" fmla="*/ 0 h 2536916"/>
              <a:gd name="connsiteX1" fmla="*/ 45269 w 282666"/>
              <a:gd name="connsiteY1" fmla="*/ 787118 h 2536916"/>
              <a:gd name="connsiteX2" fmla="*/ 147638 w 282666"/>
              <a:gd name="connsiteY2" fmla="*/ 1153708 h 2536916"/>
              <a:gd name="connsiteX3" fmla="*/ 282402 w 282666"/>
              <a:gd name="connsiteY3" fmla="*/ 1496614 h 2536916"/>
              <a:gd name="connsiteX4" fmla="*/ 110952 w 282666"/>
              <a:gd name="connsiteY4" fmla="*/ 1853734 h 2536916"/>
              <a:gd name="connsiteX5" fmla="*/ 15703 w 282666"/>
              <a:gd name="connsiteY5" fmla="*/ 2225859 h 2536916"/>
              <a:gd name="connsiteX6" fmla="*/ 0 w 282666"/>
              <a:gd name="connsiteY6" fmla="*/ 2536916 h 2536916"/>
              <a:gd name="connsiteX0" fmla="*/ 3820 w 282666"/>
              <a:gd name="connsiteY0" fmla="*/ 0 h 2536916"/>
              <a:gd name="connsiteX1" fmla="*/ 45269 w 282666"/>
              <a:gd name="connsiteY1" fmla="*/ 787118 h 2536916"/>
              <a:gd name="connsiteX2" fmla="*/ 147638 w 282666"/>
              <a:gd name="connsiteY2" fmla="*/ 1153708 h 2536916"/>
              <a:gd name="connsiteX3" fmla="*/ 282402 w 282666"/>
              <a:gd name="connsiteY3" fmla="*/ 1496614 h 2536916"/>
              <a:gd name="connsiteX4" fmla="*/ 110952 w 282666"/>
              <a:gd name="connsiteY4" fmla="*/ 1853734 h 2536916"/>
              <a:gd name="connsiteX5" fmla="*/ 15703 w 282666"/>
              <a:gd name="connsiteY5" fmla="*/ 2128527 h 2536916"/>
              <a:gd name="connsiteX6" fmla="*/ 0 w 282666"/>
              <a:gd name="connsiteY6" fmla="*/ 2536916 h 2536916"/>
              <a:gd name="connsiteX0" fmla="*/ 3820 w 282666"/>
              <a:gd name="connsiteY0" fmla="*/ 0 h 2536916"/>
              <a:gd name="connsiteX1" fmla="*/ 45269 w 282666"/>
              <a:gd name="connsiteY1" fmla="*/ 787118 h 2536916"/>
              <a:gd name="connsiteX2" fmla="*/ 147638 w 282666"/>
              <a:gd name="connsiteY2" fmla="*/ 1153708 h 2536916"/>
              <a:gd name="connsiteX3" fmla="*/ 282402 w 282666"/>
              <a:gd name="connsiteY3" fmla="*/ 1496614 h 2536916"/>
              <a:gd name="connsiteX4" fmla="*/ 110952 w 282666"/>
              <a:gd name="connsiteY4" fmla="*/ 1853734 h 2536916"/>
              <a:gd name="connsiteX5" fmla="*/ 29991 w 282666"/>
              <a:gd name="connsiteY5" fmla="*/ 2140692 h 2536916"/>
              <a:gd name="connsiteX6" fmla="*/ 0 w 282666"/>
              <a:gd name="connsiteY6" fmla="*/ 2536916 h 253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66" h="2536916">
                <a:moveTo>
                  <a:pt x="3820" y="0"/>
                </a:moveTo>
                <a:cubicBezTo>
                  <a:pt x="-942" y="369824"/>
                  <a:pt x="21299" y="594833"/>
                  <a:pt x="45269" y="787118"/>
                </a:cubicBezTo>
                <a:cubicBezTo>
                  <a:pt x="69239" y="979403"/>
                  <a:pt x="108116" y="1035459"/>
                  <a:pt x="147638" y="1153708"/>
                </a:cubicBezTo>
                <a:cubicBezTo>
                  <a:pt x="187160" y="1271957"/>
                  <a:pt x="288516" y="1379943"/>
                  <a:pt x="282402" y="1496614"/>
                </a:cubicBezTo>
                <a:cubicBezTo>
                  <a:pt x="276288" y="1613285"/>
                  <a:pt x="153020" y="1746388"/>
                  <a:pt x="110952" y="1853734"/>
                </a:cubicBezTo>
                <a:cubicBezTo>
                  <a:pt x="68884" y="1961080"/>
                  <a:pt x="47453" y="1997817"/>
                  <a:pt x="29991" y="2140692"/>
                </a:cubicBezTo>
                <a:cubicBezTo>
                  <a:pt x="12529" y="2283567"/>
                  <a:pt x="10319" y="2303553"/>
                  <a:pt x="0" y="253691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Oval 148"/>
          <p:cNvSpPr/>
          <p:nvPr/>
        </p:nvSpPr>
        <p:spPr>
          <a:xfrm>
            <a:off x="2366074" y="1733550"/>
            <a:ext cx="75379" cy="782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0" name="Group 149"/>
          <p:cNvGrpSpPr/>
          <p:nvPr/>
        </p:nvGrpSpPr>
        <p:grpSpPr>
          <a:xfrm>
            <a:off x="1828800" y="3262232"/>
            <a:ext cx="2133600" cy="750353"/>
            <a:chOff x="1828800" y="3271462"/>
            <a:chExt cx="2133600" cy="750353"/>
          </a:xfrm>
        </p:grpSpPr>
        <p:sp>
          <p:nvSpPr>
            <p:cNvPr id="151" name="Rectangle 150"/>
            <p:cNvSpPr/>
            <p:nvPr/>
          </p:nvSpPr>
          <p:spPr>
            <a:xfrm>
              <a:off x="1828800" y="3687420"/>
              <a:ext cx="137055" cy="33191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p:cNvSpPr/>
            <p:nvPr/>
          </p:nvSpPr>
          <p:spPr>
            <a:xfrm>
              <a:off x="2895600" y="3271462"/>
              <a:ext cx="147588" cy="75035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p:cNvSpPr/>
            <p:nvPr/>
          </p:nvSpPr>
          <p:spPr>
            <a:xfrm>
              <a:off x="3825345" y="3626207"/>
              <a:ext cx="137055" cy="39560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41" name="Straight Arrow Connector 140"/>
          <p:cNvCxnSpPr>
            <a:stCxn id="119" idx="3"/>
          </p:cNvCxnSpPr>
          <p:nvPr/>
        </p:nvCxnSpPr>
        <p:spPr>
          <a:xfrm>
            <a:off x="6807353" y="2204602"/>
            <a:ext cx="917747" cy="9662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2590800" y="971550"/>
            <a:ext cx="1981200" cy="685800"/>
            <a:chOff x="2590800" y="1052378"/>
            <a:chExt cx="1981200" cy="685800"/>
          </a:xfrm>
        </p:grpSpPr>
        <p:sp>
          <p:nvSpPr>
            <p:cNvPr id="65" name="TextBox 64"/>
            <p:cNvSpPr txBox="1"/>
            <p:nvPr/>
          </p:nvSpPr>
          <p:spPr>
            <a:xfrm>
              <a:off x="3453056" y="1052378"/>
              <a:ext cx="1118944" cy="400110"/>
            </a:xfrm>
            <a:prstGeom prst="rect">
              <a:avLst/>
            </a:prstGeom>
            <a:noFill/>
          </p:spPr>
          <p:txBody>
            <a:bodyPr wrap="square" rtlCol="0">
              <a:spAutoFit/>
            </a:bodyPr>
            <a:lstStyle/>
            <a:p>
              <a:r>
                <a:rPr lang="en-GB" sz="2000" dirty="0">
                  <a:solidFill>
                    <a:srgbClr val="FF0000"/>
                  </a:solidFill>
                </a:rPr>
                <a:t>outlier</a:t>
              </a:r>
            </a:p>
          </p:txBody>
        </p:sp>
        <p:grpSp>
          <p:nvGrpSpPr>
            <p:cNvPr id="66" name="Group 65"/>
            <p:cNvGrpSpPr/>
            <p:nvPr/>
          </p:nvGrpSpPr>
          <p:grpSpPr>
            <a:xfrm flipV="1">
              <a:off x="2590800" y="1452488"/>
              <a:ext cx="1665205" cy="285690"/>
              <a:chOff x="4812619" y="3134884"/>
              <a:chExt cx="1988430" cy="281183"/>
            </a:xfrm>
          </p:grpSpPr>
          <p:cxnSp>
            <p:nvCxnSpPr>
              <p:cNvPr id="67" name="Straight Connector 66"/>
              <p:cNvCxnSpPr>
                <a:cxnSpLocks/>
              </p:cNvCxnSpPr>
              <p:nvPr/>
            </p:nvCxnSpPr>
            <p:spPr>
              <a:xfrm>
                <a:off x="4812619" y="3134884"/>
                <a:ext cx="673780" cy="281182"/>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5486399" y="3416067"/>
                <a:ext cx="1314650"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81" name="Group 80"/>
          <p:cNvGrpSpPr/>
          <p:nvPr/>
        </p:nvGrpSpPr>
        <p:grpSpPr>
          <a:xfrm>
            <a:off x="1066799" y="1910000"/>
            <a:ext cx="3124201" cy="2112109"/>
            <a:chOff x="533400" y="2850118"/>
            <a:chExt cx="2070927" cy="1314450"/>
          </a:xfrm>
        </p:grpSpPr>
        <p:cxnSp>
          <p:nvCxnSpPr>
            <p:cNvPr id="82" name="Straight Arrow Connector 81"/>
            <p:cNvCxnSpPr/>
            <p:nvPr/>
          </p:nvCxnSpPr>
          <p:spPr>
            <a:xfrm>
              <a:off x="533400" y="4164566"/>
              <a:ext cx="2070927"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533400" y="2850118"/>
              <a:ext cx="0" cy="13144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4" name="TextBox 83"/>
          <p:cNvSpPr txBox="1"/>
          <p:nvPr/>
        </p:nvSpPr>
        <p:spPr>
          <a:xfrm rot="16200000">
            <a:off x="-195574" y="2565387"/>
            <a:ext cx="1930602" cy="461665"/>
          </a:xfrm>
          <a:prstGeom prst="rect">
            <a:avLst/>
          </a:prstGeom>
          <a:noFill/>
        </p:spPr>
        <p:txBody>
          <a:bodyPr wrap="square" rtlCol="0">
            <a:spAutoFit/>
          </a:bodyPr>
          <a:lstStyle/>
          <a:p>
            <a:r>
              <a:rPr lang="en-GB" sz="2400" dirty="0"/>
              <a:t>MC estimates</a:t>
            </a:r>
            <a:endParaRPr lang="en-GB" sz="2400" dirty="0">
              <a:solidFill>
                <a:schemeClr val="tx1"/>
              </a:solidFill>
            </a:endParaRPr>
          </a:p>
        </p:txBody>
      </p:sp>
      <mc:AlternateContent xmlns:mc="http://schemas.openxmlformats.org/markup-compatibility/2006" xmlns:a14="http://schemas.microsoft.com/office/drawing/2010/main">
        <mc:Choice Requires="a14">
          <p:sp>
            <p:nvSpPr>
              <p:cNvPr id="85" name="TextBox 84"/>
              <p:cNvSpPr txBox="1"/>
              <p:nvPr/>
            </p:nvSpPr>
            <p:spPr>
              <a:xfrm>
                <a:off x="1371600" y="4029730"/>
                <a:ext cx="616066"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b="0" i="1" smtClean="0">
                              <a:solidFill>
                                <a:schemeClr val="tx1"/>
                              </a:solidFill>
                              <a:latin typeface="Cambria Math"/>
                            </a:rPr>
                          </m:ctrlPr>
                        </m:sSubPr>
                        <m:e>
                          <m:r>
                            <a:rPr lang="en-US" sz="2800" b="0" i="1" smtClean="0">
                              <a:solidFill>
                                <a:schemeClr val="tx1"/>
                              </a:solidFill>
                              <a:latin typeface="Cambria Math" panose="02040503050406030204" pitchFamily="18" charset="0"/>
                            </a:rPr>
                            <m:t>𝐿</m:t>
                          </m:r>
                        </m:e>
                        <m:sub>
                          <m:r>
                            <a:rPr lang="en-GB" sz="2800" b="0" i="1" smtClean="0">
                              <a:solidFill>
                                <a:schemeClr val="tx1"/>
                              </a:solidFill>
                              <a:latin typeface="Cambria Math"/>
                            </a:rPr>
                            <m:t>1</m:t>
                          </m:r>
                        </m:sub>
                      </m:sSub>
                    </m:oMath>
                  </m:oMathPara>
                </a14:m>
                <a:endParaRPr lang="en-GB" sz="2800" dirty="0">
                  <a:solidFill>
                    <a:schemeClr val="tx1"/>
                  </a:solidFill>
                </a:endParaRPr>
              </a:p>
            </p:txBody>
          </p:sp>
        </mc:Choice>
        <mc:Fallback xmlns="">
          <p:sp>
            <p:nvSpPr>
              <p:cNvPr id="85" name="TextBox 84"/>
              <p:cNvSpPr txBox="1">
                <a:spLocks noRot="1" noChangeAspect="1" noMove="1" noResize="1" noEditPoints="1" noAdjustHandles="1" noChangeArrowheads="1" noChangeShapeType="1" noTextEdit="1"/>
              </p:cNvSpPr>
              <p:nvPr/>
            </p:nvSpPr>
            <p:spPr>
              <a:xfrm>
                <a:off x="1371600" y="4029730"/>
                <a:ext cx="616066" cy="52322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p:cNvSpPr txBox="1"/>
              <p:nvPr/>
            </p:nvSpPr>
            <p:spPr>
              <a:xfrm>
                <a:off x="2420649" y="4022106"/>
                <a:ext cx="62433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b="0" i="1" smtClean="0">
                              <a:solidFill>
                                <a:schemeClr val="tx1"/>
                              </a:solidFill>
                              <a:latin typeface="Cambria Math"/>
                            </a:rPr>
                          </m:ctrlPr>
                        </m:sSubPr>
                        <m:e>
                          <m:r>
                            <a:rPr lang="en-US" sz="2800" b="0" i="1" smtClean="0">
                              <a:solidFill>
                                <a:schemeClr val="tx1"/>
                              </a:solidFill>
                              <a:latin typeface="Cambria Math" panose="02040503050406030204" pitchFamily="18" charset="0"/>
                            </a:rPr>
                            <m:t>𝐿</m:t>
                          </m:r>
                        </m:e>
                        <m:sub>
                          <m:r>
                            <a:rPr lang="en-GB" sz="2800" b="0" i="1" smtClean="0">
                              <a:solidFill>
                                <a:schemeClr val="tx1"/>
                              </a:solidFill>
                              <a:latin typeface="Cambria Math"/>
                            </a:rPr>
                            <m:t>2</m:t>
                          </m:r>
                        </m:sub>
                      </m:sSub>
                    </m:oMath>
                  </m:oMathPara>
                </a14:m>
                <a:endParaRPr lang="en-GB" sz="2800" dirty="0">
                  <a:solidFill>
                    <a:schemeClr val="tx1"/>
                  </a:solidFill>
                </a:endParaRPr>
              </a:p>
            </p:txBody>
          </p:sp>
        </mc:Choice>
        <mc:Fallback xmlns="">
          <p:sp>
            <p:nvSpPr>
              <p:cNvPr id="86" name="TextBox 85"/>
              <p:cNvSpPr txBox="1">
                <a:spLocks noRot="1" noChangeAspect="1" noMove="1" noResize="1" noEditPoints="1" noAdjustHandles="1" noChangeArrowheads="1" noChangeShapeType="1" noTextEdit="1"/>
              </p:cNvSpPr>
              <p:nvPr/>
            </p:nvSpPr>
            <p:spPr>
              <a:xfrm>
                <a:off x="2420649" y="4022106"/>
                <a:ext cx="624337"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TextBox 103"/>
              <p:cNvSpPr txBox="1"/>
              <p:nvPr/>
            </p:nvSpPr>
            <p:spPr>
              <a:xfrm>
                <a:off x="3411249" y="4022110"/>
                <a:ext cx="62433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b="0" i="1" smtClean="0">
                              <a:solidFill>
                                <a:schemeClr val="tx1"/>
                              </a:solidFill>
                              <a:latin typeface="Cambria Math"/>
                            </a:rPr>
                          </m:ctrlPr>
                        </m:sSubPr>
                        <m:e>
                          <m:r>
                            <a:rPr lang="en-US" sz="2800" b="0" i="1" smtClean="0">
                              <a:solidFill>
                                <a:schemeClr val="tx1"/>
                              </a:solidFill>
                              <a:latin typeface="Cambria Math" panose="02040503050406030204" pitchFamily="18" charset="0"/>
                            </a:rPr>
                            <m:t>𝐿</m:t>
                          </m:r>
                        </m:e>
                        <m:sub>
                          <m:r>
                            <a:rPr lang="en-GB" sz="2800" b="0" i="1" smtClean="0">
                              <a:solidFill>
                                <a:schemeClr val="tx1"/>
                              </a:solidFill>
                              <a:latin typeface="Cambria Math"/>
                            </a:rPr>
                            <m:t>3</m:t>
                          </m:r>
                        </m:sub>
                      </m:sSub>
                    </m:oMath>
                  </m:oMathPara>
                </a14:m>
                <a:endParaRPr lang="en-GB" sz="2800" dirty="0">
                  <a:solidFill>
                    <a:schemeClr val="tx1"/>
                  </a:solidFill>
                </a:endParaRPr>
              </a:p>
            </p:txBody>
          </p:sp>
        </mc:Choice>
        <mc:Fallback xmlns="">
          <p:sp>
            <p:nvSpPr>
              <p:cNvPr id="104" name="TextBox 103"/>
              <p:cNvSpPr txBox="1">
                <a:spLocks noRot="1" noChangeAspect="1" noMove="1" noResize="1" noEditPoints="1" noAdjustHandles="1" noChangeArrowheads="1" noChangeShapeType="1" noTextEdit="1"/>
              </p:cNvSpPr>
              <p:nvPr/>
            </p:nvSpPr>
            <p:spPr>
              <a:xfrm>
                <a:off x="3411249" y="4022110"/>
                <a:ext cx="624337" cy="523220"/>
              </a:xfrm>
              <a:prstGeom prst="rect">
                <a:avLst/>
              </a:prstGeom>
              <a:blipFill>
                <a:blip r:embed="rId5"/>
                <a:stretch>
                  <a:fillRect/>
                </a:stretch>
              </a:blipFill>
            </p:spPr>
            <p:txBody>
              <a:bodyPr/>
              <a:lstStyle/>
              <a:p>
                <a:r>
                  <a:rPr lang="en-US">
                    <a:noFill/>
                  </a:rPr>
                  <a:t> </a:t>
                </a:r>
              </a:p>
            </p:txBody>
          </p:sp>
        </mc:Fallback>
      </mc:AlternateContent>
      <p:grpSp>
        <p:nvGrpSpPr>
          <p:cNvPr id="105" name="Group 104"/>
          <p:cNvGrpSpPr/>
          <p:nvPr/>
        </p:nvGrpSpPr>
        <p:grpSpPr>
          <a:xfrm>
            <a:off x="2112519" y="1845320"/>
            <a:ext cx="1104149" cy="2176790"/>
            <a:chOff x="2249811" y="1845320"/>
            <a:chExt cx="829564" cy="2176790"/>
          </a:xfrm>
        </p:grpSpPr>
        <p:cxnSp>
          <p:nvCxnSpPr>
            <p:cNvPr id="106" name="Straight Connector 105"/>
            <p:cNvCxnSpPr/>
            <p:nvPr/>
          </p:nvCxnSpPr>
          <p:spPr>
            <a:xfrm>
              <a:off x="2249811" y="1845320"/>
              <a:ext cx="0" cy="217679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079375" y="1845320"/>
              <a:ext cx="0" cy="217679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1314617" y="1885950"/>
            <a:ext cx="2123619" cy="2143780"/>
            <a:chOff x="1314617" y="1885950"/>
            <a:chExt cx="2123619" cy="2143780"/>
          </a:xfrm>
        </p:grpSpPr>
        <p:cxnSp>
          <p:nvCxnSpPr>
            <p:cNvPr id="7" name="Straight Connector 6"/>
            <p:cNvCxnSpPr/>
            <p:nvPr/>
          </p:nvCxnSpPr>
          <p:spPr>
            <a:xfrm>
              <a:off x="1314617" y="1910000"/>
              <a:ext cx="0" cy="2119730"/>
            </a:xfrm>
            <a:prstGeom prst="line">
              <a:avLst/>
            </a:prstGeom>
            <a:ln>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362200" y="1885950"/>
              <a:ext cx="0" cy="2119730"/>
            </a:xfrm>
            <a:prstGeom prst="line">
              <a:avLst/>
            </a:prstGeom>
            <a:ln>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3438236" y="1885950"/>
              <a:ext cx="0" cy="2119730"/>
            </a:xfrm>
            <a:prstGeom prst="line">
              <a:avLst/>
            </a:prstGeom>
            <a:ln>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0" name="Group 109"/>
          <p:cNvGrpSpPr/>
          <p:nvPr/>
        </p:nvGrpSpPr>
        <p:grpSpPr>
          <a:xfrm>
            <a:off x="4191000" y="1895921"/>
            <a:ext cx="652437" cy="2132033"/>
            <a:chOff x="4191000" y="1895921"/>
            <a:chExt cx="652437" cy="2132033"/>
          </a:xfrm>
        </p:grpSpPr>
        <p:cxnSp>
          <p:nvCxnSpPr>
            <p:cNvPr id="111" name="Straight Arrow Connector 110"/>
            <p:cNvCxnSpPr/>
            <p:nvPr/>
          </p:nvCxnSpPr>
          <p:spPr>
            <a:xfrm flipV="1">
              <a:off x="4191000" y="1915845"/>
              <a:ext cx="0" cy="211210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4285673" y="1895921"/>
              <a:ext cx="557764" cy="461665"/>
            </a:xfrm>
            <a:prstGeom prst="rect">
              <a:avLst/>
            </a:prstGeom>
            <a:noFill/>
          </p:spPr>
          <p:txBody>
            <a:bodyPr wrap="square" rtlCol="0">
              <a:spAutoFit/>
            </a:bodyPr>
            <a:lstStyle/>
            <a:p>
              <a:r>
                <a:rPr lang="en-GB" sz="2400" dirty="0"/>
                <a:t>P</a:t>
              </a:r>
              <a:endParaRPr lang="en-GB" sz="2400" dirty="0">
                <a:solidFill>
                  <a:schemeClr val="tx1"/>
                </a:solidFill>
              </a:endParaRPr>
            </a:p>
          </p:txBody>
        </p:sp>
      </p:grpSp>
      <p:grpSp>
        <p:nvGrpSpPr>
          <p:cNvPr id="95" name="Group 94"/>
          <p:cNvGrpSpPr/>
          <p:nvPr/>
        </p:nvGrpSpPr>
        <p:grpSpPr>
          <a:xfrm>
            <a:off x="3562084" y="3654755"/>
            <a:ext cx="2628013" cy="400110"/>
            <a:chOff x="2114213" y="1065361"/>
            <a:chExt cx="2628013" cy="400110"/>
          </a:xfrm>
        </p:grpSpPr>
        <p:sp>
          <p:nvSpPr>
            <p:cNvPr id="96" name="TextBox 95"/>
            <p:cNvSpPr txBox="1"/>
            <p:nvPr/>
          </p:nvSpPr>
          <p:spPr>
            <a:xfrm>
              <a:off x="3138164" y="1065361"/>
              <a:ext cx="1604062" cy="400110"/>
            </a:xfrm>
            <a:prstGeom prst="rect">
              <a:avLst/>
            </a:prstGeom>
            <a:noFill/>
          </p:spPr>
          <p:txBody>
            <a:bodyPr wrap="square" rtlCol="0">
              <a:spAutoFit/>
            </a:bodyPr>
            <a:lstStyle/>
            <a:p>
              <a:r>
                <a:rPr lang="en-GB" sz="2000" dirty="0">
                  <a:solidFill>
                    <a:srgbClr val="FF0000"/>
                  </a:solidFill>
                </a:rPr>
                <a:t>Model x Prior</a:t>
              </a:r>
            </a:p>
          </p:txBody>
        </p:sp>
        <p:grpSp>
          <p:nvGrpSpPr>
            <p:cNvPr id="97" name="Group 96"/>
            <p:cNvGrpSpPr/>
            <p:nvPr/>
          </p:nvGrpSpPr>
          <p:grpSpPr>
            <a:xfrm flipV="1">
              <a:off x="2114213" y="1278287"/>
              <a:ext cx="2621211" cy="174206"/>
              <a:chOff x="4243527" y="3416067"/>
              <a:chExt cx="3130003" cy="171458"/>
            </a:xfrm>
          </p:grpSpPr>
          <p:cxnSp>
            <p:nvCxnSpPr>
              <p:cNvPr id="98" name="Straight Connector 97"/>
              <p:cNvCxnSpPr/>
              <p:nvPr/>
            </p:nvCxnSpPr>
            <p:spPr>
              <a:xfrm flipV="1">
                <a:off x="4243527" y="3416067"/>
                <a:ext cx="1242872" cy="171458"/>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5486399" y="3416067"/>
                <a:ext cx="1887131"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7494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9"/>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fade">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500" fill="hold"/>
                                        <p:tgtEl>
                                          <p:spTgt spid="148"/>
                                        </p:tgtEl>
                                      </p:cBhvr>
                                      <p:by x="100000" y="120000"/>
                                    </p:animScale>
                                  </p:childTnLst>
                                </p:cTn>
                              </p:par>
                              <p:par>
                                <p:cTn id="21" presetID="10" presetClass="exit" presetSubtype="0" fill="hold" nodeType="withEffect">
                                  <p:stCondLst>
                                    <p:cond delay="0"/>
                                  </p:stCondLst>
                                  <p:childTnLst>
                                    <p:animEffect transition="out" filter="fade">
                                      <p:cBhvr>
                                        <p:cTn id="22" dur="500"/>
                                        <p:tgtEl>
                                          <p:spTgt spid="142"/>
                                        </p:tgtEl>
                                      </p:cBhvr>
                                    </p:animEffect>
                                    <p:set>
                                      <p:cBhvr>
                                        <p:cTn id="23" dur="1" fill="hold">
                                          <p:stCondLst>
                                            <p:cond delay="499"/>
                                          </p:stCondLst>
                                        </p:cTn>
                                        <p:tgtEl>
                                          <p:spTgt spid="142"/>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50"/>
                                        </p:tgtEl>
                                        <p:attrNameLst>
                                          <p:attrName>style.visibility</p:attrName>
                                        </p:attrNameLst>
                                      </p:cBhvr>
                                      <p:to>
                                        <p:strVal val="visible"/>
                                      </p:to>
                                    </p:set>
                                    <p:animEffect transition="in" filter="fade">
                                      <p:cBhvr>
                                        <p:cTn id="26"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4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Rectangle 471"/>
          <p:cNvSpPr/>
          <p:nvPr/>
        </p:nvSpPr>
        <p:spPr>
          <a:xfrm>
            <a:off x="3886200" y="3259209"/>
            <a:ext cx="152400" cy="622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3" name="Rectangle 472"/>
          <p:cNvSpPr/>
          <p:nvPr/>
        </p:nvSpPr>
        <p:spPr>
          <a:xfrm>
            <a:off x="4254256" y="3243294"/>
            <a:ext cx="152400" cy="622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a:bodyPr>
          <a:lstStyle/>
          <a:p>
            <a:r>
              <a:rPr lang="en-US" dirty="0"/>
              <a:t>Scene subdivided in regions</a:t>
            </a:r>
            <a:endParaRPr lang="cs-CZ" dirty="0"/>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p>
        </p:txBody>
      </p:sp>
      <p:sp>
        <p:nvSpPr>
          <p:cNvPr id="3" name="Slide Number Placeholder 2"/>
          <p:cNvSpPr>
            <a:spLocks noGrp="1"/>
          </p:cNvSpPr>
          <p:nvPr>
            <p:ph type="sldNum" sz="quarter" idx="4"/>
          </p:nvPr>
        </p:nvSpPr>
        <p:spPr/>
        <p:txBody>
          <a:bodyPr/>
          <a:lstStyle/>
          <a:p>
            <a:fld id="{B6F15528-21DE-4FAA-801E-634DDDAF4B2B}" type="slidenum">
              <a:rPr lang="en-US" smtClean="0"/>
              <a:pPr/>
              <a:t>29</a:t>
            </a:fld>
            <a:endParaRPr lang="en-US"/>
          </a:p>
        </p:txBody>
      </p:sp>
      <p:sp>
        <p:nvSpPr>
          <p:cNvPr id="471" name="Rectangle 470"/>
          <p:cNvSpPr/>
          <p:nvPr/>
        </p:nvSpPr>
        <p:spPr>
          <a:xfrm>
            <a:off x="3886200" y="2974087"/>
            <a:ext cx="520456" cy="327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3512609" y="1735935"/>
            <a:ext cx="2138008" cy="21523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p:cNvGrpSpPr/>
          <p:nvPr/>
        </p:nvGrpSpPr>
        <p:grpSpPr>
          <a:xfrm>
            <a:off x="3512609" y="1735935"/>
            <a:ext cx="2138008" cy="2152356"/>
            <a:chOff x="3512609" y="1735935"/>
            <a:chExt cx="2138008" cy="2152356"/>
          </a:xfrm>
        </p:grpSpPr>
        <p:cxnSp>
          <p:nvCxnSpPr>
            <p:cNvPr id="36" name="Straight Connector 35"/>
            <p:cNvCxnSpPr/>
            <p:nvPr/>
          </p:nvCxnSpPr>
          <p:spPr>
            <a:xfrm>
              <a:off x="4245640" y="1735935"/>
              <a:ext cx="0" cy="2152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978672" y="1735935"/>
              <a:ext cx="0" cy="2152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512609" y="2422228"/>
              <a:ext cx="21380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512609" y="3155260"/>
              <a:ext cx="21380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6" name="Group 475"/>
          <p:cNvGrpSpPr/>
          <p:nvPr/>
        </p:nvGrpSpPr>
        <p:grpSpPr>
          <a:xfrm>
            <a:off x="4082035" y="2003515"/>
            <a:ext cx="1260071" cy="824379"/>
            <a:chOff x="1907540" y="2266950"/>
            <a:chExt cx="2588260" cy="1676400"/>
          </a:xfrm>
        </p:grpSpPr>
        <p:grpSp>
          <p:nvGrpSpPr>
            <p:cNvPr id="481" name="Group 480"/>
            <p:cNvGrpSpPr/>
            <p:nvPr/>
          </p:nvGrpSpPr>
          <p:grpSpPr>
            <a:xfrm>
              <a:off x="1907540" y="2937510"/>
              <a:ext cx="533400" cy="533400"/>
              <a:chOff x="1981200" y="3187700"/>
              <a:chExt cx="762000" cy="762000"/>
            </a:xfrm>
            <a:solidFill>
              <a:srgbClr val="FFC000"/>
            </a:solidFill>
          </p:grpSpPr>
          <p:sp>
            <p:nvSpPr>
              <p:cNvPr id="491" name="5-Point Star 490"/>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2" name="Oval 491"/>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p:cNvGrpSpPr/>
            <p:nvPr/>
          </p:nvGrpSpPr>
          <p:grpSpPr>
            <a:xfrm>
              <a:off x="3962400" y="3409950"/>
              <a:ext cx="533400" cy="533400"/>
              <a:chOff x="1981200" y="3187700"/>
              <a:chExt cx="762000" cy="762000"/>
            </a:xfrm>
            <a:solidFill>
              <a:srgbClr val="FFC000"/>
            </a:solidFill>
          </p:grpSpPr>
          <p:sp>
            <p:nvSpPr>
              <p:cNvPr id="487" name="5-Point Star 486"/>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4" name="Group 483"/>
            <p:cNvGrpSpPr/>
            <p:nvPr/>
          </p:nvGrpSpPr>
          <p:grpSpPr>
            <a:xfrm>
              <a:off x="3954780" y="2266950"/>
              <a:ext cx="533400" cy="533400"/>
              <a:chOff x="1981200" y="3187700"/>
              <a:chExt cx="762000" cy="762000"/>
            </a:xfrm>
            <a:solidFill>
              <a:srgbClr val="FFC000"/>
            </a:solidFill>
          </p:grpSpPr>
          <p:sp>
            <p:nvSpPr>
              <p:cNvPr id="485" name="5-Point Star 484"/>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417530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647120-34A3-4F51-8F36-01257756DC06}"/>
              </a:ext>
            </a:extLst>
          </p:cNvPr>
          <p:cNvSpPr>
            <a:spLocks noGrp="1"/>
          </p:cNvSpPr>
          <p:nvPr>
            <p:ph type="title"/>
          </p:nvPr>
        </p:nvSpPr>
        <p:spPr/>
        <p:txBody>
          <a:bodyPr/>
          <a:lstStyle/>
          <a:p>
            <a:r>
              <a:rPr lang="en-US" dirty="0"/>
              <a:t>Take home message</a:t>
            </a:r>
          </a:p>
        </p:txBody>
      </p:sp>
      <p:sp>
        <p:nvSpPr>
          <p:cNvPr id="3" name="Content Placeholder 2">
            <a:extLst>
              <a:ext uri="{FF2B5EF4-FFF2-40B4-BE49-F238E27FC236}">
                <a16:creationId xmlns:a16="http://schemas.microsoft.com/office/drawing/2014/main" xmlns="" id="{378A52A6-AB39-4182-B359-8060CCC21E56}"/>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xmlns="" id="{CB071F9E-6841-4CA4-AF36-1858DD5E415F}"/>
              </a:ext>
            </a:extLst>
          </p:cNvPr>
          <p:cNvSpPr>
            <a:spLocks noGrp="1"/>
          </p:cNvSpPr>
          <p:nvPr>
            <p:ph type="ftr" sz="quarter" idx="11"/>
          </p:nvPr>
        </p:nvSpPr>
        <p:spPr/>
        <p:txBody>
          <a:bodyPr/>
          <a:lstStyle/>
          <a:p>
            <a:r>
              <a:rPr lang="en-US"/>
              <a:t>Vévoda, Kondapaneni, Křivánek - Bayesian online regression for adaptive illumination sampling</a:t>
            </a:r>
            <a:endParaRPr lang="en-US" dirty="0"/>
          </a:p>
        </p:txBody>
      </p:sp>
      <p:sp>
        <p:nvSpPr>
          <p:cNvPr id="5" name="Slide Number Placeholder 4">
            <a:extLst>
              <a:ext uri="{FF2B5EF4-FFF2-40B4-BE49-F238E27FC236}">
                <a16:creationId xmlns:a16="http://schemas.microsoft.com/office/drawing/2014/main" xmlns="" id="{23E8D8E8-16E9-44C7-BBD3-20EE9B438802}"/>
              </a:ext>
            </a:extLst>
          </p:cNvPr>
          <p:cNvSpPr>
            <a:spLocks noGrp="1"/>
          </p:cNvSpPr>
          <p:nvPr>
            <p:ph type="sldNum" sz="quarter" idx="4"/>
          </p:nvPr>
        </p:nvSpPr>
        <p:spPr/>
        <p:txBody>
          <a:bodyPr/>
          <a:lstStyle/>
          <a:p>
            <a:fld id="{B6F15528-21DE-4FAA-801E-634DDDAF4B2B}" type="slidenum">
              <a:rPr lang="en-US" smtClean="0"/>
              <a:pPr/>
              <a:t>3</a:t>
            </a:fld>
            <a:endParaRPr lang="en-US"/>
          </a:p>
        </p:txBody>
      </p:sp>
      <p:sp>
        <p:nvSpPr>
          <p:cNvPr id="6" name="Rectangle 5">
            <a:extLst>
              <a:ext uri="{FF2B5EF4-FFF2-40B4-BE49-F238E27FC236}">
                <a16:creationId xmlns:a16="http://schemas.microsoft.com/office/drawing/2014/main" xmlns="" id="{D6711950-6BD5-4732-AB1F-0E2A2C7DCD4F}"/>
              </a:ext>
            </a:extLst>
          </p:cNvPr>
          <p:cNvSpPr/>
          <p:nvPr/>
        </p:nvSpPr>
        <p:spPr>
          <a:xfrm>
            <a:off x="1173093" y="1962150"/>
            <a:ext cx="6797823" cy="2062103"/>
          </a:xfrm>
          <a:prstGeom prst="rect">
            <a:avLst/>
          </a:prstGeom>
        </p:spPr>
        <p:txBody>
          <a:bodyPr wrap="none">
            <a:spAutoFit/>
          </a:bodyPr>
          <a:lstStyle/>
          <a:p>
            <a:pPr algn="ctr"/>
            <a:r>
              <a:rPr lang="en-US" sz="3200" b="1" dirty="0"/>
              <a:t>Machine Learning | Bayesian modeling</a:t>
            </a:r>
          </a:p>
          <a:p>
            <a:pPr algn="ctr"/>
            <a:r>
              <a:rPr lang="en-US" sz="3200" b="1" dirty="0"/>
              <a:t> </a:t>
            </a:r>
            <a:r>
              <a:rPr lang="en-US" sz="3200" dirty="0"/>
              <a:t>= </a:t>
            </a:r>
          </a:p>
          <a:p>
            <a:pPr algn="ctr"/>
            <a:r>
              <a:rPr lang="en-US" sz="3200" b="1" dirty="0"/>
              <a:t>Excellent framework for </a:t>
            </a:r>
          </a:p>
          <a:p>
            <a:pPr algn="ctr"/>
            <a:r>
              <a:rPr lang="en-US" sz="3200" b="1" dirty="0"/>
              <a:t>guided/adaptive Monte Carlo</a:t>
            </a:r>
            <a:endParaRPr lang="en-US" sz="3200" dirty="0"/>
          </a:p>
        </p:txBody>
      </p:sp>
    </p:spTree>
    <p:extLst>
      <p:ext uri="{BB962C8B-B14F-4D97-AF65-F5344CB8AC3E}">
        <p14:creationId xmlns:p14="http://schemas.microsoft.com/office/powerpoint/2010/main" val="1338128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09550"/>
            <a:ext cx="8229600" cy="857250"/>
          </a:xfrm>
        </p:spPr>
        <p:txBody>
          <a:bodyPr/>
          <a:lstStyle/>
          <a:p>
            <a:r>
              <a:rPr lang="en-US" dirty="0"/>
              <a:t>Light-region statistics</a:t>
            </a:r>
            <a:endParaRPr lang="en-GB" dirty="0"/>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endParaRPr lang="en-US" dirty="0"/>
          </a:p>
        </p:txBody>
      </p:sp>
      <p:sp>
        <p:nvSpPr>
          <p:cNvPr id="5" name="Slide Number Placeholder 4"/>
          <p:cNvSpPr>
            <a:spLocks noGrp="1"/>
          </p:cNvSpPr>
          <p:nvPr>
            <p:ph type="sldNum" sz="quarter" idx="4"/>
          </p:nvPr>
        </p:nvSpPr>
        <p:spPr/>
        <p:txBody>
          <a:bodyPr/>
          <a:lstStyle/>
          <a:p>
            <a:fld id="{B6F15528-21DE-4FAA-801E-634DDDAF4B2B}" type="slidenum">
              <a:rPr lang="en-US" smtClean="0"/>
              <a:pPr/>
              <a:t>30</a:t>
            </a:fld>
            <a:endParaRPr lang="en-US" dirty="0"/>
          </a:p>
        </p:txBody>
      </p:sp>
      <p:grpSp>
        <p:nvGrpSpPr>
          <p:cNvPr id="6" name="Group 5"/>
          <p:cNvGrpSpPr/>
          <p:nvPr/>
        </p:nvGrpSpPr>
        <p:grpSpPr>
          <a:xfrm>
            <a:off x="1447800" y="2500866"/>
            <a:ext cx="2323689" cy="1495106"/>
            <a:chOff x="1447800" y="2500866"/>
            <a:chExt cx="2323689" cy="1495106"/>
          </a:xfrm>
        </p:grpSpPr>
        <p:sp>
          <p:nvSpPr>
            <p:cNvPr id="75" name="Oval 74"/>
            <p:cNvSpPr/>
            <p:nvPr/>
          </p:nvSpPr>
          <p:spPr>
            <a:xfrm>
              <a:off x="2638653" y="3195258"/>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p:cNvSpPr/>
            <p:nvPr/>
          </p:nvSpPr>
          <p:spPr>
            <a:xfrm>
              <a:off x="2019710" y="2972576"/>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p:cNvSpPr/>
            <p:nvPr/>
          </p:nvSpPr>
          <p:spPr>
            <a:xfrm>
              <a:off x="2366074" y="3073780"/>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p:cNvSpPr/>
            <p:nvPr/>
          </p:nvSpPr>
          <p:spPr>
            <a:xfrm>
              <a:off x="2438400" y="3137423"/>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p:cNvSpPr/>
            <p:nvPr/>
          </p:nvSpPr>
          <p:spPr>
            <a:xfrm>
              <a:off x="3287703" y="3302687"/>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p:cNvSpPr/>
            <p:nvPr/>
          </p:nvSpPr>
          <p:spPr>
            <a:xfrm>
              <a:off x="3277421" y="3110466"/>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p:cNvSpPr/>
            <p:nvPr/>
          </p:nvSpPr>
          <p:spPr>
            <a:xfrm>
              <a:off x="3162710" y="3254700"/>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p:cNvSpPr/>
            <p:nvPr/>
          </p:nvSpPr>
          <p:spPr>
            <a:xfrm>
              <a:off x="3044870" y="3131687"/>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p:cNvSpPr/>
            <p:nvPr/>
          </p:nvSpPr>
          <p:spPr>
            <a:xfrm>
              <a:off x="1447800" y="26190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p:cNvSpPr/>
            <p:nvPr/>
          </p:nvSpPr>
          <p:spPr>
            <a:xfrm>
              <a:off x="1524000" y="2500866"/>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p:cNvSpPr/>
            <p:nvPr/>
          </p:nvSpPr>
          <p:spPr>
            <a:xfrm>
              <a:off x="1676400" y="2616580"/>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p:cNvSpPr/>
            <p:nvPr/>
          </p:nvSpPr>
          <p:spPr>
            <a:xfrm>
              <a:off x="1753421" y="2680223"/>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p:cNvSpPr/>
            <p:nvPr/>
          </p:nvSpPr>
          <p:spPr>
            <a:xfrm>
              <a:off x="3429821" y="3306850"/>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p:cNvSpPr/>
            <p:nvPr/>
          </p:nvSpPr>
          <p:spPr>
            <a:xfrm>
              <a:off x="3581400" y="33810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p:cNvSpPr/>
            <p:nvPr/>
          </p:nvSpPr>
          <p:spPr>
            <a:xfrm>
              <a:off x="3429821" y="3378580"/>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p:cNvSpPr/>
            <p:nvPr/>
          </p:nvSpPr>
          <p:spPr>
            <a:xfrm>
              <a:off x="3696110" y="3368257"/>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p:cNvSpPr/>
            <p:nvPr/>
          </p:nvSpPr>
          <p:spPr>
            <a:xfrm>
              <a:off x="2366074"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p:cNvSpPr/>
            <p:nvPr/>
          </p:nvSpPr>
          <p:spPr>
            <a:xfrm>
              <a:off x="2286821"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p:cNvSpPr/>
            <p:nvPr/>
          </p:nvSpPr>
          <p:spPr>
            <a:xfrm>
              <a:off x="2366074"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p:cNvSpPr/>
            <p:nvPr/>
          </p:nvSpPr>
          <p:spPr>
            <a:xfrm>
              <a:off x="2438400"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Oval 91"/>
            <p:cNvSpPr/>
            <p:nvPr/>
          </p:nvSpPr>
          <p:spPr>
            <a:xfrm>
              <a:off x="3277421"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l 92"/>
            <p:cNvSpPr/>
            <p:nvPr/>
          </p:nvSpPr>
          <p:spPr>
            <a:xfrm>
              <a:off x="3277421"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p:cNvSpPr/>
            <p:nvPr/>
          </p:nvSpPr>
          <p:spPr>
            <a:xfrm>
              <a:off x="3277421"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Oval 118"/>
            <p:cNvSpPr/>
            <p:nvPr/>
          </p:nvSpPr>
          <p:spPr>
            <a:xfrm>
              <a:off x="3125021"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Oval 119"/>
            <p:cNvSpPr/>
            <p:nvPr/>
          </p:nvSpPr>
          <p:spPr>
            <a:xfrm>
              <a:off x="1447800"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Oval 120"/>
            <p:cNvSpPr/>
            <p:nvPr/>
          </p:nvSpPr>
          <p:spPr>
            <a:xfrm>
              <a:off x="1726070" y="3917733"/>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Oval 121"/>
            <p:cNvSpPr/>
            <p:nvPr/>
          </p:nvSpPr>
          <p:spPr>
            <a:xfrm>
              <a:off x="1676400"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Oval 122"/>
            <p:cNvSpPr/>
            <p:nvPr/>
          </p:nvSpPr>
          <p:spPr>
            <a:xfrm>
              <a:off x="1828800"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Oval 123"/>
            <p:cNvSpPr/>
            <p:nvPr/>
          </p:nvSpPr>
          <p:spPr>
            <a:xfrm>
              <a:off x="3429821"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Oval 124"/>
            <p:cNvSpPr/>
            <p:nvPr/>
          </p:nvSpPr>
          <p:spPr>
            <a:xfrm>
              <a:off x="3581400"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Oval 125"/>
            <p:cNvSpPr/>
            <p:nvPr/>
          </p:nvSpPr>
          <p:spPr>
            <a:xfrm>
              <a:off x="3354442" y="3834013"/>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Oval 126"/>
            <p:cNvSpPr/>
            <p:nvPr/>
          </p:nvSpPr>
          <p:spPr>
            <a:xfrm>
              <a:off x="3505200"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p:cNvSpPr/>
            <p:nvPr/>
          </p:nvSpPr>
          <p:spPr>
            <a:xfrm>
              <a:off x="2563274" y="3912252"/>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Oval 96"/>
            <p:cNvSpPr/>
            <p:nvPr/>
          </p:nvSpPr>
          <p:spPr>
            <a:xfrm>
              <a:off x="2484021" y="3912252"/>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Oval 100"/>
            <p:cNvSpPr/>
            <p:nvPr/>
          </p:nvSpPr>
          <p:spPr>
            <a:xfrm>
              <a:off x="2563274" y="3912252"/>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l 101"/>
            <p:cNvSpPr/>
            <p:nvPr/>
          </p:nvSpPr>
          <p:spPr>
            <a:xfrm>
              <a:off x="2635600" y="3912252"/>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2" name="Group 141"/>
          <p:cNvGrpSpPr/>
          <p:nvPr/>
        </p:nvGrpSpPr>
        <p:grpSpPr>
          <a:xfrm>
            <a:off x="6377750" y="2323109"/>
            <a:ext cx="1775651" cy="1613742"/>
            <a:chOff x="3271997" y="2033401"/>
            <a:chExt cx="2702538" cy="2456113"/>
          </a:xfrm>
        </p:grpSpPr>
        <p:sp>
          <p:nvSpPr>
            <p:cNvPr id="143" name="Rectangle 142"/>
            <p:cNvSpPr/>
            <p:nvPr/>
          </p:nvSpPr>
          <p:spPr>
            <a:xfrm>
              <a:off x="5486400" y="2817455"/>
              <a:ext cx="488135" cy="1672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2" name="Group 161"/>
            <p:cNvGrpSpPr/>
            <p:nvPr/>
          </p:nvGrpSpPr>
          <p:grpSpPr>
            <a:xfrm>
              <a:off x="3271999" y="2033463"/>
              <a:ext cx="364319" cy="364319"/>
              <a:chOff x="1981200" y="3187700"/>
              <a:chExt cx="762000" cy="762000"/>
            </a:xfrm>
            <a:solidFill>
              <a:srgbClr val="FFC000"/>
            </a:solidFill>
          </p:grpSpPr>
          <p:sp>
            <p:nvSpPr>
              <p:cNvPr id="169" name="5-Point Star 168"/>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Oval 169"/>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7" name="Rectangle 146"/>
            <p:cNvSpPr/>
            <p:nvPr/>
          </p:nvSpPr>
          <p:spPr>
            <a:xfrm>
              <a:off x="4404134" y="3195986"/>
              <a:ext cx="244068" cy="1293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8" name="Group 147"/>
            <p:cNvGrpSpPr/>
            <p:nvPr/>
          </p:nvGrpSpPr>
          <p:grpSpPr>
            <a:xfrm>
              <a:off x="3271997" y="2033401"/>
              <a:ext cx="364319" cy="364320"/>
              <a:chOff x="3424397" y="2185862"/>
              <a:chExt cx="364319" cy="364320"/>
            </a:xfrm>
            <a:solidFill>
              <a:schemeClr val="bg1">
                <a:lumMod val="50000"/>
              </a:schemeClr>
            </a:solidFill>
          </p:grpSpPr>
          <p:sp>
            <p:nvSpPr>
              <p:cNvPr id="153" name="5-Point Star 152"/>
              <p:cNvSpPr/>
              <p:nvPr/>
            </p:nvSpPr>
            <p:spPr>
              <a:xfrm>
                <a:off x="3424397" y="2185862"/>
                <a:ext cx="364319" cy="36432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Oval 153"/>
              <p:cNvSpPr/>
              <p:nvPr/>
            </p:nvSpPr>
            <p:spPr>
              <a:xfrm>
                <a:off x="3497261" y="2283014"/>
                <a:ext cx="218591" cy="21859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62" name="Group 61"/>
          <p:cNvGrpSpPr/>
          <p:nvPr/>
        </p:nvGrpSpPr>
        <p:grpSpPr>
          <a:xfrm>
            <a:off x="6636539" y="2354221"/>
            <a:ext cx="1425842" cy="557237"/>
            <a:chOff x="415114" y="-29289"/>
            <a:chExt cx="3069095" cy="557237"/>
          </a:xfrm>
        </p:grpSpPr>
        <p:sp>
          <p:nvSpPr>
            <p:cNvPr id="63" name="Right Brace 62"/>
            <p:cNvSpPr/>
            <p:nvPr/>
          </p:nvSpPr>
          <p:spPr>
            <a:xfrm rot="18735636">
              <a:off x="1834423" y="-1121839"/>
              <a:ext cx="230478" cy="306909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mc:AlternateContent xmlns:mc="http://schemas.openxmlformats.org/markup-compatibility/2006" xmlns:a14="http://schemas.microsoft.com/office/drawing/2010/main">
          <mc:Choice Requires="a14">
            <p:sp>
              <p:nvSpPr>
                <p:cNvPr id="64" name="TextBox 63"/>
                <p:cNvSpPr txBox="1"/>
                <p:nvPr/>
              </p:nvSpPr>
              <p:spPr>
                <a:xfrm>
                  <a:off x="2036572" y="-29289"/>
                  <a:ext cx="705475" cy="523220"/>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800" b="0" i="1" smtClean="0">
                            <a:solidFill>
                              <a:schemeClr val="tx1"/>
                            </a:solidFill>
                            <a:latin typeface="Cambria Math"/>
                          </a:rPr>
                          <m:t>𝑑</m:t>
                        </m:r>
                      </m:oMath>
                    </m:oMathPara>
                  </a14:m>
                  <a:endParaRPr lang="en-GB" sz="2800" dirty="0">
                    <a:solidFill>
                      <a:schemeClr val="tx1"/>
                    </a:solidFill>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2036572" y="-29289"/>
                  <a:ext cx="705475" cy="523220"/>
                </a:xfrm>
                <a:prstGeom prst="rect">
                  <a:avLst/>
                </a:prstGeom>
                <a:blipFill>
                  <a:blip r:embed="rId3"/>
                  <a:stretch>
                    <a:fillRect/>
                  </a:stretch>
                </a:blipFill>
                <a:ln>
                  <a:noFill/>
                </a:ln>
              </p:spPr>
              <p:txBody>
                <a:bodyPr/>
                <a:lstStyle/>
                <a:p>
                  <a:r>
                    <a:rPr lang="en-US">
                      <a:noFill/>
                    </a:rPr>
                    <a:t> </a:t>
                  </a:r>
                </a:p>
              </p:txBody>
            </p:sp>
          </mc:Fallback>
        </mc:AlternateContent>
      </p:grpSp>
      <p:grpSp>
        <p:nvGrpSpPr>
          <p:cNvPr id="3" name="Group 2"/>
          <p:cNvGrpSpPr/>
          <p:nvPr/>
        </p:nvGrpSpPr>
        <p:grpSpPr>
          <a:xfrm>
            <a:off x="7280934" y="3179311"/>
            <a:ext cx="1432765" cy="1210213"/>
            <a:chOff x="7280934" y="3179311"/>
            <a:chExt cx="1432765" cy="1210213"/>
          </a:xfrm>
        </p:grpSpPr>
        <mc:AlternateContent xmlns:mc="http://schemas.openxmlformats.org/markup-compatibility/2006" xmlns:a14="http://schemas.microsoft.com/office/drawing/2010/main">
          <mc:Choice Requires="a14">
            <p:sp>
              <p:nvSpPr>
                <p:cNvPr id="60" name="TextBox 59"/>
                <p:cNvSpPr txBox="1"/>
                <p:nvPr/>
              </p:nvSpPr>
              <p:spPr>
                <a:xfrm>
                  <a:off x="7280934" y="3866304"/>
                  <a:ext cx="1432765" cy="523220"/>
                </a:xfrm>
                <a:prstGeom prst="rect">
                  <a:avLst/>
                </a:prstGeom>
                <a:noFill/>
              </p:spPr>
              <p:txBody>
                <a:bodyPr wrap="none" rtlCol="0">
                  <a:spAutoFit/>
                </a:bodyPr>
                <a:lstStyle/>
                <a:p>
                  <a:r>
                    <a:rPr lang="en-GB" sz="2800" b="0" dirty="0">
                      <a:solidFill>
                        <a:schemeClr val="tx1"/>
                      </a:solidFill>
                    </a:rPr>
                    <a:t>region </a:t>
                  </a:r>
                  <a14:m>
                    <m:oMath xmlns:m="http://schemas.openxmlformats.org/officeDocument/2006/math">
                      <m:r>
                        <a:rPr lang="en-GB" sz="2800" b="0" i="1" smtClean="0">
                          <a:solidFill>
                            <a:schemeClr val="tx1"/>
                          </a:solidFill>
                          <a:latin typeface="Cambria Math"/>
                        </a:rPr>
                        <m:t>𝑅</m:t>
                      </m:r>
                    </m:oMath>
                  </a14:m>
                  <a:endParaRPr lang="en-GB" sz="2800" dirty="0">
                    <a:solidFill>
                      <a:schemeClr val="tx1"/>
                    </a:solidFill>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7280934" y="3866304"/>
                  <a:ext cx="1432765" cy="523220"/>
                </a:xfrm>
                <a:prstGeom prst="rect">
                  <a:avLst/>
                </a:prstGeom>
                <a:blipFill>
                  <a:blip r:embed="rId4"/>
                  <a:stretch>
                    <a:fillRect l="-8511" t="-10465" b="-32558"/>
                  </a:stretch>
                </a:blipFill>
              </p:spPr>
              <p:txBody>
                <a:bodyPr/>
                <a:lstStyle/>
                <a:p>
                  <a:r>
                    <a:rPr lang="en-US">
                      <a:noFill/>
                    </a:rPr>
                    <a:t> </a:t>
                  </a:r>
                </a:p>
              </p:txBody>
            </p:sp>
          </mc:Fallback>
        </mc:AlternateContent>
        <p:sp>
          <p:nvSpPr>
            <p:cNvPr id="59" name="Rectangle 58"/>
            <p:cNvSpPr/>
            <p:nvPr/>
          </p:nvSpPr>
          <p:spPr>
            <a:xfrm>
              <a:off x="7611978" y="3179311"/>
              <a:ext cx="693822" cy="6938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9" name="Group 108"/>
          <p:cNvGrpSpPr/>
          <p:nvPr/>
        </p:nvGrpSpPr>
        <p:grpSpPr>
          <a:xfrm>
            <a:off x="538894" y="1910000"/>
            <a:ext cx="3681128" cy="2605866"/>
            <a:chOff x="538894" y="1910000"/>
            <a:chExt cx="3681128" cy="2605866"/>
          </a:xfrm>
        </p:grpSpPr>
        <mc:AlternateContent xmlns:mc="http://schemas.openxmlformats.org/markup-compatibility/2006" xmlns:a14="http://schemas.microsoft.com/office/drawing/2010/main">
          <mc:Choice Requires="a14">
            <p:sp>
              <p:nvSpPr>
                <p:cNvPr id="110" name="TextBox 109"/>
                <p:cNvSpPr txBox="1"/>
                <p:nvPr/>
              </p:nvSpPr>
              <p:spPr>
                <a:xfrm>
                  <a:off x="3733800" y="3992646"/>
                  <a:ext cx="486222"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800" b="0" i="1" smtClean="0">
                            <a:solidFill>
                              <a:schemeClr val="tx1"/>
                            </a:solidFill>
                            <a:latin typeface="Cambria Math"/>
                          </a:rPr>
                          <m:t>𝑑</m:t>
                        </m:r>
                      </m:oMath>
                    </m:oMathPara>
                  </a14:m>
                  <a:endParaRPr lang="en-GB" sz="2800" dirty="0">
                    <a:solidFill>
                      <a:schemeClr val="tx1"/>
                    </a:solidFill>
                  </a:endParaRPr>
                </a:p>
              </p:txBody>
            </p:sp>
          </mc:Choice>
          <mc:Fallback xmlns="">
            <p:sp>
              <p:nvSpPr>
                <p:cNvPr id="127" name="TextBox 126"/>
                <p:cNvSpPr txBox="1">
                  <a:spLocks noRot="1" noChangeAspect="1" noMove="1" noResize="1" noEditPoints="1" noAdjustHandles="1" noChangeArrowheads="1" noChangeShapeType="1" noTextEdit="1"/>
                </p:cNvSpPr>
                <p:nvPr/>
              </p:nvSpPr>
              <p:spPr>
                <a:xfrm>
                  <a:off x="3733800" y="3992646"/>
                  <a:ext cx="486222" cy="523220"/>
                </a:xfrm>
                <a:prstGeom prst="rect">
                  <a:avLst/>
                </a:prstGeom>
                <a:blipFill rotWithShape="1">
                  <a:blip r:embed="rId8"/>
                  <a:stretch>
                    <a:fillRect/>
                  </a:stretch>
                </a:blipFill>
              </p:spPr>
              <p:txBody>
                <a:bodyPr/>
                <a:lstStyle/>
                <a:p>
                  <a:r>
                    <a:rPr lang="en-GB">
                      <a:noFill/>
                    </a:rPr>
                    <a:t> </a:t>
                  </a:r>
                </a:p>
              </p:txBody>
            </p:sp>
          </mc:Fallback>
        </mc:AlternateContent>
        <p:grpSp>
          <p:nvGrpSpPr>
            <p:cNvPr id="111" name="Group 110"/>
            <p:cNvGrpSpPr/>
            <p:nvPr/>
          </p:nvGrpSpPr>
          <p:grpSpPr>
            <a:xfrm>
              <a:off x="1066799" y="1910000"/>
              <a:ext cx="3124201" cy="2112109"/>
              <a:chOff x="533400" y="2850118"/>
              <a:chExt cx="2070927" cy="1314450"/>
            </a:xfrm>
          </p:grpSpPr>
          <p:cxnSp>
            <p:nvCxnSpPr>
              <p:cNvPr id="113" name="Straight Arrow Connector 112"/>
              <p:cNvCxnSpPr/>
              <p:nvPr/>
            </p:nvCxnSpPr>
            <p:spPr>
              <a:xfrm>
                <a:off x="533400" y="4164566"/>
                <a:ext cx="2070927"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V="1">
                <a:off x="533400" y="2850118"/>
                <a:ext cx="0" cy="13144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12" name="TextBox 111"/>
            <p:cNvSpPr txBox="1"/>
            <p:nvPr/>
          </p:nvSpPr>
          <p:spPr>
            <a:xfrm rot="16200000">
              <a:off x="-195574" y="2747216"/>
              <a:ext cx="1930602" cy="461665"/>
            </a:xfrm>
            <a:prstGeom prst="rect">
              <a:avLst/>
            </a:prstGeom>
            <a:noFill/>
          </p:spPr>
          <p:txBody>
            <a:bodyPr wrap="square" rtlCol="0">
              <a:spAutoFit/>
            </a:bodyPr>
            <a:lstStyle/>
            <a:p>
              <a:r>
                <a:rPr lang="en-GB" sz="2400" dirty="0"/>
                <a:t>MC estimates</a:t>
              </a:r>
              <a:endParaRPr lang="en-GB" sz="2400" dirty="0">
                <a:solidFill>
                  <a:schemeClr val="tx1"/>
                </a:solidFill>
              </a:endParaRPr>
            </a:p>
          </p:txBody>
        </p:sp>
      </p:grpSp>
      <p:sp>
        <p:nvSpPr>
          <p:cNvPr id="7" name="Arc 6"/>
          <p:cNvSpPr/>
          <p:nvPr/>
        </p:nvSpPr>
        <p:spPr>
          <a:xfrm rot="10800000">
            <a:off x="1242151" y="396087"/>
            <a:ext cx="5719858" cy="3027826"/>
          </a:xfrm>
          <a:prstGeom prst="arc">
            <a:avLst>
              <a:gd name="adj1" fmla="val 16200000"/>
              <a:gd name="adj2" fmla="val 21068776"/>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1" name="Group 20"/>
          <p:cNvGrpSpPr/>
          <p:nvPr/>
        </p:nvGrpSpPr>
        <p:grpSpPr>
          <a:xfrm>
            <a:off x="6548211" y="2465833"/>
            <a:ext cx="1209957" cy="1295688"/>
            <a:chOff x="6548211" y="2465833"/>
            <a:chExt cx="1209957" cy="1295688"/>
          </a:xfrm>
        </p:grpSpPr>
        <p:grpSp>
          <p:nvGrpSpPr>
            <p:cNvPr id="98" name="Group 97"/>
            <p:cNvGrpSpPr/>
            <p:nvPr/>
          </p:nvGrpSpPr>
          <p:grpSpPr>
            <a:xfrm>
              <a:off x="6548211" y="2509528"/>
              <a:ext cx="1176889" cy="1251993"/>
              <a:chOff x="6548211" y="2509528"/>
              <a:chExt cx="1176889" cy="1251993"/>
            </a:xfrm>
          </p:grpSpPr>
          <p:cxnSp>
            <p:nvCxnSpPr>
              <p:cNvPr id="105" name="Straight Arrow Connector 104"/>
              <p:cNvCxnSpPr>
                <a:stCxn id="154" idx="5"/>
              </p:cNvCxnSpPr>
              <p:nvPr/>
            </p:nvCxnSpPr>
            <p:spPr>
              <a:xfrm>
                <a:off x="6548211" y="2509528"/>
                <a:ext cx="1176889" cy="1251993"/>
              </a:xfrm>
              <a:prstGeom prst="straightConnector1">
                <a:avLst/>
              </a:prstGeom>
              <a:ln>
                <a:solidFill>
                  <a:schemeClr val="accent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154" idx="5"/>
              </p:cNvCxnSpPr>
              <p:nvPr/>
            </p:nvCxnSpPr>
            <p:spPr>
              <a:xfrm>
                <a:off x="6548211" y="2509528"/>
                <a:ext cx="550872" cy="585648"/>
              </a:xfrm>
              <a:prstGeom prst="straightConnector1">
                <a:avLst/>
              </a:prstGeom>
              <a:ln>
                <a:solidFill>
                  <a:schemeClr val="accent1"/>
                </a:solidFill>
                <a:prstDash val="solid"/>
                <a:tailEnd type="arrow"/>
              </a:ln>
            </p:spPr>
            <p:style>
              <a:lnRef idx="1">
                <a:schemeClr val="accent1"/>
              </a:lnRef>
              <a:fillRef idx="0">
                <a:schemeClr val="accent1"/>
              </a:fillRef>
              <a:effectRef idx="0">
                <a:schemeClr val="accent1"/>
              </a:effectRef>
              <a:fontRef idx="minor">
                <a:schemeClr val="tx1"/>
              </a:fontRef>
            </p:style>
          </p:cxnSp>
        </p:grpSp>
        <p:cxnSp>
          <p:nvCxnSpPr>
            <p:cNvPr id="107" name="Straight Arrow Connector 106"/>
            <p:cNvCxnSpPr>
              <a:cxnSpLocks/>
            </p:cNvCxnSpPr>
            <p:nvPr/>
          </p:nvCxnSpPr>
          <p:spPr>
            <a:xfrm>
              <a:off x="6581279" y="2465833"/>
              <a:ext cx="1176889" cy="867106"/>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9965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Regression data model</a:t>
            </a:r>
            <a:endParaRPr lang="cs-CZ" dirty="0"/>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p>
        </p:txBody>
      </p:sp>
      <p:sp>
        <p:nvSpPr>
          <p:cNvPr id="5" name="Slide Number Placeholder 4"/>
          <p:cNvSpPr>
            <a:spLocks noGrp="1"/>
          </p:cNvSpPr>
          <p:nvPr>
            <p:ph type="sldNum" sz="quarter" idx="4"/>
          </p:nvPr>
        </p:nvSpPr>
        <p:spPr/>
        <p:txBody>
          <a:bodyPr/>
          <a:lstStyle/>
          <a:p>
            <a:fld id="{B6F15528-21DE-4FAA-801E-634DDDAF4B2B}" type="slidenum">
              <a:rPr lang="en-US" smtClean="0"/>
              <a:pPr/>
              <a:t>31</a:t>
            </a:fld>
            <a:endParaRPr lang="en-US"/>
          </a:p>
        </p:txBody>
      </p:sp>
      <mc:AlternateContent xmlns:mc="http://schemas.openxmlformats.org/markup-compatibility/2006" xmlns:a14="http://schemas.microsoft.com/office/drawing/2010/main">
        <mc:Choice Requires="a14">
          <p:sp>
            <p:nvSpPr>
              <p:cNvPr id="19" name="TextBox 18"/>
              <p:cNvSpPr txBox="1"/>
              <p:nvPr/>
            </p:nvSpPr>
            <p:spPr>
              <a:xfrm>
                <a:off x="6324600" y="2800350"/>
                <a:ext cx="2561214" cy="910377"/>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GB" sz="2800" b="0" i="1" smtClean="0">
                          <a:latin typeface="Cambria Math"/>
                        </a:rPr>
                        <m:t>𝑁</m:t>
                      </m:r>
                      <m:r>
                        <a:rPr lang="en-GB" sz="2800" b="0" i="1" smtClean="0">
                          <a:latin typeface="Cambria Math"/>
                        </a:rPr>
                        <m:t>(</m:t>
                      </m:r>
                      <m:r>
                        <m:rPr>
                          <m:sty m:val="p"/>
                        </m:rPr>
                        <a:rPr lang="en-GB" sz="2800" b="0" i="0" smtClean="0">
                          <a:latin typeface="Cambria Math"/>
                        </a:rPr>
                        <m:t>est</m:t>
                      </m:r>
                      <m:r>
                        <a:rPr lang="en-GB" sz="2800" b="0" i="0" smtClean="0">
                          <a:latin typeface="Cambria Math"/>
                        </a:rPr>
                        <m:t>.</m:t>
                      </m:r>
                      <m:r>
                        <a:rPr lang="en-GB" sz="2800" b="0" i="1" smtClean="0">
                          <a:latin typeface="Cambria Math"/>
                        </a:rPr>
                        <m:t>|</m:t>
                      </m:r>
                      <m:f>
                        <m:fPr>
                          <m:ctrlPr>
                            <a:rPr lang="en-GB" sz="2800" b="0" i="1" smtClean="0">
                              <a:latin typeface="Cambria Math"/>
                            </a:rPr>
                          </m:ctrlPr>
                        </m:fPr>
                        <m:num>
                          <m:r>
                            <a:rPr lang="en-GB" sz="2800" b="0" i="1" smtClean="0">
                              <a:latin typeface="Cambria Math"/>
                            </a:rPr>
                            <m:t>𝑘</m:t>
                          </m:r>
                        </m:num>
                        <m:den>
                          <m:sSup>
                            <m:sSupPr>
                              <m:ctrlPr>
                                <a:rPr lang="en-GB" sz="2800" b="0" i="1" smtClean="0">
                                  <a:latin typeface="Cambria Math"/>
                                </a:rPr>
                              </m:ctrlPr>
                            </m:sSupPr>
                            <m:e>
                              <m:r>
                                <a:rPr lang="en-GB" sz="2800" b="0" i="1" smtClean="0">
                                  <a:latin typeface="Cambria Math"/>
                                </a:rPr>
                                <m:t>𝑑</m:t>
                              </m:r>
                            </m:e>
                            <m:sup>
                              <m:r>
                                <a:rPr lang="en-GB" sz="2800" b="0" i="1" smtClean="0">
                                  <a:latin typeface="Cambria Math"/>
                                </a:rPr>
                                <m:t>2</m:t>
                              </m:r>
                            </m:sup>
                          </m:sSup>
                        </m:den>
                      </m:f>
                      <m:r>
                        <a:rPr lang="en-GB" sz="2800" b="0" i="1" smtClean="0">
                          <a:latin typeface="Cambria Math"/>
                        </a:rPr>
                        <m:t>,</m:t>
                      </m:r>
                      <m:f>
                        <m:fPr>
                          <m:ctrlPr>
                            <a:rPr lang="en-GB" sz="2800" b="0" i="1" smtClean="0">
                              <a:latin typeface="Cambria Math"/>
                            </a:rPr>
                          </m:ctrlPr>
                        </m:fPr>
                        <m:num>
                          <m:r>
                            <a:rPr lang="en-GB" sz="2800" b="0" i="1" smtClean="0">
                              <a:latin typeface="Cambria Math"/>
                            </a:rPr>
                            <m:t>h</m:t>
                          </m:r>
                        </m:num>
                        <m:den>
                          <m:sSup>
                            <m:sSupPr>
                              <m:ctrlPr>
                                <a:rPr lang="en-GB" sz="2800" b="0" i="1" smtClean="0">
                                  <a:latin typeface="Cambria Math"/>
                                </a:rPr>
                              </m:ctrlPr>
                            </m:sSupPr>
                            <m:e>
                              <m:r>
                                <a:rPr lang="en-GB" sz="2800" b="0" i="1" smtClean="0">
                                  <a:latin typeface="Cambria Math"/>
                                </a:rPr>
                                <m:t>𝑑</m:t>
                              </m:r>
                            </m:e>
                            <m:sup>
                              <m:r>
                                <a:rPr lang="en-GB" sz="2800" b="0" i="1" smtClean="0">
                                  <a:latin typeface="Cambria Math"/>
                                </a:rPr>
                                <m:t>4</m:t>
                              </m:r>
                            </m:sup>
                          </m:sSup>
                        </m:den>
                      </m:f>
                      <m:r>
                        <a:rPr lang="en-GB" sz="2800" b="0" i="1" smtClean="0">
                          <a:latin typeface="Cambria Math"/>
                        </a:rPr>
                        <m:t>)</m:t>
                      </m:r>
                    </m:oMath>
                  </m:oMathPara>
                </a14:m>
                <a:endParaRPr lang="en-GB" sz="2800" b="0" dirty="0"/>
              </a:p>
            </p:txBody>
          </p:sp>
        </mc:Choice>
        <mc:Fallback xmlns="">
          <p:sp>
            <p:nvSpPr>
              <p:cNvPr id="19" name="TextBox 18"/>
              <p:cNvSpPr txBox="1">
                <a:spLocks noRot="1" noChangeAspect="1" noMove="1" noResize="1" noEditPoints="1" noAdjustHandles="1" noChangeArrowheads="1" noChangeShapeType="1" noTextEdit="1"/>
              </p:cNvSpPr>
              <p:nvPr/>
            </p:nvSpPr>
            <p:spPr>
              <a:xfrm>
                <a:off x="6324600" y="2800350"/>
                <a:ext cx="2561214" cy="910377"/>
              </a:xfrm>
              <a:prstGeom prst="rect">
                <a:avLst/>
              </a:prstGeom>
              <a:blipFill rotWithShape="1">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5334000" y="3041868"/>
                <a:ext cx="3733800" cy="1384995"/>
              </a:xfrm>
              <a:prstGeom prst="rect">
                <a:avLst/>
              </a:prstGeom>
              <a:noFill/>
            </p:spPr>
            <p:txBody>
              <a:bodyPr wrap="square" rtlCol="0">
                <a:spAutoFit/>
              </a:bodyPr>
              <a:lstStyle/>
              <a:p>
                <a:pPr>
                  <a:lnSpc>
                    <a:spcPct val="300000"/>
                  </a:lnSpc>
                </a:pPr>
                <a14:m>
                  <m:oMathPara xmlns:m="http://schemas.openxmlformats.org/officeDocument/2006/math">
                    <m:oMathParaPr>
                      <m:jc m:val="left"/>
                    </m:oMathParaPr>
                    <m:oMath xmlns:m="http://schemas.openxmlformats.org/officeDocument/2006/math">
                      <m:sSub>
                        <m:sSubPr>
                          <m:ctrlPr>
                            <a:rPr lang="en-GB" sz="2800" i="1" smtClean="0">
                              <a:latin typeface="Cambria Math"/>
                            </a:rPr>
                          </m:ctrlPr>
                        </m:sSubPr>
                        <m:e>
                          <m:r>
                            <a:rPr lang="en-GB" sz="2800" i="1">
                              <a:latin typeface="Cambria Math"/>
                            </a:rPr>
                            <m:t>𝑝</m:t>
                          </m:r>
                        </m:e>
                        <m:sub>
                          <m:r>
                            <a:rPr lang="en-GB" sz="2800" i="1">
                              <a:latin typeface="Cambria Math"/>
                            </a:rPr>
                            <m:t>0</m:t>
                          </m:r>
                        </m:sub>
                      </m:sSub>
                      <m:r>
                        <a:rPr lang="en-GB" sz="2800" b="0" i="1" smtClean="0">
                          <a:latin typeface="Cambria Math"/>
                        </a:rPr>
                        <m:t>  × </m:t>
                      </m:r>
                      <m:r>
                        <a:rPr lang="en-GB" sz="2800" b="0" i="1" smtClean="0">
                          <a:latin typeface="Cambria Math"/>
                        </a:rPr>
                        <m:t>𝛿</m:t>
                      </m:r>
                      <m:d>
                        <m:dPr>
                          <m:ctrlPr>
                            <a:rPr lang="en-GB" sz="2800" b="0" i="1" smtClean="0">
                              <a:latin typeface="Cambria Math"/>
                            </a:rPr>
                          </m:ctrlPr>
                        </m:dPr>
                        <m:e>
                          <m:r>
                            <m:rPr>
                              <m:sty m:val="p"/>
                            </m:rPr>
                            <a:rPr lang="en-GB" sz="2800" b="0" i="0" smtClean="0">
                              <a:latin typeface="Cambria Math"/>
                            </a:rPr>
                            <m:t>est</m:t>
                          </m:r>
                          <m:r>
                            <a:rPr lang="en-GB" sz="2800" b="0" i="1" smtClean="0">
                              <a:latin typeface="Cambria Math"/>
                            </a:rPr>
                            <m:t>.</m:t>
                          </m:r>
                        </m:e>
                      </m:d>
                    </m:oMath>
                  </m:oMathPara>
                </a14:m>
                <a:endParaRPr lang="en-GB" sz="2800" b="0" dirty="0"/>
              </a:p>
            </p:txBody>
          </p:sp>
        </mc:Choice>
        <mc:Fallback xmlns="">
          <p:sp>
            <p:nvSpPr>
              <p:cNvPr id="20" name="TextBox 19"/>
              <p:cNvSpPr txBox="1">
                <a:spLocks noRot="1" noChangeAspect="1" noMove="1" noResize="1" noEditPoints="1" noAdjustHandles="1" noChangeArrowheads="1" noChangeShapeType="1" noTextEdit="1"/>
              </p:cNvSpPr>
              <p:nvPr/>
            </p:nvSpPr>
            <p:spPr>
              <a:xfrm>
                <a:off x="5334000" y="3041868"/>
                <a:ext cx="3733800" cy="1384995"/>
              </a:xfrm>
              <a:prstGeom prst="rect">
                <a:avLst/>
              </a:prstGeom>
              <a:blipFill rotWithShape="1">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419600" y="1331530"/>
                <a:ext cx="4416787" cy="1200329"/>
              </a:xfrm>
              <a:prstGeom prst="rect">
                <a:avLst/>
              </a:prstGeom>
              <a:noFill/>
            </p:spPr>
            <p:txBody>
              <a:bodyPr wrap="none" rtlCol="0">
                <a:spAutoFit/>
              </a:bodyPr>
              <a:lstStyle/>
              <a:p>
                <a:r>
                  <a:rPr lang="en-GB" sz="2400" dirty="0"/>
                  <a:t>Parameters:</a:t>
                </a:r>
              </a:p>
              <a:p>
                <a:pPr lvl="1"/>
                <a14:m>
                  <m:oMath xmlns:m="http://schemas.openxmlformats.org/officeDocument/2006/math">
                    <m:r>
                      <a:rPr lang="en-GB" sz="2400" i="1">
                        <a:latin typeface="Cambria Math"/>
                      </a:rPr>
                      <m:t>𝑘</m:t>
                    </m:r>
                    <m:r>
                      <a:rPr lang="en-GB" sz="2400" i="1">
                        <a:latin typeface="Cambria Math"/>
                      </a:rPr>
                      <m:t>,</m:t>
                    </m:r>
                    <m:r>
                      <a:rPr lang="en-GB" sz="2400" i="1">
                        <a:latin typeface="Cambria Math"/>
                      </a:rPr>
                      <m:t>h</m:t>
                    </m:r>
                  </m:oMath>
                </a14:m>
                <a:r>
                  <a:rPr lang="en-GB" sz="2400" dirty="0"/>
                  <a:t> - normal distr. parameters</a:t>
                </a:r>
                <a:endParaRPr lang="en-GB" sz="2400" b="0" i="1" dirty="0">
                  <a:latin typeface="Cambria Math"/>
                </a:endParaRPr>
              </a:p>
              <a:p>
                <a:pPr lvl="1"/>
                <a14:m>
                  <m:oMath xmlns:m="http://schemas.openxmlformats.org/officeDocument/2006/math">
                    <m:sSub>
                      <m:sSubPr>
                        <m:ctrlPr>
                          <a:rPr lang="en-GB" sz="2400" b="0" i="1" smtClean="0">
                            <a:latin typeface="Cambria Math"/>
                          </a:rPr>
                        </m:ctrlPr>
                      </m:sSubPr>
                      <m:e>
                        <m:r>
                          <a:rPr lang="en-GB" sz="2400" b="0" i="1" smtClean="0">
                            <a:latin typeface="Cambria Math"/>
                          </a:rPr>
                          <m:t>𝑝</m:t>
                        </m:r>
                      </m:e>
                      <m:sub>
                        <m:r>
                          <a:rPr lang="en-GB" sz="2400" b="0" i="1" smtClean="0">
                            <a:latin typeface="Cambria Math"/>
                          </a:rPr>
                          <m:t>0</m:t>
                        </m:r>
                      </m:sub>
                    </m:sSub>
                  </m:oMath>
                </a14:m>
                <a:r>
                  <a:rPr lang="en-GB" sz="2400" dirty="0"/>
                  <a:t>   - probability of occlusion</a:t>
                </a:r>
              </a:p>
            </p:txBody>
          </p:sp>
        </mc:Choice>
        <mc:Fallback xmlns="">
          <p:sp>
            <p:nvSpPr>
              <p:cNvPr id="8" name="TextBox 7"/>
              <p:cNvSpPr txBox="1">
                <a:spLocks noRot="1" noChangeAspect="1" noMove="1" noResize="1" noEditPoints="1" noAdjustHandles="1" noChangeArrowheads="1" noChangeShapeType="1" noTextEdit="1"/>
              </p:cNvSpPr>
              <p:nvPr/>
            </p:nvSpPr>
            <p:spPr>
              <a:xfrm>
                <a:off x="4419600" y="1331530"/>
                <a:ext cx="4416787" cy="1200329"/>
              </a:xfrm>
              <a:prstGeom prst="rect">
                <a:avLst/>
              </a:prstGeom>
              <a:blipFill rotWithShape="1">
                <a:blip r:embed="rId5"/>
                <a:stretch>
                  <a:fillRect l="-2069" t="-4061" r="-966" b="-10660"/>
                </a:stretch>
              </a:blipFill>
            </p:spPr>
            <p:txBody>
              <a:bodyPr/>
              <a:lstStyle/>
              <a:p>
                <a:r>
                  <a:rPr lang="en-GB">
                    <a:noFill/>
                  </a:rPr>
                  <a:t> </a:t>
                </a:r>
              </a:p>
            </p:txBody>
          </p:sp>
        </mc:Fallback>
      </mc:AlternateContent>
      <p:sp>
        <p:nvSpPr>
          <p:cNvPr id="126" name="TextBox 125"/>
          <p:cNvSpPr txBox="1"/>
          <p:nvPr/>
        </p:nvSpPr>
        <p:spPr>
          <a:xfrm>
            <a:off x="1295400" y="1315664"/>
            <a:ext cx="2303066" cy="461665"/>
          </a:xfrm>
          <a:prstGeom prst="rect">
            <a:avLst/>
          </a:prstGeom>
          <a:noFill/>
        </p:spPr>
        <p:txBody>
          <a:bodyPr wrap="none" rtlCol="0">
            <a:spAutoFit/>
          </a:bodyPr>
          <a:lstStyle/>
          <a:p>
            <a:r>
              <a:rPr lang="en-GB" sz="2400" dirty="0">
                <a:solidFill>
                  <a:schemeClr val="accent1"/>
                </a:solidFill>
              </a:rPr>
              <a:t>Light-region data</a:t>
            </a:r>
          </a:p>
        </p:txBody>
      </p:sp>
      <p:grpSp>
        <p:nvGrpSpPr>
          <p:cNvPr id="9" name="Group 8"/>
          <p:cNvGrpSpPr/>
          <p:nvPr/>
        </p:nvGrpSpPr>
        <p:grpSpPr>
          <a:xfrm>
            <a:off x="1447800" y="2500866"/>
            <a:ext cx="2323689" cy="958384"/>
            <a:chOff x="1447800" y="2500866"/>
            <a:chExt cx="2323689" cy="958384"/>
          </a:xfrm>
        </p:grpSpPr>
        <p:sp>
          <p:nvSpPr>
            <p:cNvPr id="129" name="Oval 128"/>
            <p:cNvSpPr/>
            <p:nvPr/>
          </p:nvSpPr>
          <p:spPr>
            <a:xfrm>
              <a:off x="2638653" y="3195258"/>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Oval 129"/>
            <p:cNvSpPr/>
            <p:nvPr/>
          </p:nvSpPr>
          <p:spPr>
            <a:xfrm>
              <a:off x="2019710" y="2972576"/>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Oval 130"/>
            <p:cNvSpPr/>
            <p:nvPr/>
          </p:nvSpPr>
          <p:spPr>
            <a:xfrm>
              <a:off x="2366074" y="3073780"/>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Oval 131"/>
            <p:cNvSpPr/>
            <p:nvPr/>
          </p:nvSpPr>
          <p:spPr>
            <a:xfrm>
              <a:off x="2438400" y="3137423"/>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Oval 132"/>
            <p:cNvSpPr/>
            <p:nvPr/>
          </p:nvSpPr>
          <p:spPr>
            <a:xfrm>
              <a:off x="3287703" y="3302687"/>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Oval 133"/>
            <p:cNvSpPr/>
            <p:nvPr/>
          </p:nvSpPr>
          <p:spPr>
            <a:xfrm>
              <a:off x="3277421" y="3110466"/>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Oval 134"/>
            <p:cNvSpPr/>
            <p:nvPr/>
          </p:nvSpPr>
          <p:spPr>
            <a:xfrm>
              <a:off x="3162710" y="3254700"/>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Oval 135"/>
            <p:cNvSpPr/>
            <p:nvPr/>
          </p:nvSpPr>
          <p:spPr>
            <a:xfrm>
              <a:off x="3044870" y="3131687"/>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Oval 136"/>
            <p:cNvSpPr/>
            <p:nvPr/>
          </p:nvSpPr>
          <p:spPr>
            <a:xfrm>
              <a:off x="1447800" y="26190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Oval 137"/>
            <p:cNvSpPr/>
            <p:nvPr/>
          </p:nvSpPr>
          <p:spPr>
            <a:xfrm>
              <a:off x="1524000" y="2500866"/>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Oval 138"/>
            <p:cNvSpPr/>
            <p:nvPr/>
          </p:nvSpPr>
          <p:spPr>
            <a:xfrm>
              <a:off x="1676400" y="2616580"/>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Oval 139"/>
            <p:cNvSpPr/>
            <p:nvPr/>
          </p:nvSpPr>
          <p:spPr>
            <a:xfrm>
              <a:off x="1753421" y="2680223"/>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Oval 140"/>
            <p:cNvSpPr/>
            <p:nvPr/>
          </p:nvSpPr>
          <p:spPr>
            <a:xfrm>
              <a:off x="3429821" y="3306850"/>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Oval 141"/>
            <p:cNvSpPr/>
            <p:nvPr/>
          </p:nvSpPr>
          <p:spPr>
            <a:xfrm>
              <a:off x="3581400" y="33810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Oval 142"/>
            <p:cNvSpPr/>
            <p:nvPr/>
          </p:nvSpPr>
          <p:spPr>
            <a:xfrm>
              <a:off x="3429821" y="3378580"/>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Oval 143"/>
            <p:cNvSpPr/>
            <p:nvPr/>
          </p:nvSpPr>
          <p:spPr>
            <a:xfrm>
              <a:off x="3696110" y="3368257"/>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1447800" y="3834013"/>
            <a:ext cx="2208979" cy="161959"/>
            <a:chOff x="1447800" y="3834013"/>
            <a:chExt cx="2208979" cy="161959"/>
          </a:xfrm>
        </p:grpSpPr>
        <p:sp>
          <p:nvSpPr>
            <p:cNvPr id="145" name="Oval 144"/>
            <p:cNvSpPr/>
            <p:nvPr/>
          </p:nvSpPr>
          <p:spPr>
            <a:xfrm>
              <a:off x="2366074"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Oval 145"/>
            <p:cNvSpPr/>
            <p:nvPr/>
          </p:nvSpPr>
          <p:spPr>
            <a:xfrm>
              <a:off x="2286821"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Oval 146"/>
            <p:cNvSpPr/>
            <p:nvPr/>
          </p:nvSpPr>
          <p:spPr>
            <a:xfrm>
              <a:off x="2366074"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Oval 147"/>
            <p:cNvSpPr/>
            <p:nvPr/>
          </p:nvSpPr>
          <p:spPr>
            <a:xfrm>
              <a:off x="2438400"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Oval 148"/>
            <p:cNvSpPr/>
            <p:nvPr/>
          </p:nvSpPr>
          <p:spPr>
            <a:xfrm>
              <a:off x="3277421"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Oval 149"/>
            <p:cNvSpPr/>
            <p:nvPr/>
          </p:nvSpPr>
          <p:spPr>
            <a:xfrm>
              <a:off x="3277421"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Oval 150"/>
            <p:cNvSpPr/>
            <p:nvPr/>
          </p:nvSpPr>
          <p:spPr>
            <a:xfrm>
              <a:off x="3277421"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Oval 151"/>
            <p:cNvSpPr/>
            <p:nvPr/>
          </p:nvSpPr>
          <p:spPr>
            <a:xfrm>
              <a:off x="3125021"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Oval 152"/>
            <p:cNvSpPr/>
            <p:nvPr/>
          </p:nvSpPr>
          <p:spPr>
            <a:xfrm>
              <a:off x="1447800"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Oval 153"/>
            <p:cNvSpPr/>
            <p:nvPr/>
          </p:nvSpPr>
          <p:spPr>
            <a:xfrm>
              <a:off x="1726070" y="3917733"/>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Oval 154"/>
            <p:cNvSpPr/>
            <p:nvPr/>
          </p:nvSpPr>
          <p:spPr>
            <a:xfrm>
              <a:off x="1676400"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Oval 155"/>
            <p:cNvSpPr/>
            <p:nvPr/>
          </p:nvSpPr>
          <p:spPr>
            <a:xfrm>
              <a:off x="1828800"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Oval 156"/>
            <p:cNvSpPr/>
            <p:nvPr/>
          </p:nvSpPr>
          <p:spPr>
            <a:xfrm>
              <a:off x="3429821"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Oval 157"/>
            <p:cNvSpPr/>
            <p:nvPr/>
          </p:nvSpPr>
          <p:spPr>
            <a:xfrm>
              <a:off x="3581400"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Oval 158"/>
            <p:cNvSpPr/>
            <p:nvPr/>
          </p:nvSpPr>
          <p:spPr>
            <a:xfrm>
              <a:off x="3354442" y="3834013"/>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Oval 159"/>
            <p:cNvSpPr/>
            <p:nvPr/>
          </p:nvSpPr>
          <p:spPr>
            <a:xfrm>
              <a:off x="3505200" y="3914411"/>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Oval 160"/>
            <p:cNvSpPr/>
            <p:nvPr/>
          </p:nvSpPr>
          <p:spPr>
            <a:xfrm>
              <a:off x="2563274" y="3912252"/>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Oval 161"/>
            <p:cNvSpPr/>
            <p:nvPr/>
          </p:nvSpPr>
          <p:spPr>
            <a:xfrm>
              <a:off x="2484021" y="3912252"/>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Oval 162"/>
            <p:cNvSpPr/>
            <p:nvPr/>
          </p:nvSpPr>
          <p:spPr>
            <a:xfrm>
              <a:off x="2563274" y="3912252"/>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Oval 163"/>
            <p:cNvSpPr/>
            <p:nvPr/>
          </p:nvSpPr>
          <p:spPr>
            <a:xfrm>
              <a:off x="2635600" y="3912252"/>
              <a:ext cx="75379" cy="78239"/>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5" name="Group 164"/>
          <p:cNvGrpSpPr/>
          <p:nvPr/>
        </p:nvGrpSpPr>
        <p:grpSpPr>
          <a:xfrm>
            <a:off x="1447800" y="2500866"/>
            <a:ext cx="2323689" cy="958384"/>
            <a:chOff x="1447800" y="2500866"/>
            <a:chExt cx="2323689" cy="958384"/>
          </a:xfrm>
          <a:solidFill>
            <a:srgbClr val="FF0000"/>
          </a:solidFill>
        </p:grpSpPr>
        <p:sp>
          <p:nvSpPr>
            <p:cNvPr id="166" name="Oval 165"/>
            <p:cNvSpPr/>
            <p:nvPr/>
          </p:nvSpPr>
          <p:spPr>
            <a:xfrm>
              <a:off x="2638653" y="3195258"/>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Oval 166"/>
            <p:cNvSpPr/>
            <p:nvPr/>
          </p:nvSpPr>
          <p:spPr>
            <a:xfrm>
              <a:off x="2019710" y="2972576"/>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Oval 167"/>
            <p:cNvSpPr/>
            <p:nvPr/>
          </p:nvSpPr>
          <p:spPr>
            <a:xfrm>
              <a:off x="2366074" y="3073780"/>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Oval 168"/>
            <p:cNvSpPr/>
            <p:nvPr/>
          </p:nvSpPr>
          <p:spPr>
            <a:xfrm>
              <a:off x="2438400" y="3137423"/>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Oval 169"/>
            <p:cNvSpPr/>
            <p:nvPr/>
          </p:nvSpPr>
          <p:spPr>
            <a:xfrm>
              <a:off x="3287703" y="3302687"/>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Oval 170"/>
            <p:cNvSpPr/>
            <p:nvPr/>
          </p:nvSpPr>
          <p:spPr>
            <a:xfrm>
              <a:off x="3277421" y="3110466"/>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Oval 171"/>
            <p:cNvSpPr/>
            <p:nvPr/>
          </p:nvSpPr>
          <p:spPr>
            <a:xfrm>
              <a:off x="3162710" y="3254700"/>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Oval 172"/>
            <p:cNvSpPr/>
            <p:nvPr/>
          </p:nvSpPr>
          <p:spPr>
            <a:xfrm>
              <a:off x="3044870" y="3131687"/>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Oval 173"/>
            <p:cNvSpPr/>
            <p:nvPr/>
          </p:nvSpPr>
          <p:spPr>
            <a:xfrm>
              <a:off x="1447800" y="26190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Oval 174"/>
            <p:cNvSpPr/>
            <p:nvPr/>
          </p:nvSpPr>
          <p:spPr>
            <a:xfrm>
              <a:off x="1524000" y="2500866"/>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Oval 175"/>
            <p:cNvSpPr/>
            <p:nvPr/>
          </p:nvSpPr>
          <p:spPr>
            <a:xfrm>
              <a:off x="1676400" y="2616580"/>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Oval 176"/>
            <p:cNvSpPr/>
            <p:nvPr/>
          </p:nvSpPr>
          <p:spPr>
            <a:xfrm>
              <a:off x="1753421" y="2680223"/>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Oval 177"/>
            <p:cNvSpPr/>
            <p:nvPr/>
          </p:nvSpPr>
          <p:spPr>
            <a:xfrm>
              <a:off x="3429821" y="3306850"/>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Oval 178"/>
            <p:cNvSpPr/>
            <p:nvPr/>
          </p:nvSpPr>
          <p:spPr>
            <a:xfrm>
              <a:off x="3581400" y="33810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Oval 179"/>
            <p:cNvSpPr/>
            <p:nvPr/>
          </p:nvSpPr>
          <p:spPr>
            <a:xfrm>
              <a:off x="3429821" y="3378580"/>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Oval 180"/>
            <p:cNvSpPr/>
            <p:nvPr/>
          </p:nvSpPr>
          <p:spPr>
            <a:xfrm>
              <a:off x="3696110" y="3368257"/>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2" name="Group 181"/>
          <p:cNvGrpSpPr/>
          <p:nvPr/>
        </p:nvGrpSpPr>
        <p:grpSpPr>
          <a:xfrm>
            <a:off x="1447800" y="3834840"/>
            <a:ext cx="2208979" cy="161959"/>
            <a:chOff x="1447800" y="3834013"/>
            <a:chExt cx="2208979" cy="161959"/>
          </a:xfrm>
          <a:solidFill>
            <a:srgbClr val="FF0000"/>
          </a:solidFill>
        </p:grpSpPr>
        <p:sp>
          <p:nvSpPr>
            <p:cNvPr id="183" name="Oval 182"/>
            <p:cNvSpPr/>
            <p:nvPr/>
          </p:nvSpPr>
          <p:spPr>
            <a:xfrm>
              <a:off x="2366074"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Oval 183"/>
            <p:cNvSpPr/>
            <p:nvPr/>
          </p:nvSpPr>
          <p:spPr>
            <a:xfrm>
              <a:off x="2286821"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Oval 184"/>
            <p:cNvSpPr/>
            <p:nvPr/>
          </p:nvSpPr>
          <p:spPr>
            <a:xfrm>
              <a:off x="2366074"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Oval 185"/>
            <p:cNvSpPr/>
            <p:nvPr/>
          </p:nvSpPr>
          <p:spPr>
            <a:xfrm>
              <a:off x="2438400"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Oval 186"/>
            <p:cNvSpPr/>
            <p:nvPr/>
          </p:nvSpPr>
          <p:spPr>
            <a:xfrm>
              <a:off x="3277421"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Oval 187"/>
            <p:cNvSpPr/>
            <p:nvPr/>
          </p:nvSpPr>
          <p:spPr>
            <a:xfrm>
              <a:off x="3277421"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Oval 188"/>
            <p:cNvSpPr/>
            <p:nvPr/>
          </p:nvSpPr>
          <p:spPr>
            <a:xfrm>
              <a:off x="3277421"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Oval 189"/>
            <p:cNvSpPr/>
            <p:nvPr/>
          </p:nvSpPr>
          <p:spPr>
            <a:xfrm>
              <a:off x="3125021"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Oval 190"/>
            <p:cNvSpPr/>
            <p:nvPr/>
          </p:nvSpPr>
          <p:spPr>
            <a:xfrm>
              <a:off x="1447800"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Oval 191"/>
            <p:cNvSpPr/>
            <p:nvPr/>
          </p:nvSpPr>
          <p:spPr>
            <a:xfrm>
              <a:off x="1726070" y="3917733"/>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Oval 192"/>
            <p:cNvSpPr/>
            <p:nvPr/>
          </p:nvSpPr>
          <p:spPr>
            <a:xfrm>
              <a:off x="1676400"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Oval 193"/>
            <p:cNvSpPr/>
            <p:nvPr/>
          </p:nvSpPr>
          <p:spPr>
            <a:xfrm>
              <a:off x="1828800"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Oval 194"/>
            <p:cNvSpPr/>
            <p:nvPr/>
          </p:nvSpPr>
          <p:spPr>
            <a:xfrm>
              <a:off x="3429821"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Oval 195"/>
            <p:cNvSpPr/>
            <p:nvPr/>
          </p:nvSpPr>
          <p:spPr>
            <a:xfrm>
              <a:off x="3581400"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Oval 196"/>
            <p:cNvSpPr/>
            <p:nvPr/>
          </p:nvSpPr>
          <p:spPr>
            <a:xfrm>
              <a:off x="3354442" y="3834013"/>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Oval 197"/>
            <p:cNvSpPr/>
            <p:nvPr/>
          </p:nvSpPr>
          <p:spPr>
            <a:xfrm>
              <a:off x="3505200" y="3914411"/>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Oval 198"/>
            <p:cNvSpPr/>
            <p:nvPr/>
          </p:nvSpPr>
          <p:spPr>
            <a:xfrm>
              <a:off x="2563274" y="3912252"/>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Oval 199"/>
            <p:cNvSpPr/>
            <p:nvPr/>
          </p:nvSpPr>
          <p:spPr>
            <a:xfrm>
              <a:off x="2484021" y="3912252"/>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Oval 200"/>
            <p:cNvSpPr/>
            <p:nvPr/>
          </p:nvSpPr>
          <p:spPr>
            <a:xfrm>
              <a:off x="2563274" y="3912252"/>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Oval 201"/>
            <p:cNvSpPr/>
            <p:nvPr/>
          </p:nvSpPr>
          <p:spPr>
            <a:xfrm>
              <a:off x="2635600" y="3912252"/>
              <a:ext cx="75379" cy="782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3" name="Freeform 92"/>
          <p:cNvSpPr/>
          <p:nvPr/>
        </p:nvSpPr>
        <p:spPr>
          <a:xfrm>
            <a:off x="1602170" y="2160261"/>
            <a:ext cx="460124" cy="1820353"/>
          </a:xfrm>
          <a:custGeom>
            <a:avLst/>
            <a:gdLst>
              <a:gd name="connsiteX0" fmla="*/ 14922 w 280949"/>
              <a:gd name="connsiteY0" fmla="*/ 0 h 2238375"/>
              <a:gd name="connsiteX1" fmla="*/ 24447 w 280949"/>
              <a:gd name="connsiteY1" fmla="*/ 533400 h 2238375"/>
              <a:gd name="connsiteX2" fmla="*/ 243522 w 280949"/>
              <a:gd name="connsiteY2" fmla="*/ 952500 h 2238375"/>
              <a:gd name="connsiteX3" fmla="*/ 272097 w 280949"/>
              <a:gd name="connsiteY3" fmla="*/ 1143000 h 2238375"/>
              <a:gd name="connsiteX4" fmla="*/ 148272 w 280949"/>
              <a:gd name="connsiteY4" fmla="*/ 1381125 h 2238375"/>
              <a:gd name="connsiteX5" fmla="*/ 81597 w 280949"/>
              <a:gd name="connsiteY5" fmla="*/ 1628775 h 2238375"/>
              <a:gd name="connsiteX6" fmla="*/ 43497 w 280949"/>
              <a:gd name="connsiteY6" fmla="*/ 2238375 h 2238375"/>
              <a:gd name="connsiteX0" fmla="*/ 5435 w 270379"/>
              <a:gd name="connsiteY0" fmla="*/ 0 h 2238375"/>
              <a:gd name="connsiteX1" fmla="*/ 43535 w 270379"/>
              <a:gd name="connsiteY1" fmla="*/ 523875 h 2238375"/>
              <a:gd name="connsiteX2" fmla="*/ 234035 w 270379"/>
              <a:gd name="connsiteY2" fmla="*/ 952500 h 2238375"/>
              <a:gd name="connsiteX3" fmla="*/ 262610 w 270379"/>
              <a:gd name="connsiteY3" fmla="*/ 1143000 h 2238375"/>
              <a:gd name="connsiteX4" fmla="*/ 138785 w 270379"/>
              <a:gd name="connsiteY4" fmla="*/ 1381125 h 2238375"/>
              <a:gd name="connsiteX5" fmla="*/ 72110 w 270379"/>
              <a:gd name="connsiteY5" fmla="*/ 1628775 h 2238375"/>
              <a:gd name="connsiteX6" fmla="*/ 34010 w 270379"/>
              <a:gd name="connsiteY6" fmla="*/ 2238375 h 2238375"/>
              <a:gd name="connsiteX0" fmla="*/ 5435 w 462166"/>
              <a:gd name="connsiteY0" fmla="*/ 0 h 2238375"/>
              <a:gd name="connsiteX1" fmla="*/ 43535 w 462166"/>
              <a:gd name="connsiteY1" fmla="*/ 523875 h 2238375"/>
              <a:gd name="connsiteX2" fmla="*/ 234035 w 462166"/>
              <a:gd name="connsiteY2" fmla="*/ 952500 h 2238375"/>
              <a:gd name="connsiteX3" fmla="*/ 262610 w 462166"/>
              <a:gd name="connsiteY3" fmla="*/ 1143000 h 2238375"/>
              <a:gd name="connsiteX4" fmla="*/ 138785 w 462166"/>
              <a:gd name="connsiteY4" fmla="*/ 1381125 h 2238375"/>
              <a:gd name="connsiteX5" fmla="*/ 72110 w 462166"/>
              <a:gd name="connsiteY5" fmla="*/ 1628775 h 2238375"/>
              <a:gd name="connsiteX6" fmla="*/ 462094 w 462166"/>
              <a:gd name="connsiteY6" fmla="*/ 2166620 h 2238375"/>
              <a:gd name="connsiteX7" fmla="*/ 34010 w 462166"/>
              <a:gd name="connsiteY7" fmla="*/ 2238375 h 2238375"/>
              <a:gd name="connsiteX0" fmla="*/ 5435 w 468252"/>
              <a:gd name="connsiteY0" fmla="*/ 0 h 2238375"/>
              <a:gd name="connsiteX1" fmla="*/ 43535 w 468252"/>
              <a:gd name="connsiteY1" fmla="*/ 523875 h 2238375"/>
              <a:gd name="connsiteX2" fmla="*/ 234035 w 468252"/>
              <a:gd name="connsiteY2" fmla="*/ 952500 h 2238375"/>
              <a:gd name="connsiteX3" fmla="*/ 262610 w 468252"/>
              <a:gd name="connsiteY3" fmla="*/ 1143000 h 2238375"/>
              <a:gd name="connsiteX4" fmla="*/ 138785 w 468252"/>
              <a:gd name="connsiteY4" fmla="*/ 1381125 h 2238375"/>
              <a:gd name="connsiteX5" fmla="*/ 72110 w 468252"/>
              <a:gd name="connsiteY5" fmla="*/ 1628775 h 2238375"/>
              <a:gd name="connsiteX6" fmla="*/ 94231 w 468252"/>
              <a:gd name="connsiteY6" fmla="*/ 2057230 h 2238375"/>
              <a:gd name="connsiteX7" fmla="*/ 462094 w 468252"/>
              <a:gd name="connsiteY7" fmla="*/ 2166620 h 2238375"/>
              <a:gd name="connsiteX8" fmla="*/ 34010 w 468252"/>
              <a:gd name="connsiteY8" fmla="*/ 2238375 h 2238375"/>
              <a:gd name="connsiteX0" fmla="*/ 5435 w 468252"/>
              <a:gd name="connsiteY0" fmla="*/ 0 h 2238375"/>
              <a:gd name="connsiteX1" fmla="*/ 43535 w 468252"/>
              <a:gd name="connsiteY1" fmla="*/ 523875 h 2238375"/>
              <a:gd name="connsiteX2" fmla="*/ 234035 w 468252"/>
              <a:gd name="connsiteY2" fmla="*/ 952500 h 2238375"/>
              <a:gd name="connsiteX3" fmla="*/ 262610 w 468252"/>
              <a:gd name="connsiteY3" fmla="*/ 1143000 h 2238375"/>
              <a:gd name="connsiteX4" fmla="*/ 138785 w 468252"/>
              <a:gd name="connsiteY4" fmla="*/ 1381125 h 2238375"/>
              <a:gd name="connsiteX5" fmla="*/ 72110 w 468252"/>
              <a:gd name="connsiteY5" fmla="*/ 1628775 h 2238375"/>
              <a:gd name="connsiteX6" fmla="*/ 94231 w 468252"/>
              <a:gd name="connsiteY6" fmla="*/ 2057230 h 2238375"/>
              <a:gd name="connsiteX7" fmla="*/ 462094 w 468252"/>
              <a:gd name="connsiteY7" fmla="*/ 2166620 h 2238375"/>
              <a:gd name="connsiteX8" fmla="*/ 34010 w 468252"/>
              <a:gd name="connsiteY8" fmla="*/ 2238375 h 2238375"/>
              <a:gd name="connsiteX0" fmla="*/ 9525 w 434242"/>
              <a:gd name="connsiteY0" fmla="*/ 0 h 1714500"/>
              <a:gd name="connsiteX1" fmla="*/ 200025 w 434242"/>
              <a:gd name="connsiteY1" fmla="*/ 428625 h 1714500"/>
              <a:gd name="connsiteX2" fmla="*/ 228600 w 434242"/>
              <a:gd name="connsiteY2" fmla="*/ 619125 h 1714500"/>
              <a:gd name="connsiteX3" fmla="*/ 104775 w 434242"/>
              <a:gd name="connsiteY3" fmla="*/ 857250 h 1714500"/>
              <a:gd name="connsiteX4" fmla="*/ 38100 w 434242"/>
              <a:gd name="connsiteY4" fmla="*/ 1104900 h 1714500"/>
              <a:gd name="connsiteX5" fmla="*/ 60221 w 434242"/>
              <a:gd name="connsiteY5" fmla="*/ 1533355 h 1714500"/>
              <a:gd name="connsiteX6" fmla="*/ 428084 w 434242"/>
              <a:gd name="connsiteY6" fmla="*/ 1642745 h 1714500"/>
              <a:gd name="connsiteX7" fmla="*/ 0 w 434242"/>
              <a:gd name="connsiteY7" fmla="*/ 1714500 h 1714500"/>
              <a:gd name="connsiteX0" fmla="*/ 9525 w 434242"/>
              <a:gd name="connsiteY0" fmla="*/ 0 h 1714500"/>
              <a:gd name="connsiteX1" fmla="*/ 228600 w 434242"/>
              <a:gd name="connsiteY1" fmla="*/ 619125 h 1714500"/>
              <a:gd name="connsiteX2" fmla="*/ 104775 w 434242"/>
              <a:gd name="connsiteY2" fmla="*/ 857250 h 1714500"/>
              <a:gd name="connsiteX3" fmla="*/ 38100 w 434242"/>
              <a:gd name="connsiteY3" fmla="*/ 1104900 h 1714500"/>
              <a:gd name="connsiteX4" fmla="*/ 60221 w 434242"/>
              <a:gd name="connsiteY4" fmla="*/ 1533355 h 1714500"/>
              <a:gd name="connsiteX5" fmla="*/ 428084 w 434242"/>
              <a:gd name="connsiteY5" fmla="*/ 1642745 h 1714500"/>
              <a:gd name="connsiteX6" fmla="*/ 0 w 434242"/>
              <a:gd name="connsiteY6" fmla="*/ 1714500 h 1714500"/>
              <a:gd name="connsiteX0" fmla="*/ 9525 w 434242"/>
              <a:gd name="connsiteY0" fmla="*/ 0 h 1714500"/>
              <a:gd name="connsiteX1" fmla="*/ 228600 w 434242"/>
              <a:gd name="connsiteY1" fmla="*/ 619125 h 1714500"/>
              <a:gd name="connsiteX2" fmla="*/ 104775 w 434242"/>
              <a:gd name="connsiteY2" fmla="*/ 857250 h 1714500"/>
              <a:gd name="connsiteX3" fmla="*/ 38100 w 434242"/>
              <a:gd name="connsiteY3" fmla="*/ 1104900 h 1714500"/>
              <a:gd name="connsiteX4" fmla="*/ 60221 w 434242"/>
              <a:gd name="connsiteY4" fmla="*/ 1533355 h 1714500"/>
              <a:gd name="connsiteX5" fmla="*/ 428084 w 434242"/>
              <a:gd name="connsiteY5" fmla="*/ 1642745 h 1714500"/>
              <a:gd name="connsiteX6" fmla="*/ 0 w 434242"/>
              <a:gd name="connsiteY6" fmla="*/ 1714500 h 1714500"/>
              <a:gd name="connsiteX0" fmla="*/ 9525 w 434242"/>
              <a:gd name="connsiteY0" fmla="*/ 0 h 1714500"/>
              <a:gd name="connsiteX1" fmla="*/ 220287 w 434242"/>
              <a:gd name="connsiteY1" fmla="*/ 501146 h 1714500"/>
              <a:gd name="connsiteX2" fmla="*/ 104775 w 434242"/>
              <a:gd name="connsiteY2" fmla="*/ 857250 h 1714500"/>
              <a:gd name="connsiteX3" fmla="*/ 38100 w 434242"/>
              <a:gd name="connsiteY3" fmla="*/ 1104900 h 1714500"/>
              <a:gd name="connsiteX4" fmla="*/ 60221 w 434242"/>
              <a:gd name="connsiteY4" fmla="*/ 1533355 h 1714500"/>
              <a:gd name="connsiteX5" fmla="*/ 428084 w 434242"/>
              <a:gd name="connsiteY5" fmla="*/ 1642745 h 1714500"/>
              <a:gd name="connsiteX6" fmla="*/ 0 w 434242"/>
              <a:gd name="connsiteY6" fmla="*/ 1714500 h 1714500"/>
              <a:gd name="connsiteX0" fmla="*/ 9525 w 434242"/>
              <a:gd name="connsiteY0" fmla="*/ 0 h 1714500"/>
              <a:gd name="connsiteX1" fmla="*/ 220287 w 434242"/>
              <a:gd name="connsiteY1" fmla="*/ 501146 h 1714500"/>
              <a:gd name="connsiteX2" fmla="*/ 104775 w 434242"/>
              <a:gd name="connsiteY2" fmla="*/ 857250 h 1714500"/>
              <a:gd name="connsiteX3" fmla="*/ 38100 w 434242"/>
              <a:gd name="connsiteY3" fmla="*/ 1104900 h 1714500"/>
              <a:gd name="connsiteX4" fmla="*/ 60221 w 434242"/>
              <a:gd name="connsiteY4" fmla="*/ 1533355 h 1714500"/>
              <a:gd name="connsiteX5" fmla="*/ 428084 w 434242"/>
              <a:gd name="connsiteY5" fmla="*/ 1642745 h 1714500"/>
              <a:gd name="connsiteX6" fmla="*/ 0 w 434242"/>
              <a:gd name="connsiteY6" fmla="*/ 1714500 h 1714500"/>
              <a:gd name="connsiteX0" fmla="*/ 9525 w 434242"/>
              <a:gd name="connsiteY0" fmla="*/ 0 h 1714500"/>
              <a:gd name="connsiteX1" fmla="*/ 220287 w 434242"/>
              <a:gd name="connsiteY1" fmla="*/ 501146 h 1714500"/>
              <a:gd name="connsiteX2" fmla="*/ 38100 w 434242"/>
              <a:gd name="connsiteY2" fmla="*/ 1104900 h 1714500"/>
              <a:gd name="connsiteX3" fmla="*/ 60221 w 434242"/>
              <a:gd name="connsiteY3" fmla="*/ 1533355 h 1714500"/>
              <a:gd name="connsiteX4" fmla="*/ 428084 w 434242"/>
              <a:gd name="connsiteY4" fmla="*/ 1642745 h 1714500"/>
              <a:gd name="connsiteX5" fmla="*/ 0 w 434242"/>
              <a:gd name="connsiteY5" fmla="*/ 1714500 h 1714500"/>
              <a:gd name="connsiteX0" fmla="*/ 9525 w 434242"/>
              <a:gd name="connsiteY0" fmla="*/ 0 h 1714500"/>
              <a:gd name="connsiteX1" fmla="*/ 220287 w 434242"/>
              <a:gd name="connsiteY1" fmla="*/ 501146 h 1714500"/>
              <a:gd name="connsiteX2" fmla="*/ 38100 w 434242"/>
              <a:gd name="connsiteY2" fmla="*/ 1104900 h 1714500"/>
              <a:gd name="connsiteX3" fmla="*/ 60221 w 434242"/>
              <a:gd name="connsiteY3" fmla="*/ 1533355 h 1714500"/>
              <a:gd name="connsiteX4" fmla="*/ 428084 w 434242"/>
              <a:gd name="connsiteY4" fmla="*/ 1642745 h 1714500"/>
              <a:gd name="connsiteX5" fmla="*/ 0 w 434242"/>
              <a:gd name="connsiteY5" fmla="*/ 1714500 h 1714500"/>
              <a:gd name="connsiteX0" fmla="*/ 9525 w 434242"/>
              <a:gd name="connsiteY0" fmla="*/ 0 h 1714500"/>
              <a:gd name="connsiteX1" fmla="*/ 220287 w 434242"/>
              <a:gd name="connsiteY1" fmla="*/ 501146 h 1714500"/>
              <a:gd name="connsiteX2" fmla="*/ 38100 w 434242"/>
              <a:gd name="connsiteY2" fmla="*/ 1104900 h 1714500"/>
              <a:gd name="connsiteX3" fmla="*/ 60221 w 434242"/>
              <a:gd name="connsiteY3" fmla="*/ 1533355 h 1714500"/>
              <a:gd name="connsiteX4" fmla="*/ 428084 w 434242"/>
              <a:gd name="connsiteY4" fmla="*/ 1642745 h 1714500"/>
              <a:gd name="connsiteX5" fmla="*/ 0 w 434242"/>
              <a:gd name="connsiteY5" fmla="*/ 1714500 h 1714500"/>
              <a:gd name="connsiteX0" fmla="*/ 9525 w 434242"/>
              <a:gd name="connsiteY0" fmla="*/ 0 h 1714500"/>
              <a:gd name="connsiteX1" fmla="*/ 220287 w 434242"/>
              <a:gd name="connsiteY1" fmla="*/ 501146 h 1714500"/>
              <a:gd name="connsiteX2" fmla="*/ 38100 w 434242"/>
              <a:gd name="connsiteY2" fmla="*/ 1104900 h 1714500"/>
              <a:gd name="connsiteX3" fmla="*/ 60221 w 434242"/>
              <a:gd name="connsiteY3" fmla="*/ 1533355 h 1714500"/>
              <a:gd name="connsiteX4" fmla="*/ 428084 w 434242"/>
              <a:gd name="connsiteY4" fmla="*/ 1642745 h 1714500"/>
              <a:gd name="connsiteX5" fmla="*/ 0 w 434242"/>
              <a:gd name="connsiteY5" fmla="*/ 1714500 h 1714500"/>
              <a:gd name="connsiteX0" fmla="*/ 9525 w 434242"/>
              <a:gd name="connsiteY0" fmla="*/ 0 h 1714500"/>
              <a:gd name="connsiteX1" fmla="*/ 220287 w 434242"/>
              <a:gd name="connsiteY1" fmla="*/ 501146 h 1714500"/>
              <a:gd name="connsiteX2" fmla="*/ 38100 w 434242"/>
              <a:gd name="connsiteY2" fmla="*/ 1104900 h 1714500"/>
              <a:gd name="connsiteX3" fmla="*/ 60221 w 434242"/>
              <a:gd name="connsiteY3" fmla="*/ 1533355 h 1714500"/>
              <a:gd name="connsiteX4" fmla="*/ 428084 w 434242"/>
              <a:gd name="connsiteY4" fmla="*/ 1642745 h 1714500"/>
              <a:gd name="connsiteX5" fmla="*/ 0 w 434242"/>
              <a:gd name="connsiteY5" fmla="*/ 1714500 h 1714500"/>
              <a:gd name="connsiteX0" fmla="*/ 9525 w 430282"/>
              <a:gd name="connsiteY0" fmla="*/ 0 h 1714500"/>
              <a:gd name="connsiteX1" fmla="*/ 220287 w 430282"/>
              <a:gd name="connsiteY1" fmla="*/ 501146 h 1714500"/>
              <a:gd name="connsiteX2" fmla="*/ 38100 w 430282"/>
              <a:gd name="connsiteY2" fmla="*/ 1104900 h 1714500"/>
              <a:gd name="connsiteX3" fmla="*/ 60221 w 430282"/>
              <a:gd name="connsiteY3" fmla="*/ 1533355 h 1714500"/>
              <a:gd name="connsiteX4" fmla="*/ 428084 w 430282"/>
              <a:gd name="connsiteY4" fmla="*/ 1642745 h 1714500"/>
              <a:gd name="connsiteX5" fmla="*/ 0 w 430282"/>
              <a:gd name="connsiteY5" fmla="*/ 1714500 h 1714500"/>
              <a:gd name="connsiteX0" fmla="*/ 9525 w 428347"/>
              <a:gd name="connsiteY0" fmla="*/ 0 h 1714500"/>
              <a:gd name="connsiteX1" fmla="*/ 220287 w 428347"/>
              <a:gd name="connsiteY1" fmla="*/ 501146 h 1714500"/>
              <a:gd name="connsiteX2" fmla="*/ 38100 w 428347"/>
              <a:gd name="connsiteY2" fmla="*/ 1104900 h 1714500"/>
              <a:gd name="connsiteX3" fmla="*/ 60221 w 428347"/>
              <a:gd name="connsiteY3" fmla="*/ 1533355 h 1714500"/>
              <a:gd name="connsiteX4" fmla="*/ 428084 w 428347"/>
              <a:gd name="connsiteY4" fmla="*/ 1642745 h 1714500"/>
              <a:gd name="connsiteX5" fmla="*/ 0 w 428347"/>
              <a:gd name="connsiteY5" fmla="*/ 1714500 h 1714500"/>
              <a:gd name="connsiteX0" fmla="*/ 9525 w 428180"/>
              <a:gd name="connsiteY0" fmla="*/ 0 h 1714500"/>
              <a:gd name="connsiteX1" fmla="*/ 220287 w 428180"/>
              <a:gd name="connsiteY1" fmla="*/ 501146 h 1714500"/>
              <a:gd name="connsiteX2" fmla="*/ 38100 w 428180"/>
              <a:gd name="connsiteY2" fmla="*/ 1104900 h 1714500"/>
              <a:gd name="connsiteX3" fmla="*/ 60221 w 428180"/>
              <a:gd name="connsiteY3" fmla="*/ 1533355 h 1714500"/>
              <a:gd name="connsiteX4" fmla="*/ 428084 w 428180"/>
              <a:gd name="connsiteY4" fmla="*/ 1642745 h 1714500"/>
              <a:gd name="connsiteX5" fmla="*/ 0 w 428180"/>
              <a:gd name="connsiteY5" fmla="*/ 1714500 h 1714500"/>
              <a:gd name="connsiteX0" fmla="*/ 9525 w 428090"/>
              <a:gd name="connsiteY0" fmla="*/ 0 h 1714500"/>
              <a:gd name="connsiteX1" fmla="*/ 220287 w 428090"/>
              <a:gd name="connsiteY1" fmla="*/ 501146 h 1714500"/>
              <a:gd name="connsiteX2" fmla="*/ 38100 w 428090"/>
              <a:gd name="connsiteY2" fmla="*/ 1104900 h 1714500"/>
              <a:gd name="connsiteX3" fmla="*/ 60221 w 428090"/>
              <a:gd name="connsiteY3" fmla="*/ 1533355 h 1714500"/>
              <a:gd name="connsiteX4" fmla="*/ 428084 w 428090"/>
              <a:gd name="connsiteY4" fmla="*/ 1642745 h 1714500"/>
              <a:gd name="connsiteX5" fmla="*/ 0 w 428090"/>
              <a:gd name="connsiteY5" fmla="*/ 1714500 h 1714500"/>
              <a:gd name="connsiteX0" fmla="*/ 13943 w 432508"/>
              <a:gd name="connsiteY0" fmla="*/ 0 h 1714500"/>
              <a:gd name="connsiteX1" fmla="*/ 224705 w 432508"/>
              <a:gd name="connsiteY1" fmla="*/ 501146 h 1714500"/>
              <a:gd name="connsiteX2" fmla="*/ 955 w 432508"/>
              <a:gd name="connsiteY2" fmla="*/ 1120630 h 1714500"/>
              <a:gd name="connsiteX3" fmla="*/ 64639 w 432508"/>
              <a:gd name="connsiteY3" fmla="*/ 1533355 h 1714500"/>
              <a:gd name="connsiteX4" fmla="*/ 432502 w 432508"/>
              <a:gd name="connsiteY4" fmla="*/ 1642745 h 1714500"/>
              <a:gd name="connsiteX5" fmla="*/ 4418 w 432508"/>
              <a:gd name="connsiteY5" fmla="*/ 1714500 h 1714500"/>
              <a:gd name="connsiteX0" fmla="*/ 0 w 460129"/>
              <a:gd name="connsiteY0" fmla="*/ 0 h 1722366"/>
              <a:gd name="connsiteX1" fmla="*/ 252326 w 460129"/>
              <a:gd name="connsiteY1" fmla="*/ 509012 h 1722366"/>
              <a:gd name="connsiteX2" fmla="*/ 28576 w 460129"/>
              <a:gd name="connsiteY2" fmla="*/ 1128496 h 1722366"/>
              <a:gd name="connsiteX3" fmla="*/ 92260 w 460129"/>
              <a:gd name="connsiteY3" fmla="*/ 1541221 h 1722366"/>
              <a:gd name="connsiteX4" fmla="*/ 460123 w 460129"/>
              <a:gd name="connsiteY4" fmla="*/ 1650611 h 1722366"/>
              <a:gd name="connsiteX5" fmla="*/ 32039 w 460129"/>
              <a:gd name="connsiteY5" fmla="*/ 1722366 h 1722366"/>
              <a:gd name="connsiteX0" fmla="*/ 0 w 460364"/>
              <a:gd name="connsiteY0" fmla="*/ 0 h 1722366"/>
              <a:gd name="connsiteX1" fmla="*/ 252326 w 460364"/>
              <a:gd name="connsiteY1" fmla="*/ 509012 h 1722366"/>
              <a:gd name="connsiteX2" fmla="*/ 28576 w 460364"/>
              <a:gd name="connsiteY2" fmla="*/ 1128496 h 1722366"/>
              <a:gd name="connsiteX3" fmla="*/ 92260 w 460364"/>
              <a:gd name="connsiteY3" fmla="*/ 1580548 h 1722366"/>
              <a:gd name="connsiteX4" fmla="*/ 460123 w 460364"/>
              <a:gd name="connsiteY4" fmla="*/ 1650611 h 1722366"/>
              <a:gd name="connsiteX5" fmla="*/ 32039 w 460364"/>
              <a:gd name="connsiteY5" fmla="*/ 1722366 h 1722366"/>
              <a:gd name="connsiteX0" fmla="*/ 0 w 460364"/>
              <a:gd name="connsiteY0" fmla="*/ 0 h 1722366"/>
              <a:gd name="connsiteX1" fmla="*/ 252326 w 460364"/>
              <a:gd name="connsiteY1" fmla="*/ 509012 h 1722366"/>
              <a:gd name="connsiteX2" fmla="*/ 28576 w 460364"/>
              <a:gd name="connsiteY2" fmla="*/ 1128496 h 1722366"/>
              <a:gd name="connsiteX3" fmla="*/ 92260 w 460364"/>
              <a:gd name="connsiteY3" fmla="*/ 1580548 h 1722366"/>
              <a:gd name="connsiteX4" fmla="*/ 460123 w 460364"/>
              <a:gd name="connsiteY4" fmla="*/ 1650611 h 1722366"/>
              <a:gd name="connsiteX5" fmla="*/ 32039 w 460364"/>
              <a:gd name="connsiteY5" fmla="*/ 1722366 h 1722366"/>
              <a:gd name="connsiteX0" fmla="*/ 0 w 460364"/>
              <a:gd name="connsiteY0" fmla="*/ 0 h 1722366"/>
              <a:gd name="connsiteX1" fmla="*/ 252326 w 460364"/>
              <a:gd name="connsiteY1" fmla="*/ 509012 h 1722366"/>
              <a:gd name="connsiteX2" fmla="*/ 28576 w 460364"/>
              <a:gd name="connsiteY2" fmla="*/ 1128496 h 1722366"/>
              <a:gd name="connsiteX3" fmla="*/ 92260 w 460364"/>
              <a:gd name="connsiteY3" fmla="*/ 1580548 h 1722366"/>
              <a:gd name="connsiteX4" fmla="*/ 460123 w 460364"/>
              <a:gd name="connsiteY4" fmla="*/ 1697802 h 1722366"/>
              <a:gd name="connsiteX5" fmla="*/ 32039 w 460364"/>
              <a:gd name="connsiteY5" fmla="*/ 1722366 h 1722366"/>
              <a:gd name="connsiteX0" fmla="*/ 0 w 460364"/>
              <a:gd name="connsiteY0" fmla="*/ 0 h 1722366"/>
              <a:gd name="connsiteX1" fmla="*/ 252326 w 460364"/>
              <a:gd name="connsiteY1" fmla="*/ 509012 h 1722366"/>
              <a:gd name="connsiteX2" fmla="*/ 28576 w 460364"/>
              <a:gd name="connsiteY2" fmla="*/ 1128496 h 1722366"/>
              <a:gd name="connsiteX3" fmla="*/ 92260 w 460364"/>
              <a:gd name="connsiteY3" fmla="*/ 1580548 h 1722366"/>
              <a:gd name="connsiteX4" fmla="*/ 460123 w 460364"/>
              <a:gd name="connsiteY4" fmla="*/ 1697802 h 1722366"/>
              <a:gd name="connsiteX5" fmla="*/ 32039 w 460364"/>
              <a:gd name="connsiteY5" fmla="*/ 1722366 h 1722366"/>
              <a:gd name="connsiteX0" fmla="*/ 0 w 460364"/>
              <a:gd name="connsiteY0" fmla="*/ 0 h 1722366"/>
              <a:gd name="connsiteX1" fmla="*/ 252326 w 460364"/>
              <a:gd name="connsiteY1" fmla="*/ 509012 h 1722366"/>
              <a:gd name="connsiteX2" fmla="*/ 28576 w 460364"/>
              <a:gd name="connsiteY2" fmla="*/ 1128496 h 1722366"/>
              <a:gd name="connsiteX3" fmla="*/ 92260 w 460364"/>
              <a:gd name="connsiteY3" fmla="*/ 1580548 h 1722366"/>
              <a:gd name="connsiteX4" fmla="*/ 460123 w 460364"/>
              <a:gd name="connsiteY4" fmla="*/ 1697802 h 1722366"/>
              <a:gd name="connsiteX5" fmla="*/ 32039 w 460364"/>
              <a:gd name="connsiteY5" fmla="*/ 1722366 h 1722366"/>
              <a:gd name="connsiteX0" fmla="*/ 0 w 460726"/>
              <a:gd name="connsiteY0" fmla="*/ 0 h 1722366"/>
              <a:gd name="connsiteX1" fmla="*/ 252326 w 460726"/>
              <a:gd name="connsiteY1" fmla="*/ 509012 h 1722366"/>
              <a:gd name="connsiteX2" fmla="*/ 28576 w 460726"/>
              <a:gd name="connsiteY2" fmla="*/ 1128496 h 1722366"/>
              <a:gd name="connsiteX3" fmla="*/ 92260 w 460726"/>
              <a:gd name="connsiteY3" fmla="*/ 1580548 h 1722366"/>
              <a:gd name="connsiteX4" fmla="*/ 460123 w 460726"/>
              <a:gd name="connsiteY4" fmla="*/ 1697802 h 1722366"/>
              <a:gd name="connsiteX5" fmla="*/ 32039 w 460726"/>
              <a:gd name="connsiteY5" fmla="*/ 1722366 h 1722366"/>
              <a:gd name="connsiteX0" fmla="*/ 0 w 460226"/>
              <a:gd name="connsiteY0" fmla="*/ 0 h 1722366"/>
              <a:gd name="connsiteX1" fmla="*/ 252326 w 460226"/>
              <a:gd name="connsiteY1" fmla="*/ 509012 h 1722366"/>
              <a:gd name="connsiteX2" fmla="*/ 28576 w 460226"/>
              <a:gd name="connsiteY2" fmla="*/ 1128496 h 1722366"/>
              <a:gd name="connsiteX3" fmla="*/ 59009 w 460226"/>
              <a:gd name="connsiteY3" fmla="*/ 1612009 h 1722366"/>
              <a:gd name="connsiteX4" fmla="*/ 460123 w 460226"/>
              <a:gd name="connsiteY4" fmla="*/ 1697802 h 1722366"/>
              <a:gd name="connsiteX5" fmla="*/ 32039 w 460226"/>
              <a:gd name="connsiteY5" fmla="*/ 1722366 h 1722366"/>
              <a:gd name="connsiteX0" fmla="*/ 0 w 460226"/>
              <a:gd name="connsiteY0" fmla="*/ 0 h 1722366"/>
              <a:gd name="connsiteX1" fmla="*/ 252326 w 460226"/>
              <a:gd name="connsiteY1" fmla="*/ 509012 h 1722366"/>
              <a:gd name="connsiteX2" fmla="*/ 28576 w 460226"/>
              <a:gd name="connsiteY2" fmla="*/ 1128496 h 1722366"/>
              <a:gd name="connsiteX3" fmla="*/ 59009 w 460226"/>
              <a:gd name="connsiteY3" fmla="*/ 1612009 h 1722366"/>
              <a:gd name="connsiteX4" fmla="*/ 460123 w 460226"/>
              <a:gd name="connsiteY4" fmla="*/ 1697802 h 1722366"/>
              <a:gd name="connsiteX5" fmla="*/ 32039 w 460226"/>
              <a:gd name="connsiteY5" fmla="*/ 1722366 h 1722366"/>
              <a:gd name="connsiteX0" fmla="*/ 0 w 460226"/>
              <a:gd name="connsiteY0" fmla="*/ 0 h 1722366"/>
              <a:gd name="connsiteX1" fmla="*/ 252326 w 460226"/>
              <a:gd name="connsiteY1" fmla="*/ 509012 h 1722366"/>
              <a:gd name="connsiteX2" fmla="*/ 28576 w 460226"/>
              <a:gd name="connsiteY2" fmla="*/ 1128496 h 1722366"/>
              <a:gd name="connsiteX3" fmla="*/ 59009 w 460226"/>
              <a:gd name="connsiteY3" fmla="*/ 1612009 h 1722366"/>
              <a:gd name="connsiteX4" fmla="*/ 460123 w 460226"/>
              <a:gd name="connsiteY4" fmla="*/ 1697802 h 1722366"/>
              <a:gd name="connsiteX5" fmla="*/ 32039 w 460226"/>
              <a:gd name="connsiteY5" fmla="*/ 1722366 h 1722366"/>
              <a:gd name="connsiteX0" fmla="*/ 0 w 460124"/>
              <a:gd name="connsiteY0" fmla="*/ 0 h 1722366"/>
              <a:gd name="connsiteX1" fmla="*/ 252326 w 460124"/>
              <a:gd name="connsiteY1" fmla="*/ 509012 h 1722366"/>
              <a:gd name="connsiteX2" fmla="*/ 28576 w 460124"/>
              <a:gd name="connsiteY2" fmla="*/ 1128496 h 1722366"/>
              <a:gd name="connsiteX3" fmla="*/ 25758 w 460124"/>
              <a:gd name="connsiteY3" fmla="*/ 1619875 h 1722366"/>
              <a:gd name="connsiteX4" fmla="*/ 460123 w 460124"/>
              <a:gd name="connsiteY4" fmla="*/ 1697802 h 1722366"/>
              <a:gd name="connsiteX5" fmla="*/ 32039 w 460124"/>
              <a:gd name="connsiteY5" fmla="*/ 1722366 h 1722366"/>
              <a:gd name="connsiteX0" fmla="*/ 0 w 460124"/>
              <a:gd name="connsiteY0" fmla="*/ 0 h 1722366"/>
              <a:gd name="connsiteX1" fmla="*/ 252326 w 460124"/>
              <a:gd name="connsiteY1" fmla="*/ 509012 h 1722366"/>
              <a:gd name="connsiteX2" fmla="*/ 28576 w 460124"/>
              <a:gd name="connsiteY2" fmla="*/ 1128496 h 1722366"/>
              <a:gd name="connsiteX3" fmla="*/ 25758 w 460124"/>
              <a:gd name="connsiteY3" fmla="*/ 1619875 h 1722366"/>
              <a:gd name="connsiteX4" fmla="*/ 460123 w 460124"/>
              <a:gd name="connsiteY4" fmla="*/ 1697802 h 1722366"/>
              <a:gd name="connsiteX5" fmla="*/ 32039 w 460124"/>
              <a:gd name="connsiteY5" fmla="*/ 1722366 h 1722366"/>
              <a:gd name="connsiteX0" fmla="*/ 0 w 460124"/>
              <a:gd name="connsiteY0" fmla="*/ 0 h 1722366"/>
              <a:gd name="connsiteX1" fmla="*/ 252326 w 460124"/>
              <a:gd name="connsiteY1" fmla="*/ 509012 h 1722366"/>
              <a:gd name="connsiteX2" fmla="*/ 28576 w 460124"/>
              <a:gd name="connsiteY2" fmla="*/ 1002652 h 1722366"/>
              <a:gd name="connsiteX3" fmla="*/ 25758 w 460124"/>
              <a:gd name="connsiteY3" fmla="*/ 1619875 h 1722366"/>
              <a:gd name="connsiteX4" fmla="*/ 460123 w 460124"/>
              <a:gd name="connsiteY4" fmla="*/ 1697802 h 1722366"/>
              <a:gd name="connsiteX5" fmla="*/ 32039 w 460124"/>
              <a:gd name="connsiteY5" fmla="*/ 1722366 h 1722366"/>
              <a:gd name="connsiteX0" fmla="*/ 0 w 460124"/>
              <a:gd name="connsiteY0" fmla="*/ 0 h 1722366"/>
              <a:gd name="connsiteX1" fmla="*/ 252326 w 460124"/>
              <a:gd name="connsiteY1" fmla="*/ 509012 h 1722366"/>
              <a:gd name="connsiteX2" fmla="*/ 28576 w 460124"/>
              <a:gd name="connsiteY2" fmla="*/ 1002652 h 1722366"/>
              <a:gd name="connsiteX3" fmla="*/ 25758 w 460124"/>
              <a:gd name="connsiteY3" fmla="*/ 1619875 h 1722366"/>
              <a:gd name="connsiteX4" fmla="*/ 460123 w 460124"/>
              <a:gd name="connsiteY4" fmla="*/ 1697802 h 1722366"/>
              <a:gd name="connsiteX5" fmla="*/ 32039 w 460124"/>
              <a:gd name="connsiteY5" fmla="*/ 1722366 h 172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124" h="1722366">
                <a:moveTo>
                  <a:pt x="0" y="0"/>
                </a:moveTo>
                <a:cubicBezTo>
                  <a:pt x="20703" y="262694"/>
                  <a:pt x="247563" y="341903"/>
                  <a:pt x="252326" y="509012"/>
                </a:cubicBezTo>
                <a:cubicBezTo>
                  <a:pt x="257089" y="676121"/>
                  <a:pt x="33086" y="770317"/>
                  <a:pt x="28576" y="1002652"/>
                </a:cubicBezTo>
                <a:cubicBezTo>
                  <a:pt x="24066" y="1234987"/>
                  <a:pt x="36962" y="1304764"/>
                  <a:pt x="25758" y="1619875"/>
                </a:cubicBezTo>
                <a:cubicBezTo>
                  <a:pt x="288875" y="1628241"/>
                  <a:pt x="459076" y="1680720"/>
                  <a:pt x="460123" y="1697802"/>
                </a:cubicBezTo>
                <a:cubicBezTo>
                  <a:pt x="461170" y="1714884"/>
                  <a:pt x="33317" y="1695490"/>
                  <a:pt x="32039" y="172236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538894" y="1830919"/>
            <a:ext cx="3681128" cy="2684947"/>
            <a:chOff x="538894" y="1830919"/>
            <a:chExt cx="3681128" cy="2684947"/>
          </a:xfrm>
        </p:grpSpPr>
        <mc:AlternateContent xmlns:mc="http://schemas.openxmlformats.org/markup-compatibility/2006" xmlns:a14="http://schemas.microsoft.com/office/drawing/2010/main">
          <mc:Choice Requires="a14">
            <p:sp>
              <p:nvSpPr>
                <p:cNvPr id="127" name="TextBox 126"/>
                <p:cNvSpPr txBox="1"/>
                <p:nvPr/>
              </p:nvSpPr>
              <p:spPr>
                <a:xfrm>
                  <a:off x="3733800" y="3992646"/>
                  <a:ext cx="486222"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800" b="0" i="1" smtClean="0">
                            <a:solidFill>
                              <a:schemeClr val="tx1"/>
                            </a:solidFill>
                            <a:latin typeface="Cambria Math"/>
                          </a:rPr>
                          <m:t>𝑑</m:t>
                        </m:r>
                      </m:oMath>
                    </m:oMathPara>
                  </a14:m>
                  <a:endParaRPr lang="en-GB" sz="2800" dirty="0">
                    <a:solidFill>
                      <a:schemeClr val="tx1"/>
                    </a:solidFill>
                  </a:endParaRPr>
                </a:p>
              </p:txBody>
            </p:sp>
          </mc:Choice>
          <mc:Fallback xmlns="">
            <p:sp>
              <p:nvSpPr>
                <p:cNvPr id="127" name="TextBox 126"/>
                <p:cNvSpPr txBox="1">
                  <a:spLocks noRot="1" noChangeAspect="1" noMove="1" noResize="1" noEditPoints="1" noAdjustHandles="1" noChangeArrowheads="1" noChangeShapeType="1" noTextEdit="1"/>
                </p:cNvSpPr>
                <p:nvPr/>
              </p:nvSpPr>
              <p:spPr>
                <a:xfrm>
                  <a:off x="3733800" y="3992646"/>
                  <a:ext cx="486222" cy="523220"/>
                </a:xfrm>
                <a:prstGeom prst="rect">
                  <a:avLst/>
                </a:prstGeom>
                <a:blipFill rotWithShape="1">
                  <a:blip r:embed="rId8"/>
                  <a:stretch>
                    <a:fillRect/>
                  </a:stretch>
                </a:blipFill>
              </p:spPr>
              <p:txBody>
                <a:bodyPr/>
                <a:lstStyle/>
                <a:p>
                  <a:r>
                    <a:rPr lang="en-GB">
                      <a:noFill/>
                    </a:rPr>
                    <a:t> </a:t>
                  </a:r>
                </a:p>
              </p:txBody>
            </p:sp>
          </mc:Fallback>
        </mc:AlternateContent>
        <p:grpSp>
          <p:nvGrpSpPr>
            <p:cNvPr id="100" name="Group 99"/>
            <p:cNvGrpSpPr/>
            <p:nvPr/>
          </p:nvGrpSpPr>
          <p:grpSpPr>
            <a:xfrm>
              <a:off x="1066799" y="1910000"/>
              <a:ext cx="3124201" cy="2112109"/>
              <a:chOff x="533400" y="2850118"/>
              <a:chExt cx="2070927" cy="1314450"/>
            </a:xfrm>
          </p:grpSpPr>
          <p:cxnSp>
            <p:nvCxnSpPr>
              <p:cNvPr id="101" name="Straight Arrow Connector 100"/>
              <p:cNvCxnSpPr/>
              <p:nvPr/>
            </p:nvCxnSpPr>
            <p:spPr>
              <a:xfrm>
                <a:off x="533400" y="4164566"/>
                <a:ext cx="2070927"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V="1">
                <a:off x="533400" y="2850118"/>
                <a:ext cx="0" cy="13144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03" name="TextBox 102"/>
            <p:cNvSpPr txBox="1"/>
            <p:nvPr/>
          </p:nvSpPr>
          <p:spPr>
            <a:xfrm rot="16200000">
              <a:off x="-195574" y="2565387"/>
              <a:ext cx="1930602" cy="461665"/>
            </a:xfrm>
            <a:prstGeom prst="rect">
              <a:avLst/>
            </a:prstGeom>
            <a:noFill/>
          </p:spPr>
          <p:txBody>
            <a:bodyPr wrap="square" rtlCol="0">
              <a:spAutoFit/>
            </a:bodyPr>
            <a:lstStyle/>
            <a:p>
              <a:r>
                <a:rPr lang="en-GB" sz="2400" dirty="0"/>
                <a:t>MC estimates</a:t>
              </a:r>
              <a:endParaRPr lang="en-GB" sz="2400" dirty="0">
                <a:solidFill>
                  <a:schemeClr val="tx1"/>
                </a:solidFill>
              </a:endParaRPr>
            </a:p>
          </p:txBody>
        </p:sp>
      </p:grpSp>
      <p:cxnSp>
        <p:nvCxnSpPr>
          <p:cNvPr id="105" name="Straight Connector 104"/>
          <p:cNvCxnSpPr/>
          <p:nvPr/>
        </p:nvCxnSpPr>
        <p:spPr>
          <a:xfrm>
            <a:off x="1600200" y="1899820"/>
            <a:ext cx="0" cy="2119730"/>
          </a:xfrm>
          <a:prstGeom prst="line">
            <a:avLst/>
          </a:prstGeom>
          <a:ln>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9" name="Freeform 98"/>
          <p:cNvSpPr/>
          <p:nvPr/>
        </p:nvSpPr>
        <p:spPr>
          <a:xfrm>
            <a:off x="2960748" y="2535950"/>
            <a:ext cx="468252" cy="1451416"/>
          </a:xfrm>
          <a:custGeom>
            <a:avLst/>
            <a:gdLst>
              <a:gd name="connsiteX0" fmla="*/ 14922 w 280949"/>
              <a:gd name="connsiteY0" fmla="*/ 0 h 2238375"/>
              <a:gd name="connsiteX1" fmla="*/ 24447 w 280949"/>
              <a:gd name="connsiteY1" fmla="*/ 533400 h 2238375"/>
              <a:gd name="connsiteX2" fmla="*/ 243522 w 280949"/>
              <a:gd name="connsiteY2" fmla="*/ 952500 h 2238375"/>
              <a:gd name="connsiteX3" fmla="*/ 272097 w 280949"/>
              <a:gd name="connsiteY3" fmla="*/ 1143000 h 2238375"/>
              <a:gd name="connsiteX4" fmla="*/ 148272 w 280949"/>
              <a:gd name="connsiteY4" fmla="*/ 1381125 h 2238375"/>
              <a:gd name="connsiteX5" fmla="*/ 81597 w 280949"/>
              <a:gd name="connsiteY5" fmla="*/ 1628775 h 2238375"/>
              <a:gd name="connsiteX6" fmla="*/ 43497 w 280949"/>
              <a:gd name="connsiteY6" fmla="*/ 2238375 h 2238375"/>
              <a:gd name="connsiteX0" fmla="*/ 5435 w 270379"/>
              <a:gd name="connsiteY0" fmla="*/ 0 h 2238375"/>
              <a:gd name="connsiteX1" fmla="*/ 43535 w 270379"/>
              <a:gd name="connsiteY1" fmla="*/ 523875 h 2238375"/>
              <a:gd name="connsiteX2" fmla="*/ 234035 w 270379"/>
              <a:gd name="connsiteY2" fmla="*/ 952500 h 2238375"/>
              <a:gd name="connsiteX3" fmla="*/ 262610 w 270379"/>
              <a:gd name="connsiteY3" fmla="*/ 1143000 h 2238375"/>
              <a:gd name="connsiteX4" fmla="*/ 138785 w 270379"/>
              <a:gd name="connsiteY4" fmla="*/ 1381125 h 2238375"/>
              <a:gd name="connsiteX5" fmla="*/ 72110 w 270379"/>
              <a:gd name="connsiteY5" fmla="*/ 1628775 h 2238375"/>
              <a:gd name="connsiteX6" fmla="*/ 34010 w 270379"/>
              <a:gd name="connsiteY6" fmla="*/ 2238375 h 2238375"/>
              <a:gd name="connsiteX0" fmla="*/ 5435 w 462166"/>
              <a:gd name="connsiteY0" fmla="*/ 0 h 2238375"/>
              <a:gd name="connsiteX1" fmla="*/ 43535 w 462166"/>
              <a:gd name="connsiteY1" fmla="*/ 523875 h 2238375"/>
              <a:gd name="connsiteX2" fmla="*/ 234035 w 462166"/>
              <a:gd name="connsiteY2" fmla="*/ 952500 h 2238375"/>
              <a:gd name="connsiteX3" fmla="*/ 262610 w 462166"/>
              <a:gd name="connsiteY3" fmla="*/ 1143000 h 2238375"/>
              <a:gd name="connsiteX4" fmla="*/ 138785 w 462166"/>
              <a:gd name="connsiteY4" fmla="*/ 1381125 h 2238375"/>
              <a:gd name="connsiteX5" fmla="*/ 72110 w 462166"/>
              <a:gd name="connsiteY5" fmla="*/ 1628775 h 2238375"/>
              <a:gd name="connsiteX6" fmla="*/ 462094 w 462166"/>
              <a:gd name="connsiteY6" fmla="*/ 2166620 h 2238375"/>
              <a:gd name="connsiteX7" fmla="*/ 34010 w 462166"/>
              <a:gd name="connsiteY7" fmla="*/ 2238375 h 2238375"/>
              <a:gd name="connsiteX0" fmla="*/ 5435 w 468252"/>
              <a:gd name="connsiteY0" fmla="*/ 0 h 2238375"/>
              <a:gd name="connsiteX1" fmla="*/ 43535 w 468252"/>
              <a:gd name="connsiteY1" fmla="*/ 523875 h 2238375"/>
              <a:gd name="connsiteX2" fmla="*/ 234035 w 468252"/>
              <a:gd name="connsiteY2" fmla="*/ 952500 h 2238375"/>
              <a:gd name="connsiteX3" fmla="*/ 262610 w 468252"/>
              <a:gd name="connsiteY3" fmla="*/ 1143000 h 2238375"/>
              <a:gd name="connsiteX4" fmla="*/ 138785 w 468252"/>
              <a:gd name="connsiteY4" fmla="*/ 1381125 h 2238375"/>
              <a:gd name="connsiteX5" fmla="*/ 72110 w 468252"/>
              <a:gd name="connsiteY5" fmla="*/ 1628775 h 2238375"/>
              <a:gd name="connsiteX6" fmla="*/ 94231 w 468252"/>
              <a:gd name="connsiteY6" fmla="*/ 2057230 h 2238375"/>
              <a:gd name="connsiteX7" fmla="*/ 462094 w 468252"/>
              <a:gd name="connsiteY7" fmla="*/ 2166620 h 2238375"/>
              <a:gd name="connsiteX8" fmla="*/ 34010 w 468252"/>
              <a:gd name="connsiteY8" fmla="*/ 2238375 h 2238375"/>
              <a:gd name="connsiteX0" fmla="*/ 5435 w 468252"/>
              <a:gd name="connsiteY0" fmla="*/ 0 h 2238375"/>
              <a:gd name="connsiteX1" fmla="*/ 43535 w 468252"/>
              <a:gd name="connsiteY1" fmla="*/ 523875 h 2238375"/>
              <a:gd name="connsiteX2" fmla="*/ 234035 w 468252"/>
              <a:gd name="connsiteY2" fmla="*/ 952500 h 2238375"/>
              <a:gd name="connsiteX3" fmla="*/ 262610 w 468252"/>
              <a:gd name="connsiteY3" fmla="*/ 1143000 h 2238375"/>
              <a:gd name="connsiteX4" fmla="*/ 138785 w 468252"/>
              <a:gd name="connsiteY4" fmla="*/ 1381125 h 2238375"/>
              <a:gd name="connsiteX5" fmla="*/ 72110 w 468252"/>
              <a:gd name="connsiteY5" fmla="*/ 1628775 h 2238375"/>
              <a:gd name="connsiteX6" fmla="*/ 94231 w 468252"/>
              <a:gd name="connsiteY6" fmla="*/ 2057230 h 2238375"/>
              <a:gd name="connsiteX7" fmla="*/ 462094 w 468252"/>
              <a:gd name="connsiteY7" fmla="*/ 2166620 h 2238375"/>
              <a:gd name="connsiteX8" fmla="*/ 34010 w 468252"/>
              <a:gd name="connsiteY8" fmla="*/ 2238375 h 223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252" h="2238375">
                <a:moveTo>
                  <a:pt x="5435" y="0"/>
                </a:moveTo>
                <a:cubicBezTo>
                  <a:pt x="-8853" y="187325"/>
                  <a:pt x="5435" y="365125"/>
                  <a:pt x="43535" y="523875"/>
                </a:cubicBezTo>
                <a:cubicBezTo>
                  <a:pt x="81635" y="682625"/>
                  <a:pt x="197523" y="849313"/>
                  <a:pt x="234035" y="952500"/>
                </a:cubicBezTo>
                <a:cubicBezTo>
                  <a:pt x="270547" y="1055687"/>
                  <a:pt x="278485" y="1071563"/>
                  <a:pt x="262610" y="1143000"/>
                </a:cubicBezTo>
                <a:cubicBezTo>
                  <a:pt x="246735" y="1214437"/>
                  <a:pt x="170535" y="1300163"/>
                  <a:pt x="138785" y="1381125"/>
                </a:cubicBezTo>
                <a:cubicBezTo>
                  <a:pt x="107035" y="1462088"/>
                  <a:pt x="86027" y="1519406"/>
                  <a:pt x="72110" y="1628775"/>
                </a:cubicBezTo>
                <a:cubicBezTo>
                  <a:pt x="58193" y="1738144"/>
                  <a:pt x="29234" y="1967589"/>
                  <a:pt x="94231" y="2057230"/>
                </a:cubicBezTo>
                <a:cubicBezTo>
                  <a:pt x="159228" y="2146871"/>
                  <a:pt x="519427" y="2133114"/>
                  <a:pt x="462094" y="2166620"/>
                </a:cubicBezTo>
                <a:cubicBezTo>
                  <a:pt x="455744" y="2268220"/>
                  <a:pt x="35288" y="2211499"/>
                  <a:pt x="34010" y="223837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8" name="Straight Connector 107"/>
          <p:cNvCxnSpPr/>
          <p:nvPr/>
        </p:nvCxnSpPr>
        <p:spPr>
          <a:xfrm>
            <a:off x="2952583" y="1875770"/>
            <a:ext cx="0" cy="2119730"/>
          </a:xfrm>
          <a:prstGeom prst="line">
            <a:avLst/>
          </a:prstGeom>
          <a:ln>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Rectangle 5"/>
              <p:cNvSpPr/>
              <p:nvPr/>
            </p:nvSpPr>
            <p:spPr>
              <a:xfrm>
                <a:off x="4566736" y="3050815"/>
                <a:ext cx="2481943" cy="52322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d>
                        <m:dPr>
                          <m:ctrlPr>
                            <a:rPr lang="en-GB" sz="2800" i="1" smtClean="0">
                              <a:latin typeface="Cambria Math"/>
                            </a:rPr>
                          </m:ctrlPr>
                        </m:dPr>
                        <m:e>
                          <m:r>
                            <a:rPr lang="en-GB" sz="2800" i="1">
                              <a:latin typeface="Cambria Math"/>
                            </a:rPr>
                            <m:t>1−</m:t>
                          </m:r>
                          <m:sSub>
                            <m:sSubPr>
                              <m:ctrlPr>
                                <a:rPr lang="en-GB" sz="2800" i="1">
                                  <a:latin typeface="Cambria Math"/>
                                </a:rPr>
                              </m:ctrlPr>
                            </m:sSubPr>
                            <m:e>
                              <m:r>
                                <a:rPr lang="en-GB" sz="2800" i="1">
                                  <a:latin typeface="Cambria Math"/>
                                </a:rPr>
                                <m:t>𝑝</m:t>
                              </m:r>
                            </m:e>
                            <m:sub>
                              <m:r>
                                <a:rPr lang="en-GB" sz="2800" i="1">
                                  <a:latin typeface="Cambria Math"/>
                                </a:rPr>
                                <m:t>0</m:t>
                              </m:r>
                            </m:sub>
                          </m:sSub>
                        </m:e>
                      </m:d>
                      <m:r>
                        <a:rPr lang="en-GB" sz="2800" b="0" i="1" smtClean="0">
                          <a:latin typeface="Cambria Math"/>
                        </a:rPr>
                        <m:t>×</m:t>
                      </m:r>
                    </m:oMath>
                  </m:oMathPara>
                </a14:m>
                <a:endParaRPr lang="en-GB" sz="2800" dirty="0"/>
              </a:p>
            </p:txBody>
          </p:sp>
        </mc:Choice>
        <mc:Fallback xmlns="">
          <p:sp>
            <p:nvSpPr>
              <p:cNvPr id="6" name="Rectangle 5"/>
              <p:cNvSpPr>
                <a:spLocks noRot="1" noChangeAspect="1" noMove="1" noResize="1" noEditPoints="1" noAdjustHandles="1" noChangeArrowheads="1" noChangeShapeType="1" noTextEdit="1"/>
              </p:cNvSpPr>
              <p:nvPr/>
            </p:nvSpPr>
            <p:spPr>
              <a:xfrm>
                <a:off x="4566736" y="3050815"/>
                <a:ext cx="2481943" cy="523220"/>
              </a:xfrm>
              <a:prstGeom prst="rect">
                <a:avLst/>
              </a:prstGeom>
              <a:blipFill rotWithShape="1">
                <a:blip r:embed="rId9"/>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71587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6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3000" fill="hold" grpId="0" nodeType="clickEffect">
                                  <p:stCondLst>
                                    <p:cond delay="0"/>
                                  </p:stCondLst>
                                  <p:childTnLst>
                                    <p:animEffect transition="out" filter="fade">
                                      <p:cBhvr>
                                        <p:cTn id="28" dur="500" tmFilter="0, 0; .2, .5; .8, .5; 1, 0"/>
                                        <p:tgtEl>
                                          <p:spTgt spid="8">
                                            <p:txEl>
                                              <p:pRg st="0" end="0"/>
                                            </p:txEl>
                                          </p:spTgt>
                                        </p:tgtEl>
                                      </p:cBhvr>
                                    </p:animEffect>
                                    <p:animScale>
                                      <p:cBhvr>
                                        <p:cTn id="29" dur="250" autoRev="1" fill="hold"/>
                                        <p:tgtEl>
                                          <p:spTgt spid="8">
                                            <p:txEl>
                                              <p:pRg st="0" end="0"/>
                                            </p:txEl>
                                          </p:spTgt>
                                        </p:tgtEl>
                                      </p:cBhvr>
                                      <p:by x="105000" y="105000"/>
                                    </p:animScale>
                                  </p:childTnLst>
                                </p:cTn>
                              </p:par>
                              <p:par>
                                <p:cTn id="30" presetID="26" presetClass="emph" presetSubtype="0" repeatCount="3000" fill="hold" grpId="0" nodeType="withEffect">
                                  <p:stCondLst>
                                    <p:cond delay="0"/>
                                  </p:stCondLst>
                                  <p:childTnLst>
                                    <p:animEffect transition="out" filter="fade">
                                      <p:cBhvr>
                                        <p:cTn id="31" dur="500" tmFilter="0, 0; .2, .5; .8, .5; 1, 0"/>
                                        <p:tgtEl>
                                          <p:spTgt spid="8">
                                            <p:txEl>
                                              <p:pRg st="1" end="1"/>
                                            </p:txEl>
                                          </p:spTgt>
                                        </p:tgtEl>
                                      </p:cBhvr>
                                    </p:animEffect>
                                    <p:animScale>
                                      <p:cBhvr>
                                        <p:cTn id="32" dur="250" autoRev="1" fill="hold"/>
                                        <p:tgtEl>
                                          <p:spTgt spid="8">
                                            <p:txEl>
                                              <p:pRg st="1" end="1"/>
                                            </p:txEl>
                                          </p:spTgt>
                                        </p:tgtEl>
                                      </p:cBhvr>
                                      <p:by x="105000" y="105000"/>
                                    </p:animScale>
                                  </p:childTnLst>
                                </p:cTn>
                              </p:par>
                              <p:par>
                                <p:cTn id="33" presetID="26" presetClass="emph" presetSubtype="0" repeatCount="3000" fill="hold" grpId="0" nodeType="withEffect">
                                  <p:stCondLst>
                                    <p:cond delay="0"/>
                                  </p:stCondLst>
                                  <p:childTnLst>
                                    <p:animEffect transition="out" filter="fade">
                                      <p:cBhvr>
                                        <p:cTn id="34" dur="500" tmFilter="0, 0; .2, .5; .8, .5; 1, 0"/>
                                        <p:tgtEl>
                                          <p:spTgt spid="8">
                                            <p:txEl>
                                              <p:pRg st="2" end="2"/>
                                            </p:txEl>
                                          </p:spTgt>
                                        </p:tgtEl>
                                      </p:cBhvr>
                                    </p:animEffect>
                                    <p:animScale>
                                      <p:cBhvr>
                                        <p:cTn id="35" dur="250" autoRev="1" fill="hold"/>
                                        <p:tgtEl>
                                          <p:spTgt spid="8">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8" grpId="0" uiExpand="1" build="allAtOnce"/>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Conjugate prior</a:t>
            </a:r>
          </a:p>
        </p:txBody>
      </p:sp>
      <p:sp>
        <p:nvSpPr>
          <p:cNvPr id="4" name="Footer Placeholder 3"/>
          <p:cNvSpPr>
            <a:spLocks noGrp="1"/>
          </p:cNvSpPr>
          <p:nvPr>
            <p:ph type="ftr" sz="quarter" idx="11"/>
          </p:nvPr>
        </p:nvSpPr>
        <p:spPr/>
        <p:txBody>
          <a:bodyPr/>
          <a:lstStyle/>
          <a:p>
            <a:r>
              <a:rPr lang="en-US" dirty="0"/>
              <a:t>Vévoda, Kondapaneni, Křivánek - Bayesian online regression for adaptive illumination sampling</a:t>
            </a:r>
          </a:p>
        </p:txBody>
      </p:sp>
      <p:sp>
        <p:nvSpPr>
          <p:cNvPr id="3" name="Slide Number Placeholder 2"/>
          <p:cNvSpPr>
            <a:spLocks noGrp="1"/>
          </p:cNvSpPr>
          <p:nvPr>
            <p:ph type="sldNum" sz="quarter" idx="4"/>
          </p:nvPr>
        </p:nvSpPr>
        <p:spPr/>
        <p:txBody>
          <a:bodyPr/>
          <a:lstStyle/>
          <a:p>
            <a:fld id="{B6F15528-21DE-4FAA-801E-634DDDAF4B2B}" type="slidenum">
              <a:rPr lang="en-US" smtClean="0"/>
              <a:pPr/>
              <a:t>32</a:t>
            </a:fld>
            <a:endParaRPr lang="en-US"/>
          </a:p>
        </p:txBody>
      </p:sp>
      <mc:AlternateContent xmlns:mc="http://schemas.openxmlformats.org/markup-compatibility/2006" xmlns:a14="http://schemas.microsoft.com/office/drawing/2010/main">
        <mc:Choice Requires="a14">
          <p:sp>
            <p:nvSpPr>
              <p:cNvPr id="27" name="Rectangle 26"/>
              <p:cNvSpPr/>
              <p:nvPr/>
            </p:nvSpPr>
            <p:spPr>
              <a:xfrm>
                <a:off x="1143000" y="1886691"/>
                <a:ext cx="6934200" cy="738664"/>
              </a:xfrm>
              <a:prstGeom prst="rect">
                <a:avLst/>
              </a:prstGeom>
            </p:spPr>
            <p:txBody>
              <a:bodyPr wrap="square">
                <a:spAutoFit/>
              </a:bodyPr>
              <a:lstStyle/>
              <a:p>
                <a:pPr lvl="2">
                  <a:lnSpc>
                    <a:spcPct val="150000"/>
                  </a:lnSpc>
                </a:pPr>
                <a14:m>
                  <m:oMathPara xmlns:m="http://schemas.openxmlformats.org/officeDocument/2006/math">
                    <m:oMathParaPr>
                      <m:jc m:val="left"/>
                    </m:oMathParaPr>
                    <m:oMath xmlns:m="http://schemas.openxmlformats.org/officeDocument/2006/math">
                      <m:r>
                        <a:rPr lang="en-GB" sz="2800" b="1" i="0" smtClean="0">
                          <a:solidFill>
                            <a:srgbClr val="FF0000"/>
                          </a:solidFill>
                          <a:latin typeface="Cambria Math"/>
                        </a:rPr>
                        <m:t>𝐩𝐨𝐬𝐭𝐞𝐫𝐢𝐨𝐫</m:t>
                      </m:r>
                      <m:r>
                        <a:rPr lang="en-GB" sz="2800" i="1">
                          <a:latin typeface="Cambria Math"/>
                        </a:rPr>
                        <m:t>∝</m:t>
                      </m:r>
                      <m:r>
                        <m:rPr>
                          <m:sty m:val="p"/>
                        </m:rPr>
                        <a:rPr lang="en-GB" sz="2800" b="0" i="0" smtClean="0">
                          <a:latin typeface="Cambria Math"/>
                        </a:rPr>
                        <m:t>likelihood</m:t>
                      </m:r>
                      <m:r>
                        <a:rPr lang="en-GB" sz="2800" b="0" i="1" smtClean="0">
                          <a:latin typeface="Cambria Math"/>
                        </a:rPr>
                        <m:t>×</m:t>
                      </m:r>
                      <m:r>
                        <a:rPr lang="en-GB" sz="2800" b="1" i="0" smtClean="0">
                          <a:solidFill>
                            <a:srgbClr val="FF0000"/>
                          </a:solidFill>
                          <a:latin typeface="Cambria Math"/>
                        </a:rPr>
                        <m:t>𝐩𝐫𝐢𝐨𝐫</m:t>
                      </m:r>
                    </m:oMath>
                  </m:oMathPara>
                </a14:m>
                <a:endParaRPr lang="en-GB" sz="2400" b="1" dirty="0"/>
              </a:p>
            </p:txBody>
          </p:sp>
        </mc:Choice>
        <mc:Fallback xmlns="">
          <p:sp>
            <p:nvSpPr>
              <p:cNvPr id="27" name="Rectangle 26"/>
              <p:cNvSpPr>
                <a:spLocks noRot="1" noChangeAspect="1" noMove="1" noResize="1" noEditPoints="1" noAdjustHandles="1" noChangeArrowheads="1" noChangeShapeType="1" noTextEdit="1"/>
              </p:cNvSpPr>
              <p:nvPr/>
            </p:nvSpPr>
            <p:spPr>
              <a:xfrm>
                <a:off x="1143000" y="1886691"/>
                <a:ext cx="6934200" cy="738664"/>
              </a:xfrm>
              <a:prstGeom prst="rect">
                <a:avLst/>
              </a:prstGeom>
              <a:blipFill rotWithShape="1">
                <a:blip r:embed="rId3"/>
                <a:stretch>
                  <a:fillRect/>
                </a:stretch>
              </a:blipFill>
            </p:spPr>
            <p:txBody>
              <a:bodyPr/>
              <a:lstStyle/>
              <a:p>
                <a:r>
                  <a:rPr lang="en-GB">
                    <a:noFill/>
                  </a:rPr>
                  <a:t> </a:t>
                </a:r>
              </a:p>
            </p:txBody>
          </p:sp>
        </mc:Fallback>
      </mc:AlternateContent>
      <p:grpSp>
        <p:nvGrpSpPr>
          <p:cNvPr id="28" name="Group 27"/>
          <p:cNvGrpSpPr/>
          <p:nvPr/>
        </p:nvGrpSpPr>
        <p:grpSpPr>
          <a:xfrm>
            <a:off x="1170402" y="2656914"/>
            <a:ext cx="5687600" cy="1438836"/>
            <a:chOff x="1250798" y="2297726"/>
            <a:chExt cx="5687600" cy="1438836"/>
          </a:xfrm>
        </p:grpSpPr>
        <p:grpSp>
          <p:nvGrpSpPr>
            <p:cNvPr id="29" name="Group 28"/>
            <p:cNvGrpSpPr/>
            <p:nvPr/>
          </p:nvGrpSpPr>
          <p:grpSpPr>
            <a:xfrm>
              <a:off x="1250798" y="2297727"/>
              <a:ext cx="4914470" cy="1438835"/>
              <a:chOff x="-37697" y="2532382"/>
              <a:chExt cx="4914470" cy="1438835"/>
            </a:xfrm>
          </p:grpSpPr>
          <p:sp>
            <p:nvSpPr>
              <p:cNvPr id="35" name="Right Brace 34"/>
              <p:cNvSpPr/>
              <p:nvPr/>
            </p:nvSpPr>
            <p:spPr>
              <a:xfrm rot="16200000" flipH="1">
                <a:off x="1707506" y="1978978"/>
                <a:ext cx="198062" cy="130487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cxnSp>
            <p:nvCxnSpPr>
              <p:cNvPr id="36" name="Straight Connector 35"/>
              <p:cNvCxnSpPr>
                <a:cxnSpLocks/>
                <a:stCxn id="35" idx="1"/>
              </p:cNvCxnSpPr>
              <p:nvPr/>
            </p:nvCxnSpPr>
            <p:spPr>
              <a:xfrm>
                <a:off x="1806537" y="2730444"/>
                <a:ext cx="3070236" cy="116457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7697" y="3447997"/>
                <a:ext cx="3325398" cy="523220"/>
              </a:xfrm>
              <a:prstGeom prst="rect">
                <a:avLst/>
              </a:prstGeom>
              <a:noFill/>
              <a:ln>
                <a:noFill/>
              </a:ln>
            </p:spPr>
            <p:txBody>
              <a:bodyPr wrap="none" rtlCol="0">
                <a:spAutoFit/>
              </a:bodyPr>
              <a:lstStyle/>
              <a:p>
                <a:r>
                  <a:rPr lang="en-GB" sz="2800" dirty="0">
                    <a:solidFill>
                      <a:schemeClr val="accent1"/>
                    </a:solidFill>
                  </a:rPr>
                  <a:t>Same functional form</a:t>
                </a:r>
              </a:p>
            </p:txBody>
          </p:sp>
        </p:grpSp>
        <p:grpSp>
          <p:nvGrpSpPr>
            <p:cNvPr id="30" name="Group 29"/>
            <p:cNvGrpSpPr/>
            <p:nvPr/>
          </p:nvGrpSpPr>
          <p:grpSpPr>
            <a:xfrm>
              <a:off x="1329664" y="2297726"/>
              <a:ext cx="5608734" cy="1362636"/>
              <a:chOff x="-2290824" y="2532381"/>
              <a:chExt cx="5608734" cy="1362636"/>
            </a:xfrm>
          </p:grpSpPr>
          <p:sp>
            <p:nvSpPr>
              <p:cNvPr id="31" name="Right Brace 30"/>
              <p:cNvSpPr/>
              <p:nvPr/>
            </p:nvSpPr>
            <p:spPr>
              <a:xfrm rot="16200000" flipH="1">
                <a:off x="2838227" y="2250763"/>
                <a:ext cx="198065" cy="761301"/>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nvGrpSpPr>
              <p:cNvPr id="32" name="Group 31"/>
              <p:cNvGrpSpPr/>
              <p:nvPr/>
            </p:nvGrpSpPr>
            <p:grpSpPr>
              <a:xfrm flipH="1">
                <a:off x="-2290824" y="2730446"/>
                <a:ext cx="5228084" cy="1164571"/>
                <a:chOff x="5311697" y="2736563"/>
                <a:chExt cx="5599963" cy="1164571"/>
              </a:xfrm>
            </p:grpSpPr>
            <p:cxnSp>
              <p:nvCxnSpPr>
                <p:cNvPr id="33" name="Straight Connector 32"/>
                <p:cNvCxnSpPr>
                  <a:cxnSpLocks/>
                  <a:stCxn id="31" idx="1"/>
                </p:cNvCxnSpPr>
                <p:nvPr/>
              </p:nvCxnSpPr>
              <p:spPr>
                <a:xfrm>
                  <a:off x="5311697" y="2736563"/>
                  <a:ext cx="420398" cy="11645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732094" y="3901134"/>
                  <a:ext cx="5179566"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43937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(conjugate) priors</a:t>
            </a:r>
            <a:endParaRPr lang="cs-CZ" dirty="0"/>
          </a:p>
        </p:txBody>
      </p:sp>
      <p:sp>
        <p:nvSpPr>
          <p:cNvPr id="6" name="Footer Placeholder 5"/>
          <p:cNvSpPr>
            <a:spLocks noGrp="1"/>
          </p:cNvSpPr>
          <p:nvPr>
            <p:ph type="ftr" sz="quarter" idx="11"/>
          </p:nvPr>
        </p:nvSpPr>
        <p:spPr/>
        <p:txBody>
          <a:bodyPr/>
          <a:lstStyle/>
          <a:p>
            <a:r>
              <a:rPr lang="en-US"/>
              <a:t>Vévoda, Kondapaneni, Křivánek - Bayesian online regression for adaptive illumination sampling</a:t>
            </a:r>
          </a:p>
        </p:txBody>
      </p:sp>
      <p:sp>
        <p:nvSpPr>
          <p:cNvPr id="4" name="Slide Number Placeholder 3"/>
          <p:cNvSpPr>
            <a:spLocks noGrp="1"/>
          </p:cNvSpPr>
          <p:nvPr>
            <p:ph type="sldNum" sz="quarter" idx="4"/>
          </p:nvPr>
        </p:nvSpPr>
        <p:spPr/>
        <p:txBody>
          <a:bodyPr/>
          <a:lstStyle/>
          <a:p>
            <a:fld id="{B6F15528-21DE-4FAA-801E-634DDDAF4B2B}" type="slidenum">
              <a:rPr lang="en-US" smtClean="0"/>
              <a:pPr/>
              <a:t>33</a:t>
            </a:fld>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825754" y="1160999"/>
                <a:ext cx="6711774" cy="1384995"/>
              </a:xfrm>
              <a:prstGeom prst="rect">
                <a:avLst/>
              </a:prstGeom>
              <a:noFill/>
            </p:spPr>
            <p:txBody>
              <a:bodyPr wrap="none" rtlCol="0">
                <a:spAutoFit/>
              </a:bodyPr>
              <a:lstStyle/>
              <a:p>
                <a:pPr>
                  <a:lnSpc>
                    <a:spcPct val="200000"/>
                  </a:lnSpc>
                </a:pPr>
                <a14:m>
                  <m:oMathPara xmlns:m="http://schemas.openxmlformats.org/officeDocument/2006/math">
                    <m:oMathParaPr>
                      <m:jc m:val="left"/>
                    </m:oMathParaPr>
                    <m:oMath xmlns:m="http://schemas.openxmlformats.org/officeDocument/2006/math">
                      <m:sSub>
                        <m:sSubPr>
                          <m:ctrlPr>
                            <a:rPr lang="en-GB" sz="2800" b="0" i="1" smtClean="0">
                              <a:latin typeface="Cambria Math"/>
                            </a:rPr>
                          </m:ctrlPr>
                        </m:sSubPr>
                        <m:e>
                          <m:r>
                            <a:rPr lang="en-GB" sz="2800" b="0" i="1" smtClean="0">
                              <a:latin typeface="Cambria Math"/>
                            </a:rPr>
                            <m:t>𝑝</m:t>
                          </m:r>
                        </m:e>
                        <m:sub>
                          <m:r>
                            <a:rPr lang="en-GB" sz="2800" b="0" i="0" smtClean="0">
                              <a:latin typeface="Cambria Math"/>
                            </a:rPr>
                            <m:t>0</m:t>
                          </m:r>
                        </m:sub>
                      </m:sSub>
                      <m:r>
                        <a:rPr lang="en-GB" sz="2800" b="0" i="0" smtClean="0">
                          <a:latin typeface="Cambria Math"/>
                        </a:rPr>
                        <m:t>   ~ </m:t>
                      </m:r>
                      <m:r>
                        <m:rPr>
                          <m:sty m:val="p"/>
                        </m:rPr>
                        <a:rPr lang="en-GB" sz="2800" b="0" i="0" smtClean="0">
                          <a:latin typeface="Cambria Math"/>
                        </a:rPr>
                        <m:t>Beta</m:t>
                      </m:r>
                      <m:d>
                        <m:dPr>
                          <m:ctrlPr>
                            <a:rPr lang="en-GB" sz="2800" b="0" i="1" smtClean="0">
                              <a:latin typeface="Cambria Math"/>
                            </a:rPr>
                          </m:ctrlPr>
                        </m:dPr>
                        <m:e>
                          <m:sSub>
                            <m:sSubPr>
                              <m:ctrlPr>
                                <a:rPr lang="en-GB" sz="2800" b="0" i="1" smtClean="0">
                                  <a:latin typeface="Cambria Math"/>
                                </a:rPr>
                              </m:ctrlPr>
                            </m:sSubPr>
                            <m:e>
                              <m:r>
                                <a:rPr lang="en-GB" sz="2800" b="0" i="1" smtClean="0">
                                  <a:latin typeface="Cambria Math"/>
                                </a:rPr>
                                <m:t>𝑝</m:t>
                              </m:r>
                            </m:e>
                            <m:sub>
                              <m:r>
                                <a:rPr lang="en-GB" sz="2800" b="0" i="1" smtClean="0">
                                  <a:latin typeface="Cambria Math"/>
                                </a:rPr>
                                <m:t>0</m:t>
                              </m:r>
                            </m:sub>
                          </m:sSub>
                        </m:e>
                        <m:e>
                          <m:r>
                            <a:rPr lang="en-GB" sz="2800" b="0" i="1" smtClean="0">
                              <a:latin typeface="Cambria Math"/>
                            </a:rPr>
                            <m:t>  …  </m:t>
                          </m:r>
                        </m:e>
                      </m:d>
                    </m:oMath>
                  </m:oMathPara>
                </a14:m>
                <a:endParaRPr lang="en-GB" sz="2800" b="0" i="1" dirty="0">
                  <a:latin typeface="Cambria Math"/>
                </a:endParaRPr>
              </a:p>
              <a:p>
                <a:pPr/>
                <a14:m>
                  <m:oMathPara xmlns:m="http://schemas.openxmlformats.org/officeDocument/2006/math">
                    <m:oMathParaPr>
                      <m:jc m:val="left"/>
                    </m:oMathParaPr>
                    <m:oMath xmlns:m="http://schemas.openxmlformats.org/officeDocument/2006/math">
                      <m:r>
                        <a:rPr lang="en-GB" sz="2800" b="0" i="1" smtClean="0">
                          <a:latin typeface="Cambria Math"/>
                        </a:rPr>
                        <m:t>𝑘</m:t>
                      </m:r>
                      <m:r>
                        <a:rPr lang="en-GB" sz="2800" b="0" i="0" smtClean="0">
                          <a:latin typeface="Cambria Math"/>
                        </a:rPr>
                        <m:t>,</m:t>
                      </m:r>
                      <m:r>
                        <a:rPr lang="en-GB" sz="2800" b="0" i="1" smtClean="0">
                          <a:latin typeface="Cambria Math"/>
                        </a:rPr>
                        <m:t>h</m:t>
                      </m:r>
                      <m:r>
                        <a:rPr lang="en-GB" sz="2800" b="0" i="0" smtClean="0">
                          <a:latin typeface="Cambria Math"/>
                        </a:rPr>
                        <m:t> ~ </m:t>
                      </m:r>
                      <m:r>
                        <m:rPr>
                          <m:sty m:val="p"/>
                        </m:rPr>
                        <a:rPr lang="en-GB" sz="2800" b="0" i="0" smtClean="0">
                          <a:latin typeface="Cambria Math"/>
                        </a:rPr>
                        <m:t>Normal</m:t>
                      </m:r>
                      <m:r>
                        <a:rPr lang="en-GB" sz="2800" b="0" i="1" smtClean="0">
                          <a:latin typeface="Cambria Math"/>
                        </a:rPr>
                        <m:t> </m:t>
                      </m:r>
                      <m:r>
                        <m:rPr>
                          <m:sty m:val="p"/>
                        </m:rPr>
                        <a:rPr lang="en-GB" sz="2800" b="0" i="0" smtClean="0">
                          <a:latin typeface="Cambria Math"/>
                        </a:rPr>
                        <m:t>inverse</m:t>
                      </m:r>
                      <m:r>
                        <a:rPr lang="en-GB" sz="2800" b="0" i="0" smtClean="0">
                          <a:latin typeface="Cambria Math"/>
                        </a:rPr>
                        <m:t> </m:t>
                      </m:r>
                      <m:r>
                        <m:rPr>
                          <m:sty m:val="p"/>
                        </m:rPr>
                        <a:rPr lang="en-GB" sz="2800" b="0" i="0" smtClean="0">
                          <a:latin typeface="Cambria Math"/>
                        </a:rPr>
                        <m:t>gamma</m:t>
                      </m:r>
                      <m:d>
                        <m:dPr>
                          <m:endChr m:val="|"/>
                          <m:ctrlPr>
                            <a:rPr lang="en-GB" sz="2800" b="0" i="1" smtClean="0">
                              <a:latin typeface="Cambria Math"/>
                            </a:rPr>
                          </m:ctrlPr>
                        </m:dPr>
                        <m:e>
                          <m:r>
                            <a:rPr lang="en-GB" sz="2800" b="0" i="1" smtClean="0">
                              <a:latin typeface="Cambria Math"/>
                            </a:rPr>
                            <m:t>𝑘</m:t>
                          </m:r>
                          <m:r>
                            <a:rPr lang="en-GB" sz="2800" b="0" i="1" smtClean="0">
                              <a:latin typeface="Cambria Math"/>
                            </a:rPr>
                            <m:t>, </m:t>
                          </m:r>
                          <m:r>
                            <a:rPr lang="en-GB" sz="2800" b="0" i="1" smtClean="0">
                              <a:latin typeface="Cambria Math"/>
                            </a:rPr>
                            <m:t>h</m:t>
                          </m:r>
                        </m:e>
                      </m:d>
                      <m:sSub>
                        <m:sSubPr>
                          <m:ctrlPr>
                            <a:rPr lang="en-GB" sz="2800" b="0" i="1" smtClean="0">
                              <a:latin typeface="Cambria Math"/>
                            </a:rPr>
                          </m:ctrlPr>
                        </m:sSubPr>
                        <m:e>
                          <m:r>
                            <a:rPr lang="en-GB" sz="2800" b="0" i="1" smtClean="0">
                              <a:latin typeface="Cambria Math"/>
                            </a:rPr>
                            <m:t>𝜇</m:t>
                          </m:r>
                        </m:e>
                        <m:sub>
                          <m:r>
                            <a:rPr lang="en-GB" sz="2800" b="0" i="1" smtClean="0">
                              <a:latin typeface="Cambria Math"/>
                            </a:rPr>
                            <m:t>0</m:t>
                          </m:r>
                        </m:sub>
                      </m:sSub>
                      <m:r>
                        <a:rPr lang="en-GB" sz="2800" b="0" i="1" smtClean="0">
                          <a:latin typeface="Cambria Math"/>
                        </a:rPr>
                        <m:t>, …  )</m:t>
                      </m:r>
                    </m:oMath>
                  </m:oMathPara>
                </a14:m>
                <a:endParaRPr lang="en-GB"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825754" y="1160999"/>
                <a:ext cx="6711774" cy="1384995"/>
              </a:xfrm>
              <a:prstGeom prst="rect">
                <a:avLst/>
              </a:prstGeom>
              <a:blipFill>
                <a:blip r:embed="rId3"/>
                <a:stretch>
                  <a:fillRect/>
                </a:stretch>
              </a:blipFill>
            </p:spPr>
            <p:txBody>
              <a:bodyPr/>
              <a:lstStyle/>
              <a:p>
                <a:r>
                  <a:rPr lang="en-US">
                    <a:noFill/>
                  </a:rPr>
                  <a:t> </a:t>
                </a:r>
              </a:p>
            </p:txBody>
          </p:sp>
        </mc:Fallback>
      </mc:AlternateContent>
      <p:grpSp>
        <p:nvGrpSpPr>
          <p:cNvPr id="21" name="Group 20"/>
          <p:cNvGrpSpPr/>
          <p:nvPr/>
        </p:nvGrpSpPr>
        <p:grpSpPr>
          <a:xfrm>
            <a:off x="1299596" y="1899486"/>
            <a:ext cx="5825005" cy="1439656"/>
            <a:chOff x="1299596" y="1710037"/>
            <a:chExt cx="5825005" cy="1439656"/>
          </a:xfrm>
        </p:grpSpPr>
        <p:grpSp>
          <p:nvGrpSpPr>
            <p:cNvPr id="13" name="Group 12"/>
            <p:cNvGrpSpPr/>
            <p:nvPr/>
          </p:nvGrpSpPr>
          <p:grpSpPr>
            <a:xfrm>
              <a:off x="1299596" y="1710037"/>
              <a:ext cx="4854033" cy="1439656"/>
              <a:chOff x="11101" y="1944692"/>
              <a:chExt cx="4854033" cy="1439656"/>
            </a:xfrm>
          </p:grpSpPr>
          <p:sp>
            <p:nvSpPr>
              <p:cNvPr id="14" name="Right Brace 13"/>
              <p:cNvSpPr/>
              <p:nvPr/>
            </p:nvSpPr>
            <p:spPr>
              <a:xfrm rot="16200000" flipH="1">
                <a:off x="2044755" y="1777022"/>
                <a:ext cx="198061" cy="533401"/>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cxnSp>
            <p:nvCxnSpPr>
              <p:cNvPr id="17" name="Straight Connector 16"/>
              <p:cNvCxnSpPr>
                <a:stCxn id="14" idx="1"/>
              </p:cNvCxnSpPr>
              <p:nvPr/>
            </p:nvCxnSpPr>
            <p:spPr>
              <a:xfrm>
                <a:off x="2143785" y="2142753"/>
                <a:ext cx="2721349" cy="117422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1101" y="2861128"/>
                <a:ext cx="2730171" cy="523220"/>
              </a:xfrm>
              <a:prstGeom prst="rect">
                <a:avLst/>
              </a:prstGeom>
              <a:noFill/>
              <a:ln>
                <a:noFill/>
              </a:ln>
            </p:spPr>
            <p:txBody>
              <a:bodyPr wrap="none" rtlCol="0">
                <a:spAutoFit/>
              </a:bodyPr>
              <a:lstStyle/>
              <a:p>
                <a:r>
                  <a:rPr lang="en-GB" sz="2800" dirty="0">
                    <a:solidFill>
                      <a:schemeClr val="accent1"/>
                    </a:solidFill>
                  </a:rPr>
                  <a:t>Hyperparameters</a:t>
                </a:r>
              </a:p>
            </p:txBody>
          </p:sp>
        </p:grpSp>
        <p:grpSp>
          <p:nvGrpSpPr>
            <p:cNvPr id="22" name="Group 21"/>
            <p:cNvGrpSpPr/>
            <p:nvPr/>
          </p:nvGrpSpPr>
          <p:grpSpPr>
            <a:xfrm>
              <a:off x="1329663" y="2297725"/>
              <a:ext cx="5794938" cy="784595"/>
              <a:chOff x="-2290825" y="2532380"/>
              <a:chExt cx="5794938" cy="784595"/>
            </a:xfrm>
          </p:grpSpPr>
          <p:sp>
            <p:nvSpPr>
              <p:cNvPr id="23" name="Right Brace 22"/>
              <p:cNvSpPr/>
              <p:nvPr/>
            </p:nvSpPr>
            <p:spPr>
              <a:xfrm rot="16200000" flipH="1">
                <a:off x="2931330" y="2157659"/>
                <a:ext cx="198061" cy="947504"/>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nvGrpSpPr>
              <p:cNvPr id="24" name="Group 23"/>
              <p:cNvGrpSpPr/>
              <p:nvPr/>
            </p:nvGrpSpPr>
            <p:grpSpPr>
              <a:xfrm flipH="1">
                <a:off x="-2290825" y="2730442"/>
                <a:ext cx="5321186" cy="586533"/>
                <a:chOff x="5211973" y="2736559"/>
                <a:chExt cx="5699687" cy="586533"/>
              </a:xfrm>
            </p:grpSpPr>
            <p:cxnSp>
              <p:nvCxnSpPr>
                <p:cNvPr id="26" name="Straight Connector 25"/>
                <p:cNvCxnSpPr>
                  <a:stCxn id="23" idx="1"/>
                </p:cNvCxnSpPr>
                <p:nvPr/>
              </p:nvCxnSpPr>
              <p:spPr>
                <a:xfrm>
                  <a:off x="5211973" y="2736559"/>
                  <a:ext cx="507451" cy="58653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732094" y="3323092"/>
                  <a:ext cx="5179566"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grpSp>
        <p:nvGrpSpPr>
          <p:cNvPr id="31" name="Group 30"/>
          <p:cNvGrpSpPr/>
          <p:nvPr/>
        </p:nvGrpSpPr>
        <p:grpSpPr>
          <a:xfrm>
            <a:off x="3733800" y="2487174"/>
            <a:ext cx="3767491" cy="1303776"/>
            <a:chOff x="399585" y="2631410"/>
            <a:chExt cx="3767491" cy="1303776"/>
          </a:xfrm>
        </p:grpSpPr>
        <p:sp>
          <p:nvSpPr>
            <p:cNvPr id="37" name="Right Brace 36"/>
            <p:cNvSpPr/>
            <p:nvPr/>
          </p:nvSpPr>
          <p:spPr>
            <a:xfrm rot="16200000" flipH="1">
              <a:off x="2872079" y="2556730"/>
              <a:ext cx="229720" cy="379080"/>
            </a:xfrm>
            <a:prstGeom prst="righ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nvGrpSpPr>
            <p:cNvPr id="38" name="Group 37"/>
            <p:cNvGrpSpPr/>
            <p:nvPr/>
          </p:nvGrpSpPr>
          <p:grpSpPr>
            <a:xfrm flipH="1">
              <a:off x="399585" y="2861130"/>
              <a:ext cx="3767491" cy="540656"/>
              <a:chOff x="3994405" y="2867247"/>
              <a:chExt cx="4035478" cy="540656"/>
            </a:xfrm>
          </p:grpSpPr>
          <p:cxnSp>
            <p:nvCxnSpPr>
              <p:cNvPr id="40" name="Straight Connector 39"/>
              <p:cNvCxnSpPr>
                <a:stCxn id="37" idx="1"/>
              </p:cNvCxnSpPr>
              <p:nvPr/>
            </p:nvCxnSpPr>
            <p:spPr>
              <a:xfrm flipH="1">
                <a:off x="3997686" y="2867247"/>
                <a:ext cx="1260801" cy="54065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994405" y="3407903"/>
                <a:ext cx="4035478"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680196" y="3411966"/>
              <a:ext cx="3453189" cy="523220"/>
            </a:xfrm>
            <a:prstGeom prst="rect">
              <a:avLst/>
            </a:prstGeom>
            <a:noFill/>
            <a:ln>
              <a:noFill/>
            </a:ln>
          </p:spPr>
          <p:txBody>
            <a:bodyPr wrap="none" rtlCol="0">
              <a:spAutoFit/>
            </a:bodyPr>
            <a:lstStyle/>
            <a:p>
              <a:r>
                <a:rPr lang="en-GB" sz="2800" dirty="0">
                  <a:solidFill>
                    <a:srgbClr val="00B050"/>
                  </a:solidFill>
                </a:rPr>
                <a:t>Light contrib. estimate</a:t>
              </a:r>
            </a:p>
          </p:txBody>
        </p:sp>
      </p:grpSp>
      <p:grpSp>
        <p:nvGrpSpPr>
          <p:cNvPr id="5" name="Group 4"/>
          <p:cNvGrpSpPr/>
          <p:nvPr/>
        </p:nvGrpSpPr>
        <p:grpSpPr>
          <a:xfrm>
            <a:off x="2024341" y="2991724"/>
            <a:ext cx="1122779" cy="1020375"/>
            <a:chOff x="3271995" y="2033461"/>
            <a:chExt cx="2702540" cy="2456053"/>
          </a:xfrm>
        </p:grpSpPr>
        <p:sp>
          <p:nvSpPr>
            <p:cNvPr id="25" name="Rectangle 24"/>
            <p:cNvSpPr/>
            <p:nvPr/>
          </p:nvSpPr>
          <p:spPr>
            <a:xfrm>
              <a:off x="5486400" y="2817455"/>
              <a:ext cx="488135" cy="1672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5446268" y="3420283"/>
              <a:ext cx="80264" cy="84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 name="Group 32"/>
            <p:cNvGrpSpPr/>
            <p:nvPr/>
          </p:nvGrpSpPr>
          <p:grpSpPr>
            <a:xfrm>
              <a:off x="3271995" y="2033461"/>
              <a:ext cx="364320" cy="364320"/>
              <a:chOff x="1981200" y="3187700"/>
              <a:chExt cx="762000" cy="762000"/>
            </a:xfrm>
            <a:solidFill>
              <a:srgbClr val="FFC000"/>
            </a:solidFill>
          </p:grpSpPr>
          <p:sp>
            <p:nvSpPr>
              <p:cNvPr id="45" name="5-Point Star 44"/>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2133602" y="3390899"/>
                <a:ext cx="457201" cy="45720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7" name="Straight Arrow Connector 56"/>
            <p:cNvCxnSpPr>
              <a:cxnSpLocks/>
            </p:cNvCxnSpPr>
            <p:nvPr/>
          </p:nvCxnSpPr>
          <p:spPr>
            <a:xfrm>
              <a:off x="3901811" y="2397781"/>
              <a:ext cx="1390477" cy="85977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7597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par>
                                <p:cTn id="12" presetID="1" presetClass="exit" presetSubtype="0" fill="hold" nodeType="with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Algorithmic summary</a:t>
            </a:r>
          </a:p>
        </p:txBody>
      </p:sp>
      <p:sp>
        <p:nvSpPr>
          <p:cNvPr id="5" name="Content Placeholder 4"/>
          <p:cNvSpPr>
            <a:spLocks noGrp="1"/>
          </p:cNvSpPr>
          <p:nvPr>
            <p:ph idx="1"/>
          </p:nvPr>
        </p:nvSpPr>
        <p:spPr/>
        <p:txBody>
          <a:bodyPr>
            <a:normAutofit/>
          </a:bodyPr>
          <a:lstStyle/>
          <a:p>
            <a:r>
              <a:rPr lang="en-GB" dirty="0"/>
              <a:t>During each Next event estimation (in a region)</a:t>
            </a:r>
          </a:p>
          <a:p>
            <a:pPr lvl="1"/>
            <a:endParaRPr lang="en-GB" dirty="0"/>
          </a:p>
          <a:p>
            <a:pPr lvl="1"/>
            <a:r>
              <a:rPr lang="en-GB" dirty="0"/>
              <a:t>Compute data distributions for each light (mean, variance).</a:t>
            </a:r>
          </a:p>
          <a:p>
            <a:pPr lvl="1"/>
            <a:r>
              <a:rPr lang="en-GB" dirty="0"/>
              <a:t>Build sampling PMF over lights</a:t>
            </a:r>
          </a:p>
          <a:p>
            <a:pPr lvl="1"/>
            <a:r>
              <a:rPr lang="en-GB" dirty="0"/>
              <a:t>Choose lights form the PMF &amp; samples on lights at random</a:t>
            </a:r>
          </a:p>
          <a:p>
            <a:pPr lvl="1"/>
            <a:r>
              <a:rPr lang="en-GB" dirty="0"/>
              <a:t>Update light-region stats</a:t>
            </a:r>
          </a:p>
          <a:p>
            <a:pPr lvl="1"/>
            <a:endParaRPr lang="en-GB" dirty="0"/>
          </a:p>
        </p:txBody>
      </p:sp>
      <p:sp>
        <p:nvSpPr>
          <p:cNvPr id="4" name="Footer Placeholder 3"/>
          <p:cNvSpPr>
            <a:spLocks noGrp="1"/>
          </p:cNvSpPr>
          <p:nvPr>
            <p:ph type="ftr" sz="quarter" idx="11"/>
          </p:nvPr>
        </p:nvSpPr>
        <p:spPr/>
        <p:txBody>
          <a:bodyPr/>
          <a:lstStyle/>
          <a:p>
            <a:r>
              <a:rPr lang="en-US" dirty="0"/>
              <a:t>Vévoda, Kondapaneni, Křivánek - Bayesian online regression for adaptive illumination sampling</a:t>
            </a:r>
          </a:p>
        </p:txBody>
      </p:sp>
      <p:sp>
        <p:nvSpPr>
          <p:cNvPr id="3" name="Slide Number Placeholder 2"/>
          <p:cNvSpPr>
            <a:spLocks noGrp="1"/>
          </p:cNvSpPr>
          <p:nvPr>
            <p:ph type="sldNum" sz="quarter" idx="4"/>
          </p:nvPr>
        </p:nvSpPr>
        <p:spPr/>
        <p:txBody>
          <a:bodyPr/>
          <a:lstStyle/>
          <a:p>
            <a:fld id="{B6F15528-21DE-4FAA-801E-634DDDAF4B2B}" type="slidenum">
              <a:rPr lang="en-US" smtClean="0"/>
              <a:pPr/>
              <a:t>34</a:t>
            </a:fld>
            <a:endParaRPr lang="en-US"/>
          </a:p>
        </p:txBody>
      </p:sp>
    </p:spTree>
    <p:extLst>
      <p:ext uri="{BB962C8B-B14F-4D97-AF65-F5344CB8AC3E}">
        <p14:creationId xmlns:p14="http://schemas.microsoft.com/office/powerpoint/2010/main" val="255350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Scalability – Light clustering</a:t>
            </a:r>
            <a:endParaRPr lang="cs-CZ" dirty="0"/>
          </a:p>
        </p:txBody>
      </p:sp>
      <p:sp>
        <p:nvSpPr>
          <p:cNvPr id="4" name="Footer Placeholder 3"/>
          <p:cNvSpPr>
            <a:spLocks noGrp="1"/>
          </p:cNvSpPr>
          <p:nvPr>
            <p:ph type="ftr" sz="quarter" idx="11"/>
          </p:nvPr>
        </p:nvSpPr>
        <p:spPr/>
        <p:txBody>
          <a:bodyPr/>
          <a:lstStyle/>
          <a:p>
            <a:r>
              <a:rPr lang="en-US"/>
              <a:t>Vévoda, Kondapaneni, Křivánek - Bayesian online regression for adaptive illumination sampling</a:t>
            </a:r>
          </a:p>
        </p:txBody>
      </p:sp>
      <p:sp>
        <p:nvSpPr>
          <p:cNvPr id="5" name="Slide Number Placeholder 4"/>
          <p:cNvSpPr>
            <a:spLocks noGrp="1"/>
          </p:cNvSpPr>
          <p:nvPr>
            <p:ph type="sldNum" sz="quarter" idx="4"/>
          </p:nvPr>
        </p:nvSpPr>
        <p:spPr/>
        <p:txBody>
          <a:bodyPr/>
          <a:lstStyle/>
          <a:p>
            <a:fld id="{B6F15528-21DE-4FAA-801E-634DDDAF4B2B}" type="slidenum">
              <a:rPr lang="en-US" smtClean="0"/>
              <a:pPr/>
              <a:t>35</a:t>
            </a:fld>
            <a:endParaRPr lang="en-US" dirty="0"/>
          </a:p>
        </p:txBody>
      </p:sp>
      <p:sp>
        <p:nvSpPr>
          <p:cNvPr id="56" name="Rectangle 55"/>
          <p:cNvSpPr/>
          <p:nvPr/>
        </p:nvSpPr>
        <p:spPr>
          <a:xfrm>
            <a:off x="5486400" y="2817455"/>
            <a:ext cx="488135" cy="1672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5446268" y="3420283"/>
            <a:ext cx="80264" cy="84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Group 43"/>
          <p:cNvGrpSpPr/>
          <p:nvPr/>
        </p:nvGrpSpPr>
        <p:grpSpPr>
          <a:xfrm>
            <a:off x="1866765" y="1488717"/>
            <a:ext cx="2476635" cy="1235433"/>
            <a:chOff x="1371600" y="2266950"/>
            <a:chExt cx="3626039" cy="1808795"/>
          </a:xfrm>
        </p:grpSpPr>
        <p:grpSp>
          <p:nvGrpSpPr>
            <p:cNvPr id="45" name="Group 44"/>
            <p:cNvGrpSpPr/>
            <p:nvPr/>
          </p:nvGrpSpPr>
          <p:grpSpPr>
            <a:xfrm>
              <a:off x="1371600" y="3016250"/>
              <a:ext cx="533400" cy="533400"/>
              <a:chOff x="1981200" y="3187700"/>
              <a:chExt cx="762000" cy="762000"/>
            </a:xfrm>
            <a:solidFill>
              <a:srgbClr val="FFC000"/>
            </a:solidFill>
          </p:grpSpPr>
          <p:sp>
            <p:nvSpPr>
              <p:cNvPr id="63" name="5-Point Star 62"/>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p:cNvGrpSpPr/>
            <p:nvPr/>
          </p:nvGrpSpPr>
          <p:grpSpPr>
            <a:xfrm>
              <a:off x="1907540" y="2937510"/>
              <a:ext cx="533400" cy="533400"/>
              <a:chOff x="1981200" y="3187700"/>
              <a:chExt cx="762000" cy="762000"/>
            </a:xfrm>
            <a:solidFill>
              <a:srgbClr val="FFC000"/>
            </a:solidFill>
          </p:grpSpPr>
          <p:sp>
            <p:nvSpPr>
              <p:cNvPr id="58" name="5-Point Star 57"/>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Group 46"/>
            <p:cNvGrpSpPr/>
            <p:nvPr/>
          </p:nvGrpSpPr>
          <p:grpSpPr>
            <a:xfrm>
              <a:off x="3429000" y="3064510"/>
              <a:ext cx="533400" cy="533400"/>
              <a:chOff x="1981200" y="3187700"/>
              <a:chExt cx="762000" cy="762000"/>
            </a:xfrm>
            <a:solidFill>
              <a:srgbClr val="FFC000"/>
            </a:solidFill>
          </p:grpSpPr>
          <p:sp>
            <p:nvSpPr>
              <p:cNvPr id="54" name="5-Point Star 53"/>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p:cNvGrpSpPr/>
            <p:nvPr/>
          </p:nvGrpSpPr>
          <p:grpSpPr>
            <a:xfrm>
              <a:off x="4464239" y="3542345"/>
              <a:ext cx="533400" cy="533400"/>
              <a:chOff x="2698114" y="3376836"/>
              <a:chExt cx="762000" cy="762000"/>
            </a:xfrm>
            <a:solidFill>
              <a:srgbClr val="FFC000"/>
            </a:solidFill>
          </p:grpSpPr>
          <p:sp>
            <p:nvSpPr>
              <p:cNvPr id="52" name="5-Point Star 51"/>
              <p:cNvSpPr/>
              <p:nvPr/>
            </p:nvSpPr>
            <p:spPr>
              <a:xfrm>
                <a:off x="2698114" y="3376836"/>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2850516" y="3580036"/>
                <a:ext cx="457198"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 name="Group 48"/>
            <p:cNvGrpSpPr/>
            <p:nvPr/>
          </p:nvGrpSpPr>
          <p:grpSpPr>
            <a:xfrm>
              <a:off x="3954780" y="2266950"/>
              <a:ext cx="533400" cy="533400"/>
              <a:chOff x="1981200" y="3187700"/>
              <a:chExt cx="762000" cy="762000"/>
            </a:xfrm>
            <a:solidFill>
              <a:srgbClr val="FFC000"/>
            </a:solidFill>
          </p:grpSpPr>
          <p:sp>
            <p:nvSpPr>
              <p:cNvPr id="50" name="5-Point Star 49"/>
              <p:cNvSpPr/>
              <p:nvPr/>
            </p:nvSpPr>
            <p:spPr>
              <a:xfrm>
                <a:off x="1981200" y="3187700"/>
                <a:ext cx="762000" cy="762000"/>
              </a:xfrm>
              <a:prstGeom prst="star5">
                <a:avLst>
                  <a:gd name="adj" fmla="val 28143"/>
                  <a:gd name="hf" fmla="val 105146"/>
                  <a:gd name="vf" fmla="val 11055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2133600" y="33909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65" name="Group 64"/>
          <p:cNvGrpSpPr/>
          <p:nvPr/>
        </p:nvGrpSpPr>
        <p:grpSpPr>
          <a:xfrm>
            <a:off x="1726944" y="1371943"/>
            <a:ext cx="2682811" cy="1423429"/>
            <a:chOff x="1726944" y="1371943"/>
            <a:chExt cx="2682811" cy="1423429"/>
          </a:xfrm>
        </p:grpSpPr>
        <p:sp>
          <p:nvSpPr>
            <p:cNvPr id="66" name="Oval 65"/>
            <p:cNvSpPr/>
            <p:nvPr/>
          </p:nvSpPr>
          <p:spPr>
            <a:xfrm>
              <a:off x="1726944" y="1733443"/>
              <a:ext cx="1249095" cy="8327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p:cNvSpPr/>
            <p:nvPr/>
          </p:nvSpPr>
          <p:spPr>
            <a:xfrm rot="1838276">
              <a:off x="3264887" y="1371943"/>
              <a:ext cx="707631" cy="13274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3912724" y="2312329"/>
              <a:ext cx="497031" cy="4830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oup 36"/>
          <p:cNvGrpSpPr/>
          <p:nvPr/>
        </p:nvGrpSpPr>
        <p:grpSpPr>
          <a:xfrm>
            <a:off x="2524275" y="1946719"/>
            <a:ext cx="2768011" cy="1457403"/>
            <a:chOff x="2524275" y="1946719"/>
            <a:chExt cx="2768011" cy="1457403"/>
          </a:xfrm>
        </p:grpSpPr>
        <p:grpSp>
          <p:nvGrpSpPr>
            <p:cNvPr id="38" name="Group 37"/>
            <p:cNvGrpSpPr/>
            <p:nvPr/>
          </p:nvGrpSpPr>
          <p:grpSpPr>
            <a:xfrm>
              <a:off x="2524275" y="2553850"/>
              <a:ext cx="2733525" cy="850272"/>
              <a:chOff x="2219595" y="2244094"/>
              <a:chExt cx="2733525" cy="850272"/>
            </a:xfrm>
          </p:grpSpPr>
          <p:cxnSp>
            <p:nvCxnSpPr>
              <p:cNvPr id="69" name="Straight Arrow Connector 68"/>
              <p:cNvCxnSpPr/>
              <p:nvPr/>
            </p:nvCxnSpPr>
            <p:spPr>
              <a:xfrm>
                <a:off x="4032286" y="2414876"/>
                <a:ext cx="920834" cy="58162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2219595" y="2244094"/>
                <a:ext cx="2733525" cy="85027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39" name="Straight Arrow Connector 38"/>
            <p:cNvCxnSpPr/>
            <p:nvPr/>
          </p:nvCxnSpPr>
          <p:spPr>
            <a:xfrm>
              <a:off x="4051945" y="1946719"/>
              <a:ext cx="1240341" cy="131083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3505200" y="1772449"/>
            <a:ext cx="1952822" cy="1688645"/>
            <a:chOff x="3505200" y="1772449"/>
            <a:chExt cx="1952822" cy="1688645"/>
          </a:xfrm>
        </p:grpSpPr>
        <p:cxnSp>
          <p:nvCxnSpPr>
            <p:cNvPr id="71" name="Straight Arrow Connector 70"/>
            <p:cNvCxnSpPr/>
            <p:nvPr/>
          </p:nvCxnSpPr>
          <p:spPr>
            <a:xfrm>
              <a:off x="3890557" y="1772449"/>
              <a:ext cx="1421619" cy="14899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3505200" y="2253271"/>
              <a:ext cx="1952822" cy="1207823"/>
              <a:chOff x="3455377" y="2239849"/>
              <a:chExt cx="1952822" cy="1207823"/>
            </a:xfrm>
          </p:grpSpPr>
          <p:cxnSp>
            <p:nvCxnSpPr>
              <p:cNvPr id="73" name="Straight Arrow Connector 72"/>
              <p:cNvCxnSpPr/>
              <p:nvPr/>
            </p:nvCxnSpPr>
            <p:spPr>
              <a:xfrm>
                <a:off x="4238524" y="2643562"/>
                <a:ext cx="1019276" cy="618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cxnSpLocks/>
                <a:endCxn id="30" idx="1"/>
              </p:cNvCxnSpPr>
              <p:nvPr/>
            </p:nvCxnSpPr>
            <p:spPr>
              <a:xfrm>
                <a:off x="3763450" y="2528568"/>
                <a:ext cx="1644749" cy="8907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563452" y="2239849"/>
                <a:ext cx="1541948" cy="9415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3455377" y="2423420"/>
                <a:ext cx="1905681" cy="10242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grpSp>
        <p:nvGrpSpPr>
          <p:cNvPr id="7" name="Group 6"/>
          <p:cNvGrpSpPr/>
          <p:nvPr/>
        </p:nvGrpSpPr>
        <p:grpSpPr>
          <a:xfrm>
            <a:off x="1939629" y="3878818"/>
            <a:ext cx="1822769" cy="369332"/>
            <a:chOff x="1939629" y="3139645"/>
            <a:chExt cx="1822769" cy="369332"/>
          </a:xfrm>
        </p:grpSpPr>
        <p:cxnSp>
          <p:nvCxnSpPr>
            <p:cNvPr id="14" name="Straight Connector 13"/>
            <p:cNvCxnSpPr/>
            <p:nvPr/>
          </p:nvCxnSpPr>
          <p:spPr>
            <a:xfrm>
              <a:off x="1939629" y="3333750"/>
              <a:ext cx="29319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389073" y="3139645"/>
              <a:ext cx="1373325" cy="369332"/>
            </a:xfrm>
            <a:prstGeom prst="rect">
              <a:avLst/>
            </a:prstGeom>
            <a:noFill/>
          </p:spPr>
          <p:txBody>
            <a:bodyPr wrap="none" rtlCol="0">
              <a:spAutoFit/>
            </a:bodyPr>
            <a:lstStyle/>
            <a:p>
              <a:r>
                <a:rPr lang="en-GB" dirty="0"/>
                <a:t>MC estimate</a:t>
              </a:r>
            </a:p>
          </p:txBody>
        </p:sp>
      </p:grpSp>
      <p:grpSp>
        <p:nvGrpSpPr>
          <p:cNvPr id="3" name="Group 2"/>
          <p:cNvGrpSpPr/>
          <p:nvPr/>
        </p:nvGrpSpPr>
        <p:grpSpPr>
          <a:xfrm>
            <a:off x="1937895" y="3486150"/>
            <a:ext cx="3318182" cy="369332"/>
            <a:chOff x="1937895" y="3530084"/>
            <a:chExt cx="3318182" cy="369332"/>
          </a:xfrm>
        </p:grpSpPr>
        <p:cxnSp>
          <p:nvCxnSpPr>
            <p:cNvPr id="84" name="Straight Connector 83"/>
            <p:cNvCxnSpPr/>
            <p:nvPr/>
          </p:nvCxnSpPr>
          <p:spPr>
            <a:xfrm>
              <a:off x="1937895" y="3714750"/>
              <a:ext cx="29319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2389074" y="3530084"/>
              <a:ext cx="2867003" cy="369332"/>
            </a:xfrm>
            <a:prstGeom prst="rect">
              <a:avLst/>
            </a:prstGeom>
            <a:noFill/>
          </p:spPr>
          <p:txBody>
            <a:bodyPr wrap="none" rtlCol="0">
              <a:spAutoFit/>
            </a:bodyPr>
            <a:lstStyle/>
            <a:p>
              <a:r>
                <a:rPr lang="en-GB" dirty="0"/>
                <a:t>Cluster contribution bounds</a:t>
              </a:r>
            </a:p>
          </p:txBody>
        </p:sp>
      </p:grpSp>
      <p:sp>
        <p:nvSpPr>
          <p:cNvPr id="8" name="TextBox 7">
            <a:extLst>
              <a:ext uri="{FF2B5EF4-FFF2-40B4-BE49-F238E27FC236}">
                <a16:creationId xmlns:a16="http://schemas.microsoft.com/office/drawing/2014/main" xmlns="" id="{792D8BE1-18AD-40EA-AE4D-87044EEC7FAA}"/>
              </a:ext>
            </a:extLst>
          </p:cNvPr>
          <p:cNvSpPr txBox="1"/>
          <p:nvPr/>
        </p:nvSpPr>
        <p:spPr>
          <a:xfrm>
            <a:off x="1958156" y="956597"/>
            <a:ext cx="5669373" cy="369332"/>
          </a:xfrm>
          <a:prstGeom prst="rect">
            <a:avLst/>
          </a:prstGeom>
          <a:noFill/>
        </p:spPr>
        <p:txBody>
          <a:bodyPr wrap="none" rtlCol="0">
            <a:spAutoFit/>
          </a:bodyPr>
          <a:lstStyle/>
          <a:p>
            <a:r>
              <a:rPr lang="en-US" dirty="0"/>
              <a:t>Technical detail – not essential for our take-home message</a:t>
            </a:r>
          </a:p>
        </p:txBody>
      </p:sp>
    </p:spTree>
    <p:extLst>
      <p:ext uri="{BB962C8B-B14F-4D97-AF65-F5344CB8AC3E}">
        <p14:creationId xmlns:p14="http://schemas.microsoft.com/office/powerpoint/2010/main" val="1654908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endParaRPr lang="cs-CZ" dirty="0"/>
          </a:p>
        </p:txBody>
      </p:sp>
      <p:sp>
        <p:nvSpPr>
          <p:cNvPr id="4" name="Slide Number Placeholder 3"/>
          <p:cNvSpPr>
            <a:spLocks noGrp="1"/>
          </p:cNvSpPr>
          <p:nvPr>
            <p:ph type="sldNum" sz="quarter" idx="4"/>
          </p:nvPr>
        </p:nvSpPr>
        <p:spPr/>
        <p:txBody>
          <a:bodyPr/>
          <a:lstStyle/>
          <a:p>
            <a:fld id="{B6F15528-21DE-4FAA-801E-634DDDAF4B2B}" type="slidenum">
              <a:rPr lang="en-US" smtClean="0"/>
              <a:pPr/>
              <a:t>36</a:t>
            </a:fld>
            <a:endParaRPr lang="en-US" dirty="0"/>
          </a:p>
        </p:txBody>
      </p:sp>
      <p:sp>
        <p:nvSpPr>
          <p:cNvPr id="3" name="Footer Placeholder 2"/>
          <p:cNvSpPr>
            <a:spLocks noGrp="1"/>
          </p:cNvSpPr>
          <p:nvPr>
            <p:ph type="ftr" sz="quarter" idx="11"/>
          </p:nvPr>
        </p:nvSpPr>
        <p:spPr/>
        <p:txBody>
          <a:bodyPr/>
          <a:lstStyle/>
          <a:p>
            <a:r>
              <a:rPr lang="en-US"/>
              <a:t>Vévoda, Kondapaneni, Křivánek - Bayesian online regression for adaptive illumination sampling</a:t>
            </a:r>
          </a:p>
        </p:txBody>
      </p:sp>
    </p:spTree>
    <p:extLst>
      <p:ext uri="{BB962C8B-B14F-4D97-AF65-F5344CB8AC3E}">
        <p14:creationId xmlns:p14="http://schemas.microsoft.com/office/powerpoint/2010/main" val="1467637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Tests</a:t>
            </a:r>
            <a:endParaRPr lang="cs-CZ" dirty="0"/>
          </a:p>
        </p:txBody>
      </p:sp>
      <p:sp>
        <p:nvSpPr>
          <p:cNvPr id="3" name="Content Placeholder 2"/>
          <p:cNvSpPr>
            <a:spLocks noGrp="1"/>
          </p:cNvSpPr>
          <p:nvPr>
            <p:ph idx="1"/>
          </p:nvPr>
        </p:nvSpPr>
        <p:spPr/>
        <p:txBody>
          <a:bodyPr>
            <a:normAutofit/>
          </a:bodyPr>
          <a:lstStyle/>
          <a:p>
            <a:pPr marL="0" indent="0">
              <a:buNone/>
            </a:pPr>
            <a:endParaRPr lang="en-US" sz="2400" dirty="0"/>
          </a:p>
          <a:p>
            <a:endParaRPr lang="en-US" sz="2400" dirty="0"/>
          </a:p>
          <a:p>
            <a:endParaRPr lang="en-US" sz="1400" dirty="0"/>
          </a:p>
          <a:p>
            <a:endParaRPr lang="en-US" sz="2400" dirty="0"/>
          </a:p>
          <a:p>
            <a:endParaRPr lang="en-US" sz="1400" dirty="0"/>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graphicFrame>
        <p:nvGraphicFramePr>
          <p:cNvPr id="4" name="Tabulka 3"/>
          <p:cNvGraphicFramePr>
            <a:graphicFrameLocks noGrp="1"/>
          </p:cNvGraphicFramePr>
          <p:nvPr>
            <p:extLst>
              <p:ext uri="{D42A27DB-BD31-4B8C-83A1-F6EECF244321}">
                <p14:modId xmlns:p14="http://schemas.microsoft.com/office/powerpoint/2010/main" val="2280722174"/>
              </p:ext>
            </p:extLst>
          </p:nvPr>
        </p:nvGraphicFramePr>
        <p:xfrm>
          <a:off x="1295400" y="1657350"/>
          <a:ext cx="6096000" cy="111252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tblGrid>
              <a:tr h="370840">
                <a:tc>
                  <a:txBody>
                    <a:bodyPr/>
                    <a:lstStyle/>
                    <a:p>
                      <a:endParaRPr lang="cs-CZ"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Direct only</a:t>
                      </a:r>
                      <a:endParaRPr lang="cs-CZ"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Direct + indirect</a:t>
                      </a:r>
                      <a:endParaRPr lang="cs-CZ"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370840">
                <a:tc>
                  <a:txBody>
                    <a:bodyPr/>
                    <a:lstStyle/>
                    <a:p>
                      <a:r>
                        <a:rPr lang="en-US" dirty="0"/>
                        <a:t>Simple occlusion</a:t>
                      </a:r>
                      <a:endParaRPr lang="cs-CZ"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cs-CZ"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cs-CZ"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370840">
                <a:tc>
                  <a:txBody>
                    <a:bodyPr/>
                    <a:lstStyle/>
                    <a:p>
                      <a:r>
                        <a:rPr lang="en-US" dirty="0"/>
                        <a:t>Complex occlusion</a:t>
                      </a:r>
                      <a:endParaRPr lang="cs-C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cs-C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cs-C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bl>
          </a:graphicData>
        </a:graphic>
      </p:graphicFrame>
      <p:sp>
        <p:nvSpPr>
          <p:cNvPr id="6" name="Slide Number Placeholder 3"/>
          <p:cNvSpPr>
            <a:spLocks noGrp="1"/>
          </p:cNvSpPr>
          <p:nvPr>
            <p:ph type="sldNum" sz="quarter" idx="4"/>
          </p:nvPr>
        </p:nvSpPr>
        <p:spPr>
          <a:xfrm>
            <a:off x="8153400" y="133350"/>
            <a:ext cx="762000" cy="273844"/>
          </a:xfrm>
        </p:spPr>
        <p:txBody>
          <a:bodyPr/>
          <a:lstStyle/>
          <a:p>
            <a:fld id="{0FA26BAB-D5C0-4A5F-A80E-F3DC9DF36BC4}" type="slidenum">
              <a:rPr lang="en-US" smtClean="0"/>
              <a:t>37</a:t>
            </a:fld>
            <a:endParaRPr lang="en-US" dirty="0"/>
          </a:p>
        </p:txBody>
      </p:sp>
      <p:sp>
        <p:nvSpPr>
          <p:cNvPr id="7" name="Obdélník 6"/>
          <p:cNvSpPr/>
          <p:nvPr/>
        </p:nvSpPr>
        <p:spPr>
          <a:xfrm>
            <a:off x="3317760" y="2028870"/>
            <a:ext cx="2016000" cy="3600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tx1"/>
                </a:solidFill>
              </a:ln>
            </a:endParaRPr>
          </a:p>
        </p:txBody>
      </p:sp>
    </p:spTree>
    <p:extLst>
      <p:ext uri="{BB962C8B-B14F-4D97-AF65-F5344CB8AC3E}">
        <p14:creationId xmlns:p14="http://schemas.microsoft.com/office/powerpoint/2010/main" val="257744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mph" presetSubtype="0" fill="hold" nodeType="withEffect" nodePh="1">
                                  <p:stCondLst>
                                    <p:cond delay="0"/>
                                  </p:stCondLst>
                                  <p:endCondLst>
                                    <p:cond evt="begin" delay="0">
                                      <p:tn val="7"/>
                                    </p:cond>
                                  </p:endCondLst>
                                  <p:iterate type="lt">
                                    <p:tmPct val="0"/>
                                  </p:iterate>
                                  <p:childTnLst>
                                    <p:set>
                                      <p:cBhvr override="childStyle">
                                        <p:cTn id="8" dur="500" fill="hold"/>
                                        <p:tgtEl>
                                          <p:spTgt spid="3">
                                            <p:txEl>
                                              <p:pRg st="0" end="0"/>
                                            </p:txEl>
                                          </p:spTgt>
                                        </p:tgtEl>
                                        <p:attrNameLst>
                                          <p:attrName>style.color</p:attrName>
                                        </p:attrNameLst>
                                      </p:cBhvr>
                                      <p:to>
                                        <p:clrVal>
                                          <a:schemeClr val="accent2"/>
                                        </p:clrVal>
                                      </p:to>
                                    </p:set>
                                    <p:set>
                                      <p:cBhvr>
                                        <p:cTn id="9" dur="500" fill="hold"/>
                                        <p:tgtEl>
                                          <p:spTgt spid="3">
                                            <p:txEl>
                                              <p:pRg st="0" end="0"/>
                                            </p:txEl>
                                          </p:spTgt>
                                        </p:tgtEl>
                                        <p:attrNameLst>
                                          <p:attrName>fillcolor</p:attrName>
                                        </p:attrNameLst>
                                      </p:cBhvr>
                                      <p:to>
                                        <p:clrVal>
                                          <a:schemeClr val="accent2"/>
                                        </p:clrVal>
                                      </p:to>
                                    </p:set>
                                    <p:set>
                                      <p:cBhvr>
                                        <p:cTn id="10"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prstGeom prst="rect">
            <a:avLst/>
          </a:prstGeom>
        </p:spPr>
        <p:txBody>
          <a:bodyPr/>
          <a:lstStyle/>
          <a:p>
            <a:fld id="{B6F15528-21DE-4FAA-801E-634DDDAF4B2B}" type="slidenum">
              <a:rPr lang="en-US" smtClean="0"/>
              <a:pPr/>
              <a:t>38</a:t>
            </a:fld>
            <a:endParaRPr lang="en-US" dirty="0"/>
          </a:p>
        </p:txBody>
      </p:sp>
      <p:pic>
        <p:nvPicPr>
          <p:cNvPr id="3074" name="Picture 2" descr="D:\Work\Papers\directlight\presentation\livingroom\ref_di_t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00" y="0"/>
            <a:ext cx="7716600" cy="5144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0">
            <a:extLst>
              <a:ext uri="{FF2B5EF4-FFF2-40B4-BE49-F238E27FC236}">
                <a16:creationId xmlns:a16="http://schemas.microsoft.com/office/drawing/2014/main" xmlns=""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spTree>
    <p:extLst>
      <p:ext uri="{BB962C8B-B14F-4D97-AF65-F5344CB8AC3E}">
        <p14:creationId xmlns:p14="http://schemas.microsoft.com/office/powerpoint/2010/main" val="2644687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prstGeom prst="rect">
            <a:avLst/>
          </a:prstGeom>
        </p:spPr>
        <p:txBody>
          <a:bodyPr/>
          <a:lstStyle/>
          <a:p>
            <a:fld id="{B6F15528-21DE-4FAA-801E-634DDDAF4B2B}" type="slidenum">
              <a:rPr lang="en-US" smtClean="0"/>
              <a:pPr/>
              <a:t>39</a:t>
            </a:fld>
            <a:endParaRPr lang="en-US" dirty="0"/>
          </a:p>
        </p:txBody>
      </p:sp>
      <p:pic>
        <p:nvPicPr>
          <p:cNvPr id="1026" name="Picture 2" descr="D:\Work\Papers\directlight\presentation\livingroom\ref_di_tone_gra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00" y="0"/>
            <a:ext cx="7716600" cy="5144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533900" y="2876550"/>
            <a:ext cx="1181100" cy="11963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27" name="Picture 3" descr="D:\Work\Papers\directlight\presentation\results\processed\compDI\livingroom\1_scale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53415"/>
            <a:ext cx="1760400" cy="1760400"/>
          </a:xfrm>
          <a:prstGeom prst="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29" name="Picture 5" descr="D:\Work\Papers\directlight\presentation\results\processed\compDI\livingroom\3_mine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442765"/>
            <a:ext cx="1760400" cy="1760400"/>
          </a:xfrm>
          <a:prstGeom prst="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flipH="1" flipV="1">
            <a:off x="1371600" y="2213815"/>
            <a:ext cx="3162300" cy="67338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715000" y="2213815"/>
            <a:ext cx="1981200" cy="64458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71600" y="-18900"/>
            <a:ext cx="1760400" cy="461665"/>
          </a:xfrm>
          <a:prstGeom prst="rect">
            <a:avLst/>
          </a:prstGeom>
          <a:noFill/>
          <a:ln w="12700">
            <a:noFill/>
          </a:ln>
        </p:spPr>
        <p:txBody>
          <a:bodyPr wrap="square" rtlCol="0">
            <a:spAutoFit/>
          </a:bodyPr>
          <a:lstStyle/>
          <a:p>
            <a:r>
              <a:rPr lang="en-US" sz="2400" dirty="0">
                <a:solidFill>
                  <a:schemeClr val="bg1"/>
                </a:solidFill>
              </a:rPr>
              <a:t>Wang</a:t>
            </a:r>
            <a:endParaRPr lang="en-GB" sz="2400" dirty="0">
              <a:solidFill>
                <a:schemeClr val="bg1"/>
              </a:solidFill>
            </a:endParaRPr>
          </a:p>
        </p:txBody>
      </p:sp>
      <p:sp>
        <p:nvSpPr>
          <p:cNvPr id="27" name="TextBox 26"/>
          <p:cNvSpPr txBox="1"/>
          <p:nvPr/>
        </p:nvSpPr>
        <p:spPr>
          <a:xfrm>
            <a:off x="3657600" y="-19050"/>
            <a:ext cx="1760400" cy="461665"/>
          </a:xfrm>
          <a:prstGeom prst="rect">
            <a:avLst/>
          </a:prstGeom>
          <a:noFill/>
          <a:ln w="12700">
            <a:noFill/>
          </a:ln>
        </p:spPr>
        <p:txBody>
          <a:bodyPr wrap="square" rtlCol="0">
            <a:spAutoFit/>
          </a:bodyPr>
          <a:lstStyle/>
          <a:p>
            <a:r>
              <a:rPr lang="en-US" sz="2400" dirty="0">
                <a:solidFill>
                  <a:schemeClr val="bg1"/>
                </a:solidFill>
              </a:rPr>
              <a:t>Ours</a:t>
            </a:r>
            <a:endParaRPr lang="en-GB" sz="1400" dirty="0">
              <a:solidFill>
                <a:sysClr val="windowText" lastClr="000000"/>
              </a:solidFill>
            </a:endParaRPr>
          </a:p>
        </p:txBody>
      </p:sp>
      <p:pic>
        <p:nvPicPr>
          <p:cNvPr id="20" name="Picture 4" descr="D:\Work\Papers\directlight\presentation\results\processed\compDI\livingroom\2_don_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5800" y="442615"/>
            <a:ext cx="1760400" cy="1760400"/>
          </a:xfrm>
          <a:prstGeom prst="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931900" y="-18900"/>
            <a:ext cx="1760400" cy="461665"/>
          </a:xfrm>
          <a:prstGeom prst="rect">
            <a:avLst/>
          </a:prstGeom>
          <a:noFill/>
          <a:ln w="12700">
            <a:noFill/>
          </a:ln>
          <a:effectLst>
            <a:softEdge rad="12700"/>
          </a:effectLst>
        </p:spPr>
        <p:txBody>
          <a:bodyPr wrap="square" rtlCol="0">
            <a:spAutoFit/>
          </a:bodyPr>
          <a:lstStyle/>
          <a:p>
            <a:r>
              <a:rPr lang="en-US" sz="2400" dirty="0" err="1">
                <a:solidFill>
                  <a:schemeClr val="bg1"/>
                </a:solidFill>
                <a:effectLst/>
              </a:rPr>
              <a:t>Donikian</a:t>
            </a:r>
            <a:endParaRPr lang="en-GB" sz="2400" dirty="0">
              <a:solidFill>
                <a:schemeClr val="bg1"/>
              </a:solidFill>
              <a:effectLst/>
            </a:endParaRPr>
          </a:p>
        </p:txBody>
      </p:sp>
      <p:sp>
        <p:nvSpPr>
          <p:cNvPr id="19" name="Šipka doleva 18"/>
          <p:cNvSpPr/>
          <p:nvPr/>
        </p:nvSpPr>
        <p:spPr>
          <a:xfrm flipH="1">
            <a:off x="2751938" y="971550"/>
            <a:ext cx="1304292" cy="678946"/>
          </a:xfrm>
          <a:prstGeom prst="leftArrow">
            <a:avLst/>
          </a:prstGeom>
          <a:solidFill>
            <a:schemeClr val="bg1">
              <a:lumMod val="95000"/>
            </a:schemeClr>
          </a:solidFill>
          <a:ln>
            <a:noFill/>
          </a:ln>
          <a:effectLst>
            <a:glow rad="38100">
              <a:schemeClr val="tx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extBox 14"/>
          <p:cNvSpPr txBox="1"/>
          <p:nvPr/>
        </p:nvSpPr>
        <p:spPr>
          <a:xfrm>
            <a:off x="2743200" y="1131445"/>
            <a:ext cx="1236830" cy="369332"/>
          </a:xfrm>
          <a:prstGeom prst="rect">
            <a:avLst/>
          </a:prstGeom>
          <a:noFill/>
        </p:spPr>
        <p:txBody>
          <a:bodyPr wrap="square" rtlCol="0">
            <a:spAutoFit/>
          </a:bodyPr>
          <a:lstStyle/>
          <a:p>
            <a:r>
              <a:rPr lang="en-US" dirty="0"/>
              <a:t>510x faster</a:t>
            </a:r>
            <a:endParaRPr lang="cs-CZ" dirty="0"/>
          </a:p>
        </p:txBody>
      </p:sp>
      <p:sp>
        <p:nvSpPr>
          <p:cNvPr id="25" name="Šipka doleva 24"/>
          <p:cNvSpPr/>
          <p:nvPr/>
        </p:nvSpPr>
        <p:spPr>
          <a:xfrm>
            <a:off x="5020308" y="971550"/>
            <a:ext cx="1304292" cy="678946"/>
          </a:xfrm>
          <a:prstGeom prst="leftArrow">
            <a:avLst/>
          </a:prstGeom>
          <a:solidFill>
            <a:schemeClr val="bg1">
              <a:lumMod val="95000"/>
            </a:schemeClr>
          </a:solidFill>
          <a:ln>
            <a:noFill/>
          </a:ln>
          <a:effectLst>
            <a:glow rad="38100">
              <a:schemeClr val="tx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TextBox 14"/>
          <p:cNvSpPr txBox="1"/>
          <p:nvPr/>
        </p:nvSpPr>
        <p:spPr>
          <a:xfrm>
            <a:off x="5336501" y="1129861"/>
            <a:ext cx="838749" cy="369332"/>
          </a:xfrm>
          <a:prstGeom prst="rect">
            <a:avLst/>
          </a:prstGeom>
          <a:noFill/>
        </p:spPr>
        <p:txBody>
          <a:bodyPr wrap="square" rtlCol="0">
            <a:spAutoFit/>
          </a:bodyPr>
          <a:lstStyle/>
          <a:p>
            <a:pPr algn="ctr"/>
            <a:r>
              <a:rPr lang="en-US" dirty="0"/>
              <a:t>Robust</a:t>
            </a:r>
          </a:p>
        </p:txBody>
      </p:sp>
      <p:sp>
        <p:nvSpPr>
          <p:cNvPr id="33" name="TextBox 10">
            <a:extLst>
              <a:ext uri="{FF2B5EF4-FFF2-40B4-BE49-F238E27FC236}">
                <a16:creationId xmlns:a16="http://schemas.microsoft.com/office/drawing/2014/main" xmlns=""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grpSp>
        <p:nvGrpSpPr>
          <p:cNvPr id="6" name="Skupina 5"/>
          <p:cNvGrpSpPr/>
          <p:nvPr/>
        </p:nvGrpSpPr>
        <p:grpSpPr>
          <a:xfrm>
            <a:off x="1371995" y="2531886"/>
            <a:ext cx="2285605" cy="1984486"/>
            <a:chOff x="1371995" y="2531886"/>
            <a:chExt cx="2285605" cy="1984486"/>
          </a:xfrm>
        </p:grpSpPr>
        <p:sp>
          <p:nvSpPr>
            <p:cNvPr id="23" name="Obdélník 22"/>
            <p:cNvSpPr/>
            <p:nvPr/>
          </p:nvSpPr>
          <p:spPr>
            <a:xfrm>
              <a:off x="1371995" y="2531886"/>
              <a:ext cx="2285605" cy="1984486"/>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26" name="Obrázek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0225" y="2640964"/>
              <a:ext cx="1981200" cy="1795921"/>
            </a:xfrm>
            <a:prstGeom prst="rect">
              <a:avLst/>
            </a:prstGeom>
          </p:spPr>
        </p:pic>
        <p:sp>
          <p:nvSpPr>
            <p:cNvPr id="29" name="TextovéPole 28"/>
            <p:cNvSpPr txBox="1"/>
            <p:nvPr/>
          </p:nvSpPr>
          <p:spPr>
            <a:xfrm>
              <a:off x="1395202" y="3204132"/>
              <a:ext cx="400110" cy="513923"/>
            </a:xfrm>
            <a:prstGeom prst="rect">
              <a:avLst/>
            </a:prstGeom>
            <a:noFill/>
          </p:spPr>
          <p:txBody>
            <a:bodyPr vert="vert270" wrap="none" rtlCol="0">
              <a:spAutoFit/>
            </a:bodyPr>
            <a:lstStyle/>
            <a:p>
              <a:r>
                <a:rPr lang="en-US" sz="1400" dirty="0"/>
                <a:t>RMSE</a:t>
              </a:r>
              <a:endParaRPr lang="cs-CZ" sz="1400" dirty="0"/>
            </a:p>
          </p:txBody>
        </p:sp>
        <p:sp>
          <p:nvSpPr>
            <p:cNvPr id="30" name="TextovéPole 29"/>
            <p:cNvSpPr txBox="1"/>
            <p:nvPr/>
          </p:nvSpPr>
          <p:spPr>
            <a:xfrm>
              <a:off x="2151744" y="4200978"/>
              <a:ext cx="947695" cy="307777"/>
            </a:xfrm>
            <a:prstGeom prst="rect">
              <a:avLst/>
            </a:prstGeom>
            <a:noFill/>
          </p:spPr>
          <p:txBody>
            <a:bodyPr wrap="none" rtlCol="0">
              <a:spAutoFit/>
            </a:bodyPr>
            <a:lstStyle/>
            <a:p>
              <a:r>
                <a:rPr lang="en-US" sz="1400" dirty="0"/>
                <a:t>time [min]</a:t>
              </a:r>
              <a:endParaRPr lang="cs-CZ" sz="1400" dirty="0"/>
            </a:p>
          </p:txBody>
        </p:sp>
        <p:sp>
          <p:nvSpPr>
            <p:cNvPr id="4" name="Obdélník 3"/>
            <p:cNvSpPr/>
            <p:nvPr/>
          </p:nvSpPr>
          <p:spPr>
            <a:xfrm>
              <a:off x="2946090" y="2718540"/>
              <a:ext cx="533400" cy="134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p:cNvSpPr txBox="1"/>
            <p:nvPr/>
          </p:nvSpPr>
          <p:spPr>
            <a:xfrm>
              <a:off x="2859602" y="2659820"/>
              <a:ext cx="516488" cy="261610"/>
            </a:xfrm>
            <a:prstGeom prst="rect">
              <a:avLst/>
            </a:prstGeom>
            <a:noFill/>
          </p:spPr>
          <p:txBody>
            <a:bodyPr wrap="none" rtlCol="0">
              <a:spAutoFit/>
            </a:bodyPr>
            <a:lstStyle/>
            <a:p>
              <a:r>
                <a:rPr lang="en-US" sz="1100" dirty="0"/>
                <a:t>Wang</a:t>
              </a:r>
              <a:endParaRPr lang="cs-CZ" sz="1100" dirty="0"/>
            </a:p>
          </p:txBody>
        </p:sp>
      </p:grpSp>
    </p:spTree>
    <p:extLst>
      <p:ext uri="{BB962C8B-B14F-4D97-AF65-F5344CB8AC3E}">
        <p14:creationId xmlns:p14="http://schemas.microsoft.com/office/powerpoint/2010/main" val="1632518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9"/>
                                        </p:tgtEl>
                                        <p:attrNameLst>
                                          <p:attrName>style.visibility</p:attrName>
                                        </p:attrNameLst>
                                      </p:cBhvr>
                                      <p:to>
                                        <p:strVal val="visible"/>
                                      </p:to>
                                    </p:set>
                                    <p:animEffect transition="in" filter="fade">
                                      <p:cBhvr>
                                        <p:cTn id="18" dur="500"/>
                                        <p:tgtEl>
                                          <p:spTgt spid="10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right)">
                                      <p:cBhvr>
                                        <p:cTn id="40" dur="500"/>
                                        <p:tgtEl>
                                          <p:spTgt spid="28"/>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right)">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1" grpId="0"/>
      <p:bldP spid="19" grpId="0" animBg="1"/>
      <p:bldP spid="22" grpId="0"/>
      <p:bldP spid="25" grpId="0" animBg="1"/>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660" t="10370" r="11597" b="66707"/>
          <a:stretch/>
        </p:blipFill>
        <p:spPr bwMode="auto">
          <a:xfrm>
            <a:off x="0" y="967316"/>
            <a:ext cx="9144000" cy="3208868"/>
          </a:xfrm>
          <a:prstGeom prst="rect">
            <a:avLst/>
          </a:prstGeom>
          <a:noFill/>
          <a:ln>
            <a:noFill/>
          </a:ln>
        </p:spPr>
      </p:pic>
      <p:sp>
        <p:nvSpPr>
          <p:cNvPr id="4" name="Rectangle 3"/>
          <p:cNvSpPr/>
          <p:nvPr/>
        </p:nvSpPr>
        <p:spPr>
          <a:xfrm>
            <a:off x="0" y="967316"/>
            <a:ext cx="9144000" cy="3208868"/>
          </a:xfrm>
          <a:prstGeom prst="rect">
            <a:avLst/>
          </a:prstGeom>
          <a:gradFill>
            <a:gsLst>
              <a:gs pos="15000">
                <a:schemeClr val="bg1">
                  <a:alpha val="59000"/>
                </a:schemeClr>
              </a:gs>
              <a:gs pos="0">
                <a:schemeClr val="bg1"/>
              </a:gs>
              <a:gs pos="87000">
                <a:schemeClr val="bg1">
                  <a:alpha val="6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ctrTitle"/>
          </p:nvPr>
        </p:nvSpPr>
        <p:spPr>
          <a:xfrm>
            <a:off x="685800" y="742951"/>
            <a:ext cx="7772400" cy="1957388"/>
          </a:xfrm>
        </p:spPr>
        <p:txBody>
          <a:bodyPr>
            <a:normAutofit/>
          </a:bodyPr>
          <a:lstStyle/>
          <a:p>
            <a:r>
              <a:rPr lang="en-GB" b="1" dirty="0">
                <a:solidFill>
                  <a:schemeClr val="accent2">
                    <a:lumMod val="75000"/>
                  </a:schemeClr>
                </a:solidFill>
              </a:rPr>
              <a:t>Bayesian online regression </a:t>
            </a:r>
            <a:br>
              <a:rPr lang="en-GB" b="1" dirty="0">
                <a:solidFill>
                  <a:schemeClr val="accent2">
                    <a:lumMod val="75000"/>
                  </a:schemeClr>
                </a:solidFill>
              </a:rPr>
            </a:br>
            <a:r>
              <a:rPr lang="en-GB" dirty="0">
                <a:solidFill>
                  <a:schemeClr val="accent2">
                    <a:lumMod val="75000"/>
                  </a:schemeClr>
                </a:solidFill>
              </a:rPr>
              <a:t>for</a:t>
            </a:r>
            <a:r>
              <a:rPr lang="en-GB" b="1" dirty="0">
                <a:solidFill>
                  <a:schemeClr val="accent2">
                    <a:lumMod val="75000"/>
                  </a:schemeClr>
                </a:solidFill>
              </a:rPr>
              <a:t> </a:t>
            </a:r>
            <a:br>
              <a:rPr lang="en-GB" b="1" dirty="0">
                <a:solidFill>
                  <a:schemeClr val="accent2">
                    <a:lumMod val="75000"/>
                  </a:schemeClr>
                </a:solidFill>
              </a:rPr>
            </a:br>
            <a:r>
              <a:rPr lang="en-GB" b="1" dirty="0">
                <a:solidFill>
                  <a:schemeClr val="accent2">
                    <a:lumMod val="75000"/>
                  </a:schemeClr>
                </a:solidFill>
              </a:rPr>
              <a:t>adaptive direct illumination sampling</a:t>
            </a:r>
          </a:p>
        </p:txBody>
      </p:sp>
      <p:sp>
        <p:nvSpPr>
          <p:cNvPr id="3" name="Subtitle 2"/>
          <p:cNvSpPr>
            <a:spLocks noGrp="1"/>
          </p:cNvSpPr>
          <p:nvPr>
            <p:ph type="subTitle" idx="1"/>
          </p:nvPr>
        </p:nvSpPr>
        <p:spPr/>
        <p:txBody>
          <a:bodyPr>
            <a:normAutofit lnSpcReduction="10000"/>
          </a:bodyPr>
          <a:lstStyle/>
          <a:p>
            <a:r>
              <a:rPr lang="en-GB" sz="2000" dirty="0">
                <a:solidFill>
                  <a:schemeClr val="accent2">
                    <a:lumMod val="75000"/>
                  </a:schemeClr>
                </a:solidFill>
              </a:rPr>
              <a:t>Petr V</a:t>
            </a:r>
            <a:r>
              <a:rPr lang="cs-CZ" sz="2000" dirty="0">
                <a:solidFill>
                  <a:schemeClr val="accent2">
                    <a:lumMod val="75000"/>
                  </a:schemeClr>
                </a:solidFill>
              </a:rPr>
              <a:t>évoda, Ivo </a:t>
            </a:r>
            <a:r>
              <a:rPr lang="cs-CZ" sz="2000" dirty="0" err="1">
                <a:solidFill>
                  <a:schemeClr val="accent2">
                    <a:lumMod val="75000"/>
                  </a:schemeClr>
                </a:solidFill>
              </a:rPr>
              <a:t>Kondapaneni</a:t>
            </a:r>
            <a:r>
              <a:rPr lang="en-US" sz="2000" dirty="0">
                <a:solidFill>
                  <a:schemeClr val="accent2">
                    <a:lumMod val="75000"/>
                  </a:schemeClr>
                </a:solidFill>
              </a:rPr>
              <a:t>,</a:t>
            </a:r>
            <a:r>
              <a:rPr lang="cs-CZ" sz="2000" dirty="0">
                <a:solidFill>
                  <a:schemeClr val="accent2">
                    <a:lumMod val="75000"/>
                  </a:schemeClr>
                </a:solidFill>
              </a:rPr>
              <a:t> and Jaroslav Křivánek</a:t>
            </a:r>
            <a:endParaRPr lang="en-US" sz="2000" dirty="0">
              <a:solidFill>
                <a:schemeClr val="accent2">
                  <a:lumMod val="75000"/>
                </a:schemeClr>
              </a:solidFill>
            </a:endParaRPr>
          </a:p>
          <a:p>
            <a:endParaRPr lang="en-US" sz="2000" dirty="0">
              <a:solidFill>
                <a:schemeClr val="accent2">
                  <a:lumMod val="75000"/>
                </a:schemeClr>
              </a:solidFill>
            </a:endParaRPr>
          </a:p>
          <a:p>
            <a:r>
              <a:rPr lang="en-US" sz="2000" dirty="0">
                <a:solidFill>
                  <a:schemeClr val="accent2">
                    <a:lumMod val="75000"/>
                  </a:schemeClr>
                </a:solidFill>
              </a:rPr>
              <a:t>Chaos Czech </a:t>
            </a:r>
            <a:r>
              <a:rPr lang="en-US" sz="2000" dirty="0" err="1">
                <a:solidFill>
                  <a:schemeClr val="accent2">
                    <a:lumMod val="75000"/>
                  </a:schemeClr>
                </a:solidFill>
              </a:rPr>
              <a:t>a.s.</a:t>
            </a:r>
            <a:r>
              <a:rPr lang="en-US" sz="2000" dirty="0">
                <a:solidFill>
                  <a:schemeClr val="accent2">
                    <a:lumMod val="75000"/>
                  </a:schemeClr>
                </a:solidFill>
              </a:rPr>
              <a:t/>
            </a:r>
            <a:br>
              <a:rPr lang="en-US" sz="2000" dirty="0">
                <a:solidFill>
                  <a:schemeClr val="accent2">
                    <a:lumMod val="75000"/>
                  </a:schemeClr>
                </a:solidFill>
              </a:rPr>
            </a:br>
            <a:r>
              <a:rPr lang="en-US" sz="2000" dirty="0">
                <a:solidFill>
                  <a:schemeClr val="accent2">
                    <a:lumMod val="75000"/>
                  </a:schemeClr>
                </a:solidFill>
              </a:rPr>
              <a:t>Charles University, Prague</a:t>
            </a:r>
            <a:endParaRPr lang="cs-CZ" sz="2000" dirty="0">
              <a:solidFill>
                <a:schemeClr val="accent2">
                  <a:lumMod val="75000"/>
                </a:schemeClr>
              </a:solidFill>
            </a:endParaRPr>
          </a:p>
        </p:txBody>
      </p:sp>
      <p:pic>
        <p:nvPicPr>
          <p:cNvPr id="8"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4095750"/>
            <a:ext cx="1706061" cy="914400"/>
          </a:xfrm>
          <a:prstGeom prst="rect">
            <a:avLst/>
          </a:prstGeom>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18" t="38889" r="17188" b="28611"/>
          <a:stretch/>
        </p:blipFill>
        <p:spPr bwMode="auto">
          <a:xfrm>
            <a:off x="185741" y="4324350"/>
            <a:ext cx="2633660" cy="612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26061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Tests</a:t>
            </a:r>
            <a:endParaRPr lang="cs-CZ" dirty="0"/>
          </a:p>
        </p:txBody>
      </p:sp>
      <p:sp>
        <p:nvSpPr>
          <p:cNvPr id="3" name="Content Placeholder 2"/>
          <p:cNvSpPr>
            <a:spLocks noGrp="1"/>
          </p:cNvSpPr>
          <p:nvPr>
            <p:ph idx="1"/>
          </p:nvPr>
        </p:nvSpPr>
        <p:spPr/>
        <p:txBody>
          <a:bodyPr>
            <a:normAutofit/>
          </a:bodyPr>
          <a:lstStyle/>
          <a:p>
            <a:pPr marL="0" indent="0">
              <a:buNone/>
            </a:pPr>
            <a:endParaRPr lang="en-US" sz="2400" dirty="0">
              <a:solidFill>
                <a:schemeClr val="accent2"/>
              </a:solidFill>
            </a:endParaRPr>
          </a:p>
          <a:p>
            <a:endParaRPr lang="en-US" sz="2400" dirty="0"/>
          </a:p>
          <a:p>
            <a:endParaRPr lang="en-US" sz="1400" dirty="0"/>
          </a:p>
          <a:p>
            <a:endParaRPr lang="en-US" sz="2400" dirty="0"/>
          </a:p>
          <a:p>
            <a:endParaRPr lang="en-US" sz="1400" dirty="0"/>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graphicFrame>
        <p:nvGraphicFramePr>
          <p:cNvPr id="4" name="Tabulka 3"/>
          <p:cNvGraphicFramePr>
            <a:graphicFrameLocks noGrp="1"/>
          </p:cNvGraphicFramePr>
          <p:nvPr>
            <p:extLst>
              <p:ext uri="{D42A27DB-BD31-4B8C-83A1-F6EECF244321}">
                <p14:modId xmlns:p14="http://schemas.microsoft.com/office/powerpoint/2010/main" val="1561685444"/>
              </p:ext>
            </p:extLst>
          </p:nvPr>
        </p:nvGraphicFramePr>
        <p:xfrm>
          <a:off x="1295400" y="1657350"/>
          <a:ext cx="6096000" cy="111252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tblGrid>
              <a:tr h="370840">
                <a:tc>
                  <a:txBody>
                    <a:bodyPr/>
                    <a:lstStyle/>
                    <a:p>
                      <a:endParaRPr lang="cs-CZ" dirty="0"/>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Direct only</a:t>
                      </a:r>
                      <a:endParaRPr lang="cs-CZ" dirty="0"/>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Direct + indirect</a:t>
                      </a:r>
                      <a:endParaRPr lang="cs-CZ" dirty="0"/>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370840">
                <a:tc>
                  <a:txBody>
                    <a:bodyPr/>
                    <a:lstStyle/>
                    <a:p>
                      <a:r>
                        <a:rPr lang="en-US" dirty="0"/>
                        <a:t>Simple occlusion</a:t>
                      </a:r>
                      <a:endParaRPr lang="cs-CZ"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cs-CZ"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cs-CZ"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370840">
                <a:tc>
                  <a:txBody>
                    <a:bodyPr/>
                    <a:lstStyle/>
                    <a:p>
                      <a:r>
                        <a:rPr lang="en-US" dirty="0"/>
                        <a:t>Complex occlusion</a:t>
                      </a:r>
                      <a:endParaRPr lang="cs-C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cs-C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cs-C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bl>
          </a:graphicData>
        </a:graphic>
      </p:graphicFrame>
      <p:sp>
        <p:nvSpPr>
          <p:cNvPr id="6" name="Slide Number Placeholder 3"/>
          <p:cNvSpPr>
            <a:spLocks noGrp="1"/>
          </p:cNvSpPr>
          <p:nvPr>
            <p:ph type="sldNum" sz="quarter" idx="4"/>
          </p:nvPr>
        </p:nvSpPr>
        <p:spPr>
          <a:xfrm>
            <a:off x="8153400" y="133350"/>
            <a:ext cx="762000" cy="273844"/>
          </a:xfrm>
        </p:spPr>
        <p:txBody>
          <a:bodyPr/>
          <a:lstStyle/>
          <a:p>
            <a:fld id="{0FA26BAB-D5C0-4A5F-A80E-F3DC9DF36BC4}" type="slidenum">
              <a:rPr lang="en-US" smtClean="0"/>
              <a:t>40</a:t>
            </a:fld>
            <a:endParaRPr lang="en-US" dirty="0"/>
          </a:p>
        </p:txBody>
      </p:sp>
      <p:sp>
        <p:nvSpPr>
          <p:cNvPr id="7" name="Obdélník 6"/>
          <p:cNvSpPr/>
          <p:nvPr/>
        </p:nvSpPr>
        <p:spPr>
          <a:xfrm>
            <a:off x="3317760" y="2028870"/>
            <a:ext cx="2016000" cy="3600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tx1"/>
                </a:solidFill>
              </a:ln>
            </a:endParaRPr>
          </a:p>
        </p:txBody>
      </p:sp>
      <p:sp>
        <p:nvSpPr>
          <p:cNvPr id="8" name="TextovéPole 7"/>
          <p:cNvSpPr txBox="1"/>
          <p:nvPr/>
        </p:nvSpPr>
        <p:spPr>
          <a:xfrm>
            <a:off x="4121304" y="2033885"/>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
        <p:nvSpPr>
          <p:cNvPr id="9" name="Obdélník 8"/>
          <p:cNvSpPr/>
          <p:nvPr/>
        </p:nvSpPr>
        <p:spPr>
          <a:xfrm>
            <a:off x="5376126" y="2028870"/>
            <a:ext cx="2016000" cy="3600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tx1"/>
                </a:solidFill>
              </a:ln>
            </a:endParaRPr>
          </a:p>
        </p:txBody>
      </p:sp>
    </p:spTree>
    <p:extLst>
      <p:ext uri="{BB962C8B-B14F-4D97-AF65-F5344CB8AC3E}">
        <p14:creationId xmlns:p14="http://schemas.microsoft.com/office/powerpoint/2010/main" val="239778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Work\Papers\directlight\presentation\livingroom\ref_gi_t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00" y="0"/>
            <a:ext cx="7716600" cy="5144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6">
            <a:extLst>
              <a:ext uri="{FF2B5EF4-FFF2-40B4-BE49-F238E27FC236}">
                <a16:creationId xmlns:a16="http://schemas.microsoft.com/office/drawing/2014/main" xmlns="" id="{E491F892-4645-431B-B407-F02D5DDB066F}"/>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 indirect illumination</a:t>
            </a:r>
            <a:endParaRPr lang="cs-CZ" dirty="0">
              <a:solidFill>
                <a:schemeClr val="bg1"/>
              </a:solidFill>
            </a:endParaRPr>
          </a:p>
        </p:txBody>
      </p:sp>
      <p:sp>
        <p:nvSpPr>
          <p:cNvPr id="5" name="Slide Number Placeholder 5"/>
          <p:cNvSpPr>
            <a:spLocks noGrp="1"/>
          </p:cNvSpPr>
          <p:nvPr>
            <p:ph type="sldNum" sz="quarter" idx="4"/>
          </p:nvPr>
        </p:nvSpPr>
        <p:spPr>
          <a:xfrm>
            <a:off x="8153400" y="133350"/>
            <a:ext cx="7620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DF1A341-B33A-4C31-872F-845A79CE9B9E}" type="slidenum">
              <a:rPr lang="en-US" smtClean="0"/>
              <a:t>41</a:t>
            </a:fld>
            <a:endParaRPr lang="en-US" dirty="0"/>
          </a:p>
        </p:txBody>
      </p:sp>
    </p:spTree>
    <p:extLst>
      <p:ext uri="{BB962C8B-B14F-4D97-AF65-F5344CB8AC3E}">
        <p14:creationId xmlns:p14="http://schemas.microsoft.com/office/powerpoint/2010/main" val="41221419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8399" y="2586756"/>
            <a:ext cx="1766942" cy="1766942"/>
          </a:xfrm>
          <a:prstGeom prst="rect">
            <a:avLst/>
          </a:prstGeom>
          <a:ln w="12700">
            <a:solidFill>
              <a:srgbClr val="FF0000"/>
            </a:solidFill>
          </a:ln>
        </p:spPr>
      </p:pic>
      <p:pic>
        <p:nvPicPr>
          <p:cNvPr id="3" name="Obráze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5678" y="438418"/>
            <a:ext cx="1798264" cy="1798264"/>
          </a:xfrm>
          <a:prstGeom prst="rect">
            <a:avLst/>
          </a:prstGeom>
          <a:ln w="12700">
            <a:solidFill>
              <a:srgbClr val="FF0000"/>
            </a:solidFill>
          </a:ln>
        </p:spPr>
      </p:pic>
      <p:pic>
        <p:nvPicPr>
          <p:cNvPr id="16" name="Obrázek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9579" y="445651"/>
            <a:ext cx="1766621" cy="1766621"/>
          </a:xfrm>
          <a:prstGeom prst="rect">
            <a:avLst/>
          </a:prstGeom>
          <a:ln w="12700">
            <a:solidFill>
              <a:srgbClr val="FF0000"/>
            </a:solidFill>
          </a:ln>
        </p:spPr>
      </p:pic>
      <p:pic>
        <p:nvPicPr>
          <p:cNvPr id="17" name="Obrázek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5800" y="2563951"/>
            <a:ext cx="1760399" cy="1760399"/>
          </a:xfrm>
          <a:prstGeom prst="rect">
            <a:avLst/>
          </a:prstGeom>
          <a:ln w="12700">
            <a:solidFill>
              <a:srgbClr val="FF0000"/>
            </a:solidFill>
          </a:ln>
        </p:spPr>
      </p:pic>
      <p:sp>
        <p:nvSpPr>
          <p:cNvPr id="9" name="TextBox 6">
            <a:extLst>
              <a:ext uri="{FF2B5EF4-FFF2-40B4-BE49-F238E27FC236}">
                <a16:creationId xmlns:a16="http://schemas.microsoft.com/office/drawing/2014/main" xmlns="" id="{E491F892-4645-431B-B407-F02D5DDB066F}"/>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 indirect illumination</a:t>
            </a:r>
            <a:endParaRPr lang="cs-CZ" dirty="0">
              <a:solidFill>
                <a:schemeClr val="bg1"/>
              </a:solidFill>
            </a:endParaRPr>
          </a:p>
        </p:txBody>
      </p:sp>
      <p:cxnSp>
        <p:nvCxnSpPr>
          <p:cNvPr id="7" name="Straight Connector 9"/>
          <p:cNvCxnSpPr/>
          <p:nvPr/>
        </p:nvCxnSpPr>
        <p:spPr>
          <a:xfrm flipV="1">
            <a:off x="5715000" y="438150"/>
            <a:ext cx="209135" cy="24384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9"/>
          <p:cNvCxnSpPr/>
          <p:nvPr/>
        </p:nvCxnSpPr>
        <p:spPr>
          <a:xfrm>
            <a:off x="5715000" y="4072917"/>
            <a:ext cx="214579" cy="25143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7"/>
          <p:cNvSpPr/>
          <p:nvPr/>
        </p:nvSpPr>
        <p:spPr>
          <a:xfrm>
            <a:off x="4533900" y="2876550"/>
            <a:ext cx="1181100" cy="11963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Rectangle 7"/>
          <p:cNvSpPr/>
          <p:nvPr/>
        </p:nvSpPr>
        <p:spPr>
          <a:xfrm>
            <a:off x="3496571" y="1178816"/>
            <a:ext cx="1181100" cy="11963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TextBox 23"/>
          <p:cNvSpPr txBox="1"/>
          <p:nvPr/>
        </p:nvSpPr>
        <p:spPr>
          <a:xfrm>
            <a:off x="1445544" y="-19050"/>
            <a:ext cx="1297656" cy="461665"/>
          </a:xfrm>
          <a:prstGeom prst="rect">
            <a:avLst/>
          </a:prstGeom>
          <a:noFill/>
          <a:ln w="12700">
            <a:noFill/>
          </a:ln>
          <a:effectLst>
            <a:softEdge rad="165100"/>
          </a:effectLst>
        </p:spPr>
        <p:txBody>
          <a:bodyPr vert="horz" wrap="square" rtlCol="0">
            <a:spAutoFit/>
          </a:bodyPr>
          <a:lstStyle/>
          <a:p>
            <a:r>
              <a:rPr lang="en-US" sz="2400" dirty="0">
                <a:solidFill>
                  <a:schemeClr val="bg1"/>
                </a:solidFill>
              </a:rPr>
              <a:t>Wang</a:t>
            </a:r>
            <a:endParaRPr lang="en-GB" sz="2400" dirty="0">
              <a:solidFill>
                <a:schemeClr val="bg1"/>
              </a:solidFill>
            </a:endParaRPr>
          </a:p>
        </p:txBody>
      </p:sp>
      <p:sp>
        <p:nvSpPr>
          <p:cNvPr id="31" name="TextBox 26"/>
          <p:cNvSpPr txBox="1"/>
          <p:nvPr/>
        </p:nvSpPr>
        <p:spPr>
          <a:xfrm>
            <a:off x="1481759" y="4352543"/>
            <a:ext cx="880441" cy="461665"/>
          </a:xfrm>
          <a:prstGeom prst="rect">
            <a:avLst/>
          </a:prstGeom>
          <a:noFill/>
          <a:ln w="12700">
            <a:noFill/>
          </a:ln>
          <a:effectLst>
            <a:softEdge rad="165100"/>
          </a:effectLst>
        </p:spPr>
        <p:txBody>
          <a:bodyPr vert="horz" wrap="square" rtlCol="0">
            <a:spAutoFit/>
          </a:bodyPr>
          <a:lstStyle/>
          <a:p>
            <a:r>
              <a:rPr lang="en-US" sz="2400" dirty="0">
                <a:solidFill>
                  <a:schemeClr val="bg1"/>
                </a:solidFill>
              </a:rPr>
              <a:t>Ours</a:t>
            </a:r>
            <a:endParaRPr lang="en-GB" sz="1400" dirty="0">
              <a:solidFill>
                <a:sysClr val="windowText" lastClr="000000"/>
              </a:solidFill>
            </a:endParaRPr>
          </a:p>
        </p:txBody>
      </p:sp>
      <p:sp>
        <p:nvSpPr>
          <p:cNvPr id="32" name="Šipka doleva 31"/>
          <p:cNvSpPr/>
          <p:nvPr/>
        </p:nvSpPr>
        <p:spPr>
          <a:xfrm rot="5400000" flipH="1">
            <a:off x="1894701" y="1645881"/>
            <a:ext cx="914400" cy="1808202"/>
          </a:xfrm>
          <a:prstGeom prst="leftArrow">
            <a:avLst>
              <a:gd name="adj1" fmla="val 62500"/>
              <a:gd name="adj2" fmla="val 67532"/>
            </a:avLst>
          </a:prstGeom>
          <a:solidFill>
            <a:schemeClr val="bg1">
              <a:lumMod val="95000"/>
            </a:schemeClr>
          </a:solidFill>
          <a:ln w="3175">
            <a:noFill/>
          </a:ln>
          <a:effectLst>
            <a:glow rad="38100">
              <a:schemeClr val="tx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TextBox 14"/>
          <p:cNvSpPr txBox="1"/>
          <p:nvPr/>
        </p:nvSpPr>
        <p:spPr>
          <a:xfrm>
            <a:off x="1794841" y="2197647"/>
            <a:ext cx="1236830" cy="369332"/>
          </a:xfrm>
          <a:prstGeom prst="rect">
            <a:avLst/>
          </a:prstGeom>
          <a:noFill/>
        </p:spPr>
        <p:txBody>
          <a:bodyPr wrap="square" rtlCol="0">
            <a:spAutoFit/>
          </a:bodyPr>
          <a:lstStyle/>
          <a:p>
            <a:r>
              <a:rPr lang="en-US" dirty="0"/>
              <a:t>6.7x faster</a:t>
            </a:r>
            <a:endParaRPr lang="cs-CZ" dirty="0"/>
          </a:p>
        </p:txBody>
      </p:sp>
      <p:cxnSp>
        <p:nvCxnSpPr>
          <p:cNvPr id="34" name="Straight Connector 9"/>
          <p:cNvCxnSpPr/>
          <p:nvPr/>
        </p:nvCxnSpPr>
        <p:spPr>
          <a:xfrm flipV="1">
            <a:off x="3247006" y="2374455"/>
            <a:ext cx="243434" cy="195775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9"/>
          <p:cNvCxnSpPr/>
          <p:nvPr/>
        </p:nvCxnSpPr>
        <p:spPr>
          <a:xfrm>
            <a:off x="3256002" y="445651"/>
            <a:ext cx="234438" cy="73316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Šipka doleva 24"/>
          <p:cNvSpPr/>
          <p:nvPr/>
        </p:nvSpPr>
        <p:spPr>
          <a:xfrm rot="5400000" flipH="1">
            <a:off x="6355689" y="1640310"/>
            <a:ext cx="914400" cy="1808202"/>
          </a:xfrm>
          <a:prstGeom prst="leftArrow">
            <a:avLst>
              <a:gd name="adj1" fmla="val 62500"/>
              <a:gd name="adj2" fmla="val 67532"/>
            </a:avLst>
          </a:prstGeom>
          <a:solidFill>
            <a:schemeClr val="bg1">
              <a:lumMod val="95000"/>
            </a:schemeClr>
          </a:solidFill>
          <a:ln w="3175">
            <a:noFill/>
          </a:ln>
          <a:effectLst>
            <a:glow rad="38100">
              <a:schemeClr val="tx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TextBox 14"/>
          <p:cNvSpPr txBox="1"/>
          <p:nvPr/>
        </p:nvSpPr>
        <p:spPr>
          <a:xfrm>
            <a:off x="6255829" y="2192076"/>
            <a:ext cx="1236830" cy="369332"/>
          </a:xfrm>
          <a:prstGeom prst="rect">
            <a:avLst/>
          </a:prstGeom>
          <a:noFill/>
        </p:spPr>
        <p:txBody>
          <a:bodyPr wrap="square" rtlCol="0">
            <a:spAutoFit/>
          </a:bodyPr>
          <a:lstStyle/>
          <a:p>
            <a:r>
              <a:rPr lang="en-US" dirty="0"/>
              <a:t>6.7x faster</a:t>
            </a:r>
            <a:endParaRPr lang="cs-CZ" dirty="0"/>
          </a:p>
        </p:txBody>
      </p:sp>
      <p:sp>
        <p:nvSpPr>
          <p:cNvPr id="35" name="TextBox 23"/>
          <p:cNvSpPr txBox="1"/>
          <p:nvPr/>
        </p:nvSpPr>
        <p:spPr>
          <a:xfrm>
            <a:off x="5941344" y="-19050"/>
            <a:ext cx="1297656" cy="461665"/>
          </a:xfrm>
          <a:prstGeom prst="rect">
            <a:avLst/>
          </a:prstGeom>
          <a:noFill/>
          <a:ln w="12700">
            <a:noFill/>
          </a:ln>
          <a:effectLst>
            <a:softEdge rad="165100"/>
          </a:effectLst>
        </p:spPr>
        <p:txBody>
          <a:bodyPr vert="horz" wrap="square" rtlCol="0">
            <a:spAutoFit/>
          </a:bodyPr>
          <a:lstStyle/>
          <a:p>
            <a:r>
              <a:rPr lang="en-US" sz="2400" dirty="0">
                <a:solidFill>
                  <a:schemeClr val="bg1"/>
                </a:solidFill>
              </a:rPr>
              <a:t>Wang</a:t>
            </a:r>
            <a:endParaRPr lang="en-GB" sz="2400" dirty="0">
              <a:solidFill>
                <a:schemeClr val="bg1"/>
              </a:solidFill>
            </a:endParaRPr>
          </a:p>
        </p:txBody>
      </p:sp>
      <p:sp>
        <p:nvSpPr>
          <p:cNvPr id="36" name="TextBox 26"/>
          <p:cNvSpPr txBox="1"/>
          <p:nvPr/>
        </p:nvSpPr>
        <p:spPr>
          <a:xfrm>
            <a:off x="5977559" y="4313466"/>
            <a:ext cx="880441" cy="461665"/>
          </a:xfrm>
          <a:prstGeom prst="rect">
            <a:avLst/>
          </a:prstGeom>
          <a:noFill/>
          <a:ln w="12700">
            <a:noFill/>
          </a:ln>
          <a:effectLst>
            <a:softEdge rad="165100"/>
          </a:effectLst>
        </p:spPr>
        <p:txBody>
          <a:bodyPr vert="horz" wrap="square" rtlCol="0">
            <a:spAutoFit/>
          </a:bodyPr>
          <a:lstStyle/>
          <a:p>
            <a:r>
              <a:rPr lang="en-US" sz="2400" dirty="0">
                <a:solidFill>
                  <a:schemeClr val="bg1"/>
                </a:solidFill>
              </a:rPr>
              <a:t>Ours</a:t>
            </a:r>
            <a:endParaRPr lang="en-GB" sz="1400" dirty="0">
              <a:solidFill>
                <a:sysClr val="windowText" lastClr="000000"/>
              </a:solidFill>
            </a:endParaRPr>
          </a:p>
        </p:txBody>
      </p:sp>
      <p:sp>
        <p:nvSpPr>
          <p:cNvPr id="22" name="Slide Number Placeholder 5"/>
          <p:cNvSpPr>
            <a:spLocks noGrp="1"/>
          </p:cNvSpPr>
          <p:nvPr>
            <p:ph type="sldNum" sz="quarter" idx="4"/>
          </p:nvPr>
        </p:nvSpPr>
        <p:spPr>
          <a:xfrm>
            <a:off x="8153400" y="133350"/>
            <a:ext cx="7620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98BCC05-DB20-4D3E-8044-E29899D17100}" type="slidenum">
              <a:rPr lang="en-US" smtClean="0"/>
              <a:t>42</a:t>
            </a:fld>
            <a:endParaRPr lang="en-US" dirty="0"/>
          </a:p>
        </p:txBody>
      </p:sp>
    </p:spTree>
    <p:extLst>
      <p:ext uri="{BB962C8B-B14F-4D97-AF65-F5344CB8AC3E}">
        <p14:creationId xmlns:p14="http://schemas.microsoft.com/office/powerpoint/2010/main" val="549851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up)">
                                      <p:cBhvr>
                                        <p:cTn id="33" dur="500"/>
                                        <p:tgtEl>
                                          <p:spTgt spid="25"/>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P spid="25" grpId="0" animBg="1"/>
      <p:bldP spid="26" grpId="0"/>
      <p:bldP spid="3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Tests</a:t>
            </a:r>
            <a:endParaRPr lang="cs-CZ" dirty="0"/>
          </a:p>
        </p:txBody>
      </p:sp>
      <p:sp>
        <p:nvSpPr>
          <p:cNvPr id="3" name="Content Placeholder 2"/>
          <p:cNvSpPr>
            <a:spLocks noGrp="1"/>
          </p:cNvSpPr>
          <p:nvPr>
            <p:ph idx="1"/>
          </p:nvPr>
        </p:nvSpPr>
        <p:spPr/>
        <p:txBody>
          <a:bodyPr>
            <a:normAutofit/>
          </a:bodyPr>
          <a:lstStyle/>
          <a:p>
            <a:pPr marL="0" indent="0">
              <a:buNone/>
            </a:pPr>
            <a:endParaRPr lang="en-US" sz="2400" dirty="0">
              <a:solidFill>
                <a:schemeClr val="accent2"/>
              </a:solidFill>
            </a:endParaRPr>
          </a:p>
          <a:p>
            <a:endParaRPr lang="en-US" sz="2400" dirty="0"/>
          </a:p>
          <a:p>
            <a:endParaRPr lang="en-US" sz="1400" dirty="0"/>
          </a:p>
          <a:p>
            <a:endParaRPr lang="en-US" sz="2400" dirty="0"/>
          </a:p>
          <a:p>
            <a:endParaRPr lang="en-US" sz="1400" dirty="0"/>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graphicFrame>
        <p:nvGraphicFramePr>
          <p:cNvPr id="4" name="Tabulka 3"/>
          <p:cNvGraphicFramePr>
            <a:graphicFrameLocks noGrp="1"/>
          </p:cNvGraphicFramePr>
          <p:nvPr>
            <p:extLst>
              <p:ext uri="{D42A27DB-BD31-4B8C-83A1-F6EECF244321}">
                <p14:modId xmlns:p14="http://schemas.microsoft.com/office/powerpoint/2010/main" val="525426381"/>
              </p:ext>
            </p:extLst>
          </p:nvPr>
        </p:nvGraphicFramePr>
        <p:xfrm>
          <a:off x="1295400" y="1657350"/>
          <a:ext cx="6096000" cy="111252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tblGrid>
              <a:tr h="370840">
                <a:tc>
                  <a:txBody>
                    <a:bodyPr/>
                    <a:lstStyle/>
                    <a:p>
                      <a:endParaRPr lang="cs-CZ"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Direct only</a:t>
                      </a:r>
                      <a:endParaRPr lang="cs-CZ"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Direct + indirect</a:t>
                      </a:r>
                      <a:endParaRPr lang="cs-CZ"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370840">
                <a:tc>
                  <a:txBody>
                    <a:bodyPr/>
                    <a:lstStyle/>
                    <a:p>
                      <a:r>
                        <a:rPr lang="en-US" dirty="0"/>
                        <a:t>Simple occlusion</a:t>
                      </a:r>
                      <a:endParaRPr lang="cs-CZ"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cs-CZ"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cs-CZ"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370840">
                <a:tc>
                  <a:txBody>
                    <a:bodyPr/>
                    <a:lstStyle/>
                    <a:p>
                      <a:r>
                        <a:rPr lang="en-US" dirty="0"/>
                        <a:t>Complex occlusion</a:t>
                      </a:r>
                      <a:endParaRPr lang="cs-C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cs-C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cs-C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bl>
          </a:graphicData>
        </a:graphic>
      </p:graphicFrame>
      <p:sp>
        <p:nvSpPr>
          <p:cNvPr id="6" name="Slide Number Placeholder 3"/>
          <p:cNvSpPr>
            <a:spLocks noGrp="1"/>
          </p:cNvSpPr>
          <p:nvPr>
            <p:ph type="sldNum" sz="quarter" idx="4"/>
          </p:nvPr>
        </p:nvSpPr>
        <p:spPr>
          <a:xfrm>
            <a:off x="8153400" y="133350"/>
            <a:ext cx="762000" cy="273844"/>
          </a:xfrm>
        </p:spPr>
        <p:txBody>
          <a:bodyPr/>
          <a:lstStyle/>
          <a:p>
            <a:fld id="{0FA26BAB-D5C0-4A5F-A80E-F3DC9DF36BC4}" type="slidenum">
              <a:rPr lang="en-US" smtClean="0"/>
              <a:t>43</a:t>
            </a:fld>
            <a:endParaRPr lang="en-US" dirty="0"/>
          </a:p>
        </p:txBody>
      </p:sp>
      <p:sp>
        <p:nvSpPr>
          <p:cNvPr id="7" name="Obdélník 6"/>
          <p:cNvSpPr/>
          <p:nvPr/>
        </p:nvSpPr>
        <p:spPr>
          <a:xfrm>
            <a:off x="3337216" y="2394630"/>
            <a:ext cx="2016000" cy="3600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tx1"/>
                </a:solidFill>
              </a:ln>
            </a:endParaRPr>
          </a:p>
        </p:txBody>
      </p:sp>
      <p:sp>
        <p:nvSpPr>
          <p:cNvPr id="8" name="TextovéPole 7"/>
          <p:cNvSpPr txBox="1"/>
          <p:nvPr/>
        </p:nvSpPr>
        <p:spPr>
          <a:xfrm>
            <a:off x="4121304" y="2033885"/>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
        <p:nvSpPr>
          <p:cNvPr id="9" name="Obdélník 8"/>
          <p:cNvSpPr/>
          <p:nvPr/>
        </p:nvSpPr>
        <p:spPr>
          <a:xfrm>
            <a:off x="5376126" y="2039076"/>
            <a:ext cx="2016000" cy="3600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tx1"/>
                </a:solidFill>
              </a:ln>
            </a:endParaRPr>
          </a:p>
        </p:txBody>
      </p:sp>
      <p:sp>
        <p:nvSpPr>
          <p:cNvPr id="10" name="TextovéPole 9"/>
          <p:cNvSpPr txBox="1"/>
          <p:nvPr/>
        </p:nvSpPr>
        <p:spPr>
          <a:xfrm>
            <a:off x="6163464" y="2023110"/>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Tree>
    <p:extLst>
      <p:ext uri="{BB962C8B-B14F-4D97-AF65-F5344CB8AC3E}">
        <p14:creationId xmlns:p14="http://schemas.microsoft.com/office/powerpoint/2010/main" val="107616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sp>
        <p:nvSpPr>
          <p:cNvPr id="7" name="TextBox 10">
            <a:extLst>
              <a:ext uri="{FF2B5EF4-FFF2-40B4-BE49-F238E27FC236}">
                <a16:creationId xmlns:a16="http://schemas.microsoft.com/office/drawing/2014/main" xmlns="" id="{3C710694-4C9E-4E11-802E-85B94BA9ED8B}"/>
              </a:ext>
            </a:extLst>
          </p:cNvPr>
          <p:cNvSpPr txBox="1"/>
          <p:nvPr/>
        </p:nvSpPr>
        <p:spPr>
          <a:xfrm>
            <a:off x="2895600" y="477416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sp>
        <p:nvSpPr>
          <p:cNvPr id="4" name="Slide Number Placeholder 3"/>
          <p:cNvSpPr>
            <a:spLocks noGrp="1"/>
          </p:cNvSpPr>
          <p:nvPr>
            <p:ph type="sldNum" sz="quarter" idx="4"/>
          </p:nvPr>
        </p:nvSpPr>
        <p:spPr>
          <a:xfrm>
            <a:off x="8153400" y="133350"/>
            <a:ext cx="762000" cy="273844"/>
          </a:xfrm>
        </p:spPr>
        <p:txBody>
          <a:bodyPr/>
          <a:lstStyle/>
          <a:p>
            <a:fld id="{3DE47B9E-9A29-44E5-BDB3-D89E32649FEC}" type="slidenum">
              <a:rPr lang="en-US" smtClean="0"/>
              <a:t>44</a:t>
            </a:fld>
            <a:endParaRPr lang="en-US" dirty="0"/>
          </a:p>
        </p:txBody>
      </p:sp>
    </p:spTree>
    <p:extLst>
      <p:ext uri="{BB962C8B-B14F-4D97-AF65-F5344CB8AC3E}">
        <p14:creationId xmlns:p14="http://schemas.microsoft.com/office/powerpoint/2010/main" val="31142940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7731" y="612410"/>
            <a:ext cx="1760400" cy="1760400"/>
          </a:xfrm>
          <a:prstGeom prst="rect">
            <a:avLst/>
          </a:prstGeom>
          <a:ln w="12700">
            <a:solidFill>
              <a:srgbClr val="FF0000"/>
            </a:solidFill>
          </a:ln>
        </p:spPr>
      </p:pic>
      <p:pic>
        <p:nvPicPr>
          <p:cNvPr id="12" name="Obráze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2852" y="611878"/>
            <a:ext cx="1760400" cy="1760400"/>
          </a:xfrm>
          <a:prstGeom prst="rect">
            <a:avLst/>
          </a:prstGeom>
          <a:ln w="12700">
            <a:solidFill>
              <a:srgbClr val="FF0000"/>
            </a:solidFill>
          </a:ln>
        </p:spPr>
      </p:pic>
      <p:pic>
        <p:nvPicPr>
          <p:cNvPr id="13" name="Obrázek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2279" y="611878"/>
            <a:ext cx="1760400" cy="1760400"/>
          </a:xfrm>
          <a:prstGeom prst="rect">
            <a:avLst/>
          </a:prstGeom>
          <a:ln w="12700">
            <a:solidFill>
              <a:srgbClr val="FF0000"/>
            </a:solidFill>
          </a:ln>
        </p:spPr>
      </p:pic>
      <p:sp>
        <p:nvSpPr>
          <p:cNvPr id="5" name="TextBox 10">
            <a:extLst>
              <a:ext uri="{FF2B5EF4-FFF2-40B4-BE49-F238E27FC236}">
                <a16:creationId xmlns:a16="http://schemas.microsoft.com/office/drawing/2014/main" xmlns="" id="{3C710694-4C9E-4E11-802E-85B94BA9ED8B}"/>
              </a:ext>
            </a:extLst>
          </p:cNvPr>
          <p:cNvSpPr txBox="1"/>
          <p:nvPr/>
        </p:nvSpPr>
        <p:spPr>
          <a:xfrm>
            <a:off x="2895600" y="477416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sp>
        <p:nvSpPr>
          <p:cNvPr id="4" name="Rectangle 4"/>
          <p:cNvSpPr/>
          <p:nvPr/>
        </p:nvSpPr>
        <p:spPr>
          <a:xfrm>
            <a:off x="5285096" y="3504225"/>
            <a:ext cx="1344304" cy="12699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 name="TextBox 13"/>
          <p:cNvSpPr txBox="1"/>
          <p:nvPr/>
        </p:nvSpPr>
        <p:spPr>
          <a:xfrm>
            <a:off x="3706587" y="141787"/>
            <a:ext cx="772519" cy="461665"/>
          </a:xfrm>
          <a:prstGeom prst="rect">
            <a:avLst/>
          </a:prstGeom>
          <a:noFill/>
        </p:spPr>
        <p:txBody>
          <a:bodyPr wrap="none" rtlCol="0">
            <a:spAutoFit/>
          </a:bodyPr>
          <a:lstStyle/>
          <a:p>
            <a:r>
              <a:rPr lang="en-US" sz="2400" dirty="0">
                <a:solidFill>
                  <a:schemeClr val="bg1"/>
                </a:solidFill>
              </a:rPr>
              <a:t>Ours</a:t>
            </a:r>
            <a:endParaRPr lang="cs-CZ" sz="2400" dirty="0">
              <a:solidFill>
                <a:schemeClr val="bg1"/>
              </a:solidFill>
            </a:endParaRPr>
          </a:p>
        </p:txBody>
      </p:sp>
      <p:sp>
        <p:nvSpPr>
          <p:cNvPr id="9" name="TextBox 8"/>
          <p:cNvSpPr txBox="1"/>
          <p:nvPr/>
        </p:nvSpPr>
        <p:spPr>
          <a:xfrm>
            <a:off x="5733841" y="144237"/>
            <a:ext cx="1287532" cy="461665"/>
          </a:xfrm>
          <a:prstGeom prst="rect">
            <a:avLst/>
          </a:prstGeom>
          <a:noFill/>
        </p:spPr>
        <p:txBody>
          <a:bodyPr wrap="none" rtlCol="0">
            <a:spAutoFit/>
          </a:bodyPr>
          <a:lstStyle/>
          <a:p>
            <a:r>
              <a:rPr lang="en-US" sz="2400" dirty="0" err="1">
                <a:solidFill>
                  <a:schemeClr val="bg1"/>
                </a:solidFill>
              </a:rPr>
              <a:t>Donikian</a:t>
            </a:r>
            <a:endParaRPr lang="cs-CZ" sz="2400" dirty="0">
              <a:solidFill>
                <a:schemeClr val="bg1"/>
              </a:solidFill>
            </a:endParaRPr>
          </a:p>
        </p:txBody>
      </p:sp>
      <p:sp>
        <p:nvSpPr>
          <p:cNvPr id="10" name="TextBox 3"/>
          <p:cNvSpPr txBox="1"/>
          <p:nvPr/>
        </p:nvSpPr>
        <p:spPr>
          <a:xfrm>
            <a:off x="1676400" y="144238"/>
            <a:ext cx="901785" cy="461665"/>
          </a:xfrm>
          <a:prstGeom prst="rect">
            <a:avLst/>
          </a:prstGeom>
          <a:noFill/>
        </p:spPr>
        <p:txBody>
          <a:bodyPr wrap="none" rtlCol="0">
            <a:spAutoFit/>
          </a:bodyPr>
          <a:lstStyle/>
          <a:p>
            <a:r>
              <a:rPr lang="en-US" sz="2400" dirty="0">
                <a:solidFill>
                  <a:schemeClr val="bg1"/>
                </a:solidFill>
              </a:rPr>
              <a:t>Wang</a:t>
            </a:r>
            <a:endParaRPr lang="cs-CZ" sz="2400" dirty="0">
              <a:solidFill>
                <a:schemeClr val="bg1"/>
              </a:solidFill>
            </a:endParaRPr>
          </a:p>
        </p:txBody>
      </p:sp>
      <p:cxnSp>
        <p:nvCxnSpPr>
          <p:cNvPr id="8" name="Přímá spojnice 7"/>
          <p:cNvCxnSpPr/>
          <p:nvPr/>
        </p:nvCxnSpPr>
        <p:spPr>
          <a:xfrm>
            <a:off x="1672852" y="2372278"/>
            <a:ext cx="3612244" cy="113194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flipV="1">
            <a:off x="6629400" y="2372278"/>
            <a:ext cx="873279" cy="113194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Šipka doleva 14"/>
          <p:cNvSpPr/>
          <p:nvPr/>
        </p:nvSpPr>
        <p:spPr>
          <a:xfrm flipH="1">
            <a:off x="2937150" y="1207004"/>
            <a:ext cx="1304292" cy="678946"/>
          </a:xfrm>
          <a:prstGeom prst="leftArrow">
            <a:avLst/>
          </a:prstGeom>
          <a:solidFill>
            <a:schemeClr val="bg1">
              <a:lumMod val="95000"/>
            </a:schemeClr>
          </a:solidFill>
          <a:ln>
            <a:noFill/>
          </a:ln>
          <a:effectLst>
            <a:glow rad="38100">
              <a:schemeClr val="tx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Box 14"/>
          <p:cNvSpPr txBox="1"/>
          <p:nvPr/>
        </p:nvSpPr>
        <p:spPr>
          <a:xfrm>
            <a:off x="2928412" y="1354020"/>
            <a:ext cx="1236830" cy="369332"/>
          </a:xfrm>
          <a:prstGeom prst="rect">
            <a:avLst/>
          </a:prstGeom>
          <a:noFill/>
        </p:spPr>
        <p:txBody>
          <a:bodyPr wrap="square" rtlCol="0">
            <a:spAutoFit/>
          </a:bodyPr>
          <a:lstStyle/>
          <a:p>
            <a:r>
              <a:rPr lang="en-US" dirty="0"/>
              <a:t>9.3x faster</a:t>
            </a:r>
            <a:endParaRPr lang="cs-CZ" dirty="0"/>
          </a:p>
        </p:txBody>
      </p:sp>
      <p:sp>
        <p:nvSpPr>
          <p:cNvPr id="20" name="Slide Number Placeholder 3"/>
          <p:cNvSpPr>
            <a:spLocks noGrp="1"/>
          </p:cNvSpPr>
          <p:nvPr>
            <p:ph type="sldNum" sz="quarter" idx="4"/>
          </p:nvPr>
        </p:nvSpPr>
        <p:spPr>
          <a:xfrm>
            <a:off x="8153400" y="133350"/>
            <a:ext cx="762000" cy="273844"/>
          </a:xfrm>
        </p:spPr>
        <p:txBody>
          <a:bodyPr/>
          <a:lstStyle/>
          <a:p>
            <a:fld id="{AFE0B7DD-3AFA-4E97-9072-9E88E79FF369}" type="slidenum">
              <a:rPr lang="en-US" smtClean="0"/>
              <a:t>45</a:t>
            </a:fld>
            <a:endParaRPr lang="en-US" dirty="0"/>
          </a:p>
        </p:txBody>
      </p:sp>
      <p:grpSp>
        <p:nvGrpSpPr>
          <p:cNvPr id="23" name="Skupina 22"/>
          <p:cNvGrpSpPr/>
          <p:nvPr/>
        </p:nvGrpSpPr>
        <p:grpSpPr>
          <a:xfrm>
            <a:off x="1647767" y="2628092"/>
            <a:ext cx="2285605" cy="2002503"/>
            <a:chOff x="1647767" y="2628092"/>
            <a:chExt cx="2285605" cy="2002503"/>
          </a:xfrm>
        </p:grpSpPr>
        <p:sp>
          <p:nvSpPr>
            <p:cNvPr id="17" name="Obdélník 16"/>
            <p:cNvSpPr/>
            <p:nvPr/>
          </p:nvSpPr>
          <p:spPr>
            <a:xfrm>
              <a:off x="1647767" y="2628092"/>
              <a:ext cx="2285605" cy="1984486"/>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11" name="Obráze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9686" y="2737169"/>
              <a:ext cx="1981286" cy="1795921"/>
            </a:xfrm>
            <a:prstGeom prst="rect">
              <a:avLst/>
            </a:prstGeom>
          </p:spPr>
        </p:pic>
        <p:sp>
          <p:nvSpPr>
            <p:cNvPr id="19" name="TextovéPole 18"/>
            <p:cNvSpPr txBox="1"/>
            <p:nvPr/>
          </p:nvSpPr>
          <p:spPr>
            <a:xfrm>
              <a:off x="1670974" y="3300338"/>
              <a:ext cx="400110" cy="513923"/>
            </a:xfrm>
            <a:prstGeom prst="rect">
              <a:avLst/>
            </a:prstGeom>
            <a:noFill/>
          </p:spPr>
          <p:txBody>
            <a:bodyPr vert="vert270" wrap="none" rtlCol="0">
              <a:spAutoFit/>
            </a:bodyPr>
            <a:lstStyle/>
            <a:p>
              <a:r>
                <a:rPr lang="en-US" sz="1400" dirty="0"/>
                <a:t>RMSE</a:t>
              </a:r>
              <a:endParaRPr lang="cs-CZ" sz="1400" dirty="0"/>
            </a:p>
          </p:txBody>
        </p:sp>
        <p:sp>
          <p:nvSpPr>
            <p:cNvPr id="7" name="TextovéPole 6"/>
            <p:cNvSpPr txBox="1"/>
            <p:nvPr/>
          </p:nvSpPr>
          <p:spPr>
            <a:xfrm>
              <a:off x="2453508" y="4322818"/>
              <a:ext cx="947695" cy="307777"/>
            </a:xfrm>
            <a:prstGeom prst="rect">
              <a:avLst/>
            </a:prstGeom>
            <a:noFill/>
          </p:spPr>
          <p:txBody>
            <a:bodyPr wrap="none" rtlCol="0">
              <a:spAutoFit/>
            </a:bodyPr>
            <a:lstStyle/>
            <a:p>
              <a:r>
                <a:rPr lang="en-US" sz="1400" dirty="0"/>
                <a:t>time [min]</a:t>
              </a:r>
              <a:endParaRPr lang="cs-CZ" sz="1400" dirty="0"/>
            </a:p>
          </p:txBody>
        </p:sp>
        <p:sp>
          <p:nvSpPr>
            <p:cNvPr id="21" name="Obdélník 20"/>
            <p:cNvSpPr/>
            <p:nvPr/>
          </p:nvSpPr>
          <p:spPr>
            <a:xfrm>
              <a:off x="3209280" y="2831670"/>
              <a:ext cx="533400" cy="134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extovéPole 21"/>
            <p:cNvSpPr txBox="1"/>
            <p:nvPr/>
          </p:nvSpPr>
          <p:spPr>
            <a:xfrm>
              <a:off x="3122792" y="2772950"/>
              <a:ext cx="516488" cy="261610"/>
            </a:xfrm>
            <a:prstGeom prst="rect">
              <a:avLst/>
            </a:prstGeom>
            <a:noFill/>
          </p:spPr>
          <p:txBody>
            <a:bodyPr wrap="none" rtlCol="0">
              <a:spAutoFit/>
            </a:bodyPr>
            <a:lstStyle/>
            <a:p>
              <a:r>
                <a:rPr lang="en-US" sz="1100" dirty="0"/>
                <a:t>Wang</a:t>
              </a:r>
              <a:endParaRPr lang="cs-CZ" sz="1100" dirty="0"/>
            </a:p>
          </p:txBody>
        </p:sp>
      </p:grpSp>
    </p:spTree>
    <p:extLst>
      <p:ext uri="{BB962C8B-B14F-4D97-AF65-F5344CB8AC3E}">
        <p14:creationId xmlns:p14="http://schemas.microsoft.com/office/powerpoint/2010/main" val="1976524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fill="hold"/>
                                        <p:tgtEl>
                                          <p:spTgt spid="23"/>
                                        </p:tgtEl>
                                        <p:attrNameLst>
                                          <p:attrName>ppt_x</p:attrName>
                                        </p:attrNameLst>
                                      </p:cBhvr>
                                      <p:tavLst>
                                        <p:tav tm="0">
                                          <p:val>
                                            <p:strVal val="#ppt_x"/>
                                          </p:val>
                                        </p:tav>
                                        <p:tav tm="100000">
                                          <p:val>
                                            <p:strVal val="#ppt_x"/>
                                          </p:val>
                                        </p:tav>
                                      </p:tavLst>
                                    </p:anim>
                                    <p:anim calcmode="lin" valueType="num">
                                      <p:cBhvr additive="base">
                                        <p:cTn id="3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5" grpId="0" animBg="1"/>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5626" t="28621" r="13440" b="52121"/>
          <a:stretch/>
        </p:blipFill>
        <p:spPr bwMode="auto">
          <a:xfrm>
            <a:off x="5750171" y="617280"/>
            <a:ext cx="1777300" cy="1760979"/>
          </a:xfrm>
          <a:prstGeom prst="rect">
            <a:avLst/>
          </a:prstGeom>
          <a:noFill/>
          <a:ln w="127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3"/>
          <p:cNvSpPr txBox="1"/>
          <p:nvPr/>
        </p:nvSpPr>
        <p:spPr>
          <a:xfrm>
            <a:off x="3706587" y="141787"/>
            <a:ext cx="772519" cy="461665"/>
          </a:xfrm>
          <a:prstGeom prst="rect">
            <a:avLst/>
          </a:prstGeom>
          <a:noFill/>
        </p:spPr>
        <p:txBody>
          <a:bodyPr wrap="none" rtlCol="0">
            <a:spAutoFit/>
          </a:bodyPr>
          <a:lstStyle/>
          <a:p>
            <a:r>
              <a:rPr lang="en-US" sz="2400" dirty="0">
                <a:solidFill>
                  <a:schemeClr val="bg1"/>
                </a:solidFill>
              </a:rPr>
              <a:t>Ours</a:t>
            </a:r>
            <a:endParaRPr lang="cs-CZ" sz="2400" dirty="0">
              <a:solidFill>
                <a:schemeClr val="bg1"/>
              </a:solidFill>
            </a:endParaRPr>
          </a:p>
        </p:txBody>
      </p:sp>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8127" t="28621" r="939" b="52121"/>
          <a:stretch/>
        </p:blipFill>
        <p:spPr bwMode="auto">
          <a:xfrm>
            <a:off x="3706587" y="614829"/>
            <a:ext cx="1777300" cy="1760979"/>
          </a:xfrm>
          <a:prstGeom prst="rect">
            <a:avLst/>
          </a:prstGeom>
          <a:noFill/>
          <a:ln w="127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3125" t="28621" r="25941" b="52121"/>
          <a:stretch/>
        </p:blipFill>
        <p:spPr bwMode="auto">
          <a:xfrm>
            <a:off x="1676400" y="617280"/>
            <a:ext cx="1777300" cy="1760979"/>
          </a:xfrm>
          <a:prstGeom prst="rect">
            <a:avLst/>
          </a:prstGeom>
          <a:noFill/>
          <a:ln w="127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8"/>
          <p:cNvSpPr txBox="1"/>
          <p:nvPr/>
        </p:nvSpPr>
        <p:spPr>
          <a:xfrm>
            <a:off x="5733841" y="144237"/>
            <a:ext cx="1287532" cy="461665"/>
          </a:xfrm>
          <a:prstGeom prst="rect">
            <a:avLst/>
          </a:prstGeom>
          <a:noFill/>
        </p:spPr>
        <p:txBody>
          <a:bodyPr wrap="none" rtlCol="0">
            <a:spAutoFit/>
          </a:bodyPr>
          <a:lstStyle/>
          <a:p>
            <a:r>
              <a:rPr lang="en-US" sz="2400" dirty="0" err="1">
                <a:solidFill>
                  <a:schemeClr val="bg1"/>
                </a:solidFill>
              </a:rPr>
              <a:t>Donikian</a:t>
            </a:r>
            <a:endParaRPr lang="cs-CZ" sz="2400" dirty="0">
              <a:solidFill>
                <a:schemeClr val="bg1"/>
              </a:solidFill>
            </a:endParaRPr>
          </a:p>
        </p:txBody>
      </p:sp>
      <p:sp>
        <p:nvSpPr>
          <p:cNvPr id="8" name="TextBox 3"/>
          <p:cNvSpPr txBox="1"/>
          <p:nvPr/>
        </p:nvSpPr>
        <p:spPr>
          <a:xfrm>
            <a:off x="1676400" y="144238"/>
            <a:ext cx="901785" cy="461665"/>
          </a:xfrm>
          <a:prstGeom prst="rect">
            <a:avLst/>
          </a:prstGeom>
          <a:noFill/>
        </p:spPr>
        <p:txBody>
          <a:bodyPr wrap="none" rtlCol="0">
            <a:spAutoFit/>
          </a:bodyPr>
          <a:lstStyle/>
          <a:p>
            <a:r>
              <a:rPr lang="en-US" sz="2400" dirty="0">
                <a:solidFill>
                  <a:schemeClr val="bg1"/>
                </a:solidFill>
              </a:rPr>
              <a:t>Wang</a:t>
            </a:r>
            <a:endParaRPr lang="cs-CZ" sz="2400" dirty="0">
              <a:solidFill>
                <a:schemeClr val="bg1"/>
              </a:solidFill>
            </a:endParaRPr>
          </a:p>
        </p:txBody>
      </p:sp>
      <p:sp>
        <p:nvSpPr>
          <p:cNvPr id="13" name="Rectangle 4"/>
          <p:cNvSpPr/>
          <p:nvPr/>
        </p:nvSpPr>
        <p:spPr>
          <a:xfrm>
            <a:off x="1462643" y="3379121"/>
            <a:ext cx="1418574" cy="13262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5" name="TextBox 10">
            <a:extLst>
              <a:ext uri="{FF2B5EF4-FFF2-40B4-BE49-F238E27FC236}">
                <a16:creationId xmlns:a16="http://schemas.microsoft.com/office/drawing/2014/main" xmlns="" id="{3C710694-4C9E-4E11-802E-85B94BA9ED8B}"/>
              </a:ext>
            </a:extLst>
          </p:cNvPr>
          <p:cNvSpPr txBox="1"/>
          <p:nvPr/>
        </p:nvSpPr>
        <p:spPr>
          <a:xfrm>
            <a:off x="2895600" y="477416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grpSp>
        <p:nvGrpSpPr>
          <p:cNvPr id="14" name="Skupina 13"/>
          <p:cNvGrpSpPr/>
          <p:nvPr/>
        </p:nvGrpSpPr>
        <p:grpSpPr>
          <a:xfrm>
            <a:off x="3705650" y="1200150"/>
            <a:ext cx="1602592" cy="2889450"/>
            <a:chOff x="3705650" y="1200150"/>
            <a:chExt cx="1602592" cy="2889450"/>
          </a:xfrm>
        </p:grpSpPr>
        <p:pic>
          <p:nvPicPr>
            <p:cNvPr id="16" name="Obrázek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8242" y="2649600"/>
              <a:ext cx="1440000" cy="1440000"/>
            </a:xfrm>
            <a:prstGeom prst="rect">
              <a:avLst/>
            </a:prstGeom>
            <a:ln w="12700">
              <a:solidFill>
                <a:srgbClr val="00B050"/>
              </a:solidFill>
            </a:ln>
          </p:spPr>
        </p:pic>
        <p:sp>
          <p:nvSpPr>
            <p:cNvPr id="17" name="Obdélník 16"/>
            <p:cNvSpPr/>
            <p:nvPr/>
          </p:nvSpPr>
          <p:spPr>
            <a:xfrm>
              <a:off x="3705650" y="1200150"/>
              <a:ext cx="650629" cy="609600"/>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9" name="Přímá spojnice 18"/>
            <p:cNvCxnSpPr/>
            <p:nvPr/>
          </p:nvCxnSpPr>
          <p:spPr>
            <a:xfrm>
              <a:off x="3705650" y="1808676"/>
              <a:ext cx="162592" cy="83927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a:off x="4356279" y="1819564"/>
              <a:ext cx="951963" cy="82838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5" name="Skupina 14"/>
          <p:cNvGrpSpPr/>
          <p:nvPr/>
        </p:nvGrpSpPr>
        <p:grpSpPr>
          <a:xfrm>
            <a:off x="5750171" y="1199076"/>
            <a:ext cx="1603666" cy="2888873"/>
            <a:chOff x="5750171" y="1199076"/>
            <a:chExt cx="1603666" cy="2888873"/>
          </a:xfrm>
        </p:grpSpPr>
        <p:sp>
          <p:nvSpPr>
            <p:cNvPr id="2" name="Obdélník 1"/>
            <p:cNvSpPr/>
            <p:nvPr/>
          </p:nvSpPr>
          <p:spPr>
            <a:xfrm>
              <a:off x="5750171" y="1199076"/>
              <a:ext cx="650629" cy="609600"/>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7" name="Obráze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3837" y="2647949"/>
              <a:ext cx="1440000" cy="1440000"/>
            </a:xfrm>
            <a:prstGeom prst="rect">
              <a:avLst/>
            </a:prstGeom>
            <a:ln w="12700">
              <a:solidFill>
                <a:srgbClr val="00B050"/>
              </a:solidFill>
            </a:ln>
          </p:spPr>
        </p:pic>
        <p:cxnSp>
          <p:nvCxnSpPr>
            <p:cNvPr id="20" name="Přímá spojnice 19"/>
            <p:cNvCxnSpPr/>
            <p:nvPr/>
          </p:nvCxnSpPr>
          <p:spPr>
            <a:xfrm>
              <a:off x="5751197" y="1808675"/>
              <a:ext cx="162592" cy="83927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a:xfrm>
              <a:off x="6400800" y="1800515"/>
              <a:ext cx="951963" cy="82838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6" name="Šipka doleva 25"/>
          <p:cNvSpPr/>
          <p:nvPr/>
        </p:nvSpPr>
        <p:spPr>
          <a:xfrm>
            <a:off x="4876800" y="3028950"/>
            <a:ext cx="1304292" cy="678946"/>
          </a:xfrm>
          <a:prstGeom prst="leftArrow">
            <a:avLst/>
          </a:prstGeom>
          <a:solidFill>
            <a:schemeClr val="bg1">
              <a:lumMod val="95000"/>
            </a:schemeClr>
          </a:solidFill>
          <a:ln>
            <a:noFill/>
          </a:ln>
          <a:effectLst>
            <a:glow rad="38100">
              <a:schemeClr val="tx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TextBox 14"/>
          <p:cNvSpPr txBox="1"/>
          <p:nvPr/>
        </p:nvSpPr>
        <p:spPr>
          <a:xfrm>
            <a:off x="5192993" y="3187261"/>
            <a:ext cx="838749" cy="369332"/>
          </a:xfrm>
          <a:prstGeom prst="rect">
            <a:avLst/>
          </a:prstGeom>
          <a:noFill/>
        </p:spPr>
        <p:txBody>
          <a:bodyPr wrap="square" rtlCol="0">
            <a:spAutoFit/>
          </a:bodyPr>
          <a:lstStyle/>
          <a:p>
            <a:pPr algn="ctr"/>
            <a:r>
              <a:rPr lang="en-US" dirty="0"/>
              <a:t>Robust</a:t>
            </a:r>
          </a:p>
        </p:txBody>
      </p:sp>
      <p:sp>
        <p:nvSpPr>
          <p:cNvPr id="24" name="Slide Number Placeholder 3"/>
          <p:cNvSpPr>
            <a:spLocks noGrp="1"/>
          </p:cNvSpPr>
          <p:nvPr>
            <p:ph type="sldNum" sz="quarter" idx="4"/>
          </p:nvPr>
        </p:nvSpPr>
        <p:spPr>
          <a:xfrm>
            <a:off x="8153400" y="133350"/>
            <a:ext cx="762000" cy="273844"/>
          </a:xfrm>
        </p:spPr>
        <p:txBody>
          <a:bodyPr/>
          <a:lstStyle/>
          <a:p>
            <a:fld id="{41A2C695-FDC1-4AD7-A802-A6A22700A235}" type="slidenum">
              <a:rPr lang="en-US" smtClean="0"/>
              <a:t>46</a:t>
            </a:fld>
            <a:endParaRPr lang="en-US" dirty="0"/>
          </a:p>
        </p:txBody>
      </p:sp>
    </p:spTree>
    <p:extLst>
      <p:ext uri="{BB962C8B-B14F-4D97-AF65-F5344CB8AC3E}">
        <p14:creationId xmlns:p14="http://schemas.microsoft.com/office/powerpoint/2010/main" val="692939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par>
                                <p:cTn id="28" presetID="22" presetClass="entr" presetSubtype="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right)">
                                      <p:cBhvr>
                                        <p:cTn id="35" dur="500"/>
                                        <p:tgtEl>
                                          <p:spTgt spid="27"/>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right)">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8" grpId="0"/>
      <p:bldP spid="26" grpId="0" animBg="1"/>
      <p:bldP spid="2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Tests</a:t>
            </a:r>
            <a:endParaRPr lang="cs-CZ" dirty="0"/>
          </a:p>
        </p:txBody>
      </p:sp>
      <p:sp>
        <p:nvSpPr>
          <p:cNvPr id="3" name="Content Placeholder 2"/>
          <p:cNvSpPr>
            <a:spLocks noGrp="1"/>
          </p:cNvSpPr>
          <p:nvPr>
            <p:ph idx="1"/>
          </p:nvPr>
        </p:nvSpPr>
        <p:spPr/>
        <p:txBody>
          <a:bodyPr>
            <a:normAutofit/>
          </a:bodyPr>
          <a:lstStyle/>
          <a:p>
            <a:pPr marL="0" indent="0">
              <a:buNone/>
            </a:pPr>
            <a:endParaRPr lang="en-US" sz="2400" dirty="0">
              <a:solidFill>
                <a:schemeClr val="accent2"/>
              </a:solidFill>
            </a:endParaRPr>
          </a:p>
          <a:p>
            <a:endParaRPr lang="en-US" sz="2400" dirty="0"/>
          </a:p>
          <a:p>
            <a:endParaRPr lang="en-US" sz="1400" dirty="0"/>
          </a:p>
          <a:p>
            <a:endParaRPr lang="en-US" sz="2400" dirty="0"/>
          </a:p>
          <a:p>
            <a:endParaRPr lang="en-US" sz="1400" dirty="0"/>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graphicFrame>
        <p:nvGraphicFramePr>
          <p:cNvPr id="4" name="Tabulka 3"/>
          <p:cNvGraphicFramePr>
            <a:graphicFrameLocks noGrp="1"/>
          </p:cNvGraphicFramePr>
          <p:nvPr>
            <p:extLst>
              <p:ext uri="{D42A27DB-BD31-4B8C-83A1-F6EECF244321}">
                <p14:modId xmlns:p14="http://schemas.microsoft.com/office/powerpoint/2010/main" val="1963251846"/>
              </p:ext>
            </p:extLst>
          </p:nvPr>
        </p:nvGraphicFramePr>
        <p:xfrm>
          <a:off x="1295400" y="1657350"/>
          <a:ext cx="6096000" cy="111252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tblGrid>
              <a:tr h="370840">
                <a:tc>
                  <a:txBody>
                    <a:bodyPr/>
                    <a:lstStyle/>
                    <a:p>
                      <a:endParaRPr lang="cs-CZ"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Direct only</a:t>
                      </a:r>
                      <a:endParaRPr lang="cs-CZ"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Direct + indirect</a:t>
                      </a:r>
                      <a:endParaRPr lang="cs-CZ"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370840">
                <a:tc>
                  <a:txBody>
                    <a:bodyPr/>
                    <a:lstStyle/>
                    <a:p>
                      <a:r>
                        <a:rPr lang="en-US" dirty="0"/>
                        <a:t>Simple occlusion</a:t>
                      </a:r>
                      <a:endParaRPr lang="cs-CZ"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cs-CZ"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cs-CZ"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370840">
                <a:tc>
                  <a:txBody>
                    <a:bodyPr/>
                    <a:lstStyle/>
                    <a:p>
                      <a:r>
                        <a:rPr lang="en-US" dirty="0"/>
                        <a:t>Complex occlusion</a:t>
                      </a:r>
                      <a:endParaRPr lang="cs-C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cs-C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cs-C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bl>
          </a:graphicData>
        </a:graphic>
      </p:graphicFrame>
      <p:sp>
        <p:nvSpPr>
          <p:cNvPr id="6" name="Slide Number Placeholder 3"/>
          <p:cNvSpPr>
            <a:spLocks noGrp="1"/>
          </p:cNvSpPr>
          <p:nvPr>
            <p:ph type="sldNum" sz="quarter" idx="4"/>
          </p:nvPr>
        </p:nvSpPr>
        <p:spPr>
          <a:xfrm>
            <a:off x="8153400" y="133350"/>
            <a:ext cx="762000" cy="273844"/>
          </a:xfrm>
        </p:spPr>
        <p:txBody>
          <a:bodyPr/>
          <a:lstStyle/>
          <a:p>
            <a:fld id="{0FA26BAB-D5C0-4A5F-A80E-F3DC9DF36BC4}" type="slidenum">
              <a:rPr lang="en-US" smtClean="0"/>
              <a:t>47</a:t>
            </a:fld>
            <a:endParaRPr lang="en-US" dirty="0"/>
          </a:p>
        </p:txBody>
      </p:sp>
      <p:sp>
        <p:nvSpPr>
          <p:cNvPr id="7" name="Obdélník 6"/>
          <p:cNvSpPr/>
          <p:nvPr/>
        </p:nvSpPr>
        <p:spPr>
          <a:xfrm>
            <a:off x="3317760" y="2404110"/>
            <a:ext cx="2016000" cy="3600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tx1"/>
                </a:solidFill>
              </a:ln>
            </a:endParaRPr>
          </a:p>
        </p:txBody>
      </p:sp>
      <p:sp>
        <p:nvSpPr>
          <p:cNvPr id="8" name="TextovéPole 7"/>
          <p:cNvSpPr txBox="1"/>
          <p:nvPr/>
        </p:nvSpPr>
        <p:spPr>
          <a:xfrm>
            <a:off x="4121304" y="2033885"/>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
        <p:nvSpPr>
          <p:cNvPr id="9" name="Obdélník 8"/>
          <p:cNvSpPr/>
          <p:nvPr/>
        </p:nvSpPr>
        <p:spPr>
          <a:xfrm>
            <a:off x="5376126" y="2404110"/>
            <a:ext cx="2016000" cy="3600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chemeClr val="tx1"/>
                </a:solidFill>
              </a:ln>
            </a:endParaRPr>
          </a:p>
        </p:txBody>
      </p:sp>
      <p:sp>
        <p:nvSpPr>
          <p:cNvPr id="10" name="TextovéPole 9"/>
          <p:cNvSpPr txBox="1"/>
          <p:nvPr/>
        </p:nvSpPr>
        <p:spPr>
          <a:xfrm>
            <a:off x="6163464" y="2023110"/>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
        <p:nvSpPr>
          <p:cNvPr id="11" name="TextovéPole 10"/>
          <p:cNvSpPr txBox="1"/>
          <p:nvPr/>
        </p:nvSpPr>
        <p:spPr>
          <a:xfrm>
            <a:off x="4121304" y="2414885"/>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Tree>
    <p:extLst>
      <p:ext uri="{BB962C8B-B14F-4D97-AF65-F5344CB8AC3E}">
        <p14:creationId xmlns:p14="http://schemas.microsoft.com/office/powerpoint/2010/main" val="342463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4"/>
          </p:nvPr>
        </p:nvSpPr>
        <p:spPr/>
        <p:txBody>
          <a:bodyPr/>
          <a:lstStyle/>
          <a:p>
            <a:fld id="{B6F15528-21DE-4FAA-801E-634DDDAF4B2B}" type="slidenum">
              <a:rPr lang="en-US" smtClean="0"/>
              <a:pPr/>
              <a:t>48</a:t>
            </a:fld>
            <a:endParaRPr lang="en-US"/>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sp>
        <p:nvSpPr>
          <p:cNvPr id="4" name="TextBox 6">
            <a:extLst>
              <a:ext uri="{FF2B5EF4-FFF2-40B4-BE49-F238E27FC236}">
                <a16:creationId xmlns:a16="http://schemas.microsoft.com/office/drawing/2014/main" xmlns="" id="{E491F892-4645-431B-B407-F02D5DDB066F}"/>
              </a:ext>
            </a:extLst>
          </p:cNvPr>
          <p:cNvSpPr txBox="1"/>
          <p:nvPr/>
        </p:nvSpPr>
        <p:spPr>
          <a:xfrm>
            <a:off x="2895600" y="477416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 indirect illumination</a:t>
            </a:r>
            <a:endParaRPr lang="cs-CZ" dirty="0">
              <a:solidFill>
                <a:schemeClr val="bg1"/>
              </a:solidFill>
            </a:endParaRPr>
          </a:p>
        </p:txBody>
      </p:sp>
    </p:spTree>
    <p:extLst>
      <p:ext uri="{BB962C8B-B14F-4D97-AF65-F5344CB8AC3E}">
        <p14:creationId xmlns:p14="http://schemas.microsoft.com/office/powerpoint/2010/main" val="11677738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sp>
        <p:nvSpPr>
          <p:cNvPr id="2" name="Zástupný symbol pro číslo snímku 1"/>
          <p:cNvSpPr>
            <a:spLocks noGrp="1"/>
          </p:cNvSpPr>
          <p:nvPr>
            <p:ph type="sldNum" sz="quarter" idx="4"/>
          </p:nvPr>
        </p:nvSpPr>
        <p:spPr/>
        <p:txBody>
          <a:bodyPr/>
          <a:lstStyle/>
          <a:p>
            <a:fld id="{B6F15528-21DE-4FAA-801E-634DDDAF4B2B}" type="slidenum">
              <a:rPr lang="en-US" smtClean="0"/>
              <a:pPr/>
              <a:t>49</a:t>
            </a:fld>
            <a:endParaRPr lang="en-US"/>
          </a:p>
        </p:txBody>
      </p:sp>
      <p:sp>
        <p:nvSpPr>
          <p:cNvPr id="4" name="TextBox 6">
            <a:extLst>
              <a:ext uri="{FF2B5EF4-FFF2-40B4-BE49-F238E27FC236}">
                <a16:creationId xmlns:a16="http://schemas.microsoft.com/office/drawing/2014/main" xmlns="" id="{E491F892-4645-431B-B407-F02D5DDB066F}"/>
              </a:ext>
            </a:extLst>
          </p:cNvPr>
          <p:cNvSpPr txBox="1"/>
          <p:nvPr/>
        </p:nvSpPr>
        <p:spPr>
          <a:xfrm>
            <a:off x="2895600" y="477416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 indirect illumination</a:t>
            </a:r>
            <a:endParaRPr lang="cs-CZ" dirty="0">
              <a:solidFill>
                <a:schemeClr val="bg1"/>
              </a:solidFill>
            </a:endParaRPr>
          </a:p>
        </p:txBody>
      </p:sp>
      <p:sp>
        <p:nvSpPr>
          <p:cNvPr id="6" name="Rectangle 4"/>
          <p:cNvSpPr/>
          <p:nvPr/>
        </p:nvSpPr>
        <p:spPr>
          <a:xfrm>
            <a:off x="1462643" y="3379121"/>
            <a:ext cx="1418574" cy="13262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Rectangle 4"/>
          <p:cNvSpPr/>
          <p:nvPr/>
        </p:nvSpPr>
        <p:spPr>
          <a:xfrm>
            <a:off x="5285096" y="3504225"/>
            <a:ext cx="1344304" cy="12699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7088" t="49515" r="10235" b="28170"/>
          <a:stretch/>
        </p:blipFill>
        <p:spPr bwMode="auto">
          <a:xfrm>
            <a:off x="2457449" y="1228994"/>
            <a:ext cx="1777300" cy="1759805"/>
          </a:xfrm>
          <a:prstGeom prst="rect">
            <a:avLst/>
          </a:prstGeom>
          <a:noFill/>
          <a:ln w="127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63872" t="50000" r="23451" b="27685"/>
          <a:stretch/>
        </p:blipFill>
        <p:spPr bwMode="auto">
          <a:xfrm>
            <a:off x="272349" y="1228995"/>
            <a:ext cx="1777300" cy="1759805"/>
          </a:xfrm>
          <a:prstGeom prst="rect">
            <a:avLst/>
          </a:prstGeom>
          <a:noFill/>
          <a:ln w="127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8"/>
          <p:cNvSpPr txBox="1"/>
          <p:nvPr/>
        </p:nvSpPr>
        <p:spPr>
          <a:xfrm>
            <a:off x="2457449" y="742950"/>
            <a:ext cx="772519" cy="461665"/>
          </a:xfrm>
          <a:prstGeom prst="rect">
            <a:avLst/>
          </a:prstGeom>
          <a:solidFill>
            <a:schemeClr val="tx1">
              <a:lumMod val="65000"/>
              <a:lumOff val="35000"/>
            </a:schemeClr>
          </a:solidFill>
          <a:effectLst>
            <a:softEdge rad="152400"/>
          </a:effectLst>
        </p:spPr>
        <p:txBody>
          <a:bodyPr wrap="none" rtlCol="0">
            <a:spAutoFit/>
          </a:bodyPr>
          <a:lstStyle/>
          <a:p>
            <a:r>
              <a:rPr lang="en-US" sz="2400" dirty="0">
                <a:solidFill>
                  <a:schemeClr val="bg1"/>
                </a:solidFill>
              </a:rPr>
              <a:t>Ours</a:t>
            </a:r>
            <a:endParaRPr lang="cs-CZ" sz="2400" dirty="0">
              <a:solidFill>
                <a:schemeClr val="bg1"/>
              </a:solidFill>
            </a:endParaRPr>
          </a:p>
        </p:txBody>
      </p:sp>
      <p:pic>
        <p:nvPicPr>
          <p:cNvPr id="11"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l="77205" t="73136" r="10118" b="4549"/>
          <a:stretch/>
        </p:blipFill>
        <p:spPr bwMode="auto">
          <a:xfrm>
            <a:off x="7121867" y="1228994"/>
            <a:ext cx="1777300" cy="1759805"/>
          </a:xfrm>
          <a:prstGeom prst="rect">
            <a:avLst/>
          </a:prstGeom>
          <a:noFill/>
          <a:ln w="127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l="63882" t="73525" r="23441" b="4160"/>
          <a:stretch/>
        </p:blipFill>
        <p:spPr bwMode="auto">
          <a:xfrm>
            <a:off x="4936767" y="1228995"/>
            <a:ext cx="1777300" cy="1759805"/>
          </a:xfrm>
          <a:prstGeom prst="rect">
            <a:avLst/>
          </a:prstGeom>
          <a:noFill/>
          <a:ln w="127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4936767" y="755650"/>
            <a:ext cx="901785" cy="461665"/>
          </a:xfrm>
          <a:prstGeom prst="rect">
            <a:avLst/>
          </a:prstGeom>
          <a:solidFill>
            <a:schemeClr val="tx1">
              <a:lumMod val="65000"/>
              <a:lumOff val="35000"/>
            </a:schemeClr>
          </a:solidFill>
          <a:effectLst>
            <a:softEdge rad="152400"/>
          </a:effectLst>
        </p:spPr>
        <p:txBody>
          <a:bodyPr wrap="none" rtlCol="0">
            <a:spAutoFit/>
          </a:bodyPr>
          <a:lstStyle/>
          <a:p>
            <a:r>
              <a:rPr lang="en-US" sz="2400" dirty="0">
                <a:solidFill>
                  <a:schemeClr val="bg1"/>
                </a:solidFill>
              </a:rPr>
              <a:t>Wang</a:t>
            </a:r>
            <a:endParaRPr lang="cs-CZ" sz="2400" dirty="0">
              <a:solidFill>
                <a:schemeClr val="bg1"/>
              </a:solidFill>
            </a:endParaRPr>
          </a:p>
        </p:txBody>
      </p:sp>
      <p:cxnSp>
        <p:nvCxnSpPr>
          <p:cNvPr id="14" name="Straight Connector 14"/>
          <p:cNvCxnSpPr/>
          <p:nvPr/>
        </p:nvCxnSpPr>
        <p:spPr>
          <a:xfrm flipH="1">
            <a:off x="2881217" y="2988800"/>
            <a:ext cx="1369862" cy="3903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3"/>
          <p:cNvSpPr txBox="1"/>
          <p:nvPr/>
        </p:nvSpPr>
        <p:spPr>
          <a:xfrm>
            <a:off x="7121867" y="742950"/>
            <a:ext cx="772519" cy="461665"/>
          </a:xfrm>
          <a:prstGeom prst="rect">
            <a:avLst/>
          </a:prstGeom>
          <a:solidFill>
            <a:schemeClr val="tx1">
              <a:lumMod val="65000"/>
              <a:lumOff val="35000"/>
            </a:schemeClr>
          </a:solidFill>
          <a:effectLst>
            <a:softEdge rad="101600"/>
          </a:effectLst>
        </p:spPr>
        <p:txBody>
          <a:bodyPr wrap="none" rtlCol="0">
            <a:spAutoFit/>
          </a:bodyPr>
          <a:lstStyle/>
          <a:p>
            <a:r>
              <a:rPr lang="en-US" sz="2400" dirty="0">
                <a:solidFill>
                  <a:schemeClr val="bg1"/>
                </a:solidFill>
              </a:rPr>
              <a:t>Ours</a:t>
            </a:r>
            <a:endParaRPr lang="cs-CZ" sz="2400" dirty="0">
              <a:solidFill>
                <a:schemeClr val="bg1"/>
              </a:solidFill>
            </a:endParaRPr>
          </a:p>
        </p:txBody>
      </p:sp>
      <p:sp>
        <p:nvSpPr>
          <p:cNvPr id="16" name="TextBox 3"/>
          <p:cNvSpPr txBox="1"/>
          <p:nvPr/>
        </p:nvSpPr>
        <p:spPr>
          <a:xfrm>
            <a:off x="272349" y="755650"/>
            <a:ext cx="901785" cy="461665"/>
          </a:xfrm>
          <a:prstGeom prst="rect">
            <a:avLst/>
          </a:prstGeom>
          <a:noFill/>
          <a:effectLst>
            <a:softEdge rad="152400"/>
          </a:effectLst>
        </p:spPr>
        <p:txBody>
          <a:bodyPr wrap="none" rtlCol="0">
            <a:spAutoFit/>
          </a:bodyPr>
          <a:lstStyle/>
          <a:p>
            <a:r>
              <a:rPr lang="en-US" sz="2400" dirty="0">
                <a:solidFill>
                  <a:schemeClr val="bg1"/>
                </a:solidFill>
              </a:rPr>
              <a:t>Wang</a:t>
            </a:r>
            <a:endParaRPr lang="cs-CZ" sz="2400" dirty="0">
              <a:solidFill>
                <a:schemeClr val="bg1"/>
              </a:solidFill>
            </a:endParaRPr>
          </a:p>
        </p:txBody>
      </p:sp>
      <p:cxnSp>
        <p:nvCxnSpPr>
          <p:cNvPr id="17" name="Straight Connector 17"/>
          <p:cNvCxnSpPr/>
          <p:nvPr/>
        </p:nvCxnSpPr>
        <p:spPr>
          <a:xfrm>
            <a:off x="272349" y="2988800"/>
            <a:ext cx="1190294" cy="3903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20"/>
          <p:cNvCxnSpPr/>
          <p:nvPr/>
        </p:nvCxnSpPr>
        <p:spPr>
          <a:xfrm flipH="1">
            <a:off x="6629400" y="2989974"/>
            <a:ext cx="2269769" cy="5142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22"/>
          <p:cNvCxnSpPr/>
          <p:nvPr/>
        </p:nvCxnSpPr>
        <p:spPr>
          <a:xfrm>
            <a:off x="4936767" y="2988799"/>
            <a:ext cx="321033" cy="50485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Šipka doleva 20"/>
          <p:cNvSpPr/>
          <p:nvPr/>
        </p:nvSpPr>
        <p:spPr>
          <a:xfrm flipH="1">
            <a:off x="1667508" y="1785245"/>
            <a:ext cx="1304292" cy="678946"/>
          </a:xfrm>
          <a:prstGeom prst="leftArrow">
            <a:avLst/>
          </a:prstGeom>
          <a:solidFill>
            <a:schemeClr val="bg1">
              <a:lumMod val="95000"/>
            </a:schemeClr>
          </a:solidFill>
          <a:ln>
            <a:noFill/>
          </a:ln>
          <a:effectLst>
            <a:glow rad="38100">
              <a:schemeClr val="tx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extBox 14"/>
          <p:cNvSpPr txBox="1"/>
          <p:nvPr/>
        </p:nvSpPr>
        <p:spPr>
          <a:xfrm>
            <a:off x="1658770" y="1932261"/>
            <a:ext cx="1236830" cy="369332"/>
          </a:xfrm>
          <a:prstGeom prst="rect">
            <a:avLst/>
          </a:prstGeom>
          <a:noFill/>
        </p:spPr>
        <p:txBody>
          <a:bodyPr wrap="square" rtlCol="0">
            <a:spAutoFit/>
          </a:bodyPr>
          <a:lstStyle/>
          <a:p>
            <a:r>
              <a:rPr lang="en-US" dirty="0"/>
              <a:t>4.3x faster</a:t>
            </a:r>
            <a:endParaRPr lang="cs-CZ" dirty="0"/>
          </a:p>
        </p:txBody>
      </p:sp>
      <p:sp>
        <p:nvSpPr>
          <p:cNvPr id="23" name="Šipka doleva 22"/>
          <p:cNvSpPr/>
          <p:nvPr/>
        </p:nvSpPr>
        <p:spPr>
          <a:xfrm flipH="1">
            <a:off x="6315708" y="1784520"/>
            <a:ext cx="1304292" cy="678946"/>
          </a:xfrm>
          <a:prstGeom prst="leftArrow">
            <a:avLst/>
          </a:prstGeom>
          <a:solidFill>
            <a:schemeClr val="bg1">
              <a:lumMod val="95000"/>
            </a:schemeClr>
          </a:solidFill>
          <a:ln>
            <a:noFill/>
          </a:ln>
          <a:effectLst>
            <a:glow rad="38100">
              <a:schemeClr val="tx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TextBox 14"/>
          <p:cNvSpPr txBox="1"/>
          <p:nvPr/>
        </p:nvSpPr>
        <p:spPr>
          <a:xfrm>
            <a:off x="6306970" y="1931536"/>
            <a:ext cx="1236830" cy="369332"/>
          </a:xfrm>
          <a:prstGeom prst="rect">
            <a:avLst/>
          </a:prstGeom>
          <a:noFill/>
        </p:spPr>
        <p:txBody>
          <a:bodyPr wrap="square" rtlCol="0">
            <a:spAutoFit/>
          </a:bodyPr>
          <a:lstStyle/>
          <a:p>
            <a:r>
              <a:rPr lang="en-US" dirty="0"/>
              <a:t>4.3x faster</a:t>
            </a:r>
            <a:endParaRPr lang="cs-CZ" dirty="0"/>
          </a:p>
        </p:txBody>
      </p:sp>
    </p:spTree>
    <p:extLst>
      <p:ext uri="{BB962C8B-B14F-4D97-AF65-F5344CB8AC3E}">
        <p14:creationId xmlns:p14="http://schemas.microsoft.com/office/powerpoint/2010/main" val="629494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21" grpId="0" animBg="1"/>
      <p:bldP spid="22" grpId="0"/>
      <p:bldP spid="23" grpId="0" animBg="1"/>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Work\Papers\directlight\presentation\livingroom\ref_gi_t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00" y="0"/>
            <a:ext cx="7716600" cy="51444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a:prstGeom prst="rect">
            <a:avLst/>
          </a:prstGeom>
        </p:spPr>
        <p:txBody>
          <a:bodyPr/>
          <a:lstStyle/>
          <a:p>
            <a:fld id="{B6F15528-21DE-4FAA-801E-634DDDAF4B2B}" type="slidenum">
              <a:rPr lang="en-US" smtClean="0"/>
              <a:pPr/>
              <a:t>5</a:t>
            </a:fld>
            <a:endParaRPr lang="en-US" dirty="0"/>
          </a:p>
        </p:txBody>
      </p:sp>
      <p:sp>
        <p:nvSpPr>
          <p:cNvPr id="7" name="TextBox 6">
            <a:extLst>
              <a:ext uri="{FF2B5EF4-FFF2-40B4-BE49-F238E27FC236}">
                <a16:creationId xmlns:a16="http://schemas.microsoft.com/office/drawing/2014/main" xmlns="" id="{E491F892-4645-431B-B407-F02D5DDB066F}"/>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 indirect illumination</a:t>
            </a:r>
            <a:endParaRPr lang="cs-CZ" dirty="0">
              <a:solidFill>
                <a:schemeClr val="bg1"/>
              </a:solidFill>
            </a:endParaRPr>
          </a:p>
        </p:txBody>
      </p:sp>
    </p:spTree>
    <p:extLst>
      <p:ext uri="{BB962C8B-B14F-4D97-AF65-F5344CB8AC3E}">
        <p14:creationId xmlns:p14="http://schemas.microsoft.com/office/powerpoint/2010/main" val="34028110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sp>
        <p:nvSpPr>
          <p:cNvPr id="2" name="Zástupný symbol pro číslo snímku 1"/>
          <p:cNvSpPr>
            <a:spLocks noGrp="1"/>
          </p:cNvSpPr>
          <p:nvPr>
            <p:ph type="sldNum" sz="quarter" idx="4"/>
          </p:nvPr>
        </p:nvSpPr>
        <p:spPr/>
        <p:txBody>
          <a:bodyPr/>
          <a:lstStyle/>
          <a:p>
            <a:fld id="{B6F15528-21DE-4FAA-801E-634DDDAF4B2B}" type="slidenum">
              <a:rPr lang="en-US" smtClean="0"/>
              <a:pPr/>
              <a:t>50</a:t>
            </a:fld>
            <a:endParaRPr lang="en-US"/>
          </a:p>
        </p:txBody>
      </p:sp>
      <p:sp>
        <p:nvSpPr>
          <p:cNvPr id="4" name="TextBox 6">
            <a:extLst>
              <a:ext uri="{FF2B5EF4-FFF2-40B4-BE49-F238E27FC236}">
                <a16:creationId xmlns:a16="http://schemas.microsoft.com/office/drawing/2014/main" xmlns="" id="{E491F892-4645-431B-B407-F02D5DDB066F}"/>
              </a:ext>
            </a:extLst>
          </p:cNvPr>
          <p:cNvSpPr txBox="1"/>
          <p:nvPr/>
        </p:nvSpPr>
        <p:spPr>
          <a:xfrm>
            <a:off x="2895600" y="477416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 indirect illumination</a:t>
            </a:r>
            <a:endParaRPr lang="cs-CZ" dirty="0">
              <a:solidFill>
                <a:schemeClr val="bg1"/>
              </a:solidFill>
            </a:endParaRPr>
          </a:p>
        </p:txBody>
      </p:sp>
      <p:sp>
        <p:nvSpPr>
          <p:cNvPr id="6" name="Rectangle 4"/>
          <p:cNvSpPr/>
          <p:nvPr/>
        </p:nvSpPr>
        <p:spPr>
          <a:xfrm>
            <a:off x="6656057" y="742950"/>
            <a:ext cx="1344304" cy="12699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8000" y="2411550"/>
            <a:ext cx="1760400" cy="1760400"/>
          </a:xfrm>
          <a:prstGeom prst="rect">
            <a:avLst/>
          </a:prstGeom>
          <a:ln w="12700">
            <a:solidFill>
              <a:srgbClr val="FF0000"/>
            </a:solidFill>
          </a:ln>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2411550"/>
            <a:ext cx="1760400" cy="1760400"/>
          </a:xfrm>
          <a:prstGeom prst="rect">
            <a:avLst/>
          </a:prstGeom>
          <a:ln w="12700">
            <a:solidFill>
              <a:srgbClr val="FF0000"/>
            </a:solidFill>
          </a:ln>
        </p:spPr>
      </p:pic>
      <p:cxnSp>
        <p:nvCxnSpPr>
          <p:cNvPr id="9" name="Přímá spojnice 8"/>
          <p:cNvCxnSpPr/>
          <p:nvPr/>
        </p:nvCxnSpPr>
        <p:spPr>
          <a:xfrm flipH="1">
            <a:off x="2133600" y="2012893"/>
            <a:ext cx="4522458" cy="39684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flipH="1">
            <a:off x="6248400" y="2012893"/>
            <a:ext cx="1751961" cy="39684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8"/>
          <p:cNvSpPr txBox="1"/>
          <p:nvPr/>
        </p:nvSpPr>
        <p:spPr>
          <a:xfrm>
            <a:off x="4485281" y="1907106"/>
            <a:ext cx="772519" cy="461665"/>
          </a:xfrm>
          <a:prstGeom prst="rect">
            <a:avLst/>
          </a:prstGeom>
          <a:solidFill>
            <a:schemeClr val="tx1">
              <a:lumMod val="65000"/>
              <a:lumOff val="35000"/>
            </a:schemeClr>
          </a:solidFill>
          <a:effectLst>
            <a:softEdge rad="152400"/>
          </a:effectLst>
        </p:spPr>
        <p:txBody>
          <a:bodyPr wrap="none" rtlCol="0">
            <a:spAutoFit/>
          </a:bodyPr>
          <a:lstStyle/>
          <a:p>
            <a:r>
              <a:rPr lang="en-US" sz="2400" dirty="0">
                <a:solidFill>
                  <a:schemeClr val="bg1"/>
                </a:solidFill>
              </a:rPr>
              <a:t>Ours</a:t>
            </a:r>
            <a:endParaRPr lang="cs-CZ" sz="2400" dirty="0">
              <a:solidFill>
                <a:schemeClr val="bg1"/>
              </a:solidFill>
            </a:endParaRPr>
          </a:p>
        </p:txBody>
      </p:sp>
      <p:sp>
        <p:nvSpPr>
          <p:cNvPr id="14" name="TextBox 3"/>
          <p:cNvSpPr txBox="1"/>
          <p:nvPr/>
        </p:nvSpPr>
        <p:spPr>
          <a:xfrm>
            <a:off x="2133599" y="1919806"/>
            <a:ext cx="901785" cy="461665"/>
          </a:xfrm>
          <a:prstGeom prst="rect">
            <a:avLst/>
          </a:prstGeom>
          <a:noFill/>
          <a:effectLst>
            <a:softEdge rad="152400"/>
          </a:effectLst>
        </p:spPr>
        <p:txBody>
          <a:bodyPr wrap="none" rtlCol="0">
            <a:spAutoFit/>
          </a:bodyPr>
          <a:lstStyle/>
          <a:p>
            <a:r>
              <a:rPr lang="en-US" sz="2400" dirty="0">
                <a:solidFill>
                  <a:schemeClr val="bg1"/>
                </a:solidFill>
              </a:rPr>
              <a:t>Wang</a:t>
            </a:r>
            <a:endParaRPr lang="cs-CZ" sz="2400" dirty="0">
              <a:solidFill>
                <a:schemeClr val="bg1"/>
              </a:solidFill>
            </a:endParaRPr>
          </a:p>
        </p:txBody>
      </p:sp>
    </p:spTree>
    <p:extLst>
      <p:ext uri="{BB962C8B-B14F-4D97-AF65-F5344CB8AC3E}">
        <p14:creationId xmlns:p14="http://schemas.microsoft.com/office/powerpoint/2010/main" val="787887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Tests</a:t>
            </a:r>
            <a:endParaRPr lang="cs-CZ" dirty="0"/>
          </a:p>
        </p:txBody>
      </p:sp>
      <p:sp>
        <p:nvSpPr>
          <p:cNvPr id="3" name="Content Placeholder 2"/>
          <p:cNvSpPr>
            <a:spLocks noGrp="1"/>
          </p:cNvSpPr>
          <p:nvPr>
            <p:ph idx="1"/>
          </p:nvPr>
        </p:nvSpPr>
        <p:spPr/>
        <p:txBody>
          <a:bodyPr>
            <a:normAutofit/>
          </a:bodyPr>
          <a:lstStyle/>
          <a:p>
            <a:pPr marL="0" indent="0">
              <a:buNone/>
            </a:pPr>
            <a:endParaRPr lang="en-US" sz="2400" dirty="0"/>
          </a:p>
          <a:p>
            <a:endParaRPr lang="en-US" sz="2400" dirty="0"/>
          </a:p>
          <a:p>
            <a:endParaRPr lang="en-US" sz="1400" dirty="0"/>
          </a:p>
          <a:p>
            <a:endParaRPr lang="en-US" sz="2400" dirty="0"/>
          </a:p>
          <a:p>
            <a:endParaRPr lang="en-US" sz="1400" dirty="0"/>
          </a:p>
          <a:p>
            <a:r>
              <a:rPr lang="en-US" sz="2400" dirty="0"/>
              <a:t>Grid resolution</a:t>
            </a:r>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graphicFrame>
        <p:nvGraphicFramePr>
          <p:cNvPr id="4" name="Tabulka 3"/>
          <p:cNvGraphicFramePr>
            <a:graphicFrameLocks noGrp="1"/>
          </p:cNvGraphicFramePr>
          <p:nvPr>
            <p:extLst>
              <p:ext uri="{D42A27DB-BD31-4B8C-83A1-F6EECF244321}">
                <p14:modId xmlns:p14="http://schemas.microsoft.com/office/powerpoint/2010/main" val="934514617"/>
              </p:ext>
            </p:extLst>
          </p:nvPr>
        </p:nvGraphicFramePr>
        <p:xfrm>
          <a:off x="1295400" y="1657350"/>
          <a:ext cx="6096000" cy="111252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tblGrid>
              <a:tr h="370840">
                <a:tc>
                  <a:txBody>
                    <a:bodyPr/>
                    <a:lstStyle/>
                    <a:p>
                      <a:endParaRPr lang="cs-CZ"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Direct only</a:t>
                      </a:r>
                      <a:endParaRPr lang="cs-CZ"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Direct + indirect</a:t>
                      </a:r>
                      <a:endParaRPr lang="cs-CZ"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370840">
                <a:tc>
                  <a:txBody>
                    <a:bodyPr/>
                    <a:lstStyle/>
                    <a:p>
                      <a:r>
                        <a:rPr lang="en-US" dirty="0"/>
                        <a:t>Simple occlusion</a:t>
                      </a:r>
                      <a:endParaRPr lang="cs-CZ"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cs-CZ"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cs-CZ"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370840">
                <a:tc>
                  <a:txBody>
                    <a:bodyPr/>
                    <a:lstStyle/>
                    <a:p>
                      <a:r>
                        <a:rPr lang="en-US" dirty="0"/>
                        <a:t>Complex occlusion</a:t>
                      </a:r>
                      <a:endParaRPr lang="cs-C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cs-C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cs-C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bl>
          </a:graphicData>
        </a:graphic>
      </p:graphicFrame>
      <p:sp>
        <p:nvSpPr>
          <p:cNvPr id="6" name="Slide Number Placeholder 3"/>
          <p:cNvSpPr>
            <a:spLocks noGrp="1"/>
          </p:cNvSpPr>
          <p:nvPr>
            <p:ph type="sldNum" sz="quarter" idx="4"/>
          </p:nvPr>
        </p:nvSpPr>
        <p:spPr>
          <a:xfrm>
            <a:off x="8153400" y="133350"/>
            <a:ext cx="762000" cy="273844"/>
          </a:xfrm>
        </p:spPr>
        <p:txBody>
          <a:bodyPr/>
          <a:lstStyle/>
          <a:p>
            <a:fld id="{0FA26BAB-D5C0-4A5F-A80E-F3DC9DF36BC4}" type="slidenum">
              <a:rPr lang="en-US" smtClean="0"/>
              <a:t>51</a:t>
            </a:fld>
            <a:endParaRPr lang="en-US" dirty="0"/>
          </a:p>
        </p:txBody>
      </p:sp>
      <p:sp>
        <p:nvSpPr>
          <p:cNvPr id="8" name="TextovéPole 7"/>
          <p:cNvSpPr txBox="1"/>
          <p:nvPr/>
        </p:nvSpPr>
        <p:spPr>
          <a:xfrm>
            <a:off x="4121304" y="2033885"/>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
        <p:nvSpPr>
          <p:cNvPr id="10" name="TextovéPole 9"/>
          <p:cNvSpPr txBox="1"/>
          <p:nvPr/>
        </p:nvSpPr>
        <p:spPr>
          <a:xfrm>
            <a:off x="6163464" y="2023110"/>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
        <p:nvSpPr>
          <p:cNvPr id="11" name="TextovéPole 10"/>
          <p:cNvSpPr txBox="1"/>
          <p:nvPr/>
        </p:nvSpPr>
        <p:spPr>
          <a:xfrm>
            <a:off x="4121304" y="2414885"/>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
        <p:nvSpPr>
          <p:cNvPr id="12" name="TextovéPole 11"/>
          <p:cNvSpPr txBox="1"/>
          <p:nvPr/>
        </p:nvSpPr>
        <p:spPr>
          <a:xfrm>
            <a:off x="6163464" y="2414885"/>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Tree>
    <p:extLst>
      <p:ext uri="{BB962C8B-B14F-4D97-AF65-F5344CB8AC3E}">
        <p14:creationId xmlns:p14="http://schemas.microsoft.com/office/powerpoint/2010/main" val="298083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prstGeom prst="rect">
            <a:avLst/>
          </a:prstGeom>
        </p:spPr>
        <p:txBody>
          <a:bodyPr/>
          <a:lstStyle/>
          <a:p>
            <a:fld id="{B6F15528-21DE-4FAA-801E-634DDDAF4B2B}" type="slidenum">
              <a:rPr lang="en-US" smtClean="0"/>
              <a:pPr/>
              <a:t>52</a:t>
            </a:fld>
            <a:endParaRPr lang="en-US" dirty="0"/>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sp>
        <p:nvSpPr>
          <p:cNvPr id="4" name="TextBox 10">
            <a:extLst>
              <a:ext uri="{FF2B5EF4-FFF2-40B4-BE49-F238E27FC236}">
                <a16:creationId xmlns:a16="http://schemas.microsoft.com/office/drawing/2014/main" xmlns=""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spTree>
    <p:extLst>
      <p:ext uri="{BB962C8B-B14F-4D97-AF65-F5344CB8AC3E}">
        <p14:creationId xmlns:p14="http://schemas.microsoft.com/office/powerpoint/2010/main" val="3011515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prstGeom prst="rect">
            <a:avLst/>
          </a:prstGeom>
        </p:spPr>
        <p:txBody>
          <a:bodyPr/>
          <a:lstStyle/>
          <a:p>
            <a:fld id="{B6F15528-21DE-4FAA-801E-634DDDAF4B2B}" type="slidenum">
              <a:rPr lang="en-US" smtClean="0"/>
              <a:pPr/>
              <a:t>53</a:t>
            </a:fld>
            <a:endParaRPr lang="en-US" dirty="0"/>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sp>
        <p:nvSpPr>
          <p:cNvPr id="3" name="Obdélník 2"/>
          <p:cNvSpPr/>
          <p:nvPr/>
        </p:nvSpPr>
        <p:spPr>
          <a:xfrm>
            <a:off x="7239000" y="3714750"/>
            <a:ext cx="1066800" cy="76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1748" y="579958"/>
            <a:ext cx="2006231" cy="1320560"/>
          </a:xfrm>
          <a:prstGeom prst="rect">
            <a:avLst/>
          </a:prstGeom>
          <a:ln w="12700">
            <a:solidFill>
              <a:srgbClr val="FF0000"/>
            </a:solidFill>
          </a:ln>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3977" y="603446"/>
            <a:ext cx="2006231" cy="1320556"/>
          </a:xfrm>
          <a:prstGeom prst="rect">
            <a:avLst/>
          </a:prstGeom>
          <a:ln w="12700">
            <a:solidFill>
              <a:srgbClr val="FF0000"/>
            </a:solidFill>
          </a:ln>
        </p:spPr>
      </p:pic>
      <p:pic>
        <p:nvPicPr>
          <p:cNvPr id="10" name="Obrázek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9519" y="580632"/>
            <a:ext cx="2005853" cy="1320311"/>
          </a:xfrm>
          <a:prstGeom prst="rect">
            <a:avLst/>
          </a:prstGeom>
          <a:ln w="12700">
            <a:solidFill>
              <a:srgbClr val="FF0000"/>
            </a:solidFill>
          </a:ln>
        </p:spPr>
      </p:pic>
      <p:sp>
        <p:nvSpPr>
          <p:cNvPr id="17" name="TextBox 23"/>
          <p:cNvSpPr txBox="1"/>
          <p:nvPr/>
        </p:nvSpPr>
        <p:spPr>
          <a:xfrm>
            <a:off x="1216842" y="188590"/>
            <a:ext cx="889328" cy="400110"/>
          </a:xfrm>
          <a:prstGeom prst="rect">
            <a:avLst/>
          </a:prstGeom>
          <a:solidFill>
            <a:schemeClr val="tx1"/>
          </a:solidFill>
          <a:ln w="12700">
            <a:noFill/>
          </a:ln>
          <a:effectLst>
            <a:softEdge rad="114300"/>
          </a:effectLst>
        </p:spPr>
        <p:txBody>
          <a:bodyPr wrap="square" rtlCol="0">
            <a:spAutoFit/>
          </a:bodyPr>
          <a:lstStyle/>
          <a:p>
            <a:r>
              <a:rPr lang="en-US" sz="2000" dirty="0">
                <a:solidFill>
                  <a:schemeClr val="bg1"/>
                </a:solidFill>
              </a:rPr>
              <a:t>Wang</a:t>
            </a:r>
            <a:endParaRPr lang="en-GB" sz="2000" dirty="0">
              <a:solidFill>
                <a:schemeClr val="bg1"/>
              </a:solidFill>
            </a:endParaRPr>
          </a:p>
        </p:txBody>
      </p:sp>
      <p:sp>
        <p:nvSpPr>
          <p:cNvPr id="23" name="TextBox 23"/>
          <p:cNvSpPr txBox="1"/>
          <p:nvPr/>
        </p:nvSpPr>
        <p:spPr>
          <a:xfrm>
            <a:off x="3598669" y="163830"/>
            <a:ext cx="1256811" cy="400110"/>
          </a:xfrm>
          <a:prstGeom prst="rect">
            <a:avLst/>
          </a:prstGeom>
          <a:solidFill>
            <a:schemeClr val="tx1">
              <a:lumMod val="75000"/>
              <a:lumOff val="25000"/>
            </a:schemeClr>
          </a:solidFill>
          <a:ln w="12700">
            <a:noFill/>
          </a:ln>
          <a:effectLst>
            <a:softEdge rad="114300"/>
          </a:effectLst>
        </p:spPr>
        <p:txBody>
          <a:bodyPr wrap="square" rtlCol="0">
            <a:spAutoFit/>
          </a:bodyPr>
          <a:lstStyle/>
          <a:p>
            <a:r>
              <a:rPr lang="en-US" sz="2000" dirty="0">
                <a:solidFill>
                  <a:schemeClr val="bg1"/>
                </a:solidFill>
              </a:rPr>
              <a:t>Ours (64)</a:t>
            </a:r>
            <a:endParaRPr lang="en-GB" sz="2000" dirty="0">
              <a:solidFill>
                <a:schemeClr val="bg1"/>
              </a:solidFill>
            </a:endParaRPr>
          </a:p>
        </p:txBody>
      </p:sp>
      <p:sp>
        <p:nvSpPr>
          <p:cNvPr id="27" name="TextBox 23"/>
          <p:cNvSpPr txBox="1"/>
          <p:nvPr/>
        </p:nvSpPr>
        <p:spPr>
          <a:xfrm>
            <a:off x="5956988" y="161472"/>
            <a:ext cx="1638296" cy="400110"/>
          </a:xfrm>
          <a:prstGeom prst="rect">
            <a:avLst/>
          </a:prstGeom>
          <a:solidFill>
            <a:schemeClr val="tx1"/>
          </a:solidFill>
          <a:ln w="12700">
            <a:noFill/>
          </a:ln>
          <a:effectLst>
            <a:softEdge rad="127000"/>
          </a:effectLst>
        </p:spPr>
        <p:txBody>
          <a:bodyPr wrap="square" rtlCol="0">
            <a:spAutoFit/>
          </a:bodyPr>
          <a:lstStyle/>
          <a:p>
            <a:r>
              <a:rPr lang="en-US" sz="2000" dirty="0">
                <a:solidFill>
                  <a:schemeClr val="bg1"/>
                </a:solidFill>
              </a:rPr>
              <a:t>No regression</a:t>
            </a:r>
            <a:endParaRPr lang="en-GB" sz="2000" dirty="0">
              <a:solidFill>
                <a:schemeClr val="bg1"/>
              </a:solidFill>
            </a:endParaRPr>
          </a:p>
        </p:txBody>
      </p:sp>
      <p:sp>
        <p:nvSpPr>
          <p:cNvPr id="15" name="Obdélník 14"/>
          <p:cNvSpPr/>
          <p:nvPr/>
        </p:nvSpPr>
        <p:spPr>
          <a:xfrm>
            <a:off x="4219154" y="2084962"/>
            <a:ext cx="2562646" cy="2496325"/>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4" name="Obrázek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7264" y="2225631"/>
            <a:ext cx="2261442" cy="2247309"/>
          </a:xfrm>
          <a:prstGeom prst="rect">
            <a:avLst/>
          </a:prstGeom>
        </p:spPr>
      </p:pic>
      <p:sp>
        <p:nvSpPr>
          <p:cNvPr id="38" name="TextBox 10">
            <a:extLst>
              <a:ext uri="{FF2B5EF4-FFF2-40B4-BE49-F238E27FC236}">
                <a16:creationId xmlns:a16="http://schemas.microsoft.com/office/drawing/2014/main" xmlns=""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cxnSp>
        <p:nvCxnSpPr>
          <p:cNvPr id="41" name="Přímá spojnice se šipkou 40"/>
          <p:cNvCxnSpPr/>
          <p:nvPr/>
        </p:nvCxnSpPr>
        <p:spPr>
          <a:xfrm flipH="1" flipV="1">
            <a:off x="6346375" y="1305735"/>
            <a:ext cx="304800" cy="14911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2" name="Šipka doleva 41"/>
          <p:cNvSpPr/>
          <p:nvPr/>
        </p:nvSpPr>
        <p:spPr>
          <a:xfrm flipH="1">
            <a:off x="2782418" y="956310"/>
            <a:ext cx="1304292" cy="678946"/>
          </a:xfrm>
          <a:prstGeom prst="leftArrow">
            <a:avLst/>
          </a:prstGeom>
          <a:solidFill>
            <a:schemeClr val="bg1">
              <a:lumMod val="95000"/>
            </a:schemeClr>
          </a:solidFill>
          <a:ln>
            <a:noFill/>
          </a:ln>
          <a:effectLst>
            <a:glow rad="38100">
              <a:schemeClr val="tx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TextBox 14"/>
          <p:cNvSpPr txBox="1"/>
          <p:nvPr/>
        </p:nvSpPr>
        <p:spPr>
          <a:xfrm>
            <a:off x="2773680" y="1103326"/>
            <a:ext cx="1236830" cy="369332"/>
          </a:xfrm>
          <a:prstGeom prst="rect">
            <a:avLst/>
          </a:prstGeom>
          <a:noFill/>
        </p:spPr>
        <p:txBody>
          <a:bodyPr wrap="square" rtlCol="0">
            <a:spAutoFit/>
          </a:bodyPr>
          <a:lstStyle/>
          <a:p>
            <a:r>
              <a:rPr lang="en-US" dirty="0"/>
              <a:t>3.6x faster</a:t>
            </a:r>
            <a:endParaRPr lang="cs-CZ" dirty="0"/>
          </a:p>
        </p:txBody>
      </p:sp>
      <p:grpSp>
        <p:nvGrpSpPr>
          <p:cNvPr id="16" name="Skupina 15"/>
          <p:cNvGrpSpPr/>
          <p:nvPr/>
        </p:nvGrpSpPr>
        <p:grpSpPr>
          <a:xfrm>
            <a:off x="1219200" y="2724150"/>
            <a:ext cx="2554278" cy="990599"/>
            <a:chOff x="1210002" y="2724150"/>
            <a:chExt cx="2554278" cy="990599"/>
          </a:xfrm>
        </p:grpSpPr>
        <p:sp>
          <p:nvSpPr>
            <p:cNvPr id="12" name="Obdélník 11"/>
            <p:cNvSpPr/>
            <p:nvPr/>
          </p:nvSpPr>
          <p:spPr>
            <a:xfrm>
              <a:off x="1210002" y="2724150"/>
              <a:ext cx="2523798" cy="990599"/>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mc:AlternateContent xmlns:mc="http://schemas.openxmlformats.org/markup-compatibility/2006" xmlns:a14="http://schemas.microsoft.com/office/drawing/2010/main">
          <mc:Choice Requires="a14">
            <p:sp>
              <p:nvSpPr>
                <p:cNvPr id="46" name="Rectangle 5"/>
                <p:cNvSpPr/>
                <p:nvPr/>
              </p:nvSpPr>
              <p:spPr>
                <a:xfrm>
                  <a:off x="1223977" y="2800350"/>
                  <a:ext cx="2540303" cy="77758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d>
                          <m:dPr>
                            <m:ctrlPr>
                              <a:rPr lang="en-GB" sz="1600" i="1" smtClean="0">
                                <a:latin typeface="Cambria Math"/>
                              </a:rPr>
                            </m:ctrlPr>
                          </m:dPr>
                          <m:e>
                            <m:r>
                              <a:rPr lang="en-GB" sz="1600" i="1">
                                <a:latin typeface="Cambria Math"/>
                              </a:rPr>
                              <m:t>1−</m:t>
                            </m:r>
                            <m:sSub>
                              <m:sSubPr>
                                <m:ctrlPr>
                                  <a:rPr lang="en-GB" sz="1600" i="1">
                                    <a:latin typeface="Cambria Math"/>
                                  </a:rPr>
                                </m:ctrlPr>
                              </m:sSubPr>
                              <m:e>
                                <m:r>
                                  <a:rPr lang="en-GB" sz="1600" i="1">
                                    <a:latin typeface="Cambria Math"/>
                                  </a:rPr>
                                  <m:t>𝑝</m:t>
                                </m:r>
                              </m:e>
                              <m:sub>
                                <m:r>
                                  <a:rPr lang="en-GB" sz="1600" i="1">
                                    <a:latin typeface="Cambria Math"/>
                                  </a:rPr>
                                  <m:t>0</m:t>
                                </m:r>
                              </m:sub>
                            </m:sSub>
                          </m:e>
                        </m:d>
                        <m:r>
                          <a:rPr lang="en-GB" sz="1600" b="0" i="1" smtClean="0">
                            <a:latin typeface="Cambria Math"/>
                          </a:rPr>
                          <m:t>×</m:t>
                        </m:r>
                        <m:r>
                          <a:rPr lang="en-GB" sz="1600" i="1">
                            <a:latin typeface="Cambria Math"/>
                          </a:rPr>
                          <m:t>𝑁</m:t>
                        </m:r>
                        <m:d>
                          <m:dPr>
                            <m:ctrlPr>
                              <a:rPr lang="en-GB" sz="1600" i="1">
                                <a:latin typeface="Cambria Math"/>
                              </a:rPr>
                            </m:ctrlPr>
                          </m:dPr>
                          <m:e>
                            <m:r>
                              <m:rPr>
                                <m:sty m:val="p"/>
                              </m:rPr>
                              <a:rPr lang="en-GB" sz="1600">
                                <a:latin typeface="Cambria Math"/>
                              </a:rPr>
                              <m:t>est</m:t>
                            </m:r>
                            <m:r>
                              <a:rPr lang="en-GB" sz="1600">
                                <a:latin typeface="Cambria Math"/>
                              </a:rPr>
                              <m:t>.</m:t>
                            </m:r>
                          </m:e>
                          <m:e>
                            <m:f>
                              <m:fPr>
                                <m:ctrlPr>
                                  <a:rPr lang="en-GB" sz="1600" i="1">
                                    <a:latin typeface="Cambria Math"/>
                                  </a:rPr>
                                </m:ctrlPr>
                              </m:fPr>
                              <m:num>
                                <m:r>
                                  <a:rPr lang="en-GB" sz="1600" i="1">
                                    <a:latin typeface="Cambria Math"/>
                                  </a:rPr>
                                  <m:t>𝑘</m:t>
                                </m:r>
                              </m:num>
                              <m:den>
                                <m:sSup>
                                  <m:sSupPr>
                                    <m:ctrlPr>
                                      <a:rPr lang="en-GB" sz="1600" i="1">
                                        <a:latin typeface="Cambria Math"/>
                                      </a:rPr>
                                    </m:ctrlPr>
                                  </m:sSupPr>
                                  <m:e>
                                    <m:r>
                                      <a:rPr lang="en-GB" sz="1600" i="1">
                                        <a:latin typeface="Cambria Math"/>
                                      </a:rPr>
                                      <m:t>𝑑</m:t>
                                    </m:r>
                                  </m:e>
                                  <m:sup>
                                    <m:r>
                                      <a:rPr lang="en-GB" sz="1600" i="1">
                                        <a:latin typeface="Cambria Math"/>
                                      </a:rPr>
                                      <m:t>2</m:t>
                                    </m:r>
                                  </m:sup>
                                </m:sSup>
                              </m:den>
                            </m:f>
                            <m:r>
                              <a:rPr lang="en-GB" sz="1600" i="1">
                                <a:latin typeface="Cambria Math"/>
                              </a:rPr>
                              <m:t>,</m:t>
                            </m:r>
                            <m:f>
                              <m:fPr>
                                <m:ctrlPr>
                                  <a:rPr lang="en-GB" sz="1600" i="1">
                                    <a:latin typeface="Cambria Math"/>
                                  </a:rPr>
                                </m:ctrlPr>
                              </m:fPr>
                              <m:num>
                                <m:r>
                                  <a:rPr lang="en-GB" sz="1600" i="1">
                                    <a:latin typeface="Cambria Math"/>
                                  </a:rPr>
                                  <m:t>h</m:t>
                                </m:r>
                              </m:num>
                              <m:den>
                                <m:sSup>
                                  <m:sSupPr>
                                    <m:ctrlPr>
                                      <a:rPr lang="en-GB" sz="1600" i="1">
                                        <a:latin typeface="Cambria Math"/>
                                      </a:rPr>
                                    </m:ctrlPr>
                                  </m:sSupPr>
                                  <m:e>
                                    <m:r>
                                      <a:rPr lang="en-GB" sz="1600" i="1">
                                        <a:latin typeface="Cambria Math"/>
                                      </a:rPr>
                                      <m:t>𝑑</m:t>
                                    </m:r>
                                  </m:e>
                                  <m:sup>
                                    <m:r>
                                      <a:rPr lang="en-GB" sz="1600" i="1">
                                        <a:latin typeface="Cambria Math"/>
                                      </a:rPr>
                                      <m:t>4</m:t>
                                    </m:r>
                                  </m:sup>
                                </m:sSup>
                              </m:den>
                            </m:f>
                          </m:e>
                        </m:d>
                      </m:oMath>
                    </m:oMathPara>
                  </a14:m>
                  <a:endParaRPr lang="en-US" sz="1600" dirty="0"/>
                </a:p>
                <a:p>
                  <a:pPr/>
                  <a14:m>
                    <m:oMathPara xmlns:m="http://schemas.openxmlformats.org/officeDocument/2006/math">
                      <m:oMathParaPr>
                        <m:jc m:val="left"/>
                      </m:oMathParaPr>
                      <m:oMath xmlns:m="http://schemas.openxmlformats.org/officeDocument/2006/math">
                        <m:sSub>
                          <m:sSubPr>
                            <m:ctrlPr>
                              <a:rPr lang="en-GB" sz="1600" i="1">
                                <a:latin typeface="Cambria Math"/>
                              </a:rPr>
                            </m:ctrlPr>
                          </m:sSubPr>
                          <m:e>
                            <m:r>
                              <a:rPr lang="en-US" sz="1600" b="0" i="1" smtClean="0">
                                <a:latin typeface="Cambria Math" panose="02040503050406030204" pitchFamily="18" charset="0"/>
                              </a:rPr>
                              <m:t>         </m:t>
                            </m:r>
                            <m:r>
                              <a:rPr lang="en-GB" sz="1600" i="1">
                                <a:latin typeface="Cambria Math"/>
                              </a:rPr>
                              <m:t>𝑝</m:t>
                            </m:r>
                          </m:e>
                          <m:sub>
                            <m:r>
                              <a:rPr lang="en-GB" sz="1600" i="1">
                                <a:latin typeface="Cambria Math"/>
                              </a:rPr>
                              <m:t>0</m:t>
                            </m:r>
                          </m:sub>
                        </m:sSub>
                        <m:r>
                          <a:rPr lang="en-US" sz="1600" b="0" i="1">
                            <a:latin typeface="Cambria Math" panose="02040503050406030204" pitchFamily="18" charset="0"/>
                          </a:rPr>
                          <m:t>  </m:t>
                        </m:r>
                        <m:r>
                          <a:rPr lang="en-GB" sz="1600" i="1">
                            <a:latin typeface="Cambria Math"/>
                          </a:rPr>
                          <m:t>  × </m:t>
                        </m:r>
                        <m:r>
                          <a:rPr lang="en-GB" sz="1600" i="1">
                            <a:latin typeface="Cambria Math"/>
                          </a:rPr>
                          <m:t>𝛿</m:t>
                        </m:r>
                        <m:d>
                          <m:dPr>
                            <m:ctrlPr>
                              <a:rPr lang="en-GB" sz="1600" i="1">
                                <a:latin typeface="Cambria Math"/>
                              </a:rPr>
                            </m:ctrlPr>
                          </m:dPr>
                          <m:e>
                            <m:r>
                              <m:rPr>
                                <m:sty m:val="p"/>
                              </m:rPr>
                              <a:rPr lang="en-GB" sz="1600">
                                <a:latin typeface="Cambria Math"/>
                              </a:rPr>
                              <m:t>est</m:t>
                            </m:r>
                            <m:r>
                              <a:rPr lang="en-GB" sz="1600" i="1">
                                <a:latin typeface="Cambria Math"/>
                              </a:rPr>
                              <m:t>.</m:t>
                            </m:r>
                          </m:e>
                        </m:d>
                      </m:oMath>
                    </m:oMathPara>
                  </a14:m>
                  <a:endParaRPr lang="en-GB" sz="2800" dirty="0"/>
                </a:p>
              </p:txBody>
            </p:sp>
          </mc:Choice>
          <mc:Fallback xmlns="">
            <p:sp>
              <p:nvSpPr>
                <p:cNvPr id="46" name="Rectangle 5"/>
                <p:cNvSpPr>
                  <a:spLocks noRot="1" noChangeAspect="1" noMove="1" noResize="1" noEditPoints="1" noAdjustHandles="1" noChangeArrowheads="1" noChangeShapeType="1" noTextEdit="1"/>
                </p:cNvSpPr>
                <p:nvPr/>
              </p:nvSpPr>
              <p:spPr>
                <a:xfrm>
                  <a:off x="1223977" y="2800350"/>
                  <a:ext cx="2540303" cy="777585"/>
                </a:xfrm>
                <a:prstGeom prst="rect">
                  <a:avLst/>
                </a:prstGeom>
                <a:blipFill rotWithShape="0">
                  <a:blip r:embed="rId8"/>
                  <a:stretch>
                    <a:fillRect b="-1563"/>
                  </a:stretch>
                </a:blipFill>
              </p:spPr>
              <p:txBody>
                <a:bodyPr/>
                <a:lstStyle/>
                <a:p>
                  <a:r>
                    <a:rPr lang="cs-CZ">
                      <a:noFill/>
                    </a:rPr>
                    <a:t> </a:t>
                  </a:r>
                </a:p>
              </p:txBody>
            </p:sp>
          </mc:Fallback>
        </mc:AlternateContent>
        <p:sp>
          <p:nvSpPr>
            <p:cNvPr id="13" name="Ovál 12"/>
            <p:cNvSpPr/>
            <p:nvPr/>
          </p:nvSpPr>
          <p:spPr>
            <a:xfrm>
              <a:off x="2912430" y="3034560"/>
              <a:ext cx="334608"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Ovál 47"/>
            <p:cNvSpPr/>
            <p:nvPr/>
          </p:nvSpPr>
          <p:spPr>
            <a:xfrm>
              <a:off x="3246792" y="3028950"/>
              <a:ext cx="334608"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49" name="Šipka doleva 48"/>
          <p:cNvSpPr/>
          <p:nvPr/>
        </p:nvSpPr>
        <p:spPr>
          <a:xfrm flipH="1">
            <a:off x="3688708" y="2959604"/>
            <a:ext cx="587384" cy="678946"/>
          </a:xfrm>
          <a:prstGeom prst="leftArrow">
            <a:avLst/>
          </a:prstGeom>
          <a:solidFill>
            <a:schemeClr val="bg1">
              <a:lumMod val="95000"/>
            </a:schemeClr>
          </a:solidFill>
          <a:ln>
            <a:noFill/>
          </a:ln>
          <a:effectLst>
            <a:glow rad="38100">
              <a:schemeClr val="tx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15223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5" grpId="0" animBg="1"/>
      <p:bldP spid="42" grpId="0" animBg="1"/>
      <p:bldP spid="44" grpId="0"/>
      <p:bldP spid="4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Tests</a:t>
            </a:r>
            <a:endParaRPr lang="cs-CZ" dirty="0"/>
          </a:p>
        </p:txBody>
      </p:sp>
      <p:sp>
        <p:nvSpPr>
          <p:cNvPr id="3" name="Content Placeholder 2"/>
          <p:cNvSpPr>
            <a:spLocks noGrp="1"/>
          </p:cNvSpPr>
          <p:nvPr>
            <p:ph idx="1"/>
          </p:nvPr>
        </p:nvSpPr>
        <p:spPr/>
        <p:txBody>
          <a:bodyPr>
            <a:normAutofit/>
          </a:bodyPr>
          <a:lstStyle/>
          <a:p>
            <a:endParaRPr lang="en-US" sz="2400" dirty="0"/>
          </a:p>
          <a:p>
            <a:endParaRPr lang="en-US" sz="2400" dirty="0"/>
          </a:p>
          <a:p>
            <a:endParaRPr lang="en-US" sz="1400" dirty="0"/>
          </a:p>
          <a:p>
            <a:endParaRPr lang="en-US" sz="2400" dirty="0"/>
          </a:p>
          <a:p>
            <a:endParaRPr lang="en-US" sz="1400" dirty="0"/>
          </a:p>
          <a:p>
            <a:r>
              <a:rPr lang="en-US" sz="2400" dirty="0"/>
              <a:t>Grid resolution</a:t>
            </a:r>
          </a:p>
          <a:p>
            <a:pPr marL="0" indent="0">
              <a:buNone/>
            </a:pPr>
            <a:endParaRPr lang="en-US" sz="1400" dirty="0"/>
          </a:p>
          <a:p>
            <a:r>
              <a:rPr lang="en-US" sz="2400" dirty="0"/>
              <a:t>Temporal coherence</a:t>
            </a:r>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graphicFrame>
        <p:nvGraphicFramePr>
          <p:cNvPr id="4" name="Tabulka 3"/>
          <p:cNvGraphicFramePr>
            <a:graphicFrameLocks noGrp="1"/>
          </p:cNvGraphicFramePr>
          <p:nvPr/>
        </p:nvGraphicFramePr>
        <p:xfrm>
          <a:off x="1295400" y="1657350"/>
          <a:ext cx="6096000" cy="111252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tblGrid>
              <a:tr h="370840">
                <a:tc>
                  <a:txBody>
                    <a:bodyPr/>
                    <a:lstStyle/>
                    <a:p>
                      <a:endParaRPr lang="cs-CZ" dirty="0"/>
                    </a:p>
                  </a:txBody>
                  <a:tcPr>
                    <a:lnL w="12700" cmpd="sng">
                      <a:noFill/>
                    </a:lnL>
                    <a:lnT w="12700" cmpd="sng">
                      <a:noFill/>
                    </a:lnT>
                  </a:tcPr>
                </a:tc>
                <a:tc>
                  <a:txBody>
                    <a:bodyPr/>
                    <a:lstStyle/>
                    <a:p>
                      <a:r>
                        <a:rPr lang="en-US" dirty="0"/>
                        <a:t>Direct only</a:t>
                      </a:r>
                      <a:endParaRPr lang="cs-CZ" dirty="0"/>
                    </a:p>
                  </a:txBody>
                  <a:tcPr>
                    <a:lnT w="12700" cmpd="sng">
                      <a:noFill/>
                    </a:lnT>
                  </a:tcPr>
                </a:tc>
                <a:tc>
                  <a:txBody>
                    <a:bodyPr/>
                    <a:lstStyle/>
                    <a:p>
                      <a:r>
                        <a:rPr lang="en-US" dirty="0"/>
                        <a:t>Direct + indirect</a:t>
                      </a:r>
                      <a:endParaRPr lang="cs-CZ" dirty="0"/>
                    </a:p>
                  </a:txBody>
                  <a:tcPr>
                    <a:lnR w="12700" cmpd="sng">
                      <a:noFill/>
                    </a:lnR>
                    <a:lnT w="12700" cmpd="sng">
                      <a:noFill/>
                    </a:lnT>
                  </a:tcPr>
                </a:tc>
                <a:extLst>
                  <a:ext uri="{0D108BD9-81ED-4DB2-BD59-A6C34878D82A}">
                    <a16:rowId xmlns:a16="http://schemas.microsoft.com/office/drawing/2014/main" xmlns="" val="10000"/>
                  </a:ext>
                </a:extLst>
              </a:tr>
              <a:tr h="370840">
                <a:tc>
                  <a:txBody>
                    <a:bodyPr/>
                    <a:lstStyle/>
                    <a:p>
                      <a:r>
                        <a:rPr lang="en-US" dirty="0"/>
                        <a:t>Simple occlusion</a:t>
                      </a:r>
                      <a:endParaRPr lang="cs-CZ" dirty="0"/>
                    </a:p>
                  </a:txBody>
                  <a:tcPr>
                    <a:lnL w="12700" cmpd="sng">
                      <a:noFill/>
                    </a:lnL>
                  </a:tcPr>
                </a:tc>
                <a:tc>
                  <a:txBody>
                    <a:bodyPr/>
                    <a:lstStyle/>
                    <a:p>
                      <a:endParaRPr lang="cs-CZ" dirty="0"/>
                    </a:p>
                  </a:txBody>
                  <a:tcPr/>
                </a:tc>
                <a:tc>
                  <a:txBody>
                    <a:bodyPr/>
                    <a:lstStyle/>
                    <a:p>
                      <a:endParaRPr lang="cs-CZ" dirty="0"/>
                    </a:p>
                  </a:txBody>
                  <a:tcPr>
                    <a:lnR w="12700" cmpd="sng">
                      <a:noFill/>
                    </a:lnR>
                  </a:tcPr>
                </a:tc>
                <a:extLst>
                  <a:ext uri="{0D108BD9-81ED-4DB2-BD59-A6C34878D82A}">
                    <a16:rowId xmlns:a16="http://schemas.microsoft.com/office/drawing/2014/main" xmlns="" val="10001"/>
                  </a:ext>
                </a:extLst>
              </a:tr>
              <a:tr h="370840">
                <a:tc>
                  <a:txBody>
                    <a:bodyPr/>
                    <a:lstStyle/>
                    <a:p>
                      <a:r>
                        <a:rPr lang="en-US" dirty="0"/>
                        <a:t>Complex occlusion</a:t>
                      </a:r>
                      <a:endParaRPr lang="cs-CZ" dirty="0"/>
                    </a:p>
                  </a:txBody>
                  <a:tcPr>
                    <a:lnL w="12700" cmpd="sng">
                      <a:noFill/>
                    </a:lnL>
                    <a:lnB w="12700" cmpd="sng">
                      <a:noFill/>
                    </a:lnB>
                  </a:tcPr>
                </a:tc>
                <a:tc>
                  <a:txBody>
                    <a:bodyPr/>
                    <a:lstStyle/>
                    <a:p>
                      <a:endParaRPr lang="cs-CZ" dirty="0"/>
                    </a:p>
                  </a:txBody>
                  <a:tcPr>
                    <a:lnB w="12700" cmpd="sng">
                      <a:noFill/>
                    </a:lnB>
                  </a:tcPr>
                </a:tc>
                <a:tc>
                  <a:txBody>
                    <a:bodyPr/>
                    <a:lstStyle/>
                    <a:p>
                      <a:endParaRPr lang="cs-CZ" dirty="0"/>
                    </a:p>
                  </a:txBody>
                  <a:tcPr>
                    <a:lnR w="12700" cmpd="sng">
                      <a:noFill/>
                    </a:lnR>
                    <a:lnB w="12700" cmpd="sng">
                      <a:noFill/>
                    </a:lnB>
                  </a:tcPr>
                </a:tc>
                <a:extLst>
                  <a:ext uri="{0D108BD9-81ED-4DB2-BD59-A6C34878D82A}">
                    <a16:rowId xmlns:a16="http://schemas.microsoft.com/office/drawing/2014/main" xmlns="" val="10002"/>
                  </a:ext>
                </a:extLst>
              </a:tr>
            </a:tbl>
          </a:graphicData>
        </a:graphic>
      </p:graphicFrame>
      <p:sp>
        <p:nvSpPr>
          <p:cNvPr id="6" name="Slide Number Placeholder 3"/>
          <p:cNvSpPr>
            <a:spLocks noGrp="1"/>
          </p:cNvSpPr>
          <p:nvPr>
            <p:ph type="sldNum" sz="quarter" idx="4"/>
          </p:nvPr>
        </p:nvSpPr>
        <p:spPr>
          <a:xfrm>
            <a:off x="8153400" y="133350"/>
            <a:ext cx="762000" cy="273844"/>
          </a:xfrm>
        </p:spPr>
        <p:txBody>
          <a:bodyPr/>
          <a:lstStyle/>
          <a:p>
            <a:fld id="{0FA26BAB-D5C0-4A5F-A80E-F3DC9DF36BC4}" type="slidenum">
              <a:rPr lang="en-US" smtClean="0"/>
              <a:t>54</a:t>
            </a:fld>
            <a:endParaRPr lang="en-US" dirty="0"/>
          </a:p>
        </p:txBody>
      </p:sp>
      <p:sp>
        <p:nvSpPr>
          <p:cNvPr id="8" name="TextovéPole 7"/>
          <p:cNvSpPr txBox="1"/>
          <p:nvPr/>
        </p:nvSpPr>
        <p:spPr>
          <a:xfrm>
            <a:off x="4121304" y="2033885"/>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
        <p:nvSpPr>
          <p:cNvPr id="10" name="TextovéPole 9"/>
          <p:cNvSpPr txBox="1"/>
          <p:nvPr/>
        </p:nvSpPr>
        <p:spPr>
          <a:xfrm>
            <a:off x="6163464" y="2023110"/>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
        <p:nvSpPr>
          <p:cNvPr id="11" name="TextovéPole 10"/>
          <p:cNvSpPr txBox="1"/>
          <p:nvPr/>
        </p:nvSpPr>
        <p:spPr>
          <a:xfrm>
            <a:off x="4121304" y="2414885"/>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
        <p:nvSpPr>
          <p:cNvPr id="12" name="TextovéPole 11"/>
          <p:cNvSpPr txBox="1"/>
          <p:nvPr/>
        </p:nvSpPr>
        <p:spPr>
          <a:xfrm>
            <a:off x="6163464" y="2414885"/>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
        <p:nvSpPr>
          <p:cNvPr id="14" name="TextovéPole 13"/>
          <p:cNvSpPr txBox="1"/>
          <p:nvPr/>
        </p:nvSpPr>
        <p:spPr>
          <a:xfrm>
            <a:off x="2780184" y="3059430"/>
            <a:ext cx="542136" cy="461665"/>
          </a:xfrm>
          <a:prstGeom prst="rect">
            <a:avLst/>
          </a:prstGeom>
          <a:noFill/>
          <a:effectLst>
            <a:softEdge rad="76200"/>
          </a:effectLst>
        </p:spPr>
        <p:txBody>
          <a:bodyPr wrap="none" rtlCol="0">
            <a:spAutoFit/>
          </a:bodyPr>
          <a:lstStyle/>
          <a:p>
            <a:pPr marL="285750" indent="-285750">
              <a:buFont typeface="Wingdings" panose="05000000000000000000" pitchFamily="2" charset="2"/>
              <a:buChar char="ü"/>
            </a:pPr>
            <a:r>
              <a:rPr lang="en-US" sz="2400" dirty="0"/>
              <a:t> </a:t>
            </a:r>
            <a:endParaRPr lang="cs-CZ" sz="2400" dirty="0"/>
          </a:p>
        </p:txBody>
      </p:sp>
    </p:spTree>
    <p:extLst>
      <p:ext uri="{BB962C8B-B14F-4D97-AF65-F5344CB8AC3E}">
        <p14:creationId xmlns:p14="http://schemas.microsoft.com/office/powerpoint/2010/main" val="5335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4"/>
          </p:nvPr>
        </p:nvSpPr>
        <p:spPr/>
        <p:txBody>
          <a:bodyPr/>
          <a:lstStyle/>
          <a:p>
            <a:fld id="{B6F15528-21DE-4FAA-801E-634DDDAF4B2B}" type="slidenum">
              <a:rPr lang="en-US" smtClean="0"/>
              <a:pPr/>
              <a:t>55</a:t>
            </a:fld>
            <a:endParaRPr lang="en-US"/>
          </a:p>
        </p:txBody>
      </p:sp>
      <p:pic>
        <p:nvPicPr>
          <p:cNvPr id="2" name="oursVSscale_D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6" name="TextBox 8"/>
          <p:cNvSpPr txBox="1"/>
          <p:nvPr/>
        </p:nvSpPr>
        <p:spPr>
          <a:xfrm>
            <a:off x="990600" y="50869"/>
            <a:ext cx="772519" cy="461665"/>
          </a:xfrm>
          <a:prstGeom prst="rect">
            <a:avLst/>
          </a:prstGeom>
          <a:solidFill>
            <a:schemeClr val="tx1"/>
          </a:solidFill>
          <a:effectLst>
            <a:softEdge rad="152400"/>
          </a:effectLst>
        </p:spPr>
        <p:txBody>
          <a:bodyPr wrap="none" rtlCol="0">
            <a:spAutoFit/>
          </a:bodyPr>
          <a:lstStyle/>
          <a:p>
            <a:r>
              <a:rPr lang="en-US" sz="2400" dirty="0">
                <a:solidFill>
                  <a:schemeClr val="bg1"/>
                </a:solidFill>
              </a:rPr>
              <a:t>Ours</a:t>
            </a:r>
            <a:endParaRPr lang="cs-CZ" sz="2400" dirty="0">
              <a:solidFill>
                <a:schemeClr val="bg1"/>
              </a:solidFill>
            </a:endParaRPr>
          </a:p>
        </p:txBody>
      </p:sp>
      <p:sp>
        <p:nvSpPr>
          <p:cNvPr id="7" name="TextBox 3"/>
          <p:cNvSpPr txBox="1"/>
          <p:nvPr/>
        </p:nvSpPr>
        <p:spPr>
          <a:xfrm>
            <a:off x="6781800" y="50400"/>
            <a:ext cx="901785" cy="461665"/>
          </a:xfrm>
          <a:prstGeom prst="rect">
            <a:avLst/>
          </a:prstGeom>
          <a:noFill/>
          <a:effectLst>
            <a:softEdge rad="152400"/>
          </a:effectLst>
        </p:spPr>
        <p:txBody>
          <a:bodyPr wrap="none" rtlCol="0">
            <a:spAutoFit/>
          </a:bodyPr>
          <a:lstStyle/>
          <a:p>
            <a:r>
              <a:rPr lang="en-US" sz="2400" dirty="0">
                <a:solidFill>
                  <a:schemeClr val="bg1"/>
                </a:solidFill>
              </a:rPr>
              <a:t>Wang</a:t>
            </a:r>
            <a:endParaRPr lang="cs-CZ" sz="2400" dirty="0">
              <a:solidFill>
                <a:schemeClr val="bg1"/>
              </a:solidFill>
            </a:endParaRPr>
          </a:p>
        </p:txBody>
      </p:sp>
      <p:sp>
        <p:nvSpPr>
          <p:cNvPr id="8" name="TextBox 10">
            <a:extLst>
              <a:ext uri="{FF2B5EF4-FFF2-40B4-BE49-F238E27FC236}">
                <a16:creationId xmlns:a16="http://schemas.microsoft.com/office/drawing/2014/main" xmlns=""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sp>
        <p:nvSpPr>
          <p:cNvPr id="10" name="Slide Number Placeholder 3"/>
          <p:cNvSpPr txBox="1">
            <a:spLocks/>
          </p:cNvSpPr>
          <p:nvPr/>
        </p:nvSpPr>
        <p:spPr>
          <a:xfrm>
            <a:off x="8154000" y="13320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AAEFE-476D-4D20-BD23-533617FE6A0C}" type="slidenum">
              <a:rPr lang="en-US" smtClean="0"/>
              <a:t>55</a:t>
            </a:fld>
            <a:endParaRPr lang="en-US" dirty="0"/>
          </a:p>
        </p:txBody>
      </p:sp>
    </p:spTree>
    <p:extLst>
      <p:ext uri="{BB962C8B-B14F-4D97-AF65-F5344CB8AC3E}">
        <p14:creationId xmlns:p14="http://schemas.microsoft.com/office/powerpoint/2010/main" val="2622256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a:t>
            </a:r>
            <a:endParaRPr lang="cs-CZ" dirty="0"/>
          </a:p>
        </p:txBody>
      </p:sp>
      <p:sp>
        <p:nvSpPr>
          <p:cNvPr id="3" name="Content Placeholder 2"/>
          <p:cNvSpPr>
            <a:spLocks noGrp="1"/>
          </p:cNvSpPr>
          <p:nvPr>
            <p:ph idx="1"/>
          </p:nvPr>
        </p:nvSpPr>
        <p:spPr/>
        <p:txBody>
          <a:bodyPr>
            <a:normAutofit/>
          </a:bodyPr>
          <a:lstStyle/>
          <a:p>
            <a:r>
              <a:rPr lang="en-US" b="1" dirty="0"/>
              <a:t>Bayesian framework for robust adaptivity/guiding</a:t>
            </a:r>
          </a:p>
          <a:p>
            <a:pPr>
              <a:lnSpc>
                <a:spcPct val="150000"/>
              </a:lnSpc>
            </a:pPr>
            <a:r>
              <a:rPr lang="en-US" dirty="0"/>
              <a:t>Optimal sampling distribution</a:t>
            </a:r>
          </a:p>
          <a:p>
            <a:pPr>
              <a:lnSpc>
                <a:spcPct val="150000"/>
              </a:lnSpc>
            </a:pPr>
            <a:r>
              <a:rPr lang="en-US" dirty="0"/>
              <a:t>Algorithm for direct illumination</a:t>
            </a:r>
          </a:p>
          <a:p>
            <a:pPr lvl="1"/>
            <a:r>
              <a:rPr lang="en-US" dirty="0"/>
              <a:t>Unbiased, adaptive, robust</a:t>
            </a:r>
          </a:p>
          <a:p>
            <a:pPr lvl="1"/>
            <a:r>
              <a:rPr lang="en-US" dirty="0"/>
              <a:t>Easy to integrate</a:t>
            </a:r>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sp>
        <p:nvSpPr>
          <p:cNvPr id="6" name="Slide Number Placeholder 3"/>
          <p:cNvSpPr>
            <a:spLocks noGrp="1"/>
          </p:cNvSpPr>
          <p:nvPr>
            <p:ph type="sldNum" sz="quarter" idx="4"/>
          </p:nvPr>
        </p:nvSpPr>
        <p:spPr>
          <a:xfrm>
            <a:off x="8153400" y="133350"/>
            <a:ext cx="762000" cy="273844"/>
          </a:xfrm>
        </p:spPr>
        <p:txBody>
          <a:bodyPr/>
          <a:lstStyle/>
          <a:p>
            <a:fld id="{3E1DF2C9-6842-4264-8F11-271A013AC150}" type="slidenum">
              <a:rPr lang="en-US" smtClean="0"/>
              <a:t>56</a:t>
            </a:fld>
            <a:endParaRPr lang="en-US" dirty="0"/>
          </a:p>
        </p:txBody>
      </p:sp>
    </p:spTree>
    <p:extLst>
      <p:ext uri="{BB962C8B-B14F-4D97-AF65-F5344CB8AC3E}">
        <p14:creationId xmlns:p14="http://schemas.microsoft.com/office/powerpoint/2010/main" val="20560404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endParaRPr lang="cs-CZ" dirty="0"/>
          </a:p>
        </p:txBody>
      </p:sp>
      <p:sp>
        <p:nvSpPr>
          <p:cNvPr id="3" name="Content Placeholder 2"/>
          <p:cNvSpPr>
            <a:spLocks noGrp="1"/>
          </p:cNvSpPr>
          <p:nvPr>
            <p:ph idx="1"/>
          </p:nvPr>
        </p:nvSpPr>
        <p:spPr/>
        <p:txBody>
          <a:bodyPr>
            <a:normAutofit/>
          </a:bodyPr>
          <a:lstStyle/>
          <a:p>
            <a:r>
              <a:rPr lang="en-US" dirty="0" err="1"/>
              <a:t>Ludvík</a:t>
            </a:r>
            <a:r>
              <a:rPr lang="en-US" dirty="0"/>
              <a:t> </a:t>
            </a:r>
            <a:r>
              <a:rPr lang="en-US" dirty="0" err="1"/>
              <a:t>Koutný</a:t>
            </a:r>
            <a:r>
              <a:rPr lang="en-US" dirty="0"/>
              <a:t> (a.k.a. </a:t>
            </a:r>
            <a:r>
              <a:rPr lang="en-US" dirty="0" err="1"/>
              <a:t>rawalanche</a:t>
            </a:r>
            <a:r>
              <a:rPr lang="en-US" dirty="0"/>
              <a:t>)</a:t>
            </a:r>
          </a:p>
          <a:p>
            <a:endParaRPr lang="en-US" dirty="0"/>
          </a:p>
          <a:p>
            <a:r>
              <a:rPr lang="en-US" dirty="0"/>
              <a:t>Funding</a:t>
            </a:r>
          </a:p>
          <a:p>
            <a:pPr lvl="1"/>
            <a:r>
              <a:rPr lang="en-US" dirty="0"/>
              <a:t>Charles University: GAUK 1172416, SVV-2017-260452 </a:t>
            </a:r>
          </a:p>
          <a:p>
            <a:pPr lvl="1"/>
            <a:r>
              <a:rPr lang="en-US" dirty="0"/>
              <a:t>Czech Science Foundation: 16-18964S, 19-07626S.</a:t>
            </a:r>
          </a:p>
          <a:p>
            <a:endParaRPr lang="cs-CZ" dirty="0"/>
          </a:p>
        </p:txBody>
      </p:sp>
      <p:sp>
        <p:nvSpPr>
          <p:cNvPr id="5" name="Footer Placeholder 4"/>
          <p:cNvSpPr>
            <a:spLocks noGrp="1"/>
          </p:cNvSpPr>
          <p:nvPr>
            <p:ph type="ftr" sz="quarter" idx="11"/>
          </p:nvPr>
        </p:nvSpPr>
        <p:spPr/>
        <p:txBody>
          <a:bodyPr/>
          <a:lstStyle/>
          <a:p>
            <a:r>
              <a:rPr lang="en-US"/>
              <a:t>Vévoda, Kondapaneni, Křivánek - Bayesian online regression for adaptive illumination sampling</a:t>
            </a:r>
          </a:p>
        </p:txBody>
      </p:sp>
      <p:sp>
        <p:nvSpPr>
          <p:cNvPr id="4" name="Slide Number Placeholder 3"/>
          <p:cNvSpPr>
            <a:spLocks noGrp="1"/>
          </p:cNvSpPr>
          <p:nvPr>
            <p:ph type="sldNum" sz="quarter" idx="4"/>
          </p:nvPr>
        </p:nvSpPr>
        <p:spPr/>
        <p:txBody>
          <a:bodyPr/>
          <a:lstStyle/>
          <a:p>
            <a:fld id="{B6F15528-21DE-4FAA-801E-634DDDAF4B2B}" type="slidenum">
              <a:rPr lang="en-US" smtClean="0"/>
              <a:pPr/>
              <a:t>57</a:t>
            </a:fld>
            <a:endParaRPr lang="en-US" dirty="0"/>
          </a:p>
        </p:txBody>
      </p:sp>
    </p:spTree>
    <p:extLst>
      <p:ext uri="{BB962C8B-B14F-4D97-AF65-F5344CB8AC3E}">
        <p14:creationId xmlns:p14="http://schemas.microsoft.com/office/powerpoint/2010/main" val="22355723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Work\Papers\directlight\presentation\livingroom\ref_gi_tone.png"/>
          <p:cNvPicPr>
            <a:picLocks noChangeAspect="1" noChangeArrowheads="1"/>
          </p:cNvPicPr>
          <p:nvPr/>
        </p:nvPicPr>
        <p:blipFill rotWithShape="1">
          <a:blip r:embed="rId3">
            <a:extLst>
              <a:ext uri="{28A0092B-C50C-407E-A947-70E740481C1C}">
                <a14:useLocalDpi xmlns:a14="http://schemas.microsoft.com/office/drawing/2010/main" val="0"/>
              </a:ext>
            </a:extLst>
          </a:blip>
          <a:srcRect t="28594" b="19688"/>
          <a:stretch/>
        </p:blipFill>
        <p:spPr bwMode="auto">
          <a:xfrm>
            <a:off x="0" y="895350"/>
            <a:ext cx="9144000" cy="3352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895350"/>
            <a:ext cx="9144000" cy="3352800"/>
          </a:xfrm>
          <a:prstGeom prst="rect">
            <a:avLst/>
          </a:prstGeom>
          <a:gradFill>
            <a:gsLst>
              <a:gs pos="15000">
                <a:schemeClr val="bg1">
                  <a:alpha val="59000"/>
                </a:schemeClr>
              </a:gs>
              <a:gs pos="0">
                <a:schemeClr val="bg1"/>
              </a:gs>
              <a:gs pos="87000">
                <a:schemeClr val="bg1">
                  <a:alpha val="6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4"/>
          </p:nvPr>
        </p:nvSpPr>
        <p:spPr/>
        <p:txBody>
          <a:bodyPr/>
          <a:lstStyle/>
          <a:p>
            <a:fld id="{B6F15528-21DE-4FAA-801E-634DDDAF4B2B}" type="slidenum">
              <a:rPr lang="en-US" smtClean="0"/>
              <a:pPr/>
              <a:t>58</a:t>
            </a:fld>
            <a:endParaRPr lang="en-US"/>
          </a:p>
        </p:txBody>
      </p:sp>
      <p:pic>
        <p:nvPicPr>
          <p:cNvPr id="8"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3867150"/>
            <a:ext cx="1706061" cy="914400"/>
          </a:xfrm>
          <a:prstGeom prst="rect">
            <a:avLst/>
          </a:prstGeom>
        </p:spPr>
      </p:pic>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18" t="38889" r="17188" b="28611"/>
          <a:stretch/>
        </p:blipFill>
        <p:spPr bwMode="auto">
          <a:xfrm>
            <a:off x="457200" y="4245148"/>
            <a:ext cx="2306066" cy="536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a:extLst>
              <a:ext uri="{FF2B5EF4-FFF2-40B4-BE49-F238E27FC236}">
                <a16:creationId xmlns:a16="http://schemas.microsoft.com/office/drawing/2014/main" xmlns="" id="{1CE18471-4BAD-44B6-9FBE-E2EC30058631}"/>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en-US"/>
              <a:t>Take home message</a:t>
            </a:r>
            <a:endParaRPr lang="en-US" dirty="0"/>
          </a:p>
        </p:txBody>
      </p:sp>
      <p:sp>
        <p:nvSpPr>
          <p:cNvPr id="11" name="Rectangle 10">
            <a:extLst>
              <a:ext uri="{FF2B5EF4-FFF2-40B4-BE49-F238E27FC236}">
                <a16:creationId xmlns:a16="http://schemas.microsoft.com/office/drawing/2014/main" xmlns="" id="{0DF6B0EF-0A58-47D9-97B5-5A359187C33A}"/>
              </a:ext>
            </a:extLst>
          </p:cNvPr>
          <p:cNvSpPr/>
          <p:nvPr/>
        </p:nvSpPr>
        <p:spPr>
          <a:xfrm>
            <a:off x="1084927" y="1962150"/>
            <a:ext cx="6974153" cy="2062103"/>
          </a:xfrm>
          <a:prstGeom prst="rect">
            <a:avLst/>
          </a:prstGeom>
        </p:spPr>
        <p:txBody>
          <a:bodyPr wrap="none">
            <a:spAutoFit/>
          </a:bodyPr>
          <a:lstStyle/>
          <a:p>
            <a:pPr algn="ctr"/>
            <a:r>
              <a:rPr lang="en-US" sz="3200" b="1" dirty="0"/>
              <a:t>Machine Learning | Bayesian modeling</a:t>
            </a:r>
          </a:p>
          <a:p>
            <a:pPr algn="ctr"/>
            <a:r>
              <a:rPr lang="en-US" sz="3200" b="1" dirty="0"/>
              <a:t> = </a:t>
            </a:r>
          </a:p>
          <a:p>
            <a:pPr algn="ctr"/>
            <a:r>
              <a:rPr lang="en-US" sz="3200" b="1" dirty="0"/>
              <a:t>Excellent framework for </a:t>
            </a:r>
          </a:p>
          <a:p>
            <a:pPr algn="ctr"/>
            <a:r>
              <a:rPr lang="en-US" sz="3200" b="1" dirty="0"/>
              <a:t>guided/adaptive Monte Carlo</a:t>
            </a:r>
            <a:endParaRPr lang="en-US" sz="3200" dirty="0"/>
          </a:p>
        </p:txBody>
      </p:sp>
    </p:spTree>
    <p:extLst>
      <p:ext uri="{BB962C8B-B14F-4D97-AF65-F5344CB8AC3E}">
        <p14:creationId xmlns:p14="http://schemas.microsoft.com/office/powerpoint/2010/main" val="372961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Work\Papers\directlight\presentation\livingroom\ref_gi_t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00" y="0"/>
            <a:ext cx="7716600" cy="51444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a:prstGeom prst="rect">
            <a:avLst/>
          </a:prstGeom>
        </p:spPr>
        <p:txBody>
          <a:bodyPr/>
          <a:lstStyle/>
          <a:p>
            <a:fld id="{B6F15528-21DE-4FAA-801E-634DDDAF4B2B}" type="slidenum">
              <a:rPr lang="en-US" smtClean="0"/>
              <a:pPr/>
              <a:t>6</a:t>
            </a:fld>
            <a:endParaRPr lang="en-US" dirty="0"/>
          </a:p>
        </p:txBody>
      </p:sp>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800" y="0"/>
            <a:ext cx="3857625" cy="5143500"/>
          </a:xfrm>
          <a:prstGeom prst="rect">
            <a:avLst/>
          </a:prstGeom>
        </p:spPr>
      </p:pic>
      <p:cxnSp>
        <p:nvCxnSpPr>
          <p:cNvPr id="8" name="Straight Connector 7"/>
          <p:cNvCxnSpPr/>
          <p:nvPr/>
        </p:nvCxnSpPr>
        <p:spPr>
          <a:xfrm>
            <a:off x="4572000" y="0"/>
            <a:ext cx="0" cy="5144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E5F97B58-28E4-4898-BBF1-B8D5E3EB1B11}"/>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 indirect illumination</a:t>
            </a:r>
            <a:endParaRPr lang="cs-CZ" dirty="0">
              <a:solidFill>
                <a:schemeClr val="bg1"/>
              </a:solidFill>
            </a:endParaRPr>
          </a:p>
        </p:txBody>
      </p:sp>
    </p:spTree>
    <p:extLst>
      <p:ext uri="{BB962C8B-B14F-4D97-AF65-F5344CB8AC3E}">
        <p14:creationId xmlns:p14="http://schemas.microsoft.com/office/powerpoint/2010/main" val="703207074"/>
      </p:ext>
    </p:extLst>
  </p:cSld>
  <p:clrMapOvr>
    <a:masterClrMapping/>
  </p:clrMapOvr>
  <p:transition spd="slow">
    <p:wipe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Work\Papers\directlight\presentation\livingroom\ref_di_t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00" y="0"/>
            <a:ext cx="7716600" cy="51444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a:prstGeom prst="rect">
            <a:avLst/>
          </a:prstGeom>
        </p:spPr>
        <p:txBody>
          <a:bodyPr/>
          <a:lstStyle/>
          <a:p>
            <a:fld id="{B6F15528-21DE-4FAA-801E-634DDDAF4B2B}" type="slidenum">
              <a:rPr lang="en-US" smtClean="0"/>
              <a:pPr/>
              <a:t>7</a:t>
            </a:fld>
            <a:endParaRPr lang="en-US" dirty="0"/>
          </a:p>
        </p:txBody>
      </p:sp>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800" y="0"/>
            <a:ext cx="3857625" cy="5143500"/>
          </a:xfrm>
          <a:prstGeom prst="rect">
            <a:avLst/>
          </a:prstGeom>
        </p:spPr>
      </p:pic>
      <p:cxnSp>
        <p:nvCxnSpPr>
          <p:cNvPr id="10" name="Straight Connector 7"/>
          <p:cNvCxnSpPr/>
          <p:nvPr/>
        </p:nvCxnSpPr>
        <p:spPr>
          <a:xfrm>
            <a:off x="4572000" y="0"/>
            <a:ext cx="0" cy="5144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sp>
        <p:nvSpPr>
          <p:cNvPr id="13" name="TextBox 13"/>
          <p:cNvSpPr txBox="1"/>
          <p:nvPr/>
        </p:nvSpPr>
        <p:spPr>
          <a:xfrm>
            <a:off x="685800" y="0"/>
            <a:ext cx="2602871" cy="400110"/>
          </a:xfrm>
          <a:prstGeom prst="rect">
            <a:avLst/>
          </a:prstGeom>
          <a:noFill/>
        </p:spPr>
        <p:txBody>
          <a:bodyPr wrap="square" rtlCol="0">
            <a:spAutoFit/>
          </a:bodyPr>
          <a:lstStyle/>
          <a:p>
            <a:r>
              <a:rPr lang="cs-CZ" sz="2000" dirty="0">
                <a:solidFill>
                  <a:schemeClr val="bg1"/>
                </a:solidFill>
              </a:rPr>
              <a:t>Non-</a:t>
            </a:r>
            <a:r>
              <a:rPr lang="cs-CZ" sz="2000" dirty="0" err="1">
                <a:solidFill>
                  <a:schemeClr val="bg1"/>
                </a:solidFill>
              </a:rPr>
              <a:t>adaptive</a:t>
            </a:r>
            <a:r>
              <a:rPr lang="cs-CZ" sz="2000" dirty="0">
                <a:solidFill>
                  <a:schemeClr val="bg1"/>
                </a:solidFill>
              </a:rPr>
              <a:t> </a:t>
            </a:r>
            <a:r>
              <a:rPr lang="cs-CZ" sz="2000" dirty="0" err="1">
                <a:solidFill>
                  <a:schemeClr val="bg1"/>
                </a:solidFill>
              </a:rPr>
              <a:t>sampling</a:t>
            </a:r>
            <a:endParaRPr lang="cs-CZ" sz="2000" dirty="0">
              <a:solidFill>
                <a:schemeClr val="bg1"/>
              </a:solidFill>
            </a:endParaRPr>
          </a:p>
        </p:txBody>
      </p:sp>
    </p:spTree>
    <p:extLst>
      <p:ext uri="{BB962C8B-B14F-4D97-AF65-F5344CB8AC3E}">
        <p14:creationId xmlns:p14="http://schemas.microsoft.com/office/powerpoint/2010/main" val="1792726131"/>
      </p:ext>
    </p:extLst>
  </p:cSld>
  <p:clrMapOvr>
    <a:masterClrMapping/>
  </p:clrMapOvr>
  <p:transition spd="slow">
    <p:wipe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prstGeom prst="rect">
            <a:avLst/>
          </a:prstGeom>
        </p:spPr>
        <p:txBody>
          <a:bodyPr/>
          <a:lstStyle/>
          <a:p>
            <a:fld id="{B6F15528-21DE-4FAA-801E-634DDDAF4B2B}" type="slidenum">
              <a:rPr lang="en-US" smtClean="0"/>
              <a:pPr/>
              <a:t>8</a:t>
            </a:fld>
            <a:endParaRPr lang="en-US" dirty="0"/>
          </a:p>
        </p:txBody>
      </p:sp>
      <p:sp>
        <p:nvSpPr>
          <p:cNvPr id="10" name="TextBox 9"/>
          <p:cNvSpPr txBox="1"/>
          <p:nvPr/>
        </p:nvSpPr>
        <p:spPr>
          <a:xfrm>
            <a:off x="5665960" y="28083"/>
            <a:ext cx="2716040" cy="646331"/>
          </a:xfrm>
          <a:prstGeom prst="rect">
            <a:avLst/>
          </a:prstGeom>
          <a:noFill/>
        </p:spPr>
        <p:txBody>
          <a:bodyPr wrap="square" rtlCol="0">
            <a:spAutoFit/>
          </a:bodyPr>
          <a:lstStyle/>
          <a:p>
            <a:pPr algn="r"/>
            <a:r>
              <a:rPr lang="en-US" dirty="0">
                <a:solidFill>
                  <a:schemeClr val="bg1"/>
                </a:solidFill>
              </a:rPr>
              <a:t>Adaptive sampling</a:t>
            </a:r>
            <a:br>
              <a:rPr lang="en-US" dirty="0">
                <a:solidFill>
                  <a:schemeClr val="bg1"/>
                </a:solidFill>
              </a:rPr>
            </a:br>
            <a:r>
              <a:rPr lang="en-US" dirty="0">
                <a:solidFill>
                  <a:schemeClr val="bg1"/>
                </a:solidFill>
              </a:rPr>
              <a:t>[</a:t>
            </a:r>
            <a:r>
              <a:rPr lang="en-US" dirty="0" err="1">
                <a:solidFill>
                  <a:schemeClr val="bg1"/>
                </a:solidFill>
              </a:rPr>
              <a:t>Donikian</a:t>
            </a:r>
            <a:r>
              <a:rPr lang="en-US" dirty="0">
                <a:solidFill>
                  <a:schemeClr val="bg1"/>
                </a:solidFill>
              </a:rPr>
              <a:t> et al. 2006]</a:t>
            </a:r>
            <a:endParaRPr lang="cs-CZ" dirty="0">
              <a:solidFill>
                <a:schemeClr val="bg1"/>
              </a:solidFill>
            </a:endParaRPr>
          </a:p>
        </p:txBody>
      </p:sp>
      <p:sp>
        <p:nvSpPr>
          <p:cNvPr id="13" name="TextBox 12">
            <a:extLst>
              <a:ext uri="{FF2B5EF4-FFF2-40B4-BE49-F238E27FC236}">
                <a16:creationId xmlns:a16="http://schemas.microsoft.com/office/drawing/2014/main" xmlns="" id="{7723A8AB-2A50-4D70-AEB5-16169311FDB4}"/>
              </a:ext>
            </a:extLst>
          </p:cNvPr>
          <p:cNvSpPr txBox="1"/>
          <p:nvPr/>
        </p:nvSpPr>
        <p:spPr>
          <a:xfrm>
            <a:off x="2912198" y="4476750"/>
            <a:ext cx="3319604" cy="365675"/>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pic>
        <p:nvPicPr>
          <p:cNvPr id="2" name="Obrázek 1"/>
          <p:cNvPicPr>
            <a:picLocks/>
          </p:cNvPicPr>
          <p:nvPr/>
        </p:nvPicPr>
        <p:blipFill>
          <a:blip r:embed="rId3">
            <a:extLst>
              <a:ext uri="{28A0092B-C50C-407E-A947-70E740481C1C}">
                <a14:useLocalDpi xmlns:a14="http://schemas.microsoft.com/office/drawing/2010/main" val="0"/>
              </a:ext>
            </a:extLst>
          </a:blip>
          <a:stretch>
            <a:fillRect/>
          </a:stretch>
        </p:blipFill>
        <p:spPr>
          <a:xfrm>
            <a:off x="714375" y="0"/>
            <a:ext cx="7714800" cy="5143500"/>
          </a:xfrm>
          <a:prstGeom prst="rect">
            <a:avLst/>
          </a:prstGeom>
        </p:spPr>
      </p:pic>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800" y="0"/>
            <a:ext cx="3857625" cy="5143500"/>
          </a:xfrm>
          <a:prstGeom prst="rect">
            <a:avLst/>
          </a:prstGeom>
        </p:spPr>
      </p:pic>
      <p:cxnSp>
        <p:nvCxnSpPr>
          <p:cNvPr id="15" name="Straight Connector 7"/>
          <p:cNvCxnSpPr/>
          <p:nvPr/>
        </p:nvCxnSpPr>
        <p:spPr>
          <a:xfrm>
            <a:off x="4572000" y="0"/>
            <a:ext cx="0" cy="5144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0">
            <a:extLst>
              <a:ext uri="{FF2B5EF4-FFF2-40B4-BE49-F238E27FC236}">
                <a16:creationId xmlns:a16="http://schemas.microsoft.com/office/drawing/2014/main" xmlns=""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sp>
        <p:nvSpPr>
          <p:cNvPr id="20" name="TextBox 20"/>
          <p:cNvSpPr txBox="1"/>
          <p:nvPr/>
        </p:nvSpPr>
        <p:spPr>
          <a:xfrm>
            <a:off x="5739982" y="0"/>
            <a:ext cx="2716040" cy="707886"/>
          </a:xfrm>
          <a:prstGeom prst="rect">
            <a:avLst/>
          </a:prstGeom>
          <a:noFill/>
        </p:spPr>
        <p:txBody>
          <a:bodyPr wrap="square" rtlCol="0">
            <a:spAutoFit/>
          </a:bodyPr>
          <a:lstStyle/>
          <a:p>
            <a:pPr algn="r"/>
            <a:r>
              <a:rPr lang="en-US" sz="2000" dirty="0">
                <a:solidFill>
                  <a:schemeClr val="bg1"/>
                </a:solidFill>
              </a:rPr>
              <a:t>Adaptive sampling</a:t>
            </a:r>
            <a:br>
              <a:rPr lang="en-US" sz="2000" dirty="0">
                <a:solidFill>
                  <a:schemeClr val="bg1"/>
                </a:solidFill>
              </a:rPr>
            </a:br>
            <a:r>
              <a:rPr lang="en-US" sz="2000" i="1" dirty="0">
                <a:solidFill>
                  <a:schemeClr val="bg1"/>
                </a:solidFill>
              </a:rPr>
              <a:t>[</a:t>
            </a:r>
            <a:r>
              <a:rPr lang="en-US" sz="2000" i="1" dirty="0" err="1">
                <a:solidFill>
                  <a:schemeClr val="bg1"/>
                </a:solidFill>
              </a:rPr>
              <a:t>Donikian</a:t>
            </a:r>
            <a:r>
              <a:rPr lang="en-US" sz="2000" i="1" dirty="0">
                <a:solidFill>
                  <a:schemeClr val="bg1"/>
                </a:solidFill>
              </a:rPr>
              <a:t> et al. 2006]</a:t>
            </a:r>
            <a:endParaRPr lang="cs-CZ" sz="2000" i="1" dirty="0">
              <a:solidFill>
                <a:schemeClr val="bg1"/>
              </a:solidFill>
            </a:endParaRPr>
          </a:p>
        </p:txBody>
      </p:sp>
      <p:sp>
        <p:nvSpPr>
          <p:cNvPr id="21" name="TextBox 13"/>
          <p:cNvSpPr txBox="1"/>
          <p:nvPr/>
        </p:nvSpPr>
        <p:spPr>
          <a:xfrm>
            <a:off x="685800" y="0"/>
            <a:ext cx="2602871" cy="400110"/>
          </a:xfrm>
          <a:prstGeom prst="rect">
            <a:avLst/>
          </a:prstGeom>
          <a:noFill/>
        </p:spPr>
        <p:txBody>
          <a:bodyPr wrap="square" rtlCol="0">
            <a:spAutoFit/>
          </a:bodyPr>
          <a:lstStyle/>
          <a:p>
            <a:r>
              <a:rPr lang="cs-CZ" sz="2000" dirty="0">
                <a:solidFill>
                  <a:schemeClr val="bg1"/>
                </a:solidFill>
              </a:rPr>
              <a:t>Non-</a:t>
            </a:r>
            <a:r>
              <a:rPr lang="cs-CZ" sz="2000" dirty="0" err="1">
                <a:solidFill>
                  <a:schemeClr val="bg1"/>
                </a:solidFill>
              </a:rPr>
              <a:t>adaptive</a:t>
            </a:r>
            <a:r>
              <a:rPr lang="cs-CZ" sz="2000" dirty="0">
                <a:solidFill>
                  <a:schemeClr val="bg1"/>
                </a:solidFill>
              </a:rPr>
              <a:t> </a:t>
            </a:r>
            <a:r>
              <a:rPr lang="cs-CZ" sz="2000" dirty="0" err="1">
                <a:solidFill>
                  <a:schemeClr val="bg1"/>
                </a:solidFill>
              </a:rPr>
              <a:t>sampling</a:t>
            </a:r>
            <a:endParaRPr lang="cs-CZ" sz="2000" dirty="0">
              <a:solidFill>
                <a:schemeClr val="bg1"/>
              </a:solidFill>
            </a:endParaRPr>
          </a:p>
        </p:txBody>
      </p:sp>
    </p:spTree>
    <p:extLst>
      <p:ext uri="{BB962C8B-B14F-4D97-AF65-F5344CB8AC3E}">
        <p14:creationId xmlns:p14="http://schemas.microsoft.com/office/powerpoint/2010/main" val="3262842130"/>
      </p:ext>
    </p:extLst>
  </p:cSld>
  <p:clrMapOvr>
    <a:masterClrMapping/>
  </p:clrMapOvr>
  <p:transition spd="slow">
    <p:wipe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prstGeom prst="rect">
            <a:avLst/>
          </a:prstGeom>
        </p:spPr>
        <p:txBody>
          <a:bodyPr/>
          <a:lstStyle/>
          <a:p>
            <a:fld id="{B6F15528-21DE-4FAA-801E-634DDDAF4B2B}" type="slidenum">
              <a:rPr lang="en-US" smtClean="0"/>
              <a:pPr/>
              <a:t>9</a:t>
            </a:fld>
            <a:endParaRPr lang="en-US" dirty="0"/>
          </a:p>
        </p:txBody>
      </p:sp>
      <p:sp>
        <p:nvSpPr>
          <p:cNvPr id="10" name="TextBox 9"/>
          <p:cNvSpPr txBox="1"/>
          <p:nvPr/>
        </p:nvSpPr>
        <p:spPr>
          <a:xfrm>
            <a:off x="5665960" y="28083"/>
            <a:ext cx="2716040" cy="646331"/>
          </a:xfrm>
          <a:prstGeom prst="rect">
            <a:avLst/>
          </a:prstGeom>
          <a:noFill/>
        </p:spPr>
        <p:txBody>
          <a:bodyPr wrap="square" rtlCol="0">
            <a:spAutoFit/>
          </a:bodyPr>
          <a:lstStyle/>
          <a:p>
            <a:pPr algn="r"/>
            <a:r>
              <a:rPr lang="en-US" dirty="0">
                <a:solidFill>
                  <a:schemeClr val="bg1"/>
                </a:solidFill>
              </a:rPr>
              <a:t>Adaptive sampling</a:t>
            </a:r>
            <a:br>
              <a:rPr lang="en-US" dirty="0">
                <a:solidFill>
                  <a:schemeClr val="bg1"/>
                </a:solidFill>
              </a:rPr>
            </a:br>
            <a:r>
              <a:rPr lang="en-US" dirty="0">
                <a:solidFill>
                  <a:schemeClr val="bg1"/>
                </a:solidFill>
              </a:rPr>
              <a:t>[</a:t>
            </a:r>
            <a:r>
              <a:rPr lang="en-US" dirty="0" err="1">
                <a:solidFill>
                  <a:schemeClr val="bg1"/>
                </a:solidFill>
              </a:rPr>
              <a:t>Donikian</a:t>
            </a:r>
            <a:r>
              <a:rPr lang="en-US" dirty="0">
                <a:solidFill>
                  <a:schemeClr val="bg1"/>
                </a:solidFill>
              </a:rPr>
              <a:t> et al. 2006]</a:t>
            </a:r>
            <a:endParaRPr lang="cs-CZ" dirty="0">
              <a:solidFill>
                <a:schemeClr val="bg1"/>
              </a:solidFill>
            </a:endParaRPr>
          </a:p>
        </p:txBody>
      </p:sp>
      <p:sp>
        <p:nvSpPr>
          <p:cNvPr id="13" name="TextBox 12">
            <a:extLst>
              <a:ext uri="{FF2B5EF4-FFF2-40B4-BE49-F238E27FC236}">
                <a16:creationId xmlns:a16="http://schemas.microsoft.com/office/drawing/2014/main" xmlns="" id="{7723A8AB-2A50-4D70-AEB5-16169311FDB4}"/>
              </a:ext>
            </a:extLst>
          </p:cNvPr>
          <p:cNvSpPr txBox="1"/>
          <p:nvPr/>
        </p:nvSpPr>
        <p:spPr>
          <a:xfrm>
            <a:off x="2912198" y="4476750"/>
            <a:ext cx="3319604" cy="365675"/>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pic>
        <p:nvPicPr>
          <p:cNvPr id="2" name="Obrázek 1"/>
          <p:cNvPicPr>
            <a:picLocks/>
          </p:cNvPicPr>
          <p:nvPr/>
        </p:nvPicPr>
        <p:blipFill>
          <a:blip r:embed="rId3">
            <a:extLst>
              <a:ext uri="{28A0092B-C50C-407E-A947-70E740481C1C}">
                <a14:useLocalDpi xmlns:a14="http://schemas.microsoft.com/office/drawing/2010/main" val="0"/>
              </a:ext>
            </a:extLst>
          </a:blip>
          <a:stretch>
            <a:fillRect/>
          </a:stretch>
        </p:blipFill>
        <p:spPr>
          <a:xfrm>
            <a:off x="714375" y="0"/>
            <a:ext cx="7714800" cy="5143500"/>
          </a:xfrm>
          <a:prstGeom prst="rect">
            <a:avLst/>
          </a:prstGeom>
        </p:spPr>
      </p:pic>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800" y="0"/>
            <a:ext cx="3857625" cy="5143500"/>
          </a:xfrm>
          <a:prstGeom prst="rect">
            <a:avLst/>
          </a:prstGeom>
        </p:spPr>
      </p:pic>
      <p:cxnSp>
        <p:nvCxnSpPr>
          <p:cNvPr id="15" name="Straight Connector 7"/>
          <p:cNvCxnSpPr/>
          <p:nvPr/>
        </p:nvCxnSpPr>
        <p:spPr>
          <a:xfrm>
            <a:off x="4572000" y="0"/>
            <a:ext cx="0" cy="5144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0">
            <a:extLst>
              <a:ext uri="{FF2B5EF4-FFF2-40B4-BE49-F238E27FC236}">
                <a16:creationId xmlns:a16="http://schemas.microsoft.com/office/drawing/2014/main" xmlns="" id="{3C710694-4C9E-4E11-802E-85B94BA9ED8B}"/>
              </a:ext>
            </a:extLst>
          </p:cNvPr>
          <p:cNvSpPr txBox="1"/>
          <p:nvPr/>
        </p:nvSpPr>
        <p:spPr>
          <a:xfrm>
            <a:off x="2895600" y="4793218"/>
            <a:ext cx="3352800" cy="369332"/>
          </a:xfrm>
          <a:prstGeom prst="rect">
            <a:avLst/>
          </a:prstGeom>
          <a:solidFill>
            <a:schemeClr val="tx1">
              <a:lumMod val="50000"/>
              <a:lumOff val="50000"/>
            </a:schemeClr>
          </a:solidFill>
        </p:spPr>
        <p:txBody>
          <a:bodyPr wrap="square" rtlCol="0">
            <a:spAutoFit/>
          </a:bodyPr>
          <a:lstStyle/>
          <a:p>
            <a:pPr algn="ctr"/>
            <a:r>
              <a:rPr lang="en-US" dirty="0">
                <a:solidFill>
                  <a:schemeClr val="bg1"/>
                </a:solidFill>
              </a:rPr>
              <a:t>Direct illumination only</a:t>
            </a:r>
            <a:endParaRPr lang="cs-CZ" dirty="0">
              <a:solidFill>
                <a:schemeClr val="bg1"/>
              </a:solidFill>
            </a:endParaRPr>
          </a:p>
        </p:txBody>
      </p:sp>
      <p:sp>
        <p:nvSpPr>
          <p:cNvPr id="20" name="TextBox 20"/>
          <p:cNvSpPr txBox="1"/>
          <p:nvPr/>
        </p:nvSpPr>
        <p:spPr>
          <a:xfrm>
            <a:off x="5739982" y="0"/>
            <a:ext cx="2716040" cy="707886"/>
          </a:xfrm>
          <a:prstGeom prst="rect">
            <a:avLst/>
          </a:prstGeom>
          <a:noFill/>
        </p:spPr>
        <p:txBody>
          <a:bodyPr wrap="square" rtlCol="0">
            <a:spAutoFit/>
          </a:bodyPr>
          <a:lstStyle/>
          <a:p>
            <a:pPr algn="r"/>
            <a:r>
              <a:rPr lang="en-US" sz="2000" dirty="0">
                <a:solidFill>
                  <a:schemeClr val="bg1"/>
                </a:solidFill>
              </a:rPr>
              <a:t>Adaptive sampling</a:t>
            </a:r>
            <a:br>
              <a:rPr lang="en-US" sz="2000" dirty="0">
                <a:solidFill>
                  <a:schemeClr val="bg1"/>
                </a:solidFill>
              </a:rPr>
            </a:br>
            <a:r>
              <a:rPr lang="en-US" sz="2000" i="1" dirty="0">
                <a:solidFill>
                  <a:schemeClr val="bg1"/>
                </a:solidFill>
              </a:rPr>
              <a:t>[</a:t>
            </a:r>
            <a:r>
              <a:rPr lang="en-US" sz="2000" i="1" dirty="0" err="1">
                <a:solidFill>
                  <a:schemeClr val="bg1"/>
                </a:solidFill>
              </a:rPr>
              <a:t>Donikian</a:t>
            </a:r>
            <a:r>
              <a:rPr lang="en-US" sz="2000" i="1" dirty="0">
                <a:solidFill>
                  <a:schemeClr val="bg1"/>
                </a:solidFill>
              </a:rPr>
              <a:t> et al. 2006]</a:t>
            </a:r>
            <a:endParaRPr lang="cs-CZ" sz="2000" i="1" dirty="0">
              <a:solidFill>
                <a:schemeClr val="bg1"/>
              </a:solidFill>
            </a:endParaRPr>
          </a:p>
        </p:txBody>
      </p:sp>
      <p:sp>
        <p:nvSpPr>
          <p:cNvPr id="21" name="TextBox 13"/>
          <p:cNvSpPr txBox="1"/>
          <p:nvPr/>
        </p:nvSpPr>
        <p:spPr>
          <a:xfrm>
            <a:off x="685800" y="0"/>
            <a:ext cx="2602871" cy="400110"/>
          </a:xfrm>
          <a:prstGeom prst="rect">
            <a:avLst/>
          </a:prstGeom>
          <a:noFill/>
        </p:spPr>
        <p:txBody>
          <a:bodyPr wrap="square" rtlCol="0">
            <a:spAutoFit/>
          </a:bodyPr>
          <a:lstStyle/>
          <a:p>
            <a:r>
              <a:rPr lang="cs-CZ" sz="2000" dirty="0">
                <a:solidFill>
                  <a:schemeClr val="bg1"/>
                </a:solidFill>
              </a:rPr>
              <a:t>Non-</a:t>
            </a:r>
            <a:r>
              <a:rPr lang="cs-CZ" sz="2000" dirty="0" err="1">
                <a:solidFill>
                  <a:schemeClr val="bg1"/>
                </a:solidFill>
              </a:rPr>
              <a:t>adaptive</a:t>
            </a:r>
            <a:r>
              <a:rPr lang="cs-CZ" sz="2000" dirty="0">
                <a:solidFill>
                  <a:schemeClr val="bg1"/>
                </a:solidFill>
              </a:rPr>
              <a:t> </a:t>
            </a:r>
            <a:r>
              <a:rPr lang="cs-CZ" sz="2000" dirty="0" err="1">
                <a:solidFill>
                  <a:schemeClr val="bg1"/>
                </a:solidFill>
              </a:rPr>
              <a:t>sampling</a:t>
            </a:r>
            <a:endParaRPr lang="cs-CZ" sz="2000" dirty="0">
              <a:solidFill>
                <a:schemeClr val="bg1"/>
              </a:solidFill>
            </a:endParaRPr>
          </a:p>
        </p:txBody>
      </p:sp>
      <p:pic>
        <p:nvPicPr>
          <p:cNvPr id="12" name="Obráze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267" y="2419350"/>
            <a:ext cx="2133333" cy="2133333"/>
          </a:xfrm>
          <a:prstGeom prst="rect">
            <a:avLst/>
          </a:prstGeom>
          <a:ln w="12700">
            <a:solidFill>
              <a:srgbClr val="FF0000"/>
            </a:solidFill>
          </a:ln>
        </p:spPr>
      </p:pic>
      <p:sp>
        <p:nvSpPr>
          <p:cNvPr id="14" name="Obdélník 13"/>
          <p:cNvSpPr/>
          <p:nvPr/>
        </p:nvSpPr>
        <p:spPr>
          <a:xfrm>
            <a:off x="4598126" y="2876550"/>
            <a:ext cx="1169557" cy="1143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 name="Přímá spojnice 5"/>
          <p:cNvCxnSpPr/>
          <p:nvPr/>
        </p:nvCxnSpPr>
        <p:spPr>
          <a:xfrm flipV="1">
            <a:off x="5767683" y="2419350"/>
            <a:ext cx="328584" cy="4572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Přímá spojnice 7"/>
          <p:cNvCxnSpPr/>
          <p:nvPr/>
        </p:nvCxnSpPr>
        <p:spPr>
          <a:xfrm>
            <a:off x="5767683" y="4019550"/>
            <a:ext cx="328584" cy="53313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4107031"/>
      </p:ext>
    </p:extLst>
  </p:cSld>
  <p:clrMapOvr>
    <a:masterClrMapping/>
  </p:clrMapOvr>
  <p:transition spd="slow">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26239</TotalTime>
  <Words>5840</Words>
  <Application>Microsoft Office PowerPoint</Application>
  <PresentationFormat>Předvádění na obrazovce (16:9)</PresentationFormat>
  <Paragraphs>628</Paragraphs>
  <Slides>58</Slides>
  <Notes>58</Notes>
  <HiddenSlides>0</HiddenSlides>
  <MMClips>1</MMClips>
  <ScaleCrop>false</ScaleCrop>
  <HeadingPairs>
    <vt:vector size="4" baseType="variant">
      <vt:variant>
        <vt:lpstr>Motiv</vt:lpstr>
      </vt:variant>
      <vt:variant>
        <vt:i4>1</vt:i4>
      </vt:variant>
      <vt:variant>
        <vt:lpstr>Nadpisy snímků</vt:lpstr>
      </vt:variant>
      <vt:variant>
        <vt:i4>58</vt:i4>
      </vt:variant>
    </vt:vector>
  </HeadingPairs>
  <TitlesOfParts>
    <vt:vector size="59" baseType="lpstr">
      <vt:lpstr>Office Theme</vt:lpstr>
      <vt:lpstr>Bayesian Learning for Guided Direct Illumination Sampling</vt:lpstr>
      <vt:lpstr>Prezentace aplikace PowerPoint</vt:lpstr>
      <vt:lpstr>Take home message</vt:lpstr>
      <vt:lpstr>Bayesian online regression  for  adaptive direct illumination sampling</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Previous work</vt:lpstr>
      <vt:lpstr>Adaptive sampling</vt:lpstr>
      <vt:lpstr>Bayesian methods in rendering</vt:lpstr>
      <vt:lpstr>Background</vt:lpstr>
      <vt:lpstr>Direct illumination problem</vt:lpstr>
      <vt:lpstr>Non-adaptive, un-occluded light sampling</vt:lpstr>
      <vt:lpstr>Adaptive light sampling</vt:lpstr>
      <vt:lpstr>Problem summary</vt:lpstr>
      <vt:lpstr>Our approach</vt:lpstr>
      <vt:lpstr>Contributions</vt:lpstr>
      <vt:lpstr>Optimal light sampling distribution</vt:lpstr>
      <vt:lpstr>Prezentace aplikace PowerPoint</vt:lpstr>
      <vt:lpstr>Prezentace aplikace PowerPoint</vt:lpstr>
      <vt:lpstr>Contributions</vt:lpstr>
      <vt:lpstr>Naive adaptive light sampling</vt:lpstr>
      <vt:lpstr>Bayesian adaptive light sampling</vt:lpstr>
      <vt:lpstr>Scene subdivided in regions</vt:lpstr>
      <vt:lpstr>Light-region statistics</vt:lpstr>
      <vt:lpstr>Regression data model</vt:lpstr>
      <vt:lpstr>Conjugate prior</vt:lpstr>
      <vt:lpstr>Our (conjugate) priors</vt:lpstr>
      <vt:lpstr>Algorithmic summary</vt:lpstr>
      <vt:lpstr>Scalability – Light clustering</vt:lpstr>
      <vt:lpstr>Results</vt:lpstr>
      <vt:lpstr>Tests</vt:lpstr>
      <vt:lpstr>Prezentace aplikace PowerPoint</vt:lpstr>
      <vt:lpstr>Prezentace aplikace PowerPoint</vt:lpstr>
      <vt:lpstr>Tests</vt:lpstr>
      <vt:lpstr>Prezentace aplikace PowerPoint</vt:lpstr>
      <vt:lpstr>Prezentace aplikace PowerPoint</vt:lpstr>
      <vt:lpstr>Tests</vt:lpstr>
      <vt:lpstr>Prezentace aplikace PowerPoint</vt:lpstr>
      <vt:lpstr>Prezentace aplikace PowerPoint</vt:lpstr>
      <vt:lpstr>Prezentace aplikace PowerPoint</vt:lpstr>
      <vt:lpstr>Tests</vt:lpstr>
      <vt:lpstr>Prezentace aplikace PowerPoint</vt:lpstr>
      <vt:lpstr>Prezentace aplikace PowerPoint</vt:lpstr>
      <vt:lpstr>Prezentace aplikace PowerPoint</vt:lpstr>
      <vt:lpstr>Tests</vt:lpstr>
      <vt:lpstr>Prezentace aplikace PowerPoint</vt:lpstr>
      <vt:lpstr>Prezentace aplikace PowerPoint</vt:lpstr>
      <vt:lpstr>Tests</vt:lpstr>
      <vt:lpstr>Prezentace aplikace PowerPoint</vt:lpstr>
      <vt:lpstr>Contribution</vt:lpstr>
      <vt:lpstr>Acknowledgments</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Ivo</dc:creator>
  <cp:lastModifiedBy>jarda</cp:lastModifiedBy>
  <cp:revision>1021</cp:revision>
  <cp:lastPrinted>2018-05-31T11:51:37Z</cp:lastPrinted>
  <dcterms:created xsi:type="dcterms:W3CDTF">2006-08-16T00:00:00Z</dcterms:created>
  <dcterms:modified xsi:type="dcterms:W3CDTF">2019-09-10T10:36:57Z</dcterms:modified>
</cp:coreProperties>
</file>