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7.xml" ContentType="application/vnd.openxmlformats-officedocument.presentationml.comments+xml"/>
  <Override PartName="/ppt/notesSlides/notesSlide15.xml" ContentType="application/vnd.openxmlformats-officedocument.presentationml.notesSlide+xml"/>
  <Override PartName="/ppt/comments/comment8.xml" ContentType="application/vnd.openxmlformats-officedocument.presentationml.comments+xml"/>
  <Override PartName="/ppt/notesSlides/notesSlide16.xml" ContentType="application/vnd.openxmlformats-officedocument.presentationml.notesSlide+xml"/>
  <Override PartName="/ppt/comments/comment9.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0.xml" ContentType="application/vnd.openxmlformats-officedocument.presentationml.comments+xml"/>
  <Override PartName="/ppt/notesSlides/notesSlide19.xml" ContentType="application/vnd.openxmlformats-officedocument.presentationml.notesSlide+xml"/>
  <Override PartName="/ppt/comments/comment1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3.xml" ContentType="application/vnd.openxmlformats-officedocument.presentationml.comments+xml"/>
  <Override PartName="/ppt/notesSlides/notesSlide26.xml" ContentType="application/vnd.openxmlformats-officedocument.presentationml.notesSlide+xml"/>
  <Override PartName="/ppt/comments/comment14.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5.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6.xml" ContentType="application/vnd.openxmlformats-officedocument.presentationml.comments+xml"/>
  <Override PartName="/ppt/notesSlides/notesSlide34.xml" ContentType="application/vnd.openxmlformats-officedocument.presentationml.notesSlide+xml"/>
  <Override PartName="/ppt/comments/comment17.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8.xml" ContentType="application/vnd.openxmlformats-officedocument.presentationml.comments+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9.xml" ContentType="application/vnd.openxmlformats-officedocument.presentationml.comments+xml"/>
  <Override PartName="/ppt/notesSlides/notesSlide45.xml" ContentType="application/vnd.openxmlformats-officedocument.presentationml.notesSlide+xml"/>
  <Override PartName="/ppt/comments/comment20.xml" ContentType="application/vnd.openxmlformats-officedocument.presentationml.comments+xml"/>
  <Override PartName="/ppt/notesSlides/notesSlide46.xml" ContentType="application/vnd.openxmlformats-officedocument.presentationml.notesSlide+xml"/>
  <Override PartName="/ppt/comments/comment21.xml" ContentType="application/vnd.openxmlformats-officedocument.presentationml.comments+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6" r:id="rId1"/>
    <p:sldMasterId id="2147483666" r:id="rId2"/>
    <p:sldMasterId id="2147483674" r:id="rId3"/>
  </p:sldMasterIdLst>
  <p:notesMasterIdLst>
    <p:notesMasterId r:id="rId51"/>
  </p:notesMasterIdLst>
  <p:sldIdLst>
    <p:sldId id="256" r:id="rId4"/>
    <p:sldId id="258" r:id="rId5"/>
    <p:sldId id="292" r:id="rId6"/>
    <p:sldId id="320" r:id="rId7"/>
    <p:sldId id="321" r:id="rId8"/>
    <p:sldId id="260" r:id="rId9"/>
    <p:sldId id="284" r:id="rId10"/>
    <p:sldId id="304" r:id="rId11"/>
    <p:sldId id="285" r:id="rId12"/>
    <p:sldId id="287" r:id="rId13"/>
    <p:sldId id="314" r:id="rId14"/>
    <p:sldId id="316" r:id="rId15"/>
    <p:sldId id="328" r:id="rId16"/>
    <p:sldId id="274" r:id="rId17"/>
    <p:sldId id="262" r:id="rId18"/>
    <p:sldId id="281" r:id="rId19"/>
    <p:sldId id="307" r:id="rId20"/>
    <p:sldId id="280" r:id="rId21"/>
    <p:sldId id="295" r:id="rId22"/>
    <p:sldId id="308" r:id="rId23"/>
    <p:sldId id="291" r:id="rId24"/>
    <p:sldId id="329" r:id="rId25"/>
    <p:sldId id="327" r:id="rId26"/>
    <p:sldId id="266" r:id="rId27"/>
    <p:sldId id="264" r:id="rId28"/>
    <p:sldId id="265" r:id="rId29"/>
    <p:sldId id="309" r:id="rId30"/>
    <p:sldId id="267" r:id="rId31"/>
    <p:sldId id="299" r:id="rId32"/>
    <p:sldId id="298" r:id="rId33"/>
    <p:sldId id="278" r:id="rId34"/>
    <p:sldId id="268" r:id="rId35"/>
    <p:sldId id="311" r:id="rId36"/>
    <p:sldId id="312" r:id="rId37"/>
    <p:sldId id="324" r:id="rId38"/>
    <p:sldId id="325" r:id="rId39"/>
    <p:sldId id="323" r:id="rId40"/>
    <p:sldId id="317" r:id="rId41"/>
    <p:sldId id="318" r:id="rId42"/>
    <p:sldId id="319" r:id="rId43"/>
    <p:sldId id="306" r:id="rId44"/>
    <p:sldId id="326" r:id="rId45"/>
    <p:sldId id="282" r:id="rId46"/>
    <p:sldId id="272" r:id="rId47"/>
    <p:sldId id="275" r:id="rId48"/>
    <p:sldId id="263" r:id="rId49"/>
    <p:sldId id="283" r:id="rId50"/>
  </p:sldIdLst>
  <p:sldSz cx="9144000" cy="5143500" type="screen16x9"/>
  <p:notesSz cx="7315200" cy="9601200"/>
  <p:embeddedFontLs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
      <p:font typeface="Lato" panose="020B0604020202020204" charset="0"/>
      <p:regular r:id="rId57"/>
      <p:bold r:id="rId58"/>
      <p:italic r:id="rId59"/>
      <p:boldItalic r:id="rId60"/>
    </p:embeddedFont>
    <p:embeddedFont>
      <p:font typeface="Lato Light" panose="020F0302020204030203" charset="0"/>
      <p:regular r:id="rId61"/>
      <p:bold r:id="rId62"/>
      <p:italic r:id="rId63"/>
      <p:boldItalic r:id="rId64"/>
    </p:embeddedFont>
    <p:embeddedFont>
      <p:font typeface="Source Sans Pro" panose="020B0503030403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id="{54A3BB79-30CE-4AB2-AE4F-7BE4507E138B}">
          <p14:sldIdLst>
            <p14:sldId id="256"/>
          </p14:sldIdLst>
        </p14:section>
        <p14:section name="Introduction" id="{68B8F3EE-3DAD-40FA-A680-3D3C9D629B68}">
          <p14:sldIdLst>
            <p14:sldId id="258"/>
            <p14:sldId id="292"/>
            <p14:sldId id="320"/>
            <p14:sldId id="321"/>
            <p14:sldId id="260"/>
            <p14:sldId id="284"/>
            <p14:sldId id="304"/>
            <p14:sldId id="285"/>
            <p14:sldId id="287"/>
            <p14:sldId id="314"/>
            <p14:sldId id="316"/>
            <p14:sldId id="328"/>
          </p14:sldIdLst>
        </p14:section>
        <p14:section name="Gamut Mapping" id="{661E4DC6-54B5-48F1-AD23-85CC15809239}">
          <p14:sldIdLst>
            <p14:sldId id="274"/>
            <p14:sldId id="262"/>
            <p14:sldId id="281"/>
            <p14:sldId id="307"/>
            <p14:sldId id="280"/>
            <p14:sldId id="295"/>
            <p14:sldId id="308"/>
            <p14:sldId id="291"/>
            <p14:sldId id="329"/>
            <p14:sldId id="327"/>
          </p14:sldIdLst>
        </p14:section>
        <p14:section name="Iterative Refinement" id="{45316A9F-8FD8-40A5-9670-D6943C573C66}">
          <p14:sldIdLst>
            <p14:sldId id="266"/>
            <p14:sldId id="264"/>
            <p14:sldId id="265"/>
            <p14:sldId id="309"/>
            <p14:sldId id="267"/>
            <p14:sldId id="299"/>
            <p14:sldId id="298"/>
            <p14:sldId id="278"/>
          </p14:sldIdLst>
        </p14:section>
        <p14:section name="Results" id="{8F8E8BC7-FA9B-442C-A2E6-658A182CA382}">
          <p14:sldIdLst>
            <p14:sldId id="268"/>
            <p14:sldId id="311"/>
            <p14:sldId id="312"/>
            <p14:sldId id="324"/>
            <p14:sldId id="325"/>
            <p14:sldId id="323"/>
            <p14:sldId id="317"/>
            <p14:sldId id="318"/>
            <p14:sldId id="319"/>
            <p14:sldId id="306"/>
          </p14:sldIdLst>
        </p14:section>
        <p14:section name="Backup" id="{1798048A-E1B3-447B-9942-F39D5C048D65}">
          <p14:sldIdLst>
            <p14:sldId id="326"/>
            <p14:sldId id="282"/>
            <p14:sldId id="272"/>
            <p14:sldId id="275"/>
            <p14:sldId id="263"/>
            <p14:sldId id="28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bias Rittig" initials="" lastIdx="1" clrIdx="0"/>
  <p:cmAuthor id="1" name="Denis Sumin" initials="DS" lastIdx="5" clrIdx="1">
    <p:extLst>
      <p:ext uri="{19B8F6BF-5375-455C-9EA6-DF929625EA0E}">
        <p15:presenceInfo xmlns:p15="http://schemas.microsoft.com/office/powerpoint/2012/main" userId="ed1c02e6d59fad9b" providerId="Windows Live"/>
      </p:ext>
    </p:extLst>
  </p:cmAuthor>
  <p:cmAuthor id="2" name="Tobias Rittig" initials="TR" lastIdx="78" clrIdx="2">
    <p:extLst>
      <p:ext uri="{19B8F6BF-5375-455C-9EA6-DF929625EA0E}">
        <p15:presenceInfo xmlns:p15="http://schemas.microsoft.com/office/powerpoint/2012/main" userId="25019d4421802ddf" providerId="Windows Live"/>
      </p:ext>
    </p:extLst>
  </p:cmAuthor>
  <p:cmAuthor id="3" name="Guest User" initials="GU" lastIdx="3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85CA"/>
    <a:srgbClr val="E47F8A"/>
    <a:srgbClr val="F9D4FF"/>
    <a:srgbClr val="34205B"/>
    <a:srgbClr val="FFBAFE"/>
    <a:srgbClr val="F89927"/>
    <a:srgbClr val="04F507"/>
    <a:srgbClr val="B93109"/>
    <a:srgbClr val="04F207"/>
    <a:srgbClr val="435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1E9B5-1C29-4716-8AB9-6B420A92EE4D}" v="6" dt="2019-08-01T08:48:11.428"/>
    <p1510:client id="{F77654D1-A915-9741-AF13-817EC1584BDB}" v="19500" dt="2019-08-01T15:50:55.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74"/>
    <p:restoredTop sz="68235"/>
  </p:normalViewPr>
  <p:slideViewPr>
    <p:cSldViewPr snapToGrid="0" snapToObjects="1">
      <p:cViewPr varScale="1">
        <p:scale>
          <a:sx n="82" d="100"/>
          <a:sy n="82" d="100"/>
        </p:scale>
        <p:origin x="893" y="58"/>
      </p:cViewPr>
      <p:guideLst>
        <p:guide orient="horz" pos="162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0500481580283816"/>
          <c:y val="6.4911958116678761E-3"/>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888262866949583"/>
          <c:y val="0.24805554388297579"/>
          <c:w val="0.73014984443497499"/>
          <c:h val="0.62510623734351622"/>
        </c:manualLayout>
      </c:layout>
      <c:ofPieChart>
        <c:ofPieType val="pie"/>
        <c:varyColors val="1"/>
        <c:ser>
          <c:idx val="0"/>
          <c:order val="0"/>
          <c:tx>
            <c:strRef>
              <c:f>Sheet1!$B$1</c:f>
              <c:strCache>
                <c:ptCount val="1"/>
                <c:pt idx="0">
                  <c:v>Corehours</c:v>
                </c:pt>
              </c:strCache>
            </c:strRef>
          </c:tx>
          <c:dPt>
            <c:idx val="0"/>
            <c:bubble3D val="0"/>
            <c:spPr>
              <a:pattFill prst="pct20">
                <a:fgClr>
                  <a:schemeClr val="tx1">
                    <a:lumMod val="75000"/>
                    <a:lumOff val="25000"/>
                  </a:schemeClr>
                </a:fgClr>
                <a:bgClr>
                  <a:srgbClr val="00B0F0"/>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2-E2DB-4AFE-802A-12F34D188F93}"/>
              </c:ext>
            </c:extLst>
          </c:dPt>
          <c:dPt>
            <c:idx val="1"/>
            <c:bubble3D val="0"/>
            <c:spPr>
              <a:pattFill prst="diagBrick">
                <a:fgClr>
                  <a:schemeClr val="tx1">
                    <a:lumMod val="75000"/>
                    <a:lumOff val="25000"/>
                  </a:schemeClr>
                </a:fgClr>
                <a:bgClr>
                  <a:schemeClr val="accent1"/>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E2DB-4AFE-802A-12F34D188F93}"/>
              </c:ext>
            </c:extLst>
          </c:dPt>
          <c:dPt>
            <c:idx val="2"/>
            <c:bubble3D val="0"/>
            <c:spPr>
              <a:pattFill prst="pct5">
                <a:fgClr>
                  <a:schemeClr val="tx1">
                    <a:lumMod val="75000"/>
                    <a:lumOff val="25000"/>
                  </a:schemeClr>
                </a:fgClr>
                <a:bgClr>
                  <a:schemeClr val="bg1"/>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1-E2DB-4AFE-802A-12F34D188F93}"/>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E6F2-4000-9950-11E1AD7FD14C}"/>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E6F2-4000-9950-11E1AD7FD14C}"/>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4-E2DB-4AFE-802A-12F34D188F93}"/>
              </c:ext>
            </c:extLst>
          </c:dPt>
          <c:dLbls>
            <c:dLbl>
              <c:idx val="0"/>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E2DB-4AFE-802A-12F34D188F93}"/>
                </c:ext>
              </c:extLst>
            </c:dLbl>
            <c:dLbl>
              <c:idx val="5"/>
              <c:tx>
                <c:rich>
                  <a:bodyPr/>
                  <a:lstStyle/>
                  <a:p>
                    <a:r>
                      <a:rPr lang="en-US"/>
                      <a:t>Iterations</a:t>
                    </a:r>
                  </a:p>
                </c:rich>
              </c:tx>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E2DB-4AFE-802A-12F34D188F93}"/>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Sheet1!$A$2:$A$6</c:f>
              <c:strCache>
                <c:ptCount val="5"/>
                <c:pt idx="0">
                  <c:v>Initialization</c:v>
                </c:pt>
                <c:pt idx="1">
                  <c:v>Prediction</c:v>
                </c:pt>
                <c:pt idx="2">
                  <c:v>Halftoning</c:v>
                </c:pt>
                <c:pt idx="3">
                  <c:v>Refinement</c:v>
                </c:pt>
                <c:pt idx="4">
                  <c:v>Other</c:v>
                </c:pt>
              </c:strCache>
            </c:strRef>
          </c:cat>
          <c:val>
            <c:numRef>
              <c:f>Sheet1!$B$2:$B$6</c:f>
              <c:numCache>
                <c:formatCode>General</c:formatCode>
                <c:ptCount val="5"/>
                <c:pt idx="0">
                  <c:v>0.3</c:v>
                </c:pt>
                <c:pt idx="1">
                  <c:v>1.5</c:v>
                </c:pt>
                <c:pt idx="2">
                  <c:v>0.25</c:v>
                </c:pt>
                <c:pt idx="3">
                  <c:v>0.1</c:v>
                </c:pt>
                <c:pt idx="4">
                  <c:v>0.02</c:v>
                </c:pt>
              </c:numCache>
            </c:numRef>
          </c:val>
          <c:extLst>
            <c:ext xmlns:c16="http://schemas.microsoft.com/office/drawing/2014/chart" uri="{C3380CC4-5D6E-409C-BE32-E72D297353CC}">
              <c16:uniqueId val="{00000000-E2DB-4AFE-802A-12F34D188F93}"/>
            </c:ext>
          </c:extLst>
        </c:ser>
        <c:dLbls>
          <c:showLegendKey val="0"/>
          <c:showVal val="0"/>
          <c:showCatName val="1"/>
          <c:showSerName val="0"/>
          <c:showPercent val="1"/>
          <c:showBubbleSize val="0"/>
          <c:showLeaderLines val="1"/>
        </c:dLbls>
        <c:gapWidth val="139"/>
        <c:splitType val="cust"/>
        <c:custSplit>
          <c:secondPiePt val="1"/>
          <c:secondPiePt val="2"/>
          <c:secondPiePt val="3"/>
          <c:secondPiePt val="4"/>
        </c:custSplit>
        <c:secondPieSize val="200"/>
        <c:serLines>
          <c:spPr>
            <a:ln w="9525">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7-30T11:07:06.969" idx="64">
    <p:pos x="10" y="10"/>
    <p:text>scale next to it.</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19-07-24T02:21:27.677" idx="11">
    <p:pos x="10" y="10"/>
    <p:text>vb: this slide is confusing. why those particular colors have a smaller/larger gamuts?
</p:text>
    <p:extLst>
      <p:ext uri="{C676402C-5697-4E1C-873F-D02D1690AC5C}">
        <p15:threadingInfo xmlns:p15="http://schemas.microsoft.com/office/powerpoint/2012/main" timeZoneBias="420"/>
      </p:ext>
    </p:extLst>
  </p:cm>
  <p:cm authorId="3" dt="2019-07-24T02:21:39.209" idx="36">
    <p:pos x="10" y="106"/>
    <p:text>vb: your fonts are colliding
</p:text>
    <p:extLst>
      <p:ext uri="{C676402C-5697-4E1C-873F-D02D1690AC5C}">
        <p15:threadingInfo xmlns:p15="http://schemas.microsoft.com/office/powerpoint/2012/main" timeZoneBias="420">
          <p15:parentCm authorId="3" idx="11"/>
        </p15:threadingInfo>
      </p:ext>
    </p:extLst>
  </p:cm>
  <p:cm authorId="2" dt="2019-07-26T13:42:43.904" idx="49">
    <p:pos x="106" y="106"/>
    <p:text>JK: not sure about the context here, 
also graphis will be hard to read - the 3d graphics were much easier to understnad.
if you really want to exlain what's happening here, it needs ot be shown step by step</p:text>
    <p:extLst>
      <p:ext uri="{C676402C-5697-4E1C-873F-D02D1690AC5C}">
        <p15:threadingInfo xmlns:p15="http://schemas.microsoft.com/office/powerpoint/2012/main" timeZoneBias="-120"/>
      </p:ext>
    </p:extLst>
  </p:cm>
  <p:cm authorId="2" dt="2019-07-31T09:48:16.838" idx="74">
    <p:pos x="202" y="202"/>
    <p:text>JK: make it clearer that the gamuts are the colors achievable on the bottom of the slab – this was not clear</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19-07-24T02:21:27.677" idx="11">
    <p:pos x="10" y="10"/>
    <p:text>vb: this slide is confusing. why those particular colors have a smaller/larger gamuts?
</p:text>
    <p:extLst>
      <p:ext uri="{C676402C-5697-4E1C-873F-D02D1690AC5C}">
        <p15:threadingInfo xmlns:p15="http://schemas.microsoft.com/office/powerpoint/2012/main" timeZoneBias="420"/>
      </p:ext>
    </p:extLst>
  </p:cm>
  <p:cm authorId="3" dt="2019-07-24T02:21:39.209" idx="36">
    <p:pos x="10" y="106"/>
    <p:text>vb: your fonts are colliding
</p:text>
    <p:extLst>
      <p:ext uri="{C676402C-5697-4E1C-873F-D02D1690AC5C}">
        <p15:threadingInfo xmlns:p15="http://schemas.microsoft.com/office/powerpoint/2012/main" timeZoneBias="420">
          <p15:parentCm authorId="3" idx="11"/>
        </p15:threadingInfo>
      </p:ext>
    </p:extLst>
  </p:cm>
  <p:cm authorId="2" dt="2019-07-26T13:42:43.904" idx="49">
    <p:pos x="106" y="106"/>
    <p:text>JK: not sure about the context here, 
also graphis will be hard to read - the 3d graphics were much easier to understnad.
if you really want to exlain what's happening here, it needs ot be shown step by step</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9-07-31T09:48:40.906" idx="75">
    <p:pos x="10" y="10"/>
    <p:text>JK: unclear how this curved geometry is related to the slabs</p:text>
    <p:extLst>
      <p:ext uri="{C676402C-5697-4E1C-873F-D02D1690AC5C}">
        <p15:threadingInfo xmlns:p15="http://schemas.microsoft.com/office/powerpoint/2012/main" timeZoneBias="420"/>
      </p:ext>
    </p:extLst>
  </p:cm>
  <p:cm authorId="2" dt="2019-07-31T09:49:10.504" idx="76">
    <p:pos x="10" y="106"/>
    <p:text>explicitly present it as the generelization to 3D</p:text>
    <p:extLst>
      <p:ext uri="{C676402C-5697-4E1C-873F-D02D1690AC5C}">
        <p15:threadingInfo xmlns:p15="http://schemas.microsoft.com/office/powerpoint/2012/main" timeZoneBias="420">
          <p15:parentCm authorId="2" idx="75"/>
        </p15:threadingInfo>
      </p:ext>
    </p:extLst>
  </p:cm>
  <p:cm authorId="2" dt="2019-07-31T09:49:48.175" idx="77">
    <p:pos x="106" y="106"/>
    <p:text>JK: important is to separate main, essential ideas (the “aha” moment, or take home messages, if you will) from technical details (essential idea would be to use geometry aware gamut mapping to resolve the crasstalk problem; tech details – making sure it works for curved geometry)</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9-07-15T05:45:47.301" idx="15">
    <p:pos x="10" y="10"/>
    <p:text>pipeline overview (loop)
</p:text>
    <p:extLst>
      <p:ext uri="{C676402C-5697-4E1C-873F-D02D1690AC5C}">
        <p15:threadingInfo xmlns:p15="http://schemas.microsoft.com/office/powerpoint/2012/main" timeZoneBias="420"/>
      </p:ext>
    </p:extLst>
  </p:cm>
  <p:cm authorId="3" dt="2019-07-24T02:27:23.852" idx="13">
    <p:pos x="202" y="202"/>
    <p:text>vb: you should maybe show the full pipeline here first, recap what you just did and go on!
</p:text>
    <p:extLst>
      <p:ext uri="{C676402C-5697-4E1C-873F-D02D1690AC5C}">
        <p15:threadingInfo xmlns:p15="http://schemas.microsoft.com/office/powerpoint/2012/main" timeZoneBias="420"/>
      </p:ext>
    </p:extLst>
  </p:cm>
  <p:cm authorId="3" dt="2019-07-25T09:44:43.687" idx="37">
    <p:pos x="202" y="338"/>
    <p:text>piotr: refinement sounds as you already had some initial solution, where does it come from, why would you expect improvements with respect to that? motivate your steps.
</p:text>
    <p:extLst>
      <p:ext uri="{C676402C-5697-4E1C-873F-D02D1690AC5C}">
        <p15:threadingInfo xmlns:p15="http://schemas.microsoft.com/office/powerpoint/2012/main" timeZoneBias="0">
          <p15:parentCm authorId="3" idx="13"/>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19-07-24T02:28:22.665" idx="14">
    <p:pos x="10" y="10"/>
    <p:text>vb: maybe use always forward prediction (it is 'rendering' elsewhere)
</p:text>
    <p:extLst>
      <p:ext uri="{C676402C-5697-4E1C-873F-D02D1690AC5C}">
        <p15:threadingInfo xmlns:p15="http://schemas.microsoft.com/office/powerpoint/2012/main" timeZoneBias="420"/>
      </p:ext>
    </p:extLst>
  </p:cm>
  <p:cm authorId="2" dt="2019-07-26T13:43:54.925" idx="50">
    <p:pos x="106" y="106"/>
    <p:text>JK: why is there a bunny, when the geometry on the left is that of a globe?</p:text>
    <p:extLst>
      <p:ext uri="{C676402C-5697-4E1C-873F-D02D1690AC5C}">
        <p15:threadingInfo xmlns:p15="http://schemas.microsoft.com/office/powerpoint/2012/main" timeZoneBias="-120"/>
      </p:ext>
    </p:extLst>
  </p:cm>
  <p:cm authorId="2" dt="2019-07-26T13:44:51.844" idx="51">
    <p:pos x="106" y="202"/>
    <p:text>I needed a concave geometry to show our 'ignoring' of self-shadowing</p:text>
    <p:extLst>
      <p:ext uri="{C676402C-5697-4E1C-873F-D02D1690AC5C}">
        <p15:threadingInfo xmlns:p15="http://schemas.microsoft.com/office/powerpoint/2012/main" timeZoneBias="-120">
          <p15:parentCm authorId="2" idx="50"/>
        </p15:threadingInfo>
      </p:ext>
    </p:extLst>
  </p:cm>
  <p:cm authorId="2" dt="2019-07-26T14:51:30.542" idx="62">
    <p:pos x="202" y="202"/>
    <p:text>Piotr: stress more why we chose these lighting assumptions</p:text>
    <p:extLst>
      <p:ext uri="{C676402C-5697-4E1C-873F-D02D1690AC5C}">
        <p15:threadingInfo xmlns:p15="http://schemas.microsoft.com/office/powerpoint/2012/main" timeZoneBias="-120"/>
      </p:ext>
    </p:extLst>
  </p:cm>
  <p:cm authorId="2" dt="2019-07-31T09:56:20.223" idx="78">
    <p:pos x="298" y="298"/>
    <p:text>JK:  things should show up as you speak</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19-07-19T16:16:07.184" idx="30">
    <p:pos x="5765" y="0"/>
    <p:text>do we want to show all 28 iterations?</p:text>
    <p:extLst>
      <p:ext uri="{C676402C-5697-4E1C-873F-D02D1690AC5C}">
        <p15:threadingInfo xmlns:p15="http://schemas.microsoft.com/office/powerpoint/2012/main" timeZoneBias="-120"/>
      </p:ext>
    </p:extLst>
  </p:cm>
  <p:cm authorId="2" dt="2019-07-26T13:48:49.524" idx="52">
    <p:pos x="5765" y="96"/>
    <p:text>JK:
indeed, no need to show 28 iterations.
what i find interesting about this paper is not the generalization of Elek to 3d, but te handling of the conflicting cases.
can you pls create an illustration of the optimization for a rather thin slab with two conflicting textures?  that would be super interesting....</p:text>
    <p:extLst>
      <p:ext uri="{C676402C-5697-4E1C-873F-D02D1690AC5C}">
        <p15:threadingInfo xmlns:p15="http://schemas.microsoft.com/office/powerpoint/2012/main" timeZoneBias="-120">
          <p15:parentCm authorId="2" idx="30"/>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19-07-18T15:46:03.321" idx="22">
    <p:pos x="10" y="10"/>
    <p:text>cutouts?</p:text>
    <p:extLst>
      <p:ext uri="{C676402C-5697-4E1C-873F-D02D1690AC5C}">
        <p15:threadingInfo xmlns:p15="http://schemas.microsoft.com/office/powerpoint/2012/main" timeZoneBias="-120"/>
      </p:ext>
    </p:extLst>
  </p:cm>
  <p:cm authorId="2" dt="2019-07-23T10:27:58.053" idx="39">
    <p:pos x="106" y="106"/>
    <p:text>stress GrabCAD/Cuttlefish references, and being a static forward model</p:text>
    <p:extLst>
      <p:ext uri="{C676402C-5697-4E1C-873F-D02D1690AC5C}">
        <p15:threadingInfo xmlns:p15="http://schemas.microsoft.com/office/powerpoint/2012/main" timeZoneBias="-1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19-07-18T15:46:03.321" idx="22">
    <p:pos x="10" y="10"/>
    <p:text>cutouts?</p:text>
    <p:extLst>
      <p:ext uri="{C676402C-5697-4E1C-873F-D02D1690AC5C}">
        <p15:threadingInfo xmlns:p15="http://schemas.microsoft.com/office/powerpoint/2012/main" timeZoneBias="-120"/>
      </p:ext>
    </p:extLst>
  </p:cm>
  <p:cm authorId="2" dt="2019-07-26T13:49:10.183" idx="53">
    <p:pos x="106" y="106"/>
    <p:text>JK: show one result at a time so poeole can really appreciate what's happening there</p:text>
    <p:extLst>
      <p:ext uri="{C676402C-5697-4E1C-873F-D02D1690AC5C}">
        <p15:threadingInfo xmlns:p15="http://schemas.microsoft.com/office/powerpoint/2012/main" timeZoneBias="-1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3" dt="2019-07-24T02:32:55.899" idx="15">
    <p:pos x="10" y="10"/>
    <p:text>vb: cosmetic-wise, content is too close to the slide borders. I'd drop the logo on top-right if possible. 
</p:text>
    <p:extLst>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19-07-18T18:15:24.208" idx="24">
    <p:pos x="10" y="10"/>
    <p:text>TODO actual timings averaged from a few objects/iterations</p:text>
    <p:extLst>
      <p:ext uri="{C676402C-5697-4E1C-873F-D02D1690AC5C}">
        <p15:threadingInfo xmlns:p15="http://schemas.microsoft.com/office/powerpoint/2012/main" timeZoneBias="-120"/>
      </p:ext>
    </p:extLst>
  </p:cm>
  <p:cm authorId="2" dt="2019-07-18T18:18:23.261" idx="25">
    <p:pos x="106" y="106"/>
    <p:text>TODO formatting</p:text>
    <p:extLst>
      <p:ext uri="{C676402C-5697-4E1C-873F-D02D1690AC5C}">
        <p15:threadingInfo xmlns:p15="http://schemas.microsoft.com/office/powerpoint/2012/main" timeZoneBias="-120"/>
      </p:ext>
    </p:extLst>
  </p:cm>
  <p:cm authorId="2" dt="2019-07-18T18:36:48.081" idx="26">
    <p:pos x="106" y="202"/>
    <p:text>take the SIGGRAPH template colors</p:text>
    <p:extLst>
      <p:ext uri="{C676402C-5697-4E1C-873F-D02D1690AC5C}">
        <p15:threadingInfo xmlns:p15="http://schemas.microsoft.com/office/powerpoint/2012/main" timeZoneBias="-120">
          <p15:parentCm authorId="2" idx="25"/>
        </p15:threadingInfo>
      </p:ext>
    </p:extLst>
  </p:cm>
  <p:cm authorId="3" dt="2019-07-25T09:48:23.031" idx="32">
    <p:pos x="146" y="146"/>
    <p:text>I would consider skipping this if there is not time and leaving it for questions.
</p:text>
    <p:extLst>
      <p:ext uri="{C676402C-5697-4E1C-873F-D02D1690AC5C}">
        <p15:threadingInfo xmlns:p15="http://schemas.microsoft.com/office/powerpoint/2012/main" timeZoneBias="0"/>
      </p:ext>
    </p:extLst>
  </p:cm>
  <p:cm authorId="2" dt="2019-07-26T13:49:46.275" idx="54">
    <p:pos x="146" y="242"/>
    <p:text>JK: Agree</p:text>
    <p:extLst>
      <p:ext uri="{C676402C-5697-4E1C-873F-D02D1690AC5C}">
        <p15:threadingInfo xmlns:p15="http://schemas.microsoft.com/office/powerpoint/2012/main" timeZoneBias="-120">
          <p15:parentCm authorId="3" idx="3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7-24T02:05:38.389" idx="1">
    <p:pos x="10" y="10"/>
    <p:text>vb: I'd only list the bad effects (drop color mixing). 
</p:text>
    <p:extLst>
      <p:ext uri="{C676402C-5697-4E1C-873F-D02D1690AC5C}">
        <p15:threadingInfo xmlns:p15="http://schemas.microsoft.com/office/powerpoint/2012/main" timeZoneBias="420"/>
      </p:ext>
    </p:extLst>
  </p:cm>
  <p:cm authorId="3" dt="2019-07-24T02:06:22.295" idx="25">
    <p:pos x="10" y="106"/>
    <p:text>vb: Also, you can have all text at the same time. 
</p:text>
    <p:extLst>
      <p:ext uri="{C676402C-5697-4E1C-873F-D02D1690AC5C}">
        <p15:threadingInfo xmlns:p15="http://schemas.microsoft.com/office/powerpoint/2012/main" timeZoneBias="420">
          <p15:parentCm authorId="3" idx="1"/>
        </p15:threadingInfo>
      </p:ext>
    </p:extLst>
  </p:cm>
  <p:cm authorId="3" dt="2019-07-25T09:28:55.461" idx="26">
    <p:pos x="10" y="146"/>
    <p:text>piotr: I would think of expaining the problems after you introduce previous work because then you can comment what the previous work addresses. Also, I would visualize each effect - explain it. You could maybe do it on the example you "print" in slide 4.
</p:text>
    <p:extLst>
      <p:ext uri="{C676402C-5697-4E1C-873F-D02D1690AC5C}">
        <p15:threadingInfo xmlns:p15="http://schemas.microsoft.com/office/powerpoint/2012/main" timeZoneBias="0">
          <p15:parentCm authorId="3" idx="1"/>
        </p15:threadingInfo>
      </p:ext>
    </p:extLst>
  </p:cm>
  <p:cm authorId="2" dt="2019-07-26T12:55:28.605" idx="42">
    <p:pos x="10" y="202"/>
    <p:text>JK: Agree</p:text>
    <p:extLst>
      <p:ext uri="{C676402C-5697-4E1C-873F-D02D1690AC5C}">
        <p15:threadingInfo xmlns:p15="http://schemas.microsoft.com/office/powerpoint/2012/main" timeZoneBias="-120">
          <p15:parentCm authorId="3" idx="1"/>
        </p15:threadingInfo>
      </p:ext>
    </p:extLst>
  </p:cm>
  <p:cm authorId="2" dt="2019-07-26T12:55:01.820" idx="41">
    <p:pos x="106" y="106"/>
    <p:text>JK: this teaser result can be shown directly after the the intro to polyjet pronting, without explaining the problems - jus tshow: herre's what we want, here's what the printer produces, and here's what we can do.
shown one teaser for the thin slabs - so poeple can wonder how you've managed to do it.</p:text>
    <p:extLst>
      <p:ext uri="{C676402C-5697-4E1C-873F-D02D1690AC5C}">
        <p15:threadingInfo xmlns:p15="http://schemas.microsoft.com/office/powerpoint/2012/main" timeZoneBias="-120"/>
      </p:ext>
    </p:extLst>
  </p:cm>
  <p:cm authorId="2" dt="2019-07-26T14:19:19.650" idx="55">
    <p:pos x="394" y="394"/>
    <p:text>VB: start with Stratasys, praise it, and then put the target next to it, then ours as teaser</p:text>
    <p:extLst>
      <p:ext uri="{C676402C-5697-4E1C-873F-D02D1690AC5C}">
        <p15:threadingInfo xmlns:p15="http://schemas.microsoft.com/office/powerpoint/2012/main" timeZoneBias="-120"/>
      </p:ext>
    </p:extLst>
  </p:cm>
  <p:cm authorId="2" dt="2019-07-26T14:39:53.874" idx="60">
    <p:pos x="490" y="490"/>
    <p:text>VB: 1 thick, 1 thin 'bad' Stratasys example</p:text>
    <p:extLst>
      <p:ext uri="{C676402C-5697-4E1C-873F-D02D1690AC5C}">
        <p15:threadingInfo xmlns:p15="http://schemas.microsoft.com/office/powerpoint/2012/main" timeZoneBias="-12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3" dt="2019-07-24T02:14:06.174" idx="5">
    <p:pos x="202" y="202"/>
    <p:text>vb: I would enlarge the font of the plots. 
</p:text>
    <p:extLst>
      <p:ext uri="{C676402C-5697-4E1C-873F-D02D1690AC5C}">
        <p15:threadingInfo xmlns:p15="http://schemas.microsoft.com/office/powerpoint/2012/main" timeZoneBias="420"/>
      </p:ext>
    </p:extLst>
  </p:cm>
  <p:cm authorId="3" dt="2019-07-24T02:15:11.612" idx="30">
    <p:pos x="202" y="298"/>
    <p:text>vb: the line starting with But is too close to margins
</p:text>
    <p:extLst>
      <p:ext uri="{C676402C-5697-4E1C-873F-D02D1690AC5C}">
        <p15:threadingInfo xmlns:p15="http://schemas.microsoft.com/office/powerpoint/2012/main" timeZoneBias="420">
          <p15:parentCm authorId="3" idx="5"/>
        </p15:threadingInfo>
      </p:ext>
    </p:extLst>
  </p:cm>
  <p:cm authorId="3" dt="2019-07-24T02:16:20.722" idx="31">
    <p:pos x="202" y="394"/>
    <p:text>vb: But: materials’ translucency limits the achievablecolor combinations in a 3D scenario. 
</p:text>
    <p:extLst>
      <p:ext uri="{C676402C-5697-4E1C-873F-D02D1690AC5C}">
        <p15:threadingInfo xmlns:p15="http://schemas.microsoft.com/office/powerpoint/2012/main" timeZoneBias="420">
          <p15:parentCm authorId="3" idx="5"/>
        </p15:threadingInfo>
      </p:ext>
    </p:extLst>
  </p:cm>
  <p:cm authorId="3" dt="2019-07-25T09:33:37.094" idx="32">
    <p:pos x="202" y="338"/>
    <p:text>piotr: the flow is not very nice: you talked already about some limitations in slide 5 but now you talk about others. Why not do it this way: 
1) introduce 3D printing
2) introduce previous work
3) introduce limitations and problems
4) tell what is our key idea in solving the limitations
5)....
</p:text>
    <p:extLst>
      <p:ext uri="{C676402C-5697-4E1C-873F-D02D1690AC5C}">
        <p15:threadingInfo xmlns:p15="http://schemas.microsoft.com/office/powerpoint/2012/main" timeZoneBias="0">
          <p15:parentCm authorId="3" idx="5"/>
        </p15:threadingInfo>
      </p:ext>
    </p:extLst>
  </p:cm>
  <p:cm authorId="2" dt="2019-07-26T12:58:31.447" idx="45">
    <p:pos x="202" y="490"/>
    <p:text>JK: again, i can sign this
one thinf that needs to be aded is some problem statement: what are you planning to address, what do you want to achieve?</p:text>
    <p:extLst>
      <p:ext uri="{C676402C-5697-4E1C-873F-D02D1690AC5C}">
        <p15:threadingInfo xmlns:p15="http://schemas.microsoft.com/office/powerpoint/2012/main" timeZoneBias="-120">
          <p15:parentCm authorId="3" idx="5"/>
        </p15:threadingInfo>
      </p:ext>
    </p:extLst>
  </p:cm>
  <p:cm authorId="2" dt="2019-07-26T14:40:42.264" idx="61">
    <p:pos x="298" y="298"/>
    <p:text>VB: What is GM in 2D printing? why is gamut mapping used for this problem?</p:text>
    <p:extLst>
      <p:ext uri="{C676402C-5697-4E1C-873F-D02D1690AC5C}">
        <p15:threadingInfo xmlns:p15="http://schemas.microsoft.com/office/powerpoint/2012/main" timeZoneBias="-1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19-07-04T04:53:21.037" idx="3">
    <p:pos x="10" y="10"/>
    <p:text>@Denis: I picture having a 3D plot (LCh maybe?) where we kind of have a mesh of the convex hulls you created from the coarse sampling (vertices of the mesh)
And later we will insert the dense sampling into it
Plotly would be good, so we can capture a video (gif) of it. Gives more impression about the shape than a static plot.
</p:text>
    <p:extLst>
      <p:ext uri="{C676402C-5697-4E1C-873F-D02D1690AC5C}">
        <p15:threadingInfo xmlns:p15="http://schemas.microsoft.com/office/powerpoint/2012/main" timeZoneBias="420"/>
      </p:ext>
    </p:extLst>
  </p:cm>
  <p:cm authorId="1" dt="2019-07-25T11:55:26.146" idx="5">
    <p:pos x="10" y="146"/>
    <p:text>This comment is outdated, right? Should we remove it?</p:text>
    <p:extLst>
      <p:ext uri="{C676402C-5697-4E1C-873F-D02D1690AC5C}">
        <p15:threadingInfo xmlns:p15="http://schemas.microsoft.com/office/powerpoint/2012/main" timeZoneBias="-180">
          <p15:parentCm authorId="2" idx="3"/>
        </p15:threadingInfo>
      </p:ext>
    </p:extLst>
  </p:cm>
  <p:cm authorId="3" dt="2019-07-25T09:41:30.703" idx="27">
    <p:pos x="10" y="282"/>
    <p:text>piotr: this is a general comment, but it applies also here, first thing is to explain the problem, then the solution. I do not think this slides and what you do here is well motivated in the previous one. It is important for the flow and people not getting lost.
</p:text>
    <p:extLst>
      <p:ext uri="{C676402C-5697-4E1C-873F-D02D1690AC5C}">
        <p15:threadingInfo xmlns:p15="http://schemas.microsoft.com/office/powerpoint/2012/main" timeZoneBias="0">
          <p15:parentCm authorId="2" idx="3"/>
        </p15:threadingInfo>
      </p:ext>
    </p:extLst>
  </p:cm>
  <p:cm authorId="3" dt="2019-07-25T09:41:58.656" idx="28">
    <p:pos x="10" y="418"/>
    <p:text>piotr: try to explain the general idea not a particluar case
</p:text>
    <p:extLst>
      <p:ext uri="{C676402C-5697-4E1C-873F-D02D1690AC5C}">
        <p15:threadingInfo xmlns:p15="http://schemas.microsoft.com/office/powerpoint/2012/main" timeZoneBias="0">
          <p15:parentCm authorId="2"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7-31T09:41:57.245" idx="67">
    <p:pos x="10" y="10"/>
    <p:text>JK: point out to the specific problems to solve (texture, thin features)</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7-31T09:41:57.245" idx="67">
    <p:pos x="10" y="10"/>
    <p:text>JK: point out to the specific problems to solve (texture, thin features)</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9-07-30T11:10:02.794" idx="65">
    <p:pos x="10" y="10"/>
    <p:text>frame images</p:text>
    <p:extLst>
      <p:ext uri="{C676402C-5697-4E1C-873F-D02D1690AC5C}">
        <p15:threadingInfo xmlns:p15="http://schemas.microsoft.com/office/powerpoint/2012/main" timeZoneBias="420"/>
      </p:ext>
    </p:extLst>
  </p:cm>
  <p:cm authorId="2" dt="2019-07-31T09:42:40.958" idx="68">
    <p:pos x="106" y="106"/>
    <p:text>JK: unclear slide, too stuffed, not enough gaps to separate things, the related work graphics visually disappears next to the fairly large “pipeline” graphics</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9-07-31T09:43:36.725" idx="70">
    <p:pos x="10" y="10"/>
    <p:text>JK: Elek – strange to talk about it as “them”; I would make this relation that this is our previous work</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9-07-26T14:34:49.716" idx="59">
    <p:pos x="10" y="10"/>
    <p:text>Vahid, Piotr: should be the same as the key contributions</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9-07-15T05:44:10.253" idx="14">
    <p:pos x="10" y="10"/>
    <p:text>present thin optimization setup + results
</p:text>
    <p:extLst>
      <p:ext uri="{C676402C-5697-4E1C-873F-D02D1690AC5C}">
        <p15:threadingInfo xmlns:p15="http://schemas.microsoft.com/office/powerpoint/2012/main" timeZoneBias="420"/>
      </p:ext>
    </p:extLst>
  </p:cm>
  <p:cm authorId="2" dt="2019-07-31T09:46:08.796" idx="72">
    <p:pos x="106" y="106"/>
    <p:text>JK: unclear what the squares mean</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19-07-24T02:18:02.285" idx="8">
    <p:pos x="10" y="10"/>
    <p:text>vb: I thought we are not doing GD optimization :-) 
</p:text>
    <p:extLst>
      <p:ext uri="{C676402C-5697-4E1C-873F-D02D1690AC5C}">
        <p15:threadingInfo xmlns:p15="http://schemas.microsoft.com/office/powerpoint/2012/main" timeZoneBias="420"/>
      </p:ext>
    </p:extLst>
  </p:cm>
  <p:cm authorId="3" dt="2019-07-24T02:19:11.239" idx="33">
    <p:pos x="10" y="106"/>
    <p:text>vb: title could be sth like full-optimization of voxel arrangements
</p:text>
    <p:extLst>
      <p:ext uri="{C676402C-5697-4E1C-873F-D02D1690AC5C}">
        <p15:threadingInfo xmlns:p15="http://schemas.microsoft.com/office/powerpoint/2012/main" timeZoneBias="420">
          <p15:parentCm authorId="3" idx="8"/>
        </p15:threadingInfo>
      </p:ext>
    </p:extLst>
  </p:cm>
  <p:cm authorId="3" dt="2019-07-24T02:20:01.239" idx="34">
    <p:pos x="10" y="202"/>
    <p:text>vb: what is the RMS doing there?
</p:text>
    <p:extLst>
      <p:ext uri="{C676402C-5697-4E1C-873F-D02D1690AC5C}">
        <p15:threadingInfo xmlns:p15="http://schemas.microsoft.com/office/powerpoint/2012/main" timeZoneBias="420">
          <p15:parentCm authorId="3" idx="8"/>
        </p15:threadingInfo>
      </p:ext>
    </p:extLst>
  </p:cm>
  <p:cm authorId="3" dt="2019-07-25T09:39:32.531" idx="35">
    <p:pos x="10" y="146"/>
    <p:text>piotr: do not we need to say more about the optimization and how we define our objective, rendering?
</p:text>
    <p:extLst>
      <p:ext uri="{C676402C-5697-4E1C-873F-D02D1690AC5C}">
        <p15:threadingInfo xmlns:p15="http://schemas.microsoft.com/office/powerpoint/2012/main" timeZoneBias="0">
          <p15:parentCm authorId="3" idx="8"/>
        </p15:threadingInfo>
      </p:ext>
    </p:extLst>
  </p:cm>
  <p:cm authorId="2" dt="2019-07-26T13:41:44.424" idx="48">
    <p:pos x="106" y="106"/>
    <p:text>JK:
more context needed to intruduce the idea full optimization:
 - why are we doing it?
  - how are wedoing it.
the results should be presented in a clearer way - gradually row by row, 
in the first row, show fost the front abd back target.
initialization really should be in a different row than the target - putting it together is really confusing</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78775" y="2619375"/>
            <a:ext cx="23272750" cy="13090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16583894"/>
            <a:ext cx="5852160" cy="15711054"/>
          </a:xfrm>
          <a:prstGeom prst="rect">
            <a:avLst/>
          </a:prstGeom>
          <a:noFill/>
          <a:ln>
            <a:noFill/>
          </a:ln>
        </p:spPr>
        <p:txBody>
          <a:bodyPr spcFirstLastPara="1" wrap="square" lIns="164979" tIns="164979" rIns="164979" bIns="16497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5b9a016a55_0_258:notes"/>
          <p:cNvSpPr>
            <a:spLocks noGrp="1" noRot="1" noChangeAspect="1"/>
          </p:cNvSpPr>
          <p:nvPr>
            <p:ph type="sldImg" idx="2"/>
          </p:nvPr>
        </p:nvSpPr>
        <p:spPr>
          <a:xfrm>
            <a:off x="-7978775" y="2619375"/>
            <a:ext cx="23272750" cy="13090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5b9a016a55_0_258:notes"/>
          <p:cNvSpPr txBox="1">
            <a:spLocks noGrp="1"/>
          </p:cNvSpPr>
          <p:nvPr>
            <p:ph type="body" idx="1"/>
          </p:nvPr>
        </p:nvSpPr>
        <p:spPr>
          <a:xfrm>
            <a:off x="731520" y="16583894"/>
            <a:ext cx="5852160" cy="15711054"/>
          </a:xfrm>
          <a:prstGeom prst="rect">
            <a:avLst/>
          </a:prstGeom>
        </p:spPr>
        <p:txBody>
          <a:bodyPr spcFirstLastPara="1" wrap="square" lIns="164979" tIns="164979" rIns="164979" bIns="164979" anchor="t" anchorCtr="0">
            <a:noAutofit/>
          </a:bodyPr>
          <a:lstStyle/>
          <a:p>
            <a:pPr marL="0" indent="0">
              <a:buNone/>
            </a:pPr>
            <a:r>
              <a:rPr lang="en-US" dirty="0"/>
              <a:t>Thank you for the introduction,</a:t>
            </a:r>
            <a:endParaRPr lang="ru-RU" dirty="0"/>
          </a:p>
        </p:txBody>
      </p:sp>
      <p:sp>
        <p:nvSpPr>
          <p:cNvPr id="43" name="Google Shape;43;g5b9a016a55_0_258:notes"/>
          <p:cNvSpPr txBox="1">
            <a:spLocks noGrp="1"/>
          </p:cNvSpPr>
          <p:nvPr>
            <p:ph type="sldNum" idx="12"/>
          </p:nvPr>
        </p:nvSpPr>
        <p:spPr>
          <a:xfrm>
            <a:off x="4143587" y="33161722"/>
            <a:ext cx="3169920" cy="1745672"/>
          </a:xfrm>
          <a:prstGeom prst="rect">
            <a:avLst/>
          </a:prstGeom>
          <a:noFill/>
          <a:ln>
            <a:noFill/>
          </a:ln>
        </p:spPr>
        <p:txBody>
          <a:bodyPr spcFirstLastPara="1" wrap="square" lIns="164979" tIns="164979" rIns="164979" bIns="164979" anchor="ctr" anchorCtr="0">
            <a:noAutofit/>
          </a:bodyPr>
          <a:lstStyle/>
          <a:p>
            <a:fld id="{00000000-1234-1234-1234-123412341234}" type="slidenum">
              <a:rPr lang="d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baseline="0" noProof="0" dirty="0"/>
              <a:t>In 2017, </a:t>
            </a:r>
            <a:r>
              <a:rPr lang="en-US" baseline="0" noProof="0" dirty="0" err="1"/>
              <a:t>Elek</a:t>
            </a:r>
            <a:r>
              <a:rPr lang="en-US" baseline="0" noProof="0" dirty="0"/>
              <a:t> et al were the first to show that a specific arrangement of the base materials makes possible to achieve much sharper and detailed prints.</a:t>
            </a:r>
          </a:p>
          <a:p>
            <a:pPr marL="286470" indent="0">
              <a:buNone/>
            </a:pPr>
            <a:r>
              <a:rPr lang="en-US" baseline="0" noProof="0" dirty="0"/>
              <a:t>&lt;click&gt;</a:t>
            </a:r>
          </a:p>
          <a:p>
            <a:pPr marL="286470" indent="0">
              <a:buNone/>
            </a:pPr>
            <a:r>
              <a:rPr lang="en-US" baseline="0" noProof="0" dirty="0"/>
              <a:t>They used a refinement loop with high-quality prediction to achieve the final </a:t>
            </a:r>
            <a:r>
              <a:rPr lang="en-US" baseline="0" noProof="0" dirty="0" err="1"/>
              <a:t>voxelized</a:t>
            </a:r>
            <a:r>
              <a:rPr lang="en-US" baseline="0" noProof="0" dirty="0"/>
              <a:t> model.</a:t>
            </a:r>
          </a:p>
          <a:p>
            <a:pPr marL="286470" indent="0">
              <a:buNone/>
            </a:pPr>
            <a:r>
              <a:rPr lang="en-US" baseline="0" noProof="0" dirty="0"/>
              <a:t>&lt;click&gt;</a:t>
            </a:r>
          </a:p>
          <a:p>
            <a:pPr marL="286470" indent="0">
              <a:buNone/>
            </a:pPr>
            <a:r>
              <a:rPr lang="en-US" baseline="0" noProof="0" dirty="0"/>
              <a:t>However, their work was limited to thick planar slabs. General 3D objects and thin parts of the models were not handled in their work </a:t>
            </a:r>
          </a:p>
          <a:p>
            <a:pPr lvl="2"/>
            <a:endParaRPr lang="en-US" baseline="0" noProof="0" dirty="0"/>
          </a:p>
          <a:p>
            <a:pPr lvl="2"/>
            <a:endParaRPr lang="en-US" baseline="0" noProof="0" dirty="0"/>
          </a:p>
          <a:p>
            <a:pPr lvl="2"/>
            <a:endParaRPr lang="en-US" baseline="0" noProof="0" dirty="0"/>
          </a:p>
          <a:p>
            <a:pPr lvl="2"/>
            <a:endParaRPr lang="en-US" baseline="0" noProof="0" dirty="0"/>
          </a:p>
          <a:p>
            <a:pPr lvl="2"/>
            <a:endParaRPr lang="en-US" baseline="0" noProof="0" dirty="0"/>
          </a:p>
          <a:p>
            <a:pPr lvl="2"/>
            <a:endParaRPr lang="en-US" baseline="0" noProof="0" dirty="0"/>
          </a:p>
          <a:p>
            <a:pPr lvl="0"/>
            <a:r>
              <a:rPr lang="en-US" baseline="0" noProof="0" dirty="0"/>
              <a:t>Key contributions</a:t>
            </a:r>
          </a:p>
          <a:p>
            <a:pPr lvl="1"/>
            <a:r>
              <a:rPr lang="en-US" baseline="0" noProof="0" dirty="0"/>
              <a:t>High level idea</a:t>
            </a:r>
          </a:p>
        </p:txBody>
      </p:sp>
    </p:spTree>
    <p:extLst>
      <p:ext uri="{BB962C8B-B14F-4D97-AF65-F5344CB8AC3E}">
        <p14:creationId xmlns:p14="http://schemas.microsoft.com/office/powerpoint/2010/main" val="103672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defTabSz="1650067">
              <a:buNone/>
              <a:defRPr/>
            </a:pPr>
            <a:r>
              <a:rPr lang="en-GB" sz="2000" dirty="0"/>
              <a:t>A static forward model is not enough to handle the problems we face because of the amount of translucency in the material.</a:t>
            </a:r>
          </a:p>
          <a:p>
            <a:pPr marL="286470" indent="0" defTabSz="1650067">
              <a:buNone/>
              <a:defRPr/>
            </a:pPr>
            <a:endParaRPr lang="en-GB" sz="2000" dirty="0"/>
          </a:p>
          <a:p>
            <a:pPr marL="286470" indent="0" defTabSz="1650067">
              <a:buNone/>
              <a:defRPr/>
            </a:pPr>
            <a:r>
              <a:rPr lang="en-GB" sz="2000" dirty="0"/>
              <a:t>We, therefore, decided to take an iterative approach as introduced by our previous work in </a:t>
            </a:r>
            <a:r>
              <a:rPr lang="en-GB" sz="2000" dirty="0" err="1"/>
              <a:t>Elek</a:t>
            </a:r>
            <a:r>
              <a:rPr lang="en-GB" sz="2000" dirty="0"/>
              <a:t> et al.</a:t>
            </a:r>
            <a:endParaRPr lang="en-US" sz="2000" dirty="0"/>
          </a:p>
          <a:p>
            <a:pPr marL="286470" indent="0" defTabSz="1650067">
              <a:buNone/>
              <a:defRPr/>
            </a:pPr>
            <a:br>
              <a:rPr lang="en-GB" b="0" dirty="0">
                <a:effectLst/>
              </a:rPr>
            </a:br>
            <a:r>
              <a:rPr lang="en-GB" sz="2000" dirty="0"/>
              <a:t>The task of the refinement loop is to find the structure of base materials that realizes the target appearance. Ideally, you want that target specification to be achievable by the 3D printer, and that is especially a problem in thin geometry cases. </a:t>
            </a:r>
            <a:endParaRPr lang="en-GB" b="0" dirty="0">
              <a:effectLst/>
            </a:endParaRPr>
          </a:p>
          <a:p>
            <a:pPr marL="286470" indent="0" defTabSz="1650067">
              <a:buNone/>
              <a:defRPr/>
            </a:pPr>
            <a:endParaRPr lang="en-GB" b="0" dirty="0">
              <a:effectLst/>
            </a:endParaRPr>
          </a:p>
        </p:txBody>
      </p:sp>
    </p:spTree>
    <p:extLst>
      <p:ext uri="{BB962C8B-B14F-4D97-AF65-F5344CB8AC3E}">
        <p14:creationId xmlns:p14="http://schemas.microsoft.com/office/powerpoint/2010/main" val="887774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We therefore first handle these cases explicitly with a gamut mapping step and can then optimize the lateral scattering uniformly over the surface. </a:t>
            </a:r>
            <a:br>
              <a:rPr lang="en-GB" b="0" dirty="0">
                <a:effectLst/>
              </a:rPr>
            </a:br>
            <a:endParaRPr lang="en-GB" b="0" dirty="0">
              <a:effectLst/>
            </a:endParaRPr>
          </a:p>
          <a:p>
            <a:pPr marL="286470" indent="0">
              <a:buNone/>
            </a:pPr>
            <a:r>
              <a:rPr lang="en-GB" sz="2000" dirty="0"/>
              <a:t>The main contributions of our work are:</a:t>
            </a:r>
          </a:p>
          <a:p>
            <a:pPr marL="286470" indent="0" fontAlgn="base">
              <a:buNone/>
            </a:pPr>
            <a:r>
              <a:rPr lang="en-GB" sz="2000" dirty="0"/>
              <a:t>thin-geometry </a:t>
            </a:r>
            <a:r>
              <a:rPr lang="en-GB" sz="2000" dirty="0" err="1"/>
              <a:t>color</a:t>
            </a:r>
            <a:r>
              <a:rPr lang="en-GB" sz="2000" dirty="0"/>
              <a:t> management, and </a:t>
            </a:r>
          </a:p>
          <a:p>
            <a:pPr marL="286470" indent="0" fontAlgn="base">
              <a:buNone/>
            </a:pPr>
            <a:endParaRPr lang="en-GB" sz="2000" dirty="0"/>
          </a:p>
          <a:p>
            <a:pPr marL="286470" indent="0" fontAlgn="base">
              <a:buNone/>
            </a:pPr>
            <a:r>
              <a:rPr lang="en-GB" sz="2000" dirty="0"/>
              <a:t>&lt;click&gt;</a:t>
            </a:r>
          </a:p>
          <a:p>
            <a:pPr marL="286470" indent="0" fontAlgn="base">
              <a:buNone/>
            </a:pPr>
            <a:r>
              <a:rPr lang="en-GB" sz="2000" dirty="0"/>
              <a:t>support of complex 3D objects throughout the pipeline.</a:t>
            </a:r>
          </a:p>
          <a:p>
            <a:pPr marL="286470" indent="0" fontAlgn="base">
              <a:buNone/>
            </a:pPr>
            <a:endParaRPr lang="en-GB" sz="2000" dirty="0"/>
          </a:p>
          <a:p>
            <a:pPr marL="286470" indent="0" fontAlgn="base">
              <a:buNone/>
            </a:pPr>
            <a:r>
              <a:rPr lang="en-GB" sz="2000" dirty="0"/>
              <a:t>&lt;click&gt;</a:t>
            </a:r>
          </a:p>
          <a:p>
            <a:pPr marL="286470" indent="0" fontAlgn="base">
              <a:buNone/>
            </a:pPr>
            <a:r>
              <a:rPr lang="en-GB" sz="2000" dirty="0"/>
              <a:t>While implementing these two, we also did an analysis of optimal solutions for both thin and thick cases.</a:t>
            </a:r>
            <a:br>
              <a:rPr lang="en-GB" dirty="0"/>
            </a:br>
            <a:endParaRPr lang="en-US" dirty="0"/>
          </a:p>
        </p:txBody>
      </p:sp>
    </p:spTree>
    <p:extLst>
      <p:ext uri="{BB962C8B-B14F-4D97-AF65-F5344CB8AC3E}">
        <p14:creationId xmlns:p14="http://schemas.microsoft.com/office/powerpoint/2010/main" val="3791633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We now describe the thin-geometry color management part of our pipeline</a:t>
            </a:r>
          </a:p>
        </p:txBody>
      </p:sp>
    </p:spTree>
    <p:extLst>
      <p:ext uri="{BB962C8B-B14F-4D97-AF65-F5344CB8AC3E}">
        <p14:creationId xmlns:p14="http://schemas.microsoft.com/office/powerpoint/2010/main" val="132298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endParaRPr lang="en-US" dirty="0"/>
          </a:p>
        </p:txBody>
      </p:sp>
    </p:spTree>
    <p:extLst>
      <p:ext uri="{BB962C8B-B14F-4D97-AF65-F5344CB8AC3E}">
        <p14:creationId xmlns:p14="http://schemas.microsoft.com/office/powerpoint/2010/main" val="9092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The appearance is constrained on thin geometry in the following two ways.</a:t>
            </a:r>
            <a:endParaRPr lang="en-GB" b="0" dirty="0">
              <a:effectLst/>
            </a:endParaRPr>
          </a:p>
          <a:p>
            <a:pPr marL="286470" indent="0">
              <a:buNone/>
            </a:pPr>
            <a:endParaRPr lang="en-GB" b="0" dirty="0">
              <a:effectLst/>
            </a:endParaRPr>
          </a:p>
          <a:p>
            <a:pPr marL="286470" indent="0">
              <a:buNone/>
            </a:pPr>
            <a:r>
              <a:rPr lang="en-GB" sz="2000" dirty="0"/>
              <a:t>First, the saturation of </a:t>
            </a:r>
            <a:r>
              <a:rPr lang="en-GB" sz="2000" dirty="0" err="1"/>
              <a:t>colors</a:t>
            </a:r>
            <a:r>
              <a:rPr lang="en-GB" sz="2000" dirty="0"/>
              <a:t> is limited due to physically limited amount of absorption a volume of a certain size can express. This example shows black base material at different thicknesses. While at 2mm the </a:t>
            </a:r>
            <a:r>
              <a:rPr lang="en-GB" sz="2000" dirty="0" err="1"/>
              <a:t>color</a:t>
            </a:r>
            <a:r>
              <a:rPr lang="en-GB" sz="2000" dirty="0"/>
              <a:t> is almost black, at the half and quarter mm it is getting lighter</a:t>
            </a:r>
            <a:endParaRPr lang="en-GB" b="0" dirty="0">
              <a:effectLst/>
            </a:endParaRPr>
          </a:p>
          <a:p>
            <a:pPr marL="286470" indent="0">
              <a:buNone/>
            </a:pPr>
            <a:r>
              <a:rPr lang="en-GB" sz="2000" dirty="0"/>
              <a:t>&lt;click&gt;</a:t>
            </a:r>
            <a:endParaRPr lang="en-GB" b="0" dirty="0">
              <a:effectLst/>
            </a:endParaRPr>
          </a:p>
          <a:p>
            <a:pPr marL="286470" indent="0">
              <a:buNone/>
            </a:pPr>
            <a:r>
              <a:rPr lang="en-GB" sz="2000" dirty="0"/>
              <a:t>Second, not all </a:t>
            </a:r>
            <a:r>
              <a:rPr lang="en-GB" sz="2000" dirty="0" err="1"/>
              <a:t>colors</a:t>
            </a:r>
            <a:r>
              <a:rPr lang="en-GB" sz="2000" dirty="0"/>
              <a:t> are realizable together. In this example we want to achieve these two </a:t>
            </a:r>
            <a:r>
              <a:rPr lang="en-GB" sz="2000" dirty="0" err="1"/>
              <a:t>colors</a:t>
            </a:r>
            <a:r>
              <a:rPr lang="en-GB" sz="2000" dirty="0"/>
              <a:t> together on different side of thin geometry and the closest achievable </a:t>
            </a:r>
            <a:r>
              <a:rPr lang="en-GB" sz="2000" dirty="0" err="1"/>
              <a:t>colors</a:t>
            </a:r>
            <a:r>
              <a:rPr lang="en-GB" sz="2000" dirty="0"/>
              <a:t> are shown for different thicknesses on the right..</a:t>
            </a:r>
            <a:endParaRPr lang="en-GB" b="0" dirty="0">
              <a:effectLst/>
            </a:endParaRPr>
          </a:p>
          <a:p>
            <a:pPr marL="286470" indent="0">
              <a:buNone/>
            </a:pPr>
            <a:br>
              <a:rPr lang="en-GB" b="0" dirty="0">
                <a:effectLst/>
              </a:rPr>
            </a:br>
            <a:r>
              <a:rPr lang="en-GB" sz="2000" dirty="0"/>
              <a:t>That motivates us to build a </a:t>
            </a:r>
            <a:r>
              <a:rPr lang="en-GB" sz="2000" dirty="0" err="1"/>
              <a:t>color</a:t>
            </a:r>
            <a:r>
              <a:rPr lang="en-GB" sz="2000" dirty="0"/>
              <a:t> profile that is dependent on, both, the content in the </a:t>
            </a:r>
            <a:r>
              <a:rPr lang="en-GB" sz="2000" dirty="0" err="1"/>
              <a:t>vicininty</a:t>
            </a:r>
            <a:r>
              <a:rPr lang="en-GB" sz="2000" dirty="0"/>
              <a:t> and the geometric structure on which it is based. </a:t>
            </a:r>
            <a:endParaRPr lang="en-GB" b="0" dirty="0">
              <a:effectLst/>
            </a:endParaRPr>
          </a:p>
          <a:p>
            <a:pPr marL="286470" indent="0">
              <a:buNone/>
            </a:pPr>
            <a:r>
              <a:rPr lang="en-GB" sz="2000" dirty="0"/>
              <a:t>Our case is different from the known gamut mapping problems in 2D printing or in displays. There, a single set of realizable </a:t>
            </a:r>
            <a:r>
              <a:rPr lang="en-GB" sz="2000" dirty="0" err="1"/>
              <a:t>colors</a:t>
            </a:r>
            <a:r>
              <a:rPr lang="en-GB" sz="2000" dirty="0"/>
              <a:t> is sufficient to perform the mapping. As we see, in our case the gamut is a function of the other </a:t>
            </a:r>
            <a:r>
              <a:rPr lang="en-GB" sz="2000" dirty="0" err="1"/>
              <a:t>colors</a:t>
            </a:r>
            <a:r>
              <a:rPr lang="en-GB" sz="2000" dirty="0"/>
              <a:t> in the model and the local model thickness.</a:t>
            </a:r>
            <a:br>
              <a:rPr lang="en-GB" dirty="0"/>
            </a:br>
            <a:endParaRPr lang="de-DE" dirty="0"/>
          </a:p>
          <a:p>
            <a:pPr marL="286470" indent="0" defTabSz="1650067">
              <a:buNone/>
              <a:defRPr/>
            </a:pPr>
            <a:endParaRPr lang="de-DE" dirty="0"/>
          </a:p>
          <a:p>
            <a:pPr marL="286470" indent="0" defTabSz="1650067">
              <a:buNone/>
              <a:defRPr/>
            </a:pPr>
            <a:endParaRPr lang="de-DE" dirty="0"/>
          </a:p>
          <a:p>
            <a:pPr marL="286470" indent="0" defTabSz="1650067">
              <a:buNone/>
              <a:defRPr/>
            </a:pPr>
            <a:endParaRPr lang="de-DE" dirty="0"/>
          </a:p>
          <a:p>
            <a:pPr marL="286470" indent="0" defTabSz="1650067">
              <a:buNone/>
              <a:defRPr/>
            </a:pPr>
            <a:r>
              <a:rPr lang="de-DE" dirty="0"/>
              <a:t>======================================</a:t>
            </a:r>
            <a:endParaRPr lang="en-US" dirty="0">
              <a:latin typeface="Calibri"/>
              <a:cs typeface="Calibri"/>
            </a:endParaRPr>
          </a:p>
          <a:p>
            <a:r>
              <a:rPr lang="en-US" dirty="0">
                <a:latin typeface="Calibri"/>
                <a:cs typeface="Calibri"/>
              </a:rPr>
              <a:t>It is influenced by many factors</a:t>
            </a:r>
          </a:p>
          <a:p>
            <a:pPr lvl="1"/>
            <a:r>
              <a:rPr lang="en-US" dirty="0"/>
              <a:t>geometry / volume</a:t>
            </a:r>
            <a:endParaRPr lang="en-US" dirty="0">
              <a:latin typeface="Calibri"/>
              <a:cs typeface="Calibri"/>
            </a:endParaRPr>
          </a:p>
          <a:p>
            <a:pPr lvl="1"/>
            <a:r>
              <a:rPr lang="en-US" dirty="0"/>
              <a:t>surrounding colors</a:t>
            </a:r>
          </a:p>
          <a:p>
            <a:pPr lvl="2"/>
            <a:r>
              <a:rPr lang="en-US" dirty="0"/>
              <a:t>opposite face</a:t>
            </a:r>
          </a:p>
          <a:p>
            <a:pPr lvl="2"/>
            <a:r>
              <a:rPr lang="en-US" dirty="0"/>
              <a:t>same face </a:t>
            </a:r>
          </a:p>
          <a:p>
            <a:endParaRPr lang="en-US" dirty="0">
              <a:latin typeface="Calibri"/>
              <a:cs typeface="Calibri"/>
            </a:endParaRPr>
          </a:p>
          <a:p>
            <a:r>
              <a:rPr lang="en-US" dirty="0">
                <a:latin typeface="Calibri"/>
                <a:cs typeface="Calibri"/>
              </a:rPr>
              <a:t>We study our color gamut depending on these factors with a gradient decent optimization on volume assignments</a:t>
            </a:r>
          </a:p>
        </p:txBody>
      </p:sp>
    </p:spTree>
    <p:extLst>
      <p:ext uri="{BB962C8B-B14F-4D97-AF65-F5344CB8AC3E}">
        <p14:creationId xmlns:p14="http://schemas.microsoft.com/office/powerpoint/2010/main" val="282981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Consider this thin planar </a:t>
            </a:r>
            <a:r>
              <a:rPr lang="en-GB" sz="2000" dirty="0" err="1"/>
              <a:t>slub</a:t>
            </a:r>
            <a:r>
              <a:rPr lang="en-GB" sz="2000" dirty="0"/>
              <a:t> with two different textures on it. How can we determine if the textures are achievable with our printing materials?</a:t>
            </a:r>
            <a:endParaRPr lang="en-GB" b="0" dirty="0">
              <a:effectLst/>
            </a:endParaRPr>
          </a:p>
          <a:p>
            <a:pPr marL="286470" indent="0">
              <a:buNone/>
            </a:pPr>
            <a:r>
              <a:rPr lang="en-GB" sz="2000" dirty="0"/>
              <a:t>&lt;click&gt;</a:t>
            </a:r>
            <a:endParaRPr lang="en-GB" b="0" dirty="0">
              <a:effectLst/>
            </a:endParaRPr>
          </a:p>
          <a:p>
            <a:pPr marL="286470" indent="0">
              <a:buNone/>
            </a:pPr>
            <a:r>
              <a:rPr lang="en-GB" sz="2000" dirty="0"/>
              <a:t>To understand it, we developed a Gradient-Descent Optimization solution which optimizes surface appearance over a set of voxels as the optimization variables. </a:t>
            </a:r>
            <a:endParaRPr lang="en-GB" b="0" dirty="0">
              <a:effectLst/>
            </a:endParaRPr>
          </a:p>
          <a:p>
            <a:pPr marL="286470" indent="0">
              <a:buNone/>
            </a:pPr>
            <a:endParaRPr lang="en-GB" b="0" dirty="0">
              <a:effectLst/>
            </a:endParaRPr>
          </a:p>
          <a:p>
            <a:pPr marL="286470" indent="0">
              <a:buNone/>
            </a:pPr>
            <a:r>
              <a:rPr lang="en-GB" sz="2000" dirty="0"/>
              <a:t>Now, at 0.5mm, Gradient-Descent Optimization provides us with this solution. These are the renderings of the two sides of the resulting slab.</a:t>
            </a:r>
          </a:p>
          <a:p>
            <a:pPr marL="286470" indent="0">
              <a:buNone/>
            </a:pPr>
            <a:r>
              <a:rPr lang="en-GB" sz="2000" dirty="0"/>
              <a:t>We see in this example that the uniform blue </a:t>
            </a:r>
            <a:r>
              <a:rPr lang="en-GB" sz="2000" dirty="0" err="1"/>
              <a:t>color</a:t>
            </a:r>
            <a:r>
              <a:rPr lang="en-GB" sz="2000" dirty="0"/>
              <a:t> of the front face is not as uniform in the resulting solution. The white </a:t>
            </a:r>
            <a:r>
              <a:rPr lang="en-GB" sz="2000" dirty="0" err="1"/>
              <a:t>color</a:t>
            </a:r>
            <a:r>
              <a:rPr lang="en-GB" sz="2000" dirty="0"/>
              <a:t> is also partially darkened by the back face. Symmetrical distortions are observable on the back face.</a:t>
            </a:r>
            <a:endParaRPr lang="en-GB" b="0" dirty="0">
              <a:effectLst/>
            </a:endParaRPr>
          </a:p>
          <a:p>
            <a:pPr marL="286470" indent="0">
              <a:buNone/>
            </a:pPr>
            <a:br>
              <a:rPr lang="en-GB" b="0" dirty="0">
                <a:effectLst/>
              </a:rPr>
            </a:br>
            <a:r>
              <a:rPr lang="en-GB" sz="2000" dirty="0"/>
              <a:t>Gradient-Descent optimization gives us a balanced solution with a uniform error distribution. We want to reproduce a similar </a:t>
            </a:r>
            <a:r>
              <a:rPr lang="en-GB" sz="2000" dirty="0" err="1"/>
              <a:t>behavior</a:t>
            </a:r>
            <a:r>
              <a:rPr lang="en-GB" sz="2000" dirty="0"/>
              <a:t> in our gamut mapping solution.</a:t>
            </a:r>
            <a:endParaRPr lang="en-GB" b="0" dirty="0">
              <a:effectLst/>
            </a:endParaRPr>
          </a:p>
          <a:p>
            <a:pPr marL="286470" indent="0">
              <a:buNone/>
            </a:pPr>
            <a:br>
              <a:rPr lang="en-GB" dirty="0"/>
            </a:br>
            <a:endParaRPr lang="en-US" noProof="0" dirty="0"/>
          </a:p>
          <a:p>
            <a:pPr marL="286470" indent="0" defTabSz="1650067">
              <a:buNone/>
              <a:defRPr/>
            </a:pPr>
            <a:endParaRPr lang="en-US" noProof="0" dirty="0"/>
          </a:p>
          <a:p>
            <a:pPr marL="286470" indent="0" defTabSz="1650067">
              <a:buNone/>
              <a:defRPr/>
            </a:pPr>
            <a:r>
              <a:rPr lang="en-US" noProof="0" dirty="0"/>
              <a:t>======================================</a:t>
            </a:r>
            <a:endParaRPr lang="en-US" noProof="0" dirty="0">
              <a:latin typeface="Calibri"/>
              <a:cs typeface="Calibri"/>
            </a:endParaRPr>
          </a:p>
          <a:p>
            <a:r>
              <a:rPr lang="en-US" noProof="0" dirty="0">
                <a:latin typeface="Calibri"/>
                <a:cs typeface="Calibri"/>
              </a:rPr>
              <a:t>Show results of GD optimization</a:t>
            </a:r>
          </a:p>
          <a:p>
            <a:r>
              <a:rPr lang="en-US" noProof="0" dirty="0">
                <a:latin typeface="Calibri"/>
                <a:cs typeface="Calibri"/>
              </a:rPr>
              <a:t>Btw, we also validated the heuristics by </a:t>
            </a:r>
            <a:r>
              <a:rPr lang="en-US" noProof="0" dirty="0" err="1">
                <a:latin typeface="Calibri"/>
                <a:cs typeface="Calibri"/>
              </a:rPr>
              <a:t>Elek</a:t>
            </a:r>
            <a:r>
              <a:rPr lang="en-US" noProof="0" dirty="0">
                <a:latin typeface="Calibri"/>
                <a:cs typeface="Calibri"/>
              </a:rPr>
              <a:t> et al. as a site note</a:t>
            </a:r>
          </a:p>
          <a:p>
            <a:endParaRPr lang="en-US" noProof="0" dirty="0">
              <a:latin typeface="Calibri"/>
              <a:cs typeface="Calibri"/>
            </a:endParaRPr>
          </a:p>
          <a:p>
            <a:pPr marL="286470" indent="0">
              <a:buNone/>
            </a:pPr>
            <a:endParaRPr lang="en-US" noProof="0" dirty="0">
              <a:latin typeface="Calibri"/>
              <a:cs typeface="Calibri"/>
            </a:endParaRPr>
          </a:p>
          <a:p>
            <a:pPr marL="286470" indent="0">
              <a:buNone/>
            </a:pPr>
            <a:r>
              <a:rPr lang="en-US" noProof="0" dirty="0">
                <a:latin typeface="Calibri"/>
                <a:cs typeface="Calibri"/>
              </a:rPr>
              <a:t>Denis’s narration:</a:t>
            </a:r>
          </a:p>
          <a:p>
            <a:pPr marL="286470" indent="0">
              <a:buNone/>
            </a:pPr>
            <a:r>
              <a:rPr lang="en-US" noProof="0" dirty="0">
                <a:latin typeface="Calibri"/>
                <a:cs typeface="Calibri"/>
              </a:rPr>
              <a:t>To understand the achievable color pairs, we run gradient-descent optimizations on thin slabs. Having this data, we can understand, if some pair of colors can be reproduced on the two sides of a thin slab of a certain thickness.</a:t>
            </a:r>
          </a:p>
          <a:p>
            <a:endParaRPr lang="en-US" noProof="0" dirty="0"/>
          </a:p>
        </p:txBody>
      </p:sp>
    </p:spTree>
    <p:extLst>
      <p:ext uri="{BB962C8B-B14F-4D97-AF65-F5344CB8AC3E}">
        <p14:creationId xmlns:p14="http://schemas.microsoft.com/office/powerpoint/2010/main" val="239782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Our solution consists of two steps.</a:t>
            </a:r>
          </a:p>
          <a:p>
            <a:pPr marL="286470" indent="0">
              <a:buNone/>
            </a:pPr>
            <a:endParaRPr lang="en-GB" sz="2000" dirty="0"/>
          </a:p>
          <a:p>
            <a:pPr marL="286470" indent="0">
              <a:buNone/>
            </a:pPr>
            <a:r>
              <a:rPr lang="en-GB" sz="2000" dirty="0"/>
              <a:t> First, &lt;click&gt; we build a LUT  of achievable </a:t>
            </a:r>
            <a:r>
              <a:rPr lang="en-GB" sz="2000" dirty="0" err="1"/>
              <a:t>color</a:t>
            </a:r>
            <a:r>
              <a:rPr lang="en-GB" sz="2000" dirty="0"/>
              <a:t> for many thicknesses using our gradient-descent optimization. This way, we have a knowledge of the physical limitations of our printing materials.</a:t>
            </a:r>
          </a:p>
          <a:p>
            <a:pPr marL="286470" indent="0">
              <a:buNone/>
            </a:pPr>
            <a:endParaRPr lang="en-GB" b="0" dirty="0">
              <a:effectLst/>
            </a:endParaRPr>
          </a:p>
          <a:p>
            <a:pPr marL="286470" indent="0">
              <a:buNone/>
            </a:pPr>
            <a:r>
              <a:rPr lang="en-GB" sz="2000" dirty="0"/>
              <a:t>&lt;click&gt;</a:t>
            </a:r>
            <a:endParaRPr lang="en-GB" b="0" dirty="0">
              <a:effectLst/>
            </a:endParaRPr>
          </a:p>
          <a:p>
            <a:pPr marL="286470" indent="0">
              <a:buNone/>
            </a:pPr>
            <a:endParaRPr lang="en-GB" sz="2000" dirty="0"/>
          </a:p>
          <a:p>
            <a:pPr marL="286470" indent="0">
              <a:buNone/>
            </a:pPr>
            <a:r>
              <a:rPr lang="en-GB" sz="2000" dirty="0"/>
              <a:t>Then, we change the target specification so that it is realizable in the target volume</a:t>
            </a:r>
            <a:endParaRPr lang="en-GB" b="0" dirty="0">
              <a:effectLst/>
            </a:endParaRPr>
          </a:p>
          <a:p>
            <a:pPr marL="286470" indent="0">
              <a:buNone/>
            </a:pPr>
            <a:br>
              <a:rPr lang="en-GB" dirty="0"/>
            </a:br>
            <a:endParaRPr lang="en-US" dirty="0"/>
          </a:p>
        </p:txBody>
      </p:sp>
    </p:spTree>
    <p:extLst>
      <p:ext uri="{BB962C8B-B14F-4D97-AF65-F5344CB8AC3E}">
        <p14:creationId xmlns:p14="http://schemas.microsoft.com/office/powerpoint/2010/main" val="2194053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The collected </a:t>
            </a:r>
            <a:r>
              <a:rPr lang="en-GB" sz="2000" dirty="0" err="1"/>
              <a:t>color</a:t>
            </a:r>
            <a:r>
              <a:rPr lang="en-GB" sz="2000" dirty="0"/>
              <a:t> </a:t>
            </a:r>
            <a:r>
              <a:rPr lang="en-GB" sz="2000" dirty="0" err="1"/>
              <a:t>gamuts</a:t>
            </a:r>
            <a:r>
              <a:rPr lang="en-GB" sz="2000" dirty="0"/>
              <a:t> are parametrized with the local volume thickness and the </a:t>
            </a:r>
            <a:r>
              <a:rPr lang="en-GB" sz="2000" dirty="0" err="1"/>
              <a:t>color</a:t>
            </a:r>
            <a:r>
              <a:rPr lang="en-GB" sz="2000" dirty="0"/>
              <a:t> of the opposing surface. If the canonical slab is 0.5mm thick, and one face has this rose </a:t>
            </a:r>
            <a:r>
              <a:rPr lang="en-GB" sz="2000" dirty="0" err="1"/>
              <a:t>color</a:t>
            </a:r>
            <a:r>
              <a:rPr lang="en-GB" sz="2000" dirty="0"/>
              <a:t>, &lt;click&gt; the other face can be </a:t>
            </a:r>
            <a:r>
              <a:rPr lang="en-GB" sz="2000" dirty="0" err="1"/>
              <a:t>colored</a:t>
            </a:r>
            <a:r>
              <a:rPr lang="en-GB" sz="2000" dirty="0"/>
              <a:t> only with similar warm </a:t>
            </a:r>
            <a:r>
              <a:rPr lang="en-GB" sz="2000" dirty="0" err="1"/>
              <a:t>colors</a:t>
            </a:r>
            <a:r>
              <a:rPr lang="en-GB" sz="2000" dirty="0"/>
              <a:t>.</a:t>
            </a:r>
          </a:p>
          <a:p>
            <a:pPr marL="286470" indent="0">
              <a:buNone/>
            </a:pPr>
            <a:endParaRPr lang="en-GB" b="0" dirty="0">
              <a:effectLst/>
            </a:endParaRPr>
          </a:p>
          <a:p>
            <a:pPr marL="286470" indent="0">
              <a:buNone/>
            </a:pPr>
            <a:r>
              <a:rPr lang="en-GB" sz="2000" dirty="0"/>
              <a:t>&lt;click&gt;</a:t>
            </a:r>
            <a:endParaRPr lang="en-GB" b="0" dirty="0">
              <a:effectLst/>
            </a:endParaRPr>
          </a:p>
          <a:p>
            <a:pPr marL="286470" indent="0">
              <a:buNone/>
            </a:pPr>
            <a:r>
              <a:rPr lang="en-GB" sz="2000" dirty="0"/>
              <a:t>For another face </a:t>
            </a:r>
            <a:r>
              <a:rPr lang="en-GB" sz="2000" dirty="0" err="1"/>
              <a:t>color</a:t>
            </a:r>
            <a:r>
              <a:rPr lang="en-GB" sz="2000" dirty="0"/>
              <a:t>, the other face can be only </a:t>
            </a:r>
            <a:r>
              <a:rPr lang="en-GB" sz="2000" dirty="0" err="1"/>
              <a:t>colored</a:t>
            </a:r>
            <a:r>
              <a:rPr lang="en-GB" sz="2000" dirty="0"/>
              <a:t> in the cold </a:t>
            </a:r>
            <a:r>
              <a:rPr lang="en-GB" sz="2000" dirty="0" err="1"/>
              <a:t>colors</a:t>
            </a:r>
            <a:r>
              <a:rPr lang="en-GB" sz="2000" dirty="0"/>
              <a:t>.</a:t>
            </a:r>
          </a:p>
          <a:p>
            <a:pPr marL="286470" indent="0">
              <a:buNone/>
            </a:pPr>
            <a:endParaRPr lang="en-GB" sz="2000" dirty="0"/>
          </a:p>
          <a:p>
            <a:pPr marL="286470" indent="0">
              <a:buNone/>
            </a:pPr>
            <a:endParaRPr lang="en-GB" sz="2000" dirty="0"/>
          </a:p>
          <a:p>
            <a:pPr marL="286470" indent="0">
              <a:buNone/>
            </a:pPr>
            <a:br>
              <a:rPr lang="en-GB" dirty="0"/>
            </a:b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defRPr/>
            </a:pPr>
            <a:r>
              <a:rPr lang="en-US" dirty="0"/>
              <a:t>======================================</a:t>
            </a:r>
          </a:p>
          <a:p>
            <a:r>
              <a:rPr lang="en-US" dirty="0"/>
              <a:t>4 plots of </a:t>
            </a:r>
            <a:r>
              <a:rPr lang="en-US" dirty="0" err="1"/>
              <a:t>gamuts</a:t>
            </a:r>
            <a:r>
              <a:rPr lang="en-US" dirty="0"/>
              <a:t>:</a:t>
            </a:r>
            <a:br>
              <a:rPr lang="en-US" dirty="0"/>
            </a:br>
            <a:r>
              <a:rPr lang="en-US" dirty="0"/>
              <a:t>2 colors x 2 thicknesses</a:t>
            </a:r>
          </a:p>
          <a:p>
            <a:pPr marL="515646" indent="-515646">
              <a:buChar char="•"/>
            </a:pPr>
            <a:r>
              <a:rPr lang="en-US" dirty="0"/>
              <a:t>Through a coarse sampling of target colors we know what color combinations are possible (show a plot of the boundaries)</a:t>
            </a:r>
          </a:p>
          <a:p>
            <a:pPr marL="515646" indent="-515646">
              <a:buChar char="•"/>
            </a:pPr>
            <a:r>
              <a:rPr lang="en-US" dirty="0"/>
              <a:t>Then we sample the interior more densely to construct an actual color </a:t>
            </a:r>
            <a:r>
              <a:rPr lang="en-US" dirty="0" err="1"/>
              <a:t>pointcloud</a:t>
            </a:r>
            <a:endParaRPr lang="en-US" dirty="0"/>
          </a:p>
          <a:p>
            <a:endParaRPr lang="en-US" dirty="0"/>
          </a:p>
        </p:txBody>
      </p:sp>
    </p:spTree>
    <p:extLst>
      <p:ext uri="{BB962C8B-B14F-4D97-AF65-F5344CB8AC3E}">
        <p14:creationId xmlns:p14="http://schemas.microsoft.com/office/powerpoint/2010/main" val="2778001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With the increase of the thickness, the gamut of possible </a:t>
            </a:r>
            <a:r>
              <a:rPr lang="en-GB" sz="2000" dirty="0" err="1"/>
              <a:t>color</a:t>
            </a:r>
            <a:r>
              <a:rPr lang="en-GB" sz="2000" dirty="0"/>
              <a:t> combinations grows.</a:t>
            </a:r>
            <a:endParaRPr lang="en-GB" b="0" dirty="0">
              <a:effectLst/>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pPr>
            <a:endParaRPr lang="en-US" dirty="0">
              <a:latin typeface="Calibri"/>
              <a:cs typeface="Calibri"/>
            </a:endParaRPr>
          </a:p>
          <a:p>
            <a:pPr marL="286470" indent="0">
              <a:buNone/>
              <a:defRPr/>
            </a:pPr>
            <a:r>
              <a:rPr lang="en-US" dirty="0"/>
              <a:t>======================================</a:t>
            </a:r>
          </a:p>
          <a:p>
            <a:r>
              <a:rPr lang="en-US" dirty="0"/>
              <a:t>4 plots of </a:t>
            </a:r>
            <a:r>
              <a:rPr lang="en-US" dirty="0" err="1"/>
              <a:t>gamuts</a:t>
            </a:r>
            <a:r>
              <a:rPr lang="en-US" dirty="0"/>
              <a:t>:</a:t>
            </a:r>
            <a:br>
              <a:rPr lang="en-US" dirty="0"/>
            </a:br>
            <a:r>
              <a:rPr lang="en-US" dirty="0"/>
              <a:t>2 colors x 2 thicknesses</a:t>
            </a:r>
          </a:p>
          <a:p>
            <a:pPr marL="515646" indent="-515646">
              <a:buChar char="•"/>
            </a:pPr>
            <a:r>
              <a:rPr lang="en-US" dirty="0"/>
              <a:t>Through a coarse sampling of target colors we know what color combinations are possible (show a plot of the boundaries)</a:t>
            </a:r>
          </a:p>
          <a:p>
            <a:pPr marL="515646" indent="-515646">
              <a:buChar char="•"/>
            </a:pPr>
            <a:r>
              <a:rPr lang="en-US" dirty="0"/>
              <a:t>Then we sample the interior more densely to construct an actual color </a:t>
            </a:r>
            <a:r>
              <a:rPr lang="en-US" dirty="0" err="1"/>
              <a:t>pointcloud</a:t>
            </a:r>
            <a:endParaRPr lang="en-US" dirty="0"/>
          </a:p>
          <a:p>
            <a:endParaRPr lang="en-US" dirty="0"/>
          </a:p>
        </p:txBody>
      </p:sp>
    </p:spTree>
    <p:extLst>
      <p:ext uri="{BB962C8B-B14F-4D97-AF65-F5344CB8AC3E}">
        <p14:creationId xmlns:p14="http://schemas.microsoft.com/office/powerpoint/2010/main" val="6808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b9a016a55_0_404:notes"/>
          <p:cNvSpPr>
            <a:spLocks noGrp="1" noRot="1" noChangeAspect="1"/>
          </p:cNvSpPr>
          <p:nvPr>
            <p:ph type="sldImg" idx="2"/>
          </p:nvPr>
        </p:nvSpPr>
        <p:spPr>
          <a:xfrm>
            <a:off x="-7978775" y="2619375"/>
            <a:ext cx="23272750" cy="13090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b9a016a55_0_404:notes"/>
          <p:cNvSpPr txBox="1">
            <a:spLocks noGrp="1"/>
          </p:cNvSpPr>
          <p:nvPr>
            <p:ph type="body" idx="1"/>
          </p:nvPr>
        </p:nvSpPr>
        <p:spPr>
          <a:xfrm>
            <a:off x="731520" y="16583894"/>
            <a:ext cx="5852160" cy="15711054"/>
          </a:xfrm>
          <a:prstGeom prst="rect">
            <a:avLst/>
          </a:prstGeom>
        </p:spPr>
        <p:txBody>
          <a:bodyPr spcFirstLastPara="1" wrap="square" lIns="164979" tIns="164979" rIns="164979" bIns="164979" anchor="t" anchorCtr="0">
            <a:noAutofit/>
          </a:bodyPr>
          <a:lstStyle/>
          <a:p>
            <a:pPr marL="286470" indent="0">
              <a:buNone/>
            </a:pPr>
            <a:r>
              <a:rPr lang="en-US" dirty="0"/>
              <a:t>Modern Inkjet printers, for example the Stratasys J750, enable the creation of colorful prints. They are used for functional parts in rapid prototyping as well as for fields where </a:t>
            </a:r>
          </a:p>
          <a:p>
            <a:pPr marL="286470" indent="0">
              <a:buNone/>
            </a:pPr>
            <a:endParaRPr lang="en-US" dirty="0"/>
          </a:p>
          <a:p>
            <a:pPr marL="286470" indent="0">
              <a:buNone/>
            </a:pPr>
            <a:r>
              <a:rPr lang="en-US" dirty="0"/>
              <a:t>&lt;click&gt;</a:t>
            </a:r>
          </a:p>
          <a:p>
            <a:pPr marL="286470" indent="0">
              <a:buNone/>
            </a:pPr>
            <a:endParaRPr lang="en-US" dirty="0"/>
          </a:p>
          <a:p>
            <a:pPr marL="286470" indent="0">
              <a:buNone/>
            </a:pPr>
            <a:r>
              <a:rPr lang="en-US" dirty="0"/>
              <a:t>the appearance really matters. </a:t>
            </a:r>
          </a:p>
          <a:p>
            <a:pPr marL="286470" indent="0">
              <a:buNone/>
            </a:pPr>
            <a:endParaRPr lang="en-US" dirty="0"/>
          </a:p>
          <a:p>
            <a:pPr marL="286470" indent="0">
              <a:buNone/>
            </a:pPr>
            <a:r>
              <a:rPr lang="de-DE" dirty="0" err="1"/>
              <a:t>You</a:t>
            </a:r>
            <a:r>
              <a:rPr lang="de-DE" dirty="0"/>
              <a:t> </a:t>
            </a:r>
            <a:r>
              <a:rPr lang="de-DE" dirty="0" err="1"/>
              <a:t>can</a:t>
            </a:r>
            <a:r>
              <a:rPr lang="de-DE" dirty="0"/>
              <a:t> </a:t>
            </a:r>
            <a:r>
              <a:rPr lang="de-DE" dirty="0" err="1"/>
              <a:t>imagine</a:t>
            </a:r>
            <a:r>
              <a:rPr lang="de-DE" dirty="0"/>
              <a:t>, </a:t>
            </a:r>
            <a:r>
              <a:rPr lang="de-DE" dirty="0" err="1"/>
              <a:t>that</a:t>
            </a:r>
            <a:r>
              <a:rPr lang="de-DE" dirty="0"/>
              <a:t> </a:t>
            </a:r>
            <a:r>
              <a:rPr lang="de-DE" dirty="0" err="1"/>
              <a:t>this</a:t>
            </a:r>
            <a:r>
              <a:rPr lang="de-DE" baseline="0" dirty="0"/>
              <a:t> human </a:t>
            </a:r>
            <a:r>
              <a:rPr lang="de-DE" baseline="0" dirty="0" err="1"/>
              <a:t>eye</a:t>
            </a:r>
            <a:r>
              <a:rPr lang="de-DE" baseline="0" dirty="0"/>
              <a:t> </a:t>
            </a:r>
            <a:r>
              <a:rPr lang="de-DE" baseline="0" dirty="0" err="1"/>
              <a:t>prostetic</a:t>
            </a:r>
            <a:r>
              <a:rPr lang="de-DE" baseline="0" dirty="0"/>
              <a:t> </a:t>
            </a:r>
            <a:r>
              <a:rPr lang="de-DE" baseline="0" dirty="0" err="1"/>
              <a:t>has</a:t>
            </a:r>
            <a:r>
              <a:rPr lang="de-DE" baseline="0" dirty="0"/>
              <a:t> </a:t>
            </a:r>
            <a:r>
              <a:rPr lang="de-DE" baseline="0" dirty="0" err="1"/>
              <a:t>to</a:t>
            </a:r>
            <a:r>
              <a:rPr lang="de-DE" baseline="0" dirty="0"/>
              <a:t> </a:t>
            </a:r>
            <a:r>
              <a:rPr lang="de-DE" baseline="0" dirty="0" err="1"/>
              <a:t>match</a:t>
            </a:r>
            <a:r>
              <a:rPr lang="de-DE" baseline="0" dirty="0"/>
              <a:t> </a:t>
            </a:r>
            <a:r>
              <a:rPr lang="de-DE" baseline="0" dirty="0" err="1"/>
              <a:t>the</a:t>
            </a:r>
            <a:r>
              <a:rPr lang="de-DE" baseline="0" dirty="0"/>
              <a:t> real </a:t>
            </a:r>
            <a:r>
              <a:rPr lang="de-DE" baseline="0" dirty="0" err="1"/>
              <a:t>counterpart</a:t>
            </a:r>
            <a:r>
              <a:rPr lang="de-DE" baseline="0" dirty="0"/>
              <a:t> </a:t>
            </a:r>
            <a:r>
              <a:rPr lang="de-DE" baseline="0" dirty="0" err="1"/>
              <a:t>perfectly</a:t>
            </a:r>
            <a:r>
              <a:rPr lang="de-DE" baseline="0" dirty="0"/>
              <a:t>.</a:t>
            </a:r>
          </a:p>
          <a:p>
            <a:pPr marL="286470" indent="0">
              <a:buNone/>
            </a:pPr>
            <a:endParaRPr lang="de-DE" baseline="0" dirty="0"/>
          </a:p>
          <a:p>
            <a:pPr marL="286470" indent="0">
              <a:buNone/>
            </a:pPr>
            <a:r>
              <a:rPr lang="de-DE" baseline="0" dirty="0" err="1"/>
              <a:t>And</a:t>
            </a:r>
            <a:r>
              <a:rPr lang="de-DE" baseline="0" dirty="0"/>
              <a:t> also </a:t>
            </a:r>
            <a:r>
              <a:rPr lang="de-DE" baseline="0" dirty="0" err="1"/>
              <a:t>product</a:t>
            </a:r>
            <a:r>
              <a:rPr lang="de-DE" baseline="0" dirty="0"/>
              <a:t> </a:t>
            </a:r>
            <a:r>
              <a:rPr lang="de-DE" baseline="0" dirty="0" err="1"/>
              <a:t>designers</a:t>
            </a:r>
            <a:r>
              <a:rPr lang="de-DE" baseline="0" dirty="0"/>
              <a:t> </a:t>
            </a:r>
            <a:r>
              <a:rPr lang="de-DE" baseline="0" dirty="0" err="1"/>
              <a:t>have</a:t>
            </a:r>
            <a:r>
              <a:rPr lang="de-DE" baseline="0" dirty="0"/>
              <a:t> </a:t>
            </a:r>
            <a:r>
              <a:rPr lang="de-DE" baseline="0" dirty="0" err="1"/>
              <a:t>really</a:t>
            </a:r>
            <a:r>
              <a:rPr lang="de-DE" baseline="0" dirty="0"/>
              <a:t> high </a:t>
            </a:r>
            <a:r>
              <a:rPr lang="de-DE" baseline="0" dirty="0" err="1"/>
              <a:t>expectations</a:t>
            </a:r>
            <a:r>
              <a:rPr lang="de-DE" baseline="0" dirty="0"/>
              <a:t> </a:t>
            </a:r>
            <a:r>
              <a:rPr lang="de-DE" baseline="0" dirty="0" err="1"/>
              <a:t>of</a:t>
            </a:r>
            <a:r>
              <a:rPr lang="de-DE" baseline="0" dirty="0"/>
              <a:t> </a:t>
            </a:r>
            <a:r>
              <a:rPr lang="de-DE" baseline="0" dirty="0" err="1"/>
              <a:t>their</a:t>
            </a:r>
            <a:r>
              <a:rPr lang="de-DE" baseline="0" dirty="0"/>
              <a:t> </a:t>
            </a:r>
            <a:r>
              <a:rPr lang="de-DE" baseline="0" dirty="0" err="1"/>
              <a:t>prototype‘s</a:t>
            </a:r>
            <a:r>
              <a:rPr lang="de-DE" baseline="0" dirty="0"/>
              <a:t> </a:t>
            </a:r>
            <a:r>
              <a:rPr lang="de-DE" baseline="0" dirty="0" err="1"/>
              <a:t>appearance</a:t>
            </a:r>
            <a:r>
              <a:rPr lang="de-DE" baseline="0" dirty="0"/>
              <a:t>.</a:t>
            </a:r>
          </a:p>
          <a:p>
            <a:pPr marL="286470" indent="0">
              <a:buNone/>
            </a:pPr>
            <a:endParaRPr lang="de-DE" baseline="0" dirty="0"/>
          </a:p>
          <a:p>
            <a:pPr marL="286470" indent="0">
              <a:buNone/>
            </a:pPr>
            <a:endParaRPr lang="de-DE" baseline="0" dirty="0"/>
          </a:p>
          <a:p>
            <a:pPr marL="286470" indent="0">
              <a:buNone/>
            </a:pPr>
            <a:endParaRPr lang="de-DE" baseline="0" dirty="0"/>
          </a:p>
          <a:p>
            <a:pPr marL="286470" indent="0">
              <a:buNone/>
            </a:pPr>
            <a:endParaRPr lang="de-DE" baseline="0" dirty="0"/>
          </a:p>
          <a:p>
            <a:pPr marL="286470" indent="0">
              <a:buNone/>
            </a:pPr>
            <a:endParaRPr lang="de-DE" baseline="0" dirty="0"/>
          </a:p>
          <a:p>
            <a:pPr marL="286470" indent="0">
              <a:buNone/>
            </a:pPr>
            <a:endParaRPr lang="de-DE" baseline="0" dirty="0"/>
          </a:p>
          <a:p>
            <a:pPr marL="286470" indent="0">
              <a:buNone/>
            </a:pPr>
            <a:endParaRPr lang="de-DE" baseline="0" dirty="0"/>
          </a:p>
          <a:p>
            <a:pPr marL="286470" indent="0">
              <a:buNone/>
            </a:pPr>
            <a:endParaRPr lang="de-DE" baseline="0" dirty="0"/>
          </a:p>
          <a:p>
            <a:pPr marL="286470" indent="0">
              <a:buNone/>
            </a:pPr>
            <a:r>
              <a:rPr lang="de-DE" baseline="0" dirty="0"/>
              <a:t> </a:t>
            </a:r>
            <a:endParaRPr lang="en-US" dirty="0"/>
          </a:p>
          <a:p>
            <a:pPr marL="286470" indent="0">
              <a:buNone/>
            </a:pPr>
            <a:r>
              <a:rPr lang="en-US" dirty="0"/>
              <a:t>==============</a:t>
            </a:r>
          </a:p>
          <a:p>
            <a:pPr marL="286470" indent="0">
              <a:buNone/>
            </a:pPr>
            <a:endParaRPr lang="en-US" dirty="0"/>
          </a:p>
          <a:p>
            <a:pPr marL="286470" indent="0">
              <a:buNone/>
            </a:pPr>
            <a:r>
              <a:rPr lang="en-US" dirty="0"/>
              <a:t>As you could see on the title slide, we are working with color 3D printing, which is traditionally based on paper or powder. But we work with Inkjet 3D printing for its </a:t>
            </a:r>
            <a:r>
              <a:rPr lang="en-US" dirty="0" err="1"/>
              <a:t>superiour</a:t>
            </a:r>
            <a:r>
              <a:rPr lang="en-US" dirty="0"/>
              <a:t> quality in appearance reproduction.</a:t>
            </a:r>
          </a:p>
          <a:p>
            <a:pPr marL="286470" indent="0">
              <a:buNone/>
            </a:pPr>
            <a:r>
              <a:rPr lang="en-US" dirty="0"/>
              <a:t>For this technique, a printhead deposits liquid photopolymer resins and hardens them immediately with UV light. You can achieve very high resolutions between 300 and 900 dpi depending on the axis of the printer.</a:t>
            </a:r>
          </a:p>
          <a:p>
            <a:pPr marL="286470" indent="0">
              <a:buNone/>
            </a:pPr>
            <a:r>
              <a:rPr lang="en-US" dirty="0"/>
              <a:t>Another major advantage is, that the printhead can deposit multiple materials at once. If you use different colored materials you can achieve a wide range of colors through spatial mixing. </a:t>
            </a:r>
          </a:p>
          <a:p>
            <a:pPr marL="286470" indent="0">
              <a:buNone/>
            </a:pPr>
            <a:endParaRPr lang="en-US" dirty="0"/>
          </a:p>
          <a:p>
            <a:pPr marL="286470" indent="0">
              <a:buNone/>
            </a:pPr>
            <a:r>
              <a:rPr lang="en-US" dirty="0"/>
              <a:t>This relies on the fact, </a:t>
            </a:r>
            <a:r>
              <a:rPr lang="en-US" noProof="0" dirty="0"/>
              <a:t>that</a:t>
            </a:r>
            <a:r>
              <a:rPr lang="en-US" dirty="0"/>
              <a:t> the materials are partially </a:t>
            </a:r>
            <a:r>
              <a:rPr lang="en-US" dirty="0" err="1"/>
              <a:t>tranclucent</a:t>
            </a:r>
            <a:r>
              <a:rPr lang="en-US" dirty="0"/>
              <a:t>, so that they can be hardened by UV light and the colors of the materials mix locally through light scattering underneath the surface. </a:t>
            </a:r>
          </a:p>
          <a:p>
            <a:pPr marL="286470" indent="0">
              <a:buNone/>
            </a:pPr>
            <a:endParaRPr lang="en-US" dirty="0"/>
          </a:p>
          <a:p>
            <a:pPr marL="286470" indent="0">
              <a:buNone/>
            </a:pPr>
            <a:endParaRPr lang="en-US" dirty="0"/>
          </a:p>
          <a:p>
            <a:pPr marL="286470" indent="0">
              <a:buNone/>
            </a:pPr>
            <a:r>
              <a:rPr lang="en-US" dirty="0"/>
              <a:t>======================================</a:t>
            </a:r>
          </a:p>
          <a:p>
            <a:r>
              <a:rPr lang="en-US" dirty="0"/>
              <a:t>Color 3D printing is traditionally powder or paper based, but if you aim for a high quality then Inkjet printing is the way to go.</a:t>
            </a:r>
          </a:p>
          <a:p>
            <a:r>
              <a:rPr lang="en-US" dirty="0"/>
              <a:t>The printhead deposits liquid photopolymer resins in tiny droplets and hardens them immediately with UV light.</a:t>
            </a:r>
          </a:p>
          <a:p>
            <a:r>
              <a:rPr lang="en-US" dirty="0"/>
              <a:t>The resolution is in the order of 300 to 900 dpi depending on the axis.</a:t>
            </a:r>
          </a:p>
          <a:p>
            <a:r>
              <a:rPr lang="en-US" dirty="0"/>
              <a:t>With the major advantage being that the head can deposit multiple materials at once. If you are using different base </a:t>
            </a:r>
            <a:r>
              <a:rPr lang="en-US" dirty="0" err="1"/>
              <a:t>colours</a:t>
            </a:r>
            <a:r>
              <a:rPr lang="en-US" dirty="0"/>
              <a:t> you can achieve many shades in between by spatially mixing them.</a:t>
            </a:r>
          </a:p>
          <a:p>
            <a:r>
              <a:rPr lang="en-US" dirty="0"/>
              <a:t>There is always only one material per voxel, but light locally averages the mixtures into a perceived color.</a:t>
            </a:r>
          </a:p>
          <a:p>
            <a:r>
              <a:rPr lang="en-US" dirty="0"/>
              <a:t>This is why the technique heavily relies on translucency of the base materials.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If we had to gamut-map slabs, where each face has one </a:t>
            </a:r>
            <a:r>
              <a:rPr lang="en-GB" sz="2000" dirty="0" err="1"/>
              <a:t>color</a:t>
            </a:r>
            <a:r>
              <a:rPr lang="en-GB" sz="2000" dirty="0"/>
              <a:t>, that would be just a lookup for the closest </a:t>
            </a:r>
            <a:r>
              <a:rPr lang="en-GB" sz="2000" dirty="0" err="1"/>
              <a:t>color</a:t>
            </a:r>
            <a:r>
              <a:rPr lang="en-GB" sz="2000" dirty="0"/>
              <a:t> pair in our collected gamut mapping data.</a:t>
            </a:r>
            <a:endParaRPr lang="en-GB" b="0" dirty="0">
              <a:effectLst/>
            </a:endParaRPr>
          </a:p>
          <a:p>
            <a:pPr marL="286470" indent="0">
              <a:buNone/>
            </a:pPr>
            <a:endParaRPr lang="en-GB" sz="2000" dirty="0"/>
          </a:p>
          <a:p>
            <a:pPr marL="286470" indent="0">
              <a:buNone/>
            </a:pPr>
            <a:r>
              <a:rPr lang="en-GB" sz="2000" dirty="0"/>
              <a:t>&lt;click&gt;</a:t>
            </a:r>
          </a:p>
          <a:p>
            <a:pPr marL="286470" indent="0">
              <a:buNone/>
            </a:pPr>
            <a:r>
              <a:rPr lang="en-GB" sz="2000" dirty="0"/>
              <a:t>However, if the two faces have some textures on them, the point-to-point lookup is no longer valid. To get collective feedback from the opposing surface, we perform gaussian-smoothed lookups of the </a:t>
            </a:r>
            <a:r>
              <a:rPr lang="en-GB" sz="2000" dirty="0" err="1"/>
              <a:t>colors</a:t>
            </a:r>
            <a:r>
              <a:rPr lang="en-GB" sz="2000" dirty="0"/>
              <a:t> on the other surface. Because of the light scattering, each point is influenced by many points on the opposing surface. Out-of-gamut </a:t>
            </a:r>
            <a:r>
              <a:rPr lang="en-GB" sz="2000" dirty="0" err="1"/>
              <a:t>colors</a:t>
            </a:r>
            <a:r>
              <a:rPr lang="en-GB" sz="2000" dirty="0"/>
              <a:t> are changed so that they are achievable together with the opposing surface and have the smallest Delta E metric value.</a:t>
            </a:r>
            <a:endParaRPr lang="en-GB" b="0" dirty="0">
              <a:effectLst/>
            </a:endParaRPr>
          </a:p>
          <a:p>
            <a:pPr marL="286470" indent="0">
              <a:buNone/>
            </a:pPr>
            <a:endParaRPr lang="en-GB" sz="2000" dirty="0"/>
          </a:p>
          <a:p>
            <a:pPr marL="286470" indent="0">
              <a:buNone/>
            </a:pPr>
            <a:r>
              <a:rPr lang="en-GB" sz="2000" dirty="0"/>
              <a:t>&lt;click&gt;</a:t>
            </a:r>
            <a:endParaRPr lang="en-GB" b="0" dirty="0">
              <a:effectLst/>
            </a:endParaRPr>
          </a:p>
          <a:p>
            <a:pPr marL="286470" indent="0">
              <a:buNone/>
            </a:pPr>
            <a:r>
              <a:rPr lang="en-GB" sz="2000" dirty="0"/>
              <a:t>Our gamut-mapped result is very similar to the gradient-descent optimization result. </a:t>
            </a:r>
            <a:endParaRPr lang="en-GB" b="0" dirty="0">
              <a:effectLst/>
            </a:endParaRPr>
          </a:p>
          <a:p>
            <a:pPr marL="286470" indent="0">
              <a:buNone/>
            </a:pPr>
            <a:br>
              <a:rPr lang="en-GB" dirty="0"/>
            </a:br>
            <a:endParaRPr lang="en-US" dirty="0"/>
          </a:p>
        </p:txBody>
      </p:sp>
    </p:spTree>
    <p:extLst>
      <p:ext uri="{BB962C8B-B14F-4D97-AF65-F5344CB8AC3E}">
        <p14:creationId xmlns:p14="http://schemas.microsoft.com/office/powerpoint/2010/main" val="2408414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GB" sz="2000" dirty="0"/>
              <a:t>To apply a similar approach to complex 3D geometry, </a:t>
            </a:r>
          </a:p>
          <a:p>
            <a:pPr marL="286470" indent="0">
              <a:buNone/>
            </a:pPr>
            <a:endParaRPr lang="en-GB" sz="2000" dirty="0"/>
          </a:p>
          <a:p>
            <a:pPr marL="286470" indent="0">
              <a:buNone/>
            </a:pPr>
            <a:r>
              <a:rPr lang="en-GB" sz="2000" dirty="0"/>
              <a:t>&lt;click&gt;</a:t>
            </a:r>
          </a:p>
          <a:p>
            <a:pPr marL="286470" indent="0">
              <a:buNone/>
            </a:pPr>
            <a:r>
              <a:rPr lang="en-GB" sz="2000" dirty="0"/>
              <a:t>we need connections between surface points influencing each other.</a:t>
            </a:r>
            <a:endParaRPr lang="en-GB" b="0" dirty="0">
              <a:effectLst/>
            </a:endParaRPr>
          </a:p>
          <a:p>
            <a:pPr marL="286470" indent="0">
              <a:buNone/>
            </a:pPr>
            <a:endParaRPr lang="en-GB" sz="2000" dirty="0"/>
          </a:p>
          <a:p>
            <a:pPr marL="286470" indent="0">
              <a:buNone/>
            </a:pPr>
            <a:r>
              <a:rPr lang="en-GB" sz="2000" dirty="0"/>
              <a:t>&lt;click&gt;</a:t>
            </a:r>
          </a:p>
          <a:p>
            <a:pPr marL="286470" indent="0">
              <a:buNone/>
            </a:pPr>
            <a:r>
              <a:rPr lang="en-GB" sz="2000" dirty="0"/>
              <a:t>We do it through the Volume-to-surface mapping. It is not trivial for complex geometry, and for the implementation details please refer to the paper.</a:t>
            </a:r>
          </a:p>
        </p:txBody>
      </p:sp>
    </p:spTree>
    <p:extLst>
      <p:ext uri="{BB962C8B-B14F-4D97-AF65-F5344CB8AC3E}">
        <p14:creationId xmlns:p14="http://schemas.microsoft.com/office/powerpoint/2010/main" val="3705955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r>
              <a:rPr lang="en-US" dirty="0"/>
              <a:t>Now we have realizable target specification, and Tobias will tell you about</a:t>
            </a:r>
          </a:p>
          <a:p>
            <a:endParaRPr lang="en-US" dirty="0"/>
          </a:p>
          <a:p>
            <a:r>
              <a:rPr lang="en-US" dirty="0"/>
              <a:t> &lt;click&gt;</a:t>
            </a:r>
          </a:p>
          <a:p>
            <a:endParaRPr lang="en-US" dirty="0"/>
          </a:p>
          <a:p>
            <a:endParaRPr lang="en-US" dirty="0"/>
          </a:p>
        </p:txBody>
      </p:sp>
    </p:spTree>
    <p:extLst>
      <p:ext uri="{BB962C8B-B14F-4D97-AF65-F5344CB8AC3E}">
        <p14:creationId xmlns:p14="http://schemas.microsoft.com/office/powerpoint/2010/main" val="3898350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the refinement procedure which creates the printable material </a:t>
            </a:r>
            <a:r>
              <a:rPr lang="en-US"/>
              <a:t>assignment.</a:t>
            </a:r>
            <a:endParaRPr lang="en-US" dirty="0"/>
          </a:p>
        </p:txBody>
      </p:sp>
    </p:spTree>
    <p:extLst>
      <p:ext uri="{BB962C8B-B14F-4D97-AF65-F5344CB8AC3E}">
        <p14:creationId xmlns:p14="http://schemas.microsoft.com/office/powerpoint/2010/main" val="120897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defRPr/>
            </a:pPr>
            <a:r>
              <a:rPr lang="en-US"/>
              <a:t>======================================</a:t>
            </a:r>
          </a:p>
          <a:p>
            <a:pPr>
              <a:buNone/>
            </a:pPr>
            <a:r>
              <a:rPr lang="en-US"/>
              <a:t>Intermediate overview over the pipeline, and where we just inserted the gamut mapping, what is coming next</a:t>
            </a:r>
          </a:p>
        </p:txBody>
      </p:sp>
    </p:spTree>
    <p:extLst>
      <p:ext uri="{BB962C8B-B14F-4D97-AF65-F5344CB8AC3E}">
        <p14:creationId xmlns:p14="http://schemas.microsoft.com/office/powerpoint/2010/main" val="356308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pPr>
            <a:endParaRPr lang="de-DE">
              <a:latin typeface="Calibri"/>
              <a:cs typeface="Calibri"/>
            </a:endParaRPr>
          </a:p>
          <a:p>
            <a:pPr>
              <a:buNone/>
            </a:pPr>
            <a:r>
              <a:rPr lang="de-DE">
                <a:latin typeface="Calibri"/>
                <a:cs typeface="Calibri"/>
              </a:rPr>
              <a:t>We have shown that a</a:t>
            </a:r>
            <a:r>
              <a:rPr lang="de-DE" baseline="0">
                <a:latin typeface="Calibri"/>
                <a:cs typeface="Calibri"/>
              </a:rPr>
              <a:t> static forward model to produce a printer specification from an input is not performing well with the amount of translucency we are dealing with in our work.</a:t>
            </a:r>
          </a:p>
          <a:p>
            <a:pPr>
              <a:buNone/>
            </a:pPr>
            <a:r>
              <a:rPr lang="de-DE" baseline="0">
                <a:latin typeface="Calibri"/>
                <a:cs typeface="Calibri"/>
              </a:rPr>
              <a:t>Instead we are opting for an iterative approach in which we first </a:t>
            </a:r>
          </a:p>
          <a:p>
            <a:pPr>
              <a:buNone/>
            </a:pPr>
            <a:r>
              <a:rPr lang="de-DE" baseline="0">
                <a:latin typeface="Calibri"/>
                <a:cs typeface="Calibri"/>
              </a:rPr>
              <a:t>&lt;click&gt;</a:t>
            </a:r>
          </a:p>
          <a:p>
            <a:pPr>
              <a:buNone/>
            </a:pPr>
            <a:r>
              <a:rPr lang="de-DE" baseline="0">
                <a:latin typeface="Calibri"/>
                <a:cs typeface="Calibri"/>
              </a:rPr>
              <a:t>Perform a high quality prediction of object‘s appearance and then </a:t>
            </a:r>
          </a:p>
          <a:p>
            <a:pPr>
              <a:buNone/>
            </a:pPr>
            <a:r>
              <a:rPr lang="de-DE" baseline="0">
                <a:latin typeface="Calibri"/>
                <a:cs typeface="Calibri"/>
              </a:rPr>
              <a:t>&lt;click&gt;</a:t>
            </a:r>
          </a:p>
          <a:p>
            <a:pPr>
              <a:buNone/>
            </a:pPr>
            <a:r>
              <a:rPr lang="de-DE" baseline="0">
                <a:latin typeface="Calibri"/>
                <a:cs typeface="Calibri"/>
              </a:rPr>
              <a:t>Update the printer specification to minimize the differences we observe against the target texture.</a:t>
            </a:r>
          </a:p>
          <a:p>
            <a:pPr>
              <a:buNone/>
            </a:pPr>
            <a:endParaRPr lang="de-DE" baseline="0">
              <a:latin typeface="Calibri"/>
              <a:cs typeface="Calibri"/>
            </a:endParaRPr>
          </a:p>
          <a:p>
            <a:pPr>
              <a:buNone/>
            </a:pPr>
            <a:r>
              <a:rPr lang="de-DE" baseline="0">
                <a:latin typeface="Calibri"/>
                <a:cs typeface="Calibri"/>
              </a:rPr>
              <a:t>In the following I will talk about these two steps in detail.</a:t>
            </a:r>
            <a:endParaRPr lang="en-US">
              <a:latin typeface="Calibri"/>
              <a:cs typeface="Calibri"/>
            </a:endParaRPr>
          </a:p>
          <a:p>
            <a:pPr>
              <a:buNone/>
            </a:pPr>
            <a:r>
              <a:rPr lang="en-US">
                <a:latin typeface="Calibri"/>
                <a:cs typeface="Calibri"/>
              </a:rPr>
              <a:t>=================</a:t>
            </a:r>
          </a:p>
          <a:p>
            <a:pPr>
              <a:buNone/>
            </a:pPr>
            <a:endParaRPr lang="en-US">
              <a:latin typeface="Calibri"/>
              <a:cs typeface="Calibri"/>
            </a:endParaRPr>
          </a:p>
          <a:p>
            <a:pPr>
              <a:buNone/>
            </a:pPr>
            <a:r>
              <a:rPr lang="en-US">
                <a:latin typeface="Calibri"/>
                <a:cs typeface="Calibri"/>
              </a:rPr>
              <a:t>We covered some effects with the input processing, but others greatly depend on the actual arrangement.</a:t>
            </a:r>
            <a:endParaRPr lang="en-US"/>
          </a:p>
          <a:p>
            <a:pPr>
              <a:buNone/>
            </a:pPr>
            <a:r>
              <a:rPr lang="en-US">
                <a:latin typeface="Calibri"/>
                <a:cs typeface="Calibri"/>
              </a:rPr>
              <a:t>We iteratively move closer to the optimum to reduce scattering on the same surface and the linked blurring of edges and local contrast reduction. </a:t>
            </a:r>
          </a:p>
          <a:p>
            <a:pPr>
              <a:buNone/>
            </a:pPr>
            <a:endParaRPr lang="en-US">
              <a:latin typeface="Calibri"/>
              <a:cs typeface="Calibri"/>
            </a:endParaRPr>
          </a:p>
        </p:txBody>
      </p:sp>
    </p:spTree>
    <p:extLst>
      <p:ext uri="{BB962C8B-B14F-4D97-AF65-F5344CB8AC3E}">
        <p14:creationId xmlns:p14="http://schemas.microsoft.com/office/powerpoint/2010/main" val="20549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0" indent="0" defTabSz="1650067">
              <a:buNone/>
              <a:defRPr/>
            </a:pPr>
            <a:r>
              <a:rPr lang="de-DE"/>
              <a:t>In the forward</a:t>
            </a:r>
            <a:r>
              <a:rPr lang="de-DE" baseline="0"/>
              <a:t> prediction pass we use Monte Carlo light transport simulation to render the appearance over the surface.</a:t>
            </a:r>
          </a:p>
          <a:p>
            <a:pPr marL="0" indent="0" defTabSz="1650067">
              <a:buNone/>
              <a:defRPr/>
            </a:pPr>
            <a:endParaRPr lang="de-DE" baseline="0"/>
          </a:p>
          <a:p>
            <a:pPr marL="0" indent="0" defTabSz="1650067">
              <a:buNone/>
              <a:defRPr/>
            </a:pPr>
            <a:r>
              <a:rPr lang="de-DE" baseline="0"/>
              <a:t>Using this technique we can accurately capture all the scattering effects, such as blurring of edges, that we observe on the 3D prints.</a:t>
            </a:r>
          </a:p>
          <a:p>
            <a:pPr marL="0" indent="0" defTabSz="1650067">
              <a:buNone/>
              <a:defRPr/>
            </a:pPr>
            <a:endParaRPr lang="de-DE" baseline="0"/>
          </a:p>
          <a:p>
            <a:pPr marL="0" indent="0" defTabSz="1650067">
              <a:buNone/>
              <a:defRPr/>
            </a:pPr>
            <a:r>
              <a:rPr lang="de-DE"/>
              <a:t>======================================</a:t>
            </a:r>
            <a:endParaRPr lang="en-US">
              <a:latin typeface="Calibri"/>
              <a:cs typeface="Calibri"/>
            </a:endParaRPr>
          </a:p>
          <a:p>
            <a:pPr marL="515646" indent="-515646">
              <a:buChar char="•"/>
            </a:pPr>
            <a:r>
              <a:rPr lang="en-US">
                <a:latin typeface="Calibri"/>
                <a:cs typeface="Calibri"/>
              </a:rPr>
              <a:t>We simulate the exact light transport inside the volume using MC path tracing</a:t>
            </a:r>
          </a:p>
          <a:p>
            <a:pPr marL="515646" indent="-515646">
              <a:buChar char="•"/>
            </a:pPr>
            <a:r>
              <a:rPr lang="en-US">
                <a:latin typeface="Calibri"/>
                <a:cs typeface="Calibri"/>
              </a:rPr>
              <a:t>Detailed assumptions on the light transport [</a:t>
            </a:r>
            <a:r>
              <a:rPr lang="en-US" i="1">
                <a:latin typeface="Calibri"/>
                <a:cs typeface="Calibri"/>
              </a:rPr>
              <a:t>for experts</a:t>
            </a:r>
            <a:r>
              <a:rPr lang="en-US">
                <a:latin typeface="Calibri"/>
                <a:cs typeface="Calibri"/>
              </a:rPr>
              <a:t>]</a:t>
            </a:r>
            <a:endParaRPr lang="en-US"/>
          </a:p>
        </p:txBody>
      </p:sp>
    </p:spTree>
    <p:extLst>
      <p:ext uri="{BB962C8B-B14F-4D97-AF65-F5344CB8AC3E}">
        <p14:creationId xmlns:p14="http://schemas.microsoft.com/office/powerpoint/2010/main" val="79675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de-DE"/>
              <a:t>With a normal pathtracer the appearance is a</a:t>
            </a:r>
            <a:r>
              <a:rPr lang="de-DE" baseline="0"/>
              <a:t> product of the surface attenuation, the subsurface scattering and the incoming illumination.</a:t>
            </a:r>
          </a:p>
          <a:p>
            <a:pPr marL="286470" indent="0">
              <a:buNone/>
            </a:pPr>
            <a:endParaRPr lang="de-DE" baseline="0"/>
          </a:p>
          <a:p>
            <a:pPr marL="286470" indent="0">
              <a:buNone/>
            </a:pPr>
            <a:r>
              <a:rPr lang="de-DE" baseline="0"/>
              <a:t>With our 3D printer we only have control over the subsurface part of the transport - so the part we want to optimize.</a:t>
            </a:r>
          </a:p>
          <a:p>
            <a:pPr marL="286470" indent="0">
              <a:buNone/>
            </a:pPr>
            <a:r>
              <a:rPr lang="de-DE" baseline="0"/>
              <a:t>And as we don‘t want to bake a certain illumination into the object, we factor out the illumination part</a:t>
            </a:r>
          </a:p>
          <a:p>
            <a:pPr marL="286470" indent="0">
              <a:buNone/>
            </a:pPr>
            <a:r>
              <a:rPr lang="de-DE" baseline="0"/>
              <a:t>&lt;click&gt;</a:t>
            </a:r>
          </a:p>
          <a:p>
            <a:pPr marL="286470" indent="0">
              <a:buNone/>
            </a:pPr>
            <a:r>
              <a:rPr lang="de-DE" baseline="0"/>
              <a:t> and assume perfectly white illumination over the surface.</a:t>
            </a:r>
          </a:p>
          <a:p>
            <a:pPr marL="286470" indent="0">
              <a:buNone/>
            </a:pPr>
            <a:endParaRPr lang="de-DE" baseline="0"/>
          </a:p>
          <a:p>
            <a:pPr marL="286470" indent="0">
              <a:buNone/>
            </a:pPr>
            <a:r>
              <a:rPr lang="de-DE" baseline="0"/>
              <a:t>This allows for our 3D prints to be viewed under a wide range of viewing conditions.</a:t>
            </a:r>
          </a:p>
          <a:p>
            <a:pPr marL="286470" indent="0">
              <a:buNone/>
            </a:pPr>
            <a:r>
              <a:rPr lang="de-DE" baseline="0"/>
              <a:t>Note as well, that surface effects and illumination are later on added by reality when we fabricate the object.</a:t>
            </a:r>
            <a:endParaRPr lang="en-US"/>
          </a:p>
        </p:txBody>
      </p:sp>
    </p:spTree>
    <p:extLst>
      <p:ext uri="{BB962C8B-B14F-4D97-AF65-F5344CB8AC3E}">
        <p14:creationId xmlns:p14="http://schemas.microsoft.com/office/powerpoint/2010/main" val="4079963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defTabSz="1650067">
              <a:buNone/>
              <a:defRPr/>
            </a:pPr>
            <a:r>
              <a:rPr lang="de-DE"/>
              <a:t>Once we have a prediction in the current iteration we can compare it to the target appearance and recieve</a:t>
            </a:r>
            <a:r>
              <a:rPr lang="de-DE" baseline="0"/>
              <a:t> a positive and negative delta on the surface.</a:t>
            </a:r>
          </a:p>
          <a:p>
            <a:pPr marL="286470" indent="0" defTabSz="1650067">
              <a:buNone/>
              <a:defRPr/>
            </a:pPr>
            <a:endParaRPr lang="de-DE" baseline="0"/>
          </a:p>
          <a:p>
            <a:pPr marL="286470" indent="0" defTabSz="1650067">
              <a:buNone/>
              <a:defRPr/>
            </a:pPr>
            <a:r>
              <a:rPr lang="de-DE" baseline="0"/>
              <a:t>This differencemap tells us, how we would like to change the surface appareance, but the question remains, how do you propagate this error into the volume?</a:t>
            </a:r>
          </a:p>
          <a:p>
            <a:pPr marL="286470" indent="0" defTabSz="1650067">
              <a:buNone/>
              <a:defRPr/>
            </a:pPr>
            <a:endParaRPr lang="de-DE"/>
          </a:p>
        </p:txBody>
      </p:sp>
    </p:spTree>
    <p:extLst>
      <p:ext uri="{BB962C8B-B14F-4D97-AF65-F5344CB8AC3E}">
        <p14:creationId xmlns:p14="http://schemas.microsoft.com/office/powerpoint/2010/main" val="1565382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de-DE"/>
              <a:t>To</a:t>
            </a:r>
            <a:r>
              <a:rPr lang="de-DE" baseline="0"/>
              <a:t> answer this question we asked our gradient descent optimizer that we have shown you earlier, how to optimally arrange a small volume to reproduce a texture on the surface.</a:t>
            </a:r>
          </a:p>
          <a:p>
            <a:pPr marL="286470" indent="0">
              <a:buNone/>
            </a:pPr>
            <a:r>
              <a:rPr lang="de-DE" baseline="0"/>
              <a:t>&lt;click&gt;</a:t>
            </a:r>
          </a:p>
          <a:p>
            <a:pPr marL="286470" indent="0">
              <a:buNone/>
            </a:pPr>
            <a:r>
              <a:rPr lang="de-DE" baseline="0"/>
              <a:t>As you can see, it deposits strongly absorbing material closer to the surfaces, whereas deeper layers are more white to allow for the light scattering through. </a:t>
            </a:r>
          </a:p>
          <a:p>
            <a:pPr marL="286470" indent="0">
              <a:buNone/>
            </a:pPr>
            <a:r>
              <a:rPr lang="de-DE" baseline="0"/>
              <a:t>This is very much in line with the heuristical approach taken by our previous work, which expresses the absorption even more compressed to the surface. </a:t>
            </a:r>
          </a:p>
          <a:p>
            <a:pPr marL="286470" indent="0">
              <a:buNone/>
            </a:pPr>
            <a:endParaRPr lang="de-DE" baseline="0"/>
          </a:p>
          <a:p>
            <a:pPr marL="286470" indent="0">
              <a:buNone/>
            </a:pPr>
            <a:r>
              <a:rPr lang="de-DE" baseline="0"/>
              <a:t>Because we saw that this intuition gives close to optimal results, we base our approach on this. </a:t>
            </a:r>
          </a:p>
          <a:p>
            <a:pPr marL="286470" indent="0">
              <a:buNone/>
            </a:pPr>
            <a:r>
              <a:rPr lang="de-DE" baseline="0"/>
              <a:t>Remember though, that this previous work was limited to planar slabs &lt;click&gt; which simplifies the traversal of the underlying volume to a layer based approach.</a:t>
            </a:r>
          </a:p>
        </p:txBody>
      </p:sp>
    </p:spTree>
    <p:extLst>
      <p:ext uri="{BB962C8B-B14F-4D97-AF65-F5344CB8AC3E}">
        <p14:creationId xmlns:p14="http://schemas.microsoft.com/office/powerpoint/2010/main" val="338228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However, when you want to print small objects with a more high-frequency texture, &lt;click&gt; </a:t>
            </a:r>
          </a:p>
          <a:p>
            <a:pPr marL="286470" indent="0">
              <a:buNone/>
            </a:pPr>
            <a:endParaRPr lang="en-US" dirty="0"/>
          </a:p>
          <a:p>
            <a:pPr marL="286470" indent="0">
              <a:buNone/>
            </a:pPr>
            <a:r>
              <a:rPr lang="en-US" dirty="0"/>
              <a:t>the results are not so spectacular. &lt;click&gt;</a:t>
            </a:r>
          </a:p>
          <a:p>
            <a:pPr marL="286470" indent="0">
              <a:buNone/>
            </a:pPr>
            <a:endParaRPr lang="en-US" dirty="0"/>
          </a:p>
          <a:p>
            <a:pPr marL="286470" indent="0">
              <a:buNone/>
            </a:pPr>
            <a:r>
              <a:rPr lang="en-US" dirty="0"/>
              <a:t>The prints experience edge blurring and &lt;click&gt; contrast reduction.</a:t>
            </a:r>
          </a:p>
        </p:txBody>
      </p:sp>
    </p:spTree>
    <p:extLst>
      <p:ext uri="{BB962C8B-B14F-4D97-AF65-F5344CB8AC3E}">
        <p14:creationId xmlns:p14="http://schemas.microsoft.com/office/powerpoint/2010/main" val="72268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defTabSz="1650067">
              <a:buNone/>
              <a:defRPr/>
            </a:pPr>
            <a:r>
              <a:rPr lang="de-DE" baseline="0"/>
              <a:t>I will now show how we propogate the difference on the surface for arbitrary 3D geometry. </a:t>
            </a:r>
          </a:p>
          <a:p>
            <a:pPr marL="286470" indent="0" defTabSz="1650067">
              <a:buNone/>
              <a:defRPr/>
            </a:pPr>
            <a:endParaRPr lang="de-DE" baseline="0"/>
          </a:p>
          <a:p>
            <a:pPr marL="286470" indent="0" defTabSz="1650067">
              <a:buNone/>
              <a:defRPr/>
            </a:pPr>
            <a:r>
              <a:rPr lang="de-DE" baseline="0"/>
              <a:t>Negative residual, so darkening, is propagated from the outside to the inside of the objects,</a:t>
            </a:r>
          </a:p>
          <a:p>
            <a:pPr marL="286470" indent="0" defTabSz="1650067">
              <a:buNone/>
              <a:defRPr/>
            </a:pPr>
            <a:r>
              <a:rPr lang="de-DE" baseline="0"/>
              <a:t>Whereas positive residual, so lightening is propagated from the inside out.</a:t>
            </a:r>
          </a:p>
          <a:p>
            <a:pPr marL="286470" indent="0" defTabSz="1650067">
              <a:buNone/>
              <a:defRPr/>
            </a:pPr>
            <a:r>
              <a:rPr lang="de-DE" baseline="0"/>
              <a:t>Only once a iso-layer is saturated, remaindings are propagated further.</a:t>
            </a:r>
          </a:p>
          <a:p>
            <a:pPr marL="286470" indent="0" defTabSz="1650067">
              <a:buNone/>
              <a:defRPr/>
            </a:pPr>
            <a:endParaRPr lang="de-DE" baseline="0"/>
          </a:p>
          <a:p>
            <a:pPr marL="286470" indent="0" defTabSz="1650067">
              <a:buNone/>
              <a:defRPr/>
            </a:pPr>
            <a:r>
              <a:rPr lang="de-DE" baseline="0"/>
              <a:t>This way we compress the absorptive materials close to the surface which minimizes any lateral scattering effects, that would cause blurring or cross-talk.</a:t>
            </a:r>
          </a:p>
          <a:p>
            <a:pPr marL="286470" indent="0" defTabSz="1650067">
              <a:buNone/>
              <a:defRPr/>
            </a:pPr>
            <a:endParaRPr lang="de-DE" baseline="0"/>
          </a:p>
          <a:p>
            <a:pPr marL="286470" indent="0" defTabSz="1650067">
              <a:buNone/>
              <a:defRPr/>
            </a:pPr>
            <a:r>
              <a:rPr lang="de-DE" baseline="0"/>
              <a:t>And in case of thin geometry, we propagate the lightening not only to the closest surface, but also to opposing surfaces in order to reduce the crosstalk as well. </a:t>
            </a:r>
            <a:endParaRPr lang="de-DE"/>
          </a:p>
          <a:p>
            <a:endParaRPr lang="en-US"/>
          </a:p>
        </p:txBody>
      </p:sp>
    </p:spTree>
    <p:extLst>
      <p:ext uri="{BB962C8B-B14F-4D97-AF65-F5344CB8AC3E}">
        <p14:creationId xmlns:p14="http://schemas.microsoft.com/office/powerpoint/2010/main" val="1627415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de-DE"/>
              <a:t>Here</a:t>
            </a:r>
            <a:r>
              <a:rPr lang="de-DE" baseline="0"/>
              <a:t> is an animation of the optimization procedure where you see the surface prediction on the left side and on the right side a version that is cut open, in order to visualize the internal structure of the object.</a:t>
            </a:r>
            <a:br>
              <a:rPr lang="de-DE" baseline="0"/>
            </a:br>
            <a:endParaRPr lang="de-DE"/>
          </a:p>
          <a:p>
            <a:pPr marL="286470" indent="0">
              <a:buNone/>
            </a:pPr>
            <a:r>
              <a:rPr lang="de-DE"/>
              <a:t>&lt;click&gt;</a:t>
            </a:r>
          </a:p>
          <a:p>
            <a:pPr marL="286470" indent="0">
              <a:buNone/>
            </a:pPr>
            <a:br>
              <a:rPr lang="de-DE" baseline="0"/>
            </a:br>
            <a:r>
              <a:rPr lang="de-DE" baseline="0"/>
              <a:t>In the background we plot the error value of the optimization run, where you can see that after 7 iterations we reached the optimum and the optimization can be stopped. I will let it run further to show, that the appearance doesn‘t change majorly.</a:t>
            </a:r>
            <a:endParaRPr lang="de-DE"/>
          </a:p>
          <a:p>
            <a:pPr marL="286470" indent="0">
              <a:buNone/>
              <a:defRPr/>
            </a:pPr>
            <a:r>
              <a:rPr lang="en-US"/>
              <a:t>======================================</a:t>
            </a:r>
          </a:p>
          <a:p>
            <a:pPr marL="286470" indent="0">
              <a:buNone/>
            </a:pPr>
            <a:endParaRPr lang="en-US"/>
          </a:p>
        </p:txBody>
      </p:sp>
    </p:spTree>
    <p:extLst>
      <p:ext uri="{BB962C8B-B14F-4D97-AF65-F5344CB8AC3E}">
        <p14:creationId xmlns:p14="http://schemas.microsoft.com/office/powerpoint/2010/main" val="3288420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9593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pPr>
            <a:r>
              <a:rPr lang="de-DE">
                <a:latin typeface="Calibri"/>
                <a:cs typeface="Calibri"/>
              </a:rPr>
              <a:t>On the left side you the target appearence</a:t>
            </a:r>
            <a:r>
              <a:rPr lang="de-DE" baseline="0">
                <a:latin typeface="Calibri"/>
                <a:cs typeface="Calibri"/>
              </a:rPr>
              <a:t> of the two vases.</a:t>
            </a:r>
          </a:p>
          <a:p>
            <a:pPr>
              <a:buNone/>
            </a:pPr>
            <a:r>
              <a:rPr lang="de-DE" baseline="0">
                <a:latin typeface="Calibri"/>
                <a:cs typeface="Calibri"/>
              </a:rPr>
              <a:t>&lt;click&gt;</a:t>
            </a:r>
          </a:p>
          <a:p>
            <a:pPr>
              <a:buNone/>
            </a:pPr>
            <a:r>
              <a:rPr lang="de-DE" baseline="0">
                <a:latin typeface="Calibri"/>
                <a:cs typeface="Calibri"/>
              </a:rPr>
              <a:t>Next to it, we have GrabCAD - the printers default software</a:t>
            </a:r>
          </a:p>
          <a:p>
            <a:pPr>
              <a:buNone/>
            </a:pPr>
            <a:r>
              <a:rPr lang="de-DE" baseline="0">
                <a:latin typeface="Calibri"/>
                <a:cs typeface="Calibri"/>
              </a:rPr>
              <a:t>&lt;click&gt;</a:t>
            </a:r>
          </a:p>
          <a:p>
            <a:pPr>
              <a:buNone/>
            </a:pPr>
            <a:r>
              <a:rPr lang="de-DE" baseline="0">
                <a:latin typeface="Calibri"/>
                <a:cs typeface="Calibri"/>
              </a:rPr>
              <a:t>Cuttlefish is an alternative driver software.</a:t>
            </a:r>
          </a:p>
          <a:p>
            <a:pPr>
              <a:buNone/>
            </a:pPr>
            <a:r>
              <a:rPr lang="de-DE" baseline="0">
                <a:latin typeface="Calibri"/>
                <a:cs typeface="Calibri"/>
              </a:rPr>
              <a:t>&lt;click&gt;</a:t>
            </a:r>
          </a:p>
          <a:p>
            <a:pPr>
              <a:buNone/>
            </a:pPr>
            <a:r>
              <a:rPr lang="de-DE" baseline="0">
                <a:latin typeface="Calibri"/>
                <a:cs typeface="Calibri"/>
              </a:rPr>
              <a:t>And finally our results on the far right.</a:t>
            </a:r>
          </a:p>
          <a:p>
            <a:pPr>
              <a:buNone/>
            </a:pPr>
            <a:endParaRPr lang="de-DE" baseline="0">
              <a:latin typeface="Calibri"/>
              <a:cs typeface="Calibri"/>
            </a:endParaRPr>
          </a:p>
          <a:p>
            <a:pPr>
              <a:buNone/>
            </a:pPr>
            <a:r>
              <a:rPr lang="de-DE" baseline="0">
                <a:latin typeface="Calibri"/>
                <a:cs typeface="Calibri"/>
              </a:rPr>
              <a:t>You can see how GrabCAD and Cuttlefish clearly suffer from lateral scattering whereas our method improves, both, the sharpness of the texture and the contrast of colors. </a:t>
            </a:r>
          </a:p>
        </p:txBody>
      </p:sp>
    </p:spTree>
    <p:extLst>
      <p:ext uri="{BB962C8B-B14F-4D97-AF65-F5344CB8AC3E}">
        <p14:creationId xmlns:p14="http://schemas.microsoft.com/office/powerpoint/2010/main" val="1092043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pPr>
            <a:r>
              <a:rPr lang="de-DE">
                <a:latin typeface="Calibri"/>
                <a:cs typeface="Calibri"/>
              </a:rPr>
              <a:t>This complex thin</a:t>
            </a:r>
            <a:r>
              <a:rPr lang="de-DE" baseline="0">
                <a:latin typeface="Calibri"/>
                <a:cs typeface="Calibri"/>
              </a:rPr>
              <a:t> object has a wall thickness of around 1mm and is a particularly challenging example, because of the saturated colors on the inside and the purely white outside. </a:t>
            </a:r>
          </a:p>
          <a:p>
            <a:pPr>
              <a:buNone/>
            </a:pPr>
            <a:endParaRPr lang="de-DE" baseline="0">
              <a:latin typeface="Calibri"/>
              <a:cs typeface="Calibri"/>
            </a:endParaRPr>
          </a:p>
          <a:p>
            <a:pPr>
              <a:buNone/>
            </a:pPr>
            <a:r>
              <a:rPr lang="de-DE" baseline="0">
                <a:latin typeface="Calibri"/>
                <a:cs typeface="Calibri"/>
              </a:rPr>
              <a:t>&lt;click&gt;Here the contrast to our method is more subtle, but when we zoom in</a:t>
            </a:r>
            <a:r>
              <a:rPr lang="en-US" baseline="0">
                <a:latin typeface="Calibri"/>
                <a:cs typeface="Calibri"/>
              </a:rPr>
              <a:t> &lt;click&gt;, we can see how our method </a:t>
            </a:r>
            <a:r>
              <a:rPr lang="en-US" baseline="0" err="1">
                <a:latin typeface="Calibri"/>
                <a:cs typeface="Calibri"/>
              </a:rPr>
              <a:t>desaturates</a:t>
            </a:r>
            <a:r>
              <a:rPr lang="en-US" baseline="0">
                <a:latin typeface="Calibri"/>
                <a:cs typeface="Calibri"/>
              </a:rPr>
              <a:t> the colors on the inside and turns the outside into grey to cover up the inherent crosstalk visible on the right side in the two other examples.</a:t>
            </a:r>
          </a:p>
          <a:p>
            <a:pPr>
              <a:buNone/>
            </a:pPr>
            <a:endParaRPr lang="de-DE" baseline="0">
              <a:latin typeface="Calibri"/>
              <a:cs typeface="Calibri"/>
            </a:endParaRPr>
          </a:p>
          <a:p>
            <a:pPr>
              <a:buNone/>
            </a:pPr>
            <a:r>
              <a:rPr lang="de-DE" baseline="0">
                <a:latin typeface="Calibri"/>
                <a:cs typeface="Calibri"/>
              </a:rPr>
              <a:t>&lt;click&gt; When we look at textured thin objects our method performs even better and greatly improves over GrabCAD and Cuttlefish. Despite the backlighting, our prints show minimal crosstalk and exhibit the best contrast and color reproduction due to our special handling of thin geometry.</a:t>
            </a:r>
          </a:p>
        </p:txBody>
      </p:sp>
    </p:spTree>
    <p:extLst>
      <p:ext uri="{BB962C8B-B14F-4D97-AF65-F5344CB8AC3E}">
        <p14:creationId xmlns:p14="http://schemas.microsoft.com/office/powerpoint/2010/main" val="453081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In this example from the introduction, </a:t>
            </a:r>
            <a:r>
              <a:rPr lang="en-US" dirty="0" err="1"/>
              <a:t>GrabCAD</a:t>
            </a:r>
            <a:r>
              <a:rPr lang="en-US" dirty="0"/>
              <a:t> performs poorly and a fair amount of cross-talk is visible on the front side. Pay attention to the window visible through on the very left here.</a:t>
            </a:r>
          </a:p>
        </p:txBody>
      </p:sp>
    </p:spTree>
    <p:extLst>
      <p:ext uri="{BB962C8B-B14F-4D97-AF65-F5344CB8AC3E}">
        <p14:creationId xmlns:p14="http://schemas.microsoft.com/office/powerpoint/2010/main" val="3516199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r>
              <a:rPr lang="en-US" dirty="0"/>
              <a:t>Now only our scattering compensation improves the result already, but still has parts of the window visible.</a:t>
            </a:r>
          </a:p>
        </p:txBody>
      </p:sp>
    </p:spTree>
    <p:extLst>
      <p:ext uri="{BB962C8B-B14F-4D97-AF65-F5344CB8AC3E}">
        <p14:creationId xmlns:p14="http://schemas.microsoft.com/office/powerpoint/2010/main" val="876123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r>
              <a:rPr lang="en-US" dirty="0"/>
              <a:t>When we map our target specification using our content-aware gamut mapping, the colors get desaturated with the effect of almost invisible cross-talk.</a:t>
            </a:r>
          </a:p>
        </p:txBody>
      </p:sp>
    </p:spTree>
    <p:extLst>
      <p:ext uri="{BB962C8B-B14F-4D97-AF65-F5344CB8AC3E}">
        <p14:creationId xmlns:p14="http://schemas.microsoft.com/office/powerpoint/2010/main" val="3259782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de-DE" baseline="0"/>
              <a:t>As for the limitations of our method, the timings are goverened by the costly Monte-Carlo light transport simulation where we hope to get a good speedup by using the method of Herholz et al presented two days ago. </a:t>
            </a:r>
          </a:p>
          <a:p>
            <a:pPr marL="286470" indent="0">
              <a:buNone/>
            </a:pPr>
            <a:r>
              <a:rPr lang="de-DE" baseline="0"/>
              <a:t>During our work we discovered that lateral colors also affect the gamut in high-frequency textures and one could think of extending our Content-aware Gamut Mapping along this dimension.</a:t>
            </a:r>
            <a:endParaRPr lang="en-US"/>
          </a:p>
        </p:txBody>
      </p:sp>
    </p:spTree>
    <p:extLst>
      <p:ext uri="{BB962C8B-B14F-4D97-AF65-F5344CB8AC3E}">
        <p14:creationId xmlns:p14="http://schemas.microsoft.com/office/powerpoint/2010/main" val="1584666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pPr>
            <a:r>
              <a:rPr lang="de-DE">
                <a:latin typeface="Calibri"/>
                <a:cs typeface="Calibri"/>
              </a:rPr>
              <a:t>To conclude</a:t>
            </a:r>
            <a:r>
              <a:rPr lang="de-DE" baseline="0">
                <a:latin typeface="Calibri"/>
                <a:cs typeface="Calibri"/>
              </a:rPr>
              <a:t> our talk, we have shown the first method for faithful texture reproduction for complex 3D geometry which consisted of two major parts.</a:t>
            </a:r>
          </a:p>
          <a:p>
            <a:pPr>
              <a:buNone/>
            </a:pPr>
            <a:endParaRPr lang="de-DE" baseline="0">
              <a:latin typeface="Calibri"/>
              <a:cs typeface="Calibri"/>
            </a:endParaRPr>
          </a:p>
          <a:p>
            <a:pPr>
              <a:buNone/>
            </a:pPr>
            <a:r>
              <a:rPr lang="de-DE" baseline="0">
                <a:latin typeface="Calibri"/>
                <a:cs typeface="Calibri"/>
              </a:rPr>
              <a:t>First a gamut mapping approach considering shape and content.</a:t>
            </a:r>
          </a:p>
          <a:p>
            <a:pPr>
              <a:buNone/>
            </a:pPr>
            <a:r>
              <a:rPr lang="de-DE" baseline="0">
                <a:latin typeface="Calibri"/>
                <a:cs typeface="Calibri"/>
              </a:rPr>
              <a:t>And second, how to perform scattering compensation for 3D geometry.</a:t>
            </a:r>
            <a:endParaRPr lang="en-US">
              <a:latin typeface="Calibri"/>
              <a:cs typeface="Calibri"/>
            </a:endParaRPr>
          </a:p>
        </p:txBody>
      </p:sp>
    </p:spTree>
    <p:extLst>
      <p:ext uri="{BB962C8B-B14F-4D97-AF65-F5344CB8AC3E}">
        <p14:creationId xmlns:p14="http://schemas.microsoft.com/office/powerpoint/2010/main" val="3861800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More severe problems happen when the objects are thin. </a:t>
            </a:r>
          </a:p>
          <a:p>
            <a:pPr marL="286470" indent="0">
              <a:buNone/>
            </a:pPr>
            <a:endParaRPr lang="en-US" dirty="0"/>
          </a:p>
          <a:p>
            <a:pPr marL="286470" indent="0">
              <a:buNone/>
            </a:pPr>
            <a:r>
              <a:rPr lang="en-US" dirty="0"/>
              <a:t>&lt;click&gt; </a:t>
            </a:r>
          </a:p>
          <a:p>
            <a:pPr marL="286470" indent="0">
              <a:buNone/>
            </a:pPr>
            <a:endParaRPr lang="en-US" dirty="0"/>
          </a:p>
          <a:p>
            <a:pPr marL="286470" indent="0">
              <a:buNone/>
            </a:pPr>
            <a:r>
              <a:rPr lang="en-US" dirty="0"/>
              <a:t>Consider this thin 0.5mm planar slab</a:t>
            </a:r>
          </a:p>
        </p:txBody>
      </p:sp>
    </p:spTree>
    <p:extLst>
      <p:ext uri="{BB962C8B-B14F-4D97-AF65-F5344CB8AC3E}">
        <p14:creationId xmlns:p14="http://schemas.microsoft.com/office/powerpoint/2010/main" val="3579562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de-DE"/>
              <a:t>With that I‘d like to</a:t>
            </a:r>
            <a:r>
              <a:rPr lang="de-DE" baseline="0"/>
              <a:t> thank the following individuals and institutions for their support</a:t>
            </a:r>
            <a:endParaRPr lang="en-US"/>
          </a:p>
        </p:txBody>
      </p:sp>
    </p:spTree>
    <p:extLst>
      <p:ext uri="{BB962C8B-B14F-4D97-AF65-F5344CB8AC3E}">
        <p14:creationId xmlns:p14="http://schemas.microsoft.com/office/powerpoint/2010/main" val="2163513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5b9a016a55_0_258:notes"/>
          <p:cNvSpPr>
            <a:spLocks noGrp="1" noRot="1" noChangeAspect="1"/>
          </p:cNvSpPr>
          <p:nvPr>
            <p:ph type="sldImg" idx="2"/>
          </p:nvPr>
        </p:nvSpPr>
        <p:spPr>
          <a:xfrm>
            <a:off x="-7978775" y="2619375"/>
            <a:ext cx="23272750" cy="13090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5b9a016a55_0_258:notes"/>
          <p:cNvSpPr txBox="1">
            <a:spLocks noGrp="1"/>
          </p:cNvSpPr>
          <p:nvPr>
            <p:ph type="body" idx="1"/>
          </p:nvPr>
        </p:nvSpPr>
        <p:spPr>
          <a:xfrm>
            <a:off x="731520" y="16583894"/>
            <a:ext cx="5852160" cy="15711054"/>
          </a:xfrm>
          <a:prstGeom prst="rect">
            <a:avLst/>
          </a:prstGeom>
        </p:spPr>
        <p:txBody>
          <a:bodyPr spcFirstLastPara="1" wrap="square" lIns="164979" tIns="164979" rIns="164979" bIns="164979" anchor="t" anchorCtr="0">
            <a:noAutofit/>
          </a:bodyPr>
          <a:lstStyle/>
          <a:p>
            <a:pPr marL="0" indent="0">
              <a:buNone/>
            </a:pPr>
            <a:endParaRPr lang="ru-RU"/>
          </a:p>
        </p:txBody>
      </p:sp>
      <p:sp>
        <p:nvSpPr>
          <p:cNvPr id="43" name="Google Shape;43;g5b9a016a55_0_258:notes"/>
          <p:cNvSpPr txBox="1">
            <a:spLocks noGrp="1"/>
          </p:cNvSpPr>
          <p:nvPr>
            <p:ph type="sldNum" idx="12"/>
          </p:nvPr>
        </p:nvSpPr>
        <p:spPr>
          <a:xfrm>
            <a:off x="4143587" y="33161722"/>
            <a:ext cx="3169920" cy="1745672"/>
          </a:xfrm>
          <a:prstGeom prst="rect">
            <a:avLst/>
          </a:prstGeom>
          <a:noFill/>
          <a:ln>
            <a:noFill/>
          </a:ln>
        </p:spPr>
        <p:txBody>
          <a:bodyPr spcFirstLastPara="1" wrap="square" lIns="164979" tIns="164979" rIns="164979" bIns="164979" anchor="ctr" anchorCtr="0">
            <a:noAutofit/>
          </a:bodyPr>
          <a:lstStyle/>
          <a:p>
            <a:fld id="{00000000-1234-1234-1234-123412341234}" type="slidenum">
              <a:rPr lang="de"/>
              <a:pPr/>
              <a:t>41</a:t>
            </a:fld>
            <a:endParaRPr/>
          </a:p>
        </p:txBody>
      </p:sp>
    </p:spTree>
    <p:extLst>
      <p:ext uri="{BB962C8B-B14F-4D97-AF65-F5344CB8AC3E}">
        <p14:creationId xmlns:p14="http://schemas.microsoft.com/office/powerpoint/2010/main" val="1254285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7795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5b9a016a55_0_258:notes"/>
          <p:cNvSpPr>
            <a:spLocks noGrp="1" noRot="1" noChangeAspect="1"/>
          </p:cNvSpPr>
          <p:nvPr>
            <p:ph type="sldImg" idx="2"/>
          </p:nvPr>
        </p:nvSpPr>
        <p:spPr>
          <a:xfrm>
            <a:off x="-7978775" y="2619375"/>
            <a:ext cx="23272750" cy="13090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5b9a016a55_0_258:notes"/>
          <p:cNvSpPr txBox="1">
            <a:spLocks noGrp="1"/>
          </p:cNvSpPr>
          <p:nvPr>
            <p:ph type="body" idx="1"/>
          </p:nvPr>
        </p:nvSpPr>
        <p:spPr>
          <a:xfrm>
            <a:off x="731520" y="16583894"/>
            <a:ext cx="5852160" cy="15711054"/>
          </a:xfrm>
          <a:prstGeom prst="rect">
            <a:avLst/>
          </a:prstGeom>
        </p:spPr>
        <p:txBody>
          <a:bodyPr spcFirstLastPara="1" wrap="square" lIns="164979" tIns="164979" rIns="164979" bIns="164979" anchor="t" anchorCtr="0">
            <a:noAutofit/>
          </a:bodyPr>
          <a:lstStyle/>
          <a:p>
            <a:pPr marL="0" indent="0">
              <a:buNone/>
            </a:pPr>
            <a:r>
              <a:rPr lang="de"/>
              <a:t>Feedback:</a:t>
            </a:r>
            <a:endParaRPr/>
          </a:p>
          <a:p>
            <a:pPr marL="0" indent="0">
              <a:buNone/>
            </a:pPr>
            <a:endParaRPr/>
          </a:p>
          <a:p>
            <a:pPr marL="0" indent="0">
              <a:buNone/>
            </a:pPr>
            <a:r>
              <a:rPr lang="de"/>
              <a:t>Interior cutouts nice!+</a:t>
            </a:r>
            <a:endParaRPr/>
          </a:p>
          <a:p>
            <a:pPr marL="0" indent="0">
              <a:buNone/>
            </a:pPr>
            <a:r>
              <a:rPr lang="de"/>
              <a:t>Process explanation was easy to follow.</a:t>
            </a:r>
            <a:endParaRPr/>
          </a:p>
          <a:p>
            <a:pPr marL="0" indent="0">
              <a:buNone/>
            </a:pPr>
            <a:r>
              <a:rPr lang="de"/>
              <a:t>Many pictures, descriptive+</a:t>
            </a:r>
            <a:endParaRPr/>
          </a:p>
          <a:p>
            <a:pPr marL="0" indent="0">
              <a:buNone/>
            </a:pPr>
            <a:r>
              <a:rPr lang="de"/>
              <a:t>Structure+</a:t>
            </a:r>
            <a:endParaRPr/>
          </a:p>
          <a:p>
            <a:pPr marL="0" indent="0">
              <a:buNone/>
            </a:pPr>
            <a:r>
              <a:rPr lang="de"/>
              <a:t>clean slides + animation</a:t>
            </a:r>
            <a:endParaRPr/>
          </a:p>
          <a:p>
            <a:pPr marL="0" indent="0">
              <a:buNone/>
            </a:pPr>
            <a:r>
              <a:rPr lang="en-GB"/>
              <a:t>fluent+visual</a:t>
            </a:r>
            <a:endParaRPr lang="en-GB" err="1"/>
          </a:p>
          <a:p>
            <a:pPr marL="0" indent="0">
              <a:buNone/>
            </a:pPr>
            <a:endParaRPr/>
          </a:p>
          <a:p>
            <a:pPr marL="0" indent="0">
              <a:buNone/>
            </a:pPr>
            <a:endParaRPr/>
          </a:p>
          <a:p>
            <a:pPr marL="0" indent="0">
              <a:buNone/>
            </a:pPr>
            <a:r>
              <a:rPr lang="de"/>
              <a:t>Capture the introduction/motivation better, cut down to harsh.</a:t>
            </a:r>
            <a:endParaRPr/>
          </a:p>
          <a:p>
            <a:pPr marL="0" indent="0">
              <a:buNone/>
            </a:pPr>
            <a:r>
              <a:rPr lang="de"/>
              <a:t>previous work explanation was to scarce, maybe unrelatable for novices, but nice separation what was build on top, too quick, not really went into the images.</a:t>
            </a:r>
            <a:endParaRPr/>
          </a:p>
          <a:p>
            <a:pPr marL="0" indent="0">
              <a:buNone/>
            </a:pPr>
            <a:r>
              <a:rPr lang="de" strike="sngStrike"/>
              <a:t>First slide to busy. split into two slides.</a:t>
            </a:r>
            <a:endParaRPr strike="sngStrike"/>
          </a:p>
          <a:p>
            <a:pPr marL="0" indent="0">
              <a:buNone/>
            </a:pPr>
            <a:r>
              <a:rPr lang="de" strike="sngStrike"/>
              <a:t>4. slide: gradients no idea what it was.</a:t>
            </a:r>
            <a:endParaRPr strike="sngStrike"/>
          </a:p>
          <a:p>
            <a:pPr marL="0" indent="0">
              <a:buNone/>
            </a:pPr>
            <a:r>
              <a:rPr lang="de" strike="sngStrike"/>
              <a:t>15. slide: separation of the layers+</a:t>
            </a:r>
            <a:endParaRPr strike="sngStrike"/>
          </a:p>
          <a:p>
            <a:pPr marL="0" indent="0">
              <a:buNone/>
            </a:pPr>
            <a:r>
              <a:rPr lang="de" strike="sngStrike"/>
              <a:t>pipeline: small fontsize.</a:t>
            </a:r>
            <a:endParaRPr strike="sngStrike"/>
          </a:p>
          <a:p>
            <a:pPr marL="0" indent="0">
              <a:buNone/>
            </a:pPr>
            <a:r>
              <a:rPr lang="de"/>
              <a:t>GrabCAD only introduced 5 slides after first occurance. </a:t>
            </a:r>
            <a:endParaRPr/>
          </a:p>
          <a:p>
            <a:pPr marL="0" indent="0">
              <a:buNone/>
            </a:pPr>
            <a:endParaRPr/>
          </a:p>
          <a:p>
            <a:pPr marL="0" indent="0">
              <a:buNone/>
            </a:pPr>
            <a:r>
              <a:rPr lang="de"/>
              <a:t>rehearsal, it was missing a bit more pace, energy, confidence+</a:t>
            </a:r>
            <a:endParaRPr/>
          </a:p>
          <a:p>
            <a:pPr marL="0" indent="0">
              <a:buNone/>
            </a:pPr>
            <a:r>
              <a:rPr lang="de"/>
              <a:t>“3D pipeline for 3D geometry”</a:t>
            </a:r>
            <a:endParaRPr/>
          </a:p>
          <a:p>
            <a:pPr marL="0" indent="0">
              <a:buNone/>
            </a:pPr>
            <a:r>
              <a:rPr lang="de" strike="sngStrike"/>
              <a:t>Conclusion: essentials of each section in one sentence</a:t>
            </a:r>
            <a:endParaRPr strike="sngStrike"/>
          </a:p>
          <a:p>
            <a:pPr marL="0" indent="0">
              <a:buNone/>
            </a:pPr>
            <a:r>
              <a:rPr lang="de"/>
              <a:t>Performance aspects</a:t>
            </a:r>
            <a:endParaRPr/>
          </a:p>
          <a:p>
            <a:pPr marL="0" indent="0">
              <a:buNone/>
            </a:pPr>
            <a:endParaRPr/>
          </a:p>
          <a:p>
            <a:pPr marL="0" indent="0">
              <a:buNone/>
            </a:pPr>
            <a:r>
              <a:rPr lang="de"/>
              <a:t>22, ‘complex geometry’ but then only slabs again.</a:t>
            </a:r>
            <a:endParaRPr/>
          </a:p>
          <a:p>
            <a:pPr marL="0" indent="0">
              <a:buNone/>
            </a:pPr>
            <a:endParaRPr/>
          </a:p>
          <a:p>
            <a:pPr marL="0" indent="0">
              <a:buNone/>
            </a:pPr>
            <a:r>
              <a:rPr lang="de"/>
              <a:t>tsszt sounds</a:t>
            </a:r>
            <a:endParaRPr/>
          </a:p>
          <a:p>
            <a:pPr marL="0" indent="0">
              <a:buNone/>
            </a:pPr>
            <a:endParaRPr/>
          </a:p>
          <a:p>
            <a:pPr marL="0" indent="0">
              <a:buNone/>
            </a:pPr>
            <a:r>
              <a:rPr lang="de"/>
              <a:t>Should be more exciting: we are the first to reproduce colors/appearance for 3d printers</a:t>
            </a:r>
            <a:endParaRPr/>
          </a:p>
          <a:p>
            <a:pPr marL="0" indent="0">
              <a:buNone/>
            </a:pPr>
            <a:r>
              <a:rPr lang="de"/>
              <a:t>deliver more highlevel view, (to technical descriptions), </a:t>
            </a:r>
            <a:endParaRPr/>
          </a:p>
          <a:p>
            <a:pPr marL="0" indent="0">
              <a:buNone/>
            </a:pPr>
            <a:endParaRPr/>
          </a:p>
          <a:p>
            <a:pPr marL="0" indent="0">
              <a:buNone/>
            </a:pPr>
            <a:r>
              <a:rPr lang="de" strike="sngStrike"/>
              <a:t>gamut mapping completely misunderstood, graphs too lowlevel, </a:t>
            </a:r>
            <a:endParaRPr strike="sngStrike"/>
          </a:p>
          <a:p>
            <a:pPr marL="0" indent="0">
              <a:buNone/>
            </a:pPr>
            <a:r>
              <a:rPr lang="de"/>
              <a:t>more confidence</a:t>
            </a:r>
            <a:endParaRPr/>
          </a:p>
          <a:p>
            <a:pPr marL="0" indent="0">
              <a:buNone/>
            </a:pPr>
            <a:endParaRPr/>
          </a:p>
          <a:p>
            <a:pPr marL="0" indent="0">
              <a:buNone/>
            </a:pPr>
            <a:endParaRPr/>
          </a:p>
          <a:p>
            <a:pPr marL="0" indent="0">
              <a:buNone/>
            </a:pPr>
            <a:r>
              <a:rPr lang="de"/>
              <a:t>initial pace only lasted 2 slides</a:t>
            </a:r>
            <a:endParaRPr/>
          </a:p>
          <a:p>
            <a:pPr marL="0" indent="0">
              <a:buNone/>
            </a:pPr>
            <a:r>
              <a:rPr lang="de"/>
              <a:t>what is essential, new and interesting, get rid of attachments</a:t>
            </a:r>
            <a:endParaRPr/>
          </a:p>
          <a:p>
            <a:pPr marL="0" indent="0">
              <a:buNone/>
            </a:pPr>
            <a:r>
              <a:rPr lang="de"/>
              <a:t>rehearse rehearse rehearse</a:t>
            </a:r>
            <a:endParaRPr/>
          </a:p>
          <a:p>
            <a:pPr marL="0" indent="0">
              <a:buNone/>
            </a:pPr>
            <a:r>
              <a:rPr lang="de"/>
              <a:t>slide changing is dropping attention,</a:t>
            </a:r>
            <a:endParaRPr/>
          </a:p>
          <a:p>
            <a:pPr marL="0" indent="0">
              <a:buNone/>
            </a:pPr>
            <a:r>
              <a:rPr lang="de"/>
              <a:t>running out of time</a:t>
            </a:r>
            <a:endParaRPr/>
          </a:p>
          <a:p>
            <a:pPr marL="0" indent="0">
              <a:buNone/>
            </a:pPr>
            <a:r>
              <a:rPr lang="de"/>
              <a:t>continuous train of thought missing</a:t>
            </a:r>
            <a:endParaRPr/>
          </a:p>
          <a:p>
            <a:pPr marL="0" indent="0">
              <a:buNone/>
            </a:pPr>
            <a:endParaRPr/>
          </a:p>
          <a:p>
            <a:pPr marL="0" indent="0">
              <a:buNone/>
            </a:pPr>
            <a:r>
              <a:rPr lang="de"/>
              <a:t>“know you are ready”</a:t>
            </a:r>
            <a:endParaRPr/>
          </a:p>
        </p:txBody>
      </p:sp>
      <p:sp>
        <p:nvSpPr>
          <p:cNvPr id="43" name="Google Shape;43;g5b9a016a55_0_258:notes"/>
          <p:cNvSpPr txBox="1">
            <a:spLocks noGrp="1"/>
          </p:cNvSpPr>
          <p:nvPr>
            <p:ph type="sldNum" idx="12"/>
          </p:nvPr>
        </p:nvSpPr>
        <p:spPr>
          <a:xfrm>
            <a:off x="4143587" y="33161722"/>
            <a:ext cx="3169920" cy="1745672"/>
          </a:xfrm>
          <a:prstGeom prst="rect">
            <a:avLst/>
          </a:prstGeom>
          <a:noFill/>
          <a:ln>
            <a:noFill/>
          </a:ln>
        </p:spPr>
        <p:txBody>
          <a:bodyPr spcFirstLastPara="1" wrap="square" lIns="164979" tIns="164979" rIns="164979" bIns="164979" anchor="ctr" anchorCtr="0">
            <a:noAutofit/>
          </a:bodyPr>
          <a:lstStyle/>
          <a:p>
            <a:fld id="{00000000-1234-1234-1234-123412341234}" type="slidenum">
              <a:rPr lang="de"/>
              <a:pPr/>
              <a:t>43</a:t>
            </a:fld>
            <a:endParaRPr/>
          </a:p>
        </p:txBody>
      </p:sp>
    </p:spTree>
    <p:extLst>
      <p:ext uri="{BB962C8B-B14F-4D97-AF65-F5344CB8AC3E}">
        <p14:creationId xmlns:p14="http://schemas.microsoft.com/office/powerpoint/2010/main" val="638510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pPr>
            <a:r>
              <a:rPr lang="en-US">
                <a:latin typeface="Calibri"/>
                <a:cs typeface="Calibri"/>
              </a:rPr>
              <a:t>Show timings + conversion plots</a:t>
            </a:r>
          </a:p>
          <a:p>
            <a:pPr>
              <a:buNone/>
            </a:pPr>
            <a:r>
              <a:rPr lang="en-US">
                <a:latin typeface="Calibri"/>
                <a:cs typeface="Calibri"/>
              </a:rPr>
              <a:t>Leading to future work:</a:t>
            </a:r>
          </a:p>
          <a:p>
            <a:r>
              <a:rPr lang="en-US">
                <a:latin typeface="Calibri"/>
                <a:cs typeface="Calibri"/>
              </a:rPr>
              <a:t>Speed up</a:t>
            </a:r>
          </a:p>
          <a:p>
            <a:r>
              <a:rPr lang="en-US">
                <a:latin typeface="Calibri"/>
                <a:cs typeface="Calibri"/>
              </a:rPr>
              <a:t>Gamut mapping with lateral colors</a:t>
            </a:r>
          </a:p>
        </p:txBody>
      </p:sp>
    </p:spTree>
    <p:extLst>
      <p:ext uri="{BB962C8B-B14F-4D97-AF65-F5344CB8AC3E}">
        <p14:creationId xmlns:p14="http://schemas.microsoft.com/office/powerpoint/2010/main" val="1248672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a:buNone/>
            </a:pPr>
            <a:r>
              <a:rPr lang="en-US">
                <a:latin typeface="Calibri"/>
                <a:cs typeface="Calibri"/>
              </a:rPr>
              <a:t>Although the printers are full-color nowadays, it doesn‘t mean they are as expressive as the input we feed it with.</a:t>
            </a:r>
          </a:p>
          <a:p>
            <a:pPr>
              <a:buNone/>
            </a:pPr>
            <a:r>
              <a:rPr lang="en-US">
                <a:latin typeface="Calibri"/>
                <a:cs typeface="Calibri"/>
              </a:rPr>
              <a:t>In fact even for thick homogeneous objects, the gamut is limited when comparing to </a:t>
            </a:r>
            <a:r>
              <a:rPr lang="en-US" err="1">
                <a:latin typeface="Calibri"/>
                <a:cs typeface="Calibri"/>
              </a:rPr>
              <a:t>sRGB</a:t>
            </a:r>
            <a:r>
              <a:rPr lang="en-US">
                <a:latin typeface="Calibri"/>
                <a:cs typeface="Calibri"/>
              </a:rPr>
              <a:t>, which is the default </a:t>
            </a:r>
            <a:r>
              <a:rPr lang="en-US" err="1">
                <a:latin typeface="Calibri"/>
                <a:cs typeface="Calibri"/>
              </a:rPr>
              <a:t>colorspace</a:t>
            </a:r>
            <a:r>
              <a:rPr lang="en-US">
                <a:latin typeface="Calibri"/>
                <a:cs typeface="Calibri"/>
              </a:rPr>
              <a:t> of most displays and textures.</a:t>
            </a:r>
          </a:p>
          <a:p>
            <a:pPr>
              <a:buNone/>
            </a:pPr>
            <a:r>
              <a:rPr lang="en-US">
                <a:latin typeface="Calibri"/>
                <a:cs typeface="Calibri"/>
              </a:rPr>
              <a:t>The field of color science is studying this problem for quite some time and how to compress colors outside of the range into the smaller gamut in a meaningful way. </a:t>
            </a:r>
          </a:p>
          <a:p>
            <a:pPr>
              <a:buNone/>
            </a:pPr>
            <a:endParaRPr lang="en-US">
              <a:latin typeface="Calibri"/>
              <a:cs typeface="Calibri"/>
            </a:endParaRPr>
          </a:p>
          <a:p>
            <a:pPr>
              <a:buNone/>
            </a:pPr>
            <a:r>
              <a:rPr lang="en-US">
                <a:latin typeface="Calibri"/>
                <a:cs typeface="Calibri"/>
              </a:rPr>
              <a:t>In our setting we have the additional difficulty of the three dimensional arrangement and the light interactions between the materials.</a:t>
            </a:r>
          </a:p>
          <a:p>
            <a:pPr>
              <a:buNone/>
            </a:pPr>
            <a:endParaRPr lang="en-US">
              <a:latin typeface="Calibri"/>
              <a:cs typeface="Calibri"/>
            </a:endParaRPr>
          </a:p>
          <a:p>
            <a:pPr>
              <a:buNone/>
            </a:pPr>
            <a:endParaRPr lang="en-US">
              <a:latin typeface="Calibri"/>
              <a:cs typeface="Calibri"/>
            </a:endParaRPr>
          </a:p>
          <a:p>
            <a:pPr>
              <a:buNone/>
              <a:defRPr/>
            </a:pPr>
            <a:r>
              <a:rPr lang="en-US"/>
              <a:t>======================================</a:t>
            </a:r>
            <a:endParaRPr lang="en-US">
              <a:latin typeface="Calibri"/>
              <a:cs typeface="Calibri"/>
            </a:endParaRPr>
          </a:p>
          <a:p>
            <a:pPr>
              <a:buNone/>
            </a:pPr>
            <a:endParaRPr lang="en-US">
              <a:latin typeface="Calibri"/>
              <a:cs typeface="Calibri"/>
            </a:endParaRPr>
          </a:p>
          <a:p>
            <a:pPr>
              <a:buNone/>
            </a:pPr>
            <a:r>
              <a:rPr lang="en-US">
                <a:latin typeface="Calibri"/>
                <a:cs typeface="Calibri"/>
              </a:rPr>
              <a:t>Show 2 examples of </a:t>
            </a:r>
            <a:r>
              <a:rPr lang="en-US" err="1">
                <a:latin typeface="Calibri"/>
                <a:cs typeface="Calibri"/>
              </a:rPr>
              <a:t>gamuts</a:t>
            </a:r>
            <a:r>
              <a:rPr lang="en-US">
                <a:latin typeface="Calibri"/>
                <a:cs typeface="Calibri"/>
              </a:rPr>
              <a:t> (</a:t>
            </a:r>
            <a:r>
              <a:rPr lang="en-US" err="1">
                <a:latin typeface="Calibri"/>
                <a:cs typeface="Calibri"/>
              </a:rPr>
              <a:t>sRGB</a:t>
            </a:r>
            <a:r>
              <a:rPr lang="en-US">
                <a:latin typeface="Calibri"/>
                <a:cs typeface="Calibri"/>
              </a:rPr>
              <a:t> vs printer)</a:t>
            </a:r>
          </a:p>
          <a:p>
            <a:pPr>
              <a:buNone/>
            </a:pPr>
            <a:endParaRPr lang="en-US"/>
          </a:p>
          <a:p>
            <a:pPr>
              <a:buNone/>
            </a:pPr>
            <a:endParaRPr lang="en-US"/>
          </a:p>
          <a:p>
            <a:pPr>
              <a:buNone/>
            </a:pPr>
            <a:r>
              <a:rPr lang="en-US"/>
              <a:t>Denis’s narration:</a:t>
            </a:r>
          </a:p>
          <a:p>
            <a:pPr>
              <a:buNone/>
            </a:pPr>
            <a:r>
              <a:rPr lang="en-US"/>
              <a:t>Although the printers are full-color now, even for the case of homogeneous big objects the gamut of achievable color is limited comparing to </a:t>
            </a:r>
            <a:r>
              <a:rPr lang="en-US" err="1"/>
              <a:t>sRGB</a:t>
            </a:r>
            <a:r>
              <a:rPr lang="en-US"/>
              <a:t>.</a:t>
            </a:r>
          </a:p>
          <a:p>
            <a:pPr>
              <a:buNone/>
            </a:pPr>
            <a:r>
              <a:rPr lang="en-US"/>
              <a:t>As in all color-processing pipelines, it is important to know the gamut limits. It is a well-studied problem.</a:t>
            </a:r>
          </a:p>
          <a:p>
            <a:pPr>
              <a:buNone/>
            </a:pPr>
            <a:r>
              <a:rPr lang="en-US"/>
              <a:t>But because of the translucency of the materials, in our domain there are gamut of achievable color combinations! (next slides)</a:t>
            </a:r>
          </a:p>
        </p:txBody>
      </p:sp>
    </p:spTree>
    <p:extLst>
      <p:ext uri="{BB962C8B-B14F-4D97-AF65-F5344CB8AC3E}">
        <p14:creationId xmlns:p14="http://schemas.microsoft.com/office/powerpoint/2010/main" val="1886727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0" indent="0">
              <a:buNone/>
            </a:pPr>
            <a:r>
              <a:rPr lang="en-US" noProof="0"/>
              <a:t>We call it Content-aware Gamut mapping as it takes into account both geometry and color content of the target model.</a:t>
            </a:r>
          </a:p>
          <a:p>
            <a:pPr marL="0" indent="0">
              <a:buNone/>
            </a:pPr>
            <a:endParaRPr lang="en-US" noProof="0"/>
          </a:p>
          <a:p>
            <a:pPr marL="0" indent="0">
              <a:buNone/>
            </a:pPr>
            <a:r>
              <a:rPr lang="en-US" noProof="0"/>
              <a:t>In a pre-processing step of our pipeline, we iterate over the surface points of our model and check the local thickness </a:t>
            </a:r>
            <a:r>
              <a:rPr lang="en-US" i="1" noProof="0"/>
              <a:t>d</a:t>
            </a:r>
            <a:r>
              <a:rPr lang="en-US" noProof="0"/>
              <a:t> of the model at this point. If It is less than 5mm, we check if the target colors (a. and b.) are achievable together given the amount of volume between them. If they are not achievable together, we search for the pair of colors which are achievable together and are closest to the initial target colors according to CIE </a:t>
            </a:r>
            <a:r>
              <a:rPr lang="en-US" noProof="0" err="1"/>
              <a:t>dE</a:t>
            </a:r>
            <a:r>
              <a:rPr lang="en-US" noProof="0"/>
              <a:t> 94 .</a:t>
            </a:r>
          </a:p>
          <a:p>
            <a:pPr marL="0" indent="0">
              <a:buNone/>
            </a:pPr>
            <a:r>
              <a:rPr lang="en-US" noProof="0"/>
              <a:t>&lt;clicks&gt;</a:t>
            </a:r>
          </a:p>
          <a:p>
            <a:pPr marL="0" indent="0">
              <a:buNone/>
            </a:pPr>
            <a:r>
              <a:rPr lang="en-US" noProof="0"/>
              <a:t>Consider the following example: the target colors are blue and yellow – such a high contrast is not achievable until the thickness is 5 mm. &lt;clicks&gt; The remapping procedure brings the color closer together but strives to preserve the color information.</a:t>
            </a:r>
          </a:p>
          <a:p>
            <a:pPr marL="0" indent="0">
              <a:buNone/>
            </a:pPr>
            <a:r>
              <a:rPr lang="en-US" noProof="0"/>
              <a:t>&lt;click&gt;</a:t>
            </a:r>
          </a:p>
          <a:p>
            <a:pPr marL="0" indent="0">
              <a:buNone/>
            </a:pPr>
            <a:r>
              <a:rPr lang="en-US" noProof="0"/>
              <a:t>Here is an example of the complex-target processing, the geometry in this case is a 0.5mm planar slab. We see that the color become less saturated, the algorithm prevents the window crosstalk by darkening its silhouette in the other image. The changes are symmetrical: the windows itself is lightened, but the clouds in the same spatial location are darkened a bit. All in all it results in less significant cross talk.</a:t>
            </a:r>
          </a:p>
          <a:p>
            <a:pPr marL="0" indent="0">
              <a:buNone/>
            </a:pPr>
            <a:endParaRPr lang="en-US" noProof="0"/>
          </a:p>
          <a:p>
            <a:pPr marL="0" indent="0">
              <a:buNone/>
            </a:pPr>
            <a:endParaRPr lang="en-US" noProof="0"/>
          </a:p>
          <a:p>
            <a:pPr marL="0" indent="0">
              <a:buNone/>
            </a:pPr>
            <a:endParaRPr lang="en-US" noProof="0"/>
          </a:p>
          <a:p>
            <a:pPr marL="0" indent="0">
              <a:buNone/>
            </a:pPr>
            <a:endParaRPr lang="en-US" noProof="0"/>
          </a:p>
          <a:p>
            <a:pPr marL="0" indent="0">
              <a:buNone/>
            </a:pPr>
            <a:r>
              <a:rPr lang="en-US" noProof="0"/>
              <a:t>=============</a:t>
            </a:r>
          </a:p>
          <a:p>
            <a:pPr marL="515646" indent="-515646">
              <a:buChar char="•"/>
            </a:pPr>
            <a:endParaRPr lang="en-US" noProof="0"/>
          </a:p>
          <a:p>
            <a:pPr marL="515646" indent="-515646">
              <a:buChar char="•"/>
            </a:pPr>
            <a:r>
              <a:rPr lang="en-US" noProof="0"/>
              <a:t>Show</a:t>
            </a:r>
            <a:r>
              <a:rPr lang="en-US" baseline="0" noProof="0"/>
              <a:t> how we remap colors for 3D geometry</a:t>
            </a:r>
          </a:p>
          <a:p>
            <a:pPr marL="515646" indent="-515646">
              <a:buChar char="•"/>
            </a:pPr>
            <a:r>
              <a:rPr lang="en-US" baseline="0" noProof="0"/>
              <a:t>Add it to the pipeline</a:t>
            </a:r>
            <a:endParaRPr lang="en-US" noProof="0"/>
          </a:p>
          <a:p>
            <a:pPr marL="515646" indent="-515646">
              <a:buChar char="•"/>
            </a:pPr>
            <a:endParaRPr lang="en-US"/>
          </a:p>
          <a:p>
            <a:pPr marL="515646" indent="-515646">
              <a:buChar char="•"/>
            </a:pPr>
            <a:endParaRPr lang="de-DE"/>
          </a:p>
        </p:txBody>
      </p:sp>
    </p:spTree>
    <p:extLst>
      <p:ext uri="{BB962C8B-B14F-4D97-AF65-F5344CB8AC3E}">
        <p14:creationId xmlns:p14="http://schemas.microsoft.com/office/powerpoint/2010/main" val="1714780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515646" indent="-515646">
              <a:buChar char="•"/>
            </a:pPr>
            <a:r>
              <a:rPr lang="de-DE"/>
              <a:t>The </a:t>
            </a:r>
            <a:r>
              <a:rPr lang="de-DE" err="1"/>
              <a:t>slide</a:t>
            </a:r>
            <a:r>
              <a:rPr lang="de-DE"/>
              <a:t> </a:t>
            </a:r>
            <a:r>
              <a:rPr lang="de-DE" err="1"/>
              <a:t>is</a:t>
            </a:r>
            <a:r>
              <a:rPr lang="de-DE"/>
              <a:t> just </a:t>
            </a:r>
            <a:r>
              <a:rPr lang="de-DE" err="1"/>
              <a:t>for</a:t>
            </a:r>
            <a:r>
              <a:rPr lang="de-DE"/>
              <a:t> </a:t>
            </a:r>
            <a:r>
              <a:rPr lang="de-DE" err="1"/>
              <a:t>switching</a:t>
            </a:r>
            <a:r>
              <a:rPr lang="de-DE"/>
              <a:t> </a:t>
            </a:r>
            <a:r>
              <a:rPr lang="de-DE" err="1"/>
              <a:t>between</a:t>
            </a:r>
            <a:r>
              <a:rPr lang="de-DE"/>
              <a:t> </a:t>
            </a:r>
            <a:r>
              <a:rPr lang="de-DE" err="1"/>
              <a:t>the</a:t>
            </a:r>
            <a:r>
              <a:rPr lang="de-DE"/>
              <a:t> </a:t>
            </a:r>
            <a:r>
              <a:rPr lang="de-DE" err="1"/>
              <a:t>target</a:t>
            </a:r>
            <a:r>
              <a:rPr lang="de-DE"/>
              <a:t> </a:t>
            </a:r>
            <a:r>
              <a:rPr lang="de-DE" err="1"/>
              <a:t>and</a:t>
            </a:r>
            <a:r>
              <a:rPr lang="de-DE"/>
              <a:t> </a:t>
            </a:r>
            <a:r>
              <a:rPr lang="de-DE" err="1"/>
              <a:t>remapped</a:t>
            </a:r>
            <a:r>
              <a:rPr lang="de-DE"/>
              <a:t> </a:t>
            </a:r>
            <a:r>
              <a:rPr lang="de-DE" err="1"/>
              <a:t>images</a:t>
            </a:r>
            <a:endParaRPr lang="de-DE"/>
          </a:p>
        </p:txBody>
      </p:sp>
    </p:spTree>
    <p:extLst>
      <p:ext uri="{BB962C8B-B14F-4D97-AF65-F5344CB8AC3E}">
        <p14:creationId xmlns:p14="http://schemas.microsoft.com/office/powerpoint/2010/main" val="375726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r>
              <a:rPr lang="en-US" dirty="0"/>
              <a:t>When printed with the default printer software, contrast and color quality on the left side of the slab is very low.</a:t>
            </a:r>
          </a:p>
          <a:p>
            <a:endParaRPr lang="en-US" dirty="0"/>
          </a:p>
          <a:p>
            <a:r>
              <a:rPr lang="en-US" dirty="0"/>
              <a:t>The right side of the slab is completely lost because of the cross talk effect</a:t>
            </a:r>
          </a:p>
        </p:txBody>
      </p:sp>
    </p:spTree>
    <p:extLst>
      <p:ext uri="{BB962C8B-B14F-4D97-AF65-F5344CB8AC3E}">
        <p14:creationId xmlns:p14="http://schemas.microsoft.com/office/powerpoint/2010/main" val="425883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b9a016a55_0_410:notes"/>
          <p:cNvSpPr>
            <a:spLocks noGrp="1" noRot="1" noChangeAspect="1"/>
          </p:cNvSpPr>
          <p:nvPr>
            <p:ph type="sldImg" idx="2"/>
          </p:nvPr>
        </p:nvSpPr>
        <p:spPr>
          <a:xfrm>
            <a:off x="-7978775" y="2619375"/>
            <a:ext cx="23272750" cy="13090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b9a016a55_0_410:notes"/>
          <p:cNvSpPr txBox="1">
            <a:spLocks noGrp="1"/>
          </p:cNvSpPr>
          <p:nvPr>
            <p:ph type="body" idx="1"/>
          </p:nvPr>
        </p:nvSpPr>
        <p:spPr>
          <a:xfrm>
            <a:off x="731520" y="16583894"/>
            <a:ext cx="5852160" cy="15711054"/>
          </a:xfrm>
          <a:prstGeom prst="rect">
            <a:avLst/>
          </a:prstGeom>
        </p:spPr>
        <p:txBody>
          <a:bodyPr spcFirstLastPara="1" wrap="square" lIns="164979" tIns="164979" rIns="164979" bIns="164979" anchor="t" anchorCtr="0">
            <a:noAutofit/>
          </a:bodyPr>
          <a:lstStyle/>
          <a:p>
            <a:pPr marL="286470" indent="0">
              <a:buNone/>
            </a:pPr>
            <a:r>
              <a:rPr lang="en-US" dirty="0"/>
              <a:t>Let‘s have a look, how the inkjet technology works. A print head disposes small droplets of materials, and the UV lamp cures these droplets, forming slices of the final print.</a:t>
            </a:r>
          </a:p>
          <a:p>
            <a:pPr marL="286470" indent="0">
              <a:buNone/>
            </a:pPr>
            <a:r>
              <a:rPr lang="en-US" dirty="0"/>
              <a:t>Materials have to be translucent to make the curing possible.</a:t>
            </a:r>
          </a:p>
          <a:p>
            <a:pPr marL="286470" indent="0">
              <a:buNone/>
            </a:pPr>
            <a:endParaRPr lang="en-US" dirty="0"/>
          </a:p>
          <a:p>
            <a:pPr marL="286470" indent="0" defTabSz="1650067">
              <a:buNone/>
              <a:defRPr/>
            </a:pPr>
            <a:r>
              <a:rPr lang="en-US" dirty="0"/>
              <a:t>&lt;click&gt;</a:t>
            </a:r>
          </a:p>
          <a:p>
            <a:pPr marL="286470" indent="0">
              <a:buNone/>
            </a:pPr>
            <a:endParaRPr lang="en-US" dirty="0"/>
          </a:p>
          <a:p>
            <a:pPr marL="286470" indent="0">
              <a:buNone/>
            </a:pPr>
            <a:r>
              <a:rPr lang="en-US" dirty="0"/>
              <a:t>The combination of the two voxels in our example won’t look white when viewed from the top. It will look light-magenta as we will see magenta color through the white material.</a:t>
            </a:r>
          </a:p>
          <a:p>
            <a:pPr marL="286470" indent="0">
              <a:buNone/>
            </a:pPr>
            <a:endParaRPr lang="en-US" dirty="0"/>
          </a:p>
          <a:p>
            <a:pPr marL="286470" indent="0">
              <a:buNone/>
            </a:pPr>
            <a:r>
              <a:rPr lang="en-US" dirty="0"/>
              <a:t>&lt;click&gt;</a:t>
            </a:r>
          </a:p>
          <a:p>
            <a:pPr marL="286470" indent="0">
              <a:buNone/>
            </a:pPr>
            <a:r>
              <a:rPr lang="en-US" dirty="0"/>
              <a:t>We can easily see the extent of materials’ translucency with a flash-light pointed to this 3cm printed object.</a:t>
            </a:r>
          </a:p>
          <a:p>
            <a:pPr marL="286470" indent="0">
              <a:buNone/>
            </a:pPr>
            <a:endParaRPr lang="en-US" dirty="0"/>
          </a:p>
          <a:p>
            <a:pPr marL="286470" indent="0">
              <a:buNone/>
            </a:pPr>
            <a:endParaRPr lang="en-US" i="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In our talk we show how a particular way of putting voxels of base materials make possible to get a much better resulting match to the target specification.</a:t>
            </a:r>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r>
              <a:rPr lang="en-US" dirty="0"/>
              <a:t>=========</a:t>
            </a:r>
          </a:p>
          <a:p>
            <a:endParaRPr lang="en-US" dirty="0"/>
          </a:p>
          <a:p>
            <a:r>
              <a:rPr lang="en-US" dirty="0"/>
              <a:t>Physical limits:</a:t>
            </a:r>
          </a:p>
          <a:p>
            <a:pPr lvl="1"/>
            <a:r>
              <a:rPr lang="en-US" dirty="0"/>
              <a:t>Translucency</a:t>
            </a:r>
          </a:p>
          <a:p>
            <a:pPr lvl="2"/>
            <a:r>
              <a:rPr lang="en-US" dirty="0"/>
              <a:t>=&gt; highly interdependent</a:t>
            </a:r>
            <a:r>
              <a:rPr lang="en-US" baseline="0" dirty="0"/>
              <a:t> variables in optimization problem</a:t>
            </a:r>
            <a:endParaRPr lang="en-US" dirty="0"/>
          </a:p>
          <a:p>
            <a:pPr lvl="1"/>
            <a:r>
              <a:rPr lang="en-US" dirty="0"/>
              <a:t>Thin</a:t>
            </a:r>
            <a:r>
              <a:rPr lang="en-US" baseline="0" dirty="0"/>
              <a:t> geometry</a:t>
            </a:r>
          </a:p>
          <a:p>
            <a:pPr lvl="2"/>
            <a:r>
              <a:rPr lang="en-US" dirty="0"/>
              <a:t>Absolute absorption </a:t>
            </a:r>
            <a:r>
              <a:rPr lang="en-US" baseline="0" dirty="0"/>
              <a:t>is bounded by available volume</a:t>
            </a:r>
          </a:p>
          <a:p>
            <a:endParaRPr lang="en-US" baseline="0" noProof="0" dirty="0"/>
          </a:p>
          <a:p>
            <a:endParaRPr lang="en-US" baseline="0" noProof="0" dirty="0"/>
          </a:p>
          <a:p>
            <a:r>
              <a:rPr lang="en-US" baseline="0" noProof="0" dirty="0"/>
              <a:t>On the </a:t>
            </a:r>
            <a:r>
              <a:rPr lang="en-US" baseline="0" noProof="0" dirty="0" err="1"/>
              <a:t>octostar</a:t>
            </a:r>
            <a:r>
              <a:rPr lang="en-US" baseline="0" noProof="0" dirty="0"/>
              <a:t> we introduce Gamut mapping. We say that in thin cases there is no perfect solution as there is </a:t>
            </a:r>
          </a:p>
        </p:txBody>
      </p:sp>
    </p:spTree>
    <p:extLst>
      <p:ext uri="{BB962C8B-B14F-4D97-AF65-F5344CB8AC3E}">
        <p14:creationId xmlns:p14="http://schemas.microsoft.com/office/powerpoint/2010/main" val="139917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We also discuss the thin geometry cases where the target appearance is not fully reproducible due to a limited gamut of achievable color combinations.</a:t>
            </a:r>
          </a:p>
          <a:p>
            <a:pPr marL="286470" indent="0">
              <a:buNone/>
            </a:pPr>
            <a:endParaRPr lang="en-US" dirty="0"/>
          </a:p>
          <a:p>
            <a:pPr marL="286470" indent="0">
              <a:buNone/>
            </a:pPr>
            <a:r>
              <a:rPr lang="en-US" dirty="0"/>
              <a:t>We show that it is possible to control the resulting appearance. </a:t>
            </a:r>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endParaRPr lang="en-US" dirty="0"/>
          </a:p>
          <a:p>
            <a:pPr marL="286470" indent="0">
              <a:buNone/>
            </a:pPr>
            <a:r>
              <a:rPr lang="en-US" dirty="0"/>
              <a:t>=========</a:t>
            </a:r>
          </a:p>
          <a:p>
            <a:endParaRPr lang="en-US" dirty="0"/>
          </a:p>
          <a:p>
            <a:r>
              <a:rPr lang="en-US" dirty="0"/>
              <a:t>Physical limits:</a:t>
            </a:r>
          </a:p>
          <a:p>
            <a:pPr lvl="1"/>
            <a:r>
              <a:rPr lang="en-US" dirty="0"/>
              <a:t>Translucency</a:t>
            </a:r>
          </a:p>
          <a:p>
            <a:pPr lvl="2"/>
            <a:r>
              <a:rPr lang="en-US" dirty="0"/>
              <a:t>=&gt; highly interdependent</a:t>
            </a:r>
            <a:r>
              <a:rPr lang="en-US" baseline="0" dirty="0"/>
              <a:t> variables in optimization problem</a:t>
            </a:r>
            <a:endParaRPr lang="en-US" dirty="0"/>
          </a:p>
          <a:p>
            <a:pPr lvl="1"/>
            <a:r>
              <a:rPr lang="en-US" dirty="0"/>
              <a:t>Thin</a:t>
            </a:r>
            <a:r>
              <a:rPr lang="en-US" baseline="0" dirty="0"/>
              <a:t> geometry</a:t>
            </a:r>
          </a:p>
          <a:p>
            <a:pPr lvl="2"/>
            <a:r>
              <a:rPr lang="en-US" dirty="0"/>
              <a:t>Absolute absorption </a:t>
            </a:r>
            <a:r>
              <a:rPr lang="en-US" baseline="0" dirty="0"/>
              <a:t>is bounded by available volume</a:t>
            </a:r>
          </a:p>
          <a:p>
            <a:endParaRPr lang="en-US" baseline="0" noProof="0" dirty="0"/>
          </a:p>
          <a:p>
            <a:endParaRPr lang="en-US" baseline="0" noProof="0" dirty="0"/>
          </a:p>
          <a:p>
            <a:r>
              <a:rPr lang="en-US" baseline="0" noProof="0" dirty="0"/>
              <a:t>On the </a:t>
            </a:r>
            <a:r>
              <a:rPr lang="en-US" baseline="0" noProof="0" dirty="0" err="1"/>
              <a:t>octostar</a:t>
            </a:r>
            <a:r>
              <a:rPr lang="en-US" baseline="0" noProof="0" dirty="0"/>
              <a:t> we introduce Gamut mapping. We say that in thin cases there is no perfect solution as there is </a:t>
            </a:r>
          </a:p>
        </p:txBody>
      </p:sp>
    </p:spTree>
    <p:extLst>
      <p:ext uri="{BB962C8B-B14F-4D97-AF65-F5344CB8AC3E}">
        <p14:creationId xmlns:p14="http://schemas.microsoft.com/office/powerpoint/2010/main" val="42096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78775" y="2619375"/>
            <a:ext cx="23272750" cy="13090525"/>
          </a:xfrm>
        </p:spPr>
      </p:sp>
      <p:sp>
        <p:nvSpPr>
          <p:cNvPr id="3" name="Notes Placeholder 2"/>
          <p:cNvSpPr>
            <a:spLocks noGrp="1"/>
          </p:cNvSpPr>
          <p:nvPr>
            <p:ph type="body" idx="1"/>
          </p:nvPr>
        </p:nvSpPr>
        <p:spPr/>
        <p:txBody>
          <a:bodyPr/>
          <a:lstStyle/>
          <a:p>
            <a:pPr marL="286470" indent="0">
              <a:buNone/>
            </a:pPr>
            <a:r>
              <a:rPr lang="en-US" dirty="0"/>
              <a:t>In the past 5 years quite some work has been done in the field of appearance fabrication. Generally, all the works had the same high-level pipeline: target appearance is specified by a mesh and a texture. Then, software has to transform this input into a </a:t>
            </a:r>
            <a:r>
              <a:rPr lang="en-US" dirty="0" err="1"/>
              <a:t>voxelized</a:t>
            </a:r>
            <a:r>
              <a:rPr lang="en-US" dirty="0"/>
              <a:t> models, in which each voxel is set to one of the printer’s base materials. Such model can be immediately fabricated.</a:t>
            </a:r>
          </a:p>
          <a:p>
            <a:pPr marL="286470" indent="0">
              <a:buNone/>
            </a:pPr>
            <a:r>
              <a:rPr lang="en-US" dirty="0"/>
              <a:t>&lt;click&gt;</a:t>
            </a:r>
          </a:p>
          <a:p>
            <a:pPr marL="286470" indent="0">
              <a:buNone/>
            </a:pPr>
            <a:r>
              <a:rPr lang="en-US" dirty="0"/>
              <a:t>In 2015, Brunton et al. showed the halftoning approach of obtaining the </a:t>
            </a:r>
            <a:r>
              <a:rPr lang="en-US" dirty="0" err="1"/>
              <a:t>voxelized</a:t>
            </a:r>
            <a:r>
              <a:rPr lang="en-US" dirty="0"/>
              <a:t> model.</a:t>
            </a:r>
          </a:p>
          <a:p>
            <a:pPr marL="286470" indent="0">
              <a:buNone/>
            </a:pPr>
            <a:r>
              <a:rPr lang="en-US" dirty="0"/>
              <a:t>&lt;click&gt;</a:t>
            </a:r>
            <a:br>
              <a:rPr lang="en-US" dirty="0"/>
            </a:br>
            <a:r>
              <a:rPr lang="en-US" dirty="0"/>
              <a:t>Two years later, </a:t>
            </a:r>
            <a:r>
              <a:rPr lang="en-US" dirty="0" err="1"/>
              <a:t>Babaei</a:t>
            </a:r>
            <a:r>
              <a:rPr lang="en-US" dirty="0"/>
              <a:t> et al. showed a </a:t>
            </a:r>
            <a:r>
              <a:rPr lang="en-US" dirty="0" err="1"/>
              <a:t>contoning</a:t>
            </a:r>
            <a:r>
              <a:rPr lang="en-US" dirty="0"/>
              <a:t> technique which reduces the amount of lateral noise.</a:t>
            </a:r>
          </a:p>
          <a:p>
            <a:pPr marL="286470" indent="0">
              <a:buNone/>
            </a:pPr>
            <a:r>
              <a:rPr lang="en-US" dirty="0"/>
              <a:t>&lt;click&gt;</a:t>
            </a:r>
          </a:p>
          <a:p>
            <a:pPr marL="286470" indent="0">
              <a:buNone/>
            </a:pPr>
            <a:r>
              <a:rPr lang="en-US" dirty="0"/>
              <a:t>Last year, Brunton et al. described a method to control the transparency aspect of the models.</a:t>
            </a:r>
          </a:p>
          <a:p>
            <a:pPr marL="286470" indent="0">
              <a:buNone/>
            </a:pPr>
            <a:endParaRPr lang="en-US" dirty="0"/>
          </a:p>
          <a:p>
            <a:pPr marL="286470" indent="0">
              <a:buNone/>
            </a:pPr>
            <a:r>
              <a:rPr lang="en-US" dirty="0"/>
              <a:t>All these works used a static model to map the input color to the mixtures of base materials. And neither of these works touched the problem of appearance distortions due to the printing materials’ translucency in the case when the target appearance is meant to be opaque.</a:t>
            </a:r>
          </a:p>
          <a:p>
            <a:pPr marL="286470" indent="0">
              <a:buNone/>
            </a:pPr>
            <a:endParaRPr lang="en-US" dirty="0"/>
          </a:p>
          <a:p>
            <a:pPr marL="286470" indent="0">
              <a:buNone/>
            </a:pPr>
            <a:endParaRPr lang="en-US" dirty="0"/>
          </a:p>
          <a:p>
            <a:pPr marL="286470" indent="0">
              <a:buNone/>
            </a:pPr>
            <a:r>
              <a:rPr lang="en-US" dirty="0"/>
              <a:t>=============</a:t>
            </a:r>
          </a:p>
          <a:p>
            <a:pPr marL="286470" indent="0">
              <a:buNone/>
            </a:pPr>
            <a:endParaRPr lang="de-DE" dirty="0"/>
          </a:p>
          <a:p>
            <a:pPr marL="0" indent="0">
              <a:buNone/>
            </a:pPr>
            <a:r>
              <a:rPr lang="de" dirty="0" err="1"/>
              <a:t>Before</a:t>
            </a:r>
            <a:r>
              <a:rPr lang="de" dirty="0"/>
              <a:t> </a:t>
            </a:r>
            <a:r>
              <a:rPr lang="de" dirty="0" err="1"/>
              <a:t>we</a:t>
            </a:r>
            <a:r>
              <a:rPr lang="de" dirty="0"/>
              <a:t> </a:t>
            </a:r>
            <a:r>
              <a:rPr lang="de" dirty="0" err="1"/>
              <a:t>get</a:t>
            </a:r>
            <a:r>
              <a:rPr lang="de" dirty="0"/>
              <a:t> </a:t>
            </a:r>
            <a:r>
              <a:rPr lang="de" dirty="0" err="1"/>
              <a:t>into</a:t>
            </a:r>
            <a:r>
              <a:rPr lang="de" dirty="0"/>
              <a:t> </a:t>
            </a:r>
            <a:r>
              <a:rPr lang="de" dirty="0" err="1"/>
              <a:t>details</a:t>
            </a:r>
            <a:r>
              <a:rPr lang="de" dirty="0"/>
              <a:t> </a:t>
            </a:r>
            <a:r>
              <a:rPr lang="de" dirty="0" err="1"/>
              <a:t>of</a:t>
            </a:r>
            <a:r>
              <a:rPr lang="de" dirty="0"/>
              <a:t> </a:t>
            </a:r>
            <a:r>
              <a:rPr lang="de" dirty="0" err="1"/>
              <a:t>our</a:t>
            </a:r>
            <a:r>
              <a:rPr lang="de" dirty="0"/>
              <a:t> </a:t>
            </a:r>
            <a:r>
              <a:rPr lang="de" dirty="0" err="1"/>
              <a:t>method</a:t>
            </a:r>
            <a:r>
              <a:rPr lang="de" baseline="0" dirty="0"/>
              <a:t> </a:t>
            </a:r>
            <a:r>
              <a:rPr lang="de" baseline="0" dirty="0" err="1"/>
              <a:t>lets</a:t>
            </a:r>
            <a:r>
              <a:rPr lang="de" baseline="0" dirty="0"/>
              <a:t> </a:t>
            </a:r>
            <a:r>
              <a:rPr lang="de" baseline="0" dirty="0" err="1"/>
              <a:t>look</a:t>
            </a:r>
            <a:r>
              <a:rPr lang="de" baseline="0" dirty="0"/>
              <a:t> at </a:t>
            </a:r>
            <a:r>
              <a:rPr lang="de" baseline="0" dirty="0" err="1"/>
              <a:t>the</a:t>
            </a:r>
            <a:r>
              <a:rPr lang="de" baseline="0" dirty="0"/>
              <a:t> </a:t>
            </a:r>
            <a:r>
              <a:rPr lang="de" baseline="0" dirty="0" err="1"/>
              <a:t>overall</a:t>
            </a:r>
            <a:r>
              <a:rPr lang="de" baseline="0" dirty="0"/>
              <a:t> </a:t>
            </a:r>
            <a:r>
              <a:rPr lang="de" baseline="0" dirty="0" err="1"/>
              <a:t>pipeline</a:t>
            </a:r>
            <a:r>
              <a:rPr lang="de" baseline="0" dirty="0"/>
              <a:t> </a:t>
            </a:r>
            <a:r>
              <a:rPr lang="de" baseline="0" dirty="0" err="1"/>
              <a:t>that</a:t>
            </a:r>
            <a:r>
              <a:rPr lang="de" baseline="0" dirty="0"/>
              <a:t> </a:t>
            </a:r>
            <a:r>
              <a:rPr lang="de" baseline="0" dirty="0" err="1"/>
              <a:t>is</a:t>
            </a:r>
            <a:r>
              <a:rPr lang="de" baseline="0" dirty="0"/>
              <a:t> </a:t>
            </a:r>
            <a:r>
              <a:rPr lang="de" baseline="0" dirty="0" err="1"/>
              <a:t>involved</a:t>
            </a:r>
            <a:r>
              <a:rPr lang="de" baseline="0" dirty="0"/>
              <a:t> </a:t>
            </a:r>
            <a:r>
              <a:rPr lang="de" baseline="0" dirty="0" err="1"/>
              <a:t>when</a:t>
            </a:r>
            <a:r>
              <a:rPr lang="de" baseline="0" dirty="0"/>
              <a:t> </a:t>
            </a:r>
            <a:r>
              <a:rPr lang="de" baseline="0" dirty="0" err="1"/>
              <a:t>printing</a:t>
            </a:r>
            <a:r>
              <a:rPr lang="de" baseline="0" dirty="0"/>
              <a:t> </a:t>
            </a:r>
            <a:r>
              <a:rPr lang="de" baseline="0" dirty="0" err="1"/>
              <a:t>with</a:t>
            </a:r>
            <a:r>
              <a:rPr lang="de" baseline="0" dirty="0"/>
              <a:t> </a:t>
            </a:r>
            <a:r>
              <a:rPr lang="de" baseline="0" dirty="0" err="1"/>
              <a:t>inkjet</a:t>
            </a:r>
            <a:r>
              <a:rPr lang="de" baseline="0" dirty="0"/>
              <a:t>.</a:t>
            </a:r>
          </a:p>
          <a:p>
            <a:pPr marL="0" indent="0">
              <a:buNone/>
            </a:pPr>
            <a:endParaRPr lang="de" baseline="0" dirty="0"/>
          </a:p>
          <a:p>
            <a:pPr marL="0" indent="0">
              <a:buNone/>
            </a:pPr>
            <a:r>
              <a:rPr lang="de" baseline="0" dirty="0"/>
              <a:t>At </a:t>
            </a:r>
            <a:r>
              <a:rPr lang="de" baseline="0" dirty="0" err="1"/>
              <a:t>the</a:t>
            </a:r>
            <a:r>
              <a:rPr lang="de" baseline="0" dirty="0"/>
              <a:t> </a:t>
            </a:r>
            <a:r>
              <a:rPr lang="de" baseline="0" dirty="0" err="1"/>
              <a:t>beginning</a:t>
            </a:r>
            <a:r>
              <a:rPr lang="de" baseline="0" dirty="0"/>
              <a:t> </a:t>
            </a:r>
            <a:r>
              <a:rPr lang="de" baseline="0" dirty="0" err="1"/>
              <a:t>stands</a:t>
            </a:r>
            <a:r>
              <a:rPr lang="de" baseline="0" dirty="0"/>
              <a:t> </a:t>
            </a:r>
            <a:r>
              <a:rPr lang="de" baseline="0" dirty="0" err="1"/>
              <a:t>the</a:t>
            </a:r>
            <a:r>
              <a:rPr lang="de" baseline="0" dirty="0"/>
              <a:t> </a:t>
            </a:r>
            <a:r>
              <a:rPr lang="de" baseline="0" dirty="0" err="1"/>
              <a:t>input</a:t>
            </a:r>
            <a:r>
              <a:rPr lang="de" baseline="0" dirty="0"/>
              <a:t> </a:t>
            </a:r>
            <a:r>
              <a:rPr lang="de" baseline="0" dirty="0" err="1"/>
              <a:t>appearance</a:t>
            </a:r>
            <a:r>
              <a:rPr lang="de" baseline="0" dirty="0"/>
              <a:t> in form </a:t>
            </a:r>
            <a:r>
              <a:rPr lang="de" baseline="0" dirty="0" err="1"/>
              <a:t>of</a:t>
            </a:r>
            <a:r>
              <a:rPr lang="de" baseline="0" dirty="0"/>
              <a:t> a </a:t>
            </a:r>
            <a:r>
              <a:rPr lang="de" baseline="0" dirty="0" err="1"/>
              <a:t>mesh</a:t>
            </a:r>
            <a:r>
              <a:rPr lang="de" baseline="0" dirty="0"/>
              <a:t> </a:t>
            </a:r>
            <a:r>
              <a:rPr lang="de" baseline="0" dirty="0" err="1"/>
              <a:t>and</a:t>
            </a:r>
            <a:r>
              <a:rPr lang="de" baseline="0" dirty="0"/>
              <a:t> a diffuse </a:t>
            </a:r>
            <a:r>
              <a:rPr lang="de" baseline="0" dirty="0" err="1"/>
              <a:t>texture</a:t>
            </a:r>
            <a:r>
              <a:rPr lang="de" baseline="0" dirty="0"/>
              <a:t>. This </a:t>
            </a:r>
            <a:r>
              <a:rPr lang="de" baseline="0" dirty="0" err="1"/>
              <a:t>information</a:t>
            </a:r>
            <a:r>
              <a:rPr lang="de" baseline="0" dirty="0"/>
              <a:t> </a:t>
            </a:r>
            <a:r>
              <a:rPr lang="de" baseline="0" dirty="0" err="1"/>
              <a:t>is</a:t>
            </a:r>
            <a:r>
              <a:rPr lang="de" baseline="0" dirty="0"/>
              <a:t> </a:t>
            </a:r>
            <a:r>
              <a:rPr lang="de" baseline="0" dirty="0" err="1"/>
              <a:t>voxelized</a:t>
            </a:r>
            <a:r>
              <a:rPr lang="de" baseline="0" dirty="0"/>
              <a:t> </a:t>
            </a:r>
            <a:r>
              <a:rPr lang="de" baseline="0" dirty="0" err="1"/>
              <a:t>into</a:t>
            </a:r>
            <a:r>
              <a:rPr lang="de" baseline="0" dirty="0"/>
              <a:t> a </a:t>
            </a:r>
            <a:r>
              <a:rPr lang="de" baseline="0" dirty="0" err="1"/>
              <a:t>discrete</a:t>
            </a:r>
            <a:r>
              <a:rPr lang="de" baseline="0" dirty="0"/>
              <a:t> </a:t>
            </a:r>
            <a:r>
              <a:rPr lang="de" baseline="0" dirty="0" err="1"/>
              <a:t>surface</a:t>
            </a:r>
            <a:r>
              <a:rPr lang="de" baseline="0" dirty="0"/>
              <a:t> </a:t>
            </a:r>
            <a:r>
              <a:rPr lang="de" baseline="0" dirty="0" err="1"/>
              <a:t>representation</a:t>
            </a:r>
            <a:r>
              <a:rPr lang="de" baseline="0" dirty="0"/>
              <a:t> </a:t>
            </a:r>
            <a:r>
              <a:rPr lang="de" baseline="0" dirty="0" err="1"/>
              <a:t>before</a:t>
            </a:r>
            <a:r>
              <a:rPr lang="de" baseline="0" dirty="0"/>
              <a:t> </a:t>
            </a:r>
            <a:r>
              <a:rPr lang="de" baseline="0" dirty="0" err="1"/>
              <a:t>being</a:t>
            </a:r>
            <a:r>
              <a:rPr lang="de" baseline="0" dirty="0"/>
              <a:t> </a:t>
            </a:r>
            <a:r>
              <a:rPr lang="de" baseline="0" dirty="0" err="1"/>
              <a:t>extruded</a:t>
            </a:r>
            <a:r>
              <a:rPr lang="de" baseline="0" dirty="0"/>
              <a:t> </a:t>
            </a:r>
            <a:r>
              <a:rPr lang="de" baseline="0" dirty="0" err="1"/>
              <a:t>into</a:t>
            </a:r>
            <a:r>
              <a:rPr lang="de" baseline="0" dirty="0"/>
              <a:t> </a:t>
            </a:r>
            <a:r>
              <a:rPr lang="de" baseline="0" dirty="0" err="1"/>
              <a:t>the</a:t>
            </a:r>
            <a:r>
              <a:rPr lang="de" baseline="0" dirty="0"/>
              <a:t> </a:t>
            </a:r>
            <a:r>
              <a:rPr lang="de" baseline="0" dirty="0" err="1"/>
              <a:t>object</a:t>
            </a:r>
            <a:r>
              <a:rPr lang="de" baseline="0" dirty="0"/>
              <a:t> </a:t>
            </a:r>
            <a:r>
              <a:rPr lang="de" baseline="0" dirty="0" err="1"/>
              <a:t>to</a:t>
            </a:r>
            <a:r>
              <a:rPr lang="de" baseline="0" dirty="0"/>
              <a:t> form a </a:t>
            </a:r>
            <a:r>
              <a:rPr lang="de" baseline="0" dirty="0" err="1"/>
              <a:t>volumetric</a:t>
            </a:r>
            <a:r>
              <a:rPr lang="de" baseline="0" dirty="0"/>
              <a:t> </a:t>
            </a:r>
            <a:r>
              <a:rPr lang="de" baseline="0" dirty="0" err="1"/>
              <a:t>solution</a:t>
            </a:r>
            <a:r>
              <a:rPr lang="de" baseline="0" dirty="0"/>
              <a:t> </a:t>
            </a:r>
            <a:r>
              <a:rPr lang="de" baseline="0" dirty="0" err="1"/>
              <a:t>for</a:t>
            </a:r>
            <a:r>
              <a:rPr lang="de" baseline="0" dirty="0"/>
              <a:t> </a:t>
            </a:r>
            <a:r>
              <a:rPr lang="de" baseline="0" dirty="0" err="1"/>
              <a:t>the</a:t>
            </a:r>
            <a:r>
              <a:rPr lang="de" baseline="0" dirty="0"/>
              <a:t> </a:t>
            </a:r>
            <a:r>
              <a:rPr lang="de" baseline="0" dirty="0" err="1"/>
              <a:t>printer</a:t>
            </a:r>
            <a:r>
              <a:rPr lang="de" baseline="0" dirty="0"/>
              <a:t>. </a:t>
            </a:r>
          </a:p>
          <a:p>
            <a:pPr marL="0" indent="0">
              <a:buNone/>
            </a:pPr>
            <a:endParaRPr lang="de" baseline="0" dirty="0"/>
          </a:p>
          <a:p>
            <a:pPr marL="0" indent="0">
              <a:buNone/>
            </a:pPr>
            <a:r>
              <a:rPr lang="de" baseline="0" dirty="0"/>
              <a:t>The </a:t>
            </a:r>
            <a:r>
              <a:rPr lang="de" baseline="0" dirty="0" err="1"/>
              <a:t>third</a:t>
            </a:r>
            <a:r>
              <a:rPr lang="de" baseline="0" dirty="0"/>
              <a:t> </a:t>
            </a:r>
            <a:r>
              <a:rPr lang="de" baseline="0" dirty="0" err="1"/>
              <a:t>step</a:t>
            </a:r>
            <a:r>
              <a:rPr lang="de" baseline="0" dirty="0"/>
              <a:t> </a:t>
            </a:r>
            <a:r>
              <a:rPr lang="de" baseline="0" dirty="0" err="1"/>
              <a:t>is</a:t>
            </a:r>
            <a:r>
              <a:rPr lang="de" baseline="0" dirty="0"/>
              <a:t> </a:t>
            </a:r>
            <a:r>
              <a:rPr lang="de" baseline="0" dirty="0" err="1"/>
              <a:t>to</a:t>
            </a:r>
            <a:r>
              <a:rPr lang="de" baseline="0" dirty="0"/>
              <a:t> </a:t>
            </a:r>
            <a:r>
              <a:rPr lang="de" baseline="0" dirty="0" err="1"/>
              <a:t>discretize</a:t>
            </a:r>
            <a:r>
              <a:rPr lang="de" baseline="0" dirty="0"/>
              <a:t> </a:t>
            </a:r>
            <a:r>
              <a:rPr lang="de" baseline="0" dirty="0" err="1"/>
              <a:t>the</a:t>
            </a:r>
            <a:r>
              <a:rPr lang="de" baseline="0" dirty="0"/>
              <a:t> </a:t>
            </a:r>
            <a:r>
              <a:rPr lang="de" baseline="0" dirty="0" err="1"/>
              <a:t>continous</a:t>
            </a:r>
            <a:r>
              <a:rPr lang="de" baseline="0" dirty="0"/>
              <a:t> </a:t>
            </a:r>
            <a:r>
              <a:rPr lang="de" baseline="0" dirty="0" err="1"/>
              <a:t>appearance</a:t>
            </a:r>
            <a:r>
              <a:rPr lang="de" baseline="0" dirty="0"/>
              <a:t> </a:t>
            </a:r>
            <a:r>
              <a:rPr lang="de" baseline="0" dirty="0" err="1"/>
              <a:t>into</a:t>
            </a:r>
            <a:r>
              <a:rPr lang="de" baseline="0" dirty="0"/>
              <a:t> </a:t>
            </a:r>
            <a:r>
              <a:rPr lang="de" baseline="0" dirty="0" err="1"/>
              <a:t>mixtures</a:t>
            </a:r>
            <a:r>
              <a:rPr lang="de" baseline="0" dirty="0"/>
              <a:t> </a:t>
            </a:r>
            <a:r>
              <a:rPr lang="de" baseline="0" dirty="0" err="1"/>
              <a:t>of</a:t>
            </a:r>
            <a:r>
              <a:rPr lang="de" baseline="0" dirty="0"/>
              <a:t> </a:t>
            </a:r>
            <a:r>
              <a:rPr lang="de" baseline="0" dirty="0" err="1"/>
              <a:t>few</a:t>
            </a:r>
            <a:r>
              <a:rPr lang="de" baseline="0" dirty="0"/>
              <a:t> </a:t>
            </a:r>
            <a:r>
              <a:rPr lang="de" baseline="0" dirty="0" err="1"/>
              <a:t>single</a:t>
            </a:r>
            <a:r>
              <a:rPr lang="de" baseline="0" dirty="0"/>
              <a:t> </a:t>
            </a:r>
            <a:r>
              <a:rPr lang="de" baseline="0" dirty="0" err="1"/>
              <a:t>base</a:t>
            </a:r>
            <a:r>
              <a:rPr lang="de" baseline="0" dirty="0"/>
              <a:t> </a:t>
            </a:r>
            <a:r>
              <a:rPr lang="de" baseline="0" dirty="0" err="1"/>
              <a:t>materials</a:t>
            </a:r>
            <a:r>
              <a:rPr lang="de" baseline="0" dirty="0"/>
              <a:t> </a:t>
            </a:r>
            <a:r>
              <a:rPr lang="de" baseline="0" dirty="0" err="1"/>
              <a:t>that</a:t>
            </a:r>
            <a:r>
              <a:rPr lang="de" baseline="0" dirty="0"/>
              <a:t> </a:t>
            </a:r>
            <a:r>
              <a:rPr lang="de" baseline="0" dirty="0" err="1"/>
              <a:t>can</a:t>
            </a:r>
            <a:r>
              <a:rPr lang="de" baseline="0" dirty="0"/>
              <a:t> </a:t>
            </a:r>
            <a:r>
              <a:rPr lang="de" baseline="0" dirty="0" err="1"/>
              <a:t>finally</a:t>
            </a:r>
            <a:r>
              <a:rPr lang="de" baseline="0" dirty="0"/>
              <a:t> </a:t>
            </a:r>
            <a:r>
              <a:rPr lang="de" baseline="0" dirty="0" err="1"/>
              <a:t>be</a:t>
            </a:r>
            <a:r>
              <a:rPr lang="de" baseline="0" dirty="0"/>
              <a:t> </a:t>
            </a:r>
            <a:r>
              <a:rPr lang="de" baseline="0" dirty="0" err="1"/>
              <a:t>fabricated</a:t>
            </a:r>
            <a:r>
              <a:rPr lang="de" baseline="0" dirty="0"/>
              <a:t> </a:t>
            </a:r>
            <a:r>
              <a:rPr lang="de" baseline="0" dirty="0" err="1"/>
              <a:t>by</a:t>
            </a:r>
            <a:r>
              <a:rPr lang="de" baseline="0" dirty="0"/>
              <a:t> </a:t>
            </a:r>
            <a:r>
              <a:rPr lang="de" baseline="0" dirty="0" err="1"/>
              <a:t>the</a:t>
            </a:r>
            <a:r>
              <a:rPr lang="de" baseline="0" dirty="0"/>
              <a:t> </a:t>
            </a:r>
            <a:r>
              <a:rPr lang="de" baseline="0" dirty="0" err="1"/>
              <a:t>printer</a:t>
            </a:r>
            <a:r>
              <a:rPr lang="de" baseline="0" dirty="0"/>
              <a:t>. </a:t>
            </a:r>
          </a:p>
          <a:p>
            <a:pPr marL="0" indent="0">
              <a:buNone/>
            </a:pPr>
            <a:endParaRPr lang="de" baseline="0" dirty="0"/>
          </a:p>
          <a:p>
            <a:pPr marL="0" indent="0">
              <a:buNone/>
            </a:pPr>
            <a:r>
              <a:rPr lang="de" baseline="0" dirty="0"/>
              <a:t>In </a:t>
            </a:r>
            <a:r>
              <a:rPr lang="de" baseline="0" dirty="0" err="1"/>
              <a:t>early</a:t>
            </a:r>
            <a:r>
              <a:rPr lang="de" baseline="0" dirty="0"/>
              <a:t> </a:t>
            </a:r>
            <a:r>
              <a:rPr lang="de" baseline="0" dirty="0" err="1"/>
              <a:t>works</a:t>
            </a:r>
            <a:r>
              <a:rPr lang="de" baseline="0" dirty="0"/>
              <a:t> </a:t>
            </a:r>
            <a:r>
              <a:rPr lang="de" baseline="0" dirty="0" err="1"/>
              <a:t>by</a:t>
            </a:r>
            <a:r>
              <a:rPr lang="de" baseline="0" dirty="0"/>
              <a:t> [</a:t>
            </a:r>
            <a:r>
              <a:rPr lang="en-US" baseline="0" dirty="0" err="1"/>
              <a:t>Hašan</a:t>
            </a:r>
            <a:r>
              <a:rPr lang="de" baseline="0" dirty="0"/>
              <a:t> 2010] &amp; [Dong 2010] </a:t>
            </a:r>
            <a:r>
              <a:rPr lang="de" baseline="0" dirty="0" err="1"/>
              <a:t>the</a:t>
            </a:r>
            <a:r>
              <a:rPr lang="de" baseline="0" dirty="0"/>
              <a:t> </a:t>
            </a:r>
            <a:r>
              <a:rPr lang="de" baseline="0" dirty="0" err="1"/>
              <a:t>authors</a:t>
            </a:r>
            <a:r>
              <a:rPr lang="de" baseline="0" dirty="0"/>
              <a:t> </a:t>
            </a:r>
            <a:r>
              <a:rPr lang="de" baseline="0" dirty="0" err="1"/>
              <a:t>reproduced</a:t>
            </a:r>
            <a:r>
              <a:rPr lang="de" baseline="0" dirty="0"/>
              <a:t> a </a:t>
            </a:r>
            <a:r>
              <a:rPr lang="de" baseline="0" dirty="0" err="1"/>
              <a:t>specific</a:t>
            </a:r>
            <a:r>
              <a:rPr lang="de" baseline="0" dirty="0"/>
              <a:t> </a:t>
            </a:r>
            <a:r>
              <a:rPr lang="de" baseline="0" dirty="0" err="1"/>
              <a:t>input</a:t>
            </a:r>
            <a:r>
              <a:rPr lang="de" baseline="0" dirty="0"/>
              <a:t> </a:t>
            </a:r>
            <a:r>
              <a:rPr lang="de" baseline="0" dirty="0" err="1"/>
              <a:t>bssrdf</a:t>
            </a:r>
            <a:r>
              <a:rPr lang="de" baseline="0" dirty="0"/>
              <a:t> </a:t>
            </a:r>
            <a:r>
              <a:rPr lang="de" baseline="0" dirty="0" err="1"/>
              <a:t>through</a:t>
            </a:r>
            <a:r>
              <a:rPr lang="de" baseline="0" dirty="0"/>
              <a:t> </a:t>
            </a:r>
            <a:r>
              <a:rPr lang="de" baseline="0" dirty="0" err="1"/>
              <a:t>layer</a:t>
            </a:r>
            <a:r>
              <a:rPr lang="de" baseline="0" dirty="0"/>
              <a:t> </a:t>
            </a:r>
            <a:r>
              <a:rPr lang="de" baseline="0" dirty="0" err="1"/>
              <a:t>stacking</a:t>
            </a:r>
            <a:r>
              <a:rPr lang="de" baseline="0" dirty="0"/>
              <a:t> </a:t>
            </a:r>
            <a:r>
              <a:rPr lang="de" baseline="0" dirty="0" err="1"/>
              <a:t>of</a:t>
            </a:r>
            <a:r>
              <a:rPr lang="de" baseline="0" dirty="0"/>
              <a:t> </a:t>
            </a:r>
            <a:r>
              <a:rPr lang="de" baseline="0" dirty="0" err="1"/>
              <a:t>only</a:t>
            </a:r>
            <a:r>
              <a:rPr lang="de" baseline="0" dirty="0"/>
              <a:t> a limited </a:t>
            </a:r>
            <a:r>
              <a:rPr lang="de" baseline="0" dirty="0" err="1"/>
              <a:t>amount</a:t>
            </a:r>
            <a:r>
              <a:rPr lang="de" baseline="0" dirty="0"/>
              <a:t> </a:t>
            </a:r>
            <a:r>
              <a:rPr lang="de" baseline="0" dirty="0" err="1"/>
              <a:t>of</a:t>
            </a:r>
            <a:r>
              <a:rPr lang="de" baseline="0" dirty="0"/>
              <a:t> </a:t>
            </a:r>
            <a:r>
              <a:rPr lang="de" baseline="0" dirty="0" err="1"/>
              <a:t>base</a:t>
            </a:r>
            <a:r>
              <a:rPr lang="de" baseline="0" dirty="0"/>
              <a:t> </a:t>
            </a:r>
            <a:r>
              <a:rPr lang="de" baseline="0" dirty="0" err="1"/>
              <a:t>materials</a:t>
            </a:r>
            <a:r>
              <a:rPr lang="de" baseline="0" dirty="0"/>
              <a:t>..</a:t>
            </a:r>
          </a:p>
          <a:p>
            <a:pPr marL="0" indent="0">
              <a:buNone/>
            </a:pPr>
            <a:r>
              <a:rPr lang="de" baseline="0" dirty="0" err="1"/>
              <a:t>Brunton</a:t>
            </a:r>
            <a:r>
              <a:rPr lang="de" baseline="0" dirty="0"/>
              <a:t> et al. in 2015 </a:t>
            </a:r>
            <a:r>
              <a:rPr lang="de" baseline="0" dirty="0" err="1"/>
              <a:t>replaced</a:t>
            </a:r>
            <a:r>
              <a:rPr lang="de" baseline="0" dirty="0"/>
              <a:t> </a:t>
            </a:r>
            <a:r>
              <a:rPr lang="de" baseline="0" dirty="0" err="1"/>
              <a:t>the</a:t>
            </a:r>
            <a:r>
              <a:rPr lang="de" baseline="0" dirty="0"/>
              <a:t> </a:t>
            </a:r>
            <a:r>
              <a:rPr lang="de" baseline="0" dirty="0" err="1"/>
              <a:t>third</a:t>
            </a:r>
            <a:r>
              <a:rPr lang="de" baseline="0" dirty="0"/>
              <a:t> </a:t>
            </a:r>
            <a:r>
              <a:rPr lang="de" baseline="0" dirty="0" err="1"/>
              <a:t>step</a:t>
            </a:r>
            <a:r>
              <a:rPr lang="de" baseline="0" dirty="0"/>
              <a:t> </a:t>
            </a:r>
            <a:r>
              <a:rPr lang="de" baseline="0" dirty="0" err="1"/>
              <a:t>by</a:t>
            </a:r>
            <a:r>
              <a:rPr lang="de" baseline="0" dirty="0"/>
              <a:t> </a:t>
            </a:r>
            <a:r>
              <a:rPr lang="de" baseline="0" dirty="0" err="1"/>
              <a:t>error</a:t>
            </a:r>
            <a:r>
              <a:rPr lang="de" baseline="0" dirty="0"/>
              <a:t> </a:t>
            </a:r>
            <a:r>
              <a:rPr lang="de" baseline="0" dirty="0" err="1"/>
              <a:t>diffusion</a:t>
            </a:r>
            <a:r>
              <a:rPr lang="de" baseline="0" dirty="0"/>
              <a:t> </a:t>
            </a:r>
            <a:r>
              <a:rPr lang="de" baseline="0" dirty="0" err="1"/>
              <a:t>halftoning</a:t>
            </a:r>
            <a:r>
              <a:rPr lang="de" baseline="0" dirty="0"/>
              <a:t> </a:t>
            </a:r>
            <a:r>
              <a:rPr lang="de" baseline="0" dirty="0" err="1"/>
              <a:t>over</a:t>
            </a:r>
            <a:r>
              <a:rPr lang="de" baseline="0" dirty="0"/>
              <a:t> </a:t>
            </a:r>
            <a:r>
              <a:rPr lang="de" baseline="0" dirty="0" err="1"/>
              <a:t>the</a:t>
            </a:r>
            <a:r>
              <a:rPr lang="de" baseline="0" dirty="0"/>
              <a:t> </a:t>
            </a:r>
            <a:r>
              <a:rPr lang="de" baseline="0" dirty="0" err="1"/>
              <a:t>surface</a:t>
            </a:r>
            <a:r>
              <a:rPr lang="de" baseline="0" dirty="0"/>
              <a:t> </a:t>
            </a:r>
            <a:r>
              <a:rPr lang="de" baseline="0" dirty="0" err="1"/>
              <a:t>to</a:t>
            </a:r>
            <a:r>
              <a:rPr lang="de" baseline="0" dirty="0"/>
              <a:t> </a:t>
            </a:r>
            <a:r>
              <a:rPr lang="de" baseline="0" dirty="0" err="1"/>
              <a:t>achieve</a:t>
            </a:r>
            <a:r>
              <a:rPr lang="de" baseline="0" dirty="0"/>
              <a:t> </a:t>
            </a:r>
            <a:r>
              <a:rPr lang="de" baseline="0" dirty="0" err="1"/>
              <a:t>full</a:t>
            </a:r>
            <a:r>
              <a:rPr lang="de" baseline="0" dirty="0"/>
              <a:t> </a:t>
            </a:r>
            <a:r>
              <a:rPr lang="de" baseline="0" dirty="0" err="1"/>
              <a:t>color</a:t>
            </a:r>
            <a:r>
              <a:rPr lang="de" baseline="0" dirty="0"/>
              <a:t> </a:t>
            </a:r>
            <a:r>
              <a:rPr lang="de" baseline="0" dirty="0" err="1"/>
              <a:t>reproduction</a:t>
            </a:r>
            <a:r>
              <a:rPr lang="de" baseline="0" dirty="0"/>
              <a:t>.</a:t>
            </a:r>
          </a:p>
          <a:p>
            <a:pPr marL="0" indent="0">
              <a:buNone/>
            </a:pPr>
            <a:r>
              <a:rPr lang="de" baseline="0" dirty="0" err="1"/>
              <a:t>Babaei</a:t>
            </a:r>
            <a:r>
              <a:rPr lang="de" baseline="0" dirty="0"/>
              <a:t> et al in 2017 </a:t>
            </a:r>
            <a:r>
              <a:rPr lang="de" baseline="0" dirty="0" err="1"/>
              <a:t>showed</a:t>
            </a:r>
            <a:r>
              <a:rPr lang="de" baseline="0" dirty="0"/>
              <a:t> </a:t>
            </a:r>
            <a:r>
              <a:rPr lang="de" baseline="0" dirty="0" err="1"/>
              <a:t>how</a:t>
            </a:r>
            <a:r>
              <a:rPr lang="de" baseline="0" dirty="0"/>
              <a:t> </a:t>
            </a:r>
            <a:r>
              <a:rPr lang="de" baseline="0" dirty="0" err="1"/>
              <a:t>spatially-varying</a:t>
            </a:r>
            <a:r>
              <a:rPr lang="de" baseline="0" dirty="0"/>
              <a:t> </a:t>
            </a:r>
            <a:r>
              <a:rPr lang="de" baseline="0" dirty="0" err="1"/>
              <a:t>color</a:t>
            </a:r>
            <a:r>
              <a:rPr lang="de" baseline="0" dirty="0"/>
              <a:t> </a:t>
            </a:r>
            <a:r>
              <a:rPr lang="de" baseline="0" dirty="0" err="1"/>
              <a:t>could</a:t>
            </a:r>
            <a:r>
              <a:rPr lang="de" baseline="0" dirty="0"/>
              <a:t> also </a:t>
            </a:r>
            <a:r>
              <a:rPr lang="de" baseline="0" dirty="0" err="1"/>
              <a:t>be</a:t>
            </a:r>
            <a:r>
              <a:rPr lang="de" baseline="0" dirty="0"/>
              <a:t> </a:t>
            </a:r>
            <a:r>
              <a:rPr lang="de" baseline="0" dirty="0" err="1"/>
              <a:t>reproduced</a:t>
            </a:r>
            <a:r>
              <a:rPr lang="de" baseline="0" dirty="0"/>
              <a:t> </a:t>
            </a:r>
            <a:r>
              <a:rPr lang="de" baseline="0" dirty="0" err="1"/>
              <a:t>by</a:t>
            </a:r>
            <a:r>
              <a:rPr lang="de" baseline="0" dirty="0"/>
              <a:t> </a:t>
            </a:r>
            <a:r>
              <a:rPr lang="de" baseline="0" dirty="0" err="1"/>
              <a:t>stacking</a:t>
            </a:r>
            <a:r>
              <a:rPr lang="de" baseline="0" dirty="0"/>
              <a:t> </a:t>
            </a:r>
            <a:r>
              <a:rPr lang="de" baseline="0" dirty="0" err="1"/>
              <a:t>of</a:t>
            </a:r>
            <a:r>
              <a:rPr lang="de" baseline="0" dirty="0"/>
              <a:t> </a:t>
            </a:r>
            <a:r>
              <a:rPr lang="de" baseline="0" dirty="0" err="1"/>
              <a:t>layers</a:t>
            </a:r>
            <a:r>
              <a:rPr lang="de" baseline="0" dirty="0"/>
              <a:t>.</a:t>
            </a:r>
          </a:p>
          <a:p>
            <a:pPr marL="0" indent="0">
              <a:buNone/>
            </a:pPr>
            <a:r>
              <a:rPr lang="de" baseline="0" dirty="0" err="1"/>
              <a:t>Finally</a:t>
            </a:r>
            <a:r>
              <a:rPr lang="de" baseline="0" dirty="0"/>
              <a:t>, </a:t>
            </a:r>
            <a:r>
              <a:rPr lang="de" baseline="0" dirty="0" err="1"/>
              <a:t>Brunton</a:t>
            </a:r>
            <a:r>
              <a:rPr lang="de" baseline="0" dirty="0"/>
              <a:t> et al </a:t>
            </a:r>
            <a:r>
              <a:rPr lang="de" baseline="0" dirty="0" err="1"/>
              <a:t>showed</a:t>
            </a:r>
            <a:r>
              <a:rPr lang="de" baseline="0" dirty="0"/>
              <a:t> at last </a:t>
            </a:r>
            <a:r>
              <a:rPr lang="de" baseline="0" dirty="0" err="1"/>
              <a:t>year‘s</a:t>
            </a:r>
            <a:r>
              <a:rPr lang="de" baseline="0" dirty="0"/>
              <a:t> SIGGRAPH </a:t>
            </a:r>
            <a:r>
              <a:rPr lang="de" baseline="0" dirty="0" err="1"/>
              <a:t>how</a:t>
            </a:r>
            <a:r>
              <a:rPr lang="de" baseline="0" dirty="0"/>
              <a:t> </a:t>
            </a:r>
            <a:r>
              <a:rPr lang="de" baseline="0" dirty="0" err="1"/>
              <a:t>the</a:t>
            </a:r>
            <a:r>
              <a:rPr lang="de" baseline="0" dirty="0"/>
              <a:t> </a:t>
            </a:r>
            <a:r>
              <a:rPr lang="de" baseline="0" dirty="0" err="1"/>
              <a:t>whole</a:t>
            </a:r>
            <a:r>
              <a:rPr lang="de" baseline="0" dirty="0"/>
              <a:t> </a:t>
            </a:r>
            <a:r>
              <a:rPr lang="de" baseline="0" dirty="0" err="1"/>
              <a:t>pipeline</a:t>
            </a:r>
            <a:r>
              <a:rPr lang="de" baseline="0" dirty="0"/>
              <a:t> </a:t>
            </a:r>
            <a:r>
              <a:rPr lang="de" baseline="0" dirty="0" err="1"/>
              <a:t>can</a:t>
            </a:r>
            <a:r>
              <a:rPr lang="de" baseline="0" dirty="0"/>
              <a:t> also </a:t>
            </a:r>
            <a:r>
              <a:rPr lang="de" baseline="0" dirty="0" err="1"/>
              <a:t>be</a:t>
            </a:r>
            <a:r>
              <a:rPr lang="de" baseline="0" dirty="0"/>
              <a:t> </a:t>
            </a:r>
            <a:r>
              <a:rPr lang="de" baseline="0" dirty="0" err="1"/>
              <a:t>extended</a:t>
            </a:r>
            <a:r>
              <a:rPr lang="de" baseline="0" dirty="0"/>
              <a:t> </a:t>
            </a:r>
            <a:r>
              <a:rPr lang="de" baseline="0" dirty="0" err="1"/>
              <a:t>to</a:t>
            </a:r>
            <a:r>
              <a:rPr lang="de" baseline="0" dirty="0"/>
              <a:t> </a:t>
            </a:r>
            <a:r>
              <a:rPr lang="de" baseline="0" dirty="0" err="1"/>
              <a:t>control</a:t>
            </a:r>
            <a:r>
              <a:rPr lang="de" baseline="0" dirty="0"/>
              <a:t> </a:t>
            </a:r>
            <a:r>
              <a:rPr lang="de" baseline="0" dirty="0" err="1"/>
              <a:t>the</a:t>
            </a:r>
            <a:r>
              <a:rPr lang="de" baseline="0" dirty="0"/>
              <a:t> </a:t>
            </a:r>
            <a:r>
              <a:rPr lang="de" baseline="0" dirty="0" err="1"/>
              <a:t>perceived</a:t>
            </a:r>
            <a:r>
              <a:rPr lang="de" baseline="0" dirty="0"/>
              <a:t> </a:t>
            </a:r>
            <a:r>
              <a:rPr lang="de" baseline="0" dirty="0" err="1"/>
              <a:t>translucency</a:t>
            </a:r>
            <a:r>
              <a:rPr lang="de" baseline="0" dirty="0"/>
              <a:t> </a:t>
            </a:r>
            <a:r>
              <a:rPr lang="de" baseline="0" dirty="0" err="1"/>
              <a:t>over</a:t>
            </a:r>
            <a:r>
              <a:rPr lang="de" baseline="0" dirty="0"/>
              <a:t> </a:t>
            </a:r>
            <a:r>
              <a:rPr lang="de" baseline="0" dirty="0" err="1"/>
              <a:t>the</a:t>
            </a:r>
            <a:r>
              <a:rPr lang="de" baseline="0" dirty="0"/>
              <a:t> </a:t>
            </a:r>
            <a:r>
              <a:rPr lang="de" baseline="0" dirty="0" err="1"/>
              <a:t>surface</a:t>
            </a:r>
            <a:r>
              <a:rPr lang="de" baseline="0" dirty="0"/>
              <a:t>. </a:t>
            </a:r>
          </a:p>
          <a:p>
            <a:pPr marL="0" indent="0">
              <a:buNone/>
            </a:pPr>
            <a:endParaRPr lang="de" baseline="0" dirty="0"/>
          </a:p>
          <a:p>
            <a:pPr marL="0" indent="0">
              <a:buNone/>
            </a:pPr>
            <a:r>
              <a:rPr lang="de" baseline="0" dirty="0"/>
              <a:t>All </a:t>
            </a:r>
            <a:r>
              <a:rPr lang="de" baseline="0" dirty="0" err="1"/>
              <a:t>these</a:t>
            </a:r>
            <a:r>
              <a:rPr lang="de" baseline="0" dirty="0"/>
              <a:t> </a:t>
            </a:r>
            <a:r>
              <a:rPr lang="de" baseline="0" dirty="0" err="1"/>
              <a:t>methods</a:t>
            </a:r>
            <a:r>
              <a:rPr lang="de" baseline="0" dirty="0"/>
              <a:t> </a:t>
            </a:r>
            <a:r>
              <a:rPr lang="de" baseline="0" dirty="0" err="1"/>
              <a:t>with</a:t>
            </a:r>
            <a:r>
              <a:rPr lang="de" baseline="0" dirty="0"/>
              <a:t> </a:t>
            </a:r>
            <a:r>
              <a:rPr lang="de" baseline="0" dirty="0" err="1"/>
              <a:t>their</a:t>
            </a:r>
            <a:r>
              <a:rPr lang="de" baseline="0" dirty="0"/>
              <a:t> </a:t>
            </a:r>
            <a:r>
              <a:rPr lang="de" baseline="0" dirty="0" err="1"/>
              <a:t>forward-only</a:t>
            </a:r>
            <a:r>
              <a:rPr lang="de" baseline="0" dirty="0"/>
              <a:t> </a:t>
            </a:r>
            <a:r>
              <a:rPr lang="de" baseline="0" dirty="0" err="1"/>
              <a:t>pipeline</a:t>
            </a:r>
            <a:r>
              <a:rPr lang="de" baseline="0" dirty="0"/>
              <a:t> </a:t>
            </a:r>
            <a:r>
              <a:rPr lang="de" baseline="0" dirty="0" err="1"/>
              <a:t>suffer</a:t>
            </a:r>
            <a:r>
              <a:rPr lang="de" baseline="0" dirty="0"/>
              <a:t> </a:t>
            </a:r>
            <a:r>
              <a:rPr lang="de" baseline="0" dirty="0" err="1"/>
              <a:t>from</a:t>
            </a:r>
            <a:r>
              <a:rPr lang="de" baseline="0" dirty="0"/>
              <a:t> </a:t>
            </a:r>
            <a:r>
              <a:rPr lang="de" baseline="0" dirty="0" err="1"/>
              <a:t>the</a:t>
            </a:r>
            <a:r>
              <a:rPr lang="de" baseline="0" dirty="0"/>
              <a:t> </a:t>
            </a:r>
            <a:r>
              <a:rPr lang="de" baseline="0" dirty="0" err="1"/>
              <a:t>effects</a:t>
            </a:r>
            <a:r>
              <a:rPr lang="de" baseline="0" dirty="0"/>
              <a:t> </a:t>
            </a:r>
            <a:r>
              <a:rPr lang="de" baseline="0" dirty="0" err="1"/>
              <a:t>of</a:t>
            </a:r>
            <a:r>
              <a:rPr lang="de" baseline="0" dirty="0"/>
              <a:t> light </a:t>
            </a:r>
            <a:r>
              <a:rPr lang="de" baseline="0" dirty="0" err="1"/>
              <a:t>scattering</a:t>
            </a:r>
            <a:r>
              <a:rPr lang="de" baseline="0" dirty="0"/>
              <a:t> </a:t>
            </a:r>
            <a:r>
              <a:rPr lang="de" baseline="0" dirty="0" err="1"/>
              <a:t>inside</a:t>
            </a:r>
            <a:r>
              <a:rPr lang="de" baseline="0" dirty="0"/>
              <a:t> </a:t>
            </a:r>
            <a:r>
              <a:rPr lang="de" baseline="0" dirty="0" err="1"/>
              <a:t>the</a:t>
            </a:r>
            <a:r>
              <a:rPr lang="de" baseline="0" dirty="0"/>
              <a:t> </a:t>
            </a:r>
            <a:r>
              <a:rPr lang="de" baseline="0" dirty="0" err="1"/>
              <a:t>objects</a:t>
            </a:r>
            <a:r>
              <a:rPr lang="de" baseline="0" dirty="0"/>
              <a:t>.</a:t>
            </a:r>
          </a:p>
          <a:p>
            <a:pPr marL="0" indent="0">
              <a:buNone/>
            </a:pPr>
            <a:r>
              <a:rPr lang="de" baseline="0" dirty="0" err="1"/>
              <a:t>Elek</a:t>
            </a:r>
            <a:r>
              <a:rPr lang="de" baseline="0" dirty="0"/>
              <a:t> et al 2017 </a:t>
            </a:r>
            <a:r>
              <a:rPr lang="de" baseline="0" dirty="0" err="1"/>
              <a:t>thus</a:t>
            </a:r>
            <a:r>
              <a:rPr lang="de" baseline="0" dirty="0"/>
              <a:t> </a:t>
            </a:r>
            <a:r>
              <a:rPr lang="de" baseline="0" dirty="0" err="1"/>
              <a:t>introduced</a:t>
            </a:r>
            <a:r>
              <a:rPr lang="de" baseline="0" dirty="0"/>
              <a:t> an iterative </a:t>
            </a:r>
            <a:r>
              <a:rPr lang="de" baseline="0" dirty="0" err="1"/>
              <a:t>feedback</a:t>
            </a:r>
            <a:r>
              <a:rPr lang="de" baseline="0" dirty="0"/>
              <a:t> </a:t>
            </a:r>
            <a:r>
              <a:rPr lang="de" baseline="0" dirty="0" err="1"/>
              <a:t>loop</a:t>
            </a:r>
            <a:r>
              <a:rPr lang="de" baseline="0" dirty="0"/>
              <a:t> </a:t>
            </a:r>
            <a:r>
              <a:rPr lang="de" baseline="0" dirty="0" err="1"/>
              <a:t>where</a:t>
            </a:r>
            <a:r>
              <a:rPr lang="de" baseline="0" dirty="0"/>
              <a:t> </a:t>
            </a:r>
            <a:r>
              <a:rPr lang="de" baseline="0" dirty="0" err="1"/>
              <a:t>they</a:t>
            </a:r>
            <a:r>
              <a:rPr lang="de" baseline="0" dirty="0"/>
              <a:t> </a:t>
            </a:r>
            <a:r>
              <a:rPr lang="de" baseline="0" dirty="0" err="1"/>
              <a:t>would</a:t>
            </a:r>
            <a:r>
              <a:rPr lang="de" baseline="0" dirty="0"/>
              <a:t> </a:t>
            </a:r>
            <a:r>
              <a:rPr lang="de" baseline="0" dirty="0" err="1"/>
              <a:t>first</a:t>
            </a:r>
            <a:r>
              <a:rPr lang="de" baseline="0" dirty="0"/>
              <a:t> </a:t>
            </a:r>
            <a:r>
              <a:rPr lang="de" baseline="0" dirty="0" err="1"/>
              <a:t>simulate</a:t>
            </a:r>
            <a:r>
              <a:rPr lang="de" baseline="0" dirty="0"/>
              <a:t> </a:t>
            </a:r>
            <a:r>
              <a:rPr lang="de" baseline="0" dirty="0" err="1"/>
              <a:t>the</a:t>
            </a:r>
            <a:r>
              <a:rPr lang="de" baseline="0" dirty="0"/>
              <a:t> </a:t>
            </a:r>
            <a:r>
              <a:rPr lang="de" baseline="0" dirty="0" err="1"/>
              <a:t>object‘s</a:t>
            </a:r>
            <a:r>
              <a:rPr lang="de" baseline="0" dirty="0"/>
              <a:t> </a:t>
            </a:r>
            <a:r>
              <a:rPr lang="de" baseline="0" dirty="0" err="1"/>
              <a:t>appearance</a:t>
            </a:r>
            <a:r>
              <a:rPr lang="de" baseline="0" dirty="0"/>
              <a:t> </a:t>
            </a:r>
            <a:r>
              <a:rPr lang="de" baseline="0" dirty="0" err="1"/>
              <a:t>and</a:t>
            </a:r>
            <a:r>
              <a:rPr lang="de" baseline="0" dirty="0"/>
              <a:t> </a:t>
            </a:r>
            <a:r>
              <a:rPr lang="de" baseline="0" dirty="0" err="1"/>
              <a:t>then</a:t>
            </a:r>
            <a:r>
              <a:rPr lang="de" baseline="0" dirty="0"/>
              <a:t> </a:t>
            </a:r>
            <a:r>
              <a:rPr lang="de" baseline="0" dirty="0" err="1"/>
              <a:t>optimize</a:t>
            </a:r>
            <a:r>
              <a:rPr lang="de" baseline="0" dirty="0"/>
              <a:t> </a:t>
            </a:r>
            <a:r>
              <a:rPr lang="de" baseline="0" dirty="0" err="1"/>
              <a:t>for</a:t>
            </a:r>
            <a:r>
              <a:rPr lang="de" baseline="0" dirty="0"/>
              <a:t> </a:t>
            </a:r>
            <a:r>
              <a:rPr lang="de" baseline="0" dirty="0" err="1"/>
              <a:t>any</a:t>
            </a:r>
            <a:r>
              <a:rPr lang="de" baseline="0" dirty="0"/>
              <a:t> </a:t>
            </a:r>
            <a:r>
              <a:rPr lang="de" baseline="0" dirty="0" err="1"/>
              <a:t>unwanted</a:t>
            </a:r>
            <a:r>
              <a:rPr lang="de" baseline="0" dirty="0"/>
              <a:t> </a:t>
            </a:r>
            <a:r>
              <a:rPr lang="de" baseline="0" dirty="0" err="1"/>
              <a:t>effects</a:t>
            </a:r>
            <a:r>
              <a:rPr lang="de" baseline="0" dirty="0"/>
              <a:t>. But </a:t>
            </a:r>
            <a:r>
              <a:rPr lang="de" baseline="0" dirty="0" err="1"/>
              <a:t>their</a:t>
            </a:r>
            <a:r>
              <a:rPr lang="de" baseline="0" dirty="0"/>
              <a:t> </a:t>
            </a:r>
            <a:r>
              <a:rPr lang="de" baseline="0" dirty="0" err="1"/>
              <a:t>method</a:t>
            </a:r>
            <a:r>
              <a:rPr lang="de" baseline="0" dirty="0"/>
              <a:t> </a:t>
            </a:r>
            <a:r>
              <a:rPr lang="de" baseline="0" dirty="0" err="1"/>
              <a:t>is</a:t>
            </a:r>
            <a:r>
              <a:rPr lang="de" baseline="0" dirty="0"/>
              <a:t> </a:t>
            </a:r>
            <a:r>
              <a:rPr lang="de" baseline="0" dirty="0" err="1"/>
              <a:t>ultimatively</a:t>
            </a:r>
            <a:r>
              <a:rPr lang="de" baseline="0" dirty="0"/>
              <a:t> limited </a:t>
            </a:r>
            <a:r>
              <a:rPr lang="de" baseline="0" dirty="0" err="1"/>
              <a:t>to</a:t>
            </a:r>
            <a:r>
              <a:rPr lang="de" baseline="0" dirty="0"/>
              <a:t> 2.5D </a:t>
            </a:r>
            <a:r>
              <a:rPr lang="de" baseline="0" dirty="0" err="1"/>
              <a:t>objects</a:t>
            </a:r>
            <a:endParaRPr lang="de" baseline="0" dirty="0"/>
          </a:p>
          <a:p>
            <a:pPr marL="0" indent="0">
              <a:buNone/>
            </a:pPr>
            <a:endParaRPr lang="de" baseline="0" dirty="0"/>
          </a:p>
          <a:p>
            <a:pPr marL="0" indent="0">
              <a:buNone/>
            </a:pPr>
            <a:r>
              <a:rPr lang="de" baseline="0" dirty="0" err="1"/>
              <a:t>We</a:t>
            </a:r>
            <a:r>
              <a:rPr lang="de" baseline="0" dirty="0"/>
              <a:t> </a:t>
            </a:r>
            <a:r>
              <a:rPr lang="de" baseline="0" dirty="0" err="1"/>
              <a:t>base</a:t>
            </a:r>
            <a:r>
              <a:rPr lang="de" baseline="0" dirty="0"/>
              <a:t> </a:t>
            </a:r>
            <a:r>
              <a:rPr lang="de" baseline="0" dirty="0" err="1"/>
              <a:t>our</a:t>
            </a:r>
            <a:r>
              <a:rPr lang="de" baseline="0" dirty="0"/>
              <a:t> </a:t>
            </a:r>
            <a:r>
              <a:rPr lang="de" baseline="0" dirty="0" err="1"/>
              <a:t>approach</a:t>
            </a:r>
            <a:r>
              <a:rPr lang="de" baseline="0" dirty="0"/>
              <a:t> on </a:t>
            </a:r>
            <a:r>
              <a:rPr lang="de" baseline="0" dirty="0" err="1"/>
              <a:t>this</a:t>
            </a:r>
            <a:r>
              <a:rPr lang="de" baseline="0" dirty="0"/>
              <a:t> </a:t>
            </a:r>
            <a:r>
              <a:rPr lang="de" baseline="0" dirty="0" err="1"/>
              <a:t>concept</a:t>
            </a:r>
            <a:r>
              <a:rPr lang="de" baseline="0" dirty="0"/>
              <a:t> </a:t>
            </a:r>
            <a:r>
              <a:rPr lang="de" baseline="0" dirty="0" err="1"/>
              <a:t>and</a:t>
            </a:r>
            <a:r>
              <a:rPr lang="de" baseline="0" dirty="0"/>
              <a:t> </a:t>
            </a:r>
            <a:r>
              <a:rPr lang="de" baseline="0" dirty="0" err="1"/>
              <a:t>extend</a:t>
            </a:r>
            <a:r>
              <a:rPr lang="de" baseline="0" dirty="0"/>
              <a:t> </a:t>
            </a:r>
            <a:r>
              <a:rPr lang="de" baseline="0" dirty="0" err="1"/>
              <a:t>it</a:t>
            </a:r>
            <a:r>
              <a:rPr lang="de" baseline="0" dirty="0"/>
              <a:t> </a:t>
            </a:r>
            <a:r>
              <a:rPr lang="de" baseline="0" dirty="0" err="1"/>
              <a:t>to</a:t>
            </a:r>
            <a:r>
              <a:rPr lang="de" baseline="0" dirty="0"/>
              <a:t> 3D but </a:t>
            </a:r>
            <a:r>
              <a:rPr lang="de" baseline="0" dirty="0" err="1"/>
              <a:t>tackle</a:t>
            </a:r>
            <a:r>
              <a:rPr lang="de" baseline="0" dirty="0"/>
              <a:t> </a:t>
            </a:r>
            <a:r>
              <a:rPr lang="de" baseline="0" dirty="0" err="1"/>
              <a:t>the</a:t>
            </a:r>
            <a:r>
              <a:rPr lang="de" baseline="0" dirty="0"/>
              <a:t> </a:t>
            </a:r>
            <a:r>
              <a:rPr lang="de" baseline="0" dirty="0" err="1"/>
              <a:t>significantly</a:t>
            </a:r>
            <a:r>
              <a:rPr lang="de" baseline="0" dirty="0"/>
              <a:t> </a:t>
            </a:r>
            <a:r>
              <a:rPr lang="de" baseline="0" dirty="0" err="1"/>
              <a:t>more</a:t>
            </a:r>
            <a:r>
              <a:rPr lang="de" baseline="0" dirty="0"/>
              <a:t> </a:t>
            </a:r>
            <a:r>
              <a:rPr lang="de" baseline="0" dirty="0" err="1"/>
              <a:t>challenging</a:t>
            </a:r>
            <a:r>
              <a:rPr lang="de" baseline="0" dirty="0"/>
              <a:t> </a:t>
            </a:r>
            <a:r>
              <a:rPr lang="de" baseline="0" dirty="0" err="1"/>
              <a:t>case</a:t>
            </a:r>
            <a:r>
              <a:rPr lang="de" baseline="0" dirty="0"/>
              <a:t> </a:t>
            </a:r>
            <a:r>
              <a:rPr lang="de" baseline="0" dirty="0" err="1"/>
              <a:t>of</a:t>
            </a:r>
            <a:r>
              <a:rPr lang="de" baseline="0" dirty="0"/>
              <a:t> </a:t>
            </a:r>
            <a:r>
              <a:rPr lang="de" baseline="0" dirty="0" err="1"/>
              <a:t>thin</a:t>
            </a:r>
            <a:r>
              <a:rPr lang="de" baseline="0" dirty="0"/>
              <a:t> </a:t>
            </a:r>
            <a:r>
              <a:rPr lang="de" baseline="0" dirty="0" err="1"/>
              <a:t>geometry</a:t>
            </a:r>
            <a:r>
              <a:rPr lang="de" baseline="0" dirty="0"/>
              <a:t>.</a:t>
            </a:r>
            <a:endParaRPr lang="de" dirty="0"/>
          </a:p>
          <a:p>
            <a:pPr marL="286470" indent="0">
              <a:buNone/>
            </a:pPr>
            <a:endParaRPr lang="en-US" dirty="0"/>
          </a:p>
        </p:txBody>
      </p:sp>
    </p:spTree>
    <p:extLst>
      <p:ext uri="{BB962C8B-B14F-4D97-AF65-F5344CB8AC3E}">
        <p14:creationId xmlns:p14="http://schemas.microsoft.com/office/powerpoint/2010/main" val="39899839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29F-4400-4CF4-A1E3-CAF58B62286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ID4096"/>
          </a:p>
        </p:txBody>
      </p:sp>
      <p:sp>
        <p:nvSpPr>
          <p:cNvPr id="3" name="Subtitle 2">
            <a:extLst>
              <a:ext uri="{FF2B5EF4-FFF2-40B4-BE49-F238E27FC236}">
                <a16:creationId xmlns:a16="http://schemas.microsoft.com/office/drawing/2014/main" id="{85E6118E-653F-46F0-9768-8C1CF2F7D8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ID4096"/>
          </a:p>
        </p:txBody>
      </p:sp>
      <p:pic>
        <p:nvPicPr>
          <p:cNvPr id="7" name="Picture 6">
            <a:extLst>
              <a:ext uri="{FF2B5EF4-FFF2-40B4-BE49-F238E27FC236}">
                <a16:creationId xmlns:a16="http://schemas.microsoft.com/office/drawing/2014/main" id="{4AB5D6BF-7AF4-9445-87A7-EF23CBD0E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69952" y="4517022"/>
            <a:ext cx="1714500" cy="50006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8011" y="4596943"/>
            <a:ext cx="1067025" cy="320108"/>
          </a:xfrm>
          <a:prstGeom prst="rect">
            <a:avLst/>
          </a:prstGeom>
        </p:spPr>
      </p:pic>
      <p:cxnSp>
        <p:nvCxnSpPr>
          <p:cNvPr id="5" name="Straight Connector 4"/>
          <p:cNvCxnSpPr/>
          <p:nvPr userDrawn="1"/>
        </p:nvCxnSpPr>
        <p:spPr>
          <a:xfrm>
            <a:off x="459549" y="4213442"/>
            <a:ext cx="8224903"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2" name="Google Shape;69;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1560810" y="4553073"/>
            <a:ext cx="760722" cy="407848"/>
          </a:xfrm>
          <a:prstGeom prst="rect">
            <a:avLst/>
          </a:prstGeom>
          <a:noFill/>
          <a:ln>
            <a:noFill/>
          </a:ln>
        </p:spPr>
      </p:pic>
      <p:pic>
        <p:nvPicPr>
          <p:cNvPr id="13" name="Google Shape;70;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459549" y="4637366"/>
            <a:ext cx="873899" cy="239263"/>
          </a:xfrm>
          <a:prstGeom prst="rect">
            <a:avLst/>
          </a:prstGeom>
          <a:noFill/>
          <a:ln>
            <a:noFill/>
          </a:ln>
        </p:spPr>
      </p:pic>
      <p:pic>
        <p:nvPicPr>
          <p:cNvPr id="14" name="Google Shape;71;p10"/>
          <p:cNvPicPr preferRelativeResize="0"/>
          <p:nvPr userDrawn="1"/>
        </p:nvPicPr>
        <p:blipFill>
          <a:blip r:embed="rId6" cstate="hqprint">
            <a:alphaModFix/>
            <a:extLst>
              <a:ext uri="{28A0092B-C50C-407E-A947-70E740481C1C}">
                <a14:useLocalDpi xmlns:a14="http://schemas.microsoft.com/office/drawing/2010/main"/>
              </a:ext>
            </a:extLst>
          </a:blip>
          <a:stretch>
            <a:fillRect/>
          </a:stretch>
        </p:blipFill>
        <p:spPr>
          <a:xfrm>
            <a:off x="3643564" y="4548200"/>
            <a:ext cx="755823" cy="417595"/>
          </a:xfrm>
          <a:prstGeom prst="rect">
            <a:avLst/>
          </a:prstGeom>
          <a:noFill/>
          <a:ln>
            <a:noFill/>
          </a:ln>
        </p:spPr>
      </p:pic>
      <p:pic>
        <p:nvPicPr>
          <p:cNvPr id="15" name="Google Shape;72;p10"/>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4626749" y="4631648"/>
            <a:ext cx="873900" cy="251163"/>
          </a:xfrm>
          <a:prstGeom prst="rect">
            <a:avLst/>
          </a:prstGeom>
          <a:noFill/>
          <a:ln>
            <a:noFill/>
          </a:ln>
        </p:spPr>
      </p:pic>
      <p:pic>
        <p:nvPicPr>
          <p:cNvPr id="16" name="Google Shape;73;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2548894" y="4548200"/>
            <a:ext cx="867308" cy="417594"/>
          </a:xfrm>
          <a:prstGeom prst="rect">
            <a:avLst/>
          </a:prstGeom>
          <a:noFill/>
          <a:ln>
            <a:noFill/>
          </a:ln>
        </p:spPr>
      </p:pic>
    </p:spTree>
    <p:extLst>
      <p:ext uri="{BB962C8B-B14F-4D97-AF65-F5344CB8AC3E}">
        <p14:creationId xmlns:p14="http://schemas.microsoft.com/office/powerpoint/2010/main" val="281205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175550" y="140225"/>
            <a:ext cx="88089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ato"/>
              <a:buNone/>
              <a:defRPr>
                <a:latin typeface="Lato"/>
                <a:ea typeface="Lato"/>
                <a:cs typeface="Lato"/>
                <a:sym typeface="Lato"/>
              </a:defRPr>
            </a:lvl1pPr>
            <a:lvl2pPr lvl="1">
              <a:spcBef>
                <a:spcPts val="0"/>
              </a:spcBef>
              <a:spcAft>
                <a:spcPts val="0"/>
              </a:spcAft>
              <a:buSzPts val="2800"/>
              <a:buFont typeface="Lato"/>
              <a:buNone/>
              <a:defRPr>
                <a:latin typeface="Lato"/>
                <a:ea typeface="Lato"/>
                <a:cs typeface="Lato"/>
                <a:sym typeface="Lato"/>
              </a:defRPr>
            </a:lvl2pPr>
            <a:lvl3pPr lvl="2">
              <a:spcBef>
                <a:spcPts val="0"/>
              </a:spcBef>
              <a:spcAft>
                <a:spcPts val="0"/>
              </a:spcAft>
              <a:buSzPts val="2800"/>
              <a:buFont typeface="Lato"/>
              <a:buNone/>
              <a:defRPr>
                <a:latin typeface="Lato"/>
                <a:ea typeface="Lato"/>
                <a:cs typeface="Lato"/>
                <a:sym typeface="Lato"/>
              </a:defRPr>
            </a:lvl3pPr>
            <a:lvl4pPr lvl="3">
              <a:spcBef>
                <a:spcPts val="0"/>
              </a:spcBef>
              <a:spcAft>
                <a:spcPts val="0"/>
              </a:spcAft>
              <a:buSzPts val="2800"/>
              <a:buFont typeface="Lato"/>
              <a:buNone/>
              <a:defRPr>
                <a:latin typeface="Lato"/>
                <a:ea typeface="Lato"/>
                <a:cs typeface="Lato"/>
                <a:sym typeface="Lato"/>
              </a:defRPr>
            </a:lvl4pPr>
            <a:lvl5pPr lvl="4">
              <a:spcBef>
                <a:spcPts val="0"/>
              </a:spcBef>
              <a:spcAft>
                <a:spcPts val="0"/>
              </a:spcAft>
              <a:buSzPts val="2800"/>
              <a:buFont typeface="Lato"/>
              <a:buNone/>
              <a:defRPr>
                <a:latin typeface="Lato"/>
                <a:ea typeface="Lato"/>
                <a:cs typeface="Lato"/>
                <a:sym typeface="Lato"/>
              </a:defRPr>
            </a:lvl5pPr>
            <a:lvl6pPr lvl="5">
              <a:spcBef>
                <a:spcPts val="0"/>
              </a:spcBef>
              <a:spcAft>
                <a:spcPts val="0"/>
              </a:spcAft>
              <a:buSzPts val="2800"/>
              <a:buFont typeface="Lato"/>
              <a:buNone/>
              <a:defRPr>
                <a:latin typeface="Lato"/>
                <a:ea typeface="Lato"/>
                <a:cs typeface="Lato"/>
                <a:sym typeface="Lato"/>
              </a:defRPr>
            </a:lvl6pPr>
            <a:lvl7pPr lvl="6">
              <a:spcBef>
                <a:spcPts val="0"/>
              </a:spcBef>
              <a:spcAft>
                <a:spcPts val="0"/>
              </a:spcAft>
              <a:buSzPts val="2800"/>
              <a:buFont typeface="Lato"/>
              <a:buNone/>
              <a:defRPr>
                <a:latin typeface="Lato"/>
                <a:ea typeface="Lato"/>
                <a:cs typeface="Lato"/>
                <a:sym typeface="Lato"/>
              </a:defRPr>
            </a:lvl7pPr>
            <a:lvl8pPr lvl="7">
              <a:spcBef>
                <a:spcPts val="0"/>
              </a:spcBef>
              <a:spcAft>
                <a:spcPts val="0"/>
              </a:spcAft>
              <a:buSzPts val="2800"/>
              <a:buFont typeface="Lato"/>
              <a:buNone/>
              <a:defRPr>
                <a:latin typeface="Lato"/>
                <a:ea typeface="Lato"/>
                <a:cs typeface="Lato"/>
                <a:sym typeface="Lato"/>
              </a:defRPr>
            </a:lvl8pPr>
            <a:lvl9pPr lvl="8">
              <a:spcBef>
                <a:spcPts val="0"/>
              </a:spcBef>
              <a:spcAft>
                <a:spcPts val="0"/>
              </a:spcAft>
              <a:buSzPts val="2800"/>
              <a:buFont typeface="Lato"/>
              <a:buNone/>
              <a:defRPr>
                <a:latin typeface="Lato"/>
                <a:ea typeface="Lato"/>
                <a:cs typeface="Lato"/>
                <a:sym typeface="Lato"/>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Lato"/>
              <a:buChar char="●"/>
              <a:defRPr sz="1400">
                <a:latin typeface="Lato"/>
                <a:ea typeface="Lato"/>
                <a:cs typeface="Lato"/>
                <a:sym typeface="Lato"/>
              </a:defRPr>
            </a:lvl1pPr>
            <a:lvl2pPr marL="914400" lvl="1" indent="-304800">
              <a:spcBef>
                <a:spcPts val="1600"/>
              </a:spcBef>
              <a:spcAft>
                <a:spcPts val="0"/>
              </a:spcAft>
              <a:buSzPts val="1200"/>
              <a:buFont typeface="Lato"/>
              <a:buChar char="○"/>
              <a:defRPr sz="1200">
                <a:latin typeface="Lato"/>
                <a:ea typeface="Lato"/>
                <a:cs typeface="Lato"/>
                <a:sym typeface="Lato"/>
              </a:defRPr>
            </a:lvl2pPr>
            <a:lvl3pPr marL="1371600" lvl="2" indent="-304800">
              <a:spcBef>
                <a:spcPts val="1600"/>
              </a:spcBef>
              <a:spcAft>
                <a:spcPts val="0"/>
              </a:spcAft>
              <a:buSzPts val="1200"/>
              <a:buFont typeface="Lato"/>
              <a:buChar char="■"/>
              <a:defRPr sz="1200">
                <a:latin typeface="Lato"/>
                <a:ea typeface="Lato"/>
                <a:cs typeface="Lato"/>
                <a:sym typeface="Lato"/>
              </a:defRPr>
            </a:lvl3pPr>
            <a:lvl4pPr marL="1828800" lvl="3" indent="-304800">
              <a:spcBef>
                <a:spcPts val="1600"/>
              </a:spcBef>
              <a:spcAft>
                <a:spcPts val="0"/>
              </a:spcAft>
              <a:buSzPts val="1200"/>
              <a:buFont typeface="Lato"/>
              <a:buChar char="●"/>
              <a:defRPr sz="1200">
                <a:latin typeface="Lato"/>
                <a:ea typeface="Lato"/>
                <a:cs typeface="Lato"/>
                <a:sym typeface="Lato"/>
              </a:defRPr>
            </a:lvl4pPr>
            <a:lvl5pPr marL="2286000" lvl="4" indent="-304800">
              <a:spcBef>
                <a:spcPts val="1600"/>
              </a:spcBef>
              <a:spcAft>
                <a:spcPts val="0"/>
              </a:spcAft>
              <a:buSzPts val="1200"/>
              <a:buFont typeface="Lato"/>
              <a:buChar char="○"/>
              <a:defRPr sz="1200">
                <a:latin typeface="Lato"/>
                <a:ea typeface="Lato"/>
                <a:cs typeface="Lato"/>
                <a:sym typeface="Lato"/>
              </a:defRPr>
            </a:lvl5pPr>
            <a:lvl6pPr marL="2743200" lvl="5" indent="-304800">
              <a:spcBef>
                <a:spcPts val="1600"/>
              </a:spcBef>
              <a:spcAft>
                <a:spcPts val="0"/>
              </a:spcAft>
              <a:buSzPts val="1200"/>
              <a:buFont typeface="Lato"/>
              <a:buChar char="■"/>
              <a:defRPr sz="1200">
                <a:latin typeface="Lato"/>
                <a:ea typeface="Lato"/>
                <a:cs typeface="Lato"/>
                <a:sym typeface="Lato"/>
              </a:defRPr>
            </a:lvl6pPr>
            <a:lvl7pPr marL="3200400" lvl="6" indent="-304800">
              <a:spcBef>
                <a:spcPts val="1600"/>
              </a:spcBef>
              <a:spcAft>
                <a:spcPts val="0"/>
              </a:spcAft>
              <a:buSzPts val="1200"/>
              <a:buFont typeface="Lato"/>
              <a:buChar char="●"/>
              <a:defRPr sz="1200">
                <a:latin typeface="Lato"/>
                <a:ea typeface="Lato"/>
                <a:cs typeface="Lato"/>
                <a:sym typeface="Lato"/>
              </a:defRPr>
            </a:lvl7pPr>
            <a:lvl8pPr marL="3657600" lvl="7" indent="-304800">
              <a:spcBef>
                <a:spcPts val="1600"/>
              </a:spcBef>
              <a:spcAft>
                <a:spcPts val="0"/>
              </a:spcAft>
              <a:buSzPts val="1200"/>
              <a:buFont typeface="Lato"/>
              <a:buChar char="○"/>
              <a:defRPr sz="1200">
                <a:latin typeface="Lato"/>
                <a:ea typeface="Lato"/>
                <a:cs typeface="Lato"/>
                <a:sym typeface="Lato"/>
              </a:defRPr>
            </a:lvl8pPr>
            <a:lvl9pPr marL="4114800" lvl="8" indent="-304800">
              <a:spcBef>
                <a:spcPts val="1600"/>
              </a:spcBef>
              <a:spcAft>
                <a:spcPts val="1600"/>
              </a:spcAft>
              <a:buSzPts val="1200"/>
              <a:buFont typeface="Lato"/>
              <a:buChar char="■"/>
              <a:defRPr sz="1200">
                <a:latin typeface="Lato"/>
                <a:ea typeface="Lato"/>
                <a:cs typeface="Lato"/>
                <a:sym typeface="Lato"/>
              </a:defRPr>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Lato"/>
              <a:buChar char="●"/>
              <a:defRPr sz="1400">
                <a:latin typeface="Lato"/>
                <a:ea typeface="Lato"/>
                <a:cs typeface="Lato"/>
                <a:sym typeface="Lato"/>
              </a:defRPr>
            </a:lvl1pPr>
            <a:lvl2pPr marL="914400" lvl="1" indent="-304800">
              <a:spcBef>
                <a:spcPts val="1600"/>
              </a:spcBef>
              <a:spcAft>
                <a:spcPts val="0"/>
              </a:spcAft>
              <a:buSzPts val="1200"/>
              <a:buFont typeface="Lato"/>
              <a:buChar char="○"/>
              <a:defRPr sz="1200">
                <a:latin typeface="Lato"/>
                <a:ea typeface="Lato"/>
                <a:cs typeface="Lato"/>
                <a:sym typeface="Lato"/>
              </a:defRPr>
            </a:lvl2pPr>
            <a:lvl3pPr marL="1371600" lvl="2" indent="-304800">
              <a:spcBef>
                <a:spcPts val="1600"/>
              </a:spcBef>
              <a:spcAft>
                <a:spcPts val="0"/>
              </a:spcAft>
              <a:buSzPts val="1200"/>
              <a:buFont typeface="Lato"/>
              <a:buChar char="■"/>
              <a:defRPr sz="1200">
                <a:latin typeface="Lato"/>
                <a:ea typeface="Lato"/>
                <a:cs typeface="Lato"/>
                <a:sym typeface="Lato"/>
              </a:defRPr>
            </a:lvl3pPr>
            <a:lvl4pPr marL="1828800" lvl="3" indent="-304800">
              <a:spcBef>
                <a:spcPts val="1600"/>
              </a:spcBef>
              <a:spcAft>
                <a:spcPts val="0"/>
              </a:spcAft>
              <a:buSzPts val="1200"/>
              <a:buFont typeface="Lato"/>
              <a:buChar char="●"/>
              <a:defRPr sz="1200">
                <a:latin typeface="Lato"/>
                <a:ea typeface="Lato"/>
                <a:cs typeface="Lato"/>
                <a:sym typeface="Lato"/>
              </a:defRPr>
            </a:lvl4pPr>
            <a:lvl5pPr marL="2286000" lvl="4" indent="-304800">
              <a:spcBef>
                <a:spcPts val="1600"/>
              </a:spcBef>
              <a:spcAft>
                <a:spcPts val="0"/>
              </a:spcAft>
              <a:buSzPts val="1200"/>
              <a:buFont typeface="Lato"/>
              <a:buChar char="○"/>
              <a:defRPr sz="1200">
                <a:latin typeface="Lato"/>
                <a:ea typeface="Lato"/>
                <a:cs typeface="Lato"/>
                <a:sym typeface="Lato"/>
              </a:defRPr>
            </a:lvl5pPr>
            <a:lvl6pPr marL="2743200" lvl="5" indent="-304800">
              <a:spcBef>
                <a:spcPts val="1600"/>
              </a:spcBef>
              <a:spcAft>
                <a:spcPts val="0"/>
              </a:spcAft>
              <a:buSzPts val="1200"/>
              <a:buFont typeface="Lato"/>
              <a:buChar char="■"/>
              <a:defRPr sz="1200">
                <a:latin typeface="Lato"/>
                <a:ea typeface="Lato"/>
                <a:cs typeface="Lato"/>
                <a:sym typeface="Lato"/>
              </a:defRPr>
            </a:lvl6pPr>
            <a:lvl7pPr marL="3200400" lvl="6" indent="-304800">
              <a:spcBef>
                <a:spcPts val="1600"/>
              </a:spcBef>
              <a:spcAft>
                <a:spcPts val="0"/>
              </a:spcAft>
              <a:buSzPts val="1200"/>
              <a:buFont typeface="Lato"/>
              <a:buChar char="●"/>
              <a:defRPr sz="1200">
                <a:latin typeface="Lato"/>
                <a:ea typeface="Lato"/>
                <a:cs typeface="Lato"/>
                <a:sym typeface="Lato"/>
              </a:defRPr>
            </a:lvl7pPr>
            <a:lvl8pPr marL="3657600" lvl="7" indent="-304800">
              <a:spcBef>
                <a:spcPts val="1600"/>
              </a:spcBef>
              <a:spcAft>
                <a:spcPts val="0"/>
              </a:spcAft>
              <a:buSzPts val="1200"/>
              <a:buFont typeface="Lato"/>
              <a:buChar char="○"/>
              <a:defRPr sz="1200">
                <a:latin typeface="Lato"/>
                <a:ea typeface="Lato"/>
                <a:cs typeface="Lato"/>
                <a:sym typeface="Lato"/>
              </a:defRPr>
            </a:lvl8pPr>
            <a:lvl9pPr marL="4114800" lvl="8" indent="-304800">
              <a:spcBef>
                <a:spcPts val="1600"/>
              </a:spcBef>
              <a:spcAft>
                <a:spcPts val="1600"/>
              </a:spcAft>
              <a:buSzPts val="1200"/>
              <a:buFont typeface="Lato"/>
              <a:buChar char="■"/>
              <a:defRPr sz="1200">
                <a:latin typeface="Lato"/>
                <a:ea typeface="Lato"/>
                <a:cs typeface="Lato"/>
                <a:sym typeface="Lato"/>
              </a:defRPr>
            </a:lvl9pPr>
          </a:lstStyle>
          <a:p>
            <a:endParaRPr/>
          </a:p>
        </p:txBody>
      </p:sp>
      <p:sp>
        <p:nvSpPr>
          <p:cNvPr id="25" name="Google Shape;25;p5"/>
          <p:cNvSpPr txBox="1">
            <a:spLocks noGrp="1"/>
          </p:cNvSpPr>
          <p:nvPr>
            <p:ph type="sldNum" idx="12"/>
          </p:nvPr>
        </p:nvSpPr>
        <p:spPr>
          <a:xfrm>
            <a:off x="8461050" y="4808000"/>
            <a:ext cx="560100" cy="231300"/>
          </a:xfrm>
          <a:prstGeom prst="rect">
            <a:avLst/>
          </a:prstGeom>
        </p:spPr>
        <p:txBody>
          <a:bodyPr spcFirstLastPara="1" wrap="square" lIns="91425" tIns="91425" rIns="91425" bIns="91425" anchor="ctr" anchorCtr="0">
            <a:no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de"/>
              <a:t>‹#›</a:t>
            </a:fld>
            <a:endParaRPr/>
          </a:p>
        </p:txBody>
      </p:sp>
      <p:sp>
        <p:nvSpPr>
          <p:cNvPr id="26" name="Google Shape;26;p5"/>
          <p:cNvSpPr txBox="1"/>
          <p:nvPr/>
        </p:nvSpPr>
        <p:spPr>
          <a:xfrm>
            <a:off x="191500" y="4808000"/>
            <a:ext cx="8155800" cy="23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 sz="1200">
                <a:latin typeface="Lato Light"/>
                <a:ea typeface="Lato Light"/>
                <a:cs typeface="Lato Light"/>
                <a:sym typeface="Lato Light"/>
              </a:rPr>
              <a:t>Geometry-Aware Scattering Compensation for 3D Printing</a:t>
            </a:r>
            <a:endParaRPr sz="1200">
              <a:latin typeface="Lato Light"/>
              <a:ea typeface="Lato Light"/>
              <a:cs typeface="Lato Light"/>
              <a:sym typeface="Lato Light"/>
            </a:endParaRPr>
          </a:p>
        </p:txBody>
      </p:sp>
      <p:cxnSp>
        <p:nvCxnSpPr>
          <p:cNvPr id="27" name="Google Shape;27;p5"/>
          <p:cNvCxnSpPr/>
          <p:nvPr/>
        </p:nvCxnSpPr>
        <p:spPr>
          <a:xfrm>
            <a:off x="4572000" y="1147975"/>
            <a:ext cx="0" cy="34209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132375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175550" y="140225"/>
            <a:ext cx="88089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ato"/>
              <a:buNone/>
              <a:defRPr>
                <a:latin typeface="Lato"/>
                <a:ea typeface="Lato"/>
                <a:cs typeface="Lato"/>
                <a:sym typeface="La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61050" y="4808000"/>
            <a:ext cx="560100" cy="231300"/>
          </a:xfrm>
          <a:prstGeom prst="rect">
            <a:avLst/>
          </a:prstGeom>
        </p:spPr>
        <p:txBody>
          <a:bodyPr spcFirstLastPara="1" wrap="square" lIns="91425" tIns="91425" rIns="91425" bIns="91425" anchor="ctr" anchorCtr="0">
            <a:no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de"/>
              <a:t>‹#›</a:t>
            </a:fld>
            <a:endParaRPr/>
          </a:p>
        </p:txBody>
      </p:sp>
      <p:sp>
        <p:nvSpPr>
          <p:cNvPr id="31" name="Google Shape;31;p6"/>
          <p:cNvSpPr txBox="1"/>
          <p:nvPr/>
        </p:nvSpPr>
        <p:spPr>
          <a:xfrm>
            <a:off x="191500" y="4808000"/>
            <a:ext cx="8155800" cy="23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 sz="1200">
                <a:latin typeface="Lato Light"/>
                <a:ea typeface="Lato Light"/>
                <a:cs typeface="Lato Light"/>
                <a:sym typeface="Lato Light"/>
              </a:rPr>
              <a:t>Geometry-Aware Scattering Compensation for 3D Printing</a:t>
            </a:r>
            <a:endParaRPr sz="1200">
              <a:latin typeface="Lato Light"/>
              <a:ea typeface="Lato Light"/>
              <a:cs typeface="Lato Light"/>
              <a:sym typeface="Lato Light"/>
            </a:endParaRPr>
          </a:p>
        </p:txBody>
      </p:sp>
    </p:spTree>
    <p:extLst>
      <p:ext uri="{BB962C8B-B14F-4D97-AF65-F5344CB8AC3E}">
        <p14:creationId xmlns:p14="http://schemas.microsoft.com/office/powerpoint/2010/main" val="135398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Lato"/>
              <a:buNone/>
              <a:defRPr sz="2400">
                <a:latin typeface="Lato"/>
                <a:ea typeface="Lato"/>
                <a:cs typeface="Lato"/>
                <a:sym typeface="Lato"/>
              </a:defRPr>
            </a:lvl1pPr>
            <a:lvl2pPr lvl="1">
              <a:spcBef>
                <a:spcPts val="0"/>
              </a:spcBef>
              <a:spcAft>
                <a:spcPts val="0"/>
              </a:spcAft>
              <a:buSzPts val="2400"/>
              <a:buFont typeface="Lato"/>
              <a:buNone/>
              <a:defRPr sz="2400">
                <a:latin typeface="Lato"/>
                <a:ea typeface="Lato"/>
                <a:cs typeface="Lato"/>
                <a:sym typeface="Lato"/>
              </a:defRPr>
            </a:lvl2pPr>
            <a:lvl3pPr lvl="2">
              <a:spcBef>
                <a:spcPts val="0"/>
              </a:spcBef>
              <a:spcAft>
                <a:spcPts val="0"/>
              </a:spcAft>
              <a:buSzPts val="2400"/>
              <a:buFont typeface="Lato"/>
              <a:buNone/>
              <a:defRPr sz="2400">
                <a:latin typeface="Lato"/>
                <a:ea typeface="Lato"/>
                <a:cs typeface="Lato"/>
                <a:sym typeface="Lato"/>
              </a:defRPr>
            </a:lvl3pPr>
            <a:lvl4pPr lvl="3">
              <a:spcBef>
                <a:spcPts val="0"/>
              </a:spcBef>
              <a:spcAft>
                <a:spcPts val="0"/>
              </a:spcAft>
              <a:buSzPts val="2400"/>
              <a:buFont typeface="Lato"/>
              <a:buNone/>
              <a:defRPr sz="2400">
                <a:latin typeface="Lato"/>
                <a:ea typeface="Lato"/>
                <a:cs typeface="Lato"/>
                <a:sym typeface="Lato"/>
              </a:defRPr>
            </a:lvl4pPr>
            <a:lvl5pPr lvl="4">
              <a:spcBef>
                <a:spcPts val="0"/>
              </a:spcBef>
              <a:spcAft>
                <a:spcPts val="0"/>
              </a:spcAft>
              <a:buSzPts val="2400"/>
              <a:buFont typeface="Lato"/>
              <a:buNone/>
              <a:defRPr sz="2400">
                <a:latin typeface="Lato"/>
                <a:ea typeface="Lato"/>
                <a:cs typeface="Lato"/>
                <a:sym typeface="Lato"/>
              </a:defRPr>
            </a:lvl5pPr>
            <a:lvl6pPr lvl="5">
              <a:spcBef>
                <a:spcPts val="0"/>
              </a:spcBef>
              <a:spcAft>
                <a:spcPts val="0"/>
              </a:spcAft>
              <a:buSzPts val="2400"/>
              <a:buFont typeface="Lato"/>
              <a:buNone/>
              <a:defRPr sz="2400">
                <a:latin typeface="Lato"/>
                <a:ea typeface="Lato"/>
                <a:cs typeface="Lato"/>
                <a:sym typeface="Lato"/>
              </a:defRPr>
            </a:lvl6pPr>
            <a:lvl7pPr lvl="6">
              <a:spcBef>
                <a:spcPts val="0"/>
              </a:spcBef>
              <a:spcAft>
                <a:spcPts val="0"/>
              </a:spcAft>
              <a:buSzPts val="2400"/>
              <a:buFont typeface="Lato"/>
              <a:buNone/>
              <a:defRPr sz="2400">
                <a:latin typeface="Lato"/>
                <a:ea typeface="Lato"/>
                <a:cs typeface="Lato"/>
                <a:sym typeface="Lato"/>
              </a:defRPr>
            </a:lvl7pPr>
            <a:lvl8pPr lvl="7">
              <a:spcBef>
                <a:spcPts val="0"/>
              </a:spcBef>
              <a:spcAft>
                <a:spcPts val="0"/>
              </a:spcAft>
              <a:buSzPts val="2400"/>
              <a:buFont typeface="Lato"/>
              <a:buNone/>
              <a:defRPr sz="2400">
                <a:latin typeface="Lato"/>
                <a:ea typeface="Lato"/>
                <a:cs typeface="Lato"/>
                <a:sym typeface="Lato"/>
              </a:defRPr>
            </a:lvl8pPr>
            <a:lvl9pPr lvl="8">
              <a:spcBef>
                <a:spcPts val="0"/>
              </a:spcBef>
              <a:spcAft>
                <a:spcPts val="0"/>
              </a:spcAft>
              <a:buSzPts val="2400"/>
              <a:buFont typeface="Lato"/>
              <a:buNone/>
              <a:defRPr sz="2400">
                <a:latin typeface="Lato"/>
                <a:ea typeface="Lato"/>
                <a:cs typeface="Lato"/>
                <a:sym typeface="Lato"/>
              </a:defRPr>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ato"/>
              <a:buChar char="●"/>
              <a:defRPr sz="1200">
                <a:latin typeface="Lato"/>
                <a:ea typeface="Lato"/>
                <a:cs typeface="Lato"/>
                <a:sym typeface="Lato"/>
              </a:defRPr>
            </a:lvl1pPr>
            <a:lvl2pPr marL="914400" lvl="1" indent="-304800">
              <a:spcBef>
                <a:spcPts val="1600"/>
              </a:spcBef>
              <a:spcAft>
                <a:spcPts val="0"/>
              </a:spcAft>
              <a:buSzPts val="1200"/>
              <a:buFont typeface="Lato"/>
              <a:buChar char="○"/>
              <a:defRPr sz="1200">
                <a:latin typeface="Lato"/>
                <a:ea typeface="Lato"/>
                <a:cs typeface="Lato"/>
                <a:sym typeface="Lato"/>
              </a:defRPr>
            </a:lvl2pPr>
            <a:lvl3pPr marL="1371600" lvl="2" indent="-304800">
              <a:spcBef>
                <a:spcPts val="1600"/>
              </a:spcBef>
              <a:spcAft>
                <a:spcPts val="0"/>
              </a:spcAft>
              <a:buSzPts val="1200"/>
              <a:buFont typeface="Lato"/>
              <a:buChar char="■"/>
              <a:defRPr sz="1200">
                <a:latin typeface="Lato"/>
                <a:ea typeface="Lato"/>
                <a:cs typeface="Lato"/>
                <a:sym typeface="Lato"/>
              </a:defRPr>
            </a:lvl3pPr>
            <a:lvl4pPr marL="1828800" lvl="3" indent="-304800">
              <a:spcBef>
                <a:spcPts val="1600"/>
              </a:spcBef>
              <a:spcAft>
                <a:spcPts val="0"/>
              </a:spcAft>
              <a:buSzPts val="1200"/>
              <a:buFont typeface="Lato"/>
              <a:buChar char="●"/>
              <a:defRPr sz="1200">
                <a:latin typeface="Lato"/>
                <a:ea typeface="Lato"/>
                <a:cs typeface="Lato"/>
                <a:sym typeface="Lato"/>
              </a:defRPr>
            </a:lvl4pPr>
            <a:lvl5pPr marL="2286000" lvl="4" indent="-304800">
              <a:spcBef>
                <a:spcPts val="1600"/>
              </a:spcBef>
              <a:spcAft>
                <a:spcPts val="0"/>
              </a:spcAft>
              <a:buSzPts val="1200"/>
              <a:buFont typeface="Lato"/>
              <a:buChar char="○"/>
              <a:defRPr sz="1200">
                <a:latin typeface="Lato"/>
                <a:ea typeface="Lato"/>
                <a:cs typeface="Lato"/>
                <a:sym typeface="Lato"/>
              </a:defRPr>
            </a:lvl5pPr>
            <a:lvl6pPr marL="2743200" lvl="5" indent="-304800">
              <a:spcBef>
                <a:spcPts val="1600"/>
              </a:spcBef>
              <a:spcAft>
                <a:spcPts val="0"/>
              </a:spcAft>
              <a:buSzPts val="1200"/>
              <a:buFont typeface="Lato"/>
              <a:buChar char="■"/>
              <a:defRPr sz="1200">
                <a:latin typeface="Lato"/>
                <a:ea typeface="Lato"/>
                <a:cs typeface="Lato"/>
                <a:sym typeface="Lato"/>
              </a:defRPr>
            </a:lvl6pPr>
            <a:lvl7pPr marL="3200400" lvl="6" indent="-304800">
              <a:spcBef>
                <a:spcPts val="1600"/>
              </a:spcBef>
              <a:spcAft>
                <a:spcPts val="0"/>
              </a:spcAft>
              <a:buSzPts val="1200"/>
              <a:buFont typeface="Lato"/>
              <a:buChar char="●"/>
              <a:defRPr sz="1200">
                <a:latin typeface="Lato"/>
                <a:ea typeface="Lato"/>
                <a:cs typeface="Lato"/>
                <a:sym typeface="Lato"/>
              </a:defRPr>
            </a:lvl7pPr>
            <a:lvl8pPr marL="3657600" lvl="7" indent="-304800">
              <a:spcBef>
                <a:spcPts val="1600"/>
              </a:spcBef>
              <a:spcAft>
                <a:spcPts val="0"/>
              </a:spcAft>
              <a:buSzPts val="1200"/>
              <a:buFont typeface="Lato"/>
              <a:buChar char="○"/>
              <a:defRPr sz="1200">
                <a:latin typeface="Lato"/>
                <a:ea typeface="Lato"/>
                <a:cs typeface="Lato"/>
                <a:sym typeface="Lato"/>
              </a:defRPr>
            </a:lvl8pPr>
            <a:lvl9pPr marL="4114800" lvl="8" indent="-304800">
              <a:spcBef>
                <a:spcPts val="1600"/>
              </a:spcBef>
              <a:spcAft>
                <a:spcPts val="1600"/>
              </a:spcAft>
              <a:buSzPts val="1200"/>
              <a:buFont typeface="Lato"/>
              <a:buChar char="■"/>
              <a:defRPr sz="1200">
                <a:latin typeface="Lato"/>
                <a:ea typeface="Lato"/>
                <a:cs typeface="Lato"/>
                <a:sym typeface="Lato"/>
              </a:defRPr>
            </a:lvl9pPr>
          </a:lstStyle>
          <a:p>
            <a:endParaRPr/>
          </a:p>
        </p:txBody>
      </p:sp>
      <p:sp>
        <p:nvSpPr>
          <p:cNvPr id="35" name="Google Shape;35;p7"/>
          <p:cNvSpPr txBox="1">
            <a:spLocks noGrp="1"/>
          </p:cNvSpPr>
          <p:nvPr>
            <p:ph type="sldNum" idx="12"/>
          </p:nvPr>
        </p:nvSpPr>
        <p:spPr>
          <a:xfrm>
            <a:off x="8461050" y="4808000"/>
            <a:ext cx="560100" cy="231300"/>
          </a:xfrm>
          <a:prstGeom prst="rect">
            <a:avLst/>
          </a:prstGeom>
        </p:spPr>
        <p:txBody>
          <a:bodyPr spcFirstLastPara="1" wrap="square" lIns="91425" tIns="91425" rIns="91425" bIns="91425" anchor="ctr" anchorCtr="0">
            <a:no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de"/>
              <a:t>‹#›</a:t>
            </a:fld>
            <a:endParaRPr/>
          </a:p>
        </p:txBody>
      </p:sp>
      <p:sp>
        <p:nvSpPr>
          <p:cNvPr id="36" name="Google Shape;36;p7"/>
          <p:cNvSpPr txBox="1"/>
          <p:nvPr/>
        </p:nvSpPr>
        <p:spPr>
          <a:xfrm>
            <a:off x="191500" y="4808000"/>
            <a:ext cx="8155800" cy="23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 sz="1200">
                <a:latin typeface="Lato Light"/>
                <a:ea typeface="Lato Light"/>
                <a:cs typeface="Lato Light"/>
                <a:sym typeface="Lato Light"/>
              </a:rPr>
              <a:t>Geometry-Aware Scattering Compensation for 3D Printing</a:t>
            </a:r>
            <a:endParaRPr sz="1200">
              <a:latin typeface="Lato Light"/>
              <a:ea typeface="Lato Light"/>
              <a:cs typeface="Lato Light"/>
              <a:sym typeface="Lato Light"/>
            </a:endParaRPr>
          </a:p>
        </p:txBody>
      </p:sp>
    </p:spTree>
    <p:extLst>
      <p:ext uri="{BB962C8B-B14F-4D97-AF65-F5344CB8AC3E}">
        <p14:creationId xmlns:p14="http://schemas.microsoft.com/office/powerpoint/2010/main" val="250043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29F-4400-4CF4-A1E3-CAF58B62286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ID4096"/>
          </a:p>
        </p:txBody>
      </p:sp>
      <p:sp>
        <p:nvSpPr>
          <p:cNvPr id="3" name="Subtitle 2">
            <a:extLst>
              <a:ext uri="{FF2B5EF4-FFF2-40B4-BE49-F238E27FC236}">
                <a16:creationId xmlns:a16="http://schemas.microsoft.com/office/drawing/2014/main" id="{85E6118E-653F-46F0-9768-8C1CF2F7D8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ID4096"/>
          </a:p>
        </p:txBody>
      </p:sp>
      <p:pic>
        <p:nvPicPr>
          <p:cNvPr id="7" name="Picture 6">
            <a:extLst>
              <a:ext uri="{FF2B5EF4-FFF2-40B4-BE49-F238E27FC236}">
                <a16:creationId xmlns:a16="http://schemas.microsoft.com/office/drawing/2014/main" id="{4AB5D6BF-7AF4-9445-87A7-EF23CBD0E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69952" y="4517022"/>
            <a:ext cx="1714500" cy="50006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8011" y="4596943"/>
            <a:ext cx="1067025" cy="320108"/>
          </a:xfrm>
          <a:prstGeom prst="rect">
            <a:avLst/>
          </a:prstGeom>
        </p:spPr>
      </p:pic>
      <p:cxnSp>
        <p:nvCxnSpPr>
          <p:cNvPr id="5" name="Straight Connector 4"/>
          <p:cNvCxnSpPr/>
          <p:nvPr userDrawn="1"/>
        </p:nvCxnSpPr>
        <p:spPr>
          <a:xfrm>
            <a:off x="459549" y="4213442"/>
            <a:ext cx="8224903"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2" name="Google Shape;69;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1560810" y="4553073"/>
            <a:ext cx="760722" cy="407848"/>
          </a:xfrm>
          <a:prstGeom prst="rect">
            <a:avLst/>
          </a:prstGeom>
          <a:noFill/>
          <a:ln>
            <a:noFill/>
          </a:ln>
        </p:spPr>
      </p:pic>
      <p:pic>
        <p:nvPicPr>
          <p:cNvPr id="13" name="Google Shape;70;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459549" y="4637366"/>
            <a:ext cx="873899" cy="239263"/>
          </a:xfrm>
          <a:prstGeom prst="rect">
            <a:avLst/>
          </a:prstGeom>
          <a:noFill/>
          <a:ln>
            <a:noFill/>
          </a:ln>
        </p:spPr>
      </p:pic>
      <p:pic>
        <p:nvPicPr>
          <p:cNvPr id="14" name="Google Shape;71;p10"/>
          <p:cNvPicPr preferRelativeResize="0"/>
          <p:nvPr userDrawn="1"/>
        </p:nvPicPr>
        <p:blipFill>
          <a:blip r:embed="rId6" cstate="hqprint">
            <a:alphaModFix/>
            <a:extLst>
              <a:ext uri="{28A0092B-C50C-407E-A947-70E740481C1C}">
                <a14:useLocalDpi xmlns:a14="http://schemas.microsoft.com/office/drawing/2010/main"/>
              </a:ext>
            </a:extLst>
          </a:blip>
          <a:stretch>
            <a:fillRect/>
          </a:stretch>
        </p:blipFill>
        <p:spPr>
          <a:xfrm>
            <a:off x="3643564" y="4548200"/>
            <a:ext cx="755823" cy="417595"/>
          </a:xfrm>
          <a:prstGeom prst="rect">
            <a:avLst/>
          </a:prstGeom>
          <a:noFill/>
          <a:ln>
            <a:noFill/>
          </a:ln>
        </p:spPr>
      </p:pic>
      <p:pic>
        <p:nvPicPr>
          <p:cNvPr id="15" name="Google Shape;72;p10"/>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4626749" y="4631648"/>
            <a:ext cx="873900" cy="251163"/>
          </a:xfrm>
          <a:prstGeom prst="rect">
            <a:avLst/>
          </a:prstGeom>
          <a:noFill/>
          <a:ln>
            <a:noFill/>
          </a:ln>
        </p:spPr>
      </p:pic>
      <p:pic>
        <p:nvPicPr>
          <p:cNvPr id="16" name="Google Shape;73;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2548894" y="4548200"/>
            <a:ext cx="867308" cy="417594"/>
          </a:xfrm>
          <a:prstGeom prst="rect">
            <a:avLst/>
          </a:prstGeom>
          <a:noFill/>
          <a:ln>
            <a:noFill/>
          </a:ln>
        </p:spPr>
      </p:pic>
      <p:sp>
        <p:nvSpPr>
          <p:cNvPr id="21" name="Google Shape;78;p10"/>
          <p:cNvSpPr txBox="1"/>
          <p:nvPr userDrawn="1"/>
        </p:nvSpPr>
        <p:spPr>
          <a:xfrm>
            <a:off x="8515350" y="3697600"/>
            <a:ext cx="538200" cy="21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baseline="30000">
                <a:latin typeface="Source Sans Pro"/>
                <a:ea typeface="Source Sans Pro"/>
                <a:cs typeface="Source Sans Pro"/>
                <a:sym typeface="Source Sans Pro"/>
              </a:rPr>
              <a:t>5</a:t>
            </a:r>
            <a:endParaRPr baseline="30000">
              <a:latin typeface="Source Sans Pro"/>
              <a:ea typeface="Source Sans Pro"/>
              <a:cs typeface="Source Sans Pro"/>
              <a:sym typeface="Source Sans Pro"/>
            </a:endParaRPr>
          </a:p>
        </p:txBody>
      </p:sp>
    </p:spTree>
    <p:extLst>
      <p:ext uri="{BB962C8B-B14F-4D97-AF65-F5344CB8AC3E}">
        <p14:creationId xmlns:p14="http://schemas.microsoft.com/office/powerpoint/2010/main" val="2886795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29F-4400-4CF4-A1E3-CAF58B62286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ID4096"/>
          </a:p>
        </p:txBody>
      </p:sp>
      <p:sp>
        <p:nvSpPr>
          <p:cNvPr id="3" name="Subtitle 2">
            <a:extLst>
              <a:ext uri="{FF2B5EF4-FFF2-40B4-BE49-F238E27FC236}">
                <a16:creationId xmlns:a16="http://schemas.microsoft.com/office/drawing/2014/main" id="{85E6118E-653F-46F0-9768-8C1CF2F7D8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ID4096"/>
          </a:p>
        </p:txBody>
      </p:sp>
      <p:pic>
        <p:nvPicPr>
          <p:cNvPr id="7" name="Picture 6">
            <a:extLst>
              <a:ext uri="{FF2B5EF4-FFF2-40B4-BE49-F238E27FC236}">
                <a16:creationId xmlns:a16="http://schemas.microsoft.com/office/drawing/2014/main" id="{4AB5D6BF-7AF4-9445-87A7-EF23CBD0E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69952" y="4517022"/>
            <a:ext cx="1714500" cy="50006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8011" y="4596943"/>
            <a:ext cx="1067025" cy="320108"/>
          </a:xfrm>
          <a:prstGeom prst="rect">
            <a:avLst/>
          </a:prstGeom>
        </p:spPr>
      </p:pic>
      <p:cxnSp>
        <p:nvCxnSpPr>
          <p:cNvPr id="5" name="Straight Connector 4"/>
          <p:cNvCxnSpPr/>
          <p:nvPr userDrawn="1"/>
        </p:nvCxnSpPr>
        <p:spPr>
          <a:xfrm>
            <a:off x="459549" y="4213442"/>
            <a:ext cx="8224903"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2" name="Google Shape;69;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1560810" y="4553073"/>
            <a:ext cx="760722" cy="407848"/>
          </a:xfrm>
          <a:prstGeom prst="rect">
            <a:avLst/>
          </a:prstGeom>
          <a:noFill/>
          <a:ln>
            <a:noFill/>
          </a:ln>
        </p:spPr>
      </p:pic>
      <p:pic>
        <p:nvPicPr>
          <p:cNvPr id="13" name="Google Shape;70;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459549" y="4637366"/>
            <a:ext cx="873899" cy="239263"/>
          </a:xfrm>
          <a:prstGeom prst="rect">
            <a:avLst/>
          </a:prstGeom>
          <a:noFill/>
          <a:ln>
            <a:noFill/>
          </a:ln>
        </p:spPr>
      </p:pic>
      <p:pic>
        <p:nvPicPr>
          <p:cNvPr id="14" name="Google Shape;71;p10"/>
          <p:cNvPicPr preferRelativeResize="0"/>
          <p:nvPr userDrawn="1"/>
        </p:nvPicPr>
        <p:blipFill>
          <a:blip r:embed="rId6" cstate="hqprint">
            <a:alphaModFix/>
            <a:extLst>
              <a:ext uri="{28A0092B-C50C-407E-A947-70E740481C1C}">
                <a14:useLocalDpi xmlns:a14="http://schemas.microsoft.com/office/drawing/2010/main"/>
              </a:ext>
            </a:extLst>
          </a:blip>
          <a:stretch>
            <a:fillRect/>
          </a:stretch>
        </p:blipFill>
        <p:spPr>
          <a:xfrm>
            <a:off x="3643564" y="4548200"/>
            <a:ext cx="755823" cy="417595"/>
          </a:xfrm>
          <a:prstGeom prst="rect">
            <a:avLst/>
          </a:prstGeom>
          <a:noFill/>
          <a:ln>
            <a:noFill/>
          </a:ln>
        </p:spPr>
      </p:pic>
      <p:pic>
        <p:nvPicPr>
          <p:cNvPr id="15" name="Google Shape;72;p10"/>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4626749" y="4631648"/>
            <a:ext cx="873900" cy="251163"/>
          </a:xfrm>
          <a:prstGeom prst="rect">
            <a:avLst/>
          </a:prstGeom>
          <a:noFill/>
          <a:ln>
            <a:noFill/>
          </a:ln>
        </p:spPr>
      </p:pic>
      <p:pic>
        <p:nvPicPr>
          <p:cNvPr id="16" name="Google Shape;73;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2548894" y="4548200"/>
            <a:ext cx="867308" cy="417594"/>
          </a:xfrm>
          <a:prstGeom prst="rect">
            <a:avLst/>
          </a:prstGeom>
          <a:noFill/>
          <a:ln>
            <a:noFill/>
          </a:ln>
        </p:spPr>
      </p:pic>
    </p:spTree>
    <p:extLst>
      <p:ext uri="{BB962C8B-B14F-4D97-AF65-F5344CB8AC3E}">
        <p14:creationId xmlns:p14="http://schemas.microsoft.com/office/powerpoint/2010/main" val="4078665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29F-4400-4CF4-A1E3-CAF58B62286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ID4096"/>
          </a:p>
        </p:txBody>
      </p:sp>
      <p:sp>
        <p:nvSpPr>
          <p:cNvPr id="3" name="Subtitle 2">
            <a:extLst>
              <a:ext uri="{FF2B5EF4-FFF2-40B4-BE49-F238E27FC236}">
                <a16:creationId xmlns:a16="http://schemas.microsoft.com/office/drawing/2014/main" id="{85E6118E-653F-46F0-9768-8C1CF2F7D8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ID4096"/>
          </a:p>
        </p:txBody>
      </p:sp>
      <p:pic>
        <p:nvPicPr>
          <p:cNvPr id="7" name="Picture 6">
            <a:extLst>
              <a:ext uri="{FF2B5EF4-FFF2-40B4-BE49-F238E27FC236}">
                <a16:creationId xmlns:a16="http://schemas.microsoft.com/office/drawing/2014/main" id="{4AB5D6BF-7AF4-9445-87A7-EF23CBD0E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69952" y="4517022"/>
            <a:ext cx="1714500" cy="50006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8011" y="4596943"/>
            <a:ext cx="1067025" cy="320108"/>
          </a:xfrm>
          <a:prstGeom prst="rect">
            <a:avLst/>
          </a:prstGeom>
        </p:spPr>
      </p:pic>
      <p:cxnSp>
        <p:nvCxnSpPr>
          <p:cNvPr id="5" name="Straight Connector 4"/>
          <p:cNvCxnSpPr/>
          <p:nvPr userDrawn="1"/>
        </p:nvCxnSpPr>
        <p:spPr>
          <a:xfrm>
            <a:off x="459549" y="4213442"/>
            <a:ext cx="8224903"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2" name="Google Shape;69;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1560810" y="4553073"/>
            <a:ext cx="760722" cy="407848"/>
          </a:xfrm>
          <a:prstGeom prst="rect">
            <a:avLst/>
          </a:prstGeom>
          <a:noFill/>
          <a:ln>
            <a:noFill/>
          </a:ln>
        </p:spPr>
      </p:pic>
      <p:pic>
        <p:nvPicPr>
          <p:cNvPr id="13" name="Google Shape;70;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459549" y="4637366"/>
            <a:ext cx="873899" cy="239263"/>
          </a:xfrm>
          <a:prstGeom prst="rect">
            <a:avLst/>
          </a:prstGeom>
          <a:noFill/>
          <a:ln>
            <a:noFill/>
          </a:ln>
        </p:spPr>
      </p:pic>
      <p:pic>
        <p:nvPicPr>
          <p:cNvPr id="14" name="Google Shape;71;p10"/>
          <p:cNvPicPr preferRelativeResize="0"/>
          <p:nvPr userDrawn="1"/>
        </p:nvPicPr>
        <p:blipFill>
          <a:blip r:embed="rId6" cstate="hqprint">
            <a:alphaModFix/>
            <a:extLst>
              <a:ext uri="{28A0092B-C50C-407E-A947-70E740481C1C}">
                <a14:useLocalDpi xmlns:a14="http://schemas.microsoft.com/office/drawing/2010/main"/>
              </a:ext>
            </a:extLst>
          </a:blip>
          <a:stretch>
            <a:fillRect/>
          </a:stretch>
        </p:blipFill>
        <p:spPr>
          <a:xfrm>
            <a:off x="3643564" y="4548200"/>
            <a:ext cx="755823" cy="417595"/>
          </a:xfrm>
          <a:prstGeom prst="rect">
            <a:avLst/>
          </a:prstGeom>
          <a:noFill/>
          <a:ln>
            <a:noFill/>
          </a:ln>
        </p:spPr>
      </p:pic>
      <p:pic>
        <p:nvPicPr>
          <p:cNvPr id="15" name="Google Shape;72;p10"/>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4626749" y="4631648"/>
            <a:ext cx="873900" cy="251163"/>
          </a:xfrm>
          <a:prstGeom prst="rect">
            <a:avLst/>
          </a:prstGeom>
          <a:noFill/>
          <a:ln>
            <a:noFill/>
          </a:ln>
        </p:spPr>
      </p:pic>
      <p:pic>
        <p:nvPicPr>
          <p:cNvPr id="16" name="Google Shape;73;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2548894" y="4548200"/>
            <a:ext cx="867308" cy="417594"/>
          </a:xfrm>
          <a:prstGeom prst="rect">
            <a:avLst/>
          </a:prstGeom>
          <a:noFill/>
          <a:ln>
            <a:noFill/>
          </a:ln>
        </p:spPr>
      </p:pic>
      <p:sp>
        <p:nvSpPr>
          <p:cNvPr id="4" name="TextBox 3"/>
          <p:cNvSpPr txBox="1"/>
          <p:nvPr userDrawn="1"/>
        </p:nvSpPr>
        <p:spPr>
          <a:xfrm>
            <a:off x="12128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1</a:t>
            </a:r>
            <a:endParaRPr lang="en-US" sz="600">
              <a:latin typeface="Lato" panose="020F0502020204030203" pitchFamily="34" charset="0"/>
              <a:cs typeface="Lato" panose="020F0502020204030203" pitchFamily="34" charset="0"/>
            </a:endParaRPr>
          </a:p>
        </p:txBody>
      </p:sp>
      <p:sp>
        <p:nvSpPr>
          <p:cNvPr id="17" name="TextBox 16"/>
          <p:cNvSpPr txBox="1"/>
          <p:nvPr userDrawn="1"/>
        </p:nvSpPr>
        <p:spPr>
          <a:xfrm>
            <a:off x="22161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2</a:t>
            </a:r>
            <a:endParaRPr lang="en-US" sz="600">
              <a:latin typeface="Lato" panose="020F0502020204030203" pitchFamily="34" charset="0"/>
              <a:cs typeface="Lato" panose="020F0502020204030203" pitchFamily="34" charset="0"/>
            </a:endParaRPr>
          </a:p>
        </p:txBody>
      </p:sp>
      <p:sp>
        <p:nvSpPr>
          <p:cNvPr id="18" name="TextBox 17"/>
          <p:cNvSpPr txBox="1"/>
          <p:nvPr userDrawn="1"/>
        </p:nvSpPr>
        <p:spPr>
          <a:xfrm>
            <a:off x="33464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3</a:t>
            </a:r>
            <a:endParaRPr lang="en-US" sz="600">
              <a:latin typeface="Lato" panose="020F0502020204030203" pitchFamily="34" charset="0"/>
              <a:cs typeface="Lato" panose="020F0502020204030203" pitchFamily="34" charset="0"/>
            </a:endParaRPr>
          </a:p>
        </p:txBody>
      </p:sp>
      <p:sp>
        <p:nvSpPr>
          <p:cNvPr id="19" name="TextBox 18"/>
          <p:cNvSpPr txBox="1"/>
          <p:nvPr userDrawn="1"/>
        </p:nvSpPr>
        <p:spPr>
          <a:xfrm>
            <a:off x="431800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4</a:t>
            </a:r>
            <a:endParaRPr lang="en-US" sz="600">
              <a:latin typeface="Lato" panose="020F0502020204030203" pitchFamily="34" charset="0"/>
              <a:cs typeface="Lato" panose="020F0502020204030203" pitchFamily="34" charset="0"/>
            </a:endParaRPr>
          </a:p>
        </p:txBody>
      </p:sp>
      <p:sp>
        <p:nvSpPr>
          <p:cNvPr id="20" name="TextBox 19"/>
          <p:cNvSpPr txBox="1"/>
          <p:nvPr userDrawn="1"/>
        </p:nvSpPr>
        <p:spPr>
          <a:xfrm>
            <a:off x="54038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5</a:t>
            </a:r>
            <a:endParaRPr lang="en-US" sz="60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24665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29F-4400-4CF4-A1E3-CAF58B62286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ID4096"/>
          </a:p>
        </p:txBody>
      </p:sp>
      <p:sp>
        <p:nvSpPr>
          <p:cNvPr id="3" name="Subtitle 2">
            <a:extLst>
              <a:ext uri="{FF2B5EF4-FFF2-40B4-BE49-F238E27FC236}">
                <a16:creationId xmlns:a16="http://schemas.microsoft.com/office/drawing/2014/main" id="{85E6118E-653F-46F0-9768-8C1CF2F7D8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ID4096"/>
          </a:p>
        </p:txBody>
      </p:sp>
      <p:pic>
        <p:nvPicPr>
          <p:cNvPr id="7" name="Picture 6">
            <a:extLst>
              <a:ext uri="{FF2B5EF4-FFF2-40B4-BE49-F238E27FC236}">
                <a16:creationId xmlns:a16="http://schemas.microsoft.com/office/drawing/2014/main" id="{4AB5D6BF-7AF4-9445-87A7-EF23CBD0E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69952" y="4517022"/>
            <a:ext cx="1714500" cy="50006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8011" y="4596943"/>
            <a:ext cx="1067025" cy="320108"/>
          </a:xfrm>
          <a:prstGeom prst="rect">
            <a:avLst/>
          </a:prstGeom>
        </p:spPr>
      </p:pic>
      <p:cxnSp>
        <p:nvCxnSpPr>
          <p:cNvPr id="5" name="Straight Connector 4"/>
          <p:cNvCxnSpPr/>
          <p:nvPr userDrawn="1"/>
        </p:nvCxnSpPr>
        <p:spPr>
          <a:xfrm>
            <a:off x="459549" y="4213442"/>
            <a:ext cx="8224903"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2" name="Google Shape;69;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1560810" y="4553073"/>
            <a:ext cx="760722" cy="407848"/>
          </a:xfrm>
          <a:prstGeom prst="rect">
            <a:avLst/>
          </a:prstGeom>
          <a:noFill/>
          <a:ln>
            <a:noFill/>
          </a:ln>
        </p:spPr>
      </p:pic>
      <p:pic>
        <p:nvPicPr>
          <p:cNvPr id="13" name="Google Shape;70;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459549" y="4637366"/>
            <a:ext cx="873899" cy="239263"/>
          </a:xfrm>
          <a:prstGeom prst="rect">
            <a:avLst/>
          </a:prstGeom>
          <a:noFill/>
          <a:ln>
            <a:noFill/>
          </a:ln>
        </p:spPr>
      </p:pic>
      <p:pic>
        <p:nvPicPr>
          <p:cNvPr id="14" name="Google Shape;71;p10"/>
          <p:cNvPicPr preferRelativeResize="0"/>
          <p:nvPr userDrawn="1"/>
        </p:nvPicPr>
        <p:blipFill>
          <a:blip r:embed="rId6" cstate="hqprint">
            <a:alphaModFix/>
            <a:extLst>
              <a:ext uri="{28A0092B-C50C-407E-A947-70E740481C1C}">
                <a14:useLocalDpi xmlns:a14="http://schemas.microsoft.com/office/drawing/2010/main"/>
              </a:ext>
            </a:extLst>
          </a:blip>
          <a:stretch>
            <a:fillRect/>
          </a:stretch>
        </p:blipFill>
        <p:spPr>
          <a:xfrm>
            <a:off x="3643564" y="4548200"/>
            <a:ext cx="755823" cy="417595"/>
          </a:xfrm>
          <a:prstGeom prst="rect">
            <a:avLst/>
          </a:prstGeom>
          <a:noFill/>
          <a:ln>
            <a:noFill/>
          </a:ln>
        </p:spPr>
      </p:pic>
      <p:pic>
        <p:nvPicPr>
          <p:cNvPr id="15" name="Google Shape;72;p10"/>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4626749" y="4631648"/>
            <a:ext cx="873900" cy="251163"/>
          </a:xfrm>
          <a:prstGeom prst="rect">
            <a:avLst/>
          </a:prstGeom>
          <a:noFill/>
          <a:ln>
            <a:noFill/>
          </a:ln>
        </p:spPr>
      </p:pic>
      <p:pic>
        <p:nvPicPr>
          <p:cNvPr id="16" name="Google Shape;73;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2548894" y="4548200"/>
            <a:ext cx="867308" cy="417594"/>
          </a:xfrm>
          <a:prstGeom prst="rect">
            <a:avLst/>
          </a:prstGeom>
          <a:noFill/>
          <a:ln>
            <a:noFill/>
          </a:ln>
        </p:spPr>
      </p:pic>
      <p:sp>
        <p:nvSpPr>
          <p:cNvPr id="4" name="TextBox 3"/>
          <p:cNvSpPr txBox="1"/>
          <p:nvPr userDrawn="1"/>
        </p:nvSpPr>
        <p:spPr>
          <a:xfrm>
            <a:off x="12128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1</a:t>
            </a:r>
            <a:endParaRPr lang="en-US" sz="600">
              <a:latin typeface="Lato" panose="020F0502020204030203" pitchFamily="34" charset="0"/>
              <a:cs typeface="Lato" panose="020F0502020204030203" pitchFamily="34" charset="0"/>
            </a:endParaRPr>
          </a:p>
        </p:txBody>
      </p:sp>
      <p:sp>
        <p:nvSpPr>
          <p:cNvPr id="17" name="TextBox 16"/>
          <p:cNvSpPr txBox="1"/>
          <p:nvPr userDrawn="1"/>
        </p:nvSpPr>
        <p:spPr>
          <a:xfrm>
            <a:off x="22161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2</a:t>
            </a:r>
            <a:endParaRPr lang="en-US" sz="600">
              <a:latin typeface="Lato" panose="020F0502020204030203" pitchFamily="34" charset="0"/>
              <a:cs typeface="Lato" panose="020F0502020204030203" pitchFamily="34" charset="0"/>
            </a:endParaRPr>
          </a:p>
        </p:txBody>
      </p:sp>
      <p:sp>
        <p:nvSpPr>
          <p:cNvPr id="18" name="TextBox 17"/>
          <p:cNvSpPr txBox="1"/>
          <p:nvPr userDrawn="1"/>
        </p:nvSpPr>
        <p:spPr>
          <a:xfrm>
            <a:off x="33464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3</a:t>
            </a:r>
            <a:endParaRPr lang="en-US" sz="600">
              <a:latin typeface="Lato" panose="020F0502020204030203" pitchFamily="34" charset="0"/>
              <a:cs typeface="Lato" panose="020F0502020204030203" pitchFamily="34" charset="0"/>
            </a:endParaRPr>
          </a:p>
        </p:txBody>
      </p:sp>
      <p:sp>
        <p:nvSpPr>
          <p:cNvPr id="19" name="TextBox 18"/>
          <p:cNvSpPr txBox="1"/>
          <p:nvPr userDrawn="1"/>
        </p:nvSpPr>
        <p:spPr>
          <a:xfrm>
            <a:off x="431800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4</a:t>
            </a:r>
            <a:endParaRPr lang="en-US" sz="600">
              <a:latin typeface="Lato" panose="020F0502020204030203" pitchFamily="34" charset="0"/>
              <a:cs typeface="Lato" panose="020F0502020204030203" pitchFamily="34" charset="0"/>
            </a:endParaRPr>
          </a:p>
        </p:txBody>
      </p:sp>
      <p:sp>
        <p:nvSpPr>
          <p:cNvPr id="20" name="TextBox 19"/>
          <p:cNvSpPr txBox="1"/>
          <p:nvPr userDrawn="1"/>
        </p:nvSpPr>
        <p:spPr>
          <a:xfrm>
            <a:off x="5403850" y="4456125"/>
            <a:ext cx="229550" cy="18466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5</a:t>
            </a:r>
            <a:endParaRPr lang="en-US" sz="60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3999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B2690-0A57-4C6F-B78D-3DDC9F100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8" name="Title 7"/>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278235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ACFD-07D4-40AA-9934-5E17CA499E8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LID4096"/>
          </a:p>
        </p:txBody>
      </p:sp>
      <p:pic>
        <p:nvPicPr>
          <p:cNvPr id="15" name="Picture 14">
            <a:extLst>
              <a:ext uri="{FF2B5EF4-FFF2-40B4-BE49-F238E27FC236}">
                <a16:creationId xmlns:a16="http://schemas.microsoft.com/office/drawing/2014/main" id="{4AB5D6BF-7AF4-9445-87A7-EF23CBD0E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69952" y="4517022"/>
            <a:ext cx="1714500" cy="500063"/>
          </a:xfrm>
          <a:prstGeom prst="rect">
            <a:avLst/>
          </a:prstGeom>
        </p:spPr>
      </p:pic>
      <p:cxnSp>
        <p:nvCxnSpPr>
          <p:cNvPr id="20" name="Straight Connector 19"/>
          <p:cNvCxnSpPr/>
          <p:nvPr userDrawn="1"/>
        </p:nvCxnSpPr>
        <p:spPr>
          <a:xfrm>
            <a:off x="459549" y="4213442"/>
            <a:ext cx="8224903"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8011" y="4596943"/>
            <a:ext cx="1067025" cy="320108"/>
          </a:xfrm>
          <a:prstGeom prst="rect">
            <a:avLst/>
          </a:prstGeom>
        </p:spPr>
      </p:pic>
      <p:pic>
        <p:nvPicPr>
          <p:cNvPr id="12" name="Google Shape;69;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1560810" y="4553073"/>
            <a:ext cx="760722" cy="407848"/>
          </a:xfrm>
          <a:prstGeom prst="rect">
            <a:avLst/>
          </a:prstGeom>
          <a:noFill/>
          <a:ln>
            <a:noFill/>
          </a:ln>
        </p:spPr>
      </p:pic>
      <p:pic>
        <p:nvPicPr>
          <p:cNvPr id="13" name="Google Shape;70;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459549" y="4637366"/>
            <a:ext cx="873899" cy="239263"/>
          </a:xfrm>
          <a:prstGeom prst="rect">
            <a:avLst/>
          </a:prstGeom>
          <a:noFill/>
          <a:ln>
            <a:noFill/>
          </a:ln>
        </p:spPr>
      </p:pic>
      <p:pic>
        <p:nvPicPr>
          <p:cNvPr id="14" name="Google Shape;71;p10"/>
          <p:cNvPicPr preferRelativeResize="0"/>
          <p:nvPr userDrawn="1"/>
        </p:nvPicPr>
        <p:blipFill>
          <a:blip r:embed="rId6" cstate="hqprint">
            <a:alphaModFix/>
            <a:extLst>
              <a:ext uri="{28A0092B-C50C-407E-A947-70E740481C1C}">
                <a14:useLocalDpi xmlns:a14="http://schemas.microsoft.com/office/drawing/2010/main"/>
              </a:ext>
            </a:extLst>
          </a:blip>
          <a:stretch>
            <a:fillRect/>
          </a:stretch>
        </p:blipFill>
        <p:spPr>
          <a:xfrm>
            <a:off x="3643564" y="4548200"/>
            <a:ext cx="755823" cy="417595"/>
          </a:xfrm>
          <a:prstGeom prst="rect">
            <a:avLst/>
          </a:prstGeom>
          <a:noFill/>
          <a:ln>
            <a:noFill/>
          </a:ln>
        </p:spPr>
      </p:pic>
      <p:pic>
        <p:nvPicPr>
          <p:cNvPr id="21" name="Google Shape;72;p10"/>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4626749" y="4631648"/>
            <a:ext cx="873900" cy="251163"/>
          </a:xfrm>
          <a:prstGeom prst="rect">
            <a:avLst/>
          </a:prstGeom>
          <a:noFill/>
          <a:ln>
            <a:noFill/>
          </a:ln>
        </p:spPr>
      </p:pic>
      <p:pic>
        <p:nvPicPr>
          <p:cNvPr id="22" name="Google Shape;73;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2548894" y="4548200"/>
            <a:ext cx="867308" cy="417594"/>
          </a:xfrm>
          <a:prstGeom prst="rect">
            <a:avLst/>
          </a:prstGeom>
          <a:noFill/>
          <a:ln>
            <a:noFill/>
          </a:ln>
        </p:spPr>
      </p:pic>
    </p:spTree>
    <p:extLst>
      <p:ext uri="{BB962C8B-B14F-4D97-AF65-F5344CB8AC3E}">
        <p14:creationId xmlns:p14="http://schemas.microsoft.com/office/powerpoint/2010/main" val="4170886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95A3-6210-4EE1-ACAA-D3E9C892BFBE}"/>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E3AE31F1-DEAD-4328-8578-FCAC048A541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853CDFB6-9D6C-4F0F-80F0-51BF55EC5EF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Footer Placeholder 6"/>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8" name="Slide Number Placeholder 7"/>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184748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B2690-0A57-4C6F-B78D-3DDC9F100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8" name="Title 7"/>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246528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961A-771C-49EA-B631-7158FC74972E}"/>
              </a:ext>
            </a:extLst>
          </p:cNvPr>
          <p:cNvSpPr>
            <a:spLocks noGrp="1"/>
          </p:cNvSpPr>
          <p:nvPr>
            <p:ph type="title"/>
          </p:nvPr>
        </p:nvSpPr>
        <p:spPr>
          <a:xfrm>
            <a:off x="629841" y="273844"/>
            <a:ext cx="7886700" cy="994172"/>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229CE691-0F86-45AE-BDC6-C42A9EFE029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3B0755A-B2B7-4487-A83F-53A66821A27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C4EC03A3-52FD-4D3B-B499-8E2931FE3F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50707-921C-4BF4-9CC3-03E7DEC41E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9" name="Footer Placeholder 8"/>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10" name="Slide Number Placeholder 9"/>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1846855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3232-9CBE-4A0D-9489-4A51AF512D15}"/>
              </a:ext>
            </a:extLst>
          </p:cNvPr>
          <p:cNvSpPr>
            <a:spLocks noGrp="1"/>
          </p:cNvSpPr>
          <p:nvPr>
            <p:ph type="title"/>
          </p:nvPr>
        </p:nvSpPr>
        <p:spPr/>
        <p:txBody>
          <a:bodyPr/>
          <a:lstStyle/>
          <a:p>
            <a:r>
              <a:rPr lang="en-US"/>
              <a:t>Click to edit Master title style</a:t>
            </a:r>
            <a:endParaRPr lang="LID4096"/>
          </a:p>
        </p:txBody>
      </p:sp>
      <p:sp>
        <p:nvSpPr>
          <p:cNvPr id="5" name="Footer Placeholder 4"/>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6" name="Slide Number Placeholder 5"/>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3682847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5" name="Slide Number Placeholder 4"/>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4040555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3E48-7336-40CC-86E2-EF485431FA6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D646FA3-3892-494A-8E1B-A094A5C6D2E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0ADEECCA-4398-436F-B519-F43F59373A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6" name="Slide Number Placeholder 5"/>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2359775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D25-DAD7-488E-84AB-29E01CEDFBE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3D8ABE49-929F-4038-813A-0D48BD0187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ID4096"/>
          </a:p>
        </p:txBody>
      </p:sp>
      <p:sp>
        <p:nvSpPr>
          <p:cNvPr id="4" name="Text Placeholder 3">
            <a:extLst>
              <a:ext uri="{FF2B5EF4-FFF2-40B4-BE49-F238E27FC236}">
                <a16:creationId xmlns:a16="http://schemas.microsoft.com/office/drawing/2014/main" id="{1C3AEC67-708E-4D01-978F-AB76C7D058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6" name="Slide Number Placeholder 5"/>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833690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95A3-6210-4EE1-ACAA-D3E9C892BFBE}"/>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E3AE31F1-DEAD-4328-8578-FCAC048A541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853CDFB6-9D6C-4F0F-80F0-51BF55EC5EF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Footer Placeholder 6"/>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8" name="Slide Number Placeholder 7"/>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107524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961A-771C-49EA-B631-7158FC74972E}"/>
              </a:ext>
            </a:extLst>
          </p:cNvPr>
          <p:cNvSpPr>
            <a:spLocks noGrp="1"/>
          </p:cNvSpPr>
          <p:nvPr>
            <p:ph type="title"/>
          </p:nvPr>
        </p:nvSpPr>
        <p:spPr>
          <a:xfrm>
            <a:off x="629841" y="273844"/>
            <a:ext cx="7886700" cy="994172"/>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229CE691-0F86-45AE-BDC6-C42A9EFE029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3B0755A-B2B7-4487-A83F-53A66821A27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C4EC03A3-52FD-4D3B-B499-8E2931FE3F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50707-921C-4BF4-9CC3-03E7DEC41E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9" name="Footer Placeholder 8"/>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10" name="Slide Number Placeholder 9"/>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191674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5" name="Slide Number Placeholder 4"/>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98413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3E48-7336-40CC-86E2-EF485431FA6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D646FA3-3892-494A-8E1B-A094A5C6D2E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0ADEECCA-4398-436F-B519-F43F59373A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6" name="Slide Number Placeholder 5"/>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389829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D25-DAD7-488E-84AB-29E01CEDFBE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3D8ABE49-929F-4038-813A-0D48BD0187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ID4096"/>
          </a:p>
        </p:txBody>
      </p:sp>
      <p:sp>
        <p:nvSpPr>
          <p:cNvPr id="4" name="Text Placeholder 3">
            <a:extLst>
              <a:ext uri="{FF2B5EF4-FFF2-40B4-BE49-F238E27FC236}">
                <a16:creationId xmlns:a16="http://schemas.microsoft.com/office/drawing/2014/main" id="{1C3AEC67-708E-4D01-978F-AB76C7D058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6" name="Slide Number Placeholder 5"/>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332744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Lato"/>
              <a:buNone/>
              <a:defRPr sz="5200" b="1">
                <a:latin typeface="Lato"/>
                <a:ea typeface="Lato"/>
                <a:cs typeface="Lato"/>
                <a:sym typeface="La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Lato"/>
              <a:buNone/>
              <a:defRPr sz="2800">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61050" y="4808000"/>
            <a:ext cx="560100" cy="231300"/>
          </a:xfrm>
          <a:prstGeom prst="rect">
            <a:avLst/>
          </a:prstGeom>
        </p:spPr>
        <p:txBody>
          <a:bodyPr spcFirstLastPara="1" wrap="square" lIns="91425" tIns="91425" rIns="91425" bIns="91425" anchor="ctr" anchorCtr="0">
            <a:no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de"/>
              <a:t>‹#›</a:t>
            </a:fld>
            <a:endParaRPr/>
          </a:p>
        </p:txBody>
      </p:sp>
    </p:spTree>
    <p:extLst>
      <p:ext uri="{BB962C8B-B14F-4D97-AF65-F5344CB8AC3E}">
        <p14:creationId xmlns:p14="http://schemas.microsoft.com/office/powerpoint/2010/main" val="221488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Lato"/>
              <a:buNone/>
              <a:defRPr sz="3600">
                <a:latin typeface="Lato"/>
                <a:ea typeface="Lato"/>
                <a:cs typeface="Lato"/>
                <a:sym typeface="Lato"/>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61050" y="4808000"/>
            <a:ext cx="560100" cy="231300"/>
          </a:xfrm>
          <a:prstGeom prst="rect">
            <a:avLst/>
          </a:prstGeom>
        </p:spPr>
        <p:txBody>
          <a:bodyPr spcFirstLastPara="1" wrap="square" lIns="91425" tIns="91425" rIns="91425" bIns="91425" anchor="ctr" anchorCtr="0">
            <a:no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de"/>
              <a:t>‹#›</a:t>
            </a:fld>
            <a:endParaRPr/>
          </a:p>
        </p:txBody>
      </p:sp>
    </p:spTree>
    <p:extLst>
      <p:ext uri="{BB962C8B-B14F-4D97-AF65-F5344CB8AC3E}">
        <p14:creationId xmlns:p14="http://schemas.microsoft.com/office/powerpoint/2010/main" val="174103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microsoft.com/office/2007/relationships/hdphoto" Target="../media/hdphoto1.wdp"/><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57216D-62FA-DE49-A735-573E103F5F90}"/>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0" y="0"/>
            <a:ext cx="9139238" cy="5143500"/>
          </a:xfrm>
          <a:prstGeom prst="rect">
            <a:avLst/>
          </a:prstGeom>
        </p:spPr>
      </p:pic>
      <p:sp>
        <p:nvSpPr>
          <p:cNvPr id="2" name="Title Placeholder 1">
            <a:extLst>
              <a:ext uri="{FF2B5EF4-FFF2-40B4-BE49-F238E27FC236}">
                <a16:creationId xmlns:a16="http://schemas.microsoft.com/office/drawing/2014/main" id="{6DC7E692-953C-4ECF-920D-6E1CCFE0A176}"/>
              </a:ext>
            </a:extLst>
          </p:cNvPr>
          <p:cNvSpPr>
            <a:spLocks noGrp="1"/>
          </p:cNvSpPr>
          <p:nvPr>
            <p:ph type="title"/>
          </p:nvPr>
        </p:nvSpPr>
        <p:spPr>
          <a:xfrm>
            <a:off x="626269" y="57770"/>
            <a:ext cx="7886700" cy="800672"/>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C948CDC-5E3B-4407-8726-496C733C3CB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Footer Placeholder 4">
            <a:extLst>
              <a:ext uri="{FF2B5EF4-FFF2-40B4-BE49-F238E27FC236}">
                <a16:creationId xmlns:a16="http://schemas.microsoft.com/office/drawing/2014/main" id="{95B40B6B-47DB-43B2-B4B3-292EEC7CB167}"/>
              </a:ext>
            </a:extLst>
          </p:cNvPr>
          <p:cNvSpPr>
            <a:spLocks noGrp="1"/>
          </p:cNvSpPr>
          <p:nvPr>
            <p:ph type="ftr" sz="quarter" idx="3"/>
          </p:nvPr>
        </p:nvSpPr>
        <p:spPr>
          <a:xfrm>
            <a:off x="626269" y="4767263"/>
            <a:ext cx="6685801" cy="273844"/>
          </a:xfrm>
          <a:prstGeom prst="rect">
            <a:avLst/>
          </a:prstGeom>
        </p:spPr>
        <p:txBody>
          <a:bodyPr vert="horz" lIns="91440" tIns="45720" rIns="91440" bIns="45720" rtlCol="0" anchor="ctr"/>
          <a:lstStyle>
            <a:lvl1pPr marL="0" indent="0" algn="l" rtl="0">
              <a:spcBef>
                <a:spcPts val="0"/>
              </a:spcBef>
              <a:spcAft>
                <a:spcPts val="0"/>
              </a:spcAft>
              <a:buNone/>
              <a:defRPr sz="900">
                <a:solidFill>
                  <a:schemeClr val="tx1">
                    <a:tint val="75000"/>
                  </a:schemeClr>
                </a:solidFill>
              </a:defRPr>
            </a:lvl1pPr>
          </a:lstStyle>
          <a:p>
            <a:r>
              <a:rPr lang="en-US">
                <a:latin typeface="Lato Light"/>
                <a:ea typeface="Lato Light"/>
                <a:cs typeface="Lato Light"/>
                <a:sym typeface="Lato Light"/>
              </a:rPr>
              <a:t>Geometry-Aware Scattering Compensation for 3D Printing</a:t>
            </a:r>
          </a:p>
        </p:txBody>
      </p:sp>
      <p:sp>
        <p:nvSpPr>
          <p:cNvPr id="6" name="Slide Number Placeholder 5">
            <a:extLst>
              <a:ext uri="{FF2B5EF4-FFF2-40B4-BE49-F238E27FC236}">
                <a16:creationId xmlns:a16="http://schemas.microsoft.com/office/drawing/2014/main" id="{9779E68D-6922-4681-9A9E-4B6CDA978E71}"/>
              </a:ext>
            </a:extLst>
          </p:cNvPr>
          <p:cNvSpPr>
            <a:spLocks noGrp="1"/>
          </p:cNvSpPr>
          <p:nvPr>
            <p:ph type="sldNum" sz="quarter" idx="4"/>
          </p:nvPr>
        </p:nvSpPr>
        <p:spPr>
          <a:xfrm>
            <a:off x="138403" y="4767262"/>
            <a:ext cx="349463" cy="273844"/>
          </a:xfrm>
          <a:prstGeom prst="rect">
            <a:avLst/>
          </a:prstGeom>
        </p:spPr>
        <p:txBody>
          <a:bodyPr vert="horz" lIns="91440" tIns="45720" rIns="91440" bIns="45720" rtlCol="0" anchor="ctr"/>
          <a:lstStyle>
            <a:lvl1pPr algn="l">
              <a:defRPr sz="900">
                <a:solidFill>
                  <a:schemeClr val="tx1">
                    <a:tint val="75000"/>
                  </a:schemeClr>
                </a:solidFill>
                <a:latin typeface="Lato Light" panose="020F0502020204030203" pitchFamily="34" charset="0"/>
                <a:ea typeface="Lato Light" panose="020F0502020204030203" pitchFamily="34" charset="0"/>
                <a:cs typeface="Lato Light" panose="020F0502020204030203" pitchFamily="34" charset="0"/>
              </a:defRPr>
            </a:lvl1p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122213901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3" r:id="rId5"/>
    <p:sldLayoutId id="2147483664" r:id="rId6"/>
    <p:sldLayoutId id="2147483665" r:id="rId7"/>
  </p:sldLayoutIdLst>
  <p:hf hdr="0" dt="0"/>
  <p:txStyles>
    <p:titleStyle>
      <a:lvl1pPr algn="l" defTabSz="685800" rtl="0" eaLnBrk="1" latinLnBrk="0" hangingPunct="1">
        <a:lnSpc>
          <a:spcPct val="90000"/>
        </a:lnSpc>
        <a:spcBef>
          <a:spcPct val="0"/>
        </a:spcBef>
        <a:buNone/>
        <a:defRPr sz="3000" b="1" kern="1200">
          <a:solidFill>
            <a:srgbClr val="34205B"/>
          </a:solidFill>
          <a:latin typeface="Lato" panose="020F0502020204030203" pitchFamily="34" charset="0"/>
          <a:ea typeface="Lato" panose="020F0502020204030203" pitchFamily="34" charset="0"/>
          <a:cs typeface="Lato" panose="020F050202020403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34205B"/>
          </a:solidFill>
          <a:latin typeface="Lato" panose="020F0502020204030203" pitchFamily="34" charset="0"/>
          <a:ea typeface="Lato" panose="020F0502020204030203" pitchFamily="34" charset="0"/>
          <a:cs typeface="Lato" panose="020F050202020403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205B"/>
          </a:solidFill>
          <a:latin typeface="Lato" panose="020F0502020204030203" pitchFamily="34" charset="0"/>
          <a:ea typeface="Lato" panose="020F0502020204030203" pitchFamily="34" charset="0"/>
          <a:cs typeface="Lato" panose="020F050202020403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34205B"/>
          </a:solidFill>
          <a:latin typeface="Lato" panose="020F0502020204030203" pitchFamily="34" charset="0"/>
          <a:ea typeface="Lato" panose="020F0502020204030203" pitchFamily="34" charset="0"/>
          <a:cs typeface="Lato" panose="020F050202020403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34205B"/>
          </a:solidFill>
          <a:latin typeface="Lato" panose="020F0502020204030203" pitchFamily="34" charset="0"/>
          <a:ea typeface="Lato" panose="020F0502020204030203" pitchFamily="34" charset="0"/>
          <a:cs typeface="Lato" panose="020F050202020403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34205B"/>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ID4096"/>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5550" y="140225"/>
            <a:ext cx="88089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7" name="Google Shape;7;p1"/>
          <p:cNvSpPr txBox="1">
            <a:spLocks noGrp="1"/>
          </p:cNvSpPr>
          <p:nvPr>
            <p:ph type="body" idx="1"/>
          </p:nvPr>
        </p:nvSpPr>
        <p:spPr>
          <a:xfrm>
            <a:off x="175550" y="712925"/>
            <a:ext cx="8808900" cy="4103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61050" y="4808000"/>
            <a:ext cx="560100" cy="2313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Light"/>
                <a:ea typeface="Lato Light"/>
                <a:cs typeface="Lato Light"/>
                <a:sym typeface="Lato Light"/>
              </a:defRPr>
            </a:lvl1pPr>
            <a:lvl2pPr lvl="1" algn="r">
              <a:buNone/>
              <a:defRPr sz="1000">
                <a:solidFill>
                  <a:schemeClr val="dk2"/>
                </a:solidFill>
                <a:latin typeface="Lato Light"/>
                <a:ea typeface="Lato Light"/>
                <a:cs typeface="Lato Light"/>
                <a:sym typeface="Lato Light"/>
              </a:defRPr>
            </a:lvl2pPr>
            <a:lvl3pPr lvl="2" algn="r">
              <a:buNone/>
              <a:defRPr sz="1000">
                <a:solidFill>
                  <a:schemeClr val="dk2"/>
                </a:solidFill>
                <a:latin typeface="Lato Light"/>
                <a:ea typeface="Lato Light"/>
                <a:cs typeface="Lato Light"/>
                <a:sym typeface="Lato Light"/>
              </a:defRPr>
            </a:lvl3pPr>
            <a:lvl4pPr lvl="3" algn="r">
              <a:buNone/>
              <a:defRPr sz="1000">
                <a:solidFill>
                  <a:schemeClr val="dk2"/>
                </a:solidFill>
                <a:latin typeface="Lato Light"/>
                <a:ea typeface="Lato Light"/>
                <a:cs typeface="Lato Light"/>
                <a:sym typeface="Lato Light"/>
              </a:defRPr>
            </a:lvl4pPr>
            <a:lvl5pPr lvl="4" algn="r">
              <a:buNone/>
              <a:defRPr sz="1000">
                <a:solidFill>
                  <a:schemeClr val="dk2"/>
                </a:solidFill>
                <a:latin typeface="Lato Light"/>
                <a:ea typeface="Lato Light"/>
                <a:cs typeface="Lato Light"/>
                <a:sym typeface="Lato Light"/>
              </a:defRPr>
            </a:lvl5pPr>
            <a:lvl6pPr lvl="5" algn="r">
              <a:buNone/>
              <a:defRPr sz="1000">
                <a:solidFill>
                  <a:schemeClr val="dk2"/>
                </a:solidFill>
                <a:latin typeface="Lato Light"/>
                <a:ea typeface="Lato Light"/>
                <a:cs typeface="Lato Light"/>
                <a:sym typeface="Lato Light"/>
              </a:defRPr>
            </a:lvl6pPr>
            <a:lvl7pPr lvl="6" algn="r">
              <a:buNone/>
              <a:defRPr sz="1000">
                <a:solidFill>
                  <a:schemeClr val="dk2"/>
                </a:solidFill>
                <a:latin typeface="Lato Light"/>
                <a:ea typeface="Lato Light"/>
                <a:cs typeface="Lato Light"/>
                <a:sym typeface="Lato Light"/>
              </a:defRPr>
            </a:lvl7pPr>
            <a:lvl8pPr lvl="7" algn="r">
              <a:buNone/>
              <a:defRPr sz="1000">
                <a:solidFill>
                  <a:schemeClr val="dk2"/>
                </a:solidFill>
                <a:latin typeface="Lato Light"/>
                <a:ea typeface="Lato Light"/>
                <a:cs typeface="Lato Light"/>
                <a:sym typeface="Lato Light"/>
              </a:defRPr>
            </a:lvl8pPr>
            <a:lvl9pPr lvl="8" algn="r">
              <a:buNone/>
              <a:defRPr sz="1000">
                <a:solidFill>
                  <a:schemeClr val="dk2"/>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de"/>
              <a:t>‹#›</a:t>
            </a:fld>
            <a:endParaRPr/>
          </a:p>
        </p:txBody>
      </p:sp>
    </p:spTree>
    <p:extLst>
      <p:ext uri="{BB962C8B-B14F-4D97-AF65-F5344CB8AC3E}">
        <p14:creationId xmlns:p14="http://schemas.microsoft.com/office/powerpoint/2010/main" val="3939914166"/>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0" r:id="rId3"/>
    <p:sldLayoutId id="2147483671" r:id="rId4"/>
    <p:sldLayoutId id="2147483672" r:id="rId5"/>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White">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57216D-62FA-DE49-A735-573E103F5F90}"/>
              </a:ext>
            </a:extLst>
          </p:cNvPr>
          <p:cNvPicPr>
            <a:picLocks noChangeAspect="1"/>
          </p:cNvPicPr>
          <p:nvPr userDrawn="1"/>
        </p:nvPicPr>
        <p:blipFill>
          <a:blip r:embed="rId14" cstate="hqprint">
            <a:extLst>
              <a:ext uri="{BEBA8EAE-BF5A-486C-A8C5-ECC9F3942E4B}">
                <a14:imgProps xmlns:a14="http://schemas.microsoft.com/office/drawing/2010/main">
                  <a14:imgLayer r:embed="rId15">
                    <a14:imgEffect>
                      <a14:backgroundRemoval t="2400" b="90000" l="9977" r="98550">
                        <a14:foregroundMark x1="91823" y1="2400" x2="98550" y2="15689"/>
                        <a14:backgroundMark x1="4626" y1="18089" x2="28682" y2="46311"/>
                      </a14:backgroundRemoval>
                    </a14:imgEffect>
                  </a14:imgLayer>
                </a14:imgProps>
              </a:ext>
              <a:ext uri="{28A0092B-C50C-407E-A947-70E740481C1C}">
                <a14:useLocalDpi xmlns:a14="http://schemas.microsoft.com/office/drawing/2010/main"/>
              </a:ext>
            </a:extLst>
          </a:blip>
          <a:stretch>
            <a:fillRect/>
          </a:stretch>
        </p:blipFill>
        <p:spPr>
          <a:xfrm>
            <a:off x="0" y="0"/>
            <a:ext cx="9139238" cy="5143500"/>
          </a:xfrm>
          <a:prstGeom prst="rect">
            <a:avLst/>
          </a:prstGeom>
        </p:spPr>
      </p:pic>
      <p:sp>
        <p:nvSpPr>
          <p:cNvPr id="2" name="Title Placeholder 1">
            <a:extLst>
              <a:ext uri="{FF2B5EF4-FFF2-40B4-BE49-F238E27FC236}">
                <a16:creationId xmlns:a16="http://schemas.microsoft.com/office/drawing/2014/main" id="{6DC7E692-953C-4ECF-920D-6E1CCFE0A176}"/>
              </a:ext>
            </a:extLst>
          </p:cNvPr>
          <p:cNvSpPr>
            <a:spLocks noGrp="1"/>
          </p:cNvSpPr>
          <p:nvPr>
            <p:ph type="title"/>
          </p:nvPr>
        </p:nvSpPr>
        <p:spPr>
          <a:xfrm>
            <a:off x="626269" y="57770"/>
            <a:ext cx="7886700" cy="800672"/>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C948CDC-5E3B-4407-8726-496C733C3CB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Footer Placeholder 4">
            <a:extLst>
              <a:ext uri="{FF2B5EF4-FFF2-40B4-BE49-F238E27FC236}">
                <a16:creationId xmlns:a16="http://schemas.microsoft.com/office/drawing/2014/main" id="{95B40B6B-47DB-43B2-B4B3-292EEC7CB167}"/>
              </a:ext>
            </a:extLst>
          </p:cNvPr>
          <p:cNvSpPr>
            <a:spLocks noGrp="1"/>
          </p:cNvSpPr>
          <p:nvPr>
            <p:ph type="ftr" sz="quarter" idx="3"/>
          </p:nvPr>
        </p:nvSpPr>
        <p:spPr>
          <a:xfrm>
            <a:off x="626269" y="4767263"/>
            <a:ext cx="6685801" cy="273844"/>
          </a:xfrm>
          <a:prstGeom prst="rect">
            <a:avLst/>
          </a:prstGeom>
        </p:spPr>
        <p:txBody>
          <a:bodyPr vert="horz" lIns="91440" tIns="45720" rIns="91440" bIns="45720" rtlCol="0" anchor="ctr"/>
          <a:lstStyle>
            <a:lvl1pPr marL="0" indent="0" algn="l" rtl="0">
              <a:spcBef>
                <a:spcPts val="0"/>
              </a:spcBef>
              <a:spcAft>
                <a:spcPts val="0"/>
              </a:spcAft>
              <a:buNone/>
              <a:defRPr sz="900">
                <a:solidFill>
                  <a:schemeClr val="tx1">
                    <a:tint val="75000"/>
                  </a:schemeClr>
                </a:solidFill>
              </a:defRPr>
            </a:lvl1pPr>
          </a:lstStyle>
          <a:p>
            <a:r>
              <a:rPr lang="en-US">
                <a:latin typeface="Lato Light"/>
                <a:ea typeface="Lato Light"/>
                <a:cs typeface="Lato Light"/>
                <a:sym typeface="Lato Light"/>
              </a:rPr>
              <a:t>Geometry-Aware Scattering Compensation for 3D Printing</a:t>
            </a:r>
          </a:p>
        </p:txBody>
      </p:sp>
      <p:sp>
        <p:nvSpPr>
          <p:cNvPr id="6" name="Slide Number Placeholder 5">
            <a:extLst>
              <a:ext uri="{FF2B5EF4-FFF2-40B4-BE49-F238E27FC236}">
                <a16:creationId xmlns:a16="http://schemas.microsoft.com/office/drawing/2014/main" id="{9779E68D-6922-4681-9A9E-4B6CDA978E71}"/>
              </a:ext>
            </a:extLst>
          </p:cNvPr>
          <p:cNvSpPr>
            <a:spLocks noGrp="1"/>
          </p:cNvSpPr>
          <p:nvPr>
            <p:ph type="sldNum" sz="quarter" idx="4"/>
          </p:nvPr>
        </p:nvSpPr>
        <p:spPr>
          <a:xfrm>
            <a:off x="138403" y="4767262"/>
            <a:ext cx="349463" cy="273844"/>
          </a:xfrm>
          <a:prstGeom prst="rect">
            <a:avLst/>
          </a:prstGeom>
        </p:spPr>
        <p:txBody>
          <a:bodyPr vert="horz" lIns="91440" tIns="45720" rIns="91440" bIns="45720" rtlCol="0" anchor="ctr"/>
          <a:lstStyle>
            <a:lvl1pPr algn="l">
              <a:defRPr sz="900">
                <a:solidFill>
                  <a:schemeClr val="tx1">
                    <a:tint val="75000"/>
                  </a:schemeClr>
                </a:solidFill>
                <a:latin typeface="Lato Light" panose="020F0502020204030203" pitchFamily="34" charset="0"/>
                <a:ea typeface="Lato Light" panose="020F0502020204030203" pitchFamily="34" charset="0"/>
                <a:cs typeface="Lato Light" panose="020F0502020204030203" pitchFamily="34" charset="0"/>
              </a:defRPr>
            </a:lvl1pPr>
          </a:lstStyle>
          <a:p>
            <a:pPr defTabSz="685800">
              <a:buClrTx/>
            </a:pPr>
            <a:fld id="{22715E2D-623F-42BE-A608-3D699D020166}" type="slidenum">
              <a:rPr lang="LID4096" kern="1200" smtClean="0">
                <a:solidFill>
                  <a:prstClr val="black">
                    <a:tint val="75000"/>
                  </a:prstClr>
                </a:solidFill>
              </a:rPr>
              <a:pPr defTabSz="685800">
                <a:buClrTx/>
              </a:pPr>
              <a:t>‹#›</a:t>
            </a:fld>
            <a:endParaRPr lang="LID4096" kern="1200">
              <a:solidFill>
                <a:prstClr val="black">
                  <a:tint val="75000"/>
                </a:prstClr>
              </a:solidFill>
            </a:endParaRPr>
          </a:p>
        </p:txBody>
      </p:sp>
    </p:spTree>
    <p:extLst>
      <p:ext uri="{BB962C8B-B14F-4D97-AF65-F5344CB8AC3E}">
        <p14:creationId xmlns:p14="http://schemas.microsoft.com/office/powerpoint/2010/main" val="33796901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dt="0"/>
  <p:txStyles>
    <p:titleStyle>
      <a:lvl1pPr algn="l" defTabSz="685800" rtl="0" eaLnBrk="1" latinLnBrk="0" hangingPunct="1">
        <a:lnSpc>
          <a:spcPct val="90000"/>
        </a:lnSpc>
        <a:spcBef>
          <a:spcPct val="0"/>
        </a:spcBef>
        <a:buNone/>
        <a:defRPr sz="3000" b="1" kern="1200">
          <a:solidFill>
            <a:srgbClr val="34205B"/>
          </a:solidFill>
          <a:latin typeface="Lato" panose="020F0502020204030203" pitchFamily="34" charset="0"/>
          <a:ea typeface="Lato" panose="020F0502020204030203" pitchFamily="34" charset="0"/>
          <a:cs typeface="Lato" panose="020F050202020403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34205B"/>
          </a:solidFill>
          <a:latin typeface="Lato" panose="020F0502020204030203" pitchFamily="34" charset="0"/>
          <a:ea typeface="Lato" panose="020F0502020204030203" pitchFamily="34" charset="0"/>
          <a:cs typeface="Lato" panose="020F050202020403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205B"/>
          </a:solidFill>
          <a:latin typeface="Lato" panose="020F0502020204030203" pitchFamily="34" charset="0"/>
          <a:ea typeface="Lato" panose="020F0502020204030203" pitchFamily="34" charset="0"/>
          <a:cs typeface="Lato" panose="020F050202020403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34205B"/>
          </a:solidFill>
          <a:latin typeface="Lato" panose="020F0502020204030203" pitchFamily="34" charset="0"/>
          <a:ea typeface="Lato" panose="020F0502020204030203" pitchFamily="34" charset="0"/>
          <a:cs typeface="Lato" panose="020F050202020403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34205B"/>
          </a:solidFill>
          <a:latin typeface="Lato" panose="020F0502020204030203" pitchFamily="34" charset="0"/>
          <a:ea typeface="Lato" panose="020F0502020204030203" pitchFamily="34" charset="0"/>
          <a:cs typeface="Lato" panose="020F050202020403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34205B"/>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ID4096"/>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comments" Target="../comments/comment6.xml"/><Relationship Id="rId5" Type="http://schemas.openxmlformats.org/officeDocument/2006/relationships/image" Target="../media/image37.tiff"/><Relationship Id="rId4" Type="http://schemas.openxmlformats.org/officeDocument/2006/relationships/image" Target="../media/image36.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comments" Target="../comments/comment8.xml"/><Relationship Id="rId3" Type="http://schemas.openxmlformats.org/officeDocument/2006/relationships/image" Target="../media/image38.png"/><Relationship Id="rId7" Type="http://schemas.openxmlformats.org/officeDocument/2006/relationships/image" Target="../media/image42.tiff"/><Relationship Id="rId12" Type="http://schemas.openxmlformats.org/officeDocument/2006/relationships/image" Target="../media/image47.tiff"/><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1.tiff"/><Relationship Id="rId11" Type="http://schemas.openxmlformats.org/officeDocument/2006/relationships/image" Target="../media/image46.png"/><Relationship Id="rId5" Type="http://schemas.openxmlformats.org/officeDocument/2006/relationships/image" Target="../media/image40.tiff"/><Relationship Id="rId10" Type="http://schemas.openxmlformats.org/officeDocument/2006/relationships/image" Target="../media/image45.png"/><Relationship Id="rId4" Type="http://schemas.openxmlformats.org/officeDocument/2006/relationships/image" Target="../media/image39.tiff"/><Relationship Id="rId9" Type="http://schemas.openxmlformats.org/officeDocument/2006/relationships/image" Target="../media/image44.tif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comments" Target="../comments/comment9.xml"/><Relationship Id="rId5" Type="http://schemas.openxmlformats.org/officeDocument/2006/relationships/image" Target="../media/image50.tiff"/><Relationship Id="rId4" Type="http://schemas.openxmlformats.org/officeDocument/2006/relationships/image" Target="../media/image49.tiff"/></Relationships>
</file>

<file path=ppt/slides/_rels/slide1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comments" Target="../comments/comment10.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comments" Target="../comments/comment11.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56.tiff"/><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 Id="rId9" Type="http://schemas.openxmlformats.org/officeDocument/2006/relationships/image" Target="../media/image50.tif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comments" Target="../comments/commen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comments" Target="../comments/comment14.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comments" Target="../comments/comment1.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4.jp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6.jpg"/><Relationship Id="rId4" Type="http://schemas.openxmlformats.org/officeDocument/2006/relationships/image" Target="../media/image75.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comments" Target="../comments/comment15.xml"/><Relationship Id="rId5" Type="http://schemas.openxmlformats.org/officeDocument/2006/relationships/image" Target="../media/image7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82.jpeg"/><Relationship Id="rId11" Type="http://schemas.openxmlformats.org/officeDocument/2006/relationships/comments" Target="../comments/comment16.xml"/><Relationship Id="rId5" Type="http://schemas.openxmlformats.org/officeDocument/2006/relationships/image" Target="../media/image81.jp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g"/></Relationships>
</file>

<file path=ppt/slides/_rels/slide34.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comments" Target="../comments/comment17.xml"/><Relationship Id="rId3" Type="http://schemas.openxmlformats.org/officeDocument/2006/relationships/image" Target="../media/image87.jp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g"/><Relationship Id="rId2" Type="http://schemas.openxmlformats.org/officeDocument/2006/relationships/notesSlide" Target="../notesSlides/notesSlide34.xml"/><Relationship Id="rId16" Type="http://schemas.openxmlformats.org/officeDocument/2006/relationships/image" Target="../media/image100.jpg"/><Relationship Id="rId1" Type="http://schemas.openxmlformats.org/officeDocument/2006/relationships/slideLayout" Target="../slideLayouts/slideLayout17.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jp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8.tiff"/></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comments" Target="../comments/comment18.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13.jp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comments" Target="../comments/comment19.xml"/></Relationships>
</file>

<file path=ppt/slides/_rels/slide45.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comments" Target="../comments/comment20.xml"/><Relationship Id="rId5" Type="http://schemas.openxmlformats.org/officeDocument/2006/relationships/image" Target="../media/image116.tiff"/><Relationship Id="rId4" Type="http://schemas.openxmlformats.org/officeDocument/2006/relationships/image" Target="../media/image115.tiff"/></Relationships>
</file>

<file path=ppt/slides/_rels/slide46.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61.png"/><Relationship Id="rId7" Type="http://schemas.openxmlformats.org/officeDocument/2006/relationships/image" Target="../media/image120.tiff"/><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119.tiff"/><Relationship Id="rId11" Type="http://schemas.openxmlformats.org/officeDocument/2006/relationships/comments" Target="../comments/comment21.xml"/><Relationship Id="rId5" Type="http://schemas.openxmlformats.org/officeDocument/2006/relationships/image" Target="../media/image118.tiff"/><Relationship Id="rId10" Type="http://schemas.openxmlformats.org/officeDocument/2006/relationships/image" Target="../media/image121.png"/><Relationship Id="rId4" Type="http://schemas.openxmlformats.org/officeDocument/2006/relationships/image" Target="../media/image117.tiff"/><Relationship Id="rId9" Type="http://schemas.openxmlformats.org/officeDocument/2006/relationships/image" Target="../media/image17.tiff"/></Relationships>
</file>

<file path=ppt/slides/_rels/slide47.xml.rels><?xml version="1.0" encoding="UTF-8" standalone="yes"?>
<Relationships xmlns="http://schemas.openxmlformats.org/package/2006/relationships"><Relationship Id="rId8" Type="http://schemas.openxmlformats.org/officeDocument/2006/relationships/image" Target="../media/image119.tiff"/><Relationship Id="rId3" Type="http://schemas.openxmlformats.org/officeDocument/2006/relationships/image" Target="../media/image122.tiff"/><Relationship Id="rId7" Type="http://schemas.openxmlformats.org/officeDocument/2006/relationships/image" Target="../media/image118.tiff"/><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117.tiff"/><Relationship Id="rId5" Type="http://schemas.openxmlformats.org/officeDocument/2006/relationships/image" Target="../media/image61.png"/><Relationship Id="rId10" Type="http://schemas.openxmlformats.org/officeDocument/2006/relationships/image" Target="../media/image121.png"/><Relationship Id="rId4" Type="http://schemas.openxmlformats.org/officeDocument/2006/relationships/image" Target="../media/image123.tiff"/><Relationship Id="rId9" Type="http://schemas.openxmlformats.org/officeDocument/2006/relationships/image" Target="../media/image120.tiff"/></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comments" Target="../comments/commen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comments" Target="../comments/comment3.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slideLayout" Target="../slideLayouts/slideLayout17.xml"/><Relationship Id="rId7" Type="http://schemas.openxmlformats.org/officeDocument/2006/relationships/image" Target="../media/image27.tiff"/><Relationship Id="rId12" Type="http://schemas.openxmlformats.org/officeDocument/2006/relationships/comments" Target="../comments/comment4.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6.tif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notesSlide" Target="../notesSlides/notesSlide8.xml"/><Relationship Id="rId9" Type="http://schemas.openxmlformats.org/officeDocument/2006/relationships/image" Target="../media/image29.tif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comments" Target="../comments/comment5.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4"/>
        <p:cNvGrpSpPr/>
        <p:nvPr/>
      </p:nvGrpSpPr>
      <p:grpSpPr>
        <a:xfrm>
          <a:off x="0" y="0"/>
          <a:ext cx="0" cy="0"/>
          <a:chOff x="0" y="0"/>
          <a:chExt cx="0" cy="0"/>
        </a:xfrm>
      </p:grpSpPr>
      <p:sp>
        <p:nvSpPr>
          <p:cNvPr id="52" name="Google Shape;52;p9"/>
          <p:cNvSpPr txBox="1">
            <a:spLocks noGrp="1"/>
          </p:cNvSpPr>
          <p:nvPr>
            <p:ph type="ctrTitle"/>
          </p:nvPr>
        </p:nvSpPr>
        <p:spPr>
          <a:xfrm>
            <a:off x="1143000" y="145956"/>
            <a:ext cx="6858000" cy="1275503"/>
          </a:xfrm>
          <a:prstGeom prst="rect">
            <a:avLst/>
          </a:prstGeom>
        </p:spPr>
        <p:txBody>
          <a:bodyPr spcFirstLastPara="1" wrap="square" lIns="91425" tIns="91425" rIns="91425" bIns="91425" anchor="ctr" anchorCtr="0">
            <a:noAutofit/>
          </a:bodyPr>
          <a:lstStyle/>
          <a:p>
            <a:pPr algn="l"/>
            <a:r>
              <a:rPr lang="de" sz="3000"/>
              <a:t>Geometry-Aware</a:t>
            </a:r>
            <a:endParaRPr lang="ru-RU" sz="3000"/>
          </a:p>
          <a:p>
            <a:r>
              <a:rPr lang="de" sz="3000"/>
              <a:t>Scattering Compensation</a:t>
            </a:r>
            <a:endParaRPr lang="ru-RU" sz="3000"/>
          </a:p>
          <a:p>
            <a:pPr algn="r"/>
            <a:r>
              <a:rPr lang="de" sz="3000"/>
              <a:t>for 3D Printing</a:t>
            </a:r>
            <a:endParaRPr lang="ru-RU" sz="3000"/>
          </a:p>
        </p:txBody>
      </p:sp>
      <p:grpSp>
        <p:nvGrpSpPr>
          <p:cNvPr id="4" name="Group 3"/>
          <p:cNvGrpSpPr/>
          <p:nvPr/>
        </p:nvGrpSpPr>
        <p:grpSpPr>
          <a:xfrm>
            <a:off x="371070" y="3420618"/>
            <a:ext cx="8401860" cy="774981"/>
            <a:chOff x="457200" y="3396969"/>
            <a:chExt cx="8401860" cy="774981"/>
          </a:xfrm>
        </p:grpSpPr>
        <p:sp>
          <p:nvSpPr>
            <p:cNvPr id="53" name="Google Shape;53;p9"/>
            <p:cNvSpPr txBox="1"/>
            <p:nvPr/>
          </p:nvSpPr>
          <p:spPr>
            <a:xfrm>
              <a:off x="457200" y="3400130"/>
              <a:ext cx="1680372" cy="3882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Denis Sumin</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54" name="Google Shape;54;p9"/>
            <p:cNvSpPr txBox="1"/>
            <p:nvPr/>
          </p:nvSpPr>
          <p:spPr>
            <a:xfrm>
              <a:off x="2137572" y="3396969"/>
              <a:ext cx="1680372" cy="39136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Tobias Rittig</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5" name="Google Shape;55;p9"/>
            <p:cNvSpPr txBox="1"/>
            <p:nvPr/>
          </p:nvSpPr>
          <p:spPr>
            <a:xfrm>
              <a:off x="3817944" y="3400131"/>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Vahid Babaei</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56" name="Google Shape;56;p9"/>
            <p:cNvSpPr txBox="1"/>
            <p:nvPr/>
          </p:nvSpPr>
          <p:spPr>
            <a:xfrm>
              <a:off x="5498316" y="3400131"/>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Thomas Nindel</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7" name="Google Shape;57;p9"/>
            <p:cNvSpPr txBox="1"/>
            <p:nvPr/>
          </p:nvSpPr>
          <p:spPr>
            <a:xfrm>
              <a:off x="7178688" y="3396969"/>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Alexander Wilkie</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8" name="Google Shape;58;p9"/>
            <p:cNvSpPr txBox="1"/>
            <p:nvPr/>
          </p:nvSpPr>
          <p:spPr>
            <a:xfrm>
              <a:off x="457200" y="3783750"/>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Piotr Didyk</a:t>
              </a:r>
              <a:r>
                <a:rPr lang="de" baseline="30000">
                  <a:solidFill>
                    <a:schemeClr val="dk1"/>
                  </a:solidFill>
                  <a:latin typeface="Lato"/>
                  <a:ea typeface="Lato"/>
                  <a:cs typeface="Lato"/>
                  <a:sym typeface="Lato"/>
                </a:rPr>
                <a:t>3</a:t>
              </a:r>
              <a:endParaRPr>
                <a:latin typeface="Lato"/>
                <a:ea typeface="Lato"/>
                <a:cs typeface="Lato"/>
                <a:sym typeface="Lato"/>
              </a:endParaRPr>
            </a:p>
          </p:txBody>
        </p:sp>
        <p:sp>
          <p:nvSpPr>
            <p:cNvPr id="59" name="Google Shape;59;p9"/>
            <p:cNvSpPr txBox="1"/>
            <p:nvPr/>
          </p:nvSpPr>
          <p:spPr>
            <a:xfrm>
              <a:off x="2137572" y="3778542"/>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Bernd Bickel</a:t>
              </a:r>
              <a:r>
                <a:rPr lang="de" baseline="30000">
                  <a:solidFill>
                    <a:schemeClr val="dk1"/>
                  </a:solidFill>
                  <a:latin typeface="Lato"/>
                  <a:ea typeface="Lato"/>
                  <a:cs typeface="Lato"/>
                  <a:sym typeface="Lato"/>
                </a:rPr>
                <a:t>4</a:t>
              </a:r>
              <a:endParaRPr>
                <a:latin typeface="Lato"/>
                <a:ea typeface="Lato"/>
                <a:cs typeface="Lato"/>
                <a:sym typeface="Lato"/>
              </a:endParaRPr>
            </a:p>
          </p:txBody>
        </p:sp>
        <p:sp>
          <p:nvSpPr>
            <p:cNvPr id="60" name="Google Shape;60;p9"/>
            <p:cNvSpPr txBox="1"/>
            <p:nvPr/>
          </p:nvSpPr>
          <p:spPr>
            <a:xfrm>
              <a:off x="3817944" y="3781146"/>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Jaroslav Křivánek</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61" name="Google Shape;61;p9"/>
            <p:cNvSpPr txBox="1"/>
            <p:nvPr/>
          </p:nvSpPr>
          <p:spPr>
            <a:xfrm>
              <a:off x="5498316" y="3783750"/>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Karol Myszkowski</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62" name="Google Shape;62;p9"/>
            <p:cNvSpPr txBox="1"/>
            <p:nvPr/>
          </p:nvSpPr>
          <p:spPr>
            <a:xfrm>
              <a:off x="7178688" y="3783750"/>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Tim Weyrich</a:t>
              </a:r>
              <a:r>
                <a:rPr lang="de" baseline="30000">
                  <a:solidFill>
                    <a:schemeClr val="dk1"/>
                  </a:solidFill>
                  <a:latin typeface="Lato"/>
                  <a:ea typeface="Lato"/>
                  <a:cs typeface="Lato"/>
                  <a:sym typeface="Lato"/>
                </a:rPr>
                <a:t>5</a:t>
              </a:r>
              <a:endParaRPr>
                <a:solidFill>
                  <a:schemeClr val="dk1"/>
                </a:solidFill>
                <a:latin typeface="Lato"/>
                <a:ea typeface="Lato"/>
                <a:cs typeface="Lato"/>
                <a:sym typeface="Lato"/>
              </a:endParaRP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B0E2057-BFC8-DB4E-A0DA-60403670866A}"/>
              </a:ext>
            </a:extLst>
          </p:cNvPr>
          <p:cNvGrpSpPr/>
          <p:nvPr/>
        </p:nvGrpSpPr>
        <p:grpSpPr>
          <a:xfrm>
            <a:off x="3247723" y="835291"/>
            <a:ext cx="2632216" cy="1828349"/>
            <a:chOff x="3247723" y="835291"/>
            <a:chExt cx="2632216" cy="1828349"/>
          </a:xfrm>
        </p:grpSpPr>
        <p:sp>
          <p:nvSpPr>
            <p:cNvPr id="15" name="Rectangle 14">
              <a:extLst>
                <a:ext uri="{FF2B5EF4-FFF2-40B4-BE49-F238E27FC236}">
                  <a16:creationId xmlns:a16="http://schemas.microsoft.com/office/drawing/2014/main" id="{1332A8FB-6377-3A42-AB9B-E082EEA1708D}"/>
                </a:ext>
              </a:extLst>
            </p:cNvPr>
            <p:cNvSpPr/>
            <p:nvPr/>
          </p:nvSpPr>
          <p:spPr>
            <a:xfrm>
              <a:off x="3259299" y="835291"/>
              <a:ext cx="2620640" cy="1828349"/>
            </a:xfrm>
            <a:prstGeom prst="rect">
              <a:avLst/>
            </a:prstGeom>
            <a:solidFill>
              <a:srgbClr val="34205B">
                <a:alpha val="25098"/>
              </a:srgbClr>
            </a:solidFill>
            <a:ln>
              <a:solidFill>
                <a:srgbClr val="34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544D8FE-E229-7941-BAC0-A64AA2CCB3A0}"/>
                </a:ext>
              </a:extLst>
            </p:cNvPr>
            <p:cNvSpPr txBox="1"/>
            <p:nvPr/>
          </p:nvSpPr>
          <p:spPr>
            <a:xfrm>
              <a:off x="3669619" y="1897220"/>
              <a:ext cx="1800000" cy="347947"/>
            </a:xfrm>
            <a:prstGeom prst="rect">
              <a:avLst/>
            </a:prstGeom>
            <a:solidFill>
              <a:schemeClr val="bg1">
                <a:lumMod val="95000"/>
              </a:schemeClr>
            </a:solidFill>
            <a:ln>
              <a:solidFill>
                <a:schemeClr val="tx2"/>
              </a:solidFill>
            </a:ln>
          </p:spPr>
          <p:txBody>
            <a:bodyPr wrap="square" rtlCol="0" anchor="ctr">
              <a:noAutofit/>
            </a:bodyPr>
            <a:lstStyle/>
            <a:p>
              <a:pPr algn="ct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cxnSp>
          <p:nvCxnSpPr>
            <p:cNvPr id="11" name="Elbow Connector 10">
              <a:extLst>
                <a:ext uri="{FF2B5EF4-FFF2-40B4-BE49-F238E27FC236}">
                  <a16:creationId xmlns:a16="http://schemas.microsoft.com/office/drawing/2014/main" id="{4F7D7047-79E5-0846-9B0C-D1F1DD04011D}"/>
                </a:ext>
              </a:extLst>
            </p:cNvPr>
            <p:cNvCxnSpPr>
              <a:cxnSpLocks/>
              <a:stCxn id="25" idx="3"/>
              <a:endCxn id="30" idx="3"/>
            </p:cNvCxnSpPr>
            <p:nvPr/>
          </p:nvCxnSpPr>
          <p:spPr>
            <a:xfrm flipH="1">
              <a:off x="5469619" y="1365195"/>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C2CAE2BC-EE48-AE4E-AD6B-697B8D4DBA26}"/>
                </a:ext>
              </a:extLst>
            </p:cNvPr>
            <p:cNvCxnSpPr>
              <a:cxnSpLocks/>
              <a:stCxn id="30" idx="1"/>
              <a:endCxn id="25" idx="1"/>
            </p:cNvCxnSpPr>
            <p:nvPr/>
          </p:nvCxnSpPr>
          <p:spPr>
            <a:xfrm rot="10800000" flipH="1">
              <a:off x="3669618" y="1365196"/>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AA10D0C-8405-C446-B5EE-1A0B24CD5BC0}"/>
                </a:ext>
              </a:extLst>
            </p:cNvPr>
            <p:cNvSpPr txBox="1"/>
            <p:nvPr/>
          </p:nvSpPr>
          <p:spPr>
            <a:xfrm>
              <a:off x="3247723" y="2314495"/>
              <a:ext cx="2083443" cy="338554"/>
            </a:xfrm>
            <a:prstGeom prst="rect">
              <a:avLst/>
            </a:prstGeom>
            <a:noFill/>
          </p:spPr>
          <p:txBody>
            <a:bodyPr wrap="square" rtlCol="0">
              <a:spAutoFit/>
            </a:bodyPr>
            <a:lstStyle/>
            <a:p>
              <a:r>
                <a:rPr lang="en-US" sz="1600" b="1" dirty="0">
                  <a:solidFill>
                    <a:schemeClr val="tx1"/>
                  </a:solidFill>
                  <a:latin typeface="Lato" panose="020F0502020204030203" pitchFamily="34" charset="77"/>
                </a:rPr>
                <a:t>Iterative refinement</a:t>
              </a:r>
            </a:p>
          </p:txBody>
        </p:sp>
      </p:grpSp>
      <p:pic>
        <p:nvPicPr>
          <p:cNvPr id="9" name="Picture 8">
            <a:extLst>
              <a:ext uri="{FF2B5EF4-FFF2-40B4-BE49-F238E27FC236}">
                <a16:creationId xmlns:a16="http://schemas.microsoft.com/office/drawing/2014/main" id="{AAA82B5F-F2B0-684E-894A-EEF3594C4682}"/>
              </a:ext>
            </a:extLst>
          </p:cNvPr>
          <p:cNvPicPr>
            <a:picLocks noChangeAspect="1"/>
          </p:cNvPicPr>
          <p:nvPr/>
        </p:nvPicPr>
        <p:blipFill>
          <a:blip r:embed="rId3"/>
          <a:stretch>
            <a:fillRect/>
          </a:stretch>
        </p:blipFill>
        <p:spPr>
          <a:xfrm>
            <a:off x="4516527" y="2898333"/>
            <a:ext cx="3883557" cy="1299600"/>
          </a:xfrm>
          <a:prstGeom prst="rect">
            <a:avLst/>
          </a:prstGeom>
        </p:spPr>
      </p:pic>
      <p:sp>
        <p:nvSpPr>
          <p:cNvPr id="3" name="Footer Placeholder 2">
            <a:extLst>
              <a:ext uri="{FF2B5EF4-FFF2-40B4-BE49-F238E27FC236}">
                <a16:creationId xmlns:a16="http://schemas.microsoft.com/office/drawing/2014/main" id="{DD8DFDB6-D084-1242-AC9B-70C9050D041D}"/>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EC2CC1B3-AE56-6348-ADC5-07D2D64CA20C}"/>
              </a:ext>
            </a:extLst>
          </p:cNvPr>
          <p:cNvSpPr>
            <a:spLocks noGrp="1"/>
          </p:cNvSpPr>
          <p:nvPr>
            <p:ph type="title"/>
          </p:nvPr>
        </p:nvSpPr>
        <p:spPr/>
        <p:txBody>
          <a:bodyPr/>
          <a:lstStyle/>
          <a:p>
            <a:r>
              <a:rPr lang="en-US" dirty="0"/>
              <a:t>Related Work (2)</a:t>
            </a:r>
          </a:p>
        </p:txBody>
      </p:sp>
      <p:sp>
        <p:nvSpPr>
          <p:cNvPr id="5" name="Slide Number Placeholder 4">
            <a:extLst>
              <a:ext uri="{FF2B5EF4-FFF2-40B4-BE49-F238E27FC236}">
                <a16:creationId xmlns:a16="http://schemas.microsoft.com/office/drawing/2014/main" id="{F43DB72A-745D-FD45-94DD-04DE0126D154}"/>
              </a:ext>
            </a:extLst>
          </p:cNvPr>
          <p:cNvSpPr>
            <a:spLocks noGrp="1"/>
          </p:cNvSpPr>
          <p:nvPr>
            <p:ph type="sldNum" sz="quarter" idx="11"/>
          </p:nvPr>
        </p:nvSpPr>
        <p:spPr/>
        <p:txBody>
          <a:bodyPr/>
          <a:lstStyle/>
          <a:p>
            <a:pPr defTabSz="685800">
              <a:buClrTx/>
            </a:pPr>
            <a:fld id="{22715E2D-623F-42BE-A608-3D699D020166}" type="slidenum">
              <a:rPr lang="en-US" kern="1200" smtClean="0">
                <a:solidFill>
                  <a:prstClr val="black">
                    <a:tint val="75000"/>
                  </a:prstClr>
                </a:solidFill>
              </a:rPr>
              <a:pPr defTabSz="685800">
                <a:buClrTx/>
              </a:pPr>
              <a:t>10</a:t>
            </a:fld>
            <a:endParaRPr lang="en-US" kern="1200">
              <a:solidFill>
                <a:prstClr val="black">
                  <a:tint val="75000"/>
                </a:prstClr>
              </a:solidFill>
            </a:endParaRPr>
          </a:p>
        </p:txBody>
      </p:sp>
      <p:grpSp>
        <p:nvGrpSpPr>
          <p:cNvPr id="22" name="Group 21">
            <a:extLst>
              <a:ext uri="{FF2B5EF4-FFF2-40B4-BE49-F238E27FC236}">
                <a16:creationId xmlns:a16="http://schemas.microsoft.com/office/drawing/2014/main" id="{45BB0CAF-B82A-164C-89C6-67F42D70DB00}"/>
              </a:ext>
            </a:extLst>
          </p:cNvPr>
          <p:cNvGrpSpPr/>
          <p:nvPr/>
        </p:nvGrpSpPr>
        <p:grpSpPr>
          <a:xfrm>
            <a:off x="626269" y="2896721"/>
            <a:ext cx="2576533" cy="1822757"/>
            <a:chOff x="313731" y="2949892"/>
            <a:chExt cx="2576533" cy="1822757"/>
          </a:xfrm>
        </p:grpSpPr>
        <p:grpSp>
          <p:nvGrpSpPr>
            <p:cNvPr id="7" name="Group 6">
              <a:extLst>
                <a:ext uri="{FF2B5EF4-FFF2-40B4-BE49-F238E27FC236}">
                  <a16:creationId xmlns:a16="http://schemas.microsoft.com/office/drawing/2014/main" id="{FC66AD1B-0399-7142-92B4-4CA5309F4399}"/>
                </a:ext>
              </a:extLst>
            </p:cNvPr>
            <p:cNvGrpSpPr/>
            <p:nvPr/>
          </p:nvGrpSpPr>
          <p:grpSpPr>
            <a:xfrm>
              <a:off x="313731" y="2949892"/>
              <a:ext cx="2576533" cy="1299539"/>
              <a:chOff x="313731" y="3064192"/>
              <a:chExt cx="2576533" cy="1299539"/>
            </a:xfrm>
          </p:grpSpPr>
          <p:pic>
            <p:nvPicPr>
              <p:cNvPr id="2" name="Picture 1">
                <a:extLst>
                  <a:ext uri="{FF2B5EF4-FFF2-40B4-BE49-F238E27FC236}">
                    <a16:creationId xmlns:a16="http://schemas.microsoft.com/office/drawing/2014/main" id="{64E592FD-029D-1741-9DA5-C8302C47BB5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3731" y="3064193"/>
                <a:ext cx="1266983" cy="1299538"/>
              </a:xfrm>
              <a:prstGeom prst="rect">
                <a:avLst/>
              </a:prstGeom>
            </p:spPr>
          </p:pic>
          <p:pic>
            <p:nvPicPr>
              <p:cNvPr id="6" name="Picture 5">
                <a:extLst>
                  <a:ext uri="{FF2B5EF4-FFF2-40B4-BE49-F238E27FC236}">
                    <a16:creationId xmlns:a16="http://schemas.microsoft.com/office/drawing/2014/main" id="{FF04B7A7-A270-7E46-97EA-94EF9DBB560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23282" y="3064192"/>
                <a:ext cx="1266982" cy="1299537"/>
              </a:xfrm>
              <a:prstGeom prst="rect">
                <a:avLst/>
              </a:prstGeom>
            </p:spPr>
          </p:pic>
        </p:grpSp>
        <p:sp>
          <p:nvSpPr>
            <p:cNvPr id="24" name="TextBox 23">
              <a:extLst>
                <a:ext uri="{FF2B5EF4-FFF2-40B4-BE49-F238E27FC236}">
                  <a16:creationId xmlns:a16="http://schemas.microsoft.com/office/drawing/2014/main" id="{CE8CAB9C-DFE7-A243-8950-E1C2EB390FA3}"/>
                </a:ext>
              </a:extLst>
            </p:cNvPr>
            <p:cNvSpPr txBox="1"/>
            <p:nvPr/>
          </p:nvSpPr>
          <p:spPr>
            <a:xfrm>
              <a:off x="788160" y="4249429"/>
              <a:ext cx="1627674" cy="523220"/>
            </a:xfrm>
            <a:prstGeom prst="rect">
              <a:avLst/>
            </a:prstGeom>
            <a:noFill/>
          </p:spPr>
          <p:txBody>
            <a:bodyPr wrap="square" rtlCol="0">
              <a:noAutofit/>
            </a:bodyPr>
            <a:lstStyle/>
            <a:p>
              <a:pPr algn="ctr"/>
              <a:r>
                <a:rPr lang="de-DE" dirty="0">
                  <a:latin typeface="Lato" panose="020F0502020204030203" pitchFamily="34" charset="0"/>
                  <a:cs typeface="Lato" panose="020F0502020204030203" pitchFamily="34" charset="0"/>
                </a:rPr>
                <a:t>[</a:t>
              </a:r>
              <a:r>
                <a:rPr lang="de-DE" dirty="0" err="1">
                  <a:latin typeface="Lato" panose="020F0502020204030203" pitchFamily="34" charset="0"/>
                  <a:cs typeface="Lato" panose="020F0502020204030203" pitchFamily="34" charset="0"/>
                </a:rPr>
                <a:t>Elek</a:t>
              </a:r>
              <a:r>
                <a:rPr lang="de-DE" dirty="0">
                  <a:latin typeface="Lato" panose="020F0502020204030203" pitchFamily="34" charset="0"/>
                  <a:cs typeface="Lato" panose="020F0502020204030203" pitchFamily="34" charset="0"/>
                </a:rPr>
                <a:t> et al. 2017]</a:t>
              </a:r>
            </a:p>
            <a:p>
              <a:pPr algn="ctr"/>
              <a:r>
                <a:rPr lang="de-DE" b="1" dirty="0" err="1">
                  <a:latin typeface="Lato" panose="020F0502020204030203" pitchFamily="34" charset="0"/>
                  <a:cs typeface="Lato" panose="020F0502020204030203" pitchFamily="34" charset="0"/>
                </a:rPr>
                <a:t>Scattering</a:t>
              </a:r>
              <a:endParaRPr lang="en-US" b="1" dirty="0">
                <a:latin typeface="Lato" panose="020F0502020204030203" pitchFamily="34" charset="0"/>
                <a:cs typeface="Lato" panose="020F0502020204030203" pitchFamily="34" charset="0"/>
              </a:endParaRPr>
            </a:p>
          </p:txBody>
        </p:sp>
      </p:grpSp>
      <p:sp>
        <p:nvSpPr>
          <p:cNvPr id="26" name="TextBox 25">
            <a:extLst>
              <a:ext uri="{FF2B5EF4-FFF2-40B4-BE49-F238E27FC236}">
                <a16:creationId xmlns:a16="http://schemas.microsoft.com/office/drawing/2014/main" id="{833EDF69-0C32-2A47-8FCC-503FAAA47D35}"/>
              </a:ext>
            </a:extLst>
          </p:cNvPr>
          <p:cNvSpPr txBox="1"/>
          <p:nvPr/>
        </p:nvSpPr>
        <p:spPr>
          <a:xfrm rot="21078961">
            <a:off x="6499081" y="4131110"/>
            <a:ext cx="2209571" cy="707886"/>
          </a:xfrm>
          <a:prstGeom prst="rect">
            <a:avLst/>
          </a:prstGeom>
          <a:solidFill>
            <a:srgbClr val="DD3A56"/>
          </a:solidFill>
          <a:ln>
            <a:noFill/>
          </a:ln>
        </p:spPr>
        <p:txBody>
          <a:bodyPr wrap="square" rtlCol="0">
            <a:spAutoFit/>
          </a:bodyPr>
          <a:lstStyle/>
          <a:p>
            <a:r>
              <a:rPr lang="en-US" sz="2000" b="1" dirty="0">
                <a:latin typeface="Lato" panose="020F0502020204030203" pitchFamily="34" charset="77"/>
              </a:rPr>
              <a:t>Limited to </a:t>
            </a:r>
          </a:p>
          <a:p>
            <a:r>
              <a:rPr lang="en-US" sz="2000" b="1" dirty="0">
                <a:latin typeface="Lato" panose="020F0502020204030203" pitchFamily="34" charset="77"/>
              </a:rPr>
              <a:t>thick planar slabs</a:t>
            </a:r>
          </a:p>
        </p:txBody>
      </p:sp>
      <p:sp>
        <p:nvSpPr>
          <p:cNvPr id="23" name="TextBox 22">
            <a:extLst>
              <a:ext uri="{FF2B5EF4-FFF2-40B4-BE49-F238E27FC236}">
                <a16:creationId xmlns:a16="http://schemas.microsoft.com/office/drawing/2014/main" id="{A6ACFE06-0A50-7A48-8492-4BE7D61EB9E9}"/>
              </a:ext>
            </a:extLst>
          </p:cNvPr>
          <p:cNvSpPr txBox="1"/>
          <p:nvPr/>
        </p:nvSpPr>
        <p:spPr>
          <a:xfrm>
            <a:off x="6068105"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25" name="TextBox 24">
            <a:extLst>
              <a:ext uri="{FF2B5EF4-FFF2-40B4-BE49-F238E27FC236}">
                <a16:creationId xmlns:a16="http://schemas.microsoft.com/office/drawing/2014/main" id="{5124FEC8-A21B-8B4B-B372-879CA5511887}"/>
              </a:ext>
            </a:extLst>
          </p:cNvPr>
          <p:cNvSpPr txBox="1"/>
          <p:nvPr/>
        </p:nvSpPr>
        <p:spPr>
          <a:xfrm>
            <a:off x="3672000"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a:solidFill>
                  <a:schemeClr val="tx1"/>
                </a:solidFill>
                <a:latin typeface="Lato" panose="020F0502020204030203" pitchFamily="34" charset="0"/>
                <a:ea typeface="Lato" panose="020F0502020204030203" pitchFamily="34" charset="0"/>
                <a:cs typeface="Lato" panose="020F0502020204030203" pitchFamily="34" charset="0"/>
              </a:rPr>
            </a:br>
            <a:r>
              <a:rPr lang="en-US" sz="200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27" name="TextBox 26">
            <a:extLst>
              <a:ext uri="{FF2B5EF4-FFF2-40B4-BE49-F238E27FC236}">
                <a16:creationId xmlns:a16="http://schemas.microsoft.com/office/drawing/2014/main" id="{76108867-E683-B642-A6A0-3493BB8FAA77}"/>
              </a:ext>
            </a:extLst>
          </p:cNvPr>
          <p:cNvSpPr txBox="1"/>
          <p:nvPr/>
        </p:nvSpPr>
        <p:spPr>
          <a:xfrm>
            <a:off x="1275896"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cxnSp>
        <p:nvCxnSpPr>
          <p:cNvPr id="28" name="Straight Arrow Connector 27">
            <a:extLst>
              <a:ext uri="{FF2B5EF4-FFF2-40B4-BE49-F238E27FC236}">
                <a16:creationId xmlns:a16="http://schemas.microsoft.com/office/drawing/2014/main" id="{CA3CFC69-F9AF-ED42-9D2A-45B87AE9E52B}"/>
              </a:ext>
            </a:extLst>
          </p:cNvPr>
          <p:cNvCxnSpPr>
            <a:stCxn id="27" idx="3"/>
            <a:endCxn id="25" idx="1"/>
          </p:cNvCxnSpPr>
          <p:nvPr/>
        </p:nvCxnSpPr>
        <p:spPr>
          <a:xfrm>
            <a:off x="3075896" y="1365195"/>
            <a:ext cx="59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EA09E0B-508B-364D-97B4-BFB46CD3FF8A}"/>
              </a:ext>
            </a:extLst>
          </p:cNvPr>
          <p:cNvCxnSpPr>
            <a:stCxn id="25" idx="3"/>
            <a:endCxn id="23" idx="1"/>
          </p:cNvCxnSpPr>
          <p:nvPr/>
        </p:nvCxnSpPr>
        <p:spPr>
          <a:xfrm>
            <a:off x="5472000"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2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57FAAF-3671-0C41-A84D-DA8244B754BE}"/>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8F7583B3-6146-0E4C-A1FF-E193B6AD6794}"/>
              </a:ext>
            </a:extLst>
          </p:cNvPr>
          <p:cNvSpPr>
            <a:spLocks noGrp="1"/>
          </p:cNvSpPr>
          <p:nvPr>
            <p:ph type="title"/>
          </p:nvPr>
        </p:nvSpPr>
        <p:spPr/>
        <p:txBody>
          <a:bodyPr/>
          <a:lstStyle/>
          <a:p>
            <a:r>
              <a:rPr lang="en-US" dirty="0"/>
              <a:t>Our Pipeline and Contributions</a:t>
            </a:r>
          </a:p>
        </p:txBody>
      </p:sp>
      <p:sp>
        <p:nvSpPr>
          <p:cNvPr id="5" name="Slide Number Placeholder 4">
            <a:extLst>
              <a:ext uri="{FF2B5EF4-FFF2-40B4-BE49-F238E27FC236}">
                <a16:creationId xmlns:a16="http://schemas.microsoft.com/office/drawing/2014/main" id="{043FCD42-9475-CC4C-B54A-9CAA32195D8B}"/>
              </a:ext>
            </a:extLst>
          </p:cNvPr>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11</a:t>
            </a:fld>
            <a:endParaRPr lang="LID4096" kern="1200">
              <a:solidFill>
                <a:prstClr val="black">
                  <a:tint val="75000"/>
                </a:prstClr>
              </a:solidFill>
            </a:endParaRPr>
          </a:p>
        </p:txBody>
      </p:sp>
      <p:grpSp>
        <p:nvGrpSpPr>
          <p:cNvPr id="6" name="Group 5">
            <a:extLst>
              <a:ext uri="{FF2B5EF4-FFF2-40B4-BE49-F238E27FC236}">
                <a16:creationId xmlns:a16="http://schemas.microsoft.com/office/drawing/2014/main" id="{10A65254-8353-4948-A02F-40A9A79F589E}"/>
              </a:ext>
            </a:extLst>
          </p:cNvPr>
          <p:cNvGrpSpPr/>
          <p:nvPr/>
        </p:nvGrpSpPr>
        <p:grpSpPr>
          <a:xfrm>
            <a:off x="3247723" y="835291"/>
            <a:ext cx="2632216" cy="1828349"/>
            <a:chOff x="3247723" y="835291"/>
            <a:chExt cx="2632216" cy="1828349"/>
          </a:xfrm>
        </p:grpSpPr>
        <p:sp>
          <p:nvSpPr>
            <p:cNvPr id="7" name="Rectangle 6">
              <a:extLst>
                <a:ext uri="{FF2B5EF4-FFF2-40B4-BE49-F238E27FC236}">
                  <a16:creationId xmlns:a16="http://schemas.microsoft.com/office/drawing/2014/main" id="{ABEC9B0A-7BF4-C648-97E3-878709922487}"/>
                </a:ext>
              </a:extLst>
            </p:cNvPr>
            <p:cNvSpPr/>
            <p:nvPr/>
          </p:nvSpPr>
          <p:spPr>
            <a:xfrm>
              <a:off x="3259299" y="835291"/>
              <a:ext cx="2620640" cy="1828349"/>
            </a:xfrm>
            <a:prstGeom prst="rect">
              <a:avLst/>
            </a:prstGeom>
            <a:solidFill>
              <a:srgbClr val="34205B">
                <a:alpha val="25098"/>
              </a:srgbClr>
            </a:solidFill>
            <a:ln>
              <a:solidFill>
                <a:srgbClr val="34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DFF78C-154E-A646-B478-55161DF5DA3D}"/>
                </a:ext>
              </a:extLst>
            </p:cNvPr>
            <p:cNvSpPr txBox="1"/>
            <p:nvPr/>
          </p:nvSpPr>
          <p:spPr>
            <a:xfrm>
              <a:off x="3669619" y="1897220"/>
              <a:ext cx="1800000" cy="347947"/>
            </a:xfrm>
            <a:prstGeom prst="rect">
              <a:avLst/>
            </a:prstGeom>
            <a:solidFill>
              <a:schemeClr val="bg1">
                <a:lumMod val="95000"/>
              </a:schemeClr>
            </a:solidFill>
            <a:ln>
              <a:solidFill>
                <a:schemeClr val="tx2"/>
              </a:solidFill>
            </a:ln>
          </p:spPr>
          <p:txBody>
            <a:bodyPr wrap="square" rtlCol="0" anchor="ctr">
              <a:noAutofit/>
            </a:bodyPr>
            <a:lstStyle/>
            <a:p>
              <a:pPr algn="ct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cxnSp>
          <p:nvCxnSpPr>
            <p:cNvPr id="9" name="Elbow Connector 8">
              <a:extLst>
                <a:ext uri="{FF2B5EF4-FFF2-40B4-BE49-F238E27FC236}">
                  <a16:creationId xmlns:a16="http://schemas.microsoft.com/office/drawing/2014/main" id="{489481E9-8543-EC42-BABB-727ED13B22FE}"/>
                </a:ext>
              </a:extLst>
            </p:cNvPr>
            <p:cNvCxnSpPr>
              <a:cxnSpLocks/>
              <a:stCxn id="13" idx="3"/>
              <a:endCxn id="8" idx="3"/>
            </p:cNvCxnSpPr>
            <p:nvPr/>
          </p:nvCxnSpPr>
          <p:spPr>
            <a:xfrm flipH="1">
              <a:off x="5469619" y="1365195"/>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C6490C85-F9EA-3F4D-A867-1331B2EA9319}"/>
                </a:ext>
              </a:extLst>
            </p:cNvPr>
            <p:cNvCxnSpPr>
              <a:cxnSpLocks/>
              <a:stCxn id="8" idx="1"/>
              <a:endCxn id="13" idx="1"/>
            </p:cNvCxnSpPr>
            <p:nvPr/>
          </p:nvCxnSpPr>
          <p:spPr>
            <a:xfrm rot="10800000" flipH="1">
              <a:off x="3669618" y="1365196"/>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68A469-1606-604F-98B7-C7C26F50C40E}"/>
                </a:ext>
              </a:extLst>
            </p:cNvPr>
            <p:cNvSpPr txBox="1"/>
            <p:nvPr/>
          </p:nvSpPr>
          <p:spPr>
            <a:xfrm>
              <a:off x="3247723" y="2314495"/>
              <a:ext cx="2083443" cy="338554"/>
            </a:xfrm>
            <a:prstGeom prst="rect">
              <a:avLst/>
            </a:prstGeom>
            <a:noFill/>
          </p:spPr>
          <p:txBody>
            <a:bodyPr wrap="square" rtlCol="0">
              <a:spAutoFit/>
            </a:bodyPr>
            <a:lstStyle/>
            <a:p>
              <a:r>
                <a:rPr lang="en-US" sz="1600" b="1" dirty="0">
                  <a:solidFill>
                    <a:schemeClr val="tx1"/>
                  </a:solidFill>
                  <a:latin typeface="Lato" panose="020F0502020204030203" pitchFamily="34" charset="77"/>
                </a:rPr>
                <a:t>Iterative refinement</a:t>
              </a:r>
            </a:p>
          </p:txBody>
        </p:sp>
      </p:grpSp>
      <p:sp>
        <p:nvSpPr>
          <p:cNvPr id="12" name="TextBox 11">
            <a:extLst>
              <a:ext uri="{FF2B5EF4-FFF2-40B4-BE49-F238E27FC236}">
                <a16:creationId xmlns:a16="http://schemas.microsoft.com/office/drawing/2014/main" id="{FB6CE99F-8D53-A146-BA39-3E348371C25A}"/>
              </a:ext>
            </a:extLst>
          </p:cNvPr>
          <p:cNvSpPr txBox="1"/>
          <p:nvPr/>
        </p:nvSpPr>
        <p:spPr>
          <a:xfrm>
            <a:off x="6068105"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13" name="TextBox 12">
            <a:extLst>
              <a:ext uri="{FF2B5EF4-FFF2-40B4-BE49-F238E27FC236}">
                <a16:creationId xmlns:a16="http://schemas.microsoft.com/office/drawing/2014/main" id="{F71B26A8-43C9-4843-ADF2-CA3827A163BA}"/>
              </a:ext>
            </a:extLst>
          </p:cNvPr>
          <p:cNvSpPr txBox="1"/>
          <p:nvPr/>
        </p:nvSpPr>
        <p:spPr>
          <a:xfrm>
            <a:off x="3672000"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a:solidFill>
                  <a:schemeClr val="tx1"/>
                </a:solidFill>
                <a:latin typeface="Lato" panose="020F0502020204030203" pitchFamily="34" charset="0"/>
                <a:ea typeface="Lato" panose="020F0502020204030203" pitchFamily="34" charset="0"/>
                <a:cs typeface="Lato" panose="020F0502020204030203" pitchFamily="34" charset="0"/>
              </a:rPr>
            </a:br>
            <a:r>
              <a:rPr lang="en-US" sz="200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14" name="TextBox 13">
            <a:extLst>
              <a:ext uri="{FF2B5EF4-FFF2-40B4-BE49-F238E27FC236}">
                <a16:creationId xmlns:a16="http://schemas.microsoft.com/office/drawing/2014/main" id="{FF372323-837B-D747-9078-42E6E521DF75}"/>
              </a:ext>
            </a:extLst>
          </p:cNvPr>
          <p:cNvSpPr txBox="1"/>
          <p:nvPr/>
        </p:nvSpPr>
        <p:spPr>
          <a:xfrm>
            <a:off x="1275896"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cxnSp>
        <p:nvCxnSpPr>
          <p:cNvPr id="15" name="Straight Arrow Connector 14">
            <a:extLst>
              <a:ext uri="{FF2B5EF4-FFF2-40B4-BE49-F238E27FC236}">
                <a16:creationId xmlns:a16="http://schemas.microsoft.com/office/drawing/2014/main" id="{794FF13F-6194-F840-8355-CFF523D22CC4}"/>
              </a:ext>
            </a:extLst>
          </p:cNvPr>
          <p:cNvCxnSpPr>
            <a:stCxn id="14" idx="3"/>
            <a:endCxn id="13" idx="1"/>
          </p:cNvCxnSpPr>
          <p:nvPr/>
        </p:nvCxnSpPr>
        <p:spPr>
          <a:xfrm>
            <a:off x="3075896" y="1365195"/>
            <a:ext cx="59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73CAD6-BBF6-094D-AD99-FBA3DF657C62}"/>
              </a:ext>
            </a:extLst>
          </p:cNvPr>
          <p:cNvCxnSpPr>
            <a:stCxn id="13" idx="3"/>
            <a:endCxn id="12" idx="1"/>
          </p:cNvCxnSpPr>
          <p:nvPr/>
        </p:nvCxnSpPr>
        <p:spPr>
          <a:xfrm>
            <a:off x="5472000"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26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57FAAF-3671-0C41-A84D-DA8244B754BE}"/>
              </a:ext>
            </a:extLst>
          </p:cNvPr>
          <p:cNvSpPr>
            <a:spLocks noGrp="1"/>
          </p:cNvSpPr>
          <p:nvPr>
            <p:ph type="ftr" sz="quarter" idx="10"/>
          </p:nvPr>
        </p:nvSpPr>
        <p:spPr/>
        <p:txBody>
          <a:bodyPr/>
          <a:lstStyle/>
          <a:p>
            <a:r>
              <a:rPr lang="en-US" dirty="0">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8F7583B3-6146-0E4C-A1FF-E193B6AD6794}"/>
              </a:ext>
            </a:extLst>
          </p:cNvPr>
          <p:cNvSpPr>
            <a:spLocks noGrp="1"/>
          </p:cNvSpPr>
          <p:nvPr>
            <p:ph type="title"/>
          </p:nvPr>
        </p:nvSpPr>
        <p:spPr/>
        <p:txBody>
          <a:bodyPr/>
          <a:lstStyle/>
          <a:p>
            <a:r>
              <a:rPr lang="en-US" dirty="0"/>
              <a:t>Our Pipeline and Contributions</a:t>
            </a:r>
          </a:p>
        </p:txBody>
      </p:sp>
      <p:sp>
        <p:nvSpPr>
          <p:cNvPr id="5" name="Slide Number Placeholder 4">
            <a:extLst>
              <a:ext uri="{FF2B5EF4-FFF2-40B4-BE49-F238E27FC236}">
                <a16:creationId xmlns:a16="http://schemas.microsoft.com/office/drawing/2014/main" id="{043FCD42-9475-CC4C-B54A-9CAA32195D8B}"/>
              </a:ext>
            </a:extLst>
          </p:cNvPr>
          <p:cNvSpPr>
            <a:spLocks noGrp="1"/>
          </p:cNvSpPr>
          <p:nvPr>
            <p:ph type="sldNum" sz="quarter" idx="11"/>
          </p:nvPr>
        </p:nvSpPr>
        <p:spPr/>
        <p:txBody>
          <a:bodyPr/>
          <a:lstStyle/>
          <a:p>
            <a:pPr defTabSz="685800">
              <a:buClrTx/>
            </a:pPr>
            <a:fld id="{22715E2D-623F-42BE-A608-3D699D020166}" type="slidenum">
              <a:rPr lang="en-US" kern="1200" smtClean="0">
                <a:solidFill>
                  <a:prstClr val="black">
                    <a:tint val="75000"/>
                  </a:prstClr>
                </a:solidFill>
              </a:rPr>
              <a:pPr defTabSz="685800">
                <a:buClrTx/>
              </a:pPr>
              <a:t>12</a:t>
            </a:fld>
            <a:endParaRPr lang="en-US" kern="1200" dirty="0">
              <a:solidFill>
                <a:prstClr val="black">
                  <a:tint val="75000"/>
                </a:prstClr>
              </a:solidFill>
            </a:endParaRPr>
          </a:p>
        </p:txBody>
      </p:sp>
      <p:grpSp>
        <p:nvGrpSpPr>
          <p:cNvPr id="6" name="Group 5">
            <a:extLst>
              <a:ext uri="{FF2B5EF4-FFF2-40B4-BE49-F238E27FC236}">
                <a16:creationId xmlns:a16="http://schemas.microsoft.com/office/drawing/2014/main" id="{10A65254-8353-4948-A02F-40A9A79F589E}"/>
              </a:ext>
            </a:extLst>
          </p:cNvPr>
          <p:cNvGrpSpPr/>
          <p:nvPr/>
        </p:nvGrpSpPr>
        <p:grpSpPr>
          <a:xfrm>
            <a:off x="4693511" y="835291"/>
            <a:ext cx="2632216" cy="1828349"/>
            <a:chOff x="3247723" y="835291"/>
            <a:chExt cx="2632216" cy="1828349"/>
          </a:xfrm>
        </p:grpSpPr>
        <p:sp>
          <p:nvSpPr>
            <p:cNvPr id="7" name="Rectangle 6">
              <a:extLst>
                <a:ext uri="{FF2B5EF4-FFF2-40B4-BE49-F238E27FC236}">
                  <a16:creationId xmlns:a16="http://schemas.microsoft.com/office/drawing/2014/main" id="{ABEC9B0A-7BF4-C648-97E3-878709922487}"/>
                </a:ext>
              </a:extLst>
            </p:cNvPr>
            <p:cNvSpPr/>
            <p:nvPr/>
          </p:nvSpPr>
          <p:spPr>
            <a:xfrm>
              <a:off x="3259299" y="835291"/>
              <a:ext cx="2620640" cy="1828349"/>
            </a:xfrm>
            <a:prstGeom prst="rect">
              <a:avLst/>
            </a:prstGeom>
            <a:solidFill>
              <a:srgbClr val="34205B">
                <a:alpha val="25098"/>
              </a:srgbClr>
            </a:solidFill>
            <a:ln>
              <a:solidFill>
                <a:srgbClr val="34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8DFF78C-154E-A646-B478-55161DF5DA3D}"/>
                </a:ext>
              </a:extLst>
            </p:cNvPr>
            <p:cNvSpPr txBox="1"/>
            <p:nvPr/>
          </p:nvSpPr>
          <p:spPr>
            <a:xfrm>
              <a:off x="3669619" y="1897220"/>
              <a:ext cx="1800000" cy="347947"/>
            </a:xfrm>
            <a:prstGeom prst="rect">
              <a:avLst/>
            </a:prstGeom>
            <a:solidFill>
              <a:schemeClr val="bg1">
                <a:lumMod val="95000"/>
              </a:schemeClr>
            </a:solidFill>
            <a:ln>
              <a:solidFill>
                <a:schemeClr val="tx2"/>
              </a:solidFill>
            </a:ln>
          </p:spPr>
          <p:txBody>
            <a:bodyPr wrap="square" rtlCol="0" anchor="ctr">
              <a:noAutofit/>
            </a:bodyPr>
            <a:lstStyle/>
            <a:p>
              <a:pPr algn="ct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cxnSp>
          <p:nvCxnSpPr>
            <p:cNvPr id="9" name="Elbow Connector 8">
              <a:extLst>
                <a:ext uri="{FF2B5EF4-FFF2-40B4-BE49-F238E27FC236}">
                  <a16:creationId xmlns:a16="http://schemas.microsoft.com/office/drawing/2014/main" id="{489481E9-8543-EC42-BABB-727ED13B22FE}"/>
                </a:ext>
              </a:extLst>
            </p:cNvPr>
            <p:cNvCxnSpPr>
              <a:cxnSpLocks/>
              <a:stCxn id="13" idx="3"/>
              <a:endCxn id="8" idx="3"/>
            </p:cNvCxnSpPr>
            <p:nvPr/>
          </p:nvCxnSpPr>
          <p:spPr>
            <a:xfrm flipH="1">
              <a:off x="5469619" y="1365195"/>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C6490C85-F9EA-3F4D-A867-1331B2EA9319}"/>
                </a:ext>
              </a:extLst>
            </p:cNvPr>
            <p:cNvCxnSpPr>
              <a:cxnSpLocks/>
              <a:stCxn id="8" idx="1"/>
              <a:endCxn id="13" idx="1"/>
            </p:cNvCxnSpPr>
            <p:nvPr/>
          </p:nvCxnSpPr>
          <p:spPr>
            <a:xfrm rot="10800000" flipH="1">
              <a:off x="3669618" y="1365196"/>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68A469-1606-604F-98B7-C7C26F50C40E}"/>
                </a:ext>
              </a:extLst>
            </p:cNvPr>
            <p:cNvSpPr txBox="1"/>
            <p:nvPr/>
          </p:nvSpPr>
          <p:spPr>
            <a:xfrm>
              <a:off x="3247723" y="2314495"/>
              <a:ext cx="2083443" cy="338554"/>
            </a:xfrm>
            <a:prstGeom prst="rect">
              <a:avLst/>
            </a:prstGeom>
            <a:noFill/>
          </p:spPr>
          <p:txBody>
            <a:bodyPr wrap="square" rtlCol="0">
              <a:spAutoFit/>
            </a:bodyPr>
            <a:lstStyle/>
            <a:p>
              <a:r>
                <a:rPr lang="en-US" sz="1600" b="1" dirty="0">
                  <a:solidFill>
                    <a:schemeClr val="tx1"/>
                  </a:solidFill>
                  <a:latin typeface="Lato" panose="020F0502020204030203" pitchFamily="34" charset="77"/>
                </a:rPr>
                <a:t>Iterative refinement</a:t>
              </a:r>
            </a:p>
          </p:txBody>
        </p:sp>
      </p:grpSp>
      <p:sp>
        <p:nvSpPr>
          <p:cNvPr id="12" name="TextBox 11">
            <a:extLst>
              <a:ext uri="{FF2B5EF4-FFF2-40B4-BE49-F238E27FC236}">
                <a16:creationId xmlns:a16="http://schemas.microsoft.com/office/drawing/2014/main" id="{FB6CE99F-8D53-A146-BA39-3E348371C25A}"/>
              </a:ext>
            </a:extLst>
          </p:cNvPr>
          <p:cNvSpPr txBox="1"/>
          <p:nvPr/>
        </p:nvSpPr>
        <p:spPr>
          <a:xfrm>
            <a:off x="7513893" y="1005195"/>
            <a:ext cx="126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13" name="TextBox 12">
            <a:extLst>
              <a:ext uri="{FF2B5EF4-FFF2-40B4-BE49-F238E27FC236}">
                <a16:creationId xmlns:a16="http://schemas.microsoft.com/office/drawing/2014/main" id="{F71B26A8-43C9-4843-ADF2-CA3827A163BA}"/>
              </a:ext>
            </a:extLst>
          </p:cNvPr>
          <p:cNvSpPr txBox="1"/>
          <p:nvPr/>
        </p:nvSpPr>
        <p:spPr>
          <a:xfrm>
            <a:off x="5117788"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14" name="TextBox 13">
            <a:extLst>
              <a:ext uri="{FF2B5EF4-FFF2-40B4-BE49-F238E27FC236}">
                <a16:creationId xmlns:a16="http://schemas.microsoft.com/office/drawing/2014/main" id="{FF372323-837B-D747-9078-42E6E521DF75}"/>
              </a:ext>
            </a:extLst>
          </p:cNvPr>
          <p:cNvSpPr txBox="1"/>
          <p:nvPr/>
        </p:nvSpPr>
        <p:spPr>
          <a:xfrm>
            <a:off x="370107"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cxnSp>
        <p:nvCxnSpPr>
          <p:cNvPr id="16" name="Straight Arrow Connector 15">
            <a:extLst>
              <a:ext uri="{FF2B5EF4-FFF2-40B4-BE49-F238E27FC236}">
                <a16:creationId xmlns:a16="http://schemas.microsoft.com/office/drawing/2014/main" id="{2873CAD6-BBF6-094D-AD99-FBA3DF657C62}"/>
              </a:ext>
            </a:extLst>
          </p:cNvPr>
          <p:cNvCxnSpPr>
            <a:stCxn id="13" idx="3"/>
            <a:endCxn id="12" idx="1"/>
          </p:cNvCxnSpPr>
          <p:nvPr/>
        </p:nvCxnSpPr>
        <p:spPr>
          <a:xfrm>
            <a:off x="6917788"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07F8C1-2F46-314A-A383-9A9C5FB0A8ED}"/>
              </a:ext>
            </a:extLst>
          </p:cNvPr>
          <p:cNvSpPr txBox="1"/>
          <p:nvPr/>
        </p:nvSpPr>
        <p:spPr>
          <a:xfrm>
            <a:off x="2537633"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Pre-mapped target</a:t>
            </a:r>
          </a:p>
        </p:txBody>
      </p:sp>
      <p:cxnSp>
        <p:nvCxnSpPr>
          <p:cNvPr id="26" name="Straight Arrow Connector 25">
            <a:extLst>
              <a:ext uri="{FF2B5EF4-FFF2-40B4-BE49-F238E27FC236}">
                <a16:creationId xmlns:a16="http://schemas.microsoft.com/office/drawing/2014/main" id="{9F277295-3E2B-3548-AA24-F59C3B2E8468}"/>
              </a:ext>
            </a:extLst>
          </p:cNvPr>
          <p:cNvCxnSpPr>
            <a:stCxn id="14" idx="3"/>
            <a:endCxn id="24" idx="1"/>
          </p:cNvCxnSpPr>
          <p:nvPr/>
        </p:nvCxnSpPr>
        <p:spPr>
          <a:xfrm>
            <a:off x="2170107" y="1365195"/>
            <a:ext cx="367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C1B004-B262-CD4F-A91E-FB4A408E0797}"/>
              </a:ext>
            </a:extLst>
          </p:cNvPr>
          <p:cNvCxnSpPr>
            <a:stCxn id="24" idx="3"/>
            <a:endCxn id="13" idx="1"/>
          </p:cNvCxnSpPr>
          <p:nvPr/>
        </p:nvCxnSpPr>
        <p:spPr>
          <a:xfrm>
            <a:off x="4337633" y="1365195"/>
            <a:ext cx="7801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15D7649-52E3-374A-856C-26A6546A2CAD}"/>
              </a:ext>
            </a:extLst>
          </p:cNvPr>
          <p:cNvSpPr txBox="1"/>
          <p:nvPr/>
        </p:nvSpPr>
        <p:spPr>
          <a:xfrm>
            <a:off x="370107" y="1885167"/>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Thin-geometry color profile</a:t>
            </a:r>
          </a:p>
        </p:txBody>
      </p:sp>
      <p:cxnSp>
        <p:nvCxnSpPr>
          <p:cNvPr id="31" name="Elbow Connector 30">
            <a:extLst>
              <a:ext uri="{FF2B5EF4-FFF2-40B4-BE49-F238E27FC236}">
                <a16:creationId xmlns:a16="http://schemas.microsoft.com/office/drawing/2014/main" id="{8F546E41-AD37-BB4B-A4FA-32B49433D21A}"/>
              </a:ext>
            </a:extLst>
          </p:cNvPr>
          <p:cNvCxnSpPr>
            <a:stCxn id="29" idx="3"/>
            <a:endCxn id="24" idx="2"/>
          </p:cNvCxnSpPr>
          <p:nvPr/>
        </p:nvCxnSpPr>
        <p:spPr>
          <a:xfrm flipV="1">
            <a:off x="2170107" y="1725195"/>
            <a:ext cx="1267526" cy="5199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7">
            <a:extLst>
              <a:ext uri="{FF2B5EF4-FFF2-40B4-BE49-F238E27FC236}">
                <a16:creationId xmlns:a16="http://schemas.microsoft.com/office/drawing/2014/main" id="{E0D9A324-3E26-C24C-B26F-0AF5683E12BD}"/>
              </a:ext>
            </a:extLst>
          </p:cNvPr>
          <p:cNvSpPr>
            <a:spLocks noGrp="1"/>
          </p:cNvSpPr>
          <p:nvPr>
            <p:ph idx="1"/>
          </p:nvPr>
        </p:nvSpPr>
        <p:spPr>
          <a:xfrm>
            <a:off x="628650" y="3049825"/>
            <a:ext cx="7886700" cy="1582898"/>
          </a:xfrm>
        </p:spPr>
        <p:txBody>
          <a:bodyPr>
            <a:normAutofit lnSpcReduction="10000"/>
          </a:bodyPr>
          <a:lstStyle/>
          <a:p>
            <a:pPr marL="0" indent="0">
              <a:buNone/>
            </a:pPr>
            <a:r>
              <a:rPr lang="en-US" sz="2400" b="1" dirty="0">
                <a:latin typeface="Lato" panose="020F0502020204030203" pitchFamily="34" charset="77"/>
              </a:rPr>
              <a:t>Contributions</a:t>
            </a:r>
            <a:r>
              <a:rPr lang="en-US" sz="2400" dirty="0">
                <a:latin typeface="Lato" panose="020F0502020204030203" pitchFamily="34" charset="77"/>
              </a:rPr>
              <a:t>:</a:t>
            </a:r>
          </a:p>
          <a:p>
            <a:pPr marL="457200" indent="-457200">
              <a:buFont typeface="+mj-lt"/>
              <a:buAutoNum type="arabicPeriod"/>
            </a:pPr>
            <a:r>
              <a:rPr lang="en-US" sz="2400" dirty="0">
                <a:latin typeface="Lato" panose="020F0502020204030203" pitchFamily="34" charset="77"/>
              </a:rPr>
              <a:t>Thin-geometry color management</a:t>
            </a:r>
          </a:p>
          <a:p>
            <a:pPr marL="457200" indent="-457200">
              <a:buFont typeface="+mj-lt"/>
              <a:buAutoNum type="arabicPeriod"/>
            </a:pPr>
            <a:r>
              <a:rPr lang="en-US" sz="2400" dirty="0">
                <a:latin typeface="Lato" panose="020F0502020204030203" pitchFamily="34" charset="77"/>
              </a:rPr>
              <a:t>Scattering compensation for general 3D objects</a:t>
            </a:r>
          </a:p>
          <a:p>
            <a:pPr marL="457200" indent="-457200">
              <a:buFont typeface="+mj-lt"/>
              <a:buAutoNum type="arabicPeriod"/>
            </a:pPr>
            <a:r>
              <a:rPr lang="en-US" sz="2400" dirty="0">
                <a:latin typeface="Lato" panose="020F0502020204030203" pitchFamily="34" charset="77"/>
              </a:rPr>
              <a:t>Analysis of optimum in the solution space</a:t>
            </a:r>
          </a:p>
        </p:txBody>
      </p:sp>
    </p:spTree>
    <p:extLst>
      <p:ext uri="{BB962C8B-B14F-4D97-AF65-F5344CB8AC3E}">
        <p14:creationId xmlns:p14="http://schemas.microsoft.com/office/powerpoint/2010/main" val="1142540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childTnLst>
                                </p:cTn>
                              </p:par>
                              <p:par>
                                <p:cTn id="27" presetID="26" presetClass="emph" presetSubtype="0" fill="hold" nodeType="withEffect">
                                  <p:stCondLst>
                                    <p:cond delay="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29" grpId="1" animBg="1"/>
      <p:bldP spid="3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9E9850-4A5C-774F-9F4F-0642FB239C79}"/>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88018722-744E-6A49-8332-AD590D16E63D}"/>
              </a:ext>
            </a:extLst>
          </p:cNvPr>
          <p:cNvSpPr>
            <a:spLocks noGrp="1"/>
          </p:cNvSpPr>
          <p:nvPr>
            <p:ph type="title"/>
          </p:nvPr>
        </p:nvSpPr>
        <p:spPr/>
        <p:txBody>
          <a:bodyPr/>
          <a:lstStyle/>
          <a:p>
            <a:r>
              <a:rPr lang="en-US" dirty="0"/>
              <a:t>Our Pipeline and Contributions</a:t>
            </a:r>
          </a:p>
        </p:txBody>
      </p:sp>
      <p:sp>
        <p:nvSpPr>
          <p:cNvPr id="5" name="Slide Number Placeholder 4">
            <a:extLst>
              <a:ext uri="{FF2B5EF4-FFF2-40B4-BE49-F238E27FC236}">
                <a16:creationId xmlns:a16="http://schemas.microsoft.com/office/drawing/2014/main" id="{0B34AC52-B5AD-C942-9733-41504F628781}"/>
              </a:ext>
            </a:extLst>
          </p:cNvPr>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13</a:t>
            </a:fld>
            <a:endParaRPr lang="LID4096" kern="1200">
              <a:solidFill>
                <a:prstClr val="black">
                  <a:tint val="75000"/>
                </a:prstClr>
              </a:solidFill>
            </a:endParaRPr>
          </a:p>
        </p:txBody>
      </p:sp>
      <p:sp>
        <p:nvSpPr>
          <p:cNvPr id="6" name="Content Placeholder 7">
            <a:extLst>
              <a:ext uri="{FF2B5EF4-FFF2-40B4-BE49-F238E27FC236}">
                <a16:creationId xmlns:a16="http://schemas.microsoft.com/office/drawing/2014/main" id="{9E7944E1-1E20-834F-A400-EBD1AC0D8BEA}"/>
              </a:ext>
            </a:extLst>
          </p:cNvPr>
          <p:cNvSpPr>
            <a:spLocks noGrp="1"/>
          </p:cNvSpPr>
          <p:nvPr>
            <p:ph idx="1"/>
          </p:nvPr>
        </p:nvSpPr>
        <p:spPr>
          <a:xfrm>
            <a:off x="628650" y="3049825"/>
            <a:ext cx="7886700" cy="1582898"/>
          </a:xfrm>
        </p:spPr>
        <p:txBody>
          <a:bodyPr>
            <a:normAutofit lnSpcReduction="10000"/>
          </a:bodyPr>
          <a:lstStyle/>
          <a:p>
            <a:pPr marL="0" indent="0">
              <a:buNone/>
            </a:pPr>
            <a:r>
              <a:rPr lang="en-US" sz="2400" b="1" dirty="0">
                <a:latin typeface="Lato" panose="020F0502020204030203" pitchFamily="34" charset="77"/>
              </a:rPr>
              <a:t>Contributions</a:t>
            </a:r>
            <a:r>
              <a:rPr lang="en-US" sz="2400" dirty="0">
                <a:latin typeface="Lato" panose="020F0502020204030203" pitchFamily="34" charset="77"/>
              </a:rPr>
              <a:t>:</a:t>
            </a:r>
          </a:p>
          <a:p>
            <a:pPr marL="457200" indent="-457200">
              <a:buFont typeface="+mj-lt"/>
              <a:buAutoNum type="arabicPeriod"/>
            </a:pPr>
            <a:r>
              <a:rPr lang="en-US" sz="2400" b="1" dirty="0">
                <a:latin typeface="Lato" panose="020F0502020204030203" pitchFamily="34" charset="77"/>
              </a:rPr>
              <a:t>Thin-geometry color management</a:t>
            </a:r>
          </a:p>
          <a:p>
            <a:pPr marL="457200" indent="-457200">
              <a:buFont typeface="+mj-lt"/>
              <a:buAutoNum type="arabicPeriod"/>
            </a:pPr>
            <a:r>
              <a:rPr lang="en-US" sz="2400" dirty="0">
                <a:latin typeface="Lato" panose="020F0502020204030203" pitchFamily="34" charset="77"/>
              </a:rPr>
              <a:t>Scattering compensation for general 3D objects</a:t>
            </a:r>
          </a:p>
          <a:p>
            <a:pPr marL="457200" indent="-457200">
              <a:buFont typeface="+mj-lt"/>
              <a:buAutoNum type="arabicPeriod"/>
            </a:pPr>
            <a:r>
              <a:rPr lang="en-US" sz="2400" dirty="0">
                <a:latin typeface="Lato" panose="020F0502020204030203" pitchFamily="34" charset="77"/>
              </a:rPr>
              <a:t>Analysis of optimum in the solution space</a:t>
            </a:r>
          </a:p>
        </p:txBody>
      </p:sp>
      <p:grpSp>
        <p:nvGrpSpPr>
          <p:cNvPr id="7" name="Group 6">
            <a:extLst>
              <a:ext uri="{FF2B5EF4-FFF2-40B4-BE49-F238E27FC236}">
                <a16:creationId xmlns:a16="http://schemas.microsoft.com/office/drawing/2014/main" id="{FE3DCB67-0C2C-874F-A098-B5C5D5F145EA}"/>
              </a:ext>
            </a:extLst>
          </p:cNvPr>
          <p:cNvGrpSpPr/>
          <p:nvPr/>
        </p:nvGrpSpPr>
        <p:grpSpPr>
          <a:xfrm>
            <a:off x="4693511" y="835291"/>
            <a:ext cx="2632216" cy="1828349"/>
            <a:chOff x="3247723" y="835291"/>
            <a:chExt cx="2632216" cy="1828349"/>
          </a:xfrm>
        </p:grpSpPr>
        <p:sp>
          <p:nvSpPr>
            <p:cNvPr id="8" name="Rectangle 7">
              <a:extLst>
                <a:ext uri="{FF2B5EF4-FFF2-40B4-BE49-F238E27FC236}">
                  <a16:creationId xmlns:a16="http://schemas.microsoft.com/office/drawing/2014/main" id="{FB2C6E49-4322-F442-94CB-983DBDB6AAE1}"/>
                </a:ext>
              </a:extLst>
            </p:cNvPr>
            <p:cNvSpPr/>
            <p:nvPr/>
          </p:nvSpPr>
          <p:spPr>
            <a:xfrm>
              <a:off x="3259299" y="835291"/>
              <a:ext cx="2620640" cy="1828349"/>
            </a:xfrm>
            <a:prstGeom prst="rect">
              <a:avLst/>
            </a:prstGeom>
            <a:solidFill>
              <a:srgbClr val="34205B">
                <a:alpha val="25098"/>
              </a:srgbClr>
            </a:solidFill>
            <a:ln>
              <a:solidFill>
                <a:srgbClr val="34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B32F1A1-C2A1-574E-BFD7-E29B070A7FB0}"/>
                </a:ext>
              </a:extLst>
            </p:cNvPr>
            <p:cNvSpPr txBox="1"/>
            <p:nvPr/>
          </p:nvSpPr>
          <p:spPr>
            <a:xfrm>
              <a:off x="3669619" y="1897220"/>
              <a:ext cx="1800000" cy="347947"/>
            </a:xfrm>
            <a:prstGeom prst="rect">
              <a:avLst/>
            </a:prstGeom>
            <a:solidFill>
              <a:schemeClr val="bg1">
                <a:lumMod val="95000"/>
              </a:schemeClr>
            </a:solidFill>
            <a:ln>
              <a:solidFill>
                <a:schemeClr val="tx2"/>
              </a:solidFill>
            </a:ln>
          </p:spPr>
          <p:txBody>
            <a:bodyPr wrap="square" rtlCol="0" anchor="ctr">
              <a:noAutofit/>
            </a:bodyPr>
            <a:lstStyle/>
            <a:p>
              <a:pPr algn="ct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cxnSp>
          <p:nvCxnSpPr>
            <p:cNvPr id="10" name="Elbow Connector 9">
              <a:extLst>
                <a:ext uri="{FF2B5EF4-FFF2-40B4-BE49-F238E27FC236}">
                  <a16:creationId xmlns:a16="http://schemas.microsoft.com/office/drawing/2014/main" id="{212A21E3-F2E1-F749-84DE-05A469BE5BD7}"/>
                </a:ext>
              </a:extLst>
            </p:cNvPr>
            <p:cNvCxnSpPr>
              <a:cxnSpLocks/>
              <a:stCxn id="14" idx="3"/>
              <a:endCxn id="9" idx="3"/>
            </p:cNvCxnSpPr>
            <p:nvPr/>
          </p:nvCxnSpPr>
          <p:spPr>
            <a:xfrm flipH="1">
              <a:off x="5469619" y="1365195"/>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50D8E0EA-2841-8F40-A810-7C928A466C5F}"/>
                </a:ext>
              </a:extLst>
            </p:cNvPr>
            <p:cNvCxnSpPr>
              <a:cxnSpLocks/>
              <a:stCxn id="9" idx="1"/>
              <a:endCxn id="14" idx="1"/>
            </p:cNvCxnSpPr>
            <p:nvPr/>
          </p:nvCxnSpPr>
          <p:spPr>
            <a:xfrm rot="10800000" flipH="1">
              <a:off x="3669618" y="1365196"/>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8A246D-4767-D644-9CAE-D765B54F5848}"/>
                </a:ext>
              </a:extLst>
            </p:cNvPr>
            <p:cNvSpPr txBox="1"/>
            <p:nvPr/>
          </p:nvSpPr>
          <p:spPr>
            <a:xfrm>
              <a:off x="3247723" y="2314495"/>
              <a:ext cx="2083443" cy="338554"/>
            </a:xfrm>
            <a:prstGeom prst="rect">
              <a:avLst/>
            </a:prstGeom>
            <a:noFill/>
          </p:spPr>
          <p:txBody>
            <a:bodyPr wrap="square" rtlCol="0">
              <a:spAutoFit/>
            </a:bodyPr>
            <a:lstStyle/>
            <a:p>
              <a:r>
                <a:rPr lang="en-US" sz="1600" b="1" dirty="0">
                  <a:solidFill>
                    <a:schemeClr val="tx1"/>
                  </a:solidFill>
                  <a:latin typeface="Lato" panose="020F0502020204030203" pitchFamily="34" charset="77"/>
                </a:rPr>
                <a:t>Iterative refinement</a:t>
              </a:r>
            </a:p>
          </p:txBody>
        </p:sp>
      </p:grpSp>
      <p:sp>
        <p:nvSpPr>
          <p:cNvPr id="13" name="TextBox 12">
            <a:extLst>
              <a:ext uri="{FF2B5EF4-FFF2-40B4-BE49-F238E27FC236}">
                <a16:creationId xmlns:a16="http://schemas.microsoft.com/office/drawing/2014/main" id="{157F8A8D-B496-4841-AF87-833C272FA6A9}"/>
              </a:ext>
            </a:extLst>
          </p:cNvPr>
          <p:cNvSpPr txBox="1"/>
          <p:nvPr/>
        </p:nvSpPr>
        <p:spPr>
          <a:xfrm>
            <a:off x="7513893" y="1005195"/>
            <a:ext cx="126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14" name="TextBox 13">
            <a:extLst>
              <a:ext uri="{FF2B5EF4-FFF2-40B4-BE49-F238E27FC236}">
                <a16:creationId xmlns:a16="http://schemas.microsoft.com/office/drawing/2014/main" id="{73E70FA2-52A3-4049-B349-ADF8F6D9B3DD}"/>
              </a:ext>
            </a:extLst>
          </p:cNvPr>
          <p:cNvSpPr txBox="1"/>
          <p:nvPr/>
        </p:nvSpPr>
        <p:spPr>
          <a:xfrm>
            <a:off x="5117788"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15" name="TextBox 14">
            <a:extLst>
              <a:ext uri="{FF2B5EF4-FFF2-40B4-BE49-F238E27FC236}">
                <a16:creationId xmlns:a16="http://schemas.microsoft.com/office/drawing/2014/main" id="{1EC4490A-755F-9949-9728-C3C85E1CBD20}"/>
              </a:ext>
            </a:extLst>
          </p:cNvPr>
          <p:cNvSpPr txBox="1"/>
          <p:nvPr/>
        </p:nvSpPr>
        <p:spPr>
          <a:xfrm>
            <a:off x="370107"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cxnSp>
        <p:nvCxnSpPr>
          <p:cNvPr id="16" name="Straight Arrow Connector 15">
            <a:extLst>
              <a:ext uri="{FF2B5EF4-FFF2-40B4-BE49-F238E27FC236}">
                <a16:creationId xmlns:a16="http://schemas.microsoft.com/office/drawing/2014/main" id="{A225F69D-214E-A440-A218-632089F27808}"/>
              </a:ext>
            </a:extLst>
          </p:cNvPr>
          <p:cNvCxnSpPr>
            <a:stCxn id="14" idx="3"/>
            <a:endCxn id="13" idx="1"/>
          </p:cNvCxnSpPr>
          <p:nvPr/>
        </p:nvCxnSpPr>
        <p:spPr>
          <a:xfrm>
            <a:off x="6917788"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7E9678-AD6E-504D-BFE0-0434BA7D3D9C}"/>
              </a:ext>
            </a:extLst>
          </p:cNvPr>
          <p:cNvSpPr txBox="1"/>
          <p:nvPr/>
        </p:nvSpPr>
        <p:spPr>
          <a:xfrm>
            <a:off x="2537633"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Pre-mapped target</a:t>
            </a:r>
          </a:p>
        </p:txBody>
      </p:sp>
      <p:cxnSp>
        <p:nvCxnSpPr>
          <p:cNvPr id="18" name="Straight Arrow Connector 17">
            <a:extLst>
              <a:ext uri="{FF2B5EF4-FFF2-40B4-BE49-F238E27FC236}">
                <a16:creationId xmlns:a16="http://schemas.microsoft.com/office/drawing/2014/main" id="{21A9A2B5-1A18-4D4C-BFC6-B99BA5D7ACAB}"/>
              </a:ext>
            </a:extLst>
          </p:cNvPr>
          <p:cNvCxnSpPr>
            <a:stCxn id="15" idx="3"/>
            <a:endCxn id="17" idx="1"/>
          </p:cNvCxnSpPr>
          <p:nvPr/>
        </p:nvCxnSpPr>
        <p:spPr>
          <a:xfrm>
            <a:off x="2170107" y="1365195"/>
            <a:ext cx="367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5C4FAA-407F-B147-8CC3-2C68991D41A4}"/>
              </a:ext>
            </a:extLst>
          </p:cNvPr>
          <p:cNvCxnSpPr>
            <a:stCxn id="17" idx="3"/>
            <a:endCxn id="14" idx="1"/>
          </p:cNvCxnSpPr>
          <p:nvPr/>
        </p:nvCxnSpPr>
        <p:spPr>
          <a:xfrm>
            <a:off x="4337633" y="1365195"/>
            <a:ext cx="7801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E6C29B4-1BE8-594E-8D9E-A1CA423C49DF}"/>
              </a:ext>
            </a:extLst>
          </p:cNvPr>
          <p:cNvSpPr txBox="1"/>
          <p:nvPr/>
        </p:nvSpPr>
        <p:spPr>
          <a:xfrm>
            <a:off x="370107" y="1885167"/>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Thin-geometry color profile</a:t>
            </a:r>
          </a:p>
        </p:txBody>
      </p:sp>
      <p:cxnSp>
        <p:nvCxnSpPr>
          <p:cNvPr id="21" name="Elbow Connector 20">
            <a:extLst>
              <a:ext uri="{FF2B5EF4-FFF2-40B4-BE49-F238E27FC236}">
                <a16:creationId xmlns:a16="http://schemas.microsoft.com/office/drawing/2014/main" id="{2878F379-C16C-1F4D-B396-BD65B048E3A6}"/>
              </a:ext>
            </a:extLst>
          </p:cNvPr>
          <p:cNvCxnSpPr>
            <a:stCxn id="20" idx="3"/>
            <a:endCxn id="17" idx="2"/>
          </p:cNvCxnSpPr>
          <p:nvPr/>
        </p:nvCxnSpPr>
        <p:spPr>
          <a:xfrm flipV="1">
            <a:off x="2170107" y="1725195"/>
            <a:ext cx="1267526" cy="5199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2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13"/>
                                        </p:tgtEl>
                                        <p:attrNameLst>
                                          <p:attrName>style.opacity</p:attrName>
                                        </p:attrNameLst>
                                      </p:cBhvr>
                                      <p:to>
                                        <p:strVal val="0.25"/>
                                      </p:to>
                                    </p:set>
                                    <p:animEffect filter="image" prLst="opacity: 0.25">
                                      <p:cBhvr rctx="IE">
                                        <p:cTn id="10" dur="indefinite"/>
                                        <p:tgtEl>
                                          <p:spTgt spid="13"/>
                                        </p:tgtEl>
                                      </p:cBhvr>
                                    </p:animEffect>
                                  </p:childTnLst>
                                </p:cTn>
                              </p:par>
                              <p:par>
                                <p:cTn id="11" presetID="9" presetClass="emph" presetSubtype="0" grpId="0" nodeType="withEffect">
                                  <p:stCondLst>
                                    <p:cond delay="0"/>
                                  </p:stCondLst>
                                  <p:childTnLst>
                                    <p:set>
                                      <p:cBhvr>
                                        <p:cTn id="12" dur="indefinite"/>
                                        <p:tgtEl>
                                          <p:spTgt spid="14"/>
                                        </p:tgtEl>
                                        <p:attrNameLst>
                                          <p:attrName>style.opacity</p:attrName>
                                        </p:attrNameLst>
                                      </p:cBhvr>
                                      <p:to>
                                        <p:strVal val="0.25"/>
                                      </p:to>
                                    </p:set>
                                    <p:animEffect filter="image" prLst="opacity: 0.25">
                                      <p:cBhvr rctx="IE">
                                        <p:cTn id="13" dur="indefinite"/>
                                        <p:tgtEl>
                                          <p:spTgt spid="14"/>
                                        </p:tgtEl>
                                      </p:cBhvr>
                                    </p:animEffect>
                                  </p:childTnLst>
                                </p:cTn>
                              </p:par>
                              <p:par>
                                <p:cTn id="14" presetID="9" presetClass="emph" presetSubtype="0" nodeType="withEffect">
                                  <p:stCondLst>
                                    <p:cond delay="0"/>
                                  </p:stCondLst>
                                  <p:childTnLst>
                                    <p:set>
                                      <p:cBhvr>
                                        <p:cTn id="15" dur="indefinite"/>
                                        <p:tgtEl>
                                          <p:spTgt spid="16"/>
                                        </p:tgtEl>
                                        <p:attrNameLst>
                                          <p:attrName>style.opacity</p:attrName>
                                        </p:attrNameLst>
                                      </p:cBhvr>
                                      <p:to>
                                        <p:strVal val="0.25"/>
                                      </p:to>
                                    </p:set>
                                    <p:animEffect filter="image" prLst="opacity: 0.25">
                                      <p:cBhvr rctx="IE">
                                        <p:cTn id="16" dur="indefinite"/>
                                        <p:tgtEl>
                                          <p:spTgt spid="16"/>
                                        </p:tgtEl>
                                      </p:cBhvr>
                                    </p:animEffect>
                                  </p:childTnLst>
                                </p:cTn>
                              </p:par>
                              <p:par>
                                <p:cTn id="17" presetID="9" presetClass="emph" presetSubtype="0" nodeType="withEffect">
                                  <p:stCondLst>
                                    <p:cond delay="0"/>
                                  </p:stCondLst>
                                  <p:childTnLst>
                                    <p:set>
                                      <p:cBhvr>
                                        <p:cTn id="18" dur="indefinite"/>
                                        <p:tgtEl>
                                          <p:spTgt spid="19"/>
                                        </p:tgtEl>
                                        <p:attrNameLst>
                                          <p:attrName>style.opacity</p:attrName>
                                        </p:attrNameLst>
                                      </p:cBhvr>
                                      <p:to>
                                        <p:strVal val="0.25"/>
                                      </p:to>
                                    </p:set>
                                    <p:animEffect filter="image" prLst="opacity: 0.25">
                                      <p:cBhvr rctx="IE">
                                        <p:cTn id="19"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D559-4AF3-40D6-9F94-D98ABCB885D5}"/>
              </a:ext>
            </a:extLst>
          </p:cNvPr>
          <p:cNvSpPr>
            <a:spLocks noGrp="1"/>
          </p:cNvSpPr>
          <p:nvPr>
            <p:ph type="title"/>
          </p:nvPr>
        </p:nvSpPr>
        <p:spPr/>
        <p:txBody>
          <a:bodyPr/>
          <a:lstStyle/>
          <a:p>
            <a:r>
              <a:rPr lang="en-US" dirty="0"/>
              <a:t>Thin-geometry</a:t>
            </a:r>
            <a:br>
              <a:rPr lang="en-US" dirty="0"/>
            </a:br>
            <a:r>
              <a:rPr lang="en-US" dirty="0"/>
              <a:t>color management</a:t>
            </a:r>
          </a:p>
        </p:txBody>
      </p:sp>
      <p:sp>
        <p:nvSpPr>
          <p:cNvPr id="4" name="Slide Number Placeholder 3">
            <a:extLst>
              <a:ext uri="{FF2B5EF4-FFF2-40B4-BE49-F238E27FC236}">
                <a16:creationId xmlns:a16="http://schemas.microsoft.com/office/drawing/2014/main" id="{DE477946-22AE-41B0-88EB-C38EAD37110B}"/>
              </a:ext>
            </a:extLst>
          </p:cNvPr>
          <p:cNvSpPr>
            <a:spLocks noGrp="1"/>
          </p:cNvSpPr>
          <p:nvPr>
            <p:ph type="sldNum" idx="4294967295"/>
          </p:nvPr>
        </p:nvSpPr>
        <p:spPr>
          <a:xfrm>
            <a:off x="8583613" y="4808538"/>
            <a:ext cx="560387" cy="230187"/>
          </a:xfrm>
        </p:spPr>
        <p:txBody>
          <a:bodyPr/>
          <a:lstStyle/>
          <a:p>
            <a:pPr marL="0" lvl="0" indent="0" algn="r" rtl="0">
              <a:spcBef>
                <a:spcPts val="0"/>
              </a:spcBef>
              <a:spcAft>
                <a:spcPts val="0"/>
              </a:spcAft>
              <a:buNone/>
            </a:pPr>
            <a:fld id="{00000000-1234-1234-1234-123412341234}" type="slidenum">
              <a:rPr lang="de"/>
              <a:t>14</a:t>
            </a:fld>
            <a:endParaRPr lang="de"/>
          </a:p>
        </p:txBody>
      </p:sp>
    </p:spTree>
    <p:extLst>
      <p:ext uri="{BB962C8B-B14F-4D97-AF65-F5344CB8AC3E}">
        <p14:creationId xmlns:p14="http://schemas.microsoft.com/office/powerpoint/2010/main" val="25230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B17335-59AD-4043-BFD5-4DD34F077F3E}"/>
              </a:ext>
            </a:extLst>
          </p:cNvPr>
          <p:cNvSpPr>
            <a:spLocks noGrp="1"/>
          </p:cNvSpPr>
          <p:nvPr>
            <p:ph idx="1"/>
          </p:nvPr>
        </p:nvSpPr>
        <p:spPr>
          <a:xfrm>
            <a:off x="628650" y="1104004"/>
            <a:ext cx="7886700" cy="3421143"/>
          </a:xfrm>
        </p:spPr>
        <p:txBody>
          <a:bodyPr>
            <a:normAutofit/>
          </a:bodyPr>
          <a:lstStyle/>
          <a:p>
            <a:pPr>
              <a:lnSpc>
                <a:spcPct val="100000"/>
              </a:lnSpc>
              <a:spcBef>
                <a:spcPts val="1600"/>
              </a:spcBef>
            </a:pPr>
            <a:r>
              <a:rPr lang="en-US" dirty="0"/>
              <a:t>Limited absorption</a:t>
            </a:r>
            <a:br>
              <a:rPr lang="en-US" dirty="0"/>
            </a:br>
            <a:endParaRPr lang="en-US" dirty="0"/>
          </a:p>
          <a:p>
            <a:pPr>
              <a:lnSpc>
                <a:spcPct val="100000"/>
              </a:lnSpc>
              <a:spcBef>
                <a:spcPts val="5000"/>
              </a:spcBef>
            </a:pPr>
            <a:r>
              <a:rPr lang="en-US" dirty="0"/>
              <a:t>Color bleeding</a:t>
            </a:r>
            <a:br>
              <a:rPr lang="en-US" dirty="0"/>
            </a:br>
            <a:r>
              <a:rPr lang="en-US" dirty="0"/>
              <a:t>(</a:t>
            </a:r>
            <a:r>
              <a:rPr lang="en-US" b="1" dirty="0"/>
              <a:t>cross-talk</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940FB054-5B28-43CB-8FE7-BBDADEB674E2}"/>
              </a:ext>
            </a:extLst>
          </p:cNvPr>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de"/>
              <a:t>15</a:t>
            </a:fld>
            <a:endParaRPr lang="de"/>
          </a:p>
        </p:txBody>
      </p:sp>
      <p:sp>
        <p:nvSpPr>
          <p:cNvPr id="66" name="Footer Placeholder 65"/>
          <p:cNvSpPr>
            <a:spLocks noGrp="1"/>
          </p:cNvSpPr>
          <p:nvPr>
            <p:ph type="ftr" sz="quarter" idx="10"/>
          </p:nvPr>
        </p:nvSpPr>
        <p:spPr/>
        <p:txBody>
          <a:bodyPr/>
          <a:lstStyle/>
          <a:p>
            <a:r>
              <a:rPr lang="en-US" dirty="0">
                <a:latin typeface="Lato Light"/>
                <a:ea typeface="Lato Light"/>
                <a:cs typeface="Lato Light"/>
                <a:sym typeface="Lato Light"/>
              </a:rPr>
              <a:t>Geometry-Aware Scattering Compensation for 3D Printing</a:t>
            </a:r>
          </a:p>
        </p:txBody>
      </p:sp>
      <p:sp>
        <p:nvSpPr>
          <p:cNvPr id="21" name="Title 20">
            <a:extLst>
              <a:ext uri="{FF2B5EF4-FFF2-40B4-BE49-F238E27FC236}">
                <a16:creationId xmlns:a16="http://schemas.microsoft.com/office/drawing/2014/main" id="{61061420-7AC2-B848-B802-561E0FE18251}"/>
              </a:ext>
            </a:extLst>
          </p:cNvPr>
          <p:cNvSpPr>
            <a:spLocks noGrp="1"/>
          </p:cNvSpPr>
          <p:nvPr>
            <p:ph type="title"/>
          </p:nvPr>
        </p:nvSpPr>
        <p:spPr/>
        <p:txBody>
          <a:bodyPr/>
          <a:lstStyle/>
          <a:p>
            <a:r>
              <a:rPr lang="en-US" dirty="0"/>
              <a:t>Translucency Effects on Thin Geometry</a:t>
            </a:r>
          </a:p>
        </p:txBody>
      </p:sp>
      <p:grpSp>
        <p:nvGrpSpPr>
          <p:cNvPr id="57" name="Group 56">
            <a:extLst>
              <a:ext uri="{FF2B5EF4-FFF2-40B4-BE49-F238E27FC236}">
                <a16:creationId xmlns:a16="http://schemas.microsoft.com/office/drawing/2014/main" id="{79F0F2ED-3151-AE47-AE40-C8E6BB3F6817}"/>
              </a:ext>
            </a:extLst>
          </p:cNvPr>
          <p:cNvGrpSpPr/>
          <p:nvPr/>
        </p:nvGrpSpPr>
        <p:grpSpPr>
          <a:xfrm>
            <a:off x="3631331" y="1070022"/>
            <a:ext cx="5102468" cy="1134462"/>
            <a:chOff x="3631331" y="1070022"/>
            <a:chExt cx="5102468" cy="1134462"/>
          </a:xfrm>
        </p:grpSpPr>
        <p:grpSp>
          <p:nvGrpSpPr>
            <p:cNvPr id="53" name="Group 52">
              <a:extLst>
                <a:ext uri="{FF2B5EF4-FFF2-40B4-BE49-F238E27FC236}">
                  <a16:creationId xmlns:a16="http://schemas.microsoft.com/office/drawing/2014/main" id="{F378D66D-5D3A-E241-80E5-1339637219F9}"/>
                </a:ext>
              </a:extLst>
            </p:cNvPr>
            <p:cNvGrpSpPr/>
            <p:nvPr/>
          </p:nvGrpSpPr>
          <p:grpSpPr>
            <a:xfrm>
              <a:off x="5749200" y="1109440"/>
              <a:ext cx="1011123" cy="1095044"/>
              <a:chOff x="5749200" y="1109440"/>
              <a:chExt cx="1011123" cy="1095044"/>
            </a:xfrm>
          </p:grpSpPr>
          <p:sp>
            <p:nvSpPr>
              <p:cNvPr id="52" name="Cube 51">
                <a:extLst>
                  <a:ext uri="{FF2B5EF4-FFF2-40B4-BE49-F238E27FC236}">
                    <a16:creationId xmlns:a16="http://schemas.microsoft.com/office/drawing/2014/main" id="{63ED8BB0-331F-8849-BD1B-DCC6FCDA38DC}"/>
                  </a:ext>
                </a:extLst>
              </p:cNvPr>
              <p:cNvSpPr/>
              <p:nvPr/>
            </p:nvSpPr>
            <p:spPr>
              <a:xfrm>
                <a:off x="5845492" y="1109440"/>
                <a:ext cx="852284" cy="851659"/>
              </a:xfrm>
              <a:prstGeom prst="cube">
                <a:avLst>
                  <a:gd name="adj" fmla="val 3251"/>
                </a:avLst>
              </a:prstGeom>
              <a:solidFill>
                <a:srgbClr val="5D5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2ED5AB8-6EE9-1141-9B95-E7F823709D1A}"/>
                  </a:ext>
                </a:extLst>
              </p:cNvPr>
              <p:cNvSpPr txBox="1"/>
              <p:nvPr/>
            </p:nvSpPr>
            <p:spPr>
              <a:xfrm>
                <a:off x="5749200" y="1927485"/>
                <a:ext cx="1011123" cy="276999"/>
              </a:xfrm>
              <a:prstGeom prst="rect">
                <a:avLst/>
              </a:prstGeom>
              <a:noFill/>
            </p:spPr>
            <p:txBody>
              <a:bodyPr wrap="square" rtlCol="0">
                <a:spAutoFit/>
              </a:bodyPr>
              <a:lstStyle/>
              <a:p>
                <a:pPr algn="ctr"/>
                <a:r>
                  <a:rPr lang="en-US" sz="1200">
                    <a:latin typeface="Lato" panose="020F0502020204030203" pitchFamily="34" charset="77"/>
                  </a:rPr>
                  <a:t>0.5 mm</a:t>
                </a:r>
              </a:p>
            </p:txBody>
          </p:sp>
        </p:grpSp>
        <p:grpSp>
          <p:nvGrpSpPr>
            <p:cNvPr id="54" name="Group 53">
              <a:extLst>
                <a:ext uri="{FF2B5EF4-FFF2-40B4-BE49-F238E27FC236}">
                  <a16:creationId xmlns:a16="http://schemas.microsoft.com/office/drawing/2014/main" id="{962B538A-220B-9547-B184-ECFE066F5561}"/>
                </a:ext>
              </a:extLst>
            </p:cNvPr>
            <p:cNvGrpSpPr/>
            <p:nvPr/>
          </p:nvGrpSpPr>
          <p:grpSpPr>
            <a:xfrm>
              <a:off x="6735600" y="1093958"/>
              <a:ext cx="1011123" cy="1109052"/>
              <a:chOff x="6735600" y="1093958"/>
              <a:chExt cx="1011123" cy="1109052"/>
            </a:xfrm>
          </p:grpSpPr>
          <p:sp>
            <p:nvSpPr>
              <p:cNvPr id="51" name="Cube 50">
                <a:extLst>
                  <a:ext uri="{FF2B5EF4-FFF2-40B4-BE49-F238E27FC236}">
                    <a16:creationId xmlns:a16="http://schemas.microsoft.com/office/drawing/2014/main" id="{EDBF0C06-0D02-7445-924A-BA84BD054E30}"/>
                  </a:ext>
                </a:extLst>
              </p:cNvPr>
              <p:cNvSpPr/>
              <p:nvPr/>
            </p:nvSpPr>
            <p:spPr>
              <a:xfrm>
                <a:off x="6830032" y="1093958"/>
                <a:ext cx="868545" cy="867141"/>
              </a:xfrm>
              <a:prstGeom prst="cube">
                <a:avLst>
                  <a:gd name="adj" fmla="val 5673"/>
                </a:avLst>
              </a:prstGeom>
              <a:solidFill>
                <a:srgbClr val="282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032371-7A2F-024B-B8F6-E45054986AAF}"/>
                  </a:ext>
                </a:extLst>
              </p:cNvPr>
              <p:cNvSpPr txBox="1"/>
              <p:nvPr/>
            </p:nvSpPr>
            <p:spPr>
              <a:xfrm>
                <a:off x="6735600" y="1926011"/>
                <a:ext cx="1011123" cy="276999"/>
              </a:xfrm>
              <a:prstGeom prst="rect">
                <a:avLst/>
              </a:prstGeom>
              <a:noFill/>
            </p:spPr>
            <p:txBody>
              <a:bodyPr wrap="square" rtlCol="0">
                <a:spAutoFit/>
              </a:bodyPr>
              <a:lstStyle/>
              <a:p>
                <a:pPr algn="ctr"/>
                <a:r>
                  <a:rPr lang="en-US" sz="1200" dirty="0">
                    <a:latin typeface="Lato" panose="020F0502020204030203" pitchFamily="34" charset="77"/>
                  </a:rPr>
                  <a:t>1 mm</a:t>
                </a:r>
              </a:p>
            </p:txBody>
          </p:sp>
        </p:grpSp>
        <p:grpSp>
          <p:nvGrpSpPr>
            <p:cNvPr id="55" name="Group 54">
              <a:extLst>
                <a:ext uri="{FF2B5EF4-FFF2-40B4-BE49-F238E27FC236}">
                  <a16:creationId xmlns:a16="http://schemas.microsoft.com/office/drawing/2014/main" id="{03405999-F7C0-394D-899E-12BCEC05DA49}"/>
                </a:ext>
              </a:extLst>
            </p:cNvPr>
            <p:cNvGrpSpPr/>
            <p:nvPr/>
          </p:nvGrpSpPr>
          <p:grpSpPr>
            <a:xfrm>
              <a:off x="7722676" y="1070022"/>
              <a:ext cx="1011123" cy="1130856"/>
              <a:chOff x="7722676" y="1070022"/>
              <a:chExt cx="1011123" cy="1130856"/>
            </a:xfrm>
          </p:grpSpPr>
          <p:sp>
            <p:nvSpPr>
              <p:cNvPr id="48" name="Cube 47">
                <a:extLst>
                  <a:ext uri="{FF2B5EF4-FFF2-40B4-BE49-F238E27FC236}">
                    <a16:creationId xmlns:a16="http://schemas.microsoft.com/office/drawing/2014/main" id="{F9D53456-4CD2-1A4E-85F8-D33E7CACB7EF}"/>
                  </a:ext>
                </a:extLst>
              </p:cNvPr>
              <p:cNvSpPr/>
              <p:nvPr/>
            </p:nvSpPr>
            <p:spPr>
              <a:xfrm>
                <a:off x="7818920" y="1070022"/>
                <a:ext cx="887564" cy="891077"/>
              </a:xfrm>
              <a:prstGeom prst="cube">
                <a:avLst>
                  <a:gd name="adj" fmla="val 8411"/>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BCF45B-65BB-C94C-B78B-F0B7D0F9317F}"/>
                  </a:ext>
                </a:extLst>
              </p:cNvPr>
              <p:cNvSpPr txBox="1"/>
              <p:nvPr/>
            </p:nvSpPr>
            <p:spPr>
              <a:xfrm>
                <a:off x="7722676" y="1923879"/>
                <a:ext cx="1011123" cy="276999"/>
              </a:xfrm>
              <a:prstGeom prst="rect">
                <a:avLst/>
              </a:prstGeom>
              <a:noFill/>
            </p:spPr>
            <p:txBody>
              <a:bodyPr wrap="square" rtlCol="0">
                <a:spAutoFit/>
              </a:bodyPr>
              <a:lstStyle/>
              <a:p>
                <a:pPr algn="ctr"/>
                <a:r>
                  <a:rPr lang="en-US" sz="1200" dirty="0">
                    <a:latin typeface="Lato" panose="020F0502020204030203" pitchFamily="34" charset="77"/>
                  </a:rPr>
                  <a:t>2 mm</a:t>
                </a:r>
              </a:p>
            </p:txBody>
          </p:sp>
        </p:grpSp>
        <p:grpSp>
          <p:nvGrpSpPr>
            <p:cNvPr id="50" name="Group 49">
              <a:extLst>
                <a:ext uri="{FF2B5EF4-FFF2-40B4-BE49-F238E27FC236}">
                  <a16:creationId xmlns:a16="http://schemas.microsoft.com/office/drawing/2014/main" id="{01EE21ED-6004-DE4A-815E-396CB7EC7CF0}"/>
                </a:ext>
              </a:extLst>
            </p:cNvPr>
            <p:cNvGrpSpPr/>
            <p:nvPr/>
          </p:nvGrpSpPr>
          <p:grpSpPr>
            <a:xfrm>
              <a:off x="4764659" y="1142557"/>
              <a:ext cx="1011123" cy="1061275"/>
              <a:chOff x="4764659" y="1142557"/>
              <a:chExt cx="1011123" cy="1061275"/>
            </a:xfrm>
          </p:grpSpPr>
          <p:pic>
            <p:nvPicPr>
              <p:cNvPr id="13" name="Picture 12" descr="A picture containing outdoor&#10;&#10;Description automatically generated">
                <a:extLst>
                  <a:ext uri="{FF2B5EF4-FFF2-40B4-BE49-F238E27FC236}">
                    <a16:creationId xmlns:a16="http://schemas.microsoft.com/office/drawing/2014/main" id="{79A24811-6341-F54E-AE96-F122E4EC9598}"/>
                  </a:ext>
                </a:extLst>
              </p:cNvPr>
              <p:cNvPicPr>
                <a:picLocks noChangeAspect="1"/>
              </p:cNvPicPr>
              <p:nvPr/>
            </p:nvPicPr>
            <p:blipFill>
              <a:blip r:embed="rId3"/>
              <a:stretch>
                <a:fillRect/>
              </a:stretch>
            </p:blipFill>
            <p:spPr>
              <a:xfrm>
                <a:off x="4860949" y="1142557"/>
                <a:ext cx="818542" cy="818542"/>
              </a:xfrm>
              <a:prstGeom prst="rect">
                <a:avLst/>
              </a:prstGeom>
              <a:effectLst/>
            </p:spPr>
          </p:pic>
          <p:sp>
            <p:nvSpPr>
              <p:cNvPr id="14" name="TextBox 13">
                <a:extLst>
                  <a:ext uri="{FF2B5EF4-FFF2-40B4-BE49-F238E27FC236}">
                    <a16:creationId xmlns:a16="http://schemas.microsoft.com/office/drawing/2014/main" id="{DBA94901-DCE4-A54B-A8D3-08DF159E2438}"/>
                  </a:ext>
                </a:extLst>
              </p:cNvPr>
              <p:cNvSpPr txBox="1"/>
              <p:nvPr/>
            </p:nvSpPr>
            <p:spPr>
              <a:xfrm>
                <a:off x="4764659" y="1926833"/>
                <a:ext cx="1011123" cy="276999"/>
              </a:xfrm>
              <a:prstGeom prst="rect">
                <a:avLst/>
              </a:prstGeom>
              <a:noFill/>
            </p:spPr>
            <p:txBody>
              <a:bodyPr wrap="square" rtlCol="0">
                <a:spAutoFit/>
              </a:bodyPr>
              <a:lstStyle/>
              <a:p>
                <a:pPr algn="ctr"/>
                <a:r>
                  <a:rPr lang="en-US" sz="1200" dirty="0">
                    <a:latin typeface="Lato" panose="020F0502020204030203" pitchFamily="34" charset="77"/>
                  </a:rPr>
                  <a:t>0.25 mm</a:t>
                </a:r>
              </a:p>
            </p:txBody>
          </p:sp>
        </p:grpSp>
        <p:grpSp>
          <p:nvGrpSpPr>
            <p:cNvPr id="56" name="Group 55">
              <a:extLst>
                <a:ext uri="{FF2B5EF4-FFF2-40B4-BE49-F238E27FC236}">
                  <a16:creationId xmlns:a16="http://schemas.microsoft.com/office/drawing/2014/main" id="{6D0EB508-9F6F-1943-8037-3A6CADB73F56}"/>
                </a:ext>
              </a:extLst>
            </p:cNvPr>
            <p:cNvGrpSpPr/>
            <p:nvPr/>
          </p:nvGrpSpPr>
          <p:grpSpPr>
            <a:xfrm>
              <a:off x="3631331" y="1137706"/>
              <a:ext cx="1010341" cy="1066778"/>
              <a:chOff x="3631331" y="1137706"/>
              <a:chExt cx="1010341" cy="1066778"/>
            </a:xfrm>
          </p:grpSpPr>
          <p:sp>
            <p:nvSpPr>
              <p:cNvPr id="2" name="Rectangle 1">
                <a:extLst>
                  <a:ext uri="{FF2B5EF4-FFF2-40B4-BE49-F238E27FC236}">
                    <a16:creationId xmlns:a16="http://schemas.microsoft.com/office/drawing/2014/main" id="{7D0D1DA5-E247-AB49-94BB-CC68CD175CDD}"/>
                  </a:ext>
                </a:extLst>
              </p:cNvPr>
              <p:cNvSpPr/>
              <p:nvPr/>
            </p:nvSpPr>
            <p:spPr>
              <a:xfrm>
                <a:off x="3728489" y="1137706"/>
                <a:ext cx="818543" cy="818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254CADE-8636-3448-9EB4-BF4D7FD2F6DF}"/>
                  </a:ext>
                </a:extLst>
              </p:cNvPr>
              <p:cNvSpPr txBox="1"/>
              <p:nvPr/>
            </p:nvSpPr>
            <p:spPr>
              <a:xfrm>
                <a:off x="3631331" y="1927484"/>
                <a:ext cx="1010341" cy="277000"/>
              </a:xfrm>
              <a:prstGeom prst="rect">
                <a:avLst/>
              </a:prstGeom>
              <a:noFill/>
            </p:spPr>
            <p:txBody>
              <a:bodyPr wrap="square" rtlCol="0">
                <a:spAutoFit/>
              </a:bodyPr>
              <a:lstStyle/>
              <a:p>
                <a:pPr algn="ctr"/>
                <a:r>
                  <a:rPr lang="en-US" sz="1200" dirty="0">
                    <a:latin typeface="Lato" panose="020F0502020204030203" pitchFamily="34" charset="77"/>
                  </a:rPr>
                  <a:t>Target</a:t>
                </a:r>
              </a:p>
            </p:txBody>
          </p:sp>
        </p:grpSp>
      </p:grpSp>
      <p:grpSp>
        <p:nvGrpSpPr>
          <p:cNvPr id="25" name="Group 24">
            <a:extLst>
              <a:ext uri="{FF2B5EF4-FFF2-40B4-BE49-F238E27FC236}">
                <a16:creationId xmlns:a16="http://schemas.microsoft.com/office/drawing/2014/main" id="{E9C303F8-E887-0543-8318-5F48A00AB032}"/>
              </a:ext>
            </a:extLst>
          </p:cNvPr>
          <p:cNvGrpSpPr/>
          <p:nvPr/>
        </p:nvGrpSpPr>
        <p:grpSpPr>
          <a:xfrm>
            <a:off x="3631331" y="2401279"/>
            <a:ext cx="5101389" cy="1947644"/>
            <a:chOff x="3631331" y="2401279"/>
            <a:chExt cx="5101389" cy="1947644"/>
          </a:xfrm>
        </p:grpSpPr>
        <p:sp>
          <p:nvSpPr>
            <p:cNvPr id="39" name="TextBox 38">
              <a:extLst>
                <a:ext uri="{FF2B5EF4-FFF2-40B4-BE49-F238E27FC236}">
                  <a16:creationId xmlns:a16="http://schemas.microsoft.com/office/drawing/2014/main" id="{E5C78BA3-37E7-6A41-8840-2247624923DA}"/>
                </a:ext>
              </a:extLst>
            </p:cNvPr>
            <p:cNvSpPr txBox="1"/>
            <p:nvPr/>
          </p:nvSpPr>
          <p:spPr>
            <a:xfrm>
              <a:off x="5744722" y="4071923"/>
              <a:ext cx="1010341" cy="277000"/>
            </a:xfrm>
            <a:prstGeom prst="rect">
              <a:avLst/>
            </a:prstGeom>
            <a:noFill/>
          </p:spPr>
          <p:txBody>
            <a:bodyPr wrap="square" rtlCol="0">
              <a:spAutoFit/>
            </a:bodyPr>
            <a:lstStyle/>
            <a:p>
              <a:pPr algn="ctr"/>
              <a:r>
                <a:rPr lang="en-US" sz="1200" dirty="0">
                  <a:latin typeface="Lato" panose="020F0502020204030203" pitchFamily="34" charset="77"/>
                </a:rPr>
                <a:t>0.5 mm</a:t>
              </a:r>
            </a:p>
          </p:txBody>
        </p:sp>
        <p:pic>
          <p:nvPicPr>
            <p:cNvPr id="40" name="Picture 39">
              <a:extLst>
                <a:ext uri="{FF2B5EF4-FFF2-40B4-BE49-F238E27FC236}">
                  <a16:creationId xmlns:a16="http://schemas.microsoft.com/office/drawing/2014/main" id="{D13AB10B-3836-0B42-916E-38F65D10989B}"/>
                </a:ext>
              </a:extLst>
            </p:cNvPr>
            <p:cNvPicPr>
              <a:picLocks noChangeAspect="1"/>
            </p:cNvPicPr>
            <p:nvPr/>
          </p:nvPicPr>
          <p:blipFill>
            <a:blip r:embed="rId4"/>
            <a:stretch>
              <a:fillRect/>
            </a:stretch>
          </p:blipFill>
          <p:spPr>
            <a:xfrm rot="16200000">
              <a:off x="5873142" y="2401280"/>
              <a:ext cx="817200" cy="817199"/>
            </a:xfrm>
            <a:prstGeom prst="rect">
              <a:avLst/>
            </a:prstGeom>
            <a:ln w="3175">
              <a:noFill/>
            </a:ln>
          </p:spPr>
        </p:pic>
        <p:pic>
          <p:nvPicPr>
            <p:cNvPr id="41" name="Picture 40">
              <a:extLst>
                <a:ext uri="{FF2B5EF4-FFF2-40B4-BE49-F238E27FC236}">
                  <a16:creationId xmlns:a16="http://schemas.microsoft.com/office/drawing/2014/main" id="{0A9EF4DF-2528-8C49-8CEC-00D1654DBDA4}"/>
                </a:ext>
              </a:extLst>
            </p:cNvPr>
            <p:cNvPicPr>
              <a:picLocks noChangeAspect="1"/>
            </p:cNvPicPr>
            <p:nvPr/>
          </p:nvPicPr>
          <p:blipFill>
            <a:blip r:embed="rId5"/>
            <a:stretch>
              <a:fillRect/>
            </a:stretch>
          </p:blipFill>
          <p:spPr>
            <a:xfrm rot="16200000">
              <a:off x="5873142" y="3252473"/>
              <a:ext cx="817200" cy="817200"/>
            </a:xfrm>
            <a:prstGeom prst="rect">
              <a:avLst/>
            </a:prstGeom>
            <a:ln w="3175">
              <a:noFill/>
            </a:ln>
          </p:spPr>
        </p:pic>
        <p:sp>
          <p:nvSpPr>
            <p:cNvPr id="35" name="TextBox 34">
              <a:extLst>
                <a:ext uri="{FF2B5EF4-FFF2-40B4-BE49-F238E27FC236}">
                  <a16:creationId xmlns:a16="http://schemas.microsoft.com/office/drawing/2014/main" id="{1B4D819A-A1E8-CC43-B2E0-07444CAB23AC}"/>
                </a:ext>
              </a:extLst>
            </p:cNvPr>
            <p:cNvSpPr txBox="1"/>
            <p:nvPr/>
          </p:nvSpPr>
          <p:spPr>
            <a:xfrm>
              <a:off x="6733550" y="4071923"/>
              <a:ext cx="1010341" cy="277000"/>
            </a:xfrm>
            <a:prstGeom prst="rect">
              <a:avLst/>
            </a:prstGeom>
            <a:noFill/>
          </p:spPr>
          <p:txBody>
            <a:bodyPr wrap="square" rtlCol="0">
              <a:spAutoFit/>
            </a:bodyPr>
            <a:lstStyle/>
            <a:p>
              <a:pPr algn="ctr"/>
              <a:r>
                <a:rPr lang="en-US" sz="1200">
                  <a:latin typeface="Lato" panose="020F0502020204030203" pitchFamily="34" charset="77"/>
                </a:rPr>
                <a:t>1 mm</a:t>
              </a:r>
            </a:p>
          </p:txBody>
        </p:sp>
        <p:pic>
          <p:nvPicPr>
            <p:cNvPr id="37" name="Picture 36">
              <a:extLst>
                <a:ext uri="{FF2B5EF4-FFF2-40B4-BE49-F238E27FC236}">
                  <a16:creationId xmlns:a16="http://schemas.microsoft.com/office/drawing/2014/main" id="{081F3DF4-2F55-1E49-BE58-FE7D7CA8F0F5}"/>
                </a:ext>
              </a:extLst>
            </p:cNvPr>
            <p:cNvPicPr>
              <a:picLocks noChangeAspect="1"/>
            </p:cNvPicPr>
            <p:nvPr/>
          </p:nvPicPr>
          <p:blipFill>
            <a:blip r:embed="rId6"/>
            <a:stretch>
              <a:fillRect/>
            </a:stretch>
          </p:blipFill>
          <p:spPr>
            <a:xfrm rot="16200000">
              <a:off x="6861971" y="2401280"/>
              <a:ext cx="817200" cy="817200"/>
            </a:xfrm>
            <a:prstGeom prst="rect">
              <a:avLst/>
            </a:prstGeom>
            <a:ln w="3175">
              <a:noFill/>
            </a:ln>
          </p:spPr>
        </p:pic>
        <p:pic>
          <p:nvPicPr>
            <p:cNvPr id="36" name="Picture 35">
              <a:extLst>
                <a:ext uri="{FF2B5EF4-FFF2-40B4-BE49-F238E27FC236}">
                  <a16:creationId xmlns:a16="http://schemas.microsoft.com/office/drawing/2014/main" id="{A8AB9303-5EA3-F343-96B1-7DF96F1916BA}"/>
                </a:ext>
              </a:extLst>
            </p:cNvPr>
            <p:cNvPicPr>
              <a:picLocks noChangeAspect="1"/>
            </p:cNvPicPr>
            <p:nvPr/>
          </p:nvPicPr>
          <p:blipFill>
            <a:blip r:embed="rId7"/>
            <a:stretch>
              <a:fillRect/>
            </a:stretch>
          </p:blipFill>
          <p:spPr>
            <a:xfrm rot="16200000">
              <a:off x="6861970" y="3252473"/>
              <a:ext cx="817200" cy="817200"/>
            </a:xfrm>
            <a:prstGeom prst="rect">
              <a:avLst/>
            </a:prstGeom>
            <a:ln w="3175">
              <a:noFill/>
            </a:ln>
          </p:spPr>
        </p:pic>
        <p:sp>
          <p:nvSpPr>
            <p:cNvPr id="31" name="TextBox 30">
              <a:extLst>
                <a:ext uri="{FF2B5EF4-FFF2-40B4-BE49-F238E27FC236}">
                  <a16:creationId xmlns:a16="http://schemas.microsoft.com/office/drawing/2014/main" id="{9B2B21FF-2942-1A48-BA7C-16E9B3E40AA1}"/>
                </a:ext>
              </a:extLst>
            </p:cNvPr>
            <p:cNvSpPr txBox="1"/>
            <p:nvPr/>
          </p:nvSpPr>
          <p:spPr>
            <a:xfrm>
              <a:off x="7722379" y="4071923"/>
              <a:ext cx="1010341" cy="277000"/>
            </a:xfrm>
            <a:prstGeom prst="rect">
              <a:avLst/>
            </a:prstGeom>
            <a:noFill/>
          </p:spPr>
          <p:txBody>
            <a:bodyPr wrap="square" rtlCol="0">
              <a:spAutoFit/>
            </a:bodyPr>
            <a:lstStyle/>
            <a:p>
              <a:pPr algn="ctr"/>
              <a:r>
                <a:rPr lang="en-US" sz="1200">
                  <a:latin typeface="Lato" panose="020F0502020204030203" pitchFamily="34" charset="77"/>
                </a:rPr>
                <a:t>2 mm</a:t>
              </a:r>
            </a:p>
          </p:txBody>
        </p:sp>
        <p:pic>
          <p:nvPicPr>
            <p:cNvPr id="33" name="Picture 32">
              <a:extLst>
                <a:ext uri="{FF2B5EF4-FFF2-40B4-BE49-F238E27FC236}">
                  <a16:creationId xmlns:a16="http://schemas.microsoft.com/office/drawing/2014/main" id="{A54BC26D-0BB9-F246-A8C3-C37C337D2235}"/>
                </a:ext>
              </a:extLst>
            </p:cNvPr>
            <p:cNvPicPr>
              <a:picLocks noChangeAspect="1"/>
            </p:cNvPicPr>
            <p:nvPr/>
          </p:nvPicPr>
          <p:blipFill>
            <a:blip r:embed="rId8"/>
            <a:stretch>
              <a:fillRect/>
            </a:stretch>
          </p:blipFill>
          <p:spPr>
            <a:xfrm rot="16200000">
              <a:off x="7850800" y="2401279"/>
              <a:ext cx="817200" cy="817200"/>
            </a:xfrm>
            <a:prstGeom prst="rect">
              <a:avLst/>
            </a:prstGeom>
            <a:ln w="3175">
              <a:noFill/>
            </a:ln>
          </p:spPr>
        </p:pic>
        <p:pic>
          <p:nvPicPr>
            <p:cNvPr id="32" name="Picture 31">
              <a:extLst>
                <a:ext uri="{FF2B5EF4-FFF2-40B4-BE49-F238E27FC236}">
                  <a16:creationId xmlns:a16="http://schemas.microsoft.com/office/drawing/2014/main" id="{1F525782-E04E-0F4D-9751-1104F0B2350C}"/>
                </a:ext>
              </a:extLst>
            </p:cNvPr>
            <p:cNvPicPr>
              <a:picLocks noChangeAspect="1"/>
            </p:cNvPicPr>
            <p:nvPr/>
          </p:nvPicPr>
          <p:blipFill>
            <a:blip r:embed="rId9"/>
            <a:stretch>
              <a:fillRect/>
            </a:stretch>
          </p:blipFill>
          <p:spPr>
            <a:xfrm rot="16200000">
              <a:off x="7850797" y="3252473"/>
              <a:ext cx="817200" cy="817200"/>
            </a:xfrm>
            <a:prstGeom prst="rect">
              <a:avLst/>
            </a:prstGeom>
            <a:ln w="3175">
              <a:noFill/>
            </a:ln>
          </p:spPr>
        </p:pic>
        <p:pic>
          <p:nvPicPr>
            <p:cNvPr id="28" name="Picture 27">
              <a:extLst>
                <a:ext uri="{FF2B5EF4-FFF2-40B4-BE49-F238E27FC236}">
                  <a16:creationId xmlns:a16="http://schemas.microsoft.com/office/drawing/2014/main" id="{496DAF59-FBD5-D148-833B-49B395232A62}"/>
                </a:ext>
              </a:extLst>
            </p:cNvPr>
            <p:cNvPicPr>
              <a:picLocks noChangeAspect="1"/>
            </p:cNvPicPr>
            <p:nvPr/>
          </p:nvPicPr>
          <p:blipFill>
            <a:blip r:embed="rId10"/>
            <a:stretch>
              <a:fillRect/>
            </a:stretch>
          </p:blipFill>
          <p:spPr>
            <a:xfrm rot="16200000">
              <a:off x="3727902" y="2401280"/>
              <a:ext cx="817200" cy="817200"/>
            </a:xfrm>
            <a:prstGeom prst="rect">
              <a:avLst/>
            </a:prstGeom>
            <a:ln w="3175">
              <a:noFill/>
            </a:ln>
          </p:spPr>
        </p:pic>
        <p:pic>
          <p:nvPicPr>
            <p:cNvPr id="29" name="Picture 28" descr="A close up of a logo&#10;&#10;Description automatically generated">
              <a:extLst>
                <a:ext uri="{FF2B5EF4-FFF2-40B4-BE49-F238E27FC236}">
                  <a16:creationId xmlns:a16="http://schemas.microsoft.com/office/drawing/2014/main" id="{DF77311D-11D6-F84B-9892-F2806FF6C5E1}"/>
                </a:ext>
              </a:extLst>
            </p:cNvPr>
            <p:cNvPicPr>
              <a:picLocks noChangeAspect="1"/>
            </p:cNvPicPr>
            <p:nvPr/>
          </p:nvPicPr>
          <p:blipFill>
            <a:blip r:embed="rId11"/>
            <a:stretch>
              <a:fillRect/>
            </a:stretch>
          </p:blipFill>
          <p:spPr>
            <a:xfrm rot="16200000">
              <a:off x="3727902" y="3252473"/>
              <a:ext cx="817200" cy="817200"/>
            </a:xfrm>
            <a:prstGeom prst="rect">
              <a:avLst/>
            </a:prstGeom>
            <a:ln w="3175">
              <a:noFill/>
            </a:ln>
          </p:spPr>
        </p:pic>
        <p:sp>
          <p:nvSpPr>
            <p:cNvPr id="27" name="TextBox 26">
              <a:extLst>
                <a:ext uri="{FF2B5EF4-FFF2-40B4-BE49-F238E27FC236}">
                  <a16:creationId xmlns:a16="http://schemas.microsoft.com/office/drawing/2014/main" id="{8AC06C40-702D-CE4E-BB7B-1708DE0FCE5B}"/>
                </a:ext>
              </a:extLst>
            </p:cNvPr>
            <p:cNvSpPr txBox="1"/>
            <p:nvPr/>
          </p:nvSpPr>
          <p:spPr>
            <a:xfrm>
              <a:off x="3631331" y="4071923"/>
              <a:ext cx="1010341" cy="277000"/>
            </a:xfrm>
            <a:prstGeom prst="rect">
              <a:avLst/>
            </a:prstGeom>
            <a:noFill/>
          </p:spPr>
          <p:txBody>
            <a:bodyPr wrap="square" rtlCol="0">
              <a:spAutoFit/>
            </a:bodyPr>
            <a:lstStyle/>
            <a:p>
              <a:pPr algn="ctr"/>
              <a:r>
                <a:rPr lang="en-US" sz="1200" dirty="0">
                  <a:latin typeface="Lato" panose="020F0502020204030203" pitchFamily="34" charset="77"/>
                </a:rPr>
                <a:t>Target</a:t>
              </a:r>
            </a:p>
          </p:txBody>
        </p:sp>
        <p:pic>
          <p:nvPicPr>
            <p:cNvPr id="22" name="Picture 21">
              <a:extLst>
                <a:ext uri="{FF2B5EF4-FFF2-40B4-BE49-F238E27FC236}">
                  <a16:creationId xmlns:a16="http://schemas.microsoft.com/office/drawing/2014/main" id="{1B69277B-409F-D04B-A1FF-F69CA5CDCD5C}"/>
                </a:ext>
              </a:extLst>
            </p:cNvPr>
            <p:cNvPicPr>
              <a:picLocks noChangeAspect="1"/>
            </p:cNvPicPr>
            <p:nvPr/>
          </p:nvPicPr>
          <p:blipFill>
            <a:blip r:embed="rId12"/>
            <a:stretch>
              <a:fillRect/>
            </a:stretch>
          </p:blipFill>
          <p:spPr>
            <a:xfrm>
              <a:off x="4861620" y="2401279"/>
              <a:ext cx="817200" cy="818806"/>
            </a:xfrm>
            <a:prstGeom prst="rect">
              <a:avLst/>
            </a:prstGeom>
          </p:spPr>
        </p:pic>
        <p:pic>
          <p:nvPicPr>
            <p:cNvPr id="42" name="Picture 41">
              <a:extLst>
                <a:ext uri="{FF2B5EF4-FFF2-40B4-BE49-F238E27FC236}">
                  <a16:creationId xmlns:a16="http://schemas.microsoft.com/office/drawing/2014/main" id="{6031C715-EAFE-DD40-88C0-D65F11C8F05E}"/>
                </a:ext>
              </a:extLst>
            </p:cNvPr>
            <p:cNvPicPr>
              <a:picLocks noChangeAspect="1"/>
            </p:cNvPicPr>
            <p:nvPr/>
          </p:nvPicPr>
          <p:blipFill>
            <a:blip r:embed="rId12"/>
            <a:stretch>
              <a:fillRect/>
            </a:stretch>
          </p:blipFill>
          <p:spPr>
            <a:xfrm>
              <a:off x="4861620" y="3250867"/>
              <a:ext cx="817200" cy="818806"/>
            </a:xfrm>
            <a:prstGeom prst="rect">
              <a:avLst/>
            </a:prstGeom>
          </p:spPr>
        </p:pic>
        <p:sp>
          <p:nvSpPr>
            <p:cNvPr id="44" name="TextBox 43">
              <a:extLst>
                <a:ext uri="{FF2B5EF4-FFF2-40B4-BE49-F238E27FC236}">
                  <a16:creationId xmlns:a16="http://schemas.microsoft.com/office/drawing/2014/main" id="{A03A9D75-FA64-3049-A1A4-594B5A2FEB45}"/>
                </a:ext>
              </a:extLst>
            </p:cNvPr>
            <p:cNvSpPr txBox="1"/>
            <p:nvPr/>
          </p:nvSpPr>
          <p:spPr>
            <a:xfrm>
              <a:off x="4755557" y="4071924"/>
              <a:ext cx="1011123" cy="276999"/>
            </a:xfrm>
            <a:prstGeom prst="rect">
              <a:avLst/>
            </a:prstGeom>
            <a:noFill/>
          </p:spPr>
          <p:txBody>
            <a:bodyPr wrap="square" rtlCol="0">
              <a:spAutoFit/>
            </a:bodyPr>
            <a:lstStyle/>
            <a:p>
              <a:pPr algn="ctr"/>
              <a:r>
                <a:rPr lang="en-US" sz="1200" dirty="0">
                  <a:latin typeface="Lato" panose="020F0502020204030203" pitchFamily="34" charset="77"/>
                </a:rPr>
                <a:t>0.25 mm</a:t>
              </a:r>
            </a:p>
          </p:txBody>
        </p:sp>
      </p:grpSp>
    </p:spTree>
    <p:extLst>
      <p:ext uri="{BB962C8B-B14F-4D97-AF65-F5344CB8AC3E}">
        <p14:creationId xmlns:p14="http://schemas.microsoft.com/office/powerpoint/2010/main" val="25321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Lato" panose="020F0502020204030203" pitchFamily="34" charset="77"/>
              </a:rPr>
              <a:t>Gradient-Descent Optimization Study</a:t>
            </a:r>
          </a:p>
        </p:txBody>
      </p:sp>
      <p:sp>
        <p:nvSpPr>
          <p:cNvPr id="4" name="Slide Number Placeholder 3"/>
          <p:cNvSpPr>
            <a:spLocks noGrp="1"/>
          </p:cNvSpPr>
          <p:nvPr>
            <p:ph type="sldNum" idx="11"/>
          </p:nvPr>
        </p:nvSpPr>
        <p:spPr/>
        <p:txBody>
          <a:bodyPr/>
          <a:lstStyle/>
          <a:p>
            <a:pPr lvl="0"/>
            <a:fld id="{00000000-1234-1234-1234-123412341234}" type="slidenum">
              <a:rPr lang="de" smtClean="0"/>
              <a:pPr lvl="0"/>
              <a:t>16</a:t>
            </a:fld>
            <a:endParaRPr lang="de"/>
          </a:p>
        </p:txBody>
      </p:sp>
      <p:sp>
        <p:nvSpPr>
          <p:cNvPr id="17" name="Footer Placeholder 16"/>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pic>
        <p:nvPicPr>
          <p:cNvPr id="16" name="Google Shape;319;p27">
            <a:extLst>
              <a:ext uri="{FF2B5EF4-FFF2-40B4-BE49-F238E27FC236}">
                <a16:creationId xmlns:a16="http://schemas.microsoft.com/office/drawing/2014/main" id="{8AFEC939-6286-AF44-B665-F66680005090}"/>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6200000" flipH="1">
            <a:off x="721819" y="1622305"/>
            <a:ext cx="2536651" cy="1833413"/>
          </a:xfrm>
          <a:prstGeom prst="rect">
            <a:avLst/>
          </a:prstGeom>
          <a:noFill/>
          <a:ln>
            <a:noFill/>
          </a:ln>
        </p:spPr>
      </p:pic>
      <p:sp>
        <p:nvSpPr>
          <p:cNvPr id="6" name="TextBox 5">
            <a:extLst>
              <a:ext uri="{FF2B5EF4-FFF2-40B4-BE49-F238E27FC236}">
                <a16:creationId xmlns:a16="http://schemas.microsoft.com/office/drawing/2014/main" id="{274D93ED-B2D0-3D4A-B064-03548431F04F}"/>
              </a:ext>
            </a:extLst>
          </p:cNvPr>
          <p:cNvSpPr txBox="1"/>
          <p:nvPr/>
        </p:nvSpPr>
        <p:spPr>
          <a:xfrm>
            <a:off x="3348318" y="2691855"/>
            <a:ext cx="954741" cy="44131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B4BB8ACB-761F-084A-B290-CADD761D0A64}"/>
              </a:ext>
            </a:extLst>
          </p:cNvPr>
          <p:cNvSpPr txBox="1"/>
          <p:nvPr/>
        </p:nvSpPr>
        <p:spPr>
          <a:xfrm>
            <a:off x="626269" y="942703"/>
            <a:ext cx="1696710" cy="400110"/>
          </a:xfrm>
          <a:prstGeom prst="rect">
            <a:avLst/>
          </a:prstGeom>
          <a:noFill/>
        </p:spPr>
        <p:txBody>
          <a:bodyPr wrap="square" rtlCol="0">
            <a:spAutoFit/>
          </a:bodyPr>
          <a:lstStyle/>
          <a:p>
            <a:r>
              <a:rPr lang="en-US" sz="2000" dirty="0">
                <a:latin typeface="Lato" panose="020F0502020204030203" pitchFamily="34" charset="77"/>
              </a:rPr>
              <a:t>Target:</a:t>
            </a:r>
          </a:p>
        </p:txBody>
      </p:sp>
      <p:grpSp>
        <p:nvGrpSpPr>
          <p:cNvPr id="9" name="Group 8">
            <a:extLst>
              <a:ext uri="{FF2B5EF4-FFF2-40B4-BE49-F238E27FC236}">
                <a16:creationId xmlns:a16="http://schemas.microsoft.com/office/drawing/2014/main" id="{0354675A-B75B-0445-AFD6-CD44C37FE1FE}"/>
              </a:ext>
            </a:extLst>
          </p:cNvPr>
          <p:cNvGrpSpPr/>
          <p:nvPr/>
        </p:nvGrpSpPr>
        <p:grpSpPr>
          <a:xfrm flipV="1">
            <a:off x="4225429" y="1750380"/>
            <a:ext cx="4023442" cy="1801349"/>
            <a:chOff x="3560230" y="1976718"/>
            <a:chExt cx="4023442" cy="1801349"/>
          </a:xfrm>
        </p:grpSpPr>
        <p:pic>
          <p:nvPicPr>
            <p:cNvPr id="19" name="Picture 18">
              <a:extLst>
                <a:ext uri="{FF2B5EF4-FFF2-40B4-BE49-F238E27FC236}">
                  <a16:creationId xmlns:a16="http://schemas.microsoft.com/office/drawing/2014/main" id="{DD45088E-6A4C-DA42-A479-415DEA2052D6}"/>
                </a:ext>
              </a:extLst>
            </p:cNvPr>
            <p:cNvPicPr>
              <a:picLocks noChangeAspect="1"/>
            </p:cNvPicPr>
            <p:nvPr/>
          </p:nvPicPr>
          <p:blipFill>
            <a:blip r:embed="rId4"/>
            <a:stretch>
              <a:fillRect/>
            </a:stretch>
          </p:blipFill>
          <p:spPr>
            <a:xfrm>
              <a:off x="3560230" y="1976718"/>
              <a:ext cx="1797803" cy="1797803"/>
            </a:xfrm>
            <a:prstGeom prst="rect">
              <a:avLst/>
            </a:prstGeom>
            <a:ln w="12700">
              <a:solidFill>
                <a:schemeClr val="tx2">
                  <a:lumMod val="75000"/>
                </a:schemeClr>
              </a:solidFill>
            </a:ln>
          </p:spPr>
        </p:pic>
        <p:pic>
          <p:nvPicPr>
            <p:cNvPr id="20" name="Picture 19">
              <a:extLst>
                <a:ext uri="{FF2B5EF4-FFF2-40B4-BE49-F238E27FC236}">
                  <a16:creationId xmlns:a16="http://schemas.microsoft.com/office/drawing/2014/main" id="{68E11AAE-B4EC-904F-8D8A-A1A7BA1D3F14}"/>
                </a:ext>
              </a:extLst>
            </p:cNvPr>
            <p:cNvPicPr>
              <a:picLocks noChangeAspect="1"/>
            </p:cNvPicPr>
            <p:nvPr/>
          </p:nvPicPr>
          <p:blipFill>
            <a:blip r:embed="rId5"/>
            <a:stretch>
              <a:fillRect/>
            </a:stretch>
          </p:blipFill>
          <p:spPr>
            <a:xfrm>
              <a:off x="5783133" y="1977528"/>
              <a:ext cx="1800539" cy="1800539"/>
            </a:xfrm>
            <a:prstGeom prst="rect">
              <a:avLst/>
            </a:prstGeom>
            <a:ln w="12700">
              <a:solidFill>
                <a:schemeClr val="tx2">
                  <a:lumMod val="75000"/>
                </a:schemeClr>
              </a:solidFill>
            </a:ln>
          </p:spPr>
        </p:pic>
      </p:grpSp>
      <p:grpSp>
        <p:nvGrpSpPr>
          <p:cNvPr id="22" name="Group 21">
            <a:extLst>
              <a:ext uri="{FF2B5EF4-FFF2-40B4-BE49-F238E27FC236}">
                <a16:creationId xmlns:a16="http://schemas.microsoft.com/office/drawing/2014/main" id="{D4812092-C9B8-8844-93F1-514908D24B17}"/>
              </a:ext>
            </a:extLst>
          </p:cNvPr>
          <p:cNvGrpSpPr/>
          <p:nvPr/>
        </p:nvGrpSpPr>
        <p:grpSpPr>
          <a:xfrm>
            <a:off x="857249" y="3743323"/>
            <a:ext cx="840921" cy="454734"/>
            <a:chOff x="857249" y="3886200"/>
            <a:chExt cx="840921" cy="454734"/>
          </a:xfrm>
        </p:grpSpPr>
        <p:cxnSp>
          <p:nvCxnSpPr>
            <p:cNvPr id="14" name="Straight Arrow Connector 13">
              <a:extLst>
                <a:ext uri="{FF2B5EF4-FFF2-40B4-BE49-F238E27FC236}">
                  <a16:creationId xmlns:a16="http://schemas.microsoft.com/office/drawing/2014/main" id="{1621E32E-67F3-6040-85C9-E8EBCD33F4D1}"/>
                </a:ext>
              </a:extLst>
            </p:cNvPr>
            <p:cNvCxnSpPr/>
            <p:nvPr/>
          </p:nvCxnSpPr>
          <p:spPr>
            <a:xfrm>
              <a:off x="1200150" y="3886200"/>
              <a:ext cx="274474" cy="14695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8FA4693-2777-9149-A574-A0753B23438B}"/>
                </a:ext>
              </a:extLst>
            </p:cNvPr>
            <p:cNvSpPr txBox="1"/>
            <p:nvPr/>
          </p:nvSpPr>
          <p:spPr>
            <a:xfrm>
              <a:off x="857249" y="4033157"/>
              <a:ext cx="840921" cy="307777"/>
            </a:xfrm>
            <a:prstGeom prst="rect">
              <a:avLst/>
            </a:prstGeom>
            <a:noFill/>
          </p:spPr>
          <p:txBody>
            <a:bodyPr wrap="square" rtlCol="0">
              <a:spAutoFit/>
            </a:bodyPr>
            <a:lstStyle/>
            <a:p>
              <a:r>
                <a:rPr lang="en-US" dirty="0">
                  <a:latin typeface="Lato" panose="020F0502020204030203" pitchFamily="34" charset="77"/>
                </a:rPr>
                <a:t>0.5 mm</a:t>
              </a:r>
            </a:p>
          </p:txBody>
        </p:sp>
      </p:grpSp>
      <p:sp>
        <p:nvSpPr>
          <p:cNvPr id="23" name="TextBox 22">
            <a:extLst>
              <a:ext uri="{FF2B5EF4-FFF2-40B4-BE49-F238E27FC236}">
                <a16:creationId xmlns:a16="http://schemas.microsoft.com/office/drawing/2014/main" id="{0DF974B1-4C4A-A544-AA54-11D7DE2079FB}"/>
              </a:ext>
            </a:extLst>
          </p:cNvPr>
          <p:cNvSpPr txBox="1"/>
          <p:nvPr/>
        </p:nvSpPr>
        <p:spPr>
          <a:xfrm>
            <a:off x="4153950" y="938295"/>
            <a:ext cx="1696710" cy="400110"/>
          </a:xfrm>
          <a:prstGeom prst="rect">
            <a:avLst/>
          </a:prstGeom>
          <a:noFill/>
        </p:spPr>
        <p:txBody>
          <a:bodyPr wrap="square" rtlCol="0">
            <a:spAutoFit/>
          </a:bodyPr>
          <a:lstStyle/>
          <a:p>
            <a:r>
              <a:rPr lang="en-US" sz="2000" dirty="0">
                <a:latin typeface="Lato" panose="020F0502020204030203" pitchFamily="34" charset="77"/>
              </a:rPr>
              <a:t>Result:</a:t>
            </a:r>
          </a:p>
        </p:txBody>
      </p:sp>
    </p:spTree>
    <p:extLst>
      <p:ext uri="{BB962C8B-B14F-4D97-AF65-F5344CB8AC3E}">
        <p14:creationId xmlns:p14="http://schemas.microsoft.com/office/powerpoint/2010/main" val="3497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7E178952-2644-E240-B5C1-D19AE4F17560}"/>
              </a:ext>
            </a:extLst>
          </p:cNvPr>
          <p:cNvSpPr>
            <a:spLocks noGrp="1"/>
          </p:cNvSpPr>
          <p:nvPr>
            <p:ph idx="1"/>
          </p:nvPr>
        </p:nvSpPr>
        <p:spPr/>
        <p:txBody>
          <a:bodyPr/>
          <a:lstStyle/>
          <a:p>
            <a:pPr marL="457200" indent="-457200">
              <a:buFont typeface="+mj-lt"/>
              <a:buAutoNum type="arabicPeriod"/>
            </a:pPr>
            <a:r>
              <a:rPr lang="en-US" dirty="0"/>
              <a:t>Build a LUT of  achievable color pairs for different thicknesses</a:t>
            </a:r>
          </a:p>
          <a:p>
            <a:pPr lvl="1"/>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Map surface colors to the gamut using the LUT</a:t>
            </a:r>
          </a:p>
          <a:p>
            <a:pPr lvl="1"/>
            <a:endParaRPr lang="en-US" dirty="0"/>
          </a:p>
        </p:txBody>
      </p:sp>
      <p:sp>
        <p:nvSpPr>
          <p:cNvPr id="3" name="Footer Placeholder 2">
            <a:extLst>
              <a:ext uri="{FF2B5EF4-FFF2-40B4-BE49-F238E27FC236}">
                <a16:creationId xmlns:a16="http://schemas.microsoft.com/office/drawing/2014/main" id="{B157CB25-BB18-AB47-B956-4418B20989A7}"/>
              </a:ext>
            </a:extLst>
          </p:cNvPr>
          <p:cNvSpPr>
            <a:spLocks noGrp="1"/>
          </p:cNvSpPr>
          <p:nvPr>
            <p:ph type="ftr" sz="quarter" idx="10"/>
          </p:nvPr>
        </p:nvSpPr>
        <p:spPr/>
        <p:txBody>
          <a:bodyPr/>
          <a:lstStyle/>
          <a:p>
            <a:r>
              <a:rPr lang="en-US" dirty="0">
                <a:sym typeface="Lato Light"/>
              </a:rPr>
              <a:t>Geometry-Aware Scattering Compensation for 3D Printing</a:t>
            </a:r>
          </a:p>
        </p:txBody>
      </p:sp>
      <p:sp>
        <p:nvSpPr>
          <p:cNvPr id="4" name="Title 3">
            <a:extLst>
              <a:ext uri="{FF2B5EF4-FFF2-40B4-BE49-F238E27FC236}">
                <a16:creationId xmlns:a16="http://schemas.microsoft.com/office/drawing/2014/main" id="{C063E4AE-AA3D-9645-A95C-EE4DCC7E7EEE}"/>
              </a:ext>
            </a:extLst>
          </p:cNvPr>
          <p:cNvSpPr>
            <a:spLocks noGrp="1"/>
          </p:cNvSpPr>
          <p:nvPr>
            <p:ph type="title"/>
          </p:nvPr>
        </p:nvSpPr>
        <p:spPr/>
        <p:txBody>
          <a:bodyPr/>
          <a:lstStyle/>
          <a:p>
            <a:r>
              <a:rPr lang="en-US" dirty="0"/>
              <a:t>Our approach</a:t>
            </a:r>
          </a:p>
        </p:txBody>
      </p:sp>
      <p:sp>
        <p:nvSpPr>
          <p:cNvPr id="5" name="Slide Number Placeholder 4">
            <a:extLst>
              <a:ext uri="{FF2B5EF4-FFF2-40B4-BE49-F238E27FC236}">
                <a16:creationId xmlns:a16="http://schemas.microsoft.com/office/drawing/2014/main" id="{1C5C2445-0F4E-F64B-A64E-D7B005C4276F}"/>
              </a:ext>
            </a:extLst>
          </p:cNvPr>
          <p:cNvSpPr>
            <a:spLocks noGrp="1"/>
          </p:cNvSpPr>
          <p:nvPr>
            <p:ph type="sldNum" sz="quarter" idx="11"/>
          </p:nvPr>
        </p:nvSpPr>
        <p:spPr/>
        <p:txBody>
          <a:bodyPr/>
          <a:lstStyle/>
          <a:p>
            <a:fld id="{22715E2D-623F-42BE-A608-3D699D020166}" type="slidenum">
              <a:rPr lang="LID4096" smtClean="0"/>
              <a:pPr/>
              <a:t>17</a:t>
            </a:fld>
            <a:endParaRPr lang="LID4096"/>
          </a:p>
        </p:txBody>
      </p:sp>
      <p:pic>
        <p:nvPicPr>
          <p:cNvPr id="27" name="Picture 26">
            <a:extLst>
              <a:ext uri="{FF2B5EF4-FFF2-40B4-BE49-F238E27FC236}">
                <a16:creationId xmlns:a16="http://schemas.microsoft.com/office/drawing/2014/main" id="{9DAA6B8B-A43B-9A4E-9CC4-ECADFD8C096F}"/>
              </a:ext>
            </a:extLst>
          </p:cNvPr>
          <p:cNvPicPr>
            <a:picLocks noChangeAspect="1"/>
          </p:cNvPicPr>
          <p:nvPr/>
        </p:nvPicPr>
        <p:blipFill>
          <a:blip r:embed="rId3"/>
          <a:stretch>
            <a:fillRect/>
          </a:stretch>
        </p:blipFill>
        <p:spPr>
          <a:xfrm>
            <a:off x="1183624" y="1855166"/>
            <a:ext cx="2480797" cy="846470"/>
          </a:xfrm>
          <a:prstGeom prst="rect">
            <a:avLst/>
          </a:prstGeom>
        </p:spPr>
      </p:pic>
      <p:sp>
        <p:nvSpPr>
          <p:cNvPr id="6" name="Rectangle 5">
            <a:extLst>
              <a:ext uri="{FF2B5EF4-FFF2-40B4-BE49-F238E27FC236}">
                <a16:creationId xmlns:a16="http://schemas.microsoft.com/office/drawing/2014/main" id="{14466D18-AF9F-C944-AC25-F118DC352765}"/>
              </a:ext>
            </a:extLst>
          </p:cNvPr>
          <p:cNvSpPr/>
          <p:nvPr/>
        </p:nvSpPr>
        <p:spPr>
          <a:xfrm>
            <a:off x="4640739" y="1855166"/>
            <a:ext cx="551021" cy="551021"/>
          </a:xfrm>
          <a:prstGeom prst="rect">
            <a:avLst/>
          </a:prstGeom>
          <a:solidFill>
            <a:srgbClr val="1AB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8CF8BF-7DD3-3C42-BDC1-83F57994F9E5}"/>
              </a:ext>
            </a:extLst>
          </p:cNvPr>
          <p:cNvSpPr/>
          <p:nvPr/>
        </p:nvSpPr>
        <p:spPr>
          <a:xfrm>
            <a:off x="4640739" y="2519583"/>
            <a:ext cx="551021" cy="551021"/>
          </a:xfrm>
          <a:prstGeom prst="rect">
            <a:avLst/>
          </a:prstGeom>
          <a:solidFill>
            <a:srgbClr val="2B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5BF331C-6853-F547-A530-74D6E78FFB30}"/>
              </a:ext>
            </a:extLst>
          </p:cNvPr>
          <p:cNvGrpSpPr/>
          <p:nvPr/>
        </p:nvGrpSpPr>
        <p:grpSpPr>
          <a:xfrm>
            <a:off x="6829276" y="1855166"/>
            <a:ext cx="551021" cy="1215438"/>
            <a:chOff x="6829276" y="1855166"/>
            <a:chExt cx="551021" cy="1215438"/>
          </a:xfrm>
        </p:grpSpPr>
        <p:sp>
          <p:nvSpPr>
            <p:cNvPr id="10" name="Rectangle 9">
              <a:extLst>
                <a:ext uri="{FF2B5EF4-FFF2-40B4-BE49-F238E27FC236}">
                  <a16:creationId xmlns:a16="http://schemas.microsoft.com/office/drawing/2014/main" id="{982B1B94-38A7-4A4F-9822-6951ECCE4E26}"/>
                </a:ext>
              </a:extLst>
            </p:cNvPr>
            <p:cNvSpPr/>
            <p:nvPr/>
          </p:nvSpPr>
          <p:spPr>
            <a:xfrm>
              <a:off x="6829276" y="1855166"/>
              <a:ext cx="551021" cy="551021"/>
            </a:xfrm>
            <a:prstGeom prst="rect">
              <a:avLst/>
            </a:prstGeom>
            <a:solidFill>
              <a:srgbClr val="91D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B01E17-4077-9A45-96F1-B740FE07A295}"/>
                </a:ext>
              </a:extLst>
            </p:cNvPr>
            <p:cNvSpPr/>
            <p:nvPr/>
          </p:nvSpPr>
          <p:spPr>
            <a:xfrm>
              <a:off x="6829276" y="2519583"/>
              <a:ext cx="551021" cy="551021"/>
            </a:xfrm>
            <a:prstGeom prst="rect">
              <a:avLst/>
            </a:prstGeom>
            <a:solidFill>
              <a:srgbClr val="96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5D9DBDDB-A4D7-A64C-92A5-492200BC6EFE}"/>
              </a:ext>
            </a:extLst>
          </p:cNvPr>
          <p:cNvSpPr txBox="1"/>
          <p:nvPr/>
        </p:nvSpPr>
        <p:spPr>
          <a:xfrm>
            <a:off x="3786796" y="1976787"/>
            <a:ext cx="846278" cy="307777"/>
          </a:xfrm>
          <a:prstGeom prst="rect">
            <a:avLst/>
          </a:prstGeom>
          <a:noFill/>
        </p:spPr>
        <p:txBody>
          <a:bodyPr wrap="square" rtlCol="0">
            <a:spAutoFit/>
          </a:bodyPr>
          <a:lstStyle/>
          <a:p>
            <a:pPr algn="r"/>
            <a:r>
              <a:rPr lang="en-US" dirty="0">
                <a:latin typeface="Lato" panose="020F0502020204030203" pitchFamily="34" charset="77"/>
              </a:rPr>
              <a:t>Front</a:t>
            </a:r>
          </a:p>
        </p:txBody>
      </p:sp>
      <p:sp>
        <p:nvSpPr>
          <p:cNvPr id="13" name="TextBox 12">
            <a:extLst>
              <a:ext uri="{FF2B5EF4-FFF2-40B4-BE49-F238E27FC236}">
                <a16:creationId xmlns:a16="http://schemas.microsoft.com/office/drawing/2014/main" id="{0A9BC28E-DD98-7E45-91C1-AB3C9D35D285}"/>
              </a:ext>
            </a:extLst>
          </p:cNvPr>
          <p:cNvSpPr txBox="1"/>
          <p:nvPr/>
        </p:nvSpPr>
        <p:spPr>
          <a:xfrm>
            <a:off x="3729441" y="2641204"/>
            <a:ext cx="846278" cy="307777"/>
          </a:xfrm>
          <a:prstGeom prst="rect">
            <a:avLst/>
          </a:prstGeom>
          <a:noFill/>
        </p:spPr>
        <p:txBody>
          <a:bodyPr wrap="square" rtlCol="0">
            <a:spAutoFit/>
          </a:bodyPr>
          <a:lstStyle/>
          <a:p>
            <a:pPr algn="r"/>
            <a:r>
              <a:rPr lang="en-US" dirty="0">
                <a:latin typeface="Lato" panose="020F0502020204030203" pitchFamily="34" charset="77"/>
              </a:rPr>
              <a:t>Back</a:t>
            </a:r>
          </a:p>
        </p:txBody>
      </p:sp>
      <p:grpSp>
        <p:nvGrpSpPr>
          <p:cNvPr id="19" name="Group 18">
            <a:extLst>
              <a:ext uri="{FF2B5EF4-FFF2-40B4-BE49-F238E27FC236}">
                <a16:creationId xmlns:a16="http://schemas.microsoft.com/office/drawing/2014/main" id="{D498AE3B-09AB-DA40-9310-1DAF17359B07}"/>
              </a:ext>
            </a:extLst>
          </p:cNvPr>
          <p:cNvGrpSpPr/>
          <p:nvPr/>
        </p:nvGrpSpPr>
        <p:grpSpPr>
          <a:xfrm>
            <a:off x="5168863" y="2082294"/>
            <a:ext cx="1688123" cy="696088"/>
            <a:chOff x="5141153" y="2082294"/>
            <a:chExt cx="1688123" cy="696088"/>
          </a:xfrm>
        </p:grpSpPr>
        <p:sp>
          <p:nvSpPr>
            <p:cNvPr id="18" name="TextBox 17">
              <a:extLst>
                <a:ext uri="{FF2B5EF4-FFF2-40B4-BE49-F238E27FC236}">
                  <a16:creationId xmlns:a16="http://schemas.microsoft.com/office/drawing/2014/main" id="{AC33970A-7FA6-6A41-BA3A-4782D9D4B310}"/>
                </a:ext>
              </a:extLst>
            </p:cNvPr>
            <p:cNvSpPr txBox="1"/>
            <p:nvPr/>
          </p:nvSpPr>
          <p:spPr>
            <a:xfrm>
              <a:off x="5141153" y="2082294"/>
              <a:ext cx="1688123" cy="696088"/>
            </a:xfrm>
            <a:prstGeom prst="rect">
              <a:avLst/>
            </a:prstGeom>
            <a:noFill/>
          </p:spPr>
          <p:txBody>
            <a:bodyPr wrap="square" rtlCol="0">
              <a:spAutoFit/>
            </a:bodyPr>
            <a:lstStyle/>
            <a:p>
              <a:pPr algn="ctr">
                <a:lnSpc>
                  <a:spcPct val="150000"/>
                </a:lnSpc>
              </a:pPr>
              <a:r>
                <a:rPr lang="en-US" dirty="0">
                  <a:latin typeface="Lato" panose="020F0502020204030203" pitchFamily="34" charset="77"/>
                </a:rPr>
                <a:t>Gradient-descent</a:t>
              </a:r>
              <a:br>
                <a:rPr lang="en-US" dirty="0">
                  <a:latin typeface="Lato" panose="020F0502020204030203" pitchFamily="34" charset="77"/>
                </a:rPr>
              </a:br>
              <a:r>
                <a:rPr lang="en-US" dirty="0">
                  <a:latin typeface="Lato" panose="020F0502020204030203" pitchFamily="34" charset="77"/>
                </a:rPr>
                <a:t>0.5 mm</a:t>
              </a:r>
            </a:p>
          </p:txBody>
        </p:sp>
        <p:cxnSp>
          <p:nvCxnSpPr>
            <p:cNvPr id="16" name="Straight Arrow Connector 15">
              <a:extLst>
                <a:ext uri="{FF2B5EF4-FFF2-40B4-BE49-F238E27FC236}">
                  <a16:creationId xmlns:a16="http://schemas.microsoft.com/office/drawing/2014/main" id="{613FC175-96B4-B240-8D93-B9CECB40ADF1}"/>
                </a:ext>
              </a:extLst>
            </p:cNvPr>
            <p:cNvCxnSpPr/>
            <p:nvPr/>
          </p:nvCxnSpPr>
          <p:spPr>
            <a:xfrm>
              <a:off x="5610076" y="2449029"/>
              <a:ext cx="750277" cy="0"/>
            </a:xfrm>
            <a:prstGeom prst="straightConnector1">
              <a:avLst/>
            </a:prstGeom>
            <a:ln w="19050">
              <a:solidFill>
                <a:srgbClr val="34205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22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0" presetClass="path" presetSubtype="0" fill="hold" grpId="0" nodeType="withEffect">
                                  <p:stCondLst>
                                    <p:cond delay="0"/>
                                  </p:stCondLst>
                                  <p:childTnLst>
                                    <p:animMotion origin="layout" path="M -0.30382 -0.02747 L 0.00087 2.46914E-6 " pathEditMode="relative" rAng="0" ptsTypes="AA">
                                      <p:cBhvr>
                                        <p:cTn id="11" dur="1000" fill="hold"/>
                                        <p:tgtEl>
                                          <p:spTgt spid="6"/>
                                        </p:tgtEl>
                                        <p:attrNameLst>
                                          <p:attrName>ppt_x</p:attrName>
                                          <p:attrName>ppt_y</p:attrName>
                                        </p:attrNameLst>
                                      </p:cBhvr>
                                      <p:rCtr x="15226" y="1358"/>
                                    </p:animMotion>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53" presetClass="entr" presetSubtype="16" fill="hold" grpId="1"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par>
                                <p:cTn id="21" presetID="0" presetClass="path" presetSubtype="0" fill="hold" grpId="0" nodeType="withEffect">
                                  <p:stCondLst>
                                    <p:cond delay="0"/>
                                  </p:stCondLst>
                                  <p:childTnLst>
                                    <p:animMotion origin="layout" path="M -0.1526 -0.1537 L 0 0.00031 " pathEditMode="relative" rAng="0" ptsTypes="AA">
                                      <p:cBhvr>
                                        <p:cTn id="22" dur="1000" fill="hold"/>
                                        <p:tgtEl>
                                          <p:spTgt spid="9"/>
                                        </p:tgtEl>
                                        <p:attrNameLst>
                                          <p:attrName>ppt_x</p:attrName>
                                          <p:attrName>ppt_y</p:attrName>
                                        </p:attrNameLst>
                                      </p:cBhvr>
                                      <p:rCtr x="7622" y="7685"/>
                                    </p:animMotion>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38403" y="4767262"/>
            <a:ext cx="349463" cy="273844"/>
          </a:xfrm>
        </p:spPr>
        <p:txBody>
          <a:bodyPr/>
          <a:lstStyle/>
          <a:p>
            <a:fld id="{00000000-1234-1234-1234-123412341234}" type="slidenum">
              <a:rPr lang="de" smtClean="0"/>
              <a:pPr/>
              <a:t>18</a:t>
            </a:fld>
            <a:endParaRPr lang="de"/>
          </a:p>
        </p:txBody>
      </p:sp>
      <p:pic>
        <p:nvPicPr>
          <p:cNvPr id="16" name="Picture 15">
            <a:extLst>
              <a:ext uri="{FF2B5EF4-FFF2-40B4-BE49-F238E27FC236}">
                <a16:creationId xmlns:a16="http://schemas.microsoft.com/office/drawing/2014/main" id="{072583A5-3931-474F-83C1-B678CA1BBA61}"/>
              </a:ext>
            </a:extLst>
          </p:cNvPr>
          <p:cNvPicPr>
            <a:picLocks noChangeAspect="1"/>
          </p:cNvPicPr>
          <p:nvPr/>
        </p:nvPicPr>
        <p:blipFill>
          <a:blip r:embed="rId3"/>
          <a:srcRect/>
          <a:stretch/>
        </p:blipFill>
        <p:spPr>
          <a:xfrm>
            <a:off x="574121" y="1919835"/>
            <a:ext cx="3970800" cy="2970000"/>
          </a:xfrm>
          <a:prstGeom prst="rect">
            <a:avLst/>
          </a:prstGeom>
        </p:spPr>
      </p:pic>
      <p:pic>
        <p:nvPicPr>
          <p:cNvPr id="18" name="Picture 17">
            <a:extLst>
              <a:ext uri="{FF2B5EF4-FFF2-40B4-BE49-F238E27FC236}">
                <a16:creationId xmlns:a16="http://schemas.microsoft.com/office/drawing/2014/main" id="{275F7C55-7064-4E4A-B4E7-48F7EB98D82A}"/>
              </a:ext>
            </a:extLst>
          </p:cNvPr>
          <p:cNvPicPr>
            <a:picLocks noChangeAspect="1"/>
          </p:cNvPicPr>
          <p:nvPr/>
        </p:nvPicPr>
        <p:blipFill rotWithShape="1">
          <a:blip r:embed="rId4"/>
          <a:srcRect/>
          <a:stretch/>
        </p:blipFill>
        <p:spPr>
          <a:xfrm>
            <a:off x="4599065" y="1919835"/>
            <a:ext cx="3970814" cy="2968596"/>
          </a:xfrm>
          <a:prstGeom prst="rect">
            <a:avLst/>
          </a:prstGeom>
        </p:spPr>
      </p:pic>
      <p:sp>
        <p:nvSpPr>
          <p:cNvPr id="3" name="Footer Placeholder 2"/>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grpSp>
        <p:nvGrpSpPr>
          <p:cNvPr id="13" name="Group 12">
            <a:extLst>
              <a:ext uri="{FF2B5EF4-FFF2-40B4-BE49-F238E27FC236}">
                <a16:creationId xmlns:a16="http://schemas.microsoft.com/office/drawing/2014/main" id="{EA72B5FC-8AC1-B14E-8F65-F0E1A1AB56C5}"/>
              </a:ext>
            </a:extLst>
          </p:cNvPr>
          <p:cNvGrpSpPr/>
          <p:nvPr/>
        </p:nvGrpSpPr>
        <p:grpSpPr>
          <a:xfrm>
            <a:off x="1613607" y="1055591"/>
            <a:ext cx="1891828" cy="954108"/>
            <a:chOff x="1210330" y="1055591"/>
            <a:chExt cx="1891828" cy="954108"/>
          </a:xfrm>
        </p:grpSpPr>
        <p:sp>
          <p:nvSpPr>
            <p:cNvPr id="20" name="Rectangle 19">
              <a:extLst>
                <a:ext uri="{FF2B5EF4-FFF2-40B4-BE49-F238E27FC236}">
                  <a16:creationId xmlns:a16="http://schemas.microsoft.com/office/drawing/2014/main" id="{A36795BF-BD3D-AC4A-8D50-FA57C3834EA6}"/>
                </a:ext>
              </a:extLst>
            </p:cNvPr>
            <p:cNvSpPr/>
            <p:nvPr/>
          </p:nvSpPr>
          <p:spPr>
            <a:xfrm>
              <a:off x="1210330" y="1055592"/>
              <a:ext cx="954107" cy="954107"/>
            </a:xfrm>
            <a:prstGeom prst="rect">
              <a:avLst/>
            </a:prstGeom>
            <a:solidFill>
              <a:srgbClr val="E47F8A"/>
            </a:solidFill>
            <a:ln>
              <a:noFill/>
            </a:ln>
            <a:scene3d>
              <a:camera prst="isometricRight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2DC048-8F04-A24C-B884-75C0030669BE}"/>
                </a:ext>
              </a:extLst>
            </p:cNvPr>
            <p:cNvSpPr/>
            <p:nvPr/>
          </p:nvSpPr>
          <p:spPr>
            <a:xfrm>
              <a:off x="2148051" y="1055591"/>
              <a:ext cx="954107" cy="954107"/>
            </a:xfrm>
            <a:prstGeom prst="rect">
              <a:avLst/>
            </a:prstGeom>
            <a:solidFill>
              <a:schemeClr val="bg1">
                <a:lumMod val="85000"/>
              </a:schemeClr>
            </a:solidFill>
            <a:ln>
              <a:noFill/>
            </a:ln>
            <a:scene3d>
              <a:camera prst="isometricLeftDown"/>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Lato" panose="020F0502020204030203" pitchFamily="34" charset="77"/>
                </a:rPr>
                <a:t>?</a:t>
              </a:r>
            </a:p>
          </p:txBody>
        </p:sp>
      </p:grpSp>
      <p:sp>
        <p:nvSpPr>
          <p:cNvPr id="23" name="TextBox 22">
            <a:extLst>
              <a:ext uri="{FF2B5EF4-FFF2-40B4-BE49-F238E27FC236}">
                <a16:creationId xmlns:a16="http://schemas.microsoft.com/office/drawing/2014/main" id="{0820B100-FE59-2648-9836-EC65948031ED}"/>
              </a:ext>
            </a:extLst>
          </p:cNvPr>
          <p:cNvSpPr txBox="1"/>
          <p:nvPr/>
        </p:nvSpPr>
        <p:spPr>
          <a:xfrm>
            <a:off x="3974124" y="1279905"/>
            <a:ext cx="1195754" cy="400110"/>
          </a:xfrm>
          <a:prstGeom prst="rect">
            <a:avLst/>
          </a:prstGeom>
          <a:noFill/>
        </p:spPr>
        <p:txBody>
          <a:bodyPr wrap="square" rtlCol="0">
            <a:spAutoFit/>
          </a:bodyPr>
          <a:lstStyle/>
          <a:p>
            <a:pPr algn="ctr"/>
            <a:r>
              <a:rPr lang="en-US" sz="2000" dirty="0">
                <a:latin typeface="Lato" panose="020F0502020204030203" pitchFamily="34" charset="77"/>
              </a:rPr>
              <a:t>0.5 mm</a:t>
            </a:r>
          </a:p>
        </p:txBody>
      </p:sp>
      <p:grpSp>
        <p:nvGrpSpPr>
          <p:cNvPr id="26" name="Group 25">
            <a:extLst>
              <a:ext uri="{FF2B5EF4-FFF2-40B4-BE49-F238E27FC236}">
                <a16:creationId xmlns:a16="http://schemas.microsoft.com/office/drawing/2014/main" id="{592F7A12-0E08-4E45-A7F0-62747616D497}"/>
              </a:ext>
            </a:extLst>
          </p:cNvPr>
          <p:cNvGrpSpPr/>
          <p:nvPr/>
        </p:nvGrpSpPr>
        <p:grpSpPr>
          <a:xfrm>
            <a:off x="5638567" y="1059206"/>
            <a:ext cx="1891828" cy="954108"/>
            <a:chOff x="1210330" y="1055591"/>
            <a:chExt cx="1891828" cy="954108"/>
          </a:xfrm>
        </p:grpSpPr>
        <p:sp>
          <p:nvSpPr>
            <p:cNvPr id="27" name="Rectangle 26">
              <a:extLst>
                <a:ext uri="{FF2B5EF4-FFF2-40B4-BE49-F238E27FC236}">
                  <a16:creationId xmlns:a16="http://schemas.microsoft.com/office/drawing/2014/main" id="{C010698C-C7E2-F543-8C69-0FA696DF17AD}"/>
                </a:ext>
              </a:extLst>
            </p:cNvPr>
            <p:cNvSpPr/>
            <p:nvPr/>
          </p:nvSpPr>
          <p:spPr>
            <a:xfrm>
              <a:off x="1210330" y="1055592"/>
              <a:ext cx="954107" cy="954107"/>
            </a:xfrm>
            <a:prstGeom prst="rect">
              <a:avLst/>
            </a:prstGeom>
            <a:solidFill>
              <a:srgbClr val="4585CA"/>
            </a:solidFill>
            <a:ln>
              <a:noFill/>
            </a:ln>
            <a:scene3d>
              <a:camera prst="isometricRight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ED48A6-82FA-1E4C-BF7E-EBCB145DAA3F}"/>
                </a:ext>
              </a:extLst>
            </p:cNvPr>
            <p:cNvSpPr/>
            <p:nvPr/>
          </p:nvSpPr>
          <p:spPr>
            <a:xfrm>
              <a:off x="2148051" y="1055591"/>
              <a:ext cx="954107" cy="954107"/>
            </a:xfrm>
            <a:prstGeom prst="rect">
              <a:avLst/>
            </a:prstGeom>
            <a:solidFill>
              <a:schemeClr val="bg1">
                <a:lumMod val="85000"/>
              </a:schemeClr>
            </a:solidFill>
            <a:ln>
              <a:noFill/>
            </a:ln>
            <a:scene3d>
              <a:camera prst="isometricLeftDown"/>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Lato" panose="020F0502020204030203" pitchFamily="34" charset="77"/>
                </a:rPr>
                <a:t>?</a:t>
              </a:r>
            </a:p>
          </p:txBody>
        </p:sp>
      </p:grpSp>
      <p:sp>
        <p:nvSpPr>
          <p:cNvPr id="34" name="Title 1">
            <a:extLst>
              <a:ext uri="{FF2B5EF4-FFF2-40B4-BE49-F238E27FC236}">
                <a16:creationId xmlns:a16="http://schemas.microsoft.com/office/drawing/2014/main" id="{4C523ADF-FABB-4F46-B1E6-960038F1B8B9}"/>
              </a:ext>
            </a:extLst>
          </p:cNvPr>
          <p:cNvSpPr>
            <a:spLocks noGrp="1"/>
          </p:cNvSpPr>
          <p:nvPr>
            <p:ph type="title"/>
          </p:nvPr>
        </p:nvSpPr>
        <p:spPr>
          <a:xfrm>
            <a:off x="626269" y="57770"/>
            <a:ext cx="7886700" cy="800672"/>
          </a:xfrm>
        </p:spPr>
        <p:txBody>
          <a:bodyPr/>
          <a:lstStyle/>
          <a:p>
            <a:r>
              <a:rPr lang="en-US"/>
              <a:t>Gamut on Thin Geometry</a:t>
            </a:r>
          </a:p>
        </p:txBody>
      </p:sp>
    </p:spTree>
    <p:extLst>
      <p:ext uri="{BB962C8B-B14F-4D97-AF65-F5344CB8AC3E}">
        <p14:creationId xmlns:p14="http://schemas.microsoft.com/office/powerpoint/2010/main" val="43595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E0C956-4D04-8042-9898-E2863385F9FD}"/>
              </a:ext>
            </a:extLst>
          </p:cNvPr>
          <p:cNvPicPr>
            <a:picLocks noChangeAspect="1"/>
          </p:cNvPicPr>
          <p:nvPr/>
        </p:nvPicPr>
        <p:blipFill rotWithShape="1">
          <a:blip r:embed="rId3"/>
          <a:srcRect/>
          <a:stretch/>
        </p:blipFill>
        <p:spPr>
          <a:xfrm>
            <a:off x="572400" y="1919815"/>
            <a:ext cx="3970800" cy="2970918"/>
          </a:xfrm>
          <a:prstGeom prst="rect">
            <a:avLst/>
          </a:prstGeom>
        </p:spPr>
      </p:pic>
      <p:sp>
        <p:nvSpPr>
          <p:cNvPr id="4" name="Slide Number Placeholder 3"/>
          <p:cNvSpPr>
            <a:spLocks noGrp="1"/>
          </p:cNvSpPr>
          <p:nvPr>
            <p:ph type="sldNum" idx="4294967295"/>
          </p:nvPr>
        </p:nvSpPr>
        <p:spPr>
          <a:xfrm>
            <a:off x="138403" y="4767262"/>
            <a:ext cx="349463" cy="273844"/>
          </a:xfrm>
        </p:spPr>
        <p:txBody>
          <a:bodyPr/>
          <a:lstStyle/>
          <a:p>
            <a:fld id="{00000000-1234-1234-1234-123412341234}" type="slidenum">
              <a:rPr lang="de" smtClean="0"/>
              <a:pPr/>
              <a:t>19</a:t>
            </a:fld>
            <a:endParaRPr lang="de"/>
          </a:p>
        </p:txBody>
      </p:sp>
      <p:sp>
        <p:nvSpPr>
          <p:cNvPr id="2" name="Title 1"/>
          <p:cNvSpPr>
            <a:spLocks noGrp="1"/>
          </p:cNvSpPr>
          <p:nvPr>
            <p:ph type="title"/>
          </p:nvPr>
        </p:nvSpPr>
        <p:spPr/>
        <p:txBody>
          <a:bodyPr/>
          <a:lstStyle/>
          <a:p>
            <a:r>
              <a:rPr lang="en-US"/>
              <a:t>Gamut on Thin Geometry</a:t>
            </a:r>
          </a:p>
        </p:txBody>
      </p:sp>
      <p:pic>
        <p:nvPicPr>
          <p:cNvPr id="23" name="Picture 22">
            <a:extLst>
              <a:ext uri="{FF2B5EF4-FFF2-40B4-BE49-F238E27FC236}">
                <a16:creationId xmlns:a16="http://schemas.microsoft.com/office/drawing/2014/main" id="{AA72BA3C-7EDB-6E43-9BD1-D51210B85959}"/>
              </a:ext>
            </a:extLst>
          </p:cNvPr>
          <p:cNvPicPr>
            <a:picLocks noChangeAspect="1"/>
          </p:cNvPicPr>
          <p:nvPr/>
        </p:nvPicPr>
        <p:blipFill rotWithShape="1">
          <a:blip r:embed="rId4"/>
          <a:srcRect/>
          <a:stretch/>
        </p:blipFill>
        <p:spPr>
          <a:xfrm>
            <a:off x="4600800" y="1919815"/>
            <a:ext cx="3970800" cy="2970000"/>
          </a:xfrm>
          <a:prstGeom prst="rect">
            <a:avLst/>
          </a:prstGeom>
        </p:spPr>
      </p:pic>
      <p:sp>
        <p:nvSpPr>
          <p:cNvPr id="15" name="Footer Placeholder 2">
            <a:extLst>
              <a:ext uri="{FF2B5EF4-FFF2-40B4-BE49-F238E27FC236}">
                <a16:creationId xmlns:a16="http://schemas.microsoft.com/office/drawing/2014/main" id="{C200AAA2-21EB-B943-B965-6160DDA874DF}"/>
              </a:ext>
            </a:extLst>
          </p:cNvPr>
          <p:cNvSpPr>
            <a:spLocks noGrp="1"/>
          </p:cNvSpPr>
          <p:nvPr>
            <p:ph type="ftr" sz="quarter" idx="10"/>
          </p:nvPr>
        </p:nvSpPr>
        <p:spPr>
          <a:xfrm>
            <a:off x="626269" y="4767263"/>
            <a:ext cx="6685801" cy="273844"/>
          </a:xfrm>
        </p:spPr>
        <p:txBody>
          <a:bodyPr/>
          <a:lstStyle/>
          <a:p>
            <a:r>
              <a:rPr lang="en-US">
                <a:latin typeface="Lato Light"/>
                <a:ea typeface="Lato Light"/>
                <a:cs typeface="Lato Light"/>
                <a:sym typeface="Lato Light"/>
              </a:rPr>
              <a:t>Geometry-Aware Scattering Compensation for 3D Printing</a:t>
            </a:r>
          </a:p>
        </p:txBody>
      </p:sp>
      <p:grpSp>
        <p:nvGrpSpPr>
          <p:cNvPr id="17" name="Group 16">
            <a:extLst>
              <a:ext uri="{FF2B5EF4-FFF2-40B4-BE49-F238E27FC236}">
                <a16:creationId xmlns:a16="http://schemas.microsoft.com/office/drawing/2014/main" id="{611CB2CC-6289-4946-812D-1FEFB7A05251}"/>
              </a:ext>
            </a:extLst>
          </p:cNvPr>
          <p:cNvGrpSpPr/>
          <p:nvPr/>
        </p:nvGrpSpPr>
        <p:grpSpPr>
          <a:xfrm>
            <a:off x="1613607" y="1055591"/>
            <a:ext cx="1891828" cy="954108"/>
            <a:chOff x="1210330" y="1055591"/>
            <a:chExt cx="1891828" cy="954108"/>
          </a:xfrm>
        </p:grpSpPr>
        <p:sp>
          <p:nvSpPr>
            <p:cNvPr id="18" name="Rectangle 17">
              <a:extLst>
                <a:ext uri="{FF2B5EF4-FFF2-40B4-BE49-F238E27FC236}">
                  <a16:creationId xmlns:a16="http://schemas.microsoft.com/office/drawing/2014/main" id="{39A0C9AD-DCD0-2C45-B994-19F2594D592D}"/>
                </a:ext>
              </a:extLst>
            </p:cNvPr>
            <p:cNvSpPr/>
            <p:nvPr/>
          </p:nvSpPr>
          <p:spPr>
            <a:xfrm>
              <a:off x="1210330" y="1055592"/>
              <a:ext cx="954107" cy="954107"/>
            </a:xfrm>
            <a:prstGeom prst="rect">
              <a:avLst/>
            </a:prstGeom>
            <a:solidFill>
              <a:srgbClr val="E47F8A"/>
            </a:solidFill>
            <a:ln>
              <a:noFill/>
            </a:ln>
            <a:scene3d>
              <a:camera prst="isometricRight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A6349A-9A50-B848-AEED-255FFDE07E26}"/>
                </a:ext>
              </a:extLst>
            </p:cNvPr>
            <p:cNvSpPr/>
            <p:nvPr/>
          </p:nvSpPr>
          <p:spPr>
            <a:xfrm>
              <a:off x="2148051" y="1055591"/>
              <a:ext cx="954107" cy="954107"/>
            </a:xfrm>
            <a:prstGeom prst="rect">
              <a:avLst/>
            </a:prstGeom>
            <a:solidFill>
              <a:schemeClr val="bg1">
                <a:lumMod val="85000"/>
              </a:schemeClr>
            </a:solidFill>
            <a:ln>
              <a:noFill/>
            </a:ln>
            <a:scene3d>
              <a:camera prst="isometricLeftDown"/>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Lato" panose="020F0502020204030203" pitchFamily="34" charset="77"/>
                </a:rPr>
                <a:t>?</a:t>
              </a:r>
            </a:p>
          </p:txBody>
        </p:sp>
      </p:grpSp>
      <p:sp>
        <p:nvSpPr>
          <p:cNvPr id="21" name="TextBox 20">
            <a:extLst>
              <a:ext uri="{FF2B5EF4-FFF2-40B4-BE49-F238E27FC236}">
                <a16:creationId xmlns:a16="http://schemas.microsoft.com/office/drawing/2014/main" id="{9A06FFB2-B5A5-F246-92FC-E351D852163C}"/>
              </a:ext>
            </a:extLst>
          </p:cNvPr>
          <p:cNvSpPr txBox="1"/>
          <p:nvPr/>
        </p:nvSpPr>
        <p:spPr>
          <a:xfrm>
            <a:off x="3974124" y="1279905"/>
            <a:ext cx="1195754" cy="400110"/>
          </a:xfrm>
          <a:prstGeom prst="rect">
            <a:avLst/>
          </a:prstGeom>
          <a:noFill/>
        </p:spPr>
        <p:txBody>
          <a:bodyPr wrap="square" rtlCol="0">
            <a:spAutoFit/>
          </a:bodyPr>
          <a:lstStyle/>
          <a:p>
            <a:pPr algn="ctr"/>
            <a:r>
              <a:rPr lang="en-US" sz="2000" dirty="0">
                <a:latin typeface="Lato" panose="020F0502020204030203" pitchFamily="34" charset="77"/>
              </a:rPr>
              <a:t>1 mm</a:t>
            </a:r>
          </a:p>
        </p:txBody>
      </p:sp>
      <p:grpSp>
        <p:nvGrpSpPr>
          <p:cNvPr id="22" name="Group 21">
            <a:extLst>
              <a:ext uri="{FF2B5EF4-FFF2-40B4-BE49-F238E27FC236}">
                <a16:creationId xmlns:a16="http://schemas.microsoft.com/office/drawing/2014/main" id="{EE85C18C-82A0-CE44-89B1-AFC171A73B89}"/>
              </a:ext>
            </a:extLst>
          </p:cNvPr>
          <p:cNvGrpSpPr/>
          <p:nvPr/>
        </p:nvGrpSpPr>
        <p:grpSpPr>
          <a:xfrm>
            <a:off x="5638567" y="1059206"/>
            <a:ext cx="1891828" cy="954108"/>
            <a:chOff x="1210330" y="1055591"/>
            <a:chExt cx="1891828" cy="954108"/>
          </a:xfrm>
        </p:grpSpPr>
        <p:sp>
          <p:nvSpPr>
            <p:cNvPr id="24" name="Rectangle 23">
              <a:extLst>
                <a:ext uri="{FF2B5EF4-FFF2-40B4-BE49-F238E27FC236}">
                  <a16:creationId xmlns:a16="http://schemas.microsoft.com/office/drawing/2014/main" id="{BCBC54A3-A3FB-C145-81D5-ECA7389B1132}"/>
                </a:ext>
              </a:extLst>
            </p:cNvPr>
            <p:cNvSpPr/>
            <p:nvPr/>
          </p:nvSpPr>
          <p:spPr>
            <a:xfrm>
              <a:off x="1210330" y="1055592"/>
              <a:ext cx="954107" cy="954107"/>
            </a:xfrm>
            <a:prstGeom prst="rect">
              <a:avLst/>
            </a:prstGeom>
            <a:solidFill>
              <a:srgbClr val="4585CA"/>
            </a:solidFill>
            <a:ln>
              <a:noFill/>
            </a:ln>
            <a:scene3d>
              <a:camera prst="isometricRight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92CE02-01A9-8C4D-8B60-88A78F712E1A}"/>
                </a:ext>
              </a:extLst>
            </p:cNvPr>
            <p:cNvSpPr/>
            <p:nvPr/>
          </p:nvSpPr>
          <p:spPr>
            <a:xfrm>
              <a:off x="2148051" y="1055591"/>
              <a:ext cx="954107" cy="954107"/>
            </a:xfrm>
            <a:prstGeom prst="rect">
              <a:avLst/>
            </a:prstGeom>
            <a:solidFill>
              <a:schemeClr val="bg1">
                <a:lumMod val="85000"/>
              </a:schemeClr>
            </a:solidFill>
            <a:ln>
              <a:noFill/>
            </a:ln>
            <a:scene3d>
              <a:camera prst="isometricLeftDown"/>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Lato" panose="020F0502020204030203" pitchFamily="34" charset="77"/>
                </a:rPr>
                <a:t>?</a:t>
              </a:r>
            </a:p>
          </p:txBody>
        </p:sp>
      </p:grpSp>
    </p:spTree>
    <p:extLst>
      <p:ext uri="{BB962C8B-B14F-4D97-AF65-F5344CB8AC3E}">
        <p14:creationId xmlns:p14="http://schemas.microsoft.com/office/powerpoint/2010/main" val="3521511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t="15284" b="8239"/>
          <a:stretch/>
        </p:blipFill>
        <p:spPr>
          <a:xfrm>
            <a:off x="5002654" y="1087705"/>
            <a:ext cx="2190343" cy="1675110"/>
          </a:xfrm>
          <a:prstGeom prst="rect">
            <a:avLst/>
          </a:prstGeom>
          <a:solidFill>
            <a:schemeClr val="bg1">
              <a:lumMod val="85000"/>
            </a:schemeClr>
          </a:solidFill>
        </p:spPr>
      </p:pic>
      <p:sp>
        <p:nvSpPr>
          <p:cNvPr id="93" name="Google Shape;93;p11"/>
          <p:cNvSpPr txBox="1">
            <a:spLocks noGrp="1"/>
          </p:cNvSpPr>
          <p:nvPr>
            <p:ph type="title"/>
          </p:nvPr>
        </p:nvSpPr>
        <p:spPr/>
        <p:txBody>
          <a:bodyPr/>
          <a:lstStyle/>
          <a:p>
            <a:pPr lvl="0"/>
            <a:r>
              <a:rPr lang="en-US"/>
              <a:t>Inkjet 3D Printing</a:t>
            </a:r>
            <a:r>
              <a:rPr lang="ru-RU"/>
              <a:t> – </a:t>
            </a:r>
            <a:r>
              <a:rPr lang="en-US"/>
              <a:t>Applications</a:t>
            </a:r>
          </a:p>
        </p:txBody>
      </p:sp>
      <p:sp>
        <p:nvSpPr>
          <p:cNvPr id="10" name="Footer Placeholder 9"/>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11" name="Slide Number Placeholder 10"/>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2</a:t>
            </a:fld>
            <a:endParaRPr lang="LID4096" kern="1200">
              <a:solidFill>
                <a:prstClr val="black">
                  <a:tint val="75000"/>
                </a:prstClr>
              </a:solidFill>
            </a:endParaRPr>
          </a:p>
        </p:txBody>
      </p:sp>
      <p:pic>
        <p:nvPicPr>
          <p:cNvPr id="6" name="Google Shape;150;p15">
            <a:extLst>
              <a:ext uri="{FF2B5EF4-FFF2-40B4-BE49-F238E27FC236}">
                <a16:creationId xmlns:a16="http://schemas.microsoft.com/office/drawing/2014/main" id="{BA507E4B-C032-4C47-8132-046DA6FC736B}"/>
              </a:ext>
            </a:extLst>
          </p:cNvPr>
          <p:cNvPicPr preferRelativeResize="0"/>
          <p:nvPr/>
        </p:nvPicPr>
        <p:blipFill>
          <a:blip r:embed="rId5">
            <a:alphaModFix/>
          </a:blip>
          <a:stretch>
            <a:fillRect/>
          </a:stretch>
        </p:blipFill>
        <p:spPr>
          <a:xfrm>
            <a:off x="626269" y="2909409"/>
            <a:ext cx="3067074" cy="1525361"/>
          </a:xfrm>
          <a:prstGeom prst="rect">
            <a:avLst/>
          </a:prstGeom>
          <a:noFill/>
          <a:ln>
            <a:noFill/>
          </a:ln>
        </p:spPr>
      </p:pic>
      <p:sp>
        <p:nvSpPr>
          <p:cNvPr id="4" name="TextBox 3"/>
          <p:cNvSpPr txBox="1"/>
          <p:nvPr/>
        </p:nvSpPr>
        <p:spPr>
          <a:xfrm>
            <a:off x="6225681" y="4764107"/>
            <a:ext cx="1292341" cy="276999"/>
          </a:xfrm>
          <a:prstGeom prst="rect">
            <a:avLst/>
          </a:prstGeom>
          <a:noFill/>
        </p:spPr>
        <p:txBody>
          <a:bodyPr wrap="none" rtlCol="0">
            <a:spAutoFit/>
          </a:bodyPr>
          <a:lstStyle/>
          <a:p>
            <a:pPr algn="r"/>
            <a:r>
              <a:rPr lang="de-DE" sz="1200">
                <a:latin typeface="Lato" panose="020F0502020204030203" pitchFamily="34" charset="0"/>
                <a:cs typeface="Lato" panose="020F0502020204030203" pitchFamily="34" charset="0"/>
              </a:rPr>
              <a:t>[Stratasys 2019]</a:t>
            </a:r>
            <a:endParaRPr lang="en-US" sz="1200">
              <a:latin typeface="Lato" panose="020F0502020204030203" pitchFamily="34" charset="0"/>
              <a:cs typeface="Lato" panose="020F0502020204030203" pitchFamily="34" charset="0"/>
            </a:endParaRPr>
          </a:p>
        </p:txBody>
      </p:sp>
      <p:pic>
        <p:nvPicPr>
          <p:cNvPr id="1026" name="Picture 2" descr="Brooksâ 3D printed midsole and outsole prototype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6269" y="853007"/>
            <a:ext cx="3067074" cy="1909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stratasys.com/-/media/features/value-proposition/vero_perfumebottles_valueprop_new.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77513" y="2909408"/>
            <a:ext cx="2640624" cy="15253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33EDF69-0C32-2A47-8FCC-503FAAA47D35}"/>
              </a:ext>
            </a:extLst>
          </p:cNvPr>
          <p:cNvSpPr txBox="1"/>
          <p:nvPr/>
        </p:nvSpPr>
        <p:spPr>
          <a:xfrm>
            <a:off x="4677629" y="661543"/>
            <a:ext cx="2840393" cy="400110"/>
          </a:xfrm>
          <a:prstGeom prst="rect">
            <a:avLst/>
          </a:prstGeom>
          <a:noFill/>
          <a:ln>
            <a:noFill/>
          </a:ln>
        </p:spPr>
        <p:txBody>
          <a:bodyPr wrap="square" rtlCol="0">
            <a:spAutoFit/>
          </a:bodyPr>
          <a:lstStyle/>
          <a:p>
            <a:pPr algn="ctr"/>
            <a:r>
              <a:rPr lang="en-US" sz="2000">
                <a:latin typeface="Lato" panose="020F0502020204030203" pitchFamily="34" charset="77"/>
              </a:rPr>
              <a:t>Appearance matters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4476F7-E66E-8742-9AAB-212FE4AFEE98}"/>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EF5326D5-A3AA-DC43-B1C3-47B5A8577AE0}"/>
              </a:ext>
            </a:extLst>
          </p:cNvPr>
          <p:cNvSpPr>
            <a:spLocks noGrp="1"/>
          </p:cNvSpPr>
          <p:nvPr>
            <p:ph type="title"/>
          </p:nvPr>
        </p:nvSpPr>
        <p:spPr/>
        <p:txBody>
          <a:bodyPr/>
          <a:lstStyle/>
          <a:p>
            <a:r>
              <a:rPr lang="en-US" dirty="0"/>
              <a:t>Gamut Mapping on Textures</a:t>
            </a:r>
          </a:p>
        </p:txBody>
      </p:sp>
      <p:sp>
        <p:nvSpPr>
          <p:cNvPr id="5" name="Slide Number Placeholder 4">
            <a:extLst>
              <a:ext uri="{FF2B5EF4-FFF2-40B4-BE49-F238E27FC236}">
                <a16:creationId xmlns:a16="http://schemas.microsoft.com/office/drawing/2014/main" id="{2669C860-4B8C-1E4D-9C78-A4520BD9073C}"/>
              </a:ext>
            </a:extLst>
          </p:cNvPr>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20</a:t>
            </a:fld>
            <a:endParaRPr lang="LID4096" kern="1200">
              <a:solidFill>
                <a:prstClr val="black">
                  <a:tint val="75000"/>
                </a:prstClr>
              </a:solidFill>
            </a:endParaRPr>
          </a:p>
        </p:txBody>
      </p:sp>
      <p:grpSp>
        <p:nvGrpSpPr>
          <p:cNvPr id="26" name="Group 25">
            <a:extLst>
              <a:ext uri="{FF2B5EF4-FFF2-40B4-BE49-F238E27FC236}">
                <a16:creationId xmlns:a16="http://schemas.microsoft.com/office/drawing/2014/main" id="{9ED4745F-2169-144F-A870-2996EACCFFD3}"/>
              </a:ext>
            </a:extLst>
          </p:cNvPr>
          <p:cNvGrpSpPr/>
          <p:nvPr/>
        </p:nvGrpSpPr>
        <p:grpSpPr>
          <a:xfrm>
            <a:off x="3268404" y="2333156"/>
            <a:ext cx="4498343" cy="1087969"/>
            <a:chOff x="2539065" y="3413463"/>
            <a:chExt cx="4498343" cy="1087969"/>
          </a:xfrm>
        </p:grpSpPr>
        <p:grpSp>
          <p:nvGrpSpPr>
            <p:cNvPr id="20" name="Group 19">
              <a:extLst>
                <a:ext uri="{FF2B5EF4-FFF2-40B4-BE49-F238E27FC236}">
                  <a16:creationId xmlns:a16="http://schemas.microsoft.com/office/drawing/2014/main" id="{606EB1A8-550D-F345-B14F-404D4A710083}"/>
                </a:ext>
              </a:extLst>
            </p:cNvPr>
            <p:cNvGrpSpPr/>
            <p:nvPr/>
          </p:nvGrpSpPr>
          <p:grpSpPr>
            <a:xfrm>
              <a:off x="4749001" y="3413463"/>
              <a:ext cx="2288407" cy="1087969"/>
              <a:chOff x="4749001" y="3803276"/>
              <a:chExt cx="2701472" cy="1284351"/>
            </a:xfrm>
          </p:grpSpPr>
          <p:pic>
            <p:nvPicPr>
              <p:cNvPr id="17" name="Picture 16">
                <a:extLst>
                  <a:ext uri="{FF2B5EF4-FFF2-40B4-BE49-F238E27FC236}">
                    <a16:creationId xmlns:a16="http://schemas.microsoft.com/office/drawing/2014/main" id="{F4F3447F-2D60-954B-A65A-D42A8E4D72D2}"/>
                  </a:ext>
                </a:extLst>
              </p:cNvPr>
              <p:cNvPicPr>
                <a:picLocks noChangeAspect="1"/>
              </p:cNvPicPr>
              <p:nvPr/>
            </p:nvPicPr>
            <p:blipFill>
              <a:blip r:embed="rId3"/>
              <a:stretch>
                <a:fillRect/>
              </a:stretch>
            </p:blipFill>
            <p:spPr>
              <a:xfrm flipV="1">
                <a:off x="4749001" y="3803276"/>
                <a:ext cx="1284351" cy="1284351"/>
              </a:xfrm>
              <a:prstGeom prst="rect">
                <a:avLst/>
              </a:prstGeom>
              <a:ln>
                <a:solidFill>
                  <a:schemeClr val="tx1"/>
                </a:solidFill>
              </a:ln>
            </p:spPr>
          </p:pic>
          <p:pic>
            <p:nvPicPr>
              <p:cNvPr id="18" name="Picture 17">
                <a:extLst>
                  <a:ext uri="{FF2B5EF4-FFF2-40B4-BE49-F238E27FC236}">
                    <a16:creationId xmlns:a16="http://schemas.microsoft.com/office/drawing/2014/main" id="{3C8F12E7-78DC-0D49-9586-904233B3D90B}"/>
                  </a:ext>
                </a:extLst>
              </p:cNvPr>
              <p:cNvPicPr>
                <a:picLocks noChangeAspect="1"/>
              </p:cNvPicPr>
              <p:nvPr/>
            </p:nvPicPr>
            <p:blipFill>
              <a:blip r:embed="rId4"/>
              <a:stretch>
                <a:fillRect/>
              </a:stretch>
            </p:blipFill>
            <p:spPr>
              <a:xfrm flipV="1">
                <a:off x="6191642" y="3816036"/>
                <a:ext cx="1258831" cy="1258831"/>
              </a:xfrm>
              <a:prstGeom prst="rect">
                <a:avLst/>
              </a:prstGeom>
              <a:ln>
                <a:solidFill>
                  <a:schemeClr val="tx1"/>
                </a:solidFill>
              </a:ln>
            </p:spPr>
          </p:pic>
        </p:grpSp>
        <p:sp>
          <p:nvSpPr>
            <p:cNvPr id="23" name="TextBox 22">
              <a:extLst>
                <a:ext uri="{FF2B5EF4-FFF2-40B4-BE49-F238E27FC236}">
                  <a16:creationId xmlns:a16="http://schemas.microsoft.com/office/drawing/2014/main" id="{FC0B0D15-4CE1-6E43-8465-36A366CE3E06}"/>
                </a:ext>
              </a:extLst>
            </p:cNvPr>
            <p:cNvSpPr txBox="1"/>
            <p:nvPr/>
          </p:nvSpPr>
          <p:spPr>
            <a:xfrm>
              <a:off x="2539065" y="3757392"/>
              <a:ext cx="2074401" cy="400110"/>
            </a:xfrm>
            <a:prstGeom prst="rect">
              <a:avLst/>
            </a:prstGeom>
            <a:solidFill>
              <a:schemeClr val="bg1"/>
            </a:solidFill>
          </p:spPr>
          <p:txBody>
            <a:bodyPr wrap="square" rtlCol="0">
              <a:spAutoFit/>
            </a:bodyPr>
            <a:lstStyle/>
            <a:p>
              <a:pPr algn="r"/>
              <a:r>
                <a:rPr lang="en-US" sz="2000" dirty="0">
                  <a:latin typeface="Lato" panose="020F0502020204030203" pitchFamily="34" charset="77"/>
                </a:rPr>
                <a:t>Gamut-mapped</a:t>
              </a:r>
            </a:p>
          </p:txBody>
        </p:sp>
      </p:grpSp>
      <p:grpSp>
        <p:nvGrpSpPr>
          <p:cNvPr id="27" name="Group 26">
            <a:extLst>
              <a:ext uri="{FF2B5EF4-FFF2-40B4-BE49-F238E27FC236}">
                <a16:creationId xmlns:a16="http://schemas.microsoft.com/office/drawing/2014/main" id="{C5BA4391-DC30-9144-8E3D-5DDBD9FD6AE1}"/>
              </a:ext>
            </a:extLst>
          </p:cNvPr>
          <p:cNvGrpSpPr/>
          <p:nvPr/>
        </p:nvGrpSpPr>
        <p:grpSpPr>
          <a:xfrm>
            <a:off x="2973921" y="1107953"/>
            <a:ext cx="4792826" cy="1067974"/>
            <a:chOff x="2253177" y="960742"/>
            <a:chExt cx="4792826" cy="1067974"/>
          </a:xfrm>
        </p:grpSpPr>
        <p:grpSp>
          <p:nvGrpSpPr>
            <p:cNvPr id="21" name="Group 20">
              <a:extLst>
                <a:ext uri="{FF2B5EF4-FFF2-40B4-BE49-F238E27FC236}">
                  <a16:creationId xmlns:a16="http://schemas.microsoft.com/office/drawing/2014/main" id="{64174049-5428-A54C-8F87-297248284AA8}"/>
                </a:ext>
              </a:extLst>
            </p:cNvPr>
            <p:cNvGrpSpPr/>
            <p:nvPr/>
          </p:nvGrpSpPr>
          <p:grpSpPr>
            <a:xfrm>
              <a:off x="4774522" y="960742"/>
              <a:ext cx="2271481" cy="1067974"/>
              <a:chOff x="4772605" y="922690"/>
              <a:chExt cx="2681491" cy="1260747"/>
            </a:xfrm>
          </p:grpSpPr>
          <p:pic>
            <p:nvPicPr>
              <p:cNvPr id="10" name="Picture 9">
                <a:extLst>
                  <a:ext uri="{FF2B5EF4-FFF2-40B4-BE49-F238E27FC236}">
                    <a16:creationId xmlns:a16="http://schemas.microsoft.com/office/drawing/2014/main" id="{115D079E-3D6A-BC48-B418-19DAED10B77C}"/>
                  </a:ext>
                </a:extLst>
              </p:cNvPr>
              <p:cNvPicPr>
                <a:picLocks noChangeAspect="1"/>
              </p:cNvPicPr>
              <p:nvPr/>
            </p:nvPicPr>
            <p:blipFill>
              <a:blip r:embed="rId5"/>
              <a:stretch>
                <a:fillRect/>
              </a:stretch>
            </p:blipFill>
            <p:spPr>
              <a:xfrm flipV="1">
                <a:off x="4772605" y="922690"/>
                <a:ext cx="1260747" cy="1260747"/>
              </a:xfrm>
              <a:prstGeom prst="rect">
                <a:avLst/>
              </a:prstGeom>
              <a:ln>
                <a:solidFill>
                  <a:schemeClr val="tx1"/>
                </a:solidFill>
              </a:ln>
            </p:spPr>
          </p:pic>
          <p:pic>
            <p:nvPicPr>
              <p:cNvPr id="11" name="Picture 10">
                <a:extLst>
                  <a:ext uri="{FF2B5EF4-FFF2-40B4-BE49-F238E27FC236}">
                    <a16:creationId xmlns:a16="http://schemas.microsoft.com/office/drawing/2014/main" id="{B2D31F6A-FA17-7547-B347-7AF5F407A2D9}"/>
                  </a:ext>
                </a:extLst>
              </p:cNvPr>
              <p:cNvPicPr>
                <a:picLocks noChangeAspect="1"/>
              </p:cNvPicPr>
              <p:nvPr/>
            </p:nvPicPr>
            <p:blipFill>
              <a:blip r:embed="rId6"/>
              <a:stretch>
                <a:fillRect/>
              </a:stretch>
            </p:blipFill>
            <p:spPr>
              <a:xfrm flipV="1">
                <a:off x="6193349" y="922690"/>
                <a:ext cx="1260747" cy="1260747"/>
              </a:xfrm>
              <a:prstGeom prst="rect">
                <a:avLst/>
              </a:prstGeom>
              <a:ln>
                <a:solidFill>
                  <a:schemeClr val="tx1"/>
                </a:solidFill>
              </a:ln>
            </p:spPr>
          </p:pic>
        </p:grpSp>
        <p:sp>
          <p:nvSpPr>
            <p:cNvPr id="24" name="TextBox 23">
              <a:extLst>
                <a:ext uri="{FF2B5EF4-FFF2-40B4-BE49-F238E27FC236}">
                  <a16:creationId xmlns:a16="http://schemas.microsoft.com/office/drawing/2014/main" id="{54E8E8FB-3E40-0E4B-969D-7CDEFB33F3C8}"/>
                </a:ext>
              </a:extLst>
            </p:cNvPr>
            <p:cNvSpPr txBox="1"/>
            <p:nvPr/>
          </p:nvSpPr>
          <p:spPr>
            <a:xfrm>
              <a:off x="2253177" y="1285488"/>
              <a:ext cx="2360289" cy="400110"/>
            </a:xfrm>
            <a:prstGeom prst="rect">
              <a:avLst/>
            </a:prstGeom>
            <a:solidFill>
              <a:schemeClr val="bg1"/>
            </a:solidFill>
          </p:spPr>
          <p:txBody>
            <a:bodyPr wrap="square" rtlCol="0">
              <a:spAutoFit/>
            </a:bodyPr>
            <a:lstStyle/>
            <a:p>
              <a:pPr algn="r"/>
              <a:r>
                <a:rPr lang="en-US" sz="2000" dirty="0">
                  <a:latin typeface="Lato" panose="020F0502020204030203" pitchFamily="34" charset="77"/>
                </a:rPr>
                <a:t>Target</a:t>
              </a:r>
            </a:p>
          </p:txBody>
        </p:sp>
      </p:grpSp>
      <p:pic>
        <p:nvPicPr>
          <p:cNvPr id="8" name="Picture 7">
            <a:extLst>
              <a:ext uri="{FF2B5EF4-FFF2-40B4-BE49-F238E27FC236}">
                <a16:creationId xmlns:a16="http://schemas.microsoft.com/office/drawing/2014/main" id="{02538383-2185-7B40-B70A-84F77CA7270E}"/>
              </a:ext>
            </a:extLst>
          </p:cNvPr>
          <p:cNvPicPr>
            <a:picLocks noChangeAspect="1"/>
          </p:cNvPicPr>
          <p:nvPr/>
        </p:nvPicPr>
        <p:blipFill>
          <a:blip r:embed="rId7"/>
          <a:stretch>
            <a:fillRect/>
          </a:stretch>
        </p:blipFill>
        <p:spPr>
          <a:xfrm rot="16200000" flipH="1">
            <a:off x="960721" y="1529334"/>
            <a:ext cx="2205176" cy="1372110"/>
          </a:xfrm>
          <a:prstGeom prst="rect">
            <a:avLst/>
          </a:prstGeom>
        </p:spPr>
      </p:pic>
      <p:grpSp>
        <p:nvGrpSpPr>
          <p:cNvPr id="37" name="Group 36">
            <a:extLst>
              <a:ext uri="{FF2B5EF4-FFF2-40B4-BE49-F238E27FC236}">
                <a16:creationId xmlns:a16="http://schemas.microsoft.com/office/drawing/2014/main" id="{2E9DAAD7-6083-4F47-A98F-1E7B29AFF7A7}"/>
              </a:ext>
            </a:extLst>
          </p:cNvPr>
          <p:cNvGrpSpPr/>
          <p:nvPr/>
        </p:nvGrpSpPr>
        <p:grpSpPr>
          <a:xfrm>
            <a:off x="857249" y="3364100"/>
            <a:ext cx="840921" cy="454734"/>
            <a:chOff x="857249" y="3886200"/>
            <a:chExt cx="840921" cy="454734"/>
          </a:xfrm>
        </p:grpSpPr>
        <p:cxnSp>
          <p:nvCxnSpPr>
            <p:cNvPr id="38" name="Straight Arrow Connector 37">
              <a:extLst>
                <a:ext uri="{FF2B5EF4-FFF2-40B4-BE49-F238E27FC236}">
                  <a16:creationId xmlns:a16="http://schemas.microsoft.com/office/drawing/2014/main" id="{3D95D1A9-1491-804B-931D-E332F4AB792B}"/>
                </a:ext>
              </a:extLst>
            </p:cNvPr>
            <p:cNvCxnSpPr/>
            <p:nvPr/>
          </p:nvCxnSpPr>
          <p:spPr>
            <a:xfrm>
              <a:off x="1200150" y="3886200"/>
              <a:ext cx="274474" cy="14695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E0F8564-CCE8-0147-B34D-65CD5339CA87}"/>
                </a:ext>
              </a:extLst>
            </p:cNvPr>
            <p:cNvSpPr txBox="1"/>
            <p:nvPr/>
          </p:nvSpPr>
          <p:spPr>
            <a:xfrm>
              <a:off x="857249" y="4033157"/>
              <a:ext cx="840921" cy="307777"/>
            </a:xfrm>
            <a:prstGeom prst="rect">
              <a:avLst/>
            </a:prstGeom>
            <a:noFill/>
          </p:spPr>
          <p:txBody>
            <a:bodyPr wrap="square" rtlCol="0">
              <a:spAutoFit/>
            </a:bodyPr>
            <a:lstStyle/>
            <a:p>
              <a:r>
                <a:rPr lang="en-US" dirty="0">
                  <a:latin typeface="Lato" panose="020F0502020204030203" pitchFamily="34" charset="77"/>
                </a:rPr>
                <a:t>0.5 mm</a:t>
              </a:r>
            </a:p>
          </p:txBody>
        </p:sp>
      </p:grpSp>
      <p:grpSp>
        <p:nvGrpSpPr>
          <p:cNvPr id="49" name="Group 48">
            <a:extLst>
              <a:ext uri="{FF2B5EF4-FFF2-40B4-BE49-F238E27FC236}">
                <a16:creationId xmlns:a16="http://schemas.microsoft.com/office/drawing/2014/main" id="{EA1267C6-F1FE-8D40-8895-092F36A29A0E}"/>
              </a:ext>
            </a:extLst>
          </p:cNvPr>
          <p:cNvGrpSpPr/>
          <p:nvPr/>
        </p:nvGrpSpPr>
        <p:grpSpPr>
          <a:xfrm>
            <a:off x="2462684" y="3590572"/>
            <a:ext cx="5303584" cy="1071301"/>
            <a:chOff x="2462684" y="3590572"/>
            <a:chExt cx="5303584" cy="1071301"/>
          </a:xfrm>
        </p:grpSpPr>
        <p:grpSp>
          <p:nvGrpSpPr>
            <p:cNvPr id="45" name="Group 44">
              <a:extLst>
                <a:ext uri="{FF2B5EF4-FFF2-40B4-BE49-F238E27FC236}">
                  <a16:creationId xmlns:a16="http://schemas.microsoft.com/office/drawing/2014/main" id="{8C0C97D1-00B0-D74D-B280-37BAE1C9803E}"/>
                </a:ext>
              </a:extLst>
            </p:cNvPr>
            <p:cNvGrpSpPr/>
            <p:nvPr/>
          </p:nvGrpSpPr>
          <p:grpSpPr>
            <a:xfrm flipV="1">
              <a:off x="5487480" y="3590572"/>
              <a:ext cx="2278788" cy="1071301"/>
              <a:chOff x="3575647" y="1971108"/>
              <a:chExt cx="3843621" cy="1806959"/>
            </a:xfrm>
          </p:grpSpPr>
          <p:pic>
            <p:nvPicPr>
              <p:cNvPr id="46" name="Picture 45">
                <a:extLst>
                  <a:ext uri="{FF2B5EF4-FFF2-40B4-BE49-F238E27FC236}">
                    <a16:creationId xmlns:a16="http://schemas.microsoft.com/office/drawing/2014/main" id="{9462BCDF-B3DF-1C4D-BA78-589BD1AC1CB2}"/>
                  </a:ext>
                </a:extLst>
              </p:cNvPr>
              <p:cNvPicPr>
                <a:picLocks noChangeAspect="1"/>
              </p:cNvPicPr>
              <p:nvPr/>
            </p:nvPicPr>
            <p:blipFill>
              <a:blip r:embed="rId8"/>
              <a:stretch>
                <a:fillRect/>
              </a:stretch>
            </p:blipFill>
            <p:spPr>
              <a:xfrm>
                <a:off x="3575647" y="1971108"/>
                <a:ext cx="1803415" cy="1803415"/>
              </a:xfrm>
              <a:prstGeom prst="rect">
                <a:avLst/>
              </a:prstGeom>
              <a:ln w="12700">
                <a:solidFill>
                  <a:schemeClr val="tx2">
                    <a:lumMod val="75000"/>
                  </a:schemeClr>
                </a:solidFill>
              </a:ln>
            </p:spPr>
          </p:pic>
          <p:pic>
            <p:nvPicPr>
              <p:cNvPr id="47" name="Picture 46">
                <a:extLst>
                  <a:ext uri="{FF2B5EF4-FFF2-40B4-BE49-F238E27FC236}">
                    <a16:creationId xmlns:a16="http://schemas.microsoft.com/office/drawing/2014/main" id="{8652FAEB-4206-5B42-9084-D6993DF42956}"/>
                  </a:ext>
                </a:extLst>
              </p:cNvPr>
              <p:cNvPicPr>
                <a:picLocks noChangeAspect="1"/>
              </p:cNvPicPr>
              <p:nvPr/>
            </p:nvPicPr>
            <p:blipFill>
              <a:blip r:embed="rId9"/>
              <a:stretch>
                <a:fillRect/>
              </a:stretch>
            </p:blipFill>
            <p:spPr>
              <a:xfrm>
                <a:off x="5618729" y="1977528"/>
                <a:ext cx="1800539" cy="1800539"/>
              </a:xfrm>
              <a:prstGeom prst="rect">
                <a:avLst/>
              </a:prstGeom>
              <a:ln w="12700">
                <a:solidFill>
                  <a:schemeClr val="tx2">
                    <a:lumMod val="75000"/>
                  </a:schemeClr>
                </a:solidFill>
              </a:ln>
            </p:spPr>
          </p:pic>
        </p:grpSp>
        <p:sp>
          <p:nvSpPr>
            <p:cNvPr id="48" name="TextBox 47">
              <a:extLst>
                <a:ext uri="{FF2B5EF4-FFF2-40B4-BE49-F238E27FC236}">
                  <a16:creationId xmlns:a16="http://schemas.microsoft.com/office/drawing/2014/main" id="{CD68894C-666F-5547-AF2F-5DB7730DDBE2}"/>
                </a:ext>
              </a:extLst>
            </p:cNvPr>
            <p:cNvSpPr txBox="1"/>
            <p:nvPr/>
          </p:nvSpPr>
          <p:spPr>
            <a:xfrm>
              <a:off x="2462684" y="3924264"/>
              <a:ext cx="2899150" cy="400110"/>
            </a:xfrm>
            <a:prstGeom prst="rect">
              <a:avLst/>
            </a:prstGeom>
            <a:solidFill>
              <a:schemeClr val="bg1"/>
            </a:solidFill>
          </p:spPr>
          <p:txBody>
            <a:bodyPr wrap="square" rtlCol="0">
              <a:spAutoFit/>
            </a:bodyPr>
            <a:lstStyle/>
            <a:p>
              <a:pPr algn="r"/>
              <a:r>
                <a:rPr lang="en-US" sz="2000" dirty="0">
                  <a:latin typeface="Lato" panose="020F0502020204030203" pitchFamily="34" charset="77"/>
                </a:rPr>
                <a:t>Gradient-descent result</a:t>
              </a:r>
            </a:p>
          </p:txBody>
        </p:sp>
      </p:grpSp>
    </p:spTree>
    <p:extLst>
      <p:ext uri="{BB962C8B-B14F-4D97-AF65-F5344CB8AC3E}">
        <p14:creationId xmlns:p14="http://schemas.microsoft.com/office/powerpoint/2010/main" val="205932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41">
            <a:extLst>
              <a:ext uri="{FF2B5EF4-FFF2-40B4-BE49-F238E27FC236}">
                <a16:creationId xmlns:a16="http://schemas.microsoft.com/office/drawing/2014/main" id="{9671F85B-CB7B-A348-97DD-26434E5D3316}"/>
              </a:ext>
            </a:extLst>
          </p:cNvPr>
          <p:cNvSpPr>
            <a:spLocks noGrp="1"/>
          </p:cNvSpPr>
          <p:nvPr>
            <p:ph idx="1"/>
          </p:nvPr>
        </p:nvSpPr>
        <p:spPr>
          <a:xfrm>
            <a:off x="628650" y="1369219"/>
            <a:ext cx="4625275" cy="3263504"/>
          </a:xfrm>
        </p:spPr>
        <p:txBody>
          <a:bodyPr/>
          <a:lstStyle/>
          <a:p>
            <a:pPr marL="0" indent="0">
              <a:spcBef>
                <a:spcPts val="1950"/>
              </a:spcBef>
              <a:buNone/>
            </a:pPr>
            <a:r>
              <a:rPr lang="en-US" dirty="0"/>
              <a:t>Problem: connect the surface points with influence on each other</a:t>
            </a:r>
          </a:p>
          <a:p>
            <a:pPr marL="0" indent="0">
              <a:spcBef>
                <a:spcPts val="1950"/>
              </a:spcBef>
              <a:buNone/>
            </a:pPr>
            <a:r>
              <a:rPr lang="en-US" dirty="0"/>
              <a:t>We use volume-to-surface mapping</a:t>
            </a:r>
          </a:p>
          <a:p>
            <a:pPr marL="0" indent="0">
              <a:spcBef>
                <a:spcPts val="1950"/>
              </a:spcBef>
              <a:buNone/>
            </a:pPr>
            <a:endParaRPr lang="en-US" dirty="0"/>
          </a:p>
        </p:txBody>
      </p:sp>
      <p:sp>
        <p:nvSpPr>
          <p:cNvPr id="3" name="Footer Placeholder 2">
            <a:extLst>
              <a:ext uri="{FF2B5EF4-FFF2-40B4-BE49-F238E27FC236}">
                <a16:creationId xmlns:a16="http://schemas.microsoft.com/office/drawing/2014/main" id="{48D0590E-3285-6D43-8E4B-4DD1AA22A77B}"/>
              </a:ext>
            </a:extLst>
          </p:cNvPr>
          <p:cNvSpPr>
            <a:spLocks noGrp="1"/>
          </p:cNvSpPr>
          <p:nvPr>
            <p:ph type="ftr" sz="quarter" idx="10"/>
          </p:nvPr>
        </p:nvSpPr>
        <p:spPr/>
        <p:txBody>
          <a:bodyPr/>
          <a:lstStyle/>
          <a:p>
            <a:r>
              <a:rPr lang="en-US">
                <a:sym typeface="Lato Light"/>
              </a:rPr>
              <a:t>Geometry-Aware Scattering Compensation for 3D Printing</a:t>
            </a:r>
          </a:p>
        </p:txBody>
      </p:sp>
      <p:sp>
        <p:nvSpPr>
          <p:cNvPr id="4" name="Title 3">
            <a:extLst>
              <a:ext uri="{FF2B5EF4-FFF2-40B4-BE49-F238E27FC236}">
                <a16:creationId xmlns:a16="http://schemas.microsoft.com/office/drawing/2014/main" id="{39104EF0-8E3D-D24A-A9ED-4FE89A13E12B}"/>
              </a:ext>
            </a:extLst>
          </p:cNvPr>
          <p:cNvSpPr>
            <a:spLocks noGrp="1"/>
          </p:cNvSpPr>
          <p:nvPr>
            <p:ph type="title"/>
          </p:nvPr>
        </p:nvSpPr>
        <p:spPr/>
        <p:txBody>
          <a:bodyPr/>
          <a:lstStyle/>
          <a:p>
            <a:r>
              <a:rPr lang="en-US"/>
              <a:t>Gamut Mapping on Complex Geometry</a:t>
            </a:r>
          </a:p>
        </p:txBody>
      </p:sp>
      <p:sp>
        <p:nvSpPr>
          <p:cNvPr id="5" name="Slide Number Placeholder 4">
            <a:extLst>
              <a:ext uri="{FF2B5EF4-FFF2-40B4-BE49-F238E27FC236}">
                <a16:creationId xmlns:a16="http://schemas.microsoft.com/office/drawing/2014/main" id="{0A18EA04-6D4F-7F40-A4E6-0D8ECCAC339D}"/>
              </a:ext>
            </a:extLst>
          </p:cNvPr>
          <p:cNvSpPr>
            <a:spLocks noGrp="1"/>
          </p:cNvSpPr>
          <p:nvPr>
            <p:ph type="sldNum" sz="quarter" idx="11"/>
          </p:nvPr>
        </p:nvSpPr>
        <p:spPr/>
        <p:txBody>
          <a:bodyPr/>
          <a:lstStyle/>
          <a:p>
            <a:fld id="{22715E2D-623F-42BE-A608-3D699D020166}" type="slidenum">
              <a:rPr lang="LID4096" smtClean="0"/>
              <a:pPr/>
              <a:t>21</a:t>
            </a:fld>
            <a:endParaRPr lang="LID4096"/>
          </a:p>
        </p:txBody>
      </p:sp>
      <p:grpSp>
        <p:nvGrpSpPr>
          <p:cNvPr id="34" name="Google Shape;351;p30">
            <a:extLst>
              <a:ext uri="{FF2B5EF4-FFF2-40B4-BE49-F238E27FC236}">
                <a16:creationId xmlns:a16="http://schemas.microsoft.com/office/drawing/2014/main" id="{CDC3D93C-E5AA-964C-B153-3E41C43F487F}"/>
              </a:ext>
            </a:extLst>
          </p:cNvPr>
          <p:cNvGrpSpPr/>
          <p:nvPr/>
        </p:nvGrpSpPr>
        <p:grpSpPr>
          <a:xfrm>
            <a:off x="5254051" y="702250"/>
            <a:ext cx="3126877" cy="4061600"/>
            <a:chOff x="5733248" y="702250"/>
            <a:chExt cx="3126877" cy="4061600"/>
          </a:xfrm>
        </p:grpSpPr>
        <p:pic>
          <p:nvPicPr>
            <p:cNvPr id="35" name="Google Shape;352;p30">
              <a:extLst>
                <a:ext uri="{FF2B5EF4-FFF2-40B4-BE49-F238E27FC236}">
                  <a16:creationId xmlns:a16="http://schemas.microsoft.com/office/drawing/2014/main" id="{EE825BBC-7A7D-CF41-B4C7-E15488E1A822}"/>
                </a:ext>
              </a:extLst>
            </p:cNvPr>
            <p:cNvPicPr preferRelativeResize="0"/>
            <p:nvPr/>
          </p:nvPicPr>
          <p:blipFill>
            <a:blip r:embed="rId3">
              <a:alphaModFix/>
            </a:blip>
            <a:stretch>
              <a:fillRect/>
            </a:stretch>
          </p:blipFill>
          <p:spPr>
            <a:xfrm>
              <a:off x="5733248" y="769972"/>
              <a:ext cx="2829728" cy="3603572"/>
            </a:xfrm>
            <a:prstGeom prst="rect">
              <a:avLst/>
            </a:prstGeom>
            <a:noFill/>
            <a:ln>
              <a:noFill/>
            </a:ln>
          </p:spPr>
        </p:pic>
        <p:sp>
          <p:nvSpPr>
            <p:cNvPr id="36" name="Google Shape;353;p30">
              <a:extLst>
                <a:ext uri="{FF2B5EF4-FFF2-40B4-BE49-F238E27FC236}">
                  <a16:creationId xmlns:a16="http://schemas.microsoft.com/office/drawing/2014/main" id="{3C35AA1E-2A4E-A343-B220-E317BA63A5C1}"/>
                </a:ext>
              </a:extLst>
            </p:cNvPr>
            <p:cNvSpPr txBox="1"/>
            <p:nvPr/>
          </p:nvSpPr>
          <p:spPr>
            <a:xfrm>
              <a:off x="5733250" y="4373550"/>
              <a:ext cx="2829600" cy="39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n-US" sz="1600">
                  <a:solidFill>
                    <a:schemeClr val="dk1"/>
                  </a:solidFill>
                  <a:latin typeface="Lato" panose="020F0502020204030203" pitchFamily="34" charset="77"/>
                  <a:ea typeface="Source Sans Pro"/>
                  <a:cs typeface="Source Sans Pro"/>
                  <a:sym typeface="Source Sans Pro"/>
                </a:rPr>
                <a:t>Distance Field</a:t>
              </a:r>
              <a:endParaRPr sz="1600">
                <a:latin typeface="Lato" panose="020F0502020204030203" pitchFamily="34" charset="77"/>
              </a:endParaRPr>
            </a:p>
          </p:txBody>
        </p:sp>
        <p:sp>
          <p:nvSpPr>
            <p:cNvPr id="37" name="Google Shape;354;p30">
              <a:extLst>
                <a:ext uri="{FF2B5EF4-FFF2-40B4-BE49-F238E27FC236}">
                  <a16:creationId xmlns:a16="http://schemas.microsoft.com/office/drawing/2014/main" id="{AE322031-C9A7-7C4A-9978-A7A07E3C95F8}"/>
                </a:ext>
              </a:extLst>
            </p:cNvPr>
            <p:cNvSpPr txBox="1"/>
            <p:nvPr/>
          </p:nvSpPr>
          <p:spPr>
            <a:xfrm>
              <a:off x="7903425" y="702250"/>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77"/>
                  <a:ea typeface="Source Sans Pro"/>
                  <a:cs typeface="Source Sans Pro"/>
                  <a:sym typeface="Source Sans Pro"/>
                </a:rPr>
                <a:t>Surface</a:t>
              </a:r>
              <a:endParaRPr sz="1600">
                <a:latin typeface="Lato" panose="020F0502020204030203" pitchFamily="34" charset="77"/>
                <a:ea typeface="Source Sans Pro"/>
                <a:cs typeface="Source Sans Pro"/>
                <a:sym typeface="Source Sans Pro"/>
              </a:endParaRPr>
            </a:p>
          </p:txBody>
        </p:sp>
      </p:grpSp>
      <p:sp>
        <p:nvSpPr>
          <p:cNvPr id="7" name="Oval 6">
            <a:extLst>
              <a:ext uri="{FF2B5EF4-FFF2-40B4-BE49-F238E27FC236}">
                <a16:creationId xmlns:a16="http://schemas.microsoft.com/office/drawing/2014/main" id="{F80455CF-CEC8-F44A-9602-C63A2FA48BA5}"/>
              </a:ext>
            </a:extLst>
          </p:cNvPr>
          <p:cNvSpPr/>
          <p:nvPr/>
        </p:nvSpPr>
        <p:spPr>
          <a:xfrm>
            <a:off x="6163455" y="2701932"/>
            <a:ext cx="61993" cy="619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Google Shape;360;p30">
            <a:extLst>
              <a:ext uri="{FF2B5EF4-FFF2-40B4-BE49-F238E27FC236}">
                <a16:creationId xmlns:a16="http://schemas.microsoft.com/office/drawing/2014/main" id="{16C84553-9973-D44E-BC2C-A54B9E0A8CB9}"/>
              </a:ext>
            </a:extLst>
          </p:cNvPr>
          <p:cNvCxnSpPr>
            <a:cxnSpLocks/>
          </p:cNvCxnSpPr>
          <p:nvPr/>
        </p:nvCxnSpPr>
        <p:spPr>
          <a:xfrm flipH="1">
            <a:off x="6194578" y="2415396"/>
            <a:ext cx="160214" cy="317529"/>
          </a:xfrm>
          <a:prstGeom prst="straightConnector1">
            <a:avLst/>
          </a:prstGeom>
          <a:noFill/>
          <a:ln w="9525" cap="flat" cmpd="sng">
            <a:solidFill>
              <a:schemeClr val="dk2"/>
            </a:solidFill>
            <a:prstDash val="solid"/>
            <a:round/>
            <a:headEnd type="none" w="med" len="med"/>
            <a:tailEnd type="triangle" w="med" len="med"/>
          </a:ln>
        </p:spPr>
      </p:cxnSp>
      <p:sp>
        <p:nvSpPr>
          <p:cNvPr id="16" name="Oval 15">
            <a:extLst>
              <a:ext uri="{FF2B5EF4-FFF2-40B4-BE49-F238E27FC236}">
                <a16:creationId xmlns:a16="http://schemas.microsoft.com/office/drawing/2014/main" id="{C3C32565-C9CB-9244-852D-C6B35925DDDA}"/>
              </a:ext>
            </a:extLst>
          </p:cNvPr>
          <p:cNvSpPr/>
          <p:nvPr/>
        </p:nvSpPr>
        <p:spPr>
          <a:xfrm>
            <a:off x="6727481" y="1768222"/>
            <a:ext cx="61993" cy="619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Google Shape;362;p30">
            <a:extLst>
              <a:ext uri="{FF2B5EF4-FFF2-40B4-BE49-F238E27FC236}">
                <a16:creationId xmlns:a16="http://schemas.microsoft.com/office/drawing/2014/main" id="{10284473-0323-834B-9E1E-82A0B9B8DC75}"/>
              </a:ext>
            </a:extLst>
          </p:cNvPr>
          <p:cNvCxnSpPr>
            <a:cxnSpLocks/>
          </p:cNvCxnSpPr>
          <p:nvPr/>
        </p:nvCxnSpPr>
        <p:spPr>
          <a:xfrm flipV="1">
            <a:off x="6354792" y="1800925"/>
            <a:ext cx="403686" cy="614471"/>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9476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9E9850-4A5C-774F-9F4F-0642FB239C79}"/>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88018722-744E-6A49-8332-AD590D16E63D}"/>
              </a:ext>
            </a:extLst>
          </p:cNvPr>
          <p:cNvSpPr>
            <a:spLocks noGrp="1"/>
          </p:cNvSpPr>
          <p:nvPr>
            <p:ph type="title"/>
          </p:nvPr>
        </p:nvSpPr>
        <p:spPr/>
        <p:txBody>
          <a:bodyPr/>
          <a:lstStyle/>
          <a:p>
            <a:r>
              <a:rPr lang="en-US"/>
              <a:t>Our Pipeline and Contributions</a:t>
            </a:r>
          </a:p>
        </p:txBody>
      </p:sp>
      <p:sp>
        <p:nvSpPr>
          <p:cNvPr id="5" name="Slide Number Placeholder 4">
            <a:extLst>
              <a:ext uri="{FF2B5EF4-FFF2-40B4-BE49-F238E27FC236}">
                <a16:creationId xmlns:a16="http://schemas.microsoft.com/office/drawing/2014/main" id="{0B34AC52-B5AD-C942-9733-41504F628781}"/>
              </a:ext>
            </a:extLst>
          </p:cNvPr>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22</a:t>
            </a:fld>
            <a:endParaRPr lang="LID4096" kern="1200">
              <a:solidFill>
                <a:prstClr val="black">
                  <a:tint val="75000"/>
                </a:prstClr>
              </a:solidFill>
            </a:endParaRPr>
          </a:p>
        </p:txBody>
      </p:sp>
      <p:sp>
        <p:nvSpPr>
          <p:cNvPr id="6" name="Content Placeholder 7">
            <a:extLst>
              <a:ext uri="{FF2B5EF4-FFF2-40B4-BE49-F238E27FC236}">
                <a16:creationId xmlns:a16="http://schemas.microsoft.com/office/drawing/2014/main" id="{9E7944E1-1E20-834F-A400-EBD1AC0D8BEA}"/>
              </a:ext>
            </a:extLst>
          </p:cNvPr>
          <p:cNvSpPr>
            <a:spLocks noGrp="1"/>
          </p:cNvSpPr>
          <p:nvPr>
            <p:ph idx="1"/>
          </p:nvPr>
        </p:nvSpPr>
        <p:spPr>
          <a:xfrm>
            <a:off x="628650" y="3049825"/>
            <a:ext cx="7886700" cy="1582898"/>
          </a:xfrm>
        </p:spPr>
        <p:txBody>
          <a:bodyPr>
            <a:normAutofit lnSpcReduction="10000"/>
          </a:bodyPr>
          <a:lstStyle/>
          <a:p>
            <a:pPr marL="0" indent="0">
              <a:buNone/>
            </a:pPr>
            <a:r>
              <a:rPr lang="en-US" sz="2400" b="1">
                <a:latin typeface="Lato" panose="020F0502020204030203" pitchFamily="34" charset="77"/>
              </a:rPr>
              <a:t>Contributions</a:t>
            </a:r>
            <a:r>
              <a:rPr lang="en-US" sz="2400">
                <a:latin typeface="Lato" panose="020F0502020204030203" pitchFamily="34" charset="77"/>
              </a:rPr>
              <a:t>:</a:t>
            </a:r>
          </a:p>
          <a:p>
            <a:pPr marL="457200" indent="-457200">
              <a:buFont typeface="+mj-lt"/>
              <a:buAutoNum type="arabicPeriod"/>
            </a:pPr>
            <a:r>
              <a:rPr lang="en-US" sz="2400" b="1">
                <a:latin typeface="Lato" panose="020F0502020204030203" pitchFamily="34" charset="77"/>
              </a:rPr>
              <a:t>Thin-geometry color management</a:t>
            </a:r>
          </a:p>
          <a:p>
            <a:pPr marL="457200" indent="-457200">
              <a:buFont typeface="+mj-lt"/>
              <a:buAutoNum type="arabicPeriod"/>
            </a:pPr>
            <a:r>
              <a:rPr lang="en-US" sz="2400">
                <a:latin typeface="Lato" panose="020F0502020204030203" pitchFamily="34" charset="77"/>
              </a:rPr>
              <a:t>Scattering compensation for general 3D objects</a:t>
            </a:r>
          </a:p>
          <a:p>
            <a:pPr marL="457200" indent="-457200">
              <a:buFont typeface="+mj-lt"/>
              <a:buAutoNum type="arabicPeriod"/>
            </a:pPr>
            <a:r>
              <a:rPr lang="en-US" sz="2400">
                <a:latin typeface="Lato" panose="020F0502020204030203" pitchFamily="34" charset="77"/>
              </a:rPr>
              <a:t>Analysis of optimum in the solution space</a:t>
            </a:r>
          </a:p>
        </p:txBody>
      </p:sp>
      <p:grpSp>
        <p:nvGrpSpPr>
          <p:cNvPr id="7" name="Group 6">
            <a:extLst>
              <a:ext uri="{FF2B5EF4-FFF2-40B4-BE49-F238E27FC236}">
                <a16:creationId xmlns:a16="http://schemas.microsoft.com/office/drawing/2014/main" id="{FE3DCB67-0C2C-874F-A098-B5C5D5F145EA}"/>
              </a:ext>
            </a:extLst>
          </p:cNvPr>
          <p:cNvGrpSpPr/>
          <p:nvPr/>
        </p:nvGrpSpPr>
        <p:grpSpPr>
          <a:xfrm>
            <a:off x="4693511" y="835291"/>
            <a:ext cx="2632216" cy="1828349"/>
            <a:chOff x="3247723" y="835291"/>
            <a:chExt cx="2632216" cy="1828349"/>
          </a:xfrm>
        </p:grpSpPr>
        <p:sp>
          <p:nvSpPr>
            <p:cNvPr id="8" name="Rectangle 7">
              <a:extLst>
                <a:ext uri="{FF2B5EF4-FFF2-40B4-BE49-F238E27FC236}">
                  <a16:creationId xmlns:a16="http://schemas.microsoft.com/office/drawing/2014/main" id="{FB2C6E49-4322-F442-94CB-983DBDB6AAE1}"/>
                </a:ext>
              </a:extLst>
            </p:cNvPr>
            <p:cNvSpPr/>
            <p:nvPr/>
          </p:nvSpPr>
          <p:spPr>
            <a:xfrm>
              <a:off x="3259299" y="835291"/>
              <a:ext cx="2620640" cy="1828349"/>
            </a:xfrm>
            <a:prstGeom prst="rect">
              <a:avLst/>
            </a:prstGeom>
            <a:solidFill>
              <a:srgbClr val="34205B">
                <a:alpha val="25098"/>
              </a:srgbClr>
            </a:solidFill>
            <a:ln>
              <a:solidFill>
                <a:srgbClr val="34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32F1A1-C2A1-574E-BFD7-E29B070A7FB0}"/>
                </a:ext>
              </a:extLst>
            </p:cNvPr>
            <p:cNvSpPr txBox="1"/>
            <p:nvPr/>
          </p:nvSpPr>
          <p:spPr>
            <a:xfrm>
              <a:off x="3669619" y="1897220"/>
              <a:ext cx="1800000" cy="347947"/>
            </a:xfrm>
            <a:prstGeom prst="rect">
              <a:avLst/>
            </a:prstGeom>
            <a:solidFill>
              <a:schemeClr val="bg1">
                <a:lumMod val="95000"/>
              </a:schemeClr>
            </a:solidFill>
            <a:ln>
              <a:solidFill>
                <a:schemeClr val="tx2"/>
              </a:solidFill>
            </a:ln>
          </p:spPr>
          <p:txBody>
            <a:bodyPr wrap="square" rtlCol="0" anchor="ctr">
              <a:noAutofit/>
            </a:bodyPr>
            <a:lstStyle/>
            <a:p>
              <a:pPr algn="ctr"/>
              <a:r>
                <a:rPr lang="en-US" sz="160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cxnSp>
          <p:nvCxnSpPr>
            <p:cNvPr id="10" name="Elbow Connector 9">
              <a:extLst>
                <a:ext uri="{FF2B5EF4-FFF2-40B4-BE49-F238E27FC236}">
                  <a16:creationId xmlns:a16="http://schemas.microsoft.com/office/drawing/2014/main" id="{212A21E3-F2E1-F749-84DE-05A469BE5BD7}"/>
                </a:ext>
              </a:extLst>
            </p:cNvPr>
            <p:cNvCxnSpPr>
              <a:cxnSpLocks/>
              <a:stCxn id="14" idx="3"/>
              <a:endCxn id="9" idx="3"/>
            </p:cNvCxnSpPr>
            <p:nvPr/>
          </p:nvCxnSpPr>
          <p:spPr>
            <a:xfrm flipH="1">
              <a:off x="5469619" y="1365195"/>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50D8E0EA-2841-8F40-A810-7C928A466C5F}"/>
                </a:ext>
              </a:extLst>
            </p:cNvPr>
            <p:cNvCxnSpPr>
              <a:cxnSpLocks/>
              <a:stCxn id="9" idx="1"/>
              <a:endCxn id="14" idx="1"/>
            </p:cNvCxnSpPr>
            <p:nvPr/>
          </p:nvCxnSpPr>
          <p:spPr>
            <a:xfrm rot="10800000" flipH="1">
              <a:off x="3669618" y="1365196"/>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8A246D-4767-D644-9CAE-D765B54F5848}"/>
                </a:ext>
              </a:extLst>
            </p:cNvPr>
            <p:cNvSpPr txBox="1"/>
            <p:nvPr/>
          </p:nvSpPr>
          <p:spPr>
            <a:xfrm>
              <a:off x="3247723" y="2314495"/>
              <a:ext cx="2083443" cy="338554"/>
            </a:xfrm>
            <a:prstGeom prst="rect">
              <a:avLst/>
            </a:prstGeom>
            <a:noFill/>
          </p:spPr>
          <p:txBody>
            <a:bodyPr wrap="square" rtlCol="0">
              <a:spAutoFit/>
            </a:bodyPr>
            <a:lstStyle/>
            <a:p>
              <a:r>
                <a:rPr lang="en-US" sz="1600" b="1">
                  <a:solidFill>
                    <a:schemeClr val="tx1"/>
                  </a:solidFill>
                  <a:latin typeface="Lato" panose="020F0502020204030203" pitchFamily="34" charset="77"/>
                </a:rPr>
                <a:t>Iterative refinement</a:t>
              </a:r>
            </a:p>
          </p:txBody>
        </p:sp>
      </p:grpSp>
      <p:sp>
        <p:nvSpPr>
          <p:cNvPr id="13" name="TextBox 12">
            <a:extLst>
              <a:ext uri="{FF2B5EF4-FFF2-40B4-BE49-F238E27FC236}">
                <a16:creationId xmlns:a16="http://schemas.microsoft.com/office/drawing/2014/main" id="{157F8A8D-B496-4841-AF87-833C272FA6A9}"/>
              </a:ext>
            </a:extLst>
          </p:cNvPr>
          <p:cNvSpPr txBox="1"/>
          <p:nvPr/>
        </p:nvSpPr>
        <p:spPr>
          <a:xfrm>
            <a:off x="7513893" y="1005195"/>
            <a:ext cx="126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14" name="TextBox 13">
            <a:extLst>
              <a:ext uri="{FF2B5EF4-FFF2-40B4-BE49-F238E27FC236}">
                <a16:creationId xmlns:a16="http://schemas.microsoft.com/office/drawing/2014/main" id="{73E70FA2-52A3-4049-B349-ADF8F6D9B3DD}"/>
              </a:ext>
            </a:extLst>
          </p:cNvPr>
          <p:cNvSpPr txBox="1"/>
          <p:nvPr/>
        </p:nvSpPr>
        <p:spPr>
          <a:xfrm>
            <a:off x="5117788"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a:solidFill>
                  <a:schemeClr val="tx1"/>
                </a:solidFill>
                <a:latin typeface="Lato" panose="020F0502020204030203" pitchFamily="34" charset="0"/>
                <a:ea typeface="Lato" panose="020F0502020204030203" pitchFamily="34" charset="0"/>
                <a:cs typeface="Lato" panose="020F0502020204030203" pitchFamily="34" charset="0"/>
              </a:rPr>
            </a:br>
            <a:r>
              <a:rPr lang="en-US" sz="200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15" name="TextBox 14">
            <a:extLst>
              <a:ext uri="{FF2B5EF4-FFF2-40B4-BE49-F238E27FC236}">
                <a16:creationId xmlns:a16="http://schemas.microsoft.com/office/drawing/2014/main" id="{1EC4490A-755F-9949-9728-C3C85E1CBD20}"/>
              </a:ext>
            </a:extLst>
          </p:cNvPr>
          <p:cNvSpPr txBox="1"/>
          <p:nvPr/>
        </p:nvSpPr>
        <p:spPr>
          <a:xfrm>
            <a:off x="370107"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cxnSp>
        <p:nvCxnSpPr>
          <p:cNvPr id="16" name="Straight Arrow Connector 15">
            <a:extLst>
              <a:ext uri="{FF2B5EF4-FFF2-40B4-BE49-F238E27FC236}">
                <a16:creationId xmlns:a16="http://schemas.microsoft.com/office/drawing/2014/main" id="{A225F69D-214E-A440-A218-632089F27808}"/>
              </a:ext>
            </a:extLst>
          </p:cNvPr>
          <p:cNvCxnSpPr>
            <a:stCxn id="14" idx="3"/>
            <a:endCxn id="13" idx="1"/>
          </p:cNvCxnSpPr>
          <p:nvPr/>
        </p:nvCxnSpPr>
        <p:spPr>
          <a:xfrm>
            <a:off x="6917788"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7E9678-AD6E-504D-BFE0-0434BA7D3D9C}"/>
              </a:ext>
            </a:extLst>
          </p:cNvPr>
          <p:cNvSpPr txBox="1"/>
          <p:nvPr/>
        </p:nvSpPr>
        <p:spPr>
          <a:xfrm>
            <a:off x="2537633"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Pre-mapped target</a:t>
            </a:r>
          </a:p>
        </p:txBody>
      </p:sp>
      <p:cxnSp>
        <p:nvCxnSpPr>
          <p:cNvPr id="18" name="Straight Arrow Connector 17">
            <a:extLst>
              <a:ext uri="{FF2B5EF4-FFF2-40B4-BE49-F238E27FC236}">
                <a16:creationId xmlns:a16="http://schemas.microsoft.com/office/drawing/2014/main" id="{21A9A2B5-1A18-4D4C-BFC6-B99BA5D7ACAB}"/>
              </a:ext>
            </a:extLst>
          </p:cNvPr>
          <p:cNvCxnSpPr>
            <a:stCxn id="15" idx="3"/>
            <a:endCxn id="17" idx="1"/>
          </p:cNvCxnSpPr>
          <p:nvPr/>
        </p:nvCxnSpPr>
        <p:spPr>
          <a:xfrm>
            <a:off x="2170107" y="1365195"/>
            <a:ext cx="367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5C4FAA-407F-B147-8CC3-2C68991D41A4}"/>
              </a:ext>
            </a:extLst>
          </p:cNvPr>
          <p:cNvCxnSpPr>
            <a:stCxn id="17" idx="3"/>
            <a:endCxn id="14" idx="1"/>
          </p:cNvCxnSpPr>
          <p:nvPr/>
        </p:nvCxnSpPr>
        <p:spPr>
          <a:xfrm>
            <a:off x="4337633" y="1365195"/>
            <a:ext cx="7801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E6C29B4-1BE8-594E-8D9E-A1CA423C49DF}"/>
              </a:ext>
            </a:extLst>
          </p:cNvPr>
          <p:cNvSpPr txBox="1"/>
          <p:nvPr/>
        </p:nvSpPr>
        <p:spPr>
          <a:xfrm>
            <a:off x="370107" y="1885167"/>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1800">
                <a:solidFill>
                  <a:schemeClr val="tx1"/>
                </a:solidFill>
                <a:latin typeface="Lato" panose="020F0502020204030203" pitchFamily="34" charset="0"/>
                <a:ea typeface="Lato" panose="020F0502020204030203" pitchFamily="34" charset="0"/>
                <a:cs typeface="Lato" panose="020F0502020204030203" pitchFamily="34" charset="0"/>
              </a:rPr>
              <a:t>Thin-geometry color profile</a:t>
            </a:r>
          </a:p>
        </p:txBody>
      </p:sp>
      <p:cxnSp>
        <p:nvCxnSpPr>
          <p:cNvPr id="21" name="Elbow Connector 20">
            <a:extLst>
              <a:ext uri="{FF2B5EF4-FFF2-40B4-BE49-F238E27FC236}">
                <a16:creationId xmlns:a16="http://schemas.microsoft.com/office/drawing/2014/main" id="{2878F379-C16C-1F4D-B396-BD65B048E3A6}"/>
              </a:ext>
            </a:extLst>
          </p:cNvPr>
          <p:cNvCxnSpPr>
            <a:stCxn id="20" idx="3"/>
            <a:endCxn id="17" idx="2"/>
          </p:cNvCxnSpPr>
          <p:nvPr/>
        </p:nvCxnSpPr>
        <p:spPr>
          <a:xfrm flipV="1">
            <a:off x="2170107" y="1725195"/>
            <a:ext cx="1267526" cy="5199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6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13"/>
                                        </p:tgtEl>
                                        <p:attrNameLst>
                                          <p:attrName>style.opacity</p:attrName>
                                        </p:attrNameLst>
                                      </p:cBhvr>
                                      <p:to>
                                        <p:strVal val="0.25"/>
                                      </p:to>
                                    </p:set>
                                    <p:animEffect filter="image" prLst="opacity: 0.25">
                                      <p:cBhvr rctx="IE">
                                        <p:cTn id="10" dur="indefinite"/>
                                        <p:tgtEl>
                                          <p:spTgt spid="13"/>
                                        </p:tgtEl>
                                      </p:cBhvr>
                                    </p:animEffect>
                                  </p:childTnLst>
                                </p:cTn>
                              </p:par>
                              <p:par>
                                <p:cTn id="11" presetID="9" presetClass="emph" presetSubtype="0" grpId="0" nodeType="withEffect">
                                  <p:stCondLst>
                                    <p:cond delay="0"/>
                                  </p:stCondLst>
                                  <p:childTnLst>
                                    <p:set>
                                      <p:cBhvr>
                                        <p:cTn id="12" dur="indefinite"/>
                                        <p:tgtEl>
                                          <p:spTgt spid="14"/>
                                        </p:tgtEl>
                                        <p:attrNameLst>
                                          <p:attrName>style.opacity</p:attrName>
                                        </p:attrNameLst>
                                      </p:cBhvr>
                                      <p:to>
                                        <p:strVal val="0.25"/>
                                      </p:to>
                                    </p:set>
                                    <p:animEffect filter="image" prLst="opacity: 0.25">
                                      <p:cBhvr rctx="IE">
                                        <p:cTn id="13" dur="indefinite"/>
                                        <p:tgtEl>
                                          <p:spTgt spid="14"/>
                                        </p:tgtEl>
                                      </p:cBhvr>
                                    </p:animEffect>
                                  </p:childTnLst>
                                </p:cTn>
                              </p:par>
                              <p:par>
                                <p:cTn id="14" presetID="9" presetClass="emph" presetSubtype="0" nodeType="withEffect">
                                  <p:stCondLst>
                                    <p:cond delay="0"/>
                                  </p:stCondLst>
                                  <p:childTnLst>
                                    <p:set>
                                      <p:cBhvr>
                                        <p:cTn id="15" dur="indefinite"/>
                                        <p:tgtEl>
                                          <p:spTgt spid="16"/>
                                        </p:tgtEl>
                                        <p:attrNameLst>
                                          <p:attrName>style.opacity</p:attrName>
                                        </p:attrNameLst>
                                      </p:cBhvr>
                                      <p:to>
                                        <p:strVal val="0.25"/>
                                      </p:to>
                                    </p:set>
                                    <p:animEffect filter="image" prLst="opacity: 0.25">
                                      <p:cBhvr rctx="IE">
                                        <p:cTn id="16" dur="indefinite"/>
                                        <p:tgtEl>
                                          <p:spTgt spid="16"/>
                                        </p:tgtEl>
                                      </p:cBhvr>
                                    </p:animEffect>
                                  </p:childTnLst>
                                </p:cTn>
                              </p:par>
                              <p:par>
                                <p:cTn id="17" presetID="9" presetClass="emph" presetSubtype="0" nodeType="withEffect">
                                  <p:stCondLst>
                                    <p:cond delay="0"/>
                                  </p:stCondLst>
                                  <p:childTnLst>
                                    <p:set>
                                      <p:cBhvr>
                                        <p:cTn id="18" dur="indefinite"/>
                                        <p:tgtEl>
                                          <p:spTgt spid="19"/>
                                        </p:tgtEl>
                                        <p:attrNameLst>
                                          <p:attrName>style.opacity</p:attrName>
                                        </p:attrNameLst>
                                      </p:cBhvr>
                                      <p:to>
                                        <p:strVal val="0.25"/>
                                      </p:to>
                                    </p:set>
                                    <p:animEffect filter="image" prLst="opacity: 0.25">
                                      <p:cBhvr rctx="IE">
                                        <p:cTn id="19"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57FAAF-3671-0C41-A84D-DA8244B754BE}"/>
              </a:ext>
            </a:extLst>
          </p:cNvPr>
          <p:cNvSpPr>
            <a:spLocks noGrp="1"/>
          </p:cNvSpPr>
          <p:nvPr>
            <p:ph type="ftr" sz="quarter" idx="10"/>
          </p:nvPr>
        </p:nvSpPr>
        <p:spPr/>
        <p:txBody>
          <a:bodyPr/>
          <a:lstStyle/>
          <a:p>
            <a:r>
              <a:rPr lang="en-US" dirty="0">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8F7583B3-6146-0E4C-A1FF-E193B6AD6794}"/>
              </a:ext>
            </a:extLst>
          </p:cNvPr>
          <p:cNvSpPr>
            <a:spLocks noGrp="1"/>
          </p:cNvSpPr>
          <p:nvPr>
            <p:ph type="title"/>
          </p:nvPr>
        </p:nvSpPr>
        <p:spPr/>
        <p:txBody>
          <a:bodyPr/>
          <a:lstStyle/>
          <a:p>
            <a:r>
              <a:rPr lang="en-US" dirty="0"/>
              <a:t>Our Pipeline and Contributions</a:t>
            </a:r>
          </a:p>
        </p:txBody>
      </p:sp>
      <p:sp>
        <p:nvSpPr>
          <p:cNvPr id="5" name="Slide Number Placeholder 4">
            <a:extLst>
              <a:ext uri="{FF2B5EF4-FFF2-40B4-BE49-F238E27FC236}">
                <a16:creationId xmlns:a16="http://schemas.microsoft.com/office/drawing/2014/main" id="{043FCD42-9475-CC4C-B54A-9CAA32195D8B}"/>
              </a:ext>
            </a:extLst>
          </p:cNvPr>
          <p:cNvSpPr>
            <a:spLocks noGrp="1"/>
          </p:cNvSpPr>
          <p:nvPr>
            <p:ph type="sldNum" sz="quarter" idx="11"/>
          </p:nvPr>
        </p:nvSpPr>
        <p:spPr/>
        <p:txBody>
          <a:bodyPr/>
          <a:lstStyle/>
          <a:p>
            <a:pPr defTabSz="685800">
              <a:buClrTx/>
            </a:pPr>
            <a:fld id="{22715E2D-623F-42BE-A608-3D699D020166}" type="slidenum">
              <a:rPr lang="en-US" kern="1200" smtClean="0">
                <a:solidFill>
                  <a:prstClr val="black">
                    <a:tint val="75000"/>
                  </a:prstClr>
                </a:solidFill>
              </a:rPr>
              <a:pPr defTabSz="685800">
                <a:buClrTx/>
              </a:pPr>
              <a:t>23</a:t>
            </a:fld>
            <a:endParaRPr lang="en-US" kern="1200" dirty="0">
              <a:solidFill>
                <a:prstClr val="black">
                  <a:tint val="75000"/>
                </a:prstClr>
              </a:solidFill>
            </a:endParaRPr>
          </a:p>
        </p:txBody>
      </p:sp>
      <p:grpSp>
        <p:nvGrpSpPr>
          <p:cNvPr id="6" name="Group 5">
            <a:extLst>
              <a:ext uri="{FF2B5EF4-FFF2-40B4-BE49-F238E27FC236}">
                <a16:creationId xmlns:a16="http://schemas.microsoft.com/office/drawing/2014/main" id="{10A65254-8353-4948-A02F-40A9A79F589E}"/>
              </a:ext>
            </a:extLst>
          </p:cNvPr>
          <p:cNvGrpSpPr/>
          <p:nvPr/>
        </p:nvGrpSpPr>
        <p:grpSpPr>
          <a:xfrm>
            <a:off x="4693511" y="835291"/>
            <a:ext cx="2632216" cy="1828349"/>
            <a:chOff x="3247723" y="835291"/>
            <a:chExt cx="2632216" cy="1828349"/>
          </a:xfrm>
        </p:grpSpPr>
        <p:sp>
          <p:nvSpPr>
            <p:cNvPr id="7" name="Rectangle 6">
              <a:extLst>
                <a:ext uri="{FF2B5EF4-FFF2-40B4-BE49-F238E27FC236}">
                  <a16:creationId xmlns:a16="http://schemas.microsoft.com/office/drawing/2014/main" id="{ABEC9B0A-7BF4-C648-97E3-878709922487}"/>
                </a:ext>
              </a:extLst>
            </p:cNvPr>
            <p:cNvSpPr/>
            <p:nvPr/>
          </p:nvSpPr>
          <p:spPr>
            <a:xfrm>
              <a:off x="3259299" y="835291"/>
              <a:ext cx="2620640" cy="1828349"/>
            </a:xfrm>
            <a:prstGeom prst="rect">
              <a:avLst/>
            </a:prstGeom>
            <a:solidFill>
              <a:srgbClr val="34205B">
                <a:alpha val="25098"/>
              </a:srgbClr>
            </a:solidFill>
            <a:ln>
              <a:solidFill>
                <a:srgbClr val="34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8DFF78C-154E-A646-B478-55161DF5DA3D}"/>
                </a:ext>
              </a:extLst>
            </p:cNvPr>
            <p:cNvSpPr txBox="1"/>
            <p:nvPr/>
          </p:nvSpPr>
          <p:spPr>
            <a:xfrm>
              <a:off x="3669619" y="1897220"/>
              <a:ext cx="1800000" cy="347947"/>
            </a:xfrm>
            <a:prstGeom prst="rect">
              <a:avLst/>
            </a:prstGeom>
            <a:solidFill>
              <a:schemeClr val="bg1">
                <a:lumMod val="95000"/>
              </a:schemeClr>
            </a:solidFill>
            <a:ln>
              <a:solidFill>
                <a:schemeClr val="tx2"/>
              </a:solidFill>
            </a:ln>
          </p:spPr>
          <p:txBody>
            <a:bodyPr wrap="square" rtlCol="0" anchor="ctr">
              <a:noAutofit/>
            </a:bodyPr>
            <a:lstStyle/>
            <a:p>
              <a:pPr algn="ct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cxnSp>
          <p:nvCxnSpPr>
            <p:cNvPr id="9" name="Elbow Connector 8">
              <a:extLst>
                <a:ext uri="{FF2B5EF4-FFF2-40B4-BE49-F238E27FC236}">
                  <a16:creationId xmlns:a16="http://schemas.microsoft.com/office/drawing/2014/main" id="{489481E9-8543-EC42-BABB-727ED13B22FE}"/>
                </a:ext>
              </a:extLst>
            </p:cNvPr>
            <p:cNvCxnSpPr>
              <a:cxnSpLocks/>
              <a:stCxn id="13" idx="3"/>
              <a:endCxn id="8" idx="3"/>
            </p:cNvCxnSpPr>
            <p:nvPr/>
          </p:nvCxnSpPr>
          <p:spPr>
            <a:xfrm flipH="1">
              <a:off x="5469619" y="1365195"/>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C6490C85-F9EA-3F4D-A867-1331B2EA9319}"/>
                </a:ext>
              </a:extLst>
            </p:cNvPr>
            <p:cNvCxnSpPr>
              <a:cxnSpLocks/>
              <a:stCxn id="8" idx="1"/>
              <a:endCxn id="13" idx="1"/>
            </p:cNvCxnSpPr>
            <p:nvPr/>
          </p:nvCxnSpPr>
          <p:spPr>
            <a:xfrm rot="10800000" flipH="1">
              <a:off x="3669618" y="1365196"/>
              <a:ext cx="2381" cy="705999"/>
            </a:xfrm>
            <a:prstGeom prst="bentConnector3">
              <a:avLst>
                <a:gd name="adj1" fmla="val -960100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68A469-1606-604F-98B7-C7C26F50C40E}"/>
                </a:ext>
              </a:extLst>
            </p:cNvPr>
            <p:cNvSpPr txBox="1"/>
            <p:nvPr/>
          </p:nvSpPr>
          <p:spPr>
            <a:xfrm>
              <a:off x="3247723" y="2314495"/>
              <a:ext cx="2083443" cy="338554"/>
            </a:xfrm>
            <a:prstGeom prst="rect">
              <a:avLst/>
            </a:prstGeom>
            <a:noFill/>
          </p:spPr>
          <p:txBody>
            <a:bodyPr wrap="square" rtlCol="0">
              <a:spAutoFit/>
            </a:bodyPr>
            <a:lstStyle/>
            <a:p>
              <a:r>
                <a:rPr lang="en-US" sz="1600" b="1" dirty="0">
                  <a:solidFill>
                    <a:schemeClr val="tx1"/>
                  </a:solidFill>
                  <a:latin typeface="Lato" panose="020F0502020204030203" pitchFamily="34" charset="77"/>
                </a:rPr>
                <a:t>Iterative refinement</a:t>
              </a:r>
            </a:p>
          </p:txBody>
        </p:sp>
      </p:grpSp>
      <p:sp>
        <p:nvSpPr>
          <p:cNvPr id="12" name="TextBox 11">
            <a:extLst>
              <a:ext uri="{FF2B5EF4-FFF2-40B4-BE49-F238E27FC236}">
                <a16:creationId xmlns:a16="http://schemas.microsoft.com/office/drawing/2014/main" id="{FB6CE99F-8D53-A146-BA39-3E348371C25A}"/>
              </a:ext>
            </a:extLst>
          </p:cNvPr>
          <p:cNvSpPr txBox="1"/>
          <p:nvPr/>
        </p:nvSpPr>
        <p:spPr>
          <a:xfrm>
            <a:off x="7513893" y="1005195"/>
            <a:ext cx="126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13" name="TextBox 12">
            <a:extLst>
              <a:ext uri="{FF2B5EF4-FFF2-40B4-BE49-F238E27FC236}">
                <a16:creationId xmlns:a16="http://schemas.microsoft.com/office/drawing/2014/main" id="{F71B26A8-43C9-4843-ADF2-CA3827A163BA}"/>
              </a:ext>
            </a:extLst>
          </p:cNvPr>
          <p:cNvSpPr txBox="1"/>
          <p:nvPr/>
        </p:nvSpPr>
        <p:spPr>
          <a:xfrm>
            <a:off x="5117788"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14" name="TextBox 13">
            <a:extLst>
              <a:ext uri="{FF2B5EF4-FFF2-40B4-BE49-F238E27FC236}">
                <a16:creationId xmlns:a16="http://schemas.microsoft.com/office/drawing/2014/main" id="{FF372323-837B-D747-9078-42E6E521DF75}"/>
              </a:ext>
            </a:extLst>
          </p:cNvPr>
          <p:cNvSpPr txBox="1"/>
          <p:nvPr/>
        </p:nvSpPr>
        <p:spPr>
          <a:xfrm>
            <a:off x="370107"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cxnSp>
        <p:nvCxnSpPr>
          <p:cNvPr id="16" name="Straight Arrow Connector 15">
            <a:extLst>
              <a:ext uri="{FF2B5EF4-FFF2-40B4-BE49-F238E27FC236}">
                <a16:creationId xmlns:a16="http://schemas.microsoft.com/office/drawing/2014/main" id="{2873CAD6-BBF6-094D-AD99-FBA3DF657C62}"/>
              </a:ext>
            </a:extLst>
          </p:cNvPr>
          <p:cNvCxnSpPr>
            <a:stCxn id="13" idx="3"/>
            <a:endCxn id="12" idx="1"/>
          </p:cNvCxnSpPr>
          <p:nvPr/>
        </p:nvCxnSpPr>
        <p:spPr>
          <a:xfrm>
            <a:off x="6917788"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07F8C1-2F46-314A-A383-9A9C5FB0A8ED}"/>
              </a:ext>
            </a:extLst>
          </p:cNvPr>
          <p:cNvSpPr txBox="1"/>
          <p:nvPr/>
        </p:nvSpPr>
        <p:spPr>
          <a:xfrm>
            <a:off x="2537633"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dirty="0">
                <a:solidFill>
                  <a:schemeClr val="tx1"/>
                </a:solidFill>
                <a:latin typeface="Lato" panose="020F0502020204030203" pitchFamily="34" charset="0"/>
                <a:ea typeface="Lato" panose="020F0502020204030203" pitchFamily="34" charset="0"/>
                <a:cs typeface="Lato" panose="020F0502020204030203" pitchFamily="34" charset="0"/>
              </a:rPr>
              <a:t>Pre-mapped target</a:t>
            </a:r>
          </a:p>
        </p:txBody>
      </p:sp>
      <p:cxnSp>
        <p:nvCxnSpPr>
          <p:cNvPr id="26" name="Straight Arrow Connector 25">
            <a:extLst>
              <a:ext uri="{FF2B5EF4-FFF2-40B4-BE49-F238E27FC236}">
                <a16:creationId xmlns:a16="http://schemas.microsoft.com/office/drawing/2014/main" id="{9F277295-3E2B-3548-AA24-F59C3B2E8468}"/>
              </a:ext>
            </a:extLst>
          </p:cNvPr>
          <p:cNvCxnSpPr>
            <a:stCxn id="14" idx="3"/>
            <a:endCxn id="24" idx="1"/>
          </p:cNvCxnSpPr>
          <p:nvPr/>
        </p:nvCxnSpPr>
        <p:spPr>
          <a:xfrm>
            <a:off x="2170107" y="1365195"/>
            <a:ext cx="367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C1B004-B262-CD4F-A91E-FB4A408E0797}"/>
              </a:ext>
            </a:extLst>
          </p:cNvPr>
          <p:cNvCxnSpPr>
            <a:stCxn id="24" idx="3"/>
            <a:endCxn id="13" idx="1"/>
          </p:cNvCxnSpPr>
          <p:nvPr/>
        </p:nvCxnSpPr>
        <p:spPr>
          <a:xfrm>
            <a:off x="4337633" y="1365195"/>
            <a:ext cx="7801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15D7649-52E3-374A-856C-26A6546A2CAD}"/>
              </a:ext>
            </a:extLst>
          </p:cNvPr>
          <p:cNvSpPr txBox="1"/>
          <p:nvPr/>
        </p:nvSpPr>
        <p:spPr>
          <a:xfrm>
            <a:off x="370107" y="1885167"/>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Thin-geometry color profile</a:t>
            </a:r>
          </a:p>
        </p:txBody>
      </p:sp>
      <p:cxnSp>
        <p:nvCxnSpPr>
          <p:cNvPr id="31" name="Elbow Connector 30">
            <a:extLst>
              <a:ext uri="{FF2B5EF4-FFF2-40B4-BE49-F238E27FC236}">
                <a16:creationId xmlns:a16="http://schemas.microsoft.com/office/drawing/2014/main" id="{8F546E41-AD37-BB4B-A4FA-32B49433D21A}"/>
              </a:ext>
            </a:extLst>
          </p:cNvPr>
          <p:cNvCxnSpPr>
            <a:stCxn id="29" idx="3"/>
            <a:endCxn id="24" idx="2"/>
          </p:cNvCxnSpPr>
          <p:nvPr/>
        </p:nvCxnSpPr>
        <p:spPr>
          <a:xfrm flipV="1">
            <a:off x="2170107" y="1725195"/>
            <a:ext cx="1267526" cy="5199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7">
            <a:extLst>
              <a:ext uri="{FF2B5EF4-FFF2-40B4-BE49-F238E27FC236}">
                <a16:creationId xmlns:a16="http://schemas.microsoft.com/office/drawing/2014/main" id="{E0D9A324-3E26-C24C-B26F-0AF5683E12BD}"/>
              </a:ext>
            </a:extLst>
          </p:cNvPr>
          <p:cNvSpPr>
            <a:spLocks noGrp="1"/>
          </p:cNvSpPr>
          <p:nvPr>
            <p:ph idx="1"/>
          </p:nvPr>
        </p:nvSpPr>
        <p:spPr>
          <a:xfrm>
            <a:off x="628650" y="3049825"/>
            <a:ext cx="7886700" cy="1582898"/>
          </a:xfrm>
        </p:spPr>
        <p:txBody>
          <a:bodyPr>
            <a:normAutofit lnSpcReduction="10000"/>
          </a:bodyPr>
          <a:lstStyle/>
          <a:p>
            <a:pPr marL="0" indent="0">
              <a:buNone/>
            </a:pPr>
            <a:r>
              <a:rPr lang="en-US" sz="2400" b="1" dirty="0">
                <a:latin typeface="Lato" panose="020F0502020204030203" pitchFamily="34" charset="77"/>
              </a:rPr>
              <a:t>Contributions</a:t>
            </a:r>
            <a:r>
              <a:rPr lang="en-US" sz="2400" dirty="0">
                <a:latin typeface="Lato" panose="020F0502020204030203" pitchFamily="34" charset="77"/>
              </a:rPr>
              <a:t>:</a:t>
            </a:r>
          </a:p>
          <a:p>
            <a:pPr marL="457200" indent="-457200">
              <a:buFont typeface="+mj-lt"/>
              <a:buAutoNum type="arabicPeriod"/>
            </a:pPr>
            <a:r>
              <a:rPr lang="en-US" sz="2400" dirty="0">
                <a:latin typeface="Lato" panose="020F0502020204030203" pitchFamily="34" charset="77"/>
              </a:rPr>
              <a:t>Thin-geometry color management</a:t>
            </a:r>
          </a:p>
          <a:p>
            <a:pPr marL="457200" indent="-457200">
              <a:buFont typeface="+mj-lt"/>
              <a:buAutoNum type="arabicPeriod"/>
            </a:pPr>
            <a:r>
              <a:rPr lang="en-US" sz="2400" b="1" dirty="0">
                <a:latin typeface="Lato" panose="020F0502020204030203" pitchFamily="34" charset="77"/>
              </a:rPr>
              <a:t>Scattering compensation for general 3D objects</a:t>
            </a:r>
          </a:p>
          <a:p>
            <a:pPr marL="457200" indent="-457200">
              <a:buFont typeface="+mj-lt"/>
              <a:buAutoNum type="arabicPeriod"/>
            </a:pPr>
            <a:r>
              <a:rPr lang="en-US" sz="2400" dirty="0">
                <a:latin typeface="Lato" panose="020F0502020204030203" pitchFamily="34" charset="77"/>
              </a:rPr>
              <a:t>Analysis of optimum in the solution space</a:t>
            </a:r>
          </a:p>
        </p:txBody>
      </p:sp>
    </p:spTree>
    <p:extLst>
      <p:ext uri="{BB962C8B-B14F-4D97-AF65-F5344CB8AC3E}">
        <p14:creationId xmlns:p14="http://schemas.microsoft.com/office/powerpoint/2010/main" val="218264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4"/>
                                        </p:tgtEl>
                                        <p:attrNameLst>
                                          <p:attrName>style.opacity</p:attrName>
                                        </p:attrNameLst>
                                      </p:cBhvr>
                                      <p:to>
                                        <p:strVal val="0.25"/>
                                      </p:to>
                                    </p:set>
                                    <p:animEffect filter="image" prLst="opacity: 0.25">
                                      <p:cBhvr rctx="IE">
                                        <p:cTn id="7" dur="indefinite"/>
                                        <p:tgtEl>
                                          <p:spTgt spid="14"/>
                                        </p:tgtEl>
                                      </p:cBhvr>
                                    </p:animEffect>
                                  </p:childTnLst>
                                </p:cTn>
                              </p:par>
                              <p:par>
                                <p:cTn id="8" presetID="9" presetClass="emph" presetSubtype="0" grpId="0" nodeType="withEffect">
                                  <p:stCondLst>
                                    <p:cond delay="0"/>
                                  </p:stCondLst>
                                  <p:childTnLst>
                                    <p:set>
                                      <p:cBhvr>
                                        <p:cTn id="9" dur="indefinite"/>
                                        <p:tgtEl>
                                          <p:spTgt spid="24"/>
                                        </p:tgtEl>
                                        <p:attrNameLst>
                                          <p:attrName>style.opacity</p:attrName>
                                        </p:attrNameLst>
                                      </p:cBhvr>
                                      <p:to>
                                        <p:strVal val="0.25"/>
                                      </p:to>
                                    </p:set>
                                    <p:animEffect filter="image" prLst="opacity: 0.25">
                                      <p:cBhvr rctx="IE">
                                        <p:cTn id="10" dur="indefinite"/>
                                        <p:tgtEl>
                                          <p:spTgt spid="24"/>
                                        </p:tgtEl>
                                      </p:cBhvr>
                                    </p:animEffect>
                                  </p:childTnLst>
                                </p:cTn>
                              </p:par>
                              <p:par>
                                <p:cTn id="11" presetID="9" presetClass="emph" presetSubtype="0" nodeType="withEffect">
                                  <p:stCondLst>
                                    <p:cond delay="0"/>
                                  </p:stCondLst>
                                  <p:childTnLst>
                                    <p:set>
                                      <p:cBhvr>
                                        <p:cTn id="12" dur="indefinite"/>
                                        <p:tgtEl>
                                          <p:spTgt spid="26"/>
                                        </p:tgtEl>
                                        <p:attrNameLst>
                                          <p:attrName>style.opacity</p:attrName>
                                        </p:attrNameLst>
                                      </p:cBhvr>
                                      <p:to>
                                        <p:strVal val="0.25"/>
                                      </p:to>
                                    </p:set>
                                    <p:animEffect filter="image" prLst="opacity: 0.25">
                                      <p:cBhvr rctx="IE">
                                        <p:cTn id="13" dur="indefinite"/>
                                        <p:tgtEl>
                                          <p:spTgt spid="26"/>
                                        </p:tgtEl>
                                      </p:cBhvr>
                                    </p:animEffect>
                                  </p:childTnLst>
                                </p:cTn>
                              </p:par>
                              <p:par>
                                <p:cTn id="14" presetID="9" presetClass="emph" presetSubtype="0" nodeType="withEffect">
                                  <p:stCondLst>
                                    <p:cond delay="0"/>
                                  </p:stCondLst>
                                  <p:childTnLst>
                                    <p:set>
                                      <p:cBhvr>
                                        <p:cTn id="15" dur="indefinite"/>
                                        <p:tgtEl>
                                          <p:spTgt spid="28"/>
                                        </p:tgtEl>
                                        <p:attrNameLst>
                                          <p:attrName>style.opacity</p:attrName>
                                        </p:attrNameLst>
                                      </p:cBhvr>
                                      <p:to>
                                        <p:strVal val="0.25"/>
                                      </p:to>
                                    </p:set>
                                    <p:animEffect filter="image" prLst="opacity: 0.25">
                                      <p:cBhvr rctx="IE">
                                        <p:cTn id="16" dur="indefinite"/>
                                        <p:tgtEl>
                                          <p:spTgt spid="28"/>
                                        </p:tgtEl>
                                      </p:cBhvr>
                                    </p:animEffect>
                                  </p:childTnLst>
                                </p:cTn>
                              </p:par>
                              <p:par>
                                <p:cTn id="17" presetID="9" presetClass="emph" presetSubtype="0" grpId="0" nodeType="withEffect">
                                  <p:stCondLst>
                                    <p:cond delay="0"/>
                                  </p:stCondLst>
                                  <p:childTnLst>
                                    <p:set>
                                      <p:cBhvr>
                                        <p:cTn id="18" dur="indefinite"/>
                                        <p:tgtEl>
                                          <p:spTgt spid="29"/>
                                        </p:tgtEl>
                                        <p:attrNameLst>
                                          <p:attrName>style.opacity</p:attrName>
                                        </p:attrNameLst>
                                      </p:cBhvr>
                                      <p:to>
                                        <p:strVal val="0.25"/>
                                      </p:to>
                                    </p:set>
                                    <p:animEffect filter="image" prLst="opacity: 0.25">
                                      <p:cBhvr rctx="IE">
                                        <p:cTn id="19" dur="indefinite"/>
                                        <p:tgtEl>
                                          <p:spTgt spid="29"/>
                                        </p:tgtEl>
                                      </p:cBhvr>
                                    </p:animEffect>
                                  </p:childTnLst>
                                </p:cTn>
                              </p:par>
                              <p:par>
                                <p:cTn id="20" presetID="9" presetClass="emph" presetSubtype="0" nodeType="withEffect">
                                  <p:stCondLst>
                                    <p:cond delay="0"/>
                                  </p:stCondLst>
                                  <p:childTnLst>
                                    <p:set>
                                      <p:cBhvr>
                                        <p:cTn id="21" dur="indefinite"/>
                                        <p:tgtEl>
                                          <p:spTgt spid="31"/>
                                        </p:tgtEl>
                                        <p:attrNameLst>
                                          <p:attrName>style.opacity</p:attrName>
                                        </p:attrNameLst>
                                      </p:cBhvr>
                                      <p:to>
                                        <p:strVal val="0.25"/>
                                      </p:to>
                                    </p:set>
                                    <p:animEffect filter="image" prLst="opacity: 0.25">
                                      <p:cBhvr rctx="IE">
                                        <p:cTn id="22" dur="indefinite"/>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ADB0-E2A4-4320-ADA0-6500FA96AD43}"/>
              </a:ext>
            </a:extLst>
          </p:cNvPr>
          <p:cNvSpPr>
            <a:spLocks noGrp="1"/>
          </p:cNvSpPr>
          <p:nvPr>
            <p:ph type="title"/>
          </p:nvPr>
        </p:nvSpPr>
        <p:spPr/>
        <p:txBody>
          <a:bodyPr/>
          <a:lstStyle/>
          <a:p>
            <a:r>
              <a:rPr lang="en-US"/>
              <a:t>Iterative Refinement</a:t>
            </a:r>
          </a:p>
        </p:txBody>
      </p:sp>
      <p:sp>
        <p:nvSpPr>
          <p:cNvPr id="4" name="Slide Number Placeholder 3">
            <a:extLst>
              <a:ext uri="{FF2B5EF4-FFF2-40B4-BE49-F238E27FC236}">
                <a16:creationId xmlns:a16="http://schemas.microsoft.com/office/drawing/2014/main" id="{51E0286C-D041-4516-97BE-632458643BF2}"/>
              </a:ext>
            </a:extLst>
          </p:cNvPr>
          <p:cNvSpPr>
            <a:spLocks noGrp="1"/>
          </p:cNvSpPr>
          <p:nvPr>
            <p:ph type="sldNum" idx="4294967295"/>
          </p:nvPr>
        </p:nvSpPr>
        <p:spPr>
          <a:xfrm>
            <a:off x="8583613" y="4808538"/>
            <a:ext cx="560387" cy="230187"/>
          </a:xfrm>
        </p:spPr>
        <p:txBody>
          <a:bodyPr/>
          <a:lstStyle/>
          <a:p>
            <a:fld id="{00000000-1234-1234-1234-123412341234}" type="slidenum">
              <a:rPr lang="de" smtClean="0"/>
              <a:pPr/>
              <a:t>24</a:t>
            </a:fld>
            <a:endParaRPr lang="de"/>
          </a:p>
        </p:txBody>
      </p:sp>
    </p:spTree>
    <p:extLst>
      <p:ext uri="{BB962C8B-B14F-4D97-AF65-F5344CB8AC3E}">
        <p14:creationId xmlns:p14="http://schemas.microsoft.com/office/powerpoint/2010/main" val="925237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99FD-4C97-4F67-AD2E-C30CC029E908}"/>
              </a:ext>
            </a:extLst>
          </p:cNvPr>
          <p:cNvSpPr>
            <a:spLocks noGrp="1"/>
          </p:cNvSpPr>
          <p:nvPr>
            <p:ph type="title"/>
          </p:nvPr>
        </p:nvSpPr>
        <p:spPr/>
        <p:txBody>
          <a:bodyPr/>
          <a:lstStyle/>
          <a:p>
            <a:r>
              <a:rPr lang="en-US"/>
              <a:t>Iterative Refinement</a:t>
            </a:r>
          </a:p>
        </p:txBody>
      </p:sp>
      <p:sp>
        <p:nvSpPr>
          <p:cNvPr id="4" name="Slide Number Placeholder 3">
            <a:extLst>
              <a:ext uri="{FF2B5EF4-FFF2-40B4-BE49-F238E27FC236}">
                <a16:creationId xmlns:a16="http://schemas.microsoft.com/office/drawing/2014/main" id="{63A4DEA2-11AF-4B46-85EE-E2A234945463}"/>
              </a:ext>
            </a:extLst>
          </p:cNvPr>
          <p:cNvSpPr>
            <a:spLocks noGrp="1"/>
          </p:cNvSpPr>
          <p:nvPr>
            <p:ph type="sldNum" idx="11"/>
          </p:nvPr>
        </p:nvSpPr>
        <p:spPr/>
        <p:txBody>
          <a:bodyPr/>
          <a:lstStyle/>
          <a:p>
            <a:fld id="{00000000-1234-1234-1234-123412341234}" type="slidenum">
              <a:rPr lang="en-US" smtClean="0"/>
              <a:pPr/>
              <a:t>25</a:t>
            </a:fld>
            <a:endParaRPr lang="en-US"/>
          </a:p>
        </p:txBody>
      </p:sp>
      <p:sp>
        <p:nvSpPr>
          <p:cNvPr id="18" name="Footer Placeholder 17"/>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grpSp>
        <p:nvGrpSpPr>
          <p:cNvPr id="7" name="Group 6"/>
          <p:cNvGrpSpPr/>
          <p:nvPr/>
        </p:nvGrpSpPr>
        <p:grpSpPr>
          <a:xfrm>
            <a:off x="971977" y="1806163"/>
            <a:ext cx="2653880" cy="2013378"/>
            <a:chOff x="971977" y="1806163"/>
            <a:chExt cx="2653880" cy="2013378"/>
          </a:xfrm>
        </p:grpSpPr>
        <p:cxnSp>
          <p:nvCxnSpPr>
            <p:cNvPr id="29" name="Elbow Connector 28">
              <a:extLst>
                <a:ext uri="{FF2B5EF4-FFF2-40B4-BE49-F238E27FC236}">
                  <a16:creationId xmlns:a16="http://schemas.microsoft.com/office/drawing/2014/main" id="{21114F38-4230-F44B-AA4A-DFFC668A514F}"/>
                </a:ext>
              </a:extLst>
            </p:cNvPr>
            <p:cNvCxnSpPr>
              <a:cxnSpLocks/>
              <a:stCxn id="19" idx="1"/>
              <a:endCxn id="16" idx="1"/>
            </p:cNvCxnSpPr>
            <p:nvPr/>
          </p:nvCxnSpPr>
          <p:spPr>
            <a:xfrm rot="10800000" flipH="1">
              <a:off x="3625856" y="1806163"/>
              <a:ext cx="1" cy="2013378"/>
            </a:xfrm>
            <a:prstGeom prst="bentConnector3">
              <a:avLst>
                <a:gd name="adj1" fmla="val -22860000000"/>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71977" y="2693194"/>
              <a:ext cx="1936749" cy="307777"/>
            </a:xfrm>
            <a:prstGeom prst="rect">
              <a:avLst/>
            </a:prstGeom>
            <a:noFill/>
          </p:spPr>
          <p:txBody>
            <a:bodyPr wrap="none" rtlCol="0">
              <a:spAutoFit/>
            </a:bodyPr>
            <a:lstStyle/>
            <a:p>
              <a:r>
                <a:rPr lang="en-US">
                  <a:latin typeface="Lato" panose="020F0502020204030203" pitchFamily="34" charset="77"/>
                </a:rPr>
                <a:t>Backward Refinement</a:t>
              </a:r>
            </a:p>
          </p:txBody>
        </p:sp>
      </p:grpSp>
      <p:cxnSp>
        <p:nvCxnSpPr>
          <p:cNvPr id="39" name="Straight Arrow Connector 38">
            <a:extLst>
              <a:ext uri="{FF2B5EF4-FFF2-40B4-BE49-F238E27FC236}">
                <a16:creationId xmlns:a16="http://schemas.microsoft.com/office/drawing/2014/main" id="{6F94981A-8783-2F46-A9F4-4085F840912D}"/>
              </a:ext>
            </a:extLst>
          </p:cNvPr>
          <p:cNvCxnSpPr>
            <a:cxnSpLocks/>
            <a:stCxn id="41" idx="3"/>
            <a:endCxn id="16" idx="1"/>
          </p:cNvCxnSpPr>
          <p:nvPr/>
        </p:nvCxnSpPr>
        <p:spPr>
          <a:xfrm>
            <a:off x="2744591" y="1806163"/>
            <a:ext cx="8812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0CE48C6-E790-9248-8681-B21734E86D06}"/>
              </a:ext>
            </a:extLst>
          </p:cNvPr>
          <p:cNvCxnSpPr>
            <a:cxnSpLocks/>
            <a:stCxn id="16" idx="3"/>
            <a:endCxn id="42" idx="1"/>
          </p:cNvCxnSpPr>
          <p:nvPr/>
        </p:nvCxnSpPr>
        <p:spPr>
          <a:xfrm>
            <a:off x="5425858" y="1806163"/>
            <a:ext cx="9735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D1F1FC-3967-3041-8A22-E53B85353462}"/>
              </a:ext>
            </a:extLst>
          </p:cNvPr>
          <p:cNvSpPr txBox="1"/>
          <p:nvPr/>
        </p:nvSpPr>
        <p:spPr>
          <a:xfrm>
            <a:off x="3625858" y="1446163"/>
            <a:ext cx="1800000" cy="720000"/>
          </a:xfrm>
          <a:prstGeom prst="rect">
            <a:avLst/>
          </a:prstGeom>
          <a:solidFill>
            <a:schemeClr val="bg1">
              <a:lumMod val="95000"/>
            </a:schemeClr>
          </a:solidFill>
          <a:ln>
            <a:solidFill>
              <a:schemeClr val="tx1"/>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a:solidFill>
                  <a:schemeClr val="tx1"/>
                </a:solidFill>
                <a:latin typeface="Lato" panose="020F0502020204030203" pitchFamily="34" charset="0"/>
                <a:ea typeface="Lato" panose="020F0502020204030203" pitchFamily="34" charset="0"/>
                <a:cs typeface="Lato" panose="020F0502020204030203" pitchFamily="34" charset="0"/>
              </a:rPr>
            </a:br>
            <a:r>
              <a:rPr lang="en-US" sz="200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grpSp>
        <p:nvGrpSpPr>
          <p:cNvPr id="6" name="Group 5"/>
          <p:cNvGrpSpPr/>
          <p:nvPr/>
        </p:nvGrpSpPr>
        <p:grpSpPr>
          <a:xfrm>
            <a:off x="3625857" y="1806163"/>
            <a:ext cx="4446001" cy="2373378"/>
            <a:chOff x="3625857" y="1806163"/>
            <a:chExt cx="4446001" cy="2373378"/>
          </a:xfrm>
        </p:grpSpPr>
        <p:cxnSp>
          <p:nvCxnSpPr>
            <p:cNvPr id="21" name="Elbow Connector 20">
              <a:extLst>
                <a:ext uri="{FF2B5EF4-FFF2-40B4-BE49-F238E27FC236}">
                  <a16:creationId xmlns:a16="http://schemas.microsoft.com/office/drawing/2014/main" id="{3E351361-1E63-F941-860C-F654AC2D30BB}"/>
                </a:ext>
              </a:extLst>
            </p:cNvPr>
            <p:cNvCxnSpPr>
              <a:cxnSpLocks/>
              <a:stCxn id="16" idx="3"/>
              <a:endCxn id="19" idx="3"/>
            </p:cNvCxnSpPr>
            <p:nvPr/>
          </p:nvCxnSpPr>
          <p:spPr>
            <a:xfrm flipH="1">
              <a:off x="5425857" y="1806163"/>
              <a:ext cx="1" cy="2013378"/>
            </a:xfrm>
            <a:prstGeom prst="bentConnector3">
              <a:avLst>
                <a:gd name="adj1" fmla="val -22860000000"/>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357927" y="2698297"/>
              <a:ext cx="1713931" cy="307777"/>
            </a:xfrm>
            <a:prstGeom prst="rect">
              <a:avLst/>
            </a:prstGeom>
            <a:noFill/>
          </p:spPr>
          <p:txBody>
            <a:bodyPr wrap="none" rtlCol="0">
              <a:spAutoFit/>
            </a:bodyPr>
            <a:lstStyle/>
            <a:p>
              <a:r>
                <a:rPr lang="en-US">
                  <a:latin typeface="Lato" panose="020F0502020204030203" pitchFamily="34" charset="77"/>
                </a:rPr>
                <a:t>Forward Prediction</a:t>
              </a:r>
            </a:p>
          </p:txBody>
        </p:sp>
        <p:sp>
          <p:nvSpPr>
            <p:cNvPr id="19" name="TextBox 18">
              <a:extLst>
                <a:ext uri="{FF2B5EF4-FFF2-40B4-BE49-F238E27FC236}">
                  <a16:creationId xmlns:a16="http://schemas.microsoft.com/office/drawing/2014/main" id="{A58E1F83-401B-5C44-9058-E607A29FB81C}"/>
                </a:ext>
              </a:extLst>
            </p:cNvPr>
            <p:cNvSpPr txBox="1"/>
            <p:nvPr/>
          </p:nvSpPr>
          <p:spPr>
            <a:xfrm>
              <a:off x="3625857" y="3459541"/>
              <a:ext cx="1800000" cy="720000"/>
            </a:xfrm>
            <a:prstGeom prst="rect">
              <a:avLst/>
            </a:prstGeom>
            <a:solidFill>
              <a:schemeClr val="bg1">
                <a:lumMod val="95000"/>
              </a:schemeClr>
            </a:solidFill>
            <a:ln>
              <a:solidFill>
                <a:schemeClr val="tx1"/>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Prediction</a:t>
              </a:r>
            </a:p>
          </p:txBody>
        </p:sp>
      </p:grpSp>
      <p:sp>
        <p:nvSpPr>
          <p:cNvPr id="41" name="TextBox 40">
            <a:extLst>
              <a:ext uri="{FF2B5EF4-FFF2-40B4-BE49-F238E27FC236}">
                <a16:creationId xmlns:a16="http://schemas.microsoft.com/office/drawing/2014/main" id="{EB9D7CBE-3ADD-5B4B-9197-8D8CD26EE00C}"/>
              </a:ext>
            </a:extLst>
          </p:cNvPr>
          <p:cNvSpPr txBox="1"/>
          <p:nvPr/>
        </p:nvSpPr>
        <p:spPr>
          <a:xfrm>
            <a:off x="944591" y="1446163"/>
            <a:ext cx="1800000" cy="720000"/>
          </a:xfrm>
          <a:prstGeom prst="rect">
            <a:avLst/>
          </a:prstGeom>
          <a:solidFill>
            <a:schemeClr val="bg1">
              <a:lumMod val="95000"/>
            </a:schemeClr>
          </a:solidFill>
          <a:ln>
            <a:solidFill>
              <a:schemeClr val="tx1"/>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sp>
        <p:nvSpPr>
          <p:cNvPr id="42" name="TextBox 41">
            <a:extLst>
              <a:ext uri="{FF2B5EF4-FFF2-40B4-BE49-F238E27FC236}">
                <a16:creationId xmlns:a16="http://schemas.microsoft.com/office/drawing/2014/main" id="{68DEB3C0-C737-224E-8258-52902B2F5EED}"/>
              </a:ext>
            </a:extLst>
          </p:cNvPr>
          <p:cNvSpPr txBox="1"/>
          <p:nvPr/>
        </p:nvSpPr>
        <p:spPr>
          <a:xfrm>
            <a:off x="6399409" y="1446163"/>
            <a:ext cx="1800000" cy="720000"/>
          </a:xfrm>
          <a:prstGeom prst="rect">
            <a:avLst/>
          </a:prstGeom>
          <a:solidFill>
            <a:schemeClr val="bg1">
              <a:lumMod val="95000"/>
            </a:schemeClr>
          </a:solidFill>
          <a:ln>
            <a:solidFill>
              <a:schemeClr val="tx1"/>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Tree>
    <p:extLst>
      <p:ext uri="{BB962C8B-B14F-4D97-AF65-F5344CB8AC3E}">
        <p14:creationId xmlns:p14="http://schemas.microsoft.com/office/powerpoint/2010/main" val="285376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9"/>
                                        </p:tgtEl>
                                        <p:attrNameLst>
                                          <p:attrName>style.opacity</p:attrName>
                                        </p:attrNameLst>
                                      </p:cBhvr>
                                      <p:to>
                                        <p:strVal val="0.5"/>
                                      </p:to>
                                    </p:set>
                                    <p:animEffect filter="image" prLst="opacity: 0.5">
                                      <p:cBhvr rctx="IE">
                                        <p:cTn id="7" dur="indefinite"/>
                                        <p:tgtEl>
                                          <p:spTgt spid="39"/>
                                        </p:tgtEl>
                                      </p:cBhvr>
                                    </p:animEffect>
                                  </p:childTnLst>
                                </p:cTn>
                              </p:par>
                              <p:par>
                                <p:cTn id="8" presetID="9" presetClass="emph" presetSubtype="0" grpId="0" nodeType="withEffect">
                                  <p:stCondLst>
                                    <p:cond delay="0"/>
                                  </p:stCondLst>
                                  <p:childTnLst>
                                    <p:set>
                                      <p:cBhvr rctx="PPT">
                                        <p:cTn id="9" dur="indefinite"/>
                                        <p:tgtEl>
                                          <p:spTgt spid="41"/>
                                        </p:tgtEl>
                                        <p:attrNameLst>
                                          <p:attrName>style.opacity</p:attrName>
                                        </p:attrNameLst>
                                      </p:cBhvr>
                                      <p:to>
                                        <p:strVal val="0.5"/>
                                      </p:to>
                                    </p:set>
                                    <p:animEffect filter="image" prLst="opacity: 0.5">
                                      <p:cBhvr rctx="IE">
                                        <p:cTn id="10" dur="indefinite"/>
                                        <p:tgtEl>
                                          <p:spTgt spid="41"/>
                                        </p:tgtEl>
                                      </p:cBhvr>
                                    </p:animEffect>
                                  </p:childTnLst>
                                </p:cTn>
                              </p:par>
                              <p:par>
                                <p:cTn id="11" presetID="9" presetClass="emph" presetSubtype="0" nodeType="withEffect">
                                  <p:stCondLst>
                                    <p:cond delay="0"/>
                                  </p:stCondLst>
                                  <p:childTnLst>
                                    <p:set>
                                      <p:cBhvr rctx="PPT">
                                        <p:cTn id="12" dur="indefinite"/>
                                        <p:tgtEl>
                                          <p:spTgt spid="40"/>
                                        </p:tgtEl>
                                        <p:attrNameLst>
                                          <p:attrName>style.opacity</p:attrName>
                                        </p:attrNameLst>
                                      </p:cBhvr>
                                      <p:to>
                                        <p:strVal val="0.5"/>
                                      </p:to>
                                    </p:set>
                                    <p:animEffect filter="image" prLst="opacity: 0.5">
                                      <p:cBhvr rctx="IE">
                                        <p:cTn id="13" dur="indefinite"/>
                                        <p:tgtEl>
                                          <p:spTgt spid="40"/>
                                        </p:tgtEl>
                                      </p:cBhvr>
                                    </p:animEffect>
                                  </p:childTnLst>
                                </p:cTn>
                              </p:par>
                              <p:par>
                                <p:cTn id="14" presetID="9" presetClass="emph" presetSubtype="0" grpId="0" nodeType="withEffect">
                                  <p:stCondLst>
                                    <p:cond delay="0"/>
                                  </p:stCondLst>
                                  <p:childTnLst>
                                    <p:set>
                                      <p:cBhvr rctx="PPT">
                                        <p:cTn id="15" dur="indefinite"/>
                                        <p:tgtEl>
                                          <p:spTgt spid="42"/>
                                        </p:tgtEl>
                                        <p:attrNameLst>
                                          <p:attrName>style.opacity</p:attrName>
                                        </p:attrNameLst>
                                      </p:cBhvr>
                                      <p:to>
                                        <p:strVal val="0.5"/>
                                      </p:to>
                                    </p:set>
                                    <p:animEffect filter="image" prLst="opacity: 0.5">
                                      <p:cBhvr rctx="IE">
                                        <p:cTn id="16" dur="indefinite"/>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194B5EBE-32E1-4D6A-AB73-3F6F3FC541CC}"/>
              </a:ext>
            </a:extLst>
          </p:cNvPr>
          <p:cNvSpPr>
            <a:spLocks noGrp="1"/>
          </p:cNvSpPr>
          <p:nvPr>
            <p:ph type="title"/>
          </p:nvPr>
        </p:nvSpPr>
        <p:spPr/>
        <p:txBody>
          <a:bodyPr/>
          <a:lstStyle/>
          <a:p>
            <a:r>
              <a:rPr lang="en-US"/>
              <a:t>Forward Prediction</a:t>
            </a:r>
          </a:p>
        </p:txBody>
      </p:sp>
      <p:sp>
        <p:nvSpPr>
          <p:cNvPr id="4" name="Slide Number Placeholder 3">
            <a:extLst>
              <a:ext uri="{FF2B5EF4-FFF2-40B4-BE49-F238E27FC236}">
                <a16:creationId xmlns:a16="http://schemas.microsoft.com/office/drawing/2014/main" id="{55EB0B0F-C018-4504-A259-0641872BF263}"/>
              </a:ext>
            </a:extLst>
          </p:cNvPr>
          <p:cNvSpPr>
            <a:spLocks noGrp="1"/>
          </p:cNvSpPr>
          <p:nvPr>
            <p:ph type="sldNum" idx="11"/>
          </p:nvPr>
        </p:nvSpPr>
        <p:spPr/>
        <p:txBody>
          <a:bodyPr/>
          <a:lstStyle/>
          <a:p>
            <a:pPr lvl="0"/>
            <a:fld id="{00000000-1234-1234-1234-123412341234}" type="slidenum">
              <a:rPr lang="de" smtClean="0"/>
              <a:pPr lvl="0"/>
              <a:t>26</a:t>
            </a:fld>
            <a:endParaRPr lang="de"/>
          </a:p>
        </p:txBody>
      </p:sp>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10499" y="858443"/>
            <a:ext cx="3774280" cy="3774280"/>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67457" y="2527951"/>
            <a:ext cx="2039789" cy="2039789"/>
          </a:xfrm>
          <a:prstGeom prst="rect">
            <a:avLst/>
          </a:prstGeom>
        </p:spPr>
      </p:pic>
      <p:cxnSp>
        <p:nvCxnSpPr>
          <p:cNvPr id="7" name="Straight Arrow Connector 6"/>
          <p:cNvCxnSpPr/>
          <p:nvPr/>
        </p:nvCxnSpPr>
        <p:spPr>
          <a:xfrm>
            <a:off x="5139347" y="3085289"/>
            <a:ext cx="167641" cy="4262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Footer Placeholder 15"/>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3" name="TextBox 2"/>
          <p:cNvSpPr txBox="1"/>
          <p:nvPr/>
        </p:nvSpPr>
        <p:spPr>
          <a:xfrm>
            <a:off x="776386" y="2477751"/>
            <a:ext cx="2962671" cy="707886"/>
          </a:xfrm>
          <a:prstGeom prst="rect">
            <a:avLst/>
          </a:prstGeom>
          <a:noFill/>
        </p:spPr>
        <p:txBody>
          <a:bodyPr wrap="none" rtlCol="0">
            <a:spAutoFit/>
          </a:bodyPr>
          <a:lstStyle/>
          <a:p>
            <a:pPr algn="ctr"/>
            <a:r>
              <a:rPr lang="de-DE" sz="2000"/>
              <a:t>Monte Carlo</a:t>
            </a:r>
          </a:p>
          <a:p>
            <a:pPr algn="ctr"/>
            <a:r>
              <a:rPr lang="de-DE" sz="2000"/>
              <a:t>light transport simulation</a:t>
            </a:r>
            <a:endParaRPr lang="en-US" sz="2000"/>
          </a:p>
        </p:txBody>
      </p:sp>
    </p:spTree>
    <p:extLst>
      <p:ext uri="{BB962C8B-B14F-4D97-AF65-F5344CB8AC3E}">
        <p14:creationId xmlns:p14="http://schemas.microsoft.com/office/powerpoint/2010/main" val="304248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path" presetSubtype="0" fill="hold" nodeType="withEffect">
                                  <p:stCondLst>
                                    <p:cond delay="0"/>
                                  </p:stCondLst>
                                  <p:childTnLst>
                                    <p:animMotion origin="layout" path="M 1.11022E-16 3.82716E-6 L 0.20903 -0.21667 " pathEditMode="relative" rAng="0" ptsTypes="AA">
                                      <p:cBhvr>
                                        <p:cTn id="11" dur="500" spd="-100000" fill="hold"/>
                                        <p:tgtEl>
                                          <p:spTgt spid="11"/>
                                        </p:tgtEl>
                                        <p:attrNameLst>
                                          <p:attrName>ppt_x</p:attrName>
                                          <p:attrName>ppt_y</p:attrName>
                                        </p:attrNameLst>
                                      </p:cBhvr>
                                      <p:rCtr x="10451" y="-1083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2" descr="File:Emoji u2600.svg - Wikimedia Commons"/>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05268" y="858442"/>
            <a:ext cx="601419" cy="601419"/>
          </a:xfrm>
          <a:prstGeom prst="rect">
            <a:avLst/>
          </a:prstGeom>
        </p:spPr>
      </p:pic>
      <p:sp>
        <p:nvSpPr>
          <p:cNvPr id="3" name="Footer Placeholder 2"/>
          <p:cNvSpPr>
            <a:spLocks noGrp="1"/>
          </p:cNvSpPr>
          <p:nvPr>
            <p:ph type="ftr" sz="quarter" idx="10"/>
          </p:nvPr>
        </p:nvSpPr>
        <p:spPr/>
        <p:txBody>
          <a:bodyPr/>
          <a:lstStyle/>
          <a:p>
            <a:r>
              <a:rPr lang="en-US">
                <a:sym typeface="Lato Light"/>
              </a:rPr>
              <a:t>Geometry-Aware Scattering Compensation for 3D Printing</a:t>
            </a:r>
          </a:p>
        </p:txBody>
      </p:sp>
      <p:sp>
        <p:nvSpPr>
          <p:cNvPr id="4" name="Title 3"/>
          <p:cNvSpPr>
            <a:spLocks noGrp="1"/>
          </p:cNvSpPr>
          <p:nvPr>
            <p:ph type="title"/>
          </p:nvPr>
        </p:nvSpPr>
        <p:spPr/>
        <p:txBody>
          <a:bodyPr/>
          <a:lstStyle/>
          <a:p>
            <a:r>
              <a:rPr lang="de-DE"/>
              <a:t>Forward Prediction - Assumptions</a:t>
            </a:r>
            <a:endParaRPr lang="en-US"/>
          </a:p>
        </p:txBody>
      </p:sp>
      <p:sp>
        <p:nvSpPr>
          <p:cNvPr id="5" name="Slide Number Placeholder 4"/>
          <p:cNvSpPr>
            <a:spLocks noGrp="1"/>
          </p:cNvSpPr>
          <p:nvPr>
            <p:ph type="sldNum" sz="quarter" idx="11"/>
          </p:nvPr>
        </p:nvSpPr>
        <p:spPr/>
        <p:txBody>
          <a:bodyPr/>
          <a:lstStyle/>
          <a:p>
            <a:fld id="{22715E2D-623F-42BE-A608-3D699D020166}" type="slidenum">
              <a:rPr lang="LID4096" smtClean="0"/>
              <a:pPr/>
              <a:t>27</a:t>
            </a:fld>
            <a:endParaRPr lang="LID4096"/>
          </a:p>
        </p:txBody>
      </p:sp>
      <p:sp>
        <p:nvSpPr>
          <p:cNvPr id="6" name="Freeform 5"/>
          <p:cNvSpPr/>
          <p:nvPr/>
        </p:nvSpPr>
        <p:spPr>
          <a:xfrm>
            <a:off x="5263933" y="1459861"/>
            <a:ext cx="3104663" cy="3014258"/>
          </a:xfrm>
          <a:custGeom>
            <a:avLst/>
            <a:gdLst>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2913 w 2176463"/>
              <a:gd name="connsiteY6" fmla="*/ 8858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2913 w 2176463"/>
              <a:gd name="connsiteY6" fmla="*/ 8858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2913 w 2176463"/>
              <a:gd name="connsiteY6" fmla="*/ 8858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390526 w 2176463"/>
              <a:gd name="connsiteY6" fmla="*/ 9715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390526 w 2176463"/>
              <a:gd name="connsiteY6" fmla="*/ 9715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7676 w 2176463"/>
              <a:gd name="connsiteY6" fmla="*/ 9239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334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334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334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6 w 2176463"/>
              <a:gd name="connsiteY6" fmla="*/ 940593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50118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4812 w 2176463"/>
              <a:gd name="connsiteY6" fmla="*/ 94297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4812 w 2176463"/>
              <a:gd name="connsiteY6" fmla="*/ 94297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87836 w 2192649"/>
              <a:gd name="connsiteY0" fmla="*/ 2133600 h 2133600"/>
              <a:gd name="connsiteX1" fmla="*/ 559111 w 2192649"/>
              <a:gd name="connsiteY1" fmla="*/ 2133600 h 2133600"/>
              <a:gd name="connsiteX2" fmla="*/ 492436 w 2192649"/>
              <a:gd name="connsiteY2" fmla="*/ 2047875 h 2133600"/>
              <a:gd name="connsiteX3" fmla="*/ 16186 w 2192649"/>
              <a:gd name="connsiteY3" fmla="*/ 1804987 h 2133600"/>
              <a:gd name="connsiteX4" fmla="*/ 30474 w 2192649"/>
              <a:gd name="connsiteY4" fmla="*/ 1600200 h 2133600"/>
              <a:gd name="connsiteX5" fmla="*/ 206686 w 2192649"/>
              <a:gd name="connsiteY5" fmla="*/ 1581150 h 2133600"/>
              <a:gd name="connsiteX6" fmla="*/ 420998 w 2192649"/>
              <a:gd name="connsiteY6" fmla="*/ 942975 h 2133600"/>
              <a:gd name="connsiteX7" fmla="*/ 1259199 w 2192649"/>
              <a:gd name="connsiteY7" fmla="*/ 852487 h 2133600"/>
              <a:gd name="connsiteX8" fmla="*/ 1363974 w 2192649"/>
              <a:gd name="connsiteY8" fmla="*/ 809625 h 2133600"/>
              <a:gd name="connsiteX9" fmla="*/ 1468749 w 2192649"/>
              <a:gd name="connsiteY9" fmla="*/ 804862 h 2133600"/>
              <a:gd name="connsiteX10" fmla="*/ 1544949 w 2192649"/>
              <a:gd name="connsiteY10" fmla="*/ 590550 h 2133600"/>
              <a:gd name="connsiteX11" fmla="*/ 1021074 w 2192649"/>
              <a:gd name="connsiteY11" fmla="*/ 333375 h 2133600"/>
              <a:gd name="connsiteX12" fmla="*/ 1092511 w 2192649"/>
              <a:gd name="connsiteY12" fmla="*/ 0 h 2133600"/>
              <a:gd name="connsiteX13" fmla="*/ 1416361 w 2192649"/>
              <a:gd name="connsiteY13" fmla="*/ 190500 h 2133600"/>
              <a:gd name="connsiteX14" fmla="*/ 1683061 w 2192649"/>
              <a:gd name="connsiteY14" fmla="*/ 404812 h 2133600"/>
              <a:gd name="connsiteX15" fmla="*/ 1654486 w 2192649"/>
              <a:gd name="connsiteY15" fmla="*/ 252412 h 2133600"/>
              <a:gd name="connsiteX16" fmla="*/ 1716399 w 2192649"/>
              <a:gd name="connsiteY16" fmla="*/ 100012 h 2133600"/>
              <a:gd name="connsiteX17" fmla="*/ 1906899 w 2192649"/>
              <a:gd name="connsiteY17" fmla="*/ 190500 h 2133600"/>
              <a:gd name="connsiteX18" fmla="*/ 1892611 w 2192649"/>
              <a:gd name="connsiteY18" fmla="*/ 423862 h 2133600"/>
              <a:gd name="connsiteX19" fmla="*/ 2068824 w 2192649"/>
              <a:gd name="connsiteY19" fmla="*/ 466725 h 2133600"/>
              <a:gd name="connsiteX20" fmla="*/ 2149786 w 2192649"/>
              <a:gd name="connsiteY20" fmla="*/ 542925 h 2133600"/>
              <a:gd name="connsiteX21" fmla="*/ 2159311 w 2192649"/>
              <a:gd name="connsiteY21" fmla="*/ 762000 h 2133600"/>
              <a:gd name="connsiteX22" fmla="*/ 2192649 w 2192649"/>
              <a:gd name="connsiteY22" fmla="*/ 962025 h 2133600"/>
              <a:gd name="connsiteX23" fmla="*/ 2073586 w 2192649"/>
              <a:gd name="connsiteY23" fmla="*/ 1090612 h 2133600"/>
              <a:gd name="connsiteX24" fmla="*/ 2097399 w 2192649"/>
              <a:gd name="connsiteY24" fmla="*/ 1452562 h 2133600"/>
              <a:gd name="connsiteX25" fmla="*/ 1925949 w 2192649"/>
              <a:gd name="connsiteY25" fmla="*/ 1685925 h 2133600"/>
              <a:gd name="connsiteX26" fmla="*/ 1659249 w 2192649"/>
              <a:gd name="connsiteY26" fmla="*/ 1814512 h 2133600"/>
              <a:gd name="connsiteX27" fmla="*/ 1697349 w 2192649"/>
              <a:gd name="connsiteY27" fmla="*/ 1943100 h 2133600"/>
              <a:gd name="connsiteX28" fmla="*/ 1854511 w 2192649"/>
              <a:gd name="connsiteY28" fmla="*/ 2024062 h 2133600"/>
              <a:gd name="connsiteX29" fmla="*/ 1787836 w 2192649"/>
              <a:gd name="connsiteY29" fmla="*/ 2133600 h 2133600"/>
              <a:gd name="connsiteX0" fmla="*/ 1793502 w 2198315"/>
              <a:gd name="connsiteY0" fmla="*/ 2133600 h 2133600"/>
              <a:gd name="connsiteX1" fmla="*/ 564777 w 2198315"/>
              <a:gd name="connsiteY1" fmla="*/ 2133600 h 2133600"/>
              <a:gd name="connsiteX2" fmla="*/ 498102 w 2198315"/>
              <a:gd name="connsiteY2" fmla="*/ 2047875 h 2133600"/>
              <a:gd name="connsiteX3" fmla="*/ 21852 w 2198315"/>
              <a:gd name="connsiteY3" fmla="*/ 1804987 h 2133600"/>
              <a:gd name="connsiteX4" fmla="*/ 36140 w 2198315"/>
              <a:gd name="connsiteY4" fmla="*/ 1600200 h 2133600"/>
              <a:gd name="connsiteX5" fmla="*/ 212352 w 2198315"/>
              <a:gd name="connsiteY5" fmla="*/ 1581150 h 2133600"/>
              <a:gd name="connsiteX6" fmla="*/ 426664 w 2198315"/>
              <a:gd name="connsiteY6" fmla="*/ 942975 h 2133600"/>
              <a:gd name="connsiteX7" fmla="*/ 1264865 w 2198315"/>
              <a:gd name="connsiteY7" fmla="*/ 852487 h 2133600"/>
              <a:gd name="connsiteX8" fmla="*/ 1369640 w 2198315"/>
              <a:gd name="connsiteY8" fmla="*/ 809625 h 2133600"/>
              <a:gd name="connsiteX9" fmla="*/ 1474415 w 2198315"/>
              <a:gd name="connsiteY9" fmla="*/ 804862 h 2133600"/>
              <a:gd name="connsiteX10" fmla="*/ 1550615 w 2198315"/>
              <a:gd name="connsiteY10" fmla="*/ 590550 h 2133600"/>
              <a:gd name="connsiteX11" fmla="*/ 1026740 w 2198315"/>
              <a:gd name="connsiteY11" fmla="*/ 333375 h 2133600"/>
              <a:gd name="connsiteX12" fmla="*/ 1098177 w 2198315"/>
              <a:gd name="connsiteY12" fmla="*/ 0 h 2133600"/>
              <a:gd name="connsiteX13" fmla="*/ 1422027 w 2198315"/>
              <a:gd name="connsiteY13" fmla="*/ 190500 h 2133600"/>
              <a:gd name="connsiteX14" fmla="*/ 1688727 w 2198315"/>
              <a:gd name="connsiteY14" fmla="*/ 404812 h 2133600"/>
              <a:gd name="connsiteX15" fmla="*/ 1660152 w 2198315"/>
              <a:gd name="connsiteY15" fmla="*/ 252412 h 2133600"/>
              <a:gd name="connsiteX16" fmla="*/ 1722065 w 2198315"/>
              <a:gd name="connsiteY16" fmla="*/ 100012 h 2133600"/>
              <a:gd name="connsiteX17" fmla="*/ 1912565 w 2198315"/>
              <a:gd name="connsiteY17" fmla="*/ 190500 h 2133600"/>
              <a:gd name="connsiteX18" fmla="*/ 1898277 w 2198315"/>
              <a:gd name="connsiteY18" fmla="*/ 423862 h 2133600"/>
              <a:gd name="connsiteX19" fmla="*/ 2074490 w 2198315"/>
              <a:gd name="connsiteY19" fmla="*/ 466725 h 2133600"/>
              <a:gd name="connsiteX20" fmla="*/ 2155452 w 2198315"/>
              <a:gd name="connsiteY20" fmla="*/ 542925 h 2133600"/>
              <a:gd name="connsiteX21" fmla="*/ 2164977 w 2198315"/>
              <a:gd name="connsiteY21" fmla="*/ 762000 h 2133600"/>
              <a:gd name="connsiteX22" fmla="*/ 2198315 w 2198315"/>
              <a:gd name="connsiteY22" fmla="*/ 962025 h 2133600"/>
              <a:gd name="connsiteX23" fmla="*/ 2079252 w 2198315"/>
              <a:gd name="connsiteY23" fmla="*/ 1090612 h 2133600"/>
              <a:gd name="connsiteX24" fmla="*/ 2103065 w 2198315"/>
              <a:gd name="connsiteY24" fmla="*/ 1452562 h 2133600"/>
              <a:gd name="connsiteX25" fmla="*/ 1931615 w 2198315"/>
              <a:gd name="connsiteY25" fmla="*/ 1685925 h 2133600"/>
              <a:gd name="connsiteX26" fmla="*/ 1664915 w 2198315"/>
              <a:gd name="connsiteY26" fmla="*/ 1814512 h 2133600"/>
              <a:gd name="connsiteX27" fmla="*/ 1703015 w 2198315"/>
              <a:gd name="connsiteY27" fmla="*/ 1943100 h 2133600"/>
              <a:gd name="connsiteX28" fmla="*/ 1860177 w 2198315"/>
              <a:gd name="connsiteY28" fmla="*/ 2024062 h 2133600"/>
              <a:gd name="connsiteX29" fmla="*/ 1793502 w 2198315"/>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60603 w 2197592"/>
              <a:gd name="connsiteY7" fmla="*/ 852487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60603 w 2197592"/>
              <a:gd name="connsiteY7" fmla="*/ 852487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60603 w 2197592"/>
              <a:gd name="connsiteY7" fmla="*/ 852487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4916 w 2197592"/>
              <a:gd name="connsiteY9" fmla="*/ 790575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4916 w 2197592"/>
              <a:gd name="connsiteY9" fmla="*/ 790575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4916 w 2197592"/>
              <a:gd name="connsiteY9" fmla="*/ 790575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4930 h 2134930"/>
              <a:gd name="connsiteX1" fmla="*/ 560515 w 2197592"/>
              <a:gd name="connsiteY1" fmla="*/ 2134930 h 2134930"/>
              <a:gd name="connsiteX2" fmla="*/ 493840 w 2197592"/>
              <a:gd name="connsiteY2" fmla="*/ 2049205 h 2134930"/>
              <a:gd name="connsiteX3" fmla="*/ 24733 w 2197592"/>
              <a:gd name="connsiteY3" fmla="*/ 1825367 h 2134930"/>
              <a:gd name="connsiteX4" fmla="*/ 34259 w 2197592"/>
              <a:gd name="connsiteY4" fmla="*/ 1615818 h 2134930"/>
              <a:gd name="connsiteX5" fmla="*/ 208090 w 2197592"/>
              <a:gd name="connsiteY5" fmla="*/ 1582480 h 2134930"/>
              <a:gd name="connsiteX6" fmla="*/ 422402 w 2197592"/>
              <a:gd name="connsiteY6" fmla="*/ 944305 h 2134930"/>
              <a:gd name="connsiteX7" fmla="*/ 1272509 w 2197592"/>
              <a:gd name="connsiteY7" fmla="*/ 851435 h 2134930"/>
              <a:gd name="connsiteX8" fmla="*/ 1365378 w 2197592"/>
              <a:gd name="connsiteY8" fmla="*/ 810955 h 2134930"/>
              <a:gd name="connsiteX9" fmla="*/ 1465391 w 2197592"/>
              <a:gd name="connsiteY9" fmla="*/ 794287 h 2134930"/>
              <a:gd name="connsiteX10" fmla="*/ 1541591 w 2197592"/>
              <a:gd name="connsiteY10" fmla="*/ 599023 h 2134930"/>
              <a:gd name="connsiteX11" fmla="*/ 1022478 w 2197592"/>
              <a:gd name="connsiteY11" fmla="*/ 334705 h 2134930"/>
              <a:gd name="connsiteX12" fmla="*/ 1093915 w 2197592"/>
              <a:gd name="connsiteY12" fmla="*/ 1330 h 2134930"/>
              <a:gd name="connsiteX13" fmla="*/ 1417765 w 2197592"/>
              <a:gd name="connsiteY13" fmla="*/ 191830 h 2134930"/>
              <a:gd name="connsiteX14" fmla="*/ 1684465 w 2197592"/>
              <a:gd name="connsiteY14" fmla="*/ 406142 h 2134930"/>
              <a:gd name="connsiteX15" fmla="*/ 1655890 w 2197592"/>
              <a:gd name="connsiteY15" fmla="*/ 253742 h 2134930"/>
              <a:gd name="connsiteX16" fmla="*/ 1717803 w 2197592"/>
              <a:gd name="connsiteY16" fmla="*/ 101342 h 2134930"/>
              <a:gd name="connsiteX17" fmla="*/ 1908303 w 2197592"/>
              <a:gd name="connsiteY17" fmla="*/ 191830 h 2134930"/>
              <a:gd name="connsiteX18" fmla="*/ 1894015 w 2197592"/>
              <a:gd name="connsiteY18" fmla="*/ 425192 h 2134930"/>
              <a:gd name="connsiteX19" fmla="*/ 2070228 w 2197592"/>
              <a:gd name="connsiteY19" fmla="*/ 468055 h 2134930"/>
              <a:gd name="connsiteX20" fmla="*/ 2151190 w 2197592"/>
              <a:gd name="connsiteY20" fmla="*/ 544255 h 2134930"/>
              <a:gd name="connsiteX21" fmla="*/ 2160715 w 2197592"/>
              <a:gd name="connsiteY21" fmla="*/ 763330 h 2134930"/>
              <a:gd name="connsiteX22" fmla="*/ 2194053 w 2197592"/>
              <a:gd name="connsiteY22" fmla="*/ 963355 h 2134930"/>
              <a:gd name="connsiteX23" fmla="*/ 2074990 w 2197592"/>
              <a:gd name="connsiteY23" fmla="*/ 1091942 h 2134930"/>
              <a:gd name="connsiteX24" fmla="*/ 2072609 w 2197592"/>
              <a:gd name="connsiteY24" fmla="*/ 1451510 h 2134930"/>
              <a:gd name="connsiteX25" fmla="*/ 1908303 w 2197592"/>
              <a:gd name="connsiteY25" fmla="*/ 1680111 h 2134930"/>
              <a:gd name="connsiteX26" fmla="*/ 1660653 w 2197592"/>
              <a:gd name="connsiteY26" fmla="*/ 1815842 h 2134930"/>
              <a:gd name="connsiteX27" fmla="*/ 1698753 w 2197592"/>
              <a:gd name="connsiteY27" fmla="*/ 1944430 h 2134930"/>
              <a:gd name="connsiteX28" fmla="*/ 1853534 w 2197592"/>
              <a:gd name="connsiteY28" fmla="*/ 2027774 h 2134930"/>
              <a:gd name="connsiteX29" fmla="*/ 1789240 w 2197592"/>
              <a:gd name="connsiteY29" fmla="*/ 2134930 h 2134930"/>
              <a:gd name="connsiteX0" fmla="*/ 1789240 w 2197592"/>
              <a:gd name="connsiteY0" fmla="*/ 2134930 h 2134930"/>
              <a:gd name="connsiteX1" fmla="*/ 560515 w 2197592"/>
              <a:gd name="connsiteY1" fmla="*/ 2134930 h 2134930"/>
              <a:gd name="connsiteX2" fmla="*/ 493840 w 2197592"/>
              <a:gd name="connsiteY2" fmla="*/ 2049205 h 2134930"/>
              <a:gd name="connsiteX3" fmla="*/ 24733 w 2197592"/>
              <a:gd name="connsiteY3" fmla="*/ 1825367 h 2134930"/>
              <a:gd name="connsiteX4" fmla="*/ 34259 w 2197592"/>
              <a:gd name="connsiteY4" fmla="*/ 1615818 h 2134930"/>
              <a:gd name="connsiteX5" fmla="*/ 208090 w 2197592"/>
              <a:gd name="connsiteY5" fmla="*/ 1582480 h 2134930"/>
              <a:gd name="connsiteX6" fmla="*/ 422402 w 2197592"/>
              <a:gd name="connsiteY6" fmla="*/ 944305 h 2134930"/>
              <a:gd name="connsiteX7" fmla="*/ 1272509 w 2197592"/>
              <a:gd name="connsiteY7" fmla="*/ 851435 h 2134930"/>
              <a:gd name="connsiteX8" fmla="*/ 1365378 w 2197592"/>
              <a:gd name="connsiteY8" fmla="*/ 810955 h 2134930"/>
              <a:gd name="connsiteX9" fmla="*/ 1465391 w 2197592"/>
              <a:gd name="connsiteY9" fmla="*/ 794287 h 2134930"/>
              <a:gd name="connsiteX10" fmla="*/ 1541591 w 2197592"/>
              <a:gd name="connsiteY10" fmla="*/ 599023 h 2134930"/>
              <a:gd name="connsiteX11" fmla="*/ 1022478 w 2197592"/>
              <a:gd name="connsiteY11" fmla="*/ 334705 h 2134930"/>
              <a:gd name="connsiteX12" fmla="*/ 1093915 w 2197592"/>
              <a:gd name="connsiteY12" fmla="*/ 1330 h 2134930"/>
              <a:gd name="connsiteX13" fmla="*/ 1417765 w 2197592"/>
              <a:gd name="connsiteY13" fmla="*/ 191830 h 2134930"/>
              <a:gd name="connsiteX14" fmla="*/ 1684465 w 2197592"/>
              <a:gd name="connsiteY14" fmla="*/ 406142 h 2134930"/>
              <a:gd name="connsiteX15" fmla="*/ 1655890 w 2197592"/>
              <a:gd name="connsiteY15" fmla="*/ 253742 h 2134930"/>
              <a:gd name="connsiteX16" fmla="*/ 1717803 w 2197592"/>
              <a:gd name="connsiteY16" fmla="*/ 101342 h 2134930"/>
              <a:gd name="connsiteX17" fmla="*/ 1908303 w 2197592"/>
              <a:gd name="connsiteY17" fmla="*/ 191830 h 2134930"/>
              <a:gd name="connsiteX18" fmla="*/ 1894015 w 2197592"/>
              <a:gd name="connsiteY18" fmla="*/ 425192 h 2134930"/>
              <a:gd name="connsiteX19" fmla="*/ 2070228 w 2197592"/>
              <a:gd name="connsiteY19" fmla="*/ 468055 h 2134930"/>
              <a:gd name="connsiteX20" fmla="*/ 2151190 w 2197592"/>
              <a:gd name="connsiteY20" fmla="*/ 544255 h 2134930"/>
              <a:gd name="connsiteX21" fmla="*/ 2160715 w 2197592"/>
              <a:gd name="connsiteY21" fmla="*/ 763330 h 2134930"/>
              <a:gd name="connsiteX22" fmla="*/ 2194053 w 2197592"/>
              <a:gd name="connsiteY22" fmla="*/ 963355 h 2134930"/>
              <a:gd name="connsiteX23" fmla="*/ 2074990 w 2197592"/>
              <a:gd name="connsiteY23" fmla="*/ 1091942 h 2134930"/>
              <a:gd name="connsiteX24" fmla="*/ 2072609 w 2197592"/>
              <a:gd name="connsiteY24" fmla="*/ 1451510 h 2134930"/>
              <a:gd name="connsiteX25" fmla="*/ 1908303 w 2197592"/>
              <a:gd name="connsiteY25" fmla="*/ 1680111 h 2134930"/>
              <a:gd name="connsiteX26" fmla="*/ 1660653 w 2197592"/>
              <a:gd name="connsiteY26" fmla="*/ 1815842 h 2134930"/>
              <a:gd name="connsiteX27" fmla="*/ 1698753 w 2197592"/>
              <a:gd name="connsiteY27" fmla="*/ 1944430 h 2134930"/>
              <a:gd name="connsiteX28" fmla="*/ 1853534 w 2197592"/>
              <a:gd name="connsiteY28" fmla="*/ 2027774 h 2134930"/>
              <a:gd name="connsiteX29" fmla="*/ 1789240 w 2197592"/>
              <a:gd name="connsiteY29" fmla="*/ 2134930 h 2134930"/>
              <a:gd name="connsiteX0" fmla="*/ 1789240 w 2197592"/>
              <a:gd name="connsiteY0" fmla="*/ 2134588 h 2134588"/>
              <a:gd name="connsiteX1" fmla="*/ 560515 w 2197592"/>
              <a:gd name="connsiteY1" fmla="*/ 2134588 h 2134588"/>
              <a:gd name="connsiteX2" fmla="*/ 493840 w 2197592"/>
              <a:gd name="connsiteY2" fmla="*/ 2048863 h 2134588"/>
              <a:gd name="connsiteX3" fmla="*/ 24733 w 2197592"/>
              <a:gd name="connsiteY3" fmla="*/ 1825025 h 2134588"/>
              <a:gd name="connsiteX4" fmla="*/ 34259 w 2197592"/>
              <a:gd name="connsiteY4" fmla="*/ 1615476 h 2134588"/>
              <a:gd name="connsiteX5" fmla="*/ 208090 w 2197592"/>
              <a:gd name="connsiteY5" fmla="*/ 1582138 h 2134588"/>
              <a:gd name="connsiteX6" fmla="*/ 422402 w 2197592"/>
              <a:gd name="connsiteY6" fmla="*/ 943963 h 2134588"/>
              <a:gd name="connsiteX7" fmla="*/ 1272509 w 2197592"/>
              <a:gd name="connsiteY7" fmla="*/ 851093 h 2134588"/>
              <a:gd name="connsiteX8" fmla="*/ 1365378 w 2197592"/>
              <a:gd name="connsiteY8" fmla="*/ 810613 h 2134588"/>
              <a:gd name="connsiteX9" fmla="*/ 1465391 w 2197592"/>
              <a:gd name="connsiteY9" fmla="*/ 793945 h 2134588"/>
              <a:gd name="connsiteX10" fmla="*/ 1541591 w 2197592"/>
              <a:gd name="connsiteY10" fmla="*/ 598681 h 2134588"/>
              <a:gd name="connsiteX11" fmla="*/ 1022478 w 2197592"/>
              <a:gd name="connsiteY11" fmla="*/ 334363 h 2134588"/>
              <a:gd name="connsiteX12" fmla="*/ 1093915 w 2197592"/>
              <a:gd name="connsiteY12" fmla="*/ 988 h 2134588"/>
              <a:gd name="connsiteX13" fmla="*/ 1417765 w 2197592"/>
              <a:gd name="connsiteY13" fmla="*/ 191488 h 2134588"/>
              <a:gd name="connsiteX14" fmla="*/ 1684465 w 2197592"/>
              <a:gd name="connsiteY14" fmla="*/ 405800 h 2134588"/>
              <a:gd name="connsiteX15" fmla="*/ 1655890 w 2197592"/>
              <a:gd name="connsiteY15" fmla="*/ 253400 h 2134588"/>
              <a:gd name="connsiteX16" fmla="*/ 1717803 w 2197592"/>
              <a:gd name="connsiteY16" fmla="*/ 101000 h 2134588"/>
              <a:gd name="connsiteX17" fmla="*/ 1908303 w 2197592"/>
              <a:gd name="connsiteY17" fmla="*/ 191488 h 2134588"/>
              <a:gd name="connsiteX18" fmla="*/ 1894015 w 2197592"/>
              <a:gd name="connsiteY18" fmla="*/ 424850 h 2134588"/>
              <a:gd name="connsiteX19" fmla="*/ 2070228 w 2197592"/>
              <a:gd name="connsiteY19" fmla="*/ 467713 h 2134588"/>
              <a:gd name="connsiteX20" fmla="*/ 2151190 w 2197592"/>
              <a:gd name="connsiteY20" fmla="*/ 543913 h 2134588"/>
              <a:gd name="connsiteX21" fmla="*/ 2160715 w 2197592"/>
              <a:gd name="connsiteY21" fmla="*/ 762988 h 2134588"/>
              <a:gd name="connsiteX22" fmla="*/ 2194053 w 2197592"/>
              <a:gd name="connsiteY22" fmla="*/ 963013 h 2134588"/>
              <a:gd name="connsiteX23" fmla="*/ 2074990 w 2197592"/>
              <a:gd name="connsiteY23" fmla="*/ 1091600 h 2134588"/>
              <a:gd name="connsiteX24" fmla="*/ 2072609 w 2197592"/>
              <a:gd name="connsiteY24" fmla="*/ 1451168 h 2134588"/>
              <a:gd name="connsiteX25" fmla="*/ 1908303 w 2197592"/>
              <a:gd name="connsiteY25" fmla="*/ 1679769 h 2134588"/>
              <a:gd name="connsiteX26" fmla="*/ 1660653 w 2197592"/>
              <a:gd name="connsiteY26" fmla="*/ 1815500 h 2134588"/>
              <a:gd name="connsiteX27" fmla="*/ 1698753 w 2197592"/>
              <a:gd name="connsiteY27" fmla="*/ 1944088 h 2134588"/>
              <a:gd name="connsiteX28" fmla="*/ 1853534 w 2197592"/>
              <a:gd name="connsiteY28" fmla="*/ 2027432 h 2134588"/>
              <a:gd name="connsiteX29" fmla="*/ 1789240 w 2197592"/>
              <a:gd name="connsiteY29" fmla="*/ 2134588 h 2134588"/>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82134 w 2197592"/>
              <a:gd name="connsiteY19" fmla="*/ 459581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82134 w 2197592"/>
              <a:gd name="connsiteY19" fmla="*/ 459581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82134 w 2197592"/>
              <a:gd name="connsiteY19" fmla="*/ 459581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59594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97592" h="2133600">
                <a:moveTo>
                  <a:pt x="1789240" y="2133600"/>
                </a:moveTo>
                <a:lnTo>
                  <a:pt x="560515" y="2133600"/>
                </a:lnTo>
                <a:lnTo>
                  <a:pt x="493840" y="2047875"/>
                </a:lnTo>
                <a:cubicBezTo>
                  <a:pt x="389858" y="1994694"/>
                  <a:pt x="162052" y="2101056"/>
                  <a:pt x="24733" y="1824037"/>
                </a:cubicBezTo>
                <a:cubicBezTo>
                  <a:pt x="10446" y="1762919"/>
                  <a:pt x="-27654" y="1673225"/>
                  <a:pt x="34259" y="1614488"/>
                </a:cubicBezTo>
                <a:cubicBezTo>
                  <a:pt x="109665" y="1567656"/>
                  <a:pt x="149353" y="1587500"/>
                  <a:pt x="208090" y="1581150"/>
                </a:cubicBezTo>
                <a:cubicBezTo>
                  <a:pt x="215233" y="1493045"/>
                  <a:pt x="181894" y="1138237"/>
                  <a:pt x="422402" y="942975"/>
                </a:cubicBezTo>
                <a:cubicBezTo>
                  <a:pt x="797846" y="602456"/>
                  <a:pt x="1121697" y="862805"/>
                  <a:pt x="1272509" y="850105"/>
                </a:cubicBezTo>
                <a:cubicBezTo>
                  <a:pt x="1312196" y="842962"/>
                  <a:pt x="1309022" y="814388"/>
                  <a:pt x="1365378" y="809625"/>
                </a:cubicBezTo>
                <a:cubicBezTo>
                  <a:pt x="1405065" y="798512"/>
                  <a:pt x="1439991" y="818358"/>
                  <a:pt x="1465391" y="792957"/>
                </a:cubicBezTo>
                <a:cubicBezTo>
                  <a:pt x="1538416" y="721520"/>
                  <a:pt x="1528097" y="664368"/>
                  <a:pt x="1541591" y="597693"/>
                </a:cubicBezTo>
                <a:lnTo>
                  <a:pt x="1022478" y="333375"/>
                </a:lnTo>
                <a:cubicBezTo>
                  <a:pt x="924846" y="265112"/>
                  <a:pt x="955803" y="42069"/>
                  <a:pt x="1093915" y="0"/>
                </a:cubicBezTo>
                <a:cubicBezTo>
                  <a:pt x="1156621" y="6350"/>
                  <a:pt x="1312197" y="115094"/>
                  <a:pt x="1413003" y="188119"/>
                </a:cubicBezTo>
                <a:cubicBezTo>
                  <a:pt x="1506665" y="252413"/>
                  <a:pt x="1595565" y="338137"/>
                  <a:pt x="1684465" y="409574"/>
                </a:cubicBezTo>
                <a:cubicBezTo>
                  <a:pt x="1677321" y="358774"/>
                  <a:pt x="1658272" y="274637"/>
                  <a:pt x="1648747" y="223837"/>
                </a:cubicBezTo>
                <a:cubicBezTo>
                  <a:pt x="1643192" y="144462"/>
                  <a:pt x="1701927" y="105569"/>
                  <a:pt x="1758284" y="97631"/>
                </a:cubicBezTo>
                <a:cubicBezTo>
                  <a:pt x="1840834" y="75407"/>
                  <a:pt x="1911478" y="169862"/>
                  <a:pt x="1913065" y="200025"/>
                </a:cubicBezTo>
                <a:cubicBezTo>
                  <a:pt x="1932114" y="304006"/>
                  <a:pt x="1913066" y="338931"/>
                  <a:pt x="1908303" y="416718"/>
                </a:cubicBezTo>
                <a:cubicBezTo>
                  <a:pt x="1966247" y="431006"/>
                  <a:pt x="2033715" y="452436"/>
                  <a:pt x="2072609" y="469106"/>
                </a:cubicBezTo>
                <a:cubicBezTo>
                  <a:pt x="2114678" y="487362"/>
                  <a:pt x="2142458" y="527051"/>
                  <a:pt x="2151190" y="559594"/>
                </a:cubicBezTo>
                <a:cubicBezTo>
                  <a:pt x="2166271" y="627856"/>
                  <a:pt x="2157540" y="688975"/>
                  <a:pt x="2160715" y="762000"/>
                </a:cubicBezTo>
                <a:cubicBezTo>
                  <a:pt x="2171828" y="828675"/>
                  <a:pt x="2209134" y="895350"/>
                  <a:pt x="2194053" y="962025"/>
                </a:cubicBezTo>
                <a:cubicBezTo>
                  <a:pt x="2180558" y="1026318"/>
                  <a:pt x="2121822" y="1050131"/>
                  <a:pt x="2074990" y="1090612"/>
                </a:cubicBezTo>
                <a:cubicBezTo>
                  <a:pt x="2086102" y="1208086"/>
                  <a:pt x="2161509" y="1325561"/>
                  <a:pt x="2072609" y="1450180"/>
                </a:cubicBezTo>
                <a:cubicBezTo>
                  <a:pt x="2041652" y="1533524"/>
                  <a:pt x="1970216" y="1635919"/>
                  <a:pt x="1908303" y="1678781"/>
                </a:cubicBezTo>
                <a:cubicBezTo>
                  <a:pt x="1764634" y="1788318"/>
                  <a:pt x="1749553" y="1771650"/>
                  <a:pt x="1660653" y="1814512"/>
                </a:cubicBezTo>
                <a:cubicBezTo>
                  <a:pt x="1654303" y="1843088"/>
                  <a:pt x="1631284" y="1876424"/>
                  <a:pt x="1698753" y="1943100"/>
                </a:cubicBezTo>
                <a:cubicBezTo>
                  <a:pt x="1743997" y="1951037"/>
                  <a:pt x="1796384" y="1968501"/>
                  <a:pt x="1853534" y="2026444"/>
                </a:cubicBezTo>
                <a:cubicBezTo>
                  <a:pt x="1852740" y="2074863"/>
                  <a:pt x="1823372" y="2123281"/>
                  <a:pt x="1789240" y="2133600"/>
                </a:cubicBezTo>
                <a:close/>
              </a:path>
            </a:pathLst>
          </a:custGeom>
          <a:solidFill>
            <a:srgbClr val="EF86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263932" y="1459861"/>
            <a:ext cx="3104663" cy="3014258"/>
          </a:xfrm>
          <a:custGeom>
            <a:avLst/>
            <a:gdLst>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2913 w 2176463"/>
              <a:gd name="connsiteY6" fmla="*/ 8858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2913 w 2176463"/>
              <a:gd name="connsiteY6" fmla="*/ 8858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2913 w 2176463"/>
              <a:gd name="connsiteY6" fmla="*/ 8858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390526 w 2176463"/>
              <a:gd name="connsiteY6" fmla="*/ 9715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390526 w 2176463"/>
              <a:gd name="connsiteY6" fmla="*/ 9715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47676 w 2176463"/>
              <a:gd name="connsiteY6" fmla="*/ 92392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334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334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33450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6 w 2176463"/>
              <a:gd name="connsiteY6" fmla="*/ 940593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28626 w 2176463"/>
              <a:gd name="connsiteY6" fmla="*/ 950118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14338 w 2176463"/>
              <a:gd name="connsiteY6" fmla="*/ 947737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9575 w 2176463"/>
              <a:gd name="connsiteY6" fmla="*/ 945356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4812 w 2176463"/>
              <a:gd name="connsiteY6" fmla="*/ 94297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71650 w 2176463"/>
              <a:gd name="connsiteY0" fmla="*/ 2133600 h 2133600"/>
              <a:gd name="connsiteX1" fmla="*/ 542925 w 2176463"/>
              <a:gd name="connsiteY1" fmla="*/ 2133600 h 2133600"/>
              <a:gd name="connsiteX2" fmla="*/ 476250 w 2176463"/>
              <a:gd name="connsiteY2" fmla="*/ 2047875 h 2133600"/>
              <a:gd name="connsiteX3" fmla="*/ 0 w 2176463"/>
              <a:gd name="connsiteY3" fmla="*/ 1804987 h 2133600"/>
              <a:gd name="connsiteX4" fmla="*/ 14288 w 2176463"/>
              <a:gd name="connsiteY4" fmla="*/ 1600200 h 2133600"/>
              <a:gd name="connsiteX5" fmla="*/ 190500 w 2176463"/>
              <a:gd name="connsiteY5" fmla="*/ 1581150 h 2133600"/>
              <a:gd name="connsiteX6" fmla="*/ 404812 w 2176463"/>
              <a:gd name="connsiteY6" fmla="*/ 942975 h 2133600"/>
              <a:gd name="connsiteX7" fmla="*/ 1243013 w 2176463"/>
              <a:gd name="connsiteY7" fmla="*/ 852487 h 2133600"/>
              <a:gd name="connsiteX8" fmla="*/ 1347788 w 2176463"/>
              <a:gd name="connsiteY8" fmla="*/ 809625 h 2133600"/>
              <a:gd name="connsiteX9" fmla="*/ 1452563 w 2176463"/>
              <a:gd name="connsiteY9" fmla="*/ 804862 h 2133600"/>
              <a:gd name="connsiteX10" fmla="*/ 1528763 w 2176463"/>
              <a:gd name="connsiteY10" fmla="*/ 590550 h 2133600"/>
              <a:gd name="connsiteX11" fmla="*/ 1004888 w 2176463"/>
              <a:gd name="connsiteY11" fmla="*/ 333375 h 2133600"/>
              <a:gd name="connsiteX12" fmla="*/ 1076325 w 2176463"/>
              <a:gd name="connsiteY12" fmla="*/ 0 h 2133600"/>
              <a:gd name="connsiteX13" fmla="*/ 1400175 w 2176463"/>
              <a:gd name="connsiteY13" fmla="*/ 190500 h 2133600"/>
              <a:gd name="connsiteX14" fmla="*/ 1666875 w 2176463"/>
              <a:gd name="connsiteY14" fmla="*/ 404812 h 2133600"/>
              <a:gd name="connsiteX15" fmla="*/ 1638300 w 2176463"/>
              <a:gd name="connsiteY15" fmla="*/ 252412 h 2133600"/>
              <a:gd name="connsiteX16" fmla="*/ 1700213 w 2176463"/>
              <a:gd name="connsiteY16" fmla="*/ 100012 h 2133600"/>
              <a:gd name="connsiteX17" fmla="*/ 1890713 w 2176463"/>
              <a:gd name="connsiteY17" fmla="*/ 190500 h 2133600"/>
              <a:gd name="connsiteX18" fmla="*/ 1876425 w 2176463"/>
              <a:gd name="connsiteY18" fmla="*/ 423862 h 2133600"/>
              <a:gd name="connsiteX19" fmla="*/ 2052638 w 2176463"/>
              <a:gd name="connsiteY19" fmla="*/ 466725 h 2133600"/>
              <a:gd name="connsiteX20" fmla="*/ 2133600 w 2176463"/>
              <a:gd name="connsiteY20" fmla="*/ 542925 h 2133600"/>
              <a:gd name="connsiteX21" fmla="*/ 2143125 w 2176463"/>
              <a:gd name="connsiteY21" fmla="*/ 762000 h 2133600"/>
              <a:gd name="connsiteX22" fmla="*/ 2176463 w 2176463"/>
              <a:gd name="connsiteY22" fmla="*/ 962025 h 2133600"/>
              <a:gd name="connsiteX23" fmla="*/ 2057400 w 2176463"/>
              <a:gd name="connsiteY23" fmla="*/ 1090612 h 2133600"/>
              <a:gd name="connsiteX24" fmla="*/ 2081213 w 2176463"/>
              <a:gd name="connsiteY24" fmla="*/ 1452562 h 2133600"/>
              <a:gd name="connsiteX25" fmla="*/ 1909763 w 2176463"/>
              <a:gd name="connsiteY25" fmla="*/ 1685925 h 2133600"/>
              <a:gd name="connsiteX26" fmla="*/ 1643063 w 2176463"/>
              <a:gd name="connsiteY26" fmla="*/ 1814512 h 2133600"/>
              <a:gd name="connsiteX27" fmla="*/ 1681163 w 2176463"/>
              <a:gd name="connsiteY27" fmla="*/ 1943100 h 2133600"/>
              <a:gd name="connsiteX28" fmla="*/ 1838325 w 2176463"/>
              <a:gd name="connsiteY28" fmla="*/ 2024062 h 2133600"/>
              <a:gd name="connsiteX29" fmla="*/ 1771650 w 2176463"/>
              <a:gd name="connsiteY29" fmla="*/ 2133600 h 2133600"/>
              <a:gd name="connsiteX0" fmla="*/ 1787836 w 2192649"/>
              <a:gd name="connsiteY0" fmla="*/ 2133600 h 2133600"/>
              <a:gd name="connsiteX1" fmla="*/ 559111 w 2192649"/>
              <a:gd name="connsiteY1" fmla="*/ 2133600 h 2133600"/>
              <a:gd name="connsiteX2" fmla="*/ 492436 w 2192649"/>
              <a:gd name="connsiteY2" fmla="*/ 2047875 h 2133600"/>
              <a:gd name="connsiteX3" fmla="*/ 16186 w 2192649"/>
              <a:gd name="connsiteY3" fmla="*/ 1804987 h 2133600"/>
              <a:gd name="connsiteX4" fmla="*/ 30474 w 2192649"/>
              <a:gd name="connsiteY4" fmla="*/ 1600200 h 2133600"/>
              <a:gd name="connsiteX5" fmla="*/ 206686 w 2192649"/>
              <a:gd name="connsiteY5" fmla="*/ 1581150 h 2133600"/>
              <a:gd name="connsiteX6" fmla="*/ 420998 w 2192649"/>
              <a:gd name="connsiteY6" fmla="*/ 942975 h 2133600"/>
              <a:gd name="connsiteX7" fmla="*/ 1259199 w 2192649"/>
              <a:gd name="connsiteY7" fmla="*/ 852487 h 2133600"/>
              <a:gd name="connsiteX8" fmla="*/ 1363974 w 2192649"/>
              <a:gd name="connsiteY8" fmla="*/ 809625 h 2133600"/>
              <a:gd name="connsiteX9" fmla="*/ 1468749 w 2192649"/>
              <a:gd name="connsiteY9" fmla="*/ 804862 h 2133600"/>
              <a:gd name="connsiteX10" fmla="*/ 1544949 w 2192649"/>
              <a:gd name="connsiteY10" fmla="*/ 590550 h 2133600"/>
              <a:gd name="connsiteX11" fmla="*/ 1021074 w 2192649"/>
              <a:gd name="connsiteY11" fmla="*/ 333375 h 2133600"/>
              <a:gd name="connsiteX12" fmla="*/ 1092511 w 2192649"/>
              <a:gd name="connsiteY12" fmla="*/ 0 h 2133600"/>
              <a:gd name="connsiteX13" fmla="*/ 1416361 w 2192649"/>
              <a:gd name="connsiteY13" fmla="*/ 190500 h 2133600"/>
              <a:gd name="connsiteX14" fmla="*/ 1683061 w 2192649"/>
              <a:gd name="connsiteY14" fmla="*/ 404812 h 2133600"/>
              <a:gd name="connsiteX15" fmla="*/ 1654486 w 2192649"/>
              <a:gd name="connsiteY15" fmla="*/ 252412 h 2133600"/>
              <a:gd name="connsiteX16" fmla="*/ 1716399 w 2192649"/>
              <a:gd name="connsiteY16" fmla="*/ 100012 h 2133600"/>
              <a:gd name="connsiteX17" fmla="*/ 1906899 w 2192649"/>
              <a:gd name="connsiteY17" fmla="*/ 190500 h 2133600"/>
              <a:gd name="connsiteX18" fmla="*/ 1892611 w 2192649"/>
              <a:gd name="connsiteY18" fmla="*/ 423862 h 2133600"/>
              <a:gd name="connsiteX19" fmla="*/ 2068824 w 2192649"/>
              <a:gd name="connsiteY19" fmla="*/ 466725 h 2133600"/>
              <a:gd name="connsiteX20" fmla="*/ 2149786 w 2192649"/>
              <a:gd name="connsiteY20" fmla="*/ 542925 h 2133600"/>
              <a:gd name="connsiteX21" fmla="*/ 2159311 w 2192649"/>
              <a:gd name="connsiteY21" fmla="*/ 762000 h 2133600"/>
              <a:gd name="connsiteX22" fmla="*/ 2192649 w 2192649"/>
              <a:gd name="connsiteY22" fmla="*/ 962025 h 2133600"/>
              <a:gd name="connsiteX23" fmla="*/ 2073586 w 2192649"/>
              <a:gd name="connsiteY23" fmla="*/ 1090612 h 2133600"/>
              <a:gd name="connsiteX24" fmla="*/ 2097399 w 2192649"/>
              <a:gd name="connsiteY24" fmla="*/ 1452562 h 2133600"/>
              <a:gd name="connsiteX25" fmla="*/ 1925949 w 2192649"/>
              <a:gd name="connsiteY25" fmla="*/ 1685925 h 2133600"/>
              <a:gd name="connsiteX26" fmla="*/ 1659249 w 2192649"/>
              <a:gd name="connsiteY26" fmla="*/ 1814512 h 2133600"/>
              <a:gd name="connsiteX27" fmla="*/ 1697349 w 2192649"/>
              <a:gd name="connsiteY27" fmla="*/ 1943100 h 2133600"/>
              <a:gd name="connsiteX28" fmla="*/ 1854511 w 2192649"/>
              <a:gd name="connsiteY28" fmla="*/ 2024062 h 2133600"/>
              <a:gd name="connsiteX29" fmla="*/ 1787836 w 2192649"/>
              <a:gd name="connsiteY29" fmla="*/ 2133600 h 2133600"/>
              <a:gd name="connsiteX0" fmla="*/ 1793502 w 2198315"/>
              <a:gd name="connsiteY0" fmla="*/ 2133600 h 2133600"/>
              <a:gd name="connsiteX1" fmla="*/ 564777 w 2198315"/>
              <a:gd name="connsiteY1" fmla="*/ 2133600 h 2133600"/>
              <a:gd name="connsiteX2" fmla="*/ 498102 w 2198315"/>
              <a:gd name="connsiteY2" fmla="*/ 2047875 h 2133600"/>
              <a:gd name="connsiteX3" fmla="*/ 21852 w 2198315"/>
              <a:gd name="connsiteY3" fmla="*/ 1804987 h 2133600"/>
              <a:gd name="connsiteX4" fmla="*/ 36140 w 2198315"/>
              <a:gd name="connsiteY4" fmla="*/ 1600200 h 2133600"/>
              <a:gd name="connsiteX5" fmla="*/ 212352 w 2198315"/>
              <a:gd name="connsiteY5" fmla="*/ 1581150 h 2133600"/>
              <a:gd name="connsiteX6" fmla="*/ 426664 w 2198315"/>
              <a:gd name="connsiteY6" fmla="*/ 942975 h 2133600"/>
              <a:gd name="connsiteX7" fmla="*/ 1264865 w 2198315"/>
              <a:gd name="connsiteY7" fmla="*/ 852487 h 2133600"/>
              <a:gd name="connsiteX8" fmla="*/ 1369640 w 2198315"/>
              <a:gd name="connsiteY8" fmla="*/ 809625 h 2133600"/>
              <a:gd name="connsiteX9" fmla="*/ 1474415 w 2198315"/>
              <a:gd name="connsiteY9" fmla="*/ 804862 h 2133600"/>
              <a:gd name="connsiteX10" fmla="*/ 1550615 w 2198315"/>
              <a:gd name="connsiteY10" fmla="*/ 590550 h 2133600"/>
              <a:gd name="connsiteX11" fmla="*/ 1026740 w 2198315"/>
              <a:gd name="connsiteY11" fmla="*/ 333375 h 2133600"/>
              <a:gd name="connsiteX12" fmla="*/ 1098177 w 2198315"/>
              <a:gd name="connsiteY12" fmla="*/ 0 h 2133600"/>
              <a:gd name="connsiteX13" fmla="*/ 1422027 w 2198315"/>
              <a:gd name="connsiteY13" fmla="*/ 190500 h 2133600"/>
              <a:gd name="connsiteX14" fmla="*/ 1688727 w 2198315"/>
              <a:gd name="connsiteY14" fmla="*/ 404812 h 2133600"/>
              <a:gd name="connsiteX15" fmla="*/ 1660152 w 2198315"/>
              <a:gd name="connsiteY15" fmla="*/ 252412 h 2133600"/>
              <a:gd name="connsiteX16" fmla="*/ 1722065 w 2198315"/>
              <a:gd name="connsiteY16" fmla="*/ 100012 h 2133600"/>
              <a:gd name="connsiteX17" fmla="*/ 1912565 w 2198315"/>
              <a:gd name="connsiteY17" fmla="*/ 190500 h 2133600"/>
              <a:gd name="connsiteX18" fmla="*/ 1898277 w 2198315"/>
              <a:gd name="connsiteY18" fmla="*/ 423862 h 2133600"/>
              <a:gd name="connsiteX19" fmla="*/ 2074490 w 2198315"/>
              <a:gd name="connsiteY19" fmla="*/ 466725 h 2133600"/>
              <a:gd name="connsiteX20" fmla="*/ 2155452 w 2198315"/>
              <a:gd name="connsiteY20" fmla="*/ 542925 h 2133600"/>
              <a:gd name="connsiteX21" fmla="*/ 2164977 w 2198315"/>
              <a:gd name="connsiteY21" fmla="*/ 762000 h 2133600"/>
              <a:gd name="connsiteX22" fmla="*/ 2198315 w 2198315"/>
              <a:gd name="connsiteY22" fmla="*/ 962025 h 2133600"/>
              <a:gd name="connsiteX23" fmla="*/ 2079252 w 2198315"/>
              <a:gd name="connsiteY23" fmla="*/ 1090612 h 2133600"/>
              <a:gd name="connsiteX24" fmla="*/ 2103065 w 2198315"/>
              <a:gd name="connsiteY24" fmla="*/ 1452562 h 2133600"/>
              <a:gd name="connsiteX25" fmla="*/ 1931615 w 2198315"/>
              <a:gd name="connsiteY25" fmla="*/ 1685925 h 2133600"/>
              <a:gd name="connsiteX26" fmla="*/ 1664915 w 2198315"/>
              <a:gd name="connsiteY26" fmla="*/ 1814512 h 2133600"/>
              <a:gd name="connsiteX27" fmla="*/ 1703015 w 2198315"/>
              <a:gd name="connsiteY27" fmla="*/ 1943100 h 2133600"/>
              <a:gd name="connsiteX28" fmla="*/ 1860177 w 2198315"/>
              <a:gd name="connsiteY28" fmla="*/ 2024062 h 2133600"/>
              <a:gd name="connsiteX29" fmla="*/ 1793502 w 2198315"/>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90743 w 2195556"/>
              <a:gd name="connsiteY0" fmla="*/ 2133600 h 2133600"/>
              <a:gd name="connsiteX1" fmla="*/ 562018 w 2195556"/>
              <a:gd name="connsiteY1" fmla="*/ 2133600 h 2133600"/>
              <a:gd name="connsiteX2" fmla="*/ 495343 w 2195556"/>
              <a:gd name="connsiteY2" fmla="*/ 2047875 h 2133600"/>
              <a:gd name="connsiteX3" fmla="*/ 26236 w 2195556"/>
              <a:gd name="connsiteY3" fmla="*/ 1824037 h 2133600"/>
              <a:gd name="connsiteX4" fmla="*/ 33381 w 2195556"/>
              <a:gd name="connsiteY4" fmla="*/ 1600200 h 2133600"/>
              <a:gd name="connsiteX5" fmla="*/ 209593 w 2195556"/>
              <a:gd name="connsiteY5" fmla="*/ 1581150 h 2133600"/>
              <a:gd name="connsiteX6" fmla="*/ 423905 w 2195556"/>
              <a:gd name="connsiteY6" fmla="*/ 942975 h 2133600"/>
              <a:gd name="connsiteX7" fmla="*/ 1262106 w 2195556"/>
              <a:gd name="connsiteY7" fmla="*/ 852487 h 2133600"/>
              <a:gd name="connsiteX8" fmla="*/ 1366881 w 2195556"/>
              <a:gd name="connsiteY8" fmla="*/ 809625 h 2133600"/>
              <a:gd name="connsiteX9" fmla="*/ 1471656 w 2195556"/>
              <a:gd name="connsiteY9" fmla="*/ 804862 h 2133600"/>
              <a:gd name="connsiteX10" fmla="*/ 1547856 w 2195556"/>
              <a:gd name="connsiteY10" fmla="*/ 590550 h 2133600"/>
              <a:gd name="connsiteX11" fmla="*/ 1023981 w 2195556"/>
              <a:gd name="connsiteY11" fmla="*/ 333375 h 2133600"/>
              <a:gd name="connsiteX12" fmla="*/ 1095418 w 2195556"/>
              <a:gd name="connsiteY12" fmla="*/ 0 h 2133600"/>
              <a:gd name="connsiteX13" fmla="*/ 1419268 w 2195556"/>
              <a:gd name="connsiteY13" fmla="*/ 190500 h 2133600"/>
              <a:gd name="connsiteX14" fmla="*/ 1685968 w 2195556"/>
              <a:gd name="connsiteY14" fmla="*/ 404812 h 2133600"/>
              <a:gd name="connsiteX15" fmla="*/ 1657393 w 2195556"/>
              <a:gd name="connsiteY15" fmla="*/ 252412 h 2133600"/>
              <a:gd name="connsiteX16" fmla="*/ 1719306 w 2195556"/>
              <a:gd name="connsiteY16" fmla="*/ 100012 h 2133600"/>
              <a:gd name="connsiteX17" fmla="*/ 1909806 w 2195556"/>
              <a:gd name="connsiteY17" fmla="*/ 190500 h 2133600"/>
              <a:gd name="connsiteX18" fmla="*/ 1895518 w 2195556"/>
              <a:gd name="connsiteY18" fmla="*/ 423862 h 2133600"/>
              <a:gd name="connsiteX19" fmla="*/ 2071731 w 2195556"/>
              <a:gd name="connsiteY19" fmla="*/ 466725 h 2133600"/>
              <a:gd name="connsiteX20" fmla="*/ 2152693 w 2195556"/>
              <a:gd name="connsiteY20" fmla="*/ 542925 h 2133600"/>
              <a:gd name="connsiteX21" fmla="*/ 2162218 w 2195556"/>
              <a:gd name="connsiteY21" fmla="*/ 762000 h 2133600"/>
              <a:gd name="connsiteX22" fmla="*/ 2195556 w 2195556"/>
              <a:gd name="connsiteY22" fmla="*/ 962025 h 2133600"/>
              <a:gd name="connsiteX23" fmla="*/ 2076493 w 2195556"/>
              <a:gd name="connsiteY23" fmla="*/ 1090612 h 2133600"/>
              <a:gd name="connsiteX24" fmla="*/ 2100306 w 2195556"/>
              <a:gd name="connsiteY24" fmla="*/ 1452562 h 2133600"/>
              <a:gd name="connsiteX25" fmla="*/ 1928856 w 2195556"/>
              <a:gd name="connsiteY25" fmla="*/ 1685925 h 2133600"/>
              <a:gd name="connsiteX26" fmla="*/ 1662156 w 2195556"/>
              <a:gd name="connsiteY26" fmla="*/ 1814512 h 2133600"/>
              <a:gd name="connsiteX27" fmla="*/ 1700256 w 2195556"/>
              <a:gd name="connsiteY27" fmla="*/ 1943100 h 2133600"/>
              <a:gd name="connsiteX28" fmla="*/ 1857418 w 2195556"/>
              <a:gd name="connsiteY28" fmla="*/ 2024062 h 2133600"/>
              <a:gd name="connsiteX29" fmla="*/ 1790743 w 2195556"/>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5915 w 2194053"/>
              <a:gd name="connsiteY28" fmla="*/ 2024062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27353 w 2194053"/>
              <a:gd name="connsiteY25" fmla="*/ 1685925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98803 w 2194053"/>
              <a:gd name="connsiteY24" fmla="*/ 1452562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4053"/>
              <a:gd name="connsiteY0" fmla="*/ 2133600 h 2133600"/>
              <a:gd name="connsiteX1" fmla="*/ 560515 w 2194053"/>
              <a:gd name="connsiteY1" fmla="*/ 2133600 h 2133600"/>
              <a:gd name="connsiteX2" fmla="*/ 493840 w 2194053"/>
              <a:gd name="connsiteY2" fmla="*/ 2047875 h 2133600"/>
              <a:gd name="connsiteX3" fmla="*/ 24733 w 2194053"/>
              <a:gd name="connsiteY3" fmla="*/ 1824037 h 2133600"/>
              <a:gd name="connsiteX4" fmla="*/ 34259 w 2194053"/>
              <a:gd name="connsiteY4" fmla="*/ 1614488 h 2133600"/>
              <a:gd name="connsiteX5" fmla="*/ 208090 w 2194053"/>
              <a:gd name="connsiteY5" fmla="*/ 1581150 h 2133600"/>
              <a:gd name="connsiteX6" fmla="*/ 422402 w 2194053"/>
              <a:gd name="connsiteY6" fmla="*/ 942975 h 2133600"/>
              <a:gd name="connsiteX7" fmla="*/ 1260603 w 2194053"/>
              <a:gd name="connsiteY7" fmla="*/ 852487 h 2133600"/>
              <a:gd name="connsiteX8" fmla="*/ 1365378 w 2194053"/>
              <a:gd name="connsiteY8" fmla="*/ 809625 h 2133600"/>
              <a:gd name="connsiteX9" fmla="*/ 1470153 w 2194053"/>
              <a:gd name="connsiteY9" fmla="*/ 804862 h 2133600"/>
              <a:gd name="connsiteX10" fmla="*/ 1546353 w 2194053"/>
              <a:gd name="connsiteY10" fmla="*/ 590550 h 2133600"/>
              <a:gd name="connsiteX11" fmla="*/ 1022478 w 2194053"/>
              <a:gd name="connsiteY11" fmla="*/ 333375 h 2133600"/>
              <a:gd name="connsiteX12" fmla="*/ 1093915 w 2194053"/>
              <a:gd name="connsiteY12" fmla="*/ 0 h 2133600"/>
              <a:gd name="connsiteX13" fmla="*/ 1417765 w 2194053"/>
              <a:gd name="connsiteY13" fmla="*/ 190500 h 2133600"/>
              <a:gd name="connsiteX14" fmla="*/ 1684465 w 2194053"/>
              <a:gd name="connsiteY14" fmla="*/ 404812 h 2133600"/>
              <a:gd name="connsiteX15" fmla="*/ 1655890 w 2194053"/>
              <a:gd name="connsiteY15" fmla="*/ 252412 h 2133600"/>
              <a:gd name="connsiteX16" fmla="*/ 1717803 w 2194053"/>
              <a:gd name="connsiteY16" fmla="*/ 100012 h 2133600"/>
              <a:gd name="connsiteX17" fmla="*/ 1908303 w 2194053"/>
              <a:gd name="connsiteY17" fmla="*/ 190500 h 2133600"/>
              <a:gd name="connsiteX18" fmla="*/ 1894015 w 2194053"/>
              <a:gd name="connsiteY18" fmla="*/ 423862 h 2133600"/>
              <a:gd name="connsiteX19" fmla="*/ 2070228 w 2194053"/>
              <a:gd name="connsiteY19" fmla="*/ 466725 h 2133600"/>
              <a:gd name="connsiteX20" fmla="*/ 2151190 w 2194053"/>
              <a:gd name="connsiteY20" fmla="*/ 542925 h 2133600"/>
              <a:gd name="connsiteX21" fmla="*/ 2160715 w 2194053"/>
              <a:gd name="connsiteY21" fmla="*/ 762000 h 2133600"/>
              <a:gd name="connsiteX22" fmla="*/ 2194053 w 2194053"/>
              <a:gd name="connsiteY22" fmla="*/ 962025 h 2133600"/>
              <a:gd name="connsiteX23" fmla="*/ 2074990 w 2194053"/>
              <a:gd name="connsiteY23" fmla="*/ 1090612 h 2133600"/>
              <a:gd name="connsiteX24" fmla="*/ 2072609 w 2194053"/>
              <a:gd name="connsiteY24" fmla="*/ 1450180 h 2133600"/>
              <a:gd name="connsiteX25" fmla="*/ 1908303 w 2194053"/>
              <a:gd name="connsiteY25" fmla="*/ 1678781 h 2133600"/>
              <a:gd name="connsiteX26" fmla="*/ 1660653 w 2194053"/>
              <a:gd name="connsiteY26" fmla="*/ 1814512 h 2133600"/>
              <a:gd name="connsiteX27" fmla="*/ 1698753 w 2194053"/>
              <a:gd name="connsiteY27" fmla="*/ 1943100 h 2133600"/>
              <a:gd name="connsiteX28" fmla="*/ 1853534 w 2194053"/>
              <a:gd name="connsiteY28" fmla="*/ 2026444 h 2133600"/>
              <a:gd name="connsiteX29" fmla="*/ 1789240 w 2194053"/>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60603 w 2197592"/>
              <a:gd name="connsiteY7" fmla="*/ 852487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60603 w 2197592"/>
              <a:gd name="connsiteY7" fmla="*/ 852487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60603 w 2197592"/>
              <a:gd name="connsiteY7" fmla="*/ 852487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0153 w 2197592"/>
              <a:gd name="connsiteY9" fmla="*/ 804862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4916 w 2197592"/>
              <a:gd name="connsiteY9" fmla="*/ 790575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4916 w 2197592"/>
              <a:gd name="connsiteY9" fmla="*/ 790575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74916 w 2197592"/>
              <a:gd name="connsiteY9" fmla="*/ 790575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6353 w 2197592"/>
              <a:gd name="connsiteY10" fmla="*/ 590550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4930 h 2134930"/>
              <a:gd name="connsiteX1" fmla="*/ 560515 w 2197592"/>
              <a:gd name="connsiteY1" fmla="*/ 2134930 h 2134930"/>
              <a:gd name="connsiteX2" fmla="*/ 493840 w 2197592"/>
              <a:gd name="connsiteY2" fmla="*/ 2049205 h 2134930"/>
              <a:gd name="connsiteX3" fmla="*/ 24733 w 2197592"/>
              <a:gd name="connsiteY3" fmla="*/ 1825367 h 2134930"/>
              <a:gd name="connsiteX4" fmla="*/ 34259 w 2197592"/>
              <a:gd name="connsiteY4" fmla="*/ 1615818 h 2134930"/>
              <a:gd name="connsiteX5" fmla="*/ 208090 w 2197592"/>
              <a:gd name="connsiteY5" fmla="*/ 1582480 h 2134930"/>
              <a:gd name="connsiteX6" fmla="*/ 422402 w 2197592"/>
              <a:gd name="connsiteY6" fmla="*/ 944305 h 2134930"/>
              <a:gd name="connsiteX7" fmla="*/ 1272509 w 2197592"/>
              <a:gd name="connsiteY7" fmla="*/ 851435 h 2134930"/>
              <a:gd name="connsiteX8" fmla="*/ 1365378 w 2197592"/>
              <a:gd name="connsiteY8" fmla="*/ 810955 h 2134930"/>
              <a:gd name="connsiteX9" fmla="*/ 1465391 w 2197592"/>
              <a:gd name="connsiteY9" fmla="*/ 794287 h 2134930"/>
              <a:gd name="connsiteX10" fmla="*/ 1541591 w 2197592"/>
              <a:gd name="connsiteY10" fmla="*/ 599023 h 2134930"/>
              <a:gd name="connsiteX11" fmla="*/ 1022478 w 2197592"/>
              <a:gd name="connsiteY11" fmla="*/ 334705 h 2134930"/>
              <a:gd name="connsiteX12" fmla="*/ 1093915 w 2197592"/>
              <a:gd name="connsiteY12" fmla="*/ 1330 h 2134930"/>
              <a:gd name="connsiteX13" fmla="*/ 1417765 w 2197592"/>
              <a:gd name="connsiteY13" fmla="*/ 191830 h 2134930"/>
              <a:gd name="connsiteX14" fmla="*/ 1684465 w 2197592"/>
              <a:gd name="connsiteY14" fmla="*/ 406142 h 2134930"/>
              <a:gd name="connsiteX15" fmla="*/ 1655890 w 2197592"/>
              <a:gd name="connsiteY15" fmla="*/ 253742 h 2134930"/>
              <a:gd name="connsiteX16" fmla="*/ 1717803 w 2197592"/>
              <a:gd name="connsiteY16" fmla="*/ 101342 h 2134930"/>
              <a:gd name="connsiteX17" fmla="*/ 1908303 w 2197592"/>
              <a:gd name="connsiteY17" fmla="*/ 191830 h 2134930"/>
              <a:gd name="connsiteX18" fmla="*/ 1894015 w 2197592"/>
              <a:gd name="connsiteY18" fmla="*/ 425192 h 2134930"/>
              <a:gd name="connsiteX19" fmla="*/ 2070228 w 2197592"/>
              <a:gd name="connsiteY19" fmla="*/ 468055 h 2134930"/>
              <a:gd name="connsiteX20" fmla="*/ 2151190 w 2197592"/>
              <a:gd name="connsiteY20" fmla="*/ 544255 h 2134930"/>
              <a:gd name="connsiteX21" fmla="*/ 2160715 w 2197592"/>
              <a:gd name="connsiteY21" fmla="*/ 763330 h 2134930"/>
              <a:gd name="connsiteX22" fmla="*/ 2194053 w 2197592"/>
              <a:gd name="connsiteY22" fmla="*/ 963355 h 2134930"/>
              <a:gd name="connsiteX23" fmla="*/ 2074990 w 2197592"/>
              <a:gd name="connsiteY23" fmla="*/ 1091942 h 2134930"/>
              <a:gd name="connsiteX24" fmla="*/ 2072609 w 2197592"/>
              <a:gd name="connsiteY24" fmla="*/ 1451510 h 2134930"/>
              <a:gd name="connsiteX25" fmla="*/ 1908303 w 2197592"/>
              <a:gd name="connsiteY25" fmla="*/ 1680111 h 2134930"/>
              <a:gd name="connsiteX26" fmla="*/ 1660653 w 2197592"/>
              <a:gd name="connsiteY26" fmla="*/ 1815842 h 2134930"/>
              <a:gd name="connsiteX27" fmla="*/ 1698753 w 2197592"/>
              <a:gd name="connsiteY27" fmla="*/ 1944430 h 2134930"/>
              <a:gd name="connsiteX28" fmla="*/ 1853534 w 2197592"/>
              <a:gd name="connsiteY28" fmla="*/ 2027774 h 2134930"/>
              <a:gd name="connsiteX29" fmla="*/ 1789240 w 2197592"/>
              <a:gd name="connsiteY29" fmla="*/ 2134930 h 2134930"/>
              <a:gd name="connsiteX0" fmla="*/ 1789240 w 2197592"/>
              <a:gd name="connsiteY0" fmla="*/ 2134930 h 2134930"/>
              <a:gd name="connsiteX1" fmla="*/ 560515 w 2197592"/>
              <a:gd name="connsiteY1" fmla="*/ 2134930 h 2134930"/>
              <a:gd name="connsiteX2" fmla="*/ 493840 w 2197592"/>
              <a:gd name="connsiteY2" fmla="*/ 2049205 h 2134930"/>
              <a:gd name="connsiteX3" fmla="*/ 24733 w 2197592"/>
              <a:gd name="connsiteY3" fmla="*/ 1825367 h 2134930"/>
              <a:gd name="connsiteX4" fmla="*/ 34259 w 2197592"/>
              <a:gd name="connsiteY4" fmla="*/ 1615818 h 2134930"/>
              <a:gd name="connsiteX5" fmla="*/ 208090 w 2197592"/>
              <a:gd name="connsiteY5" fmla="*/ 1582480 h 2134930"/>
              <a:gd name="connsiteX6" fmla="*/ 422402 w 2197592"/>
              <a:gd name="connsiteY6" fmla="*/ 944305 h 2134930"/>
              <a:gd name="connsiteX7" fmla="*/ 1272509 w 2197592"/>
              <a:gd name="connsiteY7" fmla="*/ 851435 h 2134930"/>
              <a:gd name="connsiteX8" fmla="*/ 1365378 w 2197592"/>
              <a:gd name="connsiteY8" fmla="*/ 810955 h 2134930"/>
              <a:gd name="connsiteX9" fmla="*/ 1465391 w 2197592"/>
              <a:gd name="connsiteY9" fmla="*/ 794287 h 2134930"/>
              <a:gd name="connsiteX10" fmla="*/ 1541591 w 2197592"/>
              <a:gd name="connsiteY10" fmla="*/ 599023 h 2134930"/>
              <a:gd name="connsiteX11" fmla="*/ 1022478 w 2197592"/>
              <a:gd name="connsiteY11" fmla="*/ 334705 h 2134930"/>
              <a:gd name="connsiteX12" fmla="*/ 1093915 w 2197592"/>
              <a:gd name="connsiteY12" fmla="*/ 1330 h 2134930"/>
              <a:gd name="connsiteX13" fmla="*/ 1417765 w 2197592"/>
              <a:gd name="connsiteY13" fmla="*/ 191830 h 2134930"/>
              <a:gd name="connsiteX14" fmla="*/ 1684465 w 2197592"/>
              <a:gd name="connsiteY14" fmla="*/ 406142 h 2134930"/>
              <a:gd name="connsiteX15" fmla="*/ 1655890 w 2197592"/>
              <a:gd name="connsiteY15" fmla="*/ 253742 h 2134930"/>
              <a:gd name="connsiteX16" fmla="*/ 1717803 w 2197592"/>
              <a:gd name="connsiteY16" fmla="*/ 101342 h 2134930"/>
              <a:gd name="connsiteX17" fmla="*/ 1908303 w 2197592"/>
              <a:gd name="connsiteY17" fmla="*/ 191830 h 2134930"/>
              <a:gd name="connsiteX18" fmla="*/ 1894015 w 2197592"/>
              <a:gd name="connsiteY18" fmla="*/ 425192 h 2134930"/>
              <a:gd name="connsiteX19" fmla="*/ 2070228 w 2197592"/>
              <a:gd name="connsiteY19" fmla="*/ 468055 h 2134930"/>
              <a:gd name="connsiteX20" fmla="*/ 2151190 w 2197592"/>
              <a:gd name="connsiteY20" fmla="*/ 544255 h 2134930"/>
              <a:gd name="connsiteX21" fmla="*/ 2160715 w 2197592"/>
              <a:gd name="connsiteY21" fmla="*/ 763330 h 2134930"/>
              <a:gd name="connsiteX22" fmla="*/ 2194053 w 2197592"/>
              <a:gd name="connsiteY22" fmla="*/ 963355 h 2134930"/>
              <a:gd name="connsiteX23" fmla="*/ 2074990 w 2197592"/>
              <a:gd name="connsiteY23" fmla="*/ 1091942 h 2134930"/>
              <a:gd name="connsiteX24" fmla="*/ 2072609 w 2197592"/>
              <a:gd name="connsiteY24" fmla="*/ 1451510 h 2134930"/>
              <a:gd name="connsiteX25" fmla="*/ 1908303 w 2197592"/>
              <a:gd name="connsiteY25" fmla="*/ 1680111 h 2134930"/>
              <a:gd name="connsiteX26" fmla="*/ 1660653 w 2197592"/>
              <a:gd name="connsiteY26" fmla="*/ 1815842 h 2134930"/>
              <a:gd name="connsiteX27" fmla="*/ 1698753 w 2197592"/>
              <a:gd name="connsiteY27" fmla="*/ 1944430 h 2134930"/>
              <a:gd name="connsiteX28" fmla="*/ 1853534 w 2197592"/>
              <a:gd name="connsiteY28" fmla="*/ 2027774 h 2134930"/>
              <a:gd name="connsiteX29" fmla="*/ 1789240 w 2197592"/>
              <a:gd name="connsiteY29" fmla="*/ 2134930 h 2134930"/>
              <a:gd name="connsiteX0" fmla="*/ 1789240 w 2197592"/>
              <a:gd name="connsiteY0" fmla="*/ 2134588 h 2134588"/>
              <a:gd name="connsiteX1" fmla="*/ 560515 w 2197592"/>
              <a:gd name="connsiteY1" fmla="*/ 2134588 h 2134588"/>
              <a:gd name="connsiteX2" fmla="*/ 493840 w 2197592"/>
              <a:gd name="connsiteY2" fmla="*/ 2048863 h 2134588"/>
              <a:gd name="connsiteX3" fmla="*/ 24733 w 2197592"/>
              <a:gd name="connsiteY3" fmla="*/ 1825025 h 2134588"/>
              <a:gd name="connsiteX4" fmla="*/ 34259 w 2197592"/>
              <a:gd name="connsiteY4" fmla="*/ 1615476 h 2134588"/>
              <a:gd name="connsiteX5" fmla="*/ 208090 w 2197592"/>
              <a:gd name="connsiteY5" fmla="*/ 1582138 h 2134588"/>
              <a:gd name="connsiteX6" fmla="*/ 422402 w 2197592"/>
              <a:gd name="connsiteY6" fmla="*/ 943963 h 2134588"/>
              <a:gd name="connsiteX7" fmla="*/ 1272509 w 2197592"/>
              <a:gd name="connsiteY7" fmla="*/ 851093 h 2134588"/>
              <a:gd name="connsiteX8" fmla="*/ 1365378 w 2197592"/>
              <a:gd name="connsiteY8" fmla="*/ 810613 h 2134588"/>
              <a:gd name="connsiteX9" fmla="*/ 1465391 w 2197592"/>
              <a:gd name="connsiteY9" fmla="*/ 793945 h 2134588"/>
              <a:gd name="connsiteX10" fmla="*/ 1541591 w 2197592"/>
              <a:gd name="connsiteY10" fmla="*/ 598681 h 2134588"/>
              <a:gd name="connsiteX11" fmla="*/ 1022478 w 2197592"/>
              <a:gd name="connsiteY11" fmla="*/ 334363 h 2134588"/>
              <a:gd name="connsiteX12" fmla="*/ 1093915 w 2197592"/>
              <a:gd name="connsiteY12" fmla="*/ 988 h 2134588"/>
              <a:gd name="connsiteX13" fmla="*/ 1417765 w 2197592"/>
              <a:gd name="connsiteY13" fmla="*/ 191488 h 2134588"/>
              <a:gd name="connsiteX14" fmla="*/ 1684465 w 2197592"/>
              <a:gd name="connsiteY14" fmla="*/ 405800 h 2134588"/>
              <a:gd name="connsiteX15" fmla="*/ 1655890 w 2197592"/>
              <a:gd name="connsiteY15" fmla="*/ 253400 h 2134588"/>
              <a:gd name="connsiteX16" fmla="*/ 1717803 w 2197592"/>
              <a:gd name="connsiteY16" fmla="*/ 101000 h 2134588"/>
              <a:gd name="connsiteX17" fmla="*/ 1908303 w 2197592"/>
              <a:gd name="connsiteY17" fmla="*/ 191488 h 2134588"/>
              <a:gd name="connsiteX18" fmla="*/ 1894015 w 2197592"/>
              <a:gd name="connsiteY18" fmla="*/ 424850 h 2134588"/>
              <a:gd name="connsiteX19" fmla="*/ 2070228 w 2197592"/>
              <a:gd name="connsiteY19" fmla="*/ 467713 h 2134588"/>
              <a:gd name="connsiteX20" fmla="*/ 2151190 w 2197592"/>
              <a:gd name="connsiteY20" fmla="*/ 543913 h 2134588"/>
              <a:gd name="connsiteX21" fmla="*/ 2160715 w 2197592"/>
              <a:gd name="connsiteY21" fmla="*/ 762988 h 2134588"/>
              <a:gd name="connsiteX22" fmla="*/ 2194053 w 2197592"/>
              <a:gd name="connsiteY22" fmla="*/ 963013 h 2134588"/>
              <a:gd name="connsiteX23" fmla="*/ 2074990 w 2197592"/>
              <a:gd name="connsiteY23" fmla="*/ 1091600 h 2134588"/>
              <a:gd name="connsiteX24" fmla="*/ 2072609 w 2197592"/>
              <a:gd name="connsiteY24" fmla="*/ 1451168 h 2134588"/>
              <a:gd name="connsiteX25" fmla="*/ 1908303 w 2197592"/>
              <a:gd name="connsiteY25" fmla="*/ 1679769 h 2134588"/>
              <a:gd name="connsiteX26" fmla="*/ 1660653 w 2197592"/>
              <a:gd name="connsiteY26" fmla="*/ 1815500 h 2134588"/>
              <a:gd name="connsiteX27" fmla="*/ 1698753 w 2197592"/>
              <a:gd name="connsiteY27" fmla="*/ 1944088 h 2134588"/>
              <a:gd name="connsiteX28" fmla="*/ 1853534 w 2197592"/>
              <a:gd name="connsiteY28" fmla="*/ 2027432 h 2134588"/>
              <a:gd name="connsiteX29" fmla="*/ 1789240 w 2197592"/>
              <a:gd name="connsiteY29" fmla="*/ 2134588 h 2134588"/>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7765 w 2197592"/>
              <a:gd name="connsiteY13" fmla="*/ 190500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4812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55890 w 2197592"/>
              <a:gd name="connsiteY15" fmla="*/ 252412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17803 w 2197592"/>
              <a:gd name="connsiteY16" fmla="*/ 100012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08303 w 2197592"/>
              <a:gd name="connsiteY17" fmla="*/ 190500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894015 w 2197592"/>
              <a:gd name="connsiteY18" fmla="*/ 423862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0228 w 2197592"/>
              <a:gd name="connsiteY19" fmla="*/ 466725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82134 w 2197592"/>
              <a:gd name="connsiteY19" fmla="*/ 459581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82134 w 2197592"/>
              <a:gd name="connsiteY19" fmla="*/ 459581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82134 w 2197592"/>
              <a:gd name="connsiteY19" fmla="*/ 459581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42925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 name="connsiteX0" fmla="*/ 1789240 w 2197592"/>
              <a:gd name="connsiteY0" fmla="*/ 2133600 h 2133600"/>
              <a:gd name="connsiteX1" fmla="*/ 560515 w 2197592"/>
              <a:gd name="connsiteY1" fmla="*/ 2133600 h 2133600"/>
              <a:gd name="connsiteX2" fmla="*/ 493840 w 2197592"/>
              <a:gd name="connsiteY2" fmla="*/ 2047875 h 2133600"/>
              <a:gd name="connsiteX3" fmla="*/ 24733 w 2197592"/>
              <a:gd name="connsiteY3" fmla="*/ 1824037 h 2133600"/>
              <a:gd name="connsiteX4" fmla="*/ 34259 w 2197592"/>
              <a:gd name="connsiteY4" fmla="*/ 1614488 h 2133600"/>
              <a:gd name="connsiteX5" fmla="*/ 208090 w 2197592"/>
              <a:gd name="connsiteY5" fmla="*/ 1581150 h 2133600"/>
              <a:gd name="connsiteX6" fmla="*/ 422402 w 2197592"/>
              <a:gd name="connsiteY6" fmla="*/ 942975 h 2133600"/>
              <a:gd name="connsiteX7" fmla="*/ 1272509 w 2197592"/>
              <a:gd name="connsiteY7" fmla="*/ 850105 h 2133600"/>
              <a:gd name="connsiteX8" fmla="*/ 1365378 w 2197592"/>
              <a:gd name="connsiteY8" fmla="*/ 809625 h 2133600"/>
              <a:gd name="connsiteX9" fmla="*/ 1465391 w 2197592"/>
              <a:gd name="connsiteY9" fmla="*/ 792957 h 2133600"/>
              <a:gd name="connsiteX10" fmla="*/ 1541591 w 2197592"/>
              <a:gd name="connsiteY10" fmla="*/ 597693 h 2133600"/>
              <a:gd name="connsiteX11" fmla="*/ 1022478 w 2197592"/>
              <a:gd name="connsiteY11" fmla="*/ 333375 h 2133600"/>
              <a:gd name="connsiteX12" fmla="*/ 1093915 w 2197592"/>
              <a:gd name="connsiteY12" fmla="*/ 0 h 2133600"/>
              <a:gd name="connsiteX13" fmla="*/ 1413003 w 2197592"/>
              <a:gd name="connsiteY13" fmla="*/ 188119 h 2133600"/>
              <a:gd name="connsiteX14" fmla="*/ 1684465 w 2197592"/>
              <a:gd name="connsiteY14" fmla="*/ 409574 h 2133600"/>
              <a:gd name="connsiteX15" fmla="*/ 1648747 w 2197592"/>
              <a:gd name="connsiteY15" fmla="*/ 223837 h 2133600"/>
              <a:gd name="connsiteX16" fmla="*/ 1758284 w 2197592"/>
              <a:gd name="connsiteY16" fmla="*/ 97631 h 2133600"/>
              <a:gd name="connsiteX17" fmla="*/ 1913065 w 2197592"/>
              <a:gd name="connsiteY17" fmla="*/ 200025 h 2133600"/>
              <a:gd name="connsiteX18" fmla="*/ 1908303 w 2197592"/>
              <a:gd name="connsiteY18" fmla="*/ 416718 h 2133600"/>
              <a:gd name="connsiteX19" fmla="*/ 2072609 w 2197592"/>
              <a:gd name="connsiteY19" fmla="*/ 469106 h 2133600"/>
              <a:gd name="connsiteX20" fmla="*/ 2151190 w 2197592"/>
              <a:gd name="connsiteY20" fmla="*/ 559594 h 2133600"/>
              <a:gd name="connsiteX21" fmla="*/ 2160715 w 2197592"/>
              <a:gd name="connsiteY21" fmla="*/ 762000 h 2133600"/>
              <a:gd name="connsiteX22" fmla="*/ 2194053 w 2197592"/>
              <a:gd name="connsiteY22" fmla="*/ 962025 h 2133600"/>
              <a:gd name="connsiteX23" fmla="*/ 2074990 w 2197592"/>
              <a:gd name="connsiteY23" fmla="*/ 1090612 h 2133600"/>
              <a:gd name="connsiteX24" fmla="*/ 2072609 w 2197592"/>
              <a:gd name="connsiteY24" fmla="*/ 1450180 h 2133600"/>
              <a:gd name="connsiteX25" fmla="*/ 1908303 w 2197592"/>
              <a:gd name="connsiteY25" fmla="*/ 1678781 h 2133600"/>
              <a:gd name="connsiteX26" fmla="*/ 1660653 w 2197592"/>
              <a:gd name="connsiteY26" fmla="*/ 1814512 h 2133600"/>
              <a:gd name="connsiteX27" fmla="*/ 1698753 w 2197592"/>
              <a:gd name="connsiteY27" fmla="*/ 1943100 h 2133600"/>
              <a:gd name="connsiteX28" fmla="*/ 1853534 w 2197592"/>
              <a:gd name="connsiteY28" fmla="*/ 2026444 h 2133600"/>
              <a:gd name="connsiteX29" fmla="*/ 1789240 w 2197592"/>
              <a:gd name="connsiteY29"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97592" h="2133600">
                <a:moveTo>
                  <a:pt x="1789240" y="2133600"/>
                </a:moveTo>
                <a:lnTo>
                  <a:pt x="560515" y="2133600"/>
                </a:lnTo>
                <a:lnTo>
                  <a:pt x="493840" y="2047875"/>
                </a:lnTo>
                <a:cubicBezTo>
                  <a:pt x="389858" y="1994694"/>
                  <a:pt x="162052" y="2101056"/>
                  <a:pt x="24733" y="1824037"/>
                </a:cubicBezTo>
                <a:cubicBezTo>
                  <a:pt x="10446" y="1762919"/>
                  <a:pt x="-27654" y="1673225"/>
                  <a:pt x="34259" y="1614488"/>
                </a:cubicBezTo>
                <a:cubicBezTo>
                  <a:pt x="109665" y="1567656"/>
                  <a:pt x="149353" y="1587500"/>
                  <a:pt x="208090" y="1581150"/>
                </a:cubicBezTo>
                <a:cubicBezTo>
                  <a:pt x="215233" y="1493045"/>
                  <a:pt x="181894" y="1138237"/>
                  <a:pt x="422402" y="942975"/>
                </a:cubicBezTo>
                <a:cubicBezTo>
                  <a:pt x="797846" y="602456"/>
                  <a:pt x="1121697" y="862805"/>
                  <a:pt x="1272509" y="850105"/>
                </a:cubicBezTo>
                <a:cubicBezTo>
                  <a:pt x="1312196" y="842962"/>
                  <a:pt x="1309022" y="814388"/>
                  <a:pt x="1365378" y="809625"/>
                </a:cubicBezTo>
                <a:cubicBezTo>
                  <a:pt x="1405065" y="798512"/>
                  <a:pt x="1439991" y="818358"/>
                  <a:pt x="1465391" y="792957"/>
                </a:cubicBezTo>
                <a:cubicBezTo>
                  <a:pt x="1538416" y="721520"/>
                  <a:pt x="1528097" y="664368"/>
                  <a:pt x="1541591" y="597693"/>
                </a:cubicBezTo>
                <a:lnTo>
                  <a:pt x="1022478" y="333375"/>
                </a:lnTo>
                <a:cubicBezTo>
                  <a:pt x="924846" y="265112"/>
                  <a:pt x="955803" y="42069"/>
                  <a:pt x="1093915" y="0"/>
                </a:cubicBezTo>
                <a:cubicBezTo>
                  <a:pt x="1156621" y="6350"/>
                  <a:pt x="1312197" y="115094"/>
                  <a:pt x="1413003" y="188119"/>
                </a:cubicBezTo>
                <a:cubicBezTo>
                  <a:pt x="1506665" y="252413"/>
                  <a:pt x="1595565" y="338137"/>
                  <a:pt x="1684465" y="409574"/>
                </a:cubicBezTo>
                <a:cubicBezTo>
                  <a:pt x="1677321" y="358774"/>
                  <a:pt x="1658272" y="274637"/>
                  <a:pt x="1648747" y="223837"/>
                </a:cubicBezTo>
                <a:cubicBezTo>
                  <a:pt x="1643192" y="144462"/>
                  <a:pt x="1701927" y="105569"/>
                  <a:pt x="1758284" y="97631"/>
                </a:cubicBezTo>
                <a:cubicBezTo>
                  <a:pt x="1840834" y="75407"/>
                  <a:pt x="1911478" y="169862"/>
                  <a:pt x="1913065" y="200025"/>
                </a:cubicBezTo>
                <a:cubicBezTo>
                  <a:pt x="1932114" y="304006"/>
                  <a:pt x="1913066" y="338931"/>
                  <a:pt x="1908303" y="416718"/>
                </a:cubicBezTo>
                <a:cubicBezTo>
                  <a:pt x="1966247" y="431006"/>
                  <a:pt x="2033715" y="452436"/>
                  <a:pt x="2072609" y="469106"/>
                </a:cubicBezTo>
                <a:cubicBezTo>
                  <a:pt x="2114678" y="487362"/>
                  <a:pt x="2142458" y="527051"/>
                  <a:pt x="2151190" y="559594"/>
                </a:cubicBezTo>
                <a:cubicBezTo>
                  <a:pt x="2166271" y="627856"/>
                  <a:pt x="2157540" y="688975"/>
                  <a:pt x="2160715" y="762000"/>
                </a:cubicBezTo>
                <a:cubicBezTo>
                  <a:pt x="2171828" y="828675"/>
                  <a:pt x="2209134" y="895350"/>
                  <a:pt x="2194053" y="962025"/>
                </a:cubicBezTo>
                <a:cubicBezTo>
                  <a:pt x="2180558" y="1026318"/>
                  <a:pt x="2121822" y="1050131"/>
                  <a:pt x="2074990" y="1090612"/>
                </a:cubicBezTo>
                <a:cubicBezTo>
                  <a:pt x="2086102" y="1208086"/>
                  <a:pt x="2161509" y="1325561"/>
                  <a:pt x="2072609" y="1450180"/>
                </a:cubicBezTo>
                <a:cubicBezTo>
                  <a:pt x="2041652" y="1533524"/>
                  <a:pt x="1970216" y="1635919"/>
                  <a:pt x="1908303" y="1678781"/>
                </a:cubicBezTo>
                <a:cubicBezTo>
                  <a:pt x="1764634" y="1788318"/>
                  <a:pt x="1749553" y="1771650"/>
                  <a:pt x="1660653" y="1814512"/>
                </a:cubicBezTo>
                <a:cubicBezTo>
                  <a:pt x="1654303" y="1843088"/>
                  <a:pt x="1631284" y="1876424"/>
                  <a:pt x="1698753" y="1943100"/>
                </a:cubicBezTo>
                <a:cubicBezTo>
                  <a:pt x="1743997" y="1951037"/>
                  <a:pt x="1796384" y="1968501"/>
                  <a:pt x="1853534" y="2026444"/>
                </a:cubicBezTo>
                <a:cubicBezTo>
                  <a:pt x="1852740" y="2074863"/>
                  <a:pt x="1823372" y="2123281"/>
                  <a:pt x="1789240" y="2133600"/>
                </a:cubicBezTo>
                <a:close/>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6207" y="2020646"/>
            <a:ext cx="4163320" cy="400110"/>
          </a:xfrm>
          <a:prstGeom prst="rect">
            <a:avLst/>
          </a:prstGeom>
          <a:solidFill>
            <a:schemeClr val="bg1"/>
          </a:solidFill>
          <a:ln>
            <a:solidFill>
              <a:schemeClr val="tx1"/>
            </a:solidFill>
          </a:ln>
        </p:spPr>
        <p:txBody>
          <a:bodyPr wrap="square" rtlCol="0">
            <a:spAutoFit/>
          </a:bodyPr>
          <a:lstStyle/>
          <a:p>
            <a:endParaRPr lang="en-US" sz="2000">
              <a:latin typeface="Lato" panose="020F0502020204030203" pitchFamily="34" charset="0"/>
              <a:cs typeface="Lato" panose="020F0502020204030203" pitchFamily="34" charset="0"/>
            </a:endParaRPr>
          </a:p>
        </p:txBody>
      </p:sp>
      <p:cxnSp>
        <p:nvCxnSpPr>
          <p:cNvPr id="8" name="Straight Arrow Connector 7"/>
          <p:cNvCxnSpPr>
            <a:stCxn id="24" idx="3"/>
            <a:endCxn id="7" idx="6"/>
          </p:cNvCxnSpPr>
          <p:nvPr/>
        </p:nvCxnSpPr>
        <p:spPr>
          <a:xfrm>
            <a:off x="5428742" y="2407686"/>
            <a:ext cx="431941" cy="384369"/>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5860683" y="2603664"/>
            <a:ext cx="1332197" cy="531313"/>
            <a:chOff x="3517621" y="2603664"/>
            <a:chExt cx="1332197" cy="531313"/>
          </a:xfrm>
        </p:grpSpPr>
        <p:cxnSp>
          <p:nvCxnSpPr>
            <p:cNvPr id="13" name="Straight Arrow Connector 12"/>
            <p:cNvCxnSpPr/>
            <p:nvPr/>
          </p:nvCxnSpPr>
          <p:spPr>
            <a:xfrm flipV="1">
              <a:off x="4473200" y="3044115"/>
              <a:ext cx="192365" cy="90862"/>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cxnSp>
          <p:nvCxnSpPr>
            <p:cNvPr id="9" name="Straight Arrow Connector 8"/>
            <p:cNvCxnSpPr>
              <a:stCxn id="7" idx="6"/>
            </p:cNvCxnSpPr>
            <p:nvPr/>
          </p:nvCxnSpPr>
          <p:spPr>
            <a:xfrm>
              <a:off x="3517621" y="2792055"/>
              <a:ext cx="275461" cy="195395"/>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3808210" y="2975015"/>
              <a:ext cx="260333" cy="12435"/>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4068543" y="2905915"/>
              <a:ext cx="463672" cy="69100"/>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4473201" y="2905915"/>
              <a:ext cx="63500" cy="227963"/>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4665565" y="2820840"/>
              <a:ext cx="172758" cy="217705"/>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p:cNvCxnSpPr>
              <a:endCxn id="6" idx="8"/>
            </p:cNvCxnSpPr>
            <p:nvPr/>
          </p:nvCxnSpPr>
          <p:spPr>
            <a:xfrm flipV="1">
              <a:off x="4838323" y="2603664"/>
              <a:ext cx="11495" cy="227010"/>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grpSp>
      <p:cxnSp>
        <p:nvCxnSpPr>
          <p:cNvPr id="20" name="Straight Arrow Connector 19"/>
          <p:cNvCxnSpPr>
            <a:stCxn id="6" idx="8"/>
          </p:cNvCxnSpPr>
          <p:nvPr/>
        </p:nvCxnSpPr>
        <p:spPr>
          <a:xfrm flipH="1" flipV="1">
            <a:off x="6221829" y="1406811"/>
            <a:ext cx="971051" cy="1196853"/>
          </a:xfrm>
          <a:prstGeom prst="straightConnector1">
            <a:avLst/>
          </a:prstGeom>
          <a:ln cap="rnd">
            <a:tailEnd type="triangle" w="med" len="med"/>
          </a:ln>
        </p:spPr>
        <p:style>
          <a:lnRef idx="1">
            <a:schemeClr val="dk1"/>
          </a:lnRef>
          <a:fillRef idx="0">
            <a:schemeClr val="dk1"/>
          </a:fillRef>
          <a:effectRef idx="0">
            <a:schemeClr val="dk1"/>
          </a:effectRef>
          <a:fontRef idx="minor">
            <a:schemeClr val="tx1"/>
          </a:fontRef>
        </p:style>
      </p:cxnSp>
      <p:pic>
        <p:nvPicPr>
          <p:cNvPr id="24" name="Picture 23" descr="File:Ic videocam 48px.svg - Wikimedia Commons"/>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619165">
            <a:off x="4961906" y="1949856"/>
            <a:ext cx="541719" cy="541719"/>
          </a:xfrm>
          <a:prstGeom prst="rect">
            <a:avLst/>
          </a:prstGeom>
        </p:spPr>
      </p:pic>
      <p:cxnSp>
        <p:nvCxnSpPr>
          <p:cNvPr id="39" name="Straight Connector 38"/>
          <p:cNvCxnSpPr/>
          <p:nvPr/>
        </p:nvCxnSpPr>
        <p:spPr>
          <a:xfrm>
            <a:off x="5772195" y="858442"/>
            <a:ext cx="449634" cy="548369"/>
          </a:xfrm>
          <a:prstGeom prst="line">
            <a:avLst/>
          </a:prstGeom>
          <a:ln w="38100">
            <a:solidFill>
              <a:srgbClr val="DD3A5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781160" y="864659"/>
            <a:ext cx="449634" cy="548369"/>
          </a:xfrm>
          <a:prstGeom prst="line">
            <a:avLst/>
          </a:prstGeom>
          <a:ln w="38100">
            <a:solidFill>
              <a:srgbClr val="DD3A56"/>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6206" y="2025306"/>
            <a:ext cx="1249060" cy="400110"/>
          </a:xfrm>
          <a:prstGeom prst="rect">
            <a:avLst/>
          </a:prstGeom>
          <a:noFill/>
          <a:ln>
            <a:noFill/>
          </a:ln>
        </p:spPr>
        <p:txBody>
          <a:bodyPr wrap="none" rtlCol="0">
            <a:spAutoFit/>
          </a:bodyPr>
          <a:lstStyle/>
          <a:p>
            <a:r>
              <a:rPr lang="de-DE" sz="2000">
                <a:latin typeface="Lato" panose="020F0502020204030203" pitchFamily="34" charset="0"/>
                <a:cs typeface="Lato" panose="020F0502020204030203" pitchFamily="34" charset="0"/>
              </a:rPr>
              <a:t>Surface ×</a:t>
            </a:r>
            <a:endParaRPr lang="en-US" sz="2000">
              <a:latin typeface="Lato" panose="020F0502020204030203" pitchFamily="34" charset="0"/>
              <a:cs typeface="Lato" panose="020F0502020204030203" pitchFamily="34" charset="0"/>
            </a:endParaRPr>
          </a:p>
        </p:txBody>
      </p:sp>
      <p:sp>
        <p:nvSpPr>
          <p:cNvPr id="22" name="TextBox 21"/>
          <p:cNvSpPr txBox="1"/>
          <p:nvPr/>
        </p:nvSpPr>
        <p:spPr>
          <a:xfrm>
            <a:off x="1635655" y="2022691"/>
            <a:ext cx="1646605" cy="400110"/>
          </a:xfrm>
          <a:prstGeom prst="rect">
            <a:avLst/>
          </a:prstGeom>
          <a:noFill/>
          <a:ln>
            <a:noFill/>
          </a:ln>
        </p:spPr>
        <p:txBody>
          <a:bodyPr wrap="none" rtlCol="0">
            <a:spAutoFit/>
          </a:bodyPr>
          <a:lstStyle/>
          <a:p>
            <a:r>
              <a:rPr lang="de-DE" sz="2000">
                <a:latin typeface="Lato" panose="020F0502020204030203" pitchFamily="34" charset="0"/>
                <a:cs typeface="Lato" panose="020F0502020204030203" pitchFamily="34" charset="0"/>
              </a:rPr>
              <a:t>Subsurface ×</a:t>
            </a:r>
            <a:endParaRPr lang="en-US" sz="2000">
              <a:latin typeface="Lato" panose="020F0502020204030203" pitchFamily="34" charset="0"/>
              <a:cs typeface="Lato" panose="020F0502020204030203" pitchFamily="34" charset="0"/>
            </a:endParaRPr>
          </a:p>
        </p:txBody>
      </p:sp>
      <p:sp>
        <p:nvSpPr>
          <p:cNvPr id="23" name="TextBox 22"/>
          <p:cNvSpPr txBox="1"/>
          <p:nvPr/>
        </p:nvSpPr>
        <p:spPr>
          <a:xfrm>
            <a:off x="3178707" y="2010191"/>
            <a:ext cx="1505540" cy="400110"/>
          </a:xfrm>
          <a:prstGeom prst="rect">
            <a:avLst/>
          </a:prstGeom>
          <a:noFill/>
          <a:ln>
            <a:noFill/>
          </a:ln>
        </p:spPr>
        <p:txBody>
          <a:bodyPr wrap="none" rtlCol="0">
            <a:spAutoFit/>
          </a:bodyPr>
          <a:lstStyle/>
          <a:p>
            <a:r>
              <a:rPr lang="de-DE" sz="2000">
                <a:latin typeface="Lato" panose="020F0502020204030203" pitchFamily="34" charset="0"/>
                <a:cs typeface="Lato" panose="020F0502020204030203" pitchFamily="34" charset="0"/>
              </a:rPr>
              <a:t>Illumination</a:t>
            </a:r>
            <a:endParaRPr lang="en-US" sz="2000">
              <a:latin typeface="Lato" panose="020F0502020204030203" pitchFamily="34" charset="0"/>
              <a:cs typeface="Lato" panose="020F0502020204030203" pitchFamily="34" charset="0"/>
            </a:endParaRPr>
          </a:p>
        </p:txBody>
      </p:sp>
      <p:sp>
        <p:nvSpPr>
          <p:cNvPr id="27" name="TextBox 26"/>
          <p:cNvSpPr txBox="1"/>
          <p:nvPr/>
        </p:nvSpPr>
        <p:spPr>
          <a:xfrm>
            <a:off x="3178707" y="2007576"/>
            <a:ext cx="1505540" cy="400110"/>
          </a:xfrm>
          <a:prstGeom prst="rect">
            <a:avLst/>
          </a:prstGeom>
          <a:noFill/>
          <a:ln>
            <a:noFill/>
          </a:ln>
        </p:spPr>
        <p:txBody>
          <a:bodyPr wrap="none" rtlCol="0">
            <a:spAutoFit/>
          </a:bodyPr>
          <a:lstStyle/>
          <a:p>
            <a:r>
              <a:rPr lang="de-DE" sz="2000" strike="sngStrike">
                <a:latin typeface="Lato" panose="020F0502020204030203" pitchFamily="34" charset="0"/>
                <a:cs typeface="Lato" panose="020F0502020204030203" pitchFamily="34" charset="0"/>
              </a:rPr>
              <a:t>Illumination</a:t>
            </a:r>
            <a:endParaRPr lang="en-US" sz="2000" strike="sngStrike">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979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1000" fill="hold"/>
                                        <p:tgtEl>
                                          <p:spTgt spid="44"/>
                                        </p:tgtEl>
                                        <p:attrNameLst>
                                          <p:attrName>ppt_w</p:attrName>
                                        </p:attrNameLst>
                                      </p:cBhvr>
                                      <p:tavLst>
                                        <p:tav tm="0">
                                          <p:val>
                                            <p:fltVal val="0"/>
                                          </p:val>
                                        </p:tav>
                                        <p:tav tm="100000">
                                          <p:val>
                                            <p:strVal val="#ppt_w"/>
                                          </p:val>
                                        </p:tav>
                                      </p:tavLst>
                                    </p:anim>
                                    <p:anim calcmode="lin" valueType="num">
                                      <p:cBhvr>
                                        <p:cTn id="31" dur="1000" fill="hold"/>
                                        <p:tgtEl>
                                          <p:spTgt spid="44"/>
                                        </p:tgtEl>
                                        <p:attrNameLst>
                                          <p:attrName>ppt_h</p:attrName>
                                        </p:attrNameLst>
                                      </p:cBhvr>
                                      <p:tavLst>
                                        <p:tav tm="0">
                                          <p:val>
                                            <p:fltVal val="0"/>
                                          </p:val>
                                        </p:tav>
                                        <p:tav tm="100000">
                                          <p:val>
                                            <p:strVal val="#ppt_h"/>
                                          </p:val>
                                        </p:tav>
                                      </p:tavLst>
                                    </p:anim>
                                    <p:anim calcmode="lin" valueType="num">
                                      <p:cBhvr>
                                        <p:cTn id="32" dur="1000" fill="hold"/>
                                        <p:tgtEl>
                                          <p:spTgt spid="44"/>
                                        </p:tgtEl>
                                        <p:attrNameLst>
                                          <p:attrName>style.rotation</p:attrName>
                                        </p:attrNameLst>
                                      </p:cBhvr>
                                      <p:tavLst>
                                        <p:tav tm="0">
                                          <p:val>
                                            <p:fltVal val="90"/>
                                          </p:val>
                                        </p:tav>
                                        <p:tav tm="100000">
                                          <p:val>
                                            <p:fltVal val="0"/>
                                          </p:val>
                                        </p:tav>
                                      </p:tavLst>
                                    </p:anim>
                                    <p:animEffect transition="in" filter="fade">
                                      <p:cBhvr>
                                        <p:cTn id="33" dur="1000"/>
                                        <p:tgtEl>
                                          <p:spTgt spid="44"/>
                                        </p:tgtEl>
                                      </p:cBhvr>
                                    </p:animEffect>
                                  </p:childTnLst>
                                </p:cTn>
                              </p:par>
                              <p:par>
                                <p:cTn id="34" presetID="3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fltVal val="0"/>
                                          </p:val>
                                        </p:tav>
                                        <p:tav tm="100000">
                                          <p:val>
                                            <p:strVal val="#ppt_w"/>
                                          </p:val>
                                        </p:tav>
                                      </p:tavLst>
                                    </p:anim>
                                    <p:anim calcmode="lin" valueType="num">
                                      <p:cBhvr>
                                        <p:cTn id="37" dur="1000" fill="hold"/>
                                        <p:tgtEl>
                                          <p:spTgt spid="39"/>
                                        </p:tgtEl>
                                        <p:attrNameLst>
                                          <p:attrName>ppt_h</p:attrName>
                                        </p:attrNameLst>
                                      </p:cBhvr>
                                      <p:tavLst>
                                        <p:tav tm="0">
                                          <p:val>
                                            <p:fltVal val="0"/>
                                          </p:val>
                                        </p:tav>
                                        <p:tav tm="100000">
                                          <p:val>
                                            <p:strVal val="#ppt_h"/>
                                          </p:val>
                                        </p:tav>
                                      </p:tavLst>
                                    </p:anim>
                                    <p:anim calcmode="lin" valueType="num">
                                      <p:cBhvr>
                                        <p:cTn id="38" dur="1000" fill="hold"/>
                                        <p:tgtEl>
                                          <p:spTgt spid="39"/>
                                        </p:tgtEl>
                                        <p:attrNameLst>
                                          <p:attrName>style.rotation</p:attrName>
                                        </p:attrNameLst>
                                      </p:cBhvr>
                                      <p:tavLst>
                                        <p:tav tm="0">
                                          <p:val>
                                            <p:fltVal val="90"/>
                                          </p:val>
                                        </p:tav>
                                        <p:tav tm="100000">
                                          <p:val>
                                            <p:fltVal val="0"/>
                                          </p:val>
                                        </p:tav>
                                      </p:tavLst>
                                    </p:anim>
                                    <p:animEffect transition="in" filter="fade">
                                      <p:cBhvr>
                                        <p:cTn id="39" dur="1000"/>
                                        <p:tgtEl>
                                          <p:spTgt spid="39"/>
                                        </p:tgtEl>
                                      </p:cBhvr>
                                    </p:animEffect>
                                  </p:childTnLst>
                                </p:cTn>
                              </p:par>
                              <p:par>
                                <p:cTn id="40" presetID="7" presetClass="emph" presetSubtype="2" fill="hold" nodeType="withEffect">
                                  <p:stCondLst>
                                    <p:cond delay="0"/>
                                  </p:stCondLst>
                                  <p:childTnLst>
                                    <p:animClr clrSpc="rgb" dir="cw">
                                      <p:cBhvr>
                                        <p:cTn id="41" dur="500" fill="hold"/>
                                        <p:tgtEl>
                                          <p:spTgt spid="20"/>
                                        </p:tgtEl>
                                        <p:attrNameLst>
                                          <p:attrName>stroke.color</p:attrName>
                                        </p:attrNameLst>
                                      </p:cBhvr>
                                      <p:to>
                                        <a:srgbClr val="FF1F1F"/>
                                      </p:to>
                                    </p:animClr>
                                    <p:set>
                                      <p:cBhvr>
                                        <p:cTn id="42" dur="500" fill="hold"/>
                                        <p:tgtEl>
                                          <p:spTgt spid="20"/>
                                        </p:tgtEl>
                                        <p:attrNameLst>
                                          <p:attrName>stroke.on</p:attrName>
                                        </p:attrNameLst>
                                      </p:cBhvr>
                                      <p:to>
                                        <p:strVal val="true"/>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P spid="23" grpId="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CF94C9A4-9560-44C6-BC48-55094810AA93}"/>
              </a:ext>
            </a:extLst>
          </p:cNvPr>
          <p:cNvSpPr>
            <a:spLocks noGrp="1"/>
          </p:cNvSpPr>
          <p:nvPr>
            <p:ph type="title"/>
          </p:nvPr>
        </p:nvSpPr>
        <p:spPr/>
        <p:txBody>
          <a:bodyPr/>
          <a:lstStyle/>
          <a:p>
            <a:r>
              <a:rPr lang="en-US"/>
              <a:t>Backward Refinement</a:t>
            </a:r>
          </a:p>
        </p:txBody>
      </p:sp>
      <p:sp>
        <p:nvSpPr>
          <p:cNvPr id="4" name="Slide Number Placeholder 3">
            <a:extLst>
              <a:ext uri="{FF2B5EF4-FFF2-40B4-BE49-F238E27FC236}">
                <a16:creationId xmlns:a16="http://schemas.microsoft.com/office/drawing/2014/main" id="{DFA96C8C-5A46-4C88-8727-6706FB536B3F}"/>
              </a:ext>
            </a:extLst>
          </p:cNvPr>
          <p:cNvSpPr>
            <a:spLocks noGrp="1"/>
          </p:cNvSpPr>
          <p:nvPr>
            <p:ph type="sldNum" idx="11"/>
          </p:nvPr>
        </p:nvSpPr>
        <p:spPr/>
        <p:txBody>
          <a:bodyPr/>
          <a:lstStyle/>
          <a:p>
            <a:pPr lvl="0"/>
            <a:fld id="{00000000-1234-1234-1234-123412341234}" type="slidenum">
              <a:rPr lang="de" smtClean="0"/>
              <a:pPr lvl="0"/>
              <a:t>28</a:t>
            </a:fld>
            <a:endParaRPr lang="de"/>
          </a:p>
        </p:txBody>
      </p:sp>
      <p:grpSp>
        <p:nvGrpSpPr>
          <p:cNvPr id="13" name="Group 12"/>
          <p:cNvGrpSpPr/>
          <p:nvPr/>
        </p:nvGrpSpPr>
        <p:grpSpPr>
          <a:xfrm>
            <a:off x="2961668" y="1448125"/>
            <a:ext cx="1847143" cy="2247250"/>
            <a:chOff x="2123359" y="712924"/>
            <a:chExt cx="1847143" cy="224725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23359" y="712924"/>
              <a:ext cx="1847143" cy="1847143"/>
            </a:xfrm>
            <a:prstGeom prst="rect">
              <a:avLst/>
            </a:prstGeom>
          </p:spPr>
        </p:pic>
        <p:sp>
          <p:nvSpPr>
            <p:cNvPr id="10" name="TextBox 9"/>
            <p:cNvSpPr txBox="1"/>
            <p:nvPr/>
          </p:nvSpPr>
          <p:spPr>
            <a:xfrm>
              <a:off x="2380017" y="2560064"/>
              <a:ext cx="1334020" cy="400110"/>
            </a:xfrm>
            <a:prstGeom prst="rect">
              <a:avLst/>
            </a:prstGeom>
            <a:noFill/>
          </p:spPr>
          <p:txBody>
            <a:bodyPr wrap="none" rtlCol="0">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Prediction</a:t>
              </a:r>
              <a:endParaRPr lang="en-US" sz="2000">
                <a:latin typeface="Lato" panose="020F0502020204030203" pitchFamily="34" charset="0"/>
                <a:ea typeface="Lato" panose="020F0502020204030203" pitchFamily="34" charset="0"/>
                <a:cs typeface="Lato" panose="020F0502020204030203" pitchFamily="34" charset="0"/>
              </a:endParaRPr>
            </a:p>
          </p:txBody>
        </p:sp>
      </p:grpSp>
      <p:grpSp>
        <p:nvGrpSpPr>
          <p:cNvPr id="14" name="Group 13"/>
          <p:cNvGrpSpPr/>
          <p:nvPr/>
        </p:nvGrpSpPr>
        <p:grpSpPr>
          <a:xfrm>
            <a:off x="807638" y="1448125"/>
            <a:ext cx="1847143" cy="2247249"/>
            <a:chOff x="175550" y="712925"/>
            <a:chExt cx="1847143" cy="2247249"/>
          </a:xfrm>
        </p:grpSpPr>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5550" y="712925"/>
              <a:ext cx="1847143" cy="1847143"/>
            </a:xfrm>
            <a:prstGeom prst="rect">
              <a:avLst/>
            </a:prstGeom>
          </p:spPr>
        </p:pic>
        <p:sp>
          <p:nvSpPr>
            <p:cNvPr id="7" name="TextBox 6"/>
            <p:cNvSpPr txBox="1"/>
            <p:nvPr/>
          </p:nvSpPr>
          <p:spPr>
            <a:xfrm>
              <a:off x="691637" y="2560064"/>
              <a:ext cx="915635" cy="400110"/>
            </a:xfrm>
            <a:prstGeom prst="rect">
              <a:avLst/>
            </a:prstGeom>
            <a:noFill/>
          </p:spPr>
          <p:txBody>
            <a:bodyPr wrap="none" rtlCol="0">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875654" y="2063918"/>
                <a:ext cx="5283641" cy="615553"/>
              </a:xfrm>
              <a:prstGeom prst="rect">
                <a:avLst/>
              </a:prstGeom>
              <a:noFill/>
            </p:spPr>
            <p:txBody>
              <a:bodyPr wrap="square" lIns="0" tIns="0" rIns="0" bIns="0" rtlCol="0">
                <a:spAutoFit/>
              </a:bodyPr>
              <a:lstStyle/>
              <a:p>
                <a:r>
                  <a:rPr lang="de-DE" sz="4000" b="0"/>
                  <a:t>             –             </a:t>
                </a:r>
                <a14:m>
                  <m:oMath xmlns:m="http://schemas.openxmlformats.org/officeDocument/2006/math">
                    <m:r>
                      <a:rPr lang="de-DE" sz="4000" b="0" i="1" smtClean="0">
                        <a:latin typeface="Cambria Math" panose="02040503050406030204" pitchFamily="18" charset="0"/>
                      </a:rPr>
                      <m:t>=±</m:t>
                    </m:r>
                    <m:r>
                      <m:rPr>
                        <m:sty m:val="p"/>
                      </m:rPr>
                      <a:rPr lang="de-DE" sz="4000" b="0" i="0" smtClean="0">
                        <a:latin typeface="Cambria Math" panose="02040503050406030204" pitchFamily="18" charset="0"/>
                      </a:rPr>
                      <m:t>Δ</m:t>
                    </m:r>
                  </m:oMath>
                </a14:m>
                <a:endParaRPr lang="en-US" sz="4000"/>
              </a:p>
            </p:txBody>
          </p:sp>
        </mc:Choice>
        <mc:Fallback xmlns="">
          <p:sp>
            <p:nvSpPr>
              <p:cNvPr id="9" name="TextBox 8"/>
              <p:cNvSpPr txBox="1">
                <a:spLocks noRot="1" noChangeAspect="1" noMove="1" noResize="1" noEditPoints="1" noAdjustHandles="1" noChangeArrowheads="1" noChangeShapeType="1" noTextEdit="1"/>
              </p:cNvSpPr>
              <p:nvPr/>
            </p:nvSpPr>
            <p:spPr>
              <a:xfrm>
                <a:off x="875654" y="2063918"/>
                <a:ext cx="5283641" cy="615553"/>
              </a:xfrm>
              <a:prstGeom prst="rect">
                <a:avLst/>
              </a:prstGeom>
              <a:blipFill>
                <a:blip r:embed="rId5"/>
                <a:stretch>
                  <a:fillRect t="-25743" b="-48515"/>
                </a:stretch>
              </a:blipFill>
            </p:spPr>
            <p:txBody>
              <a:bodyPr/>
              <a:lstStyle/>
              <a:p>
                <a:r>
                  <a:rPr lang="en-US">
                    <a:noFill/>
                  </a:rPr>
                  <a:t> </a:t>
                </a:r>
              </a:p>
            </p:txBody>
          </p:sp>
        </mc:Fallback>
      </mc:AlternateContent>
      <p:sp>
        <p:nvSpPr>
          <p:cNvPr id="20" name="Footer Placeholder 19"/>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grpSp>
        <p:nvGrpSpPr>
          <p:cNvPr id="25" name="Group 24"/>
          <p:cNvGrpSpPr/>
          <p:nvPr/>
        </p:nvGrpSpPr>
        <p:grpSpPr>
          <a:xfrm>
            <a:off x="5960270" y="1448125"/>
            <a:ext cx="2513958" cy="2247249"/>
            <a:chOff x="6087488" y="1448125"/>
            <a:chExt cx="2513958" cy="2247249"/>
          </a:xfrm>
        </p:grpSpPr>
        <mc:AlternateContent xmlns:mc="http://schemas.openxmlformats.org/markup-compatibility/2006" xmlns:a14="http://schemas.microsoft.com/office/drawing/2010/main">
          <mc:Choice Requires="a14">
            <p:sp>
              <p:nvSpPr>
                <p:cNvPr id="11" name="TextBox 10"/>
                <p:cNvSpPr txBox="1"/>
                <p:nvPr/>
              </p:nvSpPr>
              <p:spPr>
                <a:xfrm>
                  <a:off x="6087488" y="3295264"/>
                  <a:ext cx="2124299" cy="400110"/>
                </a:xfrm>
                <a:prstGeom prst="rect">
                  <a:avLst/>
                </a:prstGeom>
                <a:noFill/>
              </p:spPr>
              <p:txBody>
                <a:bodyPr wrap="none" rtlCol="0">
                  <a:spAutoFit/>
                </a:bodyPr>
                <a:lstStyle/>
                <a:p>
                  <a:pPr algn="ctr"/>
                  <a14:m>
                    <m:oMath xmlns:m="http://schemas.openxmlformats.org/officeDocument/2006/math">
                      <m:r>
                        <a:rPr lang="de-DE" sz="2000" i="1">
                          <a:latin typeface="Cambria Math" panose="02040503050406030204" pitchFamily="18" charset="0"/>
                        </a:rPr>
                        <m:t>±</m:t>
                      </m:r>
                    </m:oMath>
                  </a14:m>
                  <a:r>
                    <a:rPr lang="de-DE" sz="2000">
                      <a:latin typeface="Lato" panose="020F0502020204030203" pitchFamily="34" charset="0"/>
                      <a:ea typeface="Lato" panose="020F0502020204030203" pitchFamily="34" charset="0"/>
                      <a:cs typeface="Lato" panose="020F0502020204030203" pitchFamily="34" charset="0"/>
                    </a:rPr>
                    <a:t>Difference map</a:t>
                  </a:r>
                  <a:endParaRPr lang="en-US" sz="2000">
                    <a:latin typeface="Lato" panose="020F0502020204030203" pitchFamily="34" charset="0"/>
                    <a:ea typeface="Lato" panose="020F0502020204030203" pitchFamily="34" charset="0"/>
                    <a:cs typeface="Lato" panose="020F0502020204030203"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87488" y="3295264"/>
                  <a:ext cx="2124299" cy="400110"/>
                </a:xfrm>
                <a:prstGeom prst="rect">
                  <a:avLst/>
                </a:prstGeom>
                <a:blipFill>
                  <a:blip r:embed="rId6"/>
                  <a:stretch>
                    <a:fillRect t="-9231" r="-2011" b="-27692"/>
                  </a:stretch>
                </a:blipFill>
              </p:spPr>
              <p:txBody>
                <a:bodyPr/>
                <a:lstStyle/>
                <a:p>
                  <a:r>
                    <a:rPr lang="en-US">
                      <a:noFill/>
                    </a:rPr>
                    <a:t> </a:t>
                  </a:r>
                </a:p>
              </p:txBody>
            </p:sp>
          </mc:Fallback>
        </mc:AlternateContent>
        <p:pic>
          <p:nvPicPr>
            <p:cNvPr id="5" name="Picture 4"/>
            <p:cNvPicPr>
              <a:picLocks noChangeAspect="1"/>
            </p:cNvPicPr>
            <p:nvPr/>
          </p:nvPicPr>
          <p:blipFill>
            <a:blip r:embed="rId7" cstate="hqprint">
              <a:extLst>
                <a:ext uri="{BEBA8EAE-BF5A-486C-A8C5-ECC9F3942E4B}">
                  <a14:imgProps xmlns:a14="http://schemas.microsoft.com/office/drawing/2010/main">
                    <a14:imgLayer r:embed="rId8">
                      <a14:imgEffect>
                        <a14:backgroundRemoval t="3516" b="95850" l="5518" r="97803"/>
                      </a14:imgEffect>
                    </a14:imgLayer>
                  </a14:imgProps>
                </a:ext>
                <a:ext uri="{28A0092B-C50C-407E-A947-70E740481C1C}">
                  <a14:useLocalDpi xmlns:a14="http://schemas.microsoft.com/office/drawing/2010/main"/>
                </a:ext>
              </a:extLst>
            </a:blip>
            <a:stretch>
              <a:fillRect/>
            </a:stretch>
          </p:blipFill>
          <p:spPr>
            <a:xfrm>
              <a:off x="6179889" y="1448125"/>
              <a:ext cx="1939497" cy="1939497"/>
            </a:xfrm>
            <a:prstGeom prst="rect">
              <a:avLst/>
            </a:prstGeom>
          </p:spPr>
        </p:pic>
        <p:grpSp>
          <p:nvGrpSpPr>
            <p:cNvPr id="16" name="Group 15"/>
            <p:cNvGrpSpPr/>
            <p:nvPr/>
          </p:nvGrpSpPr>
          <p:grpSpPr>
            <a:xfrm>
              <a:off x="8158332" y="1490879"/>
              <a:ext cx="443114" cy="1853988"/>
              <a:chOff x="8158332" y="1490879"/>
              <a:chExt cx="443114" cy="1853988"/>
            </a:xfrm>
          </p:grpSpPr>
          <p:sp>
            <p:nvSpPr>
              <p:cNvPr id="3" name="Flowchart: Collate 2"/>
              <p:cNvSpPr/>
              <p:nvPr/>
            </p:nvSpPr>
            <p:spPr>
              <a:xfrm>
                <a:off x="8158332" y="1625656"/>
                <a:ext cx="165873" cy="1584434"/>
              </a:xfrm>
              <a:prstGeom prst="flowChartCollate">
                <a:avLst/>
              </a:prstGeom>
              <a:gradFill>
                <a:gsLst>
                  <a:gs pos="0">
                    <a:srgbClr val="04F907"/>
                  </a:gs>
                  <a:gs pos="50000">
                    <a:schemeClr val="tx1"/>
                  </a:gs>
                  <a:gs pos="100000">
                    <a:srgbClr val="BE3209"/>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8312584" y="1490879"/>
                <a:ext cx="288862" cy="1853988"/>
                <a:chOff x="8492205" y="1491471"/>
                <a:chExt cx="288862" cy="1853988"/>
              </a:xfrm>
            </p:grpSpPr>
            <p:sp>
              <p:nvSpPr>
                <p:cNvPr id="12" name="TextBox 11"/>
                <p:cNvSpPr txBox="1"/>
                <p:nvPr/>
              </p:nvSpPr>
              <p:spPr>
                <a:xfrm>
                  <a:off x="8492205" y="1491471"/>
                  <a:ext cx="288862" cy="307777"/>
                </a:xfrm>
                <a:prstGeom prst="rect">
                  <a:avLst/>
                </a:prstGeom>
                <a:noFill/>
              </p:spPr>
              <p:txBody>
                <a:bodyPr wrap="none" rtlCol="0">
                  <a:spAutoFit/>
                </a:bodyPr>
                <a:lstStyle/>
                <a:p>
                  <a:r>
                    <a:rPr lang="de-DE"/>
                    <a:t>+</a:t>
                  </a:r>
                  <a:endParaRPr lang="en-US"/>
                </a:p>
              </p:txBody>
            </p:sp>
            <p:sp>
              <p:nvSpPr>
                <p:cNvPr id="21" name="TextBox 20"/>
                <p:cNvSpPr txBox="1"/>
                <p:nvPr/>
              </p:nvSpPr>
              <p:spPr>
                <a:xfrm>
                  <a:off x="8514647" y="3037682"/>
                  <a:ext cx="243978" cy="307777"/>
                </a:xfrm>
                <a:prstGeom prst="rect">
                  <a:avLst/>
                </a:prstGeom>
                <a:noFill/>
              </p:spPr>
              <p:txBody>
                <a:bodyPr wrap="none" rtlCol="0">
                  <a:spAutoFit/>
                </a:bodyPr>
                <a:lstStyle/>
                <a:p>
                  <a:r>
                    <a:rPr lang="de-DE"/>
                    <a:t>-</a:t>
                  </a:r>
                  <a:endParaRPr lang="en-US"/>
                </a:p>
              </p:txBody>
            </p:sp>
            <p:sp>
              <p:nvSpPr>
                <p:cNvPr id="23" name="TextBox 22"/>
                <p:cNvSpPr txBox="1"/>
                <p:nvPr/>
              </p:nvSpPr>
              <p:spPr>
                <a:xfrm>
                  <a:off x="8492205" y="2264577"/>
                  <a:ext cx="288862" cy="307777"/>
                </a:xfrm>
                <a:prstGeom prst="rect">
                  <a:avLst/>
                </a:prstGeom>
                <a:noFill/>
              </p:spPr>
              <p:txBody>
                <a:bodyPr wrap="none" rtlCol="0">
                  <a:spAutoFit/>
                </a:bodyPr>
                <a:lstStyle/>
                <a:p>
                  <a:r>
                    <a:rPr lang="de-DE"/>
                    <a:t>0</a:t>
                  </a:r>
                  <a:endParaRPr lang="en-US"/>
                </a:p>
              </p:txBody>
            </p:sp>
          </p:grpSp>
        </p:grpSp>
      </p:grpSp>
    </p:spTree>
    <p:extLst>
      <p:ext uri="{BB962C8B-B14F-4D97-AF65-F5344CB8AC3E}">
        <p14:creationId xmlns:p14="http://schemas.microsoft.com/office/powerpoint/2010/main" val="37794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31146" y="3436902"/>
            <a:ext cx="6781823" cy="439669"/>
          </a:xfrm>
        </p:spPr>
      </p:pic>
      <p:sp>
        <p:nvSpPr>
          <p:cNvPr id="3" name="Footer Placeholder 2"/>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p:cNvSpPr>
            <a:spLocks noGrp="1"/>
          </p:cNvSpPr>
          <p:nvPr>
            <p:ph type="title"/>
          </p:nvPr>
        </p:nvSpPr>
        <p:spPr/>
        <p:txBody>
          <a:bodyPr/>
          <a:lstStyle/>
          <a:p>
            <a:r>
              <a:rPr lang="de-DE"/>
              <a:t>Motivation through Gradient-Descent</a:t>
            </a:r>
            <a:endParaRPr lang="en-US"/>
          </a:p>
        </p:txBody>
      </p:sp>
      <p:sp>
        <p:nvSpPr>
          <p:cNvPr id="5" name="Slide Number Placeholder 4"/>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29</a:t>
            </a:fld>
            <a:endParaRPr lang="LID4096" kern="1200">
              <a:solidFill>
                <a:prstClr val="black">
                  <a:tint val="75000"/>
                </a:prstClr>
              </a:solidFill>
            </a:endParaRPr>
          </a:p>
        </p:txBody>
      </p:sp>
      <p:grpSp>
        <p:nvGrpSpPr>
          <p:cNvPr id="18" name="Group 17"/>
          <p:cNvGrpSpPr/>
          <p:nvPr/>
        </p:nvGrpSpPr>
        <p:grpSpPr>
          <a:xfrm>
            <a:off x="207341" y="2504283"/>
            <a:ext cx="8305628" cy="707886"/>
            <a:chOff x="207341" y="2504728"/>
            <a:chExt cx="8305628" cy="707886"/>
          </a:xfrm>
        </p:grpSpPr>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1146" y="2638837"/>
              <a:ext cx="6781823" cy="439669"/>
            </a:xfrm>
            <a:prstGeom prst="rect">
              <a:avLst/>
            </a:prstGeom>
          </p:spPr>
        </p:pic>
        <p:sp>
          <p:nvSpPr>
            <p:cNvPr id="14" name="TextBox 13"/>
            <p:cNvSpPr txBox="1"/>
            <p:nvPr/>
          </p:nvSpPr>
          <p:spPr>
            <a:xfrm>
              <a:off x="207341" y="2504728"/>
              <a:ext cx="1476686" cy="707886"/>
            </a:xfrm>
            <a:prstGeom prst="rect">
              <a:avLst/>
            </a:prstGeom>
            <a:noFill/>
          </p:spPr>
          <p:txBody>
            <a:bodyPr wrap="square" rtlCol="0">
              <a:spAutoFit/>
            </a:bodyPr>
            <a:lstStyle/>
            <a:p>
              <a:pPr algn="r"/>
              <a:r>
                <a:rPr lang="de-DE" sz="2000">
                  <a:latin typeface="Lato" panose="020F0502020204030203" pitchFamily="34" charset="0"/>
                  <a:ea typeface="Lato" panose="020F0502020204030203" pitchFamily="34" charset="0"/>
                  <a:cs typeface="Lato" panose="020F0502020204030203" pitchFamily="34" charset="0"/>
                </a:rPr>
                <a:t>Gradient-Descent</a:t>
              </a:r>
              <a:endParaRPr lang="en-US" sz="2000">
                <a:latin typeface="Lato" panose="020F0502020204030203" pitchFamily="34" charset="0"/>
                <a:ea typeface="Lato" panose="020F0502020204030203" pitchFamily="34" charset="0"/>
                <a:cs typeface="Lato" panose="020F0502020204030203" pitchFamily="34" charset="0"/>
              </a:endParaRPr>
            </a:p>
          </p:txBody>
        </p:sp>
      </p:grpSp>
      <p:sp>
        <p:nvSpPr>
          <p:cNvPr id="15" name="TextBox 14"/>
          <p:cNvSpPr txBox="1"/>
          <p:nvPr/>
        </p:nvSpPr>
        <p:spPr>
          <a:xfrm>
            <a:off x="207340" y="3455793"/>
            <a:ext cx="1476686" cy="400110"/>
          </a:xfrm>
          <a:prstGeom prst="rect">
            <a:avLst/>
          </a:prstGeom>
          <a:noFill/>
        </p:spPr>
        <p:txBody>
          <a:bodyPr wrap="none" rtlCol="0">
            <a:spAutoFit/>
          </a:bodyPr>
          <a:lstStyle/>
          <a:p>
            <a:pPr algn="r"/>
            <a:r>
              <a:rPr lang="de-DE" sz="2000">
                <a:latin typeface="Lato" panose="020F0502020204030203" pitchFamily="34" charset="0"/>
                <a:ea typeface="Lato" panose="020F0502020204030203" pitchFamily="34" charset="0"/>
                <a:cs typeface="Lato" panose="020F0502020204030203" pitchFamily="34" charset="0"/>
              </a:rPr>
              <a:t>[Elek 2017]</a:t>
            </a:r>
            <a:endParaRPr lang="en-US" sz="2000">
              <a:latin typeface="Lato" panose="020F0502020204030203" pitchFamily="34" charset="0"/>
              <a:ea typeface="Lato" panose="020F0502020204030203" pitchFamily="34" charset="0"/>
              <a:cs typeface="Lato" panose="020F0502020204030203" pitchFamily="34" charset="0"/>
            </a:endParaRPr>
          </a:p>
        </p:txBody>
      </p:sp>
      <p:grpSp>
        <p:nvGrpSpPr>
          <p:cNvPr id="19" name="Group 18"/>
          <p:cNvGrpSpPr/>
          <p:nvPr/>
        </p:nvGrpSpPr>
        <p:grpSpPr>
          <a:xfrm>
            <a:off x="207340" y="1327367"/>
            <a:ext cx="8305629" cy="953074"/>
            <a:chOff x="207340" y="1327367"/>
            <a:chExt cx="8305629" cy="953074"/>
          </a:xfrm>
        </p:grpSpPr>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31146" y="1840772"/>
              <a:ext cx="6781823" cy="439669"/>
            </a:xfrm>
            <a:prstGeom prst="rect">
              <a:avLst/>
            </a:prstGeom>
          </p:spPr>
        </p:pic>
        <p:sp>
          <p:nvSpPr>
            <p:cNvPr id="13" name="TextBox 12"/>
            <p:cNvSpPr txBox="1"/>
            <p:nvPr/>
          </p:nvSpPr>
          <p:spPr>
            <a:xfrm>
              <a:off x="207340" y="1860551"/>
              <a:ext cx="1476686" cy="400110"/>
            </a:xfrm>
            <a:prstGeom prst="rect">
              <a:avLst/>
            </a:prstGeom>
            <a:noFill/>
          </p:spPr>
          <p:txBody>
            <a:bodyPr wrap="square" rtlCol="0">
              <a:spAutoFit/>
            </a:bodyPr>
            <a:lstStyle/>
            <a:p>
              <a:pPr algn="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sp>
          <p:nvSpPr>
            <p:cNvPr id="16" name="TextBox 15"/>
            <p:cNvSpPr txBox="1"/>
            <p:nvPr/>
          </p:nvSpPr>
          <p:spPr>
            <a:xfrm>
              <a:off x="1376039" y="1327367"/>
              <a:ext cx="1180729" cy="400110"/>
            </a:xfrm>
            <a:prstGeom prst="rect">
              <a:avLst/>
            </a:prstGeom>
            <a:noFill/>
          </p:spPr>
          <p:txBody>
            <a:bodyPr wrap="square" rtlCol="0">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Surface</a:t>
              </a:r>
              <a:endParaRPr lang="en-US" sz="2000">
                <a:latin typeface="Lato" panose="020F0502020204030203" pitchFamily="34" charset="0"/>
                <a:ea typeface="Lato" panose="020F0502020204030203" pitchFamily="34" charset="0"/>
                <a:cs typeface="Lato" panose="020F0502020204030203" pitchFamily="34" charset="0"/>
              </a:endParaRPr>
            </a:p>
          </p:txBody>
        </p:sp>
        <p:sp>
          <p:nvSpPr>
            <p:cNvPr id="17" name="TextBox 16"/>
            <p:cNvSpPr txBox="1"/>
            <p:nvPr/>
          </p:nvSpPr>
          <p:spPr>
            <a:xfrm>
              <a:off x="4830932" y="1331040"/>
              <a:ext cx="1180729" cy="400110"/>
            </a:xfrm>
            <a:prstGeom prst="rect">
              <a:avLst/>
            </a:prstGeom>
            <a:noFill/>
          </p:spPr>
          <p:txBody>
            <a:bodyPr wrap="square" rtlCol="0">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Layers</a:t>
              </a:r>
              <a:endParaRPr lang="en-US" sz="2000">
                <a:latin typeface="Lato" panose="020F0502020204030203" pitchFamily="34" charset="0"/>
                <a:ea typeface="Lato" panose="020F0502020204030203" pitchFamily="34" charset="0"/>
                <a:cs typeface="Lato" panose="020F0502020204030203" pitchFamily="34" charset="0"/>
              </a:endParaRPr>
            </a:p>
          </p:txBody>
        </p:sp>
      </p:grpSp>
      <p:sp>
        <p:nvSpPr>
          <p:cNvPr id="20" name="TextBox 19">
            <a:extLst>
              <a:ext uri="{FF2B5EF4-FFF2-40B4-BE49-F238E27FC236}">
                <a16:creationId xmlns:a16="http://schemas.microsoft.com/office/drawing/2014/main" id="{833EDF69-0C32-2A47-8FCC-503FAAA47D35}"/>
              </a:ext>
            </a:extLst>
          </p:cNvPr>
          <p:cNvSpPr txBox="1"/>
          <p:nvPr/>
        </p:nvSpPr>
        <p:spPr>
          <a:xfrm rot="21078961">
            <a:off x="4286571" y="3587620"/>
            <a:ext cx="2269449" cy="707886"/>
          </a:xfrm>
          <a:prstGeom prst="rect">
            <a:avLst/>
          </a:prstGeom>
          <a:solidFill>
            <a:srgbClr val="DD3A56"/>
          </a:solidFill>
          <a:ln>
            <a:noFill/>
          </a:ln>
        </p:spPr>
        <p:txBody>
          <a:bodyPr wrap="square" rtlCol="0">
            <a:spAutoFit/>
          </a:bodyPr>
          <a:lstStyle/>
          <a:p>
            <a:r>
              <a:rPr lang="en-US" sz="2000" b="1">
                <a:latin typeface="Lato" panose="020F0502020204030203" pitchFamily="34" charset="77"/>
              </a:rPr>
              <a:t>Limited to </a:t>
            </a:r>
          </a:p>
          <a:p>
            <a:r>
              <a:rPr lang="en-US" sz="2000" b="1">
                <a:latin typeface="Lato" panose="020F0502020204030203" pitchFamily="34" charset="77"/>
              </a:rPr>
              <a:t>thick planar slabs!</a:t>
            </a:r>
          </a:p>
        </p:txBody>
      </p:sp>
    </p:spTree>
    <p:extLst>
      <p:ext uri="{BB962C8B-B14F-4D97-AF65-F5344CB8AC3E}">
        <p14:creationId xmlns:p14="http://schemas.microsoft.com/office/powerpoint/2010/main" val="20883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798B-00C7-614B-8685-30FFE5DF369D}"/>
              </a:ext>
            </a:extLst>
          </p:cNvPr>
          <p:cNvSpPr>
            <a:spLocks noGrp="1"/>
          </p:cNvSpPr>
          <p:nvPr>
            <p:ph type="title"/>
          </p:nvPr>
        </p:nvSpPr>
        <p:spPr/>
        <p:txBody>
          <a:bodyPr/>
          <a:lstStyle/>
          <a:p>
            <a:r>
              <a:rPr lang="en-US"/>
              <a:t>Inkjet 3D Printing – Texture Blurring</a:t>
            </a:r>
          </a:p>
        </p:txBody>
      </p:sp>
      <p:sp>
        <p:nvSpPr>
          <p:cNvPr id="3" name="Footer Placeholder 2">
            <a:extLst>
              <a:ext uri="{FF2B5EF4-FFF2-40B4-BE49-F238E27FC236}">
                <a16:creationId xmlns:a16="http://schemas.microsoft.com/office/drawing/2014/main" id="{01C0ED06-F158-1343-98F6-341FB2854F77}"/>
              </a:ext>
            </a:extLst>
          </p:cNvPr>
          <p:cNvSpPr>
            <a:spLocks noGrp="1"/>
          </p:cNvSpPr>
          <p:nvPr>
            <p:ph type="ftr" sz="quarter" idx="10"/>
          </p:nvPr>
        </p:nvSpPr>
        <p:spPr>
          <a:xfrm>
            <a:off x="626269" y="4767263"/>
            <a:ext cx="6685801" cy="273844"/>
          </a:xfrm>
        </p:spPr>
        <p:txBody>
          <a:bodyPr/>
          <a:lstStyle/>
          <a:p>
            <a:r>
              <a:rPr lang="en-US">
                <a:latin typeface="Lato Light"/>
                <a:ea typeface="Lato Light"/>
                <a:cs typeface="Lato Light"/>
                <a:sym typeface="Lato Light"/>
              </a:rPr>
              <a:t>Geometry-Aware Scattering Compensation for 3D Printing</a:t>
            </a:r>
          </a:p>
        </p:txBody>
      </p:sp>
      <p:sp>
        <p:nvSpPr>
          <p:cNvPr id="4" name="Slide Number Placeholder 3">
            <a:extLst>
              <a:ext uri="{FF2B5EF4-FFF2-40B4-BE49-F238E27FC236}">
                <a16:creationId xmlns:a16="http://schemas.microsoft.com/office/drawing/2014/main" id="{271E67A9-AF1A-5943-8A65-2EDBFC7A387D}"/>
              </a:ext>
            </a:extLst>
          </p:cNvPr>
          <p:cNvSpPr>
            <a:spLocks noGrp="1"/>
          </p:cNvSpPr>
          <p:nvPr>
            <p:ph type="sldNum" sz="quarter" idx="11"/>
          </p:nvPr>
        </p:nvSpPr>
        <p:spPr>
          <a:xfrm>
            <a:off x="138403" y="4767262"/>
            <a:ext cx="349463" cy="273844"/>
          </a:xfrm>
        </p:spPr>
        <p:txBody>
          <a:bodyPr/>
          <a:lstStyle/>
          <a:p>
            <a:pPr defTabSz="685800">
              <a:buClrTx/>
            </a:pPr>
            <a:fld id="{22715E2D-623F-42BE-A608-3D699D020166}" type="slidenum">
              <a:rPr lang="LID4096" kern="1200" smtClean="0">
                <a:solidFill>
                  <a:prstClr val="black">
                    <a:tint val="75000"/>
                  </a:prstClr>
                </a:solidFill>
              </a:rPr>
              <a:pPr defTabSz="685800">
                <a:buClrTx/>
              </a:pPr>
              <a:t>3</a:t>
            </a:fld>
            <a:endParaRPr lang="LID4096" kern="1200">
              <a:solidFill>
                <a:prstClr val="black">
                  <a:tint val="75000"/>
                </a:prstClr>
              </a:solidFill>
            </a:endParaRPr>
          </a:p>
        </p:txBody>
      </p:sp>
      <p:grpSp>
        <p:nvGrpSpPr>
          <p:cNvPr id="5" name="Group 4">
            <a:extLst>
              <a:ext uri="{FF2B5EF4-FFF2-40B4-BE49-F238E27FC236}">
                <a16:creationId xmlns:a16="http://schemas.microsoft.com/office/drawing/2014/main" id="{9C95E135-D02A-6240-A1B2-136E45AF1912}"/>
              </a:ext>
            </a:extLst>
          </p:cNvPr>
          <p:cNvGrpSpPr/>
          <p:nvPr/>
        </p:nvGrpSpPr>
        <p:grpSpPr>
          <a:xfrm>
            <a:off x="1183020" y="1440424"/>
            <a:ext cx="2718809" cy="3055364"/>
            <a:chOff x="639426" y="644106"/>
            <a:chExt cx="2718809" cy="3055364"/>
          </a:xfrm>
        </p:grpSpPr>
        <p:pic>
          <p:nvPicPr>
            <p:cNvPr id="6" name="Picture 5">
              <a:extLst>
                <a:ext uri="{FF2B5EF4-FFF2-40B4-BE49-F238E27FC236}">
                  <a16:creationId xmlns:a16="http://schemas.microsoft.com/office/drawing/2014/main" id="{47308111-4F57-814B-83F4-B078EA305D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9426" y="644106"/>
              <a:ext cx="2718809" cy="2718809"/>
            </a:xfrm>
            <a:prstGeom prst="rect">
              <a:avLst/>
            </a:prstGeom>
          </p:spPr>
        </p:pic>
        <p:sp>
          <p:nvSpPr>
            <p:cNvPr id="7" name="TextBox 6">
              <a:extLst>
                <a:ext uri="{FF2B5EF4-FFF2-40B4-BE49-F238E27FC236}">
                  <a16:creationId xmlns:a16="http://schemas.microsoft.com/office/drawing/2014/main" id="{CA1DFAE6-7020-8F46-B06B-AAD256B7F219}"/>
                </a:ext>
              </a:extLst>
            </p:cNvPr>
            <p:cNvSpPr txBox="1"/>
            <p:nvPr/>
          </p:nvSpPr>
          <p:spPr>
            <a:xfrm>
              <a:off x="674282" y="3288831"/>
              <a:ext cx="2649096" cy="410639"/>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grpSp>
      <p:pic>
        <p:nvPicPr>
          <p:cNvPr id="8" name="Picture 7">
            <a:extLst>
              <a:ext uri="{FF2B5EF4-FFF2-40B4-BE49-F238E27FC236}">
                <a16:creationId xmlns:a16="http://schemas.microsoft.com/office/drawing/2014/main" id="{22967B06-E4B1-6441-932E-E12163D9D57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26940" y="1440424"/>
            <a:ext cx="2616027" cy="2718809"/>
          </a:xfrm>
          <a:prstGeom prst="rect">
            <a:avLst/>
          </a:prstGeom>
        </p:spPr>
      </p:pic>
      <p:sp>
        <p:nvSpPr>
          <p:cNvPr id="9" name="TextBox 8">
            <a:extLst>
              <a:ext uri="{FF2B5EF4-FFF2-40B4-BE49-F238E27FC236}">
                <a16:creationId xmlns:a16="http://schemas.microsoft.com/office/drawing/2014/main" id="{71DF6D53-9D7B-5E49-9DF2-AD252A82B310}"/>
              </a:ext>
            </a:extLst>
          </p:cNvPr>
          <p:cNvSpPr txBox="1"/>
          <p:nvPr/>
        </p:nvSpPr>
        <p:spPr>
          <a:xfrm>
            <a:off x="4426940" y="4095678"/>
            <a:ext cx="2616028"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Printer Default</a:t>
            </a:r>
            <a:endParaRPr lang="en-US" sz="2000">
              <a:latin typeface="Lato" panose="020F0502020204030203" pitchFamily="34" charset="0"/>
              <a:ea typeface="Lato" panose="020F0502020204030203" pitchFamily="34" charset="0"/>
              <a:cs typeface="Lato" panose="020F0502020204030203" pitchFamily="34" charset="0"/>
            </a:endParaRPr>
          </a:p>
        </p:txBody>
      </p:sp>
      <p:grpSp>
        <p:nvGrpSpPr>
          <p:cNvPr id="12" name="Group 11">
            <a:extLst>
              <a:ext uri="{FF2B5EF4-FFF2-40B4-BE49-F238E27FC236}">
                <a16:creationId xmlns:a16="http://schemas.microsoft.com/office/drawing/2014/main" id="{C86413A3-419B-C340-A466-6645D388C552}"/>
              </a:ext>
            </a:extLst>
          </p:cNvPr>
          <p:cNvGrpSpPr/>
          <p:nvPr/>
        </p:nvGrpSpPr>
        <p:grpSpPr>
          <a:xfrm>
            <a:off x="3692957" y="918326"/>
            <a:ext cx="1428584" cy="2211373"/>
            <a:chOff x="4923944" y="1427637"/>
            <a:chExt cx="1904779" cy="2948498"/>
          </a:xfrm>
        </p:grpSpPr>
        <p:sp>
          <p:nvSpPr>
            <p:cNvPr id="13" name="Rectangle 12">
              <a:extLst>
                <a:ext uri="{FF2B5EF4-FFF2-40B4-BE49-F238E27FC236}">
                  <a16:creationId xmlns:a16="http://schemas.microsoft.com/office/drawing/2014/main" id="{E4305B57-E3CF-004E-8E30-E6ED5350F78E}"/>
                </a:ext>
              </a:extLst>
            </p:cNvPr>
            <p:cNvSpPr/>
            <p:nvPr/>
          </p:nvSpPr>
          <p:spPr>
            <a:xfrm>
              <a:off x="4923944" y="1427637"/>
              <a:ext cx="1797928" cy="430887"/>
            </a:xfrm>
            <a:prstGeom prst="rect">
              <a:avLst/>
            </a:prstGeom>
            <a:solidFill>
              <a:schemeClr val="bg1">
                <a:lumMod val="85000"/>
                <a:alpha val="54000"/>
              </a:schemeClr>
            </a:solidFill>
            <a:ln w="19050">
              <a:solidFill>
                <a:schemeClr val="tx1"/>
              </a:solidFill>
              <a:prstDash val="sysDash"/>
            </a:ln>
          </p:spPr>
          <p:txBody>
            <a:bodyPr wrap="none">
              <a:spAutoFit/>
            </a:bodyPr>
            <a:lstStyle/>
            <a:p>
              <a:pPr algn="ctr" defTabSz="914378"/>
              <a:r>
                <a:rPr lang="en-US" sz="1500" b="1" dirty="0">
                  <a:solidFill>
                    <a:srgbClr val="FF0000"/>
                  </a:solidFill>
                  <a:latin typeface="Lato" panose="020F0502020204030203" pitchFamily="34" charset="0"/>
                  <a:cs typeface="Lato" panose="020F0502020204030203" pitchFamily="34" charset="0"/>
                </a:rPr>
                <a:t>Edge Blurring</a:t>
              </a:r>
            </a:p>
          </p:txBody>
        </p:sp>
        <p:cxnSp>
          <p:nvCxnSpPr>
            <p:cNvPr id="14" name="Straight Arrow Connector 13">
              <a:extLst>
                <a:ext uri="{FF2B5EF4-FFF2-40B4-BE49-F238E27FC236}">
                  <a16:creationId xmlns:a16="http://schemas.microsoft.com/office/drawing/2014/main" id="{1DEAC3C8-326B-5C41-918E-39BB9209FFC0}"/>
                </a:ext>
              </a:extLst>
            </p:cNvPr>
            <p:cNvCxnSpPr>
              <a:cxnSpLocks/>
              <a:stCxn id="13" idx="2"/>
            </p:cNvCxnSpPr>
            <p:nvPr/>
          </p:nvCxnSpPr>
          <p:spPr>
            <a:xfrm>
              <a:off x="5822908" y="1858524"/>
              <a:ext cx="1005815" cy="2517611"/>
            </a:xfrm>
            <a:prstGeom prst="straightConnector1">
              <a:avLst/>
            </a:prstGeom>
            <a:solidFill>
              <a:schemeClr val="bg1">
                <a:lumMod val="85000"/>
                <a:alpha val="54000"/>
              </a:schemeClr>
            </a:solidFill>
            <a:ln w="19050">
              <a:solidFill>
                <a:schemeClr val="tx1"/>
              </a:solidFill>
              <a:prstDash val="sysDash"/>
              <a:headEnd type="none" w="med" len="med"/>
              <a:tailEnd type="arrow" w="med" len="med"/>
            </a:ln>
          </p:spPr>
        </p:cxnSp>
      </p:grpSp>
      <p:grpSp>
        <p:nvGrpSpPr>
          <p:cNvPr id="15" name="Group 14">
            <a:extLst>
              <a:ext uri="{FF2B5EF4-FFF2-40B4-BE49-F238E27FC236}">
                <a16:creationId xmlns:a16="http://schemas.microsoft.com/office/drawing/2014/main" id="{9FF3F0CE-019C-1844-9F87-E273A73CD4AA}"/>
              </a:ext>
            </a:extLst>
          </p:cNvPr>
          <p:cNvGrpSpPr/>
          <p:nvPr/>
        </p:nvGrpSpPr>
        <p:grpSpPr>
          <a:xfrm>
            <a:off x="5646652" y="917058"/>
            <a:ext cx="1861407" cy="1960729"/>
            <a:chOff x="9503619" y="1117105"/>
            <a:chExt cx="2481875" cy="2614301"/>
          </a:xfrm>
        </p:grpSpPr>
        <p:sp>
          <p:nvSpPr>
            <p:cNvPr id="16" name="Rectangle 15">
              <a:extLst>
                <a:ext uri="{FF2B5EF4-FFF2-40B4-BE49-F238E27FC236}">
                  <a16:creationId xmlns:a16="http://schemas.microsoft.com/office/drawing/2014/main" id="{9FBAFC8D-07D8-4647-8233-4CCDE2140A09}"/>
                </a:ext>
              </a:extLst>
            </p:cNvPr>
            <p:cNvSpPr/>
            <p:nvPr/>
          </p:nvSpPr>
          <p:spPr>
            <a:xfrm>
              <a:off x="9503619" y="1117105"/>
              <a:ext cx="2481875" cy="430886"/>
            </a:xfrm>
            <a:prstGeom prst="rect">
              <a:avLst/>
            </a:prstGeom>
            <a:solidFill>
              <a:schemeClr val="bg1">
                <a:lumMod val="85000"/>
                <a:alpha val="54000"/>
              </a:schemeClr>
            </a:solidFill>
            <a:ln w="19050">
              <a:solidFill>
                <a:schemeClr val="tx1"/>
              </a:solidFill>
              <a:prstDash val="sysDash"/>
            </a:ln>
          </p:spPr>
          <p:txBody>
            <a:bodyPr wrap="none">
              <a:spAutoFit/>
            </a:bodyPr>
            <a:lstStyle/>
            <a:p>
              <a:pPr algn="ctr" defTabSz="914378"/>
              <a:r>
                <a:rPr lang="en-US" sz="1500" b="1" dirty="0">
                  <a:solidFill>
                    <a:srgbClr val="FF0000"/>
                  </a:solidFill>
                  <a:latin typeface="Lato" panose="020F0502020204030203" pitchFamily="34" charset="0"/>
                  <a:cs typeface="Lato" panose="020F0502020204030203" pitchFamily="34" charset="0"/>
                </a:rPr>
                <a:t>Contrast Reduction</a:t>
              </a:r>
            </a:p>
          </p:txBody>
        </p:sp>
        <p:cxnSp>
          <p:nvCxnSpPr>
            <p:cNvPr id="17" name="Straight Arrow Connector 16">
              <a:extLst>
                <a:ext uri="{FF2B5EF4-FFF2-40B4-BE49-F238E27FC236}">
                  <a16:creationId xmlns:a16="http://schemas.microsoft.com/office/drawing/2014/main" id="{AB646800-E18C-8447-A30E-88B4CD85F04C}"/>
                </a:ext>
              </a:extLst>
            </p:cNvPr>
            <p:cNvCxnSpPr>
              <a:cxnSpLocks/>
              <a:stCxn id="16" idx="2"/>
            </p:cNvCxnSpPr>
            <p:nvPr/>
          </p:nvCxnSpPr>
          <p:spPr>
            <a:xfrm flipH="1">
              <a:off x="9595584" y="1547991"/>
              <a:ext cx="1148973" cy="2183415"/>
            </a:xfrm>
            <a:prstGeom prst="straightConnector1">
              <a:avLst/>
            </a:prstGeom>
            <a:solidFill>
              <a:schemeClr val="bg1">
                <a:lumMod val="85000"/>
                <a:alpha val="54000"/>
              </a:schemeClr>
            </a:solidFill>
            <a:ln w="19050">
              <a:solidFill>
                <a:schemeClr val="tx1"/>
              </a:solidFill>
              <a:prstDash val="sysDash"/>
              <a:headEnd type="none" w="med" len="med"/>
              <a:tailEnd type="arrow" w="med" len="med"/>
            </a:ln>
          </p:spPr>
        </p:cxnSp>
      </p:grpSp>
    </p:spTree>
    <p:extLst>
      <p:ext uri="{BB962C8B-B14F-4D97-AF65-F5344CB8AC3E}">
        <p14:creationId xmlns:p14="http://schemas.microsoft.com/office/powerpoint/2010/main" val="43544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p:cNvSpPr>
            <a:spLocks noGrp="1"/>
          </p:cNvSpPr>
          <p:nvPr>
            <p:ph type="title"/>
          </p:nvPr>
        </p:nvSpPr>
        <p:spPr/>
        <p:txBody>
          <a:bodyPr/>
          <a:lstStyle/>
          <a:p>
            <a:r>
              <a:rPr lang="de-DE"/>
              <a:t>Backward Refinement (2)</a:t>
            </a:r>
            <a:endParaRPr lang="en-US"/>
          </a:p>
        </p:txBody>
      </p:sp>
      <p:sp>
        <p:nvSpPr>
          <p:cNvPr id="5" name="Slide Number Placeholder 4"/>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30</a:t>
            </a:fld>
            <a:endParaRPr lang="LID4096" kern="1200">
              <a:solidFill>
                <a:prstClr val="black">
                  <a:tint val="75000"/>
                </a:prstClr>
              </a:solidFill>
            </a:endParaRPr>
          </a:p>
        </p:txBody>
      </p:sp>
      <p:grpSp>
        <p:nvGrpSpPr>
          <p:cNvPr id="6" name="Group 5"/>
          <p:cNvGrpSpPr/>
          <p:nvPr/>
        </p:nvGrpSpPr>
        <p:grpSpPr>
          <a:xfrm>
            <a:off x="5355292" y="743827"/>
            <a:ext cx="3204070" cy="3263504"/>
            <a:chOff x="5910813" y="1024321"/>
            <a:chExt cx="3589724" cy="3656312"/>
          </a:xfrm>
        </p:grpSpPr>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10813" y="1024321"/>
              <a:ext cx="3589724" cy="3656312"/>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10813" y="1024321"/>
              <a:ext cx="3589724" cy="3656312"/>
            </a:xfrm>
            <a:prstGeom prst="rect">
              <a:avLst/>
            </a:prstGeom>
          </p:spPr>
        </p:pic>
      </p:gr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5583" y="2048733"/>
            <a:ext cx="1956816" cy="1956816"/>
          </a:xfrm>
          <a:prstGeom prst="rect">
            <a:avLst/>
          </a:prstGeom>
          <a:ln w="28575">
            <a:solidFill>
              <a:srgbClr val="FF0000"/>
            </a:solidFill>
          </a:ln>
        </p:spPr>
      </p:pic>
      <p:grpSp>
        <p:nvGrpSpPr>
          <p:cNvPr id="10" name="Group 9"/>
          <p:cNvGrpSpPr/>
          <p:nvPr/>
        </p:nvGrpSpPr>
        <p:grpSpPr>
          <a:xfrm>
            <a:off x="3118187" y="2048733"/>
            <a:ext cx="1976456" cy="1974075"/>
            <a:chOff x="3071794" y="2674125"/>
            <a:chExt cx="1976456" cy="1974075"/>
          </a:xfrm>
        </p:grpSpPr>
        <p:sp>
          <p:nvSpPr>
            <p:cNvPr id="11" name="Freeform 10"/>
            <p:cNvSpPr/>
            <p:nvPr/>
          </p:nvSpPr>
          <p:spPr>
            <a:xfrm>
              <a:off x="3071794" y="2992492"/>
              <a:ext cx="1962150" cy="1180162"/>
            </a:xfrm>
            <a:custGeom>
              <a:avLst/>
              <a:gdLst>
                <a:gd name="connsiteX0" fmla="*/ 0 w 1962150"/>
                <a:gd name="connsiteY0" fmla="*/ 0 h 1114425"/>
                <a:gd name="connsiteX1" fmla="*/ 800100 w 1962150"/>
                <a:gd name="connsiteY1" fmla="*/ 171450 h 1114425"/>
                <a:gd name="connsiteX2" fmla="*/ 1009650 w 1962150"/>
                <a:gd name="connsiteY2" fmla="*/ 314325 h 1114425"/>
                <a:gd name="connsiteX3" fmla="*/ 1543050 w 1962150"/>
                <a:gd name="connsiteY3" fmla="*/ 695325 h 1114425"/>
                <a:gd name="connsiteX4" fmla="*/ 1962150 w 1962150"/>
                <a:gd name="connsiteY4" fmla="*/ 1114425 h 1114425"/>
                <a:gd name="connsiteX0" fmla="*/ 0 w 1962150"/>
                <a:gd name="connsiteY0" fmla="*/ 0 h 1114425"/>
                <a:gd name="connsiteX1" fmla="*/ 787400 w 1962150"/>
                <a:gd name="connsiteY1" fmla="*/ 171450 h 1114425"/>
                <a:gd name="connsiteX2" fmla="*/ 1009650 w 1962150"/>
                <a:gd name="connsiteY2" fmla="*/ 314325 h 1114425"/>
                <a:gd name="connsiteX3" fmla="*/ 1543050 w 1962150"/>
                <a:gd name="connsiteY3" fmla="*/ 695325 h 1114425"/>
                <a:gd name="connsiteX4" fmla="*/ 1962150 w 1962150"/>
                <a:gd name="connsiteY4" fmla="*/ 1114425 h 1114425"/>
                <a:gd name="connsiteX0" fmla="*/ 0 w 1962150"/>
                <a:gd name="connsiteY0" fmla="*/ 0 h 1114425"/>
                <a:gd name="connsiteX1" fmla="*/ 787400 w 1962150"/>
                <a:gd name="connsiteY1" fmla="*/ 171450 h 1114425"/>
                <a:gd name="connsiteX2" fmla="*/ 1085850 w 1962150"/>
                <a:gd name="connsiteY2" fmla="*/ 384175 h 1114425"/>
                <a:gd name="connsiteX3" fmla="*/ 1543050 w 1962150"/>
                <a:gd name="connsiteY3" fmla="*/ 695325 h 1114425"/>
                <a:gd name="connsiteX4" fmla="*/ 1962150 w 1962150"/>
                <a:gd name="connsiteY4" fmla="*/ 1114425 h 1114425"/>
                <a:gd name="connsiteX0" fmla="*/ 0 w 1962150"/>
                <a:gd name="connsiteY0" fmla="*/ 0 h 1114425"/>
                <a:gd name="connsiteX1" fmla="*/ 787400 w 1962150"/>
                <a:gd name="connsiteY1" fmla="*/ 171450 h 1114425"/>
                <a:gd name="connsiteX2" fmla="*/ 1085850 w 1962150"/>
                <a:gd name="connsiteY2" fmla="*/ 384175 h 1114425"/>
                <a:gd name="connsiteX3" fmla="*/ 1543050 w 1962150"/>
                <a:gd name="connsiteY3" fmla="*/ 695325 h 1114425"/>
                <a:gd name="connsiteX4" fmla="*/ 1962150 w 1962150"/>
                <a:gd name="connsiteY4" fmla="*/ 1114425 h 1114425"/>
                <a:gd name="connsiteX0" fmla="*/ 0 w 2000250"/>
                <a:gd name="connsiteY0" fmla="*/ 0 h 1127125"/>
                <a:gd name="connsiteX1" fmla="*/ 787400 w 2000250"/>
                <a:gd name="connsiteY1" fmla="*/ 171450 h 1127125"/>
                <a:gd name="connsiteX2" fmla="*/ 1085850 w 2000250"/>
                <a:gd name="connsiteY2" fmla="*/ 384175 h 1127125"/>
                <a:gd name="connsiteX3" fmla="*/ 1543050 w 2000250"/>
                <a:gd name="connsiteY3" fmla="*/ 695325 h 1127125"/>
                <a:gd name="connsiteX4" fmla="*/ 2000250 w 2000250"/>
                <a:gd name="connsiteY4" fmla="*/ 1127125 h 1127125"/>
                <a:gd name="connsiteX0" fmla="*/ 0 w 1981200"/>
                <a:gd name="connsiteY0" fmla="*/ 0 h 1127125"/>
                <a:gd name="connsiteX1" fmla="*/ 787400 w 1981200"/>
                <a:gd name="connsiteY1" fmla="*/ 171450 h 1127125"/>
                <a:gd name="connsiteX2" fmla="*/ 1085850 w 1981200"/>
                <a:gd name="connsiteY2" fmla="*/ 384175 h 1127125"/>
                <a:gd name="connsiteX3" fmla="*/ 1543050 w 1981200"/>
                <a:gd name="connsiteY3" fmla="*/ 695325 h 1127125"/>
                <a:gd name="connsiteX4" fmla="*/ 1981200 w 1981200"/>
                <a:gd name="connsiteY4" fmla="*/ 1127125 h 1127125"/>
                <a:gd name="connsiteX0" fmla="*/ 0 w 1955800"/>
                <a:gd name="connsiteY0" fmla="*/ 0 h 1120775"/>
                <a:gd name="connsiteX1" fmla="*/ 762000 w 1955800"/>
                <a:gd name="connsiteY1" fmla="*/ 165100 h 1120775"/>
                <a:gd name="connsiteX2" fmla="*/ 1060450 w 1955800"/>
                <a:gd name="connsiteY2" fmla="*/ 377825 h 1120775"/>
                <a:gd name="connsiteX3" fmla="*/ 1517650 w 1955800"/>
                <a:gd name="connsiteY3" fmla="*/ 688975 h 1120775"/>
                <a:gd name="connsiteX4" fmla="*/ 1955800 w 1955800"/>
                <a:gd name="connsiteY4" fmla="*/ 1120775 h 1120775"/>
                <a:gd name="connsiteX0" fmla="*/ 0 w 1955800"/>
                <a:gd name="connsiteY0" fmla="*/ 108 h 1120883"/>
                <a:gd name="connsiteX1" fmla="*/ 762000 w 1955800"/>
                <a:gd name="connsiteY1" fmla="*/ 165208 h 1120883"/>
                <a:gd name="connsiteX2" fmla="*/ 1060450 w 1955800"/>
                <a:gd name="connsiteY2" fmla="*/ 377933 h 1120883"/>
                <a:gd name="connsiteX3" fmla="*/ 1517650 w 1955800"/>
                <a:gd name="connsiteY3" fmla="*/ 689083 h 1120883"/>
                <a:gd name="connsiteX4" fmla="*/ 1955800 w 1955800"/>
                <a:gd name="connsiteY4" fmla="*/ 1120883 h 1120883"/>
                <a:gd name="connsiteX0" fmla="*/ 0 w 1955800"/>
                <a:gd name="connsiteY0" fmla="*/ 4215 h 1124990"/>
                <a:gd name="connsiteX1" fmla="*/ 762000 w 1955800"/>
                <a:gd name="connsiteY1" fmla="*/ 169315 h 1124990"/>
                <a:gd name="connsiteX2" fmla="*/ 1060450 w 1955800"/>
                <a:gd name="connsiteY2" fmla="*/ 382040 h 1124990"/>
                <a:gd name="connsiteX3" fmla="*/ 1517650 w 1955800"/>
                <a:gd name="connsiteY3" fmla="*/ 693190 h 1124990"/>
                <a:gd name="connsiteX4" fmla="*/ 1955800 w 1955800"/>
                <a:gd name="connsiteY4" fmla="*/ 1124990 h 1124990"/>
                <a:gd name="connsiteX0" fmla="*/ 0 w 1955800"/>
                <a:gd name="connsiteY0" fmla="*/ 0 h 1120775"/>
                <a:gd name="connsiteX1" fmla="*/ 355876 w 1955800"/>
                <a:gd name="connsiteY1" fmla="*/ 34221 h 1120775"/>
                <a:gd name="connsiteX2" fmla="*/ 762000 w 1955800"/>
                <a:gd name="connsiteY2" fmla="*/ 165100 h 1120775"/>
                <a:gd name="connsiteX3" fmla="*/ 1060450 w 1955800"/>
                <a:gd name="connsiteY3" fmla="*/ 377825 h 1120775"/>
                <a:gd name="connsiteX4" fmla="*/ 1517650 w 1955800"/>
                <a:gd name="connsiteY4" fmla="*/ 688975 h 1120775"/>
                <a:gd name="connsiteX5" fmla="*/ 1955800 w 1955800"/>
                <a:gd name="connsiteY5" fmla="*/ 1120775 h 1120775"/>
                <a:gd name="connsiteX0" fmla="*/ 0 w 1955800"/>
                <a:gd name="connsiteY0" fmla="*/ 0 h 1120775"/>
                <a:gd name="connsiteX1" fmla="*/ 425726 w 1955800"/>
                <a:gd name="connsiteY1" fmla="*/ 97721 h 1120775"/>
                <a:gd name="connsiteX2" fmla="*/ 762000 w 1955800"/>
                <a:gd name="connsiteY2" fmla="*/ 165100 h 1120775"/>
                <a:gd name="connsiteX3" fmla="*/ 1060450 w 1955800"/>
                <a:gd name="connsiteY3" fmla="*/ 377825 h 1120775"/>
                <a:gd name="connsiteX4" fmla="*/ 1517650 w 1955800"/>
                <a:gd name="connsiteY4" fmla="*/ 688975 h 1120775"/>
                <a:gd name="connsiteX5" fmla="*/ 1955800 w 1955800"/>
                <a:gd name="connsiteY5" fmla="*/ 1120775 h 1120775"/>
                <a:gd name="connsiteX0" fmla="*/ 0 w 1955800"/>
                <a:gd name="connsiteY0" fmla="*/ 0 h 1120775"/>
                <a:gd name="connsiteX1" fmla="*/ 425726 w 1955800"/>
                <a:gd name="connsiteY1" fmla="*/ 97721 h 1120775"/>
                <a:gd name="connsiteX2" fmla="*/ 762000 w 1955800"/>
                <a:gd name="connsiteY2" fmla="*/ 165100 h 1120775"/>
                <a:gd name="connsiteX3" fmla="*/ 1060450 w 1955800"/>
                <a:gd name="connsiteY3" fmla="*/ 377825 h 1120775"/>
                <a:gd name="connsiteX4" fmla="*/ 1517650 w 1955800"/>
                <a:gd name="connsiteY4" fmla="*/ 688975 h 1120775"/>
                <a:gd name="connsiteX5" fmla="*/ 1955800 w 1955800"/>
                <a:gd name="connsiteY5" fmla="*/ 1120775 h 1120775"/>
                <a:gd name="connsiteX0" fmla="*/ 0 w 1955800"/>
                <a:gd name="connsiteY0" fmla="*/ 4207 h 1124982"/>
                <a:gd name="connsiteX1" fmla="*/ 425726 w 1955800"/>
                <a:gd name="connsiteY1" fmla="*/ 101928 h 1124982"/>
                <a:gd name="connsiteX2" fmla="*/ 762000 w 1955800"/>
                <a:gd name="connsiteY2" fmla="*/ 169307 h 1124982"/>
                <a:gd name="connsiteX3" fmla="*/ 1060450 w 1955800"/>
                <a:gd name="connsiteY3" fmla="*/ 382032 h 1124982"/>
                <a:gd name="connsiteX4" fmla="*/ 1517650 w 1955800"/>
                <a:gd name="connsiteY4" fmla="*/ 693182 h 1124982"/>
                <a:gd name="connsiteX5" fmla="*/ 1955800 w 1955800"/>
                <a:gd name="connsiteY5" fmla="*/ 1124982 h 1124982"/>
                <a:gd name="connsiteX0" fmla="*/ 0 w 1955800"/>
                <a:gd name="connsiteY0" fmla="*/ 4207 h 1124982"/>
                <a:gd name="connsiteX1" fmla="*/ 425726 w 1955800"/>
                <a:gd name="connsiteY1" fmla="*/ 101928 h 1124982"/>
                <a:gd name="connsiteX2" fmla="*/ 762000 w 1955800"/>
                <a:gd name="connsiteY2" fmla="*/ 169307 h 1124982"/>
                <a:gd name="connsiteX3" fmla="*/ 1060450 w 1955800"/>
                <a:gd name="connsiteY3" fmla="*/ 382032 h 1124982"/>
                <a:gd name="connsiteX4" fmla="*/ 1517650 w 1955800"/>
                <a:gd name="connsiteY4" fmla="*/ 693182 h 1124982"/>
                <a:gd name="connsiteX5" fmla="*/ 1955800 w 1955800"/>
                <a:gd name="connsiteY5" fmla="*/ 1124982 h 1124982"/>
                <a:gd name="connsiteX0" fmla="*/ 0 w 1955800"/>
                <a:gd name="connsiteY0" fmla="*/ 2988 h 1123763"/>
                <a:gd name="connsiteX1" fmla="*/ 489226 w 1955800"/>
                <a:gd name="connsiteY1" fmla="*/ 145159 h 1123763"/>
                <a:gd name="connsiteX2" fmla="*/ 762000 w 1955800"/>
                <a:gd name="connsiteY2" fmla="*/ 168088 h 1123763"/>
                <a:gd name="connsiteX3" fmla="*/ 1060450 w 1955800"/>
                <a:gd name="connsiteY3" fmla="*/ 380813 h 1123763"/>
                <a:gd name="connsiteX4" fmla="*/ 1517650 w 1955800"/>
                <a:gd name="connsiteY4" fmla="*/ 691963 h 1123763"/>
                <a:gd name="connsiteX5" fmla="*/ 1955800 w 1955800"/>
                <a:gd name="connsiteY5" fmla="*/ 1123763 h 1123763"/>
                <a:gd name="connsiteX0" fmla="*/ 0 w 1955800"/>
                <a:gd name="connsiteY0" fmla="*/ 2988 h 1123763"/>
                <a:gd name="connsiteX1" fmla="*/ 489226 w 1955800"/>
                <a:gd name="connsiteY1" fmla="*/ 145159 h 1123763"/>
                <a:gd name="connsiteX2" fmla="*/ 762000 w 1955800"/>
                <a:gd name="connsiteY2" fmla="*/ 168088 h 1123763"/>
                <a:gd name="connsiteX3" fmla="*/ 1060450 w 1955800"/>
                <a:gd name="connsiteY3" fmla="*/ 380813 h 1123763"/>
                <a:gd name="connsiteX4" fmla="*/ 1517650 w 1955800"/>
                <a:gd name="connsiteY4" fmla="*/ 691963 h 1123763"/>
                <a:gd name="connsiteX5" fmla="*/ 1955800 w 1955800"/>
                <a:gd name="connsiteY5" fmla="*/ 1123763 h 1123763"/>
                <a:gd name="connsiteX0" fmla="*/ 0 w 1955800"/>
                <a:gd name="connsiteY0" fmla="*/ 6959 h 1127734"/>
                <a:gd name="connsiteX1" fmla="*/ 489226 w 1955800"/>
                <a:gd name="connsiteY1" fmla="*/ 149130 h 1127734"/>
                <a:gd name="connsiteX2" fmla="*/ 762000 w 1955800"/>
                <a:gd name="connsiteY2" fmla="*/ 172059 h 1127734"/>
                <a:gd name="connsiteX3" fmla="*/ 1060450 w 1955800"/>
                <a:gd name="connsiteY3" fmla="*/ 384784 h 1127734"/>
                <a:gd name="connsiteX4" fmla="*/ 1517650 w 1955800"/>
                <a:gd name="connsiteY4" fmla="*/ 695934 h 1127734"/>
                <a:gd name="connsiteX5" fmla="*/ 1955800 w 1955800"/>
                <a:gd name="connsiteY5" fmla="*/ 1127734 h 1127734"/>
                <a:gd name="connsiteX0" fmla="*/ 0 w 1955800"/>
                <a:gd name="connsiteY0" fmla="*/ 6959 h 1127734"/>
                <a:gd name="connsiteX1" fmla="*/ 489226 w 1955800"/>
                <a:gd name="connsiteY1" fmla="*/ 149130 h 1127734"/>
                <a:gd name="connsiteX2" fmla="*/ 781050 w 1955800"/>
                <a:gd name="connsiteY2" fmla="*/ 286359 h 1127734"/>
                <a:gd name="connsiteX3" fmla="*/ 1060450 w 1955800"/>
                <a:gd name="connsiteY3" fmla="*/ 384784 h 1127734"/>
                <a:gd name="connsiteX4" fmla="*/ 1517650 w 1955800"/>
                <a:gd name="connsiteY4" fmla="*/ 695934 h 1127734"/>
                <a:gd name="connsiteX5" fmla="*/ 1955800 w 1955800"/>
                <a:gd name="connsiteY5" fmla="*/ 1127734 h 1127734"/>
                <a:gd name="connsiteX0" fmla="*/ 0 w 1955800"/>
                <a:gd name="connsiteY0" fmla="*/ 6959 h 1127734"/>
                <a:gd name="connsiteX1" fmla="*/ 489226 w 1955800"/>
                <a:gd name="connsiteY1" fmla="*/ 149130 h 1127734"/>
                <a:gd name="connsiteX2" fmla="*/ 781050 w 1955800"/>
                <a:gd name="connsiteY2" fmla="*/ 286359 h 1127734"/>
                <a:gd name="connsiteX3" fmla="*/ 1060450 w 1955800"/>
                <a:gd name="connsiteY3" fmla="*/ 384784 h 1127734"/>
                <a:gd name="connsiteX4" fmla="*/ 1517650 w 1955800"/>
                <a:gd name="connsiteY4" fmla="*/ 695934 h 1127734"/>
                <a:gd name="connsiteX5" fmla="*/ 1955800 w 1955800"/>
                <a:gd name="connsiteY5" fmla="*/ 1127734 h 1127734"/>
                <a:gd name="connsiteX0" fmla="*/ 0 w 1955800"/>
                <a:gd name="connsiteY0" fmla="*/ 6959 h 1127734"/>
                <a:gd name="connsiteX1" fmla="*/ 489226 w 1955800"/>
                <a:gd name="connsiteY1" fmla="*/ 149130 h 1127734"/>
                <a:gd name="connsiteX2" fmla="*/ 793750 w 1955800"/>
                <a:gd name="connsiteY2" fmla="*/ 267309 h 1127734"/>
                <a:gd name="connsiteX3" fmla="*/ 1060450 w 1955800"/>
                <a:gd name="connsiteY3" fmla="*/ 384784 h 1127734"/>
                <a:gd name="connsiteX4" fmla="*/ 1517650 w 1955800"/>
                <a:gd name="connsiteY4" fmla="*/ 695934 h 1127734"/>
                <a:gd name="connsiteX5" fmla="*/ 1955800 w 1955800"/>
                <a:gd name="connsiteY5" fmla="*/ 1127734 h 1127734"/>
                <a:gd name="connsiteX0" fmla="*/ 0 w 1955800"/>
                <a:gd name="connsiteY0" fmla="*/ 6959 h 1127734"/>
                <a:gd name="connsiteX1" fmla="*/ 489226 w 1955800"/>
                <a:gd name="connsiteY1" fmla="*/ 149130 h 1127734"/>
                <a:gd name="connsiteX2" fmla="*/ 793750 w 1955800"/>
                <a:gd name="connsiteY2" fmla="*/ 267309 h 1127734"/>
                <a:gd name="connsiteX3" fmla="*/ 1060450 w 1955800"/>
                <a:gd name="connsiteY3" fmla="*/ 384784 h 1127734"/>
                <a:gd name="connsiteX4" fmla="*/ 1517650 w 1955800"/>
                <a:gd name="connsiteY4" fmla="*/ 695934 h 1127734"/>
                <a:gd name="connsiteX5" fmla="*/ 1955800 w 1955800"/>
                <a:gd name="connsiteY5" fmla="*/ 1127734 h 1127734"/>
                <a:gd name="connsiteX0" fmla="*/ 0 w 1955800"/>
                <a:gd name="connsiteY0" fmla="*/ 12517 h 1133292"/>
                <a:gd name="connsiteX1" fmla="*/ 400326 w 1955800"/>
                <a:gd name="connsiteY1" fmla="*/ 116588 h 1133292"/>
                <a:gd name="connsiteX2" fmla="*/ 793750 w 1955800"/>
                <a:gd name="connsiteY2" fmla="*/ 272867 h 1133292"/>
                <a:gd name="connsiteX3" fmla="*/ 1060450 w 1955800"/>
                <a:gd name="connsiteY3" fmla="*/ 390342 h 1133292"/>
                <a:gd name="connsiteX4" fmla="*/ 1517650 w 1955800"/>
                <a:gd name="connsiteY4" fmla="*/ 701492 h 1133292"/>
                <a:gd name="connsiteX5" fmla="*/ 1955800 w 1955800"/>
                <a:gd name="connsiteY5" fmla="*/ 1133292 h 1133292"/>
                <a:gd name="connsiteX0" fmla="*/ 0 w 1955800"/>
                <a:gd name="connsiteY0" fmla="*/ 8587 h 1129362"/>
                <a:gd name="connsiteX1" fmla="*/ 400326 w 1955800"/>
                <a:gd name="connsiteY1" fmla="*/ 112658 h 1129362"/>
                <a:gd name="connsiteX2" fmla="*/ 793750 w 1955800"/>
                <a:gd name="connsiteY2" fmla="*/ 268937 h 1129362"/>
                <a:gd name="connsiteX3" fmla="*/ 1060450 w 1955800"/>
                <a:gd name="connsiteY3" fmla="*/ 386412 h 1129362"/>
                <a:gd name="connsiteX4" fmla="*/ 1517650 w 1955800"/>
                <a:gd name="connsiteY4" fmla="*/ 697562 h 1129362"/>
                <a:gd name="connsiteX5" fmla="*/ 1955800 w 1955800"/>
                <a:gd name="connsiteY5" fmla="*/ 1129362 h 1129362"/>
                <a:gd name="connsiteX0" fmla="*/ 0 w 1955800"/>
                <a:gd name="connsiteY0" fmla="*/ 8587 h 1129362"/>
                <a:gd name="connsiteX1" fmla="*/ 400326 w 1955800"/>
                <a:gd name="connsiteY1" fmla="*/ 112658 h 1129362"/>
                <a:gd name="connsiteX2" fmla="*/ 793750 w 1955800"/>
                <a:gd name="connsiteY2" fmla="*/ 268937 h 1129362"/>
                <a:gd name="connsiteX3" fmla="*/ 1111250 w 1955800"/>
                <a:gd name="connsiteY3" fmla="*/ 513412 h 1129362"/>
                <a:gd name="connsiteX4" fmla="*/ 1517650 w 1955800"/>
                <a:gd name="connsiteY4" fmla="*/ 697562 h 1129362"/>
                <a:gd name="connsiteX5" fmla="*/ 1955800 w 1955800"/>
                <a:gd name="connsiteY5" fmla="*/ 1129362 h 1129362"/>
                <a:gd name="connsiteX0" fmla="*/ 0 w 1955800"/>
                <a:gd name="connsiteY0" fmla="*/ 8587 h 1129362"/>
                <a:gd name="connsiteX1" fmla="*/ 400326 w 1955800"/>
                <a:gd name="connsiteY1" fmla="*/ 112658 h 1129362"/>
                <a:gd name="connsiteX2" fmla="*/ 793750 w 1955800"/>
                <a:gd name="connsiteY2" fmla="*/ 268937 h 1129362"/>
                <a:gd name="connsiteX3" fmla="*/ 1111250 w 1955800"/>
                <a:gd name="connsiteY3" fmla="*/ 513412 h 1129362"/>
                <a:gd name="connsiteX4" fmla="*/ 1517650 w 1955800"/>
                <a:gd name="connsiteY4" fmla="*/ 697562 h 1129362"/>
                <a:gd name="connsiteX5" fmla="*/ 1955800 w 1955800"/>
                <a:gd name="connsiteY5" fmla="*/ 1129362 h 1129362"/>
                <a:gd name="connsiteX0" fmla="*/ 0 w 1955800"/>
                <a:gd name="connsiteY0" fmla="*/ 8587 h 1129362"/>
                <a:gd name="connsiteX1" fmla="*/ 400326 w 1955800"/>
                <a:gd name="connsiteY1" fmla="*/ 112658 h 1129362"/>
                <a:gd name="connsiteX2" fmla="*/ 793750 w 1955800"/>
                <a:gd name="connsiteY2" fmla="*/ 268937 h 1129362"/>
                <a:gd name="connsiteX3" fmla="*/ 1111250 w 1955800"/>
                <a:gd name="connsiteY3" fmla="*/ 513412 h 1129362"/>
                <a:gd name="connsiteX4" fmla="*/ 1517650 w 1955800"/>
                <a:gd name="connsiteY4" fmla="*/ 697562 h 1129362"/>
                <a:gd name="connsiteX5" fmla="*/ 1955800 w 1955800"/>
                <a:gd name="connsiteY5" fmla="*/ 1129362 h 1129362"/>
                <a:gd name="connsiteX0" fmla="*/ 0 w 1955800"/>
                <a:gd name="connsiteY0" fmla="*/ 8587 h 1129362"/>
                <a:gd name="connsiteX1" fmla="*/ 400326 w 1955800"/>
                <a:gd name="connsiteY1" fmla="*/ 112658 h 1129362"/>
                <a:gd name="connsiteX2" fmla="*/ 806450 w 1955800"/>
                <a:gd name="connsiteY2" fmla="*/ 237187 h 1129362"/>
                <a:gd name="connsiteX3" fmla="*/ 1111250 w 1955800"/>
                <a:gd name="connsiteY3" fmla="*/ 513412 h 1129362"/>
                <a:gd name="connsiteX4" fmla="*/ 1517650 w 1955800"/>
                <a:gd name="connsiteY4" fmla="*/ 697562 h 1129362"/>
                <a:gd name="connsiteX5" fmla="*/ 1955800 w 1955800"/>
                <a:gd name="connsiteY5" fmla="*/ 1129362 h 1129362"/>
                <a:gd name="connsiteX0" fmla="*/ 0 w 1955800"/>
                <a:gd name="connsiteY0" fmla="*/ 8587 h 1129362"/>
                <a:gd name="connsiteX1" fmla="*/ 400326 w 1955800"/>
                <a:gd name="connsiteY1" fmla="*/ 112658 h 1129362"/>
                <a:gd name="connsiteX2" fmla="*/ 806450 w 1955800"/>
                <a:gd name="connsiteY2" fmla="*/ 237187 h 1129362"/>
                <a:gd name="connsiteX3" fmla="*/ 1111250 w 1955800"/>
                <a:gd name="connsiteY3" fmla="*/ 513412 h 1129362"/>
                <a:gd name="connsiteX4" fmla="*/ 1581150 w 1955800"/>
                <a:gd name="connsiteY4" fmla="*/ 824562 h 1129362"/>
                <a:gd name="connsiteX5" fmla="*/ 1955800 w 1955800"/>
                <a:gd name="connsiteY5" fmla="*/ 1129362 h 1129362"/>
                <a:gd name="connsiteX0" fmla="*/ 0 w 1962150"/>
                <a:gd name="connsiteY0" fmla="*/ 8587 h 1180162"/>
                <a:gd name="connsiteX1" fmla="*/ 400326 w 1962150"/>
                <a:gd name="connsiteY1" fmla="*/ 112658 h 1180162"/>
                <a:gd name="connsiteX2" fmla="*/ 806450 w 1962150"/>
                <a:gd name="connsiteY2" fmla="*/ 237187 h 1180162"/>
                <a:gd name="connsiteX3" fmla="*/ 1111250 w 1962150"/>
                <a:gd name="connsiteY3" fmla="*/ 513412 h 1180162"/>
                <a:gd name="connsiteX4" fmla="*/ 1581150 w 1962150"/>
                <a:gd name="connsiteY4" fmla="*/ 824562 h 1180162"/>
                <a:gd name="connsiteX5" fmla="*/ 1962150 w 1962150"/>
                <a:gd name="connsiteY5" fmla="*/ 1180162 h 1180162"/>
                <a:gd name="connsiteX0" fmla="*/ 0 w 1962150"/>
                <a:gd name="connsiteY0" fmla="*/ 8587 h 1180162"/>
                <a:gd name="connsiteX1" fmla="*/ 400326 w 1962150"/>
                <a:gd name="connsiteY1" fmla="*/ 112658 h 1180162"/>
                <a:gd name="connsiteX2" fmla="*/ 806450 w 1962150"/>
                <a:gd name="connsiteY2" fmla="*/ 237187 h 1180162"/>
                <a:gd name="connsiteX3" fmla="*/ 1149350 w 1962150"/>
                <a:gd name="connsiteY3" fmla="*/ 538812 h 1180162"/>
                <a:gd name="connsiteX4" fmla="*/ 1581150 w 1962150"/>
                <a:gd name="connsiteY4" fmla="*/ 824562 h 1180162"/>
                <a:gd name="connsiteX5" fmla="*/ 1962150 w 1962150"/>
                <a:gd name="connsiteY5" fmla="*/ 1180162 h 1180162"/>
                <a:gd name="connsiteX0" fmla="*/ 0 w 1962150"/>
                <a:gd name="connsiteY0" fmla="*/ 8587 h 1180162"/>
                <a:gd name="connsiteX1" fmla="*/ 400326 w 1962150"/>
                <a:gd name="connsiteY1" fmla="*/ 112658 h 1180162"/>
                <a:gd name="connsiteX2" fmla="*/ 806450 w 1962150"/>
                <a:gd name="connsiteY2" fmla="*/ 237187 h 1180162"/>
                <a:gd name="connsiteX3" fmla="*/ 1149350 w 1962150"/>
                <a:gd name="connsiteY3" fmla="*/ 538812 h 1180162"/>
                <a:gd name="connsiteX4" fmla="*/ 1581150 w 1962150"/>
                <a:gd name="connsiteY4" fmla="*/ 824562 h 1180162"/>
                <a:gd name="connsiteX5" fmla="*/ 1962150 w 1962150"/>
                <a:gd name="connsiteY5" fmla="*/ 1180162 h 1180162"/>
                <a:gd name="connsiteX0" fmla="*/ 0 w 1962150"/>
                <a:gd name="connsiteY0" fmla="*/ 8587 h 1180162"/>
                <a:gd name="connsiteX1" fmla="*/ 400326 w 1962150"/>
                <a:gd name="connsiteY1" fmla="*/ 112658 h 1180162"/>
                <a:gd name="connsiteX2" fmla="*/ 806450 w 1962150"/>
                <a:gd name="connsiteY2" fmla="*/ 237187 h 1180162"/>
                <a:gd name="connsiteX3" fmla="*/ 1041400 w 1962150"/>
                <a:gd name="connsiteY3" fmla="*/ 418162 h 1180162"/>
                <a:gd name="connsiteX4" fmla="*/ 1581150 w 1962150"/>
                <a:gd name="connsiteY4" fmla="*/ 824562 h 1180162"/>
                <a:gd name="connsiteX5" fmla="*/ 1962150 w 1962150"/>
                <a:gd name="connsiteY5" fmla="*/ 1180162 h 1180162"/>
                <a:gd name="connsiteX0" fmla="*/ 0 w 1962150"/>
                <a:gd name="connsiteY0" fmla="*/ 8587 h 1180162"/>
                <a:gd name="connsiteX1" fmla="*/ 400326 w 1962150"/>
                <a:gd name="connsiteY1" fmla="*/ 112658 h 1180162"/>
                <a:gd name="connsiteX2" fmla="*/ 806450 w 1962150"/>
                <a:gd name="connsiteY2" fmla="*/ 237187 h 1180162"/>
                <a:gd name="connsiteX3" fmla="*/ 1041400 w 1962150"/>
                <a:gd name="connsiteY3" fmla="*/ 418162 h 1180162"/>
                <a:gd name="connsiteX4" fmla="*/ 1581150 w 1962150"/>
                <a:gd name="connsiteY4" fmla="*/ 824562 h 1180162"/>
                <a:gd name="connsiteX5" fmla="*/ 1962150 w 1962150"/>
                <a:gd name="connsiteY5" fmla="*/ 1180162 h 118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1180162">
                  <a:moveTo>
                    <a:pt x="0" y="8587"/>
                  </a:moveTo>
                  <a:cubicBezTo>
                    <a:pt x="205409" y="-15989"/>
                    <a:pt x="220317" y="10234"/>
                    <a:pt x="400326" y="112658"/>
                  </a:cubicBezTo>
                  <a:cubicBezTo>
                    <a:pt x="531467" y="164751"/>
                    <a:pt x="699604" y="186270"/>
                    <a:pt x="806450" y="237187"/>
                  </a:cubicBezTo>
                  <a:cubicBezTo>
                    <a:pt x="913296" y="288104"/>
                    <a:pt x="944033" y="275816"/>
                    <a:pt x="1041400" y="418162"/>
                  </a:cubicBezTo>
                  <a:cubicBezTo>
                    <a:pt x="1132880" y="551902"/>
                    <a:pt x="1427692" y="697562"/>
                    <a:pt x="1581150" y="824562"/>
                  </a:cubicBezTo>
                  <a:cubicBezTo>
                    <a:pt x="1734608" y="951562"/>
                    <a:pt x="1873250" y="1045225"/>
                    <a:pt x="1962150" y="118016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74175" y="2674125"/>
              <a:ext cx="1974075" cy="19740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871298" y="2132875"/>
            <a:ext cx="1000595" cy="898750"/>
            <a:chOff x="3824905" y="2758267"/>
            <a:chExt cx="1000595" cy="898750"/>
          </a:xfrm>
        </p:grpSpPr>
        <p:sp>
          <p:nvSpPr>
            <p:cNvPr id="14" name="Right Arrow 13"/>
            <p:cNvSpPr/>
            <p:nvPr/>
          </p:nvSpPr>
          <p:spPr>
            <a:xfrm rot="7338173">
              <a:off x="4286075" y="3123819"/>
              <a:ext cx="786997" cy="279400"/>
            </a:xfrm>
            <a:prstGeom prst="rightArrow">
              <a:avLst/>
            </a:prstGeom>
            <a:noFill/>
            <a:ln w="28575">
              <a:solidFill>
                <a:srgbClr val="B93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24905" y="2758267"/>
              <a:ext cx="1000595" cy="307777"/>
            </a:xfrm>
            <a:prstGeom prst="rect">
              <a:avLst/>
            </a:prstGeom>
            <a:noFill/>
          </p:spPr>
          <p:txBody>
            <a:bodyPr wrap="none" rtlCol="0">
              <a:spAutoFit/>
            </a:bodyPr>
            <a:lstStyle/>
            <a:p>
              <a:r>
                <a:rPr lang="de-DE">
                  <a:latin typeface="Lato" panose="020F0502020204030203" pitchFamily="34" charset="0"/>
                  <a:cs typeface="Lato" panose="020F0502020204030203" pitchFamily="34" charset="0"/>
                </a:rPr>
                <a:t>Darkening</a:t>
              </a:r>
              <a:endParaRPr lang="en-US">
                <a:latin typeface="Lato" panose="020F0502020204030203" pitchFamily="34" charset="0"/>
                <a:cs typeface="Lato" panose="020F0502020204030203" pitchFamily="34" charset="0"/>
              </a:endParaRPr>
            </a:p>
          </p:txBody>
        </p:sp>
      </p:grpSp>
      <p:grpSp>
        <p:nvGrpSpPr>
          <p:cNvPr id="16" name="Group 15"/>
          <p:cNvGrpSpPr/>
          <p:nvPr/>
        </p:nvGrpSpPr>
        <p:grpSpPr>
          <a:xfrm>
            <a:off x="3178798" y="2642270"/>
            <a:ext cx="1007007" cy="1103526"/>
            <a:chOff x="3132405" y="3267662"/>
            <a:chExt cx="1007007" cy="1103526"/>
          </a:xfrm>
        </p:grpSpPr>
        <p:sp>
          <p:nvSpPr>
            <p:cNvPr id="17" name="Right Arrow 16"/>
            <p:cNvSpPr/>
            <p:nvPr/>
          </p:nvSpPr>
          <p:spPr>
            <a:xfrm rot="18138173">
              <a:off x="3067270" y="3521461"/>
              <a:ext cx="786997" cy="279400"/>
            </a:xfrm>
            <a:prstGeom prst="rightArrow">
              <a:avLst/>
            </a:prstGeom>
            <a:noFill/>
            <a:ln w="28575">
              <a:solidFill>
                <a:srgbClr val="04F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32405" y="4063411"/>
              <a:ext cx="1007007" cy="307777"/>
            </a:xfrm>
            <a:prstGeom prst="rect">
              <a:avLst/>
            </a:prstGeom>
            <a:noFill/>
          </p:spPr>
          <p:txBody>
            <a:bodyPr wrap="none" rtlCol="0">
              <a:spAutoFit/>
            </a:bodyPr>
            <a:lstStyle/>
            <a:p>
              <a:r>
                <a:rPr lang="de-DE">
                  <a:latin typeface="Lato" panose="020F0502020204030203" pitchFamily="34" charset="0"/>
                  <a:cs typeface="Lato" panose="020F0502020204030203" pitchFamily="34" charset="0"/>
                </a:rPr>
                <a:t>Lightening</a:t>
              </a:r>
              <a:endParaRPr lang="en-US">
                <a:latin typeface="Lato" panose="020F0502020204030203" pitchFamily="34" charset="0"/>
                <a:cs typeface="Lato" panose="020F0502020204030203" pitchFamily="34" charset="0"/>
              </a:endParaRPr>
            </a:p>
          </p:txBody>
        </p:sp>
      </p:grpSp>
      <p:grpSp>
        <p:nvGrpSpPr>
          <p:cNvPr id="34" name="Group 33"/>
          <p:cNvGrpSpPr/>
          <p:nvPr/>
        </p:nvGrpSpPr>
        <p:grpSpPr>
          <a:xfrm>
            <a:off x="410939" y="1942233"/>
            <a:ext cx="2417580" cy="2124626"/>
            <a:chOff x="6011964" y="1448125"/>
            <a:chExt cx="2589482" cy="2275699"/>
          </a:xfrm>
        </p:grpSpPr>
        <mc:AlternateContent xmlns:mc="http://schemas.openxmlformats.org/markup-compatibility/2006" xmlns:a14="http://schemas.microsoft.com/office/drawing/2010/main">
          <mc:Choice Requires="a14">
            <p:sp>
              <p:nvSpPr>
                <p:cNvPr id="35" name="TextBox 34"/>
                <p:cNvSpPr txBox="1"/>
                <p:nvPr/>
              </p:nvSpPr>
              <p:spPr>
                <a:xfrm>
                  <a:off x="6011964" y="3295264"/>
                  <a:ext cx="2275348" cy="428560"/>
                </a:xfrm>
                <a:prstGeom prst="rect">
                  <a:avLst/>
                </a:prstGeom>
                <a:noFill/>
              </p:spPr>
              <p:txBody>
                <a:bodyPr wrap="none" rtlCol="0">
                  <a:spAutoFit/>
                </a:bodyPr>
                <a:lstStyle/>
                <a:p>
                  <a:pPr algn="ctr"/>
                  <a14:m>
                    <m:oMath xmlns:m="http://schemas.openxmlformats.org/officeDocument/2006/math">
                      <m:r>
                        <a:rPr lang="de-DE" sz="2000" i="1">
                          <a:latin typeface="Cambria Math" panose="02040503050406030204" pitchFamily="18" charset="0"/>
                        </a:rPr>
                        <m:t>±</m:t>
                      </m:r>
                    </m:oMath>
                  </a14:m>
                  <a:r>
                    <a:rPr lang="de-DE" sz="2000">
                      <a:latin typeface="Lato" panose="020F0502020204030203" pitchFamily="34" charset="0"/>
                      <a:ea typeface="Lato" panose="020F0502020204030203" pitchFamily="34" charset="0"/>
                      <a:cs typeface="Lato" panose="020F0502020204030203" pitchFamily="34" charset="0"/>
                    </a:rPr>
                    <a:t>Difference map</a:t>
                  </a:r>
                  <a:endParaRPr lang="en-US" sz="2000">
                    <a:latin typeface="Lato" panose="020F0502020204030203" pitchFamily="34" charset="0"/>
                    <a:ea typeface="Lato" panose="020F0502020204030203" pitchFamily="34" charset="0"/>
                    <a:cs typeface="Lato" panose="020F0502020204030203"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011964" y="3295264"/>
                  <a:ext cx="2275348" cy="428560"/>
                </a:xfrm>
                <a:prstGeom prst="rect">
                  <a:avLst/>
                </a:prstGeom>
                <a:blipFill>
                  <a:blip r:embed="rId6"/>
                  <a:stretch>
                    <a:fillRect t="-9231" r="-2006" b="-26154"/>
                  </a:stretch>
                </a:blipFill>
              </p:spPr>
              <p:txBody>
                <a:bodyPr/>
                <a:lstStyle/>
                <a:p>
                  <a:r>
                    <a:rPr lang="en-US">
                      <a:noFill/>
                    </a:rPr>
                    <a:t> </a:t>
                  </a:r>
                </a:p>
              </p:txBody>
            </p:sp>
          </mc:Fallback>
        </mc:AlternateContent>
        <p:pic>
          <p:nvPicPr>
            <p:cNvPr id="36" name="Picture 35"/>
            <p:cNvPicPr>
              <a:picLocks noChangeAspect="1"/>
            </p:cNvPicPr>
            <p:nvPr/>
          </p:nvPicPr>
          <p:blipFill>
            <a:blip r:embed="rId7" cstate="hqprint">
              <a:extLst>
                <a:ext uri="{BEBA8EAE-BF5A-486C-A8C5-ECC9F3942E4B}">
                  <a14:imgProps xmlns:a14="http://schemas.microsoft.com/office/drawing/2010/main">
                    <a14:imgLayer r:embed="rId8">
                      <a14:imgEffect>
                        <a14:backgroundRemoval t="3516" b="95850" l="5518" r="97803"/>
                      </a14:imgEffect>
                    </a14:imgLayer>
                  </a14:imgProps>
                </a:ext>
                <a:ext uri="{28A0092B-C50C-407E-A947-70E740481C1C}">
                  <a14:useLocalDpi xmlns:a14="http://schemas.microsoft.com/office/drawing/2010/main"/>
                </a:ext>
              </a:extLst>
            </a:blip>
            <a:stretch>
              <a:fillRect/>
            </a:stretch>
          </p:blipFill>
          <p:spPr>
            <a:xfrm>
              <a:off x="6179889" y="1448125"/>
              <a:ext cx="1939497" cy="1939497"/>
            </a:xfrm>
            <a:prstGeom prst="rect">
              <a:avLst/>
            </a:prstGeom>
          </p:spPr>
        </p:pic>
        <p:grpSp>
          <p:nvGrpSpPr>
            <p:cNvPr id="37" name="Group 36"/>
            <p:cNvGrpSpPr/>
            <p:nvPr/>
          </p:nvGrpSpPr>
          <p:grpSpPr>
            <a:xfrm>
              <a:off x="8158332" y="1490879"/>
              <a:ext cx="443114" cy="1853988"/>
              <a:chOff x="8158332" y="1490879"/>
              <a:chExt cx="443114" cy="1853988"/>
            </a:xfrm>
          </p:grpSpPr>
          <p:sp>
            <p:nvSpPr>
              <p:cNvPr id="38" name="Flowchart: Collate 37"/>
              <p:cNvSpPr/>
              <p:nvPr/>
            </p:nvSpPr>
            <p:spPr>
              <a:xfrm>
                <a:off x="8158332" y="1625656"/>
                <a:ext cx="165873" cy="1584434"/>
              </a:xfrm>
              <a:prstGeom prst="flowChartCollate">
                <a:avLst/>
              </a:prstGeom>
              <a:gradFill>
                <a:gsLst>
                  <a:gs pos="0">
                    <a:srgbClr val="04F907"/>
                  </a:gs>
                  <a:gs pos="50000">
                    <a:schemeClr val="tx1"/>
                  </a:gs>
                  <a:gs pos="100000">
                    <a:srgbClr val="BE3209"/>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9" name="Group 38"/>
              <p:cNvGrpSpPr/>
              <p:nvPr/>
            </p:nvGrpSpPr>
            <p:grpSpPr>
              <a:xfrm>
                <a:off x="8312584" y="1490879"/>
                <a:ext cx="288862" cy="1853988"/>
                <a:chOff x="8492205" y="1491471"/>
                <a:chExt cx="288862" cy="1853988"/>
              </a:xfrm>
            </p:grpSpPr>
            <p:sp>
              <p:nvSpPr>
                <p:cNvPr id="40" name="TextBox 39"/>
                <p:cNvSpPr txBox="1"/>
                <p:nvPr/>
              </p:nvSpPr>
              <p:spPr>
                <a:xfrm>
                  <a:off x="8492205" y="1491471"/>
                  <a:ext cx="288862" cy="307777"/>
                </a:xfrm>
                <a:prstGeom prst="rect">
                  <a:avLst/>
                </a:prstGeom>
                <a:noFill/>
              </p:spPr>
              <p:txBody>
                <a:bodyPr wrap="none" rtlCol="0">
                  <a:spAutoFit/>
                </a:bodyPr>
                <a:lstStyle/>
                <a:p>
                  <a:r>
                    <a:rPr lang="de-DE"/>
                    <a:t>+</a:t>
                  </a:r>
                  <a:endParaRPr lang="en-US"/>
                </a:p>
              </p:txBody>
            </p:sp>
            <p:sp>
              <p:nvSpPr>
                <p:cNvPr id="41" name="TextBox 40"/>
                <p:cNvSpPr txBox="1"/>
                <p:nvPr/>
              </p:nvSpPr>
              <p:spPr>
                <a:xfrm>
                  <a:off x="8514647" y="3037682"/>
                  <a:ext cx="243978" cy="307777"/>
                </a:xfrm>
                <a:prstGeom prst="rect">
                  <a:avLst/>
                </a:prstGeom>
                <a:noFill/>
              </p:spPr>
              <p:txBody>
                <a:bodyPr wrap="none" rtlCol="0">
                  <a:spAutoFit/>
                </a:bodyPr>
                <a:lstStyle/>
                <a:p>
                  <a:r>
                    <a:rPr lang="de-DE"/>
                    <a:t>-</a:t>
                  </a:r>
                  <a:endParaRPr lang="en-US"/>
                </a:p>
              </p:txBody>
            </p:sp>
            <p:sp>
              <p:nvSpPr>
                <p:cNvPr id="42" name="TextBox 41"/>
                <p:cNvSpPr txBox="1"/>
                <p:nvPr/>
              </p:nvSpPr>
              <p:spPr>
                <a:xfrm>
                  <a:off x="8492205" y="2264577"/>
                  <a:ext cx="288862" cy="307777"/>
                </a:xfrm>
                <a:prstGeom prst="rect">
                  <a:avLst/>
                </a:prstGeom>
                <a:noFill/>
              </p:spPr>
              <p:txBody>
                <a:bodyPr wrap="none" rtlCol="0">
                  <a:spAutoFit/>
                </a:bodyPr>
                <a:lstStyle/>
                <a:p>
                  <a:r>
                    <a:rPr lang="de-DE"/>
                    <a:t>0</a:t>
                  </a:r>
                  <a:endParaRPr lang="en-US"/>
                </a:p>
              </p:txBody>
            </p:sp>
          </p:grpSp>
        </p:grpSp>
      </p:grpSp>
      <p:pic>
        <p:nvPicPr>
          <p:cNvPr id="44" name="Google Shape;352;p30">
            <a:extLst>
              <a:ext uri="{FF2B5EF4-FFF2-40B4-BE49-F238E27FC236}">
                <a16:creationId xmlns:a16="http://schemas.microsoft.com/office/drawing/2014/main" id="{6A35F4F1-5F41-4E47-A196-3BE82CC319E4}"/>
              </a:ext>
            </a:extLst>
          </p:cNvPr>
          <p:cNvPicPr preferRelativeResize="0"/>
          <p:nvPr/>
        </p:nvPicPr>
        <p:blipFill>
          <a:blip r:embed="rId9">
            <a:clrChange>
              <a:clrFrom>
                <a:srgbClr val="000000">
                  <a:alpha val="0"/>
                </a:srgbClr>
              </a:clrFrom>
              <a:clrTo>
                <a:srgbClr val="000000">
                  <a:alpha val="0"/>
                </a:srgbClr>
              </a:clrTo>
            </a:clrChange>
            <a:alphaModFix/>
          </a:blip>
          <a:stretch>
            <a:fillRect/>
          </a:stretch>
        </p:blipFill>
        <p:spPr>
          <a:xfrm>
            <a:off x="5297714" y="992982"/>
            <a:ext cx="2829728" cy="3603572"/>
          </a:xfrm>
          <a:prstGeom prst="rect">
            <a:avLst/>
          </a:prstGeom>
          <a:solidFill>
            <a:schemeClr val="bg1"/>
          </a:solidFill>
          <a:ln>
            <a:noFill/>
          </a:ln>
        </p:spPr>
      </p:pic>
      <p:cxnSp>
        <p:nvCxnSpPr>
          <p:cNvPr id="20" name="Straight Arrow Connector 19"/>
          <p:cNvCxnSpPr/>
          <p:nvPr/>
        </p:nvCxnSpPr>
        <p:spPr>
          <a:xfrm flipV="1">
            <a:off x="6148928" y="1702209"/>
            <a:ext cx="182438" cy="905036"/>
          </a:xfrm>
          <a:prstGeom prst="straightConnector1">
            <a:avLst/>
          </a:prstGeom>
          <a:ln w="19050">
            <a:solidFill>
              <a:srgbClr val="04F207"/>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996940" y="2607245"/>
            <a:ext cx="151988" cy="240361"/>
          </a:xfrm>
          <a:prstGeom prst="straightConnector1">
            <a:avLst/>
          </a:prstGeom>
          <a:ln w="19050">
            <a:solidFill>
              <a:srgbClr val="04F20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93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42" presetClass="path" presetSubtype="0" fill="hold" nodeType="withEffect">
                                  <p:stCondLst>
                                    <p:cond delay="0"/>
                                  </p:stCondLst>
                                  <p:childTnLst>
                                    <p:animMotion origin="layout" path="M 1.66667E-6 -2.46914E-7 L 0.12917 -0.32839 " pathEditMode="relative" rAng="0" ptsTypes="AA">
                                      <p:cBhvr>
                                        <p:cTn id="16" dur="500" spd="-100000" fill="hold"/>
                                        <p:tgtEl>
                                          <p:spTgt spid="9"/>
                                        </p:tgtEl>
                                        <p:attrNameLst>
                                          <p:attrName>ppt_x</p:attrName>
                                          <p:attrName>ppt_y</p:attrName>
                                        </p:attrNameLst>
                                      </p:cBhvr>
                                      <p:rCtr x="6458" y="-1642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10"/>
                                        </p:tgtEl>
                                        <p:attrNameLst>
                                          <p:attrName>style.opacity</p:attrName>
                                        </p:attrNameLst>
                                      </p:cBhvr>
                                      <p:to>
                                        <p:strVal val="0.5"/>
                                      </p:to>
                                    </p:set>
                                    <p:animEffect filter="image" prLst="opacity: 0.5">
                                      <p:cBhvr rctx="IE">
                                        <p:cTn id="33" dur="indefinite"/>
                                        <p:tgtEl>
                                          <p:spTgt spid="10"/>
                                        </p:tgtEl>
                                      </p:cBhvr>
                                    </p:animEffect>
                                  </p:childTnLst>
                                </p:cTn>
                              </p:par>
                              <p:par>
                                <p:cTn id="34" presetID="9" presetClass="emph" presetSubtype="0" nodeType="withEffect">
                                  <p:stCondLst>
                                    <p:cond delay="0"/>
                                  </p:stCondLst>
                                  <p:childTnLst>
                                    <p:set>
                                      <p:cBhvr rctx="PPT">
                                        <p:cTn id="35" dur="indefinite"/>
                                        <p:tgtEl>
                                          <p:spTgt spid="13"/>
                                        </p:tgtEl>
                                        <p:attrNameLst>
                                          <p:attrName>style.opacity</p:attrName>
                                        </p:attrNameLst>
                                      </p:cBhvr>
                                      <p:to>
                                        <p:strVal val="0.5"/>
                                      </p:to>
                                    </p:set>
                                    <p:animEffect filter="image" prLst="opacity: 0.5">
                                      <p:cBhvr rctx="IE">
                                        <p:cTn id="36" dur="indefinite"/>
                                        <p:tgtEl>
                                          <p:spTgt spid="13"/>
                                        </p:tgtEl>
                                      </p:cBhvr>
                                    </p:animEffect>
                                  </p:childTnLst>
                                </p:cTn>
                              </p:par>
                              <p:par>
                                <p:cTn id="37" presetID="9" presetClass="emph" presetSubtype="0" nodeType="withEffect">
                                  <p:stCondLst>
                                    <p:cond delay="0"/>
                                  </p:stCondLst>
                                  <p:childTnLst>
                                    <p:set>
                                      <p:cBhvr rctx="PPT">
                                        <p:cTn id="38" dur="indefinite"/>
                                        <p:tgtEl>
                                          <p:spTgt spid="16"/>
                                        </p:tgtEl>
                                        <p:attrNameLst>
                                          <p:attrName>style.opacity</p:attrName>
                                        </p:attrNameLst>
                                      </p:cBhvr>
                                      <p:to>
                                        <p:strVal val="0.5"/>
                                      </p:to>
                                    </p:set>
                                    <p:animEffect filter="image" prLst="opacity: 0.5">
                                      <p:cBhvr rctx="IE">
                                        <p:cTn id="39" dur="indefinite"/>
                                        <p:tgtEl>
                                          <p:spTgt spid="16"/>
                                        </p:tgtEl>
                                      </p:cBhvr>
                                    </p:animEffect>
                                  </p:childTnLst>
                                </p:cTn>
                              </p:par>
                              <p:par>
                                <p:cTn id="40" presetID="1" presetClass="exit" presetSubtype="0" fill="hold"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up)">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6550" y="139700"/>
            <a:ext cx="8807450" cy="573088"/>
          </a:xfrm>
        </p:spPr>
        <p:txBody>
          <a:bodyPr>
            <a:normAutofit fontScale="90000"/>
          </a:bodyPr>
          <a:lstStyle/>
          <a:p>
            <a:r>
              <a:rPr lang="en-US">
                <a:latin typeface="Lato Light"/>
                <a:ea typeface="Lato Light"/>
                <a:cs typeface="Lato Light"/>
                <a:sym typeface="Lato Light"/>
              </a:rPr>
              <a:t>Geometry-Aware Scattering Compensation for 3D Printing</a:t>
            </a:r>
          </a:p>
        </p:txBody>
      </p:sp>
      <p:sp>
        <p:nvSpPr>
          <p:cNvPr id="4" name="Slide Number Placeholder 3"/>
          <p:cNvSpPr>
            <a:spLocks noGrp="1"/>
          </p:cNvSpPr>
          <p:nvPr>
            <p:ph type="sldNum" idx="4294967295"/>
          </p:nvPr>
        </p:nvSpPr>
        <p:spPr>
          <a:xfrm>
            <a:off x="8583613" y="4808538"/>
            <a:ext cx="560387" cy="230187"/>
          </a:xfrm>
        </p:spPr>
        <p:txBody>
          <a:bodyPr/>
          <a:lstStyle/>
          <a:p>
            <a:fld id="{00000000-1234-1234-1234-123412341234}" type="slidenum">
              <a:rPr lang="de" smtClean="0"/>
              <a:pPr/>
              <a:t>31</a:t>
            </a:fld>
            <a:endParaRPr lang="de"/>
          </a:p>
        </p:txBody>
      </p:sp>
      <p:pic>
        <p:nvPicPr>
          <p:cNvPr id="8" name="TimeStretch Compari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00" y="0"/>
            <a:ext cx="9144000" cy="5143500"/>
          </a:xfrm>
          <a:prstGeom prst="rect">
            <a:avLst/>
          </a:prstGeom>
        </p:spPr>
      </p:pic>
    </p:spTree>
    <p:extLst>
      <p:ext uri="{BB962C8B-B14F-4D97-AF65-F5344CB8AC3E}">
        <p14:creationId xmlns:p14="http://schemas.microsoft.com/office/powerpoint/2010/main" val="20520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500"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C255-C5F3-40F1-8156-C81822E1B032}"/>
              </a:ext>
            </a:extLst>
          </p:cNvPr>
          <p:cNvSpPr>
            <a:spLocks noGrp="1"/>
          </p:cNvSpPr>
          <p:nvPr>
            <p:ph type="title"/>
          </p:nvPr>
        </p:nvSpPr>
        <p:spPr/>
        <p:txBody>
          <a:bodyPr/>
          <a:lstStyle/>
          <a:p>
            <a:r>
              <a:rPr lang="en-US"/>
              <a:t>Results</a:t>
            </a:r>
          </a:p>
        </p:txBody>
      </p:sp>
      <p:sp>
        <p:nvSpPr>
          <p:cNvPr id="4" name="Slide Number Placeholder 3">
            <a:extLst>
              <a:ext uri="{FF2B5EF4-FFF2-40B4-BE49-F238E27FC236}">
                <a16:creationId xmlns:a16="http://schemas.microsoft.com/office/drawing/2014/main" id="{9E7EDC76-B75D-44A3-8FFC-08E2B7DB3463}"/>
              </a:ext>
            </a:extLst>
          </p:cNvPr>
          <p:cNvSpPr>
            <a:spLocks noGrp="1"/>
          </p:cNvSpPr>
          <p:nvPr>
            <p:ph type="sldNum" idx="4294967295"/>
          </p:nvPr>
        </p:nvSpPr>
        <p:spPr>
          <a:xfrm>
            <a:off x="8583613" y="4808538"/>
            <a:ext cx="560387" cy="230187"/>
          </a:xfrm>
        </p:spPr>
        <p:txBody>
          <a:bodyPr/>
          <a:lstStyle/>
          <a:p>
            <a:fld id="{00000000-1234-1234-1234-123412341234}" type="slidenum">
              <a:rPr lang="de" smtClean="0"/>
              <a:pPr/>
              <a:t>32</a:t>
            </a:fld>
            <a:endParaRPr lang="de"/>
          </a:p>
        </p:txBody>
      </p:sp>
    </p:spTree>
    <p:extLst>
      <p:ext uri="{BB962C8B-B14F-4D97-AF65-F5344CB8AC3E}">
        <p14:creationId xmlns:p14="http://schemas.microsoft.com/office/powerpoint/2010/main" val="1948326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p:txBody>
          <a:bodyPr/>
          <a:lstStyle/>
          <a:p>
            <a:endParaRPr lang="en-US"/>
          </a:p>
        </p:txBody>
      </p:sp>
      <p:sp>
        <p:nvSpPr>
          <p:cNvPr id="5" name="Footer Placeholder 4"/>
          <p:cNvSpPr>
            <a:spLocks noGrp="1"/>
          </p:cNvSpPr>
          <p:nvPr>
            <p:ph type="ftr" sz="quarter" idx="10"/>
          </p:nvPr>
        </p:nvSpPr>
        <p:spPr/>
        <p:txBody>
          <a:bodyPr/>
          <a:lstStyle/>
          <a:p>
            <a:r>
              <a:rPr lang="en-US" dirty="0">
                <a:sym typeface="Lato Light"/>
              </a:rPr>
              <a:t>Geometry-Aware Scattering Compensation for 3D Printing</a:t>
            </a:r>
          </a:p>
        </p:txBody>
      </p:sp>
      <p:sp>
        <p:nvSpPr>
          <p:cNvPr id="2" name="Title 1">
            <a:extLst>
              <a:ext uri="{FF2B5EF4-FFF2-40B4-BE49-F238E27FC236}">
                <a16:creationId xmlns:a16="http://schemas.microsoft.com/office/drawing/2014/main" id="{68570B22-F60B-44B2-9F6F-D1E18E8300C8}"/>
              </a:ext>
            </a:extLst>
          </p:cNvPr>
          <p:cNvSpPr>
            <a:spLocks noGrp="1"/>
          </p:cNvSpPr>
          <p:nvPr>
            <p:ph type="title"/>
          </p:nvPr>
        </p:nvSpPr>
        <p:spPr/>
        <p:txBody>
          <a:bodyPr/>
          <a:lstStyle/>
          <a:p>
            <a:r>
              <a:rPr lang="en-US"/>
              <a:t>Results on General Geometry</a:t>
            </a:r>
          </a:p>
        </p:txBody>
      </p:sp>
      <p:sp>
        <p:nvSpPr>
          <p:cNvPr id="3" name="Slide Number Placeholder 2">
            <a:extLst>
              <a:ext uri="{FF2B5EF4-FFF2-40B4-BE49-F238E27FC236}">
                <a16:creationId xmlns:a16="http://schemas.microsoft.com/office/drawing/2014/main" id="{9AC195F7-F527-489B-8562-8D2CCD65EA60}"/>
              </a:ext>
            </a:extLst>
          </p:cNvPr>
          <p:cNvSpPr>
            <a:spLocks noGrp="1"/>
          </p:cNvSpPr>
          <p:nvPr>
            <p:ph type="sldNum" idx="11"/>
          </p:nvPr>
        </p:nvSpPr>
        <p:spPr/>
        <p:txBody>
          <a:bodyPr/>
          <a:lstStyle/>
          <a:p>
            <a:fld id="{00000000-1234-1234-1234-123412341234}" type="slidenum">
              <a:rPr lang="de" smtClean="0"/>
              <a:pPr/>
              <a:t>33</a:t>
            </a:fld>
            <a:endParaRPr lang="de"/>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7874" y="778542"/>
            <a:ext cx="1802351" cy="1802351"/>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4942" y="2940030"/>
            <a:ext cx="1802351" cy="1802351"/>
          </a:xfrm>
          <a:prstGeom prst="rect">
            <a:avLst/>
          </a:prstGeom>
        </p:spPr>
      </p:pic>
      <p:sp>
        <p:nvSpPr>
          <p:cNvPr id="21" name="TextBox 20"/>
          <p:cNvSpPr txBox="1"/>
          <p:nvPr/>
        </p:nvSpPr>
        <p:spPr>
          <a:xfrm>
            <a:off x="750806" y="2583088"/>
            <a:ext cx="1799419"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grpSp>
        <p:nvGrpSpPr>
          <p:cNvPr id="28" name="Group 27"/>
          <p:cNvGrpSpPr/>
          <p:nvPr/>
        </p:nvGrpSpPr>
        <p:grpSpPr>
          <a:xfrm>
            <a:off x="2718149" y="778543"/>
            <a:ext cx="1805283" cy="3963838"/>
            <a:chOff x="2655183" y="712937"/>
            <a:chExt cx="1805283" cy="3963838"/>
          </a:xfrm>
        </p:grpSpPr>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55183" y="712937"/>
              <a:ext cx="1802351" cy="1802351"/>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58115" y="2874424"/>
              <a:ext cx="1802351" cy="1802351"/>
            </a:xfrm>
            <a:prstGeom prst="rect">
              <a:avLst/>
            </a:prstGeom>
          </p:spPr>
        </p:pic>
        <p:sp>
          <p:nvSpPr>
            <p:cNvPr id="22" name="TextBox 21"/>
            <p:cNvSpPr txBox="1"/>
            <p:nvPr/>
          </p:nvSpPr>
          <p:spPr>
            <a:xfrm>
              <a:off x="2655183" y="2500627"/>
              <a:ext cx="1793555"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GrabCAD</a:t>
              </a:r>
              <a:endParaRPr lang="en-US" sz="2000">
                <a:latin typeface="Lato" panose="020F0502020204030203" pitchFamily="34" charset="0"/>
                <a:ea typeface="Lato" panose="020F0502020204030203" pitchFamily="34" charset="0"/>
                <a:cs typeface="Lato" panose="020F0502020204030203" pitchFamily="34" charset="0"/>
              </a:endParaRPr>
            </a:p>
          </p:txBody>
        </p:sp>
      </p:grpSp>
      <p:grpSp>
        <p:nvGrpSpPr>
          <p:cNvPr id="27" name="Group 26"/>
          <p:cNvGrpSpPr/>
          <p:nvPr/>
        </p:nvGrpSpPr>
        <p:grpSpPr>
          <a:xfrm>
            <a:off x="4685492" y="778542"/>
            <a:ext cx="1805283" cy="3963839"/>
            <a:chOff x="4622526" y="712936"/>
            <a:chExt cx="1805283" cy="3963839"/>
          </a:xfrm>
        </p:grpSpPr>
        <p:pic>
          <p:nvPicPr>
            <p:cNvPr id="10" name="Picture 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25458" y="712936"/>
              <a:ext cx="1802351" cy="1802351"/>
            </a:xfrm>
            <a:prstGeom prst="rect">
              <a:avLst/>
            </a:prstGeom>
          </p:spPr>
        </p:pic>
        <p:pic>
          <p:nvPicPr>
            <p:cNvPr id="13" name="Picture 12"/>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22526" y="2874424"/>
              <a:ext cx="1802351" cy="1802351"/>
            </a:xfrm>
            <a:prstGeom prst="rect">
              <a:avLst/>
            </a:prstGeom>
          </p:spPr>
        </p:pic>
        <p:sp>
          <p:nvSpPr>
            <p:cNvPr id="23" name="TextBox 22"/>
            <p:cNvSpPr txBox="1"/>
            <p:nvPr/>
          </p:nvSpPr>
          <p:spPr>
            <a:xfrm>
              <a:off x="4625458" y="2500627"/>
              <a:ext cx="1799419"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Cuttlefish</a:t>
              </a:r>
              <a:endParaRPr lang="en-US" sz="2000">
                <a:latin typeface="Lato" panose="020F0502020204030203" pitchFamily="34" charset="0"/>
                <a:ea typeface="Lato" panose="020F0502020204030203" pitchFamily="34" charset="0"/>
                <a:cs typeface="Lato" panose="020F0502020204030203" pitchFamily="34" charset="0"/>
              </a:endParaRPr>
            </a:p>
          </p:txBody>
        </p:sp>
      </p:grpSp>
      <p:grpSp>
        <p:nvGrpSpPr>
          <p:cNvPr id="26" name="Group 25"/>
          <p:cNvGrpSpPr/>
          <p:nvPr/>
        </p:nvGrpSpPr>
        <p:grpSpPr>
          <a:xfrm>
            <a:off x="6658699" y="783181"/>
            <a:ext cx="1802351" cy="3959201"/>
            <a:chOff x="6595733" y="717575"/>
            <a:chExt cx="1802351" cy="3959201"/>
          </a:xfrm>
        </p:grpSpPr>
        <p:pic>
          <p:nvPicPr>
            <p:cNvPr id="11" name="Picture 10"/>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95733" y="717575"/>
              <a:ext cx="1802351" cy="1802351"/>
            </a:xfrm>
            <a:prstGeom prst="rect">
              <a:avLst/>
            </a:prstGeom>
          </p:spPr>
        </p:pic>
        <p:pic>
          <p:nvPicPr>
            <p:cNvPr id="14" name="Picture 13"/>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95733" y="2874425"/>
              <a:ext cx="1802351" cy="1802351"/>
            </a:xfrm>
            <a:prstGeom prst="rect">
              <a:avLst/>
            </a:prstGeom>
          </p:spPr>
        </p:pic>
        <p:sp>
          <p:nvSpPr>
            <p:cNvPr id="24" name="TextBox 23"/>
            <p:cNvSpPr txBox="1"/>
            <p:nvPr/>
          </p:nvSpPr>
          <p:spPr>
            <a:xfrm>
              <a:off x="6601597" y="2517482"/>
              <a:ext cx="1796487"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Ours</a:t>
              </a:r>
              <a:endParaRPr lang="en-US" sz="2000">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38079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sym typeface="Lato Light"/>
              </a:rPr>
              <a:t>Geometry-Aware Scattering Compensation for 3D Printing</a:t>
            </a:r>
          </a:p>
        </p:txBody>
      </p:sp>
      <p:sp>
        <p:nvSpPr>
          <p:cNvPr id="2" name="Title 1">
            <a:extLst>
              <a:ext uri="{FF2B5EF4-FFF2-40B4-BE49-F238E27FC236}">
                <a16:creationId xmlns:a16="http://schemas.microsoft.com/office/drawing/2014/main" id="{68570B22-F60B-44B2-9F6F-D1E18E8300C8}"/>
              </a:ext>
            </a:extLst>
          </p:cNvPr>
          <p:cNvSpPr>
            <a:spLocks noGrp="1"/>
          </p:cNvSpPr>
          <p:nvPr>
            <p:ph type="title"/>
          </p:nvPr>
        </p:nvSpPr>
        <p:spPr/>
        <p:txBody>
          <a:bodyPr/>
          <a:lstStyle/>
          <a:p>
            <a:r>
              <a:rPr lang="en-US"/>
              <a:t>Results on Thin Geometry</a:t>
            </a:r>
          </a:p>
        </p:txBody>
      </p:sp>
      <p:sp>
        <p:nvSpPr>
          <p:cNvPr id="3" name="Slide Number Placeholder 2">
            <a:extLst>
              <a:ext uri="{FF2B5EF4-FFF2-40B4-BE49-F238E27FC236}">
                <a16:creationId xmlns:a16="http://schemas.microsoft.com/office/drawing/2014/main" id="{9AC195F7-F527-489B-8562-8D2CCD65EA60}"/>
              </a:ext>
            </a:extLst>
          </p:cNvPr>
          <p:cNvSpPr>
            <a:spLocks noGrp="1"/>
          </p:cNvSpPr>
          <p:nvPr>
            <p:ph type="sldNum" idx="11"/>
          </p:nvPr>
        </p:nvSpPr>
        <p:spPr/>
        <p:txBody>
          <a:bodyPr/>
          <a:lstStyle/>
          <a:p>
            <a:fld id="{00000000-1234-1234-1234-123412341234}" type="slidenum">
              <a:rPr lang="de" smtClean="0"/>
              <a:pPr/>
              <a:t>34</a:t>
            </a:fld>
            <a:endParaRPr lang="de"/>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7874" y="778542"/>
            <a:ext cx="1802351" cy="1802351"/>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3645" y="2983198"/>
            <a:ext cx="843301" cy="1264952"/>
          </a:xfrm>
          <a:prstGeom prst="rect">
            <a:avLst/>
          </a:prstGeom>
        </p:spPr>
      </p:pic>
      <p:sp>
        <p:nvSpPr>
          <p:cNvPr id="21" name="TextBox 20"/>
          <p:cNvSpPr txBox="1"/>
          <p:nvPr/>
        </p:nvSpPr>
        <p:spPr>
          <a:xfrm>
            <a:off x="750806" y="2583088"/>
            <a:ext cx="1799419"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01060" y="2983199"/>
            <a:ext cx="843301" cy="1264951"/>
          </a:xfrm>
          <a:prstGeom prst="rect">
            <a:avLst/>
          </a:prstGeom>
        </p:spPr>
      </p:pic>
      <p:pic>
        <p:nvPicPr>
          <p:cNvPr id="10" name="Picture 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85492" y="781474"/>
            <a:ext cx="1802351" cy="1802351"/>
          </a:xfrm>
          <a:prstGeom prst="rect">
            <a:avLst/>
          </a:prstGeom>
        </p:spPr>
      </p:pic>
      <p:pic>
        <p:nvPicPr>
          <p:cNvPr id="13" name="Picture 1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80575" y="2982101"/>
            <a:ext cx="839072" cy="1266049"/>
          </a:xfrm>
          <a:prstGeom prst="rect">
            <a:avLst/>
          </a:prstGeom>
        </p:spPr>
      </p:pic>
      <p:sp>
        <p:nvSpPr>
          <p:cNvPr id="23" name="TextBox 22"/>
          <p:cNvSpPr txBox="1"/>
          <p:nvPr/>
        </p:nvSpPr>
        <p:spPr>
          <a:xfrm>
            <a:off x="4688424" y="2566233"/>
            <a:ext cx="1799419"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Cuttlefish</a:t>
            </a:r>
            <a:endParaRPr lang="en-US" sz="2000">
              <a:latin typeface="Lato" panose="020F0502020204030203" pitchFamily="34" charset="0"/>
              <a:ea typeface="Lato" panose="020F0502020204030203" pitchFamily="34" charset="0"/>
              <a:cs typeface="Lato" panose="020F0502020204030203" pitchFamily="34" charset="0"/>
            </a:endParaRPr>
          </a:p>
        </p:txBody>
      </p:sp>
      <p:pic>
        <p:nvPicPr>
          <p:cNvPr id="20" name="Picture 19"/>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644542" y="2982102"/>
            <a:ext cx="843301" cy="1256524"/>
          </a:xfrm>
          <a:prstGeom prst="rect">
            <a:avLst/>
          </a:prstGeom>
        </p:spPr>
      </p:pic>
      <p:pic>
        <p:nvPicPr>
          <p:cNvPr id="9" name="Picture 8"/>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726945" y="787339"/>
            <a:ext cx="1784759" cy="1784759"/>
          </a:xfrm>
          <a:prstGeom prst="rect">
            <a:avLst/>
          </a:prstGeom>
        </p:spPr>
      </p:pic>
      <p:pic>
        <p:nvPicPr>
          <p:cNvPr id="12" name="Picture 11"/>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721081" y="2982101"/>
            <a:ext cx="846626" cy="1256524"/>
          </a:xfrm>
          <a:prstGeom prst="rect">
            <a:avLst/>
          </a:prstGeom>
        </p:spPr>
      </p:pic>
      <p:sp>
        <p:nvSpPr>
          <p:cNvPr id="22" name="TextBox 21"/>
          <p:cNvSpPr txBox="1"/>
          <p:nvPr/>
        </p:nvSpPr>
        <p:spPr>
          <a:xfrm>
            <a:off x="2718149" y="2566233"/>
            <a:ext cx="1793555"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GrabCAD</a:t>
            </a:r>
            <a:endParaRPr lang="en-US" sz="2000">
              <a:latin typeface="Lato" panose="020F0502020204030203" pitchFamily="34" charset="0"/>
              <a:ea typeface="Lato" panose="020F0502020204030203" pitchFamily="34" charset="0"/>
              <a:cs typeface="Lato" panose="020F0502020204030203" pitchFamily="34" charset="0"/>
            </a:endParaRPr>
          </a:p>
        </p:txBody>
      </p:sp>
      <p:pic>
        <p:nvPicPr>
          <p:cNvPr id="25" name="Picture 24"/>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664139" y="2982101"/>
            <a:ext cx="847565" cy="1256524"/>
          </a:xfrm>
          <a:prstGeom prst="rect">
            <a:avLst/>
          </a:prstGeom>
        </p:spPr>
      </p:pic>
      <p:pic>
        <p:nvPicPr>
          <p:cNvPr id="11" name="Picture 10"/>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658699" y="783181"/>
            <a:ext cx="1802351" cy="1802351"/>
          </a:xfrm>
          <a:prstGeom prst="rect">
            <a:avLst/>
          </a:prstGeom>
        </p:spPr>
      </p:pic>
      <p:pic>
        <p:nvPicPr>
          <p:cNvPr id="14" name="Picture 13"/>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656714" y="2982207"/>
            <a:ext cx="866811" cy="1256418"/>
          </a:xfrm>
          <a:prstGeom prst="rect">
            <a:avLst/>
          </a:prstGeom>
        </p:spPr>
      </p:pic>
      <p:sp>
        <p:nvSpPr>
          <p:cNvPr id="24" name="TextBox 23"/>
          <p:cNvSpPr txBox="1"/>
          <p:nvPr/>
        </p:nvSpPr>
        <p:spPr>
          <a:xfrm>
            <a:off x="6664563" y="2583088"/>
            <a:ext cx="1796487"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Ours</a:t>
            </a:r>
            <a:endParaRPr lang="en-US" sz="2000">
              <a:latin typeface="Lato" panose="020F0502020204030203" pitchFamily="34" charset="0"/>
              <a:ea typeface="Lato" panose="020F0502020204030203" pitchFamily="34" charset="0"/>
              <a:cs typeface="Lato" panose="020F0502020204030203" pitchFamily="34" charset="0"/>
            </a:endParaRPr>
          </a:p>
        </p:txBody>
      </p:sp>
      <p:pic>
        <p:nvPicPr>
          <p:cNvPr id="29" name="Picture 28"/>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7611885" y="2983348"/>
            <a:ext cx="849165" cy="1255277"/>
          </a:xfrm>
          <a:prstGeom prst="rect">
            <a:avLst/>
          </a:prstGeom>
        </p:spPr>
      </p:pic>
      <p:sp>
        <p:nvSpPr>
          <p:cNvPr id="45" name="TextBox 44"/>
          <p:cNvSpPr txBox="1"/>
          <p:nvPr/>
        </p:nvSpPr>
        <p:spPr>
          <a:xfrm>
            <a:off x="747874" y="4248150"/>
            <a:ext cx="1792223" cy="307777"/>
          </a:xfrm>
          <a:prstGeom prst="rect">
            <a:avLst/>
          </a:prstGeom>
          <a:noFill/>
        </p:spPr>
        <p:txBody>
          <a:bodyPr wrap="square" rtlCol="0" anchor="ctr">
            <a:spAutoFit/>
          </a:bodyPr>
          <a:lstStyle/>
          <a:p>
            <a:pPr algn="ctr"/>
            <a:r>
              <a:rPr lang="de-DE">
                <a:latin typeface="Lato" panose="020F0502020204030203" pitchFamily="34" charset="0"/>
                <a:ea typeface="Lato" panose="020F0502020204030203" pitchFamily="34" charset="0"/>
                <a:cs typeface="Lato" panose="020F0502020204030203" pitchFamily="34" charset="0"/>
              </a:rPr>
              <a:t>0.5mm Thickness</a:t>
            </a:r>
            <a:endParaRPr lang="en-US">
              <a:latin typeface="Lato" panose="020F0502020204030203" pitchFamily="34" charset="0"/>
              <a:ea typeface="Lato" panose="020F0502020204030203" pitchFamily="34" charset="0"/>
              <a:cs typeface="Lato" panose="020F0502020204030203" pitchFamily="34" charset="0"/>
            </a:endParaRPr>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82400" y="778542"/>
            <a:ext cx="1805443" cy="1805443"/>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1081" y="789986"/>
            <a:ext cx="1793555" cy="1793555"/>
          </a:xfrm>
          <a:prstGeom prst="rect">
            <a:avLst/>
          </a:prstGeom>
        </p:spPr>
      </p:pic>
      <p:pic>
        <p:nvPicPr>
          <p:cNvPr id="6" name="Content Placeholder 5"/>
          <p:cNvPicPr>
            <a:picLocks noGrp="1" noChangeAspect="1"/>
          </p:cNvPicPr>
          <p:nvPr>
            <p:ph idx="1"/>
          </p:nvPr>
        </p:nvPicPr>
        <p:blipFill>
          <a:blip r:embed="rId17" cstate="hqprint">
            <a:extLst>
              <a:ext uri="{28A0092B-C50C-407E-A947-70E740481C1C}">
                <a14:useLocalDpi xmlns:a14="http://schemas.microsoft.com/office/drawing/2010/main"/>
              </a:ext>
            </a:extLst>
          </a:blip>
          <a:stretch>
            <a:fillRect/>
          </a:stretch>
        </p:blipFill>
        <p:spPr>
          <a:xfrm>
            <a:off x="6667495" y="789986"/>
            <a:ext cx="1793555" cy="1793555"/>
          </a:xfrm>
        </p:spPr>
      </p:pic>
      <p:sp>
        <p:nvSpPr>
          <p:cNvPr id="4" name="Rectangle 3"/>
          <p:cNvSpPr/>
          <p:nvPr/>
        </p:nvSpPr>
        <p:spPr>
          <a:xfrm>
            <a:off x="886408" y="1063690"/>
            <a:ext cx="814652" cy="8146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74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par>
                                <p:cTn id="38" presetID="42" presetClass="path" presetSubtype="0" fill="hold" nodeType="withEffect">
                                  <p:stCondLst>
                                    <p:cond delay="0"/>
                                  </p:stCondLst>
                                  <p:childTnLst>
                                    <p:animMotion origin="layout" path="M 2.77778E-7 2.22222E-6 L -0.03854 -0.05988 " pathEditMode="relative" rAng="0" ptsTypes="AA">
                                      <p:cBhvr>
                                        <p:cTn id="39" dur="500" spd="-100000" fill="hold"/>
                                        <p:tgtEl>
                                          <p:spTgt spid="16"/>
                                        </p:tgtEl>
                                        <p:attrNameLst>
                                          <p:attrName>ppt_x</p:attrName>
                                          <p:attrName>ppt_y</p:attrName>
                                        </p:attrNameLst>
                                      </p:cBhvr>
                                      <p:rCtr x="-1927" y="-2994"/>
                                    </p:animMotion>
                                  </p:childTnLst>
                                </p:cTn>
                              </p:par>
                              <p:par>
                                <p:cTn id="40" presetID="42" presetClass="path" presetSubtype="0" fill="hold" nodeType="withEffect">
                                  <p:stCondLst>
                                    <p:cond delay="0"/>
                                  </p:stCondLst>
                                  <p:childTnLst>
                                    <p:animMotion origin="layout" path="M -3.88889E-6 -1.85185E-6 L -0.03941 -0.08241 " pathEditMode="relative" rAng="0" ptsTypes="AA">
                                      <p:cBhvr>
                                        <p:cTn id="41" dur="500" spd="-100000" fill="hold"/>
                                        <p:tgtEl>
                                          <p:spTgt spid="7"/>
                                        </p:tgtEl>
                                        <p:attrNameLst>
                                          <p:attrName>ppt_x</p:attrName>
                                          <p:attrName>ppt_y</p:attrName>
                                        </p:attrNameLst>
                                      </p:cBhvr>
                                      <p:rCtr x="-1979" y="-4136"/>
                                    </p:animMotion>
                                  </p:childTnLst>
                                </p:cTn>
                              </p:par>
                              <p:par>
                                <p:cTn id="42" presetID="42" presetClass="path" presetSubtype="0" fill="hold" nodeType="withEffect">
                                  <p:stCondLst>
                                    <p:cond delay="0"/>
                                  </p:stCondLst>
                                  <p:childTnLst>
                                    <p:animMotion origin="layout" path="M 3.05556E-6 2.22222E-6 L -0.04462 -0.08364 " pathEditMode="relative" rAng="0" ptsTypes="AA">
                                      <p:cBhvr>
                                        <p:cTn id="43" dur="500" spd="-100000" fill="hold"/>
                                        <p:tgtEl>
                                          <p:spTgt spid="6"/>
                                        </p:tgtEl>
                                        <p:attrNameLst>
                                          <p:attrName>ppt_x</p:attrName>
                                          <p:attrName>ppt_y</p:attrName>
                                        </p:attrNameLst>
                                      </p:cBhvr>
                                      <p:rCtr x="-2240" y="-4198"/>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260883-F608-F043-B827-70C93595E456}"/>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967472D8-8B0E-E149-A9DD-4C41CB4E8756}"/>
              </a:ext>
            </a:extLst>
          </p:cNvPr>
          <p:cNvSpPr>
            <a:spLocks noGrp="1"/>
          </p:cNvSpPr>
          <p:nvPr>
            <p:ph type="title"/>
          </p:nvPr>
        </p:nvSpPr>
        <p:spPr/>
        <p:txBody>
          <a:bodyPr/>
          <a:lstStyle/>
          <a:p>
            <a:r>
              <a:rPr lang="de-DE"/>
              <a:t>GrabCAD</a:t>
            </a:r>
            <a:endParaRPr lang="en-US"/>
          </a:p>
        </p:txBody>
      </p:sp>
      <p:sp>
        <p:nvSpPr>
          <p:cNvPr id="5" name="Slide Number Placeholder 4">
            <a:extLst>
              <a:ext uri="{FF2B5EF4-FFF2-40B4-BE49-F238E27FC236}">
                <a16:creationId xmlns:a16="http://schemas.microsoft.com/office/drawing/2014/main" id="{D489C380-9451-764D-BA94-C6E20460BA7A}"/>
              </a:ext>
            </a:extLst>
          </p:cNvPr>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35</a:t>
            </a:fld>
            <a:endParaRPr lang="LID4096" kern="1200">
              <a:solidFill>
                <a:prstClr val="black">
                  <a:tint val="75000"/>
                </a:prstClr>
              </a:solidFill>
            </a:endParaRPr>
          </a:p>
        </p:txBody>
      </p:sp>
      <p:pic>
        <p:nvPicPr>
          <p:cNvPr id="15" name="Google Shape;451;p36">
            <a:extLst>
              <a:ext uri="{FF2B5EF4-FFF2-40B4-BE49-F238E27FC236}">
                <a16:creationId xmlns:a16="http://schemas.microsoft.com/office/drawing/2014/main" id="{FCF28C87-B1E5-424C-A10B-B0B19C80C656}"/>
              </a:ext>
            </a:extLst>
          </p:cNvPr>
          <p:cNvPicPr preferRelativeResize="0"/>
          <p:nvPr/>
        </p:nvPicPr>
        <p:blipFill>
          <a:blip r:embed="rId3">
            <a:alphaModFix/>
          </a:blip>
          <a:stretch>
            <a:fillRect/>
          </a:stretch>
        </p:blipFill>
        <p:spPr>
          <a:xfrm>
            <a:off x="152400" y="1146500"/>
            <a:ext cx="8839197" cy="3307691"/>
          </a:xfrm>
          <a:prstGeom prst="rect">
            <a:avLst/>
          </a:prstGeom>
          <a:noFill/>
          <a:ln>
            <a:noFill/>
          </a:ln>
        </p:spPr>
      </p:pic>
      <p:pic>
        <p:nvPicPr>
          <p:cNvPr id="16" name="Google Shape;454;p36">
            <a:extLst>
              <a:ext uri="{FF2B5EF4-FFF2-40B4-BE49-F238E27FC236}">
                <a16:creationId xmlns:a16="http://schemas.microsoft.com/office/drawing/2014/main" id="{CA9E2EE8-9685-4641-B906-A989D29B5FB8}"/>
              </a:ext>
            </a:extLst>
          </p:cNvPr>
          <p:cNvPicPr preferRelativeResize="0"/>
          <p:nvPr/>
        </p:nvPicPr>
        <p:blipFill>
          <a:blip r:embed="rId4">
            <a:alphaModFix/>
          </a:blip>
          <a:stretch>
            <a:fillRect/>
          </a:stretch>
        </p:blipFill>
        <p:spPr>
          <a:xfrm>
            <a:off x="6755217" y="1169012"/>
            <a:ext cx="2167433" cy="3256401"/>
          </a:xfrm>
          <a:prstGeom prst="rect">
            <a:avLst/>
          </a:prstGeom>
          <a:noFill/>
          <a:ln>
            <a:noFill/>
          </a:ln>
        </p:spPr>
      </p:pic>
      <p:pic>
        <p:nvPicPr>
          <p:cNvPr id="17" name="Google Shape;455;p36">
            <a:extLst>
              <a:ext uri="{FF2B5EF4-FFF2-40B4-BE49-F238E27FC236}">
                <a16:creationId xmlns:a16="http://schemas.microsoft.com/office/drawing/2014/main" id="{734D1139-8155-7449-B796-7DC21BA14FD0}"/>
              </a:ext>
            </a:extLst>
          </p:cNvPr>
          <p:cNvPicPr preferRelativeResize="0"/>
          <p:nvPr/>
        </p:nvPicPr>
        <p:blipFill>
          <a:blip r:embed="rId5">
            <a:alphaModFix/>
          </a:blip>
          <a:stretch>
            <a:fillRect/>
          </a:stretch>
        </p:blipFill>
        <p:spPr>
          <a:xfrm>
            <a:off x="171600" y="1169000"/>
            <a:ext cx="2207833" cy="3256424"/>
          </a:xfrm>
          <a:prstGeom prst="rect">
            <a:avLst/>
          </a:prstGeom>
          <a:noFill/>
          <a:ln>
            <a:noFill/>
          </a:ln>
        </p:spPr>
      </p:pic>
      <p:sp>
        <p:nvSpPr>
          <p:cNvPr id="18" name="Google Shape;456;p36">
            <a:extLst>
              <a:ext uri="{FF2B5EF4-FFF2-40B4-BE49-F238E27FC236}">
                <a16:creationId xmlns:a16="http://schemas.microsoft.com/office/drawing/2014/main" id="{DCED9BAC-5BA4-2A46-8E5C-9E5AB3016BD7}"/>
              </a:ext>
            </a:extLst>
          </p:cNvPr>
          <p:cNvSpPr txBox="1"/>
          <p:nvPr/>
        </p:nvSpPr>
        <p:spPr>
          <a:xfrm>
            <a:off x="6858000" y="4454200"/>
            <a:ext cx="19443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Printout</a:t>
            </a:r>
            <a:endParaRPr lang="ru-RU" sz="2000">
              <a:latin typeface="Lato" panose="020F0502020204030203" pitchFamily="34" charset="77"/>
              <a:ea typeface="Source Sans Pro SemiBold"/>
              <a:cs typeface="Source Sans Pro SemiBold"/>
              <a:sym typeface="Source Sans Pro SemiBold"/>
            </a:endParaRPr>
          </a:p>
        </p:txBody>
      </p:sp>
      <p:sp>
        <p:nvSpPr>
          <p:cNvPr id="19" name="Google Shape;457;p36">
            <a:extLst>
              <a:ext uri="{FF2B5EF4-FFF2-40B4-BE49-F238E27FC236}">
                <a16:creationId xmlns:a16="http://schemas.microsoft.com/office/drawing/2014/main" id="{E9290FD0-B88F-B84C-AB62-98099876E20E}"/>
              </a:ext>
            </a:extLst>
          </p:cNvPr>
          <p:cNvSpPr txBox="1"/>
          <p:nvPr/>
        </p:nvSpPr>
        <p:spPr>
          <a:xfrm>
            <a:off x="352400" y="4454200"/>
            <a:ext cx="18273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Printout</a:t>
            </a:r>
            <a:endParaRPr lang="ru-RU" sz="2000">
              <a:latin typeface="Lato" panose="020F0502020204030203" pitchFamily="34" charset="77"/>
              <a:ea typeface="Source Sans Pro SemiBold"/>
              <a:cs typeface="Source Sans Pro SemiBold"/>
              <a:sym typeface="Source Sans Pro SemiBold"/>
            </a:endParaRPr>
          </a:p>
        </p:txBody>
      </p:sp>
      <p:sp>
        <p:nvSpPr>
          <p:cNvPr id="20" name="Google Shape;458;p36">
            <a:extLst>
              <a:ext uri="{FF2B5EF4-FFF2-40B4-BE49-F238E27FC236}">
                <a16:creationId xmlns:a16="http://schemas.microsoft.com/office/drawing/2014/main" id="{20CDC8E9-3D2D-8F42-A46C-62079511C691}"/>
              </a:ext>
            </a:extLst>
          </p:cNvPr>
          <p:cNvSpPr txBox="1"/>
          <p:nvPr/>
        </p:nvSpPr>
        <p:spPr>
          <a:xfrm>
            <a:off x="3661762" y="4454200"/>
            <a:ext cx="17142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Target</a:t>
            </a:r>
            <a:endParaRPr lang="ru-RU" sz="2000">
              <a:latin typeface="Lato" panose="020F0502020204030203" pitchFamily="34" charset="77"/>
              <a:ea typeface="Source Sans Pro SemiBold"/>
              <a:cs typeface="Source Sans Pro SemiBold"/>
              <a:sym typeface="Source Sans Pro SemiBold"/>
            </a:endParaRPr>
          </a:p>
        </p:txBody>
      </p:sp>
      <p:sp>
        <p:nvSpPr>
          <p:cNvPr id="21" name="Google Shape;459;p36">
            <a:extLst>
              <a:ext uri="{FF2B5EF4-FFF2-40B4-BE49-F238E27FC236}">
                <a16:creationId xmlns:a16="http://schemas.microsoft.com/office/drawing/2014/main" id="{EFB3BFF5-4076-F249-B4C0-201198E97328}"/>
              </a:ext>
            </a:extLst>
          </p:cNvPr>
          <p:cNvSpPr txBox="1"/>
          <p:nvPr/>
        </p:nvSpPr>
        <p:spPr>
          <a:xfrm>
            <a:off x="1464950" y="675800"/>
            <a:ext cx="1827300" cy="417000"/>
          </a:xfrm>
          <a:prstGeom prst="rect">
            <a:avLst/>
          </a:prstGeom>
          <a:noFill/>
          <a:ln>
            <a:noFill/>
          </a:ln>
        </p:spPr>
        <p:txBody>
          <a:bodyPr spcFirstLastPara="1" wrap="square" lIns="91425" tIns="91425" rIns="91425" bIns="91425" anchor="t" anchorCtr="0">
            <a:noAutofit/>
          </a:bodyPr>
          <a:lstStyle/>
          <a:p>
            <a:pPr algn="ctr"/>
            <a:r>
              <a:rPr lang="en-US" sz="2000" dirty="0">
                <a:latin typeface="Lato" panose="020F0502020204030203" pitchFamily="34" charset="77"/>
                <a:ea typeface="Source Sans Pro SemiBold"/>
                <a:cs typeface="Source Sans Pro SemiBold"/>
                <a:sym typeface="Source Sans Pro SemiBold"/>
              </a:rPr>
              <a:t>Front</a:t>
            </a:r>
            <a:endParaRPr lang="ru-RU" sz="2000">
              <a:latin typeface="Lato" panose="020F0502020204030203" pitchFamily="34" charset="77"/>
              <a:ea typeface="Source Sans Pro SemiBold"/>
              <a:cs typeface="Source Sans Pro SemiBold"/>
              <a:sym typeface="Source Sans Pro SemiBold"/>
            </a:endParaRPr>
          </a:p>
        </p:txBody>
      </p:sp>
      <p:sp>
        <p:nvSpPr>
          <p:cNvPr id="22" name="Google Shape;460;p36">
            <a:extLst>
              <a:ext uri="{FF2B5EF4-FFF2-40B4-BE49-F238E27FC236}">
                <a16:creationId xmlns:a16="http://schemas.microsoft.com/office/drawing/2014/main" id="{E0A80A30-82EA-3B40-B782-8BC85069BE84}"/>
              </a:ext>
            </a:extLst>
          </p:cNvPr>
          <p:cNvSpPr txBox="1"/>
          <p:nvPr/>
        </p:nvSpPr>
        <p:spPr>
          <a:xfrm>
            <a:off x="5842653" y="675800"/>
            <a:ext cx="18273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Back</a:t>
            </a:r>
            <a:endParaRPr lang="ru-RU" sz="2000">
              <a:latin typeface="Lato" panose="020F0502020204030203" pitchFamily="34" charset="77"/>
              <a:ea typeface="Source Sans Pro SemiBold"/>
              <a:cs typeface="Source Sans Pro SemiBold"/>
              <a:sym typeface="Source Sans Pro SemiBold"/>
            </a:endParaRPr>
          </a:p>
        </p:txBody>
      </p:sp>
      <p:cxnSp>
        <p:nvCxnSpPr>
          <p:cNvPr id="23" name="Google Shape;461;p36">
            <a:extLst>
              <a:ext uri="{FF2B5EF4-FFF2-40B4-BE49-F238E27FC236}">
                <a16:creationId xmlns:a16="http://schemas.microsoft.com/office/drawing/2014/main" id="{213757C1-CBF6-1D41-B70E-5364CB27D4B1}"/>
              </a:ext>
            </a:extLst>
          </p:cNvPr>
          <p:cNvCxnSpPr/>
          <p:nvPr/>
        </p:nvCxnSpPr>
        <p:spPr>
          <a:xfrm>
            <a:off x="938450" y="1098755"/>
            <a:ext cx="2880300" cy="750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462;p36">
            <a:extLst>
              <a:ext uri="{FF2B5EF4-FFF2-40B4-BE49-F238E27FC236}">
                <a16:creationId xmlns:a16="http://schemas.microsoft.com/office/drawing/2014/main" id="{004ECE97-A570-1149-A4C3-78E519CED3C9}"/>
              </a:ext>
            </a:extLst>
          </p:cNvPr>
          <p:cNvCxnSpPr/>
          <p:nvPr/>
        </p:nvCxnSpPr>
        <p:spPr>
          <a:xfrm>
            <a:off x="5316150" y="1098755"/>
            <a:ext cx="2880300" cy="7500"/>
          </a:xfrm>
          <a:prstGeom prst="straightConnector1">
            <a:avLst/>
          </a:prstGeom>
          <a:noFill/>
          <a:ln w="9525" cap="flat" cmpd="sng">
            <a:solidFill>
              <a:srgbClr val="999999"/>
            </a:solidFill>
            <a:prstDash val="solid"/>
            <a:round/>
            <a:headEnd type="none" w="med" len="med"/>
            <a:tailEnd type="none" w="med" len="med"/>
          </a:ln>
        </p:spPr>
      </p:cxnSp>
    </p:spTree>
    <p:extLst>
      <p:ext uri="{BB962C8B-B14F-4D97-AF65-F5344CB8AC3E}">
        <p14:creationId xmlns:p14="http://schemas.microsoft.com/office/powerpoint/2010/main" val="181008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endParaRPr lang="en-US"/>
          </a:p>
        </p:txBody>
      </p:sp>
      <p:sp>
        <p:nvSpPr>
          <p:cNvPr id="14" name="Title 13"/>
          <p:cNvSpPr>
            <a:spLocks noGrp="1"/>
          </p:cNvSpPr>
          <p:nvPr>
            <p:ph type="title"/>
          </p:nvPr>
        </p:nvSpPr>
        <p:spPr/>
        <p:txBody>
          <a:bodyPr/>
          <a:lstStyle/>
          <a:p>
            <a:r>
              <a:rPr lang="de-DE" dirty="0" err="1"/>
              <a:t>Our</a:t>
            </a:r>
            <a:r>
              <a:rPr lang="de-DE" dirty="0"/>
              <a:t> (1) – </a:t>
            </a:r>
            <a:r>
              <a:rPr lang="de-DE" dirty="0" err="1"/>
              <a:t>without</a:t>
            </a:r>
            <a:r>
              <a:rPr lang="de-DE" dirty="0"/>
              <a:t> </a:t>
            </a:r>
            <a:r>
              <a:rPr lang="de-DE" dirty="0" err="1"/>
              <a:t>our</a:t>
            </a:r>
            <a:r>
              <a:rPr lang="de-DE" dirty="0"/>
              <a:t> </a:t>
            </a:r>
            <a:r>
              <a:rPr lang="de-DE" dirty="0" err="1"/>
              <a:t>Gamut</a:t>
            </a:r>
            <a:r>
              <a:rPr lang="de-DE" dirty="0"/>
              <a:t> Mapping</a:t>
            </a:r>
            <a:endParaRPr lang="en-US" dirty="0"/>
          </a:p>
        </p:txBody>
      </p:sp>
      <p:sp>
        <p:nvSpPr>
          <p:cNvPr id="5" name="Slide Number Placeholder 4">
            <a:extLst>
              <a:ext uri="{FF2B5EF4-FFF2-40B4-BE49-F238E27FC236}">
                <a16:creationId xmlns:a16="http://schemas.microsoft.com/office/drawing/2014/main" id="{4C62DD0F-B457-7448-B3E8-A9ED86ACFA64}"/>
              </a:ext>
            </a:extLst>
          </p:cNvPr>
          <p:cNvSpPr>
            <a:spLocks noGrp="1"/>
          </p:cNvSpPr>
          <p:nvPr>
            <p:ph type="sldNum" sz="quarter" idx="11"/>
          </p:nvPr>
        </p:nvSpPr>
        <p:spPr/>
        <p:txBody>
          <a:bodyPr/>
          <a:lstStyle/>
          <a:p>
            <a:fld id="{22715E2D-623F-42BE-A608-3D699D020166}" type="slidenum">
              <a:rPr lang="LID4096" smtClean="0"/>
              <a:pPr/>
              <a:t>36</a:t>
            </a:fld>
            <a:endParaRPr lang="LID4096"/>
          </a:p>
        </p:txBody>
      </p:sp>
      <p:pic>
        <p:nvPicPr>
          <p:cNvPr id="6" name="Google Shape;451;p36">
            <a:extLst>
              <a:ext uri="{FF2B5EF4-FFF2-40B4-BE49-F238E27FC236}">
                <a16:creationId xmlns:a16="http://schemas.microsoft.com/office/drawing/2014/main" id="{631A03E9-322C-044E-9EE3-DC6D37747206}"/>
              </a:ext>
            </a:extLst>
          </p:cNvPr>
          <p:cNvPicPr preferRelativeResize="0"/>
          <p:nvPr/>
        </p:nvPicPr>
        <p:blipFill>
          <a:blip r:embed="rId3">
            <a:alphaModFix/>
          </a:blip>
          <a:stretch>
            <a:fillRect/>
          </a:stretch>
        </p:blipFill>
        <p:spPr>
          <a:xfrm>
            <a:off x="152400" y="1146500"/>
            <a:ext cx="8839197" cy="3307691"/>
          </a:xfrm>
          <a:prstGeom prst="rect">
            <a:avLst/>
          </a:prstGeom>
          <a:noFill/>
          <a:ln>
            <a:noFill/>
          </a:ln>
        </p:spPr>
      </p:pic>
      <p:sp>
        <p:nvSpPr>
          <p:cNvPr id="7" name="Google Shape;456;p36">
            <a:extLst>
              <a:ext uri="{FF2B5EF4-FFF2-40B4-BE49-F238E27FC236}">
                <a16:creationId xmlns:a16="http://schemas.microsoft.com/office/drawing/2014/main" id="{D7B4D22C-55D3-3541-B935-1AAD908FC5C4}"/>
              </a:ext>
            </a:extLst>
          </p:cNvPr>
          <p:cNvSpPr txBox="1"/>
          <p:nvPr/>
        </p:nvSpPr>
        <p:spPr>
          <a:xfrm>
            <a:off x="6858000" y="4454200"/>
            <a:ext cx="19443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Printout</a:t>
            </a:r>
            <a:endParaRPr lang="ru-RU" sz="2000">
              <a:latin typeface="Lato" panose="020F0502020204030203" pitchFamily="34" charset="77"/>
              <a:ea typeface="Source Sans Pro SemiBold"/>
              <a:cs typeface="Source Sans Pro SemiBold"/>
              <a:sym typeface="Source Sans Pro SemiBold"/>
            </a:endParaRPr>
          </a:p>
        </p:txBody>
      </p:sp>
      <p:sp>
        <p:nvSpPr>
          <p:cNvPr id="8" name="Google Shape;457;p36">
            <a:extLst>
              <a:ext uri="{FF2B5EF4-FFF2-40B4-BE49-F238E27FC236}">
                <a16:creationId xmlns:a16="http://schemas.microsoft.com/office/drawing/2014/main" id="{82427B52-7072-0E40-BE4D-2B6630126FC1}"/>
              </a:ext>
            </a:extLst>
          </p:cNvPr>
          <p:cNvSpPr txBox="1"/>
          <p:nvPr/>
        </p:nvSpPr>
        <p:spPr>
          <a:xfrm>
            <a:off x="352400" y="4454200"/>
            <a:ext cx="18273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Printout</a:t>
            </a:r>
            <a:endParaRPr lang="ru-RU" sz="2000">
              <a:latin typeface="Lato" panose="020F0502020204030203" pitchFamily="34" charset="77"/>
              <a:ea typeface="Source Sans Pro SemiBold"/>
              <a:cs typeface="Source Sans Pro SemiBold"/>
              <a:sym typeface="Source Sans Pro SemiBold"/>
            </a:endParaRPr>
          </a:p>
        </p:txBody>
      </p:sp>
      <p:sp>
        <p:nvSpPr>
          <p:cNvPr id="9" name="Google Shape;458;p36">
            <a:extLst>
              <a:ext uri="{FF2B5EF4-FFF2-40B4-BE49-F238E27FC236}">
                <a16:creationId xmlns:a16="http://schemas.microsoft.com/office/drawing/2014/main" id="{0370B7EF-08BC-0548-9400-9821C6D6F6F0}"/>
              </a:ext>
            </a:extLst>
          </p:cNvPr>
          <p:cNvSpPr txBox="1"/>
          <p:nvPr/>
        </p:nvSpPr>
        <p:spPr>
          <a:xfrm>
            <a:off x="3661762" y="4454200"/>
            <a:ext cx="17142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Target</a:t>
            </a:r>
            <a:endParaRPr lang="ru-RU" sz="2000">
              <a:latin typeface="Lato" panose="020F0502020204030203" pitchFamily="34" charset="77"/>
              <a:ea typeface="Source Sans Pro SemiBold"/>
              <a:cs typeface="Source Sans Pro SemiBold"/>
              <a:sym typeface="Source Sans Pro SemiBold"/>
            </a:endParaRPr>
          </a:p>
        </p:txBody>
      </p:sp>
      <p:sp>
        <p:nvSpPr>
          <p:cNvPr id="10" name="Google Shape;459;p36">
            <a:extLst>
              <a:ext uri="{FF2B5EF4-FFF2-40B4-BE49-F238E27FC236}">
                <a16:creationId xmlns:a16="http://schemas.microsoft.com/office/drawing/2014/main" id="{8DB6DD8D-344E-6D47-9FB1-D6C79969BFB8}"/>
              </a:ext>
            </a:extLst>
          </p:cNvPr>
          <p:cNvSpPr txBox="1"/>
          <p:nvPr/>
        </p:nvSpPr>
        <p:spPr>
          <a:xfrm>
            <a:off x="1464950" y="675800"/>
            <a:ext cx="1827300" cy="417000"/>
          </a:xfrm>
          <a:prstGeom prst="rect">
            <a:avLst/>
          </a:prstGeom>
          <a:noFill/>
          <a:ln>
            <a:noFill/>
          </a:ln>
        </p:spPr>
        <p:txBody>
          <a:bodyPr spcFirstLastPara="1" wrap="square" lIns="91425" tIns="91425" rIns="91425" bIns="91425" anchor="t" anchorCtr="0">
            <a:noAutofit/>
          </a:bodyPr>
          <a:lstStyle/>
          <a:p>
            <a:pPr algn="ctr"/>
            <a:r>
              <a:rPr lang="en-US" sz="2000" dirty="0">
                <a:latin typeface="Lato" panose="020F0502020204030203" pitchFamily="34" charset="77"/>
                <a:ea typeface="Source Sans Pro SemiBold"/>
                <a:cs typeface="Source Sans Pro SemiBold"/>
                <a:sym typeface="Source Sans Pro SemiBold"/>
              </a:rPr>
              <a:t>Front</a:t>
            </a:r>
            <a:endParaRPr lang="ru-RU" sz="2000">
              <a:latin typeface="Lato" panose="020F0502020204030203" pitchFamily="34" charset="77"/>
              <a:ea typeface="Source Sans Pro SemiBold"/>
              <a:cs typeface="Source Sans Pro SemiBold"/>
              <a:sym typeface="Source Sans Pro SemiBold"/>
            </a:endParaRPr>
          </a:p>
        </p:txBody>
      </p:sp>
      <p:sp>
        <p:nvSpPr>
          <p:cNvPr id="11" name="Google Shape;460;p36">
            <a:extLst>
              <a:ext uri="{FF2B5EF4-FFF2-40B4-BE49-F238E27FC236}">
                <a16:creationId xmlns:a16="http://schemas.microsoft.com/office/drawing/2014/main" id="{39D6310D-6262-4F4E-A3C0-8B4FB323DF74}"/>
              </a:ext>
            </a:extLst>
          </p:cNvPr>
          <p:cNvSpPr txBox="1"/>
          <p:nvPr/>
        </p:nvSpPr>
        <p:spPr>
          <a:xfrm>
            <a:off x="5842653" y="675800"/>
            <a:ext cx="1827300" cy="417000"/>
          </a:xfrm>
          <a:prstGeom prst="rect">
            <a:avLst/>
          </a:prstGeom>
          <a:noFill/>
          <a:ln>
            <a:noFill/>
          </a:ln>
        </p:spPr>
        <p:txBody>
          <a:bodyPr spcFirstLastPara="1" wrap="square" lIns="91425" tIns="91425" rIns="91425" bIns="91425" anchor="t" anchorCtr="0">
            <a:noAutofit/>
          </a:bodyPr>
          <a:lstStyle/>
          <a:p>
            <a:pPr algn="ctr"/>
            <a:r>
              <a:rPr lang="en-US" sz="2000">
                <a:latin typeface="Lato" panose="020F0502020204030203" pitchFamily="34" charset="77"/>
                <a:ea typeface="Source Sans Pro SemiBold"/>
                <a:cs typeface="Source Sans Pro SemiBold"/>
                <a:sym typeface="Source Sans Pro SemiBold"/>
              </a:rPr>
              <a:t>Back</a:t>
            </a:r>
            <a:endParaRPr lang="ru-RU" sz="2000">
              <a:latin typeface="Lato" panose="020F0502020204030203" pitchFamily="34" charset="77"/>
              <a:ea typeface="Source Sans Pro SemiBold"/>
              <a:cs typeface="Source Sans Pro SemiBold"/>
              <a:sym typeface="Source Sans Pro SemiBold"/>
            </a:endParaRPr>
          </a:p>
        </p:txBody>
      </p:sp>
      <p:cxnSp>
        <p:nvCxnSpPr>
          <p:cNvPr id="12" name="Google Shape;461;p36">
            <a:extLst>
              <a:ext uri="{FF2B5EF4-FFF2-40B4-BE49-F238E27FC236}">
                <a16:creationId xmlns:a16="http://schemas.microsoft.com/office/drawing/2014/main" id="{39BA54E9-B143-1148-A428-BA8AE152F7BB}"/>
              </a:ext>
            </a:extLst>
          </p:cNvPr>
          <p:cNvCxnSpPr/>
          <p:nvPr/>
        </p:nvCxnSpPr>
        <p:spPr>
          <a:xfrm>
            <a:off x="938450" y="1098755"/>
            <a:ext cx="2880300" cy="7500"/>
          </a:xfrm>
          <a:prstGeom prst="straightConnector1">
            <a:avLst/>
          </a:prstGeom>
          <a:noFill/>
          <a:ln w="9525" cap="flat" cmpd="sng">
            <a:solidFill>
              <a:srgbClr val="999999"/>
            </a:solidFill>
            <a:prstDash val="solid"/>
            <a:round/>
            <a:headEnd type="none" w="med" len="med"/>
            <a:tailEnd type="none" w="med" len="med"/>
          </a:ln>
        </p:spPr>
      </p:cxnSp>
      <p:cxnSp>
        <p:nvCxnSpPr>
          <p:cNvPr id="13" name="Google Shape;462;p36">
            <a:extLst>
              <a:ext uri="{FF2B5EF4-FFF2-40B4-BE49-F238E27FC236}">
                <a16:creationId xmlns:a16="http://schemas.microsoft.com/office/drawing/2014/main" id="{0D9EA03D-9B74-214D-8316-37B3FD96EF3A}"/>
              </a:ext>
            </a:extLst>
          </p:cNvPr>
          <p:cNvCxnSpPr/>
          <p:nvPr/>
        </p:nvCxnSpPr>
        <p:spPr>
          <a:xfrm>
            <a:off x="5316150" y="1098755"/>
            <a:ext cx="2880300" cy="7500"/>
          </a:xfrm>
          <a:prstGeom prst="straightConnector1">
            <a:avLst/>
          </a:prstGeom>
          <a:noFill/>
          <a:ln w="9525" cap="flat" cmpd="sng">
            <a:solidFill>
              <a:srgbClr val="999999"/>
            </a:solidFill>
            <a:prstDash val="solid"/>
            <a:round/>
            <a:headEnd type="none" w="med" len="med"/>
            <a:tailEnd type="none" w="med" len="med"/>
          </a:ln>
        </p:spPr>
      </p:cxnSp>
      <p:sp>
        <p:nvSpPr>
          <p:cNvPr id="16" name="Footer Placeholder 15"/>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Tree>
    <p:extLst>
      <p:ext uri="{BB962C8B-B14F-4D97-AF65-F5344CB8AC3E}">
        <p14:creationId xmlns:p14="http://schemas.microsoft.com/office/powerpoint/2010/main" val="18767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78A15A-4A10-074C-95DD-383CD60E8C62}"/>
              </a:ext>
            </a:extLst>
          </p:cNvPr>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0240CC31-0C23-3348-8819-A069B1D123E3}"/>
              </a:ext>
            </a:extLst>
          </p:cNvPr>
          <p:cNvSpPr>
            <a:spLocks noGrp="1"/>
          </p:cNvSpPr>
          <p:nvPr>
            <p:ph type="title"/>
          </p:nvPr>
        </p:nvSpPr>
        <p:spPr/>
        <p:txBody>
          <a:bodyPr/>
          <a:lstStyle/>
          <a:p>
            <a:r>
              <a:rPr lang="de-DE" dirty="0" err="1"/>
              <a:t>Our</a:t>
            </a:r>
            <a:r>
              <a:rPr lang="de-DE" dirty="0"/>
              <a:t> (2) – </a:t>
            </a:r>
            <a:r>
              <a:rPr lang="de-DE" dirty="0" err="1"/>
              <a:t>with</a:t>
            </a:r>
            <a:r>
              <a:rPr lang="de-DE" dirty="0"/>
              <a:t> </a:t>
            </a:r>
            <a:r>
              <a:rPr lang="de-DE" dirty="0" err="1"/>
              <a:t>our</a:t>
            </a:r>
            <a:r>
              <a:rPr lang="de-DE" dirty="0"/>
              <a:t> </a:t>
            </a:r>
            <a:r>
              <a:rPr lang="de-DE" dirty="0" err="1"/>
              <a:t>Gamut</a:t>
            </a:r>
            <a:r>
              <a:rPr lang="de-DE" dirty="0"/>
              <a:t> Mapping</a:t>
            </a:r>
            <a:endParaRPr lang="en-US" dirty="0"/>
          </a:p>
        </p:txBody>
      </p:sp>
      <p:sp>
        <p:nvSpPr>
          <p:cNvPr id="5" name="Slide Number Placeholder 4">
            <a:extLst>
              <a:ext uri="{FF2B5EF4-FFF2-40B4-BE49-F238E27FC236}">
                <a16:creationId xmlns:a16="http://schemas.microsoft.com/office/drawing/2014/main" id="{65669EDB-A04D-824F-98FE-05BD7F2A4324}"/>
              </a:ext>
            </a:extLst>
          </p:cNvPr>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37</a:t>
            </a:fld>
            <a:endParaRPr lang="LID4096" kern="1200">
              <a:solidFill>
                <a:prstClr val="black">
                  <a:tint val="75000"/>
                </a:prstClr>
              </a:solidFill>
            </a:endParaRPr>
          </a:p>
        </p:txBody>
      </p:sp>
      <p:pic>
        <p:nvPicPr>
          <p:cNvPr id="14" name="Google Shape;484;p38">
            <a:extLst>
              <a:ext uri="{FF2B5EF4-FFF2-40B4-BE49-F238E27FC236}">
                <a16:creationId xmlns:a16="http://schemas.microsoft.com/office/drawing/2014/main" id="{E8E6A45F-0AA8-D34C-BE1D-C6FC68F3AD01}"/>
              </a:ext>
            </a:extLst>
          </p:cNvPr>
          <p:cNvPicPr preferRelativeResize="0"/>
          <p:nvPr/>
        </p:nvPicPr>
        <p:blipFill>
          <a:blip r:embed="rId3">
            <a:alphaModFix/>
          </a:blip>
          <a:stretch>
            <a:fillRect/>
          </a:stretch>
        </p:blipFill>
        <p:spPr>
          <a:xfrm>
            <a:off x="152400" y="1148838"/>
            <a:ext cx="8839197" cy="3303019"/>
          </a:xfrm>
          <a:prstGeom prst="rect">
            <a:avLst/>
          </a:prstGeom>
          <a:noFill/>
          <a:ln>
            <a:noFill/>
          </a:ln>
        </p:spPr>
      </p:pic>
      <p:sp>
        <p:nvSpPr>
          <p:cNvPr id="15" name="Google Shape;486;p38">
            <a:extLst>
              <a:ext uri="{FF2B5EF4-FFF2-40B4-BE49-F238E27FC236}">
                <a16:creationId xmlns:a16="http://schemas.microsoft.com/office/drawing/2014/main" id="{8813A55F-539A-D046-A867-BBED7501E6BF}"/>
              </a:ext>
            </a:extLst>
          </p:cNvPr>
          <p:cNvSpPr txBox="1"/>
          <p:nvPr/>
        </p:nvSpPr>
        <p:spPr>
          <a:xfrm>
            <a:off x="6858000" y="4454200"/>
            <a:ext cx="1944300" cy="4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ato" panose="020F0502020204030203" pitchFamily="34" charset="77"/>
                <a:ea typeface="Source Sans Pro SemiBold"/>
                <a:cs typeface="Source Sans Pro SemiBold"/>
                <a:sym typeface="Source Sans Pro SemiBold"/>
              </a:rPr>
              <a:t>Printout</a:t>
            </a:r>
            <a:endParaRPr sz="2000">
              <a:latin typeface="Lato" panose="020F0502020204030203" pitchFamily="34" charset="77"/>
              <a:ea typeface="Source Sans Pro SemiBold"/>
              <a:cs typeface="Source Sans Pro SemiBold"/>
              <a:sym typeface="Source Sans Pro SemiBold"/>
            </a:endParaRPr>
          </a:p>
        </p:txBody>
      </p:sp>
      <p:sp>
        <p:nvSpPr>
          <p:cNvPr id="16" name="Google Shape;487;p38">
            <a:extLst>
              <a:ext uri="{FF2B5EF4-FFF2-40B4-BE49-F238E27FC236}">
                <a16:creationId xmlns:a16="http://schemas.microsoft.com/office/drawing/2014/main" id="{761108F9-7950-5B48-B81C-415B631FFED9}"/>
              </a:ext>
            </a:extLst>
          </p:cNvPr>
          <p:cNvSpPr txBox="1"/>
          <p:nvPr/>
        </p:nvSpPr>
        <p:spPr>
          <a:xfrm>
            <a:off x="352400" y="4454200"/>
            <a:ext cx="1827300" cy="4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ato" panose="020F0502020204030203" pitchFamily="34" charset="77"/>
                <a:ea typeface="Source Sans Pro SemiBold"/>
                <a:cs typeface="Source Sans Pro SemiBold"/>
                <a:sym typeface="Source Sans Pro SemiBold"/>
              </a:rPr>
              <a:t>Printout</a:t>
            </a:r>
            <a:endParaRPr sz="2000">
              <a:latin typeface="Lato" panose="020F0502020204030203" pitchFamily="34" charset="77"/>
              <a:ea typeface="Source Sans Pro SemiBold"/>
              <a:cs typeface="Source Sans Pro SemiBold"/>
              <a:sym typeface="Source Sans Pro SemiBold"/>
            </a:endParaRPr>
          </a:p>
        </p:txBody>
      </p:sp>
      <p:sp>
        <p:nvSpPr>
          <p:cNvPr id="17" name="Google Shape;488;p38">
            <a:extLst>
              <a:ext uri="{FF2B5EF4-FFF2-40B4-BE49-F238E27FC236}">
                <a16:creationId xmlns:a16="http://schemas.microsoft.com/office/drawing/2014/main" id="{1881F10B-9446-6044-8A9F-B47F87833668}"/>
              </a:ext>
            </a:extLst>
          </p:cNvPr>
          <p:cNvSpPr txBox="1"/>
          <p:nvPr/>
        </p:nvSpPr>
        <p:spPr>
          <a:xfrm>
            <a:off x="3661762" y="4454200"/>
            <a:ext cx="1714200" cy="4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ato" panose="020F0502020204030203" pitchFamily="34" charset="77"/>
                <a:ea typeface="Source Sans Pro SemiBold"/>
                <a:cs typeface="Source Sans Pro SemiBold"/>
                <a:sym typeface="Source Sans Pro SemiBold"/>
              </a:rPr>
              <a:t>Target</a:t>
            </a:r>
            <a:endParaRPr sz="2000">
              <a:latin typeface="Lato" panose="020F0502020204030203" pitchFamily="34" charset="77"/>
              <a:ea typeface="Source Sans Pro SemiBold"/>
              <a:cs typeface="Source Sans Pro SemiBold"/>
              <a:sym typeface="Source Sans Pro SemiBold"/>
            </a:endParaRPr>
          </a:p>
        </p:txBody>
      </p:sp>
      <p:sp>
        <p:nvSpPr>
          <p:cNvPr id="18" name="Google Shape;489;p38">
            <a:extLst>
              <a:ext uri="{FF2B5EF4-FFF2-40B4-BE49-F238E27FC236}">
                <a16:creationId xmlns:a16="http://schemas.microsoft.com/office/drawing/2014/main" id="{05D29868-4680-4C48-AC1B-CB5FC1BB12B2}"/>
              </a:ext>
            </a:extLst>
          </p:cNvPr>
          <p:cNvSpPr txBox="1"/>
          <p:nvPr/>
        </p:nvSpPr>
        <p:spPr>
          <a:xfrm>
            <a:off x="1464950" y="675800"/>
            <a:ext cx="1827300" cy="4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ato" panose="020F0502020204030203" pitchFamily="34" charset="77"/>
                <a:ea typeface="Source Sans Pro SemiBold"/>
                <a:cs typeface="Source Sans Pro SemiBold"/>
                <a:sym typeface="Source Sans Pro SemiBold"/>
              </a:rPr>
              <a:t>Front</a:t>
            </a:r>
            <a:endParaRPr sz="2000">
              <a:latin typeface="Lato" panose="020F0502020204030203" pitchFamily="34" charset="77"/>
              <a:ea typeface="Source Sans Pro SemiBold"/>
              <a:cs typeface="Source Sans Pro SemiBold"/>
              <a:sym typeface="Source Sans Pro SemiBold"/>
            </a:endParaRPr>
          </a:p>
        </p:txBody>
      </p:sp>
      <p:sp>
        <p:nvSpPr>
          <p:cNvPr id="19" name="Google Shape;490;p38">
            <a:extLst>
              <a:ext uri="{FF2B5EF4-FFF2-40B4-BE49-F238E27FC236}">
                <a16:creationId xmlns:a16="http://schemas.microsoft.com/office/drawing/2014/main" id="{6C773B79-7526-CD4A-AA0E-C6099EA4DE4C}"/>
              </a:ext>
            </a:extLst>
          </p:cNvPr>
          <p:cNvSpPr txBox="1"/>
          <p:nvPr/>
        </p:nvSpPr>
        <p:spPr>
          <a:xfrm>
            <a:off x="5842653" y="675800"/>
            <a:ext cx="1827300" cy="4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ato" panose="020F0502020204030203" pitchFamily="34" charset="77"/>
                <a:ea typeface="Source Sans Pro SemiBold"/>
                <a:cs typeface="Source Sans Pro SemiBold"/>
                <a:sym typeface="Source Sans Pro SemiBold"/>
              </a:rPr>
              <a:t>Back</a:t>
            </a:r>
            <a:endParaRPr sz="2000">
              <a:latin typeface="Lato" panose="020F0502020204030203" pitchFamily="34" charset="77"/>
              <a:ea typeface="Source Sans Pro SemiBold"/>
              <a:cs typeface="Source Sans Pro SemiBold"/>
              <a:sym typeface="Source Sans Pro SemiBold"/>
            </a:endParaRPr>
          </a:p>
        </p:txBody>
      </p:sp>
      <p:cxnSp>
        <p:nvCxnSpPr>
          <p:cNvPr id="20" name="Google Shape;491;p38">
            <a:extLst>
              <a:ext uri="{FF2B5EF4-FFF2-40B4-BE49-F238E27FC236}">
                <a16:creationId xmlns:a16="http://schemas.microsoft.com/office/drawing/2014/main" id="{78CA8777-823B-1140-95B5-137C9DFA2EF2}"/>
              </a:ext>
            </a:extLst>
          </p:cNvPr>
          <p:cNvCxnSpPr/>
          <p:nvPr/>
        </p:nvCxnSpPr>
        <p:spPr>
          <a:xfrm>
            <a:off x="938450" y="1098755"/>
            <a:ext cx="2880300" cy="750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492;p38">
            <a:extLst>
              <a:ext uri="{FF2B5EF4-FFF2-40B4-BE49-F238E27FC236}">
                <a16:creationId xmlns:a16="http://schemas.microsoft.com/office/drawing/2014/main" id="{4CB82F2D-87A8-5D4E-BD76-C9B4B75CF26D}"/>
              </a:ext>
            </a:extLst>
          </p:cNvPr>
          <p:cNvCxnSpPr/>
          <p:nvPr/>
        </p:nvCxnSpPr>
        <p:spPr>
          <a:xfrm>
            <a:off x="5316150" y="1098755"/>
            <a:ext cx="2880300" cy="7500"/>
          </a:xfrm>
          <a:prstGeom prst="straightConnector1">
            <a:avLst/>
          </a:prstGeom>
          <a:noFill/>
          <a:ln w="9525" cap="flat" cmpd="sng">
            <a:solidFill>
              <a:srgbClr val="999999"/>
            </a:solidFill>
            <a:prstDash val="solid"/>
            <a:round/>
            <a:headEnd type="none" w="med" len="med"/>
            <a:tailEnd type="none" w="med" len="med"/>
          </a:ln>
        </p:spPr>
      </p:cxnSp>
    </p:spTree>
    <p:extLst>
      <p:ext uri="{BB962C8B-B14F-4D97-AF65-F5344CB8AC3E}">
        <p14:creationId xmlns:p14="http://schemas.microsoft.com/office/powerpoint/2010/main" val="54070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r>
              <a:rPr lang="en-US" dirty="0"/>
              <a:t>Timings of Prediction</a:t>
            </a:r>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Gamut also affected</a:t>
            </a:r>
            <a:br>
              <a:rPr lang="en-US" dirty="0"/>
            </a:br>
            <a:r>
              <a:rPr lang="en-US" dirty="0"/>
              <a:t>by lateral colors </a:t>
            </a:r>
          </a:p>
          <a:p>
            <a:endParaRPr lang="en-US" dirty="0"/>
          </a:p>
          <a:p>
            <a:endParaRPr lang="en-US" dirty="0"/>
          </a:p>
        </p:txBody>
      </p:sp>
      <p:sp>
        <p:nvSpPr>
          <p:cNvPr id="5" name="Footer Placeholder 4"/>
          <p:cNvSpPr>
            <a:spLocks noGrp="1"/>
          </p:cNvSpPr>
          <p:nvPr>
            <p:ph type="ftr" sz="quarter" idx="10"/>
          </p:nvPr>
        </p:nvSpPr>
        <p:spPr/>
        <p:txBody>
          <a:bodyPr/>
          <a:lstStyle/>
          <a:p>
            <a:r>
              <a:rPr lang="en-US" dirty="0">
                <a:sym typeface="Lato Light"/>
              </a:rPr>
              <a:t>Geometry-Aware Scattering Compensation for 3D Printing</a:t>
            </a:r>
          </a:p>
        </p:txBody>
      </p:sp>
      <p:sp>
        <p:nvSpPr>
          <p:cNvPr id="2" name="Title 1"/>
          <p:cNvSpPr>
            <a:spLocks noGrp="1"/>
          </p:cNvSpPr>
          <p:nvPr>
            <p:ph type="title"/>
          </p:nvPr>
        </p:nvSpPr>
        <p:spPr/>
        <p:txBody>
          <a:bodyPr/>
          <a:lstStyle/>
          <a:p>
            <a:r>
              <a:rPr lang="en-US" dirty="0"/>
              <a:t>Limitations and Future Work</a:t>
            </a:r>
          </a:p>
        </p:txBody>
      </p:sp>
      <p:sp>
        <p:nvSpPr>
          <p:cNvPr id="4" name="Slide Number Placeholder 3"/>
          <p:cNvSpPr>
            <a:spLocks noGrp="1"/>
          </p:cNvSpPr>
          <p:nvPr>
            <p:ph type="sldNum" idx="11"/>
          </p:nvPr>
        </p:nvSpPr>
        <p:spPr/>
        <p:txBody>
          <a:bodyPr/>
          <a:lstStyle/>
          <a:p>
            <a:fld id="{00000000-1234-1234-1234-123412341234}" type="slidenum">
              <a:rPr lang="en-US" smtClean="0"/>
              <a:pPr/>
              <a:t>38</a:t>
            </a:fld>
            <a:endParaRPr lang="en-US" dirty="0"/>
          </a:p>
        </p:txBody>
      </p:sp>
      <p:grpSp>
        <p:nvGrpSpPr>
          <p:cNvPr id="8" name="Group 7"/>
          <p:cNvGrpSpPr/>
          <p:nvPr/>
        </p:nvGrpSpPr>
        <p:grpSpPr>
          <a:xfrm>
            <a:off x="3969169" y="919938"/>
            <a:ext cx="4392839" cy="1854774"/>
            <a:chOff x="3969169" y="919938"/>
            <a:chExt cx="4392839" cy="1854774"/>
          </a:xfrm>
        </p:grpSpPr>
        <p:pic>
          <p:nvPicPr>
            <p:cNvPr id="1026" name="Picture 2" descr="Fi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169" y="919938"/>
              <a:ext cx="4392839" cy="14855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72555" y="2466935"/>
              <a:ext cx="1805302" cy="307777"/>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a:t>
              </a:r>
              <a:r>
                <a:rPr lang="en-US" dirty="0" err="1">
                  <a:latin typeface="Lato" panose="020F0502020204030203" pitchFamily="34" charset="0"/>
                  <a:cs typeface="Lato" panose="020F0502020204030203" pitchFamily="34" charset="0"/>
                </a:rPr>
                <a:t>Herholz</a:t>
              </a:r>
              <a:r>
                <a:rPr lang="en-US" dirty="0">
                  <a:latin typeface="Lato" panose="020F0502020204030203" pitchFamily="34" charset="0"/>
                  <a:cs typeface="Lato" panose="020F0502020204030203" pitchFamily="34" charset="0"/>
                </a:rPr>
                <a:t> et al. 2019]</a:t>
              </a:r>
            </a:p>
          </p:txBody>
        </p:sp>
      </p:grpSp>
      <p:grpSp>
        <p:nvGrpSpPr>
          <p:cNvPr id="12" name="Group 11">
            <a:extLst>
              <a:ext uri="{FF2B5EF4-FFF2-40B4-BE49-F238E27FC236}">
                <a16:creationId xmlns:a16="http://schemas.microsoft.com/office/drawing/2014/main" id="{38EB8F86-CD49-9845-ACC0-D068DE104D9E}"/>
              </a:ext>
            </a:extLst>
          </p:cNvPr>
          <p:cNvGrpSpPr/>
          <p:nvPr/>
        </p:nvGrpSpPr>
        <p:grpSpPr>
          <a:xfrm>
            <a:off x="3614570" y="3034749"/>
            <a:ext cx="2611679" cy="2054889"/>
            <a:chOff x="3614570" y="3034749"/>
            <a:chExt cx="2611679" cy="2054889"/>
          </a:xfrm>
        </p:grpSpPr>
        <p:pic>
          <p:nvPicPr>
            <p:cNvPr id="10" name="Picture 9" descr="A cat with its mouth open&#10;&#10;Description automatically generated">
              <a:extLst>
                <a:ext uri="{FF2B5EF4-FFF2-40B4-BE49-F238E27FC236}">
                  <a16:creationId xmlns:a16="http://schemas.microsoft.com/office/drawing/2014/main" id="{FDF9F3D2-5684-3F46-A6D6-C1159A8CB6F8}"/>
                </a:ext>
              </a:extLst>
            </p:cNvPr>
            <p:cNvPicPr>
              <a:picLocks noChangeAspect="1"/>
            </p:cNvPicPr>
            <p:nvPr/>
          </p:nvPicPr>
          <p:blipFill rotWithShape="1">
            <a:blip r:embed="rId4">
              <a:alphaModFix/>
            </a:blip>
            <a:srcRect t="20124" b="13889"/>
            <a:stretch/>
          </p:blipFill>
          <p:spPr>
            <a:xfrm>
              <a:off x="3614570" y="3034749"/>
              <a:ext cx="2611679" cy="1723353"/>
            </a:xfrm>
            <a:prstGeom prst="rect">
              <a:avLst/>
            </a:prstGeom>
          </p:spPr>
        </p:pic>
        <p:sp>
          <p:nvSpPr>
            <p:cNvPr id="11" name="TextBox 10">
              <a:extLst>
                <a:ext uri="{FF2B5EF4-FFF2-40B4-BE49-F238E27FC236}">
                  <a16:creationId xmlns:a16="http://schemas.microsoft.com/office/drawing/2014/main" id="{11D92D69-E655-994C-A8BB-62D13243187D}"/>
                </a:ext>
              </a:extLst>
            </p:cNvPr>
            <p:cNvSpPr txBox="1"/>
            <p:nvPr/>
          </p:nvSpPr>
          <p:spPr>
            <a:xfrm>
              <a:off x="4284305" y="4751084"/>
              <a:ext cx="1272209" cy="338554"/>
            </a:xfrm>
            <a:prstGeom prst="rect">
              <a:avLst/>
            </a:prstGeom>
            <a:noFill/>
          </p:spPr>
          <p:txBody>
            <a:bodyPr wrap="square" rtlCol="0">
              <a:spAutoFit/>
            </a:bodyPr>
            <a:lstStyle/>
            <a:p>
              <a:pPr algn="ctr"/>
              <a:r>
                <a:rPr lang="en-US" sz="1600" dirty="0">
                  <a:latin typeface="Lato" panose="020F0502020204030203" pitchFamily="34" charset="77"/>
                </a:rPr>
                <a:t>Target</a:t>
              </a:r>
            </a:p>
          </p:txBody>
        </p:sp>
      </p:grpSp>
      <p:grpSp>
        <p:nvGrpSpPr>
          <p:cNvPr id="16" name="Group 15">
            <a:extLst>
              <a:ext uri="{FF2B5EF4-FFF2-40B4-BE49-F238E27FC236}">
                <a16:creationId xmlns:a16="http://schemas.microsoft.com/office/drawing/2014/main" id="{EDD3F368-944B-0B4F-878D-2D106642E246}"/>
              </a:ext>
            </a:extLst>
          </p:cNvPr>
          <p:cNvGrpSpPr/>
          <p:nvPr/>
        </p:nvGrpSpPr>
        <p:grpSpPr>
          <a:xfrm>
            <a:off x="6397526" y="3034749"/>
            <a:ext cx="2611679" cy="2054889"/>
            <a:chOff x="6397526" y="3034749"/>
            <a:chExt cx="2611679" cy="2054889"/>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9504" b="14510"/>
            <a:stretch/>
          </p:blipFill>
          <p:spPr>
            <a:xfrm>
              <a:off x="6397526" y="3034749"/>
              <a:ext cx="2611679" cy="1723353"/>
            </a:xfrm>
            <a:prstGeom prst="rect">
              <a:avLst/>
            </a:prstGeom>
          </p:spPr>
        </p:pic>
        <p:sp>
          <p:nvSpPr>
            <p:cNvPr id="15" name="TextBox 14">
              <a:extLst>
                <a:ext uri="{FF2B5EF4-FFF2-40B4-BE49-F238E27FC236}">
                  <a16:creationId xmlns:a16="http://schemas.microsoft.com/office/drawing/2014/main" id="{EC83453A-F59D-2346-B8BA-E46852073EEE}"/>
                </a:ext>
              </a:extLst>
            </p:cNvPr>
            <p:cNvSpPr txBox="1"/>
            <p:nvPr/>
          </p:nvSpPr>
          <p:spPr>
            <a:xfrm>
              <a:off x="7067261" y="4751084"/>
              <a:ext cx="1272209" cy="338554"/>
            </a:xfrm>
            <a:prstGeom prst="rect">
              <a:avLst/>
            </a:prstGeom>
            <a:noFill/>
          </p:spPr>
          <p:txBody>
            <a:bodyPr wrap="square" rtlCol="0">
              <a:spAutoFit/>
            </a:bodyPr>
            <a:lstStyle/>
            <a:p>
              <a:pPr algn="ctr"/>
              <a:r>
                <a:rPr lang="en-US" sz="1600" dirty="0">
                  <a:latin typeface="Lato" panose="020F0502020204030203" pitchFamily="34" charset="77"/>
                </a:rPr>
                <a:t>Printout</a:t>
              </a:r>
            </a:p>
          </p:txBody>
        </p:sp>
      </p:grpSp>
    </p:spTree>
    <p:extLst>
      <p:ext uri="{BB962C8B-B14F-4D97-AF65-F5344CB8AC3E}">
        <p14:creationId xmlns:p14="http://schemas.microsoft.com/office/powerpoint/2010/main" val="79939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B96200-D8F8-4427-A5A1-AEE90A7D8D37}"/>
              </a:ext>
            </a:extLst>
          </p:cNvPr>
          <p:cNvSpPr>
            <a:spLocks noGrp="1"/>
          </p:cNvSpPr>
          <p:nvPr>
            <p:ph idx="1"/>
          </p:nvPr>
        </p:nvSpPr>
        <p:spPr/>
        <p:txBody>
          <a:bodyPr/>
          <a:lstStyle/>
          <a:p>
            <a:pPr marL="0" indent="0">
              <a:buNone/>
            </a:pPr>
            <a:r>
              <a:rPr lang="de-DE">
                <a:sym typeface="Lato Light"/>
              </a:rPr>
              <a:t>Faithful texture reproduction for complex 3D geometry</a:t>
            </a:r>
          </a:p>
          <a:p>
            <a:pPr lvl="1"/>
            <a:r>
              <a:rPr lang="de-DE">
                <a:sym typeface="Lato Light"/>
              </a:rPr>
              <a:t>Gamut Mapping considering shape and content</a:t>
            </a:r>
          </a:p>
          <a:p>
            <a:endParaRPr lang="de-DE">
              <a:sym typeface="Lato Light"/>
            </a:endParaRPr>
          </a:p>
          <a:p>
            <a:pPr lvl="1"/>
            <a:r>
              <a:rPr lang="de-DE">
                <a:sym typeface="Lato Light"/>
              </a:rPr>
              <a:t>Scattering compensation for 3D geometry</a:t>
            </a:r>
            <a:endParaRPr lang="en-US">
              <a:sym typeface="Lato Light"/>
            </a:endParaRPr>
          </a:p>
        </p:txBody>
      </p:sp>
      <p:sp>
        <p:nvSpPr>
          <p:cNvPr id="2" name="Title 1">
            <a:extLst>
              <a:ext uri="{FF2B5EF4-FFF2-40B4-BE49-F238E27FC236}">
                <a16:creationId xmlns:a16="http://schemas.microsoft.com/office/drawing/2014/main" id="{9D18F41A-2C04-4958-BA20-59E2B3BE3B0B}"/>
              </a:ext>
            </a:extLst>
          </p:cNvPr>
          <p:cNvSpPr>
            <a:spLocks noGrp="1"/>
          </p:cNvSpPr>
          <p:nvPr>
            <p:ph type="title"/>
          </p:nvPr>
        </p:nvSpPr>
        <p:spPr/>
        <p:txBody>
          <a:bodyPr/>
          <a:lstStyle/>
          <a:p>
            <a:r>
              <a:rPr lang="en-US"/>
              <a:t>Conclusion</a:t>
            </a:r>
          </a:p>
        </p:txBody>
      </p:sp>
      <p:sp>
        <p:nvSpPr>
          <p:cNvPr id="4" name="Slide Number Placeholder 3">
            <a:extLst>
              <a:ext uri="{FF2B5EF4-FFF2-40B4-BE49-F238E27FC236}">
                <a16:creationId xmlns:a16="http://schemas.microsoft.com/office/drawing/2014/main" id="{E31AB260-C8B3-4150-9AC9-4B937B63B026}"/>
              </a:ext>
            </a:extLst>
          </p:cNvPr>
          <p:cNvSpPr>
            <a:spLocks noGrp="1"/>
          </p:cNvSpPr>
          <p:nvPr>
            <p:ph type="sldNum" idx="11"/>
          </p:nvPr>
        </p:nvSpPr>
        <p:spPr/>
        <p:txBody>
          <a:bodyPr/>
          <a:lstStyle/>
          <a:p>
            <a:fld id="{00000000-1234-1234-1234-123412341234}" type="slidenum">
              <a:rPr lang="de" smtClean="0"/>
              <a:pPr/>
              <a:t>39</a:t>
            </a:fld>
            <a:endParaRPr lang="de"/>
          </a:p>
        </p:txBody>
      </p:sp>
      <p:sp>
        <p:nvSpPr>
          <p:cNvPr id="8" name="Footer Placeholder 7"/>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Tree>
    <p:extLst>
      <p:ext uri="{BB962C8B-B14F-4D97-AF65-F5344CB8AC3E}">
        <p14:creationId xmlns:p14="http://schemas.microsoft.com/office/powerpoint/2010/main" val="30389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E18AA1D-CFB9-4DA4-BDBE-48BCA49F88CE}"/>
              </a:ext>
            </a:extLst>
          </p:cNvPr>
          <p:cNvGrpSpPr/>
          <p:nvPr/>
        </p:nvGrpSpPr>
        <p:grpSpPr>
          <a:xfrm>
            <a:off x="2776368" y="1438175"/>
            <a:ext cx="1627687" cy="2441531"/>
            <a:chOff x="5019249" y="1947297"/>
            <a:chExt cx="2170249" cy="3255375"/>
          </a:xfrm>
          <a:effectLst/>
          <a:scene3d>
            <a:camera prst="perspectiveContrastingRightFacing"/>
            <a:lightRig rig="threePt" dir="t"/>
          </a:scene3d>
        </p:grpSpPr>
        <p:pic>
          <p:nvPicPr>
            <p:cNvPr id="23" name="Picture 22">
              <a:extLst>
                <a:ext uri="{FF2B5EF4-FFF2-40B4-BE49-F238E27FC236}">
                  <a16:creationId xmlns:a16="http://schemas.microsoft.com/office/drawing/2014/main" id="{9E19A721-85DE-4CCA-91BA-7B4D53E3B021}"/>
                </a:ext>
              </a:extLst>
            </p:cNvPr>
            <p:cNvPicPr>
              <a:picLocks noChangeAspect="1"/>
            </p:cNvPicPr>
            <p:nvPr/>
          </p:nvPicPr>
          <p:blipFill>
            <a:blip r:embed="rId3"/>
            <a:stretch>
              <a:fillRect/>
            </a:stretch>
          </p:blipFill>
          <p:spPr>
            <a:xfrm rot="5400000">
              <a:off x="4476686" y="2498232"/>
              <a:ext cx="3255375" cy="2153505"/>
            </a:xfrm>
            <a:prstGeom prst="rect">
              <a:avLst/>
            </a:prstGeom>
            <a:ln>
              <a:solidFill>
                <a:schemeClr val="bg1"/>
              </a:solidFill>
            </a:ln>
            <a:sp3d extrusionH="50800"/>
          </p:spPr>
        </p:pic>
        <p:pic>
          <p:nvPicPr>
            <p:cNvPr id="24" name="Picture 23">
              <a:extLst>
                <a:ext uri="{FF2B5EF4-FFF2-40B4-BE49-F238E27FC236}">
                  <a16:creationId xmlns:a16="http://schemas.microsoft.com/office/drawing/2014/main" id="{6A86E313-266A-41C9-B979-569FEC537AEB}"/>
                </a:ext>
              </a:extLst>
            </p:cNvPr>
            <p:cNvPicPr>
              <a:picLocks noChangeAspect="1"/>
            </p:cNvPicPr>
            <p:nvPr/>
          </p:nvPicPr>
          <p:blipFill>
            <a:blip r:embed="rId4"/>
            <a:stretch>
              <a:fillRect/>
            </a:stretch>
          </p:blipFill>
          <p:spPr>
            <a:xfrm rot="16200000" flipH="1">
              <a:off x="4476686" y="2489860"/>
              <a:ext cx="3255375" cy="2170249"/>
            </a:xfrm>
            <a:prstGeom prst="rect">
              <a:avLst/>
            </a:prstGeom>
            <a:ln>
              <a:solidFill>
                <a:schemeClr val="bg1"/>
              </a:solidFill>
            </a:ln>
            <a:sp3d z="50800" extrusionH="50800"/>
          </p:spPr>
        </p:pic>
      </p:grpSp>
      <p:grpSp>
        <p:nvGrpSpPr>
          <p:cNvPr id="12" name="Group 11">
            <a:extLst>
              <a:ext uri="{FF2B5EF4-FFF2-40B4-BE49-F238E27FC236}">
                <a16:creationId xmlns:a16="http://schemas.microsoft.com/office/drawing/2014/main" id="{56393017-6A17-4907-A728-709E25074EE6}"/>
              </a:ext>
            </a:extLst>
          </p:cNvPr>
          <p:cNvGrpSpPr/>
          <p:nvPr/>
        </p:nvGrpSpPr>
        <p:grpSpPr>
          <a:xfrm>
            <a:off x="2782647" y="1438175"/>
            <a:ext cx="1627687" cy="2441531"/>
            <a:chOff x="5019249" y="1947297"/>
            <a:chExt cx="2170249" cy="3255375"/>
          </a:xfrm>
          <a:effectLst/>
          <a:scene3d>
            <a:camera prst="perspectiveContrastingRightFacing"/>
            <a:lightRig rig="threePt" dir="t"/>
          </a:scene3d>
        </p:grpSpPr>
        <p:pic>
          <p:nvPicPr>
            <p:cNvPr id="14" name="Picture 13">
              <a:extLst>
                <a:ext uri="{FF2B5EF4-FFF2-40B4-BE49-F238E27FC236}">
                  <a16:creationId xmlns:a16="http://schemas.microsoft.com/office/drawing/2014/main" id="{DFDED62D-2361-4DA4-AAA2-EF4AC3BBA2ED}"/>
                </a:ext>
              </a:extLst>
            </p:cNvPr>
            <p:cNvPicPr>
              <a:picLocks noChangeAspect="1"/>
            </p:cNvPicPr>
            <p:nvPr/>
          </p:nvPicPr>
          <p:blipFill>
            <a:blip r:embed="rId3"/>
            <a:stretch>
              <a:fillRect/>
            </a:stretch>
          </p:blipFill>
          <p:spPr>
            <a:xfrm rot="5400000">
              <a:off x="4476686" y="2498232"/>
              <a:ext cx="3255375" cy="2153505"/>
            </a:xfrm>
            <a:prstGeom prst="rect">
              <a:avLst/>
            </a:prstGeom>
            <a:ln>
              <a:solidFill>
                <a:schemeClr val="bg1"/>
              </a:solidFill>
            </a:ln>
            <a:sp3d extrusionH="50800"/>
          </p:spPr>
        </p:pic>
        <p:pic>
          <p:nvPicPr>
            <p:cNvPr id="15" name="Picture 14">
              <a:extLst>
                <a:ext uri="{FF2B5EF4-FFF2-40B4-BE49-F238E27FC236}">
                  <a16:creationId xmlns:a16="http://schemas.microsoft.com/office/drawing/2014/main" id="{8E034D3E-0B5F-4079-B4B3-F4B0539E6B09}"/>
                </a:ext>
              </a:extLst>
            </p:cNvPr>
            <p:cNvPicPr>
              <a:picLocks noChangeAspect="1"/>
            </p:cNvPicPr>
            <p:nvPr/>
          </p:nvPicPr>
          <p:blipFill>
            <a:blip r:embed="rId4"/>
            <a:stretch>
              <a:fillRect/>
            </a:stretch>
          </p:blipFill>
          <p:spPr>
            <a:xfrm rot="16200000" flipH="1">
              <a:off x="4476686" y="2489860"/>
              <a:ext cx="3255375" cy="2170249"/>
            </a:xfrm>
            <a:prstGeom prst="rect">
              <a:avLst/>
            </a:prstGeom>
            <a:ln>
              <a:solidFill>
                <a:schemeClr val="bg1"/>
              </a:solidFill>
            </a:ln>
            <a:sp3d z="50800" extrusionH="50800"/>
          </p:spPr>
        </p:pic>
      </p:grpSp>
      <p:sp>
        <p:nvSpPr>
          <p:cNvPr id="2" name="Title 1">
            <a:extLst>
              <a:ext uri="{FF2B5EF4-FFF2-40B4-BE49-F238E27FC236}">
                <a16:creationId xmlns:a16="http://schemas.microsoft.com/office/drawing/2014/main" id="{0BFF03EA-BE69-4566-A193-0C4C5C01C6F2}"/>
              </a:ext>
            </a:extLst>
          </p:cNvPr>
          <p:cNvSpPr>
            <a:spLocks noGrp="1"/>
          </p:cNvSpPr>
          <p:nvPr>
            <p:ph type="title"/>
          </p:nvPr>
        </p:nvSpPr>
        <p:spPr>
          <a:xfrm>
            <a:off x="626269" y="57771"/>
            <a:ext cx="7886700" cy="800672"/>
          </a:xfrm>
        </p:spPr>
        <p:txBody>
          <a:bodyPr/>
          <a:lstStyle/>
          <a:p>
            <a:r>
              <a:rPr lang="en-US" dirty="0"/>
              <a:t>Issues with Thin Geometry</a:t>
            </a:r>
          </a:p>
        </p:txBody>
      </p:sp>
      <p:sp>
        <p:nvSpPr>
          <p:cNvPr id="3" name="Footer Placeholder 2">
            <a:extLst>
              <a:ext uri="{FF2B5EF4-FFF2-40B4-BE49-F238E27FC236}">
                <a16:creationId xmlns:a16="http://schemas.microsoft.com/office/drawing/2014/main" id="{22ABD0CE-351D-4CA1-B5F1-CC980836519B}"/>
              </a:ext>
            </a:extLst>
          </p:cNvPr>
          <p:cNvSpPr>
            <a:spLocks noGrp="1"/>
          </p:cNvSpPr>
          <p:nvPr>
            <p:ph type="ftr" sz="quarter" idx="10"/>
          </p:nvPr>
        </p:nvSpPr>
        <p:spPr>
          <a:xfrm>
            <a:off x="626270" y="4767264"/>
            <a:ext cx="6685801" cy="273844"/>
          </a:xfrm>
        </p:spPr>
        <p:txBody>
          <a:bodyPr/>
          <a:lstStyle/>
          <a:p>
            <a:r>
              <a:rPr lang="en-US">
                <a:latin typeface="Lato Light"/>
                <a:ea typeface="Lato Light"/>
                <a:cs typeface="Lato Light"/>
                <a:sym typeface="Lato Light"/>
              </a:rPr>
              <a:t>Geometry-Aware Scattering Compensation for 3D Printing</a:t>
            </a:r>
          </a:p>
        </p:txBody>
      </p:sp>
      <p:sp>
        <p:nvSpPr>
          <p:cNvPr id="4" name="Slide Number Placeholder 3">
            <a:extLst>
              <a:ext uri="{FF2B5EF4-FFF2-40B4-BE49-F238E27FC236}">
                <a16:creationId xmlns:a16="http://schemas.microsoft.com/office/drawing/2014/main" id="{6E51AAB8-F67E-42AC-88D7-D8C576E2E094}"/>
              </a:ext>
            </a:extLst>
          </p:cNvPr>
          <p:cNvSpPr>
            <a:spLocks noGrp="1"/>
          </p:cNvSpPr>
          <p:nvPr>
            <p:ph type="sldNum" sz="quarter" idx="11"/>
          </p:nvPr>
        </p:nvSpPr>
        <p:spPr>
          <a:xfrm>
            <a:off x="138404" y="4767263"/>
            <a:ext cx="349463" cy="273844"/>
          </a:xfrm>
        </p:spPr>
        <p:txBody>
          <a:bodyPr/>
          <a:lstStyle/>
          <a:p>
            <a:pPr defTabSz="685783"/>
            <a:fld id="{22715E2D-623F-42BE-A608-3D699D020166}" type="slidenum">
              <a:rPr lang="LID4096" smtClean="0">
                <a:solidFill>
                  <a:prstClr val="black">
                    <a:tint val="75000"/>
                  </a:prstClr>
                </a:solidFill>
              </a:rPr>
              <a:pPr defTabSz="685783"/>
              <a:t>4</a:t>
            </a:fld>
            <a:endParaRPr lang="LID4096">
              <a:solidFill>
                <a:prstClr val="black">
                  <a:tint val="75000"/>
                </a:prstClr>
              </a:solidFill>
            </a:endParaRPr>
          </a:p>
        </p:txBody>
      </p:sp>
      <p:sp>
        <p:nvSpPr>
          <p:cNvPr id="16" name="TextBox 15">
            <a:extLst>
              <a:ext uri="{FF2B5EF4-FFF2-40B4-BE49-F238E27FC236}">
                <a16:creationId xmlns:a16="http://schemas.microsoft.com/office/drawing/2014/main" id="{F978E81F-A84D-4557-9587-0CF0094367EA}"/>
              </a:ext>
            </a:extLst>
          </p:cNvPr>
          <p:cNvSpPr txBox="1"/>
          <p:nvPr/>
        </p:nvSpPr>
        <p:spPr>
          <a:xfrm>
            <a:off x="3247452" y="4046759"/>
            <a:ext cx="2649096" cy="707886"/>
          </a:xfrm>
          <a:prstGeom prst="rect">
            <a:avLst/>
          </a:prstGeom>
          <a:noFill/>
        </p:spPr>
        <p:txBody>
          <a:bodyPr wrap="square" rtlCol="0" anchor="ctr">
            <a:spAutoFit/>
          </a:bodyPr>
          <a:lstStyle/>
          <a:p>
            <a:pPr algn="ctr" defTabSz="914378"/>
            <a:r>
              <a:rPr lang="en-US" sz="2000" b="1" dirty="0">
                <a:latin typeface="Lato" panose="020F0502020204030203" pitchFamily="34" charset="0"/>
                <a:ea typeface="Lato" panose="020F0502020204030203" pitchFamily="34" charset="0"/>
                <a:cs typeface="Lato" panose="020F0502020204030203" pitchFamily="34" charset="0"/>
              </a:rPr>
              <a:t>Target</a:t>
            </a:r>
            <a:r>
              <a:rPr lang="en-US" sz="2000" dirty="0">
                <a:latin typeface="Lato" panose="020F0502020204030203" pitchFamily="34" charset="0"/>
                <a:ea typeface="Lato" panose="020F0502020204030203" pitchFamily="34" charset="0"/>
                <a:cs typeface="Lato" panose="020F0502020204030203" pitchFamily="34" charset="0"/>
              </a:rPr>
              <a:t> </a:t>
            </a:r>
          </a:p>
          <a:p>
            <a:pPr algn="ctr" defTabSz="914378"/>
            <a:r>
              <a:rPr lang="en-US" sz="2000" dirty="0">
                <a:latin typeface="Lato" panose="020F0502020204030203" pitchFamily="34" charset="0"/>
                <a:ea typeface="Lato" panose="020F0502020204030203" pitchFamily="34" charset="0"/>
                <a:cs typeface="Lato" panose="020F0502020204030203" pitchFamily="34" charset="0"/>
              </a:rPr>
              <a:t>(0.5 mm thick)</a:t>
            </a:r>
          </a:p>
        </p:txBody>
      </p:sp>
    </p:spTree>
    <p:extLst>
      <p:ext uri="{BB962C8B-B14F-4D97-AF65-F5344CB8AC3E}">
        <p14:creationId xmlns:p14="http://schemas.microsoft.com/office/powerpoint/2010/main" val="1079651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de-DE"/>
              <a:t>Individuals:</a:t>
            </a:r>
          </a:p>
          <a:p>
            <a:r>
              <a:rPr lang="en-US" sz="1800"/>
              <a:t>Donald </a:t>
            </a:r>
            <a:r>
              <a:rPr lang="en-US" sz="1800" err="1"/>
              <a:t>Degraen</a:t>
            </a:r>
            <a:r>
              <a:rPr lang="en-US" sz="1800"/>
              <a:t>, Philipp Urban</a:t>
            </a:r>
          </a:p>
          <a:p>
            <a:r>
              <a:rPr lang="en-US" sz="1800" err="1"/>
              <a:t>Sketchfab</a:t>
            </a:r>
            <a:r>
              <a:rPr lang="en-US" sz="1800"/>
              <a:t> users: William </a:t>
            </a:r>
            <a:r>
              <a:rPr lang="en-US" sz="1800" err="1"/>
              <a:t>Zarek</a:t>
            </a:r>
            <a:r>
              <a:rPr lang="en-US" sz="1800"/>
              <a:t>, </a:t>
            </a:r>
            <a:r>
              <a:rPr lang="en-US" sz="1800" err="1"/>
              <a:t>laurashea</a:t>
            </a:r>
            <a:r>
              <a:rPr lang="en-US" sz="1800"/>
              <a:t>, </a:t>
            </a:r>
            <a:r>
              <a:rPr lang="en-US" sz="1800" err="1"/>
              <a:t>CMPLab</a:t>
            </a:r>
            <a:endParaRPr lang="en-US" sz="1800"/>
          </a:p>
          <a:p>
            <a:pPr marL="0" indent="0">
              <a:lnSpc>
                <a:spcPct val="150000"/>
              </a:lnSpc>
              <a:buNone/>
            </a:pPr>
            <a:r>
              <a:rPr lang="de-DE"/>
              <a:t>Funding:</a:t>
            </a:r>
          </a:p>
          <a:p>
            <a:r>
              <a:rPr lang="de-DE" sz="1800"/>
              <a:t>European Union: MSCA </a:t>
            </a:r>
            <a:r>
              <a:rPr lang="en-US" sz="1800"/>
              <a:t>642841 &amp; ERC 715767</a:t>
            </a:r>
          </a:p>
          <a:p>
            <a:r>
              <a:rPr lang="de-DE" sz="1800"/>
              <a:t>Czech Science Foundation: </a:t>
            </a:r>
            <a:r>
              <a:rPr lang="en-US" sz="1800"/>
              <a:t>16-18964S, 16-08111S, 19-07626S</a:t>
            </a:r>
          </a:p>
          <a:p>
            <a:endParaRPr lang="en-US" sz="1800"/>
          </a:p>
          <a:p>
            <a:endParaRPr lang="en-US"/>
          </a:p>
          <a:p>
            <a:endParaRPr lang="en-US"/>
          </a:p>
          <a:p>
            <a:endParaRPr lang="en-US"/>
          </a:p>
          <a:p>
            <a:endParaRPr lang="de-DE"/>
          </a:p>
          <a:p>
            <a:pPr marL="0" indent="0">
              <a:buNone/>
            </a:pPr>
            <a:endParaRPr lang="en-US"/>
          </a:p>
          <a:p>
            <a:endParaRPr lang="en-US"/>
          </a:p>
          <a:p>
            <a:endParaRPr lang="en-US"/>
          </a:p>
        </p:txBody>
      </p:sp>
      <p:sp>
        <p:nvSpPr>
          <p:cNvPr id="3" name="Footer Placeholder 2"/>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4" name="Title 3"/>
          <p:cNvSpPr>
            <a:spLocks noGrp="1"/>
          </p:cNvSpPr>
          <p:nvPr>
            <p:ph type="title"/>
          </p:nvPr>
        </p:nvSpPr>
        <p:spPr/>
        <p:txBody>
          <a:bodyPr/>
          <a:lstStyle/>
          <a:p>
            <a:r>
              <a:rPr lang="de-DE"/>
              <a:t>Acknowledgments</a:t>
            </a:r>
            <a:endParaRPr lang="en-US"/>
          </a:p>
        </p:txBody>
      </p:sp>
      <p:sp>
        <p:nvSpPr>
          <p:cNvPr id="5" name="Slide Number Placeholder 4"/>
          <p:cNvSpPr>
            <a:spLocks noGrp="1"/>
          </p:cNvSpPr>
          <p:nvPr>
            <p:ph type="sldNum" sz="quarter" idx="11"/>
          </p:nvPr>
        </p:nvSpPr>
        <p:spPr/>
        <p:txBody>
          <a:bodyPr/>
          <a:lstStyle/>
          <a:p>
            <a:pPr defTabSz="685800">
              <a:buClrTx/>
            </a:pPr>
            <a:fld id="{22715E2D-623F-42BE-A608-3D699D020166}" type="slidenum">
              <a:rPr lang="LID4096" kern="1200" smtClean="0">
                <a:solidFill>
                  <a:prstClr val="black">
                    <a:tint val="75000"/>
                  </a:prstClr>
                </a:solidFill>
              </a:rPr>
              <a:pPr defTabSz="685800">
                <a:buClrTx/>
              </a:pPr>
              <a:t>40</a:t>
            </a:fld>
            <a:endParaRPr lang="LID4096" kern="1200">
              <a:solidFill>
                <a:prstClr val="black">
                  <a:tint val="75000"/>
                </a:prstClr>
              </a:solidFill>
            </a:endParaRPr>
          </a:p>
        </p:txBody>
      </p:sp>
      <p:grpSp>
        <p:nvGrpSpPr>
          <p:cNvPr id="6" name="Google Shape;48;p9"/>
          <p:cNvGrpSpPr/>
          <p:nvPr/>
        </p:nvGrpSpPr>
        <p:grpSpPr>
          <a:xfrm>
            <a:off x="683474" y="4000434"/>
            <a:ext cx="7772289" cy="541020"/>
            <a:chOff x="685911" y="4573266"/>
            <a:chExt cx="7772289" cy="541020"/>
          </a:xfrm>
        </p:grpSpPr>
        <p:pic>
          <p:nvPicPr>
            <p:cNvPr id="7" name="Google Shape;49;p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772591" y="4638944"/>
              <a:ext cx="627309" cy="409664"/>
            </a:xfrm>
            <a:prstGeom prst="rect">
              <a:avLst/>
            </a:prstGeom>
            <a:noFill/>
            <a:ln>
              <a:noFill/>
            </a:ln>
          </p:spPr>
        </p:pic>
        <p:sp>
          <p:nvSpPr>
            <p:cNvPr id="8" name="Google Shape;50;p9"/>
            <p:cNvSpPr txBox="1"/>
            <p:nvPr/>
          </p:nvSpPr>
          <p:spPr>
            <a:xfrm>
              <a:off x="3399900" y="4643725"/>
              <a:ext cx="5058300" cy="400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de" sz="1000">
                  <a:solidFill>
                    <a:schemeClr val="dk1"/>
                  </a:solidFill>
                  <a:latin typeface="Lato"/>
                  <a:ea typeface="Lato"/>
                  <a:cs typeface="Lato"/>
                  <a:sym typeface="Lato"/>
                </a:rPr>
                <a:t>This project has received funding from the European Union’s Horizon 2020 research and innovation programme under the Marie Skłodowska-Curie grant agreement No 642841.</a:t>
              </a:r>
              <a:endParaRPr sz="1000">
                <a:solidFill>
                  <a:schemeClr val="dk1"/>
                </a:solidFill>
                <a:latin typeface="Lato"/>
                <a:ea typeface="Lato"/>
                <a:cs typeface="Lato"/>
                <a:sym typeface="Lato"/>
              </a:endParaRPr>
            </a:p>
          </p:txBody>
        </p:sp>
        <p:pic>
          <p:nvPicPr>
            <p:cNvPr id="9" name="Google Shape;51;p9"/>
            <p:cNvPicPr preferRelativeResize="0"/>
            <p:nvPr/>
          </p:nvPicPr>
          <p:blipFill rotWithShape="1">
            <a:blip r:embed="rId4">
              <a:alphaModFix/>
            </a:blip>
            <a:srcRect/>
            <a:stretch/>
          </p:blipFill>
          <p:spPr>
            <a:xfrm>
              <a:off x="685911" y="4573266"/>
              <a:ext cx="1845600" cy="541020"/>
            </a:xfrm>
            <a:prstGeom prst="rect">
              <a:avLst/>
            </a:prstGeom>
            <a:noFill/>
            <a:ln>
              <a:noFill/>
            </a:ln>
          </p:spPr>
        </p:pic>
      </p:grpSp>
    </p:spTree>
    <p:extLst>
      <p:ext uri="{BB962C8B-B14F-4D97-AF65-F5344CB8AC3E}">
        <p14:creationId xmlns:p14="http://schemas.microsoft.com/office/powerpoint/2010/main" val="3130953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4"/>
        <p:cNvGrpSpPr/>
        <p:nvPr/>
      </p:nvGrpSpPr>
      <p:grpSpPr>
        <a:xfrm>
          <a:off x="0" y="0"/>
          <a:ext cx="0" cy="0"/>
          <a:chOff x="0" y="0"/>
          <a:chExt cx="0" cy="0"/>
        </a:xfrm>
      </p:grpSpPr>
      <p:sp>
        <p:nvSpPr>
          <p:cNvPr id="52" name="Google Shape;52;p9"/>
          <p:cNvSpPr txBox="1">
            <a:spLocks noGrp="1"/>
          </p:cNvSpPr>
          <p:nvPr>
            <p:ph type="ctrTitle"/>
          </p:nvPr>
        </p:nvSpPr>
        <p:spPr>
          <a:xfrm>
            <a:off x="1143000" y="145956"/>
            <a:ext cx="6858000" cy="1275503"/>
          </a:xfrm>
          <a:prstGeom prst="rect">
            <a:avLst/>
          </a:prstGeom>
        </p:spPr>
        <p:txBody>
          <a:bodyPr spcFirstLastPara="1" wrap="square" lIns="91425" tIns="91425" rIns="91425" bIns="91425" anchor="ctr" anchorCtr="0">
            <a:noAutofit/>
          </a:bodyPr>
          <a:lstStyle/>
          <a:p>
            <a:pPr algn="l"/>
            <a:r>
              <a:rPr lang="de" sz="3000"/>
              <a:t>Geometry-Aware</a:t>
            </a:r>
            <a:endParaRPr lang="ru-RU" sz="3000"/>
          </a:p>
          <a:p>
            <a:r>
              <a:rPr lang="de" sz="3000"/>
              <a:t>Scattering Compensation</a:t>
            </a:r>
            <a:endParaRPr lang="ru-RU" sz="3000"/>
          </a:p>
          <a:p>
            <a:pPr algn="r"/>
            <a:r>
              <a:rPr lang="de" sz="3000"/>
              <a:t>for 3D Printing</a:t>
            </a:r>
            <a:endParaRPr lang="ru-RU" sz="3000"/>
          </a:p>
        </p:txBody>
      </p:sp>
      <p:grpSp>
        <p:nvGrpSpPr>
          <p:cNvPr id="4" name="Group 3"/>
          <p:cNvGrpSpPr/>
          <p:nvPr/>
        </p:nvGrpSpPr>
        <p:grpSpPr>
          <a:xfrm>
            <a:off x="371070" y="3420618"/>
            <a:ext cx="8401860" cy="774981"/>
            <a:chOff x="457200" y="3396969"/>
            <a:chExt cx="8401860" cy="774981"/>
          </a:xfrm>
        </p:grpSpPr>
        <p:sp>
          <p:nvSpPr>
            <p:cNvPr id="53" name="Google Shape;53;p9"/>
            <p:cNvSpPr txBox="1"/>
            <p:nvPr/>
          </p:nvSpPr>
          <p:spPr>
            <a:xfrm>
              <a:off x="457200" y="3400130"/>
              <a:ext cx="1680372" cy="3882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Denis Sumin</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54" name="Google Shape;54;p9"/>
            <p:cNvSpPr txBox="1"/>
            <p:nvPr/>
          </p:nvSpPr>
          <p:spPr>
            <a:xfrm>
              <a:off x="2137572" y="3396969"/>
              <a:ext cx="1680372" cy="39136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Tobias Rittig</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5" name="Google Shape;55;p9"/>
            <p:cNvSpPr txBox="1"/>
            <p:nvPr/>
          </p:nvSpPr>
          <p:spPr>
            <a:xfrm>
              <a:off x="3817944" y="3400131"/>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Vahid Babaei</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56" name="Google Shape;56;p9"/>
            <p:cNvSpPr txBox="1"/>
            <p:nvPr/>
          </p:nvSpPr>
          <p:spPr>
            <a:xfrm>
              <a:off x="5498316" y="3400131"/>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Thomas Nindel</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7" name="Google Shape;57;p9"/>
            <p:cNvSpPr txBox="1"/>
            <p:nvPr/>
          </p:nvSpPr>
          <p:spPr>
            <a:xfrm>
              <a:off x="7178688" y="3396969"/>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Alexander Wilkie</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8" name="Google Shape;58;p9"/>
            <p:cNvSpPr txBox="1"/>
            <p:nvPr/>
          </p:nvSpPr>
          <p:spPr>
            <a:xfrm>
              <a:off x="457200" y="3783750"/>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Piotr Didyk</a:t>
              </a:r>
              <a:r>
                <a:rPr lang="de" baseline="30000">
                  <a:solidFill>
                    <a:schemeClr val="dk1"/>
                  </a:solidFill>
                  <a:latin typeface="Lato"/>
                  <a:ea typeface="Lato"/>
                  <a:cs typeface="Lato"/>
                  <a:sym typeface="Lato"/>
                </a:rPr>
                <a:t>3</a:t>
              </a:r>
              <a:endParaRPr>
                <a:latin typeface="Lato"/>
                <a:ea typeface="Lato"/>
                <a:cs typeface="Lato"/>
                <a:sym typeface="Lato"/>
              </a:endParaRPr>
            </a:p>
          </p:txBody>
        </p:sp>
        <p:sp>
          <p:nvSpPr>
            <p:cNvPr id="59" name="Google Shape;59;p9"/>
            <p:cNvSpPr txBox="1"/>
            <p:nvPr/>
          </p:nvSpPr>
          <p:spPr>
            <a:xfrm>
              <a:off x="2137572" y="3778542"/>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Bernd Bickel</a:t>
              </a:r>
              <a:r>
                <a:rPr lang="de" baseline="30000">
                  <a:solidFill>
                    <a:schemeClr val="dk1"/>
                  </a:solidFill>
                  <a:latin typeface="Lato"/>
                  <a:ea typeface="Lato"/>
                  <a:cs typeface="Lato"/>
                  <a:sym typeface="Lato"/>
                </a:rPr>
                <a:t>4</a:t>
              </a:r>
              <a:endParaRPr>
                <a:latin typeface="Lato"/>
                <a:ea typeface="Lato"/>
                <a:cs typeface="Lato"/>
                <a:sym typeface="Lato"/>
              </a:endParaRPr>
            </a:p>
          </p:txBody>
        </p:sp>
        <p:sp>
          <p:nvSpPr>
            <p:cNvPr id="60" name="Google Shape;60;p9"/>
            <p:cNvSpPr txBox="1"/>
            <p:nvPr/>
          </p:nvSpPr>
          <p:spPr>
            <a:xfrm>
              <a:off x="3817944" y="3781146"/>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Jaroslav Křivánek</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61" name="Google Shape;61;p9"/>
            <p:cNvSpPr txBox="1"/>
            <p:nvPr/>
          </p:nvSpPr>
          <p:spPr>
            <a:xfrm>
              <a:off x="5498316" y="3783750"/>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Karol Myszkowski</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62" name="Google Shape;62;p9"/>
            <p:cNvSpPr txBox="1"/>
            <p:nvPr/>
          </p:nvSpPr>
          <p:spPr>
            <a:xfrm>
              <a:off x="7178688" y="3783750"/>
              <a:ext cx="1680372"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Tim Weyrich</a:t>
              </a:r>
              <a:r>
                <a:rPr lang="de" baseline="30000">
                  <a:solidFill>
                    <a:schemeClr val="dk1"/>
                  </a:solidFill>
                  <a:latin typeface="Lato"/>
                  <a:ea typeface="Lato"/>
                  <a:cs typeface="Lato"/>
                  <a:sym typeface="Lato"/>
                </a:rPr>
                <a:t>5</a:t>
              </a:r>
              <a:endParaRPr>
                <a:solidFill>
                  <a:schemeClr val="dk1"/>
                </a:solidFill>
                <a:latin typeface="Lato"/>
                <a:ea typeface="Lato"/>
                <a:cs typeface="Lato"/>
                <a:sym typeface="Lato"/>
              </a:endParaRPr>
            </a:p>
          </p:txBody>
        </p:sp>
      </p:grpSp>
    </p:spTree>
    <p:extLst>
      <p:ext uri="{BB962C8B-B14F-4D97-AF65-F5344CB8AC3E}">
        <p14:creationId xmlns:p14="http://schemas.microsoft.com/office/powerpoint/2010/main" val="259934352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Remap [Elek‘17] to 3D</a:t>
            </a:r>
            <a:endParaRPr lang="en-US"/>
          </a:p>
        </p:txBody>
      </p:sp>
      <p:pic>
        <p:nvPicPr>
          <p:cNvPr id="6" name="Picture 5" descr="A picture containing wall, indoor, reptile, animal&#10;&#10;Description automatically generated">
            <a:extLst>
              <a:ext uri="{FF2B5EF4-FFF2-40B4-BE49-F238E27FC236}">
                <a16:creationId xmlns:a16="http://schemas.microsoft.com/office/drawing/2014/main" id="{C5C72DEE-FEB1-D948-B2D2-78811DF6B50C}"/>
              </a:ext>
            </a:extLst>
          </p:cNvPr>
          <p:cNvPicPr>
            <a:picLocks noChangeAspect="1"/>
          </p:cNvPicPr>
          <p:nvPr/>
        </p:nvPicPr>
        <p:blipFill>
          <a:blip r:embed="rId3"/>
          <a:stretch>
            <a:fillRect/>
          </a:stretch>
        </p:blipFill>
        <p:spPr>
          <a:xfrm>
            <a:off x="0" y="1474470"/>
            <a:ext cx="9144000" cy="2194560"/>
          </a:xfrm>
          <a:prstGeom prst="rect">
            <a:avLst/>
          </a:prstGeom>
        </p:spPr>
      </p:pic>
      <p:sp>
        <p:nvSpPr>
          <p:cNvPr id="7" name="TextBox 6">
            <a:extLst>
              <a:ext uri="{FF2B5EF4-FFF2-40B4-BE49-F238E27FC236}">
                <a16:creationId xmlns:a16="http://schemas.microsoft.com/office/drawing/2014/main" id="{F68159BC-7B67-214D-A36B-ACC4207BC489}"/>
              </a:ext>
            </a:extLst>
          </p:cNvPr>
          <p:cNvSpPr txBox="1"/>
          <p:nvPr/>
        </p:nvSpPr>
        <p:spPr>
          <a:xfrm>
            <a:off x="1974574" y="3669030"/>
            <a:ext cx="2239617" cy="369332"/>
          </a:xfrm>
          <a:prstGeom prst="rect">
            <a:avLst/>
          </a:prstGeom>
          <a:noFill/>
        </p:spPr>
        <p:txBody>
          <a:bodyPr wrap="square" rtlCol="0">
            <a:spAutoFit/>
          </a:bodyPr>
          <a:lstStyle/>
          <a:p>
            <a:pPr algn="ctr"/>
            <a:r>
              <a:rPr lang="en-US" sz="1800" dirty="0">
                <a:latin typeface="Lato" panose="020F0502020204030203" pitchFamily="34" charset="77"/>
              </a:rPr>
              <a:t>[</a:t>
            </a:r>
            <a:r>
              <a:rPr lang="en-US" sz="1800" dirty="0" err="1">
                <a:latin typeface="Lato" panose="020F0502020204030203" pitchFamily="34" charset="77"/>
              </a:rPr>
              <a:t>Elek</a:t>
            </a:r>
            <a:r>
              <a:rPr lang="en-US" sz="1800" dirty="0">
                <a:latin typeface="Lato" panose="020F0502020204030203" pitchFamily="34" charset="77"/>
              </a:rPr>
              <a:t> et al. 2017]</a:t>
            </a:r>
          </a:p>
        </p:txBody>
      </p:sp>
      <p:sp>
        <p:nvSpPr>
          <p:cNvPr id="8" name="TextBox 7">
            <a:extLst>
              <a:ext uri="{FF2B5EF4-FFF2-40B4-BE49-F238E27FC236}">
                <a16:creationId xmlns:a16="http://schemas.microsoft.com/office/drawing/2014/main" id="{EA1C82AA-87FB-CA4F-B107-F1F41C4C2A7B}"/>
              </a:ext>
            </a:extLst>
          </p:cNvPr>
          <p:cNvSpPr txBox="1"/>
          <p:nvPr/>
        </p:nvSpPr>
        <p:spPr>
          <a:xfrm>
            <a:off x="6049617" y="3669030"/>
            <a:ext cx="2239617" cy="369332"/>
          </a:xfrm>
          <a:prstGeom prst="rect">
            <a:avLst/>
          </a:prstGeom>
          <a:noFill/>
        </p:spPr>
        <p:txBody>
          <a:bodyPr wrap="square" rtlCol="0">
            <a:spAutoFit/>
          </a:bodyPr>
          <a:lstStyle/>
          <a:p>
            <a:pPr algn="ctr"/>
            <a:r>
              <a:rPr lang="en-US" sz="1800" dirty="0">
                <a:latin typeface="Lato" panose="020F0502020204030203" pitchFamily="34" charset="77"/>
              </a:rPr>
              <a:t>Our</a:t>
            </a:r>
          </a:p>
        </p:txBody>
      </p:sp>
    </p:spTree>
    <p:extLst>
      <p:ext uri="{BB962C8B-B14F-4D97-AF65-F5344CB8AC3E}">
        <p14:creationId xmlns:p14="http://schemas.microsoft.com/office/powerpoint/2010/main" val="127017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44"/>
        <p:cNvGrpSpPr/>
        <p:nvPr/>
      </p:nvGrpSpPr>
      <p:grpSpPr>
        <a:xfrm>
          <a:off x="0" y="0"/>
          <a:ext cx="0" cy="0"/>
          <a:chOff x="0" y="0"/>
          <a:chExt cx="0" cy="0"/>
        </a:xfrm>
      </p:grpSpPr>
      <p:grpSp>
        <p:nvGrpSpPr>
          <p:cNvPr id="45" name="Google Shape;45;p9"/>
          <p:cNvGrpSpPr/>
          <p:nvPr/>
        </p:nvGrpSpPr>
        <p:grpSpPr>
          <a:xfrm>
            <a:off x="0" y="2"/>
            <a:ext cx="9143998" cy="3831025"/>
            <a:chOff x="0" y="2"/>
            <a:chExt cx="9143998" cy="3831025"/>
          </a:xfrm>
        </p:grpSpPr>
        <p:pic>
          <p:nvPicPr>
            <p:cNvPr id="46" name="Google Shape;46;p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0800000" flipH="1">
              <a:off x="0" y="2"/>
              <a:ext cx="9143998" cy="919449"/>
            </a:xfrm>
            <a:prstGeom prst="rect">
              <a:avLst/>
            </a:prstGeom>
            <a:noFill/>
            <a:ln>
              <a:noFill/>
            </a:ln>
          </p:spPr>
        </p:pic>
        <p:pic>
          <p:nvPicPr>
            <p:cNvPr id="47" name="Google Shape;47;p9"/>
            <p:cNvPicPr preferRelativeResize="0"/>
            <p:nvPr/>
          </p:nvPicPr>
          <p:blipFill>
            <a:blip r:embed="rId4">
              <a:alphaModFix/>
            </a:blip>
            <a:stretch>
              <a:fillRect/>
            </a:stretch>
          </p:blipFill>
          <p:spPr>
            <a:xfrm>
              <a:off x="0" y="888373"/>
              <a:ext cx="9143998" cy="2942654"/>
            </a:xfrm>
            <a:prstGeom prst="rect">
              <a:avLst/>
            </a:prstGeom>
            <a:noFill/>
            <a:ln>
              <a:noFill/>
            </a:ln>
          </p:spPr>
        </p:pic>
      </p:grpSp>
      <p:grpSp>
        <p:nvGrpSpPr>
          <p:cNvPr id="48" name="Google Shape;48;p9"/>
          <p:cNvGrpSpPr/>
          <p:nvPr/>
        </p:nvGrpSpPr>
        <p:grpSpPr>
          <a:xfrm>
            <a:off x="685790" y="4573444"/>
            <a:ext cx="7772289" cy="541020"/>
            <a:chOff x="685911" y="4573266"/>
            <a:chExt cx="7772289" cy="541020"/>
          </a:xfrm>
        </p:grpSpPr>
        <p:pic>
          <p:nvPicPr>
            <p:cNvPr id="49" name="Google Shape;49;p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772591" y="4638944"/>
              <a:ext cx="627309" cy="409664"/>
            </a:xfrm>
            <a:prstGeom prst="rect">
              <a:avLst/>
            </a:prstGeom>
            <a:noFill/>
            <a:ln>
              <a:noFill/>
            </a:ln>
          </p:spPr>
        </p:pic>
        <p:sp>
          <p:nvSpPr>
            <p:cNvPr id="50" name="Google Shape;50;p9"/>
            <p:cNvSpPr txBox="1"/>
            <p:nvPr/>
          </p:nvSpPr>
          <p:spPr>
            <a:xfrm>
              <a:off x="3399900" y="4643725"/>
              <a:ext cx="5058300" cy="400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de" sz="1000">
                  <a:solidFill>
                    <a:schemeClr val="dk1"/>
                  </a:solidFill>
                  <a:latin typeface="Lato"/>
                  <a:ea typeface="Lato"/>
                  <a:cs typeface="Lato"/>
                  <a:sym typeface="Lato"/>
                </a:rPr>
                <a:t>This project has received funding from the European Union’s Horizon 2020 research and innovation programme under the Marie Skłodowska-Curie grant agreement No 642841.</a:t>
              </a:r>
              <a:endParaRPr sz="1000">
                <a:solidFill>
                  <a:schemeClr val="dk1"/>
                </a:solidFill>
                <a:latin typeface="Lato"/>
                <a:ea typeface="Lato"/>
                <a:cs typeface="Lato"/>
                <a:sym typeface="Lato"/>
              </a:endParaRPr>
            </a:p>
          </p:txBody>
        </p:sp>
        <p:pic>
          <p:nvPicPr>
            <p:cNvPr id="51" name="Google Shape;51;p9"/>
            <p:cNvPicPr preferRelativeResize="0"/>
            <p:nvPr/>
          </p:nvPicPr>
          <p:blipFill rotWithShape="1">
            <a:blip r:embed="rId6">
              <a:alphaModFix/>
            </a:blip>
            <a:srcRect/>
            <a:stretch/>
          </p:blipFill>
          <p:spPr>
            <a:xfrm>
              <a:off x="685911" y="4573266"/>
              <a:ext cx="1845600" cy="541020"/>
            </a:xfrm>
            <a:prstGeom prst="rect">
              <a:avLst/>
            </a:prstGeom>
            <a:noFill/>
            <a:ln>
              <a:noFill/>
            </a:ln>
          </p:spPr>
        </p:pic>
      </p:grpSp>
      <p:sp>
        <p:nvSpPr>
          <p:cNvPr id="52" name="Google Shape;52;p9"/>
          <p:cNvSpPr txBox="1">
            <a:spLocks noGrp="1"/>
          </p:cNvSpPr>
          <p:nvPr>
            <p:ph type="ctrTitle"/>
          </p:nvPr>
        </p:nvSpPr>
        <p:spPr>
          <a:xfrm>
            <a:off x="685800" y="22625"/>
            <a:ext cx="7772400" cy="152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sz="3000"/>
              <a:t>Geometry-Aware</a:t>
            </a:r>
            <a:endParaRPr sz="3000"/>
          </a:p>
          <a:p>
            <a:pPr marL="0" lvl="0" indent="0" algn="ctr" rtl="0">
              <a:spcBef>
                <a:spcPts val="0"/>
              </a:spcBef>
              <a:spcAft>
                <a:spcPts val="0"/>
              </a:spcAft>
              <a:buNone/>
            </a:pPr>
            <a:r>
              <a:rPr lang="de" sz="3000"/>
              <a:t>Scattering Compensation</a:t>
            </a:r>
            <a:endParaRPr sz="3000"/>
          </a:p>
          <a:p>
            <a:pPr marL="0" lvl="0" indent="0" algn="r" rtl="0">
              <a:spcBef>
                <a:spcPts val="0"/>
              </a:spcBef>
              <a:spcAft>
                <a:spcPts val="0"/>
              </a:spcAft>
              <a:buNone/>
            </a:pPr>
            <a:r>
              <a:rPr lang="de" sz="3000"/>
              <a:t>for 3D Printing</a:t>
            </a:r>
            <a:endParaRPr sz="3000"/>
          </a:p>
        </p:txBody>
      </p:sp>
      <p:sp>
        <p:nvSpPr>
          <p:cNvPr id="53" name="Google Shape;53;p9"/>
          <p:cNvSpPr txBox="1"/>
          <p:nvPr/>
        </p:nvSpPr>
        <p:spPr>
          <a:xfrm>
            <a:off x="646175" y="3349725"/>
            <a:ext cx="14436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Denis Sumin</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54" name="Google Shape;54;p9"/>
          <p:cNvSpPr txBox="1"/>
          <p:nvPr/>
        </p:nvSpPr>
        <p:spPr>
          <a:xfrm>
            <a:off x="2045250" y="3349725"/>
            <a:ext cx="14436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Tobias Rittig</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5" name="Google Shape;55;p9"/>
          <p:cNvSpPr txBox="1"/>
          <p:nvPr/>
        </p:nvSpPr>
        <p:spPr>
          <a:xfrm>
            <a:off x="3575850" y="3349725"/>
            <a:ext cx="13545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Vahid Babaei</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56" name="Google Shape;56;p9"/>
          <p:cNvSpPr txBox="1"/>
          <p:nvPr/>
        </p:nvSpPr>
        <p:spPr>
          <a:xfrm>
            <a:off x="5040300" y="3349725"/>
            <a:ext cx="16080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Thomas Nindel</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7" name="Google Shape;57;p9"/>
          <p:cNvSpPr txBox="1"/>
          <p:nvPr/>
        </p:nvSpPr>
        <p:spPr>
          <a:xfrm>
            <a:off x="6758250" y="3349725"/>
            <a:ext cx="16080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Alexander Wilkie</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58" name="Google Shape;58;p9"/>
          <p:cNvSpPr txBox="1"/>
          <p:nvPr/>
        </p:nvSpPr>
        <p:spPr>
          <a:xfrm>
            <a:off x="777750" y="3831025"/>
            <a:ext cx="11805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Piotr Didyk</a:t>
            </a:r>
            <a:r>
              <a:rPr lang="de" baseline="30000">
                <a:solidFill>
                  <a:schemeClr val="dk1"/>
                </a:solidFill>
                <a:latin typeface="Lato"/>
                <a:ea typeface="Lato"/>
                <a:cs typeface="Lato"/>
                <a:sym typeface="Lato"/>
              </a:rPr>
              <a:t>3</a:t>
            </a:r>
            <a:endParaRPr>
              <a:latin typeface="Lato"/>
              <a:ea typeface="Lato"/>
              <a:cs typeface="Lato"/>
              <a:sym typeface="Lato"/>
            </a:endParaRPr>
          </a:p>
        </p:txBody>
      </p:sp>
      <p:sp>
        <p:nvSpPr>
          <p:cNvPr id="59" name="Google Shape;59;p9"/>
          <p:cNvSpPr txBox="1"/>
          <p:nvPr/>
        </p:nvSpPr>
        <p:spPr>
          <a:xfrm>
            <a:off x="2045225" y="3831025"/>
            <a:ext cx="14436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Bernd Bickel</a:t>
            </a:r>
            <a:r>
              <a:rPr lang="de" baseline="30000">
                <a:solidFill>
                  <a:schemeClr val="dk1"/>
                </a:solidFill>
                <a:latin typeface="Lato"/>
                <a:ea typeface="Lato"/>
                <a:cs typeface="Lato"/>
                <a:sym typeface="Lato"/>
              </a:rPr>
              <a:t>4</a:t>
            </a:r>
            <a:endParaRPr>
              <a:latin typeface="Lato"/>
              <a:ea typeface="Lato"/>
              <a:cs typeface="Lato"/>
              <a:sym typeface="Lato"/>
            </a:endParaRPr>
          </a:p>
        </p:txBody>
      </p:sp>
      <p:sp>
        <p:nvSpPr>
          <p:cNvPr id="60" name="Google Shape;60;p9"/>
          <p:cNvSpPr txBox="1"/>
          <p:nvPr/>
        </p:nvSpPr>
        <p:spPr>
          <a:xfrm>
            <a:off x="3285925" y="3831025"/>
            <a:ext cx="19344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Jaroslav Křivánek</a:t>
            </a:r>
            <a:r>
              <a:rPr lang="de" baseline="30000">
                <a:solidFill>
                  <a:schemeClr val="dk1"/>
                </a:solidFill>
                <a:latin typeface="Lato"/>
                <a:ea typeface="Lato"/>
                <a:cs typeface="Lato"/>
                <a:sym typeface="Lato"/>
              </a:rPr>
              <a:t>2</a:t>
            </a:r>
            <a:endParaRPr>
              <a:latin typeface="Lato"/>
              <a:ea typeface="Lato"/>
              <a:cs typeface="Lato"/>
              <a:sym typeface="Lato"/>
            </a:endParaRPr>
          </a:p>
        </p:txBody>
      </p:sp>
      <p:sp>
        <p:nvSpPr>
          <p:cNvPr id="61" name="Google Shape;61;p9"/>
          <p:cNvSpPr txBox="1"/>
          <p:nvPr/>
        </p:nvSpPr>
        <p:spPr>
          <a:xfrm>
            <a:off x="4930350" y="3831025"/>
            <a:ext cx="18279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Karol Myszkowski</a:t>
            </a:r>
            <a:r>
              <a:rPr lang="de" baseline="30000">
                <a:solidFill>
                  <a:schemeClr val="dk1"/>
                </a:solidFill>
                <a:latin typeface="Lato"/>
                <a:ea typeface="Lato"/>
                <a:cs typeface="Lato"/>
                <a:sym typeface="Lato"/>
              </a:rPr>
              <a:t>1</a:t>
            </a:r>
            <a:endParaRPr>
              <a:latin typeface="Lato"/>
              <a:ea typeface="Lato"/>
              <a:cs typeface="Lato"/>
              <a:sym typeface="Lato"/>
            </a:endParaRPr>
          </a:p>
        </p:txBody>
      </p:sp>
      <p:sp>
        <p:nvSpPr>
          <p:cNvPr id="62" name="Google Shape;62;p9"/>
          <p:cNvSpPr txBox="1"/>
          <p:nvPr/>
        </p:nvSpPr>
        <p:spPr>
          <a:xfrm>
            <a:off x="6758250" y="3782450"/>
            <a:ext cx="1608000" cy="3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a:solidFill>
                  <a:schemeClr val="dk1"/>
                </a:solidFill>
                <a:latin typeface="Lato"/>
                <a:ea typeface="Lato"/>
                <a:cs typeface="Lato"/>
                <a:sym typeface="Lato"/>
              </a:rPr>
              <a:t>Tim Weyrich</a:t>
            </a:r>
            <a:r>
              <a:rPr lang="de" baseline="30000">
                <a:solidFill>
                  <a:schemeClr val="dk1"/>
                </a:solidFill>
                <a:latin typeface="Lato"/>
                <a:ea typeface="Lato"/>
                <a:cs typeface="Lato"/>
                <a:sym typeface="Lato"/>
              </a:rPr>
              <a:t>5</a:t>
            </a:r>
            <a:endParaRPr>
              <a:solidFill>
                <a:schemeClr val="dk1"/>
              </a:solidFill>
              <a:latin typeface="Lato"/>
              <a:ea typeface="Lato"/>
              <a:cs typeface="Lato"/>
              <a:sym typeface="Lato"/>
            </a:endParaRPr>
          </a:p>
        </p:txBody>
      </p:sp>
    </p:spTree>
    <p:extLst>
      <p:ext uri="{BB962C8B-B14F-4D97-AF65-F5344CB8AC3E}">
        <p14:creationId xmlns:p14="http://schemas.microsoft.com/office/powerpoint/2010/main" val="210861267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796363213"/>
              </p:ext>
            </p:extLst>
          </p:nvPr>
        </p:nvGraphicFramePr>
        <p:xfrm>
          <a:off x="1681018" y="691039"/>
          <a:ext cx="7060082" cy="411696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91891465-36BD-4F0B-87E5-9AF425AA7F71}"/>
              </a:ext>
            </a:extLst>
          </p:cNvPr>
          <p:cNvSpPr>
            <a:spLocks noGrp="1"/>
          </p:cNvSpPr>
          <p:nvPr>
            <p:ph idx="1"/>
          </p:nvPr>
        </p:nvSpPr>
        <p:spPr/>
        <p:txBody>
          <a:bodyPr/>
          <a:lstStyle/>
          <a:p>
            <a:r>
              <a:rPr lang="de-DE"/>
              <a:t>5-6 cm Object sizes</a:t>
            </a:r>
          </a:p>
          <a:p>
            <a:r>
              <a:rPr lang="de-DE"/>
              <a:t>Modeled in 300dpi</a:t>
            </a:r>
          </a:p>
          <a:p>
            <a:r>
              <a:rPr lang="de-DE"/>
              <a:t>X Mvoxel </a:t>
            </a:r>
          </a:p>
          <a:p>
            <a:r>
              <a:rPr lang="de-DE"/>
              <a:t>400 CPU cores</a:t>
            </a:r>
          </a:p>
          <a:p>
            <a:endParaRPr lang="en-US"/>
          </a:p>
        </p:txBody>
      </p:sp>
      <p:sp>
        <p:nvSpPr>
          <p:cNvPr id="2" name="Title 1">
            <a:extLst>
              <a:ext uri="{FF2B5EF4-FFF2-40B4-BE49-F238E27FC236}">
                <a16:creationId xmlns:a16="http://schemas.microsoft.com/office/drawing/2014/main" id="{5223C13A-A1F8-4C8D-BF3E-B77DA7D8B53F}"/>
              </a:ext>
            </a:extLst>
          </p:cNvPr>
          <p:cNvSpPr>
            <a:spLocks noGrp="1"/>
          </p:cNvSpPr>
          <p:nvPr>
            <p:ph type="title"/>
          </p:nvPr>
        </p:nvSpPr>
        <p:spPr/>
        <p:txBody>
          <a:bodyPr/>
          <a:lstStyle/>
          <a:p>
            <a:r>
              <a:rPr lang="de-DE"/>
              <a:t>Results in Numbers</a:t>
            </a:r>
            <a:endParaRPr lang="en-US"/>
          </a:p>
        </p:txBody>
      </p:sp>
      <p:sp>
        <p:nvSpPr>
          <p:cNvPr id="4" name="Slide Number Placeholder 3">
            <a:extLst>
              <a:ext uri="{FF2B5EF4-FFF2-40B4-BE49-F238E27FC236}">
                <a16:creationId xmlns:a16="http://schemas.microsoft.com/office/drawing/2014/main" id="{DAE28A25-518F-4FD9-B916-A40300610A2F}"/>
              </a:ext>
            </a:extLst>
          </p:cNvPr>
          <p:cNvSpPr>
            <a:spLocks noGrp="1"/>
          </p:cNvSpPr>
          <p:nvPr>
            <p:ph type="sldNum" idx="4294967295"/>
          </p:nvPr>
        </p:nvSpPr>
        <p:spPr>
          <a:xfrm>
            <a:off x="8583613" y="4808538"/>
            <a:ext cx="560387" cy="230187"/>
          </a:xfrm>
        </p:spPr>
        <p:txBody>
          <a:bodyPr/>
          <a:lstStyle/>
          <a:p>
            <a:fld id="{00000000-1234-1234-1234-123412341234}" type="slidenum">
              <a:rPr lang="de" smtClean="0"/>
              <a:pPr/>
              <a:t>44</a:t>
            </a:fld>
            <a:endParaRPr lang="de"/>
          </a:p>
        </p:txBody>
      </p:sp>
      <p:sp>
        <p:nvSpPr>
          <p:cNvPr id="5" name="Footer Placeholder 4"/>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Tree>
    <p:extLst>
      <p:ext uri="{BB962C8B-B14F-4D97-AF65-F5344CB8AC3E}">
        <p14:creationId xmlns:p14="http://schemas.microsoft.com/office/powerpoint/2010/main" val="4200004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A53CF078-94D3-46FA-A62C-1C47659BC79F}"/>
              </a:ext>
            </a:extLst>
          </p:cNvPr>
          <p:cNvSpPr>
            <a:spLocks noGrp="1"/>
          </p:cNvSpPr>
          <p:nvPr>
            <p:ph type="title"/>
          </p:nvPr>
        </p:nvSpPr>
        <p:spPr/>
        <p:txBody>
          <a:bodyPr/>
          <a:lstStyle/>
          <a:p>
            <a:r>
              <a:rPr lang="en-US"/>
              <a:t>Color Gamuts</a:t>
            </a:r>
          </a:p>
        </p:txBody>
      </p:sp>
      <p:sp>
        <p:nvSpPr>
          <p:cNvPr id="4" name="Slide Number Placeholder 3">
            <a:extLst>
              <a:ext uri="{FF2B5EF4-FFF2-40B4-BE49-F238E27FC236}">
                <a16:creationId xmlns:a16="http://schemas.microsoft.com/office/drawing/2014/main" id="{7107E1B5-EFAD-4BDA-B3C4-B42882371901}"/>
              </a:ext>
            </a:extLst>
          </p:cNvPr>
          <p:cNvSpPr>
            <a:spLocks noGrp="1"/>
          </p:cNvSpPr>
          <p:nvPr>
            <p:ph type="sldNum" idx="11"/>
          </p:nvPr>
        </p:nvSpPr>
        <p:spPr/>
        <p:txBody>
          <a:bodyPr/>
          <a:lstStyle/>
          <a:p>
            <a:pPr lvl="0"/>
            <a:fld id="{00000000-1234-1234-1234-123412341234}" type="slidenum">
              <a:rPr lang="de" smtClean="0"/>
              <a:pPr lvl="0"/>
              <a:t>45</a:t>
            </a:fld>
            <a:endParaRPr lang="de"/>
          </a:p>
        </p:txBody>
      </p:sp>
      <p:pic>
        <p:nvPicPr>
          <p:cNvPr id="6" name="Picture 5">
            <a:extLst>
              <a:ext uri="{FF2B5EF4-FFF2-40B4-BE49-F238E27FC236}">
                <a16:creationId xmlns:a16="http://schemas.microsoft.com/office/drawing/2014/main" id="{447BCEF1-CFC9-FD49-B491-1BFFF24EBE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7901" y="1290607"/>
            <a:ext cx="2625933" cy="1948353"/>
          </a:xfrm>
          <a:prstGeom prst="rect">
            <a:avLst/>
          </a:prstGeom>
        </p:spPr>
      </p:pic>
      <p:sp>
        <p:nvSpPr>
          <p:cNvPr id="7" name="TextBox 6">
            <a:extLst>
              <a:ext uri="{FF2B5EF4-FFF2-40B4-BE49-F238E27FC236}">
                <a16:creationId xmlns:a16="http://schemas.microsoft.com/office/drawing/2014/main" id="{D2529B43-A6B0-7D4C-B240-46F8961FEB73}"/>
              </a:ext>
            </a:extLst>
          </p:cNvPr>
          <p:cNvSpPr txBox="1"/>
          <p:nvPr/>
        </p:nvSpPr>
        <p:spPr>
          <a:xfrm>
            <a:off x="1145821" y="4003148"/>
            <a:ext cx="2359377" cy="307777"/>
          </a:xfrm>
          <a:prstGeom prst="rect">
            <a:avLst/>
          </a:prstGeom>
          <a:noFill/>
        </p:spPr>
        <p:txBody>
          <a:bodyPr wrap="square" rtlCol="0">
            <a:spAutoFit/>
          </a:bodyPr>
          <a:lstStyle/>
          <a:p>
            <a:pPr algn="ctr"/>
            <a:r>
              <a:rPr lang="en-US">
                <a:latin typeface="Lato" panose="020F0502020204030203" pitchFamily="34" charset="77"/>
              </a:rPr>
              <a:t>sRGB in L*a*b* space</a:t>
            </a:r>
          </a:p>
        </p:txBody>
      </p:sp>
      <p:sp>
        <p:nvSpPr>
          <p:cNvPr id="10" name="TextBox 9">
            <a:extLst>
              <a:ext uri="{FF2B5EF4-FFF2-40B4-BE49-F238E27FC236}">
                <a16:creationId xmlns:a16="http://schemas.microsoft.com/office/drawing/2014/main" id="{CAE6AC8D-BB7F-F545-83D8-5787C1BE2846}"/>
              </a:ext>
            </a:extLst>
          </p:cNvPr>
          <p:cNvSpPr txBox="1"/>
          <p:nvPr/>
        </p:nvSpPr>
        <p:spPr>
          <a:xfrm>
            <a:off x="5046131" y="3994937"/>
            <a:ext cx="3793070" cy="307777"/>
          </a:xfrm>
          <a:prstGeom prst="rect">
            <a:avLst/>
          </a:prstGeom>
          <a:noFill/>
        </p:spPr>
        <p:txBody>
          <a:bodyPr wrap="square" rtlCol="0">
            <a:spAutoFit/>
          </a:bodyPr>
          <a:lstStyle/>
          <a:p>
            <a:pPr algn="ctr"/>
            <a:r>
              <a:rPr lang="en-US">
                <a:latin typeface="Lato" panose="020F0502020204030203" pitchFamily="34" charset="77"/>
              </a:rPr>
              <a:t>Stratasys J750 gamut in L*a*b* space</a:t>
            </a:r>
          </a:p>
        </p:txBody>
      </p:sp>
      <p:pic>
        <p:nvPicPr>
          <p:cNvPr id="8" name="Picture 7">
            <a:extLst>
              <a:ext uri="{FF2B5EF4-FFF2-40B4-BE49-F238E27FC236}">
                <a16:creationId xmlns:a16="http://schemas.microsoft.com/office/drawing/2014/main" id="{1AD913E1-98FD-5248-B0AC-3D3697C032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20137" y="1369220"/>
            <a:ext cx="2523333" cy="1869740"/>
          </a:xfrm>
          <a:prstGeom prst="rect">
            <a:avLst/>
          </a:prstGeom>
        </p:spPr>
      </p:pic>
      <p:sp>
        <p:nvSpPr>
          <p:cNvPr id="13" name="TextBox 12">
            <a:extLst>
              <a:ext uri="{FF2B5EF4-FFF2-40B4-BE49-F238E27FC236}">
                <a16:creationId xmlns:a16="http://schemas.microsoft.com/office/drawing/2014/main" id="{11501991-840F-9C47-BD91-4D7E3446342D}"/>
              </a:ext>
            </a:extLst>
          </p:cNvPr>
          <p:cNvSpPr txBox="1"/>
          <p:nvPr/>
        </p:nvSpPr>
        <p:spPr>
          <a:xfrm>
            <a:off x="626269" y="-897615"/>
            <a:ext cx="8397025" cy="523220"/>
          </a:xfrm>
          <a:prstGeom prst="rect">
            <a:avLst/>
          </a:prstGeom>
          <a:noFill/>
        </p:spPr>
        <p:txBody>
          <a:bodyPr wrap="square" rtlCol="0">
            <a:spAutoFit/>
          </a:bodyPr>
          <a:lstStyle/>
          <a:p>
            <a:r>
              <a:rPr lang="en-US">
                <a:latin typeface="Lato" panose="020F0502020204030203" pitchFamily="34" charset="77"/>
              </a:rPr>
              <a:t>Presented </a:t>
            </a:r>
            <a:r>
              <a:rPr lang="en-US" err="1">
                <a:latin typeface="Lato" panose="020F0502020204030203" pitchFamily="34" charset="77"/>
              </a:rPr>
              <a:t>gamuts</a:t>
            </a:r>
            <a:r>
              <a:rPr lang="en-US">
                <a:latin typeface="Lato" panose="020F0502020204030203" pitchFamily="34" charset="77"/>
              </a:rPr>
              <a:t> are for big homogeneous bulks of material.</a:t>
            </a:r>
          </a:p>
          <a:p>
            <a:r>
              <a:rPr lang="en-US" b="1">
                <a:latin typeface="Lato" panose="020F0502020204030203" pitchFamily="34" charset="77"/>
              </a:rPr>
              <a:t>But</a:t>
            </a:r>
            <a:r>
              <a:rPr lang="en-US">
                <a:latin typeface="Lato" panose="020F0502020204030203" pitchFamily="34" charset="77"/>
              </a:rPr>
              <a:t>: materials’ translucency limits the achievable </a:t>
            </a:r>
            <a:r>
              <a:rPr lang="en-US" b="1">
                <a:latin typeface="Lato" panose="020F0502020204030203" pitchFamily="34" charset="77"/>
              </a:rPr>
              <a:t>color combinations</a:t>
            </a:r>
            <a:r>
              <a:rPr lang="en-US">
                <a:latin typeface="Lato" panose="020F0502020204030203" pitchFamily="34" charset="77"/>
              </a:rPr>
              <a:t>.</a:t>
            </a:r>
          </a:p>
        </p:txBody>
      </p:sp>
      <p:sp>
        <p:nvSpPr>
          <p:cNvPr id="11" name="Footer Placeholder 10"/>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pic>
        <p:nvPicPr>
          <p:cNvPr id="12" name="Picture 11">
            <a:extLst>
              <a:ext uri="{FF2B5EF4-FFF2-40B4-BE49-F238E27FC236}">
                <a16:creationId xmlns:a16="http://schemas.microsoft.com/office/drawing/2014/main" id="{072583A5-3931-474F-83C1-B678CA1BBA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43470" y="1369219"/>
            <a:ext cx="2589643" cy="1869742"/>
          </a:xfrm>
          <a:prstGeom prst="rect">
            <a:avLst/>
          </a:prstGeom>
        </p:spPr>
      </p:pic>
    </p:spTree>
    <p:extLst>
      <p:ext uri="{BB962C8B-B14F-4D97-AF65-F5344CB8AC3E}">
        <p14:creationId xmlns:p14="http://schemas.microsoft.com/office/powerpoint/2010/main" val="17261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E0B8-A1D1-44FA-9A1A-64D0C3BDE8F0}"/>
              </a:ext>
            </a:extLst>
          </p:cNvPr>
          <p:cNvSpPr>
            <a:spLocks noGrp="1"/>
          </p:cNvSpPr>
          <p:nvPr>
            <p:ph type="title"/>
          </p:nvPr>
        </p:nvSpPr>
        <p:spPr/>
        <p:txBody>
          <a:bodyPr/>
          <a:lstStyle/>
          <a:p>
            <a:r>
              <a:rPr lang="en-US"/>
              <a:t>Content-aware Gamut Mapping</a:t>
            </a:r>
          </a:p>
        </p:txBody>
      </p:sp>
      <p:sp>
        <p:nvSpPr>
          <p:cNvPr id="4" name="Slide Number Placeholder 3">
            <a:extLst>
              <a:ext uri="{FF2B5EF4-FFF2-40B4-BE49-F238E27FC236}">
                <a16:creationId xmlns:a16="http://schemas.microsoft.com/office/drawing/2014/main" id="{769AFE25-9D2D-4737-9ABF-8B29F695284C}"/>
              </a:ext>
            </a:extLst>
          </p:cNvPr>
          <p:cNvSpPr>
            <a:spLocks noGrp="1"/>
          </p:cNvSpPr>
          <p:nvPr>
            <p:ph type="sldNum" idx="4294967295"/>
          </p:nvPr>
        </p:nvSpPr>
        <p:spPr>
          <a:xfrm>
            <a:off x="138113" y="4767263"/>
            <a:ext cx="349250" cy="273050"/>
          </a:xfrm>
        </p:spPr>
        <p:txBody>
          <a:bodyPr/>
          <a:lstStyle/>
          <a:p>
            <a:fld id="{00000000-1234-1234-1234-123412341234}" type="slidenum">
              <a:rPr lang="de"/>
              <a:pPr/>
              <a:t>46</a:t>
            </a:fld>
            <a:endParaRPr lang="de"/>
          </a:p>
        </p:txBody>
      </p:sp>
      <p:pic>
        <p:nvPicPr>
          <p:cNvPr id="6" name="Google Shape;352;p30">
            <a:extLst>
              <a:ext uri="{FF2B5EF4-FFF2-40B4-BE49-F238E27FC236}">
                <a16:creationId xmlns:a16="http://schemas.microsoft.com/office/drawing/2014/main" id="{B9A9E728-A1E4-7A45-A3DE-E8CD42D2973E}"/>
              </a:ext>
            </a:extLst>
          </p:cNvPr>
          <p:cNvPicPr preferRelativeResize="0"/>
          <p:nvPr/>
        </p:nvPicPr>
        <p:blipFill>
          <a:blip r:embed="rId3">
            <a:alphaModFix/>
          </a:blip>
          <a:stretch>
            <a:fillRect/>
          </a:stretch>
        </p:blipFill>
        <p:spPr>
          <a:xfrm>
            <a:off x="460604" y="858442"/>
            <a:ext cx="2829728" cy="3603572"/>
          </a:xfrm>
          <a:prstGeom prst="rect">
            <a:avLst/>
          </a:prstGeom>
          <a:noFill/>
          <a:ln>
            <a:noFill/>
          </a:ln>
        </p:spPr>
      </p:pic>
      <p:grpSp>
        <p:nvGrpSpPr>
          <p:cNvPr id="3" name="Group 2">
            <a:extLst>
              <a:ext uri="{FF2B5EF4-FFF2-40B4-BE49-F238E27FC236}">
                <a16:creationId xmlns:a16="http://schemas.microsoft.com/office/drawing/2014/main" id="{30D57CE0-9F5F-F14D-9FE9-198B81E80084}"/>
              </a:ext>
            </a:extLst>
          </p:cNvPr>
          <p:cNvGrpSpPr/>
          <p:nvPr/>
        </p:nvGrpSpPr>
        <p:grpSpPr>
          <a:xfrm>
            <a:off x="1262877" y="1818225"/>
            <a:ext cx="575401" cy="943500"/>
            <a:chOff x="1262877" y="1818225"/>
            <a:chExt cx="575401" cy="943500"/>
          </a:xfrm>
        </p:grpSpPr>
        <p:cxnSp>
          <p:nvCxnSpPr>
            <p:cNvPr id="8" name="Google Shape;360;p30">
              <a:extLst>
                <a:ext uri="{FF2B5EF4-FFF2-40B4-BE49-F238E27FC236}">
                  <a16:creationId xmlns:a16="http://schemas.microsoft.com/office/drawing/2014/main" id="{7E6FF187-C051-7540-8657-21EB33C10AD7}"/>
                </a:ext>
              </a:extLst>
            </p:cNvPr>
            <p:cNvCxnSpPr/>
            <p:nvPr/>
          </p:nvCxnSpPr>
          <p:spPr>
            <a:xfrm flipH="1">
              <a:off x="1262877" y="2284125"/>
              <a:ext cx="247500" cy="477600"/>
            </a:xfrm>
            <a:prstGeom prst="straightConnector1">
              <a:avLst/>
            </a:prstGeom>
            <a:noFill/>
            <a:ln w="9525" cap="flat" cmpd="sng">
              <a:solidFill>
                <a:schemeClr val="dk2"/>
              </a:solidFill>
              <a:prstDash val="solid"/>
              <a:round/>
              <a:headEnd type="none" w="med" len="med"/>
              <a:tailEnd type="triangle" w="med" len="med"/>
            </a:ln>
          </p:spPr>
        </p:cxnSp>
        <p:cxnSp>
          <p:nvCxnSpPr>
            <p:cNvPr id="9" name="Google Shape;362;p30">
              <a:extLst>
                <a:ext uri="{FF2B5EF4-FFF2-40B4-BE49-F238E27FC236}">
                  <a16:creationId xmlns:a16="http://schemas.microsoft.com/office/drawing/2014/main" id="{D6A755A8-90F6-1A4E-A039-BC62D962276C}"/>
                </a:ext>
              </a:extLst>
            </p:cNvPr>
            <p:cNvCxnSpPr/>
            <p:nvPr/>
          </p:nvCxnSpPr>
          <p:spPr>
            <a:xfrm rot="10800000" flipH="1">
              <a:off x="1510378" y="1818225"/>
              <a:ext cx="327900" cy="465900"/>
            </a:xfrm>
            <a:prstGeom prst="straightConnector1">
              <a:avLst/>
            </a:prstGeom>
            <a:noFill/>
            <a:ln w="9525" cap="flat" cmpd="sng">
              <a:solidFill>
                <a:schemeClr val="dk2"/>
              </a:solidFill>
              <a:prstDash val="solid"/>
              <a:round/>
              <a:headEnd type="none" w="med" len="med"/>
              <a:tailEnd type="triangle" w="med" len="med"/>
            </a:ln>
          </p:spPr>
        </p:cxnSp>
      </p:grpSp>
      <p:sp>
        <p:nvSpPr>
          <p:cNvPr id="16" name="Google Shape;354;p30">
            <a:extLst>
              <a:ext uri="{FF2B5EF4-FFF2-40B4-BE49-F238E27FC236}">
                <a16:creationId xmlns:a16="http://schemas.microsoft.com/office/drawing/2014/main" id="{F493DD02-71EB-D64D-9E24-702C98680DED}"/>
              </a:ext>
            </a:extLst>
          </p:cNvPr>
          <p:cNvSpPr txBox="1"/>
          <p:nvPr/>
        </p:nvSpPr>
        <p:spPr>
          <a:xfrm>
            <a:off x="1576313" y="1493442"/>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a.</a:t>
            </a:r>
            <a:endParaRPr>
              <a:latin typeface="Lato" panose="020F0502020204030203" pitchFamily="34" charset="77"/>
              <a:ea typeface="Source Sans Pro"/>
              <a:cs typeface="Source Sans Pro"/>
              <a:sym typeface="Source Sans Pro"/>
            </a:endParaRPr>
          </a:p>
        </p:txBody>
      </p:sp>
      <p:sp>
        <p:nvSpPr>
          <p:cNvPr id="17" name="Google Shape;354;p30">
            <a:extLst>
              <a:ext uri="{FF2B5EF4-FFF2-40B4-BE49-F238E27FC236}">
                <a16:creationId xmlns:a16="http://schemas.microsoft.com/office/drawing/2014/main" id="{6FDC0983-7CE0-2949-8B5E-C0FB17CF74F9}"/>
              </a:ext>
            </a:extLst>
          </p:cNvPr>
          <p:cNvSpPr txBox="1"/>
          <p:nvPr/>
        </p:nvSpPr>
        <p:spPr>
          <a:xfrm>
            <a:off x="886886" y="2664686"/>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b.</a:t>
            </a:r>
            <a:endParaRPr>
              <a:latin typeface="Lato" panose="020F0502020204030203" pitchFamily="34" charset="77"/>
              <a:ea typeface="Source Sans Pro"/>
              <a:cs typeface="Source Sans Pro"/>
              <a:sym typeface="Source Sans Pro"/>
            </a:endParaRPr>
          </a:p>
        </p:txBody>
      </p:sp>
      <p:grpSp>
        <p:nvGrpSpPr>
          <p:cNvPr id="50" name="Group 49">
            <a:extLst>
              <a:ext uri="{FF2B5EF4-FFF2-40B4-BE49-F238E27FC236}">
                <a16:creationId xmlns:a16="http://schemas.microsoft.com/office/drawing/2014/main" id="{7C6B8C10-809B-F449-AA83-AF5F34D23FC1}"/>
              </a:ext>
            </a:extLst>
          </p:cNvPr>
          <p:cNvGrpSpPr/>
          <p:nvPr/>
        </p:nvGrpSpPr>
        <p:grpSpPr>
          <a:xfrm>
            <a:off x="4572486" y="894412"/>
            <a:ext cx="1296272" cy="1605158"/>
            <a:chOff x="4572486" y="894412"/>
            <a:chExt cx="1296272" cy="1605158"/>
          </a:xfrm>
        </p:grpSpPr>
        <p:sp>
          <p:nvSpPr>
            <p:cNvPr id="7" name="Google Shape;354;p30">
              <a:extLst>
                <a:ext uri="{FF2B5EF4-FFF2-40B4-BE49-F238E27FC236}">
                  <a16:creationId xmlns:a16="http://schemas.microsoft.com/office/drawing/2014/main" id="{91839585-5FBE-604D-8D84-379DEFF9903A}"/>
                </a:ext>
              </a:extLst>
            </p:cNvPr>
            <p:cNvSpPr txBox="1"/>
            <p:nvPr/>
          </p:nvSpPr>
          <p:spPr>
            <a:xfrm>
              <a:off x="4912058"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Target</a:t>
              </a:r>
              <a:endParaRPr>
                <a:latin typeface="Lato" panose="020F0502020204030203" pitchFamily="34" charset="77"/>
                <a:ea typeface="Source Sans Pro"/>
                <a:cs typeface="Source Sans Pro"/>
                <a:sym typeface="Source Sans Pro"/>
              </a:endParaRPr>
            </a:p>
          </p:txBody>
        </p:sp>
        <p:pic>
          <p:nvPicPr>
            <p:cNvPr id="13" name="Picture 12">
              <a:extLst>
                <a:ext uri="{FF2B5EF4-FFF2-40B4-BE49-F238E27FC236}">
                  <a16:creationId xmlns:a16="http://schemas.microsoft.com/office/drawing/2014/main" id="{87554888-7105-4442-9C7B-AEB191B9B2D9}"/>
                </a:ext>
              </a:extLst>
            </p:cNvPr>
            <p:cNvPicPr>
              <a:picLocks noChangeAspect="1"/>
            </p:cNvPicPr>
            <p:nvPr/>
          </p:nvPicPr>
          <p:blipFill>
            <a:blip r:embed="rId4"/>
            <a:stretch>
              <a:fillRect/>
            </a:stretch>
          </p:blipFill>
          <p:spPr>
            <a:xfrm rot="16200000">
              <a:off x="4752764" y="1547070"/>
              <a:ext cx="1270000" cy="635000"/>
            </a:xfrm>
            <a:prstGeom prst="rect">
              <a:avLst/>
            </a:prstGeom>
          </p:spPr>
        </p:pic>
        <p:sp>
          <p:nvSpPr>
            <p:cNvPr id="18" name="Google Shape;354;p30">
              <a:extLst>
                <a:ext uri="{FF2B5EF4-FFF2-40B4-BE49-F238E27FC236}">
                  <a16:creationId xmlns:a16="http://schemas.microsoft.com/office/drawing/2014/main" id="{FC40ED78-623A-724B-9B18-D6A71F8A8AA0}"/>
                </a:ext>
              </a:extLst>
            </p:cNvPr>
            <p:cNvSpPr txBox="1"/>
            <p:nvPr/>
          </p:nvSpPr>
          <p:spPr>
            <a:xfrm>
              <a:off x="4572486" y="1355838"/>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a.</a:t>
              </a:r>
              <a:endParaRPr>
                <a:latin typeface="Lato" panose="020F0502020204030203" pitchFamily="34" charset="77"/>
                <a:ea typeface="Source Sans Pro"/>
                <a:cs typeface="Source Sans Pro"/>
                <a:sym typeface="Source Sans Pro"/>
              </a:endParaRPr>
            </a:p>
          </p:txBody>
        </p:sp>
        <p:sp>
          <p:nvSpPr>
            <p:cNvPr id="20" name="Google Shape;354;p30">
              <a:extLst>
                <a:ext uri="{FF2B5EF4-FFF2-40B4-BE49-F238E27FC236}">
                  <a16:creationId xmlns:a16="http://schemas.microsoft.com/office/drawing/2014/main" id="{A66DB222-7A55-394A-8FD9-4BE51D54F7C9}"/>
                </a:ext>
              </a:extLst>
            </p:cNvPr>
            <p:cNvSpPr txBox="1"/>
            <p:nvPr/>
          </p:nvSpPr>
          <p:spPr>
            <a:xfrm>
              <a:off x="4572486" y="1990838"/>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b.</a:t>
              </a:r>
              <a:endParaRPr>
                <a:latin typeface="Lato" panose="020F0502020204030203" pitchFamily="34" charset="77"/>
                <a:ea typeface="Source Sans Pro"/>
                <a:cs typeface="Source Sans Pro"/>
                <a:sym typeface="Source Sans Pro"/>
              </a:endParaRPr>
            </a:p>
          </p:txBody>
        </p:sp>
      </p:grpSp>
      <p:grpSp>
        <p:nvGrpSpPr>
          <p:cNvPr id="25" name="Group 24">
            <a:extLst>
              <a:ext uri="{FF2B5EF4-FFF2-40B4-BE49-F238E27FC236}">
                <a16:creationId xmlns:a16="http://schemas.microsoft.com/office/drawing/2014/main" id="{07662BE7-0503-1348-A7BF-1D97C27F3653}"/>
              </a:ext>
            </a:extLst>
          </p:cNvPr>
          <p:cNvGrpSpPr/>
          <p:nvPr/>
        </p:nvGrpSpPr>
        <p:grpSpPr>
          <a:xfrm>
            <a:off x="1262877" y="1818225"/>
            <a:ext cx="745278" cy="943500"/>
            <a:chOff x="1262877" y="1818225"/>
            <a:chExt cx="745278" cy="943500"/>
          </a:xfrm>
        </p:grpSpPr>
        <p:cxnSp>
          <p:nvCxnSpPr>
            <p:cNvPr id="22" name="Straight Connector 21">
              <a:extLst>
                <a:ext uri="{FF2B5EF4-FFF2-40B4-BE49-F238E27FC236}">
                  <a16:creationId xmlns:a16="http://schemas.microsoft.com/office/drawing/2014/main" id="{D8D9BB57-F819-504A-9215-945EB39D95A3}"/>
                </a:ext>
              </a:extLst>
            </p:cNvPr>
            <p:cNvCxnSpPr/>
            <p:nvPr/>
          </p:nvCxnSpPr>
          <p:spPr>
            <a:xfrm flipH="1">
              <a:off x="1262877" y="1818225"/>
              <a:ext cx="575401" cy="9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Google Shape;354;p30">
              <a:extLst>
                <a:ext uri="{FF2B5EF4-FFF2-40B4-BE49-F238E27FC236}">
                  <a16:creationId xmlns:a16="http://schemas.microsoft.com/office/drawing/2014/main" id="{C661CFDD-AA53-5645-9663-B07097ABD402}"/>
                </a:ext>
              </a:extLst>
            </p:cNvPr>
            <p:cNvSpPr txBox="1"/>
            <p:nvPr/>
          </p:nvSpPr>
          <p:spPr>
            <a:xfrm>
              <a:off x="1349494" y="2068680"/>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solidFill>
                    <a:schemeClr val="accent1"/>
                  </a:solidFill>
                  <a:latin typeface="Lato" panose="020F0502020204030203" pitchFamily="34" charset="77"/>
                  <a:ea typeface="Source Sans Pro"/>
                  <a:cs typeface="Source Sans Pro"/>
                  <a:sym typeface="Source Sans Pro"/>
                </a:rPr>
                <a:t>d</a:t>
              </a:r>
              <a:endParaRPr i="1">
                <a:solidFill>
                  <a:schemeClr val="accent1"/>
                </a:solidFill>
                <a:latin typeface="Lato" panose="020F0502020204030203" pitchFamily="34" charset="77"/>
                <a:ea typeface="Source Sans Pro"/>
                <a:cs typeface="Source Sans Pro"/>
                <a:sym typeface="Source Sans Pro"/>
              </a:endParaRPr>
            </a:p>
          </p:txBody>
        </p:sp>
      </p:grpSp>
      <p:sp>
        <p:nvSpPr>
          <p:cNvPr id="27" name="Google Shape;354;p30">
            <a:extLst>
              <a:ext uri="{FF2B5EF4-FFF2-40B4-BE49-F238E27FC236}">
                <a16:creationId xmlns:a16="http://schemas.microsoft.com/office/drawing/2014/main" id="{26289277-0AA3-0A40-89AB-49138B90CD58}"/>
              </a:ext>
            </a:extLst>
          </p:cNvPr>
          <p:cNvSpPr txBox="1"/>
          <p:nvPr/>
        </p:nvSpPr>
        <p:spPr>
          <a:xfrm>
            <a:off x="2412229" y="1162488"/>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Surface</a:t>
            </a:r>
            <a:endParaRPr>
              <a:latin typeface="Lato" panose="020F0502020204030203" pitchFamily="34" charset="77"/>
              <a:ea typeface="Source Sans Pro"/>
              <a:cs typeface="Source Sans Pro"/>
              <a:sym typeface="Source Sans Pro"/>
            </a:endParaRPr>
          </a:p>
        </p:txBody>
      </p:sp>
      <p:sp>
        <p:nvSpPr>
          <p:cNvPr id="28" name="Google Shape;354;p30">
            <a:extLst>
              <a:ext uri="{FF2B5EF4-FFF2-40B4-BE49-F238E27FC236}">
                <a16:creationId xmlns:a16="http://schemas.microsoft.com/office/drawing/2014/main" id="{D6B49CB2-1C9C-C84A-BA83-69F294E2991A}"/>
              </a:ext>
            </a:extLst>
          </p:cNvPr>
          <p:cNvSpPr txBox="1"/>
          <p:nvPr/>
        </p:nvSpPr>
        <p:spPr>
          <a:xfrm>
            <a:off x="6413948" y="675386"/>
            <a:ext cx="1136868"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Remapped</a:t>
            </a:r>
            <a:endParaRPr>
              <a:latin typeface="Lato" panose="020F0502020204030203" pitchFamily="34" charset="77"/>
              <a:ea typeface="Source Sans Pro"/>
              <a:cs typeface="Source Sans Pro"/>
              <a:sym typeface="Source Sans Pro"/>
            </a:endParaRPr>
          </a:p>
        </p:txBody>
      </p:sp>
      <p:grpSp>
        <p:nvGrpSpPr>
          <p:cNvPr id="35" name="Group 34">
            <a:extLst>
              <a:ext uri="{FF2B5EF4-FFF2-40B4-BE49-F238E27FC236}">
                <a16:creationId xmlns:a16="http://schemas.microsoft.com/office/drawing/2014/main" id="{7B8D6EC2-8E93-344F-859B-EAA9912768DA}"/>
              </a:ext>
            </a:extLst>
          </p:cNvPr>
          <p:cNvGrpSpPr/>
          <p:nvPr/>
        </p:nvGrpSpPr>
        <p:grpSpPr>
          <a:xfrm>
            <a:off x="6504032" y="894412"/>
            <a:ext cx="956700" cy="1605158"/>
            <a:chOff x="6532729" y="894412"/>
            <a:chExt cx="956700" cy="1605158"/>
          </a:xfrm>
        </p:grpSpPr>
        <p:pic>
          <p:nvPicPr>
            <p:cNvPr id="14" name="Picture 13">
              <a:extLst>
                <a:ext uri="{FF2B5EF4-FFF2-40B4-BE49-F238E27FC236}">
                  <a16:creationId xmlns:a16="http://schemas.microsoft.com/office/drawing/2014/main" id="{36E4E64A-F738-2C48-934C-B7BC18CC6655}"/>
                </a:ext>
              </a:extLst>
            </p:cNvPr>
            <p:cNvPicPr>
              <a:picLocks noChangeAspect="1"/>
            </p:cNvPicPr>
            <p:nvPr/>
          </p:nvPicPr>
          <p:blipFill>
            <a:blip r:embed="rId5"/>
            <a:stretch>
              <a:fillRect/>
            </a:stretch>
          </p:blipFill>
          <p:spPr>
            <a:xfrm rot="16200000">
              <a:off x="6376079" y="1547070"/>
              <a:ext cx="1270000" cy="635000"/>
            </a:xfrm>
            <a:prstGeom prst="rect">
              <a:avLst/>
            </a:prstGeom>
          </p:spPr>
        </p:pic>
        <p:sp>
          <p:nvSpPr>
            <p:cNvPr id="30" name="Google Shape;354;p30">
              <a:extLst>
                <a:ext uri="{FF2B5EF4-FFF2-40B4-BE49-F238E27FC236}">
                  <a16:creationId xmlns:a16="http://schemas.microsoft.com/office/drawing/2014/main" id="{D2B91075-7043-3043-BE35-E3CBB40BDDF5}"/>
                </a:ext>
              </a:extLst>
            </p:cNvPr>
            <p:cNvSpPr txBox="1"/>
            <p:nvPr/>
          </p:nvSpPr>
          <p:spPr>
            <a:xfrm>
              <a:off x="6532729"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=1mm</a:t>
              </a:r>
              <a:endParaRPr>
                <a:latin typeface="Lato" panose="020F0502020204030203" pitchFamily="34" charset="77"/>
                <a:ea typeface="Source Sans Pro"/>
                <a:cs typeface="Source Sans Pro"/>
                <a:sym typeface="Source Sans Pro"/>
              </a:endParaRPr>
            </a:p>
          </p:txBody>
        </p:sp>
      </p:grpSp>
      <p:grpSp>
        <p:nvGrpSpPr>
          <p:cNvPr id="34" name="Group 33">
            <a:extLst>
              <a:ext uri="{FF2B5EF4-FFF2-40B4-BE49-F238E27FC236}">
                <a16:creationId xmlns:a16="http://schemas.microsoft.com/office/drawing/2014/main" id="{BBF8F30F-6A09-2F4A-B0FC-7B1E2C3B752A}"/>
              </a:ext>
            </a:extLst>
          </p:cNvPr>
          <p:cNvGrpSpPr/>
          <p:nvPr/>
        </p:nvGrpSpPr>
        <p:grpSpPr>
          <a:xfrm>
            <a:off x="7254977" y="894412"/>
            <a:ext cx="956700" cy="1605157"/>
            <a:chOff x="7254977" y="894412"/>
            <a:chExt cx="956700" cy="1605157"/>
          </a:xfrm>
        </p:grpSpPr>
        <p:pic>
          <p:nvPicPr>
            <p:cNvPr id="15" name="Picture 14">
              <a:extLst>
                <a:ext uri="{FF2B5EF4-FFF2-40B4-BE49-F238E27FC236}">
                  <a16:creationId xmlns:a16="http://schemas.microsoft.com/office/drawing/2014/main" id="{50A355BC-4F8E-FA47-B83D-6228700F25CD}"/>
                </a:ext>
              </a:extLst>
            </p:cNvPr>
            <p:cNvPicPr>
              <a:picLocks noChangeAspect="1"/>
            </p:cNvPicPr>
            <p:nvPr/>
          </p:nvPicPr>
          <p:blipFill>
            <a:blip r:embed="rId6"/>
            <a:stretch>
              <a:fillRect/>
            </a:stretch>
          </p:blipFill>
          <p:spPr>
            <a:xfrm rot="16200000">
              <a:off x="7098327" y="1547069"/>
              <a:ext cx="1270000" cy="635000"/>
            </a:xfrm>
            <a:prstGeom prst="rect">
              <a:avLst/>
            </a:prstGeom>
          </p:spPr>
        </p:pic>
        <p:sp>
          <p:nvSpPr>
            <p:cNvPr id="31" name="Google Shape;354;p30">
              <a:extLst>
                <a:ext uri="{FF2B5EF4-FFF2-40B4-BE49-F238E27FC236}">
                  <a16:creationId xmlns:a16="http://schemas.microsoft.com/office/drawing/2014/main" id="{1D9D54F6-0B29-F14A-A895-A049D7697D8C}"/>
                </a:ext>
              </a:extLst>
            </p:cNvPr>
            <p:cNvSpPr txBox="1"/>
            <p:nvPr/>
          </p:nvSpPr>
          <p:spPr>
            <a:xfrm>
              <a:off x="7254977"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=2mm</a:t>
              </a:r>
              <a:endParaRPr>
                <a:latin typeface="Lato" panose="020F0502020204030203" pitchFamily="34" charset="77"/>
                <a:ea typeface="Source Sans Pro"/>
                <a:cs typeface="Source Sans Pro"/>
                <a:sym typeface="Source Sans Pro"/>
              </a:endParaRPr>
            </a:p>
          </p:txBody>
        </p:sp>
      </p:grpSp>
      <p:grpSp>
        <p:nvGrpSpPr>
          <p:cNvPr id="36" name="Group 35">
            <a:extLst>
              <a:ext uri="{FF2B5EF4-FFF2-40B4-BE49-F238E27FC236}">
                <a16:creationId xmlns:a16="http://schemas.microsoft.com/office/drawing/2014/main" id="{966229F2-093A-D348-ADA6-03500835F004}"/>
              </a:ext>
            </a:extLst>
          </p:cNvPr>
          <p:cNvGrpSpPr/>
          <p:nvPr/>
        </p:nvGrpSpPr>
        <p:grpSpPr>
          <a:xfrm>
            <a:off x="5753087" y="894412"/>
            <a:ext cx="956700" cy="1605157"/>
            <a:chOff x="5753087" y="894412"/>
            <a:chExt cx="956700" cy="1605157"/>
          </a:xfrm>
        </p:grpSpPr>
        <p:pic>
          <p:nvPicPr>
            <p:cNvPr id="29" name="Picture 28">
              <a:extLst>
                <a:ext uri="{FF2B5EF4-FFF2-40B4-BE49-F238E27FC236}">
                  <a16:creationId xmlns:a16="http://schemas.microsoft.com/office/drawing/2014/main" id="{0B732612-C8CD-6647-A9E4-90E4898E9DE9}"/>
                </a:ext>
              </a:extLst>
            </p:cNvPr>
            <p:cNvPicPr>
              <a:picLocks noChangeAspect="1"/>
            </p:cNvPicPr>
            <p:nvPr/>
          </p:nvPicPr>
          <p:blipFill>
            <a:blip r:embed="rId7"/>
            <a:stretch>
              <a:fillRect/>
            </a:stretch>
          </p:blipFill>
          <p:spPr>
            <a:xfrm rot="16200000">
              <a:off x="5596437" y="1547069"/>
              <a:ext cx="1270000" cy="635000"/>
            </a:xfrm>
            <a:prstGeom prst="rect">
              <a:avLst/>
            </a:prstGeom>
          </p:spPr>
        </p:pic>
        <p:sp>
          <p:nvSpPr>
            <p:cNvPr id="32" name="Google Shape;354;p30">
              <a:extLst>
                <a:ext uri="{FF2B5EF4-FFF2-40B4-BE49-F238E27FC236}">
                  <a16:creationId xmlns:a16="http://schemas.microsoft.com/office/drawing/2014/main" id="{350822DE-DFB3-6A46-87BD-954C0BD438D0}"/>
                </a:ext>
              </a:extLst>
            </p:cNvPr>
            <p:cNvSpPr txBox="1"/>
            <p:nvPr/>
          </p:nvSpPr>
          <p:spPr>
            <a:xfrm>
              <a:off x="5753087"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=0.5mm</a:t>
              </a:r>
              <a:endParaRPr>
                <a:latin typeface="Lato" panose="020F0502020204030203" pitchFamily="34" charset="77"/>
                <a:ea typeface="Source Sans Pro"/>
                <a:cs typeface="Source Sans Pro"/>
                <a:sym typeface="Source Sans Pro"/>
              </a:endParaRPr>
            </a:p>
          </p:txBody>
        </p:sp>
      </p:grpSp>
      <p:grpSp>
        <p:nvGrpSpPr>
          <p:cNvPr id="56" name="Group 55">
            <a:extLst>
              <a:ext uri="{FF2B5EF4-FFF2-40B4-BE49-F238E27FC236}">
                <a16:creationId xmlns:a16="http://schemas.microsoft.com/office/drawing/2014/main" id="{F8DB6FF2-E0E2-4040-8B70-EF91B9019B37}"/>
              </a:ext>
            </a:extLst>
          </p:cNvPr>
          <p:cNvGrpSpPr/>
          <p:nvPr/>
        </p:nvGrpSpPr>
        <p:grpSpPr>
          <a:xfrm>
            <a:off x="5279848" y="2927086"/>
            <a:ext cx="2677350" cy="1938476"/>
            <a:chOff x="5279848" y="2927086"/>
            <a:chExt cx="2677350" cy="1938476"/>
          </a:xfrm>
        </p:grpSpPr>
        <p:pic>
          <p:nvPicPr>
            <p:cNvPr id="51" name="Picture 50">
              <a:extLst>
                <a:ext uri="{FF2B5EF4-FFF2-40B4-BE49-F238E27FC236}">
                  <a16:creationId xmlns:a16="http://schemas.microsoft.com/office/drawing/2014/main" id="{BDC48FF5-3132-2243-A126-BE3CBE23EE25}"/>
                </a:ext>
              </a:extLst>
            </p:cNvPr>
            <p:cNvPicPr>
              <a:picLocks noChangeAspect="1"/>
            </p:cNvPicPr>
            <p:nvPr/>
          </p:nvPicPr>
          <p:blipFill>
            <a:blip r:embed="rId8"/>
            <a:stretch>
              <a:fillRect/>
            </a:stretch>
          </p:blipFill>
          <p:spPr>
            <a:xfrm rot="5400000">
              <a:off x="4956768" y="3250166"/>
              <a:ext cx="1938475" cy="1292316"/>
            </a:xfrm>
            <a:prstGeom prst="rect">
              <a:avLst/>
            </a:prstGeom>
          </p:spPr>
        </p:pic>
        <p:pic>
          <p:nvPicPr>
            <p:cNvPr id="52" name="Picture 51">
              <a:extLst>
                <a:ext uri="{FF2B5EF4-FFF2-40B4-BE49-F238E27FC236}">
                  <a16:creationId xmlns:a16="http://schemas.microsoft.com/office/drawing/2014/main" id="{7AD070CB-B834-B44A-840F-FDF8D83BD915}"/>
                </a:ext>
              </a:extLst>
            </p:cNvPr>
            <p:cNvPicPr>
              <a:picLocks noChangeAspect="1"/>
            </p:cNvPicPr>
            <p:nvPr/>
          </p:nvPicPr>
          <p:blipFill>
            <a:blip r:embed="rId9"/>
            <a:stretch>
              <a:fillRect/>
            </a:stretch>
          </p:blipFill>
          <p:spPr>
            <a:xfrm rot="5400000">
              <a:off x="6341802" y="3250167"/>
              <a:ext cx="1938475" cy="1292316"/>
            </a:xfrm>
            <a:prstGeom prst="rect">
              <a:avLst/>
            </a:prstGeom>
          </p:spPr>
        </p:pic>
      </p:grpSp>
      <p:pic>
        <p:nvPicPr>
          <p:cNvPr id="53" name="Google Shape;437;p35">
            <a:extLst>
              <a:ext uri="{FF2B5EF4-FFF2-40B4-BE49-F238E27FC236}">
                <a16:creationId xmlns:a16="http://schemas.microsoft.com/office/drawing/2014/main" id="{D387FF10-366B-5240-B1BC-71490988F63F}"/>
              </a:ext>
            </a:extLst>
          </p:cNvPr>
          <p:cNvPicPr preferRelativeResize="0"/>
          <p:nvPr/>
        </p:nvPicPr>
        <p:blipFill>
          <a:blip r:embed="rId10" cstate="hqprint">
            <a:alphaModFix amt="75000"/>
            <a:extLst>
              <a:ext uri="{28A0092B-C50C-407E-A947-70E740481C1C}">
                <a14:useLocalDpi xmlns:a14="http://schemas.microsoft.com/office/drawing/2010/main"/>
              </a:ext>
            </a:extLst>
          </a:blip>
          <a:stretch>
            <a:fillRect/>
          </a:stretch>
        </p:blipFill>
        <p:spPr>
          <a:xfrm rot="5400000">
            <a:off x="6537238" y="4697624"/>
            <a:ext cx="162571" cy="574900"/>
          </a:xfrm>
          <a:prstGeom prst="rect">
            <a:avLst/>
          </a:prstGeom>
          <a:noFill/>
          <a:ln>
            <a:noFill/>
          </a:ln>
        </p:spPr>
      </p:pic>
      <p:sp>
        <p:nvSpPr>
          <p:cNvPr id="55" name="Google Shape;354;p30">
            <a:extLst>
              <a:ext uri="{FF2B5EF4-FFF2-40B4-BE49-F238E27FC236}">
                <a16:creationId xmlns:a16="http://schemas.microsoft.com/office/drawing/2014/main" id="{D313F3FC-BCA1-ED49-93D7-39BEE59871E1}"/>
              </a:ext>
            </a:extLst>
          </p:cNvPr>
          <p:cNvSpPr txBox="1"/>
          <p:nvPr/>
        </p:nvSpPr>
        <p:spPr>
          <a:xfrm>
            <a:off x="5513981" y="2537794"/>
            <a:ext cx="2209084"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Target</a:t>
            </a:r>
            <a:endParaRPr>
              <a:latin typeface="Lato" panose="020F0502020204030203" pitchFamily="34" charset="77"/>
              <a:ea typeface="Source Sans Pro"/>
              <a:cs typeface="Source Sans Pro"/>
              <a:sym typeface="Source Sans Pro"/>
            </a:endParaRPr>
          </a:p>
        </p:txBody>
      </p:sp>
    </p:spTree>
    <p:extLst>
      <p:ext uri="{BB962C8B-B14F-4D97-AF65-F5344CB8AC3E}">
        <p14:creationId xmlns:p14="http://schemas.microsoft.com/office/powerpoint/2010/main" val="350268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7" grpId="0"/>
      <p:bldP spid="28" grpId="0"/>
      <p:bldP spid="28" grpId="1"/>
      <p:bldP spid="5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4B8779-C8D2-9E42-9708-9B4DD5F9041D}"/>
              </a:ext>
            </a:extLst>
          </p:cNvPr>
          <p:cNvPicPr>
            <a:picLocks noChangeAspect="1"/>
          </p:cNvPicPr>
          <p:nvPr/>
        </p:nvPicPr>
        <p:blipFill>
          <a:blip r:embed="rId3"/>
          <a:stretch>
            <a:fillRect/>
          </a:stretch>
        </p:blipFill>
        <p:spPr>
          <a:xfrm rot="5400000">
            <a:off x="6341051" y="3252097"/>
            <a:ext cx="1939376" cy="1292917"/>
          </a:xfrm>
          <a:prstGeom prst="rect">
            <a:avLst/>
          </a:prstGeom>
        </p:spPr>
      </p:pic>
      <p:pic>
        <p:nvPicPr>
          <p:cNvPr id="10" name="Picture 9">
            <a:extLst>
              <a:ext uri="{FF2B5EF4-FFF2-40B4-BE49-F238E27FC236}">
                <a16:creationId xmlns:a16="http://schemas.microsoft.com/office/drawing/2014/main" id="{3136778B-22B5-7C45-9100-A908C91F6EFF}"/>
              </a:ext>
            </a:extLst>
          </p:cNvPr>
          <p:cNvPicPr>
            <a:picLocks noChangeAspect="1"/>
          </p:cNvPicPr>
          <p:nvPr/>
        </p:nvPicPr>
        <p:blipFill>
          <a:blip r:embed="rId4"/>
          <a:stretch>
            <a:fillRect/>
          </a:stretch>
        </p:blipFill>
        <p:spPr>
          <a:xfrm rot="5400000">
            <a:off x="4956767" y="3250166"/>
            <a:ext cx="1938476" cy="1292317"/>
          </a:xfrm>
          <a:prstGeom prst="rect">
            <a:avLst/>
          </a:prstGeom>
        </p:spPr>
      </p:pic>
      <p:sp>
        <p:nvSpPr>
          <p:cNvPr id="2" name="Title 1">
            <a:extLst>
              <a:ext uri="{FF2B5EF4-FFF2-40B4-BE49-F238E27FC236}">
                <a16:creationId xmlns:a16="http://schemas.microsoft.com/office/drawing/2014/main" id="{777FE0B8-A1D1-44FA-9A1A-64D0C3BDE8F0}"/>
              </a:ext>
            </a:extLst>
          </p:cNvPr>
          <p:cNvSpPr>
            <a:spLocks noGrp="1"/>
          </p:cNvSpPr>
          <p:nvPr>
            <p:ph type="title"/>
          </p:nvPr>
        </p:nvSpPr>
        <p:spPr/>
        <p:txBody>
          <a:bodyPr/>
          <a:lstStyle/>
          <a:p>
            <a:r>
              <a:rPr lang="en-US"/>
              <a:t>Content-aware Gamut Mapping</a:t>
            </a:r>
          </a:p>
        </p:txBody>
      </p:sp>
      <p:sp>
        <p:nvSpPr>
          <p:cNvPr id="4" name="Slide Number Placeholder 3">
            <a:extLst>
              <a:ext uri="{FF2B5EF4-FFF2-40B4-BE49-F238E27FC236}">
                <a16:creationId xmlns:a16="http://schemas.microsoft.com/office/drawing/2014/main" id="{769AFE25-9D2D-4737-9ABF-8B29F695284C}"/>
              </a:ext>
            </a:extLst>
          </p:cNvPr>
          <p:cNvSpPr>
            <a:spLocks noGrp="1"/>
          </p:cNvSpPr>
          <p:nvPr>
            <p:ph type="sldNum" idx="4294967295"/>
          </p:nvPr>
        </p:nvSpPr>
        <p:spPr>
          <a:xfrm>
            <a:off x="138113" y="4767263"/>
            <a:ext cx="349250" cy="273050"/>
          </a:xfrm>
        </p:spPr>
        <p:txBody>
          <a:bodyPr/>
          <a:lstStyle/>
          <a:p>
            <a:fld id="{00000000-1234-1234-1234-123412341234}" type="slidenum">
              <a:rPr lang="de"/>
              <a:pPr/>
              <a:t>47</a:t>
            </a:fld>
            <a:endParaRPr lang="de"/>
          </a:p>
        </p:txBody>
      </p:sp>
      <p:pic>
        <p:nvPicPr>
          <p:cNvPr id="6" name="Google Shape;352;p30">
            <a:extLst>
              <a:ext uri="{FF2B5EF4-FFF2-40B4-BE49-F238E27FC236}">
                <a16:creationId xmlns:a16="http://schemas.microsoft.com/office/drawing/2014/main" id="{B9A9E728-A1E4-7A45-A3DE-E8CD42D2973E}"/>
              </a:ext>
            </a:extLst>
          </p:cNvPr>
          <p:cNvPicPr preferRelativeResize="0"/>
          <p:nvPr/>
        </p:nvPicPr>
        <p:blipFill>
          <a:blip r:embed="rId5">
            <a:alphaModFix/>
          </a:blip>
          <a:stretch>
            <a:fillRect/>
          </a:stretch>
        </p:blipFill>
        <p:spPr>
          <a:xfrm>
            <a:off x="460604" y="858442"/>
            <a:ext cx="2829728" cy="3603572"/>
          </a:xfrm>
          <a:prstGeom prst="rect">
            <a:avLst/>
          </a:prstGeom>
          <a:noFill/>
          <a:ln>
            <a:noFill/>
          </a:ln>
        </p:spPr>
      </p:pic>
      <p:sp>
        <p:nvSpPr>
          <p:cNvPr id="16" name="Google Shape;354;p30">
            <a:extLst>
              <a:ext uri="{FF2B5EF4-FFF2-40B4-BE49-F238E27FC236}">
                <a16:creationId xmlns:a16="http://schemas.microsoft.com/office/drawing/2014/main" id="{F493DD02-71EB-D64D-9E24-702C98680DED}"/>
              </a:ext>
            </a:extLst>
          </p:cNvPr>
          <p:cNvSpPr txBox="1"/>
          <p:nvPr/>
        </p:nvSpPr>
        <p:spPr>
          <a:xfrm>
            <a:off x="1576313" y="1493442"/>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a.</a:t>
            </a:r>
            <a:endParaRPr>
              <a:latin typeface="Lato" panose="020F0502020204030203" pitchFamily="34" charset="77"/>
              <a:ea typeface="Source Sans Pro"/>
              <a:cs typeface="Source Sans Pro"/>
              <a:sym typeface="Source Sans Pro"/>
            </a:endParaRPr>
          </a:p>
        </p:txBody>
      </p:sp>
      <p:sp>
        <p:nvSpPr>
          <p:cNvPr id="17" name="Google Shape;354;p30">
            <a:extLst>
              <a:ext uri="{FF2B5EF4-FFF2-40B4-BE49-F238E27FC236}">
                <a16:creationId xmlns:a16="http://schemas.microsoft.com/office/drawing/2014/main" id="{6FDC0983-7CE0-2949-8B5E-C0FB17CF74F9}"/>
              </a:ext>
            </a:extLst>
          </p:cNvPr>
          <p:cNvSpPr txBox="1"/>
          <p:nvPr/>
        </p:nvSpPr>
        <p:spPr>
          <a:xfrm>
            <a:off x="886886" y="2664686"/>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b.</a:t>
            </a:r>
            <a:endParaRPr>
              <a:latin typeface="Lato" panose="020F0502020204030203" pitchFamily="34" charset="77"/>
              <a:ea typeface="Source Sans Pro"/>
              <a:cs typeface="Source Sans Pro"/>
              <a:sym typeface="Source Sans Pro"/>
            </a:endParaRPr>
          </a:p>
        </p:txBody>
      </p:sp>
      <p:sp>
        <p:nvSpPr>
          <p:cNvPr id="27" name="Google Shape;354;p30">
            <a:extLst>
              <a:ext uri="{FF2B5EF4-FFF2-40B4-BE49-F238E27FC236}">
                <a16:creationId xmlns:a16="http://schemas.microsoft.com/office/drawing/2014/main" id="{26289277-0AA3-0A40-89AB-49138B90CD58}"/>
              </a:ext>
            </a:extLst>
          </p:cNvPr>
          <p:cNvSpPr txBox="1"/>
          <p:nvPr/>
        </p:nvSpPr>
        <p:spPr>
          <a:xfrm>
            <a:off x="2412229" y="1162488"/>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Surface</a:t>
            </a:r>
            <a:endParaRPr>
              <a:latin typeface="Lato" panose="020F0502020204030203" pitchFamily="34" charset="77"/>
              <a:ea typeface="Source Sans Pro"/>
              <a:cs typeface="Source Sans Pro"/>
              <a:sym typeface="Source Sans Pro"/>
            </a:endParaRPr>
          </a:p>
        </p:txBody>
      </p:sp>
      <p:grpSp>
        <p:nvGrpSpPr>
          <p:cNvPr id="12" name="Group 11">
            <a:extLst>
              <a:ext uri="{FF2B5EF4-FFF2-40B4-BE49-F238E27FC236}">
                <a16:creationId xmlns:a16="http://schemas.microsoft.com/office/drawing/2014/main" id="{E86495C2-1109-2543-8614-CECE7EBAF7A0}"/>
              </a:ext>
            </a:extLst>
          </p:cNvPr>
          <p:cNvGrpSpPr/>
          <p:nvPr/>
        </p:nvGrpSpPr>
        <p:grpSpPr>
          <a:xfrm>
            <a:off x="4572486" y="675386"/>
            <a:ext cx="3639191" cy="1824184"/>
            <a:chOff x="4572486" y="675386"/>
            <a:chExt cx="3639191" cy="1824184"/>
          </a:xfrm>
        </p:grpSpPr>
        <p:grpSp>
          <p:nvGrpSpPr>
            <p:cNvPr id="50" name="Group 49">
              <a:extLst>
                <a:ext uri="{FF2B5EF4-FFF2-40B4-BE49-F238E27FC236}">
                  <a16:creationId xmlns:a16="http://schemas.microsoft.com/office/drawing/2014/main" id="{7C6B8C10-809B-F449-AA83-AF5F34D23FC1}"/>
                </a:ext>
              </a:extLst>
            </p:cNvPr>
            <p:cNvGrpSpPr/>
            <p:nvPr/>
          </p:nvGrpSpPr>
          <p:grpSpPr>
            <a:xfrm>
              <a:off x="4572486" y="894412"/>
              <a:ext cx="1296272" cy="1605158"/>
              <a:chOff x="4572486" y="894412"/>
              <a:chExt cx="1296272" cy="1605158"/>
            </a:xfrm>
          </p:grpSpPr>
          <p:sp>
            <p:nvSpPr>
              <p:cNvPr id="7" name="Google Shape;354;p30">
                <a:extLst>
                  <a:ext uri="{FF2B5EF4-FFF2-40B4-BE49-F238E27FC236}">
                    <a16:creationId xmlns:a16="http://schemas.microsoft.com/office/drawing/2014/main" id="{91839585-5FBE-604D-8D84-379DEFF9903A}"/>
                  </a:ext>
                </a:extLst>
              </p:cNvPr>
              <p:cNvSpPr txBox="1"/>
              <p:nvPr/>
            </p:nvSpPr>
            <p:spPr>
              <a:xfrm>
                <a:off x="4912058"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Target</a:t>
                </a:r>
                <a:endParaRPr>
                  <a:latin typeface="Lato" panose="020F0502020204030203" pitchFamily="34" charset="77"/>
                  <a:ea typeface="Source Sans Pro"/>
                  <a:cs typeface="Source Sans Pro"/>
                  <a:sym typeface="Source Sans Pro"/>
                </a:endParaRPr>
              </a:p>
            </p:txBody>
          </p:sp>
          <p:pic>
            <p:nvPicPr>
              <p:cNvPr id="13" name="Picture 12">
                <a:extLst>
                  <a:ext uri="{FF2B5EF4-FFF2-40B4-BE49-F238E27FC236}">
                    <a16:creationId xmlns:a16="http://schemas.microsoft.com/office/drawing/2014/main" id="{87554888-7105-4442-9C7B-AEB191B9B2D9}"/>
                  </a:ext>
                </a:extLst>
              </p:cNvPr>
              <p:cNvPicPr>
                <a:picLocks noChangeAspect="1"/>
              </p:cNvPicPr>
              <p:nvPr/>
            </p:nvPicPr>
            <p:blipFill>
              <a:blip r:embed="rId6"/>
              <a:stretch>
                <a:fillRect/>
              </a:stretch>
            </p:blipFill>
            <p:spPr>
              <a:xfrm rot="16200000">
                <a:off x="4752764" y="1547070"/>
                <a:ext cx="1270000" cy="635000"/>
              </a:xfrm>
              <a:prstGeom prst="rect">
                <a:avLst/>
              </a:prstGeom>
            </p:spPr>
          </p:pic>
          <p:sp>
            <p:nvSpPr>
              <p:cNvPr id="18" name="Google Shape;354;p30">
                <a:extLst>
                  <a:ext uri="{FF2B5EF4-FFF2-40B4-BE49-F238E27FC236}">
                    <a16:creationId xmlns:a16="http://schemas.microsoft.com/office/drawing/2014/main" id="{FC40ED78-623A-724B-9B18-D6A71F8A8AA0}"/>
                  </a:ext>
                </a:extLst>
              </p:cNvPr>
              <p:cNvSpPr txBox="1"/>
              <p:nvPr/>
            </p:nvSpPr>
            <p:spPr>
              <a:xfrm>
                <a:off x="4572486" y="1355838"/>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a.</a:t>
                </a:r>
                <a:endParaRPr>
                  <a:latin typeface="Lato" panose="020F0502020204030203" pitchFamily="34" charset="77"/>
                  <a:ea typeface="Source Sans Pro"/>
                  <a:cs typeface="Source Sans Pro"/>
                  <a:sym typeface="Source Sans Pro"/>
                </a:endParaRPr>
              </a:p>
            </p:txBody>
          </p:sp>
          <p:sp>
            <p:nvSpPr>
              <p:cNvPr id="20" name="Google Shape;354;p30">
                <a:extLst>
                  <a:ext uri="{FF2B5EF4-FFF2-40B4-BE49-F238E27FC236}">
                    <a16:creationId xmlns:a16="http://schemas.microsoft.com/office/drawing/2014/main" id="{A66DB222-7A55-394A-8FD9-4BE51D54F7C9}"/>
                  </a:ext>
                </a:extLst>
              </p:cNvPr>
              <p:cNvSpPr txBox="1"/>
              <p:nvPr/>
            </p:nvSpPr>
            <p:spPr>
              <a:xfrm>
                <a:off x="4572486" y="1990838"/>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b.</a:t>
                </a:r>
                <a:endParaRPr>
                  <a:latin typeface="Lato" panose="020F0502020204030203" pitchFamily="34" charset="77"/>
                  <a:ea typeface="Source Sans Pro"/>
                  <a:cs typeface="Source Sans Pro"/>
                  <a:sym typeface="Source Sans Pro"/>
                </a:endParaRPr>
              </a:p>
            </p:txBody>
          </p:sp>
        </p:grpSp>
        <p:sp>
          <p:nvSpPr>
            <p:cNvPr id="28" name="Google Shape;354;p30">
              <a:extLst>
                <a:ext uri="{FF2B5EF4-FFF2-40B4-BE49-F238E27FC236}">
                  <a16:creationId xmlns:a16="http://schemas.microsoft.com/office/drawing/2014/main" id="{D6B49CB2-1C9C-C84A-BA83-69F294E2991A}"/>
                </a:ext>
              </a:extLst>
            </p:cNvPr>
            <p:cNvSpPr txBox="1"/>
            <p:nvPr/>
          </p:nvSpPr>
          <p:spPr>
            <a:xfrm>
              <a:off x="5913937" y="675386"/>
              <a:ext cx="213689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Remapped</a:t>
              </a:r>
              <a:endParaRPr>
                <a:latin typeface="Lato" panose="020F0502020204030203" pitchFamily="34" charset="77"/>
                <a:ea typeface="Source Sans Pro"/>
                <a:cs typeface="Source Sans Pro"/>
                <a:sym typeface="Source Sans Pro"/>
              </a:endParaRPr>
            </a:p>
          </p:txBody>
        </p:sp>
        <p:grpSp>
          <p:nvGrpSpPr>
            <p:cNvPr id="35" name="Group 34">
              <a:extLst>
                <a:ext uri="{FF2B5EF4-FFF2-40B4-BE49-F238E27FC236}">
                  <a16:creationId xmlns:a16="http://schemas.microsoft.com/office/drawing/2014/main" id="{7B8D6EC2-8E93-344F-859B-EAA9912768DA}"/>
                </a:ext>
              </a:extLst>
            </p:cNvPr>
            <p:cNvGrpSpPr/>
            <p:nvPr/>
          </p:nvGrpSpPr>
          <p:grpSpPr>
            <a:xfrm>
              <a:off x="6504032" y="894412"/>
              <a:ext cx="956700" cy="1605158"/>
              <a:chOff x="6532729" y="894412"/>
              <a:chExt cx="956700" cy="1605158"/>
            </a:xfrm>
          </p:grpSpPr>
          <p:pic>
            <p:nvPicPr>
              <p:cNvPr id="14" name="Picture 13">
                <a:extLst>
                  <a:ext uri="{FF2B5EF4-FFF2-40B4-BE49-F238E27FC236}">
                    <a16:creationId xmlns:a16="http://schemas.microsoft.com/office/drawing/2014/main" id="{36E4E64A-F738-2C48-934C-B7BC18CC6655}"/>
                  </a:ext>
                </a:extLst>
              </p:cNvPr>
              <p:cNvPicPr>
                <a:picLocks noChangeAspect="1"/>
              </p:cNvPicPr>
              <p:nvPr/>
            </p:nvPicPr>
            <p:blipFill>
              <a:blip r:embed="rId7"/>
              <a:stretch>
                <a:fillRect/>
              </a:stretch>
            </p:blipFill>
            <p:spPr>
              <a:xfrm rot="16200000">
                <a:off x="6376079" y="1547070"/>
                <a:ext cx="1270000" cy="635000"/>
              </a:xfrm>
              <a:prstGeom prst="rect">
                <a:avLst/>
              </a:prstGeom>
            </p:spPr>
          </p:pic>
          <p:sp>
            <p:nvSpPr>
              <p:cNvPr id="30" name="Google Shape;354;p30">
                <a:extLst>
                  <a:ext uri="{FF2B5EF4-FFF2-40B4-BE49-F238E27FC236}">
                    <a16:creationId xmlns:a16="http://schemas.microsoft.com/office/drawing/2014/main" id="{D2B91075-7043-3043-BE35-E3CBB40BDDF5}"/>
                  </a:ext>
                </a:extLst>
              </p:cNvPr>
              <p:cNvSpPr txBox="1"/>
              <p:nvPr/>
            </p:nvSpPr>
            <p:spPr>
              <a:xfrm>
                <a:off x="6532729"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=1mm</a:t>
                </a:r>
                <a:endParaRPr>
                  <a:latin typeface="Lato" panose="020F0502020204030203" pitchFamily="34" charset="77"/>
                  <a:ea typeface="Source Sans Pro"/>
                  <a:cs typeface="Source Sans Pro"/>
                  <a:sym typeface="Source Sans Pro"/>
                </a:endParaRPr>
              </a:p>
            </p:txBody>
          </p:sp>
        </p:grpSp>
        <p:grpSp>
          <p:nvGrpSpPr>
            <p:cNvPr id="34" name="Group 33">
              <a:extLst>
                <a:ext uri="{FF2B5EF4-FFF2-40B4-BE49-F238E27FC236}">
                  <a16:creationId xmlns:a16="http://schemas.microsoft.com/office/drawing/2014/main" id="{BBF8F30F-6A09-2F4A-B0FC-7B1E2C3B752A}"/>
                </a:ext>
              </a:extLst>
            </p:cNvPr>
            <p:cNvGrpSpPr/>
            <p:nvPr/>
          </p:nvGrpSpPr>
          <p:grpSpPr>
            <a:xfrm>
              <a:off x="7254977" y="894412"/>
              <a:ext cx="956700" cy="1605157"/>
              <a:chOff x="7254977" y="894412"/>
              <a:chExt cx="956700" cy="1605157"/>
            </a:xfrm>
          </p:grpSpPr>
          <p:pic>
            <p:nvPicPr>
              <p:cNvPr id="15" name="Picture 14">
                <a:extLst>
                  <a:ext uri="{FF2B5EF4-FFF2-40B4-BE49-F238E27FC236}">
                    <a16:creationId xmlns:a16="http://schemas.microsoft.com/office/drawing/2014/main" id="{50A355BC-4F8E-FA47-B83D-6228700F25CD}"/>
                  </a:ext>
                </a:extLst>
              </p:cNvPr>
              <p:cNvPicPr>
                <a:picLocks noChangeAspect="1"/>
              </p:cNvPicPr>
              <p:nvPr/>
            </p:nvPicPr>
            <p:blipFill>
              <a:blip r:embed="rId8"/>
              <a:stretch>
                <a:fillRect/>
              </a:stretch>
            </p:blipFill>
            <p:spPr>
              <a:xfrm rot="16200000">
                <a:off x="7098327" y="1547069"/>
                <a:ext cx="1270000" cy="635000"/>
              </a:xfrm>
              <a:prstGeom prst="rect">
                <a:avLst/>
              </a:prstGeom>
            </p:spPr>
          </p:pic>
          <p:sp>
            <p:nvSpPr>
              <p:cNvPr id="31" name="Google Shape;354;p30">
                <a:extLst>
                  <a:ext uri="{FF2B5EF4-FFF2-40B4-BE49-F238E27FC236}">
                    <a16:creationId xmlns:a16="http://schemas.microsoft.com/office/drawing/2014/main" id="{1D9D54F6-0B29-F14A-A895-A049D7697D8C}"/>
                  </a:ext>
                </a:extLst>
              </p:cNvPr>
              <p:cNvSpPr txBox="1"/>
              <p:nvPr/>
            </p:nvSpPr>
            <p:spPr>
              <a:xfrm>
                <a:off x="7254977"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=2mm</a:t>
                </a:r>
                <a:endParaRPr>
                  <a:latin typeface="Lato" panose="020F0502020204030203" pitchFamily="34" charset="77"/>
                  <a:ea typeface="Source Sans Pro"/>
                  <a:cs typeface="Source Sans Pro"/>
                  <a:sym typeface="Source Sans Pro"/>
                </a:endParaRPr>
              </a:p>
            </p:txBody>
          </p:sp>
        </p:grpSp>
        <p:grpSp>
          <p:nvGrpSpPr>
            <p:cNvPr id="36" name="Group 35">
              <a:extLst>
                <a:ext uri="{FF2B5EF4-FFF2-40B4-BE49-F238E27FC236}">
                  <a16:creationId xmlns:a16="http://schemas.microsoft.com/office/drawing/2014/main" id="{966229F2-093A-D348-ADA6-03500835F004}"/>
                </a:ext>
              </a:extLst>
            </p:cNvPr>
            <p:cNvGrpSpPr/>
            <p:nvPr/>
          </p:nvGrpSpPr>
          <p:grpSpPr>
            <a:xfrm>
              <a:off x="5753087" y="894412"/>
              <a:ext cx="956700" cy="1605157"/>
              <a:chOff x="5753087" y="894412"/>
              <a:chExt cx="956700" cy="1605157"/>
            </a:xfrm>
          </p:grpSpPr>
          <p:pic>
            <p:nvPicPr>
              <p:cNvPr id="29" name="Picture 28">
                <a:extLst>
                  <a:ext uri="{FF2B5EF4-FFF2-40B4-BE49-F238E27FC236}">
                    <a16:creationId xmlns:a16="http://schemas.microsoft.com/office/drawing/2014/main" id="{0B732612-C8CD-6647-A9E4-90E4898E9DE9}"/>
                  </a:ext>
                </a:extLst>
              </p:cNvPr>
              <p:cNvPicPr>
                <a:picLocks noChangeAspect="1"/>
              </p:cNvPicPr>
              <p:nvPr/>
            </p:nvPicPr>
            <p:blipFill>
              <a:blip r:embed="rId9"/>
              <a:stretch>
                <a:fillRect/>
              </a:stretch>
            </p:blipFill>
            <p:spPr>
              <a:xfrm rot="16200000">
                <a:off x="5596437" y="1547069"/>
                <a:ext cx="1270000" cy="635000"/>
              </a:xfrm>
              <a:prstGeom prst="rect">
                <a:avLst/>
              </a:prstGeom>
            </p:spPr>
          </p:pic>
          <p:sp>
            <p:nvSpPr>
              <p:cNvPr id="32" name="Google Shape;354;p30">
                <a:extLst>
                  <a:ext uri="{FF2B5EF4-FFF2-40B4-BE49-F238E27FC236}">
                    <a16:creationId xmlns:a16="http://schemas.microsoft.com/office/drawing/2014/main" id="{350822DE-DFB3-6A46-87BD-954C0BD438D0}"/>
                  </a:ext>
                </a:extLst>
              </p:cNvPr>
              <p:cNvSpPr txBox="1"/>
              <p:nvPr/>
            </p:nvSpPr>
            <p:spPr>
              <a:xfrm>
                <a:off x="5753087" y="894412"/>
                <a:ext cx="956700"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=0.5mm</a:t>
                </a:r>
                <a:endParaRPr>
                  <a:latin typeface="Lato" panose="020F0502020204030203" pitchFamily="34" charset="77"/>
                  <a:ea typeface="Source Sans Pro"/>
                  <a:cs typeface="Source Sans Pro"/>
                  <a:sym typeface="Source Sans Pro"/>
                </a:endParaRPr>
              </a:p>
            </p:txBody>
          </p:sp>
        </p:grpSp>
      </p:grpSp>
      <p:pic>
        <p:nvPicPr>
          <p:cNvPr id="37" name="Google Shape;437;p35">
            <a:extLst>
              <a:ext uri="{FF2B5EF4-FFF2-40B4-BE49-F238E27FC236}">
                <a16:creationId xmlns:a16="http://schemas.microsoft.com/office/drawing/2014/main" id="{AD80AC87-1503-1D45-A714-D436A9B82E6E}"/>
              </a:ext>
            </a:extLst>
          </p:cNvPr>
          <p:cNvPicPr preferRelativeResize="0"/>
          <p:nvPr/>
        </p:nvPicPr>
        <p:blipFill>
          <a:blip r:embed="rId10" cstate="hqprint">
            <a:alphaModFix amt="75000"/>
            <a:extLst>
              <a:ext uri="{28A0092B-C50C-407E-A947-70E740481C1C}">
                <a14:useLocalDpi xmlns:a14="http://schemas.microsoft.com/office/drawing/2010/main"/>
              </a:ext>
            </a:extLst>
          </a:blip>
          <a:stretch>
            <a:fillRect/>
          </a:stretch>
        </p:blipFill>
        <p:spPr>
          <a:xfrm rot="5400000">
            <a:off x="6537238" y="4697624"/>
            <a:ext cx="162571" cy="574900"/>
          </a:xfrm>
          <a:prstGeom prst="rect">
            <a:avLst/>
          </a:prstGeom>
          <a:noFill/>
          <a:ln>
            <a:noFill/>
          </a:ln>
        </p:spPr>
      </p:pic>
      <p:sp>
        <p:nvSpPr>
          <p:cNvPr id="38" name="Google Shape;354;p30">
            <a:extLst>
              <a:ext uri="{FF2B5EF4-FFF2-40B4-BE49-F238E27FC236}">
                <a16:creationId xmlns:a16="http://schemas.microsoft.com/office/drawing/2014/main" id="{E336E4E7-6037-114B-AED2-E9CB89451CC4}"/>
              </a:ext>
            </a:extLst>
          </p:cNvPr>
          <p:cNvSpPr txBox="1"/>
          <p:nvPr/>
        </p:nvSpPr>
        <p:spPr>
          <a:xfrm>
            <a:off x="5513981" y="2537794"/>
            <a:ext cx="2209084" cy="3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panose="020F0502020204030203" pitchFamily="34" charset="77"/>
                <a:ea typeface="Source Sans Pro"/>
                <a:cs typeface="Source Sans Pro"/>
                <a:sym typeface="Source Sans Pro"/>
              </a:rPr>
              <a:t>Remapped, </a:t>
            </a:r>
            <a:r>
              <a:rPr lang="en-US" i="1">
                <a:latin typeface="Lato" panose="020F0502020204030203" pitchFamily="34" charset="77"/>
                <a:ea typeface="Source Sans Pro"/>
                <a:cs typeface="Source Sans Pro"/>
                <a:sym typeface="Source Sans Pro"/>
              </a:rPr>
              <a:t>d</a:t>
            </a:r>
            <a:r>
              <a:rPr lang="en-US">
                <a:latin typeface="Lato" panose="020F0502020204030203" pitchFamily="34" charset="77"/>
                <a:ea typeface="Source Sans Pro"/>
                <a:cs typeface="Source Sans Pro"/>
                <a:sym typeface="Source Sans Pro"/>
              </a:rPr>
              <a:t>=0.5mm</a:t>
            </a:r>
            <a:endParaRPr>
              <a:latin typeface="Lato" panose="020F0502020204030203" pitchFamily="34" charset="77"/>
              <a:ea typeface="Source Sans Pro"/>
              <a:cs typeface="Source Sans Pro"/>
              <a:sym typeface="Source Sans Pro"/>
            </a:endParaRPr>
          </a:p>
        </p:txBody>
      </p:sp>
      <p:grpSp>
        <p:nvGrpSpPr>
          <p:cNvPr id="43" name="Group 42">
            <a:extLst>
              <a:ext uri="{FF2B5EF4-FFF2-40B4-BE49-F238E27FC236}">
                <a16:creationId xmlns:a16="http://schemas.microsoft.com/office/drawing/2014/main" id="{E6989F4B-1465-1341-A5EC-523E8693B60C}"/>
              </a:ext>
            </a:extLst>
          </p:cNvPr>
          <p:cNvGrpSpPr/>
          <p:nvPr/>
        </p:nvGrpSpPr>
        <p:grpSpPr>
          <a:xfrm>
            <a:off x="1262877" y="1818225"/>
            <a:ext cx="745278" cy="943500"/>
            <a:chOff x="1262877" y="1818225"/>
            <a:chExt cx="745278" cy="943500"/>
          </a:xfrm>
        </p:grpSpPr>
        <p:cxnSp>
          <p:nvCxnSpPr>
            <p:cNvPr id="44" name="Straight Connector 43">
              <a:extLst>
                <a:ext uri="{FF2B5EF4-FFF2-40B4-BE49-F238E27FC236}">
                  <a16:creationId xmlns:a16="http://schemas.microsoft.com/office/drawing/2014/main" id="{2569EB49-FDEF-2242-A492-915C4A987213}"/>
                </a:ext>
              </a:extLst>
            </p:cNvPr>
            <p:cNvCxnSpPr/>
            <p:nvPr/>
          </p:nvCxnSpPr>
          <p:spPr>
            <a:xfrm flipH="1">
              <a:off x="1262877" y="1818225"/>
              <a:ext cx="575401" cy="9435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Google Shape;354;p30">
              <a:extLst>
                <a:ext uri="{FF2B5EF4-FFF2-40B4-BE49-F238E27FC236}">
                  <a16:creationId xmlns:a16="http://schemas.microsoft.com/office/drawing/2014/main" id="{4F978FBE-CBF6-6A4F-8190-818F0368EB26}"/>
                </a:ext>
              </a:extLst>
            </p:cNvPr>
            <p:cNvSpPr txBox="1"/>
            <p:nvPr/>
          </p:nvSpPr>
          <p:spPr>
            <a:xfrm>
              <a:off x="1349494" y="2068680"/>
              <a:ext cx="658661" cy="4308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solidFill>
                    <a:schemeClr val="accent1"/>
                  </a:solidFill>
                  <a:latin typeface="Lato" panose="020F0502020204030203" pitchFamily="34" charset="77"/>
                  <a:ea typeface="Source Sans Pro"/>
                  <a:cs typeface="Source Sans Pro"/>
                  <a:sym typeface="Source Sans Pro"/>
                </a:rPr>
                <a:t>d</a:t>
              </a:r>
              <a:endParaRPr i="1">
                <a:solidFill>
                  <a:schemeClr val="accent1"/>
                </a:solidFill>
                <a:latin typeface="Lato" panose="020F0502020204030203" pitchFamily="34" charset="77"/>
                <a:ea typeface="Source Sans Pro"/>
                <a:cs typeface="Source Sans Pro"/>
                <a:sym typeface="Source Sans Pro"/>
              </a:endParaRPr>
            </a:p>
          </p:txBody>
        </p:sp>
      </p:grpSp>
    </p:spTree>
    <p:extLst>
      <p:ext uri="{BB962C8B-B14F-4D97-AF65-F5344CB8AC3E}">
        <p14:creationId xmlns:p14="http://schemas.microsoft.com/office/powerpoint/2010/main" val="279594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84BFF43-F3A0-4285-995F-C54B17F482D3}"/>
              </a:ext>
            </a:extLst>
          </p:cNvPr>
          <p:cNvGrpSpPr/>
          <p:nvPr/>
        </p:nvGrpSpPr>
        <p:grpSpPr>
          <a:xfrm>
            <a:off x="2782659" y="1436561"/>
            <a:ext cx="1627687" cy="2441531"/>
            <a:chOff x="5019249" y="1947297"/>
            <a:chExt cx="2170249" cy="3255375"/>
          </a:xfrm>
          <a:effectLst/>
          <a:scene3d>
            <a:camera prst="perspectiveContrastingRightFacing"/>
            <a:lightRig rig="threePt" dir="t"/>
          </a:scene3d>
        </p:grpSpPr>
        <p:pic>
          <p:nvPicPr>
            <p:cNvPr id="24" name="Picture 23">
              <a:extLst>
                <a:ext uri="{FF2B5EF4-FFF2-40B4-BE49-F238E27FC236}">
                  <a16:creationId xmlns:a16="http://schemas.microsoft.com/office/drawing/2014/main" id="{FD20322D-FFE8-428A-A121-562DD986BF68}"/>
                </a:ext>
              </a:extLst>
            </p:cNvPr>
            <p:cNvPicPr>
              <a:picLocks noChangeAspect="1"/>
            </p:cNvPicPr>
            <p:nvPr/>
          </p:nvPicPr>
          <p:blipFill>
            <a:blip r:embed="rId3"/>
            <a:stretch>
              <a:fillRect/>
            </a:stretch>
          </p:blipFill>
          <p:spPr>
            <a:xfrm rot="5400000">
              <a:off x="4476686" y="2498232"/>
              <a:ext cx="3255375" cy="2153505"/>
            </a:xfrm>
            <a:prstGeom prst="rect">
              <a:avLst/>
            </a:prstGeom>
            <a:ln>
              <a:solidFill>
                <a:schemeClr val="bg1"/>
              </a:solidFill>
            </a:ln>
            <a:sp3d extrusionH="50800"/>
          </p:spPr>
        </p:pic>
        <p:pic>
          <p:nvPicPr>
            <p:cNvPr id="25" name="Picture 24">
              <a:extLst>
                <a:ext uri="{FF2B5EF4-FFF2-40B4-BE49-F238E27FC236}">
                  <a16:creationId xmlns:a16="http://schemas.microsoft.com/office/drawing/2014/main" id="{743C501F-8CBC-485A-831C-C82A930CBFC9}"/>
                </a:ext>
              </a:extLst>
            </p:cNvPr>
            <p:cNvPicPr>
              <a:picLocks noChangeAspect="1"/>
            </p:cNvPicPr>
            <p:nvPr/>
          </p:nvPicPr>
          <p:blipFill>
            <a:blip r:embed="rId4"/>
            <a:stretch>
              <a:fillRect/>
            </a:stretch>
          </p:blipFill>
          <p:spPr>
            <a:xfrm rot="16200000" flipH="1">
              <a:off x="4476686" y="2489860"/>
              <a:ext cx="3255375" cy="2170249"/>
            </a:xfrm>
            <a:prstGeom prst="rect">
              <a:avLst/>
            </a:prstGeom>
            <a:ln>
              <a:solidFill>
                <a:schemeClr val="bg1"/>
              </a:solidFill>
            </a:ln>
            <a:sp3d z="50800" extrusionH="50800"/>
          </p:spPr>
        </p:pic>
      </p:grpSp>
      <p:sp>
        <p:nvSpPr>
          <p:cNvPr id="2" name="Title 1">
            <a:extLst>
              <a:ext uri="{FF2B5EF4-FFF2-40B4-BE49-F238E27FC236}">
                <a16:creationId xmlns:a16="http://schemas.microsoft.com/office/drawing/2014/main" id="{0BFF03EA-BE69-4566-A193-0C4C5C01C6F2}"/>
              </a:ext>
            </a:extLst>
          </p:cNvPr>
          <p:cNvSpPr>
            <a:spLocks noGrp="1"/>
          </p:cNvSpPr>
          <p:nvPr>
            <p:ph type="title"/>
          </p:nvPr>
        </p:nvSpPr>
        <p:spPr>
          <a:xfrm>
            <a:off x="626269" y="57771"/>
            <a:ext cx="7886700" cy="800672"/>
          </a:xfrm>
        </p:spPr>
        <p:txBody>
          <a:bodyPr>
            <a:normAutofit/>
          </a:bodyPr>
          <a:lstStyle/>
          <a:p>
            <a:r>
              <a:rPr lang="en-US"/>
              <a:t>Issues with Thin Geometry</a:t>
            </a:r>
          </a:p>
        </p:txBody>
      </p:sp>
      <p:sp>
        <p:nvSpPr>
          <p:cNvPr id="3" name="Footer Placeholder 2">
            <a:extLst>
              <a:ext uri="{FF2B5EF4-FFF2-40B4-BE49-F238E27FC236}">
                <a16:creationId xmlns:a16="http://schemas.microsoft.com/office/drawing/2014/main" id="{22ABD0CE-351D-4CA1-B5F1-CC980836519B}"/>
              </a:ext>
            </a:extLst>
          </p:cNvPr>
          <p:cNvSpPr>
            <a:spLocks noGrp="1"/>
          </p:cNvSpPr>
          <p:nvPr>
            <p:ph type="ftr" sz="quarter" idx="10"/>
          </p:nvPr>
        </p:nvSpPr>
        <p:spPr>
          <a:xfrm>
            <a:off x="626270" y="4767264"/>
            <a:ext cx="6685801" cy="273844"/>
          </a:xfrm>
        </p:spPr>
        <p:txBody>
          <a:bodyPr/>
          <a:lstStyle/>
          <a:p>
            <a:r>
              <a:rPr lang="en-US">
                <a:latin typeface="Lato Light"/>
                <a:ea typeface="Lato Light"/>
                <a:cs typeface="Lato Light"/>
                <a:sym typeface="Lato Light"/>
              </a:rPr>
              <a:t>Geometry-Aware Scattering Compensation for 3D Printing</a:t>
            </a:r>
          </a:p>
        </p:txBody>
      </p:sp>
      <p:sp>
        <p:nvSpPr>
          <p:cNvPr id="4" name="Slide Number Placeholder 3">
            <a:extLst>
              <a:ext uri="{FF2B5EF4-FFF2-40B4-BE49-F238E27FC236}">
                <a16:creationId xmlns:a16="http://schemas.microsoft.com/office/drawing/2014/main" id="{6E51AAB8-F67E-42AC-88D7-D8C576E2E094}"/>
              </a:ext>
            </a:extLst>
          </p:cNvPr>
          <p:cNvSpPr>
            <a:spLocks noGrp="1"/>
          </p:cNvSpPr>
          <p:nvPr>
            <p:ph type="sldNum" sz="quarter" idx="11"/>
          </p:nvPr>
        </p:nvSpPr>
        <p:spPr>
          <a:xfrm>
            <a:off x="138404" y="4767263"/>
            <a:ext cx="349463" cy="273844"/>
          </a:xfrm>
        </p:spPr>
        <p:txBody>
          <a:bodyPr/>
          <a:lstStyle/>
          <a:p>
            <a:pPr defTabSz="685783"/>
            <a:fld id="{22715E2D-623F-42BE-A608-3D699D020166}" type="slidenum">
              <a:rPr lang="LID4096" smtClean="0">
                <a:solidFill>
                  <a:prstClr val="black">
                    <a:tint val="75000"/>
                  </a:prstClr>
                </a:solidFill>
              </a:rPr>
              <a:pPr defTabSz="685783"/>
              <a:t>5</a:t>
            </a:fld>
            <a:endParaRPr lang="LID4096">
              <a:solidFill>
                <a:prstClr val="black">
                  <a:tint val="75000"/>
                </a:prstClr>
              </a:solidFill>
            </a:endParaRPr>
          </a:p>
        </p:txBody>
      </p:sp>
      <p:grpSp>
        <p:nvGrpSpPr>
          <p:cNvPr id="12" name="Group 11">
            <a:extLst>
              <a:ext uri="{FF2B5EF4-FFF2-40B4-BE49-F238E27FC236}">
                <a16:creationId xmlns:a16="http://schemas.microsoft.com/office/drawing/2014/main" id="{56393017-6A17-4907-A728-709E25074EE6}"/>
              </a:ext>
            </a:extLst>
          </p:cNvPr>
          <p:cNvGrpSpPr/>
          <p:nvPr/>
        </p:nvGrpSpPr>
        <p:grpSpPr>
          <a:xfrm>
            <a:off x="4694046" y="1451470"/>
            <a:ext cx="1627687" cy="2441531"/>
            <a:chOff x="5019249" y="1947297"/>
            <a:chExt cx="2170249" cy="3255375"/>
          </a:xfrm>
          <a:effectLst/>
          <a:scene3d>
            <a:camera prst="perspectiveHeroicExtremeLeftFacing" fov="2700000">
              <a:rot lat="644518" lon="13017887" rev="21388090"/>
            </a:camera>
            <a:lightRig rig="threePt" dir="t"/>
          </a:scene3d>
        </p:grpSpPr>
        <p:pic>
          <p:nvPicPr>
            <p:cNvPr id="14" name="Picture 13">
              <a:extLst>
                <a:ext uri="{FF2B5EF4-FFF2-40B4-BE49-F238E27FC236}">
                  <a16:creationId xmlns:a16="http://schemas.microsoft.com/office/drawing/2014/main" id="{DFDED62D-2361-4DA4-AAA2-EF4AC3BBA2ED}"/>
                </a:ext>
              </a:extLst>
            </p:cNvPr>
            <p:cNvPicPr>
              <a:picLocks noChangeAspect="1"/>
            </p:cNvPicPr>
            <p:nvPr/>
          </p:nvPicPr>
          <p:blipFill>
            <a:blip r:embed="rId3"/>
            <a:stretch>
              <a:fillRect/>
            </a:stretch>
          </p:blipFill>
          <p:spPr>
            <a:xfrm rot="16200000" flipH="1">
              <a:off x="4476686" y="2498232"/>
              <a:ext cx="3255375" cy="2153505"/>
            </a:xfrm>
            <a:prstGeom prst="rect">
              <a:avLst/>
            </a:prstGeom>
            <a:ln>
              <a:solidFill>
                <a:schemeClr val="bg1"/>
              </a:solidFill>
            </a:ln>
            <a:sp3d extrusionH="50800"/>
          </p:spPr>
        </p:pic>
        <p:pic>
          <p:nvPicPr>
            <p:cNvPr id="15" name="Picture 14">
              <a:extLst>
                <a:ext uri="{FF2B5EF4-FFF2-40B4-BE49-F238E27FC236}">
                  <a16:creationId xmlns:a16="http://schemas.microsoft.com/office/drawing/2014/main" id="{8E034D3E-0B5F-4079-B4B3-F4B0539E6B09}"/>
                </a:ext>
              </a:extLst>
            </p:cNvPr>
            <p:cNvPicPr>
              <a:picLocks noChangeAspect="1"/>
            </p:cNvPicPr>
            <p:nvPr/>
          </p:nvPicPr>
          <p:blipFill>
            <a:blip r:embed="rId4"/>
            <a:stretch>
              <a:fillRect/>
            </a:stretch>
          </p:blipFill>
          <p:spPr>
            <a:xfrm rot="5400000">
              <a:off x="4476686" y="2489860"/>
              <a:ext cx="3255375" cy="2170249"/>
            </a:xfrm>
            <a:prstGeom prst="rect">
              <a:avLst/>
            </a:prstGeom>
            <a:ln>
              <a:solidFill>
                <a:schemeClr val="bg1"/>
              </a:solidFill>
            </a:ln>
            <a:sp3d z="50800" extrusionH="50800"/>
          </p:spPr>
        </p:pic>
      </p:grpSp>
      <p:sp>
        <p:nvSpPr>
          <p:cNvPr id="27" name="TextBox 26">
            <a:extLst>
              <a:ext uri="{FF2B5EF4-FFF2-40B4-BE49-F238E27FC236}">
                <a16:creationId xmlns:a16="http://schemas.microsoft.com/office/drawing/2014/main" id="{E0F5A042-FE02-46BB-A973-164A1F478EAF}"/>
              </a:ext>
            </a:extLst>
          </p:cNvPr>
          <p:cNvSpPr txBox="1"/>
          <p:nvPr/>
        </p:nvSpPr>
        <p:spPr>
          <a:xfrm>
            <a:off x="1162720" y="826312"/>
            <a:ext cx="2649096" cy="400110"/>
          </a:xfrm>
          <a:prstGeom prst="rect">
            <a:avLst/>
          </a:prstGeom>
          <a:noFill/>
        </p:spPr>
        <p:txBody>
          <a:bodyPr wrap="square" rtlCol="0" anchor="ctr">
            <a:spAutoFit/>
          </a:bodyPr>
          <a:lstStyle/>
          <a:p>
            <a:pPr algn="ctr" defTabSz="914378"/>
            <a:r>
              <a:rPr lang="en-US" sz="2000" b="1">
                <a:latin typeface="Lato" panose="020F0502020204030203" pitchFamily="34" charset="0"/>
                <a:ea typeface="Lato" panose="020F0502020204030203" pitchFamily="34" charset="0"/>
                <a:cs typeface="Lato" panose="020F0502020204030203" pitchFamily="34" charset="0"/>
              </a:rPr>
              <a:t>Front</a:t>
            </a:r>
          </a:p>
        </p:txBody>
      </p:sp>
      <p:sp>
        <p:nvSpPr>
          <p:cNvPr id="28" name="TextBox 27">
            <a:extLst>
              <a:ext uri="{FF2B5EF4-FFF2-40B4-BE49-F238E27FC236}">
                <a16:creationId xmlns:a16="http://schemas.microsoft.com/office/drawing/2014/main" id="{33481A8F-06D3-4210-B856-D860D4CDBAF6}"/>
              </a:ext>
            </a:extLst>
          </p:cNvPr>
          <p:cNvSpPr txBox="1"/>
          <p:nvPr/>
        </p:nvSpPr>
        <p:spPr>
          <a:xfrm>
            <a:off x="5153280" y="826312"/>
            <a:ext cx="2649096" cy="400110"/>
          </a:xfrm>
          <a:prstGeom prst="rect">
            <a:avLst/>
          </a:prstGeom>
          <a:noFill/>
        </p:spPr>
        <p:txBody>
          <a:bodyPr wrap="square" rtlCol="0" anchor="ctr">
            <a:spAutoFit/>
          </a:bodyPr>
          <a:lstStyle/>
          <a:p>
            <a:pPr algn="ctr" defTabSz="914378"/>
            <a:r>
              <a:rPr lang="en-US" sz="2000" b="1">
                <a:latin typeface="Lato" panose="020F0502020204030203" pitchFamily="34" charset="0"/>
                <a:ea typeface="Lato" panose="020F0502020204030203" pitchFamily="34" charset="0"/>
                <a:cs typeface="Lato" panose="020F0502020204030203" pitchFamily="34" charset="0"/>
              </a:rPr>
              <a:t>Back</a:t>
            </a:r>
          </a:p>
        </p:txBody>
      </p:sp>
      <p:sp>
        <p:nvSpPr>
          <p:cNvPr id="29" name="TextBox 28">
            <a:extLst>
              <a:ext uri="{FF2B5EF4-FFF2-40B4-BE49-F238E27FC236}">
                <a16:creationId xmlns:a16="http://schemas.microsoft.com/office/drawing/2014/main" id="{DF632BAB-C4DC-472B-9DCF-AD97DC381B41}"/>
              </a:ext>
            </a:extLst>
          </p:cNvPr>
          <p:cNvSpPr txBox="1"/>
          <p:nvPr/>
        </p:nvSpPr>
        <p:spPr>
          <a:xfrm>
            <a:off x="3247452" y="4046758"/>
            <a:ext cx="2649096" cy="707886"/>
          </a:xfrm>
          <a:prstGeom prst="rect">
            <a:avLst/>
          </a:prstGeom>
          <a:noFill/>
        </p:spPr>
        <p:txBody>
          <a:bodyPr wrap="square" rtlCol="0" anchor="ctr">
            <a:spAutoFit/>
          </a:bodyPr>
          <a:lstStyle/>
          <a:p>
            <a:pPr algn="ctr" defTabSz="914378"/>
            <a:r>
              <a:rPr lang="en-US" sz="2000" b="1">
                <a:latin typeface="Lato" panose="020F0502020204030203" pitchFamily="34" charset="0"/>
                <a:ea typeface="Lato" panose="020F0502020204030203" pitchFamily="34" charset="0"/>
                <a:cs typeface="Lato" panose="020F0502020204030203" pitchFamily="34" charset="0"/>
              </a:rPr>
              <a:t>Target</a:t>
            </a:r>
            <a:r>
              <a:rPr lang="en-US" sz="2000">
                <a:latin typeface="Lato" panose="020F0502020204030203" pitchFamily="34" charset="0"/>
                <a:ea typeface="Lato" panose="020F0502020204030203" pitchFamily="34" charset="0"/>
                <a:cs typeface="Lato" panose="020F0502020204030203" pitchFamily="34" charset="0"/>
              </a:rPr>
              <a:t> </a:t>
            </a:r>
          </a:p>
          <a:p>
            <a:pPr algn="ctr" defTabSz="914378"/>
            <a:r>
              <a:rPr lang="en-US" sz="2000">
                <a:latin typeface="Lato" panose="020F0502020204030203" pitchFamily="34" charset="0"/>
                <a:ea typeface="Lato" panose="020F0502020204030203" pitchFamily="34" charset="0"/>
                <a:cs typeface="Lato" panose="020F0502020204030203" pitchFamily="34" charset="0"/>
              </a:rPr>
              <a:t>(0.5 mm thick)</a:t>
            </a:r>
          </a:p>
        </p:txBody>
      </p:sp>
      <p:grpSp>
        <p:nvGrpSpPr>
          <p:cNvPr id="10" name="Group 9">
            <a:extLst>
              <a:ext uri="{FF2B5EF4-FFF2-40B4-BE49-F238E27FC236}">
                <a16:creationId xmlns:a16="http://schemas.microsoft.com/office/drawing/2014/main" id="{C4E218D3-548A-416F-84F8-7AC04480080D}"/>
              </a:ext>
            </a:extLst>
          </p:cNvPr>
          <p:cNvGrpSpPr/>
          <p:nvPr/>
        </p:nvGrpSpPr>
        <p:grpSpPr>
          <a:xfrm>
            <a:off x="487867" y="1524802"/>
            <a:ext cx="1784202" cy="3231329"/>
            <a:chOff x="650489" y="2236271"/>
            <a:chExt cx="2378936" cy="4308438"/>
          </a:xfrm>
        </p:grpSpPr>
        <p:sp>
          <p:nvSpPr>
            <p:cNvPr id="32" name="TextBox 31">
              <a:extLst>
                <a:ext uri="{FF2B5EF4-FFF2-40B4-BE49-F238E27FC236}">
                  <a16:creationId xmlns:a16="http://schemas.microsoft.com/office/drawing/2014/main" id="{AA4BA3F7-1746-4582-9A86-1E14D6F397F6}"/>
                </a:ext>
              </a:extLst>
            </p:cNvPr>
            <p:cNvSpPr txBox="1"/>
            <p:nvPr/>
          </p:nvSpPr>
          <p:spPr>
            <a:xfrm>
              <a:off x="650489" y="5190492"/>
              <a:ext cx="2378936" cy="1354217"/>
            </a:xfrm>
            <a:prstGeom prst="rect">
              <a:avLst/>
            </a:prstGeom>
            <a:noFill/>
          </p:spPr>
          <p:txBody>
            <a:bodyPr wrap="square" rtlCol="0" anchor="ctr">
              <a:spAutoFit/>
            </a:bodyPr>
            <a:lstStyle/>
            <a:p>
              <a:pPr algn="ctr" defTabSz="914378"/>
              <a:r>
                <a:rPr lang="en-US" sz="2000">
                  <a:latin typeface="Lato" panose="020F0502020204030203" pitchFamily="34" charset="0"/>
                  <a:ea typeface="Lato" panose="020F0502020204030203" pitchFamily="34" charset="0"/>
                  <a:cs typeface="Lato" panose="020F0502020204030203" pitchFamily="34" charset="0"/>
                </a:rPr>
                <a:t>Printer default</a:t>
              </a:r>
            </a:p>
            <a:p>
              <a:pPr algn="ctr" defTabSz="914378"/>
              <a:r>
                <a:rPr lang="en-US" sz="2000">
                  <a:latin typeface="Lato" panose="020F0502020204030203" pitchFamily="34" charset="0"/>
                  <a:ea typeface="Lato" panose="020F0502020204030203" pitchFamily="34" charset="0"/>
                  <a:cs typeface="Lato" panose="020F0502020204030203" pitchFamily="34" charset="0"/>
                </a:rPr>
                <a:t>(</a:t>
              </a:r>
              <a:r>
                <a:rPr lang="en-US" sz="2000" b="1" err="1">
                  <a:latin typeface="Lato" panose="020F0502020204030203" pitchFamily="34" charset="0"/>
                  <a:ea typeface="Lato" panose="020F0502020204030203" pitchFamily="34" charset="0"/>
                  <a:cs typeface="Lato" panose="020F0502020204030203" pitchFamily="34" charset="0"/>
                </a:rPr>
                <a:t>GrabCAD</a:t>
              </a:r>
              <a:r>
                <a:rPr lang="en-US" sz="2000">
                  <a:latin typeface="Lato" panose="020F0502020204030203" pitchFamily="34" charset="0"/>
                  <a:ea typeface="Lato" panose="020F0502020204030203" pitchFamily="34" charset="0"/>
                  <a:cs typeface="Lato" panose="020F0502020204030203" pitchFamily="34" charset="0"/>
                </a:rPr>
                <a:t>)</a:t>
              </a:r>
            </a:p>
          </p:txBody>
        </p:sp>
        <p:pic>
          <p:nvPicPr>
            <p:cNvPr id="34" name="Google Shape;454;p36">
              <a:extLst>
                <a:ext uri="{FF2B5EF4-FFF2-40B4-BE49-F238E27FC236}">
                  <a16:creationId xmlns:a16="http://schemas.microsoft.com/office/drawing/2014/main" id="{1D2270A4-7591-4CEE-B0C5-816D6D4D61EC}"/>
                </a:ext>
              </a:extLst>
            </p:cNvPr>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855996" y="2236271"/>
              <a:ext cx="1967922" cy="2951884"/>
            </a:xfrm>
            <a:prstGeom prst="rect">
              <a:avLst/>
            </a:prstGeom>
            <a:noFill/>
            <a:ln>
              <a:solidFill>
                <a:schemeClr val="bg1">
                  <a:lumMod val="75000"/>
                </a:schemeClr>
              </a:solidFill>
            </a:ln>
          </p:spPr>
        </p:pic>
      </p:grpSp>
      <p:grpSp>
        <p:nvGrpSpPr>
          <p:cNvPr id="48" name="Group 47">
            <a:extLst>
              <a:ext uri="{FF2B5EF4-FFF2-40B4-BE49-F238E27FC236}">
                <a16:creationId xmlns:a16="http://schemas.microsoft.com/office/drawing/2014/main" id="{A46C6DD0-6407-45B6-B729-3FE059FC6EE7}"/>
              </a:ext>
            </a:extLst>
          </p:cNvPr>
          <p:cNvGrpSpPr/>
          <p:nvPr/>
        </p:nvGrpSpPr>
        <p:grpSpPr>
          <a:xfrm>
            <a:off x="6880159" y="1585151"/>
            <a:ext cx="1784202" cy="3170978"/>
            <a:chOff x="9173545" y="2316737"/>
            <a:chExt cx="2378936" cy="4227973"/>
          </a:xfrm>
        </p:grpSpPr>
        <p:pic>
          <p:nvPicPr>
            <p:cNvPr id="33" name="Google Shape;455;p36">
              <a:extLst>
                <a:ext uri="{FF2B5EF4-FFF2-40B4-BE49-F238E27FC236}">
                  <a16:creationId xmlns:a16="http://schemas.microsoft.com/office/drawing/2014/main" id="{7071B9C8-3EF4-4223-82D2-F4D64B6EAE5B}"/>
                </a:ext>
              </a:extLst>
            </p:cNvPr>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9380033" y="2316737"/>
              <a:ext cx="1965960" cy="2953512"/>
            </a:xfrm>
            <a:prstGeom prst="rect">
              <a:avLst/>
            </a:prstGeom>
            <a:noFill/>
            <a:ln>
              <a:solidFill>
                <a:schemeClr val="bg1">
                  <a:lumMod val="75000"/>
                </a:schemeClr>
              </a:solidFill>
            </a:ln>
          </p:spPr>
        </p:pic>
        <p:sp>
          <p:nvSpPr>
            <p:cNvPr id="35" name="TextBox 34">
              <a:extLst>
                <a:ext uri="{FF2B5EF4-FFF2-40B4-BE49-F238E27FC236}">
                  <a16:creationId xmlns:a16="http://schemas.microsoft.com/office/drawing/2014/main" id="{B8833DA0-F1B2-4841-A1C8-E13398902F73}"/>
                </a:ext>
              </a:extLst>
            </p:cNvPr>
            <p:cNvSpPr txBox="1"/>
            <p:nvPr/>
          </p:nvSpPr>
          <p:spPr>
            <a:xfrm>
              <a:off x="9173545" y="5190493"/>
              <a:ext cx="2378936" cy="1354217"/>
            </a:xfrm>
            <a:prstGeom prst="rect">
              <a:avLst/>
            </a:prstGeom>
            <a:noFill/>
          </p:spPr>
          <p:txBody>
            <a:bodyPr wrap="square" rtlCol="0" anchor="ctr">
              <a:spAutoFit/>
            </a:bodyPr>
            <a:lstStyle/>
            <a:p>
              <a:pPr algn="ctr" defTabSz="914378"/>
              <a:r>
                <a:rPr lang="en-US" sz="2000">
                  <a:latin typeface="Lato" panose="020F0502020204030203" pitchFamily="34" charset="0"/>
                  <a:ea typeface="Lato" panose="020F0502020204030203" pitchFamily="34" charset="0"/>
                  <a:cs typeface="Lato" panose="020F0502020204030203" pitchFamily="34" charset="0"/>
                </a:rPr>
                <a:t>Printer default</a:t>
              </a:r>
            </a:p>
            <a:p>
              <a:pPr algn="ctr" defTabSz="914378"/>
              <a:r>
                <a:rPr lang="en-US" sz="2000">
                  <a:latin typeface="Lato" panose="020F0502020204030203" pitchFamily="34" charset="0"/>
                  <a:ea typeface="Lato" panose="020F0502020204030203" pitchFamily="34" charset="0"/>
                  <a:cs typeface="Lato" panose="020F0502020204030203" pitchFamily="34" charset="0"/>
                </a:rPr>
                <a:t>(</a:t>
              </a:r>
              <a:r>
                <a:rPr lang="en-US" sz="2000" b="1" err="1">
                  <a:latin typeface="Lato" panose="020F0502020204030203" pitchFamily="34" charset="0"/>
                  <a:ea typeface="Lato" panose="020F0502020204030203" pitchFamily="34" charset="0"/>
                  <a:cs typeface="Lato" panose="020F0502020204030203" pitchFamily="34" charset="0"/>
                </a:rPr>
                <a:t>GrabCAD</a:t>
              </a:r>
              <a:r>
                <a:rPr lang="en-US" sz="2000">
                  <a:latin typeface="Lato" panose="020F0502020204030203" pitchFamily="34" charset="0"/>
                  <a:ea typeface="Lato" panose="020F0502020204030203" pitchFamily="34" charset="0"/>
                  <a:cs typeface="Lato" panose="020F0502020204030203" pitchFamily="34" charset="0"/>
                </a:rPr>
                <a:t>)</a:t>
              </a:r>
            </a:p>
          </p:txBody>
        </p:sp>
      </p:grpSp>
      <p:grpSp>
        <p:nvGrpSpPr>
          <p:cNvPr id="11" name="Group 10">
            <a:extLst>
              <a:ext uri="{FF2B5EF4-FFF2-40B4-BE49-F238E27FC236}">
                <a16:creationId xmlns:a16="http://schemas.microsoft.com/office/drawing/2014/main" id="{9FC9BB95-D6F2-439F-BD51-7894512A050D}"/>
              </a:ext>
            </a:extLst>
          </p:cNvPr>
          <p:cNvGrpSpPr/>
          <p:nvPr/>
        </p:nvGrpSpPr>
        <p:grpSpPr>
          <a:xfrm>
            <a:off x="330657" y="797044"/>
            <a:ext cx="1049020" cy="1489678"/>
            <a:chOff x="440876" y="1265928"/>
            <a:chExt cx="1398693" cy="1986237"/>
          </a:xfrm>
        </p:grpSpPr>
        <p:sp>
          <p:nvSpPr>
            <p:cNvPr id="5" name="Rectangle 4">
              <a:extLst>
                <a:ext uri="{FF2B5EF4-FFF2-40B4-BE49-F238E27FC236}">
                  <a16:creationId xmlns:a16="http://schemas.microsoft.com/office/drawing/2014/main" id="{4F3493C1-43E6-4375-AA1E-CF9BF4990A19}"/>
                </a:ext>
              </a:extLst>
            </p:cNvPr>
            <p:cNvSpPr/>
            <p:nvPr/>
          </p:nvSpPr>
          <p:spPr>
            <a:xfrm>
              <a:off x="440876" y="1265928"/>
              <a:ext cx="1246496" cy="738664"/>
            </a:xfrm>
            <a:prstGeom prst="rect">
              <a:avLst/>
            </a:prstGeom>
            <a:solidFill>
              <a:schemeClr val="bg1">
                <a:lumMod val="85000"/>
                <a:alpha val="54000"/>
              </a:schemeClr>
            </a:solidFill>
            <a:ln w="19050">
              <a:solidFill>
                <a:schemeClr val="tx1"/>
              </a:solidFill>
              <a:prstDash val="sysDash"/>
            </a:ln>
          </p:spPr>
          <p:txBody>
            <a:bodyPr wrap="none">
              <a:spAutoFit/>
            </a:bodyPr>
            <a:lstStyle/>
            <a:p>
              <a:pPr algn="ctr" defTabSz="914378"/>
              <a:r>
                <a:rPr lang="en-US" sz="1500" b="1" dirty="0">
                  <a:solidFill>
                    <a:srgbClr val="FF0000"/>
                  </a:solidFill>
                  <a:latin typeface="Lato" panose="020F0502020204030203" pitchFamily="34" charset="0"/>
                  <a:cs typeface="Lato" panose="020F0502020204030203" pitchFamily="34" charset="0"/>
                </a:rPr>
                <a:t>Reduced</a:t>
              </a:r>
            </a:p>
            <a:p>
              <a:pPr algn="ctr" defTabSz="914378"/>
              <a:r>
                <a:rPr lang="en-US" sz="1500" b="1" dirty="0">
                  <a:solidFill>
                    <a:srgbClr val="FF0000"/>
                  </a:solidFill>
                  <a:latin typeface="Lato" panose="020F0502020204030203" pitchFamily="34" charset="0"/>
                  <a:cs typeface="Lato" panose="020F0502020204030203" pitchFamily="34" charset="0"/>
                </a:rPr>
                <a:t>contrast</a:t>
              </a:r>
            </a:p>
          </p:txBody>
        </p:sp>
        <p:cxnSp>
          <p:nvCxnSpPr>
            <p:cNvPr id="7" name="Straight Arrow Connector 6">
              <a:extLst>
                <a:ext uri="{FF2B5EF4-FFF2-40B4-BE49-F238E27FC236}">
                  <a16:creationId xmlns:a16="http://schemas.microsoft.com/office/drawing/2014/main" id="{355DD4E9-72AF-4328-A87B-C74935EFFE57}"/>
                </a:ext>
              </a:extLst>
            </p:cNvPr>
            <p:cNvCxnSpPr>
              <a:cxnSpLocks/>
              <a:stCxn id="5" idx="2"/>
            </p:cNvCxnSpPr>
            <p:nvPr/>
          </p:nvCxnSpPr>
          <p:spPr>
            <a:xfrm>
              <a:off x="1064124" y="2004592"/>
              <a:ext cx="775445" cy="1247573"/>
            </a:xfrm>
            <a:prstGeom prst="straightConnector1">
              <a:avLst/>
            </a:prstGeom>
            <a:solidFill>
              <a:schemeClr val="bg1">
                <a:lumMod val="85000"/>
                <a:alpha val="54000"/>
              </a:schemeClr>
            </a:solidFill>
            <a:ln w="19050">
              <a:solidFill>
                <a:schemeClr val="tx1"/>
              </a:solidFill>
              <a:prstDash val="sysDash"/>
              <a:headEnd type="none" w="med" len="med"/>
              <a:tailEnd type="arrow" w="med" len="med"/>
            </a:ln>
          </p:spPr>
        </p:cxnSp>
      </p:grpSp>
      <p:grpSp>
        <p:nvGrpSpPr>
          <p:cNvPr id="41" name="Group 40">
            <a:extLst>
              <a:ext uri="{FF2B5EF4-FFF2-40B4-BE49-F238E27FC236}">
                <a16:creationId xmlns:a16="http://schemas.microsoft.com/office/drawing/2014/main" id="{8B49CC8A-44A7-4355-9613-6A60CEEA8647}"/>
              </a:ext>
            </a:extLst>
          </p:cNvPr>
          <p:cNvGrpSpPr/>
          <p:nvPr/>
        </p:nvGrpSpPr>
        <p:grpSpPr>
          <a:xfrm>
            <a:off x="7610107" y="954766"/>
            <a:ext cx="1069525" cy="1018305"/>
            <a:chOff x="10031538" y="1117105"/>
            <a:chExt cx="1426033" cy="1357738"/>
          </a:xfrm>
        </p:grpSpPr>
        <p:sp>
          <p:nvSpPr>
            <p:cNvPr id="37" name="Rectangle 36">
              <a:extLst>
                <a:ext uri="{FF2B5EF4-FFF2-40B4-BE49-F238E27FC236}">
                  <a16:creationId xmlns:a16="http://schemas.microsoft.com/office/drawing/2014/main" id="{97AC7A55-F956-4202-A860-96CFAAA8156E}"/>
                </a:ext>
              </a:extLst>
            </p:cNvPr>
            <p:cNvSpPr/>
            <p:nvPr/>
          </p:nvSpPr>
          <p:spPr>
            <a:xfrm>
              <a:off x="10031538" y="1117105"/>
              <a:ext cx="1426033" cy="430886"/>
            </a:xfrm>
            <a:prstGeom prst="rect">
              <a:avLst/>
            </a:prstGeom>
            <a:solidFill>
              <a:schemeClr val="bg1">
                <a:lumMod val="85000"/>
                <a:alpha val="54000"/>
              </a:schemeClr>
            </a:solidFill>
            <a:ln w="19050">
              <a:solidFill>
                <a:schemeClr val="tx1"/>
              </a:solidFill>
              <a:prstDash val="sysDash"/>
            </a:ln>
          </p:spPr>
          <p:txBody>
            <a:bodyPr wrap="none">
              <a:spAutoFit/>
            </a:bodyPr>
            <a:lstStyle/>
            <a:p>
              <a:pPr algn="ctr" defTabSz="914378"/>
              <a:r>
                <a:rPr lang="en-US" sz="1500" b="1">
                  <a:solidFill>
                    <a:srgbClr val="FF0000"/>
                  </a:solidFill>
                  <a:latin typeface="Lato" panose="020F0502020204030203" pitchFamily="34" charset="0"/>
                  <a:cs typeface="Lato" panose="020F0502020204030203" pitchFamily="34" charset="0"/>
                </a:rPr>
                <a:t>Cross-talk</a:t>
              </a:r>
            </a:p>
          </p:txBody>
        </p:sp>
        <p:cxnSp>
          <p:nvCxnSpPr>
            <p:cNvPr id="38" name="Straight Arrow Connector 37">
              <a:extLst>
                <a:ext uri="{FF2B5EF4-FFF2-40B4-BE49-F238E27FC236}">
                  <a16:creationId xmlns:a16="http://schemas.microsoft.com/office/drawing/2014/main" id="{1BD1DBEA-BC28-4FA9-8C4C-A28E61452C60}"/>
                </a:ext>
              </a:extLst>
            </p:cNvPr>
            <p:cNvCxnSpPr>
              <a:cxnSpLocks/>
              <a:stCxn id="37" idx="2"/>
            </p:cNvCxnSpPr>
            <p:nvPr/>
          </p:nvCxnSpPr>
          <p:spPr>
            <a:xfrm flipH="1">
              <a:off x="10565305" y="1547991"/>
              <a:ext cx="179251" cy="926852"/>
            </a:xfrm>
            <a:prstGeom prst="straightConnector1">
              <a:avLst/>
            </a:prstGeom>
            <a:solidFill>
              <a:schemeClr val="bg1">
                <a:lumMod val="85000"/>
                <a:alpha val="54000"/>
              </a:schemeClr>
            </a:solidFill>
            <a:ln w="19050">
              <a:solidFill>
                <a:schemeClr val="tx1"/>
              </a:solidFill>
              <a:prstDash val="sysDash"/>
              <a:headEnd type="none" w="med" len="med"/>
              <a:tailEnd type="arrow" w="med" len="med"/>
            </a:ln>
          </p:spPr>
        </p:cxnSp>
      </p:grpSp>
    </p:spTree>
    <p:extLst>
      <p:ext uri="{BB962C8B-B14F-4D97-AF65-F5344CB8AC3E}">
        <p14:creationId xmlns:p14="http://schemas.microsoft.com/office/powerpoint/2010/main" val="2834912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a:latin typeface="Lato Light"/>
                <a:ea typeface="Lato Light"/>
                <a:cs typeface="Lato Light"/>
                <a:sym typeface="Lato Light"/>
              </a:rPr>
              <a:t>Geometry-Aware Scattering Compensation for 3D Printing</a:t>
            </a:r>
          </a:p>
        </p:txBody>
      </p:sp>
      <p:sp>
        <p:nvSpPr>
          <p:cNvPr id="109" name="Google Shape;109;p13"/>
          <p:cNvSpPr txBox="1">
            <a:spLocks noGrp="1"/>
          </p:cNvSpPr>
          <p:nvPr>
            <p:ph type="sldNum" sz="quarter" idx="11"/>
          </p:nvPr>
        </p:nvSpPr>
        <p:spPr>
          <a:prstGeom prst="rect">
            <a:avLst/>
          </a:prstGeom>
        </p:spPr>
        <p:txBody>
          <a:bodyPr spcFirstLastPara="1" wrap="square" lIns="91425" tIns="91425" rIns="91425" bIns="91425" anchor="ctr" anchorCtr="0">
            <a:noAutofit/>
          </a:bodyPr>
          <a:lstStyle/>
          <a:p>
            <a:fld id="{00000000-1234-1234-1234-123412341234}" type="slidenum">
              <a:rPr lang="en-US" smtClean="0"/>
              <a:pPr/>
              <a:t>6</a:t>
            </a:fld>
            <a:endParaRPr lang="en-US"/>
          </a:p>
        </p:txBody>
      </p:sp>
      <p:sp>
        <p:nvSpPr>
          <p:cNvPr id="21" name="Google Shape;93;p11">
            <a:extLst>
              <a:ext uri="{FF2B5EF4-FFF2-40B4-BE49-F238E27FC236}">
                <a16:creationId xmlns:a16="http://schemas.microsoft.com/office/drawing/2014/main" id="{4685326D-350D-FB45-9497-0651D0721B61}"/>
              </a:ext>
            </a:extLst>
          </p:cNvPr>
          <p:cNvSpPr txBox="1">
            <a:spLocks noGrp="1"/>
          </p:cNvSpPr>
          <p:nvPr>
            <p:ph type="title"/>
          </p:nvPr>
        </p:nvSpPr>
        <p:spPr>
          <a:xfrm>
            <a:off x="626269" y="57770"/>
            <a:ext cx="7886700" cy="800672"/>
          </a:xfrm>
        </p:spPr>
        <p:txBody>
          <a:bodyPr/>
          <a:lstStyle/>
          <a:p>
            <a:pPr lvl="0"/>
            <a:r>
              <a:rPr lang="en-US"/>
              <a:t>Introduction – Inkjet 3D Printing</a:t>
            </a:r>
          </a:p>
        </p:txBody>
      </p:sp>
      <p:pic>
        <p:nvPicPr>
          <p:cNvPr id="3" name="Crop_1">
            <a:hlinkClick r:id="" action="ppaction://media"/>
          </p:cNvPr>
          <p:cNvPicPr>
            <a:picLocks noChangeAspect="1"/>
          </p:cNvPicPr>
          <p:nvPr>
            <a:videoFile r:link="rId2"/>
            <p:extLst>
              <p:ext uri="{DAA4B4D4-6D71-4841-9C94-3DE7FCFB9230}">
                <p14:media xmlns:p14="http://schemas.microsoft.com/office/powerpoint/2010/main" r:embed="rId1">
                  <p14:bmkLst>
                    <p14:bmk name="Bookmark 1" time="10452.4886"/>
                  </p14:bmkLst>
                </p14:media>
              </p:ext>
            </p:extLst>
          </p:nvPr>
        </p:nvPicPr>
        <p:blipFill>
          <a:blip r:embed="rId5"/>
          <a:stretch>
            <a:fillRect/>
          </a:stretch>
        </p:blipFill>
        <p:spPr>
          <a:xfrm>
            <a:off x="487866" y="1421877"/>
            <a:ext cx="5563898" cy="2781949"/>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32335" y="1985597"/>
            <a:ext cx="1959469" cy="1469205"/>
          </a:xfrm>
          <a:prstGeom prst="rect">
            <a:avLst/>
          </a:prstGeom>
        </p:spPr>
      </p:pic>
      <p:grpSp>
        <p:nvGrpSpPr>
          <p:cNvPr id="10" name="Group 9">
            <a:extLst>
              <a:ext uri="{FF2B5EF4-FFF2-40B4-BE49-F238E27FC236}">
                <a16:creationId xmlns:a16="http://schemas.microsoft.com/office/drawing/2014/main" id="{5045C01C-CD02-DB40-9848-E33130177320}"/>
              </a:ext>
            </a:extLst>
          </p:cNvPr>
          <p:cNvGrpSpPr/>
          <p:nvPr/>
        </p:nvGrpSpPr>
        <p:grpSpPr>
          <a:xfrm>
            <a:off x="2524838" y="1337289"/>
            <a:ext cx="1543792" cy="2320309"/>
            <a:chOff x="2524838" y="1337289"/>
            <a:chExt cx="1543792" cy="2320309"/>
          </a:xfrm>
        </p:grpSpPr>
        <p:sp>
          <p:nvSpPr>
            <p:cNvPr id="2" name="Rectangle 1">
              <a:extLst>
                <a:ext uri="{FF2B5EF4-FFF2-40B4-BE49-F238E27FC236}">
                  <a16:creationId xmlns:a16="http://schemas.microsoft.com/office/drawing/2014/main" id="{5FF420D8-95B9-2241-9120-DF38860140CA}"/>
                </a:ext>
              </a:extLst>
            </p:cNvPr>
            <p:cNvSpPr/>
            <p:nvPr/>
          </p:nvSpPr>
          <p:spPr>
            <a:xfrm>
              <a:off x="2794093" y="1714918"/>
              <a:ext cx="1005282" cy="1005282"/>
            </a:xfrm>
            <a:prstGeom prst="rect">
              <a:avLst/>
            </a:prstGeom>
            <a:solidFill>
              <a:srgbClr val="F9D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302FD1-5532-B24E-A10E-A5345D107D75}"/>
                </a:ext>
              </a:extLst>
            </p:cNvPr>
            <p:cNvSpPr txBox="1"/>
            <p:nvPr/>
          </p:nvSpPr>
          <p:spPr>
            <a:xfrm>
              <a:off x="2524838" y="1337289"/>
              <a:ext cx="1543792" cy="338554"/>
            </a:xfrm>
            <a:prstGeom prst="rect">
              <a:avLst/>
            </a:prstGeom>
            <a:noFill/>
          </p:spPr>
          <p:txBody>
            <a:bodyPr wrap="square" rtlCol="0">
              <a:spAutoFit/>
            </a:bodyPr>
            <a:lstStyle/>
            <a:p>
              <a:pPr algn="ctr"/>
              <a:r>
                <a:rPr lang="en-US" sz="1600">
                  <a:latin typeface="Lato" panose="020F0502020204030203" pitchFamily="34" charset="77"/>
                </a:rPr>
                <a:t>Apparent color</a:t>
              </a:r>
            </a:p>
          </p:txBody>
        </p:sp>
        <p:cxnSp>
          <p:nvCxnSpPr>
            <p:cNvPr id="8" name="Straight Connector 7">
              <a:extLst>
                <a:ext uri="{FF2B5EF4-FFF2-40B4-BE49-F238E27FC236}">
                  <a16:creationId xmlns:a16="http://schemas.microsoft.com/office/drawing/2014/main" id="{FFBC6C6C-9E33-9D46-A1BD-62D087908E7E}"/>
                </a:ext>
              </a:extLst>
            </p:cNvPr>
            <p:cNvCxnSpPr/>
            <p:nvPr/>
          </p:nvCxnSpPr>
          <p:spPr>
            <a:xfrm flipH="1" flipV="1">
              <a:off x="2794184" y="2763787"/>
              <a:ext cx="388403" cy="89381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8ADF05-564A-964A-BFA8-B4274CA30E5E}"/>
                </a:ext>
              </a:extLst>
            </p:cNvPr>
            <p:cNvCxnSpPr>
              <a:cxnSpLocks/>
            </p:cNvCxnSpPr>
            <p:nvPr/>
          </p:nvCxnSpPr>
          <p:spPr>
            <a:xfrm flipV="1">
              <a:off x="3399826" y="2763787"/>
              <a:ext cx="388403" cy="89381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ym typeface="Lato Light"/>
              </a:rPr>
              <a:t>Geometry-Aware Scattering Compensation for 3D Printing</a:t>
            </a:r>
          </a:p>
        </p:txBody>
      </p:sp>
      <p:sp>
        <p:nvSpPr>
          <p:cNvPr id="63" name="Title 62">
            <a:extLst>
              <a:ext uri="{FF2B5EF4-FFF2-40B4-BE49-F238E27FC236}">
                <a16:creationId xmlns:a16="http://schemas.microsoft.com/office/drawing/2014/main" id="{2969F719-352D-CE40-A298-40195C7527A4}"/>
              </a:ext>
            </a:extLst>
          </p:cNvPr>
          <p:cNvSpPr>
            <a:spLocks noGrp="1"/>
          </p:cNvSpPr>
          <p:nvPr>
            <p:ph type="title"/>
          </p:nvPr>
        </p:nvSpPr>
        <p:spPr/>
        <p:txBody>
          <a:bodyPr/>
          <a:lstStyle/>
          <a:p>
            <a:r>
              <a:rPr lang="en-US"/>
              <a:t>Results’ Fast-Forward</a:t>
            </a:r>
          </a:p>
        </p:txBody>
      </p:sp>
      <p:sp>
        <p:nvSpPr>
          <p:cNvPr id="5" name="Slide Number Placeholder 4"/>
          <p:cNvSpPr>
            <a:spLocks noGrp="1"/>
          </p:cNvSpPr>
          <p:nvPr>
            <p:ph type="sldNum" sz="quarter" idx="11"/>
          </p:nvPr>
        </p:nvSpPr>
        <p:spPr/>
        <p:txBody>
          <a:bodyPr/>
          <a:lstStyle/>
          <a:p>
            <a:fld id="{22715E2D-623F-42BE-A608-3D699D020166}" type="slidenum">
              <a:rPr lang="LID4096" smtClean="0"/>
              <a:pPr/>
              <a:t>7</a:t>
            </a:fld>
            <a:endParaRPr lang="LID4096"/>
          </a:p>
        </p:txBody>
      </p:sp>
      <p:grpSp>
        <p:nvGrpSpPr>
          <p:cNvPr id="55" name="Group 54">
            <a:extLst>
              <a:ext uri="{FF2B5EF4-FFF2-40B4-BE49-F238E27FC236}">
                <a16:creationId xmlns:a16="http://schemas.microsoft.com/office/drawing/2014/main" id="{70F1EC41-4A59-674B-938F-E58C39AB5DF7}"/>
              </a:ext>
            </a:extLst>
          </p:cNvPr>
          <p:cNvGrpSpPr/>
          <p:nvPr/>
        </p:nvGrpSpPr>
        <p:grpSpPr>
          <a:xfrm>
            <a:off x="487866" y="1134173"/>
            <a:ext cx="2608542" cy="3213469"/>
            <a:chOff x="1636765" y="662686"/>
            <a:chExt cx="1802351" cy="2220321"/>
          </a:xfrm>
        </p:grpSpPr>
        <p:pic>
          <p:nvPicPr>
            <p:cNvPr id="50" name="Picture 49">
              <a:extLst>
                <a:ext uri="{FF2B5EF4-FFF2-40B4-BE49-F238E27FC236}">
                  <a16:creationId xmlns:a16="http://schemas.microsoft.com/office/drawing/2014/main" id="{01D61768-8B8E-6741-835A-B137709AB6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6765" y="662686"/>
              <a:ext cx="1802351" cy="1802351"/>
            </a:xfrm>
            <a:prstGeom prst="rect">
              <a:avLst/>
            </a:prstGeom>
          </p:spPr>
        </p:pic>
        <p:sp>
          <p:nvSpPr>
            <p:cNvPr id="52" name="TextBox 51">
              <a:extLst>
                <a:ext uri="{FF2B5EF4-FFF2-40B4-BE49-F238E27FC236}">
                  <a16:creationId xmlns:a16="http://schemas.microsoft.com/office/drawing/2014/main" id="{EC3094C4-CE5A-B04D-BAD3-D36BFA45FEE6}"/>
                </a:ext>
              </a:extLst>
            </p:cNvPr>
            <p:cNvSpPr txBox="1"/>
            <p:nvPr/>
          </p:nvSpPr>
          <p:spPr>
            <a:xfrm>
              <a:off x="1638231" y="2482897"/>
              <a:ext cx="1799419" cy="400110"/>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grpSp>
      <p:grpSp>
        <p:nvGrpSpPr>
          <p:cNvPr id="56" name="Group 55">
            <a:extLst>
              <a:ext uri="{FF2B5EF4-FFF2-40B4-BE49-F238E27FC236}">
                <a16:creationId xmlns:a16="http://schemas.microsoft.com/office/drawing/2014/main" id="{ACC445EE-AF25-A94C-B1F2-82089D006D78}"/>
              </a:ext>
            </a:extLst>
          </p:cNvPr>
          <p:cNvGrpSpPr/>
          <p:nvPr/>
        </p:nvGrpSpPr>
        <p:grpSpPr>
          <a:xfrm>
            <a:off x="3148915" y="1134173"/>
            <a:ext cx="2911682" cy="3213469"/>
            <a:chOff x="3500114" y="662686"/>
            <a:chExt cx="2011804" cy="2220321"/>
          </a:xfrm>
        </p:grpSpPr>
        <p:pic>
          <p:nvPicPr>
            <p:cNvPr id="51" name="Picture 50">
              <a:extLst>
                <a:ext uri="{FF2B5EF4-FFF2-40B4-BE49-F238E27FC236}">
                  <a16:creationId xmlns:a16="http://schemas.microsoft.com/office/drawing/2014/main" id="{06135F38-075A-F744-9AD6-DC974AAA161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98244" y="662686"/>
              <a:ext cx="1802351" cy="1802351"/>
            </a:xfrm>
            <a:prstGeom prst="rect">
              <a:avLst/>
            </a:prstGeom>
          </p:spPr>
        </p:pic>
        <p:sp>
          <p:nvSpPr>
            <p:cNvPr id="53" name="TextBox 52">
              <a:extLst>
                <a:ext uri="{FF2B5EF4-FFF2-40B4-BE49-F238E27FC236}">
                  <a16:creationId xmlns:a16="http://schemas.microsoft.com/office/drawing/2014/main" id="{3DB2CF64-E104-4442-8533-B036720320FF}"/>
                </a:ext>
              </a:extLst>
            </p:cNvPr>
            <p:cNvSpPr txBox="1"/>
            <p:nvPr/>
          </p:nvSpPr>
          <p:spPr>
            <a:xfrm>
              <a:off x="3500114" y="2482897"/>
              <a:ext cx="2011804" cy="400110"/>
            </a:xfrm>
            <a:prstGeom prst="rect">
              <a:avLst/>
            </a:prstGeom>
            <a:noFill/>
          </p:spPr>
          <p:txBody>
            <a:bodyPr wrap="square" rtlCol="0" anchor="ctr">
              <a:spAutoFit/>
            </a:bodyPr>
            <a:lstStyle/>
            <a:p>
              <a:pPr algn="ctr"/>
              <a:r>
                <a:rPr lang="en-US" sz="2000">
                  <a:latin typeface="Lato" panose="020F0502020204030203" pitchFamily="34" charset="0"/>
                  <a:ea typeface="Lato" panose="020F0502020204030203" pitchFamily="34" charset="0"/>
                  <a:cs typeface="Lato" panose="020F0502020204030203" pitchFamily="34" charset="0"/>
                </a:rPr>
                <a:t>Printer Default</a:t>
              </a:r>
            </a:p>
          </p:txBody>
        </p:sp>
      </p:grpSp>
      <p:grpSp>
        <p:nvGrpSpPr>
          <p:cNvPr id="57" name="Group 56">
            <a:extLst>
              <a:ext uri="{FF2B5EF4-FFF2-40B4-BE49-F238E27FC236}">
                <a16:creationId xmlns:a16="http://schemas.microsoft.com/office/drawing/2014/main" id="{1AE924AE-B4CD-6146-A602-981339C08570}"/>
              </a:ext>
            </a:extLst>
          </p:cNvPr>
          <p:cNvGrpSpPr/>
          <p:nvPr/>
        </p:nvGrpSpPr>
        <p:grpSpPr>
          <a:xfrm>
            <a:off x="6085201" y="1134174"/>
            <a:ext cx="2608540" cy="3213466"/>
            <a:chOff x="5568519" y="662687"/>
            <a:chExt cx="1802350" cy="2220320"/>
          </a:xfrm>
        </p:grpSpPr>
        <p:pic>
          <p:nvPicPr>
            <p:cNvPr id="48" name="Picture 47">
              <a:extLst>
                <a:ext uri="{FF2B5EF4-FFF2-40B4-BE49-F238E27FC236}">
                  <a16:creationId xmlns:a16="http://schemas.microsoft.com/office/drawing/2014/main" id="{7C006650-DE69-4F4A-8C4E-B0BDCA3D57D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68519" y="662687"/>
              <a:ext cx="1802350" cy="1802350"/>
            </a:xfrm>
            <a:prstGeom prst="rect">
              <a:avLst/>
            </a:prstGeom>
          </p:spPr>
        </p:pic>
        <p:sp>
          <p:nvSpPr>
            <p:cNvPr id="54" name="TextBox 53">
              <a:extLst>
                <a:ext uri="{FF2B5EF4-FFF2-40B4-BE49-F238E27FC236}">
                  <a16:creationId xmlns:a16="http://schemas.microsoft.com/office/drawing/2014/main" id="{A470BE04-FF92-F04E-B6D6-0658AC3B5102}"/>
                </a:ext>
              </a:extLst>
            </p:cNvPr>
            <p:cNvSpPr txBox="1"/>
            <p:nvPr/>
          </p:nvSpPr>
          <p:spPr>
            <a:xfrm>
              <a:off x="5570718" y="2482897"/>
              <a:ext cx="1796487" cy="400110"/>
            </a:xfrm>
            <a:prstGeom prst="rect">
              <a:avLst/>
            </a:prstGeom>
            <a:noFill/>
          </p:spPr>
          <p:txBody>
            <a:bodyPr wrap="square" rtlCol="0" anchor="ctr">
              <a:spAutoFit/>
            </a:bodyPr>
            <a:lstStyle/>
            <a:p>
              <a:pPr algn="ctr"/>
              <a:r>
                <a:rPr lang="de-DE" sz="2000" err="1">
                  <a:latin typeface="Lato" panose="020F0502020204030203" pitchFamily="34" charset="0"/>
                  <a:ea typeface="Lato" panose="020F0502020204030203" pitchFamily="34" charset="0"/>
                  <a:cs typeface="Lato" panose="020F0502020204030203" pitchFamily="34" charset="0"/>
                </a:rPr>
                <a:t>Ours</a:t>
              </a:r>
              <a:endParaRPr lang="en-US" sz="2000">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4228236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nline Media 7" descr="slab2_rev-comp">
            <a:hlinkClick r:id="" action="ppaction://media"/>
            <a:extLst>
              <a:ext uri="{FF2B5EF4-FFF2-40B4-BE49-F238E27FC236}">
                <a16:creationId xmlns:a16="http://schemas.microsoft.com/office/drawing/2014/main" id="{2AF85E10-0F8C-3948-B73C-D73DBD205DBF}"/>
              </a:ext>
            </a:extLst>
          </p:cNvPr>
          <p:cNvPicPr>
            <a:picLocks noChangeAspect="1"/>
          </p:cNvPicPr>
          <p:nvPr>
            <a:videoFile r:link="rId1"/>
            <p:extLst>
              <p:ext uri="{DAA4B4D4-6D71-4841-9C94-3DE7FCFB9230}">
                <p14:media xmlns:p14="http://schemas.microsoft.com/office/powerpoint/2010/main" r:embed="rId2">
                  <p14:trim end="4181.3311"/>
                </p14:media>
              </p:ext>
            </p:extLst>
          </p:nvPr>
        </p:nvPicPr>
        <p:blipFill rotWithShape="1">
          <a:blip r:embed="rId5"/>
          <a:srcRect l="27339" t="6666" r="26286" b="6790"/>
          <a:stretch>
            <a:fillRect/>
          </a:stretch>
        </p:blipFill>
        <p:spPr>
          <a:xfrm flipH="1">
            <a:off x="112548" y="1280366"/>
            <a:ext cx="2919803" cy="3064971"/>
          </a:xfrm>
          <a:prstGeom prst="rect">
            <a:avLst/>
          </a:prstGeom>
        </p:spPr>
      </p:pic>
      <p:sp>
        <p:nvSpPr>
          <p:cNvPr id="3" name="Footer Placeholder 2"/>
          <p:cNvSpPr>
            <a:spLocks noGrp="1"/>
          </p:cNvSpPr>
          <p:nvPr>
            <p:ph type="ftr" sz="quarter" idx="10"/>
          </p:nvPr>
        </p:nvSpPr>
        <p:spPr/>
        <p:txBody>
          <a:bodyPr/>
          <a:lstStyle/>
          <a:p>
            <a:r>
              <a:rPr lang="en-US">
                <a:sym typeface="Lato Light"/>
              </a:rPr>
              <a:t>Geometry-Aware Scattering Compensation for 3D Printing</a:t>
            </a:r>
          </a:p>
        </p:txBody>
      </p:sp>
      <p:sp>
        <p:nvSpPr>
          <p:cNvPr id="63" name="Title 62">
            <a:extLst>
              <a:ext uri="{FF2B5EF4-FFF2-40B4-BE49-F238E27FC236}">
                <a16:creationId xmlns:a16="http://schemas.microsoft.com/office/drawing/2014/main" id="{2969F719-352D-CE40-A298-40195C7527A4}"/>
              </a:ext>
            </a:extLst>
          </p:cNvPr>
          <p:cNvSpPr>
            <a:spLocks noGrp="1"/>
          </p:cNvSpPr>
          <p:nvPr>
            <p:ph type="title"/>
          </p:nvPr>
        </p:nvSpPr>
        <p:spPr/>
        <p:txBody>
          <a:bodyPr/>
          <a:lstStyle/>
          <a:p>
            <a:r>
              <a:rPr lang="en-US"/>
              <a:t>Results’ Fast-Forward</a:t>
            </a:r>
          </a:p>
        </p:txBody>
      </p:sp>
      <p:sp>
        <p:nvSpPr>
          <p:cNvPr id="5" name="Slide Number Placeholder 4"/>
          <p:cNvSpPr>
            <a:spLocks noGrp="1"/>
          </p:cNvSpPr>
          <p:nvPr>
            <p:ph type="sldNum" sz="quarter" idx="11"/>
          </p:nvPr>
        </p:nvSpPr>
        <p:spPr/>
        <p:txBody>
          <a:bodyPr/>
          <a:lstStyle/>
          <a:p>
            <a:fld id="{22715E2D-623F-42BE-A608-3D699D020166}" type="slidenum">
              <a:rPr lang="LID4096" smtClean="0"/>
              <a:pPr/>
              <a:t>8</a:t>
            </a:fld>
            <a:endParaRPr lang="LID4096"/>
          </a:p>
        </p:txBody>
      </p:sp>
      <p:grpSp>
        <p:nvGrpSpPr>
          <p:cNvPr id="8" name="Group 7">
            <a:extLst>
              <a:ext uri="{FF2B5EF4-FFF2-40B4-BE49-F238E27FC236}">
                <a16:creationId xmlns:a16="http://schemas.microsoft.com/office/drawing/2014/main" id="{182467E8-8D21-F54A-99DF-B7313181A566}"/>
              </a:ext>
            </a:extLst>
          </p:cNvPr>
          <p:cNvGrpSpPr/>
          <p:nvPr/>
        </p:nvGrpSpPr>
        <p:grpSpPr>
          <a:xfrm>
            <a:off x="6205851" y="1661196"/>
            <a:ext cx="2765182" cy="2567904"/>
            <a:chOff x="6012707" y="1661196"/>
            <a:chExt cx="2765182" cy="2567904"/>
          </a:xfrm>
        </p:grpSpPr>
        <p:sp>
          <p:nvSpPr>
            <p:cNvPr id="54" name="TextBox 53">
              <a:extLst>
                <a:ext uri="{FF2B5EF4-FFF2-40B4-BE49-F238E27FC236}">
                  <a16:creationId xmlns:a16="http://schemas.microsoft.com/office/drawing/2014/main" id="{A470BE04-FF92-F04E-B6D6-0658AC3B5102}"/>
                </a:ext>
              </a:extLst>
            </p:cNvPr>
            <p:cNvSpPr txBox="1"/>
            <p:nvPr/>
          </p:nvSpPr>
          <p:spPr>
            <a:xfrm>
              <a:off x="6154060" y="3676207"/>
              <a:ext cx="2482478" cy="552893"/>
            </a:xfrm>
            <a:prstGeom prst="rect">
              <a:avLst/>
            </a:prstGeom>
            <a:noFill/>
          </p:spPr>
          <p:txBody>
            <a:bodyPr wrap="square" rtlCol="0" anchor="ctr">
              <a:spAutoFit/>
            </a:bodyPr>
            <a:lstStyle/>
            <a:p>
              <a:pPr algn="ctr"/>
              <a:r>
                <a:rPr lang="de-DE" sz="2000" err="1">
                  <a:latin typeface="Lato" panose="020F0502020204030203" pitchFamily="34" charset="0"/>
                  <a:ea typeface="Lato" panose="020F0502020204030203" pitchFamily="34" charset="0"/>
                  <a:cs typeface="Lato" panose="020F0502020204030203" pitchFamily="34" charset="0"/>
                </a:rPr>
                <a:t>Ours</a:t>
              </a:r>
              <a:endParaRPr lang="en-US" sz="2000">
                <a:latin typeface="Lato" panose="020F0502020204030203" pitchFamily="34" charset="0"/>
                <a:ea typeface="Lato" panose="020F0502020204030203" pitchFamily="34" charset="0"/>
                <a:cs typeface="Lato" panose="020F0502020204030203" pitchFamily="34" charset="0"/>
              </a:endParaRPr>
            </a:p>
          </p:txBody>
        </p:sp>
        <p:grpSp>
          <p:nvGrpSpPr>
            <p:cNvPr id="6" name="Group 5">
              <a:extLst>
                <a:ext uri="{FF2B5EF4-FFF2-40B4-BE49-F238E27FC236}">
                  <a16:creationId xmlns:a16="http://schemas.microsoft.com/office/drawing/2014/main" id="{0F3AB2E4-5F03-714C-98E5-1116419CCDBA}"/>
                </a:ext>
              </a:extLst>
            </p:cNvPr>
            <p:cNvGrpSpPr/>
            <p:nvPr/>
          </p:nvGrpSpPr>
          <p:grpSpPr>
            <a:xfrm>
              <a:off x="6012707" y="1661196"/>
              <a:ext cx="2765182" cy="1954584"/>
              <a:chOff x="5988573" y="1100801"/>
              <a:chExt cx="2485233" cy="1756700"/>
            </a:xfrm>
          </p:grpSpPr>
          <p:pic>
            <p:nvPicPr>
              <p:cNvPr id="14" name="Picture 13">
                <a:extLst>
                  <a:ext uri="{FF2B5EF4-FFF2-40B4-BE49-F238E27FC236}">
                    <a16:creationId xmlns:a16="http://schemas.microsoft.com/office/drawing/2014/main" id="{D9E88534-5A1E-A843-8743-506B72E0E99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72533" y="1100801"/>
                <a:ext cx="1201273" cy="1756699"/>
              </a:xfrm>
              <a:prstGeom prst="rect">
                <a:avLst/>
              </a:prstGeom>
            </p:spPr>
          </p:pic>
          <p:pic>
            <p:nvPicPr>
              <p:cNvPr id="15" name="Picture 14">
                <a:extLst>
                  <a:ext uri="{FF2B5EF4-FFF2-40B4-BE49-F238E27FC236}">
                    <a16:creationId xmlns:a16="http://schemas.microsoft.com/office/drawing/2014/main" id="{819CB6CD-A6BC-7046-B0E9-D0062D4D90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88573" y="1100801"/>
                <a:ext cx="1211739" cy="1756700"/>
              </a:xfrm>
              <a:prstGeom prst="rect">
                <a:avLst/>
              </a:prstGeom>
            </p:spPr>
          </p:pic>
        </p:grpSp>
      </p:grpSp>
      <p:grpSp>
        <p:nvGrpSpPr>
          <p:cNvPr id="7" name="Group 6">
            <a:extLst>
              <a:ext uri="{FF2B5EF4-FFF2-40B4-BE49-F238E27FC236}">
                <a16:creationId xmlns:a16="http://schemas.microsoft.com/office/drawing/2014/main" id="{6FF79CEB-E867-5045-B7DA-2F83ED7903B3}"/>
              </a:ext>
            </a:extLst>
          </p:cNvPr>
          <p:cNvGrpSpPr/>
          <p:nvPr/>
        </p:nvGrpSpPr>
        <p:grpSpPr>
          <a:xfrm>
            <a:off x="193904" y="1660603"/>
            <a:ext cx="2683060" cy="2568498"/>
            <a:chOff x="193904" y="1660603"/>
            <a:chExt cx="2683060" cy="2568498"/>
          </a:xfrm>
        </p:grpSpPr>
        <p:sp>
          <p:nvSpPr>
            <p:cNvPr id="52" name="TextBox 51">
              <a:extLst>
                <a:ext uri="{FF2B5EF4-FFF2-40B4-BE49-F238E27FC236}">
                  <a16:creationId xmlns:a16="http://schemas.microsoft.com/office/drawing/2014/main" id="{EC3094C4-CE5A-B04D-BAD3-D36BFA45FEE6}"/>
                </a:ext>
              </a:extLst>
            </p:cNvPr>
            <p:cNvSpPr txBox="1"/>
            <p:nvPr/>
          </p:nvSpPr>
          <p:spPr>
            <a:xfrm>
              <a:off x="292170" y="3676208"/>
              <a:ext cx="2486529" cy="552893"/>
            </a:xfrm>
            <a:prstGeom prst="rect">
              <a:avLst/>
            </a:prstGeom>
            <a:noFill/>
          </p:spPr>
          <p:txBody>
            <a:bodyPr wrap="square" rtlCol="0" anchor="ctr">
              <a:spAutoFit/>
            </a:bodyPr>
            <a:lstStyle/>
            <a:p>
              <a:pPr algn="ctr"/>
              <a:r>
                <a:rPr lang="de-DE" sz="2000">
                  <a:latin typeface="Lato" panose="020F0502020204030203" pitchFamily="34" charset="0"/>
                  <a:ea typeface="Lato" panose="020F0502020204030203" pitchFamily="34" charset="0"/>
                  <a:cs typeface="Lato" panose="020F0502020204030203" pitchFamily="34" charset="0"/>
                </a:rPr>
                <a:t>Target</a:t>
              </a:r>
              <a:endParaRPr lang="en-US" sz="2000">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6EA98A1B-92E8-F341-AD93-3B53BF4FBC71}"/>
                </a:ext>
              </a:extLst>
            </p:cNvPr>
            <p:cNvGrpSpPr/>
            <p:nvPr/>
          </p:nvGrpSpPr>
          <p:grpSpPr>
            <a:xfrm>
              <a:off x="193904" y="1660603"/>
              <a:ext cx="2683060" cy="1960441"/>
              <a:chOff x="703399" y="1100801"/>
              <a:chExt cx="2411425" cy="1761964"/>
            </a:xfrm>
          </p:grpSpPr>
          <p:pic>
            <p:nvPicPr>
              <p:cNvPr id="16" name="Picture 15">
                <a:extLst>
                  <a:ext uri="{FF2B5EF4-FFF2-40B4-BE49-F238E27FC236}">
                    <a16:creationId xmlns:a16="http://schemas.microsoft.com/office/drawing/2014/main" id="{EEB9F41F-4F57-E449-877D-57A347386619}"/>
                  </a:ext>
                </a:extLst>
              </p:cNvPr>
              <p:cNvPicPr>
                <a:picLocks noChangeAspect="1"/>
              </p:cNvPicPr>
              <p:nvPr/>
            </p:nvPicPr>
            <p:blipFill>
              <a:blip r:embed="rId8"/>
              <a:stretch>
                <a:fillRect/>
              </a:stretch>
            </p:blipFill>
            <p:spPr>
              <a:xfrm rot="5400000">
                <a:off x="1650903" y="1393585"/>
                <a:ext cx="1756705" cy="1171137"/>
              </a:xfrm>
              <a:prstGeom prst="rect">
                <a:avLst/>
              </a:prstGeom>
            </p:spPr>
          </p:pic>
          <p:pic>
            <p:nvPicPr>
              <p:cNvPr id="17" name="Picture 16">
                <a:extLst>
                  <a:ext uri="{FF2B5EF4-FFF2-40B4-BE49-F238E27FC236}">
                    <a16:creationId xmlns:a16="http://schemas.microsoft.com/office/drawing/2014/main" id="{25AE1ACF-74AE-A049-AAD7-1201D2416E4D}"/>
                  </a:ext>
                </a:extLst>
              </p:cNvPr>
              <p:cNvPicPr>
                <a:picLocks noChangeAspect="1"/>
              </p:cNvPicPr>
              <p:nvPr/>
            </p:nvPicPr>
            <p:blipFill>
              <a:blip r:embed="rId9"/>
              <a:stretch>
                <a:fillRect/>
              </a:stretch>
            </p:blipFill>
            <p:spPr>
              <a:xfrm rot="16200000" flipH="1">
                <a:off x="410615" y="1398845"/>
                <a:ext cx="1756704" cy="1171136"/>
              </a:xfrm>
              <a:prstGeom prst="rect">
                <a:avLst/>
              </a:prstGeom>
            </p:spPr>
          </p:pic>
        </p:grpSp>
      </p:grpSp>
      <p:grpSp>
        <p:nvGrpSpPr>
          <p:cNvPr id="9" name="Group 8">
            <a:extLst>
              <a:ext uri="{FF2B5EF4-FFF2-40B4-BE49-F238E27FC236}">
                <a16:creationId xmlns:a16="http://schemas.microsoft.com/office/drawing/2014/main" id="{589B1C69-75F1-934F-98D3-28B956176A4F}"/>
              </a:ext>
            </a:extLst>
          </p:cNvPr>
          <p:cNvGrpSpPr/>
          <p:nvPr/>
        </p:nvGrpSpPr>
        <p:grpSpPr>
          <a:xfrm>
            <a:off x="3151401" y="1666134"/>
            <a:ext cx="2780014" cy="2562967"/>
            <a:chOff x="3102268" y="1666134"/>
            <a:chExt cx="2780014" cy="2562967"/>
          </a:xfrm>
        </p:grpSpPr>
        <p:sp>
          <p:nvSpPr>
            <p:cNvPr id="53" name="TextBox 52">
              <a:extLst>
                <a:ext uri="{FF2B5EF4-FFF2-40B4-BE49-F238E27FC236}">
                  <a16:creationId xmlns:a16="http://schemas.microsoft.com/office/drawing/2014/main" id="{3DB2CF64-E104-4442-8533-B036720320FF}"/>
                </a:ext>
              </a:extLst>
            </p:cNvPr>
            <p:cNvSpPr txBox="1"/>
            <p:nvPr/>
          </p:nvSpPr>
          <p:spPr>
            <a:xfrm>
              <a:off x="3102268" y="3676208"/>
              <a:ext cx="2780014" cy="552893"/>
            </a:xfrm>
            <a:prstGeom prst="rect">
              <a:avLst/>
            </a:prstGeom>
            <a:noFill/>
          </p:spPr>
          <p:txBody>
            <a:bodyPr wrap="square" rtlCol="0" anchor="ctr">
              <a:spAutoFit/>
            </a:bodyPr>
            <a:lstStyle/>
            <a:p>
              <a:pPr algn="ctr"/>
              <a:r>
                <a:rPr lang="en-US" sz="2000">
                  <a:latin typeface="Lato" panose="020F0502020204030203" pitchFamily="34" charset="0"/>
                  <a:ea typeface="Lato" panose="020F0502020204030203" pitchFamily="34" charset="0"/>
                  <a:cs typeface="Lato" panose="020F0502020204030203" pitchFamily="34" charset="0"/>
                </a:rPr>
                <a:t>Printer Default</a:t>
              </a:r>
            </a:p>
          </p:txBody>
        </p:sp>
        <p:grpSp>
          <p:nvGrpSpPr>
            <p:cNvPr id="4" name="Group 3">
              <a:extLst>
                <a:ext uri="{FF2B5EF4-FFF2-40B4-BE49-F238E27FC236}">
                  <a16:creationId xmlns:a16="http://schemas.microsoft.com/office/drawing/2014/main" id="{1DCDBACF-D1AB-8242-AE5F-B28474637F69}"/>
                </a:ext>
              </a:extLst>
            </p:cNvPr>
            <p:cNvGrpSpPr/>
            <p:nvPr/>
          </p:nvGrpSpPr>
          <p:grpSpPr>
            <a:xfrm>
              <a:off x="3138605" y="1666134"/>
              <a:ext cx="2707340" cy="1957749"/>
              <a:chOff x="3387111" y="1106059"/>
              <a:chExt cx="2433247" cy="1759545"/>
            </a:xfrm>
          </p:grpSpPr>
          <p:pic>
            <p:nvPicPr>
              <p:cNvPr id="19" name="Google Shape;455;p36">
                <a:extLst>
                  <a:ext uri="{FF2B5EF4-FFF2-40B4-BE49-F238E27FC236}">
                    <a16:creationId xmlns:a16="http://schemas.microsoft.com/office/drawing/2014/main" id="{49EB10A9-4FD7-BB41-AF81-223859B4AFCA}"/>
                  </a:ext>
                </a:extLst>
              </p:cNvPr>
              <p:cNvPicPr preferRelativeResize="0"/>
              <p:nvPr/>
            </p:nvPicPr>
            <p:blipFill>
              <a:blip r:embed="rId10" cstate="hqprint">
                <a:alphaModFix/>
                <a:extLst>
                  <a:ext uri="{28A0092B-C50C-407E-A947-70E740481C1C}">
                    <a14:useLocalDpi xmlns:a14="http://schemas.microsoft.com/office/drawing/2010/main"/>
                  </a:ext>
                </a:extLst>
              </a:blip>
              <a:stretch>
                <a:fillRect/>
              </a:stretch>
            </p:blipFill>
            <p:spPr>
              <a:xfrm>
                <a:off x="4627399" y="1106059"/>
                <a:ext cx="1192959" cy="1759545"/>
              </a:xfrm>
              <a:prstGeom prst="rect">
                <a:avLst/>
              </a:prstGeom>
              <a:noFill/>
              <a:ln>
                <a:noFill/>
              </a:ln>
            </p:spPr>
          </p:pic>
          <p:pic>
            <p:nvPicPr>
              <p:cNvPr id="22" name="Google Shape;454;p36">
                <a:extLst>
                  <a:ext uri="{FF2B5EF4-FFF2-40B4-BE49-F238E27FC236}">
                    <a16:creationId xmlns:a16="http://schemas.microsoft.com/office/drawing/2014/main" id="{12977589-9871-2F48-A301-94C00A181DD6}"/>
                  </a:ext>
                </a:extLst>
              </p:cNvPr>
              <p:cNvPicPr preferRelativeResize="0"/>
              <p:nvPr/>
            </p:nvPicPr>
            <p:blipFill>
              <a:blip r:embed="rId11" cstate="hqprint">
                <a:alphaModFix/>
                <a:extLst>
                  <a:ext uri="{28A0092B-C50C-407E-A947-70E740481C1C}">
                    <a14:useLocalDpi xmlns:a14="http://schemas.microsoft.com/office/drawing/2010/main"/>
                  </a:ext>
                </a:extLst>
              </a:blip>
              <a:stretch>
                <a:fillRect/>
              </a:stretch>
            </p:blipFill>
            <p:spPr>
              <a:xfrm>
                <a:off x="3387111" y="1106060"/>
                <a:ext cx="1171138" cy="1759544"/>
              </a:xfrm>
              <a:prstGeom prst="rect">
                <a:avLst/>
              </a:prstGeom>
              <a:noFill/>
              <a:ln>
                <a:noFill/>
              </a:ln>
            </p:spPr>
          </p:pic>
        </p:grpSp>
      </p:grpSp>
    </p:spTree>
    <p:extLst>
      <p:ext uri="{BB962C8B-B14F-4D97-AF65-F5344CB8AC3E}">
        <p14:creationId xmlns:p14="http://schemas.microsoft.com/office/powerpoint/2010/main" val="33823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20"/>
                                        </p:tgtEl>
                                      </p:cBhvr>
                                    </p:cmd>
                                  </p:childTnLst>
                                </p:cTn>
                              </p:par>
                            </p:childTnLst>
                          </p:cTn>
                        </p:par>
                        <p:par>
                          <p:cTn id="7" fill="hold">
                            <p:stCondLst>
                              <p:cond delay="1985"/>
                            </p:stCondLst>
                            <p:childTnLst>
                              <p:par>
                                <p:cTn id="8" presetID="10" presetClass="exit" presetSubtype="0" fill="hold" nodeType="afterEffect">
                                  <p:stCondLst>
                                    <p:cond delay="50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md type="call" cmd="stop">
                                      <p:cBhvr>
                                        <p:cTn id="11" dur="1">
                                          <p:stCondLst>
                                            <p:cond delay="499"/>
                                          </p:stCondLst>
                                        </p:cTn>
                                        <p:tgtEl>
                                          <p:spTgt spid="20"/>
                                        </p:tgtEl>
                                      </p:cBhvr>
                                    </p:cmd>
                                  </p:childTnLst>
                                </p:cTn>
                              </p:par>
                            </p:childTnLst>
                          </p:cTn>
                        </p:par>
                        <p:par>
                          <p:cTn id="12" fill="hold">
                            <p:stCondLst>
                              <p:cond delay="2985"/>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8DFDB6-D084-1242-AC9B-70C9050D041D}"/>
              </a:ext>
            </a:extLst>
          </p:cNvPr>
          <p:cNvSpPr>
            <a:spLocks noGrp="1"/>
          </p:cNvSpPr>
          <p:nvPr>
            <p:ph type="ftr" sz="quarter" idx="10"/>
          </p:nvPr>
        </p:nvSpPr>
        <p:spPr/>
        <p:txBody>
          <a:bodyPr/>
          <a:lstStyle/>
          <a:p>
            <a:r>
              <a:rPr lang="en-US" dirty="0">
                <a:latin typeface="Lato Light"/>
                <a:ea typeface="Lato Light"/>
                <a:cs typeface="Lato Light"/>
                <a:sym typeface="Lato Light"/>
              </a:rPr>
              <a:t>Geometry-Aware Scattering Compensation for 3D Printing</a:t>
            </a:r>
          </a:p>
        </p:txBody>
      </p:sp>
      <p:sp>
        <p:nvSpPr>
          <p:cNvPr id="4" name="Title 3">
            <a:extLst>
              <a:ext uri="{FF2B5EF4-FFF2-40B4-BE49-F238E27FC236}">
                <a16:creationId xmlns:a16="http://schemas.microsoft.com/office/drawing/2014/main" id="{EC2CC1B3-AE56-6348-ADC5-07D2D64CA20C}"/>
              </a:ext>
            </a:extLst>
          </p:cNvPr>
          <p:cNvSpPr>
            <a:spLocks noGrp="1"/>
          </p:cNvSpPr>
          <p:nvPr>
            <p:ph type="title"/>
          </p:nvPr>
        </p:nvSpPr>
        <p:spPr/>
        <p:txBody>
          <a:bodyPr/>
          <a:lstStyle/>
          <a:p>
            <a:r>
              <a:rPr lang="en-US"/>
              <a:t>Related Work (1)</a:t>
            </a:r>
          </a:p>
        </p:txBody>
      </p:sp>
      <p:sp>
        <p:nvSpPr>
          <p:cNvPr id="5" name="Slide Number Placeholder 4">
            <a:extLst>
              <a:ext uri="{FF2B5EF4-FFF2-40B4-BE49-F238E27FC236}">
                <a16:creationId xmlns:a16="http://schemas.microsoft.com/office/drawing/2014/main" id="{F43DB72A-745D-FD45-94DD-04DE0126D154}"/>
              </a:ext>
            </a:extLst>
          </p:cNvPr>
          <p:cNvSpPr>
            <a:spLocks noGrp="1"/>
          </p:cNvSpPr>
          <p:nvPr>
            <p:ph type="sldNum" sz="quarter" idx="11"/>
          </p:nvPr>
        </p:nvSpPr>
        <p:spPr/>
        <p:txBody>
          <a:bodyPr/>
          <a:lstStyle/>
          <a:p>
            <a:pPr defTabSz="685800">
              <a:buClrTx/>
            </a:pPr>
            <a:fld id="{22715E2D-623F-42BE-A608-3D699D020166}" type="slidenum">
              <a:rPr lang="en-US" kern="1200" smtClean="0">
                <a:solidFill>
                  <a:prstClr val="black">
                    <a:tint val="75000"/>
                  </a:prstClr>
                </a:solidFill>
              </a:rPr>
              <a:pPr defTabSz="685800">
                <a:buClrTx/>
              </a:pPr>
              <a:t>9</a:t>
            </a:fld>
            <a:endParaRPr lang="en-US" kern="1200">
              <a:solidFill>
                <a:prstClr val="black">
                  <a:tint val="75000"/>
                </a:prstClr>
              </a:solidFill>
            </a:endParaRPr>
          </a:p>
        </p:txBody>
      </p:sp>
      <p:sp>
        <p:nvSpPr>
          <p:cNvPr id="29" name="TextBox 28">
            <a:extLst>
              <a:ext uri="{FF2B5EF4-FFF2-40B4-BE49-F238E27FC236}">
                <a16:creationId xmlns:a16="http://schemas.microsoft.com/office/drawing/2014/main" id="{F4F7AEA5-771C-5349-A3B6-49DDF8632930}"/>
              </a:ext>
            </a:extLst>
          </p:cNvPr>
          <p:cNvSpPr txBox="1"/>
          <p:nvPr/>
        </p:nvSpPr>
        <p:spPr>
          <a:xfrm>
            <a:off x="6068105"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Printout</a:t>
            </a:r>
          </a:p>
        </p:txBody>
      </p:sp>
      <p:sp>
        <p:nvSpPr>
          <p:cNvPr id="30" name="TextBox 29">
            <a:extLst>
              <a:ext uri="{FF2B5EF4-FFF2-40B4-BE49-F238E27FC236}">
                <a16:creationId xmlns:a16="http://schemas.microsoft.com/office/drawing/2014/main" id="{ED61BEAE-50A9-704B-8410-84D8CB0EB3A3}"/>
              </a:ext>
            </a:extLst>
          </p:cNvPr>
          <p:cNvSpPr txBox="1"/>
          <p:nvPr/>
        </p:nvSpPr>
        <p:spPr>
          <a:xfrm>
            <a:off x="3672000"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Printer</a:t>
            </a:r>
            <a:br>
              <a:rPr lang="en-US" sz="2000">
                <a:solidFill>
                  <a:schemeClr val="tx1"/>
                </a:solidFill>
                <a:latin typeface="Lato" panose="020F0502020204030203" pitchFamily="34" charset="0"/>
                <a:ea typeface="Lato" panose="020F0502020204030203" pitchFamily="34" charset="0"/>
                <a:cs typeface="Lato" panose="020F0502020204030203" pitchFamily="34" charset="0"/>
              </a:rPr>
            </a:br>
            <a:r>
              <a:rPr lang="en-US" sz="2000">
                <a:solidFill>
                  <a:schemeClr val="tx1"/>
                </a:solidFill>
                <a:latin typeface="Lato" panose="020F0502020204030203" pitchFamily="34" charset="0"/>
                <a:ea typeface="Lato" panose="020F0502020204030203" pitchFamily="34" charset="0"/>
                <a:cs typeface="Lato" panose="020F0502020204030203" pitchFamily="34" charset="0"/>
              </a:rPr>
              <a:t>specification</a:t>
            </a:r>
          </a:p>
        </p:txBody>
      </p:sp>
      <p:sp>
        <p:nvSpPr>
          <p:cNvPr id="41" name="TextBox 40">
            <a:extLst>
              <a:ext uri="{FF2B5EF4-FFF2-40B4-BE49-F238E27FC236}">
                <a16:creationId xmlns:a16="http://schemas.microsoft.com/office/drawing/2014/main" id="{67488071-C1D1-D24A-9406-B25F02F32107}"/>
              </a:ext>
            </a:extLst>
          </p:cNvPr>
          <p:cNvSpPr txBox="1"/>
          <p:nvPr/>
        </p:nvSpPr>
        <p:spPr>
          <a:xfrm>
            <a:off x="1275896" y="1005195"/>
            <a:ext cx="1800000" cy="720000"/>
          </a:xfrm>
          <a:prstGeom prst="rect">
            <a:avLst/>
          </a:prstGeom>
          <a:solidFill>
            <a:schemeClr val="bg1">
              <a:lumMod val="95000"/>
            </a:schemeClr>
          </a:solidFill>
          <a:ln>
            <a:solidFill>
              <a:schemeClr val="tx2"/>
            </a:solidFill>
          </a:ln>
        </p:spPr>
        <p:txBody>
          <a:bodyPr wrap="square" rtlCol="0" anchor="ctr">
            <a:noAutofit/>
          </a:bodyPr>
          <a:lstStyle/>
          <a:p>
            <a:pPr algn="ctr"/>
            <a:r>
              <a:rPr lang="en-US" sz="2000">
                <a:solidFill>
                  <a:schemeClr val="tx1"/>
                </a:solidFill>
                <a:latin typeface="Lato" panose="020F0502020204030203" pitchFamily="34" charset="0"/>
                <a:ea typeface="Lato" panose="020F0502020204030203" pitchFamily="34" charset="0"/>
                <a:cs typeface="Lato" panose="020F0502020204030203" pitchFamily="34" charset="0"/>
              </a:rPr>
              <a:t>Target mesh</a:t>
            </a:r>
          </a:p>
        </p:txBody>
      </p:sp>
      <p:grpSp>
        <p:nvGrpSpPr>
          <p:cNvPr id="15" name="Group 14">
            <a:extLst>
              <a:ext uri="{FF2B5EF4-FFF2-40B4-BE49-F238E27FC236}">
                <a16:creationId xmlns:a16="http://schemas.microsoft.com/office/drawing/2014/main" id="{468623BA-4BA9-1849-9FF1-23D3D467E540}"/>
              </a:ext>
            </a:extLst>
          </p:cNvPr>
          <p:cNvGrpSpPr/>
          <p:nvPr/>
        </p:nvGrpSpPr>
        <p:grpSpPr>
          <a:xfrm>
            <a:off x="5742433" y="2538039"/>
            <a:ext cx="2134732" cy="2025757"/>
            <a:chOff x="5909672" y="2609863"/>
            <a:chExt cx="1800253" cy="1708353"/>
          </a:xfrm>
        </p:grpSpPr>
        <p:sp>
          <p:nvSpPr>
            <p:cNvPr id="33" name="TextBox 32">
              <a:extLst>
                <a:ext uri="{FF2B5EF4-FFF2-40B4-BE49-F238E27FC236}">
                  <a16:creationId xmlns:a16="http://schemas.microsoft.com/office/drawing/2014/main" id="{D84B8AF6-D388-2447-9092-F9C20500DBB4}"/>
                </a:ext>
              </a:extLst>
            </p:cNvPr>
            <p:cNvSpPr txBox="1"/>
            <p:nvPr/>
          </p:nvSpPr>
          <p:spPr>
            <a:xfrm>
              <a:off x="5909672" y="3876976"/>
              <a:ext cx="1800253" cy="441240"/>
            </a:xfrm>
            <a:prstGeom prst="rect">
              <a:avLst/>
            </a:prstGeom>
            <a:noFill/>
          </p:spPr>
          <p:txBody>
            <a:bodyPr wrap="square" rtlCol="0">
              <a:spAutoFit/>
            </a:bodyPr>
            <a:lstStyle/>
            <a:p>
              <a:pPr algn="ctr"/>
              <a:r>
                <a:rPr lang="en-US" dirty="0">
                  <a:latin typeface="Lato" panose="020F0502020204030203" pitchFamily="34" charset="0"/>
                  <a:cs typeface="Lato" panose="020F0502020204030203" pitchFamily="34" charset="0"/>
                </a:rPr>
                <a:t>[Brunton et al. 2018]</a:t>
              </a:r>
            </a:p>
            <a:p>
              <a:pPr algn="ctr"/>
              <a:r>
                <a:rPr lang="en-US" b="1" dirty="0">
                  <a:latin typeface="Lato" panose="020F0502020204030203" pitchFamily="34" charset="0"/>
                  <a:cs typeface="Lato" panose="020F0502020204030203" pitchFamily="34" charset="0"/>
                </a:rPr>
                <a:t>Transparency</a:t>
              </a:r>
            </a:p>
          </p:txBody>
        </p:sp>
        <p:pic>
          <p:nvPicPr>
            <p:cNvPr id="37" name="Picture 36">
              <a:extLst>
                <a:ext uri="{FF2B5EF4-FFF2-40B4-BE49-F238E27FC236}">
                  <a16:creationId xmlns:a16="http://schemas.microsoft.com/office/drawing/2014/main" id="{DBCB5AFE-3431-524F-965F-02FEDD90C4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12449" y="2609863"/>
              <a:ext cx="1194701" cy="1180411"/>
            </a:xfrm>
            <a:prstGeom prst="rect">
              <a:avLst/>
            </a:prstGeom>
          </p:spPr>
        </p:pic>
      </p:grpSp>
      <p:grpSp>
        <p:nvGrpSpPr>
          <p:cNvPr id="14" name="Group 13">
            <a:extLst>
              <a:ext uri="{FF2B5EF4-FFF2-40B4-BE49-F238E27FC236}">
                <a16:creationId xmlns:a16="http://schemas.microsoft.com/office/drawing/2014/main" id="{011BB96E-E037-2E42-842A-53CAAE86FD42}"/>
              </a:ext>
            </a:extLst>
          </p:cNvPr>
          <p:cNvGrpSpPr/>
          <p:nvPr/>
        </p:nvGrpSpPr>
        <p:grpSpPr>
          <a:xfrm>
            <a:off x="3470836" y="2570043"/>
            <a:ext cx="2214884" cy="2090965"/>
            <a:chOff x="3638077" y="2636852"/>
            <a:chExt cx="1867847" cy="1763343"/>
          </a:xfrm>
        </p:grpSpPr>
        <p:sp>
          <p:nvSpPr>
            <p:cNvPr id="32" name="TextBox 31">
              <a:extLst>
                <a:ext uri="{FF2B5EF4-FFF2-40B4-BE49-F238E27FC236}">
                  <a16:creationId xmlns:a16="http://schemas.microsoft.com/office/drawing/2014/main" id="{3E1DDB5D-43FE-F34F-B757-0EA2356B941B}"/>
                </a:ext>
              </a:extLst>
            </p:cNvPr>
            <p:cNvSpPr txBox="1"/>
            <p:nvPr/>
          </p:nvSpPr>
          <p:spPr>
            <a:xfrm>
              <a:off x="3638077" y="3876975"/>
              <a:ext cx="1867847" cy="523220"/>
            </a:xfrm>
            <a:prstGeom prst="rect">
              <a:avLst/>
            </a:prstGeom>
            <a:noFill/>
          </p:spPr>
          <p:txBody>
            <a:bodyPr wrap="square" rtlCol="0">
              <a:spAutoFit/>
            </a:bodyPr>
            <a:lstStyle/>
            <a:p>
              <a:pPr algn="ctr"/>
              <a:r>
                <a:rPr lang="en-US" dirty="0">
                  <a:latin typeface="Lato" panose="020F0502020204030203" pitchFamily="34" charset="0"/>
                  <a:cs typeface="Lato" panose="020F0502020204030203" pitchFamily="34" charset="0"/>
                </a:rPr>
                <a:t>[</a:t>
              </a:r>
              <a:r>
                <a:rPr lang="en-US" dirty="0" err="1">
                  <a:latin typeface="Lato" panose="020F0502020204030203" pitchFamily="34" charset="0"/>
                  <a:cs typeface="Lato" panose="020F0502020204030203" pitchFamily="34" charset="0"/>
                </a:rPr>
                <a:t>Babaei</a:t>
              </a:r>
              <a:r>
                <a:rPr lang="en-US" dirty="0">
                  <a:latin typeface="Lato" panose="020F0502020204030203" pitchFamily="34" charset="0"/>
                  <a:cs typeface="Lato" panose="020F0502020204030203" pitchFamily="34" charset="0"/>
                </a:rPr>
                <a:t> et al. 2017]</a:t>
              </a:r>
            </a:p>
            <a:p>
              <a:pPr algn="ctr"/>
              <a:r>
                <a:rPr lang="en-US" b="1" dirty="0" err="1">
                  <a:latin typeface="Lato" panose="020F0502020204030203" pitchFamily="34" charset="0"/>
                  <a:cs typeface="Lato" panose="020F0502020204030203" pitchFamily="34" charset="0"/>
                </a:rPr>
                <a:t>Contoning</a:t>
              </a:r>
              <a:endParaRPr lang="en-US" b="1" dirty="0">
                <a:latin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780D33D4-7EED-284E-BB6A-0C230B6EFC3D}"/>
                </a:ext>
              </a:extLst>
            </p:cNvPr>
            <p:cNvPicPr>
              <a:picLocks noChangeAspect="1"/>
            </p:cNvPicPr>
            <p:nvPr/>
          </p:nvPicPr>
          <p:blipFill>
            <a:blip r:embed="rId4"/>
            <a:stretch>
              <a:fillRect/>
            </a:stretch>
          </p:blipFill>
          <p:spPr>
            <a:xfrm>
              <a:off x="3977030" y="2636852"/>
              <a:ext cx="1194701" cy="1126433"/>
            </a:xfrm>
            <a:prstGeom prst="rect">
              <a:avLst/>
            </a:prstGeom>
          </p:spPr>
        </p:pic>
      </p:grpSp>
      <p:grpSp>
        <p:nvGrpSpPr>
          <p:cNvPr id="13" name="Group 12">
            <a:extLst>
              <a:ext uri="{FF2B5EF4-FFF2-40B4-BE49-F238E27FC236}">
                <a16:creationId xmlns:a16="http://schemas.microsoft.com/office/drawing/2014/main" id="{DF1835EF-F9D3-7444-9461-264BD6B4752D}"/>
              </a:ext>
            </a:extLst>
          </p:cNvPr>
          <p:cNvGrpSpPr/>
          <p:nvPr/>
        </p:nvGrpSpPr>
        <p:grpSpPr>
          <a:xfrm>
            <a:off x="1266834" y="2570040"/>
            <a:ext cx="2134732" cy="1993756"/>
            <a:chOff x="1434074" y="2636851"/>
            <a:chExt cx="1800254" cy="1681366"/>
          </a:xfrm>
        </p:grpSpPr>
        <p:sp>
          <p:nvSpPr>
            <p:cNvPr id="31" name="TextBox 30">
              <a:extLst>
                <a:ext uri="{FF2B5EF4-FFF2-40B4-BE49-F238E27FC236}">
                  <a16:creationId xmlns:a16="http://schemas.microsoft.com/office/drawing/2014/main" id="{2F15FEF9-893B-2449-B899-91FA2238896D}"/>
                </a:ext>
              </a:extLst>
            </p:cNvPr>
            <p:cNvSpPr txBox="1"/>
            <p:nvPr/>
          </p:nvSpPr>
          <p:spPr>
            <a:xfrm>
              <a:off x="1434074" y="3876977"/>
              <a:ext cx="1800254" cy="441240"/>
            </a:xfrm>
            <a:prstGeom prst="rect">
              <a:avLst/>
            </a:prstGeom>
            <a:noFill/>
          </p:spPr>
          <p:txBody>
            <a:bodyPr wrap="square" rtlCol="0">
              <a:spAutoFit/>
            </a:bodyPr>
            <a:lstStyle/>
            <a:p>
              <a:pPr algn="ctr"/>
              <a:r>
                <a:rPr lang="en-US" dirty="0">
                  <a:latin typeface="Lato" panose="020F0502020204030203" pitchFamily="34" charset="0"/>
                  <a:cs typeface="Lato" panose="020F0502020204030203" pitchFamily="34" charset="0"/>
                </a:rPr>
                <a:t>[Brunton et al. 2015]</a:t>
              </a:r>
            </a:p>
            <a:p>
              <a:pPr algn="ctr"/>
              <a:r>
                <a:rPr lang="en-US" b="1" dirty="0">
                  <a:latin typeface="Lato" panose="020F0502020204030203" pitchFamily="34" charset="0"/>
                  <a:cs typeface="Lato" panose="020F0502020204030203" pitchFamily="34" charset="0"/>
                </a:rPr>
                <a:t>Halftoning</a:t>
              </a:r>
            </a:p>
          </p:txBody>
        </p:sp>
        <p:pic>
          <p:nvPicPr>
            <p:cNvPr id="11" name="Picture 10">
              <a:extLst>
                <a:ext uri="{FF2B5EF4-FFF2-40B4-BE49-F238E27FC236}">
                  <a16:creationId xmlns:a16="http://schemas.microsoft.com/office/drawing/2014/main" id="{DE11B5E6-A0DD-5D4C-9F2B-86FE9A17A892}"/>
                </a:ext>
              </a:extLst>
            </p:cNvPr>
            <p:cNvPicPr>
              <a:picLocks noChangeAspect="1"/>
            </p:cNvPicPr>
            <p:nvPr/>
          </p:nvPicPr>
          <p:blipFill>
            <a:blip r:embed="rId5"/>
            <a:stretch>
              <a:fillRect/>
            </a:stretch>
          </p:blipFill>
          <p:spPr>
            <a:xfrm>
              <a:off x="1842052" y="2636851"/>
              <a:ext cx="984617" cy="1126800"/>
            </a:xfrm>
            <a:prstGeom prst="rect">
              <a:avLst/>
            </a:prstGeom>
          </p:spPr>
        </p:pic>
      </p:grpSp>
      <p:cxnSp>
        <p:nvCxnSpPr>
          <p:cNvPr id="18" name="Straight Arrow Connector 17">
            <a:extLst>
              <a:ext uri="{FF2B5EF4-FFF2-40B4-BE49-F238E27FC236}">
                <a16:creationId xmlns:a16="http://schemas.microsoft.com/office/drawing/2014/main" id="{F3ECCACD-72B7-6346-84FC-F0BA59243F77}"/>
              </a:ext>
            </a:extLst>
          </p:cNvPr>
          <p:cNvCxnSpPr>
            <a:stCxn id="41" idx="3"/>
            <a:endCxn id="30" idx="1"/>
          </p:cNvCxnSpPr>
          <p:nvPr/>
        </p:nvCxnSpPr>
        <p:spPr>
          <a:xfrm>
            <a:off x="3075896" y="1365195"/>
            <a:ext cx="59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A252C22-53FC-FA45-A0D6-3AB2398CC285}"/>
              </a:ext>
            </a:extLst>
          </p:cNvPr>
          <p:cNvCxnSpPr>
            <a:stCxn id="30" idx="3"/>
            <a:endCxn id="29" idx="1"/>
          </p:cNvCxnSpPr>
          <p:nvPr/>
        </p:nvCxnSpPr>
        <p:spPr>
          <a:xfrm>
            <a:off x="5472000" y="1365195"/>
            <a:ext cx="596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ight Brace 23">
            <a:extLst>
              <a:ext uri="{FF2B5EF4-FFF2-40B4-BE49-F238E27FC236}">
                <a16:creationId xmlns:a16="http://schemas.microsoft.com/office/drawing/2014/main" id="{C79E9319-0323-A542-8DFD-FC806A26DBB3}"/>
              </a:ext>
            </a:extLst>
          </p:cNvPr>
          <p:cNvSpPr/>
          <p:nvPr/>
        </p:nvSpPr>
        <p:spPr>
          <a:xfrm rot="16200000">
            <a:off x="4316690" y="-982666"/>
            <a:ext cx="523175" cy="6260924"/>
          </a:xfrm>
          <a:prstGeom prst="rightBrace">
            <a:avLst>
              <a:gd name="adj1" fmla="val 50369"/>
              <a:gd name="adj2" fmla="val 3087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04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Tweaked SIGGRAPH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to - whi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weaked SIGGRAPH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TotalTime>
  <Words>4402</Words>
  <Application>Microsoft Office PowerPoint</Application>
  <PresentationFormat>On-screen Show (16:9)</PresentationFormat>
  <Paragraphs>825</Paragraphs>
  <Slides>47</Slides>
  <Notes>47</Notes>
  <HiddenSlides>4</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Cambria Math</vt:lpstr>
      <vt:lpstr>Lato Light</vt:lpstr>
      <vt:lpstr>Source Sans Pro</vt:lpstr>
      <vt:lpstr>Arial</vt:lpstr>
      <vt:lpstr>Calibri</vt:lpstr>
      <vt:lpstr>Lato</vt:lpstr>
      <vt:lpstr>Tweaked SIGGRAPH Template</vt:lpstr>
      <vt:lpstr>Lato - white</vt:lpstr>
      <vt:lpstr>Tweaked SIGGRAPH Template</vt:lpstr>
      <vt:lpstr>Geometry-Aware Scattering Compensation for 3D Printing</vt:lpstr>
      <vt:lpstr>Inkjet 3D Printing – Applications</vt:lpstr>
      <vt:lpstr>Inkjet 3D Printing – Texture Blurring</vt:lpstr>
      <vt:lpstr>Issues with Thin Geometry</vt:lpstr>
      <vt:lpstr>Issues with Thin Geometry</vt:lpstr>
      <vt:lpstr>Introduction – Inkjet 3D Printing</vt:lpstr>
      <vt:lpstr>Results’ Fast-Forward</vt:lpstr>
      <vt:lpstr>Results’ Fast-Forward</vt:lpstr>
      <vt:lpstr>Related Work (1)</vt:lpstr>
      <vt:lpstr>Related Work (2)</vt:lpstr>
      <vt:lpstr>Our Pipeline and Contributions</vt:lpstr>
      <vt:lpstr>Our Pipeline and Contributions</vt:lpstr>
      <vt:lpstr>Our Pipeline and Contributions</vt:lpstr>
      <vt:lpstr>Thin-geometry color management</vt:lpstr>
      <vt:lpstr>Translucency Effects on Thin Geometry</vt:lpstr>
      <vt:lpstr>Gradient-Descent Optimization Study</vt:lpstr>
      <vt:lpstr>Our approach</vt:lpstr>
      <vt:lpstr>Gamut on Thin Geometry</vt:lpstr>
      <vt:lpstr>Gamut on Thin Geometry</vt:lpstr>
      <vt:lpstr>Gamut Mapping on Textures</vt:lpstr>
      <vt:lpstr>Gamut Mapping on Complex Geometry</vt:lpstr>
      <vt:lpstr>Our Pipeline and Contributions</vt:lpstr>
      <vt:lpstr>Our Pipeline and Contributions</vt:lpstr>
      <vt:lpstr>Iterative Refinement</vt:lpstr>
      <vt:lpstr>Iterative Refinement</vt:lpstr>
      <vt:lpstr>Forward Prediction</vt:lpstr>
      <vt:lpstr>Forward Prediction - Assumptions</vt:lpstr>
      <vt:lpstr>Backward Refinement</vt:lpstr>
      <vt:lpstr>Motivation through Gradient-Descent</vt:lpstr>
      <vt:lpstr>Backward Refinement (2)</vt:lpstr>
      <vt:lpstr>Geometry-Aware Scattering Compensation for 3D Printing</vt:lpstr>
      <vt:lpstr>Results</vt:lpstr>
      <vt:lpstr>Results on General Geometry</vt:lpstr>
      <vt:lpstr>Results on Thin Geometry</vt:lpstr>
      <vt:lpstr>GrabCAD</vt:lpstr>
      <vt:lpstr>Our (1) – without our Gamut Mapping</vt:lpstr>
      <vt:lpstr>Our (2) – with our Gamut Mapping</vt:lpstr>
      <vt:lpstr>Limitations and Future Work</vt:lpstr>
      <vt:lpstr>Conclusion</vt:lpstr>
      <vt:lpstr>Acknowledgments</vt:lpstr>
      <vt:lpstr>Geometry-Aware Scattering Compensation for 3D Printing</vt:lpstr>
      <vt:lpstr>Remap [Elek‘17] to 3D</vt:lpstr>
      <vt:lpstr>Geometry-Aware Scattering Compensation for 3D Printing</vt:lpstr>
      <vt:lpstr>Results in Numbers</vt:lpstr>
      <vt:lpstr>Color Gamuts</vt:lpstr>
      <vt:lpstr>Content-aware Gamut Mapping</vt:lpstr>
      <vt:lpstr>Content-aware Gamut Mapping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Geometry-Aware Scattering Compensation for 3D Printing</dc:title>
  <dc:creator>Tobias</dc:creator>
  <cp:lastModifiedBy>Jaroslav Krivanek</cp:lastModifiedBy>
  <cp:revision>11</cp:revision>
  <dcterms:modified xsi:type="dcterms:W3CDTF">2019-10-11T17:33:54Z</dcterms:modified>
</cp:coreProperties>
</file>