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70"/>
  </p:notesMasterIdLst>
  <p:sldIdLst>
    <p:sldId id="306" r:id="rId3"/>
    <p:sldId id="583" r:id="rId4"/>
    <p:sldId id="610" r:id="rId5"/>
    <p:sldId id="598" r:id="rId6"/>
    <p:sldId id="620" r:id="rId7"/>
    <p:sldId id="605" r:id="rId8"/>
    <p:sldId id="607" r:id="rId9"/>
    <p:sldId id="622" r:id="rId10"/>
    <p:sldId id="621" r:id="rId11"/>
    <p:sldId id="625" r:id="rId12"/>
    <p:sldId id="623" r:id="rId13"/>
    <p:sldId id="624" r:id="rId14"/>
    <p:sldId id="626" r:id="rId15"/>
    <p:sldId id="628" r:id="rId16"/>
    <p:sldId id="629" r:id="rId17"/>
    <p:sldId id="630" r:id="rId18"/>
    <p:sldId id="631" r:id="rId19"/>
    <p:sldId id="632" r:id="rId20"/>
    <p:sldId id="633" r:id="rId21"/>
    <p:sldId id="634" r:id="rId22"/>
    <p:sldId id="635" r:id="rId23"/>
    <p:sldId id="636" r:id="rId24"/>
    <p:sldId id="637" r:id="rId25"/>
    <p:sldId id="638" r:id="rId26"/>
    <p:sldId id="639" r:id="rId27"/>
    <p:sldId id="640" r:id="rId28"/>
    <p:sldId id="641" r:id="rId29"/>
    <p:sldId id="642" r:id="rId30"/>
    <p:sldId id="643" r:id="rId31"/>
    <p:sldId id="644" r:id="rId32"/>
    <p:sldId id="645" r:id="rId33"/>
    <p:sldId id="646" r:id="rId34"/>
    <p:sldId id="647" r:id="rId35"/>
    <p:sldId id="648" r:id="rId36"/>
    <p:sldId id="649" r:id="rId37"/>
    <p:sldId id="650" r:id="rId38"/>
    <p:sldId id="651" r:id="rId39"/>
    <p:sldId id="652" r:id="rId40"/>
    <p:sldId id="653" r:id="rId41"/>
    <p:sldId id="654" r:id="rId42"/>
    <p:sldId id="655" r:id="rId43"/>
    <p:sldId id="656" r:id="rId44"/>
    <p:sldId id="657" r:id="rId45"/>
    <p:sldId id="658" r:id="rId46"/>
    <p:sldId id="659" r:id="rId47"/>
    <p:sldId id="660" r:id="rId48"/>
    <p:sldId id="661" r:id="rId49"/>
    <p:sldId id="662" r:id="rId50"/>
    <p:sldId id="663" r:id="rId51"/>
    <p:sldId id="664" r:id="rId52"/>
    <p:sldId id="665" r:id="rId53"/>
    <p:sldId id="666" r:id="rId54"/>
    <p:sldId id="670" r:id="rId55"/>
    <p:sldId id="667" r:id="rId56"/>
    <p:sldId id="668" r:id="rId57"/>
    <p:sldId id="669" r:id="rId58"/>
    <p:sldId id="672" r:id="rId59"/>
    <p:sldId id="673" r:id="rId60"/>
    <p:sldId id="674" r:id="rId61"/>
    <p:sldId id="675" r:id="rId62"/>
    <p:sldId id="676" r:id="rId63"/>
    <p:sldId id="677" r:id="rId64"/>
    <p:sldId id="678" r:id="rId65"/>
    <p:sldId id="681" r:id="rId66"/>
    <p:sldId id="680" r:id="rId67"/>
    <p:sldId id="679" r:id="rId68"/>
    <p:sldId id="671" r:id="rId69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FF00"/>
    <a:srgbClr val="FFCC00"/>
    <a:srgbClr val="FFFF00"/>
    <a:srgbClr val="FF00FF"/>
    <a:srgbClr val="00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3250" autoAdjust="0"/>
  </p:normalViewPr>
  <p:slideViewPr>
    <p:cSldViewPr>
      <p:cViewPr>
        <p:scale>
          <a:sx n="60" d="100"/>
          <a:sy n="60" d="100"/>
        </p:scale>
        <p:origin x="-145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74AEC-B148-42A9-8EB0-9BDED1B2B30B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The term “global illumination” embraces many lighting effects encountered in real world. Some of them are shown on this slide.</a:t>
            </a:r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06F34-6F2F-4716-A7EC-D1845DD5D1E7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43C3E-55C6-43A3-B3C9-740CC03875BA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37FC2-C2C6-4314-9791-BDA29737912A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55C876-2DB3-4BBC-8189-5F4FF61CCEB7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541CB-785A-4524-8F25-64CD281ED82B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C6265-62A8-4114-8F5A-B04A2CB57BD7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A5FA7-9846-42F3-92AC-499A66F10EEC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1C7A5C-AAF6-450D-85F8-49E77F36ED6A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26CB31-873D-4D14-8B08-D3FC2D5021D7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BA6DD5-FE61-4175-B03F-1CC9B25B9BC9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DA63EF-7E45-4746-8F0F-B1C6F7BF4391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fld id="{4939ACD8-81E7-4309-B844-698C817E5062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AE088-C87F-401B-896A-09A0941076CF}" type="datetime1">
              <a:rPr lang="en-US" smtClean="0">
                <a:solidFill>
                  <a:srgbClr val="FFFFFF"/>
                </a:solidFill>
              </a:rPr>
              <a:pPr/>
              <a:t>12/18/2011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fld id="{7643F43E-D981-4214-A134-C2F83DCF8878}" type="datetime1">
              <a:rPr lang="en-US" smtClean="0">
                <a:solidFill>
                  <a:srgbClr val="FFFFFF"/>
                </a:solidFill>
                <a:latin typeface="Arial" charset="0"/>
              </a:rPr>
              <a:pPr/>
              <a:t>12/18/2011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 userDrawn="1"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2.jpeg"/><Relationship Id="rId4" Type="http://schemas.openxmlformats.org/officeDocument/2006/relationships/oleObject" Target="../embeddings/oleObject1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Počítačová grafika III –</a:t>
            </a:r>
            <a:br>
              <a:rPr lang="cs-CZ" b="1" dirty="0" smtClean="0"/>
            </a:br>
            <a:r>
              <a:rPr lang="cs-CZ" b="1" dirty="0" smtClean="0"/>
              <a:t>	</a:t>
            </a:r>
            <a:r>
              <a:rPr lang="en-US" b="1" dirty="0" smtClean="0"/>
              <a:t>Photon mapping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Jiná implementace BPT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Využití výpočetní síly GPU pro spojování (kompletování) cest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Pajot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Eurographics 2011]</a:t>
            </a:r>
            <a:r>
              <a:rPr lang="en-US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Vygeneruj </a:t>
            </a:r>
            <a:r>
              <a:rPr lang="cs-CZ" i="1" dirty="0" smtClean="0"/>
              <a:t>N</a:t>
            </a:r>
            <a:r>
              <a:rPr lang="cs-CZ" dirty="0" smtClean="0"/>
              <a:t> prefixů cest ze světla (CPU)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Vygeneruj </a:t>
            </a:r>
            <a:r>
              <a:rPr lang="cs-CZ" i="1" dirty="0" smtClean="0"/>
              <a:t>N</a:t>
            </a:r>
            <a:r>
              <a:rPr lang="cs-CZ" dirty="0" smtClean="0"/>
              <a:t> sufixů cest z kamery</a:t>
            </a:r>
            <a:r>
              <a:rPr lang="en-US" dirty="0" smtClean="0"/>
              <a:t> </a:t>
            </a:r>
            <a:r>
              <a:rPr lang="cs-CZ" dirty="0" smtClean="0"/>
              <a:t>(CPU)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Nahraj oboje na GPU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Spoj každý vrchol prefixů s každým vrcholem sufixů cest</a:t>
            </a:r>
            <a:br>
              <a:rPr lang="cs-CZ" dirty="0" smtClean="0"/>
            </a:br>
            <a:r>
              <a:rPr lang="cs-CZ" dirty="0" smtClean="0"/>
              <a:t>(GPU) 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Jiná implementace BPT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51520" y="1988840"/>
            <a:ext cx="7416824" cy="1872208"/>
            <a:chOff x="251520" y="1988840"/>
            <a:chExt cx="7416824" cy="1872208"/>
          </a:xfrm>
        </p:grpSpPr>
        <p:grpSp>
          <p:nvGrpSpPr>
            <p:cNvPr id="43" name="Group 42"/>
            <p:cNvGrpSpPr/>
            <p:nvPr/>
          </p:nvGrpSpPr>
          <p:grpSpPr>
            <a:xfrm>
              <a:off x="251520" y="1988840"/>
              <a:ext cx="7416824" cy="1872208"/>
              <a:chOff x="251520" y="1988840"/>
              <a:chExt cx="7416824" cy="1872208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85877" b="57208"/>
              <a:stretch>
                <a:fillRect/>
              </a:stretch>
            </p:blipFill>
            <p:spPr bwMode="auto">
              <a:xfrm rot="18578447">
                <a:off x="179512" y="2708920"/>
                <a:ext cx="1224136" cy="10801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cxnSp>
            <p:nvCxnSpPr>
              <p:cNvPr id="11" name="Straight Connector 10"/>
              <p:cNvCxnSpPr/>
              <p:nvPr/>
            </p:nvCxnSpPr>
            <p:spPr>
              <a:xfrm flipV="1">
                <a:off x="1403648" y="1988840"/>
                <a:ext cx="2160240" cy="108012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563888" y="1988840"/>
                <a:ext cx="28803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1331640" y="2780928"/>
                <a:ext cx="2232248" cy="57606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590160" y="2780928"/>
                <a:ext cx="1701920" cy="21602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292080" y="2492896"/>
                <a:ext cx="2376264" cy="504056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331640" y="3573016"/>
                <a:ext cx="1584176" cy="144016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395536" y="2060848"/>
              <a:ext cx="1008609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1 CPU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35696" y="4437112"/>
            <a:ext cx="6769447" cy="1584176"/>
            <a:chOff x="1835696" y="4437112"/>
            <a:chExt cx="6769447" cy="1584176"/>
          </a:xfrm>
        </p:grpSpPr>
        <p:grpSp>
          <p:nvGrpSpPr>
            <p:cNvPr id="44" name="Group 43"/>
            <p:cNvGrpSpPr/>
            <p:nvPr/>
          </p:nvGrpSpPr>
          <p:grpSpPr>
            <a:xfrm>
              <a:off x="1835696" y="4437112"/>
              <a:ext cx="6769447" cy="1584176"/>
              <a:chOff x="1835696" y="4437112"/>
              <a:chExt cx="6769447" cy="1584176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8361" t="11386" b="51528"/>
              <a:stretch>
                <a:fillRect/>
              </a:stretch>
            </p:blipFill>
            <p:spPr bwMode="auto">
              <a:xfrm>
                <a:off x="7596336" y="4437112"/>
                <a:ext cx="1008807" cy="9361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3131840" y="6021288"/>
                <a:ext cx="288032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6012160" y="5085184"/>
                <a:ext cx="1584176" cy="93610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5508104" y="4869160"/>
                <a:ext cx="2016224" cy="72008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5148064" y="4725144"/>
                <a:ext cx="2304256" cy="43204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923928" y="4941168"/>
                <a:ext cx="1224136" cy="21602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835696" y="4941168"/>
                <a:ext cx="2088232" cy="504056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7236296" y="5445224"/>
              <a:ext cx="1047082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2 CPU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835696" y="3717032"/>
            <a:ext cx="5760640" cy="2304256"/>
            <a:chOff x="1835696" y="3717032"/>
            <a:chExt cx="5760640" cy="2304256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931582" y="3773274"/>
              <a:ext cx="1008112" cy="11521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835696" y="3717032"/>
              <a:ext cx="1080120" cy="172819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15816" y="3717032"/>
              <a:ext cx="3096344" cy="230425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endCxn id="8" idx="1"/>
            </p:cNvCxnSpPr>
            <p:nvPr/>
          </p:nvCxnSpPr>
          <p:spPr>
            <a:xfrm>
              <a:off x="2915816" y="3717032"/>
              <a:ext cx="4680520" cy="11881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915816" y="3717032"/>
              <a:ext cx="2592288" cy="18722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15816" y="3717032"/>
              <a:ext cx="216024" cy="230425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915816" y="3717032"/>
              <a:ext cx="4536504" cy="10081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915816" y="3717032"/>
              <a:ext cx="2232248" cy="144016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1835696" y="2996952"/>
            <a:ext cx="5760640" cy="3024336"/>
            <a:chOff x="1835696" y="2996952"/>
            <a:chExt cx="5760640" cy="3024336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3923928" y="2996952"/>
              <a:ext cx="1440160" cy="194421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/>
            <p:cNvGrpSpPr/>
            <p:nvPr/>
          </p:nvGrpSpPr>
          <p:grpSpPr>
            <a:xfrm>
              <a:off x="1835696" y="2996952"/>
              <a:ext cx="5760640" cy="3024336"/>
              <a:chOff x="1835696" y="2996952"/>
              <a:chExt cx="5760640" cy="3024336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H="1">
                <a:off x="5148064" y="3068960"/>
                <a:ext cx="216024" cy="20882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5292080" y="2996952"/>
                <a:ext cx="216024" cy="25202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2915816" y="2996952"/>
                <a:ext cx="2376264" cy="7200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1835696" y="2996952"/>
                <a:ext cx="3456384" cy="244827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5364088" y="3068960"/>
                <a:ext cx="648072" cy="295232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5364088" y="2996952"/>
                <a:ext cx="2232248" cy="20882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endCxn id="8" idx="1"/>
              </p:cNvCxnSpPr>
              <p:nvPr/>
            </p:nvCxnSpPr>
            <p:spPr>
              <a:xfrm>
                <a:off x="5292080" y="2996952"/>
                <a:ext cx="2304256" cy="19082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TextBox 99"/>
          <p:cNvSpPr txBox="1"/>
          <p:nvPr/>
        </p:nvSpPr>
        <p:spPr>
          <a:xfrm>
            <a:off x="1619672" y="4221088"/>
            <a:ext cx="107433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4 GPU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Jiná implementace BPT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575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990" y="2098851"/>
            <a:ext cx="4160002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5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464" y="2098853"/>
            <a:ext cx="416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35849" y="4654877"/>
            <a:ext cx="1021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+mj-lt"/>
              </a:rPr>
              <a:t>50 sec.</a:t>
            </a:r>
            <a:endParaRPr lang="en-US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11 min.</a:t>
            </a:r>
            <a:endParaRPr lang="en-US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4722" y="4654877"/>
            <a:ext cx="3567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nov</a:t>
            </a:r>
            <a:r>
              <a:rPr lang="cs-CZ" dirty="0" smtClean="0">
                <a:latin typeface="+mj-lt"/>
              </a:rPr>
              <a:t>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implementace</a:t>
            </a:r>
            <a:r>
              <a:rPr lang="en-US" dirty="0" smtClean="0">
                <a:latin typeface="+mj-lt"/>
              </a:rPr>
              <a:t>, CPU+GPU)</a:t>
            </a:r>
          </a:p>
          <a:p>
            <a:pPr algn="ctr"/>
            <a:r>
              <a:rPr lang="en-US" dirty="0" smtClean="0">
                <a:latin typeface="+mj-lt"/>
              </a:rPr>
              <a:t>(p</a:t>
            </a:r>
            <a:r>
              <a:rPr lang="cs-CZ" dirty="0" smtClean="0">
                <a:latin typeface="+mj-lt"/>
              </a:rPr>
              <a:t>ů</a:t>
            </a:r>
            <a:r>
              <a:rPr lang="en-US" dirty="0" err="1" smtClean="0">
                <a:latin typeface="+mj-lt"/>
              </a:rPr>
              <a:t>vodn</a:t>
            </a:r>
            <a:r>
              <a:rPr lang="cs-CZ" dirty="0" smtClean="0">
                <a:latin typeface="+mj-lt"/>
              </a:rPr>
              <a:t>í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implementace</a:t>
            </a:r>
            <a:r>
              <a:rPr lang="cs-CZ" dirty="0" smtClean="0">
                <a:latin typeface="+mj-lt"/>
              </a:rPr>
              <a:t>, CPU)</a:t>
            </a:r>
            <a:endParaRPr lang="en-US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60232" y="4654877"/>
            <a:ext cx="10342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+mj-lt"/>
              </a:rPr>
              <a:t>1</a:t>
            </a:r>
            <a:r>
              <a:rPr lang="en-US" b="1" dirty="0" smtClean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hod</a:t>
            </a:r>
            <a:r>
              <a:rPr lang="en-US" b="1" dirty="0" smtClean="0">
                <a:latin typeface="+mj-lt"/>
              </a:rPr>
              <a:t>.</a:t>
            </a:r>
            <a:endParaRPr lang="en-US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1</a:t>
            </a:r>
            <a:r>
              <a:rPr lang="cs-CZ" b="1" dirty="0" smtClean="0">
                <a:latin typeface="+mj-lt"/>
              </a:rPr>
              <a:t>3</a:t>
            </a:r>
            <a:r>
              <a:rPr lang="en-US" b="1" dirty="0" smtClean="0">
                <a:latin typeface="+mj-lt"/>
              </a:rPr>
              <a:t> </a:t>
            </a:r>
            <a:r>
              <a:rPr lang="cs-CZ" b="1" dirty="0" smtClean="0">
                <a:latin typeface="+mj-lt"/>
              </a:rPr>
              <a:t>hod</a:t>
            </a:r>
            <a:r>
              <a:rPr lang="en-US" b="1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Fotonové mapy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ure_01b-caus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29559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</a:t>
            </a:r>
            <a:endParaRPr lang="en-US" dirty="0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9462" name="Picture 6" descr="figure_01a-color_blee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904" y="1484784"/>
            <a:ext cx="3948112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9" name="Text Box 7"/>
          <p:cNvSpPr txBox="1">
            <a:spLocks noChangeArrowheads="1"/>
          </p:cNvSpPr>
          <p:nvPr/>
        </p:nvSpPr>
        <p:spPr bwMode="auto">
          <a:xfrm>
            <a:off x="707579" y="4358159"/>
            <a:ext cx="385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Color Bleeding (Diffuse</a:t>
            </a:r>
            <a:r>
              <a:rPr lang="cs-CZ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Reflections)</a:t>
            </a:r>
          </a:p>
        </p:txBody>
      </p:sp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7157393" y="5339333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Caustics</a:t>
            </a:r>
            <a:endParaRPr lang="cs-CZ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Fotonové mapy</a:t>
            </a:r>
            <a:endParaRPr lang="en-US" smtClean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Cesty se sledují </a:t>
            </a:r>
            <a:r>
              <a:rPr lang="cs-CZ" b="1" dirty="0" smtClean="0"/>
              <a:t>od zdrojů světla</a:t>
            </a:r>
            <a:r>
              <a:rPr lang="cs-CZ" dirty="0" smtClean="0"/>
              <a:t> i </a:t>
            </a:r>
            <a:r>
              <a:rPr lang="cs-CZ" b="1" dirty="0" smtClean="0"/>
              <a:t>od kamery</a:t>
            </a:r>
          </a:p>
          <a:p>
            <a:pPr marL="784225" lvl="1" indent="-457200" eaLnBrk="1" hangingPunct="1">
              <a:defRPr/>
            </a:pPr>
            <a:r>
              <a:rPr lang="cs-CZ" dirty="0" smtClean="0"/>
              <a:t>Světla jsou zdroji radiance</a:t>
            </a:r>
          </a:p>
          <a:p>
            <a:pPr marL="784225" lvl="1" indent="-457200" eaLnBrk="1" hangingPunct="1">
              <a:defRPr/>
            </a:pPr>
            <a:r>
              <a:rPr lang="cs-CZ" dirty="0" smtClean="0"/>
              <a:t>Kamera reprezentuje důležitost (potenciál)</a:t>
            </a:r>
          </a:p>
          <a:p>
            <a:pPr eaLnBrk="1" hangingPunct="1">
              <a:defRPr/>
            </a:pPr>
            <a:r>
              <a:rPr lang="cs-CZ" dirty="0" smtClean="0"/>
              <a:t>Podobné obousměrnému sledování cest</a:t>
            </a:r>
          </a:p>
          <a:p>
            <a:pPr lvl="1" eaLnBrk="1" hangingPunct="1">
              <a:defRPr/>
            </a:pPr>
            <a:r>
              <a:rPr lang="cs-CZ" dirty="0" smtClean="0"/>
              <a:t>Generování cest ze světel a z kamery jsou však dva oddělené procesy</a:t>
            </a:r>
            <a:endParaRPr lang="cs-CZ" dirty="0" smtClean="0">
              <a:ea typeface="+mn-ea"/>
              <a:cs typeface="+mn-cs"/>
            </a:endParaRPr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cs-CZ" sz="2400" b="1" dirty="0" smtClean="0"/>
              <a:t>Přepoužití</a:t>
            </a:r>
            <a:r>
              <a:rPr lang="cs-CZ" sz="2400" dirty="0" smtClean="0"/>
              <a:t> stejných světelných cest pro všechny pixely</a:t>
            </a:r>
            <a:endParaRPr lang="cs-CZ" sz="2400" dirty="0" smtClean="0"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Fotonová mapa = „</a:t>
            </a:r>
            <a:r>
              <a:rPr lang="cs-CZ" b="1" dirty="0" smtClean="0">
                <a:ea typeface="+mn-ea"/>
                <a:cs typeface="+mn-cs"/>
              </a:rPr>
              <a:t>cache cest od světla</a:t>
            </a:r>
            <a:r>
              <a:rPr lang="cs-CZ" dirty="0" smtClean="0">
                <a:ea typeface="+mn-ea"/>
                <a:cs typeface="+mn-cs"/>
              </a:rPr>
              <a:t>“</a:t>
            </a:r>
          </a:p>
          <a:p>
            <a:pPr eaLnBrk="1" hangingPunct="1">
              <a:defRPr/>
            </a:pPr>
            <a:r>
              <a:rPr lang="cs-CZ" dirty="0" smtClean="0"/>
              <a:t>Při stejné kvalitě je obvykle mnohem rychlejší než M-C techniky</a:t>
            </a:r>
          </a:p>
          <a:p>
            <a:pPr eaLnBrk="1" hangingPunct="1">
              <a:defRPr/>
            </a:pPr>
            <a:r>
              <a:rPr lang="cs-CZ" dirty="0" smtClean="0"/>
              <a:t>Ztráta </a:t>
            </a:r>
            <a:r>
              <a:rPr lang="cs-CZ" b="1" dirty="0" smtClean="0"/>
              <a:t>nestrannosti !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ale konzistentní (konverguje při zvětšování počtu fotonů)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výpočtu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Rozmístění fotonů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„Fotony“ jsou emitovány světelnými zdroji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Propagují se do scény (a la light tracing)</a:t>
            </a:r>
          </a:p>
          <a:p>
            <a:pPr lvl="1" eaLnBrk="1" hangingPunct="1">
              <a:defRPr/>
            </a:pPr>
            <a:r>
              <a:rPr lang="cs-CZ" dirty="0" smtClean="0">
                <a:ea typeface="+mn-ea"/>
                <a:cs typeface="+mn-cs"/>
              </a:rPr>
              <a:t>Ukládají se do „fotonových map“</a:t>
            </a:r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cs-CZ" b="1" dirty="0" smtClean="0"/>
              <a:t>Rendering s využitím</a:t>
            </a:r>
            <a:br>
              <a:rPr lang="cs-CZ" b="1" dirty="0" smtClean="0"/>
            </a:br>
            <a:r>
              <a:rPr lang="cs-CZ" b="1" dirty="0" smtClean="0"/>
              <a:t>fotonových map</a:t>
            </a:r>
          </a:p>
          <a:p>
            <a:pPr lvl="1" eaLnBrk="1" hangingPunct="1">
              <a:defRPr/>
            </a:pPr>
            <a:r>
              <a:rPr lang="cs-CZ" dirty="0" smtClean="0"/>
              <a:t>Jako path tracing</a:t>
            </a:r>
          </a:p>
          <a:p>
            <a:pPr lvl="1" eaLnBrk="1" hangingPunct="1">
              <a:defRPr/>
            </a:pPr>
            <a:r>
              <a:rPr lang="cs-CZ" dirty="0" smtClean="0"/>
              <a:t>Místo rekurze dotaz do </a:t>
            </a:r>
            <a:br>
              <a:rPr lang="cs-CZ" dirty="0" smtClean="0"/>
            </a:br>
            <a:r>
              <a:rPr lang="cs-CZ" dirty="0" smtClean="0"/>
              <a:t>fotonové mapy</a:t>
            </a:r>
            <a:endParaRPr lang="en-US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1: Rozmístění fotonů</a:t>
            </a:r>
            <a:endParaRPr lang="en-US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smtClean="0"/>
              <a:t>Emise</a:t>
            </a:r>
            <a:r>
              <a:rPr lang="cs-CZ" smtClean="0"/>
              <a:t> fotonů ze světelných zdrojů</a:t>
            </a:r>
          </a:p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smtClean="0"/>
              <a:t>Sledování</a:t>
            </a:r>
            <a:r>
              <a:rPr lang="cs-CZ" smtClean="0"/>
              <a:t> fotonů</a:t>
            </a:r>
          </a:p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smtClean="0"/>
              <a:t>Uložení fotonů do „fotonové mapy“ (=seznam fotonů)</a:t>
            </a: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55688" y="3092450"/>
            <a:ext cx="6192837" cy="3433763"/>
            <a:chOff x="1292" y="1909"/>
            <a:chExt cx="3901" cy="2163"/>
          </a:xfrm>
        </p:grpSpPr>
        <p:sp>
          <p:nvSpPr>
            <p:cNvPr id="22547" name="Freeform 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548" name="Line 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2534" name="Picture 7" descr="MCj019899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106863" y="2895600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4297363" y="3876675"/>
            <a:ext cx="201612" cy="20240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4168775" y="587057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391025" y="5080000"/>
            <a:ext cx="2744788" cy="83661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7137400" y="494982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38838" y="2852738"/>
            <a:ext cx="1233487" cy="2127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4694238" y="3900488"/>
            <a:ext cx="800100" cy="2082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380038" y="5980113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 flipV="1">
            <a:off x="3033713" y="4335463"/>
            <a:ext cx="2333625" cy="16478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7165975" y="3787775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591300" y="6102350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3143250" y="6167438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7127875" y="5710238"/>
            <a:ext cx="228600" cy="228600"/>
          </a:xfrm>
          <a:prstGeom prst="ellipse">
            <a:avLst/>
          </a:prstGeom>
          <a:solidFill>
            <a:schemeClr val="folHlink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cs-CZ" b="1" dirty="0" smtClean="0"/>
              <a:t>Cíl </a:t>
            </a:r>
          </a:p>
          <a:p>
            <a:pPr marL="784225" lvl="1" indent="-457200" eaLnBrk="1" hangingPunct="1">
              <a:lnSpc>
                <a:spcPct val="90000"/>
              </a:lnSpc>
            </a:pPr>
            <a:r>
              <a:rPr lang="cs-CZ" dirty="0" smtClean="0"/>
              <a:t>Všechny emitované fotony nesou stejný (podobný) tok</a:t>
            </a:r>
            <a:br>
              <a:rPr lang="cs-CZ" dirty="0" smtClean="0"/>
            </a:br>
            <a:r>
              <a:rPr lang="cs-CZ" dirty="0" smtClean="0"/>
              <a:t>(variance odhadů osvětlení z fotonové mapy je pak nižší)</a:t>
            </a:r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cs-CZ" dirty="0" smtClean="0"/>
          </a:p>
          <a:p>
            <a:pPr marL="457200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Emise</a:t>
            </a:r>
            <a:r>
              <a:rPr lang="cs-CZ" dirty="0" smtClean="0"/>
              <a:t> jednoho fotonu (tj. světelné cesty)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světelný zdroj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s pravděpodobností úměrnou jeho celkovému toku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počátek emitovaného fotonu</a:t>
            </a:r>
            <a:r>
              <a:rPr lang="cs-CZ" dirty="0" smtClean="0"/>
              <a:t> 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Pozice světla pro bodové zdroje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(nejčastěji uniformě) pro plošné zdroje světla</a:t>
            </a:r>
          </a:p>
          <a:p>
            <a:pPr marL="784225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cs-CZ" b="1" dirty="0" smtClean="0"/>
              <a:t>Vyber směr emitovaného fotonu</a:t>
            </a:r>
          </a:p>
          <a:p>
            <a:pPr marL="1136650" lvl="2" indent="-457200" eaLnBrk="1" hangingPunct="1">
              <a:lnSpc>
                <a:spcPct val="90000"/>
              </a:lnSpc>
            </a:pPr>
            <a:r>
              <a:rPr lang="cs-CZ" dirty="0" smtClean="0"/>
              <a:t>Náhodně podle emisní distribuční funkce světla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Tok emitovaného fotonu: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336800" y="2565400"/>
          <a:ext cx="4113213" cy="1028700"/>
        </p:xfrm>
        <a:graphic>
          <a:graphicData uri="http://schemas.openxmlformats.org/presentationml/2006/ole">
            <p:oleObj spid="_x0000_s577538" name="Equation" r:id="rId3" imgW="1726920" imgH="431640" progId="Equation.3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49763" y="4652963"/>
            <a:ext cx="351472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hustota p-nosti vzorkování</a:t>
            </a:r>
            <a:br>
              <a:rPr lang="cs-CZ" sz="2200" dirty="0">
                <a:solidFill>
                  <a:srgbClr val="C00000"/>
                </a:solidFill>
                <a:latin typeface="+mn-lt"/>
              </a:rPr>
            </a:br>
            <a:r>
              <a:rPr lang="cs-CZ" sz="2200" dirty="0">
                <a:solidFill>
                  <a:srgbClr val="C00000"/>
                </a:solidFill>
                <a:latin typeface="+mn-lt"/>
              </a:rPr>
              <a:t>pozice 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x</a:t>
            </a:r>
            <a:r>
              <a:rPr lang="cs-CZ" sz="2200" baseline="-25000" dirty="0">
                <a:solidFill>
                  <a:srgbClr val="C00000"/>
                </a:solidFill>
                <a:latin typeface="+mn-lt"/>
              </a:rPr>
              <a:t>0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 a směru </a:t>
            </a:r>
            <a:r>
              <a:rPr lang="cs-CZ" sz="2200" dirty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cs-CZ" sz="2200" baseline="-25000" dirty="0">
                <a:solidFill>
                  <a:srgbClr val="C00000"/>
                </a:solidFill>
                <a:latin typeface="+mn-lt"/>
              </a:rPr>
              <a:t>0</a:t>
            </a:r>
            <a:endParaRPr lang="en-US" sz="2200" i="1" baseline="-250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81462" y="3571875"/>
            <a:ext cx="512762" cy="1588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21224" y="3571875"/>
            <a:ext cx="1160463" cy="15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" idx="0"/>
          </p:cNvCxnSpPr>
          <p:nvPr/>
        </p:nvCxnSpPr>
        <p:spPr>
          <a:xfrm rot="5400000" flipH="1" flipV="1">
            <a:off x="3148805" y="3960019"/>
            <a:ext cx="1535113" cy="904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5341142" y="3825082"/>
            <a:ext cx="1008063" cy="6477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77999" y="5180013"/>
            <a:ext cx="3373438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0070C0"/>
                </a:solidFill>
                <a:latin typeface="+mn-lt"/>
              </a:rPr>
              <a:t>(diskrétní) p-nost výběru </a:t>
            </a:r>
            <a:br>
              <a:rPr lang="cs-CZ" sz="2200" dirty="0">
                <a:solidFill>
                  <a:srgbClr val="0070C0"/>
                </a:solidFill>
                <a:latin typeface="+mn-lt"/>
              </a:rPr>
            </a:br>
            <a:r>
              <a:rPr lang="cs-CZ" sz="2200" dirty="0">
                <a:solidFill>
                  <a:srgbClr val="0070C0"/>
                </a:solidFill>
                <a:latin typeface="+mn-lt"/>
              </a:rPr>
              <a:t>světelného zdroje </a:t>
            </a:r>
            <a:r>
              <a:rPr lang="cs-CZ" sz="2200" i="1" dirty="0">
                <a:solidFill>
                  <a:srgbClr val="0070C0"/>
                </a:solidFill>
                <a:latin typeface="+mn-lt"/>
              </a:rPr>
              <a:t>l</a:t>
            </a:r>
            <a:endParaRPr lang="en-US" sz="2200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4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/>
          <p:cNvCxnSpPr/>
          <p:nvPr/>
        </p:nvCxnSpPr>
        <p:spPr>
          <a:xfrm flipV="1">
            <a:off x="2195736" y="3645024"/>
            <a:ext cx="1224136" cy="36004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/>
          <p:nvPr/>
        </p:nvSpPr>
        <p:spPr>
          <a:xfrm>
            <a:off x="179512" y="4005064"/>
            <a:ext cx="267252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celkový počet </a:t>
            </a:r>
            <a:br>
              <a:rPr lang="cs-CZ" sz="2200" dirty="0" smtClean="0">
                <a:solidFill>
                  <a:srgbClr val="00B050"/>
                </a:solidFill>
                <a:latin typeface="+mn-lt"/>
              </a:rPr>
            </a:b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emitovaných fotonů</a:t>
            </a:r>
            <a:endParaRPr lang="cs-CZ" sz="2200" i="1" dirty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17" name="Straight Arrow Connector 17"/>
          <p:cNvCxnSpPr/>
          <p:nvPr/>
        </p:nvCxnSpPr>
        <p:spPr>
          <a:xfrm>
            <a:off x="3230767" y="3501008"/>
            <a:ext cx="512762" cy="1588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Obousměrné sledování cest</a:t>
            </a:r>
            <a:br>
              <a:rPr lang="cs-CZ" b="1" dirty="0" smtClean="0"/>
            </a:br>
            <a:r>
              <a:rPr lang="cs-CZ" b="1" dirty="0" smtClean="0"/>
              <a:t>- opakování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Emise fotonů</a:t>
            </a:r>
            <a:endParaRPr lang="en-US" smtClean="0"/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„Ideální“ vzorkování</a:t>
            </a:r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 eaLnBrk="1" hangingPunct="1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695325" lvl="2" eaLnBrk="1" hangingPunct="1"/>
            <a:r>
              <a:rPr lang="cs-CZ" dirty="0" smtClean="0"/>
              <a:t>Všechny emitované fotony pak nesou stejný tok: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19138" y="2133600"/>
          <a:ext cx="7775575" cy="2806700"/>
        </p:xfrm>
        <a:graphic>
          <a:graphicData uri="http://schemas.openxmlformats.org/presentationml/2006/ole">
            <p:oleObj spid="_x0000_s578562" name="Equation" r:id="rId3" imgW="3377880" imgH="1218960" progId="Equation.3">
              <p:embed/>
            </p:oleObj>
          </a:graphicData>
        </a:graphic>
      </p:graphicFrame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8563" name="Object 4"/>
          <p:cNvGraphicFramePr>
            <a:graphicFrameLocks noChangeAspect="1"/>
          </p:cNvGraphicFramePr>
          <p:nvPr/>
        </p:nvGraphicFramePr>
        <p:xfrm>
          <a:off x="6709025" y="5052659"/>
          <a:ext cx="1498600" cy="788988"/>
        </p:xfrm>
        <a:graphic>
          <a:graphicData uri="http://schemas.openxmlformats.org/presentationml/2006/ole">
            <p:oleObj spid="_x0000_s578563" name="Equation" r:id="rId5" imgW="7491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518477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Podobné jako light tracing</a:t>
            </a:r>
          </a:p>
          <a:p>
            <a:pPr eaLnBrk="1" hangingPunct="1">
              <a:defRPr/>
            </a:pPr>
            <a:r>
              <a:rPr lang="cs-CZ" dirty="0" smtClean="0"/>
              <a:t>Interakce foton - plocha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Ulož „foton“ </a:t>
            </a:r>
            <a:r>
              <a:rPr lang="cs-CZ" dirty="0" smtClean="0"/>
              <a:t>do fotonové mapy </a:t>
            </a:r>
          </a:p>
          <a:p>
            <a:pPr lvl="2" eaLnBrk="1" hangingPunct="1">
              <a:defRPr/>
            </a:pPr>
            <a:r>
              <a:rPr lang="cs-CZ" dirty="0" smtClean="0"/>
              <a:t>foton = </a:t>
            </a:r>
            <a:r>
              <a:rPr lang="en-US" dirty="0" smtClean="0"/>
              <a:t>(</a:t>
            </a:r>
            <a:r>
              <a:rPr lang="cs-CZ" dirty="0" smtClean="0"/>
              <a:t>pozice, příchozí směr, tok)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Generuj směr</a:t>
            </a:r>
            <a:r>
              <a:rPr lang="cs-CZ" dirty="0" smtClean="0"/>
              <a:t> odraženého paprsku</a:t>
            </a:r>
          </a:p>
          <a:p>
            <a:pPr lvl="2" eaLnBrk="1" hangingPunct="1">
              <a:defRPr/>
            </a:pPr>
            <a:r>
              <a:rPr lang="cs-CZ" dirty="0" smtClean="0"/>
              <a:t>BRDF importance sampling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Aktualizuj tok</a:t>
            </a:r>
            <a:r>
              <a:rPr lang="cs-CZ" dirty="0" smtClean="0"/>
              <a:t> fotonu</a:t>
            </a:r>
          </a:p>
          <a:p>
            <a:pPr marL="1136650" lvl="2" indent="-457200" eaLnBrk="1" hangingPunct="1">
              <a:defRPr/>
            </a:pPr>
            <a:r>
              <a:rPr lang="cs-CZ" dirty="0" smtClean="0"/>
              <a:t>...</a:t>
            </a:r>
          </a:p>
          <a:p>
            <a:pPr marL="784225" lvl="1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Ruská ruleta</a:t>
            </a:r>
            <a:r>
              <a:rPr lang="cs-CZ" dirty="0" smtClean="0"/>
              <a:t> – náhodná absorpce fotonu</a:t>
            </a:r>
          </a:p>
          <a:p>
            <a:pPr lvl="2" eaLnBrk="1" hangingPunct="1">
              <a:defRPr/>
            </a:pPr>
            <a:r>
              <a:rPr lang="cs-CZ" dirty="0" smtClean="0"/>
              <a:t>...</a:t>
            </a:r>
          </a:p>
          <a:p>
            <a:pPr eaLnBrk="1" hangingPunct="1">
              <a:defRPr/>
            </a:pPr>
            <a:r>
              <a:rPr lang="cs-CZ" b="1" dirty="0" smtClean="0"/>
              <a:t>Požadavek</a:t>
            </a:r>
          </a:p>
          <a:p>
            <a:pPr lvl="1" eaLnBrk="1" hangingPunct="1">
              <a:defRPr/>
            </a:pPr>
            <a:r>
              <a:rPr lang="cs-CZ" dirty="0" smtClean="0"/>
              <a:t>Zachovat tok fotonu pokud možno konstantní</a:t>
            </a:r>
            <a:endParaRPr lang="en-US" dirty="0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5184775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cs-CZ" b="1" dirty="0" smtClean="0"/>
              <a:t>Aktualizuj tok fotonu</a:t>
            </a:r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endParaRPr lang="cs-CZ" dirty="0" smtClean="0"/>
          </a:p>
          <a:p>
            <a:pPr marL="457200" indent="-457200" eaLnBrk="1" hangingPunct="1">
              <a:buFont typeface="+mj-lt"/>
              <a:buAutoNum type="arabicPeriod" startAt="3"/>
              <a:defRPr/>
            </a:pPr>
            <a:r>
              <a:rPr lang="cs-CZ" b="1" dirty="0" smtClean="0"/>
              <a:t>Ruská ruleta</a:t>
            </a:r>
            <a:r>
              <a:rPr lang="cs-CZ" dirty="0" smtClean="0"/>
              <a:t> – náhodná absorpce fotonu</a:t>
            </a:r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lvl="1"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Tato strategie zachovává luminanci fotonů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835150" y="2052638"/>
          <a:ext cx="5473700" cy="1089025"/>
        </p:xfrm>
        <a:graphic>
          <a:graphicData uri="http://schemas.openxmlformats.org/presentationml/2006/ole">
            <p:oleObj spid="_x0000_s579586" name="Equation" r:id="rId3" imgW="2298600" imgH="457200" progId="Equation.3">
              <p:embed/>
            </p:oleObj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68313" y="3716338"/>
            <a:ext cx="8215039" cy="2282825"/>
            <a:chOff x="468313" y="3716338"/>
            <a:chExt cx="8215039" cy="2282825"/>
          </a:xfrm>
        </p:grpSpPr>
        <p:graphicFrame>
          <p:nvGraphicFramePr>
            <p:cNvPr id="3075" name="Object 4"/>
            <p:cNvGraphicFramePr>
              <a:graphicFrameLocks noChangeAspect="1"/>
            </p:cNvGraphicFramePr>
            <p:nvPr/>
          </p:nvGraphicFramePr>
          <p:xfrm>
            <a:off x="669925" y="3789363"/>
            <a:ext cx="4445000" cy="1209675"/>
          </p:xfrm>
          <a:graphic>
            <a:graphicData uri="http://schemas.openxmlformats.org/presentationml/2006/ole">
              <p:oleObj spid="_x0000_s579587" name="Equation" r:id="rId4" imgW="1866600" imgH="507960" progId="Equation.3">
                <p:embed/>
              </p:oleObj>
            </a:graphicData>
          </a:graphic>
        </p:graphicFrame>
        <p:graphicFrame>
          <p:nvGraphicFramePr>
            <p:cNvPr id="3076" name="Object 5"/>
            <p:cNvGraphicFramePr>
              <a:graphicFrameLocks noChangeAspect="1"/>
            </p:cNvGraphicFramePr>
            <p:nvPr/>
          </p:nvGraphicFramePr>
          <p:xfrm>
            <a:off x="6034088" y="3860800"/>
            <a:ext cx="2449512" cy="1149350"/>
          </p:xfrm>
          <a:graphic>
            <a:graphicData uri="http://schemas.openxmlformats.org/presentationml/2006/ole">
              <p:oleObj spid="_x0000_s579588" name="Equation" r:id="rId5" imgW="1028520" imgH="482400" progId="Equation.3">
                <p:embed/>
              </p:oleObj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978025" y="5229225"/>
              <a:ext cx="2378075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200" dirty="0">
                  <a:solidFill>
                    <a:srgbClr val="0070C0"/>
                  </a:solidFill>
                  <a:latin typeface="+mn-lt"/>
                </a:rPr>
                <a:t>Pravděpodobnost</a:t>
              </a:r>
              <a:br>
                <a:rPr lang="cs-CZ" sz="2200" dirty="0">
                  <a:solidFill>
                    <a:srgbClr val="0070C0"/>
                  </a:solidFill>
                  <a:latin typeface="+mn-lt"/>
                </a:rPr>
              </a:br>
              <a:r>
                <a:rPr lang="cs-CZ" sz="2200" dirty="0">
                  <a:solidFill>
                    <a:srgbClr val="0070C0"/>
                  </a:solidFill>
                  <a:latin typeface="+mn-lt"/>
                </a:rPr>
                <a:t>přežití</a:t>
              </a:r>
              <a:endParaRPr lang="en-US" sz="2200" i="1" baseline="-250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0152" y="5229225"/>
              <a:ext cx="274320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2200" dirty="0">
                  <a:solidFill>
                    <a:srgbClr val="00B050"/>
                  </a:solidFill>
                  <a:latin typeface="+mn-lt"/>
                </a:rPr>
                <a:t>Výsledný tok fotonu </a:t>
              </a:r>
              <a:br>
                <a:rPr lang="cs-CZ" sz="2200" dirty="0">
                  <a:solidFill>
                    <a:srgbClr val="00B050"/>
                  </a:solidFill>
                  <a:latin typeface="+mn-lt"/>
                </a:rPr>
              </a:br>
              <a:r>
                <a:rPr lang="cs-CZ" sz="2200" dirty="0">
                  <a:solidFill>
                    <a:srgbClr val="00B050"/>
                  </a:solidFill>
                  <a:latin typeface="+mn-lt"/>
                </a:rPr>
                <a:t>při přežití</a:t>
              </a:r>
              <a:endParaRPr lang="en-US" sz="2200" i="1" baseline="-250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8313" y="3716338"/>
              <a:ext cx="4751759" cy="136842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48090" y="3716338"/>
              <a:ext cx="2663825" cy="136842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083" name="Picture 4"/>
          <p:cNvPicPr>
            <a:picLocks noChangeAspect="1" noChangeArrowheads="1"/>
          </p:cNvPicPr>
          <p:nvPr/>
        </p:nvPicPr>
        <p:blipFill>
          <a:blip r:embed="rId6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fotonů </a:t>
            </a:r>
            <a:br>
              <a:rPr lang="cs-CZ" smtClean="0"/>
            </a:br>
            <a:r>
              <a:rPr lang="cs-CZ" smtClean="0"/>
              <a:t>(Photon tracing)</a:t>
            </a: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5400675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en-US" dirty="0" err="1" smtClean="0"/>
              <a:t>Pozor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b="1" dirty="0" err="1" smtClean="0"/>
              <a:t>lom</a:t>
            </a:r>
            <a:r>
              <a:rPr lang="en-US" b="1" dirty="0" smtClean="0"/>
              <a:t> </a:t>
            </a:r>
            <a:r>
              <a:rPr lang="en-US" b="1" dirty="0" err="1" smtClean="0"/>
              <a:t>sv</a:t>
            </a:r>
            <a:r>
              <a:rPr lang="cs-CZ" b="1" dirty="0" err="1" smtClean="0"/>
              <a:t>ětla</a:t>
            </a:r>
            <a:endParaRPr lang="cs-CZ" b="1" dirty="0" smtClean="0"/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při sledování cest </a:t>
            </a:r>
            <a:r>
              <a:rPr lang="cs-CZ" b="1" dirty="0" smtClean="0"/>
              <a:t>od kamery</a:t>
            </a:r>
            <a:r>
              <a:rPr lang="cs-CZ" dirty="0" smtClean="0"/>
              <a:t> je třeba při lomu </a:t>
            </a:r>
            <a:r>
              <a:rPr lang="cs-CZ" b="1" dirty="0" smtClean="0"/>
              <a:t>změnit radianci</a:t>
            </a:r>
            <a:r>
              <a:rPr lang="cs-CZ" dirty="0" smtClean="0"/>
              <a:t> podle druhé mocniny změny indexu lomu</a:t>
            </a:r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avšak fotony nenesou radianci, nýbrž </a:t>
            </a:r>
            <a:r>
              <a:rPr lang="cs-CZ" b="1" dirty="0" smtClean="0"/>
              <a:t>tok</a:t>
            </a:r>
            <a:r>
              <a:rPr lang="cs-CZ" dirty="0" smtClean="0"/>
              <a:t> – </a:t>
            </a:r>
            <a:r>
              <a:rPr lang="cs-CZ" b="1" dirty="0" smtClean="0"/>
              <a:t>žádná změna toku při lomu nenastává</a:t>
            </a:r>
          </a:p>
          <a:p>
            <a:pPr lvl="1" eaLnBrk="1" hangingPunct="1"/>
            <a:endParaRPr lang="en-US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r="33128" b="9552"/>
          <a:stretch>
            <a:fillRect/>
          </a:stretch>
        </p:blipFill>
        <p:spPr bwMode="auto">
          <a:xfrm>
            <a:off x="7235825" y="333375"/>
            <a:ext cx="14541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Fotonová mapa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cs-CZ" b="1" dirty="0" smtClean="0"/>
              <a:t>Ukládání fotonů</a:t>
            </a:r>
            <a:r>
              <a:rPr lang="cs-CZ" dirty="0" smtClean="0"/>
              <a:t> do fotonové mapy</a:t>
            </a:r>
          </a:p>
          <a:p>
            <a:pPr lvl="1" eaLnBrk="1" hangingPunct="1"/>
            <a:r>
              <a:rPr lang="cs-CZ" dirty="0" smtClean="0"/>
              <a:t>Při každé interakci fotonu s </a:t>
            </a:r>
            <a:r>
              <a:rPr lang="cs-CZ" u="sng" dirty="0" smtClean="0"/>
              <a:t>difúzní (nebo mírně lesklou, ale ne zrcadlovou) </a:t>
            </a:r>
            <a:r>
              <a:rPr lang="cs-CZ" dirty="0" smtClean="0"/>
              <a:t>plochou (i při absorpci</a:t>
            </a:r>
            <a:r>
              <a:rPr lang="en-US" dirty="0" smtClean="0"/>
              <a:t>!!!)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Fotonová mapa</a:t>
            </a:r>
            <a:r>
              <a:rPr lang="cs-CZ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Během rozmísťování fotonů pouze lineární seznam fotonů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Po rozmístění všech fotonů se postaví </a:t>
            </a:r>
            <a:r>
              <a:rPr lang="cs-CZ" i="1" dirty="0" err="1" smtClean="0"/>
              <a:t>kD</a:t>
            </a:r>
            <a:r>
              <a:rPr lang="cs-CZ" dirty="0" smtClean="0"/>
              <a:t>-strom pro rychlejší vyhledávání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Foton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pozice</a:t>
            </a:r>
            <a:r>
              <a:rPr lang="en-US" dirty="0" smtClean="0"/>
              <a:t>: 		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cs-CZ" i="1" dirty="0" smtClean="0">
                <a:latin typeface="Times New Roman" pitchFamily="18" charset="0"/>
              </a:rPr>
              <a:t>x,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y,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z</a:t>
            </a:r>
            <a:r>
              <a:rPr lang="en-US" dirty="0" smtClean="0">
                <a:latin typeface="Times New Roman" pitchFamily="18" charset="0"/>
              </a:rPr>
              <a:t>)</a:t>
            </a:r>
            <a:endParaRPr lang="cs-CZ" dirty="0" smtClean="0">
              <a:latin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příchozí směr</a:t>
            </a:r>
            <a:r>
              <a:rPr lang="en-US" dirty="0" smtClean="0"/>
              <a:t>:	</a:t>
            </a:r>
            <a:r>
              <a:rPr lang="en-US" dirty="0" err="1" smtClean="0">
                <a:latin typeface="Symbol" pitchFamily="18" charset="2"/>
              </a:rPr>
              <a:t>w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= (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cs-CZ" dirty="0" smtClean="0">
                <a:latin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>
                <a:latin typeface="Times New Roman" pitchFamily="18" charset="0"/>
              </a:rPr>
              <a:t>)</a:t>
            </a:r>
            <a:r>
              <a:rPr lang="en-US" dirty="0" smtClean="0"/>
              <a:t>	</a:t>
            </a:r>
            <a:r>
              <a:rPr lang="cs-CZ" dirty="0" smtClean="0"/>
              <a:t>(stačí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[2]</a:t>
            </a:r>
            <a:r>
              <a:rPr lang="en-US" dirty="0" smtClean="0"/>
              <a:t>)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energie </a:t>
            </a:r>
            <a:r>
              <a:rPr lang="en-US" dirty="0" smtClean="0"/>
              <a:t>(</a:t>
            </a:r>
            <a:r>
              <a:rPr lang="cs-CZ" dirty="0" smtClean="0"/>
              <a:t>tok</a:t>
            </a:r>
            <a:r>
              <a:rPr lang="en-US" dirty="0" smtClean="0"/>
              <a:t>):	</a:t>
            </a:r>
            <a:r>
              <a:rPr lang="en-US" dirty="0" err="1" smtClean="0">
                <a:latin typeface="Symbol" pitchFamily="18" charset="2"/>
              </a:rPr>
              <a:t>F</a:t>
            </a:r>
            <a:r>
              <a:rPr lang="en-US" i="1" baseline="-25000" dirty="0" err="1" smtClean="0">
                <a:latin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</a:rPr>
              <a:t> = (</a:t>
            </a:r>
            <a:r>
              <a:rPr lang="cs-CZ" i="1" dirty="0" smtClean="0">
                <a:latin typeface="Times New Roman" pitchFamily="18" charset="0"/>
              </a:rPr>
              <a:t>r,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g,</a:t>
            </a:r>
            <a:r>
              <a:rPr lang="en-US" i="1" dirty="0" smtClean="0">
                <a:latin typeface="Times New Roman" pitchFamily="18" charset="0"/>
              </a:rPr>
              <a:t> </a:t>
            </a:r>
            <a:r>
              <a:rPr lang="cs-CZ" i="1" dirty="0" smtClean="0">
                <a:latin typeface="Times New Roman" pitchFamily="18" charset="0"/>
              </a:rPr>
              <a:t>b</a:t>
            </a:r>
            <a:r>
              <a:rPr lang="en-US" dirty="0" smtClean="0">
                <a:latin typeface="Times New Roman" pitchFamily="18" charset="0"/>
              </a:rPr>
              <a:t>)	</a:t>
            </a:r>
            <a:r>
              <a:rPr lang="cs-CZ" dirty="0" smtClean="0"/>
              <a:t>(stačí </a:t>
            </a:r>
            <a:r>
              <a:rPr lang="en-US" dirty="0" smtClean="0"/>
              <a:t>RGBE: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[4]</a:t>
            </a:r>
            <a:r>
              <a:rPr lang="en-US" dirty="0" smtClean="0"/>
              <a:t>)</a:t>
            </a:r>
            <a:endParaRPr 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dirty="0" smtClean="0"/>
              <a:t>Počet fotonů – cca 10</a:t>
            </a:r>
            <a:r>
              <a:rPr lang="cs-CZ" baseline="30000" dirty="0" smtClean="0"/>
              <a:t>5</a:t>
            </a:r>
            <a:r>
              <a:rPr lang="cs-CZ" dirty="0" smtClean="0"/>
              <a:t> – 10</a:t>
            </a:r>
            <a:r>
              <a:rPr lang="cs-CZ" baseline="30000" dirty="0" smtClean="0"/>
              <a:t>7</a:t>
            </a:r>
            <a:r>
              <a:rPr lang="cs-CZ" dirty="0" smtClean="0"/>
              <a:t> stačí pro většinu scén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Fotonová mapa</a:t>
            </a: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82804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 rot="-5400000">
            <a:off x="7367440" y="2988747"/>
            <a:ext cx="31165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Image: Henrik </a:t>
            </a:r>
            <a:r>
              <a:rPr lang="cs-CZ" dirty="0" err="1">
                <a:latin typeface="+mj-lt"/>
              </a:rPr>
              <a:t>Wann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Jensen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Fotony reprezentují rovnovážnou radianci ve scéně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3" descr="D:\philippe\RWFIGURES\PARTICLEHITS\100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428750"/>
            <a:ext cx="2741613" cy="272256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7" name="Picture 4" descr="D:\philippe\RWFIGURES\PARTICLEHITS\1000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57313"/>
            <a:ext cx="2741613" cy="2703512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8" name="Picture 5" descr="D:\philippe\RWFIGURES\PARTICLEHITS\10000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3571875"/>
            <a:ext cx="2741612" cy="270351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8679" name="Picture 6" descr="D:\philippe\RWFIGURES\PARTICLEHITS\10000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3643313"/>
            <a:ext cx="2741612" cy="2703512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Dvě fotonové mapy</a:t>
            </a: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060575"/>
            <a:ext cx="864076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1476375" y="4978400"/>
            <a:ext cx="1565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n-lt"/>
              </a:rPr>
              <a:t>Mapa kaustik</a:t>
            </a:r>
            <a:endParaRPr lang="en-US">
              <a:latin typeface="+mn-lt"/>
            </a:endParaRP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5651500" y="5002213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n-lt"/>
              </a:rPr>
              <a:t>Globální mapa</a:t>
            </a:r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Dvě fotonové mapy</a:t>
            </a: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381000" indent="-381000" eaLnBrk="1" hangingPunct="1">
              <a:buFont typeface="Wingdings" pitchFamily="2" charset="2"/>
              <a:buAutoNum type="arabicPeriod"/>
            </a:pPr>
            <a:r>
              <a:rPr lang="cs-CZ" i="1" u="sng" dirty="0" smtClean="0"/>
              <a:t>Globální mapa</a:t>
            </a:r>
            <a:r>
              <a:rPr lang="cs-CZ" dirty="0" smtClean="0"/>
              <a:t>:  </a:t>
            </a:r>
            <a:r>
              <a:rPr lang="cs-CZ" b="1" dirty="0" smtClean="0"/>
              <a:t>L</a:t>
            </a:r>
            <a:r>
              <a:rPr lang="en-US" b="1" dirty="0" smtClean="0"/>
              <a:t>[S|D]*D</a:t>
            </a:r>
            <a:endParaRPr lang="cs-CZ" b="1" dirty="0" smtClean="0"/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Obsahuje i přímé osvětlení</a:t>
            </a:r>
          </a:p>
          <a:p>
            <a:pPr marL="381000" indent="-381000" eaLnBrk="1" hangingPunct="1">
              <a:buFont typeface="Wingdings" pitchFamily="2" charset="2"/>
              <a:buAutoNum type="arabicPeriod"/>
            </a:pPr>
            <a:r>
              <a:rPr lang="cs-CZ" i="1" u="sng" dirty="0" smtClean="0"/>
              <a:t>Mapa kaustik</a:t>
            </a:r>
            <a:r>
              <a:rPr lang="cs-CZ" dirty="0" smtClean="0"/>
              <a:t>:    </a:t>
            </a:r>
            <a:r>
              <a:rPr lang="cs-CZ" b="1" dirty="0" smtClean="0"/>
              <a:t>LS</a:t>
            </a:r>
            <a:r>
              <a:rPr lang="cs-CZ" b="1" baseline="30000" dirty="0" smtClean="0"/>
              <a:t>+</a:t>
            </a:r>
            <a:r>
              <a:rPr lang="cs-CZ" b="1" dirty="0" smtClean="0"/>
              <a:t>D</a:t>
            </a:r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Obsahuje pouze nepřímé osvětlení</a:t>
            </a:r>
            <a:endParaRPr lang="en-US" dirty="0" smtClean="0"/>
          </a:p>
          <a:p>
            <a:pPr marL="725488" lvl="1" indent="-381000" eaLnBrk="1" hangingPunct="1">
              <a:buFont typeface="Wingdings" pitchFamily="2" charset="2"/>
              <a:buChar char="n"/>
            </a:pPr>
            <a:r>
              <a:rPr lang="cs-CZ" dirty="0" smtClean="0"/>
              <a:t>Je podmnožinou globální mapy</a:t>
            </a:r>
          </a:p>
          <a:p>
            <a:pPr marL="381000" indent="-381000" eaLnBrk="1" hangingPunct="1"/>
            <a:r>
              <a:rPr lang="cs-CZ" dirty="0" smtClean="0"/>
              <a:t>Různé použití obou map při generování obrázku</a:t>
            </a:r>
          </a:p>
          <a:p>
            <a:pPr marL="725488" lvl="1" indent="-381000" eaLnBrk="1" hangingPunct="1"/>
            <a:r>
              <a:rPr lang="cs-CZ" dirty="0" smtClean="0"/>
              <a:t>Je lepší udržovat je zvlášť</a:t>
            </a:r>
          </a:p>
          <a:p>
            <a:pPr marL="381000" indent="-381000" eaLnBrk="1" hangingPunct="1"/>
            <a:endParaRPr lang="cs-CZ" dirty="0" smtClean="0"/>
          </a:p>
          <a:p>
            <a:pPr marL="381000" indent="-381000" eaLnBrk="1" hangingPunct="1"/>
            <a:r>
              <a:rPr lang="cs-CZ" dirty="0" smtClean="0"/>
              <a:t>Regulární </a:t>
            </a:r>
            <a:r>
              <a:rPr lang="cs-CZ" b="1" dirty="0" smtClean="0"/>
              <a:t>g</a:t>
            </a:r>
            <a:r>
              <a:rPr lang="en-US" b="1" dirty="0" err="1" smtClean="0"/>
              <a:t>ramatika</a:t>
            </a:r>
            <a:r>
              <a:rPr lang="en-US" b="1" dirty="0" smtClean="0"/>
              <a:t> </a:t>
            </a:r>
            <a:r>
              <a:rPr lang="cs-CZ" b="1" dirty="0" smtClean="0"/>
              <a:t>světelných cest</a:t>
            </a:r>
          </a:p>
          <a:p>
            <a:pPr marL="725488" lvl="1" indent="-381000" eaLnBrk="1" hangingPunct="1">
              <a:buFont typeface="Wingdings" pitchFamily="2" charset="2"/>
              <a:buNone/>
            </a:pPr>
            <a:r>
              <a:rPr lang="cs-CZ" sz="2400" dirty="0" smtClean="0"/>
              <a:t>E … </a:t>
            </a:r>
            <a:r>
              <a:rPr lang="cs-CZ" sz="2400" dirty="0" err="1" smtClean="0"/>
              <a:t>eye</a:t>
            </a:r>
            <a:r>
              <a:rPr lang="cs-CZ" sz="2400" dirty="0" smtClean="0"/>
              <a:t>,  L … </a:t>
            </a:r>
            <a:r>
              <a:rPr lang="cs-CZ" sz="2400" dirty="0" err="1" smtClean="0"/>
              <a:t>light</a:t>
            </a:r>
            <a:r>
              <a:rPr lang="cs-CZ" sz="2400" dirty="0" smtClean="0"/>
              <a:t>,  D … </a:t>
            </a:r>
            <a:r>
              <a:rPr lang="cs-CZ" sz="2400" dirty="0" err="1" smtClean="0"/>
              <a:t>diffuse</a:t>
            </a:r>
            <a:r>
              <a:rPr lang="cs-CZ" sz="2400" dirty="0" smtClean="0"/>
              <a:t>,  S … </a:t>
            </a:r>
            <a:r>
              <a:rPr lang="cs-CZ" sz="2400" dirty="0" err="1" smtClean="0"/>
              <a:t>specular</a:t>
            </a:r>
            <a:endParaRPr lang="cs-CZ" sz="2400" dirty="0" smtClean="0"/>
          </a:p>
          <a:p>
            <a:pPr marL="725488" lvl="1" indent="-381000" eaLnBrk="1" hangingPunct="1">
              <a:buFont typeface="Wingdings" pitchFamily="2" charset="2"/>
              <a:buNone/>
            </a:pPr>
            <a:r>
              <a:rPr lang="cs-CZ" sz="2400" dirty="0" smtClean="0"/>
              <a:t>G … </a:t>
            </a:r>
            <a:r>
              <a:rPr lang="cs-CZ" sz="2400" dirty="0" err="1" smtClean="0"/>
              <a:t>glossy</a:t>
            </a:r>
            <a:r>
              <a:rPr lang="cs-CZ" sz="2400" dirty="0" smtClean="0"/>
              <a:t> </a:t>
            </a:r>
            <a:r>
              <a:rPr lang="en-US" sz="2400" dirty="0" smtClean="0"/>
              <a:t>(</a:t>
            </a:r>
            <a:r>
              <a:rPr lang="cs-CZ" sz="2400" dirty="0" smtClean="0"/>
              <a:t>č</a:t>
            </a:r>
            <a:r>
              <a:rPr lang="en-US" sz="2400" dirty="0" err="1" smtClean="0"/>
              <a:t>asto</a:t>
            </a:r>
            <a:r>
              <a:rPr lang="en-US" sz="2400" dirty="0" smtClean="0"/>
              <a:t> se </a:t>
            </a:r>
            <a:r>
              <a:rPr lang="en-US" sz="2400" dirty="0" err="1" smtClean="0"/>
              <a:t>zahrnuje</a:t>
            </a:r>
            <a:r>
              <a:rPr lang="en-US" sz="2400" dirty="0" smtClean="0"/>
              <a:t> do 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Příprava fotonových map pro rendering</a:t>
            </a:r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Při trasování – přidávání fotonů do lineárního seznamu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Poté postavení </a:t>
            </a:r>
            <a:r>
              <a:rPr lang="cs-CZ" i="1" u="sng" dirty="0" err="1" smtClean="0"/>
              <a:t>kD</a:t>
            </a:r>
            <a:r>
              <a:rPr lang="cs-CZ" i="1" u="sng" dirty="0" smtClean="0"/>
              <a:t>-stromu</a:t>
            </a:r>
          </a:p>
          <a:p>
            <a:pPr lvl="1" eaLnBrk="1" hangingPunct="1"/>
            <a:r>
              <a:rPr lang="cs-CZ" dirty="0" smtClean="0"/>
              <a:t>Pro </a:t>
            </a:r>
            <a:r>
              <a:rPr lang="cs-CZ" dirty="0" err="1" smtClean="0"/>
              <a:t>rendering</a:t>
            </a:r>
            <a:r>
              <a:rPr lang="cs-CZ" dirty="0" smtClean="0"/>
              <a:t> potřebuji rychlé hledání </a:t>
            </a:r>
            <a:r>
              <a:rPr lang="cs-CZ" i="1" dirty="0" smtClean="0"/>
              <a:t>k</a:t>
            </a:r>
            <a:r>
              <a:rPr lang="cs-CZ" dirty="0" smtClean="0"/>
              <a:t> nejbližších fotonů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3768" y="3501008"/>
            <a:ext cx="417646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Transport světla jako integrál</a:t>
            </a:r>
            <a:endParaRPr 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r>
              <a:rPr lang="cs-CZ" b="1" dirty="0" smtClean="0"/>
              <a:t>Cíl: </a:t>
            </a:r>
            <a:r>
              <a:rPr lang="cs-CZ" dirty="0" smtClean="0"/>
              <a:t>místo integrální rovnice chceme formulovat transport světla jako integrál přes cesty:</a:t>
            </a:r>
          </a:p>
        </p:txBody>
      </p:sp>
      <p:graphicFrame>
        <p:nvGraphicFramePr>
          <p:cNvPr id="550914" name="Object 2"/>
          <p:cNvGraphicFramePr>
            <a:graphicFrameLocks noChangeAspect="1"/>
          </p:cNvGraphicFramePr>
          <p:nvPr/>
        </p:nvGraphicFramePr>
        <p:xfrm>
          <a:off x="2749550" y="3645024"/>
          <a:ext cx="3644900" cy="874713"/>
        </p:xfrm>
        <a:graphic>
          <a:graphicData uri="http://schemas.openxmlformats.org/presentationml/2006/ole">
            <p:oleObj spid="_x0000_s550914" name="Rovnice" r:id="rId3" imgW="1206360" imgH="291960" progId="Equation.3">
              <p:embed/>
            </p:oleObj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179512" y="4365104"/>
            <a:ext cx="2592288" cy="1283950"/>
            <a:chOff x="179512" y="4365104"/>
            <a:chExt cx="2592288" cy="1283950"/>
          </a:xfrm>
        </p:grpSpPr>
        <p:sp>
          <p:nvSpPr>
            <p:cNvPr id="7" name="TextBox 6"/>
            <p:cNvSpPr txBox="1"/>
            <p:nvPr/>
          </p:nvSpPr>
          <p:spPr>
            <a:xfrm>
              <a:off x="179512" y="4941168"/>
              <a:ext cx="2521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+mj-lt"/>
                </a:rPr>
                <a:t>Hodnota</a:t>
              </a:r>
              <a:r>
                <a:rPr lang="en-US" sz="2000" dirty="0" smtClean="0">
                  <a:latin typeface="+mj-lt"/>
                </a:rPr>
                <a:t> (“m</a:t>
              </a:r>
              <a:r>
                <a:rPr lang="cs-CZ" sz="2000" dirty="0" err="1" smtClean="0">
                  <a:latin typeface="+mj-lt"/>
                </a:rPr>
                <a:t>ěření</a:t>
              </a:r>
              <a:r>
                <a:rPr lang="cs-CZ" sz="2000" dirty="0" smtClean="0">
                  <a:latin typeface="+mj-lt"/>
                </a:rPr>
                <a:t>“) </a:t>
              </a:r>
              <a:br>
                <a:rPr lang="cs-CZ" sz="2000" dirty="0" smtClean="0">
                  <a:latin typeface="+mj-lt"/>
                </a:rPr>
              </a:br>
              <a:r>
                <a:rPr lang="cs-CZ" sz="2000" dirty="0" smtClean="0">
                  <a:latin typeface="+mj-lt"/>
                </a:rPr>
                <a:t>j-</a:t>
              </a:r>
              <a:r>
                <a:rPr lang="cs-CZ" sz="2000" dirty="0" err="1" smtClean="0">
                  <a:latin typeface="+mj-lt"/>
                </a:rPr>
                <a:t>tého</a:t>
              </a:r>
              <a:r>
                <a:rPr lang="cs-CZ" sz="2000" dirty="0" smtClean="0">
                  <a:latin typeface="+mj-lt"/>
                </a:rPr>
                <a:t> </a:t>
              </a:r>
              <a:r>
                <a:rPr lang="cs-CZ" sz="2000" dirty="0" err="1" smtClean="0">
                  <a:latin typeface="+mj-lt"/>
                </a:rPr>
                <a:t>pixelu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9" name="Straight Arrow Connector 8"/>
            <p:cNvCxnSpPr>
              <a:stCxn id="7" idx="0"/>
            </p:cNvCxnSpPr>
            <p:nvPr/>
          </p:nvCxnSpPr>
          <p:spPr>
            <a:xfrm flipV="1">
              <a:off x="1440434" y="4365104"/>
              <a:ext cx="1331366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411760" y="4509120"/>
            <a:ext cx="4073551" cy="1715998"/>
            <a:chOff x="2411760" y="4509120"/>
            <a:chExt cx="4073551" cy="1715998"/>
          </a:xfrm>
        </p:grpSpPr>
        <p:sp>
          <p:nvSpPr>
            <p:cNvPr id="12" name="TextBox 11"/>
            <p:cNvSpPr txBox="1"/>
            <p:nvPr/>
          </p:nvSpPr>
          <p:spPr>
            <a:xfrm>
              <a:off x="2411760" y="5517232"/>
              <a:ext cx="40735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+mj-lt"/>
                </a:rPr>
                <a:t>Prostor všech světelných cest </a:t>
              </a:r>
            </a:p>
            <a:p>
              <a:r>
                <a:rPr lang="cs-CZ" sz="2000" dirty="0" smtClean="0">
                  <a:latin typeface="+mj-lt"/>
                </a:rPr>
                <a:t>Spojujících zdroj světla s </a:t>
              </a:r>
              <a:r>
                <a:rPr lang="cs-CZ" sz="2000" dirty="0" err="1" smtClean="0">
                  <a:latin typeface="+mj-lt"/>
                </a:rPr>
                <a:t>pixelem</a:t>
              </a:r>
              <a:r>
                <a:rPr lang="cs-CZ" sz="2000" dirty="0" smtClean="0">
                  <a:latin typeface="+mj-lt"/>
                </a:rPr>
                <a:t> </a:t>
              </a:r>
              <a:r>
                <a:rPr lang="cs-CZ" sz="2000" i="1" dirty="0" smtClean="0">
                  <a:latin typeface="+mj-lt"/>
                </a:rPr>
                <a:t>j</a:t>
              </a:r>
              <a:endParaRPr lang="en-US" sz="2000" i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H="1" flipV="1">
              <a:off x="3995936" y="4509120"/>
              <a:ext cx="452600" cy="10081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1520" y="2564904"/>
            <a:ext cx="4068743" cy="1152128"/>
            <a:chOff x="251520" y="2564904"/>
            <a:chExt cx="4068743" cy="1152128"/>
          </a:xfrm>
        </p:grpSpPr>
        <p:sp>
          <p:nvSpPr>
            <p:cNvPr id="18" name="TextBox 17"/>
            <p:cNvSpPr txBox="1"/>
            <p:nvPr/>
          </p:nvSpPr>
          <p:spPr>
            <a:xfrm>
              <a:off x="251520" y="2564904"/>
              <a:ext cx="40687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+mj-lt"/>
                </a:rPr>
                <a:t>Příspěvek cesty x k hodnotě </a:t>
              </a:r>
              <a:r>
                <a:rPr lang="cs-CZ" sz="2000" dirty="0" err="1" smtClean="0">
                  <a:latin typeface="+mj-lt"/>
                </a:rPr>
                <a:t>pixelu</a:t>
              </a:r>
              <a:endParaRPr lang="cs-CZ" sz="2000" dirty="0" smtClean="0">
                <a:latin typeface="+mj-lt"/>
              </a:endParaRPr>
            </a:p>
            <a:p>
              <a:r>
                <a:rPr lang="cs-CZ" sz="2000" dirty="0" smtClean="0">
                  <a:latin typeface="+mj-lt"/>
                </a:rPr>
                <a:t>(„</a:t>
              </a:r>
              <a:r>
                <a:rPr lang="cs-CZ" sz="2000" dirty="0" err="1" smtClean="0">
                  <a:latin typeface="+mj-lt"/>
                </a:rPr>
                <a:t>contribution</a:t>
              </a:r>
              <a:r>
                <a:rPr lang="cs-CZ" sz="2000" dirty="0" smtClean="0">
                  <a:latin typeface="+mj-lt"/>
                </a:rPr>
                <a:t> </a:t>
              </a:r>
              <a:r>
                <a:rPr lang="cs-CZ" sz="2000" dirty="0" err="1" smtClean="0">
                  <a:latin typeface="+mj-lt"/>
                </a:rPr>
                <a:t>function</a:t>
              </a:r>
              <a:r>
                <a:rPr lang="cs-CZ" sz="2000" dirty="0" smtClean="0">
                  <a:latin typeface="+mj-lt"/>
                </a:rPr>
                <a:t>)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419872" y="3068960"/>
              <a:ext cx="899318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687342" y="2564904"/>
            <a:ext cx="2475644" cy="1296144"/>
            <a:chOff x="5687342" y="2564904"/>
            <a:chExt cx="2475644" cy="1296144"/>
          </a:xfrm>
        </p:grpSpPr>
        <p:sp>
          <p:nvSpPr>
            <p:cNvPr id="11" name="TextBox 10"/>
            <p:cNvSpPr txBox="1"/>
            <p:nvPr/>
          </p:nvSpPr>
          <p:spPr>
            <a:xfrm>
              <a:off x="5979375" y="2564904"/>
              <a:ext cx="21836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+mj-lt"/>
                </a:rPr>
                <a:t>Míra na množině </a:t>
              </a:r>
              <a:br>
                <a:rPr lang="cs-CZ" sz="2000" dirty="0" smtClean="0">
                  <a:latin typeface="+mj-lt"/>
                </a:rPr>
              </a:br>
              <a:r>
                <a:rPr lang="cs-CZ" sz="2000" dirty="0" smtClean="0">
                  <a:latin typeface="+mj-lt"/>
                </a:rPr>
                <a:t>světelných cest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21" name="Straight Arrow Connector 20"/>
            <p:cNvCxnSpPr>
              <a:stCxn id="11" idx="2"/>
            </p:cNvCxnSpPr>
            <p:nvPr/>
          </p:nvCxnSpPr>
          <p:spPr>
            <a:xfrm flipH="1">
              <a:off x="5687342" y="3272790"/>
              <a:ext cx="1383839" cy="5882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Odhad radiance z fotonové mapy</a:t>
            </a:r>
            <a:endParaRPr lang="en-US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1319758" y="4221163"/>
          <a:ext cx="5124450" cy="1831975"/>
        </p:xfrm>
        <a:graphic>
          <a:graphicData uri="http://schemas.openxmlformats.org/presentationml/2006/ole">
            <p:oleObj spid="_x0000_s580610" name="Equation" r:id="rId3" imgW="2552400" imgH="9144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44850" y="6165850"/>
            <a:ext cx="3343275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C00000"/>
                </a:solidFill>
                <a:latin typeface="+mn-lt"/>
              </a:rPr>
              <a:t>obsah kruhové oblasti </a:t>
            </a:r>
            <a:r>
              <a:rPr lang="cs-CZ" sz="2200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cs-CZ" sz="2200" dirty="0">
                <a:solidFill>
                  <a:srgbClr val="C00000"/>
                </a:solidFill>
                <a:latin typeface="+mn-lt"/>
              </a:rPr>
              <a:t>A</a:t>
            </a:r>
            <a:endParaRPr lang="en-US" sz="22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rot="10800000">
            <a:off x="2897188" y="6021388"/>
            <a:ext cx="347662" cy="3603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00338" y="5975350"/>
            <a:ext cx="431800" cy="158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788244" y="1484784"/>
            <a:ext cx="5880100" cy="2159000"/>
            <a:chOff x="1643063" y="1628775"/>
            <a:chExt cx="5880100" cy="2159000"/>
          </a:xfrm>
        </p:grpSpPr>
        <p:pic>
          <p:nvPicPr>
            <p:cNvPr id="4101" name="Obrázek 3" descr="radianceestimate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3063" y="1628775"/>
              <a:ext cx="5880100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3833813" y="2565400"/>
              <a:ext cx="547687" cy="4318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200" dirty="0">
                  <a:solidFill>
                    <a:srgbClr val="C0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ymbol" pitchFamily="18" charset="2"/>
                </a:rPr>
                <a:t>D</a:t>
              </a:r>
              <a:r>
                <a:rPr lang="cs-CZ" sz="2200" dirty="0">
                  <a:solidFill>
                    <a:srgbClr val="C0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A</a:t>
              </a:r>
              <a:endParaRPr lang="en-US" sz="2200" dirty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</p:grpSp>
      <p:cxnSp>
        <p:nvCxnSpPr>
          <p:cNvPr id="18" name="Straight Arrow Connector 17"/>
          <p:cNvCxnSpPr>
            <a:stCxn id="20" idx="3"/>
          </p:cNvCxnSpPr>
          <p:nvPr/>
        </p:nvCxnSpPr>
        <p:spPr>
          <a:xfrm>
            <a:off x="2299027" y="3885729"/>
            <a:ext cx="544781" cy="335359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3501008"/>
            <a:ext cx="22990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i="1" dirty="0" smtClean="0">
                <a:solidFill>
                  <a:srgbClr val="00B050"/>
                </a:solidFill>
                <a:latin typeface="+mn-lt"/>
              </a:rPr>
              <a:t>k</a:t>
            </a: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 .. počet fotonů </a:t>
            </a:r>
            <a:br>
              <a:rPr lang="cs-CZ" sz="2200" dirty="0" smtClean="0">
                <a:solidFill>
                  <a:srgbClr val="00B050"/>
                </a:solidFill>
                <a:latin typeface="+mn-lt"/>
              </a:rPr>
            </a:br>
            <a:r>
              <a:rPr lang="cs-CZ" sz="2200" dirty="0" smtClean="0">
                <a:solidFill>
                  <a:srgbClr val="00B050"/>
                </a:solidFill>
                <a:latin typeface="+mn-lt"/>
              </a:rPr>
              <a:t>v okolí bodu </a:t>
            </a:r>
            <a:r>
              <a:rPr lang="cs-CZ" sz="2200" b="1" dirty="0" smtClean="0">
                <a:solidFill>
                  <a:srgbClr val="00B050"/>
                </a:solidFill>
                <a:latin typeface="+mn-lt"/>
              </a:rPr>
              <a:t>x</a:t>
            </a:r>
            <a:endParaRPr lang="en-US" sz="22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8224" y="3573016"/>
            <a:ext cx="2132315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 smtClean="0">
                <a:solidFill>
                  <a:srgbClr val="0070C0"/>
                </a:solidFill>
                <a:latin typeface="+mn-lt"/>
              </a:rPr>
              <a:t>směr incidence </a:t>
            </a:r>
            <a:br>
              <a:rPr lang="cs-CZ" sz="2200" dirty="0" smtClean="0">
                <a:solidFill>
                  <a:srgbClr val="0070C0"/>
                </a:solidFill>
                <a:latin typeface="+mn-lt"/>
              </a:rPr>
            </a:br>
            <a:r>
              <a:rPr lang="cs-CZ" sz="2200" dirty="0" smtClean="0">
                <a:solidFill>
                  <a:srgbClr val="0070C0"/>
                </a:solidFill>
                <a:latin typeface="+mn-lt"/>
              </a:rPr>
              <a:t>fotonu p</a:t>
            </a:r>
            <a:endParaRPr lang="en-US" sz="22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687069" y="4005064"/>
            <a:ext cx="829147" cy="263351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Odhad radiance z fotonové mapy</a:t>
            </a: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dirty="0" err="1" smtClean="0">
                <a:latin typeface="Courier New" pitchFamily="49" charset="0"/>
              </a:rPr>
              <a:t>RadianceEstimate</a:t>
            </a:r>
            <a:r>
              <a:rPr lang="en-US" sz="1800" dirty="0" smtClean="0">
                <a:latin typeface="Courier New" pitchFamily="49" charset="0"/>
              </a:rPr>
              <a:t>(x, </a:t>
            </a:r>
            <a:r>
              <a:rPr lang="en-US" sz="1800" dirty="0" err="1" smtClean="0">
                <a:latin typeface="Courier New" pitchFamily="49" charset="0"/>
              </a:rPr>
              <a:t>wo</a:t>
            </a:r>
            <a:r>
              <a:rPr lang="en-US" sz="1800" dirty="0" smtClean="0">
                <a:latin typeface="Courier New" pitchFamily="49" charset="0"/>
              </a:rPr>
              <a:t>)</a:t>
            </a:r>
            <a:r>
              <a:rPr lang="cs-CZ" sz="1800" dirty="0" smtClean="0">
                <a:latin typeface="Courier New" pitchFamily="49" charset="0"/>
              </a:rPr>
              <a:t>:</a:t>
            </a:r>
            <a:endParaRPr lang="en-US" sz="1800" dirty="0" smtClean="0">
              <a:latin typeface="Courier New" pitchFamily="49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>
                <a:latin typeface="Courier New" pitchFamily="49" charset="0"/>
              </a:rPr>
              <a:t>Color L = (0,0,0);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dirty="0" err="1" smtClean="0">
                <a:solidFill>
                  <a:srgbClr val="0000FF"/>
                </a:solidFill>
                <a:latin typeface="Courier New" pitchFamily="49" charset="0"/>
              </a:rPr>
              <a:t>int</a:t>
            </a:r>
            <a:r>
              <a:rPr lang="en-US" sz="1800" dirty="0" smtClean="0">
                <a:latin typeface="Courier New" pitchFamily="49" charset="0"/>
              </a:rPr>
              <a:t> </a:t>
            </a:r>
            <a:r>
              <a:rPr lang="cs-CZ" sz="1800" dirty="0" smtClean="0">
                <a:latin typeface="Courier New" pitchFamily="49" charset="0"/>
              </a:rPr>
              <a:t>k</a:t>
            </a:r>
            <a:r>
              <a:rPr lang="en-US" sz="1800" dirty="0" smtClean="0">
                <a:latin typeface="Courier New" pitchFamily="49" charset="0"/>
              </a:rPr>
              <a:t> = locate</a:t>
            </a:r>
            <a:r>
              <a:rPr lang="cs-CZ" sz="1800" dirty="0" smtClean="0">
                <a:latin typeface="Courier New" pitchFamily="49" charset="0"/>
              </a:rPr>
              <a:t>N</a:t>
            </a:r>
            <a:r>
              <a:rPr lang="en-US" sz="1800" dirty="0" err="1" smtClean="0">
                <a:latin typeface="Courier New" pitchFamily="49" charset="0"/>
              </a:rPr>
              <a:t>earest</a:t>
            </a:r>
            <a:r>
              <a:rPr lang="cs-CZ" sz="1800" dirty="0" smtClean="0">
                <a:latin typeface="Courier New" pitchFamily="49" charset="0"/>
              </a:rPr>
              <a:t>P</a:t>
            </a:r>
            <a:r>
              <a:rPr lang="en-US" sz="1800" dirty="0" err="1" smtClean="0">
                <a:latin typeface="Courier New" pitchFamily="49" charset="0"/>
              </a:rPr>
              <a:t>hotons</a:t>
            </a:r>
            <a:r>
              <a:rPr lang="en-US" sz="1800" dirty="0" smtClean="0">
                <a:latin typeface="Courier New" pitchFamily="49" charset="0"/>
              </a:rPr>
              <a:t>(x,</a:t>
            </a:r>
            <a:r>
              <a:rPr lang="cs-CZ" sz="1800" dirty="0" smtClean="0">
                <a:latin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</a:rPr>
              <a:t>wo</a:t>
            </a:r>
            <a:r>
              <a:rPr lang="en-US" sz="1800" dirty="0" smtClean="0">
                <a:latin typeface="Courier New" pitchFamily="49" charset="0"/>
              </a:rPr>
              <a:t>,</a:t>
            </a:r>
            <a:r>
              <a:rPr lang="cs-CZ" sz="1800" dirty="0" smtClean="0">
                <a:latin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</a:rPr>
              <a:t>n_max</a:t>
            </a:r>
            <a:r>
              <a:rPr lang="en-US" sz="1800" dirty="0" smtClean="0">
                <a:latin typeface="Courier New" pitchFamily="49" charset="0"/>
              </a:rPr>
              <a:t>, nearest, r);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>
                <a:solidFill>
                  <a:srgbClr val="6699FF"/>
                </a:solidFill>
                <a:latin typeface="Courier New" pitchFamily="49" charset="0"/>
              </a:rPr>
              <a:t>// ‘nearest’ is </a:t>
            </a:r>
            <a:r>
              <a:rPr lang="cs-CZ" sz="1800" dirty="0" err="1" smtClean="0">
                <a:solidFill>
                  <a:srgbClr val="6699FF"/>
                </a:solidFill>
                <a:latin typeface="Courier New" pitchFamily="49" charset="0"/>
              </a:rPr>
              <a:t>an</a:t>
            </a:r>
            <a:r>
              <a:rPr lang="en-US" sz="1800" dirty="0" smtClean="0">
                <a:solidFill>
                  <a:srgbClr val="6699FF"/>
                </a:solidFill>
                <a:latin typeface="Courier New" pitchFamily="49" charset="0"/>
              </a:rPr>
              <a:t> array </a:t>
            </a:r>
            <a:r>
              <a:rPr lang="cs-CZ" sz="1800" dirty="0" smtClean="0">
                <a:solidFill>
                  <a:srgbClr val="6699FF"/>
                </a:solidFill>
                <a:latin typeface="Courier New" pitchFamily="49" charset="0"/>
              </a:rPr>
              <a:t>o</a:t>
            </a:r>
            <a:r>
              <a:rPr lang="en-US" sz="1800" dirty="0" smtClean="0">
                <a:solidFill>
                  <a:srgbClr val="6699FF"/>
                </a:solidFill>
                <a:latin typeface="Courier New" pitchFamily="49" charset="0"/>
              </a:rPr>
              <a:t>f </a:t>
            </a:r>
            <a:r>
              <a:rPr lang="cs-CZ" sz="1800" dirty="0" smtClean="0">
                <a:solidFill>
                  <a:srgbClr val="6699FF"/>
                </a:solidFill>
                <a:latin typeface="Courier New" pitchFamily="49" charset="0"/>
              </a:rPr>
              <a:t>k</a:t>
            </a:r>
            <a:r>
              <a:rPr lang="en-US" sz="1800" dirty="0" smtClean="0">
                <a:solidFill>
                  <a:srgbClr val="6699FF"/>
                </a:solidFill>
                <a:latin typeface="Courier New" pitchFamily="49" charset="0"/>
              </a:rPr>
              <a:t> nearest photons to x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>
                <a:solidFill>
                  <a:srgbClr val="6699FF"/>
                </a:solidFill>
                <a:latin typeface="Courier New" pitchFamily="49" charset="0"/>
              </a:rPr>
              <a:t>// r is the distance from x to the farthest of them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>
                <a:latin typeface="Courier New" pitchFamily="49" charset="0"/>
              </a:rPr>
              <a:t>if ( </a:t>
            </a:r>
            <a:r>
              <a:rPr lang="cs-CZ" sz="1800" dirty="0" smtClean="0">
                <a:latin typeface="Courier New" pitchFamily="49" charset="0"/>
              </a:rPr>
              <a:t>k</a:t>
            </a:r>
            <a:r>
              <a:rPr lang="en-US" sz="1800" dirty="0" smtClean="0">
                <a:latin typeface="Courier New" pitchFamily="49" charset="0"/>
              </a:rPr>
              <a:t> &lt; </a:t>
            </a:r>
            <a:r>
              <a:rPr lang="cs-CZ" sz="1800" dirty="0" smtClean="0">
                <a:latin typeface="Courier New" pitchFamily="49" charset="0"/>
              </a:rPr>
              <a:t>5</a:t>
            </a:r>
            <a:r>
              <a:rPr lang="en-US" sz="1800" dirty="0" smtClean="0">
                <a:latin typeface="Courier New" pitchFamily="49" charset="0"/>
              </a:rPr>
              <a:t> ) return L;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Courier New" pitchFamily="49" charset="0"/>
              </a:rPr>
              <a:t>for</a:t>
            </a:r>
            <a:r>
              <a:rPr lang="en-US" sz="1800" dirty="0" smtClean="0">
                <a:latin typeface="Courier New" pitchFamily="49" charset="0"/>
              </a:rPr>
              <a:t> </a:t>
            </a:r>
            <a:r>
              <a:rPr lang="cs-CZ" sz="1800" dirty="0" smtClean="0">
                <a:latin typeface="Courier New" pitchFamily="49" charset="0"/>
              </a:rPr>
              <a:t>p</a:t>
            </a:r>
            <a:r>
              <a:rPr lang="en-US" sz="1800" dirty="0" smtClean="0">
                <a:latin typeface="Courier New" pitchFamily="49" charset="0"/>
              </a:rPr>
              <a:t> = 1 </a:t>
            </a:r>
            <a:r>
              <a:rPr lang="en-US" sz="1800" b="1" dirty="0" smtClean="0">
                <a:solidFill>
                  <a:srgbClr val="0000FF"/>
                </a:solidFill>
                <a:latin typeface="Courier New" pitchFamily="49" charset="0"/>
              </a:rPr>
              <a:t>to</a:t>
            </a:r>
            <a:r>
              <a:rPr lang="en-US" sz="1800" dirty="0" smtClean="0">
                <a:latin typeface="Courier New" pitchFamily="49" charset="0"/>
              </a:rPr>
              <a:t> </a:t>
            </a:r>
            <a:r>
              <a:rPr lang="cs-CZ" sz="1800" dirty="0" smtClean="0">
                <a:latin typeface="Courier New" pitchFamily="49" charset="0"/>
              </a:rPr>
              <a:t>k</a:t>
            </a:r>
            <a:r>
              <a:rPr lang="en-US" sz="1800" dirty="0" smtClean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urier New" pitchFamily="49" charset="0"/>
              </a:rPr>
              <a:t>do</a:t>
            </a:r>
            <a:endParaRPr lang="cs-CZ" sz="1800" b="1" dirty="0" smtClean="0">
              <a:solidFill>
                <a:srgbClr val="0000FF"/>
              </a:solidFill>
              <a:latin typeface="Courier New" pitchFamily="49" charset="0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>
                <a:latin typeface="Courier New" pitchFamily="49" charset="0"/>
              </a:rPr>
              <a:t>{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1800" dirty="0" smtClean="0">
                <a:solidFill>
                  <a:srgbClr val="0000FF"/>
                </a:solidFill>
                <a:latin typeface="Courier New" pitchFamily="49" charset="0"/>
              </a:rPr>
              <a:t>if</a:t>
            </a:r>
            <a:r>
              <a:rPr lang="en-US" sz="1800" dirty="0" smtClean="0">
                <a:latin typeface="Courier New" pitchFamily="49" charset="0"/>
              </a:rPr>
              <a:t>( dot ( nearest[p].</a:t>
            </a:r>
            <a:r>
              <a:rPr lang="en-US" sz="1800" dirty="0" err="1" smtClean="0">
                <a:latin typeface="Courier New" pitchFamily="49" charset="0"/>
              </a:rPr>
              <a:t>wi</a:t>
            </a:r>
            <a:r>
              <a:rPr lang="en-US" sz="1800" dirty="0" smtClean="0">
                <a:latin typeface="Courier New" pitchFamily="49" charset="0"/>
              </a:rPr>
              <a:t>, N) &lt;= 0 ) </a:t>
            </a:r>
            <a:r>
              <a:rPr lang="en-US" sz="1800" b="1" dirty="0" smtClean="0">
                <a:solidFill>
                  <a:srgbClr val="0000FF"/>
                </a:solidFill>
                <a:latin typeface="Courier New" pitchFamily="49" charset="0"/>
              </a:rPr>
              <a:t>continue</a:t>
            </a:r>
            <a:r>
              <a:rPr lang="en-US" sz="1800" dirty="0" smtClean="0">
                <a:latin typeface="Courier New" pitchFamily="49" charset="0"/>
              </a:rPr>
              <a:t>;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z="1800" dirty="0" smtClean="0">
                <a:latin typeface="Courier New" pitchFamily="49" charset="0"/>
              </a:rPr>
              <a:t>L += </a:t>
            </a:r>
            <a:r>
              <a:rPr lang="en-US" sz="1800" dirty="0" err="1" smtClean="0">
                <a:latin typeface="Courier New" pitchFamily="49" charset="0"/>
              </a:rPr>
              <a:t>fr</a:t>
            </a:r>
            <a:r>
              <a:rPr lang="en-US" sz="1800" dirty="0" smtClean="0">
                <a:latin typeface="Courier New" pitchFamily="49" charset="0"/>
              </a:rPr>
              <a:t>(x,</a:t>
            </a:r>
            <a:r>
              <a:rPr lang="cs-CZ" sz="1800" dirty="0" smtClean="0">
                <a:latin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</a:rPr>
              <a:t>wo</a:t>
            </a:r>
            <a:r>
              <a:rPr lang="en-US" sz="1800" dirty="0" smtClean="0">
                <a:latin typeface="Courier New" pitchFamily="49" charset="0"/>
              </a:rPr>
              <a:t>, nearest[p].</a:t>
            </a:r>
            <a:r>
              <a:rPr lang="en-US" sz="1800" dirty="0" err="1" smtClean="0">
                <a:latin typeface="Courier New" pitchFamily="49" charset="0"/>
              </a:rPr>
              <a:t>wi</a:t>
            </a:r>
            <a:r>
              <a:rPr lang="en-US" sz="1800" dirty="0" smtClean="0">
                <a:latin typeface="Courier New" pitchFamily="49" charset="0"/>
              </a:rPr>
              <a:t>) * nearest[p].flux;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dirty="0" smtClean="0">
                <a:latin typeface="Courier New" pitchFamily="49" charset="0"/>
              </a:rPr>
              <a:t>}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en-US" sz="1800" dirty="0" smtClean="0">
                <a:latin typeface="Courier New" pitchFamily="49" charset="0"/>
              </a:rPr>
              <a:t> L / (M_PI * r*r);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Odhad radiance – problémy</a:t>
            </a:r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Zahrnutí nesprávných fotonů do odhadu</a:t>
            </a:r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endParaRPr lang="cs-CZ" smtClean="0"/>
          </a:p>
          <a:p>
            <a:r>
              <a:rPr lang="cs-CZ" smtClean="0"/>
              <a:t>Nespravný odhad velikost </a:t>
            </a:r>
            <a:r>
              <a:rPr lang="cs-CZ" smtClean="0">
                <a:latin typeface="Symbol" pitchFamily="18" charset="2"/>
              </a:rPr>
              <a:t>D</a:t>
            </a:r>
            <a:r>
              <a:rPr lang="cs-CZ" smtClean="0"/>
              <a:t>A</a:t>
            </a:r>
          </a:p>
          <a:p>
            <a:pPr lvl="1"/>
            <a:r>
              <a:rPr lang="cs-CZ" smtClean="0"/>
              <a:t>stěna, hrana kaustiky</a:t>
            </a:r>
          </a:p>
          <a:p>
            <a:endParaRPr lang="en-US" smtClean="0"/>
          </a:p>
        </p:txBody>
      </p:sp>
      <p:pic>
        <p:nvPicPr>
          <p:cNvPr id="33796" name="Obrázek 6" descr="corne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150" y="2133600"/>
            <a:ext cx="662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804025" y="6119813"/>
            <a:ext cx="23399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33798" name="Obrázek 6" descr="wall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437063"/>
            <a:ext cx="20129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Rychlé hledání nejbližších fotonů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213" y="1600200"/>
            <a:ext cx="8229600" cy="4530725"/>
          </a:xfrm>
        </p:spPr>
        <p:txBody>
          <a:bodyPr/>
          <a:lstStyle/>
          <a:p>
            <a:pPr eaLnBrk="1" hangingPunct="1"/>
            <a:r>
              <a:rPr lang="cs-CZ" smtClean="0"/>
              <a:t>Potřebuji pro odhad radiance z fotonové mapy</a:t>
            </a:r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/>
              <a:t>Hledání </a:t>
            </a:r>
            <a:r>
              <a:rPr lang="cs-CZ" i="1" smtClean="0"/>
              <a:t>k</a:t>
            </a:r>
            <a:r>
              <a:rPr lang="cs-CZ" smtClean="0"/>
              <a:t> nejbližších fotonů je</a:t>
            </a:r>
          </a:p>
          <a:p>
            <a:pPr eaLnBrk="1" hangingPunct="1"/>
            <a:endParaRPr lang="cs-CZ" smtClean="0"/>
          </a:p>
          <a:p>
            <a:pPr lvl="1" algn="ctr" eaLnBrk="1" hangingPunct="1">
              <a:buFont typeface="Wingdings" pitchFamily="2" charset="2"/>
              <a:buNone/>
            </a:pPr>
            <a:r>
              <a:rPr lang="cs-CZ" i="1" u="sng" smtClean="0"/>
              <a:t>k-</a:t>
            </a:r>
            <a:r>
              <a:rPr lang="en-US" i="1" u="sng" smtClean="0"/>
              <a:t>nearest neighbor search</a:t>
            </a:r>
            <a:r>
              <a:rPr lang="cs-CZ" smtClean="0"/>
              <a:t> (k-NN)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smtClean="0"/>
              <a:t>k</a:t>
            </a:r>
            <a:r>
              <a:rPr lang="cs-CZ" smtClean="0"/>
              <a:t>-D strom – Konstrukce</a:t>
            </a:r>
            <a:br>
              <a:rPr lang="cs-CZ" smtClean="0"/>
            </a:br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Rekurzivní dělení podél osy s maximálním rozsahem</a:t>
            </a:r>
          </a:p>
          <a:p>
            <a:endParaRPr lang="cs-CZ" smtClean="0"/>
          </a:p>
          <a:p>
            <a:r>
              <a:rPr lang="cs-CZ" smtClean="0"/>
              <a:t>Dělení</a:t>
            </a:r>
          </a:p>
          <a:p>
            <a:pPr lvl="1"/>
            <a:r>
              <a:rPr lang="cs-CZ" smtClean="0"/>
              <a:t>Dělící rovina prochází přímo mediánem</a:t>
            </a:r>
          </a:p>
          <a:p>
            <a:pPr lvl="1"/>
            <a:r>
              <a:rPr lang="cs-CZ" smtClean="0"/>
              <a:t>Korespondující uzel stromu obsahuje medián</a:t>
            </a:r>
          </a:p>
          <a:p>
            <a:endParaRPr lang="cs-CZ" smtClean="0"/>
          </a:p>
          <a:p>
            <a:r>
              <a:rPr lang="cs-CZ" smtClean="0"/>
              <a:t>Reprezentace stromu v lineárním poli, potomky fotonu na indexu </a:t>
            </a:r>
            <a:r>
              <a:rPr lang="cs-CZ" i="1" smtClean="0"/>
              <a:t>i</a:t>
            </a:r>
            <a:r>
              <a:rPr lang="cs-CZ" smtClean="0"/>
              <a:t> jsou na indexech 2</a:t>
            </a:r>
            <a:r>
              <a:rPr lang="cs-CZ" i="1" smtClean="0"/>
              <a:t>i</a:t>
            </a:r>
            <a:r>
              <a:rPr lang="cs-CZ" smtClean="0"/>
              <a:t> a 2</a:t>
            </a:r>
            <a:r>
              <a:rPr lang="cs-CZ" i="1" smtClean="0"/>
              <a:t>i</a:t>
            </a:r>
            <a:r>
              <a:rPr lang="cs-CZ" smtClean="0"/>
              <a:t>+1</a:t>
            </a:r>
          </a:p>
          <a:p>
            <a:pPr lvl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smtClean="0"/>
              <a:t>k</a:t>
            </a:r>
            <a:r>
              <a:rPr lang="cs-CZ" smtClean="0"/>
              <a:t>-D strom – Hledání nejbližších sousedů</a:t>
            </a:r>
            <a:br>
              <a:rPr lang="cs-CZ" smtClean="0"/>
            </a:b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Ořezávání průchodu</a:t>
            </a: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cs-CZ" dirty="0" smtClean="0">
                <a:ea typeface="+mn-ea"/>
                <a:cs typeface="+mn-cs"/>
              </a:rPr>
              <a:t>Podle vzdálenosti již nalezeného </a:t>
            </a:r>
            <a:r>
              <a:rPr lang="cs-CZ" i="1" dirty="0" smtClean="0">
                <a:ea typeface="+mn-ea"/>
                <a:cs typeface="+mn-cs"/>
              </a:rPr>
              <a:t>k</a:t>
            </a:r>
            <a:r>
              <a:rPr lang="cs-CZ" dirty="0" smtClean="0">
                <a:ea typeface="+mn-ea"/>
                <a:cs typeface="+mn-cs"/>
              </a:rPr>
              <a:t>-</a:t>
            </a:r>
            <a:r>
              <a:rPr lang="cs-CZ" dirty="0" err="1" smtClean="0">
                <a:ea typeface="+mn-ea"/>
                <a:cs typeface="+mn-cs"/>
              </a:rPr>
              <a:t>tého</a:t>
            </a:r>
            <a:r>
              <a:rPr lang="cs-CZ" dirty="0" smtClean="0">
                <a:ea typeface="+mn-ea"/>
                <a:cs typeface="+mn-cs"/>
              </a:rPr>
              <a:t> nejbližšího fotonu (hledám-li </a:t>
            </a:r>
            <a:r>
              <a:rPr lang="cs-CZ" i="1" dirty="0" smtClean="0">
                <a:ea typeface="+mn-ea"/>
                <a:cs typeface="+mn-cs"/>
              </a:rPr>
              <a:t>k</a:t>
            </a:r>
            <a:r>
              <a:rPr lang="cs-CZ" dirty="0" smtClean="0">
                <a:ea typeface="+mn-ea"/>
                <a:cs typeface="+mn-cs"/>
              </a:rPr>
              <a:t> nejbližších)</a:t>
            </a:r>
          </a:p>
          <a:p>
            <a:pPr lvl="2">
              <a:defRPr/>
            </a:pPr>
            <a:r>
              <a:rPr lang="cs-CZ" dirty="0" smtClean="0"/>
              <a:t>Dosud nalezené fotony se udržují v </a:t>
            </a:r>
            <a:r>
              <a:rPr lang="cs-CZ" dirty="0" err="1" smtClean="0"/>
              <a:t>max</a:t>
            </a:r>
            <a:r>
              <a:rPr lang="cs-CZ" dirty="0" smtClean="0"/>
              <a:t>-haldě</a:t>
            </a: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cs-CZ" dirty="0" smtClean="0">
                <a:ea typeface="+mn-ea"/>
                <a:cs typeface="+mn-cs"/>
              </a:rPr>
              <a:t>Podle daného poloměru vyhledávání </a:t>
            </a:r>
            <a:r>
              <a:rPr lang="cs-CZ" i="1" dirty="0" smtClean="0">
                <a:ea typeface="+mn-ea"/>
                <a:cs typeface="+mn-cs"/>
              </a:rPr>
              <a:t>r</a:t>
            </a:r>
            <a:r>
              <a:rPr lang="cs-CZ" dirty="0" smtClean="0">
                <a:ea typeface="+mn-ea"/>
                <a:cs typeface="+mn-cs"/>
              </a:rPr>
              <a:t> (při hlední uvnitř fixního poloměru – „range query“)</a:t>
            </a:r>
          </a:p>
          <a:p>
            <a:pPr lvl="1">
              <a:defRPr/>
            </a:pPr>
            <a:endParaRPr lang="cs-CZ" dirty="0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Fáze 2: Rendering</a:t>
            </a: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Sledování paprsku z kamery </a:t>
            </a:r>
            <a:r>
              <a:rPr lang="en-US" sz="2000" smtClean="0"/>
              <a:t>(distributed ray tracing)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r>
              <a:rPr lang="cs-CZ" sz="2400" smtClean="0"/>
              <a:t>Rekurze nahrazena odhadem radiance z fotonové mapy</a:t>
            </a:r>
          </a:p>
          <a:p>
            <a:pPr lvl="1" eaLnBrk="1" hangingPunct="1"/>
            <a:endParaRPr lang="cs-CZ" sz="2000" smtClean="0"/>
          </a:p>
          <a:p>
            <a:pPr lvl="1" eaLnBrk="1" hangingPunct="1"/>
            <a:r>
              <a:rPr lang="cs-CZ" sz="2400" smtClean="0"/>
              <a:t>Pro ideální zrcadlové plochy se stále používá rekurze jako v klasickém trasování paprsků</a:t>
            </a:r>
          </a:p>
          <a:p>
            <a:pPr lvl="1" eaLnBrk="1" hangingPunct="1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sp>
        <p:nvSpPr>
          <p:cNvPr id="5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smtClean="0"/>
              <a:t>Odražená radiance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  <a:p>
            <a:pPr eaLnBrk="1" hangingPunct="1"/>
            <a:r>
              <a:rPr lang="cs-CZ" smtClean="0">
                <a:solidFill>
                  <a:srgbClr val="0070C0"/>
                </a:solidFill>
              </a:rPr>
              <a:t>Rozdělení příchozí radiance</a:t>
            </a:r>
          </a:p>
          <a:p>
            <a:pPr eaLnBrk="1" hangingPunct="1"/>
            <a:endParaRPr lang="cs-CZ" smtClean="0">
              <a:solidFill>
                <a:srgbClr val="C00000"/>
              </a:solidFill>
            </a:endParaRPr>
          </a:p>
          <a:p>
            <a:pPr eaLnBrk="1" hangingPunct="1"/>
            <a:endParaRPr lang="cs-CZ" smtClean="0">
              <a:solidFill>
                <a:srgbClr val="C00000"/>
              </a:solidFill>
            </a:endParaRPr>
          </a:p>
          <a:p>
            <a:pPr eaLnBrk="1" hangingPunct="1"/>
            <a:r>
              <a:rPr lang="cs-CZ" smtClean="0">
                <a:solidFill>
                  <a:srgbClr val="C00000"/>
                </a:solidFill>
              </a:rPr>
              <a:t>Rozdělení BRDF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673225" y="2133600"/>
          <a:ext cx="5578475" cy="725488"/>
        </p:xfrm>
        <a:graphic>
          <a:graphicData uri="http://schemas.openxmlformats.org/presentationml/2006/ole">
            <p:oleObj spid="_x0000_s581634" name="Equation" r:id="rId3" imgW="2831760" imgH="368280" progId="Equation.3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258888" y="4797425"/>
          <a:ext cx="1801812" cy="474663"/>
        </p:xfrm>
        <a:graphic>
          <a:graphicData uri="http://schemas.openxmlformats.org/presentationml/2006/ole">
            <p:oleObj spid="_x0000_s581635" name="Equation" r:id="rId4" imgW="914400" imgH="241200" progId="Equation.3">
              <p:embed/>
            </p:oleObj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343400" y="2636838"/>
            <a:ext cx="15843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236663" y="3548063"/>
          <a:ext cx="2327275" cy="476250"/>
        </p:xfrm>
        <a:graphic>
          <a:graphicData uri="http://schemas.openxmlformats.org/presentationml/2006/ole">
            <p:oleObj spid="_x0000_s581636" name="Equation" r:id="rId5" imgW="1180800" imgH="241200" progId="Equation.3">
              <p:embed/>
            </p:oleObj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348038" y="2636838"/>
            <a:ext cx="863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08625" y="3357563"/>
            <a:ext cx="1584325" cy="1008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přímé osvětlení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8625" y="4437063"/>
            <a:ext cx="1584325" cy="10080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kaustiky</a:t>
            </a:r>
          </a:p>
          <a:p>
            <a:pPr algn="ctr">
              <a:defRPr/>
            </a:pPr>
            <a:r>
              <a:rPr lang="cs-CZ" b="1" dirty="0"/>
              <a:t>(PM)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508625" y="5516563"/>
            <a:ext cx="1584325" cy="10080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difúzní nepřímé</a:t>
            </a:r>
          </a:p>
          <a:p>
            <a:pPr algn="ctr">
              <a:defRPr/>
            </a:pPr>
            <a:r>
              <a:rPr lang="cs-CZ" b="1" dirty="0"/>
              <a:t>(</a:t>
            </a:r>
            <a:r>
              <a:rPr lang="en-US" b="1" dirty="0"/>
              <a:t>FG +</a:t>
            </a:r>
            <a:r>
              <a:rPr lang="cs-CZ" b="1" dirty="0"/>
              <a:t>PM)</a:t>
            </a:r>
            <a:endParaRPr lang="en-US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003800" y="439102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03800" y="5478463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03800" y="3284538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03800" y="6572250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007225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5305425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644900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6061075" y="2870200"/>
          <a:ext cx="527050" cy="474663"/>
        </p:xfrm>
        <a:graphic>
          <a:graphicData uri="http://schemas.openxmlformats.org/presentationml/2006/ole">
            <p:oleObj spid="_x0000_s581637" name="Equation" r:id="rId6" imgW="266400" imgH="241200" progId="Equation.3">
              <p:embed/>
            </p:oleObj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7669213" y="2870200"/>
          <a:ext cx="501650" cy="474663"/>
        </p:xfrm>
        <a:graphic>
          <a:graphicData uri="http://schemas.openxmlformats.org/presentationml/2006/ole">
            <p:oleObj spid="_x0000_s581638" name="Equation" r:id="rId7" imgW="253800" imgH="241200" progId="Equation.3">
              <p:embed/>
            </p:oleObj>
          </a:graphicData>
        </a:graphic>
      </p:graphicFrame>
      <p:graphicFrame>
        <p:nvGraphicFramePr>
          <p:cNvPr id="5127" name="Object 7"/>
          <p:cNvGraphicFramePr>
            <a:graphicFrameLocks noChangeAspect="1"/>
          </p:cNvGraphicFramePr>
          <p:nvPr/>
        </p:nvGraphicFramePr>
        <p:xfrm>
          <a:off x="5003800" y="3600450"/>
          <a:ext cx="474663" cy="476250"/>
        </p:xfrm>
        <a:graphic>
          <a:graphicData uri="http://schemas.openxmlformats.org/presentationml/2006/ole">
            <p:oleObj spid="_x0000_s581639" name="Equation" r:id="rId8" imgW="241200" imgH="241200" progId="Equation.3">
              <p:embed/>
            </p:oleObj>
          </a:graphicData>
        </a:graphic>
      </p:graphicFrame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5003800" y="4681538"/>
          <a:ext cx="450850" cy="476250"/>
        </p:xfrm>
        <a:graphic>
          <a:graphicData uri="http://schemas.openxmlformats.org/presentationml/2006/ole">
            <p:oleObj spid="_x0000_s581640" name="Equation" r:id="rId9" imgW="228600" imgH="241200" progId="Equation.3">
              <p:embed/>
            </p:oleObj>
          </a:graphicData>
        </a:graphic>
      </p:graphicFrame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5003800" y="5805488"/>
          <a:ext cx="425450" cy="476250"/>
        </p:xfrm>
        <a:graphic>
          <a:graphicData uri="http://schemas.openxmlformats.org/presentationml/2006/ole">
            <p:oleObj spid="_x0000_s581641" name="Equation" r:id="rId10" imgW="215640" imgH="241200" progId="Equation.3">
              <p:embed/>
            </p:oleObj>
          </a:graphicData>
        </a:graphic>
      </p:graphicFrame>
      <p:cxnSp>
        <p:nvCxnSpPr>
          <p:cNvPr id="32" name="Straight Connector 31"/>
          <p:cNvCxnSpPr/>
          <p:nvPr/>
        </p:nvCxnSpPr>
        <p:spPr>
          <a:xfrm>
            <a:off x="5003800" y="2924175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190875" y="4737100"/>
            <a:ext cx="362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64388" y="3357563"/>
            <a:ext cx="1584325" cy="3167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rgbClr val="0070C0"/>
                </a:solidFill>
              </a:rPr>
              <a:t>ideální zrcadlové odrazy/lomy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27313" y="5949950"/>
            <a:ext cx="22812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PM … photon map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FG … final </a:t>
            </a:r>
            <a:r>
              <a:rPr lang="en-US" dirty="0" err="1">
                <a:latin typeface="+mn-lt"/>
              </a:rPr>
              <a:t>gahtering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dirty="0" smtClean="0"/>
              <a:t>Bez použití fotonových map</a:t>
            </a:r>
          </a:p>
          <a:p>
            <a:pPr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Přímé osvětlení</a:t>
            </a:r>
          </a:p>
          <a:p>
            <a:pPr lvl="2" eaLnBrk="1" hangingPunct="1"/>
            <a:r>
              <a:rPr lang="cs-CZ" dirty="0" smtClean="0"/>
              <a:t>Jako obyčejně: vzorkování světel + stínové paprsky</a:t>
            </a:r>
          </a:p>
          <a:p>
            <a:pPr lvl="1" eaLnBrk="1" hangingPunct="1"/>
            <a:endParaRPr lang="cs-CZ" dirty="0" smtClean="0"/>
          </a:p>
          <a:p>
            <a:pPr lvl="1" eaLnBrk="1" hangingPunct="1"/>
            <a:r>
              <a:rPr lang="cs-CZ" dirty="0" smtClean="0"/>
              <a:t>Ideální zrcadlové odrazy / lomy</a:t>
            </a:r>
          </a:p>
          <a:p>
            <a:pPr lvl="2" eaLnBrk="1" hangingPunct="1"/>
            <a:r>
              <a:rPr lang="cs-CZ" dirty="0" smtClean="0"/>
              <a:t>Jako obyčejně: deterministické sekundární paprsky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S použitím fotonových map</a:t>
            </a:r>
          </a:p>
          <a:p>
            <a:pPr lvl="1" eaLnBrk="1" hangingPunct="1"/>
            <a:r>
              <a:rPr lang="cs-CZ" dirty="0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Výpočet osvětlení pro primární paprsek (nebo po zrcadlovém odrazu)</a:t>
            </a:r>
            <a:endParaRPr lang="en-US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 cstate="print"/>
          <a:srcRect r="5165" b="7999"/>
          <a:stretch>
            <a:fillRect/>
          </a:stretch>
        </p:blipFill>
        <p:spPr bwMode="auto">
          <a:xfrm>
            <a:off x="3276600" y="3525838"/>
            <a:ext cx="56880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30725"/>
          </a:xfrm>
        </p:spPr>
        <p:txBody>
          <a:bodyPr/>
          <a:lstStyle/>
          <a:p>
            <a:pPr eaLnBrk="1" hangingPunct="1"/>
            <a:r>
              <a:rPr lang="cs-CZ" smtClean="0"/>
              <a:t>S použitím fotonových map</a:t>
            </a:r>
          </a:p>
          <a:p>
            <a:pPr lvl="1" eaLnBrk="1" hangingPunct="1"/>
            <a:r>
              <a:rPr lang="cs-CZ" smtClean="0"/>
              <a:t>Kaustiky</a:t>
            </a:r>
          </a:p>
          <a:p>
            <a:pPr lvl="2" eaLnBrk="1" hangingPunct="1"/>
            <a:r>
              <a:rPr lang="cs-CZ" smtClean="0"/>
              <a:t>Odhad radiance z </a:t>
            </a:r>
            <a:r>
              <a:rPr lang="cs-CZ" i="1" u="sng" smtClean="0"/>
              <a:t>fotonové mapy kaustik</a:t>
            </a:r>
          </a:p>
          <a:p>
            <a:pPr lvl="1" eaLnBrk="1" hangingPunct="1"/>
            <a:r>
              <a:rPr lang="cs-CZ" smtClean="0"/>
              <a:t>Nepřímé osvětlení na difúzních a mírně lesklých plochách</a:t>
            </a:r>
          </a:p>
          <a:p>
            <a:pPr lvl="2" eaLnBrk="1" hangingPunct="1"/>
            <a:r>
              <a:rPr lang="cs-CZ" smtClean="0"/>
              <a:t>Final gathering ...</a:t>
            </a:r>
          </a:p>
          <a:p>
            <a:pPr eaLnBrk="1" hangingPunct="1"/>
            <a:endParaRPr lang="cs-CZ" i="1" u="sng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Aplikace integrálu přes cesty</a:t>
            </a:r>
            <a:endParaRPr lang="en-U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042988" y="3141663"/>
            <a:ext cx="7778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latin typeface="+mn-lt"/>
              </a:rPr>
              <a:t>Odhad integrálu pomocí klasických </a:t>
            </a:r>
            <a:r>
              <a:rPr lang="cs-CZ" sz="2400" dirty="0" err="1">
                <a:latin typeface="+mn-lt"/>
              </a:rPr>
              <a:t>Monte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Carlo</a:t>
            </a:r>
            <a:r>
              <a:rPr lang="cs-CZ" sz="2400" dirty="0">
                <a:latin typeface="+mn-lt"/>
              </a:rPr>
              <a:t> metod:</a:t>
            </a:r>
            <a:endParaRPr lang="en-US" sz="2400" dirty="0">
              <a:latin typeface="+mn-lt"/>
            </a:endParaRP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716338"/>
            <a:ext cx="2009775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1042988" y="4797425"/>
            <a:ext cx="7103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+mn-lt"/>
              </a:rPr>
              <a:t>Hustota pravděpodobnosti cesty závisí na způsobu </a:t>
            </a:r>
            <a:br>
              <a:rPr lang="cs-CZ" sz="2400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>generování (od světla vs. od kamery)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558082" name="Object 2"/>
          <p:cNvGraphicFramePr>
            <a:graphicFrameLocks noChangeAspect="1"/>
          </p:cNvGraphicFramePr>
          <p:nvPr/>
        </p:nvGraphicFramePr>
        <p:xfrm>
          <a:off x="2749550" y="1906215"/>
          <a:ext cx="3644900" cy="874713"/>
        </p:xfrm>
        <a:graphic>
          <a:graphicData uri="http://schemas.openxmlformats.org/presentationml/2006/ole">
            <p:oleObj spid="_x0000_s558082" name="Rovnice" r:id="rId4" imgW="120636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Final gathering</a:t>
            </a:r>
            <a:r>
              <a:rPr lang="en-US" smtClean="0"/>
              <a:t> (FG)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 cstate="print"/>
          <a:srcRect r="5165" b="7999"/>
          <a:stretch>
            <a:fillRect/>
          </a:stretch>
        </p:blipFill>
        <p:spPr bwMode="auto">
          <a:xfrm>
            <a:off x="3276600" y="3525838"/>
            <a:ext cx="56880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435975" cy="5005387"/>
          </a:xfrm>
        </p:spPr>
        <p:txBody>
          <a:bodyPr/>
          <a:lstStyle/>
          <a:p>
            <a:pPr eaLnBrk="1" hangingPunct="1"/>
            <a:r>
              <a:rPr lang="cs-CZ" smtClean="0"/>
              <a:t>Nepřímé osvětlení na difúzních a mírně lesklých plochách</a:t>
            </a:r>
            <a:endParaRPr lang="en-US" b="1" u="sng" smtClean="0"/>
          </a:p>
          <a:p>
            <a:pPr eaLnBrk="1" hangingPunct="1"/>
            <a:r>
              <a:rPr lang="cs-CZ" smtClean="0"/>
              <a:t>Jedna úroveň rekurze pomocí trasování rozprostřených paprsků (distribution ray tracing)</a:t>
            </a:r>
          </a:p>
          <a:p>
            <a:pPr eaLnBrk="1" hangingPunct="1"/>
            <a:r>
              <a:rPr lang="cs-CZ" smtClean="0"/>
              <a:t>Pro průsečíky sekundárních paprsků použij odhad radiance z </a:t>
            </a:r>
            <a:r>
              <a:rPr lang="cs-CZ" i="1" u="sng" smtClean="0"/>
              <a:t>globální fotonové mapy</a:t>
            </a:r>
          </a:p>
          <a:p>
            <a:pPr lvl="1" eaLnBrk="1" hangingPunct="1"/>
            <a:r>
              <a:rPr lang="cs-CZ" smtClean="0"/>
              <a:t>Není potřeba explicitně </a:t>
            </a:r>
            <a:br>
              <a:rPr lang="cs-CZ" smtClean="0"/>
            </a:br>
            <a:r>
              <a:rPr lang="cs-CZ" smtClean="0"/>
              <a:t>počítat přímé osvětlení </a:t>
            </a:r>
            <a:br>
              <a:rPr lang="cs-CZ" smtClean="0"/>
            </a:br>
            <a:r>
              <a:rPr lang="cs-CZ" smtClean="0"/>
              <a:t>( je obsaženo v </a:t>
            </a:r>
            <a:br>
              <a:rPr lang="cs-CZ" smtClean="0"/>
            </a:br>
            <a:r>
              <a:rPr lang="cs-CZ" smtClean="0"/>
              <a:t>globální mapě )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Proč potřebujeme final gathering?</a:t>
            </a:r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584700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5300663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673600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702175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779963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5102225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938713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629275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5137150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572000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584700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938713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718175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331913" y="4054475"/>
            <a:ext cx="186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použití</a:t>
            </a: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4054475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534025" y="4451350"/>
            <a:ext cx="2281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paprsků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9750" y="6092825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</a:rPr>
              <a:t>informace </a:t>
            </a:r>
            <a:r>
              <a:rPr lang="cs-CZ" sz="2000" dirty="0">
                <a:latin typeface="+mn-lt"/>
              </a:rPr>
              <a:t>v globální mapě příliš nepřesná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6092825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</a:rPr>
              <a:t>nepřesnost v globální mapě se „zprůměruje“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Proč nepotřebujeme final gathering pro kaustiky?</a:t>
            </a:r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= zaostření světla =&gt; dostatečná hustota fotonů</a:t>
            </a:r>
            <a:br>
              <a:rPr lang="cs-CZ" dirty="0" smtClean="0"/>
            </a:br>
            <a:r>
              <a:rPr lang="cs-CZ" dirty="0" smtClean="0"/>
              <a:t>(pozor, jde pouze o heuristiku – nemusí vždy platit)</a:t>
            </a:r>
          </a:p>
          <a:p>
            <a:pPr eaLnBrk="1" hangingPunct="1">
              <a:buFont typeface="Wingdings" pitchFamily="2" charset="2"/>
              <a:buNone/>
            </a:pPr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430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541860"/>
            <a:ext cx="55245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Možnosti urychlení final gatheringu</a:t>
            </a:r>
            <a:endParaRPr 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/>
            </a:pPr>
            <a:r>
              <a:rPr lang="cs-CZ" b="1" dirty="0" err="1" smtClean="0"/>
              <a:t>Irradiance</a:t>
            </a:r>
            <a:r>
              <a:rPr lang="cs-CZ" b="1" dirty="0" smtClean="0"/>
              <a:t> </a:t>
            </a:r>
            <a:r>
              <a:rPr lang="cs-CZ" b="1" dirty="0" err="1" smtClean="0"/>
              <a:t>caching</a:t>
            </a:r>
            <a:r>
              <a:rPr lang="cs-CZ" dirty="0" smtClean="0"/>
              <a:t> (příště)</a:t>
            </a:r>
            <a:endParaRPr lang="en-US" dirty="0" smtClean="0"/>
          </a:p>
        </p:txBody>
      </p:sp>
      <p:pic>
        <p:nvPicPr>
          <p:cNvPr id="44036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420938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Možnosti urychlení final gatheringu</a:t>
            </a:r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Georgia" pitchFamily="18" charset="0"/>
              <a:buAutoNum type="arabicPeriod" startAt="2"/>
            </a:pPr>
            <a:r>
              <a:rPr lang="cs-CZ" b="1" dirty="0" err="1" smtClean="0"/>
              <a:t>Předvýpočet</a:t>
            </a:r>
            <a:r>
              <a:rPr lang="cs-CZ" b="1" dirty="0" smtClean="0"/>
              <a:t> radiance na pozici fotonů</a:t>
            </a:r>
          </a:p>
          <a:p>
            <a:pPr marL="784225" lvl="1" indent="-457200" eaLnBrk="1" hangingPunct="1"/>
            <a:r>
              <a:rPr lang="cs-CZ" dirty="0" smtClean="0"/>
              <a:t>Po rozmístění všech fotonů (fáze 1) se vybere podmnožina fotonů, na jejich pozicích se provede odhad radiance z fotonové mapy a výsledek se uloží do  separátního </a:t>
            </a:r>
            <a:r>
              <a:rPr lang="cs-CZ" dirty="0" err="1" smtClean="0"/>
              <a:t>kd</a:t>
            </a:r>
            <a:r>
              <a:rPr lang="cs-CZ" dirty="0" smtClean="0"/>
              <a:t>-stromu.</a:t>
            </a:r>
          </a:p>
          <a:p>
            <a:pPr marL="784225" lvl="1" indent="-457200" eaLnBrk="1" hangingPunct="1"/>
            <a:endParaRPr lang="cs-CZ" dirty="0" smtClean="0"/>
          </a:p>
          <a:p>
            <a:pPr marL="784225" lvl="1" indent="-457200" eaLnBrk="1" hangingPunct="1"/>
            <a:r>
              <a:rPr lang="cs-CZ" dirty="0" smtClean="0"/>
              <a:t>Při </a:t>
            </a:r>
            <a:r>
              <a:rPr lang="cs-CZ" dirty="0" err="1" smtClean="0"/>
              <a:t>renderingu</a:t>
            </a:r>
            <a:r>
              <a:rPr lang="cs-CZ" dirty="0" smtClean="0"/>
              <a:t> se pro sekundární paprsky z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gatheringu</a:t>
            </a:r>
            <a:r>
              <a:rPr lang="cs-CZ" dirty="0" smtClean="0"/>
              <a:t> </a:t>
            </a:r>
            <a:r>
              <a:rPr lang="cs-CZ" b="1" dirty="0" smtClean="0"/>
              <a:t>nemusí provádět k-NN</a:t>
            </a:r>
            <a:r>
              <a:rPr lang="cs-CZ" dirty="0" smtClean="0"/>
              <a:t> dotaz do fotonové mapy =</a:t>
            </a:r>
            <a:r>
              <a:rPr lang="en-US" dirty="0" smtClean="0"/>
              <a:t>&gt;</a:t>
            </a:r>
            <a:r>
              <a:rPr lang="cs-CZ" dirty="0" smtClean="0"/>
              <a:t> stačí pouze najít jeden nejbližší záznam s </a:t>
            </a:r>
            <a:r>
              <a:rPr lang="cs-CZ" dirty="0" err="1" smtClean="0"/>
              <a:t>předpočítanou</a:t>
            </a:r>
            <a:r>
              <a:rPr lang="cs-CZ" dirty="0" smtClean="0"/>
              <a:t> radiancí</a:t>
            </a:r>
          </a:p>
          <a:p>
            <a:pPr marL="784225" lvl="1" indent="-457200" eaLnBrk="1" hangingPunct="1"/>
            <a:endParaRPr lang="cs-CZ" dirty="0" smtClean="0"/>
          </a:p>
          <a:p>
            <a:pPr marL="784225" lvl="1" indent="-457200" eaLnBrk="1" hangingPunct="1"/>
            <a:r>
              <a:rPr lang="cs-CZ" dirty="0" smtClean="0"/>
              <a:t>Funguje pouze pro dotaz do fotonové mapy na difúzní ploše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Výsledky</a:t>
            </a: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90725"/>
            <a:ext cx="2735262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989138"/>
            <a:ext cx="27241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990725"/>
            <a:ext cx="27368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395288" y="4221163"/>
            <a:ext cx="28813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osvětlení (21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>s)</a:t>
            </a:r>
            <a:endParaRPr lang="en-US" sz="2200" dirty="0">
              <a:latin typeface="+mn-lt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3714750" y="4244975"/>
            <a:ext cx="2009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kaustiky (45 s)</a:t>
            </a:r>
            <a:endParaRPr lang="en-US" sz="2200" dirty="0">
              <a:latin typeface="+mn-lt"/>
            </a:endParaRPr>
          </a:p>
        </p:txBody>
      </p:sp>
      <p:sp>
        <p:nvSpPr>
          <p:cNvPr id="355337" name="Text Box 9"/>
          <p:cNvSpPr txBox="1">
            <a:spLocks noChangeArrowheads="1"/>
          </p:cNvSpPr>
          <p:nvPr/>
        </p:nvSpPr>
        <p:spPr bwMode="auto">
          <a:xfrm>
            <a:off x="6875463" y="4244975"/>
            <a:ext cx="12906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GI (66 s)</a:t>
            </a:r>
            <a:endParaRPr lang="en-US" sz="2200" dirty="0">
              <a:latin typeface="+mn-lt"/>
            </a:endParaRPr>
          </a:p>
        </p:txBody>
      </p:sp>
      <p:sp>
        <p:nvSpPr>
          <p:cNvPr id="355338" name="Text Box 10"/>
          <p:cNvSpPr txBox="1">
            <a:spLocks noChangeArrowheads="1"/>
          </p:cNvSpPr>
          <p:nvPr/>
        </p:nvSpPr>
        <p:spPr bwMode="auto">
          <a:xfrm>
            <a:off x="6670675" y="4799013"/>
            <a:ext cx="1862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200 000 fotonů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 globální mapě</a:t>
            </a:r>
          </a:p>
        </p:txBody>
      </p:sp>
      <p:sp>
        <p:nvSpPr>
          <p:cNvPr id="355339" name="Text Box 11"/>
          <p:cNvSpPr txBox="1">
            <a:spLocks noChangeArrowheads="1"/>
          </p:cNvSpPr>
          <p:nvPr/>
        </p:nvSpPr>
        <p:spPr bwMode="auto">
          <a:xfrm>
            <a:off x="3859213" y="4799013"/>
            <a:ext cx="1720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50 000 fotonů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v mapě kaustik</a:t>
            </a:r>
          </a:p>
        </p:txBody>
      </p:sp>
      <p:sp>
        <p:nvSpPr>
          <p:cNvPr id="355340" name="Text Box 12"/>
          <p:cNvSpPr txBox="1">
            <a:spLocks noChangeArrowheads="1"/>
          </p:cNvSpPr>
          <p:nvPr/>
        </p:nvSpPr>
        <p:spPr bwMode="auto">
          <a:xfrm>
            <a:off x="611188" y="4797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cs-CZ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 čem vynikají fotonové mapy?</a:t>
            </a:r>
            <a:endParaRPr lang="en-US" smtClean="0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82658" name="Rovnice" r:id="rId3" imgW="114120" imgH="215640" progId="Equation.3">
              <p:embed/>
            </p:oleObj>
          </a:graphicData>
        </a:graphic>
      </p:graphicFrame>
      <p:sp>
        <p:nvSpPr>
          <p:cNvPr id="6148" name="Zástupný symbol pro obsah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71500" indent="-514350" eaLnBrk="1" hangingPunct="1"/>
            <a:r>
              <a:rPr lang="cs-CZ" dirty="0" smtClean="0"/>
              <a:t>Kaustiky </a:t>
            </a:r>
            <a:endParaRPr lang="en-US" dirty="0" smtClean="0"/>
          </a:p>
          <a:p>
            <a:pPr marL="571500" indent="-514350" eaLnBrk="1" hangingPunct="1"/>
            <a:r>
              <a:rPr lang="cs-CZ" b="1" dirty="0" smtClean="0"/>
              <a:t>SDS cesty </a:t>
            </a:r>
            <a:r>
              <a:rPr lang="cs-CZ" dirty="0" smtClean="0"/>
              <a:t>(světlo na dně bazénu)</a:t>
            </a:r>
            <a:endParaRPr lang="en-US" dirty="0" smtClean="0"/>
          </a:p>
          <a:p>
            <a:pPr marL="971550" lvl="1" indent="-514350" eaLnBrk="1" hangingPunct="1"/>
            <a:r>
              <a:rPr lang="cs-CZ" dirty="0" smtClean="0"/>
              <a:t>Klasické MC </a:t>
            </a:r>
            <a:r>
              <a:rPr lang="cs-CZ" dirty="0" err="1" smtClean="0"/>
              <a:t>algorimy</a:t>
            </a:r>
            <a:r>
              <a:rPr lang="cs-CZ" dirty="0" smtClean="0"/>
              <a:t> nefungují </a:t>
            </a:r>
            <a:r>
              <a:rPr lang="en-US" dirty="0" smtClean="0"/>
              <a:t>(path tracing, bidirectional path tracing, metropolis light transport)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6149" name="Obrázek 4" descr="lamp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3284538"/>
            <a:ext cx="700087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ovéPole 6"/>
          <p:cNvSpPr txBox="1">
            <a:spLocks noChangeArrowheads="1"/>
          </p:cNvSpPr>
          <p:nvPr/>
        </p:nvSpPr>
        <p:spPr bwMode="auto">
          <a:xfrm rot="16200000">
            <a:off x="7897813" y="4810125"/>
            <a:ext cx="2122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Hachisuka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SDS</a:t>
            </a:r>
            <a:r>
              <a:rPr lang="cs-CZ" smtClean="0"/>
              <a:t> cesty – dno bazénu</a:t>
            </a:r>
            <a:endParaRPr lang="en-US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83682" name="Rovnice" r:id="rId4" imgW="114120" imgH="215640" progId="Equation.3">
              <p:embed/>
            </p:oleObj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Lze rozšířit na přenos světla v médiu</a:t>
            </a:r>
            <a:endParaRPr 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8163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57338"/>
            <a:ext cx="4319587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213" y="3644900"/>
            <a:ext cx="32305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135688" y="5326063"/>
            <a:ext cx="234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n-lt"/>
              </a:rPr>
              <a:t>Henrik Wann Jensen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… a na rozptyl světla pod povrchem</a:t>
            </a:r>
            <a:endParaRPr 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046163"/>
            <a:ext cx="58261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Vzorkovací strategie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7" name="Picture 2" descr="D:\Teksten\agibook-slides\7\7-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405979"/>
            <a:ext cx="7848600" cy="4759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6200000">
            <a:off x="6345478" y="3409919"/>
            <a:ext cx="52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</a:t>
            </a:r>
            <a:r>
              <a:rPr lang="cs-CZ" dirty="0" err="1" smtClean="0">
                <a:latin typeface="+mj-lt"/>
              </a:rPr>
              <a:t>Dutre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et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al</a:t>
            </a:r>
            <a:r>
              <a:rPr lang="cs-CZ" dirty="0" smtClean="0">
                <a:latin typeface="+mj-lt"/>
              </a:rPr>
              <a:t>. </a:t>
            </a:r>
            <a:r>
              <a:rPr lang="cs-CZ" dirty="0" err="1" smtClean="0">
                <a:latin typeface="+mj-lt"/>
              </a:rPr>
              <a:t>Advanced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Global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Illumination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Praktické nedostatky fotonových map</a:t>
            </a:r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Algoritmus nefunguje dobře na lesklých plochách</a:t>
            </a:r>
            <a:endParaRPr lang="en-US" smtClean="0"/>
          </a:p>
        </p:txBody>
      </p:sp>
      <p:pic>
        <p:nvPicPr>
          <p:cNvPr id="4" name="Obrázek 4" descr="C:\!SGI\vyuka\2009-zima\kitchen-p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05038"/>
            <a:ext cx="46085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5" descr="C:\!SGI\vyuka\2009-zima\kitchen-our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363" y="3789363"/>
            <a:ext cx="383381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4629" y="5363924"/>
            <a:ext cx="170110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fotonové mapy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1133" y="6309320"/>
            <a:ext cx="11384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reference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Praktické nedostatky fotonových map</a:t>
            </a:r>
            <a:endParaRPr lang="en-US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Algoritmus nefunguje dobře na lesklých plochách</a:t>
            </a:r>
          </a:p>
          <a:p>
            <a:endParaRPr lang="cs-CZ" dirty="0" smtClean="0"/>
          </a:p>
          <a:p>
            <a:r>
              <a:rPr lang="cs-CZ" dirty="0" smtClean="0"/>
              <a:t>Co je špatně?</a:t>
            </a:r>
          </a:p>
          <a:p>
            <a:pPr lvl="1"/>
            <a:endParaRPr lang="cs-CZ" dirty="0" smtClean="0"/>
          </a:p>
          <a:p>
            <a:pPr lvl="1"/>
            <a:r>
              <a:rPr lang="cs-CZ" b="1" dirty="0" smtClean="0"/>
              <a:t>Odhad radiance</a:t>
            </a:r>
            <a:r>
              <a:rPr lang="cs-CZ" dirty="0" smtClean="0"/>
              <a:t> z fotonové mapy na lesklé ploše trpí </a:t>
            </a:r>
            <a:r>
              <a:rPr lang="cs-CZ" b="1" dirty="0" smtClean="0"/>
              <a:t>vysokým rozptylem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Sekundární paprsky z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gatheringu</a:t>
            </a:r>
            <a:r>
              <a:rPr lang="cs-CZ" dirty="0" smtClean="0"/>
              <a:t> na lesklé ploše často dopadnou do podobného místa ve scéně =&gt; korelované výsledky odhadu radiance =&gt; vidíme “odraz” fotonové mapy (včetně všech nepřesností, které obsahuje)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Teoretické nedostatky fotonových map</a:t>
            </a:r>
            <a:endParaRPr lang="en-US" smtClean="0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84706" name="Rovnice" r:id="rId3" imgW="114120" imgH="215640" progId="Equation.3">
              <p:embed/>
            </p:oleObj>
          </a:graphicData>
        </a:graphic>
      </p:graphicFrame>
      <p:sp>
        <p:nvSpPr>
          <p:cNvPr id="8196" name="Zástupný symbol pro obsah 1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71500" indent="-514350"/>
            <a:r>
              <a:rPr lang="cs-CZ" smtClean="0"/>
              <a:t>Výsledek </a:t>
            </a:r>
            <a:r>
              <a:rPr lang="cs-CZ" b="1" smtClean="0"/>
              <a:t>není nestranný</a:t>
            </a:r>
            <a:endParaRPr lang="cs-CZ" smtClean="0"/>
          </a:p>
          <a:p>
            <a:pPr marL="898525" lvl="1" indent="-514350"/>
            <a:r>
              <a:rPr lang="cs-CZ" smtClean="0"/>
              <a:t>obsahuje systematickmou chybu</a:t>
            </a:r>
          </a:p>
          <a:p>
            <a:pPr marL="571500" indent="-514350"/>
            <a:endParaRPr lang="cs-CZ" smtClean="0"/>
          </a:p>
          <a:p>
            <a:pPr marL="571500" indent="-514350"/>
            <a:r>
              <a:rPr lang="cs-CZ" smtClean="0"/>
              <a:t>Výsledek je </a:t>
            </a:r>
            <a:r>
              <a:rPr lang="cs-CZ" b="1" smtClean="0"/>
              <a:t>konzistentní</a:t>
            </a:r>
          </a:p>
          <a:p>
            <a:pPr marL="898525" lvl="1" indent="-514350"/>
            <a:r>
              <a:rPr lang="cs-CZ" smtClean="0"/>
              <a:t>Konverguje pro nekonečný počet fotonů</a:t>
            </a:r>
          </a:p>
          <a:p>
            <a:pPr marL="898525" lvl="1" indent="-514350"/>
            <a:r>
              <a:rPr lang="cs-CZ" smtClean="0"/>
              <a:t>Toho ale </a:t>
            </a:r>
            <a:r>
              <a:rPr lang="en-US" smtClean="0"/>
              <a:t>prakticky </a:t>
            </a:r>
            <a:r>
              <a:rPr lang="cs-CZ" smtClean="0"/>
              <a:t>není možné dosáhnout z důvodu omezené velikosti paměti</a:t>
            </a:r>
          </a:p>
          <a:p>
            <a:pPr marL="898525" lvl="1" indent="-514350"/>
            <a:r>
              <a:rPr lang="cs-CZ" smtClean="0"/>
              <a:t>Řešení: </a:t>
            </a:r>
            <a:r>
              <a:rPr lang="cs-CZ" b="1" smtClean="0"/>
              <a:t>progressive photon mapping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C4CA8B-535A-48A3-87EE-88E9F7FD9E2D}" type="slidenum">
              <a:rPr lang="cs-CZ" smtClean="0"/>
              <a:pPr/>
              <a:t>52</a:t>
            </a:fld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iteracích</a:t>
            </a:r>
          </a:p>
          <a:p>
            <a:endParaRPr lang="cs-CZ" dirty="0" smtClean="0"/>
          </a:p>
          <a:p>
            <a:r>
              <a:rPr lang="cs-CZ" dirty="0" smtClean="0"/>
              <a:t>V každé iteraci </a:t>
            </a:r>
            <a:r>
              <a:rPr lang="cs-CZ" b="1" dirty="0" smtClean="0"/>
              <a:t>zmenšení poloměru hledání nejbližších</a:t>
            </a:r>
            <a:r>
              <a:rPr lang="cs-CZ" dirty="0" smtClean="0"/>
              <a:t> fotonů tak, aby: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Celkový </a:t>
            </a:r>
            <a:r>
              <a:rPr lang="cs-CZ" b="1" dirty="0" err="1" smtClean="0"/>
              <a:t>bias</a:t>
            </a:r>
            <a:r>
              <a:rPr lang="cs-CZ" b="1" dirty="0" smtClean="0"/>
              <a:t> šel k nule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Celkový </a:t>
            </a:r>
            <a:r>
              <a:rPr lang="cs-CZ" b="1" dirty="0" smtClean="0"/>
              <a:t>rozptyl šel k nule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(tj. postačující podmínka pro konzistentnost </a:t>
            </a:r>
            <a:r>
              <a:rPr lang="cs-CZ" dirty="0" err="1" smtClean="0"/>
              <a:t>estimátoru</a:t>
            </a:r>
            <a:r>
              <a:rPr lang="cs-CZ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Iterativní procedura</a:t>
            </a:r>
          </a:p>
        </p:txBody>
      </p:sp>
      <p:sp>
        <p:nvSpPr>
          <p:cNvPr id="5" name="TextovéPole 6"/>
          <p:cNvSpPr txBox="1"/>
          <p:nvPr/>
        </p:nvSpPr>
        <p:spPr>
          <a:xfrm>
            <a:off x="6659563" y="6211888"/>
            <a:ext cx="22336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Hachisuka et al.</a:t>
            </a:r>
          </a:p>
        </p:txBody>
      </p:sp>
      <p:pic>
        <p:nvPicPr>
          <p:cNvPr id="592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376" y="2441647"/>
            <a:ext cx="2880000" cy="26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2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968" y="2441647"/>
            <a:ext cx="2880000" cy="263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396452" y="3717032"/>
            <a:ext cx="57606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28384" y="3717032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32440" y="3717032"/>
            <a:ext cx="0" cy="19442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55576" y="5661248"/>
            <a:ext cx="7776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55576" y="3645024"/>
            <a:ext cx="0" cy="2016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55576" y="3645024"/>
            <a:ext cx="43204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Progresivní fotonové mapy</a:t>
            </a:r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938"/>
            <a:ext cx="91440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4924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59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59468"/>
            <a:ext cx="37052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59468"/>
            <a:ext cx="36957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6"/>
          <p:cNvSpPr txBox="1"/>
          <p:nvPr/>
        </p:nvSpPr>
        <p:spPr>
          <a:xfrm>
            <a:off x="1403648" y="593998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BDPT</a:t>
            </a:r>
            <a:endParaRPr lang="en-US" dirty="0">
              <a:latin typeface="+mn-lt"/>
            </a:endParaRPr>
          </a:p>
        </p:txBody>
      </p:sp>
      <p:sp>
        <p:nvSpPr>
          <p:cNvPr id="9" name="TextovéPole 6"/>
          <p:cNvSpPr txBox="1"/>
          <p:nvPr/>
        </p:nvSpPr>
        <p:spPr>
          <a:xfrm>
            <a:off x="5508104" y="593998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PPM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Naše práce: Robustní fotonové mapy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Kde přesně na cestě od kamery provést odhad radiance (tj. napojit se na cesty od kamery)?</a:t>
            </a:r>
          </a:p>
          <a:p>
            <a:endParaRPr lang="cs-CZ" dirty="0" smtClean="0"/>
          </a:p>
          <a:p>
            <a:r>
              <a:rPr lang="cs-CZ" b="1" dirty="0" smtClean="0"/>
              <a:t>Heuristika</a:t>
            </a:r>
            <a:r>
              <a:rPr lang="cs-CZ" dirty="0" smtClean="0"/>
              <a:t> ve fotonových mapách:</a:t>
            </a:r>
          </a:p>
          <a:p>
            <a:pPr lvl="1"/>
            <a:r>
              <a:rPr lang="cs-CZ" dirty="0" smtClean="0"/>
              <a:t>Difúzní povrch … napoj se co nejdříve</a:t>
            </a:r>
          </a:p>
          <a:p>
            <a:pPr lvl="1"/>
            <a:r>
              <a:rPr lang="cs-CZ" dirty="0" smtClean="0"/>
              <a:t>Lesklý povrch … pokračuj cestu od kamery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Chceme </a:t>
            </a:r>
            <a:r>
              <a:rPr lang="cs-CZ" b="1" dirty="0" smtClean="0"/>
              <a:t>univerzálnější</a:t>
            </a:r>
            <a:r>
              <a:rPr lang="cs-CZ" dirty="0" smtClean="0"/>
              <a:t>, </a:t>
            </a:r>
            <a:r>
              <a:rPr lang="cs-CZ" b="1" dirty="0" smtClean="0"/>
              <a:t>robustnější </a:t>
            </a:r>
            <a:r>
              <a:rPr lang="cs-CZ" dirty="0" smtClean="0"/>
              <a:t>řešení</a:t>
            </a:r>
          </a:p>
          <a:p>
            <a:pPr lvl="1"/>
            <a:r>
              <a:rPr lang="en-US" dirty="0" smtClean="0"/>
              <a:t>[</a:t>
            </a:r>
            <a:r>
              <a:rPr lang="cs-CZ" dirty="0" err="1" smtClean="0"/>
              <a:t>Vorba</a:t>
            </a:r>
            <a:r>
              <a:rPr lang="cs-CZ" dirty="0" smtClean="0"/>
              <a:t> </a:t>
            </a:r>
            <a:r>
              <a:rPr lang="en-US" dirty="0" smtClean="0"/>
              <a:t>&amp; K</a:t>
            </a:r>
            <a:r>
              <a:rPr lang="cs-CZ" dirty="0" err="1" smtClean="0"/>
              <a:t>řivánek</a:t>
            </a:r>
            <a:r>
              <a:rPr lang="cs-CZ" dirty="0" smtClean="0"/>
              <a:t>, 2011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pic>
        <p:nvPicPr>
          <p:cNvPr id="594947" name="Picture 3" descr="C:\devel\aaaa\cbox_diffuse_superglossywardbox_bdpm_3seg_30MPH_32spp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448" y="2132856"/>
            <a:ext cx="2736000" cy="2736000"/>
          </a:xfrm>
          <a:prstGeom prst="rect">
            <a:avLst/>
          </a:prstGeom>
          <a:noFill/>
        </p:spPr>
      </p:pic>
      <p:pic>
        <p:nvPicPr>
          <p:cNvPr id="594948" name="Picture 4" descr="C:\devel\aaaa\cbox_diffuse_superglossywardbox_bdpm_strat12_4sp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988" y="2132856"/>
            <a:ext cx="2736000" cy="2736000"/>
          </a:xfrm>
          <a:prstGeom prst="rect">
            <a:avLst/>
          </a:prstGeom>
          <a:noFill/>
        </p:spPr>
      </p:pic>
      <p:pic>
        <p:nvPicPr>
          <p:cNvPr id="594949" name="Picture 5" descr="C:\devel\aaaa\cbox_diffuse_superglossywardbox_bdpm_strat21_32sp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2736000" cy="2736000"/>
          </a:xfrm>
          <a:prstGeom prst="rect">
            <a:avLst/>
          </a:prstGeom>
          <a:noFill/>
        </p:spPr>
      </p:pic>
      <p:sp>
        <p:nvSpPr>
          <p:cNvPr id="10" name="TextovéPole 6"/>
          <p:cNvSpPr txBox="1"/>
          <p:nvPr/>
        </p:nvSpPr>
        <p:spPr>
          <a:xfrm>
            <a:off x="323528" y="4941168"/>
            <a:ext cx="273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Final gather</a:t>
            </a:r>
            <a:r>
              <a:rPr lang="cs-CZ" dirty="0" smtClean="0">
                <a:latin typeface="+mn-lt"/>
              </a:rPr>
              <a:t/>
            </a:r>
            <a:br>
              <a:rPr lang="cs-CZ" dirty="0" smtClean="0">
                <a:latin typeface="+mn-lt"/>
              </a:rPr>
            </a:br>
            <a:r>
              <a:rPr lang="cs-CZ" dirty="0" smtClean="0">
                <a:latin typeface="+mn-lt"/>
              </a:rPr>
              <a:t>(dotaz do PM na druhém vrcholu cesty od kamery)</a:t>
            </a:r>
            <a:endParaRPr lang="en-US" dirty="0">
              <a:latin typeface="+mn-lt"/>
            </a:endParaRPr>
          </a:p>
        </p:txBody>
      </p:sp>
      <p:sp>
        <p:nvSpPr>
          <p:cNvPr id="11" name="TextovéPole 6"/>
          <p:cNvSpPr txBox="1"/>
          <p:nvPr/>
        </p:nvSpPr>
        <p:spPr>
          <a:xfrm>
            <a:off x="3203848" y="4941168"/>
            <a:ext cx="2736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Direct visualization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(dotaz do PM na prvním vrcholu cesty od kamery)</a:t>
            </a:r>
            <a:endParaRPr lang="en-US" dirty="0">
              <a:latin typeface="+mn-lt"/>
            </a:endParaRPr>
          </a:p>
        </p:txBody>
      </p:sp>
      <p:sp>
        <p:nvSpPr>
          <p:cNvPr id="12" name="TextovéPole 6"/>
          <p:cNvSpPr txBox="1"/>
          <p:nvPr/>
        </p:nvSpPr>
        <p:spPr>
          <a:xfrm>
            <a:off x="6084168" y="4941168"/>
            <a:ext cx="2736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latin typeface="+mn-lt"/>
              </a:rPr>
              <a:t>Naše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řešení</a:t>
            </a:r>
            <a:r>
              <a:rPr lang="cs-CZ" b="1" dirty="0" smtClean="0">
                <a:latin typeface="+mn-lt"/>
              </a:rPr>
              <a:t/>
            </a:r>
            <a:br>
              <a:rPr lang="cs-CZ" b="1" dirty="0" smtClean="0">
                <a:latin typeface="+mn-lt"/>
              </a:rPr>
            </a:br>
            <a:r>
              <a:rPr lang="cs-CZ" dirty="0" smtClean="0">
                <a:latin typeface="+mn-lt"/>
              </a:rPr>
              <a:t>(dotaz do PM na všech vrcholech cesty do kamery + kombinace pomocí MIS)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8367713" cy="1104900"/>
          </a:xfrm>
        </p:spPr>
        <p:txBody>
          <a:bodyPr/>
          <a:lstStyle/>
          <a:p>
            <a:r>
              <a:rPr lang="cs-CZ" dirty="0" smtClean="0"/>
              <a:t>Kombinace vzorkovacích strategií</a:t>
            </a:r>
            <a:endParaRPr 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Kombinovaný estimátor (MIS)</a:t>
            </a:r>
          </a:p>
          <a:p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492375"/>
            <a:ext cx="4610100" cy="98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19475" y="4326195"/>
            <a:ext cx="3890809" cy="83099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latin typeface="+mj-lt"/>
              </a:rPr>
              <a:t>kombinační strategie </a:t>
            </a:r>
            <a:br>
              <a:rPr lang="cs-CZ" sz="2400" dirty="0">
                <a:latin typeface="+mj-lt"/>
              </a:rPr>
            </a:br>
            <a:r>
              <a:rPr lang="en-US" sz="2400" dirty="0">
                <a:latin typeface="+mj-lt"/>
              </a:rPr>
              <a:t>(nap</a:t>
            </a:r>
            <a:r>
              <a:rPr lang="cs-CZ" sz="2400" dirty="0">
                <a:latin typeface="+mj-lt"/>
              </a:rPr>
              <a:t>ř. vyvážená heuristika)</a:t>
            </a:r>
            <a:endParaRPr lang="en-US" sz="2400" dirty="0">
              <a:latin typeface="+mj-lt"/>
            </a:endParaRPr>
          </a:p>
        </p:txBody>
      </p:sp>
      <p:cxnSp>
        <p:nvCxnSpPr>
          <p:cNvPr id="9" name="Straight Connector 8"/>
          <p:cNvCxnSpPr>
            <a:stCxn id="7" idx="0"/>
          </p:cNvCxnSpPr>
          <p:nvPr/>
        </p:nvCxnSpPr>
        <p:spPr bwMode="auto">
          <a:xfrm flipH="1" flipV="1">
            <a:off x="4499992" y="3212976"/>
            <a:ext cx="864888" cy="11132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fotonové mapy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595970" name="Picture 2" descr="C:\devel\jirka vorba\acmbulletin\artifac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51300" cy="4051300"/>
          </a:xfrm>
          <a:prstGeom prst="rect">
            <a:avLst/>
          </a:prstGeom>
          <a:noFill/>
        </p:spPr>
      </p:pic>
      <p:pic>
        <p:nvPicPr>
          <p:cNvPr id="595971" name="Picture 3" descr="C:\devel\jirka vorba\acmbulletin\noartifac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164" y="1628800"/>
            <a:ext cx="4051300" cy="4051300"/>
          </a:xfrm>
          <a:prstGeom prst="rect">
            <a:avLst/>
          </a:prstGeom>
          <a:noFill/>
        </p:spPr>
      </p:pic>
      <p:sp>
        <p:nvSpPr>
          <p:cNvPr id="14" name="TextovéPole 6"/>
          <p:cNvSpPr txBox="1"/>
          <p:nvPr/>
        </p:nvSpPr>
        <p:spPr>
          <a:xfrm>
            <a:off x="1475656" y="5661248"/>
            <a:ext cx="22336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 smtClean="0">
                <a:latin typeface="+mn-lt"/>
              </a:rPr>
              <a:t>Fotonové mapy (</a:t>
            </a:r>
            <a:r>
              <a:rPr lang="cs-CZ" dirty="0" err="1" smtClean="0">
                <a:latin typeface="+mn-lt"/>
              </a:rPr>
              <a:t>final</a:t>
            </a:r>
            <a:r>
              <a:rPr lang="cs-CZ" dirty="0" smtClean="0">
                <a:latin typeface="+mn-lt"/>
              </a:rPr>
              <a:t> </a:t>
            </a:r>
            <a:r>
              <a:rPr lang="cs-CZ" dirty="0" err="1" smtClean="0">
                <a:latin typeface="+mn-lt"/>
              </a:rPr>
              <a:t>gahtering</a:t>
            </a:r>
            <a:r>
              <a:rPr lang="cs-CZ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sp>
        <p:nvSpPr>
          <p:cNvPr id="15" name="TextovéPole 6"/>
          <p:cNvSpPr txBox="1"/>
          <p:nvPr/>
        </p:nvSpPr>
        <p:spPr>
          <a:xfrm>
            <a:off x="5722764" y="5661248"/>
            <a:ext cx="22336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Na</a:t>
            </a:r>
            <a:r>
              <a:rPr lang="cs-CZ" b="1" dirty="0" err="1" smtClean="0">
                <a:latin typeface="+mn-lt"/>
              </a:rPr>
              <a:t>še</a:t>
            </a:r>
            <a:r>
              <a:rPr lang="cs-CZ" b="1" dirty="0" smtClean="0">
                <a:latin typeface="+mn-lt"/>
              </a:rPr>
              <a:t> řešení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Interpretace fotonových map jako další možné strategie vzorkování cest v BDPT </a:t>
            </a:r>
            <a:r>
              <a:rPr lang="en-US" dirty="0" smtClean="0"/>
              <a:t>[</a:t>
            </a:r>
            <a:r>
              <a:rPr lang="cs-CZ" dirty="0" err="1" smtClean="0"/>
              <a:t>Georgiev</a:t>
            </a:r>
            <a:r>
              <a:rPr lang="cs-CZ" dirty="0" smtClean="0"/>
              <a:t> </a:t>
            </a:r>
            <a:r>
              <a:rPr lang="en-US" dirty="0" smtClean="0"/>
              <a:t>&amp; </a:t>
            </a:r>
            <a:r>
              <a:rPr lang="cs-CZ" dirty="0" smtClean="0"/>
              <a:t>Křivánek, 2011</a:t>
            </a:r>
            <a:r>
              <a:rPr lang="en-US" dirty="0" smtClean="0"/>
              <a:t>]</a:t>
            </a:r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596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316" y="2996952"/>
            <a:ext cx="2286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573" y="3140968"/>
            <a:ext cx="22383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6"/>
          <p:cNvSpPr txBox="1"/>
          <p:nvPr/>
        </p:nvSpPr>
        <p:spPr>
          <a:xfrm>
            <a:off x="1544936" y="5157192"/>
            <a:ext cx="22336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BDPT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(spojení vrcholů pomocí stínového paprsku)</a:t>
            </a:r>
            <a:endParaRPr lang="en-US" dirty="0">
              <a:latin typeface="+mn-lt"/>
            </a:endParaRPr>
          </a:p>
        </p:txBody>
      </p:sp>
      <p:sp>
        <p:nvSpPr>
          <p:cNvPr id="9" name="TextovéPole 6"/>
          <p:cNvSpPr txBox="1"/>
          <p:nvPr/>
        </p:nvSpPr>
        <p:spPr>
          <a:xfrm>
            <a:off x="5146700" y="5157192"/>
            <a:ext cx="22336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</a:rPr>
              <a:t>PM</a:t>
            </a:r>
            <a:endParaRPr lang="cs-CZ" b="1" dirty="0" smtClean="0">
              <a:latin typeface="+mn-lt"/>
            </a:endParaRPr>
          </a:p>
          <a:p>
            <a:pPr algn="ctr">
              <a:defRPr/>
            </a:pPr>
            <a:r>
              <a:rPr lang="cs-CZ" dirty="0" smtClean="0">
                <a:latin typeface="+mn-lt"/>
              </a:rPr>
              <a:t>(spojení vrcholů pomocí dotazu do PM)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598019" name="Picture 3" descr="C:\Users\jarda\Documents\My Dropbox\Jaroslav\VertexMerging\SketchImages\1_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650" y="1512000"/>
            <a:ext cx="5848700" cy="4680000"/>
          </a:xfrm>
          <a:prstGeom prst="rect">
            <a:avLst/>
          </a:prstGeom>
          <a:noFill/>
        </p:spPr>
      </p:pic>
      <p:sp>
        <p:nvSpPr>
          <p:cNvPr id="8" name="TextovéPole 6"/>
          <p:cNvSpPr txBox="1"/>
          <p:nvPr/>
        </p:nvSpPr>
        <p:spPr>
          <a:xfrm>
            <a:off x="1763688" y="5805264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n-lt"/>
              </a:rPr>
              <a:t>P</a:t>
            </a:r>
            <a:r>
              <a:rPr lang="cs-CZ" sz="2000" dirty="0" err="1" smtClean="0">
                <a:latin typeface="+mn-lt"/>
              </a:rPr>
              <a:t>ath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Tracing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pic>
        <p:nvPicPr>
          <p:cNvPr id="599042" name="Picture 2" descr="C:\Users\jarda\Documents\My Dropbox\Jaroslav\VertexMerging\SketchImages\2_v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650" y="1512000"/>
            <a:ext cx="5848700" cy="46800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763688" y="5805264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 err="1" smtClean="0">
                <a:latin typeface="+mn-lt"/>
              </a:rPr>
              <a:t>Bidirectional</a:t>
            </a:r>
            <a:r>
              <a:rPr lang="cs-CZ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P</a:t>
            </a:r>
            <a:r>
              <a:rPr lang="cs-CZ" sz="2000" dirty="0" err="1" smtClean="0">
                <a:latin typeface="+mn-lt"/>
              </a:rPr>
              <a:t>ath</a:t>
            </a:r>
            <a:r>
              <a:rPr lang="cs-CZ" sz="2000" dirty="0" smtClean="0">
                <a:latin typeface="+mn-lt"/>
              </a:rPr>
              <a:t> </a:t>
            </a:r>
            <a:r>
              <a:rPr lang="cs-CZ" sz="2000" dirty="0" err="1" smtClean="0">
                <a:latin typeface="+mn-lt"/>
              </a:rPr>
              <a:t>Tracing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602114" name="Picture 2" descr="C:\Users\jarda\Documents\My Dropbox\Jaroslav\VertexMerging\SketchImages\5_p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650" y="1512000"/>
            <a:ext cx="5848700" cy="46800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763688" y="5805264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 smtClean="0">
                <a:latin typeface="+mn-lt"/>
              </a:rPr>
              <a:t>PPM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pic>
        <p:nvPicPr>
          <p:cNvPr id="601090" name="Picture 2" descr="C:\Users\jarda\Documents\My Dropbox\Jaroslav\VertexMerging\SketchImages\4_v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650" y="1512000"/>
            <a:ext cx="5848700" cy="46800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763688" y="5805264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latin typeface="+mn-lt"/>
              </a:rPr>
              <a:t>Náš výsledek (</a:t>
            </a:r>
            <a:r>
              <a:rPr lang="cs-CZ" sz="2000" b="1" dirty="0" err="1" smtClean="0">
                <a:latin typeface="+mn-lt"/>
              </a:rPr>
              <a:t>Vorba</a:t>
            </a:r>
            <a:r>
              <a:rPr lang="cs-CZ" sz="2000" b="1" dirty="0" smtClean="0">
                <a:latin typeface="+mn-lt"/>
              </a:rPr>
              <a:t>): Robustní PPM</a:t>
            </a:r>
            <a:endParaRPr lang="en-US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Robustní kombinace BDPT + PPM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pic>
        <p:nvPicPr>
          <p:cNvPr id="600066" name="Picture 2" descr="C:\Users\jarda\Documents\My Dropbox\Jaroslav\VertexMerging\SketchImages\3_vcv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650" y="1512000"/>
            <a:ext cx="5848700" cy="468000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619672" y="5805264"/>
            <a:ext cx="59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dirty="0" smtClean="0">
                <a:latin typeface="+mn-lt"/>
              </a:rPr>
              <a:t>Náš výsledek (</a:t>
            </a:r>
            <a:r>
              <a:rPr lang="cs-CZ" b="1" dirty="0" err="1" smtClean="0">
                <a:latin typeface="+mn-lt"/>
              </a:rPr>
              <a:t>Georgiev</a:t>
            </a:r>
            <a:r>
              <a:rPr lang="cs-CZ" b="1" dirty="0" smtClean="0">
                <a:latin typeface="+mn-lt"/>
              </a:rPr>
              <a:t>): Robustní </a:t>
            </a:r>
            <a:r>
              <a:rPr lang="cs-CZ" b="1" dirty="0" smtClean="0">
                <a:latin typeface="+mn-lt"/>
              </a:rPr>
              <a:t>PPM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smtClean="0">
                <a:latin typeface="+mj-lt"/>
              </a:rPr>
              <a:t>+ </a:t>
            </a:r>
            <a:r>
              <a:rPr lang="cs-CZ" b="1" dirty="0" smtClean="0">
                <a:latin typeface="+mj-lt"/>
              </a:rPr>
              <a:t>BDPT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Jensen</a:t>
            </a:r>
            <a:r>
              <a:rPr lang="cs-CZ" dirty="0" smtClean="0"/>
              <a:t> H.W.: </a:t>
            </a:r>
            <a:r>
              <a:rPr lang="cs-CZ" b="1" dirty="0" err="1" smtClean="0"/>
              <a:t>Realistic</a:t>
            </a:r>
            <a:r>
              <a:rPr lang="cs-CZ" b="1" dirty="0" smtClean="0"/>
              <a:t> Image </a:t>
            </a:r>
            <a:r>
              <a:rPr lang="cs-CZ" b="1" dirty="0" err="1" smtClean="0"/>
              <a:t>Synthesis</a:t>
            </a:r>
            <a:r>
              <a:rPr lang="cs-CZ" b="1" dirty="0" smtClean="0"/>
              <a:t> </a:t>
            </a:r>
            <a:r>
              <a:rPr lang="cs-CZ" b="1" dirty="0" err="1" smtClean="0"/>
              <a:t>using</a:t>
            </a:r>
            <a:r>
              <a:rPr lang="cs-CZ" b="1" dirty="0" smtClean="0"/>
              <a:t> </a:t>
            </a:r>
            <a:r>
              <a:rPr lang="cs-CZ" b="1" dirty="0" err="1" smtClean="0"/>
              <a:t>Photon</a:t>
            </a:r>
            <a:r>
              <a:rPr lang="cs-CZ" b="1" dirty="0" smtClean="0"/>
              <a:t> </a:t>
            </a:r>
            <a:r>
              <a:rPr lang="cs-CZ" b="1" dirty="0" err="1" smtClean="0"/>
              <a:t>Mapping</a:t>
            </a:r>
            <a:r>
              <a:rPr lang="cs-CZ" dirty="0" smtClean="0"/>
              <a:t>.  A.K. </a:t>
            </a:r>
            <a:r>
              <a:rPr lang="cs-CZ" dirty="0" err="1" smtClean="0"/>
              <a:t>Peters</a:t>
            </a:r>
            <a:r>
              <a:rPr lang="cs-CZ" dirty="0" smtClean="0"/>
              <a:t>, 2001</a:t>
            </a:r>
          </a:p>
          <a:p>
            <a:endParaRPr lang="cs-CZ" dirty="0" smtClean="0"/>
          </a:p>
          <a:p>
            <a:r>
              <a:rPr lang="cs-CZ" dirty="0" err="1" smtClean="0"/>
              <a:t>Hachisuka</a:t>
            </a:r>
            <a:r>
              <a:rPr lang="cs-CZ" dirty="0" smtClean="0"/>
              <a:t> </a:t>
            </a:r>
            <a:r>
              <a:rPr lang="en-US" dirty="0" smtClean="0"/>
              <a:t>&amp; Jensen</a:t>
            </a:r>
            <a:r>
              <a:rPr lang="cs-CZ" dirty="0" smtClean="0"/>
              <a:t>. </a:t>
            </a:r>
            <a:r>
              <a:rPr lang="cs-CZ" b="1" dirty="0" err="1" smtClean="0"/>
              <a:t>Stochastic</a:t>
            </a:r>
            <a:r>
              <a:rPr lang="cs-CZ" b="1" dirty="0" smtClean="0"/>
              <a:t> </a:t>
            </a:r>
            <a:r>
              <a:rPr lang="cs-CZ" b="1" dirty="0" err="1" smtClean="0"/>
              <a:t>Progressive</a:t>
            </a:r>
            <a:r>
              <a:rPr lang="cs-CZ" b="1" dirty="0" smtClean="0"/>
              <a:t> </a:t>
            </a:r>
            <a:r>
              <a:rPr lang="cs-CZ" b="1" dirty="0" err="1" smtClean="0"/>
              <a:t>Photon</a:t>
            </a:r>
            <a:r>
              <a:rPr lang="cs-CZ" b="1" dirty="0" smtClean="0"/>
              <a:t> </a:t>
            </a:r>
            <a:r>
              <a:rPr lang="cs-CZ" b="1" dirty="0" err="1" smtClean="0"/>
              <a:t>Mapping</a:t>
            </a:r>
            <a:r>
              <a:rPr lang="cs-CZ" dirty="0" smtClean="0"/>
              <a:t>, ACM Trans. </a:t>
            </a:r>
            <a:r>
              <a:rPr lang="cs-CZ" dirty="0" err="1" smtClean="0"/>
              <a:t>Graph</a:t>
            </a:r>
            <a:r>
              <a:rPr lang="cs-CZ" dirty="0" smtClean="0"/>
              <a:t>. (SIGGRAPH </a:t>
            </a:r>
            <a:r>
              <a:rPr lang="cs-CZ" dirty="0" err="1" smtClean="0"/>
              <a:t>Asia</a:t>
            </a:r>
            <a:r>
              <a:rPr lang="cs-CZ" dirty="0" smtClean="0"/>
              <a:t> 2009).</a:t>
            </a:r>
          </a:p>
          <a:p>
            <a:endParaRPr lang="cs-CZ" dirty="0" smtClean="0"/>
          </a:p>
          <a:p>
            <a:r>
              <a:rPr lang="cs-CZ" dirty="0" err="1" smtClean="0"/>
              <a:t>Knau</a:t>
            </a:r>
            <a:r>
              <a:rPr lang="en-US" dirty="0" smtClean="0"/>
              <a:t>s &amp;</a:t>
            </a:r>
            <a:r>
              <a:rPr lang="cs-CZ" dirty="0" smtClean="0"/>
              <a:t> </a:t>
            </a:r>
            <a:r>
              <a:rPr lang="cs-CZ" dirty="0" err="1" smtClean="0"/>
              <a:t>Zwicker</a:t>
            </a:r>
            <a:r>
              <a:rPr lang="en-US" dirty="0" smtClean="0"/>
              <a:t>. </a:t>
            </a:r>
            <a:r>
              <a:rPr lang="en-US" b="1" dirty="0" smtClean="0"/>
              <a:t>Progressive photon mapping: A probabilistic approach</a:t>
            </a:r>
            <a:r>
              <a:rPr lang="en-US" dirty="0" smtClean="0"/>
              <a:t>. ACM Trans. Graph. 30(3): 25 (2011)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+mj-lt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590550"/>
            <a:ext cx="7077075" cy="567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1125538"/>
            <a:ext cx="1619250" cy="574675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8027988" y="981075"/>
            <a:ext cx="696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2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(2x)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8027988" y="2387600"/>
            <a:ext cx="750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3 </a:t>
            </a:r>
            <a:r>
              <a:rPr lang="en-US">
                <a:latin typeface="+mj-lt"/>
              </a:rPr>
              <a:t/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(4x)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8027988" y="3792538"/>
            <a:ext cx="697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4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(8x)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8027988" y="5199063"/>
            <a:ext cx="7040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k </a:t>
            </a:r>
            <a:r>
              <a:rPr lang="cs-CZ">
                <a:latin typeface="+mj-lt"/>
              </a:rPr>
              <a:t>= 5</a:t>
            </a:r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(16x)</a:t>
            </a:r>
          </a:p>
        </p:txBody>
      </p: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1338263" y="6135688"/>
            <a:ext cx="644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s </a:t>
            </a:r>
            <a:r>
              <a:rPr lang="cs-CZ">
                <a:latin typeface="+mj-lt"/>
              </a:rPr>
              <a:t>= 1</a:t>
            </a:r>
            <a:endParaRPr lang="en-US">
              <a:latin typeface="+mj-lt"/>
            </a:endParaRPr>
          </a:p>
        </p:txBody>
      </p:sp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2830513" y="6135688"/>
            <a:ext cx="917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s </a:t>
            </a:r>
            <a:r>
              <a:rPr lang="cs-CZ">
                <a:latin typeface="+mj-lt"/>
              </a:rPr>
              <a:t>= 2 ...</a:t>
            </a:r>
            <a:endParaRPr lang="en-US">
              <a:latin typeface="+mj-lt"/>
            </a:endParaRP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7061200" y="6108700"/>
            <a:ext cx="625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t </a:t>
            </a:r>
            <a:r>
              <a:rPr lang="cs-CZ">
                <a:latin typeface="+mj-lt"/>
              </a:rPr>
              <a:t>= 1</a:t>
            </a:r>
            <a:endParaRPr lang="en-US">
              <a:latin typeface="+mj-lt"/>
            </a:endParaRP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5580063" y="6092825"/>
            <a:ext cx="65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latin typeface="+mj-lt"/>
              </a:rPr>
              <a:t>t </a:t>
            </a:r>
            <a:r>
              <a:rPr lang="cs-CZ">
                <a:latin typeface="+mj-lt"/>
              </a:rPr>
              <a:t>= 2</a:t>
            </a:r>
            <a:endParaRPr lang="en-US">
              <a:latin typeface="+mj-lt"/>
            </a:endParaRPr>
          </a:p>
        </p:txBody>
      </p:sp>
      <p:sp>
        <p:nvSpPr>
          <p:cNvPr id="24590" name="TextBox 13"/>
          <p:cNvSpPr txBox="1">
            <a:spLocks noChangeArrowheads="1"/>
          </p:cNvSpPr>
          <p:nvPr/>
        </p:nvSpPr>
        <p:spPr bwMode="auto">
          <a:xfrm>
            <a:off x="1403350" y="6396038"/>
            <a:ext cx="54377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+mj-lt"/>
              </a:rPr>
              <a:t>s / t = počet vrcholů na podcestě od světla / kamery</a:t>
            </a:r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Porovnání algoritmů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2" descr="D:\Teksten\agibook-slides\7\7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88" y="2276872"/>
            <a:ext cx="8839200" cy="262413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80312" y="2276872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© F. </a:t>
            </a:r>
            <a:r>
              <a:rPr lang="en-US" dirty="0" err="1">
                <a:latin typeface="+mj-lt"/>
              </a:rPr>
              <a:t>Suykens</a:t>
            </a:r>
            <a:endParaRPr lang="en-GB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2" y="494116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Path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tracing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880" y="494116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Light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tracing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629" y="4941168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Bidirectional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path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tracing</a:t>
            </a:r>
            <a:endParaRPr lang="en-US" dirty="0"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71600" y="4365104"/>
            <a:ext cx="5764720" cy="1800200"/>
            <a:chOff x="971600" y="4365104"/>
            <a:chExt cx="5764720" cy="1800200"/>
          </a:xfrm>
        </p:grpSpPr>
        <p:sp>
          <p:nvSpPr>
            <p:cNvPr id="11" name="TextBox 10"/>
            <p:cNvSpPr txBox="1"/>
            <p:nvPr/>
          </p:nvSpPr>
          <p:spPr>
            <a:xfrm>
              <a:off x="971600" y="5703639"/>
              <a:ext cx="5764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>
                  <a:latin typeface="+mj-lt"/>
                </a:rPr>
                <a:t>Kvíz: Proč je skleněná koule černá?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771800" y="4365104"/>
              <a:ext cx="1584176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Implementace BPT: </a:t>
            </a:r>
            <a:br>
              <a:rPr lang="cs-CZ" dirty="0" smtClean="0"/>
            </a:br>
            <a:r>
              <a:rPr lang="cs-CZ" dirty="0" smtClean="0"/>
              <a:t>Generování cest po skupinách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2011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6" name="Picture 2" descr="D:\Teksten\agibook-slides\7\7-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08" y="1628800"/>
            <a:ext cx="7647384" cy="45565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6200000">
            <a:off x="6345478" y="3409919"/>
            <a:ext cx="52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</a:t>
            </a:r>
            <a:r>
              <a:rPr lang="cs-CZ" dirty="0" err="1" smtClean="0">
                <a:latin typeface="+mj-lt"/>
              </a:rPr>
              <a:t>Dutre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et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al</a:t>
            </a:r>
            <a:r>
              <a:rPr lang="cs-CZ" dirty="0" smtClean="0">
                <a:latin typeface="+mj-lt"/>
              </a:rPr>
              <a:t>. </a:t>
            </a:r>
            <a:r>
              <a:rPr lang="cs-CZ" dirty="0" err="1" smtClean="0">
                <a:latin typeface="+mj-lt"/>
              </a:rPr>
              <a:t>Advanced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Global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Illumination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6615</TotalTime>
  <Words>2005</Words>
  <Application>Microsoft Office PowerPoint</Application>
  <PresentationFormat>On-screen Show (4:3)</PresentationFormat>
  <Paragraphs>430</Paragraphs>
  <Slides>67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Hrany</vt:lpstr>
      <vt:lpstr>Default Design</vt:lpstr>
      <vt:lpstr>Rovnice</vt:lpstr>
      <vt:lpstr>Equation</vt:lpstr>
      <vt:lpstr>Počítačová grafika III –  Photon mapping</vt:lpstr>
      <vt:lpstr>Obousměrné sledování cest - opakování</vt:lpstr>
      <vt:lpstr>Transport světla jako integrál</vt:lpstr>
      <vt:lpstr>Aplikace integrálu přes cesty</vt:lpstr>
      <vt:lpstr>Vzorkovací strategie</vt:lpstr>
      <vt:lpstr>Kombinace vzorkovacích strategií</vt:lpstr>
      <vt:lpstr>Slide 7</vt:lpstr>
      <vt:lpstr>Porovnání algoritmů</vt:lpstr>
      <vt:lpstr>Implementace BPT:  Generování cest po skupinách</vt:lpstr>
      <vt:lpstr>Jiná implementace BPT</vt:lpstr>
      <vt:lpstr>Jiná implementace BPT</vt:lpstr>
      <vt:lpstr>Jiná implementace BPT</vt:lpstr>
      <vt:lpstr>Fotonové mapy</vt:lpstr>
      <vt:lpstr>Fotonové mapy</vt:lpstr>
      <vt:lpstr>Fotonové mapy</vt:lpstr>
      <vt:lpstr>Fáze výpočtu</vt:lpstr>
      <vt:lpstr>Fáze 1: Rozmístění fotonů</vt:lpstr>
      <vt:lpstr>Emise fotonů</vt:lpstr>
      <vt:lpstr>Emise fotonů</vt:lpstr>
      <vt:lpstr>Emise fotonů</vt:lpstr>
      <vt:lpstr>Sledování fotonů  (Photon tracing)</vt:lpstr>
      <vt:lpstr>Sledování fotonů  (Photon tracing)</vt:lpstr>
      <vt:lpstr>Sledování fotonů  (Photon tracing)</vt:lpstr>
      <vt:lpstr>Fotonová mapa</vt:lpstr>
      <vt:lpstr>Fotonová mapa</vt:lpstr>
      <vt:lpstr>Fotony reprezentují rovnovážnou radianci ve scéně</vt:lpstr>
      <vt:lpstr>Dvě fotonové mapy</vt:lpstr>
      <vt:lpstr>Dvě fotonové mapy</vt:lpstr>
      <vt:lpstr>Příprava fotonových map pro rendering</vt:lpstr>
      <vt:lpstr>Odhad radiance z fotonové mapy</vt:lpstr>
      <vt:lpstr>Odhad radiance z fotonové mapy</vt:lpstr>
      <vt:lpstr>Odhad radiance – problémy</vt:lpstr>
      <vt:lpstr>Rychlé hledání nejbližších fotonů</vt:lpstr>
      <vt:lpstr>k-D strom – Konstrukce </vt:lpstr>
      <vt:lpstr>k-D strom – Hledání nejbližších sousedů </vt:lpstr>
      <vt:lpstr>Fáze 2: Rendering</vt:lpstr>
      <vt:lpstr>Výpočet osvětlení pro primární paprsek (nebo po zrcadlovém odrazu)</vt:lpstr>
      <vt:lpstr>Výpočet osvětlení pro primární paprsek (nebo po zrcadlovém odrazu)</vt:lpstr>
      <vt:lpstr>Výpočet osvětlení pro primární paprsek (nebo po zrcadlovém odrazu)</vt:lpstr>
      <vt:lpstr>Final gathering (FG)</vt:lpstr>
      <vt:lpstr>Proč potřebujeme final gathering?</vt:lpstr>
      <vt:lpstr>Proč nepotřebujeme final gathering pro kaustiky?</vt:lpstr>
      <vt:lpstr>Možnosti urychlení final gatheringu</vt:lpstr>
      <vt:lpstr>Možnosti urychlení final gatheringu</vt:lpstr>
      <vt:lpstr>Výsledky</vt:lpstr>
      <vt:lpstr>V čem vynikají fotonové mapy?</vt:lpstr>
      <vt:lpstr>SDS cesty – dno bazénu</vt:lpstr>
      <vt:lpstr>Lze rozšířit na přenos světla v médiu</vt:lpstr>
      <vt:lpstr>… a na rozptyl světla pod povrchem</vt:lpstr>
      <vt:lpstr>Praktické nedostatky fotonových map</vt:lpstr>
      <vt:lpstr>Praktické nedostatky fotonových map</vt:lpstr>
      <vt:lpstr>Teoretické nedostatky fotonových map</vt:lpstr>
      <vt:lpstr>Progresivní fotonové mapy</vt:lpstr>
      <vt:lpstr>Progresivní fotonové mapy</vt:lpstr>
      <vt:lpstr>Progresivní fotonové mapy</vt:lpstr>
      <vt:lpstr>Progresivní fotonové mapy</vt:lpstr>
      <vt:lpstr>Progresivní fotonové mapy</vt:lpstr>
      <vt:lpstr>Naše práce: Robustní fotonové mapy</vt:lpstr>
      <vt:lpstr>Robustní fotonové mapy</vt:lpstr>
      <vt:lpstr>Robustní fotonové mapy</vt:lpstr>
      <vt:lpstr>Robustní kombinace BDPT + PPM</vt:lpstr>
      <vt:lpstr>Robustní kombinace BDPT + PPM</vt:lpstr>
      <vt:lpstr>Robustní kombinace BDPT + PPM</vt:lpstr>
      <vt:lpstr>Robustní kombinace BDPT + PPM</vt:lpstr>
      <vt:lpstr>Robustní kombinace BDPT + PPM</vt:lpstr>
      <vt:lpstr>Robustní kombinace BDPT + PPM</vt:lpstr>
      <vt:lpstr>Literatura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Photon Mapping - Počítačová grafika III (NPGR010)</dc:title>
  <dc:creator>Jaroslav Křivánek</dc:creator>
  <cp:lastModifiedBy>Jaroslav Křivánek</cp:lastModifiedBy>
  <cp:revision>4353</cp:revision>
  <dcterms:created xsi:type="dcterms:W3CDTF">2006-11-17T09:10:54Z</dcterms:created>
  <dcterms:modified xsi:type="dcterms:W3CDTF">2011-12-18T18:06:08Z</dcterms:modified>
</cp:coreProperties>
</file>