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5"/>
  </p:notesMasterIdLst>
  <p:sldIdLst>
    <p:sldId id="256" r:id="rId2"/>
    <p:sldId id="361" r:id="rId3"/>
    <p:sldId id="350" r:id="rId4"/>
    <p:sldId id="351" r:id="rId5"/>
    <p:sldId id="352" r:id="rId6"/>
    <p:sldId id="353" r:id="rId7"/>
    <p:sldId id="354" r:id="rId8"/>
    <p:sldId id="358" r:id="rId9"/>
    <p:sldId id="355" r:id="rId10"/>
    <p:sldId id="356" r:id="rId11"/>
    <p:sldId id="266" r:id="rId12"/>
    <p:sldId id="359" r:id="rId13"/>
    <p:sldId id="346" r:id="rId14"/>
    <p:sldId id="364" r:id="rId15"/>
    <p:sldId id="345" r:id="rId16"/>
    <p:sldId id="269" r:id="rId17"/>
    <p:sldId id="366" r:id="rId18"/>
    <p:sldId id="267" r:id="rId19"/>
    <p:sldId id="270" r:id="rId20"/>
    <p:sldId id="357" r:id="rId21"/>
    <p:sldId id="326" r:id="rId22"/>
    <p:sldId id="279" r:id="rId23"/>
    <p:sldId id="281" r:id="rId24"/>
    <p:sldId id="282" r:id="rId25"/>
    <p:sldId id="283" r:id="rId26"/>
    <p:sldId id="309" r:id="rId27"/>
    <p:sldId id="327" r:id="rId28"/>
    <p:sldId id="362" r:id="rId29"/>
    <p:sldId id="311" r:id="rId30"/>
    <p:sldId id="284" r:id="rId31"/>
    <p:sldId id="285" r:id="rId32"/>
    <p:sldId id="341" r:id="rId33"/>
    <p:sldId id="342" r:id="rId34"/>
    <p:sldId id="305" r:id="rId35"/>
    <p:sldId id="367" r:id="rId36"/>
    <p:sldId id="286" r:id="rId37"/>
    <p:sldId id="329" r:id="rId38"/>
    <p:sldId id="287" r:id="rId39"/>
    <p:sldId id="330" r:id="rId40"/>
    <p:sldId id="307" r:id="rId41"/>
    <p:sldId id="312" r:id="rId42"/>
    <p:sldId id="313" r:id="rId43"/>
    <p:sldId id="363" r:id="rId44"/>
    <p:sldId id="348" r:id="rId45"/>
    <p:sldId id="360" r:id="rId46"/>
    <p:sldId id="290" r:id="rId47"/>
    <p:sldId id="296" r:id="rId48"/>
    <p:sldId id="297" r:id="rId49"/>
    <p:sldId id="289" r:id="rId50"/>
    <p:sldId id="291" r:id="rId51"/>
    <p:sldId id="293" r:id="rId52"/>
    <p:sldId id="344" r:id="rId53"/>
    <p:sldId id="365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2082" autoAdjust="0"/>
  </p:normalViewPr>
  <p:slideViewPr>
    <p:cSldViewPr>
      <p:cViewPr varScale="1">
        <p:scale>
          <a:sx n="59" d="100"/>
          <a:sy n="59" d="100"/>
        </p:scale>
        <p:origin x="12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6243638"/>
            <a:ext cx="5840288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en-US" dirty="0"/>
              <a:t>Advanced 3D Graphics (NPGR010) - J. Vorba 2020, created by J. </a:t>
            </a:r>
            <a:r>
              <a:rPr lang="en-US" altLang="en-US" dirty="0" err="1"/>
              <a:t>Křivánek</a:t>
            </a:r>
            <a:r>
              <a:rPr lang="en-US" altLang="en-US" dirty="0"/>
              <a:t>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9792" y="6248400"/>
            <a:ext cx="3744416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9792" y="6248400"/>
            <a:ext cx="3744416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irka@cgg.mff.cuni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unrealengine.com/en-US/Engine/Rendering/LightingAndShadows/IESLightProfiles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youtube.com/watch?v=BVE-7x9Usvw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petr.olsak.net/ftp/olsak/grafika/domega.pdf" TargetMode="External"/><Relationship Id="rId2" Type="http://schemas.openxmlformats.org/officeDocument/2006/relationships/hyperlink" Target="http://petr.olsak.net/ftp/olsak/grafika/svetl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s://cs.wikipedia.org/wiki/Radiometr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Advanced 3D computer graphics for movies and games (NPGR010)</a:t>
            </a:r>
            <a:br>
              <a:rPr lang="cs-CZ" sz="3200" b="1" dirty="0"/>
            </a:br>
            <a:r>
              <a:rPr lang="cs-CZ" sz="3200" b="1" dirty="0"/>
              <a:t>				</a:t>
            </a:r>
            <a:br>
              <a:rPr lang="cs-CZ" sz="3200" b="1" dirty="0"/>
            </a:br>
            <a:r>
              <a:rPr lang="cs-CZ" sz="3200" b="1" dirty="0"/>
              <a:t>				– </a:t>
            </a:r>
            <a:r>
              <a:rPr lang="en-US" sz="3200" b="1" dirty="0"/>
              <a:t>Radiometry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92600"/>
            <a:ext cx="8229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br>
              <a:rPr kumimoji="0" lang="cs-CZ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47" y="5805264"/>
            <a:ext cx="9064757" cy="980728"/>
            <a:chOff x="0" y="5181600"/>
            <a:chExt cx="15494768" cy="1676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181600"/>
              <a:ext cx="14509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48464" y="5201096"/>
              <a:ext cx="2209800" cy="1656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2720" y="5213350"/>
              <a:ext cx="2133600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84968" y="5202238"/>
              <a:ext cx="2209800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5194766"/>
              <a:ext cx="2212502" cy="16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5196309"/>
              <a:ext cx="2517995" cy="1661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191680"/>
              <a:ext cx="2221760" cy="166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en-US" sz="2000" dirty="0"/>
              <a:t>Ji</a:t>
            </a:r>
            <a:r>
              <a:rPr lang="cs-CZ" sz="2000" dirty="0"/>
              <a:t>ří Vorba, MFF UK/</a:t>
            </a:r>
            <a:r>
              <a:rPr lang="cs-CZ" sz="2000" dirty="0" err="1"/>
              <a:t>Weta</a:t>
            </a:r>
            <a:r>
              <a:rPr lang="cs-CZ" sz="2000" dirty="0"/>
              <a:t> Digital</a:t>
            </a:r>
          </a:p>
          <a:p>
            <a:pPr eaLnBrk="1" hangingPunct="1"/>
            <a:r>
              <a:rPr lang="cs-CZ" sz="2000" dirty="0">
                <a:hlinkClick r:id="rId9"/>
              </a:rPr>
              <a:t>jirka@cgg.mff.cuni.cz</a:t>
            </a:r>
            <a:br>
              <a:rPr lang="cs-CZ" sz="2000" dirty="0"/>
            </a:br>
            <a:endParaRPr lang="cs-CZ" sz="2000" dirty="0"/>
          </a:p>
          <a:p>
            <a:pPr eaLnBrk="1" hangingPunct="1"/>
            <a:r>
              <a:rPr lang="cs-CZ" sz="1600" dirty="0" err="1"/>
              <a:t>Slides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prof. Jaroslav Křivánek, minor </a:t>
            </a:r>
            <a:r>
              <a:rPr lang="cs-CZ" sz="1600" dirty="0" err="1"/>
              <a:t>edits</a:t>
            </a:r>
            <a:r>
              <a:rPr lang="cs-CZ" sz="1600" dirty="0"/>
              <a:t> by Jiří Vorba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Radiometry and photometry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383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Radiometry and photometry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/>
              <a:t>Radiometry</a:t>
            </a:r>
            <a:r>
              <a:rPr lang="en-US" dirty="0"/>
              <a:t> is a set of techniques for measuring electromagnetic radiation, including visible light. </a:t>
            </a:r>
          </a:p>
          <a:p>
            <a:r>
              <a:rPr lang="en-US" dirty="0"/>
              <a:t>Radiometric techniques in optics characterize the distribution of the radiation's power in space, as opposed to </a:t>
            </a:r>
            <a:r>
              <a:rPr lang="en-US" b="1" dirty="0"/>
              <a:t>photometric </a:t>
            </a:r>
            <a:r>
              <a:rPr lang="en-US" dirty="0"/>
              <a:t>techniques, which characterize the light's interaction with the human eye.”  </a:t>
            </a:r>
            <a:br>
              <a:rPr lang="en-US" dirty="0"/>
            </a:br>
            <a:r>
              <a:rPr lang="en-US" dirty="0"/>
              <a:t>					</a:t>
            </a:r>
            <a:br>
              <a:rPr lang="en-US" dirty="0"/>
            </a:br>
            <a:r>
              <a:rPr lang="en-US" dirty="0"/>
              <a:t>							</a:t>
            </a:r>
            <a:r>
              <a:rPr lang="cs-CZ" dirty="0"/>
              <a:t>(</a:t>
            </a:r>
            <a:r>
              <a:rPr lang="en-US" dirty="0"/>
              <a:t>Wikipedia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Radiometry and photometry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1340768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Radiometric quantities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latin typeface="+mn-lt"/>
              </a:rPr>
              <a:t>Radiant energy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zářivá energie</a:t>
            </a:r>
            <a:r>
              <a:rPr lang="en-US" sz="2000" dirty="0">
                <a:latin typeface="+mn-lt"/>
              </a:rPr>
              <a:t>)</a:t>
            </a:r>
            <a:r>
              <a:rPr lang="cs-CZ" sz="2000" dirty="0"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Joule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00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latin typeface="+mn-lt"/>
              </a:rPr>
              <a:t>Radiant flux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zářivý tok</a:t>
            </a:r>
            <a:r>
              <a:rPr lang="en-US" sz="2000" dirty="0">
                <a:latin typeface="+mn-lt"/>
              </a:rPr>
              <a:t>)</a:t>
            </a:r>
            <a:r>
              <a:rPr lang="cs-CZ" sz="2000" dirty="0"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Watt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00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latin typeface="+mn-lt"/>
              </a:rPr>
              <a:t>Radiant intensity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zářivost</a:t>
            </a:r>
            <a:r>
              <a:rPr lang="en-US" sz="2000" dirty="0">
                <a:latin typeface="+mn-lt"/>
              </a:rPr>
              <a:t>)</a:t>
            </a:r>
            <a:r>
              <a:rPr lang="cs-CZ" sz="2000" dirty="0"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Watt</a:t>
            </a:r>
            <a:r>
              <a:rPr lang="cs-CZ" sz="2000" dirty="0">
                <a:latin typeface="+mn-lt"/>
              </a:rPr>
              <a:t>/</a:t>
            </a:r>
            <a:r>
              <a:rPr lang="cs-CZ" sz="2000" dirty="0" err="1">
                <a:latin typeface="+mn-lt"/>
              </a:rPr>
              <a:t>sr</a:t>
            </a:r>
            <a:endParaRPr lang="en-US" sz="200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i="1" kern="0" dirty="0">
                <a:latin typeface="+mn-lt"/>
              </a:rPr>
              <a:t>Denoted by subscript </a:t>
            </a:r>
            <a:r>
              <a:rPr lang="en-US" sz="2000" b="1" i="1" kern="0" dirty="0">
                <a:latin typeface="+mn-lt"/>
              </a:rPr>
              <a:t>e</a:t>
            </a:r>
            <a:r>
              <a:rPr lang="cs-CZ" sz="2000" b="1" i="1" kern="0" dirty="0">
                <a:latin typeface="+mn-lt"/>
              </a:rPr>
              <a:t> </a:t>
            </a:r>
            <a:r>
              <a:rPr lang="cs-CZ" sz="2000" i="1" kern="0" dirty="0">
                <a:latin typeface="+mn-lt"/>
              </a:rPr>
              <a:t>„</a:t>
            </a:r>
            <a:r>
              <a:rPr lang="cs-CZ" sz="2000" i="1" kern="0" dirty="0" err="1">
                <a:latin typeface="+mn-lt"/>
              </a:rPr>
              <a:t>energy</a:t>
            </a:r>
            <a:r>
              <a:rPr lang="cs-CZ" sz="2000" i="1" kern="0" dirty="0">
                <a:latin typeface="+mn-lt"/>
              </a:rPr>
              <a:t>“</a:t>
            </a:r>
            <a:endParaRPr kumimoji="0" lang="cs-CZ" sz="2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0520" y="1340768"/>
            <a:ext cx="4283968" cy="25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Photometric quantities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latin typeface="+mn-lt"/>
              </a:rPr>
              <a:t>Luminous energy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světelná energie</a:t>
            </a:r>
            <a:r>
              <a:rPr lang="en-US" sz="2000" dirty="0">
                <a:latin typeface="+mn-lt"/>
              </a:rPr>
              <a:t>)</a:t>
            </a:r>
            <a:r>
              <a:rPr lang="cs-CZ" sz="2000" dirty="0"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Lumen-second, a.k.a.</a:t>
            </a:r>
            <a:r>
              <a:rPr lang="cs-CZ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Talbot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latin typeface="+mn-lt"/>
              </a:rPr>
              <a:t>Luminous flux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světelný tok</a:t>
            </a:r>
            <a:r>
              <a:rPr lang="en-US" sz="2000" dirty="0">
                <a:latin typeface="+mn-lt"/>
              </a:rPr>
              <a:t>)</a:t>
            </a:r>
            <a:r>
              <a:rPr lang="cs-CZ" sz="2000" dirty="0"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Lumen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00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latin typeface="+mn-lt"/>
              </a:rPr>
              <a:t>Luminous intensity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svítivost</a:t>
            </a:r>
            <a:r>
              <a:rPr lang="en-US" sz="2000" dirty="0">
                <a:latin typeface="+mn-lt"/>
              </a:rPr>
              <a:t>)</a:t>
            </a:r>
            <a:r>
              <a:rPr lang="cs-CZ" sz="2000" dirty="0"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candela</a:t>
            </a:r>
            <a:endParaRPr lang="cs-CZ" sz="200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000" kern="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i="1" kern="0" dirty="0">
                <a:latin typeface="+mn-lt"/>
              </a:rPr>
              <a:t>Denoted by subscript </a:t>
            </a:r>
            <a:r>
              <a:rPr lang="cs-CZ" sz="2000" b="1" i="1" kern="0" dirty="0">
                <a:latin typeface="+mn-lt"/>
              </a:rPr>
              <a:t>v </a:t>
            </a:r>
            <a:r>
              <a:rPr lang="cs-CZ" sz="2000" i="1" kern="0" dirty="0">
                <a:latin typeface="+mn-lt"/>
              </a:rPr>
              <a:t>„</a:t>
            </a:r>
            <a:r>
              <a:rPr lang="cs-CZ" sz="2000" i="1" kern="0" dirty="0" err="1">
                <a:latin typeface="+mn-lt"/>
              </a:rPr>
              <a:t>visual</a:t>
            </a:r>
            <a:r>
              <a:rPr lang="cs-CZ" sz="2000" i="1" kern="0" dirty="0">
                <a:latin typeface="+mn-lt"/>
              </a:rPr>
              <a:t>“</a:t>
            </a:r>
            <a:r>
              <a:rPr lang="cs-CZ" sz="2000" b="1" i="1" kern="0" dirty="0">
                <a:latin typeface="+mn-lt"/>
              </a:rPr>
              <a:t> </a:t>
            </a:r>
            <a:endParaRPr kumimoji="0" lang="cs-CZ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4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b="1" dirty="0"/>
              <a:t>Spectral luminous efficiency</a:t>
            </a:r>
            <a:r>
              <a:rPr lang="cs-CZ" dirty="0"/>
              <a:t> K(</a:t>
            </a:r>
            <a:r>
              <a:rPr lang="cs-CZ" dirty="0">
                <a:latin typeface="Symbol" pitchFamily="18" charset="2"/>
              </a:rPr>
              <a:t>l</a:t>
            </a:r>
            <a:r>
              <a:rPr lang="cs-CZ" dirty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Source</a:t>
            </a:r>
            <a:r>
              <a:rPr lang="cs-CZ" sz="1600" dirty="0">
                <a:latin typeface="+mn-lt"/>
              </a:rPr>
              <a:t>:  </a:t>
            </a:r>
            <a:r>
              <a:rPr lang="en-US" sz="1600" dirty="0">
                <a:latin typeface="+mn-lt"/>
              </a:rPr>
              <a:t>M. </a:t>
            </a:r>
            <a:r>
              <a:rPr lang="en-US" sz="1600" dirty="0" err="1">
                <a:latin typeface="+mn-lt"/>
              </a:rPr>
              <a:t>Proch</a:t>
            </a:r>
            <a:r>
              <a:rPr lang="cs-CZ" sz="1600" dirty="0" err="1">
                <a:latin typeface="+mn-lt"/>
              </a:rPr>
              <a:t>ázka</a:t>
            </a:r>
            <a:r>
              <a:rPr lang="cs-CZ" sz="1600" dirty="0">
                <a:latin typeface="+mn-lt"/>
              </a:rPr>
              <a:t>: </a:t>
            </a:r>
            <a:r>
              <a:rPr lang="en-US" sz="1600" dirty="0" err="1">
                <a:latin typeface="+mn-lt"/>
              </a:rPr>
              <a:t>Optika</a:t>
            </a:r>
            <a:r>
              <a:rPr lang="en-US" sz="1600" dirty="0">
                <a:latin typeface="+mn-lt"/>
              </a:rPr>
              <a:t> pro </a:t>
            </a:r>
            <a:r>
              <a:rPr lang="en-US" sz="1600" dirty="0" err="1">
                <a:latin typeface="+mn-lt"/>
              </a:rPr>
              <a:t>po</a:t>
            </a:r>
            <a:r>
              <a:rPr lang="cs-CZ" sz="1600" dirty="0">
                <a:latin typeface="+mn-lt"/>
              </a:rPr>
              <a:t>čí</a:t>
            </a:r>
            <a:r>
              <a:rPr lang="en-US" sz="1600" dirty="0" err="1">
                <a:latin typeface="+mn-lt"/>
              </a:rPr>
              <a:t>ta</a:t>
            </a:r>
            <a:r>
              <a:rPr lang="cs-CZ" sz="1600" dirty="0">
                <a:latin typeface="+mn-lt"/>
              </a:rPr>
              <a:t>č</a:t>
            </a:r>
            <a:r>
              <a:rPr lang="en-US" sz="1600" dirty="0" err="1">
                <a:latin typeface="+mn-lt"/>
              </a:rPr>
              <a:t>ovou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grafiku</a:t>
            </a:r>
            <a:endParaRPr lang="cs-CZ" sz="16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pic>
        <p:nvPicPr>
          <p:cNvPr id="175492" name="Picture 388" descr="http://retina.umh.es/webvision/imageswv/Kall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362725" cy="44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4" cstate="print"/>
          <a:srcRect t="69357" b="23707"/>
          <a:stretch>
            <a:fillRect/>
          </a:stretch>
        </p:blipFill>
        <p:spPr bwMode="auto">
          <a:xfrm>
            <a:off x="2987824" y="5440462"/>
            <a:ext cx="3240360" cy="72008"/>
          </a:xfrm>
          <a:prstGeom prst="rect">
            <a:avLst/>
          </a:prstGeom>
          <a:noFill/>
        </p:spPr>
      </p:pic>
      <p:graphicFrame>
        <p:nvGraphicFramePr>
          <p:cNvPr id="1751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749095"/>
              </p:ext>
            </p:extLst>
          </p:nvPr>
        </p:nvGraphicFramePr>
        <p:xfrm>
          <a:off x="6588224" y="1484784"/>
          <a:ext cx="16541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08" name="Equation" r:id="rId5" imgW="876240" imgH="431640" progId="Equation.3">
                  <p:embed/>
                </p:oleObj>
              </mc:Choice>
              <mc:Fallback>
                <p:oleObj name="Equation" r:id="rId5" imgW="876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84784"/>
                        <a:ext cx="1654175" cy="814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07811F8-FD4F-4175-AAFC-47FA01AA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25E84-D2AD-45F1-A897-A078A0F0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4567"/>
            <a:ext cx="8229600" cy="222199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E1812-0637-4ECB-BECC-0B7CE37E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248400"/>
            <a:ext cx="3744416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6B3FB-1C7B-4F85-9ACD-7B57638F03C3}"/>
              </a:ext>
            </a:extLst>
          </p:cNvPr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Source</a:t>
            </a:r>
            <a:r>
              <a:rPr lang="cs-CZ" sz="1600" dirty="0">
                <a:latin typeface="+mn-lt"/>
              </a:rPr>
              <a:t>:  </a:t>
            </a:r>
            <a:r>
              <a:rPr lang="cs-CZ" sz="1600" dirty="0" err="1">
                <a:latin typeface="+mn-lt"/>
              </a:rPr>
              <a:t>Encyclopedia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Britanica</a:t>
            </a:r>
            <a:r>
              <a:rPr lang="cs-CZ" sz="1600" dirty="0">
                <a:latin typeface="+mn-lt"/>
              </a:rPr>
              <a:t>, 1994</a:t>
            </a:r>
          </a:p>
        </p:txBody>
      </p:sp>
    </p:spTree>
    <p:extLst>
      <p:ext uri="{BB962C8B-B14F-4D97-AF65-F5344CB8AC3E}">
        <p14:creationId xmlns:p14="http://schemas.microsoft.com/office/powerpoint/2010/main" val="242946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30725"/>
          </a:xfrm>
        </p:spPr>
        <p:txBody>
          <a:bodyPr/>
          <a:lstStyle/>
          <a:p>
            <a:endParaRPr lang="cs-CZ" dirty="0"/>
          </a:p>
          <a:p>
            <a:r>
              <a:rPr lang="en-US" dirty="0"/>
              <a:t>Spectrum to luminous flux (visual response):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17863" y="2781300"/>
          <a:ext cx="27813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3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781300"/>
                        <a:ext cx="2781300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b="1" dirty="0"/>
              <a:t>Relative spectral luminous efficiency</a:t>
            </a:r>
            <a:r>
              <a:rPr lang="cs-CZ" dirty="0"/>
              <a:t> V(</a:t>
            </a:r>
            <a:r>
              <a:rPr lang="cs-CZ" dirty="0">
                <a:latin typeface="Symbol" pitchFamily="18" charset="2"/>
              </a:rPr>
              <a:t>l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Sensitivity of the eye to light of wavelength </a:t>
            </a:r>
            <a:r>
              <a:rPr lang="cs-CZ" dirty="0">
                <a:latin typeface="Symbol" pitchFamily="18" charset="2"/>
              </a:rPr>
              <a:t>l</a:t>
            </a:r>
            <a:r>
              <a:rPr lang="cs-CZ" dirty="0"/>
              <a:t> </a:t>
            </a:r>
            <a:r>
              <a:rPr lang="en-US" dirty="0"/>
              <a:t>relative to the peak sensitivity at </a:t>
            </a:r>
            <a:r>
              <a:rPr lang="cs-CZ" dirty="0" err="1">
                <a:latin typeface="Symbol" pitchFamily="18" charset="2"/>
              </a:rPr>
              <a:t>l</a:t>
            </a:r>
            <a:r>
              <a:rPr lang="cs-CZ" baseline="-25000" dirty="0" err="1">
                <a:latin typeface="+mj-lt"/>
              </a:rPr>
              <a:t>max</a:t>
            </a:r>
            <a:r>
              <a:rPr lang="cs-CZ" baseline="-25000" dirty="0">
                <a:latin typeface="+mj-lt"/>
              </a:rPr>
              <a:t> </a:t>
            </a:r>
            <a:r>
              <a:rPr lang="cs-CZ" dirty="0"/>
              <a:t>= 555 </a:t>
            </a:r>
            <a:r>
              <a:rPr lang="cs-CZ" dirty="0" err="1"/>
              <a:t>nm</a:t>
            </a:r>
            <a:r>
              <a:rPr lang="cs-CZ" dirty="0"/>
              <a:t> (</a:t>
            </a:r>
            <a:r>
              <a:rPr lang="en-US" dirty="0"/>
              <a:t>for photopic vision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CIE standard 1924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Source</a:t>
            </a:r>
            <a:r>
              <a:rPr lang="cs-CZ" sz="1600" dirty="0">
                <a:latin typeface="+mn-lt"/>
              </a:rPr>
              <a:t>:  </a:t>
            </a:r>
            <a:r>
              <a:rPr lang="en-US" sz="1600" dirty="0">
                <a:latin typeface="+mn-lt"/>
              </a:rPr>
              <a:t>M. </a:t>
            </a:r>
            <a:r>
              <a:rPr lang="en-US" sz="1600" dirty="0" err="1">
                <a:latin typeface="+mn-lt"/>
              </a:rPr>
              <a:t>Proch</a:t>
            </a:r>
            <a:r>
              <a:rPr lang="cs-CZ" sz="1600" dirty="0" err="1">
                <a:latin typeface="+mn-lt"/>
              </a:rPr>
              <a:t>ázka</a:t>
            </a:r>
            <a:r>
              <a:rPr lang="cs-CZ" sz="1600" dirty="0">
                <a:latin typeface="+mn-lt"/>
              </a:rPr>
              <a:t>: </a:t>
            </a:r>
            <a:r>
              <a:rPr lang="en-US" sz="1600" dirty="0" err="1">
                <a:latin typeface="+mn-lt"/>
              </a:rPr>
              <a:t>Optika</a:t>
            </a:r>
            <a:r>
              <a:rPr lang="en-US" sz="1600" dirty="0">
                <a:latin typeface="+mn-lt"/>
              </a:rPr>
              <a:t> pro </a:t>
            </a:r>
            <a:r>
              <a:rPr lang="en-US" sz="1600" dirty="0" err="1">
                <a:latin typeface="+mn-lt"/>
              </a:rPr>
              <a:t>po</a:t>
            </a:r>
            <a:r>
              <a:rPr lang="cs-CZ" sz="1600" dirty="0">
                <a:latin typeface="+mn-lt"/>
              </a:rPr>
              <a:t>čí</a:t>
            </a:r>
            <a:r>
              <a:rPr lang="en-US" sz="1600" dirty="0" err="1">
                <a:latin typeface="+mn-lt"/>
              </a:rPr>
              <a:t>ta</a:t>
            </a:r>
            <a:r>
              <a:rPr lang="cs-CZ" sz="1600" dirty="0">
                <a:latin typeface="+mn-lt"/>
              </a:rPr>
              <a:t>č</a:t>
            </a:r>
            <a:r>
              <a:rPr lang="en-US" sz="1600" dirty="0" err="1">
                <a:latin typeface="+mn-lt"/>
              </a:rPr>
              <a:t>ovou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grafiku</a:t>
            </a:r>
            <a:endParaRPr lang="cs-CZ" sz="16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pic>
        <p:nvPicPr>
          <p:cNvPr id="241666" name="Picture 2" descr="http://retina.umh.es/webvision/imageswv/Kall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5"/>
          <a:stretch/>
        </p:blipFill>
        <p:spPr bwMode="auto">
          <a:xfrm>
            <a:off x="2519772" y="3212976"/>
            <a:ext cx="4104456" cy="32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3" cstate="print"/>
          <a:srcRect t="69357" b="23707"/>
          <a:stretch>
            <a:fillRect/>
          </a:stretch>
        </p:blipFill>
        <p:spPr bwMode="auto">
          <a:xfrm>
            <a:off x="3059832" y="5733476"/>
            <a:ext cx="3384375" cy="45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30725"/>
          </a:xfrm>
        </p:spPr>
        <p:txBody>
          <a:bodyPr/>
          <a:lstStyle/>
          <a:p>
            <a:endParaRPr lang="cs-CZ" dirty="0"/>
          </a:p>
          <a:p>
            <a:r>
              <a:rPr lang="en-US" dirty="0"/>
              <a:t>Spectrum to luminous flux (visual response):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Object 4"/>
              <p:cNvSpPr txBox="1"/>
              <p:nvPr/>
            </p:nvSpPr>
            <p:spPr bwMode="auto">
              <a:xfrm>
                <a:off x="2154905" y="2780928"/>
                <a:ext cx="4834189" cy="158380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=638.002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80 </m:t>
                          </m:r>
                          <m:r>
                            <m:rPr>
                              <m:sty m:val="p"/>
                              <m:brk m:alnAt="23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770 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nm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7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4905" y="2780928"/>
                <a:ext cx="4834189" cy="15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90570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Radiometry</a:t>
            </a:r>
            <a:endParaRPr lang="cs-CZ" b="1" dirty="0"/>
          </a:p>
          <a:p>
            <a:pPr lvl="1"/>
            <a:r>
              <a:rPr lang="en-US" dirty="0"/>
              <a:t>More fundamental</a:t>
            </a:r>
            <a:r>
              <a:rPr lang="cs-CZ" dirty="0"/>
              <a:t> – </a:t>
            </a:r>
            <a:r>
              <a:rPr lang="en-US" dirty="0"/>
              <a:t>photometric quantities can all be derived from the radiometric ones</a:t>
            </a:r>
            <a:endParaRPr lang="cs-CZ" dirty="0"/>
          </a:p>
          <a:p>
            <a:endParaRPr lang="cs-CZ" dirty="0"/>
          </a:p>
          <a:p>
            <a:r>
              <a:rPr lang="en-US" b="1" dirty="0"/>
              <a:t>Photometry</a:t>
            </a:r>
            <a:endParaRPr lang="cs-CZ" b="1" dirty="0"/>
          </a:p>
          <a:p>
            <a:pPr lvl="1"/>
            <a:r>
              <a:rPr lang="en-US" dirty="0"/>
              <a:t>Longer history</a:t>
            </a:r>
            <a:r>
              <a:rPr lang="cs-CZ" dirty="0"/>
              <a:t> – </a:t>
            </a:r>
            <a:r>
              <a:rPr lang="en-US" dirty="0"/>
              <a:t>studied through psychophysical </a:t>
            </a:r>
            <a:r>
              <a:rPr lang="cs-CZ" dirty="0"/>
              <a:t>(</a:t>
            </a:r>
            <a:r>
              <a:rPr lang="en-US" dirty="0"/>
              <a:t>empirical</a:t>
            </a:r>
            <a:r>
              <a:rPr lang="cs-CZ" dirty="0"/>
              <a:t>) </a:t>
            </a:r>
            <a:r>
              <a:rPr lang="en-US" dirty="0"/>
              <a:t>studies long before </a:t>
            </a:r>
            <a:r>
              <a:rPr lang="cs-CZ" dirty="0"/>
              <a:t>Maxwell</a:t>
            </a:r>
            <a:r>
              <a:rPr lang="en-US" dirty="0"/>
              <a:t> equations came into being.</a:t>
            </a:r>
            <a:endParaRPr lang="cs-CZ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Radiometric quantities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basic radiometric quantities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Advanced 3D Graphics (NPGR010) - J. Vorba 2020, created by J. </a:t>
            </a:r>
            <a:r>
              <a:rPr lang="en-US" altLang="en-US" dirty="0" err="1"/>
              <a:t>Křivánek</a:t>
            </a:r>
            <a:r>
              <a:rPr lang="en-US" altLang="en-US" dirty="0"/>
              <a:t> 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3528" y="1837930"/>
            <a:ext cx="8629018" cy="2887214"/>
            <a:chOff x="395536" y="1772816"/>
            <a:chExt cx="8629018" cy="2887214"/>
          </a:xfrm>
        </p:grpSpPr>
        <p:pic>
          <p:nvPicPr>
            <p:cNvPr id="2836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72816"/>
              <a:ext cx="8629018" cy="288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460432" y="3068960"/>
              <a:ext cx="564122" cy="1591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150206" y="5805264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Image: </a:t>
            </a:r>
            <a:r>
              <a:rPr lang="en-US" sz="1600" dirty="0" err="1">
                <a:latin typeface="+mn-lt"/>
              </a:rPr>
              <a:t>Wojciech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Jarosz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88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Transport theory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/>
            <a:r>
              <a:rPr lang="en-US" dirty="0"/>
              <a:t>Empirical theory describing flow of “energy” in space</a:t>
            </a:r>
            <a:endParaRPr lang="cs-CZ" b="1" dirty="0"/>
          </a:p>
          <a:p>
            <a:pPr eaLnBrk="1" hangingPunct="1"/>
            <a:r>
              <a:rPr lang="en-US" b="1" dirty="0"/>
              <a:t>Assumption:</a:t>
            </a:r>
          </a:p>
          <a:p>
            <a:pPr lvl="1" eaLnBrk="1" hangingPunct="1"/>
            <a:r>
              <a:rPr lang="en-US" dirty="0"/>
              <a:t>Energy is continuous, infinitesimally divisible</a:t>
            </a:r>
            <a:endParaRPr lang="cs-CZ" dirty="0"/>
          </a:p>
          <a:p>
            <a:pPr lvl="1" eaLnBrk="1" hangingPunct="1"/>
            <a:r>
              <a:rPr lang="en-US" dirty="0"/>
              <a:t>Needs to be taken so we can use derivatives to define quantities</a:t>
            </a:r>
            <a:endParaRPr lang="cs-CZ" dirty="0"/>
          </a:p>
          <a:p>
            <a:pPr eaLnBrk="1" hangingPunct="1"/>
            <a:r>
              <a:rPr lang="en-US" dirty="0"/>
              <a:t>Intuition of the “energy flow”</a:t>
            </a:r>
            <a:endParaRPr lang="cs-CZ" dirty="0"/>
          </a:p>
          <a:p>
            <a:pPr lvl="1" eaLnBrk="1" hangingPunct="1"/>
            <a:r>
              <a:rPr lang="en-US" dirty="0"/>
              <a:t>Particles flying through space</a:t>
            </a:r>
            <a:endParaRPr lang="cs-CZ" dirty="0"/>
          </a:p>
          <a:p>
            <a:pPr lvl="1" eaLnBrk="1" hangingPunct="1"/>
            <a:r>
              <a:rPr lang="en-US" dirty="0"/>
              <a:t>No mutual interactions </a:t>
            </a:r>
            <a:r>
              <a:rPr lang="cs-CZ" dirty="0"/>
              <a:t>(</a:t>
            </a:r>
            <a:r>
              <a:rPr lang="en-US" dirty="0"/>
              <a:t>implies linear superposition</a:t>
            </a:r>
            <a:r>
              <a:rPr lang="cs-CZ" dirty="0"/>
              <a:t>)</a:t>
            </a:r>
          </a:p>
          <a:p>
            <a:pPr lvl="1" eaLnBrk="1" hangingPunct="1"/>
            <a:r>
              <a:rPr lang="en-US" dirty="0"/>
              <a:t>Energy density proportional to the density of particles</a:t>
            </a:r>
            <a:endParaRPr lang="cs-CZ" dirty="0"/>
          </a:p>
          <a:p>
            <a:pPr lvl="1" eaLnBrk="1" hangingPunct="1"/>
            <a:r>
              <a:rPr lang="en-US" dirty="0"/>
              <a:t>This intuition is abstract, empirical, and has nothing to do with photons and quantum theory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302309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Radiant energy </a:t>
            </a:r>
            <a:r>
              <a:rPr lang="cs-CZ" dirty="0"/>
              <a:t>– </a:t>
            </a:r>
            <a:r>
              <a:rPr lang="cs-CZ" i="1" dirty="0"/>
              <a:t>Q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en-US" i="1" dirty="0"/>
              <a:t>J</a:t>
            </a:r>
            <a:r>
              <a:rPr lang="en-US" dirty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i="1" u="sng" dirty="0"/>
          </a:p>
          <a:p>
            <a:pPr eaLnBrk="1" hangingPunct="1"/>
            <a:endParaRPr lang="en-US" i="1" u="sng" dirty="0"/>
          </a:p>
          <a:p>
            <a:pPr eaLnBrk="1" hangingPunct="1"/>
            <a:endParaRPr lang="en-US" i="1" u="sng" dirty="0"/>
          </a:p>
          <a:p>
            <a:pPr eaLnBrk="1" hangingPunct="1"/>
            <a:endParaRPr lang="en-US" i="1" u="sng" dirty="0"/>
          </a:p>
          <a:p>
            <a:pPr eaLnBrk="1" hangingPunct="1"/>
            <a:endParaRPr lang="en-US" i="1" u="sng" dirty="0"/>
          </a:p>
          <a:p>
            <a:pPr eaLnBrk="1" hangingPunct="1"/>
            <a:endParaRPr lang="en-US" i="1" u="sng" dirty="0"/>
          </a:p>
          <a:p>
            <a:pPr eaLnBrk="1" hangingPunct="1"/>
            <a:endParaRPr lang="cs-CZ" i="1" u="sng" dirty="0"/>
          </a:p>
          <a:p>
            <a:pPr eaLnBrk="1" hangingPunct="1"/>
            <a:endParaRPr lang="cs-CZ" i="1" u="sng" dirty="0"/>
          </a:p>
          <a:p>
            <a:pPr eaLnBrk="1" hangingPunct="1"/>
            <a:endParaRPr lang="cs-CZ" i="1" u="sng" dirty="0"/>
          </a:p>
          <a:p>
            <a:pPr eaLnBrk="1" hangingPunct="1"/>
            <a:r>
              <a:rPr lang="en-US" b="1" dirty="0"/>
              <a:t>Unit</a:t>
            </a:r>
            <a:r>
              <a:rPr lang="cs-CZ" dirty="0"/>
              <a:t>: Joule, </a:t>
            </a:r>
            <a:r>
              <a:rPr lang="cs-CZ" i="1" dirty="0"/>
              <a:t>J</a:t>
            </a:r>
          </a:p>
        </p:txBody>
      </p:sp>
      <p:sp>
        <p:nvSpPr>
          <p:cNvPr id="5" name="Freeform 4"/>
          <p:cNvSpPr/>
          <p:nvPr/>
        </p:nvSpPr>
        <p:spPr>
          <a:xfrm>
            <a:off x="4860032" y="3429000"/>
            <a:ext cx="3581400" cy="1583267"/>
          </a:xfrm>
          <a:custGeom>
            <a:avLst/>
            <a:gdLst>
              <a:gd name="connsiteX0" fmla="*/ 3581400 w 3581400"/>
              <a:gd name="connsiteY0" fmla="*/ 84667 h 1583267"/>
              <a:gd name="connsiteX1" fmla="*/ 1841500 w 3581400"/>
              <a:gd name="connsiteY1" fmla="*/ 160867 h 1583267"/>
              <a:gd name="connsiteX2" fmla="*/ 1257300 w 3581400"/>
              <a:gd name="connsiteY2" fmla="*/ 1049867 h 1583267"/>
              <a:gd name="connsiteX3" fmla="*/ 0 w 3581400"/>
              <a:gd name="connsiteY3" fmla="*/ 1583267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1583267">
                <a:moveTo>
                  <a:pt x="3581400" y="84667"/>
                </a:moveTo>
                <a:cubicBezTo>
                  <a:pt x="2905125" y="42333"/>
                  <a:pt x="2228850" y="0"/>
                  <a:pt x="1841500" y="160867"/>
                </a:cubicBezTo>
                <a:cubicBezTo>
                  <a:pt x="1454150" y="321734"/>
                  <a:pt x="1564217" y="812800"/>
                  <a:pt x="1257300" y="1049867"/>
                </a:cubicBezTo>
                <a:cubicBezTo>
                  <a:pt x="950383" y="1286934"/>
                  <a:pt x="241300" y="1570567"/>
                  <a:pt x="0" y="1583267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2276872"/>
            <a:ext cx="378501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2800" i="1" dirty="0">
                <a:latin typeface="+mn-lt"/>
              </a:rPr>
              <a:t>Q </a:t>
            </a:r>
            <a:r>
              <a:rPr lang="cs-CZ" sz="2800" dirty="0">
                <a:latin typeface="+mn-lt"/>
              </a:rPr>
              <a:t>(</a:t>
            </a:r>
            <a:r>
              <a:rPr lang="cs-CZ" sz="2800" i="1" dirty="0">
                <a:latin typeface="+mn-lt"/>
              </a:rPr>
              <a:t>S</a:t>
            </a:r>
            <a:r>
              <a:rPr lang="cs-CZ" sz="2800" dirty="0">
                <a:latin typeface="+mn-lt"/>
              </a:rPr>
              <a:t>, </a:t>
            </a:r>
            <a:r>
              <a:rPr lang="en-US" sz="2800" dirty="0">
                <a:latin typeface="+mn-lt"/>
              </a:rPr>
              <a:t>&lt;</a:t>
            </a:r>
            <a:r>
              <a:rPr lang="en-US" sz="2800" i="1" dirty="0">
                <a:latin typeface="+mn-lt"/>
              </a:rPr>
              <a:t>t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</a:rPr>
              <a:t>, </a:t>
            </a:r>
            <a:r>
              <a:rPr lang="en-US" sz="2800" i="1" dirty="0">
                <a:latin typeface="+mn-lt"/>
              </a:rPr>
              <a:t>t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&gt;</a:t>
            </a:r>
            <a:r>
              <a:rPr lang="cs-CZ" sz="2800" dirty="0">
                <a:latin typeface="+mj-lt"/>
              </a:rPr>
              <a:t>, </a:t>
            </a:r>
            <a:r>
              <a:rPr lang="en-US" sz="2800" dirty="0">
                <a:latin typeface="+mj-lt"/>
              </a:rPr>
              <a:t>&lt;</a:t>
            </a:r>
            <a:r>
              <a:rPr lang="cs-CZ" sz="2800" dirty="0">
                <a:latin typeface="Symbol" pitchFamily="18" charset="2"/>
              </a:rPr>
              <a:t>l</a:t>
            </a:r>
            <a:r>
              <a:rPr lang="en-US" sz="2800" baseline="-25000" dirty="0">
                <a:latin typeface="+mj-lt"/>
              </a:rPr>
              <a:t>1</a:t>
            </a:r>
            <a:r>
              <a:rPr lang="cs-CZ" sz="2800" dirty="0">
                <a:latin typeface="+mj-lt"/>
              </a:rPr>
              <a:t>, </a:t>
            </a:r>
            <a:r>
              <a:rPr lang="cs-CZ" sz="2800" dirty="0">
                <a:latin typeface="Symbol" pitchFamily="18" charset="2"/>
              </a:rPr>
              <a:t>l</a:t>
            </a:r>
            <a:r>
              <a:rPr lang="en-US" sz="2800" baseline="-25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&gt;)</a:t>
            </a:r>
            <a:endParaRPr lang="cs-CZ" sz="28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55776" y="1628800"/>
            <a:ext cx="648072" cy="72008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1340768"/>
            <a:ext cx="1856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n-lt"/>
              </a:rPr>
              <a:t>Time interval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63688" y="2708920"/>
            <a:ext cx="504056" cy="8640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3284984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n-lt"/>
              </a:rPr>
              <a:t>Surface in </a:t>
            </a:r>
            <a:r>
              <a:rPr lang="cs-CZ" sz="2200" dirty="0">
                <a:latin typeface="+mn-lt"/>
              </a:rPr>
              <a:t>3D </a:t>
            </a:r>
          </a:p>
          <a:p>
            <a:r>
              <a:rPr lang="cs-CZ" sz="2200" dirty="0">
                <a:latin typeface="+mn-lt"/>
              </a:rPr>
              <a:t>(</a:t>
            </a:r>
            <a:r>
              <a:rPr lang="en-US" sz="2200" dirty="0">
                <a:latin typeface="+mn-lt"/>
              </a:rPr>
              <a:t>imaginary or real</a:t>
            </a:r>
            <a:r>
              <a:rPr lang="cs-CZ" sz="2200" dirty="0">
                <a:latin typeface="+mn-lt"/>
              </a:rPr>
              <a:t>)</a:t>
            </a:r>
            <a:endParaRPr lang="en-US" sz="2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4650" y="34713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68344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28498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20272" y="32849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44208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56176" y="407707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3645024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64088" y="458112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4806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516216" y="321297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68344" y="321297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68344" y="321297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24128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04048" y="4869160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95936" y="1916832"/>
            <a:ext cx="504056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99992" y="1700808"/>
            <a:ext cx="2696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n-lt"/>
              </a:rPr>
              <a:t>Wavelength interval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Spectral radiant energy </a:t>
            </a:r>
            <a:r>
              <a:rPr lang="cs-CZ" dirty="0"/>
              <a:t>– </a:t>
            </a:r>
            <a:r>
              <a:rPr lang="cs-CZ" i="1" dirty="0"/>
              <a:t>Q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en-US" i="1" dirty="0"/>
              <a:t>J</a:t>
            </a:r>
            <a:r>
              <a:rPr lang="en-US" dirty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5257800"/>
          </a:xfrm>
        </p:spPr>
        <p:txBody>
          <a:bodyPr/>
          <a:lstStyle/>
          <a:p>
            <a:pPr eaLnBrk="1" hangingPunct="1"/>
            <a:r>
              <a:rPr lang="en-US" dirty="0"/>
              <a:t>Energy of light at a specific wavelength</a:t>
            </a:r>
            <a:endParaRPr lang="cs-CZ" dirty="0"/>
          </a:p>
          <a:p>
            <a:pPr lvl="1" eaLnBrk="1" hangingPunct="1"/>
            <a:r>
              <a:rPr lang="cs-CZ" dirty="0"/>
              <a:t>„</a:t>
            </a:r>
            <a:r>
              <a:rPr lang="en-US" dirty="0"/>
              <a:t>Density of energy w.r.t wavelength</a:t>
            </a:r>
            <a:r>
              <a:rPr lang="cs-CZ" dirty="0"/>
              <a:t>“</a:t>
            </a:r>
            <a:endParaRPr lang="en-US" dirty="0"/>
          </a:p>
          <a:p>
            <a:pPr eaLnBrk="1" hangingPunct="1"/>
            <a:endParaRPr lang="en-US" i="1" u="sng" dirty="0"/>
          </a:p>
          <a:p>
            <a:pPr eaLnBrk="1" hangingPunct="1"/>
            <a:endParaRPr lang="en-US" i="1" u="sng" dirty="0"/>
          </a:p>
          <a:p>
            <a:pPr eaLnBrk="1" hangingPunct="1"/>
            <a:endParaRPr lang="en-US" i="1" u="sng" dirty="0"/>
          </a:p>
          <a:p>
            <a:pPr eaLnBrk="1" hangingPunct="1"/>
            <a:endParaRPr lang="en-US" i="1" u="sng" dirty="0"/>
          </a:p>
          <a:p>
            <a:pPr eaLnBrk="1" hangingPunct="1"/>
            <a:r>
              <a:rPr lang="en-US" dirty="0"/>
              <a:t>We will leave out the subscript and argument </a:t>
            </a:r>
            <a:r>
              <a:rPr lang="cs-CZ" dirty="0">
                <a:latin typeface="Symbol" pitchFamily="18" charset="2"/>
              </a:rPr>
              <a:t>l</a:t>
            </a:r>
            <a:r>
              <a:rPr lang="cs-CZ" dirty="0"/>
              <a:t> </a:t>
            </a:r>
            <a:r>
              <a:rPr lang="en-US" dirty="0"/>
              <a:t>for brevity </a:t>
            </a:r>
          </a:p>
          <a:p>
            <a:pPr lvl="1" eaLnBrk="1" hangingPunct="1"/>
            <a:r>
              <a:rPr lang="en-US" dirty="0"/>
              <a:t>We always consider spectral quantities in image synthesis</a:t>
            </a:r>
          </a:p>
          <a:p>
            <a:pPr eaLnBrk="1" hangingPunct="1"/>
            <a:endParaRPr lang="en-US" i="1" u="sng" dirty="0"/>
          </a:p>
          <a:p>
            <a:pPr eaLnBrk="1" hangingPunct="1"/>
            <a:r>
              <a:rPr lang="en-US" b="1" dirty="0"/>
              <a:t>Photometric quantity</a:t>
            </a:r>
            <a:r>
              <a:rPr lang="cs-CZ" dirty="0"/>
              <a:t>:</a:t>
            </a:r>
          </a:p>
          <a:p>
            <a:pPr lvl="1" eaLnBrk="1" hangingPunct="1"/>
            <a:r>
              <a:rPr lang="en-US" dirty="0"/>
              <a:t>Luminous</a:t>
            </a:r>
            <a:r>
              <a:rPr lang="cs-CZ" dirty="0"/>
              <a:t> </a:t>
            </a:r>
            <a:r>
              <a:rPr lang="en-US" dirty="0"/>
              <a:t>energy</a:t>
            </a:r>
            <a:r>
              <a:rPr lang="cs-CZ" dirty="0"/>
              <a:t>, </a:t>
            </a:r>
            <a:r>
              <a:rPr lang="en-US" dirty="0"/>
              <a:t>unit Lumen-second aka Talbot</a:t>
            </a:r>
          </a:p>
        </p:txBody>
      </p:sp>
      <p:graphicFrame>
        <p:nvGraphicFramePr>
          <p:cNvPr id="552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81586"/>
              </p:ext>
            </p:extLst>
          </p:nvPr>
        </p:nvGraphicFramePr>
        <p:xfrm>
          <a:off x="450850" y="2708275"/>
          <a:ext cx="83407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97" name="Rovnice" r:id="rId3" imgW="3822480" imgH="520560" progId="Equation.3">
                  <p:embed/>
                </p:oleObj>
              </mc:Choice>
              <mc:Fallback>
                <p:oleObj name="Rovnice" r:id="rId3" imgW="382248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708275"/>
                        <a:ext cx="8340725" cy="1136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Radiant flux</a:t>
            </a:r>
            <a:r>
              <a:rPr lang="cs-CZ" dirty="0"/>
              <a:t> (</a:t>
            </a:r>
            <a:r>
              <a:rPr lang="en-US" dirty="0"/>
              <a:t>power</a:t>
            </a:r>
            <a:r>
              <a:rPr lang="cs-CZ" dirty="0"/>
              <a:t>)</a:t>
            </a:r>
            <a:r>
              <a:rPr lang="en-US" dirty="0"/>
              <a:t> – </a:t>
            </a:r>
            <a:r>
              <a:rPr lang="el-GR" dirty="0"/>
              <a:t>Φ</a:t>
            </a:r>
            <a:r>
              <a:rPr lang="en-US" dirty="0"/>
              <a:t> [</a:t>
            </a:r>
            <a:r>
              <a:rPr lang="en-US" i="1" dirty="0"/>
              <a:t>W</a:t>
            </a:r>
            <a:r>
              <a:rPr lang="en-US" dirty="0"/>
              <a:t>]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quickly does energy </a:t>
            </a:r>
            <a:r>
              <a:rPr lang="cs-CZ" dirty="0"/>
              <a:t>„</a:t>
            </a:r>
            <a:r>
              <a:rPr lang="en-US" dirty="0"/>
              <a:t>flow</a:t>
            </a:r>
            <a:r>
              <a:rPr lang="cs-CZ" dirty="0"/>
              <a:t>“ </a:t>
            </a:r>
            <a:r>
              <a:rPr lang="en-US" dirty="0"/>
              <a:t>from/to surface</a:t>
            </a:r>
            <a:r>
              <a:rPr lang="cs-CZ" dirty="0"/>
              <a:t> </a:t>
            </a:r>
            <a:r>
              <a:rPr lang="cs-CZ" i="1" dirty="0"/>
              <a:t>S</a:t>
            </a:r>
            <a:r>
              <a:rPr lang="cs-CZ" dirty="0"/>
              <a:t>?</a:t>
            </a:r>
          </a:p>
          <a:p>
            <a:pPr lvl="1" eaLnBrk="1" hangingPunct="1"/>
            <a:r>
              <a:rPr lang="cs-CZ" dirty="0"/>
              <a:t>„</a:t>
            </a:r>
            <a:r>
              <a:rPr lang="en-US" dirty="0"/>
              <a:t>Energy density w.r.t. time</a:t>
            </a:r>
            <a:r>
              <a:rPr lang="cs-CZ" dirty="0"/>
              <a:t>“</a:t>
            </a:r>
          </a:p>
          <a:p>
            <a:pPr eaLnBrk="1" hangingPunct="1"/>
            <a:endParaRPr lang="cs-CZ" i="1" u="sng" dirty="0"/>
          </a:p>
          <a:p>
            <a:pPr eaLnBrk="1" hangingPunct="1"/>
            <a:endParaRPr lang="cs-CZ" i="1" u="sng" dirty="0"/>
          </a:p>
          <a:p>
            <a:pPr eaLnBrk="1" hangingPunct="1"/>
            <a:endParaRPr lang="cs-CZ" i="1" u="sng" dirty="0"/>
          </a:p>
          <a:p>
            <a:pPr eaLnBrk="1" hangingPunct="1"/>
            <a:endParaRPr lang="cs-CZ" i="1" u="sng" dirty="0"/>
          </a:p>
          <a:p>
            <a:pPr eaLnBrk="1" hangingPunct="1"/>
            <a:r>
              <a:rPr lang="en-US" b="1" dirty="0"/>
              <a:t>Unit</a:t>
            </a:r>
            <a:r>
              <a:rPr lang="cs-CZ" dirty="0"/>
              <a:t>: Watt </a:t>
            </a:r>
            <a:r>
              <a:rPr lang="cs-CZ" i="1" dirty="0"/>
              <a:t>– W</a:t>
            </a:r>
          </a:p>
          <a:p>
            <a:pPr eaLnBrk="1" hangingPunct="1"/>
            <a:r>
              <a:rPr lang="en-US" b="1" dirty="0"/>
              <a:t>Photometric quantity</a:t>
            </a:r>
            <a:r>
              <a:rPr lang="en-US" dirty="0"/>
              <a:t>:</a:t>
            </a:r>
            <a:endParaRPr lang="cs-CZ" dirty="0"/>
          </a:p>
          <a:p>
            <a:pPr lvl="1" eaLnBrk="1" hangingPunct="1"/>
            <a:r>
              <a:rPr lang="en-US" sz="2400" dirty="0"/>
              <a:t>Luminous</a:t>
            </a:r>
            <a:r>
              <a:rPr lang="cs-CZ" sz="2400" dirty="0"/>
              <a:t> flux, </a:t>
            </a:r>
            <a:r>
              <a:rPr lang="en-US" sz="2400" dirty="0"/>
              <a:t>unit </a:t>
            </a:r>
            <a:r>
              <a:rPr lang="cs-CZ" sz="2400" dirty="0"/>
              <a:t>Lumen</a:t>
            </a: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" y="2780928"/>
            <a:ext cx="7978140" cy="1059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Irradiance</a:t>
            </a:r>
            <a:r>
              <a:rPr lang="cs-CZ" dirty="0"/>
              <a:t>– </a:t>
            </a:r>
            <a:r>
              <a:rPr lang="cs-CZ" i="1" dirty="0"/>
              <a:t>E</a:t>
            </a:r>
            <a:r>
              <a:rPr lang="cs-CZ" dirty="0"/>
              <a:t> </a:t>
            </a:r>
            <a:r>
              <a:rPr lang="en-US" dirty="0"/>
              <a:t>[W.m</a:t>
            </a:r>
            <a:r>
              <a:rPr lang="en-US" baseline="30000" dirty="0"/>
              <a:t>-2</a:t>
            </a:r>
            <a:r>
              <a:rPr lang="en-US" dirty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 is the spatial flux density at a given point </a:t>
            </a:r>
            <a:r>
              <a:rPr lang="en-US" b="1" dirty="0"/>
              <a:t>x</a:t>
            </a:r>
            <a:r>
              <a:rPr lang="en-US" dirty="0"/>
              <a:t> on a surface </a:t>
            </a:r>
            <a:r>
              <a:rPr lang="en-US" i="1" dirty="0"/>
              <a:t>S</a:t>
            </a:r>
            <a:r>
              <a:rPr lang="cs-CZ" dirty="0"/>
              <a:t>? </a:t>
            </a:r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Always defined w.r.t some point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on </a:t>
            </a:r>
            <a:r>
              <a:rPr lang="cs-CZ" i="1" dirty="0"/>
              <a:t>S</a:t>
            </a:r>
            <a:r>
              <a:rPr lang="cs-CZ" dirty="0"/>
              <a:t> </a:t>
            </a:r>
            <a:r>
              <a:rPr lang="en-US" dirty="0"/>
              <a:t>with a specified surface normal</a:t>
            </a:r>
            <a:r>
              <a:rPr lang="cs-CZ" dirty="0"/>
              <a:t> </a:t>
            </a:r>
            <a:r>
              <a:rPr lang="cs-CZ" i="1" dirty="0"/>
              <a:t>N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Irradiance DOES depend on </a:t>
            </a:r>
            <a:r>
              <a:rPr lang="cs-CZ" b="1" i="1" dirty="0"/>
              <a:t>N</a:t>
            </a:r>
            <a:r>
              <a:rPr lang="cs-CZ" b="1" dirty="0"/>
              <a:t>(x)</a:t>
            </a:r>
            <a:r>
              <a:rPr lang="cs-CZ" dirty="0"/>
              <a:t>  (</a:t>
            </a:r>
            <a:r>
              <a:rPr lang="en-US" dirty="0"/>
              <a:t>Lambert law</a:t>
            </a:r>
            <a:r>
              <a:rPr lang="cs-CZ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We’re only interested in light arriving from the “outside” of the surface (given by the orientation of the normal).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" y="2276871"/>
            <a:ext cx="6659880" cy="1082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  <p:pic>
        <p:nvPicPr>
          <p:cNvPr id="242690" name="Picture 2" descr="irradianc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262492" cy="9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Irradiance </a:t>
            </a:r>
            <a:r>
              <a:rPr lang="cs-CZ" dirty="0"/>
              <a:t>– </a:t>
            </a:r>
            <a:r>
              <a:rPr lang="cs-CZ" i="1" dirty="0"/>
              <a:t>E</a:t>
            </a:r>
            <a:r>
              <a:rPr lang="cs-CZ" dirty="0"/>
              <a:t> </a:t>
            </a:r>
            <a:r>
              <a:rPr lang="en-US" dirty="0"/>
              <a:t>[W.m</a:t>
            </a:r>
            <a:r>
              <a:rPr lang="en-US" baseline="30000" dirty="0"/>
              <a:t>-2</a:t>
            </a:r>
            <a:r>
              <a:rPr lang="en-US" dirty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Unit</a:t>
            </a:r>
            <a:r>
              <a:rPr lang="cs-CZ" dirty="0"/>
              <a:t>: Watt </a:t>
            </a:r>
            <a:r>
              <a:rPr lang="en-US" dirty="0"/>
              <a:t>per meter squared </a:t>
            </a:r>
            <a:r>
              <a:rPr lang="cs-CZ" i="1" dirty="0"/>
              <a:t>– W</a:t>
            </a:r>
            <a:r>
              <a:rPr lang="en-US" dirty="0"/>
              <a:t>.</a:t>
            </a:r>
            <a:r>
              <a:rPr lang="en-US" i="1" dirty="0"/>
              <a:t>m</a:t>
            </a:r>
            <a:r>
              <a:rPr lang="en-US" baseline="30000" dirty="0"/>
              <a:t>-2</a:t>
            </a:r>
            <a:endParaRPr lang="cs-CZ" i="1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Photometric quantity</a:t>
            </a:r>
            <a:r>
              <a:rPr lang="en-US" dirty="0"/>
              <a:t>:</a:t>
            </a:r>
            <a:endParaRPr lang="cs-CZ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Illuminance</a:t>
            </a:r>
            <a:r>
              <a:rPr lang="cs-CZ" sz="2400" dirty="0"/>
              <a:t>, </a:t>
            </a:r>
            <a:r>
              <a:rPr lang="en-US" sz="2400" dirty="0"/>
              <a:t>unit </a:t>
            </a:r>
            <a:r>
              <a:rPr lang="cs-CZ" sz="2400" dirty="0"/>
              <a:t>Lux = lumen.m</a:t>
            </a:r>
            <a:r>
              <a:rPr lang="cs-CZ" sz="2400" baseline="30000" dirty="0"/>
              <a:t>-2</a:t>
            </a:r>
          </a:p>
          <a:p>
            <a:pPr lvl="1" eaLnBrk="1" hangingPunct="1">
              <a:lnSpc>
                <a:spcPct val="90000"/>
              </a:lnSpc>
            </a:pPr>
            <a:endParaRPr lang="cs-CZ" sz="2400" baseline="30000" dirty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381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4293096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light </a:t>
            </a:r>
            <a:r>
              <a:rPr lang="cs-CZ" sz="2200" dirty="0">
                <a:latin typeface="+mj-lt"/>
              </a:rPr>
              <a:t>meter</a:t>
            </a:r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(</a:t>
            </a:r>
            <a:r>
              <a:rPr lang="en-US" sz="2200" dirty="0" err="1">
                <a:latin typeface="+mj-lt"/>
              </a:rPr>
              <a:t>cz</a:t>
            </a:r>
            <a:r>
              <a:rPr lang="en-US" sz="2200" dirty="0">
                <a:latin typeface="+mj-lt"/>
              </a:rPr>
              <a:t>: </a:t>
            </a:r>
            <a:r>
              <a:rPr lang="cs-CZ" sz="2200" dirty="0">
                <a:latin typeface="+mj-lt"/>
              </a:rPr>
              <a:t>expozimetr</a:t>
            </a:r>
            <a:r>
              <a:rPr lang="en-US" sz="2200" dirty="0">
                <a:latin typeface="+mj-lt"/>
              </a:rPr>
              <a:t>)</a:t>
            </a:r>
            <a:endParaRPr lang="cs-CZ" sz="2200" dirty="0">
              <a:latin typeface="+mj-lt"/>
            </a:endParaRPr>
          </a:p>
          <a:p>
            <a:endParaRPr lang="en-US" sz="2200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 cosine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Johan </a:t>
            </a:r>
            <a:r>
              <a:rPr lang="en-US" dirty="0" err="1"/>
              <a:t>Heindrich</a:t>
            </a:r>
            <a:r>
              <a:rPr lang="cs-CZ" dirty="0"/>
              <a:t> Lambert, </a:t>
            </a:r>
            <a:r>
              <a:rPr lang="cs-CZ" i="1" dirty="0" err="1"/>
              <a:t>Photometria</a:t>
            </a:r>
            <a:r>
              <a:rPr lang="cs-CZ" i="1" dirty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4073525" y="4935538"/>
          <a:ext cx="996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1" name="Rovnice" r:id="rId3" imgW="457200" imgH="393480" progId="Equation.3">
                  <p:embed/>
                </p:oleObj>
              </mc:Choice>
              <mc:Fallback>
                <p:oleObj name="Rovnice" r:id="rId3" imgW="457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4935538"/>
                        <a:ext cx="9969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Symbol" pitchFamily="18" charset="2"/>
              </a:rPr>
              <a:t>F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>
                <a:latin typeface="+mn-lt"/>
              </a:rPr>
              <a:t>A</a:t>
            </a:r>
            <a:endParaRPr lang="en-US" sz="2200" i="1" dirty="0">
              <a:latin typeface="+mn-l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 cosine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Johan </a:t>
            </a:r>
            <a:r>
              <a:rPr lang="cs-CZ" dirty="0" err="1"/>
              <a:t>Heindrich</a:t>
            </a:r>
            <a:r>
              <a:rPr lang="cs-CZ" dirty="0"/>
              <a:t> Lambert, </a:t>
            </a:r>
            <a:r>
              <a:rPr lang="cs-CZ" i="1" dirty="0" err="1"/>
              <a:t>Photometria</a:t>
            </a:r>
            <a:r>
              <a:rPr lang="cs-CZ" i="1" dirty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>
                <a:latin typeface="+mn-lt"/>
              </a:rPr>
              <a:t>A</a:t>
            </a:r>
            <a:endParaRPr lang="en-US" sz="2200" i="1" dirty="0">
              <a:latin typeface="+mn-lt"/>
            </a:endParaRPr>
          </a:p>
        </p:txBody>
      </p: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3381375" y="4935538"/>
          <a:ext cx="23812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0" name="Rovnice" r:id="rId3" imgW="1091880" imgH="393480" progId="Equation.3">
                  <p:embed/>
                </p:oleObj>
              </mc:Choice>
              <mc:Fallback>
                <p:oleObj name="Rovnice" r:id="rId3" imgW="1091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935538"/>
                        <a:ext cx="23812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72000" y="2924944"/>
            <a:ext cx="720080" cy="129614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Symbol" pitchFamily="18" charset="2"/>
              </a:rPr>
              <a:t>F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1170" y="414908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Symbol" pitchFamily="18" charset="2"/>
              </a:rPr>
              <a:t>q</a:t>
            </a:r>
            <a:endParaRPr lang="en-US" sz="2400" dirty="0">
              <a:latin typeface="Symbol" pitchFamily="18" charset="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4221088"/>
            <a:ext cx="1224136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6056" y="2350041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>
                <a:latin typeface="+mn-lt"/>
              </a:rPr>
              <a:t>A</a:t>
            </a:r>
            <a:r>
              <a:rPr lang="en-US" sz="2200" i="1" dirty="0">
                <a:latin typeface="+mn-lt"/>
              </a:rPr>
              <a:t>’=A / </a:t>
            </a:r>
            <a:r>
              <a:rPr lang="en-US" sz="2200" i="1" dirty="0" err="1">
                <a:latin typeface="+mn-lt"/>
              </a:rPr>
              <a:t>c</a:t>
            </a:r>
            <a:r>
              <a:rPr lang="en-US" sz="2200" dirty="0" err="1">
                <a:latin typeface="+mn-lt"/>
              </a:rPr>
              <a:t>os</a:t>
            </a:r>
            <a:r>
              <a:rPr lang="en-US" sz="2200" i="1" dirty="0" err="1">
                <a:latin typeface="Symbol" pitchFamily="18" charset="2"/>
              </a:rPr>
              <a:t>q</a:t>
            </a:r>
            <a:endParaRPr lang="en-US" sz="2200" i="1" dirty="0">
              <a:latin typeface="Symbol" pitchFamily="18" charset="2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 cosine law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of looking at the same situation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pic>
        <p:nvPicPr>
          <p:cNvPr id="243714" name="Picture 2" descr="Výsledek obrázku pro lambert cosine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77213"/>
            <a:ext cx="26860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04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51754-4F1D-478E-95E8-61EA3BA8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Direction</a:t>
            </a:r>
            <a:r>
              <a:rPr lang="cs-CZ" b="1" dirty="0"/>
              <a:t>, </a:t>
            </a:r>
            <a:r>
              <a:rPr lang="en-US" b="1" dirty="0"/>
              <a:t>solid angle</a:t>
            </a:r>
            <a:r>
              <a:rPr lang="cs-CZ" b="1" dirty="0"/>
              <a:t>, </a:t>
            </a:r>
            <a:r>
              <a:rPr lang="en-US" b="1" dirty="0"/>
              <a:t>spherical integrals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1888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Radiant exitance</a:t>
            </a:r>
            <a:r>
              <a:rPr lang="cs-CZ" dirty="0"/>
              <a:t> – </a:t>
            </a:r>
            <a:r>
              <a:rPr lang="cs-CZ" i="1" dirty="0"/>
              <a:t>B</a:t>
            </a:r>
            <a:r>
              <a:rPr lang="cs-CZ" dirty="0"/>
              <a:t> </a:t>
            </a:r>
            <a:r>
              <a:rPr lang="en-US" dirty="0"/>
              <a:t>[W.m</a:t>
            </a:r>
            <a:r>
              <a:rPr lang="en-US" baseline="30000" dirty="0"/>
              <a:t>-2</a:t>
            </a:r>
            <a:r>
              <a:rPr lang="en-US" dirty="0"/>
              <a:t>]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8229600" cy="464661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/>
              <a:t>Same as irradiance, except that it describes </a:t>
            </a:r>
            <a:r>
              <a:rPr lang="en-US" sz="2400" i="1" dirty="0"/>
              <a:t>exitant</a:t>
            </a:r>
            <a:r>
              <a:rPr lang="en-US" sz="2400" dirty="0"/>
              <a:t> radiation</a:t>
            </a:r>
            <a:r>
              <a:rPr lang="cs-CZ" sz="24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exitant radiation can either be directly emitted (if the surface is a light source) or reflected.</a:t>
            </a:r>
            <a:endParaRPr lang="cs-CZ" sz="2400" dirty="0"/>
          </a:p>
          <a:p>
            <a:pPr lvl="1"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Common name</a:t>
            </a:r>
            <a:r>
              <a:rPr lang="cs-CZ" dirty="0"/>
              <a:t>: </a:t>
            </a:r>
            <a:r>
              <a:rPr lang="cs-CZ" b="1" dirty="0"/>
              <a:t>radiosity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Denoted</a:t>
            </a:r>
            <a:r>
              <a:rPr lang="cs-CZ" dirty="0"/>
              <a:t>: </a:t>
            </a:r>
            <a:r>
              <a:rPr lang="cs-CZ" i="1" dirty="0"/>
              <a:t>B</a:t>
            </a:r>
            <a:r>
              <a:rPr lang="cs-CZ" dirty="0"/>
              <a:t>, </a:t>
            </a:r>
            <a:r>
              <a:rPr lang="cs-CZ" i="1" dirty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Unit</a:t>
            </a:r>
            <a:r>
              <a:rPr lang="cs-CZ" dirty="0"/>
              <a:t>: Watt </a:t>
            </a:r>
            <a:r>
              <a:rPr lang="en-US" dirty="0"/>
              <a:t>per meter squared </a:t>
            </a:r>
            <a:r>
              <a:rPr lang="cs-CZ" i="1" dirty="0"/>
              <a:t>– </a:t>
            </a:r>
            <a:r>
              <a:rPr lang="cs-CZ" dirty="0"/>
              <a:t>W</a:t>
            </a:r>
            <a:r>
              <a:rPr lang="en-US" dirty="0"/>
              <a:t>.m</a:t>
            </a:r>
            <a:r>
              <a:rPr lang="en-US" baseline="30000" dirty="0"/>
              <a:t>-2</a:t>
            </a:r>
            <a:endParaRPr lang="cs-CZ" i="1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Photometric quantity</a:t>
            </a:r>
            <a:r>
              <a:rPr lang="cs-CZ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/>
              <a:t>Luminosity, </a:t>
            </a:r>
            <a:r>
              <a:rPr lang="en-US" sz="2400" dirty="0"/>
              <a:t>unit </a:t>
            </a:r>
            <a:r>
              <a:rPr lang="cs-CZ" sz="2400" dirty="0"/>
              <a:t>Lux = lumen.m</a:t>
            </a:r>
            <a:r>
              <a:rPr lang="cs-CZ" sz="2400" baseline="30000" dirty="0"/>
              <a:t>-2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0" name="Picture 390" descr="Výsledek obrázku pro Radiant inten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6265"/>
            <a:ext cx="2736304" cy="22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Radiant intensity</a:t>
            </a:r>
            <a:r>
              <a:rPr lang="cs-CZ" dirty="0"/>
              <a:t> – </a:t>
            </a:r>
            <a:r>
              <a:rPr lang="cs-CZ" i="1" dirty="0"/>
              <a:t>I</a:t>
            </a:r>
            <a:r>
              <a:rPr lang="cs-CZ" dirty="0"/>
              <a:t> </a:t>
            </a:r>
            <a:r>
              <a:rPr lang="en-US" dirty="0"/>
              <a:t>[W.sr</a:t>
            </a:r>
            <a:r>
              <a:rPr lang="en-US" baseline="30000" dirty="0"/>
              <a:t>-1</a:t>
            </a:r>
            <a:r>
              <a:rPr lang="en-US" dirty="0"/>
              <a:t>]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Angular flux density in direction</a:t>
            </a:r>
            <a:r>
              <a:rPr lang="cs-CZ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i="1" u="sng" dirty="0"/>
          </a:p>
          <a:p>
            <a:endParaRPr lang="cs-CZ" b="1" dirty="0"/>
          </a:p>
          <a:p>
            <a:endParaRPr lang="cs-CZ" b="1" dirty="0"/>
          </a:p>
          <a:p>
            <a:r>
              <a:rPr lang="en-US" b="1" dirty="0"/>
              <a:t>Definition:</a:t>
            </a:r>
            <a:r>
              <a:rPr lang="en-US" dirty="0"/>
              <a:t> Radiant intensity is the power per unit solid angle emitted by a point source.</a:t>
            </a: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i="1" u="sng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Unit</a:t>
            </a:r>
            <a:r>
              <a:rPr lang="cs-CZ" dirty="0"/>
              <a:t>: Watt </a:t>
            </a:r>
            <a:r>
              <a:rPr lang="en-US" dirty="0"/>
              <a:t>per steradian </a:t>
            </a:r>
            <a:r>
              <a:rPr lang="cs-CZ" i="1" dirty="0"/>
              <a:t>– W</a:t>
            </a:r>
            <a:r>
              <a:rPr lang="en-US" dirty="0"/>
              <a:t>.</a:t>
            </a:r>
            <a:r>
              <a:rPr lang="cs-CZ" dirty="0" err="1"/>
              <a:t>sr</a:t>
            </a:r>
            <a:r>
              <a:rPr lang="en-US" baseline="30000" dirty="0"/>
              <a:t>-</a:t>
            </a:r>
            <a:r>
              <a:rPr lang="cs-CZ" baseline="30000" dirty="0"/>
              <a:t>1</a:t>
            </a:r>
            <a:endParaRPr lang="cs-CZ" i="1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Photometric quantity</a:t>
            </a:r>
            <a:endParaRPr lang="cs-CZ" b="1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Luminous</a:t>
            </a:r>
            <a:r>
              <a:rPr lang="cs-CZ" sz="2400" dirty="0"/>
              <a:t> intensity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unit Candela </a:t>
            </a:r>
            <a:r>
              <a:rPr lang="cs-CZ" sz="2400" dirty="0"/>
              <a:t>(cd</a:t>
            </a:r>
            <a:r>
              <a:rPr lang="en-US" sz="2400" dirty="0"/>
              <a:t> </a:t>
            </a:r>
            <a:r>
              <a:rPr lang="cs-CZ" sz="2400" dirty="0"/>
              <a:t>=</a:t>
            </a:r>
            <a:r>
              <a:rPr lang="en-US" sz="2400" dirty="0"/>
              <a:t> </a:t>
            </a:r>
            <a:r>
              <a:rPr lang="cs-CZ" sz="2400" dirty="0"/>
              <a:t>lumen.sr</a:t>
            </a:r>
            <a:r>
              <a:rPr lang="cs-CZ" sz="2400" baseline="30000" dirty="0"/>
              <a:t>-1</a:t>
            </a:r>
            <a:r>
              <a:rPr lang="cs-CZ" sz="2400" dirty="0"/>
              <a:t>),</a:t>
            </a:r>
            <a:r>
              <a:rPr lang="en-US" sz="2400" dirty="0"/>
              <a:t> </a:t>
            </a:r>
            <a:r>
              <a:rPr lang="en-US" sz="2400" b="1" dirty="0"/>
              <a:t>SI base unit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39461"/>
              </p:ext>
            </p:extLst>
          </p:nvPr>
        </p:nvGraphicFramePr>
        <p:xfrm>
          <a:off x="3008560" y="2060848"/>
          <a:ext cx="19954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4" name="Rovnice" r:id="rId4" imgW="914400" imgH="393480" progId="Equation.3">
                  <p:embed/>
                </p:oleObj>
              </mc:Choice>
              <mc:Fallback>
                <p:oleObj name="Rovnice" r:id="rId4" imgW="914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560" y="2060848"/>
                        <a:ext cx="1995488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43F025-BE91-4901-985A-B88EEE6C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Point light sources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63272" cy="4968875"/>
          </a:xfrm>
        </p:spPr>
        <p:txBody>
          <a:bodyPr/>
          <a:lstStyle/>
          <a:p>
            <a:pPr eaLnBrk="1" hangingPunct="1"/>
            <a:r>
              <a:rPr lang="en-US" dirty="0"/>
              <a:t>Light emitted from a single point</a:t>
            </a:r>
          </a:p>
          <a:p>
            <a:pPr lvl="1" eaLnBrk="1" hangingPunct="1"/>
            <a:r>
              <a:rPr lang="en-US" dirty="0"/>
              <a:t>Mathematical idealization, does not exist in nature</a:t>
            </a:r>
            <a:endParaRPr lang="cs-CZ" dirty="0"/>
          </a:p>
          <a:p>
            <a:pPr eaLnBrk="1" hangingPunct="1"/>
            <a:r>
              <a:rPr lang="en-US" dirty="0"/>
              <a:t>Emission completely described by the radiant intensity as a function of the direction of emission</a:t>
            </a:r>
            <a:r>
              <a:rPr lang="cs-CZ" dirty="0"/>
              <a:t>: </a:t>
            </a:r>
            <a:r>
              <a:rPr lang="cs-CZ" i="1" dirty="0"/>
              <a:t>I</a:t>
            </a:r>
            <a:r>
              <a:rPr lang="cs-CZ" dirty="0"/>
              <a:t>(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</a:t>
            </a:r>
          </a:p>
          <a:p>
            <a:pPr lvl="1" eaLnBrk="1" hangingPunct="1"/>
            <a:r>
              <a:rPr lang="en-US" b="1" dirty="0"/>
              <a:t>Isotropic point source</a:t>
            </a:r>
            <a:endParaRPr lang="cs-CZ" b="1" dirty="0"/>
          </a:p>
          <a:p>
            <a:pPr lvl="2" eaLnBrk="1" hangingPunct="1"/>
            <a:r>
              <a:rPr lang="en-US" dirty="0"/>
              <a:t>Radiant intensity independent of direction</a:t>
            </a:r>
            <a:endParaRPr lang="cs-CZ" dirty="0"/>
          </a:p>
          <a:p>
            <a:pPr lvl="1" eaLnBrk="1" hangingPunct="1"/>
            <a:r>
              <a:rPr lang="cs-CZ" b="1" dirty="0"/>
              <a:t>Spot </a:t>
            </a:r>
            <a:r>
              <a:rPr lang="en-US" b="1" dirty="0"/>
              <a:t>light</a:t>
            </a:r>
          </a:p>
          <a:p>
            <a:pPr lvl="2" eaLnBrk="1" hangingPunct="1"/>
            <a:r>
              <a:rPr lang="en-US" dirty="0"/>
              <a:t>Constant radiant intensity inside a cone, zero elsewhere</a:t>
            </a:r>
          </a:p>
          <a:p>
            <a:pPr lvl="1" eaLnBrk="1" hangingPunct="1"/>
            <a:r>
              <a:rPr lang="en-US" b="1" dirty="0"/>
              <a:t>General point source</a:t>
            </a:r>
            <a:endParaRPr lang="cs-CZ" b="1" dirty="0"/>
          </a:p>
          <a:p>
            <a:pPr lvl="2" eaLnBrk="1" hangingPunct="1"/>
            <a:r>
              <a:rPr lang="en-US" dirty="0"/>
              <a:t>Can be described by a </a:t>
            </a:r>
            <a:r>
              <a:rPr lang="en-US" b="1" dirty="0"/>
              <a:t>goniometric diagram</a:t>
            </a:r>
            <a:endParaRPr lang="cs-CZ" b="1" i="1" dirty="0"/>
          </a:p>
          <a:p>
            <a:pPr lvl="3" eaLnBrk="1" hangingPunct="1"/>
            <a:r>
              <a:rPr lang="en-US" dirty="0"/>
              <a:t>Tabulated expression for </a:t>
            </a:r>
            <a:r>
              <a:rPr lang="cs-CZ" i="1" dirty="0"/>
              <a:t>I</a:t>
            </a:r>
            <a:r>
              <a:rPr lang="cs-CZ" dirty="0"/>
              <a:t>(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as a function of the direction </a:t>
            </a:r>
            <a:r>
              <a:rPr lang="cs-CZ" dirty="0">
                <a:latin typeface="Symbol" pitchFamily="18" charset="2"/>
              </a:rPr>
              <a:t>w</a:t>
            </a:r>
            <a:endParaRPr lang="cs-CZ" dirty="0"/>
          </a:p>
          <a:p>
            <a:pPr lvl="3" eaLnBrk="1" hangingPunct="1"/>
            <a:r>
              <a:rPr lang="en-US" dirty="0"/>
              <a:t>Extensively used in illumination engineering</a:t>
            </a:r>
            <a:endParaRPr lang="cs-CZ" dirty="0"/>
          </a:p>
          <a:p>
            <a:pPr lvl="3"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8BAFA8-AF71-42FE-9C83-44658487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Spot Light</a:t>
            </a:r>
            <a:endParaRPr lang="cs-CZ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5338762" cy="5400675"/>
          </a:xfrm>
        </p:spPr>
        <p:txBody>
          <a:bodyPr/>
          <a:lstStyle/>
          <a:p>
            <a:pPr eaLnBrk="1" hangingPunct="1"/>
            <a:r>
              <a:rPr lang="en-US" dirty="0"/>
              <a:t>Point source with a directionally-dependent radiant intensity</a:t>
            </a:r>
            <a:endParaRPr lang="cs-CZ" dirty="0"/>
          </a:p>
          <a:p>
            <a:pPr eaLnBrk="1" hangingPunct="1"/>
            <a:r>
              <a:rPr lang="en-US" dirty="0"/>
              <a:t>Intensity is a function of the deviation from a reference direction</a:t>
            </a:r>
            <a:r>
              <a:rPr lang="cs-CZ" dirty="0"/>
              <a:t> </a:t>
            </a:r>
            <a:r>
              <a:rPr lang="cs-CZ" b="1" dirty="0"/>
              <a:t>d</a:t>
            </a:r>
            <a:r>
              <a:rPr lang="cs-CZ" dirty="0"/>
              <a:t> :</a:t>
            </a:r>
            <a:br>
              <a:rPr lang="cs-CZ" b="1" dirty="0"/>
            </a:br>
            <a:endParaRPr lang="cs-CZ" b="1" dirty="0"/>
          </a:p>
          <a:p>
            <a:pPr eaLnBrk="1" hangingPunct="1"/>
            <a:r>
              <a:rPr lang="en-US" dirty="0"/>
              <a:t>E.g.</a:t>
            </a:r>
            <a:br>
              <a:rPr lang="cs-CZ" dirty="0"/>
            </a:b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is the total flux emitted by the source in the cases </a:t>
            </a:r>
            <a:r>
              <a:rPr lang="cs-CZ" dirty="0"/>
              <a:t>(1) a (2)?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(See exercises.)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8559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5"/>
          <p:cNvSpPr>
            <a:spLocks noChangeArrowheads="1"/>
          </p:cNvSpPr>
          <p:nvPr/>
        </p:nvSpPr>
        <p:spPr bwMode="auto">
          <a:xfrm rot="1904254">
            <a:off x="7156450" y="3879850"/>
            <a:ext cx="649288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 flipH="1" flipV="1">
            <a:off x="5580063" y="3573463"/>
            <a:ext cx="1366837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flipH="1" flipV="1">
            <a:off x="5580063" y="3573463"/>
            <a:ext cx="23749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rc 9"/>
          <p:cNvSpPr>
            <a:spLocks/>
          </p:cNvSpPr>
          <p:nvPr/>
        </p:nvSpPr>
        <p:spPr bwMode="auto">
          <a:xfrm rot="10249460" flipH="1">
            <a:off x="6227763" y="3860800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802418889 w 21600"/>
              <a:gd name="T3" fmla="*/ 802418889 h 21600"/>
              <a:gd name="T4" fmla="*/ 0 w 21600"/>
              <a:gd name="T5" fmla="*/ 8024188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5580063" y="3573463"/>
            <a:ext cx="2879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8008938" y="49593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cs-CZ" b="1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5580063" y="3573463"/>
            <a:ext cx="1871662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7380288" y="565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endParaRPr lang="cs-CZ">
              <a:latin typeface="Symbol" pitchFamily="18" charset="2"/>
            </a:endParaRPr>
          </a:p>
        </p:txBody>
      </p:sp>
      <p:graphicFrame>
        <p:nvGraphicFramePr>
          <p:cNvPr id="3074" name="Object 13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59692"/>
              </p:ext>
            </p:extLst>
          </p:nvPr>
        </p:nvGraphicFramePr>
        <p:xfrm>
          <a:off x="1703388" y="3212976"/>
          <a:ext cx="2063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50" name="Rovnice" r:id="rId4" imgW="1066680" imgH="203040" progId="Equation.3">
                  <p:embed/>
                </p:oleObj>
              </mc:Choice>
              <mc:Fallback>
                <p:oleObj name="Rovnice" r:id="rId4" imgW="1066680" imgH="203040" progId="Equation.3">
                  <p:embed/>
                  <p:pic>
                    <p:nvPicPr>
                      <p:cNvPr id="0" name="Object 1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212976"/>
                        <a:ext cx="2063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98948"/>
              </p:ext>
            </p:extLst>
          </p:nvPr>
        </p:nvGraphicFramePr>
        <p:xfrm>
          <a:off x="1104900" y="4148807"/>
          <a:ext cx="38084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51" name="Rovnice" r:id="rId6" imgW="1968480" imgH="711000" progId="Equation.3">
                  <p:embed/>
                </p:oleObj>
              </mc:Choice>
              <mc:Fallback>
                <p:oleObj name="Rovnice" r:id="rId6" imgW="1968480" imgH="711000" progId="Equation.3">
                  <p:embed/>
                  <p:pic>
                    <p:nvPicPr>
                      <p:cNvPr id="0" name="Object 1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148807"/>
                        <a:ext cx="380841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316"/>
          <p:cNvSpPr txBox="1">
            <a:spLocks noChangeArrowheads="1"/>
          </p:cNvSpPr>
          <p:nvPr/>
        </p:nvSpPr>
        <p:spPr bwMode="auto">
          <a:xfrm>
            <a:off x="5076825" y="44370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3089" name="Text Box 1317"/>
          <p:cNvSpPr txBox="1">
            <a:spLocks noChangeArrowheads="1"/>
          </p:cNvSpPr>
          <p:nvPr/>
        </p:nvSpPr>
        <p:spPr bwMode="auto">
          <a:xfrm>
            <a:off x="5076825" y="37893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4D2C4-1932-4A4C-9C7A-F423453F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3" y="27384"/>
            <a:ext cx="904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BF9E5-E710-4F60-B7FE-DE179FD3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806D-ED55-42F1-A39B-EAEDC458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IES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1E969-E50F-4468-88DB-4B343B7A8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IES Photometric files - file format</a:t>
            </a:r>
          </a:p>
          <a:p>
            <a:r>
              <a:rPr lang="en-US" dirty="0"/>
              <a:t>Distribution form a light source using real world measured data</a:t>
            </a:r>
          </a:p>
          <a:p>
            <a:r>
              <a:rPr lang="en-US" dirty="0">
                <a:hlinkClick r:id="rId2"/>
              </a:rPr>
              <a:t>https://docs.unrealengine.com/en-US/Engine/Rendering/LightingAndShadows/IESLightProfiles/index.html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242DA-BC76-441E-89CF-EF614D7F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256458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Spatial and directional flux density </a:t>
            </a:r>
            <a:br>
              <a:rPr lang="en-US" dirty="0"/>
            </a:br>
            <a:r>
              <a:rPr lang="en-US" dirty="0"/>
              <a:t>at a given location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direction </a:t>
            </a:r>
            <a:r>
              <a:rPr lang="cs-CZ" dirty="0">
                <a:latin typeface="Symbol" pitchFamily="18" charset="2"/>
              </a:rPr>
              <a:t>w.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b="1" dirty="0"/>
          </a:p>
          <a:p>
            <a:pPr eaLnBrk="1" hangingPunct="1"/>
            <a:endParaRPr lang="cs-CZ" b="1" dirty="0"/>
          </a:p>
          <a:p>
            <a:pPr eaLnBrk="1" hangingPunct="1"/>
            <a:r>
              <a:rPr lang="en-US" b="1" dirty="0"/>
              <a:t>Definition</a:t>
            </a:r>
            <a:r>
              <a:rPr lang="cs-CZ" b="1" dirty="0"/>
              <a:t>: </a:t>
            </a:r>
            <a:r>
              <a:rPr lang="en-US" i="1" dirty="0"/>
              <a:t>Radiance</a:t>
            </a:r>
            <a:r>
              <a:rPr lang="cs-CZ" dirty="0"/>
              <a:t> </a:t>
            </a:r>
            <a:r>
              <a:rPr lang="en-US" dirty="0"/>
              <a:t>is the power per unit area </a:t>
            </a:r>
            <a:r>
              <a:rPr lang="en-US" b="1" dirty="0"/>
              <a:t>perpendicular to the ray</a:t>
            </a:r>
            <a:r>
              <a:rPr lang="en-US" dirty="0"/>
              <a:t> and per unit solid angle in the direction of the ray.</a:t>
            </a:r>
            <a:endParaRPr lang="cs-CZ" dirty="0"/>
          </a:p>
        </p:txBody>
      </p:sp>
      <p:pic>
        <p:nvPicPr>
          <p:cNvPr id="8196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Radiance</a:t>
            </a:r>
            <a:r>
              <a:rPr lang="cs-CZ" dirty="0"/>
              <a:t> – </a:t>
            </a:r>
            <a:r>
              <a:rPr lang="cs-CZ" i="1" dirty="0"/>
              <a:t>L</a:t>
            </a:r>
            <a:r>
              <a:rPr lang="cs-CZ" dirty="0"/>
              <a:t> </a:t>
            </a:r>
            <a:r>
              <a:rPr lang="en-US" dirty="0"/>
              <a:t>[W.m</a:t>
            </a:r>
            <a:r>
              <a:rPr lang="en-US" baseline="30000" dirty="0"/>
              <a:t>-2</a:t>
            </a:r>
            <a:r>
              <a:rPr lang="en-US" dirty="0"/>
              <a:t>.sr</a:t>
            </a:r>
            <a:r>
              <a:rPr lang="en-US" baseline="30000" dirty="0"/>
              <a:t>-1</a:t>
            </a:r>
            <a:r>
              <a:rPr lang="en-US" dirty="0"/>
              <a:t>]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6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600200"/>
            <a:ext cx="8686800" cy="4997152"/>
          </a:xfrm>
        </p:spPr>
        <p:txBody>
          <a:bodyPr/>
          <a:lstStyle/>
          <a:p>
            <a:pPr eaLnBrk="1" hangingPunct="1"/>
            <a:r>
              <a:rPr lang="en-US" dirty="0"/>
              <a:t>Spatial and directional flux density </a:t>
            </a:r>
            <a:br>
              <a:rPr lang="en-US" dirty="0"/>
            </a:br>
            <a:r>
              <a:rPr lang="en-US" dirty="0"/>
              <a:t>at a given location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direction </a:t>
            </a:r>
            <a:r>
              <a:rPr lang="cs-CZ" dirty="0">
                <a:latin typeface="Symbol" pitchFamily="18" charset="2"/>
              </a:rPr>
              <a:t>w.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en-US" b="1" dirty="0"/>
              <a:t>Unit</a:t>
            </a:r>
            <a:r>
              <a:rPr lang="cs-CZ" dirty="0"/>
              <a:t>: </a:t>
            </a:r>
            <a:r>
              <a:rPr lang="cs-CZ" i="1" dirty="0"/>
              <a:t>W</a:t>
            </a:r>
            <a:r>
              <a:rPr lang="en-US" dirty="0"/>
              <a:t>. m</a:t>
            </a:r>
            <a:r>
              <a:rPr lang="en-US" baseline="30000" dirty="0"/>
              <a:t>-2</a:t>
            </a:r>
            <a:r>
              <a:rPr lang="en-US" dirty="0"/>
              <a:t>.</a:t>
            </a:r>
            <a:r>
              <a:rPr lang="cs-CZ" dirty="0" err="1"/>
              <a:t>sr</a:t>
            </a:r>
            <a:r>
              <a:rPr lang="en-US" baseline="30000" dirty="0"/>
              <a:t>-</a:t>
            </a:r>
            <a:r>
              <a:rPr lang="cs-CZ" baseline="30000" dirty="0"/>
              <a:t>1</a:t>
            </a:r>
            <a:endParaRPr lang="cs-CZ" i="1" dirty="0"/>
          </a:p>
          <a:p>
            <a:pPr eaLnBrk="1" hangingPunct="1"/>
            <a:r>
              <a:rPr lang="en-US" b="1" dirty="0"/>
              <a:t>Photometric quantity</a:t>
            </a:r>
            <a:endParaRPr lang="cs-CZ" b="1" dirty="0"/>
          </a:p>
          <a:p>
            <a:pPr lvl="1" eaLnBrk="1" hangingPunct="1"/>
            <a:r>
              <a:rPr lang="en-US" dirty="0"/>
              <a:t>Luminance</a:t>
            </a:r>
            <a:r>
              <a:rPr lang="cs-CZ" dirty="0"/>
              <a:t>, </a:t>
            </a:r>
            <a:r>
              <a:rPr lang="en-US" dirty="0"/>
              <a:t>unit </a:t>
            </a:r>
            <a:r>
              <a:rPr lang="cs-CZ" b="1" dirty="0"/>
              <a:t>candela.m</a:t>
            </a:r>
            <a:r>
              <a:rPr lang="cs-CZ" b="1" baseline="30000" dirty="0"/>
              <a:t>-2</a:t>
            </a:r>
            <a:r>
              <a:rPr lang="cs-CZ" dirty="0"/>
              <a:t> (</a:t>
            </a:r>
            <a:r>
              <a:rPr lang="en-US" dirty="0"/>
              <a:t>a.k.a. </a:t>
            </a:r>
            <a:r>
              <a:rPr lang="cs-CZ" dirty="0"/>
              <a:t>Nit</a:t>
            </a:r>
            <a:r>
              <a:rPr lang="en-US" dirty="0"/>
              <a:t> – used only in English</a:t>
            </a:r>
            <a:r>
              <a:rPr lang="cs-CZ" dirty="0"/>
              <a:t>)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Radiance</a:t>
            </a:r>
            <a:r>
              <a:rPr lang="cs-CZ" dirty="0"/>
              <a:t> – </a:t>
            </a:r>
            <a:r>
              <a:rPr lang="cs-CZ" i="1" dirty="0"/>
              <a:t>L</a:t>
            </a:r>
            <a:r>
              <a:rPr lang="cs-CZ" dirty="0"/>
              <a:t> </a:t>
            </a:r>
            <a:r>
              <a:rPr lang="en-US" dirty="0"/>
              <a:t>[W.m</a:t>
            </a:r>
            <a:r>
              <a:rPr lang="en-US" baseline="30000" dirty="0"/>
              <a:t>-2</a:t>
            </a:r>
            <a:r>
              <a:rPr lang="en-US" dirty="0"/>
              <a:t>.sr</a:t>
            </a:r>
            <a:r>
              <a:rPr lang="en-US" baseline="30000" dirty="0"/>
              <a:t>-1</a:t>
            </a:r>
            <a:r>
              <a:rPr lang="en-US" dirty="0"/>
              <a:t>]</a:t>
            </a:r>
          </a:p>
        </p:txBody>
      </p:sp>
      <p:pic>
        <p:nvPicPr>
          <p:cNvPr id="7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5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cosine factor </a:t>
            </a:r>
            <a:r>
              <a:rPr lang="cs-CZ" dirty="0"/>
              <a:t>cos </a:t>
            </a:r>
            <a:r>
              <a:rPr lang="cs-CZ" i="1" dirty="0">
                <a:latin typeface="Symbol" pitchFamily="18" charset="2"/>
              </a:rPr>
              <a:t>q  </a:t>
            </a:r>
            <a:r>
              <a:rPr lang="en-US" dirty="0"/>
              <a:t>in the definition of radiance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cos </a:t>
            </a:r>
            <a:r>
              <a:rPr lang="cs-CZ" i="1" dirty="0">
                <a:latin typeface="Symbol" pitchFamily="18" charset="2"/>
              </a:rPr>
              <a:t>q </a:t>
            </a:r>
            <a:r>
              <a:rPr lang="en-US" dirty="0"/>
              <a:t>compensates for the decrease of irradiance with increasing </a:t>
            </a:r>
            <a:r>
              <a:rPr lang="cs-CZ" i="1" dirty="0">
                <a:latin typeface="Symbol" pitchFamily="18" charset="2"/>
              </a:rPr>
              <a:t>q</a:t>
            </a:r>
            <a:endParaRPr lang="cs-CZ" dirty="0"/>
          </a:p>
          <a:p>
            <a:pPr lvl="1" eaLnBrk="1" hangingPunct="1"/>
            <a:r>
              <a:rPr lang="en-US" dirty="0"/>
              <a:t>The idea is that </a:t>
            </a:r>
            <a:r>
              <a:rPr lang="en-US" b="1" dirty="0"/>
              <a:t>we do not want </a:t>
            </a:r>
            <a:r>
              <a:rPr lang="en-US" dirty="0"/>
              <a:t>radiance to depend on the mutual orientation of the ray and the reference surface</a:t>
            </a:r>
          </a:p>
          <a:p>
            <a:pPr lvl="1" eaLnBrk="1" hangingPunct="1"/>
            <a:endParaRPr lang="cs-CZ" dirty="0"/>
          </a:p>
          <a:p>
            <a:pPr eaLnBrk="1" hangingPunct="1"/>
            <a:r>
              <a:rPr lang="en-US" dirty="0"/>
              <a:t>If you illuminate some surface while rotating it, then:</a:t>
            </a:r>
            <a:endParaRPr lang="cs-CZ" dirty="0"/>
          </a:p>
          <a:p>
            <a:pPr lvl="1" eaLnBrk="1" hangingPunct="1"/>
            <a:r>
              <a:rPr lang="en-US" b="1" dirty="0"/>
              <a:t>Irradiance</a:t>
            </a:r>
            <a:r>
              <a:rPr lang="cs-CZ" b="1" dirty="0"/>
              <a:t> </a:t>
            </a:r>
            <a:r>
              <a:rPr lang="en-US" b="1" dirty="0"/>
              <a:t>does change with the rotation</a:t>
            </a:r>
            <a:r>
              <a:rPr lang="cs-CZ" dirty="0"/>
              <a:t> (</a:t>
            </a:r>
            <a:r>
              <a:rPr lang="en-US" dirty="0"/>
              <a:t>because the actual spatial flux density changes</a:t>
            </a:r>
            <a:r>
              <a:rPr lang="cs-CZ" dirty="0"/>
              <a:t>).</a:t>
            </a:r>
          </a:p>
          <a:p>
            <a:pPr lvl="1" eaLnBrk="1" hangingPunct="1"/>
            <a:r>
              <a:rPr lang="en-US" b="1" dirty="0"/>
              <a:t>Radiance does </a:t>
            </a:r>
            <a:r>
              <a:rPr lang="en-US" b="1" u="sng" dirty="0"/>
              <a:t>not</a:t>
            </a:r>
            <a:r>
              <a:rPr lang="en-US" b="1" dirty="0"/>
              <a:t> change</a:t>
            </a:r>
            <a:r>
              <a:rPr lang="cs-CZ" dirty="0"/>
              <a:t> (</a:t>
            </a:r>
            <a:r>
              <a:rPr lang="en-US" dirty="0"/>
              <a:t>because the flux density change is exactly compensated by the </a:t>
            </a:r>
            <a:r>
              <a:rPr lang="cs-CZ" dirty="0"/>
              <a:t>cos </a:t>
            </a:r>
            <a:r>
              <a:rPr lang="cs-CZ" i="1" dirty="0">
                <a:latin typeface="Symbol" pitchFamily="18" charset="2"/>
              </a:rPr>
              <a:t>q  </a:t>
            </a:r>
            <a:r>
              <a:rPr lang="en-US" dirty="0"/>
              <a:t>factor in the definition of radiance</a:t>
            </a:r>
            <a:r>
              <a:rPr lang="cs-CZ" dirty="0"/>
              <a:t>)</a:t>
            </a:r>
            <a:r>
              <a:rPr lang="cs-CZ" i="1" dirty="0"/>
              <a:t>.</a:t>
            </a:r>
            <a:r>
              <a:rPr lang="en-US" i="1" dirty="0"/>
              <a:t> </a:t>
            </a:r>
            <a:r>
              <a:rPr lang="en-US" dirty="0"/>
              <a:t>And that’s what we want.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E9E68-0DB3-4D44-90D6-A609DD39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Direction in </a:t>
            </a:r>
            <a:r>
              <a:rPr lang="cs-CZ" dirty="0"/>
              <a:t>3D</a:t>
            </a:r>
            <a:endParaRPr lang="en-US" dirty="0"/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Direction</a:t>
            </a:r>
            <a:r>
              <a:rPr lang="cs-CZ" b="1" dirty="0"/>
              <a:t> </a:t>
            </a:r>
            <a:r>
              <a:rPr lang="cs-CZ" dirty="0"/>
              <a:t>= </a:t>
            </a:r>
            <a:r>
              <a:rPr lang="en-US" dirty="0"/>
              <a:t>unit vector in </a:t>
            </a:r>
            <a:r>
              <a:rPr lang="cs-CZ" dirty="0"/>
              <a:t>3D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Cartesian coordinates</a:t>
            </a:r>
            <a:endParaRPr lang="cs-CZ" dirty="0"/>
          </a:p>
          <a:p>
            <a:pPr lvl="2" eaLnBrk="1" hangingPunct="1">
              <a:lnSpc>
                <a:spcPct val="90000"/>
              </a:lnSpc>
            </a:pPr>
            <a:endParaRPr lang="cs-CZ" dirty="0"/>
          </a:p>
          <a:p>
            <a:pPr lvl="2" eaLnBrk="1" hangingPunct="1">
              <a:lnSpc>
                <a:spcPct val="90000"/>
              </a:lnSpc>
            </a:pPr>
            <a:endParaRPr lang="cs-CZ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Spherical coordinates</a:t>
            </a:r>
            <a:endParaRPr lang="cs-CZ" dirty="0"/>
          </a:p>
          <a:p>
            <a:pPr lvl="1" eaLnBrk="1" hangingPunct="1">
              <a:lnSpc>
                <a:spcPct val="90000"/>
              </a:lnSpc>
            </a:pPr>
            <a:endParaRPr lang="cs-CZ" dirty="0"/>
          </a:p>
          <a:p>
            <a:pPr lvl="1" eaLnBrk="1" hangingPunct="1">
              <a:lnSpc>
                <a:spcPct val="90000"/>
              </a:lnSpc>
            </a:pPr>
            <a:endParaRPr lang="cs-CZ" dirty="0"/>
          </a:p>
          <a:p>
            <a:pPr lvl="1" eaLnBrk="1" hangingPunct="1">
              <a:lnSpc>
                <a:spcPct val="90000"/>
              </a:lnSpc>
            </a:pPr>
            <a:endParaRPr lang="cs-CZ" dirty="0"/>
          </a:p>
          <a:p>
            <a:pPr lvl="1" eaLnBrk="1" hangingPunct="1">
              <a:lnSpc>
                <a:spcPct val="90000"/>
              </a:lnSpc>
            </a:pPr>
            <a:endParaRPr lang="cs-CZ" dirty="0"/>
          </a:p>
          <a:p>
            <a:pPr lvl="1" eaLnBrk="1" hangingPunct="1">
              <a:lnSpc>
                <a:spcPct val="90000"/>
              </a:lnSpc>
            </a:pPr>
            <a:endParaRPr lang="cs-CZ" dirty="0"/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latin typeface="Symbol" pitchFamily="18" charset="2"/>
              </a:rPr>
              <a:t>q</a:t>
            </a:r>
            <a:r>
              <a:rPr lang="cs-CZ" dirty="0"/>
              <a:t> … </a:t>
            </a:r>
            <a:r>
              <a:rPr lang="en-US" i="1" dirty="0"/>
              <a:t>polar angle</a:t>
            </a:r>
            <a:r>
              <a:rPr lang="cs-CZ" dirty="0"/>
              <a:t> – </a:t>
            </a:r>
            <a:r>
              <a:rPr lang="en-US" dirty="0"/>
              <a:t>angle from the </a:t>
            </a:r>
            <a:r>
              <a:rPr lang="en-US" i="1" dirty="0"/>
              <a:t>Z</a:t>
            </a:r>
            <a:r>
              <a:rPr lang="en-US" dirty="0"/>
              <a:t> axis</a:t>
            </a:r>
            <a:endParaRPr lang="cs-CZ" i="1" dirty="0"/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latin typeface="Symbol" pitchFamily="18" charset="2"/>
              </a:rPr>
              <a:t>f</a:t>
            </a:r>
            <a:r>
              <a:rPr lang="cs-CZ" i="1" dirty="0">
                <a:latin typeface="Symbol" pitchFamily="18" charset="2"/>
              </a:rPr>
              <a:t> </a:t>
            </a:r>
            <a:r>
              <a:rPr lang="cs-CZ" i="1" dirty="0"/>
              <a:t>... </a:t>
            </a:r>
            <a:r>
              <a:rPr lang="en-US" i="1" dirty="0"/>
              <a:t>azimuth</a:t>
            </a:r>
            <a:r>
              <a:rPr lang="cs-CZ" i="1" dirty="0"/>
              <a:t> – </a:t>
            </a:r>
            <a:r>
              <a:rPr lang="en-US" dirty="0"/>
              <a:t>angle measured counter-clockwise from the </a:t>
            </a:r>
            <a:r>
              <a:rPr lang="en-US" i="1" dirty="0"/>
              <a:t>X</a:t>
            </a:r>
            <a:r>
              <a:rPr lang="en-US" dirty="0"/>
              <a:t> axis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90650" y="2360613"/>
          <a:ext cx="1717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92" name="Rovnice" r:id="rId3" imgW="787320" imgH="203040" progId="Equation.3">
                  <p:embed/>
                </p:oleObj>
              </mc:Choice>
              <mc:Fallback>
                <p:oleObj name="Rovnice" r:id="rId3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360613"/>
                        <a:ext cx="17176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48038" y="2327275"/>
          <a:ext cx="2105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93" name="Rovnice" r:id="rId5" imgW="965160" imgH="228600" progId="Equation.3">
                  <p:embed/>
                </p:oleObj>
              </mc:Choice>
              <mc:Fallback>
                <p:oleObj name="Rovnice" r:id="rId5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327275"/>
                        <a:ext cx="21050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92250" y="3357563"/>
          <a:ext cx="14414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94" name="Rovnice" r:id="rId7" imgW="660240" imgH="660240" progId="Equation.3">
                  <p:embed/>
                </p:oleObj>
              </mc:Choice>
              <mc:Fallback>
                <p:oleObj name="Rovnice" r:id="rId7" imgW="660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357563"/>
                        <a:ext cx="14414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665538" y="3746500"/>
          <a:ext cx="1747837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95" name="Rovnice" r:id="rId9" imgW="799920" imgH="609480" progId="Equation.3">
                  <p:embed/>
                </p:oleObj>
              </mc:Choice>
              <mc:Fallback>
                <p:oleObj name="Rovnice" r:id="rId9" imgW="799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746500"/>
                        <a:ext cx="1747837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6134100" y="3702050"/>
          <a:ext cx="19669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96" name="Rovnice" r:id="rId11" imgW="901440" imgH="634680" progId="Equation.3">
                  <p:embed/>
                </p:oleObj>
              </mc:Choice>
              <mc:Fallback>
                <p:oleObj name="Rovnice" r:id="rId11" imgW="9014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702050"/>
                        <a:ext cx="1966913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5724525" y="404813"/>
          <a:ext cx="3203575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97" name="CorelDRAW" r:id="rId13" imgW="4072680" imgH="3989880" progId="CorelDRAW.Graphic.11">
                  <p:embed/>
                </p:oleObj>
              </mc:Choice>
              <mc:Fallback>
                <p:oleObj name="CorelDRAW" r:id="rId13" imgW="4072680" imgH="398988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4813"/>
                        <a:ext cx="3203575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407244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0A75B-6836-4FC1-84C7-87429839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DB711-6FB5-4943-AE6A-0B67C699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042F7-6EAD-4B43-9708-3DDCE1C2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Env</a:t>
            </a:r>
            <a:r>
              <a:rPr lang="en-US" dirty="0"/>
              <a:t> maps – Terminator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https://www.youtube.com/watch?v=BVE-7x9Usvw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pic>
        <p:nvPicPr>
          <p:cNvPr id="244738" name="Picture 2" descr="https://upload.wikimedia.org/wikipedia/en/f/fc/T-1000_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857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96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Calculation of the remaining quantities from radiance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736254"/>
              </p:ext>
            </p:extLst>
          </p:nvPr>
        </p:nvGraphicFramePr>
        <p:xfrm>
          <a:off x="539552" y="2132856"/>
          <a:ext cx="3373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46" name="Rovnice" r:id="rId3" imgW="1587240" imgH="393480" progId="Equation.3">
                  <p:embed/>
                </p:oleObj>
              </mc:Choice>
              <mc:Fallback>
                <p:oleObj name="Rovnice" r:id="rId3" imgW="1587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2856"/>
                        <a:ext cx="3373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983936" y="4005361"/>
          <a:ext cx="1187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47" name="Rovnice" r:id="rId5" imgW="558720" imgH="203040" progId="Equation.3">
                  <p:embed/>
                </p:oleObj>
              </mc:Choice>
              <mc:Fallback>
                <p:oleObj name="Rovnice" r:id="rId5" imgW="5587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36" y="4005361"/>
                        <a:ext cx="1187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52646" y="4005609"/>
            <a:ext cx="31149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</a:t>
            </a:r>
            <a:r>
              <a:rPr lang="en-US" sz="2200" dirty="0">
                <a:latin typeface="+mj-lt"/>
              </a:rPr>
              <a:t> projected solid angle</a:t>
            </a: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90767"/>
              </p:ext>
            </p:extLst>
          </p:nvPr>
        </p:nvGraphicFramePr>
        <p:xfrm>
          <a:off x="4949825" y="2060253"/>
          <a:ext cx="37512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48" name="Rovnice" r:id="rId7" imgW="1765080" imgH="711000" progId="Equation.3">
                  <p:embed/>
                </p:oleObj>
              </mc:Choice>
              <mc:Fallback>
                <p:oleObj name="Rovnice" r:id="rId7" imgW="176508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2060253"/>
                        <a:ext cx="37512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2257308" y="5013424"/>
          <a:ext cx="782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49" name="Rovnice" r:id="rId9" imgW="368280" imgH="203040" progId="Equation.3">
                  <p:embed/>
                </p:oleObj>
              </mc:Choice>
              <mc:Fallback>
                <p:oleObj name="Rovnice" r:id="rId9" imgW="368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308" y="5013424"/>
                        <a:ext cx="7826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032008" y="5013721"/>
            <a:ext cx="41232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</a:t>
            </a:r>
            <a:r>
              <a:rPr lang="en-US" sz="2200" dirty="0">
                <a:latin typeface="+mj-lt"/>
              </a:rPr>
              <a:t>hemisphere above the point </a:t>
            </a:r>
            <a:r>
              <a:rPr lang="cs-CZ" sz="2200" b="1" dirty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6" y="1916832"/>
            <a:ext cx="3744416" cy="1152128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916832"/>
            <a:ext cx="403244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Area light sources</a:t>
            </a:r>
            <a:endParaRPr lang="cs-CZ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en-US" dirty="0"/>
              <a:t>Emission of an area light source is fully described by the emitted radiance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 err="1"/>
              <a:t>x</a:t>
            </a:r>
            <a:r>
              <a:rPr lang="cs-CZ" dirty="0" err="1"/>
              <a:t>,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for all positions on the source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all directions</a:t>
            </a:r>
            <a:r>
              <a:rPr lang="cs-CZ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.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The total emitted power (flux) is given by an integral of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 err="1"/>
              <a:t>x</a:t>
            </a:r>
            <a:r>
              <a:rPr lang="cs-CZ" dirty="0" err="1"/>
              <a:t>,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over the surface of the light source and all directions.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lvl="1" eaLnBrk="1" hangingPunct="1"/>
            <a:endParaRPr lang="cs-CZ" sz="2000" i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2699792" y="4365104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01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675127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radiance</a:t>
            </a:r>
            <a:r>
              <a:rPr lang="cs-CZ" dirty="0"/>
              <a:t> (1)</a:t>
            </a:r>
            <a:endParaRPr lang="en-US" dirty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/>
              <a:t>Radiance</a:t>
            </a:r>
            <a:r>
              <a:rPr lang="cs-CZ" b="1" dirty="0"/>
              <a:t> </a:t>
            </a:r>
            <a:r>
              <a:rPr lang="en-US" b="1" dirty="0"/>
              <a:t>is constant along a ray in vacuum</a:t>
            </a:r>
            <a:endParaRPr lang="cs-CZ" b="1" dirty="0"/>
          </a:p>
          <a:p>
            <a:pPr eaLnBrk="1" hangingPunct="1"/>
            <a:endParaRPr lang="cs-CZ" dirty="0"/>
          </a:p>
          <a:p>
            <a:pPr marL="742950" lvl="1" indent="-285750" eaLnBrk="1" hangingPunct="1"/>
            <a:r>
              <a:rPr lang="en-US" dirty="0"/>
              <a:t>Fundamental property for light transport simulation</a:t>
            </a:r>
          </a:p>
          <a:p>
            <a:pPr marL="742950" lvl="1" indent="-285750" eaLnBrk="1" hangingPunct="1"/>
            <a:endParaRPr lang="cs-CZ" dirty="0"/>
          </a:p>
          <a:p>
            <a:pPr marL="742950" lvl="1" indent="-285750" eaLnBrk="1" hangingPunct="1"/>
            <a:r>
              <a:rPr lang="en-US" dirty="0"/>
              <a:t>This is why radiance is the quantity associated with rays in a ray tracer</a:t>
            </a:r>
            <a:endParaRPr lang="cs-CZ" dirty="0"/>
          </a:p>
          <a:p>
            <a:pPr marL="742950" lvl="1" indent="-285750" eaLnBrk="1" hangingPunct="1"/>
            <a:endParaRPr lang="cs-CZ" dirty="0"/>
          </a:p>
          <a:p>
            <a:pPr marL="742950" lvl="1" indent="-285750" eaLnBrk="1" hangingPunct="1"/>
            <a:r>
              <a:rPr lang="en-US" dirty="0"/>
              <a:t>Derived from energy conservation (next two slides)</a:t>
            </a:r>
            <a:endParaRPr lang="en-US" dirty="0">
              <a:cs typeface="Times New Roman" pitchFamily="18" charset="0"/>
            </a:endParaRPr>
          </a:p>
          <a:p>
            <a:pPr marL="742950" lvl="1" indent="-285750"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sz="2000" dirty="0">
              <a:cs typeface="Times New Roman" pitchFamily="18" charset="0"/>
            </a:endParaRPr>
          </a:p>
          <a:p>
            <a:pPr eaLnBrk="1" hangingPunct="1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/>
              <a:t>Energy conservation along a ray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2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695761" y="2819400"/>
            <a:ext cx="1490794" cy="95154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emitted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flux</a:t>
            </a:r>
            <a:endParaRPr lang="cs-CZ" sz="2800" dirty="0">
              <a:latin typeface="+mj-lt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853486" y="2819400"/>
            <a:ext cx="1590180" cy="95154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received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flux</a:t>
            </a:r>
            <a:endParaRPr lang="cs-CZ" sz="2800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/>
              <a:t>Energy conservation along a ray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33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4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2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75163" y="2895600"/>
          <a:ext cx="45926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5" r:id="rId6" imgW="4590720" imgH="1552320" progId="Equation.2">
                  <p:embed/>
                </p:oleObj>
              </mc:Choice>
              <mc:Fallback>
                <p:oleObj r:id="rId6" imgW="4590720" imgH="1552320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895600"/>
                        <a:ext cx="45926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023612" y="4206875"/>
            <a:ext cx="258083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dirty="0">
                <a:latin typeface="+mj-lt"/>
              </a:rPr>
              <a:t>ray throughput</a:t>
            </a:r>
            <a:endParaRPr lang="cs-CZ" sz="2800" dirty="0">
              <a:latin typeface="+mj-lt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940152" y="4725144"/>
            <a:ext cx="28083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510212" y="3352800"/>
            <a:ext cx="2778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graphicFrame>
        <p:nvGraphicFramePr>
          <p:cNvPr id="13341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5105400"/>
          <a:ext cx="16827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6" r:id="rId8" imgW="1680840" imgH="428400" progId="Equation.2">
                  <p:embed/>
                </p:oleObj>
              </mc:Choice>
              <mc:Fallback>
                <p:oleObj r:id="rId8" imgW="1680840" imgH="428400" progId="Equation.2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6827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194300" y="5041900"/>
            <a:ext cx="1651000" cy="584200"/>
          </a:xfrm>
          <a:prstGeom prst="rect">
            <a:avLst/>
          </a:prstGeom>
          <a:noFill/>
          <a:ln w="25400">
            <a:solidFill>
              <a:srgbClr val="438E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radiance</a:t>
            </a:r>
            <a:r>
              <a:rPr lang="cs-CZ" dirty="0"/>
              <a:t> (2)</a:t>
            </a:r>
            <a:endParaRPr lang="en-US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Sensor response </a:t>
            </a:r>
            <a:r>
              <a:rPr lang="cs-CZ" dirty="0"/>
              <a:t>(</a:t>
            </a:r>
            <a:r>
              <a:rPr lang="en-US" dirty="0"/>
              <a:t>i.e. camera or human eye</a:t>
            </a:r>
            <a:r>
              <a:rPr lang="cs-CZ" dirty="0"/>
              <a:t>) </a:t>
            </a:r>
            <a:r>
              <a:rPr lang="en-US" dirty="0"/>
              <a:t>is directly proportional to the value of </a:t>
            </a:r>
            <a:r>
              <a:rPr lang="en-US" b="1" dirty="0"/>
              <a:t>radiance</a:t>
            </a:r>
            <a:r>
              <a:rPr lang="en-US" dirty="0"/>
              <a:t> reflected by the surface visible to the sensor</a:t>
            </a:r>
            <a:r>
              <a:rPr lang="cs-CZ" dirty="0"/>
              <a:t>.</a:t>
            </a:r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57288" y="5410200"/>
            <a:ext cx="6696075" cy="1135063"/>
            <a:chOff x="729" y="3408"/>
            <a:chExt cx="4218" cy="71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52" y="3408"/>
            <a:ext cx="419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09" r:id="rId3" imgW="6657840" imgH="1133280" progId="Equation.2">
                    <p:embed/>
                  </p:oleObj>
                </mc:Choice>
                <mc:Fallback>
                  <p:oleObj r:id="rId3" imgW="6657840" imgH="1133280" progId="Equation.2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" y="3408"/>
                          <a:ext cx="419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29" y="3792"/>
              <a:ext cx="223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89" y="3792"/>
              <a:ext cx="607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360490" y="3124201"/>
            <a:ext cx="6348420" cy="1620838"/>
            <a:chOff x="857" y="1968"/>
            <a:chExt cx="3999" cy="102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63" y="2054"/>
              <a:ext cx="993" cy="5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Sensor </a:t>
              </a:r>
              <a:br>
                <a:rPr lang="en-US" sz="2800" b="1" dirty="0">
                  <a:latin typeface="+mj-lt"/>
                </a:rPr>
              </a:br>
              <a:r>
                <a:rPr lang="en-US" sz="2800" b="1" dirty="0">
                  <a:latin typeface="+mj-lt"/>
                </a:rPr>
                <a:t>area </a:t>
              </a:r>
              <a:r>
                <a:rPr lang="cs-CZ" sz="2800" b="1" dirty="0">
                  <a:latin typeface="+mj-lt"/>
                </a:rPr>
                <a:t>A</a:t>
              </a:r>
              <a:r>
                <a:rPr lang="cs-CZ" sz="2800" b="1" baseline="-25000" dirty="0">
                  <a:latin typeface="+mj-lt"/>
                </a:rPr>
                <a:t>2 </a:t>
              </a: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968"/>
              <a:ext cx="1249" cy="76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1248" y="0"/>
                </a:cxn>
                <a:cxn ang="0">
                  <a:pos x="1248" y="768"/>
                </a:cxn>
                <a:cxn ang="0">
                  <a:pos x="0" y="768"/>
                </a:cxn>
                <a:cxn ang="0">
                  <a:pos x="0" y="480"/>
                </a:cxn>
              </a:cxnLst>
              <a:rect l="0" t="0" r="r" b="b"/>
              <a:pathLst>
                <a:path w="1249" h="769">
                  <a:moveTo>
                    <a:pt x="0" y="288"/>
                  </a:moveTo>
                  <a:lnTo>
                    <a:pt x="0" y="0"/>
                  </a:lnTo>
                  <a:lnTo>
                    <a:pt x="1248" y="0"/>
                  </a:lnTo>
                  <a:lnTo>
                    <a:pt x="1248" y="768"/>
                  </a:lnTo>
                  <a:lnTo>
                    <a:pt x="0" y="768"/>
                  </a:lnTo>
                  <a:lnTo>
                    <a:pt x="0" y="48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12" y="2177"/>
              <a:ext cx="0" cy="303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857" y="1971"/>
              <a:ext cx="2736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87" y="2176"/>
              <a:ext cx="269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57" y="2390"/>
              <a:ext cx="1229" cy="5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 dirty="0">
                  <a:latin typeface="+mj-lt"/>
                </a:rPr>
                <a:t>Aperture </a:t>
              </a:r>
              <a:br>
                <a:rPr lang="en-US" sz="2800" b="1" dirty="0">
                  <a:latin typeface="+mj-lt"/>
                </a:rPr>
              </a:br>
              <a:r>
                <a:rPr lang="en-US" sz="2800" b="1" dirty="0">
                  <a:latin typeface="+mj-lt"/>
                </a:rPr>
                <a:t>area </a:t>
              </a:r>
              <a:r>
                <a:rPr lang="cs-CZ" sz="2800" b="1" dirty="0">
                  <a:latin typeface="+mj-lt"/>
                </a:rPr>
                <a:t>A</a:t>
              </a:r>
              <a:r>
                <a:rPr lang="cs-CZ" sz="2800" b="1" baseline="-25000" dirty="0">
                  <a:latin typeface="+mj-lt"/>
                </a:rPr>
                <a:t>1 </a:t>
              </a: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Function on a unit sphere</a:t>
            </a:r>
            <a:endParaRPr lang="cs-CZ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Function as any other, except that its argument is a direction in </a:t>
            </a:r>
            <a:r>
              <a:rPr lang="cs-CZ" dirty="0"/>
              <a:t>3D</a:t>
            </a:r>
          </a:p>
          <a:p>
            <a:pPr eaLnBrk="1" hangingPunct="1"/>
            <a:r>
              <a:rPr lang="en-US" dirty="0"/>
              <a:t>Notation</a:t>
            </a:r>
            <a:endParaRPr lang="cs-CZ" dirty="0"/>
          </a:p>
          <a:p>
            <a:pPr lvl="1" eaLnBrk="1" hangingPunct="1"/>
            <a:r>
              <a:rPr lang="cs-CZ" i="1" dirty="0"/>
              <a:t>F</a:t>
            </a:r>
            <a:r>
              <a:rPr lang="en-US" dirty="0"/>
              <a:t>(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</a:t>
            </a:r>
          </a:p>
          <a:p>
            <a:pPr lvl="1" eaLnBrk="1" hangingPunct="1"/>
            <a:r>
              <a:rPr lang="cs-CZ" i="1" dirty="0"/>
              <a:t>F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</a:t>
            </a:r>
            <a:r>
              <a:rPr lang="cs-CZ" i="1" dirty="0"/>
              <a:t>y</a:t>
            </a:r>
            <a:r>
              <a:rPr lang="cs-CZ" dirty="0"/>
              <a:t>,</a:t>
            </a:r>
            <a:r>
              <a:rPr lang="cs-CZ" i="1" dirty="0"/>
              <a:t>z</a:t>
            </a:r>
            <a:r>
              <a:rPr lang="cs-CZ" dirty="0"/>
              <a:t>)</a:t>
            </a:r>
          </a:p>
          <a:p>
            <a:pPr lvl="1" eaLnBrk="1" hangingPunct="1"/>
            <a:r>
              <a:rPr lang="cs-CZ" i="1" dirty="0"/>
              <a:t>F</a:t>
            </a:r>
            <a:r>
              <a:rPr lang="cs-CZ" dirty="0"/>
              <a:t>(</a:t>
            </a:r>
            <a:r>
              <a:rPr lang="cs-CZ" dirty="0">
                <a:latin typeface="Symbol" pitchFamily="18" charset="2"/>
              </a:rPr>
              <a:t>q,f</a:t>
            </a:r>
            <a:r>
              <a:rPr lang="cs-CZ" dirty="0"/>
              <a:t>)</a:t>
            </a:r>
          </a:p>
          <a:p>
            <a:pPr lvl="1" eaLnBrk="1" hangingPunct="1"/>
            <a:r>
              <a:rPr lang="cs-CZ" dirty="0"/>
              <a:t>…</a:t>
            </a:r>
          </a:p>
          <a:p>
            <a:pPr lvl="1" eaLnBrk="1" hangingPunct="1"/>
            <a:r>
              <a:rPr lang="en-US" dirty="0"/>
              <a:t>Depends in the chosen representation of directions in 3D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3655284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Incoming </a:t>
            </a:r>
            <a:r>
              <a:rPr lang="cs-CZ" dirty="0"/>
              <a:t>/ </a:t>
            </a:r>
            <a:r>
              <a:rPr lang="en-US" dirty="0"/>
              <a:t>outgoing </a:t>
            </a:r>
            <a:r>
              <a:rPr lang="cs-CZ" dirty="0"/>
              <a:t>radiance</a:t>
            </a:r>
            <a:endParaRPr lang="en-US" dirty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Radiance is </a:t>
            </a:r>
            <a:r>
              <a:rPr lang="en-US" b="1" dirty="0"/>
              <a:t>discontinuous </a:t>
            </a:r>
            <a:r>
              <a:rPr lang="en-US" dirty="0"/>
              <a:t>at an interface between materials</a:t>
            </a:r>
            <a:endParaRPr lang="cs-CZ" dirty="0"/>
          </a:p>
          <a:p>
            <a:pPr eaLnBrk="1" hangingPunct="1"/>
            <a:endParaRPr lang="cs-CZ" dirty="0"/>
          </a:p>
          <a:p>
            <a:pPr lvl="1" eaLnBrk="1" hangingPunct="1"/>
            <a:r>
              <a:rPr lang="en-US" dirty="0"/>
              <a:t>Incoming</a:t>
            </a:r>
            <a:r>
              <a:rPr lang="cs-CZ" dirty="0"/>
              <a:t> radiance – </a:t>
            </a:r>
            <a:r>
              <a:rPr lang="cs-CZ" i="1" dirty="0"/>
              <a:t>L</a:t>
            </a:r>
            <a:r>
              <a:rPr lang="cs-CZ" i="1" baseline="30000" dirty="0"/>
              <a:t>i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</a:t>
            </a:r>
          </a:p>
          <a:p>
            <a:pPr lvl="2" eaLnBrk="1" hangingPunct="1"/>
            <a:r>
              <a:rPr lang="cs-CZ" dirty="0"/>
              <a:t>radiance </a:t>
            </a:r>
            <a:r>
              <a:rPr lang="en-US" dirty="0"/>
              <a:t>just before the interaction (reflection/transmission)</a:t>
            </a:r>
            <a:endParaRPr lang="cs-CZ" dirty="0"/>
          </a:p>
          <a:p>
            <a:pPr eaLnBrk="1" hangingPunct="1"/>
            <a:endParaRPr lang="cs-CZ" dirty="0"/>
          </a:p>
          <a:p>
            <a:pPr lvl="1" eaLnBrk="1" hangingPunct="1"/>
            <a:r>
              <a:rPr lang="en-US" dirty="0"/>
              <a:t>Outgoing</a:t>
            </a:r>
            <a:r>
              <a:rPr lang="cs-CZ" dirty="0"/>
              <a:t> radiance  – </a:t>
            </a:r>
            <a:r>
              <a:rPr lang="cs-CZ" i="1" dirty="0" err="1"/>
              <a:t>L</a:t>
            </a:r>
            <a:r>
              <a:rPr lang="cs-CZ" i="1" baseline="30000" dirty="0" err="1"/>
              <a:t>o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</a:t>
            </a:r>
          </a:p>
          <a:p>
            <a:pPr lvl="2" eaLnBrk="1" hangingPunct="1"/>
            <a:r>
              <a:rPr lang="cs-CZ" dirty="0"/>
              <a:t>radiance </a:t>
            </a:r>
            <a:r>
              <a:rPr lang="en-US" dirty="0"/>
              <a:t>just after the interaction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cs-CZ" dirty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Radiometric and photometric terminology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762368"/>
              </p:ext>
            </p:extLst>
          </p:nvPr>
        </p:nvGraphicFramePr>
        <p:xfrm>
          <a:off x="446856" y="16288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Fyzika</a:t>
                      </a:r>
                    </a:p>
                    <a:p>
                      <a:r>
                        <a:rPr lang="en-US" i="1" noProof="0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Radiometrie</a:t>
                      </a:r>
                    </a:p>
                    <a:p>
                      <a:r>
                        <a:rPr lang="cs-CZ" i="1" dirty="0"/>
                        <a:t>Radiometry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Fotometrie</a:t>
                      </a:r>
                    </a:p>
                    <a:p>
                      <a:r>
                        <a:rPr lang="en-US" i="1" noProof="0" dirty="0"/>
                        <a:t>Photometry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Energie</a:t>
                      </a:r>
                      <a:br>
                        <a:rPr lang="cs-CZ" dirty="0"/>
                      </a:br>
                      <a:r>
                        <a:rPr lang="en-US" i="1" noProof="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Zářivá</a:t>
                      </a:r>
                      <a:r>
                        <a:rPr lang="cs-CZ" baseline="0" dirty="0"/>
                        <a:t> energie</a:t>
                      </a:r>
                    </a:p>
                    <a:p>
                      <a:r>
                        <a:rPr lang="cs-CZ" i="1" baseline="0" dirty="0"/>
                        <a:t>Radiant </a:t>
                      </a:r>
                      <a:r>
                        <a:rPr lang="en-US" i="1" baseline="0" noProof="0" dirty="0"/>
                        <a:t>energy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Světelná energie</a:t>
                      </a:r>
                    </a:p>
                    <a:p>
                      <a:r>
                        <a:rPr lang="en-US" i="1" noProof="0" dirty="0"/>
                        <a:t>Luminous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Výkon (tok)</a:t>
                      </a:r>
                    </a:p>
                    <a:p>
                      <a:r>
                        <a:rPr lang="en-US" i="1" noProof="0" dirty="0"/>
                        <a:t>Powe</a:t>
                      </a:r>
                      <a:r>
                        <a:rPr lang="en-US" i="1" baseline="0" noProof="0" dirty="0"/>
                        <a:t>r (flux)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Zářivý tok</a:t>
                      </a:r>
                    </a:p>
                    <a:p>
                      <a:r>
                        <a:rPr lang="en-US" i="1" noProof="0" dirty="0"/>
                        <a:t>Radiant flux (power)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Světelný tok (výkon)</a:t>
                      </a:r>
                    </a:p>
                    <a:p>
                      <a:r>
                        <a:rPr lang="en-US" i="1" noProof="0" dirty="0"/>
                        <a:t>Luminous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Hustota</a:t>
                      </a:r>
                      <a:r>
                        <a:rPr lang="cs-CZ" baseline="0" dirty="0"/>
                        <a:t> toku</a:t>
                      </a:r>
                      <a:endParaRPr lang="cs-CZ" dirty="0"/>
                    </a:p>
                    <a:p>
                      <a:r>
                        <a:rPr lang="en-US" i="1" noProof="0" dirty="0"/>
                        <a:t>Flux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Ozáření</a:t>
                      </a:r>
                    </a:p>
                    <a:p>
                      <a:r>
                        <a:rPr lang="en-US" i="1" noProof="0" dirty="0"/>
                        <a:t>Irradiance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Osvětlení</a:t>
                      </a:r>
                    </a:p>
                    <a:p>
                      <a:r>
                        <a:rPr lang="en-US" i="1" noProof="0" dirty="0"/>
                        <a:t>Illuminance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dtto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Intenzita vyzařování</a:t>
                      </a:r>
                    </a:p>
                    <a:p>
                      <a:r>
                        <a:rPr lang="en-US" i="1" noProof="0" dirty="0"/>
                        <a:t>Radiosity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???</a:t>
                      </a:r>
                    </a:p>
                    <a:p>
                      <a:r>
                        <a:rPr lang="en-US" i="1" noProof="0" dirty="0"/>
                        <a:t>Luminosity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Úhlová hustota toku</a:t>
                      </a:r>
                    </a:p>
                    <a:p>
                      <a:r>
                        <a:rPr lang="en-US" i="1" noProof="0" dirty="0"/>
                        <a:t>Angular flux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Zář</a:t>
                      </a:r>
                    </a:p>
                    <a:p>
                      <a:r>
                        <a:rPr lang="cs-CZ" i="1" dirty="0"/>
                        <a:t>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</a:t>
                      </a:r>
                    </a:p>
                    <a:p>
                      <a:r>
                        <a:rPr lang="en-US" i="1" noProof="0" dirty="0"/>
                        <a:t>Luminance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???</a:t>
                      </a:r>
                    </a:p>
                    <a:p>
                      <a:r>
                        <a:rPr lang="cs-CZ" dirty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Zářivost</a:t>
                      </a:r>
                    </a:p>
                    <a:p>
                      <a:r>
                        <a:rPr lang="cs-CZ" i="1" dirty="0"/>
                        <a:t>Radiant</a:t>
                      </a:r>
                      <a:r>
                        <a:rPr lang="cs-CZ" i="1" baseline="0" dirty="0"/>
                        <a:t> Intensity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Svítivost</a:t>
                      </a:r>
                    </a:p>
                    <a:p>
                      <a:r>
                        <a:rPr lang="en-US" i="1" noProof="0" dirty="0"/>
                        <a:t>Luminous</a:t>
                      </a:r>
                      <a:r>
                        <a:rPr lang="cs-CZ" i="1" dirty="0"/>
                        <a:t> intensity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Next lecture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Light reflection </a:t>
            </a:r>
            <a:r>
              <a:rPr lang="en-US"/>
              <a:t>on surfaces, BRDF</a:t>
            </a:r>
            <a:endParaRPr lang="cs-CZ" dirty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F3A3-A868-4F41-918D-FF489851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Study </a:t>
            </a:r>
            <a:r>
              <a:rPr lang="cs-CZ" dirty="0" err="1"/>
              <a:t>references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517491-AC76-4F6A-A73A-F6F0967906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Petr Olšák: Základní radiometrické veličiny</a:t>
                </a:r>
                <a:br>
                  <a:rPr lang="cs-CZ" dirty="0"/>
                </a:br>
                <a:r>
                  <a:rPr lang="cs-CZ" dirty="0">
                    <a:hlinkClick r:id="rId2"/>
                  </a:rPr>
                  <a:t>http://petr.olsak.net/ftp/olsak/grafika/svetlo.pdf</a:t>
                </a:r>
                <a:endParaRPr lang="en-US" dirty="0"/>
              </a:p>
              <a:p>
                <a:endParaRPr lang="cs-CZ" dirty="0"/>
              </a:p>
              <a:p>
                <a:r>
                  <a:rPr lang="cs-CZ" dirty="0"/>
                  <a:t>Petr Olšák: Proč je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ⅆ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ⅆ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>
                    <a:hlinkClick r:id="rId3"/>
                  </a:rPr>
                  <a:t>http://petr.olsak.net/ftp/olsak/grafika/domega.pdf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Wiki</a:t>
                </a:r>
                <a:br>
                  <a:rPr lang="en-US" dirty="0"/>
                </a:br>
                <a:r>
                  <a:rPr lang="en-US" dirty="0">
                    <a:hlinkClick r:id="rId4"/>
                  </a:rPr>
                  <a:t>https://cs.wikipedia.org/wiki/Radiometrie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517491-AC76-4F6A-A73A-F6F096790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296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4830E-D3D2-4317-BD6F-5504DEE5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379401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Solid angle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91513" cy="4897015"/>
          </a:xfrm>
        </p:spPr>
        <p:txBody>
          <a:bodyPr/>
          <a:lstStyle/>
          <a:p>
            <a:pPr eaLnBrk="1" hangingPunct="1"/>
            <a:r>
              <a:rPr lang="en-US" b="1" dirty="0"/>
              <a:t>Planar angle</a:t>
            </a:r>
            <a:endParaRPr lang="cs-CZ" b="1" dirty="0"/>
          </a:p>
          <a:p>
            <a:pPr lvl="1" eaLnBrk="1" hangingPunct="1"/>
            <a:r>
              <a:rPr lang="en-US" dirty="0"/>
              <a:t>Arc length on a unit circle</a:t>
            </a:r>
            <a:endParaRPr lang="cs-CZ" dirty="0"/>
          </a:p>
          <a:p>
            <a:pPr lvl="1" eaLnBrk="1" hangingPunct="1"/>
            <a:r>
              <a:rPr lang="en-US" dirty="0"/>
              <a:t>A full circle has </a:t>
            </a:r>
            <a:r>
              <a:rPr lang="cs-CZ" dirty="0"/>
              <a:t>2</a:t>
            </a:r>
            <a:r>
              <a:rPr lang="cs-CZ" dirty="0">
                <a:latin typeface="Symbol" pitchFamily="18" charset="2"/>
              </a:rPr>
              <a:t>p</a:t>
            </a:r>
            <a:r>
              <a:rPr lang="cs-CZ" dirty="0"/>
              <a:t> </a:t>
            </a:r>
            <a:r>
              <a:rPr lang="en-US" dirty="0"/>
              <a:t>radians (unit circle has the length of </a:t>
            </a:r>
            <a:r>
              <a:rPr lang="cs-CZ" dirty="0"/>
              <a:t>2</a:t>
            </a:r>
            <a:r>
              <a:rPr lang="cs-CZ" dirty="0">
                <a:latin typeface="Symbol" pitchFamily="18" charset="2"/>
              </a:rPr>
              <a:t>p</a:t>
            </a:r>
            <a:r>
              <a:rPr lang="en-US" dirty="0"/>
              <a:t>)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en-US" b="1" dirty="0"/>
              <a:t>Solid angle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en-US" dirty="0"/>
              <a:t>steradian</a:t>
            </a:r>
            <a:r>
              <a:rPr lang="cs-CZ" dirty="0"/>
              <a:t>, </a:t>
            </a:r>
            <a:r>
              <a:rPr lang="en-US" dirty="0" err="1"/>
              <a:t>sr</a:t>
            </a:r>
            <a:r>
              <a:rPr lang="cs-CZ" dirty="0"/>
              <a:t>)</a:t>
            </a:r>
          </a:p>
          <a:p>
            <a:pPr lvl="1" eaLnBrk="1" hangingPunct="1"/>
            <a:r>
              <a:rPr lang="en-US" dirty="0"/>
              <a:t>Surface area on an unit sphere</a:t>
            </a:r>
            <a:endParaRPr lang="cs-CZ" dirty="0"/>
          </a:p>
          <a:p>
            <a:pPr lvl="1" eaLnBrk="1" hangingPunct="1"/>
            <a:r>
              <a:rPr lang="en-US" dirty="0"/>
              <a:t>Full sphere has </a:t>
            </a:r>
            <a:r>
              <a:rPr lang="cs-CZ" dirty="0"/>
              <a:t>4</a:t>
            </a:r>
            <a:r>
              <a:rPr lang="cs-CZ" dirty="0">
                <a:latin typeface="Symbol" pitchFamily="18" charset="2"/>
              </a:rPr>
              <a:t>p</a:t>
            </a:r>
            <a:r>
              <a:rPr lang="cs-CZ" dirty="0"/>
              <a:t> </a:t>
            </a:r>
            <a:r>
              <a:rPr lang="en-US" dirty="0"/>
              <a:t>steradians</a:t>
            </a:r>
            <a:endParaRPr lang="cs-CZ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508625" y="2812256"/>
          <a:ext cx="29845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33" name="CorelPhotoPaint.Image.11" r:id="rId3" imgW="2984127" imgH="2920635" progId="CorelPhotoPaint.Image.11">
                  <p:embed/>
                </p:oleObj>
              </mc:Choice>
              <mc:Fallback>
                <p:oleObj name="CorelPhotoPaint.Image.11" r:id="rId3" imgW="2984127" imgH="2920635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812256"/>
                        <a:ext cx="29845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257861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Differential solid angle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“Infinitesimally small”</a:t>
            </a:r>
            <a:r>
              <a:rPr lang="cs-CZ" dirty="0"/>
              <a:t> </a:t>
            </a:r>
            <a:r>
              <a:rPr lang="en-US" dirty="0"/>
              <a:t>solid angle around a given direction</a:t>
            </a:r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By convention, represented as a </a:t>
            </a:r>
            <a:r>
              <a:rPr lang="cs-CZ" dirty="0"/>
              <a:t>3D </a:t>
            </a:r>
            <a:r>
              <a:rPr lang="en-US" dirty="0"/>
              <a:t>vector</a:t>
            </a:r>
            <a:endParaRPr lang="cs-CZ" dirty="0"/>
          </a:p>
          <a:p>
            <a:pPr lvl="1" eaLnBrk="1" hangingPunct="1"/>
            <a:r>
              <a:rPr lang="en-US" dirty="0"/>
              <a:t>Magnitude … </a:t>
            </a:r>
            <a:r>
              <a:rPr lang="cs-CZ" dirty="0" err="1"/>
              <a:t>d</a:t>
            </a:r>
            <a:r>
              <a:rPr lang="cs-CZ" dirty="0" err="1">
                <a:latin typeface="Symbol" pitchFamily="18" charset="2"/>
              </a:rPr>
              <a:t>w</a:t>
            </a:r>
            <a:endParaRPr lang="cs-CZ" dirty="0">
              <a:latin typeface="Symbol" pitchFamily="18" charset="2"/>
            </a:endParaRPr>
          </a:p>
          <a:p>
            <a:pPr lvl="2" eaLnBrk="1" hangingPunct="1"/>
            <a:r>
              <a:rPr lang="en-US" dirty="0"/>
              <a:t>Size of a differential area on the unit sphere</a:t>
            </a:r>
            <a:endParaRPr lang="cs-CZ" dirty="0"/>
          </a:p>
          <a:p>
            <a:pPr lvl="1" eaLnBrk="1" hangingPunct="1"/>
            <a:r>
              <a:rPr lang="en-US" dirty="0"/>
              <a:t>Direction … </a:t>
            </a:r>
            <a:r>
              <a:rPr lang="cs-CZ" dirty="0">
                <a:latin typeface="Symbol" pitchFamily="18" charset="2"/>
              </a:rPr>
              <a:t>w</a:t>
            </a:r>
            <a:endParaRPr lang="cs-CZ" dirty="0"/>
          </a:p>
          <a:p>
            <a:pPr lvl="2" eaLnBrk="1" hangingPunct="1"/>
            <a:r>
              <a:rPr lang="en-US" dirty="0"/>
              <a:t>Center of the projection of the differential area</a:t>
            </a:r>
            <a:br>
              <a:rPr lang="en-US" dirty="0"/>
            </a:br>
            <a:r>
              <a:rPr lang="en-US" dirty="0"/>
              <a:t>on the unit sphere</a:t>
            </a:r>
            <a:endParaRPr lang="cs-CZ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278528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Differential solid angle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(Differential) solid angle subtended by a differential area</a:t>
            </a:r>
            <a:endParaRPr lang="cs-CZ" dirty="0"/>
          </a:p>
          <a:p>
            <a:pPr eaLnBrk="1" hangingPunct="1"/>
            <a:endParaRPr lang="en-US" dirty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138497"/>
              </p:ext>
            </p:extLst>
          </p:nvPr>
        </p:nvGraphicFramePr>
        <p:xfrm>
          <a:off x="3635896" y="2996952"/>
          <a:ext cx="19669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1" name="Rovnice" r:id="rId4" imgW="901440" imgH="393480" progId="Equation.3">
                  <p:embed/>
                </p:oleObj>
              </mc:Choice>
              <mc:Fallback>
                <p:oleObj name="Rovnice" r:id="rId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96952"/>
                        <a:ext cx="1966913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4726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solid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28688" y="1651000"/>
            <a:ext cx="7099301" cy="4438650"/>
            <a:chOff x="585" y="1040"/>
            <a:chExt cx="4472" cy="279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85" y="2319"/>
              <a:ext cx="2534" cy="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4" y="2162"/>
              <a:ext cx="201" cy="3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56" y="2518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56" y="2086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52" y="1908"/>
              <a:ext cx="725" cy="662"/>
            </a:xfrm>
            <a:custGeom>
              <a:avLst/>
              <a:gdLst/>
              <a:ahLst/>
              <a:cxnLst>
                <a:cxn ang="0">
                  <a:pos x="0" y="661"/>
                </a:cxn>
                <a:cxn ang="0">
                  <a:pos x="488" y="0"/>
                </a:cxn>
                <a:cxn ang="0">
                  <a:pos x="724" y="162"/>
                </a:cxn>
                <a:cxn ang="0">
                  <a:pos x="0" y="661"/>
                </a:cxn>
              </a:cxnLst>
              <a:rect l="0" t="0" r="r" b="b"/>
              <a:pathLst>
                <a:path w="725" h="662">
                  <a:moveTo>
                    <a:pt x="0" y="661"/>
                  </a:moveTo>
                  <a:lnTo>
                    <a:pt x="488" y="0"/>
                  </a:lnTo>
                  <a:lnTo>
                    <a:pt x="724" y="162"/>
                  </a:lnTo>
                  <a:lnTo>
                    <a:pt x="0" y="6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845" y="1040"/>
              <a:ext cx="11" cy="1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85" y="1302"/>
              <a:ext cx="2534" cy="25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57" y="2569"/>
              <a:ext cx="15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086" y="2574"/>
              <a:ext cx="77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>
              <a:off x="902" y="1718"/>
              <a:ext cx="1901" cy="214"/>
            </a:xfrm>
            <a:custGeom>
              <a:avLst/>
              <a:gdLst>
                <a:gd name="G0" fmla="+- 21600 0 0"/>
                <a:gd name="G1" fmla="+- 3114 0 0"/>
                <a:gd name="G2" fmla="+- 21600 0 0"/>
                <a:gd name="T0" fmla="*/ 43006 w 43200"/>
                <a:gd name="T1" fmla="*/ 223 h 24714"/>
                <a:gd name="T2" fmla="*/ 226 w 43200"/>
                <a:gd name="T3" fmla="*/ 0 h 24714"/>
                <a:gd name="T4" fmla="*/ 21600 w 43200"/>
                <a:gd name="T5" fmla="*/ 3114 h 24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14" fill="none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</a:path>
                <a:path w="43200" h="24714" stroke="0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  <a:lnTo>
                    <a:pt x="21600" y="311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786" y="1876"/>
              <a:ext cx="2120" cy="239"/>
            </a:xfrm>
            <a:custGeom>
              <a:avLst/>
              <a:gdLst>
                <a:gd name="G0" fmla="+- 21600 0 0"/>
                <a:gd name="G1" fmla="+- 3220 0 0"/>
                <a:gd name="G2" fmla="+- 21600 0 0"/>
                <a:gd name="T0" fmla="*/ 42959 w 43200"/>
                <a:gd name="T1" fmla="*/ 0 h 24820"/>
                <a:gd name="T2" fmla="*/ 132 w 43200"/>
                <a:gd name="T3" fmla="*/ 833 h 24820"/>
                <a:gd name="T4" fmla="*/ 21600 w 43200"/>
                <a:gd name="T5" fmla="*/ 3220 h 24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820" fill="none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</a:path>
                <a:path w="43200" h="24820" stroke="0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  <a:lnTo>
                    <a:pt x="21600" y="32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6200000">
              <a:off x="877" y="2278"/>
              <a:ext cx="2521" cy="59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195 w 43195"/>
                <a:gd name="T1" fmla="*/ 476 h 21600"/>
                <a:gd name="T2" fmla="*/ 0 w 43195"/>
                <a:gd name="T3" fmla="*/ 73 h 21600"/>
                <a:gd name="T4" fmla="*/ 21600 w 4319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21600" fill="none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</a:path>
                <a:path w="43195" h="21600" stroke="0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 rot="16200000">
              <a:off x="973" y="2152"/>
              <a:ext cx="2522" cy="843"/>
            </a:xfrm>
            <a:custGeom>
              <a:avLst/>
              <a:gdLst>
                <a:gd name="G0" fmla="+- 21600 0 0"/>
                <a:gd name="G1" fmla="+- 365 0 0"/>
                <a:gd name="G2" fmla="+- 21600 0 0"/>
                <a:gd name="T0" fmla="*/ 43196 w 43196"/>
                <a:gd name="T1" fmla="*/ 756 h 21965"/>
                <a:gd name="T2" fmla="*/ 3 w 43196"/>
                <a:gd name="T3" fmla="*/ 0 h 21965"/>
                <a:gd name="T4" fmla="*/ 21600 w 43196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965" fill="none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43196" h="21965" stroke="0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843" y="1826"/>
              <a:ext cx="1012" cy="7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57" y="2574"/>
              <a:ext cx="56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857" y="2574"/>
              <a:ext cx="779" cy="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40" y="1879"/>
              <a:ext cx="248" cy="2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3" y="19"/>
                </a:cxn>
                <a:cxn ang="0">
                  <a:pos x="175" y="0"/>
                </a:cxn>
                <a:cxn ang="0">
                  <a:pos x="215" y="82"/>
                </a:cxn>
                <a:cxn ang="0">
                  <a:pos x="247" y="184"/>
                </a:cxn>
                <a:cxn ang="0">
                  <a:pos x="154" y="200"/>
                </a:cxn>
                <a:cxn ang="0">
                  <a:pos x="48" y="209"/>
                </a:cxn>
                <a:cxn ang="0">
                  <a:pos x="27" y="108"/>
                </a:cxn>
                <a:cxn ang="0">
                  <a:pos x="0" y="29"/>
                </a:cxn>
              </a:cxnLst>
              <a:rect l="0" t="0" r="r" b="b"/>
              <a:pathLst>
                <a:path w="248" h="210">
                  <a:moveTo>
                    <a:pt x="0" y="29"/>
                  </a:moveTo>
                  <a:lnTo>
                    <a:pt x="93" y="19"/>
                  </a:lnTo>
                  <a:lnTo>
                    <a:pt x="175" y="0"/>
                  </a:lnTo>
                  <a:lnTo>
                    <a:pt x="215" y="82"/>
                  </a:lnTo>
                  <a:lnTo>
                    <a:pt x="247" y="184"/>
                  </a:lnTo>
                  <a:lnTo>
                    <a:pt x="154" y="200"/>
                  </a:lnTo>
                  <a:lnTo>
                    <a:pt x="48" y="209"/>
                  </a:lnTo>
                  <a:lnTo>
                    <a:pt x="27" y="108"/>
                  </a:lnTo>
                  <a:lnTo>
                    <a:pt x="0" y="29"/>
                  </a:lnTo>
                </a:path>
              </a:pathLst>
            </a:custGeom>
            <a:solidFill>
              <a:srgbClr val="FCFEB9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856" y="2084"/>
              <a:ext cx="524" cy="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80" y="2016"/>
              <a:ext cx="336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60" y="2069"/>
            <a:ext cx="199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881" name="Equation" r:id="rId3" imgW="1269720" imgH="431640" progId="Equation.3">
                    <p:embed/>
                  </p:oleObj>
                </mc:Choice>
                <mc:Fallback>
                  <p:oleObj name="Equation" r:id="rId3" imgW="1269720" imgH="4316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069"/>
                          <a:ext cx="1997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72" y="2854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316" y="1702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21090400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200" dirty="0" smtClean="0">
            <a:latin typeface="+mn-lt"/>
          </a:defRPr>
        </a:defPPr>
      </a:lstStyle>
    </a:tx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2792</Words>
  <Application>Microsoft Office PowerPoint</Application>
  <PresentationFormat>On-screen Show (4:3)</PresentationFormat>
  <Paragraphs>404</Paragraphs>
  <Slides>53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Arial Black</vt:lpstr>
      <vt:lpstr>Arial CE</vt:lpstr>
      <vt:lpstr>Cambria Math</vt:lpstr>
      <vt:lpstr>Garamond</vt:lpstr>
      <vt:lpstr>Georgia</vt:lpstr>
      <vt:lpstr>Lucida Console</vt:lpstr>
      <vt:lpstr>Symbol</vt:lpstr>
      <vt:lpstr>Wingdings</vt:lpstr>
      <vt:lpstr>Hrany</vt:lpstr>
      <vt:lpstr>Rovnice</vt:lpstr>
      <vt:lpstr>CorelDRAW</vt:lpstr>
      <vt:lpstr>CorelPhotoPaint.Image.11</vt:lpstr>
      <vt:lpstr>Equation</vt:lpstr>
      <vt:lpstr>Equation.2</vt:lpstr>
      <vt:lpstr>Advanced 3D computer graphics for movies and games (NPGR010)          – Radiometry</vt:lpstr>
      <vt:lpstr>Summary of basic radiometric quantities</vt:lpstr>
      <vt:lpstr>Direction, solid angle, spherical integrals</vt:lpstr>
      <vt:lpstr>Direction in 3D</vt:lpstr>
      <vt:lpstr>Function on a unit sphere</vt:lpstr>
      <vt:lpstr>Solid angle</vt:lpstr>
      <vt:lpstr>Differential solid angle</vt:lpstr>
      <vt:lpstr>Differential solid angle</vt:lpstr>
      <vt:lpstr>Differential solid angle</vt:lpstr>
      <vt:lpstr>Radiometry and photometry</vt:lpstr>
      <vt:lpstr>Radiometry and photometry</vt:lpstr>
      <vt:lpstr>Radiometry and photometry</vt:lpstr>
      <vt:lpstr>Relation between photo- and radiometric quantities</vt:lpstr>
      <vt:lpstr>Human eye</vt:lpstr>
      <vt:lpstr>Relation between photo- and radiometric quantities</vt:lpstr>
      <vt:lpstr>Relation between photo- and radiometric quantities</vt:lpstr>
      <vt:lpstr>Relation between photo- and radiometric quantities</vt:lpstr>
      <vt:lpstr>Relation between photo- and radiometric quantities</vt:lpstr>
      <vt:lpstr>Radiometric quantities</vt:lpstr>
      <vt:lpstr>Transport theory</vt:lpstr>
      <vt:lpstr>Radiant energy – Q [J]</vt:lpstr>
      <vt:lpstr>Spectral radiant energy – Q [J]</vt:lpstr>
      <vt:lpstr>Radiant flux (power) – Φ [W]</vt:lpstr>
      <vt:lpstr>Irradiance– E [W.m-2]</vt:lpstr>
      <vt:lpstr>Irradiance – E [W.m-2]</vt:lpstr>
      <vt:lpstr>Lambert cosine law</vt:lpstr>
      <vt:lpstr>Lambert cosine law</vt:lpstr>
      <vt:lpstr>Lambert cosine law</vt:lpstr>
      <vt:lpstr>PowerPoint Presentation</vt:lpstr>
      <vt:lpstr>Radiant exitance – B [W.m-2]</vt:lpstr>
      <vt:lpstr>Radiant intensity – I [W.sr-1]</vt:lpstr>
      <vt:lpstr>Point light sources</vt:lpstr>
      <vt:lpstr>Spot Light</vt:lpstr>
      <vt:lpstr>PowerPoint Presentation</vt:lpstr>
      <vt:lpstr>IES Profiles</vt:lpstr>
      <vt:lpstr>Radiance – L [W.m-2.sr-1]</vt:lpstr>
      <vt:lpstr>Radiance – L [W.m-2.sr-1]</vt:lpstr>
      <vt:lpstr>The cosine factor cos q  in the definition of radiance</vt:lpstr>
      <vt:lpstr>PowerPoint Presentation</vt:lpstr>
      <vt:lpstr>PowerPoint Presentation</vt:lpstr>
      <vt:lpstr>PowerPoint Presentation</vt:lpstr>
      <vt:lpstr>PowerPoint Presentation</vt:lpstr>
      <vt:lpstr>Env maps – Terminator II</vt:lpstr>
      <vt:lpstr>Calculation of the remaining quantities from radiance</vt:lpstr>
      <vt:lpstr>Area light sources</vt:lpstr>
      <vt:lpstr>Properties of radiance (1)</vt:lpstr>
      <vt:lpstr>Energy conservation along a ray</vt:lpstr>
      <vt:lpstr>Energy conservation along a ray</vt:lpstr>
      <vt:lpstr>Properties of radiance (2)</vt:lpstr>
      <vt:lpstr>Incoming / outgoing radiance</vt:lpstr>
      <vt:lpstr>Radiometric and photometric terminology</vt:lpstr>
      <vt:lpstr>Next lecture</vt:lpstr>
      <vt:lpstr>Study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3D computer graphics for movies and games (NPGR010)          – Radiometry</dc:title>
  <dc:creator>Jiri Vorba</dc:creator>
  <cp:lastModifiedBy>Jiri Vorba</cp:lastModifiedBy>
  <cp:revision>5</cp:revision>
  <dcterms:created xsi:type="dcterms:W3CDTF">2020-09-29T08:51:29Z</dcterms:created>
  <dcterms:modified xsi:type="dcterms:W3CDTF">2020-10-07T07:28:56Z</dcterms:modified>
</cp:coreProperties>
</file>